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723" r:id="rId1"/>
  </p:sldMasterIdLst>
  <p:notesMasterIdLst>
    <p:notesMasterId r:id="rId17"/>
  </p:notesMasterIdLst>
  <p:sldIdLst>
    <p:sldId id="269" r:id="rId2"/>
    <p:sldId id="270" r:id="rId3"/>
    <p:sldId id="257" r:id="rId4"/>
    <p:sldId id="276" r:id="rId5"/>
    <p:sldId id="258" r:id="rId6"/>
    <p:sldId id="273" r:id="rId7"/>
    <p:sldId id="274" r:id="rId8"/>
    <p:sldId id="329" r:id="rId9"/>
    <p:sldId id="345" r:id="rId10"/>
    <p:sldId id="346" r:id="rId11"/>
    <p:sldId id="338" r:id="rId12"/>
    <p:sldId id="340" r:id="rId13"/>
    <p:sldId id="280" r:id="rId14"/>
    <p:sldId id="261" r:id="rId15"/>
    <p:sldId id="268" r:id="rId16"/>
  </p:sldIdLst>
  <p:sldSz cx="12239625" cy="8640763"/>
  <p:notesSz cx="6807200" cy="9939338"/>
  <p:defaultTextStyle>
    <a:defPPr>
      <a:defRPr lang="ja-JP"/>
    </a:defPPr>
    <a:lvl1pPr marL="0" algn="l" defTabSz="1138814" rtl="0" eaLnBrk="1" latinLnBrk="0" hangingPunct="1">
      <a:defRPr kumimoji="1" sz="2242" kern="1200">
        <a:solidFill>
          <a:schemeClr val="tx1"/>
        </a:solidFill>
        <a:latin typeface="+mn-lt"/>
        <a:ea typeface="+mn-ea"/>
        <a:cs typeface="+mn-cs"/>
      </a:defRPr>
    </a:lvl1pPr>
    <a:lvl2pPr marL="569408" algn="l" defTabSz="1138814" rtl="0" eaLnBrk="1" latinLnBrk="0" hangingPunct="1">
      <a:defRPr kumimoji="1" sz="2242" kern="1200">
        <a:solidFill>
          <a:schemeClr val="tx1"/>
        </a:solidFill>
        <a:latin typeface="+mn-lt"/>
        <a:ea typeface="+mn-ea"/>
        <a:cs typeface="+mn-cs"/>
      </a:defRPr>
    </a:lvl2pPr>
    <a:lvl3pPr marL="1138814" algn="l" defTabSz="1138814" rtl="0" eaLnBrk="1" latinLnBrk="0" hangingPunct="1">
      <a:defRPr kumimoji="1" sz="2242" kern="1200">
        <a:solidFill>
          <a:schemeClr val="tx1"/>
        </a:solidFill>
        <a:latin typeface="+mn-lt"/>
        <a:ea typeface="+mn-ea"/>
        <a:cs typeface="+mn-cs"/>
      </a:defRPr>
    </a:lvl3pPr>
    <a:lvl4pPr marL="1708222" algn="l" defTabSz="1138814" rtl="0" eaLnBrk="1" latinLnBrk="0" hangingPunct="1">
      <a:defRPr kumimoji="1" sz="2242" kern="1200">
        <a:solidFill>
          <a:schemeClr val="tx1"/>
        </a:solidFill>
        <a:latin typeface="+mn-lt"/>
        <a:ea typeface="+mn-ea"/>
        <a:cs typeface="+mn-cs"/>
      </a:defRPr>
    </a:lvl4pPr>
    <a:lvl5pPr marL="2277628" algn="l" defTabSz="1138814" rtl="0" eaLnBrk="1" latinLnBrk="0" hangingPunct="1">
      <a:defRPr kumimoji="1" sz="2242" kern="1200">
        <a:solidFill>
          <a:schemeClr val="tx1"/>
        </a:solidFill>
        <a:latin typeface="+mn-lt"/>
        <a:ea typeface="+mn-ea"/>
        <a:cs typeface="+mn-cs"/>
      </a:defRPr>
    </a:lvl5pPr>
    <a:lvl6pPr marL="2847035" algn="l" defTabSz="1138814" rtl="0" eaLnBrk="1" latinLnBrk="0" hangingPunct="1">
      <a:defRPr kumimoji="1" sz="2242" kern="1200">
        <a:solidFill>
          <a:schemeClr val="tx1"/>
        </a:solidFill>
        <a:latin typeface="+mn-lt"/>
        <a:ea typeface="+mn-ea"/>
        <a:cs typeface="+mn-cs"/>
      </a:defRPr>
    </a:lvl6pPr>
    <a:lvl7pPr marL="3416441" algn="l" defTabSz="1138814" rtl="0" eaLnBrk="1" latinLnBrk="0" hangingPunct="1">
      <a:defRPr kumimoji="1" sz="2242" kern="1200">
        <a:solidFill>
          <a:schemeClr val="tx1"/>
        </a:solidFill>
        <a:latin typeface="+mn-lt"/>
        <a:ea typeface="+mn-ea"/>
        <a:cs typeface="+mn-cs"/>
      </a:defRPr>
    </a:lvl7pPr>
    <a:lvl8pPr marL="3985849" algn="l" defTabSz="1138814" rtl="0" eaLnBrk="1" latinLnBrk="0" hangingPunct="1">
      <a:defRPr kumimoji="1" sz="2242" kern="1200">
        <a:solidFill>
          <a:schemeClr val="tx1"/>
        </a:solidFill>
        <a:latin typeface="+mn-lt"/>
        <a:ea typeface="+mn-ea"/>
        <a:cs typeface="+mn-cs"/>
      </a:defRPr>
    </a:lvl8pPr>
    <a:lvl9pPr marL="4555256" algn="l" defTabSz="1138814" rtl="0" eaLnBrk="1" latinLnBrk="0" hangingPunct="1">
      <a:defRPr kumimoji="1" sz="2242"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83C3"/>
    <a:srgbClr val="F9E0CD"/>
    <a:srgbClr val="F0A22E"/>
    <a:srgbClr val="F6C782"/>
    <a:srgbClr val="FCF0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333" autoAdjust="0"/>
  </p:normalViewPr>
  <p:slideViewPr>
    <p:cSldViewPr snapToGrid="0">
      <p:cViewPr varScale="1">
        <p:scale>
          <a:sx n="65" d="100"/>
          <a:sy n="65" d="100"/>
        </p:scale>
        <p:origin x="134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ja-JP" altLang="en-US" sz="1200" dirty="0"/>
              <a:t>入 港 船 舶（隻数）（外航</a:t>
            </a:r>
            <a:r>
              <a:rPr lang="en-US" altLang="ja-JP" sz="1200" dirty="0"/>
              <a:t>+</a:t>
            </a:r>
            <a:r>
              <a:rPr lang="ja-JP" altLang="en-US" sz="1200" dirty="0"/>
              <a:t>内航）</a:t>
            </a:r>
          </a:p>
        </c:rich>
      </c:tx>
      <c:layout>
        <c:manualLayout>
          <c:xMode val="edge"/>
          <c:yMode val="edge"/>
          <c:x val="0.15898909673413264"/>
          <c:y val="3.1264619883040932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3.4938861119677707E-2"/>
          <c:y val="0.25643430350756086"/>
          <c:w val="0.92313450553670906"/>
          <c:h val="0.49266569200779725"/>
        </c:manualLayout>
      </c:layout>
      <c:lineChart>
        <c:grouping val="standard"/>
        <c:varyColors val="0"/>
        <c:ser>
          <c:idx val="0"/>
          <c:order val="0"/>
          <c:tx>
            <c:strRef>
              <c:f>Sheet1!$B$1</c:f>
              <c:strCache>
                <c:ptCount val="1"/>
                <c:pt idx="0">
                  <c:v>入 港 船 舶（隻数）</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9.2186322618840966E-2"/>
                  <c:y val="-0.11682730324773395"/>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14F-4D00-A406-D295C9A5C5BB}"/>
                </c:ext>
              </c:extLst>
            </c:dLbl>
            <c:dLbl>
              <c:idx val="1"/>
              <c:layout>
                <c:manualLayout>
                  <c:x val="-8.8692436506873196E-2"/>
                  <c:y val="-0.1168273032477338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6BE-4798-817D-0D4B5A41C33F}"/>
                </c:ext>
              </c:extLst>
            </c:dLbl>
            <c:dLbl>
              <c:idx val="2"/>
              <c:layout>
                <c:manualLayout>
                  <c:x val="-9.8949507558369273E-2"/>
                  <c:y val="-0.1112768031189083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D03-49C1-86FF-8A1A66D6AA91}"/>
                </c:ext>
              </c:extLst>
            </c:dLbl>
            <c:dLbl>
              <c:idx val="3"/>
              <c:layout>
                <c:manualLayout>
                  <c:x val="-8.9224757240707941E-2"/>
                  <c:y val="-0.11109405458089669"/>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7EE-4ED2-9BC3-B09174D9E63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2021
(R3)</c:v>
                </c:pt>
                <c:pt idx="1">
                  <c:v>2022
(R4)</c:v>
                </c:pt>
                <c:pt idx="2">
                  <c:v>2023
(R5)</c:v>
                </c:pt>
                <c:pt idx="3">
                  <c:v>2024
(R6)</c:v>
                </c:pt>
                <c:pt idx="4">
                  <c:v>2025
(R7)</c:v>
                </c:pt>
              </c:strCache>
            </c:strRef>
          </c:cat>
          <c:val>
            <c:numRef>
              <c:f>Sheet1!$B$2:$B$6</c:f>
              <c:numCache>
                <c:formatCode>#,##0_);[Red]\(#,##0\)</c:formatCode>
                <c:ptCount val="5"/>
                <c:pt idx="0">
                  <c:v>22081</c:v>
                </c:pt>
                <c:pt idx="1">
                  <c:v>21267</c:v>
                </c:pt>
                <c:pt idx="2">
                  <c:v>21393</c:v>
                </c:pt>
                <c:pt idx="3">
                  <c:v>21050</c:v>
                </c:pt>
                <c:pt idx="4">
                  <c:v>20903</c:v>
                </c:pt>
              </c:numCache>
            </c:numRef>
          </c:val>
          <c:smooth val="0"/>
          <c:extLst>
            <c:ext xmlns:c16="http://schemas.microsoft.com/office/drawing/2014/chart" uri="{C3380CC4-5D6E-409C-BE32-E72D297353CC}">
              <c16:uniqueId val="{00000000-D92A-498B-B6D1-6B726495C22C}"/>
            </c:ext>
          </c:extLst>
        </c:ser>
        <c:dLbls>
          <c:dLblPos val="t"/>
          <c:showLegendKey val="0"/>
          <c:showVal val="1"/>
          <c:showCatName val="0"/>
          <c:showSerName val="0"/>
          <c:showPercent val="0"/>
          <c:showBubbleSize val="0"/>
        </c:dLbls>
        <c:marker val="1"/>
        <c:smooth val="0"/>
        <c:axId val="439729608"/>
        <c:axId val="439731176"/>
      </c:lineChart>
      <c:catAx>
        <c:axId val="439729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ja-JP"/>
          </a:p>
        </c:txPr>
        <c:crossAx val="439731176"/>
        <c:crosses val="autoZero"/>
        <c:auto val="1"/>
        <c:lblAlgn val="ctr"/>
        <c:lblOffset val="100"/>
        <c:noMultiLvlLbl val="0"/>
      </c:catAx>
      <c:valAx>
        <c:axId val="439731176"/>
        <c:scaling>
          <c:orientation val="minMax"/>
        </c:scaling>
        <c:delete val="1"/>
        <c:axPos val="l"/>
        <c:numFmt formatCode="#,##0_);[Red]\(#,##0\)" sourceLinked="1"/>
        <c:majorTickMark val="none"/>
        <c:minorTickMark val="none"/>
        <c:tickLblPos val="nextTo"/>
        <c:crossAx val="4397296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ja-JP" altLang="en-US" sz="1200" dirty="0"/>
              <a:t>入 港 船 舶（千総トン数）（外航</a:t>
            </a:r>
            <a:r>
              <a:rPr lang="en-US" altLang="ja-JP" sz="1200" dirty="0"/>
              <a:t>+</a:t>
            </a:r>
            <a:r>
              <a:rPr lang="ja-JP" altLang="en-US" sz="1200" dirty="0"/>
              <a:t>内航）</a:t>
            </a:r>
          </a:p>
        </c:rich>
      </c:tx>
      <c:layout>
        <c:manualLayout>
          <c:xMode val="edge"/>
          <c:yMode val="edge"/>
          <c:x val="0.10438713798731802"/>
          <c:y val="2.6222727272727273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Sheet1!$B$1</c:f>
              <c:strCache>
                <c:ptCount val="1"/>
                <c:pt idx="0">
                  <c:v>入 港 船 舶（総トン数）</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
              <c:layout>
                <c:manualLayout>
                  <c:x val="-0.10664220762982198"/>
                  <c:y val="-0.1544176413255361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55F-4F31-B87D-7CE06F75B686}"/>
                </c:ext>
              </c:extLst>
            </c:dLbl>
            <c:dLbl>
              <c:idx val="2"/>
              <c:layout>
                <c:manualLayout>
                  <c:x val="-0.11362997985375749"/>
                  <c:y val="-9.25268031189083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E7F-4ADC-9EF5-AA9583D4753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2021
(R3)</c:v>
                </c:pt>
                <c:pt idx="1">
                  <c:v>2022
(R4)</c:v>
                </c:pt>
                <c:pt idx="2">
                  <c:v>2023
(R5)</c:v>
                </c:pt>
                <c:pt idx="3">
                  <c:v>2024
(R6)</c:v>
                </c:pt>
                <c:pt idx="4">
                  <c:v>2025
(R7)</c:v>
                </c:pt>
              </c:strCache>
            </c:strRef>
          </c:cat>
          <c:val>
            <c:numRef>
              <c:f>Sheet1!$B$2:$B$6</c:f>
              <c:numCache>
                <c:formatCode>#,##0_);[Red]\(#,##0\)</c:formatCode>
                <c:ptCount val="5"/>
                <c:pt idx="0">
                  <c:v>101016</c:v>
                </c:pt>
                <c:pt idx="1">
                  <c:v>101004</c:v>
                </c:pt>
                <c:pt idx="2">
                  <c:v>112434</c:v>
                </c:pt>
                <c:pt idx="3">
                  <c:v>112301</c:v>
                </c:pt>
                <c:pt idx="4">
                  <c:v>111538</c:v>
                </c:pt>
              </c:numCache>
            </c:numRef>
          </c:val>
          <c:smooth val="0"/>
          <c:extLst>
            <c:ext xmlns:c16="http://schemas.microsoft.com/office/drawing/2014/chart" uri="{C3380CC4-5D6E-409C-BE32-E72D297353CC}">
              <c16:uniqueId val="{00000000-0817-4909-8B09-1AB4670E7FA3}"/>
            </c:ext>
          </c:extLst>
        </c:ser>
        <c:dLbls>
          <c:dLblPos val="t"/>
          <c:showLegendKey val="0"/>
          <c:showVal val="1"/>
          <c:showCatName val="0"/>
          <c:showSerName val="0"/>
          <c:showPercent val="0"/>
          <c:showBubbleSize val="0"/>
        </c:dLbls>
        <c:marker val="1"/>
        <c:smooth val="0"/>
        <c:axId val="439732352"/>
        <c:axId val="439733136"/>
      </c:lineChart>
      <c:catAx>
        <c:axId val="439732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439733136"/>
        <c:crosses val="autoZero"/>
        <c:auto val="1"/>
        <c:lblAlgn val="ctr"/>
        <c:lblOffset val="100"/>
        <c:noMultiLvlLbl val="0"/>
      </c:catAx>
      <c:valAx>
        <c:axId val="439733136"/>
        <c:scaling>
          <c:orientation val="minMax"/>
        </c:scaling>
        <c:delete val="1"/>
        <c:axPos val="l"/>
        <c:numFmt formatCode="#,##0_);[Red]\(#,##0\)" sourceLinked="1"/>
        <c:majorTickMark val="none"/>
        <c:minorTickMark val="none"/>
        <c:tickLblPos val="nextTo"/>
        <c:crossAx val="4397323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ja-JP" altLang="en-US" sz="1200" dirty="0"/>
              <a:t>貨物量（千トン）（外貿</a:t>
            </a:r>
            <a:r>
              <a:rPr lang="en-US" altLang="ja-JP" sz="1200" dirty="0"/>
              <a:t>+</a:t>
            </a:r>
            <a:r>
              <a:rPr lang="ja-JP" altLang="en-US" sz="1200" dirty="0"/>
              <a:t>内貿）</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Sheet1!$B$1</c:f>
              <c:strCache>
                <c:ptCount val="1"/>
                <c:pt idx="0">
                  <c:v>貨物量（千トン）</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
              <c:layout>
                <c:manualLayout>
                  <c:x val="-8.8692436506873196E-2"/>
                  <c:y val="-7.12679092235480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17C-4875-B980-16413A7372C7}"/>
                </c:ext>
              </c:extLst>
            </c:dLbl>
            <c:dLbl>
              <c:idx val="2"/>
              <c:layout>
                <c:manualLayout>
                  <c:x val="-9.9174094842776506E-2"/>
                  <c:y val="-0.1428612426901259"/>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589-4F83-88D7-A25F9515E2CC}"/>
                </c:ext>
              </c:extLst>
            </c:dLbl>
            <c:dLbl>
              <c:idx val="4"/>
              <c:layout>
                <c:manualLayout>
                  <c:x val="-5.7776496380526565E-2"/>
                  <c:y val="-6.47594243629500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79D-441E-B7ED-8E142C15D77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2021
(R3)</c:v>
                </c:pt>
                <c:pt idx="1">
                  <c:v>2022
(R4)</c:v>
                </c:pt>
                <c:pt idx="2">
                  <c:v>2023
(R5)</c:v>
                </c:pt>
                <c:pt idx="3">
                  <c:v>2024
(R6)</c:v>
                </c:pt>
                <c:pt idx="4">
                  <c:v>2025
(R7)</c:v>
                </c:pt>
              </c:strCache>
            </c:strRef>
          </c:cat>
          <c:val>
            <c:numRef>
              <c:f>Sheet1!$B$2:$B$6</c:f>
              <c:numCache>
                <c:formatCode>#,##0_);[Red]\(#,##0\)</c:formatCode>
                <c:ptCount val="5"/>
                <c:pt idx="0">
                  <c:v>84668</c:v>
                </c:pt>
                <c:pt idx="1">
                  <c:v>85568</c:v>
                </c:pt>
                <c:pt idx="2">
                  <c:v>82499</c:v>
                </c:pt>
                <c:pt idx="3">
                  <c:v>85599</c:v>
                </c:pt>
                <c:pt idx="4">
                  <c:v>86653</c:v>
                </c:pt>
              </c:numCache>
            </c:numRef>
          </c:val>
          <c:smooth val="0"/>
          <c:extLst>
            <c:ext xmlns:c16="http://schemas.microsoft.com/office/drawing/2014/chart" uri="{C3380CC4-5D6E-409C-BE32-E72D297353CC}">
              <c16:uniqueId val="{00000000-9C31-470E-BA6B-A21E0EB11258}"/>
            </c:ext>
          </c:extLst>
        </c:ser>
        <c:dLbls>
          <c:dLblPos val="t"/>
          <c:showLegendKey val="0"/>
          <c:showVal val="1"/>
          <c:showCatName val="0"/>
          <c:showSerName val="0"/>
          <c:showPercent val="0"/>
          <c:showBubbleSize val="0"/>
        </c:dLbls>
        <c:marker val="1"/>
        <c:smooth val="0"/>
        <c:axId val="440763632"/>
        <c:axId val="440764416"/>
      </c:lineChart>
      <c:catAx>
        <c:axId val="440763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440764416"/>
        <c:crosses val="autoZero"/>
        <c:auto val="1"/>
        <c:lblAlgn val="ctr"/>
        <c:lblOffset val="100"/>
        <c:noMultiLvlLbl val="0"/>
      </c:catAx>
      <c:valAx>
        <c:axId val="440764416"/>
        <c:scaling>
          <c:orientation val="minMax"/>
        </c:scaling>
        <c:delete val="1"/>
        <c:axPos val="l"/>
        <c:numFmt formatCode="#,##0_);[Red]\(#,##0\)" sourceLinked="1"/>
        <c:majorTickMark val="none"/>
        <c:minorTickMark val="none"/>
        <c:tickLblPos val="nextTo"/>
        <c:crossAx val="440763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ja-JP" altLang="en-US" sz="1200" dirty="0"/>
              <a:t>コンテナ個数（千</a:t>
            </a:r>
            <a:r>
              <a:rPr lang="en-US" altLang="ja-JP" sz="1200" dirty="0"/>
              <a:t>TEU</a:t>
            </a:r>
            <a:r>
              <a:rPr lang="ja-JP" altLang="en-US" sz="1200" dirty="0"/>
              <a:t>）（外貿</a:t>
            </a:r>
            <a:r>
              <a:rPr lang="en-US" altLang="ja-JP" sz="1200" dirty="0"/>
              <a:t>+</a:t>
            </a:r>
            <a:r>
              <a:rPr lang="ja-JP" altLang="en-US" sz="1200" dirty="0"/>
              <a:t>内貿）</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Sheet1!$B$1</c:f>
              <c:strCache>
                <c:ptCount val="1"/>
                <c:pt idx="0">
                  <c:v>コンテナ個数（千TEU）</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2"/>
              <c:layout>
                <c:manualLayout>
                  <c:x val="-8.4717934722652849E-2"/>
                  <c:y val="-0.12984427296892997"/>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E0E-4B6E-9402-452810EC6D4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2021
(R3)</c:v>
                </c:pt>
                <c:pt idx="1">
                  <c:v>2022
(R4)</c:v>
                </c:pt>
                <c:pt idx="2">
                  <c:v>2023
(R5)</c:v>
                </c:pt>
                <c:pt idx="3">
                  <c:v>2024
(R6)</c:v>
                </c:pt>
                <c:pt idx="4">
                  <c:v>2025
(R7)</c:v>
                </c:pt>
              </c:strCache>
            </c:strRef>
          </c:cat>
          <c:val>
            <c:numRef>
              <c:f>Sheet1!$B$2:$B$6</c:f>
              <c:numCache>
                <c:formatCode>#,##0_);[Red]\(#,##0\)</c:formatCode>
                <c:ptCount val="5"/>
                <c:pt idx="0">
                  <c:v>2426</c:v>
                </c:pt>
                <c:pt idx="1">
                  <c:v>2392</c:v>
                </c:pt>
                <c:pt idx="2">
                  <c:v>2238</c:v>
                </c:pt>
                <c:pt idx="3">
                  <c:v>2315</c:v>
                </c:pt>
                <c:pt idx="4">
                  <c:v>2413</c:v>
                </c:pt>
              </c:numCache>
            </c:numRef>
          </c:val>
          <c:smooth val="0"/>
          <c:extLst>
            <c:ext xmlns:c16="http://schemas.microsoft.com/office/drawing/2014/chart" uri="{C3380CC4-5D6E-409C-BE32-E72D297353CC}">
              <c16:uniqueId val="{00000000-F3F5-4B7B-983E-63EC5D2C04F3}"/>
            </c:ext>
          </c:extLst>
        </c:ser>
        <c:dLbls>
          <c:dLblPos val="t"/>
          <c:showLegendKey val="0"/>
          <c:showVal val="1"/>
          <c:showCatName val="0"/>
          <c:showSerName val="0"/>
          <c:showPercent val="0"/>
          <c:showBubbleSize val="0"/>
        </c:dLbls>
        <c:marker val="1"/>
        <c:smooth val="0"/>
        <c:axId val="440762456"/>
        <c:axId val="440759712"/>
      </c:lineChart>
      <c:catAx>
        <c:axId val="44076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440759712"/>
        <c:crosses val="autoZero"/>
        <c:auto val="1"/>
        <c:lblAlgn val="ctr"/>
        <c:lblOffset val="100"/>
        <c:noMultiLvlLbl val="0"/>
      </c:catAx>
      <c:valAx>
        <c:axId val="440759712"/>
        <c:scaling>
          <c:orientation val="minMax"/>
        </c:scaling>
        <c:delete val="1"/>
        <c:axPos val="l"/>
        <c:numFmt formatCode="#,##0_);[Red]\(#,##0\)" sourceLinked="1"/>
        <c:majorTickMark val="none"/>
        <c:minorTickMark val="none"/>
        <c:tickLblPos val="nextTo"/>
        <c:crossAx val="440762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zh-TW" altLang="en-US" sz="1200" dirty="0">
                <a:latin typeface="メイリオ" panose="020B0604030504040204" pitchFamily="50" charset="-128"/>
                <a:ea typeface="メイリオ" panose="020B0604030504040204" pitchFamily="50" charset="-128"/>
              </a:rPr>
              <a:t>船舶乗降人員（千人）</a:t>
            </a:r>
            <a:r>
              <a:rPr lang="ja-JP" altLang="en-US" sz="1200" dirty="0">
                <a:latin typeface="メイリオ" panose="020B0604030504040204" pitchFamily="50" charset="-128"/>
                <a:ea typeface="メイリオ" panose="020B0604030504040204" pitchFamily="50" charset="-128"/>
              </a:rPr>
              <a:t>（外航</a:t>
            </a:r>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内航</a:t>
            </a:r>
            <a:r>
              <a:rPr lang="ja-JP" altLang="en-US" sz="1200" dirty="0"/>
              <a:t>）</a:t>
            </a:r>
            <a:endParaRPr lang="zh-TW" altLang="en-US" sz="1200" dirty="0"/>
          </a:p>
        </c:rich>
      </c:tx>
      <c:layout>
        <c:manualLayout>
          <c:xMode val="edge"/>
          <c:yMode val="edge"/>
          <c:x val="0.18852871905606752"/>
          <c:y val="2.5656565656565655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zh-TW" altLang="en-US"/>
        </a:p>
      </c:txPr>
    </c:title>
    <c:autoTitleDeleted val="0"/>
    <c:plotArea>
      <c:layout>
        <c:manualLayout>
          <c:layoutTarget val="inner"/>
          <c:xMode val="edge"/>
          <c:yMode val="edge"/>
          <c:x val="3.1444975007709937E-2"/>
          <c:y val="0.26860623781676413"/>
          <c:w val="0.92313450553670906"/>
          <c:h val="0.47273196881091617"/>
        </c:manualLayout>
      </c:layout>
      <c:lineChart>
        <c:grouping val="standard"/>
        <c:varyColors val="0"/>
        <c:ser>
          <c:idx val="0"/>
          <c:order val="0"/>
          <c:tx>
            <c:strRef>
              <c:f>Sheet1!$B$1</c:f>
              <c:strCache>
                <c:ptCount val="1"/>
                <c:pt idx="0">
                  <c:v>船舶乗降人員（千人）</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
              <c:layout>
                <c:manualLayout>
                  <c:x val="-7.3065962093811734E-2"/>
                  <c:y val="-8.01486354775828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532-45FD-A286-E9C882D9A1F9}"/>
                </c:ext>
              </c:extLst>
            </c:dLbl>
            <c:dLbl>
              <c:idx val="2"/>
              <c:layout>
                <c:manualLayout>
                  <c:x val="-0.14119674127718326"/>
                  <c:y val="-8.6337475633528268E-2"/>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r"/>
              <c:showLegendKey val="0"/>
              <c:showVal val="1"/>
              <c:showCatName val="0"/>
              <c:showSerName val="0"/>
              <c:showPercent val="0"/>
              <c:showBubbleSize val="0"/>
              <c:extLst>
                <c:ext xmlns:c15="http://schemas.microsoft.com/office/drawing/2012/chart" uri="{CE6537A1-D6FC-4f65-9D91-7224C49458BB}">
                  <c15:layout>
                    <c:manualLayout>
                      <c:w val="0.20902187420304319"/>
                      <c:h val="0.24075536062378164"/>
                    </c:manualLayout>
                  </c15:layout>
                </c:ext>
                <c:ext xmlns:c16="http://schemas.microsoft.com/office/drawing/2014/chart" uri="{C3380CC4-5D6E-409C-BE32-E72D297353CC}">
                  <c16:uniqueId val="{00000000-6902-41B8-9B12-F0D6579A91FF}"/>
                </c:ext>
              </c:extLst>
            </c:dLbl>
            <c:dLbl>
              <c:idx val="3"/>
              <c:layout>
                <c:manualLayout>
                  <c:x val="-9.5199593058556159E-2"/>
                  <c:y val="-8.63377192982456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532-45FD-A286-E9C882D9A1F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2021
(R3)</c:v>
                </c:pt>
                <c:pt idx="1">
                  <c:v>2022
(R4)</c:v>
                </c:pt>
                <c:pt idx="2">
                  <c:v>2023
(R5)</c:v>
                </c:pt>
                <c:pt idx="3">
                  <c:v>2024
(R6)</c:v>
                </c:pt>
                <c:pt idx="4">
                  <c:v>2025
(R7)</c:v>
                </c:pt>
              </c:strCache>
            </c:strRef>
          </c:cat>
          <c:val>
            <c:numRef>
              <c:f>Sheet1!$B$2:$B$6</c:f>
              <c:numCache>
                <c:formatCode>#,##0_);[Red]\(#,##0\)</c:formatCode>
                <c:ptCount val="5"/>
                <c:pt idx="0">
                  <c:v>516</c:v>
                </c:pt>
                <c:pt idx="1">
                  <c:v>792</c:v>
                </c:pt>
                <c:pt idx="2">
                  <c:v>1151</c:v>
                </c:pt>
                <c:pt idx="3">
                  <c:v>1375</c:v>
                </c:pt>
                <c:pt idx="4">
                  <c:v>1547</c:v>
                </c:pt>
              </c:numCache>
            </c:numRef>
          </c:val>
          <c:smooth val="0"/>
          <c:extLst>
            <c:ext xmlns:c16="http://schemas.microsoft.com/office/drawing/2014/chart" uri="{C3380CC4-5D6E-409C-BE32-E72D297353CC}">
              <c16:uniqueId val="{00000000-0FA7-4E6E-8D43-D01C1646BB67}"/>
            </c:ext>
          </c:extLst>
        </c:ser>
        <c:dLbls>
          <c:dLblPos val="t"/>
          <c:showLegendKey val="0"/>
          <c:showVal val="1"/>
          <c:showCatName val="0"/>
          <c:showSerName val="0"/>
          <c:showPercent val="0"/>
          <c:showBubbleSize val="0"/>
        </c:dLbls>
        <c:marker val="1"/>
        <c:smooth val="0"/>
        <c:axId val="440762064"/>
        <c:axId val="440760888"/>
      </c:lineChart>
      <c:catAx>
        <c:axId val="44076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440760888"/>
        <c:crosses val="autoZero"/>
        <c:auto val="1"/>
        <c:lblAlgn val="ctr"/>
        <c:lblOffset val="100"/>
        <c:noMultiLvlLbl val="0"/>
      </c:catAx>
      <c:valAx>
        <c:axId val="440760888"/>
        <c:scaling>
          <c:orientation val="minMax"/>
        </c:scaling>
        <c:delete val="1"/>
        <c:axPos val="l"/>
        <c:numFmt formatCode="#,##0_);[Red]\(#,##0\)" sourceLinked="1"/>
        <c:majorTickMark val="none"/>
        <c:minorTickMark val="none"/>
        <c:tickLblPos val="nextTo"/>
        <c:crossAx val="4407620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3"/>
            <a:ext cx="2949787" cy="498693"/>
          </a:xfrm>
          <a:prstGeom prst="rect">
            <a:avLst/>
          </a:prstGeom>
        </p:spPr>
        <p:txBody>
          <a:bodyPr vert="horz" lIns="92171" tIns="46085" rIns="92171" bIns="46085"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3"/>
            <a:ext cx="2949787" cy="498693"/>
          </a:xfrm>
          <a:prstGeom prst="rect">
            <a:avLst/>
          </a:prstGeom>
        </p:spPr>
        <p:txBody>
          <a:bodyPr vert="horz" lIns="92171" tIns="46085" rIns="92171" bIns="46085" rtlCol="0"/>
          <a:lstStyle>
            <a:lvl1pPr algn="r">
              <a:defRPr sz="1200"/>
            </a:lvl1pPr>
          </a:lstStyle>
          <a:p>
            <a:fld id="{FC3D1BE8-8BFB-4A37-9AEB-2C166B0645D5}" type="datetimeFigureOut">
              <a:rPr kumimoji="1" lang="ja-JP" altLang="en-US" smtClean="0"/>
              <a:t>2026/10/8</a:t>
            </a:fld>
            <a:endParaRPr kumimoji="1" lang="ja-JP" altLang="en-US"/>
          </a:p>
        </p:txBody>
      </p:sp>
      <p:sp>
        <p:nvSpPr>
          <p:cNvPr id="4" name="スライド イメージ プレースホルダー 3"/>
          <p:cNvSpPr>
            <a:spLocks noGrp="1" noRot="1" noChangeAspect="1"/>
          </p:cNvSpPr>
          <p:nvPr>
            <p:ph type="sldImg" idx="2"/>
          </p:nvPr>
        </p:nvSpPr>
        <p:spPr>
          <a:xfrm>
            <a:off x="1028700" y="1241425"/>
            <a:ext cx="4749800" cy="3354388"/>
          </a:xfrm>
          <a:prstGeom prst="rect">
            <a:avLst/>
          </a:prstGeom>
          <a:noFill/>
          <a:ln w="12700">
            <a:solidFill>
              <a:prstClr val="black"/>
            </a:solidFill>
          </a:ln>
        </p:spPr>
        <p:txBody>
          <a:bodyPr vert="horz" lIns="92171" tIns="46085" rIns="92171" bIns="46085" rtlCol="0" anchor="ctr"/>
          <a:lstStyle/>
          <a:p>
            <a:endParaRPr lang="ja-JP" altLang="en-US"/>
          </a:p>
        </p:txBody>
      </p:sp>
      <p:sp>
        <p:nvSpPr>
          <p:cNvPr id="5" name="ノート プレースホルダー 4"/>
          <p:cNvSpPr>
            <a:spLocks noGrp="1"/>
          </p:cNvSpPr>
          <p:nvPr>
            <p:ph type="body" sz="quarter" idx="3"/>
          </p:nvPr>
        </p:nvSpPr>
        <p:spPr>
          <a:xfrm>
            <a:off x="680721" y="4783310"/>
            <a:ext cx="5445760" cy="3913614"/>
          </a:xfrm>
          <a:prstGeom prst="rect">
            <a:avLst/>
          </a:prstGeom>
        </p:spPr>
        <p:txBody>
          <a:bodyPr vert="horz" lIns="92171" tIns="46085" rIns="92171" bIns="4608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7"/>
            <a:ext cx="2949787" cy="498692"/>
          </a:xfrm>
          <a:prstGeom prst="rect">
            <a:avLst/>
          </a:prstGeom>
        </p:spPr>
        <p:txBody>
          <a:bodyPr vert="horz" lIns="92171" tIns="46085" rIns="92171" bIns="4608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2171" tIns="46085" rIns="92171" bIns="46085" rtlCol="0" anchor="b"/>
          <a:lstStyle>
            <a:lvl1pPr algn="r">
              <a:defRPr sz="1200"/>
            </a:lvl1pPr>
          </a:lstStyle>
          <a:p>
            <a:fld id="{E443164C-418A-46D5-BDB3-4A1E49429CC9}" type="slidenum">
              <a:rPr kumimoji="1" lang="ja-JP" altLang="en-US" smtClean="0"/>
              <a:t>‹#›</a:t>
            </a:fld>
            <a:endParaRPr kumimoji="1" lang="ja-JP" altLang="en-US"/>
          </a:p>
        </p:txBody>
      </p:sp>
    </p:spTree>
    <p:extLst>
      <p:ext uri="{BB962C8B-B14F-4D97-AF65-F5344CB8AC3E}">
        <p14:creationId xmlns:p14="http://schemas.microsoft.com/office/powerpoint/2010/main" val="1846248665"/>
      </p:ext>
    </p:extLst>
  </p:cSld>
  <p:clrMap bg1="lt1" tx1="dk1" bg2="lt2" tx2="dk2" accent1="accent1" accent2="accent2" accent3="accent3" accent4="accent4" accent5="accent5" accent6="accent6" hlink="hlink" folHlink="folHlink"/>
  <p:notesStyle>
    <a:lvl1pPr marL="0" algn="l" defTabSz="1138814" rtl="0" eaLnBrk="1" latinLnBrk="0" hangingPunct="1">
      <a:defRPr kumimoji="1" sz="1495" kern="1200">
        <a:solidFill>
          <a:schemeClr val="tx1"/>
        </a:solidFill>
        <a:latin typeface="+mn-lt"/>
        <a:ea typeface="+mn-ea"/>
        <a:cs typeface="+mn-cs"/>
      </a:defRPr>
    </a:lvl1pPr>
    <a:lvl2pPr marL="569408" algn="l" defTabSz="1138814" rtl="0" eaLnBrk="1" latinLnBrk="0" hangingPunct="1">
      <a:defRPr kumimoji="1" sz="1495" kern="1200">
        <a:solidFill>
          <a:schemeClr val="tx1"/>
        </a:solidFill>
        <a:latin typeface="+mn-lt"/>
        <a:ea typeface="+mn-ea"/>
        <a:cs typeface="+mn-cs"/>
      </a:defRPr>
    </a:lvl2pPr>
    <a:lvl3pPr marL="1138814" algn="l" defTabSz="1138814" rtl="0" eaLnBrk="1" latinLnBrk="0" hangingPunct="1">
      <a:defRPr kumimoji="1" sz="1495" kern="1200">
        <a:solidFill>
          <a:schemeClr val="tx1"/>
        </a:solidFill>
        <a:latin typeface="+mn-lt"/>
        <a:ea typeface="+mn-ea"/>
        <a:cs typeface="+mn-cs"/>
      </a:defRPr>
    </a:lvl3pPr>
    <a:lvl4pPr marL="1708222" algn="l" defTabSz="1138814" rtl="0" eaLnBrk="1" latinLnBrk="0" hangingPunct="1">
      <a:defRPr kumimoji="1" sz="1495" kern="1200">
        <a:solidFill>
          <a:schemeClr val="tx1"/>
        </a:solidFill>
        <a:latin typeface="+mn-lt"/>
        <a:ea typeface="+mn-ea"/>
        <a:cs typeface="+mn-cs"/>
      </a:defRPr>
    </a:lvl4pPr>
    <a:lvl5pPr marL="2277628" algn="l" defTabSz="1138814" rtl="0" eaLnBrk="1" latinLnBrk="0" hangingPunct="1">
      <a:defRPr kumimoji="1" sz="1495" kern="1200">
        <a:solidFill>
          <a:schemeClr val="tx1"/>
        </a:solidFill>
        <a:latin typeface="+mn-lt"/>
        <a:ea typeface="+mn-ea"/>
        <a:cs typeface="+mn-cs"/>
      </a:defRPr>
    </a:lvl5pPr>
    <a:lvl6pPr marL="2847035" algn="l" defTabSz="1138814" rtl="0" eaLnBrk="1" latinLnBrk="0" hangingPunct="1">
      <a:defRPr kumimoji="1" sz="1495" kern="1200">
        <a:solidFill>
          <a:schemeClr val="tx1"/>
        </a:solidFill>
        <a:latin typeface="+mn-lt"/>
        <a:ea typeface="+mn-ea"/>
        <a:cs typeface="+mn-cs"/>
      </a:defRPr>
    </a:lvl6pPr>
    <a:lvl7pPr marL="3416441" algn="l" defTabSz="1138814" rtl="0" eaLnBrk="1" latinLnBrk="0" hangingPunct="1">
      <a:defRPr kumimoji="1" sz="1495" kern="1200">
        <a:solidFill>
          <a:schemeClr val="tx1"/>
        </a:solidFill>
        <a:latin typeface="+mn-lt"/>
        <a:ea typeface="+mn-ea"/>
        <a:cs typeface="+mn-cs"/>
      </a:defRPr>
    </a:lvl7pPr>
    <a:lvl8pPr marL="3985849" algn="l" defTabSz="1138814" rtl="0" eaLnBrk="1" latinLnBrk="0" hangingPunct="1">
      <a:defRPr kumimoji="1" sz="1495" kern="1200">
        <a:solidFill>
          <a:schemeClr val="tx1"/>
        </a:solidFill>
        <a:latin typeface="+mn-lt"/>
        <a:ea typeface="+mn-ea"/>
        <a:cs typeface="+mn-cs"/>
      </a:defRPr>
    </a:lvl8pPr>
    <a:lvl9pPr marL="4555256" algn="l" defTabSz="1138814" rtl="0" eaLnBrk="1" latinLnBrk="0" hangingPunct="1">
      <a:defRPr kumimoji="1" sz="149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028700" y="1241425"/>
            <a:ext cx="4749800" cy="3354388"/>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E443164C-418A-46D5-BDB3-4A1E49429CC9}" type="slidenum">
              <a:rPr kumimoji="1" lang="ja-JP" altLang="en-US" smtClean="0"/>
              <a:t>2</a:t>
            </a:fld>
            <a:endParaRPr kumimoji="1" lang="ja-JP" altLang="en-US"/>
          </a:p>
        </p:txBody>
      </p:sp>
    </p:spTree>
    <p:extLst>
      <p:ext uri="{BB962C8B-B14F-4D97-AF65-F5344CB8AC3E}">
        <p14:creationId xmlns:p14="http://schemas.microsoft.com/office/powerpoint/2010/main" val="754355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11332" y="-10669"/>
            <a:ext cx="12276189" cy="8662100"/>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grpSp>
      <p:sp>
        <p:nvSpPr>
          <p:cNvPr id="2" name="Title 1"/>
          <p:cNvSpPr>
            <a:spLocks noGrp="1"/>
          </p:cNvSpPr>
          <p:nvPr>
            <p:ph type="ctrTitle"/>
          </p:nvPr>
        </p:nvSpPr>
        <p:spPr>
          <a:xfrm>
            <a:off x="1513349" y="3029602"/>
            <a:ext cx="7799306" cy="2074264"/>
          </a:xfrm>
        </p:spPr>
        <p:txBody>
          <a:bodyPr anchor="b">
            <a:noAutofit/>
          </a:bodyPr>
          <a:lstStyle>
            <a:lvl1pPr algn="r">
              <a:defRPr sz="6804">
                <a:solidFill>
                  <a:schemeClr val="accent1"/>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513349" y="5103864"/>
            <a:ext cx="7799306" cy="1382042"/>
          </a:xfrm>
        </p:spPr>
        <p:txBody>
          <a:bodyPr anchor="t"/>
          <a:lstStyle>
            <a:lvl1pPr marL="0" indent="0" algn="r">
              <a:buNone/>
              <a:defRPr>
                <a:solidFill>
                  <a:schemeClr val="tx1">
                    <a:lumMod val="50000"/>
                    <a:lumOff val="50000"/>
                  </a:schemeClr>
                </a:solidFill>
              </a:defRPr>
            </a:lvl1pPr>
            <a:lvl2pPr marL="576072" indent="0" algn="ctr">
              <a:buNone/>
              <a:defRPr>
                <a:solidFill>
                  <a:schemeClr val="tx1">
                    <a:tint val="75000"/>
                  </a:schemeClr>
                </a:solidFill>
              </a:defRPr>
            </a:lvl2pPr>
            <a:lvl3pPr marL="1152144" indent="0" algn="ctr">
              <a:buNone/>
              <a:defRPr>
                <a:solidFill>
                  <a:schemeClr val="tx1">
                    <a:tint val="75000"/>
                  </a:schemeClr>
                </a:solidFill>
              </a:defRPr>
            </a:lvl3pPr>
            <a:lvl4pPr marL="1728216" indent="0" algn="ctr">
              <a:buNone/>
              <a:defRPr>
                <a:solidFill>
                  <a:schemeClr val="tx1">
                    <a:tint val="75000"/>
                  </a:schemeClr>
                </a:solidFill>
              </a:defRPr>
            </a:lvl4pPr>
            <a:lvl5pPr marL="2304288" indent="0" algn="ctr">
              <a:buNone/>
              <a:defRPr>
                <a:solidFill>
                  <a:schemeClr val="tx1">
                    <a:tint val="75000"/>
                  </a:schemeClr>
                </a:solidFill>
              </a:defRPr>
            </a:lvl5pPr>
            <a:lvl6pPr marL="2880360" indent="0" algn="ctr">
              <a:buNone/>
              <a:defRPr>
                <a:solidFill>
                  <a:schemeClr val="tx1">
                    <a:tint val="75000"/>
                  </a:schemeClr>
                </a:solidFill>
              </a:defRPr>
            </a:lvl6pPr>
            <a:lvl7pPr marL="3456432" indent="0" algn="ctr">
              <a:buNone/>
              <a:defRPr>
                <a:solidFill>
                  <a:schemeClr val="tx1">
                    <a:tint val="75000"/>
                  </a:schemeClr>
                </a:solidFill>
              </a:defRPr>
            </a:lvl7pPr>
            <a:lvl8pPr marL="4032504" indent="0" algn="ctr">
              <a:buNone/>
              <a:defRPr>
                <a:solidFill>
                  <a:schemeClr val="tx1">
                    <a:tint val="75000"/>
                  </a:schemeClr>
                </a:solidFill>
              </a:defRPr>
            </a:lvl8pPr>
            <a:lvl9pPr marL="4608576"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0072979-66EF-41AC-B08A-AD3A6B4C152C}" type="datetime1">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Tree>
    <p:extLst>
      <p:ext uri="{BB962C8B-B14F-4D97-AF65-F5344CB8AC3E}">
        <p14:creationId xmlns:p14="http://schemas.microsoft.com/office/powerpoint/2010/main" val="349753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536"/>
            </a:lvl1p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184849D-C6BB-4597-A6CC-E7629D9AB82D}" type="datetime1">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Tree>
    <p:extLst>
      <p:ext uri="{BB962C8B-B14F-4D97-AF65-F5344CB8AC3E}">
        <p14:creationId xmlns:p14="http://schemas.microsoft.com/office/powerpoint/2010/main" val="671063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15973" y="3402969"/>
            <a:ext cx="8496681" cy="2301408"/>
          </a:xfrm>
        </p:spPr>
        <p:txBody>
          <a:bodyPr anchor="b"/>
          <a:lstStyle>
            <a:lvl1pPr algn="l">
              <a:defRPr sz="504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15973" y="5704375"/>
            <a:ext cx="8496681" cy="1084064"/>
          </a:xfrm>
        </p:spPr>
        <p:txBody>
          <a:bodyPr anchor="t"/>
          <a:lstStyle>
            <a:lvl1pPr marL="0" indent="0" algn="l">
              <a:buNone/>
              <a:defRPr sz="2520">
                <a:solidFill>
                  <a:schemeClr val="tx1">
                    <a:lumMod val="50000"/>
                    <a:lumOff val="50000"/>
                  </a:schemeClr>
                </a:solidFill>
              </a:defRPr>
            </a:lvl1pPr>
            <a:lvl2pPr marL="576072" indent="0">
              <a:buNone/>
              <a:defRPr sz="2268">
                <a:solidFill>
                  <a:schemeClr val="tx1">
                    <a:tint val="75000"/>
                  </a:schemeClr>
                </a:solidFill>
              </a:defRPr>
            </a:lvl2pPr>
            <a:lvl3pPr marL="1152144" indent="0">
              <a:buNone/>
              <a:defRPr sz="2016">
                <a:solidFill>
                  <a:schemeClr val="tx1">
                    <a:tint val="75000"/>
                  </a:schemeClr>
                </a:solidFill>
              </a:defRPr>
            </a:lvl3pPr>
            <a:lvl4pPr marL="1728216" indent="0">
              <a:buNone/>
              <a:defRPr sz="1764">
                <a:solidFill>
                  <a:schemeClr val="tx1">
                    <a:tint val="75000"/>
                  </a:schemeClr>
                </a:solidFill>
              </a:defRPr>
            </a:lvl4pPr>
            <a:lvl5pPr marL="2304288" indent="0">
              <a:buNone/>
              <a:defRPr sz="1764">
                <a:solidFill>
                  <a:schemeClr val="tx1">
                    <a:tint val="75000"/>
                  </a:schemeClr>
                </a:solidFill>
              </a:defRPr>
            </a:lvl5pPr>
            <a:lvl6pPr marL="2880360" indent="0">
              <a:buNone/>
              <a:defRPr sz="1764">
                <a:solidFill>
                  <a:schemeClr val="tx1">
                    <a:tint val="75000"/>
                  </a:schemeClr>
                </a:solidFill>
              </a:defRPr>
            </a:lvl6pPr>
            <a:lvl7pPr marL="3456432" indent="0">
              <a:buNone/>
              <a:defRPr sz="1764">
                <a:solidFill>
                  <a:schemeClr val="tx1">
                    <a:tint val="75000"/>
                  </a:schemeClr>
                </a:solidFill>
              </a:defRPr>
            </a:lvl7pPr>
            <a:lvl8pPr marL="4032504" indent="0">
              <a:buNone/>
              <a:defRPr sz="1764">
                <a:solidFill>
                  <a:schemeClr val="tx1">
                    <a:tint val="75000"/>
                  </a:schemeClr>
                </a:solidFill>
              </a:defRPr>
            </a:lvl8pPr>
            <a:lvl9pPr marL="4608576" indent="0">
              <a:buNone/>
              <a:defRPr sz="1764">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603A742-4AAE-448F-983C-8FD594128377}" type="datetime1">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Tree>
    <p:extLst>
      <p:ext uri="{BB962C8B-B14F-4D97-AF65-F5344CB8AC3E}">
        <p14:creationId xmlns:p14="http://schemas.microsoft.com/office/powerpoint/2010/main" val="2838688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15975" y="768068"/>
            <a:ext cx="8496680" cy="166414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15975" y="2722242"/>
            <a:ext cx="4133563" cy="4889593"/>
          </a:xfrm>
        </p:spPr>
        <p:txBody>
          <a:bodyPr>
            <a:normAutofit/>
          </a:bodyPr>
          <a:lstStyle>
            <a:lvl1pPr>
              <a:defRPr sz="2268"/>
            </a:lvl1pPr>
            <a:lvl2pPr>
              <a:defRPr sz="2016"/>
            </a:lvl2pPr>
            <a:lvl3pPr>
              <a:defRPr sz="1764"/>
            </a:lvl3pPr>
            <a:lvl4pPr>
              <a:defRPr sz="1512"/>
            </a:lvl4pPr>
            <a:lvl5pPr>
              <a:defRPr sz="1512"/>
            </a:lvl5pPr>
            <a:lvl6pPr>
              <a:defRPr sz="1512"/>
            </a:lvl6pPr>
            <a:lvl7pPr>
              <a:defRPr sz="1512"/>
            </a:lvl7pPr>
            <a:lvl8pPr>
              <a:defRPr sz="1512"/>
            </a:lvl8pPr>
            <a:lvl9pPr>
              <a:defRPr sz="151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179091" y="2722244"/>
            <a:ext cx="4133564" cy="4889595"/>
          </a:xfrm>
        </p:spPr>
        <p:txBody>
          <a:bodyPr>
            <a:normAutofit/>
          </a:bodyPr>
          <a:lstStyle>
            <a:lvl1pPr>
              <a:defRPr sz="2268"/>
            </a:lvl1pPr>
            <a:lvl2pPr>
              <a:defRPr sz="2016"/>
            </a:lvl2pPr>
            <a:lvl3pPr>
              <a:defRPr sz="1764"/>
            </a:lvl3pPr>
            <a:lvl4pPr>
              <a:defRPr sz="1512"/>
            </a:lvl4pPr>
            <a:lvl5pPr>
              <a:defRPr sz="1512"/>
            </a:lvl5pPr>
            <a:lvl6pPr>
              <a:defRPr sz="1512"/>
            </a:lvl6pPr>
            <a:lvl7pPr>
              <a:defRPr sz="1512"/>
            </a:lvl7pPr>
            <a:lvl8pPr>
              <a:defRPr sz="1512"/>
            </a:lvl8pPr>
            <a:lvl9pPr>
              <a:defRPr sz="151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BCD695E-3AB2-4495-A696-C45CE8DFE1EB}" type="datetime1">
              <a:rPr kumimoji="1" lang="ja-JP" altLang="en-US" smtClean="0"/>
              <a:t>2026/10/8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Tree>
    <p:extLst>
      <p:ext uri="{BB962C8B-B14F-4D97-AF65-F5344CB8AC3E}">
        <p14:creationId xmlns:p14="http://schemas.microsoft.com/office/powerpoint/2010/main" val="3047302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15975" y="768068"/>
            <a:ext cx="8496678" cy="1664147"/>
          </a:xfrm>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15974" y="2722739"/>
            <a:ext cx="4136993" cy="726063"/>
          </a:xfrm>
        </p:spPr>
        <p:txBody>
          <a:bodyPr anchor="b">
            <a:noAutofit/>
          </a:bodyPr>
          <a:lstStyle>
            <a:lvl1pPr marL="0" indent="0">
              <a:buNone/>
              <a:defRPr sz="3024" b="0"/>
            </a:lvl1pPr>
            <a:lvl2pPr marL="576072" indent="0">
              <a:buNone/>
              <a:defRPr sz="2520" b="1"/>
            </a:lvl2pPr>
            <a:lvl3pPr marL="1152144" indent="0">
              <a:buNone/>
              <a:defRPr sz="2268" b="1"/>
            </a:lvl3pPr>
            <a:lvl4pPr marL="1728216" indent="0">
              <a:buNone/>
              <a:defRPr sz="2016" b="1"/>
            </a:lvl4pPr>
            <a:lvl5pPr marL="2304288" indent="0">
              <a:buNone/>
              <a:defRPr sz="2016" b="1"/>
            </a:lvl5pPr>
            <a:lvl6pPr marL="2880360" indent="0">
              <a:buNone/>
              <a:defRPr sz="2016" b="1"/>
            </a:lvl6pPr>
            <a:lvl7pPr marL="3456432" indent="0">
              <a:buNone/>
              <a:defRPr sz="2016" b="1"/>
            </a:lvl7pPr>
            <a:lvl8pPr marL="4032504" indent="0">
              <a:buNone/>
              <a:defRPr sz="2016" b="1"/>
            </a:lvl8pPr>
            <a:lvl9pPr marL="4608576" indent="0">
              <a:buNone/>
              <a:defRPr sz="2016" b="1"/>
            </a:lvl9pPr>
          </a:lstStyle>
          <a:p>
            <a:pPr lvl="0"/>
            <a:r>
              <a:rPr lang="ja-JP" altLang="en-US"/>
              <a:t>マスター テキストの書式設定</a:t>
            </a:r>
          </a:p>
        </p:txBody>
      </p:sp>
      <p:sp>
        <p:nvSpPr>
          <p:cNvPr id="4" name="Content Placeholder 3"/>
          <p:cNvSpPr>
            <a:spLocks noGrp="1"/>
          </p:cNvSpPr>
          <p:nvPr>
            <p:ph sz="half" idx="2"/>
          </p:nvPr>
        </p:nvSpPr>
        <p:spPr>
          <a:xfrm>
            <a:off x="815974" y="3448804"/>
            <a:ext cx="4136993" cy="4163035"/>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175659" y="2722739"/>
            <a:ext cx="4136993" cy="726063"/>
          </a:xfrm>
        </p:spPr>
        <p:txBody>
          <a:bodyPr anchor="b">
            <a:noAutofit/>
          </a:bodyPr>
          <a:lstStyle>
            <a:lvl1pPr marL="0" indent="0">
              <a:buNone/>
              <a:defRPr sz="3024" b="0"/>
            </a:lvl1pPr>
            <a:lvl2pPr marL="576072" indent="0">
              <a:buNone/>
              <a:defRPr sz="2520" b="1"/>
            </a:lvl2pPr>
            <a:lvl3pPr marL="1152144" indent="0">
              <a:buNone/>
              <a:defRPr sz="2268" b="1"/>
            </a:lvl3pPr>
            <a:lvl4pPr marL="1728216" indent="0">
              <a:buNone/>
              <a:defRPr sz="2016" b="1"/>
            </a:lvl4pPr>
            <a:lvl5pPr marL="2304288" indent="0">
              <a:buNone/>
              <a:defRPr sz="2016" b="1"/>
            </a:lvl5pPr>
            <a:lvl6pPr marL="2880360" indent="0">
              <a:buNone/>
              <a:defRPr sz="2016" b="1"/>
            </a:lvl6pPr>
            <a:lvl7pPr marL="3456432" indent="0">
              <a:buNone/>
              <a:defRPr sz="2016" b="1"/>
            </a:lvl7pPr>
            <a:lvl8pPr marL="4032504" indent="0">
              <a:buNone/>
              <a:defRPr sz="2016" b="1"/>
            </a:lvl8pPr>
            <a:lvl9pPr marL="4608576" indent="0">
              <a:buNone/>
              <a:defRPr sz="2016" b="1"/>
            </a:lvl9pPr>
          </a:lstStyle>
          <a:p>
            <a:pPr lvl="0"/>
            <a:r>
              <a:rPr lang="ja-JP" altLang="en-US"/>
              <a:t>マスター テキストの書式設定</a:t>
            </a:r>
          </a:p>
        </p:txBody>
      </p:sp>
      <p:sp>
        <p:nvSpPr>
          <p:cNvPr id="6" name="Content Placeholder 5"/>
          <p:cNvSpPr>
            <a:spLocks noGrp="1"/>
          </p:cNvSpPr>
          <p:nvPr>
            <p:ph sz="quarter" idx="4"/>
          </p:nvPr>
        </p:nvSpPr>
        <p:spPr>
          <a:xfrm>
            <a:off x="5175659" y="3448804"/>
            <a:ext cx="4136993" cy="4163035"/>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6A14D94-4115-42F6-883B-A6A2FA45A51A}" type="datetime1">
              <a:rPr kumimoji="1" lang="ja-JP" altLang="en-US" smtClean="0"/>
              <a:t>2026/10/8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Tree>
    <p:extLst>
      <p:ext uri="{BB962C8B-B14F-4D97-AF65-F5344CB8AC3E}">
        <p14:creationId xmlns:p14="http://schemas.microsoft.com/office/powerpoint/2010/main" val="2430019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815974" y="768068"/>
            <a:ext cx="8496680" cy="1664147"/>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C26B8AA-E801-426A-BFC0-67C663305D0F}" type="datetime1">
              <a:rPr kumimoji="1" lang="ja-JP" altLang="en-US" smtClean="0"/>
              <a:t>2026/10/8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Tree>
    <p:extLst>
      <p:ext uri="{BB962C8B-B14F-4D97-AF65-F5344CB8AC3E}">
        <p14:creationId xmlns:p14="http://schemas.microsoft.com/office/powerpoint/2010/main" val="2418464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95D34-AAFE-487D-A36E-64F3C0740DCC}" type="datetime1">
              <a:rPr kumimoji="1" lang="ja-JP" altLang="en-US" smtClean="0"/>
              <a:t>2026/10/8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Tree>
    <p:extLst>
      <p:ext uri="{BB962C8B-B14F-4D97-AF65-F5344CB8AC3E}">
        <p14:creationId xmlns:p14="http://schemas.microsoft.com/office/powerpoint/2010/main" val="2487130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15974" y="1888172"/>
            <a:ext cx="3734775" cy="1610808"/>
          </a:xfrm>
        </p:spPr>
        <p:txBody>
          <a:bodyPr anchor="b">
            <a:normAutofit/>
          </a:bodyPr>
          <a:lstStyle>
            <a:lvl1pPr>
              <a:defRPr sz="2520"/>
            </a:lvl1pPr>
          </a:lstStyle>
          <a:p>
            <a:r>
              <a:rPr lang="ja-JP" altLang="en-US"/>
              <a:t>マスター タイトルの書式設定</a:t>
            </a:r>
            <a:endParaRPr lang="en-US" dirty="0"/>
          </a:p>
        </p:txBody>
      </p:sp>
      <p:sp>
        <p:nvSpPr>
          <p:cNvPr id="3" name="Content Placeholder 2"/>
          <p:cNvSpPr>
            <a:spLocks noGrp="1"/>
          </p:cNvSpPr>
          <p:nvPr>
            <p:ph idx="1"/>
          </p:nvPr>
        </p:nvSpPr>
        <p:spPr>
          <a:xfrm>
            <a:off x="4780301" y="648782"/>
            <a:ext cx="4532352" cy="6963055"/>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15974" y="3498979"/>
            <a:ext cx="3734775" cy="3256286"/>
          </a:xfrm>
        </p:spPr>
        <p:txBody>
          <a:bodyPr>
            <a:normAutofit/>
          </a:bodyPr>
          <a:lstStyle>
            <a:lvl1pPr marL="0" indent="0">
              <a:buNone/>
              <a:defRPr sz="1764"/>
            </a:lvl1pPr>
            <a:lvl2pPr marL="432054" indent="0">
              <a:buNone/>
              <a:defRPr sz="1323"/>
            </a:lvl2pPr>
            <a:lvl3pPr marL="864108" indent="0">
              <a:buNone/>
              <a:defRPr sz="1134"/>
            </a:lvl3pPr>
            <a:lvl4pPr marL="1296162" indent="0">
              <a:buNone/>
              <a:defRPr sz="945"/>
            </a:lvl4pPr>
            <a:lvl5pPr marL="1728216" indent="0">
              <a:buNone/>
              <a:defRPr sz="945"/>
            </a:lvl5pPr>
            <a:lvl6pPr marL="2160270" indent="0">
              <a:buNone/>
              <a:defRPr sz="945"/>
            </a:lvl6pPr>
            <a:lvl7pPr marL="2592324" indent="0">
              <a:buNone/>
              <a:defRPr sz="945"/>
            </a:lvl7pPr>
            <a:lvl8pPr marL="3024378" indent="0">
              <a:buNone/>
              <a:defRPr sz="945"/>
            </a:lvl8pPr>
            <a:lvl9pPr marL="3456432" indent="0">
              <a:buNone/>
              <a:defRPr sz="94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A4AE7BC-DD5F-4E36-A9B9-14CEF2C46062}" type="datetime1">
              <a:rPr kumimoji="1" lang="ja-JP" altLang="en-US" smtClean="0"/>
              <a:t>2026/10/8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Tree>
    <p:extLst>
      <p:ext uri="{BB962C8B-B14F-4D97-AF65-F5344CB8AC3E}">
        <p14:creationId xmlns:p14="http://schemas.microsoft.com/office/powerpoint/2010/main" val="2320024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15974" y="6048534"/>
            <a:ext cx="8496680" cy="714064"/>
          </a:xfrm>
        </p:spPr>
        <p:txBody>
          <a:bodyPr anchor="b">
            <a:normAutofit/>
          </a:bodyPr>
          <a:lstStyle>
            <a:lvl1pPr algn="l">
              <a:defRPr sz="3024"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815974" y="768068"/>
            <a:ext cx="8496680" cy="4845427"/>
          </a:xfrm>
        </p:spPr>
        <p:txBody>
          <a:bodyPr anchor="t">
            <a:normAutofit/>
          </a:bodyPr>
          <a:lstStyle>
            <a:lvl1pPr marL="0" indent="0" algn="ctr">
              <a:buNone/>
              <a:defRPr sz="2016"/>
            </a:lvl1pPr>
            <a:lvl2pPr marL="576072" indent="0">
              <a:buNone/>
              <a:defRPr sz="2016"/>
            </a:lvl2pPr>
            <a:lvl3pPr marL="1152144" indent="0">
              <a:buNone/>
              <a:defRPr sz="2016"/>
            </a:lvl3pPr>
            <a:lvl4pPr marL="1728216" indent="0">
              <a:buNone/>
              <a:defRPr sz="2016"/>
            </a:lvl4pPr>
            <a:lvl5pPr marL="2304288" indent="0">
              <a:buNone/>
              <a:defRPr sz="2016"/>
            </a:lvl5pPr>
            <a:lvl6pPr marL="2880360" indent="0">
              <a:buNone/>
              <a:defRPr sz="2016"/>
            </a:lvl6pPr>
            <a:lvl7pPr marL="3456432" indent="0">
              <a:buNone/>
              <a:defRPr sz="2016"/>
            </a:lvl7pPr>
            <a:lvl8pPr marL="4032504" indent="0">
              <a:buNone/>
              <a:defRPr sz="2016"/>
            </a:lvl8pPr>
            <a:lvl9pPr marL="4608576" indent="0">
              <a:buNone/>
              <a:defRPr sz="2016"/>
            </a:lvl9pPr>
          </a:lstStyle>
          <a:p>
            <a:r>
              <a:rPr lang="ja-JP" altLang="en-US"/>
              <a:t>図を追加</a:t>
            </a:r>
            <a:endParaRPr lang="en-US" dirty="0"/>
          </a:p>
        </p:txBody>
      </p:sp>
      <p:sp>
        <p:nvSpPr>
          <p:cNvPr id="4" name="Text Placeholder 3"/>
          <p:cNvSpPr>
            <a:spLocks noGrp="1"/>
          </p:cNvSpPr>
          <p:nvPr>
            <p:ph type="body" sz="half" idx="2"/>
          </p:nvPr>
        </p:nvSpPr>
        <p:spPr>
          <a:xfrm>
            <a:off x="815974" y="6762598"/>
            <a:ext cx="8496680" cy="849239"/>
          </a:xfrm>
        </p:spPr>
        <p:txBody>
          <a:bodyPr>
            <a:normAutofit/>
          </a:bodyPr>
          <a:lstStyle>
            <a:lvl1pPr marL="0" indent="0">
              <a:buNone/>
              <a:defRPr sz="1512"/>
            </a:lvl1pPr>
            <a:lvl2pPr marL="576072" indent="0">
              <a:buNone/>
              <a:defRPr sz="1512"/>
            </a:lvl2pPr>
            <a:lvl3pPr marL="1152144" indent="0">
              <a:buNone/>
              <a:defRPr sz="1260"/>
            </a:lvl3pPr>
            <a:lvl4pPr marL="1728216" indent="0">
              <a:buNone/>
              <a:defRPr sz="1134"/>
            </a:lvl4pPr>
            <a:lvl5pPr marL="2304288" indent="0">
              <a:buNone/>
              <a:defRPr sz="1134"/>
            </a:lvl5pPr>
            <a:lvl6pPr marL="2880360" indent="0">
              <a:buNone/>
              <a:defRPr sz="1134"/>
            </a:lvl6pPr>
            <a:lvl7pPr marL="3456432" indent="0">
              <a:buNone/>
              <a:defRPr sz="1134"/>
            </a:lvl7pPr>
            <a:lvl8pPr marL="4032504" indent="0">
              <a:buNone/>
              <a:defRPr sz="1134"/>
            </a:lvl8pPr>
            <a:lvl9pPr marL="4608576" indent="0">
              <a:buNone/>
              <a:defRPr sz="1134"/>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50C9129-9F43-4C8B-BE66-C7D5F0067626}" type="datetime1">
              <a:rPr kumimoji="1" lang="ja-JP" altLang="en-US" smtClean="0"/>
              <a:t>2026/10/8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Tree>
    <p:extLst>
      <p:ext uri="{BB962C8B-B14F-4D97-AF65-F5344CB8AC3E}">
        <p14:creationId xmlns:p14="http://schemas.microsoft.com/office/powerpoint/2010/main" val="3034610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815975" y="768068"/>
            <a:ext cx="8496680" cy="4288379"/>
          </a:xfrm>
        </p:spPr>
        <p:txBody>
          <a:bodyPr anchor="ctr">
            <a:normAutofit/>
          </a:bodyPr>
          <a:lstStyle>
            <a:lvl1pPr algn="l">
              <a:defRPr sz="5544"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15975" y="5632497"/>
            <a:ext cx="8496680" cy="1979340"/>
          </a:xfrm>
        </p:spPr>
        <p:txBody>
          <a:bodyPr anchor="ctr">
            <a:normAutofit/>
          </a:bodyPr>
          <a:lstStyle>
            <a:lvl1pPr marL="0" indent="0" algn="l">
              <a:buNone/>
              <a:defRPr sz="2268">
                <a:solidFill>
                  <a:schemeClr val="tx1">
                    <a:lumMod val="75000"/>
                    <a:lumOff val="25000"/>
                  </a:schemeClr>
                </a:solidFill>
              </a:defRPr>
            </a:lvl1pPr>
            <a:lvl2pPr marL="576072" indent="0">
              <a:buNone/>
              <a:defRPr sz="2268">
                <a:solidFill>
                  <a:schemeClr val="tx1">
                    <a:tint val="75000"/>
                  </a:schemeClr>
                </a:solidFill>
              </a:defRPr>
            </a:lvl2pPr>
            <a:lvl3pPr marL="1152144" indent="0">
              <a:buNone/>
              <a:defRPr sz="2016">
                <a:solidFill>
                  <a:schemeClr val="tx1">
                    <a:tint val="75000"/>
                  </a:schemeClr>
                </a:solidFill>
              </a:defRPr>
            </a:lvl3pPr>
            <a:lvl4pPr marL="1728216" indent="0">
              <a:buNone/>
              <a:defRPr sz="1764">
                <a:solidFill>
                  <a:schemeClr val="tx1">
                    <a:tint val="75000"/>
                  </a:schemeClr>
                </a:solidFill>
              </a:defRPr>
            </a:lvl4pPr>
            <a:lvl5pPr marL="2304288" indent="0">
              <a:buNone/>
              <a:defRPr sz="1764">
                <a:solidFill>
                  <a:schemeClr val="tx1">
                    <a:tint val="75000"/>
                  </a:schemeClr>
                </a:solidFill>
              </a:defRPr>
            </a:lvl5pPr>
            <a:lvl6pPr marL="2880360" indent="0">
              <a:buNone/>
              <a:defRPr sz="1764">
                <a:solidFill>
                  <a:schemeClr val="tx1">
                    <a:tint val="75000"/>
                  </a:schemeClr>
                </a:solidFill>
              </a:defRPr>
            </a:lvl6pPr>
            <a:lvl7pPr marL="3456432" indent="0">
              <a:buNone/>
              <a:defRPr sz="1764">
                <a:solidFill>
                  <a:schemeClr val="tx1">
                    <a:tint val="75000"/>
                  </a:schemeClr>
                </a:solidFill>
              </a:defRPr>
            </a:lvl7pPr>
            <a:lvl8pPr marL="4032504" indent="0">
              <a:buNone/>
              <a:defRPr sz="1764">
                <a:solidFill>
                  <a:schemeClr val="tx1">
                    <a:tint val="75000"/>
                  </a:schemeClr>
                </a:solidFill>
              </a:defRPr>
            </a:lvl8pPr>
            <a:lvl9pPr marL="4608576" indent="0">
              <a:buNone/>
              <a:defRPr sz="1764">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55848C5-FE37-49A4-B7B2-9BE48D577D8F}" type="datetime1">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Tree>
    <p:extLst>
      <p:ext uri="{BB962C8B-B14F-4D97-AF65-F5344CB8AC3E}">
        <p14:creationId xmlns:p14="http://schemas.microsoft.com/office/powerpoint/2010/main" val="4000405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037216" y="768068"/>
            <a:ext cx="8127869" cy="3808336"/>
          </a:xfrm>
        </p:spPr>
        <p:txBody>
          <a:bodyPr anchor="ctr">
            <a:normAutofit/>
          </a:bodyPr>
          <a:lstStyle>
            <a:lvl1pPr algn="l">
              <a:defRPr sz="5544"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1473834" y="4576404"/>
            <a:ext cx="7254633" cy="480042"/>
          </a:xfrm>
        </p:spPr>
        <p:txBody>
          <a:bodyPr anchor="ctr">
            <a:noAutofit/>
          </a:bodyPr>
          <a:lstStyle>
            <a:lvl1pPr marL="0" indent="0">
              <a:buFontTx/>
              <a:buNone/>
              <a:defRPr sz="2016">
                <a:solidFill>
                  <a:schemeClr val="tx1">
                    <a:lumMod val="50000"/>
                    <a:lumOff val="50000"/>
                  </a:schemeClr>
                </a:solidFill>
              </a:defRPr>
            </a:lvl1pPr>
            <a:lvl2pPr marL="576072" indent="0">
              <a:buFontTx/>
              <a:buNone/>
              <a:defRPr/>
            </a:lvl2pPr>
            <a:lvl3pPr marL="1152144" indent="0">
              <a:buFontTx/>
              <a:buNone/>
              <a:defRPr/>
            </a:lvl3pPr>
            <a:lvl4pPr marL="1728216" indent="0">
              <a:buFontTx/>
              <a:buNone/>
              <a:defRPr/>
            </a:lvl4pPr>
            <a:lvl5pPr marL="2304288"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815973" y="5632497"/>
            <a:ext cx="8496681" cy="1979340"/>
          </a:xfrm>
        </p:spPr>
        <p:txBody>
          <a:bodyPr anchor="ctr">
            <a:normAutofit/>
          </a:bodyPr>
          <a:lstStyle>
            <a:lvl1pPr marL="0" indent="0" algn="l">
              <a:buNone/>
              <a:defRPr sz="2268">
                <a:solidFill>
                  <a:schemeClr val="tx1">
                    <a:lumMod val="75000"/>
                    <a:lumOff val="25000"/>
                  </a:schemeClr>
                </a:solidFill>
              </a:defRPr>
            </a:lvl1pPr>
            <a:lvl2pPr marL="576072" indent="0">
              <a:buNone/>
              <a:defRPr sz="2268">
                <a:solidFill>
                  <a:schemeClr val="tx1">
                    <a:tint val="75000"/>
                  </a:schemeClr>
                </a:solidFill>
              </a:defRPr>
            </a:lvl2pPr>
            <a:lvl3pPr marL="1152144" indent="0">
              <a:buNone/>
              <a:defRPr sz="2016">
                <a:solidFill>
                  <a:schemeClr val="tx1">
                    <a:tint val="75000"/>
                  </a:schemeClr>
                </a:solidFill>
              </a:defRPr>
            </a:lvl3pPr>
            <a:lvl4pPr marL="1728216" indent="0">
              <a:buNone/>
              <a:defRPr sz="1764">
                <a:solidFill>
                  <a:schemeClr val="tx1">
                    <a:tint val="75000"/>
                  </a:schemeClr>
                </a:solidFill>
              </a:defRPr>
            </a:lvl4pPr>
            <a:lvl5pPr marL="2304288" indent="0">
              <a:buNone/>
              <a:defRPr sz="1764">
                <a:solidFill>
                  <a:schemeClr val="tx1">
                    <a:tint val="75000"/>
                  </a:schemeClr>
                </a:solidFill>
              </a:defRPr>
            </a:lvl5pPr>
            <a:lvl6pPr marL="2880360" indent="0">
              <a:buNone/>
              <a:defRPr sz="1764">
                <a:solidFill>
                  <a:schemeClr val="tx1">
                    <a:tint val="75000"/>
                  </a:schemeClr>
                </a:solidFill>
              </a:defRPr>
            </a:lvl6pPr>
            <a:lvl7pPr marL="3456432" indent="0">
              <a:buNone/>
              <a:defRPr sz="1764">
                <a:solidFill>
                  <a:schemeClr val="tx1">
                    <a:tint val="75000"/>
                  </a:schemeClr>
                </a:solidFill>
              </a:defRPr>
            </a:lvl7pPr>
            <a:lvl8pPr marL="4032504" indent="0">
              <a:buNone/>
              <a:defRPr sz="1764">
                <a:solidFill>
                  <a:schemeClr val="tx1">
                    <a:tint val="75000"/>
                  </a:schemeClr>
                </a:solidFill>
              </a:defRPr>
            </a:lvl8pPr>
            <a:lvl9pPr marL="4608576" indent="0">
              <a:buNone/>
              <a:defRPr sz="1764">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42286E3-8450-4D29-A194-B993F7532316}" type="datetime1">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
        <p:nvSpPr>
          <p:cNvPr id="24" name="TextBox 23"/>
          <p:cNvSpPr txBox="1"/>
          <p:nvPr/>
        </p:nvSpPr>
        <p:spPr>
          <a:xfrm>
            <a:off x="646129" y="995840"/>
            <a:ext cx="612141" cy="736791"/>
          </a:xfrm>
          <a:prstGeom prst="rect">
            <a:avLst/>
          </a:prstGeom>
        </p:spPr>
        <p:txBody>
          <a:bodyPr vert="horz" lIns="115210" tIns="57605" rIns="115210" bIns="57605" rtlCol="0" anchor="ctr">
            <a:noAutofit/>
          </a:bodyPr>
          <a:lstStyle/>
          <a:p>
            <a:pPr lvl="0"/>
            <a:r>
              <a:rPr lang="en-US" sz="1008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9032077" y="3636927"/>
            <a:ext cx="612141" cy="736791"/>
          </a:xfrm>
          <a:prstGeom prst="rect">
            <a:avLst/>
          </a:prstGeom>
        </p:spPr>
        <p:txBody>
          <a:bodyPr vert="horz" lIns="115210" tIns="57605" rIns="115210" bIns="57605" rtlCol="0" anchor="ctr">
            <a:noAutofit/>
          </a:bodyPr>
          <a:lstStyle/>
          <a:p>
            <a:pPr lvl="0"/>
            <a:r>
              <a:rPr lang="en-US" sz="1008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439862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815973" y="2434215"/>
            <a:ext cx="8496681" cy="3270160"/>
          </a:xfrm>
        </p:spPr>
        <p:txBody>
          <a:bodyPr anchor="b">
            <a:normAutofit/>
          </a:bodyPr>
          <a:lstStyle>
            <a:lvl1pPr algn="l">
              <a:defRPr sz="5544"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15973" y="5704375"/>
            <a:ext cx="8496681" cy="1907462"/>
          </a:xfrm>
        </p:spPr>
        <p:txBody>
          <a:bodyPr anchor="t">
            <a:normAutofit/>
          </a:bodyPr>
          <a:lstStyle>
            <a:lvl1pPr marL="0" indent="0" algn="l">
              <a:buNone/>
              <a:defRPr sz="2268">
                <a:solidFill>
                  <a:schemeClr val="tx1">
                    <a:lumMod val="75000"/>
                    <a:lumOff val="25000"/>
                  </a:schemeClr>
                </a:solidFill>
              </a:defRPr>
            </a:lvl1pPr>
            <a:lvl2pPr marL="576072" indent="0">
              <a:buNone/>
              <a:defRPr sz="2268">
                <a:solidFill>
                  <a:schemeClr val="tx1">
                    <a:tint val="75000"/>
                  </a:schemeClr>
                </a:solidFill>
              </a:defRPr>
            </a:lvl2pPr>
            <a:lvl3pPr marL="1152144" indent="0">
              <a:buNone/>
              <a:defRPr sz="2016">
                <a:solidFill>
                  <a:schemeClr val="tx1">
                    <a:tint val="75000"/>
                  </a:schemeClr>
                </a:solidFill>
              </a:defRPr>
            </a:lvl3pPr>
            <a:lvl4pPr marL="1728216" indent="0">
              <a:buNone/>
              <a:defRPr sz="1764">
                <a:solidFill>
                  <a:schemeClr val="tx1">
                    <a:tint val="75000"/>
                  </a:schemeClr>
                </a:solidFill>
              </a:defRPr>
            </a:lvl4pPr>
            <a:lvl5pPr marL="2304288" indent="0">
              <a:buNone/>
              <a:defRPr sz="1764">
                <a:solidFill>
                  <a:schemeClr val="tx1">
                    <a:tint val="75000"/>
                  </a:schemeClr>
                </a:solidFill>
              </a:defRPr>
            </a:lvl5pPr>
            <a:lvl6pPr marL="2880360" indent="0">
              <a:buNone/>
              <a:defRPr sz="1764">
                <a:solidFill>
                  <a:schemeClr val="tx1">
                    <a:tint val="75000"/>
                  </a:schemeClr>
                </a:solidFill>
              </a:defRPr>
            </a:lvl6pPr>
            <a:lvl7pPr marL="3456432" indent="0">
              <a:buNone/>
              <a:defRPr sz="1764">
                <a:solidFill>
                  <a:schemeClr val="tx1">
                    <a:tint val="75000"/>
                  </a:schemeClr>
                </a:solidFill>
              </a:defRPr>
            </a:lvl7pPr>
            <a:lvl8pPr marL="4032504" indent="0">
              <a:buNone/>
              <a:defRPr sz="1764">
                <a:solidFill>
                  <a:schemeClr val="tx1">
                    <a:tint val="75000"/>
                  </a:schemeClr>
                </a:solidFill>
              </a:defRPr>
            </a:lvl8pPr>
            <a:lvl9pPr marL="4608576" indent="0">
              <a:buNone/>
              <a:defRPr sz="1764">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6F5E218-C711-4928-ADC5-C792ED0073B6}" type="datetime1">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Tree>
    <p:extLst>
      <p:ext uri="{BB962C8B-B14F-4D97-AF65-F5344CB8AC3E}">
        <p14:creationId xmlns:p14="http://schemas.microsoft.com/office/powerpoint/2010/main" val="2601763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1037216" y="768068"/>
            <a:ext cx="8127869" cy="3808336"/>
          </a:xfrm>
        </p:spPr>
        <p:txBody>
          <a:bodyPr anchor="ctr">
            <a:normAutofit/>
          </a:bodyPr>
          <a:lstStyle>
            <a:lvl1pPr algn="l">
              <a:defRPr sz="5544"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815971" y="5056446"/>
            <a:ext cx="8496682" cy="647929"/>
          </a:xfrm>
        </p:spPr>
        <p:txBody>
          <a:bodyPr anchor="b">
            <a:noAutofit/>
          </a:bodyPr>
          <a:lstStyle>
            <a:lvl1pPr marL="0" indent="0">
              <a:buFontTx/>
              <a:buNone/>
              <a:defRPr sz="3024">
                <a:solidFill>
                  <a:schemeClr val="tx1">
                    <a:lumMod val="75000"/>
                    <a:lumOff val="25000"/>
                  </a:schemeClr>
                </a:solidFill>
              </a:defRPr>
            </a:lvl1pPr>
            <a:lvl2pPr marL="576072" indent="0">
              <a:buFontTx/>
              <a:buNone/>
              <a:defRPr/>
            </a:lvl2pPr>
            <a:lvl3pPr marL="1152144" indent="0">
              <a:buFontTx/>
              <a:buNone/>
              <a:defRPr/>
            </a:lvl3pPr>
            <a:lvl4pPr marL="1728216" indent="0">
              <a:buFontTx/>
              <a:buNone/>
              <a:defRPr/>
            </a:lvl4pPr>
            <a:lvl5pPr marL="2304288"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815973" y="5704375"/>
            <a:ext cx="8496681" cy="1907462"/>
          </a:xfrm>
        </p:spPr>
        <p:txBody>
          <a:bodyPr anchor="t">
            <a:normAutofit/>
          </a:bodyPr>
          <a:lstStyle>
            <a:lvl1pPr marL="0" indent="0" algn="l">
              <a:buNone/>
              <a:defRPr sz="2268">
                <a:solidFill>
                  <a:schemeClr val="tx1">
                    <a:lumMod val="50000"/>
                    <a:lumOff val="50000"/>
                  </a:schemeClr>
                </a:solidFill>
              </a:defRPr>
            </a:lvl1pPr>
            <a:lvl2pPr marL="576072" indent="0">
              <a:buNone/>
              <a:defRPr sz="2268">
                <a:solidFill>
                  <a:schemeClr val="tx1">
                    <a:tint val="75000"/>
                  </a:schemeClr>
                </a:solidFill>
              </a:defRPr>
            </a:lvl2pPr>
            <a:lvl3pPr marL="1152144" indent="0">
              <a:buNone/>
              <a:defRPr sz="2016">
                <a:solidFill>
                  <a:schemeClr val="tx1">
                    <a:tint val="75000"/>
                  </a:schemeClr>
                </a:solidFill>
              </a:defRPr>
            </a:lvl3pPr>
            <a:lvl4pPr marL="1728216" indent="0">
              <a:buNone/>
              <a:defRPr sz="1764">
                <a:solidFill>
                  <a:schemeClr val="tx1">
                    <a:tint val="75000"/>
                  </a:schemeClr>
                </a:solidFill>
              </a:defRPr>
            </a:lvl4pPr>
            <a:lvl5pPr marL="2304288" indent="0">
              <a:buNone/>
              <a:defRPr sz="1764">
                <a:solidFill>
                  <a:schemeClr val="tx1">
                    <a:tint val="75000"/>
                  </a:schemeClr>
                </a:solidFill>
              </a:defRPr>
            </a:lvl5pPr>
            <a:lvl6pPr marL="2880360" indent="0">
              <a:buNone/>
              <a:defRPr sz="1764">
                <a:solidFill>
                  <a:schemeClr val="tx1">
                    <a:tint val="75000"/>
                  </a:schemeClr>
                </a:solidFill>
              </a:defRPr>
            </a:lvl6pPr>
            <a:lvl7pPr marL="3456432" indent="0">
              <a:buNone/>
              <a:defRPr sz="1764">
                <a:solidFill>
                  <a:schemeClr val="tx1">
                    <a:tint val="75000"/>
                  </a:schemeClr>
                </a:solidFill>
              </a:defRPr>
            </a:lvl7pPr>
            <a:lvl8pPr marL="4032504" indent="0">
              <a:buNone/>
              <a:defRPr sz="1764">
                <a:solidFill>
                  <a:schemeClr val="tx1">
                    <a:tint val="75000"/>
                  </a:schemeClr>
                </a:solidFill>
              </a:defRPr>
            </a:lvl8pPr>
            <a:lvl9pPr marL="4608576" indent="0">
              <a:buNone/>
              <a:defRPr sz="1764">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D825E99-9840-4E47-B8DE-71EACEB9D6BE}" type="datetime1">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
        <p:nvSpPr>
          <p:cNvPr id="24" name="TextBox 23"/>
          <p:cNvSpPr txBox="1"/>
          <p:nvPr/>
        </p:nvSpPr>
        <p:spPr>
          <a:xfrm>
            <a:off x="646129" y="995840"/>
            <a:ext cx="612141" cy="736791"/>
          </a:xfrm>
          <a:prstGeom prst="rect">
            <a:avLst/>
          </a:prstGeom>
        </p:spPr>
        <p:txBody>
          <a:bodyPr vert="horz" lIns="115210" tIns="57605" rIns="115210" bIns="57605" rtlCol="0" anchor="ctr">
            <a:noAutofit/>
          </a:bodyPr>
          <a:lstStyle/>
          <a:p>
            <a:pPr lvl="0"/>
            <a:r>
              <a:rPr lang="en-US" sz="1008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9032077" y="3636927"/>
            <a:ext cx="612141" cy="736791"/>
          </a:xfrm>
          <a:prstGeom prst="rect">
            <a:avLst/>
          </a:prstGeom>
        </p:spPr>
        <p:txBody>
          <a:bodyPr vert="horz" lIns="115210" tIns="57605" rIns="115210" bIns="57605" rtlCol="0" anchor="ctr">
            <a:noAutofit/>
          </a:bodyPr>
          <a:lstStyle/>
          <a:p>
            <a:pPr lvl="0"/>
            <a:r>
              <a:rPr lang="en-US" sz="1008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77228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824339" y="768068"/>
            <a:ext cx="8488315" cy="3808336"/>
          </a:xfrm>
        </p:spPr>
        <p:txBody>
          <a:bodyPr anchor="ctr">
            <a:normAutofit/>
          </a:bodyPr>
          <a:lstStyle>
            <a:lvl1pPr algn="l">
              <a:defRPr sz="5544"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815971" y="5056446"/>
            <a:ext cx="8496682" cy="647929"/>
          </a:xfrm>
        </p:spPr>
        <p:txBody>
          <a:bodyPr anchor="b">
            <a:noAutofit/>
          </a:bodyPr>
          <a:lstStyle>
            <a:lvl1pPr marL="0" indent="0">
              <a:buFontTx/>
              <a:buNone/>
              <a:defRPr sz="3024">
                <a:solidFill>
                  <a:schemeClr val="accent1"/>
                </a:solidFill>
              </a:defRPr>
            </a:lvl1pPr>
            <a:lvl2pPr marL="576072" indent="0">
              <a:buFontTx/>
              <a:buNone/>
              <a:defRPr/>
            </a:lvl2pPr>
            <a:lvl3pPr marL="1152144" indent="0">
              <a:buFontTx/>
              <a:buNone/>
              <a:defRPr/>
            </a:lvl3pPr>
            <a:lvl4pPr marL="1728216" indent="0">
              <a:buFontTx/>
              <a:buNone/>
              <a:defRPr/>
            </a:lvl4pPr>
            <a:lvl5pPr marL="2304288"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815973" y="5704375"/>
            <a:ext cx="8496681" cy="1907462"/>
          </a:xfrm>
        </p:spPr>
        <p:txBody>
          <a:bodyPr anchor="t">
            <a:normAutofit/>
          </a:bodyPr>
          <a:lstStyle>
            <a:lvl1pPr marL="0" indent="0" algn="l">
              <a:buNone/>
              <a:defRPr sz="2268">
                <a:solidFill>
                  <a:schemeClr val="tx1">
                    <a:lumMod val="50000"/>
                    <a:lumOff val="50000"/>
                  </a:schemeClr>
                </a:solidFill>
              </a:defRPr>
            </a:lvl1pPr>
            <a:lvl2pPr marL="576072" indent="0">
              <a:buNone/>
              <a:defRPr sz="2268">
                <a:solidFill>
                  <a:schemeClr val="tx1">
                    <a:tint val="75000"/>
                  </a:schemeClr>
                </a:solidFill>
              </a:defRPr>
            </a:lvl2pPr>
            <a:lvl3pPr marL="1152144" indent="0">
              <a:buNone/>
              <a:defRPr sz="2016">
                <a:solidFill>
                  <a:schemeClr val="tx1">
                    <a:tint val="75000"/>
                  </a:schemeClr>
                </a:solidFill>
              </a:defRPr>
            </a:lvl3pPr>
            <a:lvl4pPr marL="1728216" indent="0">
              <a:buNone/>
              <a:defRPr sz="1764">
                <a:solidFill>
                  <a:schemeClr val="tx1">
                    <a:tint val="75000"/>
                  </a:schemeClr>
                </a:solidFill>
              </a:defRPr>
            </a:lvl4pPr>
            <a:lvl5pPr marL="2304288" indent="0">
              <a:buNone/>
              <a:defRPr sz="1764">
                <a:solidFill>
                  <a:schemeClr val="tx1">
                    <a:tint val="75000"/>
                  </a:schemeClr>
                </a:solidFill>
              </a:defRPr>
            </a:lvl5pPr>
            <a:lvl6pPr marL="2880360" indent="0">
              <a:buNone/>
              <a:defRPr sz="1764">
                <a:solidFill>
                  <a:schemeClr val="tx1">
                    <a:tint val="75000"/>
                  </a:schemeClr>
                </a:solidFill>
              </a:defRPr>
            </a:lvl6pPr>
            <a:lvl7pPr marL="3456432" indent="0">
              <a:buNone/>
              <a:defRPr sz="1764">
                <a:solidFill>
                  <a:schemeClr val="tx1">
                    <a:tint val="75000"/>
                  </a:schemeClr>
                </a:solidFill>
              </a:defRPr>
            </a:lvl7pPr>
            <a:lvl8pPr marL="4032504" indent="0">
              <a:buNone/>
              <a:defRPr sz="1764">
                <a:solidFill>
                  <a:schemeClr val="tx1">
                    <a:tint val="75000"/>
                  </a:schemeClr>
                </a:solidFill>
              </a:defRPr>
            </a:lvl8pPr>
            <a:lvl9pPr marL="4608576" indent="0">
              <a:buNone/>
              <a:defRPr sz="1764">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FF3F700-D1D1-4967-A936-E3F33D541218}" type="datetime1">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Tree>
    <p:extLst>
      <p:ext uri="{BB962C8B-B14F-4D97-AF65-F5344CB8AC3E}">
        <p14:creationId xmlns:p14="http://schemas.microsoft.com/office/powerpoint/2010/main" val="345757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F937475-F6D8-484B-8DE1-D230F77BF951}" type="datetime1">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Tree>
    <p:extLst>
      <p:ext uri="{BB962C8B-B14F-4D97-AF65-F5344CB8AC3E}">
        <p14:creationId xmlns:p14="http://schemas.microsoft.com/office/powerpoint/2010/main" val="19316375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00881" y="768068"/>
            <a:ext cx="1310181" cy="6616586"/>
          </a:xfrm>
        </p:spPr>
        <p:txBody>
          <a:bodyPr vert="eaVert" anchor="ct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15974" y="768068"/>
            <a:ext cx="6953759" cy="661658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99976B4-7F9F-4B9F-AF3A-9D776687772C}" type="datetime1">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AA38D38-D8EA-493B-AEC0-0967396FF8DD}" type="slidenum">
              <a:rPr kumimoji="1" lang="ja-JP" altLang="en-US" smtClean="0"/>
              <a:t>‹#›</a:t>
            </a:fld>
            <a:endParaRPr kumimoji="1" lang="ja-JP" altLang="en-US"/>
          </a:p>
        </p:txBody>
      </p:sp>
    </p:spTree>
    <p:extLst>
      <p:ext uri="{BB962C8B-B14F-4D97-AF65-F5344CB8AC3E}">
        <p14:creationId xmlns:p14="http://schemas.microsoft.com/office/powerpoint/2010/main" val="658994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11333" y="-10669"/>
            <a:ext cx="12276190" cy="8662100"/>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grpSp>
      <p:sp>
        <p:nvSpPr>
          <p:cNvPr id="2" name="Title Placeholder 1"/>
          <p:cNvSpPr>
            <a:spLocks noGrp="1"/>
          </p:cNvSpPr>
          <p:nvPr>
            <p:ph type="title"/>
          </p:nvPr>
        </p:nvSpPr>
        <p:spPr>
          <a:xfrm>
            <a:off x="815975" y="768068"/>
            <a:ext cx="8496678" cy="1664147"/>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15974" y="2722244"/>
            <a:ext cx="8496680" cy="488959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235163" y="7611839"/>
            <a:ext cx="915739" cy="460041"/>
          </a:xfrm>
          <a:prstGeom prst="rect">
            <a:avLst/>
          </a:prstGeom>
        </p:spPr>
        <p:txBody>
          <a:bodyPr vert="horz" lIns="91440" tIns="45720" rIns="91440" bIns="45720" rtlCol="0" anchor="ctr"/>
          <a:lstStyle>
            <a:lvl1pPr algn="r">
              <a:defRPr sz="1134">
                <a:solidFill>
                  <a:schemeClr val="tx1">
                    <a:tint val="75000"/>
                  </a:schemeClr>
                </a:solidFill>
              </a:defRPr>
            </a:lvl1pPr>
          </a:lstStyle>
          <a:p>
            <a:fld id="{065617B6-3F7B-4687-B4E5-5E7B69FE8877}" type="datetime1">
              <a:rPr kumimoji="1" lang="ja-JP" altLang="en-US" smtClean="0"/>
              <a:t>2026/10/8</a:t>
            </a:fld>
            <a:endParaRPr kumimoji="1" lang="ja-JP" altLang="en-US"/>
          </a:p>
        </p:txBody>
      </p:sp>
      <p:sp>
        <p:nvSpPr>
          <p:cNvPr id="5" name="Footer Placeholder 4"/>
          <p:cNvSpPr>
            <a:spLocks noGrp="1"/>
          </p:cNvSpPr>
          <p:nvPr>
            <p:ph type="ftr" sz="quarter" idx="3"/>
          </p:nvPr>
        </p:nvSpPr>
        <p:spPr>
          <a:xfrm>
            <a:off x="815974" y="7611839"/>
            <a:ext cx="6188042" cy="460041"/>
          </a:xfrm>
          <a:prstGeom prst="rect">
            <a:avLst/>
          </a:prstGeom>
        </p:spPr>
        <p:txBody>
          <a:bodyPr vert="horz" lIns="91440" tIns="45720" rIns="91440" bIns="45720" rtlCol="0" anchor="ctr"/>
          <a:lstStyle>
            <a:lvl1pPr algn="l">
              <a:defRPr sz="1134">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26468" y="7611839"/>
            <a:ext cx="686187" cy="460041"/>
          </a:xfrm>
          <a:prstGeom prst="rect">
            <a:avLst/>
          </a:prstGeom>
        </p:spPr>
        <p:txBody>
          <a:bodyPr vert="horz" lIns="91440" tIns="45720" rIns="91440" bIns="45720" rtlCol="0" anchor="ctr"/>
          <a:lstStyle>
            <a:lvl1pPr algn="r">
              <a:defRPr sz="1134">
                <a:solidFill>
                  <a:schemeClr val="accent1"/>
                </a:solidFill>
              </a:defRPr>
            </a:lvl1pPr>
          </a:lstStyle>
          <a:p>
            <a:fld id="{5AA38D38-D8EA-493B-AEC0-0967396FF8DD}" type="slidenum">
              <a:rPr kumimoji="1" lang="ja-JP" altLang="en-US" smtClean="0"/>
              <a:t>‹#›</a:t>
            </a:fld>
            <a:endParaRPr kumimoji="1" lang="ja-JP" altLang="en-US"/>
          </a:p>
        </p:txBody>
      </p:sp>
    </p:spTree>
    <p:extLst>
      <p:ext uri="{BB962C8B-B14F-4D97-AF65-F5344CB8AC3E}">
        <p14:creationId xmlns:p14="http://schemas.microsoft.com/office/powerpoint/2010/main" val="238569991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Lst>
  <p:hf hdr="0" ftr="0" dt="0"/>
  <p:txStyles>
    <p:titleStyle>
      <a:lvl1pPr algn="l" defTabSz="576072" rtl="0" eaLnBrk="1" latinLnBrk="0" hangingPunct="1">
        <a:spcBef>
          <a:spcPct val="0"/>
        </a:spcBef>
        <a:buNone/>
        <a:defRPr kumimoji="1" sz="4536"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432054" indent="-432054" algn="l" defTabSz="576072" rtl="0" eaLnBrk="1" latinLnBrk="0" hangingPunct="1">
        <a:spcBef>
          <a:spcPts val="1260"/>
        </a:spcBef>
        <a:spcAft>
          <a:spcPts val="0"/>
        </a:spcAft>
        <a:buClr>
          <a:schemeClr val="accent1"/>
        </a:buClr>
        <a:buSzPct val="80000"/>
        <a:buFont typeface="Wingdings 3" charset="2"/>
        <a:buChar char=""/>
        <a:defRPr kumimoji="1" sz="2268" kern="1200">
          <a:solidFill>
            <a:schemeClr val="tx1">
              <a:lumMod val="75000"/>
              <a:lumOff val="25000"/>
            </a:schemeClr>
          </a:solidFill>
          <a:latin typeface="+mn-lt"/>
          <a:ea typeface="+mn-ea"/>
          <a:cs typeface="+mn-cs"/>
        </a:defRPr>
      </a:lvl1pPr>
      <a:lvl2pPr marL="936117" indent="-360045" algn="l" defTabSz="576072" rtl="0" eaLnBrk="1" latinLnBrk="0" hangingPunct="1">
        <a:spcBef>
          <a:spcPts val="1260"/>
        </a:spcBef>
        <a:spcAft>
          <a:spcPts val="0"/>
        </a:spcAft>
        <a:buClr>
          <a:schemeClr val="accent1"/>
        </a:buClr>
        <a:buSzPct val="80000"/>
        <a:buFont typeface="Wingdings 3" charset="2"/>
        <a:buChar char=""/>
        <a:defRPr kumimoji="1" sz="2016" kern="1200">
          <a:solidFill>
            <a:schemeClr val="tx1">
              <a:lumMod val="75000"/>
              <a:lumOff val="25000"/>
            </a:schemeClr>
          </a:solidFill>
          <a:latin typeface="+mn-lt"/>
          <a:ea typeface="+mn-ea"/>
          <a:cs typeface="+mn-cs"/>
        </a:defRPr>
      </a:lvl2pPr>
      <a:lvl3pPr marL="1440180" indent="-288036" algn="l" defTabSz="576072" rtl="0" eaLnBrk="1" latinLnBrk="0" hangingPunct="1">
        <a:spcBef>
          <a:spcPts val="1260"/>
        </a:spcBef>
        <a:spcAft>
          <a:spcPts val="0"/>
        </a:spcAft>
        <a:buClr>
          <a:schemeClr val="accent1"/>
        </a:buClr>
        <a:buSzPct val="80000"/>
        <a:buFont typeface="Wingdings 3" charset="2"/>
        <a:buChar char=""/>
        <a:defRPr kumimoji="1" sz="1764" kern="1200">
          <a:solidFill>
            <a:schemeClr val="tx1">
              <a:lumMod val="75000"/>
              <a:lumOff val="25000"/>
            </a:schemeClr>
          </a:solidFill>
          <a:latin typeface="+mn-lt"/>
          <a:ea typeface="+mn-ea"/>
          <a:cs typeface="+mn-cs"/>
        </a:defRPr>
      </a:lvl3pPr>
      <a:lvl4pPr marL="2016252" indent="-288036" algn="l" defTabSz="576072" rtl="0" eaLnBrk="1" latinLnBrk="0" hangingPunct="1">
        <a:spcBef>
          <a:spcPts val="1260"/>
        </a:spcBef>
        <a:spcAft>
          <a:spcPts val="0"/>
        </a:spcAft>
        <a:buClr>
          <a:schemeClr val="accent1"/>
        </a:buClr>
        <a:buSzPct val="80000"/>
        <a:buFont typeface="Wingdings 3" charset="2"/>
        <a:buChar char=""/>
        <a:defRPr kumimoji="1" sz="1512" kern="1200">
          <a:solidFill>
            <a:schemeClr val="tx1">
              <a:lumMod val="75000"/>
              <a:lumOff val="25000"/>
            </a:schemeClr>
          </a:solidFill>
          <a:latin typeface="+mn-lt"/>
          <a:ea typeface="+mn-ea"/>
          <a:cs typeface="+mn-cs"/>
        </a:defRPr>
      </a:lvl4pPr>
      <a:lvl5pPr marL="2592324" indent="-288036" algn="l" defTabSz="576072" rtl="0" eaLnBrk="1" latinLnBrk="0" hangingPunct="1">
        <a:spcBef>
          <a:spcPts val="1260"/>
        </a:spcBef>
        <a:spcAft>
          <a:spcPts val="0"/>
        </a:spcAft>
        <a:buClr>
          <a:schemeClr val="accent1"/>
        </a:buClr>
        <a:buSzPct val="80000"/>
        <a:buFont typeface="Wingdings 3" charset="2"/>
        <a:buChar char=""/>
        <a:defRPr kumimoji="1" sz="1512" kern="1200">
          <a:solidFill>
            <a:schemeClr val="tx1">
              <a:lumMod val="75000"/>
              <a:lumOff val="25000"/>
            </a:schemeClr>
          </a:solidFill>
          <a:latin typeface="+mn-lt"/>
          <a:ea typeface="+mn-ea"/>
          <a:cs typeface="+mn-cs"/>
        </a:defRPr>
      </a:lvl5pPr>
      <a:lvl6pPr marL="3168396" indent="-288036" algn="l" defTabSz="576072" rtl="0" eaLnBrk="1" latinLnBrk="0" hangingPunct="1">
        <a:spcBef>
          <a:spcPts val="1260"/>
        </a:spcBef>
        <a:spcAft>
          <a:spcPts val="0"/>
        </a:spcAft>
        <a:buClr>
          <a:schemeClr val="accent1"/>
        </a:buClr>
        <a:buSzPct val="80000"/>
        <a:buFont typeface="Wingdings 3" charset="2"/>
        <a:buChar char=""/>
        <a:defRPr kumimoji="1" sz="1512" kern="1200">
          <a:solidFill>
            <a:schemeClr val="tx1">
              <a:lumMod val="75000"/>
              <a:lumOff val="25000"/>
            </a:schemeClr>
          </a:solidFill>
          <a:latin typeface="+mn-lt"/>
          <a:ea typeface="+mn-ea"/>
          <a:cs typeface="+mn-cs"/>
        </a:defRPr>
      </a:lvl6pPr>
      <a:lvl7pPr marL="3744468" indent="-288036" algn="l" defTabSz="576072" rtl="0" eaLnBrk="1" latinLnBrk="0" hangingPunct="1">
        <a:spcBef>
          <a:spcPts val="1260"/>
        </a:spcBef>
        <a:spcAft>
          <a:spcPts val="0"/>
        </a:spcAft>
        <a:buClr>
          <a:schemeClr val="accent1"/>
        </a:buClr>
        <a:buSzPct val="80000"/>
        <a:buFont typeface="Wingdings 3" charset="2"/>
        <a:buChar char=""/>
        <a:defRPr kumimoji="1" sz="1512" kern="1200">
          <a:solidFill>
            <a:schemeClr val="tx1">
              <a:lumMod val="75000"/>
              <a:lumOff val="25000"/>
            </a:schemeClr>
          </a:solidFill>
          <a:latin typeface="+mn-lt"/>
          <a:ea typeface="+mn-ea"/>
          <a:cs typeface="+mn-cs"/>
        </a:defRPr>
      </a:lvl7pPr>
      <a:lvl8pPr marL="4320540" indent="-288036" algn="l" defTabSz="576072" rtl="0" eaLnBrk="1" latinLnBrk="0" hangingPunct="1">
        <a:spcBef>
          <a:spcPts val="1260"/>
        </a:spcBef>
        <a:spcAft>
          <a:spcPts val="0"/>
        </a:spcAft>
        <a:buClr>
          <a:schemeClr val="accent1"/>
        </a:buClr>
        <a:buSzPct val="80000"/>
        <a:buFont typeface="Wingdings 3" charset="2"/>
        <a:buChar char=""/>
        <a:defRPr kumimoji="1" sz="1512" kern="1200">
          <a:solidFill>
            <a:schemeClr val="tx1">
              <a:lumMod val="75000"/>
              <a:lumOff val="25000"/>
            </a:schemeClr>
          </a:solidFill>
          <a:latin typeface="+mn-lt"/>
          <a:ea typeface="+mn-ea"/>
          <a:cs typeface="+mn-cs"/>
        </a:defRPr>
      </a:lvl8pPr>
      <a:lvl9pPr marL="4896612" indent="-288036" algn="l" defTabSz="576072" rtl="0" eaLnBrk="1" latinLnBrk="0" hangingPunct="1">
        <a:spcBef>
          <a:spcPts val="1260"/>
        </a:spcBef>
        <a:spcAft>
          <a:spcPts val="0"/>
        </a:spcAft>
        <a:buClr>
          <a:schemeClr val="accent1"/>
        </a:buClr>
        <a:buSzPct val="80000"/>
        <a:buFont typeface="Wingdings 3" charset="2"/>
        <a:buChar char=""/>
        <a:defRPr kumimoji="1" sz="1512" kern="1200">
          <a:solidFill>
            <a:schemeClr val="tx1">
              <a:lumMod val="75000"/>
              <a:lumOff val="25000"/>
            </a:schemeClr>
          </a:solidFill>
          <a:latin typeface="+mn-lt"/>
          <a:ea typeface="+mn-ea"/>
          <a:cs typeface="+mn-cs"/>
        </a:defRPr>
      </a:lvl9pPr>
    </p:bodyStyle>
    <p:otherStyle>
      <a:defPPr>
        <a:defRPr lang="en-US"/>
      </a:defPPr>
      <a:lvl1pPr marL="0" algn="l" defTabSz="576072" rtl="0" eaLnBrk="1" latinLnBrk="0" hangingPunct="1">
        <a:defRPr kumimoji="1" sz="2268" kern="1200">
          <a:solidFill>
            <a:schemeClr val="tx1"/>
          </a:solidFill>
          <a:latin typeface="+mn-lt"/>
          <a:ea typeface="+mn-ea"/>
          <a:cs typeface="+mn-cs"/>
        </a:defRPr>
      </a:lvl1pPr>
      <a:lvl2pPr marL="576072" algn="l" defTabSz="576072" rtl="0" eaLnBrk="1" latinLnBrk="0" hangingPunct="1">
        <a:defRPr kumimoji="1" sz="2268" kern="1200">
          <a:solidFill>
            <a:schemeClr val="tx1"/>
          </a:solidFill>
          <a:latin typeface="+mn-lt"/>
          <a:ea typeface="+mn-ea"/>
          <a:cs typeface="+mn-cs"/>
        </a:defRPr>
      </a:lvl2pPr>
      <a:lvl3pPr marL="1152144" algn="l" defTabSz="576072" rtl="0" eaLnBrk="1" latinLnBrk="0" hangingPunct="1">
        <a:defRPr kumimoji="1" sz="2268" kern="1200">
          <a:solidFill>
            <a:schemeClr val="tx1"/>
          </a:solidFill>
          <a:latin typeface="+mn-lt"/>
          <a:ea typeface="+mn-ea"/>
          <a:cs typeface="+mn-cs"/>
        </a:defRPr>
      </a:lvl3pPr>
      <a:lvl4pPr marL="1728216" algn="l" defTabSz="576072" rtl="0" eaLnBrk="1" latinLnBrk="0" hangingPunct="1">
        <a:defRPr kumimoji="1" sz="2268" kern="1200">
          <a:solidFill>
            <a:schemeClr val="tx1"/>
          </a:solidFill>
          <a:latin typeface="+mn-lt"/>
          <a:ea typeface="+mn-ea"/>
          <a:cs typeface="+mn-cs"/>
        </a:defRPr>
      </a:lvl4pPr>
      <a:lvl5pPr marL="2304288" algn="l" defTabSz="576072" rtl="0" eaLnBrk="1" latinLnBrk="0" hangingPunct="1">
        <a:defRPr kumimoji="1" sz="2268" kern="1200">
          <a:solidFill>
            <a:schemeClr val="tx1"/>
          </a:solidFill>
          <a:latin typeface="+mn-lt"/>
          <a:ea typeface="+mn-ea"/>
          <a:cs typeface="+mn-cs"/>
        </a:defRPr>
      </a:lvl5pPr>
      <a:lvl6pPr marL="2880360" algn="l" defTabSz="576072" rtl="0" eaLnBrk="1" latinLnBrk="0" hangingPunct="1">
        <a:defRPr kumimoji="1" sz="2268" kern="1200">
          <a:solidFill>
            <a:schemeClr val="tx1"/>
          </a:solidFill>
          <a:latin typeface="+mn-lt"/>
          <a:ea typeface="+mn-ea"/>
          <a:cs typeface="+mn-cs"/>
        </a:defRPr>
      </a:lvl6pPr>
      <a:lvl7pPr marL="3456432" algn="l" defTabSz="576072" rtl="0" eaLnBrk="1" latinLnBrk="0" hangingPunct="1">
        <a:defRPr kumimoji="1" sz="2268" kern="1200">
          <a:solidFill>
            <a:schemeClr val="tx1"/>
          </a:solidFill>
          <a:latin typeface="+mn-lt"/>
          <a:ea typeface="+mn-ea"/>
          <a:cs typeface="+mn-cs"/>
        </a:defRPr>
      </a:lvl7pPr>
      <a:lvl8pPr marL="4032504" algn="l" defTabSz="576072" rtl="0" eaLnBrk="1" latinLnBrk="0" hangingPunct="1">
        <a:defRPr kumimoji="1" sz="2268" kern="1200">
          <a:solidFill>
            <a:schemeClr val="tx1"/>
          </a:solidFill>
          <a:latin typeface="+mn-lt"/>
          <a:ea typeface="+mn-ea"/>
          <a:cs typeface="+mn-cs"/>
        </a:defRPr>
      </a:lvl8pPr>
      <a:lvl9pPr marL="4608576" algn="l" defTabSz="576072" rtl="0" eaLnBrk="1" latinLnBrk="0" hangingPunct="1">
        <a:defRPr kumimoji="1" sz="22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em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1" y="2634326"/>
            <a:ext cx="12239624" cy="1970331"/>
          </a:xfrm>
          <a:prstGeom prst="rect">
            <a:avLst/>
          </a:prstGeom>
          <a:noFill/>
        </p:spPr>
        <p:txBody>
          <a:bodyPr vert="horz" lIns="122396" tIns="61198" rIns="122396" bIns="61198" rtlCol="0" anchor="t">
            <a:noAutofit/>
          </a:bodyPr>
          <a:lst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ctr"/>
            <a:r>
              <a:rPr lang="ja-JP" altLang="en-US" sz="4400" dirty="0">
                <a:effectLst>
                  <a:outerShdw blurRad="50800" dist="50800" dir="5400000" algn="ctr" rotWithShape="0">
                    <a:schemeClr val="bg1">
                      <a:lumMod val="85000"/>
                    </a:schemeClr>
                  </a:outerShdw>
                </a:effectLst>
                <a:latin typeface="+mj-ea"/>
              </a:rPr>
              <a:t>港湾施設提供事業の長期収支見込み</a:t>
            </a:r>
            <a:endParaRPr lang="en-US" altLang="ja-JP" sz="4400" dirty="0">
              <a:effectLst>
                <a:outerShdw blurRad="50800" dist="50800" dir="5400000" algn="ctr" rotWithShape="0">
                  <a:schemeClr val="bg1">
                    <a:lumMod val="85000"/>
                  </a:schemeClr>
                </a:outerShdw>
              </a:effectLst>
              <a:latin typeface="+mj-ea"/>
            </a:endParaRPr>
          </a:p>
          <a:p>
            <a:r>
              <a:rPr lang="ja-JP" altLang="en-US" sz="4400" dirty="0">
                <a:effectLst>
                  <a:outerShdw blurRad="50800" dist="50800" dir="5400000" algn="ctr" rotWithShape="0">
                    <a:schemeClr val="bg1">
                      <a:lumMod val="85000"/>
                    </a:schemeClr>
                  </a:outerShdw>
                </a:effectLst>
                <a:latin typeface="+mj-ea"/>
              </a:rPr>
              <a:t>　　　</a:t>
            </a:r>
            <a:r>
              <a:rPr lang="en-US" altLang="ja-JP" sz="4400" dirty="0">
                <a:effectLst>
                  <a:outerShdw blurRad="50800" dist="50800" dir="5400000" algn="ctr" rotWithShape="0">
                    <a:schemeClr val="bg1">
                      <a:lumMod val="85000"/>
                    </a:schemeClr>
                  </a:outerShdw>
                </a:effectLst>
                <a:latin typeface="+mj-ea"/>
              </a:rPr>
              <a:t>【</a:t>
            </a:r>
            <a:r>
              <a:rPr lang="en-US" altLang="ja-JP" sz="4400" i="1" dirty="0">
                <a:effectLst>
                  <a:outerShdw blurRad="50800" dist="50800" dir="5400000" algn="ctr" rotWithShape="0">
                    <a:schemeClr val="bg1">
                      <a:lumMod val="85000"/>
                    </a:schemeClr>
                  </a:outerShdw>
                </a:effectLst>
                <a:latin typeface="+mj-ea"/>
              </a:rPr>
              <a:t>2025</a:t>
            </a:r>
            <a:r>
              <a:rPr lang="ja-JP" altLang="en-US" sz="4400" dirty="0">
                <a:effectLst>
                  <a:outerShdw blurRad="50800" dist="50800" dir="5400000" algn="ctr" rotWithShape="0">
                    <a:schemeClr val="bg1">
                      <a:lumMod val="85000"/>
                    </a:schemeClr>
                  </a:outerShdw>
                </a:effectLst>
                <a:latin typeface="+mj-ea"/>
              </a:rPr>
              <a:t>（</a:t>
            </a:r>
            <a:r>
              <a:rPr lang="en-US" altLang="ja-JP" sz="4400" i="1" dirty="0">
                <a:effectLst>
                  <a:outerShdw blurRad="50800" dist="50800" dir="5400000" algn="ctr" rotWithShape="0">
                    <a:schemeClr val="bg1">
                      <a:lumMod val="85000"/>
                    </a:schemeClr>
                  </a:outerShdw>
                </a:effectLst>
                <a:latin typeface="+mj-ea"/>
              </a:rPr>
              <a:t>R7</a:t>
            </a:r>
            <a:r>
              <a:rPr lang="ja-JP" altLang="en-US" sz="4400" dirty="0">
                <a:effectLst>
                  <a:outerShdw blurRad="50800" dist="50800" dir="5400000" algn="ctr" rotWithShape="0">
                    <a:schemeClr val="bg1">
                      <a:lumMod val="85000"/>
                    </a:schemeClr>
                  </a:outerShdw>
                </a:effectLst>
                <a:latin typeface="+mj-ea"/>
              </a:rPr>
              <a:t>）～</a:t>
            </a:r>
            <a:br>
              <a:rPr lang="en-US" altLang="ja-JP" sz="4400" dirty="0">
                <a:effectLst>
                  <a:outerShdw blurRad="50800" dist="50800" dir="5400000" algn="ctr" rotWithShape="0">
                    <a:schemeClr val="bg1">
                      <a:lumMod val="85000"/>
                    </a:schemeClr>
                  </a:outerShdw>
                </a:effectLst>
                <a:latin typeface="+mj-ea"/>
              </a:rPr>
            </a:br>
            <a:r>
              <a:rPr lang="ja-JP" altLang="en-US" sz="4400" dirty="0">
                <a:effectLst>
                  <a:outerShdw blurRad="50800" dist="50800" dir="5400000" algn="ctr" rotWithShape="0">
                    <a:schemeClr val="bg1">
                      <a:lumMod val="85000"/>
                    </a:schemeClr>
                  </a:outerShdw>
                </a:effectLst>
                <a:latin typeface="+mj-ea"/>
              </a:rPr>
              <a:t>　　　　　　　　　</a:t>
            </a:r>
            <a:r>
              <a:rPr lang="en-US" altLang="ja-JP" sz="4400" i="1" dirty="0">
                <a:effectLst>
                  <a:outerShdw blurRad="50800" dist="50800" dir="5400000" algn="ctr" rotWithShape="0">
                    <a:schemeClr val="bg1">
                      <a:lumMod val="85000"/>
                    </a:schemeClr>
                  </a:outerShdw>
                </a:effectLst>
                <a:latin typeface="+mj-ea"/>
              </a:rPr>
              <a:t>2048</a:t>
            </a:r>
            <a:r>
              <a:rPr lang="ja-JP" altLang="en-US" sz="4400" i="1" dirty="0">
                <a:effectLst>
                  <a:outerShdw blurRad="50800" dist="50800" dir="5400000" algn="ctr" rotWithShape="0">
                    <a:schemeClr val="bg1">
                      <a:lumMod val="85000"/>
                    </a:schemeClr>
                  </a:outerShdw>
                </a:effectLst>
                <a:latin typeface="+mj-ea"/>
              </a:rPr>
              <a:t>（</a:t>
            </a:r>
            <a:r>
              <a:rPr lang="en-US" altLang="ja-JP" sz="4400" i="1" dirty="0">
                <a:effectLst>
                  <a:outerShdw blurRad="50800" dist="50800" dir="5400000" algn="ctr" rotWithShape="0">
                    <a:schemeClr val="bg1">
                      <a:lumMod val="85000"/>
                    </a:schemeClr>
                  </a:outerShdw>
                </a:effectLst>
                <a:latin typeface="+mj-ea"/>
              </a:rPr>
              <a:t>R30</a:t>
            </a:r>
            <a:r>
              <a:rPr lang="ja-JP" altLang="en-US" sz="4400" i="1" dirty="0">
                <a:effectLst>
                  <a:outerShdw blurRad="50800" dist="50800" dir="5400000" algn="ctr" rotWithShape="0">
                    <a:schemeClr val="bg1">
                      <a:lumMod val="85000"/>
                    </a:schemeClr>
                  </a:outerShdw>
                </a:effectLst>
                <a:latin typeface="+mj-ea"/>
              </a:rPr>
              <a:t>）</a:t>
            </a:r>
            <a:r>
              <a:rPr lang="ja-JP" altLang="en-US" sz="4400" dirty="0">
                <a:effectLst>
                  <a:outerShdw blurRad="50800" dist="50800" dir="5400000" algn="ctr" rotWithShape="0">
                    <a:schemeClr val="bg1">
                      <a:lumMod val="85000"/>
                    </a:schemeClr>
                  </a:outerShdw>
                </a:effectLst>
                <a:latin typeface="+mj-ea"/>
              </a:rPr>
              <a:t>年度</a:t>
            </a:r>
            <a:r>
              <a:rPr lang="en-US" altLang="ja-JP" sz="4400" dirty="0">
                <a:effectLst>
                  <a:outerShdw blurRad="50800" dist="50800" dir="5400000" algn="ctr" rotWithShape="0">
                    <a:schemeClr val="bg1">
                      <a:lumMod val="85000"/>
                    </a:schemeClr>
                  </a:outerShdw>
                </a:effectLst>
                <a:latin typeface="+mj-ea"/>
              </a:rPr>
              <a:t>】</a:t>
            </a:r>
            <a:endParaRPr lang="ja-JP" altLang="en-US" sz="4400" i="1" u="sng" dirty="0">
              <a:solidFill>
                <a:schemeClr val="accent2">
                  <a:lumMod val="50000"/>
                </a:schemeClr>
              </a:solidFill>
              <a:effectLst>
                <a:outerShdw blurRad="50800" dist="50800" dir="5400000" algn="ctr" rotWithShape="0">
                  <a:schemeClr val="bg1">
                    <a:lumMod val="85000"/>
                  </a:schemeClr>
                </a:outerShdw>
              </a:effectLst>
              <a:latin typeface="+mj-ea"/>
            </a:endParaRPr>
          </a:p>
        </p:txBody>
      </p:sp>
      <p:sp>
        <p:nvSpPr>
          <p:cNvPr id="5" name="サブタイトル 2"/>
          <p:cNvSpPr txBox="1">
            <a:spLocks/>
          </p:cNvSpPr>
          <p:nvPr/>
        </p:nvSpPr>
        <p:spPr>
          <a:xfrm>
            <a:off x="1070298" y="6618780"/>
            <a:ext cx="10099029" cy="1426252"/>
          </a:xfrm>
          <a:prstGeom prst="rect">
            <a:avLst/>
          </a:prstGeom>
        </p:spPr>
        <p:txBody>
          <a:bodyPr vert="horz" lIns="122396" tIns="61198" rIns="122396" bIns="61198"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9pPr>
          </a:lstStyle>
          <a:p>
            <a:pPr marL="0" indent="0" algn="ctr">
              <a:buNone/>
            </a:pPr>
            <a:r>
              <a:rPr lang="en-US" altLang="ja-JP" sz="4400" dirty="0"/>
              <a:t>2026</a:t>
            </a:r>
            <a:r>
              <a:rPr lang="ja-JP" altLang="en-US" sz="4400" dirty="0"/>
              <a:t>（</a:t>
            </a:r>
            <a:r>
              <a:rPr lang="en-US" altLang="ja-JP" sz="4400" dirty="0"/>
              <a:t>R8</a:t>
            </a:r>
            <a:r>
              <a:rPr lang="ja-JP" altLang="en-US" sz="4400" dirty="0"/>
              <a:t>）年</a:t>
            </a:r>
            <a:r>
              <a:rPr lang="en-US" altLang="ja-JP" sz="4400" dirty="0"/>
              <a:t>10</a:t>
            </a:r>
            <a:r>
              <a:rPr lang="ja-JP" altLang="en-US" sz="4400" dirty="0"/>
              <a:t>月</a:t>
            </a:r>
            <a:endParaRPr lang="en-US" altLang="ja-JP" sz="4400" dirty="0"/>
          </a:p>
          <a:p>
            <a:pPr marL="0" indent="0" algn="ctr">
              <a:buNone/>
            </a:pPr>
            <a:r>
              <a:rPr lang="ja-JP" altLang="en-US" sz="4400" dirty="0"/>
              <a:t>大阪港湾局</a:t>
            </a:r>
          </a:p>
          <a:p>
            <a:pPr marL="0" indent="0" algn="ctr">
              <a:buNone/>
            </a:pPr>
            <a:endParaRPr lang="ja-JP" altLang="en-US" sz="4400" dirty="0">
              <a:latin typeface="+mn-ea"/>
            </a:endParaRPr>
          </a:p>
        </p:txBody>
      </p:sp>
    </p:spTree>
    <p:extLst>
      <p:ext uri="{BB962C8B-B14F-4D97-AF65-F5344CB8AC3E}">
        <p14:creationId xmlns:p14="http://schemas.microsoft.com/office/powerpoint/2010/main" val="529849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768068"/>
            <a:ext cx="12239625" cy="1664147"/>
          </a:xfrm>
        </p:spPr>
        <p:txBody>
          <a:bodyPr/>
          <a:lstStyle/>
          <a:p>
            <a:pPr algn="ctr"/>
            <a:r>
              <a:rPr kumimoji="1" lang="ja-JP" altLang="en-US" dirty="0">
                <a:solidFill>
                  <a:schemeClr val="tx1"/>
                </a:solidFill>
              </a:rPr>
              <a:t>目　　次</a:t>
            </a:r>
          </a:p>
        </p:txBody>
      </p:sp>
      <p:sp>
        <p:nvSpPr>
          <p:cNvPr id="3" name="コンテンツ プレースホルダー 2"/>
          <p:cNvSpPr>
            <a:spLocks noGrp="1"/>
          </p:cNvSpPr>
          <p:nvPr>
            <p:ph idx="1"/>
          </p:nvPr>
        </p:nvSpPr>
        <p:spPr>
          <a:xfrm>
            <a:off x="815975" y="2432215"/>
            <a:ext cx="8496680" cy="4889595"/>
          </a:xfrm>
        </p:spPr>
        <p:txBody>
          <a:bodyPr/>
          <a:lstStyle/>
          <a:p>
            <a:pPr marL="0" indent="0">
              <a:buNone/>
            </a:pPr>
            <a:r>
              <a:rPr kumimoji="1" lang="ja-JP" altLang="en-US" dirty="0"/>
              <a:t>１．事業の概要</a:t>
            </a:r>
            <a:endParaRPr kumimoji="1" lang="en-US" altLang="ja-JP" dirty="0"/>
          </a:p>
          <a:p>
            <a:pPr marL="0" indent="0">
              <a:buNone/>
            </a:pPr>
            <a:endParaRPr lang="en-US" altLang="ja-JP" dirty="0"/>
          </a:p>
          <a:p>
            <a:pPr marL="0" indent="0">
              <a:buNone/>
            </a:pPr>
            <a:r>
              <a:rPr kumimoji="1" lang="ja-JP" altLang="en-US" dirty="0"/>
              <a:t>２．経営の基本方針</a:t>
            </a:r>
            <a:endParaRPr kumimoji="1" lang="en-US" altLang="ja-JP" dirty="0"/>
          </a:p>
          <a:p>
            <a:pPr marL="0" indent="0">
              <a:buNone/>
            </a:pPr>
            <a:endParaRPr lang="en-US" altLang="ja-JP" dirty="0"/>
          </a:p>
          <a:p>
            <a:pPr marL="0" indent="0">
              <a:buNone/>
            </a:pPr>
            <a:r>
              <a:rPr kumimoji="1" lang="ja-JP" altLang="en-US" dirty="0"/>
              <a:t>３．投資・財政計画（収支計画）</a:t>
            </a:r>
            <a:endParaRPr kumimoji="1" lang="en-US" altLang="ja-JP" dirty="0"/>
          </a:p>
          <a:p>
            <a:pPr marL="0" indent="0">
              <a:buNone/>
            </a:pPr>
            <a:endParaRPr lang="en-US" altLang="ja-JP" dirty="0"/>
          </a:p>
          <a:p>
            <a:pPr marL="0" indent="0">
              <a:buNone/>
            </a:pPr>
            <a:r>
              <a:rPr kumimoji="1" lang="ja-JP" altLang="en-US" dirty="0"/>
              <a:t>４．長期収支見込みの事後検証、更新等に関する事項</a:t>
            </a:r>
          </a:p>
        </p:txBody>
      </p:sp>
      <p:sp>
        <p:nvSpPr>
          <p:cNvPr id="5" name="コンテンツ プレースホルダー 2"/>
          <p:cNvSpPr txBox="1">
            <a:spLocks/>
          </p:cNvSpPr>
          <p:nvPr/>
        </p:nvSpPr>
        <p:spPr>
          <a:xfrm>
            <a:off x="10128630" y="2432214"/>
            <a:ext cx="962157" cy="4889595"/>
          </a:xfrm>
          <a:prstGeom prst="rect">
            <a:avLst/>
          </a:prstGeom>
        </p:spPr>
        <p:txBody>
          <a:bodyPr vert="horz" lIns="91440" tIns="45720" rIns="91440" bIns="45720" rtlCol="0">
            <a:normAutofit/>
          </a:bodyPr>
          <a:lstStyle>
            <a:lvl1pPr marL="432054" indent="-432054" algn="l" defTabSz="576072" rtl="0" eaLnBrk="1" latinLnBrk="0" hangingPunct="1">
              <a:spcBef>
                <a:spcPts val="1260"/>
              </a:spcBef>
              <a:spcAft>
                <a:spcPts val="0"/>
              </a:spcAft>
              <a:buClr>
                <a:schemeClr val="accent1"/>
              </a:buClr>
              <a:buSzPct val="80000"/>
              <a:buFont typeface="Wingdings 3" charset="2"/>
              <a:buChar char=""/>
              <a:defRPr kumimoji="1" sz="2268" kern="1200">
                <a:solidFill>
                  <a:schemeClr val="tx1">
                    <a:lumMod val="75000"/>
                    <a:lumOff val="25000"/>
                  </a:schemeClr>
                </a:solidFill>
                <a:latin typeface="+mn-lt"/>
                <a:ea typeface="+mn-ea"/>
                <a:cs typeface="+mn-cs"/>
              </a:defRPr>
            </a:lvl1pPr>
            <a:lvl2pPr marL="936117" indent="-360045" algn="l" defTabSz="576072" rtl="0" eaLnBrk="1" latinLnBrk="0" hangingPunct="1">
              <a:spcBef>
                <a:spcPts val="1260"/>
              </a:spcBef>
              <a:spcAft>
                <a:spcPts val="0"/>
              </a:spcAft>
              <a:buClr>
                <a:schemeClr val="accent1"/>
              </a:buClr>
              <a:buSzPct val="80000"/>
              <a:buFont typeface="Wingdings 3" charset="2"/>
              <a:buChar char=""/>
              <a:defRPr kumimoji="1" sz="2016" kern="1200">
                <a:solidFill>
                  <a:schemeClr val="tx1">
                    <a:lumMod val="75000"/>
                    <a:lumOff val="25000"/>
                  </a:schemeClr>
                </a:solidFill>
                <a:latin typeface="+mn-lt"/>
                <a:ea typeface="+mn-ea"/>
                <a:cs typeface="+mn-cs"/>
              </a:defRPr>
            </a:lvl2pPr>
            <a:lvl3pPr marL="1440180" indent="-288036" algn="l" defTabSz="576072" rtl="0" eaLnBrk="1" latinLnBrk="0" hangingPunct="1">
              <a:spcBef>
                <a:spcPts val="1260"/>
              </a:spcBef>
              <a:spcAft>
                <a:spcPts val="0"/>
              </a:spcAft>
              <a:buClr>
                <a:schemeClr val="accent1"/>
              </a:buClr>
              <a:buSzPct val="80000"/>
              <a:buFont typeface="Wingdings 3" charset="2"/>
              <a:buChar char=""/>
              <a:defRPr kumimoji="1" sz="1764" kern="1200">
                <a:solidFill>
                  <a:schemeClr val="tx1">
                    <a:lumMod val="75000"/>
                    <a:lumOff val="25000"/>
                  </a:schemeClr>
                </a:solidFill>
                <a:latin typeface="+mn-lt"/>
                <a:ea typeface="+mn-ea"/>
                <a:cs typeface="+mn-cs"/>
              </a:defRPr>
            </a:lvl3pPr>
            <a:lvl4pPr marL="2016252" indent="-288036" algn="l" defTabSz="576072" rtl="0" eaLnBrk="1" latinLnBrk="0" hangingPunct="1">
              <a:spcBef>
                <a:spcPts val="1260"/>
              </a:spcBef>
              <a:spcAft>
                <a:spcPts val="0"/>
              </a:spcAft>
              <a:buClr>
                <a:schemeClr val="accent1"/>
              </a:buClr>
              <a:buSzPct val="80000"/>
              <a:buFont typeface="Wingdings 3" charset="2"/>
              <a:buChar char=""/>
              <a:defRPr kumimoji="1" sz="1512" kern="1200">
                <a:solidFill>
                  <a:schemeClr val="tx1">
                    <a:lumMod val="75000"/>
                    <a:lumOff val="25000"/>
                  </a:schemeClr>
                </a:solidFill>
                <a:latin typeface="+mn-lt"/>
                <a:ea typeface="+mn-ea"/>
                <a:cs typeface="+mn-cs"/>
              </a:defRPr>
            </a:lvl4pPr>
            <a:lvl5pPr marL="2592324" indent="-288036" algn="l" defTabSz="576072" rtl="0" eaLnBrk="1" latinLnBrk="0" hangingPunct="1">
              <a:spcBef>
                <a:spcPts val="1260"/>
              </a:spcBef>
              <a:spcAft>
                <a:spcPts val="0"/>
              </a:spcAft>
              <a:buClr>
                <a:schemeClr val="accent1"/>
              </a:buClr>
              <a:buSzPct val="80000"/>
              <a:buFont typeface="Wingdings 3" charset="2"/>
              <a:buChar char=""/>
              <a:defRPr kumimoji="1" sz="1512" kern="1200">
                <a:solidFill>
                  <a:schemeClr val="tx1">
                    <a:lumMod val="75000"/>
                    <a:lumOff val="25000"/>
                  </a:schemeClr>
                </a:solidFill>
                <a:latin typeface="+mn-lt"/>
                <a:ea typeface="+mn-ea"/>
                <a:cs typeface="+mn-cs"/>
              </a:defRPr>
            </a:lvl5pPr>
            <a:lvl6pPr marL="3168396" indent="-288036" algn="l" defTabSz="576072" rtl="0" eaLnBrk="1" latinLnBrk="0" hangingPunct="1">
              <a:spcBef>
                <a:spcPts val="1260"/>
              </a:spcBef>
              <a:spcAft>
                <a:spcPts val="0"/>
              </a:spcAft>
              <a:buClr>
                <a:schemeClr val="accent1"/>
              </a:buClr>
              <a:buSzPct val="80000"/>
              <a:buFont typeface="Wingdings 3" charset="2"/>
              <a:buChar char=""/>
              <a:defRPr kumimoji="1" sz="1512" kern="1200">
                <a:solidFill>
                  <a:schemeClr val="tx1">
                    <a:lumMod val="75000"/>
                    <a:lumOff val="25000"/>
                  </a:schemeClr>
                </a:solidFill>
                <a:latin typeface="+mn-lt"/>
                <a:ea typeface="+mn-ea"/>
                <a:cs typeface="+mn-cs"/>
              </a:defRPr>
            </a:lvl6pPr>
            <a:lvl7pPr marL="3744468" indent="-288036" algn="l" defTabSz="576072" rtl="0" eaLnBrk="1" latinLnBrk="0" hangingPunct="1">
              <a:spcBef>
                <a:spcPts val="1260"/>
              </a:spcBef>
              <a:spcAft>
                <a:spcPts val="0"/>
              </a:spcAft>
              <a:buClr>
                <a:schemeClr val="accent1"/>
              </a:buClr>
              <a:buSzPct val="80000"/>
              <a:buFont typeface="Wingdings 3" charset="2"/>
              <a:buChar char=""/>
              <a:defRPr kumimoji="1" sz="1512" kern="1200">
                <a:solidFill>
                  <a:schemeClr val="tx1">
                    <a:lumMod val="75000"/>
                    <a:lumOff val="25000"/>
                  </a:schemeClr>
                </a:solidFill>
                <a:latin typeface="+mn-lt"/>
                <a:ea typeface="+mn-ea"/>
                <a:cs typeface="+mn-cs"/>
              </a:defRPr>
            </a:lvl7pPr>
            <a:lvl8pPr marL="4320540" indent="-288036" algn="l" defTabSz="576072" rtl="0" eaLnBrk="1" latinLnBrk="0" hangingPunct="1">
              <a:spcBef>
                <a:spcPts val="1260"/>
              </a:spcBef>
              <a:spcAft>
                <a:spcPts val="0"/>
              </a:spcAft>
              <a:buClr>
                <a:schemeClr val="accent1"/>
              </a:buClr>
              <a:buSzPct val="80000"/>
              <a:buFont typeface="Wingdings 3" charset="2"/>
              <a:buChar char=""/>
              <a:defRPr kumimoji="1" sz="1512" kern="1200">
                <a:solidFill>
                  <a:schemeClr val="tx1">
                    <a:lumMod val="75000"/>
                    <a:lumOff val="25000"/>
                  </a:schemeClr>
                </a:solidFill>
                <a:latin typeface="+mn-lt"/>
                <a:ea typeface="+mn-ea"/>
                <a:cs typeface="+mn-cs"/>
              </a:defRPr>
            </a:lvl8pPr>
            <a:lvl9pPr marL="4896612" indent="-288036" algn="l" defTabSz="576072" rtl="0" eaLnBrk="1" latinLnBrk="0" hangingPunct="1">
              <a:spcBef>
                <a:spcPts val="1260"/>
              </a:spcBef>
              <a:spcAft>
                <a:spcPts val="0"/>
              </a:spcAft>
              <a:buClr>
                <a:schemeClr val="accent1"/>
              </a:buClr>
              <a:buSzPct val="80000"/>
              <a:buFont typeface="Wingdings 3" charset="2"/>
              <a:buChar char=""/>
              <a:defRPr kumimoji="1" sz="1512" kern="1200">
                <a:solidFill>
                  <a:schemeClr val="tx1">
                    <a:lumMod val="75000"/>
                    <a:lumOff val="25000"/>
                  </a:schemeClr>
                </a:solidFill>
                <a:latin typeface="+mn-lt"/>
                <a:ea typeface="+mn-ea"/>
                <a:cs typeface="+mn-cs"/>
              </a:defRPr>
            </a:lvl9pPr>
          </a:lstStyle>
          <a:p>
            <a:pPr marL="0" indent="0" algn="r">
              <a:buFont typeface="Wingdings 3" charset="2"/>
              <a:buNone/>
            </a:pPr>
            <a:r>
              <a:rPr lang="en-US" altLang="ja-JP" dirty="0">
                <a:latin typeface="+mn-ea"/>
              </a:rPr>
              <a:t>2</a:t>
            </a:r>
          </a:p>
          <a:p>
            <a:pPr marL="0" indent="0" algn="r">
              <a:buFont typeface="Wingdings 3" charset="2"/>
              <a:buNone/>
            </a:pPr>
            <a:endParaRPr lang="en-US" altLang="ja-JP" dirty="0">
              <a:latin typeface="+mn-ea"/>
            </a:endParaRPr>
          </a:p>
          <a:p>
            <a:pPr marL="0" indent="0" algn="r">
              <a:buFont typeface="Wingdings 3" charset="2"/>
              <a:buNone/>
            </a:pPr>
            <a:r>
              <a:rPr lang="en-US" altLang="ja-JP" dirty="0">
                <a:latin typeface="+mn-ea"/>
              </a:rPr>
              <a:t>5</a:t>
            </a:r>
          </a:p>
          <a:p>
            <a:pPr marL="0" indent="0" algn="r">
              <a:buFont typeface="Wingdings 3" charset="2"/>
              <a:buNone/>
            </a:pPr>
            <a:endParaRPr lang="en-US" altLang="ja-JP" dirty="0">
              <a:latin typeface="+mn-ea"/>
            </a:endParaRPr>
          </a:p>
          <a:p>
            <a:pPr marL="0" indent="0" algn="r">
              <a:buFont typeface="Wingdings 3" charset="2"/>
              <a:buNone/>
            </a:pPr>
            <a:r>
              <a:rPr lang="en-US" altLang="ja-JP" dirty="0">
                <a:latin typeface="+mn-ea"/>
              </a:rPr>
              <a:t>7</a:t>
            </a:r>
          </a:p>
          <a:p>
            <a:pPr marL="0" indent="0" algn="r">
              <a:buFont typeface="Wingdings 3" charset="2"/>
              <a:buNone/>
            </a:pPr>
            <a:endParaRPr lang="en-US" altLang="ja-JP" dirty="0">
              <a:latin typeface="+mn-ea"/>
            </a:endParaRPr>
          </a:p>
          <a:p>
            <a:pPr marL="0" indent="0" algn="r">
              <a:buFont typeface="Wingdings 3" charset="2"/>
              <a:buNone/>
            </a:pPr>
            <a:r>
              <a:rPr lang="en-US" altLang="ja-JP">
                <a:latin typeface="+mn-ea"/>
              </a:rPr>
              <a:t>14</a:t>
            </a:r>
            <a:endParaRPr lang="en-US" altLang="ja-JP" dirty="0">
              <a:latin typeface="+mn-ea"/>
            </a:endParaRPr>
          </a:p>
        </p:txBody>
      </p:sp>
      <p:sp>
        <p:nvSpPr>
          <p:cNvPr id="6" name="スライド番号プレースホルダー 16"/>
          <p:cNvSpPr>
            <a:spLocks noGrp="1"/>
          </p:cNvSpPr>
          <p:nvPr>
            <p:ph type="sldNum" sz="quarter" idx="12"/>
          </p:nvPr>
        </p:nvSpPr>
        <p:spPr>
          <a:xfrm>
            <a:off x="11553436" y="8396396"/>
            <a:ext cx="686188" cy="244367"/>
          </a:xfrm>
        </p:spPr>
        <p:txBody>
          <a:bodyPr/>
          <a:lstStyle/>
          <a:p>
            <a:r>
              <a:rPr lang="en-US" altLang="ja-JP" sz="1200" dirty="0">
                <a:solidFill>
                  <a:schemeClr val="tx1"/>
                </a:solidFill>
              </a:rPr>
              <a:t>1</a:t>
            </a:r>
            <a:endParaRPr kumimoji="1" lang="ja-JP" altLang="en-US" sz="1200" dirty="0">
              <a:solidFill>
                <a:schemeClr val="tx1"/>
              </a:solidFill>
            </a:endParaRPr>
          </a:p>
        </p:txBody>
      </p:sp>
    </p:spTree>
    <p:extLst>
      <p:ext uri="{BB962C8B-B14F-4D97-AF65-F5344CB8AC3E}">
        <p14:creationId xmlns:p14="http://schemas.microsoft.com/office/powerpoint/2010/main" val="1600879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角丸四角形 5"/>
          <p:cNvSpPr/>
          <p:nvPr/>
        </p:nvSpPr>
        <p:spPr>
          <a:xfrm>
            <a:off x="-4" y="1488325"/>
            <a:ext cx="12239625" cy="571501"/>
          </a:xfrm>
          <a:prstGeom prst="roundRect">
            <a:avLst/>
          </a:prstGeom>
          <a:solidFill>
            <a:schemeClr val="accent2">
              <a:lumMod val="5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2396" tIns="61198" rIns="122396" bIns="61198" numCol="1" spcCol="0" rtlCol="0" fromWordArt="0" anchor="ctr" anchorCtr="0" forceAA="0" compatLnSpc="1">
            <a:prstTxWarp prst="textNoShape">
              <a:avLst/>
            </a:prstTxWarp>
            <a:noAutofit/>
          </a:bodyPr>
          <a:lstStyle/>
          <a:p>
            <a:r>
              <a:rPr lang="en-US" altLang="ja-JP" sz="2400" b="1" dirty="0">
                <a:solidFill>
                  <a:schemeClr val="bg1"/>
                </a:solidFill>
                <a:latin typeface="+mj-ea"/>
                <a:ea typeface="+mj-ea"/>
              </a:rPr>
              <a:t>1. </a:t>
            </a:r>
            <a:r>
              <a:rPr lang="ja-JP" altLang="en-US" sz="2400" b="1" dirty="0">
                <a:solidFill>
                  <a:schemeClr val="bg1"/>
                </a:solidFill>
                <a:latin typeface="+mj-ea"/>
                <a:ea typeface="+mj-ea"/>
              </a:rPr>
              <a:t>事業の概要</a:t>
            </a:r>
          </a:p>
        </p:txBody>
      </p:sp>
      <p:sp>
        <p:nvSpPr>
          <p:cNvPr id="7" name="テキスト ボックス 6"/>
          <p:cNvSpPr txBox="1"/>
          <p:nvPr/>
        </p:nvSpPr>
        <p:spPr>
          <a:xfrm>
            <a:off x="145144" y="2591486"/>
            <a:ext cx="11050814" cy="1977464"/>
          </a:xfrm>
          <a:prstGeom prst="rect">
            <a:avLst/>
          </a:prstGeom>
          <a:noFill/>
        </p:spPr>
        <p:txBody>
          <a:bodyPr wrap="square" rtlCol="0">
            <a:spAutoFit/>
          </a:bodyPr>
          <a:lstStyle/>
          <a:p>
            <a:r>
              <a:rPr lang="ja-JP" altLang="en-US" sz="1600" b="1" dirty="0">
                <a:solidFill>
                  <a:schemeClr val="accent1">
                    <a:lumMod val="50000"/>
                  </a:schemeClr>
                </a:solidFill>
              </a:rPr>
              <a:t>○　地方公営企業法の適用（全部適用・一部適用）非適の区分</a:t>
            </a:r>
            <a:endParaRPr lang="en-US" altLang="ja-JP" sz="1600" b="1" dirty="0">
              <a:solidFill>
                <a:schemeClr val="accent1">
                  <a:lumMod val="50000"/>
                </a:schemeClr>
              </a:solidFill>
            </a:endParaRPr>
          </a:p>
          <a:p>
            <a:r>
              <a:rPr lang="ja-JP" altLang="en-US" sz="1600" b="1" dirty="0">
                <a:solidFill>
                  <a:schemeClr val="accent1">
                    <a:lumMod val="50000"/>
                  </a:schemeClr>
                </a:solidFill>
              </a:rPr>
              <a:t>　　</a:t>
            </a:r>
            <a:r>
              <a:rPr lang="ja-JP" altLang="en-US" sz="1600" dirty="0">
                <a:latin typeface="+mn-ea"/>
              </a:rPr>
              <a:t>財務規定のみ適用（</a:t>
            </a:r>
            <a:r>
              <a:rPr lang="en-US" altLang="ja-JP" sz="1600" dirty="0">
                <a:latin typeface="+mn-ea"/>
              </a:rPr>
              <a:t>1964</a:t>
            </a:r>
            <a:r>
              <a:rPr lang="ja-JP" altLang="en-US" sz="1600" dirty="0">
                <a:latin typeface="+mn-ea"/>
              </a:rPr>
              <a:t>（</a:t>
            </a:r>
            <a:r>
              <a:rPr lang="en-US" altLang="ja-JP" sz="1600" dirty="0">
                <a:latin typeface="+mn-ea"/>
              </a:rPr>
              <a:t>S39</a:t>
            </a:r>
            <a:r>
              <a:rPr lang="ja-JP" altLang="en-US" sz="1600" dirty="0">
                <a:latin typeface="+mn-ea"/>
              </a:rPr>
              <a:t>）年</a:t>
            </a:r>
            <a:r>
              <a:rPr lang="en-US" altLang="ja-JP" sz="1600" dirty="0">
                <a:latin typeface="+mn-ea"/>
              </a:rPr>
              <a:t>4</a:t>
            </a:r>
            <a:r>
              <a:rPr lang="ja-JP" altLang="en-US" sz="1600" dirty="0">
                <a:latin typeface="+mn-ea"/>
              </a:rPr>
              <a:t>月</a:t>
            </a:r>
            <a:r>
              <a:rPr lang="en-US" altLang="ja-JP" sz="1600" dirty="0">
                <a:latin typeface="+mn-ea"/>
              </a:rPr>
              <a:t>1</a:t>
            </a:r>
            <a:r>
              <a:rPr lang="ja-JP" altLang="en-US" sz="1600" dirty="0">
                <a:latin typeface="+mn-ea"/>
              </a:rPr>
              <a:t>日適用開始）</a:t>
            </a:r>
            <a:endParaRPr lang="en-US" altLang="ja-JP" sz="1600" dirty="0">
              <a:latin typeface="+mn-ea"/>
            </a:endParaRPr>
          </a:p>
          <a:p>
            <a:endParaRPr lang="en-US" altLang="ja-JP" sz="1600" b="1" dirty="0">
              <a:solidFill>
                <a:schemeClr val="accent1">
                  <a:lumMod val="50000"/>
                </a:schemeClr>
              </a:solidFill>
            </a:endParaRPr>
          </a:p>
          <a:p>
            <a:r>
              <a:rPr lang="ja-JP" altLang="en-US" sz="1600" b="1" dirty="0">
                <a:solidFill>
                  <a:schemeClr val="accent1">
                    <a:lumMod val="50000"/>
                  </a:schemeClr>
                </a:solidFill>
              </a:rPr>
              <a:t>○　事業開始年度　　　　　　　　　○　職員数　　　　　　　　　　　　　 　○　港湾区分（港湾法）</a:t>
            </a:r>
            <a:endParaRPr lang="en-US" altLang="ja-JP" sz="1600" b="1" dirty="0">
              <a:solidFill>
                <a:schemeClr val="accent1">
                  <a:lumMod val="50000"/>
                </a:schemeClr>
              </a:solidFill>
            </a:endParaRPr>
          </a:p>
          <a:p>
            <a:r>
              <a:rPr lang="ja-JP" altLang="en-US" sz="1600" b="1" dirty="0">
                <a:solidFill>
                  <a:schemeClr val="accent1">
                    <a:lumMod val="50000"/>
                  </a:schemeClr>
                </a:solidFill>
              </a:rPr>
              <a:t>　　</a:t>
            </a:r>
            <a:r>
              <a:rPr lang="en-US" altLang="ja-JP" sz="1600" dirty="0">
                <a:latin typeface="+mn-ea"/>
              </a:rPr>
              <a:t>1961</a:t>
            </a:r>
            <a:r>
              <a:rPr lang="ja-JP" altLang="en-US" sz="1600" dirty="0">
                <a:latin typeface="+mn-ea"/>
              </a:rPr>
              <a:t>（</a:t>
            </a:r>
            <a:r>
              <a:rPr lang="en-US" altLang="ja-JP" sz="1600" dirty="0">
                <a:latin typeface="+mn-ea"/>
              </a:rPr>
              <a:t>S36</a:t>
            </a:r>
            <a:r>
              <a:rPr lang="ja-JP" altLang="en-US" sz="1600" dirty="0">
                <a:latin typeface="+mn-ea"/>
              </a:rPr>
              <a:t>）年</a:t>
            </a:r>
            <a:r>
              <a:rPr lang="en-US" altLang="ja-JP" sz="1600" dirty="0">
                <a:latin typeface="+mn-ea"/>
              </a:rPr>
              <a:t>8</a:t>
            </a:r>
            <a:r>
              <a:rPr lang="ja-JP" altLang="en-US" sz="1600" dirty="0">
                <a:latin typeface="+mn-ea"/>
              </a:rPr>
              <a:t>月</a:t>
            </a:r>
            <a:r>
              <a:rPr lang="en-US" altLang="ja-JP" sz="1600" dirty="0">
                <a:latin typeface="+mn-ea"/>
              </a:rPr>
              <a:t>8</a:t>
            </a:r>
            <a:r>
              <a:rPr lang="ja-JP" altLang="en-US" sz="1600" dirty="0">
                <a:latin typeface="+mn-ea"/>
              </a:rPr>
              <a:t>日　　　　　　 </a:t>
            </a:r>
            <a:r>
              <a:rPr lang="en-US" altLang="ja-JP" sz="1600" dirty="0">
                <a:latin typeface="+mn-ea"/>
              </a:rPr>
              <a:t>27</a:t>
            </a:r>
            <a:r>
              <a:rPr lang="ja-JP" altLang="en-US" sz="1600" dirty="0">
                <a:latin typeface="+mn-ea"/>
              </a:rPr>
              <a:t>人（港営事業会計全体 </a:t>
            </a:r>
            <a:r>
              <a:rPr lang="en-US" altLang="ja-JP" sz="1600" dirty="0">
                <a:latin typeface="+mn-ea"/>
              </a:rPr>
              <a:t>111</a:t>
            </a:r>
            <a:r>
              <a:rPr lang="ja-JP" altLang="en-US" sz="1600" dirty="0">
                <a:latin typeface="+mn-ea"/>
              </a:rPr>
              <a:t>人）　　 　  </a:t>
            </a:r>
            <a:r>
              <a:rPr lang="ja-JP" altLang="en-US" sz="1600" dirty="0"/>
              <a:t>国際戦略港湾</a:t>
            </a:r>
            <a:endParaRPr lang="en-US" altLang="ja-JP" sz="1600" dirty="0">
              <a:latin typeface="+mn-ea"/>
            </a:endParaRPr>
          </a:p>
          <a:p>
            <a:r>
              <a:rPr lang="ja-JP" altLang="en-US" sz="1600" b="1" dirty="0">
                <a:solidFill>
                  <a:schemeClr val="accent1">
                    <a:lumMod val="50000"/>
                  </a:schemeClr>
                </a:solidFill>
              </a:rPr>
              <a:t>　　　　　　　　　　　　　　　　　　　</a:t>
            </a:r>
            <a:r>
              <a:rPr lang="en-US" altLang="ja-JP" sz="1600" dirty="0">
                <a:latin typeface="+mn-ea"/>
              </a:rPr>
              <a:t>※2026</a:t>
            </a:r>
            <a:r>
              <a:rPr lang="ja-JP" altLang="en-US" sz="1600" dirty="0">
                <a:latin typeface="+mn-ea"/>
              </a:rPr>
              <a:t>（</a:t>
            </a:r>
            <a:r>
              <a:rPr lang="en-US" altLang="ja-JP" sz="1600" dirty="0">
                <a:latin typeface="+mn-ea"/>
              </a:rPr>
              <a:t>R8</a:t>
            </a:r>
            <a:r>
              <a:rPr lang="ja-JP" altLang="en-US" sz="1600" dirty="0">
                <a:latin typeface="+mn-ea"/>
              </a:rPr>
              <a:t>）年</a:t>
            </a:r>
            <a:r>
              <a:rPr lang="en-US" altLang="ja-JP" sz="1600" dirty="0">
                <a:latin typeface="+mn-ea"/>
              </a:rPr>
              <a:t>3</a:t>
            </a:r>
            <a:r>
              <a:rPr lang="ja-JP" altLang="en-US" sz="1600" dirty="0">
                <a:latin typeface="+mn-ea"/>
              </a:rPr>
              <a:t>月</a:t>
            </a:r>
            <a:r>
              <a:rPr lang="en-US" altLang="ja-JP" sz="1600" dirty="0">
                <a:latin typeface="+mn-ea"/>
              </a:rPr>
              <a:t>31</a:t>
            </a:r>
            <a:r>
              <a:rPr lang="ja-JP" altLang="en-US" sz="1600" dirty="0">
                <a:latin typeface="+mn-ea"/>
              </a:rPr>
              <a:t>日時点</a:t>
            </a:r>
            <a:endParaRPr lang="en-US" altLang="ja-JP" sz="1600" dirty="0">
              <a:latin typeface="+mn-ea"/>
            </a:endParaRPr>
          </a:p>
          <a:p>
            <a:endParaRPr lang="en-US" altLang="ja-JP" sz="1050" dirty="0"/>
          </a:p>
          <a:p>
            <a:r>
              <a:rPr lang="ja-JP" altLang="en-US" sz="1600" b="1" dirty="0">
                <a:solidFill>
                  <a:schemeClr val="accent1">
                    <a:lumMod val="50000"/>
                  </a:schemeClr>
                </a:solidFill>
              </a:rPr>
              <a:t>○　大阪港の港勢概要（暦年ベース）</a:t>
            </a:r>
            <a:endParaRPr lang="en-US" altLang="ja-JP" sz="1600" b="1" dirty="0">
              <a:solidFill>
                <a:schemeClr val="accent1">
                  <a:lumMod val="50000"/>
                </a:schemeClr>
              </a:solidFill>
            </a:endParaRPr>
          </a:p>
        </p:txBody>
      </p:sp>
      <p:sp>
        <p:nvSpPr>
          <p:cNvPr id="17" name="スライド番号プレースホルダー 16"/>
          <p:cNvSpPr>
            <a:spLocks noGrp="1"/>
          </p:cNvSpPr>
          <p:nvPr>
            <p:ph type="sldNum" sz="quarter" idx="12"/>
          </p:nvPr>
        </p:nvSpPr>
        <p:spPr>
          <a:xfrm>
            <a:off x="11553436" y="8396396"/>
            <a:ext cx="686188" cy="244367"/>
          </a:xfrm>
        </p:spPr>
        <p:txBody>
          <a:bodyPr/>
          <a:lstStyle/>
          <a:p>
            <a:fld id="{5AA38D38-D8EA-493B-AEC0-0967396FF8DD}" type="slidenum">
              <a:rPr kumimoji="1" lang="ja-JP" altLang="en-US" sz="1200" smtClean="0">
                <a:solidFill>
                  <a:schemeClr val="tx1"/>
                </a:solidFill>
              </a:rPr>
              <a:t>2</a:t>
            </a:fld>
            <a:endParaRPr kumimoji="1" lang="ja-JP" altLang="en-US" sz="1200" dirty="0">
              <a:solidFill>
                <a:schemeClr val="tx1"/>
              </a:solidFill>
            </a:endParaRPr>
          </a:p>
        </p:txBody>
      </p:sp>
      <p:sp>
        <p:nvSpPr>
          <p:cNvPr id="9" name="テキスト ボックス 8"/>
          <p:cNvSpPr txBox="1"/>
          <p:nvPr/>
        </p:nvSpPr>
        <p:spPr>
          <a:xfrm>
            <a:off x="0" y="2201281"/>
            <a:ext cx="2095500" cy="338554"/>
          </a:xfrm>
          <a:prstGeom prst="rect">
            <a:avLst/>
          </a:prstGeom>
          <a:noFill/>
        </p:spPr>
        <p:txBody>
          <a:bodyPr wrap="square" rtlCol="0">
            <a:spAutoFit/>
          </a:bodyPr>
          <a:lstStyle/>
          <a:p>
            <a:r>
              <a:rPr lang="ja-JP" altLang="en-US" sz="1600" b="1" dirty="0"/>
              <a:t>（１）事業形態等</a:t>
            </a:r>
            <a:endParaRPr lang="en-US" altLang="ja-JP" sz="1600" b="1" dirty="0"/>
          </a:p>
        </p:txBody>
      </p:sp>
      <p:graphicFrame>
        <p:nvGraphicFramePr>
          <p:cNvPr id="13" name="グラフ 12"/>
          <p:cNvGraphicFramePr/>
          <p:nvPr>
            <p:extLst>
              <p:ext uri="{D42A27DB-BD31-4B8C-83A1-F6EECF244321}">
                <p14:modId xmlns:p14="http://schemas.microsoft.com/office/powerpoint/2010/main" val="189923575"/>
              </p:ext>
            </p:extLst>
          </p:nvPr>
        </p:nvGraphicFramePr>
        <p:xfrm>
          <a:off x="373011" y="4522706"/>
          <a:ext cx="3755572" cy="20092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グラフ 18"/>
          <p:cNvGraphicFramePr/>
          <p:nvPr>
            <p:extLst>
              <p:ext uri="{D42A27DB-BD31-4B8C-83A1-F6EECF244321}">
                <p14:modId xmlns:p14="http://schemas.microsoft.com/office/powerpoint/2010/main" val="2454168431"/>
              </p:ext>
            </p:extLst>
          </p:nvPr>
        </p:nvGraphicFramePr>
        <p:xfrm>
          <a:off x="4366932" y="4522706"/>
          <a:ext cx="3634921" cy="200921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グラフ 19"/>
          <p:cNvGraphicFramePr/>
          <p:nvPr>
            <p:extLst>
              <p:ext uri="{D42A27DB-BD31-4B8C-83A1-F6EECF244321}">
                <p14:modId xmlns:p14="http://schemas.microsoft.com/office/powerpoint/2010/main" val="884383912"/>
              </p:ext>
            </p:extLst>
          </p:nvPr>
        </p:nvGraphicFramePr>
        <p:xfrm>
          <a:off x="373011" y="6688112"/>
          <a:ext cx="3634921" cy="191060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グラフ 20"/>
          <p:cNvGraphicFramePr/>
          <p:nvPr>
            <p:extLst>
              <p:ext uri="{D42A27DB-BD31-4B8C-83A1-F6EECF244321}">
                <p14:modId xmlns:p14="http://schemas.microsoft.com/office/powerpoint/2010/main" val="3325796839"/>
              </p:ext>
            </p:extLst>
          </p:nvPr>
        </p:nvGraphicFramePr>
        <p:xfrm>
          <a:off x="4366933" y="6688111"/>
          <a:ext cx="3634921" cy="191060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2" name="グラフ 21"/>
          <p:cNvGraphicFramePr/>
          <p:nvPr>
            <p:extLst>
              <p:ext uri="{D42A27DB-BD31-4B8C-83A1-F6EECF244321}">
                <p14:modId xmlns:p14="http://schemas.microsoft.com/office/powerpoint/2010/main" val="2271011573"/>
              </p:ext>
            </p:extLst>
          </p:nvPr>
        </p:nvGraphicFramePr>
        <p:xfrm>
          <a:off x="8326192" y="4522706"/>
          <a:ext cx="3634921" cy="2009210"/>
        </p:xfrm>
        <a:graphic>
          <a:graphicData uri="http://schemas.openxmlformats.org/drawingml/2006/chart">
            <c:chart xmlns:c="http://schemas.openxmlformats.org/drawingml/2006/chart" xmlns:r="http://schemas.openxmlformats.org/officeDocument/2006/relationships" r:id="rId7"/>
          </a:graphicData>
        </a:graphic>
      </p:graphicFrame>
      <p:sp>
        <p:nvSpPr>
          <p:cNvPr id="3" name="テキスト ボックス 2">
            <a:extLst>
              <a:ext uri="{FF2B5EF4-FFF2-40B4-BE49-F238E27FC236}">
                <a16:creationId xmlns:a16="http://schemas.microsoft.com/office/drawing/2014/main" id="{9DC91875-975A-CD05-1279-BBDBBEA72BD2}"/>
              </a:ext>
            </a:extLst>
          </p:cNvPr>
          <p:cNvSpPr txBox="1"/>
          <p:nvPr/>
        </p:nvSpPr>
        <p:spPr>
          <a:xfrm>
            <a:off x="145144" y="161592"/>
            <a:ext cx="4511529" cy="338554"/>
          </a:xfrm>
          <a:prstGeom prst="rect">
            <a:avLst/>
          </a:prstGeom>
          <a:noFill/>
        </p:spPr>
        <p:txBody>
          <a:bodyPr wrap="square" rtlCol="0">
            <a:spAutoFit/>
          </a:bodyPr>
          <a:lstStyle/>
          <a:p>
            <a:r>
              <a:rPr lang="ja-JP" altLang="en-US" sz="1600" b="1" dirty="0"/>
              <a:t>港湾施設提供事業　長期収支見込みについて</a:t>
            </a:r>
            <a:endParaRPr lang="en-US" altLang="ja-JP" sz="1600" b="1" dirty="0"/>
          </a:p>
        </p:txBody>
      </p:sp>
      <p:sp>
        <p:nvSpPr>
          <p:cNvPr id="5" name="テキスト ボックス 4">
            <a:extLst>
              <a:ext uri="{FF2B5EF4-FFF2-40B4-BE49-F238E27FC236}">
                <a16:creationId xmlns:a16="http://schemas.microsoft.com/office/drawing/2014/main" id="{EC28B294-DA58-7429-B4F9-7F80FC956E30}"/>
              </a:ext>
            </a:extLst>
          </p:cNvPr>
          <p:cNvSpPr txBox="1"/>
          <p:nvPr/>
        </p:nvSpPr>
        <p:spPr>
          <a:xfrm>
            <a:off x="514748" y="472324"/>
            <a:ext cx="11210120" cy="830997"/>
          </a:xfrm>
          <a:prstGeom prst="rect">
            <a:avLst/>
          </a:prstGeom>
          <a:noFill/>
          <a:ln>
            <a:solidFill>
              <a:schemeClr val="tx1"/>
            </a:solidFill>
          </a:ln>
        </p:spPr>
        <p:txBody>
          <a:bodyPr wrap="square" rtlCol="0">
            <a:spAutoFit/>
          </a:bodyPr>
          <a:lstStyle/>
          <a:p>
            <a:r>
              <a:rPr kumimoji="1" lang="ja-JP" altLang="en-US" sz="1500" dirty="0"/>
              <a:t>　</a:t>
            </a:r>
            <a:r>
              <a:rPr kumimoji="1" lang="ja-JP" altLang="en-US" sz="1600" dirty="0"/>
              <a:t>財務リスク把握の観点から、長期的な収支を一定の前提により試算した。</a:t>
            </a:r>
            <a:r>
              <a:rPr kumimoji="1" lang="en-US" altLang="ja-JP" sz="1600" dirty="0"/>
              <a:t>2048(R30)</a:t>
            </a:r>
            <a:r>
              <a:rPr kumimoji="1" lang="ja-JP" altLang="en-US" sz="1600" dirty="0"/>
              <a:t>年度までの長期収支試算結果においては、資金不足は生じない見込み。前提条件となっている収益、事業費、企業債利息などの資金収支の変動要素があることから、引き続きリスク管理に努める。</a:t>
            </a:r>
          </a:p>
        </p:txBody>
      </p:sp>
    </p:spTree>
    <p:extLst>
      <p:ext uri="{BB962C8B-B14F-4D97-AF65-F5344CB8AC3E}">
        <p14:creationId xmlns:p14="http://schemas.microsoft.com/office/powerpoint/2010/main" val="499372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BAD6AAFF-17B0-CBA9-7C0C-1CF4C590AB43}"/>
              </a:ext>
            </a:extLst>
          </p:cNvPr>
          <p:cNvPicPr>
            <a:picLocks noChangeAspect="1"/>
          </p:cNvPicPr>
          <p:nvPr/>
        </p:nvPicPr>
        <p:blipFill>
          <a:blip r:embed="rId2"/>
          <a:stretch>
            <a:fillRect/>
          </a:stretch>
        </p:blipFill>
        <p:spPr>
          <a:xfrm>
            <a:off x="5982152" y="1835760"/>
            <a:ext cx="5273497" cy="2810500"/>
          </a:xfrm>
          <a:prstGeom prst="rect">
            <a:avLst/>
          </a:prstGeom>
        </p:spPr>
      </p:pic>
      <p:pic>
        <p:nvPicPr>
          <p:cNvPr id="5" name="図 4">
            <a:extLst>
              <a:ext uri="{FF2B5EF4-FFF2-40B4-BE49-F238E27FC236}">
                <a16:creationId xmlns:a16="http://schemas.microsoft.com/office/drawing/2014/main" id="{D1E14919-1BBC-68C2-95ED-0406CCD413CC}"/>
              </a:ext>
            </a:extLst>
          </p:cNvPr>
          <p:cNvPicPr>
            <a:picLocks noChangeAspect="1"/>
          </p:cNvPicPr>
          <p:nvPr/>
        </p:nvPicPr>
        <p:blipFill>
          <a:blip r:embed="rId3"/>
          <a:stretch>
            <a:fillRect/>
          </a:stretch>
        </p:blipFill>
        <p:spPr>
          <a:xfrm>
            <a:off x="283621" y="1922607"/>
            <a:ext cx="5401524" cy="2755631"/>
          </a:xfrm>
          <a:prstGeom prst="rect">
            <a:avLst/>
          </a:prstGeom>
        </p:spPr>
      </p:pic>
      <p:pic>
        <p:nvPicPr>
          <p:cNvPr id="8" name="図 7">
            <a:extLst>
              <a:ext uri="{FF2B5EF4-FFF2-40B4-BE49-F238E27FC236}">
                <a16:creationId xmlns:a16="http://schemas.microsoft.com/office/drawing/2014/main" id="{FFE9475D-0039-5E6B-9E8D-C54434A15280}"/>
              </a:ext>
            </a:extLst>
          </p:cNvPr>
          <p:cNvPicPr>
            <a:picLocks noChangeAspect="1"/>
          </p:cNvPicPr>
          <p:nvPr/>
        </p:nvPicPr>
        <p:blipFill>
          <a:blip r:embed="rId4"/>
          <a:stretch>
            <a:fillRect/>
          </a:stretch>
        </p:blipFill>
        <p:spPr>
          <a:xfrm>
            <a:off x="454324" y="4912161"/>
            <a:ext cx="5230821" cy="2786113"/>
          </a:xfrm>
          <a:prstGeom prst="rect">
            <a:avLst/>
          </a:prstGeom>
        </p:spPr>
      </p:pic>
      <p:pic>
        <p:nvPicPr>
          <p:cNvPr id="3" name="図 2">
            <a:extLst>
              <a:ext uri="{FF2B5EF4-FFF2-40B4-BE49-F238E27FC236}">
                <a16:creationId xmlns:a16="http://schemas.microsoft.com/office/drawing/2014/main" id="{B5E81797-E682-8D07-AF72-D32C6699599B}"/>
              </a:ext>
            </a:extLst>
          </p:cNvPr>
          <p:cNvPicPr>
            <a:picLocks noChangeAspect="1"/>
          </p:cNvPicPr>
          <p:nvPr/>
        </p:nvPicPr>
        <p:blipFill>
          <a:blip r:embed="rId5"/>
          <a:stretch>
            <a:fillRect/>
          </a:stretch>
        </p:blipFill>
        <p:spPr>
          <a:xfrm>
            <a:off x="454324" y="77733"/>
            <a:ext cx="4993057" cy="1987468"/>
          </a:xfrm>
          <a:prstGeom prst="rect">
            <a:avLst/>
          </a:prstGeom>
        </p:spPr>
      </p:pic>
      <p:pic>
        <p:nvPicPr>
          <p:cNvPr id="19" name="図 18"/>
          <p:cNvPicPr>
            <a:picLocks noChangeAspect="1"/>
          </p:cNvPicPr>
          <p:nvPr/>
        </p:nvPicPr>
        <p:blipFill>
          <a:blip r:embed="rId6"/>
          <a:stretch>
            <a:fillRect/>
          </a:stretch>
        </p:blipFill>
        <p:spPr>
          <a:xfrm>
            <a:off x="85100" y="2205302"/>
            <a:ext cx="12241829" cy="432854"/>
          </a:xfrm>
          <a:prstGeom prst="rect">
            <a:avLst/>
          </a:prstGeom>
        </p:spPr>
      </p:pic>
      <p:sp>
        <p:nvSpPr>
          <p:cNvPr id="2" name="スライド番号プレースホルダー 1"/>
          <p:cNvSpPr>
            <a:spLocks noGrp="1"/>
          </p:cNvSpPr>
          <p:nvPr>
            <p:ph type="sldNum" sz="quarter" idx="12"/>
          </p:nvPr>
        </p:nvSpPr>
        <p:spPr>
          <a:xfrm>
            <a:off x="11553437" y="8362349"/>
            <a:ext cx="686188" cy="245756"/>
          </a:xfrm>
        </p:spPr>
        <p:txBody>
          <a:bodyPr/>
          <a:lstStyle/>
          <a:p>
            <a:fld id="{5AA38D38-D8EA-493B-AEC0-0967396FF8DD}" type="slidenum">
              <a:rPr kumimoji="1" lang="ja-JP" altLang="en-US" sz="1200" smtClean="0">
                <a:solidFill>
                  <a:schemeClr val="tx1"/>
                </a:solidFill>
              </a:rPr>
              <a:t>3</a:t>
            </a:fld>
            <a:endParaRPr kumimoji="1" lang="ja-JP" altLang="en-US" sz="1200" dirty="0">
              <a:solidFill>
                <a:schemeClr val="tx1"/>
              </a:solidFill>
            </a:endParaRPr>
          </a:p>
        </p:txBody>
      </p:sp>
      <p:sp>
        <p:nvSpPr>
          <p:cNvPr id="4" name="正方形/長方形 3"/>
          <p:cNvSpPr/>
          <p:nvPr/>
        </p:nvSpPr>
        <p:spPr>
          <a:xfrm>
            <a:off x="79817" y="8047101"/>
            <a:ext cx="12386128" cy="584775"/>
          </a:xfrm>
          <a:prstGeom prst="rect">
            <a:avLst/>
          </a:prstGeom>
        </p:spPr>
        <p:txBody>
          <a:bodyPr wrap="square">
            <a:spAutoFit/>
          </a:bodyPr>
          <a:lstStyle/>
          <a:p>
            <a:r>
              <a:rPr lang="en-US" altLang="ja-JP" sz="800" dirty="0">
                <a:latin typeface="+mn-ea"/>
              </a:rPr>
              <a:t>※</a:t>
            </a:r>
            <a:r>
              <a:rPr lang="ja-JP" altLang="en-US" sz="800" dirty="0">
                <a:latin typeface="+mn-ea"/>
              </a:rPr>
              <a:t>類似団体平均について</a:t>
            </a:r>
          </a:p>
          <a:p>
            <a:r>
              <a:rPr lang="en-US" altLang="ja-JP" sz="800" dirty="0">
                <a:latin typeface="+mn-ea"/>
              </a:rPr>
              <a:t>•</a:t>
            </a:r>
            <a:r>
              <a:rPr lang="ja-JP" altLang="en-US" sz="800" dirty="0">
                <a:latin typeface="+mn-ea"/>
              </a:rPr>
              <a:t>類似団体平均の値は、総務省自治財政局編の地方公営企業年鑑（令和</a:t>
            </a:r>
            <a:r>
              <a:rPr lang="en-US" altLang="ja-JP" sz="800" dirty="0">
                <a:latin typeface="+mn-ea"/>
              </a:rPr>
              <a:t>3</a:t>
            </a:r>
            <a:r>
              <a:rPr lang="ja-JP" altLang="en-US" sz="800" dirty="0">
                <a:latin typeface="+mn-ea"/>
              </a:rPr>
              <a:t>年度・令和</a:t>
            </a:r>
            <a:r>
              <a:rPr lang="en-US" altLang="ja-JP" sz="800" dirty="0">
                <a:latin typeface="+mn-ea"/>
              </a:rPr>
              <a:t>4</a:t>
            </a:r>
            <a:r>
              <a:rPr lang="ja-JP" altLang="en-US" sz="800" dirty="0">
                <a:latin typeface="+mn-ea"/>
              </a:rPr>
              <a:t>年度・令和</a:t>
            </a:r>
            <a:r>
              <a:rPr lang="en-US" altLang="ja-JP" sz="800" dirty="0">
                <a:latin typeface="+mn-ea"/>
              </a:rPr>
              <a:t>5</a:t>
            </a:r>
            <a:r>
              <a:rPr lang="ja-JP" altLang="en-US" sz="800" dirty="0">
                <a:latin typeface="+mn-ea"/>
              </a:rPr>
              <a:t>年度・令和</a:t>
            </a:r>
            <a:r>
              <a:rPr lang="en-US" altLang="ja-JP" sz="800" dirty="0">
                <a:latin typeface="+mn-ea"/>
              </a:rPr>
              <a:t>6</a:t>
            </a:r>
            <a:r>
              <a:rPr lang="ja-JP" altLang="en-US" sz="800" dirty="0">
                <a:latin typeface="+mn-ea"/>
              </a:rPr>
              <a:t>年度）より算出</a:t>
            </a:r>
          </a:p>
          <a:p>
            <a:r>
              <a:rPr lang="en-US" altLang="ja-JP" sz="800" dirty="0">
                <a:latin typeface="+mn-ea"/>
              </a:rPr>
              <a:t>•</a:t>
            </a:r>
            <a:r>
              <a:rPr lang="ja-JP" altLang="en-US" sz="800" dirty="0">
                <a:latin typeface="+mn-ea"/>
              </a:rPr>
              <a:t>港湾施設提供事業は、地方公営企業法財務規定等適用の港湾整備事業</a:t>
            </a:r>
            <a:r>
              <a:rPr lang="en-US" altLang="ja-JP" sz="800" dirty="0">
                <a:latin typeface="+mn-ea"/>
              </a:rPr>
              <a:t>7</a:t>
            </a:r>
            <a:r>
              <a:rPr lang="ja-JP" altLang="en-US" sz="800" dirty="0">
                <a:latin typeface="+mn-ea"/>
              </a:rPr>
              <a:t>事業（東京都・長崎県・神戸市・室蘭市・釧路市・根室市・名古屋港管理組合、本市は除く）のうち、総資産額が</a:t>
            </a:r>
            <a:r>
              <a:rPr lang="en-US" altLang="ja-JP" sz="800" dirty="0">
                <a:latin typeface="+mn-ea"/>
              </a:rPr>
              <a:t>100</a:t>
            </a:r>
            <a:r>
              <a:rPr lang="ja-JP" altLang="en-US" sz="800" dirty="0">
                <a:latin typeface="+mn-ea"/>
              </a:rPr>
              <a:t>億円以上の３事業（東京都・神戸市・名古屋港管理組合）の平均値</a:t>
            </a:r>
            <a:endParaRPr lang="en-US" altLang="ja-JP" sz="800" dirty="0">
              <a:latin typeface="+mn-ea"/>
            </a:endParaRPr>
          </a:p>
          <a:p>
            <a:r>
              <a:rPr lang="en-US" altLang="ja-JP" sz="800" dirty="0">
                <a:latin typeface="+mn-ea"/>
              </a:rPr>
              <a:t>•</a:t>
            </a:r>
            <a:r>
              <a:rPr lang="ja-JP" altLang="en-US" sz="800" dirty="0">
                <a:latin typeface="+mn-ea"/>
              </a:rPr>
              <a:t>なお、上記の事業（類似団体）によっては、指標の算出に必要なデータが示されていない場合があるため、類似団体平均は必ずしも全ての類似団体の平均となっていない場合があります。</a:t>
            </a:r>
          </a:p>
        </p:txBody>
      </p:sp>
      <p:pic>
        <p:nvPicPr>
          <p:cNvPr id="10" name="図 9"/>
          <p:cNvPicPr>
            <a:picLocks noChangeAspect="1"/>
          </p:cNvPicPr>
          <p:nvPr/>
        </p:nvPicPr>
        <p:blipFill>
          <a:blip r:embed="rId7"/>
          <a:stretch>
            <a:fillRect/>
          </a:stretch>
        </p:blipFill>
        <p:spPr>
          <a:xfrm>
            <a:off x="665914" y="7642638"/>
            <a:ext cx="4569873" cy="404463"/>
          </a:xfrm>
          <a:prstGeom prst="rect">
            <a:avLst/>
          </a:prstGeom>
        </p:spPr>
      </p:pic>
      <p:pic>
        <p:nvPicPr>
          <p:cNvPr id="16" name="図 15"/>
          <p:cNvPicPr>
            <a:picLocks noChangeAspect="1"/>
          </p:cNvPicPr>
          <p:nvPr/>
        </p:nvPicPr>
        <p:blipFill>
          <a:blip r:embed="rId8"/>
          <a:stretch>
            <a:fillRect/>
          </a:stretch>
        </p:blipFill>
        <p:spPr>
          <a:xfrm>
            <a:off x="1502926" y="4655960"/>
            <a:ext cx="2895851" cy="384081"/>
          </a:xfrm>
          <a:prstGeom prst="rect">
            <a:avLst/>
          </a:prstGeom>
        </p:spPr>
      </p:pic>
      <p:pic>
        <p:nvPicPr>
          <p:cNvPr id="9" name="図 8"/>
          <p:cNvPicPr>
            <a:picLocks noChangeAspect="1"/>
          </p:cNvPicPr>
          <p:nvPr/>
        </p:nvPicPr>
        <p:blipFill>
          <a:blip r:embed="rId9"/>
          <a:stretch>
            <a:fillRect/>
          </a:stretch>
        </p:blipFill>
        <p:spPr>
          <a:xfrm>
            <a:off x="6640575" y="4655960"/>
            <a:ext cx="3956647" cy="384081"/>
          </a:xfrm>
          <a:prstGeom prst="rect">
            <a:avLst/>
          </a:prstGeom>
        </p:spPr>
      </p:pic>
      <p:pic>
        <p:nvPicPr>
          <p:cNvPr id="20" name="図 19"/>
          <p:cNvPicPr>
            <a:picLocks noChangeAspect="1"/>
          </p:cNvPicPr>
          <p:nvPr/>
        </p:nvPicPr>
        <p:blipFill>
          <a:blip r:embed="rId10"/>
          <a:stretch>
            <a:fillRect/>
          </a:stretch>
        </p:blipFill>
        <p:spPr>
          <a:xfrm>
            <a:off x="79003" y="0"/>
            <a:ext cx="12247926" cy="432854"/>
          </a:xfrm>
          <a:prstGeom prst="rect">
            <a:avLst/>
          </a:prstGeom>
        </p:spPr>
      </p:pic>
      <p:pic>
        <p:nvPicPr>
          <p:cNvPr id="14" name="図 13">
            <a:extLst>
              <a:ext uri="{FF2B5EF4-FFF2-40B4-BE49-F238E27FC236}">
                <a16:creationId xmlns:a16="http://schemas.microsoft.com/office/drawing/2014/main" id="{96E74829-DC71-C770-F037-4118531CE493}"/>
              </a:ext>
            </a:extLst>
          </p:cNvPr>
          <p:cNvPicPr>
            <a:picLocks noChangeAspect="1"/>
          </p:cNvPicPr>
          <p:nvPr/>
        </p:nvPicPr>
        <p:blipFill>
          <a:blip r:embed="rId11"/>
          <a:stretch>
            <a:fillRect/>
          </a:stretch>
        </p:blipFill>
        <p:spPr>
          <a:xfrm>
            <a:off x="6165047" y="64293"/>
            <a:ext cx="4907705" cy="1999661"/>
          </a:xfrm>
          <a:prstGeom prst="rect">
            <a:avLst/>
          </a:prstGeom>
        </p:spPr>
      </p:pic>
    </p:spTree>
    <p:extLst>
      <p:ext uri="{BB962C8B-B14F-4D97-AF65-F5344CB8AC3E}">
        <p14:creationId xmlns:p14="http://schemas.microsoft.com/office/powerpoint/2010/main" val="4144318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11553437" y="8395007"/>
            <a:ext cx="686188" cy="245756"/>
          </a:xfrm>
        </p:spPr>
        <p:txBody>
          <a:bodyPr/>
          <a:lstStyle/>
          <a:p>
            <a:fld id="{5AA38D38-D8EA-493B-AEC0-0967396FF8DD}" type="slidenum">
              <a:rPr kumimoji="1" lang="ja-JP" altLang="en-US" sz="1200" smtClean="0">
                <a:solidFill>
                  <a:schemeClr val="tx1"/>
                </a:solidFill>
              </a:rPr>
              <a:t>4</a:t>
            </a:fld>
            <a:endParaRPr kumimoji="1" lang="ja-JP" altLang="en-US" sz="1200" dirty="0">
              <a:solidFill>
                <a:schemeClr val="tx1"/>
              </a:solidFill>
            </a:endParaRPr>
          </a:p>
        </p:txBody>
      </p:sp>
      <p:sp>
        <p:nvSpPr>
          <p:cNvPr id="5" name="テキスト ボックス 4"/>
          <p:cNvSpPr txBox="1"/>
          <p:nvPr/>
        </p:nvSpPr>
        <p:spPr>
          <a:xfrm>
            <a:off x="203200" y="159714"/>
            <a:ext cx="12239625" cy="338554"/>
          </a:xfrm>
          <a:prstGeom prst="rect">
            <a:avLst/>
          </a:prstGeom>
          <a:noFill/>
        </p:spPr>
        <p:txBody>
          <a:bodyPr wrap="square" rtlCol="0">
            <a:spAutoFit/>
          </a:bodyPr>
          <a:lstStyle/>
          <a:p>
            <a:pPr marL="382484" indent="-382484">
              <a:buFont typeface="ＭＳ 明朝" panose="02020609040205080304" pitchFamily="17" charset="-128"/>
              <a:buChar char="○"/>
            </a:pPr>
            <a:r>
              <a:rPr lang="ja-JP" altLang="en-US" sz="1600" b="1" dirty="0">
                <a:solidFill>
                  <a:schemeClr val="accent1">
                    <a:lumMod val="50000"/>
                  </a:schemeClr>
                </a:solidFill>
              </a:rPr>
              <a:t>民間活用の状況</a:t>
            </a:r>
            <a:endParaRPr lang="en-US" altLang="ja-JP" sz="1400" dirty="0"/>
          </a:p>
        </p:txBody>
      </p:sp>
      <p:sp>
        <p:nvSpPr>
          <p:cNvPr id="4" name="正方形/長方形 3"/>
          <p:cNvSpPr/>
          <p:nvPr/>
        </p:nvSpPr>
        <p:spPr>
          <a:xfrm>
            <a:off x="298450" y="462838"/>
            <a:ext cx="11684000" cy="461665"/>
          </a:xfrm>
          <a:prstGeom prst="rect">
            <a:avLst/>
          </a:prstGeom>
        </p:spPr>
        <p:txBody>
          <a:bodyPr wrap="square">
            <a:spAutoFit/>
          </a:bodyPr>
          <a:lstStyle/>
          <a:p>
            <a:r>
              <a:rPr lang="ja-JP" altLang="en-US" sz="1200" dirty="0"/>
              <a:t>★民間事業者との適切な役割分担</a:t>
            </a:r>
          </a:p>
          <a:p>
            <a:r>
              <a:rPr lang="ja-JP" altLang="en-US" sz="1200" dirty="0"/>
              <a:t>　　⇒多額の更新投資等が必要な施設について、公共による所有の必要性を精査した上で、売却や施設の廃止により経営改善を実施</a:t>
            </a:r>
          </a:p>
        </p:txBody>
      </p:sp>
      <p:sp>
        <p:nvSpPr>
          <p:cNvPr id="8" name="テキスト ボックス 7"/>
          <p:cNvSpPr txBox="1"/>
          <p:nvPr/>
        </p:nvSpPr>
        <p:spPr>
          <a:xfrm>
            <a:off x="582561" y="924503"/>
            <a:ext cx="11115777" cy="1015663"/>
          </a:xfrm>
          <a:prstGeom prst="rect">
            <a:avLst/>
          </a:prstGeom>
          <a:solidFill>
            <a:schemeClr val="accent1">
              <a:lumMod val="40000"/>
              <a:lumOff val="60000"/>
            </a:schemeClr>
          </a:solidFill>
        </p:spPr>
        <p:txBody>
          <a:bodyPr wrap="square" rtlCol="0">
            <a:spAutoFit/>
          </a:bodyPr>
          <a:lstStyle/>
          <a:p>
            <a:r>
              <a:rPr lang="ja-JP" altLang="en-US" sz="1200" dirty="0">
                <a:latin typeface="+mn-ea"/>
              </a:rPr>
              <a:t>◇これまでの取組</a:t>
            </a:r>
            <a:endParaRPr lang="en-US" altLang="ja-JP" sz="1200" dirty="0">
              <a:latin typeface="+mn-ea"/>
            </a:endParaRPr>
          </a:p>
          <a:p>
            <a:r>
              <a:rPr lang="ja-JP" altLang="en-US" sz="1200" dirty="0">
                <a:latin typeface="+mn-ea"/>
              </a:rPr>
              <a:t>　　</a:t>
            </a:r>
            <a:r>
              <a:rPr lang="en-US" altLang="ja-JP" sz="1200" dirty="0">
                <a:latin typeface="+mn-ea"/>
              </a:rPr>
              <a:t>2010</a:t>
            </a:r>
            <a:r>
              <a:rPr lang="ja-JP" altLang="en-US" sz="1200" dirty="0">
                <a:latin typeface="+mn-ea"/>
              </a:rPr>
              <a:t>（</a:t>
            </a:r>
            <a:r>
              <a:rPr lang="en-US" altLang="ja-JP" sz="1200" dirty="0">
                <a:latin typeface="+mn-ea"/>
              </a:rPr>
              <a:t>H22</a:t>
            </a:r>
            <a:r>
              <a:rPr lang="ja-JP" altLang="en-US" sz="1200" dirty="0">
                <a:latin typeface="+mn-ea"/>
              </a:rPr>
              <a:t>）年度　　施設売却　　　　　　：大正鉄鋼クレーン（更新投資想定額　</a:t>
            </a:r>
            <a:r>
              <a:rPr lang="en-US" altLang="ja-JP" sz="1200" dirty="0">
                <a:latin typeface="+mn-ea"/>
              </a:rPr>
              <a:t>8</a:t>
            </a:r>
            <a:r>
              <a:rPr lang="ja-JP" altLang="en-US" sz="1200" dirty="0">
                <a:latin typeface="+mn-ea"/>
              </a:rPr>
              <a:t>億円）</a:t>
            </a:r>
          </a:p>
          <a:p>
            <a:r>
              <a:rPr lang="ja-JP" altLang="en-US" sz="1200" dirty="0">
                <a:latin typeface="+mn-ea"/>
              </a:rPr>
              <a:t>　　</a:t>
            </a:r>
            <a:r>
              <a:rPr lang="en-US" altLang="ja-JP" sz="1200" dirty="0">
                <a:latin typeface="+mn-ea"/>
              </a:rPr>
              <a:t>2011</a:t>
            </a:r>
            <a:r>
              <a:rPr lang="ja-JP" altLang="en-US" sz="1200" dirty="0">
                <a:latin typeface="+mn-ea"/>
              </a:rPr>
              <a:t>（</a:t>
            </a:r>
            <a:r>
              <a:rPr lang="en-US" altLang="ja-JP" sz="1200" dirty="0">
                <a:latin typeface="+mn-ea"/>
              </a:rPr>
              <a:t>H23</a:t>
            </a:r>
            <a:r>
              <a:rPr lang="ja-JP" altLang="en-US" sz="1200" dirty="0">
                <a:latin typeface="+mn-ea"/>
              </a:rPr>
              <a:t>）年度　　建物売却　　　　　　：大阪港サイロ（更新投資想定額　</a:t>
            </a:r>
            <a:r>
              <a:rPr lang="en-US" altLang="ja-JP" sz="1200" dirty="0">
                <a:latin typeface="+mn-ea"/>
              </a:rPr>
              <a:t>34</a:t>
            </a:r>
            <a:r>
              <a:rPr lang="ja-JP" altLang="en-US" sz="1200" dirty="0">
                <a:latin typeface="+mn-ea"/>
              </a:rPr>
              <a:t>億円）</a:t>
            </a:r>
          </a:p>
          <a:p>
            <a:r>
              <a:rPr lang="ja-JP" altLang="en-US" sz="1200" dirty="0">
                <a:latin typeface="+mn-ea"/>
              </a:rPr>
              <a:t>　　</a:t>
            </a:r>
            <a:r>
              <a:rPr lang="en-US" altLang="ja-JP" sz="1200" dirty="0">
                <a:latin typeface="+mn-ea"/>
              </a:rPr>
              <a:t>2013</a:t>
            </a:r>
            <a:r>
              <a:rPr lang="ja-JP" altLang="en-US" sz="1200" dirty="0">
                <a:latin typeface="+mn-ea"/>
              </a:rPr>
              <a:t>（</a:t>
            </a:r>
            <a:r>
              <a:rPr lang="en-US" altLang="ja-JP" sz="1200" dirty="0">
                <a:latin typeface="+mn-ea"/>
              </a:rPr>
              <a:t>H25</a:t>
            </a:r>
            <a:r>
              <a:rPr lang="ja-JP" altLang="en-US" sz="1200" dirty="0">
                <a:latin typeface="+mn-ea"/>
              </a:rPr>
              <a:t>）年度　　施設廃止　　　　　　：北港アンローダー（更新投資想定額　</a:t>
            </a:r>
            <a:r>
              <a:rPr lang="en-US" altLang="ja-JP" sz="1200" dirty="0">
                <a:latin typeface="+mn-ea"/>
              </a:rPr>
              <a:t>3</a:t>
            </a:r>
            <a:r>
              <a:rPr lang="ja-JP" altLang="en-US" sz="1200" dirty="0">
                <a:latin typeface="+mn-ea"/>
              </a:rPr>
              <a:t>億円）</a:t>
            </a:r>
            <a:endParaRPr lang="en-US" altLang="ja-JP" sz="1200" dirty="0">
              <a:latin typeface="+mn-ea"/>
            </a:endParaRPr>
          </a:p>
          <a:p>
            <a:r>
              <a:rPr lang="ja-JP" altLang="en-US" sz="1200" dirty="0">
                <a:latin typeface="+mn-ea"/>
              </a:rPr>
              <a:t>　　　　　　　　　　　　　　　　　　　　</a:t>
            </a:r>
            <a:r>
              <a:rPr lang="en-US" altLang="ja-JP" sz="1200" dirty="0">
                <a:latin typeface="+mn-ea"/>
              </a:rPr>
              <a:t>※</a:t>
            </a:r>
            <a:r>
              <a:rPr lang="ja-JP" altLang="en-US" sz="1200" dirty="0">
                <a:latin typeface="+mn-ea"/>
              </a:rPr>
              <a:t>更新投資想定額は各施設の当初取得価格を記載。</a:t>
            </a:r>
          </a:p>
        </p:txBody>
      </p:sp>
      <p:sp>
        <p:nvSpPr>
          <p:cNvPr id="6" name="正方形/長方形 5"/>
          <p:cNvSpPr/>
          <p:nvPr/>
        </p:nvSpPr>
        <p:spPr>
          <a:xfrm>
            <a:off x="298450" y="1984681"/>
            <a:ext cx="6118225" cy="461665"/>
          </a:xfrm>
          <a:prstGeom prst="rect">
            <a:avLst/>
          </a:prstGeom>
        </p:spPr>
        <p:txBody>
          <a:bodyPr>
            <a:spAutoFit/>
          </a:bodyPr>
          <a:lstStyle/>
          <a:p>
            <a:r>
              <a:rPr lang="ja-JP" altLang="en-US" sz="1200" dirty="0">
                <a:latin typeface="+mn-ea"/>
              </a:rPr>
              <a:t>★引船事業の民営化推進</a:t>
            </a:r>
          </a:p>
          <a:p>
            <a:r>
              <a:rPr lang="ja-JP" altLang="en-US" sz="1200" dirty="0">
                <a:latin typeface="+mn-ea"/>
              </a:rPr>
              <a:t>　　⇒</a:t>
            </a:r>
            <a:r>
              <a:rPr lang="en-US" altLang="ja-JP" sz="1200" dirty="0">
                <a:latin typeface="+mn-ea"/>
              </a:rPr>
              <a:t>2014</a:t>
            </a:r>
            <a:r>
              <a:rPr lang="ja-JP" altLang="en-US" sz="1200" dirty="0">
                <a:latin typeface="+mn-ea"/>
              </a:rPr>
              <a:t>（</a:t>
            </a:r>
            <a:r>
              <a:rPr lang="en-US" altLang="ja-JP" sz="1200" dirty="0">
                <a:latin typeface="+mn-ea"/>
              </a:rPr>
              <a:t>H26</a:t>
            </a:r>
            <a:r>
              <a:rPr lang="ja-JP" altLang="en-US" sz="1200" dirty="0">
                <a:latin typeface="+mn-ea"/>
              </a:rPr>
              <a:t>）年度に引船事業から全面撤退し、民間事業者に移行</a:t>
            </a:r>
          </a:p>
        </p:txBody>
      </p:sp>
      <p:sp>
        <p:nvSpPr>
          <p:cNvPr id="14" name="テキスト ボックス 13"/>
          <p:cNvSpPr txBox="1"/>
          <p:nvPr/>
        </p:nvSpPr>
        <p:spPr>
          <a:xfrm>
            <a:off x="0" y="2508611"/>
            <a:ext cx="2095500" cy="338554"/>
          </a:xfrm>
          <a:prstGeom prst="rect">
            <a:avLst/>
          </a:prstGeom>
          <a:noFill/>
        </p:spPr>
        <p:txBody>
          <a:bodyPr wrap="square" rtlCol="0">
            <a:spAutoFit/>
          </a:bodyPr>
          <a:lstStyle/>
          <a:p>
            <a:r>
              <a:rPr lang="ja-JP" altLang="en-US" sz="1600" b="1" dirty="0"/>
              <a:t>（２）使用料形態</a:t>
            </a:r>
            <a:endParaRPr lang="en-US" altLang="ja-JP" sz="1600" b="1" dirty="0"/>
          </a:p>
        </p:txBody>
      </p:sp>
      <p:sp>
        <p:nvSpPr>
          <p:cNvPr id="15" name="テキスト ボックス 14"/>
          <p:cNvSpPr txBox="1"/>
          <p:nvPr/>
        </p:nvSpPr>
        <p:spPr>
          <a:xfrm>
            <a:off x="203199" y="2831985"/>
            <a:ext cx="5064807" cy="338554"/>
          </a:xfrm>
          <a:prstGeom prst="rect">
            <a:avLst/>
          </a:prstGeom>
          <a:noFill/>
        </p:spPr>
        <p:txBody>
          <a:bodyPr wrap="square" rtlCol="0">
            <a:spAutoFit/>
          </a:bodyPr>
          <a:lstStyle/>
          <a:p>
            <a:pPr marL="382484" indent="-382484">
              <a:buFont typeface="ＭＳ 明朝" panose="02020609040205080304" pitchFamily="17" charset="-128"/>
              <a:buChar char="○"/>
            </a:pPr>
            <a:r>
              <a:rPr lang="ja-JP" altLang="en-US" sz="1600" b="1" dirty="0">
                <a:solidFill>
                  <a:schemeClr val="accent1">
                    <a:lumMod val="50000"/>
                  </a:schemeClr>
                </a:solidFill>
              </a:rPr>
              <a:t>主な港湾料率表（</a:t>
            </a:r>
            <a:r>
              <a:rPr lang="en-US" altLang="ja-JP" sz="1600" b="1" dirty="0">
                <a:solidFill>
                  <a:schemeClr val="accent1">
                    <a:lumMod val="50000"/>
                  </a:schemeClr>
                </a:solidFill>
              </a:rPr>
              <a:t>2026</a:t>
            </a:r>
            <a:r>
              <a:rPr lang="ja-JP" altLang="en-US" sz="1600" b="1" dirty="0">
                <a:solidFill>
                  <a:schemeClr val="accent1">
                    <a:lumMod val="50000"/>
                  </a:schemeClr>
                </a:solidFill>
              </a:rPr>
              <a:t>（</a:t>
            </a:r>
            <a:r>
              <a:rPr lang="en-US" altLang="ja-JP" sz="1600" b="1" dirty="0">
                <a:solidFill>
                  <a:schemeClr val="accent1">
                    <a:lumMod val="50000"/>
                  </a:schemeClr>
                </a:solidFill>
              </a:rPr>
              <a:t>R8</a:t>
            </a:r>
            <a:r>
              <a:rPr lang="ja-JP" altLang="en-US" sz="1600" b="1" dirty="0">
                <a:solidFill>
                  <a:schemeClr val="accent1">
                    <a:lumMod val="50000"/>
                  </a:schemeClr>
                </a:solidFill>
              </a:rPr>
              <a:t>）年</a:t>
            </a:r>
            <a:r>
              <a:rPr lang="en-US" altLang="ja-JP" sz="1600" b="1" dirty="0">
                <a:solidFill>
                  <a:schemeClr val="accent1">
                    <a:lumMod val="50000"/>
                  </a:schemeClr>
                </a:solidFill>
              </a:rPr>
              <a:t>3</a:t>
            </a:r>
            <a:r>
              <a:rPr lang="ja-JP" altLang="en-US" sz="1600" b="1" dirty="0">
                <a:solidFill>
                  <a:schemeClr val="accent1">
                    <a:lumMod val="50000"/>
                  </a:schemeClr>
                </a:solidFill>
              </a:rPr>
              <a:t>月</a:t>
            </a:r>
            <a:r>
              <a:rPr lang="en-US" altLang="ja-JP" sz="1600" b="1" dirty="0">
                <a:solidFill>
                  <a:schemeClr val="accent1">
                    <a:lumMod val="50000"/>
                  </a:schemeClr>
                </a:solidFill>
              </a:rPr>
              <a:t>31</a:t>
            </a:r>
            <a:r>
              <a:rPr lang="ja-JP" altLang="en-US" sz="1600" b="1" dirty="0">
                <a:solidFill>
                  <a:schemeClr val="accent1">
                    <a:lumMod val="50000"/>
                  </a:schemeClr>
                </a:solidFill>
              </a:rPr>
              <a:t>日現在）</a:t>
            </a:r>
            <a:endParaRPr lang="en-US" altLang="ja-JP" sz="1400" dirty="0"/>
          </a:p>
        </p:txBody>
      </p:sp>
      <p:graphicFrame>
        <p:nvGraphicFramePr>
          <p:cNvPr id="21" name="表 20"/>
          <p:cNvGraphicFramePr>
            <a:graphicFrameLocks noGrp="1" noChangeAspect="1"/>
          </p:cNvGraphicFramePr>
          <p:nvPr>
            <p:extLst>
              <p:ext uri="{D42A27DB-BD31-4B8C-83A1-F6EECF244321}">
                <p14:modId xmlns:p14="http://schemas.microsoft.com/office/powerpoint/2010/main" val="3902819655"/>
              </p:ext>
            </p:extLst>
          </p:nvPr>
        </p:nvGraphicFramePr>
        <p:xfrm>
          <a:off x="1308007" y="4604272"/>
          <a:ext cx="3960000" cy="3499200"/>
        </p:xfrm>
        <a:graphic>
          <a:graphicData uri="http://schemas.openxmlformats.org/drawingml/2006/table">
            <a:tbl>
              <a:tblPr>
                <a:tableStyleId>{BC89EF96-8CEA-46FF-86C4-4CE0E7609802}</a:tableStyleId>
              </a:tblPr>
              <a:tblGrid>
                <a:gridCol w="2872107">
                  <a:extLst>
                    <a:ext uri="{9D8B030D-6E8A-4147-A177-3AD203B41FA5}">
                      <a16:colId xmlns:a16="http://schemas.microsoft.com/office/drawing/2014/main" val="20000"/>
                    </a:ext>
                  </a:extLst>
                </a:gridCol>
                <a:gridCol w="1087893">
                  <a:extLst>
                    <a:ext uri="{9D8B030D-6E8A-4147-A177-3AD203B41FA5}">
                      <a16:colId xmlns:a16="http://schemas.microsoft.com/office/drawing/2014/main" val="20001"/>
                    </a:ext>
                  </a:extLst>
                </a:gridCol>
              </a:tblGrid>
              <a:tr h="291600">
                <a:tc gridSpan="2">
                  <a:txBody>
                    <a:bodyPr/>
                    <a:lstStyle/>
                    <a:p>
                      <a:pPr algn="ctr" fontAlgn="ctr"/>
                      <a:r>
                        <a:rPr lang="ja-JP" altLang="en-US" sz="1200" u="none" strike="noStrike" dirty="0">
                          <a:effectLst/>
                          <a:latin typeface="+mn-ea"/>
                          <a:ea typeface="+mn-ea"/>
                        </a:rPr>
                        <a:t>一般使用料（㎡</a:t>
                      </a:r>
                      <a:r>
                        <a:rPr lang="en-US" altLang="ja-JP" sz="1200" u="none" strike="noStrike" dirty="0">
                          <a:effectLst/>
                          <a:latin typeface="+mn-ea"/>
                          <a:ea typeface="+mn-ea"/>
                        </a:rPr>
                        <a:t>/</a:t>
                      </a:r>
                      <a:r>
                        <a:rPr lang="ja-JP" altLang="en-US" sz="1200" u="none" strike="noStrike" dirty="0">
                          <a:effectLst/>
                          <a:latin typeface="+mn-ea"/>
                          <a:ea typeface="+mn-ea"/>
                        </a:rPr>
                        <a:t>円・日）</a:t>
                      </a:r>
                      <a:endParaRPr lang="ja-JP" altLang="en-US" sz="1200" b="0" i="0" u="none" strike="noStrike" dirty="0">
                        <a:effectLst/>
                        <a:latin typeface="+mn-ea"/>
                        <a:ea typeface="+mn-ea"/>
                      </a:endParaRPr>
                    </a:p>
                  </a:txBody>
                  <a:tcPr marL="0" marR="0" marT="0" marB="0" anchor="ctr"/>
                </a:tc>
                <a:tc hMerge="1">
                  <a:txBody>
                    <a:bodyPr/>
                    <a:lstStyle/>
                    <a:p>
                      <a:endParaRPr kumimoji="1" lang="ja-JP" altLang="en-US"/>
                    </a:p>
                  </a:txBody>
                  <a:tcPr/>
                </a:tc>
                <a:extLst>
                  <a:ext uri="{0D108BD9-81ED-4DB2-BD59-A6C34878D82A}">
                    <a16:rowId xmlns:a16="http://schemas.microsoft.com/office/drawing/2014/main" val="10000"/>
                  </a:ext>
                </a:extLst>
              </a:tr>
              <a:tr h="291600">
                <a:tc>
                  <a:txBody>
                    <a:bodyPr/>
                    <a:lstStyle/>
                    <a:p>
                      <a:pPr algn="ctr" fontAlgn="ctr"/>
                      <a:r>
                        <a:rPr lang="ja-JP" altLang="en-US" sz="1200" u="none" strike="noStrike" dirty="0">
                          <a:effectLst/>
                          <a:latin typeface="+mn-ea"/>
                          <a:ea typeface="+mn-ea"/>
                        </a:rPr>
                        <a:t>特　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12</a:t>
                      </a:r>
                      <a:r>
                        <a:rPr lang="ja-JP" altLang="en-US" sz="1200" b="0" i="0" u="none" strike="noStrike" dirty="0">
                          <a:effectLst/>
                          <a:latin typeface="+mn-ea"/>
                          <a:ea typeface="+mn-ea"/>
                        </a:rPr>
                        <a:t>円</a:t>
                      </a:r>
                      <a:r>
                        <a:rPr lang="en-US" altLang="ja-JP" sz="1200" b="0" i="0" u="none" strike="noStrike" dirty="0">
                          <a:effectLst/>
                          <a:latin typeface="+mn-ea"/>
                          <a:ea typeface="+mn-ea"/>
                        </a:rPr>
                        <a:t>98</a:t>
                      </a:r>
                      <a:r>
                        <a:rPr lang="ja-JP" altLang="en-US" sz="1200" b="0" i="0" u="none" strike="noStrike" dirty="0">
                          <a:effectLst/>
                          <a:latin typeface="+mn-ea"/>
                          <a:ea typeface="+mn-ea"/>
                        </a:rPr>
                        <a:t>銭　</a:t>
                      </a:r>
                      <a:endParaRPr lang="en-US" altLang="ja-JP" sz="1200" b="0" i="0" u="none" strike="noStrike" dirty="0">
                        <a:effectLst/>
                        <a:latin typeface="+mn-ea"/>
                        <a:ea typeface="+mn-ea"/>
                      </a:endParaRPr>
                    </a:p>
                  </a:txBody>
                  <a:tcPr marL="9525" marR="9525" marT="9525" marB="0" anchor="ctr"/>
                </a:tc>
                <a:extLst>
                  <a:ext uri="{0D108BD9-81ED-4DB2-BD59-A6C34878D82A}">
                    <a16:rowId xmlns:a16="http://schemas.microsoft.com/office/drawing/2014/main" val="10001"/>
                  </a:ext>
                </a:extLst>
              </a:tr>
              <a:tr h="291600">
                <a:tc>
                  <a:txBody>
                    <a:bodyPr/>
                    <a:lstStyle/>
                    <a:p>
                      <a:pPr algn="ctr" fontAlgn="ctr"/>
                      <a:r>
                        <a:rPr lang="ja-JP" altLang="en-US" sz="1200" u="none" strike="noStrike" dirty="0">
                          <a:effectLst/>
                          <a:latin typeface="+mn-ea"/>
                          <a:ea typeface="+mn-ea"/>
                        </a:rPr>
                        <a:t>１　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11</a:t>
                      </a:r>
                      <a:r>
                        <a:rPr lang="ja-JP" altLang="en-US" sz="1200" b="0" i="0" u="none" strike="noStrike" dirty="0">
                          <a:effectLst/>
                          <a:latin typeface="+mn-ea"/>
                          <a:ea typeface="+mn-ea"/>
                        </a:rPr>
                        <a:t>円</a:t>
                      </a:r>
                      <a:r>
                        <a:rPr lang="en-US" altLang="ja-JP" sz="1200" b="0" i="0" u="none" strike="noStrike" dirty="0">
                          <a:effectLst/>
                          <a:latin typeface="+mn-ea"/>
                          <a:ea typeface="+mn-ea"/>
                        </a:rPr>
                        <a:t>74</a:t>
                      </a:r>
                      <a:r>
                        <a:rPr lang="ja-JP" altLang="en-US" sz="1200" b="0" i="0" u="none" strike="noStrike" dirty="0">
                          <a:effectLst/>
                          <a:latin typeface="+mn-ea"/>
                          <a:ea typeface="+mn-ea"/>
                        </a:rPr>
                        <a:t>銭</a:t>
                      </a:r>
                      <a:endParaRPr lang="en-US" altLang="ja-JP" sz="1200" b="0" i="0" u="none" strike="noStrike" dirty="0">
                        <a:effectLst/>
                        <a:latin typeface="+mn-ea"/>
                        <a:ea typeface="+mn-ea"/>
                      </a:endParaRPr>
                    </a:p>
                  </a:txBody>
                  <a:tcPr marL="9525" marR="9525" marT="9525" marB="0" anchor="ctr"/>
                </a:tc>
                <a:extLst>
                  <a:ext uri="{0D108BD9-81ED-4DB2-BD59-A6C34878D82A}">
                    <a16:rowId xmlns:a16="http://schemas.microsoft.com/office/drawing/2014/main" val="10002"/>
                  </a:ext>
                </a:extLst>
              </a:tr>
              <a:tr h="291600">
                <a:tc>
                  <a:txBody>
                    <a:bodyPr/>
                    <a:lstStyle/>
                    <a:p>
                      <a:pPr algn="ctr" fontAlgn="ctr"/>
                      <a:r>
                        <a:rPr lang="ja-JP" altLang="en-US" sz="1200" u="none" strike="noStrike" dirty="0">
                          <a:effectLst/>
                          <a:latin typeface="+mn-ea"/>
                          <a:ea typeface="+mn-ea"/>
                        </a:rPr>
                        <a:t>２　級</a:t>
                      </a:r>
                      <a:endParaRPr lang="ja-JP" altLang="en-US" sz="1200" b="0" i="0" u="none" strike="noStrike" dirty="0">
                        <a:effectLst/>
                        <a:latin typeface="+mn-ea"/>
                        <a:ea typeface="+mn-ea"/>
                      </a:endParaRPr>
                    </a:p>
                  </a:txBody>
                  <a:tcPr marL="0" marR="0" marT="0" marB="0" anchor="ctr"/>
                </a:tc>
                <a:tc>
                  <a:txBody>
                    <a:bodyPr/>
                    <a:lstStyle/>
                    <a:p>
                      <a:pPr algn="ctr" fontAlgn="ctr"/>
                      <a:r>
                        <a:rPr lang="ja-JP" altLang="en-US" sz="1200" b="0" i="0" u="none" strike="noStrike" baseline="0" dirty="0">
                          <a:effectLst/>
                          <a:latin typeface="+mn-ea"/>
                          <a:ea typeface="+mn-ea"/>
                        </a:rPr>
                        <a:t>  </a:t>
                      </a:r>
                      <a:r>
                        <a:rPr lang="en-US" altLang="ja-JP" sz="1200" b="0" i="0" u="none" strike="noStrike" dirty="0">
                          <a:effectLst/>
                          <a:latin typeface="+mn-ea"/>
                          <a:ea typeface="+mn-ea"/>
                        </a:rPr>
                        <a:t>8</a:t>
                      </a:r>
                      <a:r>
                        <a:rPr lang="ja-JP" altLang="en-US" sz="1200" b="0" i="0" u="none" strike="noStrike" dirty="0">
                          <a:effectLst/>
                          <a:latin typeface="+mn-ea"/>
                          <a:ea typeface="+mn-ea"/>
                        </a:rPr>
                        <a:t>円</a:t>
                      </a:r>
                      <a:r>
                        <a:rPr lang="en-US" altLang="ja-JP" sz="1200" b="0" i="0" u="none" strike="noStrike" dirty="0">
                          <a:effectLst/>
                          <a:latin typeface="+mn-ea"/>
                          <a:ea typeface="+mn-ea"/>
                        </a:rPr>
                        <a:t>53</a:t>
                      </a:r>
                      <a:r>
                        <a:rPr lang="ja-JP" altLang="en-US" sz="1200" b="0" i="0" u="none" strike="noStrike" dirty="0">
                          <a:effectLst/>
                          <a:latin typeface="+mn-ea"/>
                          <a:ea typeface="+mn-ea"/>
                        </a:rPr>
                        <a:t>銭</a:t>
                      </a:r>
                      <a:endParaRPr lang="en-US" altLang="ja-JP" sz="1200" b="0" i="0" u="none" strike="noStrike" dirty="0">
                        <a:effectLst/>
                        <a:latin typeface="+mn-ea"/>
                        <a:ea typeface="+mn-ea"/>
                      </a:endParaRPr>
                    </a:p>
                  </a:txBody>
                  <a:tcPr marL="9525" marR="9525" marT="9525" marB="0" anchor="ctr"/>
                </a:tc>
                <a:extLst>
                  <a:ext uri="{0D108BD9-81ED-4DB2-BD59-A6C34878D82A}">
                    <a16:rowId xmlns:a16="http://schemas.microsoft.com/office/drawing/2014/main" val="10003"/>
                  </a:ext>
                </a:extLst>
              </a:tr>
              <a:tr h="291600">
                <a:tc>
                  <a:txBody>
                    <a:bodyPr/>
                    <a:lstStyle/>
                    <a:p>
                      <a:pPr algn="ctr" fontAlgn="ctr"/>
                      <a:r>
                        <a:rPr lang="ja-JP" altLang="en-US" sz="1200" u="none" strike="noStrike" dirty="0">
                          <a:effectLst/>
                          <a:latin typeface="+mn-ea"/>
                          <a:ea typeface="+mn-ea"/>
                        </a:rPr>
                        <a:t>３　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  7</a:t>
                      </a:r>
                      <a:r>
                        <a:rPr lang="ja-JP" altLang="en-US" sz="1200" b="0" i="0" u="none" strike="noStrike" dirty="0">
                          <a:effectLst/>
                          <a:latin typeface="+mn-ea"/>
                          <a:ea typeface="+mn-ea"/>
                        </a:rPr>
                        <a:t>円</a:t>
                      </a:r>
                      <a:r>
                        <a:rPr lang="en-US" altLang="ja-JP" sz="1200" b="0" i="0" u="none" strike="noStrike" dirty="0">
                          <a:effectLst/>
                          <a:latin typeface="+mn-ea"/>
                          <a:ea typeface="+mn-ea"/>
                        </a:rPr>
                        <a:t>64</a:t>
                      </a:r>
                      <a:r>
                        <a:rPr lang="ja-JP" altLang="en-US" sz="1200" b="0" i="0" u="none" strike="noStrike" dirty="0">
                          <a:effectLst/>
                          <a:latin typeface="+mn-ea"/>
                          <a:ea typeface="+mn-ea"/>
                        </a:rPr>
                        <a:t>銭</a:t>
                      </a:r>
                      <a:endParaRPr lang="en-US" altLang="ja-JP" sz="1200" b="0" i="0" u="none" strike="noStrike" dirty="0">
                        <a:effectLst/>
                        <a:latin typeface="+mn-ea"/>
                        <a:ea typeface="+mn-ea"/>
                      </a:endParaRPr>
                    </a:p>
                  </a:txBody>
                  <a:tcPr marL="9525" marR="9525" marT="9525" marB="0" anchor="ctr"/>
                </a:tc>
                <a:extLst>
                  <a:ext uri="{0D108BD9-81ED-4DB2-BD59-A6C34878D82A}">
                    <a16:rowId xmlns:a16="http://schemas.microsoft.com/office/drawing/2014/main" val="10004"/>
                  </a:ext>
                </a:extLst>
              </a:tr>
              <a:tr h="291600">
                <a:tc>
                  <a:txBody>
                    <a:bodyPr/>
                    <a:lstStyle/>
                    <a:p>
                      <a:pPr algn="ctr" fontAlgn="ctr"/>
                      <a:r>
                        <a:rPr lang="ja-JP" altLang="en-US" sz="1200" u="none" strike="noStrike" dirty="0">
                          <a:effectLst/>
                          <a:latin typeface="+mn-ea"/>
                          <a:ea typeface="+mn-ea"/>
                        </a:rPr>
                        <a:t>４　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  6</a:t>
                      </a:r>
                      <a:r>
                        <a:rPr lang="ja-JP" altLang="en-US" sz="1200" b="0" i="0" u="none" strike="noStrike" dirty="0">
                          <a:effectLst/>
                          <a:latin typeface="+mn-ea"/>
                          <a:ea typeface="+mn-ea"/>
                        </a:rPr>
                        <a:t>円</a:t>
                      </a:r>
                      <a:r>
                        <a:rPr lang="en-US" altLang="ja-JP" sz="1200" b="0" i="0" u="none" strike="noStrike" dirty="0">
                          <a:effectLst/>
                          <a:latin typeface="+mn-ea"/>
                          <a:ea typeface="+mn-ea"/>
                        </a:rPr>
                        <a:t>39</a:t>
                      </a:r>
                      <a:r>
                        <a:rPr lang="ja-JP" altLang="en-US" sz="1200" b="0" i="0" u="none" strike="noStrike" dirty="0">
                          <a:effectLst/>
                          <a:latin typeface="+mn-ea"/>
                          <a:ea typeface="+mn-ea"/>
                        </a:rPr>
                        <a:t>銭</a:t>
                      </a:r>
                      <a:endParaRPr lang="en-US" altLang="ja-JP" sz="1200" b="0" i="0" u="none" strike="noStrike" dirty="0">
                        <a:effectLst/>
                        <a:latin typeface="+mn-ea"/>
                        <a:ea typeface="+mn-ea"/>
                      </a:endParaRPr>
                    </a:p>
                  </a:txBody>
                  <a:tcPr marL="9525" marR="9525" marT="9525" marB="0" anchor="ctr"/>
                </a:tc>
                <a:extLst>
                  <a:ext uri="{0D108BD9-81ED-4DB2-BD59-A6C34878D82A}">
                    <a16:rowId xmlns:a16="http://schemas.microsoft.com/office/drawing/2014/main" val="10005"/>
                  </a:ext>
                </a:extLst>
              </a:tr>
              <a:tr h="291600">
                <a:tc gridSpan="2">
                  <a:txBody>
                    <a:bodyPr/>
                    <a:lstStyle/>
                    <a:p>
                      <a:pPr algn="ctr" fontAlgn="ctr"/>
                      <a:r>
                        <a:rPr lang="ja-JP" altLang="en-US" sz="1200" u="none" strike="noStrike" dirty="0">
                          <a:effectLst/>
                          <a:latin typeface="+mn-ea"/>
                          <a:ea typeface="+mn-ea"/>
                        </a:rPr>
                        <a:t>専用使用料（㎡</a:t>
                      </a:r>
                      <a:r>
                        <a:rPr lang="en-US" altLang="ja-JP" sz="1200" u="none" strike="noStrike" dirty="0">
                          <a:effectLst/>
                          <a:latin typeface="+mn-ea"/>
                          <a:ea typeface="+mn-ea"/>
                        </a:rPr>
                        <a:t>/</a:t>
                      </a:r>
                      <a:r>
                        <a:rPr lang="ja-JP" altLang="en-US" sz="1200" u="none" strike="noStrike" dirty="0">
                          <a:effectLst/>
                          <a:latin typeface="+mn-ea"/>
                          <a:ea typeface="+mn-ea"/>
                        </a:rPr>
                        <a:t>円・月）</a:t>
                      </a:r>
                      <a:endParaRPr lang="ja-JP" altLang="en-US" sz="1200" b="0" i="0" u="none" strike="noStrike" dirty="0">
                        <a:effectLst/>
                        <a:latin typeface="+mn-ea"/>
                        <a:ea typeface="+mn-ea"/>
                      </a:endParaRPr>
                    </a:p>
                  </a:txBody>
                  <a:tcPr marL="0" marR="0" marT="0" marB="0" anchor="ctr"/>
                </a:tc>
                <a:tc hMerge="1">
                  <a:txBody>
                    <a:bodyPr/>
                    <a:lstStyle/>
                    <a:p>
                      <a:endParaRPr kumimoji="1" lang="ja-JP" altLang="en-US"/>
                    </a:p>
                  </a:txBody>
                  <a:tcPr/>
                </a:tc>
                <a:extLst>
                  <a:ext uri="{0D108BD9-81ED-4DB2-BD59-A6C34878D82A}">
                    <a16:rowId xmlns:a16="http://schemas.microsoft.com/office/drawing/2014/main" val="10006"/>
                  </a:ext>
                </a:extLst>
              </a:tr>
              <a:tr h="291600">
                <a:tc>
                  <a:txBody>
                    <a:bodyPr/>
                    <a:lstStyle/>
                    <a:p>
                      <a:pPr algn="ctr" fontAlgn="ctr"/>
                      <a:r>
                        <a:rPr lang="ja-JP" altLang="en-US" sz="1200" u="none" strike="noStrike" dirty="0">
                          <a:effectLst/>
                          <a:latin typeface="+mn-ea"/>
                          <a:ea typeface="+mn-ea"/>
                        </a:rPr>
                        <a:t>特　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394</a:t>
                      </a:r>
                      <a:r>
                        <a:rPr lang="ja-JP" altLang="en-US" sz="1200" b="0" i="0" u="none" strike="noStrike" dirty="0">
                          <a:effectLst/>
                          <a:latin typeface="+mn-ea"/>
                          <a:ea typeface="+mn-ea"/>
                        </a:rPr>
                        <a:t>円</a:t>
                      </a:r>
                    </a:p>
                  </a:txBody>
                  <a:tcPr marL="9525" marR="9525" marT="9525" marB="0" anchor="ctr"/>
                </a:tc>
                <a:extLst>
                  <a:ext uri="{0D108BD9-81ED-4DB2-BD59-A6C34878D82A}">
                    <a16:rowId xmlns:a16="http://schemas.microsoft.com/office/drawing/2014/main" val="10007"/>
                  </a:ext>
                </a:extLst>
              </a:tr>
              <a:tr h="291600">
                <a:tc>
                  <a:txBody>
                    <a:bodyPr/>
                    <a:lstStyle/>
                    <a:p>
                      <a:pPr algn="ctr" fontAlgn="ctr"/>
                      <a:r>
                        <a:rPr lang="ja-JP" altLang="en-US" sz="1200" u="none" strike="noStrike" dirty="0">
                          <a:effectLst/>
                          <a:latin typeface="+mn-ea"/>
                          <a:ea typeface="+mn-ea"/>
                        </a:rPr>
                        <a:t>１　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331</a:t>
                      </a:r>
                      <a:r>
                        <a:rPr lang="ja-JP" altLang="en-US" sz="1200" b="0" i="0" u="none" strike="noStrike" dirty="0">
                          <a:effectLst/>
                          <a:latin typeface="+mn-ea"/>
                          <a:ea typeface="+mn-ea"/>
                        </a:rPr>
                        <a:t>円</a:t>
                      </a:r>
                    </a:p>
                  </a:txBody>
                  <a:tcPr marL="9525" marR="9525" marT="9525" marB="0" anchor="ctr"/>
                </a:tc>
                <a:extLst>
                  <a:ext uri="{0D108BD9-81ED-4DB2-BD59-A6C34878D82A}">
                    <a16:rowId xmlns:a16="http://schemas.microsoft.com/office/drawing/2014/main" val="10008"/>
                  </a:ext>
                </a:extLst>
              </a:tr>
              <a:tr h="291600">
                <a:tc>
                  <a:txBody>
                    <a:bodyPr/>
                    <a:lstStyle/>
                    <a:p>
                      <a:pPr algn="ctr" fontAlgn="ctr"/>
                      <a:r>
                        <a:rPr lang="ja-JP" altLang="en-US" sz="1200" u="none" strike="noStrike" dirty="0">
                          <a:effectLst/>
                          <a:latin typeface="+mn-ea"/>
                          <a:ea typeface="+mn-ea"/>
                        </a:rPr>
                        <a:t>２　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201</a:t>
                      </a:r>
                      <a:r>
                        <a:rPr lang="ja-JP" altLang="en-US" sz="1200" b="0" i="0" u="none" strike="noStrike" dirty="0">
                          <a:effectLst/>
                          <a:latin typeface="+mn-ea"/>
                          <a:ea typeface="+mn-ea"/>
                        </a:rPr>
                        <a:t>円</a:t>
                      </a:r>
                    </a:p>
                  </a:txBody>
                  <a:tcPr marL="9525" marR="9525" marT="9525" marB="0" anchor="ctr"/>
                </a:tc>
                <a:extLst>
                  <a:ext uri="{0D108BD9-81ED-4DB2-BD59-A6C34878D82A}">
                    <a16:rowId xmlns:a16="http://schemas.microsoft.com/office/drawing/2014/main" val="10009"/>
                  </a:ext>
                </a:extLst>
              </a:tr>
              <a:tr h="291600">
                <a:tc>
                  <a:txBody>
                    <a:bodyPr/>
                    <a:lstStyle/>
                    <a:p>
                      <a:pPr algn="ctr" fontAlgn="ctr"/>
                      <a:r>
                        <a:rPr lang="ja-JP" altLang="en-US" sz="1200" u="none" strike="noStrike" dirty="0">
                          <a:effectLst/>
                          <a:latin typeface="+mn-ea"/>
                          <a:ea typeface="+mn-ea"/>
                        </a:rPr>
                        <a:t>３　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180</a:t>
                      </a:r>
                      <a:r>
                        <a:rPr lang="ja-JP" altLang="en-US" sz="1200" b="0" i="0" u="none" strike="noStrike" dirty="0">
                          <a:effectLst/>
                          <a:latin typeface="+mn-ea"/>
                          <a:ea typeface="+mn-ea"/>
                        </a:rPr>
                        <a:t>円</a:t>
                      </a:r>
                    </a:p>
                  </a:txBody>
                  <a:tcPr marL="9525" marR="9525" marT="9525" marB="0" anchor="ctr"/>
                </a:tc>
                <a:extLst>
                  <a:ext uri="{0D108BD9-81ED-4DB2-BD59-A6C34878D82A}">
                    <a16:rowId xmlns:a16="http://schemas.microsoft.com/office/drawing/2014/main" val="10010"/>
                  </a:ext>
                </a:extLst>
              </a:tr>
              <a:tr h="291600">
                <a:tc>
                  <a:txBody>
                    <a:bodyPr/>
                    <a:lstStyle/>
                    <a:p>
                      <a:pPr algn="ctr" fontAlgn="ctr"/>
                      <a:r>
                        <a:rPr lang="ja-JP" altLang="en-US" sz="1200" u="none" strike="noStrike" dirty="0">
                          <a:effectLst/>
                          <a:latin typeface="+mn-ea"/>
                          <a:ea typeface="+mn-ea"/>
                        </a:rPr>
                        <a:t>４　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148</a:t>
                      </a:r>
                      <a:r>
                        <a:rPr lang="ja-JP" altLang="en-US" sz="1200" b="0" i="0" u="none" strike="noStrike" dirty="0">
                          <a:effectLst/>
                          <a:latin typeface="+mn-ea"/>
                          <a:ea typeface="+mn-ea"/>
                        </a:rPr>
                        <a:t>円</a:t>
                      </a:r>
                    </a:p>
                  </a:txBody>
                  <a:tcPr marL="9525" marR="9525" marT="9525" marB="0" anchor="ctr"/>
                </a:tc>
                <a:extLst>
                  <a:ext uri="{0D108BD9-81ED-4DB2-BD59-A6C34878D82A}">
                    <a16:rowId xmlns:a16="http://schemas.microsoft.com/office/drawing/2014/main" val="10011"/>
                  </a:ext>
                </a:extLst>
              </a:tr>
            </a:tbl>
          </a:graphicData>
        </a:graphic>
      </p:graphicFrame>
      <p:sp>
        <p:nvSpPr>
          <p:cNvPr id="22" name="正方形/長方形 21"/>
          <p:cNvSpPr>
            <a:spLocks noChangeAspect="1"/>
          </p:cNvSpPr>
          <p:nvPr/>
        </p:nvSpPr>
        <p:spPr>
          <a:xfrm>
            <a:off x="172686" y="4317577"/>
            <a:ext cx="2232479" cy="286695"/>
          </a:xfrm>
          <a:prstGeom prst="rect">
            <a:avLst/>
          </a:prstGeom>
        </p:spPr>
        <p:txBody>
          <a:bodyPr wrap="square">
            <a:spAutoFit/>
          </a:bodyPr>
          <a:lstStyle/>
          <a:p>
            <a:pPr algn="ctr"/>
            <a:r>
              <a:rPr lang="ja-JP" altLang="en-US" sz="1200" b="1" u="sng" dirty="0">
                <a:latin typeface="+mn-ea"/>
              </a:rPr>
              <a:t>荷さばき地</a:t>
            </a:r>
          </a:p>
        </p:txBody>
      </p:sp>
      <p:graphicFrame>
        <p:nvGraphicFramePr>
          <p:cNvPr id="23" name="表 22"/>
          <p:cNvGraphicFramePr>
            <a:graphicFrameLocks noGrp="1" noChangeAspect="1"/>
          </p:cNvGraphicFramePr>
          <p:nvPr>
            <p:extLst>
              <p:ext uri="{D42A27DB-BD31-4B8C-83A1-F6EECF244321}">
                <p14:modId xmlns:p14="http://schemas.microsoft.com/office/powerpoint/2010/main" val="334593830"/>
              </p:ext>
            </p:extLst>
          </p:nvPr>
        </p:nvGraphicFramePr>
        <p:xfrm>
          <a:off x="6935354" y="2649006"/>
          <a:ext cx="4425264" cy="5236794"/>
        </p:xfrm>
        <a:graphic>
          <a:graphicData uri="http://schemas.openxmlformats.org/drawingml/2006/table">
            <a:tbl>
              <a:tblPr>
                <a:tableStyleId>{BC89EF96-8CEA-46FF-86C4-4CE0E7609802}</a:tableStyleId>
              </a:tblPr>
              <a:tblGrid>
                <a:gridCol w="3302959">
                  <a:extLst>
                    <a:ext uri="{9D8B030D-6E8A-4147-A177-3AD203B41FA5}">
                      <a16:colId xmlns:a16="http://schemas.microsoft.com/office/drawing/2014/main" val="20000"/>
                    </a:ext>
                  </a:extLst>
                </a:gridCol>
                <a:gridCol w="1122305">
                  <a:extLst>
                    <a:ext uri="{9D8B030D-6E8A-4147-A177-3AD203B41FA5}">
                      <a16:colId xmlns:a16="http://schemas.microsoft.com/office/drawing/2014/main" val="20001"/>
                    </a:ext>
                  </a:extLst>
                </a:gridCol>
              </a:tblGrid>
              <a:tr h="290933">
                <a:tc gridSpan="2">
                  <a:txBody>
                    <a:bodyPr/>
                    <a:lstStyle/>
                    <a:p>
                      <a:pPr algn="ctr" fontAlgn="ctr"/>
                      <a:r>
                        <a:rPr lang="ja-JP" altLang="en-US" sz="1200" u="none" strike="noStrike" dirty="0">
                          <a:effectLst/>
                          <a:latin typeface="+mn-ea"/>
                          <a:ea typeface="+mn-ea"/>
                        </a:rPr>
                        <a:t>一般使用料（㎡</a:t>
                      </a:r>
                      <a:r>
                        <a:rPr lang="en-US" altLang="ja-JP" sz="1200" u="none" strike="noStrike" dirty="0">
                          <a:effectLst/>
                          <a:latin typeface="+mn-ea"/>
                          <a:ea typeface="+mn-ea"/>
                        </a:rPr>
                        <a:t>/</a:t>
                      </a:r>
                      <a:r>
                        <a:rPr lang="ja-JP" altLang="en-US" sz="1200" u="none" strike="noStrike" dirty="0">
                          <a:effectLst/>
                          <a:latin typeface="+mn-ea"/>
                          <a:ea typeface="+mn-ea"/>
                        </a:rPr>
                        <a:t>円・日）</a:t>
                      </a:r>
                      <a:endParaRPr lang="ja-JP" altLang="en-US" sz="1200" b="0" i="0" u="none" strike="noStrike" dirty="0">
                        <a:effectLst/>
                        <a:latin typeface="+mn-ea"/>
                        <a:ea typeface="+mn-ea"/>
                      </a:endParaRPr>
                    </a:p>
                  </a:txBody>
                  <a:tcPr marL="0" marR="0" marT="0" marB="0" anchor="ctr"/>
                </a:tc>
                <a:tc hMerge="1">
                  <a:txBody>
                    <a:bodyPr/>
                    <a:lstStyle/>
                    <a:p>
                      <a:endParaRPr kumimoji="1" lang="ja-JP" altLang="en-US"/>
                    </a:p>
                  </a:txBody>
                  <a:tcPr/>
                </a:tc>
                <a:extLst>
                  <a:ext uri="{0D108BD9-81ED-4DB2-BD59-A6C34878D82A}">
                    <a16:rowId xmlns:a16="http://schemas.microsoft.com/office/drawing/2014/main" val="10000"/>
                  </a:ext>
                </a:extLst>
              </a:tr>
              <a:tr h="290933">
                <a:tc>
                  <a:txBody>
                    <a:bodyPr/>
                    <a:lstStyle/>
                    <a:p>
                      <a:pPr algn="ctr" fontAlgn="ctr"/>
                      <a:r>
                        <a:rPr lang="ja-JP" altLang="en-US" sz="1200" u="none" strike="noStrike" dirty="0">
                          <a:effectLst/>
                          <a:latin typeface="+mn-ea"/>
                          <a:ea typeface="+mn-ea"/>
                        </a:rPr>
                        <a:t>高床式　特級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37</a:t>
                      </a:r>
                      <a:r>
                        <a:rPr lang="ja-JP" altLang="en-US" sz="1200" b="0" i="0" u="none" strike="noStrike" dirty="0">
                          <a:effectLst/>
                          <a:latin typeface="+mn-ea"/>
                          <a:ea typeface="+mn-ea"/>
                        </a:rPr>
                        <a:t>円</a:t>
                      </a:r>
                      <a:r>
                        <a:rPr lang="en-US" altLang="ja-JP" sz="1200" b="0" i="0" u="none" strike="noStrike" dirty="0">
                          <a:effectLst/>
                          <a:latin typeface="+mn-ea"/>
                          <a:ea typeface="+mn-ea"/>
                        </a:rPr>
                        <a:t>54</a:t>
                      </a:r>
                      <a:r>
                        <a:rPr lang="ja-JP" altLang="en-US" sz="1200" b="0" i="0" u="none" strike="noStrike" dirty="0">
                          <a:effectLst/>
                          <a:latin typeface="+mn-ea"/>
                          <a:ea typeface="+mn-ea"/>
                        </a:rPr>
                        <a:t>銭</a:t>
                      </a:r>
                      <a:endParaRPr lang="en-US" altLang="ja-JP" sz="1200" b="0" i="0" u="none" strike="noStrike" dirty="0">
                        <a:effectLst/>
                        <a:latin typeface="+mn-ea"/>
                        <a:ea typeface="+mn-ea"/>
                      </a:endParaRPr>
                    </a:p>
                  </a:txBody>
                  <a:tcPr marL="9525" marR="9525" marT="9525" marB="0" anchor="ctr"/>
                </a:tc>
                <a:extLst>
                  <a:ext uri="{0D108BD9-81ED-4DB2-BD59-A6C34878D82A}">
                    <a16:rowId xmlns:a16="http://schemas.microsoft.com/office/drawing/2014/main" val="10001"/>
                  </a:ext>
                </a:extLst>
              </a:tr>
              <a:tr h="290933">
                <a:tc>
                  <a:txBody>
                    <a:bodyPr/>
                    <a:lstStyle/>
                    <a:p>
                      <a:pPr algn="ctr" fontAlgn="ctr"/>
                      <a:r>
                        <a:rPr lang="ja-JP" altLang="en-US" sz="1200" u="none" strike="noStrike" dirty="0">
                          <a:effectLst/>
                          <a:latin typeface="+mn-ea"/>
                          <a:ea typeface="+mn-ea"/>
                        </a:rPr>
                        <a:t>高床式　１級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28</a:t>
                      </a:r>
                      <a:r>
                        <a:rPr lang="ja-JP" altLang="en-US" sz="1200" b="0" i="0" u="none" strike="noStrike" dirty="0">
                          <a:effectLst/>
                          <a:latin typeface="+mn-ea"/>
                          <a:ea typeface="+mn-ea"/>
                        </a:rPr>
                        <a:t>円</a:t>
                      </a:r>
                      <a:r>
                        <a:rPr lang="en-US" altLang="ja-JP" sz="1200" b="0" i="0" u="none" strike="noStrike" dirty="0">
                          <a:effectLst/>
                          <a:latin typeface="+mn-ea"/>
                          <a:ea typeface="+mn-ea"/>
                        </a:rPr>
                        <a:t>08</a:t>
                      </a:r>
                      <a:r>
                        <a:rPr lang="ja-JP" altLang="en-US" sz="1200" b="0" i="0" u="none" strike="noStrike" dirty="0">
                          <a:effectLst/>
                          <a:latin typeface="+mn-ea"/>
                          <a:ea typeface="+mn-ea"/>
                        </a:rPr>
                        <a:t>銭</a:t>
                      </a:r>
                      <a:endParaRPr lang="en-US" altLang="ja-JP" sz="1200" b="0" i="0" u="none" strike="noStrike" dirty="0">
                        <a:effectLst/>
                        <a:latin typeface="+mn-ea"/>
                        <a:ea typeface="+mn-ea"/>
                      </a:endParaRPr>
                    </a:p>
                  </a:txBody>
                  <a:tcPr marL="9525" marR="9525" marT="9525" marB="0" anchor="ctr"/>
                </a:tc>
                <a:extLst>
                  <a:ext uri="{0D108BD9-81ED-4DB2-BD59-A6C34878D82A}">
                    <a16:rowId xmlns:a16="http://schemas.microsoft.com/office/drawing/2014/main" val="10002"/>
                  </a:ext>
                </a:extLst>
              </a:tr>
              <a:tr h="290933">
                <a:tc>
                  <a:txBody>
                    <a:bodyPr/>
                    <a:lstStyle/>
                    <a:p>
                      <a:pPr algn="ctr" fontAlgn="ctr"/>
                      <a:r>
                        <a:rPr lang="ja-JP" altLang="en-US" sz="1200" u="none" strike="noStrike" dirty="0">
                          <a:effectLst/>
                          <a:latin typeface="+mn-ea"/>
                          <a:ea typeface="+mn-ea"/>
                        </a:rPr>
                        <a:t>低床式　特級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35</a:t>
                      </a:r>
                      <a:r>
                        <a:rPr lang="ja-JP" altLang="en-US" sz="1200" b="0" i="0" u="none" strike="noStrike" dirty="0">
                          <a:effectLst/>
                          <a:latin typeface="+mn-ea"/>
                          <a:ea typeface="+mn-ea"/>
                        </a:rPr>
                        <a:t>円</a:t>
                      </a:r>
                      <a:r>
                        <a:rPr lang="en-US" altLang="ja-JP" sz="1200" b="0" i="0" u="none" strike="noStrike" dirty="0">
                          <a:effectLst/>
                          <a:latin typeface="+mn-ea"/>
                          <a:ea typeface="+mn-ea"/>
                        </a:rPr>
                        <a:t>24</a:t>
                      </a:r>
                      <a:r>
                        <a:rPr lang="ja-JP" altLang="en-US" sz="1200" b="0" i="0" u="none" strike="noStrike" dirty="0">
                          <a:effectLst/>
                          <a:latin typeface="+mn-ea"/>
                          <a:ea typeface="+mn-ea"/>
                        </a:rPr>
                        <a:t>銭</a:t>
                      </a:r>
                      <a:endParaRPr lang="en-US" altLang="ja-JP" sz="1200" b="0" i="0" u="none" strike="noStrike" dirty="0">
                        <a:effectLst/>
                        <a:latin typeface="+mn-ea"/>
                        <a:ea typeface="+mn-ea"/>
                      </a:endParaRPr>
                    </a:p>
                  </a:txBody>
                  <a:tcPr marL="9525" marR="9525" marT="9525" marB="0" anchor="ctr"/>
                </a:tc>
                <a:extLst>
                  <a:ext uri="{0D108BD9-81ED-4DB2-BD59-A6C34878D82A}">
                    <a16:rowId xmlns:a16="http://schemas.microsoft.com/office/drawing/2014/main" val="10003"/>
                  </a:ext>
                </a:extLst>
              </a:tr>
              <a:tr h="290933">
                <a:tc>
                  <a:txBody>
                    <a:bodyPr/>
                    <a:lstStyle/>
                    <a:p>
                      <a:pPr algn="ctr" fontAlgn="ctr"/>
                      <a:r>
                        <a:rPr lang="ja-JP" altLang="en-US" sz="1200" u="none" strike="noStrike" dirty="0">
                          <a:effectLst/>
                          <a:latin typeface="+mn-ea"/>
                          <a:ea typeface="+mn-ea"/>
                        </a:rPr>
                        <a:t>低床式　１級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25</a:t>
                      </a:r>
                      <a:r>
                        <a:rPr lang="ja-JP" altLang="en-US" sz="1200" b="0" i="0" u="none" strike="noStrike" dirty="0">
                          <a:effectLst/>
                          <a:latin typeface="+mn-ea"/>
                          <a:ea typeface="+mn-ea"/>
                        </a:rPr>
                        <a:t>円</a:t>
                      </a:r>
                      <a:r>
                        <a:rPr lang="en-US" altLang="ja-JP" sz="1200" b="0" i="0" u="none" strike="noStrike" dirty="0">
                          <a:effectLst/>
                          <a:latin typeface="+mn-ea"/>
                          <a:ea typeface="+mn-ea"/>
                        </a:rPr>
                        <a:t>73</a:t>
                      </a:r>
                      <a:r>
                        <a:rPr lang="ja-JP" altLang="en-US" sz="1200" b="0" i="0" u="none" strike="noStrike" dirty="0">
                          <a:effectLst/>
                          <a:latin typeface="+mn-ea"/>
                          <a:ea typeface="+mn-ea"/>
                        </a:rPr>
                        <a:t>銭</a:t>
                      </a:r>
                      <a:endParaRPr lang="en-US" altLang="ja-JP" sz="1200" b="0" i="0" u="none" strike="noStrike" dirty="0">
                        <a:effectLst/>
                        <a:latin typeface="+mn-ea"/>
                        <a:ea typeface="+mn-ea"/>
                      </a:endParaRPr>
                    </a:p>
                  </a:txBody>
                  <a:tcPr marL="9525" marR="9525" marT="9525" marB="0" anchor="ctr"/>
                </a:tc>
                <a:extLst>
                  <a:ext uri="{0D108BD9-81ED-4DB2-BD59-A6C34878D82A}">
                    <a16:rowId xmlns:a16="http://schemas.microsoft.com/office/drawing/2014/main" val="10004"/>
                  </a:ext>
                </a:extLst>
              </a:tr>
              <a:tr h="290933">
                <a:tc>
                  <a:txBody>
                    <a:bodyPr/>
                    <a:lstStyle/>
                    <a:p>
                      <a:pPr algn="ctr" fontAlgn="ctr"/>
                      <a:r>
                        <a:rPr lang="ja-JP" altLang="en-US" sz="1200" u="none" strike="noStrike" dirty="0">
                          <a:effectLst/>
                          <a:latin typeface="+mn-ea"/>
                          <a:ea typeface="+mn-ea"/>
                        </a:rPr>
                        <a:t>低床式　２級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24</a:t>
                      </a:r>
                      <a:r>
                        <a:rPr lang="ja-JP" altLang="en-US" sz="1200" b="0" i="0" u="none" strike="noStrike" dirty="0">
                          <a:effectLst/>
                          <a:latin typeface="+mn-ea"/>
                          <a:ea typeface="+mn-ea"/>
                        </a:rPr>
                        <a:t>円</a:t>
                      </a:r>
                      <a:r>
                        <a:rPr lang="en-US" altLang="ja-JP" sz="1200" b="0" i="0" u="none" strike="noStrike" dirty="0">
                          <a:effectLst/>
                          <a:latin typeface="+mn-ea"/>
                          <a:ea typeface="+mn-ea"/>
                        </a:rPr>
                        <a:t>54</a:t>
                      </a:r>
                      <a:r>
                        <a:rPr lang="ja-JP" altLang="en-US" sz="1200" b="0" i="0" u="none" strike="noStrike" dirty="0">
                          <a:effectLst/>
                          <a:latin typeface="+mn-ea"/>
                          <a:ea typeface="+mn-ea"/>
                        </a:rPr>
                        <a:t>銭</a:t>
                      </a:r>
                      <a:endParaRPr lang="en-US" altLang="ja-JP" sz="1200" b="0" i="0" u="none" strike="noStrike" dirty="0">
                        <a:effectLst/>
                        <a:latin typeface="+mn-ea"/>
                        <a:ea typeface="+mn-ea"/>
                      </a:endParaRPr>
                    </a:p>
                  </a:txBody>
                  <a:tcPr marL="9525" marR="9525" marT="9525" marB="0" anchor="ctr"/>
                </a:tc>
                <a:extLst>
                  <a:ext uri="{0D108BD9-81ED-4DB2-BD59-A6C34878D82A}">
                    <a16:rowId xmlns:a16="http://schemas.microsoft.com/office/drawing/2014/main" val="10005"/>
                  </a:ext>
                </a:extLst>
              </a:tr>
              <a:tr h="290933">
                <a:tc>
                  <a:txBody>
                    <a:bodyPr/>
                    <a:lstStyle/>
                    <a:p>
                      <a:pPr algn="ctr" fontAlgn="ctr"/>
                      <a:r>
                        <a:rPr lang="ja-JP" altLang="en-US" sz="1200" u="none" strike="noStrike" dirty="0">
                          <a:effectLst/>
                          <a:latin typeface="+mn-ea"/>
                          <a:ea typeface="+mn-ea"/>
                        </a:rPr>
                        <a:t>低床式　３級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22</a:t>
                      </a:r>
                      <a:r>
                        <a:rPr lang="ja-JP" altLang="en-US" sz="1200" b="0" i="0" u="none" strike="noStrike" dirty="0">
                          <a:effectLst/>
                          <a:latin typeface="+mn-ea"/>
                          <a:ea typeface="+mn-ea"/>
                        </a:rPr>
                        <a:t>円</a:t>
                      </a:r>
                      <a:r>
                        <a:rPr lang="en-US" altLang="ja-JP" sz="1200" b="0" i="0" u="none" strike="noStrike" dirty="0">
                          <a:effectLst/>
                          <a:latin typeface="+mn-ea"/>
                          <a:ea typeface="+mn-ea"/>
                        </a:rPr>
                        <a:t>41</a:t>
                      </a:r>
                      <a:r>
                        <a:rPr lang="ja-JP" altLang="en-US" sz="1200" b="0" i="0" u="none" strike="noStrike" dirty="0">
                          <a:effectLst/>
                          <a:latin typeface="+mn-ea"/>
                          <a:ea typeface="+mn-ea"/>
                        </a:rPr>
                        <a:t>銭</a:t>
                      </a:r>
                      <a:endParaRPr lang="en-US" altLang="ja-JP" sz="1200" b="0" i="0" u="none" strike="noStrike" dirty="0">
                        <a:effectLst/>
                        <a:latin typeface="+mn-ea"/>
                        <a:ea typeface="+mn-ea"/>
                      </a:endParaRPr>
                    </a:p>
                  </a:txBody>
                  <a:tcPr marL="9525" marR="9525" marT="9525" marB="0" anchor="ctr"/>
                </a:tc>
                <a:extLst>
                  <a:ext uri="{0D108BD9-81ED-4DB2-BD59-A6C34878D82A}">
                    <a16:rowId xmlns:a16="http://schemas.microsoft.com/office/drawing/2014/main" val="10006"/>
                  </a:ext>
                </a:extLst>
              </a:tr>
              <a:tr h="290933">
                <a:tc>
                  <a:txBody>
                    <a:bodyPr/>
                    <a:lstStyle/>
                    <a:p>
                      <a:pPr algn="ctr" fontAlgn="ctr"/>
                      <a:r>
                        <a:rPr lang="ja-JP" altLang="en-US" sz="1200" u="none" strike="noStrike" dirty="0">
                          <a:effectLst/>
                          <a:latin typeface="+mn-ea"/>
                          <a:ea typeface="+mn-ea"/>
                        </a:rPr>
                        <a:t>低床式　４級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20</a:t>
                      </a:r>
                      <a:r>
                        <a:rPr lang="ja-JP" altLang="en-US" sz="1200" b="0" i="0" u="none" strike="noStrike" dirty="0">
                          <a:effectLst/>
                          <a:latin typeface="+mn-ea"/>
                          <a:ea typeface="+mn-ea"/>
                        </a:rPr>
                        <a:t>円</a:t>
                      </a:r>
                      <a:r>
                        <a:rPr lang="en-US" altLang="ja-JP" sz="1200" b="0" i="0" u="none" strike="noStrike" dirty="0">
                          <a:effectLst/>
                          <a:latin typeface="+mn-ea"/>
                          <a:ea typeface="+mn-ea"/>
                        </a:rPr>
                        <a:t>27</a:t>
                      </a:r>
                      <a:r>
                        <a:rPr lang="ja-JP" altLang="en-US" sz="1200" b="0" i="0" u="none" strike="noStrike" dirty="0">
                          <a:effectLst/>
                          <a:latin typeface="+mn-ea"/>
                          <a:ea typeface="+mn-ea"/>
                        </a:rPr>
                        <a:t>銭</a:t>
                      </a:r>
                      <a:endParaRPr lang="en-US" altLang="ja-JP" sz="1200" b="0" i="0" u="none" strike="noStrike" dirty="0">
                        <a:effectLst/>
                        <a:latin typeface="+mn-ea"/>
                        <a:ea typeface="+mn-ea"/>
                      </a:endParaRPr>
                    </a:p>
                  </a:txBody>
                  <a:tcPr marL="9525" marR="9525" marT="9525" marB="0" anchor="ctr"/>
                </a:tc>
                <a:extLst>
                  <a:ext uri="{0D108BD9-81ED-4DB2-BD59-A6C34878D82A}">
                    <a16:rowId xmlns:a16="http://schemas.microsoft.com/office/drawing/2014/main" val="10007"/>
                  </a:ext>
                </a:extLst>
              </a:tr>
              <a:tr h="290933">
                <a:tc>
                  <a:txBody>
                    <a:bodyPr/>
                    <a:lstStyle/>
                    <a:p>
                      <a:pPr algn="ctr" fontAlgn="ctr"/>
                      <a:r>
                        <a:rPr lang="ja-JP" altLang="en-US" sz="1200" b="0" i="0" u="none" strike="noStrike" dirty="0">
                          <a:solidFill>
                            <a:schemeClr val="tx1"/>
                          </a:solidFill>
                          <a:effectLst/>
                          <a:latin typeface="+mn-ea"/>
                          <a:ea typeface="+mn-ea"/>
                        </a:rPr>
                        <a:t>低床式　５級</a:t>
                      </a:r>
                    </a:p>
                  </a:txBody>
                  <a:tcPr marL="0" marR="0" marT="0" marB="0" anchor="ctr"/>
                </a:tc>
                <a:tc>
                  <a:txBody>
                    <a:bodyPr/>
                    <a:lstStyle/>
                    <a:p>
                      <a:pPr algn="ctr" fontAlgn="ctr"/>
                      <a:r>
                        <a:rPr lang="en-US" altLang="ja-JP" sz="1200" b="0" i="0" u="none" strike="noStrike" dirty="0">
                          <a:solidFill>
                            <a:schemeClr val="tx1"/>
                          </a:solidFill>
                          <a:effectLst/>
                          <a:latin typeface="+mn-ea"/>
                          <a:ea typeface="+mn-ea"/>
                        </a:rPr>
                        <a:t>18</a:t>
                      </a:r>
                      <a:r>
                        <a:rPr lang="ja-JP" altLang="en-US" sz="1200" b="0" i="0" u="none" strike="noStrike" dirty="0">
                          <a:solidFill>
                            <a:schemeClr val="tx1"/>
                          </a:solidFill>
                          <a:effectLst/>
                          <a:latin typeface="+mn-ea"/>
                          <a:ea typeface="+mn-ea"/>
                        </a:rPr>
                        <a:t>円</a:t>
                      </a:r>
                      <a:r>
                        <a:rPr lang="en-US" altLang="ja-JP" sz="1200" b="0" i="0" u="none" strike="noStrike" dirty="0">
                          <a:solidFill>
                            <a:schemeClr val="tx1"/>
                          </a:solidFill>
                          <a:effectLst/>
                          <a:latin typeface="+mn-ea"/>
                          <a:ea typeface="+mn-ea"/>
                        </a:rPr>
                        <a:t>45</a:t>
                      </a:r>
                      <a:r>
                        <a:rPr lang="ja-JP" altLang="en-US" sz="1200" b="0" i="0" u="none" strike="noStrike" dirty="0">
                          <a:solidFill>
                            <a:schemeClr val="tx1"/>
                          </a:solidFill>
                          <a:effectLst/>
                          <a:latin typeface="+mn-ea"/>
                          <a:ea typeface="+mn-ea"/>
                        </a:rPr>
                        <a:t>銭</a:t>
                      </a:r>
                      <a:endParaRPr lang="en-US" altLang="ja-JP" sz="1200" b="0" i="0" u="none" strike="noStrike" dirty="0">
                        <a:solidFill>
                          <a:schemeClr val="tx1"/>
                        </a:solidFill>
                        <a:effectLst/>
                        <a:latin typeface="+mn-ea"/>
                        <a:ea typeface="+mn-ea"/>
                      </a:endParaRPr>
                    </a:p>
                  </a:txBody>
                  <a:tcPr marL="9525" marR="9525" marT="9525" marB="0" anchor="ctr"/>
                </a:tc>
                <a:extLst>
                  <a:ext uri="{0D108BD9-81ED-4DB2-BD59-A6C34878D82A}">
                    <a16:rowId xmlns:a16="http://schemas.microsoft.com/office/drawing/2014/main" val="10008"/>
                  </a:ext>
                </a:extLst>
              </a:tr>
              <a:tr h="290933">
                <a:tc gridSpan="2">
                  <a:txBody>
                    <a:bodyPr/>
                    <a:lstStyle/>
                    <a:p>
                      <a:pPr algn="ctr" fontAlgn="ctr"/>
                      <a:r>
                        <a:rPr lang="ja-JP" altLang="en-US" sz="1200" u="none" strike="noStrike" dirty="0">
                          <a:effectLst/>
                          <a:latin typeface="+mn-ea"/>
                          <a:ea typeface="+mn-ea"/>
                        </a:rPr>
                        <a:t>専用使用料（㎡</a:t>
                      </a:r>
                      <a:r>
                        <a:rPr lang="en-US" altLang="ja-JP" sz="1200" u="none" strike="noStrike" dirty="0">
                          <a:effectLst/>
                          <a:latin typeface="+mn-ea"/>
                          <a:ea typeface="+mn-ea"/>
                        </a:rPr>
                        <a:t>/</a:t>
                      </a:r>
                      <a:r>
                        <a:rPr lang="ja-JP" altLang="en-US" sz="1200" u="none" strike="noStrike" dirty="0">
                          <a:effectLst/>
                          <a:latin typeface="+mn-ea"/>
                          <a:ea typeface="+mn-ea"/>
                        </a:rPr>
                        <a:t>円・月）</a:t>
                      </a:r>
                      <a:endParaRPr lang="ja-JP" altLang="en-US" sz="1200" b="0" i="0" u="none" strike="noStrike" dirty="0">
                        <a:effectLst/>
                        <a:latin typeface="+mn-ea"/>
                        <a:ea typeface="+mn-ea"/>
                      </a:endParaRPr>
                    </a:p>
                  </a:txBody>
                  <a:tcPr marL="0" marR="0" marT="0" marB="0" anchor="ctr"/>
                </a:tc>
                <a:tc hMerge="1">
                  <a:txBody>
                    <a:bodyPr/>
                    <a:lstStyle/>
                    <a:p>
                      <a:endParaRPr kumimoji="1" lang="ja-JP" altLang="en-US"/>
                    </a:p>
                  </a:txBody>
                  <a:tcPr/>
                </a:tc>
                <a:extLst>
                  <a:ext uri="{0D108BD9-81ED-4DB2-BD59-A6C34878D82A}">
                    <a16:rowId xmlns:a16="http://schemas.microsoft.com/office/drawing/2014/main" val="10009"/>
                  </a:ext>
                </a:extLst>
              </a:tr>
              <a:tr h="290933">
                <a:tc>
                  <a:txBody>
                    <a:bodyPr/>
                    <a:lstStyle/>
                    <a:p>
                      <a:pPr algn="ctr" fontAlgn="ctr"/>
                      <a:r>
                        <a:rPr lang="ja-JP" altLang="en-US" sz="1200" u="none" strike="noStrike" dirty="0">
                          <a:effectLst/>
                          <a:latin typeface="+mn-ea"/>
                          <a:ea typeface="+mn-ea"/>
                        </a:rPr>
                        <a:t>高床式　特級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1,141</a:t>
                      </a:r>
                      <a:r>
                        <a:rPr lang="ja-JP" altLang="en-US" sz="1200" b="0" i="0" u="none" strike="noStrike" dirty="0">
                          <a:effectLst/>
                          <a:latin typeface="+mn-ea"/>
                          <a:ea typeface="+mn-ea"/>
                        </a:rPr>
                        <a:t>円</a:t>
                      </a:r>
                    </a:p>
                  </a:txBody>
                  <a:tcPr marL="9525" marR="9525" marT="9525" marB="0" anchor="ctr"/>
                </a:tc>
                <a:extLst>
                  <a:ext uri="{0D108BD9-81ED-4DB2-BD59-A6C34878D82A}">
                    <a16:rowId xmlns:a16="http://schemas.microsoft.com/office/drawing/2014/main" val="10010"/>
                  </a:ext>
                </a:extLst>
              </a:tr>
              <a:tr h="290933">
                <a:tc>
                  <a:txBody>
                    <a:bodyPr/>
                    <a:lstStyle/>
                    <a:p>
                      <a:pPr algn="ctr" fontAlgn="ctr"/>
                      <a:r>
                        <a:rPr lang="ja-JP" altLang="en-US" sz="1200" u="none" strike="noStrike" dirty="0">
                          <a:effectLst/>
                          <a:latin typeface="+mn-ea"/>
                          <a:ea typeface="+mn-ea"/>
                        </a:rPr>
                        <a:t>高床式　１級</a:t>
                      </a:r>
                      <a:endParaRPr lang="ja-JP" altLang="en-US" sz="1200" b="0" i="0" u="none" strike="noStrike" dirty="0">
                        <a:effectLst/>
                        <a:latin typeface="+mn-ea"/>
                        <a:ea typeface="+mn-ea"/>
                      </a:endParaRPr>
                    </a:p>
                  </a:txBody>
                  <a:tcPr marL="0" marR="0" marT="0" marB="0" anchor="ctr"/>
                </a:tc>
                <a:tc>
                  <a:txBody>
                    <a:bodyPr/>
                    <a:lstStyle/>
                    <a:p>
                      <a:pPr algn="ctr" fontAlgn="ctr"/>
                      <a:r>
                        <a:rPr lang="ja-JP" altLang="en-US" sz="1200" b="0" i="0" u="none" strike="noStrike" dirty="0">
                          <a:effectLst/>
                          <a:latin typeface="+mn-ea"/>
                          <a:ea typeface="+mn-ea"/>
                        </a:rPr>
                        <a:t>　</a:t>
                      </a:r>
                      <a:r>
                        <a:rPr lang="en-US" altLang="ja-JP" sz="1200" b="0" i="0" u="none" strike="noStrike" dirty="0">
                          <a:effectLst/>
                          <a:latin typeface="+mn-ea"/>
                          <a:ea typeface="+mn-ea"/>
                        </a:rPr>
                        <a:t>853</a:t>
                      </a:r>
                      <a:r>
                        <a:rPr lang="ja-JP" altLang="en-US" sz="1200" b="0" i="0" u="none" strike="noStrike" dirty="0">
                          <a:effectLst/>
                          <a:latin typeface="+mn-ea"/>
                          <a:ea typeface="+mn-ea"/>
                        </a:rPr>
                        <a:t>円</a:t>
                      </a:r>
                    </a:p>
                  </a:txBody>
                  <a:tcPr marL="9525" marR="9525" marT="9525" marB="0" anchor="ctr"/>
                </a:tc>
                <a:extLst>
                  <a:ext uri="{0D108BD9-81ED-4DB2-BD59-A6C34878D82A}">
                    <a16:rowId xmlns:a16="http://schemas.microsoft.com/office/drawing/2014/main" val="10011"/>
                  </a:ext>
                </a:extLst>
              </a:tr>
              <a:tr h="290933">
                <a:tc>
                  <a:txBody>
                    <a:bodyPr/>
                    <a:lstStyle/>
                    <a:p>
                      <a:pPr algn="ctr" fontAlgn="ctr"/>
                      <a:r>
                        <a:rPr lang="ja-JP" altLang="en-US" sz="1200" u="none" strike="noStrike" dirty="0">
                          <a:effectLst/>
                          <a:latin typeface="+mn-ea"/>
                          <a:ea typeface="+mn-ea"/>
                        </a:rPr>
                        <a:t>低床式　特級</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b="0" i="0" u="none" strike="noStrike" dirty="0">
                          <a:effectLst/>
                          <a:latin typeface="+mn-ea"/>
                          <a:ea typeface="+mn-ea"/>
                        </a:rPr>
                        <a:t>1,067</a:t>
                      </a:r>
                      <a:r>
                        <a:rPr lang="ja-JP" altLang="en-US" sz="1200" b="0" i="0" u="none" strike="noStrike" dirty="0">
                          <a:effectLst/>
                          <a:latin typeface="+mn-ea"/>
                          <a:ea typeface="+mn-ea"/>
                        </a:rPr>
                        <a:t>円</a:t>
                      </a:r>
                    </a:p>
                  </a:txBody>
                  <a:tcPr marL="9525" marR="9525" marT="9525" marB="0" anchor="ctr"/>
                </a:tc>
                <a:extLst>
                  <a:ext uri="{0D108BD9-81ED-4DB2-BD59-A6C34878D82A}">
                    <a16:rowId xmlns:a16="http://schemas.microsoft.com/office/drawing/2014/main" val="10012"/>
                  </a:ext>
                </a:extLst>
              </a:tr>
              <a:tr h="290933">
                <a:tc>
                  <a:txBody>
                    <a:bodyPr/>
                    <a:lstStyle/>
                    <a:p>
                      <a:pPr algn="ctr" fontAlgn="ctr"/>
                      <a:r>
                        <a:rPr lang="ja-JP" altLang="en-US" sz="1200" u="none" strike="noStrike" dirty="0">
                          <a:effectLst/>
                          <a:latin typeface="+mn-ea"/>
                          <a:ea typeface="+mn-ea"/>
                        </a:rPr>
                        <a:t>低床式　１級</a:t>
                      </a:r>
                      <a:endParaRPr lang="ja-JP" altLang="en-US" sz="1200" b="0" i="0" u="none" strike="noStrike" dirty="0">
                        <a:effectLst/>
                        <a:latin typeface="+mn-ea"/>
                        <a:ea typeface="+mn-ea"/>
                      </a:endParaRPr>
                    </a:p>
                  </a:txBody>
                  <a:tcPr marL="0" marR="0" marT="0" marB="0" anchor="ctr"/>
                </a:tc>
                <a:tc>
                  <a:txBody>
                    <a:bodyPr/>
                    <a:lstStyle/>
                    <a:p>
                      <a:pPr algn="ctr" fontAlgn="ctr"/>
                      <a:r>
                        <a:rPr lang="ja-JP" altLang="en-US" sz="1200" b="0" i="0" u="none" strike="noStrike" dirty="0">
                          <a:effectLst/>
                          <a:latin typeface="+mn-ea"/>
                          <a:ea typeface="+mn-ea"/>
                        </a:rPr>
                        <a:t>　</a:t>
                      </a:r>
                      <a:r>
                        <a:rPr lang="en-US" altLang="ja-JP" sz="1200" b="0" i="0" u="none" strike="noStrike" dirty="0">
                          <a:effectLst/>
                          <a:latin typeface="+mn-ea"/>
                          <a:ea typeface="+mn-ea"/>
                        </a:rPr>
                        <a:t>779</a:t>
                      </a:r>
                      <a:r>
                        <a:rPr lang="ja-JP" altLang="en-US" sz="1200" b="0" i="0" u="none" strike="noStrike" dirty="0">
                          <a:effectLst/>
                          <a:latin typeface="+mn-ea"/>
                          <a:ea typeface="+mn-ea"/>
                        </a:rPr>
                        <a:t>円</a:t>
                      </a:r>
                    </a:p>
                  </a:txBody>
                  <a:tcPr marL="9525" marR="9525" marT="9525" marB="0" anchor="ctr"/>
                </a:tc>
                <a:extLst>
                  <a:ext uri="{0D108BD9-81ED-4DB2-BD59-A6C34878D82A}">
                    <a16:rowId xmlns:a16="http://schemas.microsoft.com/office/drawing/2014/main" val="10013"/>
                  </a:ext>
                </a:extLst>
              </a:tr>
              <a:tr h="290933">
                <a:tc>
                  <a:txBody>
                    <a:bodyPr/>
                    <a:lstStyle/>
                    <a:p>
                      <a:pPr algn="ctr" fontAlgn="ctr"/>
                      <a:r>
                        <a:rPr lang="ja-JP" altLang="en-US" sz="1200" u="none" strike="noStrike" dirty="0">
                          <a:effectLst/>
                          <a:latin typeface="+mn-ea"/>
                          <a:ea typeface="+mn-ea"/>
                        </a:rPr>
                        <a:t>低床式　２級</a:t>
                      </a:r>
                      <a:endParaRPr lang="ja-JP" altLang="en-US" sz="1200" b="0" i="0" u="none" strike="noStrike" dirty="0">
                        <a:effectLst/>
                        <a:latin typeface="+mn-ea"/>
                        <a:ea typeface="+mn-ea"/>
                      </a:endParaRPr>
                    </a:p>
                  </a:txBody>
                  <a:tcPr marL="0" marR="0" marT="0" marB="0" anchor="ctr"/>
                </a:tc>
                <a:tc>
                  <a:txBody>
                    <a:bodyPr/>
                    <a:lstStyle/>
                    <a:p>
                      <a:pPr algn="ctr" fontAlgn="ctr"/>
                      <a:r>
                        <a:rPr lang="ja-JP" altLang="en-US" sz="1200" b="0" i="0" u="none" strike="noStrike" dirty="0">
                          <a:effectLst/>
                          <a:latin typeface="+mn-ea"/>
                          <a:ea typeface="+mn-ea"/>
                        </a:rPr>
                        <a:t>　</a:t>
                      </a:r>
                      <a:r>
                        <a:rPr lang="en-US" altLang="ja-JP" sz="1200" b="0" i="0" u="none" strike="noStrike" dirty="0">
                          <a:effectLst/>
                          <a:latin typeface="+mn-ea"/>
                          <a:ea typeface="+mn-ea"/>
                        </a:rPr>
                        <a:t>703</a:t>
                      </a:r>
                      <a:r>
                        <a:rPr lang="ja-JP" altLang="en-US" sz="1200" b="0" i="0" u="none" strike="noStrike" dirty="0">
                          <a:effectLst/>
                          <a:latin typeface="+mn-ea"/>
                          <a:ea typeface="+mn-ea"/>
                        </a:rPr>
                        <a:t>円</a:t>
                      </a:r>
                    </a:p>
                  </a:txBody>
                  <a:tcPr marL="9525" marR="9525" marT="9525" marB="0" anchor="ctr"/>
                </a:tc>
                <a:extLst>
                  <a:ext uri="{0D108BD9-81ED-4DB2-BD59-A6C34878D82A}">
                    <a16:rowId xmlns:a16="http://schemas.microsoft.com/office/drawing/2014/main" val="10014"/>
                  </a:ext>
                </a:extLst>
              </a:tr>
              <a:tr h="290933">
                <a:tc>
                  <a:txBody>
                    <a:bodyPr/>
                    <a:lstStyle/>
                    <a:p>
                      <a:pPr algn="ctr" fontAlgn="ctr"/>
                      <a:r>
                        <a:rPr lang="ja-JP" altLang="en-US" sz="1200" u="none" strike="noStrike" dirty="0">
                          <a:effectLst/>
                          <a:latin typeface="+mn-ea"/>
                          <a:ea typeface="+mn-ea"/>
                        </a:rPr>
                        <a:t>低床式　３級</a:t>
                      </a:r>
                      <a:endParaRPr lang="ja-JP" altLang="en-US" sz="1200" b="0" i="0" u="none" strike="noStrike" dirty="0">
                        <a:effectLst/>
                        <a:latin typeface="+mn-ea"/>
                        <a:ea typeface="+mn-ea"/>
                      </a:endParaRPr>
                    </a:p>
                  </a:txBody>
                  <a:tcPr marL="0" marR="0" marT="0" marB="0" anchor="ctr"/>
                </a:tc>
                <a:tc>
                  <a:txBody>
                    <a:bodyPr/>
                    <a:lstStyle/>
                    <a:p>
                      <a:pPr algn="ctr" fontAlgn="ctr"/>
                      <a:r>
                        <a:rPr lang="ja-JP" altLang="en-US" sz="1200" b="0" i="0" u="none" strike="noStrike" dirty="0">
                          <a:effectLst/>
                          <a:latin typeface="+mn-ea"/>
                          <a:ea typeface="+mn-ea"/>
                        </a:rPr>
                        <a:t>　</a:t>
                      </a:r>
                      <a:r>
                        <a:rPr lang="en-US" altLang="ja-JP" sz="1200" b="0" i="0" u="none" strike="noStrike" dirty="0">
                          <a:effectLst/>
                          <a:latin typeface="+mn-ea"/>
                          <a:ea typeface="+mn-ea"/>
                        </a:rPr>
                        <a:t>639</a:t>
                      </a:r>
                      <a:r>
                        <a:rPr lang="ja-JP" altLang="en-US" sz="1200" b="0" i="0" u="none" strike="noStrike" dirty="0">
                          <a:effectLst/>
                          <a:latin typeface="+mn-ea"/>
                          <a:ea typeface="+mn-ea"/>
                        </a:rPr>
                        <a:t>円</a:t>
                      </a:r>
                    </a:p>
                  </a:txBody>
                  <a:tcPr marL="9525" marR="9525" marT="9525" marB="0" anchor="ctr"/>
                </a:tc>
                <a:extLst>
                  <a:ext uri="{0D108BD9-81ED-4DB2-BD59-A6C34878D82A}">
                    <a16:rowId xmlns:a16="http://schemas.microsoft.com/office/drawing/2014/main" val="10015"/>
                  </a:ext>
                </a:extLst>
              </a:tr>
              <a:tr h="290933">
                <a:tc>
                  <a:txBody>
                    <a:bodyPr/>
                    <a:lstStyle/>
                    <a:p>
                      <a:pPr algn="ctr" fontAlgn="ctr"/>
                      <a:r>
                        <a:rPr lang="ja-JP" altLang="en-US" sz="1200" u="none" strike="noStrike" dirty="0">
                          <a:effectLst/>
                          <a:latin typeface="+mn-ea"/>
                          <a:ea typeface="+mn-ea"/>
                        </a:rPr>
                        <a:t>低床式　４級</a:t>
                      </a:r>
                      <a:endParaRPr lang="ja-JP" altLang="en-US" sz="1200" b="0" i="0" u="none" strike="noStrike" dirty="0">
                        <a:effectLst/>
                        <a:latin typeface="+mn-ea"/>
                        <a:ea typeface="+mn-ea"/>
                      </a:endParaRPr>
                    </a:p>
                  </a:txBody>
                  <a:tcPr marL="0" marR="0" marT="0" marB="0" anchor="ctr"/>
                </a:tc>
                <a:tc>
                  <a:txBody>
                    <a:bodyPr/>
                    <a:lstStyle/>
                    <a:p>
                      <a:pPr algn="ctr" fontAlgn="ctr"/>
                      <a:r>
                        <a:rPr lang="ja-JP" altLang="en-US" sz="1200" b="0" i="0" u="none" strike="noStrike" dirty="0">
                          <a:effectLst/>
                          <a:latin typeface="+mn-ea"/>
                          <a:ea typeface="+mn-ea"/>
                        </a:rPr>
                        <a:t>　</a:t>
                      </a:r>
                      <a:r>
                        <a:rPr lang="en-US" altLang="ja-JP" sz="1200" b="0" i="0" u="none" strike="noStrike" dirty="0">
                          <a:effectLst/>
                          <a:latin typeface="+mn-ea"/>
                          <a:ea typeface="+mn-ea"/>
                        </a:rPr>
                        <a:t>565</a:t>
                      </a:r>
                      <a:r>
                        <a:rPr lang="ja-JP" altLang="en-US" sz="1200" b="0" i="0" u="none" strike="noStrike" dirty="0">
                          <a:effectLst/>
                          <a:latin typeface="+mn-ea"/>
                          <a:ea typeface="+mn-ea"/>
                        </a:rPr>
                        <a:t>円</a:t>
                      </a:r>
                    </a:p>
                  </a:txBody>
                  <a:tcPr marL="9525" marR="9525" marT="9525" marB="0" anchor="ctr"/>
                </a:tc>
                <a:extLst>
                  <a:ext uri="{0D108BD9-81ED-4DB2-BD59-A6C34878D82A}">
                    <a16:rowId xmlns:a16="http://schemas.microsoft.com/office/drawing/2014/main" val="10016"/>
                  </a:ext>
                </a:extLst>
              </a:tr>
              <a:tr h="290933">
                <a:tc>
                  <a:txBody>
                    <a:bodyPr/>
                    <a:lstStyle/>
                    <a:p>
                      <a:pPr algn="ctr" fontAlgn="ctr"/>
                      <a:r>
                        <a:rPr lang="ja-JP" altLang="en-US" sz="1200" b="0" i="0" u="none" strike="noStrike" dirty="0">
                          <a:solidFill>
                            <a:schemeClr val="tx1"/>
                          </a:solidFill>
                          <a:effectLst/>
                          <a:latin typeface="+mn-ea"/>
                          <a:ea typeface="+mn-ea"/>
                        </a:rPr>
                        <a:t>低床式　５級</a:t>
                      </a:r>
                    </a:p>
                  </a:txBody>
                  <a:tcPr marL="0" marR="0" marT="0" marB="0" anchor="ctr"/>
                </a:tc>
                <a:tc>
                  <a:txBody>
                    <a:bodyPr/>
                    <a:lstStyle/>
                    <a:p>
                      <a:pPr algn="ctr" fontAlgn="ctr"/>
                      <a:r>
                        <a:rPr lang="ja-JP" altLang="en-US" sz="1200" b="0" i="0" u="none" strike="noStrike" dirty="0">
                          <a:solidFill>
                            <a:schemeClr val="tx1"/>
                          </a:solidFill>
                          <a:effectLst/>
                          <a:latin typeface="+mn-ea"/>
                          <a:ea typeface="+mn-ea"/>
                        </a:rPr>
                        <a:t>　</a:t>
                      </a:r>
                      <a:r>
                        <a:rPr lang="en-US" altLang="ja-JP" sz="1200" b="0" i="0" u="none" strike="noStrike" dirty="0">
                          <a:solidFill>
                            <a:schemeClr val="tx1"/>
                          </a:solidFill>
                          <a:effectLst/>
                          <a:latin typeface="+mn-ea"/>
                          <a:ea typeface="+mn-ea"/>
                        </a:rPr>
                        <a:t>494</a:t>
                      </a:r>
                      <a:r>
                        <a:rPr lang="ja-JP" altLang="en-US" sz="1200" b="0" i="0" u="none" strike="noStrike" dirty="0">
                          <a:solidFill>
                            <a:schemeClr val="tx1"/>
                          </a:solidFill>
                          <a:effectLst/>
                          <a:latin typeface="+mn-ea"/>
                          <a:ea typeface="+mn-ea"/>
                        </a:rPr>
                        <a:t>円</a:t>
                      </a:r>
                      <a:endParaRPr lang="en-US" altLang="ja-JP" sz="1200" b="0" i="0" u="none" strike="noStrike" dirty="0">
                        <a:solidFill>
                          <a:schemeClr val="tx1"/>
                        </a:solidFill>
                        <a:effectLst/>
                        <a:latin typeface="+mn-ea"/>
                        <a:ea typeface="+mn-ea"/>
                      </a:endParaRPr>
                    </a:p>
                  </a:txBody>
                  <a:tcPr marL="9525" marR="9525" marT="9525" marB="0" anchor="ctr"/>
                </a:tc>
                <a:extLst>
                  <a:ext uri="{0D108BD9-81ED-4DB2-BD59-A6C34878D82A}">
                    <a16:rowId xmlns:a16="http://schemas.microsoft.com/office/drawing/2014/main" val="10017"/>
                  </a:ext>
                </a:extLst>
              </a:tr>
            </a:tbl>
          </a:graphicData>
        </a:graphic>
      </p:graphicFrame>
      <p:sp>
        <p:nvSpPr>
          <p:cNvPr id="24" name="正方形/長方形 23"/>
          <p:cNvSpPr>
            <a:spLocks noChangeAspect="1"/>
          </p:cNvSpPr>
          <p:nvPr/>
        </p:nvSpPr>
        <p:spPr>
          <a:xfrm>
            <a:off x="5206772" y="2553208"/>
            <a:ext cx="2232479" cy="286695"/>
          </a:xfrm>
          <a:prstGeom prst="rect">
            <a:avLst/>
          </a:prstGeom>
        </p:spPr>
        <p:txBody>
          <a:bodyPr wrap="square">
            <a:spAutoFit/>
          </a:bodyPr>
          <a:lstStyle/>
          <a:p>
            <a:pPr algn="ctr"/>
            <a:r>
              <a:rPr lang="ja-JP" altLang="en-US" sz="1200" b="1" u="sng" dirty="0">
                <a:latin typeface="+mn-ea"/>
              </a:rPr>
              <a:t>上屋倉庫</a:t>
            </a:r>
          </a:p>
        </p:txBody>
      </p:sp>
      <p:sp>
        <p:nvSpPr>
          <p:cNvPr id="25" name="正方形/長方形 24"/>
          <p:cNvSpPr>
            <a:spLocks noChangeAspect="1"/>
          </p:cNvSpPr>
          <p:nvPr/>
        </p:nvSpPr>
        <p:spPr>
          <a:xfrm>
            <a:off x="91042" y="3226513"/>
            <a:ext cx="2232479" cy="286695"/>
          </a:xfrm>
          <a:prstGeom prst="rect">
            <a:avLst/>
          </a:prstGeom>
        </p:spPr>
        <p:txBody>
          <a:bodyPr wrap="square">
            <a:spAutoFit/>
          </a:bodyPr>
          <a:lstStyle/>
          <a:p>
            <a:pPr algn="ctr"/>
            <a:r>
              <a:rPr lang="ja-JP" altLang="en-US" sz="1200" b="1" u="sng" dirty="0">
                <a:latin typeface="+mn-ea"/>
              </a:rPr>
              <a:t>荷役機械</a:t>
            </a:r>
          </a:p>
        </p:txBody>
      </p:sp>
      <p:graphicFrame>
        <p:nvGraphicFramePr>
          <p:cNvPr id="26" name="表 25"/>
          <p:cNvGraphicFramePr>
            <a:graphicFrameLocks noGrp="1" noChangeAspect="1"/>
          </p:cNvGraphicFramePr>
          <p:nvPr>
            <p:extLst>
              <p:ext uri="{D42A27DB-BD31-4B8C-83A1-F6EECF244321}">
                <p14:modId xmlns:p14="http://schemas.microsoft.com/office/powerpoint/2010/main" val="3990910645"/>
              </p:ext>
            </p:extLst>
          </p:nvPr>
        </p:nvGraphicFramePr>
        <p:xfrm>
          <a:off x="1308009" y="3529737"/>
          <a:ext cx="3960000" cy="583200"/>
        </p:xfrm>
        <a:graphic>
          <a:graphicData uri="http://schemas.openxmlformats.org/drawingml/2006/table">
            <a:tbl>
              <a:tblPr>
                <a:tableStyleId>{BC89EF96-8CEA-46FF-86C4-4CE0E7609802}</a:tableStyleId>
              </a:tblPr>
              <a:tblGrid>
                <a:gridCol w="2872105">
                  <a:extLst>
                    <a:ext uri="{9D8B030D-6E8A-4147-A177-3AD203B41FA5}">
                      <a16:colId xmlns:a16="http://schemas.microsoft.com/office/drawing/2014/main" val="20000"/>
                    </a:ext>
                  </a:extLst>
                </a:gridCol>
                <a:gridCol w="1087895">
                  <a:extLst>
                    <a:ext uri="{9D8B030D-6E8A-4147-A177-3AD203B41FA5}">
                      <a16:colId xmlns:a16="http://schemas.microsoft.com/office/drawing/2014/main" val="20001"/>
                    </a:ext>
                  </a:extLst>
                </a:gridCol>
              </a:tblGrid>
              <a:tr h="291600">
                <a:tc gridSpan="2">
                  <a:txBody>
                    <a:bodyPr/>
                    <a:lstStyle/>
                    <a:p>
                      <a:pPr algn="ctr" fontAlgn="ctr"/>
                      <a:r>
                        <a:rPr lang="ja-JP" altLang="en-US" sz="1200" u="none" strike="noStrike" dirty="0">
                          <a:effectLst/>
                        </a:rPr>
                        <a:t>起重機（台</a:t>
                      </a:r>
                      <a:r>
                        <a:rPr lang="en-US" altLang="ja-JP" sz="1200" u="none" strike="noStrike" dirty="0">
                          <a:effectLst/>
                        </a:rPr>
                        <a:t>/</a:t>
                      </a:r>
                      <a:r>
                        <a:rPr lang="ja-JP" altLang="en-US" sz="1200" u="none" strike="noStrike" dirty="0">
                          <a:effectLst/>
                        </a:rPr>
                        <a:t>円・</a:t>
                      </a:r>
                      <a:r>
                        <a:rPr lang="en-US" altLang="ja-JP" sz="1200" u="none" strike="noStrike" dirty="0">
                          <a:effectLst/>
                        </a:rPr>
                        <a:t>30</a:t>
                      </a:r>
                      <a:r>
                        <a:rPr lang="ja-JP" altLang="en-US" sz="1200" u="none" strike="noStrike" dirty="0">
                          <a:effectLst/>
                        </a:rPr>
                        <a:t>分）</a:t>
                      </a:r>
                      <a:endParaRPr lang="en-US" altLang="ja-JP" sz="1200" u="none" strike="noStrike" dirty="0">
                        <a:effectLst/>
                        <a:latin typeface="+mn-ea"/>
                        <a:ea typeface="+mn-ea"/>
                      </a:endParaRPr>
                    </a:p>
                  </a:txBody>
                  <a:tcPr marL="0" marR="0" marT="0" marB="0" anchor="ctr"/>
                </a:tc>
                <a:tc hMerge="1">
                  <a:txBody>
                    <a:bodyPr/>
                    <a:lstStyle/>
                    <a:p>
                      <a:endParaRPr kumimoji="1" lang="ja-JP" altLang="en-US"/>
                    </a:p>
                  </a:txBody>
                  <a:tcPr/>
                </a:tc>
                <a:extLst>
                  <a:ext uri="{0D108BD9-81ED-4DB2-BD59-A6C34878D82A}">
                    <a16:rowId xmlns:a16="http://schemas.microsoft.com/office/drawing/2014/main" val="10000"/>
                  </a:ext>
                </a:extLst>
              </a:tr>
              <a:tr h="291600">
                <a:tc>
                  <a:txBody>
                    <a:bodyPr/>
                    <a:lstStyle/>
                    <a:p>
                      <a:pPr algn="ctr" fontAlgn="ctr"/>
                      <a:r>
                        <a:rPr lang="ja-JP" altLang="en-US" sz="1200" u="none" strike="noStrike" dirty="0">
                          <a:effectLst/>
                        </a:rPr>
                        <a:t>揚力</a:t>
                      </a:r>
                      <a:r>
                        <a:rPr lang="en-US" altLang="ja-JP" sz="1200" u="none" strike="noStrike" dirty="0">
                          <a:effectLst/>
                        </a:rPr>
                        <a:t>30.5</a:t>
                      </a:r>
                      <a:r>
                        <a:rPr lang="ja-JP" altLang="en-US" sz="1200" u="none" strike="noStrike" dirty="0">
                          <a:effectLst/>
                        </a:rPr>
                        <a:t>トン</a:t>
                      </a:r>
                      <a:endParaRPr lang="ja-JP" altLang="en-US" sz="1200" b="0" i="0" u="none" strike="noStrike" dirty="0">
                        <a:effectLst/>
                        <a:latin typeface="+mn-ea"/>
                        <a:ea typeface="+mn-ea"/>
                      </a:endParaRPr>
                    </a:p>
                  </a:txBody>
                  <a:tcPr marL="0" marR="0" marT="0" marB="0" anchor="ctr"/>
                </a:tc>
                <a:tc>
                  <a:txBody>
                    <a:bodyPr/>
                    <a:lstStyle/>
                    <a:p>
                      <a:pPr algn="ctr" fontAlgn="ctr"/>
                      <a:r>
                        <a:rPr lang="en-US" altLang="ja-JP" sz="1200" u="none" strike="noStrike" dirty="0">
                          <a:effectLst/>
                        </a:rPr>
                        <a:t>44,550</a:t>
                      </a:r>
                      <a:r>
                        <a:rPr lang="ja-JP" altLang="en-US" sz="1200" u="none" strike="noStrike" dirty="0">
                          <a:effectLst/>
                        </a:rPr>
                        <a:t>円</a:t>
                      </a:r>
                      <a:endParaRPr lang="ja-JP" altLang="en-US" sz="1200" b="0" i="0" u="none" strike="noStrike" dirty="0">
                        <a:effectLst/>
                        <a:latin typeface="+mn-ea"/>
                        <a:ea typeface="+mn-ea"/>
                      </a:endParaRPr>
                    </a:p>
                  </a:txBody>
                  <a:tcPr marL="0" marR="0" marT="0" marB="0"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013277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角丸四角形 7"/>
          <p:cNvSpPr/>
          <p:nvPr/>
        </p:nvSpPr>
        <p:spPr>
          <a:xfrm>
            <a:off x="-1" y="202865"/>
            <a:ext cx="12239625" cy="571501"/>
          </a:xfrm>
          <a:prstGeom prst="roundRect">
            <a:avLst/>
          </a:prstGeom>
          <a:solidFill>
            <a:schemeClr val="accent2">
              <a:lumMod val="5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2396" tIns="61198" rIns="122396" bIns="61198" numCol="1" spcCol="0" rtlCol="0" fromWordArt="0" anchor="ctr" anchorCtr="0" forceAA="0" compatLnSpc="1">
            <a:prstTxWarp prst="textNoShape">
              <a:avLst/>
            </a:prstTxWarp>
            <a:noAutofit/>
          </a:bodyPr>
          <a:lstStyle/>
          <a:p>
            <a:pPr marL="0" marR="0" lvl="0" indent="0" algn="l" defTabSz="1138814"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２</a:t>
            </a:r>
            <a:r>
              <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 </a:t>
            </a: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経営の基本方針</a:t>
            </a:r>
          </a:p>
        </p:txBody>
      </p:sp>
      <p:sp>
        <p:nvSpPr>
          <p:cNvPr id="18" name="テキスト ボックス 17"/>
          <p:cNvSpPr txBox="1"/>
          <p:nvPr/>
        </p:nvSpPr>
        <p:spPr>
          <a:xfrm>
            <a:off x="90480" y="865916"/>
            <a:ext cx="10972801" cy="338554"/>
          </a:xfrm>
          <a:prstGeom prst="rect">
            <a:avLst/>
          </a:prstGeom>
          <a:noFill/>
        </p:spPr>
        <p:txBody>
          <a:bodyPr wrap="square" rtlCol="0">
            <a:spAutoFit/>
          </a:bodyPr>
          <a:lstStyle/>
          <a:p>
            <a:pPr marL="0" marR="0" lvl="0" indent="0" algn="l" defTabSz="1138814"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Trebuchet MS" panose="020B0603020202020204"/>
                <a:ea typeface="メイリオ" panose="020B0604030504040204" pitchFamily="50" charset="-128"/>
                <a:cs typeface="+mn-cs"/>
              </a:rPr>
              <a:t>港湾施設提供事業の基本方針</a:t>
            </a:r>
            <a:endParaRPr kumimoji="1" lang="en-US" altLang="ja-JP" sz="1600" b="1" i="0" u="none" strike="noStrike" kern="1200" cap="none" spc="0" normalizeH="0" baseline="0" noProof="0" dirty="0">
              <a:ln>
                <a:noFill/>
              </a:ln>
              <a:solidFill>
                <a:prstClr val="black"/>
              </a:solidFill>
              <a:effectLst/>
              <a:uLnTx/>
              <a:uFillTx/>
              <a:latin typeface="Trebuchet MS" panose="020B0603020202020204"/>
              <a:ea typeface="メイリオ" panose="020B0604030504040204" pitchFamily="50" charset="-128"/>
              <a:cs typeface="+mn-cs"/>
            </a:endParaRPr>
          </a:p>
        </p:txBody>
      </p:sp>
      <p:sp>
        <p:nvSpPr>
          <p:cNvPr id="19" name="タイトル 1"/>
          <p:cNvSpPr txBox="1">
            <a:spLocks/>
          </p:cNvSpPr>
          <p:nvPr/>
        </p:nvSpPr>
        <p:spPr>
          <a:xfrm>
            <a:off x="122818" y="1241344"/>
            <a:ext cx="11087791" cy="473416"/>
          </a:xfrm>
          <a:prstGeom prst="rect">
            <a:avLst/>
          </a:prstGeom>
          <a:ln>
            <a:noFill/>
          </a:ln>
        </p:spPr>
        <p:txBody>
          <a:bodyPr>
            <a:noAutofit/>
          </a:bodyPr>
          <a:lstStyle>
            <a:lvl1pPr algn="l" defTabSz="576072" rtl="0" eaLnBrk="1" latinLnBrk="0" hangingPunct="1">
              <a:spcBef>
                <a:spcPct val="0"/>
              </a:spcBef>
              <a:buNone/>
              <a:defRPr kumimoji="1" sz="4536" kern="1200">
                <a:solidFill>
                  <a:schemeClr val="accent1">
                    <a:lumMod val="75000"/>
                  </a:schemeClr>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marL="0" marR="0" lvl="0" indent="0" algn="l" defTabSz="576072" rtl="0" eaLnBrk="1" fontAlgn="auto" latinLnBrk="0" hangingPunct="1">
              <a:lnSpc>
                <a:spcPct val="100000"/>
              </a:lnSpc>
              <a:spcBef>
                <a:spcPct val="0"/>
              </a:spcBef>
              <a:spcAft>
                <a:spcPts val="0"/>
              </a:spcAft>
              <a:buClrTx/>
              <a:buSzTx/>
              <a:buFontTx/>
              <a:buNone/>
              <a:tabLst/>
              <a:defRPr/>
            </a:pPr>
            <a:r>
              <a:rPr kumimoji="1" lang="ja-JP" altLang="en-US" sz="1800" b="1" i="0" u="none" strike="noStrike" kern="1200" cap="none" spc="0" normalizeH="0" baseline="0" noProof="0" dirty="0">
                <a:ln>
                  <a:noFill/>
                </a:ln>
                <a:solidFill>
                  <a:srgbClr val="5FCBEF">
                    <a:lumMod val="75000"/>
                  </a:srgbClr>
                </a:solidFill>
                <a:effectLst/>
                <a:uLnTx/>
                <a:uFillTx/>
                <a:latin typeface="メイリオ" panose="020B0604030504040204" pitchFamily="50" charset="-128"/>
                <a:ea typeface="メイリオ" panose="020B0604030504040204" pitchFamily="50" charset="-128"/>
                <a:cs typeface="+mj-cs"/>
              </a:rPr>
              <a:t>○　港湾施設提供事業</a:t>
            </a:r>
            <a:endParaRPr kumimoji="1" lang="en-US" altLang="ja-JP" sz="1800" b="1" i="0" u="none" strike="noStrike" kern="1200" cap="none" spc="0" normalizeH="0" baseline="0" noProof="0" dirty="0">
              <a:ln>
                <a:noFill/>
              </a:ln>
              <a:solidFill>
                <a:srgbClr val="5FCBEF">
                  <a:lumMod val="75000"/>
                </a:srgbClr>
              </a:solidFill>
              <a:effectLst/>
              <a:uLnTx/>
              <a:uFillTx/>
              <a:latin typeface="メイリオ" panose="020B0604030504040204" pitchFamily="50" charset="-128"/>
              <a:ea typeface="メイリオ" panose="020B0604030504040204" pitchFamily="50" charset="-128"/>
              <a:cs typeface="+mj-cs"/>
            </a:endParaRPr>
          </a:p>
        </p:txBody>
      </p:sp>
      <p:sp>
        <p:nvSpPr>
          <p:cNvPr id="7" name="正方形/長方形 6"/>
          <p:cNvSpPr/>
          <p:nvPr/>
        </p:nvSpPr>
        <p:spPr>
          <a:xfrm>
            <a:off x="345592" y="4442621"/>
            <a:ext cx="11650666" cy="3505540"/>
          </a:xfrm>
          <a:prstGeom prst="rect">
            <a:avLst/>
          </a:prstGeom>
          <a:ln w="38100">
            <a:solidFill>
              <a:srgbClr val="7030A0"/>
            </a:solidFill>
          </a:ln>
        </p:spPr>
        <p:txBody>
          <a:bodyPr wrap="square" anchor="t">
            <a:noAutofit/>
          </a:bodyPr>
          <a:lstStyle/>
          <a:p>
            <a:pPr marL="0" marR="0" lvl="0" indent="0" algn="just" defTabSz="1138814" rtl="0" eaLnBrk="1" fontAlgn="auto" latinLnBrk="0" hangingPunct="1">
              <a:lnSpc>
                <a:spcPct val="100000"/>
              </a:lnSpc>
              <a:spcBef>
                <a:spcPts val="0"/>
              </a:spcBef>
              <a:spcAft>
                <a:spcPts val="0"/>
              </a:spcAft>
              <a:buClrTx/>
              <a:buSzTx/>
              <a:buFontTx/>
              <a:buNone/>
              <a:tabLst/>
              <a:defRPr/>
            </a:pPr>
            <a:endParaRPr kumimoji="1" lang="en-US" altLang="ja-JP" sz="12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endParaRPr kumimoji="1" lang="en-US" altLang="ja-JP" sz="12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r>
              <a:rPr kumimoji="1" lang="ja-JP" altLang="en-US"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rPr>
              <a:t>経営収支、施設の状況</a:t>
            </a:r>
            <a:endParaRPr kumimoji="1" lang="en-US" altLang="ja-JP"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285750" marR="0" lvl="0" indent="-285750" algn="just" defTabSz="113881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営業損益は、平成</a:t>
            </a:r>
            <a:r>
              <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30</a:t>
            </a: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年度以降黒字となっており、令和６年度にはこれまで課題となっていた土地賃貸料の負担を解消したことにより改善した。</a:t>
            </a:r>
            <a:endPar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285750" marR="0" lvl="0" indent="-285750" algn="just" defTabSz="113881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大半の上屋が、地方公営企業法上の耐用年数を経過するなど老朽化が進行している。</a:t>
            </a:r>
            <a:endPar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endParaRPr kumimoji="1" lang="en-US" altLang="ja-JP" sz="10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r>
              <a:rPr kumimoji="1" lang="ja-JP" altLang="en-US"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rPr>
              <a:t>港湾計画における貨物量の見通し</a:t>
            </a:r>
            <a:endParaRPr kumimoji="1" lang="en-US" altLang="ja-JP"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285750" marR="0" lvl="0" indent="-285750" algn="just" defTabSz="113881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i="0" u="none" strike="noStrike" kern="100" cap="none" spc="0" normalizeH="0" baseline="0" noProof="0" dirty="0">
                <a:ln>
                  <a:noFill/>
                </a:ln>
                <a:effectLst/>
                <a:uLnTx/>
                <a:uFillTx/>
                <a:latin typeface="メイリオ" panose="020B0604030504040204" pitchFamily="50" charset="-128"/>
                <a:ea typeface="メイリオ" panose="020B0604030504040204" pitchFamily="50" charset="-128"/>
                <a:cs typeface="Times New Roman" panose="02020603050405020304" pitchFamily="18" charset="0"/>
              </a:rPr>
              <a:t>令和６年の外貿コンテナ貨物量は、一時期減少していた輸入貨物が増加し、</a:t>
            </a:r>
            <a:r>
              <a:rPr kumimoji="1" lang="en-US" altLang="ja-JP" sz="1500" b="0" i="0" u="none" strike="noStrike" kern="100" cap="none" spc="0" normalizeH="0" baseline="0" noProof="0" dirty="0">
                <a:ln>
                  <a:noFill/>
                </a:ln>
                <a:effectLst/>
                <a:uLnTx/>
                <a:uFillTx/>
                <a:latin typeface="メイリオ" panose="020B0604030504040204" pitchFamily="50" charset="-128"/>
                <a:ea typeface="メイリオ" panose="020B0604030504040204" pitchFamily="50" charset="-128"/>
                <a:cs typeface="Times New Roman" panose="02020603050405020304" pitchFamily="18" charset="0"/>
              </a:rPr>
              <a:t>2022</a:t>
            </a:r>
            <a:r>
              <a:rPr kumimoji="1" lang="ja-JP" altLang="en-US" sz="1500" b="0" i="0" u="none" strike="noStrike" kern="100" cap="none" spc="0" normalizeH="0" baseline="0" noProof="0" dirty="0">
                <a:ln>
                  <a:noFill/>
                </a:ln>
                <a:effectLst/>
                <a:uLnTx/>
                <a:uFillTx/>
                <a:latin typeface="メイリオ" panose="020B0604030504040204" pitchFamily="50" charset="-128"/>
                <a:ea typeface="メイリオ" panose="020B0604030504040204" pitchFamily="50" charset="-128"/>
                <a:cs typeface="Times New Roman" panose="02020603050405020304" pitchFamily="18" charset="0"/>
              </a:rPr>
              <a:t>年以来となる</a:t>
            </a:r>
            <a:r>
              <a:rPr kumimoji="1" lang="en-US" altLang="ja-JP" sz="1500" b="0" i="0" u="none" strike="noStrike" kern="100" cap="none" spc="0" normalizeH="0" baseline="0" noProof="0" dirty="0">
                <a:ln>
                  <a:noFill/>
                </a:ln>
                <a:effectLst/>
                <a:uLnTx/>
                <a:uFillTx/>
                <a:latin typeface="メイリオ" panose="020B0604030504040204" pitchFamily="50" charset="-128"/>
                <a:ea typeface="メイリオ" panose="020B0604030504040204" pitchFamily="50" charset="-128"/>
                <a:cs typeface="Times New Roman" panose="02020603050405020304" pitchFamily="18" charset="0"/>
              </a:rPr>
              <a:t>200</a:t>
            </a:r>
            <a:r>
              <a:rPr kumimoji="1" lang="ja-JP" altLang="en-US" sz="1500" b="0" i="0" u="none" strike="noStrike" kern="100" cap="none" spc="0" normalizeH="0" baseline="0" noProof="0" dirty="0">
                <a:ln>
                  <a:noFill/>
                </a:ln>
                <a:effectLst/>
                <a:uLnTx/>
                <a:uFillTx/>
                <a:latin typeface="メイリオ" panose="020B0604030504040204" pitchFamily="50" charset="-128"/>
                <a:ea typeface="メイリオ" panose="020B0604030504040204" pitchFamily="50" charset="-128"/>
                <a:cs typeface="Times New Roman" panose="02020603050405020304" pitchFamily="18" charset="0"/>
              </a:rPr>
              <a:t>万</a:t>
            </a:r>
            <a:r>
              <a:rPr kumimoji="1" lang="en-US" altLang="ja-JP" sz="1500" b="0" i="0" u="none" strike="noStrike" kern="100" cap="none" spc="0" normalizeH="0" baseline="0" noProof="0" dirty="0">
                <a:ln>
                  <a:noFill/>
                </a:ln>
                <a:effectLst/>
                <a:uLnTx/>
                <a:uFillTx/>
                <a:latin typeface="メイリオ" panose="020B0604030504040204" pitchFamily="50" charset="-128"/>
                <a:ea typeface="メイリオ" panose="020B0604030504040204" pitchFamily="50" charset="-128"/>
                <a:cs typeface="Times New Roman" panose="02020603050405020304" pitchFamily="18" charset="0"/>
              </a:rPr>
              <a:t>TEU</a:t>
            </a:r>
            <a:r>
              <a:rPr kumimoji="1" lang="ja-JP" altLang="en-US" sz="1500" b="0" i="0" u="none" strike="noStrike" kern="100" cap="none" spc="0" normalizeH="0" baseline="0" noProof="0" dirty="0">
                <a:ln>
                  <a:noFill/>
                </a:ln>
                <a:effectLst/>
                <a:uLnTx/>
                <a:uFillTx/>
                <a:latin typeface="メイリオ" panose="020B0604030504040204" pitchFamily="50" charset="-128"/>
                <a:ea typeface="メイリオ" panose="020B0604030504040204" pitchFamily="50" charset="-128"/>
                <a:cs typeface="Times New Roman" panose="02020603050405020304" pitchFamily="18" charset="0"/>
              </a:rPr>
              <a:t>を超える貨物量になるなど回復傾向となり、今後も堅調に推移すると見込まれる。</a:t>
            </a:r>
          </a:p>
          <a:p>
            <a:pPr marL="285750" marR="0" lvl="0" indent="-285750" algn="just" defTabSz="1138814"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en-US" altLang="ja-JP" sz="10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r>
              <a:rPr kumimoji="1" lang="ja-JP" altLang="en-US"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rPr>
              <a:t>事業者ニーズの状況</a:t>
            </a:r>
            <a:endParaRPr kumimoji="1" lang="en-US" altLang="ja-JP"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285750" marR="0" lvl="0" indent="-285750" algn="just" defTabSz="113881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集荷等に必要な大規模倉庫用地のニーズや冷凍・冷蔵倉庫のニーズが高まっているものの、用地</a:t>
            </a:r>
            <a:r>
              <a:rPr lang="ja-JP" altLang="en-US" sz="1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不足</a:t>
            </a: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で倉庫を新設できないとの意見がある。</a:t>
            </a:r>
            <a:endPar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285750" marR="0" lvl="0" indent="-285750" algn="just" defTabSz="113881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上屋の老朽化により、施設の機能が陳腐化しているとの意見がある。</a:t>
            </a:r>
            <a:endPar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9" name="正方形/長方形 8"/>
          <p:cNvSpPr/>
          <p:nvPr/>
        </p:nvSpPr>
        <p:spPr>
          <a:xfrm>
            <a:off x="336067" y="4452146"/>
            <a:ext cx="3458635" cy="325638"/>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138814"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white"/>
                </a:solidFill>
                <a:effectLst/>
                <a:uLnTx/>
                <a:uFillTx/>
                <a:latin typeface="Trebuchet MS" panose="020B0603020202020204"/>
                <a:ea typeface="メイリオ" panose="020B0604030504040204" pitchFamily="50" charset="-128"/>
                <a:cs typeface="+mn-cs"/>
              </a:rPr>
              <a:t>港湾施設提供事業を取り巻く状況</a:t>
            </a:r>
          </a:p>
        </p:txBody>
      </p:sp>
      <p:sp>
        <p:nvSpPr>
          <p:cNvPr id="10" name="タイトル 1"/>
          <p:cNvSpPr txBox="1">
            <a:spLocks/>
          </p:cNvSpPr>
          <p:nvPr/>
        </p:nvSpPr>
        <p:spPr>
          <a:xfrm>
            <a:off x="122819" y="2236268"/>
            <a:ext cx="11087791" cy="473416"/>
          </a:xfrm>
          <a:prstGeom prst="rect">
            <a:avLst/>
          </a:prstGeom>
          <a:ln>
            <a:noFill/>
          </a:ln>
        </p:spPr>
        <p:txBody>
          <a:bodyPr>
            <a:noAutofit/>
          </a:bodyPr>
          <a:lstStyle>
            <a:lvl1pPr algn="l" defTabSz="576072" rtl="0" eaLnBrk="1" latinLnBrk="0" hangingPunct="1">
              <a:spcBef>
                <a:spcPct val="0"/>
              </a:spcBef>
              <a:buNone/>
              <a:defRPr kumimoji="1" sz="4536" kern="1200">
                <a:solidFill>
                  <a:schemeClr val="accent1">
                    <a:lumMod val="75000"/>
                  </a:schemeClr>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lvl="0">
              <a:defRPr/>
            </a:pPr>
            <a:r>
              <a:rPr kumimoji="1" lang="ja-JP" altLang="en-US" sz="1800" b="1" i="0" u="none" strike="noStrike" kern="1200" cap="none" spc="0" normalizeH="0" baseline="0" noProof="0" dirty="0">
                <a:ln>
                  <a:noFill/>
                </a:ln>
                <a:solidFill>
                  <a:srgbClr val="5FCBEF">
                    <a:lumMod val="75000"/>
                  </a:srgbClr>
                </a:solidFill>
                <a:effectLst/>
                <a:uLnTx/>
                <a:uFillTx/>
                <a:latin typeface="メイリオ" panose="020B0604030504040204" pitchFamily="50" charset="-128"/>
                <a:ea typeface="メイリオ" panose="020B0604030504040204" pitchFamily="50" charset="-128"/>
                <a:cs typeface="+mj-cs"/>
              </a:rPr>
              <a:t>○　</a:t>
            </a:r>
            <a:r>
              <a:rPr lang="ja-JP" altLang="en-US" sz="1800" b="1" dirty="0">
                <a:solidFill>
                  <a:srgbClr val="5FCBEF">
                    <a:lumMod val="75000"/>
                  </a:srgbClr>
                </a:solidFill>
                <a:latin typeface="メイリオ" panose="020B0604030504040204" pitchFamily="50" charset="-128"/>
              </a:rPr>
              <a:t>第２次港湾施設提供事業経営計画について</a:t>
            </a:r>
            <a:endParaRPr kumimoji="1" lang="en-US" altLang="ja-JP" sz="1800" b="1" i="0" u="none" strike="noStrike" kern="1200" cap="none" spc="0" normalizeH="0" baseline="0" noProof="0" dirty="0">
              <a:ln>
                <a:noFill/>
              </a:ln>
              <a:solidFill>
                <a:srgbClr val="5FCBEF">
                  <a:lumMod val="75000"/>
                </a:srgbClr>
              </a:solidFill>
              <a:effectLst/>
              <a:uLnTx/>
              <a:uFillTx/>
              <a:latin typeface="メイリオ" panose="020B0604030504040204" pitchFamily="50" charset="-128"/>
              <a:ea typeface="メイリオ" panose="020B0604030504040204" pitchFamily="50" charset="-128"/>
              <a:cs typeface="+mj-cs"/>
            </a:endParaRPr>
          </a:p>
        </p:txBody>
      </p:sp>
      <p:sp>
        <p:nvSpPr>
          <p:cNvPr id="11" name="タイトル 1"/>
          <p:cNvSpPr txBox="1">
            <a:spLocks/>
          </p:cNvSpPr>
          <p:nvPr/>
        </p:nvSpPr>
        <p:spPr>
          <a:xfrm>
            <a:off x="63644" y="1575670"/>
            <a:ext cx="12112334" cy="2949146"/>
          </a:xfrm>
          <a:prstGeom prst="rect">
            <a:avLst/>
          </a:prstGeom>
          <a:ln>
            <a:noFill/>
          </a:ln>
        </p:spPr>
        <p:txBody>
          <a:bodyPr>
            <a:noAutofit/>
          </a:bodyPr>
          <a:lstStyle>
            <a:lvl1pPr algn="l" defTabSz="576072" rtl="0" eaLnBrk="1" latinLnBrk="0" hangingPunct="1">
              <a:spcBef>
                <a:spcPct val="0"/>
              </a:spcBef>
              <a:buNone/>
              <a:defRPr kumimoji="1" sz="4536" kern="1200">
                <a:solidFill>
                  <a:schemeClr val="accent1">
                    <a:lumMod val="75000"/>
                  </a:schemeClr>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marL="285750" lvl="0" indent="-285750">
              <a:buFont typeface="Wingdings" panose="05000000000000000000" pitchFamily="2" charset="2"/>
              <a:buChar char="Ø"/>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港湾施設提供事業は、港湾の機能を効率的に発揮</a:t>
            </a:r>
            <a:r>
              <a:rPr lang="ja-JP" altLang="en-US" sz="1600" dirty="0">
                <a:solidFill>
                  <a:prstClr val="black"/>
                </a:solidFill>
                <a:latin typeface="メイリオ" panose="020B0604030504040204" pitchFamily="50" charset="-128"/>
              </a:rPr>
              <a:t>させるために必要な埠頭用地、</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上屋、荷役機械等を整備運営することを目的としており、大阪港の取扱貨物量を増加させることにより大阪都市圏の物流全体の効率化を図り、市民生活の安定に寄与していく。</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a:p>
            <a:pPr marL="0" marR="0" lvl="0" indent="0" algn="l" defTabSz="576072" rtl="0" eaLnBrk="1" fontAlgn="auto" latinLnBrk="0" hangingPunct="1">
              <a:lnSpc>
                <a:spcPct val="100000"/>
              </a:lnSpc>
              <a:spcBef>
                <a:spcPct val="0"/>
              </a:spcBef>
              <a:spcAft>
                <a:spcPts val="0"/>
              </a:spcAft>
              <a:buClrTx/>
              <a:buSzTx/>
              <a:buFontTx/>
              <a:buNone/>
              <a:tabLst/>
              <a:defRPr/>
            </a:pP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a:p>
            <a:pPr marL="0" marR="0" lvl="0" indent="0" algn="l" defTabSz="576072" rtl="0" eaLnBrk="1" fontAlgn="auto" latinLnBrk="0" hangingPunct="1">
              <a:lnSpc>
                <a:spcPct val="100000"/>
              </a:lnSpc>
              <a:spcBef>
                <a:spcPct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a:p>
            <a:pPr marL="285750" marR="0" lvl="0" indent="-285750" algn="l" defTabSz="576072" rtl="0" eaLnBrk="1" fontAlgn="auto" latinLnBrk="0" hangingPunct="1">
              <a:lnSpc>
                <a:spcPct val="100000"/>
              </a:lnSpc>
              <a:spcBef>
                <a:spcPct val="0"/>
              </a:spcBef>
              <a:spcAft>
                <a:spcPts val="0"/>
              </a:spcAft>
              <a:buClrTx/>
              <a:buSzTx/>
              <a:buFont typeface="Wingdings" panose="05000000000000000000" pitchFamily="2" charset="2"/>
              <a:buChar char="Ø"/>
              <a:tabLst/>
              <a:defRPr/>
            </a:pPr>
            <a:r>
              <a:rPr lang="ja-JP" altLang="en-US" sz="1600" dirty="0">
                <a:solidFill>
                  <a:prstClr val="black"/>
                </a:solidFill>
                <a:latin typeface="メイリオ" panose="020B0604030504040204" pitchFamily="50" charset="-128"/>
                <a:ea typeface="メイリオ" panose="020B0604030504040204" pitchFamily="50" charset="-128"/>
              </a:rPr>
              <a:t>営業</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損益が平成</a:t>
            </a:r>
            <a:r>
              <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22</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年度から７年連続の赤字となったことを受け、平成</a:t>
            </a:r>
            <a:r>
              <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30</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年度に策定した「港湾施設提供事業経営計画」に基づき経営の抜本的な改革を実施し、取り組み開始以降、営業損益については継続して黒字となるなど経営収支については一定改善してきた。</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a:p>
            <a:pPr marL="285750" marR="0" lvl="0" indent="-285750" algn="l" defTabSz="576072" rtl="0" eaLnBrk="1" fontAlgn="auto" latinLnBrk="0" hangingPunct="1">
              <a:lnSpc>
                <a:spcPct val="100000"/>
              </a:lnSpc>
              <a:spcBef>
                <a:spcPct val="0"/>
              </a:spcBef>
              <a:spcAft>
                <a:spcPts val="0"/>
              </a:spcAft>
              <a:buClrTx/>
              <a:buSzTx/>
              <a:buFont typeface="Wingdings" panose="05000000000000000000" pitchFamily="2" charset="2"/>
              <a:buChar char="Ø"/>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しかしながら、依然として、施設稼働率や上屋の老朽化など改善すべき経営課題を抱えている状況であることから、これらを改善し、長期的かつ安定的な事業運営を図ることを目的に、「第２次港湾施設提供事業経営計画」（取組期間：令和５年度～令和９年度）を策定しています。</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p:txBody>
      </p:sp>
      <p:sp>
        <p:nvSpPr>
          <p:cNvPr id="13" name="スライド番号プレースホルダー 1"/>
          <p:cNvSpPr>
            <a:spLocks noGrp="1"/>
          </p:cNvSpPr>
          <p:nvPr>
            <p:ph type="sldNum" sz="quarter" idx="12"/>
          </p:nvPr>
        </p:nvSpPr>
        <p:spPr>
          <a:xfrm>
            <a:off x="11553437" y="8395007"/>
            <a:ext cx="686188" cy="245756"/>
          </a:xfrm>
        </p:spPr>
        <p:txBody>
          <a:bodyPr/>
          <a:lstStyle/>
          <a:p>
            <a:fld id="{5AA38D38-D8EA-493B-AEC0-0967396FF8DD}" type="slidenum">
              <a:rPr kumimoji="1" lang="ja-JP" altLang="en-US" sz="1200" smtClean="0">
                <a:solidFill>
                  <a:schemeClr val="tx1"/>
                </a:solidFill>
              </a:rPr>
              <a:t>5</a:t>
            </a:fld>
            <a:endParaRPr kumimoji="1" lang="ja-JP" altLang="en-US" sz="1200" dirty="0">
              <a:solidFill>
                <a:schemeClr val="tx1"/>
              </a:solidFill>
            </a:endParaRPr>
          </a:p>
        </p:txBody>
      </p:sp>
    </p:spTree>
    <p:extLst>
      <p:ext uri="{BB962C8B-B14F-4D97-AF65-F5344CB8AC3E}">
        <p14:creationId xmlns:p14="http://schemas.microsoft.com/office/powerpoint/2010/main" val="370469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正方形/長方形 17"/>
          <p:cNvSpPr/>
          <p:nvPr/>
        </p:nvSpPr>
        <p:spPr>
          <a:xfrm>
            <a:off x="237016" y="4224105"/>
            <a:ext cx="11649600" cy="4250908"/>
          </a:xfrm>
          <a:prstGeom prst="rect">
            <a:avLst/>
          </a:prstGeom>
          <a:ln w="38100" cmpd="thinThick">
            <a:solidFill>
              <a:srgbClr val="7030A0"/>
            </a:solidFill>
            <a:prstDash val="solid"/>
          </a:ln>
        </p:spPr>
        <p:txBody>
          <a:bodyPr wrap="square" anchor="t">
            <a:noAutofit/>
          </a:bodyPr>
          <a:lstStyle/>
          <a:p>
            <a:pPr marL="0" marR="0" lvl="0" indent="0" algn="just" defTabSz="1138814" rtl="0" eaLnBrk="1" fontAlgn="auto" latinLnBrk="0" hangingPunct="1">
              <a:lnSpc>
                <a:spcPct val="100000"/>
              </a:lnSpc>
              <a:spcBef>
                <a:spcPts val="0"/>
              </a:spcBef>
              <a:spcAft>
                <a:spcPts val="0"/>
              </a:spcAft>
              <a:buClrTx/>
              <a:buSzTx/>
              <a:buFontTx/>
              <a:buNone/>
              <a:tabLst/>
              <a:defRPr/>
            </a:pPr>
            <a:endParaRPr kumimoji="1" lang="en-US" altLang="ja-JP" sz="12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endParaRPr kumimoji="1" lang="en-US" altLang="ja-JP" sz="12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endParaRPr kumimoji="1" lang="en-US" altLang="ja-JP" sz="12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r>
              <a:rPr kumimoji="1" lang="ja-JP" altLang="en-US"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rPr>
              <a:t>①施設稼働率</a:t>
            </a:r>
            <a:endParaRPr kumimoji="1" lang="en-US" altLang="ja-JP"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285750" marR="0" lvl="0" indent="-285750" algn="just" defTabSz="113881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一体使用荷さばき地について、定常的に使用許可することができず岸壁の稼働率（船舶の寄港頻度）に大きく左右されるため</a:t>
            </a:r>
            <a:endPar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　 廃止も含め検討する。</a:t>
            </a:r>
            <a:endPar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285750" marR="0" lvl="0" indent="-285750" algn="just" defTabSz="113881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青果物の取扱いが低迷しているため、青果物上屋を一般雑貨を取扱う上屋へ変更するなど、稼働率の向上を図る。</a:t>
            </a:r>
            <a:endPar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285750" marR="0" lvl="0" indent="-285750" algn="just" defTabSz="113881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その他の低稼働施設について、引き続き新たな事業者の掘り起こしを行う。</a:t>
            </a:r>
            <a:endPar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r>
              <a:rPr kumimoji="1" lang="ja-JP" altLang="en-US"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rPr>
              <a:t>②上屋の老朽化</a:t>
            </a:r>
            <a:endParaRPr kumimoji="1" lang="en-US" altLang="ja-JP"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285750" marR="0" lvl="0" indent="-285750" algn="just" defTabSz="113881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港湾計画や上屋維持管理計画の内容も踏まえ、市設上屋更新計画を策定し、</a:t>
            </a:r>
            <a:r>
              <a:rPr lang="ja-JP" altLang="en-US" sz="1600" kern="100" dirty="0">
                <a:latin typeface="+mn-ea"/>
                <a:cs typeface="Times New Roman" panose="02020603050405020304" pitchFamily="18" charset="0"/>
              </a:rPr>
              <a:t>大阪港の物流機能を保持しつつ、</a:t>
            </a: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上屋の更新等を実施していく。</a:t>
            </a:r>
            <a:endPar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r>
              <a:rPr kumimoji="1" lang="ja-JP" altLang="en-US"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rPr>
              <a:t>③土地賃借料負担（施設提供事業から埋立事業への支払</a:t>
            </a:r>
            <a:r>
              <a:rPr kumimoji="1" lang="ja-JP" altLang="en-US" sz="14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rPr>
              <a:t>）</a:t>
            </a:r>
            <a:endParaRPr kumimoji="1" lang="en-US" altLang="ja-JP" sz="14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285750" marR="0" lvl="0" indent="-285750" algn="just" defTabSz="113881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altLang="en-US" sz="1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埠頭用地を一括で取得する。（暫定的な埠頭用地を除く）</a:t>
            </a:r>
            <a:endPar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　</a:t>
            </a:r>
            <a:r>
              <a:rPr lang="ja-JP" altLang="en-US" sz="1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・取得総額：約</a:t>
            </a:r>
            <a:r>
              <a:rPr lang="en-US" altLang="ja-JP" sz="1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362</a:t>
            </a:r>
            <a:r>
              <a:rPr lang="ja-JP" altLang="en-US" sz="1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億円（取得費用の支払いについては</a:t>
            </a:r>
            <a:r>
              <a:rPr lang="en-US" altLang="ja-JP" sz="1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20</a:t>
            </a:r>
            <a:r>
              <a:rPr lang="ja-JP" altLang="en-US" sz="1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年分割で行う。）</a:t>
            </a:r>
            <a:endParaRPr lang="en-US" altLang="ja-JP" sz="1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r>
              <a:rPr lang="ja-JP" altLang="en-US" sz="1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　・取得面積：約</a:t>
            </a:r>
            <a:r>
              <a:rPr lang="en-US" altLang="ja-JP" sz="1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65ha</a:t>
            </a:r>
          </a:p>
          <a:p>
            <a:pPr marL="0" marR="0" lvl="0" indent="0" algn="just" defTabSz="1138814" rtl="0" eaLnBrk="1" fontAlgn="auto" latinLnBrk="0" hangingPunct="1">
              <a:lnSpc>
                <a:spcPct val="100000"/>
              </a:lnSpc>
              <a:spcBef>
                <a:spcPts val="0"/>
              </a:spcBef>
              <a:spcAft>
                <a:spcPts val="0"/>
              </a:spcAft>
              <a:buClrTx/>
              <a:buSzTx/>
              <a:buFontTx/>
              <a:buNone/>
              <a:tabLst/>
              <a:defRPr/>
            </a:pPr>
            <a:endParaRPr lang="en-US" altLang="ja-JP" sz="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r>
              <a:rPr lang="ja-JP" altLang="en-US" sz="125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 　➡</a:t>
            </a:r>
            <a:r>
              <a:rPr lang="ja-JP" altLang="en-US" sz="1500" u="sng"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令和</a:t>
            </a:r>
            <a:r>
              <a:rPr lang="en-US" altLang="ja-JP" sz="1500" u="sng"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6</a:t>
            </a:r>
            <a:r>
              <a:rPr lang="ja-JP" altLang="en-US" sz="1500" u="sng"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年４月１日付で埠頭用地を取得したことにより課題が解消され、収支が改善する見込み。</a:t>
            </a:r>
            <a:endParaRPr lang="en-US" altLang="ja-JP" sz="1500" u="sng"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1" name="正方形/長方形 20"/>
          <p:cNvSpPr/>
          <p:nvPr/>
        </p:nvSpPr>
        <p:spPr>
          <a:xfrm>
            <a:off x="220928" y="4246575"/>
            <a:ext cx="3040887" cy="384249"/>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138814"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white"/>
                </a:solidFill>
                <a:effectLst/>
                <a:uLnTx/>
                <a:uFillTx/>
                <a:latin typeface="Trebuchet MS" panose="020B0603020202020204"/>
                <a:ea typeface="メイリオ" panose="020B0604030504040204" pitchFamily="50" charset="-128"/>
                <a:cs typeface="+mn-cs"/>
              </a:rPr>
              <a:t>課題解決のための経営改善策</a:t>
            </a:r>
          </a:p>
        </p:txBody>
      </p:sp>
      <p:sp>
        <p:nvSpPr>
          <p:cNvPr id="4" name="二等辺三角形 3"/>
          <p:cNvSpPr/>
          <p:nvPr/>
        </p:nvSpPr>
        <p:spPr>
          <a:xfrm rot="10800000">
            <a:off x="3207467" y="3622301"/>
            <a:ext cx="5708698" cy="457994"/>
          </a:xfrm>
          <a:custGeom>
            <a:avLst/>
            <a:gdLst>
              <a:gd name="connsiteX0" fmla="*/ 0 w 7578969"/>
              <a:gd name="connsiteY0" fmla="*/ 562708 h 562708"/>
              <a:gd name="connsiteX1" fmla="*/ 3739615 w 7578969"/>
              <a:gd name="connsiteY1" fmla="*/ 0 h 562708"/>
              <a:gd name="connsiteX2" fmla="*/ 7578969 w 7578969"/>
              <a:gd name="connsiteY2" fmla="*/ 562708 h 562708"/>
              <a:gd name="connsiteX3" fmla="*/ 0 w 7578969"/>
              <a:gd name="connsiteY3" fmla="*/ 562708 h 562708"/>
              <a:gd name="connsiteX0" fmla="*/ 0 w 7578969"/>
              <a:gd name="connsiteY0" fmla="*/ 762213 h 762213"/>
              <a:gd name="connsiteX1" fmla="*/ 3706364 w 7578969"/>
              <a:gd name="connsiteY1" fmla="*/ 0 h 762213"/>
              <a:gd name="connsiteX2" fmla="*/ 7578969 w 7578969"/>
              <a:gd name="connsiteY2" fmla="*/ 762213 h 762213"/>
              <a:gd name="connsiteX3" fmla="*/ 0 w 7578969"/>
              <a:gd name="connsiteY3" fmla="*/ 762213 h 762213"/>
            </a:gdLst>
            <a:ahLst/>
            <a:cxnLst>
              <a:cxn ang="0">
                <a:pos x="connsiteX0" y="connsiteY0"/>
              </a:cxn>
              <a:cxn ang="0">
                <a:pos x="connsiteX1" y="connsiteY1"/>
              </a:cxn>
              <a:cxn ang="0">
                <a:pos x="connsiteX2" y="connsiteY2"/>
              </a:cxn>
              <a:cxn ang="0">
                <a:pos x="connsiteX3" y="connsiteY3"/>
              </a:cxn>
            </a:cxnLst>
            <a:rect l="l" t="t" r="r" b="b"/>
            <a:pathLst>
              <a:path w="7578969" h="762213">
                <a:moveTo>
                  <a:pt x="0" y="762213"/>
                </a:moveTo>
                <a:lnTo>
                  <a:pt x="3706364" y="0"/>
                </a:lnTo>
                <a:lnTo>
                  <a:pt x="7578969" y="762213"/>
                </a:lnTo>
                <a:lnTo>
                  <a:pt x="0" y="762213"/>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138814" rtl="0" eaLnBrk="1" fontAlgn="auto" latinLnBrk="0" hangingPunct="1">
              <a:lnSpc>
                <a:spcPct val="100000"/>
              </a:lnSpc>
              <a:spcBef>
                <a:spcPts val="0"/>
              </a:spcBef>
              <a:spcAft>
                <a:spcPts val="0"/>
              </a:spcAft>
              <a:buClrTx/>
              <a:buSzTx/>
              <a:buFontTx/>
              <a:buNone/>
              <a:tabLst/>
              <a:defRPr/>
            </a:pPr>
            <a:endParaRPr kumimoji="1" lang="ja-JP" altLang="en-US" sz="2242" b="0" i="0" u="none" strike="noStrike" kern="1200" cap="none" spc="0" normalizeH="0" baseline="0" noProof="0">
              <a:ln>
                <a:noFill/>
              </a:ln>
              <a:solidFill>
                <a:prstClr val="white"/>
              </a:solidFill>
              <a:effectLst/>
              <a:uLnTx/>
              <a:uFillTx/>
              <a:latin typeface="Trebuchet MS" panose="020B0603020202020204"/>
              <a:ea typeface="メイリオ" panose="020B0604030504040204" pitchFamily="50" charset="-128"/>
              <a:cs typeface="+mn-cs"/>
            </a:endParaRPr>
          </a:p>
        </p:txBody>
      </p:sp>
      <p:sp>
        <p:nvSpPr>
          <p:cNvPr id="5" name="正方形/長方形 4"/>
          <p:cNvSpPr/>
          <p:nvPr/>
        </p:nvSpPr>
        <p:spPr>
          <a:xfrm>
            <a:off x="250664" y="223053"/>
            <a:ext cx="11650666" cy="3255438"/>
          </a:xfrm>
          <a:prstGeom prst="rect">
            <a:avLst/>
          </a:prstGeom>
          <a:ln w="38100">
            <a:solidFill>
              <a:srgbClr val="7030A0"/>
            </a:solidFill>
          </a:ln>
        </p:spPr>
        <p:txBody>
          <a:bodyPr wrap="square" anchor="t">
            <a:noAutofit/>
          </a:bodyPr>
          <a:lstStyle/>
          <a:p>
            <a:pPr marL="0" marR="0" lvl="0" indent="0" algn="just" defTabSz="1138814" rtl="0" eaLnBrk="1" fontAlgn="auto" latinLnBrk="0" hangingPunct="1">
              <a:lnSpc>
                <a:spcPct val="100000"/>
              </a:lnSpc>
              <a:spcBef>
                <a:spcPts val="0"/>
              </a:spcBef>
              <a:spcAft>
                <a:spcPts val="0"/>
              </a:spcAft>
              <a:buClrTx/>
              <a:buSzTx/>
              <a:buFontTx/>
              <a:buNone/>
              <a:tabLst/>
              <a:defRPr/>
            </a:pPr>
            <a:endParaRPr kumimoji="1" lang="en-US" altLang="ja-JP" sz="12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endParaRPr kumimoji="1" lang="en-US" altLang="ja-JP" sz="12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endParaRPr kumimoji="1" lang="en-US" altLang="ja-JP" sz="12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r>
              <a:rPr kumimoji="1" lang="ja-JP" altLang="en-US"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rPr>
              <a:t>①施設稼働率</a:t>
            </a:r>
            <a:endParaRPr kumimoji="1" lang="en-US" altLang="ja-JP"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171450" indent="-171450" algn="just">
              <a:buFont typeface="Wingdings" panose="05000000000000000000" pitchFamily="2" charset="2"/>
              <a:buChar char="Ø"/>
              <a:defRPr/>
            </a:pPr>
            <a:r>
              <a:rPr lang="ja-JP" altLang="en-US" sz="1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 </a:t>
            </a: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上屋及び荷さばき地の施設稼働率は全体で平均</a:t>
            </a:r>
            <a:r>
              <a:rPr lang="en-US" altLang="ja-JP" sz="1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72.5</a:t>
            </a: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a:t>
            </a:r>
            <a:r>
              <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a:t>
            </a: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）となっており、安治川内港地区や北港白津地区などの稼働率の低い施 </a:t>
            </a:r>
            <a:endPar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algn="just">
              <a:defRPr/>
            </a:pPr>
            <a:r>
              <a:rPr lang="en-US" altLang="ja-JP" sz="1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    </a:t>
            </a: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設がある。</a:t>
            </a:r>
            <a:endPar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algn="just">
              <a:defRPr/>
            </a:pPr>
            <a:r>
              <a:rPr lang="ja-JP" altLang="en-US" sz="1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　</a:t>
            </a:r>
            <a:r>
              <a:rPr lang="ja-JP" altLang="en-US" sz="1250" kern="100" dirty="0">
                <a:solidFill>
                  <a:prstClr val="black"/>
                </a:solidFill>
                <a:latin typeface="メイリオ" panose="020B0604030504040204" pitchFamily="50" charset="-128"/>
                <a:cs typeface="Times New Roman" panose="02020603050405020304" pitchFamily="18" charset="0"/>
              </a:rPr>
              <a:t>（</a:t>
            </a:r>
            <a:r>
              <a:rPr lang="en-US" altLang="ja-JP" sz="1250" kern="100" dirty="0">
                <a:solidFill>
                  <a:prstClr val="black"/>
                </a:solidFill>
                <a:latin typeface="メイリオ" panose="020B0604030504040204" pitchFamily="50" charset="-128"/>
                <a:cs typeface="Times New Roman" panose="02020603050405020304" pitchFamily="18" charset="0"/>
              </a:rPr>
              <a:t>※</a:t>
            </a:r>
            <a:r>
              <a:rPr lang="ja-JP" altLang="en-US" sz="1250" kern="100" dirty="0">
                <a:solidFill>
                  <a:prstClr val="black"/>
                </a:solidFill>
                <a:latin typeface="メイリオ" panose="020B0604030504040204" pitchFamily="50" charset="-128"/>
                <a:cs typeface="Times New Roman" panose="02020603050405020304" pitchFamily="18" charset="0"/>
              </a:rPr>
              <a:t>）令和３年度決算ベース</a:t>
            </a:r>
            <a:endParaRPr kumimoji="1" lang="en-US" altLang="ja-JP" sz="12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r>
              <a:rPr kumimoji="1" lang="ja-JP" altLang="en-US"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rPr>
              <a:t>②上屋の老朽化</a:t>
            </a:r>
            <a:endParaRPr kumimoji="1" lang="en-US" altLang="ja-JP"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171450" marR="0" lvl="0" indent="-171450" algn="just" defTabSz="113881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 上屋</a:t>
            </a:r>
            <a:r>
              <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80</a:t>
            </a: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棟のうち９割以上が、地方公営企業法上の耐用年数を経過するなど老朽化が進行しており、今後の計画的な更新等に向け検</a:t>
            </a:r>
            <a:endPar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R="0" lvl="0" algn="just" defTabSz="1138814" rtl="0" eaLnBrk="1" fontAlgn="auto" latinLnBrk="0" hangingPunct="1">
              <a:lnSpc>
                <a:spcPct val="100000"/>
              </a:lnSpc>
              <a:spcBef>
                <a:spcPts val="0"/>
              </a:spcBef>
              <a:spcAft>
                <a:spcPts val="0"/>
              </a:spcAft>
              <a:buClrTx/>
              <a:buSzTx/>
              <a:tabLst/>
              <a:defRPr/>
            </a:pPr>
            <a:r>
              <a:rPr lang="en-US" altLang="ja-JP" sz="1500"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    </a:t>
            </a: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討していく必要がある。</a:t>
            </a:r>
            <a:endParaRPr kumimoji="1" lang="en-US" altLang="ja-JP" sz="12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just" defTabSz="1138814" rtl="0" eaLnBrk="1" fontAlgn="auto" latinLnBrk="0" hangingPunct="1">
              <a:lnSpc>
                <a:spcPct val="100000"/>
              </a:lnSpc>
              <a:spcBef>
                <a:spcPts val="0"/>
              </a:spcBef>
              <a:spcAft>
                <a:spcPts val="0"/>
              </a:spcAft>
              <a:buClrTx/>
              <a:buSzTx/>
              <a:buFontTx/>
              <a:buNone/>
              <a:tabLst/>
              <a:defRPr/>
            </a:pPr>
            <a:r>
              <a:rPr kumimoji="1" lang="ja-JP" altLang="en-US"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rPr>
              <a:t>③土地賃借料負担（施設提供事業から埋立事業への支払）</a:t>
            </a:r>
            <a:endParaRPr kumimoji="1" lang="en-US" altLang="ja-JP" sz="1600" b="1" i="1" u="none" strike="noStrike" kern="1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171450" marR="0" lvl="0" indent="-171450" algn="just" defTabSz="113881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 埋立事業より埠頭用地の底地を賃借しており、その賃借料は</a:t>
            </a:r>
            <a:r>
              <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21</a:t>
            </a: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億円／年は、施設提供事業の総費用</a:t>
            </a:r>
            <a:r>
              <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41</a:t>
            </a: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億円（</a:t>
            </a:r>
            <a:r>
              <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a:t>
            </a: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）の約５割を占める</a:t>
            </a:r>
            <a:endPar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R="0" lvl="0" algn="just" defTabSz="1138814" rtl="0" eaLnBrk="1" fontAlgn="auto" latinLnBrk="0" hangingPunct="1">
              <a:lnSpc>
                <a:spcPct val="100000"/>
              </a:lnSpc>
              <a:spcBef>
                <a:spcPts val="0"/>
              </a:spcBef>
              <a:spcAft>
                <a:spcPts val="0"/>
              </a:spcAft>
              <a:buClrTx/>
              <a:buSzTx/>
              <a:tabLst/>
              <a:defRPr/>
            </a:pPr>
            <a:r>
              <a:rPr lang="en-US" altLang="ja-JP" sz="1500" kern="100" noProof="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    </a:t>
            </a:r>
            <a:r>
              <a:rPr kumimoji="1" lang="ja-JP" altLang="en-US"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など、大きな負担となっている。</a:t>
            </a:r>
            <a:endParaRPr kumimoji="1" lang="en-US" altLang="ja-JP" sz="15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R="0" lvl="0" algn="just" defTabSz="1138814" rtl="0" eaLnBrk="1" fontAlgn="auto" latinLnBrk="0" hangingPunct="1">
              <a:lnSpc>
                <a:spcPct val="100000"/>
              </a:lnSpc>
              <a:spcBef>
                <a:spcPts val="0"/>
              </a:spcBef>
              <a:spcAft>
                <a:spcPts val="0"/>
              </a:spcAft>
              <a:buClrTx/>
              <a:buSzTx/>
              <a:tabLst/>
              <a:defRPr/>
            </a:pPr>
            <a:r>
              <a:rPr lang="ja-JP" altLang="en-US" sz="1500" kern="100" noProof="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　</a:t>
            </a:r>
            <a:r>
              <a:rPr kumimoji="1" lang="ja-JP" altLang="en-US" sz="125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a:t>
            </a:r>
            <a:r>
              <a:rPr kumimoji="1" lang="en-US" altLang="ja-JP" sz="125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a:t>
            </a:r>
            <a:r>
              <a:rPr kumimoji="1" lang="ja-JP" altLang="en-US" sz="125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）令和５年度当初予算ベース</a:t>
            </a:r>
            <a:endParaRPr kumimoji="1" lang="en-US" altLang="ja-JP" sz="125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6" name="正方形/長方形 5"/>
          <p:cNvSpPr/>
          <p:nvPr/>
        </p:nvSpPr>
        <p:spPr>
          <a:xfrm>
            <a:off x="237016" y="232647"/>
            <a:ext cx="2628626" cy="39973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138814"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white"/>
                </a:solidFill>
                <a:effectLst/>
                <a:uLnTx/>
                <a:uFillTx/>
                <a:latin typeface="Trebuchet MS" panose="020B0603020202020204"/>
                <a:ea typeface="メイリオ" panose="020B0604030504040204" pitchFamily="50" charset="-128"/>
                <a:cs typeface="+mn-cs"/>
              </a:rPr>
              <a:t>港湾施設提供事業の課題</a:t>
            </a:r>
          </a:p>
        </p:txBody>
      </p:sp>
      <p:sp>
        <p:nvSpPr>
          <p:cNvPr id="7" name="スライド番号プレースホルダー 1"/>
          <p:cNvSpPr>
            <a:spLocks noGrp="1"/>
          </p:cNvSpPr>
          <p:nvPr>
            <p:ph type="sldNum" sz="quarter" idx="12"/>
          </p:nvPr>
        </p:nvSpPr>
        <p:spPr>
          <a:xfrm>
            <a:off x="11553437" y="8395007"/>
            <a:ext cx="686188" cy="245756"/>
          </a:xfrm>
        </p:spPr>
        <p:txBody>
          <a:bodyPr/>
          <a:lstStyle/>
          <a:p>
            <a:fld id="{5AA38D38-D8EA-493B-AEC0-0967396FF8DD}" type="slidenum">
              <a:rPr kumimoji="1" lang="ja-JP" altLang="en-US" sz="1200" smtClean="0">
                <a:solidFill>
                  <a:schemeClr val="tx1"/>
                </a:solidFill>
              </a:rPr>
              <a:t>6</a:t>
            </a:fld>
            <a:endParaRPr kumimoji="1" lang="ja-JP" altLang="en-US" sz="1200" dirty="0">
              <a:solidFill>
                <a:schemeClr val="tx1"/>
              </a:solidFill>
            </a:endParaRPr>
          </a:p>
        </p:txBody>
      </p:sp>
    </p:spTree>
    <p:extLst>
      <p:ext uri="{BB962C8B-B14F-4D97-AF65-F5344CB8AC3E}">
        <p14:creationId xmlns:p14="http://schemas.microsoft.com/office/powerpoint/2010/main" val="291701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11540185" y="8297097"/>
            <a:ext cx="686187" cy="460041"/>
          </a:xfrm>
        </p:spPr>
        <p:txBody>
          <a:bodyPr/>
          <a:lstStyle/>
          <a:p>
            <a:fld id="{5AA38D38-D8EA-493B-AEC0-0967396FF8DD}" type="slidenum">
              <a:rPr kumimoji="1" lang="ja-JP" altLang="en-US" smtClean="0">
                <a:solidFill>
                  <a:schemeClr val="tx1"/>
                </a:solidFill>
              </a:rPr>
              <a:t>7</a:t>
            </a:fld>
            <a:endParaRPr kumimoji="1" lang="ja-JP" altLang="en-US" dirty="0">
              <a:solidFill>
                <a:schemeClr val="tx1"/>
              </a:solidFill>
            </a:endParaRPr>
          </a:p>
        </p:txBody>
      </p:sp>
      <p:pic>
        <p:nvPicPr>
          <p:cNvPr id="3" name="図 2"/>
          <p:cNvPicPr>
            <a:picLocks noChangeAspect="1"/>
          </p:cNvPicPr>
          <p:nvPr/>
        </p:nvPicPr>
        <p:blipFill>
          <a:blip r:embed="rId2"/>
          <a:stretch>
            <a:fillRect/>
          </a:stretch>
        </p:blipFill>
        <p:spPr>
          <a:xfrm>
            <a:off x="-32687" y="201749"/>
            <a:ext cx="12272312" cy="652329"/>
          </a:xfrm>
          <a:prstGeom prst="rect">
            <a:avLst/>
          </a:prstGeom>
        </p:spPr>
      </p:pic>
      <p:sp>
        <p:nvSpPr>
          <p:cNvPr id="9" name="テキスト ボックス 8"/>
          <p:cNvSpPr txBox="1"/>
          <p:nvPr/>
        </p:nvSpPr>
        <p:spPr>
          <a:xfrm>
            <a:off x="0" y="887681"/>
            <a:ext cx="3638551" cy="338554"/>
          </a:xfrm>
          <a:prstGeom prst="rect">
            <a:avLst/>
          </a:prstGeom>
          <a:noFill/>
        </p:spPr>
        <p:txBody>
          <a:bodyPr wrap="square" rtlCol="0">
            <a:spAutoFit/>
          </a:bodyPr>
          <a:lstStyle/>
          <a:p>
            <a:r>
              <a:rPr lang="ja-JP" altLang="en-US" sz="1600" b="1" dirty="0"/>
              <a:t>（１）投資・財政計画（収支計画）</a:t>
            </a:r>
            <a:endParaRPr lang="en-US" altLang="ja-JP" sz="1600" b="1" dirty="0"/>
          </a:p>
        </p:txBody>
      </p:sp>
      <p:sp>
        <p:nvSpPr>
          <p:cNvPr id="10" name="Text Box 41">
            <a:extLst>
              <a:ext uri="{FF2B5EF4-FFF2-40B4-BE49-F238E27FC236}">
                <a16:creationId xmlns:a16="http://schemas.microsoft.com/office/drawing/2014/main" id="{BD35E797-373F-A9B5-87B2-6CDBA001B733}"/>
              </a:ext>
            </a:extLst>
          </p:cNvPr>
          <p:cNvSpPr>
            <a:spLocks noChangeArrowheads="1"/>
          </p:cNvSpPr>
          <p:nvPr/>
        </p:nvSpPr>
        <p:spPr bwMode="auto">
          <a:xfrm>
            <a:off x="750416" y="1245839"/>
            <a:ext cx="10738791" cy="895048"/>
          </a:xfrm>
          <a:prstGeom prst="rect">
            <a:avLst/>
          </a:prstGeom>
          <a:noFill/>
          <a:ln w="28575">
            <a:noFill/>
            <a:miter lim="800000"/>
            <a:headEnd/>
            <a:tailEnd/>
          </a:ln>
        </p:spPr>
        <p:txBody>
          <a:bodyPr wrap="square" tIns="36000">
            <a:spAutoFit/>
          </a:bodyPr>
          <a:lstStyle/>
          <a:p>
            <a:pPr eaLnBrk="1" hangingPunct="1">
              <a:lnSpc>
                <a:spcPct val="110000"/>
              </a:lnSpc>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　第２次港湾施設提供事業</a:t>
            </a:r>
            <a:r>
              <a:rPr lang="ja-JP" altLang="en-US"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経営計画における課題である③土地賃借料負担の経営改善策として、令和</a:t>
            </a:r>
            <a:r>
              <a:rPr lang="en-US" altLang="ja-JP"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6</a:t>
            </a:r>
            <a:r>
              <a:rPr lang="ja-JP" altLang="en-US"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年度に大阪港埋立事業より埠頭用地を取得（支払いは</a:t>
            </a:r>
            <a:r>
              <a:rPr lang="en-US" altLang="ja-JP"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20</a:t>
            </a:r>
            <a:r>
              <a:rPr lang="ja-JP" altLang="en-US"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年分割）したことから、令和</a:t>
            </a:r>
            <a:r>
              <a:rPr lang="en-US" altLang="ja-JP"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7</a:t>
            </a:r>
            <a:r>
              <a:rPr lang="ja-JP" altLang="en-US"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年度から令和</a:t>
            </a:r>
            <a:r>
              <a:rPr lang="en-US" altLang="ja-JP"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25</a:t>
            </a:r>
            <a:r>
              <a:rPr lang="ja-JP" altLang="en-US"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年度の取得期間の収支に加え、その後の推移を確認する</a:t>
            </a:r>
            <a:r>
              <a:rPr lang="en-US" altLang="ja-JP"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5</a:t>
            </a:r>
            <a:r>
              <a:rPr lang="ja-JP" altLang="en-US"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年間の合計</a:t>
            </a:r>
            <a:r>
              <a:rPr lang="en-US" altLang="ja-JP"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24</a:t>
            </a:r>
            <a:r>
              <a:rPr lang="ja-JP" altLang="en-US"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年間の収支（～</a:t>
            </a:r>
            <a:r>
              <a:rPr lang="en-US" altLang="ja-JP"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2048</a:t>
            </a:r>
            <a:r>
              <a:rPr lang="ja-JP" altLang="en-US"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a:t>
            </a:r>
            <a:r>
              <a:rPr lang="en-US" altLang="ja-JP"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R30</a:t>
            </a:r>
            <a:r>
              <a:rPr lang="ja-JP" altLang="en-US" sz="1600" dirty="0">
                <a:effectLst>
                  <a:outerShdw blurRad="38100" dist="38100" dir="2700000" algn="tl">
                    <a:srgbClr val="C0C0C0"/>
                  </a:outerShdw>
                </a:effectLst>
                <a:latin typeface="メイリオ" panose="020B0604030504040204" pitchFamily="50" charset="-128"/>
                <a:ea typeface="メイリオ" panose="020B0604030504040204" pitchFamily="50" charset="-128"/>
              </a:rPr>
              <a:t>））を試算する。</a:t>
            </a:r>
            <a:endParaRPr lang="en-US" altLang="ja-JP" sz="1600" dirty="0">
              <a:effectLst>
                <a:outerShdw blurRad="38100" dist="38100" dir="2700000" algn="tl">
                  <a:srgbClr val="C0C0C0"/>
                </a:outerShdw>
              </a:effectLst>
              <a:latin typeface="メイリオ" panose="020B0604030504040204" pitchFamily="50" charset="-128"/>
              <a:ea typeface="メイリオ" panose="020B0604030504040204" pitchFamily="50" charset="-128"/>
            </a:endParaRPr>
          </a:p>
        </p:txBody>
      </p:sp>
      <p:pic>
        <p:nvPicPr>
          <p:cNvPr id="11" name="図 10">
            <a:extLst>
              <a:ext uri="{FF2B5EF4-FFF2-40B4-BE49-F238E27FC236}">
                <a16:creationId xmlns:a16="http://schemas.microsoft.com/office/drawing/2014/main" id="{5A827262-6A7D-4758-1FC1-B69416E0C1B1}"/>
              </a:ext>
            </a:extLst>
          </p:cNvPr>
          <p:cNvPicPr>
            <a:picLocks noChangeAspect="1"/>
          </p:cNvPicPr>
          <p:nvPr/>
        </p:nvPicPr>
        <p:blipFill>
          <a:blip r:embed="rId3"/>
          <a:stretch>
            <a:fillRect/>
          </a:stretch>
        </p:blipFill>
        <p:spPr>
          <a:xfrm>
            <a:off x="1997075" y="2131822"/>
            <a:ext cx="8212787" cy="6395295"/>
          </a:xfrm>
          <a:prstGeom prst="rect">
            <a:avLst/>
          </a:prstGeom>
        </p:spPr>
      </p:pic>
    </p:spTree>
    <p:extLst>
      <p:ext uri="{BB962C8B-B14F-4D97-AF65-F5344CB8AC3E}">
        <p14:creationId xmlns:p14="http://schemas.microsoft.com/office/powerpoint/2010/main" val="3190372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11540185" y="8297097"/>
            <a:ext cx="686187" cy="460041"/>
          </a:xfrm>
        </p:spPr>
        <p:txBody>
          <a:bodyPr/>
          <a:lstStyle/>
          <a:p>
            <a:fld id="{5AA38D38-D8EA-493B-AEC0-0967396FF8DD}" type="slidenum">
              <a:rPr kumimoji="1" lang="ja-JP" altLang="en-US" smtClean="0">
                <a:solidFill>
                  <a:schemeClr val="tx1"/>
                </a:solidFill>
              </a:rPr>
              <a:t>8</a:t>
            </a:fld>
            <a:endParaRPr kumimoji="1" lang="ja-JP" altLang="en-US" dirty="0">
              <a:solidFill>
                <a:schemeClr val="tx1"/>
              </a:solidFill>
            </a:endParaRPr>
          </a:p>
        </p:txBody>
      </p:sp>
      <p:pic>
        <p:nvPicPr>
          <p:cNvPr id="3" name="図 2">
            <a:extLst>
              <a:ext uri="{FF2B5EF4-FFF2-40B4-BE49-F238E27FC236}">
                <a16:creationId xmlns:a16="http://schemas.microsoft.com/office/drawing/2014/main" id="{793AD425-D116-242B-2316-24AE5C7518C6}"/>
              </a:ext>
            </a:extLst>
          </p:cNvPr>
          <p:cNvPicPr>
            <a:picLocks noChangeAspect="1"/>
          </p:cNvPicPr>
          <p:nvPr/>
        </p:nvPicPr>
        <p:blipFill>
          <a:blip r:embed="rId2"/>
          <a:stretch>
            <a:fillRect/>
          </a:stretch>
        </p:blipFill>
        <p:spPr>
          <a:xfrm>
            <a:off x="600556" y="726668"/>
            <a:ext cx="10939629" cy="6893332"/>
          </a:xfrm>
          <a:prstGeom prst="rect">
            <a:avLst/>
          </a:prstGeom>
        </p:spPr>
      </p:pic>
    </p:spTree>
    <p:extLst>
      <p:ext uri="{BB962C8B-B14F-4D97-AF65-F5344CB8AC3E}">
        <p14:creationId xmlns:p14="http://schemas.microsoft.com/office/powerpoint/2010/main" val="110613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11553437" y="8395007"/>
            <a:ext cx="686188" cy="245756"/>
          </a:xfrm>
        </p:spPr>
        <p:txBody>
          <a:bodyPr/>
          <a:lstStyle/>
          <a:p>
            <a:fld id="{5AA38D38-D8EA-493B-AEC0-0967396FF8DD}" type="slidenum">
              <a:rPr kumimoji="1" lang="ja-JP" altLang="en-US" sz="1200" smtClean="0">
                <a:solidFill>
                  <a:schemeClr val="tx1"/>
                </a:solidFill>
              </a:rPr>
              <a:t>9</a:t>
            </a:fld>
            <a:endParaRPr kumimoji="1" lang="ja-JP" altLang="en-US" sz="1200" dirty="0">
              <a:solidFill>
                <a:schemeClr val="tx1"/>
              </a:solidFill>
            </a:endParaRPr>
          </a:p>
        </p:txBody>
      </p:sp>
      <p:pic>
        <p:nvPicPr>
          <p:cNvPr id="5" name="図 4">
            <a:extLst>
              <a:ext uri="{FF2B5EF4-FFF2-40B4-BE49-F238E27FC236}">
                <a16:creationId xmlns:a16="http://schemas.microsoft.com/office/drawing/2014/main" id="{DD25970D-FFF0-38EA-F8D6-482A50FDF6C3}"/>
              </a:ext>
            </a:extLst>
          </p:cNvPr>
          <p:cNvPicPr>
            <a:picLocks noChangeAspect="1"/>
          </p:cNvPicPr>
          <p:nvPr/>
        </p:nvPicPr>
        <p:blipFill>
          <a:blip r:embed="rId2"/>
          <a:stretch>
            <a:fillRect/>
          </a:stretch>
        </p:blipFill>
        <p:spPr>
          <a:xfrm>
            <a:off x="594119" y="872469"/>
            <a:ext cx="11051385" cy="6895823"/>
          </a:xfrm>
          <a:prstGeom prst="rect">
            <a:avLst/>
          </a:prstGeom>
        </p:spPr>
      </p:pic>
    </p:spTree>
    <p:extLst>
      <p:ext uri="{BB962C8B-B14F-4D97-AF65-F5344CB8AC3E}">
        <p14:creationId xmlns:p14="http://schemas.microsoft.com/office/powerpoint/2010/main" val="378975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11553437" y="8395007"/>
            <a:ext cx="686188" cy="245756"/>
          </a:xfrm>
        </p:spPr>
        <p:txBody>
          <a:bodyPr/>
          <a:lstStyle/>
          <a:p>
            <a:fld id="{5AA38D38-D8EA-493B-AEC0-0967396FF8DD}" type="slidenum">
              <a:rPr kumimoji="1" lang="ja-JP" altLang="en-US" sz="1200" smtClean="0">
                <a:solidFill>
                  <a:schemeClr val="tx1"/>
                </a:solidFill>
              </a:rPr>
              <a:t>10</a:t>
            </a:fld>
            <a:endParaRPr kumimoji="1" lang="ja-JP" altLang="en-US" sz="1200" dirty="0">
              <a:solidFill>
                <a:schemeClr val="tx1"/>
              </a:solidFill>
            </a:endParaRPr>
          </a:p>
        </p:txBody>
      </p:sp>
      <p:pic>
        <p:nvPicPr>
          <p:cNvPr id="5" name="図 4">
            <a:extLst>
              <a:ext uri="{FF2B5EF4-FFF2-40B4-BE49-F238E27FC236}">
                <a16:creationId xmlns:a16="http://schemas.microsoft.com/office/drawing/2014/main" id="{774A261F-0EEE-ECFE-D17B-00AE5319D24D}"/>
              </a:ext>
            </a:extLst>
          </p:cNvPr>
          <p:cNvPicPr>
            <a:picLocks noChangeAspect="1"/>
          </p:cNvPicPr>
          <p:nvPr/>
        </p:nvPicPr>
        <p:blipFill>
          <a:blip r:embed="rId2"/>
          <a:stretch>
            <a:fillRect/>
          </a:stretch>
        </p:blipFill>
        <p:spPr>
          <a:xfrm>
            <a:off x="601502" y="877076"/>
            <a:ext cx="11036620" cy="6886610"/>
          </a:xfrm>
          <a:prstGeom prst="rect">
            <a:avLst/>
          </a:prstGeom>
        </p:spPr>
      </p:pic>
      <p:pic>
        <p:nvPicPr>
          <p:cNvPr id="3" name="図 2">
            <a:extLst>
              <a:ext uri="{FF2B5EF4-FFF2-40B4-BE49-F238E27FC236}">
                <a16:creationId xmlns:a16="http://schemas.microsoft.com/office/drawing/2014/main" id="{40EF7685-FE57-B8DB-397F-292D169D647A}"/>
              </a:ext>
            </a:extLst>
          </p:cNvPr>
          <p:cNvPicPr>
            <a:picLocks noChangeAspect="1"/>
          </p:cNvPicPr>
          <p:nvPr/>
        </p:nvPicPr>
        <p:blipFill>
          <a:blip r:embed="rId3"/>
          <a:stretch>
            <a:fillRect/>
          </a:stretch>
        </p:blipFill>
        <p:spPr>
          <a:xfrm>
            <a:off x="601502" y="877077"/>
            <a:ext cx="11036618" cy="6886609"/>
          </a:xfrm>
          <a:prstGeom prst="rect">
            <a:avLst/>
          </a:prstGeom>
        </p:spPr>
      </p:pic>
    </p:spTree>
    <p:extLst>
      <p:ext uri="{BB962C8B-B14F-4D97-AF65-F5344CB8AC3E}">
        <p14:creationId xmlns:p14="http://schemas.microsoft.com/office/powerpoint/2010/main" val="3643752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11553437" y="8395007"/>
            <a:ext cx="686188" cy="245756"/>
          </a:xfrm>
        </p:spPr>
        <p:txBody>
          <a:bodyPr/>
          <a:lstStyle/>
          <a:p>
            <a:fld id="{5AA38D38-D8EA-493B-AEC0-0967396FF8DD}" type="slidenum">
              <a:rPr kumimoji="1" lang="ja-JP" altLang="en-US" sz="1200" smtClean="0">
                <a:solidFill>
                  <a:schemeClr val="tx1"/>
                </a:solidFill>
              </a:rPr>
              <a:t>11</a:t>
            </a:fld>
            <a:endParaRPr kumimoji="1" lang="ja-JP" altLang="en-US" sz="1200" dirty="0">
              <a:solidFill>
                <a:schemeClr val="tx1"/>
              </a:solidFill>
            </a:endParaRPr>
          </a:p>
        </p:txBody>
      </p:sp>
      <p:sp>
        <p:nvSpPr>
          <p:cNvPr id="4" name="テキスト ボックス 3"/>
          <p:cNvSpPr txBox="1"/>
          <p:nvPr/>
        </p:nvSpPr>
        <p:spPr>
          <a:xfrm>
            <a:off x="179614" y="345672"/>
            <a:ext cx="12239625" cy="338554"/>
          </a:xfrm>
          <a:prstGeom prst="rect">
            <a:avLst/>
          </a:prstGeom>
          <a:noFill/>
        </p:spPr>
        <p:txBody>
          <a:bodyPr wrap="square" rtlCol="0">
            <a:spAutoFit/>
          </a:bodyPr>
          <a:lstStyle/>
          <a:p>
            <a:pPr marL="382484" indent="-382484">
              <a:buFont typeface="ＭＳ 明朝" panose="02020609040205080304" pitchFamily="17" charset="-128"/>
              <a:buChar char="○"/>
            </a:pPr>
            <a:r>
              <a:rPr lang="ja-JP" altLang="en-US" sz="1600" b="1" dirty="0">
                <a:solidFill>
                  <a:schemeClr val="accent1">
                    <a:lumMod val="50000"/>
                  </a:schemeClr>
                </a:solidFill>
              </a:rPr>
              <a:t>投資計画（建設改良費）について</a:t>
            </a:r>
          </a:p>
        </p:txBody>
      </p:sp>
      <p:sp>
        <p:nvSpPr>
          <p:cNvPr id="5" name="テキスト ボックス 4"/>
          <p:cNvSpPr txBox="1"/>
          <p:nvPr/>
        </p:nvSpPr>
        <p:spPr>
          <a:xfrm>
            <a:off x="0" y="70586"/>
            <a:ext cx="6153150" cy="338554"/>
          </a:xfrm>
          <a:prstGeom prst="rect">
            <a:avLst/>
          </a:prstGeom>
          <a:noFill/>
        </p:spPr>
        <p:txBody>
          <a:bodyPr wrap="square" rtlCol="0">
            <a:spAutoFit/>
          </a:bodyPr>
          <a:lstStyle/>
          <a:p>
            <a:r>
              <a:rPr lang="ja-JP" altLang="en-US" sz="1600" b="1" dirty="0"/>
              <a:t>（２）投資・財政計画（収支計画）の策定にあたっての説明</a:t>
            </a:r>
            <a:endParaRPr lang="en-US" altLang="ja-JP" sz="1600" b="1" dirty="0"/>
          </a:p>
        </p:txBody>
      </p:sp>
      <p:sp>
        <p:nvSpPr>
          <p:cNvPr id="9" name="テキスト ボックス 8"/>
          <p:cNvSpPr txBox="1"/>
          <p:nvPr/>
        </p:nvSpPr>
        <p:spPr>
          <a:xfrm>
            <a:off x="-179617" y="585845"/>
            <a:ext cx="12239625" cy="1384995"/>
          </a:xfrm>
          <a:prstGeom prst="rect">
            <a:avLst/>
          </a:prstGeom>
          <a:noFill/>
        </p:spPr>
        <p:txBody>
          <a:bodyPr wrap="square" rtlCol="0">
            <a:spAutoFit/>
          </a:bodyPr>
          <a:lstStyle/>
          <a:p>
            <a:pPr marL="855158" lvl="1" indent="-285750">
              <a:buFont typeface="Wingdings" panose="05000000000000000000" pitchFamily="2" charset="2"/>
              <a:buChar char="Ø"/>
            </a:pPr>
            <a:r>
              <a:rPr lang="ja-JP" altLang="en-US" sz="1200" dirty="0">
                <a:latin typeface="+mj-ea"/>
                <a:ea typeface="+mj-ea"/>
              </a:rPr>
              <a:t>収支計画策定にあたっては、次のとおりの投資計画を見込んでいる。</a:t>
            </a:r>
            <a:endParaRPr lang="en-US" altLang="ja-JP" sz="1200" dirty="0">
              <a:latin typeface="+mj-ea"/>
              <a:ea typeface="+mj-ea"/>
            </a:endParaRPr>
          </a:p>
          <a:p>
            <a:pPr marL="855158" lvl="1" indent="-285750">
              <a:buFont typeface="Wingdings" panose="05000000000000000000" pitchFamily="2" charset="2"/>
              <a:buChar char="Ø"/>
            </a:pPr>
            <a:r>
              <a:rPr lang="ja-JP" altLang="en-US" sz="1200" dirty="0">
                <a:latin typeface="+mj-ea"/>
                <a:ea typeface="+mj-ea"/>
              </a:rPr>
              <a:t>荷役機械については、</a:t>
            </a:r>
            <a:r>
              <a:rPr lang="en-US" altLang="ja-JP" sz="1200" dirty="0">
                <a:latin typeface="+mj-ea"/>
                <a:ea typeface="+mj-ea"/>
              </a:rPr>
              <a:t>2024</a:t>
            </a:r>
            <a:r>
              <a:rPr lang="ja-JP" altLang="en-US" sz="1200" dirty="0">
                <a:latin typeface="+mj-ea"/>
                <a:ea typeface="+mj-ea"/>
              </a:rPr>
              <a:t>（</a:t>
            </a:r>
            <a:r>
              <a:rPr lang="en-US" altLang="ja-JP" sz="1200" dirty="0">
                <a:latin typeface="+mj-ea"/>
                <a:ea typeface="+mj-ea"/>
              </a:rPr>
              <a:t>R6</a:t>
            </a:r>
            <a:r>
              <a:rPr lang="ja-JP" altLang="en-US" sz="1200" dirty="0">
                <a:latin typeface="+mj-ea"/>
                <a:ea typeface="+mj-ea"/>
              </a:rPr>
              <a:t>）年度に新設工事が完了し、</a:t>
            </a:r>
            <a:r>
              <a:rPr lang="en-US" altLang="ja-JP" sz="1200" dirty="0">
                <a:latin typeface="+mj-ea"/>
                <a:ea typeface="+mj-ea"/>
              </a:rPr>
              <a:t>2039</a:t>
            </a:r>
            <a:r>
              <a:rPr lang="ja-JP" altLang="en-US" sz="1200" dirty="0">
                <a:latin typeface="+mj-ea"/>
                <a:ea typeface="+mj-ea"/>
              </a:rPr>
              <a:t>（</a:t>
            </a:r>
            <a:r>
              <a:rPr lang="en-US" altLang="ja-JP" sz="1200" dirty="0">
                <a:latin typeface="+mj-ea"/>
                <a:ea typeface="+mj-ea"/>
              </a:rPr>
              <a:t>R21</a:t>
            </a:r>
            <a:r>
              <a:rPr lang="ja-JP" altLang="en-US" sz="1200" dirty="0">
                <a:latin typeface="+mj-ea"/>
                <a:ea typeface="+mj-ea"/>
              </a:rPr>
              <a:t>）年度の大規模改修を見込んでいる。</a:t>
            </a:r>
            <a:endParaRPr lang="en-US" altLang="ja-JP" sz="1200" dirty="0">
              <a:latin typeface="+mj-ea"/>
              <a:ea typeface="+mj-ea"/>
            </a:endParaRPr>
          </a:p>
          <a:p>
            <a:pPr marL="855158" lvl="1" indent="-285750">
              <a:buFont typeface="Wingdings" panose="05000000000000000000" pitchFamily="2" charset="2"/>
              <a:buChar char="Ø"/>
            </a:pPr>
            <a:r>
              <a:rPr lang="ja-JP" altLang="en-US" sz="1200" dirty="0">
                <a:latin typeface="+mj-ea"/>
                <a:ea typeface="+mj-ea"/>
              </a:rPr>
              <a:t>埠頭用地の取得については、</a:t>
            </a:r>
            <a:r>
              <a:rPr lang="ja-JP" altLang="en-US" sz="1200" dirty="0">
                <a:latin typeface="+mj-ea"/>
              </a:rPr>
              <a:t>港湾施設提供事業経営計画における経営改善策の取組み等として、大阪港埋立事業から、</a:t>
            </a:r>
            <a:r>
              <a:rPr lang="en-US" altLang="ja-JP" sz="1200" dirty="0">
                <a:latin typeface="+mj-ea"/>
              </a:rPr>
              <a:t>2022</a:t>
            </a:r>
            <a:r>
              <a:rPr lang="ja-JP" altLang="en-US" sz="1200" dirty="0">
                <a:latin typeface="+mj-ea"/>
              </a:rPr>
              <a:t>（</a:t>
            </a:r>
            <a:r>
              <a:rPr lang="en-US" altLang="ja-JP" sz="1200" dirty="0">
                <a:latin typeface="+mj-ea"/>
              </a:rPr>
              <a:t>R4</a:t>
            </a:r>
            <a:r>
              <a:rPr lang="ja-JP" altLang="en-US" sz="1200" dirty="0">
                <a:latin typeface="+mj-ea"/>
              </a:rPr>
              <a:t>）から</a:t>
            </a:r>
            <a:r>
              <a:rPr lang="en-US" altLang="ja-JP" sz="1200" dirty="0">
                <a:latin typeface="+mj-ea"/>
              </a:rPr>
              <a:t>2031</a:t>
            </a:r>
            <a:r>
              <a:rPr lang="ja-JP" altLang="en-US" sz="1200" dirty="0">
                <a:latin typeface="+mj-ea"/>
              </a:rPr>
              <a:t>（</a:t>
            </a:r>
            <a:r>
              <a:rPr lang="en-US" altLang="ja-JP" sz="1200" dirty="0">
                <a:latin typeface="+mj-ea"/>
              </a:rPr>
              <a:t>R13</a:t>
            </a:r>
            <a:r>
              <a:rPr lang="ja-JP" altLang="en-US" sz="1200" dirty="0">
                <a:latin typeface="+mj-ea"/>
              </a:rPr>
              <a:t>）年度にかけて、</a:t>
            </a:r>
            <a:r>
              <a:rPr lang="en-US" altLang="ja-JP" sz="1200" dirty="0">
                <a:latin typeface="+mj-ea"/>
              </a:rPr>
              <a:t>R-3</a:t>
            </a:r>
            <a:r>
              <a:rPr lang="ja-JP" altLang="en-US" sz="1200" dirty="0">
                <a:latin typeface="+mj-ea"/>
              </a:rPr>
              <a:t>地区の一部及び</a:t>
            </a:r>
            <a:r>
              <a:rPr lang="en-US" altLang="ja-JP" sz="1200" dirty="0">
                <a:latin typeface="+mj-ea"/>
              </a:rPr>
              <a:t>KF</a:t>
            </a:r>
            <a:r>
              <a:rPr lang="ja-JP" altLang="en-US" sz="1200" dirty="0">
                <a:latin typeface="+mj-ea"/>
              </a:rPr>
              <a:t>地区の取得費用を見込み、</a:t>
            </a:r>
            <a:r>
              <a:rPr lang="en-US" altLang="ja-JP" sz="1200" dirty="0">
                <a:latin typeface="+mj-ea"/>
                <a:ea typeface="+mj-ea"/>
              </a:rPr>
              <a:t>2024</a:t>
            </a:r>
            <a:r>
              <a:rPr lang="ja-JP" altLang="en-US" sz="1200" dirty="0">
                <a:latin typeface="+mj-ea"/>
                <a:ea typeface="+mj-ea"/>
              </a:rPr>
              <a:t>（</a:t>
            </a:r>
            <a:r>
              <a:rPr lang="en-US" altLang="ja-JP" sz="1200" dirty="0">
                <a:latin typeface="+mj-ea"/>
                <a:ea typeface="+mj-ea"/>
              </a:rPr>
              <a:t>R6</a:t>
            </a:r>
            <a:r>
              <a:rPr lang="ja-JP" altLang="en-US" sz="1200" dirty="0">
                <a:latin typeface="+mj-ea"/>
                <a:ea typeface="+mj-ea"/>
              </a:rPr>
              <a:t>）から</a:t>
            </a:r>
            <a:r>
              <a:rPr lang="en-US" altLang="ja-JP" sz="1200" dirty="0">
                <a:latin typeface="+mj-ea"/>
                <a:ea typeface="+mj-ea"/>
              </a:rPr>
              <a:t>2043</a:t>
            </a:r>
            <a:r>
              <a:rPr lang="ja-JP" altLang="en-US" sz="1200" dirty="0">
                <a:latin typeface="+mj-ea"/>
                <a:ea typeface="+mj-ea"/>
              </a:rPr>
              <a:t>（</a:t>
            </a:r>
            <a:r>
              <a:rPr lang="en-US" altLang="ja-JP" sz="1200" dirty="0">
                <a:latin typeface="+mj-ea"/>
                <a:ea typeface="+mj-ea"/>
              </a:rPr>
              <a:t>R25</a:t>
            </a:r>
            <a:r>
              <a:rPr lang="ja-JP" altLang="en-US" sz="1200" dirty="0">
                <a:latin typeface="+mj-ea"/>
                <a:ea typeface="+mj-ea"/>
              </a:rPr>
              <a:t>）年度にかけて、埠頭用地（暫定的な埠頭用地を除く）を一括で取得する費用を見込んでいる。</a:t>
            </a:r>
            <a:endParaRPr lang="en-US" altLang="ja-JP" sz="1200" dirty="0">
              <a:latin typeface="+mj-ea"/>
              <a:ea typeface="+mj-ea"/>
            </a:endParaRPr>
          </a:p>
          <a:p>
            <a:pPr marL="855158" lvl="1" indent="-285750">
              <a:buFont typeface="Wingdings" panose="05000000000000000000" pitchFamily="2" charset="2"/>
              <a:buChar char="Ø"/>
            </a:pPr>
            <a:r>
              <a:rPr lang="en-US" altLang="ja-JP" sz="1200" dirty="0">
                <a:latin typeface="+mj-ea"/>
                <a:ea typeface="+mj-ea"/>
              </a:rPr>
              <a:t>2037</a:t>
            </a:r>
            <a:r>
              <a:rPr lang="ja-JP" altLang="en-US" sz="1200" dirty="0">
                <a:latin typeface="+mj-ea"/>
                <a:ea typeface="+mj-ea"/>
              </a:rPr>
              <a:t>（</a:t>
            </a:r>
            <a:r>
              <a:rPr lang="en-US" altLang="ja-JP" sz="1200" dirty="0">
                <a:latin typeface="+mj-ea"/>
                <a:ea typeface="+mj-ea"/>
              </a:rPr>
              <a:t>R19</a:t>
            </a:r>
            <a:r>
              <a:rPr lang="ja-JP" altLang="en-US" sz="1200" dirty="0">
                <a:latin typeface="+mj-ea"/>
                <a:ea typeface="+mj-ea"/>
              </a:rPr>
              <a:t>）年度以降の建設改良費については、過去</a:t>
            </a:r>
            <a:r>
              <a:rPr lang="en-US" altLang="ja-JP" sz="1200" dirty="0">
                <a:latin typeface="+mj-ea"/>
                <a:ea typeface="+mj-ea"/>
              </a:rPr>
              <a:t>10</a:t>
            </a:r>
            <a:r>
              <a:rPr lang="ja-JP" altLang="en-US" sz="1200" dirty="0">
                <a:latin typeface="+mj-ea"/>
                <a:ea typeface="+mj-ea"/>
              </a:rPr>
              <a:t>年間（</a:t>
            </a:r>
            <a:r>
              <a:rPr lang="en-US" altLang="ja-JP" sz="1200" dirty="0">
                <a:latin typeface="+mj-ea"/>
                <a:ea typeface="+mj-ea"/>
              </a:rPr>
              <a:t>2016</a:t>
            </a:r>
            <a:r>
              <a:rPr lang="ja-JP" altLang="en-US" sz="1200" dirty="0">
                <a:latin typeface="+mj-ea"/>
                <a:ea typeface="+mj-ea"/>
              </a:rPr>
              <a:t>（</a:t>
            </a:r>
            <a:r>
              <a:rPr lang="en-US" altLang="ja-JP" sz="1200" dirty="0">
                <a:latin typeface="+mj-ea"/>
                <a:ea typeface="+mj-ea"/>
              </a:rPr>
              <a:t>H28</a:t>
            </a:r>
            <a:r>
              <a:rPr lang="ja-JP" altLang="en-US" sz="1200" dirty="0">
                <a:latin typeface="+mj-ea"/>
                <a:ea typeface="+mj-ea"/>
              </a:rPr>
              <a:t>）～</a:t>
            </a:r>
            <a:r>
              <a:rPr lang="en-US" altLang="ja-JP" sz="1200" dirty="0">
                <a:latin typeface="+mj-ea"/>
                <a:ea typeface="+mj-ea"/>
              </a:rPr>
              <a:t>2025</a:t>
            </a:r>
            <a:r>
              <a:rPr lang="ja-JP" altLang="en-US" sz="1200" dirty="0">
                <a:latin typeface="+mj-ea"/>
                <a:ea typeface="+mj-ea"/>
              </a:rPr>
              <a:t>（</a:t>
            </a:r>
            <a:r>
              <a:rPr lang="en-US" altLang="ja-JP" sz="1200" dirty="0">
                <a:latin typeface="+mj-ea"/>
                <a:ea typeface="+mj-ea"/>
              </a:rPr>
              <a:t>R7</a:t>
            </a:r>
            <a:r>
              <a:rPr lang="ja-JP" altLang="en-US" sz="1200" dirty="0">
                <a:latin typeface="+mj-ea"/>
                <a:ea typeface="+mj-ea"/>
              </a:rPr>
              <a:t>））の決算額の平均を見込んでいる。</a:t>
            </a:r>
            <a:endParaRPr lang="en-US" altLang="ja-JP" sz="1200" dirty="0">
              <a:latin typeface="+mj-ea"/>
              <a:ea typeface="+mj-ea"/>
            </a:endParaRPr>
          </a:p>
          <a:p>
            <a:pPr lvl="1"/>
            <a:r>
              <a:rPr lang="ja-JP" altLang="en-US" sz="1200" dirty="0">
                <a:latin typeface="+mj-ea"/>
                <a:ea typeface="+mj-ea"/>
              </a:rPr>
              <a:t>　   ただし、荷役機械・埠頭用地造成（咲洲東地区）・埠頭用地の取得を除く</a:t>
            </a:r>
          </a:p>
        </p:txBody>
      </p:sp>
      <p:pic>
        <p:nvPicPr>
          <p:cNvPr id="7" name="図 6">
            <a:extLst>
              <a:ext uri="{FF2B5EF4-FFF2-40B4-BE49-F238E27FC236}">
                <a16:creationId xmlns:a16="http://schemas.microsoft.com/office/drawing/2014/main" id="{04499616-B5AB-6897-468B-3AF1470EA7E2}"/>
              </a:ext>
            </a:extLst>
          </p:cNvPr>
          <p:cNvPicPr>
            <a:picLocks noChangeAspect="1"/>
          </p:cNvPicPr>
          <p:nvPr/>
        </p:nvPicPr>
        <p:blipFill>
          <a:blip r:embed="rId2"/>
          <a:stretch>
            <a:fillRect/>
          </a:stretch>
        </p:blipFill>
        <p:spPr>
          <a:xfrm>
            <a:off x="1164110" y="1731226"/>
            <a:ext cx="9978080" cy="6663781"/>
          </a:xfrm>
          <a:prstGeom prst="rect">
            <a:avLst/>
          </a:prstGeom>
        </p:spPr>
      </p:pic>
    </p:spTree>
    <p:extLst>
      <p:ext uri="{BB962C8B-B14F-4D97-AF65-F5344CB8AC3E}">
        <p14:creationId xmlns:p14="http://schemas.microsoft.com/office/powerpoint/2010/main" val="3073241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11553437" y="8395007"/>
            <a:ext cx="686188" cy="245756"/>
          </a:xfrm>
        </p:spPr>
        <p:txBody>
          <a:bodyPr/>
          <a:lstStyle/>
          <a:p>
            <a:fld id="{5AA38D38-D8EA-493B-AEC0-0967396FF8DD}" type="slidenum">
              <a:rPr kumimoji="1" lang="ja-JP" altLang="en-US" sz="1200" smtClean="0">
                <a:solidFill>
                  <a:schemeClr val="tx1"/>
                </a:solidFill>
              </a:rPr>
              <a:t>12</a:t>
            </a:fld>
            <a:endParaRPr kumimoji="1" lang="ja-JP" altLang="en-US" sz="1200" dirty="0">
              <a:solidFill>
                <a:schemeClr val="tx1"/>
              </a:solidFill>
            </a:endParaRPr>
          </a:p>
        </p:txBody>
      </p:sp>
      <p:sp>
        <p:nvSpPr>
          <p:cNvPr id="4" name="テキスト ボックス 3"/>
          <p:cNvSpPr txBox="1"/>
          <p:nvPr/>
        </p:nvSpPr>
        <p:spPr>
          <a:xfrm>
            <a:off x="114300" y="215507"/>
            <a:ext cx="11642271" cy="5386090"/>
          </a:xfrm>
          <a:prstGeom prst="rect">
            <a:avLst/>
          </a:prstGeom>
          <a:noFill/>
        </p:spPr>
        <p:txBody>
          <a:bodyPr wrap="square" rtlCol="0">
            <a:spAutoFit/>
          </a:bodyPr>
          <a:lstStyle/>
          <a:p>
            <a:pPr marL="382484" indent="-382484">
              <a:spcBef>
                <a:spcPts val="400"/>
              </a:spcBef>
              <a:buFont typeface="ＭＳ 明朝" panose="02020609040205080304" pitchFamily="17" charset="-128"/>
              <a:buChar char="○"/>
            </a:pPr>
            <a:r>
              <a:rPr lang="ja-JP" altLang="en-US" sz="1600" b="1" dirty="0">
                <a:solidFill>
                  <a:schemeClr val="accent1">
                    <a:lumMod val="50000"/>
                  </a:schemeClr>
                </a:solidFill>
                <a:latin typeface="+mn-ea"/>
              </a:rPr>
              <a:t>財源について</a:t>
            </a:r>
            <a:endParaRPr lang="en-US" altLang="ja-JP" sz="1600" b="1" dirty="0">
              <a:solidFill>
                <a:schemeClr val="accent1">
                  <a:lumMod val="50000"/>
                </a:schemeClr>
              </a:solidFill>
              <a:latin typeface="+mn-ea"/>
            </a:endParaRPr>
          </a:p>
          <a:p>
            <a:pPr lvl="1">
              <a:spcBef>
                <a:spcPts val="400"/>
              </a:spcBef>
            </a:pPr>
            <a:r>
              <a:rPr lang="ja-JP" altLang="en-US" sz="1400" b="1" u="sng" dirty="0">
                <a:latin typeface="+mn-ea"/>
              </a:rPr>
              <a:t>使用料収入</a:t>
            </a:r>
            <a:endParaRPr lang="en-US" altLang="ja-JP" sz="1400" b="1" u="sng" dirty="0">
              <a:latin typeface="+mn-ea"/>
            </a:endParaRPr>
          </a:p>
          <a:p>
            <a:pPr marL="855158" lvl="1" indent="-285750">
              <a:spcBef>
                <a:spcPts val="400"/>
              </a:spcBef>
              <a:buFont typeface="Wingdings" panose="05000000000000000000" pitchFamily="2" charset="2"/>
              <a:buChar char="Ø"/>
            </a:pPr>
            <a:r>
              <a:rPr lang="ja-JP" altLang="en-US" sz="1400" dirty="0">
                <a:latin typeface="+mn-ea"/>
              </a:rPr>
              <a:t>原則として、</a:t>
            </a:r>
            <a:r>
              <a:rPr lang="en-US" altLang="ja-JP" sz="1400" dirty="0">
                <a:latin typeface="+mn-ea"/>
              </a:rPr>
              <a:t>2026</a:t>
            </a:r>
            <a:r>
              <a:rPr lang="ja-JP" altLang="en-US" sz="1400" dirty="0">
                <a:latin typeface="+mn-ea"/>
              </a:rPr>
              <a:t>（</a:t>
            </a:r>
            <a:r>
              <a:rPr lang="en-US" altLang="ja-JP" sz="1400" dirty="0">
                <a:latin typeface="+mn-ea"/>
              </a:rPr>
              <a:t>R8</a:t>
            </a:r>
            <a:r>
              <a:rPr lang="ja-JP" altLang="en-US" sz="1400" dirty="0">
                <a:latin typeface="+mn-ea"/>
              </a:rPr>
              <a:t>）年度予算ベースで今後も推移すると見込む。</a:t>
            </a:r>
            <a:endParaRPr lang="en-US" altLang="ja-JP" sz="1400" dirty="0">
              <a:latin typeface="+mn-ea"/>
            </a:endParaRPr>
          </a:p>
          <a:p>
            <a:pPr marL="855158" lvl="1" indent="-285750">
              <a:spcBef>
                <a:spcPts val="400"/>
              </a:spcBef>
              <a:buFont typeface="Wingdings" panose="05000000000000000000" pitchFamily="2" charset="2"/>
              <a:buChar char="Ø"/>
            </a:pPr>
            <a:r>
              <a:rPr lang="ja-JP" altLang="en-US" sz="1400" dirty="0">
                <a:latin typeface="+mn-ea"/>
              </a:rPr>
              <a:t>ただし、第２次港湾施設提供事業経営計画における経営改善策等の取り組みについて、具体化した段階で長期収支に反映していく。</a:t>
            </a:r>
          </a:p>
          <a:p>
            <a:pPr lvl="1">
              <a:spcBef>
                <a:spcPts val="400"/>
              </a:spcBef>
            </a:pPr>
            <a:r>
              <a:rPr lang="ja-JP" altLang="en-US" sz="1400" dirty="0">
                <a:latin typeface="+mn-ea"/>
              </a:rPr>
              <a:t>　</a:t>
            </a:r>
            <a:endParaRPr lang="en-US" altLang="ja-JP" sz="1400" dirty="0">
              <a:latin typeface="+mn-ea"/>
            </a:endParaRPr>
          </a:p>
          <a:p>
            <a:pPr lvl="1">
              <a:spcBef>
                <a:spcPts val="400"/>
              </a:spcBef>
            </a:pPr>
            <a:r>
              <a:rPr lang="ja-JP" altLang="en-US" sz="1400" b="1" u="sng" dirty="0">
                <a:latin typeface="+mn-ea"/>
              </a:rPr>
              <a:t>固定資産売却代、特別利益</a:t>
            </a:r>
            <a:endParaRPr lang="en-US" altLang="ja-JP" sz="1400" b="1" u="sng" dirty="0">
              <a:latin typeface="+mn-ea"/>
            </a:endParaRPr>
          </a:p>
          <a:p>
            <a:pPr marL="951892" lvl="1" indent="-382484">
              <a:spcBef>
                <a:spcPts val="400"/>
              </a:spcBef>
              <a:buFont typeface="Wingdings" panose="05000000000000000000" pitchFamily="2" charset="2"/>
              <a:buChar char="Ø"/>
            </a:pPr>
            <a:r>
              <a:rPr lang="en-US" altLang="ja-JP" sz="1400" dirty="0">
                <a:latin typeface="+mn-ea"/>
              </a:rPr>
              <a:t>C-12</a:t>
            </a:r>
            <a:r>
              <a:rPr lang="ja-JP" altLang="en-US" sz="1400" dirty="0">
                <a:latin typeface="+mn-ea"/>
              </a:rPr>
              <a:t>荷さばき地の耐震化に必要な国による土地取得を見込む。</a:t>
            </a:r>
            <a:endParaRPr lang="en-US" altLang="ja-JP" sz="1400" dirty="0">
              <a:latin typeface="+mn-ea"/>
            </a:endParaRPr>
          </a:p>
          <a:p>
            <a:pPr lvl="1">
              <a:spcBef>
                <a:spcPts val="400"/>
              </a:spcBef>
            </a:pPr>
            <a:r>
              <a:rPr lang="ja-JP" altLang="en-US" sz="1400" dirty="0">
                <a:latin typeface="+mn-ea"/>
              </a:rPr>
              <a:t>　 （</a:t>
            </a:r>
            <a:r>
              <a:rPr lang="en-US" altLang="ja-JP" sz="1400" dirty="0">
                <a:latin typeface="+mn-ea"/>
              </a:rPr>
              <a:t>2026</a:t>
            </a:r>
            <a:r>
              <a:rPr lang="ja-JP" altLang="en-US" sz="1400" dirty="0">
                <a:latin typeface="+mn-ea"/>
              </a:rPr>
              <a:t>（</a:t>
            </a:r>
            <a:r>
              <a:rPr lang="en-US" altLang="ja-JP" sz="1400" dirty="0">
                <a:latin typeface="+mn-ea"/>
              </a:rPr>
              <a:t>R8</a:t>
            </a:r>
            <a:r>
              <a:rPr lang="ja-JP" altLang="en-US" sz="1400" dirty="0">
                <a:latin typeface="+mn-ea"/>
              </a:rPr>
              <a:t>）年度　特別利益（固定資産売却益） ６</a:t>
            </a:r>
            <a:r>
              <a:rPr lang="en-US" altLang="ja-JP" sz="1400" dirty="0">
                <a:latin typeface="+mn-ea"/>
              </a:rPr>
              <a:t>.7</a:t>
            </a:r>
            <a:r>
              <a:rPr lang="ja-JP" altLang="en-US" sz="1400" dirty="0">
                <a:latin typeface="+mn-ea"/>
              </a:rPr>
              <a:t>億円、固定資産売却代 １</a:t>
            </a:r>
            <a:r>
              <a:rPr lang="en-US" altLang="ja-JP" sz="1400" dirty="0">
                <a:latin typeface="+mn-ea"/>
              </a:rPr>
              <a:t>.9</a:t>
            </a:r>
            <a:r>
              <a:rPr lang="ja-JP" altLang="en-US" sz="1400" dirty="0">
                <a:latin typeface="+mn-ea"/>
              </a:rPr>
              <a:t>億円）</a:t>
            </a:r>
            <a:endParaRPr lang="en-US" altLang="ja-JP" sz="1400" dirty="0">
              <a:latin typeface="+mn-ea"/>
            </a:endParaRPr>
          </a:p>
          <a:p>
            <a:pPr lvl="1">
              <a:spcBef>
                <a:spcPts val="400"/>
              </a:spcBef>
            </a:pPr>
            <a:endParaRPr lang="en-US" altLang="ja-JP" sz="1400" b="1" dirty="0">
              <a:latin typeface="+mn-ea"/>
            </a:endParaRPr>
          </a:p>
          <a:p>
            <a:pPr marL="382484" indent="-382484">
              <a:spcBef>
                <a:spcPts val="400"/>
              </a:spcBef>
              <a:buFont typeface="ＭＳ 明朝" panose="02020609040205080304" pitchFamily="17" charset="-128"/>
              <a:buChar char="○"/>
            </a:pPr>
            <a:r>
              <a:rPr lang="ja-JP" altLang="en-US" sz="1600" b="1" dirty="0">
                <a:solidFill>
                  <a:schemeClr val="accent1">
                    <a:lumMod val="50000"/>
                  </a:schemeClr>
                </a:solidFill>
                <a:latin typeface="+mn-ea"/>
              </a:rPr>
              <a:t>投資以外の経費について</a:t>
            </a:r>
            <a:endParaRPr lang="en-US" altLang="ja-JP" sz="1600" b="1" dirty="0">
              <a:solidFill>
                <a:schemeClr val="accent1">
                  <a:lumMod val="50000"/>
                </a:schemeClr>
              </a:solidFill>
              <a:latin typeface="+mn-ea"/>
            </a:endParaRPr>
          </a:p>
          <a:p>
            <a:pPr lvl="1">
              <a:spcBef>
                <a:spcPts val="400"/>
              </a:spcBef>
            </a:pPr>
            <a:r>
              <a:rPr lang="ja-JP" altLang="en-US" sz="1400" b="1" u="sng" dirty="0">
                <a:latin typeface="+mn-ea"/>
              </a:rPr>
              <a:t>人件費</a:t>
            </a:r>
            <a:endParaRPr lang="en-US" altLang="ja-JP" sz="1400" b="1" u="sng" dirty="0">
              <a:latin typeface="+mn-ea"/>
            </a:endParaRPr>
          </a:p>
          <a:p>
            <a:pPr marL="855158" lvl="1" indent="-285750">
              <a:spcBef>
                <a:spcPts val="400"/>
              </a:spcBef>
              <a:buFont typeface="Wingdings" panose="05000000000000000000" pitchFamily="2" charset="2"/>
              <a:buChar char="Ø"/>
            </a:pPr>
            <a:r>
              <a:rPr lang="ja-JP" altLang="en-US" sz="1400" dirty="0">
                <a:latin typeface="+mn-ea"/>
              </a:rPr>
              <a:t>職員数については、行政職員同様、技能労務職員についても補充を行い、定年延長制度が完成する令和</a:t>
            </a:r>
            <a:r>
              <a:rPr lang="en-US" altLang="ja-JP" sz="1400" dirty="0">
                <a:latin typeface="+mn-ea"/>
              </a:rPr>
              <a:t>13</a:t>
            </a:r>
            <a:r>
              <a:rPr lang="ja-JP" altLang="en-US" sz="1400" dirty="0">
                <a:latin typeface="+mn-ea"/>
              </a:rPr>
              <a:t>年度までの間においては、暫定再任用を見込む。</a:t>
            </a:r>
            <a:endParaRPr lang="en-US" altLang="ja-JP" sz="1400" dirty="0">
              <a:latin typeface="+mn-ea"/>
            </a:endParaRPr>
          </a:p>
          <a:p>
            <a:pPr lvl="1">
              <a:spcBef>
                <a:spcPts val="400"/>
              </a:spcBef>
            </a:pPr>
            <a:r>
              <a:rPr lang="ja-JP" altLang="en-US" sz="1400" b="1" u="sng" dirty="0">
                <a:latin typeface="+mn-ea"/>
              </a:rPr>
              <a:t>経費</a:t>
            </a:r>
            <a:endParaRPr lang="en-US" altLang="ja-JP" sz="1400" b="1" u="sng" dirty="0">
              <a:latin typeface="+mn-ea"/>
            </a:endParaRPr>
          </a:p>
          <a:p>
            <a:pPr marL="855158" lvl="1" indent="-285750">
              <a:spcBef>
                <a:spcPts val="400"/>
              </a:spcBef>
              <a:buFont typeface="Wingdings" panose="05000000000000000000" pitchFamily="2" charset="2"/>
              <a:buChar char="Ø"/>
            </a:pPr>
            <a:r>
              <a:rPr lang="ja-JP" altLang="en-US" sz="1400" dirty="0">
                <a:latin typeface="+mn-ea"/>
              </a:rPr>
              <a:t>原則として</a:t>
            </a:r>
            <a:r>
              <a:rPr lang="en-US" altLang="ja-JP" sz="1400" dirty="0">
                <a:latin typeface="+mn-ea"/>
              </a:rPr>
              <a:t>2026</a:t>
            </a:r>
            <a:r>
              <a:rPr lang="ja-JP" altLang="en-US" sz="1400" dirty="0">
                <a:latin typeface="+mn-ea"/>
              </a:rPr>
              <a:t>（</a:t>
            </a:r>
            <a:r>
              <a:rPr lang="en-US" altLang="ja-JP" sz="1400" dirty="0">
                <a:latin typeface="+mn-ea"/>
              </a:rPr>
              <a:t>R8</a:t>
            </a:r>
            <a:r>
              <a:rPr lang="ja-JP" altLang="en-US" sz="1400" dirty="0">
                <a:latin typeface="+mn-ea"/>
              </a:rPr>
              <a:t>）年度予算ベースで今後も推移すると見込む。</a:t>
            </a:r>
            <a:endParaRPr lang="en-US" altLang="ja-JP" sz="1400" dirty="0">
              <a:latin typeface="+mn-ea"/>
            </a:endParaRPr>
          </a:p>
          <a:p>
            <a:pPr lvl="1">
              <a:spcBef>
                <a:spcPts val="400"/>
              </a:spcBef>
            </a:pPr>
            <a:r>
              <a:rPr lang="ja-JP" altLang="en-US" sz="1400" b="1" u="sng" dirty="0">
                <a:latin typeface="+mn-ea"/>
              </a:rPr>
              <a:t>修繕費</a:t>
            </a:r>
            <a:endParaRPr lang="en-US" altLang="ja-JP" sz="1400" b="1" u="sng" dirty="0">
              <a:latin typeface="+mn-ea"/>
            </a:endParaRPr>
          </a:p>
          <a:p>
            <a:pPr marL="855158" lvl="1" indent="-285750">
              <a:spcBef>
                <a:spcPts val="400"/>
              </a:spcBef>
              <a:buFont typeface="Wingdings" panose="05000000000000000000" pitchFamily="2" charset="2"/>
              <a:buChar char="Ø"/>
            </a:pPr>
            <a:r>
              <a:rPr lang="ja-JP" altLang="en-US" sz="1400" dirty="0">
                <a:latin typeface="+mn-ea"/>
              </a:rPr>
              <a:t>予防保全の考え方に基づいた補修計画を見込む。</a:t>
            </a:r>
            <a:endParaRPr lang="en-US" altLang="ja-JP" sz="1400" dirty="0">
              <a:latin typeface="+mn-ea"/>
            </a:endParaRPr>
          </a:p>
          <a:p>
            <a:pPr lvl="1">
              <a:spcBef>
                <a:spcPts val="400"/>
              </a:spcBef>
            </a:pPr>
            <a:r>
              <a:rPr lang="ja-JP" altLang="en-US" sz="1400" b="1" u="sng" dirty="0">
                <a:latin typeface="+mn-ea"/>
              </a:rPr>
              <a:t>企業債利息</a:t>
            </a:r>
            <a:endParaRPr lang="en-US" altLang="ja-JP" sz="1400" b="1" u="sng" dirty="0">
              <a:latin typeface="+mn-ea"/>
            </a:endParaRPr>
          </a:p>
          <a:p>
            <a:pPr marL="855158" lvl="1" indent="-285750">
              <a:spcBef>
                <a:spcPts val="400"/>
              </a:spcBef>
              <a:buFont typeface="Wingdings" panose="05000000000000000000" pitchFamily="2" charset="2"/>
              <a:buChar char="Ø"/>
            </a:pPr>
            <a:r>
              <a:rPr lang="ja-JP" altLang="en-US" sz="1400" dirty="0">
                <a:latin typeface="+mn-ea"/>
              </a:rPr>
              <a:t>既発債については、各企業債の利率に基づき見込む。</a:t>
            </a:r>
            <a:endParaRPr lang="en-US" altLang="ja-JP" sz="1400" dirty="0">
              <a:latin typeface="+mn-ea"/>
            </a:endParaRPr>
          </a:p>
          <a:p>
            <a:pPr marL="855158" lvl="1" indent="-285750">
              <a:spcBef>
                <a:spcPts val="400"/>
              </a:spcBef>
              <a:buFont typeface="Wingdings" panose="05000000000000000000" pitchFamily="2" charset="2"/>
              <a:buChar char="Ø"/>
            </a:pPr>
            <a:r>
              <a:rPr lang="ja-JP" altLang="en-US" sz="1400" dirty="0">
                <a:latin typeface="+mn-ea"/>
              </a:rPr>
              <a:t>新規発行債については、本市財政局公表の「今後の財政収支概算（粗い試算）</a:t>
            </a:r>
            <a:r>
              <a:rPr lang="en-US" altLang="ja-JP" sz="1400" dirty="0">
                <a:latin typeface="+mn-ea"/>
              </a:rPr>
              <a:t>2026</a:t>
            </a:r>
            <a:r>
              <a:rPr lang="ja-JP" altLang="en-US" sz="1400" dirty="0">
                <a:latin typeface="+mn-ea"/>
              </a:rPr>
              <a:t>（令和</a:t>
            </a:r>
            <a:r>
              <a:rPr lang="en-US" altLang="ja-JP" sz="1400" dirty="0">
                <a:latin typeface="+mn-ea"/>
              </a:rPr>
              <a:t>8</a:t>
            </a:r>
            <a:r>
              <a:rPr lang="ja-JP" altLang="en-US" sz="1400" dirty="0">
                <a:latin typeface="+mn-ea"/>
              </a:rPr>
              <a:t>）年</a:t>
            </a:r>
            <a:r>
              <a:rPr lang="en-US" altLang="ja-JP" sz="1400" dirty="0">
                <a:latin typeface="+mn-ea"/>
              </a:rPr>
              <a:t>2</a:t>
            </a:r>
            <a:r>
              <a:rPr lang="ja-JP" altLang="en-US" sz="1400" dirty="0">
                <a:latin typeface="+mn-ea"/>
              </a:rPr>
              <a:t>月版」に基づき見込む。</a:t>
            </a:r>
          </a:p>
        </p:txBody>
      </p:sp>
      <p:sp>
        <p:nvSpPr>
          <p:cNvPr id="3" name="テキスト ボックス 2"/>
          <p:cNvSpPr txBox="1"/>
          <p:nvPr/>
        </p:nvSpPr>
        <p:spPr>
          <a:xfrm>
            <a:off x="114300" y="6620675"/>
            <a:ext cx="12239625" cy="841256"/>
          </a:xfrm>
          <a:prstGeom prst="rect">
            <a:avLst/>
          </a:prstGeom>
          <a:noFill/>
        </p:spPr>
        <p:txBody>
          <a:bodyPr wrap="square" rtlCol="0">
            <a:spAutoFit/>
          </a:bodyPr>
          <a:lstStyle/>
          <a:p>
            <a:pPr lvl="1">
              <a:spcBef>
                <a:spcPts val="400"/>
              </a:spcBef>
            </a:pPr>
            <a:r>
              <a:rPr lang="ja-JP" altLang="en-US" sz="1400" b="1" u="sng" dirty="0">
                <a:latin typeface="+mn-ea"/>
              </a:rPr>
              <a:t>企業債償還金</a:t>
            </a:r>
            <a:endParaRPr lang="en-US" altLang="ja-JP" sz="1400" b="1" u="sng" dirty="0">
              <a:latin typeface="+mn-ea"/>
            </a:endParaRPr>
          </a:p>
          <a:p>
            <a:pPr marL="855158" lvl="1" indent="-285750">
              <a:spcBef>
                <a:spcPts val="400"/>
              </a:spcBef>
              <a:buFont typeface="Wingdings" panose="05000000000000000000" pitchFamily="2" charset="2"/>
              <a:buChar char="Ø"/>
            </a:pPr>
            <a:r>
              <a:rPr lang="ja-JP" altLang="en-US" sz="1400" dirty="0">
                <a:latin typeface="+mn-ea"/>
              </a:rPr>
              <a:t>既発債については約定通り償還するものと見込む。</a:t>
            </a:r>
            <a:endParaRPr lang="en-US" altLang="ja-JP" sz="1400" dirty="0">
              <a:latin typeface="+mn-ea"/>
            </a:endParaRPr>
          </a:p>
          <a:p>
            <a:pPr marL="855158" lvl="1" indent="-285750">
              <a:spcBef>
                <a:spcPts val="400"/>
              </a:spcBef>
              <a:buFont typeface="Wingdings" panose="05000000000000000000" pitchFamily="2" charset="2"/>
              <a:buChar char="Ø"/>
            </a:pPr>
            <a:r>
              <a:rPr lang="ja-JP" altLang="en-US" sz="1400" dirty="0">
                <a:latin typeface="+mn-ea"/>
              </a:rPr>
              <a:t>新規発行債については、</a:t>
            </a:r>
            <a:r>
              <a:rPr lang="en-US" altLang="ja-JP" sz="1400" dirty="0">
                <a:latin typeface="+mn-ea"/>
              </a:rPr>
              <a:t>10</a:t>
            </a:r>
            <a:r>
              <a:rPr lang="ja-JP" altLang="en-US" sz="1400" dirty="0">
                <a:latin typeface="+mn-ea"/>
              </a:rPr>
              <a:t>年一括で償還するものと見込む。</a:t>
            </a:r>
            <a:endParaRPr lang="en-US" altLang="ja-JP" sz="1400" dirty="0">
              <a:latin typeface="+mn-ea"/>
            </a:endParaRPr>
          </a:p>
        </p:txBody>
      </p:sp>
      <p:pic>
        <p:nvPicPr>
          <p:cNvPr id="8" name="図 7">
            <a:extLst>
              <a:ext uri="{FF2B5EF4-FFF2-40B4-BE49-F238E27FC236}">
                <a16:creationId xmlns:a16="http://schemas.microsoft.com/office/drawing/2014/main" id="{7EA92352-FE18-E0AD-DE1F-99069821C918}"/>
              </a:ext>
            </a:extLst>
          </p:cNvPr>
          <p:cNvPicPr>
            <a:picLocks noChangeAspect="1"/>
          </p:cNvPicPr>
          <p:nvPr/>
        </p:nvPicPr>
        <p:blipFill>
          <a:blip r:embed="rId2"/>
          <a:stretch>
            <a:fillRect/>
          </a:stretch>
        </p:blipFill>
        <p:spPr>
          <a:xfrm>
            <a:off x="859415" y="5601597"/>
            <a:ext cx="10152040" cy="924451"/>
          </a:xfrm>
          <a:prstGeom prst="rect">
            <a:avLst/>
          </a:prstGeom>
        </p:spPr>
      </p:pic>
    </p:spTree>
    <p:extLst>
      <p:ext uri="{BB962C8B-B14F-4D97-AF65-F5344CB8AC3E}">
        <p14:creationId xmlns:p14="http://schemas.microsoft.com/office/powerpoint/2010/main" val="2195489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11553437" y="8395007"/>
            <a:ext cx="686188" cy="245756"/>
          </a:xfrm>
        </p:spPr>
        <p:txBody>
          <a:bodyPr/>
          <a:lstStyle/>
          <a:p>
            <a:fld id="{5AA38D38-D8EA-493B-AEC0-0967396FF8DD}" type="slidenum">
              <a:rPr kumimoji="1" lang="ja-JP" altLang="en-US" sz="1200" smtClean="0">
                <a:solidFill>
                  <a:schemeClr val="tx1"/>
                </a:solidFill>
              </a:rPr>
              <a:t>13</a:t>
            </a:fld>
            <a:endParaRPr kumimoji="1" lang="ja-JP" altLang="en-US" sz="1200" dirty="0">
              <a:solidFill>
                <a:schemeClr val="tx1"/>
              </a:solidFill>
            </a:endParaRPr>
          </a:p>
        </p:txBody>
      </p:sp>
      <p:sp>
        <p:nvSpPr>
          <p:cNvPr id="4" name="テキスト ボックス 3"/>
          <p:cNvSpPr txBox="1"/>
          <p:nvPr/>
        </p:nvSpPr>
        <p:spPr>
          <a:xfrm>
            <a:off x="0" y="242114"/>
            <a:ext cx="8621486" cy="338554"/>
          </a:xfrm>
          <a:prstGeom prst="rect">
            <a:avLst/>
          </a:prstGeom>
          <a:noFill/>
        </p:spPr>
        <p:txBody>
          <a:bodyPr wrap="square" rtlCol="0">
            <a:spAutoFit/>
          </a:bodyPr>
          <a:lstStyle/>
          <a:p>
            <a:r>
              <a:rPr lang="ja-JP" altLang="en-US" sz="1600" b="1" dirty="0"/>
              <a:t>（３）投資・財政計画（収支計画）に未反映の取り組みや今後検討予定の取り組みの概要</a:t>
            </a:r>
            <a:endParaRPr lang="en-US" altLang="ja-JP" sz="1600" b="1" dirty="0"/>
          </a:p>
        </p:txBody>
      </p:sp>
      <p:sp>
        <p:nvSpPr>
          <p:cNvPr id="5" name="テキスト ボックス 4"/>
          <p:cNvSpPr txBox="1"/>
          <p:nvPr/>
        </p:nvSpPr>
        <p:spPr>
          <a:xfrm>
            <a:off x="168182" y="684019"/>
            <a:ext cx="12239625" cy="338554"/>
          </a:xfrm>
          <a:prstGeom prst="rect">
            <a:avLst/>
          </a:prstGeom>
          <a:noFill/>
        </p:spPr>
        <p:txBody>
          <a:bodyPr wrap="square" rtlCol="0">
            <a:spAutoFit/>
          </a:bodyPr>
          <a:lstStyle/>
          <a:p>
            <a:r>
              <a:rPr lang="ja-JP" altLang="en-US" sz="1600" b="1" dirty="0">
                <a:solidFill>
                  <a:schemeClr val="accent1">
                    <a:lumMod val="50000"/>
                  </a:schemeClr>
                </a:solidFill>
              </a:rPr>
              <a:t>①　今後の投資についての考え方</a:t>
            </a:r>
          </a:p>
        </p:txBody>
      </p:sp>
      <p:sp>
        <p:nvSpPr>
          <p:cNvPr id="6" name="テキスト ボックス 5"/>
          <p:cNvSpPr txBox="1"/>
          <p:nvPr/>
        </p:nvSpPr>
        <p:spPr>
          <a:xfrm>
            <a:off x="507679" y="988413"/>
            <a:ext cx="11560629" cy="3081869"/>
          </a:xfrm>
          <a:prstGeom prst="rect">
            <a:avLst/>
          </a:prstGeom>
          <a:noFill/>
        </p:spPr>
        <p:txBody>
          <a:bodyPr wrap="square" rtlCol="0">
            <a:spAutoFit/>
          </a:bodyPr>
          <a:lstStyle/>
          <a:p>
            <a:pPr>
              <a:lnSpc>
                <a:spcPct val="150000"/>
              </a:lnSpc>
              <a:spcBef>
                <a:spcPts val="300"/>
              </a:spcBef>
            </a:pPr>
            <a:r>
              <a:rPr lang="ja-JP" altLang="en-US" sz="1600" b="1" dirty="0">
                <a:solidFill>
                  <a:schemeClr val="accent1">
                    <a:lumMod val="50000"/>
                  </a:schemeClr>
                </a:solidFill>
              </a:rPr>
              <a:t>○上屋の更新に関する事項</a:t>
            </a:r>
            <a:endParaRPr lang="en-US" altLang="ja-JP" sz="1600" b="1" dirty="0">
              <a:solidFill>
                <a:schemeClr val="accent1">
                  <a:lumMod val="50000"/>
                </a:schemeClr>
              </a:solidFill>
            </a:endParaRPr>
          </a:p>
          <a:p>
            <a:pPr marL="285750" indent="-285750">
              <a:lnSpc>
                <a:spcPct val="150000"/>
              </a:lnSpc>
              <a:spcBef>
                <a:spcPts val="300"/>
              </a:spcBef>
              <a:buFont typeface="Wingdings" panose="05000000000000000000" pitchFamily="2" charset="2"/>
              <a:buChar char="Ø"/>
            </a:pPr>
            <a:r>
              <a:rPr lang="ja-JP" altLang="en-US" sz="1600" dirty="0"/>
              <a:t>港湾計画や上屋維持管理計画の内容も踏まえ、上屋の更新等に向けた方向性（更新基準等）を整理し、市設上屋更新計画を策定した。</a:t>
            </a:r>
            <a:endParaRPr lang="en-US" altLang="ja-JP" sz="1600" dirty="0"/>
          </a:p>
          <a:p>
            <a:pPr marL="285750" indent="-285750">
              <a:lnSpc>
                <a:spcPct val="150000"/>
              </a:lnSpc>
              <a:spcBef>
                <a:spcPts val="300"/>
              </a:spcBef>
              <a:buFont typeface="Wingdings" panose="05000000000000000000" pitchFamily="2" charset="2"/>
              <a:buChar char="Ø"/>
            </a:pPr>
            <a:r>
              <a:rPr lang="ja-JP" altLang="en-US" sz="1600" dirty="0"/>
              <a:t>当該更新計画に基づき、上屋の更新等を実施するとともに、必要に応じ適宜長期収支見込みに反映させていく。</a:t>
            </a:r>
            <a:endParaRPr lang="en-US" altLang="ja-JP" sz="1600" dirty="0"/>
          </a:p>
          <a:p>
            <a:pPr marL="285750" indent="-285750">
              <a:lnSpc>
                <a:spcPct val="150000"/>
              </a:lnSpc>
              <a:spcBef>
                <a:spcPts val="300"/>
              </a:spcBef>
              <a:buFont typeface="Wingdings" panose="05000000000000000000" pitchFamily="2" charset="2"/>
              <a:buChar char="Ø"/>
            </a:pPr>
            <a:endParaRPr lang="en-US" altLang="ja-JP" sz="400" dirty="0">
              <a:solidFill>
                <a:schemeClr val="accent1">
                  <a:lumMod val="50000"/>
                </a:schemeClr>
              </a:solidFill>
            </a:endParaRPr>
          </a:p>
          <a:p>
            <a:pPr>
              <a:lnSpc>
                <a:spcPct val="150000"/>
              </a:lnSpc>
              <a:spcBef>
                <a:spcPts val="300"/>
              </a:spcBef>
            </a:pPr>
            <a:r>
              <a:rPr lang="ja-JP" altLang="en-US" sz="1600" b="1" dirty="0">
                <a:solidFill>
                  <a:schemeClr val="accent1">
                    <a:lumMod val="50000"/>
                  </a:schemeClr>
                </a:solidFill>
              </a:rPr>
              <a:t>○施設の運営に関する事項</a:t>
            </a:r>
          </a:p>
          <a:p>
            <a:pPr marL="285750" indent="-285750">
              <a:lnSpc>
                <a:spcPct val="150000"/>
              </a:lnSpc>
              <a:spcBef>
                <a:spcPts val="300"/>
              </a:spcBef>
              <a:buFont typeface="Wingdings" panose="05000000000000000000" pitchFamily="2" charset="2"/>
              <a:buChar char="Ø"/>
            </a:pPr>
            <a:r>
              <a:rPr lang="ja-JP" altLang="en-US" sz="1600" dirty="0"/>
              <a:t>第２次港湾施設提供事業経営計画に基づき、新たな事業者の掘り起こしや、需要を見極めた上で一部供用を廃止するなど、上屋、荷さばき地等の稼働率向上に向けた取り組みを進める。</a:t>
            </a:r>
            <a:endParaRPr lang="en-US" altLang="ja-JP" sz="1600" dirty="0"/>
          </a:p>
          <a:p>
            <a:pPr>
              <a:lnSpc>
                <a:spcPct val="150000"/>
              </a:lnSpc>
              <a:spcBef>
                <a:spcPts val="300"/>
              </a:spcBef>
            </a:pPr>
            <a:endParaRPr lang="en-US" altLang="ja-JP" sz="400" dirty="0">
              <a:solidFill>
                <a:schemeClr val="accent1">
                  <a:lumMod val="50000"/>
                </a:schemeClr>
              </a:solidFill>
            </a:endParaRPr>
          </a:p>
        </p:txBody>
      </p:sp>
      <p:sp>
        <p:nvSpPr>
          <p:cNvPr id="3" name="テキスト ボックス 2">
            <a:extLst>
              <a:ext uri="{FF2B5EF4-FFF2-40B4-BE49-F238E27FC236}">
                <a16:creationId xmlns:a16="http://schemas.microsoft.com/office/drawing/2014/main" id="{2B235957-EA94-C439-5219-AA8FF93D2584}"/>
              </a:ext>
            </a:extLst>
          </p:cNvPr>
          <p:cNvSpPr txBox="1"/>
          <p:nvPr/>
        </p:nvSpPr>
        <p:spPr>
          <a:xfrm>
            <a:off x="177607" y="4116002"/>
            <a:ext cx="12239625" cy="338554"/>
          </a:xfrm>
          <a:prstGeom prst="rect">
            <a:avLst/>
          </a:prstGeom>
          <a:noFill/>
        </p:spPr>
        <p:txBody>
          <a:bodyPr wrap="square" rtlCol="0">
            <a:spAutoFit/>
          </a:bodyPr>
          <a:lstStyle/>
          <a:p>
            <a:r>
              <a:rPr lang="ja-JP" altLang="en-US" sz="1600" b="1" dirty="0">
                <a:solidFill>
                  <a:schemeClr val="accent1">
                    <a:lumMod val="50000"/>
                  </a:schemeClr>
                </a:solidFill>
              </a:rPr>
              <a:t>②　今後の財源についての考え方・検討状況</a:t>
            </a:r>
          </a:p>
        </p:txBody>
      </p:sp>
      <p:sp>
        <p:nvSpPr>
          <p:cNvPr id="7" name="テキスト ボックス 6">
            <a:extLst>
              <a:ext uri="{FF2B5EF4-FFF2-40B4-BE49-F238E27FC236}">
                <a16:creationId xmlns:a16="http://schemas.microsoft.com/office/drawing/2014/main" id="{6AE9F826-D142-86F7-6147-959F478EF1E6}"/>
              </a:ext>
            </a:extLst>
          </p:cNvPr>
          <p:cNvSpPr txBox="1"/>
          <p:nvPr/>
        </p:nvSpPr>
        <p:spPr>
          <a:xfrm>
            <a:off x="511082" y="4464335"/>
            <a:ext cx="11560629" cy="838691"/>
          </a:xfrm>
          <a:prstGeom prst="rect">
            <a:avLst/>
          </a:prstGeom>
          <a:noFill/>
        </p:spPr>
        <p:txBody>
          <a:bodyPr wrap="square" rtlCol="0">
            <a:spAutoFit/>
          </a:bodyPr>
          <a:lstStyle/>
          <a:p>
            <a:pPr>
              <a:lnSpc>
                <a:spcPct val="150000"/>
              </a:lnSpc>
              <a:spcBef>
                <a:spcPts val="300"/>
              </a:spcBef>
            </a:pPr>
            <a:r>
              <a:rPr lang="ja-JP" altLang="en-US" sz="1600" b="1" dirty="0">
                <a:solidFill>
                  <a:schemeClr val="accent1">
                    <a:lumMod val="50000"/>
                  </a:schemeClr>
                </a:solidFill>
              </a:rPr>
              <a:t>○船舶乗降旅客数に関する事項</a:t>
            </a:r>
            <a:endParaRPr lang="en-US" altLang="ja-JP" sz="1600" b="1" dirty="0">
              <a:solidFill>
                <a:schemeClr val="accent1">
                  <a:lumMod val="50000"/>
                </a:schemeClr>
              </a:solidFill>
            </a:endParaRPr>
          </a:p>
          <a:p>
            <a:pPr marL="285750" indent="-285750">
              <a:lnSpc>
                <a:spcPct val="150000"/>
              </a:lnSpc>
              <a:spcBef>
                <a:spcPts val="300"/>
              </a:spcBef>
              <a:buFont typeface="Wingdings" panose="05000000000000000000" pitchFamily="2" charset="2"/>
              <a:buChar char="Ø"/>
            </a:pPr>
            <a:r>
              <a:rPr lang="ja-JP" altLang="ja-JP" sz="1600" dirty="0">
                <a:latin typeface="+mn-ea"/>
                <a:cs typeface="ＭＳ Ｐゴシック" panose="020B0600070205080204" pitchFamily="50" charset="-128"/>
              </a:rPr>
              <a:t>既存のインセンティブ</a:t>
            </a:r>
            <a:r>
              <a:rPr lang="ja-JP" altLang="en-US" sz="1600" dirty="0">
                <a:latin typeface="+mn-ea"/>
                <a:cs typeface="ＭＳ Ｐゴシック" panose="020B0600070205080204" pitchFamily="50" charset="-128"/>
              </a:rPr>
              <a:t>を継続</a:t>
            </a:r>
            <a:r>
              <a:rPr lang="ja-JP" altLang="ja-JP" sz="1600" dirty="0">
                <a:latin typeface="+mn-ea"/>
                <a:cs typeface="ＭＳ Ｐゴシック" panose="020B0600070205080204" pitchFamily="50" charset="-128"/>
              </a:rPr>
              <a:t>する。</a:t>
            </a:r>
            <a:endParaRPr lang="en-US" altLang="ja-JP" sz="1600" dirty="0">
              <a:latin typeface="+mn-ea"/>
              <a:cs typeface="ＭＳ Ｐゴシック" panose="020B0600070205080204" pitchFamily="50" charset="-128"/>
            </a:endParaRPr>
          </a:p>
        </p:txBody>
      </p:sp>
      <p:sp>
        <p:nvSpPr>
          <p:cNvPr id="8" name="テキスト ボックス 7">
            <a:extLst>
              <a:ext uri="{FF2B5EF4-FFF2-40B4-BE49-F238E27FC236}">
                <a16:creationId xmlns:a16="http://schemas.microsoft.com/office/drawing/2014/main" id="{0145500F-764B-5400-44D0-83C1798FEA9F}"/>
              </a:ext>
            </a:extLst>
          </p:cNvPr>
          <p:cNvSpPr txBox="1"/>
          <p:nvPr/>
        </p:nvSpPr>
        <p:spPr>
          <a:xfrm>
            <a:off x="168182" y="5635459"/>
            <a:ext cx="12239625" cy="338554"/>
          </a:xfrm>
          <a:prstGeom prst="rect">
            <a:avLst/>
          </a:prstGeom>
          <a:noFill/>
        </p:spPr>
        <p:txBody>
          <a:bodyPr wrap="square" rtlCol="0">
            <a:spAutoFit/>
          </a:bodyPr>
          <a:lstStyle/>
          <a:p>
            <a:r>
              <a:rPr lang="ja-JP" altLang="en-US" sz="1600" b="1" dirty="0">
                <a:solidFill>
                  <a:schemeClr val="accent1">
                    <a:lumMod val="50000"/>
                  </a:schemeClr>
                </a:solidFill>
              </a:rPr>
              <a:t>③　投資以外の経費についての考え方・検討状況</a:t>
            </a:r>
            <a:endParaRPr lang="en-US" altLang="ja-JP" sz="1600" b="1" dirty="0">
              <a:solidFill>
                <a:schemeClr val="accent1">
                  <a:lumMod val="50000"/>
                </a:schemeClr>
              </a:solidFill>
            </a:endParaRPr>
          </a:p>
        </p:txBody>
      </p:sp>
      <p:sp>
        <p:nvSpPr>
          <p:cNvPr id="9" name="テキスト ボックス 8">
            <a:extLst>
              <a:ext uri="{FF2B5EF4-FFF2-40B4-BE49-F238E27FC236}">
                <a16:creationId xmlns:a16="http://schemas.microsoft.com/office/drawing/2014/main" id="{01ECD452-59C7-51E6-20FA-7BC314252601}"/>
              </a:ext>
            </a:extLst>
          </p:cNvPr>
          <p:cNvSpPr txBox="1"/>
          <p:nvPr/>
        </p:nvSpPr>
        <p:spPr>
          <a:xfrm>
            <a:off x="511082" y="5976166"/>
            <a:ext cx="11560629" cy="869469"/>
          </a:xfrm>
          <a:prstGeom prst="rect">
            <a:avLst/>
          </a:prstGeom>
          <a:noFill/>
        </p:spPr>
        <p:txBody>
          <a:bodyPr wrap="square" rtlCol="0">
            <a:spAutoFit/>
          </a:bodyPr>
          <a:lstStyle/>
          <a:p>
            <a:pPr>
              <a:lnSpc>
                <a:spcPct val="150000"/>
              </a:lnSpc>
              <a:spcBef>
                <a:spcPts val="300"/>
              </a:spcBef>
            </a:pPr>
            <a:r>
              <a:rPr lang="ja-JP" altLang="en-US" sz="1600" b="1" dirty="0">
                <a:solidFill>
                  <a:schemeClr val="accent1">
                    <a:lumMod val="50000"/>
                  </a:schemeClr>
                </a:solidFill>
              </a:rPr>
              <a:t>○上屋をはじめとした所管施設の補修</a:t>
            </a:r>
          </a:p>
          <a:p>
            <a:pPr marL="285750" indent="-285750">
              <a:lnSpc>
                <a:spcPct val="150000"/>
              </a:lnSpc>
              <a:spcBef>
                <a:spcPts val="300"/>
              </a:spcBef>
              <a:buFont typeface="Wingdings" panose="05000000000000000000" pitchFamily="2" charset="2"/>
              <a:buChar char="Ø"/>
            </a:pPr>
            <a:r>
              <a:rPr lang="ja-JP" altLang="en-US" sz="1600" dirty="0"/>
              <a:t>限りある財源を予防保全型の補修に必要に応じ充当していくことで、所管施設の延命化及び機能維持に努めていく。</a:t>
            </a:r>
            <a:endParaRPr lang="en-US" altLang="ja-JP" sz="1600" dirty="0"/>
          </a:p>
        </p:txBody>
      </p:sp>
    </p:spTree>
    <p:extLst>
      <p:ext uri="{BB962C8B-B14F-4D97-AF65-F5344CB8AC3E}">
        <p14:creationId xmlns:p14="http://schemas.microsoft.com/office/powerpoint/2010/main" val="2916170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11553437" y="8361757"/>
            <a:ext cx="686188" cy="245756"/>
          </a:xfrm>
        </p:spPr>
        <p:txBody>
          <a:bodyPr/>
          <a:lstStyle/>
          <a:p>
            <a:fld id="{5AA38D38-D8EA-493B-AEC0-0967396FF8DD}" type="slidenum">
              <a:rPr kumimoji="1" lang="ja-JP" altLang="en-US" sz="1200" smtClean="0">
                <a:solidFill>
                  <a:schemeClr val="tx1"/>
                </a:solidFill>
              </a:rPr>
              <a:t>14</a:t>
            </a:fld>
            <a:endParaRPr kumimoji="1" lang="ja-JP" altLang="en-US" sz="1200" dirty="0">
              <a:solidFill>
                <a:schemeClr val="tx1"/>
              </a:solidFill>
            </a:endParaRPr>
          </a:p>
        </p:txBody>
      </p:sp>
      <p:sp>
        <p:nvSpPr>
          <p:cNvPr id="9" name="角丸四角形 8"/>
          <p:cNvSpPr/>
          <p:nvPr/>
        </p:nvSpPr>
        <p:spPr>
          <a:xfrm>
            <a:off x="-1" y="64167"/>
            <a:ext cx="12239625" cy="571501"/>
          </a:xfrm>
          <a:prstGeom prst="roundRect">
            <a:avLst/>
          </a:prstGeom>
          <a:solidFill>
            <a:schemeClr val="accent2">
              <a:lumMod val="5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2396" tIns="61198" rIns="122396" bIns="61198" numCol="1" spcCol="0" rtlCol="0" fromWordArt="0" anchor="ctr" anchorCtr="0" forceAA="0" compatLnSpc="1">
            <a:prstTxWarp prst="textNoShape">
              <a:avLst/>
            </a:prstTxWarp>
            <a:noAutofit/>
          </a:bodyPr>
          <a:lstStyle/>
          <a:p>
            <a:r>
              <a:rPr lang="ja-JP" altLang="en-US" sz="2400" b="1" dirty="0">
                <a:solidFill>
                  <a:schemeClr val="bg1"/>
                </a:solidFill>
                <a:latin typeface="+mj-ea"/>
                <a:ea typeface="+mj-ea"/>
              </a:rPr>
              <a:t>４</a:t>
            </a:r>
            <a:r>
              <a:rPr lang="en-US" altLang="ja-JP" sz="2400" b="1" dirty="0">
                <a:solidFill>
                  <a:schemeClr val="bg1"/>
                </a:solidFill>
                <a:latin typeface="+mj-ea"/>
                <a:ea typeface="+mj-ea"/>
              </a:rPr>
              <a:t>.</a:t>
            </a:r>
            <a:r>
              <a:rPr lang="ja-JP" altLang="en-US" sz="2400" b="1" dirty="0">
                <a:solidFill>
                  <a:schemeClr val="bg1"/>
                </a:solidFill>
                <a:latin typeface="+mj-ea"/>
                <a:ea typeface="+mj-ea"/>
              </a:rPr>
              <a:t>長期収支見込みの事後検証、更新等に関する事項</a:t>
            </a:r>
          </a:p>
        </p:txBody>
      </p:sp>
      <p:sp>
        <p:nvSpPr>
          <p:cNvPr id="10" name="テキスト ボックス 9"/>
          <p:cNvSpPr txBox="1"/>
          <p:nvPr/>
        </p:nvSpPr>
        <p:spPr>
          <a:xfrm>
            <a:off x="175919" y="969071"/>
            <a:ext cx="11887783" cy="984885"/>
          </a:xfrm>
          <a:prstGeom prst="rect">
            <a:avLst/>
          </a:prstGeom>
          <a:noFill/>
        </p:spPr>
        <p:txBody>
          <a:bodyPr wrap="square" rtlCol="0">
            <a:spAutoFit/>
          </a:bodyPr>
          <a:lstStyle/>
          <a:p>
            <a:pPr>
              <a:spcBef>
                <a:spcPts val="600"/>
              </a:spcBef>
              <a:defRPr/>
            </a:pPr>
            <a:r>
              <a:rPr lang="ja-JP" altLang="en-US" sz="1600" b="1" dirty="0">
                <a:solidFill>
                  <a:schemeClr val="accent1">
                    <a:lumMod val="50000"/>
                  </a:schemeClr>
                </a:solidFill>
                <a:latin typeface="+mj-ea"/>
                <a:ea typeface="+mj-ea"/>
              </a:rPr>
              <a:t>「長期収支見込み」の進捗管理（モニタリング）、見直し（ローリング）について</a:t>
            </a:r>
            <a:endParaRPr lang="zh-TW" altLang="en-US" sz="1600" b="1" dirty="0">
              <a:solidFill>
                <a:schemeClr val="accent1">
                  <a:lumMod val="50000"/>
                </a:schemeClr>
              </a:solidFill>
              <a:latin typeface="+mj-ea"/>
              <a:ea typeface="+mj-ea"/>
            </a:endParaRPr>
          </a:p>
          <a:p>
            <a:pPr marL="285750" indent="-285750">
              <a:spcBef>
                <a:spcPts val="600"/>
              </a:spcBef>
              <a:buFont typeface="Wingdings" panose="05000000000000000000" pitchFamily="2" charset="2"/>
              <a:buChar char="Ø"/>
              <a:defRPr/>
            </a:pPr>
            <a:r>
              <a:rPr lang="ja-JP" altLang="en-US" sz="1600" dirty="0">
                <a:latin typeface="+mj-ea"/>
                <a:ea typeface="+mj-ea"/>
              </a:rPr>
              <a:t>　予算や決算を考慮したうえで今後の経済情勢や新たな収支内容を反映し、長期収支見込みを更新するとともに、事業内容</a:t>
            </a:r>
            <a:endParaRPr lang="en-US" altLang="ja-JP" sz="1600" dirty="0">
              <a:latin typeface="+mj-ea"/>
              <a:ea typeface="+mj-ea"/>
            </a:endParaRPr>
          </a:p>
          <a:p>
            <a:pPr>
              <a:spcBef>
                <a:spcPts val="600"/>
              </a:spcBef>
              <a:defRPr/>
            </a:pPr>
            <a:r>
              <a:rPr lang="en-US" altLang="ja-JP" sz="1600" dirty="0">
                <a:latin typeface="+mj-ea"/>
                <a:ea typeface="+mj-ea"/>
              </a:rPr>
              <a:t>       </a:t>
            </a:r>
            <a:r>
              <a:rPr lang="ja-JP" altLang="en-US" sz="1600" dirty="0">
                <a:latin typeface="+mj-ea"/>
                <a:ea typeface="+mj-ea"/>
              </a:rPr>
              <a:t>の精査や実施などの経営判断に活用していく。</a:t>
            </a:r>
            <a:endParaRPr lang="en-US" altLang="ja-JP" sz="1600" dirty="0">
              <a:latin typeface="+mj-ea"/>
              <a:ea typeface="+mj-ea"/>
            </a:endParaRPr>
          </a:p>
        </p:txBody>
      </p:sp>
    </p:spTree>
    <p:extLst>
      <p:ext uri="{BB962C8B-B14F-4D97-AF65-F5344CB8AC3E}">
        <p14:creationId xmlns:p14="http://schemas.microsoft.com/office/powerpoint/2010/main" val="2100204325"/>
      </p:ext>
    </p:extLst>
  </p:cSld>
  <p:clrMapOvr>
    <a:masterClrMapping/>
  </p:clrMapOvr>
</p:sld>
</file>

<file path=ppt/theme/theme1.xml><?xml version="1.0" encoding="utf-8"?>
<a:theme xmlns:a="http://schemas.openxmlformats.org/drawingml/2006/main" name="ファセット">
  <a:themeElements>
    <a:clrScheme name="ファセット">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ファセット">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ファセット">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2557</Words>
  <Application>Microsoft Office PowerPoint</Application>
  <PresentationFormat>ユーザー設定</PresentationFormat>
  <Paragraphs>247</Paragraphs>
  <Slides>15</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15</vt:i4>
      </vt:variant>
    </vt:vector>
  </HeadingPairs>
  <TitlesOfParts>
    <vt:vector size="24" baseType="lpstr">
      <vt:lpstr>微軟正黑體</vt:lpstr>
      <vt:lpstr>ＭＳ 明朝</vt:lpstr>
      <vt:lpstr>メイリオ</vt:lpstr>
      <vt:lpstr>Arial</vt:lpstr>
      <vt:lpstr>Calibri</vt:lpstr>
      <vt:lpstr>Trebuchet MS</vt:lpstr>
      <vt:lpstr>Wingdings</vt:lpstr>
      <vt:lpstr>Wingdings 3</vt:lpstr>
      <vt:lpstr>ファセット</vt:lpstr>
      <vt:lpstr>PowerPoint プレゼンテーション</vt:lpstr>
      <vt:lpstr>目　　次</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2026-10-08T02:47:54Z</dcterms:created>
  <dcterms:modified xsi:type="dcterms:W3CDTF">2026-10-08T02:48:06Z</dcterms:modified>
</cp:coreProperties>
</file>