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4" saveSubsetFonts="1">
  <p:sldMasterIdLst>
    <p:sldMasterId id="2147483766" r:id="rId1"/>
  </p:sldMasterIdLst>
  <p:notesMasterIdLst>
    <p:notesMasterId r:id="rId4"/>
  </p:notesMasterIdLst>
  <p:sldIdLst>
    <p:sldId id="333" r:id="rId2"/>
    <p:sldId id="392"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779"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L!$A$4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14</c:v>
                </c:pt>
                <c:pt idx="1">
                  <c:v>10</c:v>
                </c:pt>
              </c:numCache>
            </c:numRef>
          </c:cat>
          <c:val>
            <c:numRef>
              <c:f>L!$B$4:$C$4</c:f>
              <c:numCache>
                <c:formatCode>General</c:formatCode>
                <c:ptCount val="2"/>
                <c:pt idx="0" formatCode="#,##0_);[Red]\(#,##0\)">
                  <c:v>12</c:v>
                </c:pt>
              </c:numCache>
            </c:numRef>
          </c:val>
          <c:extLst>
            <c:ext xmlns:c16="http://schemas.microsoft.com/office/drawing/2014/chart" uri="{C3380CC4-5D6E-409C-BE32-E72D297353CC}">
              <c16:uniqueId val="{00000000-5CA2-412A-9CAA-A5E5EB0D1F00}"/>
            </c:ext>
          </c:extLst>
        </c:ser>
        <c:ser>
          <c:idx val="1"/>
          <c:order val="1"/>
          <c:tx>
            <c:strRef>
              <c:f>L!$A$5</c:f>
              <c:strCache>
                <c:ptCount val="1"/>
                <c:pt idx="0">
                  <c:v>その他経費</c:v>
                </c:pt>
              </c:strCache>
            </c:strRef>
          </c:tx>
          <c:spPr>
            <a:noFill/>
            <a:ln>
              <a:solidFill>
                <a:schemeClr val="tx1"/>
              </a:solidFill>
            </a:ln>
            <a:effectLst/>
          </c:spPr>
          <c:invertIfNegative val="0"/>
          <c:dLbls>
            <c:dLbl>
              <c:idx val="0"/>
              <c:layout>
                <c:manualLayout>
                  <c:x val="-2.6947991163642318E-18"/>
                  <c:y val="7.0555555555555233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8492851851851854"/>
                      <c:h val="0.16933333333333334"/>
                    </c:manualLayout>
                  </c15:layout>
                </c:ext>
                <c:ext xmlns:c16="http://schemas.microsoft.com/office/drawing/2014/chart" uri="{C3380CC4-5D6E-409C-BE32-E72D297353CC}">
                  <c16:uniqueId val="{00000001-5CA2-412A-9CAA-A5E5EB0D1F0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14</c:v>
                </c:pt>
                <c:pt idx="1">
                  <c:v>10</c:v>
                </c:pt>
              </c:numCache>
            </c:numRef>
          </c:cat>
          <c:val>
            <c:numRef>
              <c:f>L!$B$5:$C$5</c:f>
              <c:numCache>
                <c:formatCode>General</c:formatCode>
                <c:ptCount val="2"/>
                <c:pt idx="0" formatCode="#,##0_);[Red]\(#,##0\)">
                  <c:v>2</c:v>
                </c:pt>
              </c:numCache>
            </c:numRef>
          </c:val>
          <c:extLst>
            <c:ext xmlns:c16="http://schemas.microsoft.com/office/drawing/2014/chart" uri="{C3380CC4-5D6E-409C-BE32-E72D297353CC}">
              <c16:uniqueId val="{00000002-5CA2-412A-9CAA-A5E5EB0D1F00}"/>
            </c:ext>
          </c:extLst>
        </c:ser>
        <c:ser>
          <c:idx val="2"/>
          <c:order val="2"/>
          <c:tx>
            <c:strRef>
              <c:f>L!$A$6</c:f>
              <c:strCache>
                <c:ptCount val="1"/>
                <c:pt idx="0">
                  <c:v>使用料収入</c:v>
                </c:pt>
              </c:strCache>
            </c:strRef>
          </c:tx>
          <c:spPr>
            <a:noFill/>
            <a:ln w="9525">
              <a:solidFill>
                <a:schemeClr val="tx1"/>
              </a:solidFill>
              <a:prstDash val="solid"/>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 xmlns:c16="http://schemas.microsoft.com/office/drawing/2014/chart" uri="{C3380CC4-5D6E-409C-BE32-E72D297353CC}">
                  <c16:uniqueId val="{00000003-5CA2-412A-9CAA-A5E5EB0D1F00}"/>
                </c:ext>
              </c:extLst>
            </c:dLbl>
            <c:dLbl>
              <c:idx val="1"/>
              <c:layout>
                <c:manualLayout>
                  <c:x val="1.0930740740740741E-2"/>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2402777777777778"/>
                      <c:h val="0.37253333333333333"/>
                    </c:manualLayout>
                  </c15:layout>
                </c:ext>
                <c:ext xmlns:c16="http://schemas.microsoft.com/office/drawing/2014/chart" uri="{C3380CC4-5D6E-409C-BE32-E72D297353CC}">
                  <c16:uniqueId val="{00000004-5CA2-412A-9CAA-A5E5EB0D1F0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14</c:v>
                </c:pt>
                <c:pt idx="1">
                  <c:v>10</c:v>
                </c:pt>
              </c:numCache>
            </c:numRef>
          </c:cat>
          <c:val>
            <c:numRef>
              <c:f>L!$B$6:$C$6</c:f>
              <c:numCache>
                <c:formatCode>#,##0_);[Red]\(#,##0\)</c:formatCode>
                <c:ptCount val="2"/>
                <c:pt idx="1">
                  <c:v>10</c:v>
                </c:pt>
              </c:numCache>
            </c:numRef>
          </c:val>
          <c:extLst>
            <c:ext xmlns:c16="http://schemas.microsoft.com/office/drawing/2014/chart" uri="{C3380CC4-5D6E-409C-BE32-E72D297353CC}">
              <c16:uniqueId val="{00000005-5CA2-412A-9CAA-A5E5EB0D1F00}"/>
            </c:ext>
          </c:extLst>
        </c:ser>
        <c:ser>
          <c:idx val="3"/>
          <c:order val="3"/>
          <c:tx>
            <c:strRef>
              <c:f>L!$A$7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5CA2-412A-9CAA-A5E5EB0D1F00}"/>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14</c:v>
                </c:pt>
                <c:pt idx="1">
                  <c:v>10</c:v>
                </c:pt>
              </c:numCache>
            </c:numRef>
          </c:cat>
          <c:val>
            <c:numRef>
              <c:f>L!$B$7:$C$7</c:f>
              <c:numCache>
                <c:formatCode>#,##0_);[Red]\(#,##0\)</c:formatCode>
                <c:ptCount val="2"/>
                <c:pt idx="1">
                  <c:v>4</c:v>
                </c:pt>
              </c:numCache>
            </c:numRef>
          </c:val>
          <c:extLst>
            <c:ext xmlns:c16="http://schemas.microsoft.com/office/drawing/2014/chart" uri="{C3380CC4-5D6E-409C-BE32-E72D297353CC}">
              <c16:uniqueId val="{00000007-5CA2-412A-9CAA-A5E5EB0D1F00}"/>
            </c:ext>
          </c:extLst>
        </c:ser>
        <c:dLbls>
          <c:dLblPos val="ctr"/>
          <c:showLegendKey val="0"/>
          <c:showVal val="1"/>
          <c:showCatName val="0"/>
          <c:showSerName val="0"/>
          <c:showPercent val="0"/>
          <c:showBubbleSize val="0"/>
        </c:dLbls>
        <c:gapWidth val="48"/>
        <c:overlap val="100"/>
        <c:axId val="414644432"/>
        <c:axId val="414645608"/>
      </c:barChart>
      <c:catAx>
        <c:axId val="41464443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4645608"/>
        <c:crosses val="autoZero"/>
        <c:auto val="1"/>
        <c:lblAlgn val="ctr"/>
        <c:lblOffset val="100"/>
        <c:noMultiLvlLbl val="0"/>
      </c:catAx>
      <c:valAx>
        <c:axId val="414645608"/>
        <c:scaling>
          <c:orientation val="minMax"/>
        </c:scaling>
        <c:delete val="1"/>
        <c:axPos val="l"/>
        <c:numFmt formatCode="0%" sourceLinked="1"/>
        <c:majorTickMark val="none"/>
        <c:minorTickMark val="none"/>
        <c:tickLblPos val="nextTo"/>
        <c:crossAx val="414644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extLst>
              <c:ext xmlns:c16="http://schemas.microsoft.com/office/drawing/2014/chart" uri="{C3380CC4-5D6E-409C-BE32-E72D297353CC}">
                <c16:uniqueId val="{00000001-1BD4-49F9-B6CA-2618B27DA187}"/>
              </c:ext>
            </c:extLst>
          </c:dPt>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3-1BD4-49F9-B6CA-2618B27DA187}"/>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L!$A$11:$A$12</c:f>
              <c:strCache>
                <c:ptCount val="2"/>
                <c:pt idx="0">
                  <c:v>L地区基部</c:v>
                </c:pt>
                <c:pt idx="1">
                  <c:v>全施設平均</c:v>
                </c:pt>
              </c:strCache>
            </c:strRef>
          </c:cat>
          <c:val>
            <c:numRef>
              <c:f>L!$B$11:$B$12</c:f>
              <c:numCache>
                <c:formatCode>0.0%</c:formatCode>
                <c:ptCount val="2"/>
                <c:pt idx="0">
                  <c:v>0.56320000000000003</c:v>
                </c:pt>
                <c:pt idx="1">
                  <c:v>0.6613</c:v>
                </c:pt>
              </c:numCache>
            </c:numRef>
          </c:val>
          <c:extLst>
            <c:ext xmlns:c16="http://schemas.microsoft.com/office/drawing/2014/chart" uri="{C3380CC4-5D6E-409C-BE32-E72D297353CC}">
              <c16:uniqueId val="{00000004-1BD4-49F9-B6CA-2618B27DA187}"/>
            </c:ext>
          </c:extLst>
        </c:ser>
        <c:dLbls>
          <c:dLblPos val="outEnd"/>
          <c:showLegendKey val="0"/>
          <c:showVal val="1"/>
          <c:showCatName val="0"/>
          <c:showSerName val="0"/>
          <c:showPercent val="0"/>
          <c:showBubbleSize val="0"/>
        </c:dLbls>
        <c:gapWidth val="20"/>
        <c:overlap val="-27"/>
        <c:axId val="414644824"/>
        <c:axId val="414641688"/>
      </c:barChart>
      <c:catAx>
        <c:axId val="414644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4641688"/>
        <c:crosses val="autoZero"/>
        <c:auto val="1"/>
        <c:lblAlgn val="ctr"/>
        <c:lblOffset val="100"/>
        <c:noMultiLvlLbl val="0"/>
      </c:catAx>
      <c:valAx>
        <c:axId val="414641688"/>
        <c:scaling>
          <c:orientation val="minMax"/>
        </c:scaling>
        <c:delete val="1"/>
        <c:axPos val="l"/>
        <c:numFmt formatCode="0.0%" sourceLinked="1"/>
        <c:majorTickMark val="none"/>
        <c:minorTickMark val="none"/>
        <c:tickLblPos val="nextTo"/>
        <c:crossAx val="41464482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L!$A$4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L!$D$4:$E$4</c:f>
              <c:numCache>
                <c:formatCode>General</c:formatCode>
                <c:ptCount val="2"/>
                <c:pt idx="0" formatCode="#,##0_);[Red]\(#,##0\)">
                  <c:v>12</c:v>
                </c:pt>
              </c:numCache>
            </c:numRef>
          </c:val>
          <c:extLst>
            <c:ext xmlns:c16="http://schemas.microsoft.com/office/drawing/2014/chart" uri="{C3380CC4-5D6E-409C-BE32-E72D297353CC}">
              <c16:uniqueId val="{00000000-F8DB-4DAD-9FD4-9E7B35736530}"/>
            </c:ext>
          </c:extLst>
        </c:ser>
        <c:ser>
          <c:idx val="1"/>
          <c:order val="1"/>
          <c:tx>
            <c:strRef>
              <c:f>L!$A$5</c:f>
              <c:strCache>
                <c:ptCount val="1"/>
                <c:pt idx="0">
                  <c:v>その他経費</c:v>
                </c:pt>
              </c:strCache>
            </c:strRef>
          </c:tx>
          <c:spPr>
            <a:noFill/>
            <a:ln>
              <a:solidFill>
                <a:schemeClr val="tx1"/>
              </a:solidFill>
            </a:ln>
            <a:effectLst/>
          </c:spPr>
          <c:invertIfNegative val="0"/>
          <c:dLbls>
            <c:dLbl>
              <c:idx val="0"/>
              <c:layout>
                <c:manualLayout>
                  <c:x val="2.3518518518518376E-3"/>
                  <c:y val="-3.233758939637078E-1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661137037037037"/>
                      <c:h val="0.18626666666666666"/>
                    </c:manualLayout>
                  </c15:layout>
                </c:ext>
                <c:ext xmlns:c16="http://schemas.microsoft.com/office/drawing/2014/chart" uri="{C3380CC4-5D6E-409C-BE32-E72D297353CC}">
                  <c16:uniqueId val="{00000001-F8DB-4DAD-9FD4-9E7B3573653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L!$D$5:$E$5</c:f>
              <c:numCache>
                <c:formatCode>General</c:formatCode>
                <c:ptCount val="2"/>
                <c:pt idx="0" formatCode="#,##0_);[Red]\(#,##0\)">
                  <c:v>2</c:v>
                </c:pt>
              </c:numCache>
            </c:numRef>
          </c:val>
          <c:extLst>
            <c:ext xmlns:c16="http://schemas.microsoft.com/office/drawing/2014/chart" uri="{C3380CC4-5D6E-409C-BE32-E72D297353CC}">
              <c16:uniqueId val="{00000002-F8DB-4DAD-9FD4-9E7B35736530}"/>
            </c:ext>
          </c:extLst>
        </c:ser>
        <c:ser>
          <c:idx val="2"/>
          <c:order val="2"/>
          <c:tx>
            <c:strRef>
              <c:f>L!$A$6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L!$D$6:$E$6</c:f>
              <c:numCache>
                <c:formatCode>#,##0_);[Red]\(#,##0\)</c:formatCode>
                <c:ptCount val="2"/>
                <c:pt idx="1">
                  <c:v>10</c:v>
                </c:pt>
              </c:numCache>
            </c:numRef>
          </c:val>
          <c:extLst>
            <c:ext xmlns:c16="http://schemas.microsoft.com/office/drawing/2014/chart" uri="{C3380CC4-5D6E-409C-BE32-E72D297353CC}">
              <c16:uniqueId val="{00000003-F8DB-4DAD-9FD4-9E7B35736530}"/>
            </c:ext>
          </c:extLst>
        </c:ser>
        <c:ser>
          <c:idx val="3"/>
          <c:order val="3"/>
          <c:tx>
            <c:strRef>
              <c:f>L!$A$7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L!$D$7:$E$7</c:f>
              <c:numCache>
                <c:formatCode>#,##0_);[Red]\(#,##0\)</c:formatCode>
                <c:ptCount val="2"/>
                <c:pt idx="1">
                  <c:v>4</c:v>
                </c:pt>
              </c:numCache>
            </c:numRef>
          </c:val>
          <c:extLst>
            <c:ext xmlns:c16="http://schemas.microsoft.com/office/drawing/2014/chart" uri="{C3380CC4-5D6E-409C-BE32-E72D297353CC}">
              <c16:uniqueId val="{00000004-F8DB-4DAD-9FD4-9E7B35736530}"/>
            </c:ext>
          </c:extLst>
        </c:ser>
        <c:dLbls>
          <c:dLblPos val="ctr"/>
          <c:showLegendKey val="0"/>
          <c:showVal val="1"/>
          <c:showCatName val="0"/>
          <c:showSerName val="0"/>
          <c:showPercent val="0"/>
          <c:showBubbleSize val="0"/>
        </c:dLbls>
        <c:gapWidth val="48"/>
        <c:overlap val="100"/>
        <c:axId val="414645216"/>
        <c:axId val="414644040"/>
      </c:barChart>
      <c:catAx>
        <c:axId val="41464521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4644040"/>
        <c:crosses val="autoZero"/>
        <c:auto val="1"/>
        <c:lblAlgn val="ctr"/>
        <c:lblOffset val="100"/>
        <c:noMultiLvlLbl val="0"/>
      </c:catAx>
      <c:valAx>
        <c:axId val="414644040"/>
        <c:scaling>
          <c:orientation val="minMax"/>
        </c:scaling>
        <c:delete val="1"/>
        <c:axPos val="l"/>
        <c:numFmt formatCode="0%" sourceLinked="1"/>
        <c:majorTickMark val="none"/>
        <c:minorTickMark val="none"/>
        <c:tickLblPos val="nextTo"/>
        <c:crossAx val="4146452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B11B-4174-B8EE-DF657BB96D91}"/>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L!$A$11:$A$12</c:f>
              <c:strCache>
                <c:ptCount val="2"/>
                <c:pt idx="0">
                  <c:v>L地区基部</c:v>
                </c:pt>
                <c:pt idx="1">
                  <c:v>全施設平均</c:v>
                </c:pt>
              </c:strCache>
            </c:strRef>
          </c:cat>
          <c:val>
            <c:numRef>
              <c:f>L!$C$11:$C$12</c:f>
              <c:numCache>
                <c:formatCode>0.0%</c:formatCode>
                <c:ptCount val="2"/>
                <c:pt idx="0">
                  <c:v>0.56320000000000003</c:v>
                </c:pt>
                <c:pt idx="1">
                  <c:v>0.66</c:v>
                </c:pt>
              </c:numCache>
            </c:numRef>
          </c:val>
          <c:extLst>
            <c:ext xmlns:c16="http://schemas.microsoft.com/office/drawing/2014/chart" uri="{C3380CC4-5D6E-409C-BE32-E72D297353CC}">
              <c16:uniqueId val="{00000002-B11B-4174-B8EE-DF657BB96D91}"/>
            </c:ext>
          </c:extLst>
        </c:ser>
        <c:dLbls>
          <c:dLblPos val="outEnd"/>
          <c:showLegendKey val="0"/>
          <c:showVal val="1"/>
          <c:showCatName val="0"/>
          <c:showSerName val="0"/>
          <c:showPercent val="0"/>
          <c:showBubbleSize val="0"/>
        </c:dLbls>
        <c:gapWidth val="20"/>
        <c:overlap val="-27"/>
        <c:axId val="414646000"/>
        <c:axId val="414646392"/>
      </c:barChart>
      <c:catAx>
        <c:axId val="414646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4646392"/>
        <c:crosses val="autoZero"/>
        <c:auto val="1"/>
        <c:lblAlgn val="ctr"/>
        <c:lblOffset val="100"/>
        <c:noMultiLvlLbl val="0"/>
      </c:catAx>
      <c:valAx>
        <c:axId val="414646392"/>
        <c:scaling>
          <c:orientation val="minMax"/>
        </c:scaling>
        <c:delete val="1"/>
        <c:axPos val="l"/>
        <c:numFmt formatCode="0.0%" sourceLinked="1"/>
        <c:majorTickMark val="none"/>
        <c:minorTickMark val="none"/>
        <c:tickLblPos val="nextTo"/>
        <c:crossAx val="41464600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2020/3/24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2020/3/24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2020/3/24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2020/3/24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2020/3/24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2020/3/24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28" name="図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0643" y="1367853"/>
            <a:ext cx="3426957" cy="5011763"/>
          </a:xfrm>
          <a:prstGeom prst="rect">
            <a:avLst/>
          </a:prstGeom>
        </p:spPr>
      </p:pic>
      <p:sp>
        <p:nvSpPr>
          <p:cNvPr id="131" name="正方形/長方形 130"/>
          <p:cNvSpPr/>
          <p:nvPr/>
        </p:nvSpPr>
        <p:spPr>
          <a:xfrm rot="19356264">
            <a:off x="1875373" y="4635511"/>
            <a:ext cx="54000" cy="54000"/>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2" name="Text Box 647"/>
          <p:cNvSpPr txBox="1">
            <a:spLocks noChangeArrowheads="1"/>
          </p:cNvSpPr>
          <p:nvPr/>
        </p:nvSpPr>
        <p:spPr bwMode="auto">
          <a:xfrm>
            <a:off x="1066292" y="4203487"/>
            <a:ext cx="2013148"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⑦</a:t>
            </a:r>
            <a:r>
              <a:rPr lang="en-US" altLang="ja-JP" sz="1200" dirty="0" smtClean="0">
                <a:solidFill>
                  <a:prstClr val="black"/>
                </a:solidFill>
                <a:latin typeface="+mn-ea"/>
                <a:ea typeface="+mn-ea"/>
              </a:rPr>
              <a:t>L</a:t>
            </a:r>
            <a:r>
              <a:rPr lang="ja-JP" altLang="en-US" sz="1200" dirty="0" smtClean="0">
                <a:solidFill>
                  <a:prstClr val="black"/>
                </a:solidFill>
                <a:latin typeface="+mn-ea"/>
                <a:ea typeface="+mn-ea"/>
              </a:rPr>
              <a:t>地区基部荷さばき地</a:t>
            </a:r>
            <a:endParaRPr lang="ja-JP" altLang="en-US" sz="1200" dirty="0">
              <a:solidFill>
                <a:prstClr val="black"/>
              </a:solidFill>
              <a:latin typeface="+mn-ea"/>
              <a:ea typeface="+mn-ea"/>
            </a:endParaRPr>
          </a:p>
        </p:txBody>
      </p:sp>
      <p:sp>
        <p:nvSpPr>
          <p:cNvPr id="141" name="Text Box 580"/>
          <p:cNvSpPr txBox="1">
            <a:spLocks noChangeArrowheads="1"/>
          </p:cNvSpPr>
          <p:nvPr/>
        </p:nvSpPr>
        <p:spPr bwMode="auto">
          <a:xfrm>
            <a:off x="2085538" y="4768839"/>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4049" y="1367853"/>
            <a:ext cx="5250426" cy="4660490"/>
          </a:xfrm>
          <a:prstGeom prst="rect">
            <a:avLst/>
          </a:prstGeom>
        </p:spPr>
      </p:pic>
      <p:sp>
        <p:nvSpPr>
          <p:cNvPr id="3" name="正方形/長方形 2"/>
          <p:cNvSpPr/>
          <p:nvPr/>
        </p:nvSpPr>
        <p:spPr>
          <a:xfrm rot="19121804">
            <a:off x="5360540" y="2084876"/>
            <a:ext cx="2274937" cy="3739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436252" y="1612471"/>
            <a:ext cx="1842924" cy="995533"/>
            <a:chOff x="436252" y="1612471"/>
            <a:chExt cx="1842924" cy="995533"/>
          </a:xfrm>
        </p:grpSpPr>
        <p:sp>
          <p:nvSpPr>
            <p:cNvPr id="23" name="正方形/長方形 22"/>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4" name="正方形/長方形 23"/>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正方形/長方形 25"/>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円/楕円 26"/>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29" name="直線コネクタ 28"/>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⑦　</a:t>
            </a:r>
            <a:r>
              <a:rPr lang="en-US" altLang="ja-JP" sz="1600" b="1" dirty="0">
                <a:solidFill>
                  <a:schemeClr val="tx1"/>
                </a:solidFill>
                <a:latin typeface="+mj-ea"/>
              </a:rPr>
              <a:t>L</a:t>
            </a:r>
            <a:r>
              <a:rPr lang="ja-JP" altLang="en-US" sz="1600" b="1" dirty="0" smtClean="0">
                <a:solidFill>
                  <a:schemeClr val="tx1"/>
                </a:solidFill>
                <a:latin typeface="+mj-ea"/>
              </a:rPr>
              <a:t>地区基部荷さばき地</a:t>
            </a:r>
            <a:endParaRPr kumimoji="1" lang="ja-JP" altLang="en-US" sz="1600" b="1" dirty="0">
              <a:solidFill>
                <a:schemeClr val="tx1"/>
              </a:solidFill>
              <a:latin typeface="+mj-ea"/>
            </a:endParaRPr>
          </a:p>
        </p:txBody>
      </p:sp>
      <p:sp>
        <p:nvSpPr>
          <p:cNvPr id="5" name="スライド番号プレースホルダー 4"/>
          <p:cNvSpPr>
            <a:spLocks noGrp="1"/>
          </p:cNvSpPr>
          <p:nvPr>
            <p:ph type="sldNum" sz="quarter" idx="12"/>
          </p:nvPr>
        </p:nvSpPr>
        <p:spPr/>
        <p:txBody>
          <a:bodyPr/>
          <a:lstStyle/>
          <a:p>
            <a:fld id="{8F2DF4D1-A360-4C90-B403-85324C324155}" type="slidenum">
              <a:rPr kumimoji="1" lang="ja-JP" altLang="en-US" smtClean="0"/>
              <a:t>34</a:t>
            </a:fld>
            <a:endParaRPr kumimoji="1" lang="ja-JP" altLang="en-US" dirty="0"/>
          </a:p>
        </p:txBody>
      </p:sp>
    </p:spTree>
    <p:extLst>
      <p:ext uri="{BB962C8B-B14F-4D97-AF65-F5344CB8AC3E}">
        <p14:creationId xmlns:p14="http://schemas.microsoft.com/office/powerpoint/2010/main" val="394592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⑦　</a:t>
            </a:r>
            <a:r>
              <a:rPr lang="en-US" altLang="ja-JP" sz="1600" b="1" dirty="0">
                <a:solidFill>
                  <a:schemeClr val="tx1"/>
                </a:solidFill>
                <a:latin typeface="+mj-ea"/>
              </a:rPr>
              <a:t>L</a:t>
            </a:r>
            <a:r>
              <a:rPr lang="ja-JP" altLang="en-US" sz="1600" b="1" dirty="0" smtClean="0">
                <a:solidFill>
                  <a:schemeClr val="tx1"/>
                </a:solidFill>
                <a:latin typeface="+mj-ea"/>
              </a:rPr>
              <a:t>地区基部荷さばき地</a:t>
            </a:r>
            <a:endParaRPr kumimoji="1" lang="ja-JP" altLang="en-US" sz="1600" b="1" dirty="0">
              <a:solidFill>
                <a:schemeClr val="tx1"/>
              </a:solidFill>
              <a:latin typeface="+mj-ea"/>
            </a:endParaRPr>
          </a:p>
        </p:txBody>
      </p:sp>
      <p:sp>
        <p:nvSpPr>
          <p:cNvPr id="32" name="角丸四角形 31"/>
          <p:cNvSpPr/>
          <p:nvPr/>
        </p:nvSpPr>
        <p:spPr>
          <a:xfrm>
            <a:off x="72568" y="5972825"/>
            <a:ext cx="8986775" cy="8198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a:t>
            </a:r>
            <a:r>
              <a:rPr lang="ja-JP" altLang="en-US" sz="1200" b="1" dirty="0">
                <a:solidFill>
                  <a:schemeClr val="bg1"/>
                </a:solidFill>
                <a:effectLst>
                  <a:outerShdw blurRad="38100" dist="38100" dir="2700000" algn="tl">
                    <a:srgbClr val="000000">
                      <a:alpha val="43137"/>
                    </a:srgbClr>
                  </a:outerShdw>
                </a:effectLst>
                <a:latin typeface="+mj-ea"/>
                <a:ea typeface="+mj-ea"/>
              </a:rPr>
              <a:t>短期</a:t>
            </a:r>
            <a:r>
              <a:rPr lang="ja-JP" altLang="en-US" sz="1200" b="1" dirty="0" smtClean="0">
                <a:solidFill>
                  <a:schemeClr val="bg1"/>
                </a:solidFill>
                <a:effectLst>
                  <a:outerShdw blurRad="38100" dist="38100" dir="2700000" algn="tl">
                    <a:srgbClr val="000000">
                      <a:alpha val="43137"/>
                    </a:srgbClr>
                  </a:outerShdw>
                </a:effectLst>
                <a:latin typeface="+mj-ea"/>
                <a:ea typeface="+mj-ea"/>
              </a:rPr>
              <a:t>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200" b="1" dirty="0" smtClean="0">
                <a:solidFill>
                  <a:schemeClr val="bg1"/>
                </a:solidFill>
                <a:latin typeface="+mj-ea"/>
                <a:ea typeface="+mj-ea"/>
              </a:rPr>
              <a:t>新たな事業者の掘り起こしにより、収支の改善を図る。</a:t>
            </a:r>
            <a:endParaRPr lang="ja-JP" altLang="en-US" sz="1200" b="1" dirty="0">
              <a:solidFill>
                <a:schemeClr val="bg1"/>
              </a:solidFill>
              <a:latin typeface="+mj-ea"/>
              <a:ea typeface="+mj-ea"/>
            </a:endParaRPr>
          </a:p>
        </p:txBody>
      </p:sp>
      <p:sp>
        <p:nvSpPr>
          <p:cNvPr id="18" name="正方形/長方形 17"/>
          <p:cNvSpPr/>
          <p:nvPr/>
        </p:nvSpPr>
        <p:spPr>
          <a:xfrm>
            <a:off x="53817" y="946406"/>
            <a:ext cx="4807665" cy="1564764"/>
          </a:xfrm>
          <a:prstGeom prst="rect">
            <a:avLst/>
          </a:prstGeom>
          <a:ln w="22225">
            <a:solidFill>
              <a:schemeClr val="accent1"/>
            </a:solidFill>
          </a:ln>
        </p:spPr>
        <p:txBody>
          <a:bodyPr wrap="square" anchor="ctr">
            <a:noAutofit/>
          </a:bodyPr>
          <a:lstStyle/>
          <a:p>
            <a:pPr lvl="0" algn="just">
              <a:spcAft>
                <a:spcPts val="0"/>
              </a:spcAft>
            </a:pPr>
            <a:r>
              <a:rPr lang="en-US" altLang="ja-JP" sz="1200" b="1" u="sng" kern="100" dirty="0" smtClean="0">
                <a:latin typeface="+mn-ea"/>
                <a:cs typeface="Times New Roman" panose="02020603050405020304" pitchFamily="18" charset="0"/>
              </a:rPr>
              <a:t>L</a:t>
            </a:r>
            <a:r>
              <a:rPr lang="ja-JP" altLang="en-US" sz="1200" b="1" u="sng" kern="100" dirty="0">
                <a:latin typeface="+mn-ea"/>
                <a:cs typeface="Times New Roman" panose="02020603050405020304" pitchFamily="18" charset="0"/>
              </a:rPr>
              <a:t>地区</a:t>
            </a:r>
            <a:r>
              <a:rPr lang="ja-JP" altLang="en-US" sz="1200" b="1" u="sng" kern="100" dirty="0" smtClean="0">
                <a:latin typeface="+mn-ea"/>
                <a:cs typeface="Times New Roman" panose="02020603050405020304" pitchFamily="18" charset="0"/>
              </a:rPr>
              <a:t>基部荷さばき地の役割</a:t>
            </a:r>
            <a:endParaRPr lang="en-US" altLang="ja-JP" sz="1200" b="1" u="sng"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Ｌ</a:t>
            </a:r>
            <a:r>
              <a:rPr lang="ja-JP" altLang="en-US" sz="1200" kern="100" dirty="0">
                <a:latin typeface="+mn-ea"/>
                <a:cs typeface="Times New Roman" panose="02020603050405020304" pitchFamily="18" charset="0"/>
              </a:rPr>
              <a:t>地区基部荷さばき地の北側は、外航定期航路の貨物船</a:t>
            </a:r>
            <a:r>
              <a:rPr lang="ja-JP" altLang="en-US" sz="1200" kern="100" dirty="0" smtClean="0">
                <a:latin typeface="+mn-ea"/>
                <a:cs typeface="Times New Roman" panose="02020603050405020304" pitchFamily="18" charset="0"/>
              </a:rPr>
              <a:t>の埠頭と</a:t>
            </a:r>
            <a:r>
              <a:rPr lang="ja-JP" altLang="en-US" sz="1200" kern="100" dirty="0">
                <a:latin typeface="+mn-ea"/>
                <a:cs typeface="Times New Roman" panose="02020603050405020304" pitchFamily="18" charset="0"/>
              </a:rPr>
              <a:t>して供用されている</a:t>
            </a:r>
            <a:r>
              <a:rPr lang="ja-JP" altLang="en-US" sz="1200" kern="100" dirty="0" smtClean="0">
                <a:latin typeface="+mn-ea"/>
                <a:cs typeface="Times New Roman" panose="02020603050405020304" pitchFamily="18" charset="0"/>
              </a:rPr>
              <a:t>ライナー埠頭に</a:t>
            </a:r>
            <a:r>
              <a:rPr lang="ja-JP" altLang="en-US" sz="1200" kern="100" dirty="0">
                <a:latin typeface="+mn-ea"/>
                <a:cs typeface="Times New Roman" panose="02020603050405020304" pitchFamily="18" charset="0"/>
              </a:rPr>
              <a:t>隣接していることから、</a:t>
            </a:r>
            <a:r>
              <a:rPr lang="ja-JP" altLang="en-US" sz="1200" kern="100" dirty="0" smtClean="0">
                <a:latin typeface="+mn-ea"/>
                <a:cs typeface="Times New Roman" panose="02020603050405020304" pitchFamily="18" charset="0"/>
              </a:rPr>
              <a:t>ライナー埠頭と</a:t>
            </a:r>
            <a:r>
              <a:rPr lang="ja-JP" altLang="en-US" sz="1200" kern="100" dirty="0">
                <a:latin typeface="+mn-ea"/>
                <a:cs typeface="Times New Roman" panose="02020603050405020304" pitchFamily="18" charset="0"/>
              </a:rPr>
              <a:t>一体で使用している。</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その</a:t>
            </a:r>
            <a:r>
              <a:rPr lang="ja-JP" altLang="en-US" sz="1200" kern="100" dirty="0">
                <a:latin typeface="+mn-ea"/>
                <a:cs typeface="Times New Roman" panose="02020603050405020304" pitchFamily="18" charset="0"/>
              </a:rPr>
              <a:t>部分を除く南側は、これまでの間、</a:t>
            </a:r>
            <a:r>
              <a:rPr lang="ja-JP" altLang="en-US" sz="1200" kern="100" dirty="0" smtClean="0">
                <a:latin typeface="+mn-ea"/>
                <a:cs typeface="Times New Roman" panose="02020603050405020304" pitchFamily="18" charset="0"/>
              </a:rPr>
              <a:t>ライナー埠頭の</a:t>
            </a:r>
            <a:r>
              <a:rPr lang="ja-JP" altLang="en-US" sz="1200" kern="100" dirty="0">
                <a:latin typeface="+mn-ea"/>
                <a:cs typeface="Times New Roman" panose="02020603050405020304" pitchFamily="18" charset="0"/>
              </a:rPr>
              <a:t>利用とは直接関係の無い港湾関連事業者が事務所用地として使用していたが、現在は、事務所用地として使用していた各事業者は撤退し</a:t>
            </a:r>
            <a:r>
              <a:rPr lang="ja-JP" altLang="en-US" sz="1200" kern="100" dirty="0" smtClean="0">
                <a:latin typeface="+mn-ea"/>
                <a:cs typeface="Times New Roman" panose="02020603050405020304" pitchFamily="18" charset="0"/>
              </a:rPr>
              <a:t>、２社が利用</a:t>
            </a:r>
            <a:r>
              <a:rPr lang="ja-JP" altLang="en-US" sz="1200" kern="100" dirty="0">
                <a:latin typeface="+mn-ea"/>
                <a:cs typeface="Times New Roman" panose="02020603050405020304" pitchFamily="18" charset="0"/>
              </a:rPr>
              <a:t>を行っている。</a:t>
            </a:r>
          </a:p>
        </p:txBody>
      </p:sp>
      <p:sp>
        <p:nvSpPr>
          <p:cNvPr id="22" name="正方形/長方形 21"/>
          <p:cNvSpPr/>
          <p:nvPr/>
        </p:nvSpPr>
        <p:spPr>
          <a:xfrm>
            <a:off x="4942170" y="928385"/>
            <a:ext cx="4119942" cy="1582786"/>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Ｌ</a:t>
            </a:r>
            <a:r>
              <a:rPr lang="ja-JP" altLang="en-US" sz="1200" dirty="0">
                <a:latin typeface="+mn-ea"/>
                <a:cs typeface="Times New Roman" panose="02020603050405020304" pitchFamily="18" charset="0"/>
              </a:rPr>
              <a:t>地区基部荷さばき地の南側は、現在</a:t>
            </a:r>
            <a:r>
              <a:rPr lang="ja-JP" altLang="en-US" sz="1200" dirty="0" smtClean="0">
                <a:latin typeface="+mn-ea"/>
                <a:cs typeface="Times New Roman" panose="02020603050405020304" pitchFamily="18" charset="0"/>
              </a:rPr>
              <a:t>は２社がそれぞれ荷さばき地</a:t>
            </a:r>
            <a:r>
              <a:rPr lang="ja-JP" altLang="en-US" sz="1200" dirty="0">
                <a:latin typeface="+mn-ea"/>
                <a:cs typeface="Times New Roman" panose="02020603050405020304" pitchFamily="18" charset="0"/>
              </a:rPr>
              <a:t>の一部分を使用している</a:t>
            </a:r>
            <a:r>
              <a:rPr lang="ja-JP" altLang="en-US" sz="1200" dirty="0" smtClean="0">
                <a:latin typeface="+mn-ea"/>
                <a:cs typeface="Times New Roman" panose="02020603050405020304" pitchFamily="18" charset="0"/>
              </a:rPr>
              <a:t>。</a:t>
            </a:r>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一方</a:t>
            </a:r>
            <a:r>
              <a:rPr lang="ja-JP" altLang="en-US" sz="1200" dirty="0">
                <a:latin typeface="+mn-ea"/>
                <a:cs typeface="Times New Roman" panose="02020603050405020304" pitchFamily="18" charset="0"/>
              </a:rPr>
              <a:t>、施設提供事業が埋立事業に対して賃借料を負担していることから、</a:t>
            </a:r>
            <a:r>
              <a:rPr lang="en-US" altLang="ja-JP" sz="1200" dirty="0">
                <a:latin typeface="+mn-ea"/>
                <a:cs typeface="Times New Roman" panose="02020603050405020304" pitchFamily="18" charset="0"/>
              </a:rPr>
              <a:t>L</a:t>
            </a:r>
            <a:r>
              <a:rPr lang="ja-JP" altLang="en-US" sz="1200" dirty="0">
                <a:latin typeface="+mn-ea"/>
                <a:cs typeface="Times New Roman" panose="02020603050405020304" pitchFamily="18" charset="0"/>
              </a:rPr>
              <a:t>地区基部荷さばき地全体でみると収支がマイナスとなっている。</a:t>
            </a:r>
          </a:p>
        </p:txBody>
      </p:sp>
      <p:sp>
        <p:nvSpPr>
          <p:cNvPr id="23" name="正方形/長方形 22"/>
          <p:cNvSpPr/>
          <p:nvPr/>
        </p:nvSpPr>
        <p:spPr>
          <a:xfrm>
            <a:off x="4955818" y="928384"/>
            <a:ext cx="2290321"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35</a:t>
            </a:fld>
            <a:endParaRPr kumimoji="1" lang="ja-JP" altLang="en-US" dirty="0"/>
          </a:p>
        </p:txBody>
      </p:sp>
      <p:graphicFrame>
        <p:nvGraphicFramePr>
          <p:cNvPr id="24" name="グラフ 23"/>
          <p:cNvGraphicFramePr>
            <a:graphicFrameLocks/>
          </p:cNvGraphicFramePr>
          <p:nvPr>
            <p:extLst/>
          </p:nvPr>
        </p:nvGraphicFramePr>
        <p:xfrm>
          <a:off x="215603" y="2621829"/>
          <a:ext cx="2700000"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p:cNvGraphicFramePr>
            <a:graphicFrameLocks/>
          </p:cNvGraphicFramePr>
          <p:nvPr>
            <p:extLst/>
          </p:nvPr>
        </p:nvGraphicFramePr>
        <p:xfrm>
          <a:off x="3117502" y="2593887"/>
          <a:ext cx="162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p:cNvGraphicFramePr>
            <a:graphicFrameLocks/>
          </p:cNvGraphicFramePr>
          <p:nvPr>
            <p:extLst/>
          </p:nvPr>
        </p:nvGraphicFramePr>
        <p:xfrm>
          <a:off x="215603" y="4297454"/>
          <a:ext cx="270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グラフ 37"/>
          <p:cNvGraphicFramePr>
            <a:graphicFrameLocks/>
          </p:cNvGraphicFramePr>
          <p:nvPr>
            <p:extLst/>
          </p:nvPr>
        </p:nvGraphicFramePr>
        <p:xfrm>
          <a:off x="3117502" y="4269258"/>
          <a:ext cx="1620000" cy="1620000"/>
        </p:xfrm>
        <a:graphic>
          <a:graphicData uri="http://schemas.openxmlformats.org/drawingml/2006/chart">
            <c:chart xmlns:c="http://schemas.openxmlformats.org/drawingml/2006/chart" xmlns:r="http://schemas.openxmlformats.org/officeDocument/2006/relationships" r:id="rId5"/>
          </a:graphicData>
        </a:graphic>
      </p:graphicFrame>
      <p:pic>
        <p:nvPicPr>
          <p:cNvPr id="15" name="図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12106" y="2566321"/>
            <a:ext cx="4134222" cy="3360895"/>
          </a:xfrm>
          <a:prstGeom prst="rect">
            <a:avLst/>
          </a:prstGeom>
        </p:spPr>
      </p:pic>
      <p:sp>
        <p:nvSpPr>
          <p:cNvPr id="16" name="フリーフォーム 15"/>
          <p:cNvSpPr/>
          <p:nvPr/>
        </p:nvSpPr>
        <p:spPr>
          <a:xfrm rot="19106361">
            <a:off x="4566747" y="4302343"/>
            <a:ext cx="4146427" cy="808010"/>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 name="connsiteX0" fmla="*/ 3923727 w 4463269"/>
              <a:gd name="connsiteY0" fmla="*/ 27808 h 1154086"/>
              <a:gd name="connsiteX1" fmla="*/ 4029473 w 4463269"/>
              <a:gd name="connsiteY1" fmla="*/ 29717 h 1154086"/>
              <a:gd name="connsiteX2" fmla="*/ 4451975 w 4463269"/>
              <a:gd name="connsiteY2" fmla="*/ 19647 h 1154086"/>
              <a:gd name="connsiteX3" fmla="*/ 4463269 w 4463269"/>
              <a:gd name="connsiteY3" fmla="*/ 282401 h 1154086"/>
              <a:gd name="connsiteX4" fmla="*/ 4454302 w 4463269"/>
              <a:gd name="connsiteY4" fmla="*/ 1154086 h 1154086"/>
              <a:gd name="connsiteX5" fmla="*/ 208030 w 4463269"/>
              <a:gd name="connsiteY5" fmla="*/ 1144337 h 1154086"/>
              <a:gd name="connsiteX6" fmla="*/ 0 w 4463269"/>
              <a:gd name="connsiteY6" fmla="*/ 0 h 1154086"/>
              <a:gd name="connsiteX7" fmla="*/ 3923727 w 4463269"/>
              <a:gd name="connsiteY7" fmla="*/ 27808 h 1154086"/>
              <a:gd name="connsiteX0" fmla="*/ 3923727 w 4463269"/>
              <a:gd name="connsiteY0" fmla="*/ 27808 h 1154086"/>
              <a:gd name="connsiteX1" fmla="*/ 4029473 w 4463269"/>
              <a:gd name="connsiteY1" fmla="*/ 29717 h 1154086"/>
              <a:gd name="connsiteX2" fmla="*/ 4451975 w 4463269"/>
              <a:gd name="connsiteY2" fmla="*/ 19647 h 1154086"/>
              <a:gd name="connsiteX3" fmla="*/ 4463269 w 4463269"/>
              <a:gd name="connsiteY3" fmla="*/ 282401 h 1154086"/>
              <a:gd name="connsiteX4" fmla="*/ 4454302 w 4463269"/>
              <a:gd name="connsiteY4" fmla="*/ 1154086 h 1154086"/>
              <a:gd name="connsiteX5" fmla="*/ 225115 w 4463269"/>
              <a:gd name="connsiteY5" fmla="*/ 1108399 h 1154086"/>
              <a:gd name="connsiteX6" fmla="*/ 0 w 4463269"/>
              <a:gd name="connsiteY6" fmla="*/ 0 h 1154086"/>
              <a:gd name="connsiteX7" fmla="*/ 3923727 w 4463269"/>
              <a:gd name="connsiteY7" fmla="*/ 27808 h 1154086"/>
              <a:gd name="connsiteX0" fmla="*/ 4251356 w 4790898"/>
              <a:gd name="connsiteY0" fmla="*/ 27808 h 1154086"/>
              <a:gd name="connsiteX1" fmla="*/ 4357102 w 4790898"/>
              <a:gd name="connsiteY1" fmla="*/ 29717 h 1154086"/>
              <a:gd name="connsiteX2" fmla="*/ 4779604 w 4790898"/>
              <a:gd name="connsiteY2" fmla="*/ 19647 h 1154086"/>
              <a:gd name="connsiteX3" fmla="*/ 4790898 w 4790898"/>
              <a:gd name="connsiteY3" fmla="*/ 282401 h 1154086"/>
              <a:gd name="connsiteX4" fmla="*/ 4781931 w 4790898"/>
              <a:gd name="connsiteY4" fmla="*/ 1154086 h 1154086"/>
              <a:gd name="connsiteX5" fmla="*/ 552744 w 4790898"/>
              <a:gd name="connsiteY5" fmla="*/ 1108399 h 1154086"/>
              <a:gd name="connsiteX6" fmla="*/ -1 w 4790898"/>
              <a:gd name="connsiteY6" fmla="*/ 471845 h 1154086"/>
              <a:gd name="connsiteX7" fmla="*/ 327629 w 4790898"/>
              <a:gd name="connsiteY7" fmla="*/ 0 h 1154086"/>
              <a:gd name="connsiteX8" fmla="*/ 4251356 w 4790898"/>
              <a:gd name="connsiteY8" fmla="*/ 27808 h 1154086"/>
              <a:gd name="connsiteX0" fmla="*/ 4251357 w 4790899"/>
              <a:gd name="connsiteY0" fmla="*/ 27808 h 1154086"/>
              <a:gd name="connsiteX1" fmla="*/ 4357103 w 4790899"/>
              <a:gd name="connsiteY1" fmla="*/ 29717 h 1154086"/>
              <a:gd name="connsiteX2" fmla="*/ 4779605 w 4790899"/>
              <a:gd name="connsiteY2" fmla="*/ 19647 h 1154086"/>
              <a:gd name="connsiteX3" fmla="*/ 4790899 w 4790899"/>
              <a:gd name="connsiteY3" fmla="*/ 282401 h 1154086"/>
              <a:gd name="connsiteX4" fmla="*/ 4781932 w 4790899"/>
              <a:gd name="connsiteY4" fmla="*/ 1154086 h 1154086"/>
              <a:gd name="connsiteX5" fmla="*/ 552745 w 4790899"/>
              <a:gd name="connsiteY5" fmla="*/ 1108399 h 1154086"/>
              <a:gd name="connsiteX6" fmla="*/ 0 w 4790899"/>
              <a:gd name="connsiteY6" fmla="*/ 471845 h 1154086"/>
              <a:gd name="connsiteX7" fmla="*/ 327630 w 4790899"/>
              <a:gd name="connsiteY7" fmla="*/ 0 h 1154086"/>
              <a:gd name="connsiteX8" fmla="*/ 4251357 w 4790899"/>
              <a:gd name="connsiteY8" fmla="*/ 27808 h 1154086"/>
              <a:gd name="connsiteX0" fmla="*/ 4251357 w 4790899"/>
              <a:gd name="connsiteY0" fmla="*/ 27808 h 1154086"/>
              <a:gd name="connsiteX1" fmla="*/ 4357103 w 4790899"/>
              <a:gd name="connsiteY1" fmla="*/ 29717 h 1154086"/>
              <a:gd name="connsiteX2" fmla="*/ 4779605 w 4790899"/>
              <a:gd name="connsiteY2" fmla="*/ 19647 h 1154086"/>
              <a:gd name="connsiteX3" fmla="*/ 4790899 w 4790899"/>
              <a:gd name="connsiteY3" fmla="*/ 282401 h 1154086"/>
              <a:gd name="connsiteX4" fmla="*/ 4781932 w 4790899"/>
              <a:gd name="connsiteY4" fmla="*/ 1154086 h 1154086"/>
              <a:gd name="connsiteX5" fmla="*/ 552745 w 4790899"/>
              <a:gd name="connsiteY5" fmla="*/ 1108399 h 1154086"/>
              <a:gd name="connsiteX6" fmla="*/ 0 w 4790899"/>
              <a:gd name="connsiteY6" fmla="*/ 471845 h 1154086"/>
              <a:gd name="connsiteX7" fmla="*/ 327630 w 4790899"/>
              <a:gd name="connsiteY7" fmla="*/ 0 h 1154086"/>
              <a:gd name="connsiteX8" fmla="*/ 4251357 w 4790899"/>
              <a:gd name="connsiteY8" fmla="*/ 27808 h 1154086"/>
              <a:gd name="connsiteX0" fmla="*/ 4251357 w 4790899"/>
              <a:gd name="connsiteY0" fmla="*/ 27808 h 1154086"/>
              <a:gd name="connsiteX1" fmla="*/ 4357103 w 4790899"/>
              <a:gd name="connsiteY1" fmla="*/ 29717 h 1154086"/>
              <a:gd name="connsiteX2" fmla="*/ 4779605 w 4790899"/>
              <a:gd name="connsiteY2" fmla="*/ 19647 h 1154086"/>
              <a:gd name="connsiteX3" fmla="*/ 4790899 w 4790899"/>
              <a:gd name="connsiteY3" fmla="*/ 282401 h 1154086"/>
              <a:gd name="connsiteX4" fmla="*/ 4781932 w 4790899"/>
              <a:gd name="connsiteY4" fmla="*/ 1154086 h 1154086"/>
              <a:gd name="connsiteX5" fmla="*/ 552745 w 4790899"/>
              <a:gd name="connsiteY5" fmla="*/ 1108399 h 1154086"/>
              <a:gd name="connsiteX6" fmla="*/ 0 w 4790899"/>
              <a:gd name="connsiteY6" fmla="*/ 471845 h 1154086"/>
              <a:gd name="connsiteX7" fmla="*/ 327630 w 4790899"/>
              <a:gd name="connsiteY7" fmla="*/ 0 h 1154086"/>
              <a:gd name="connsiteX8" fmla="*/ 4251357 w 4790899"/>
              <a:gd name="connsiteY8" fmla="*/ 27808 h 1154086"/>
              <a:gd name="connsiteX0" fmla="*/ 4258467 w 4798009"/>
              <a:gd name="connsiteY0" fmla="*/ 27808 h 1154086"/>
              <a:gd name="connsiteX1" fmla="*/ 4364213 w 4798009"/>
              <a:gd name="connsiteY1" fmla="*/ 29717 h 1154086"/>
              <a:gd name="connsiteX2" fmla="*/ 4786715 w 4798009"/>
              <a:gd name="connsiteY2" fmla="*/ 19647 h 1154086"/>
              <a:gd name="connsiteX3" fmla="*/ 4798009 w 4798009"/>
              <a:gd name="connsiteY3" fmla="*/ 282401 h 1154086"/>
              <a:gd name="connsiteX4" fmla="*/ 4789042 w 4798009"/>
              <a:gd name="connsiteY4" fmla="*/ 1154086 h 1154086"/>
              <a:gd name="connsiteX5" fmla="*/ 559855 w 4798009"/>
              <a:gd name="connsiteY5" fmla="*/ 1108399 h 1154086"/>
              <a:gd name="connsiteX6" fmla="*/ 0 w 4798009"/>
              <a:gd name="connsiteY6" fmla="*/ 371838 h 1154086"/>
              <a:gd name="connsiteX7" fmla="*/ 334740 w 4798009"/>
              <a:gd name="connsiteY7" fmla="*/ 0 h 1154086"/>
              <a:gd name="connsiteX8" fmla="*/ 4258467 w 4798009"/>
              <a:gd name="connsiteY8" fmla="*/ 27808 h 1154086"/>
              <a:gd name="connsiteX0" fmla="*/ 4258467 w 4798009"/>
              <a:gd name="connsiteY0" fmla="*/ 27808 h 1154086"/>
              <a:gd name="connsiteX1" fmla="*/ 4364213 w 4798009"/>
              <a:gd name="connsiteY1" fmla="*/ 29717 h 1154086"/>
              <a:gd name="connsiteX2" fmla="*/ 4786715 w 4798009"/>
              <a:gd name="connsiteY2" fmla="*/ 19647 h 1154086"/>
              <a:gd name="connsiteX3" fmla="*/ 4798009 w 4798009"/>
              <a:gd name="connsiteY3" fmla="*/ 282401 h 1154086"/>
              <a:gd name="connsiteX4" fmla="*/ 4789042 w 4798009"/>
              <a:gd name="connsiteY4" fmla="*/ 1154086 h 1154086"/>
              <a:gd name="connsiteX5" fmla="*/ 581561 w 4798009"/>
              <a:gd name="connsiteY5" fmla="*/ 1082411 h 1154086"/>
              <a:gd name="connsiteX6" fmla="*/ 0 w 4798009"/>
              <a:gd name="connsiteY6" fmla="*/ 371838 h 1154086"/>
              <a:gd name="connsiteX7" fmla="*/ 334740 w 4798009"/>
              <a:gd name="connsiteY7" fmla="*/ 0 h 1154086"/>
              <a:gd name="connsiteX8" fmla="*/ 4258467 w 4798009"/>
              <a:gd name="connsiteY8" fmla="*/ 27808 h 1154086"/>
              <a:gd name="connsiteX0" fmla="*/ 4258467 w 4798009"/>
              <a:gd name="connsiteY0" fmla="*/ 10505 h 1136783"/>
              <a:gd name="connsiteX1" fmla="*/ 4364213 w 4798009"/>
              <a:gd name="connsiteY1" fmla="*/ 12414 h 1136783"/>
              <a:gd name="connsiteX2" fmla="*/ 4786715 w 4798009"/>
              <a:gd name="connsiteY2" fmla="*/ 2344 h 1136783"/>
              <a:gd name="connsiteX3" fmla="*/ 4798009 w 4798009"/>
              <a:gd name="connsiteY3" fmla="*/ 265098 h 1136783"/>
              <a:gd name="connsiteX4" fmla="*/ 4789042 w 4798009"/>
              <a:gd name="connsiteY4" fmla="*/ 1136783 h 1136783"/>
              <a:gd name="connsiteX5" fmla="*/ 581561 w 4798009"/>
              <a:gd name="connsiteY5" fmla="*/ 1065108 h 1136783"/>
              <a:gd name="connsiteX6" fmla="*/ 0 w 4798009"/>
              <a:gd name="connsiteY6" fmla="*/ 354535 h 1136783"/>
              <a:gd name="connsiteX7" fmla="*/ 216769 w 4798009"/>
              <a:gd name="connsiteY7" fmla="*/ 24898 h 1136783"/>
              <a:gd name="connsiteX8" fmla="*/ 4258467 w 4798009"/>
              <a:gd name="connsiteY8" fmla="*/ 10505 h 1136783"/>
              <a:gd name="connsiteX0" fmla="*/ 4258467 w 4798009"/>
              <a:gd name="connsiteY0" fmla="*/ 39794 h 1166072"/>
              <a:gd name="connsiteX1" fmla="*/ 4364213 w 4798009"/>
              <a:gd name="connsiteY1" fmla="*/ 41703 h 1166072"/>
              <a:gd name="connsiteX2" fmla="*/ 4786715 w 4798009"/>
              <a:gd name="connsiteY2" fmla="*/ 31633 h 1166072"/>
              <a:gd name="connsiteX3" fmla="*/ 4798009 w 4798009"/>
              <a:gd name="connsiteY3" fmla="*/ 294387 h 1166072"/>
              <a:gd name="connsiteX4" fmla="*/ 4789042 w 4798009"/>
              <a:gd name="connsiteY4" fmla="*/ 1166072 h 1166072"/>
              <a:gd name="connsiteX5" fmla="*/ 581561 w 4798009"/>
              <a:gd name="connsiteY5" fmla="*/ 1094397 h 1166072"/>
              <a:gd name="connsiteX6" fmla="*/ 0 w 4798009"/>
              <a:gd name="connsiteY6" fmla="*/ 383824 h 1166072"/>
              <a:gd name="connsiteX7" fmla="*/ 192717 w 4798009"/>
              <a:gd name="connsiteY7" fmla="*/ 0 h 1166072"/>
              <a:gd name="connsiteX8" fmla="*/ 4258467 w 4798009"/>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575510 w 4791958"/>
              <a:gd name="connsiteY5" fmla="*/ 1094397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74841 w 4791958"/>
              <a:gd name="connsiteY5" fmla="*/ 1011476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58093 w 4791958"/>
              <a:gd name="connsiteY5" fmla="*/ 947005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85371 w 4791958"/>
              <a:gd name="connsiteY5" fmla="*/ 1027726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85371 w 4791958"/>
              <a:gd name="connsiteY5" fmla="*/ 1027726 h 1166072"/>
              <a:gd name="connsiteX6" fmla="*/ 0 w 4791958"/>
              <a:gd name="connsiteY6" fmla="*/ 266521 h 1166072"/>
              <a:gd name="connsiteX7" fmla="*/ 186666 w 4791958"/>
              <a:gd name="connsiteY7" fmla="*/ 0 h 1166072"/>
              <a:gd name="connsiteX8" fmla="*/ 4252416 w 4791958"/>
              <a:gd name="connsiteY8" fmla="*/ 39794 h 116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1958" h="1166072">
                <a:moveTo>
                  <a:pt x="4252416" y="39794"/>
                </a:moveTo>
                <a:cubicBezTo>
                  <a:pt x="4904229" y="43345"/>
                  <a:pt x="4267739" y="38301"/>
                  <a:pt x="4358162" y="41703"/>
                </a:cubicBezTo>
                <a:cubicBezTo>
                  <a:pt x="4448585" y="45105"/>
                  <a:pt x="4696459" y="22063"/>
                  <a:pt x="4780664" y="31633"/>
                </a:cubicBezTo>
                <a:lnTo>
                  <a:pt x="4791958" y="294387"/>
                </a:lnTo>
                <a:lnTo>
                  <a:pt x="4782991" y="1166072"/>
                </a:lnTo>
                <a:lnTo>
                  <a:pt x="685371" y="1027726"/>
                </a:lnTo>
                <a:cubicBezTo>
                  <a:pt x="98031" y="376755"/>
                  <a:pt x="342214" y="657785"/>
                  <a:pt x="0" y="266521"/>
                </a:cubicBezTo>
                <a:lnTo>
                  <a:pt x="186666" y="0"/>
                </a:lnTo>
                <a:lnTo>
                  <a:pt x="4252416" y="39794"/>
                </a:lnTo>
                <a:close/>
              </a:path>
            </a:pathLst>
          </a:custGeom>
          <a:pattFill prst="dkDn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リーフォーム 16"/>
          <p:cNvSpPr/>
          <p:nvPr/>
        </p:nvSpPr>
        <p:spPr>
          <a:xfrm rot="19050704">
            <a:off x="8146977" y="2805875"/>
            <a:ext cx="401695" cy="74815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509647" y="2583424"/>
            <a:ext cx="437403" cy="42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rPr>
              <a:t>北</a:t>
            </a:r>
            <a:r>
              <a:rPr kumimoji="1" lang="ja-JP" altLang="en-US" sz="800" dirty="0" smtClean="0">
                <a:solidFill>
                  <a:schemeClr val="bg1"/>
                </a:solidFill>
              </a:rPr>
              <a:t>側</a:t>
            </a:r>
            <a:endParaRPr kumimoji="1" lang="en-US" altLang="ja-JP" sz="800" dirty="0" smtClean="0">
              <a:solidFill>
                <a:schemeClr val="bg1"/>
              </a:solidFill>
            </a:endParaRPr>
          </a:p>
        </p:txBody>
      </p:sp>
      <p:sp>
        <p:nvSpPr>
          <p:cNvPr id="21" name="正方形/長方形 20"/>
          <p:cNvSpPr/>
          <p:nvPr/>
        </p:nvSpPr>
        <p:spPr>
          <a:xfrm rot="19169452">
            <a:off x="5688065" y="4637417"/>
            <a:ext cx="1847241" cy="23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ライナー埠頭</a:t>
            </a:r>
            <a:endParaRPr lang="en-US" altLang="ja-JP" sz="800" dirty="0">
              <a:solidFill>
                <a:schemeClr val="tx1"/>
              </a:solidFill>
            </a:endParaRPr>
          </a:p>
        </p:txBody>
      </p:sp>
      <p:sp>
        <p:nvSpPr>
          <p:cNvPr id="28" name="正方形/長方形 27"/>
          <p:cNvSpPr/>
          <p:nvPr/>
        </p:nvSpPr>
        <p:spPr>
          <a:xfrm>
            <a:off x="7947050" y="3028653"/>
            <a:ext cx="1081340" cy="226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bg1"/>
                </a:solidFill>
              </a:rPr>
              <a:t>L</a:t>
            </a:r>
            <a:r>
              <a:rPr kumimoji="1" lang="ja-JP" altLang="en-US" sz="800" dirty="0" smtClean="0">
                <a:solidFill>
                  <a:schemeClr val="bg1"/>
                </a:solidFill>
              </a:rPr>
              <a:t>地区基部</a:t>
            </a:r>
            <a:endParaRPr kumimoji="1" lang="en-US" altLang="ja-JP" sz="800" dirty="0" smtClean="0">
              <a:solidFill>
                <a:schemeClr val="bg1"/>
              </a:solidFill>
            </a:endParaRPr>
          </a:p>
          <a:p>
            <a:pPr algn="ctr"/>
            <a:r>
              <a:rPr kumimoji="1" lang="ja-JP" altLang="en-US" sz="800" dirty="0" smtClean="0">
                <a:solidFill>
                  <a:schemeClr val="bg1"/>
                </a:solidFill>
              </a:rPr>
              <a:t>荷さばき地</a:t>
            </a:r>
            <a:endParaRPr kumimoji="1" lang="en-US" altLang="ja-JP" sz="800" dirty="0" smtClean="0">
              <a:solidFill>
                <a:schemeClr val="bg1"/>
              </a:solidFill>
            </a:endParaRPr>
          </a:p>
        </p:txBody>
      </p:sp>
      <p:sp>
        <p:nvSpPr>
          <p:cNvPr id="29" name="正方形/長方形 28"/>
          <p:cNvSpPr/>
          <p:nvPr/>
        </p:nvSpPr>
        <p:spPr>
          <a:xfrm>
            <a:off x="8626160" y="3431829"/>
            <a:ext cx="437403" cy="42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1"/>
                </a:solidFill>
              </a:rPr>
              <a:t>南側</a:t>
            </a:r>
            <a:endParaRPr kumimoji="1" lang="en-US" altLang="ja-JP" sz="800" dirty="0" smtClean="0">
              <a:solidFill>
                <a:schemeClr val="bg1"/>
              </a:solidFill>
            </a:endParaRPr>
          </a:p>
        </p:txBody>
      </p:sp>
      <p:cxnSp>
        <p:nvCxnSpPr>
          <p:cNvPr id="30" name="直線コネクタ 29"/>
          <p:cNvCxnSpPr/>
          <p:nvPr/>
        </p:nvCxnSpPr>
        <p:spPr>
          <a:xfrm>
            <a:off x="7865462" y="2872727"/>
            <a:ext cx="346092" cy="127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459341" y="3433932"/>
            <a:ext cx="346092" cy="127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884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9539</TotalTime>
  <Words>242</Words>
  <PresentationFormat>画面に合わせる (4:3)</PresentationFormat>
  <Paragraphs>36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⑦　L地区基部荷さばき地</vt:lpstr>
      <vt:lpstr>Ⅳ　経営改善策 　２．個別課題への対応 　　⑦　L地区基部荷さばき地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2020-03-23T01:03:52Z</cp:lastPrinted>
  <dcterms:created xsi:type="dcterms:W3CDTF">2017-08-25T04:05:05Z</dcterms:created>
  <dcterms:modified xsi:type="dcterms:W3CDTF">2020-03-24T02:01:29Z</dcterms:modified>
</cp:coreProperties>
</file>