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6" saveSubsetFonts="1">
  <p:sldMasterIdLst>
    <p:sldMasterId id="2147483766" r:id="rId1"/>
  </p:sldMasterIdLst>
  <p:notesMasterIdLst>
    <p:notesMasterId r:id="rId4"/>
  </p:notesMasterIdLst>
  <p:sldIdLst>
    <p:sldId id="382" r:id="rId2"/>
    <p:sldId id="393" r:id="rId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7ED"/>
    <a:srgbClr val="421E4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35" autoAdjust="0"/>
    <p:restoredTop sz="93779" autoAdjust="0"/>
  </p:normalViewPr>
  <p:slideViewPr>
    <p:cSldViewPr snapToGrid="0">
      <p:cViewPr varScale="1">
        <p:scale>
          <a:sx n="68" d="100"/>
          <a:sy n="68" d="100"/>
        </p:scale>
        <p:origin x="1644" y="48"/>
      </p:cViewPr>
      <p:guideLst/>
    </p:cSldViewPr>
  </p:slideViewPr>
  <p:outlineViewPr>
    <p:cViewPr>
      <p:scale>
        <a:sx n="33" d="100"/>
        <a:sy n="33" d="100"/>
      </p:scale>
      <p:origin x="0" y="-27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H31&#24180;&#24230;\&#32032;&#26696;\&#32076;&#21942;&#35336;&#30011;&#21454;&#25903;&#21450;&#12403;&#31292;&#20685;&#29575;&#12464;&#12521;&#125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H31&#24180;&#24230;\&#32032;&#26696;\&#32076;&#21942;&#35336;&#30011;&#21454;&#25903;&#21450;&#12403;&#31292;&#20685;&#29575;&#12464;&#12521;&#125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H31&#24180;&#24230;\&#32032;&#26696;\&#32076;&#21942;&#35336;&#30011;&#21454;&#25903;&#21450;&#12403;&#31292;&#20685;&#29575;&#12464;&#12521;&#125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H31&#24180;&#24230;\&#32032;&#26696;\&#32076;&#21942;&#35336;&#30011;&#21454;&#25903;&#21450;&#12403;&#31292;&#20685;&#29575;&#12464;&#12521;&#12501;.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sz="800"/>
              <a:t>H29</a:t>
            </a:r>
            <a:r>
              <a:rPr lang="ja-JP" sz="800"/>
              <a:t>収支（単位：百万円）</a:t>
            </a:r>
          </a:p>
        </c:rich>
      </c:tx>
      <c:layout>
        <c:manualLayout>
          <c:xMode val="edge"/>
          <c:yMode val="edge"/>
          <c:x val="0.25185629629629636"/>
          <c:y val="7.1990740740740739E-4"/>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5851851851851852E-2"/>
          <c:y val="0.19209277777777778"/>
          <c:w val="0.93888888888888888"/>
          <c:h val="0.66006555555555557"/>
        </c:manualLayout>
      </c:layout>
      <c:barChart>
        <c:barDir val="col"/>
        <c:grouping val="percentStacked"/>
        <c:varyColors val="0"/>
        <c:ser>
          <c:idx val="0"/>
          <c:order val="0"/>
          <c:tx>
            <c:strRef>
              <c:f>北港白津!$A$4</c:f>
              <c:strCache>
                <c:ptCount val="1"/>
                <c:pt idx="0">
                  <c:v>その他経費</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北港白津!$B$3:$C$3</c:f>
              <c:numCache>
                <c:formatCode>"収入（"#,##0"）";[Red]"収入（"\-#,##0"）"</c:formatCode>
                <c:ptCount val="2"/>
                <c:pt idx="0" formatCode="&quot;費用（&quot;#,##0&quot;）&quot;;[Red]&quot;費用（&quot;\-#,##0&quot;）&quot;">
                  <c:v>40</c:v>
                </c:pt>
                <c:pt idx="1">
                  <c:v>21</c:v>
                </c:pt>
              </c:numCache>
            </c:numRef>
          </c:cat>
          <c:val>
            <c:numRef>
              <c:f>北港白津!$B$4:$C$4</c:f>
              <c:numCache>
                <c:formatCode>General</c:formatCode>
                <c:ptCount val="2"/>
                <c:pt idx="0" formatCode="#,##0_);[Red]\(#,##0\)">
                  <c:v>40</c:v>
                </c:pt>
              </c:numCache>
            </c:numRef>
          </c:val>
          <c:extLst>
            <c:ext xmlns:c16="http://schemas.microsoft.com/office/drawing/2014/chart" uri="{C3380CC4-5D6E-409C-BE32-E72D297353CC}">
              <c16:uniqueId val="{00000000-C337-423C-8B7A-DCEF6041B1F5}"/>
            </c:ext>
          </c:extLst>
        </c:ser>
        <c:ser>
          <c:idx val="2"/>
          <c:order val="1"/>
          <c:tx>
            <c:strRef>
              <c:f>北港白津!$A$5</c:f>
              <c:strCache>
                <c:ptCount val="1"/>
                <c:pt idx="0">
                  <c:v>使用料収入</c:v>
                </c:pt>
              </c:strCache>
            </c:strRef>
          </c:tx>
          <c:spPr>
            <a:noFill/>
            <a:ln w="9525">
              <a:solidFill>
                <a:schemeClr val="tx1"/>
              </a:solidFill>
              <a:prstDash val="solid"/>
            </a:ln>
            <a:effectLst/>
          </c:spPr>
          <c:invertIfNegative val="0"/>
          <c:dLbls>
            <c:dLbl>
              <c:idx val="0"/>
              <c:layout>
                <c:manualLayout>
                  <c:x val="-8.5206547619047612E-2"/>
                  <c:y val="-9.8777777777777784E-2"/>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36014206349206346"/>
                      <c:h val="9.861944444444444E-2"/>
                    </c:manualLayout>
                  </c15:layout>
                </c:ext>
                <c:ext xmlns:c16="http://schemas.microsoft.com/office/drawing/2014/chart" uri="{C3380CC4-5D6E-409C-BE32-E72D297353CC}">
                  <c16:uniqueId val="{00000001-C337-423C-8B7A-DCEF6041B1F5}"/>
                </c:ext>
              </c:extLst>
            </c:dLbl>
            <c:dLbl>
              <c:idx val="1"/>
              <c:layout>
                <c:manualLayout>
                  <c:x val="6.227037037037037E-3"/>
                  <c:y val="7.8398148148148151E-3"/>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7106481481481483"/>
                      <c:h val="0.37253333333333327"/>
                    </c:manualLayout>
                  </c15:layout>
                </c:ext>
                <c:ext xmlns:c16="http://schemas.microsoft.com/office/drawing/2014/chart" uri="{C3380CC4-5D6E-409C-BE32-E72D297353CC}">
                  <c16:uniqueId val="{00000002-C337-423C-8B7A-DCEF6041B1F5}"/>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北港白津!$B$3:$C$3</c:f>
              <c:numCache>
                <c:formatCode>"収入（"#,##0"）";[Red]"収入（"\-#,##0"）"</c:formatCode>
                <c:ptCount val="2"/>
                <c:pt idx="0" formatCode="&quot;費用（&quot;#,##0&quot;）&quot;;[Red]&quot;費用（&quot;\-#,##0&quot;）&quot;">
                  <c:v>40</c:v>
                </c:pt>
                <c:pt idx="1">
                  <c:v>21</c:v>
                </c:pt>
              </c:numCache>
            </c:numRef>
          </c:cat>
          <c:val>
            <c:numRef>
              <c:f>北港白津!$B$5:$C$5</c:f>
              <c:numCache>
                <c:formatCode>#,##0_);[Red]\(#,##0\)</c:formatCode>
                <c:ptCount val="2"/>
                <c:pt idx="1">
                  <c:v>21</c:v>
                </c:pt>
              </c:numCache>
            </c:numRef>
          </c:val>
          <c:extLst>
            <c:ext xmlns:c16="http://schemas.microsoft.com/office/drawing/2014/chart" uri="{C3380CC4-5D6E-409C-BE32-E72D297353CC}">
              <c16:uniqueId val="{00000003-C337-423C-8B7A-DCEF6041B1F5}"/>
            </c:ext>
          </c:extLst>
        </c:ser>
        <c:ser>
          <c:idx val="3"/>
          <c:order val="2"/>
          <c:tx>
            <c:strRef>
              <c:f>北港白津!$A$6</c:f>
              <c:strCache>
                <c:ptCount val="1"/>
                <c:pt idx="0">
                  <c:v>赤字額</c:v>
                </c:pt>
              </c:strCache>
            </c:strRef>
          </c:tx>
          <c:spPr>
            <a:noFill/>
            <a:ln w="31750">
              <a:solidFill>
                <a:srgbClr val="7030A0"/>
              </a:solidFill>
              <a:prstDash val="sysDot"/>
            </a:ln>
            <a:effectLst/>
          </c:spPr>
          <c:invertIfNegative val="0"/>
          <c:dLbls>
            <c:dLbl>
              <c:idx val="1"/>
              <c:spPr>
                <a:noFill/>
                <a:ln>
                  <a:noFill/>
                </a:ln>
                <a:effectLst/>
              </c:spPr>
              <c:txPr>
                <a:bodyPr rot="0" spcFirstLastPara="1" vertOverflow="ellipsis" horzOverflow="clip" vert="horz" wrap="square" lIns="38100" tIns="19050" rIns="38100" bIns="19050" anchor="ctr" anchorCtr="1">
                  <a:no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4-C337-423C-8B7A-DCEF6041B1F5}"/>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北港白津!$B$3:$C$3</c:f>
              <c:numCache>
                <c:formatCode>"収入（"#,##0"）";[Red]"収入（"\-#,##0"）"</c:formatCode>
                <c:ptCount val="2"/>
                <c:pt idx="0" formatCode="&quot;費用（&quot;#,##0&quot;）&quot;;[Red]&quot;費用（&quot;\-#,##0&quot;）&quot;">
                  <c:v>40</c:v>
                </c:pt>
                <c:pt idx="1">
                  <c:v>21</c:v>
                </c:pt>
              </c:numCache>
            </c:numRef>
          </c:cat>
          <c:val>
            <c:numRef>
              <c:f>北港白津!$B$6:$C$6</c:f>
              <c:numCache>
                <c:formatCode>#,##0_);[Red]\(#,##0\)</c:formatCode>
                <c:ptCount val="2"/>
                <c:pt idx="1">
                  <c:v>19</c:v>
                </c:pt>
              </c:numCache>
            </c:numRef>
          </c:val>
          <c:extLst>
            <c:ext xmlns:c16="http://schemas.microsoft.com/office/drawing/2014/chart" uri="{C3380CC4-5D6E-409C-BE32-E72D297353CC}">
              <c16:uniqueId val="{00000005-C337-423C-8B7A-DCEF6041B1F5}"/>
            </c:ext>
          </c:extLst>
        </c:ser>
        <c:dLbls>
          <c:dLblPos val="ctr"/>
          <c:showLegendKey val="0"/>
          <c:showVal val="1"/>
          <c:showCatName val="0"/>
          <c:showSerName val="0"/>
          <c:showPercent val="0"/>
          <c:showBubbleSize val="0"/>
        </c:dLbls>
        <c:gapWidth val="48"/>
        <c:overlap val="100"/>
        <c:axId val="414642080"/>
        <c:axId val="414647176"/>
      </c:barChart>
      <c:catAx>
        <c:axId val="414642080"/>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14647176"/>
        <c:crosses val="autoZero"/>
        <c:auto val="1"/>
        <c:lblAlgn val="ctr"/>
        <c:lblOffset val="100"/>
        <c:noMultiLvlLbl val="0"/>
      </c:catAx>
      <c:valAx>
        <c:axId val="414647176"/>
        <c:scaling>
          <c:orientation val="minMax"/>
        </c:scaling>
        <c:delete val="1"/>
        <c:axPos val="l"/>
        <c:numFmt formatCode="0%" sourceLinked="1"/>
        <c:majorTickMark val="none"/>
        <c:minorTickMark val="none"/>
        <c:tickLblPos val="nextTo"/>
        <c:crossAx val="41464208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sz="800"/>
              <a:t>H30</a:t>
            </a:r>
            <a:r>
              <a:rPr lang="ja-JP" sz="800"/>
              <a:t>収支（単位：百万円）</a:t>
            </a:r>
          </a:p>
        </c:rich>
      </c:tx>
      <c:layout>
        <c:manualLayout>
          <c:xMode val="edge"/>
          <c:yMode val="edge"/>
          <c:x val="0.25185629629629636"/>
          <c:y val="7.1990740740740739E-4"/>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5851851851851852E-2"/>
          <c:y val="0.19209277777777778"/>
          <c:w val="0.93888888888888888"/>
          <c:h val="0.66006555555555557"/>
        </c:manualLayout>
      </c:layout>
      <c:barChart>
        <c:barDir val="col"/>
        <c:grouping val="percentStacked"/>
        <c:varyColors val="0"/>
        <c:ser>
          <c:idx val="0"/>
          <c:order val="0"/>
          <c:tx>
            <c:strRef>
              <c:f>北港白津!$A$4</c:f>
              <c:strCache>
                <c:ptCount val="1"/>
                <c:pt idx="0">
                  <c:v>その他経費</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北港白津!$D$3:$E$3</c:f>
              <c:numCache>
                <c:formatCode>"収入（"#,##0"）";[Red]"収入（"\-#,##0"）"</c:formatCode>
                <c:ptCount val="2"/>
                <c:pt idx="0" formatCode="&quot;費用（&quot;#,##0&quot;）&quot;;[Red]&quot;費用（&quot;\-#,##0&quot;）&quot;">
                  <c:v>43</c:v>
                </c:pt>
                <c:pt idx="1">
                  <c:v>39</c:v>
                </c:pt>
              </c:numCache>
            </c:numRef>
          </c:cat>
          <c:val>
            <c:numRef>
              <c:f>北港白津!$D$4:$E$4</c:f>
              <c:numCache>
                <c:formatCode>General</c:formatCode>
                <c:ptCount val="2"/>
                <c:pt idx="0" formatCode="#,##0_);[Red]\(#,##0\)">
                  <c:v>43</c:v>
                </c:pt>
              </c:numCache>
            </c:numRef>
          </c:val>
          <c:extLst>
            <c:ext xmlns:c16="http://schemas.microsoft.com/office/drawing/2014/chart" uri="{C3380CC4-5D6E-409C-BE32-E72D297353CC}">
              <c16:uniqueId val="{00000000-6251-46C1-ACEF-75292352FB78}"/>
            </c:ext>
          </c:extLst>
        </c:ser>
        <c:ser>
          <c:idx val="2"/>
          <c:order val="1"/>
          <c:tx>
            <c:strRef>
              <c:f>北港白津!$A$5</c:f>
              <c:strCache>
                <c:ptCount val="1"/>
                <c:pt idx="0">
                  <c:v>使用料収入</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北港白津!$D$3:$E$3</c:f>
              <c:numCache>
                <c:formatCode>"収入（"#,##0"）";[Red]"収入（"\-#,##0"）"</c:formatCode>
                <c:ptCount val="2"/>
                <c:pt idx="0" formatCode="&quot;費用（&quot;#,##0&quot;）&quot;;[Red]&quot;費用（&quot;\-#,##0&quot;）&quot;">
                  <c:v>43</c:v>
                </c:pt>
                <c:pt idx="1">
                  <c:v>39</c:v>
                </c:pt>
              </c:numCache>
            </c:numRef>
          </c:cat>
          <c:val>
            <c:numRef>
              <c:f>北港白津!$D$5:$E$5</c:f>
              <c:numCache>
                <c:formatCode>#,##0_);[Red]\(#,##0\)</c:formatCode>
                <c:ptCount val="2"/>
                <c:pt idx="1">
                  <c:v>39</c:v>
                </c:pt>
              </c:numCache>
            </c:numRef>
          </c:val>
          <c:extLst>
            <c:ext xmlns:c16="http://schemas.microsoft.com/office/drawing/2014/chart" uri="{C3380CC4-5D6E-409C-BE32-E72D297353CC}">
              <c16:uniqueId val="{00000001-6251-46C1-ACEF-75292352FB78}"/>
            </c:ext>
          </c:extLst>
        </c:ser>
        <c:ser>
          <c:idx val="3"/>
          <c:order val="2"/>
          <c:tx>
            <c:strRef>
              <c:f>北港白津!$A$6</c:f>
              <c:strCache>
                <c:ptCount val="1"/>
                <c:pt idx="0">
                  <c:v>赤字額</c:v>
                </c:pt>
              </c:strCache>
            </c:strRef>
          </c:tx>
          <c:spPr>
            <a:noFill/>
            <a:ln w="31750">
              <a:solidFill>
                <a:srgbClr val="7030A0"/>
              </a:solidFill>
              <a:prstDash val="sysDot"/>
            </a:ln>
            <a:effectLst/>
          </c:spPr>
          <c:invertIfNegative val="0"/>
          <c:dLbls>
            <c:dLbl>
              <c:idx val="1"/>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6251-46C1-ACEF-75292352FB78}"/>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北港白津!$D$3:$E$3</c:f>
              <c:numCache>
                <c:formatCode>"収入（"#,##0"）";[Red]"収入（"\-#,##0"）"</c:formatCode>
                <c:ptCount val="2"/>
                <c:pt idx="0" formatCode="&quot;費用（&quot;#,##0&quot;）&quot;;[Red]&quot;費用（&quot;\-#,##0&quot;）&quot;">
                  <c:v>43</c:v>
                </c:pt>
                <c:pt idx="1">
                  <c:v>39</c:v>
                </c:pt>
              </c:numCache>
            </c:numRef>
          </c:cat>
          <c:val>
            <c:numRef>
              <c:f>北港白津!$D$6:$E$6</c:f>
              <c:numCache>
                <c:formatCode>#,##0_);[Red]\(#,##0\)</c:formatCode>
                <c:ptCount val="2"/>
                <c:pt idx="1">
                  <c:v>4</c:v>
                </c:pt>
              </c:numCache>
            </c:numRef>
          </c:val>
          <c:extLst>
            <c:ext xmlns:c16="http://schemas.microsoft.com/office/drawing/2014/chart" uri="{C3380CC4-5D6E-409C-BE32-E72D297353CC}">
              <c16:uniqueId val="{00000003-6251-46C1-ACEF-75292352FB78}"/>
            </c:ext>
          </c:extLst>
        </c:ser>
        <c:dLbls>
          <c:dLblPos val="ctr"/>
          <c:showLegendKey val="0"/>
          <c:showVal val="1"/>
          <c:showCatName val="0"/>
          <c:showSerName val="0"/>
          <c:showPercent val="0"/>
          <c:showBubbleSize val="0"/>
        </c:dLbls>
        <c:gapWidth val="48"/>
        <c:overlap val="100"/>
        <c:axId val="414647960"/>
        <c:axId val="414648744"/>
      </c:barChart>
      <c:catAx>
        <c:axId val="414647960"/>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14648744"/>
        <c:crosses val="autoZero"/>
        <c:auto val="1"/>
        <c:lblAlgn val="ctr"/>
        <c:lblOffset val="100"/>
        <c:noMultiLvlLbl val="0"/>
      </c:catAx>
      <c:valAx>
        <c:axId val="414648744"/>
        <c:scaling>
          <c:orientation val="minMax"/>
        </c:scaling>
        <c:delete val="1"/>
        <c:axPos val="l"/>
        <c:numFmt formatCode="0%" sourceLinked="1"/>
        <c:majorTickMark val="none"/>
        <c:minorTickMark val="none"/>
        <c:tickLblPos val="nextTo"/>
        <c:crossAx val="41464796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H29</a:t>
            </a:r>
            <a:r>
              <a:rPr lang="ja-JP" altLang="en-US" sz="800"/>
              <a:t>稼働率</a:t>
            </a:r>
            <a:endParaRPr lang="ja-JP" sz="800"/>
          </a:p>
        </c:rich>
      </c:tx>
      <c:layout>
        <c:manualLayout>
          <c:xMode val="edge"/>
          <c:yMode val="edge"/>
          <c:x val="0.34642929292929292"/>
          <c:y val="1.1759259259259259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3970619658119651E-2"/>
          <c:y val="0.16827488425925927"/>
          <c:w val="0.9656266025641026"/>
          <c:h val="0.70013888888888887"/>
        </c:manualLayout>
      </c:layout>
      <c:barChart>
        <c:barDir val="col"/>
        <c:grouping val="clustered"/>
        <c:varyColors val="0"/>
        <c:ser>
          <c:idx val="0"/>
          <c:order val="0"/>
          <c:spPr>
            <a:noFill/>
            <a:ln>
              <a:solidFill>
                <a:schemeClr val="tx1"/>
              </a:solidFill>
            </a:ln>
            <a:effectLst/>
          </c:spPr>
          <c:invertIfNegative val="0"/>
          <c:dPt>
            <c:idx val="0"/>
            <c:invertIfNegative val="0"/>
            <c:bubble3D val="0"/>
            <c:spPr>
              <a:noFill/>
              <a:ln w="9525">
                <a:solidFill>
                  <a:schemeClr val="tx1"/>
                </a:solidFill>
                <a:prstDash val="solid"/>
              </a:ln>
              <a:effectLst/>
            </c:spPr>
            <c:extLst>
              <c:ext xmlns:c16="http://schemas.microsoft.com/office/drawing/2014/chart" uri="{C3380CC4-5D6E-409C-BE32-E72D297353CC}">
                <c16:uniqueId val="{00000001-2F53-40D6-89C3-3E717A36C279}"/>
              </c:ext>
            </c:extLst>
          </c:dPt>
          <c:dPt>
            <c:idx val="1"/>
            <c:invertIfNegative val="0"/>
            <c:bubble3D val="0"/>
            <c:spPr>
              <a:noFill/>
              <a:ln w="31750">
                <a:solidFill>
                  <a:srgbClr val="7030A0"/>
                </a:solidFill>
                <a:prstDash val="sysDot"/>
              </a:ln>
              <a:effectLst/>
            </c:spPr>
            <c:extLst>
              <c:ext xmlns:c16="http://schemas.microsoft.com/office/drawing/2014/chart" uri="{C3380CC4-5D6E-409C-BE32-E72D297353CC}">
                <c16:uniqueId val="{00000003-2F53-40D6-89C3-3E717A36C279}"/>
              </c:ext>
            </c:extLst>
          </c:dPt>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北港白津!$A$10:$A$11</c:f>
              <c:strCache>
                <c:ptCount val="2"/>
                <c:pt idx="0">
                  <c:v>北港白津地区</c:v>
                </c:pt>
                <c:pt idx="1">
                  <c:v>全施設平均</c:v>
                </c:pt>
              </c:strCache>
            </c:strRef>
          </c:cat>
          <c:val>
            <c:numRef>
              <c:f>北港白津!$B$10:$B$11</c:f>
              <c:numCache>
                <c:formatCode>0.0%</c:formatCode>
                <c:ptCount val="2"/>
                <c:pt idx="0">
                  <c:v>6.25E-2</c:v>
                </c:pt>
                <c:pt idx="1">
                  <c:v>0.6613</c:v>
                </c:pt>
              </c:numCache>
            </c:numRef>
          </c:val>
          <c:extLst>
            <c:ext xmlns:c16="http://schemas.microsoft.com/office/drawing/2014/chart" uri="{C3380CC4-5D6E-409C-BE32-E72D297353CC}">
              <c16:uniqueId val="{00000004-2F53-40D6-89C3-3E717A36C279}"/>
            </c:ext>
          </c:extLst>
        </c:ser>
        <c:dLbls>
          <c:dLblPos val="outEnd"/>
          <c:showLegendKey val="0"/>
          <c:showVal val="1"/>
          <c:showCatName val="0"/>
          <c:showSerName val="0"/>
          <c:showPercent val="0"/>
          <c:showBubbleSize val="0"/>
        </c:dLbls>
        <c:gapWidth val="20"/>
        <c:overlap val="-27"/>
        <c:axId val="415560536"/>
        <c:axId val="415562888"/>
      </c:barChart>
      <c:catAx>
        <c:axId val="4155605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15562888"/>
        <c:crosses val="autoZero"/>
        <c:auto val="1"/>
        <c:lblAlgn val="ctr"/>
        <c:lblOffset val="100"/>
        <c:noMultiLvlLbl val="0"/>
      </c:catAx>
      <c:valAx>
        <c:axId val="415562888"/>
        <c:scaling>
          <c:orientation val="minMax"/>
        </c:scaling>
        <c:delete val="1"/>
        <c:axPos val="l"/>
        <c:numFmt formatCode="0.0%" sourceLinked="1"/>
        <c:majorTickMark val="none"/>
        <c:minorTickMark val="none"/>
        <c:tickLblPos val="nextTo"/>
        <c:crossAx val="415560536"/>
        <c:crosses val="autoZero"/>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H30</a:t>
            </a:r>
            <a:r>
              <a:rPr lang="ja-JP" altLang="en-US" sz="800"/>
              <a:t>稼働率</a:t>
            </a:r>
            <a:endParaRPr lang="ja-JP" sz="800"/>
          </a:p>
        </c:rich>
      </c:tx>
      <c:layout>
        <c:manualLayout>
          <c:xMode val="edge"/>
          <c:yMode val="edge"/>
          <c:x val="0.34642929292929292"/>
          <c:y val="1.1759259259259259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3970619658119651E-2"/>
          <c:y val="0.16827488425925927"/>
          <c:w val="0.9656266025641026"/>
          <c:h val="0.70013888888888887"/>
        </c:manualLayout>
      </c:layout>
      <c:barChart>
        <c:barDir val="col"/>
        <c:grouping val="clustered"/>
        <c:varyColors val="0"/>
        <c:ser>
          <c:idx val="0"/>
          <c:order val="0"/>
          <c:spPr>
            <a:noFill/>
            <a:ln>
              <a:solidFill>
                <a:schemeClr val="tx1"/>
              </a:solidFill>
            </a:ln>
            <a:effectLst/>
          </c:spPr>
          <c:invertIfNegative val="0"/>
          <c:dPt>
            <c:idx val="1"/>
            <c:invertIfNegative val="0"/>
            <c:bubble3D val="0"/>
            <c:spPr>
              <a:noFill/>
              <a:ln w="31750">
                <a:solidFill>
                  <a:srgbClr val="7030A0"/>
                </a:solidFill>
                <a:prstDash val="sysDot"/>
              </a:ln>
              <a:effectLst/>
            </c:spPr>
            <c:extLst>
              <c:ext xmlns:c16="http://schemas.microsoft.com/office/drawing/2014/chart" uri="{C3380CC4-5D6E-409C-BE32-E72D297353CC}">
                <c16:uniqueId val="{00000001-CBBC-487E-8F92-0701DD7F6943}"/>
              </c:ext>
            </c:extLst>
          </c:dPt>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北港白津!$A$10:$A$11</c:f>
              <c:strCache>
                <c:ptCount val="2"/>
                <c:pt idx="0">
                  <c:v>北港白津地区</c:v>
                </c:pt>
                <c:pt idx="1">
                  <c:v>全施設平均</c:v>
                </c:pt>
              </c:strCache>
            </c:strRef>
          </c:cat>
          <c:val>
            <c:numRef>
              <c:f>北港白津!$C$10:$C$11</c:f>
              <c:numCache>
                <c:formatCode>0.0%</c:formatCode>
                <c:ptCount val="2"/>
                <c:pt idx="0">
                  <c:v>0.1149</c:v>
                </c:pt>
                <c:pt idx="1">
                  <c:v>0.66</c:v>
                </c:pt>
              </c:numCache>
            </c:numRef>
          </c:val>
          <c:extLst>
            <c:ext xmlns:c16="http://schemas.microsoft.com/office/drawing/2014/chart" uri="{C3380CC4-5D6E-409C-BE32-E72D297353CC}">
              <c16:uniqueId val="{00000002-CBBC-487E-8F92-0701DD7F6943}"/>
            </c:ext>
          </c:extLst>
        </c:ser>
        <c:dLbls>
          <c:dLblPos val="outEnd"/>
          <c:showLegendKey val="0"/>
          <c:showVal val="1"/>
          <c:showCatName val="0"/>
          <c:showSerName val="0"/>
          <c:showPercent val="0"/>
          <c:showBubbleSize val="0"/>
        </c:dLbls>
        <c:gapWidth val="20"/>
        <c:overlap val="-27"/>
        <c:axId val="415560144"/>
        <c:axId val="415562496"/>
      </c:barChart>
      <c:catAx>
        <c:axId val="4155601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15562496"/>
        <c:crosses val="autoZero"/>
        <c:auto val="1"/>
        <c:lblAlgn val="ctr"/>
        <c:lblOffset val="100"/>
        <c:noMultiLvlLbl val="0"/>
      </c:catAx>
      <c:valAx>
        <c:axId val="415562496"/>
        <c:scaling>
          <c:orientation val="minMax"/>
        </c:scaling>
        <c:delete val="1"/>
        <c:axPos val="l"/>
        <c:numFmt formatCode="0.0%" sourceLinked="1"/>
        <c:majorTickMark val="none"/>
        <c:minorTickMark val="none"/>
        <c:tickLblPos val="nextTo"/>
        <c:crossAx val="415560144"/>
        <c:crosses val="autoZero"/>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50375" cy="498645"/>
          </a:xfrm>
          <a:prstGeom prst="rect">
            <a:avLst/>
          </a:prstGeom>
        </p:spPr>
        <p:txBody>
          <a:bodyPr vert="horz" lIns="92187" tIns="46091" rIns="92187" bIns="4609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0"/>
            <a:ext cx="2950374" cy="498645"/>
          </a:xfrm>
          <a:prstGeom prst="rect">
            <a:avLst/>
          </a:prstGeom>
        </p:spPr>
        <p:txBody>
          <a:bodyPr vert="horz" lIns="92187" tIns="46091" rIns="92187" bIns="46091" rtlCol="0"/>
          <a:lstStyle>
            <a:lvl1pPr algn="r">
              <a:defRPr sz="1200"/>
            </a:lvl1pPr>
          </a:lstStyle>
          <a:p>
            <a:fld id="{03CF707E-E338-4175-96F7-401751D3C73D}" type="datetimeFigureOut">
              <a:rPr kumimoji="1" lang="ja-JP" altLang="en-US" smtClean="0"/>
              <a:t>2020/3/24</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73575" cy="3354388"/>
          </a:xfrm>
          <a:prstGeom prst="rect">
            <a:avLst/>
          </a:prstGeom>
          <a:noFill/>
          <a:ln w="12700">
            <a:solidFill>
              <a:prstClr val="black"/>
            </a:solidFill>
          </a:ln>
        </p:spPr>
        <p:txBody>
          <a:bodyPr vert="horz" lIns="92187" tIns="46091" rIns="92187" bIns="46091" rtlCol="0" anchor="ctr"/>
          <a:lstStyle/>
          <a:p>
            <a:endParaRPr lang="ja-JP" altLang="en-US"/>
          </a:p>
        </p:txBody>
      </p:sp>
      <p:sp>
        <p:nvSpPr>
          <p:cNvPr id="5" name="ノート プレースホルダー 4"/>
          <p:cNvSpPr>
            <a:spLocks noGrp="1"/>
          </p:cNvSpPr>
          <p:nvPr>
            <p:ph type="body" sz="quarter" idx="3"/>
          </p:nvPr>
        </p:nvSpPr>
        <p:spPr>
          <a:xfrm>
            <a:off x="680241" y="4783479"/>
            <a:ext cx="5446723" cy="3914043"/>
          </a:xfrm>
          <a:prstGeom prst="rect">
            <a:avLst/>
          </a:prstGeom>
        </p:spPr>
        <p:txBody>
          <a:bodyPr vert="horz" lIns="92187" tIns="46091" rIns="92187" bIns="4609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40694"/>
            <a:ext cx="2950375" cy="498645"/>
          </a:xfrm>
          <a:prstGeom prst="rect">
            <a:avLst/>
          </a:prstGeom>
        </p:spPr>
        <p:txBody>
          <a:bodyPr vert="horz" lIns="92187" tIns="46091" rIns="92187" bIns="4609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694"/>
            <a:ext cx="2950374" cy="498645"/>
          </a:xfrm>
          <a:prstGeom prst="rect">
            <a:avLst/>
          </a:prstGeom>
        </p:spPr>
        <p:txBody>
          <a:bodyPr vert="horz" lIns="92187" tIns="46091" rIns="92187" bIns="46091" rtlCol="0" anchor="b"/>
          <a:lstStyle>
            <a:lvl1pPr algn="r">
              <a:defRPr sz="1200"/>
            </a:lvl1pPr>
          </a:lstStyle>
          <a:p>
            <a:fld id="{552D216E-87BB-4C3D-8BE9-1BEE5930CF15}" type="slidenum">
              <a:rPr kumimoji="1" lang="ja-JP" altLang="en-US" smtClean="0"/>
              <a:t>‹#›</a:t>
            </a:fld>
            <a:endParaRPr kumimoji="1" lang="ja-JP" altLang="en-US"/>
          </a:p>
        </p:txBody>
      </p:sp>
    </p:spTree>
    <p:extLst>
      <p:ext uri="{BB962C8B-B14F-4D97-AF65-F5344CB8AC3E}">
        <p14:creationId xmlns:p14="http://schemas.microsoft.com/office/powerpoint/2010/main" val="42680152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238FB8E-F648-4D88-82DC-305279067A1A}"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4541" y="6626111"/>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36843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1D67983-E189-49E6-8951-18611FBCA033}" type="datetime1">
              <a:rPr kumimoji="1" lang="ja-JP" altLang="en-US" smtClean="0"/>
              <a:t>2020/3/24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42202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D442B68-F349-46A3-A0D2-B02BFE3943F6}"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67350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8D0E24A-EF47-4766-9536-7A6DF9F261B3}"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45695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A564541-371F-46C0-9A2C-79C24D7D88C3}"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07180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1DC475D-1883-47E8-998F-C0822B32A38A}"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81037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E4939CD-2B84-42CD-B960-E8BDBA26AF73}"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8001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4BD06B5-BD4C-4EB7-8AEE-43EB8A1522EA}"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94679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12B6E8B-368D-4912-A6E5-F904FF6BBAE5}"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482067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2F5EDFF-F68A-4B3C-90D7-3F1FAAC906B9}"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5914" y="6624770"/>
            <a:ext cx="512638" cy="365125"/>
          </a:xfrm>
        </p:spPr>
        <p:txBody>
          <a:bodyPr/>
          <a:lstStyle/>
          <a:p>
            <a:fld id="{8F2DF4D1-A360-4C90-B403-85324C324155}" type="slidenum">
              <a:rPr kumimoji="1" lang="ja-JP" altLang="en-US" smtClean="0"/>
              <a:t>‹#›</a:t>
            </a:fld>
            <a:endParaRPr kumimoji="1" lang="ja-JP" altLang="en-US" dirty="0"/>
          </a:p>
        </p:txBody>
      </p:sp>
    </p:spTree>
    <p:extLst>
      <p:ext uri="{BB962C8B-B14F-4D97-AF65-F5344CB8AC3E}">
        <p14:creationId xmlns:p14="http://schemas.microsoft.com/office/powerpoint/2010/main" val="10011318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21F2FAD-D011-4747-827E-32EF65BF9A55}" type="datetime1">
              <a:rPr kumimoji="1" lang="ja-JP" altLang="en-US" smtClean="0"/>
              <a:t>2020/3/24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6444674" y="6041363"/>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922202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F00C058-6CA2-4484-960B-D20A181A9EE2}"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217564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8F4D6A1-5F38-4A0D-AB97-66F061ADF69D}" type="datetime1">
              <a:rPr kumimoji="1" lang="ja-JP" altLang="en-US" smtClean="0"/>
              <a:t>2020/3/24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97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DA7636F-57A3-40D4-877B-56ECED523498}" type="datetime1">
              <a:rPr kumimoji="1" lang="ja-JP" altLang="en-US" smtClean="0"/>
              <a:t>2020/3/24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555267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63033CC-6283-4C9A-B070-DC0096E61DD6}" type="datetime1">
              <a:rPr kumimoji="1" lang="ja-JP" altLang="en-US" smtClean="0"/>
              <a:t>2020/3/24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103065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371F98-43B5-402D-B69B-8E27BA682AA0}" type="datetime1">
              <a:rPr kumimoji="1" lang="ja-JP" altLang="en-US" smtClean="0"/>
              <a:t>2020/3/24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822010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D3DDC5A-DAAD-4FBE-BAE5-783A452A4F38}" type="datetime1">
              <a:rPr kumimoji="1" lang="ja-JP" altLang="en-US" smtClean="0"/>
              <a:t>2020/3/24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58312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966286-B553-45B1-81C6-77BC78B3B0D6}" type="datetime1">
              <a:rPr kumimoji="1" lang="ja-JP" altLang="en-US" smtClean="0"/>
              <a:t>2020/3/24</a:t>
            </a:fld>
            <a:endParaRPr kumimoji="1" lang="ja-JP"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04497039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83"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Lst>
  <p:timing>
    <p:tnLst>
      <p:par>
        <p:cTn id="1" dur="indefinite" restart="never" nodeType="tmRoot"/>
      </p:par>
    </p:tnLst>
  </p:timing>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0" y="61492"/>
            <a:ext cx="7886700" cy="1170308"/>
          </a:xfrm>
        </p:spPr>
        <p:txBody>
          <a:bodyPr>
            <a:normAutofit/>
          </a:bodyPr>
          <a:lstStyle/>
          <a:p>
            <a:r>
              <a:rPr lang="en-US" altLang="ja-JP" sz="1600" b="1" dirty="0">
                <a:solidFill>
                  <a:schemeClr val="tx1"/>
                </a:solidFill>
                <a:latin typeface="+mj-ea"/>
              </a:rPr>
              <a:t>Ⅳ</a:t>
            </a:r>
            <a:r>
              <a:rPr kumimoji="1" lang="ja-JP" altLang="en-US" sz="1600" b="1" dirty="0" smtClean="0">
                <a:solidFill>
                  <a:schemeClr val="tx1"/>
                </a:solidFill>
                <a:latin typeface="+mj-ea"/>
              </a:rPr>
              <a:t>　経営改善策</a:t>
            </a:r>
            <a:r>
              <a:rPr kumimoji="1" lang="en-US" altLang="ja-JP" sz="1600" b="1" dirty="0" smtClean="0">
                <a:solidFill>
                  <a:schemeClr val="tx1"/>
                </a:solidFill>
                <a:latin typeface="+mj-ea"/>
              </a:rPr>
              <a:t/>
            </a:r>
            <a:br>
              <a:rPr kumimoji="1"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２．個別課題への対応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　⑧　北港白津地区荷さばき地</a:t>
            </a:r>
            <a:endParaRPr kumimoji="1" lang="ja-JP" altLang="en-US" sz="1600" b="1" dirty="0">
              <a:solidFill>
                <a:schemeClr val="tx1"/>
              </a:solidFill>
              <a:latin typeface="+mj-ea"/>
            </a:endParaRPr>
          </a:p>
        </p:txBody>
      </p:sp>
      <p:pic>
        <p:nvPicPr>
          <p:cNvPr id="7" name="図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0154" y="1329200"/>
            <a:ext cx="4163936" cy="5011763"/>
          </a:xfrm>
          <a:prstGeom prst="rect">
            <a:avLst/>
          </a:prstGeom>
        </p:spPr>
      </p:pic>
      <p:sp>
        <p:nvSpPr>
          <p:cNvPr id="8" name="Text Box 684"/>
          <p:cNvSpPr txBox="1">
            <a:spLocks noChangeArrowheads="1"/>
          </p:cNvSpPr>
          <p:nvPr/>
        </p:nvSpPr>
        <p:spPr bwMode="auto">
          <a:xfrm>
            <a:off x="436252" y="3766149"/>
            <a:ext cx="2372064"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smtClean="0">
                <a:solidFill>
                  <a:prstClr val="black"/>
                </a:solidFill>
                <a:latin typeface="+mn-ea"/>
                <a:ea typeface="+mn-ea"/>
              </a:rPr>
              <a:t>⑧北港白津地区荷さばき地</a:t>
            </a:r>
            <a:endParaRPr lang="ja-JP" altLang="en-US" sz="1200" dirty="0">
              <a:solidFill>
                <a:prstClr val="black"/>
              </a:solidFill>
              <a:latin typeface="+mn-ea"/>
              <a:ea typeface="+mn-ea"/>
            </a:endParaRPr>
          </a:p>
        </p:txBody>
      </p:sp>
      <p:sp>
        <p:nvSpPr>
          <p:cNvPr id="9" name="Text Box 579"/>
          <p:cNvSpPr txBox="1">
            <a:spLocks noChangeArrowheads="1"/>
          </p:cNvSpPr>
          <p:nvPr/>
        </p:nvSpPr>
        <p:spPr bwMode="auto">
          <a:xfrm>
            <a:off x="847949" y="2652886"/>
            <a:ext cx="9939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lang="ja-JP" altLang="en-US" sz="1800" b="1" dirty="0">
                <a:solidFill>
                  <a:prstClr val="black"/>
                </a:solidFill>
                <a:latin typeface="+mn-ea"/>
                <a:ea typeface="+mn-ea"/>
              </a:rPr>
              <a:t>舞洲</a:t>
            </a:r>
          </a:p>
        </p:txBody>
      </p:sp>
      <p:grpSp>
        <p:nvGrpSpPr>
          <p:cNvPr id="10" name="グループ化 9"/>
          <p:cNvGrpSpPr/>
          <p:nvPr/>
        </p:nvGrpSpPr>
        <p:grpSpPr>
          <a:xfrm>
            <a:off x="380154" y="1630439"/>
            <a:ext cx="1842924" cy="995533"/>
            <a:chOff x="436252" y="1612471"/>
            <a:chExt cx="1842924" cy="995533"/>
          </a:xfrm>
        </p:grpSpPr>
        <p:sp>
          <p:nvSpPr>
            <p:cNvPr id="11" name="正方形/長方形 10"/>
            <p:cNvSpPr/>
            <p:nvPr/>
          </p:nvSpPr>
          <p:spPr>
            <a:xfrm>
              <a:off x="436252" y="1612471"/>
              <a:ext cx="1842924" cy="9955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smtClean="0">
                  <a:solidFill>
                    <a:schemeClr val="tx1"/>
                  </a:solidFill>
                  <a:latin typeface="+mn-ea"/>
                </a:rPr>
                <a:t>凡例</a:t>
              </a:r>
              <a:r>
                <a:rPr kumimoji="1" lang="ja-JP" altLang="en-US" sz="1200" dirty="0" smtClean="0">
                  <a:solidFill>
                    <a:schemeClr val="tx1"/>
                  </a:solidFill>
                  <a:latin typeface="+mn-ea"/>
                </a:rPr>
                <a:t>　　</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　　：上屋</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　　：荷さばき地</a:t>
              </a:r>
              <a:endParaRPr kumimoji="1" lang="en-US" altLang="ja-JP" sz="1200" dirty="0" smtClean="0">
                <a:solidFill>
                  <a:schemeClr val="tx1"/>
                </a:solidFill>
                <a:latin typeface="+mn-ea"/>
              </a:endParaRPr>
            </a:p>
            <a:p>
              <a:r>
                <a:rPr lang="ja-JP" altLang="en-US" sz="1200" dirty="0" smtClean="0">
                  <a:solidFill>
                    <a:schemeClr val="tx1"/>
                  </a:solidFill>
                  <a:latin typeface="+mn-ea"/>
                </a:rPr>
                <a:t>　　：荷役機械</a:t>
              </a:r>
              <a:endParaRPr lang="en-US" altLang="ja-JP" sz="1200" dirty="0" smtClean="0">
                <a:solidFill>
                  <a:schemeClr val="tx1"/>
                </a:solidFill>
                <a:latin typeface="+mn-ea"/>
              </a:endParaRPr>
            </a:p>
          </p:txBody>
        </p:sp>
        <p:sp>
          <p:nvSpPr>
            <p:cNvPr id="12" name="正方形/長方形 11"/>
            <p:cNvSpPr/>
            <p:nvPr/>
          </p:nvSpPr>
          <p:spPr>
            <a:xfrm>
              <a:off x="490704" y="1981983"/>
              <a:ext cx="350515" cy="92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3" name="正方形/長方形 12"/>
            <p:cNvSpPr/>
            <p:nvPr/>
          </p:nvSpPr>
          <p:spPr>
            <a:xfrm>
              <a:off x="482250" y="2144426"/>
              <a:ext cx="359402" cy="99754"/>
            </a:xfrm>
            <a:prstGeom prst="rect">
              <a:avLst/>
            </a:prstGeom>
            <a:pattFill prst="wdUpDiag">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4" name="円/楕円 13"/>
            <p:cNvSpPr>
              <a:spLocks noChangeAspect="1"/>
            </p:cNvSpPr>
            <p:nvPr/>
          </p:nvSpPr>
          <p:spPr>
            <a:xfrm>
              <a:off x="564575" y="2338060"/>
              <a:ext cx="91440" cy="914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cxnSp>
          <p:nvCxnSpPr>
            <p:cNvPr id="15" name="直線コネクタ 14"/>
            <p:cNvCxnSpPr/>
            <p:nvPr/>
          </p:nvCxnSpPr>
          <p:spPr>
            <a:xfrm flipH="1">
              <a:off x="661951" y="2379018"/>
              <a:ext cx="98364" cy="135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6" name="タイトル 1"/>
          <p:cNvSpPr txBox="1">
            <a:spLocks/>
          </p:cNvSpPr>
          <p:nvPr/>
        </p:nvSpPr>
        <p:spPr>
          <a:xfrm>
            <a:off x="206073" y="972608"/>
            <a:ext cx="996287" cy="35307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smtClean="0">
                <a:solidFill>
                  <a:schemeClr val="tx1"/>
                </a:solidFill>
                <a:latin typeface="+mj-ea"/>
              </a:rPr>
              <a:t>位置図</a:t>
            </a:r>
            <a:endParaRPr lang="ja-JP" altLang="en-US" sz="1600" b="1" dirty="0">
              <a:solidFill>
                <a:schemeClr val="tx1"/>
              </a:solidFill>
              <a:latin typeface="+mj-ea"/>
            </a:endParaRPr>
          </a:p>
        </p:txBody>
      </p:sp>
      <p:sp>
        <p:nvSpPr>
          <p:cNvPr id="3" name="正方形/長方形 2"/>
          <p:cNvSpPr/>
          <p:nvPr/>
        </p:nvSpPr>
        <p:spPr>
          <a:xfrm rot="16786926">
            <a:off x="1618489" y="3120390"/>
            <a:ext cx="126000" cy="93600"/>
          </a:xfrm>
          <a:prstGeom prst="rect">
            <a:avLst/>
          </a:prstGeom>
          <a:pattFill prst="wdUpDiag">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p:cNvSpPr/>
          <p:nvPr/>
        </p:nvSpPr>
        <p:spPr>
          <a:xfrm rot="16786926">
            <a:off x="1642301" y="2977798"/>
            <a:ext cx="126000" cy="93600"/>
          </a:xfrm>
          <a:prstGeom prst="rect">
            <a:avLst/>
          </a:prstGeom>
          <a:pattFill prst="wdUpDiag">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タイトル 1"/>
          <p:cNvSpPr txBox="1">
            <a:spLocks/>
          </p:cNvSpPr>
          <p:nvPr/>
        </p:nvSpPr>
        <p:spPr>
          <a:xfrm>
            <a:off x="4600188" y="972608"/>
            <a:ext cx="996287" cy="35307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smtClean="0">
                <a:solidFill>
                  <a:schemeClr val="tx1"/>
                </a:solidFill>
                <a:latin typeface="+mj-ea"/>
              </a:rPr>
              <a:t>拡大図</a:t>
            </a:r>
            <a:endParaRPr lang="ja-JP" altLang="en-US" sz="1600" b="1" dirty="0">
              <a:solidFill>
                <a:schemeClr val="tx1"/>
              </a:solidFill>
              <a:latin typeface="+mj-ea"/>
            </a:endParaRPr>
          </a:p>
        </p:txBody>
      </p:sp>
      <p:pic>
        <p:nvPicPr>
          <p:cNvPr id="18" name="図 17"/>
          <p:cNvPicPr>
            <a:picLocks noChangeAspect="1"/>
          </p:cNvPicPr>
          <p:nvPr/>
        </p:nvPicPr>
        <p:blipFill>
          <a:blip r:embed="rId3"/>
          <a:stretch>
            <a:fillRect/>
          </a:stretch>
        </p:blipFill>
        <p:spPr>
          <a:xfrm>
            <a:off x="5019070" y="1315132"/>
            <a:ext cx="3523859" cy="5025831"/>
          </a:xfrm>
          <a:prstGeom prst="rect">
            <a:avLst/>
          </a:prstGeom>
        </p:spPr>
      </p:pic>
      <p:sp>
        <p:nvSpPr>
          <p:cNvPr id="22" name="正方形/長方形 21"/>
          <p:cNvSpPr/>
          <p:nvPr/>
        </p:nvSpPr>
        <p:spPr>
          <a:xfrm>
            <a:off x="6888406" y="4643570"/>
            <a:ext cx="1000800" cy="12822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6885900" y="3425202"/>
            <a:ext cx="1000800" cy="11350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8F2DF4D1-A360-4C90-B403-85324C324155}" type="slidenum">
              <a:rPr kumimoji="1" lang="ja-JP" altLang="en-US" smtClean="0"/>
              <a:t>36</a:t>
            </a:fld>
            <a:endParaRPr kumimoji="1" lang="ja-JP" altLang="en-US" dirty="0"/>
          </a:p>
        </p:txBody>
      </p:sp>
      <p:sp>
        <p:nvSpPr>
          <p:cNvPr id="20" name="テキスト ボックス 19"/>
          <p:cNvSpPr txBox="1"/>
          <p:nvPr/>
        </p:nvSpPr>
        <p:spPr>
          <a:xfrm>
            <a:off x="6864656" y="3829564"/>
            <a:ext cx="1000595" cy="230832"/>
          </a:xfrm>
          <a:prstGeom prst="rect">
            <a:avLst/>
          </a:prstGeom>
          <a:noFill/>
        </p:spPr>
        <p:txBody>
          <a:bodyPr wrap="none" rtlCol="0">
            <a:spAutoFit/>
          </a:bodyPr>
          <a:lstStyle/>
          <a:p>
            <a:r>
              <a:rPr kumimoji="1" lang="en-US" altLang="ja-JP" sz="900" dirty="0" smtClean="0">
                <a:solidFill>
                  <a:schemeClr val="bg1"/>
                </a:solidFill>
              </a:rPr>
              <a:t>HS-2</a:t>
            </a:r>
            <a:r>
              <a:rPr kumimoji="1" lang="ja-JP" altLang="en-US" sz="900" dirty="0" smtClean="0">
                <a:solidFill>
                  <a:schemeClr val="bg1"/>
                </a:solidFill>
              </a:rPr>
              <a:t>荷さばき地</a:t>
            </a:r>
            <a:endParaRPr kumimoji="1" lang="ja-JP" altLang="en-US" sz="900" dirty="0">
              <a:solidFill>
                <a:schemeClr val="bg1"/>
              </a:solidFill>
            </a:endParaRPr>
          </a:p>
        </p:txBody>
      </p:sp>
      <p:sp>
        <p:nvSpPr>
          <p:cNvPr id="21" name="テキスト ボックス 20"/>
          <p:cNvSpPr txBox="1"/>
          <p:nvPr/>
        </p:nvSpPr>
        <p:spPr>
          <a:xfrm>
            <a:off x="6864656" y="5127596"/>
            <a:ext cx="1000595" cy="230832"/>
          </a:xfrm>
          <a:prstGeom prst="rect">
            <a:avLst/>
          </a:prstGeom>
          <a:noFill/>
        </p:spPr>
        <p:txBody>
          <a:bodyPr wrap="none" rtlCol="0">
            <a:spAutoFit/>
          </a:bodyPr>
          <a:lstStyle/>
          <a:p>
            <a:r>
              <a:rPr kumimoji="1" lang="en-US" altLang="ja-JP" sz="900" dirty="0" smtClean="0">
                <a:solidFill>
                  <a:schemeClr val="bg1"/>
                </a:solidFill>
              </a:rPr>
              <a:t>HS-3</a:t>
            </a:r>
            <a:r>
              <a:rPr kumimoji="1" lang="ja-JP" altLang="en-US" sz="900" dirty="0" smtClean="0">
                <a:solidFill>
                  <a:schemeClr val="bg1"/>
                </a:solidFill>
              </a:rPr>
              <a:t>荷さばき地</a:t>
            </a:r>
            <a:endParaRPr kumimoji="1" lang="ja-JP" altLang="en-US" sz="900" dirty="0">
              <a:solidFill>
                <a:schemeClr val="bg1"/>
              </a:solidFill>
            </a:endParaRPr>
          </a:p>
        </p:txBody>
      </p:sp>
    </p:spTree>
    <p:extLst>
      <p:ext uri="{BB962C8B-B14F-4D97-AF65-F5344CB8AC3E}">
        <p14:creationId xmlns:p14="http://schemas.microsoft.com/office/powerpoint/2010/main" val="1398089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0" y="61491"/>
            <a:ext cx="7886700" cy="1260871"/>
          </a:xfrm>
        </p:spPr>
        <p:txBody>
          <a:bodyPr>
            <a:normAutofit/>
          </a:bodyPr>
          <a:lstStyle/>
          <a:p>
            <a:r>
              <a:rPr lang="en-US" altLang="ja-JP" sz="1600" b="1" dirty="0">
                <a:solidFill>
                  <a:schemeClr val="tx1"/>
                </a:solidFill>
                <a:latin typeface="+mj-ea"/>
              </a:rPr>
              <a:t>Ⅳ</a:t>
            </a:r>
            <a:r>
              <a:rPr kumimoji="1" lang="ja-JP" altLang="en-US" sz="1600" b="1" dirty="0" smtClean="0">
                <a:solidFill>
                  <a:schemeClr val="tx1"/>
                </a:solidFill>
                <a:latin typeface="+mj-ea"/>
              </a:rPr>
              <a:t>　経営改善策</a:t>
            </a:r>
            <a:r>
              <a:rPr kumimoji="1" lang="en-US" altLang="ja-JP" sz="1600" b="1" dirty="0" smtClean="0">
                <a:solidFill>
                  <a:schemeClr val="tx1"/>
                </a:solidFill>
                <a:latin typeface="+mj-ea"/>
              </a:rPr>
              <a:t/>
            </a:r>
            <a:br>
              <a:rPr kumimoji="1"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２．個別課題への対応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　⑧　北港白津地区荷さばき地</a:t>
            </a:r>
            <a:endParaRPr kumimoji="1" lang="ja-JP" altLang="en-US" sz="1600" b="1" dirty="0">
              <a:solidFill>
                <a:schemeClr val="tx1"/>
              </a:solidFill>
              <a:latin typeface="+mj-ea"/>
            </a:endParaRPr>
          </a:p>
        </p:txBody>
      </p:sp>
      <p:sp>
        <p:nvSpPr>
          <p:cNvPr id="10" name="正方形/長方形 9"/>
          <p:cNvSpPr/>
          <p:nvPr/>
        </p:nvSpPr>
        <p:spPr>
          <a:xfrm>
            <a:off x="75081" y="908469"/>
            <a:ext cx="8154519" cy="742474"/>
          </a:xfrm>
          <a:prstGeom prst="rect">
            <a:avLst/>
          </a:prstGeom>
          <a:ln w="22225">
            <a:solidFill>
              <a:schemeClr val="accent1"/>
            </a:solidFill>
          </a:ln>
        </p:spPr>
        <p:txBody>
          <a:bodyPr wrap="square" anchor="ctr">
            <a:noAutofit/>
          </a:bodyPr>
          <a:lstStyle/>
          <a:p>
            <a:pPr lvl="0" algn="just">
              <a:spcAft>
                <a:spcPts val="0"/>
              </a:spcAft>
            </a:pPr>
            <a:r>
              <a:rPr lang="ja-JP" altLang="en-US" sz="1200" b="1" u="sng" kern="100" dirty="0" smtClean="0">
                <a:latin typeface="+mn-ea"/>
                <a:cs typeface="Times New Roman" panose="02020603050405020304" pitchFamily="18" charset="0"/>
              </a:rPr>
              <a:t>北港白津地区荷さばき地の役割</a:t>
            </a:r>
          </a:p>
          <a:p>
            <a:pPr marL="171450" lvl="0" indent="-171450" algn="just">
              <a:spcAft>
                <a:spcPts val="0"/>
              </a:spcAft>
              <a:buFont typeface="Arial" panose="020B0604020202020204" pitchFamily="34" charset="0"/>
              <a:buChar char="•"/>
            </a:pPr>
            <a:r>
              <a:rPr lang="ja-JP" altLang="en-US" sz="1200" kern="100" dirty="0" smtClean="0">
                <a:latin typeface="+mn-ea"/>
                <a:cs typeface="Times New Roman" panose="02020603050405020304" pitchFamily="18" charset="0"/>
              </a:rPr>
              <a:t>北港白津地区荷さばき地があるＨＳ</a:t>
            </a:r>
            <a:r>
              <a:rPr lang="en-US" altLang="ja-JP" sz="1200" kern="100" dirty="0" smtClean="0">
                <a:latin typeface="+mn-ea"/>
                <a:cs typeface="Times New Roman" panose="02020603050405020304" pitchFamily="18" charset="0"/>
              </a:rPr>
              <a:t>-2,3</a:t>
            </a:r>
            <a:r>
              <a:rPr lang="ja-JP" altLang="en-US" sz="1200" kern="100" dirty="0" smtClean="0">
                <a:latin typeface="+mn-ea"/>
                <a:cs typeface="Times New Roman" panose="02020603050405020304" pitchFamily="18" charset="0"/>
              </a:rPr>
              <a:t>は公共コンテナ埠頭から外貿多目的埠頭への転換を実施した埠頭であり、自動車専用船、ＲＯＲ</a:t>
            </a:r>
            <a:r>
              <a:rPr lang="ja-JP" altLang="en-US" sz="1200" kern="100" dirty="0">
                <a:latin typeface="+mn-ea"/>
                <a:cs typeface="Times New Roman" panose="02020603050405020304" pitchFamily="18" charset="0"/>
              </a:rPr>
              <a:t>Ｏ</a:t>
            </a:r>
            <a:r>
              <a:rPr lang="ja-JP" altLang="en-US" sz="1200" kern="100" dirty="0" smtClean="0">
                <a:latin typeface="+mn-ea"/>
                <a:cs typeface="Times New Roman" panose="02020603050405020304" pitchFamily="18" charset="0"/>
              </a:rPr>
              <a:t>船対応のターミナルとなっている。</a:t>
            </a:r>
            <a:endParaRPr lang="ja-JP" altLang="en-US" sz="1200" kern="100" dirty="0">
              <a:latin typeface="+mn-ea"/>
              <a:cs typeface="Times New Roman" panose="02020603050405020304" pitchFamily="18" charset="0"/>
            </a:endParaRPr>
          </a:p>
        </p:txBody>
      </p:sp>
      <p:sp>
        <p:nvSpPr>
          <p:cNvPr id="11" name="正方形/長方形 10"/>
          <p:cNvSpPr/>
          <p:nvPr/>
        </p:nvSpPr>
        <p:spPr>
          <a:xfrm>
            <a:off x="5169635" y="4150378"/>
            <a:ext cx="3045982" cy="1250381"/>
          </a:xfrm>
          <a:prstGeom prst="rect">
            <a:avLst/>
          </a:prstGeom>
          <a:solidFill>
            <a:schemeClr val="bg1"/>
          </a:solidFill>
          <a:ln w="25400">
            <a:solidFill>
              <a:schemeClr val="accent1"/>
            </a:solidFill>
          </a:ln>
        </p:spPr>
        <p:txBody>
          <a:bodyPr wrap="square">
            <a:noAutofit/>
          </a:bodyPr>
          <a:lstStyle/>
          <a:p>
            <a:endParaRPr lang="en-US" altLang="ja-JP" sz="1100" dirty="0" smtClean="0">
              <a:latin typeface="+mn-ea"/>
              <a:cs typeface="Times New Roman" panose="02020603050405020304" pitchFamily="18" charset="0"/>
            </a:endParaRPr>
          </a:p>
          <a:p>
            <a:endParaRPr lang="en-US" altLang="ja-JP" sz="1100" dirty="0">
              <a:latin typeface="+mn-ea"/>
              <a:cs typeface="Times New Roman" panose="02020603050405020304" pitchFamily="18" charset="0"/>
            </a:endParaRPr>
          </a:p>
          <a:p>
            <a:pPr marL="171450" indent="-171450">
              <a:buFont typeface="Arial" panose="020B0604020202020204" pitchFamily="34" charset="0"/>
              <a:buChar char="•"/>
            </a:pPr>
            <a:r>
              <a:rPr lang="ja-JP" altLang="en-US" sz="1200" dirty="0" smtClean="0">
                <a:latin typeface="+mn-ea"/>
                <a:cs typeface="Times New Roman" panose="02020603050405020304" pitchFamily="18" charset="0"/>
              </a:rPr>
              <a:t>中古自動車等の輸出拠点として活用していた使用者が撤退した後、スポットでの使用のみとなり、稼働率が低下している。</a:t>
            </a:r>
            <a:endParaRPr lang="ja-JP" altLang="en-US" sz="1200" dirty="0">
              <a:latin typeface="+mn-ea"/>
              <a:cs typeface="Times New Roman" panose="02020603050405020304" pitchFamily="18" charset="0"/>
            </a:endParaRPr>
          </a:p>
        </p:txBody>
      </p:sp>
      <p:sp>
        <p:nvSpPr>
          <p:cNvPr id="13" name="正方形/長方形 12"/>
          <p:cNvSpPr/>
          <p:nvPr/>
        </p:nvSpPr>
        <p:spPr>
          <a:xfrm>
            <a:off x="5168937" y="4150377"/>
            <a:ext cx="2234335" cy="28536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smtClean="0">
                <a:solidFill>
                  <a:schemeClr val="bg1"/>
                </a:solidFill>
              </a:rPr>
              <a:t>収支分析などから導いた課題</a:t>
            </a:r>
            <a:endParaRPr kumimoji="1" lang="ja-JP" altLang="en-US" sz="1200" b="1" u="sng" dirty="0">
              <a:solidFill>
                <a:schemeClr val="bg1"/>
              </a:solidFill>
            </a:endParaRPr>
          </a:p>
        </p:txBody>
      </p:sp>
      <p:sp>
        <p:nvSpPr>
          <p:cNvPr id="14" name="角丸四角形 13"/>
          <p:cNvSpPr/>
          <p:nvPr/>
        </p:nvSpPr>
        <p:spPr>
          <a:xfrm>
            <a:off x="75082" y="5804870"/>
            <a:ext cx="8986775" cy="81989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u="sng" dirty="0">
                <a:solidFill>
                  <a:schemeClr val="bg1"/>
                </a:solidFill>
                <a:effectLst>
                  <a:outerShdw blurRad="38100" dist="38100" dir="2700000" algn="tl">
                    <a:srgbClr val="000000">
                      <a:alpha val="43137"/>
                    </a:srgbClr>
                  </a:outerShdw>
                </a:effectLst>
                <a:latin typeface="+mj-ea"/>
                <a:ea typeface="+mj-ea"/>
              </a:rPr>
              <a:t>課題解決のための</a:t>
            </a:r>
            <a:r>
              <a:rPr lang="ja-JP" altLang="en-US" sz="1200" b="1" u="sng" dirty="0" smtClean="0">
                <a:solidFill>
                  <a:schemeClr val="bg1"/>
                </a:solidFill>
                <a:effectLst>
                  <a:outerShdw blurRad="38100" dist="38100" dir="2700000" algn="tl">
                    <a:srgbClr val="000000">
                      <a:alpha val="43137"/>
                    </a:srgbClr>
                  </a:outerShdw>
                </a:effectLst>
                <a:latin typeface="+mj-ea"/>
                <a:ea typeface="+mj-ea"/>
              </a:rPr>
              <a:t>「経営改善</a:t>
            </a:r>
            <a:r>
              <a:rPr lang="ja-JP" altLang="en-US" sz="1200" b="1" u="sng" dirty="0">
                <a:solidFill>
                  <a:schemeClr val="bg1"/>
                </a:solidFill>
                <a:effectLst>
                  <a:outerShdw blurRad="38100" dist="38100" dir="2700000" algn="tl">
                    <a:srgbClr val="000000">
                      <a:alpha val="43137"/>
                    </a:srgbClr>
                  </a:outerShdw>
                </a:effectLst>
                <a:latin typeface="+mj-ea"/>
                <a:ea typeface="+mj-ea"/>
              </a:rPr>
              <a:t>策</a:t>
            </a:r>
            <a:r>
              <a:rPr lang="ja-JP" altLang="en-US" sz="1200" b="1" u="sng" dirty="0" smtClean="0">
                <a:solidFill>
                  <a:schemeClr val="bg1"/>
                </a:solidFill>
                <a:effectLst>
                  <a:outerShdw blurRad="38100" dist="38100" dir="2700000" algn="tl">
                    <a:srgbClr val="000000">
                      <a:alpha val="43137"/>
                    </a:srgbClr>
                  </a:outerShdw>
                </a:effectLst>
                <a:latin typeface="+mj-ea"/>
                <a:ea typeface="+mj-ea"/>
              </a:rPr>
              <a:t>」</a:t>
            </a:r>
            <a:endParaRPr lang="en-US" altLang="ja-JP" sz="1200" b="1" u="sng" dirty="0" smtClean="0">
              <a:solidFill>
                <a:schemeClr val="bg1"/>
              </a:solidFill>
              <a:effectLst>
                <a:outerShdw blurRad="38100" dist="38100" dir="2700000" algn="tl">
                  <a:srgbClr val="000000">
                    <a:alpha val="43137"/>
                  </a:srgbClr>
                </a:outerShdw>
              </a:effectLst>
              <a:latin typeface="+mj-ea"/>
              <a:ea typeface="+mj-ea"/>
            </a:endParaRPr>
          </a:p>
          <a:p>
            <a:r>
              <a:rPr lang="ja-JP" altLang="en-US" sz="1200" b="1" dirty="0" smtClean="0">
                <a:solidFill>
                  <a:schemeClr val="bg1"/>
                </a:solidFill>
                <a:effectLst>
                  <a:outerShdw blurRad="38100" dist="38100" dir="2700000" algn="tl">
                    <a:srgbClr val="000000">
                      <a:alpha val="43137"/>
                    </a:srgbClr>
                  </a:outerShdw>
                </a:effectLst>
                <a:latin typeface="+mj-ea"/>
                <a:ea typeface="+mj-ea"/>
              </a:rPr>
              <a:t>（</a:t>
            </a:r>
            <a:r>
              <a:rPr lang="ja-JP" altLang="en-US" sz="1200" b="1" dirty="0">
                <a:solidFill>
                  <a:schemeClr val="bg1"/>
                </a:solidFill>
                <a:effectLst>
                  <a:outerShdw blurRad="38100" dist="38100" dir="2700000" algn="tl">
                    <a:srgbClr val="000000">
                      <a:alpha val="43137"/>
                    </a:srgbClr>
                  </a:outerShdw>
                </a:effectLst>
                <a:latin typeface="+mj-ea"/>
                <a:ea typeface="+mj-ea"/>
              </a:rPr>
              <a:t>中</a:t>
            </a:r>
            <a:r>
              <a:rPr lang="ja-JP" altLang="en-US" sz="1200" b="1" dirty="0" smtClean="0">
                <a:solidFill>
                  <a:schemeClr val="bg1"/>
                </a:solidFill>
                <a:effectLst>
                  <a:outerShdw blurRad="38100" dist="38100" dir="2700000" algn="tl">
                    <a:srgbClr val="000000">
                      <a:alpha val="43137"/>
                    </a:srgbClr>
                  </a:outerShdw>
                </a:effectLst>
                <a:latin typeface="+mj-ea"/>
                <a:ea typeface="+mj-ea"/>
              </a:rPr>
              <a:t>期的取組）</a:t>
            </a:r>
            <a:endParaRPr lang="en-US" altLang="ja-JP" sz="1200" b="1" dirty="0" smtClean="0">
              <a:solidFill>
                <a:schemeClr val="bg1"/>
              </a:solidFill>
              <a:effectLst>
                <a:outerShdw blurRad="38100" dist="38100" dir="2700000" algn="tl">
                  <a:srgbClr val="000000">
                    <a:alpha val="43137"/>
                  </a:srgbClr>
                </a:outerShdw>
              </a:effectLst>
              <a:latin typeface="+mj-ea"/>
              <a:ea typeface="+mj-ea"/>
            </a:endParaRPr>
          </a:p>
          <a:p>
            <a:pPr marL="171450" lvl="0" indent="-171450">
              <a:buFont typeface="Arial" panose="020B0604020202020204" pitchFamily="34" charset="0"/>
              <a:buChar char="•"/>
            </a:pPr>
            <a:r>
              <a:rPr lang="ja-JP" altLang="en-US" sz="1200" b="1" dirty="0" smtClean="0">
                <a:solidFill>
                  <a:schemeClr val="bg1"/>
                </a:solidFill>
                <a:latin typeface="+mj-ea"/>
                <a:ea typeface="+mj-ea"/>
              </a:rPr>
              <a:t>新たな事業者の掘り起こしを行う。</a:t>
            </a:r>
            <a:endParaRPr lang="ja-JP" altLang="en-US" sz="1200" b="1" dirty="0">
              <a:solidFill>
                <a:schemeClr val="bg1"/>
              </a:solidFill>
              <a:latin typeface="+mj-ea"/>
              <a:ea typeface="+mj-ea"/>
            </a:endParaRPr>
          </a:p>
        </p:txBody>
      </p:sp>
      <p:sp>
        <p:nvSpPr>
          <p:cNvPr id="16" name="テキスト ボックス 15"/>
          <p:cNvSpPr txBox="1"/>
          <p:nvPr/>
        </p:nvSpPr>
        <p:spPr>
          <a:xfrm>
            <a:off x="3328357" y="3212999"/>
            <a:ext cx="909223" cy="215444"/>
          </a:xfrm>
          <a:prstGeom prst="rect">
            <a:avLst/>
          </a:prstGeom>
          <a:noFill/>
        </p:spPr>
        <p:txBody>
          <a:bodyPr wrap="none" rtlCol="0">
            <a:spAutoFit/>
          </a:bodyPr>
          <a:lstStyle/>
          <a:p>
            <a:r>
              <a:rPr kumimoji="1" lang="en-US" altLang="ja-JP" sz="800" dirty="0" smtClean="0">
                <a:solidFill>
                  <a:schemeClr val="bg1"/>
                </a:solidFill>
              </a:rPr>
              <a:t>HS-2</a:t>
            </a:r>
            <a:r>
              <a:rPr kumimoji="1" lang="ja-JP" altLang="en-US" sz="800" dirty="0" smtClean="0">
                <a:solidFill>
                  <a:schemeClr val="bg1"/>
                </a:solidFill>
              </a:rPr>
              <a:t>荷さばき地</a:t>
            </a:r>
            <a:endParaRPr kumimoji="1" lang="ja-JP" altLang="en-US" sz="700" dirty="0">
              <a:solidFill>
                <a:schemeClr val="bg1"/>
              </a:solidFill>
            </a:endParaRPr>
          </a:p>
        </p:txBody>
      </p:sp>
      <p:sp>
        <p:nvSpPr>
          <p:cNvPr id="17" name="テキスト ボックス 16"/>
          <p:cNvSpPr txBox="1"/>
          <p:nvPr/>
        </p:nvSpPr>
        <p:spPr>
          <a:xfrm>
            <a:off x="3325768" y="4575287"/>
            <a:ext cx="909223" cy="215444"/>
          </a:xfrm>
          <a:prstGeom prst="rect">
            <a:avLst/>
          </a:prstGeom>
          <a:noFill/>
        </p:spPr>
        <p:txBody>
          <a:bodyPr wrap="none" rtlCol="0">
            <a:spAutoFit/>
          </a:bodyPr>
          <a:lstStyle/>
          <a:p>
            <a:r>
              <a:rPr kumimoji="1" lang="en-US" altLang="ja-JP" sz="800" dirty="0" smtClean="0">
                <a:solidFill>
                  <a:schemeClr val="bg1"/>
                </a:solidFill>
              </a:rPr>
              <a:t>HS-3</a:t>
            </a:r>
            <a:r>
              <a:rPr kumimoji="1" lang="ja-JP" altLang="en-US" sz="800" dirty="0" smtClean="0">
                <a:solidFill>
                  <a:schemeClr val="bg1"/>
                </a:solidFill>
              </a:rPr>
              <a:t>荷さばき地</a:t>
            </a:r>
            <a:endParaRPr kumimoji="1" lang="ja-JP" altLang="en-US" sz="700" dirty="0">
              <a:solidFill>
                <a:schemeClr val="bg1"/>
              </a:solidFill>
            </a:endParaRPr>
          </a:p>
        </p:txBody>
      </p:sp>
      <p:sp>
        <p:nvSpPr>
          <p:cNvPr id="4" name="スライド番号プレースホルダー 3"/>
          <p:cNvSpPr>
            <a:spLocks noGrp="1"/>
          </p:cNvSpPr>
          <p:nvPr>
            <p:ph type="sldNum" sz="quarter" idx="12"/>
          </p:nvPr>
        </p:nvSpPr>
        <p:spPr/>
        <p:txBody>
          <a:bodyPr/>
          <a:lstStyle/>
          <a:p>
            <a:fld id="{8F2DF4D1-A360-4C90-B403-85324C324155}" type="slidenum">
              <a:rPr kumimoji="1" lang="ja-JP" altLang="en-US" smtClean="0"/>
              <a:t>37</a:t>
            </a:fld>
            <a:endParaRPr kumimoji="1" lang="ja-JP" altLang="en-US" dirty="0"/>
          </a:p>
        </p:txBody>
      </p:sp>
      <p:graphicFrame>
        <p:nvGraphicFramePr>
          <p:cNvPr id="18" name="グラフ 17"/>
          <p:cNvGraphicFramePr>
            <a:graphicFrameLocks/>
          </p:cNvGraphicFramePr>
          <p:nvPr>
            <p:extLst/>
          </p:nvPr>
        </p:nvGraphicFramePr>
        <p:xfrm>
          <a:off x="75082" y="2075569"/>
          <a:ext cx="2808000" cy="180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グラフ 19"/>
          <p:cNvGraphicFramePr>
            <a:graphicFrameLocks/>
          </p:cNvGraphicFramePr>
          <p:nvPr>
            <p:extLst/>
          </p:nvPr>
        </p:nvGraphicFramePr>
        <p:xfrm>
          <a:off x="75082" y="3954085"/>
          <a:ext cx="2808000" cy="18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グラフ 20"/>
          <p:cNvGraphicFramePr>
            <a:graphicFrameLocks/>
          </p:cNvGraphicFramePr>
          <p:nvPr>
            <p:extLst/>
          </p:nvPr>
        </p:nvGraphicFramePr>
        <p:xfrm>
          <a:off x="3133350" y="2075569"/>
          <a:ext cx="1800000"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グラフ 21"/>
          <p:cNvGraphicFramePr>
            <a:graphicFrameLocks/>
          </p:cNvGraphicFramePr>
          <p:nvPr>
            <p:extLst/>
          </p:nvPr>
        </p:nvGraphicFramePr>
        <p:xfrm>
          <a:off x="3133350" y="3875569"/>
          <a:ext cx="1800000" cy="1800000"/>
        </p:xfrm>
        <a:graphic>
          <a:graphicData uri="http://schemas.openxmlformats.org/drawingml/2006/chart">
            <c:chart xmlns:c="http://schemas.openxmlformats.org/drawingml/2006/chart" xmlns:r="http://schemas.openxmlformats.org/officeDocument/2006/relationships" r:id="rId5"/>
          </a:graphicData>
        </a:graphic>
      </p:graphicFrame>
      <p:sp>
        <p:nvSpPr>
          <p:cNvPr id="15" name="正方形/長方形 14"/>
          <p:cNvSpPr/>
          <p:nvPr/>
        </p:nvSpPr>
        <p:spPr>
          <a:xfrm>
            <a:off x="5128357" y="2049945"/>
            <a:ext cx="3128539" cy="1530299"/>
          </a:xfrm>
          <a:prstGeom prst="rect">
            <a:avLst/>
          </a:prstGeom>
          <a:solidFill>
            <a:schemeClr val="bg1"/>
          </a:solidFill>
          <a:ln w="25400">
            <a:solidFill>
              <a:schemeClr val="accent1"/>
            </a:solidFill>
          </a:ln>
        </p:spPr>
        <p:txBody>
          <a:bodyPr wrap="square">
            <a:noAutofit/>
          </a:bodyPr>
          <a:lstStyle/>
          <a:p>
            <a:r>
              <a:rPr lang="ja-JP" altLang="en-US" sz="1200" b="1" u="sng" dirty="0" smtClean="0">
                <a:latin typeface="+mn-ea"/>
                <a:cs typeface="Times New Roman" panose="02020603050405020304" pitchFamily="18" charset="0"/>
              </a:rPr>
              <a:t>これ</a:t>
            </a:r>
            <a:r>
              <a:rPr lang="ja-JP" altLang="en-US" sz="1200" b="1" u="sng" dirty="0">
                <a:latin typeface="+mn-ea"/>
                <a:cs typeface="Times New Roman" panose="02020603050405020304" pitchFamily="18" charset="0"/>
              </a:rPr>
              <a:t>まで及び当面の取り組みによる収支</a:t>
            </a:r>
            <a:r>
              <a:rPr lang="ja-JP" altLang="en-US" sz="1200" b="1" u="sng" dirty="0" smtClean="0">
                <a:latin typeface="+mn-ea"/>
                <a:cs typeface="Times New Roman" panose="02020603050405020304" pitchFamily="18" charset="0"/>
              </a:rPr>
              <a:t>見通し</a:t>
            </a:r>
            <a:endParaRPr lang="en-US" altLang="ja-JP" sz="1200" b="1" u="sng" dirty="0" smtClean="0">
              <a:latin typeface="+mn-ea"/>
              <a:cs typeface="Times New Roman" panose="02020603050405020304" pitchFamily="18" charset="0"/>
            </a:endParaRPr>
          </a:p>
          <a:p>
            <a:pPr marL="171450" indent="-171450">
              <a:buFont typeface="Arial" panose="020B0604020202020204" pitchFamily="34" charset="0"/>
              <a:buChar char="•"/>
            </a:pPr>
            <a:r>
              <a:rPr lang="ja-JP" altLang="en-US" sz="1200" dirty="0" smtClean="0">
                <a:latin typeface="+mn-ea"/>
                <a:cs typeface="Times New Roman" panose="02020603050405020304" pitchFamily="18" charset="0"/>
              </a:rPr>
              <a:t>新たな事業者の掘り起しを行った結果、新たに自動車を運搬する事業者が使用することとなったため、今後、使用料収入が増加する見込み</a:t>
            </a:r>
            <a:r>
              <a:rPr lang="ja-JP" altLang="en-US" sz="1200" dirty="0">
                <a:latin typeface="+mn-ea"/>
                <a:cs typeface="Times New Roman" panose="02020603050405020304" pitchFamily="18" charset="0"/>
              </a:rPr>
              <a:t>である。</a:t>
            </a:r>
            <a:endParaRPr lang="en-US" altLang="ja-JP" sz="1200" dirty="0">
              <a:latin typeface="+mn-ea"/>
              <a:cs typeface="Times New Roman" panose="02020603050405020304" pitchFamily="18" charset="0"/>
            </a:endParaRPr>
          </a:p>
          <a:p>
            <a:r>
              <a:rPr lang="ja-JP" altLang="en-US" sz="1200" dirty="0" smtClean="0">
                <a:latin typeface="+mn-ea"/>
                <a:cs typeface="Times New Roman" panose="02020603050405020304" pitchFamily="18" charset="0"/>
              </a:rPr>
              <a:t>　</a:t>
            </a:r>
            <a:endParaRPr lang="en-US" altLang="ja-JP" sz="1200" dirty="0">
              <a:latin typeface="+mn-ea"/>
              <a:cs typeface="Times New Roman" panose="02020603050405020304" pitchFamily="18" charset="0"/>
            </a:endParaRPr>
          </a:p>
        </p:txBody>
      </p:sp>
    </p:spTree>
    <p:extLst>
      <p:ext uri="{BB962C8B-B14F-4D97-AF65-F5344CB8AC3E}">
        <p14:creationId xmlns:p14="http://schemas.microsoft.com/office/powerpoint/2010/main" val="4076049227"/>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紫">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9539</TotalTime>
  <Words>193</Words>
  <PresentationFormat>画面に合わせる (4:3)</PresentationFormat>
  <Paragraphs>32</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ＭＳ Ｐゴシック</vt:lpstr>
      <vt:lpstr>メイリオ</vt:lpstr>
      <vt:lpstr>Arial</vt:lpstr>
      <vt:lpstr>Calibri</vt:lpstr>
      <vt:lpstr>Century Gothic</vt:lpstr>
      <vt:lpstr>Times New Roman</vt:lpstr>
      <vt:lpstr>Wingdings 3</vt:lpstr>
      <vt:lpstr>ファセット</vt:lpstr>
      <vt:lpstr>Ⅳ　経営改善策 　２．個別課題への対応 　　⑧　北港白津地区荷さばき地</vt:lpstr>
      <vt:lpstr>Ⅳ　経営改善策 　２．個別課題への対応 　　⑧　北港白津地区荷さばき地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港湾施設提供事業経営計画概要（素案）</dc:title>
  <cp:lastPrinted>2020-03-23T01:03:52Z</cp:lastPrinted>
  <dcterms:created xsi:type="dcterms:W3CDTF">2017-08-25T04:05:05Z</dcterms:created>
  <dcterms:modified xsi:type="dcterms:W3CDTF">2020-03-24T02:01:56Z</dcterms:modified>
</cp:coreProperties>
</file>