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8" saveSubsetFonts="1">
  <p:sldMasterIdLst>
    <p:sldMasterId id="2147483766" r:id="rId1"/>
  </p:sldMasterIdLst>
  <p:notesMasterIdLst>
    <p:notesMasterId r:id="rId4"/>
  </p:notesMasterIdLst>
  <p:sldIdLst>
    <p:sldId id="360" r:id="rId2"/>
    <p:sldId id="394"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3779"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J!$A$4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135</c:v>
                </c:pt>
                <c:pt idx="1">
                  <c:v>56</c:v>
                </c:pt>
              </c:numCache>
            </c:numRef>
          </c:cat>
          <c:val>
            <c:numRef>
              <c:f>J!$D$4:$E$4</c:f>
              <c:numCache>
                <c:formatCode>General</c:formatCode>
                <c:ptCount val="2"/>
                <c:pt idx="0" formatCode="#,##0_);[Red]\(#,##0\)">
                  <c:v>113</c:v>
                </c:pt>
              </c:numCache>
            </c:numRef>
          </c:val>
          <c:extLst>
            <c:ext xmlns:c16="http://schemas.microsoft.com/office/drawing/2014/chart" uri="{C3380CC4-5D6E-409C-BE32-E72D297353CC}">
              <c16:uniqueId val="{00000000-E3A4-469B-B0B0-D0FDD61ECB80}"/>
            </c:ext>
          </c:extLst>
        </c:ser>
        <c:ser>
          <c:idx val="1"/>
          <c:order val="1"/>
          <c:tx>
            <c:strRef>
              <c:f>J!$A$5</c:f>
              <c:strCache>
                <c:ptCount val="1"/>
                <c:pt idx="0">
                  <c:v>その他経費</c:v>
                </c:pt>
              </c:strCache>
            </c:strRef>
          </c:tx>
          <c:spPr>
            <a:noFill/>
            <a:ln>
              <a:solidFill>
                <a:schemeClr val="tx1"/>
              </a:solidFill>
            </a:ln>
            <a:effectLst/>
          </c:spPr>
          <c:invertIfNegative val="0"/>
          <c:dLbls>
            <c:dLbl>
              <c:idx val="0"/>
              <c:layout>
                <c:manualLayout>
                  <c:x val="-7.0555555555555606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07666666666665"/>
                      <c:h val="0.20696296296296296"/>
                    </c:manualLayout>
                  </c15:layout>
                </c:ext>
                <c:ext xmlns:c16="http://schemas.microsoft.com/office/drawing/2014/chart" uri="{C3380CC4-5D6E-409C-BE32-E72D297353CC}">
                  <c16:uniqueId val="{00000001-E3A4-469B-B0B0-D0FDD61ECB80}"/>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135</c:v>
                </c:pt>
                <c:pt idx="1">
                  <c:v>56</c:v>
                </c:pt>
              </c:numCache>
            </c:numRef>
          </c:cat>
          <c:val>
            <c:numRef>
              <c:f>J!$D$5:$E$5</c:f>
              <c:numCache>
                <c:formatCode>General</c:formatCode>
                <c:ptCount val="2"/>
                <c:pt idx="0" formatCode="#,##0_);[Red]\(#,##0\)">
                  <c:v>22</c:v>
                </c:pt>
              </c:numCache>
            </c:numRef>
          </c:val>
          <c:extLst>
            <c:ext xmlns:c16="http://schemas.microsoft.com/office/drawing/2014/chart" uri="{C3380CC4-5D6E-409C-BE32-E72D297353CC}">
              <c16:uniqueId val="{00000002-E3A4-469B-B0B0-D0FDD61ECB80}"/>
            </c:ext>
          </c:extLst>
        </c:ser>
        <c:ser>
          <c:idx val="2"/>
          <c:order val="2"/>
          <c:tx>
            <c:strRef>
              <c:f>J!$A$6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135</c:v>
                </c:pt>
                <c:pt idx="1">
                  <c:v>56</c:v>
                </c:pt>
              </c:numCache>
            </c:numRef>
          </c:cat>
          <c:val>
            <c:numRef>
              <c:f>J!$D$6:$E$6</c:f>
              <c:numCache>
                <c:formatCode>#,##0_);[Red]\(#,##0\)</c:formatCode>
                <c:ptCount val="2"/>
                <c:pt idx="1">
                  <c:v>56</c:v>
                </c:pt>
              </c:numCache>
            </c:numRef>
          </c:val>
          <c:extLst>
            <c:ext xmlns:c16="http://schemas.microsoft.com/office/drawing/2014/chart" uri="{C3380CC4-5D6E-409C-BE32-E72D297353CC}">
              <c16:uniqueId val="{00000003-E3A4-469B-B0B0-D0FDD61ECB80}"/>
            </c:ext>
          </c:extLst>
        </c:ser>
        <c:ser>
          <c:idx val="3"/>
          <c:order val="3"/>
          <c:tx>
            <c:strRef>
              <c:f>J!$A$7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J!$D$3:$E$3</c:f>
              <c:numCache>
                <c:formatCode>"収入（"#,##0"）";[Red]"収入（"\-#,##0"）"</c:formatCode>
                <c:ptCount val="2"/>
                <c:pt idx="0" formatCode="&quot;費用（&quot;#,##0&quot;）&quot;;[Red]&quot;費用（&quot;\-#,##0&quot;）&quot;">
                  <c:v>135</c:v>
                </c:pt>
                <c:pt idx="1">
                  <c:v>56</c:v>
                </c:pt>
              </c:numCache>
            </c:numRef>
          </c:cat>
          <c:val>
            <c:numRef>
              <c:f>J!$D$7:$E$7</c:f>
              <c:numCache>
                <c:formatCode>#,##0_);[Red]\(#,##0\)</c:formatCode>
                <c:ptCount val="2"/>
                <c:pt idx="1">
                  <c:v>79</c:v>
                </c:pt>
              </c:numCache>
            </c:numRef>
          </c:val>
          <c:extLst>
            <c:ext xmlns:c16="http://schemas.microsoft.com/office/drawing/2014/chart" uri="{C3380CC4-5D6E-409C-BE32-E72D297353CC}">
              <c16:uniqueId val="{00000004-E3A4-469B-B0B0-D0FDD61ECB80}"/>
            </c:ext>
          </c:extLst>
        </c:ser>
        <c:dLbls>
          <c:dLblPos val="ctr"/>
          <c:showLegendKey val="0"/>
          <c:showVal val="1"/>
          <c:showCatName val="0"/>
          <c:showSerName val="0"/>
          <c:showPercent val="0"/>
          <c:showBubbleSize val="0"/>
        </c:dLbls>
        <c:gapWidth val="48"/>
        <c:overlap val="100"/>
        <c:axId val="415565632"/>
        <c:axId val="415564848"/>
      </c:barChart>
      <c:catAx>
        <c:axId val="415565632"/>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5564848"/>
        <c:crosses val="autoZero"/>
        <c:auto val="1"/>
        <c:lblAlgn val="ctr"/>
        <c:lblOffset val="100"/>
        <c:noMultiLvlLbl val="0"/>
      </c:catAx>
      <c:valAx>
        <c:axId val="415564848"/>
        <c:scaling>
          <c:orientation val="minMax"/>
        </c:scaling>
        <c:delete val="1"/>
        <c:axPos val="l"/>
        <c:numFmt formatCode="0%" sourceLinked="1"/>
        <c:majorTickMark val="none"/>
        <c:minorTickMark val="none"/>
        <c:tickLblPos val="nextTo"/>
        <c:crossAx val="4155656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J!$A$4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J!$B$3:$C$3</c:f>
              <c:numCache>
                <c:formatCode>"収入（"#,##0"）";[Red]"収入（"\-#,##0"）"</c:formatCode>
                <c:ptCount val="2"/>
                <c:pt idx="0" formatCode="&quot;費用（&quot;#,##0&quot;）&quot;;[Red]&quot;費用（&quot;\-#,##0&quot;）&quot;">
                  <c:v>134</c:v>
                </c:pt>
                <c:pt idx="1">
                  <c:v>47</c:v>
                </c:pt>
              </c:numCache>
            </c:numRef>
          </c:cat>
          <c:val>
            <c:numRef>
              <c:f>J!$B$4:$C$4</c:f>
              <c:numCache>
                <c:formatCode>General</c:formatCode>
                <c:ptCount val="2"/>
                <c:pt idx="0" formatCode="#,##0_);[Red]\(#,##0\)">
                  <c:v>113</c:v>
                </c:pt>
              </c:numCache>
            </c:numRef>
          </c:val>
          <c:extLst>
            <c:ext xmlns:c16="http://schemas.microsoft.com/office/drawing/2014/chart" uri="{C3380CC4-5D6E-409C-BE32-E72D297353CC}">
              <c16:uniqueId val="{00000000-4856-40A3-B7A5-E6B0B235E4FE}"/>
            </c:ext>
          </c:extLst>
        </c:ser>
        <c:ser>
          <c:idx val="1"/>
          <c:order val="1"/>
          <c:tx>
            <c:strRef>
              <c:f>J!$A$5</c:f>
              <c:strCache>
                <c:ptCount val="1"/>
                <c:pt idx="0">
                  <c:v>その他経費</c:v>
                </c:pt>
              </c:strCache>
            </c:strRef>
          </c:tx>
          <c:spPr>
            <a:noFill/>
            <a:ln>
              <a:solidFill>
                <a:schemeClr val="tx1"/>
              </a:solidFill>
            </a:ln>
            <a:effectLst/>
          </c:spPr>
          <c:invertIfNegative val="0"/>
          <c:dLbls>
            <c:dLbl>
              <c:idx val="0"/>
              <c:layout>
                <c:manualLayout>
                  <c:x val="9.4074074074074077E-3"/>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7552111111111112"/>
                      <c:h val="0.20696296296296296"/>
                    </c:manualLayout>
                  </c15:layout>
                </c:ext>
                <c:ext xmlns:c16="http://schemas.microsoft.com/office/drawing/2014/chart" uri="{C3380CC4-5D6E-409C-BE32-E72D297353CC}">
                  <c16:uniqueId val="{00000001-4856-40A3-B7A5-E6B0B235E4FE}"/>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J!$B$3:$C$3</c:f>
              <c:numCache>
                <c:formatCode>"収入（"#,##0"）";[Red]"収入（"\-#,##0"）"</c:formatCode>
                <c:ptCount val="2"/>
                <c:pt idx="0" formatCode="&quot;費用（&quot;#,##0&quot;）&quot;;[Red]&quot;費用（&quot;\-#,##0&quot;）&quot;">
                  <c:v>134</c:v>
                </c:pt>
                <c:pt idx="1">
                  <c:v>47</c:v>
                </c:pt>
              </c:numCache>
            </c:numRef>
          </c:cat>
          <c:val>
            <c:numRef>
              <c:f>J!$B$5:$C$5</c:f>
              <c:numCache>
                <c:formatCode>General</c:formatCode>
                <c:ptCount val="2"/>
                <c:pt idx="0" formatCode="#,##0_);[Red]\(#,##0\)">
                  <c:v>21</c:v>
                </c:pt>
              </c:numCache>
            </c:numRef>
          </c:val>
          <c:extLst>
            <c:ext xmlns:c16="http://schemas.microsoft.com/office/drawing/2014/chart" uri="{C3380CC4-5D6E-409C-BE32-E72D297353CC}">
              <c16:uniqueId val="{00000002-4856-40A3-B7A5-E6B0B235E4FE}"/>
            </c:ext>
          </c:extLst>
        </c:ser>
        <c:ser>
          <c:idx val="2"/>
          <c:order val="2"/>
          <c:tx>
            <c:strRef>
              <c:f>J!$A$6</c:f>
              <c:strCache>
                <c:ptCount val="1"/>
                <c:pt idx="0">
                  <c:v>使用料収入</c:v>
                </c:pt>
              </c:strCache>
            </c:strRef>
          </c:tx>
          <c:spPr>
            <a:noFill/>
            <a:ln>
              <a:solidFill>
                <a:schemeClr val="tx1"/>
              </a:solidFill>
            </a:ln>
            <a:effectLst/>
          </c:spPr>
          <c:invertIfNegative val="0"/>
          <c:dLbls>
            <c:dLbl>
              <c:idx val="1"/>
              <c:layout>
                <c:manualLayout>
                  <c:x val="9.4074074074074077E-3"/>
                  <c:y val="-7.839506172839506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363074074074076"/>
                      <c:h val="0.20696296296296296"/>
                    </c:manualLayout>
                  </c15:layout>
                </c:ext>
                <c:ext xmlns:c16="http://schemas.microsoft.com/office/drawing/2014/chart" uri="{C3380CC4-5D6E-409C-BE32-E72D297353CC}">
                  <c16:uniqueId val="{00000003-4856-40A3-B7A5-E6B0B235E4FE}"/>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J!$B$3:$C$3</c:f>
              <c:numCache>
                <c:formatCode>"収入（"#,##0"）";[Red]"収入（"\-#,##0"）"</c:formatCode>
                <c:ptCount val="2"/>
                <c:pt idx="0" formatCode="&quot;費用（&quot;#,##0&quot;）&quot;;[Red]&quot;費用（&quot;\-#,##0&quot;）&quot;">
                  <c:v>134</c:v>
                </c:pt>
                <c:pt idx="1">
                  <c:v>47</c:v>
                </c:pt>
              </c:numCache>
            </c:numRef>
          </c:cat>
          <c:val>
            <c:numRef>
              <c:f>J!$B$6:$C$6</c:f>
              <c:numCache>
                <c:formatCode>#,##0_);[Red]\(#,##0\)</c:formatCode>
                <c:ptCount val="2"/>
                <c:pt idx="1">
                  <c:v>47</c:v>
                </c:pt>
              </c:numCache>
            </c:numRef>
          </c:val>
          <c:extLst>
            <c:ext xmlns:c16="http://schemas.microsoft.com/office/drawing/2014/chart" uri="{C3380CC4-5D6E-409C-BE32-E72D297353CC}">
              <c16:uniqueId val="{00000004-4856-40A3-B7A5-E6B0B235E4FE}"/>
            </c:ext>
          </c:extLst>
        </c:ser>
        <c:ser>
          <c:idx val="3"/>
          <c:order val="3"/>
          <c:tx>
            <c:strRef>
              <c:f>J!$A$7</c:f>
              <c:strCache>
                <c:ptCount val="1"/>
                <c:pt idx="0">
                  <c:v>赤字額</c:v>
                </c:pt>
              </c:strCache>
            </c:strRef>
          </c:tx>
          <c:spPr>
            <a:noFill/>
            <a:ln w="31750">
              <a:solidFill>
                <a:srgbClr val="7030A0"/>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J!$B$3:$C$3</c:f>
              <c:numCache>
                <c:formatCode>"収入（"#,##0"）";[Red]"収入（"\-#,##0"）"</c:formatCode>
                <c:ptCount val="2"/>
                <c:pt idx="0" formatCode="&quot;費用（&quot;#,##0&quot;）&quot;;[Red]&quot;費用（&quot;\-#,##0&quot;）&quot;">
                  <c:v>134</c:v>
                </c:pt>
                <c:pt idx="1">
                  <c:v>47</c:v>
                </c:pt>
              </c:numCache>
            </c:numRef>
          </c:cat>
          <c:val>
            <c:numRef>
              <c:f>J!$B$7:$C$7</c:f>
              <c:numCache>
                <c:formatCode>#,##0_);[Red]\(#,##0\)</c:formatCode>
                <c:ptCount val="2"/>
                <c:pt idx="1">
                  <c:v>87</c:v>
                </c:pt>
              </c:numCache>
            </c:numRef>
          </c:val>
          <c:extLst>
            <c:ext xmlns:c16="http://schemas.microsoft.com/office/drawing/2014/chart" uri="{C3380CC4-5D6E-409C-BE32-E72D297353CC}">
              <c16:uniqueId val="{00000005-4856-40A3-B7A5-E6B0B235E4FE}"/>
            </c:ext>
          </c:extLst>
        </c:ser>
        <c:dLbls>
          <c:dLblPos val="ctr"/>
          <c:showLegendKey val="0"/>
          <c:showVal val="1"/>
          <c:showCatName val="0"/>
          <c:showSerName val="0"/>
          <c:showPercent val="0"/>
          <c:showBubbleSize val="0"/>
        </c:dLbls>
        <c:gapWidth val="48"/>
        <c:overlap val="100"/>
        <c:axId val="415560928"/>
        <c:axId val="415563672"/>
      </c:barChart>
      <c:catAx>
        <c:axId val="415560928"/>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5563672"/>
        <c:crosses val="autoZero"/>
        <c:auto val="1"/>
        <c:lblAlgn val="ctr"/>
        <c:lblOffset val="100"/>
        <c:noMultiLvlLbl val="0"/>
      </c:catAx>
      <c:valAx>
        <c:axId val="415563672"/>
        <c:scaling>
          <c:orientation val="minMax"/>
        </c:scaling>
        <c:delete val="1"/>
        <c:axPos val="l"/>
        <c:numFmt formatCode="0%" sourceLinked="1"/>
        <c:majorTickMark val="none"/>
        <c:minorTickMark val="none"/>
        <c:tickLblPos val="nextTo"/>
        <c:crossAx val="4155609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extLst>
              <c:ext xmlns:c16="http://schemas.microsoft.com/office/drawing/2014/chart" uri="{C3380CC4-5D6E-409C-BE32-E72D297353CC}">
                <c16:uniqueId val="{00000001-4AF7-44BD-9C2A-5A49DEB3222C}"/>
              </c:ext>
            </c:extLst>
          </c:dPt>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3-4AF7-44BD-9C2A-5A49DEB3222C}"/>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J!$A$11:$A$12</c:f>
              <c:strCache>
                <c:ptCount val="2"/>
                <c:pt idx="0">
                  <c:v>J地区</c:v>
                </c:pt>
                <c:pt idx="1">
                  <c:v>全施設平均</c:v>
                </c:pt>
              </c:strCache>
            </c:strRef>
          </c:cat>
          <c:val>
            <c:numRef>
              <c:f>J!$B$11:$B$12</c:f>
              <c:numCache>
                <c:formatCode>0.0%</c:formatCode>
                <c:ptCount val="2"/>
                <c:pt idx="0">
                  <c:v>0.32940000000000003</c:v>
                </c:pt>
                <c:pt idx="1">
                  <c:v>0.6613</c:v>
                </c:pt>
              </c:numCache>
            </c:numRef>
          </c:val>
          <c:extLst>
            <c:ext xmlns:c16="http://schemas.microsoft.com/office/drawing/2014/chart" uri="{C3380CC4-5D6E-409C-BE32-E72D297353CC}">
              <c16:uniqueId val="{00000004-4AF7-44BD-9C2A-5A49DEB3222C}"/>
            </c:ext>
          </c:extLst>
        </c:ser>
        <c:dLbls>
          <c:dLblPos val="outEnd"/>
          <c:showLegendKey val="0"/>
          <c:showVal val="1"/>
          <c:showCatName val="0"/>
          <c:showSerName val="0"/>
          <c:showPercent val="0"/>
          <c:showBubbleSize val="0"/>
        </c:dLbls>
        <c:gapWidth val="20"/>
        <c:overlap val="-27"/>
        <c:axId val="415561712"/>
        <c:axId val="415563280"/>
      </c:barChart>
      <c:catAx>
        <c:axId val="4155617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5563280"/>
        <c:crosses val="autoZero"/>
        <c:auto val="1"/>
        <c:lblAlgn val="ctr"/>
        <c:lblOffset val="100"/>
        <c:noMultiLvlLbl val="0"/>
      </c:catAx>
      <c:valAx>
        <c:axId val="415563280"/>
        <c:scaling>
          <c:orientation val="minMax"/>
        </c:scaling>
        <c:delete val="1"/>
        <c:axPos val="l"/>
        <c:numFmt formatCode="0.0%" sourceLinked="1"/>
        <c:majorTickMark val="none"/>
        <c:minorTickMark val="none"/>
        <c:tickLblPos val="nextTo"/>
        <c:crossAx val="415561712"/>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E4F2-430C-BB16-003EC3A0DFA4}"/>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J!$A$11:$A$12</c:f>
              <c:strCache>
                <c:ptCount val="2"/>
                <c:pt idx="0">
                  <c:v>J地区</c:v>
                </c:pt>
                <c:pt idx="1">
                  <c:v>全施設平均</c:v>
                </c:pt>
              </c:strCache>
            </c:strRef>
          </c:cat>
          <c:val>
            <c:numRef>
              <c:f>J!$C$11:$C$12</c:f>
              <c:numCache>
                <c:formatCode>0.0%</c:formatCode>
                <c:ptCount val="2"/>
                <c:pt idx="0">
                  <c:v>0.46250000000000002</c:v>
                </c:pt>
                <c:pt idx="1">
                  <c:v>0.66</c:v>
                </c:pt>
              </c:numCache>
            </c:numRef>
          </c:val>
          <c:extLst>
            <c:ext xmlns:c16="http://schemas.microsoft.com/office/drawing/2014/chart" uri="{C3380CC4-5D6E-409C-BE32-E72D297353CC}">
              <c16:uniqueId val="{00000002-E4F2-430C-BB16-003EC3A0DFA4}"/>
            </c:ext>
          </c:extLst>
        </c:ser>
        <c:dLbls>
          <c:dLblPos val="outEnd"/>
          <c:showLegendKey val="0"/>
          <c:showVal val="1"/>
          <c:showCatName val="0"/>
          <c:showSerName val="0"/>
          <c:showPercent val="0"/>
          <c:showBubbleSize val="0"/>
        </c:dLbls>
        <c:gapWidth val="20"/>
        <c:overlap val="-27"/>
        <c:axId val="415565240"/>
        <c:axId val="415558968"/>
      </c:barChart>
      <c:catAx>
        <c:axId val="4155652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5558968"/>
        <c:crosses val="autoZero"/>
        <c:auto val="1"/>
        <c:lblAlgn val="ctr"/>
        <c:lblOffset val="100"/>
        <c:noMultiLvlLbl val="0"/>
      </c:catAx>
      <c:valAx>
        <c:axId val="415558968"/>
        <c:scaling>
          <c:orientation val="minMax"/>
        </c:scaling>
        <c:delete val="1"/>
        <c:axPos val="l"/>
        <c:numFmt formatCode="0.0%" sourceLinked="1"/>
        <c:majorTickMark val="none"/>
        <c:minorTickMark val="none"/>
        <c:tickLblPos val="nextTo"/>
        <c:crossAx val="415565240"/>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2020/3/24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38</a:t>
            </a:fld>
            <a:endParaRPr kumimoji="1" lang="ja-JP" altLang="en-US"/>
          </a:p>
        </p:txBody>
      </p:sp>
    </p:spTree>
    <p:extLst>
      <p:ext uri="{BB962C8B-B14F-4D97-AF65-F5344CB8AC3E}">
        <p14:creationId xmlns:p14="http://schemas.microsoft.com/office/powerpoint/2010/main" val="310641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39</a:t>
            </a:fld>
            <a:endParaRPr kumimoji="1" lang="ja-JP" altLang="en-US"/>
          </a:p>
        </p:txBody>
      </p:sp>
    </p:spTree>
    <p:extLst>
      <p:ext uri="{BB962C8B-B14F-4D97-AF65-F5344CB8AC3E}">
        <p14:creationId xmlns:p14="http://schemas.microsoft.com/office/powerpoint/2010/main" val="2385575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2020/3/24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2020/3/24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2020/3/24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2020/3/24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2020/3/24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⑨　Ｊ地区荷さばき地</a:t>
            </a:r>
            <a:endParaRPr kumimoji="1" lang="ja-JP" altLang="en-US" sz="1600" b="1" dirty="0">
              <a:solidFill>
                <a:schemeClr val="tx1"/>
              </a:solidFill>
              <a:latin typeface="+mj-ea"/>
            </a:endParaRPr>
          </a:p>
        </p:txBody>
      </p:sp>
      <p:sp>
        <p:nvSpPr>
          <p:cNvPr id="5" name="タイトル 1"/>
          <p:cNvSpPr txBox="1">
            <a:spLocks/>
          </p:cNvSpPr>
          <p:nvPr/>
        </p:nvSpPr>
        <p:spPr>
          <a:xfrm>
            <a:off x="168813"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456" y="1598939"/>
            <a:ext cx="3426957" cy="5011763"/>
          </a:xfrm>
          <a:prstGeom prst="rect">
            <a:avLst/>
          </a:prstGeom>
        </p:spPr>
      </p:pic>
      <p:sp>
        <p:nvSpPr>
          <p:cNvPr id="7" name="Text Box 580"/>
          <p:cNvSpPr txBox="1">
            <a:spLocks noChangeArrowheads="1"/>
          </p:cNvSpPr>
          <p:nvPr/>
        </p:nvSpPr>
        <p:spPr bwMode="auto">
          <a:xfrm>
            <a:off x="2254351" y="499992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8" name="グループ化 7"/>
          <p:cNvGrpSpPr/>
          <p:nvPr/>
        </p:nvGrpSpPr>
        <p:grpSpPr>
          <a:xfrm>
            <a:off x="605065" y="1843557"/>
            <a:ext cx="1842924" cy="995533"/>
            <a:chOff x="436252" y="1612471"/>
            <a:chExt cx="1842924" cy="995533"/>
          </a:xfrm>
        </p:grpSpPr>
        <p:sp>
          <p:nvSpPr>
            <p:cNvPr id="9" name="正方形/長方形 8"/>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10" name="正方形/長方形 9"/>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1" name="正方形/長方形 10"/>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2" name="円/楕円 11"/>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13" name="直線コネクタ 12"/>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フリーフォーム 1"/>
          <p:cNvSpPr/>
          <p:nvPr/>
        </p:nvSpPr>
        <p:spPr>
          <a:xfrm>
            <a:off x="1382820" y="6257750"/>
            <a:ext cx="58903" cy="84147"/>
          </a:xfrm>
          <a:custGeom>
            <a:avLst/>
            <a:gdLst>
              <a:gd name="connsiteX0" fmla="*/ 58903 w 58903"/>
              <a:gd name="connsiteY0" fmla="*/ 0 h 84147"/>
              <a:gd name="connsiteX1" fmla="*/ 58903 w 58903"/>
              <a:gd name="connsiteY1" fmla="*/ 84147 h 84147"/>
              <a:gd name="connsiteX2" fmla="*/ 25244 w 58903"/>
              <a:gd name="connsiteY2" fmla="*/ 84147 h 84147"/>
              <a:gd name="connsiteX3" fmla="*/ 0 w 58903"/>
              <a:gd name="connsiteY3" fmla="*/ 2805 h 84147"/>
              <a:gd name="connsiteX4" fmla="*/ 58903 w 58903"/>
              <a:gd name="connsiteY4" fmla="*/ 0 h 84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03" h="84147">
                <a:moveTo>
                  <a:pt x="58903" y="0"/>
                </a:moveTo>
                <a:lnTo>
                  <a:pt x="58903" y="84147"/>
                </a:lnTo>
                <a:lnTo>
                  <a:pt x="25244" y="84147"/>
                </a:lnTo>
                <a:lnTo>
                  <a:pt x="0" y="2805"/>
                </a:lnTo>
                <a:lnTo>
                  <a:pt x="58903" y="0"/>
                </a:lnTo>
                <a:close/>
              </a:path>
            </a:pathLst>
          </a:cu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7139" y="6293373"/>
            <a:ext cx="115200" cy="45719"/>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739684" y="6323897"/>
            <a:ext cx="114361" cy="18000"/>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597749" y="6316697"/>
            <a:ext cx="122775" cy="25200"/>
          </a:xfrm>
          <a:prstGeom prst="rect">
            <a:avLst/>
          </a:prstGeom>
          <a:pattFill prst="wdUpDiag">
            <a:fgClr>
              <a:srgbClr val="FF0000"/>
            </a:fgClr>
            <a:bgClr>
              <a:schemeClr val="bg1"/>
            </a:bgClr>
          </a:patt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647"/>
          <p:cNvSpPr txBox="1">
            <a:spLocks noChangeArrowheads="1"/>
          </p:cNvSpPr>
          <p:nvPr/>
        </p:nvSpPr>
        <p:spPr bwMode="auto">
          <a:xfrm>
            <a:off x="591175" y="5644540"/>
            <a:ext cx="1584000"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⑨</a:t>
            </a:r>
            <a:r>
              <a:rPr lang="en-US" altLang="ja-JP" sz="1200" dirty="0" smtClean="0">
                <a:solidFill>
                  <a:prstClr val="black"/>
                </a:solidFill>
                <a:latin typeface="+mn-ea"/>
                <a:ea typeface="+mn-ea"/>
              </a:rPr>
              <a:t>J</a:t>
            </a:r>
            <a:r>
              <a:rPr lang="ja-JP" altLang="en-US" sz="1200" dirty="0" smtClean="0">
                <a:solidFill>
                  <a:prstClr val="black"/>
                </a:solidFill>
                <a:latin typeface="+mn-ea"/>
                <a:ea typeface="+mn-ea"/>
              </a:rPr>
              <a:t>地区荷さばき地</a:t>
            </a:r>
            <a:endParaRPr lang="ja-JP" altLang="en-US" sz="1200" dirty="0">
              <a:solidFill>
                <a:prstClr val="black"/>
              </a:solidFill>
              <a:latin typeface="+mn-ea"/>
              <a:ea typeface="+mn-ea"/>
            </a:endParaRPr>
          </a:p>
        </p:txBody>
      </p:sp>
      <p:pic>
        <p:nvPicPr>
          <p:cNvPr id="21" name="図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78894" y="1598939"/>
            <a:ext cx="4650045" cy="3229151"/>
          </a:xfrm>
          <a:prstGeom prst="rect">
            <a:avLst/>
          </a:prstGeom>
        </p:spPr>
      </p:pic>
      <p:sp>
        <p:nvSpPr>
          <p:cNvPr id="22" name="タイトル 1"/>
          <p:cNvSpPr txBox="1">
            <a:spLocks/>
          </p:cNvSpPr>
          <p:nvPr/>
        </p:nvSpPr>
        <p:spPr>
          <a:xfrm>
            <a:off x="4118222" y="1245867"/>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sp>
        <p:nvSpPr>
          <p:cNvPr id="23" name="フリーフォーム 22"/>
          <p:cNvSpPr/>
          <p:nvPr/>
        </p:nvSpPr>
        <p:spPr>
          <a:xfrm>
            <a:off x="4731488" y="3965944"/>
            <a:ext cx="366824" cy="659219"/>
          </a:xfrm>
          <a:custGeom>
            <a:avLst/>
            <a:gdLst>
              <a:gd name="connsiteX0" fmla="*/ 0 w 366824"/>
              <a:gd name="connsiteY0" fmla="*/ 0 h 659219"/>
              <a:gd name="connsiteX1" fmla="*/ 366824 w 366824"/>
              <a:gd name="connsiteY1" fmla="*/ 0 h 659219"/>
              <a:gd name="connsiteX2" fmla="*/ 366824 w 366824"/>
              <a:gd name="connsiteY2" fmla="*/ 659219 h 659219"/>
              <a:gd name="connsiteX3" fmla="*/ 207335 w 366824"/>
              <a:gd name="connsiteY3" fmla="*/ 659219 h 659219"/>
              <a:gd name="connsiteX4" fmla="*/ 0 w 366824"/>
              <a:gd name="connsiteY4" fmla="*/ 0 h 6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824" h="659219">
                <a:moveTo>
                  <a:pt x="0" y="0"/>
                </a:moveTo>
                <a:lnTo>
                  <a:pt x="366824" y="0"/>
                </a:lnTo>
                <a:lnTo>
                  <a:pt x="366824" y="659219"/>
                </a:lnTo>
                <a:lnTo>
                  <a:pt x="207335" y="659219"/>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23"/>
          <p:cNvSpPr/>
          <p:nvPr/>
        </p:nvSpPr>
        <p:spPr>
          <a:xfrm>
            <a:off x="5140411" y="4261316"/>
            <a:ext cx="1126230" cy="293031"/>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6354903" y="4370761"/>
            <a:ext cx="1087395" cy="183585"/>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7530560" y="4367230"/>
            <a:ext cx="1087395" cy="183585"/>
          </a:xfrm>
          <a:custGeom>
            <a:avLst/>
            <a:gdLst>
              <a:gd name="connsiteX0" fmla="*/ 0 w 1126230"/>
              <a:gd name="connsiteY0" fmla="*/ 14122 h 293031"/>
              <a:gd name="connsiteX1" fmla="*/ 0 w 1126230"/>
              <a:gd name="connsiteY1" fmla="*/ 293031 h 293031"/>
              <a:gd name="connsiteX2" fmla="*/ 1126230 w 1126230"/>
              <a:gd name="connsiteY2" fmla="*/ 293031 h 293031"/>
              <a:gd name="connsiteX3" fmla="*/ 1126230 w 1126230"/>
              <a:gd name="connsiteY3" fmla="*/ 0 h 293031"/>
              <a:gd name="connsiteX4" fmla="*/ 0 w 1126230"/>
              <a:gd name="connsiteY4" fmla="*/ 14122 h 293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230" h="293031">
                <a:moveTo>
                  <a:pt x="0" y="14122"/>
                </a:moveTo>
                <a:lnTo>
                  <a:pt x="0" y="293031"/>
                </a:lnTo>
                <a:lnTo>
                  <a:pt x="1126230" y="293031"/>
                </a:lnTo>
                <a:lnTo>
                  <a:pt x="1126230" y="0"/>
                </a:lnTo>
                <a:lnTo>
                  <a:pt x="0" y="14122"/>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38</a:t>
            </a:fld>
            <a:endParaRPr kumimoji="1" lang="ja-JP" altLang="en-US" dirty="0"/>
          </a:p>
        </p:txBody>
      </p:sp>
      <p:sp>
        <p:nvSpPr>
          <p:cNvPr id="27" name="テキスト ボックス 26"/>
          <p:cNvSpPr txBox="1"/>
          <p:nvPr/>
        </p:nvSpPr>
        <p:spPr>
          <a:xfrm>
            <a:off x="4802555" y="4356512"/>
            <a:ext cx="941283" cy="230832"/>
          </a:xfrm>
          <a:prstGeom prst="rect">
            <a:avLst/>
          </a:prstGeom>
          <a:noFill/>
        </p:spPr>
        <p:txBody>
          <a:bodyPr wrap="none" rtlCol="0">
            <a:spAutoFit/>
          </a:bodyPr>
          <a:lstStyle/>
          <a:p>
            <a:r>
              <a:rPr kumimoji="1" lang="ja-JP" altLang="en-US" sz="900" dirty="0" smtClean="0">
                <a:solidFill>
                  <a:schemeClr val="bg1"/>
                </a:solidFill>
              </a:rPr>
              <a:t>Ｊ</a:t>
            </a:r>
            <a:r>
              <a:rPr kumimoji="1" lang="en-US" altLang="ja-JP" sz="900" dirty="0" smtClean="0">
                <a:solidFill>
                  <a:schemeClr val="bg1"/>
                </a:solidFill>
              </a:rPr>
              <a:t>1</a:t>
            </a:r>
            <a:r>
              <a:rPr kumimoji="1" lang="ja-JP" altLang="en-US" sz="900" dirty="0" smtClean="0">
                <a:solidFill>
                  <a:schemeClr val="bg1"/>
                </a:solidFill>
              </a:rPr>
              <a:t>荷さばき地</a:t>
            </a:r>
            <a:endParaRPr kumimoji="1" lang="ja-JP" altLang="en-US" sz="900" dirty="0">
              <a:solidFill>
                <a:schemeClr val="bg1"/>
              </a:solidFill>
            </a:endParaRPr>
          </a:p>
        </p:txBody>
      </p:sp>
      <p:sp>
        <p:nvSpPr>
          <p:cNvPr id="28" name="テキスト ボックス 27"/>
          <p:cNvSpPr txBox="1"/>
          <p:nvPr/>
        </p:nvSpPr>
        <p:spPr>
          <a:xfrm>
            <a:off x="6362231" y="4356512"/>
            <a:ext cx="941283" cy="230832"/>
          </a:xfrm>
          <a:prstGeom prst="rect">
            <a:avLst/>
          </a:prstGeom>
          <a:noFill/>
        </p:spPr>
        <p:txBody>
          <a:bodyPr wrap="none" rtlCol="0">
            <a:spAutoFit/>
          </a:bodyPr>
          <a:lstStyle/>
          <a:p>
            <a:r>
              <a:rPr kumimoji="1" lang="ja-JP" altLang="en-US" sz="900" dirty="0" smtClean="0">
                <a:solidFill>
                  <a:schemeClr val="bg1"/>
                </a:solidFill>
              </a:rPr>
              <a:t>Ｊ</a:t>
            </a:r>
            <a:r>
              <a:rPr lang="en-US" altLang="ja-JP" sz="900" dirty="0">
                <a:solidFill>
                  <a:schemeClr val="bg1"/>
                </a:solidFill>
              </a:rPr>
              <a:t>2</a:t>
            </a:r>
            <a:r>
              <a:rPr kumimoji="1" lang="ja-JP" altLang="en-US" sz="900" dirty="0" smtClean="0">
                <a:solidFill>
                  <a:schemeClr val="bg1"/>
                </a:solidFill>
              </a:rPr>
              <a:t>荷さばき地</a:t>
            </a:r>
            <a:endParaRPr kumimoji="1" lang="ja-JP" altLang="en-US" sz="900" dirty="0">
              <a:solidFill>
                <a:schemeClr val="bg1"/>
              </a:solidFill>
            </a:endParaRPr>
          </a:p>
        </p:txBody>
      </p:sp>
      <p:sp>
        <p:nvSpPr>
          <p:cNvPr id="29" name="テキスト ボックス 28"/>
          <p:cNvSpPr txBox="1"/>
          <p:nvPr/>
        </p:nvSpPr>
        <p:spPr>
          <a:xfrm>
            <a:off x="7653282" y="4343606"/>
            <a:ext cx="941283" cy="230832"/>
          </a:xfrm>
          <a:prstGeom prst="rect">
            <a:avLst/>
          </a:prstGeom>
          <a:noFill/>
        </p:spPr>
        <p:txBody>
          <a:bodyPr wrap="none" rtlCol="0">
            <a:spAutoFit/>
          </a:bodyPr>
          <a:lstStyle/>
          <a:p>
            <a:r>
              <a:rPr kumimoji="1" lang="ja-JP" altLang="en-US" sz="900" dirty="0" smtClean="0">
                <a:solidFill>
                  <a:schemeClr val="bg1"/>
                </a:solidFill>
              </a:rPr>
              <a:t>Ｊ</a:t>
            </a:r>
            <a:r>
              <a:rPr lang="en-US" altLang="ja-JP" sz="900" dirty="0">
                <a:solidFill>
                  <a:schemeClr val="bg1"/>
                </a:solidFill>
              </a:rPr>
              <a:t>3</a:t>
            </a:r>
            <a:r>
              <a:rPr kumimoji="1" lang="ja-JP" altLang="en-US" sz="900" dirty="0" smtClean="0">
                <a:solidFill>
                  <a:schemeClr val="bg1"/>
                </a:solidFill>
              </a:rPr>
              <a:t>荷さばき地</a:t>
            </a:r>
            <a:endParaRPr kumimoji="1" lang="ja-JP" altLang="en-US" sz="900" dirty="0">
              <a:solidFill>
                <a:schemeClr val="bg1"/>
              </a:solidFill>
            </a:endParaRPr>
          </a:p>
        </p:txBody>
      </p:sp>
    </p:spTree>
    <p:extLst>
      <p:ext uri="{BB962C8B-B14F-4D97-AF65-F5344CB8AC3E}">
        <p14:creationId xmlns:p14="http://schemas.microsoft.com/office/powerpoint/2010/main" val="250901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0" y="61491"/>
            <a:ext cx="7886700" cy="1260871"/>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⑨　Ｊ地区荷さばき地</a:t>
            </a:r>
            <a:endParaRPr kumimoji="1" lang="ja-JP" altLang="en-US" sz="1600" b="1" dirty="0">
              <a:solidFill>
                <a:schemeClr val="tx1"/>
              </a:solidFill>
              <a:latin typeface="+mj-ea"/>
            </a:endParaRPr>
          </a:p>
        </p:txBody>
      </p:sp>
      <p:sp>
        <p:nvSpPr>
          <p:cNvPr id="9" name="正方形/長方形 8"/>
          <p:cNvSpPr/>
          <p:nvPr/>
        </p:nvSpPr>
        <p:spPr>
          <a:xfrm>
            <a:off x="71961" y="942458"/>
            <a:ext cx="4496508" cy="2970740"/>
          </a:xfrm>
          <a:prstGeom prst="rect">
            <a:avLst/>
          </a:prstGeom>
          <a:ln w="22225">
            <a:solidFill>
              <a:schemeClr val="accent1"/>
            </a:solidFill>
          </a:ln>
        </p:spPr>
        <p:txBody>
          <a:bodyPr wrap="square" anchor="ctr">
            <a:noAutofit/>
          </a:bodyPr>
          <a:lstStyle/>
          <a:p>
            <a:pPr lvl="0" algn="just">
              <a:spcAft>
                <a:spcPts val="0"/>
              </a:spcAft>
            </a:pPr>
            <a:r>
              <a:rPr lang="ja-JP" altLang="en-US" sz="1200" b="1" u="sng" kern="100" dirty="0" smtClean="0">
                <a:latin typeface="+mn-ea"/>
                <a:cs typeface="Times New Roman" panose="02020603050405020304" pitchFamily="18" charset="0"/>
              </a:rPr>
              <a:t>Ｊ地区荷さばき地の役割</a:t>
            </a:r>
          </a:p>
          <a:p>
            <a:pPr marL="171450" lvl="0" indent="-171450" algn="just">
              <a:spcAft>
                <a:spcPts val="0"/>
              </a:spcAft>
              <a:buFont typeface="Arial" panose="020B0604020202020204" pitchFamily="34" charset="0"/>
              <a:buChar char="•"/>
            </a:pPr>
            <a:r>
              <a:rPr lang="ja-JP" altLang="en-US" sz="1200" kern="100" dirty="0">
                <a:latin typeface="+mn-ea"/>
                <a:cs typeface="Times New Roman" panose="02020603050405020304" pitchFamily="18" charset="0"/>
              </a:rPr>
              <a:t>Ｊ</a:t>
            </a:r>
            <a:r>
              <a:rPr lang="ja-JP" altLang="en-US" sz="1200" kern="100" dirty="0" smtClean="0">
                <a:latin typeface="+mn-ea"/>
                <a:cs typeface="Times New Roman" panose="02020603050405020304" pitchFamily="18" charset="0"/>
              </a:rPr>
              <a:t>地区荷さばき地は、流通の効率化と保管・品質管理を図るため、背後に大型冷蔵倉庫や製材品センターが整備されており、それらの施設の貨物を扱う船舶の優先埠頭として運用している。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しかしながら、近年は冷凍貨物のコンテナ化に伴い冷凍船の使用が減少しており、また製材については、取扱量が減少している。</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ＲＯＲＯ船での荷役に対応できるよう、他岸壁よりも一体使用荷さばき地を広く指定してきたが、ＲＯＲＯ船の利用が低下し、利用実態がそぐわなくなってきたことから、平成</a:t>
            </a:r>
            <a:r>
              <a:rPr lang="en-US" altLang="ja-JP" sz="1200" kern="100" dirty="0" smtClean="0">
                <a:latin typeface="+mn-ea"/>
                <a:cs typeface="Times New Roman" panose="02020603050405020304" pitchFamily="18" charset="0"/>
              </a:rPr>
              <a:t>29</a:t>
            </a:r>
            <a:r>
              <a:rPr lang="ja-JP" altLang="en-US" sz="1200" kern="100" dirty="0" smtClean="0">
                <a:latin typeface="+mn-ea"/>
                <a:cs typeface="Times New Roman" panose="02020603050405020304" pitchFamily="18" charset="0"/>
              </a:rPr>
              <a:t>年</a:t>
            </a:r>
            <a:r>
              <a:rPr lang="en-US" altLang="ja-JP" sz="1200" kern="100" dirty="0" smtClean="0">
                <a:latin typeface="+mn-ea"/>
                <a:cs typeface="Times New Roman" panose="02020603050405020304" pitchFamily="18" charset="0"/>
              </a:rPr>
              <a:t>7</a:t>
            </a:r>
            <a:r>
              <a:rPr lang="ja-JP" altLang="en-US" sz="1200" kern="100" dirty="0" smtClean="0">
                <a:latin typeface="+mn-ea"/>
                <a:cs typeface="Times New Roman" panose="02020603050405020304" pitchFamily="18" charset="0"/>
              </a:rPr>
              <a:t>月に一体使用荷さばき地の一部を通常の荷さばき地に変更した。</a:t>
            </a:r>
            <a:endParaRPr lang="en-US" altLang="ja-JP" sz="1200"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平成</a:t>
            </a:r>
            <a:r>
              <a:rPr lang="en-US" altLang="ja-JP" sz="1200" kern="100" dirty="0" smtClean="0">
                <a:latin typeface="+mn-ea"/>
                <a:cs typeface="Times New Roman" panose="02020603050405020304" pitchFamily="18" charset="0"/>
              </a:rPr>
              <a:t>29</a:t>
            </a:r>
            <a:r>
              <a:rPr lang="ja-JP" altLang="en-US" sz="1200" kern="100" dirty="0" smtClean="0">
                <a:latin typeface="+mn-ea"/>
                <a:cs typeface="Times New Roman" panose="02020603050405020304" pitchFamily="18" charset="0"/>
              </a:rPr>
              <a:t>年</a:t>
            </a:r>
            <a:r>
              <a:rPr lang="en-US" altLang="ja-JP" sz="1200" kern="100" dirty="0" smtClean="0">
                <a:latin typeface="+mn-ea"/>
                <a:cs typeface="Times New Roman" panose="02020603050405020304" pitchFamily="18" charset="0"/>
              </a:rPr>
              <a:t>8</a:t>
            </a:r>
            <a:r>
              <a:rPr lang="ja-JP" altLang="en-US" sz="1200" kern="100" dirty="0" smtClean="0">
                <a:latin typeface="+mn-ea"/>
                <a:cs typeface="Times New Roman" panose="02020603050405020304" pitchFamily="18" charset="0"/>
              </a:rPr>
              <a:t>月から、鉄及び非鉄金属スクラップの一時保管場所としてＪ</a:t>
            </a:r>
            <a:r>
              <a:rPr lang="en-US" altLang="ja-JP" sz="1200" kern="100" dirty="0" smtClean="0">
                <a:latin typeface="+mn-ea"/>
                <a:cs typeface="Times New Roman" panose="02020603050405020304" pitchFamily="18" charset="0"/>
              </a:rPr>
              <a:t>-</a:t>
            </a:r>
            <a:r>
              <a:rPr lang="ja-JP" altLang="en-US" sz="1200" kern="100" dirty="0" smtClean="0">
                <a:latin typeface="+mn-ea"/>
                <a:cs typeface="Times New Roman" panose="02020603050405020304" pitchFamily="18" charset="0"/>
              </a:rPr>
              <a:t>１荷さばき地での使用を始めている。</a:t>
            </a:r>
            <a:endParaRPr lang="ja-JP" altLang="en-US" sz="1200" kern="100" dirty="0">
              <a:latin typeface="+mn-ea"/>
              <a:cs typeface="Times New Roman" panose="02020603050405020304" pitchFamily="18" charset="0"/>
            </a:endParaRPr>
          </a:p>
        </p:txBody>
      </p:sp>
      <p:sp>
        <p:nvSpPr>
          <p:cNvPr id="10" name="正方形/長方形 9"/>
          <p:cNvSpPr/>
          <p:nvPr/>
        </p:nvSpPr>
        <p:spPr>
          <a:xfrm>
            <a:off x="4640430" y="946904"/>
            <a:ext cx="4400009" cy="1052219"/>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通常の荷さばき地に変更した箇所に関して新たな利用を見込んでいたが、見込み</a:t>
            </a:r>
            <a:r>
              <a:rPr lang="ja-JP" altLang="en-US" sz="1200" dirty="0">
                <a:latin typeface="+mn-ea"/>
                <a:cs typeface="Times New Roman" panose="02020603050405020304" pitchFamily="18" charset="0"/>
              </a:rPr>
              <a:t>通</a:t>
            </a:r>
            <a:r>
              <a:rPr lang="ja-JP" altLang="en-US" sz="1200" dirty="0" smtClean="0">
                <a:latin typeface="+mn-ea"/>
                <a:cs typeface="Times New Roman" panose="02020603050405020304" pitchFamily="18" charset="0"/>
              </a:rPr>
              <a:t>りになっておらず、使用料収入が伸びなかった。</a:t>
            </a:r>
            <a:endParaRPr lang="ja-JP" altLang="en-US" sz="1200" dirty="0">
              <a:latin typeface="+mn-ea"/>
              <a:cs typeface="Times New Roman" panose="02020603050405020304" pitchFamily="18" charset="0"/>
            </a:endParaRPr>
          </a:p>
        </p:txBody>
      </p:sp>
      <p:sp>
        <p:nvSpPr>
          <p:cNvPr id="11" name="正方形/長方形 10"/>
          <p:cNvSpPr/>
          <p:nvPr/>
        </p:nvSpPr>
        <p:spPr>
          <a:xfrm>
            <a:off x="4640430" y="942458"/>
            <a:ext cx="2290321" cy="2853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bg1"/>
                </a:solidFill>
              </a:rPr>
              <a:t>収支分析などから導いた課題</a:t>
            </a:r>
            <a:endParaRPr kumimoji="1" lang="ja-JP" altLang="en-US" sz="1200" b="1" u="sng" dirty="0">
              <a:solidFill>
                <a:schemeClr val="bg1"/>
              </a:solidFill>
            </a:endParaRPr>
          </a:p>
        </p:txBody>
      </p:sp>
      <p:sp>
        <p:nvSpPr>
          <p:cNvPr id="12" name="角丸四角形 11"/>
          <p:cNvSpPr/>
          <p:nvPr/>
        </p:nvSpPr>
        <p:spPr>
          <a:xfrm>
            <a:off x="75082" y="5853204"/>
            <a:ext cx="8986775" cy="9040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bg1"/>
                </a:solidFill>
                <a:effectLst>
                  <a:outerShdw blurRad="38100" dist="38100" dir="2700000" algn="tl">
                    <a:srgbClr val="000000">
                      <a:alpha val="43137"/>
                    </a:srgbClr>
                  </a:outerShdw>
                </a:effectLst>
                <a:latin typeface="+mj-ea"/>
                <a:ea typeface="+mj-ea"/>
              </a:rPr>
              <a:t>課題解決のための</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「経営改善</a:t>
            </a:r>
            <a:r>
              <a:rPr lang="ja-JP" altLang="en-US" sz="1200" b="1" u="sng" dirty="0">
                <a:solidFill>
                  <a:schemeClr val="bg1"/>
                </a:solidFill>
                <a:effectLst>
                  <a:outerShdw blurRad="38100" dist="38100" dir="2700000" algn="tl">
                    <a:srgbClr val="000000">
                      <a:alpha val="43137"/>
                    </a:srgbClr>
                  </a:outerShdw>
                </a:effectLst>
                <a:latin typeface="+mj-ea"/>
                <a:ea typeface="+mj-ea"/>
              </a:rPr>
              <a:t>策</a:t>
            </a:r>
            <a:r>
              <a:rPr lang="ja-JP" altLang="en-US" sz="12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200" b="1" u="sng" dirty="0" smtClean="0">
              <a:solidFill>
                <a:schemeClr val="bg1"/>
              </a:solidFill>
              <a:effectLst>
                <a:outerShdw blurRad="38100" dist="38100" dir="2700000" algn="tl">
                  <a:srgbClr val="000000">
                    <a:alpha val="43137"/>
                  </a:srgbClr>
                </a:outerShdw>
              </a:effectLst>
              <a:latin typeface="+mj-ea"/>
              <a:ea typeface="+mj-ea"/>
            </a:endParaRPr>
          </a:p>
          <a:p>
            <a:r>
              <a:rPr lang="ja-JP" altLang="en-US" sz="1200" b="1" dirty="0" smtClean="0">
                <a:solidFill>
                  <a:schemeClr val="bg1"/>
                </a:solidFill>
                <a:effectLst>
                  <a:outerShdw blurRad="38100" dist="38100" dir="2700000" algn="tl">
                    <a:srgbClr val="000000">
                      <a:alpha val="43137"/>
                    </a:srgbClr>
                  </a:outerShdw>
                </a:effectLst>
                <a:latin typeface="+mj-ea"/>
                <a:ea typeface="+mj-ea"/>
              </a:rPr>
              <a:t>（</a:t>
            </a:r>
            <a:r>
              <a:rPr lang="ja-JP" altLang="en-US" sz="1200" b="1" dirty="0">
                <a:solidFill>
                  <a:schemeClr val="bg1"/>
                </a:solidFill>
                <a:effectLst>
                  <a:outerShdw blurRad="38100" dist="38100" dir="2700000" algn="tl">
                    <a:srgbClr val="000000">
                      <a:alpha val="43137"/>
                    </a:srgbClr>
                  </a:outerShdw>
                </a:effectLst>
                <a:latin typeface="+mj-ea"/>
                <a:ea typeface="+mj-ea"/>
              </a:rPr>
              <a:t>中</a:t>
            </a:r>
            <a:r>
              <a:rPr lang="ja-JP" altLang="en-US" sz="1200" b="1" dirty="0" smtClean="0">
                <a:solidFill>
                  <a:schemeClr val="bg1"/>
                </a:solidFill>
                <a:effectLst>
                  <a:outerShdw blurRad="38100" dist="38100" dir="2700000" algn="tl">
                    <a:srgbClr val="000000">
                      <a:alpha val="43137"/>
                    </a:srgbClr>
                  </a:outerShdw>
                </a:effectLst>
                <a:latin typeface="+mj-ea"/>
                <a:ea typeface="+mj-ea"/>
              </a:rPr>
              <a:t>期的取組）</a:t>
            </a:r>
            <a:endParaRPr lang="en-US" altLang="ja-JP" sz="1200" b="1" dirty="0" smtClean="0">
              <a:solidFill>
                <a:schemeClr val="bg1"/>
              </a:solidFill>
              <a:effectLst>
                <a:outerShdw blurRad="38100" dist="38100" dir="2700000" algn="tl">
                  <a:srgbClr val="000000">
                    <a:alpha val="43137"/>
                  </a:srgbClr>
                </a:outerShdw>
              </a:effectLst>
              <a:latin typeface="+mj-ea"/>
              <a:ea typeface="+mj-ea"/>
            </a:endParaRPr>
          </a:p>
          <a:p>
            <a:pPr marL="171450" indent="-171450">
              <a:buFont typeface="Arial" panose="020B0604020202020204" pitchFamily="34" charset="0"/>
              <a:buChar char="•"/>
            </a:pPr>
            <a:r>
              <a:rPr lang="ja-JP" altLang="en-US" sz="1200" b="1" dirty="0" smtClean="0">
                <a:solidFill>
                  <a:schemeClr val="bg1"/>
                </a:solidFill>
                <a:latin typeface="+mj-ea"/>
              </a:rPr>
              <a:t>新た</a:t>
            </a:r>
            <a:r>
              <a:rPr lang="ja-JP" altLang="en-US" sz="1200" b="1" dirty="0">
                <a:solidFill>
                  <a:schemeClr val="bg1"/>
                </a:solidFill>
                <a:latin typeface="+mj-ea"/>
              </a:rPr>
              <a:t>な事業者の</a:t>
            </a:r>
            <a:r>
              <a:rPr lang="ja-JP" altLang="en-US" sz="1200" b="1" dirty="0" smtClean="0">
                <a:solidFill>
                  <a:schemeClr val="bg1"/>
                </a:solidFill>
                <a:latin typeface="+mj-ea"/>
              </a:rPr>
              <a:t>掘り起こしを行う。</a:t>
            </a:r>
            <a:endParaRPr lang="ja-JP" altLang="en-US" sz="1200" b="1" dirty="0">
              <a:solidFill>
                <a:schemeClr val="bg1"/>
              </a:solidFill>
              <a:latin typeface="+mj-ea"/>
            </a:endParaRPr>
          </a:p>
        </p:txBody>
      </p:sp>
      <p:sp>
        <p:nvSpPr>
          <p:cNvPr id="18" name="テキスト ボックス 17"/>
          <p:cNvSpPr txBox="1"/>
          <p:nvPr/>
        </p:nvSpPr>
        <p:spPr>
          <a:xfrm>
            <a:off x="555578" y="5014037"/>
            <a:ext cx="837089" cy="215444"/>
          </a:xfrm>
          <a:prstGeom prst="rect">
            <a:avLst/>
          </a:prstGeom>
          <a:noFill/>
        </p:spPr>
        <p:txBody>
          <a:bodyPr wrap="none" rtlCol="0">
            <a:spAutoFit/>
          </a:bodyPr>
          <a:lstStyle/>
          <a:p>
            <a:r>
              <a:rPr kumimoji="1" lang="ja-JP" altLang="en-US" sz="700" dirty="0" smtClean="0">
                <a:solidFill>
                  <a:schemeClr val="bg1"/>
                </a:solidFill>
              </a:rPr>
              <a:t>Ｊ</a:t>
            </a:r>
            <a:r>
              <a:rPr kumimoji="1" lang="en-US" altLang="ja-JP" sz="700" dirty="0" smtClean="0">
                <a:solidFill>
                  <a:schemeClr val="bg1"/>
                </a:solidFill>
              </a:rPr>
              <a:t>1</a:t>
            </a:r>
            <a:r>
              <a:rPr kumimoji="1" lang="ja-JP" altLang="en-US" sz="800" dirty="0" smtClean="0">
                <a:solidFill>
                  <a:schemeClr val="bg1"/>
                </a:solidFill>
              </a:rPr>
              <a:t>荷さばき地</a:t>
            </a:r>
            <a:endParaRPr kumimoji="1" lang="ja-JP" altLang="en-US" sz="700" dirty="0">
              <a:solidFill>
                <a:schemeClr val="bg1"/>
              </a:solidFill>
            </a:endParaRPr>
          </a:p>
        </p:txBody>
      </p:sp>
      <p:sp>
        <p:nvSpPr>
          <p:cNvPr id="20" name="テキスト ボックス 19"/>
          <p:cNvSpPr txBox="1"/>
          <p:nvPr/>
        </p:nvSpPr>
        <p:spPr>
          <a:xfrm>
            <a:off x="3488653" y="5122520"/>
            <a:ext cx="856325" cy="215444"/>
          </a:xfrm>
          <a:prstGeom prst="rect">
            <a:avLst/>
          </a:prstGeom>
          <a:noFill/>
        </p:spPr>
        <p:txBody>
          <a:bodyPr wrap="none" rtlCol="0">
            <a:spAutoFit/>
          </a:bodyPr>
          <a:lstStyle/>
          <a:p>
            <a:r>
              <a:rPr kumimoji="1" lang="ja-JP" altLang="en-US" sz="800" dirty="0" smtClean="0">
                <a:solidFill>
                  <a:schemeClr val="bg1"/>
                </a:solidFill>
              </a:rPr>
              <a:t>Ｊ</a:t>
            </a:r>
            <a:r>
              <a:rPr lang="en-US" altLang="ja-JP" sz="800" dirty="0">
                <a:solidFill>
                  <a:schemeClr val="bg1"/>
                </a:solidFill>
              </a:rPr>
              <a:t>3</a:t>
            </a:r>
            <a:r>
              <a:rPr kumimoji="1" lang="ja-JP" altLang="en-US" sz="800" dirty="0" smtClean="0">
                <a:solidFill>
                  <a:schemeClr val="bg1"/>
                </a:solidFill>
              </a:rPr>
              <a:t>荷さばき地</a:t>
            </a:r>
            <a:endParaRPr kumimoji="1" lang="ja-JP" altLang="en-US" sz="800" dirty="0">
              <a:solidFill>
                <a:schemeClr val="bg1"/>
              </a:solidFill>
            </a:endParaRPr>
          </a:p>
        </p:txBody>
      </p:sp>
      <p:sp>
        <p:nvSpPr>
          <p:cNvPr id="4" name="スライド番号プレースホルダー 3"/>
          <p:cNvSpPr>
            <a:spLocks noGrp="1"/>
          </p:cNvSpPr>
          <p:nvPr>
            <p:ph type="sldNum" sz="quarter" idx="12"/>
          </p:nvPr>
        </p:nvSpPr>
        <p:spPr/>
        <p:txBody>
          <a:bodyPr/>
          <a:lstStyle/>
          <a:p>
            <a:fld id="{8F2DF4D1-A360-4C90-B403-85324C324155}" type="slidenum">
              <a:rPr kumimoji="1" lang="ja-JP" altLang="en-US" smtClean="0"/>
              <a:t>39</a:t>
            </a:fld>
            <a:endParaRPr kumimoji="1" lang="ja-JP" altLang="en-US" dirty="0"/>
          </a:p>
        </p:txBody>
      </p:sp>
      <p:graphicFrame>
        <p:nvGraphicFramePr>
          <p:cNvPr id="21" name="グラフ 20"/>
          <p:cNvGraphicFramePr>
            <a:graphicFrameLocks/>
          </p:cNvGraphicFramePr>
          <p:nvPr>
            <p:extLst/>
          </p:nvPr>
        </p:nvGraphicFramePr>
        <p:xfrm>
          <a:off x="4663632" y="4061115"/>
          <a:ext cx="2700000" cy="16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nvPr>
        </p:nvGraphicFramePr>
        <p:xfrm>
          <a:off x="4663632" y="2269026"/>
          <a:ext cx="2700000" cy="162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グラフ 22"/>
          <p:cNvGraphicFramePr>
            <a:graphicFrameLocks/>
          </p:cNvGraphicFramePr>
          <p:nvPr>
            <p:extLst/>
          </p:nvPr>
        </p:nvGraphicFramePr>
        <p:xfrm>
          <a:off x="7363632" y="2242442"/>
          <a:ext cx="1620000" cy="162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グラフ 23"/>
          <p:cNvGraphicFramePr>
            <a:graphicFrameLocks/>
          </p:cNvGraphicFramePr>
          <p:nvPr>
            <p:extLst/>
          </p:nvPr>
        </p:nvGraphicFramePr>
        <p:xfrm>
          <a:off x="7362233" y="4039678"/>
          <a:ext cx="1620000" cy="1620000"/>
        </p:xfrm>
        <a:graphic>
          <a:graphicData uri="http://schemas.openxmlformats.org/drawingml/2006/chart">
            <c:chart xmlns:c="http://schemas.openxmlformats.org/drawingml/2006/chart" xmlns:r="http://schemas.openxmlformats.org/officeDocument/2006/relationships" r:id="rId6"/>
          </a:graphicData>
        </a:graphic>
      </p:graphicFrame>
      <p:sp>
        <p:nvSpPr>
          <p:cNvPr id="14" name="正方形/長方形 13"/>
          <p:cNvSpPr/>
          <p:nvPr/>
        </p:nvSpPr>
        <p:spPr>
          <a:xfrm>
            <a:off x="71961" y="4024970"/>
            <a:ext cx="4496508" cy="1312994"/>
          </a:xfrm>
          <a:prstGeom prst="rect">
            <a:avLst/>
          </a:prstGeom>
          <a:solidFill>
            <a:schemeClr val="bg1"/>
          </a:solidFill>
          <a:ln w="25400">
            <a:solidFill>
              <a:schemeClr val="accent1"/>
            </a:solidFill>
          </a:ln>
        </p:spPr>
        <p:txBody>
          <a:bodyPr wrap="square">
            <a:noAutofit/>
          </a:bodyPr>
          <a:lstStyle/>
          <a:p>
            <a:r>
              <a:rPr lang="ja-JP" altLang="en-US" sz="1200" b="1" u="sng" dirty="0" smtClean="0">
                <a:latin typeface="+mn-ea"/>
                <a:cs typeface="Times New Roman" panose="02020603050405020304" pitchFamily="18" charset="0"/>
              </a:rPr>
              <a:t>これ</a:t>
            </a:r>
            <a:r>
              <a:rPr lang="ja-JP" altLang="en-US" sz="1200" b="1" u="sng" dirty="0">
                <a:latin typeface="+mn-ea"/>
                <a:cs typeface="Times New Roman" panose="02020603050405020304" pitchFamily="18" charset="0"/>
              </a:rPr>
              <a:t>まで及び当面の取り組みによる収支</a:t>
            </a:r>
            <a:r>
              <a:rPr lang="ja-JP" altLang="en-US" sz="1200" b="1" u="sng" dirty="0" smtClean="0">
                <a:latin typeface="+mn-ea"/>
                <a:cs typeface="Times New Roman" panose="02020603050405020304" pitchFamily="18" charset="0"/>
              </a:rPr>
              <a:t>見通し</a:t>
            </a:r>
            <a:endParaRPr lang="en-US" altLang="ja-JP" sz="1200" b="1" u="sng" dirty="0" smtClean="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新た</a:t>
            </a:r>
            <a:r>
              <a:rPr lang="ja-JP" altLang="en-US" sz="1200" dirty="0">
                <a:latin typeface="+mn-ea"/>
                <a:cs typeface="Times New Roman" panose="02020603050405020304" pitchFamily="18" charset="0"/>
              </a:rPr>
              <a:t>な事業者の掘り起しを行った結果</a:t>
            </a:r>
            <a:r>
              <a:rPr lang="ja-JP" altLang="en-US" sz="1200" dirty="0" smtClean="0">
                <a:latin typeface="+mn-ea"/>
                <a:cs typeface="Times New Roman" panose="02020603050405020304" pitchFamily="18" charset="0"/>
              </a:rPr>
              <a:t>、</a:t>
            </a:r>
            <a:r>
              <a:rPr lang="en-US" altLang="ja-JP" sz="1200" dirty="0" smtClean="0">
                <a:latin typeface="+mn-ea"/>
                <a:cs typeface="Times New Roman" panose="02020603050405020304" pitchFamily="18" charset="0"/>
              </a:rPr>
              <a:t>J-3</a:t>
            </a:r>
            <a:r>
              <a:rPr lang="ja-JP" altLang="en-US" sz="1200" dirty="0" smtClean="0">
                <a:latin typeface="+mn-ea"/>
                <a:cs typeface="Times New Roman" panose="02020603050405020304" pitchFamily="18" charset="0"/>
              </a:rPr>
              <a:t>について令和</a:t>
            </a:r>
            <a:r>
              <a:rPr lang="en-US" altLang="ja-JP" sz="1200" dirty="0" smtClean="0">
                <a:latin typeface="+mn-ea"/>
                <a:cs typeface="Times New Roman" panose="02020603050405020304" pitchFamily="18" charset="0"/>
              </a:rPr>
              <a:t>2</a:t>
            </a:r>
            <a:r>
              <a:rPr lang="ja-JP" altLang="en-US" sz="1200" dirty="0" smtClean="0">
                <a:latin typeface="+mn-ea"/>
                <a:cs typeface="Times New Roman" panose="02020603050405020304" pitchFamily="18" charset="0"/>
              </a:rPr>
              <a:t>年度中旬より新規</a:t>
            </a:r>
            <a:r>
              <a:rPr lang="ja-JP" altLang="en-US" sz="1200" dirty="0">
                <a:latin typeface="+mn-ea"/>
                <a:cs typeface="Times New Roman" panose="02020603050405020304" pitchFamily="18" charset="0"/>
              </a:rPr>
              <a:t>に</a:t>
            </a:r>
            <a:r>
              <a:rPr lang="ja-JP" altLang="en-US" sz="1200" dirty="0" smtClean="0">
                <a:latin typeface="+mn-ea"/>
                <a:cs typeface="Times New Roman" panose="02020603050405020304" pitchFamily="18" charset="0"/>
              </a:rPr>
              <a:t>事業者が使用する予定であることから、一体使用荷さばき地を通常の荷さばき地へ変更することとあわせ、許可面積及び使用料収入が増加する見込み</a:t>
            </a:r>
            <a:r>
              <a:rPr lang="ja-JP" altLang="en-US" sz="1200" dirty="0">
                <a:latin typeface="+mn-ea"/>
                <a:cs typeface="Times New Roman" panose="02020603050405020304" pitchFamily="18" charset="0"/>
              </a:rPr>
              <a:t>である。</a:t>
            </a:r>
            <a:endParaRPr lang="en-US" altLang="ja-JP" sz="1200" dirty="0">
              <a:latin typeface="+mn-ea"/>
              <a:cs typeface="Times New Roman" panose="02020603050405020304" pitchFamily="18" charset="0"/>
            </a:endParaRPr>
          </a:p>
          <a:p>
            <a:r>
              <a:rPr lang="ja-JP" altLang="en-US" sz="1200" dirty="0">
                <a:solidFill>
                  <a:srgbClr val="FF0000"/>
                </a:solidFill>
                <a:latin typeface="+mn-ea"/>
                <a:cs typeface="Times New Roman" panose="02020603050405020304" pitchFamily="18" charset="0"/>
              </a:rPr>
              <a:t>　</a:t>
            </a:r>
            <a:endParaRPr lang="en-US" altLang="ja-JP" sz="1200" dirty="0">
              <a:solidFill>
                <a:srgbClr val="FF0000"/>
              </a:solidFill>
              <a:latin typeface="+mn-ea"/>
              <a:cs typeface="Times New Roman" panose="02020603050405020304" pitchFamily="18" charset="0"/>
            </a:endParaRPr>
          </a:p>
        </p:txBody>
      </p:sp>
    </p:spTree>
    <p:extLst>
      <p:ext uri="{BB962C8B-B14F-4D97-AF65-F5344CB8AC3E}">
        <p14:creationId xmlns:p14="http://schemas.microsoft.com/office/powerpoint/2010/main" val="3737168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9538</TotalTime>
  <Words>352</Words>
  <PresentationFormat>画面に合わせる (4:3)</PresentationFormat>
  <Paragraphs>41</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⑨　Ｊ地区荷さばき地</vt:lpstr>
      <vt:lpstr>Ⅳ　経営改善策 　２．個別課題への対応 　　⑨　Ｊ地区荷さばき地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2020-03-23T01:03:52Z</cp:lastPrinted>
  <dcterms:created xsi:type="dcterms:W3CDTF">2017-08-25T04:05:05Z</dcterms:created>
  <dcterms:modified xsi:type="dcterms:W3CDTF">2020-03-24T02:02:14Z</dcterms:modified>
</cp:coreProperties>
</file>