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2" saveSubsetFonts="1">
  <p:sldMasterIdLst>
    <p:sldMasterId id="2147483766" r:id="rId1"/>
  </p:sldMasterIdLst>
  <p:notesMasterIdLst>
    <p:notesMasterId r:id="rId5"/>
  </p:notesMasterIdLst>
  <p:sldIdLst>
    <p:sldId id="277" r:id="rId2"/>
    <p:sldId id="355" r:id="rId3"/>
    <p:sldId id="309"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3779" autoAdjust="0"/>
  </p:normalViewPr>
  <p:slideViewPr>
    <p:cSldViewPr snapToGrid="0">
      <p:cViewPr varScale="1">
        <p:scale>
          <a:sx n="68" d="100"/>
          <a:sy n="68" d="100"/>
        </p:scale>
        <p:origin x="1644"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43</a:t>
            </a:fld>
            <a:endParaRPr kumimoji="1" lang="ja-JP" altLang="en-US"/>
          </a:p>
        </p:txBody>
      </p:sp>
    </p:spTree>
    <p:extLst>
      <p:ext uri="{BB962C8B-B14F-4D97-AF65-F5344CB8AC3E}">
        <p14:creationId xmlns:p14="http://schemas.microsoft.com/office/powerpoint/2010/main" val="980509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44</a:t>
            </a:fld>
            <a:endParaRPr kumimoji="1" lang="ja-JP" altLang="en-US"/>
          </a:p>
        </p:txBody>
      </p:sp>
    </p:spTree>
    <p:extLst>
      <p:ext uri="{BB962C8B-B14F-4D97-AF65-F5344CB8AC3E}">
        <p14:creationId xmlns:p14="http://schemas.microsoft.com/office/powerpoint/2010/main" val="1243647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2020/3/24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2020/3/24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2020/3/24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2020/3/24</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86700" cy="1018008"/>
          </a:xfrm>
        </p:spPr>
        <p:txBody>
          <a:bodyPr>
            <a:normAutofit/>
          </a:bodyPr>
          <a:lstStyle/>
          <a:p>
            <a:r>
              <a:rPr lang="en-US" altLang="ja-JP" sz="1600" b="1" dirty="0" smtClean="0">
                <a:solidFill>
                  <a:schemeClr val="tx1"/>
                </a:solidFill>
                <a:latin typeface="+mj-ea"/>
              </a:rPr>
              <a:t>Ⅴ</a:t>
            </a:r>
            <a:r>
              <a:rPr kumimoji="1" lang="ja-JP" altLang="en-US" sz="1600" b="1" dirty="0" smtClean="0">
                <a:solidFill>
                  <a:schemeClr val="tx1"/>
                </a:solidFill>
                <a:latin typeface="+mj-ea"/>
              </a:rPr>
              <a:t>　</a:t>
            </a:r>
            <a:r>
              <a:rPr lang="ja-JP" altLang="en-US" sz="1600" b="1" kern="100" dirty="0">
                <a:solidFill>
                  <a:schemeClr val="tx1"/>
                </a:solidFill>
                <a:latin typeface="+mj-ea"/>
                <a:cs typeface="Times New Roman" panose="02020603050405020304" pitchFamily="18" charset="0"/>
              </a:rPr>
              <a:t>経営計画 </a:t>
            </a:r>
            <a:r>
              <a:rPr lang="en-US" altLang="ja-JP" sz="1600" b="1" kern="100" dirty="0" smtClean="0">
                <a:solidFill>
                  <a:schemeClr val="tx1"/>
                </a:solidFill>
                <a:latin typeface="+mj-ea"/>
                <a:cs typeface="Times New Roman" panose="02020603050405020304" pitchFamily="18" charset="0"/>
              </a:rPr>
              <a:t>Ver.3.0</a:t>
            </a:r>
            <a:r>
              <a:rPr kumimoji="1" lang="ja-JP" altLang="en-US" sz="1600" b="1" dirty="0" smtClean="0">
                <a:solidFill>
                  <a:schemeClr val="tx1"/>
                </a:solidFill>
                <a:latin typeface="+mj-ea"/>
              </a:rPr>
              <a:t>による効果</a:t>
            </a:r>
            <a:endParaRPr kumimoji="1" lang="ja-JP" altLang="en-US" sz="1600" b="1" dirty="0">
              <a:solidFill>
                <a:schemeClr val="tx1"/>
              </a:solidFill>
              <a:latin typeface="+mj-ea"/>
            </a:endParaRPr>
          </a:p>
        </p:txBody>
      </p:sp>
      <p:sp>
        <p:nvSpPr>
          <p:cNvPr id="21" name="正方形/長方形 20"/>
          <p:cNvSpPr/>
          <p:nvPr/>
        </p:nvSpPr>
        <p:spPr>
          <a:xfrm>
            <a:off x="132501" y="1407262"/>
            <a:ext cx="8849385" cy="4652343"/>
          </a:xfrm>
          <a:prstGeom prst="rect">
            <a:avLst/>
          </a:prstGeom>
          <a:noFill/>
          <a:ln w="38100">
            <a:solidFill>
              <a:srgbClr val="7030A0"/>
            </a:solidFill>
          </a:ln>
          <a:effectLst>
            <a:glow rad="228600">
              <a:schemeClr val="accent1">
                <a:satMod val="175000"/>
                <a:alpha val="40000"/>
              </a:schemeClr>
            </a:glow>
          </a:effectLst>
          <a:scene3d>
            <a:camera prst="orthographicFront"/>
            <a:lightRig rig="threePt" dir="t"/>
          </a:scene3d>
          <a:sp3d>
            <a:bevelT prst="slope"/>
          </a:sp3d>
        </p:spPr>
        <p:txBody>
          <a:bodyPr wrap="square">
            <a:noAutofit/>
          </a:bodyPr>
          <a:lstStyle/>
          <a:p>
            <a:pPr lvl="0">
              <a:lnSpc>
                <a:spcPct val="200000"/>
              </a:lnSpc>
              <a:spcAft>
                <a:spcPts val="0"/>
              </a:spcAft>
            </a:pPr>
            <a:endParaRPr lang="en-US" altLang="ja-JP" kern="100" dirty="0" smtClean="0">
              <a:latin typeface="+mn-ea"/>
              <a:cs typeface="Times New Roman" panose="02020603050405020304" pitchFamily="18" charset="0"/>
            </a:endParaRPr>
          </a:p>
          <a:p>
            <a:pPr lvl="0">
              <a:lnSpc>
                <a:spcPct val="200000"/>
              </a:lnSpc>
              <a:spcAft>
                <a:spcPts val="0"/>
              </a:spcAft>
            </a:pPr>
            <a:r>
              <a:rPr lang="en-US" altLang="ja-JP" b="1" i="1" u="sng" kern="100" dirty="0" smtClean="0">
                <a:effectLst>
                  <a:outerShdw blurRad="38100" dist="38100" dir="2700000" algn="tl">
                    <a:srgbClr val="000000">
                      <a:alpha val="43137"/>
                    </a:srgbClr>
                  </a:outerShdw>
                </a:effectLst>
                <a:latin typeface="+mn-ea"/>
                <a:cs typeface="Times New Roman" panose="02020603050405020304" pitchFamily="18" charset="0"/>
              </a:rPr>
              <a:t>《</a:t>
            </a:r>
            <a:r>
              <a:rPr lang="ja-JP" altLang="en-US" b="1" i="1" u="sng" kern="100" dirty="0" smtClean="0">
                <a:effectLst>
                  <a:outerShdw blurRad="38100" dist="38100" dir="2700000" algn="tl">
                    <a:srgbClr val="000000">
                      <a:alpha val="43137"/>
                    </a:srgbClr>
                  </a:outerShdw>
                </a:effectLst>
                <a:latin typeface="+mn-ea"/>
                <a:cs typeface="Times New Roman" panose="02020603050405020304" pitchFamily="18" charset="0"/>
              </a:rPr>
              <a:t>競争力強化策</a:t>
            </a:r>
            <a:r>
              <a:rPr lang="en-US" altLang="ja-JP" b="1" i="1" u="sng" kern="100" dirty="0" smtClean="0">
                <a:effectLst>
                  <a:outerShdw blurRad="38100" dist="38100" dir="2700000" algn="tl">
                    <a:srgbClr val="000000">
                      <a:alpha val="43137"/>
                    </a:srgbClr>
                  </a:outerShdw>
                </a:effectLst>
                <a:latin typeface="+mn-ea"/>
                <a:cs typeface="Times New Roman" panose="02020603050405020304" pitchFamily="18" charset="0"/>
              </a:rPr>
              <a:t>》</a:t>
            </a:r>
            <a:r>
              <a:rPr lang="ja-JP" altLang="en-US" b="1" i="1" u="sng" kern="100" dirty="0" smtClean="0">
                <a:effectLst>
                  <a:outerShdw blurRad="38100" dist="38100" dir="2700000" algn="tl">
                    <a:srgbClr val="000000">
                      <a:alpha val="43137"/>
                    </a:srgbClr>
                  </a:outerShdw>
                </a:effectLst>
                <a:latin typeface="+mn-ea"/>
                <a:cs typeface="Times New Roman" panose="02020603050405020304" pitchFamily="18" charset="0"/>
              </a:rPr>
              <a:t>（再掲）</a:t>
            </a:r>
            <a:endParaRPr lang="en-US" altLang="ja-JP" b="1" i="1" u="sng" kern="100" dirty="0" smtClean="0">
              <a:effectLst>
                <a:outerShdw blurRad="38100" dist="38100" dir="2700000" algn="tl">
                  <a:srgbClr val="000000">
                    <a:alpha val="43137"/>
                  </a:srgbClr>
                </a:outerShdw>
              </a:effectLst>
              <a:latin typeface="+mn-ea"/>
              <a:cs typeface="Times New Roman" panose="02020603050405020304" pitchFamily="18" charset="0"/>
            </a:endParaRPr>
          </a:p>
          <a:p>
            <a:pPr marL="342900" lvl="0" indent="-342900">
              <a:lnSpc>
                <a:spcPct val="200000"/>
              </a:lnSpc>
              <a:spcAft>
                <a:spcPts val="0"/>
              </a:spcAft>
              <a:buFont typeface="Wingdings" panose="05000000000000000000" pitchFamily="2" charset="2"/>
              <a:buChar char=""/>
            </a:pPr>
            <a:r>
              <a:rPr lang="ja-JP" altLang="ja-JP" kern="100" dirty="0" smtClean="0">
                <a:latin typeface="+mn-ea"/>
                <a:cs typeface="Times New Roman" panose="02020603050405020304" pitchFamily="18" charset="0"/>
              </a:rPr>
              <a:t>上屋</a:t>
            </a:r>
            <a:r>
              <a:rPr lang="ja-JP" altLang="ja-JP" kern="100" dirty="0">
                <a:latin typeface="+mn-ea"/>
                <a:cs typeface="Times New Roman" panose="02020603050405020304" pitchFamily="18" charset="0"/>
              </a:rPr>
              <a:t>をはじめとした所管施設の補修強化</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高度な物流機能を持った所管施設の更新</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所管施設の更新にあたっての積極的な民間活力の導入</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競争力のある使用料体系への見直し（使用料全体の見直し、新たな等級の設置）</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取扱貨物量が増加し所管施設の稼働率向上につながるインセンティブの実施</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大阪港内での物流の効率化につながるインセンティブの実施</a:t>
            </a:r>
            <a:endParaRPr lang="ja-JP" altLang="ja-JP" kern="100" dirty="0">
              <a:effectLst/>
              <a:latin typeface="+mn-ea"/>
              <a:cs typeface="Times New Roman" panose="02020603050405020304" pitchFamily="18" charset="0"/>
            </a:endParaRPr>
          </a:p>
        </p:txBody>
      </p:sp>
      <p:sp>
        <p:nvSpPr>
          <p:cNvPr id="76" name="正方形/長方形 75"/>
          <p:cNvSpPr/>
          <p:nvPr/>
        </p:nvSpPr>
        <p:spPr>
          <a:xfrm>
            <a:off x="128499" y="1396281"/>
            <a:ext cx="3910101" cy="48710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t>１．大阪港の競争力強化への貢献</a:t>
            </a:r>
            <a:endParaRPr kumimoji="1" lang="ja-JP" altLang="en-US" b="1" u="sng" dirty="0"/>
          </a:p>
        </p:txBody>
      </p:sp>
      <p:sp>
        <p:nvSpPr>
          <p:cNvPr id="25" name="正方形/長方形 24"/>
          <p:cNvSpPr/>
          <p:nvPr/>
        </p:nvSpPr>
        <p:spPr>
          <a:xfrm>
            <a:off x="3713" y="590479"/>
            <a:ext cx="8978173" cy="523220"/>
          </a:xfrm>
          <a:prstGeom prst="rect">
            <a:avLst/>
          </a:prstGeom>
        </p:spPr>
        <p:txBody>
          <a:bodyPr wrap="square">
            <a:spAutoFit/>
          </a:bodyPr>
          <a:lstStyle/>
          <a:p>
            <a:pPr marL="342900" lvl="0" indent="-342900" algn="just">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経営計画の</a:t>
            </a:r>
            <a:r>
              <a:rPr lang="ja-JP" altLang="en-US" sz="1400" kern="100" dirty="0">
                <a:latin typeface="+mj-ea"/>
                <a:ea typeface="+mj-ea"/>
                <a:cs typeface="Times New Roman" panose="02020603050405020304" pitchFamily="18" charset="0"/>
              </a:rPr>
              <a:t>実現により生じる</a:t>
            </a:r>
            <a:r>
              <a:rPr lang="ja-JP" altLang="en-US" sz="1400" kern="100" dirty="0" smtClean="0">
                <a:latin typeface="+mj-ea"/>
                <a:ea typeface="+mj-ea"/>
                <a:cs typeface="Times New Roman" panose="02020603050405020304" pitchFamily="18" charset="0"/>
              </a:rPr>
              <a:t>利益（財源）を</a:t>
            </a:r>
            <a:r>
              <a:rPr lang="ja-JP" altLang="en-US" sz="1400" kern="100" dirty="0">
                <a:latin typeface="+mj-ea"/>
                <a:ea typeface="+mj-ea"/>
                <a:cs typeface="Times New Roman" panose="02020603050405020304" pitchFamily="18" charset="0"/>
              </a:rPr>
              <a:t>もって、ニーズに応じた競争力強化策を実施することにより、大阪港での取扱貨物量の増大、施設提供事業の経営改善につなげていく</a:t>
            </a:r>
            <a:r>
              <a:rPr lang="ja-JP" altLang="en-US" sz="1400" kern="100" dirty="0" smtClean="0">
                <a:latin typeface="+mj-ea"/>
                <a:ea typeface="+mj-ea"/>
                <a:cs typeface="Times New Roman" panose="02020603050405020304" pitchFamily="18" charset="0"/>
              </a:rPr>
              <a:t>。</a:t>
            </a:r>
            <a:endParaRPr lang="en-US" altLang="ja-JP" sz="1400" kern="100" dirty="0" smtClean="0">
              <a:latin typeface="+mj-ea"/>
              <a:ea typeface="+mj-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42</a:t>
            </a:fld>
            <a:endParaRPr kumimoji="1" lang="ja-JP" altLang="en-US" dirty="0"/>
          </a:p>
        </p:txBody>
      </p:sp>
    </p:spTree>
    <p:extLst>
      <p:ext uri="{BB962C8B-B14F-4D97-AF65-F5344CB8AC3E}">
        <p14:creationId xmlns:p14="http://schemas.microsoft.com/office/powerpoint/2010/main" val="4091593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86700" cy="1018008"/>
          </a:xfrm>
        </p:spPr>
        <p:txBody>
          <a:bodyPr>
            <a:normAutofit/>
          </a:bodyPr>
          <a:lstStyle/>
          <a:p>
            <a:r>
              <a:rPr lang="en-US" altLang="ja-JP" sz="1600" b="1" dirty="0" smtClean="0">
                <a:solidFill>
                  <a:schemeClr val="tx1"/>
                </a:solidFill>
                <a:latin typeface="+mj-ea"/>
              </a:rPr>
              <a:t>Ⅴ</a:t>
            </a:r>
            <a:r>
              <a:rPr kumimoji="1" lang="ja-JP" altLang="en-US" sz="1600" b="1" dirty="0" smtClean="0">
                <a:solidFill>
                  <a:schemeClr val="tx1"/>
                </a:solidFill>
                <a:latin typeface="+mj-ea"/>
              </a:rPr>
              <a:t>　</a:t>
            </a:r>
            <a:r>
              <a:rPr lang="ja-JP" altLang="en-US" sz="1600" b="1" kern="100" dirty="0">
                <a:solidFill>
                  <a:schemeClr val="tx1"/>
                </a:solidFill>
                <a:latin typeface="+mj-ea"/>
                <a:cs typeface="Times New Roman" panose="02020603050405020304" pitchFamily="18" charset="0"/>
              </a:rPr>
              <a:t>経営計画 </a:t>
            </a:r>
            <a:r>
              <a:rPr lang="en-US" altLang="ja-JP" sz="1600" b="1" kern="100" dirty="0" smtClean="0">
                <a:solidFill>
                  <a:schemeClr val="tx1"/>
                </a:solidFill>
                <a:latin typeface="+mj-ea"/>
                <a:cs typeface="Times New Roman" panose="02020603050405020304" pitchFamily="18" charset="0"/>
              </a:rPr>
              <a:t>Ver.3.0</a:t>
            </a:r>
            <a:r>
              <a:rPr kumimoji="1" lang="ja-JP" altLang="en-US" sz="1600" b="1" dirty="0" smtClean="0">
                <a:solidFill>
                  <a:schemeClr val="tx1"/>
                </a:solidFill>
                <a:latin typeface="+mj-ea"/>
              </a:rPr>
              <a:t>による効果</a:t>
            </a:r>
            <a:endParaRPr kumimoji="1" lang="ja-JP" altLang="en-US" sz="1600" b="1" dirty="0">
              <a:solidFill>
                <a:schemeClr val="tx1"/>
              </a:solidFill>
              <a:latin typeface="+mj-ea"/>
            </a:endParaRPr>
          </a:p>
        </p:txBody>
      </p:sp>
      <p:sp>
        <p:nvSpPr>
          <p:cNvPr id="36" name="正方形/長方形 35"/>
          <p:cNvSpPr/>
          <p:nvPr/>
        </p:nvSpPr>
        <p:spPr>
          <a:xfrm>
            <a:off x="140346" y="4571841"/>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smtClean="0">
                <a:solidFill>
                  <a:schemeClr val="tx1"/>
                </a:solidFill>
                <a:latin typeface="+mn-ea"/>
              </a:rPr>
              <a:t>48.4</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37" name="正方形/長方形 36"/>
          <p:cNvSpPr/>
          <p:nvPr/>
        </p:nvSpPr>
        <p:spPr>
          <a:xfrm>
            <a:off x="1049941" y="4566656"/>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支出</a:t>
            </a:r>
            <a:endParaRPr lang="en-US" altLang="ja-JP" sz="1300" dirty="0">
              <a:solidFill>
                <a:schemeClr val="tx1"/>
              </a:solidFill>
              <a:latin typeface="+mn-ea"/>
            </a:endParaRPr>
          </a:p>
          <a:p>
            <a:pPr algn="ctr"/>
            <a:r>
              <a:rPr lang="en-US" altLang="ja-JP" sz="1300" dirty="0" smtClean="0">
                <a:solidFill>
                  <a:schemeClr val="tx1"/>
                </a:solidFill>
                <a:latin typeface="+mn-ea"/>
              </a:rPr>
              <a:t>37.2</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50" name="正方形/長方形 49"/>
          <p:cNvSpPr/>
          <p:nvPr/>
        </p:nvSpPr>
        <p:spPr>
          <a:xfrm>
            <a:off x="176980" y="468762"/>
            <a:ext cx="7060911" cy="457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US" altLang="ja-JP" sz="1400" b="1" u="sng" dirty="0" smtClean="0">
                <a:solidFill>
                  <a:schemeClr val="tx1"/>
                </a:solidFill>
                <a:latin typeface="+mn-ea"/>
              </a:rPr>
              <a:t>2.</a:t>
            </a:r>
            <a:r>
              <a:rPr lang="ja-JP" altLang="en-US" sz="1400" b="1" u="sng" dirty="0">
                <a:solidFill>
                  <a:schemeClr val="tx1"/>
                </a:solidFill>
                <a:latin typeface="+mn-ea"/>
              </a:rPr>
              <a:t> </a:t>
            </a:r>
            <a:r>
              <a:rPr lang="ja-JP" altLang="en-US" sz="1400" b="1" u="sng" dirty="0" smtClean="0">
                <a:solidFill>
                  <a:schemeClr val="tx1"/>
                </a:solidFill>
                <a:latin typeface="+mn-ea"/>
              </a:rPr>
              <a:t>経営改善策を実施し、効果が発揮された場合の額（競争力強化の財源）</a:t>
            </a:r>
            <a:endParaRPr lang="ja-JP" altLang="en-US" sz="1400" b="1" u="sng" dirty="0">
              <a:solidFill>
                <a:schemeClr val="tx1"/>
              </a:solidFill>
              <a:latin typeface="+mn-ea"/>
            </a:endParaRPr>
          </a:p>
        </p:txBody>
      </p:sp>
      <p:sp>
        <p:nvSpPr>
          <p:cNvPr id="60" name="正方形/長方形 59"/>
          <p:cNvSpPr/>
          <p:nvPr/>
        </p:nvSpPr>
        <p:spPr>
          <a:xfrm>
            <a:off x="167313" y="2172661"/>
            <a:ext cx="1599426" cy="38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00" dirty="0" smtClean="0">
                <a:solidFill>
                  <a:schemeClr val="tx1"/>
                </a:solidFill>
                <a:latin typeface="+mn-ea"/>
              </a:rPr>
              <a:t>①</a:t>
            </a:r>
            <a:r>
              <a:rPr lang="en-US" altLang="ja-JP" sz="1300" dirty="0" smtClean="0">
                <a:solidFill>
                  <a:schemeClr val="tx1"/>
                </a:solidFill>
                <a:latin typeface="+mn-ea"/>
              </a:rPr>
              <a:t>-2</a:t>
            </a:r>
            <a:r>
              <a:rPr lang="ja-JP" altLang="en-US" sz="1300" dirty="0" smtClean="0">
                <a:solidFill>
                  <a:schemeClr val="tx1"/>
                </a:solidFill>
                <a:latin typeface="+mn-ea"/>
              </a:rPr>
              <a:t>　</a:t>
            </a:r>
            <a:r>
              <a:rPr lang="ja-JP" altLang="en-US" sz="1300" u="sng" dirty="0" smtClean="0">
                <a:solidFill>
                  <a:schemeClr val="tx1"/>
                </a:solidFill>
                <a:latin typeface="+mn-ea"/>
              </a:rPr>
              <a:t>試算結果</a:t>
            </a:r>
            <a:endParaRPr lang="en-US" altLang="ja-JP" sz="1300" u="sng" dirty="0" smtClean="0">
              <a:solidFill>
                <a:schemeClr val="tx1"/>
              </a:solidFill>
              <a:latin typeface="+mn-ea"/>
            </a:endParaRPr>
          </a:p>
        </p:txBody>
      </p:sp>
      <p:sp>
        <p:nvSpPr>
          <p:cNvPr id="21" name="正方形/長方形 20"/>
          <p:cNvSpPr/>
          <p:nvPr/>
        </p:nvSpPr>
        <p:spPr>
          <a:xfrm>
            <a:off x="0" y="1140483"/>
            <a:ext cx="9144000" cy="3859818"/>
          </a:xfrm>
          <a:prstGeom prst="rect">
            <a:avLst/>
          </a:prstGeom>
          <a:noFill/>
          <a:ln w="38100">
            <a:solidFill>
              <a:srgbClr val="7030A0"/>
            </a:solidFill>
          </a:ln>
          <a:effectLst/>
        </p:spPr>
        <p:txBody>
          <a:bodyPr wrap="square">
            <a:noAutofit/>
          </a:bodyPr>
          <a:lstStyle/>
          <a:p>
            <a:pPr lvl="0">
              <a:spcAft>
                <a:spcPts val="0"/>
              </a:spcAft>
            </a:pPr>
            <a:endParaRPr lang="en-US" altLang="ja-JP" sz="1300" kern="100" dirty="0" smtClean="0">
              <a:latin typeface="+mn-ea"/>
              <a:cs typeface="Times New Roman" panose="02020603050405020304" pitchFamily="18" charset="0"/>
            </a:endParaRPr>
          </a:p>
        </p:txBody>
      </p:sp>
      <p:sp>
        <p:nvSpPr>
          <p:cNvPr id="35" name="正方形/長方形 34"/>
          <p:cNvSpPr/>
          <p:nvPr/>
        </p:nvSpPr>
        <p:spPr>
          <a:xfrm>
            <a:off x="2482771" y="4571701"/>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smtClean="0">
                <a:solidFill>
                  <a:schemeClr val="tx1"/>
                </a:solidFill>
                <a:latin typeface="+mn-ea"/>
              </a:rPr>
              <a:t>49.3</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45" name="正方形/長方形 44"/>
          <p:cNvSpPr/>
          <p:nvPr/>
        </p:nvSpPr>
        <p:spPr>
          <a:xfrm>
            <a:off x="3393542" y="4571701"/>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支出</a:t>
            </a:r>
            <a:endParaRPr lang="en-US" altLang="ja-JP" sz="1300" dirty="0">
              <a:solidFill>
                <a:schemeClr val="tx1"/>
              </a:solidFill>
              <a:latin typeface="+mn-ea"/>
            </a:endParaRPr>
          </a:p>
          <a:p>
            <a:pPr algn="ctr"/>
            <a:r>
              <a:rPr lang="en-US" altLang="ja-JP" sz="1300" dirty="0" smtClean="0">
                <a:solidFill>
                  <a:schemeClr val="tx1"/>
                </a:solidFill>
                <a:latin typeface="+mn-ea"/>
              </a:rPr>
              <a:t>35.5</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4" name="二等辺三角形 3"/>
          <p:cNvSpPr/>
          <p:nvPr/>
        </p:nvSpPr>
        <p:spPr>
          <a:xfrm rot="16200000" flipV="1">
            <a:off x="3124832" y="5998030"/>
            <a:ext cx="1165209" cy="1937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3863299" y="5372744"/>
            <a:ext cx="2779625" cy="1403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ja-JP" altLang="en-US" sz="1300" dirty="0" smtClean="0">
                <a:solidFill>
                  <a:schemeClr val="tx1"/>
                </a:solidFill>
                <a:latin typeface="+mn-ea"/>
              </a:rPr>
              <a:t>経営計画策定以降、現状では黒字であっても、状況の変化により赤字となる施設が生じる可能性があるので、経営改善策を講じる施設の見直しが必要である。</a:t>
            </a:r>
            <a:endParaRPr lang="en-US" altLang="ja-JP" sz="1300" dirty="0" smtClean="0">
              <a:solidFill>
                <a:schemeClr val="tx1"/>
              </a:solidFill>
              <a:latin typeface="+mn-ea"/>
            </a:endParaRPr>
          </a:p>
        </p:txBody>
      </p:sp>
      <p:sp>
        <p:nvSpPr>
          <p:cNvPr id="51" name="正方形/長方形 50"/>
          <p:cNvSpPr/>
          <p:nvPr/>
        </p:nvSpPr>
        <p:spPr>
          <a:xfrm>
            <a:off x="107140" y="5334676"/>
            <a:ext cx="3385471" cy="1420478"/>
          </a:xfrm>
          <a:prstGeom prst="rect">
            <a:avLst/>
          </a:prstGeom>
          <a:noFill/>
          <a:ln w="38100">
            <a:solidFill>
              <a:srgbClr val="7030A0"/>
            </a:solidFill>
          </a:ln>
        </p:spPr>
        <p:txBody>
          <a:bodyPr wrap="square" anchor="ctr">
            <a:noAutofit/>
          </a:bodyPr>
          <a:lstStyle/>
          <a:p>
            <a:pPr marL="171450" lvl="0" indent="-171450" algn="just">
              <a:spcAft>
                <a:spcPts val="0"/>
              </a:spcAft>
              <a:buFont typeface="Arial" panose="020B0604020202020204" pitchFamily="34" charset="0"/>
              <a:buChar char="•"/>
            </a:pPr>
            <a:r>
              <a:rPr lang="ja-JP" altLang="en-US" sz="1300" kern="100" dirty="0" smtClean="0">
                <a:latin typeface="+mn-ea"/>
                <a:cs typeface="Times New Roman" panose="02020603050405020304" pitchFamily="18" charset="0"/>
              </a:rPr>
              <a:t>平成</a:t>
            </a:r>
            <a:r>
              <a:rPr lang="en-US" altLang="ja-JP" sz="1300" kern="100" dirty="0">
                <a:latin typeface="+mn-ea"/>
                <a:cs typeface="Times New Roman" panose="02020603050405020304" pitchFamily="18" charset="0"/>
              </a:rPr>
              <a:t>30</a:t>
            </a:r>
            <a:r>
              <a:rPr lang="ja-JP" altLang="en-US" sz="1300" kern="100" dirty="0" smtClean="0">
                <a:latin typeface="+mn-ea"/>
                <a:cs typeface="Times New Roman" panose="02020603050405020304" pitchFamily="18" charset="0"/>
              </a:rPr>
              <a:t>年度決算を基に、赤字地区及び施設を抽出し、個別に経営改善策を検討したが、社会情勢の変化により、施設の稼働状況は大きく変動し、赤字の要因も変化する可能性があるため、常に経営改善策の有効性の検証が必要である。</a:t>
            </a:r>
            <a:endParaRPr lang="ja-JP" altLang="en-US" sz="1300" kern="100" dirty="0">
              <a:latin typeface="+mn-ea"/>
              <a:cs typeface="Times New Roman" panose="02020603050405020304" pitchFamily="18" charset="0"/>
            </a:endParaRPr>
          </a:p>
        </p:txBody>
      </p:sp>
      <p:sp>
        <p:nvSpPr>
          <p:cNvPr id="22" name="正方形/長方形 21"/>
          <p:cNvSpPr/>
          <p:nvPr/>
        </p:nvSpPr>
        <p:spPr>
          <a:xfrm>
            <a:off x="171841" y="1214312"/>
            <a:ext cx="8972159" cy="1378372"/>
          </a:xfrm>
          <a:prstGeom prst="rect">
            <a:avLst/>
          </a:prstGeom>
          <a:noFill/>
          <a:ln w="38100">
            <a:noFill/>
          </a:ln>
          <a:effectLst/>
        </p:spPr>
        <p:txBody>
          <a:bodyPr wrap="square">
            <a:noAutofit/>
          </a:bodyPr>
          <a:lstStyle/>
          <a:p>
            <a:pPr lvl="0">
              <a:spcAft>
                <a:spcPts val="0"/>
              </a:spcAft>
            </a:pPr>
            <a:r>
              <a:rPr lang="ja-JP" altLang="en-US" sz="1300" kern="100" dirty="0" smtClean="0">
                <a:latin typeface="+mn-ea"/>
                <a:cs typeface="Times New Roman" panose="02020603050405020304" pitchFamily="18" charset="0"/>
              </a:rPr>
              <a:t>①</a:t>
            </a:r>
            <a:r>
              <a:rPr lang="en-US" altLang="ja-JP" sz="1300" kern="100" dirty="0">
                <a:latin typeface="+mn-ea"/>
                <a:cs typeface="Times New Roman" panose="02020603050405020304" pitchFamily="18" charset="0"/>
              </a:rPr>
              <a:t>‐</a:t>
            </a:r>
            <a:r>
              <a:rPr lang="ja-JP" altLang="en-US" sz="1300" kern="100" dirty="0" smtClean="0">
                <a:latin typeface="+mn-ea"/>
                <a:cs typeface="Times New Roman" panose="02020603050405020304" pitchFamily="18" charset="0"/>
              </a:rPr>
              <a:t>１　</a:t>
            </a:r>
            <a:r>
              <a:rPr lang="ja-JP" altLang="en-US" sz="1300" u="sng" kern="100" dirty="0" smtClean="0">
                <a:latin typeface="+mn-ea"/>
                <a:cs typeface="Times New Roman" panose="02020603050405020304" pitchFamily="18" charset="0"/>
              </a:rPr>
              <a:t>前提条件</a:t>
            </a:r>
            <a:endParaRPr lang="en-US" altLang="ja-JP" sz="1300" u="sng" kern="100" dirty="0" smtClean="0">
              <a:latin typeface="+mn-ea"/>
              <a:cs typeface="Times New Roman" panose="02020603050405020304" pitchFamily="18" charset="0"/>
            </a:endParaRPr>
          </a:p>
          <a:p>
            <a:pPr marL="342900" lvl="0" indent="-342900">
              <a:spcAft>
                <a:spcPts val="0"/>
              </a:spcAft>
              <a:buFont typeface="Wingdings" panose="05000000000000000000" pitchFamily="2" charset="2"/>
              <a:buChar char=""/>
            </a:pPr>
            <a:r>
              <a:rPr lang="ja-JP" altLang="en-US" sz="1300" kern="100" dirty="0" smtClean="0">
                <a:latin typeface="+mn-ea"/>
                <a:cs typeface="Times New Roman" panose="02020603050405020304" pitchFamily="18" charset="0"/>
              </a:rPr>
              <a:t>短期的取組による経営改善効果と中期的取組による経営改善効果をそれぞれ試算</a:t>
            </a:r>
            <a:endParaRPr lang="en-US" altLang="ja-JP" sz="1300" kern="100" dirty="0" smtClean="0">
              <a:latin typeface="+mn-ea"/>
              <a:cs typeface="Times New Roman" panose="02020603050405020304" pitchFamily="18" charset="0"/>
            </a:endParaRPr>
          </a:p>
          <a:p>
            <a:pPr marL="342900" lvl="0" indent="-342900">
              <a:spcAft>
                <a:spcPts val="0"/>
              </a:spcAft>
              <a:buFont typeface="Wingdings" panose="05000000000000000000" pitchFamily="2" charset="2"/>
              <a:buChar char=""/>
            </a:pPr>
            <a:r>
              <a:rPr lang="ja-JP" altLang="en-US" sz="1300" kern="100" dirty="0" smtClean="0">
                <a:latin typeface="+mn-ea"/>
                <a:cs typeface="Times New Roman" panose="02020603050405020304" pitchFamily="18" charset="0"/>
              </a:rPr>
              <a:t>赤字地区及び施設に</a:t>
            </a:r>
            <a:r>
              <a:rPr lang="ja-JP" altLang="en-US" sz="1300" kern="100" dirty="0">
                <a:latin typeface="+mn-ea"/>
                <a:cs typeface="Times New Roman" panose="02020603050405020304" pitchFamily="18" charset="0"/>
              </a:rPr>
              <a:t>関</a:t>
            </a:r>
            <a:r>
              <a:rPr lang="ja-JP" altLang="en-US" sz="1300" kern="100" dirty="0" smtClean="0">
                <a:latin typeface="+mn-ea"/>
                <a:cs typeface="Times New Roman" panose="02020603050405020304" pitchFamily="18" charset="0"/>
              </a:rPr>
              <a:t>する経営改善策の実施により、効果</a:t>
            </a:r>
            <a:r>
              <a:rPr lang="ja-JP" altLang="en-US" sz="1300" kern="100" dirty="0">
                <a:latin typeface="+mn-ea"/>
                <a:cs typeface="Times New Roman" panose="02020603050405020304" pitchFamily="18" charset="0"/>
              </a:rPr>
              <a:t>を</a:t>
            </a:r>
            <a:r>
              <a:rPr lang="ja-JP" altLang="en-US" sz="1300" kern="100" dirty="0" smtClean="0">
                <a:latin typeface="+mn-ea"/>
                <a:cs typeface="Times New Roman" panose="02020603050405020304" pitchFamily="18" charset="0"/>
              </a:rPr>
              <a:t>発揮（赤字を解消）した場合の額を「効果額」とする。</a:t>
            </a:r>
            <a:endParaRPr lang="en-US" altLang="ja-JP" sz="1300" kern="100" dirty="0" smtClean="0">
              <a:latin typeface="+mn-ea"/>
              <a:cs typeface="Times New Roman" panose="02020603050405020304" pitchFamily="18" charset="0"/>
            </a:endParaRPr>
          </a:p>
          <a:p>
            <a:pPr marL="342900" lvl="0" indent="-342900">
              <a:spcAft>
                <a:spcPts val="0"/>
              </a:spcAft>
              <a:buFont typeface="Wingdings" panose="05000000000000000000" pitchFamily="2" charset="2"/>
              <a:buChar char=""/>
            </a:pPr>
            <a:r>
              <a:rPr lang="ja-JP" altLang="en-US" sz="1300" kern="100" dirty="0" smtClean="0">
                <a:effectLst/>
                <a:latin typeface="+mn-ea"/>
                <a:cs typeface="Times New Roman" panose="02020603050405020304" pitchFamily="18" charset="0"/>
              </a:rPr>
              <a:t>平成</a:t>
            </a:r>
            <a:r>
              <a:rPr lang="en-US" altLang="ja-JP" sz="1300" kern="100" dirty="0">
                <a:latin typeface="+mn-ea"/>
                <a:cs typeface="Times New Roman" panose="02020603050405020304" pitchFamily="18" charset="0"/>
              </a:rPr>
              <a:t>30</a:t>
            </a:r>
            <a:r>
              <a:rPr lang="ja-JP" altLang="en-US" sz="1300" kern="100" dirty="0" smtClean="0">
                <a:effectLst/>
                <a:latin typeface="+mn-ea"/>
                <a:cs typeface="Times New Roman" panose="02020603050405020304" pitchFamily="18" charset="0"/>
              </a:rPr>
              <a:t>年度決算と比較した場合の試算であり、経営改善策以外の影響は考慮していない。</a:t>
            </a:r>
            <a:endParaRPr lang="ja-JP" altLang="ja-JP" sz="1300" kern="100" dirty="0">
              <a:effectLst/>
              <a:latin typeface="+mn-ea"/>
              <a:cs typeface="Times New Roman" panose="02020603050405020304" pitchFamily="18" charset="0"/>
            </a:endParaRPr>
          </a:p>
        </p:txBody>
      </p:sp>
      <p:sp>
        <p:nvSpPr>
          <p:cNvPr id="23" name="正方形/長方形 22"/>
          <p:cNvSpPr/>
          <p:nvPr/>
        </p:nvSpPr>
        <p:spPr>
          <a:xfrm>
            <a:off x="76783" y="5043427"/>
            <a:ext cx="4905142" cy="391278"/>
          </a:xfrm>
          <a:prstGeom prst="rect">
            <a:avLst/>
          </a:prstGeom>
          <a:noFill/>
          <a:ln w="38100">
            <a:noFill/>
          </a:ln>
        </p:spPr>
        <p:txBody>
          <a:bodyPr wrap="square" anchor="t">
            <a:noAutofit/>
          </a:bodyPr>
          <a:lstStyle/>
          <a:p>
            <a:pPr lvl="0" algn="just">
              <a:spcAft>
                <a:spcPts val="0"/>
              </a:spcAft>
            </a:pPr>
            <a:r>
              <a:rPr lang="ja-JP" altLang="en-US" sz="1300" b="1" kern="100" dirty="0" smtClean="0">
                <a:latin typeface="+mn-ea"/>
                <a:cs typeface="Times New Roman" panose="02020603050405020304" pitchFamily="18" charset="0"/>
              </a:rPr>
              <a:t>②経営改善策の有効性の検証</a:t>
            </a:r>
            <a:endParaRPr lang="ja-JP" altLang="en-US" sz="1300" b="1" kern="100" dirty="0">
              <a:latin typeface="+mn-ea"/>
              <a:cs typeface="Times New Roman" panose="02020603050405020304" pitchFamily="18" charset="0"/>
            </a:endParaRPr>
          </a:p>
        </p:txBody>
      </p:sp>
      <p:sp>
        <p:nvSpPr>
          <p:cNvPr id="25" name="正方形/長方形 24"/>
          <p:cNvSpPr/>
          <p:nvPr/>
        </p:nvSpPr>
        <p:spPr>
          <a:xfrm>
            <a:off x="3821262" y="5096546"/>
            <a:ext cx="3150313" cy="320281"/>
          </a:xfrm>
          <a:prstGeom prst="rect">
            <a:avLst/>
          </a:prstGeom>
          <a:noFill/>
          <a:ln w="38100">
            <a:noFill/>
          </a:ln>
        </p:spPr>
        <p:txBody>
          <a:bodyPr wrap="square" anchor="t">
            <a:noAutofit/>
          </a:bodyPr>
          <a:lstStyle/>
          <a:p>
            <a:pPr lvl="0" algn="just">
              <a:spcAft>
                <a:spcPts val="0"/>
              </a:spcAft>
            </a:pPr>
            <a:r>
              <a:rPr lang="ja-JP" altLang="en-US" sz="1300" b="1" kern="100" dirty="0" smtClean="0">
                <a:latin typeface="+mn-ea"/>
                <a:cs typeface="Times New Roman" panose="02020603050405020304" pitchFamily="18" charset="0"/>
              </a:rPr>
              <a:t>③経営改善策を講じる施設の見直し</a:t>
            </a:r>
            <a:endParaRPr lang="ja-JP" altLang="en-US" sz="1300" b="1" kern="100" dirty="0">
              <a:latin typeface="+mn-ea"/>
              <a:cs typeface="Times New Roman" panose="02020603050405020304" pitchFamily="18" charset="0"/>
            </a:endParaRPr>
          </a:p>
        </p:txBody>
      </p:sp>
      <p:sp>
        <p:nvSpPr>
          <p:cNvPr id="27" name="正方形/長方形 26"/>
          <p:cNvSpPr/>
          <p:nvPr/>
        </p:nvSpPr>
        <p:spPr>
          <a:xfrm>
            <a:off x="6954649" y="5425458"/>
            <a:ext cx="2087820" cy="1296243"/>
          </a:xfrm>
          <a:prstGeom prst="rect">
            <a:avLst/>
          </a:prstGeom>
          <a:solidFill>
            <a:schemeClr val="accent1">
              <a:lumMod val="50000"/>
            </a:schemeClr>
          </a:solidFill>
          <a:ln w="38100">
            <a:solidFill>
              <a:srgbClr val="7030A0"/>
            </a:solidFill>
          </a:ln>
        </p:spPr>
        <p:txBody>
          <a:bodyPr wrap="square" anchor="ctr">
            <a:noAutofit/>
          </a:bodyPr>
          <a:lstStyle/>
          <a:p>
            <a:pPr lvl="0" algn="just">
              <a:spcAft>
                <a:spcPts val="0"/>
              </a:spcAft>
            </a:pPr>
            <a:r>
              <a:rPr lang="ja-JP" altLang="en-US" sz="1300" b="1" kern="100" dirty="0" smtClean="0">
                <a:solidFill>
                  <a:schemeClr val="bg1"/>
                </a:solidFill>
                <a:effectLst>
                  <a:outerShdw blurRad="38100" dist="38100" dir="2700000" algn="tl">
                    <a:srgbClr val="000000">
                      <a:alpha val="43137"/>
                    </a:srgbClr>
                  </a:outerShdw>
                </a:effectLst>
                <a:latin typeface="+mn-ea"/>
                <a:cs typeface="Times New Roman" panose="02020603050405020304" pitchFamily="18" charset="0"/>
              </a:rPr>
              <a:t>経営改善策を実施し、生じた効果額については、大阪港の競争力強化へ貢献する施策の財源として活用していきたい。</a:t>
            </a:r>
            <a:endParaRPr lang="en-US" altLang="ja-JP" sz="1300" b="1" kern="100" dirty="0" smtClean="0">
              <a:solidFill>
                <a:schemeClr val="bg1"/>
              </a:solidFill>
              <a:effectLst>
                <a:outerShdw blurRad="38100" dist="38100" dir="2700000" algn="tl">
                  <a:srgbClr val="000000">
                    <a:alpha val="43137"/>
                  </a:srgbClr>
                </a:outerShdw>
              </a:effectLst>
              <a:latin typeface="+mn-ea"/>
              <a:cs typeface="Times New Roman" panose="02020603050405020304" pitchFamily="18" charset="0"/>
            </a:endParaRPr>
          </a:p>
        </p:txBody>
      </p:sp>
      <p:sp>
        <p:nvSpPr>
          <p:cNvPr id="29" name="二等辺三角形 28"/>
          <p:cNvSpPr/>
          <p:nvPr/>
        </p:nvSpPr>
        <p:spPr>
          <a:xfrm rot="16200000" flipV="1">
            <a:off x="6216182" y="6010343"/>
            <a:ext cx="1165209" cy="1937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4811811" y="4568810"/>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smtClean="0">
                <a:solidFill>
                  <a:schemeClr val="tx1"/>
                </a:solidFill>
                <a:latin typeface="+mn-ea"/>
              </a:rPr>
              <a:t>52.2</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44" name="正方形/長方形 43"/>
          <p:cNvSpPr/>
          <p:nvPr/>
        </p:nvSpPr>
        <p:spPr>
          <a:xfrm>
            <a:off x="5704706" y="4570576"/>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smtClean="0">
                <a:solidFill>
                  <a:schemeClr val="tx1"/>
                </a:solidFill>
                <a:latin typeface="+mn-ea"/>
              </a:rPr>
              <a:t>支出</a:t>
            </a:r>
            <a:endParaRPr lang="en-US" altLang="ja-JP" sz="1300" dirty="0">
              <a:solidFill>
                <a:schemeClr val="tx1"/>
              </a:solidFill>
              <a:latin typeface="+mn-ea"/>
            </a:endParaRPr>
          </a:p>
          <a:p>
            <a:pPr algn="ctr"/>
            <a:r>
              <a:rPr lang="en-US" altLang="ja-JP" sz="1300" dirty="0" smtClean="0">
                <a:solidFill>
                  <a:schemeClr val="tx1"/>
                </a:solidFill>
                <a:latin typeface="+mn-ea"/>
              </a:rPr>
              <a:t>34.2</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46" name="正方形/長方形 45"/>
          <p:cNvSpPr/>
          <p:nvPr/>
        </p:nvSpPr>
        <p:spPr>
          <a:xfrm>
            <a:off x="173658" y="835706"/>
            <a:ext cx="5548401" cy="29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rPr>
              <a:t>①現状を前提とした場合の効果額の試算</a:t>
            </a:r>
            <a:endParaRPr kumimoji="1" lang="ja-JP" altLang="en-US" sz="1400" b="1" dirty="0">
              <a:solidFill>
                <a:schemeClr val="tx1"/>
              </a:solidFill>
            </a:endParaRPr>
          </a:p>
        </p:txBody>
      </p:sp>
      <p:sp>
        <p:nvSpPr>
          <p:cNvPr id="33" name="右矢印 32"/>
          <p:cNvSpPr/>
          <p:nvPr/>
        </p:nvSpPr>
        <p:spPr>
          <a:xfrm>
            <a:off x="2171007" y="3491272"/>
            <a:ext cx="469747" cy="57412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00">
              <a:latin typeface="+mn-ea"/>
            </a:endParaRPr>
          </a:p>
        </p:txBody>
      </p:sp>
      <p:sp>
        <p:nvSpPr>
          <p:cNvPr id="19" name="正方形/長方形 18"/>
          <p:cNvSpPr/>
          <p:nvPr/>
        </p:nvSpPr>
        <p:spPr>
          <a:xfrm>
            <a:off x="6877194" y="3082617"/>
            <a:ext cx="1443675" cy="256433"/>
          </a:xfrm>
          <a:prstGeom prst="rect">
            <a:avLst/>
          </a:prstGeom>
          <a:solidFill>
            <a:srgbClr val="7030A0"/>
          </a:solidFill>
        </p:spPr>
        <p:txBody>
          <a:bodyPr wrap="square" anchor="ctr">
            <a:noAutofit/>
          </a:bodyPr>
          <a:lstStyle/>
          <a:p>
            <a:pPr lvl="0" algn="just">
              <a:spcAft>
                <a:spcPts val="0"/>
              </a:spcAft>
            </a:pPr>
            <a:r>
              <a:rPr lang="ja-JP" altLang="en-US" sz="1300" b="1" kern="100" dirty="0" smtClean="0">
                <a:solidFill>
                  <a:schemeClr val="bg1"/>
                </a:solidFill>
                <a:latin typeface="+mn-ea"/>
                <a:cs typeface="Times New Roman" panose="02020603050405020304" pitchFamily="18" charset="0"/>
              </a:rPr>
              <a:t>効果額について</a:t>
            </a:r>
            <a:endParaRPr lang="en-US" altLang="ja-JP" sz="1300" b="1" kern="100" dirty="0" smtClean="0">
              <a:solidFill>
                <a:schemeClr val="bg1"/>
              </a:solidFill>
              <a:latin typeface="+mn-ea"/>
              <a:cs typeface="Times New Roman" panose="02020603050405020304" pitchFamily="18" charset="0"/>
            </a:endParaRPr>
          </a:p>
        </p:txBody>
      </p:sp>
      <p:sp>
        <p:nvSpPr>
          <p:cNvPr id="28" name="正方形/長方形 27"/>
          <p:cNvSpPr/>
          <p:nvPr/>
        </p:nvSpPr>
        <p:spPr>
          <a:xfrm>
            <a:off x="6877195" y="3070392"/>
            <a:ext cx="2064924" cy="1414940"/>
          </a:xfrm>
          <a:prstGeom prst="rect">
            <a:avLst/>
          </a:prstGeom>
          <a:noFill/>
          <a:ln w="38100">
            <a:solidFill>
              <a:srgbClr val="7030A0"/>
            </a:solidFill>
          </a:ln>
        </p:spPr>
        <p:txBody>
          <a:bodyPr wrap="square" anchor="t">
            <a:noAutofit/>
          </a:bodyPr>
          <a:lstStyle/>
          <a:p>
            <a:pPr lvl="0" algn="just">
              <a:spcAft>
                <a:spcPts val="0"/>
              </a:spcAft>
            </a:pPr>
            <a:endParaRPr lang="en-US" altLang="ja-JP" kern="100" dirty="0" smtClean="0">
              <a:solidFill>
                <a:schemeClr val="tx2"/>
              </a:solidFill>
              <a:latin typeface="+mn-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300" kern="100" dirty="0" smtClean="0">
                <a:solidFill>
                  <a:schemeClr val="tx2"/>
                </a:solidFill>
                <a:latin typeface="+mn-ea"/>
                <a:cs typeface="Times New Roman" panose="02020603050405020304" pitchFamily="18" charset="0"/>
              </a:rPr>
              <a:t>短期的取組により、約</a:t>
            </a:r>
            <a:r>
              <a:rPr lang="en-US" altLang="ja-JP" sz="1300" kern="100" dirty="0" smtClean="0">
                <a:solidFill>
                  <a:schemeClr val="tx2"/>
                </a:solidFill>
                <a:latin typeface="+mn-ea"/>
                <a:cs typeface="Times New Roman" panose="02020603050405020304" pitchFamily="18" charset="0"/>
              </a:rPr>
              <a:t>3</a:t>
            </a:r>
            <a:r>
              <a:rPr lang="ja-JP" altLang="en-US" sz="1300" kern="100" dirty="0" smtClean="0">
                <a:solidFill>
                  <a:schemeClr val="tx2"/>
                </a:solidFill>
                <a:latin typeface="+mn-ea"/>
                <a:cs typeface="Times New Roman" panose="02020603050405020304" pitchFamily="18" charset="0"/>
              </a:rPr>
              <a:t>億円の効果が見込まれ、取組期間終了後（</a:t>
            </a:r>
            <a:r>
              <a:rPr lang="en-US" altLang="ja-JP" sz="1300" kern="100" dirty="0">
                <a:solidFill>
                  <a:schemeClr val="tx2"/>
                </a:solidFill>
                <a:latin typeface="+mn-ea"/>
                <a:cs typeface="Times New Roman" panose="02020603050405020304" pitchFamily="18" charset="0"/>
              </a:rPr>
              <a:t>3</a:t>
            </a:r>
            <a:r>
              <a:rPr lang="ja-JP" altLang="en-US" sz="1300" kern="100" dirty="0" smtClean="0">
                <a:solidFill>
                  <a:schemeClr val="tx2"/>
                </a:solidFill>
                <a:latin typeface="+mn-ea"/>
                <a:cs typeface="Times New Roman" panose="02020603050405020304" pitchFamily="18" charset="0"/>
              </a:rPr>
              <a:t>年後）には、約</a:t>
            </a:r>
            <a:r>
              <a:rPr lang="en-US" altLang="ja-JP" sz="1300" kern="100" dirty="0">
                <a:solidFill>
                  <a:schemeClr val="tx2"/>
                </a:solidFill>
                <a:latin typeface="+mn-ea"/>
                <a:cs typeface="Times New Roman" panose="02020603050405020304" pitchFamily="18" charset="0"/>
              </a:rPr>
              <a:t>7</a:t>
            </a:r>
            <a:r>
              <a:rPr lang="ja-JP" altLang="en-US" sz="1300" kern="100" dirty="0" smtClean="0">
                <a:solidFill>
                  <a:schemeClr val="tx2"/>
                </a:solidFill>
                <a:latin typeface="+mn-ea"/>
                <a:cs typeface="Times New Roman" panose="02020603050405020304" pitchFamily="18" charset="0"/>
              </a:rPr>
              <a:t>億円の効果が見込まれる。</a:t>
            </a:r>
            <a:endParaRPr lang="ja-JP" altLang="en-US" sz="1300" kern="100" dirty="0">
              <a:solidFill>
                <a:schemeClr val="tx2"/>
              </a:solidFill>
              <a:latin typeface="+mn-ea"/>
              <a:cs typeface="Times New Roman" panose="02020603050405020304" pitchFamily="18" charset="0"/>
            </a:endParaRPr>
          </a:p>
        </p:txBody>
      </p:sp>
      <p:sp>
        <p:nvSpPr>
          <p:cNvPr id="30" name="正方形/長方形 29"/>
          <p:cNvSpPr/>
          <p:nvPr/>
        </p:nvSpPr>
        <p:spPr>
          <a:xfrm>
            <a:off x="132346" y="2552226"/>
            <a:ext cx="2326758" cy="38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smtClean="0">
                <a:solidFill>
                  <a:schemeClr val="tx1"/>
                </a:solidFill>
                <a:latin typeface="+mn-ea"/>
              </a:rPr>
              <a:t>平成</a:t>
            </a:r>
            <a:r>
              <a:rPr lang="en-US" altLang="ja-JP" sz="1300" dirty="0">
                <a:solidFill>
                  <a:schemeClr val="tx1"/>
                </a:solidFill>
                <a:latin typeface="+mn-ea"/>
              </a:rPr>
              <a:t>30</a:t>
            </a:r>
            <a:r>
              <a:rPr lang="ja-JP" altLang="en-US" sz="1300" dirty="0" smtClean="0">
                <a:solidFill>
                  <a:schemeClr val="tx1"/>
                </a:solidFill>
                <a:latin typeface="+mn-ea"/>
              </a:rPr>
              <a:t>年度経常損益</a:t>
            </a:r>
            <a:endParaRPr lang="en-US" altLang="ja-JP" sz="1300" dirty="0" smtClean="0">
              <a:solidFill>
                <a:schemeClr val="tx1"/>
              </a:solidFill>
              <a:latin typeface="+mn-ea"/>
            </a:endParaRPr>
          </a:p>
          <a:p>
            <a:pPr algn="ctr"/>
            <a:r>
              <a:rPr lang="ja-JP" altLang="en-US" sz="1300" dirty="0" smtClean="0">
                <a:solidFill>
                  <a:schemeClr val="tx1"/>
                </a:solidFill>
                <a:latin typeface="+mn-ea"/>
              </a:rPr>
              <a:t>（現状）</a:t>
            </a:r>
            <a:endParaRPr lang="en-US" altLang="ja-JP" sz="1300" dirty="0" smtClean="0">
              <a:solidFill>
                <a:schemeClr val="tx1"/>
              </a:solidFill>
              <a:latin typeface="+mn-ea"/>
            </a:endParaRPr>
          </a:p>
        </p:txBody>
      </p:sp>
      <p:sp>
        <p:nvSpPr>
          <p:cNvPr id="31" name="正方形/長方形 30"/>
          <p:cNvSpPr/>
          <p:nvPr/>
        </p:nvSpPr>
        <p:spPr>
          <a:xfrm>
            <a:off x="2746585" y="2552224"/>
            <a:ext cx="1621597" cy="38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smtClean="0">
                <a:solidFill>
                  <a:schemeClr val="tx1"/>
                </a:solidFill>
                <a:latin typeface="+mn-ea"/>
              </a:rPr>
              <a:t>短期的取組効果</a:t>
            </a:r>
            <a:endParaRPr lang="en-US" altLang="ja-JP" sz="1300" dirty="0" smtClean="0">
              <a:solidFill>
                <a:schemeClr val="tx1"/>
              </a:solidFill>
              <a:latin typeface="+mn-ea"/>
            </a:endParaRPr>
          </a:p>
          <a:p>
            <a:pPr algn="ctr"/>
            <a:r>
              <a:rPr lang="ja-JP" altLang="en-US" sz="1300" dirty="0" smtClean="0">
                <a:solidFill>
                  <a:schemeClr val="tx1"/>
                </a:solidFill>
                <a:latin typeface="+mn-ea"/>
              </a:rPr>
              <a:t>（</a:t>
            </a:r>
            <a:r>
              <a:rPr lang="en-US" altLang="ja-JP" sz="1300" dirty="0">
                <a:solidFill>
                  <a:schemeClr val="tx1"/>
                </a:solidFill>
                <a:latin typeface="+mn-ea"/>
              </a:rPr>
              <a:t>1</a:t>
            </a:r>
            <a:r>
              <a:rPr lang="ja-JP" altLang="en-US" sz="1300" dirty="0" smtClean="0">
                <a:solidFill>
                  <a:schemeClr val="tx1"/>
                </a:solidFill>
                <a:latin typeface="+mn-ea"/>
              </a:rPr>
              <a:t>年後の効果）</a:t>
            </a:r>
            <a:endParaRPr lang="en-US" altLang="ja-JP" sz="1300" dirty="0" smtClean="0">
              <a:solidFill>
                <a:schemeClr val="tx1"/>
              </a:solidFill>
              <a:latin typeface="+mn-ea"/>
            </a:endParaRPr>
          </a:p>
        </p:txBody>
      </p:sp>
      <p:sp>
        <p:nvSpPr>
          <p:cNvPr id="42" name="正方形/長方形 41"/>
          <p:cNvSpPr/>
          <p:nvPr/>
        </p:nvSpPr>
        <p:spPr>
          <a:xfrm>
            <a:off x="5059840" y="2552224"/>
            <a:ext cx="1621597" cy="38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smtClean="0">
                <a:solidFill>
                  <a:schemeClr val="tx1"/>
                </a:solidFill>
                <a:latin typeface="+mn-ea"/>
              </a:rPr>
              <a:t>経営改善効果</a:t>
            </a:r>
            <a:endParaRPr lang="en-US" altLang="ja-JP" sz="1300" dirty="0" smtClean="0">
              <a:solidFill>
                <a:schemeClr val="tx1"/>
              </a:solidFill>
              <a:latin typeface="+mn-ea"/>
            </a:endParaRPr>
          </a:p>
          <a:p>
            <a:pPr algn="ctr"/>
            <a:r>
              <a:rPr lang="ja-JP" altLang="en-US" sz="1300" dirty="0" smtClean="0">
                <a:solidFill>
                  <a:schemeClr val="tx1"/>
                </a:solidFill>
                <a:latin typeface="+mn-ea"/>
              </a:rPr>
              <a:t>（</a:t>
            </a:r>
            <a:r>
              <a:rPr lang="en-US" altLang="ja-JP" sz="1300" dirty="0">
                <a:solidFill>
                  <a:schemeClr val="tx1"/>
                </a:solidFill>
                <a:latin typeface="+mn-ea"/>
              </a:rPr>
              <a:t>3</a:t>
            </a:r>
            <a:r>
              <a:rPr lang="ja-JP" altLang="en-US" sz="1300" dirty="0" smtClean="0">
                <a:solidFill>
                  <a:schemeClr val="tx1"/>
                </a:solidFill>
                <a:latin typeface="+mn-ea"/>
              </a:rPr>
              <a:t>年後の効果）</a:t>
            </a:r>
            <a:endParaRPr lang="en-US" altLang="ja-JP" sz="1300" dirty="0" smtClean="0">
              <a:solidFill>
                <a:schemeClr val="tx1"/>
              </a:solidFill>
              <a:latin typeface="+mn-ea"/>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43</a:t>
            </a:fld>
            <a:endParaRPr kumimoji="1" lang="ja-JP" altLang="en-US" dirty="0"/>
          </a:p>
        </p:txBody>
      </p:sp>
      <p:sp>
        <p:nvSpPr>
          <p:cNvPr id="40" name="右矢印 39"/>
          <p:cNvSpPr/>
          <p:nvPr/>
        </p:nvSpPr>
        <p:spPr>
          <a:xfrm>
            <a:off x="4464059" y="3491272"/>
            <a:ext cx="496036" cy="57412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00">
              <a:latin typeface="+mn-ea"/>
            </a:endParaRPr>
          </a:p>
        </p:txBody>
      </p:sp>
      <p:pic>
        <p:nvPicPr>
          <p:cNvPr id="16" name="図 15"/>
          <p:cNvPicPr>
            <a:picLocks noChangeAspect="1"/>
          </p:cNvPicPr>
          <p:nvPr/>
        </p:nvPicPr>
        <p:blipFill>
          <a:blip r:embed="rId3"/>
          <a:stretch>
            <a:fillRect/>
          </a:stretch>
        </p:blipFill>
        <p:spPr>
          <a:xfrm>
            <a:off x="2670852" y="2915433"/>
            <a:ext cx="1773064" cy="1512000"/>
          </a:xfrm>
          <a:prstGeom prst="rect">
            <a:avLst/>
          </a:prstGeom>
        </p:spPr>
      </p:pic>
      <p:pic>
        <p:nvPicPr>
          <p:cNvPr id="17" name="図 16"/>
          <p:cNvPicPr>
            <a:picLocks noChangeAspect="1"/>
          </p:cNvPicPr>
          <p:nvPr/>
        </p:nvPicPr>
        <p:blipFill>
          <a:blip r:embed="rId4"/>
          <a:stretch>
            <a:fillRect/>
          </a:stretch>
        </p:blipFill>
        <p:spPr>
          <a:xfrm>
            <a:off x="4984107" y="2935595"/>
            <a:ext cx="1773064" cy="1512000"/>
          </a:xfrm>
          <a:prstGeom prst="rect">
            <a:avLst/>
          </a:prstGeom>
        </p:spPr>
      </p:pic>
      <p:pic>
        <p:nvPicPr>
          <p:cNvPr id="3" name="図 2"/>
          <p:cNvPicPr>
            <a:picLocks noChangeAspect="1"/>
          </p:cNvPicPr>
          <p:nvPr/>
        </p:nvPicPr>
        <p:blipFill>
          <a:blip r:embed="rId5"/>
          <a:stretch>
            <a:fillRect/>
          </a:stretch>
        </p:blipFill>
        <p:spPr>
          <a:xfrm>
            <a:off x="344094" y="2918137"/>
            <a:ext cx="1773064" cy="1512000"/>
          </a:xfrm>
          <a:prstGeom prst="rect">
            <a:avLst/>
          </a:prstGeom>
        </p:spPr>
      </p:pic>
    </p:spTree>
    <p:extLst>
      <p:ext uri="{BB962C8B-B14F-4D97-AF65-F5344CB8AC3E}">
        <p14:creationId xmlns:p14="http://schemas.microsoft.com/office/powerpoint/2010/main" val="2366704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66181"/>
            <a:ext cx="7886700" cy="5481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a:solidFill>
                  <a:schemeClr val="tx1"/>
                </a:solidFill>
                <a:latin typeface="+mj-ea"/>
              </a:rPr>
              <a:t>Ⅵ</a:t>
            </a:r>
            <a:r>
              <a:rPr lang="ja-JP" altLang="en-US" sz="1600" b="1" dirty="0" smtClean="0">
                <a:solidFill>
                  <a:schemeClr val="tx1"/>
                </a:solidFill>
                <a:latin typeface="+mj-ea"/>
              </a:rPr>
              <a:t>　</a:t>
            </a:r>
            <a:r>
              <a:rPr lang="ja-JP" altLang="en-US" sz="1600" b="1" kern="100" dirty="0">
                <a:solidFill>
                  <a:schemeClr val="tx1"/>
                </a:solidFill>
                <a:latin typeface="+mj-ea"/>
                <a:cs typeface="Times New Roman" panose="02020603050405020304" pitchFamily="18" charset="0"/>
              </a:rPr>
              <a:t>経営計画 </a:t>
            </a:r>
            <a:r>
              <a:rPr lang="en-US" altLang="ja-JP" sz="1600" b="1" kern="100" dirty="0" smtClean="0">
                <a:solidFill>
                  <a:schemeClr val="tx1"/>
                </a:solidFill>
                <a:latin typeface="+mj-ea"/>
                <a:cs typeface="Times New Roman" panose="02020603050405020304" pitchFamily="18" charset="0"/>
              </a:rPr>
              <a:t>Ver.3.0</a:t>
            </a:r>
            <a:r>
              <a:rPr lang="ja-JP" altLang="en-US" sz="1600" b="1" dirty="0" smtClean="0">
                <a:solidFill>
                  <a:schemeClr val="tx1"/>
                </a:solidFill>
                <a:latin typeface="+mj-ea"/>
              </a:rPr>
              <a:t>のまとめ</a:t>
            </a:r>
            <a:endParaRPr lang="en-US" altLang="ja-JP" sz="1600" b="1" dirty="0">
              <a:solidFill>
                <a:schemeClr val="tx1"/>
              </a:solidFill>
              <a:latin typeface="+mj-ea"/>
            </a:endParaRPr>
          </a:p>
        </p:txBody>
      </p:sp>
      <p:sp>
        <p:nvSpPr>
          <p:cNvPr id="7" name="正方形/長方形 6"/>
          <p:cNvSpPr/>
          <p:nvPr/>
        </p:nvSpPr>
        <p:spPr>
          <a:xfrm>
            <a:off x="120284" y="482988"/>
            <a:ext cx="8861949" cy="355929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lang="ja-JP" altLang="en-US" sz="1400" b="1" u="sng" dirty="0" smtClean="0">
                <a:solidFill>
                  <a:schemeClr val="tx1"/>
                </a:solidFill>
                <a:latin typeface="+mn-ea"/>
              </a:rPr>
              <a:t>経営計画策定から実施</a:t>
            </a:r>
            <a:r>
              <a:rPr lang="en-US" altLang="ja-JP" sz="1400" b="1" u="sng" dirty="0" smtClean="0">
                <a:solidFill>
                  <a:schemeClr val="tx1"/>
                </a:solidFill>
                <a:latin typeface="+mn-ea"/>
              </a:rPr>
              <a:t>2</a:t>
            </a:r>
            <a:r>
              <a:rPr lang="ja-JP" altLang="en-US" sz="1400" b="1" u="sng" dirty="0" smtClean="0">
                <a:solidFill>
                  <a:schemeClr val="tx1"/>
                </a:solidFill>
                <a:latin typeface="+mn-ea"/>
              </a:rPr>
              <a:t>年目の評価</a:t>
            </a:r>
            <a:endParaRPr lang="en-US" altLang="ja-JP" sz="1400" b="1" u="sng" dirty="0">
              <a:solidFill>
                <a:schemeClr val="tx1"/>
              </a:solidFill>
              <a:latin typeface="+mn-ea"/>
            </a:endParaRPr>
          </a:p>
          <a:p>
            <a:pPr marL="285750" indent="-285750">
              <a:spcBef>
                <a:spcPts val="300"/>
              </a:spcBef>
              <a:buFont typeface="Wingdings" panose="05000000000000000000" pitchFamily="2" charset="2"/>
              <a:buChar char="Ø"/>
            </a:pPr>
            <a:r>
              <a:rPr lang="ja-JP" altLang="en-US" sz="1400" dirty="0" smtClean="0">
                <a:solidFill>
                  <a:schemeClr val="tx1"/>
                </a:solidFill>
                <a:latin typeface="+mn-ea"/>
              </a:rPr>
              <a:t>本経営計画 </a:t>
            </a:r>
            <a:r>
              <a:rPr lang="en-US" altLang="ja-JP" sz="1400" dirty="0" smtClean="0">
                <a:solidFill>
                  <a:schemeClr val="tx1"/>
                </a:solidFill>
                <a:latin typeface="+mn-ea"/>
              </a:rPr>
              <a:t>Ver.3.0</a:t>
            </a:r>
            <a:r>
              <a:rPr lang="ja-JP" altLang="en-US" sz="1400" dirty="0" smtClean="0">
                <a:solidFill>
                  <a:schemeClr val="tx1"/>
                </a:solidFill>
                <a:latin typeface="+mn-ea"/>
              </a:rPr>
              <a:t>で</a:t>
            </a:r>
            <a:r>
              <a:rPr lang="ja-JP" altLang="en-US" sz="1400" dirty="0">
                <a:solidFill>
                  <a:schemeClr val="tx1"/>
                </a:solidFill>
                <a:latin typeface="+mn-ea"/>
              </a:rPr>
              <a:t>は</a:t>
            </a:r>
            <a:r>
              <a:rPr lang="ja-JP" altLang="en-US" sz="1400" dirty="0" smtClean="0">
                <a:solidFill>
                  <a:schemeClr val="tx1"/>
                </a:solidFill>
                <a:latin typeface="+mn-ea"/>
              </a:rPr>
              <a:t>、経営計画</a:t>
            </a:r>
            <a:r>
              <a:rPr lang="en-US" altLang="ja-JP" sz="1400" dirty="0" smtClean="0">
                <a:solidFill>
                  <a:schemeClr val="tx1"/>
                </a:solidFill>
                <a:latin typeface="+mn-ea"/>
              </a:rPr>
              <a:t>Ver.2.0</a:t>
            </a:r>
            <a:r>
              <a:rPr lang="ja-JP" altLang="en-US" sz="1400" dirty="0" smtClean="0">
                <a:solidFill>
                  <a:schemeClr val="tx1"/>
                </a:solidFill>
                <a:latin typeface="+mn-ea"/>
              </a:rPr>
              <a:t>で定めた「経営改善策」の進捗を確認するとともに、平成</a:t>
            </a:r>
            <a:r>
              <a:rPr lang="en-US" altLang="ja-JP" sz="1400" dirty="0">
                <a:solidFill>
                  <a:schemeClr val="tx1"/>
                </a:solidFill>
                <a:latin typeface="+mn-ea"/>
              </a:rPr>
              <a:t>30</a:t>
            </a:r>
            <a:r>
              <a:rPr lang="ja-JP" altLang="en-US" sz="1400" dirty="0" smtClean="0">
                <a:solidFill>
                  <a:schemeClr val="tx1"/>
                </a:solidFill>
                <a:latin typeface="+mn-ea"/>
              </a:rPr>
              <a:t>年度決算結果に基づき「個別課題」を抽出した。</a:t>
            </a:r>
            <a:endParaRPr lang="en-US" altLang="ja-JP" sz="14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400" dirty="0">
                <a:solidFill>
                  <a:schemeClr val="tx1"/>
                </a:solidFill>
                <a:latin typeface="+mn-ea"/>
              </a:rPr>
              <a:t>港湾施設提供事業の</a:t>
            </a:r>
            <a:r>
              <a:rPr lang="ja-JP" altLang="en-US" sz="1400" dirty="0" smtClean="0">
                <a:solidFill>
                  <a:schemeClr val="tx1"/>
                </a:solidFill>
                <a:latin typeface="+mn-ea"/>
              </a:rPr>
              <a:t>平成</a:t>
            </a:r>
            <a:r>
              <a:rPr lang="en-US" altLang="ja-JP" sz="1400" dirty="0">
                <a:solidFill>
                  <a:schemeClr val="tx1"/>
                </a:solidFill>
                <a:latin typeface="+mn-ea"/>
              </a:rPr>
              <a:t>30</a:t>
            </a:r>
            <a:r>
              <a:rPr lang="ja-JP" altLang="en-US" sz="1400" dirty="0" smtClean="0">
                <a:solidFill>
                  <a:schemeClr val="tx1"/>
                </a:solidFill>
                <a:latin typeface="+mn-ea"/>
              </a:rPr>
              <a:t>年度</a:t>
            </a:r>
            <a:r>
              <a:rPr lang="ja-JP" altLang="en-US" sz="1400" dirty="0">
                <a:solidFill>
                  <a:schemeClr val="tx1"/>
                </a:solidFill>
                <a:latin typeface="+mn-ea"/>
              </a:rPr>
              <a:t>決算における経常損益</a:t>
            </a:r>
            <a:r>
              <a:rPr lang="ja-JP" altLang="en-US" sz="1400" dirty="0" smtClean="0">
                <a:solidFill>
                  <a:schemeClr val="tx1"/>
                </a:solidFill>
                <a:latin typeface="+mn-ea"/>
              </a:rPr>
              <a:t>は</a:t>
            </a:r>
            <a:r>
              <a:rPr lang="en-US" altLang="ja-JP" sz="1400" dirty="0" smtClean="0">
                <a:solidFill>
                  <a:schemeClr val="tx1"/>
                </a:solidFill>
                <a:latin typeface="+mn-ea"/>
              </a:rPr>
              <a:t>11</a:t>
            </a:r>
            <a:r>
              <a:rPr lang="ja-JP" altLang="en-US" sz="1400" dirty="0" smtClean="0">
                <a:solidFill>
                  <a:schemeClr val="tx1"/>
                </a:solidFill>
                <a:latin typeface="+mn-ea"/>
              </a:rPr>
              <a:t>億</a:t>
            </a:r>
            <a:r>
              <a:rPr lang="en-US" altLang="ja-JP" sz="1400" dirty="0" smtClean="0">
                <a:solidFill>
                  <a:schemeClr val="tx1"/>
                </a:solidFill>
                <a:latin typeface="+mn-ea"/>
              </a:rPr>
              <a:t>1,800</a:t>
            </a:r>
            <a:r>
              <a:rPr lang="ja-JP" altLang="en-US" sz="1400" dirty="0">
                <a:solidFill>
                  <a:schemeClr val="tx1"/>
                </a:solidFill>
                <a:latin typeface="+mn-ea"/>
              </a:rPr>
              <a:t>万円と、</a:t>
            </a:r>
            <a:r>
              <a:rPr lang="ja-JP" altLang="en-US" sz="1400" dirty="0" smtClean="0">
                <a:solidFill>
                  <a:schemeClr val="tx1"/>
                </a:solidFill>
                <a:latin typeface="+mn-ea"/>
              </a:rPr>
              <a:t>平成</a:t>
            </a:r>
            <a:r>
              <a:rPr lang="en-US" altLang="ja-JP" sz="1400" dirty="0">
                <a:solidFill>
                  <a:schemeClr val="tx1"/>
                </a:solidFill>
                <a:latin typeface="+mn-ea"/>
              </a:rPr>
              <a:t>29</a:t>
            </a:r>
            <a:r>
              <a:rPr lang="ja-JP" altLang="en-US" sz="1400" dirty="0" smtClean="0">
                <a:solidFill>
                  <a:schemeClr val="tx1"/>
                </a:solidFill>
                <a:latin typeface="+mn-ea"/>
              </a:rPr>
              <a:t>年度</a:t>
            </a:r>
            <a:r>
              <a:rPr lang="ja-JP" altLang="en-US" sz="1400" dirty="0">
                <a:solidFill>
                  <a:schemeClr val="tx1"/>
                </a:solidFill>
                <a:latin typeface="+mn-ea"/>
              </a:rPr>
              <a:t>決算</a:t>
            </a:r>
            <a:r>
              <a:rPr lang="ja-JP" altLang="en-US" sz="1400" dirty="0" smtClean="0">
                <a:solidFill>
                  <a:schemeClr val="tx1"/>
                </a:solidFill>
                <a:latin typeface="+mn-ea"/>
              </a:rPr>
              <a:t>の</a:t>
            </a:r>
            <a:r>
              <a:rPr lang="en-US" altLang="ja-JP" sz="1400" dirty="0" smtClean="0">
                <a:solidFill>
                  <a:schemeClr val="tx1"/>
                </a:solidFill>
                <a:latin typeface="+mn-ea"/>
              </a:rPr>
              <a:t>5</a:t>
            </a:r>
            <a:r>
              <a:rPr lang="ja-JP" altLang="en-US" sz="1400" dirty="0" smtClean="0">
                <a:solidFill>
                  <a:schemeClr val="tx1"/>
                </a:solidFill>
                <a:latin typeface="+mn-ea"/>
              </a:rPr>
              <a:t>億</a:t>
            </a:r>
            <a:r>
              <a:rPr lang="en-US" altLang="ja-JP" sz="1400" dirty="0" smtClean="0">
                <a:solidFill>
                  <a:schemeClr val="tx1"/>
                </a:solidFill>
                <a:latin typeface="+mn-ea"/>
              </a:rPr>
              <a:t>1,700</a:t>
            </a:r>
            <a:r>
              <a:rPr lang="ja-JP" altLang="en-US" sz="1400" dirty="0">
                <a:solidFill>
                  <a:schemeClr val="tx1"/>
                </a:solidFill>
                <a:latin typeface="+mn-ea"/>
              </a:rPr>
              <a:t>万円</a:t>
            </a:r>
            <a:r>
              <a:rPr lang="ja-JP" altLang="en-US" sz="1400" dirty="0" smtClean="0">
                <a:solidFill>
                  <a:schemeClr val="tx1"/>
                </a:solidFill>
                <a:latin typeface="+mn-ea"/>
              </a:rPr>
              <a:t>から</a:t>
            </a:r>
            <a:r>
              <a:rPr lang="en-US" altLang="ja-JP" sz="1400" dirty="0">
                <a:solidFill>
                  <a:schemeClr val="tx1"/>
                </a:solidFill>
                <a:latin typeface="+mn-ea"/>
              </a:rPr>
              <a:t>6</a:t>
            </a:r>
            <a:r>
              <a:rPr lang="ja-JP" altLang="en-US" sz="1400" dirty="0" smtClean="0">
                <a:solidFill>
                  <a:schemeClr val="tx1"/>
                </a:solidFill>
                <a:latin typeface="+mn-ea"/>
              </a:rPr>
              <a:t>億</a:t>
            </a:r>
            <a:r>
              <a:rPr lang="en-US" altLang="ja-JP" sz="1400" dirty="0" smtClean="0">
                <a:solidFill>
                  <a:schemeClr val="tx1"/>
                </a:solidFill>
                <a:latin typeface="+mn-ea"/>
              </a:rPr>
              <a:t>100</a:t>
            </a:r>
            <a:r>
              <a:rPr lang="ja-JP" altLang="en-US" sz="1400" dirty="0">
                <a:solidFill>
                  <a:schemeClr val="tx1"/>
                </a:solidFill>
                <a:latin typeface="+mn-ea"/>
              </a:rPr>
              <a:t>万円改善し、堅調に推移している。</a:t>
            </a:r>
          </a:p>
          <a:p>
            <a:pPr marL="285750" indent="-285750">
              <a:spcBef>
                <a:spcPts val="300"/>
              </a:spcBef>
              <a:buFont typeface="Wingdings" panose="05000000000000000000" pitchFamily="2" charset="2"/>
              <a:buChar char="Ø"/>
            </a:pPr>
            <a:r>
              <a:rPr lang="ja-JP" altLang="en-US" sz="1400" dirty="0">
                <a:solidFill>
                  <a:schemeClr val="tx1"/>
                </a:solidFill>
                <a:latin typeface="+mn-ea"/>
              </a:rPr>
              <a:t>前回の経営</a:t>
            </a:r>
            <a:r>
              <a:rPr lang="ja-JP" altLang="en-US" sz="1400" dirty="0" smtClean="0">
                <a:solidFill>
                  <a:schemeClr val="tx1"/>
                </a:solidFill>
                <a:latin typeface="+mn-ea"/>
              </a:rPr>
              <a:t>計画</a:t>
            </a:r>
            <a:r>
              <a:rPr lang="en-US" altLang="ja-JP" sz="1400" dirty="0" smtClean="0">
                <a:solidFill>
                  <a:schemeClr val="tx1"/>
                </a:solidFill>
                <a:latin typeface="+mn-ea"/>
              </a:rPr>
              <a:t>Ver.2.0</a:t>
            </a:r>
            <a:r>
              <a:rPr lang="ja-JP" altLang="en-US" sz="1400" dirty="0" smtClean="0">
                <a:solidFill>
                  <a:schemeClr val="tx1"/>
                </a:solidFill>
                <a:latin typeface="+mn-ea"/>
              </a:rPr>
              <a:t>に</a:t>
            </a:r>
            <a:r>
              <a:rPr lang="ja-JP" altLang="en-US" sz="1400" dirty="0">
                <a:solidFill>
                  <a:schemeClr val="tx1"/>
                </a:solidFill>
                <a:latin typeface="+mn-ea"/>
              </a:rPr>
              <a:t>おける経営改善対象額として</a:t>
            </a:r>
            <a:r>
              <a:rPr lang="ja-JP" altLang="en-US" sz="1400" dirty="0" smtClean="0">
                <a:solidFill>
                  <a:schemeClr val="tx1"/>
                </a:solidFill>
                <a:latin typeface="+mn-ea"/>
              </a:rPr>
              <a:t>、令和</a:t>
            </a:r>
            <a:r>
              <a:rPr lang="en-US" altLang="ja-JP" sz="1400" dirty="0" smtClean="0">
                <a:solidFill>
                  <a:schemeClr val="tx1"/>
                </a:solidFill>
                <a:latin typeface="+mn-ea"/>
              </a:rPr>
              <a:t>4</a:t>
            </a:r>
            <a:r>
              <a:rPr lang="ja-JP" altLang="en-US" sz="1400" dirty="0" smtClean="0">
                <a:solidFill>
                  <a:schemeClr val="tx1"/>
                </a:solidFill>
                <a:latin typeface="+mn-ea"/>
              </a:rPr>
              <a:t>年度</a:t>
            </a:r>
            <a:r>
              <a:rPr lang="ja-JP" altLang="en-US" sz="1400" dirty="0">
                <a:solidFill>
                  <a:schemeClr val="tx1"/>
                </a:solidFill>
                <a:latin typeface="+mn-ea"/>
              </a:rPr>
              <a:t>までに赤字額の合計である</a:t>
            </a:r>
            <a:r>
              <a:rPr lang="ja-JP" altLang="en-US" sz="1400" dirty="0" smtClean="0">
                <a:solidFill>
                  <a:schemeClr val="tx1"/>
                </a:solidFill>
                <a:latin typeface="+mn-ea"/>
              </a:rPr>
              <a:t>約</a:t>
            </a:r>
            <a:r>
              <a:rPr lang="en-US" altLang="ja-JP" sz="1400" dirty="0">
                <a:solidFill>
                  <a:schemeClr val="tx1"/>
                </a:solidFill>
                <a:latin typeface="+mn-ea"/>
              </a:rPr>
              <a:t>8</a:t>
            </a:r>
            <a:r>
              <a:rPr lang="ja-JP" altLang="en-US" sz="1400" dirty="0" smtClean="0">
                <a:solidFill>
                  <a:schemeClr val="tx1"/>
                </a:solidFill>
                <a:latin typeface="+mn-ea"/>
              </a:rPr>
              <a:t>億円</a:t>
            </a:r>
            <a:r>
              <a:rPr lang="ja-JP" altLang="en-US" sz="1400" dirty="0">
                <a:solidFill>
                  <a:schemeClr val="tx1"/>
                </a:solidFill>
                <a:latin typeface="+mn-ea"/>
              </a:rPr>
              <a:t>の経営改善を目指すこととしていたが、今回の経営計画</a:t>
            </a:r>
            <a:r>
              <a:rPr lang="en-US" altLang="ja-JP" sz="1400" dirty="0" smtClean="0">
                <a:solidFill>
                  <a:schemeClr val="tx1"/>
                </a:solidFill>
                <a:latin typeface="+mn-ea"/>
              </a:rPr>
              <a:t>Ver.3.0</a:t>
            </a:r>
            <a:r>
              <a:rPr lang="ja-JP" altLang="en-US" sz="1400" dirty="0">
                <a:solidFill>
                  <a:schemeClr val="tx1"/>
                </a:solidFill>
                <a:latin typeface="+mn-ea"/>
              </a:rPr>
              <a:t>では、個別課題の解決に</a:t>
            </a:r>
            <a:r>
              <a:rPr lang="ja-JP" altLang="en-US" sz="1400" dirty="0" smtClean="0">
                <a:solidFill>
                  <a:schemeClr val="tx1"/>
                </a:solidFill>
                <a:latin typeface="+mn-ea"/>
              </a:rPr>
              <a:t>より</a:t>
            </a:r>
            <a:r>
              <a:rPr lang="en-US" altLang="ja-JP" sz="1400" dirty="0" smtClean="0">
                <a:solidFill>
                  <a:schemeClr val="tx1"/>
                </a:solidFill>
                <a:latin typeface="+mn-ea"/>
              </a:rPr>
              <a:t>1</a:t>
            </a:r>
            <a:r>
              <a:rPr lang="ja-JP" altLang="en-US" sz="1400" dirty="0" smtClean="0">
                <a:solidFill>
                  <a:schemeClr val="tx1"/>
                </a:solidFill>
                <a:latin typeface="+mn-ea"/>
              </a:rPr>
              <a:t>億</a:t>
            </a:r>
            <a:r>
              <a:rPr lang="en-US" altLang="ja-JP" sz="1400" dirty="0" smtClean="0">
                <a:solidFill>
                  <a:schemeClr val="tx1"/>
                </a:solidFill>
                <a:latin typeface="+mn-ea"/>
              </a:rPr>
              <a:t>5,</a:t>
            </a:r>
            <a:r>
              <a:rPr lang="en-US" altLang="ja-JP" sz="1400" dirty="0">
                <a:solidFill>
                  <a:schemeClr val="tx1"/>
                </a:solidFill>
                <a:latin typeface="+mn-ea"/>
              </a:rPr>
              <a:t>3</a:t>
            </a:r>
            <a:r>
              <a:rPr lang="en-US" altLang="ja-JP" sz="1400" dirty="0" smtClean="0">
                <a:solidFill>
                  <a:schemeClr val="tx1"/>
                </a:solidFill>
                <a:latin typeface="+mn-ea"/>
              </a:rPr>
              <a:t>00</a:t>
            </a:r>
            <a:r>
              <a:rPr lang="ja-JP" altLang="en-US" sz="1400" dirty="0">
                <a:solidFill>
                  <a:schemeClr val="tx1"/>
                </a:solidFill>
                <a:latin typeface="+mn-ea"/>
              </a:rPr>
              <a:t>万円改善</a:t>
            </a:r>
            <a:r>
              <a:rPr lang="ja-JP" altLang="en-US" sz="1400" dirty="0" smtClean="0">
                <a:solidFill>
                  <a:schemeClr val="tx1"/>
                </a:solidFill>
                <a:latin typeface="+mn-ea"/>
              </a:rPr>
              <a:t>した。また「経営改善策」の実施により得られた収益増の効果をもって、「競争力強化策」</a:t>
            </a:r>
            <a:r>
              <a:rPr lang="ja-JP" altLang="en-US" sz="1400" smtClean="0">
                <a:solidFill>
                  <a:schemeClr val="tx1"/>
                </a:solidFill>
                <a:latin typeface="+mn-ea"/>
              </a:rPr>
              <a:t>のうち上屋使用料における「</a:t>
            </a:r>
            <a:r>
              <a:rPr lang="ja-JP" altLang="en-US" sz="1400" dirty="0" smtClean="0">
                <a:solidFill>
                  <a:schemeClr val="tx1"/>
                </a:solidFill>
                <a:latin typeface="+mn-ea"/>
              </a:rPr>
              <a:t>新たな等級の設置」の実現にこぎつけることが出来た。</a:t>
            </a:r>
            <a:endParaRPr lang="ja-JP" altLang="en-US" sz="1400" dirty="0">
              <a:solidFill>
                <a:schemeClr val="tx1"/>
              </a:solidFill>
              <a:latin typeface="+mn-ea"/>
            </a:endParaRPr>
          </a:p>
          <a:p>
            <a:pPr marL="285750" indent="-285750">
              <a:spcBef>
                <a:spcPts val="300"/>
              </a:spcBef>
              <a:buFont typeface="Wingdings" panose="05000000000000000000" pitchFamily="2" charset="2"/>
              <a:buChar char="Ø"/>
            </a:pPr>
            <a:r>
              <a:rPr lang="ja-JP" altLang="en-US" sz="1400" dirty="0">
                <a:solidFill>
                  <a:schemeClr val="tx1"/>
                </a:solidFill>
                <a:latin typeface="+mn-ea"/>
              </a:rPr>
              <a:t>このことから、経営計画 </a:t>
            </a:r>
            <a:r>
              <a:rPr lang="en-US" altLang="ja-JP" sz="1400" dirty="0" smtClean="0">
                <a:solidFill>
                  <a:schemeClr val="tx1"/>
                </a:solidFill>
                <a:latin typeface="+mn-ea"/>
              </a:rPr>
              <a:t>Ver.3.0</a:t>
            </a:r>
            <a:r>
              <a:rPr lang="ja-JP" altLang="en-US" sz="1400" dirty="0">
                <a:solidFill>
                  <a:schemeClr val="tx1"/>
                </a:solidFill>
                <a:latin typeface="+mn-ea"/>
              </a:rPr>
              <a:t>では、</a:t>
            </a:r>
            <a:r>
              <a:rPr lang="ja-JP" altLang="en-US" sz="1400" dirty="0" smtClean="0">
                <a:solidFill>
                  <a:schemeClr val="tx1"/>
                </a:solidFill>
                <a:latin typeface="+mn-ea"/>
              </a:rPr>
              <a:t>今後令和</a:t>
            </a:r>
            <a:r>
              <a:rPr lang="en-US" altLang="ja-JP" sz="1400" dirty="0" smtClean="0">
                <a:solidFill>
                  <a:schemeClr val="tx1"/>
                </a:solidFill>
                <a:latin typeface="+mn-ea"/>
              </a:rPr>
              <a:t>4</a:t>
            </a:r>
            <a:r>
              <a:rPr lang="ja-JP" altLang="en-US" sz="1400" dirty="0" smtClean="0">
                <a:solidFill>
                  <a:schemeClr val="tx1"/>
                </a:solidFill>
                <a:latin typeface="+mn-ea"/>
              </a:rPr>
              <a:t>年度</a:t>
            </a:r>
            <a:r>
              <a:rPr lang="ja-JP" altLang="en-US" sz="1400" dirty="0">
                <a:solidFill>
                  <a:schemeClr val="tx1"/>
                </a:solidFill>
                <a:latin typeface="+mn-ea"/>
              </a:rPr>
              <a:t>までに</a:t>
            </a:r>
            <a:r>
              <a:rPr lang="ja-JP" altLang="en-US" sz="1400" dirty="0" smtClean="0">
                <a:solidFill>
                  <a:schemeClr val="tx1"/>
                </a:solidFill>
                <a:latin typeface="+mn-ea"/>
              </a:rPr>
              <a:t>約</a:t>
            </a:r>
            <a:r>
              <a:rPr lang="en-US" altLang="ja-JP" sz="1400" dirty="0">
                <a:solidFill>
                  <a:schemeClr val="tx1"/>
                </a:solidFill>
                <a:latin typeface="+mn-ea"/>
              </a:rPr>
              <a:t>7</a:t>
            </a:r>
            <a:r>
              <a:rPr lang="ja-JP" altLang="en-US" sz="1400" dirty="0" smtClean="0">
                <a:solidFill>
                  <a:schemeClr val="tx1"/>
                </a:solidFill>
                <a:latin typeface="+mn-ea"/>
              </a:rPr>
              <a:t>億円</a:t>
            </a:r>
            <a:r>
              <a:rPr lang="ja-JP" altLang="en-US" sz="1400" dirty="0">
                <a:solidFill>
                  <a:schemeClr val="tx1"/>
                </a:solidFill>
                <a:latin typeface="+mn-ea"/>
              </a:rPr>
              <a:t>の経営改善を目指すこととなった。施設</a:t>
            </a:r>
            <a:r>
              <a:rPr lang="ja-JP" altLang="en-US" sz="1400" dirty="0" smtClean="0">
                <a:solidFill>
                  <a:schemeClr val="tx1"/>
                </a:solidFill>
                <a:latin typeface="+mn-ea"/>
              </a:rPr>
              <a:t>提供事業は、社会経済情勢の変化などの影響を大きく受ける事業であり、経営改善策の成否にも多大な影響を及ぼすことになる。</a:t>
            </a:r>
            <a:endParaRPr lang="en-US" altLang="ja-JP" sz="14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400" dirty="0" smtClean="0">
                <a:solidFill>
                  <a:schemeClr val="tx1"/>
                </a:solidFill>
                <a:latin typeface="+mn-ea"/>
              </a:rPr>
              <a:t>上記のような</a:t>
            </a:r>
            <a:r>
              <a:rPr lang="ja-JP" altLang="en-US" sz="1400" dirty="0">
                <a:solidFill>
                  <a:schemeClr val="tx1"/>
                </a:solidFill>
                <a:latin typeface="+mn-ea"/>
              </a:rPr>
              <a:t>経営</a:t>
            </a:r>
            <a:r>
              <a:rPr lang="ja-JP" altLang="en-US" sz="1400" dirty="0" smtClean="0">
                <a:solidFill>
                  <a:schemeClr val="tx1"/>
                </a:solidFill>
                <a:latin typeface="+mn-ea"/>
              </a:rPr>
              <a:t>環境にあるものの、ＰＤＣＡサイクルの実施により、経営環境の変化を把握し経営改善策を策定・実行する仕組みを構築したことにより、即応性は非常に高まったものと認識している。</a:t>
            </a:r>
            <a:endParaRPr lang="en-US" altLang="ja-JP" sz="1400" dirty="0" smtClean="0">
              <a:solidFill>
                <a:schemeClr val="tx1"/>
              </a:solidFill>
              <a:latin typeface="+mn-ea"/>
            </a:endParaRPr>
          </a:p>
        </p:txBody>
      </p:sp>
      <p:sp>
        <p:nvSpPr>
          <p:cNvPr id="6" name="正方形/長方形 5"/>
          <p:cNvSpPr/>
          <p:nvPr/>
        </p:nvSpPr>
        <p:spPr>
          <a:xfrm>
            <a:off x="120283" y="4292770"/>
            <a:ext cx="8861949" cy="244664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lang="ja-JP" altLang="en-US" sz="1400" b="1" u="sng" dirty="0">
                <a:solidFill>
                  <a:schemeClr val="tx1"/>
                </a:solidFill>
                <a:latin typeface="+mn-ea"/>
              </a:rPr>
              <a:t>今後の取り組み</a:t>
            </a:r>
            <a:endParaRPr lang="en-US" altLang="ja-JP" sz="1400" b="1" u="sng" dirty="0">
              <a:solidFill>
                <a:schemeClr val="tx1"/>
              </a:solidFill>
              <a:latin typeface="+mn-ea"/>
            </a:endParaRPr>
          </a:p>
          <a:p>
            <a:pPr marL="285750" indent="-285750">
              <a:spcBef>
                <a:spcPts val="300"/>
              </a:spcBef>
              <a:buFont typeface="Wingdings" panose="05000000000000000000" pitchFamily="2" charset="2"/>
              <a:buChar char="Ø"/>
            </a:pPr>
            <a:r>
              <a:rPr lang="ja-JP" altLang="en-US" sz="1400" dirty="0" smtClean="0">
                <a:solidFill>
                  <a:schemeClr val="tx1"/>
                </a:solidFill>
                <a:latin typeface="+mn-ea"/>
              </a:rPr>
              <a:t>今後とも、不断の努力を持って「経営</a:t>
            </a:r>
            <a:r>
              <a:rPr lang="ja-JP" altLang="en-US" sz="1400" dirty="0">
                <a:solidFill>
                  <a:schemeClr val="tx1"/>
                </a:solidFill>
                <a:latin typeface="+mn-ea"/>
              </a:rPr>
              <a:t>改善</a:t>
            </a:r>
            <a:r>
              <a:rPr lang="ja-JP" altLang="en-US" sz="1400" dirty="0" smtClean="0">
                <a:solidFill>
                  <a:schemeClr val="tx1"/>
                </a:solidFill>
                <a:latin typeface="+mn-ea"/>
              </a:rPr>
              <a:t>策」の実現に取り組み、本</a:t>
            </a:r>
            <a:r>
              <a:rPr lang="ja-JP" altLang="en-US" sz="1400" kern="100" dirty="0">
                <a:solidFill>
                  <a:schemeClr val="tx1"/>
                </a:solidFill>
                <a:latin typeface="+mj-ea"/>
                <a:cs typeface="Times New Roman" panose="02020603050405020304" pitchFamily="18" charset="0"/>
              </a:rPr>
              <a:t>経営計画 </a:t>
            </a:r>
            <a:r>
              <a:rPr lang="en-US" altLang="ja-JP" sz="1400" kern="100" dirty="0" smtClean="0">
                <a:solidFill>
                  <a:schemeClr val="tx1"/>
                </a:solidFill>
                <a:latin typeface="+mj-ea"/>
                <a:cs typeface="Times New Roman" panose="02020603050405020304" pitchFamily="18" charset="0"/>
              </a:rPr>
              <a:t>Ver.3.0</a:t>
            </a:r>
            <a:r>
              <a:rPr lang="ja-JP" altLang="en-US" sz="1400" dirty="0" smtClean="0">
                <a:solidFill>
                  <a:schemeClr val="tx1"/>
                </a:solidFill>
                <a:latin typeface="+mn-ea"/>
              </a:rPr>
              <a:t>で目指している効果を発現していく。</a:t>
            </a:r>
            <a:endParaRPr lang="en-US" altLang="ja-JP" sz="14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400" dirty="0" smtClean="0">
                <a:solidFill>
                  <a:schemeClr val="tx1"/>
                </a:solidFill>
                <a:latin typeface="+mn-ea"/>
              </a:rPr>
              <a:t>なお、今後の社会経済情勢の変化等により、在来地区における「ベイエリアにおける都市空間の形成」に関する期待や要請が一層高まることが予想される。</a:t>
            </a:r>
            <a:endParaRPr lang="en-US" altLang="ja-JP" sz="14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400" dirty="0" smtClean="0">
                <a:solidFill>
                  <a:schemeClr val="tx1"/>
                </a:solidFill>
                <a:latin typeface="+mn-ea"/>
              </a:rPr>
              <a:t>また、物流形態や人流の変化などにより、在来地区のベイエリアにおいても、「施設提供事業の機能の維持が困難なエリア」が生じることも予想される。</a:t>
            </a:r>
            <a:endParaRPr lang="en-US" altLang="ja-JP" sz="14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400" dirty="0" smtClean="0">
                <a:solidFill>
                  <a:schemeClr val="tx1"/>
                </a:solidFill>
                <a:latin typeface="+mn-ea"/>
              </a:rPr>
              <a:t>そう</a:t>
            </a:r>
            <a:r>
              <a:rPr lang="ja-JP" altLang="en-US" sz="1400" dirty="0">
                <a:solidFill>
                  <a:schemeClr val="tx1"/>
                </a:solidFill>
                <a:latin typeface="+mn-ea"/>
              </a:rPr>
              <a:t>いった状況を</a:t>
            </a:r>
            <a:r>
              <a:rPr lang="ja-JP" altLang="en-US" sz="1400" dirty="0" smtClean="0">
                <a:solidFill>
                  <a:schemeClr val="tx1"/>
                </a:solidFill>
                <a:latin typeface="+mn-ea"/>
              </a:rPr>
              <a:t>迎えた時に</a:t>
            </a:r>
            <a:r>
              <a:rPr lang="ja-JP" altLang="en-US" sz="1400" dirty="0">
                <a:solidFill>
                  <a:schemeClr val="tx1"/>
                </a:solidFill>
                <a:latin typeface="+mn-ea"/>
              </a:rPr>
              <a:t>は、都市計画を担う部局や経済・観光振興を担う</a:t>
            </a:r>
            <a:r>
              <a:rPr lang="ja-JP" altLang="en-US" sz="1400" dirty="0" smtClean="0">
                <a:solidFill>
                  <a:schemeClr val="tx1"/>
                </a:solidFill>
                <a:latin typeface="+mn-ea"/>
              </a:rPr>
              <a:t>部局などと適切な役割分担や連携</a:t>
            </a:r>
            <a:r>
              <a:rPr lang="ja-JP" altLang="en-US" sz="1400" dirty="0">
                <a:solidFill>
                  <a:schemeClr val="tx1"/>
                </a:solidFill>
                <a:latin typeface="+mn-ea"/>
              </a:rPr>
              <a:t>を図り</a:t>
            </a:r>
            <a:r>
              <a:rPr lang="ja-JP" altLang="en-US" sz="1400" dirty="0" smtClean="0">
                <a:solidFill>
                  <a:schemeClr val="tx1"/>
                </a:solidFill>
                <a:latin typeface="+mn-ea"/>
              </a:rPr>
              <a:t>、このベイエリアにおける大阪港の港としての役割を見極めて、都市空間との共存共栄を実現していく。</a:t>
            </a:r>
            <a:endParaRPr lang="ja-JP" altLang="en-US" sz="1400" dirty="0">
              <a:solidFill>
                <a:schemeClr val="tx1"/>
              </a:solidFill>
              <a:latin typeface="+mn-ea"/>
            </a:endParaRPr>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44</a:t>
            </a:fld>
            <a:endParaRPr kumimoji="1" lang="ja-JP" altLang="en-US" dirty="0"/>
          </a:p>
        </p:txBody>
      </p:sp>
    </p:spTree>
    <p:extLst>
      <p:ext uri="{BB962C8B-B14F-4D97-AF65-F5344CB8AC3E}">
        <p14:creationId xmlns:p14="http://schemas.microsoft.com/office/powerpoint/2010/main" val="3125641740"/>
      </p:ext>
    </p:extLst>
  </p:cSld>
  <p:clrMapOvr>
    <a:masterClrMapping/>
  </p:clrMapOvr>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9538</TotalTime>
  <Words>916</Words>
  <PresentationFormat>画面に合わせる (4:3)</PresentationFormat>
  <Paragraphs>62</Paragraphs>
  <Slides>3</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Ｐゴシック</vt:lpstr>
      <vt:lpstr>メイリオ</vt:lpstr>
      <vt:lpstr>Arial</vt:lpstr>
      <vt:lpstr>Calibri</vt:lpstr>
      <vt:lpstr>Century Gothic</vt:lpstr>
      <vt:lpstr>Times New Roman</vt:lpstr>
      <vt:lpstr>Wingdings</vt:lpstr>
      <vt:lpstr>Wingdings 3</vt:lpstr>
      <vt:lpstr>ファセット</vt:lpstr>
      <vt:lpstr>Ⅴ　経営計画 Ver.3.0による効果</vt:lpstr>
      <vt:lpstr>Ⅴ　経営計画 Ver.3.0による効果</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2020-03-23T01:03:52Z</cp:lastPrinted>
  <dcterms:created xsi:type="dcterms:W3CDTF">2017-08-25T04:05:05Z</dcterms:created>
  <dcterms:modified xsi:type="dcterms:W3CDTF">2020-03-24T02:14:54Z</dcterms:modified>
</cp:coreProperties>
</file>