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6" saveSubsetFonts="1">
  <p:sldMasterIdLst>
    <p:sldMasterId id="2147483766" r:id="rId1"/>
  </p:sldMasterIdLst>
  <p:notesMasterIdLst>
    <p:notesMasterId r:id="rId6"/>
  </p:notesMasterIdLst>
  <p:sldIdLst>
    <p:sldId id="259" r:id="rId2"/>
    <p:sldId id="385" r:id="rId3"/>
    <p:sldId id="396" r:id="rId4"/>
    <p:sldId id="388"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D7ED"/>
    <a:srgbClr val="421E40"/>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35" autoAdjust="0"/>
    <p:restoredTop sz="93779" autoAdjust="0"/>
  </p:normalViewPr>
  <p:slideViewPr>
    <p:cSldViewPr snapToGrid="0">
      <p:cViewPr varScale="1">
        <p:scale>
          <a:sx n="68" d="100"/>
          <a:sy n="68" d="100"/>
        </p:scale>
        <p:origin x="1644" y="66"/>
      </p:cViewPr>
      <p:guideLst/>
    </p:cSldViewPr>
  </p:slideViewPr>
  <p:outlineViewPr>
    <p:cViewPr>
      <p:scale>
        <a:sx n="33" d="100"/>
        <a:sy n="33" d="100"/>
      </p:scale>
      <p:origin x="0" y="-27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～昭和50年代整備</c:v>
                </c:pt>
              </c:strCache>
            </c:strRef>
          </c:tx>
          <c:spPr>
            <a:pattFill prst="wdDnDiag">
              <a:fgClr>
                <a:schemeClr val="accent1"/>
              </a:fgClr>
              <a:bgClr>
                <a:schemeClr val="bg1"/>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船客上屋</c:v>
                </c:pt>
                <c:pt idx="1">
                  <c:v>青果物関連</c:v>
                </c:pt>
                <c:pt idx="2">
                  <c:v>埋立地区</c:v>
                </c:pt>
                <c:pt idx="3">
                  <c:v>在来地区</c:v>
                </c:pt>
                <c:pt idx="4">
                  <c:v>全体</c:v>
                </c:pt>
              </c:strCache>
            </c:strRef>
          </c:cat>
          <c:val>
            <c:numRef>
              <c:f>Sheet1!$B$2:$B$6</c:f>
              <c:numCache>
                <c:formatCode>General</c:formatCode>
                <c:ptCount val="5"/>
                <c:pt idx="1">
                  <c:v>3</c:v>
                </c:pt>
                <c:pt idx="2">
                  <c:v>23</c:v>
                </c:pt>
                <c:pt idx="3">
                  <c:v>42</c:v>
                </c:pt>
                <c:pt idx="4">
                  <c:v>68</c:v>
                </c:pt>
              </c:numCache>
            </c:numRef>
          </c:val>
          <c:extLst>
            <c:ext xmlns:c16="http://schemas.microsoft.com/office/drawing/2014/chart" uri="{C3380CC4-5D6E-409C-BE32-E72D297353CC}">
              <c16:uniqueId val="{00000000-15BD-4335-B502-E6651BE46ACD}"/>
            </c:ext>
          </c:extLst>
        </c:ser>
        <c:ser>
          <c:idx val="1"/>
          <c:order val="1"/>
          <c:tx>
            <c:strRef>
              <c:f>Sheet1!$C$1</c:f>
              <c:strCache>
                <c:ptCount val="1"/>
                <c:pt idx="0">
                  <c:v>昭和60年代～整備</c:v>
                </c:pt>
              </c:strCache>
            </c:strRef>
          </c:tx>
          <c:spPr>
            <a:solidFill>
              <a:schemeClr val="accent1"/>
            </a:solidFill>
            <a:ln>
              <a:noFill/>
            </a:ln>
            <a:effectLst/>
          </c:spPr>
          <c:invertIfNegative val="0"/>
          <c:dLbls>
            <c:dLbl>
              <c:idx val="0"/>
              <c:layout/>
              <c:tx>
                <c:rich>
                  <a:bodyPr/>
                  <a:lstStyle/>
                  <a:p>
                    <a:r>
                      <a:rPr lang="en-US" altLang="ja-JP" b="0" u="none" dirty="0" smtClean="0">
                        <a:solidFill>
                          <a:schemeClr val="tx1"/>
                        </a:solidFill>
                      </a:rPr>
                      <a:t>1</a:t>
                    </a:r>
                    <a:endParaRPr lang="en-US" altLang="ja-JP" b="0" u="none"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15BD-4335-B502-E6651BE46ACD}"/>
                </c:ext>
              </c:extLst>
            </c:dLbl>
            <c:dLbl>
              <c:idx val="4"/>
              <c:layout/>
              <c:tx>
                <c:rich>
                  <a:bodyPr/>
                  <a:lstStyle/>
                  <a:p>
                    <a:r>
                      <a:rPr lang="en-US" altLang="ja-JP" b="0" u="none" dirty="0" smtClean="0">
                        <a:solidFill>
                          <a:schemeClr val="tx1"/>
                        </a:solidFill>
                      </a:rPr>
                      <a:t>12</a:t>
                    </a:r>
                    <a:endParaRPr lang="en-US" altLang="ja-JP" b="0" u="none"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15BD-4335-B502-E6651BE46AC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船客上屋</c:v>
                </c:pt>
                <c:pt idx="1">
                  <c:v>青果物関連</c:v>
                </c:pt>
                <c:pt idx="2">
                  <c:v>埋立地区</c:v>
                </c:pt>
                <c:pt idx="3">
                  <c:v>在来地区</c:v>
                </c:pt>
                <c:pt idx="4">
                  <c:v>全体</c:v>
                </c:pt>
              </c:strCache>
            </c:strRef>
          </c:cat>
          <c:val>
            <c:numRef>
              <c:f>Sheet1!$C$2:$C$6</c:f>
              <c:numCache>
                <c:formatCode>General</c:formatCode>
                <c:ptCount val="5"/>
                <c:pt idx="0">
                  <c:v>1</c:v>
                </c:pt>
                <c:pt idx="1">
                  <c:v>3</c:v>
                </c:pt>
                <c:pt idx="2">
                  <c:v>7</c:v>
                </c:pt>
                <c:pt idx="3">
                  <c:v>1</c:v>
                </c:pt>
                <c:pt idx="4">
                  <c:v>12</c:v>
                </c:pt>
              </c:numCache>
            </c:numRef>
          </c:val>
          <c:extLst>
            <c:ext xmlns:c16="http://schemas.microsoft.com/office/drawing/2014/chart" uri="{C3380CC4-5D6E-409C-BE32-E72D297353CC}">
              <c16:uniqueId val="{00000003-15BD-4335-B502-E6651BE46ACD}"/>
            </c:ext>
          </c:extLst>
        </c:ser>
        <c:dLbls>
          <c:showLegendKey val="0"/>
          <c:showVal val="0"/>
          <c:showCatName val="0"/>
          <c:showSerName val="0"/>
          <c:showPercent val="0"/>
          <c:showBubbleSize val="0"/>
        </c:dLbls>
        <c:gapWidth val="150"/>
        <c:overlap val="100"/>
        <c:axId val="456230488"/>
        <c:axId val="456234408"/>
      </c:barChart>
      <c:catAx>
        <c:axId val="4562304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56234408"/>
        <c:crosses val="autoZero"/>
        <c:auto val="1"/>
        <c:lblAlgn val="ctr"/>
        <c:lblOffset val="100"/>
        <c:noMultiLvlLbl val="0"/>
      </c:catAx>
      <c:valAx>
        <c:axId val="456234408"/>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crossAx val="456230488"/>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600" b="0" i="0" u="none" strike="noStrike" kern="1200" baseline="0">
                <a:solidFill>
                  <a:schemeClr val="tx1">
                    <a:lumMod val="65000"/>
                    <a:lumOff val="35000"/>
                  </a:schemeClr>
                </a:solidFill>
                <a:latin typeface="+mn-ea"/>
                <a:ea typeface="+mn-ea"/>
                <a:cs typeface="+mn-cs"/>
              </a:defRPr>
            </a:pPr>
            <a:endParaRPr lang="ja-JP"/>
          </a:p>
        </c:txPr>
      </c:legendEntry>
      <c:legendEntry>
        <c:idx val="1"/>
        <c:txPr>
          <a:bodyPr rot="0" spcFirstLastPara="1" vertOverflow="ellipsis" vert="horz" wrap="square" anchor="ctr" anchorCtr="1"/>
          <a:lstStyle/>
          <a:p>
            <a:pPr>
              <a:defRPr sz="600" b="0" i="0" u="none" strike="noStrike" kern="1200" baseline="0">
                <a:solidFill>
                  <a:schemeClr val="tx1">
                    <a:lumMod val="65000"/>
                    <a:lumOff val="35000"/>
                  </a:schemeClr>
                </a:solidFill>
                <a:latin typeface="+mn-ea"/>
                <a:ea typeface="+mn-ea"/>
                <a:cs typeface="+mn-cs"/>
              </a:defRPr>
            </a:pPr>
            <a:endParaRPr lang="ja-JP"/>
          </a:p>
        </c:txPr>
      </c:legendEntry>
      <c:layout/>
      <c:overlay val="0"/>
      <c:spPr>
        <a:noFill/>
        <a:ln>
          <a:noFill/>
        </a:ln>
        <a:effectLst/>
      </c:spPr>
      <c:txPr>
        <a:bodyPr rot="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375" cy="498645"/>
          </a:xfrm>
          <a:prstGeom prst="rect">
            <a:avLst/>
          </a:prstGeom>
        </p:spPr>
        <p:txBody>
          <a:bodyPr vert="horz" lIns="92187" tIns="46091" rIns="92187" bIns="460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645"/>
          </a:xfrm>
          <a:prstGeom prst="rect">
            <a:avLst/>
          </a:prstGeom>
        </p:spPr>
        <p:txBody>
          <a:bodyPr vert="horz" lIns="92187" tIns="46091" rIns="92187" bIns="46091" rtlCol="0"/>
          <a:lstStyle>
            <a:lvl1pPr algn="r">
              <a:defRPr sz="1200"/>
            </a:lvl1pPr>
          </a:lstStyle>
          <a:p>
            <a:fld id="{03CF707E-E338-4175-96F7-401751D3C73D}" type="datetimeFigureOut">
              <a:rPr kumimoji="1" lang="ja-JP" altLang="en-US" smtClean="0"/>
              <a:t>2020/3/24</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4388"/>
          </a:xfrm>
          <a:prstGeom prst="rect">
            <a:avLst/>
          </a:prstGeom>
          <a:noFill/>
          <a:ln w="12700">
            <a:solidFill>
              <a:prstClr val="black"/>
            </a:solidFill>
          </a:ln>
        </p:spPr>
        <p:txBody>
          <a:bodyPr vert="horz" lIns="92187" tIns="46091" rIns="92187" bIns="46091" rtlCol="0" anchor="ctr"/>
          <a:lstStyle/>
          <a:p>
            <a:endParaRPr lang="ja-JP" altLang="en-US"/>
          </a:p>
        </p:txBody>
      </p:sp>
      <p:sp>
        <p:nvSpPr>
          <p:cNvPr id="5" name="ノート プレースホルダー 4"/>
          <p:cNvSpPr>
            <a:spLocks noGrp="1"/>
          </p:cNvSpPr>
          <p:nvPr>
            <p:ph type="body" sz="quarter" idx="3"/>
          </p:nvPr>
        </p:nvSpPr>
        <p:spPr>
          <a:xfrm>
            <a:off x="680241" y="4783479"/>
            <a:ext cx="5446723" cy="3914043"/>
          </a:xfrm>
          <a:prstGeom prst="rect">
            <a:avLst/>
          </a:prstGeom>
        </p:spPr>
        <p:txBody>
          <a:bodyPr vert="horz" lIns="92187" tIns="46091" rIns="92187" bIns="4609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94"/>
            <a:ext cx="2950375" cy="498645"/>
          </a:xfrm>
          <a:prstGeom prst="rect">
            <a:avLst/>
          </a:prstGeom>
        </p:spPr>
        <p:txBody>
          <a:bodyPr vert="horz" lIns="92187" tIns="46091" rIns="92187" bIns="460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694"/>
            <a:ext cx="2950374" cy="498645"/>
          </a:xfrm>
          <a:prstGeom prst="rect">
            <a:avLst/>
          </a:prstGeom>
        </p:spPr>
        <p:txBody>
          <a:bodyPr vert="horz" lIns="92187" tIns="46091" rIns="92187" bIns="46091" rtlCol="0" anchor="b"/>
          <a:lstStyle>
            <a:lvl1pPr algn="r">
              <a:defRPr sz="1200"/>
            </a:lvl1pPr>
          </a:lstStyle>
          <a:p>
            <a:fld id="{552D216E-87BB-4C3D-8BE9-1BEE5930CF15}" type="slidenum">
              <a:rPr kumimoji="1" lang="ja-JP" altLang="en-US" smtClean="0"/>
              <a:t>‹#›</a:t>
            </a:fld>
            <a:endParaRPr kumimoji="1" lang="ja-JP" altLang="en-US"/>
          </a:p>
        </p:txBody>
      </p:sp>
    </p:spTree>
    <p:extLst>
      <p:ext uri="{BB962C8B-B14F-4D97-AF65-F5344CB8AC3E}">
        <p14:creationId xmlns:p14="http://schemas.microsoft.com/office/powerpoint/2010/main" val="4268015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6</a:t>
            </a:fld>
            <a:endParaRPr kumimoji="1" lang="ja-JP" altLang="en-US"/>
          </a:p>
        </p:txBody>
      </p:sp>
    </p:spTree>
    <p:extLst>
      <p:ext uri="{BB962C8B-B14F-4D97-AF65-F5344CB8AC3E}">
        <p14:creationId xmlns:p14="http://schemas.microsoft.com/office/powerpoint/2010/main" val="1302726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238FB8E-F648-4D88-82DC-305279067A1A}"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4541" y="6626111"/>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36843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1D67983-E189-49E6-8951-18611FBCA033}" type="datetime1">
              <a:rPr kumimoji="1" lang="ja-JP" altLang="en-US" smtClean="0"/>
              <a:t>2020/3/24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42202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D442B68-F349-46A3-A0D2-B02BFE3943F6}"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6735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D0E24A-EF47-4766-9536-7A6DF9F261B3}"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5695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A564541-371F-46C0-9A2C-79C24D7D88C3}"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07180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1DC475D-1883-47E8-998F-C0822B32A38A}"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1037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E4939CD-2B84-42CD-B960-E8BDBA26AF73}"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8001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BD06B5-BD4C-4EB7-8AEE-43EB8A1522EA}"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9467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12B6E8B-368D-4912-A6E5-F904FF6BBAE5}"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48206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F5EDFF-F68A-4B3C-90D7-3F1FAAC906B9}"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5914" y="6624770"/>
            <a:ext cx="512638" cy="365125"/>
          </a:xfrm>
        </p:spPr>
        <p:txBody>
          <a:bodyPr/>
          <a:lstStyle/>
          <a:p>
            <a:fld id="{8F2DF4D1-A360-4C90-B403-85324C324155}" type="slidenum">
              <a:rPr kumimoji="1" lang="ja-JP" altLang="en-US" smtClean="0"/>
              <a:t>‹#›</a:t>
            </a:fld>
            <a:endParaRPr kumimoji="1" lang="ja-JP" altLang="en-US" dirty="0"/>
          </a:p>
        </p:txBody>
      </p:sp>
    </p:spTree>
    <p:extLst>
      <p:ext uri="{BB962C8B-B14F-4D97-AF65-F5344CB8AC3E}">
        <p14:creationId xmlns:p14="http://schemas.microsoft.com/office/powerpoint/2010/main" val="10011318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21F2FAD-D011-4747-827E-32EF65BF9A55}" type="datetime1">
              <a:rPr kumimoji="1" lang="ja-JP" altLang="en-US" smtClean="0"/>
              <a:t>2020/3/24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444674" y="6041363"/>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922202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F00C058-6CA2-4484-960B-D20A181A9EE2}"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217564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8F4D6A1-5F38-4A0D-AB97-66F061ADF69D}" type="datetime1">
              <a:rPr kumimoji="1" lang="ja-JP" altLang="en-US" smtClean="0"/>
              <a:t>2020/3/24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9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DA7636F-57A3-40D4-877B-56ECED523498}" type="datetime1">
              <a:rPr kumimoji="1" lang="ja-JP" altLang="en-US" smtClean="0"/>
              <a:t>2020/3/24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55526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3033CC-6283-4C9A-B070-DC0096E61DD6}" type="datetime1">
              <a:rPr kumimoji="1" lang="ja-JP" altLang="en-US" smtClean="0"/>
              <a:t>2020/3/24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103065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71F98-43B5-402D-B69B-8E27BA682AA0}" type="datetime1">
              <a:rPr kumimoji="1" lang="ja-JP" altLang="en-US" smtClean="0"/>
              <a:t>2020/3/24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82201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3DDC5A-DAAD-4FBE-BAE5-783A452A4F38}" type="datetime1">
              <a:rPr kumimoji="1" lang="ja-JP" altLang="en-US" smtClean="0"/>
              <a:t>2020/3/24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58312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966286-B553-45B1-81C6-77BC78B3B0D6}" type="datetime1">
              <a:rPr kumimoji="1" lang="ja-JP" altLang="en-US" smtClean="0"/>
              <a:t>2020/3/24</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04497039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83"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timing>
    <p:tnLst>
      <p:par>
        <p:cTn id="1" dur="indefinite" restart="never" nodeType="tmRoot"/>
      </p:par>
    </p:tnLst>
  </p:timing>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タイトル 1"/>
          <p:cNvSpPr txBox="1">
            <a:spLocks/>
          </p:cNvSpPr>
          <p:nvPr/>
        </p:nvSpPr>
        <p:spPr>
          <a:xfrm>
            <a:off x="0" y="1"/>
            <a:ext cx="7886700" cy="618186"/>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600" b="1" dirty="0" smtClean="0">
                <a:solidFill>
                  <a:schemeClr val="tx1"/>
                </a:solidFill>
                <a:latin typeface="+mj-ea"/>
              </a:rPr>
              <a:t>Ⅱ</a:t>
            </a:r>
            <a:r>
              <a:rPr lang="ja-JP" altLang="en-US" sz="1600" b="1" dirty="0" smtClean="0">
                <a:solidFill>
                  <a:schemeClr val="tx1"/>
                </a:solidFill>
                <a:latin typeface="+mj-ea"/>
              </a:rPr>
              <a:t>　施設提供事業を取り巻く状況</a:t>
            </a:r>
            <a:endParaRPr lang="ja-JP" altLang="en-US" sz="1600" b="1" dirty="0">
              <a:solidFill>
                <a:schemeClr val="tx1"/>
              </a:solidFill>
              <a:latin typeface="+mj-ea"/>
            </a:endParaRPr>
          </a:p>
        </p:txBody>
      </p:sp>
      <p:sp>
        <p:nvSpPr>
          <p:cNvPr id="5" name="コンテンツ プレースホルダー 2"/>
          <p:cNvSpPr>
            <a:spLocks noGrp="1"/>
          </p:cNvSpPr>
          <p:nvPr>
            <p:ph idx="1"/>
          </p:nvPr>
        </p:nvSpPr>
        <p:spPr>
          <a:xfrm>
            <a:off x="63500" y="266638"/>
            <a:ext cx="7886700" cy="402534"/>
          </a:xfrm>
        </p:spPr>
        <p:txBody>
          <a:bodyPr spcCol="180000">
            <a:normAutofit/>
          </a:bodyPr>
          <a:lstStyle/>
          <a:p>
            <a:pPr marL="0" indent="0">
              <a:buNone/>
            </a:pPr>
            <a:r>
              <a:rPr kumimoji="1" lang="en-US" altLang="ja-JP" sz="1600" b="1" dirty="0" smtClean="0">
                <a:solidFill>
                  <a:schemeClr val="tx1"/>
                </a:solidFill>
                <a:latin typeface="+mj-ea"/>
                <a:ea typeface="+mj-ea"/>
              </a:rPr>
              <a:t>1</a:t>
            </a:r>
            <a:r>
              <a:rPr kumimoji="1" lang="ja-JP" altLang="en-US" sz="1600" b="1" dirty="0" smtClean="0">
                <a:solidFill>
                  <a:schemeClr val="tx1"/>
                </a:solidFill>
                <a:latin typeface="+mj-ea"/>
                <a:ea typeface="+mj-ea"/>
              </a:rPr>
              <a:t>　</a:t>
            </a:r>
            <a:r>
              <a:rPr lang="ja-JP" altLang="en-US" sz="1600" b="1" dirty="0" smtClean="0">
                <a:solidFill>
                  <a:schemeClr val="tx1"/>
                </a:solidFill>
                <a:latin typeface="+mj-ea"/>
                <a:ea typeface="+mj-ea"/>
              </a:rPr>
              <a:t>施設提供事業の経営収支</a:t>
            </a:r>
            <a:endParaRPr lang="en-US" altLang="ja-JP" sz="1600" b="1" dirty="0" smtClean="0">
              <a:solidFill>
                <a:schemeClr val="tx1"/>
              </a:solidFill>
              <a:latin typeface="+mj-ea"/>
              <a:ea typeface="+mj-ea"/>
            </a:endParaRPr>
          </a:p>
        </p:txBody>
      </p:sp>
      <p:sp>
        <p:nvSpPr>
          <p:cNvPr id="9" name="コンテンツ プレースホルダー 2"/>
          <p:cNvSpPr txBox="1">
            <a:spLocks/>
          </p:cNvSpPr>
          <p:nvPr/>
        </p:nvSpPr>
        <p:spPr>
          <a:xfrm>
            <a:off x="3524034" y="505750"/>
            <a:ext cx="5431281" cy="284600"/>
          </a:xfrm>
          <a:prstGeom prst="rect">
            <a:avLst/>
          </a:prstGeom>
        </p:spPr>
        <p:txBody>
          <a:bodyPr vert="horz" lIns="91440" tIns="45720" rIns="91440" bIns="45720" spcCol="18000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None/>
            </a:pPr>
            <a:r>
              <a:rPr lang="ja-JP" altLang="en-US" sz="1000" dirty="0" smtClean="0">
                <a:latin typeface="+mj-ea"/>
                <a:ea typeface="+mj-ea"/>
              </a:rPr>
              <a:t>（単位：億円）</a:t>
            </a:r>
            <a:endParaRPr lang="ja-JP" altLang="en-US" sz="1000" dirty="0">
              <a:latin typeface="+mj-ea"/>
              <a:ea typeface="+mj-ea"/>
            </a:endParaRPr>
          </a:p>
        </p:txBody>
      </p:sp>
      <p:sp>
        <p:nvSpPr>
          <p:cNvPr id="10" name="正方形/長方形 9"/>
          <p:cNvSpPr/>
          <p:nvPr/>
        </p:nvSpPr>
        <p:spPr>
          <a:xfrm>
            <a:off x="213104" y="4764105"/>
            <a:ext cx="3828105" cy="1350946"/>
          </a:xfrm>
          <a:prstGeom prst="rect">
            <a:avLst/>
          </a:prstGeom>
          <a:noFill/>
          <a:ln w="38100">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ja-JP" altLang="en-US" sz="1150" b="1" u="sng" dirty="0" smtClean="0">
                <a:solidFill>
                  <a:schemeClr val="tx1"/>
                </a:solidFill>
              </a:rPr>
              <a:t>収支圧迫要因</a:t>
            </a:r>
            <a:endParaRPr lang="en-US" altLang="ja-JP" sz="1150" b="1" u="sng" dirty="0" smtClean="0">
              <a:solidFill>
                <a:schemeClr val="tx1"/>
              </a:solidFill>
            </a:endParaRPr>
          </a:p>
          <a:p>
            <a:pPr marL="171450" indent="-171450">
              <a:spcBef>
                <a:spcPts val="600"/>
              </a:spcBef>
              <a:buFont typeface="Arial" panose="020B0604020202020204" pitchFamily="34" charset="0"/>
              <a:buChar char="•"/>
            </a:pPr>
            <a:r>
              <a:rPr lang="ja-JP" altLang="en-US" sz="1150" dirty="0" smtClean="0">
                <a:solidFill>
                  <a:schemeClr val="tx1"/>
                </a:solidFill>
              </a:rPr>
              <a:t>埋立地に立地する多数の埠頭</a:t>
            </a:r>
            <a:r>
              <a:rPr lang="ja-JP" altLang="en-US" sz="1150" dirty="0">
                <a:solidFill>
                  <a:schemeClr val="tx1"/>
                </a:solidFill>
              </a:rPr>
              <a:t>用地</a:t>
            </a:r>
            <a:r>
              <a:rPr lang="ja-JP" altLang="en-US" sz="1150" dirty="0" smtClean="0">
                <a:solidFill>
                  <a:schemeClr val="tx1"/>
                </a:solidFill>
              </a:rPr>
              <a:t>の底地を埋立事業から</a:t>
            </a:r>
            <a:r>
              <a:rPr lang="ja-JP" altLang="en-US" sz="1150" dirty="0">
                <a:solidFill>
                  <a:schemeClr val="tx1"/>
                </a:solidFill>
              </a:rPr>
              <a:t>賃借</a:t>
            </a:r>
            <a:r>
              <a:rPr lang="ja-JP" altLang="en-US" sz="1150" dirty="0" smtClean="0">
                <a:solidFill>
                  <a:schemeClr val="tx1"/>
                </a:solidFill>
              </a:rPr>
              <a:t>している。</a:t>
            </a:r>
            <a:endParaRPr lang="en-US" altLang="ja-JP" sz="1150" dirty="0" smtClean="0">
              <a:solidFill>
                <a:schemeClr val="tx1"/>
              </a:solidFill>
            </a:endParaRPr>
          </a:p>
          <a:p>
            <a:pPr marL="171450" indent="-171450">
              <a:spcBef>
                <a:spcPts val="600"/>
              </a:spcBef>
              <a:buFont typeface="Arial" panose="020B0604020202020204" pitchFamily="34" charset="0"/>
              <a:buChar char="•"/>
            </a:pPr>
            <a:r>
              <a:rPr lang="ja-JP" altLang="en-US" sz="1150" dirty="0" smtClean="0">
                <a:solidFill>
                  <a:schemeClr val="tx1"/>
                </a:solidFill>
              </a:rPr>
              <a:t>また、安定的に収益を計上出来ない「</a:t>
            </a:r>
            <a:r>
              <a:rPr lang="ja-JP" altLang="en-US" sz="1150" dirty="0">
                <a:solidFill>
                  <a:schemeClr val="tx1"/>
                </a:solidFill>
              </a:rPr>
              <a:t>一体使用荷さばき地の存在</a:t>
            </a:r>
            <a:r>
              <a:rPr lang="ja-JP" altLang="en-US" sz="1150" dirty="0" smtClean="0">
                <a:solidFill>
                  <a:schemeClr val="tx1"/>
                </a:solidFill>
              </a:rPr>
              <a:t>」も赤字要因の</a:t>
            </a:r>
            <a:r>
              <a:rPr lang="ja-JP" altLang="en-US" sz="1150" dirty="0">
                <a:solidFill>
                  <a:schemeClr val="tx1"/>
                </a:solidFill>
              </a:rPr>
              <a:t>一つとなっている</a:t>
            </a:r>
            <a:r>
              <a:rPr lang="ja-JP" altLang="en-US" sz="1150" dirty="0" smtClean="0">
                <a:solidFill>
                  <a:schemeClr val="tx1"/>
                </a:solidFill>
              </a:rPr>
              <a:t>。</a:t>
            </a:r>
            <a:endParaRPr lang="ja-JP" altLang="en-US" sz="1150" dirty="0">
              <a:solidFill>
                <a:schemeClr val="tx1"/>
              </a:solidFill>
            </a:endParaRPr>
          </a:p>
        </p:txBody>
      </p:sp>
      <p:sp>
        <p:nvSpPr>
          <p:cNvPr id="16" name="コンテンツ プレースホルダー 2"/>
          <p:cNvSpPr txBox="1">
            <a:spLocks/>
          </p:cNvSpPr>
          <p:nvPr/>
        </p:nvSpPr>
        <p:spPr>
          <a:xfrm>
            <a:off x="-225711" y="4355383"/>
            <a:ext cx="2965726" cy="408721"/>
          </a:xfrm>
          <a:prstGeom prst="rect">
            <a:avLst/>
          </a:prstGeom>
        </p:spPr>
        <p:txBody>
          <a:bodyPr vert="horz" lIns="91440" tIns="45720" rIns="91440" bIns="45720" spcCol="18000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600" dirty="0" smtClean="0">
                <a:solidFill>
                  <a:schemeClr val="tx1"/>
                </a:solidFill>
                <a:latin typeface="+mj-ea"/>
                <a:ea typeface="+mj-ea"/>
              </a:rPr>
              <a:t>　</a:t>
            </a:r>
            <a:r>
              <a:rPr lang="ja-JP" altLang="en-US" sz="1200" dirty="0" smtClean="0">
                <a:solidFill>
                  <a:schemeClr val="tx1"/>
                </a:solidFill>
                <a:latin typeface="+mj-ea"/>
                <a:ea typeface="+mj-ea"/>
              </a:rPr>
              <a:t>②　</a:t>
            </a:r>
            <a:r>
              <a:rPr lang="ja-JP" altLang="en-US" sz="1200" u="sng" dirty="0" smtClean="0">
                <a:solidFill>
                  <a:schemeClr val="tx1"/>
                </a:solidFill>
                <a:latin typeface="+mj-ea"/>
                <a:ea typeface="+mj-ea"/>
              </a:rPr>
              <a:t>施設提供事業の経営収支の特徴</a:t>
            </a:r>
            <a:endParaRPr lang="en-US" altLang="ja-JP" sz="1200" u="sng" dirty="0" smtClean="0">
              <a:solidFill>
                <a:schemeClr val="tx1"/>
              </a:solidFill>
              <a:latin typeface="+mj-ea"/>
              <a:ea typeface="+mj-ea"/>
            </a:endParaRPr>
          </a:p>
        </p:txBody>
      </p:sp>
      <p:sp>
        <p:nvSpPr>
          <p:cNvPr id="20" name="コンテンツ プレースホルダー 2"/>
          <p:cNvSpPr txBox="1">
            <a:spLocks/>
          </p:cNvSpPr>
          <p:nvPr/>
        </p:nvSpPr>
        <p:spPr>
          <a:xfrm>
            <a:off x="3985376" y="4331226"/>
            <a:ext cx="2965726" cy="408721"/>
          </a:xfrm>
          <a:prstGeom prst="rect">
            <a:avLst/>
          </a:prstGeom>
        </p:spPr>
        <p:txBody>
          <a:bodyPr vert="horz" lIns="91440" tIns="45720" rIns="91440" bIns="45720" spcCol="18000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600" dirty="0" smtClean="0">
                <a:solidFill>
                  <a:schemeClr val="tx1"/>
                </a:solidFill>
                <a:latin typeface="+mj-ea"/>
                <a:ea typeface="+mj-ea"/>
              </a:rPr>
              <a:t>　</a:t>
            </a:r>
            <a:r>
              <a:rPr lang="ja-JP" altLang="en-US" sz="1200" dirty="0" smtClean="0">
                <a:solidFill>
                  <a:schemeClr val="tx1"/>
                </a:solidFill>
                <a:latin typeface="+mj-ea"/>
                <a:ea typeface="+mj-ea"/>
              </a:rPr>
              <a:t>③　</a:t>
            </a:r>
            <a:r>
              <a:rPr lang="ja-JP" altLang="en-US" sz="1200" u="sng" dirty="0" smtClean="0">
                <a:solidFill>
                  <a:schemeClr val="tx1"/>
                </a:solidFill>
                <a:latin typeface="+mj-ea"/>
                <a:ea typeface="+mj-ea"/>
              </a:rPr>
              <a:t>施設の老朽化</a:t>
            </a:r>
            <a:endParaRPr lang="en-US" altLang="ja-JP" sz="1200" u="sng" dirty="0" smtClean="0">
              <a:solidFill>
                <a:schemeClr val="tx1"/>
              </a:solidFill>
              <a:latin typeface="+mj-ea"/>
              <a:ea typeface="+mj-ea"/>
            </a:endParaRPr>
          </a:p>
        </p:txBody>
      </p:sp>
      <p:graphicFrame>
        <p:nvGraphicFramePr>
          <p:cNvPr id="22" name="グラフ 21"/>
          <p:cNvGraphicFramePr/>
          <p:nvPr>
            <p:extLst>
              <p:ext uri="{D42A27DB-BD31-4B8C-83A1-F6EECF244321}">
                <p14:modId xmlns:p14="http://schemas.microsoft.com/office/powerpoint/2010/main" val="3101309299"/>
              </p:ext>
            </p:extLst>
          </p:nvPr>
        </p:nvGraphicFramePr>
        <p:xfrm>
          <a:off x="4285844" y="4788382"/>
          <a:ext cx="2213256" cy="1773235"/>
        </p:xfrm>
        <a:graphic>
          <a:graphicData uri="http://schemas.openxmlformats.org/drawingml/2006/chart">
            <c:chart xmlns:c="http://schemas.openxmlformats.org/drawingml/2006/chart" xmlns:r="http://schemas.openxmlformats.org/officeDocument/2006/relationships" r:id="rId3"/>
          </a:graphicData>
        </a:graphic>
      </p:graphicFrame>
      <p:sp>
        <p:nvSpPr>
          <p:cNvPr id="29" name="Text Box 3"/>
          <p:cNvSpPr txBox="1">
            <a:spLocks noChangeArrowheads="1"/>
          </p:cNvSpPr>
          <p:nvPr/>
        </p:nvSpPr>
        <p:spPr bwMode="auto">
          <a:xfrm>
            <a:off x="4262534" y="4521175"/>
            <a:ext cx="2152588" cy="463559"/>
          </a:xfrm>
          <a:prstGeom prst="rect">
            <a:avLst/>
          </a:prstGeom>
          <a:noFill/>
          <a:ln w="5080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pPr>
            <a:r>
              <a:rPr lang="ja-JP" altLang="en-US" sz="1000" b="1" u="sng" dirty="0" smtClean="0"/>
              <a:t>上屋の整備年度（単位：棟）</a:t>
            </a:r>
            <a:endParaRPr lang="en-US" altLang="ja-JP" sz="1000" b="1" u="sng" dirty="0" smtClean="0"/>
          </a:p>
        </p:txBody>
      </p:sp>
      <p:sp>
        <p:nvSpPr>
          <p:cNvPr id="31" name="コンテンツ プレースホルダー 2"/>
          <p:cNvSpPr txBox="1">
            <a:spLocks/>
          </p:cNvSpPr>
          <p:nvPr/>
        </p:nvSpPr>
        <p:spPr>
          <a:xfrm>
            <a:off x="6017411" y="4362883"/>
            <a:ext cx="3663070" cy="666516"/>
          </a:xfrm>
          <a:prstGeom prst="rect">
            <a:avLst/>
          </a:prstGeom>
        </p:spPr>
        <p:txBody>
          <a:bodyPr vert="horz" lIns="91440" tIns="45720" rIns="91440" bIns="45720" spcCol="18000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20000"/>
              </a:lnSpc>
              <a:buNone/>
            </a:pPr>
            <a:r>
              <a:rPr lang="ja-JP" altLang="en-US" sz="1200" dirty="0" smtClean="0">
                <a:solidFill>
                  <a:schemeClr val="tx1"/>
                </a:solidFill>
                <a:latin typeface="+mj-ea"/>
                <a:ea typeface="+mj-ea"/>
              </a:rPr>
              <a:t>　④　</a:t>
            </a:r>
            <a:r>
              <a:rPr lang="ja-JP" altLang="en-US" sz="1200" u="sng" dirty="0" smtClean="0">
                <a:solidFill>
                  <a:schemeClr val="tx1"/>
                </a:solidFill>
                <a:latin typeface="+mj-ea"/>
                <a:ea typeface="+mj-ea"/>
              </a:rPr>
              <a:t>港営事業会計を取り巻く状況</a:t>
            </a:r>
            <a:endParaRPr lang="en-US" altLang="ja-JP" sz="1200" u="sng" dirty="0" smtClean="0">
              <a:solidFill>
                <a:schemeClr val="tx1"/>
              </a:solidFill>
              <a:latin typeface="+mj-ea"/>
              <a:ea typeface="+mj-ea"/>
            </a:endParaRPr>
          </a:p>
        </p:txBody>
      </p:sp>
      <p:sp>
        <p:nvSpPr>
          <p:cNvPr id="32" name="正方形/長方形 31"/>
          <p:cNvSpPr/>
          <p:nvPr/>
        </p:nvSpPr>
        <p:spPr>
          <a:xfrm>
            <a:off x="6391816" y="4670383"/>
            <a:ext cx="2709673" cy="1954387"/>
          </a:xfrm>
          <a:prstGeom prst="rect">
            <a:avLst/>
          </a:prstGeom>
          <a:noFill/>
          <a:ln w="19050">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50" b="1" u="sng" dirty="0" smtClean="0">
                <a:solidFill>
                  <a:schemeClr val="tx1"/>
                </a:solidFill>
              </a:rPr>
              <a:t>事業区分の明確化</a:t>
            </a:r>
            <a:endParaRPr lang="en-US" altLang="ja-JP" sz="1150" b="1" u="sng" dirty="0" smtClean="0">
              <a:solidFill>
                <a:schemeClr val="tx1"/>
              </a:solidFill>
            </a:endParaRPr>
          </a:p>
          <a:p>
            <a:pPr marL="171450" indent="-171450">
              <a:buFont typeface="Arial" panose="020B0604020202020204" pitchFamily="34" charset="0"/>
              <a:buChar char="•"/>
            </a:pPr>
            <a:r>
              <a:rPr lang="ja-JP" altLang="en-US" sz="1150" dirty="0" smtClean="0">
                <a:solidFill>
                  <a:schemeClr val="tx1"/>
                </a:solidFill>
              </a:rPr>
              <a:t>港営事業会計を構成するもう一方の事業である埋立事業については、夢洲における万博の開催・</a:t>
            </a:r>
            <a:r>
              <a:rPr lang="en-US" altLang="ja-JP" sz="1150" dirty="0" smtClean="0">
                <a:solidFill>
                  <a:schemeClr val="tx1"/>
                </a:solidFill>
              </a:rPr>
              <a:t>IR</a:t>
            </a:r>
            <a:r>
              <a:rPr lang="ja-JP" altLang="en-US" sz="1150" dirty="0" smtClean="0">
                <a:solidFill>
                  <a:schemeClr val="tx1"/>
                </a:solidFill>
              </a:rPr>
              <a:t>誘致などに伴い、大規模なインフラ投資が想定され、持続可能性やリスクへの対応などの検証が求められる。</a:t>
            </a:r>
          </a:p>
          <a:p>
            <a:pPr marL="171450" indent="-171450">
              <a:buFont typeface="Arial" panose="020B0604020202020204" pitchFamily="34" charset="0"/>
              <a:buChar char="•"/>
            </a:pPr>
            <a:r>
              <a:rPr lang="ja-JP" altLang="en-US" sz="1150" dirty="0" smtClean="0">
                <a:solidFill>
                  <a:schemeClr val="tx1"/>
                </a:solidFill>
              </a:rPr>
              <a:t>したがって</a:t>
            </a:r>
            <a:r>
              <a:rPr lang="ja-JP" altLang="en-US" sz="1150" dirty="0">
                <a:solidFill>
                  <a:schemeClr val="tx1"/>
                </a:solidFill>
              </a:rPr>
              <a:t>、施設提供事業、埋立事業ともに、より独立性・透明性の高い事業運営が求められている。</a:t>
            </a:r>
          </a:p>
        </p:txBody>
      </p:sp>
      <p:sp>
        <p:nvSpPr>
          <p:cNvPr id="2" name="正方形/長方形 1"/>
          <p:cNvSpPr/>
          <p:nvPr/>
        </p:nvSpPr>
        <p:spPr>
          <a:xfrm>
            <a:off x="519299" y="697560"/>
            <a:ext cx="8298521" cy="2925234"/>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四角形吹き出し 17"/>
          <p:cNvSpPr/>
          <p:nvPr/>
        </p:nvSpPr>
        <p:spPr>
          <a:xfrm>
            <a:off x="879021" y="3930637"/>
            <a:ext cx="8076294" cy="393441"/>
          </a:xfrm>
          <a:prstGeom prst="wedgeRectCallout">
            <a:avLst>
              <a:gd name="adj1" fmla="val 11770"/>
              <a:gd name="adj2" fmla="val 705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j-ea"/>
                <a:ea typeface="+mj-ea"/>
              </a:rPr>
              <a:t>前回の経営改善方策の策定以降（平成</a:t>
            </a:r>
            <a:r>
              <a:rPr lang="en-US" altLang="ja-JP" sz="1200" dirty="0" smtClean="0">
                <a:solidFill>
                  <a:schemeClr val="tx1"/>
                </a:solidFill>
                <a:latin typeface="+mj-ea"/>
                <a:ea typeface="+mj-ea"/>
              </a:rPr>
              <a:t>19</a:t>
            </a:r>
            <a:r>
              <a:rPr lang="ja-JP" altLang="en-US" sz="1200" dirty="0" smtClean="0">
                <a:solidFill>
                  <a:schemeClr val="tx1"/>
                </a:solidFill>
                <a:latin typeface="+mj-ea"/>
                <a:ea typeface="+mj-ea"/>
              </a:rPr>
              <a:t>年度以降）は、堅調</a:t>
            </a:r>
            <a:r>
              <a:rPr lang="ja-JP" altLang="en-US" sz="1200" dirty="0">
                <a:solidFill>
                  <a:schemeClr val="tx1"/>
                </a:solidFill>
                <a:latin typeface="+mj-ea"/>
                <a:ea typeface="+mj-ea"/>
              </a:rPr>
              <a:t>に利益を計上して</a:t>
            </a:r>
            <a:r>
              <a:rPr lang="ja-JP" altLang="en-US" sz="1200" dirty="0" smtClean="0">
                <a:solidFill>
                  <a:schemeClr val="tx1"/>
                </a:solidFill>
                <a:latin typeface="+mj-ea"/>
                <a:ea typeface="+mj-ea"/>
              </a:rPr>
              <a:t>いた</a:t>
            </a:r>
            <a:r>
              <a:rPr lang="ja-JP" altLang="en-US" sz="1200" dirty="0">
                <a:solidFill>
                  <a:schemeClr val="tx1"/>
                </a:solidFill>
                <a:latin typeface="+mj-ea"/>
                <a:ea typeface="+mj-ea"/>
              </a:rPr>
              <a:t>が</a:t>
            </a:r>
            <a:r>
              <a:rPr lang="ja-JP" altLang="en-US" sz="1200" dirty="0" smtClean="0">
                <a:solidFill>
                  <a:schemeClr val="tx1"/>
                </a:solidFill>
                <a:latin typeface="+mj-ea"/>
                <a:ea typeface="+mj-ea"/>
              </a:rPr>
              <a:t>、平成</a:t>
            </a:r>
            <a:r>
              <a:rPr lang="en-US" altLang="ja-JP" sz="1200" dirty="0" smtClean="0">
                <a:solidFill>
                  <a:schemeClr val="tx1"/>
                </a:solidFill>
                <a:latin typeface="+mj-ea"/>
                <a:ea typeface="+mj-ea"/>
              </a:rPr>
              <a:t>22</a:t>
            </a:r>
            <a:r>
              <a:rPr lang="ja-JP" altLang="en-US" sz="1200" dirty="0" smtClean="0">
                <a:solidFill>
                  <a:schemeClr val="tx1"/>
                </a:solidFill>
                <a:latin typeface="+mj-ea"/>
                <a:ea typeface="+mj-ea"/>
              </a:rPr>
              <a:t>年度以降</a:t>
            </a:r>
            <a:r>
              <a:rPr lang="ja-JP" altLang="en-US" sz="1200" dirty="0">
                <a:solidFill>
                  <a:schemeClr val="tx1"/>
                </a:solidFill>
                <a:latin typeface="+mj-ea"/>
                <a:ea typeface="+mj-ea"/>
              </a:rPr>
              <a:t>、将来の収支悪化</a:t>
            </a:r>
            <a:r>
              <a:rPr lang="ja-JP" altLang="en-US" sz="1200" dirty="0" smtClean="0">
                <a:solidFill>
                  <a:schemeClr val="tx1"/>
                </a:solidFill>
                <a:latin typeface="+mj-ea"/>
                <a:ea typeface="+mj-ea"/>
              </a:rPr>
              <a:t>防止の実現のため、</a:t>
            </a:r>
            <a:r>
              <a:rPr lang="ja-JP" altLang="en-US" sz="1200" dirty="0">
                <a:solidFill>
                  <a:schemeClr val="tx1"/>
                </a:solidFill>
                <a:latin typeface="+mj-ea"/>
                <a:ea typeface="+mj-ea"/>
              </a:rPr>
              <a:t>施設数を減少させたことなどにより</a:t>
            </a:r>
            <a:r>
              <a:rPr lang="ja-JP" altLang="en-US" sz="1200" dirty="0" smtClean="0">
                <a:solidFill>
                  <a:schemeClr val="tx1"/>
                </a:solidFill>
                <a:latin typeface="+mj-ea"/>
                <a:ea typeface="+mj-ea"/>
              </a:rPr>
              <a:t>、利益</a:t>
            </a:r>
            <a:r>
              <a:rPr lang="ja-JP" altLang="en-US" sz="1200" dirty="0">
                <a:solidFill>
                  <a:schemeClr val="tx1"/>
                </a:solidFill>
                <a:latin typeface="+mj-ea"/>
                <a:ea typeface="+mj-ea"/>
              </a:rPr>
              <a:t>が減少している</a:t>
            </a:r>
            <a:r>
              <a:rPr lang="ja-JP" altLang="en-US" sz="1200" dirty="0" smtClean="0">
                <a:solidFill>
                  <a:schemeClr val="tx1"/>
                </a:solidFill>
                <a:latin typeface="+mj-ea"/>
                <a:ea typeface="+mj-ea"/>
              </a:rPr>
              <a:t>。</a:t>
            </a:r>
            <a:endParaRPr lang="en-US" altLang="ja-JP" sz="1200" dirty="0" smtClean="0">
              <a:solidFill>
                <a:schemeClr val="tx1"/>
              </a:solidFill>
              <a:latin typeface="+mj-ea"/>
              <a:ea typeface="+mj-ea"/>
            </a:endParaRPr>
          </a:p>
        </p:txBody>
      </p:sp>
      <p:sp>
        <p:nvSpPr>
          <p:cNvPr id="6" name="右矢印 5"/>
          <p:cNvSpPr/>
          <p:nvPr/>
        </p:nvSpPr>
        <p:spPr>
          <a:xfrm>
            <a:off x="417301" y="3850404"/>
            <a:ext cx="461720" cy="361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p:txBody>
          <a:bodyPr/>
          <a:lstStyle/>
          <a:p>
            <a:fld id="{8F2DF4D1-A360-4C90-B403-85324C324155}" type="slidenum">
              <a:rPr kumimoji="1" lang="ja-JP" altLang="en-US" smtClean="0"/>
              <a:t>6</a:t>
            </a:fld>
            <a:endParaRPr kumimoji="1" lang="ja-JP" altLang="en-US" dirty="0"/>
          </a:p>
        </p:txBody>
      </p:sp>
      <p:pic>
        <p:nvPicPr>
          <p:cNvPr id="8" name="図 7"/>
          <p:cNvPicPr>
            <a:picLocks noChangeAspect="1"/>
          </p:cNvPicPr>
          <p:nvPr/>
        </p:nvPicPr>
        <p:blipFill>
          <a:blip r:embed="rId4"/>
          <a:stretch>
            <a:fillRect/>
          </a:stretch>
        </p:blipFill>
        <p:spPr>
          <a:xfrm>
            <a:off x="509207" y="728168"/>
            <a:ext cx="8308613" cy="2906739"/>
          </a:xfrm>
          <a:prstGeom prst="rect">
            <a:avLst/>
          </a:prstGeom>
        </p:spPr>
      </p:pic>
      <p:sp>
        <p:nvSpPr>
          <p:cNvPr id="7" name="テキスト ボックス 6"/>
          <p:cNvSpPr txBox="1"/>
          <p:nvPr/>
        </p:nvSpPr>
        <p:spPr>
          <a:xfrm>
            <a:off x="5653438" y="3640562"/>
            <a:ext cx="5675622" cy="253916"/>
          </a:xfrm>
          <a:prstGeom prst="rect">
            <a:avLst/>
          </a:prstGeom>
          <a:noFill/>
        </p:spPr>
        <p:txBody>
          <a:bodyPr wrap="square" rtlCol="0">
            <a:spAutoFit/>
          </a:bodyPr>
          <a:lstStyle/>
          <a:p>
            <a:r>
              <a:rPr kumimoji="1" lang="en-US" altLang="ja-JP" sz="1050" dirty="0" smtClean="0"/>
              <a:t>※</a:t>
            </a:r>
            <a:r>
              <a:rPr kumimoji="1" lang="ja-JP" altLang="en-US" sz="1050" dirty="0" smtClean="0"/>
              <a:t>大阪港埋立事業との会計内取引の金額を含む数値</a:t>
            </a:r>
            <a:endParaRPr kumimoji="1" lang="ja-JP" altLang="en-US" sz="1050" dirty="0"/>
          </a:p>
        </p:txBody>
      </p:sp>
    </p:spTree>
    <p:extLst>
      <p:ext uri="{BB962C8B-B14F-4D97-AF65-F5344CB8AC3E}">
        <p14:creationId xmlns:p14="http://schemas.microsoft.com/office/powerpoint/2010/main" val="4076082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4669971" y="3829387"/>
            <a:ext cx="4414786" cy="26357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prstClr val="black"/>
              </a:solidFill>
            </a:endParaRPr>
          </a:p>
          <a:p>
            <a:endParaRPr lang="en-US" altLang="ja-JP" sz="1200" dirty="0">
              <a:solidFill>
                <a:prstClr val="black"/>
              </a:solidFill>
            </a:endParaRPr>
          </a:p>
          <a:p>
            <a:r>
              <a:rPr lang="ja-JP" altLang="en-US" sz="1200" b="1" u="sng" dirty="0">
                <a:solidFill>
                  <a:schemeClr val="tx1"/>
                </a:solidFill>
              </a:rPr>
              <a:t>訪日外国人の増加</a:t>
            </a:r>
            <a:endParaRPr lang="en-US" altLang="ja-JP" sz="1200" b="1" u="sng" dirty="0">
              <a:solidFill>
                <a:schemeClr val="tx1"/>
              </a:solidFill>
            </a:endParaRPr>
          </a:p>
          <a:p>
            <a:pPr marL="171450" indent="-171450">
              <a:buFont typeface="Arial" panose="020B0604020202020204" pitchFamily="34" charset="0"/>
              <a:buChar char="•"/>
            </a:pPr>
            <a:r>
              <a:rPr lang="ja-JP" altLang="en-US" sz="1200" dirty="0" smtClean="0">
                <a:solidFill>
                  <a:schemeClr val="tx1"/>
                </a:solidFill>
              </a:rPr>
              <a:t>平成</a:t>
            </a:r>
            <a:r>
              <a:rPr lang="en-US" altLang="ja-JP" sz="1200" dirty="0" smtClean="0">
                <a:solidFill>
                  <a:schemeClr val="tx1"/>
                </a:solidFill>
              </a:rPr>
              <a:t>30</a:t>
            </a:r>
            <a:r>
              <a:rPr lang="ja-JP" altLang="en-US" sz="1200" dirty="0" smtClean="0">
                <a:solidFill>
                  <a:schemeClr val="tx1"/>
                </a:solidFill>
              </a:rPr>
              <a:t>年</a:t>
            </a:r>
            <a:r>
              <a:rPr lang="ja-JP" altLang="en-US" sz="1200" dirty="0">
                <a:solidFill>
                  <a:schemeClr val="tx1"/>
                </a:solidFill>
              </a:rPr>
              <a:t>に日本を訪れた外国人数は</a:t>
            </a:r>
            <a:r>
              <a:rPr lang="ja-JP" altLang="en-US" sz="1200" dirty="0" smtClean="0">
                <a:solidFill>
                  <a:schemeClr val="tx1"/>
                </a:solidFill>
              </a:rPr>
              <a:t>約</a:t>
            </a:r>
            <a:r>
              <a:rPr lang="en-US" altLang="ja-JP" sz="1200" dirty="0" smtClean="0">
                <a:solidFill>
                  <a:schemeClr val="tx1"/>
                </a:solidFill>
              </a:rPr>
              <a:t>3,119</a:t>
            </a:r>
            <a:r>
              <a:rPr lang="ja-JP" altLang="en-US" sz="1200" dirty="0" smtClean="0">
                <a:solidFill>
                  <a:schemeClr val="tx1"/>
                </a:solidFill>
              </a:rPr>
              <a:t>万人</a:t>
            </a:r>
            <a:r>
              <a:rPr lang="ja-JP" altLang="en-US" sz="1200" dirty="0">
                <a:solidFill>
                  <a:schemeClr val="tx1"/>
                </a:solidFill>
              </a:rPr>
              <a:t>と過去最高を記録しており、そのうち大阪を訪れたのは</a:t>
            </a:r>
            <a:r>
              <a:rPr lang="ja-JP" altLang="en-US" sz="1200" dirty="0" smtClean="0">
                <a:solidFill>
                  <a:schemeClr val="tx1"/>
                </a:solidFill>
              </a:rPr>
              <a:t>約</a:t>
            </a:r>
            <a:r>
              <a:rPr lang="en-US" altLang="ja-JP" sz="1200" dirty="0" smtClean="0">
                <a:solidFill>
                  <a:schemeClr val="tx1"/>
                </a:solidFill>
              </a:rPr>
              <a:t>1,142</a:t>
            </a:r>
            <a:r>
              <a:rPr lang="ja-JP" altLang="en-US" sz="1200" dirty="0" smtClean="0">
                <a:solidFill>
                  <a:schemeClr val="tx1"/>
                </a:solidFill>
              </a:rPr>
              <a:t>万人</a:t>
            </a:r>
            <a:r>
              <a:rPr lang="ja-JP" altLang="en-US" sz="1200" dirty="0">
                <a:solidFill>
                  <a:schemeClr val="tx1"/>
                </a:solidFill>
              </a:rPr>
              <a:t>となっている。</a:t>
            </a:r>
            <a:endParaRPr lang="en-US" altLang="ja-JP" sz="1200" dirty="0">
              <a:solidFill>
                <a:schemeClr val="tx1"/>
              </a:solidFill>
            </a:endParaRPr>
          </a:p>
          <a:p>
            <a:r>
              <a:rPr lang="ja-JP" altLang="en-US" sz="1200" b="1" u="sng" dirty="0">
                <a:solidFill>
                  <a:schemeClr val="tx1"/>
                </a:solidFill>
              </a:rPr>
              <a:t>大阪港における今後の見込み</a:t>
            </a:r>
            <a:endParaRPr lang="en-US" altLang="ja-JP" sz="1200" b="1" u="sng" dirty="0">
              <a:solidFill>
                <a:schemeClr val="tx1"/>
              </a:solidFill>
            </a:endParaRPr>
          </a:p>
          <a:p>
            <a:pPr marL="171450" indent="-171450">
              <a:buFont typeface="Arial" panose="020B0604020202020204" pitchFamily="34" charset="0"/>
              <a:buChar char="•"/>
            </a:pPr>
            <a:r>
              <a:rPr lang="ja-JP" altLang="en-US" sz="1200" dirty="0" smtClean="0">
                <a:solidFill>
                  <a:schemeClr val="tx1"/>
                </a:solidFill>
                <a:effectLst>
                  <a:outerShdw blurRad="38100" dist="38100" dir="2700000" algn="tl">
                    <a:srgbClr val="000000">
                      <a:alpha val="43137"/>
                    </a:srgbClr>
                  </a:outerShdw>
                </a:effectLst>
              </a:rPr>
              <a:t>近年、国内各港への</a:t>
            </a:r>
            <a:r>
              <a:rPr lang="ja-JP" altLang="en-US" sz="1200" dirty="0" smtClean="0">
                <a:solidFill>
                  <a:schemeClr val="tx1"/>
                </a:solidFill>
              </a:rPr>
              <a:t>クルーズ船の寄港が増加している。大阪港も人気の寄港地として増加傾向にあり、令和元年</a:t>
            </a:r>
            <a:r>
              <a:rPr lang="ja-JP" altLang="en-US" sz="1200" dirty="0">
                <a:solidFill>
                  <a:schemeClr val="tx1"/>
                </a:solidFill>
              </a:rPr>
              <a:t>の寄港回数</a:t>
            </a:r>
            <a:r>
              <a:rPr lang="ja-JP" altLang="en-US" sz="1200" dirty="0" smtClean="0">
                <a:solidFill>
                  <a:schemeClr val="tx1"/>
                </a:solidFill>
              </a:rPr>
              <a:t>は</a:t>
            </a:r>
            <a:r>
              <a:rPr lang="en-US" altLang="ja-JP" sz="1200" dirty="0">
                <a:solidFill>
                  <a:schemeClr val="tx1"/>
                </a:solidFill>
              </a:rPr>
              <a:t>62</a:t>
            </a:r>
            <a:r>
              <a:rPr lang="ja-JP" altLang="en-US" sz="1200" dirty="0" smtClean="0">
                <a:solidFill>
                  <a:schemeClr val="tx1"/>
                </a:solidFill>
              </a:rPr>
              <a:t>回と</a:t>
            </a:r>
            <a:r>
              <a:rPr lang="ja-JP" altLang="en-US" sz="1200" dirty="0">
                <a:solidFill>
                  <a:schemeClr val="tx1"/>
                </a:solidFill>
              </a:rPr>
              <a:t>なった</a:t>
            </a:r>
            <a:r>
              <a:rPr lang="ja-JP" altLang="en-US" sz="1200" dirty="0">
                <a:solidFill>
                  <a:prstClr val="black"/>
                </a:solidFill>
              </a:rPr>
              <a:t>。引き続き今後</a:t>
            </a:r>
            <a:r>
              <a:rPr lang="ja-JP" altLang="en-US" sz="1200" dirty="0" smtClean="0">
                <a:solidFill>
                  <a:prstClr val="black"/>
                </a:solidFill>
              </a:rPr>
              <a:t>も需要</a:t>
            </a:r>
            <a:r>
              <a:rPr lang="ja-JP" altLang="en-US" sz="1200" dirty="0">
                <a:solidFill>
                  <a:prstClr val="black"/>
                </a:solidFill>
              </a:rPr>
              <a:t>が見込まれる。</a:t>
            </a:r>
          </a:p>
          <a:p>
            <a:pPr marL="171450" indent="-171450">
              <a:buFont typeface="Arial" panose="020B0604020202020204" pitchFamily="34" charset="0"/>
              <a:buChar char="•"/>
            </a:pPr>
            <a:r>
              <a:rPr lang="ja-JP" altLang="en-US" sz="1200" dirty="0">
                <a:solidFill>
                  <a:prstClr val="black"/>
                </a:solidFill>
              </a:rPr>
              <a:t>一方、外航定期フェリーによる貨物取扱量は堅調に推移しており、今後も同様の傾向が継続するものと見込まれる。</a:t>
            </a:r>
          </a:p>
        </p:txBody>
      </p:sp>
      <p:sp>
        <p:nvSpPr>
          <p:cNvPr id="9" name="正方形/長方形 8"/>
          <p:cNvSpPr/>
          <p:nvPr/>
        </p:nvSpPr>
        <p:spPr>
          <a:xfrm>
            <a:off x="4669971" y="802859"/>
            <a:ext cx="4414786" cy="29887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dirty="0">
              <a:solidFill>
                <a:prstClr val="black"/>
              </a:solidFill>
            </a:endParaRPr>
          </a:p>
          <a:p>
            <a:endParaRPr lang="en-US" altLang="ja-JP" sz="1200" dirty="0">
              <a:solidFill>
                <a:prstClr val="black"/>
              </a:solidFill>
            </a:endParaRPr>
          </a:p>
          <a:p>
            <a:r>
              <a:rPr lang="ja-JP" altLang="en-US" sz="1200" b="1" u="sng" dirty="0">
                <a:solidFill>
                  <a:prstClr val="black"/>
                </a:solidFill>
              </a:rPr>
              <a:t>効率的な輸送形態の重要性の高まり</a:t>
            </a:r>
            <a:endParaRPr lang="en-US" altLang="ja-JP" sz="1200" b="1" u="sng" dirty="0">
              <a:solidFill>
                <a:prstClr val="black"/>
              </a:solidFill>
            </a:endParaRPr>
          </a:p>
          <a:p>
            <a:pPr marL="171450" indent="-171450">
              <a:buFont typeface="Arial" panose="020B0604020202020204" pitchFamily="34" charset="0"/>
              <a:buChar char="•"/>
            </a:pPr>
            <a:r>
              <a:rPr lang="ja-JP" altLang="en-US" sz="1200" dirty="0">
                <a:solidFill>
                  <a:prstClr val="black"/>
                </a:solidFill>
              </a:rPr>
              <a:t>環境にやさしいモーダルシフトの推進に寄与するとともに、一度に大量輸送が可能で、荷役効率の高い内航フェリーや</a:t>
            </a:r>
            <a:r>
              <a:rPr lang="en-US" altLang="ja-JP" sz="1200" dirty="0">
                <a:solidFill>
                  <a:prstClr val="black"/>
                </a:solidFill>
              </a:rPr>
              <a:t>RORO</a:t>
            </a:r>
            <a:r>
              <a:rPr lang="ja-JP" altLang="en-US" sz="1200" dirty="0">
                <a:solidFill>
                  <a:prstClr val="black"/>
                </a:solidFill>
              </a:rPr>
              <a:t>船等による効率的な輸送形態の重要性が高まっている。</a:t>
            </a:r>
            <a:endParaRPr lang="en-US" altLang="ja-JP" sz="1200" dirty="0">
              <a:solidFill>
                <a:prstClr val="black"/>
              </a:solidFill>
            </a:endParaRPr>
          </a:p>
          <a:p>
            <a:r>
              <a:rPr lang="ja-JP" altLang="en-US" sz="1200" b="1" u="sng" dirty="0">
                <a:solidFill>
                  <a:prstClr val="black"/>
                </a:solidFill>
              </a:rPr>
              <a:t>船舶の大型化への対応</a:t>
            </a:r>
            <a:endParaRPr lang="en-US" altLang="ja-JP" sz="1200" b="1" u="sng" dirty="0">
              <a:solidFill>
                <a:prstClr val="black"/>
              </a:solidFill>
            </a:endParaRPr>
          </a:p>
          <a:p>
            <a:r>
              <a:rPr lang="ja-JP" altLang="en-US" sz="1200" dirty="0">
                <a:solidFill>
                  <a:prstClr val="black"/>
                </a:solidFill>
              </a:rPr>
              <a:t>・このような状況の中、沖縄航路を中心とした</a:t>
            </a:r>
            <a:r>
              <a:rPr lang="en-US" altLang="ja-JP" sz="1200" dirty="0">
                <a:solidFill>
                  <a:prstClr val="black"/>
                </a:solidFill>
              </a:rPr>
              <a:t>RORO</a:t>
            </a:r>
            <a:r>
              <a:rPr lang="ja-JP" altLang="en-US" sz="1200" dirty="0">
                <a:solidFill>
                  <a:prstClr val="black"/>
                </a:solidFill>
              </a:rPr>
              <a:t>船に</a:t>
            </a:r>
            <a:r>
              <a:rPr lang="ja-JP" altLang="en-US" sz="1200" dirty="0" err="1">
                <a:solidFill>
                  <a:prstClr val="black"/>
                </a:solidFill>
              </a:rPr>
              <a:t>お</a:t>
            </a:r>
            <a:endParaRPr lang="en-US" altLang="ja-JP" sz="1200" dirty="0">
              <a:solidFill>
                <a:prstClr val="black"/>
              </a:solidFill>
            </a:endParaRPr>
          </a:p>
          <a:p>
            <a:r>
              <a:rPr lang="ja-JP" altLang="en-US" sz="1200" dirty="0">
                <a:solidFill>
                  <a:prstClr val="black"/>
                </a:solidFill>
              </a:rPr>
              <a:t>　いて、輸送能力向上等を図るため船舶の大型化が進められ</a:t>
            </a:r>
            <a:endParaRPr lang="en-US" altLang="ja-JP" sz="1200" dirty="0">
              <a:solidFill>
                <a:prstClr val="black"/>
              </a:solidFill>
            </a:endParaRPr>
          </a:p>
          <a:p>
            <a:r>
              <a:rPr lang="ja-JP" altLang="en-US" sz="1200" dirty="0">
                <a:solidFill>
                  <a:prstClr val="black"/>
                </a:solidFill>
              </a:rPr>
              <a:t>　ている。</a:t>
            </a:r>
            <a:endParaRPr lang="en-US" altLang="ja-JP" sz="1200" dirty="0">
              <a:solidFill>
                <a:prstClr val="black"/>
              </a:solidFill>
            </a:endParaRPr>
          </a:p>
          <a:p>
            <a:r>
              <a:rPr lang="ja-JP" altLang="en-US" sz="1200" b="1" u="sng" dirty="0">
                <a:solidFill>
                  <a:prstClr val="black"/>
                </a:solidFill>
              </a:rPr>
              <a:t>阪神港における集貨の取り組み</a:t>
            </a:r>
            <a:endParaRPr lang="en-US" altLang="ja-JP" sz="1200" b="1" u="sng" dirty="0">
              <a:solidFill>
                <a:prstClr val="black"/>
              </a:solidFill>
            </a:endParaRPr>
          </a:p>
          <a:p>
            <a:pPr marL="171450" indent="-171450">
              <a:buFont typeface="Arial" panose="020B0604020202020204" pitchFamily="34" charset="0"/>
              <a:buChar char="•"/>
            </a:pPr>
            <a:r>
              <a:rPr lang="ja-JP" altLang="en-US" sz="1200" dirty="0">
                <a:solidFill>
                  <a:prstClr val="black"/>
                </a:solidFill>
              </a:rPr>
              <a:t>国際戦略港湾施策において、西日本発着のコンテナ貨物を阪神港へ集貨する取り組みが進められる中、内航フィーダー船への対応について検討していく必要がある。</a:t>
            </a:r>
          </a:p>
        </p:txBody>
      </p:sp>
      <p:sp>
        <p:nvSpPr>
          <p:cNvPr id="4" name="コンテンツ プレースホルダー 2"/>
          <p:cNvSpPr txBox="1">
            <a:spLocks/>
          </p:cNvSpPr>
          <p:nvPr/>
        </p:nvSpPr>
        <p:spPr>
          <a:xfrm>
            <a:off x="34472" y="315597"/>
            <a:ext cx="7886700" cy="402534"/>
          </a:xfrm>
          <a:prstGeom prst="rect">
            <a:avLst/>
          </a:prstGeom>
        </p:spPr>
        <p:txBody>
          <a:bodyPr vert="horz" lIns="91440" tIns="45720" rIns="91440" bIns="45720" spcCol="18000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Clr>
                <a:srgbClr val="AD84C6"/>
              </a:buClr>
              <a:buFont typeface="Wingdings 3" charset="2"/>
              <a:buNone/>
            </a:pPr>
            <a:r>
              <a:rPr lang="ja-JP" altLang="en-US" sz="1600" b="1" dirty="0">
                <a:solidFill>
                  <a:prstClr val="black"/>
                </a:solidFill>
                <a:latin typeface="メイリオ" panose="020B0604030504040204" pitchFamily="50" charset="-128"/>
              </a:rPr>
              <a:t>２　大阪港を取り巻く状況（１）</a:t>
            </a:r>
            <a:endParaRPr lang="en-US" altLang="ja-JP" sz="1600" b="1" dirty="0">
              <a:solidFill>
                <a:prstClr val="black"/>
              </a:solidFill>
              <a:latin typeface="メイリオ" panose="020B0604030504040204" pitchFamily="50" charset="-128"/>
            </a:endParaRPr>
          </a:p>
        </p:txBody>
      </p:sp>
      <p:sp>
        <p:nvSpPr>
          <p:cNvPr id="6" name="正方形/長方形 5"/>
          <p:cNvSpPr/>
          <p:nvPr/>
        </p:nvSpPr>
        <p:spPr>
          <a:xfrm>
            <a:off x="34474" y="802859"/>
            <a:ext cx="4559297" cy="56622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prstClr val="black"/>
              </a:solidFill>
            </a:endParaRPr>
          </a:p>
          <a:p>
            <a:endParaRPr lang="en-US" altLang="ja-JP" sz="1200" dirty="0">
              <a:solidFill>
                <a:prstClr val="black"/>
              </a:solidFill>
            </a:endParaRPr>
          </a:p>
          <a:p>
            <a:r>
              <a:rPr lang="ja-JP" altLang="en-US" sz="1200" b="1" u="sng" dirty="0">
                <a:solidFill>
                  <a:prstClr val="black"/>
                </a:solidFill>
              </a:rPr>
              <a:t>我が国港湾を取り巻く状況</a:t>
            </a:r>
            <a:endParaRPr lang="en-US" altLang="ja-JP" sz="1200" b="1" u="sng" dirty="0">
              <a:solidFill>
                <a:prstClr val="black"/>
              </a:solidFill>
            </a:endParaRPr>
          </a:p>
          <a:p>
            <a:pPr marL="171450" indent="-171450">
              <a:buFont typeface="Arial" panose="020B0604020202020204" pitchFamily="34" charset="0"/>
              <a:buChar char="•"/>
            </a:pPr>
            <a:r>
              <a:rPr lang="ja-JP" altLang="en-US" sz="1200" dirty="0">
                <a:solidFill>
                  <a:prstClr val="black"/>
                </a:solidFill>
              </a:rPr>
              <a:t>アジア地域の急速な経済成長や人口の増加、国際分業の進展に伴い、交易が一層活発化しており、我が国の産業・貿易構造の変化に伴って、国際海上輸送ネットワークの重要性が高まっている。</a:t>
            </a:r>
          </a:p>
          <a:p>
            <a:pPr marL="171450" indent="-171450">
              <a:buFont typeface="Arial" panose="020B0604020202020204" pitchFamily="34" charset="0"/>
              <a:buChar char="•"/>
            </a:pPr>
            <a:r>
              <a:rPr lang="ja-JP" altLang="en-US" sz="1200" dirty="0">
                <a:solidFill>
                  <a:prstClr val="black"/>
                </a:solidFill>
              </a:rPr>
              <a:t>一方、中国を中心とした東アジア諸港の港勢の伸長により、我が国の港湾の相対的地位が低下している。</a:t>
            </a:r>
          </a:p>
          <a:p>
            <a:pPr marL="171450" indent="-171450">
              <a:buFont typeface="Arial" panose="020B0604020202020204" pitchFamily="34" charset="0"/>
              <a:buChar char="•"/>
            </a:pPr>
            <a:r>
              <a:rPr lang="ja-JP" altLang="en-US" sz="1200" dirty="0">
                <a:solidFill>
                  <a:prstClr val="black"/>
                </a:solidFill>
              </a:rPr>
              <a:t>また、国際分業の進展に伴ってサプライチェーンマネジメントの高度化が進む中、総合的な物流の効率化が求められている。</a:t>
            </a:r>
            <a:endParaRPr lang="en-US" altLang="ja-JP" sz="1200" dirty="0">
              <a:solidFill>
                <a:prstClr val="black"/>
              </a:solidFill>
            </a:endParaRPr>
          </a:p>
          <a:p>
            <a:r>
              <a:rPr lang="ja-JP" altLang="en-US" sz="1200" b="1" u="sng" dirty="0">
                <a:solidFill>
                  <a:prstClr val="black"/>
                </a:solidFill>
              </a:rPr>
              <a:t>アライアンスの再編</a:t>
            </a:r>
          </a:p>
          <a:p>
            <a:pPr marL="171450" indent="-171450">
              <a:buFont typeface="Arial" panose="020B0604020202020204" pitchFamily="34" charset="0"/>
              <a:buChar char="•"/>
            </a:pPr>
            <a:r>
              <a:rPr lang="ja-JP" altLang="en-US" sz="1200" dirty="0">
                <a:solidFill>
                  <a:prstClr val="black"/>
                </a:solidFill>
              </a:rPr>
              <a:t>世界の主要なコンテナ船会社が東西基幹航路で組織する配船連合のアライアンスは、平成</a:t>
            </a:r>
            <a:r>
              <a:rPr lang="en-US" altLang="ja-JP" sz="1200" dirty="0">
                <a:solidFill>
                  <a:prstClr val="black"/>
                </a:solidFill>
              </a:rPr>
              <a:t>29</a:t>
            </a:r>
            <a:r>
              <a:rPr lang="ja-JP" altLang="en-US" sz="1200" dirty="0">
                <a:solidFill>
                  <a:prstClr val="black"/>
                </a:solidFill>
              </a:rPr>
              <a:t>年から３大体制に移行した。</a:t>
            </a:r>
          </a:p>
          <a:p>
            <a:pPr marL="171450" indent="-171450">
              <a:buFont typeface="Arial" panose="020B0604020202020204" pitchFamily="34" charset="0"/>
              <a:buChar char="•"/>
            </a:pPr>
            <a:r>
              <a:rPr lang="ja-JP" altLang="en-US" sz="1200" dirty="0">
                <a:solidFill>
                  <a:prstClr val="black"/>
                </a:solidFill>
              </a:rPr>
              <a:t>また、邦船３社においてもコンテナ船事業を統合した新会社が設立されるなど、定航業界は新たなステージに突入した。</a:t>
            </a:r>
            <a:endParaRPr lang="en-US" altLang="ja-JP" sz="1200" dirty="0">
              <a:solidFill>
                <a:prstClr val="black"/>
              </a:solidFill>
            </a:endParaRPr>
          </a:p>
          <a:p>
            <a:r>
              <a:rPr lang="ja-JP" altLang="en-US" sz="1200" b="1" u="sng" dirty="0">
                <a:solidFill>
                  <a:prstClr val="black"/>
                </a:solidFill>
              </a:rPr>
              <a:t>大阪港の求められる役割</a:t>
            </a:r>
          </a:p>
          <a:p>
            <a:pPr marL="171450" indent="-171450">
              <a:buFont typeface="Arial" panose="020B0604020202020204" pitchFamily="34" charset="0"/>
              <a:buChar char="•"/>
            </a:pPr>
            <a:r>
              <a:rPr lang="ja-JP" altLang="en-US" sz="1200" dirty="0">
                <a:solidFill>
                  <a:prstClr val="black"/>
                </a:solidFill>
              </a:rPr>
              <a:t>このような状況の中、平成</a:t>
            </a:r>
            <a:r>
              <a:rPr lang="en-US" altLang="ja-JP" sz="1200" dirty="0">
                <a:solidFill>
                  <a:prstClr val="black"/>
                </a:solidFill>
              </a:rPr>
              <a:t>22</a:t>
            </a:r>
            <a:r>
              <a:rPr lang="ja-JP" altLang="en-US" sz="1200" dirty="0">
                <a:solidFill>
                  <a:prstClr val="black"/>
                </a:solidFill>
              </a:rPr>
              <a:t>年に大阪港と神戸港は、阪神港として、国際コンテナ戦略港湾に選定され、我が国全体の経済・産業を支える上で、これまで以上に重要な役割を担うこととなった。</a:t>
            </a:r>
          </a:p>
          <a:p>
            <a:pPr marL="171450" indent="-171450">
              <a:buFont typeface="Arial" panose="020B0604020202020204" pitchFamily="34" charset="0"/>
              <a:buChar char="•"/>
            </a:pPr>
            <a:r>
              <a:rPr lang="ja-JP" altLang="en-US" sz="1200" dirty="0">
                <a:solidFill>
                  <a:prstClr val="black"/>
                </a:solidFill>
              </a:rPr>
              <a:t>こうした背景を踏まえつつ、中国をはじめとするアジア諸国等との交易の進展に伴う貨物量の増大や、船舶の大型化等にも今後対応していく必要があることなどから、限られた資産を最大限活用しながら、多様なユーザーニーズに対応していけるよう、より効率的な港湾経営を行っていくことが求められている。</a:t>
            </a:r>
          </a:p>
        </p:txBody>
      </p:sp>
      <p:sp>
        <p:nvSpPr>
          <p:cNvPr id="7" name="正方形/長方形 6"/>
          <p:cNvSpPr/>
          <p:nvPr/>
        </p:nvSpPr>
        <p:spPr>
          <a:xfrm>
            <a:off x="34472" y="802860"/>
            <a:ext cx="3106800" cy="406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prstClr val="white"/>
                </a:solidFill>
              </a:rPr>
              <a:t>外国貿易に関する状況</a:t>
            </a:r>
          </a:p>
        </p:txBody>
      </p:sp>
      <p:sp>
        <p:nvSpPr>
          <p:cNvPr id="8" name="正方形/長方形 7"/>
          <p:cNvSpPr/>
          <p:nvPr/>
        </p:nvSpPr>
        <p:spPr>
          <a:xfrm>
            <a:off x="4682672" y="802859"/>
            <a:ext cx="3106800" cy="406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prstClr val="white"/>
                </a:solidFill>
              </a:rPr>
              <a:t>国内貿易に関する状況</a:t>
            </a:r>
          </a:p>
        </p:txBody>
      </p:sp>
      <p:sp>
        <p:nvSpPr>
          <p:cNvPr id="10" name="正方形/長方形 9"/>
          <p:cNvSpPr/>
          <p:nvPr/>
        </p:nvSpPr>
        <p:spPr>
          <a:xfrm>
            <a:off x="4669971" y="3829387"/>
            <a:ext cx="3106800" cy="406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prstClr val="white"/>
                </a:solidFill>
              </a:rPr>
              <a:t>クルーズ客船に関する状況</a:t>
            </a:r>
          </a:p>
        </p:txBody>
      </p:sp>
      <p:sp>
        <p:nvSpPr>
          <p:cNvPr id="13" name="タイトル 1"/>
          <p:cNvSpPr txBox="1">
            <a:spLocks/>
          </p:cNvSpPr>
          <p:nvPr/>
        </p:nvSpPr>
        <p:spPr>
          <a:xfrm>
            <a:off x="0" y="1"/>
            <a:ext cx="7886700" cy="618186"/>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600" b="1" dirty="0">
                <a:solidFill>
                  <a:prstClr val="black"/>
                </a:solidFill>
                <a:latin typeface="メイリオ" panose="020B0604030504040204" pitchFamily="50" charset="-128"/>
              </a:rPr>
              <a:t>Ⅱ</a:t>
            </a:r>
            <a:r>
              <a:rPr lang="ja-JP" altLang="en-US" sz="1600" b="1" dirty="0">
                <a:solidFill>
                  <a:prstClr val="black"/>
                </a:solidFill>
                <a:latin typeface="メイリオ" panose="020B0604030504040204" pitchFamily="50" charset="-128"/>
              </a:rPr>
              <a:t>　港湾施設提供事業を取り巻く状況</a:t>
            </a:r>
          </a:p>
        </p:txBody>
      </p:sp>
      <p:sp>
        <p:nvSpPr>
          <p:cNvPr id="3" name="スライド番号プレースホルダー 2"/>
          <p:cNvSpPr>
            <a:spLocks noGrp="1"/>
          </p:cNvSpPr>
          <p:nvPr>
            <p:ph type="sldNum" sz="quarter" idx="12"/>
          </p:nvPr>
        </p:nvSpPr>
        <p:spPr/>
        <p:txBody>
          <a:bodyPr/>
          <a:lstStyle/>
          <a:p>
            <a:fld id="{8F2DF4D1-A360-4C90-B403-85324C324155}" type="slidenum">
              <a:rPr lang="ja-JP" altLang="en-US" smtClean="0">
                <a:solidFill>
                  <a:srgbClr val="AD84C6"/>
                </a:solidFill>
              </a:rPr>
              <a:pPr/>
              <a:t>7</a:t>
            </a:fld>
            <a:endParaRPr lang="ja-JP" altLang="en-US" dirty="0">
              <a:solidFill>
                <a:srgbClr val="AD84C6"/>
              </a:solidFill>
            </a:endParaRPr>
          </a:p>
        </p:txBody>
      </p:sp>
    </p:spTree>
    <p:extLst>
      <p:ext uri="{BB962C8B-B14F-4D97-AF65-F5344CB8AC3E}">
        <p14:creationId xmlns:p14="http://schemas.microsoft.com/office/powerpoint/2010/main" val="3910367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63500" y="240779"/>
            <a:ext cx="7886700" cy="402534"/>
          </a:xfrm>
          <a:prstGeom prst="rect">
            <a:avLst/>
          </a:prstGeom>
        </p:spPr>
        <p:txBody>
          <a:bodyPr vert="horz" lIns="91440" tIns="45720" rIns="91440" bIns="45720" spcCol="18000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Clr>
                <a:srgbClr val="AD84C6"/>
              </a:buClr>
              <a:buFont typeface="Wingdings 3" charset="2"/>
              <a:buNone/>
            </a:pPr>
            <a:r>
              <a:rPr lang="ja-JP" altLang="en-US" sz="1600" b="1" dirty="0">
                <a:solidFill>
                  <a:prstClr val="black"/>
                </a:solidFill>
                <a:latin typeface="メイリオ" panose="020B0604030504040204" pitchFamily="50" charset="-128"/>
              </a:rPr>
              <a:t>３　</a:t>
            </a:r>
            <a:r>
              <a:rPr lang="en-US" altLang="ja-JP" sz="1600" b="1" dirty="0">
                <a:solidFill>
                  <a:prstClr val="black"/>
                </a:solidFill>
                <a:latin typeface="メイリオ" panose="020B0604030504040204" pitchFamily="50" charset="-128"/>
              </a:rPr>
              <a:t>SWOT</a:t>
            </a:r>
            <a:r>
              <a:rPr lang="ja-JP" altLang="en-US" sz="1600" b="1" dirty="0">
                <a:solidFill>
                  <a:prstClr val="black"/>
                </a:solidFill>
                <a:latin typeface="メイリオ" panose="020B0604030504040204" pitchFamily="50" charset="-128"/>
              </a:rPr>
              <a:t>分析による戦略案の策定</a:t>
            </a:r>
            <a:endParaRPr lang="en-US" altLang="ja-JP" sz="1600" b="1" dirty="0">
              <a:solidFill>
                <a:prstClr val="black"/>
              </a:solidFill>
              <a:latin typeface="メイリオ" panose="020B0604030504040204" pitchFamily="50" charset="-128"/>
            </a:endParaRPr>
          </a:p>
        </p:txBody>
      </p:sp>
      <p:sp>
        <p:nvSpPr>
          <p:cNvPr id="5" name="四角形吹き出し 4"/>
          <p:cNvSpPr/>
          <p:nvPr/>
        </p:nvSpPr>
        <p:spPr>
          <a:xfrm>
            <a:off x="51911" y="486550"/>
            <a:ext cx="9100605" cy="1086206"/>
          </a:xfrm>
          <a:prstGeom prst="wedgeRectCallout">
            <a:avLst>
              <a:gd name="adj1" fmla="val 11770"/>
              <a:gd name="adj2" fmla="val 705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Wingdings" panose="05000000000000000000" pitchFamily="2" charset="2"/>
              <a:buChar char="Ø"/>
            </a:pPr>
            <a:r>
              <a:rPr lang="ja-JP" altLang="en-US" sz="1100" dirty="0">
                <a:solidFill>
                  <a:prstClr val="black"/>
                </a:solidFill>
                <a:latin typeface="メイリオ" panose="020B0604030504040204" pitchFamily="50" charset="-128"/>
              </a:rPr>
              <a:t>大阪港のＳＷＯＴ分析を行い、その分析結果について、機会（プラス要因）を捉えた成長戦略・改善戦略、脅威（マイナス要因）を捉えた回避または対抗戦略・対応戦略に区分し、具体的な戦略案を策定した。</a:t>
            </a:r>
          </a:p>
          <a:p>
            <a:pPr marL="171450" indent="-171450">
              <a:buFont typeface="Wingdings" panose="05000000000000000000" pitchFamily="2" charset="2"/>
              <a:buChar char="Ø"/>
            </a:pPr>
            <a:r>
              <a:rPr lang="ja-JP" altLang="en-US" sz="1100" dirty="0">
                <a:solidFill>
                  <a:prstClr val="black"/>
                </a:solidFill>
                <a:latin typeface="メイリオ" panose="020B0604030504040204" pitchFamily="50" charset="-128"/>
              </a:rPr>
              <a:t>なお、この戦略案は、大阪港の競争力強化のために本市として既に取り組んでいるもの、あるいは今後取り組む予定のものであり、「</a:t>
            </a:r>
            <a:r>
              <a:rPr lang="en-US" altLang="ja-JP" sz="1100" dirty="0">
                <a:solidFill>
                  <a:prstClr val="black"/>
                </a:solidFill>
                <a:latin typeface="メイリオ" panose="020B0604030504040204" pitchFamily="50" charset="-128"/>
              </a:rPr>
              <a:t>Ⅳ</a:t>
            </a:r>
            <a:r>
              <a:rPr lang="ja-JP" altLang="en-US" sz="1100" dirty="0">
                <a:solidFill>
                  <a:prstClr val="black"/>
                </a:solidFill>
                <a:latin typeface="メイリオ" panose="020B0604030504040204" pitchFamily="50" charset="-128"/>
              </a:rPr>
              <a:t>経営改善策１．全般的課題への対応　競争力強化策」で示す戦略案のみが本市の取り組むものではない。</a:t>
            </a:r>
            <a:endParaRPr lang="en-US" altLang="ja-JP" sz="1100" dirty="0">
              <a:solidFill>
                <a:prstClr val="black"/>
              </a:solidFill>
              <a:latin typeface="メイリオ" panose="020B0604030504040204" pitchFamily="50" charset="-128"/>
            </a:endParaRPr>
          </a:p>
          <a:p>
            <a:r>
              <a:rPr lang="ja-JP" altLang="en-US" sz="1100" dirty="0">
                <a:solidFill>
                  <a:prstClr val="black"/>
                </a:solidFill>
                <a:latin typeface="メイリオ" panose="020B0604030504040204" pitchFamily="50" charset="-128"/>
              </a:rPr>
              <a:t>　「</a:t>
            </a:r>
            <a:r>
              <a:rPr lang="en-US" altLang="ja-JP" sz="1100" dirty="0">
                <a:solidFill>
                  <a:prstClr val="black"/>
                </a:solidFill>
                <a:latin typeface="メイリオ" panose="020B0604030504040204" pitchFamily="50" charset="-128"/>
              </a:rPr>
              <a:t>SWOT</a:t>
            </a:r>
            <a:r>
              <a:rPr lang="ja-JP" altLang="en-US" sz="1100" dirty="0">
                <a:solidFill>
                  <a:prstClr val="black"/>
                </a:solidFill>
                <a:latin typeface="メイリオ" panose="020B0604030504040204" pitchFamily="50" charset="-128"/>
              </a:rPr>
              <a:t>分析</a:t>
            </a:r>
            <a:r>
              <a:rPr lang="en-US" altLang="ja-JP" sz="1100" dirty="0">
                <a:solidFill>
                  <a:prstClr val="black"/>
                </a:solidFill>
                <a:latin typeface="メイリオ" panose="020B0604030504040204" pitchFamily="50" charset="-128"/>
              </a:rPr>
              <a:t>【</a:t>
            </a:r>
            <a:r>
              <a:rPr lang="ja-JP" altLang="en-US" sz="1100" dirty="0">
                <a:solidFill>
                  <a:prstClr val="black"/>
                </a:solidFill>
                <a:latin typeface="メイリオ" panose="020B0604030504040204" pitchFamily="50" charset="-128"/>
              </a:rPr>
              <a:t>別紙１</a:t>
            </a:r>
            <a:r>
              <a:rPr lang="en-US" altLang="ja-JP" sz="1100" dirty="0">
                <a:solidFill>
                  <a:prstClr val="black"/>
                </a:solidFill>
                <a:latin typeface="メイリオ" panose="020B0604030504040204" pitchFamily="50" charset="-128"/>
              </a:rPr>
              <a:t>】</a:t>
            </a:r>
            <a:r>
              <a:rPr lang="ja-JP" altLang="en-US" sz="1100" dirty="0">
                <a:solidFill>
                  <a:prstClr val="black"/>
                </a:solidFill>
                <a:latin typeface="メイリオ" panose="020B0604030504040204" pitchFamily="50" charset="-128"/>
              </a:rPr>
              <a:t>参照」「戦略案</a:t>
            </a:r>
            <a:r>
              <a:rPr lang="en-US" altLang="ja-JP" sz="1100" dirty="0">
                <a:solidFill>
                  <a:prstClr val="black"/>
                </a:solidFill>
                <a:latin typeface="メイリオ" panose="020B0604030504040204" pitchFamily="50" charset="-128"/>
              </a:rPr>
              <a:t>【</a:t>
            </a:r>
            <a:r>
              <a:rPr lang="ja-JP" altLang="en-US" sz="1100" dirty="0">
                <a:solidFill>
                  <a:prstClr val="black"/>
                </a:solidFill>
                <a:latin typeface="メイリオ" panose="020B0604030504040204" pitchFamily="50" charset="-128"/>
              </a:rPr>
              <a:t>別紙２</a:t>
            </a:r>
            <a:r>
              <a:rPr lang="en-US" altLang="ja-JP" sz="1100" dirty="0">
                <a:solidFill>
                  <a:prstClr val="black"/>
                </a:solidFill>
                <a:latin typeface="メイリオ" panose="020B0604030504040204" pitchFamily="50" charset="-128"/>
              </a:rPr>
              <a:t>】</a:t>
            </a:r>
            <a:r>
              <a:rPr lang="ja-JP" altLang="en-US" sz="1100" dirty="0">
                <a:solidFill>
                  <a:prstClr val="black"/>
                </a:solidFill>
                <a:latin typeface="メイリオ" panose="020B0604030504040204" pitchFamily="50" charset="-128"/>
              </a:rPr>
              <a:t>参照」</a:t>
            </a:r>
          </a:p>
        </p:txBody>
      </p:sp>
      <p:sp>
        <p:nvSpPr>
          <p:cNvPr id="9" name="コンテンツ プレースホルダー 2"/>
          <p:cNvSpPr txBox="1">
            <a:spLocks/>
          </p:cNvSpPr>
          <p:nvPr/>
        </p:nvSpPr>
        <p:spPr>
          <a:xfrm>
            <a:off x="51911" y="4353038"/>
            <a:ext cx="7886700" cy="402534"/>
          </a:xfrm>
          <a:prstGeom prst="rect">
            <a:avLst/>
          </a:prstGeom>
        </p:spPr>
        <p:txBody>
          <a:bodyPr vert="horz" lIns="91440" tIns="45720" rIns="91440" bIns="45720" spcCol="18000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Clr>
                <a:srgbClr val="AD84C6"/>
              </a:buClr>
              <a:buFont typeface="Wingdings 3" charset="2"/>
              <a:buNone/>
            </a:pPr>
            <a:r>
              <a:rPr lang="ja-JP" altLang="en-US" sz="1600" b="1" dirty="0">
                <a:solidFill>
                  <a:prstClr val="black"/>
                </a:solidFill>
                <a:latin typeface="メイリオ" panose="020B0604030504040204" pitchFamily="50" charset="-128"/>
              </a:rPr>
              <a:t>４　利用者ヒアリング結果</a:t>
            </a:r>
            <a:endParaRPr lang="en-US" altLang="ja-JP" sz="1600" b="1" dirty="0">
              <a:solidFill>
                <a:prstClr val="black"/>
              </a:solidFill>
              <a:latin typeface="メイリオ" panose="020B0604030504040204" pitchFamily="50" charset="-128"/>
            </a:endParaRPr>
          </a:p>
        </p:txBody>
      </p:sp>
      <p:sp>
        <p:nvSpPr>
          <p:cNvPr id="35" name="タイトル 1"/>
          <p:cNvSpPr txBox="1">
            <a:spLocks/>
          </p:cNvSpPr>
          <p:nvPr/>
        </p:nvSpPr>
        <p:spPr>
          <a:xfrm>
            <a:off x="0" y="1"/>
            <a:ext cx="7886700" cy="618186"/>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600" b="1" dirty="0">
                <a:solidFill>
                  <a:prstClr val="black"/>
                </a:solidFill>
                <a:latin typeface="メイリオ" panose="020B0604030504040204" pitchFamily="50" charset="-128"/>
              </a:rPr>
              <a:t>Ⅱ</a:t>
            </a:r>
            <a:r>
              <a:rPr lang="ja-JP" altLang="en-US" sz="1600" b="1" dirty="0">
                <a:solidFill>
                  <a:prstClr val="black"/>
                </a:solidFill>
                <a:latin typeface="メイリオ" panose="020B0604030504040204" pitchFamily="50" charset="-128"/>
              </a:rPr>
              <a:t>　港湾施設提供事業を取り巻く状況</a:t>
            </a:r>
          </a:p>
        </p:txBody>
      </p:sp>
      <p:graphicFrame>
        <p:nvGraphicFramePr>
          <p:cNvPr id="3" name="表 2"/>
          <p:cNvGraphicFramePr>
            <a:graphicFrameLocks noGrp="1"/>
          </p:cNvGraphicFramePr>
          <p:nvPr>
            <p:extLst/>
          </p:nvPr>
        </p:nvGraphicFramePr>
        <p:xfrm>
          <a:off x="144071" y="4952326"/>
          <a:ext cx="8768814" cy="1889760"/>
        </p:xfrm>
        <a:graphic>
          <a:graphicData uri="http://schemas.openxmlformats.org/drawingml/2006/table">
            <a:tbl>
              <a:tblPr firstRow="1" bandRow="1">
                <a:tableStyleId>{5C22544A-7EE6-4342-B048-85BDC9FD1C3A}</a:tableStyleId>
              </a:tblPr>
              <a:tblGrid>
                <a:gridCol w="1461469">
                  <a:extLst>
                    <a:ext uri="{9D8B030D-6E8A-4147-A177-3AD203B41FA5}">
                      <a16:colId xmlns:a16="http://schemas.microsoft.com/office/drawing/2014/main" val="20000"/>
                    </a:ext>
                  </a:extLst>
                </a:gridCol>
                <a:gridCol w="1461469">
                  <a:extLst>
                    <a:ext uri="{9D8B030D-6E8A-4147-A177-3AD203B41FA5}">
                      <a16:colId xmlns:a16="http://schemas.microsoft.com/office/drawing/2014/main" val="20001"/>
                    </a:ext>
                  </a:extLst>
                </a:gridCol>
                <a:gridCol w="1461469">
                  <a:extLst>
                    <a:ext uri="{9D8B030D-6E8A-4147-A177-3AD203B41FA5}">
                      <a16:colId xmlns:a16="http://schemas.microsoft.com/office/drawing/2014/main" val="20002"/>
                    </a:ext>
                  </a:extLst>
                </a:gridCol>
                <a:gridCol w="1461469">
                  <a:extLst>
                    <a:ext uri="{9D8B030D-6E8A-4147-A177-3AD203B41FA5}">
                      <a16:colId xmlns:a16="http://schemas.microsoft.com/office/drawing/2014/main" val="20003"/>
                    </a:ext>
                  </a:extLst>
                </a:gridCol>
                <a:gridCol w="1461469">
                  <a:extLst>
                    <a:ext uri="{9D8B030D-6E8A-4147-A177-3AD203B41FA5}">
                      <a16:colId xmlns:a16="http://schemas.microsoft.com/office/drawing/2014/main" val="20004"/>
                    </a:ext>
                  </a:extLst>
                </a:gridCol>
                <a:gridCol w="1461469">
                  <a:extLst>
                    <a:ext uri="{9D8B030D-6E8A-4147-A177-3AD203B41FA5}">
                      <a16:colId xmlns:a16="http://schemas.microsoft.com/office/drawing/2014/main" val="20005"/>
                    </a:ext>
                  </a:extLst>
                </a:gridCol>
              </a:tblGrid>
              <a:tr h="327221">
                <a:tc>
                  <a:txBody>
                    <a:bodyPr/>
                    <a:lstStyle/>
                    <a:p>
                      <a:pPr algn="ctr"/>
                      <a:r>
                        <a:rPr kumimoji="1" lang="ja-JP" altLang="en-US" sz="950" dirty="0">
                          <a:latin typeface="+mn-ea"/>
                          <a:ea typeface="+mn-ea"/>
                        </a:rPr>
                        <a:t>事業者</a:t>
                      </a:r>
                      <a:endParaRPr kumimoji="1" lang="en-US" altLang="ja-JP" sz="950" dirty="0">
                        <a:latin typeface="+mn-ea"/>
                        <a:ea typeface="+mn-ea"/>
                      </a:endParaRPr>
                    </a:p>
                    <a:p>
                      <a:pPr algn="ctr"/>
                      <a:r>
                        <a:rPr kumimoji="1" lang="ja-JP" altLang="en-US" sz="950" dirty="0">
                          <a:latin typeface="+mn-ea"/>
                          <a:ea typeface="+mn-ea"/>
                        </a:rPr>
                        <a:t>　</a:t>
                      </a:r>
                      <a:r>
                        <a:rPr kumimoji="1" lang="en-US" altLang="ja-JP" sz="950" dirty="0">
                          <a:latin typeface="+mn-ea"/>
                          <a:ea typeface="+mn-ea"/>
                        </a:rPr>
                        <a:t>/</a:t>
                      </a:r>
                      <a:r>
                        <a:rPr kumimoji="1" lang="ja-JP" altLang="en-US" sz="950" dirty="0">
                          <a:latin typeface="+mn-ea"/>
                          <a:ea typeface="+mn-ea"/>
                        </a:rPr>
                        <a:t>カテゴリ</a:t>
                      </a:r>
                    </a:p>
                  </a:txBody>
                  <a:tcPr anchor="ctr"/>
                </a:tc>
                <a:tc>
                  <a:txBody>
                    <a:bodyPr/>
                    <a:lstStyle/>
                    <a:p>
                      <a:pPr algn="ctr"/>
                      <a:r>
                        <a:rPr kumimoji="1" lang="ja-JP" altLang="en-US" sz="950" dirty="0">
                          <a:latin typeface="+mn-ea"/>
                          <a:ea typeface="+mn-ea"/>
                        </a:rPr>
                        <a:t>貨物の見通し</a:t>
                      </a:r>
                    </a:p>
                  </a:txBody>
                  <a:tcPr anchor="ctr"/>
                </a:tc>
                <a:tc>
                  <a:txBody>
                    <a:bodyPr/>
                    <a:lstStyle/>
                    <a:p>
                      <a:pPr algn="ctr"/>
                      <a:r>
                        <a:rPr kumimoji="1" lang="ja-JP" altLang="en-US" sz="950" dirty="0">
                          <a:latin typeface="+mn-ea"/>
                          <a:ea typeface="+mn-ea"/>
                        </a:rPr>
                        <a:t>料金の低減（インセンティブなど）</a:t>
                      </a:r>
                    </a:p>
                  </a:txBody>
                  <a:tcPr anchor="ctr"/>
                </a:tc>
                <a:tc>
                  <a:txBody>
                    <a:bodyPr/>
                    <a:lstStyle/>
                    <a:p>
                      <a:pPr algn="ctr"/>
                      <a:r>
                        <a:rPr kumimoji="1" lang="ja-JP" altLang="en-US" sz="950" dirty="0">
                          <a:latin typeface="+mn-ea"/>
                          <a:ea typeface="+mn-ea"/>
                        </a:rPr>
                        <a:t>用地の確保</a:t>
                      </a:r>
                    </a:p>
                  </a:txBody>
                  <a:tcPr anchor="ctr"/>
                </a:tc>
                <a:tc>
                  <a:txBody>
                    <a:bodyPr/>
                    <a:lstStyle/>
                    <a:p>
                      <a:pPr algn="ctr"/>
                      <a:r>
                        <a:rPr kumimoji="1" lang="ja-JP" altLang="en-US" sz="950" dirty="0">
                          <a:latin typeface="+mn-ea"/>
                          <a:ea typeface="+mn-ea"/>
                        </a:rPr>
                        <a:t>上屋の老朽化</a:t>
                      </a:r>
                    </a:p>
                  </a:txBody>
                  <a:tcPr anchor="ctr"/>
                </a:tc>
                <a:tc>
                  <a:txBody>
                    <a:bodyPr/>
                    <a:lstStyle/>
                    <a:p>
                      <a:pPr algn="ctr"/>
                      <a:r>
                        <a:rPr kumimoji="1" lang="ja-JP" altLang="en-US" sz="950" dirty="0">
                          <a:latin typeface="+mn-ea"/>
                          <a:ea typeface="+mn-ea"/>
                        </a:rPr>
                        <a:t>競争力強化の取組</a:t>
                      </a:r>
                    </a:p>
                  </a:txBody>
                  <a:tcPr anchor="ctr"/>
                </a:tc>
                <a:extLst>
                  <a:ext uri="{0D108BD9-81ED-4DB2-BD59-A6C34878D82A}">
                    <a16:rowId xmlns:a16="http://schemas.microsoft.com/office/drawing/2014/main" val="10000"/>
                  </a:ext>
                </a:extLst>
              </a:tr>
              <a:tr h="431931">
                <a:tc>
                  <a:txBody>
                    <a:bodyPr/>
                    <a:lstStyle/>
                    <a:p>
                      <a:pPr algn="ctr"/>
                      <a:r>
                        <a:rPr kumimoji="1" lang="ja-JP" altLang="en-US" sz="1100" dirty="0">
                          <a:latin typeface="+mn-ea"/>
                          <a:ea typeface="+mn-ea"/>
                        </a:rPr>
                        <a:t>コンテナ船運航会社</a:t>
                      </a:r>
                    </a:p>
                  </a:txBody>
                  <a:tcPr anchor="ctr"/>
                </a:tc>
                <a:tc>
                  <a:txBody>
                    <a:bodyPr/>
                    <a:lstStyle/>
                    <a:p>
                      <a:pPr algn="l"/>
                      <a:r>
                        <a:rPr kumimoji="1" lang="ja-JP" altLang="en-US" sz="700" u="none" dirty="0" smtClean="0">
                          <a:solidFill>
                            <a:schemeClr val="tx1"/>
                          </a:solidFill>
                          <a:effectLst/>
                          <a:latin typeface="+mn-ea"/>
                          <a:ea typeface="+mn-ea"/>
                        </a:rPr>
                        <a:t>米中貿易摩擦の影響で中国との貨物量は減少。最近は新興の東南アジア諸国に着目している。</a:t>
                      </a:r>
                      <a:endParaRPr kumimoji="1" lang="ja-JP" altLang="en-US" sz="700" u="none" dirty="0">
                        <a:solidFill>
                          <a:schemeClr val="tx1"/>
                        </a:solidFill>
                        <a:effectLst/>
                        <a:latin typeface="+mn-ea"/>
                        <a:ea typeface="+mn-ea"/>
                      </a:endParaRPr>
                    </a:p>
                  </a:txBody>
                  <a:tcPr anchor="ctr"/>
                </a:tc>
                <a:tc>
                  <a:txBody>
                    <a:bodyPr/>
                    <a:lstStyle/>
                    <a:p>
                      <a:pPr algn="l"/>
                      <a:r>
                        <a:rPr kumimoji="1" lang="ja-JP" altLang="en-US" sz="900" dirty="0">
                          <a:latin typeface="+mn-ea"/>
                          <a:ea typeface="+mn-ea"/>
                        </a:rPr>
                        <a:t>大阪港でボリュームを扱った既存船会社に対するインセンティブなど</a:t>
                      </a:r>
                    </a:p>
                  </a:txBody>
                  <a:tcPr anchor="ctr"/>
                </a:tc>
                <a:tc>
                  <a:txBody>
                    <a:bodyPr/>
                    <a:lstStyle/>
                    <a:p>
                      <a:pPr algn="l"/>
                      <a:r>
                        <a:rPr kumimoji="1" lang="ja-JP" altLang="en-US" sz="900" dirty="0">
                          <a:latin typeface="+mn-ea"/>
                          <a:ea typeface="+mn-ea"/>
                        </a:rPr>
                        <a:t>複数のターミナルを使っており効率面で課題があると認識している</a:t>
                      </a:r>
                    </a:p>
                  </a:txBody>
                  <a:tcPr anchor="ctr"/>
                </a:tc>
                <a:tc>
                  <a:txBody>
                    <a:bodyPr/>
                    <a:lstStyle/>
                    <a:p>
                      <a:pPr algn="ctr"/>
                      <a:r>
                        <a:rPr kumimoji="1" lang="en-US" altLang="ja-JP" sz="900" dirty="0">
                          <a:latin typeface="+mn-ea"/>
                          <a:ea typeface="+mn-ea"/>
                        </a:rPr>
                        <a:t>―</a:t>
                      </a:r>
                    </a:p>
                    <a:p>
                      <a:pPr algn="ctr"/>
                      <a:r>
                        <a:rPr kumimoji="1" lang="ja-JP" altLang="en-US" sz="900" dirty="0">
                          <a:latin typeface="+mn-ea"/>
                          <a:ea typeface="+mn-ea"/>
                        </a:rPr>
                        <a:t>（コンテナは上屋を使用しないため）</a:t>
                      </a:r>
                    </a:p>
                  </a:txBody>
                  <a:tcPr anchor="ctr"/>
                </a:tc>
                <a:tc>
                  <a:txBody>
                    <a:bodyPr/>
                    <a:lstStyle/>
                    <a:p>
                      <a:pPr algn="l"/>
                      <a:r>
                        <a:rPr kumimoji="1" lang="ja-JP" altLang="en-US" sz="900" dirty="0">
                          <a:latin typeface="+mn-ea"/>
                          <a:ea typeface="+mn-ea"/>
                        </a:rPr>
                        <a:t>内航専用バースが整備出来れば寄港したい</a:t>
                      </a:r>
                    </a:p>
                  </a:txBody>
                  <a:tcPr anchor="ctr"/>
                </a:tc>
                <a:extLst>
                  <a:ext uri="{0D108BD9-81ED-4DB2-BD59-A6C34878D82A}">
                    <a16:rowId xmlns:a16="http://schemas.microsoft.com/office/drawing/2014/main" val="10001"/>
                  </a:ext>
                </a:extLst>
              </a:tr>
              <a:tr h="431931">
                <a:tc>
                  <a:txBody>
                    <a:bodyPr/>
                    <a:lstStyle/>
                    <a:p>
                      <a:pPr algn="ctr"/>
                      <a:r>
                        <a:rPr kumimoji="1" lang="ja-JP" altLang="en-US" sz="1100" dirty="0">
                          <a:latin typeface="+mn-ea"/>
                          <a:ea typeface="+mn-ea"/>
                        </a:rPr>
                        <a:t>外航・内航船</a:t>
                      </a:r>
                      <a:endParaRPr kumimoji="1" lang="en-US" altLang="ja-JP" sz="1100" dirty="0">
                        <a:latin typeface="+mn-ea"/>
                        <a:ea typeface="+mn-ea"/>
                      </a:endParaRPr>
                    </a:p>
                    <a:p>
                      <a:pPr algn="ctr"/>
                      <a:r>
                        <a:rPr kumimoji="1" lang="ja-JP" altLang="en-US" sz="1100" dirty="0">
                          <a:latin typeface="+mn-ea"/>
                          <a:ea typeface="+mn-ea"/>
                        </a:rPr>
                        <a:t>運航会社</a:t>
                      </a:r>
                    </a:p>
                  </a:txBody>
                  <a:tcPr anchor="ctr"/>
                </a:tc>
                <a:tc>
                  <a:txBody>
                    <a:bodyPr/>
                    <a:lstStyle/>
                    <a:p>
                      <a:pPr algn="l"/>
                      <a:r>
                        <a:rPr kumimoji="1" lang="ja-JP" altLang="en-US" sz="900" dirty="0">
                          <a:latin typeface="+mn-ea"/>
                          <a:ea typeface="+mn-ea"/>
                        </a:rPr>
                        <a:t>「パルプや新聞紙は大阪港揚げにしてほしい」との引き合いが強い</a:t>
                      </a:r>
                    </a:p>
                  </a:txBody>
                  <a:tcPr anchor="ctr"/>
                </a:tc>
                <a:tc>
                  <a:txBody>
                    <a:bodyPr/>
                    <a:lstStyle/>
                    <a:p>
                      <a:pPr algn="l"/>
                      <a:r>
                        <a:rPr kumimoji="1" lang="ja-JP" altLang="en-US" sz="900" dirty="0">
                          <a:latin typeface="+mn-ea"/>
                          <a:ea typeface="+mn-ea"/>
                        </a:rPr>
                        <a:t>コンテナだけでなくバルク貨物に対するインセンティブが必要</a:t>
                      </a:r>
                    </a:p>
                  </a:txBody>
                  <a:tcPr anchor="ctr"/>
                </a:tc>
                <a:tc>
                  <a:txBody>
                    <a:bodyPr/>
                    <a:lstStyle/>
                    <a:p>
                      <a:pPr algn="l"/>
                      <a:r>
                        <a:rPr kumimoji="1" lang="ja-JP" altLang="en-US" sz="900" dirty="0">
                          <a:latin typeface="+mn-ea"/>
                          <a:ea typeface="+mn-ea"/>
                        </a:rPr>
                        <a:t>船舶の大型化により、大阪港では岸壁水深が確保出来ない場合がある</a:t>
                      </a:r>
                    </a:p>
                  </a:txBody>
                  <a:tcPr anchor="ctr"/>
                </a:tc>
                <a:tc>
                  <a:txBody>
                    <a:bodyPr/>
                    <a:lstStyle/>
                    <a:p>
                      <a:pPr algn="l"/>
                      <a:r>
                        <a:rPr kumimoji="1" lang="ja-JP" altLang="en-US" sz="900" dirty="0">
                          <a:latin typeface="+mn-ea"/>
                          <a:ea typeface="+mn-ea"/>
                        </a:rPr>
                        <a:t>上屋の更新を期待している。雨天にも荷役が出来るようなものが望ましい</a:t>
                      </a:r>
                    </a:p>
                  </a:txBody>
                  <a:tcPr anchor="ctr"/>
                </a:tc>
                <a:tc>
                  <a:txBody>
                    <a:bodyPr/>
                    <a:lstStyle/>
                    <a:p>
                      <a:pPr algn="l"/>
                      <a:r>
                        <a:rPr kumimoji="1" lang="ja-JP" altLang="en-US" sz="900" dirty="0">
                          <a:latin typeface="+mn-ea"/>
                          <a:ea typeface="+mn-ea"/>
                        </a:rPr>
                        <a:t>岸壁水深が、確保されている夢洲を一時的にでも利用したい</a:t>
                      </a:r>
                    </a:p>
                  </a:txBody>
                  <a:tcPr anchor="ctr"/>
                </a:tc>
                <a:extLst>
                  <a:ext uri="{0D108BD9-81ED-4DB2-BD59-A6C34878D82A}">
                    <a16:rowId xmlns:a16="http://schemas.microsoft.com/office/drawing/2014/main" val="10002"/>
                  </a:ext>
                </a:extLst>
              </a:tr>
              <a:tr h="431931">
                <a:tc>
                  <a:txBody>
                    <a:bodyPr/>
                    <a:lstStyle/>
                    <a:p>
                      <a:pPr algn="ctr"/>
                      <a:r>
                        <a:rPr kumimoji="1" lang="ja-JP" altLang="en-US" sz="1100" dirty="0">
                          <a:latin typeface="+mn-ea"/>
                          <a:ea typeface="+mn-ea"/>
                        </a:rPr>
                        <a:t>港湾運送関係事業者</a:t>
                      </a:r>
                    </a:p>
                  </a:txBody>
                  <a:tcPr anchor="ctr"/>
                </a:tc>
                <a:tc>
                  <a:txBody>
                    <a:bodyPr/>
                    <a:lstStyle/>
                    <a:p>
                      <a:r>
                        <a:rPr lang="ja-JP" altLang="en-US" sz="900" dirty="0"/>
                        <a:t>危険物貨物の取り扱いは伸びており、今後も伸びると思っている</a:t>
                      </a: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港頭地区の競争力のある料金体系の導入を是非お願いしたい</a:t>
                      </a:r>
                    </a:p>
                  </a:txBody>
                  <a:tcPr anchor="ctr"/>
                </a:tc>
                <a:tc>
                  <a:txBody>
                    <a:bodyPr/>
                    <a:lstStyle/>
                    <a:p>
                      <a:pPr algn="l"/>
                      <a:r>
                        <a:rPr kumimoji="1" lang="ja-JP" altLang="en-US" sz="900" dirty="0">
                          <a:latin typeface="+mn-ea"/>
                          <a:ea typeface="+mn-ea"/>
                        </a:rPr>
                        <a:t>荷物を集めるには大きな土地が必要。土地の確保をお願いしたい</a:t>
                      </a:r>
                    </a:p>
                  </a:txBody>
                  <a:tcPr anchor="ctr"/>
                </a:tc>
                <a:tc>
                  <a:txBody>
                    <a:bodyPr/>
                    <a:lstStyle/>
                    <a:p>
                      <a:pPr algn="l"/>
                      <a:r>
                        <a:rPr kumimoji="1" lang="ja-JP" altLang="en-US" sz="900" b="0" dirty="0">
                          <a:solidFill>
                            <a:schemeClr val="tx1"/>
                          </a:solidFill>
                          <a:effectLst/>
                          <a:latin typeface="+mn-ea"/>
                          <a:ea typeface="+mn-ea"/>
                        </a:rPr>
                        <a:t>上屋の老朽化により、施設の機能が陳腐化している</a:t>
                      </a:r>
                    </a:p>
                  </a:txBody>
                  <a:tcPr anchor="ctr"/>
                </a:tc>
                <a:tc>
                  <a:txBody>
                    <a:bodyPr/>
                    <a:lstStyle/>
                    <a:p>
                      <a:pPr algn="l"/>
                      <a:r>
                        <a:rPr kumimoji="1" lang="ja-JP" altLang="en-US" sz="900" dirty="0">
                          <a:latin typeface="+mn-ea"/>
                          <a:ea typeface="+mn-ea"/>
                        </a:rPr>
                        <a:t>国内フィーダーの大阪港への取込みが必要</a:t>
                      </a:r>
                    </a:p>
                  </a:txBody>
                  <a:tcPr anchor="ctr"/>
                </a:tc>
                <a:extLst>
                  <a:ext uri="{0D108BD9-81ED-4DB2-BD59-A6C34878D82A}">
                    <a16:rowId xmlns:a16="http://schemas.microsoft.com/office/drawing/2014/main" val="10003"/>
                  </a:ext>
                </a:extLst>
              </a:tr>
            </a:tbl>
          </a:graphicData>
        </a:graphic>
      </p:graphicFrame>
      <p:grpSp>
        <p:nvGrpSpPr>
          <p:cNvPr id="10" name="グループ化 9"/>
          <p:cNvGrpSpPr/>
          <p:nvPr/>
        </p:nvGrpSpPr>
        <p:grpSpPr>
          <a:xfrm>
            <a:off x="94238" y="1415190"/>
            <a:ext cx="8972935" cy="2921895"/>
            <a:chOff x="135773" y="1644157"/>
            <a:chExt cx="8972935" cy="2802062"/>
          </a:xfrm>
        </p:grpSpPr>
        <p:sp>
          <p:nvSpPr>
            <p:cNvPr id="31" name="正方形/長方形 30"/>
            <p:cNvSpPr/>
            <p:nvPr/>
          </p:nvSpPr>
          <p:spPr>
            <a:xfrm>
              <a:off x="135773" y="1753381"/>
              <a:ext cx="8856000" cy="269283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prstClr val="black"/>
                </a:solidFill>
              </a:endParaRPr>
            </a:p>
          </p:txBody>
        </p:sp>
        <p:sp>
          <p:nvSpPr>
            <p:cNvPr id="32" name="正方形/長方形 31"/>
            <p:cNvSpPr/>
            <p:nvPr/>
          </p:nvSpPr>
          <p:spPr>
            <a:xfrm>
              <a:off x="188574" y="1694409"/>
              <a:ext cx="8880078" cy="269283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prstClr val="black"/>
                </a:solidFill>
              </a:endParaRPr>
            </a:p>
          </p:txBody>
        </p:sp>
        <p:sp>
          <p:nvSpPr>
            <p:cNvPr id="6" name="テキスト ボックス 5"/>
            <p:cNvSpPr txBox="1"/>
            <p:nvPr/>
          </p:nvSpPr>
          <p:spPr>
            <a:xfrm>
              <a:off x="148518" y="1995627"/>
              <a:ext cx="4140785" cy="577081"/>
            </a:xfrm>
            <a:prstGeom prst="rect">
              <a:avLst/>
            </a:prstGeom>
            <a:noFill/>
          </p:spPr>
          <p:txBody>
            <a:bodyPr wrap="square" rtlCol="0">
              <a:spAutoFit/>
            </a:bodyPr>
            <a:lstStyle/>
            <a:p>
              <a:r>
                <a:rPr lang="ja-JP" altLang="en-US" sz="1050" dirty="0">
                  <a:solidFill>
                    <a:prstClr val="black"/>
                  </a:solidFill>
                  <a:latin typeface="メイリオ" panose="020B0604030504040204" pitchFamily="50" charset="-128"/>
                  <a:cs typeface="メイリオ" pitchFamily="50" charset="-128"/>
                </a:rPr>
                <a:t>①　官民一体での海外ポートセールスの推進、東南アジア各港</a:t>
              </a:r>
              <a:endParaRPr lang="en-US" altLang="ja-JP" sz="1050" dirty="0">
                <a:solidFill>
                  <a:prstClr val="black"/>
                </a:solidFill>
                <a:latin typeface="メイリオ" panose="020B0604030504040204" pitchFamily="50" charset="-128"/>
                <a:cs typeface="メイリオ" pitchFamily="50" charset="-128"/>
              </a:endParaRPr>
            </a:p>
            <a:p>
              <a:r>
                <a:rPr lang="ja-JP" altLang="en-US" sz="1050" dirty="0">
                  <a:solidFill>
                    <a:prstClr val="black"/>
                  </a:solidFill>
                  <a:latin typeface="メイリオ" panose="020B0604030504040204" pitchFamily="50" charset="-128"/>
                  <a:cs typeface="メイリオ" pitchFamily="50" charset="-128"/>
                </a:rPr>
                <a:t>　　との連携・交流強化、直行便の誘致、大阪港のブランド力</a:t>
              </a:r>
              <a:endParaRPr lang="en-US" altLang="ja-JP" sz="1050" dirty="0">
                <a:solidFill>
                  <a:prstClr val="black"/>
                </a:solidFill>
                <a:latin typeface="メイリオ" panose="020B0604030504040204" pitchFamily="50" charset="-128"/>
                <a:cs typeface="メイリオ" pitchFamily="50" charset="-128"/>
              </a:endParaRPr>
            </a:p>
            <a:p>
              <a:r>
                <a:rPr lang="ja-JP" altLang="en-US" sz="1050" dirty="0">
                  <a:solidFill>
                    <a:prstClr val="black"/>
                  </a:solidFill>
                  <a:latin typeface="メイリオ" panose="020B0604030504040204" pitchFamily="50" charset="-128"/>
                  <a:cs typeface="メイリオ" pitchFamily="50" charset="-128"/>
                </a:rPr>
                <a:t>　　強化などによる東南アジアからの輸入促進。</a:t>
              </a:r>
            </a:p>
          </p:txBody>
        </p:sp>
        <p:sp>
          <p:nvSpPr>
            <p:cNvPr id="7" name="正方形/長方形 6"/>
            <p:cNvSpPr/>
            <p:nvPr/>
          </p:nvSpPr>
          <p:spPr>
            <a:xfrm>
              <a:off x="198103" y="1644157"/>
              <a:ext cx="2107858" cy="28656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prstClr val="white"/>
                  </a:solidFill>
                </a:rPr>
                <a:t>SWOT</a:t>
              </a:r>
              <a:r>
                <a:rPr lang="ja-JP" altLang="en-US" sz="1200" b="1" dirty="0">
                  <a:solidFill>
                    <a:prstClr val="white"/>
                  </a:solidFill>
                </a:rPr>
                <a:t>分析による戦略案</a:t>
              </a:r>
            </a:p>
          </p:txBody>
        </p:sp>
        <p:sp>
          <p:nvSpPr>
            <p:cNvPr id="8" name="テキスト ボックス 7"/>
            <p:cNvSpPr txBox="1"/>
            <p:nvPr/>
          </p:nvSpPr>
          <p:spPr>
            <a:xfrm>
              <a:off x="161397" y="2535581"/>
              <a:ext cx="4126620" cy="553414"/>
            </a:xfrm>
            <a:prstGeom prst="rect">
              <a:avLst/>
            </a:prstGeom>
            <a:noFill/>
          </p:spPr>
          <p:txBody>
            <a:bodyPr wrap="square" rtlCol="0">
              <a:spAutoFit/>
            </a:bodyPr>
            <a:lstStyle/>
            <a:p>
              <a:r>
                <a:rPr lang="ja-JP" altLang="en-US" sz="1050" dirty="0">
                  <a:solidFill>
                    <a:prstClr val="black"/>
                  </a:solidFill>
                  <a:latin typeface="メイリオ" panose="020B0604030504040204" pitchFamily="50" charset="-128"/>
                  <a:cs typeface="メイリオ" pitchFamily="50" charset="-128"/>
                </a:rPr>
                <a:t>②　府営港湾との連携施策として、府市共同セミナーを実施す</a:t>
              </a:r>
              <a:endParaRPr lang="en-US" altLang="ja-JP" sz="1050" dirty="0">
                <a:solidFill>
                  <a:prstClr val="black"/>
                </a:solidFill>
                <a:latin typeface="メイリオ" panose="020B0604030504040204" pitchFamily="50" charset="-128"/>
                <a:cs typeface="メイリオ" pitchFamily="50" charset="-128"/>
              </a:endParaRPr>
            </a:p>
            <a:p>
              <a:r>
                <a:rPr lang="ja-JP" altLang="en-US" sz="1050" dirty="0">
                  <a:solidFill>
                    <a:prstClr val="black"/>
                  </a:solidFill>
                  <a:latin typeface="メイリオ" panose="020B0604030504040204" pitchFamily="50" charset="-128"/>
                  <a:cs typeface="メイリオ" pitchFamily="50" charset="-128"/>
                </a:rPr>
                <a:t>　　るとともに、大阪港のゲート前滞留対策、南大阪・</a:t>
              </a:r>
              <a:r>
                <a:rPr lang="ja-JP" altLang="en-US" sz="1050" dirty="0" smtClean="0">
                  <a:solidFill>
                    <a:prstClr val="black"/>
                  </a:solidFill>
                  <a:latin typeface="メイリオ" panose="020B0604030504040204" pitchFamily="50" charset="-128"/>
                  <a:cs typeface="メイリオ" pitchFamily="50" charset="-128"/>
                </a:rPr>
                <a:t>和歌山</a:t>
              </a:r>
              <a:endParaRPr lang="en-US" altLang="ja-JP" sz="1050" dirty="0" smtClean="0">
                <a:solidFill>
                  <a:prstClr val="black"/>
                </a:solidFill>
                <a:latin typeface="メイリオ" panose="020B0604030504040204" pitchFamily="50" charset="-128"/>
                <a:cs typeface="メイリオ" pitchFamily="50" charset="-128"/>
              </a:endParaRPr>
            </a:p>
            <a:p>
              <a:r>
                <a:rPr lang="ja-JP" altLang="en-US" sz="1050" b="1" dirty="0">
                  <a:solidFill>
                    <a:prstClr val="black"/>
                  </a:solidFill>
                  <a:latin typeface="メイリオ" panose="020B0604030504040204" pitchFamily="50" charset="-128"/>
                  <a:cs typeface="メイリオ" pitchFamily="50" charset="-128"/>
                </a:rPr>
                <a:t>　</a:t>
              </a:r>
              <a:r>
                <a:rPr lang="ja-JP" altLang="en-US" sz="1050" b="1" dirty="0" smtClean="0">
                  <a:solidFill>
                    <a:prstClr val="black"/>
                  </a:solidFill>
                  <a:latin typeface="メイリオ" panose="020B0604030504040204" pitchFamily="50" charset="-128"/>
                  <a:cs typeface="メイリオ" pitchFamily="50" charset="-128"/>
                </a:rPr>
                <a:t>　</a:t>
              </a:r>
              <a:r>
                <a:rPr lang="ja-JP" altLang="en-US" sz="1050" dirty="0" smtClean="0">
                  <a:latin typeface="メイリオ" panose="020B0604030504040204" pitchFamily="50" charset="-128"/>
                  <a:cs typeface="メイリオ" pitchFamily="50" charset="-128"/>
                </a:rPr>
                <a:t>・奈良・三重</a:t>
              </a:r>
              <a:r>
                <a:rPr lang="ja-JP" altLang="en-US" sz="1050" dirty="0" smtClean="0">
                  <a:solidFill>
                    <a:prstClr val="black"/>
                  </a:solidFill>
                  <a:latin typeface="メイリオ" panose="020B0604030504040204" pitchFamily="50" charset="-128"/>
                  <a:cs typeface="メイリオ" pitchFamily="50" charset="-128"/>
                </a:rPr>
                <a:t>方面</a:t>
              </a:r>
              <a:r>
                <a:rPr lang="ja-JP" altLang="en-US" sz="1050" dirty="0">
                  <a:solidFill>
                    <a:prstClr val="black"/>
                  </a:solidFill>
                  <a:latin typeface="メイリオ" panose="020B0604030504040204" pitchFamily="50" charset="-128"/>
                  <a:cs typeface="メイリオ" pitchFamily="50" charset="-128"/>
                </a:rPr>
                <a:t>等からの集貨について検討を進める。</a:t>
              </a:r>
            </a:p>
          </p:txBody>
        </p:sp>
        <p:sp>
          <p:nvSpPr>
            <p:cNvPr id="12" name="テキスト ボックス 11"/>
            <p:cNvSpPr txBox="1"/>
            <p:nvPr/>
          </p:nvSpPr>
          <p:spPr>
            <a:xfrm>
              <a:off x="148518" y="3031980"/>
              <a:ext cx="4462759" cy="430887"/>
            </a:xfrm>
            <a:prstGeom prst="rect">
              <a:avLst/>
            </a:prstGeom>
            <a:noFill/>
          </p:spPr>
          <p:txBody>
            <a:bodyPr wrap="square" rtlCol="0">
              <a:spAutoFit/>
            </a:bodyPr>
            <a:lstStyle/>
            <a:p>
              <a:pPr marL="261938" indent="-261938"/>
              <a:r>
                <a:rPr lang="ja-JP" altLang="en-US" sz="1050" dirty="0">
                  <a:solidFill>
                    <a:prstClr val="black"/>
                  </a:solidFill>
                  <a:latin typeface="メイリオ" panose="020B0604030504040204" pitchFamily="50" charset="-128"/>
                  <a:cs typeface="メイリオ" pitchFamily="50" charset="-128"/>
                </a:rPr>
                <a:t>③　コンテナターミナルゲート前混雑緩和の取組み（滞留対策</a:t>
              </a:r>
              <a:endParaRPr lang="en-US" altLang="ja-JP" sz="1050" dirty="0">
                <a:solidFill>
                  <a:prstClr val="black"/>
                </a:solidFill>
                <a:latin typeface="メイリオ" panose="020B0604030504040204" pitchFamily="50" charset="-128"/>
                <a:cs typeface="メイリオ" pitchFamily="50" charset="-128"/>
              </a:endParaRPr>
            </a:p>
            <a:p>
              <a:pPr marL="261938" indent="-261938"/>
              <a:r>
                <a:rPr lang="ja-JP" altLang="en-US" sz="1050" dirty="0">
                  <a:solidFill>
                    <a:prstClr val="black"/>
                  </a:solidFill>
                  <a:latin typeface="メイリオ" panose="020B0604030504040204" pitchFamily="50" charset="-128"/>
                  <a:cs typeface="メイリオ" pitchFamily="50" charset="-128"/>
                </a:rPr>
                <a:t>　　システム構築、物流・一般交通の分離等）を推進する。</a:t>
              </a:r>
            </a:p>
          </p:txBody>
        </p:sp>
        <p:sp>
          <p:nvSpPr>
            <p:cNvPr id="14" name="テキスト ボックス 13"/>
            <p:cNvSpPr txBox="1"/>
            <p:nvPr/>
          </p:nvSpPr>
          <p:spPr>
            <a:xfrm>
              <a:off x="148518" y="3422308"/>
              <a:ext cx="3909773" cy="430887"/>
            </a:xfrm>
            <a:prstGeom prst="rect">
              <a:avLst/>
            </a:prstGeom>
            <a:noFill/>
          </p:spPr>
          <p:txBody>
            <a:bodyPr wrap="square" rtlCol="0">
              <a:spAutoFit/>
            </a:bodyPr>
            <a:lstStyle/>
            <a:p>
              <a:pPr marL="261938" indent="-261938"/>
              <a:r>
                <a:rPr lang="ja-JP" altLang="en-US" sz="1050" dirty="0">
                  <a:solidFill>
                    <a:prstClr val="black"/>
                  </a:solidFill>
                  <a:latin typeface="メイリオ" panose="020B0604030504040204" pitchFamily="50" charset="-128"/>
                  <a:cs typeface="メイリオ" pitchFamily="50" charset="-128"/>
                </a:rPr>
                <a:t>④　内航フィーダー貨物拡大を目指し、内航フィーダー船が定期的に着岸できるバース利用方法を検討する。</a:t>
              </a:r>
            </a:p>
          </p:txBody>
        </p:sp>
        <p:sp>
          <p:nvSpPr>
            <p:cNvPr id="17" name="テキスト ボックス 16"/>
            <p:cNvSpPr txBox="1"/>
            <p:nvPr/>
          </p:nvSpPr>
          <p:spPr>
            <a:xfrm>
              <a:off x="148518" y="3797128"/>
              <a:ext cx="3922518" cy="553414"/>
            </a:xfrm>
            <a:prstGeom prst="rect">
              <a:avLst/>
            </a:prstGeom>
            <a:noFill/>
          </p:spPr>
          <p:txBody>
            <a:bodyPr wrap="square" rtlCol="0">
              <a:spAutoFit/>
            </a:bodyPr>
            <a:lstStyle/>
            <a:p>
              <a:pPr marL="261938" indent="-261938"/>
              <a:r>
                <a:rPr lang="ja-JP" altLang="en-US" sz="1050" dirty="0">
                  <a:solidFill>
                    <a:prstClr val="black"/>
                  </a:solidFill>
                  <a:latin typeface="メイリオ" panose="020B0604030504040204" pitchFamily="50" charset="-128"/>
                  <a:cs typeface="メイリオ" pitchFamily="50" charset="-128"/>
                </a:rPr>
                <a:t>⑤　豪州航路の維持拡大を目指し、大型船受入確保（航路増深、バースウィンドウ確保等）や豪州からの輸入貨物拡大に向けた需要を掘り起す。</a:t>
              </a:r>
            </a:p>
          </p:txBody>
        </p:sp>
        <p:sp>
          <p:nvSpPr>
            <p:cNvPr id="19" name="テキスト ボックス 18"/>
            <p:cNvSpPr txBox="1"/>
            <p:nvPr/>
          </p:nvSpPr>
          <p:spPr>
            <a:xfrm>
              <a:off x="4056770" y="1792271"/>
              <a:ext cx="4896000" cy="577081"/>
            </a:xfrm>
            <a:prstGeom prst="rect">
              <a:avLst/>
            </a:prstGeom>
            <a:noFill/>
          </p:spPr>
          <p:txBody>
            <a:bodyPr wrap="square" rtlCol="0">
              <a:spAutoFit/>
            </a:bodyPr>
            <a:lstStyle/>
            <a:p>
              <a:r>
                <a:rPr lang="ja-JP" altLang="en-US" sz="1050" dirty="0">
                  <a:solidFill>
                    <a:prstClr val="black"/>
                  </a:solidFill>
                  <a:latin typeface="メイリオ" panose="020B0604030504040204" pitchFamily="50" charset="-128"/>
                  <a:cs typeface="メイリオ" pitchFamily="50" charset="-128"/>
                </a:rPr>
                <a:t>⑥　邦船</a:t>
              </a:r>
              <a:r>
                <a:rPr lang="en-US" altLang="ja-JP" sz="1050" dirty="0">
                  <a:solidFill>
                    <a:prstClr val="black"/>
                  </a:solidFill>
                  <a:latin typeface="メイリオ" panose="020B0604030504040204" pitchFamily="50" charset="-128"/>
                  <a:cs typeface="メイリオ" pitchFamily="50" charset="-128"/>
                </a:rPr>
                <a:t>3</a:t>
              </a:r>
              <a:r>
                <a:rPr lang="ja-JP" altLang="en-US" sz="1050" dirty="0">
                  <a:solidFill>
                    <a:prstClr val="black"/>
                  </a:solidFill>
                  <a:latin typeface="メイリオ" panose="020B0604030504040204" pitchFamily="50" charset="-128"/>
                  <a:cs typeface="メイリオ" pitchFamily="50" charset="-128"/>
                </a:rPr>
                <a:t>社コンテナ部門統合や、船舶の大型化、内航フィーダーサー</a:t>
              </a:r>
              <a:endParaRPr lang="en-US" altLang="ja-JP" sz="1050" dirty="0">
                <a:solidFill>
                  <a:prstClr val="black"/>
                </a:solidFill>
                <a:latin typeface="メイリオ" panose="020B0604030504040204" pitchFamily="50" charset="-128"/>
                <a:cs typeface="メイリオ" pitchFamily="50" charset="-128"/>
              </a:endParaRPr>
            </a:p>
            <a:p>
              <a:r>
                <a:rPr lang="ja-JP" altLang="en-US" sz="1050" dirty="0">
                  <a:solidFill>
                    <a:prstClr val="black"/>
                  </a:solidFill>
                  <a:latin typeface="メイリオ" panose="020B0604030504040204" pitchFamily="50" charset="-128"/>
                  <a:cs typeface="メイリオ" pitchFamily="50" charset="-128"/>
                </a:rPr>
                <a:t>　　ビスに対応した大阪港コンテナターミナルの再編、</a:t>
              </a:r>
              <a:r>
                <a:rPr lang="en-US" altLang="ja-JP" sz="1050" dirty="0">
                  <a:solidFill>
                    <a:prstClr val="black"/>
                  </a:solidFill>
                  <a:latin typeface="メイリオ" panose="020B0604030504040204" pitchFamily="50" charset="-128"/>
                  <a:cs typeface="メイリオ" pitchFamily="50" charset="-128"/>
                </a:rPr>
                <a:t>CT</a:t>
              </a:r>
              <a:r>
                <a:rPr lang="ja-JP" altLang="en-US" sz="1050" dirty="0">
                  <a:solidFill>
                    <a:prstClr val="black"/>
                  </a:solidFill>
                  <a:latin typeface="メイリオ" panose="020B0604030504040204" pitchFamily="50" charset="-128"/>
                  <a:cs typeface="メイリオ" pitchFamily="50" charset="-128"/>
                </a:rPr>
                <a:t>処理能力の強</a:t>
              </a:r>
              <a:endParaRPr lang="en-US" altLang="ja-JP" sz="1050" dirty="0">
                <a:solidFill>
                  <a:prstClr val="black"/>
                </a:solidFill>
                <a:latin typeface="メイリオ" panose="020B0604030504040204" pitchFamily="50" charset="-128"/>
                <a:cs typeface="メイリオ" pitchFamily="50" charset="-128"/>
              </a:endParaRPr>
            </a:p>
            <a:p>
              <a:r>
                <a:rPr lang="ja-JP" altLang="en-US" sz="1050" dirty="0">
                  <a:solidFill>
                    <a:prstClr val="black"/>
                  </a:solidFill>
                  <a:latin typeface="メイリオ" panose="020B0604030504040204" pitchFamily="50" charset="-128"/>
                  <a:cs typeface="メイリオ" pitchFamily="50" charset="-128"/>
                </a:rPr>
                <a:t>　　化等を検討する。</a:t>
              </a:r>
            </a:p>
          </p:txBody>
        </p:sp>
        <p:sp>
          <p:nvSpPr>
            <p:cNvPr id="21" name="テキスト ボックス 20"/>
            <p:cNvSpPr txBox="1"/>
            <p:nvPr/>
          </p:nvSpPr>
          <p:spPr>
            <a:xfrm>
              <a:off x="4061268" y="2287014"/>
              <a:ext cx="4896000" cy="415498"/>
            </a:xfrm>
            <a:prstGeom prst="rect">
              <a:avLst/>
            </a:prstGeom>
            <a:noFill/>
          </p:spPr>
          <p:txBody>
            <a:bodyPr wrap="square" rtlCol="0">
              <a:spAutoFit/>
            </a:bodyPr>
            <a:lstStyle/>
            <a:p>
              <a:pPr marL="261938" indent="-261938"/>
              <a:r>
                <a:rPr lang="ja-JP" altLang="en-US" sz="1050" dirty="0">
                  <a:solidFill>
                    <a:prstClr val="black"/>
                  </a:solidFill>
                  <a:latin typeface="メイリオ" panose="020B0604030504040204" pitchFamily="50" charset="-128"/>
                  <a:cs typeface="メイリオ" pitchFamily="50" charset="-128"/>
                </a:rPr>
                <a:t>⑦　物流倉庫の立地促進、及び見直し可能な公共上屋については取り壊して市有地を賃貸するなど、民間による物流施設の整備等について検討する。</a:t>
              </a:r>
            </a:p>
          </p:txBody>
        </p:sp>
        <p:sp>
          <p:nvSpPr>
            <p:cNvPr id="24" name="テキスト ボックス 23"/>
            <p:cNvSpPr txBox="1"/>
            <p:nvPr/>
          </p:nvSpPr>
          <p:spPr>
            <a:xfrm>
              <a:off x="4061267" y="2638301"/>
              <a:ext cx="4896000" cy="430887"/>
            </a:xfrm>
            <a:prstGeom prst="rect">
              <a:avLst/>
            </a:prstGeom>
            <a:noFill/>
          </p:spPr>
          <p:txBody>
            <a:bodyPr wrap="square" rtlCol="0">
              <a:spAutoFit/>
            </a:bodyPr>
            <a:lstStyle/>
            <a:p>
              <a:r>
                <a:rPr lang="ja-JP" altLang="en-US" sz="1050" dirty="0">
                  <a:solidFill>
                    <a:prstClr val="black"/>
                  </a:solidFill>
                  <a:latin typeface="メイリオ" panose="020B0604030504040204" pitchFamily="50" charset="-128"/>
                  <a:cs typeface="メイリオ" pitchFamily="50" charset="-128"/>
                </a:rPr>
                <a:t>⑧　既存のインセンティブの利用促進に加え、外航フェリー貨物に対</a:t>
              </a:r>
              <a:endParaRPr lang="en-US" altLang="ja-JP" sz="1050" dirty="0">
                <a:solidFill>
                  <a:prstClr val="black"/>
                </a:solidFill>
                <a:latin typeface="メイリオ" panose="020B0604030504040204" pitchFamily="50" charset="-128"/>
                <a:cs typeface="メイリオ" pitchFamily="50" charset="-128"/>
              </a:endParaRPr>
            </a:p>
            <a:p>
              <a:r>
                <a:rPr lang="ja-JP" altLang="en-US" sz="1050" dirty="0">
                  <a:solidFill>
                    <a:prstClr val="black"/>
                  </a:solidFill>
                  <a:latin typeface="メイリオ" panose="020B0604030504040204" pitchFamily="50" charset="-128"/>
                  <a:cs typeface="メイリオ" pitchFamily="50" charset="-128"/>
                </a:rPr>
                <a:t>　　するインセンティブを検討する。</a:t>
              </a:r>
            </a:p>
          </p:txBody>
        </p:sp>
        <p:sp>
          <p:nvSpPr>
            <p:cNvPr id="26" name="テキスト ボックス 25"/>
            <p:cNvSpPr txBox="1"/>
            <p:nvPr/>
          </p:nvSpPr>
          <p:spPr>
            <a:xfrm>
              <a:off x="4060858" y="3009011"/>
              <a:ext cx="5047850" cy="398458"/>
            </a:xfrm>
            <a:prstGeom prst="rect">
              <a:avLst/>
            </a:prstGeom>
            <a:noFill/>
          </p:spPr>
          <p:txBody>
            <a:bodyPr wrap="square" rtlCol="0">
              <a:spAutoFit/>
            </a:bodyPr>
            <a:lstStyle/>
            <a:p>
              <a:pPr marL="261938" indent="-261938"/>
              <a:r>
                <a:rPr lang="ja-JP" altLang="en-US" sz="1050" dirty="0">
                  <a:solidFill>
                    <a:prstClr val="black"/>
                  </a:solidFill>
                  <a:latin typeface="メイリオ" panose="020B0604030504040204" pitchFamily="50" charset="-128"/>
                  <a:cs typeface="メイリオ" pitchFamily="50" charset="-128"/>
                </a:rPr>
                <a:t>⑨　戦略的な誘致活動や、</a:t>
              </a:r>
              <a:r>
                <a:rPr lang="en-US" altLang="ja-JP" sz="1050" dirty="0">
                  <a:solidFill>
                    <a:prstClr val="black"/>
                  </a:solidFill>
                  <a:latin typeface="メイリオ" panose="020B0604030504040204" pitchFamily="50" charset="-128"/>
                  <a:cs typeface="メイリオ" pitchFamily="50" charset="-128"/>
                </a:rPr>
                <a:t>PFI</a:t>
              </a:r>
              <a:r>
                <a:rPr lang="ja-JP" altLang="en-US" sz="1050" dirty="0">
                  <a:solidFill>
                    <a:prstClr val="black"/>
                  </a:solidFill>
                  <a:latin typeface="メイリオ" panose="020B0604030504040204" pitchFamily="50" charset="-128"/>
                  <a:cs typeface="メイリオ" pitchFamily="50" charset="-128"/>
                </a:rPr>
                <a:t>手法による利便性の高い天保山客船ターミナルの整備、新たな観光ツアー先の開拓などにより、クルーズ客船を誘致する。</a:t>
              </a:r>
            </a:p>
          </p:txBody>
        </p:sp>
        <p:sp>
          <p:nvSpPr>
            <p:cNvPr id="22" name="テキスト ボックス 21"/>
            <p:cNvSpPr txBox="1"/>
            <p:nvPr/>
          </p:nvSpPr>
          <p:spPr>
            <a:xfrm>
              <a:off x="4060858" y="3345207"/>
              <a:ext cx="4896000" cy="430887"/>
            </a:xfrm>
            <a:prstGeom prst="rect">
              <a:avLst/>
            </a:prstGeom>
            <a:noFill/>
          </p:spPr>
          <p:txBody>
            <a:bodyPr wrap="square" rtlCol="0">
              <a:spAutoFit/>
            </a:bodyPr>
            <a:lstStyle/>
            <a:p>
              <a:pPr marL="261938" indent="-261938"/>
              <a:r>
                <a:rPr lang="ja-JP" altLang="en-US" sz="1050" dirty="0">
                  <a:solidFill>
                    <a:prstClr val="black"/>
                  </a:solidFill>
                  <a:latin typeface="メイリオ" panose="020B0604030504040204" pitchFamily="50" charset="-128"/>
                  <a:cs typeface="メイリオ" pitchFamily="50" charset="-128"/>
                </a:rPr>
                <a:t>⑩　圏域の経済効果が見込まれるため、天保山客船ターミナルの運営を一般会計化する。</a:t>
              </a:r>
            </a:p>
          </p:txBody>
        </p:sp>
        <p:sp>
          <p:nvSpPr>
            <p:cNvPr id="25" name="テキスト ボックス 24">
              <a:extLst>
                <a:ext uri="{FF2B5EF4-FFF2-40B4-BE49-F238E27FC236}">
                  <a16:creationId xmlns:a16="http://schemas.microsoft.com/office/drawing/2014/main" id="{154110AE-1424-4CED-851F-57A70A817E21}"/>
                </a:ext>
              </a:extLst>
            </p:cNvPr>
            <p:cNvSpPr txBox="1"/>
            <p:nvPr/>
          </p:nvSpPr>
          <p:spPr>
            <a:xfrm>
              <a:off x="4060858" y="3702152"/>
              <a:ext cx="4896000" cy="398458"/>
            </a:xfrm>
            <a:prstGeom prst="rect">
              <a:avLst/>
            </a:prstGeom>
            <a:noFill/>
          </p:spPr>
          <p:txBody>
            <a:bodyPr wrap="square" rtlCol="0">
              <a:spAutoFit/>
            </a:bodyPr>
            <a:lstStyle/>
            <a:p>
              <a:pPr marL="261938" indent="-261938"/>
              <a:r>
                <a:rPr lang="ja-JP" altLang="en-US" sz="1050" dirty="0">
                  <a:solidFill>
                    <a:prstClr val="black"/>
                  </a:solidFill>
                  <a:latin typeface="メイリオ" panose="020B0604030504040204" pitchFamily="50" charset="-128"/>
                  <a:cs typeface="メイリオ" pitchFamily="50" charset="-128"/>
                </a:rPr>
                <a:t>⑪　</a:t>
              </a:r>
              <a:r>
                <a:rPr lang="ja-JP" altLang="en-US" sz="1050" dirty="0" smtClean="0">
                  <a:solidFill>
                    <a:prstClr val="black"/>
                  </a:solidFill>
                  <a:latin typeface="メイリオ" panose="020B0604030504040204" pitchFamily="50" charset="-128"/>
                  <a:cs typeface="メイリオ" pitchFamily="50" charset="-128"/>
                </a:rPr>
                <a:t>港湾施設を強靭化する（災害に強い港湾施設の整備）</a:t>
              </a:r>
              <a:endParaRPr lang="ja-JP" altLang="en-US" sz="1050" dirty="0">
                <a:solidFill>
                  <a:prstClr val="black"/>
                </a:solidFill>
                <a:latin typeface="メイリオ" panose="020B0604030504040204" pitchFamily="50" charset="-128"/>
                <a:cs typeface="メイリオ" pitchFamily="50" charset="-128"/>
              </a:endParaRPr>
            </a:p>
            <a:p>
              <a:pPr marL="261938" indent="-261938"/>
              <a:endParaRPr lang="ja-JP" altLang="en-US" sz="1050" dirty="0">
                <a:solidFill>
                  <a:srgbClr val="FF0000"/>
                </a:solidFill>
                <a:latin typeface="メイリオ" panose="020B0604030504040204" pitchFamily="50" charset="-128"/>
                <a:cs typeface="メイリオ" pitchFamily="50" charset="-128"/>
              </a:endParaRPr>
            </a:p>
          </p:txBody>
        </p:sp>
      </p:grpSp>
      <p:sp>
        <p:nvSpPr>
          <p:cNvPr id="23" name="四角形吹き出し 22"/>
          <p:cNvSpPr/>
          <p:nvPr/>
        </p:nvSpPr>
        <p:spPr>
          <a:xfrm>
            <a:off x="94238" y="4581831"/>
            <a:ext cx="9100605" cy="1086206"/>
          </a:xfrm>
          <a:prstGeom prst="wedgeRectCallout">
            <a:avLst>
              <a:gd name="adj1" fmla="val 11770"/>
              <a:gd name="adj2" fmla="val 705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Wingdings" panose="05000000000000000000" pitchFamily="2" charset="2"/>
              <a:buChar char="Ø"/>
            </a:pPr>
            <a:r>
              <a:rPr lang="ja-JP" altLang="en-US" sz="1100" dirty="0">
                <a:solidFill>
                  <a:prstClr val="black"/>
                </a:solidFill>
                <a:latin typeface="メイリオ" panose="020B0604030504040204" pitchFamily="50" charset="-128"/>
              </a:rPr>
              <a:t>ＳＷＯＴ分析による戦略案を補完するため、大阪港の利用者が、大阪港に期待するものや港湾管理者への要望などについて、これまでも情報交換を行っているが、経営計画の策定にあわせたヒアリングも実施した。「利用者ヒアリング結果</a:t>
            </a:r>
            <a:r>
              <a:rPr lang="en-US" altLang="ja-JP" sz="1100" dirty="0">
                <a:solidFill>
                  <a:prstClr val="black"/>
                </a:solidFill>
                <a:latin typeface="メイリオ" panose="020B0604030504040204" pitchFamily="50" charset="-128"/>
              </a:rPr>
              <a:t>【</a:t>
            </a:r>
            <a:r>
              <a:rPr lang="ja-JP" altLang="en-US" sz="1100" dirty="0">
                <a:solidFill>
                  <a:prstClr val="black"/>
                </a:solidFill>
                <a:latin typeface="メイリオ" panose="020B0604030504040204" pitchFamily="50" charset="-128"/>
              </a:rPr>
              <a:t>別紙３</a:t>
            </a:r>
            <a:r>
              <a:rPr lang="en-US" altLang="ja-JP" sz="1100" dirty="0">
                <a:solidFill>
                  <a:prstClr val="black"/>
                </a:solidFill>
                <a:latin typeface="メイリオ" panose="020B0604030504040204" pitchFamily="50" charset="-128"/>
              </a:rPr>
              <a:t>】</a:t>
            </a:r>
            <a:r>
              <a:rPr lang="ja-JP" altLang="en-US" sz="1100" dirty="0">
                <a:solidFill>
                  <a:prstClr val="black"/>
                </a:solidFill>
                <a:latin typeface="メイリオ" panose="020B0604030504040204" pitchFamily="50" charset="-128"/>
              </a:rPr>
              <a:t>参照」</a:t>
            </a:r>
          </a:p>
        </p:txBody>
      </p:sp>
      <p:sp>
        <p:nvSpPr>
          <p:cNvPr id="11" name="スライド番号プレースホルダー 10"/>
          <p:cNvSpPr>
            <a:spLocks noGrp="1"/>
          </p:cNvSpPr>
          <p:nvPr>
            <p:ph type="sldNum" sz="quarter" idx="12"/>
          </p:nvPr>
        </p:nvSpPr>
        <p:spPr/>
        <p:txBody>
          <a:bodyPr/>
          <a:lstStyle/>
          <a:p>
            <a:fld id="{8F2DF4D1-A360-4C90-B403-85324C324155}" type="slidenum">
              <a:rPr lang="ja-JP" altLang="en-US" smtClean="0">
                <a:solidFill>
                  <a:srgbClr val="AD84C6"/>
                </a:solidFill>
              </a:rPr>
              <a:pPr/>
              <a:t>8</a:t>
            </a:fld>
            <a:endParaRPr lang="ja-JP" altLang="en-US" dirty="0">
              <a:solidFill>
                <a:srgbClr val="AD84C6"/>
              </a:solidFill>
            </a:endParaRPr>
          </a:p>
        </p:txBody>
      </p:sp>
    </p:spTree>
    <p:extLst>
      <p:ext uri="{BB962C8B-B14F-4D97-AF65-F5344CB8AC3E}">
        <p14:creationId xmlns:p14="http://schemas.microsoft.com/office/powerpoint/2010/main" val="4050239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57220" y="284191"/>
            <a:ext cx="7886700" cy="402534"/>
          </a:xfrm>
          <a:prstGeom prst="rect">
            <a:avLst/>
          </a:prstGeom>
        </p:spPr>
        <p:txBody>
          <a:bodyPr vert="horz" lIns="91440" tIns="45720" rIns="91440" bIns="45720" spcCol="18000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600" b="1" dirty="0">
                <a:solidFill>
                  <a:schemeClr val="tx1"/>
                </a:solidFill>
                <a:latin typeface="+mj-ea"/>
                <a:ea typeface="+mj-ea"/>
              </a:rPr>
              <a:t>５</a:t>
            </a:r>
            <a:r>
              <a:rPr lang="ja-JP" altLang="en-US" sz="1600" b="1" dirty="0" smtClean="0">
                <a:solidFill>
                  <a:schemeClr val="tx1"/>
                </a:solidFill>
                <a:latin typeface="+mj-ea"/>
                <a:ea typeface="+mj-ea"/>
              </a:rPr>
              <a:t>　港湾計画における貨物量の見通し</a:t>
            </a:r>
            <a:endParaRPr lang="en-US" altLang="ja-JP" sz="1600" b="1" dirty="0" smtClean="0">
              <a:solidFill>
                <a:schemeClr val="tx1"/>
              </a:solidFill>
              <a:latin typeface="+mj-ea"/>
              <a:ea typeface="+mj-ea"/>
            </a:endParaRPr>
          </a:p>
        </p:txBody>
      </p:sp>
      <p:sp>
        <p:nvSpPr>
          <p:cNvPr id="53" name="テキスト ボックス 52"/>
          <p:cNvSpPr txBox="1"/>
          <p:nvPr/>
        </p:nvSpPr>
        <p:spPr>
          <a:xfrm>
            <a:off x="-34158" y="2525898"/>
            <a:ext cx="2724656" cy="313334"/>
          </a:xfrm>
          <a:prstGeom prst="rect">
            <a:avLst/>
          </a:prstGeom>
          <a:noFill/>
        </p:spPr>
        <p:txBody>
          <a:bodyPr wrap="square" tIns="18000" bIns="18000" rtlCol="0">
            <a:spAutoFit/>
          </a:bodyPr>
          <a:lstStyle/>
          <a:p>
            <a:pPr algn="l">
              <a:lnSpc>
                <a:spcPts val="2400"/>
              </a:lnSpc>
            </a:pPr>
            <a:r>
              <a:rPr lang="ja-JP" altLang="en-US" sz="1200" dirty="0" smtClean="0">
                <a:latin typeface="+mn-ea"/>
              </a:rPr>
              <a:t>■取扱貨物量推計フロー</a:t>
            </a:r>
            <a:endParaRPr lang="ja-JP" altLang="en-US" sz="1200" b="1" dirty="0">
              <a:latin typeface="+mn-ea"/>
            </a:endParaRPr>
          </a:p>
        </p:txBody>
      </p:sp>
      <p:sp>
        <p:nvSpPr>
          <p:cNvPr id="79" name="正方形/長方形 78"/>
          <p:cNvSpPr/>
          <p:nvPr/>
        </p:nvSpPr>
        <p:spPr>
          <a:xfrm>
            <a:off x="81169" y="632828"/>
            <a:ext cx="4481306" cy="1738938"/>
          </a:xfrm>
          <a:prstGeom prst="rect">
            <a:avLst/>
          </a:prstGeom>
        </p:spPr>
        <p:txBody>
          <a:bodyPr wrap="square">
            <a:spAutoFit/>
          </a:bodyPr>
          <a:lstStyle/>
          <a:p>
            <a:pPr marL="180975" lvl="0" indent="-180975" algn="just">
              <a:spcAft>
                <a:spcPts val="0"/>
              </a:spcAft>
              <a:buFont typeface="Wingdings" panose="05000000000000000000" pitchFamily="2" charset="2"/>
              <a:buChar char="Ø"/>
            </a:pPr>
            <a:r>
              <a:rPr lang="en-US" altLang="ja-JP" sz="1300" kern="100" dirty="0" smtClean="0">
                <a:latin typeface="+mj-ea"/>
                <a:ea typeface="+mj-ea"/>
                <a:cs typeface="Times New Roman" panose="02020603050405020304" pitchFamily="18" charset="0"/>
              </a:rPr>
              <a:t>2019</a:t>
            </a:r>
            <a:r>
              <a:rPr lang="ja-JP" altLang="en-US" sz="1300" kern="100" dirty="0" smtClean="0">
                <a:latin typeface="+mj-ea"/>
                <a:ea typeface="+mj-ea"/>
                <a:cs typeface="Times New Roman" panose="02020603050405020304" pitchFamily="18" charset="0"/>
              </a:rPr>
              <a:t>年</a:t>
            </a:r>
            <a:r>
              <a:rPr lang="en-US" altLang="ja-JP" sz="1300" kern="100" dirty="0" smtClean="0">
                <a:latin typeface="+mj-ea"/>
                <a:ea typeface="+mj-ea"/>
                <a:cs typeface="Times New Roman" panose="02020603050405020304" pitchFamily="18" charset="0"/>
              </a:rPr>
              <a:t>3</a:t>
            </a:r>
            <a:r>
              <a:rPr lang="ja-JP" altLang="en-US" sz="1300" kern="100" dirty="0" smtClean="0">
                <a:latin typeface="+mj-ea"/>
                <a:ea typeface="+mj-ea"/>
                <a:cs typeface="Times New Roman" panose="02020603050405020304" pitchFamily="18" charset="0"/>
              </a:rPr>
              <a:t>月に改訂した大阪港</a:t>
            </a:r>
            <a:r>
              <a:rPr lang="ja-JP" altLang="ja-JP" sz="1300" kern="100" dirty="0" smtClean="0">
                <a:latin typeface="+mj-ea"/>
                <a:ea typeface="+mj-ea"/>
                <a:cs typeface="Times New Roman" panose="02020603050405020304" pitchFamily="18" charset="0"/>
              </a:rPr>
              <a:t>港湾計画</a:t>
            </a:r>
            <a:r>
              <a:rPr lang="ja-JP" altLang="en-US" sz="1300" kern="100" dirty="0" smtClean="0">
                <a:latin typeface="+mj-ea"/>
                <a:ea typeface="+mj-ea"/>
                <a:cs typeface="Times New Roman" panose="02020603050405020304" pitchFamily="18" charset="0"/>
              </a:rPr>
              <a:t>において</a:t>
            </a:r>
            <a:r>
              <a:rPr lang="ja-JP" altLang="ja-JP" sz="1300" kern="100" dirty="0" smtClean="0">
                <a:latin typeface="+mj-ea"/>
                <a:ea typeface="+mj-ea"/>
                <a:cs typeface="Times New Roman" panose="02020603050405020304" pitchFamily="18" charset="0"/>
              </a:rPr>
              <a:t>、</a:t>
            </a:r>
            <a:r>
              <a:rPr lang="ja-JP" altLang="ja-JP" sz="1300" kern="100" dirty="0">
                <a:latin typeface="+mj-ea"/>
                <a:ea typeface="+mj-ea"/>
                <a:cs typeface="Times New Roman" panose="02020603050405020304" pitchFamily="18" charset="0"/>
              </a:rPr>
              <a:t>概ね</a:t>
            </a:r>
            <a:r>
              <a:rPr lang="en-US" altLang="ja-JP" sz="1300" kern="100" dirty="0">
                <a:latin typeface="+mj-ea"/>
                <a:ea typeface="+mj-ea"/>
                <a:cs typeface="Times New Roman" panose="02020603050405020304" pitchFamily="18" charset="0"/>
              </a:rPr>
              <a:t>10</a:t>
            </a:r>
            <a:r>
              <a:rPr lang="ja-JP" altLang="ja-JP" sz="1300" kern="100" dirty="0">
                <a:latin typeface="+mj-ea"/>
                <a:ea typeface="+mj-ea"/>
                <a:cs typeface="Times New Roman" panose="02020603050405020304" pitchFamily="18" charset="0"/>
              </a:rPr>
              <a:t>年後の</a:t>
            </a:r>
            <a:r>
              <a:rPr lang="ja-JP" altLang="ja-JP" sz="1300" kern="100" dirty="0" smtClean="0">
                <a:latin typeface="+mj-ea"/>
                <a:ea typeface="+mj-ea"/>
                <a:cs typeface="Times New Roman" panose="02020603050405020304" pitchFamily="18" charset="0"/>
              </a:rPr>
              <a:t>取扱貨</a:t>
            </a:r>
            <a:r>
              <a:rPr lang="ja-JP" altLang="ja-JP" sz="1300" kern="100" dirty="0">
                <a:latin typeface="+mj-ea"/>
                <a:ea typeface="+mj-ea"/>
                <a:cs typeface="Times New Roman" panose="02020603050405020304" pitchFamily="18" charset="0"/>
              </a:rPr>
              <a:t>物量</a:t>
            </a:r>
            <a:r>
              <a:rPr lang="ja-JP" altLang="ja-JP" sz="1300" kern="100" dirty="0" smtClean="0">
                <a:latin typeface="+mj-ea"/>
                <a:ea typeface="+mj-ea"/>
                <a:cs typeface="Times New Roman" panose="02020603050405020304" pitchFamily="18" charset="0"/>
              </a:rPr>
              <a:t>を</a:t>
            </a:r>
            <a:r>
              <a:rPr lang="ja-JP" altLang="en-US" sz="1300" kern="100" dirty="0" smtClean="0">
                <a:latin typeface="+mj-ea"/>
                <a:ea typeface="+mj-ea"/>
                <a:cs typeface="Times New Roman" panose="02020603050405020304" pitchFamily="18" charset="0"/>
              </a:rPr>
              <a:t>下記の</a:t>
            </a:r>
            <a:r>
              <a:rPr lang="ja-JP" altLang="ja-JP" sz="1300" kern="100" dirty="0" smtClean="0">
                <a:latin typeface="+mj-ea"/>
                <a:ea typeface="+mj-ea"/>
                <a:cs typeface="Times New Roman" panose="02020603050405020304" pitchFamily="18" charset="0"/>
              </a:rPr>
              <a:t>方法</a:t>
            </a:r>
            <a:r>
              <a:rPr lang="ja-JP" altLang="ja-JP" sz="1300" kern="100" dirty="0">
                <a:latin typeface="+mj-ea"/>
                <a:ea typeface="+mj-ea"/>
                <a:cs typeface="Times New Roman" panose="02020603050405020304" pitchFamily="18" charset="0"/>
              </a:rPr>
              <a:t>により、</a:t>
            </a:r>
            <a:r>
              <a:rPr lang="ja-JP" altLang="ja-JP" sz="1300" kern="100" dirty="0" smtClean="0">
                <a:latin typeface="+mj-ea"/>
                <a:ea typeface="+mj-ea"/>
                <a:cs typeface="Times New Roman" panose="02020603050405020304" pitchFamily="18" charset="0"/>
              </a:rPr>
              <a:t>推計</a:t>
            </a:r>
            <a:r>
              <a:rPr lang="ja-JP" altLang="en-US" sz="1300" kern="100" dirty="0" smtClean="0">
                <a:latin typeface="+mj-ea"/>
                <a:ea typeface="+mj-ea"/>
                <a:cs typeface="Times New Roman" panose="02020603050405020304" pitchFamily="18" charset="0"/>
              </a:rPr>
              <a:t>した</a:t>
            </a:r>
            <a:r>
              <a:rPr lang="ja-JP" altLang="ja-JP" sz="1300" kern="100" dirty="0" smtClean="0">
                <a:latin typeface="+mj-ea"/>
                <a:ea typeface="+mj-ea"/>
                <a:cs typeface="Times New Roman" panose="02020603050405020304" pitchFamily="18" charset="0"/>
              </a:rPr>
              <a:t>。</a:t>
            </a:r>
            <a:endParaRPr lang="en-US" altLang="ja-JP" sz="1300" kern="100" dirty="0" smtClean="0">
              <a:latin typeface="+mj-ea"/>
              <a:ea typeface="+mj-ea"/>
              <a:cs typeface="Times New Roman" panose="02020603050405020304" pitchFamily="18" charset="0"/>
            </a:endParaRPr>
          </a:p>
          <a:p>
            <a:pPr lvl="0" algn="just">
              <a:spcAft>
                <a:spcPts val="0"/>
              </a:spcAft>
            </a:pPr>
            <a:endParaRPr lang="ja-JP" altLang="ja-JP" sz="800" kern="100" dirty="0">
              <a:latin typeface="+mj-ea"/>
              <a:ea typeface="+mj-ea"/>
              <a:cs typeface="Times New Roman" panose="02020603050405020304" pitchFamily="18" charset="0"/>
            </a:endParaRPr>
          </a:p>
          <a:p>
            <a:pPr marL="180975" lvl="0" indent="-180975" algn="just">
              <a:spcAft>
                <a:spcPts val="0"/>
              </a:spcAft>
              <a:buFont typeface="Wingdings" panose="05000000000000000000" pitchFamily="2" charset="2"/>
              <a:buChar char="Ø"/>
            </a:pPr>
            <a:r>
              <a:rPr lang="ja-JP" altLang="en-US" sz="1300" kern="100" dirty="0" smtClean="0">
                <a:latin typeface="+mj-ea"/>
                <a:ea typeface="+mj-ea"/>
                <a:cs typeface="Times New Roman" panose="02020603050405020304" pitchFamily="18" charset="0"/>
              </a:rPr>
              <a:t>大阪港の取扱貨物量推計の結果、</a:t>
            </a:r>
            <a:r>
              <a:rPr lang="en-US" altLang="ja-JP" sz="1300" kern="100" dirty="0" smtClean="0">
                <a:latin typeface="+mj-ea"/>
                <a:ea typeface="+mj-ea"/>
                <a:cs typeface="Times New Roman" panose="02020603050405020304" pitchFamily="18" charset="0"/>
              </a:rPr>
              <a:t>2020</a:t>
            </a:r>
            <a:r>
              <a:rPr lang="ja-JP" altLang="en-US" sz="1300" kern="100" dirty="0" smtClean="0">
                <a:latin typeface="+mj-ea"/>
                <a:ea typeface="+mj-ea"/>
                <a:cs typeface="Times New Roman" panose="02020603050405020304" pitchFamily="18" charset="0"/>
              </a:rPr>
              <a:t>年代後半の</a:t>
            </a:r>
            <a:endParaRPr lang="en-US" altLang="ja-JP" sz="1300" kern="100" dirty="0" smtClean="0">
              <a:latin typeface="+mj-ea"/>
              <a:ea typeface="+mj-ea"/>
              <a:cs typeface="Times New Roman" panose="02020603050405020304" pitchFamily="18" charset="0"/>
            </a:endParaRPr>
          </a:p>
          <a:p>
            <a:pPr lvl="0" algn="just">
              <a:spcAft>
                <a:spcPts val="0"/>
              </a:spcAft>
            </a:pPr>
            <a:r>
              <a:rPr lang="ja-JP" altLang="en-US" sz="1300" kern="100" dirty="0">
                <a:latin typeface="+mj-ea"/>
                <a:ea typeface="+mj-ea"/>
                <a:cs typeface="Times New Roman" panose="02020603050405020304" pitchFamily="18" charset="0"/>
              </a:rPr>
              <a:t>　</a:t>
            </a:r>
            <a:r>
              <a:rPr lang="ja-JP" altLang="en-US" sz="1300" kern="100" dirty="0" smtClean="0">
                <a:latin typeface="+mj-ea"/>
                <a:ea typeface="+mj-ea"/>
                <a:cs typeface="Times New Roman" panose="02020603050405020304" pitchFamily="18" charset="0"/>
              </a:rPr>
              <a:t>外貿コンテナ貨物量は、</a:t>
            </a:r>
            <a:r>
              <a:rPr lang="en-US" altLang="ja-JP" sz="1300" kern="100" dirty="0" smtClean="0">
                <a:latin typeface="+mj-ea"/>
                <a:ea typeface="+mj-ea"/>
                <a:cs typeface="Times New Roman" panose="02020603050405020304" pitchFamily="18" charset="0"/>
              </a:rPr>
              <a:t>271</a:t>
            </a:r>
            <a:r>
              <a:rPr lang="ja-JP" altLang="en-US" sz="1300" kern="100" dirty="0" smtClean="0">
                <a:latin typeface="+mj-ea"/>
                <a:ea typeface="+mj-ea"/>
                <a:cs typeface="Times New Roman" panose="02020603050405020304" pitchFamily="18" charset="0"/>
              </a:rPr>
              <a:t>万</a:t>
            </a:r>
            <a:r>
              <a:rPr lang="en-US" altLang="ja-JP" sz="1300" kern="100" dirty="0" smtClean="0">
                <a:latin typeface="+mj-ea"/>
                <a:ea typeface="+mj-ea"/>
                <a:cs typeface="Times New Roman" panose="02020603050405020304" pitchFamily="18" charset="0"/>
              </a:rPr>
              <a:t>TEU</a:t>
            </a:r>
            <a:r>
              <a:rPr lang="ja-JP" altLang="en-US" sz="1300" kern="100" dirty="0" smtClean="0">
                <a:latin typeface="+mj-ea"/>
                <a:ea typeface="+mj-ea"/>
                <a:cs typeface="Times New Roman" panose="02020603050405020304" pitchFamily="18" charset="0"/>
              </a:rPr>
              <a:t>と今後堅調に増加</a:t>
            </a:r>
            <a:endParaRPr lang="en-US" altLang="ja-JP" sz="1300" kern="100" dirty="0" smtClean="0">
              <a:latin typeface="+mj-ea"/>
              <a:ea typeface="+mj-ea"/>
              <a:cs typeface="Times New Roman" panose="02020603050405020304" pitchFamily="18" charset="0"/>
            </a:endParaRPr>
          </a:p>
          <a:p>
            <a:pPr lvl="0" algn="just">
              <a:spcAft>
                <a:spcPts val="0"/>
              </a:spcAft>
            </a:pPr>
            <a:r>
              <a:rPr lang="ja-JP" altLang="en-US" sz="1300" kern="100" dirty="0">
                <a:latin typeface="+mj-ea"/>
                <a:ea typeface="+mj-ea"/>
                <a:cs typeface="Times New Roman" panose="02020603050405020304" pitchFamily="18" charset="0"/>
              </a:rPr>
              <a:t>　</a:t>
            </a:r>
            <a:r>
              <a:rPr lang="ja-JP" altLang="en-US" sz="1300" kern="100" dirty="0" smtClean="0">
                <a:latin typeface="+mj-ea"/>
                <a:ea typeface="+mj-ea"/>
                <a:cs typeface="Times New Roman" panose="02020603050405020304" pitchFamily="18" charset="0"/>
              </a:rPr>
              <a:t>する</a:t>
            </a:r>
            <a:r>
              <a:rPr lang="ja-JP" altLang="ja-JP" sz="1300" kern="100" dirty="0" smtClean="0">
                <a:latin typeface="+mj-ea"/>
                <a:ea typeface="+mj-ea"/>
                <a:cs typeface="Times New Roman" panose="02020603050405020304" pitchFamily="18" charset="0"/>
              </a:rPr>
              <a:t>見込み</a:t>
            </a:r>
            <a:endParaRPr lang="en-US" altLang="ja-JP" sz="1300" kern="100" dirty="0" smtClean="0">
              <a:latin typeface="+mj-ea"/>
              <a:ea typeface="+mj-ea"/>
              <a:cs typeface="Times New Roman" panose="02020603050405020304" pitchFamily="18" charset="0"/>
            </a:endParaRPr>
          </a:p>
          <a:p>
            <a:pPr lvl="0" algn="just">
              <a:spcAft>
                <a:spcPts val="0"/>
              </a:spcAft>
            </a:pPr>
            <a:endParaRPr lang="en-US" altLang="ja-JP" sz="800" kern="100" dirty="0" smtClean="0">
              <a:effectLst/>
              <a:latin typeface="+mj-ea"/>
              <a:ea typeface="+mj-ea"/>
              <a:cs typeface="Times New Roman" panose="02020603050405020304" pitchFamily="18" charset="0"/>
            </a:endParaRPr>
          </a:p>
          <a:p>
            <a:pPr marL="180975" lvl="0" indent="-180975" algn="just">
              <a:spcAft>
                <a:spcPts val="0"/>
              </a:spcAft>
              <a:buFont typeface="Wingdings" panose="05000000000000000000" pitchFamily="2" charset="2"/>
              <a:buChar char="Ø"/>
            </a:pPr>
            <a:r>
              <a:rPr lang="ja-JP" altLang="en-US" sz="1300" kern="100" dirty="0" smtClean="0">
                <a:latin typeface="+mj-ea"/>
                <a:cs typeface="Times New Roman" panose="02020603050405020304" pitchFamily="18" charset="0"/>
              </a:rPr>
              <a:t>また、総取扱</a:t>
            </a:r>
            <a:r>
              <a:rPr lang="ja-JP" altLang="en-US" sz="1300" kern="100" dirty="0">
                <a:latin typeface="+mj-ea"/>
                <a:cs typeface="Times New Roman" panose="02020603050405020304" pitchFamily="18" charset="0"/>
              </a:rPr>
              <a:t>貨</a:t>
            </a:r>
            <a:r>
              <a:rPr lang="ja-JP" altLang="en-US" sz="1300" kern="100" dirty="0" smtClean="0">
                <a:latin typeface="+mj-ea"/>
                <a:cs typeface="Times New Roman" panose="02020603050405020304" pitchFamily="18" charset="0"/>
              </a:rPr>
              <a:t>物量についても、</a:t>
            </a:r>
            <a:r>
              <a:rPr lang="en-US" altLang="ja-JP" sz="1300" kern="100" dirty="0" smtClean="0">
                <a:latin typeface="+mj-ea"/>
                <a:cs typeface="Times New Roman" panose="02020603050405020304" pitchFamily="18" charset="0"/>
              </a:rPr>
              <a:t>9,660</a:t>
            </a:r>
            <a:r>
              <a:rPr lang="ja-JP" altLang="en-US" sz="1300" kern="100" dirty="0" smtClean="0">
                <a:latin typeface="+mj-ea"/>
                <a:cs typeface="Times New Roman" panose="02020603050405020304" pitchFamily="18" charset="0"/>
              </a:rPr>
              <a:t>万トンと堅調</a:t>
            </a:r>
            <a:endParaRPr lang="en-US" altLang="ja-JP" sz="1300" kern="100" dirty="0" smtClean="0">
              <a:latin typeface="+mj-ea"/>
              <a:cs typeface="Times New Roman" panose="02020603050405020304" pitchFamily="18" charset="0"/>
            </a:endParaRPr>
          </a:p>
          <a:p>
            <a:pPr lvl="0" algn="just">
              <a:spcAft>
                <a:spcPts val="0"/>
              </a:spcAft>
            </a:pPr>
            <a:r>
              <a:rPr lang="ja-JP" altLang="en-US" sz="1300" kern="100" dirty="0">
                <a:latin typeface="+mj-ea"/>
                <a:cs typeface="Times New Roman" panose="02020603050405020304" pitchFamily="18" charset="0"/>
              </a:rPr>
              <a:t>　</a:t>
            </a:r>
            <a:r>
              <a:rPr lang="ja-JP" altLang="en-US" sz="1300" kern="100" dirty="0" smtClean="0">
                <a:latin typeface="+mj-ea"/>
                <a:cs typeface="Times New Roman" panose="02020603050405020304" pitchFamily="18" charset="0"/>
              </a:rPr>
              <a:t>に</a:t>
            </a:r>
            <a:r>
              <a:rPr lang="ja-JP" altLang="ja-JP" sz="1300" kern="100" dirty="0" smtClean="0">
                <a:latin typeface="+mj-ea"/>
                <a:cs typeface="Times New Roman" panose="02020603050405020304" pitchFamily="18" charset="0"/>
              </a:rPr>
              <a:t>増加</a:t>
            </a:r>
            <a:r>
              <a:rPr lang="ja-JP" altLang="ja-JP" sz="1300" kern="100" dirty="0">
                <a:latin typeface="+mj-ea"/>
                <a:cs typeface="Times New Roman" panose="02020603050405020304" pitchFamily="18" charset="0"/>
              </a:rPr>
              <a:t>する</a:t>
            </a:r>
            <a:r>
              <a:rPr lang="ja-JP" altLang="ja-JP" sz="1300" kern="100" dirty="0" smtClean="0">
                <a:latin typeface="+mj-ea"/>
                <a:cs typeface="Times New Roman" panose="02020603050405020304" pitchFamily="18" charset="0"/>
              </a:rPr>
              <a:t>見込み</a:t>
            </a:r>
            <a:endParaRPr lang="en-US" altLang="ja-JP" sz="1300" kern="100" dirty="0">
              <a:latin typeface="+mj-ea"/>
              <a:cs typeface="Times New Roman" panose="02020603050405020304" pitchFamily="18" charset="0"/>
            </a:endParaRPr>
          </a:p>
        </p:txBody>
      </p:sp>
      <p:sp>
        <p:nvSpPr>
          <p:cNvPr id="82" name="タイトル 1"/>
          <p:cNvSpPr txBox="1">
            <a:spLocks/>
          </p:cNvSpPr>
          <p:nvPr/>
        </p:nvSpPr>
        <p:spPr>
          <a:xfrm>
            <a:off x="0" y="1"/>
            <a:ext cx="7886700" cy="618186"/>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600" b="1" dirty="0" smtClean="0">
                <a:solidFill>
                  <a:schemeClr val="tx1"/>
                </a:solidFill>
                <a:latin typeface="+mj-ea"/>
              </a:rPr>
              <a:t>Ⅱ</a:t>
            </a:r>
            <a:r>
              <a:rPr lang="ja-JP" altLang="en-US" sz="1600" b="1" dirty="0" smtClean="0">
                <a:solidFill>
                  <a:schemeClr val="tx1"/>
                </a:solidFill>
                <a:latin typeface="+mj-ea"/>
              </a:rPr>
              <a:t>　港湾施設提供事業を取り巻く状況</a:t>
            </a:r>
            <a:endParaRPr lang="ja-JP" altLang="en-US" sz="1600" b="1" dirty="0">
              <a:solidFill>
                <a:schemeClr val="tx1"/>
              </a:solidFill>
              <a:latin typeface="+mj-ea"/>
            </a:endParaRPr>
          </a:p>
        </p:txBody>
      </p:sp>
      <p:sp>
        <p:nvSpPr>
          <p:cNvPr id="66" name="テキスト ボックス 65"/>
          <p:cNvSpPr txBox="1"/>
          <p:nvPr/>
        </p:nvSpPr>
        <p:spPr>
          <a:xfrm>
            <a:off x="2163380" y="6598632"/>
            <a:ext cx="2027620" cy="220923"/>
          </a:xfrm>
          <a:prstGeom prst="rect">
            <a:avLst/>
          </a:prstGeom>
          <a:solidFill>
            <a:srgbClr val="F6800A"/>
          </a:solidFill>
          <a:ln w="31750">
            <a:solidFill>
              <a:srgbClr val="FF0000"/>
            </a:solidFill>
          </a:ln>
        </p:spPr>
        <p:txBody>
          <a:bodyPr wrap="square" lIns="91202" tIns="17953" rIns="91202" bIns="17953" rtlCol="0">
            <a:spAutoFit/>
          </a:bodyPr>
          <a:lstStyle/>
          <a:p>
            <a:pPr algn="ctr"/>
            <a:r>
              <a:rPr lang="ja-JP" altLang="en-US" sz="1200" dirty="0">
                <a:solidFill>
                  <a:schemeClr val="bg1"/>
                </a:solidFill>
                <a:effectLst>
                  <a:outerShdw blurRad="38100" dist="38100" dir="2700000" algn="tl">
                    <a:srgbClr val="000000">
                      <a:alpha val="43137"/>
                    </a:srgbClr>
                  </a:outerShdw>
                </a:effectLst>
                <a:latin typeface="+mj-ea"/>
                <a:ea typeface="+mj-ea"/>
              </a:rPr>
              <a:t>外貿ｺﾝﾃﾅ貨物量（</a:t>
            </a:r>
            <a:r>
              <a:rPr lang="en-US" altLang="ja-JP" sz="1200" dirty="0">
                <a:solidFill>
                  <a:schemeClr val="bg1"/>
                </a:solidFill>
                <a:effectLst>
                  <a:outerShdw blurRad="38100" dist="38100" dir="2700000" algn="tl">
                    <a:srgbClr val="000000">
                      <a:alpha val="43137"/>
                    </a:srgbClr>
                  </a:outerShdw>
                </a:effectLst>
                <a:latin typeface="+mj-ea"/>
                <a:ea typeface="+mj-ea"/>
              </a:rPr>
              <a:t>TEU</a:t>
            </a:r>
            <a:r>
              <a:rPr lang="ja-JP" altLang="en-US" sz="1200" dirty="0">
                <a:solidFill>
                  <a:schemeClr val="bg1"/>
                </a:solidFill>
                <a:effectLst>
                  <a:outerShdw blurRad="38100" dist="38100" dir="2700000" algn="tl">
                    <a:srgbClr val="000000">
                      <a:alpha val="43137"/>
                    </a:srgbClr>
                  </a:outerShdw>
                </a:effectLst>
                <a:latin typeface="+mj-ea"/>
                <a:ea typeface="+mj-ea"/>
              </a:rPr>
              <a:t>）</a:t>
            </a:r>
            <a:endParaRPr lang="en-US" altLang="ja-JP" sz="1200" dirty="0">
              <a:solidFill>
                <a:schemeClr val="bg1"/>
              </a:solidFill>
              <a:effectLst>
                <a:outerShdw blurRad="38100" dist="38100" dir="2700000" algn="tl">
                  <a:srgbClr val="000000">
                    <a:alpha val="43137"/>
                  </a:srgbClr>
                </a:outerShdw>
              </a:effectLst>
              <a:latin typeface="+mj-ea"/>
              <a:ea typeface="+mj-ea"/>
            </a:endParaRPr>
          </a:p>
        </p:txBody>
      </p:sp>
      <p:sp>
        <p:nvSpPr>
          <p:cNvPr id="67" name="テキスト ボックス 66"/>
          <p:cNvSpPr txBox="1"/>
          <p:nvPr/>
        </p:nvSpPr>
        <p:spPr>
          <a:xfrm>
            <a:off x="25400" y="3771004"/>
            <a:ext cx="4213225" cy="292147"/>
          </a:xfrm>
          <a:prstGeom prst="rect">
            <a:avLst/>
          </a:prstGeom>
          <a:solidFill>
            <a:schemeClr val="bg1"/>
          </a:solidFill>
          <a:ln w="38100">
            <a:solidFill>
              <a:schemeClr val="tx1"/>
            </a:solidFill>
          </a:ln>
        </p:spPr>
        <p:txBody>
          <a:bodyPr vert="horz" wrap="square" lIns="91202" tIns="45601" rIns="91202" bIns="45601" rtlCol="0" anchor="ctr" anchorCtr="1">
            <a:spAutoFit/>
          </a:bodyPr>
          <a:lstStyle/>
          <a:p>
            <a:pPr algn="ctr"/>
            <a:r>
              <a:rPr lang="ja-JP" altLang="en-US" sz="1300" dirty="0">
                <a:effectLst>
                  <a:outerShdw blurRad="38100" dist="38100" dir="2700000" algn="tl">
                    <a:srgbClr val="000000">
                      <a:alpha val="43137"/>
                    </a:srgbClr>
                  </a:outerShdw>
                </a:effectLst>
                <a:latin typeface="+mj-ea"/>
                <a:ea typeface="+mj-ea"/>
              </a:rPr>
              <a:t>外　　貿</a:t>
            </a:r>
          </a:p>
        </p:txBody>
      </p:sp>
      <p:cxnSp>
        <p:nvCxnSpPr>
          <p:cNvPr id="69" name="カギ線コネクタ 68"/>
          <p:cNvCxnSpPr/>
          <p:nvPr/>
        </p:nvCxnSpPr>
        <p:spPr>
          <a:xfrm rot="5400000" flipH="1" flipV="1">
            <a:off x="2119658" y="3462770"/>
            <a:ext cx="26094" cy="2052300"/>
          </a:xfrm>
          <a:prstGeom prst="bentConnector3">
            <a:avLst>
              <a:gd name="adj1" fmla="val -797509"/>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a:off x="2136996" y="4709900"/>
            <a:ext cx="0" cy="501865"/>
          </a:xfrm>
          <a:prstGeom prst="straightConnector1">
            <a:avLst/>
          </a:prstGeom>
          <a:ln w="19050">
            <a:solidFill>
              <a:schemeClr val="tx1"/>
            </a:solidFill>
            <a:headEnd w="sm" len="sm"/>
            <a:tailEnd type="arrow" w="sm" len="sm"/>
          </a:ln>
        </p:spPr>
        <p:style>
          <a:lnRef idx="1">
            <a:schemeClr val="accent1"/>
          </a:lnRef>
          <a:fillRef idx="0">
            <a:schemeClr val="accent1"/>
          </a:fillRef>
          <a:effectRef idx="0">
            <a:schemeClr val="accent1"/>
          </a:effectRef>
          <a:fontRef idx="minor">
            <a:schemeClr val="tx1"/>
          </a:fontRef>
        </p:style>
      </p:cxnSp>
      <p:sp>
        <p:nvSpPr>
          <p:cNvPr id="71" name="左矢印吹き出し 70"/>
          <p:cNvSpPr/>
          <p:nvPr/>
        </p:nvSpPr>
        <p:spPr>
          <a:xfrm>
            <a:off x="2180113" y="4846920"/>
            <a:ext cx="1896591" cy="198304"/>
          </a:xfrm>
          <a:prstGeom prst="leftArrowCallout">
            <a:avLst>
              <a:gd name="adj1" fmla="val 25000"/>
              <a:gd name="adj2" fmla="val 25000"/>
              <a:gd name="adj3" fmla="val 25000"/>
              <a:gd name="adj4" fmla="val 90598"/>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202" tIns="17953" rIns="91202" bIns="17953" rtlCol="0" anchor="ctr"/>
          <a:lstStyle/>
          <a:p>
            <a:pPr algn="ctr"/>
            <a:r>
              <a:rPr lang="ja-JP" altLang="en-US" sz="1100" dirty="0">
                <a:solidFill>
                  <a:schemeClr val="tx1"/>
                </a:solidFill>
                <a:latin typeface="+mj-ea"/>
                <a:ea typeface="+mj-ea"/>
              </a:rPr>
              <a:t>貨物量・業界の動向</a:t>
            </a:r>
            <a:endParaRPr lang="en-US" altLang="ja-JP" sz="1100" dirty="0">
              <a:solidFill>
                <a:schemeClr val="tx1"/>
              </a:solidFill>
              <a:latin typeface="+mj-ea"/>
              <a:ea typeface="+mj-ea"/>
            </a:endParaRPr>
          </a:p>
        </p:txBody>
      </p:sp>
      <p:sp>
        <p:nvSpPr>
          <p:cNvPr id="72" name="右矢印吹き出し 71"/>
          <p:cNvSpPr/>
          <p:nvPr/>
        </p:nvSpPr>
        <p:spPr>
          <a:xfrm>
            <a:off x="81284" y="4842094"/>
            <a:ext cx="2004819" cy="198304"/>
          </a:xfrm>
          <a:prstGeom prst="rightArrowCallout">
            <a:avLst>
              <a:gd name="adj1" fmla="val 25000"/>
              <a:gd name="adj2" fmla="val 25000"/>
              <a:gd name="adj3" fmla="val 25000"/>
              <a:gd name="adj4" fmla="val 90277"/>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202" tIns="17953" rIns="91202" bIns="17953" rtlCol="0" anchor="ctr"/>
          <a:lstStyle/>
          <a:p>
            <a:pPr algn="ctr"/>
            <a:r>
              <a:rPr lang="ja-JP" altLang="en-US" sz="1100" dirty="0">
                <a:solidFill>
                  <a:schemeClr val="tx1"/>
                </a:solidFill>
                <a:latin typeface="+mj-ea"/>
                <a:ea typeface="+mj-ea"/>
              </a:rPr>
              <a:t>荷主等へのヒアリング</a:t>
            </a:r>
            <a:endParaRPr lang="en-US" altLang="ja-JP" sz="1100" dirty="0">
              <a:solidFill>
                <a:schemeClr val="tx1"/>
              </a:solidFill>
              <a:latin typeface="+mj-ea"/>
              <a:ea typeface="+mj-ea"/>
            </a:endParaRPr>
          </a:p>
        </p:txBody>
      </p:sp>
      <p:sp>
        <p:nvSpPr>
          <p:cNvPr id="73" name="テキスト ボックス 72"/>
          <p:cNvSpPr txBox="1"/>
          <p:nvPr/>
        </p:nvSpPr>
        <p:spPr>
          <a:xfrm>
            <a:off x="22995" y="5891315"/>
            <a:ext cx="1988094" cy="220923"/>
          </a:xfrm>
          <a:prstGeom prst="rect">
            <a:avLst/>
          </a:prstGeom>
          <a:solidFill>
            <a:srgbClr val="F6800A"/>
          </a:solidFill>
          <a:ln w="31750">
            <a:solidFill>
              <a:srgbClr val="FF0000"/>
            </a:solidFill>
          </a:ln>
        </p:spPr>
        <p:txBody>
          <a:bodyPr wrap="square" lIns="91202" tIns="17953" rIns="91202" bIns="17953" rtlCol="0" anchor="ctr" anchorCtr="1">
            <a:spAutoFit/>
          </a:bodyPr>
          <a:lstStyle/>
          <a:p>
            <a:pPr algn="ctr"/>
            <a:r>
              <a:rPr lang="ja-JP" altLang="en-US" sz="1200" dirty="0">
                <a:solidFill>
                  <a:schemeClr val="bg1"/>
                </a:solidFill>
                <a:effectLst>
                  <a:outerShdw blurRad="38100" dist="38100" dir="2700000" algn="tl">
                    <a:srgbClr val="000000">
                      <a:alpha val="43137"/>
                    </a:srgbClr>
                  </a:outerShdw>
                </a:effectLst>
                <a:latin typeface="+mj-ea"/>
                <a:ea typeface="+mj-ea"/>
              </a:rPr>
              <a:t>外貿一般貨物量</a:t>
            </a:r>
            <a:r>
              <a:rPr lang="ja-JP" altLang="en-US" sz="1200" dirty="0" smtClean="0">
                <a:solidFill>
                  <a:schemeClr val="bg1"/>
                </a:solidFill>
                <a:effectLst>
                  <a:outerShdw blurRad="38100" dist="38100" dir="2700000" algn="tl">
                    <a:srgbClr val="000000">
                      <a:alpha val="43137"/>
                    </a:srgbClr>
                  </a:outerShdw>
                </a:effectLst>
                <a:latin typeface="+mj-ea"/>
                <a:ea typeface="+mj-ea"/>
              </a:rPr>
              <a:t>（ﾄﾝ）</a:t>
            </a:r>
            <a:endParaRPr lang="en-US" altLang="ja-JP" sz="1200" dirty="0">
              <a:solidFill>
                <a:schemeClr val="bg1"/>
              </a:solidFill>
              <a:effectLst>
                <a:outerShdw blurRad="38100" dist="38100" dir="2700000" algn="tl">
                  <a:srgbClr val="000000">
                    <a:alpha val="43137"/>
                  </a:srgbClr>
                </a:outerShdw>
              </a:effectLst>
              <a:latin typeface="+mj-ea"/>
              <a:ea typeface="+mj-ea"/>
            </a:endParaRPr>
          </a:p>
        </p:txBody>
      </p:sp>
      <p:sp>
        <p:nvSpPr>
          <p:cNvPr id="74" name="右矢印吹き出し 73"/>
          <p:cNvSpPr/>
          <p:nvPr/>
        </p:nvSpPr>
        <p:spPr>
          <a:xfrm>
            <a:off x="2308705" y="6261148"/>
            <a:ext cx="832924" cy="179531"/>
          </a:xfrm>
          <a:prstGeom prst="rightArrowCallout">
            <a:avLst>
              <a:gd name="adj1" fmla="val 25000"/>
              <a:gd name="adj2" fmla="val 25000"/>
              <a:gd name="adj3" fmla="val 25000"/>
              <a:gd name="adj4" fmla="val 90277"/>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202" tIns="0" rIns="91202" bIns="0" rtlCol="0" anchor="ctr"/>
          <a:lstStyle/>
          <a:p>
            <a:pPr algn="ctr"/>
            <a:r>
              <a:rPr lang="ja-JP" altLang="en-US" sz="1100" dirty="0">
                <a:solidFill>
                  <a:schemeClr val="tx1"/>
                </a:solidFill>
                <a:latin typeface="+mj-ea"/>
                <a:ea typeface="+mj-ea"/>
              </a:rPr>
              <a:t>原単位</a:t>
            </a:r>
            <a:endParaRPr lang="en-US" altLang="ja-JP" sz="1100" dirty="0">
              <a:solidFill>
                <a:schemeClr val="tx1"/>
              </a:solidFill>
              <a:latin typeface="+mj-ea"/>
              <a:ea typeface="+mj-ea"/>
            </a:endParaRPr>
          </a:p>
        </p:txBody>
      </p:sp>
      <p:sp>
        <p:nvSpPr>
          <p:cNvPr id="75" name="左矢印吹き出し 74"/>
          <p:cNvSpPr/>
          <p:nvPr/>
        </p:nvSpPr>
        <p:spPr>
          <a:xfrm>
            <a:off x="3214491" y="6259843"/>
            <a:ext cx="965718" cy="179531"/>
          </a:xfrm>
          <a:prstGeom prst="leftArrowCallout">
            <a:avLst>
              <a:gd name="adj1" fmla="val 25000"/>
              <a:gd name="adj2" fmla="val 25000"/>
              <a:gd name="adj3" fmla="val 25000"/>
              <a:gd name="adj4" fmla="val 90598"/>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202" tIns="0" rIns="91202" bIns="0" rtlCol="0" anchor="ctr"/>
          <a:lstStyle/>
          <a:p>
            <a:pPr algn="ctr"/>
            <a:r>
              <a:rPr lang="ja-JP" altLang="en-US" sz="1100" dirty="0">
                <a:solidFill>
                  <a:schemeClr val="tx1"/>
                </a:solidFill>
                <a:latin typeface="+mj-ea"/>
                <a:ea typeface="+mj-ea"/>
              </a:rPr>
              <a:t>空コン率</a:t>
            </a:r>
            <a:endParaRPr lang="en-US" altLang="ja-JP" sz="1100" dirty="0">
              <a:solidFill>
                <a:schemeClr val="tx1"/>
              </a:solidFill>
              <a:latin typeface="+mj-ea"/>
              <a:ea typeface="+mj-ea"/>
            </a:endParaRPr>
          </a:p>
        </p:txBody>
      </p:sp>
      <p:sp>
        <p:nvSpPr>
          <p:cNvPr id="77" name="テキスト ボックス 76"/>
          <p:cNvSpPr txBox="1"/>
          <p:nvPr/>
        </p:nvSpPr>
        <p:spPr>
          <a:xfrm>
            <a:off x="4442460" y="5220069"/>
            <a:ext cx="4673664" cy="220923"/>
          </a:xfrm>
          <a:prstGeom prst="rect">
            <a:avLst/>
          </a:prstGeom>
          <a:solidFill>
            <a:srgbClr val="F6800A"/>
          </a:solidFill>
        </p:spPr>
        <p:txBody>
          <a:bodyPr wrap="square" lIns="91202" tIns="17953" rIns="91202" bIns="17953" rtlCol="0">
            <a:spAutoFit/>
          </a:bodyPr>
          <a:lstStyle/>
          <a:p>
            <a:pPr algn="ctr"/>
            <a:r>
              <a:rPr lang="ja-JP" altLang="en-US" sz="1200" dirty="0">
                <a:solidFill>
                  <a:schemeClr val="bg1"/>
                </a:solidFill>
                <a:effectLst>
                  <a:outerShdw blurRad="38100" dist="38100" dir="2700000" algn="tl">
                    <a:srgbClr val="000000">
                      <a:alpha val="43137"/>
                    </a:srgbClr>
                  </a:outerShdw>
                </a:effectLst>
                <a:latin typeface="+mj-ea"/>
                <a:ea typeface="+mj-ea"/>
              </a:rPr>
              <a:t>推計モデルの検討と将来貨物量推計</a:t>
            </a:r>
            <a:endParaRPr lang="en-US" altLang="ja-JP" sz="1200" dirty="0">
              <a:solidFill>
                <a:schemeClr val="bg1"/>
              </a:solidFill>
              <a:effectLst>
                <a:outerShdw blurRad="38100" dist="38100" dir="2700000" algn="tl">
                  <a:srgbClr val="000000">
                    <a:alpha val="43137"/>
                  </a:srgbClr>
                </a:outerShdw>
              </a:effectLst>
              <a:latin typeface="+mj-ea"/>
              <a:ea typeface="+mj-ea"/>
            </a:endParaRPr>
          </a:p>
        </p:txBody>
      </p:sp>
      <p:cxnSp>
        <p:nvCxnSpPr>
          <p:cNvPr id="78" name="カギ線コネクタ 77"/>
          <p:cNvCxnSpPr/>
          <p:nvPr/>
        </p:nvCxnSpPr>
        <p:spPr>
          <a:xfrm rot="16200000" flipH="1">
            <a:off x="6685466" y="3472624"/>
            <a:ext cx="12667" cy="2052300"/>
          </a:xfrm>
          <a:prstGeom prst="bentConnector3">
            <a:avLst>
              <a:gd name="adj1" fmla="val 1667806"/>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a:off x="6696004" y="4702494"/>
            <a:ext cx="0" cy="521970"/>
          </a:xfrm>
          <a:prstGeom prst="straightConnector1">
            <a:avLst/>
          </a:prstGeom>
          <a:ln w="19050">
            <a:solidFill>
              <a:schemeClr val="tx1"/>
            </a:solidFill>
            <a:tailEnd type="arrow" w="sm" len="sm"/>
          </a:ln>
        </p:spPr>
        <p:style>
          <a:lnRef idx="1">
            <a:schemeClr val="accent1"/>
          </a:lnRef>
          <a:fillRef idx="0">
            <a:schemeClr val="accent1"/>
          </a:fillRef>
          <a:effectRef idx="0">
            <a:schemeClr val="accent1"/>
          </a:effectRef>
          <a:fontRef idx="minor">
            <a:schemeClr val="tx1"/>
          </a:fontRef>
        </p:style>
      </p:cxnSp>
      <p:sp>
        <p:nvSpPr>
          <p:cNvPr id="81" name="左矢印吹き出し 80"/>
          <p:cNvSpPr/>
          <p:nvPr/>
        </p:nvSpPr>
        <p:spPr>
          <a:xfrm>
            <a:off x="6745732" y="4853047"/>
            <a:ext cx="1904242" cy="196480"/>
          </a:xfrm>
          <a:prstGeom prst="leftArrowCallout">
            <a:avLst>
              <a:gd name="adj1" fmla="val 25000"/>
              <a:gd name="adj2" fmla="val 25000"/>
              <a:gd name="adj3" fmla="val 25000"/>
              <a:gd name="adj4" fmla="val 90598"/>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202" tIns="17953" rIns="91202" bIns="17953" rtlCol="0" anchor="ctr"/>
          <a:lstStyle/>
          <a:p>
            <a:pPr algn="ctr"/>
            <a:r>
              <a:rPr lang="ja-JP" altLang="en-US" sz="1100" dirty="0">
                <a:solidFill>
                  <a:schemeClr val="tx1"/>
                </a:solidFill>
                <a:latin typeface="+mj-ea"/>
                <a:ea typeface="+mj-ea"/>
              </a:rPr>
              <a:t>貨物量・業界の動向</a:t>
            </a:r>
            <a:endParaRPr lang="en-US" altLang="ja-JP" sz="1100" dirty="0">
              <a:solidFill>
                <a:schemeClr val="tx1"/>
              </a:solidFill>
              <a:latin typeface="+mj-ea"/>
              <a:ea typeface="+mj-ea"/>
            </a:endParaRPr>
          </a:p>
        </p:txBody>
      </p:sp>
      <p:sp>
        <p:nvSpPr>
          <p:cNvPr id="83" name="右矢印吹き出し 82"/>
          <p:cNvSpPr/>
          <p:nvPr/>
        </p:nvSpPr>
        <p:spPr>
          <a:xfrm>
            <a:off x="4616137" y="4857256"/>
            <a:ext cx="2031025" cy="196480"/>
          </a:xfrm>
          <a:prstGeom prst="rightArrowCallout">
            <a:avLst>
              <a:gd name="adj1" fmla="val 25000"/>
              <a:gd name="adj2" fmla="val 25000"/>
              <a:gd name="adj3" fmla="val 25000"/>
              <a:gd name="adj4" fmla="val 90277"/>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202" tIns="17953" rIns="91202" bIns="17953" rtlCol="0" anchor="ctr"/>
          <a:lstStyle/>
          <a:p>
            <a:pPr algn="ctr"/>
            <a:r>
              <a:rPr lang="ja-JP" altLang="en-US" sz="1100" dirty="0">
                <a:solidFill>
                  <a:schemeClr val="tx1"/>
                </a:solidFill>
                <a:latin typeface="+mj-ea"/>
                <a:ea typeface="+mj-ea"/>
              </a:rPr>
              <a:t>荷主等へのヒアリング</a:t>
            </a:r>
            <a:endParaRPr lang="en-US" altLang="ja-JP" sz="1100" dirty="0">
              <a:solidFill>
                <a:schemeClr val="tx1"/>
              </a:solidFill>
              <a:latin typeface="+mj-ea"/>
              <a:ea typeface="+mj-ea"/>
            </a:endParaRPr>
          </a:p>
        </p:txBody>
      </p:sp>
      <p:sp>
        <p:nvSpPr>
          <p:cNvPr id="84" name="テキスト ボックス 83"/>
          <p:cNvSpPr txBox="1"/>
          <p:nvPr/>
        </p:nvSpPr>
        <p:spPr>
          <a:xfrm>
            <a:off x="6774180" y="5909872"/>
            <a:ext cx="2336803" cy="220923"/>
          </a:xfrm>
          <a:prstGeom prst="rect">
            <a:avLst/>
          </a:prstGeom>
          <a:solidFill>
            <a:srgbClr val="F6800A"/>
          </a:solidFill>
          <a:ln w="31750">
            <a:solidFill>
              <a:srgbClr val="FF0000"/>
            </a:solidFill>
          </a:ln>
        </p:spPr>
        <p:txBody>
          <a:bodyPr wrap="square" lIns="91202" tIns="17953" rIns="91202" bIns="17953" rtlCol="0">
            <a:spAutoFit/>
          </a:bodyPr>
          <a:lstStyle/>
          <a:p>
            <a:pPr algn="ctr"/>
            <a:r>
              <a:rPr lang="ja-JP" altLang="en-US" sz="1200" dirty="0" smtClean="0">
                <a:solidFill>
                  <a:schemeClr val="bg1"/>
                </a:solidFill>
                <a:effectLst>
                  <a:outerShdw blurRad="38100" dist="38100" dir="2700000" algn="tl">
                    <a:srgbClr val="000000">
                      <a:alpha val="43137"/>
                    </a:srgbClr>
                  </a:outerShdw>
                </a:effectLst>
                <a:latin typeface="+mj-ea"/>
                <a:ea typeface="+mj-ea"/>
              </a:rPr>
              <a:t>内貿フェリー</a:t>
            </a:r>
            <a:r>
              <a:rPr lang="ja-JP" altLang="en-US" sz="1200" dirty="0">
                <a:solidFill>
                  <a:schemeClr val="bg1"/>
                </a:solidFill>
                <a:effectLst>
                  <a:outerShdw blurRad="38100" dist="38100" dir="2700000" algn="tl">
                    <a:srgbClr val="000000">
                      <a:alpha val="43137"/>
                    </a:srgbClr>
                  </a:outerShdw>
                </a:effectLst>
                <a:latin typeface="+mj-ea"/>
                <a:ea typeface="+mj-ea"/>
              </a:rPr>
              <a:t>貨物量</a:t>
            </a:r>
            <a:endParaRPr lang="en-US" altLang="ja-JP" sz="1200" dirty="0">
              <a:solidFill>
                <a:schemeClr val="bg1"/>
              </a:solidFill>
              <a:effectLst>
                <a:outerShdw blurRad="38100" dist="38100" dir="2700000" algn="tl">
                  <a:srgbClr val="000000">
                    <a:alpha val="43137"/>
                  </a:srgbClr>
                </a:outerShdw>
              </a:effectLst>
              <a:latin typeface="+mj-ea"/>
              <a:ea typeface="+mj-ea"/>
            </a:endParaRPr>
          </a:p>
        </p:txBody>
      </p:sp>
      <p:sp>
        <p:nvSpPr>
          <p:cNvPr id="85" name="テキスト ボックス 84"/>
          <p:cNvSpPr txBox="1"/>
          <p:nvPr/>
        </p:nvSpPr>
        <p:spPr>
          <a:xfrm>
            <a:off x="4462784" y="5910658"/>
            <a:ext cx="2227576" cy="220923"/>
          </a:xfrm>
          <a:prstGeom prst="rect">
            <a:avLst/>
          </a:prstGeom>
          <a:solidFill>
            <a:srgbClr val="F6800A"/>
          </a:solidFill>
          <a:ln w="31750">
            <a:solidFill>
              <a:srgbClr val="FF0000"/>
            </a:solidFill>
          </a:ln>
        </p:spPr>
        <p:txBody>
          <a:bodyPr wrap="square" lIns="91202" tIns="17953" rIns="91202" bIns="17953" rtlCol="0" anchor="ctr" anchorCtr="1">
            <a:spAutoFit/>
          </a:bodyPr>
          <a:lstStyle/>
          <a:p>
            <a:pPr algn="ctr"/>
            <a:r>
              <a:rPr lang="ja-JP" altLang="en-US" sz="1200" dirty="0">
                <a:solidFill>
                  <a:schemeClr val="bg1"/>
                </a:solidFill>
                <a:effectLst>
                  <a:outerShdw blurRad="38100" dist="38100" dir="2700000" algn="tl">
                    <a:srgbClr val="000000">
                      <a:alpha val="43137"/>
                    </a:srgbClr>
                  </a:outerShdw>
                </a:effectLst>
                <a:latin typeface="+mj-ea"/>
                <a:ea typeface="+mj-ea"/>
              </a:rPr>
              <a:t>内貿一般貨物量</a:t>
            </a:r>
            <a:endParaRPr lang="en-US" altLang="ja-JP" sz="1200" dirty="0">
              <a:solidFill>
                <a:schemeClr val="bg1"/>
              </a:solidFill>
              <a:effectLst>
                <a:outerShdw blurRad="38100" dist="38100" dir="2700000" algn="tl">
                  <a:srgbClr val="000000">
                    <a:alpha val="43137"/>
                  </a:srgbClr>
                </a:outerShdw>
              </a:effectLst>
              <a:latin typeface="+mj-ea"/>
              <a:ea typeface="+mj-ea"/>
            </a:endParaRPr>
          </a:p>
        </p:txBody>
      </p:sp>
      <p:sp>
        <p:nvSpPr>
          <p:cNvPr id="86" name="テキスト ボックス 85"/>
          <p:cNvSpPr txBox="1"/>
          <p:nvPr/>
        </p:nvSpPr>
        <p:spPr>
          <a:xfrm>
            <a:off x="4324350" y="3774906"/>
            <a:ext cx="4794250" cy="292147"/>
          </a:xfrm>
          <a:prstGeom prst="rect">
            <a:avLst/>
          </a:prstGeom>
          <a:solidFill>
            <a:schemeClr val="bg1"/>
          </a:solidFill>
          <a:ln w="38100">
            <a:solidFill>
              <a:schemeClr val="tx1"/>
            </a:solidFill>
          </a:ln>
        </p:spPr>
        <p:txBody>
          <a:bodyPr vert="horz" wrap="square" lIns="91202" tIns="45601" rIns="91202" bIns="45601" rtlCol="0" anchor="ctr" anchorCtr="1">
            <a:spAutoFit/>
          </a:bodyPr>
          <a:lstStyle/>
          <a:p>
            <a:pPr algn="ctr"/>
            <a:r>
              <a:rPr lang="ja-JP" altLang="en-US" sz="1300" dirty="0">
                <a:effectLst>
                  <a:outerShdw blurRad="38100" dist="38100" dir="2700000" algn="tl">
                    <a:srgbClr val="000000">
                      <a:alpha val="43137"/>
                    </a:srgbClr>
                  </a:outerShdw>
                </a:effectLst>
                <a:latin typeface="+mj-ea"/>
                <a:ea typeface="+mj-ea"/>
              </a:rPr>
              <a:t>内　　貿</a:t>
            </a:r>
          </a:p>
        </p:txBody>
      </p:sp>
      <p:sp>
        <p:nvSpPr>
          <p:cNvPr id="87" name="正方形/長方形 86"/>
          <p:cNvSpPr/>
          <p:nvPr/>
        </p:nvSpPr>
        <p:spPr>
          <a:xfrm>
            <a:off x="7805444" y="5522802"/>
            <a:ext cx="999469" cy="215461"/>
          </a:xfrm>
          <a:prstGeom prst="rect">
            <a:avLst/>
          </a:prstGeom>
          <a:solidFill>
            <a:srgbClr val="FFFF99"/>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45601" rIns="0" bIns="45601" rtlCol="0" anchor="ctr"/>
          <a:lstStyle/>
          <a:p>
            <a:pPr algn="ctr"/>
            <a:r>
              <a:rPr lang="ja-JP" altLang="en-US" sz="1050" dirty="0">
                <a:solidFill>
                  <a:schemeClr val="tx1"/>
                </a:solidFill>
                <a:latin typeface="+mj-ea"/>
                <a:ea typeface="+mj-ea"/>
              </a:rPr>
              <a:t>航路別に推計</a:t>
            </a:r>
          </a:p>
        </p:txBody>
      </p:sp>
      <p:sp>
        <p:nvSpPr>
          <p:cNvPr id="88" name="テキスト ボックス 87"/>
          <p:cNvSpPr txBox="1"/>
          <p:nvPr/>
        </p:nvSpPr>
        <p:spPr>
          <a:xfrm>
            <a:off x="2147573" y="5891832"/>
            <a:ext cx="2058667" cy="220923"/>
          </a:xfrm>
          <a:prstGeom prst="rect">
            <a:avLst/>
          </a:prstGeom>
          <a:solidFill>
            <a:srgbClr val="F6800A"/>
          </a:solidFill>
        </p:spPr>
        <p:txBody>
          <a:bodyPr wrap="square" lIns="91202" tIns="17953" rIns="91202" bIns="17953" rtlCol="0">
            <a:spAutoFit/>
          </a:bodyPr>
          <a:lstStyle/>
          <a:p>
            <a:pPr algn="ctr"/>
            <a:r>
              <a:rPr lang="ja-JP" altLang="en-US" sz="1200" dirty="0">
                <a:solidFill>
                  <a:schemeClr val="bg1"/>
                </a:solidFill>
                <a:effectLst>
                  <a:outerShdw blurRad="38100" dist="38100" dir="2700000" algn="tl">
                    <a:srgbClr val="000000">
                      <a:alpha val="43137"/>
                    </a:srgbClr>
                  </a:outerShdw>
                </a:effectLst>
                <a:latin typeface="+mj-ea"/>
                <a:ea typeface="+mj-ea"/>
              </a:rPr>
              <a:t>外貿コンテナ貨物量</a:t>
            </a:r>
            <a:r>
              <a:rPr lang="ja-JP" altLang="en-US" sz="1200" dirty="0" smtClean="0">
                <a:solidFill>
                  <a:schemeClr val="bg1"/>
                </a:solidFill>
                <a:effectLst>
                  <a:outerShdw blurRad="38100" dist="38100" dir="2700000" algn="tl">
                    <a:srgbClr val="000000">
                      <a:alpha val="43137"/>
                    </a:srgbClr>
                  </a:outerShdw>
                </a:effectLst>
                <a:latin typeface="+mj-ea"/>
                <a:ea typeface="+mj-ea"/>
              </a:rPr>
              <a:t>（ﾄﾝ）</a:t>
            </a:r>
            <a:endParaRPr lang="en-US" altLang="ja-JP" sz="1200" dirty="0">
              <a:solidFill>
                <a:schemeClr val="bg1"/>
              </a:solidFill>
              <a:effectLst>
                <a:outerShdw blurRad="38100" dist="38100" dir="2700000" algn="tl">
                  <a:srgbClr val="000000">
                    <a:alpha val="43137"/>
                  </a:srgbClr>
                </a:outerShdw>
              </a:effectLst>
              <a:latin typeface="+mj-ea"/>
              <a:ea typeface="+mj-ea"/>
            </a:endParaRPr>
          </a:p>
        </p:txBody>
      </p:sp>
      <p:sp>
        <p:nvSpPr>
          <p:cNvPr id="89" name="テキスト ボックス 88"/>
          <p:cNvSpPr txBox="1"/>
          <p:nvPr/>
        </p:nvSpPr>
        <p:spPr>
          <a:xfrm>
            <a:off x="35496" y="3239600"/>
            <a:ext cx="9073008" cy="435725"/>
          </a:xfrm>
          <a:prstGeom prst="rect">
            <a:avLst/>
          </a:prstGeom>
          <a:solidFill>
            <a:schemeClr val="bg1"/>
          </a:solidFill>
          <a:ln w="31750">
            <a:solidFill>
              <a:srgbClr val="F6800A"/>
            </a:solidFill>
          </a:ln>
        </p:spPr>
        <p:txBody>
          <a:bodyPr vert="horz" wrap="square" lIns="91202" tIns="17953" rIns="91202" bIns="17953" rtlCol="0" anchor="ctr" anchorCtr="1">
            <a:spAutoFit/>
          </a:bodyPr>
          <a:lstStyle/>
          <a:p>
            <a:pPr algn="ctr"/>
            <a:r>
              <a:rPr lang="ja-JP" altLang="en-US" sz="1300" dirty="0">
                <a:solidFill>
                  <a:srgbClr val="F6800A"/>
                </a:solidFill>
                <a:effectLst>
                  <a:outerShdw blurRad="38100" dist="38100" dir="2700000" algn="tl">
                    <a:srgbClr val="000000">
                      <a:alpha val="43137"/>
                    </a:srgbClr>
                  </a:outerShdw>
                </a:effectLst>
                <a:latin typeface="+mj-ea"/>
                <a:ea typeface="+mj-ea"/>
              </a:rPr>
              <a:t>ミクロ推計</a:t>
            </a:r>
            <a:endParaRPr lang="en-US" altLang="ja-JP" sz="1300" dirty="0">
              <a:solidFill>
                <a:srgbClr val="F6800A"/>
              </a:solidFill>
              <a:effectLst>
                <a:outerShdw blurRad="38100" dist="38100" dir="2700000" algn="tl">
                  <a:srgbClr val="000000">
                    <a:alpha val="43137"/>
                  </a:srgbClr>
                </a:outerShdw>
              </a:effectLst>
              <a:latin typeface="+mj-ea"/>
              <a:ea typeface="+mj-ea"/>
            </a:endParaRPr>
          </a:p>
          <a:p>
            <a:pPr algn="ctr"/>
            <a:r>
              <a:rPr lang="ja-JP" altLang="en-US" sz="1200" dirty="0">
                <a:latin typeface="+mj-ea"/>
                <a:ea typeface="+mj-ea"/>
              </a:rPr>
              <a:t>（品種ごとに業界の動向、荷主へのヒアリング等も踏まえて推計）</a:t>
            </a:r>
            <a:endParaRPr lang="en-US" altLang="ja-JP" sz="1200" dirty="0">
              <a:solidFill>
                <a:srgbClr val="F6800A"/>
              </a:solidFill>
              <a:effectLst>
                <a:outerShdw blurRad="38100" dist="38100" dir="2700000" algn="tl">
                  <a:srgbClr val="000000">
                    <a:alpha val="43137"/>
                  </a:srgbClr>
                </a:outerShdw>
              </a:effectLst>
              <a:latin typeface="+mj-ea"/>
              <a:ea typeface="+mj-ea"/>
            </a:endParaRPr>
          </a:p>
        </p:txBody>
      </p:sp>
      <p:sp>
        <p:nvSpPr>
          <p:cNvPr id="90" name="テキスト ボックス 89"/>
          <p:cNvSpPr txBox="1"/>
          <p:nvPr/>
        </p:nvSpPr>
        <p:spPr>
          <a:xfrm>
            <a:off x="14289" y="2871107"/>
            <a:ext cx="9108504" cy="292147"/>
          </a:xfrm>
          <a:prstGeom prst="rect">
            <a:avLst/>
          </a:prstGeom>
          <a:solidFill>
            <a:srgbClr val="FFFF00"/>
          </a:solidFill>
          <a:ln w="19050">
            <a:solidFill>
              <a:schemeClr val="tx1"/>
            </a:solidFill>
          </a:ln>
        </p:spPr>
        <p:txBody>
          <a:bodyPr wrap="square" lIns="91202" tIns="45601" rIns="91202" bIns="45601" rtlCol="0">
            <a:spAutoFit/>
          </a:bodyPr>
          <a:lstStyle/>
          <a:p>
            <a:pPr algn="ctr"/>
            <a:r>
              <a:rPr lang="ja-JP" altLang="en-US" sz="1300" dirty="0">
                <a:effectLst>
                  <a:outerShdw blurRad="38100" dist="38100" dir="2700000" algn="tl">
                    <a:srgbClr val="000000">
                      <a:alpha val="43137"/>
                    </a:srgbClr>
                  </a:outerShdw>
                </a:effectLst>
                <a:latin typeface="+mj-ea"/>
                <a:ea typeface="+mj-ea"/>
              </a:rPr>
              <a:t>基準年：</a:t>
            </a:r>
            <a:r>
              <a:rPr lang="en-US" altLang="ja-JP" sz="1300" dirty="0">
                <a:effectLst>
                  <a:outerShdw blurRad="38100" dist="38100" dir="2700000" algn="tl">
                    <a:srgbClr val="000000">
                      <a:alpha val="43137"/>
                    </a:srgbClr>
                  </a:outerShdw>
                </a:effectLst>
                <a:latin typeface="+mj-ea"/>
                <a:ea typeface="+mj-ea"/>
              </a:rPr>
              <a:t>2013</a:t>
            </a:r>
            <a:r>
              <a:rPr lang="ja-JP" altLang="en-US" sz="1300" dirty="0" smtClean="0">
                <a:effectLst>
                  <a:outerShdw blurRad="38100" dist="38100" dir="2700000" algn="tl">
                    <a:srgbClr val="000000">
                      <a:alpha val="43137"/>
                    </a:srgbClr>
                  </a:outerShdw>
                </a:effectLst>
                <a:latin typeface="+mj-ea"/>
                <a:ea typeface="+mj-ea"/>
              </a:rPr>
              <a:t>年</a:t>
            </a:r>
            <a:r>
              <a:rPr lang="ja-JP" altLang="en-US" sz="1300" dirty="0">
                <a:effectLst>
                  <a:outerShdw blurRad="38100" dist="38100" dir="2700000" algn="tl">
                    <a:srgbClr val="000000">
                      <a:alpha val="43137"/>
                    </a:srgbClr>
                  </a:outerShdw>
                </a:effectLst>
                <a:latin typeface="+mj-ea"/>
                <a:ea typeface="+mj-ea"/>
              </a:rPr>
              <a:t>　　目標年次</a:t>
            </a:r>
            <a:r>
              <a:rPr lang="ja-JP" altLang="en-US" sz="1300" dirty="0" smtClean="0">
                <a:effectLst>
                  <a:outerShdw blurRad="38100" dist="38100" dir="2700000" algn="tl">
                    <a:srgbClr val="000000">
                      <a:alpha val="43137"/>
                    </a:srgbClr>
                  </a:outerShdw>
                </a:effectLst>
                <a:latin typeface="+mj-ea"/>
                <a:ea typeface="+mj-ea"/>
              </a:rPr>
              <a:t>：</a:t>
            </a:r>
            <a:r>
              <a:rPr lang="en-US" altLang="ja-JP" sz="1300" dirty="0" smtClean="0">
                <a:effectLst>
                  <a:outerShdw blurRad="38100" dist="38100" dir="2700000" algn="tl">
                    <a:srgbClr val="000000">
                      <a:alpha val="43137"/>
                    </a:srgbClr>
                  </a:outerShdw>
                </a:effectLst>
                <a:latin typeface="+mj-ea"/>
                <a:ea typeface="+mj-ea"/>
              </a:rPr>
              <a:t>2020</a:t>
            </a:r>
            <a:r>
              <a:rPr lang="ja-JP" altLang="en-US" sz="1300" dirty="0" smtClean="0">
                <a:effectLst>
                  <a:outerShdw blurRad="38100" dist="38100" dir="2700000" algn="tl">
                    <a:srgbClr val="000000">
                      <a:alpha val="43137"/>
                    </a:srgbClr>
                  </a:outerShdw>
                </a:effectLst>
                <a:latin typeface="+mj-ea"/>
                <a:ea typeface="+mj-ea"/>
              </a:rPr>
              <a:t>年代後半</a:t>
            </a:r>
            <a:endParaRPr lang="ja-JP" altLang="en-US" sz="1300" dirty="0">
              <a:effectLst>
                <a:outerShdw blurRad="38100" dist="38100" dir="2700000" algn="tl">
                  <a:srgbClr val="000000">
                    <a:alpha val="43137"/>
                  </a:srgbClr>
                </a:outerShdw>
              </a:effectLst>
              <a:latin typeface="+mj-ea"/>
              <a:ea typeface="+mj-ea"/>
            </a:endParaRPr>
          </a:p>
        </p:txBody>
      </p:sp>
      <p:cxnSp>
        <p:nvCxnSpPr>
          <p:cNvPr id="93" name="直線コネクタ 92"/>
          <p:cNvCxnSpPr/>
          <p:nvPr/>
        </p:nvCxnSpPr>
        <p:spPr>
          <a:xfrm>
            <a:off x="6701636" y="5447030"/>
            <a:ext cx="0" cy="15684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図形 74"/>
          <p:cNvCxnSpPr/>
          <p:nvPr/>
        </p:nvCxnSpPr>
        <p:spPr>
          <a:xfrm rot="16200000" flipV="1">
            <a:off x="6715375" y="4872525"/>
            <a:ext cx="4625" cy="2067070"/>
          </a:xfrm>
          <a:prstGeom prst="bentConnector3">
            <a:avLst>
              <a:gd name="adj1" fmla="val 6547005"/>
            </a:avLst>
          </a:prstGeom>
          <a:ln w="19050">
            <a:solidFill>
              <a:schemeClr val="tx1"/>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p:nvPr/>
        </p:nvCxnSpPr>
        <p:spPr>
          <a:xfrm>
            <a:off x="2130906" y="5433456"/>
            <a:ext cx="0" cy="15798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図形 74"/>
          <p:cNvCxnSpPr/>
          <p:nvPr/>
        </p:nvCxnSpPr>
        <p:spPr>
          <a:xfrm rot="16200000" flipV="1">
            <a:off x="2158614" y="4864905"/>
            <a:ext cx="4625" cy="2067070"/>
          </a:xfrm>
          <a:prstGeom prst="bentConnector3">
            <a:avLst>
              <a:gd name="adj1" fmla="val 6409751"/>
            </a:avLst>
          </a:prstGeom>
          <a:ln w="19050">
            <a:solidFill>
              <a:schemeClr val="tx1"/>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p:nvPr/>
        </p:nvCxnSpPr>
        <p:spPr>
          <a:xfrm>
            <a:off x="3174586" y="6123940"/>
            <a:ext cx="0" cy="455562"/>
          </a:xfrm>
          <a:prstGeom prst="straightConnector1">
            <a:avLst/>
          </a:prstGeom>
          <a:ln w="19050">
            <a:solidFill>
              <a:schemeClr val="tx1"/>
            </a:solidFill>
            <a:headEnd w="sm" len="sm"/>
            <a:tailEnd type="arrow" w="sm" len="sm"/>
          </a:ln>
        </p:spPr>
        <p:style>
          <a:lnRef idx="1">
            <a:schemeClr val="accent1"/>
          </a:lnRef>
          <a:fillRef idx="0">
            <a:schemeClr val="accent1"/>
          </a:fillRef>
          <a:effectRef idx="0">
            <a:schemeClr val="accent1"/>
          </a:effectRef>
          <a:fontRef idx="minor">
            <a:schemeClr val="tx1"/>
          </a:fontRef>
        </p:style>
      </p:cxnSp>
      <p:graphicFrame>
        <p:nvGraphicFramePr>
          <p:cNvPr id="100" name="オブジェクト 99"/>
          <p:cNvGraphicFramePr>
            <a:graphicFrameLocks noChangeAspect="1"/>
          </p:cNvGraphicFramePr>
          <p:nvPr>
            <p:extLst>
              <p:ext uri="{D42A27DB-BD31-4B8C-83A1-F6EECF244321}">
                <p14:modId xmlns:p14="http://schemas.microsoft.com/office/powerpoint/2010/main" val="2226393307"/>
              </p:ext>
            </p:extLst>
          </p:nvPr>
        </p:nvGraphicFramePr>
        <p:xfrm>
          <a:off x="4686458" y="616563"/>
          <a:ext cx="4295775" cy="1897063"/>
        </p:xfrm>
        <a:graphic>
          <a:graphicData uri="http://schemas.openxmlformats.org/presentationml/2006/ole">
            <mc:AlternateContent xmlns:mc="http://schemas.openxmlformats.org/markup-compatibility/2006">
              <mc:Choice xmlns:v="urn:schemas-microsoft-com:vml" Requires="v">
                <p:oleObj spid="_x0000_s4189" name="ワークシート" r:id="rId3" imgW="2866992" imgH="1266962" progId="Excel.Sheet.12">
                  <p:embed/>
                </p:oleObj>
              </mc:Choice>
              <mc:Fallback>
                <p:oleObj name="ワークシート" r:id="rId3" imgW="2866992" imgH="1266962" progId="Excel.Sheet.12">
                  <p:embed/>
                  <p:pic>
                    <p:nvPicPr>
                      <p:cNvPr id="0" name=""/>
                      <p:cNvPicPr/>
                      <p:nvPr/>
                    </p:nvPicPr>
                    <p:blipFill>
                      <a:blip r:embed="rId4"/>
                      <a:stretch>
                        <a:fillRect/>
                      </a:stretch>
                    </p:blipFill>
                    <p:spPr>
                      <a:xfrm>
                        <a:off x="4686458" y="616563"/>
                        <a:ext cx="4295775" cy="1897063"/>
                      </a:xfrm>
                      <a:prstGeom prst="rect">
                        <a:avLst/>
                      </a:prstGeom>
                    </p:spPr>
                  </p:pic>
                </p:oleObj>
              </mc:Fallback>
            </mc:AlternateContent>
          </a:graphicData>
        </a:graphic>
      </p:graphicFrame>
      <p:sp>
        <p:nvSpPr>
          <p:cNvPr id="68" name="テキスト ボックス 67"/>
          <p:cNvSpPr txBox="1"/>
          <p:nvPr/>
        </p:nvSpPr>
        <p:spPr>
          <a:xfrm>
            <a:off x="12705" y="4139880"/>
            <a:ext cx="1809749" cy="405589"/>
          </a:xfrm>
          <a:prstGeom prst="rect">
            <a:avLst/>
          </a:prstGeom>
          <a:solidFill>
            <a:srgbClr val="F6800A"/>
          </a:solidFill>
        </p:spPr>
        <p:txBody>
          <a:bodyPr wrap="square" lIns="36000" tIns="17953" rIns="36000" bIns="17953" rtlCol="0">
            <a:spAutoFit/>
          </a:bodyPr>
          <a:lstStyle/>
          <a:p>
            <a:pPr algn="ctr"/>
            <a:r>
              <a:rPr lang="ja-JP" altLang="en-US" sz="1200" dirty="0" smtClean="0">
                <a:solidFill>
                  <a:schemeClr val="bg1"/>
                </a:solidFill>
                <a:effectLst>
                  <a:outerShdw blurRad="38100" dist="38100" dir="2700000" algn="tl">
                    <a:srgbClr val="000000">
                      <a:alpha val="43137"/>
                    </a:srgbClr>
                  </a:outerShdw>
                </a:effectLst>
                <a:latin typeface="+mj-ea"/>
                <a:ea typeface="+mj-ea"/>
              </a:rPr>
              <a:t>外貿 太宗</a:t>
            </a:r>
            <a:r>
              <a:rPr lang="ja-JP" altLang="en-US" sz="1200" dirty="0">
                <a:solidFill>
                  <a:schemeClr val="bg1"/>
                </a:solidFill>
                <a:effectLst>
                  <a:outerShdw blurRad="38100" dist="38100" dir="2700000" algn="tl">
                    <a:srgbClr val="000000">
                      <a:alpha val="43137"/>
                    </a:srgbClr>
                  </a:outerShdw>
                </a:effectLst>
                <a:latin typeface="+mj-ea"/>
                <a:ea typeface="+mj-ea"/>
              </a:rPr>
              <a:t>貨物</a:t>
            </a:r>
            <a:endParaRPr lang="en-US" altLang="ja-JP" sz="1200" dirty="0">
              <a:solidFill>
                <a:schemeClr val="bg1"/>
              </a:solidFill>
              <a:effectLst>
                <a:outerShdw blurRad="38100" dist="38100" dir="2700000" algn="tl">
                  <a:srgbClr val="000000">
                    <a:alpha val="43137"/>
                  </a:srgbClr>
                </a:outerShdw>
              </a:effectLst>
              <a:latin typeface="+mj-ea"/>
              <a:ea typeface="+mj-ea"/>
            </a:endParaRPr>
          </a:p>
          <a:p>
            <a:pPr algn="ctr"/>
            <a:r>
              <a:rPr lang="ja-JP" altLang="en-US" sz="1200" dirty="0">
                <a:solidFill>
                  <a:schemeClr val="bg1"/>
                </a:solidFill>
                <a:effectLst>
                  <a:outerShdw blurRad="38100" dist="38100" dir="2700000" algn="tl">
                    <a:srgbClr val="000000">
                      <a:alpha val="43137"/>
                    </a:srgbClr>
                  </a:outerShdw>
                </a:effectLst>
                <a:latin typeface="+mj-ea"/>
                <a:ea typeface="+mj-ea"/>
              </a:rPr>
              <a:t>過去</a:t>
            </a:r>
            <a:r>
              <a:rPr lang="en-US" altLang="ja-JP" sz="1200" dirty="0">
                <a:solidFill>
                  <a:schemeClr val="bg1"/>
                </a:solidFill>
                <a:effectLst>
                  <a:outerShdw blurRad="38100" dist="38100" dir="2700000" algn="tl">
                    <a:srgbClr val="000000">
                      <a:alpha val="43137"/>
                    </a:srgbClr>
                  </a:outerShdw>
                </a:effectLst>
                <a:latin typeface="+mj-ea"/>
                <a:ea typeface="+mj-ea"/>
              </a:rPr>
              <a:t>10</a:t>
            </a:r>
            <a:r>
              <a:rPr lang="ja-JP" altLang="en-US" sz="1200" dirty="0">
                <a:solidFill>
                  <a:schemeClr val="bg1"/>
                </a:solidFill>
                <a:effectLst>
                  <a:outerShdw blurRad="38100" dist="38100" dir="2700000" algn="tl">
                    <a:srgbClr val="000000">
                      <a:alpha val="43137"/>
                    </a:srgbClr>
                  </a:outerShdw>
                </a:effectLst>
                <a:latin typeface="+mj-ea"/>
                <a:ea typeface="+mj-ea"/>
              </a:rPr>
              <a:t>年間の取扱実績</a:t>
            </a:r>
            <a:endParaRPr lang="en-US" altLang="ja-JP" sz="1200" dirty="0">
              <a:solidFill>
                <a:schemeClr val="bg1"/>
              </a:solidFill>
              <a:effectLst>
                <a:outerShdw blurRad="38100" dist="38100" dir="2700000" algn="tl">
                  <a:srgbClr val="000000">
                    <a:alpha val="43137"/>
                  </a:srgbClr>
                </a:outerShdw>
              </a:effectLst>
              <a:latin typeface="+mj-ea"/>
              <a:ea typeface="+mj-ea"/>
            </a:endParaRPr>
          </a:p>
        </p:txBody>
      </p:sp>
      <p:sp>
        <p:nvSpPr>
          <p:cNvPr id="76" name="テキスト ボックス 75"/>
          <p:cNvSpPr txBox="1"/>
          <p:nvPr/>
        </p:nvSpPr>
        <p:spPr>
          <a:xfrm>
            <a:off x="6719759" y="4142049"/>
            <a:ext cx="2405192" cy="390200"/>
          </a:xfrm>
          <a:prstGeom prst="rect">
            <a:avLst/>
          </a:prstGeom>
          <a:solidFill>
            <a:srgbClr val="F6800A"/>
          </a:solidFill>
        </p:spPr>
        <p:txBody>
          <a:bodyPr wrap="square" lIns="36000" tIns="17953" rIns="36000" bIns="17953" rtlCol="0">
            <a:spAutoFit/>
          </a:bodyPr>
          <a:lstStyle/>
          <a:p>
            <a:pPr algn="ctr"/>
            <a:r>
              <a:rPr lang="ja-JP" altLang="en-US" sz="1200" dirty="0">
                <a:solidFill>
                  <a:schemeClr val="bg1"/>
                </a:solidFill>
                <a:effectLst>
                  <a:outerShdw blurRad="38100" dist="38100" dir="2700000" algn="tl">
                    <a:srgbClr val="000000">
                      <a:alpha val="43137"/>
                    </a:srgbClr>
                  </a:outerShdw>
                </a:effectLst>
                <a:latin typeface="+mj-ea"/>
                <a:ea typeface="+mj-ea"/>
              </a:rPr>
              <a:t>経済指標等</a:t>
            </a:r>
            <a:endParaRPr lang="en-US" altLang="ja-JP" sz="1200" dirty="0">
              <a:solidFill>
                <a:schemeClr val="bg1"/>
              </a:solidFill>
              <a:effectLst>
                <a:outerShdw blurRad="38100" dist="38100" dir="2700000" algn="tl">
                  <a:srgbClr val="000000">
                    <a:alpha val="43137"/>
                  </a:srgbClr>
                </a:outerShdw>
              </a:effectLst>
              <a:latin typeface="+mj-ea"/>
              <a:ea typeface="+mj-ea"/>
            </a:endParaRPr>
          </a:p>
          <a:p>
            <a:pPr algn="ctr"/>
            <a:r>
              <a:rPr lang="en-US" altLang="ja-JP" sz="1100" dirty="0">
                <a:solidFill>
                  <a:schemeClr val="bg1"/>
                </a:solidFill>
                <a:effectLst>
                  <a:outerShdw blurRad="38100" dist="38100" dir="2700000" algn="tl">
                    <a:srgbClr val="000000">
                      <a:alpha val="43137"/>
                    </a:srgbClr>
                  </a:outerShdw>
                </a:effectLst>
                <a:latin typeface="+mj-ea"/>
                <a:ea typeface="+mj-ea"/>
              </a:rPr>
              <a:t>(</a:t>
            </a:r>
            <a:r>
              <a:rPr lang="ja-JP" altLang="en-US" sz="1100" dirty="0" smtClean="0">
                <a:solidFill>
                  <a:schemeClr val="bg1"/>
                </a:solidFill>
                <a:effectLst>
                  <a:outerShdw blurRad="38100" dist="38100" dir="2700000" algn="tl">
                    <a:srgbClr val="000000">
                      <a:alpha val="43137"/>
                    </a:srgbClr>
                  </a:outerShdw>
                </a:effectLst>
                <a:latin typeface="+mj-ea"/>
                <a:ea typeface="+mj-ea"/>
              </a:rPr>
              <a:t>相手</a:t>
            </a:r>
            <a:r>
              <a:rPr lang="ja-JP" altLang="en-US" sz="1100" dirty="0">
                <a:solidFill>
                  <a:schemeClr val="bg1"/>
                </a:solidFill>
                <a:effectLst>
                  <a:outerShdw blurRad="38100" dist="38100" dir="2700000" algn="tl">
                    <a:srgbClr val="000000">
                      <a:alpha val="43137"/>
                    </a:srgbClr>
                  </a:outerShdw>
                </a:effectLst>
                <a:latin typeface="+mj-ea"/>
                <a:ea typeface="+mj-ea"/>
              </a:rPr>
              <a:t>地域ＧＲＰ、製造品出荷額</a:t>
            </a:r>
            <a:r>
              <a:rPr lang="ja-JP" altLang="en-US" sz="1100" dirty="0" smtClean="0">
                <a:solidFill>
                  <a:schemeClr val="bg1"/>
                </a:solidFill>
                <a:effectLst>
                  <a:outerShdw blurRad="38100" dist="38100" dir="2700000" algn="tl">
                    <a:srgbClr val="000000">
                      <a:alpha val="43137"/>
                    </a:srgbClr>
                  </a:outerShdw>
                </a:effectLst>
                <a:latin typeface="+mj-ea"/>
                <a:ea typeface="+mj-ea"/>
              </a:rPr>
              <a:t>等</a:t>
            </a:r>
            <a:r>
              <a:rPr lang="en-US" altLang="ja-JP" sz="1100" dirty="0" smtClean="0">
                <a:solidFill>
                  <a:schemeClr val="bg1"/>
                </a:solidFill>
                <a:effectLst>
                  <a:outerShdw blurRad="38100" dist="38100" dir="2700000" algn="tl">
                    <a:srgbClr val="000000">
                      <a:alpha val="43137"/>
                    </a:srgbClr>
                  </a:outerShdw>
                </a:effectLst>
                <a:latin typeface="+mj-ea"/>
                <a:ea typeface="+mj-ea"/>
              </a:rPr>
              <a:t>)</a:t>
            </a:r>
            <a:endParaRPr lang="en-US" altLang="ja-JP" sz="1100" dirty="0">
              <a:solidFill>
                <a:schemeClr val="bg1"/>
              </a:solidFill>
              <a:effectLst>
                <a:outerShdw blurRad="38100" dist="38100" dir="2700000" algn="tl">
                  <a:srgbClr val="000000">
                    <a:alpha val="43137"/>
                  </a:srgbClr>
                </a:outerShdw>
              </a:effectLst>
              <a:latin typeface="+mj-ea"/>
              <a:ea typeface="+mj-ea"/>
            </a:endParaRPr>
          </a:p>
        </p:txBody>
      </p:sp>
      <p:sp>
        <p:nvSpPr>
          <p:cNvPr id="91" name="テキスト ボックス 90"/>
          <p:cNvSpPr txBox="1"/>
          <p:nvPr/>
        </p:nvSpPr>
        <p:spPr>
          <a:xfrm>
            <a:off x="1879604" y="4141234"/>
            <a:ext cx="2282821" cy="390200"/>
          </a:xfrm>
          <a:prstGeom prst="rect">
            <a:avLst/>
          </a:prstGeom>
          <a:solidFill>
            <a:srgbClr val="F6800A"/>
          </a:solidFill>
        </p:spPr>
        <p:txBody>
          <a:bodyPr wrap="square" lIns="36000" tIns="17953" rIns="36000" bIns="17953" rtlCol="0">
            <a:spAutoFit/>
          </a:bodyPr>
          <a:lstStyle/>
          <a:p>
            <a:pPr algn="ctr"/>
            <a:r>
              <a:rPr lang="ja-JP" altLang="en-US" sz="1200" dirty="0">
                <a:solidFill>
                  <a:schemeClr val="bg1"/>
                </a:solidFill>
                <a:effectLst>
                  <a:outerShdw blurRad="38100" dist="38100" dir="2700000" algn="tl">
                    <a:srgbClr val="000000">
                      <a:alpha val="43137"/>
                    </a:srgbClr>
                  </a:outerShdw>
                </a:effectLst>
                <a:latin typeface="+mj-ea"/>
                <a:ea typeface="+mj-ea"/>
              </a:rPr>
              <a:t>経済指標等</a:t>
            </a:r>
            <a:endParaRPr lang="en-US" altLang="ja-JP" sz="1200" dirty="0">
              <a:solidFill>
                <a:schemeClr val="bg1"/>
              </a:solidFill>
              <a:effectLst>
                <a:outerShdw blurRad="38100" dist="38100" dir="2700000" algn="tl">
                  <a:srgbClr val="000000">
                    <a:alpha val="43137"/>
                  </a:srgbClr>
                </a:outerShdw>
              </a:effectLst>
              <a:latin typeface="+mj-ea"/>
              <a:ea typeface="+mj-ea"/>
            </a:endParaRPr>
          </a:p>
          <a:p>
            <a:pPr algn="ctr"/>
            <a:r>
              <a:rPr lang="en-US" altLang="ja-JP" sz="1100" dirty="0">
                <a:solidFill>
                  <a:schemeClr val="bg1"/>
                </a:solidFill>
                <a:effectLst>
                  <a:outerShdw blurRad="38100" dist="38100" dir="2700000" algn="tl">
                    <a:srgbClr val="000000">
                      <a:alpha val="43137"/>
                    </a:srgbClr>
                  </a:outerShdw>
                </a:effectLst>
                <a:latin typeface="+mj-ea"/>
                <a:ea typeface="+mj-ea"/>
              </a:rPr>
              <a:t>(</a:t>
            </a:r>
            <a:r>
              <a:rPr lang="ja-JP" altLang="en-US" sz="1100" dirty="0" smtClean="0">
                <a:solidFill>
                  <a:schemeClr val="bg1"/>
                </a:solidFill>
                <a:effectLst>
                  <a:outerShdw blurRad="38100" dist="38100" dir="2700000" algn="tl">
                    <a:srgbClr val="000000">
                      <a:alpha val="43137"/>
                    </a:srgbClr>
                  </a:outerShdw>
                </a:effectLst>
                <a:latin typeface="+mj-ea"/>
                <a:ea typeface="+mj-ea"/>
              </a:rPr>
              <a:t>相手</a:t>
            </a:r>
            <a:r>
              <a:rPr lang="ja-JP" altLang="en-US" sz="1100" dirty="0">
                <a:solidFill>
                  <a:schemeClr val="bg1"/>
                </a:solidFill>
                <a:effectLst>
                  <a:outerShdw blurRad="38100" dist="38100" dir="2700000" algn="tl">
                    <a:srgbClr val="000000">
                      <a:alpha val="43137"/>
                    </a:srgbClr>
                  </a:outerShdw>
                </a:effectLst>
                <a:latin typeface="+mj-ea"/>
                <a:ea typeface="+mj-ea"/>
              </a:rPr>
              <a:t>国ＧＤＰ、製造品出荷額</a:t>
            </a:r>
            <a:r>
              <a:rPr lang="ja-JP" altLang="en-US" sz="1100" dirty="0" smtClean="0">
                <a:solidFill>
                  <a:schemeClr val="bg1"/>
                </a:solidFill>
                <a:effectLst>
                  <a:outerShdw blurRad="38100" dist="38100" dir="2700000" algn="tl">
                    <a:srgbClr val="000000">
                      <a:alpha val="43137"/>
                    </a:srgbClr>
                  </a:outerShdw>
                </a:effectLst>
                <a:latin typeface="+mj-ea"/>
                <a:ea typeface="+mj-ea"/>
              </a:rPr>
              <a:t>等</a:t>
            </a:r>
            <a:r>
              <a:rPr lang="en-US" altLang="ja-JP" sz="1100" dirty="0" smtClean="0">
                <a:solidFill>
                  <a:schemeClr val="bg1"/>
                </a:solidFill>
                <a:effectLst>
                  <a:outerShdw blurRad="38100" dist="38100" dir="2700000" algn="tl">
                    <a:srgbClr val="000000">
                      <a:alpha val="43137"/>
                    </a:srgbClr>
                  </a:outerShdw>
                </a:effectLst>
                <a:latin typeface="+mj-ea"/>
                <a:ea typeface="+mj-ea"/>
              </a:rPr>
              <a:t>)</a:t>
            </a:r>
            <a:endParaRPr lang="en-US" altLang="ja-JP" sz="1100" dirty="0">
              <a:solidFill>
                <a:schemeClr val="bg1"/>
              </a:solidFill>
              <a:effectLst>
                <a:outerShdw blurRad="38100" dist="38100" dir="2700000" algn="tl">
                  <a:srgbClr val="000000">
                    <a:alpha val="43137"/>
                  </a:srgbClr>
                </a:outerShdw>
              </a:effectLst>
              <a:latin typeface="+mj-ea"/>
              <a:ea typeface="+mj-ea"/>
            </a:endParaRPr>
          </a:p>
        </p:txBody>
      </p:sp>
      <p:sp>
        <p:nvSpPr>
          <p:cNvPr id="95" name="テキスト ボックス 94"/>
          <p:cNvSpPr txBox="1"/>
          <p:nvPr/>
        </p:nvSpPr>
        <p:spPr>
          <a:xfrm>
            <a:off x="4413254" y="4138743"/>
            <a:ext cx="2238375" cy="405589"/>
          </a:xfrm>
          <a:prstGeom prst="rect">
            <a:avLst/>
          </a:prstGeom>
          <a:solidFill>
            <a:srgbClr val="F6800A"/>
          </a:solidFill>
        </p:spPr>
        <p:txBody>
          <a:bodyPr wrap="square" lIns="36000" tIns="17953" rIns="36000" bIns="17953" rtlCol="0">
            <a:spAutoFit/>
          </a:bodyPr>
          <a:lstStyle/>
          <a:p>
            <a:pPr algn="ctr"/>
            <a:r>
              <a:rPr lang="ja-JP" altLang="en-US" sz="1200" dirty="0" smtClean="0">
                <a:solidFill>
                  <a:schemeClr val="bg1"/>
                </a:solidFill>
                <a:effectLst>
                  <a:outerShdw blurRad="38100" dist="38100" dir="2700000" algn="tl">
                    <a:srgbClr val="000000">
                      <a:alpha val="43137"/>
                    </a:srgbClr>
                  </a:outerShdw>
                </a:effectLst>
                <a:latin typeface="+mj-ea"/>
                <a:ea typeface="+mj-ea"/>
              </a:rPr>
              <a:t>フェリー、内貿一般 太宗</a:t>
            </a:r>
            <a:r>
              <a:rPr lang="ja-JP" altLang="en-US" sz="1200" dirty="0">
                <a:solidFill>
                  <a:schemeClr val="bg1"/>
                </a:solidFill>
                <a:effectLst>
                  <a:outerShdw blurRad="38100" dist="38100" dir="2700000" algn="tl">
                    <a:srgbClr val="000000">
                      <a:alpha val="43137"/>
                    </a:srgbClr>
                  </a:outerShdw>
                </a:effectLst>
                <a:latin typeface="+mj-ea"/>
                <a:ea typeface="+mj-ea"/>
              </a:rPr>
              <a:t>貨物</a:t>
            </a:r>
            <a:endParaRPr lang="en-US" altLang="ja-JP" sz="1200" dirty="0">
              <a:solidFill>
                <a:schemeClr val="bg1"/>
              </a:solidFill>
              <a:effectLst>
                <a:outerShdw blurRad="38100" dist="38100" dir="2700000" algn="tl">
                  <a:srgbClr val="000000">
                    <a:alpha val="43137"/>
                  </a:srgbClr>
                </a:outerShdw>
              </a:effectLst>
              <a:latin typeface="+mj-ea"/>
              <a:ea typeface="+mj-ea"/>
            </a:endParaRPr>
          </a:p>
          <a:p>
            <a:pPr algn="ctr"/>
            <a:r>
              <a:rPr lang="ja-JP" altLang="en-US" sz="1200" dirty="0">
                <a:solidFill>
                  <a:schemeClr val="bg1"/>
                </a:solidFill>
                <a:effectLst>
                  <a:outerShdw blurRad="38100" dist="38100" dir="2700000" algn="tl">
                    <a:srgbClr val="000000">
                      <a:alpha val="43137"/>
                    </a:srgbClr>
                  </a:outerShdw>
                </a:effectLst>
                <a:latin typeface="+mj-ea"/>
                <a:ea typeface="+mj-ea"/>
              </a:rPr>
              <a:t>過去</a:t>
            </a:r>
            <a:r>
              <a:rPr lang="en-US" altLang="ja-JP" sz="1200" dirty="0">
                <a:solidFill>
                  <a:schemeClr val="bg1"/>
                </a:solidFill>
                <a:effectLst>
                  <a:outerShdw blurRad="38100" dist="38100" dir="2700000" algn="tl">
                    <a:srgbClr val="000000">
                      <a:alpha val="43137"/>
                    </a:srgbClr>
                  </a:outerShdw>
                </a:effectLst>
                <a:latin typeface="+mj-ea"/>
                <a:ea typeface="+mj-ea"/>
              </a:rPr>
              <a:t>10</a:t>
            </a:r>
            <a:r>
              <a:rPr lang="ja-JP" altLang="en-US" sz="1200" dirty="0" smtClean="0">
                <a:solidFill>
                  <a:schemeClr val="bg1"/>
                </a:solidFill>
                <a:effectLst>
                  <a:outerShdw blurRad="38100" dist="38100" dir="2700000" algn="tl">
                    <a:srgbClr val="000000">
                      <a:alpha val="43137"/>
                    </a:srgbClr>
                  </a:outerShdw>
                </a:effectLst>
                <a:latin typeface="+mj-ea"/>
                <a:ea typeface="+mj-ea"/>
              </a:rPr>
              <a:t>年間の</a:t>
            </a:r>
            <a:r>
              <a:rPr lang="ja-JP" altLang="en-US" sz="1200" dirty="0">
                <a:solidFill>
                  <a:schemeClr val="bg1"/>
                </a:solidFill>
                <a:effectLst>
                  <a:outerShdw blurRad="38100" dist="38100" dir="2700000" algn="tl">
                    <a:srgbClr val="000000">
                      <a:alpha val="43137"/>
                    </a:srgbClr>
                  </a:outerShdw>
                </a:effectLst>
                <a:latin typeface="+mj-ea"/>
                <a:ea typeface="+mj-ea"/>
              </a:rPr>
              <a:t>取扱実績</a:t>
            </a:r>
            <a:endParaRPr lang="en-US" altLang="ja-JP" sz="1200" dirty="0">
              <a:solidFill>
                <a:schemeClr val="bg1"/>
              </a:solidFill>
              <a:effectLst>
                <a:outerShdw blurRad="38100" dist="38100" dir="2700000" algn="tl">
                  <a:srgbClr val="000000">
                    <a:alpha val="43137"/>
                  </a:srgbClr>
                </a:outerShdw>
              </a:effectLst>
              <a:latin typeface="+mj-ea"/>
              <a:ea typeface="+mj-ea"/>
            </a:endParaRPr>
          </a:p>
        </p:txBody>
      </p:sp>
      <p:sp>
        <p:nvSpPr>
          <p:cNvPr id="92" name="テキスト ボックス 91"/>
          <p:cNvSpPr txBox="1"/>
          <p:nvPr/>
        </p:nvSpPr>
        <p:spPr>
          <a:xfrm>
            <a:off x="25404" y="5218777"/>
            <a:ext cx="4157976" cy="220923"/>
          </a:xfrm>
          <a:prstGeom prst="rect">
            <a:avLst/>
          </a:prstGeom>
          <a:solidFill>
            <a:srgbClr val="F6800A"/>
          </a:solidFill>
        </p:spPr>
        <p:txBody>
          <a:bodyPr wrap="square" lIns="91202" tIns="17953" rIns="91202" bIns="17953" rtlCol="0">
            <a:spAutoFit/>
          </a:bodyPr>
          <a:lstStyle/>
          <a:p>
            <a:pPr algn="ctr"/>
            <a:r>
              <a:rPr lang="ja-JP" altLang="en-US" sz="1200" dirty="0">
                <a:solidFill>
                  <a:schemeClr val="bg1"/>
                </a:solidFill>
                <a:effectLst>
                  <a:outerShdw blurRad="38100" dist="38100" dir="2700000" algn="tl">
                    <a:srgbClr val="000000">
                      <a:alpha val="43137"/>
                    </a:srgbClr>
                  </a:outerShdw>
                </a:effectLst>
                <a:latin typeface="+mj-ea"/>
                <a:ea typeface="+mj-ea"/>
              </a:rPr>
              <a:t>推計モデルの検討と将来貨物量推計</a:t>
            </a:r>
            <a:endParaRPr lang="en-US" altLang="ja-JP" sz="1200" dirty="0">
              <a:solidFill>
                <a:schemeClr val="bg1"/>
              </a:solidFill>
              <a:effectLst>
                <a:outerShdw blurRad="38100" dist="38100" dir="2700000" algn="tl">
                  <a:srgbClr val="000000">
                    <a:alpha val="43137"/>
                  </a:srgbClr>
                </a:outerShdw>
              </a:effectLst>
              <a:latin typeface="+mj-ea"/>
              <a:ea typeface="+mj-ea"/>
            </a:endParaRPr>
          </a:p>
        </p:txBody>
      </p:sp>
      <p:sp>
        <p:nvSpPr>
          <p:cNvPr id="38" name="スライド番号プレースホルダー 10"/>
          <p:cNvSpPr>
            <a:spLocks noGrp="1"/>
          </p:cNvSpPr>
          <p:nvPr>
            <p:ph type="sldNum" sz="quarter" idx="12"/>
          </p:nvPr>
        </p:nvSpPr>
        <p:spPr>
          <a:xfrm>
            <a:off x="8725914" y="6624770"/>
            <a:ext cx="512638" cy="365125"/>
          </a:xfrm>
        </p:spPr>
        <p:txBody>
          <a:bodyPr/>
          <a:lstStyle/>
          <a:p>
            <a:r>
              <a:rPr kumimoji="1" lang="en-US" altLang="ja-JP" dirty="0" smtClean="0"/>
              <a:t>9</a:t>
            </a:r>
          </a:p>
        </p:txBody>
      </p:sp>
    </p:spTree>
    <p:extLst>
      <p:ext uri="{BB962C8B-B14F-4D97-AF65-F5344CB8AC3E}">
        <p14:creationId xmlns:p14="http://schemas.microsoft.com/office/powerpoint/2010/main" val="2978852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紫">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9539</TotalTime>
  <Words>1348</Words>
  <PresentationFormat>画面に合わせる (4:3)</PresentationFormat>
  <Paragraphs>148</Paragraphs>
  <Slides>4</Slides>
  <Notes>1</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14" baseType="lpstr">
      <vt:lpstr>ＭＳ Ｐゴシック</vt:lpstr>
      <vt:lpstr>メイリオ</vt:lpstr>
      <vt:lpstr>Arial</vt:lpstr>
      <vt:lpstr>Calibri</vt:lpstr>
      <vt:lpstr>Century Gothic</vt:lpstr>
      <vt:lpstr>Times New Roman</vt:lpstr>
      <vt:lpstr>Wingdings</vt:lpstr>
      <vt:lpstr>Wingdings 3</vt:lpstr>
      <vt:lpstr>ファセット</vt:lpstr>
      <vt:lpstr>ワークシート</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港湾施設提供事業経営計画概要（素案）</dc:title>
  <cp:lastPrinted>2020-03-23T01:03:52Z</cp:lastPrinted>
  <dcterms:created xsi:type="dcterms:W3CDTF">2017-08-25T04:05:05Z</dcterms:created>
  <dcterms:modified xsi:type="dcterms:W3CDTF">2020-03-24T00:32:42Z</dcterms:modified>
</cp:coreProperties>
</file>