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5"/>
  </p:notesMasterIdLst>
  <p:sldIdLst>
    <p:sldId id="257" r:id="rId2"/>
    <p:sldId id="260" r:id="rId3"/>
    <p:sldId id="258" r:id="rId4"/>
  </p:sldIdLst>
  <p:sldSz cx="9601200" cy="14219238"/>
  <p:notesSz cx="6807200" cy="9939338"/>
  <p:defaultText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137" autoAdjust="0"/>
    <p:restoredTop sz="94660"/>
  </p:normalViewPr>
  <p:slideViewPr>
    <p:cSldViewPr snapToGrid="0">
      <p:cViewPr>
        <p:scale>
          <a:sx n="100" d="100"/>
          <a:sy n="100" d="100"/>
        </p:scale>
        <p:origin x="468" y="-58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49788" cy="498693"/>
          </a:xfrm>
          <a:prstGeom prst="rect">
            <a:avLst/>
          </a:prstGeom>
        </p:spPr>
        <p:txBody>
          <a:bodyPr vert="horz" lIns="92173" tIns="46087" rIns="92173" bIns="46087"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840" y="1"/>
            <a:ext cx="2949788" cy="498693"/>
          </a:xfrm>
          <a:prstGeom prst="rect">
            <a:avLst/>
          </a:prstGeom>
        </p:spPr>
        <p:txBody>
          <a:bodyPr vert="horz" lIns="92173" tIns="46087" rIns="92173" bIns="46087" rtlCol="0"/>
          <a:lstStyle>
            <a:lvl1pPr algn="r">
              <a:defRPr sz="1200"/>
            </a:lvl1pPr>
          </a:lstStyle>
          <a:p>
            <a:fld id="{7A7C8CCB-02EC-4A6C-9A82-6B8A15C28150}" type="datetimeFigureOut">
              <a:rPr kumimoji="1" lang="ja-JP" altLang="en-US" smtClean="0"/>
              <a:t>2020/3/18</a:t>
            </a:fld>
            <a:endParaRPr kumimoji="1" lang="ja-JP" altLang="en-US" dirty="0"/>
          </a:p>
        </p:txBody>
      </p:sp>
      <p:sp>
        <p:nvSpPr>
          <p:cNvPr id="4" name="スライド イメージ プレースホルダー 3"/>
          <p:cNvSpPr>
            <a:spLocks noGrp="1" noRot="1" noChangeAspect="1"/>
          </p:cNvSpPr>
          <p:nvPr>
            <p:ph type="sldImg" idx="2"/>
          </p:nvPr>
        </p:nvSpPr>
        <p:spPr>
          <a:xfrm>
            <a:off x="2271713" y="1241425"/>
            <a:ext cx="2263775" cy="3354388"/>
          </a:xfrm>
          <a:prstGeom prst="rect">
            <a:avLst/>
          </a:prstGeom>
          <a:noFill/>
          <a:ln w="12700">
            <a:solidFill>
              <a:prstClr val="black"/>
            </a:solidFill>
          </a:ln>
        </p:spPr>
        <p:txBody>
          <a:bodyPr vert="horz" lIns="92173" tIns="46087" rIns="92173" bIns="46087" rtlCol="0" anchor="ctr"/>
          <a:lstStyle/>
          <a:p>
            <a:endParaRPr lang="ja-JP" altLang="en-US" dirty="0"/>
          </a:p>
        </p:txBody>
      </p:sp>
      <p:sp>
        <p:nvSpPr>
          <p:cNvPr id="5" name="ノート プレースホルダー 4"/>
          <p:cNvSpPr>
            <a:spLocks noGrp="1"/>
          </p:cNvSpPr>
          <p:nvPr>
            <p:ph type="body" sz="quarter" idx="3"/>
          </p:nvPr>
        </p:nvSpPr>
        <p:spPr>
          <a:xfrm>
            <a:off x="680721" y="4783310"/>
            <a:ext cx="5445760" cy="3913615"/>
          </a:xfrm>
          <a:prstGeom prst="rect">
            <a:avLst/>
          </a:prstGeom>
        </p:spPr>
        <p:txBody>
          <a:bodyPr vert="horz" lIns="92173" tIns="46087" rIns="92173" bIns="4608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647"/>
            <a:ext cx="2949788" cy="498693"/>
          </a:xfrm>
          <a:prstGeom prst="rect">
            <a:avLst/>
          </a:prstGeom>
        </p:spPr>
        <p:txBody>
          <a:bodyPr vert="horz" lIns="92173" tIns="46087" rIns="92173" bIns="46087"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840" y="9440647"/>
            <a:ext cx="2949788" cy="498693"/>
          </a:xfrm>
          <a:prstGeom prst="rect">
            <a:avLst/>
          </a:prstGeom>
        </p:spPr>
        <p:txBody>
          <a:bodyPr vert="horz" lIns="92173" tIns="46087" rIns="92173" bIns="46087" rtlCol="0" anchor="b"/>
          <a:lstStyle>
            <a:lvl1pPr algn="r">
              <a:defRPr sz="1200"/>
            </a:lvl1pPr>
          </a:lstStyle>
          <a:p>
            <a:fld id="{9124B435-F942-4AC6-801E-187FD9145361}" type="slidenum">
              <a:rPr kumimoji="1" lang="ja-JP" altLang="en-US" smtClean="0"/>
              <a:t>‹#›</a:t>
            </a:fld>
            <a:endParaRPr kumimoji="1" lang="ja-JP" altLang="en-US" dirty="0"/>
          </a:p>
        </p:txBody>
      </p:sp>
    </p:spTree>
    <p:extLst>
      <p:ext uri="{BB962C8B-B14F-4D97-AF65-F5344CB8AC3E}">
        <p14:creationId xmlns:p14="http://schemas.microsoft.com/office/powerpoint/2010/main" val="1534620209"/>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680" kern="1200">
        <a:solidFill>
          <a:schemeClr val="tx1"/>
        </a:solidFill>
        <a:latin typeface="+mn-lt"/>
        <a:ea typeface="+mn-ea"/>
        <a:cs typeface="+mn-cs"/>
      </a:defRPr>
    </a:lvl1pPr>
    <a:lvl2pPr marL="640080" algn="l" defTabSz="1280160" rtl="0" eaLnBrk="1" latinLnBrk="0" hangingPunct="1">
      <a:defRPr kumimoji="1" sz="1680" kern="1200">
        <a:solidFill>
          <a:schemeClr val="tx1"/>
        </a:solidFill>
        <a:latin typeface="+mn-lt"/>
        <a:ea typeface="+mn-ea"/>
        <a:cs typeface="+mn-cs"/>
      </a:defRPr>
    </a:lvl2pPr>
    <a:lvl3pPr marL="1280160" algn="l" defTabSz="1280160" rtl="0" eaLnBrk="1" latinLnBrk="0" hangingPunct="1">
      <a:defRPr kumimoji="1" sz="1680" kern="1200">
        <a:solidFill>
          <a:schemeClr val="tx1"/>
        </a:solidFill>
        <a:latin typeface="+mn-lt"/>
        <a:ea typeface="+mn-ea"/>
        <a:cs typeface="+mn-cs"/>
      </a:defRPr>
    </a:lvl3pPr>
    <a:lvl4pPr marL="1920240" algn="l" defTabSz="1280160" rtl="0" eaLnBrk="1" latinLnBrk="0" hangingPunct="1">
      <a:defRPr kumimoji="1" sz="1680" kern="1200">
        <a:solidFill>
          <a:schemeClr val="tx1"/>
        </a:solidFill>
        <a:latin typeface="+mn-lt"/>
        <a:ea typeface="+mn-ea"/>
        <a:cs typeface="+mn-cs"/>
      </a:defRPr>
    </a:lvl4pPr>
    <a:lvl5pPr marL="2560320" algn="l" defTabSz="1280160" rtl="0" eaLnBrk="1" latinLnBrk="0" hangingPunct="1">
      <a:defRPr kumimoji="1" sz="1680" kern="1200">
        <a:solidFill>
          <a:schemeClr val="tx1"/>
        </a:solidFill>
        <a:latin typeface="+mn-lt"/>
        <a:ea typeface="+mn-ea"/>
        <a:cs typeface="+mn-cs"/>
      </a:defRPr>
    </a:lvl5pPr>
    <a:lvl6pPr marL="3200400" algn="l" defTabSz="1280160" rtl="0" eaLnBrk="1" latinLnBrk="0" hangingPunct="1">
      <a:defRPr kumimoji="1" sz="1680" kern="1200">
        <a:solidFill>
          <a:schemeClr val="tx1"/>
        </a:solidFill>
        <a:latin typeface="+mn-lt"/>
        <a:ea typeface="+mn-ea"/>
        <a:cs typeface="+mn-cs"/>
      </a:defRPr>
    </a:lvl6pPr>
    <a:lvl7pPr marL="3840480" algn="l" defTabSz="1280160" rtl="0" eaLnBrk="1" latinLnBrk="0" hangingPunct="1">
      <a:defRPr kumimoji="1" sz="1680" kern="1200">
        <a:solidFill>
          <a:schemeClr val="tx1"/>
        </a:solidFill>
        <a:latin typeface="+mn-lt"/>
        <a:ea typeface="+mn-ea"/>
        <a:cs typeface="+mn-cs"/>
      </a:defRPr>
    </a:lvl7pPr>
    <a:lvl8pPr marL="4480560" algn="l" defTabSz="1280160" rtl="0" eaLnBrk="1" latinLnBrk="0" hangingPunct="1">
      <a:defRPr kumimoji="1" sz="1680" kern="1200">
        <a:solidFill>
          <a:schemeClr val="tx1"/>
        </a:solidFill>
        <a:latin typeface="+mn-lt"/>
        <a:ea typeface="+mn-ea"/>
        <a:cs typeface="+mn-cs"/>
      </a:defRPr>
    </a:lvl8pPr>
    <a:lvl9pPr marL="5120640" algn="l" defTabSz="1280160" rtl="0" eaLnBrk="1" latinLnBrk="0" hangingPunct="1">
      <a:defRPr kumimoji="1" sz="16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71713" y="1241425"/>
            <a:ext cx="2263775" cy="33543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124B435-F942-4AC6-801E-187FD9145361}" type="slidenum">
              <a:rPr kumimoji="1" lang="ja-JP" altLang="en-US" smtClean="0"/>
              <a:t>1</a:t>
            </a:fld>
            <a:endParaRPr kumimoji="1" lang="ja-JP" altLang="en-US" dirty="0"/>
          </a:p>
        </p:txBody>
      </p:sp>
    </p:spTree>
    <p:extLst>
      <p:ext uri="{BB962C8B-B14F-4D97-AF65-F5344CB8AC3E}">
        <p14:creationId xmlns:p14="http://schemas.microsoft.com/office/powerpoint/2010/main" val="22614650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327085"/>
            <a:ext cx="8161020" cy="4950401"/>
          </a:xfrm>
        </p:spPr>
        <p:txBody>
          <a:bodyPr anchor="b"/>
          <a:lstStyle>
            <a:lvl1pPr algn="ctr">
              <a:defRPr sz="63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00150" y="7468393"/>
            <a:ext cx="7200900" cy="3433023"/>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A95DB593-898B-496C-A349-F34F2C950E69}" type="datetimeFigureOut">
              <a:rPr kumimoji="1" lang="ja-JP" altLang="en-US" smtClean="0"/>
              <a:t>2020/3/18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3D5DB08-1784-43AE-998C-BFA8D780C831}" type="slidenum">
              <a:rPr kumimoji="1" lang="ja-JP" altLang="en-US" smtClean="0"/>
              <a:t>‹#›</a:t>
            </a:fld>
            <a:endParaRPr kumimoji="1" lang="ja-JP" altLang="en-US" dirty="0"/>
          </a:p>
        </p:txBody>
      </p:sp>
    </p:spTree>
    <p:extLst>
      <p:ext uri="{BB962C8B-B14F-4D97-AF65-F5344CB8AC3E}">
        <p14:creationId xmlns:p14="http://schemas.microsoft.com/office/powerpoint/2010/main" val="1492833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95DB593-898B-496C-A349-F34F2C950E69}" type="datetimeFigureOut">
              <a:rPr kumimoji="1" lang="ja-JP" altLang="en-US" smtClean="0"/>
              <a:t>2020/3/18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3D5DB08-1784-43AE-998C-BFA8D780C831}" type="slidenum">
              <a:rPr kumimoji="1" lang="ja-JP" altLang="en-US" smtClean="0"/>
              <a:t>‹#›</a:t>
            </a:fld>
            <a:endParaRPr kumimoji="1" lang="ja-JP" altLang="en-US" dirty="0"/>
          </a:p>
        </p:txBody>
      </p:sp>
    </p:spTree>
    <p:extLst>
      <p:ext uri="{BB962C8B-B14F-4D97-AF65-F5344CB8AC3E}">
        <p14:creationId xmlns:p14="http://schemas.microsoft.com/office/powerpoint/2010/main" val="11651472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59" y="757043"/>
            <a:ext cx="2070259" cy="1205014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60083" y="757043"/>
            <a:ext cx="6090761" cy="1205014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95DB593-898B-496C-A349-F34F2C950E69}" type="datetimeFigureOut">
              <a:rPr kumimoji="1" lang="ja-JP" altLang="en-US" smtClean="0"/>
              <a:t>2020/3/18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3D5DB08-1784-43AE-998C-BFA8D780C831}" type="slidenum">
              <a:rPr kumimoji="1" lang="ja-JP" altLang="en-US" smtClean="0"/>
              <a:t>‹#›</a:t>
            </a:fld>
            <a:endParaRPr kumimoji="1" lang="ja-JP" altLang="en-US" dirty="0"/>
          </a:p>
        </p:txBody>
      </p:sp>
    </p:spTree>
    <p:extLst>
      <p:ext uri="{BB962C8B-B14F-4D97-AF65-F5344CB8AC3E}">
        <p14:creationId xmlns:p14="http://schemas.microsoft.com/office/powerpoint/2010/main" val="1169106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95DB593-898B-496C-A349-F34F2C950E69}" type="datetimeFigureOut">
              <a:rPr kumimoji="1" lang="ja-JP" altLang="en-US" smtClean="0"/>
              <a:t>2020/3/18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3D5DB08-1784-43AE-998C-BFA8D780C831}" type="slidenum">
              <a:rPr kumimoji="1" lang="ja-JP" altLang="en-US" smtClean="0"/>
              <a:t>‹#›</a:t>
            </a:fld>
            <a:endParaRPr kumimoji="1" lang="ja-JP" altLang="en-US" dirty="0"/>
          </a:p>
        </p:txBody>
      </p:sp>
    </p:spTree>
    <p:extLst>
      <p:ext uri="{BB962C8B-B14F-4D97-AF65-F5344CB8AC3E}">
        <p14:creationId xmlns:p14="http://schemas.microsoft.com/office/powerpoint/2010/main" val="2170944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55082" y="3544939"/>
            <a:ext cx="8281035" cy="5914807"/>
          </a:xfrm>
        </p:spPr>
        <p:txBody>
          <a:bodyPr anchor="b"/>
          <a:lstStyle>
            <a:lvl1pPr>
              <a:defRPr sz="63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55082" y="9515703"/>
            <a:ext cx="8281035" cy="3110457"/>
          </a:xfrm>
        </p:spPr>
        <p:txBody>
          <a:bodyPr/>
          <a:lstStyle>
            <a:lvl1pPr marL="0" indent="0">
              <a:buNone/>
              <a:defRPr sz="2520">
                <a:solidFill>
                  <a:schemeClr val="tx1"/>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95DB593-898B-496C-A349-F34F2C950E69}" type="datetimeFigureOut">
              <a:rPr kumimoji="1" lang="ja-JP" altLang="en-US" smtClean="0"/>
              <a:t>2020/3/18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3D5DB08-1784-43AE-998C-BFA8D780C831}" type="slidenum">
              <a:rPr kumimoji="1" lang="ja-JP" altLang="en-US" smtClean="0"/>
              <a:t>‹#›</a:t>
            </a:fld>
            <a:endParaRPr kumimoji="1" lang="ja-JP" altLang="en-US" dirty="0"/>
          </a:p>
        </p:txBody>
      </p:sp>
    </p:spTree>
    <p:extLst>
      <p:ext uri="{BB962C8B-B14F-4D97-AF65-F5344CB8AC3E}">
        <p14:creationId xmlns:p14="http://schemas.microsoft.com/office/powerpoint/2010/main" val="2191911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60083" y="3785214"/>
            <a:ext cx="4080510" cy="902197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860608" y="3785214"/>
            <a:ext cx="4080510" cy="902197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A95DB593-898B-496C-A349-F34F2C950E69}" type="datetimeFigureOut">
              <a:rPr kumimoji="1" lang="ja-JP" altLang="en-US" smtClean="0"/>
              <a:t>2020/3/18</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23D5DB08-1784-43AE-998C-BFA8D780C831}" type="slidenum">
              <a:rPr kumimoji="1" lang="ja-JP" altLang="en-US" smtClean="0"/>
              <a:t>‹#›</a:t>
            </a:fld>
            <a:endParaRPr kumimoji="1" lang="ja-JP" altLang="en-US" dirty="0"/>
          </a:p>
        </p:txBody>
      </p:sp>
    </p:spTree>
    <p:extLst>
      <p:ext uri="{BB962C8B-B14F-4D97-AF65-F5344CB8AC3E}">
        <p14:creationId xmlns:p14="http://schemas.microsoft.com/office/powerpoint/2010/main" val="829680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61333" y="757046"/>
            <a:ext cx="8281035" cy="2748395"/>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61334" y="3485689"/>
            <a:ext cx="4061757" cy="1708282"/>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ja-JP" altLang="en-US" smtClean="0"/>
              <a:t>マスター テキストの書式設定</a:t>
            </a:r>
          </a:p>
        </p:txBody>
      </p:sp>
      <p:sp>
        <p:nvSpPr>
          <p:cNvPr id="4" name="Content Placeholder 3"/>
          <p:cNvSpPr>
            <a:spLocks noGrp="1"/>
          </p:cNvSpPr>
          <p:nvPr>
            <p:ph sz="half" idx="2"/>
          </p:nvPr>
        </p:nvSpPr>
        <p:spPr>
          <a:xfrm>
            <a:off x="661334" y="5193972"/>
            <a:ext cx="4061757" cy="76395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860608" y="3485689"/>
            <a:ext cx="4081761" cy="1708282"/>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860608" y="5193972"/>
            <a:ext cx="4081761" cy="76395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A95DB593-898B-496C-A349-F34F2C950E69}" type="datetimeFigureOut">
              <a:rPr kumimoji="1" lang="ja-JP" altLang="en-US" smtClean="0"/>
              <a:t>2020/3/18</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23D5DB08-1784-43AE-998C-BFA8D780C831}" type="slidenum">
              <a:rPr kumimoji="1" lang="ja-JP" altLang="en-US" smtClean="0"/>
              <a:t>‹#›</a:t>
            </a:fld>
            <a:endParaRPr kumimoji="1" lang="ja-JP" altLang="en-US" dirty="0"/>
          </a:p>
        </p:txBody>
      </p:sp>
    </p:spTree>
    <p:extLst>
      <p:ext uri="{BB962C8B-B14F-4D97-AF65-F5344CB8AC3E}">
        <p14:creationId xmlns:p14="http://schemas.microsoft.com/office/powerpoint/2010/main" val="19811040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A95DB593-898B-496C-A349-F34F2C950E69}" type="datetimeFigureOut">
              <a:rPr kumimoji="1" lang="ja-JP" altLang="en-US" smtClean="0"/>
              <a:t>2020/3/18</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23D5DB08-1784-43AE-998C-BFA8D780C831}" type="slidenum">
              <a:rPr kumimoji="1" lang="ja-JP" altLang="en-US" smtClean="0"/>
              <a:t>‹#›</a:t>
            </a:fld>
            <a:endParaRPr kumimoji="1" lang="ja-JP" altLang="en-US" dirty="0"/>
          </a:p>
        </p:txBody>
      </p:sp>
    </p:spTree>
    <p:extLst>
      <p:ext uri="{BB962C8B-B14F-4D97-AF65-F5344CB8AC3E}">
        <p14:creationId xmlns:p14="http://schemas.microsoft.com/office/powerpoint/2010/main" val="4082685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5DB593-898B-496C-A349-F34F2C950E69}" type="datetimeFigureOut">
              <a:rPr kumimoji="1" lang="ja-JP" altLang="en-US" smtClean="0"/>
              <a:t>2020/3/18</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23D5DB08-1784-43AE-998C-BFA8D780C831}" type="slidenum">
              <a:rPr kumimoji="1" lang="ja-JP" altLang="en-US" smtClean="0"/>
              <a:t>‹#›</a:t>
            </a:fld>
            <a:endParaRPr kumimoji="1" lang="ja-JP" altLang="en-US" dirty="0"/>
          </a:p>
        </p:txBody>
      </p:sp>
    </p:spTree>
    <p:extLst>
      <p:ext uri="{BB962C8B-B14F-4D97-AF65-F5344CB8AC3E}">
        <p14:creationId xmlns:p14="http://schemas.microsoft.com/office/powerpoint/2010/main" val="2092438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1333" y="947949"/>
            <a:ext cx="3096637" cy="3317822"/>
          </a:xfrm>
        </p:spPr>
        <p:txBody>
          <a:bodyPr anchor="b"/>
          <a:lstStyle>
            <a:lvl1pPr>
              <a:defRPr sz="336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081760" y="2047310"/>
            <a:ext cx="4860608" cy="10104875"/>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61333" y="4265771"/>
            <a:ext cx="3096637" cy="7902869"/>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95DB593-898B-496C-A349-F34F2C950E69}" type="datetimeFigureOut">
              <a:rPr kumimoji="1" lang="ja-JP" altLang="en-US" smtClean="0"/>
              <a:t>2020/3/18</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23D5DB08-1784-43AE-998C-BFA8D780C831}" type="slidenum">
              <a:rPr kumimoji="1" lang="ja-JP" altLang="en-US" smtClean="0"/>
              <a:t>‹#›</a:t>
            </a:fld>
            <a:endParaRPr kumimoji="1" lang="ja-JP" altLang="en-US" dirty="0"/>
          </a:p>
        </p:txBody>
      </p:sp>
    </p:spTree>
    <p:extLst>
      <p:ext uri="{BB962C8B-B14F-4D97-AF65-F5344CB8AC3E}">
        <p14:creationId xmlns:p14="http://schemas.microsoft.com/office/powerpoint/2010/main" val="582412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61333" y="947949"/>
            <a:ext cx="3096637" cy="3317822"/>
          </a:xfrm>
        </p:spPr>
        <p:txBody>
          <a:bodyPr anchor="b"/>
          <a:lstStyle>
            <a:lvl1pPr>
              <a:defRPr sz="336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081760" y="2047310"/>
            <a:ext cx="4860608" cy="10104875"/>
          </a:xfrm>
        </p:spPr>
        <p:txBody>
          <a:bodyPr anchor="t"/>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r>
              <a:rPr lang="ja-JP" altLang="en-US" dirty="0" smtClean="0"/>
              <a:t>図を追加</a:t>
            </a:r>
            <a:endParaRPr lang="en-US" dirty="0"/>
          </a:p>
        </p:txBody>
      </p:sp>
      <p:sp>
        <p:nvSpPr>
          <p:cNvPr id="4" name="Text Placeholder 3"/>
          <p:cNvSpPr>
            <a:spLocks noGrp="1"/>
          </p:cNvSpPr>
          <p:nvPr>
            <p:ph type="body" sz="half" idx="2"/>
          </p:nvPr>
        </p:nvSpPr>
        <p:spPr>
          <a:xfrm>
            <a:off x="661333" y="4265771"/>
            <a:ext cx="3096637" cy="7902869"/>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95DB593-898B-496C-A349-F34F2C950E69}" type="datetimeFigureOut">
              <a:rPr kumimoji="1" lang="ja-JP" altLang="en-US" smtClean="0"/>
              <a:t>2020/3/18</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23D5DB08-1784-43AE-998C-BFA8D780C831}" type="slidenum">
              <a:rPr kumimoji="1" lang="ja-JP" altLang="en-US" smtClean="0"/>
              <a:t>‹#›</a:t>
            </a:fld>
            <a:endParaRPr kumimoji="1" lang="ja-JP" altLang="en-US" dirty="0"/>
          </a:p>
        </p:txBody>
      </p:sp>
    </p:spTree>
    <p:extLst>
      <p:ext uri="{BB962C8B-B14F-4D97-AF65-F5344CB8AC3E}">
        <p14:creationId xmlns:p14="http://schemas.microsoft.com/office/powerpoint/2010/main" val="21093167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083" y="757046"/>
            <a:ext cx="8281035" cy="2748395"/>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60083" y="3785214"/>
            <a:ext cx="8281035" cy="902197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60083" y="13179130"/>
            <a:ext cx="2160270" cy="757043"/>
          </a:xfrm>
          <a:prstGeom prst="rect">
            <a:avLst/>
          </a:prstGeom>
        </p:spPr>
        <p:txBody>
          <a:bodyPr vert="horz" lIns="91440" tIns="45720" rIns="91440" bIns="45720" rtlCol="0" anchor="ctr"/>
          <a:lstStyle>
            <a:lvl1pPr algn="l">
              <a:defRPr sz="1260">
                <a:solidFill>
                  <a:schemeClr val="tx1">
                    <a:tint val="75000"/>
                  </a:schemeClr>
                </a:solidFill>
              </a:defRPr>
            </a:lvl1pPr>
          </a:lstStyle>
          <a:p>
            <a:fld id="{A95DB593-898B-496C-A349-F34F2C950E69}" type="datetimeFigureOut">
              <a:rPr kumimoji="1" lang="ja-JP" altLang="en-US" smtClean="0"/>
              <a:t>2020/3/18</a:t>
            </a:fld>
            <a:endParaRPr kumimoji="1" lang="ja-JP" altLang="en-US" dirty="0"/>
          </a:p>
        </p:txBody>
      </p:sp>
      <p:sp>
        <p:nvSpPr>
          <p:cNvPr id="5" name="Footer Placeholder 4"/>
          <p:cNvSpPr>
            <a:spLocks noGrp="1"/>
          </p:cNvSpPr>
          <p:nvPr>
            <p:ph type="ftr" sz="quarter" idx="3"/>
          </p:nvPr>
        </p:nvSpPr>
        <p:spPr>
          <a:xfrm>
            <a:off x="3180398" y="13179130"/>
            <a:ext cx="3240405" cy="757043"/>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780848" y="13179130"/>
            <a:ext cx="2160270" cy="757043"/>
          </a:xfrm>
          <a:prstGeom prst="rect">
            <a:avLst/>
          </a:prstGeom>
        </p:spPr>
        <p:txBody>
          <a:bodyPr vert="horz" lIns="91440" tIns="45720" rIns="91440" bIns="45720" rtlCol="0" anchor="ctr"/>
          <a:lstStyle>
            <a:lvl1pPr algn="r">
              <a:defRPr sz="1260">
                <a:solidFill>
                  <a:schemeClr val="tx1">
                    <a:tint val="75000"/>
                  </a:schemeClr>
                </a:solidFill>
              </a:defRPr>
            </a:lvl1pPr>
          </a:lstStyle>
          <a:p>
            <a:fld id="{23D5DB08-1784-43AE-998C-BFA8D780C831}" type="slidenum">
              <a:rPr kumimoji="1" lang="ja-JP" altLang="en-US" smtClean="0"/>
              <a:t>‹#›</a:t>
            </a:fld>
            <a:endParaRPr kumimoji="1" lang="ja-JP" altLang="en-US" dirty="0"/>
          </a:p>
        </p:txBody>
      </p:sp>
    </p:spTree>
    <p:extLst>
      <p:ext uri="{BB962C8B-B14F-4D97-AF65-F5344CB8AC3E}">
        <p14:creationId xmlns:p14="http://schemas.microsoft.com/office/powerpoint/2010/main" val="730443906"/>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60120" rtl="0" eaLnBrk="1" latinLnBrk="0" hangingPunct="1">
        <a:lnSpc>
          <a:spcPct val="90000"/>
        </a:lnSpc>
        <a:spcBef>
          <a:spcPct val="0"/>
        </a:spcBef>
        <a:buNone/>
        <a:defRPr kumimoji="1"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kumimoji="1"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kumimoji="1"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kumimoji="1"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9pPr>
    </p:bodyStyle>
    <p:otherStyle>
      <a:defPPr>
        <a:defRPr lang="en-US"/>
      </a:defPPr>
      <a:lvl1pPr marL="0" algn="l" defTabSz="960120" rtl="0" eaLnBrk="1" latinLnBrk="0" hangingPunct="1">
        <a:defRPr kumimoji="1" sz="1890" kern="1200">
          <a:solidFill>
            <a:schemeClr val="tx1"/>
          </a:solidFill>
          <a:latin typeface="+mn-lt"/>
          <a:ea typeface="+mn-ea"/>
          <a:cs typeface="+mn-cs"/>
        </a:defRPr>
      </a:lvl1pPr>
      <a:lvl2pPr marL="480060" algn="l" defTabSz="960120" rtl="0" eaLnBrk="1" latinLnBrk="0" hangingPunct="1">
        <a:defRPr kumimoji="1" sz="1890" kern="1200">
          <a:solidFill>
            <a:schemeClr val="tx1"/>
          </a:solidFill>
          <a:latin typeface="+mn-lt"/>
          <a:ea typeface="+mn-ea"/>
          <a:cs typeface="+mn-cs"/>
        </a:defRPr>
      </a:lvl2pPr>
      <a:lvl3pPr marL="960120" algn="l" defTabSz="960120" rtl="0" eaLnBrk="1" latinLnBrk="0" hangingPunct="1">
        <a:defRPr kumimoji="1" sz="1890" kern="1200">
          <a:solidFill>
            <a:schemeClr val="tx1"/>
          </a:solidFill>
          <a:latin typeface="+mn-lt"/>
          <a:ea typeface="+mn-ea"/>
          <a:cs typeface="+mn-cs"/>
        </a:defRPr>
      </a:lvl3pPr>
      <a:lvl4pPr marL="1440180" algn="l" defTabSz="960120" rtl="0" eaLnBrk="1" latinLnBrk="0" hangingPunct="1">
        <a:defRPr kumimoji="1" sz="1890" kern="1200">
          <a:solidFill>
            <a:schemeClr val="tx1"/>
          </a:solidFill>
          <a:latin typeface="+mn-lt"/>
          <a:ea typeface="+mn-ea"/>
          <a:cs typeface="+mn-cs"/>
        </a:defRPr>
      </a:lvl4pPr>
      <a:lvl5pPr marL="1920240" algn="l" defTabSz="960120" rtl="0" eaLnBrk="1" latinLnBrk="0" hangingPunct="1">
        <a:defRPr kumimoji="1" sz="1890" kern="1200">
          <a:solidFill>
            <a:schemeClr val="tx1"/>
          </a:solidFill>
          <a:latin typeface="+mn-lt"/>
          <a:ea typeface="+mn-ea"/>
          <a:cs typeface="+mn-cs"/>
        </a:defRPr>
      </a:lvl5pPr>
      <a:lvl6pPr marL="2400300" algn="l" defTabSz="960120" rtl="0" eaLnBrk="1" latinLnBrk="0" hangingPunct="1">
        <a:defRPr kumimoji="1" sz="1890" kern="1200">
          <a:solidFill>
            <a:schemeClr val="tx1"/>
          </a:solidFill>
          <a:latin typeface="+mn-lt"/>
          <a:ea typeface="+mn-ea"/>
          <a:cs typeface="+mn-cs"/>
        </a:defRPr>
      </a:lvl6pPr>
      <a:lvl7pPr marL="2880360" algn="l" defTabSz="960120" rtl="0" eaLnBrk="1" latinLnBrk="0" hangingPunct="1">
        <a:defRPr kumimoji="1" sz="1890" kern="1200">
          <a:solidFill>
            <a:schemeClr val="tx1"/>
          </a:solidFill>
          <a:latin typeface="+mn-lt"/>
          <a:ea typeface="+mn-ea"/>
          <a:cs typeface="+mn-cs"/>
        </a:defRPr>
      </a:lvl7pPr>
      <a:lvl8pPr marL="3360420" algn="l" defTabSz="960120" rtl="0" eaLnBrk="1" latinLnBrk="0" hangingPunct="1">
        <a:defRPr kumimoji="1" sz="1890" kern="1200">
          <a:solidFill>
            <a:schemeClr val="tx1"/>
          </a:solidFill>
          <a:latin typeface="+mn-lt"/>
          <a:ea typeface="+mn-ea"/>
          <a:cs typeface="+mn-cs"/>
        </a:defRPr>
      </a:lvl8pPr>
      <a:lvl9pPr marL="3840480" algn="l" defTabSz="960120" rtl="0" eaLnBrk="1" latinLnBrk="0" hangingPunct="1">
        <a:defRPr kumimoji="1"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サブタイトル 2"/>
          <p:cNvSpPr>
            <a:spLocks noGrp="1"/>
          </p:cNvSpPr>
          <p:nvPr>
            <p:ph type="subTitle" idx="1"/>
          </p:nvPr>
        </p:nvSpPr>
        <p:spPr>
          <a:xfrm>
            <a:off x="590227" y="717928"/>
            <a:ext cx="6252874" cy="1076687"/>
          </a:xfrm>
          <a:ln w="57150">
            <a:solidFill>
              <a:srgbClr val="002060"/>
            </a:solidFill>
          </a:ln>
          <a:effectLst>
            <a:glow rad="101600">
              <a:schemeClr val="accent5">
                <a:satMod val="175000"/>
                <a:alpha val="40000"/>
              </a:schemeClr>
            </a:glow>
          </a:effectLst>
        </p:spPr>
        <p:txBody>
          <a:bodyPr anchor="ctr">
            <a:normAutofit/>
          </a:bodyPr>
          <a:lstStyle/>
          <a:p>
            <a:pPr algn="l">
              <a:spcBef>
                <a:spcPts val="600"/>
              </a:spcBef>
            </a:pPr>
            <a:r>
              <a:rPr lang="ja-JP" altLang="en-US" sz="1200" b="1" u="sng" dirty="0"/>
              <a:t>阪神港の目指すべき姿</a:t>
            </a:r>
            <a:endParaRPr lang="en-US" altLang="ja-JP" sz="1200" b="1" u="sng" dirty="0"/>
          </a:p>
          <a:p>
            <a:pPr algn="l">
              <a:spcBef>
                <a:spcPts val="600"/>
              </a:spcBef>
            </a:pPr>
            <a:r>
              <a:rPr lang="ja-JP" altLang="en-US" sz="1200" dirty="0"/>
              <a:t>①　西日本の産業と国際物流を支えるゲートポートとして、機能拡大（基幹航路の維持・拡大）</a:t>
            </a:r>
            <a:endParaRPr lang="en-US" altLang="ja-JP" sz="1200" dirty="0"/>
          </a:p>
          <a:p>
            <a:pPr algn="l">
              <a:spcBef>
                <a:spcPts val="600"/>
              </a:spcBef>
            </a:pPr>
            <a:r>
              <a:rPr lang="ja-JP" altLang="en-US" sz="1200" dirty="0"/>
              <a:t>②　釜山港等東アジア主要港湾と対峙できる港湾サービスを確保し、国内ハブ港湾機能再構築</a:t>
            </a:r>
            <a:endParaRPr lang="en-US" altLang="ja-JP" sz="1200" dirty="0"/>
          </a:p>
          <a:p>
            <a:pPr algn="l">
              <a:spcBef>
                <a:spcPts val="600"/>
              </a:spcBef>
            </a:pPr>
            <a:r>
              <a:rPr lang="ja-JP" altLang="en-US" sz="1200" dirty="0"/>
              <a:t>③　基幹航路の拡大に向けた取扱貨物量を確保、東アジアの国際ハブポートとして機能</a:t>
            </a:r>
          </a:p>
        </p:txBody>
      </p:sp>
      <p:sp>
        <p:nvSpPr>
          <p:cNvPr id="39" name="サブタイトル 2"/>
          <p:cNvSpPr txBox="1">
            <a:spLocks/>
          </p:cNvSpPr>
          <p:nvPr/>
        </p:nvSpPr>
        <p:spPr>
          <a:xfrm>
            <a:off x="7179493" y="717928"/>
            <a:ext cx="2351706" cy="1076687"/>
          </a:xfrm>
          <a:prstGeom prst="rect">
            <a:avLst/>
          </a:prstGeom>
          <a:ln w="57150">
            <a:solidFill>
              <a:srgbClr val="002060"/>
            </a:solidFill>
          </a:ln>
        </p:spPr>
        <p:txBody>
          <a:bodyPr vert="horz" lIns="162560" tIns="81280" rIns="162560" bIns="81280" rtlCol="0" anchor="ctr">
            <a:normAutofit fontScale="92500" lnSpcReduction="10000"/>
          </a:bodyPr>
          <a:lstStyle>
            <a:lvl1pPr marL="0" indent="0" algn="ctr" defTabSz="1280160" rtl="0" eaLnBrk="1" latinLnBrk="0" hangingPunct="1">
              <a:lnSpc>
                <a:spcPct val="90000"/>
              </a:lnSpc>
              <a:spcBef>
                <a:spcPts val="1400"/>
              </a:spcBef>
              <a:buFont typeface="Arial" panose="020B0604020202020204" pitchFamily="34" charset="0"/>
              <a:buNone/>
              <a:defRPr kumimoji="1" sz="3360" kern="1200">
                <a:solidFill>
                  <a:schemeClr val="tx1"/>
                </a:solidFill>
                <a:latin typeface="+mn-lt"/>
                <a:ea typeface="+mn-ea"/>
                <a:cs typeface="+mn-cs"/>
              </a:defRPr>
            </a:lvl1pPr>
            <a:lvl2pPr marL="640080" indent="0" algn="ctr" defTabSz="1280160" rtl="0" eaLnBrk="1" latinLnBrk="0" hangingPunct="1">
              <a:lnSpc>
                <a:spcPct val="90000"/>
              </a:lnSpc>
              <a:spcBef>
                <a:spcPts val="700"/>
              </a:spcBef>
              <a:buFont typeface="Arial" panose="020B0604020202020204" pitchFamily="34" charset="0"/>
              <a:buNone/>
              <a:defRPr kumimoji="1" sz="2800" kern="1200">
                <a:solidFill>
                  <a:schemeClr val="tx1"/>
                </a:solidFill>
                <a:latin typeface="+mn-lt"/>
                <a:ea typeface="+mn-ea"/>
                <a:cs typeface="+mn-cs"/>
              </a:defRPr>
            </a:lvl2pPr>
            <a:lvl3pPr marL="1280160" indent="0" algn="ctr" defTabSz="1280160" rtl="0" eaLnBrk="1" latinLnBrk="0" hangingPunct="1">
              <a:lnSpc>
                <a:spcPct val="90000"/>
              </a:lnSpc>
              <a:spcBef>
                <a:spcPts val="700"/>
              </a:spcBef>
              <a:buFont typeface="Arial" panose="020B0604020202020204" pitchFamily="34" charset="0"/>
              <a:buNone/>
              <a:defRPr kumimoji="1" sz="2520" kern="1200">
                <a:solidFill>
                  <a:schemeClr val="tx1"/>
                </a:solidFill>
                <a:latin typeface="+mn-lt"/>
                <a:ea typeface="+mn-ea"/>
                <a:cs typeface="+mn-cs"/>
              </a:defRPr>
            </a:lvl3pPr>
            <a:lvl4pPr marL="19202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4pPr>
            <a:lvl5pPr marL="256032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5pPr>
            <a:lvl6pPr marL="320040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6pPr>
            <a:lvl7pPr marL="384048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7pPr>
            <a:lvl8pPr marL="448056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8pPr>
            <a:lvl9pPr marL="51206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9pPr>
          </a:lstStyle>
          <a:p>
            <a:pPr algn="l">
              <a:lnSpc>
                <a:spcPct val="100000"/>
              </a:lnSpc>
              <a:spcBef>
                <a:spcPts val="0"/>
              </a:spcBef>
            </a:pPr>
            <a:r>
              <a:rPr lang="ja-JP" altLang="en-US" sz="1200" b="1" u="sng" dirty="0"/>
              <a:t>阪神港の主な戦略</a:t>
            </a:r>
            <a:endParaRPr lang="en-US" altLang="ja-JP" sz="1200" b="1" u="sng" dirty="0"/>
          </a:p>
          <a:p>
            <a:pPr marL="171450" indent="-171450" algn="l">
              <a:lnSpc>
                <a:spcPct val="100000"/>
              </a:lnSpc>
              <a:spcBef>
                <a:spcPts val="0"/>
              </a:spcBef>
              <a:buFont typeface="Wingdings" panose="05000000000000000000" pitchFamily="2" charset="2"/>
              <a:buChar char="Ø"/>
            </a:pPr>
            <a:r>
              <a:rPr lang="ja-JP" altLang="en-US" sz="1200" dirty="0"/>
              <a:t>内航フィーダーネットワークの充実など「集貨」機能の強化</a:t>
            </a:r>
            <a:endParaRPr lang="en-US" altLang="ja-JP" sz="1200" dirty="0"/>
          </a:p>
          <a:p>
            <a:pPr marL="171450" indent="-171450" algn="l">
              <a:lnSpc>
                <a:spcPct val="100000"/>
              </a:lnSpc>
              <a:spcBef>
                <a:spcPts val="0"/>
              </a:spcBef>
              <a:buFont typeface="Wingdings" panose="05000000000000000000" pitchFamily="2" charset="2"/>
              <a:buChar char="Ø"/>
            </a:pPr>
            <a:r>
              <a:rPr lang="ja-JP" altLang="en-US" sz="1200" dirty="0"/>
              <a:t>産業の立地促進による「創貨」</a:t>
            </a:r>
            <a:endParaRPr lang="en-US" altLang="ja-JP" sz="1200" dirty="0"/>
          </a:p>
          <a:p>
            <a:pPr marL="171450" indent="-171450" algn="l">
              <a:lnSpc>
                <a:spcPct val="100000"/>
              </a:lnSpc>
              <a:spcBef>
                <a:spcPts val="0"/>
              </a:spcBef>
              <a:buFont typeface="Wingdings" panose="05000000000000000000" pitchFamily="2" charset="2"/>
              <a:buChar char="Ø"/>
            </a:pPr>
            <a:r>
              <a:rPr lang="ja-JP" altLang="en-US" sz="1200" dirty="0"/>
              <a:t>港湾施設の機能強化など「競争力強化」</a:t>
            </a:r>
          </a:p>
        </p:txBody>
      </p:sp>
      <p:sp>
        <p:nvSpPr>
          <p:cNvPr id="40" name="サブタイトル 2"/>
          <p:cNvSpPr txBox="1">
            <a:spLocks/>
          </p:cNvSpPr>
          <p:nvPr/>
        </p:nvSpPr>
        <p:spPr>
          <a:xfrm>
            <a:off x="552615" y="4997928"/>
            <a:ext cx="5518575" cy="2069530"/>
          </a:xfrm>
          <a:prstGeom prst="rect">
            <a:avLst/>
          </a:prstGeom>
          <a:ln w="57150">
            <a:solidFill>
              <a:srgbClr val="002060"/>
            </a:solidFill>
          </a:ln>
        </p:spPr>
        <p:txBody>
          <a:bodyPr vert="horz" lIns="162560" tIns="81280" rIns="162560" bIns="81280" rtlCol="0" anchor="ctr">
            <a:noAutofit/>
          </a:bodyPr>
          <a:lstStyle>
            <a:lvl1pPr marL="0" indent="0" algn="ctr" defTabSz="1280160" rtl="0" eaLnBrk="1" latinLnBrk="0" hangingPunct="1">
              <a:lnSpc>
                <a:spcPct val="90000"/>
              </a:lnSpc>
              <a:spcBef>
                <a:spcPts val="1400"/>
              </a:spcBef>
              <a:buFont typeface="Arial" panose="020B0604020202020204" pitchFamily="34" charset="0"/>
              <a:buNone/>
              <a:defRPr kumimoji="1" sz="3360" kern="1200">
                <a:solidFill>
                  <a:schemeClr val="tx1"/>
                </a:solidFill>
                <a:latin typeface="+mn-lt"/>
                <a:ea typeface="+mn-ea"/>
                <a:cs typeface="+mn-cs"/>
              </a:defRPr>
            </a:lvl1pPr>
            <a:lvl2pPr marL="640080" indent="0" algn="ctr" defTabSz="1280160" rtl="0" eaLnBrk="1" latinLnBrk="0" hangingPunct="1">
              <a:lnSpc>
                <a:spcPct val="90000"/>
              </a:lnSpc>
              <a:spcBef>
                <a:spcPts val="700"/>
              </a:spcBef>
              <a:buFont typeface="Arial" panose="020B0604020202020204" pitchFamily="34" charset="0"/>
              <a:buNone/>
              <a:defRPr kumimoji="1" sz="2800" kern="1200">
                <a:solidFill>
                  <a:schemeClr val="tx1"/>
                </a:solidFill>
                <a:latin typeface="+mn-lt"/>
                <a:ea typeface="+mn-ea"/>
                <a:cs typeface="+mn-cs"/>
              </a:defRPr>
            </a:lvl2pPr>
            <a:lvl3pPr marL="1280160" indent="0" algn="ctr" defTabSz="1280160" rtl="0" eaLnBrk="1" latinLnBrk="0" hangingPunct="1">
              <a:lnSpc>
                <a:spcPct val="90000"/>
              </a:lnSpc>
              <a:spcBef>
                <a:spcPts val="700"/>
              </a:spcBef>
              <a:buFont typeface="Arial" panose="020B0604020202020204" pitchFamily="34" charset="0"/>
              <a:buNone/>
              <a:defRPr kumimoji="1" sz="2520" kern="1200">
                <a:solidFill>
                  <a:schemeClr val="tx1"/>
                </a:solidFill>
                <a:latin typeface="+mn-lt"/>
                <a:ea typeface="+mn-ea"/>
                <a:cs typeface="+mn-cs"/>
              </a:defRPr>
            </a:lvl3pPr>
            <a:lvl4pPr marL="19202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4pPr>
            <a:lvl5pPr marL="256032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5pPr>
            <a:lvl6pPr marL="320040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6pPr>
            <a:lvl7pPr marL="384048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7pPr>
            <a:lvl8pPr marL="448056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8pPr>
            <a:lvl9pPr marL="51206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9pPr>
          </a:lstStyle>
          <a:p>
            <a:pPr algn="l">
              <a:spcBef>
                <a:spcPts val="0"/>
              </a:spcBef>
            </a:pPr>
            <a:r>
              <a:rPr lang="ja-JP" altLang="en-US" sz="1200" b="1" u="sng" dirty="0"/>
              <a:t>大阪港の</a:t>
            </a:r>
            <a:r>
              <a:rPr lang="ja-JP" altLang="en-US" sz="1200" b="1" u="sng" dirty="0" smtClean="0"/>
              <a:t>戦略案</a:t>
            </a:r>
            <a:endParaRPr lang="en-US" altLang="ja-JP" sz="1200" dirty="0"/>
          </a:p>
          <a:p>
            <a:pPr algn="l">
              <a:spcBef>
                <a:spcPts val="0"/>
              </a:spcBef>
            </a:pPr>
            <a:r>
              <a:rPr lang="ja-JP" altLang="en-US" sz="1200" kern="100" dirty="0">
                <a:latin typeface="+mj-ea"/>
                <a:cs typeface="Times New Roman" panose="02020603050405020304" pitchFamily="18" charset="0"/>
              </a:rPr>
              <a:t>①　海外ポートセールスの推進、ブランド力の強化</a:t>
            </a:r>
            <a:endParaRPr lang="en-US" altLang="ja-JP" sz="1200" kern="100" dirty="0">
              <a:latin typeface="+mj-ea"/>
              <a:cs typeface="Times New Roman" panose="02020603050405020304" pitchFamily="18" charset="0"/>
            </a:endParaRPr>
          </a:p>
          <a:p>
            <a:pPr algn="just">
              <a:spcBef>
                <a:spcPts val="0"/>
              </a:spcBef>
            </a:pPr>
            <a:r>
              <a:rPr lang="ja-JP" altLang="en-US" sz="1200" kern="100" dirty="0">
                <a:latin typeface="+mj-ea"/>
                <a:cs typeface="Times New Roman" panose="02020603050405020304" pitchFamily="18" charset="0"/>
              </a:rPr>
              <a:t>②　府営港湾との連携、ゲート前滞留対策、集貨</a:t>
            </a:r>
            <a:endParaRPr lang="en-US" altLang="ja-JP" sz="1200" kern="100" dirty="0">
              <a:latin typeface="+mj-ea"/>
              <a:cs typeface="Times New Roman" panose="02020603050405020304" pitchFamily="18" charset="0"/>
            </a:endParaRPr>
          </a:p>
          <a:p>
            <a:pPr algn="just">
              <a:spcBef>
                <a:spcPts val="0"/>
              </a:spcBef>
            </a:pPr>
            <a:r>
              <a:rPr lang="ja-JP" altLang="en-US" sz="1200" kern="100" dirty="0">
                <a:latin typeface="+mj-ea"/>
                <a:cs typeface="Times New Roman" panose="02020603050405020304" pitchFamily="18" charset="0"/>
              </a:rPr>
              <a:t>③　コンテナターミナルゲート前混雑緩和</a:t>
            </a:r>
            <a:endParaRPr lang="en-US" altLang="ja-JP" sz="1200" kern="100" dirty="0">
              <a:latin typeface="+mj-ea"/>
              <a:cs typeface="Times New Roman" panose="02020603050405020304" pitchFamily="18" charset="0"/>
            </a:endParaRPr>
          </a:p>
          <a:p>
            <a:pPr algn="just">
              <a:spcBef>
                <a:spcPts val="0"/>
              </a:spcBef>
            </a:pPr>
            <a:r>
              <a:rPr lang="ja-JP" altLang="en-US" sz="1200" kern="100" dirty="0">
                <a:latin typeface="+mj-ea"/>
                <a:cs typeface="Times New Roman" panose="02020603050405020304" pitchFamily="18" charset="0"/>
              </a:rPr>
              <a:t>④　内航フィーダーの貨物拡大</a:t>
            </a:r>
            <a:endParaRPr lang="en-US" altLang="ja-JP" sz="1200" kern="100" dirty="0">
              <a:latin typeface="+mj-ea"/>
              <a:cs typeface="Times New Roman" panose="02020603050405020304" pitchFamily="18" charset="0"/>
            </a:endParaRPr>
          </a:p>
          <a:p>
            <a:pPr algn="just">
              <a:spcBef>
                <a:spcPts val="0"/>
              </a:spcBef>
            </a:pPr>
            <a:r>
              <a:rPr lang="ja-JP" altLang="en-US" sz="1200" kern="100" dirty="0">
                <a:latin typeface="+mj-ea"/>
                <a:cs typeface="Times New Roman" panose="02020603050405020304" pitchFamily="18" charset="0"/>
              </a:rPr>
              <a:t>⑤　豪州からの輸入貨物拡大</a:t>
            </a:r>
            <a:endParaRPr lang="en-US" altLang="ja-JP" sz="1200" kern="100" dirty="0">
              <a:latin typeface="+mj-ea"/>
              <a:cs typeface="Times New Roman" panose="02020603050405020304" pitchFamily="18" charset="0"/>
            </a:endParaRPr>
          </a:p>
          <a:p>
            <a:pPr algn="just">
              <a:spcBef>
                <a:spcPts val="0"/>
              </a:spcBef>
            </a:pPr>
            <a:r>
              <a:rPr lang="ja-JP" altLang="en-US" sz="1200" kern="100" dirty="0">
                <a:latin typeface="+mj-ea"/>
                <a:cs typeface="Times New Roman" panose="02020603050405020304" pitchFamily="18" charset="0"/>
              </a:rPr>
              <a:t>⑥　コンテナ船会社の統合などに対応したターミナルの再編</a:t>
            </a:r>
            <a:endParaRPr lang="en-US" altLang="ja-JP" sz="1200" kern="100" dirty="0">
              <a:latin typeface="+mj-ea"/>
              <a:cs typeface="Times New Roman" panose="02020603050405020304" pitchFamily="18" charset="0"/>
            </a:endParaRPr>
          </a:p>
          <a:p>
            <a:pPr algn="just">
              <a:spcBef>
                <a:spcPts val="0"/>
              </a:spcBef>
            </a:pPr>
            <a:r>
              <a:rPr lang="ja-JP" altLang="en-US" sz="1200" kern="100" dirty="0">
                <a:latin typeface="+mj-ea"/>
                <a:cs typeface="Times New Roman" panose="02020603050405020304" pitchFamily="18" charset="0"/>
              </a:rPr>
              <a:t>⑦　民間による物流施設の整備促進</a:t>
            </a:r>
            <a:endParaRPr lang="en-US" altLang="ja-JP" sz="1200" kern="100" dirty="0">
              <a:latin typeface="+mj-ea"/>
              <a:cs typeface="Times New Roman" panose="02020603050405020304" pitchFamily="18" charset="0"/>
            </a:endParaRPr>
          </a:p>
          <a:p>
            <a:pPr algn="just">
              <a:spcBef>
                <a:spcPts val="0"/>
              </a:spcBef>
            </a:pPr>
            <a:r>
              <a:rPr lang="ja-JP" altLang="en-US" sz="1200" kern="100" dirty="0">
                <a:latin typeface="+mj-ea"/>
                <a:cs typeface="Times New Roman" panose="02020603050405020304" pitchFamily="18" charset="0"/>
              </a:rPr>
              <a:t>⑧　外航フェリー貨物へのインセンティブ</a:t>
            </a:r>
            <a:endParaRPr lang="en-US" altLang="ja-JP" sz="1200" kern="100" dirty="0">
              <a:latin typeface="+mj-ea"/>
              <a:cs typeface="Times New Roman" panose="02020603050405020304" pitchFamily="18" charset="0"/>
            </a:endParaRPr>
          </a:p>
          <a:p>
            <a:pPr algn="just">
              <a:spcBef>
                <a:spcPts val="0"/>
              </a:spcBef>
            </a:pPr>
            <a:r>
              <a:rPr lang="ja-JP" altLang="en-US" sz="1200" kern="100" dirty="0">
                <a:latin typeface="+mj-ea"/>
                <a:cs typeface="Times New Roman" panose="02020603050405020304" pitchFamily="18" charset="0"/>
              </a:rPr>
              <a:t>⑨　</a:t>
            </a:r>
            <a:r>
              <a:rPr lang="en-US" altLang="ja-JP" sz="1200" kern="100" dirty="0">
                <a:latin typeface="+mj-ea"/>
                <a:cs typeface="Times New Roman" panose="02020603050405020304" pitchFamily="18" charset="0"/>
              </a:rPr>
              <a:t>PFI</a:t>
            </a:r>
            <a:r>
              <a:rPr lang="ja-JP" altLang="en-US" sz="1200" kern="100" dirty="0">
                <a:latin typeface="+mj-ea"/>
                <a:cs typeface="Times New Roman" panose="02020603050405020304" pitchFamily="18" charset="0"/>
              </a:rPr>
              <a:t>手法による天保山客船ターミナルの整備</a:t>
            </a:r>
            <a:endParaRPr lang="en-US" altLang="ja-JP" sz="1200" kern="100" dirty="0">
              <a:latin typeface="+mj-ea"/>
              <a:cs typeface="Times New Roman" panose="02020603050405020304" pitchFamily="18" charset="0"/>
            </a:endParaRPr>
          </a:p>
          <a:p>
            <a:pPr algn="just">
              <a:spcBef>
                <a:spcPts val="0"/>
              </a:spcBef>
            </a:pPr>
            <a:r>
              <a:rPr lang="ja-JP" altLang="en-US" sz="1200" kern="100" dirty="0">
                <a:latin typeface="+mj-ea"/>
                <a:cs typeface="Times New Roman" panose="02020603050405020304" pitchFamily="18" charset="0"/>
              </a:rPr>
              <a:t>⑩　天保山客船ターミナルの一般</a:t>
            </a:r>
            <a:r>
              <a:rPr lang="ja-JP" altLang="en-US" sz="1200" kern="100" dirty="0" smtClean="0">
                <a:latin typeface="+mj-ea"/>
                <a:cs typeface="Times New Roman" panose="02020603050405020304" pitchFamily="18" charset="0"/>
              </a:rPr>
              <a:t>会計化</a:t>
            </a:r>
            <a:endParaRPr lang="en-US" altLang="ja-JP" sz="1200" kern="100" dirty="0" smtClean="0">
              <a:latin typeface="+mj-ea"/>
              <a:cs typeface="Times New Roman" panose="02020603050405020304" pitchFamily="18" charset="0"/>
            </a:endParaRPr>
          </a:p>
          <a:p>
            <a:pPr algn="just">
              <a:spcBef>
                <a:spcPts val="0"/>
              </a:spcBef>
            </a:pPr>
            <a:r>
              <a:rPr lang="ja-JP" altLang="en-US" sz="1200" kern="100" dirty="0" smtClean="0">
                <a:latin typeface="+mj-ea"/>
                <a:cs typeface="Times New Roman" panose="02020603050405020304" pitchFamily="18" charset="0"/>
              </a:rPr>
              <a:t>⑪　港湾施設の強靭化（災害に強い港湾施設の整備）</a:t>
            </a:r>
            <a:endParaRPr lang="en-US" altLang="ja-JP" sz="1200" kern="100" dirty="0">
              <a:latin typeface="+mj-ea"/>
              <a:cs typeface="Times New Roman" panose="02020603050405020304" pitchFamily="18" charset="0"/>
            </a:endParaRPr>
          </a:p>
        </p:txBody>
      </p:sp>
      <p:sp>
        <p:nvSpPr>
          <p:cNvPr id="41" name="サブタイトル 2"/>
          <p:cNvSpPr txBox="1">
            <a:spLocks/>
          </p:cNvSpPr>
          <p:nvPr/>
        </p:nvSpPr>
        <p:spPr>
          <a:xfrm>
            <a:off x="6215411" y="4921429"/>
            <a:ext cx="3178867" cy="2153689"/>
          </a:xfrm>
          <a:prstGeom prst="rect">
            <a:avLst/>
          </a:prstGeom>
          <a:ln w="57150">
            <a:solidFill>
              <a:srgbClr val="002060"/>
            </a:solidFill>
          </a:ln>
        </p:spPr>
        <p:txBody>
          <a:bodyPr vert="horz" lIns="162560" tIns="81280" rIns="162560" bIns="81280" rtlCol="0" anchor="ctr">
            <a:noAutofit/>
          </a:bodyPr>
          <a:lstStyle>
            <a:lvl1pPr marL="0" indent="0" algn="ctr" defTabSz="1280160" rtl="0" eaLnBrk="1" latinLnBrk="0" hangingPunct="1">
              <a:lnSpc>
                <a:spcPct val="90000"/>
              </a:lnSpc>
              <a:spcBef>
                <a:spcPts val="1400"/>
              </a:spcBef>
              <a:buFont typeface="Arial" panose="020B0604020202020204" pitchFamily="34" charset="0"/>
              <a:buNone/>
              <a:defRPr kumimoji="1" sz="3360" kern="1200">
                <a:solidFill>
                  <a:schemeClr val="tx1"/>
                </a:solidFill>
                <a:latin typeface="+mn-lt"/>
                <a:ea typeface="+mn-ea"/>
                <a:cs typeface="+mn-cs"/>
              </a:defRPr>
            </a:lvl1pPr>
            <a:lvl2pPr marL="640080" indent="0" algn="ctr" defTabSz="1280160" rtl="0" eaLnBrk="1" latinLnBrk="0" hangingPunct="1">
              <a:lnSpc>
                <a:spcPct val="90000"/>
              </a:lnSpc>
              <a:spcBef>
                <a:spcPts val="700"/>
              </a:spcBef>
              <a:buFont typeface="Arial" panose="020B0604020202020204" pitchFamily="34" charset="0"/>
              <a:buNone/>
              <a:defRPr kumimoji="1" sz="2800" kern="1200">
                <a:solidFill>
                  <a:schemeClr val="tx1"/>
                </a:solidFill>
                <a:latin typeface="+mn-lt"/>
                <a:ea typeface="+mn-ea"/>
                <a:cs typeface="+mn-cs"/>
              </a:defRPr>
            </a:lvl2pPr>
            <a:lvl3pPr marL="1280160" indent="0" algn="ctr" defTabSz="1280160" rtl="0" eaLnBrk="1" latinLnBrk="0" hangingPunct="1">
              <a:lnSpc>
                <a:spcPct val="90000"/>
              </a:lnSpc>
              <a:spcBef>
                <a:spcPts val="700"/>
              </a:spcBef>
              <a:buFont typeface="Arial" panose="020B0604020202020204" pitchFamily="34" charset="0"/>
              <a:buNone/>
              <a:defRPr kumimoji="1" sz="2520" kern="1200">
                <a:solidFill>
                  <a:schemeClr val="tx1"/>
                </a:solidFill>
                <a:latin typeface="+mn-lt"/>
                <a:ea typeface="+mn-ea"/>
                <a:cs typeface="+mn-cs"/>
              </a:defRPr>
            </a:lvl3pPr>
            <a:lvl4pPr marL="19202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4pPr>
            <a:lvl5pPr marL="256032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5pPr>
            <a:lvl6pPr marL="320040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6pPr>
            <a:lvl7pPr marL="384048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7pPr>
            <a:lvl8pPr marL="448056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8pPr>
            <a:lvl9pPr marL="51206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9pPr>
          </a:lstStyle>
          <a:p>
            <a:pPr algn="l">
              <a:lnSpc>
                <a:spcPct val="80000"/>
              </a:lnSpc>
              <a:spcBef>
                <a:spcPts val="1000"/>
              </a:spcBef>
            </a:pPr>
            <a:r>
              <a:rPr lang="ja-JP" altLang="en-US" sz="1200" b="1" u="sng" dirty="0"/>
              <a:t>事業者ヒアリング</a:t>
            </a:r>
            <a:r>
              <a:rPr lang="ja-JP" altLang="en-US" sz="1200" b="1" u="sng" kern="100" dirty="0">
                <a:latin typeface="+mj-ea"/>
                <a:cs typeface="Times New Roman" panose="02020603050405020304" pitchFamily="18" charset="0"/>
              </a:rPr>
              <a:t>の結果</a:t>
            </a:r>
            <a:endParaRPr lang="en-US" altLang="ja-JP" sz="1200" b="1" u="sng" kern="100" dirty="0">
              <a:latin typeface="+mj-ea"/>
              <a:cs typeface="Times New Roman" panose="02020603050405020304" pitchFamily="18" charset="0"/>
            </a:endParaRPr>
          </a:p>
          <a:p>
            <a:pPr algn="l">
              <a:lnSpc>
                <a:spcPct val="80000"/>
              </a:lnSpc>
              <a:spcBef>
                <a:spcPts val="1000"/>
              </a:spcBef>
            </a:pPr>
            <a:r>
              <a:rPr lang="en-US" altLang="ja-JP" sz="1200" kern="100" dirty="0">
                <a:latin typeface="+mj-ea"/>
                <a:cs typeface="Times New Roman" panose="02020603050405020304" pitchFamily="18" charset="0"/>
              </a:rPr>
              <a:t>※</a:t>
            </a:r>
            <a:r>
              <a:rPr lang="ja-JP" altLang="en-US" sz="1200" kern="100" dirty="0">
                <a:latin typeface="+mj-ea"/>
                <a:cs typeface="Times New Roman" panose="02020603050405020304" pitchFamily="18" charset="0"/>
              </a:rPr>
              <a:t>大阪港に望むもの</a:t>
            </a:r>
          </a:p>
          <a:p>
            <a:pPr algn="l">
              <a:lnSpc>
                <a:spcPct val="80000"/>
              </a:lnSpc>
              <a:spcBef>
                <a:spcPts val="1000"/>
              </a:spcBef>
            </a:pPr>
            <a:r>
              <a:rPr lang="ja-JP" altLang="en-US" sz="1200" kern="100" dirty="0">
                <a:latin typeface="+mj-ea"/>
                <a:cs typeface="Times New Roman" panose="02020603050405020304" pitchFamily="18" charset="0"/>
              </a:rPr>
              <a:t>①　使用料の低減</a:t>
            </a:r>
          </a:p>
          <a:p>
            <a:pPr algn="l">
              <a:lnSpc>
                <a:spcPct val="80000"/>
              </a:lnSpc>
              <a:spcBef>
                <a:spcPts val="1000"/>
              </a:spcBef>
            </a:pPr>
            <a:r>
              <a:rPr lang="ja-JP" altLang="en-US" sz="1200" kern="100" dirty="0">
                <a:latin typeface="+mj-ea"/>
                <a:cs typeface="Times New Roman" panose="02020603050405020304" pitchFamily="18" charset="0"/>
              </a:rPr>
              <a:t>②　インセンティブの導入</a:t>
            </a:r>
          </a:p>
          <a:p>
            <a:pPr algn="l">
              <a:lnSpc>
                <a:spcPct val="80000"/>
              </a:lnSpc>
              <a:spcBef>
                <a:spcPts val="1000"/>
              </a:spcBef>
            </a:pPr>
            <a:r>
              <a:rPr lang="ja-JP" altLang="en-US" sz="1200" kern="100" dirty="0">
                <a:latin typeface="+mj-ea"/>
                <a:cs typeface="Times New Roman" panose="02020603050405020304" pitchFamily="18" charset="0"/>
              </a:rPr>
              <a:t>③　用地の確保</a:t>
            </a:r>
          </a:p>
          <a:p>
            <a:pPr algn="l">
              <a:lnSpc>
                <a:spcPct val="80000"/>
              </a:lnSpc>
              <a:spcBef>
                <a:spcPts val="1000"/>
              </a:spcBef>
            </a:pPr>
            <a:r>
              <a:rPr lang="ja-JP" altLang="en-US" sz="1200" kern="100" dirty="0">
                <a:latin typeface="+mj-ea"/>
                <a:cs typeface="Times New Roman" panose="02020603050405020304" pitchFamily="18" charset="0"/>
              </a:rPr>
              <a:t>④　上屋の老朽化対策</a:t>
            </a:r>
          </a:p>
          <a:p>
            <a:pPr algn="l">
              <a:lnSpc>
                <a:spcPct val="80000"/>
              </a:lnSpc>
              <a:spcBef>
                <a:spcPts val="1000"/>
              </a:spcBef>
            </a:pPr>
            <a:r>
              <a:rPr lang="ja-JP" altLang="en-US" sz="1200" kern="100" dirty="0">
                <a:latin typeface="+mj-ea"/>
                <a:cs typeface="Times New Roman" panose="02020603050405020304" pitchFamily="18" charset="0"/>
              </a:rPr>
              <a:t>⑤　競争力強化の取組</a:t>
            </a:r>
          </a:p>
        </p:txBody>
      </p:sp>
      <p:sp>
        <p:nvSpPr>
          <p:cNvPr id="42" name="サブタイトル 2"/>
          <p:cNvSpPr txBox="1">
            <a:spLocks/>
          </p:cNvSpPr>
          <p:nvPr/>
        </p:nvSpPr>
        <p:spPr>
          <a:xfrm>
            <a:off x="482215" y="2808694"/>
            <a:ext cx="4437888" cy="1324105"/>
          </a:xfrm>
          <a:prstGeom prst="rect">
            <a:avLst/>
          </a:prstGeom>
          <a:ln w="28575">
            <a:noFill/>
          </a:ln>
        </p:spPr>
        <p:txBody>
          <a:bodyPr vert="horz" lIns="162560" tIns="81280" rIns="162560" bIns="81280" rtlCol="0" anchor="t">
            <a:normAutofit/>
          </a:bodyPr>
          <a:lstStyle>
            <a:lvl1pPr marL="0" indent="0" algn="ctr" defTabSz="1280160" rtl="0" eaLnBrk="1" latinLnBrk="0" hangingPunct="1">
              <a:lnSpc>
                <a:spcPct val="90000"/>
              </a:lnSpc>
              <a:spcBef>
                <a:spcPts val="1400"/>
              </a:spcBef>
              <a:buFont typeface="Arial" panose="020B0604020202020204" pitchFamily="34" charset="0"/>
              <a:buNone/>
              <a:defRPr kumimoji="1" sz="3360" kern="1200">
                <a:solidFill>
                  <a:schemeClr val="tx1"/>
                </a:solidFill>
                <a:latin typeface="+mn-lt"/>
                <a:ea typeface="+mn-ea"/>
                <a:cs typeface="+mn-cs"/>
              </a:defRPr>
            </a:lvl1pPr>
            <a:lvl2pPr marL="640080" indent="0" algn="ctr" defTabSz="1280160" rtl="0" eaLnBrk="1" latinLnBrk="0" hangingPunct="1">
              <a:lnSpc>
                <a:spcPct val="90000"/>
              </a:lnSpc>
              <a:spcBef>
                <a:spcPts val="700"/>
              </a:spcBef>
              <a:buFont typeface="Arial" panose="020B0604020202020204" pitchFamily="34" charset="0"/>
              <a:buNone/>
              <a:defRPr kumimoji="1" sz="2800" kern="1200">
                <a:solidFill>
                  <a:schemeClr val="tx1"/>
                </a:solidFill>
                <a:latin typeface="+mn-lt"/>
                <a:ea typeface="+mn-ea"/>
                <a:cs typeface="+mn-cs"/>
              </a:defRPr>
            </a:lvl2pPr>
            <a:lvl3pPr marL="1280160" indent="0" algn="ctr" defTabSz="1280160" rtl="0" eaLnBrk="1" latinLnBrk="0" hangingPunct="1">
              <a:lnSpc>
                <a:spcPct val="90000"/>
              </a:lnSpc>
              <a:spcBef>
                <a:spcPts val="700"/>
              </a:spcBef>
              <a:buFont typeface="Arial" panose="020B0604020202020204" pitchFamily="34" charset="0"/>
              <a:buNone/>
              <a:defRPr kumimoji="1" sz="2520" kern="1200">
                <a:solidFill>
                  <a:schemeClr val="tx1"/>
                </a:solidFill>
                <a:latin typeface="+mn-lt"/>
                <a:ea typeface="+mn-ea"/>
                <a:cs typeface="+mn-cs"/>
              </a:defRPr>
            </a:lvl3pPr>
            <a:lvl4pPr marL="19202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4pPr>
            <a:lvl5pPr marL="256032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5pPr>
            <a:lvl6pPr marL="320040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6pPr>
            <a:lvl7pPr marL="384048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7pPr>
            <a:lvl8pPr marL="448056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8pPr>
            <a:lvl9pPr marL="51206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9pPr>
          </a:lstStyle>
          <a:p>
            <a:pPr algn="l">
              <a:lnSpc>
                <a:spcPct val="50000"/>
              </a:lnSpc>
            </a:pPr>
            <a:r>
              <a:rPr lang="ja-JP" altLang="en-US" sz="1200" b="1" u="sng" kern="100" dirty="0">
                <a:latin typeface="+mj-ea"/>
                <a:cs typeface="Times New Roman" panose="02020603050405020304" pitchFamily="18" charset="0"/>
              </a:rPr>
              <a:t>大阪港の強み</a:t>
            </a:r>
            <a:endParaRPr lang="en-US" altLang="ja-JP" sz="1200" b="1" u="sng" kern="100" dirty="0">
              <a:latin typeface="+mj-ea"/>
              <a:cs typeface="Times New Roman" panose="02020603050405020304" pitchFamily="18" charset="0"/>
            </a:endParaRPr>
          </a:p>
          <a:p>
            <a:pPr marL="171450" indent="-171450" algn="l">
              <a:lnSpc>
                <a:spcPct val="50000"/>
              </a:lnSpc>
              <a:spcBef>
                <a:spcPts val="600"/>
              </a:spcBef>
              <a:buFont typeface="Wingdings" panose="05000000000000000000" pitchFamily="2" charset="2"/>
              <a:buChar char="Ø"/>
            </a:pPr>
            <a:r>
              <a:rPr lang="en-US" altLang="ja-JP" sz="1050" kern="100" dirty="0">
                <a:latin typeface="+mj-ea"/>
                <a:cs typeface="Times New Roman" panose="02020603050405020304" pitchFamily="18" charset="0"/>
              </a:rPr>
              <a:t>2,100</a:t>
            </a:r>
            <a:r>
              <a:rPr lang="ja-JP" altLang="en-US" sz="1050" kern="100" dirty="0">
                <a:latin typeface="+mj-ea"/>
                <a:cs typeface="Times New Roman" panose="02020603050405020304" pitchFamily="18" charset="0"/>
              </a:rPr>
              <a:t>万人のマーケットがあり、インフラが充実</a:t>
            </a:r>
            <a:endParaRPr lang="en-US" altLang="ja-JP" sz="1050" kern="100" dirty="0">
              <a:latin typeface="+mj-ea"/>
              <a:cs typeface="Times New Roman" panose="02020603050405020304" pitchFamily="18" charset="0"/>
            </a:endParaRPr>
          </a:p>
          <a:p>
            <a:pPr marL="171450" indent="-171450" algn="l">
              <a:lnSpc>
                <a:spcPct val="50000"/>
              </a:lnSpc>
              <a:spcBef>
                <a:spcPts val="600"/>
              </a:spcBef>
              <a:buFont typeface="Wingdings" panose="05000000000000000000" pitchFamily="2" charset="2"/>
              <a:buChar char="Ø"/>
            </a:pPr>
            <a:r>
              <a:rPr lang="ja-JP" altLang="en-US" sz="1050" kern="100" dirty="0">
                <a:latin typeface="+mj-ea"/>
                <a:cs typeface="Times New Roman" panose="02020603050405020304" pitchFamily="18" charset="0"/>
              </a:rPr>
              <a:t>アジア航路（特に中国）が充実している。</a:t>
            </a:r>
            <a:endParaRPr lang="en-US" altLang="ja-JP" sz="1050" kern="100" dirty="0">
              <a:latin typeface="+mj-ea"/>
              <a:cs typeface="Times New Roman" panose="02020603050405020304" pitchFamily="18" charset="0"/>
            </a:endParaRPr>
          </a:p>
          <a:p>
            <a:pPr marL="171450" indent="-171450" algn="l">
              <a:lnSpc>
                <a:spcPct val="50000"/>
              </a:lnSpc>
              <a:spcBef>
                <a:spcPts val="600"/>
              </a:spcBef>
              <a:buFont typeface="Wingdings" panose="05000000000000000000" pitchFamily="2" charset="2"/>
              <a:buChar char="Ø"/>
            </a:pPr>
            <a:r>
              <a:rPr lang="ja-JP" altLang="en-US" sz="1050" kern="100" dirty="0">
                <a:latin typeface="+mj-ea"/>
                <a:cs typeface="Times New Roman" panose="02020603050405020304" pitchFamily="18" charset="0"/>
              </a:rPr>
              <a:t>内航フェリーの航路網が充実している。</a:t>
            </a:r>
            <a:endParaRPr lang="en-US" altLang="ja-JP" sz="1050" kern="100" dirty="0">
              <a:latin typeface="+mj-ea"/>
              <a:cs typeface="Times New Roman" panose="02020603050405020304" pitchFamily="18" charset="0"/>
            </a:endParaRPr>
          </a:p>
          <a:p>
            <a:pPr marL="171450" indent="-171450" algn="l">
              <a:lnSpc>
                <a:spcPct val="50000"/>
              </a:lnSpc>
              <a:spcBef>
                <a:spcPts val="600"/>
              </a:spcBef>
              <a:buFont typeface="Wingdings" panose="05000000000000000000" pitchFamily="2" charset="2"/>
              <a:buChar char="Ø"/>
            </a:pPr>
            <a:r>
              <a:rPr lang="ja-JP" altLang="en-US" sz="1050" kern="100" dirty="0">
                <a:latin typeface="+mj-ea"/>
                <a:cs typeface="Times New Roman" panose="02020603050405020304" pitchFamily="18" charset="0"/>
              </a:rPr>
              <a:t>官民によるポートセールス体制が整っている。</a:t>
            </a:r>
            <a:endParaRPr lang="en-US" altLang="ja-JP" sz="1050" kern="100" dirty="0">
              <a:latin typeface="+mj-ea"/>
              <a:cs typeface="Times New Roman" panose="02020603050405020304" pitchFamily="18" charset="0"/>
            </a:endParaRPr>
          </a:p>
        </p:txBody>
      </p:sp>
      <p:sp>
        <p:nvSpPr>
          <p:cNvPr id="44" name="二等辺三角形 43"/>
          <p:cNvSpPr/>
          <p:nvPr/>
        </p:nvSpPr>
        <p:spPr>
          <a:xfrm rot="5400000" flipH="1">
            <a:off x="6496249" y="1133988"/>
            <a:ext cx="1064088" cy="18511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45" name="サブタイトル 2"/>
          <p:cNvSpPr txBox="1">
            <a:spLocks/>
          </p:cNvSpPr>
          <p:nvPr/>
        </p:nvSpPr>
        <p:spPr>
          <a:xfrm>
            <a:off x="409253" y="2482402"/>
            <a:ext cx="2307632" cy="352286"/>
          </a:xfrm>
          <a:prstGeom prst="rect">
            <a:avLst/>
          </a:prstGeom>
          <a:ln w="57150">
            <a:noFill/>
          </a:ln>
        </p:spPr>
        <p:txBody>
          <a:bodyPr vert="horz" lIns="162560" tIns="81280" rIns="162560" bIns="81280" rtlCol="0" anchor="ctr">
            <a:normAutofit/>
          </a:bodyPr>
          <a:lstStyle>
            <a:lvl1pPr marL="0" indent="0" algn="ctr" defTabSz="1280160" rtl="0" eaLnBrk="1" latinLnBrk="0" hangingPunct="1">
              <a:lnSpc>
                <a:spcPct val="90000"/>
              </a:lnSpc>
              <a:spcBef>
                <a:spcPts val="1400"/>
              </a:spcBef>
              <a:buFont typeface="Arial" panose="020B0604020202020204" pitchFamily="34" charset="0"/>
              <a:buNone/>
              <a:defRPr kumimoji="1" sz="3360" kern="1200">
                <a:solidFill>
                  <a:schemeClr val="tx1"/>
                </a:solidFill>
                <a:latin typeface="+mn-lt"/>
                <a:ea typeface="+mn-ea"/>
                <a:cs typeface="+mn-cs"/>
              </a:defRPr>
            </a:lvl1pPr>
            <a:lvl2pPr marL="640080" indent="0" algn="ctr" defTabSz="1280160" rtl="0" eaLnBrk="1" latinLnBrk="0" hangingPunct="1">
              <a:lnSpc>
                <a:spcPct val="90000"/>
              </a:lnSpc>
              <a:spcBef>
                <a:spcPts val="700"/>
              </a:spcBef>
              <a:buFont typeface="Arial" panose="020B0604020202020204" pitchFamily="34" charset="0"/>
              <a:buNone/>
              <a:defRPr kumimoji="1" sz="2800" kern="1200">
                <a:solidFill>
                  <a:schemeClr val="tx1"/>
                </a:solidFill>
                <a:latin typeface="+mn-lt"/>
                <a:ea typeface="+mn-ea"/>
                <a:cs typeface="+mn-cs"/>
              </a:defRPr>
            </a:lvl2pPr>
            <a:lvl3pPr marL="1280160" indent="0" algn="ctr" defTabSz="1280160" rtl="0" eaLnBrk="1" latinLnBrk="0" hangingPunct="1">
              <a:lnSpc>
                <a:spcPct val="90000"/>
              </a:lnSpc>
              <a:spcBef>
                <a:spcPts val="700"/>
              </a:spcBef>
              <a:buFont typeface="Arial" panose="020B0604020202020204" pitchFamily="34" charset="0"/>
              <a:buNone/>
              <a:defRPr kumimoji="1" sz="2520" kern="1200">
                <a:solidFill>
                  <a:schemeClr val="tx1"/>
                </a:solidFill>
                <a:latin typeface="+mn-lt"/>
                <a:ea typeface="+mn-ea"/>
                <a:cs typeface="+mn-cs"/>
              </a:defRPr>
            </a:lvl3pPr>
            <a:lvl4pPr marL="19202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4pPr>
            <a:lvl5pPr marL="256032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5pPr>
            <a:lvl6pPr marL="320040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6pPr>
            <a:lvl7pPr marL="384048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7pPr>
            <a:lvl8pPr marL="448056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8pPr>
            <a:lvl9pPr marL="51206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9pPr>
          </a:lstStyle>
          <a:p>
            <a:pPr algn="l"/>
            <a:r>
              <a:rPr lang="en-US" altLang="ja-JP" sz="1200" b="1" u="sng" dirty="0"/>
              <a:t>SWOT</a:t>
            </a:r>
            <a:r>
              <a:rPr lang="ja-JP" altLang="en-US" sz="1200" b="1" u="sng" dirty="0"/>
              <a:t>分析（主なもの）</a:t>
            </a:r>
            <a:endParaRPr lang="en-US" altLang="ja-JP" sz="1200" b="1" u="sng" kern="100" dirty="0">
              <a:latin typeface="+mj-ea"/>
              <a:cs typeface="Times New Roman" panose="02020603050405020304" pitchFamily="18" charset="0"/>
            </a:endParaRPr>
          </a:p>
        </p:txBody>
      </p:sp>
      <p:sp>
        <p:nvSpPr>
          <p:cNvPr id="46" name="サブタイトル 2"/>
          <p:cNvSpPr txBox="1">
            <a:spLocks/>
          </p:cNvSpPr>
          <p:nvPr/>
        </p:nvSpPr>
        <p:spPr>
          <a:xfrm>
            <a:off x="6931741" y="7532026"/>
            <a:ext cx="2462537" cy="2202944"/>
          </a:xfrm>
          <a:prstGeom prst="rect">
            <a:avLst/>
          </a:prstGeom>
          <a:ln w="57150">
            <a:solidFill>
              <a:srgbClr val="002060"/>
            </a:solidFill>
            <a:prstDash val="sysDash"/>
          </a:ln>
        </p:spPr>
        <p:txBody>
          <a:bodyPr vert="horz" lIns="162560" tIns="81280" rIns="162560" bIns="81280" rtlCol="0" anchor="ctr">
            <a:normAutofit/>
          </a:bodyPr>
          <a:lstStyle>
            <a:lvl1pPr marL="0" indent="0" algn="ctr" defTabSz="1280160" rtl="0" eaLnBrk="1" latinLnBrk="0" hangingPunct="1">
              <a:lnSpc>
                <a:spcPct val="90000"/>
              </a:lnSpc>
              <a:spcBef>
                <a:spcPts val="1400"/>
              </a:spcBef>
              <a:buFont typeface="Arial" panose="020B0604020202020204" pitchFamily="34" charset="0"/>
              <a:buNone/>
              <a:defRPr kumimoji="1" sz="3360" kern="1200">
                <a:solidFill>
                  <a:schemeClr val="tx1"/>
                </a:solidFill>
                <a:latin typeface="+mn-lt"/>
                <a:ea typeface="+mn-ea"/>
                <a:cs typeface="+mn-cs"/>
              </a:defRPr>
            </a:lvl1pPr>
            <a:lvl2pPr marL="640080" indent="0" algn="ctr" defTabSz="1280160" rtl="0" eaLnBrk="1" latinLnBrk="0" hangingPunct="1">
              <a:lnSpc>
                <a:spcPct val="90000"/>
              </a:lnSpc>
              <a:spcBef>
                <a:spcPts val="700"/>
              </a:spcBef>
              <a:buFont typeface="Arial" panose="020B0604020202020204" pitchFamily="34" charset="0"/>
              <a:buNone/>
              <a:defRPr kumimoji="1" sz="2800" kern="1200">
                <a:solidFill>
                  <a:schemeClr val="tx1"/>
                </a:solidFill>
                <a:latin typeface="+mn-lt"/>
                <a:ea typeface="+mn-ea"/>
                <a:cs typeface="+mn-cs"/>
              </a:defRPr>
            </a:lvl2pPr>
            <a:lvl3pPr marL="1280160" indent="0" algn="ctr" defTabSz="1280160" rtl="0" eaLnBrk="1" latinLnBrk="0" hangingPunct="1">
              <a:lnSpc>
                <a:spcPct val="90000"/>
              </a:lnSpc>
              <a:spcBef>
                <a:spcPts val="700"/>
              </a:spcBef>
              <a:buFont typeface="Arial" panose="020B0604020202020204" pitchFamily="34" charset="0"/>
              <a:buNone/>
              <a:defRPr kumimoji="1" sz="2520" kern="1200">
                <a:solidFill>
                  <a:schemeClr val="tx1"/>
                </a:solidFill>
                <a:latin typeface="+mn-lt"/>
                <a:ea typeface="+mn-ea"/>
                <a:cs typeface="+mn-cs"/>
              </a:defRPr>
            </a:lvl3pPr>
            <a:lvl4pPr marL="19202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4pPr>
            <a:lvl5pPr marL="256032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5pPr>
            <a:lvl6pPr marL="320040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6pPr>
            <a:lvl7pPr marL="384048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7pPr>
            <a:lvl8pPr marL="448056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8pPr>
            <a:lvl9pPr marL="51206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9pPr>
          </a:lstStyle>
          <a:p>
            <a:pPr algn="l"/>
            <a:r>
              <a:rPr lang="ja-JP" altLang="en-US" sz="1400" b="1" u="sng" dirty="0"/>
              <a:t>港湾施設提供事業で達成すべきこと</a:t>
            </a:r>
            <a:endParaRPr lang="en-US" altLang="ja-JP" sz="1400" b="1" u="sng" dirty="0"/>
          </a:p>
          <a:p>
            <a:pPr marL="171450" indent="-171450" algn="l">
              <a:buFont typeface="Wingdings" panose="05000000000000000000" pitchFamily="2" charset="2"/>
              <a:buChar char="Ø"/>
            </a:pPr>
            <a:r>
              <a:rPr lang="ja-JP" altLang="en-US" sz="1400" kern="100" dirty="0">
                <a:latin typeface="+mj-ea"/>
                <a:cs typeface="Times New Roman" panose="02020603050405020304" pitchFamily="18" charset="0"/>
              </a:rPr>
              <a:t>取扱貨物量の増加</a:t>
            </a:r>
            <a:endParaRPr lang="en-US" altLang="ja-JP" sz="1400" kern="100" dirty="0">
              <a:latin typeface="+mj-ea"/>
              <a:cs typeface="Times New Roman" panose="02020603050405020304" pitchFamily="18" charset="0"/>
            </a:endParaRPr>
          </a:p>
          <a:p>
            <a:pPr marL="171450" indent="-171450" algn="l">
              <a:buFont typeface="Wingdings" panose="05000000000000000000" pitchFamily="2" charset="2"/>
              <a:buChar char="Ø"/>
            </a:pPr>
            <a:r>
              <a:rPr lang="ja-JP" altLang="en-US" sz="1400" kern="100" dirty="0">
                <a:latin typeface="+mj-ea"/>
                <a:cs typeface="Times New Roman" panose="02020603050405020304" pitchFamily="18" charset="0"/>
              </a:rPr>
              <a:t>市民生活安定のために必要な機能の維持</a:t>
            </a:r>
            <a:endParaRPr lang="en-US" altLang="ja-JP" sz="1400" kern="100" dirty="0">
              <a:latin typeface="+mj-ea"/>
              <a:cs typeface="Times New Roman" panose="02020603050405020304" pitchFamily="18" charset="0"/>
            </a:endParaRPr>
          </a:p>
          <a:p>
            <a:pPr marL="171450" indent="-171450" algn="l">
              <a:buFont typeface="Wingdings" panose="05000000000000000000" pitchFamily="2" charset="2"/>
              <a:buChar char="Ø"/>
            </a:pPr>
            <a:r>
              <a:rPr lang="ja-JP" altLang="en-US" sz="1400" kern="100" dirty="0">
                <a:latin typeface="+mj-ea"/>
                <a:cs typeface="Times New Roman" panose="02020603050405020304" pitchFamily="18" charset="0"/>
              </a:rPr>
              <a:t>収支改善</a:t>
            </a:r>
          </a:p>
        </p:txBody>
      </p:sp>
      <p:sp>
        <p:nvSpPr>
          <p:cNvPr id="49" name="下矢印 48"/>
          <p:cNvSpPr/>
          <p:nvPr/>
        </p:nvSpPr>
        <p:spPr>
          <a:xfrm rot="5400000">
            <a:off x="6128747" y="8498032"/>
            <a:ext cx="1186653" cy="29121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50" name="サブタイトル 2"/>
          <p:cNvSpPr txBox="1">
            <a:spLocks/>
          </p:cNvSpPr>
          <p:nvPr/>
        </p:nvSpPr>
        <p:spPr>
          <a:xfrm>
            <a:off x="463228" y="3689695"/>
            <a:ext cx="4437888" cy="1092872"/>
          </a:xfrm>
          <a:prstGeom prst="rect">
            <a:avLst/>
          </a:prstGeom>
          <a:noFill/>
          <a:ln w="28575">
            <a:noFill/>
          </a:ln>
        </p:spPr>
        <p:txBody>
          <a:bodyPr vert="horz" lIns="162560" tIns="81280" rIns="162560" bIns="81280" rtlCol="0" anchor="t">
            <a:normAutofit/>
          </a:bodyPr>
          <a:lstStyle>
            <a:lvl1pPr marL="0" indent="0" algn="ctr" defTabSz="1280160" rtl="0" eaLnBrk="1" latinLnBrk="0" hangingPunct="1">
              <a:lnSpc>
                <a:spcPct val="90000"/>
              </a:lnSpc>
              <a:spcBef>
                <a:spcPts val="1400"/>
              </a:spcBef>
              <a:buFont typeface="Arial" panose="020B0604020202020204" pitchFamily="34" charset="0"/>
              <a:buNone/>
              <a:defRPr kumimoji="1" sz="3360" kern="1200">
                <a:solidFill>
                  <a:schemeClr val="tx1"/>
                </a:solidFill>
                <a:latin typeface="+mn-lt"/>
                <a:ea typeface="+mn-ea"/>
                <a:cs typeface="+mn-cs"/>
              </a:defRPr>
            </a:lvl1pPr>
            <a:lvl2pPr marL="640080" indent="0" algn="ctr" defTabSz="1280160" rtl="0" eaLnBrk="1" latinLnBrk="0" hangingPunct="1">
              <a:lnSpc>
                <a:spcPct val="90000"/>
              </a:lnSpc>
              <a:spcBef>
                <a:spcPts val="700"/>
              </a:spcBef>
              <a:buFont typeface="Arial" panose="020B0604020202020204" pitchFamily="34" charset="0"/>
              <a:buNone/>
              <a:defRPr kumimoji="1" sz="2800" kern="1200">
                <a:solidFill>
                  <a:schemeClr val="tx1"/>
                </a:solidFill>
                <a:latin typeface="+mn-lt"/>
                <a:ea typeface="+mn-ea"/>
                <a:cs typeface="+mn-cs"/>
              </a:defRPr>
            </a:lvl2pPr>
            <a:lvl3pPr marL="1280160" indent="0" algn="ctr" defTabSz="1280160" rtl="0" eaLnBrk="1" latinLnBrk="0" hangingPunct="1">
              <a:lnSpc>
                <a:spcPct val="90000"/>
              </a:lnSpc>
              <a:spcBef>
                <a:spcPts val="700"/>
              </a:spcBef>
              <a:buFont typeface="Arial" panose="020B0604020202020204" pitchFamily="34" charset="0"/>
              <a:buNone/>
              <a:defRPr kumimoji="1" sz="2520" kern="1200">
                <a:solidFill>
                  <a:schemeClr val="tx1"/>
                </a:solidFill>
                <a:latin typeface="+mn-lt"/>
                <a:ea typeface="+mn-ea"/>
                <a:cs typeface="+mn-cs"/>
              </a:defRPr>
            </a:lvl3pPr>
            <a:lvl4pPr marL="19202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4pPr>
            <a:lvl5pPr marL="256032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5pPr>
            <a:lvl6pPr marL="320040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6pPr>
            <a:lvl7pPr marL="384048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7pPr>
            <a:lvl8pPr marL="448056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8pPr>
            <a:lvl9pPr marL="51206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9pPr>
          </a:lstStyle>
          <a:p>
            <a:pPr algn="l">
              <a:lnSpc>
                <a:spcPct val="50000"/>
              </a:lnSpc>
            </a:pPr>
            <a:r>
              <a:rPr lang="ja-JP" altLang="en-US" sz="1200" b="1" u="sng" kern="100" dirty="0">
                <a:latin typeface="+mj-ea"/>
                <a:cs typeface="Times New Roman" panose="02020603050405020304" pitchFamily="18" charset="0"/>
              </a:rPr>
              <a:t>大阪港の弱み</a:t>
            </a:r>
            <a:endParaRPr lang="en-US" altLang="ja-JP" sz="1200" b="1" u="sng" kern="100" dirty="0">
              <a:latin typeface="+mj-ea"/>
              <a:cs typeface="Times New Roman" panose="02020603050405020304" pitchFamily="18" charset="0"/>
            </a:endParaRPr>
          </a:p>
          <a:p>
            <a:pPr marL="171450" indent="-171450" algn="l">
              <a:lnSpc>
                <a:spcPct val="50000"/>
              </a:lnSpc>
              <a:spcBef>
                <a:spcPts val="600"/>
              </a:spcBef>
              <a:buFont typeface="Wingdings" panose="05000000000000000000" pitchFamily="2" charset="2"/>
              <a:buChar char="Ø"/>
            </a:pPr>
            <a:r>
              <a:rPr lang="ja-JP" altLang="en-US" sz="1050" kern="100" dirty="0">
                <a:latin typeface="+mj-ea"/>
                <a:cs typeface="Times New Roman" panose="02020603050405020304" pitchFamily="18" charset="0"/>
              </a:rPr>
              <a:t>内航フィーダーは地理的・輸出航路体系的に神戸港が有利</a:t>
            </a:r>
            <a:endParaRPr lang="en-US" altLang="ja-JP" sz="1050" kern="100" dirty="0">
              <a:latin typeface="+mj-ea"/>
              <a:cs typeface="Times New Roman" panose="02020603050405020304" pitchFamily="18" charset="0"/>
            </a:endParaRPr>
          </a:p>
          <a:p>
            <a:pPr marL="171450" indent="-171450" algn="l">
              <a:lnSpc>
                <a:spcPct val="50000"/>
              </a:lnSpc>
              <a:spcBef>
                <a:spcPts val="600"/>
              </a:spcBef>
              <a:buFont typeface="Wingdings" panose="05000000000000000000" pitchFamily="2" charset="2"/>
              <a:buChar char="Ø"/>
            </a:pPr>
            <a:r>
              <a:rPr lang="ja-JP" altLang="en-US" sz="1050" kern="100" dirty="0">
                <a:latin typeface="+mj-ea"/>
                <a:cs typeface="Times New Roman" panose="02020603050405020304" pitchFamily="18" charset="0"/>
              </a:rPr>
              <a:t>コンテナ車両によるターミナル前での車列が発生している。</a:t>
            </a:r>
            <a:endParaRPr lang="en-US" altLang="ja-JP" sz="1050" kern="100" dirty="0">
              <a:latin typeface="+mj-ea"/>
              <a:cs typeface="Times New Roman" panose="02020603050405020304" pitchFamily="18" charset="0"/>
            </a:endParaRPr>
          </a:p>
          <a:p>
            <a:pPr marL="171450" indent="-171450" algn="l">
              <a:lnSpc>
                <a:spcPct val="50000"/>
              </a:lnSpc>
              <a:spcBef>
                <a:spcPts val="600"/>
              </a:spcBef>
              <a:buFont typeface="Wingdings" panose="05000000000000000000" pitchFamily="2" charset="2"/>
              <a:buChar char="Ø"/>
            </a:pPr>
            <a:r>
              <a:rPr lang="ja-JP" altLang="en-US" sz="1050" kern="100" dirty="0">
                <a:latin typeface="+mj-ea"/>
                <a:cs typeface="Times New Roman" panose="02020603050405020304" pitchFamily="18" charset="0"/>
              </a:rPr>
              <a:t>岸壁・埠頭・上屋の老朽化による機能の</a:t>
            </a:r>
            <a:r>
              <a:rPr lang="ja-JP" altLang="en-US" sz="1050" kern="100" dirty="0" smtClean="0">
                <a:latin typeface="+mj-ea"/>
                <a:cs typeface="Times New Roman" panose="02020603050405020304" pitchFamily="18" charset="0"/>
              </a:rPr>
              <a:t>陳腐化</a:t>
            </a:r>
            <a:endParaRPr lang="en-US" altLang="ja-JP" sz="1050" kern="100" dirty="0" smtClean="0">
              <a:latin typeface="+mj-ea"/>
              <a:cs typeface="Times New Roman" panose="02020603050405020304" pitchFamily="18" charset="0"/>
            </a:endParaRPr>
          </a:p>
          <a:p>
            <a:pPr marL="171450" indent="-171450" algn="l">
              <a:lnSpc>
                <a:spcPct val="50000"/>
              </a:lnSpc>
              <a:spcBef>
                <a:spcPts val="600"/>
              </a:spcBef>
              <a:buFont typeface="Wingdings" panose="05000000000000000000" pitchFamily="2" charset="2"/>
              <a:buChar char="Ø"/>
            </a:pPr>
            <a:r>
              <a:rPr lang="ja-JP" altLang="en-US" sz="1050" kern="100" dirty="0" smtClean="0">
                <a:latin typeface="+mj-ea"/>
                <a:cs typeface="Times New Roman" panose="02020603050405020304" pitchFamily="18" charset="0"/>
              </a:rPr>
              <a:t>台風第</a:t>
            </a:r>
            <a:r>
              <a:rPr lang="en-US" altLang="ja-JP" sz="1050" kern="100" dirty="0" smtClean="0">
                <a:latin typeface="+mj-ea"/>
                <a:cs typeface="Times New Roman" panose="02020603050405020304" pitchFamily="18" charset="0"/>
              </a:rPr>
              <a:t>21</a:t>
            </a:r>
            <a:r>
              <a:rPr lang="ja-JP" altLang="en-US" sz="1050" kern="100" dirty="0" smtClean="0">
                <a:latin typeface="+mj-ea"/>
                <a:cs typeface="Times New Roman" panose="02020603050405020304" pitchFamily="18" charset="0"/>
              </a:rPr>
              <a:t>号の影響により多くの港湾施設が被害を受けた。</a:t>
            </a:r>
            <a:endParaRPr lang="en-US" altLang="ja-JP" sz="1050" kern="100" dirty="0">
              <a:latin typeface="+mj-ea"/>
              <a:cs typeface="Times New Roman" panose="02020603050405020304" pitchFamily="18" charset="0"/>
            </a:endParaRPr>
          </a:p>
        </p:txBody>
      </p:sp>
      <p:sp>
        <p:nvSpPr>
          <p:cNvPr id="51" name="サブタイトル 2"/>
          <p:cNvSpPr txBox="1">
            <a:spLocks/>
          </p:cNvSpPr>
          <p:nvPr/>
        </p:nvSpPr>
        <p:spPr>
          <a:xfrm>
            <a:off x="5257021" y="2809870"/>
            <a:ext cx="4437888" cy="1314827"/>
          </a:xfrm>
          <a:prstGeom prst="rect">
            <a:avLst/>
          </a:prstGeom>
          <a:ln w="28575">
            <a:noFill/>
          </a:ln>
        </p:spPr>
        <p:txBody>
          <a:bodyPr vert="horz" lIns="162560" tIns="81280" rIns="162560" bIns="81280" rtlCol="0" anchor="t">
            <a:normAutofit/>
          </a:bodyPr>
          <a:lstStyle>
            <a:lvl1pPr marL="0" indent="0" algn="ctr" defTabSz="1280160" rtl="0" eaLnBrk="1" latinLnBrk="0" hangingPunct="1">
              <a:lnSpc>
                <a:spcPct val="90000"/>
              </a:lnSpc>
              <a:spcBef>
                <a:spcPts val="1400"/>
              </a:spcBef>
              <a:buFont typeface="Arial" panose="020B0604020202020204" pitchFamily="34" charset="0"/>
              <a:buNone/>
              <a:defRPr kumimoji="1" sz="3360" kern="1200">
                <a:solidFill>
                  <a:schemeClr val="tx1"/>
                </a:solidFill>
                <a:latin typeface="+mn-lt"/>
                <a:ea typeface="+mn-ea"/>
                <a:cs typeface="+mn-cs"/>
              </a:defRPr>
            </a:lvl1pPr>
            <a:lvl2pPr marL="640080" indent="0" algn="ctr" defTabSz="1280160" rtl="0" eaLnBrk="1" latinLnBrk="0" hangingPunct="1">
              <a:lnSpc>
                <a:spcPct val="90000"/>
              </a:lnSpc>
              <a:spcBef>
                <a:spcPts val="700"/>
              </a:spcBef>
              <a:buFont typeface="Arial" panose="020B0604020202020204" pitchFamily="34" charset="0"/>
              <a:buNone/>
              <a:defRPr kumimoji="1" sz="2800" kern="1200">
                <a:solidFill>
                  <a:schemeClr val="tx1"/>
                </a:solidFill>
                <a:latin typeface="+mn-lt"/>
                <a:ea typeface="+mn-ea"/>
                <a:cs typeface="+mn-cs"/>
              </a:defRPr>
            </a:lvl2pPr>
            <a:lvl3pPr marL="1280160" indent="0" algn="ctr" defTabSz="1280160" rtl="0" eaLnBrk="1" latinLnBrk="0" hangingPunct="1">
              <a:lnSpc>
                <a:spcPct val="90000"/>
              </a:lnSpc>
              <a:spcBef>
                <a:spcPts val="700"/>
              </a:spcBef>
              <a:buFont typeface="Arial" panose="020B0604020202020204" pitchFamily="34" charset="0"/>
              <a:buNone/>
              <a:defRPr kumimoji="1" sz="2520" kern="1200">
                <a:solidFill>
                  <a:schemeClr val="tx1"/>
                </a:solidFill>
                <a:latin typeface="+mn-lt"/>
                <a:ea typeface="+mn-ea"/>
                <a:cs typeface="+mn-cs"/>
              </a:defRPr>
            </a:lvl3pPr>
            <a:lvl4pPr marL="19202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4pPr>
            <a:lvl5pPr marL="256032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5pPr>
            <a:lvl6pPr marL="320040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6pPr>
            <a:lvl7pPr marL="384048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7pPr>
            <a:lvl8pPr marL="448056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8pPr>
            <a:lvl9pPr marL="51206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9pPr>
          </a:lstStyle>
          <a:p>
            <a:pPr algn="l">
              <a:lnSpc>
                <a:spcPct val="50000"/>
              </a:lnSpc>
            </a:pPr>
            <a:r>
              <a:rPr lang="ja-JP" altLang="en-US" sz="1200" b="1" u="sng" kern="100" dirty="0">
                <a:latin typeface="+mj-ea"/>
                <a:cs typeface="Times New Roman" panose="02020603050405020304" pitchFamily="18" charset="0"/>
              </a:rPr>
              <a:t>大阪港の機会、プラス要因</a:t>
            </a:r>
            <a:endParaRPr lang="en-US" altLang="ja-JP" sz="1200" b="1" u="sng" kern="100" dirty="0">
              <a:latin typeface="+mj-ea"/>
              <a:cs typeface="Times New Roman" panose="02020603050405020304" pitchFamily="18" charset="0"/>
            </a:endParaRPr>
          </a:p>
          <a:p>
            <a:pPr marL="171450" indent="-171450" algn="l">
              <a:lnSpc>
                <a:spcPct val="50000"/>
              </a:lnSpc>
              <a:spcBef>
                <a:spcPts val="600"/>
              </a:spcBef>
              <a:buFont typeface="Wingdings" panose="05000000000000000000" pitchFamily="2" charset="2"/>
              <a:buChar char="Ø"/>
            </a:pPr>
            <a:r>
              <a:rPr lang="en-US" altLang="ja-JP" sz="1100" kern="100" dirty="0">
                <a:latin typeface="+mj-ea"/>
                <a:cs typeface="Times New Roman" panose="02020603050405020304" pitchFamily="18" charset="0"/>
              </a:rPr>
              <a:t>ODA</a:t>
            </a:r>
            <a:r>
              <a:rPr lang="ja-JP" altLang="en-US" sz="1100" kern="100" dirty="0">
                <a:latin typeface="+mj-ea"/>
                <a:cs typeface="Times New Roman" panose="02020603050405020304" pitchFamily="18" charset="0"/>
              </a:rPr>
              <a:t>により、アジアのコンテナターミナルの整備が進む。</a:t>
            </a:r>
            <a:endParaRPr lang="en-US" altLang="ja-JP" sz="1100" kern="100" dirty="0">
              <a:latin typeface="+mj-ea"/>
              <a:cs typeface="Times New Roman" panose="02020603050405020304" pitchFamily="18" charset="0"/>
            </a:endParaRPr>
          </a:p>
          <a:p>
            <a:pPr marL="171450" indent="-171450" algn="l">
              <a:lnSpc>
                <a:spcPct val="50000"/>
              </a:lnSpc>
              <a:spcBef>
                <a:spcPts val="600"/>
              </a:spcBef>
              <a:buFont typeface="Wingdings" panose="05000000000000000000" pitchFamily="2" charset="2"/>
              <a:buChar char="Ø"/>
            </a:pPr>
            <a:r>
              <a:rPr lang="ja-JP" altLang="en-US" sz="1100" kern="100" dirty="0">
                <a:latin typeface="+mj-ea"/>
                <a:cs typeface="Times New Roman" panose="02020603050405020304" pitchFamily="18" charset="0"/>
              </a:rPr>
              <a:t>アライアンスの再編などに伴い、ターミナルも再編される。</a:t>
            </a:r>
            <a:endParaRPr lang="en-US" altLang="ja-JP" sz="1100" kern="100" dirty="0">
              <a:latin typeface="+mj-ea"/>
              <a:cs typeface="Times New Roman" panose="02020603050405020304" pitchFamily="18" charset="0"/>
            </a:endParaRPr>
          </a:p>
          <a:p>
            <a:pPr marL="171450" indent="-171450" algn="l">
              <a:lnSpc>
                <a:spcPct val="50000"/>
              </a:lnSpc>
              <a:spcBef>
                <a:spcPts val="600"/>
              </a:spcBef>
              <a:buFont typeface="Wingdings" panose="05000000000000000000" pitchFamily="2" charset="2"/>
              <a:buChar char="Ø"/>
            </a:pPr>
            <a:r>
              <a:rPr lang="ja-JP" altLang="en-US" sz="1100" kern="100" dirty="0" smtClean="0">
                <a:latin typeface="+mj-ea"/>
                <a:cs typeface="Times New Roman" panose="02020603050405020304" pitchFamily="18" charset="0"/>
              </a:rPr>
              <a:t>内航</a:t>
            </a:r>
            <a:r>
              <a:rPr lang="en-US" altLang="ja-JP" sz="1100" kern="100" dirty="0">
                <a:latin typeface="+mj-ea"/>
                <a:cs typeface="Times New Roman" panose="02020603050405020304" pitchFamily="18" charset="0"/>
              </a:rPr>
              <a:t>RORO</a:t>
            </a:r>
            <a:r>
              <a:rPr lang="ja-JP" altLang="en-US" sz="1100" kern="100" dirty="0">
                <a:latin typeface="+mj-ea"/>
                <a:cs typeface="Times New Roman" panose="02020603050405020304" pitchFamily="18" charset="0"/>
              </a:rPr>
              <a:t>船</a:t>
            </a:r>
            <a:r>
              <a:rPr lang="ja-JP" altLang="en-US" sz="1100" kern="100" dirty="0" smtClean="0">
                <a:latin typeface="+mj-ea"/>
                <a:cs typeface="Times New Roman" panose="02020603050405020304" pitchFamily="18" charset="0"/>
              </a:rPr>
              <a:t>の需要が高まっている。</a:t>
            </a:r>
            <a:endParaRPr lang="en-US" altLang="ja-JP" sz="1100" kern="100" dirty="0">
              <a:latin typeface="+mj-ea"/>
              <a:cs typeface="Times New Roman" panose="02020603050405020304" pitchFamily="18" charset="0"/>
            </a:endParaRPr>
          </a:p>
          <a:p>
            <a:pPr marL="171450" indent="-171450" algn="l">
              <a:lnSpc>
                <a:spcPct val="50000"/>
              </a:lnSpc>
              <a:spcBef>
                <a:spcPts val="600"/>
              </a:spcBef>
              <a:buFont typeface="Wingdings" panose="05000000000000000000" pitchFamily="2" charset="2"/>
              <a:buChar char="Ø"/>
            </a:pPr>
            <a:r>
              <a:rPr lang="ja-JP" altLang="en-US" sz="1100" kern="100" dirty="0">
                <a:latin typeface="+mj-ea"/>
                <a:cs typeface="Times New Roman" panose="02020603050405020304" pitchFamily="18" charset="0"/>
              </a:rPr>
              <a:t>クルーズによる訪日外国人の</a:t>
            </a:r>
            <a:r>
              <a:rPr lang="ja-JP" altLang="en-US" sz="1100" kern="100" dirty="0" smtClean="0">
                <a:latin typeface="+mj-ea"/>
                <a:cs typeface="Times New Roman" panose="02020603050405020304" pitchFamily="18" charset="0"/>
              </a:rPr>
              <a:t>増加</a:t>
            </a:r>
            <a:endParaRPr lang="en-US" altLang="ja-JP" sz="1100" kern="100" dirty="0" smtClean="0">
              <a:latin typeface="+mj-ea"/>
              <a:cs typeface="Times New Roman" panose="02020603050405020304" pitchFamily="18" charset="0"/>
            </a:endParaRPr>
          </a:p>
          <a:p>
            <a:pPr marL="171450" indent="-171450" algn="l">
              <a:lnSpc>
                <a:spcPct val="50000"/>
              </a:lnSpc>
              <a:spcBef>
                <a:spcPts val="600"/>
              </a:spcBef>
              <a:buFont typeface="Wingdings" panose="05000000000000000000" pitchFamily="2" charset="2"/>
              <a:buChar char="Ø"/>
            </a:pPr>
            <a:r>
              <a:rPr lang="ja-JP" altLang="en-US" sz="1100" kern="100" dirty="0" smtClean="0">
                <a:latin typeface="+mj-ea"/>
                <a:cs typeface="Times New Roman" panose="02020603050405020304" pitchFamily="18" charset="0"/>
              </a:rPr>
              <a:t>夢洲地区におけ</a:t>
            </a:r>
            <a:r>
              <a:rPr lang="ja-JP" altLang="en-US" sz="1100" kern="100" dirty="0">
                <a:latin typeface="+mj-ea"/>
                <a:cs typeface="Times New Roman" panose="02020603050405020304" pitchFamily="18" charset="0"/>
              </a:rPr>
              <a:t>る</a:t>
            </a:r>
            <a:r>
              <a:rPr lang="ja-JP" altLang="en-US" sz="1100" kern="100" dirty="0" smtClean="0">
                <a:latin typeface="+mj-ea"/>
                <a:cs typeface="Times New Roman" panose="02020603050405020304" pitchFamily="18" charset="0"/>
              </a:rPr>
              <a:t>テクノポート線や道路などのインフラ整備の実施</a:t>
            </a:r>
            <a:endParaRPr lang="en-US" altLang="ja-JP" sz="1100" kern="100" dirty="0" smtClean="0">
              <a:latin typeface="+mj-ea"/>
              <a:cs typeface="Times New Roman" panose="02020603050405020304" pitchFamily="18" charset="0"/>
            </a:endParaRPr>
          </a:p>
          <a:p>
            <a:pPr marL="171450" indent="-171450" algn="l">
              <a:lnSpc>
                <a:spcPct val="50000"/>
              </a:lnSpc>
              <a:spcBef>
                <a:spcPts val="600"/>
              </a:spcBef>
              <a:buFont typeface="Wingdings" panose="05000000000000000000" pitchFamily="2" charset="2"/>
              <a:buChar char="Ø"/>
            </a:pPr>
            <a:r>
              <a:rPr lang="ja-JP" altLang="en-US" sz="1100" kern="100" dirty="0" smtClean="0">
                <a:uFill>
                  <a:solidFill>
                    <a:srgbClr val="FF0000"/>
                  </a:solidFill>
                </a:uFill>
                <a:latin typeface="ＭＳ Ｐゴシック" panose="020B0600070205080204" pitchFamily="50" charset="-128"/>
                <a:ea typeface="ＭＳ Ｐゴシック" panose="020B0600070205080204" pitchFamily="50" charset="-128"/>
                <a:cs typeface="Times New Roman" panose="02020603050405020304" pitchFamily="18" charset="0"/>
              </a:rPr>
              <a:t>阪神高速大和川線全面開通により大阪港へのアクセスが向上</a:t>
            </a:r>
            <a:endParaRPr lang="en-US" altLang="ja-JP" sz="1100" kern="100" dirty="0" smtClean="0">
              <a:uFill>
                <a:solidFill>
                  <a:srgbClr val="FF0000"/>
                </a:solidFill>
              </a:uFill>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171450" indent="-171450" algn="l">
              <a:lnSpc>
                <a:spcPct val="50000"/>
              </a:lnSpc>
              <a:spcBef>
                <a:spcPts val="600"/>
              </a:spcBef>
              <a:buFont typeface="Wingdings" panose="05000000000000000000" pitchFamily="2" charset="2"/>
              <a:buChar char="Ø"/>
            </a:pPr>
            <a:endParaRPr lang="ja-JP" altLang="en-US" sz="1100" kern="100" dirty="0">
              <a:latin typeface="+mj-ea"/>
              <a:cs typeface="Times New Roman" panose="02020603050405020304" pitchFamily="18" charset="0"/>
            </a:endParaRPr>
          </a:p>
        </p:txBody>
      </p:sp>
      <p:sp>
        <p:nvSpPr>
          <p:cNvPr id="52" name="サブタイトル 2"/>
          <p:cNvSpPr txBox="1">
            <a:spLocks/>
          </p:cNvSpPr>
          <p:nvPr/>
        </p:nvSpPr>
        <p:spPr>
          <a:xfrm>
            <a:off x="5271252" y="3946910"/>
            <a:ext cx="4437888" cy="1092872"/>
          </a:xfrm>
          <a:prstGeom prst="rect">
            <a:avLst/>
          </a:prstGeom>
          <a:ln w="28575">
            <a:noFill/>
          </a:ln>
        </p:spPr>
        <p:txBody>
          <a:bodyPr vert="horz" lIns="162560" tIns="81280" rIns="162560" bIns="81280" rtlCol="0" anchor="t">
            <a:normAutofit/>
          </a:bodyPr>
          <a:lstStyle>
            <a:lvl1pPr marL="0" indent="0" algn="ctr" defTabSz="1280160" rtl="0" eaLnBrk="1" latinLnBrk="0" hangingPunct="1">
              <a:lnSpc>
                <a:spcPct val="90000"/>
              </a:lnSpc>
              <a:spcBef>
                <a:spcPts val="1400"/>
              </a:spcBef>
              <a:buFont typeface="Arial" panose="020B0604020202020204" pitchFamily="34" charset="0"/>
              <a:buNone/>
              <a:defRPr kumimoji="1" sz="3360" kern="1200">
                <a:solidFill>
                  <a:schemeClr val="tx1"/>
                </a:solidFill>
                <a:latin typeface="+mn-lt"/>
                <a:ea typeface="+mn-ea"/>
                <a:cs typeface="+mn-cs"/>
              </a:defRPr>
            </a:lvl1pPr>
            <a:lvl2pPr marL="640080" indent="0" algn="ctr" defTabSz="1280160" rtl="0" eaLnBrk="1" latinLnBrk="0" hangingPunct="1">
              <a:lnSpc>
                <a:spcPct val="90000"/>
              </a:lnSpc>
              <a:spcBef>
                <a:spcPts val="700"/>
              </a:spcBef>
              <a:buFont typeface="Arial" panose="020B0604020202020204" pitchFamily="34" charset="0"/>
              <a:buNone/>
              <a:defRPr kumimoji="1" sz="2800" kern="1200">
                <a:solidFill>
                  <a:schemeClr val="tx1"/>
                </a:solidFill>
                <a:latin typeface="+mn-lt"/>
                <a:ea typeface="+mn-ea"/>
                <a:cs typeface="+mn-cs"/>
              </a:defRPr>
            </a:lvl2pPr>
            <a:lvl3pPr marL="1280160" indent="0" algn="ctr" defTabSz="1280160" rtl="0" eaLnBrk="1" latinLnBrk="0" hangingPunct="1">
              <a:lnSpc>
                <a:spcPct val="90000"/>
              </a:lnSpc>
              <a:spcBef>
                <a:spcPts val="700"/>
              </a:spcBef>
              <a:buFont typeface="Arial" panose="020B0604020202020204" pitchFamily="34" charset="0"/>
              <a:buNone/>
              <a:defRPr kumimoji="1" sz="2520" kern="1200">
                <a:solidFill>
                  <a:schemeClr val="tx1"/>
                </a:solidFill>
                <a:latin typeface="+mn-lt"/>
                <a:ea typeface="+mn-ea"/>
                <a:cs typeface="+mn-cs"/>
              </a:defRPr>
            </a:lvl3pPr>
            <a:lvl4pPr marL="19202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4pPr>
            <a:lvl5pPr marL="256032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5pPr>
            <a:lvl6pPr marL="320040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6pPr>
            <a:lvl7pPr marL="384048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7pPr>
            <a:lvl8pPr marL="448056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8pPr>
            <a:lvl9pPr marL="51206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9pPr>
          </a:lstStyle>
          <a:p>
            <a:pPr algn="l">
              <a:lnSpc>
                <a:spcPct val="50000"/>
              </a:lnSpc>
            </a:pPr>
            <a:r>
              <a:rPr lang="ja-JP" altLang="en-US" sz="1200" b="1" u="sng" kern="100" dirty="0">
                <a:latin typeface="+mj-ea"/>
                <a:cs typeface="Times New Roman" panose="02020603050405020304" pitchFamily="18" charset="0"/>
              </a:rPr>
              <a:t>大阪港の脅威、マイナス</a:t>
            </a:r>
            <a:r>
              <a:rPr lang="ja-JP" altLang="en-US" sz="1200" b="1" u="sng" kern="100" dirty="0" smtClean="0">
                <a:latin typeface="+mj-ea"/>
                <a:cs typeface="Times New Roman" panose="02020603050405020304" pitchFamily="18" charset="0"/>
              </a:rPr>
              <a:t>要因</a:t>
            </a:r>
            <a:endParaRPr lang="en-US" altLang="ja-JP" sz="1100" kern="100" dirty="0">
              <a:latin typeface="+mj-ea"/>
              <a:cs typeface="Times New Roman" panose="02020603050405020304" pitchFamily="18" charset="0"/>
            </a:endParaRPr>
          </a:p>
          <a:p>
            <a:pPr marL="171450" indent="-171450" algn="l">
              <a:lnSpc>
                <a:spcPct val="50000"/>
              </a:lnSpc>
              <a:spcBef>
                <a:spcPts val="600"/>
              </a:spcBef>
              <a:buFont typeface="Wingdings" panose="05000000000000000000" pitchFamily="2" charset="2"/>
              <a:buChar char="Ø"/>
            </a:pPr>
            <a:r>
              <a:rPr lang="ja-JP" altLang="en-US" sz="1100" kern="100" dirty="0" smtClean="0">
                <a:latin typeface="+mj-ea"/>
                <a:cs typeface="Times New Roman" panose="02020603050405020304" pitchFamily="18" charset="0"/>
              </a:rPr>
              <a:t>中国経済の減退・東南アジア経済成長の下振れ予測</a:t>
            </a:r>
            <a:endParaRPr lang="en-US" altLang="ja-JP" sz="1100" kern="100" dirty="0" smtClean="0">
              <a:latin typeface="+mj-ea"/>
              <a:cs typeface="Times New Roman" panose="02020603050405020304" pitchFamily="18" charset="0"/>
            </a:endParaRPr>
          </a:p>
          <a:p>
            <a:pPr marL="171450" indent="-171450" algn="l">
              <a:lnSpc>
                <a:spcPct val="50000"/>
              </a:lnSpc>
              <a:spcBef>
                <a:spcPts val="600"/>
              </a:spcBef>
              <a:buFont typeface="Wingdings" panose="05000000000000000000" pitchFamily="2" charset="2"/>
              <a:buChar char="Ø"/>
            </a:pPr>
            <a:r>
              <a:rPr lang="ja-JP" altLang="en-US" sz="1100" kern="100" dirty="0" smtClean="0">
                <a:latin typeface="+mj-ea"/>
                <a:cs typeface="Times New Roman" panose="02020603050405020304" pitchFamily="18" charset="0"/>
              </a:rPr>
              <a:t>背後圏の人口が減少する見込み。</a:t>
            </a:r>
            <a:endParaRPr lang="en-US" altLang="ja-JP" sz="1100" kern="100" dirty="0" smtClean="0">
              <a:latin typeface="+mj-ea"/>
              <a:cs typeface="Times New Roman" panose="02020603050405020304" pitchFamily="18" charset="0"/>
            </a:endParaRPr>
          </a:p>
          <a:p>
            <a:pPr marL="171450" indent="-171450" algn="l">
              <a:lnSpc>
                <a:spcPct val="50000"/>
              </a:lnSpc>
              <a:spcBef>
                <a:spcPts val="600"/>
              </a:spcBef>
              <a:buFont typeface="Wingdings" panose="05000000000000000000" pitchFamily="2" charset="2"/>
              <a:buChar char="Ø"/>
            </a:pPr>
            <a:r>
              <a:rPr lang="ja-JP" altLang="en-US" sz="1100" kern="100" dirty="0" smtClean="0">
                <a:latin typeface="+mj-ea"/>
                <a:cs typeface="Times New Roman" panose="02020603050405020304" pitchFamily="18" charset="0"/>
              </a:rPr>
              <a:t>新名神</a:t>
            </a:r>
            <a:r>
              <a:rPr lang="ja-JP" altLang="en-US" sz="1100" kern="100" dirty="0">
                <a:latin typeface="+mj-ea"/>
                <a:cs typeface="Times New Roman" panose="02020603050405020304" pitchFamily="18" charset="0"/>
              </a:rPr>
              <a:t>開通により、</a:t>
            </a:r>
            <a:r>
              <a:rPr lang="ja-JP" altLang="en-US" sz="1100" kern="100" dirty="0" smtClean="0">
                <a:latin typeface="+mj-ea"/>
                <a:cs typeface="Times New Roman" panose="02020603050405020304" pitchFamily="18" charset="0"/>
              </a:rPr>
              <a:t>神戸港への</a:t>
            </a:r>
            <a:r>
              <a:rPr lang="ja-JP" altLang="en-US" sz="1100" kern="100" dirty="0">
                <a:latin typeface="+mj-ea"/>
                <a:cs typeface="Times New Roman" panose="02020603050405020304" pitchFamily="18" charset="0"/>
              </a:rPr>
              <a:t>アクセス</a:t>
            </a:r>
            <a:r>
              <a:rPr lang="ja-JP" altLang="en-US" sz="1100" kern="100" dirty="0" smtClean="0">
                <a:latin typeface="+mj-ea"/>
                <a:cs typeface="Times New Roman" panose="02020603050405020304" pitchFamily="18" charset="0"/>
              </a:rPr>
              <a:t>が向上</a:t>
            </a:r>
            <a:endParaRPr lang="en-US" altLang="ja-JP" sz="1100" kern="100" dirty="0" smtClean="0">
              <a:latin typeface="+mj-ea"/>
              <a:cs typeface="Times New Roman" panose="02020603050405020304" pitchFamily="18" charset="0"/>
            </a:endParaRPr>
          </a:p>
          <a:p>
            <a:pPr marL="171450" indent="-171450" algn="l">
              <a:lnSpc>
                <a:spcPct val="50000"/>
              </a:lnSpc>
              <a:spcBef>
                <a:spcPts val="600"/>
              </a:spcBef>
              <a:buFont typeface="Wingdings" panose="05000000000000000000" pitchFamily="2" charset="2"/>
              <a:buChar char="Ø"/>
            </a:pPr>
            <a:r>
              <a:rPr lang="ja-JP" altLang="en-US" sz="1100" kern="100" dirty="0" smtClean="0">
                <a:latin typeface="+mj-ea"/>
                <a:cs typeface="Times New Roman" panose="02020603050405020304" pitchFamily="18" charset="0"/>
              </a:rPr>
              <a:t>今後、大規模な台風など自然災害が起こる可能性がある。</a:t>
            </a:r>
            <a:endParaRPr lang="en-US" altLang="ja-JP" sz="1100" kern="100" dirty="0">
              <a:latin typeface="+mj-ea"/>
              <a:cs typeface="Times New Roman" panose="02020603050405020304" pitchFamily="18" charset="0"/>
            </a:endParaRPr>
          </a:p>
        </p:txBody>
      </p:sp>
      <p:sp>
        <p:nvSpPr>
          <p:cNvPr id="53" name="正方形/長方形 52"/>
          <p:cNvSpPr/>
          <p:nvPr/>
        </p:nvSpPr>
        <p:spPr>
          <a:xfrm>
            <a:off x="545779" y="2780026"/>
            <a:ext cx="8974963" cy="2015558"/>
          </a:xfrm>
          <a:prstGeom prst="rect">
            <a:avLst/>
          </a:prstGeom>
          <a:noFill/>
          <a:ln w="381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58" name="角丸四角形 57"/>
          <p:cNvSpPr/>
          <p:nvPr/>
        </p:nvSpPr>
        <p:spPr>
          <a:xfrm>
            <a:off x="545779" y="7123754"/>
            <a:ext cx="8848499" cy="199736"/>
          </a:xfrm>
          <a:prstGeom prst="round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u="sng" dirty="0">
                <a:solidFill>
                  <a:schemeClr val="tx1"/>
                </a:solidFill>
              </a:rPr>
              <a:t>施設提供事業で取り組むべき方策を選定</a:t>
            </a:r>
            <a:endParaRPr lang="ja-JP" altLang="en-US" sz="1600" dirty="0">
              <a:solidFill>
                <a:schemeClr val="tx1"/>
              </a:solidFill>
            </a:endParaRPr>
          </a:p>
        </p:txBody>
      </p:sp>
      <p:sp>
        <p:nvSpPr>
          <p:cNvPr id="60" name="正方形/長方形 59"/>
          <p:cNvSpPr/>
          <p:nvPr/>
        </p:nvSpPr>
        <p:spPr>
          <a:xfrm>
            <a:off x="93906" y="639548"/>
            <a:ext cx="369322" cy="11811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bg1"/>
                </a:solidFill>
              </a:rPr>
              <a:t>阪神港</a:t>
            </a:r>
          </a:p>
        </p:txBody>
      </p:sp>
      <p:sp>
        <p:nvSpPr>
          <p:cNvPr id="61" name="正方形/長方形 60"/>
          <p:cNvSpPr/>
          <p:nvPr/>
        </p:nvSpPr>
        <p:spPr>
          <a:xfrm>
            <a:off x="93906" y="2719416"/>
            <a:ext cx="369322" cy="4348042"/>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bg1"/>
                </a:solidFill>
              </a:rPr>
              <a:t>大阪港</a:t>
            </a:r>
          </a:p>
        </p:txBody>
      </p:sp>
      <p:sp>
        <p:nvSpPr>
          <p:cNvPr id="62" name="正方形/長方形 61"/>
          <p:cNvSpPr/>
          <p:nvPr/>
        </p:nvSpPr>
        <p:spPr>
          <a:xfrm>
            <a:off x="93906" y="7525836"/>
            <a:ext cx="369322" cy="6448135"/>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bg1"/>
                </a:solidFill>
              </a:rPr>
              <a:t>施設提供事業</a:t>
            </a:r>
          </a:p>
        </p:txBody>
      </p:sp>
      <p:sp>
        <p:nvSpPr>
          <p:cNvPr id="65" name="二等辺三角形 64"/>
          <p:cNvSpPr/>
          <p:nvPr/>
        </p:nvSpPr>
        <p:spPr>
          <a:xfrm rot="10800000" flipH="1">
            <a:off x="1737573" y="4825096"/>
            <a:ext cx="2708446" cy="11429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31" name="正方形/長方形 30"/>
          <p:cNvSpPr/>
          <p:nvPr/>
        </p:nvSpPr>
        <p:spPr>
          <a:xfrm>
            <a:off x="554816" y="7525834"/>
            <a:ext cx="5957590" cy="2605172"/>
          </a:xfrm>
          <a:prstGeom prst="rect">
            <a:avLst/>
          </a:prstGeom>
          <a:ln w="57150">
            <a:solidFill>
              <a:srgbClr val="7030A0"/>
            </a:solidFill>
          </a:ln>
        </p:spPr>
        <p:txBody>
          <a:bodyPr wrap="square" anchor="t">
            <a:noAutofit/>
          </a:bodyPr>
          <a:lstStyle/>
          <a:p>
            <a:pPr algn="just"/>
            <a:r>
              <a:rPr lang="en-US" altLang="ja-JP" sz="1300" b="1" kern="100" dirty="0">
                <a:latin typeface="+mj-ea"/>
                <a:ea typeface="+mj-ea"/>
                <a:cs typeface="Times New Roman" panose="02020603050405020304" pitchFamily="18" charset="0"/>
              </a:rPr>
              <a:t>《</a:t>
            </a:r>
            <a:r>
              <a:rPr lang="ja-JP" altLang="en-US" sz="1300" b="1" kern="100" dirty="0">
                <a:latin typeface="+mj-ea"/>
                <a:ea typeface="+mj-ea"/>
                <a:cs typeface="Times New Roman" panose="02020603050405020304" pitchFamily="18" charset="0"/>
              </a:rPr>
              <a:t>競争力強化</a:t>
            </a:r>
            <a:r>
              <a:rPr lang="ja-JP" altLang="en-US" sz="1300" b="1" kern="100" dirty="0" smtClean="0">
                <a:latin typeface="+mj-ea"/>
                <a:ea typeface="+mj-ea"/>
                <a:cs typeface="Times New Roman" panose="02020603050405020304" pitchFamily="18" charset="0"/>
              </a:rPr>
              <a:t>策の</a:t>
            </a:r>
            <a:r>
              <a:rPr lang="ja-JP" altLang="en-US" sz="1300" b="1" kern="100" dirty="0">
                <a:latin typeface="+mj-ea"/>
                <a:ea typeface="+mj-ea"/>
                <a:cs typeface="Times New Roman" panose="02020603050405020304" pitchFamily="18" charset="0"/>
              </a:rPr>
              <a:t>考え方</a:t>
            </a:r>
            <a:r>
              <a:rPr lang="en-US" altLang="ja-JP" sz="1300" b="1" kern="100" dirty="0">
                <a:latin typeface="+mj-ea"/>
                <a:ea typeface="+mj-ea"/>
                <a:cs typeface="Times New Roman" panose="02020603050405020304" pitchFamily="18" charset="0"/>
              </a:rPr>
              <a:t>》</a:t>
            </a:r>
            <a:r>
              <a:rPr lang="ja-JP" altLang="en-US" sz="1300" b="1" kern="100" dirty="0">
                <a:latin typeface="+mj-ea"/>
                <a:ea typeface="+mj-ea"/>
                <a:cs typeface="Times New Roman" panose="02020603050405020304" pitchFamily="18" charset="0"/>
              </a:rPr>
              <a:t>（中期的取組）</a:t>
            </a:r>
            <a:endParaRPr lang="en-US" altLang="ja-JP" sz="1300" b="1" kern="100" dirty="0">
              <a:latin typeface="+mj-ea"/>
              <a:ea typeface="+mj-ea"/>
              <a:cs typeface="Times New Roman" panose="02020603050405020304" pitchFamily="18" charset="0"/>
            </a:endParaRPr>
          </a:p>
          <a:p>
            <a:pPr marL="285750" indent="-285750" algn="just">
              <a:buFont typeface="Wingdings" panose="05000000000000000000" pitchFamily="2" charset="2"/>
              <a:buChar char="Ø"/>
            </a:pPr>
            <a:r>
              <a:rPr lang="ja-JP" altLang="en-US" sz="1200" kern="100" dirty="0">
                <a:latin typeface="+mj-ea"/>
                <a:ea typeface="+mj-ea"/>
                <a:cs typeface="Times New Roman" panose="02020603050405020304" pitchFamily="18" charset="0"/>
              </a:rPr>
              <a:t>我が国においては、人口減少の問題や、船会社の統合・船舶大型化等による寄港地の絞り込み、といった厳しい経営環境が今後も見込まれるが、大阪港は、背後の広大なマーケットや、充実した物流ネットワークといった強み、ポテンシャルを有していると考える。</a:t>
            </a:r>
          </a:p>
          <a:p>
            <a:pPr marL="285750" indent="-285750" algn="just">
              <a:buFont typeface="Wingdings" panose="05000000000000000000" pitchFamily="2" charset="2"/>
              <a:buChar char="Ø"/>
            </a:pPr>
            <a:r>
              <a:rPr lang="ja-JP" altLang="en-US" sz="1200" kern="100" dirty="0">
                <a:latin typeface="+mj-ea"/>
                <a:ea typeface="+mj-ea"/>
                <a:cs typeface="Times New Roman" panose="02020603050405020304" pitchFamily="18" charset="0"/>
              </a:rPr>
              <a:t>このため、今後、事業拡大や新たな事業展開を企図する民間事業者の動向に注視しながら、ニーズの変化を的確に捉え、こうした事業者がビジネスチャンスを逸することのないよう、事業者を後押しする施策を実施していく必要がある。</a:t>
            </a:r>
          </a:p>
          <a:p>
            <a:pPr marL="285750" indent="-285750" algn="just">
              <a:buFont typeface="Wingdings" panose="05000000000000000000" pitchFamily="2" charset="2"/>
              <a:buChar char="Ø"/>
            </a:pPr>
            <a:r>
              <a:rPr lang="ja-JP" altLang="en-US" sz="1200" kern="100" dirty="0">
                <a:latin typeface="+mj-ea"/>
                <a:ea typeface="+mj-ea"/>
                <a:cs typeface="Times New Roman" panose="02020603050405020304" pitchFamily="18" charset="0"/>
              </a:rPr>
              <a:t>本市においては、これまで実施してきた施策に加え、</a:t>
            </a:r>
            <a:r>
              <a:rPr lang="en-US" altLang="ja-JP" sz="1200" kern="100" dirty="0">
                <a:latin typeface="+mj-ea"/>
                <a:ea typeface="+mj-ea"/>
                <a:cs typeface="Times New Roman" panose="02020603050405020304" pitchFamily="18" charset="0"/>
              </a:rPr>
              <a:t>SWOT</a:t>
            </a:r>
            <a:r>
              <a:rPr lang="ja-JP" altLang="en-US" sz="1200" kern="100" dirty="0">
                <a:latin typeface="+mj-ea"/>
                <a:ea typeface="+mj-ea"/>
                <a:cs typeface="Times New Roman" panose="02020603050405020304" pitchFamily="18" charset="0"/>
              </a:rPr>
              <a:t>分析を基に策定した</a:t>
            </a:r>
            <a:r>
              <a:rPr lang="ja-JP" altLang="en-US" sz="1200" kern="100" dirty="0" smtClean="0">
                <a:latin typeface="+mj-ea"/>
                <a:ea typeface="+mj-ea"/>
                <a:cs typeface="Times New Roman" panose="02020603050405020304" pitchFamily="18" charset="0"/>
              </a:rPr>
              <a:t>戦略案に</a:t>
            </a:r>
            <a:r>
              <a:rPr lang="ja-JP" altLang="en-US" sz="1200" kern="100" dirty="0">
                <a:latin typeface="+mj-ea"/>
                <a:ea typeface="+mj-ea"/>
                <a:cs typeface="Times New Roman" panose="02020603050405020304" pitchFamily="18" charset="0"/>
              </a:rPr>
              <a:t>取り組みつつ、また</a:t>
            </a:r>
            <a:r>
              <a:rPr lang="ja-JP" altLang="en-US" sz="1200" kern="100" dirty="0" smtClean="0">
                <a:latin typeface="+mj-ea"/>
                <a:ea typeface="+mj-ea"/>
                <a:cs typeface="Times New Roman" panose="02020603050405020304" pitchFamily="18" charset="0"/>
              </a:rPr>
              <a:t>戦略案も</a:t>
            </a:r>
            <a:r>
              <a:rPr lang="ja-JP" altLang="en-US" sz="1200" kern="100" dirty="0">
                <a:latin typeface="+mj-ea"/>
                <a:ea typeface="+mj-ea"/>
                <a:cs typeface="Times New Roman" panose="02020603050405020304" pitchFamily="18" charset="0"/>
              </a:rPr>
              <a:t>適宜見直しながら、大阪港の取扱貨物量をさらに増加させていくことが重要である。</a:t>
            </a:r>
          </a:p>
          <a:p>
            <a:pPr marL="285750" indent="-285750" algn="just">
              <a:buFont typeface="Wingdings" panose="05000000000000000000" pitchFamily="2" charset="2"/>
              <a:buChar char="Ø"/>
            </a:pPr>
            <a:r>
              <a:rPr lang="ja-JP" altLang="en-US" sz="1200" kern="100" dirty="0">
                <a:latin typeface="+mj-ea"/>
                <a:ea typeface="+mj-ea"/>
                <a:cs typeface="Times New Roman" panose="02020603050405020304" pitchFamily="18" charset="0"/>
              </a:rPr>
              <a:t>施設提供事業の経営改善に向けては、この</a:t>
            </a:r>
            <a:r>
              <a:rPr lang="ja-JP" altLang="en-US" sz="1200" kern="100" dirty="0" smtClean="0">
                <a:latin typeface="+mj-ea"/>
                <a:ea typeface="+mj-ea"/>
                <a:cs typeface="Times New Roman" panose="02020603050405020304" pitchFamily="18" charset="0"/>
              </a:rPr>
              <a:t>戦略案及び</a:t>
            </a:r>
            <a:r>
              <a:rPr lang="ja-JP" altLang="en-US" sz="1200" kern="100" dirty="0">
                <a:latin typeface="+mj-ea"/>
                <a:ea typeface="+mj-ea"/>
                <a:cs typeface="Times New Roman" panose="02020603050405020304" pitchFamily="18" charset="0"/>
              </a:rPr>
              <a:t>事業者ヒアリングに基づき、施設の稼働率向上のための「競争力強化</a:t>
            </a:r>
            <a:r>
              <a:rPr lang="ja-JP" altLang="en-US" sz="1200" kern="100" dirty="0" smtClean="0">
                <a:latin typeface="+mj-ea"/>
                <a:ea typeface="+mj-ea"/>
                <a:cs typeface="Times New Roman" panose="02020603050405020304" pitchFamily="18" charset="0"/>
              </a:rPr>
              <a:t>策」</a:t>
            </a:r>
            <a:r>
              <a:rPr lang="ja-JP" altLang="en-US" sz="1200" kern="100" dirty="0">
                <a:latin typeface="+mj-ea"/>
                <a:ea typeface="+mj-ea"/>
                <a:cs typeface="Times New Roman" panose="02020603050405020304" pitchFamily="18" charset="0"/>
              </a:rPr>
              <a:t>を策定、実施していくことが必要となる。</a:t>
            </a:r>
          </a:p>
        </p:txBody>
      </p:sp>
      <p:sp>
        <p:nvSpPr>
          <p:cNvPr id="32" name="正方形/長方形 31"/>
          <p:cNvSpPr/>
          <p:nvPr/>
        </p:nvSpPr>
        <p:spPr>
          <a:xfrm>
            <a:off x="583881" y="10410310"/>
            <a:ext cx="6018691" cy="3563660"/>
          </a:xfrm>
          <a:prstGeom prst="rect">
            <a:avLst/>
          </a:prstGeom>
          <a:ln w="57150">
            <a:solidFill>
              <a:srgbClr val="7030A0"/>
            </a:solidFill>
          </a:ln>
        </p:spPr>
        <p:txBody>
          <a:bodyPr wrap="square" anchor="t">
            <a:noAutofit/>
          </a:bodyPr>
          <a:lstStyle/>
          <a:p>
            <a:pPr algn="just"/>
            <a:r>
              <a:rPr lang="en-US" altLang="ja-JP" sz="1200" b="1" u="sng" kern="100" dirty="0">
                <a:latin typeface="+mj-ea"/>
                <a:ea typeface="+mj-ea"/>
                <a:cs typeface="Times New Roman" panose="02020603050405020304" pitchFamily="18" charset="0"/>
              </a:rPr>
              <a:t>【</a:t>
            </a:r>
            <a:r>
              <a:rPr lang="ja-JP" altLang="en-US" sz="1200" b="1" u="sng" kern="100" dirty="0">
                <a:latin typeface="+mj-ea"/>
                <a:ea typeface="+mj-ea"/>
                <a:cs typeface="Times New Roman" panose="02020603050405020304" pitchFamily="18" charset="0"/>
              </a:rPr>
              <a:t>競争力強化</a:t>
            </a:r>
            <a:r>
              <a:rPr lang="ja-JP" altLang="en-US" sz="1200" b="1" u="sng" kern="100" dirty="0" smtClean="0">
                <a:latin typeface="+mj-ea"/>
                <a:ea typeface="+mj-ea"/>
                <a:cs typeface="Times New Roman" panose="02020603050405020304" pitchFamily="18" charset="0"/>
              </a:rPr>
              <a:t>策</a:t>
            </a:r>
            <a:r>
              <a:rPr lang="en-US" altLang="ja-JP" sz="1200" b="1" u="sng" kern="100" dirty="0" smtClean="0">
                <a:latin typeface="+mj-ea"/>
                <a:ea typeface="+mj-ea"/>
                <a:cs typeface="Times New Roman" panose="02020603050405020304" pitchFamily="18" charset="0"/>
              </a:rPr>
              <a:t>】</a:t>
            </a:r>
            <a:endParaRPr lang="en-US" altLang="ja-JP" sz="1200" b="1" u="sng" kern="100" dirty="0">
              <a:latin typeface="+mj-ea"/>
              <a:ea typeface="+mj-ea"/>
              <a:cs typeface="Times New Roman" panose="02020603050405020304" pitchFamily="18" charset="0"/>
            </a:endParaRPr>
          </a:p>
          <a:p>
            <a:pPr algn="just"/>
            <a:r>
              <a:rPr lang="en-US" altLang="ja-JP" sz="1200" b="1" kern="100" dirty="0">
                <a:latin typeface="+mj-ea"/>
                <a:ea typeface="+mj-ea"/>
                <a:cs typeface="Times New Roman" panose="02020603050405020304" pitchFamily="18" charset="0"/>
              </a:rPr>
              <a:t>Ⅰ.</a:t>
            </a:r>
            <a:r>
              <a:rPr lang="ja-JP" altLang="en-US" sz="1200" b="1" u="sng" kern="100" dirty="0">
                <a:latin typeface="+mj-ea"/>
                <a:ea typeface="+mj-ea"/>
                <a:cs typeface="Times New Roman" panose="02020603050405020304" pitchFamily="18" charset="0"/>
              </a:rPr>
              <a:t>上屋をはじめとした所管施設の補修強化</a:t>
            </a:r>
            <a:endParaRPr lang="en-US" altLang="ja-JP" sz="1200" b="1" u="sng" kern="100" dirty="0">
              <a:latin typeface="+mj-ea"/>
              <a:ea typeface="+mj-ea"/>
              <a:cs typeface="Times New Roman" panose="02020603050405020304" pitchFamily="18" charset="0"/>
            </a:endParaRPr>
          </a:p>
          <a:p>
            <a:pPr marL="285750" indent="-285750" algn="just">
              <a:buFont typeface="Wingdings" panose="05000000000000000000" pitchFamily="2" charset="2"/>
              <a:buChar char="Ø"/>
            </a:pPr>
            <a:r>
              <a:rPr lang="ja-JP" altLang="en-US" sz="1200" kern="100" dirty="0">
                <a:latin typeface="+mj-ea"/>
                <a:ea typeface="+mj-ea"/>
                <a:cs typeface="Times New Roman" panose="02020603050405020304" pitchFamily="18" charset="0"/>
              </a:rPr>
              <a:t>限りある財源を予防保全型の補修に可能な限り充当していくことで、所管施設の延命化及び機能維持に努めていく。</a:t>
            </a:r>
          </a:p>
          <a:p>
            <a:pPr algn="just"/>
            <a:r>
              <a:rPr lang="en-US" altLang="ja-JP" sz="1200" b="1" kern="100" dirty="0">
                <a:latin typeface="+mj-ea"/>
                <a:ea typeface="+mj-ea"/>
                <a:cs typeface="Times New Roman" panose="02020603050405020304" pitchFamily="18" charset="0"/>
              </a:rPr>
              <a:t>Ⅱ.</a:t>
            </a:r>
            <a:r>
              <a:rPr lang="ja-JP" altLang="en-US" sz="1200" b="1" u="sng" kern="100" dirty="0">
                <a:latin typeface="+mj-ea"/>
                <a:ea typeface="+mj-ea"/>
                <a:cs typeface="Times New Roman" panose="02020603050405020304" pitchFamily="18" charset="0"/>
              </a:rPr>
              <a:t>高度な物流機能を持った所管施設の更新</a:t>
            </a:r>
            <a:endParaRPr lang="en-US" altLang="ja-JP" sz="1200" b="1" u="sng" kern="100" dirty="0">
              <a:latin typeface="+mj-ea"/>
              <a:ea typeface="+mj-ea"/>
              <a:cs typeface="Times New Roman" panose="02020603050405020304" pitchFamily="18" charset="0"/>
            </a:endParaRPr>
          </a:p>
          <a:p>
            <a:pPr marL="285750" indent="-285750" algn="just">
              <a:buFont typeface="Wingdings" panose="05000000000000000000" pitchFamily="2" charset="2"/>
              <a:buChar char="Ø"/>
            </a:pPr>
            <a:r>
              <a:rPr lang="ja-JP" altLang="en-US" sz="1200" kern="100" dirty="0">
                <a:latin typeface="+mj-ea"/>
                <a:ea typeface="+mj-ea"/>
                <a:cs typeface="Times New Roman" panose="02020603050405020304" pitchFamily="18" charset="0"/>
              </a:rPr>
              <a:t>所管施設の更新投資の際には、仕様やレイアウトに一定の汎用性を持たせることに留意しつつ、物流の高度化などに対応したものとする。</a:t>
            </a:r>
            <a:endParaRPr lang="en-US" altLang="ja-JP" sz="1200" kern="100" dirty="0">
              <a:latin typeface="+mj-ea"/>
              <a:ea typeface="+mj-ea"/>
              <a:cs typeface="Times New Roman" panose="02020603050405020304" pitchFamily="18" charset="0"/>
            </a:endParaRPr>
          </a:p>
          <a:p>
            <a:pPr algn="just"/>
            <a:r>
              <a:rPr lang="en-US" altLang="ja-JP" sz="1200" b="1" kern="100" dirty="0">
                <a:latin typeface="+mj-ea"/>
                <a:ea typeface="+mj-ea"/>
                <a:cs typeface="Times New Roman" panose="02020603050405020304" pitchFamily="18" charset="0"/>
              </a:rPr>
              <a:t>Ⅲ.</a:t>
            </a:r>
            <a:r>
              <a:rPr lang="ja-JP" altLang="en-US" sz="1200" b="1" u="sng" kern="100" dirty="0">
                <a:latin typeface="+mj-ea"/>
                <a:ea typeface="+mj-ea"/>
                <a:cs typeface="Times New Roman" panose="02020603050405020304" pitchFamily="18" charset="0"/>
              </a:rPr>
              <a:t>所管施設の更新にあたっての積極的な民間活力の導入</a:t>
            </a:r>
            <a:endParaRPr lang="en-US" altLang="ja-JP" sz="1200" b="1" u="sng" kern="100" dirty="0">
              <a:latin typeface="+mj-ea"/>
              <a:ea typeface="+mj-ea"/>
              <a:cs typeface="Times New Roman" panose="02020603050405020304" pitchFamily="18" charset="0"/>
            </a:endParaRPr>
          </a:p>
          <a:p>
            <a:pPr marL="285750" indent="-285750" algn="just">
              <a:buFont typeface="Wingdings" panose="05000000000000000000" pitchFamily="2" charset="2"/>
              <a:buChar char="Ø"/>
            </a:pPr>
            <a:r>
              <a:rPr lang="ja-JP" altLang="en-US" sz="1200" kern="100" dirty="0">
                <a:latin typeface="+mj-ea"/>
                <a:ea typeface="+mj-ea"/>
                <a:cs typeface="Times New Roman" panose="02020603050405020304" pitchFamily="18" charset="0"/>
              </a:rPr>
              <a:t>更新投資においては</a:t>
            </a:r>
            <a:r>
              <a:rPr lang="ja-JP" altLang="en-US" sz="1200" kern="100" dirty="0" smtClean="0">
                <a:latin typeface="+mj-ea"/>
                <a:ea typeface="+mj-ea"/>
                <a:cs typeface="Times New Roman" panose="02020603050405020304" pitchFamily="18" charset="0"/>
              </a:rPr>
              <a:t>、</a:t>
            </a:r>
            <a:r>
              <a:rPr lang="en-US" altLang="ja-JP" sz="1200" kern="100" dirty="0" smtClean="0">
                <a:latin typeface="+mj-ea"/>
                <a:ea typeface="+mj-ea"/>
                <a:cs typeface="Times New Roman" panose="02020603050405020304" pitchFamily="18" charset="0"/>
              </a:rPr>
              <a:t>PFI</a:t>
            </a:r>
            <a:r>
              <a:rPr lang="ja-JP" altLang="en-US" sz="1200" kern="100" dirty="0">
                <a:latin typeface="+mj-ea"/>
                <a:ea typeface="+mj-ea"/>
                <a:cs typeface="Times New Roman" panose="02020603050405020304" pitchFamily="18" charset="0"/>
              </a:rPr>
              <a:t>手法</a:t>
            </a:r>
            <a:r>
              <a:rPr lang="ja-JP" altLang="en-US" sz="1200" kern="100" dirty="0" smtClean="0">
                <a:latin typeface="+mj-ea"/>
                <a:ea typeface="+mj-ea"/>
                <a:cs typeface="Times New Roman" panose="02020603050405020304" pitchFamily="18" charset="0"/>
              </a:rPr>
              <a:t>を</a:t>
            </a:r>
            <a:r>
              <a:rPr lang="ja-JP" altLang="en-US" sz="1200" kern="100" dirty="0">
                <a:latin typeface="+mj-ea"/>
                <a:ea typeface="+mj-ea"/>
                <a:cs typeface="Times New Roman" panose="02020603050405020304" pitchFamily="18" charset="0"/>
              </a:rPr>
              <a:t>活用するなど、民間活力の導入に積極的に取り組む。</a:t>
            </a:r>
            <a:endParaRPr lang="en-US" altLang="ja-JP" sz="1200" kern="100" dirty="0">
              <a:latin typeface="+mj-ea"/>
              <a:ea typeface="+mj-ea"/>
              <a:cs typeface="Times New Roman" panose="02020603050405020304" pitchFamily="18" charset="0"/>
            </a:endParaRPr>
          </a:p>
          <a:p>
            <a:pPr algn="just"/>
            <a:r>
              <a:rPr lang="en-US" altLang="ja-JP" sz="1200" b="1" kern="100" dirty="0">
                <a:latin typeface="+mj-ea"/>
                <a:ea typeface="+mj-ea"/>
                <a:cs typeface="Times New Roman" panose="02020603050405020304" pitchFamily="18" charset="0"/>
              </a:rPr>
              <a:t>Ⅳ.</a:t>
            </a:r>
            <a:r>
              <a:rPr lang="ja-JP" altLang="en-US" sz="1200" b="1" u="sng" kern="100" dirty="0">
                <a:latin typeface="+mj-ea"/>
                <a:ea typeface="+mj-ea"/>
                <a:cs typeface="Times New Roman" panose="02020603050405020304" pitchFamily="18" charset="0"/>
              </a:rPr>
              <a:t>競争力のある使用料体系への見直し</a:t>
            </a:r>
            <a:endParaRPr lang="en-US" altLang="ja-JP" sz="1200" b="1" u="sng" kern="100" dirty="0">
              <a:latin typeface="+mj-ea"/>
              <a:ea typeface="+mj-ea"/>
              <a:cs typeface="Times New Roman" panose="02020603050405020304" pitchFamily="18" charset="0"/>
            </a:endParaRPr>
          </a:p>
          <a:p>
            <a:pPr marL="285750" indent="-285750" algn="just">
              <a:buFont typeface="Wingdings" panose="05000000000000000000" pitchFamily="2" charset="2"/>
              <a:buChar char="Ø"/>
            </a:pPr>
            <a:r>
              <a:rPr lang="ja-JP" altLang="en-US" sz="1200" kern="100" dirty="0">
                <a:latin typeface="+mj-ea"/>
                <a:ea typeface="+mj-ea"/>
                <a:cs typeface="Times New Roman" panose="02020603050405020304" pitchFamily="18" charset="0"/>
              </a:rPr>
              <a:t>現行の使用料を全体的に軽減すること、あるいは現行の使用料の等級に下限の等級を追加するなどにより、「ユーザー視点での競争力のある使用料」とする</a:t>
            </a:r>
            <a:r>
              <a:rPr lang="ja-JP" altLang="en-US" sz="1200" kern="100" dirty="0" smtClean="0">
                <a:latin typeface="+mj-ea"/>
                <a:ea typeface="+mj-ea"/>
                <a:cs typeface="Times New Roman" panose="02020603050405020304" pitchFamily="18" charset="0"/>
              </a:rPr>
              <a:t>。</a:t>
            </a:r>
            <a:endParaRPr lang="en-US" altLang="ja-JP" sz="1200" kern="100" dirty="0" smtClean="0">
              <a:latin typeface="+mj-ea"/>
              <a:ea typeface="+mj-ea"/>
              <a:cs typeface="Times New Roman" panose="02020603050405020304" pitchFamily="18" charset="0"/>
            </a:endParaRPr>
          </a:p>
          <a:p>
            <a:pPr algn="just"/>
            <a:r>
              <a:rPr lang="ja-JP" altLang="en-US" sz="1200" kern="100" dirty="0">
                <a:latin typeface="+mj-ea"/>
                <a:ea typeface="+mj-ea"/>
                <a:cs typeface="Times New Roman" panose="02020603050405020304" pitchFamily="18" charset="0"/>
              </a:rPr>
              <a:t>　</a:t>
            </a:r>
            <a:r>
              <a:rPr lang="ja-JP" altLang="en-US" sz="1200" kern="100" dirty="0" smtClean="0">
                <a:latin typeface="+mj-ea"/>
                <a:ea typeface="+mj-ea"/>
                <a:cs typeface="Times New Roman" panose="02020603050405020304" pitchFamily="18" charset="0"/>
              </a:rPr>
              <a:t>　　</a:t>
            </a:r>
            <a:r>
              <a:rPr lang="en-US" altLang="ja-JP" sz="1200" kern="100" dirty="0" smtClean="0">
                <a:latin typeface="+mj-ea"/>
                <a:ea typeface="+mj-ea"/>
                <a:cs typeface="Times New Roman" panose="02020603050405020304" pitchFamily="18" charset="0"/>
              </a:rPr>
              <a:t>※</a:t>
            </a:r>
            <a:r>
              <a:rPr lang="ja-JP" altLang="en-US" sz="1200" kern="100" dirty="0" smtClean="0">
                <a:latin typeface="+mj-ea"/>
                <a:ea typeface="+mj-ea"/>
                <a:cs typeface="Times New Roman" panose="02020603050405020304" pitchFamily="18" charset="0"/>
              </a:rPr>
              <a:t>うち、「新たな等級の設置」については、令和</a:t>
            </a:r>
            <a:r>
              <a:rPr lang="en-US" altLang="ja-JP" sz="1200" kern="100" dirty="0" smtClean="0">
                <a:latin typeface="+mj-ea"/>
                <a:ea typeface="+mj-ea"/>
                <a:cs typeface="Times New Roman" panose="02020603050405020304" pitchFamily="18" charset="0"/>
              </a:rPr>
              <a:t>2</a:t>
            </a:r>
            <a:r>
              <a:rPr lang="ja-JP" altLang="en-US" sz="1200" kern="100" dirty="0" smtClean="0">
                <a:latin typeface="+mj-ea"/>
                <a:ea typeface="+mj-ea"/>
                <a:cs typeface="Times New Roman" panose="02020603050405020304" pitchFamily="18" charset="0"/>
              </a:rPr>
              <a:t>年度から実施</a:t>
            </a:r>
            <a:endParaRPr lang="ja-JP" altLang="en-US" sz="1200" kern="100" dirty="0">
              <a:latin typeface="+mj-ea"/>
              <a:ea typeface="+mj-ea"/>
              <a:cs typeface="Times New Roman" panose="02020603050405020304" pitchFamily="18" charset="0"/>
            </a:endParaRPr>
          </a:p>
          <a:p>
            <a:pPr algn="just"/>
            <a:r>
              <a:rPr lang="en-US" altLang="ja-JP" sz="1200" b="1" kern="100" dirty="0">
                <a:latin typeface="+mj-ea"/>
                <a:ea typeface="+mj-ea"/>
                <a:cs typeface="Times New Roman" panose="02020603050405020304" pitchFamily="18" charset="0"/>
              </a:rPr>
              <a:t>Ⅴ.</a:t>
            </a:r>
            <a:r>
              <a:rPr lang="ja-JP" altLang="en-US" sz="1200" b="1" u="sng" kern="100" dirty="0">
                <a:latin typeface="+mj-ea"/>
                <a:ea typeface="+mj-ea"/>
                <a:cs typeface="Times New Roman" panose="02020603050405020304" pitchFamily="18" charset="0"/>
              </a:rPr>
              <a:t>取扱貨物量が増加し所管施設の稼働率向上につながるインセンティブの実施</a:t>
            </a:r>
            <a:endParaRPr lang="en-US" altLang="ja-JP" sz="1200" b="1" u="sng" kern="100" dirty="0">
              <a:latin typeface="+mj-ea"/>
              <a:ea typeface="+mj-ea"/>
              <a:cs typeface="Times New Roman" panose="02020603050405020304" pitchFamily="18" charset="0"/>
            </a:endParaRPr>
          </a:p>
          <a:p>
            <a:pPr marL="285750" indent="-285750" algn="just">
              <a:buFont typeface="Wingdings" panose="05000000000000000000" pitchFamily="2" charset="2"/>
              <a:buChar char="Ø"/>
            </a:pPr>
            <a:r>
              <a:rPr lang="ja-JP" altLang="en-US" sz="1200" kern="100" dirty="0">
                <a:latin typeface="+mj-ea"/>
                <a:ea typeface="+mj-ea"/>
                <a:cs typeface="Times New Roman" panose="02020603050405020304" pitchFamily="18" charset="0"/>
              </a:rPr>
              <a:t>所管施設の利用促進（使用開始）につながるような「新たな使用料制度」や「取扱貨物量増加に対するインセンティブ（集貨に関する支援）」などを検討する。</a:t>
            </a:r>
          </a:p>
          <a:p>
            <a:pPr algn="just"/>
            <a:r>
              <a:rPr lang="en-US" altLang="ja-JP" sz="1200" b="1" kern="100" dirty="0">
                <a:latin typeface="+mj-ea"/>
                <a:ea typeface="+mj-ea"/>
                <a:cs typeface="Times New Roman" panose="02020603050405020304" pitchFamily="18" charset="0"/>
              </a:rPr>
              <a:t>Ⅵ.</a:t>
            </a:r>
            <a:r>
              <a:rPr lang="ja-JP" altLang="en-US" sz="1200" b="1" u="sng" kern="100" dirty="0">
                <a:latin typeface="+mj-ea"/>
                <a:ea typeface="+mj-ea"/>
                <a:cs typeface="Times New Roman" panose="02020603050405020304" pitchFamily="18" charset="0"/>
              </a:rPr>
              <a:t>大阪港内での物流の効率化につながるインセンティブの実施</a:t>
            </a:r>
            <a:endParaRPr lang="en-US" altLang="ja-JP" sz="1200" b="1" u="sng" kern="100" dirty="0">
              <a:latin typeface="+mj-ea"/>
              <a:ea typeface="+mj-ea"/>
              <a:cs typeface="Times New Roman" panose="02020603050405020304" pitchFamily="18" charset="0"/>
            </a:endParaRPr>
          </a:p>
          <a:p>
            <a:pPr marL="285750" indent="-285750" algn="just">
              <a:buFont typeface="Wingdings" panose="05000000000000000000" pitchFamily="2" charset="2"/>
              <a:buChar char="Ø"/>
            </a:pPr>
            <a:r>
              <a:rPr lang="ja-JP" altLang="en-US" sz="1200" kern="100" dirty="0">
                <a:latin typeface="+mj-ea"/>
                <a:ea typeface="+mj-ea"/>
                <a:cs typeface="Times New Roman" panose="02020603050405020304" pitchFamily="18" charset="0"/>
              </a:rPr>
              <a:t>大阪港内における渋滞の緩和など、物流の効率化に資するユーザーの取り組みに対して、使用料の軽減や事業への支援などを検討する。</a:t>
            </a:r>
          </a:p>
        </p:txBody>
      </p:sp>
      <p:sp>
        <p:nvSpPr>
          <p:cNvPr id="34" name="二等辺三角形 33"/>
          <p:cNvSpPr/>
          <p:nvPr/>
        </p:nvSpPr>
        <p:spPr>
          <a:xfrm rot="10800000" flipH="1">
            <a:off x="2042865" y="10182905"/>
            <a:ext cx="2708446" cy="175506"/>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36" name="正方形/長方形 35"/>
          <p:cNvSpPr/>
          <p:nvPr/>
        </p:nvSpPr>
        <p:spPr>
          <a:xfrm>
            <a:off x="89793" y="203818"/>
            <a:ext cx="9429609" cy="556202"/>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r>
              <a:rPr lang="en-US" altLang="ja-JP" sz="1600" dirty="0">
                <a:solidFill>
                  <a:schemeClr val="tx1"/>
                </a:solidFill>
                <a:latin typeface="+mn-ea"/>
              </a:rPr>
              <a:t>1.</a:t>
            </a:r>
            <a:r>
              <a:rPr lang="ja-JP" altLang="en-US" sz="1600" dirty="0">
                <a:solidFill>
                  <a:schemeClr val="tx1"/>
                </a:solidFill>
                <a:latin typeface="+mn-ea"/>
              </a:rPr>
              <a:t>大阪港の競争力強化の取り組みと港湾施設提供事業経営</a:t>
            </a:r>
            <a:r>
              <a:rPr lang="ja-JP" altLang="en-US" sz="1600" dirty="0" smtClean="0">
                <a:solidFill>
                  <a:schemeClr val="tx1"/>
                </a:solidFill>
                <a:latin typeface="+mn-ea"/>
              </a:rPr>
              <a:t>計画 </a:t>
            </a:r>
            <a:r>
              <a:rPr lang="en-US" altLang="ja-JP" sz="1600" dirty="0" smtClean="0">
                <a:solidFill>
                  <a:schemeClr val="tx1"/>
                </a:solidFill>
                <a:latin typeface="+mn-ea"/>
              </a:rPr>
              <a:t>Ver.3.0</a:t>
            </a:r>
            <a:r>
              <a:rPr lang="ja-JP" altLang="en-US" sz="1600" dirty="0" smtClean="0">
                <a:solidFill>
                  <a:schemeClr val="tx1"/>
                </a:solidFill>
                <a:latin typeface="+mn-ea"/>
              </a:rPr>
              <a:t>の関わりについて</a:t>
            </a:r>
            <a:endParaRPr lang="en-US" altLang="ja-JP" sz="1600" dirty="0">
              <a:solidFill>
                <a:schemeClr val="tx1"/>
              </a:solidFill>
              <a:latin typeface="+mn-ea"/>
            </a:endParaRPr>
          </a:p>
        </p:txBody>
      </p:sp>
      <p:sp>
        <p:nvSpPr>
          <p:cNvPr id="37" name="角丸四角形 36"/>
          <p:cNvSpPr/>
          <p:nvPr/>
        </p:nvSpPr>
        <p:spPr>
          <a:xfrm>
            <a:off x="6876142" y="10123760"/>
            <a:ext cx="2585491" cy="1034458"/>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ja-JP" altLang="en-US" sz="1800" b="1" u="sng" dirty="0">
                <a:solidFill>
                  <a:schemeClr val="bg1"/>
                </a:solidFill>
              </a:rPr>
              <a:t>経営改善</a:t>
            </a:r>
            <a:r>
              <a:rPr lang="ja-JP" altLang="en-US" sz="1800" b="1" u="sng" dirty="0" smtClean="0">
                <a:solidFill>
                  <a:schemeClr val="bg1"/>
                </a:solidFill>
              </a:rPr>
              <a:t>策</a:t>
            </a:r>
            <a:endParaRPr lang="en-US" altLang="ja-JP" sz="1800" b="1" u="sng" dirty="0">
              <a:solidFill>
                <a:schemeClr val="bg1"/>
              </a:solidFill>
            </a:endParaRPr>
          </a:p>
          <a:p>
            <a:pPr algn="ctr">
              <a:spcBef>
                <a:spcPts val="600"/>
              </a:spcBef>
            </a:pPr>
            <a:r>
              <a:rPr lang="en-US" altLang="ja-JP" sz="1800" b="1" u="sng" dirty="0">
                <a:solidFill>
                  <a:schemeClr val="bg1"/>
                </a:solidFill>
              </a:rPr>
              <a:t>※</a:t>
            </a:r>
            <a:r>
              <a:rPr lang="ja-JP" altLang="en-US" sz="1800" b="1" u="sng" dirty="0">
                <a:solidFill>
                  <a:schemeClr val="bg1"/>
                </a:solidFill>
              </a:rPr>
              <a:t>次ページ</a:t>
            </a:r>
            <a:endParaRPr lang="en-US" altLang="ja-JP" sz="1800" dirty="0">
              <a:solidFill>
                <a:schemeClr val="bg1"/>
              </a:solidFill>
            </a:endParaRPr>
          </a:p>
        </p:txBody>
      </p:sp>
      <p:sp>
        <p:nvSpPr>
          <p:cNvPr id="43" name="正方形/長方形 42"/>
          <p:cNvSpPr/>
          <p:nvPr/>
        </p:nvSpPr>
        <p:spPr>
          <a:xfrm rot="5400000">
            <a:off x="7774023" y="11564840"/>
            <a:ext cx="1255402" cy="53558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p>
        </p:txBody>
      </p:sp>
      <p:sp>
        <p:nvSpPr>
          <p:cNvPr id="47" name="二等辺三角形 46"/>
          <p:cNvSpPr/>
          <p:nvPr/>
        </p:nvSpPr>
        <p:spPr>
          <a:xfrm rot="10800000" flipH="1">
            <a:off x="7102301" y="9834196"/>
            <a:ext cx="2238685" cy="242593"/>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56" name="正方形/長方形 55"/>
          <p:cNvSpPr/>
          <p:nvPr/>
        </p:nvSpPr>
        <p:spPr>
          <a:xfrm>
            <a:off x="-46605" y="14058416"/>
            <a:ext cx="9509270" cy="1534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latin typeface="+mj-ea"/>
                <a:ea typeface="+mj-ea"/>
              </a:rPr>
              <a:t>-1-</a:t>
            </a:r>
            <a:endParaRPr lang="ja-JP" altLang="en-US" sz="1400" dirty="0">
              <a:solidFill>
                <a:schemeClr val="tx1"/>
              </a:solidFill>
              <a:latin typeface="+mj-ea"/>
              <a:ea typeface="+mj-ea"/>
            </a:endParaRPr>
          </a:p>
        </p:txBody>
      </p:sp>
      <p:sp>
        <p:nvSpPr>
          <p:cNvPr id="55" name="下矢印 54"/>
          <p:cNvSpPr/>
          <p:nvPr/>
        </p:nvSpPr>
        <p:spPr>
          <a:xfrm rot="5400000">
            <a:off x="7128127" y="11344748"/>
            <a:ext cx="1015832" cy="2066944"/>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nchorCtr="1"/>
          <a:lstStyle/>
          <a:p>
            <a:pPr algn="ctr"/>
            <a:r>
              <a:rPr lang="ja-JP" altLang="en-US" sz="1400" b="1" dirty="0">
                <a:solidFill>
                  <a:schemeClr val="bg1"/>
                </a:solidFill>
              </a:rPr>
              <a:t>財源の確保</a:t>
            </a:r>
          </a:p>
        </p:txBody>
      </p:sp>
      <p:sp>
        <p:nvSpPr>
          <p:cNvPr id="2" name="正方形/長方形 1"/>
          <p:cNvSpPr/>
          <p:nvPr/>
        </p:nvSpPr>
        <p:spPr>
          <a:xfrm>
            <a:off x="81797" y="1898916"/>
            <a:ext cx="9471284" cy="601600"/>
          </a:xfrm>
          <a:prstGeom prst="rect">
            <a:avLst/>
          </a:prstGeom>
          <a:ln w="31750">
            <a:solidFill>
              <a:srgbClr val="002060"/>
            </a:solidFill>
          </a:ln>
        </p:spPr>
        <p:txBody>
          <a:bodyPr wrap="square">
            <a:noAutofit/>
          </a:bodyPr>
          <a:lstStyle/>
          <a:p>
            <a:pPr algn="just"/>
            <a:r>
              <a:rPr lang="ja-JP" altLang="ja-JP" sz="1200" kern="100" dirty="0">
                <a:latin typeface="ＭＳ ゴシック" panose="020B0609070205080204" pitchFamily="49" charset="-128"/>
                <a:ea typeface="ＭＳ ゴシック" panose="020B0609070205080204" pitchFamily="49" charset="-128"/>
                <a:cs typeface="Times New Roman" panose="02020603050405020304" pitchFamily="18" charset="0"/>
              </a:rPr>
              <a:t>阪神港においては、阪神国際港湾㈱によるコンテナターミナルの一体的な運営など両港が連携すべき取り組みと、各港の特性に応じて実施すべき取り組みがあり、大阪港は輸入中心に、神戸港は輸出中心に発展してきた歴史的な経過など、各港の強みや弱みを踏まえた施策を展開していく。</a:t>
            </a:r>
          </a:p>
        </p:txBody>
      </p:sp>
      <p:sp>
        <p:nvSpPr>
          <p:cNvPr id="54" name="二等辺三角形 53"/>
          <p:cNvSpPr/>
          <p:nvPr/>
        </p:nvSpPr>
        <p:spPr>
          <a:xfrm rot="10800000" flipH="1">
            <a:off x="2433754" y="7354422"/>
            <a:ext cx="1316084" cy="8423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57" name="二等辺三角形 56"/>
          <p:cNvSpPr/>
          <p:nvPr/>
        </p:nvSpPr>
        <p:spPr>
          <a:xfrm rot="10800000" flipH="1">
            <a:off x="5782370" y="7354422"/>
            <a:ext cx="1316084" cy="8423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33" name="タイトル 1"/>
          <p:cNvSpPr txBox="1">
            <a:spLocks/>
          </p:cNvSpPr>
          <p:nvPr/>
        </p:nvSpPr>
        <p:spPr>
          <a:xfrm>
            <a:off x="77996" y="-10021"/>
            <a:ext cx="6424863" cy="706075"/>
          </a:xfrm>
          <a:prstGeom prst="rect">
            <a:avLst/>
          </a:prstGeom>
        </p:spPr>
        <p:txBody>
          <a:bodyPr vert="horz" lIns="91440" tIns="45720" rIns="91440" bIns="45720" rtlCol="0" anchor="t">
            <a:noAutofit/>
          </a:bodyPr>
          <a:lstStyle>
            <a:lvl1pPr algn="l" defTabSz="960120" rtl="0" eaLnBrk="1" latinLnBrk="0" hangingPunct="1">
              <a:lnSpc>
                <a:spcPct val="90000"/>
              </a:lnSpc>
              <a:spcBef>
                <a:spcPct val="0"/>
              </a:spcBef>
              <a:buNone/>
              <a:defRPr kumimoji="1" sz="4620" kern="1200">
                <a:solidFill>
                  <a:schemeClr val="tx1"/>
                </a:solidFill>
                <a:latin typeface="+mj-lt"/>
                <a:ea typeface="+mj-ea"/>
                <a:cs typeface="+mj-cs"/>
              </a:defRPr>
            </a:lvl1pPr>
          </a:lstStyle>
          <a:p>
            <a:r>
              <a:rPr lang="ja-JP" altLang="en-US" sz="2000" b="1" i="1" u="sng" dirty="0" smtClean="0"/>
              <a:t>港湾</a:t>
            </a:r>
            <a:r>
              <a:rPr lang="ja-JP" altLang="en-US" sz="2000" b="1" i="1" u="sng" dirty="0"/>
              <a:t>施設提供事業経営</a:t>
            </a:r>
            <a:r>
              <a:rPr lang="ja-JP" altLang="en-US" sz="2000" b="1" i="1" u="sng" dirty="0" smtClean="0"/>
              <a:t>計画 </a:t>
            </a:r>
            <a:r>
              <a:rPr lang="en-US" altLang="ja-JP" sz="2000" b="1" i="1" u="sng" dirty="0" smtClean="0"/>
              <a:t>Ver.3.0</a:t>
            </a:r>
            <a:r>
              <a:rPr lang="ja-JP" altLang="en-US" sz="2000" b="1" i="1" u="sng" dirty="0" smtClean="0"/>
              <a:t>概要</a:t>
            </a:r>
            <a:endParaRPr lang="ja-JP" altLang="en-US" sz="2000" b="1" i="1" u="sng" dirty="0"/>
          </a:p>
        </p:txBody>
      </p:sp>
    </p:spTree>
    <p:extLst>
      <p:ext uri="{BB962C8B-B14F-4D97-AF65-F5344CB8AC3E}">
        <p14:creationId xmlns:p14="http://schemas.microsoft.com/office/powerpoint/2010/main" val="41542954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716" y="14024155"/>
            <a:ext cx="9509270" cy="1534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latin typeface="+mj-ea"/>
                <a:ea typeface="+mj-ea"/>
              </a:rPr>
              <a:t>-2-</a:t>
            </a:r>
            <a:endParaRPr lang="ja-JP" altLang="en-US" sz="1400" dirty="0">
              <a:solidFill>
                <a:schemeClr val="tx1"/>
              </a:solidFill>
              <a:latin typeface="+mj-ea"/>
              <a:ea typeface="+mj-ea"/>
            </a:endParaRPr>
          </a:p>
        </p:txBody>
      </p:sp>
      <p:sp>
        <p:nvSpPr>
          <p:cNvPr id="5" name="タイトル 1"/>
          <p:cNvSpPr txBox="1">
            <a:spLocks/>
          </p:cNvSpPr>
          <p:nvPr/>
        </p:nvSpPr>
        <p:spPr>
          <a:xfrm>
            <a:off x="77996" y="-21999"/>
            <a:ext cx="6424863" cy="706075"/>
          </a:xfrm>
          <a:prstGeom prst="rect">
            <a:avLst/>
          </a:prstGeom>
        </p:spPr>
        <p:txBody>
          <a:bodyPr vert="horz" lIns="91440" tIns="45720" rIns="91440" bIns="45720" rtlCol="0" anchor="t">
            <a:noAutofit/>
          </a:bodyPr>
          <a:lstStyle>
            <a:lvl1pPr algn="l" defTabSz="960120" rtl="0" eaLnBrk="1" latinLnBrk="0" hangingPunct="1">
              <a:lnSpc>
                <a:spcPct val="90000"/>
              </a:lnSpc>
              <a:spcBef>
                <a:spcPct val="0"/>
              </a:spcBef>
              <a:buNone/>
              <a:defRPr kumimoji="1" sz="4620" kern="1200">
                <a:solidFill>
                  <a:schemeClr val="tx1"/>
                </a:solidFill>
                <a:latin typeface="+mj-lt"/>
                <a:ea typeface="+mj-ea"/>
                <a:cs typeface="+mj-cs"/>
              </a:defRPr>
            </a:lvl1pPr>
          </a:lstStyle>
          <a:p>
            <a:r>
              <a:rPr lang="ja-JP" altLang="en-US" sz="2000" b="1" i="1" u="sng" dirty="0" smtClean="0"/>
              <a:t>港湾</a:t>
            </a:r>
            <a:r>
              <a:rPr lang="ja-JP" altLang="en-US" sz="2000" b="1" i="1" u="sng" dirty="0"/>
              <a:t>施設提供事業経営</a:t>
            </a:r>
            <a:r>
              <a:rPr lang="ja-JP" altLang="en-US" sz="2000" b="1" i="1" u="sng" dirty="0" smtClean="0"/>
              <a:t>計画 </a:t>
            </a:r>
            <a:r>
              <a:rPr lang="en-US" altLang="ja-JP" sz="2000" b="1" i="1" u="sng" dirty="0" smtClean="0"/>
              <a:t>Ver.3.0</a:t>
            </a:r>
            <a:r>
              <a:rPr lang="ja-JP" altLang="en-US" sz="2000" b="1" i="1" u="sng" dirty="0" smtClean="0"/>
              <a:t>概要</a:t>
            </a:r>
            <a:endParaRPr lang="ja-JP" altLang="en-US" sz="2000" b="1" i="1" u="sng" dirty="0"/>
          </a:p>
        </p:txBody>
      </p:sp>
      <p:sp>
        <p:nvSpPr>
          <p:cNvPr id="6" name="正方形/長方形 5"/>
          <p:cNvSpPr/>
          <p:nvPr/>
        </p:nvSpPr>
        <p:spPr>
          <a:xfrm>
            <a:off x="77996" y="274378"/>
            <a:ext cx="9429609" cy="556202"/>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r>
              <a:rPr lang="ja-JP" altLang="en-US" sz="1600" dirty="0">
                <a:solidFill>
                  <a:schemeClr val="tx1"/>
                </a:solidFill>
                <a:latin typeface="+mn-ea"/>
              </a:rPr>
              <a:t>２</a:t>
            </a:r>
            <a:r>
              <a:rPr lang="en-US" altLang="ja-JP" sz="1600" dirty="0" smtClean="0">
                <a:solidFill>
                  <a:schemeClr val="tx1"/>
                </a:solidFill>
                <a:latin typeface="+mn-ea"/>
              </a:rPr>
              <a:t>.</a:t>
            </a:r>
            <a:r>
              <a:rPr lang="ja-JP" altLang="en-US" sz="1600" dirty="0" smtClean="0">
                <a:solidFill>
                  <a:schemeClr val="tx1"/>
                </a:solidFill>
                <a:latin typeface="+mn-ea"/>
              </a:rPr>
              <a:t> 経営計画</a:t>
            </a:r>
            <a:r>
              <a:rPr lang="en-US" altLang="ja-JP" sz="1600" dirty="0" smtClean="0">
                <a:solidFill>
                  <a:schemeClr val="tx1"/>
                </a:solidFill>
                <a:latin typeface="+mn-ea"/>
              </a:rPr>
              <a:t>Ver.3.0</a:t>
            </a:r>
            <a:r>
              <a:rPr lang="ja-JP" altLang="en-US" sz="1600" dirty="0" smtClean="0">
                <a:solidFill>
                  <a:schemeClr val="tx1"/>
                </a:solidFill>
                <a:latin typeface="+mn-ea"/>
              </a:rPr>
              <a:t>について</a:t>
            </a:r>
            <a:endParaRPr lang="en-US" altLang="ja-JP" sz="1600" dirty="0">
              <a:solidFill>
                <a:schemeClr val="tx1"/>
              </a:solidFill>
              <a:latin typeface="+mn-ea"/>
            </a:endParaRPr>
          </a:p>
        </p:txBody>
      </p:sp>
      <p:sp>
        <p:nvSpPr>
          <p:cNvPr id="7" name="コンテンツ プレースホルダー 2"/>
          <p:cNvSpPr txBox="1">
            <a:spLocks/>
          </p:cNvSpPr>
          <p:nvPr/>
        </p:nvSpPr>
        <p:spPr>
          <a:xfrm>
            <a:off x="64840" y="7756821"/>
            <a:ext cx="9389182" cy="2669991"/>
          </a:xfrm>
          <a:prstGeom prst="rect">
            <a:avLst/>
          </a:prstGeom>
          <a:ln w="38100">
            <a:solidFill>
              <a:srgbClr val="FF0000"/>
            </a:solidFill>
          </a:ln>
        </p:spPr>
        <p:txBody>
          <a:bodyPr vert="horz" lIns="91440" tIns="45720" rIns="91440" bIns="45720" spcCol="18000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just">
              <a:lnSpc>
                <a:spcPct val="100000"/>
              </a:lnSpc>
              <a:spcBef>
                <a:spcPts val="0"/>
              </a:spcBef>
              <a:buNone/>
            </a:pPr>
            <a:endParaRPr lang="en-US" altLang="ja-JP" sz="3200" dirty="0" smtClean="0">
              <a:latin typeface="メイリオ" panose="020B0604030504040204" pitchFamily="50" charset="-128"/>
              <a:ea typeface="メイリオ" panose="020B0604030504040204" pitchFamily="50" charset="-128"/>
            </a:endParaRPr>
          </a:p>
          <a:p>
            <a:pPr marL="0" indent="0" algn="just">
              <a:lnSpc>
                <a:spcPct val="100000"/>
              </a:lnSpc>
              <a:spcBef>
                <a:spcPts val="0"/>
              </a:spcBef>
              <a:buFont typeface="Wingdings" panose="05000000000000000000" pitchFamily="2" charset="2"/>
              <a:buChar char="Ø"/>
            </a:pPr>
            <a:r>
              <a:rPr lang="ja-JP" altLang="en-US" sz="1400" dirty="0" smtClean="0">
                <a:latin typeface="メイリオ" panose="020B0604030504040204" pitchFamily="50" charset="-128"/>
                <a:ea typeface="メイリオ" panose="020B0604030504040204" pitchFamily="50" charset="-128"/>
              </a:rPr>
              <a:t>平成</a:t>
            </a:r>
            <a:r>
              <a:rPr lang="en-US" altLang="ja-JP" sz="1400" dirty="0" smtClean="0">
                <a:latin typeface="メイリオ" panose="020B0604030504040204" pitchFamily="50" charset="-128"/>
                <a:ea typeface="メイリオ" panose="020B0604030504040204" pitchFamily="50" charset="-128"/>
              </a:rPr>
              <a:t>30</a:t>
            </a:r>
            <a:r>
              <a:rPr lang="ja-JP" altLang="en-US" sz="1400" dirty="0" smtClean="0">
                <a:latin typeface="メイリオ" panose="020B0604030504040204" pitchFamily="50" charset="-128"/>
                <a:ea typeface="メイリオ" panose="020B0604030504040204" pitchFamily="50" charset="-128"/>
              </a:rPr>
              <a:t>年台風第</a:t>
            </a:r>
            <a:r>
              <a:rPr lang="en-US" altLang="ja-JP" sz="1400" dirty="0" smtClean="0">
                <a:latin typeface="メイリオ" panose="020B0604030504040204" pitchFamily="50" charset="-128"/>
                <a:ea typeface="メイリオ" panose="020B0604030504040204" pitchFamily="50" charset="-128"/>
              </a:rPr>
              <a:t>21</a:t>
            </a:r>
            <a:r>
              <a:rPr lang="ja-JP" altLang="en-US" sz="1400" dirty="0" smtClean="0">
                <a:latin typeface="メイリオ" panose="020B0604030504040204" pitchFamily="50" charset="-128"/>
                <a:ea typeface="メイリオ" panose="020B0604030504040204" pitchFamily="50" charset="-128"/>
              </a:rPr>
              <a:t>号により、港湾施設提供事業の経営資源である上屋及び荷役機械に多大な被害を受けた。</a:t>
            </a:r>
            <a:endParaRPr lang="en-US" altLang="ja-JP" sz="1400" dirty="0" smtClean="0">
              <a:latin typeface="メイリオ" panose="020B0604030504040204" pitchFamily="50" charset="-128"/>
              <a:ea typeface="メイリオ" panose="020B0604030504040204" pitchFamily="50" charset="-128"/>
            </a:endParaRPr>
          </a:p>
          <a:p>
            <a:pPr marL="0" indent="0" algn="just">
              <a:lnSpc>
                <a:spcPct val="100000"/>
              </a:lnSpc>
              <a:spcBef>
                <a:spcPts val="0"/>
              </a:spcBef>
              <a:buFont typeface="Wingdings" panose="05000000000000000000" pitchFamily="2" charset="2"/>
              <a:buChar char="Ø"/>
            </a:pPr>
            <a:r>
              <a:rPr lang="ja-JP" altLang="en-US" sz="1400" dirty="0" smtClean="0">
                <a:latin typeface="メイリオ" panose="020B0604030504040204" pitchFamily="50" charset="-128"/>
                <a:ea typeface="メイリオ" panose="020B0604030504040204" pitchFamily="50" charset="-128"/>
              </a:rPr>
              <a:t>とくに上屋では、</a:t>
            </a:r>
            <a:r>
              <a:rPr lang="en-US" altLang="ja-JP" sz="1400" dirty="0" smtClean="0">
                <a:latin typeface="メイリオ" panose="020B0604030504040204" pitchFamily="50" charset="-128"/>
                <a:ea typeface="メイリオ" panose="020B0604030504040204" pitchFamily="50" charset="-128"/>
              </a:rPr>
              <a:t>81</a:t>
            </a:r>
            <a:r>
              <a:rPr lang="ja-JP" altLang="en-US" sz="1400" dirty="0" smtClean="0">
                <a:latin typeface="メイリオ" panose="020B0604030504040204" pitchFamily="50" charset="-128"/>
                <a:ea typeface="メイリオ" panose="020B0604030504040204" pitchFamily="50" charset="-128"/>
              </a:rPr>
              <a:t>棟のうち</a:t>
            </a:r>
            <a:r>
              <a:rPr lang="en-US" altLang="ja-JP" sz="1400" dirty="0" smtClean="0">
                <a:latin typeface="メイリオ" panose="020B0604030504040204" pitchFamily="50" charset="-128"/>
                <a:ea typeface="メイリオ" panose="020B0604030504040204" pitchFamily="50" charset="-128"/>
              </a:rPr>
              <a:t>66</a:t>
            </a:r>
            <a:r>
              <a:rPr lang="ja-JP" altLang="en-US" sz="1400" dirty="0" smtClean="0">
                <a:latin typeface="メイリオ" panose="020B0604030504040204" pitchFamily="50" charset="-128"/>
                <a:ea typeface="メイリオ" panose="020B0604030504040204" pitchFamily="50" charset="-128"/>
              </a:rPr>
              <a:t>棟で屋根やシャッターの破損や停電などの被害が生じた。</a:t>
            </a:r>
            <a:endParaRPr lang="en-US" altLang="ja-JP" sz="1400" dirty="0" smtClean="0">
              <a:latin typeface="メイリオ" panose="020B0604030504040204" pitchFamily="50" charset="-128"/>
              <a:ea typeface="メイリオ" panose="020B0604030504040204" pitchFamily="50" charset="-128"/>
            </a:endParaRPr>
          </a:p>
          <a:p>
            <a:pPr marL="0" indent="0" algn="just">
              <a:lnSpc>
                <a:spcPct val="100000"/>
              </a:lnSpc>
              <a:spcBef>
                <a:spcPts val="0"/>
              </a:spcBef>
              <a:buFont typeface="Wingdings" panose="05000000000000000000" pitchFamily="2" charset="2"/>
              <a:buChar char="Ø"/>
            </a:pPr>
            <a:r>
              <a:rPr lang="ja-JP" altLang="en-US" sz="1400" dirty="0" smtClean="0">
                <a:latin typeface="メイリオ" panose="020B0604030504040204" pitchFamily="50" charset="-128"/>
                <a:ea typeface="メイリオ" panose="020B0604030504040204" pitchFamily="50" charset="-128"/>
              </a:rPr>
              <a:t>被災した上屋や荷役機械では、施設の利用が制限された状況となっていたことから、平成</a:t>
            </a:r>
            <a:r>
              <a:rPr lang="en-US" altLang="ja-JP" sz="1400" dirty="0">
                <a:latin typeface="メイリオ" panose="020B0604030504040204" pitchFamily="50" charset="-128"/>
                <a:ea typeface="メイリオ" panose="020B0604030504040204" pitchFamily="50" charset="-128"/>
              </a:rPr>
              <a:t>30</a:t>
            </a:r>
            <a:r>
              <a:rPr lang="ja-JP" altLang="en-US" sz="1400" dirty="0" smtClean="0">
                <a:latin typeface="メイリオ" panose="020B0604030504040204" pitchFamily="50" charset="-128"/>
                <a:ea typeface="メイリオ" panose="020B0604030504040204" pitchFamily="50" charset="-128"/>
              </a:rPr>
              <a:t>年度に出来得る限り　</a:t>
            </a:r>
            <a:endParaRPr lang="en-US" altLang="ja-JP" sz="1400" dirty="0" smtClean="0">
              <a:latin typeface="メイリオ" panose="020B0604030504040204" pitchFamily="50" charset="-128"/>
              <a:ea typeface="メイリオ" panose="020B0604030504040204" pitchFamily="50" charset="-128"/>
            </a:endParaRPr>
          </a:p>
          <a:p>
            <a:pPr marL="0" indent="0" algn="just">
              <a:lnSpc>
                <a:spcPct val="100000"/>
              </a:lnSpc>
              <a:spcBef>
                <a:spcPts val="0"/>
              </a:spcBef>
              <a:buNone/>
            </a:pPr>
            <a:r>
              <a:rPr lang="ja-JP" altLang="en-US" sz="1400" dirty="0">
                <a:latin typeface="メイリオ" panose="020B0604030504040204" pitchFamily="50" charset="-128"/>
                <a:ea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rPr>
              <a:t>迅速に応急復旧に取り組んだ。</a:t>
            </a:r>
          </a:p>
          <a:p>
            <a:pPr marL="0" indent="0" algn="just">
              <a:lnSpc>
                <a:spcPct val="100000"/>
              </a:lnSpc>
              <a:spcBef>
                <a:spcPts val="0"/>
              </a:spcBef>
              <a:buFont typeface="Wingdings" panose="05000000000000000000" pitchFamily="2" charset="2"/>
              <a:buChar char="Ø"/>
            </a:pPr>
            <a:r>
              <a:rPr lang="ja-JP" altLang="en-US" sz="1400" dirty="0" smtClean="0">
                <a:latin typeface="メイリオ" panose="020B0604030504040204" pitchFamily="50" charset="-128"/>
                <a:ea typeface="メイリオ" panose="020B0604030504040204" pitchFamily="50" charset="-128"/>
              </a:rPr>
              <a:t>令和元年度には台風の大型化に備え、引き続きこれらの施設の本格復旧に取り組んだ。</a:t>
            </a:r>
            <a:endParaRPr lang="en-US" altLang="ja-JP" sz="1400" dirty="0" smtClean="0">
              <a:latin typeface="メイリオ" panose="020B0604030504040204" pitchFamily="50" charset="-128"/>
              <a:ea typeface="メイリオ" panose="020B0604030504040204" pitchFamily="50" charset="-128"/>
            </a:endParaRPr>
          </a:p>
          <a:p>
            <a:pPr marL="0" indent="0" algn="just">
              <a:lnSpc>
                <a:spcPct val="100000"/>
              </a:lnSpc>
              <a:spcBef>
                <a:spcPts val="0"/>
              </a:spcBef>
              <a:buFont typeface="Wingdings" panose="05000000000000000000" pitchFamily="2" charset="2"/>
              <a:buChar char="Ø"/>
            </a:pPr>
            <a:r>
              <a:rPr lang="ja-JP" altLang="en-US" sz="1400" dirty="0" smtClean="0">
                <a:latin typeface="メイリオ" panose="020B0604030504040204" pitchFamily="50" charset="-128"/>
                <a:ea typeface="メイリオ" panose="020B0604030504040204" pitchFamily="50" charset="-128"/>
              </a:rPr>
              <a:t>平成</a:t>
            </a:r>
            <a:r>
              <a:rPr lang="en-US" altLang="ja-JP" sz="1400" dirty="0" smtClean="0">
                <a:latin typeface="メイリオ" panose="020B0604030504040204" pitchFamily="50" charset="-128"/>
                <a:ea typeface="メイリオ" panose="020B0604030504040204" pitchFamily="50" charset="-128"/>
              </a:rPr>
              <a:t>30</a:t>
            </a:r>
            <a:r>
              <a:rPr lang="ja-JP" altLang="en-US" sz="1400" dirty="0" smtClean="0">
                <a:latin typeface="メイリオ" panose="020B0604030504040204" pitchFamily="50" charset="-128"/>
                <a:ea typeface="メイリオ" panose="020B0604030504040204" pitchFamily="50" charset="-128"/>
              </a:rPr>
              <a:t>年台風第</a:t>
            </a:r>
            <a:r>
              <a:rPr lang="en-US" altLang="ja-JP" sz="1400" dirty="0" smtClean="0">
                <a:latin typeface="メイリオ" panose="020B0604030504040204" pitchFamily="50" charset="-128"/>
                <a:ea typeface="メイリオ" panose="020B0604030504040204" pitchFamily="50" charset="-128"/>
              </a:rPr>
              <a:t>21</a:t>
            </a:r>
            <a:r>
              <a:rPr lang="ja-JP" altLang="en-US" sz="1400" dirty="0" smtClean="0">
                <a:latin typeface="メイリオ" panose="020B0604030504040204" pitchFamily="50" charset="-128"/>
                <a:ea typeface="メイリオ" panose="020B0604030504040204" pitchFamily="50" charset="-128"/>
              </a:rPr>
              <a:t>号による被害は、港湾施設提供事業の経営面でも大きな影響を及ぼしており、平成</a:t>
            </a:r>
            <a:r>
              <a:rPr lang="en-US" altLang="ja-JP" sz="1400" dirty="0" smtClean="0">
                <a:latin typeface="メイリオ" panose="020B0604030504040204" pitchFamily="50" charset="-128"/>
                <a:ea typeface="メイリオ" panose="020B0604030504040204" pitchFamily="50" charset="-128"/>
              </a:rPr>
              <a:t>30</a:t>
            </a:r>
            <a:r>
              <a:rPr lang="ja-JP" altLang="en-US" sz="1400" dirty="0" smtClean="0">
                <a:latin typeface="メイリオ" panose="020B0604030504040204" pitchFamily="50" charset="-128"/>
                <a:ea typeface="メイリオ" panose="020B0604030504040204" pitchFamily="50" charset="-128"/>
              </a:rPr>
              <a:t>年度に</a:t>
            </a:r>
            <a:endParaRPr lang="en-US" altLang="ja-JP" sz="1400" dirty="0" smtClean="0">
              <a:latin typeface="メイリオ" panose="020B0604030504040204" pitchFamily="50" charset="-128"/>
              <a:ea typeface="メイリオ" panose="020B0604030504040204" pitchFamily="50" charset="-128"/>
            </a:endParaRPr>
          </a:p>
          <a:p>
            <a:pPr marL="0" indent="0" algn="just">
              <a:lnSpc>
                <a:spcPct val="100000"/>
              </a:lnSpc>
              <a:spcBef>
                <a:spcPts val="0"/>
              </a:spcBef>
              <a:buNone/>
            </a:pPr>
            <a:r>
              <a:rPr lang="ja-JP" altLang="en-US" sz="1400" dirty="0">
                <a:latin typeface="メイリオ" panose="020B0604030504040204" pitchFamily="50" charset="-128"/>
                <a:ea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rPr>
              <a:t>は、応急復旧にかかる損失を計上するとともに、復旧工事期間中に使用が制限されることによる収益の減が生じ、</a:t>
            </a:r>
            <a:endParaRPr lang="en-US" altLang="ja-JP" sz="1400" dirty="0" smtClean="0">
              <a:latin typeface="メイリオ" panose="020B0604030504040204" pitchFamily="50" charset="-128"/>
              <a:ea typeface="メイリオ" panose="020B0604030504040204" pitchFamily="50" charset="-128"/>
            </a:endParaRPr>
          </a:p>
          <a:p>
            <a:pPr marL="0" indent="0" algn="just">
              <a:lnSpc>
                <a:spcPct val="100000"/>
              </a:lnSpc>
              <a:spcBef>
                <a:spcPts val="0"/>
              </a:spcBef>
              <a:buNone/>
            </a:pPr>
            <a:r>
              <a:rPr lang="ja-JP" altLang="en-US" sz="1400" dirty="0" smtClean="0">
                <a:latin typeface="メイリオ" panose="020B0604030504040204" pitchFamily="50" charset="-128"/>
                <a:ea typeface="メイリオ" panose="020B0604030504040204" pitchFamily="50" charset="-128"/>
              </a:rPr>
              <a:t>　令和元年度においても、本格復旧に伴う損失を計上した。</a:t>
            </a:r>
            <a:endParaRPr lang="ja-JP" altLang="en-US" sz="1400" dirty="0">
              <a:latin typeface="メイリオ" panose="020B0604030504040204" pitchFamily="50" charset="-128"/>
              <a:ea typeface="メイリオ" panose="020B0604030504040204" pitchFamily="50" charset="-128"/>
            </a:endParaRPr>
          </a:p>
        </p:txBody>
      </p:sp>
      <p:sp>
        <p:nvSpPr>
          <p:cNvPr id="9" name="コンテンツ プレースホルダー 2"/>
          <p:cNvSpPr txBox="1">
            <a:spLocks/>
          </p:cNvSpPr>
          <p:nvPr/>
        </p:nvSpPr>
        <p:spPr>
          <a:xfrm>
            <a:off x="84378" y="7748871"/>
            <a:ext cx="3349706" cy="368225"/>
          </a:xfrm>
          <a:prstGeom prst="rect">
            <a:avLst/>
          </a:prstGeom>
          <a:solidFill>
            <a:srgbClr val="FF0000"/>
          </a:solidFill>
          <a:ln w="38100">
            <a:solidFill>
              <a:srgbClr val="FF0000"/>
            </a:solidFill>
          </a:ln>
        </p:spPr>
        <p:txBody>
          <a:bodyPr vert="horz" lIns="91440" tIns="45720" rIns="91440" bIns="45720" spcCol="18000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spcBef>
                <a:spcPts val="1200"/>
              </a:spcBef>
              <a:buNone/>
            </a:pPr>
            <a:r>
              <a:rPr lang="ja-JP" altLang="en-US" sz="14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平成</a:t>
            </a:r>
            <a:r>
              <a:rPr lang="en-US" altLang="ja-JP" sz="14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30</a:t>
            </a:r>
            <a:r>
              <a:rPr lang="ja-JP" altLang="en-US" sz="14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年台風第</a:t>
            </a:r>
            <a:r>
              <a:rPr lang="en-US" altLang="ja-JP" sz="14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21</a:t>
            </a:r>
            <a:r>
              <a:rPr lang="ja-JP" altLang="en-US" sz="14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号被害からの復旧</a:t>
            </a:r>
            <a:endParaRPr lang="en-US" altLang="ja-JP" sz="14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10" name="正方形/長方形 9"/>
          <p:cNvSpPr/>
          <p:nvPr/>
        </p:nvSpPr>
        <p:spPr>
          <a:xfrm>
            <a:off x="77996" y="4189117"/>
            <a:ext cx="9376026" cy="3308465"/>
          </a:xfrm>
          <a:prstGeom prst="rect">
            <a:avLst/>
          </a:prstGeom>
          <a:ln w="57150">
            <a:solidFill>
              <a:srgbClr val="002060"/>
            </a:solidFill>
          </a:ln>
        </p:spPr>
        <p:txBody>
          <a:bodyPr wrap="square" anchor="ctr">
            <a:noAutofit/>
          </a:bodyPr>
          <a:lstStyle/>
          <a:p>
            <a:pPr marL="342900" indent="-342900" algn="just">
              <a:spcBef>
                <a:spcPts val="600"/>
              </a:spcBef>
              <a:buFont typeface="Wingdings" panose="05000000000000000000" pitchFamily="2" charset="2"/>
              <a:buChar char="Ø"/>
            </a:pPr>
            <a:r>
              <a:rPr lang="ja-JP" altLang="en-US" sz="1400" dirty="0" smtClean="0">
                <a:latin typeface="メイリオ" panose="020B0604030504040204" pitchFamily="50" charset="-128"/>
                <a:ea typeface="メイリオ" panose="020B0604030504040204" pitchFamily="50" charset="-128"/>
              </a:rPr>
              <a:t>本経営計画 </a:t>
            </a:r>
            <a:r>
              <a:rPr lang="en-US" altLang="ja-JP" sz="1400" dirty="0" smtClean="0">
                <a:latin typeface="メイリオ" panose="020B0604030504040204" pitchFamily="50" charset="-128"/>
                <a:ea typeface="メイリオ" panose="020B0604030504040204" pitchFamily="50" charset="-128"/>
              </a:rPr>
              <a:t>Ver.3.0</a:t>
            </a:r>
            <a:r>
              <a:rPr lang="ja-JP" altLang="en-US" sz="1400" dirty="0" smtClean="0">
                <a:latin typeface="メイリオ" panose="020B0604030504040204" pitchFamily="50" charset="-128"/>
                <a:ea typeface="メイリオ" panose="020B0604030504040204" pitchFamily="50" charset="-128"/>
              </a:rPr>
              <a:t>では、経営計画</a:t>
            </a:r>
            <a:r>
              <a:rPr lang="en-US" altLang="ja-JP" sz="1400" dirty="0" smtClean="0">
                <a:latin typeface="メイリオ" panose="020B0604030504040204" pitchFamily="50" charset="-128"/>
                <a:ea typeface="メイリオ" panose="020B0604030504040204" pitchFamily="50" charset="-128"/>
              </a:rPr>
              <a:t>Ver.2.0</a:t>
            </a:r>
            <a:r>
              <a:rPr lang="ja-JP" altLang="en-US" sz="1400" dirty="0" smtClean="0">
                <a:latin typeface="メイリオ" panose="020B0604030504040204" pitchFamily="50" charset="-128"/>
                <a:ea typeface="メイリオ" panose="020B0604030504040204" pitchFamily="50" charset="-128"/>
              </a:rPr>
              <a:t>で定めた「経営改善策」の進捗を確認するとともに、平成</a:t>
            </a:r>
            <a:r>
              <a:rPr lang="en-US" altLang="ja-JP" sz="1400" dirty="0" smtClean="0">
                <a:latin typeface="メイリオ" panose="020B0604030504040204" pitchFamily="50" charset="-128"/>
                <a:ea typeface="メイリオ" panose="020B0604030504040204" pitchFamily="50" charset="-128"/>
              </a:rPr>
              <a:t>30</a:t>
            </a:r>
            <a:r>
              <a:rPr lang="ja-JP" altLang="en-US" sz="1400" dirty="0" smtClean="0">
                <a:latin typeface="メイリオ" panose="020B0604030504040204" pitchFamily="50" charset="-128"/>
                <a:ea typeface="メイリオ" panose="020B0604030504040204" pitchFamily="50" charset="-128"/>
              </a:rPr>
              <a:t>年度決算結果に基づき「個別課題」を抽出した。</a:t>
            </a:r>
            <a:endParaRPr lang="en-US" altLang="ja-JP" sz="1400" dirty="0" smtClean="0">
              <a:latin typeface="メイリオ" panose="020B0604030504040204" pitchFamily="50" charset="-128"/>
              <a:ea typeface="メイリオ" panose="020B0604030504040204" pitchFamily="50" charset="-128"/>
            </a:endParaRPr>
          </a:p>
          <a:p>
            <a:pPr marL="342900" indent="-342900" algn="just">
              <a:spcBef>
                <a:spcPts val="600"/>
              </a:spcBef>
              <a:buFont typeface="Wingdings" panose="05000000000000000000" pitchFamily="2" charset="2"/>
              <a:buChar char="Ø"/>
            </a:pPr>
            <a:r>
              <a:rPr lang="ja-JP" altLang="en-US" sz="1400" dirty="0" smtClean="0">
                <a:latin typeface="メイリオ" panose="020B0604030504040204" pitchFamily="50" charset="-128"/>
                <a:ea typeface="メイリオ" panose="020B0604030504040204" pitchFamily="50" charset="-128"/>
              </a:rPr>
              <a:t>前回の経営計画</a:t>
            </a:r>
            <a:r>
              <a:rPr lang="en-US" altLang="ja-JP" sz="1400" dirty="0" smtClean="0">
                <a:latin typeface="メイリオ" panose="020B0604030504040204" pitchFamily="50" charset="-128"/>
                <a:ea typeface="メイリオ" panose="020B0604030504040204" pitchFamily="50" charset="-128"/>
              </a:rPr>
              <a:t>Ver.2.0</a:t>
            </a:r>
            <a:r>
              <a:rPr lang="ja-JP" altLang="en-US" sz="1400" dirty="0" smtClean="0">
                <a:latin typeface="メイリオ" panose="020B0604030504040204" pitchFamily="50" charset="-128"/>
                <a:ea typeface="メイリオ" panose="020B0604030504040204" pitchFamily="50" charset="-128"/>
              </a:rPr>
              <a:t>における経営改善対象額として令和</a:t>
            </a:r>
            <a:r>
              <a:rPr lang="en-US" altLang="ja-JP" sz="1400" dirty="0" smtClean="0">
                <a:latin typeface="メイリオ" panose="020B0604030504040204" pitchFamily="50" charset="-128"/>
                <a:ea typeface="メイリオ" panose="020B0604030504040204" pitchFamily="50" charset="-128"/>
              </a:rPr>
              <a:t>4</a:t>
            </a:r>
            <a:r>
              <a:rPr lang="ja-JP" altLang="en-US" sz="1400" dirty="0" smtClean="0">
                <a:latin typeface="メイリオ" panose="020B0604030504040204" pitchFamily="50" charset="-128"/>
                <a:ea typeface="メイリオ" panose="020B0604030504040204" pitchFamily="50" charset="-128"/>
              </a:rPr>
              <a:t>年度までに赤字額の合計である約</a:t>
            </a:r>
            <a:r>
              <a:rPr lang="en-US" altLang="ja-JP" sz="1400" dirty="0" smtClean="0">
                <a:latin typeface="メイリオ" panose="020B0604030504040204" pitchFamily="50" charset="-128"/>
                <a:ea typeface="メイリオ" panose="020B0604030504040204" pitchFamily="50" charset="-128"/>
              </a:rPr>
              <a:t>8</a:t>
            </a:r>
            <a:r>
              <a:rPr lang="ja-JP" altLang="en-US" sz="1400" dirty="0" smtClean="0">
                <a:latin typeface="メイリオ" panose="020B0604030504040204" pitchFamily="50" charset="-128"/>
                <a:ea typeface="メイリオ" panose="020B0604030504040204" pitchFamily="50" charset="-128"/>
              </a:rPr>
              <a:t>億円の経営改善を目指すこととしていたが、今回の経営計画 </a:t>
            </a:r>
            <a:r>
              <a:rPr lang="en-US" altLang="ja-JP" sz="1400" dirty="0" smtClean="0">
                <a:latin typeface="メイリオ" panose="020B0604030504040204" pitchFamily="50" charset="-128"/>
                <a:ea typeface="メイリオ" panose="020B0604030504040204" pitchFamily="50" charset="-128"/>
              </a:rPr>
              <a:t>Ver.3.0</a:t>
            </a:r>
            <a:r>
              <a:rPr lang="ja-JP" altLang="en-US" sz="1400" dirty="0" smtClean="0">
                <a:latin typeface="メイリオ" panose="020B0604030504040204" pitchFamily="50" charset="-128"/>
                <a:ea typeface="メイリオ" panose="020B0604030504040204" pitchFamily="50" charset="-128"/>
              </a:rPr>
              <a:t>では、個別課題の解決により</a:t>
            </a:r>
            <a:r>
              <a:rPr lang="en-US" altLang="ja-JP" sz="1400" dirty="0" smtClean="0">
                <a:latin typeface="メイリオ" panose="020B0604030504040204" pitchFamily="50" charset="-128"/>
                <a:ea typeface="メイリオ" panose="020B0604030504040204" pitchFamily="50" charset="-128"/>
              </a:rPr>
              <a:t>1</a:t>
            </a:r>
            <a:r>
              <a:rPr lang="ja-JP" altLang="en-US" sz="1400" dirty="0" smtClean="0">
                <a:latin typeface="メイリオ" panose="020B0604030504040204" pitchFamily="50" charset="-128"/>
                <a:ea typeface="メイリオ" panose="020B0604030504040204" pitchFamily="50" charset="-128"/>
              </a:rPr>
              <a:t>億</a:t>
            </a:r>
            <a:r>
              <a:rPr lang="en-US" altLang="ja-JP" sz="1400" dirty="0" smtClean="0">
                <a:latin typeface="メイリオ" panose="020B0604030504040204" pitchFamily="50" charset="-128"/>
                <a:ea typeface="メイリオ" panose="020B0604030504040204" pitchFamily="50" charset="-128"/>
              </a:rPr>
              <a:t>5,300</a:t>
            </a:r>
            <a:r>
              <a:rPr lang="ja-JP" altLang="en-US" sz="1400" dirty="0">
                <a:latin typeface="メイリオ" panose="020B0604030504040204" pitchFamily="50" charset="-128"/>
                <a:ea typeface="メイリオ" panose="020B0604030504040204" pitchFamily="50" charset="-128"/>
              </a:rPr>
              <a:t>万</a:t>
            </a:r>
            <a:r>
              <a:rPr lang="ja-JP" altLang="en-US" sz="1400" dirty="0" smtClean="0">
                <a:latin typeface="メイリオ" panose="020B0604030504040204" pitchFamily="50" charset="-128"/>
                <a:ea typeface="メイリオ" panose="020B0604030504040204" pitchFamily="50" charset="-128"/>
              </a:rPr>
              <a:t>円改善した。また「</a:t>
            </a:r>
            <a:r>
              <a:rPr lang="ja-JP" altLang="en-US" sz="1400" dirty="0">
                <a:latin typeface="メイリオ" panose="020B0604030504040204" pitchFamily="50" charset="-128"/>
                <a:ea typeface="メイリオ" panose="020B0604030504040204" pitchFamily="50" charset="-128"/>
              </a:rPr>
              <a:t>経営</a:t>
            </a:r>
            <a:r>
              <a:rPr lang="ja-JP" altLang="en-US" sz="1400" dirty="0" smtClean="0">
                <a:latin typeface="メイリオ" panose="020B0604030504040204" pitchFamily="50" charset="-128"/>
                <a:ea typeface="メイリオ" panose="020B0604030504040204" pitchFamily="50" charset="-128"/>
              </a:rPr>
              <a:t>改善策」の実施により得られた収益増の効果をもって、「競争力強化策」のうち上屋使用料における「新たな等級の設置」の実現にこぎつけることが出来た。</a:t>
            </a:r>
            <a:endParaRPr lang="en-US" altLang="ja-JP" sz="1400" dirty="0" smtClean="0">
              <a:latin typeface="メイリオ" panose="020B0604030504040204" pitchFamily="50" charset="-128"/>
              <a:ea typeface="メイリオ" panose="020B0604030504040204" pitchFamily="50" charset="-128"/>
            </a:endParaRPr>
          </a:p>
          <a:p>
            <a:pPr marL="342900" indent="-342900" algn="just">
              <a:spcBef>
                <a:spcPts val="600"/>
              </a:spcBef>
              <a:buFont typeface="Wingdings" panose="05000000000000000000" pitchFamily="2" charset="2"/>
              <a:buChar char="Ø"/>
            </a:pPr>
            <a:r>
              <a:rPr lang="ja-JP" altLang="en-US" sz="1400" dirty="0" smtClean="0">
                <a:latin typeface="メイリオ" panose="020B0604030504040204" pitchFamily="50" charset="-128"/>
                <a:ea typeface="メイリオ" panose="020B0604030504040204" pitchFamily="50" charset="-128"/>
              </a:rPr>
              <a:t>このことから、経営計画</a:t>
            </a:r>
            <a:r>
              <a:rPr lang="en-US" altLang="ja-JP" sz="1400" dirty="0" smtClean="0">
                <a:latin typeface="メイリオ" panose="020B0604030504040204" pitchFamily="50" charset="-128"/>
                <a:ea typeface="メイリオ" panose="020B0604030504040204" pitchFamily="50" charset="-128"/>
              </a:rPr>
              <a:t>Ver.3.0</a:t>
            </a:r>
            <a:r>
              <a:rPr lang="ja-JP" altLang="en-US" sz="1400" dirty="0" smtClean="0">
                <a:latin typeface="メイリオ" panose="020B0604030504040204" pitchFamily="50" charset="-128"/>
                <a:ea typeface="メイリオ" panose="020B0604030504040204" pitchFamily="50" charset="-128"/>
              </a:rPr>
              <a:t>では、今後令和</a:t>
            </a:r>
            <a:r>
              <a:rPr lang="en-US" altLang="ja-JP" sz="1400" dirty="0" smtClean="0">
                <a:latin typeface="メイリオ" panose="020B0604030504040204" pitchFamily="50" charset="-128"/>
                <a:ea typeface="メイリオ" panose="020B0604030504040204" pitchFamily="50" charset="-128"/>
              </a:rPr>
              <a:t>4</a:t>
            </a:r>
            <a:r>
              <a:rPr lang="ja-JP" altLang="en-US" sz="1400" dirty="0" smtClean="0">
                <a:latin typeface="メイリオ" panose="020B0604030504040204" pitchFamily="50" charset="-128"/>
                <a:ea typeface="メイリオ" panose="020B0604030504040204" pitchFamily="50" charset="-128"/>
              </a:rPr>
              <a:t>年度までに約</a:t>
            </a:r>
            <a:r>
              <a:rPr lang="en-US" altLang="ja-JP" sz="1400" dirty="0">
                <a:latin typeface="メイリオ" panose="020B0604030504040204" pitchFamily="50" charset="-128"/>
                <a:ea typeface="メイリオ" panose="020B0604030504040204" pitchFamily="50" charset="-128"/>
              </a:rPr>
              <a:t>7</a:t>
            </a:r>
            <a:r>
              <a:rPr lang="ja-JP" altLang="en-US" sz="1400" dirty="0" smtClean="0">
                <a:latin typeface="メイリオ" panose="020B0604030504040204" pitchFamily="50" charset="-128"/>
                <a:ea typeface="メイリオ" panose="020B0604030504040204" pitchFamily="50" charset="-128"/>
              </a:rPr>
              <a:t>億円の経営改善を目指すこととなった。</a:t>
            </a:r>
            <a:endParaRPr lang="en-US" altLang="ja-JP" sz="1400" dirty="0" smtClean="0">
              <a:latin typeface="メイリオ" panose="020B0604030504040204" pitchFamily="50" charset="-128"/>
              <a:ea typeface="メイリオ" panose="020B0604030504040204" pitchFamily="50" charset="-128"/>
            </a:endParaRPr>
          </a:p>
          <a:p>
            <a:pPr marL="342900" indent="-342900" algn="just">
              <a:spcBef>
                <a:spcPts val="600"/>
              </a:spcBef>
              <a:buFont typeface="Wingdings" panose="05000000000000000000" pitchFamily="2" charset="2"/>
              <a:buChar char="Ø"/>
            </a:pPr>
            <a:r>
              <a:rPr lang="ja-JP" altLang="en-US" sz="1400" dirty="0" smtClean="0">
                <a:latin typeface="メイリオ" panose="020B0604030504040204" pitchFamily="50" charset="-128"/>
                <a:ea typeface="メイリオ" panose="020B0604030504040204" pitchFamily="50" charset="-128"/>
              </a:rPr>
              <a:t>施設提供事業は社会経済情勢の変化などの影響を大きく受ける事業であり、経営改善策の成否にも多大な影響を及ぼすことになる。</a:t>
            </a:r>
            <a:endParaRPr lang="en-US" altLang="ja-JP" sz="1400" dirty="0" smtClean="0">
              <a:latin typeface="メイリオ" panose="020B0604030504040204" pitchFamily="50" charset="-128"/>
              <a:ea typeface="メイリオ" panose="020B0604030504040204" pitchFamily="50" charset="-128"/>
            </a:endParaRPr>
          </a:p>
          <a:p>
            <a:pPr marL="342900" indent="-342900" algn="just">
              <a:spcBef>
                <a:spcPts val="600"/>
              </a:spcBef>
              <a:buFont typeface="Wingdings" panose="05000000000000000000" pitchFamily="2" charset="2"/>
              <a:buChar char="Ø"/>
            </a:pPr>
            <a:r>
              <a:rPr lang="ja-JP" altLang="en-US" sz="1400" dirty="0">
                <a:latin typeface="メイリオ" panose="020B0604030504040204" pitchFamily="50" charset="-128"/>
                <a:ea typeface="メイリオ" panose="020B0604030504040204" pitchFamily="50" charset="-128"/>
              </a:rPr>
              <a:t>上記</a:t>
            </a:r>
            <a:r>
              <a:rPr lang="ja-JP" altLang="en-US" sz="1400" dirty="0" smtClean="0">
                <a:latin typeface="メイリオ" panose="020B0604030504040204" pitchFamily="50" charset="-128"/>
                <a:ea typeface="メイリオ" panose="020B0604030504040204" pitchFamily="50" charset="-128"/>
              </a:rPr>
              <a:t>のような経営環境にあるものの、</a:t>
            </a:r>
            <a:r>
              <a:rPr lang="en-US" altLang="ja-JP" sz="1400" dirty="0" smtClean="0">
                <a:latin typeface="メイリオ" panose="020B0604030504040204" pitchFamily="50" charset="-128"/>
                <a:ea typeface="メイリオ" panose="020B0604030504040204" pitchFamily="50" charset="-128"/>
              </a:rPr>
              <a:t>PDCA</a:t>
            </a:r>
            <a:r>
              <a:rPr lang="ja-JP" altLang="en-US" sz="1400" dirty="0" smtClean="0">
                <a:latin typeface="メイリオ" panose="020B0604030504040204" pitchFamily="50" charset="-128"/>
                <a:ea typeface="メイリオ" panose="020B0604030504040204" pitchFamily="50" charset="-128"/>
              </a:rPr>
              <a:t>サイクルの実施により、経営環境の変化を把握し経営改善策を策定・実行する仕組みを構築したことにより、即応性は非常に高まったものと認識している。</a:t>
            </a:r>
            <a:endParaRPr lang="ja-JP" altLang="ja-JP" sz="1400" dirty="0">
              <a:latin typeface="メイリオ" panose="020B0604030504040204" pitchFamily="50" charset="-128"/>
              <a:ea typeface="メイリオ" panose="020B0604030504040204" pitchFamily="50" charset="-128"/>
            </a:endParaRPr>
          </a:p>
        </p:txBody>
      </p:sp>
      <p:sp>
        <p:nvSpPr>
          <p:cNvPr id="12" name="正方形/長方形 11"/>
          <p:cNvSpPr/>
          <p:nvPr/>
        </p:nvSpPr>
        <p:spPr>
          <a:xfrm>
            <a:off x="84378" y="1195887"/>
            <a:ext cx="9389858" cy="2275428"/>
          </a:xfrm>
          <a:prstGeom prst="rect">
            <a:avLst/>
          </a:prstGeom>
          <a:ln w="38100">
            <a:solidFill>
              <a:srgbClr val="002060"/>
            </a:solidFill>
          </a:ln>
        </p:spPr>
        <p:txBody>
          <a:bodyPr wrap="square" anchor="ctr">
            <a:noAutofit/>
          </a:bodyPr>
          <a:lstStyle/>
          <a:p>
            <a:pPr marL="342900" indent="-342900" algn="just">
              <a:spcBef>
                <a:spcPts val="600"/>
              </a:spcBef>
              <a:buFont typeface="Wingdings" panose="05000000000000000000" pitchFamily="2" charset="2"/>
              <a:buChar char="Ø"/>
            </a:pPr>
            <a:r>
              <a:rPr lang="ja-JP" altLang="en-US" sz="1400" dirty="0" smtClean="0">
                <a:latin typeface="メイリオ" panose="020B0604030504040204" pitchFamily="50" charset="-128"/>
                <a:ea typeface="メイリオ" panose="020B0604030504040204" pitchFamily="50" charset="-128"/>
              </a:rPr>
              <a:t>令和</a:t>
            </a:r>
            <a:r>
              <a:rPr lang="en-US" altLang="ja-JP" sz="1400" dirty="0" smtClean="0">
                <a:latin typeface="メイリオ" panose="020B0604030504040204" pitchFamily="50" charset="-128"/>
                <a:ea typeface="メイリオ" panose="020B0604030504040204" pitchFamily="50" charset="-128"/>
              </a:rPr>
              <a:t>3</a:t>
            </a:r>
            <a:r>
              <a:rPr lang="ja-JP" altLang="en-US" sz="1400" dirty="0" smtClean="0">
                <a:latin typeface="メイリオ" panose="020B0604030504040204" pitchFamily="50" charset="-128"/>
                <a:ea typeface="メイリオ" panose="020B0604030504040204" pitchFamily="50" charset="-128"/>
              </a:rPr>
              <a:t>年度までを</a:t>
            </a:r>
            <a:r>
              <a:rPr lang="ja-JP" altLang="en-US" sz="1400" dirty="0">
                <a:latin typeface="メイリオ" panose="020B0604030504040204" pitchFamily="50" charset="-128"/>
                <a:ea typeface="メイリオ" panose="020B0604030504040204" pitchFamily="50" charset="-128"/>
              </a:rPr>
              <a:t>取組期間とするが、</a:t>
            </a:r>
            <a:r>
              <a:rPr lang="ja-JP" altLang="ja-JP" sz="1400" dirty="0">
                <a:latin typeface="メイリオ" panose="020B0604030504040204" pitchFamily="50" charset="-128"/>
                <a:ea typeface="メイリオ" panose="020B0604030504040204" pitchFamily="50" charset="-128"/>
              </a:rPr>
              <a:t>毎年度の決算結果を基に「全般的課題」及び「個別課題」</a:t>
            </a:r>
            <a:r>
              <a:rPr lang="ja-JP" altLang="ja-JP" sz="1400" dirty="0" smtClean="0">
                <a:latin typeface="メイリオ" panose="020B0604030504040204" pitchFamily="50" charset="-128"/>
                <a:ea typeface="メイリオ" panose="020B0604030504040204" pitchFamily="50" charset="-128"/>
              </a:rPr>
              <a:t>を</a:t>
            </a:r>
            <a:r>
              <a:rPr lang="ja-JP" altLang="en-US" sz="1400" dirty="0" smtClean="0">
                <a:latin typeface="メイリオ" panose="020B0604030504040204" pitchFamily="50" charset="-128"/>
                <a:ea typeface="メイリオ" panose="020B0604030504040204" pitchFamily="50" charset="-128"/>
              </a:rPr>
              <a:t>確認（必要であれば新たに</a:t>
            </a:r>
            <a:r>
              <a:rPr lang="ja-JP" altLang="ja-JP" sz="1400" dirty="0" smtClean="0">
                <a:latin typeface="メイリオ" panose="020B0604030504040204" pitchFamily="50" charset="-128"/>
                <a:ea typeface="メイリオ" panose="020B0604030504040204" pitchFamily="50" charset="-128"/>
              </a:rPr>
              <a:t>抽出</a:t>
            </a:r>
            <a:r>
              <a:rPr lang="ja-JP" altLang="en-US" sz="1400" dirty="0" smtClean="0">
                <a:latin typeface="メイリオ" panose="020B0604030504040204" pitchFamily="50" charset="-128"/>
                <a:ea typeface="メイリオ" panose="020B0604030504040204" pitchFamily="50" charset="-128"/>
              </a:rPr>
              <a:t>する）</a:t>
            </a:r>
            <a:r>
              <a:rPr lang="ja-JP" altLang="ja-JP" sz="1400" dirty="0" smtClean="0">
                <a:latin typeface="メイリオ" panose="020B0604030504040204" pitchFamily="50" charset="-128"/>
                <a:ea typeface="メイリオ" panose="020B0604030504040204" pitchFamily="50" charset="-128"/>
              </a:rPr>
              <a:t>し</a:t>
            </a:r>
            <a:r>
              <a:rPr lang="ja-JP" altLang="ja-JP" sz="1400" dirty="0">
                <a:latin typeface="メイリオ" panose="020B0604030504040204" pitchFamily="50" charset="-128"/>
                <a:ea typeface="メイリオ" panose="020B0604030504040204" pitchFamily="50" charset="-128"/>
              </a:rPr>
              <a:t>、必要な</a:t>
            </a:r>
            <a:r>
              <a:rPr lang="ja-JP" altLang="en-US" sz="1400" dirty="0">
                <a:latin typeface="メイリオ" panose="020B0604030504040204" pitchFamily="50" charset="-128"/>
                <a:ea typeface="メイリオ" panose="020B0604030504040204" pitchFamily="50" charset="-128"/>
              </a:rPr>
              <a:t>経営</a:t>
            </a:r>
            <a:r>
              <a:rPr lang="ja-JP" altLang="ja-JP" sz="1400" dirty="0">
                <a:latin typeface="メイリオ" panose="020B0604030504040204" pitchFamily="50" charset="-128"/>
                <a:ea typeface="メイリオ" panose="020B0604030504040204" pitchFamily="50" charset="-128"/>
              </a:rPr>
              <a:t>改善策を策定する。</a:t>
            </a:r>
            <a:endParaRPr lang="en-US" altLang="ja-JP" sz="1400" dirty="0">
              <a:latin typeface="メイリオ" panose="020B0604030504040204" pitchFamily="50" charset="-128"/>
              <a:ea typeface="メイリオ" panose="020B0604030504040204" pitchFamily="50" charset="-128"/>
            </a:endParaRPr>
          </a:p>
          <a:p>
            <a:pPr marL="342900" indent="-342900" algn="just">
              <a:spcBef>
                <a:spcPts val="600"/>
              </a:spcBef>
              <a:buFont typeface="Wingdings" panose="05000000000000000000" pitchFamily="2" charset="2"/>
              <a:buChar char="Ø"/>
            </a:pPr>
            <a:r>
              <a:rPr lang="ja-JP" altLang="en-US" sz="1400" dirty="0">
                <a:latin typeface="メイリオ" panose="020B0604030504040204" pitchFamily="50" charset="-128"/>
                <a:ea typeface="メイリオ" panose="020B0604030504040204" pitchFamily="50" charset="-128"/>
              </a:rPr>
              <a:t>過去</a:t>
            </a:r>
            <a:r>
              <a:rPr lang="ja-JP" altLang="en-US" sz="1400" dirty="0" smtClean="0">
                <a:latin typeface="メイリオ" panose="020B0604030504040204" pitchFamily="50" charset="-128"/>
                <a:ea typeface="メイリオ" panose="020B0604030504040204" pitchFamily="50" charset="-128"/>
              </a:rPr>
              <a:t>に抽出した</a:t>
            </a:r>
            <a:r>
              <a:rPr lang="ja-JP" altLang="ja-JP" sz="1400" dirty="0" smtClean="0">
                <a:latin typeface="メイリオ" panose="020B0604030504040204" pitchFamily="50" charset="-128"/>
                <a:ea typeface="メイリオ" panose="020B0604030504040204" pitchFamily="50" charset="-128"/>
              </a:rPr>
              <a:t>課題</a:t>
            </a:r>
            <a:r>
              <a:rPr lang="ja-JP" altLang="ja-JP" sz="1400" dirty="0">
                <a:latin typeface="メイリオ" panose="020B0604030504040204" pitchFamily="50" charset="-128"/>
                <a:ea typeface="メイリオ" panose="020B0604030504040204" pitchFamily="50" charset="-128"/>
              </a:rPr>
              <a:t>の改善状況を検証し、</a:t>
            </a:r>
            <a:r>
              <a:rPr lang="ja-JP" altLang="en-US" sz="1400" dirty="0">
                <a:latin typeface="メイリオ" panose="020B0604030504040204" pitchFamily="50" charset="-128"/>
                <a:ea typeface="メイリオ" panose="020B0604030504040204" pitchFamily="50" charset="-128"/>
              </a:rPr>
              <a:t>経営</a:t>
            </a:r>
            <a:r>
              <a:rPr lang="ja-JP" altLang="ja-JP" sz="1400" dirty="0">
                <a:latin typeface="メイリオ" panose="020B0604030504040204" pitchFamily="50" charset="-128"/>
                <a:ea typeface="メイリオ" panose="020B0604030504040204" pitchFamily="50" charset="-128"/>
              </a:rPr>
              <a:t>改善策の効果を確認する</a:t>
            </a:r>
            <a:r>
              <a:rPr lang="ja-JP" altLang="ja-JP" sz="1400" dirty="0" smtClean="0">
                <a:latin typeface="メイリオ" panose="020B0604030504040204" pitchFamily="50" charset="-128"/>
                <a:ea typeface="メイリオ" panose="020B0604030504040204" pitchFamily="50" charset="-128"/>
              </a:rPr>
              <a:t>。</a:t>
            </a:r>
            <a:endParaRPr lang="en-US" altLang="ja-JP" sz="1400" dirty="0" smtClean="0">
              <a:latin typeface="メイリオ" panose="020B0604030504040204" pitchFamily="50" charset="-128"/>
              <a:ea typeface="メイリオ" panose="020B0604030504040204" pitchFamily="50" charset="-128"/>
            </a:endParaRPr>
          </a:p>
          <a:p>
            <a:pPr marL="342900" indent="-342900" algn="just">
              <a:spcBef>
                <a:spcPts val="600"/>
              </a:spcBef>
              <a:buFont typeface="Wingdings" panose="05000000000000000000" pitchFamily="2" charset="2"/>
              <a:buChar char="Ø"/>
            </a:pPr>
            <a:r>
              <a:rPr lang="ja-JP" altLang="en-US" sz="1400" dirty="0" smtClean="0">
                <a:latin typeface="メイリオ" panose="020B0604030504040204" pitchFamily="50" charset="-128"/>
                <a:ea typeface="メイリオ" panose="020B0604030504040204" pitchFamily="50" charset="-128"/>
              </a:rPr>
              <a:t>必要が生じれば、経営改善策を修正する。</a:t>
            </a:r>
            <a:endParaRPr lang="en-US" altLang="ja-JP" sz="1400" dirty="0">
              <a:latin typeface="メイリオ" panose="020B0604030504040204" pitchFamily="50" charset="-128"/>
              <a:ea typeface="メイリオ" panose="020B0604030504040204" pitchFamily="50" charset="-128"/>
            </a:endParaRPr>
          </a:p>
          <a:p>
            <a:pPr marL="342900" indent="-342900" algn="just">
              <a:spcBef>
                <a:spcPts val="600"/>
              </a:spcBef>
              <a:buFont typeface="Wingdings" panose="05000000000000000000" pitchFamily="2" charset="2"/>
              <a:buChar char="Ø"/>
            </a:pPr>
            <a:r>
              <a:rPr lang="ja-JP" altLang="ja-JP" sz="1400" dirty="0">
                <a:latin typeface="メイリオ" panose="020B0604030504040204" pitchFamily="50" charset="-128"/>
                <a:ea typeface="メイリオ" panose="020B0604030504040204" pitchFamily="50" charset="-128"/>
              </a:rPr>
              <a:t>以上の作業（ＰＤＣＡサイクル）を繰り返し、その結果を毎年度公表する</a:t>
            </a:r>
            <a:r>
              <a:rPr lang="ja-JP" altLang="ja-JP" sz="1400" dirty="0" smtClean="0">
                <a:latin typeface="メイリオ" panose="020B0604030504040204" pitchFamily="50" charset="-128"/>
                <a:ea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rPr>
              <a:t>（修正した経営計画の策定・公表）</a:t>
            </a:r>
            <a:endParaRPr lang="en-US" altLang="ja-JP" sz="1400" dirty="0">
              <a:latin typeface="メイリオ" panose="020B0604030504040204" pitchFamily="50" charset="-128"/>
              <a:ea typeface="メイリオ" panose="020B0604030504040204" pitchFamily="50" charset="-128"/>
            </a:endParaRPr>
          </a:p>
          <a:p>
            <a:pPr marL="342900" indent="-342900" algn="just">
              <a:spcBef>
                <a:spcPts val="600"/>
              </a:spcBef>
              <a:buFont typeface="Wingdings" panose="05000000000000000000" pitchFamily="2" charset="2"/>
              <a:buChar char="Ø"/>
            </a:pPr>
            <a:r>
              <a:rPr lang="ja-JP" altLang="en-US" sz="1400" dirty="0">
                <a:latin typeface="メイリオ" panose="020B0604030504040204" pitchFamily="50" charset="-128"/>
                <a:ea typeface="メイリオ" panose="020B0604030504040204" pitchFamily="50" charset="-128"/>
              </a:rPr>
              <a:t>取組期間終了後</a:t>
            </a:r>
            <a:r>
              <a:rPr lang="ja-JP" altLang="en-US" sz="1400" dirty="0" smtClean="0">
                <a:latin typeface="メイリオ" panose="020B0604030504040204" pitchFamily="50" charset="-128"/>
                <a:ea typeface="メイリオ" panose="020B0604030504040204" pitchFamily="50" charset="-128"/>
              </a:rPr>
              <a:t>の令和</a:t>
            </a:r>
            <a:r>
              <a:rPr lang="en-US" altLang="ja-JP" sz="1400" dirty="0">
                <a:latin typeface="メイリオ" panose="020B0604030504040204" pitchFamily="50" charset="-128"/>
                <a:ea typeface="メイリオ" panose="020B0604030504040204" pitchFamily="50" charset="-128"/>
              </a:rPr>
              <a:t>4</a:t>
            </a:r>
            <a:r>
              <a:rPr lang="ja-JP" altLang="en-US" sz="1400" dirty="0" smtClean="0">
                <a:latin typeface="メイリオ" panose="020B0604030504040204" pitchFamily="50" charset="-128"/>
                <a:ea typeface="メイリオ" panose="020B0604030504040204" pitchFamily="50" charset="-128"/>
              </a:rPr>
              <a:t>年度</a:t>
            </a:r>
            <a:r>
              <a:rPr lang="ja-JP" altLang="en-US" sz="1400" dirty="0">
                <a:latin typeface="メイリオ" panose="020B0604030504040204" pitchFamily="50" charset="-128"/>
                <a:ea typeface="メイリオ" panose="020B0604030504040204" pitchFamily="50" charset="-128"/>
              </a:rPr>
              <a:t>に、</a:t>
            </a:r>
            <a:r>
              <a:rPr lang="ja-JP" altLang="en-US" sz="1400" dirty="0" smtClean="0">
                <a:latin typeface="メイリオ" panose="020B0604030504040204" pitchFamily="50" charset="-128"/>
                <a:ea typeface="メイリオ" panose="020B0604030504040204" pitchFamily="50" charset="-128"/>
              </a:rPr>
              <a:t>本計画</a:t>
            </a:r>
            <a:r>
              <a:rPr lang="ja-JP" altLang="en-US" sz="1400" dirty="0">
                <a:latin typeface="メイリオ" panose="020B0604030504040204" pitchFamily="50" charset="-128"/>
                <a:ea typeface="メイリオ" panose="020B0604030504040204" pitchFamily="50" charset="-128"/>
              </a:rPr>
              <a:t>の必要性や有効性などを確認し</a:t>
            </a:r>
            <a:r>
              <a:rPr lang="ja-JP" altLang="en-US" sz="1400" dirty="0" smtClean="0">
                <a:latin typeface="メイリオ" panose="020B0604030504040204" pitchFamily="50" charset="-128"/>
                <a:ea typeface="メイリオ" panose="020B0604030504040204" pitchFamily="50" charset="-128"/>
              </a:rPr>
              <a:t>、本</a:t>
            </a:r>
            <a:r>
              <a:rPr lang="ja-JP" altLang="en-US" sz="1400" dirty="0">
                <a:latin typeface="メイリオ" panose="020B0604030504040204" pitchFamily="50" charset="-128"/>
                <a:ea typeface="メイリオ" panose="020B0604030504040204" pitchFamily="50" charset="-128"/>
              </a:rPr>
              <a:t>計画</a:t>
            </a:r>
            <a:r>
              <a:rPr lang="ja-JP" altLang="en-US" sz="1400" dirty="0" smtClean="0">
                <a:latin typeface="メイリオ" panose="020B0604030504040204" pitchFamily="50" charset="-128"/>
                <a:ea typeface="メイリオ" panose="020B0604030504040204" pitchFamily="50" charset="-128"/>
              </a:rPr>
              <a:t>の</a:t>
            </a:r>
            <a:r>
              <a:rPr lang="ja-JP" altLang="en-US" sz="1400" dirty="0">
                <a:latin typeface="メイリオ" panose="020B0604030504040204" pitchFamily="50" charset="-128"/>
                <a:ea typeface="メイリオ" panose="020B0604030504040204" pitchFamily="50" charset="-128"/>
              </a:rPr>
              <a:t>あり方を再度検討する。</a:t>
            </a:r>
            <a:endParaRPr lang="ja-JP" altLang="ja-JP" sz="1400" dirty="0">
              <a:latin typeface="メイリオ" panose="020B0604030504040204" pitchFamily="50" charset="-128"/>
              <a:ea typeface="メイリオ" panose="020B0604030504040204" pitchFamily="50" charset="-128"/>
            </a:endParaRPr>
          </a:p>
        </p:txBody>
      </p:sp>
      <p:sp>
        <p:nvSpPr>
          <p:cNvPr id="13" name="正方形/長方形 12"/>
          <p:cNvSpPr/>
          <p:nvPr/>
        </p:nvSpPr>
        <p:spPr>
          <a:xfrm>
            <a:off x="77996" y="3600775"/>
            <a:ext cx="4890088" cy="556202"/>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r>
              <a:rPr lang="ja-JP" altLang="en-US" sz="1600" dirty="0" smtClean="0">
                <a:solidFill>
                  <a:schemeClr val="tx1"/>
                </a:solidFill>
                <a:latin typeface="メイリオ" panose="020B0604030504040204" pitchFamily="50" charset="-128"/>
                <a:ea typeface="メイリオ" panose="020B0604030504040204" pitchFamily="50" charset="-128"/>
              </a:rPr>
              <a:t>②　経営計画策定から実施</a:t>
            </a:r>
            <a:r>
              <a:rPr lang="en-US" altLang="ja-JP" sz="1600" dirty="0" smtClean="0">
                <a:solidFill>
                  <a:schemeClr val="tx1"/>
                </a:solidFill>
                <a:latin typeface="メイリオ" panose="020B0604030504040204" pitchFamily="50" charset="-128"/>
                <a:ea typeface="メイリオ" panose="020B0604030504040204" pitchFamily="50" charset="-128"/>
              </a:rPr>
              <a:t>2</a:t>
            </a:r>
            <a:r>
              <a:rPr lang="ja-JP" altLang="en-US" sz="1600" dirty="0" smtClean="0">
                <a:solidFill>
                  <a:schemeClr val="tx1"/>
                </a:solidFill>
                <a:latin typeface="メイリオ" panose="020B0604030504040204" pitchFamily="50" charset="-128"/>
                <a:ea typeface="メイリオ" panose="020B0604030504040204" pitchFamily="50" charset="-128"/>
              </a:rPr>
              <a:t>年目の評価について</a:t>
            </a:r>
            <a:endParaRPr lang="en-US" altLang="ja-JP" sz="1600" dirty="0">
              <a:solidFill>
                <a:schemeClr val="tx1"/>
              </a:solidFill>
              <a:latin typeface="メイリオ" panose="020B0604030504040204" pitchFamily="50" charset="-128"/>
              <a:ea typeface="メイリオ" panose="020B0604030504040204" pitchFamily="50" charset="-128"/>
            </a:endParaRPr>
          </a:p>
        </p:txBody>
      </p:sp>
      <p:sp>
        <p:nvSpPr>
          <p:cNvPr id="14" name="正方形/長方形 13"/>
          <p:cNvSpPr/>
          <p:nvPr/>
        </p:nvSpPr>
        <p:spPr>
          <a:xfrm>
            <a:off x="84378" y="10678100"/>
            <a:ext cx="4890088" cy="527225"/>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r>
              <a:rPr lang="ja-JP" altLang="en-US" sz="1600" dirty="0" smtClean="0">
                <a:solidFill>
                  <a:schemeClr val="tx1"/>
                </a:solidFill>
                <a:latin typeface="メイリオ" panose="020B0604030504040204" pitchFamily="50" charset="-128"/>
                <a:ea typeface="メイリオ" panose="020B0604030504040204" pitchFamily="50" charset="-128"/>
              </a:rPr>
              <a:t>③　経営改善策について</a:t>
            </a:r>
            <a:endParaRPr lang="en-US" altLang="ja-JP" sz="1600" dirty="0">
              <a:solidFill>
                <a:schemeClr val="tx1"/>
              </a:solidFill>
              <a:latin typeface="メイリオ" panose="020B0604030504040204" pitchFamily="50" charset="-128"/>
              <a:ea typeface="メイリオ" panose="020B0604030504040204" pitchFamily="50" charset="-128"/>
            </a:endParaRPr>
          </a:p>
        </p:txBody>
      </p:sp>
      <p:sp>
        <p:nvSpPr>
          <p:cNvPr id="18" name="正方形/長方形 17"/>
          <p:cNvSpPr/>
          <p:nvPr/>
        </p:nvSpPr>
        <p:spPr>
          <a:xfrm>
            <a:off x="127141" y="624562"/>
            <a:ext cx="4890088" cy="556202"/>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r>
              <a:rPr lang="ja-JP" altLang="en-US" sz="1600" dirty="0" smtClean="0">
                <a:solidFill>
                  <a:schemeClr val="tx1"/>
                </a:solidFill>
                <a:latin typeface="メイリオ" panose="020B0604030504040204" pitchFamily="50" charset="-128"/>
                <a:ea typeface="メイリオ" panose="020B0604030504040204" pitchFamily="50" charset="-128"/>
              </a:rPr>
              <a:t>①　</a:t>
            </a:r>
            <a:r>
              <a:rPr lang="en-US" altLang="ja-JP" sz="1600" dirty="0" smtClean="0">
                <a:solidFill>
                  <a:schemeClr val="tx1"/>
                </a:solidFill>
                <a:latin typeface="メイリオ" panose="020B0604030504040204" pitchFamily="50" charset="-128"/>
                <a:ea typeface="メイリオ" panose="020B0604030504040204" pitchFamily="50" charset="-128"/>
              </a:rPr>
              <a:t>PDCA</a:t>
            </a:r>
            <a:r>
              <a:rPr lang="ja-JP" altLang="en-US" sz="1600" dirty="0" smtClean="0">
                <a:solidFill>
                  <a:schemeClr val="tx1"/>
                </a:solidFill>
                <a:latin typeface="メイリオ" panose="020B0604030504040204" pitchFamily="50" charset="-128"/>
                <a:ea typeface="メイリオ" panose="020B0604030504040204" pitchFamily="50" charset="-128"/>
              </a:rPr>
              <a:t>サイクルの実施について</a:t>
            </a:r>
            <a:endParaRPr lang="en-US" altLang="ja-JP" sz="1600" dirty="0">
              <a:solidFill>
                <a:schemeClr val="tx1"/>
              </a:solidFill>
              <a:latin typeface="メイリオ" panose="020B0604030504040204" pitchFamily="50" charset="-128"/>
              <a:ea typeface="メイリオ" panose="020B0604030504040204" pitchFamily="50" charset="-128"/>
            </a:endParaRPr>
          </a:p>
        </p:txBody>
      </p:sp>
      <p:sp>
        <p:nvSpPr>
          <p:cNvPr id="19" name="正方形/長方形 18"/>
          <p:cNvSpPr/>
          <p:nvPr/>
        </p:nvSpPr>
        <p:spPr>
          <a:xfrm>
            <a:off x="64840" y="11236916"/>
            <a:ext cx="9379556" cy="1708160"/>
          </a:xfrm>
          <a:prstGeom prst="rect">
            <a:avLst/>
          </a:prstGeom>
          <a:ln w="57150">
            <a:solidFill>
              <a:srgbClr val="7030A0"/>
            </a:solidFill>
          </a:ln>
        </p:spPr>
        <p:txBody>
          <a:bodyPr wrap="square">
            <a:spAutoFit/>
          </a:bodyPr>
          <a:lstStyle/>
          <a:p>
            <a:pPr lvl="0" algn="just">
              <a:spcAft>
                <a:spcPts val="0"/>
              </a:spcAft>
            </a:pPr>
            <a:endParaRPr lang="en-US" altLang="ja-JP" sz="1400" kern="100" dirty="0" smtClean="0">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endParaRPr lang="en-US" altLang="ja-JP" sz="14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en-US" altLang="ja-JP" sz="1400" kern="100" dirty="0" smtClean="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400" kern="100" dirty="0">
                <a:latin typeface="メイリオ" panose="020B0604030504040204" pitchFamily="50" charset="-128"/>
                <a:ea typeface="メイリオ" panose="020B0604030504040204" pitchFamily="50" charset="-128"/>
                <a:cs typeface="Times New Roman" panose="02020603050405020304" pitchFamily="18" charset="0"/>
              </a:rPr>
              <a:t>経営計画 </a:t>
            </a:r>
            <a:r>
              <a:rPr lang="en-US" altLang="ja-JP" sz="1400" kern="100" dirty="0" smtClean="0">
                <a:latin typeface="メイリオ" panose="020B0604030504040204" pitchFamily="50" charset="-128"/>
                <a:ea typeface="メイリオ" panose="020B0604030504040204" pitchFamily="50" charset="-128"/>
                <a:cs typeface="Times New Roman" panose="02020603050405020304" pitchFamily="18" charset="0"/>
              </a:rPr>
              <a:t>Ver.3.0 </a:t>
            </a:r>
            <a:r>
              <a:rPr lang="ja-JP" altLang="en-US" sz="1400" kern="100" dirty="0" smtClean="0">
                <a:latin typeface="メイリオ" panose="020B0604030504040204" pitchFamily="50" charset="-128"/>
                <a:ea typeface="メイリオ" panose="020B0604030504040204" pitchFamily="50" charset="-128"/>
                <a:cs typeface="Times New Roman" panose="02020603050405020304" pitchFamily="18" charset="0"/>
              </a:rPr>
              <a:t>（平成</a:t>
            </a:r>
            <a:r>
              <a:rPr lang="en-US" altLang="ja-JP" sz="1400" kern="100" dirty="0">
                <a:latin typeface="メイリオ" panose="020B0604030504040204" pitchFamily="50" charset="-128"/>
                <a:ea typeface="メイリオ" panose="020B0604030504040204" pitchFamily="50" charset="-128"/>
                <a:cs typeface="Times New Roman" panose="02020603050405020304" pitchFamily="18" charset="0"/>
              </a:rPr>
              <a:t>30</a:t>
            </a:r>
            <a:r>
              <a:rPr lang="ja-JP" altLang="en-US" sz="1400" kern="100" dirty="0" smtClean="0">
                <a:latin typeface="メイリオ" panose="020B0604030504040204" pitchFamily="50" charset="-128"/>
                <a:ea typeface="メイリオ" panose="020B0604030504040204" pitchFamily="50" charset="-128"/>
                <a:cs typeface="Times New Roman" panose="02020603050405020304" pitchFamily="18" charset="0"/>
              </a:rPr>
              <a:t>年度決算）における個別課題の抽出の考え方</a:t>
            </a:r>
            <a:r>
              <a:rPr lang="en-US" altLang="ja-JP" sz="1400" kern="100" dirty="0" smtClean="0">
                <a:latin typeface="メイリオ" panose="020B0604030504040204" pitchFamily="50" charset="-128"/>
                <a:ea typeface="メイリオ" panose="020B0604030504040204" pitchFamily="50" charset="-128"/>
                <a:cs typeface="Times New Roman" panose="02020603050405020304" pitchFamily="18" charset="0"/>
              </a:rPr>
              <a:t>》</a:t>
            </a:r>
          </a:p>
          <a:p>
            <a:pPr marL="342900" indent="-342900" algn="just">
              <a:buFont typeface="Wingdings" panose="05000000000000000000" pitchFamily="2" charset="2"/>
              <a:buChar char="Ø"/>
            </a:pPr>
            <a:r>
              <a:rPr lang="ja-JP" altLang="en-US" sz="1400" kern="100" dirty="0" smtClean="0">
                <a:latin typeface="メイリオ" panose="020B0604030504040204" pitchFamily="50" charset="-128"/>
                <a:ea typeface="メイリオ" panose="020B0604030504040204" pitchFamily="50" charset="-128"/>
                <a:cs typeface="Times New Roman" panose="02020603050405020304" pitchFamily="18" charset="0"/>
              </a:rPr>
              <a:t>個別課題については、平成</a:t>
            </a:r>
            <a:r>
              <a:rPr lang="en-US" altLang="ja-JP" sz="1400" kern="100" dirty="0" smtClean="0">
                <a:latin typeface="メイリオ" panose="020B0604030504040204" pitchFamily="50" charset="-128"/>
                <a:ea typeface="メイリオ" panose="020B0604030504040204" pitchFamily="50" charset="-128"/>
                <a:cs typeface="Times New Roman" panose="02020603050405020304" pitchFamily="18" charset="0"/>
              </a:rPr>
              <a:t>30</a:t>
            </a:r>
            <a:r>
              <a:rPr lang="ja-JP" altLang="en-US" sz="1400" kern="100" dirty="0" smtClean="0">
                <a:latin typeface="メイリオ" panose="020B0604030504040204" pitchFamily="50" charset="-128"/>
                <a:ea typeface="メイリオ" panose="020B0604030504040204" pitchFamily="50" charset="-128"/>
                <a:cs typeface="Times New Roman" panose="02020603050405020304" pitchFamily="18" charset="0"/>
              </a:rPr>
              <a:t>年度決算の計数を基に地区あるいは施設単位で「赤字」となっているもの（</a:t>
            </a:r>
            <a:r>
              <a:rPr lang="en-US" altLang="ja-JP" sz="1400" kern="100" dirty="0" smtClean="0">
                <a:latin typeface="メイリオ" panose="020B0604030504040204" pitchFamily="50" charset="-128"/>
                <a:ea typeface="メイリオ" panose="020B0604030504040204" pitchFamily="50" charset="-128"/>
                <a:cs typeface="Times New Roman" panose="02020603050405020304" pitchFamily="18" charset="0"/>
              </a:rPr>
              <a:t>11</a:t>
            </a:r>
            <a:r>
              <a:rPr lang="ja-JP" altLang="en-US" sz="1400" kern="100" dirty="0" smtClean="0">
                <a:latin typeface="メイリオ" panose="020B0604030504040204" pitchFamily="50" charset="-128"/>
                <a:ea typeface="メイリオ" panose="020B0604030504040204" pitchFamily="50" charset="-128"/>
                <a:cs typeface="Times New Roman" panose="02020603050405020304" pitchFamily="18" charset="0"/>
              </a:rPr>
              <a:t>地区）を抽出した。ただし、平成</a:t>
            </a:r>
            <a:r>
              <a:rPr lang="en-US" altLang="ja-JP" sz="1400" kern="100" dirty="0" smtClean="0">
                <a:latin typeface="メイリオ" panose="020B0604030504040204" pitchFamily="50" charset="-128"/>
                <a:ea typeface="メイリオ" panose="020B0604030504040204" pitchFamily="50" charset="-128"/>
                <a:cs typeface="Times New Roman" panose="02020603050405020304" pitchFamily="18" charset="0"/>
              </a:rPr>
              <a:t>30</a:t>
            </a:r>
            <a:r>
              <a:rPr lang="ja-JP" altLang="en-US" sz="1400" kern="100" dirty="0" smtClean="0">
                <a:latin typeface="メイリオ" panose="020B0604030504040204" pitchFamily="50" charset="-128"/>
                <a:ea typeface="メイリオ" panose="020B0604030504040204" pitchFamily="50" charset="-128"/>
                <a:cs typeface="Times New Roman" panose="02020603050405020304" pitchFamily="18" charset="0"/>
              </a:rPr>
              <a:t>年台風第</a:t>
            </a:r>
            <a:r>
              <a:rPr lang="en-US" altLang="ja-JP" sz="1400" kern="100" dirty="0" smtClean="0">
                <a:latin typeface="メイリオ" panose="020B0604030504040204" pitchFamily="50" charset="-128"/>
                <a:ea typeface="メイリオ" panose="020B0604030504040204" pitchFamily="50" charset="-128"/>
                <a:cs typeface="Times New Roman" panose="02020603050405020304" pitchFamily="18" charset="0"/>
              </a:rPr>
              <a:t>21</a:t>
            </a:r>
            <a:r>
              <a:rPr lang="ja-JP" altLang="en-US" sz="1400" kern="100" dirty="0" smtClean="0">
                <a:latin typeface="メイリオ" panose="020B0604030504040204" pitchFamily="50" charset="-128"/>
                <a:ea typeface="メイリオ" panose="020B0604030504040204" pitchFamily="50" charset="-128"/>
                <a:cs typeface="Times New Roman" panose="02020603050405020304" pitchFamily="18" charset="0"/>
              </a:rPr>
              <a:t>号の影響により一時的に稼働率が下がったものの、令和元年度には赤字を解消できる見込みがある施設（</a:t>
            </a:r>
            <a:r>
              <a:rPr lang="en-US" altLang="ja-JP" sz="1400" kern="100" dirty="0" smtClean="0">
                <a:latin typeface="メイリオ" panose="020B0604030504040204" pitchFamily="50" charset="-128"/>
                <a:ea typeface="メイリオ" panose="020B0604030504040204" pitchFamily="50" charset="-128"/>
                <a:cs typeface="Times New Roman" panose="02020603050405020304" pitchFamily="18" charset="0"/>
              </a:rPr>
              <a:t>A</a:t>
            </a:r>
            <a:r>
              <a:rPr lang="ja-JP" altLang="en-US" sz="1400" kern="100" dirty="0" smtClean="0">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400" kern="100" dirty="0" smtClean="0">
                <a:latin typeface="メイリオ" panose="020B0604030504040204" pitchFamily="50" charset="-128"/>
                <a:ea typeface="メイリオ" panose="020B0604030504040204" pitchFamily="50" charset="-128"/>
                <a:cs typeface="Times New Roman" panose="02020603050405020304" pitchFamily="18" charset="0"/>
              </a:rPr>
              <a:t>B</a:t>
            </a:r>
            <a:r>
              <a:rPr lang="ja-JP" altLang="en-US" sz="1400" kern="100" dirty="0" smtClean="0">
                <a:latin typeface="メイリオ" panose="020B0604030504040204" pitchFamily="50" charset="-128"/>
                <a:ea typeface="メイリオ" panose="020B0604030504040204" pitchFamily="50" charset="-128"/>
                <a:cs typeface="Times New Roman" panose="02020603050405020304" pitchFamily="18" charset="0"/>
              </a:rPr>
              <a:t>地区）については、検討の対象から除外した。</a:t>
            </a:r>
            <a:endParaRPr lang="en-US" altLang="ja-JP" sz="14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ct val="150000"/>
              </a:lnSpc>
            </a:pPr>
            <a:endParaRPr lang="en-US" altLang="ja-JP" sz="1400" u="sng" kern="100" dirty="0" smtClean="0">
              <a:solidFill>
                <a:srgbClr val="FF0000"/>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0" name="正方形/長方形 19"/>
          <p:cNvSpPr/>
          <p:nvPr/>
        </p:nvSpPr>
        <p:spPr>
          <a:xfrm>
            <a:off x="64840" y="11236916"/>
            <a:ext cx="1990008" cy="354393"/>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latin typeface="メイリオ" panose="020B0604030504040204" pitchFamily="50" charset="-128"/>
                <a:ea typeface="メイリオ" panose="020B0604030504040204" pitchFamily="50" charset="-128"/>
              </a:rPr>
              <a:t>①　個別課題の抽出</a:t>
            </a:r>
            <a:endParaRPr kumimoji="1" lang="ja-JP" altLang="en-US" sz="14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4912216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113558" y="4537577"/>
            <a:ext cx="9357655" cy="6176755"/>
          </a:xfrm>
          <a:prstGeom prst="rect">
            <a:avLst/>
          </a:prstGeom>
          <a:ln w="38100" cmpd="thinThick">
            <a:solidFill>
              <a:srgbClr val="7030A0"/>
            </a:solidFill>
            <a:prstDash val="solid"/>
          </a:ln>
        </p:spPr>
        <p:txBody>
          <a:bodyPr wrap="square" anchor="t">
            <a:noAutofit/>
          </a:bodyPr>
          <a:lstStyle/>
          <a:p>
            <a:pPr algn="just"/>
            <a:endParaRPr lang="en-US" altLang="ja-JP"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endParaRPr lang="en-US" altLang="ja-JP"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en-US" altLang="ja-JP"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経営計画からの継続課題</a:t>
            </a:r>
            <a:r>
              <a:rPr lang="en-US" altLang="ja-JP"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　①</a:t>
            </a:r>
            <a:r>
              <a:rPr lang="en-US" altLang="ja-JP"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C-6,7</a:t>
            </a:r>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埠頭（荷役機械を含む）</a:t>
            </a:r>
            <a:endParaRPr lang="en-US" altLang="ja-JP" sz="1400"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400" kern="100" dirty="0">
                <a:latin typeface="+mn-ea"/>
                <a:cs typeface="Times New Roman" panose="02020603050405020304" pitchFamily="18" charset="0"/>
              </a:rPr>
              <a:t>　</a:t>
            </a:r>
            <a:r>
              <a:rPr lang="ja-JP" altLang="en-US" sz="1400" kern="100" dirty="0" smtClean="0">
                <a:latin typeface="+mn-ea"/>
                <a:cs typeface="Times New Roman" panose="02020603050405020304" pitchFamily="18" charset="0"/>
              </a:rPr>
              <a:t>　　（</a:t>
            </a:r>
            <a:r>
              <a:rPr lang="ja-JP" altLang="en-US" sz="1400" kern="100" dirty="0">
                <a:latin typeface="+mn-ea"/>
                <a:cs typeface="Times New Roman" panose="02020603050405020304" pitchFamily="18" charset="0"/>
              </a:rPr>
              <a:t>短期的取組</a:t>
            </a:r>
            <a:r>
              <a:rPr lang="ja-JP" altLang="en-US" sz="1400" kern="100" dirty="0" smtClean="0">
                <a:latin typeface="+mn-ea"/>
                <a:cs typeface="Times New Roman" panose="02020603050405020304" pitchFamily="18" charset="0"/>
              </a:rPr>
              <a:t>）　</a:t>
            </a:r>
            <a:r>
              <a:rPr lang="ja-JP" altLang="en-US" sz="1400" kern="100" dirty="0">
                <a:latin typeface="+mn-ea"/>
                <a:cs typeface="Times New Roman" panose="02020603050405020304" pitchFamily="18" charset="0"/>
              </a:rPr>
              <a:t>咲</a:t>
            </a:r>
            <a:r>
              <a:rPr lang="ja-JP" altLang="en-US" sz="1400" kern="100" dirty="0" smtClean="0">
                <a:latin typeface="+mn-ea"/>
                <a:cs typeface="Times New Roman" panose="02020603050405020304" pitchFamily="18" charset="0"/>
              </a:rPr>
              <a:t>洲地区でのコンテナ貨物取扱にかかわる今後の検討なども踏まえ、本埠頭の活用方針を再検討す</a:t>
            </a:r>
            <a:endParaRPr lang="en-US" altLang="ja-JP" sz="1400" kern="100" dirty="0" smtClean="0">
              <a:latin typeface="+mn-ea"/>
              <a:cs typeface="Times New Roman" panose="02020603050405020304" pitchFamily="18" charset="0"/>
            </a:endParaRPr>
          </a:p>
          <a:p>
            <a:pPr algn="just"/>
            <a:r>
              <a:rPr lang="ja-JP" altLang="en-US" sz="1400" kern="100" dirty="0">
                <a:latin typeface="+mn-ea"/>
                <a:cs typeface="Times New Roman" panose="02020603050405020304" pitchFamily="18" charset="0"/>
              </a:rPr>
              <a:t>　</a:t>
            </a:r>
            <a:r>
              <a:rPr lang="ja-JP" altLang="en-US" sz="1400" kern="100" dirty="0" smtClean="0">
                <a:latin typeface="+mn-ea"/>
                <a:cs typeface="Times New Roman" panose="02020603050405020304" pitchFamily="18" charset="0"/>
              </a:rPr>
              <a:t>　　　　　　　　　　　　る。　</a:t>
            </a:r>
            <a:r>
              <a:rPr lang="ja-JP" altLang="en-US" sz="1400" b="1" kern="100" dirty="0" smtClean="0">
                <a:solidFill>
                  <a:srgbClr val="FF0000"/>
                </a:solidFill>
                <a:latin typeface="+mn-ea"/>
                <a:cs typeface="Times New Roman" panose="02020603050405020304" pitchFamily="18" charset="0"/>
              </a:rPr>
              <a:t>　　　　　　　　　　</a:t>
            </a:r>
            <a:endParaRPr lang="en-US" altLang="ja-JP" sz="1400" kern="100" dirty="0" smtClean="0">
              <a:latin typeface="+mn-ea"/>
              <a:cs typeface="Times New Roman" panose="02020603050405020304" pitchFamily="18" charset="0"/>
            </a:endParaRPr>
          </a:p>
          <a:p>
            <a:pPr algn="just"/>
            <a:r>
              <a:rPr lang="ja-JP" altLang="en-US" sz="1400" kern="100" dirty="0" smtClean="0">
                <a:latin typeface="+mn-ea"/>
                <a:cs typeface="Times New Roman" panose="02020603050405020304" pitchFamily="18" charset="0"/>
              </a:rPr>
              <a:t>　　　（中期的取組）　荷役機械事業の継続の可否を判断する。</a:t>
            </a:r>
            <a:endParaRPr lang="en-US" altLang="ja-JP" sz="1400" kern="100" dirty="0" smtClean="0">
              <a:latin typeface="+mn-ea"/>
              <a:cs typeface="Times New Roman" panose="02020603050405020304" pitchFamily="18" charset="0"/>
            </a:endParaRPr>
          </a:p>
          <a:p>
            <a:pPr algn="just"/>
            <a:endParaRPr lang="en-US" altLang="ja-JP" sz="400" kern="100" dirty="0" smtClean="0">
              <a:latin typeface="+mn-ea"/>
              <a:cs typeface="Times New Roman" panose="02020603050405020304" pitchFamily="18" charset="0"/>
            </a:endParaRPr>
          </a:p>
          <a:p>
            <a:pPr algn="just"/>
            <a:r>
              <a:rPr lang="ja-JP" altLang="en-US"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　②</a:t>
            </a:r>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青果物関連施設</a:t>
            </a:r>
            <a:endParaRPr lang="en-US" altLang="ja-JP"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400" kern="100" dirty="0">
                <a:latin typeface="+mn-ea"/>
                <a:cs typeface="Times New Roman" panose="02020603050405020304" pitchFamily="18" charset="0"/>
              </a:rPr>
              <a:t>　</a:t>
            </a:r>
            <a:r>
              <a:rPr lang="ja-JP" altLang="en-US" sz="1400" kern="100" dirty="0" smtClean="0">
                <a:latin typeface="+mn-ea"/>
                <a:cs typeface="Times New Roman" panose="02020603050405020304" pitchFamily="18" charset="0"/>
              </a:rPr>
              <a:t>　　（</a:t>
            </a:r>
            <a:r>
              <a:rPr lang="ja-JP" altLang="en-US" sz="1400" kern="100" dirty="0">
                <a:latin typeface="+mn-ea"/>
                <a:cs typeface="Times New Roman" panose="02020603050405020304" pitchFamily="18" charset="0"/>
              </a:rPr>
              <a:t>中期的取組</a:t>
            </a:r>
            <a:r>
              <a:rPr lang="ja-JP" altLang="en-US" sz="1400" kern="100" dirty="0" smtClean="0">
                <a:latin typeface="+mn-ea"/>
                <a:cs typeface="Times New Roman" panose="02020603050405020304" pitchFamily="18" charset="0"/>
              </a:rPr>
              <a:t>）　安治川</a:t>
            </a:r>
            <a:r>
              <a:rPr lang="ja-JP" altLang="en-US" sz="1400" kern="100" dirty="0">
                <a:latin typeface="+mn-ea"/>
                <a:cs typeface="Times New Roman" panose="02020603050405020304" pitchFamily="18" charset="0"/>
              </a:rPr>
              <a:t>は設備の廃止を検討し、雑貨</a:t>
            </a:r>
            <a:r>
              <a:rPr lang="ja-JP" altLang="en-US" sz="1400" kern="100" dirty="0" smtClean="0">
                <a:latin typeface="+mn-ea"/>
                <a:cs typeface="Times New Roman" panose="02020603050405020304" pitchFamily="18" charset="0"/>
              </a:rPr>
              <a:t>上屋の需要の掘り起こしを行う。</a:t>
            </a:r>
            <a:endParaRPr lang="en-US" altLang="ja-JP" sz="1400" kern="100" dirty="0" smtClean="0">
              <a:latin typeface="+mn-ea"/>
              <a:cs typeface="Times New Roman" panose="02020603050405020304" pitchFamily="18" charset="0"/>
            </a:endParaRPr>
          </a:p>
          <a:p>
            <a:pPr algn="just"/>
            <a:r>
              <a:rPr lang="ja-JP" altLang="en-US" sz="1400" kern="100" dirty="0">
                <a:latin typeface="+mn-ea"/>
                <a:cs typeface="Times New Roman" panose="02020603050405020304" pitchFamily="18" charset="0"/>
              </a:rPr>
              <a:t>　</a:t>
            </a:r>
            <a:r>
              <a:rPr lang="ja-JP" altLang="en-US" sz="1400" kern="100" dirty="0" smtClean="0">
                <a:latin typeface="+mn-ea"/>
                <a:cs typeface="Times New Roman" panose="02020603050405020304" pitchFamily="18" charset="0"/>
              </a:rPr>
              <a:t>　　（</a:t>
            </a:r>
            <a:r>
              <a:rPr lang="ja-JP" altLang="en-US" sz="1400" kern="100" dirty="0">
                <a:latin typeface="+mn-ea"/>
                <a:cs typeface="Times New Roman" panose="02020603050405020304" pitchFamily="18" charset="0"/>
              </a:rPr>
              <a:t>中期的取組</a:t>
            </a:r>
            <a:r>
              <a:rPr lang="ja-JP" altLang="en-US" sz="1400" kern="100" dirty="0" smtClean="0">
                <a:latin typeface="+mn-ea"/>
                <a:cs typeface="Times New Roman" panose="02020603050405020304" pitchFamily="18" charset="0"/>
              </a:rPr>
              <a:t>）　北港</a:t>
            </a:r>
            <a:r>
              <a:rPr lang="ja-JP" altLang="en-US" sz="1400" kern="100" dirty="0">
                <a:latin typeface="+mn-ea"/>
                <a:cs typeface="Times New Roman" panose="02020603050405020304" pitchFamily="18" charset="0"/>
              </a:rPr>
              <a:t>白津は施設の改良を検討し、取扱</a:t>
            </a:r>
            <a:r>
              <a:rPr lang="ja-JP" altLang="en-US" sz="1400" kern="100" dirty="0" smtClean="0">
                <a:latin typeface="+mn-ea"/>
                <a:cs typeface="Times New Roman" panose="02020603050405020304" pitchFamily="18" charset="0"/>
              </a:rPr>
              <a:t>貨物量の増加による稼働率の向上を図る。</a:t>
            </a:r>
            <a:endParaRPr lang="en-US" altLang="ja-JP" sz="1400" kern="100" dirty="0" smtClean="0">
              <a:latin typeface="+mn-ea"/>
              <a:cs typeface="Times New Roman" panose="02020603050405020304" pitchFamily="18" charset="0"/>
            </a:endParaRPr>
          </a:p>
          <a:p>
            <a:pPr algn="just"/>
            <a:endParaRPr lang="en-US" altLang="ja-JP" sz="400" kern="100" dirty="0" smtClean="0">
              <a:latin typeface="+mn-ea"/>
              <a:cs typeface="Times New Roman" panose="02020603050405020304" pitchFamily="18" charset="0"/>
            </a:endParaRPr>
          </a:p>
          <a:p>
            <a:pPr algn="just"/>
            <a:r>
              <a:rPr lang="ja-JP" altLang="en-US"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　③</a:t>
            </a:r>
            <a:r>
              <a:rPr lang="en-US" altLang="ja-JP"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R</a:t>
            </a:r>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地区荷さばき地</a:t>
            </a:r>
            <a:endParaRPr lang="en-US" altLang="ja-JP" sz="1400"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400" kern="100" dirty="0">
                <a:latin typeface="+mn-ea"/>
                <a:cs typeface="Times New Roman" panose="02020603050405020304" pitchFamily="18" charset="0"/>
              </a:rPr>
              <a:t>　</a:t>
            </a:r>
            <a:r>
              <a:rPr lang="ja-JP" altLang="en-US" sz="1400" kern="100" dirty="0" smtClean="0">
                <a:latin typeface="+mn-ea"/>
                <a:cs typeface="Times New Roman" panose="02020603050405020304" pitchFamily="18" charset="0"/>
              </a:rPr>
              <a:t>　　（</a:t>
            </a:r>
            <a:r>
              <a:rPr lang="ja-JP" altLang="en-US" sz="1400" kern="100" dirty="0">
                <a:latin typeface="+mn-ea"/>
                <a:cs typeface="Times New Roman" panose="02020603050405020304" pitchFamily="18" charset="0"/>
              </a:rPr>
              <a:t>中期的取組</a:t>
            </a:r>
            <a:r>
              <a:rPr lang="ja-JP" altLang="en-US" sz="1400" kern="100" dirty="0" smtClean="0">
                <a:latin typeface="+mn-ea"/>
                <a:cs typeface="Times New Roman" panose="02020603050405020304" pitchFamily="18" charset="0"/>
              </a:rPr>
              <a:t>）　荷さばき地</a:t>
            </a:r>
            <a:r>
              <a:rPr lang="ja-JP" altLang="en-US" sz="1400" kern="100" dirty="0">
                <a:latin typeface="+mn-ea"/>
                <a:cs typeface="Times New Roman" panose="02020603050405020304" pitchFamily="18" charset="0"/>
              </a:rPr>
              <a:t>の使用箇所を集約した上で</a:t>
            </a:r>
            <a:r>
              <a:rPr lang="ja-JP" altLang="en-US" sz="1400" kern="100" dirty="0" smtClean="0">
                <a:latin typeface="+mn-ea"/>
                <a:cs typeface="Times New Roman" panose="02020603050405020304" pitchFamily="18" charset="0"/>
              </a:rPr>
              <a:t>一部を廃止</a:t>
            </a:r>
            <a:endParaRPr lang="en-US" altLang="ja-JP" sz="1400" kern="100" dirty="0" smtClean="0">
              <a:latin typeface="+mn-ea"/>
              <a:cs typeface="Times New Roman" panose="02020603050405020304" pitchFamily="18" charset="0"/>
            </a:endParaRPr>
          </a:p>
          <a:p>
            <a:pPr algn="just"/>
            <a:endParaRPr lang="en-US" altLang="ja-JP" sz="400" kern="100" dirty="0">
              <a:latin typeface="+mn-ea"/>
              <a:cs typeface="Times New Roman" panose="02020603050405020304" pitchFamily="18" charset="0"/>
            </a:endParaRPr>
          </a:p>
          <a:p>
            <a:pPr algn="just"/>
            <a:r>
              <a:rPr lang="ja-JP" altLang="en-US"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　④</a:t>
            </a:r>
            <a:r>
              <a:rPr lang="en-US" altLang="ja-JP"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K</a:t>
            </a:r>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地区荷さばき地（上屋含む）</a:t>
            </a:r>
            <a:r>
              <a:rPr lang="ja-JP" altLang="en-US" sz="1400"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 </a:t>
            </a:r>
            <a:endParaRPr lang="en-US" altLang="ja-JP" sz="1400"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400" kern="100" dirty="0">
                <a:latin typeface="+mn-ea"/>
                <a:cs typeface="Times New Roman" panose="02020603050405020304" pitchFamily="18" charset="0"/>
              </a:rPr>
              <a:t>　</a:t>
            </a:r>
            <a:r>
              <a:rPr lang="ja-JP" altLang="en-US" sz="1400" kern="100" dirty="0" smtClean="0">
                <a:latin typeface="+mn-ea"/>
                <a:cs typeface="Times New Roman" panose="02020603050405020304" pitchFamily="18" charset="0"/>
              </a:rPr>
              <a:t>　　（</a:t>
            </a:r>
            <a:r>
              <a:rPr lang="ja-JP" altLang="en-US" sz="1400" kern="100" dirty="0">
                <a:latin typeface="+mn-ea"/>
                <a:cs typeface="Times New Roman" panose="02020603050405020304" pitchFamily="18" charset="0"/>
              </a:rPr>
              <a:t>中期的取組</a:t>
            </a:r>
            <a:r>
              <a:rPr lang="ja-JP" altLang="en-US" sz="1400" kern="100" dirty="0" smtClean="0">
                <a:latin typeface="+mn-ea"/>
                <a:cs typeface="Times New Roman" panose="02020603050405020304" pitchFamily="18" charset="0"/>
              </a:rPr>
              <a:t>）　荷さばき地</a:t>
            </a:r>
            <a:r>
              <a:rPr lang="ja-JP" altLang="en-US" sz="1400" kern="100" dirty="0">
                <a:latin typeface="+mn-ea"/>
                <a:cs typeface="Times New Roman" panose="02020603050405020304" pitchFamily="18" charset="0"/>
              </a:rPr>
              <a:t>の使用箇所を集約した上</a:t>
            </a:r>
            <a:r>
              <a:rPr lang="ja-JP" altLang="en-US" sz="1400" kern="100" dirty="0" smtClean="0">
                <a:latin typeface="+mn-ea"/>
                <a:cs typeface="Times New Roman" panose="02020603050405020304" pitchFamily="18" charset="0"/>
              </a:rPr>
              <a:t>で一部</a:t>
            </a:r>
            <a:r>
              <a:rPr lang="ja-JP" altLang="en-US" sz="1400" kern="100" dirty="0">
                <a:latin typeface="+mn-ea"/>
                <a:cs typeface="Times New Roman" panose="02020603050405020304" pitchFamily="18" charset="0"/>
              </a:rPr>
              <a:t>を</a:t>
            </a:r>
            <a:r>
              <a:rPr lang="ja-JP" altLang="en-US" sz="1400" kern="100" dirty="0" smtClean="0">
                <a:latin typeface="+mn-ea"/>
                <a:cs typeface="Times New Roman" panose="02020603050405020304" pitchFamily="18" charset="0"/>
              </a:rPr>
              <a:t>廃止</a:t>
            </a:r>
            <a:endParaRPr lang="en-US" altLang="ja-JP" sz="1400" kern="100" dirty="0" smtClean="0">
              <a:latin typeface="+mn-ea"/>
              <a:cs typeface="Times New Roman" panose="02020603050405020304" pitchFamily="18" charset="0"/>
            </a:endParaRPr>
          </a:p>
          <a:p>
            <a:pPr algn="just"/>
            <a:endParaRPr lang="en-US" altLang="ja-JP" sz="400" kern="100" dirty="0">
              <a:latin typeface="+mn-ea"/>
              <a:cs typeface="Times New Roman" panose="02020603050405020304" pitchFamily="18" charset="0"/>
            </a:endParaRPr>
          </a:p>
          <a:p>
            <a:pPr algn="just"/>
            <a:r>
              <a:rPr lang="ja-JP" altLang="en-US"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　⑤</a:t>
            </a:r>
            <a:r>
              <a:rPr lang="en-US" altLang="ja-JP"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C1</a:t>
            </a:r>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地区西荷さばき地</a:t>
            </a:r>
            <a:endParaRPr lang="en-US" altLang="ja-JP" sz="1400"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400" kern="100" dirty="0">
                <a:latin typeface="+mn-ea"/>
                <a:cs typeface="Times New Roman" panose="02020603050405020304" pitchFamily="18" charset="0"/>
              </a:rPr>
              <a:t>　</a:t>
            </a:r>
            <a:r>
              <a:rPr lang="ja-JP" altLang="en-US" sz="1400" kern="100" dirty="0" smtClean="0">
                <a:latin typeface="+mn-ea"/>
                <a:cs typeface="Times New Roman" panose="02020603050405020304" pitchFamily="18" charset="0"/>
              </a:rPr>
              <a:t>　　（</a:t>
            </a:r>
            <a:r>
              <a:rPr lang="ja-JP" altLang="en-US" sz="1400" kern="100" dirty="0">
                <a:latin typeface="+mn-ea"/>
                <a:cs typeface="Times New Roman" panose="02020603050405020304" pitchFamily="18" charset="0"/>
              </a:rPr>
              <a:t>中期的取組</a:t>
            </a:r>
            <a:r>
              <a:rPr lang="ja-JP" altLang="en-US" sz="1400" kern="100" dirty="0" smtClean="0">
                <a:latin typeface="+mn-ea"/>
                <a:cs typeface="Times New Roman" panose="02020603050405020304" pitchFamily="18" charset="0"/>
              </a:rPr>
              <a:t>）　隣</a:t>
            </a:r>
            <a:r>
              <a:rPr lang="ja-JP" altLang="en-US" sz="1400" kern="100" dirty="0">
                <a:latin typeface="+mn-ea"/>
                <a:cs typeface="Times New Roman" panose="02020603050405020304" pitchFamily="18" charset="0"/>
              </a:rPr>
              <a:t>接地と合わせた一体的利用も</a:t>
            </a:r>
            <a:r>
              <a:rPr lang="ja-JP" altLang="en-US" sz="1400" kern="100" dirty="0" smtClean="0">
                <a:latin typeface="+mn-ea"/>
                <a:cs typeface="Times New Roman" panose="02020603050405020304" pitchFamily="18" charset="0"/>
              </a:rPr>
              <a:t>検討</a:t>
            </a:r>
            <a:endParaRPr lang="en-US" altLang="ja-JP" sz="1400" kern="100" dirty="0" smtClean="0">
              <a:latin typeface="+mn-ea"/>
              <a:cs typeface="Times New Roman" panose="02020603050405020304" pitchFamily="18" charset="0"/>
            </a:endParaRPr>
          </a:p>
          <a:p>
            <a:pPr algn="just"/>
            <a:endParaRPr lang="en-US" altLang="ja-JP" sz="400" kern="100" dirty="0">
              <a:latin typeface="+mn-ea"/>
              <a:cs typeface="Times New Roman" panose="02020603050405020304" pitchFamily="18" charset="0"/>
            </a:endParaRPr>
          </a:p>
          <a:p>
            <a:pPr algn="just"/>
            <a:r>
              <a:rPr lang="ja-JP" altLang="en-US"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　⑥</a:t>
            </a:r>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その他の低稼働</a:t>
            </a:r>
            <a:r>
              <a:rPr lang="ja-JP" altLang="en-US"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地区（</a:t>
            </a:r>
            <a:r>
              <a:rPr lang="en-US" altLang="ja-JP"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D</a:t>
            </a:r>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E</a:t>
            </a:r>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地区、</a:t>
            </a:r>
            <a:r>
              <a:rPr lang="en-US" altLang="ja-JP"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I</a:t>
            </a:r>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地区、</a:t>
            </a:r>
            <a:r>
              <a:rPr lang="en-US" altLang="ja-JP"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Q</a:t>
            </a:r>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地区）</a:t>
            </a:r>
            <a:endParaRPr lang="en-US" altLang="ja-JP" sz="1400"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400" kern="100" dirty="0">
                <a:latin typeface="+mn-ea"/>
                <a:cs typeface="Times New Roman" panose="02020603050405020304" pitchFamily="18" charset="0"/>
              </a:rPr>
              <a:t>　</a:t>
            </a:r>
            <a:r>
              <a:rPr lang="ja-JP" altLang="en-US" sz="1400" kern="100" dirty="0" smtClean="0">
                <a:latin typeface="+mn-ea"/>
                <a:cs typeface="Times New Roman" panose="02020603050405020304" pitchFamily="18" charset="0"/>
              </a:rPr>
              <a:t>　　（</a:t>
            </a:r>
            <a:r>
              <a:rPr lang="ja-JP" altLang="en-US" sz="1400" kern="100" dirty="0">
                <a:latin typeface="+mn-ea"/>
                <a:cs typeface="Times New Roman" panose="02020603050405020304" pitchFamily="18" charset="0"/>
              </a:rPr>
              <a:t>短期的取組</a:t>
            </a:r>
            <a:r>
              <a:rPr lang="ja-JP" altLang="en-US" sz="1400" kern="100" dirty="0" smtClean="0">
                <a:latin typeface="+mn-ea"/>
                <a:cs typeface="Times New Roman" panose="02020603050405020304" pitchFamily="18" charset="0"/>
              </a:rPr>
              <a:t>）　補修費</a:t>
            </a:r>
            <a:r>
              <a:rPr lang="ja-JP" altLang="en-US" sz="1400" kern="100" dirty="0">
                <a:latin typeface="+mn-ea"/>
                <a:cs typeface="Times New Roman" panose="02020603050405020304" pitchFamily="18" charset="0"/>
              </a:rPr>
              <a:t>を精査するとともに、新たな</a:t>
            </a:r>
            <a:r>
              <a:rPr lang="ja-JP" altLang="en-US" sz="1400" kern="100" dirty="0" smtClean="0">
                <a:latin typeface="+mn-ea"/>
                <a:cs typeface="Times New Roman" panose="02020603050405020304" pitchFamily="18" charset="0"/>
              </a:rPr>
              <a:t>需要</a:t>
            </a:r>
            <a:r>
              <a:rPr lang="ja-JP" altLang="en-US" sz="1400" kern="100" dirty="0">
                <a:latin typeface="+mn-ea"/>
                <a:cs typeface="Times New Roman" panose="02020603050405020304" pitchFamily="18" charset="0"/>
              </a:rPr>
              <a:t>の</a:t>
            </a:r>
            <a:r>
              <a:rPr lang="ja-JP" altLang="en-US" sz="1400" kern="100" dirty="0" smtClean="0">
                <a:latin typeface="+mn-ea"/>
                <a:cs typeface="Times New Roman" panose="02020603050405020304" pitchFamily="18" charset="0"/>
              </a:rPr>
              <a:t>掘り起こしを行う。</a:t>
            </a:r>
            <a:endParaRPr lang="en-US" altLang="ja-JP" sz="1400" kern="100" dirty="0" smtClean="0">
              <a:latin typeface="+mn-ea"/>
              <a:cs typeface="Times New Roman" panose="02020603050405020304" pitchFamily="18" charset="0"/>
            </a:endParaRPr>
          </a:p>
          <a:p>
            <a:pPr algn="just"/>
            <a:endParaRPr lang="ja-JP" altLang="en-US" sz="400" kern="100" dirty="0" smtClean="0">
              <a:latin typeface="+mn-ea"/>
              <a:cs typeface="Times New Roman" panose="02020603050405020304" pitchFamily="18" charset="0"/>
            </a:endParaRPr>
          </a:p>
          <a:p>
            <a:pPr algn="just"/>
            <a:r>
              <a:rPr lang="ja-JP" altLang="en-US"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　⑦</a:t>
            </a:r>
            <a:r>
              <a:rPr lang="en-US" altLang="ja-JP"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L</a:t>
            </a:r>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地区基部荷さばき地</a:t>
            </a:r>
            <a:endParaRPr lang="en-US" altLang="ja-JP" sz="1400"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400" kern="100" dirty="0">
                <a:latin typeface="+mn-ea"/>
                <a:cs typeface="Times New Roman" panose="02020603050405020304" pitchFamily="18" charset="0"/>
              </a:rPr>
              <a:t>　</a:t>
            </a:r>
            <a:r>
              <a:rPr lang="ja-JP" altLang="en-US" sz="1400" kern="100" dirty="0" smtClean="0">
                <a:latin typeface="+mn-ea"/>
                <a:cs typeface="Times New Roman" panose="02020603050405020304" pitchFamily="18" charset="0"/>
              </a:rPr>
              <a:t>　　（</a:t>
            </a:r>
            <a:r>
              <a:rPr lang="ja-JP" altLang="en-US" sz="1400" kern="100" dirty="0">
                <a:latin typeface="+mn-ea"/>
                <a:cs typeface="Times New Roman" panose="02020603050405020304" pitchFamily="18" charset="0"/>
              </a:rPr>
              <a:t>短期的取組</a:t>
            </a:r>
            <a:r>
              <a:rPr lang="ja-JP" altLang="en-US" sz="1400" kern="100" dirty="0" smtClean="0">
                <a:latin typeface="+mn-ea"/>
                <a:cs typeface="Times New Roman" panose="02020603050405020304" pitchFamily="18" charset="0"/>
              </a:rPr>
              <a:t>）　新た</a:t>
            </a:r>
            <a:r>
              <a:rPr lang="ja-JP" altLang="en-US" sz="1400" kern="100" dirty="0">
                <a:latin typeface="+mn-ea"/>
                <a:cs typeface="Times New Roman" panose="02020603050405020304" pitchFamily="18" charset="0"/>
              </a:rPr>
              <a:t>な</a:t>
            </a:r>
            <a:r>
              <a:rPr lang="ja-JP" altLang="en-US" sz="1400" kern="100" dirty="0" smtClean="0">
                <a:latin typeface="+mn-ea"/>
                <a:cs typeface="Times New Roman" panose="02020603050405020304" pitchFamily="18" charset="0"/>
              </a:rPr>
              <a:t>需要</a:t>
            </a:r>
            <a:r>
              <a:rPr lang="ja-JP" altLang="en-US" sz="1400" kern="100" dirty="0">
                <a:latin typeface="+mn-ea"/>
                <a:cs typeface="Times New Roman" panose="02020603050405020304" pitchFamily="18" charset="0"/>
              </a:rPr>
              <a:t>の</a:t>
            </a:r>
            <a:r>
              <a:rPr lang="ja-JP" altLang="en-US" sz="1400" kern="100" dirty="0" smtClean="0">
                <a:latin typeface="+mn-ea"/>
                <a:cs typeface="Times New Roman" panose="02020603050405020304" pitchFamily="18" charset="0"/>
              </a:rPr>
              <a:t>掘り起こしを行う。</a:t>
            </a:r>
            <a:endParaRPr lang="en-US" altLang="ja-JP" sz="1400" kern="100" dirty="0" smtClean="0">
              <a:latin typeface="+mn-ea"/>
              <a:cs typeface="Times New Roman" panose="02020603050405020304" pitchFamily="18" charset="0"/>
            </a:endParaRPr>
          </a:p>
          <a:p>
            <a:pPr algn="just"/>
            <a:endParaRPr lang="en-US" altLang="ja-JP" sz="400" kern="100" dirty="0" smtClean="0">
              <a:latin typeface="+mn-ea"/>
              <a:cs typeface="Times New Roman" panose="02020603050405020304" pitchFamily="18" charset="0"/>
            </a:endParaRPr>
          </a:p>
          <a:p>
            <a:pPr algn="just"/>
            <a:r>
              <a:rPr lang="ja-JP" altLang="en-US" sz="1400" b="1"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400" b="1" kern="100" dirty="0" smtClean="0">
                <a:latin typeface="メイリオ" panose="020B0604030504040204" pitchFamily="50" charset="-128"/>
                <a:ea typeface="メイリオ" panose="020B0604030504040204" pitchFamily="50" charset="-128"/>
                <a:cs typeface="Times New Roman" panose="02020603050405020304" pitchFamily="18" charset="0"/>
              </a:rPr>
              <a:t>⑧北港</a:t>
            </a:r>
            <a:r>
              <a:rPr lang="ja-JP" altLang="en-US" sz="1400" b="1" kern="100" dirty="0">
                <a:latin typeface="メイリオ" panose="020B0604030504040204" pitchFamily="50" charset="-128"/>
                <a:ea typeface="メイリオ" panose="020B0604030504040204" pitchFamily="50" charset="-128"/>
                <a:cs typeface="Times New Roman" panose="02020603050405020304" pitchFamily="18" charset="0"/>
              </a:rPr>
              <a:t>白津地区荷さばき地</a:t>
            </a:r>
            <a:endParaRPr lang="en-US" altLang="ja-JP" sz="1400" b="1"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400" kern="100" dirty="0" smtClean="0">
                <a:latin typeface="+mn-ea"/>
                <a:cs typeface="Times New Roman" panose="02020603050405020304" pitchFamily="18" charset="0"/>
              </a:rPr>
              <a:t>　　　（</a:t>
            </a:r>
            <a:r>
              <a:rPr lang="ja-JP" altLang="en-US" sz="1400" kern="100" dirty="0">
                <a:latin typeface="+mn-ea"/>
                <a:cs typeface="Times New Roman" panose="02020603050405020304" pitchFamily="18" charset="0"/>
              </a:rPr>
              <a:t>中期的取組</a:t>
            </a:r>
            <a:r>
              <a:rPr lang="ja-JP" altLang="en-US" sz="1400" kern="100" dirty="0" smtClean="0">
                <a:latin typeface="+mn-ea"/>
                <a:cs typeface="Times New Roman" panose="02020603050405020304" pitchFamily="18" charset="0"/>
              </a:rPr>
              <a:t>）　新た</a:t>
            </a:r>
            <a:r>
              <a:rPr lang="ja-JP" altLang="en-US" sz="1400" kern="100" dirty="0">
                <a:latin typeface="+mn-ea"/>
                <a:cs typeface="Times New Roman" panose="02020603050405020304" pitchFamily="18" charset="0"/>
              </a:rPr>
              <a:t>な需要の</a:t>
            </a:r>
            <a:r>
              <a:rPr lang="ja-JP" altLang="en-US" sz="1400" kern="100" dirty="0" smtClean="0">
                <a:latin typeface="+mn-ea"/>
                <a:cs typeface="Times New Roman" panose="02020603050405020304" pitchFamily="18" charset="0"/>
              </a:rPr>
              <a:t>掘り起こしを行う。</a:t>
            </a:r>
            <a:endParaRPr lang="en-US" altLang="ja-JP" sz="1400" kern="100" dirty="0" smtClean="0">
              <a:latin typeface="+mn-ea"/>
              <a:cs typeface="Times New Roman" panose="02020603050405020304" pitchFamily="18" charset="0"/>
            </a:endParaRPr>
          </a:p>
          <a:p>
            <a:pPr algn="just"/>
            <a:endParaRPr lang="en-US" altLang="ja-JP" sz="400" kern="100" dirty="0">
              <a:latin typeface="+mn-ea"/>
              <a:cs typeface="Times New Roman" panose="02020603050405020304" pitchFamily="18" charset="0"/>
            </a:endParaRPr>
          </a:p>
          <a:p>
            <a:pPr algn="just"/>
            <a:r>
              <a:rPr lang="ja-JP" altLang="en-US" sz="1400" b="1" kern="100" dirty="0" smtClean="0">
                <a:latin typeface="メイリオ" panose="020B0604030504040204" pitchFamily="50" charset="-128"/>
                <a:ea typeface="メイリオ" panose="020B0604030504040204" pitchFamily="50" charset="-128"/>
                <a:cs typeface="Times New Roman" panose="02020603050405020304" pitchFamily="18" charset="0"/>
              </a:rPr>
              <a:t>　⑨</a:t>
            </a:r>
            <a:r>
              <a:rPr lang="en-US" altLang="ja-JP" sz="1400" b="1" kern="100" dirty="0" smtClean="0">
                <a:latin typeface="メイリオ" panose="020B0604030504040204" pitchFamily="50" charset="-128"/>
                <a:ea typeface="メイリオ" panose="020B0604030504040204" pitchFamily="50" charset="-128"/>
                <a:cs typeface="Times New Roman" panose="02020603050405020304" pitchFamily="18" charset="0"/>
              </a:rPr>
              <a:t>J</a:t>
            </a:r>
            <a:r>
              <a:rPr lang="ja-JP" altLang="en-US" sz="1400" b="1" kern="100" dirty="0">
                <a:latin typeface="メイリオ" panose="020B0604030504040204" pitchFamily="50" charset="-128"/>
                <a:ea typeface="メイリオ" panose="020B0604030504040204" pitchFamily="50" charset="-128"/>
                <a:cs typeface="Times New Roman" panose="02020603050405020304" pitchFamily="18" charset="0"/>
              </a:rPr>
              <a:t>地区荷さばき地</a:t>
            </a:r>
            <a:endParaRPr lang="en-US" altLang="ja-JP" sz="1400" b="1"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400" kern="100" dirty="0" smtClean="0">
                <a:latin typeface="+mn-ea"/>
                <a:cs typeface="Times New Roman" panose="02020603050405020304" pitchFamily="18" charset="0"/>
              </a:rPr>
              <a:t>　　　（</a:t>
            </a:r>
            <a:r>
              <a:rPr lang="ja-JP" altLang="en-US" sz="1400" kern="100" dirty="0">
                <a:latin typeface="+mn-ea"/>
                <a:cs typeface="Times New Roman" panose="02020603050405020304" pitchFamily="18" charset="0"/>
              </a:rPr>
              <a:t>中期的取組</a:t>
            </a:r>
            <a:r>
              <a:rPr lang="ja-JP" altLang="en-US" sz="1400" kern="100" dirty="0" smtClean="0">
                <a:latin typeface="+mn-ea"/>
                <a:cs typeface="Times New Roman" panose="02020603050405020304" pitchFamily="18" charset="0"/>
              </a:rPr>
              <a:t>）　新た</a:t>
            </a:r>
            <a:r>
              <a:rPr lang="ja-JP" altLang="en-US" sz="1400" kern="100" dirty="0">
                <a:latin typeface="+mn-ea"/>
                <a:cs typeface="Times New Roman" panose="02020603050405020304" pitchFamily="18" charset="0"/>
              </a:rPr>
              <a:t>な需要の</a:t>
            </a:r>
            <a:r>
              <a:rPr lang="ja-JP" altLang="en-US" sz="1400" kern="100" dirty="0" smtClean="0">
                <a:latin typeface="+mn-ea"/>
                <a:cs typeface="Times New Roman" panose="02020603050405020304" pitchFamily="18" charset="0"/>
              </a:rPr>
              <a:t>掘り起こしを行う。</a:t>
            </a:r>
            <a:endParaRPr lang="en-US" altLang="ja-JP" sz="1400" kern="100" dirty="0" smtClean="0">
              <a:latin typeface="+mn-ea"/>
              <a:cs typeface="Times New Roman" panose="02020603050405020304" pitchFamily="18" charset="0"/>
            </a:endParaRPr>
          </a:p>
          <a:p>
            <a:pPr algn="just"/>
            <a:endParaRPr lang="en-US" altLang="ja-JP" sz="400" kern="100" dirty="0">
              <a:latin typeface="+mn-ea"/>
              <a:cs typeface="Times New Roman" panose="02020603050405020304" pitchFamily="18" charset="0"/>
            </a:endParaRPr>
          </a:p>
          <a:p>
            <a:pPr algn="just"/>
            <a:r>
              <a:rPr lang="ja-JP" altLang="en-US" sz="1400" b="1" kern="100" dirty="0" smtClean="0">
                <a:latin typeface="メイリオ" panose="020B0604030504040204" pitchFamily="50" charset="-128"/>
                <a:ea typeface="メイリオ" panose="020B0604030504040204" pitchFamily="50" charset="-128"/>
                <a:cs typeface="Times New Roman" panose="02020603050405020304" pitchFamily="18" charset="0"/>
              </a:rPr>
              <a:t>　⑩</a:t>
            </a:r>
            <a:r>
              <a:rPr lang="en-US" altLang="ja-JP" sz="1400" b="1" kern="100" dirty="0" smtClean="0">
                <a:latin typeface="メイリオ" panose="020B0604030504040204" pitchFamily="50" charset="-128"/>
                <a:ea typeface="メイリオ" panose="020B0604030504040204" pitchFamily="50" charset="-128"/>
                <a:cs typeface="Times New Roman" panose="02020603050405020304" pitchFamily="18" charset="0"/>
              </a:rPr>
              <a:t>KF</a:t>
            </a:r>
            <a:r>
              <a:rPr lang="ja-JP" altLang="en-US" sz="1400" b="1" kern="100" dirty="0">
                <a:latin typeface="メイリオ" panose="020B0604030504040204" pitchFamily="50" charset="-128"/>
                <a:ea typeface="メイリオ" panose="020B0604030504040204" pitchFamily="50" charset="-128"/>
                <a:cs typeface="Times New Roman" panose="02020603050405020304" pitchFamily="18" charset="0"/>
              </a:rPr>
              <a:t>地区荷さばき地</a:t>
            </a:r>
            <a:endParaRPr lang="en-US" altLang="ja-JP" sz="1400" b="1"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400" kern="100" dirty="0" smtClean="0">
                <a:latin typeface="+mn-ea"/>
                <a:cs typeface="Times New Roman" panose="02020603050405020304" pitchFamily="18" charset="0"/>
              </a:rPr>
              <a:t>　　　（</a:t>
            </a:r>
            <a:r>
              <a:rPr lang="ja-JP" altLang="en-US" sz="1400" kern="100" dirty="0">
                <a:latin typeface="+mn-ea"/>
                <a:cs typeface="Times New Roman" panose="02020603050405020304" pitchFamily="18" charset="0"/>
              </a:rPr>
              <a:t>中期的取組</a:t>
            </a:r>
            <a:r>
              <a:rPr lang="ja-JP" altLang="en-US" sz="1400" kern="100" dirty="0" smtClean="0">
                <a:latin typeface="+mn-ea"/>
                <a:cs typeface="Times New Roman" panose="02020603050405020304" pitchFamily="18" charset="0"/>
              </a:rPr>
              <a:t>）　荷さばき地</a:t>
            </a:r>
            <a:r>
              <a:rPr lang="ja-JP" altLang="en-US" sz="1400" kern="100" dirty="0">
                <a:latin typeface="+mn-ea"/>
                <a:cs typeface="Times New Roman" panose="02020603050405020304" pitchFamily="18" charset="0"/>
              </a:rPr>
              <a:t>の底地を優先的に大阪港埋立事業から取得する</a:t>
            </a:r>
            <a:r>
              <a:rPr lang="ja-JP" altLang="en-US" sz="1400" kern="100" dirty="0" smtClean="0">
                <a:latin typeface="+mn-ea"/>
                <a:cs typeface="Times New Roman" panose="02020603050405020304" pitchFamily="18" charset="0"/>
              </a:rPr>
              <a:t>。</a:t>
            </a:r>
            <a:endParaRPr lang="en-US" altLang="ja-JP" sz="1400" kern="100" dirty="0">
              <a:latin typeface="+mn-ea"/>
              <a:cs typeface="Times New Roman" panose="02020603050405020304" pitchFamily="18" charset="0"/>
            </a:endParaRPr>
          </a:p>
        </p:txBody>
      </p:sp>
      <p:sp>
        <p:nvSpPr>
          <p:cNvPr id="13" name="正方形/長方形 12"/>
          <p:cNvSpPr/>
          <p:nvPr/>
        </p:nvSpPr>
        <p:spPr>
          <a:xfrm>
            <a:off x="113558" y="1485392"/>
            <a:ext cx="9350335" cy="2971917"/>
          </a:xfrm>
          <a:prstGeom prst="rect">
            <a:avLst/>
          </a:prstGeom>
          <a:ln w="38100">
            <a:solidFill>
              <a:srgbClr val="7030A0"/>
            </a:solidFill>
          </a:ln>
        </p:spPr>
        <p:txBody>
          <a:bodyPr wrap="square" anchor="t">
            <a:noAutofit/>
          </a:bodyPr>
          <a:lstStyle/>
          <a:p>
            <a:pPr algn="just"/>
            <a:endParaRPr lang="en-US" altLang="ja-JP" sz="16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endParaRPr lang="en-US" altLang="ja-JP" sz="16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①稼働率</a:t>
            </a:r>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向上のための分析及び戦略</a:t>
            </a:r>
            <a:r>
              <a:rPr lang="ja-JP" altLang="en-US"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策定が必要 </a:t>
            </a:r>
            <a:endParaRPr lang="en-US" altLang="ja-JP"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400" kern="100" dirty="0">
                <a:latin typeface="+mj-ea"/>
                <a:ea typeface="+mj-ea"/>
                <a:cs typeface="Times New Roman" panose="02020603050405020304" pitchFamily="18" charset="0"/>
              </a:rPr>
              <a:t>　（中期的取組</a:t>
            </a:r>
            <a:r>
              <a:rPr lang="ja-JP" altLang="en-US" sz="1400" kern="100" dirty="0" smtClean="0">
                <a:latin typeface="+mj-ea"/>
                <a:ea typeface="+mj-ea"/>
                <a:cs typeface="Times New Roman" panose="02020603050405020304" pitchFamily="18" charset="0"/>
              </a:rPr>
              <a:t>）</a:t>
            </a:r>
            <a:r>
              <a:rPr lang="en-US" altLang="ja-JP" sz="1400" kern="100" dirty="0" smtClean="0">
                <a:latin typeface="+mj-ea"/>
                <a:ea typeface="+mj-ea"/>
                <a:cs typeface="Times New Roman" panose="02020603050405020304" pitchFamily="18" charset="0"/>
              </a:rPr>
              <a:t>SWOT</a:t>
            </a:r>
            <a:r>
              <a:rPr lang="ja-JP" altLang="en-US" sz="1400" kern="100" dirty="0">
                <a:latin typeface="+mj-ea"/>
                <a:ea typeface="+mj-ea"/>
                <a:cs typeface="Times New Roman" panose="02020603050405020304" pitchFamily="18" charset="0"/>
              </a:rPr>
              <a:t>分析・事業者ヒアリング</a:t>
            </a:r>
            <a:r>
              <a:rPr lang="ja-JP" altLang="en-US" sz="1400" kern="100" dirty="0" smtClean="0">
                <a:latin typeface="+mj-ea"/>
                <a:ea typeface="+mj-ea"/>
                <a:cs typeface="Times New Roman" panose="02020603050405020304" pitchFamily="18" charset="0"/>
              </a:rPr>
              <a:t>などを踏まえた</a:t>
            </a:r>
            <a:r>
              <a:rPr lang="ja-JP" altLang="en-US" sz="1400" kern="100" dirty="0">
                <a:latin typeface="+mj-ea"/>
                <a:ea typeface="+mj-ea"/>
                <a:cs typeface="Times New Roman" panose="02020603050405020304" pitchFamily="18" charset="0"/>
              </a:rPr>
              <a:t>競争力強化</a:t>
            </a:r>
            <a:r>
              <a:rPr lang="ja-JP" altLang="en-US" sz="1400" kern="100" dirty="0" smtClean="0">
                <a:latin typeface="+mj-ea"/>
                <a:ea typeface="+mj-ea"/>
                <a:cs typeface="Times New Roman" panose="02020603050405020304" pitchFamily="18" charset="0"/>
              </a:rPr>
              <a:t>策</a:t>
            </a:r>
            <a:r>
              <a:rPr lang="en-US" altLang="ja-JP" sz="1400" kern="100" dirty="0" smtClean="0">
                <a:latin typeface="+mj-ea"/>
                <a:ea typeface="+mj-ea"/>
                <a:cs typeface="Times New Roman" panose="02020603050405020304" pitchFamily="18" charset="0"/>
              </a:rPr>
              <a:t> 【</a:t>
            </a:r>
            <a:r>
              <a:rPr lang="en-US" altLang="ja-JP" sz="1400" kern="100" dirty="0">
                <a:latin typeface="+mj-ea"/>
                <a:ea typeface="+mj-ea"/>
                <a:cs typeface="Times New Roman" panose="02020603050405020304" pitchFamily="18" charset="0"/>
              </a:rPr>
              <a:t>1</a:t>
            </a:r>
            <a:r>
              <a:rPr lang="ja-JP" altLang="en-US" sz="1400" kern="100" dirty="0" smtClean="0">
                <a:latin typeface="+mj-ea"/>
                <a:ea typeface="+mj-ea"/>
                <a:cs typeface="Times New Roman" panose="02020603050405020304" pitchFamily="18" charset="0"/>
              </a:rPr>
              <a:t>ページに詳細</a:t>
            </a:r>
            <a:r>
              <a:rPr lang="en-US" altLang="ja-JP" sz="1400" kern="100" dirty="0" smtClean="0">
                <a:latin typeface="+mj-ea"/>
                <a:ea typeface="+mj-ea"/>
                <a:cs typeface="Times New Roman" panose="02020603050405020304" pitchFamily="18" charset="0"/>
              </a:rPr>
              <a:t>】</a:t>
            </a:r>
          </a:p>
          <a:p>
            <a:pPr algn="just"/>
            <a:endParaRPr lang="en-US" altLang="ja-JP" sz="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②</a:t>
            </a:r>
            <a:r>
              <a:rPr lang="ja-JP" altLang="en-US"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過大</a:t>
            </a:r>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な土地賃借料負担</a:t>
            </a:r>
            <a:r>
              <a:rPr lang="en-US" altLang="ja-JP"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埋立事業へ</a:t>
            </a:r>
            <a:r>
              <a:rPr lang="ja-JP" altLang="en-US"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の支払</a:t>
            </a:r>
            <a:r>
              <a:rPr lang="en-US" altLang="ja-JP"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a:t>
            </a:r>
          </a:p>
          <a:p>
            <a:pPr algn="just"/>
            <a:r>
              <a:rPr lang="ja-JP" altLang="en-US" sz="1400" kern="100" dirty="0">
                <a:latin typeface="+mj-ea"/>
                <a:cs typeface="Times New Roman" panose="02020603050405020304" pitchFamily="18" charset="0"/>
              </a:rPr>
              <a:t>　（中期的取組</a:t>
            </a:r>
            <a:r>
              <a:rPr lang="ja-JP" altLang="en-US" sz="1400" kern="100" dirty="0" smtClean="0">
                <a:latin typeface="+mj-ea"/>
                <a:cs typeface="Times New Roman" panose="02020603050405020304" pitchFamily="18" charset="0"/>
              </a:rPr>
              <a:t>）赤字</a:t>
            </a:r>
            <a:r>
              <a:rPr lang="ja-JP" altLang="en-US" sz="1400" kern="100" dirty="0">
                <a:latin typeface="+mj-ea"/>
                <a:cs typeface="Times New Roman" panose="02020603050405020304" pitchFamily="18" charset="0"/>
              </a:rPr>
              <a:t>施設の個別課題を改善</a:t>
            </a:r>
            <a:r>
              <a:rPr lang="ja-JP" altLang="en-US" sz="1400" kern="100" dirty="0" smtClean="0">
                <a:latin typeface="+mj-ea"/>
                <a:cs typeface="Times New Roman" panose="02020603050405020304" pitchFamily="18" charset="0"/>
              </a:rPr>
              <a:t>した上で生じた留保</a:t>
            </a:r>
            <a:r>
              <a:rPr lang="ja-JP" altLang="en-US" sz="1400" kern="100" dirty="0">
                <a:latin typeface="+mj-ea"/>
                <a:cs typeface="Times New Roman" panose="02020603050405020304" pitchFamily="18" charset="0"/>
              </a:rPr>
              <a:t>資金を活用した</a:t>
            </a:r>
            <a:r>
              <a:rPr lang="ja-JP" altLang="en-US" sz="1400" kern="100" dirty="0" smtClean="0">
                <a:latin typeface="+mj-ea"/>
                <a:cs typeface="Times New Roman" panose="02020603050405020304" pitchFamily="18" charset="0"/>
              </a:rPr>
              <a:t>、埠頭用地</a:t>
            </a:r>
            <a:r>
              <a:rPr lang="ja-JP" altLang="en-US" sz="1400" kern="100" dirty="0">
                <a:latin typeface="+mj-ea"/>
                <a:cs typeface="Times New Roman" panose="02020603050405020304" pitchFamily="18" charset="0"/>
              </a:rPr>
              <a:t>の</a:t>
            </a:r>
            <a:r>
              <a:rPr lang="ja-JP" altLang="en-US" sz="1400" kern="100" dirty="0" smtClean="0">
                <a:latin typeface="+mj-ea"/>
                <a:cs typeface="Times New Roman" panose="02020603050405020304" pitchFamily="18" charset="0"/>
              </a:rPr>
              <a:t>購入の促進</a:t>
            </a:r>
            <a:endParaRPr lang="en-US" altLang="ja-JP" sz="1400" kern="100" dirty="0" smtClean="0">
              <a:latin typeface="+mj-ea"/>
              <a:cs typeface="Times New Roman" panose="02020603050405020304" pitchFamily="18" charset="0"/>
            </a:endParaRPr>
          </a:p>
          <a:p>
            <a:pPr algn="just"/>
            <a:endParaRPr lang="en-US" altLang="ja-JP" sz="400" kern="100" dirty="0" smtClean="0">
              <a:latin typeface="+mj-ea"/>
              <a:cs typeface="Times New Roman" panose="02020603050405020304" pitchFamily="18" charset="0"/>
            </a:endParaRPr>
          </a:p>
          <a:p>
            <a:pPr algn="just"/>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③</a:t>
            </a:r>
            <a:r>
              <a:rPr lang="ja-JP" altLang="en-US"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収益性</a:t>
            </a:r>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の低い「一体使用荷さばき地</a:t>
            </a:r>
            <a:r>
              <a:rPr lang="ja-JP" altLang="en-US"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」の必要性の</a:t>
            </a:r>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検証</a:t>
            </a:r>
            <a:endParaRPr lang="en-US" altLang="ja-JP"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400" kern="100" dirty="0">
                <a:latin typeface="+mj-ea"/>
                <a:cs typeface="Times New Roman" panose="02020603050405020304" pitchFamily="18" charset="0"/>
              </a:rPr>
              <a:t>　</a:t>
            </a:r>
            <a:r>
              <a:rPr lang="ja-JP" altLang="en-US" sz="1400" kern="100" dirty="0" smtClean="0">
                <a:latin typeface="+mj-ea"/>
                <a:cs typeface="Times New Roman" panose="02020603050405020304" pitchFamily="18" charset="0"/>
              </a:rPr>
              <a:t>（中期的取組</a:t>
            </a:r>
            <a:r>
              <a:rPr lang="ja-JP" altLang="en-US" sz="1400" kern="100" dirty="0">
                <a:latin typeface="+mj-ea"/>
                <a:cs typeface="Times New Roman" panose="02020603050405020304" pitchFamily="18" charset="0"/>
              </a:rPr>
              <a:t>）</a:t>
            </a:r>
            <a:r>
              <a:rPr lang="ja-JP" altLang="en-US" sz="1400" kern="100" dirty="0" smtClean="0">
                <a:latin typeface="+mj-ea"/>
                <a:cs typeface="Times New Roman" panose="02020603050405020304" pitchFamily="18" charset="0"/>
              </a:rPr>
              <a:t>現状</a:t>
            </a:r>
            <a:r>
              <a:rPr lang="ja-JP" altLang="en-US" sz="1400" kern="100" dirty="0">
                <a:latin typeface="+mj-ea"/>
                <a:cs typeface="Times New Roman" panose="02020603050405020304" pitchFamily="18" charset="0"/>
              </a:rPr>
              <a:t>の利用実態に支障が</a:t>
            </a:r>
            <a:r>
              <a:rPr lang="ja-JP" altLang="en-US" sz="1400" kern="100" dirty="0" smtClean="0">
                <a:latin typeface="+mj-ea"/>
                <a:cs typeface="Times New Roman" panose="02020603050405020304" pitchFamily="18" charset="0"/>
              </a:rPr>
              <a:t>生じない範囲で一体</a:t>
            </a:r>
            <a:r>
              <a:rPr lang="ja-JP" altLang="en-US" sz="1400" kern="100" dirty="0">
                <a:latin typeface="+mj-ea"/>
                <a:cs typeface="Times New Roman" panose="02020603050405020304" pitchFamily="18" charset="0"/>
              </a:rPr>
              <a:t>使用荷さばき地</a:t>
            </a:r>
            <a:r>
              <a:rPr lang="ja-JP" altLang="en-US" sz="1400" kern="100" dirty="0" smtClean="0">
                <a:latin typeface="+mj-ea"/>
                <a:cs typeface="Times New Roman" panose="02020603050405020304" pitchFamily="18" charset="0"/>
              </a:rPr>
              <a:t>を通常の「荷さばき地</a:t>
            </a:r>
            <a:r>
              <a:rPr lang="ja-JP" altLang="en-US" sz="1400" kern="100" dirty="0">
                <a:latin typeface="+mj-ea"/>
                <a:cs typeface="Times New Roman" panose="02020603050405020304" pitchFamily="18" charset="0"/>
              </a:rPr>
              <a:t>」</a:t>
            </a:r>
            <a:r>
              <a:rPr lang="ja-JP" altLang="en-US" sz="1400" kern="100" dirty="0" smtClean="0">
                <a:latin typeface="+mj-ea"/>
                <a:cs typeface="Times New Roman" panose="02020603050405020304" pitchFamily="18" charset="0"/>
              </a:rPr>
              <a:t>へ転換</a:t>
            </a:r>
            <a:r>
              <a:rPr lang="ja-JP" altLang="en-US" sz="1400" kern="100" dirty="0">
                <a:latin typeface="+mj-ea"/>
                <a:cs typeface="Times New Roman" panose="02020603050405020304" pitchFamily="18" charset="0"/>
              </a:rPr>
              <a:t>する</a:t>
            </a:r>
            <a:r>
              <a:rPr lang="ja-JP" altLang="en-US" sz="1400" kern="100" dirty="0" smtClean="0">
                <a:latin typeface="+mj-ea"/>
                <a:cs typeface="Times New Roman" panose="02020603050405020304" pitchFamily="18" charset="0"/>
              </a:rPr>
              <a:t>。</a:t>
            </a:r>
            <a:endParaRPr lang="en-US" altLang="ja-JP" sz="1400" kern="100" dirty="0" smtClean="0">
              <a:latin typeface="+mj-ea"/>
              <a:cs typeface="Times New Roman" panose="02020603050405020304" pitchFamily="18" charset="0"/>
            </a:endParaRPr>
          </a:p>
          <a:p>
            <a:pPr algn="just"/>
            <a:endParaRPr lang="en-US" altLang="ja-JP" sz="400" kern="100" dirty="0" smtClean="0">
              <a:latin typeface="+mj-ea"/>
              <a:cs typeface="Times New Roman" panose="02020603050405020304" pitchFamily="18" charset="0"/>
            </a:endParaRPr>
          </a:p>
          <a:p>
            <a:pPr algn="just"/>
            <a:r>
              <a:rPr lang="ja-JP" altLang="en-US"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④老朽化</a:t>
            </a:r>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する上屋への対応</a:t>
            </a:r>
            <a:endParaRPr lang="en-US" altLang="ja-JP"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400" kern="100" dirty="0">
                <a:latin typeface="+mj-ea"/>
                <a:cs typeface="Times New Roman" panose="02020603050405020304" pitchFamily="18" charset="0"/>
              </a:rPr>
              <a:t>　（中期的</a:t>
            </a:r>
            <a:r>
              <a:rPr lang="ja-JP" altLang="en-US" sz="1400" kern="100" dirty="0" smtClean="0">
                <a:latin typeface="+mj-ea"/>
                <a:cs typeface="Times New Roman" panose="02020603050405020304" pitchFamily="18" charset="0"/>
              </a:rPr>
              <a:t>取組）上屋</a:t>
            </a:r>
            <a:r>
              <a:rPr lang="ja-JP" altLang="en-US" sz="1400" kern="100" dirty="0">
                <a:latin typeface="+mj-ea"/>
                <a:cs typeface="Times New Roman" panose="02020603050405020304" pitchFamily="18" charset="0"/>
              </a:rPr>
              <a:t>を更新投資するに</a:t>
            </a:r>
            <a:r>
              <a:rPr lang="ja-JP" altLang="en-US" sz="1400" kern="100" dirty="0" smtClean="0">
                <a:latin typeface="+mj-ea"/>
                <a:cs typeface="Times New Roman" panose="02020603050405020304" pitchFamily="18" charset="0"/>
              </a:rPr>
              <a:t>あたってのルールを策定</a:t>
            </a:r>
            <a:r>
              <a:rPr lang="ja-JP" altLang="en-US" sz="1400" kern="100" dirty="0">
                <a:latin typeface="+mj-ea"/>
                <a:cs typeface="Times New Roman" panose="02020603050405020304" pitchFamily="18" charset="0"/>
              </a:rPr>
              <a:t>する</a:t>
            </a:r>
            <a:r>
              <a:rPr lang="ja-JP" altLang="en-US" sz="1400" kern="100" dirty="0" smtClean="0">
                <a:latin typeface="+mj-ea"/>
                <a:cs typeface="Times New Roman" panose="02020603050405020304" pitchFamily="18" charset="0"/>
              </a:rPr>
              <a:t>。</a:t>
            </a:r>
            <a:endParaRPr lang="en-US" altLang="ja-JP" sz="1400" kern="100" dirty="0" smtClean="0">
              <a:latin typeface="+mj-ea"/>
              <a:cs typeface="Times New Roman" panose="02020603050405020304" pitchFamily="18" charset="0"/>
            </a:endParaRPr>
          </a:p>
          <a:p>
            <a:pPr algn="just"/>
            <a:endParaRPr lang="en-US" altLang="ja-JP" sz="400" kern="100" dirty="0">
              <a:latin typeface="+mj-ea"/>
              <a:cs typeface="Times New Roman" panose="02020603050405020304" pitchFamily="18" charset="0"/>
            </a:endParaRPr>
          </a:p>
          <a:p>
            <a:pPr algn="just"/>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⑤</a:t>
            </a:r>
            <a:r>
              <a:rPr lang="ja-JP" altLang="en-US"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港営</a:t>
            </a:r>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事業会計を構成する施設提供</a:t>
            </a:r>
            <a:r>
              <a:rPr lang="ja-JP" altLang="en-US" sz="14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事業と埋立事業</a:t>
            </a:r>
            <a:r>
              <a:rPr lang="ja-JP" altLang="en-US"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の区分の明確化</a:t>
            </a:r>
            <a:endParaRPr lang="en-US" altLang="ja-JP" sz="14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400" kern="100" dirty="0">
                <a:latin typeface="+mj-ea"/>
                <a:cs typeface="Times New Roman" panose="02020603050405020304" pitchFamily="18" charset="0"/>
              </a:rPr>
              <a:t>　（</a:t>
            </a:r>
            <a:r>
              <a:rPr lang="ja-JP" altLang="en-US" sz="1400" kern="100" dirty="0" smtClean="0">
                <a:latin typeface="+mj-ea"/>
                <a:cs typeface="Times New Roman" panose="02020603050405020304" pitchFamily="18" charset="0"/>
              </a:rPr>
              <a:t>中期的取組</a:t>
            </a:r>
            <a:r>
              <a:rPr lang="ja-JP" altLang="en-US" sz="1400" kern="100" dirty="0">
                <a:latin typeface="+mj-ea"/>
                <a:cs typeface="Times New Roman" panose="02020603050405020304" pitchFamily="18" charset="0"/>
              </a:rPr>
              <a:t>）</a:t>
            </a:r>
            <a:r>
              <a:rPr lang="ja-JP" altLang="en-US" sz="1400" kern="100" dirty="0" smtClean="0">
                <a:latin typeface="+mj-ea"/>
                <a:cs typeface="Times New Roman" panose="02020603050405020304" pitchFamily="18" charset="0"/>
              </a:rPr>
              <a:t>港営</a:t>
            </a:r>
            <a:r>
              <a:rPr lang="ja-JP" altLang="en-US" sz="1400" kern="100" dirty="0">
                <a:latin typeface="+mj-ea"/>
                <a:cs typeface="Times New Roman" panose="02020603050405020304" pitchFamily="18" charset="0"/>
              </a:rPr>
              <a:t>事業会計を分離する</a:t>
            </a:r>
            <a:r>
              <a:rPr lang="ja-JP" altLang="en-US" sz="1400" kern="100" dirty="0" smtClean="0">
                <a:latin typeface="+mj-ea"/>
                <a:cs typeface="Times New Roman" panose="02020603050405020304" pitchFamily="18" charset="0"/>
              </a:rPr>
              <a:t>など様々な手法及びその実施の是非について研究</a:t>
            </a:r>
            <a:r>
              <a:rPr lang="ja-JP" altLang="en-US" sz="1400" kern="100" dirty="0">
                <a:latin typeface="+mj-ea"/>
                <a:cs typeface="Times New Roman" panose="02020603050405020304" pitchFamily="18" charset="0"/>
              </a:rPr>
              <a:t>・検討</a:t>
            </a:r>
            <a:r>
              <a:rPr lang="ja-JP" altLang="en-US" sz="1400" kern="100" dirty="0" smtClean="0">
                <a:latin typeface="+mj-ea"/>
                <a:cs typeface="Times New Roman" panose="02020603050405020304" pitchFamily="18" charset="0"/>
              </a:rPr>
              <a:t>を行う。</a:t>
            </a:r>
            <a:endParaRPr lang="en-US" altLang="ja-JP" sz="1400" kern="100" dirty="0">
              <a:latin typeface="+mj-ea"/>
              <a:cs typeface="Times New Roman" panose="02020603050405020304" pitchFamily="18" charset="0"/>
            </a:endParaRPr>
          </a:p>
        </p:txBody>
      </p:sp>
      <p:sp>
        <p:nvSpPr>
          <p:cNvPr id="12" name="正方形/長方形 11"/>
          <p:cNvSpPr/>
          <p:nvPr/>
        </p:nvSpPr>
        <p:spPr>
          <a:xfrm>
            <a:off x="100559" y="1479422"/>
            <a:ext cx="3427204" cy="41738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bg1"/>
                </a:solidFill>
              </a:rPr>
              <a:t>②</a:t>
            </a:r>
            <a:r>
              <a:rPr lang="ja-JP" altLang="en-US" sz="1400" dirty="0" smtClean="0">
                <a:solidFill>
                  <a:schemeClr val="bg1"/>
                </a:solidFill>
              </a:rPr>
              <a:t>　全般的課題解決</a:t>
            </a:r>
            <a:r>
              <a:rPr lang="ja-JP" altLang="en-US" sz="1400" dirty="0">
                <a:solidFill>
                  <a:schemeClr val="bg1"/>
                </a:solidFill>
              </a:rPr>
              <a:t>のための経営改善</a:t>
            </a:r>
            <a:r>
              <a:rPr lang="ja-JP" altLang="en-US" sz="1400" dirty="0" smtClean="0">
                <a:solidFill>
                  <a:schemeClr val="bg1"/>
                </a:solidFill>
              </a:rPr>
              <a:t>策</a:t>
            </a:r>
            <a:endParaRPr lang="ja-JP" altLang="en-US" sz="1400" dirty="0">
              <a:solidFill>
                <a:schemeClr val="bg1"/>
              </a:solidFill>
            </a:endParaRPr>
          </a:p>
        </p:txBody>
      </p:sp>
      <p:sp>
        <p:nvSpPr>
          <p:cNvPr id="15" name="正方形/長方形 14"/>
          <p:cNvSpPr/>
          <p:nvPr/>
        </p:nvSpPr>
        <p:spPr>
          <a:xfrm>
            <a:off x="117223" y="4533432"/>
            <a:ext cx="3427205" cy="384249"/>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t>③　個別</a:t>
            </a:r>
            <a:r>
              <a:rPr lang="ja-JP" altLang="en-US" sz="1400" dirty="0"/>
              <a:t>課題解決のための経営改善</a:t>
            </a:r>
            <a:r>
              <a:rPr lang="ja-JP" altLang="en-US" sz="1400" dirty="0" smtClean="0"/>
              <a:t>策</a:t>
            </a:r>
            <a:endParaRPr lang="ja-JP" altLang="en-US" sz="1400" dirty="0"/>
          </a:p>
        </p:txBody>
      </p:sp>
      <p:sp>
        <p:nvSpPr>
          <p:cNvPr id="24" name="タイトル 1"/>
          <p:cNvSpPr txBox="1">
            <a:spLocks/>
          </p:cNvSpPr>
          <p:nvPr/>
        </p:nvSpPr>
        <p:spPr>
          <a:xfrm>
            <a:off x="77996" y="-10021"/>
            <a:ext cx="6424863" cy="706075"/>
          </a:xfrm>
          <a:prstGeom prst="rect">
            <a:avLst/>
          </a:prstGeom>
        </p:spPr>
        <p:txBody>
          <a:bodyPr vert="horz" lIns="91440" tIns="45720" rIns="91440" bIns="45720" rtlCol="0" anchor="t">
            <a:noAutofit/>
          </a:bodyPr>
          <a:lstStyle>
            <a:lvl1pPr algn="l" defTabSz="960120" rtl="0" eaLnBrk="1" latinLnBrk="0" hangingPunct="1">
              <a:lnSpc>
                <a:spcPct val="90000"/>
              </a:lnSpc>
              <a:spcBef>
                <a:spcPct val="0"/>
              </a:spcBef>
              <a:buNone/>
              <a:defRPr kumimoji="1" sz="4620" kern="1200">
                <a:solidFill>
                  <a:schemeClr val="tx1"/>
                </a:solidFill>
                <a:latin typeface="+mj-lt"/>
                <a:ea typeface="+mj-ea"/>
                <a:cs typeface="+mj-cs"/>
              </a:defRPr>
            </a:lvl1pPr>
          </a:lstStyle>
          <a:p>
            <a:r>
              <a:rPr lang="ja-JP" altLang="en-US" sz="2000" b="1" i="1" u="sng" dirty="0" smtClean="0"/>
              <a:t>港湾</a:t>
            </a:r>
            <a:r>
              <a:rPr lang="ja-JP" altLang="en-US" sz="2000" b="1" i="1" u="sng" dirty="0"/>
              <a:t>施設提供事業経営</a:t>
            </a:r>
            <a:r>
              <a:rPr lang="ja-JP" altLang="en-US" sz="2000" b="1" i="1" u="sng" dirty="0" smtClean="0"/>
              <a:t>計画 </a:t>
            </a:r>
            <a:r>
              <a:rPr lang="en-US" altLang="ja-JP" sz="2000" b="1" i="1" u="sng" dirty="0" smtClean="0"/>
              <a:t>Ver.3.0</a:t>
            </a:r>
            <a:r>
              <a:rPr lang="ja-JP" altLang="en-US" sz="2000" b="1" i="1" u="sng" dirty="0" smtClean="0"/>
              <a:t>概要</a:t>
            </a:r>
            <a:endParaRPr lang="ja-JP" altLang="en-US" sz="2000" b="1" i="1" u="sng" dirty="0"/>
          </a:p>
        </p:txBody>
      </p:sp>
      <p:sp>
        <p:nvSpPr>
          <p:cNvPr id="68" name="正方形/長方形 67"/>
          <p:cNvSpPr/>
          <p:nvPr/>
        </p:nvSpPr>
        <p:spPr>
          <a:xfrm>
            <a:off x="21054" y="14046196"/>
            <a:ext cx="9509270" cy="1534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mj-ea"/>
                <a:ea typeface="+mj-ea"/>
              </a:rPr>
              <a:t>-3-</a:t>
            </a:r>
            <a:endParaRPr lang="ja-JP" altLang="en-US" sz="1400" dirty="0">
              <a:solidFill>
                <a:schemeClr val="tx1"/>
              </a:solidFill>
              <a:latin typeface="+mj-ea"/>
              <a:ea typeface="+mj-ea"/>
            </a:endParaRPr>
          </a:p>
        </p:txBody>
      </p:sp>
      <p:sp>
        <p:nvSpPr>
          <p:cNvPr id="43" name="正方形/長方形 42"/>
          <p:cNvSpPr/>
          <p:nvPr/>
        </p:nvSpPr>
        <p:spPr>
          <a:xfrm>
            <a:off x="113558" y="356202"/>
            <a:ext cx="9350335" cy="1034313"/>
          </a:xfrm>
          <a:prstGeom prst="rect">
            <a:avLst/>
          </a:prstGeom>
          <a:ln w="38100">
            <a:solidFill>
              <a:srgbClr val="7030A0"/>
            </a:solidFill>
          </a:ln>
        </p:spPr>
        <p:txBody>
          <a:bodyPr wrap="square" anchor="ctr">
            <a:noAutofit/>
          </a:bodyPr>
          <a:lstStyle/>
          <a:p>
            <a:pPr algn="just">
              <a:spcBef>
                <a:spcPts val="1200"/>
              </a:spcBef>
            </a:pPr>
            <a:r>
              <a:rPr lang="ja-JP" altLang="en-US" sz="16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取組期間の目標年次</a:t>
            </a:r>
            <a:endParaRPr lang="en-US" altLang="ja-JP" sz="16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marL="171450" indent="-171450" algn="just">
              <a:spcBef>
                <a:spcPts val="1200"/>
              </a:spcBef>
              <a:buFont typeface="Wingdings" panose="05000000000000000000" pitchFamily="2" charset="2"/>
              <a:buChar char="Ø"/>
            </a:pPr>
            <a:r>
              <a:rPr lang="ja-JP" altLang="en-US" sz="1400" kern="100" dirty="0">
                <a:latin typeface="+mj-ea"/>
                <a:ea typeface="+mj-ea"/>
                <a:cs typeface="Times New Roman" panose="02020603050405020304" pitchFamily="18" charset="0"/>
              </a:rPr>
              <a:t>短期間で取り組むべきもの（短期的取組）　</a:t>
            </a:r>
            <a:r>
              <a:rPr lang="en-US" altLang="ja-JP" sz="1400" kern="100" dirty="0" smtClean="0">
                <a:latin typeface="+mj-ea"/>
                <a:ea typeface="+mj-ea"/>
                <a:cs typeface="Times New Roman" panose="02020603050405020304" pitchFamily="18" charset="0"/>
              </a:rPr>
              <a:t>2018</a:t>
            </a:r>
            <a:r>
              <a:rPr lang="ja-JP" altLang="en-US" sz="1400" kern="100" dirty="0" smtClean="0">
                <a:latin typeface="+mj-ea"/>
                <a:ea typeface="+mj-ea"/>
                <a:cs typeface="Times New Roman" panose="02020603050405020304" pitchFamily="18" charset="0"/>
              </a:rPr>
              <a:t>（平成</a:t>
            </a:r>
            <a:r>
              <a:rPr lang="en-US" altLang="ja-JP" sz="1400" kern="100" dirty="0" smtClean="0">
                <a:latin typeface="+mj-ea"/>
                <a:ea typeface="+mj-ea"/>
                <a:cs typeface="Times New Roman" panose="02020603050405020304" pitchFamily="18" charset="0"/>
              </a:rPr>
              <a:t>30</a:t>
            </a:r>
            <a:r>
              <a:rPr lang="ja-JP" altLang="en-US" sz="1400" kern="100" dirty="0" smtClean="0">
                <a:latin typeface="+mj-ea"/>
                <a:ea typeface="+mj-ea"/>
                <a:cs typeface="Times New Roman" panose="02020603050405020304" pitchFamily="18" charset="0"/>
              </a:rPr>
              <a:t>）年度から</a:t>
            </a:r>
            <a:r>
              <a:rPr lang="en-US" altLang="ja-JP" sz="1400" kern="100" dirty="0" smtClean="0">
                <a:latin typeface="+mj-ea"/>
                <a:ea typeface="+mj-ea"/>
                <a:cs typeface="Times New Roman" panose="02020603050405020304" pitchFamily="18" charset="0"/>
              </a:rPr>
              <a:t>2020</a:t>
            </a:r>
            <a:r>
              <a:rPr lang="ja-JP" altLang="en-US" sz="1400" kern="100" dirty="0" smtClean="0">
                <a:latin typeface="+mj-ea"/>
                <a:ea typeface="+mj-ea"/>
                <a:cs typeface="Times New Roman" panose="02020603050405020304" pitchFamily="18" charset="0"/>
              </a:rPr>
              <a:t>（令和</a:t>
            </a:r>
            <a:r>
              <a:rPr lang="en-US" altLang="ja-JP" sz="1400" kern="100" dirty="0" smtClean="0">
                <a:latin typeface="+mj-ea"/>
                <a:ea typeface="+mj-ea"/>
                <a:cs typeface="Times New Roman" panose="02020603050405020304" pitchFamily="18" charset="0"/>
              </a:rPr>
              <a:t>2</a:t>
            </a:r>
            <a:r>
              <a:rPr lang="ja-JP" altLang="en-US" sz="1400" kern="100" dirty="0" smtClean="0">
                <a:latin typeface="+mj-ea"/>
                <a:ea typeface="+mj-ea"/>
                <a:cs typeface="Times New Roman" panose="02020603050405020304" pitchFamily="18" charset="0"/>
              </a:rPr>
              <a:t>）年度まで（</a:t>
            </a:r>
            <a:r>
              <a:rPr lang="en-US" altLang="ja-JP" sz="1400" kern="100" dirty="0" smtClean="0">
                <a:latin typeface="+mj-ea"/>
                <a:ea typeface="+mj-ea"/>
                <a:cs typeface="Times New Roman" panose="02020603050405020304" pitchFamily="18" charset="0"/>
              </a:rPr>
              <a:t>3</a:t>
            </a:r>
            <a:r>
              <a:rPr lang="ja-JP" altLang="en-US" sz="1400" kern="100" dirty="0" smtClean="0">
                <a:latin typeface="+mj-ea"/>
                <a:ea typeface="+mj-ea"/>
                <a:cs typeface="Times New Roman" panose="02020603050405020304" pitchFamily="18" charset="0"/>
              </a:rPr>
              <a:t>年間）</a:t>
            </a:r>
            <a:endParaRPr lang="en-US" altLang="ja-JP" sz="1400" kern="100" dirty="0">
              <a:latin typeface="+mj-ea"/>
              <a:ea typeface="+mj-ea"/>
              <a:cs typeface="Times New Roman" panose="02020603050405020304" pitchFamily="18" charset="0"/>
            </a:endParaRPr>
          </a:p>
          <a:p>
            <a:pPr marL="171450" indent="-171450" algn="just">
              <a:spcBef>
                <a:spcPts val="1200"/>
              </a:spcBef>
              <a:buFont typeface="Wingdings" panose="05000000000000000000" pitchFamily="2" charset="2"/>
              <a:buChar char="Ø"/>
            </a:pPr>
            <a:r>
              <a:rPr lang="ja-JP" altLang="en-US" sz="1400" kern="100" dirty="0">
                <a:latin typeface="+mj-ea"/>
                <a:ea typeface="+mj-ea"/>
                <a:cs typeface="Times New Roman" panose="02020603050405020304" pitchFamily="18" charset="0"/>
              </a:rPr>
              <a:t>中期的に取り組むべきもの（中期的取組）　</a:t>
            </a:r>
            <a:r>
              <a:rPr lang="en-US" altLang="ja-JP" sz="1400" kern="100" dirty="0" smtClean="0">
                <a:latin typeface="+mj-ea"/>
                <a:ea typeface="+mj-ea"/>
                <a:cs typeface="Times New Roman" panose="02020603050405020304" pitchFamily="18" charset="0"/>
              </a:rPr>
              <a:t>2018</a:t>
            </a:r>
            <a:r>
              <a:rPr lang="ja-JP" altLang="en-US" sz="1400" kern="100" dirty="0" smtClean="0">
                <a:latin typeface="+mj-ea"/>
                <a:ea typeface="+mj-ea"/>
                <a:cs typeface="Times New Roman" panose="02020603050405020304" pitchFamily="18" charset="0"/>
              </a:rPr>
              <a:t>（平成</a:t>
            </a:r>
            <a:r>
              <a:rPr lang="en-US" altLang="ja-JP" sz="1400" kern="100" dirty="0" smtClean="0">
                <a:latin typeface="+mj-ea"/>
                <a:ea typeface="+mj-ea"/>
                <a:cs typeface="Times New Roman" panose="02020603050405020304" pitchFamily="18" charset="0"/>
              </a:rPr>
              <a:t>30</a:t>
            </a:r>
            <a:r>
              <a:rPr lang="ja-JP" altLang="en-US" sz="1400" kern="100" dirty="0" smtClean="0">
                <a:latin typeface="+mj-ea"/>
                <a:ea typeface="+mj-ea"/>
                <a:cs typeface="Times New Roman" panose="02020603050405020304" pitchFamily="18" charset="0"/>
              </a:rPr>
              <a:t>）年度から</a:t>
            </a:r>
            <a:r>
              <a:rPr lang="en-US" altLang="ja-JP" sz="1400" kern="100" dirty="0" smtClean="0">
                <a:latin typeface="+mj-ea"/>
                <a:ea typeface="+mj-ea"/>
                <a:cs typeface="Times New Roman" panose="02020603050405020304" pitchFamily="18" charset="0"/>
              </a:rPr>
              <a:t>2022</a:t>
            </a:r>
            <a:r>
              <a:rPr lang="ja-JP" altLang="en-US" sz="1400" kern="100" dirty="0" smtClean="0">
                <a:latin typeface="+mj-ea"/>
                <a:ea typeface="+mj-ea"/>
                <a:cs typeface="Times New Roman" panose="02020603050405020304" pitchFamily="18" charset="0"/>
              </a:rPr>
              <a:t>（令和</a:t>
            </a:r>
            <a:r>
              <a:rPr lang="en-US" altLang="ja-JP" sz="1400" kern="100" dirty="0" smtClean="0">
                <a:latin typeface="+mj-ea"/>
                <a:ea typeface="+mj-ea"/>
                <a:cs typeface="Times New Roman" panose="02020603050405020304" pitchFamily="18" charset="0"/>
              </a:rPr>
              <a:t>4</a:t>
            </a:r>
            <a:r>
              <a:rPr lang="ja-JP" altLang="en-US" sz="1400" kern="100" dirty="0" smtClean="0">
                <a:latin typeface="+mj-ea"/>
                <a:ea typeface="+mj-ea"/>
                <a:cs typeface="Times New Roman" panose="02020603050405020304" pitchFamily="18" charset="0"/>
              </a:rPr>
              <a:t>）年度まで（</a:t>
            </a:r>
            <a:r>
              <a:rPr lang="en-US" altLang="ja-JP" sz="1400" kern="100" dirty="0" smtClean="0">
                <a:latin typeface="+mj-ea"/>
                <a:ea typeface="+mj-ea"/>
                <a:cs typeface="Times New Roman" panose="02020603050405020304" pitchFamily="18" charset="0"/>
              </a:rPr>
              <a:t>5</a:t>
            </a:r>
            <a:r>
              <a:rPr lang="ja-JP" altLang="en-US" sz="1400" kern="100" dirty="0" smtClean="0">
                <a:latin typeface="+mj-ea"/>
                <a:ea typeface="+mj-ea"/>
                <a:cs typeface="Times New Roman" panose="02020603050405020304" pitchFamily="18" charset="0"/>
              </a:rPr>
              <a:t>年間）</a:t>
            </a:r>
            <a:endParaRPr lang="en-US" altLang="ja-JP" sz="1400" kern="100" dirty="0">
              <a:latin typeface="+mj-ea"/>
              <a:ea typeface="+mj-ea"/>
              <a:cs typeface="Times New Roman" panose="02020603050405020304" pitchFamily="18" charset="0"/>
            </a:endParaRPr>
          </a:p>
        </p:txBody>
      </p:sp>
      <p:sp>
        <p:nvSpPr>
          <p:cNvPr id="71" name="正方形/長方形 70"/>
          <p:cNvSpPr/>
          <p:nvPr/>
        </p:nvSpPr>
        <p:spPr>
          <a:xfrm>
            <a:off x="7385616" y="12188592"/>
            <a:ext cx="1992507" cy="1704173"/>
          </a:xfrm>
          <a:prstGeom prst="rect">
            <a:avLst/>
          </a:prstGeom>
          <a:noFill/>
          <a:ln w="38100">
            <a:solidFill>
              <a:srgbClr val="7030A0"/>
            </a:solidFill>
          </a:ln>
        </p:spPr>
        <p:txBody>
          <a:bodyPr wrap="square" anchor="t">
            <a:noAutofit/>
          </a:bodyPr>
          <a:lstStyle/>
          <a:p>
            <a:pPr algn="just"/>
            <a:endParaRPr lang="en-US" altLang="ja-JP" sz="1600" kern="100" dirty="0">
              <a:solidFill>
                <a:schemeClr val="tx2"/>
              </a:solidFill>
              <a:latin typeface="+mn-ea"/>
              <a:cs typeface="Times New Roman" panose="02020603050405020304" pitchFamily="18" charset="0"/>
            </a:endParaRPr>
          </a:p>
          <a:p>
            <a:pPr marL="171450" indent="-171450" algn="just">
              <a:buFont typeface="Arial" panose="020B0604020202020204" pitchFamily="34" charset="0"/>
              <a:buChar char="•"/>
            </a:pPr>
            <a:r>
              <a:rPr lang="ja-JP" altLang="en-US" sz="1400" kern="100" dirty="0">
                <a:solidFill>
                  <a:schemeClr val="tx2"/>
                </a:solidFill>
                <a:latin typeface="+mn-ea"/>
                <a:cs typeface="Times New Roman" panose="02020603050405020304" pitchFamily="18" charset="0"/>
              </a:rPr>
              <a:t>短期的取組により、</a:t>
            </a:r>
            <a:r>
              <a:rPr lang="ja-JP" altLang="en-US" sz="1400" kern="100" dirty="0" smtClean="0">
                <a:solidFill>
                  <a:schemeClr val="tx2"/>
                </a:solidFill>
                <a:latin typeface="+mn-ea"/>
                <a:cs typeface="Times New Roman" panose="02020603050405020304" pitchFamily="18" charset="0"/>
              </a:rPr>
              <a:t>約</a:t>
            </a:r>
            <a:r>
              <a:rPr lang="en-US" altLang="ja-JP" sz="1400" kern="100" dirty="0">
                <a:solidFill>
                  <a:schemeClr val="tx2"/>
                </a:solidFill>
                <a:latin typeface="+mn-ea"/>
                <a:cs typeface="Times New Roman" panose="02020603050405020304" pitchFamily="18" charset="0"/>
              </a:rPr>
              <a:t>3</a:t>
            </a:r>
            <a:r>
              <a:rPr lang="ja-JP" altLang="en-US" sz="1400" kern="100" dirty="0" smtClean="0">
                <a:solidFill>
                  <a:schemeClr val="tx2"/>
                </a:solidFill>
                <a:latin typeface="+mn-ea"/>
                <a:cs typeface="Times New Roman" panose="02020603050405020304" pitchFamily="18" charset="0"/>
              </a:rPr>
              <a:t>億円</a:t>
            </a:r>
            <a:r>
              <a:rPr lang="ja-JP" altLang="en-US" sz="1400" kern="100" dirty="0">
                <a:solidFill>
                  <a:schemeClr val="tx2"/>
                </a:solidFill>
                <a:latin typeface="+mn-ea"/>
                <a:cs typeface="Times New Roman" panose="02020603050405020304" pitchFamily="18" charset="0"/>
              </a:rPr>
              <a:t>の効果が見込まれ、取組期間終了後</a:t>
            </a:r>
            <a:r>
              <a:rPr lang="ja-JP" altLang="en-US" sz="1400" kern="100" dirty="0" smtClean="0">
                <a:solidFill>
                  <a:schemeClr val="tx2"/>
                </a:solidFill>
                <a:latin typeface="+mn-ea"/>
                <a:cs typeface="Times New Roman" panose="02020603050405020304" pitchFamily="18" charset="0"/>
              </a:rPr>
              <a:t>（</a:t>
            </a:r>
            <a:r>
              <a:rPr lang="en-US" altLang="ja-JP" sz="1400" kern="100" dirty="0">
                <a:solidFill>
                  <a:schemeClr val="tx2"/>
                </a:solidFill>
                <a:latin typeface="+mn-ea"/>
                <a:cs typeface="Times New Roman" panose="02020603050405020304" pitchFamily="18" charset="0"/>
              </a:rPr>
              <a:t>3</a:t>
            </a:r>
            <a:r>
              <a:rPr lang="ja-JP" altLang="en-US" sz="1400" kern="100" dirty="0" smtClean="0">
                <a:solidFill>
                  <a:schemeClr val="tx2"/>
                </a:solidFill>
                <a:latin typeface="+mn-ea"/>
                <a:cs typeface="Times New Roman" panose="02020603050405020304" pitchFamily="18" charset="0"/>
              </a:rPr>
              <a:t>年後</a:t>
            </a:r>
            <a:r>
              <a:rPr lang="ja-JP" altLang="en-US" sz="1400" kern="100" dirty="0">
                <a:solidFill>
                  <a:schemeClr val="tx2"/>
                </a:solidFill>
                <a:latin typeface="+mn-ea"/>
                <a:cs typeface="Times New Roman" panose="02020603050405020304" pitchFamily="18" charset="0"/>
              </a:rPr>
              <a:t>）には、</a:t>
            </a:r>
            <a:r>
              <a:rPr lang="ja-JP" altLang="en-US" sz="1400" kern="100" dirty="0" smtClean="0">
                <a:solidFill>
                  <a:schemeClr val="tx2"/>
                </a:solidFill>
                <a:latin typeface="+mn-ea"/>
                <a:cs typeface="Times New Roman" panose="02020603050405020304" pitchFamily="18" charset="0"/>
              </a:rPr>
              <a:t>約</a:t>
            </a:r>
            <a:r>
              <a:rPr lang="en-US" altLang="ja-JP" sz="1400" kern="100" dirty="0" smtClean="0">
                <a:latin typeface="+mn-ea"/>
                <a:cs typeface="Times New Roman" panose="02020603050405020304" pitchFamily="18" charset="0"/>
              </a:rPr>
              <a:t>7</a:t>
            </a:r>
            <a:r>
              <a:rPr lang="ja-JP" altLang="en-US" sz="1400" kern="100" dirty="0" smtClean="0">
                <a:latin typeface="+mn-ea"/>
                <a:cs typeface="Times New Roman" panose="02020603050405020304" pitchFamily="18" charset="0"/>
              </a:rPr>
              <a:t>億円</a:t>
            </a:r>
            <a:r>
              <a:rPr lang="ja-JP" altLang="en-US" sz="1400" kern="100" dirty="0">
                <a:solidFill>
                  <a:schemeClr val="tx2"/>
                </a:solidFill>
                <a:latin typeface="+mn-ea"/>
                <a:cs typeface="Times New Roman" panose="02020603050405020304" pitchFamily="18" charset="0"/>
              </a:rPr>
              <a:t>の効果が見込まれる。</a:t>
            </a:r>
          </a:p>
        </p:txBody>
      </p:sp>
      <p:sp>
        <p:nvSpPr>
          <p:cNvPr id="72" name="正方形/長方形 71"/>
          <p:cNvSpPr/>
          <p:nvPr/>
        </p:nvSpPr>
        <p:spPr>
          <a:xfrm>
            <a:off x="7384780" y="12181389"/>
            <a:ext cx="1513609" cy="285965"/>
          </a:xfrm>
          <a:prstGeom prst="rect">
            <a:avLst/>
          </a:prstGeom>
          <a:solidFill>
            <a:srgbClr val="7030A0"/>
          </a:solidFill>
        </p:spPr>
        <p:txBody>
          <a:bodyPr wrap="square" anchor="ctr">
            <a:noAutofit/>
          </a:bodyPr>
          <a:lstStyle/>
          <a:p>
            <a:pPr algn="just"/>
            <a:r>
              <a:rPr lang="ja-JP" altLang="en-US" sz="1400" b="1" kern="100" dirty="0">
                <a:solidFill>
                  <a:schemeClr val="bg1"/>
                </a:solidFill>
                <a:latin typeface="+mn-ea"/>
                <a:cs typeface="Times New Roman" panose="02020603050405020304" pitchFamily="18" charset="0"/>
              </a:rPr>
              <a:t>効果額について</a:t>
            </a:r>
            <a:endParaRPr lang="en-US" altLang="ja-JP" sz="1400" b="1" kern="100" dirty="0">
              <a:solidFill>
                <a:schemeClr val="bg1"/>
              </a:solidFill>
              <a:latin typeface="+mn-ea"/>
              <a:cs typeface="Times New Roman" panose="02020603050405020304" pitchFamily="18" charset="0"/>
            </a:endParaRPr>
          </a:p>
        </p:txBody>
      </p:sp>
      <p:sp>
        <p:nvSpPr>
          <p:cNvPr id="73" name="右矢印 72"/>
          <p:cNvSpPr/>
          <p:nvPr/>
        </p:nvSpPr>
        <p:spPr>
          <a:xfrm>
            <a:off x="2467468" y="13012140"/>
            <a:ext cx="443577" cy="419717"/>
          </a:xfrm>
          <a:prstGeom prst="right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400" dirty="0">
              <a:latin typeface="+mn-ea"/>
            </a:endParaRPr>
          </a:p>
        </p:txBody>
      </p:sp>
      <p:sp>
        <p:nvSpPr>
          <p:cNvPr id="74" name="正方形/長方形 73"/>
          <p:cNvSpPr/>
          <p:nvPr/>
        </p:nvSpPr>
        <p:spPr>
          <a:xfrm>
            <a:off x="359419" y="13736490"/>
            <a:ext cx="1329728" cy="2058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200" dirty="0">
                <a:solidFill>
                  <a:schemeClr val="tx1"/>
                </a:solidFill>
                <a:latin typeface="+mn-ea"/>
              </a:rPr>
              <a:t>収入</a:t>
            </a:r>
            <a:endParaRPr lang="en-US" altLang="ja-JP" sz="1200" dirty="0">
              <a:solidFill>
                <a:schemeClr val="tx1"/>
              </a:solidFill>
              <a:latin typeface="+mn-ea"/>
            </a:endParaRPr>
          </a:p>
          <a:p>
            <a:pPr algn="ctr"/>
            <a:r>
              <a:rPr lang="en-US" altLang="ja-JP" sz="1200" dirty="0" smtClean="0">
                <a:solidFill>
                  <a:schemeClr val="tx1"/>
                </a:solidFill>
                <a:latin typeface="+mn-ea"/>
              </a:rPr>
              <a:t>48.4</a:t>
            </a:r>
            <a:r>
              <a:rPr lang="ja-JP" altLang="en-US" sz="1200" dirty="0" smtClean="0">
                <a:solidFill>
                  <a:schemeClr val="tx1"/>
                </a:solidFill>
                <a:latin typeface="+mn-ea"/>
              </a:rPr>
              <a:t>億円</a:t>
            </a:r>
            <a:endParaRPr lang="ja-JP" altLang="en-US" sz="1200" dirty="0">
              <a:solidFill>
                <a:schemeClr val="tx1"/>
              </a:solidFill>
              <a:latin typeface="+mn-ea"/>
            </a:endParaRPr>
          </a:p>
        </p:txBody>
      </p:sp>
      <p:sp>
        <p:nvSpPr>
          <p:cNvPr id="75" name="正方形/長方形 74"/>
          <p:cNvSpPr/>
          <p:nvPr/>
        </p:nvSpPr>
        <p:spPr>
          <a:xfrm>
            <a:off x="1232529" y="13735077"/>
            <a:ext cx="1329728" cy="2058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200" dirty="0">
                <a:solidFill>
                  <a:schemeClr val="tx1"/>
                </a:solidFill>
                <a:latin typeface="+mn-ea"/>
              </a:rPr>
              <a:t>支出</a:t>
            </a:r>
            <a:endParaRPr lang="en-US" altLang="ja-JP" sz="1200" dirty="0">
              <a:solidFill>
                <a:schemeClr val="tx1"/>
              </a:solidFill>
              <a:latin typeface="+mn-ea"/>
            </a:endParaRPr>
          </a:p>
          <a:p>
            <a:pPr algn="ctr"/>
            <a:r>
              <a:rPr lang="en-US" altLang="ja-JP" sz="1200" dirty="0" smtClean="0">
                <a:solidFill>
                  <a:schemeClr val="tx1"/>
                </a:solidFill>
                <a:latin typeface="+mn-ea"/>
              </a:rPr>
              <a:t>37.2</a:t>
            </a:r>
            <a:r>
              <a:rPr lang="ja-JP" altLang="en-US" sz="1200" dirty="0" smtClean="0">
                <a:solidFill>
                  <a:schemeClr val="tx1"/>
                </a:solidFill>
                <a:latin typeface="+mn-ea"/>
              </a:rPr>
              <a:t>億円</a:t>
            </a:r>
            <a:endParaRPr lang="ja-JP" altLang="en-US" sz="1200" dirty="0">
              <a:solidFill>
                <a:schemeClr val="tx1"/>
              </a:solidFill>
              <a:latin typeface="+mn-ea"/>
            </a:endParaRPr>
          </a:p>
        </p:txBody>
      </p:sp>
      <p:sp>
        <p:nvSpPr>
          <p:cNvPr id="76" name="正方形/長方形 75"/>
          <p:cNvSpPr/>
          <p:nvPr/>
        </p:nvSpPr>
        <p:spPr>
          <a:xfrm>
            <a:off x="220488" y="12046105"/>
            <a:ext cx="1676905" cy="2822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400" dirty="0">
                <a:solidFill>
                  <a:schemeClr val="tx1"/>
                </a:solidFill>
                <a:latin typeface="+mn-ea"/>
              </a:rPr>
              <a:t>　</a:t>
            </a:r>
            <a:r>
              <a:rPr lang="ja-JP" altLang="en-US" sz="1400" u="sng" dirty="0">
                <a:solidFill>
                  <a:schemeClr val="tx1"/>
                </a:solidFill>
                <a:latin typeface="+mn-ea"/>
              </a:rPr>
              <a:t>試算結果</a:t>
            </a:r>
            <a:endParaRPr lang="en-US" altLang="ja-JP" sz="1400" u="sng" dirty="0">
              <a:solidFill>
                <a:schemeClr val="tx1"/>
              </a:solidFill>
              <a:latin typeface="+mn-ea"/>
            </a:endParaRPr>
          </a:p>
        </p:txBody>
      </p:sp>
      <p:sp>
        <p:nvSpPr>
          <p:cNvPr id="77" name="正方形/長方形 76"/>
          <p:cNvSpPr/>
          <p:nvPr/>
        </p:nvSpPr>
        <p:spPr>
          <a:xfrm>
            <a:off x="185830" y="11203241"/>
            <a:ext cx="9278064" cy="2842956"/>
          </a:xfrm>
          <a:prstGeom prst="rect">
            <a:avLst/>
          </a:prstGeom>
          <a:noFill/>
          <a:ln w="38100">
            <a:solidFill>
              <a:srgbClr val="7030A0"/>
            </a:solidFill>
          </a:ln>
          <a:effectLst/>
        </p:spPr>
        <p:txBody>
          <a:bodyPr wrap="square">
            <a:noAutofit/>
          </a:bodyPr>
          <a:lstStyle/>
          <a:p>
            <a:endParaRPr lang="en-US" altLang="ja-JP" sz="1400" kern="100" dirty="0">
              <a:latin typeface="+mn-ea"/>
              <a:cs typeface="Times New Roman" panose="02020603050405020304" pitchFamily="18" charset="0"/>
            </a:endParaRPr>
          </a:p>
        </p:txBody>
      </p:sp>
      <p:sp>
        <p:nvSpPr>
          <p:cNvPr id="78" name="正方形/長方形 77"/>
          <p:cNvSpPr/>
          <p:nvPr/>
        </p:nvSpPr>
        <p:spPr>
          <a:xfrm>
            <a:off x="213781" y="12332537"/>
            <a:ext cx="2439470" cy="2822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200" dirty="0" smtClean="0">
                <a:solidFill>
                  <a:schemeClr val="tx1"/>
                </a:solidFill>
                <a:latin typeface="+mn-ea"/>
              </a:rPr>
              <a:t>平成</a:t>
            </a:r>
            <a:r>
              <a:rPr lang="en-US" altLang="ja-JP" sz="1200" dirty="0">
                <a:solidFill>
                  <a:schemeClr val="tx1"/>
                </a:solidFill>
                <a:latin typeface="+mn-ea"/>
              </a:rPr>
              <a:t>30</a:t>
            </a:r>
            <a:r>
              <a:rPr lang="ja-JP" altLang="en-US" sz="1200" dirty="0" smtClean="0">
                <a:solidFill>
                  <a:schemeClr val="tx1"/>
                </a:solidFill>
                <a:latin typeface="+mn-ea"/>
              </a:rPr>
              <a:t>年度</a:t>
            </a:r>
            <a:r>
              <a:rPr lang="ja-JP" altLang="en-US" sz="1200" dirty="0">
                <a:solidFill>
                  <a:schemeClr val="tx1"/>
                </a:solidFill>
                <a:latin typeface="+mn-ea"/>
              </a:rPr>
              <a:t>経常損益</a:t>
            </a:r>
            <a:endParaRPr lang="en-US" altLang="ja-JP" sz="1200" dirty="0">
              <a:solidFill>
                <a:schemeClr val="tx1"/>
              </a:solidFill>
              <a:latin typeface="+mn-ea"/>
            </a:endParaRPr>
          </a:p>
          <a:p>
            <a:pPr algn="ctr"/>
            <a:r>
              <a:rPr lang="ja-JP" altLang="en-US" sz="1200" dirty="0">
                <a:solidFill>
                  <a:schemeClr val="tx1"/>
                </a:solidFill>
                <a:latin typeface="+mn-ea"/>
              </a:rPr>
              <a:t>（現状）</a:t>
            </a:r>
            <a:endParaRPr lang="en-US" altLang="ja-JP" sz="1200" dirty="0">
              <a:solidFill>
                <a:schemeClr val="tx1"/>
              </a:solidFill>
              <a:latin typeface="+mn-ea"/>
            </a:endParaRPr>
          </a:p>
        </p:txBody>
      </p:sp>
      <p:sp>
        <p:nvSpPr>
          <p:cNvPr id="79" name="正方形/長方形 78"/>
          <p:cNvSpPr/>
          <p:nvPr/>
        </p:nvSpPr>
        <p:spPr>
          <a:xfrm>
            <a:off x="3131221" y="12126160"/>
            <a:ext cx="1700150" cy="2822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200" dirty="0">
                <a:solidFill>
                  <a:schemeClr val="tx1"/>
                </a:solidFill>
                <a:latin typeface="+mn-ea"/>
              </a:rPr>
              <a:t>短期的取組効果</a:t>
            </a:r>
            <a:endParaRPr lang="en-US" altLang="ja-JP" sz="1200" dirty="0">
              <a:solidFill>
                <a:schemeClr val="tx1"/>
              </a:solidFill>
              <a:latin typeface="+mn-ea"/>
            </a:endParaRPr>
          </a:p>
          <a:p>
            <a:pPr algn="ctr"/>
            <a:r>
              <a:rPr lang="ja-JP" altLang="en-US" sz="1200" dirty="0" smtClean="0">
                <a:solidFill>
                  <a:schemeClr val="tx1"/>
                </a:solidFill>
                <a:latin typeface="+mn-ea"/>
              </a:rPr>
              <a:t>（</a:t>
            </a:r>
            <a:r>
              <a:rPr lang="en-US" altLang="ja-JP" sz="1200" dirty="0">
                <a:solidFill>
                  <a:schemeClr val="tx1"/>
                </a:solidFill>
                <a:latin typeface="+mn-ea"/>
              </a:rPr>
              <a:t>1</a:t>
            </a:r>
            <a:r>
              <a:rPr lang="ja-JP" altLang="en-US" sz="1200" dirty="0" smtClean="0">
                <a:solidFill>
                  <a:schemeClr val="tx1"/>
                </a:solidFill>
                <a:latin typeface="+mn-ea"/>
              </a:rPr>
              <a:t>年後</a:t>
            </a:r>
            <a:r>
              <a:rPr lang="ja-JP" altLang="en-US" sz="1200" dirty="0">
                <a:solidFill>
                  <a:schemeClr val="tx1"/>
                </a:solidFill>
                <a:latin typeface="+mn-ea"/>
              </a:rPr>
              <a:t>の効果）</a:t>
            </a:r>
            <a:endParaRPr lang="en-US" altLang="ja-JP" sz="1200" dirty="0">
              <a:solidFill>
                <a:schemeClr val="tx1"/>
              </a:solidFill>
              <a:latin typeface="+mn-ea"/>
            </a:endParaRPr>
          </a:p>
        </p:txBody>
      </p:sp>
      <p:sp>
        <p:nvSpPr>
          <p:cNvPr id="80" name="正方形/長方形 79"/>
          <p:cNvSpPr/>
          <p:nvPr/>
        </p:nvSpPr>
        <p:spPr>
          <a:xfrm>
            <a:off x="2933290" y="13742638"/>
            <a:ext cx="1329728" cy="2058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200" dirty="0">
                <a:solidFill>
                  <a:schemeClr val="tx1"/>
                </a:solidFill>
                <a:latin typeface="+mn-ea"/>
              </a:rPr>
              <a:t>収入</a:t>
            </a:r>
            <a:endParaRPr lang="en-US" altLang="ja-JP" sz="1200" dirty="0">
              <a:solidFill>
                <a:schemeClr val="tx1"/>
              </a:solidFill>
              <a:latin typeface="+mn-ea"/>
            </a:endParaRPr>
          </a:p>
          <a:p>
            <a:pPr algn="ctr"/>
            <a:r>
              <a:rPr lang="en-US" altLang="ja-JP" sz="1200" dirty="0" smtClean="0">
                <a:solidFill>
                  <a:schemeClr val="tx1"/>
                </a:solidFill>
                <a:latin typeface="+mn-ea"/>
              </a:rPr>
              <a:t>49.3</a:t>
            </a:r>
            <a:r>
              <a:rPr lang="ja-JP" altLang="en-US" sz="1200" dirty="0" smtClean="0">
                <a:solidFill>
                  <a:schemeClr val="tx1"/>
                </a:solidFill>
                <a:latin typeface="+mn-ea"/>
              </a:rPr>
              <a:t>億</a:t>
            </a:r>
            <a:r>
              <a:rPr lang="ja-JP" altLang="en-US" sz="1200" dirty="0">
                <a:solidFill>
                  <a:schemeClr val="tx1"/>
                </a:solidFill>
                <a:latin typeface="+mn-ea"/>
              </a:rPr>
              <a:t>円</a:t>
            </a:r>
          </a:p>
        </p:txBody>
      </p:sp>
      <p:sp>
        <p:nvSpPr>
          <p:cNvPr id="81" name="正方形/長方形 80"/>
          <p:cNvSpPr/>
          <p:nvPr/>
        </p:nvSpPr>
        <p:spPr>
          <a:xfrm>
            <a:off x="3760892" y="13735077"/>
            <a:ext cx="1329728" cy="2058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200" dirty="0">
                <a:solidFill>
                  <a:schemeClr val="tx1"/>
                </a:solidFill>
                <a:latin typeface="+mn-ea"/>
              </a:rPr>
              <a:t>支出</a:t>
            </a:r>
            <a:endParaRPr lang="en-US" altLang="ja-JP" sz="1200" dirty="0">
              <a:solidFill>
                <a:schemeClr val="tx1"/>
              </a:solidFill>
              <a:latin typeface="+mn-ea"/>
            </a:endParaRPr>
          </a:p>
          <a:p>
            <a:pPr algn="ctr"/>
            <a:r>
              <a:rPr lang="en-US" altLang="ja-JP" sz="1200" dirty="0" smtClean="0">
                <a:solidFill>
                  <a:schemeClr val="tx1"/>
                </a:solidFill>
                <a:latin typeface="+mn-ea"/>
              </a:rPr>
              <a:t>35.5</a:t>
            </a:r>
            <a:r>
              <a:rPr lang="ja-JP" altLang="en-US" sz="1200" dirty="0" smtClean="0">
                <a:solidFill>
                  <a:schemeClr val="tx1"/>
                </a:solidFill>
                <a:latin typeface="+mn-ea"/>
              </a:rPr>
              <a:t>億円</a:t>
            </a:r>
            <a:endParaRPr lang="ja-JP" altLang="en-US" sz="1200" dirty="0">
              <a:solidFill>
                <a:schemeClr val="tx1"/>
              </a:solidFill>
              <a:latin typeface="+mn-ea"/>
            </a:endParaRPr>
          </a:p>
        </p:txBody>
      </p:sp>
      <p:sp>
        <p:nvSpPr>
          <p:cNvPr id="82" name="正方形/長方形 81"/>
          <p:cNvSpPr/>
          <p:nvPr/>
        </p:nvSpPr>
        <p:spPr>
          <a:xfrm>
            <a:off x="166090" y="11179629"/>
            <a:ext cx="9406785" cy="1007672"/>
          </a:xfrm>
          <a:prstGeom prst="rect">
            <a:avLst/>
          </a:prstGeom>
          <a:noFill/>
          <a:ln w="38100">
            <a:noFill/>
          </a:ln>
          <a:effectLst/>
        </p:spPr>
        <p:txBody>
          <a:bodyPr wrap="square">
            <a:noAutofit/>
          </a:bodyPr>
          <a:lstStyle/>
          <a:p>
            <a:r>
              <a:rPr lang="ja-JP" altLang="en-US" sz="1400" kern="100" dirty="0">
                <a:latin typeface="+mn-ea"/>
                <a:cs typeface="Times New Roman" panose="02020603050405020304" pitchFamily="18" charset="0"/>
              </a:rPr>
              <a:t>　</a:t>
            </a:r>
            <a:r>
              <a:rPr lang="ja-JP" altLang="en-US" sz="1400" u="sng" kern="100" dirty="0">
                <a:latin typeface="+mn-ea"/>
                <a:cs typeface="Times New Roman" panose="02020603050405020304" pitchFamily="18" charset="0"/>
              </a:rPr>
              <a:t>前提条件</a:t>
            </a:r>
            <a:endParaRPr lang="en-US" altLang="ja-JP" sz="1400" u="sng" kern="100" dirty="0">
              <a:latin typeface="+mn-ea"/>
              <a:cs typeface="Times New Roman" panose="02020603050405020304" pitchFamily="18" charset="0"/>
            </a:endParaRPr>
          </a:p>
          <a:p>
            <a:pPr marL="342900" indent="-342900">
              <a:buFont typeface="Wingdings" panose="05000000000000000000" pitchFamily="2" charset="2"/>
              <a:buChar char=""/>
            </a:pPr>
            <a:r>
              <a:rPr lang="ja-JP" altLang="en-US" sz="1400" kern="100" dirty="0">
                <a:latin typeface="+mn-ea"/>
                <a:cs typeface="Times New Roman" panose="02020603050405020304" pitchFamily="18" charset="0"/>
              </a:rPr>
              <a:t>短期的取組による経営改善効果と中期的取組による経営改善効果をそれぞれ試算</a:t>
            </a:r>
            <a:endParaRPr lang="en-US" altLang="ja-JP" sz="1400" kern="100" dirty="0">
              <a:latin typeface="+mn-ea"/>
              <a:cs typeface="Times New Roman" panose="02020603050405020304" pitchFamily="18" charset="0"/>
            </a:endParaRPr>
          </a:p>
          <a:p>
            <a:pPr marL="342900" indent="-342900">
              <a:buFont typeface="Wingdings" panose="05000000000000000000" pitchFamily="2" charset="2"/>
              <a:buChar char=""/>
            </a:pPr>
            <a:r>
              <a:rPr lang="ja-JP" altLang="en-US" sz="1400" kern="100" dirty="0">
                <a:latin typeface="+mn-ea"/>
                <a:cs typeface="Times New Roman" panose="02020603050405020304" pitchFamily="18" charset="0"/>
              </a:rPr>
              <a:t>赤字地区及び施設について、経営改善策の実施により、効果を発揮（赤字を解消）した場合の額を効果額とする。</a:t>
            </a:r>
            <a:endParaRPr lang="en-US" altLang="ja-JP" sz="1400" kern="100" dirty="0">
              <a:latin typeface="+mn-ea"/>
              <a:cs typeface="Times New Roman" panose="02020603050405020304" pitchFamily="18" charset="0"/>
            </a:endParaRPr>
          </a:p>
          <a:p>
            <a:pPr marL="342900" indent="-342900">
              <a:buFont typeface="Wingdings" panose="05000000000000000000" pitchFamily="2" charset="2"/>
              <a:buChar char=""/>
            </a:pPr>
            <a:r>
              <a:rPr lang="ja-JP" altLang="en-US" sz="1400" kern="100" dirty="0" smtClean="0">
                <a:latin typeface="+mn-ea"/>
                <a:cs typeface="Times New Roman" panose="02020603050405020304" pitchFamily="18" charset="0"/>
              </a:rPr>
              <a:t>平成</a:t>
            </a:r>
            <a:r>
              <a:rPr lang="en-US" altLang="ja-JP" sz="1400" kern="100" dirty="0" smtClean="0">
                <a:latin typeface="+mn-ea"/>
                <a:cs typeface="Times New Roman" panose="02020603050405020304" pitchFamily="18" charset="0"/>
              </a:rPr>
              <a:t>30</a:t>
            </a:r>
            <a:r>
              <a:rPr lang="ja-JP" altLang="en-US" sz="1400" kern="100" dirty="0" smtClean="0">
                <a:latin typeface="+mn-ea"/>
                <a:cs typeface="Times New Roman" panose="02020603050405020304" pitchFamily="18" charset="0"/>
              </a:rPr>
              <a:t>年度</a:t>
            </a:r>
            <a:r>
              <a:rPr lang="ja-JP" altLang="en-US" sz="1400" kern="100" dirty="0">
                <a:latin typeface="+mn-ea"/>
                <a:cs typeface="Times New Roman" panose="02020603050405020304" pitchFamily="18" charset="0"/>
              </a:rPr>
              <a:t>決算と比較した場合の試算であり、経営改善策以外の影響は考慮していない。</a:t>
            </a:r>
            <a:endParaRPr lang="ja-JP" altLang="ja-JP" sz="1400" kern="100" dirty="0">
              <a:latin typeface="+mn-ea"/>
              <a:cs typeface="Times New Roman" panose="02020603050405020304" pitchFamily="18" charset="0"/>
            </a:endParaRPr>
          </a:p>
        </p:txBody>
      </p:sp>
      <p:sp>
        <p:nvSpPr>
          <p:cNvPr id="83" name="右矢印 82"/>
          <p:cNvSpPr/>
          <p:nvPr/>
        </p:nvSpPr>
        <p:spPr>
          <a:xfrm>
            <a:off x="4810125" y="13017380"/>
            <a:ext cx="443577" cy="419717"/>
          </a:xfrm>
          <a:prstGeom prst="right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400" dirty="0">
              <a:latin typeface="+mn-ea"/>
            </a:endParaRPr>
          </a:p>
        </p:txBody>
      </p:sp>
      <p:sp>
        <p:nvSpPr>
          <p:cNvPr id="84" name="正方形/長方形 83"/>
          <p:cNvSpPr/>
          <p:nvPr/>
        </p:nvSpPr>
        <p:spPr>
          <a:xfrm>
            <a:off x="5519142" y="12139744"/>
            <a:ext cx="1700150" cy="2822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200" dirty="0">
                <a:solidFill>
                  <a:schemeClr val="tx1"/>
                </a:solidFill>
                <a:latin typeface="+mn-ea"/>
              </a:rPr>
              <a:t>経営改善効果</a:t>
            </a:r>
            <a:endParaRPr lang="en-US" altLang="ja-JP" sz="1200" dirty="0">
              <a:solidFill>
                <a:schemeClr val="tx1"/>
              </a:solidFill>
              <a:latin typeface="+mn-ea"/>
            </a:endParaRPr>
          </a:p>
          <a:p>
            <a:pPr algn="ctr"/>
            <a:r>
              <a:rPr lang="ja-JP" altLang="en-US" sz="1200" dirty="0" smtClean="0">
                <a:solidFill>
                  <a:schemeClr val="tx1"/>
                </a:solidFill>
                <a:latin typeface="+mn-ea"/>
              </a:rPr>
              <a:t>（</a:t>
            </a:r>
            <a:r>
              <a:rPr lang="en-US" altLang="ja-JP" sz="1200" dirty="0">
                <a:solidFill>
                  <a:schemeClr val="tx1"/>
                </a:solidFill>
                <a:latin typeface="+mn-ea"/>
              </a:rPr>
              <a:t>3</a:t>
            </a:r>
            <a:r>
              <a:rPr lang="ja-JP" altLang="en-US" sz="1200" dirty="0" smtClean="0">
                <a:solidFill>
                  <a:schemeClr val="tx1"/>
                </a:solidFill>
                <a:latin typeface="+mn-ea"/>
              </a:rPr>
              <a:t>年後</a:t>
            </a:r>
            <a:r>
              <a:rPr lang="ja-JP" altLang="en-US" sz="1200" dirty="0">
                <a:solidFill>
                  <a:schemeClr val="tx1"/>
                </a:solidFill>
                <a:latin typeface="+mn-ea"/>
              </a:rPr>
              <a:t>の効果）</a:t>
            </a:r>
            <a:endParaRPr lang="en-US" altLang="ja-JP" sz="1200" dirty="0">
              <a:solidFill>
                <a:schemeClr val="tx1"/>
              </a:solidFill>
              <a:latin typeface="+mn-ea"/>
            </a:endParaRPr>
          </a:p>
        </p:txBody>
      </p:sp>
      <p:sp>
        <p:nvSpPr>
          <p:cNvPr id="85" name="正方形/長方形 84"/>
          <p:cNvSpPr/>
          <p:nvPr/>
        </p:nvSpPr>
        <p:spPr>
          <a:xfrm>
            <a:off x="5154581" y="13738326"/>
            <a:ext cx="1329728" cy="2058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200" dirty="0">
                <a:solidFill>
                  <a:schemeClr val="tx1"/>
                </a:solidFill>
                <a:latin typeface="+mn-ea"/>
              </a:rPr>
              <a:t>収入</a:t>
            </a:r>
            <a:endParaRPr lang="en-US" altLang="ja-JP" sz="1200" dirty="0">
              <a:solidFill>
                <a:schemeClr val="tx1"/>
              </a:solidFill>
              <a:latin typeface="+mn-ea"/>
            </a:endParaRPr>
          </a:p>
          <a:p>
            <a:pPr algn="ctr"/>
            <a:r>
              <a:rPr lang="en-US" altLang="ja-JP" sz="1200" dirty="0" smtClean="0">
                <a:solidFill>
                  <a:schemeClr val="tx1"/>
                </a:solidFill>
                <a:latin typeface="+mn-ea"/>
              </a:rPr>
              <a:t>52.2</a:t>
            </a:r>
            <a:r>
              <a:rPr lang="ja-JP" altLang="en-US" sz="1200" dirty="0" smtClean="0">
                <a:solidFill>
                  <a:schemeClr val="tx1"/>
                </a:solidFill>
                <a:latin typeface="+mn-ea"/>
              </a:rPr>
              <a:t>億円</a:t>
            </a:r>
            <a:endParaRPr lang="ja-JP" altLang="en-US" sz="1200" dirty="0">
              <a:solidFill>
                <a:schemeClr val="tx1"/>
              </a:solidFill>
              <a:latin typeface="+mn-ea"/>
            </a:endParaRPr>
          </a:p>
        </p:txBody>
      </p:sp>
      <p:sp>
        <p:nvSpPr>
          <p:cNvPr id="86" name="正方形/長方形 85"/>
          <p:cNvSpPr/>
          <p:nvPr/>
        </p:nvSpPr>
        <p:spPr>
          <a:xfrm>
            <a:off x="6027691" y="13735636"/>
            <a:ext cx="1329728" cy="2058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200" dirty="0">
                <a:solidFill>
                  <a:schemeClr val="tx1"/>
                </a:solidFill>
                <a:latin typeface="+mn-ea"/>
              </a:rPr>
              <a:t>支出</a:t>
            </a:r>
            <a:endParaRPr lang="en-US" altLang="ja-JP" sz="1200" dirty="0">
              <a:solidFill>
                <a:schemeClr val="tx1"/>
              </a:solidFill>
              <a:latin typeface="+mn-ea"/>
            </a:endParaRPr>
          </a:p>
          <a:p>
            <a:pPr algn="ctr"/>
            <a:r>
              <a:rPr lang="en-US" altLang="ja-JP" sz="1200" dirty="0" smtClean="0">
                <a:solidFill>
                  <a:schemeClr val="tx1"/>
                </a:solidFill>
                <a:latin typeface="+mn-ea"/>
              </a:rPr>
              <a:t>34.2</a:t>
            </a:r>
            <a:r>
              <a:rPr lang="ja-JP" altLang="en-US" sz="1200" dirty="0" smtClean="0">
                <a:solidFill>
                  <a:schemeClr val="tx1"/>
                </a:solidFill>
                <a:latin typeface="+mn-ea"/>
              </a:rPr>
              <a:t>億</a:t>
            </a:r>
            <a:r>
              <a:rPr lang="ja-JP" altLang="en-US" sz="1200" dirty="0">
                <a:solidFill>
                  <a:schemeClr val="tx1"/>
                </a:solidFill>
                <a:latin typeface="+mn-ea"/>
              </a:rPr>
              <a:t>円</a:t>
            </a:r>
          </a:p>
        </p:txBody>
      </p:sp>
      <p:sp>
        <p:nvSpPr>
          <p:cNvPr id="87" name="正方形/長方形 86"/>
          <p:cNvSpPr/>
          <p:nvPr/>
        </p:nvSpPr>
        <p:spPr>
          <a:xfrm>
            <a:off x="306954" y="10949861"/>
            <a:ext cx="5548401" cy="2951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tx1"/>
                </a:solidFill>
                <a:effectLst>
                  <a:outerShdw blurRad="38100" dist="38100" dir="2700000" algn="tl">
                    <a:srgbClr val="000000">
                      <a:alpha val="43137"/>
                    </a:srgbClr>
                  </a:outerShdw>
                </a:effectLst>
              </a:rPr>
              <a:t>現状を前提とした場合の効果額の試算</a:t>
            </a:r>
          </a:p>
        </p:txBody>
      </p:sp>
      <p:sp>
        <p:nvSpPr>
          <p:cNvPr id="88" name="正方形/長方形 87"/>
          <p:cNvSpPr/>
          <p:nvPr/>
        </p:nvSpPr>
        <p:spPr>
          <a:xfrm>
            <a:off x="61558" y="10553950"/>
            <a:ext cx="9429609" cy="556202"/>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r>
              <a:rPr lang="ja-JP" altLang="en-US" sz="1600" dirty="0">
                <a:solidFill>
                  <a:schemeClr val="tx1"/>
                </a:solidFill>
                <a:latin typeface="+mn-ea"/>
              </a:rPr>
              <a:t>３</a:t>
            </a:r>
            <a:r>
              <a:rPr lang="en-US" altLang="ja-JP" sz="1600" dirty="0" smtClean="0">
                <a:solidFill>
                  <a:schemeClr val="tx1"/>
                </a:solidFill>
                <a:latin typeface="+mn-ea"/>
              </a:rPr>
              <a:t>.</a:t>
            </a:r>
            <a:r>
              <a:rPr lang="ja-JP" altLang="en-US" sz="1600" dirty="0" smtClean="0">
                <a:solidFill>
                  <a:schemeClr val="tx1"/>
                </a:solidFill>
                <a:latin typeface="+mn-ea"/>
              </a:rPr>
              <a:t> 経営改善策の実施による効果額の試算について</a:t>
            </a:r>
            <a:endParaRPr lang="en-US" altLang="ja-JP" sz="1600" dirty="0">
              <a:solidFill>
                <a:schemeClr val="tx1"/>
              </a:solidFill>
              <a:latin typeface="+mn-ea"/>
            </a:endParaRPr>
          </a:p>
        </p:txBody>
      </p:sp>
      <p:pic>
        <p:nvPicPr>
          <p:cNvPr id="33" name="図 32"/>
          <p:cNvPicPr>
            <a:picLocks noChangeAspect="1"/>
          </p:cNvPicPr>
          <p:nvPr/>
        </p:nvPicPr>
        <p:blipFill>
          <a:blip r:embed="rId2"/>
          <a:stretch>
            <a:fillRect/>
          </a:stretch>
        </p:blipFill>
        <p:spPr>
          <a:xfrm>
            <a:off x="3075821" y="12603714"/>
            <a:ext cx="1734304" cy="1026068"/>
          </a:xfrm>
          <a:prstGeom prst="rect">
            <a:avLst/>
          </a:prstGeom>
        </p:spPr>
      </p:pic>
      <p:pic>
        <p:nvPicPr>
          <p:cNvPr id="34" name="図 33"/>
          <p:cNvPicPr>
            <a:picLocks noChangeAspect="1"/>
          </p:cNvPicPr>
          <p:nvPr/>
        </p:nvPicPr>
        <p:blipFill>
          <a:blip r:embed="rId3"/>
          <a:stretch>
            <a:fillRect/>
          </a:stretch>
        </p:blipFill>
        <p:spPr>
          <a:xfrm>
            <a:off x="5347400" y="12598351"/>
            <a:ext cx="1765503" cy="1026000"/>
          </a:xfrm>
          <a:prstGeom prst="rect">
            <a:avLst/>
          </a:prstGeom>
        </p:spPr>
      </p:pic>
      <p:pic>
        <p:nvPicPr>
          <p:cNvPr id="2" name="図 1"/>
          <p:cNvPicPr>
            <a:picLocks/>
          </p:cNvPicPr>
          <p:nvPr/>
        </p:nvPicPr>
        <p:blipFill>
          <a:blip r:embed="rId4"/>
          <a:stretch>
            <a:fillRect/>
          </a:stretch>
        </p:blipFill>
        <p:spPr>
          <a:xfrm>
            <a:off x="605951" y="12628082"/>
            <a:ext cx="1735200" cy="972000"/>
          </a:xfrm>
          <a:prstGeom prst="rect">
            <a:avLst/>
          </a:prstGeom>
        </p:spPr>
      </p:pic>
    </p:spTree>
    <p:extLst>
      <p:ext uri="{BB962C8B-B14F-4D97-AF65-F5344CB8AC3E}">
        <p14:creationId xmlns:p14="http://schemas.microsoft.com/office/powerpoint/2010/main" val="11782697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2375</TotalTime>
  <Words>1608</Words>
  <PresentationFormat>ユーザー設定</PresentationFormat>
  <Paragraphs>202</Paragraphs>
  <Slides>3</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3</vt:i4>
      </vt:variant>
    </vt:vector>
  </HeadingPairs>
  <TitlesOfParts>
    <vt:vector size="12" baseType="lpstr">
      <vt:lpstr>ＭＳ Ｐゴシック</vt:lpstr>
      <vt:lpstr>ＭＳ ゴシック</vt:lpstr>
      <vt:lpstr>メイリオ</vt:lpstr>
      <vt:lpstr>Arial</vt:lpstr>
      <vt:lpstr>Calibri</vt:lpstr>
      <vt:lpstr>Calibri Light</vt:lpstr>
      <vt:lpstr>Times New Roman</vt:lpstr>
      <vt:lpstr>Wingdings</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港湾施設提供事業経営計画（素案）概要</dc:title>
  <cp:lastPrinted>2020-03-13T00:47:10Z</cp:lastPrinted>
  <dcterms:created xsi:type="dcterms:W3CDTF">2017-10-06T08:42:29Z</dcterms:created>
  <dcterms:modified xsi:type="dcterms:W3CDTF">2020-03-18T07:35:52Z</dcterms:modified>
</cp:coreProperties>
</file>