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0" saveSubsetFonts="1">
  <p:sldMasterIdLst>
    <p:sldMasterId id="2147483766" r:id="rId1"/>
  </p:sldMasterIdLst>
  <p:notesMasterIdLst>
    <p:notesMasterId r:id="rId6"/>
  </p:notesMasterIdLst>
  <p:sldIdLst>
    <p:sldId id="264" r:id="rId2"/>
    <p:sldId id="387" r:id="rId3"/>
    <p:sldId id="320" r:id="rId4"/>
    <p:sldId id="381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7ED"/>
    <a:srgbClr val="421E4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3779" autoAdjust="0"/>
  </p:normalViewPr>
  <p:slideViewPr>
    <p:cSldViewPr snapToGrid="0">
      <p:cViewPr varScale="1">
        <p:scale>
          <a:sx n="68" d="100"/>
          <a:sy n="68" d="100"/>
        </p:scale>
        <p:origin x="1644" y="48"/>
      </p:cViewPr>
      <p:guideLst/>
    </p:cSldViewPr>
  </p:slideViewPr>
  <p:outlineViewPr>
    <p:cViewPr>
      <p:scale>
        <a:sx n="33" d="100"/>
        <a:sy n="33" d="100"/>
      </p:scale>
      <p:origin x="0" y="-27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645"/>
          </a:xfrm>
          <a:prstGeom prst="rect">
            <a:avLst/>
          </a:prstGeom>
        </p:spPr>
        <p:txBody>
          <a:bodyPr vert="horz" lIns="92187" tIns="46091" rIns="92187" bIns="4609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645"/>
          </a:xfrm>
          <a:prstGeom prst="rect">
            <a:avLst/>
          </a:prstGeom>
        </p:spPr>
        <p:txBody>
          <a:bodyPr vert="horz" lIns="92187" tIns="46091" rIns="92187" bIns="46091" rtlCol="0"/>
          <a:lstStyle>
            <a:lvl1pPr algn="r">
              <a:defRPr sz="1200"/>
            </a:lvl1pPr>
          </a:lstStyle>
          <a:p>
            <a:fld id="{03CF707E-E338-4175-96F7-401751D3C73D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73575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7" tIns="46091" rIns="92187" bIns="460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83479"/>
            <a:ext cx="5446723" cy="3914043"/>
          </a:xfrm>
          <a:prstGeom prst="rect">
            <a:avLst/>
          </a:prstGeom>
        </p:spPr>
        <p:txBody>
          <a:bodyPr vert="horz" lIns="92187" tIns="46091" rIns="92187" bIns="460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94"/>
            <a:ext cx="2950375" cy="498645"/>
          </a:xfrm>
          <a:prstGeom prst="rect">
            <a:avLst/>
          </a:prstGeom>
        </p:spPr>
        <p:txBody>
          <a:bodyPr vert="horz" lIns="92187" tIns="46091" rIns="92187" bIns="4609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694"/>
            <a:ext cx="2950374" cy="498645"/>
          </a:xfrm>
          <a:prstGeom prst="rect">
            <a:avLst/>
          </a:prstGeom>
        </p:spPr>
        <p:txBody>
          <a:bodyPr vert="horz" lIns="92187" tIns="46091" rIns="92187" bIns="46091" rtlCol="0" anchor="b"/>
          <a:lstStyle>
            <a:lvl1pPr algn="r">
              <a:defRPr sz="1200"/>
            </a:lvl1pPr>
          </a:lstStyle>
          <a:p>
            <a:fld id="{552D216E-87BB-4C3D-8BE9-1BEE5930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01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D216E-87BB-4C3D-8BE9-1BEE5930CF1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62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B8E-F648-4D88-82DC-305279067A1A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24541" y="6626111"/>
            <a:ext cx="512638" cy="365125"/>
          </a:xfrm>
        </p:spPr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684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7983-E189-49E6-8951-18611FBCA033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2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2B68-F349-46A3-A0D2-B02BFE3943F6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5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E24A-EF47-4766-9536-7A6DF9F261B3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95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4541-371F-46C0-9A2C-79C24D7D88C3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180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475D-1883-47E8-998F-C0822B32A38A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1037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39CD-2B84-42CD-B960-E8BDBA26AF73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01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06B5-BD4C-4EB7-8AEE-43EB8A1522EA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79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6E8B-368D-4912-A6E5-F904FF6BBAE5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06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DFF-F68A-4B3C-90D7-3F1FAAC906B9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25914" y="6624770"/>
            <a:ext cx="512638" cy="365125"/>
          </a:xfrm>
        </p:spPr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1131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F2FAD-D011-4747-827E-32EF65BF9A55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44674" y="6041363"/>
            <a:ext cx="512638" cy="365125"/>
          </a:xfrm>
        </p:spPr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22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C058-6CA2-4484-960B-D20A181A9EE2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756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6A1-5F38-4A0D-AB97-66F061ADF69D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636F-57A3-40D4-877B-56ECED523498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26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33CC-6283-4C9A-B070-DC0096E61DD6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06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1F98-43B5-402D-B69B-8E27BA682AA0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01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DDC5A-DAAD-4FBE-BAE5-783A452A4F38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12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66286-B553-45B1-81C6-77BC78B3B0D6}" type="datetime1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2DF4D1-A360-4C90-B403-85324C32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97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83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  <p:sldLayoutId id="2147483782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188233"/>
            <a:ext cx="7886700" cy="618186"/>
          </a:xfrm>
        </p:spPr>
        <p:txBody>
          <a:bodyPr>
            <a:norm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  <a:latin typeface="+mj-ea"/>
              </a:rPr>
              <a:t>Ⅲ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j-ea"/>
              </a:rPr>
              <a:t>　施設提供事業の課題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+mj-ea"/>
              </a:rPr>
              <a:t/>
            </a:r>
            <a:br>
              <a:rPr kumimoji="1" lang="en-US" altLang="ja-JP" sz="1600" b="1" dirty="0" smtClean="0">
                <a:solidFill>
                  <a:schemeClr val="tx1"/>
                </a:solidFill>
                <a:latin typeface="+mj-ea"/>
              </a:rPr>
            </a:br>
            <a:endParaRPr kumimoji="1" lang="ja-JP" altLang="en-US" sz="16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4884" y="4060948"/>
            <a:ext cx="2107858" cy="268032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１．全般的課題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19032" y="4056824"/>
            <a:ext cx="6406882" cy="2677582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 wrap="square" anchor="ctr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①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　稼働率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向上のための分析及び戦略策定が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必要     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②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　過大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な土地賃借料負担</a:t>
            </a:r>
            <a:r>
              <a:rPr lang="en-US" altLang="ja-JP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(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施設提供事業から埋立事業への支払</a:t>
            </a:r>
            <a:r>
              <a:rPr lang="en-US" altLang="ja-JP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) 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                     </a:t>
            </a:r>
            <a:endParaRPr lang="en-US" altLang="ja-JP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③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　収益性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の低い「一体使用荷さばき地」の必要性の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検証                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④　老朽化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する上屋への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対応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⑤　</a:t>
            </a:r>
            <a:r>
              <a:rPr lang="ja-JP" altLang="ja-JP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港営事業会計を構成する施設提供事業と埋立事業</a:t>
            </a:r>
            <a:r>
              <a:rPr lang="ja-JP" altLang="ja-JP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の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区分の明確化</a:t>
            </a:r>
            <a:endParaRPr lang="ja-JP" altLang="ja-JP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94884" y="542511"/>
            <a:ext cx="8978173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13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港湾施設提供事業の課題を、全般的課題と個別課題に分類するとともに、それらを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短期間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に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取り組むべきもの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と、中期的に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取り組むべきもの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に区分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している。</a:t>
            </a:r>
            <a:endParaRPr lang="en-US" altLang="ja-JP" sz="1300" kern="100" dirty="0" smtClean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13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経営計画</a:t>
            </a:r>
            <a:r>
              <a:rPr lang="en-US" altLang="ja-JP" sz="13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Ver.2.0</a:t>
            </a:r>
            <a:r>
              <a:rPr lang="ja-JP" altLang="en-US" sz="13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で掲げた全般的課題の一つであった「営業損益の安定的黒字体質の構築が必要」については、営業損益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の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安定的な黒字化が</a:t>
            </a:r>
            <a:r>
              <a:rPr lang="ja-JP" altLang="en-US" sz="13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図られたため全般的課題から削除する。</a:t>
            </a:r>
            <a:endParaRPr lang="en-US" altLang="ja-JP" sz="13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1300" kern="100" dirty="0">
                <a:latin typeface="+mj-ea"/>
                <a:cs typeface="Times New Roman" panose="02020603050405020304" pitchFamily="18" charset="0"/>
              </a:rPr>
              <a:t>経営計画</a:t>
            </a:r>
            <a:r>
              <a:rPr lang="en-US" altLang="ja-JP" sz="1300" kern="100" dirty="0">
                <a:latin typeface="+mj-ea"/>
                <a:cs typeface="Times New Roman" panose="02020603050405020304" pitchFamily="18" charset="0"/>
              </a:rPr>
              <a:t>Ver.2.0</a:t>
            </a:r>
            <a:r>
              <a:rPr lang="ja-JP" altLang="en-US" sz="1300" kern="100" dirty="0">
                <a:latin typeface="+mj-ea"/>
                <a:cs typeface="Times New Roman" panose="02020603050405020304" pitchFamily="18" charset="0"/>
              </a:rPr>
              <a:t>で掲げた全般的課題の一つで</a:t>
            </a:r>
            <a:r>
              <a:rPr lang="ja-JP" altLang="en-US" sz="1300" kern="100" dirty="0" smtClean="0">
                <a:latin typeface="+mj-ea"/>
                <a:cs typeface="Times New Roman" panose="02020603050405020304" pitchFamily="18" charset="0"/>
              </a:rPr>
              <a:t>あった「</a:t>
            </a:r>
            <a:r>
              <a:rPr lang="ja-JP" altLang="en-US" sz="13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平成</a:t>
            </a:r>
            <a:r>
              <a:rPr lang="en-US" altLang="ja-JP" sz="13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30</a:t>
            </a:r>
            <a:r>
              <a:rPr lang="ja-JP" altLang="en-US" sz="13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年台風第</a:t>
            </a:r>
            <a:r>
              <a:rPr lang="en-US" altLang="ja-JP" sz="13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21</a:t>
            </a:r>
            <a:r>
              <a:rPr lang="ja-JP" altLang="en-US" sz="13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号被害からの復旧」については、令和元年度に本格復旧が完了したため全般的課題から削除する。</a:t>
            </a:r>
            <a:endParaRPr lang="en-US" altLang="ja-JP" sz="13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ja-JP" sz="1300" kern="100" dirty="0" smtClean="0">
              <a:solidFill>
                <a:srgbClr val="FF000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3720878"/>
            <a:ext cx="5225143" cy="264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</a:rPr>
              <a:t>施設提供事業全体あるいは多くの地区に共通する課題を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抽出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4884" y="2409610"/>
            <a:ext cx="8495055" cy="1166981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 wrap="square" anchor="ctr">
            <a:no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短期間で取り組むべきもの（短期的取組）　令和</a:t>
            </a:r>
            <a:r>
              <a:rPr lang="en-US" altLang="ja-JP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年度まで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中期的に取り組むべきもの（中期的取組）　令和</a:t>
            </a:r>
            <a:r>
              <a:rPr lang="en-US" altLang="ja-JP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4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年度まで</a:t>
            </a:r>
            <a:endParaRPr lang="ja-JP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4884" y="2438016"/>
            <a:ext cx="3016805" cy="3861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>
                <a:solidFill>
                  <a:schemeClr val="bg1"/>
                </a:solidFill>
              </a:rPr>
              <a:t>課題</a:t>
            </a:r>
            <a:r>
              <a:rPr lang="ja-JP" altLang="en-US" sz="1300" dirty="0" smtClean="0">
                <a:solidFill>
                  <a:schemeClr val="bg1"/>
                </a:solidFill>
              </a:rPr>
              <a:t>ごとの取り組み期間の目標年次</a:t>
            </a:r>
            <a:endParaRPr lang="ja-JP" altLang="en-US" sz="1300" dirty="0">
              <a:solidFill>
                <a:schemeClr val="bg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502497" y="3720878"/>
            <a:ext cx="1570560" cy="2949177"/>
          </a:xfrm>
          <a:prstGeom prst="rect">
            <a:avLst/>
          </a:prstGeom>
          <a:ln w="38100">
            <a:noFill/>
          </a:ln>
        </p:spPr>
        <p:txBody>
          <a:bodyPr wrap="square" anchor="ctr">
            <a:noAutofit/>
          </a:bodyPr>
          <a:lstStyle/>
          <a:p>
            <a:pPr lvl="0" algn="just">
              <a:lnSpc>
                <a:spcPct val="200000"/>
              </a:lnSpc>
              <a:spcAft>
                <a:spcPts val="0"/>
              </a:spcAft>
            </a:pP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（中期的取組）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（中期的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取組）</a:t>
            </a:r>
            <a:endParaRPr lang="en-US" altLang="ja-JP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（中期的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取組）</a:t>
            </a:r>
            <a:endParaRPr lang="en-US" altLang="ja-JP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中期的取組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）</a:t>
            </a: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（中期的取組）</a:t>
            </a:r>
            <a:endParaRPr lang="ja-JP" altLang="ja-JP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44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0" y="188233"/>
            <a:ext cx="7886700" cy="6181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1600" b="1" dirty="0" smtClean="0">
                <a:solidFill>
                  <a:schemeClr val="tx1"/>
                </a:solidFill>
                <a:latin typeface="+mj-ea"/>
              </a:rPr>
              <a:t>Ⅲ</a:t>
            </a:r>
            <a:r>
              <a:rPr lang="ja-JP" altLang="en-US" sz="1600" b="1" dirty="0" smtClean="0">
                <a:solidFill>
                  <a:schemeClr val="tx1"/>
                </a:solidFill>
                <a:latin typeface="+mj-ea"/>
              </a:rPr>
              <a:t>　施設提供事業の課題</a:t>
            </a:r>
            <a:r>
              <a:rPr lang="en-US" altLang="ja-JP" sz="1600" b="1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1600" b="1" dirty="0" smtClean="0">
                <a:solidFill>
                  <a:schemeClr val="tx1"/>
                </a:solidFill>
                <a:latin typeface="+mj-ea"/>
              </a:rPr>
            </a:br>
            <a:endParaRPr lang="ja-JP" altLang="en-US" sz="16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806419"/>
            <a:ext cx="9062830" cy="2077492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endParaRPr lang="en-US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ja-JP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《</a:t>
            </a:r>
            <a:r>
              <a:rPr lang="ja-JP" altLang="en-US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経営計画（平成</a:t>
            </a:r>
            <a:r>
              <a:rPr lang="en-US" altLang="ja-JP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30</a:t>
            </a:r>
            <a:r>
              <a:rPr lang="ja-JP" altLang="en-US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年度決算）における個別課題の抽出の考え方</a:t>
            </a:r>
            <a:r>
              <a:rPr lang="en-US" altLang="ja-JP" sz="1400" kern="100" dirty="0">
                <a:latin typeface="+mj-ea"/>
                <a:ea typeface="+mj-ea"/>
                <a:cs typeface="Times New Roman" panose="02020603050405020304" pitchFamily="18" charset="0"/>
              </a:rPr>
              <a:t>》</a:t>
            </a:r>
            <a:endParaRPr lang="en-US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個別課題については、平成</a:t>
            </a:r>
            <a:r>
              <a:rPr lang="en-US" altLang="ja-JP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30</a:t>
            </a:r>
            <a:r>
              <a:rPr lang="ja-JP" altLang="en-US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年度決算の計数を基に地区あるいは施設単位で</a:t>
            </a:r>
            <a:r>
              <a:rPr lang="ja-JP" altLang="en-US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「赤字」となっているもの</a:t>
            </a:r>
            <a:endParaRPr lang="en-US" altLang="ja-JP" sz="1400" kern="100" dirty="0" smtClean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400" kern="100" dirty="0">
                <a:latin typeface="+mj-ea"/>
                <a:ea typeface="+mj-ea"/>
                <a:cs typeface="Times New Roman" panose="02020603050405020304" pitchFamily="18" charset="0"/>
              </a:rPr>
              <a:t>　 </a:t>
            </a:r>
            <a:r>
              <a:rPr lang="ja-JP" altLang="en-US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（</a:t>
            </a:r>
            <a:r>
              <a:rPr lang="en-US" altLang="ja-JP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1</a:t>
            </a:r>
            <a:r>
              <a:rPr lang="en-US" altLang="ja-JP" sz="1400" kern="100" dirty="0">
                <a:latin typeface="+mj-ea"/>
                <a:ea typeface="+mj-ea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地区</a:t>
            </a:r>
            <a:r>
              <a:rPr lang="ja-JP" altLang="en-US" sz="1400" kern="100" dirty="0">
                <a:latin typeface="+mj-ea"/>
                <a:ea typeface="+mj-ea"/>
                <a:cs typeface="Times New Roman" panose="02020603050405020304" pitchFamily="18" charset="0"/>
              </a:rPr>
              <a:t>）を</a:t>
            </a:r>
            <a:r>
              <a:rPr lang="ja-JP" altLang="en-US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抽出した。ただし、平成</a:t>
            </a:r>
            <a:r>
              <a:rPr lang="en-US" altLang="ja-JP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30</a:t>
            </a:r>
            <a:r>
              <a:rPr lang="ja-JP" altLang="en-US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年台風第</a:t>
            </a:r>
            <a:r>
              <a:rPr lang="en-US" altLang="ja-JP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21</a:t>
            </a:r>
            <a:r>
              <a:rPr lang="ja-JP" altLang="en-US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号の影響により一時的に稼働率が下がったものの、</a:t>
            </a:r>
            <a:endParaRPr lang="en-US" altLang="ja-JP" sz="1400" kern="100" dirty="0" smtClean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400" kern="100" dirty="0"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　令和元年度には赤字を解消出来る見込みがある</a:t>
            </a:r>
            <a:r>
              <a:rPr lang="ja-JP" altLang="en-US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施設（</a:t>
            </a:r>
            <a:r>
              <a:rPr lang="en-US" altLang="ja-JP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A</a:t>
            </a:r>
            <a:r>
              <a:rPr lang="ja-JP" altLang="en-US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・</a:t>
            </a:r>
            <a:r>
              <a:rPr lang="en-US" altLang="ja-JP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B</a:t>
            </a:r>
            <a:r>
              <a:rPr lang="ja-JP" altLang="en-US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地区）については、検討の対象から</a:t>
            </a:r>
            <a:r>
              <a:rPr lang="ja-JP" altLang="en-US" sz="1400" kern="100" dirty="0" smtClean="0">
                <a:latin typeface="+mj-ea"/>
                <a:ea typeface="+mj-ea"/>
                <a:cs typeface="Times New Roman" panose="02020603050405020304" pitchFamily="18" charset="0"/>
              </a:rPr>
              <a:t>除外</a:t>
            </a:r>
            <a:r>
              <a:rPr lang="ja-JP" altLang="en-US" sz="14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した</a:t>
            </a:r>
            <a:r>
              <a:rPr lang="ja-JP" altLang="en-US" sz="15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。</a:t>
            </a:r>
            <a:endParaRPr lang="en-US" altLang="ja-JP" sz="15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ja-JP" sz="1500" kern="100" dirty="0" smtClean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820499"/>
            <a:ext cx="2494322" cy="35439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/>
              <a:t>個別課題の抽出</a:t>
            </a:r>
            <a:endParaRPr kumimoji="1" lang="ja-JP" altLang="en-US" sz="1400" b="1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494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5602" y="378476"/>
            <a:ext cx="7886700" cy="6181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1600" b="1" dirty="0" smtClean="0">
                <a:solidFill>
                  <a:schemeClr val="tx1"/>
                </a:solidFill>
                <a:latin typeface="+mj-ea"/>
              </a:rPr>
              <a:t>個別課題の箇所図</a:t>
            </a:r>
            <a:endParaRPr lang="ja-JP" altLang="en-US" sz="1600" b="1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42583" y="1319812"/>
            <a:ext cx="5426236" cy="5011763"/>
          </a:xfrm>
          <a:prstGeom prst="rect">
            <a:avLst/>
          </a:prstGeom>
        </p:spPr>
      </p:pic>
      <p:sp>
        <p:nvSpPr>
          <p:cNvPr id="305" name="正方形/長方形 304"/>
          <p:cNvSpPr/>
          <p:nvPr/>
        </p:nvSpPr>
        <p:spPr>
          <a:xfrm rot="19292878">
            <a:off x="4658564" y="4582274"/>
            <a:ext cx="268273" cy="10177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04" name="正方形/長方形 303"/>
          <p:cNvSpPr/>
          <p:nvPr/>
        </p:nvSpPr>
        <p:spPr>
          <a:xfrm rot="19356264">
            <a:off x="4898487" y="4418633"/>
            <a:ext cx="200418" cy="10177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0" b="9444"/>
          <a:stretch/>
        </p:blipFill>
        <p:spPr>
          <a:xfrm>
            <a:off x="90444" y="2947715"/>
            <a:ext cx="2541579" cy="336433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902" r="-285"/>
          <a:stretch/>
        </p:blipFill>
        <p:spPr>
          <a:xfrm>
            <a:off x="105310" y="1326525"/>
            <a:ext cx="2525257" cy="272028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319" b="9213"/>
          <a:stretch/>
        </p:blipFill>
        <p:spPr>
          <a:xfrm>
            <a:off x="1595177" y="2953805"/>
            <a:ext cx="2555948" cy="333078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887"/>
          <a:stretch/>
        </p:blipFill>
        <p:spPr>
          <a:xfrm>
            <a:off x="1555371" y="1324651"/>
            <a:ext cx="2608984" cy="2706553"/>
          </a:xfrm>
          <a:prstGeom prst="rect">
            <a:avLst/>
          </a:prstGeom>
        </p:spPr>
      </p:pic>
      <p:sp>
        <p:nvSpPr>
          <p:cNvPr id="11" name="Freeform 443" descr="右上がり対角線 (太)"/>
          <p:cNvSpPr>
            <a:spLocks/>
          </p:cNvSpPr>
          <p:nvPr/>
        </p:nvSpPr>
        <p:spPr bwMode="auto">
          <a:xfrm>
            <a:off x="4960152" y="2501843"/>
            <a:ext cx="153483" cy="218508"/>
          </a:xfrm>
          <a:custGeom>
            <a:avLst/>
            <a:gdLst>
              <a:gd name="T0" fmla="*/ 2147483646 w 339"/>
              <a:gd name="T1" fmla="*/ 0 h 855"/>
              <a:gd name="T2" fmla="*/ 0 w 339"/>
              <a:gd name="T3" fmla="*/ 2147483646 h 855"/>
              <a:gd name="T4" fmla="*/ 2147483646 w 339"/>
              <a:gd name="T5" fmla="*/ 2147483646 h 855"/>
              <a:gd name="T6" fmla="*/ 2147483646 w 339"/>
              <a:gd name="T7" fmla="*/ 2147483646 h 855"/>
              <a:gd name="T8" fmla="*/ 2147483646 w 339"/>
              <a:gd name="T9" fmla="*/ 0 h 8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"/>
              <a:gd name="T16" fmla="*/ 0 h 855"/>
              <a:gd name="T17" fmla="*/ 339 w 339"/>
              <a:gd name="T18" fmla="*/ 855 h 855"/>
              <a:gd name="connsiteX0" fmla="*/ 3363 w 10000"/>
              <a:gd name="connsiteY0" fmla="*/ 0 h 9474"/>
              <a:gd name="connsiteX1" fmla="*/ 0 w 10000"/>
              <a:gd name="connsiteY1" fmla="*/ 9474 h 9474"/>
              <a:gd name="connsiteX2" fmla="*/ 9481 w 10000"/>
              <a:gd name="connsiteY2" fmla="*/ 7266 h 9474"/>
              <a:gd name="connsiteX3" fmla="*/ 10000 w 10000"/>
              <a:gd name="connsiteY3" fmla="*/ 351 h 9474"/>
              <a:gd name="connsiteX4" fmla="*/ 3363 w 10000"/>
              <a:gd name="connsiteY4" fmla="*/ 0 h 9474"/>
              <a:gd name="connsiteX0" fmla="*/ 3363 w 11133"/>
              <a:gd name="connsiteY0" fmla="*/ 0 h 10000"/>
              <a:gd name="connsiteX1" fmla="*/ 0 w 11133"/>
              <a:gd name="connsiteY1" fmla="*/ 10000 h 10000"/>
              <a:gd name="connsiteX2" fmla="*/ 9481 w 11133"/>
              <a:gd name="connsiteY2" fmla="*/ 7669 h 10000"/>
              <a:gd name="connsiteX3" fmla="*/ 11133 w 11133"/>
              <a:gd name="connsiteY3" fmla="*/ 904 h 10000"/>
              <a:gd name="connsiteX4" fmla="*/ 3363 w 11133"/>
              <a:gd name="connsiteY4" fmla="*/ 0 h 10000"/>
              <a:gd name="connsiteX0" fmla="*/ 8649 w 11133"/>
              <a:gd name="connsiteY0" fmla="*/ 0 h 9252"/>
              <a:gd name="connsiteX1" fmla="*/ 0 w 11133"/>
              <a:gd name="connsiteY1" fmla="*/ 9252 h 9252"/>
              <a:gd name="connsiteX2" fmla="*/ 9481 w 11133"/>
              <a:gd name="connsiteY2" fmla="*/ 6921 h 9252"/>
              <a:gd name="connsiteX3" fmla="*/ 11133 w 11133"/>
              <a:gd name="connsiteY3" fmla="*/ 156 h 9252"/>
              <a:gd name="connsiteX4" fmla="*/ 8649 w 11133"/>
              <a:gd name="connsiteY4" fmla="*/ 0 h 9252"/>
              <a:gd name="connsiteX0" fmla="*/ 4264 w 10000"/>
              <a:gd name="connsiteY0" fmla="*/ 0 h 10809"/>
              <a:gd name="connsiteX1" fmla="*/ 0 w 10000"/>
              <a:gd name="connsiteY1" fmla="*/ 10809 h 10809"/>
              <a:gd name="connsiteX2" fmla="*/ 8516 w 10000"/>
              <a:gd name="connsiteY2" fmla="*/ 8290 h 10809"/>
              <a:gd name="connsiteX3" fmla="*/ 10000 w 10000"/>
              <a:gd name="connsiteY3" fmla="*/ 978 h 10809"/>
              <a:gd name="connsiteX4" fmla="*/ 4264 w 10000"/>
              <a:gd name="connsiteY4" fmla="*/ 0 h 10809"/>
              <a:gd name="connsiteX0" fmla="*/ 1890 w 7626"/>
              <a:gd name="connsiteY0" fmla="*/ 0 h 8499"/>
              <a:gd name="connsiteX1" fmla="*/ 0 w 7626"/>
              <a:gd name="connsiteY1" fmla="*/ 8499 h 8499"/>
              <a:gd name="connsiteX2" fmla="*/ 6142 w 7626"/>
              <a:gd name="connsiteY2" fmla="*/ 8290 h 8499"/>
              <a:gd name="connsiteX3" fmla="*/ 7626 w 7626"/>
              <a:gd name="connsiteY3" fmla="*/ 978 h 8499"/>
              <a:gd name="connsiteX4" fmla="*/ 1890 w 7626"/>
              <a:gd name="connsiteY4" fmla="*/ 0 h 8499"/>
              <a:gd name="connsiteX0" fmla="*/ 1885 w 9407"/>
              <a:gd name="connsiteY0" fmla="*/ 0 h 9754"/>
              <a:gd name="connsiteX1" fmla="*/ 0 w 9407"/>
              <a:gd name="connsiteY1" fmla="*/ 9049 h 9754"/>
              <a:gd name="connsiteX2" fmla="*/ 7461 w 9407"/>
              <a:gd name="connsiteY2" fmla="*/ 9754 h 9754"/>
              <a:gd name="connsiteX3" fmla="*/ 9407 w 9407"/>
              <a:gd name="connsiteY3" fmla="*/ 1151 h 9754"/>
              <a:gd name="connsiteX4" fmla="*/ 1885 w 9407"/>
              <a:gd name="connsiteY4" fmla="*/ 0 h 9754"/>
              <a:gd name="connsiteX0" fmla="*/ 2004 w 10000"/>
              <a:gd name="connsiteY0" fmla="*/ 0 h 10000"/>
              <a:gd name="connsiteX1" fmla="*/ 0 w 10000"/>
              <a:gd name="connsiteY1" fmla="*/ 9277 h 10000"/>
              <a:gd name="connsiteX2" fmla="*/ 7931 w 10000"/>
              <a:gd name="connsiteY2" fmla="*/ 10000 h 10000"/>
              <a:gd name="connsiteX3" fmla="*/ 10000 w 10000"/>
              <a:gd name="connsiteY3" fmla="*/ 1180 h 10000"/>
              <a:gd name="connsiteX4" fmla="*/ 2004 w 10000"/>
              <a:gd name="connsiteY4" fmla="*/ 0 h 10000"/>
              <a:gd name="connsiteX0" fmla="*/ 2004 w 10000"/>
              <a:gd name="connsiteY0" fmla="*/ 0 h 10000"/>
              <a:gd name="connsiteX1" fmla="*/ 0 w 10000"/>
              <a:gd name="connsiteY1" fmla="*/ 9277 h 10000"/>
              <a:gd name="connsiteX2" fmla="*/ 7931 w 10000"/>
              <a:gd name="connsiteY2" fmla="*/ 10000 h 10000"/>
              <a:gd name="connsiteX3" fmla="*/ 10000 w 10000"/>
              <a:gd name="connsiteY3" fmla="*/ 1180 h 10000"/>
              <a:gd name="connsiteX4" fmla="*/ 2004 w 10000"/>
              <a:gd name="connsiteY4" fmla="*/ 0 h 10000"/>
              <a:gd name="connsiteX0" fmla="*/ 2004 w 10000"/>
              <a:gd name="connsiteY0" fmla="*/ 0 h 12787"/>
              <a:gd name="connsiteX1" fmla="*/ 0 w 10000"/>
              <a:gd name="connsiteY1" fmla="*/ 9277 h 12787"/>
              <a:gd name="connsiteX2" fmla="*/ 7143 w 10000"/>
              <a:gd name="connsiteY2" fmla="*/ 12787 h 12787"/>
              <a:gd name="connsiteX3" fmla="*/ 10000 w 10000"/>
              <a:gd name="connsiteY3" fmla="*/ 1180 h 12787"/>
              <a:gd name="connsiteX4" fmla="*/ 2004 w 10000"/>
              <a:gd name="connsiteY4" fmla="*/ 0 h 12787"/>
              <a:gd name="connsiteX0" fmla="*/ 2162 w 10158"/>
              <a:gd name="connsiteY0" fmla="*/ 0 h 12787"/>
              <a:gd name="connsiteX1" fmla="*/ 0 w 10158"/>
              <a:gd name="connsiteY1" fmla="*/ 11925 h 12787"/>
              <a:gd name="connsiteX2" fmla="*/ 7301 w 10158"/>
              <a:gd name="connsiteY2" fmla="*/ 12787 h 12787"/>
              <a:gd name="connsiteX3" fmla="*/ 10158 w 10158"/>
              <a:gd name="connsiteY3" fmla="*/ 1180 h 12787"/>
              <a:gd name="connsiteX4" fmla="*/ 2162 w 10158"/>
              <a:gd name="connsiteY4" fmla="*/ 0 h 12787"/>
              <a:gd name="connsiteX0" fmla="*/ 2162 w 10158"/>
              <a:gd name="connsiteY0" fmla="*/ 0 h 12787"/>
              <a:gd name="connsiteX1" fmla="*/ 0 w 10158"/>
              <a:gd name="connsiteY1" fmla="*/ 11925 h 12787"/>
              <a:gd name="connsiteX2" fmla="*/ 7301 w 10158"/>
              <a:gd name="connsiteY2" fmla="*/ 12787 h 12787"/>
              <a:gd name="connsiteX3" fmla="*/ 10158 w 10158"/>
              <a:gd name="connsiteY3" fmla="*/ 1180 h 12787"/>
              <a:gd name="connsiteX4" fmla="*/ 2162 w 10158"/>
              <a:gd name="connsiteY4" fmla="*/ 0 h 12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58" h="12787">
                <a:moveTo>
                  <a:pt x="2162" y="0"/>
                </a:moveTo>
                <a:lnTo>
                  <a:pt x="0" y="11925"/>
                </a:lnTo>
                <a:cubicBezTo>
                  <a:pt x="6584" y="12724"/>
                  <a:pt x="4657" y="12546"/>
                  <a:pt x="7301" y="12787"/>
                </a:cubicBezTo>
                <a:lnTo>
                  <a:pt x="10158" y="1180"/>
                </a:lnTo>
                <a:lnTo>
                  <a:pt x="2162" y="0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2" name="Freeform 496"/>
          <p:cNvSpPr>
            <a:spLocks/>
          </p:cNvSpPr>
          <p:nvPr/>
        </p:nvSpPr>
        <p:spPr bwMode="auto">
          <a:xfrm rot="10411022">
            <a:off x="5005149" y="2521598"/>
            <a:ext cx="54617" cy="41124"/>
          </a:xfrm>
          <a:custGeom>
            <a:avLst/>
            <a:gdLst>
              <a:gd name="T0" fmla="*/ 2147483646 w 87"/>
              <a:gd name="T1" fmla="*/ 2147483646 h 90"/>
              <a:gd name="T2" fmla="*/ 0 w 87"/>
              <a:gd name="T3" fmla="*/ 2147483646 h 90"/>
              <a:gd name="T4" fmla="*/ 2147483646 w 87"/>
              <a:gd name="T5" fmla="*/ 0 h 90"/>
              <a:gd name="T6" fmla="*/ 2147483646 w 87"/>
              <a:gd name="T7" fmla="*/ 2147483646 h 90"/>
              <a:gd name="T8" fmla="*/ 2147483646 w 87"/>
              <a:gd name="T9" fmla="*/ 2147483646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90"/>
              <a:gd name="T17" fmla="*/ 87 w 87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90">
                <a:moveTo>
                  <a:pt x="75" y="90"/>
                </a:moveTo>
                <a:lnTo>
                  <a:pt x="0" y="75"/>
                </a:lnTo>
                <a:lnTo>
                  <a:pt x="9" y="0"/>
                </a:lnTo>
                <a:lnTo>
                  <a:pt x="87" y="12"/>
                </a:lnTo>
                <a:lnTo>
                  <a:pt x="75" y="9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4" name="Freeform 497"/>
          <p:cNvSpPr>
            <a:spLocks/>
          </p:cNvSpPr>
          <p:nvPr/>
        </p:nvSpPr>
        <p:spPr bwMode="auto">
          <a:xfrm rot="10544123">
            <a:off x="4999147" y="2592134"/>
            <a:ext cx="39318" cy="67925"/>
          </a:xfrm>
          <a:custGeom>
            <a:avLst/>
            <a:gdLst>
              <a:gd name="T0" fmla="*/ 2147483646 w 60"/>
              <a:gd name="T1" fmla="*/ 2147483646 h 111"/>
              <a:gd name="T2" fmla="*/ 0 w 60"/>
              <a:gd name="T3" fmla="*/ 2147483646 h 111"/>
              <a:gd name="T4" fmla="*/ 2147483646 w 60"/>
              <a:gd name="T5" fmla="*/ 0 h 111"/>
              <a:gd name="T6" fmla="*/ 2147483646 w 60"/>
              <a:gd name="T7" fmla="*/ 2147483646 h 111"/>
              <a:gd name="T8" fmla="*/ 2147483646 w 60"/>
              <a:gd name="T9" fmla="*/ 2147483646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"/>
              <a:gd name="T16" fmla="*/ 0 h 111"/>
              <a:gd name="T17" fmla="*/ 60 w 6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" h="111">
                <a:moveTo>
                  <a:pt x="48" y="111"/>
                </a:moveTo>
                <a:lnTo>
                  <a:pt x="0" y="96"/>
                </a:lnTo>
                <a:lnTo>
                  <a:pt x="12" y="0"/>
                </a:lnTo>
                <a:lnTo>
                  <a:pt x="60" y="15"/>
                </a:lnTo>
                <a:lnTo>
                  <a:pt x="48" y="11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38" name="Freeform 472" descr="右上がり対角線 (太)"/>
          <p:cNvSpPr>
            <a:spLocks/>
          </p:cNvSpPr>
          <p:nvPr/>
        </p:nvSpPr>
        <p:spPr bwMode="auto">
          <a:xfrm rot="9967286" flipH="1" flipV="1">
            <a:off x="6641003" y="2874861"/>
            <a:ext cx="41500" cy="39318"/>
          </a:xfrm>
          <a:custGeom>
            <a:avLst/>
            <a:gdLst>
              <a:gd name="T0" fmla="*/ 2147483646 w 84"/>
              <a:gd name="T1" fmla="*/ 2147483646 h 111"/>
              <a:gd name="T2" fmla="*/ 0 w 84"/>
              <a:gd name="T3" fmla="*/ 2147483646 h 111"/>
              <a:gd name="T4" fmla="*/ 2147483646 w 84"/>
              <a:gd name="T5" fmla="*/ 2147483646 h 111"/>
              <a:gd name="T6" fmla="*/ 2147483646 w 84"/>
              <a:gd name="T7" fmla="*/ 0 h 111"/>
              <a:gd name="T8" fmla="*/ 2147483646 w 84"/>
              <a:gd name="T9" fmla="*/ 2147483646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"/>
              <a:gd name="T16" fmla="*/ 0 h 111"/>
              <a:gd name="T17" fmla="*/ 84 w 84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" h="111">
                <a:moveTo>
                  <a:pt x="9" y="18"/>
                </a:moveTo>
                <a:lnTo>
                  <a:pt x="0" y="111"/>
                </a:lnTo>
                <a:lnTo>
                  <a:pt x="84" y="75"/>
                </a:lnTo>
                <a:lnTo>
                  <a:pt x="63" y="0"/>
                </a:lnTo>
                <a:lnTo>
                  <a:pt x="9" y="18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39" name="Freeform 572"/>
          <p:cNvSpPr>
            <a:spLocks/>
          </p:cNvSpPr>
          <p:nvPr/>
        </p:nvSpPr>
        <p:spPr bwMode="auto">
          <a:xfrm rot="19560000" flipH="1">
            <a:off x="6646811" y="2882724"/>
            <a:ext cx="29882" cy="23591"/>
          </a:xfrm>
          <a:custGeom>
            <a:avLst/>
            <a:gdLst>
              <a:gd name="T0" fmla="*/ 2147483646 w 51"/>
              <a:gd name="T1" fmla="*/ 2147483646 h 66"/>
              <a:gd name="T2" fmla="*/ 2147483646 w 51"/>
              <a:gd name="T3" fmla="*/ 2147483646 h 66"/>
              <a:gd name="T4" fmla="*/ 0 w 51"/>
              <a:gd name="T5" fmla="*/ 2147483646 h 66"/>
              <a:gd name="T6" fmla="*/ 2147483646 w 51"/>
              <a:gd name="T7" fmla="*/ 0 h 66"/>
              <a:gd name="T8" fmla="*/ 2147483646 w 51"/>
              <a:gd name="T9" fmla="*/ 2147483646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66"/>
              <a:gd name="T17" fmla="*/ 51 w 51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66">
                <a:moveTo>
                  <a:pt x="51" y="45"/>
                </a:moveTo>
                <a:lnTo>
                  <a:pt x="6" y="66"/>
                </a:lnTo>
                <a:lnTo>
                  <a:pt x="0" y="9"/>
                </a:lnTo>
                <a:lnTo>
                  <a:pt x="45" y="0"/>
                </a:lnTo>
                <a:lnTo>
                  <a:pt x="51" y="45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41" name="Freeform 482" descr="右上がり対角線 (太)"/>
          <p:cNvSpPr>
            <a:spLocks/>
          </p:cNvSpPr>
          <p:nvPr/>
        </p:nvSpPr>
        <p:spPr bwMode="auto">
          <a:xfrm>
            <a:off x="6699115" y="2855926"/>
            <a:ext cx="47614" cy="39318"/>
          </a:xfrm>
          <a:custGeom>
            <a:avLst/>
            <a:gdLst>
              <a:gd name="T0" fmla="*/ 0 w 105"/>
              <a:gd name="T1" fmla="*/ 2147483646 h 69"/>
              <a:gd name="T2" fmla="*/ 2147483646 w 105"/>
              <a:gd name="T3" fmla="*/ 2147483646 h 69"/>
              <a:gd name="T4" fmla="*/ 2147483646 w 105"/>
              <a:gd name="T5" fmla="*/ 2147483646 h 69"/>
              <a:gd name="T6" fmla="*/ 2147483646 w 105"/>
              <a:gd name="T7" fmla="*/ 0 h 69"/>
              <a:gd name="T8" fmla="*/ 0 w 105"/>
              <a:gd name="T9" fmla="*/ 2147483646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"/>
              <a:gd name="T16" fmla="*/ 0 h 69"/>
              <a:gd name="T17" fmla="*/ 105 w 105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" h="69">
                <a:moveTo>
                  <a:pt x="0" y="21"/>
                </a:moveTo>
                <a:lnTo>
                  <a:pt x="15" y="69"/>
                </a:lnTo>
                <a:lnTo>
                  <a:pt x="105" y="39"/>
                </a:lnTo>
                <a:lnTo>
                  <a:pt x="69" y="0"/>
                </a:lnTo>
                <a:lnTo>
                  <a:pt x="0" y="21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42" name="Freeform 483" descr="右上がり対角線 (太)"/>
          <p:cNvSpPr>
            <a:spLocks/>
          </p:cNvSpPr>
          <p:nvPr/>
        </p:nvSpPr>
        <p:spPr bwMode="auto">
          <a:xfrm>
            <a:off x="6766840" y="2828801"/>
            <a:ext cx="54727" cy="39318"/>
          </a:xfrm>
          <a:custGeom>
            <a:avLst/>
            <a:gdLst>
              <a:gd name="T0" fmla="*/ 0 w 123"/>
              <a:gd name="T1" fmla="*/ 2147483646 h 66"/>
              <a:gd name="T2" fmla="*/ 2147483646 w 123"/>
              <a:gd name="T3" fmla="*/ 2147483646 h 66"/>
              <a:gd name="T4" fmla="*/ 2147483646 w 123"/>
              <a:gd name="T5" fmla="*/ 2147483646 h 66"/>
              <a:gd name="T6" fmla="*/ 2147483646 w 123"/>
              <a:gd name="T7" fmla="*/ 0 h 66"/>
              <a:gd name="T8" fmla="*/ 0 w 123"/>
              <a:gd name="T9" fmla="*/ 2147483646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3"/>
              <a:gd name="T16" fmla="*/ 0 h 66"/>
              <a:gd name="T17" fmla="*/ 123 w 123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3" h="66">
                <a:moveTo>
                  <a:pt x="0" y="27"/>
                </a:moveTo>
                <a:lnTo>
                  <a:pt x="33" y="66"/>
                </a:lnTo>
                <a:lnTo>
                  <a:pt x="123" y="42"/>
                </a:lnTo>
                <a:lnTo>
                  <a:pt x="90" y="0"/>
                </a:lnTo>
                <a:lnTo>
                  <a:pt x="0" y="27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43" name="Freeform 484" descr="右上がり対角線 (太)"/>
          <p:cNvSpPr>
            <a:spLocks/>
          </p:cNvSpPr>
          <p:nvPr/>
        </p:nvSpPr>
        <p:spPr bwMode="auto">
          <a:xfrm>
            <a:off x="6830069" y="2737022"/>
            <a:ext cx="57456" cy="77303"/>
          </a:xfrm>
          <a:custGeom>
            <a:avLst/>
            <a:gdLst>
              <a:gd name="T0" fmla="*/ 2147483646 w 144"/>
              <a:gd name="T1" fmla="*/ 0 h 165"/>
              <a:gd name="T2" fmla="*/ 0 w 144"/>
              <a:gd name="T3" fmla="*/ 2147483646 h 165"/>
              <a:gd name="T4" fmla="*/ 2147483646 w 144"/>
              <a:gd name="T5" fmla="*/ 2147483646 h 165"/>
              <a:gd name="T6" fmla="*/ 2147483646 w 144"/>
              <a:gd name="T7" fmla="*/ 2147483646 h 165"/>
              <a:gd name="T8" fmla="*/ 2147483646 w 144"/>
              <a:gd name="T9" fmla="*/ 0 h 1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165"/>
              <a:gd name="T17" fmla="*/ 144 w 144"/>
              <a:gd name="T18" fmla="*/ 165 h 1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165">
                <a:moveTo>
                  <a:pt x="105" y="0"/>
                </a:moveTo>
                <a:lnTo>
                  <a:pt x="0" y="126"/>
                </a:lnTo>
                <a:lnTo>
                  <a:pt x="36" y="165"/>
                </a:lnTo>
                <a:lnTo>
                  <a:pt x="144" y="36"/>
                </a:lnTo>
                <a:lnTo>
                  <a:pt x="105" y="0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44" name="Freeform 570"/>
          <p:cNvSpPr>
            <a:spLocks/>
          </p:cNvSpPr>
          <p:nvPr/>
        </p:nvSpPr>
        <p:spPr bwMode="auto">
          <a:xfrm>
            <a:off x="6776010" y="2836172"/>
            <a:ext cx="35018" cy="12288"/>
          </a:xfrm>
          <a:custGeom>
            <a:avLst/>
            <a:gdLst>
              <a:gd name="T0" fmla="*/ 2147483646 w 96"/>
              <a:gd name="T1" fmla="*/ 2147483646 h 42"/>
              <a:gd name="T2" fmla="*/ 2147483646 w 96"/>
              <a:gd name="T3" fmla="*/ 2147483646 h 42"/>
              <a:gd name="T4" fmla="*/ 0 w 96"/>
              <a:gd name="T5" fmla="*/ 2147483646 h 42"/>
              <a:gd name="T6" fmla="*/ 2147483646 w 96"/>
              <a:gd name="T7" fmla="*/ 0 h 42"/>
              <a:gd name="T8" fmla="*/ 2147483646 w 96"/>
              <a:gd name="T9" fmla="*/ 2147483646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"/>
              <a:gd name="T16" fmla="*/ 0 h 42"/>
              <a:gd name="T17" fmla="*/ 96 w 96"/>
              <a:gd name="T18" fmla="*/ 42 h 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" h="42">
                <a:moveTo>
                  <a:pt x="96" y="21"/>
                </a:moveTo>
                <a:lnTo>
                  <a:pt x="24" y="42"/>
                </a:lnTo>
                <a:lnTo>
                  <a:pt x="0" y="21"/>
                </a:lnTo>
                <a:lnTo>
                  <a:pt x="78" y="0"/>
                </a:lnTo>
                <a:lnTo>
                  <a:pt x="96" y="2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45" name="Freeform 571"/>
          <p:cNvSpPr>
            <a:spLocks/>
          </p:cNvSpPr>
          <p:nvPr/>
        </p:nvSpPr>
        <p:spPr bwMode="auto">
          <a:xfrm>
            <a:off x="6830408" y="2737023"/>
            <a:ext cx="57117" cy="64507"/>
          </a:xfrm>
          <a:custGeom>
            <a:avLst/>
            <a:gdLst>
              <a:gd name="T0" fmla="*/ 2147483646 w 87"/>
              <a:gd name="T1" fmla="*/ 2147483646 h 106"/>
              <a:gd name="T2" fmla="*/ 2147483646 w 87"/>
              <a:gd name="T3" fmla="*/ 2147483646 h 106"/>
              <a:gd name="T4" fmla="*/ 0 w 87"/>
              <a:gd name="T5" fmla="*/ 2147483646 h 106"/>
              <a:gd name="T6" fmla="*/ 2147483646 w 87"/>
              <a:gd name="T7" fmla="*/ 0 h 106"/>
              <a:gd name="T8" fmla="*/ 2147483646 w 87"/>
              <a:gd name="T9" fmla="*/ 2147483646 h 1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106"/>
              <a:gd name="T17" fmla="*/ 87 w 87"/>
              <a:gd name="T18" fmla="*/ 106 h 1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106">
                <a:moveTo>
                  <a:pt x="87" y="22"/>
                </a:moveTo>
                <a:lnTo>
                  <a:pt x="24" y="106"/>
                </a:lnTo>
                <a:lnTo>
                  <a:pt x="0" y="88"/>
                </a:lnTo>
                <a:lnTo>
                  <a:pt x="72" y="0"/>
                </a:lnTo>
                <a:lnTo>
                  <a:pt x="87" y="22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46" name="Freeform 573"/>
          <p:cNvSpPr>
            <a:spLocks/>
          </p:cNvSpPr>
          <p:nvPr/>
        </p:nvSpPr>
        <p:spPr bwMode="auto">
          <a:xfrm>
            <a:off x="6706087" y="2861310"/>
            <a:ext cx="28875" cy="12288"/>
          </a:xfrm>
          <a:custGeom>
            <a:avLst/>
            <a:gdLst>
              <a:gd name="T0" fmla="*/ 2147483646 w 81"/>
              <a:gd name="T1" fmla="*/ 2147483646 h 45"/>
              <a:gd name="T2" fmla="*/ 2147483646 w 81"/>
              <a:gd name="T3" fmla="*/ 2147483646 h 45"/>
              <a:gd name="T4" fmla="*/ 0 w 81"/>
              <a:gd name="T5" fmla="*/ 2147483646 h 45"/>
              <a:gd name="T6" fmla="*/ 2147483646 w 81"/>
              <a:gd name="T7" fmla="*/ 0 h 45"/>
              <a:gd name="T8" fmla="*/ 2147483646 w 81"/>
              <a:gd name="T9" fmla="*/ 2147483646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45"/>
              <a:gd name="T17" fmla="*/ 81 w 81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45">
                <a:moveTo>
                  <a:pt x="81" y="21"/>
                </a:moveTo>
                <a:lnTo>
                  <a:pt x="24" y="45"/>
                </a:lnTo>
                <a:lnTo>
                  <a:pt x="0" y="18"/>
                </a:lnTo>
                <a:lnTo>
                  <a:pt x="63" y="0"/>
                </a:lnTo>
                <a:lnTo>
                  <a:pt x="81" y="2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48" name="Text Box 656"/>
          <p:cNvSpPr txBox="1">
            <a:spLocks noChangeArrowheads="1"/>
          </p:cNvSpPr>
          <p:nvPr/>
        </p:nvSpPr>
        <p:spPr bwMode="auto">
          <a:xfrm>
            <a:off x="5992682" y="2385262"/>
            <a:ext cx="2338544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②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青果物関連施設（安治川）</a:t>
            </a:r>
            <a:endParaRPr lang="en-US" altLang="ja-JP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54" name="Freeform 417" descr="右上がり対角線 (太)"/>
          <p:cNvSpPr>
            <a:spLocks/>
          </p:cNvSpPr>
          <p:nvPr/>
        </p:nvSpPr>
        <p:spPr bwMode="auto">
          <a:xfrm>
            <a:off x="4926696" y="5562315"/>
            <a:ext cx="220966" cy="30527"/>
          </a:xfrm>
          <a:custGeom>
            <a:avLst/>
            <a:gdLst>
              <a:gd name="T0" fmla="*/ 0 w 426"/>
              <a:gd name="T1" fmla="*/ 2147483646 h 96"/>
              <a:gd name="T2" fmla="*/ 2147483646 w 426"/>
              <a:gd name="T3" fmla="*/ 2147483646 h 96"/>
              <a:gd name="T4" fmla="*/ 2147483646 w 426"/>
              <a:gd name="T5" fmla="*/ 0 h 96"/>
              <a:gd name="T6" fmla="*/ 2147483646 w 426"/>
              <a:gd name="T7" fmla="*/ 2147483646 h 96"/>
              <a:gd name="T8" fmla="*/ 0 w 426"/>
              <a:gd name="T9" fmla="*/ 2147483646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6"/>
              <a:gd name="T16" fmla="*/ 0 h 96"/>
              <a:gd name="T17" fmla="*/ 426 w 426"/>
              <a:gd name="T18" fmla="*/ 96 h 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6" h="96">
                <a:moveTo>
                  <a:pt x="0" y="96"/>
                </a:moveTo>
                <a:lnTo>
                  <a:pt x="408" y="90"/>
                </a:lnTo>
                <a:lnTo>
                  <a:pt x="426" y="0"/>
                </a:lnTo>
                <a:lnTo>
                  <a:pt x="12" y="3"/>
                </a:lnTo>
                <a:lnTo>
                  <a:pt x="0" y="96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55" name="Freeform 420" descr="右上がり対角線 (太)"/>
          <p:cNvSpPr>
            <a:spLocks/>
          </p:cNvSpPr>
          <p:nvPr/>
        </p:nvSpPr>
        <p:spPr bwMode="auto">
          <a:xfrm>
            <a:off x="4927687" y="5619065"/>
            <a:ext cx="97621" cy="18455"/>
          </a:xfrm>
          <a:custGeom>
            <a:avLst/>
            <a:gdLst>
              <a:gd name="T0" fmla="*/ 2147483646 w 186"/>
              <a:gd name="T1" fmla="*/ 2147483646 h 57"/>
              <a:gd name="T2" fmla="*/ 2147483646 w 186"/>
              <a:gd name="T3" fmla="*/ 2147483646 h 57"/>
              <a:gd name="T4" fmla="*/ 2147483646 w 186"/>
              <a:gd name="T5" fmla="*/ 0 h 57"/>
              <a:gd name="T6" fmla="*/ 0 w 186"/>
              <a:gd name="T7" fmla="*/ 2147483646 h 57"/>
              <a:gd name="T8" fmla="*/ 2147483646 w 186"/>
              <a:gd name="T9" fmla="*/ 2147483646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6"/>
              <a:gd name="T16" fmla="*/ 0 h 57"/>
              <a:gd name="T17" fmla="*/ 186 w 186"/>
              <a:gd name="T18" fmla="*/ 57 h 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6" h="57">
                <a:moveTo>
                  <a:pt x="3" y="57"/>
                </a:moveTo>
                <a:lnTo>
                  <a:pt x="186" y="51"/>
                </a:lnTo>
                <a:lnTo>
                  <a:pt x="183" y="0"/>
                </a:lnTo>
                <a:lnTo>
                  <a:pt x="0" y="3"/>
                </a:lnTo>
                <a:lnTo>
                  <a:pt x="3" y="57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56" name="Freeform 517"/>
          <p:cNvSpPr>
            <a:spLocks/>
          </p:cNvSpPr>
          <p:nvPr/>
        </p:nvSpPr>
        <p:spPr bwMode="auto">
          <a:xfrm>
            <a:off x="5040937" y="5577578"/>
            <a:ext cx="83423" cy="17038"/>
          </a:xfrm>
          <a:custGeom>
            <a:avLst/>
            <a:gdLst>
              <a:gd name="T0" fmla="*/ 2147483646 w 162"/>
              <a:gd name="T1" fmla="*/ 2147483646 h 51"/>
              <a:gd name="T2" fmla="*/ 0 w 162"/>
              <a:gd name="T3" fmla="*/ 2147483646 h 51"/>
              <a:gd name="T4" fmla="*/ 0 w 162"/>
              <a:gd name="T5" fmla="*/ 2147483646 h 51"/>
              <a:gd name="T6" fmla="*/ 2147483646 w 162"/>
              <a:gd name="T7" fmla="*/ 0 h 51"/>
              <a:gd name="T8" fmla="*/ 2147483646 w 162"/>
              <a:gd name="T9" fmla="*/ 2147483646 h 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2"/>
              <a:gd name="T16" fmla="*/ 0 h 51"/>
              <a:gd name="T17" fmla="*/ 162 w 162"/>
              <a:gd name="T18" fmla="*/ 51 h 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2" h="51">
                <a:moveTo>
                  <a:pt x="159" y="51"/>
                </a:moveTo>
                <a:lnTo>
                  <a:pt x="0" y="51"/>
                </a:lnTo>
                <a:lnTo>
                  <a:pt x="0" y="3"/>
                </a:lnTo>
                <a:lnTo>
                  <a:pt x="162" y="0"/>
                </a:lnTo>
                <a:lnTo>
                  <a:pt x="159" y="5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58" name="Text Box 647"/>
          <p:cNvSpPr txBox="1">
            <a:spLocks noChangeArrowheads="1"/>
          </p:cNvSpPr>
          <p:nvPr/>
        </p:nvSpPr>
        <p:spPr bwMode="auto">
          <a:xfrm>
            <a:off x="1816363" y="5513894"/>
            <a:ext cx="2614626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④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K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地区荷さばき地（上屋含む）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85" name="Freeform 413" descr="右上がり対角線 (太)"/>
          <p:cNvSpPr>
            <a:spLocks/>
          </p:cNvSpPr>
          <p:nvPr/>
        </p:nvSpPr>
        <p:spPr bwMode="auto">
          <a:xfrm>
            <a:off x="6300981" y="5836852"/>
            <a:ext cx="46393" cy="93906"/>
          </a:xfrm>
          <a:custGeom>
            <a:avLst/>
            <a:gdLst>
              <a:gd name="T0" fmla="*/ 0 w 96"/>
              <a:gd name="T1" fmla="*/ 0 h 198"/>
              <a:gd name="T2" fmla="*/ 0 w 96"/>
              <a:gd name="T3" fmla="*/ 2147483646 h 198"/>
              <a:gd name="T4" fmla="*/ 2147483646 w 96"/>
              <a:gd name="T5" fmla="*/ 2147483646 h 198"/>
              <a:gd name="T6" fmla="*/ 2147483646 w 96"/>
              <a:gd name="T7" fmla="*/ 2147483646 h 198"/>
              <a:gd name="T8" fmla="*/ 2147483646 w 96"/>
              <a:gd name="T9" fmla="*/ 2147483646 h 198"/>
              <a:gd name="T10" fmla="*/ 2147483646 w 96"/>
              <a:gd name="T11" fmla="*/ 2147483646 h 198"/>
              <a:gd name="T12" fmla="*/ 0 w 96"/>
              <a:gd name="T13" fmla="*/ 0 h 19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6"/>
              <a:gd name="T22" fmla="*/ 0 h 198"/>
              <a:gd name="T23" fmla="*/ 96 w 96"/>
              <a:gd name="T24" fmla="*/ 198 h 19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6" h="198">
                <a:moveTo>
                  <a:pt x="0" y="0"/>
                </a:moveTo>
                <a:lnTo>
                  <a:pt x="0" y="69"/>
                </a:lnTo>
                <a:lnTo>
                  <a:pt x="42" y="93"/>
                </a:lnTo>
                <a:lnTo>
                  <a:pt x="36" y="195"/>
                </a:lnTo>
                <a:lnTo>
                  <a:pt x="96" y="198"/>
                </a:lnTo>
                <a:lnTo>
                  <a:pt x="96" y="42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86" name="Freeform 414" descr="右上がり対角線 (太)"/>
          <p:cNvSpPr>
            <a:spLocks/>
          </p:cNvSpPr>
          <p:nvPr/>
        </p:nvSpPr>
        <p:spPr bwMode="auto">
          <a:xfrm rot="660000">
            <a:off x="6164387" y="5712305"/>
            <a:ext cx="73751" cy="50921"/>
          </a:xfrm>
          <a:custGeom>
            <a:avLst/>
            <a:gdLst>
              <a:gd name="T0" fmla="*/ 2147483646 w 126"/>
              <a:gd name="T1" fmla="*/ 2147483646 h 129"/>
              <a:gd name="T2" fmla="*/ 2147483646 w 126"/>
              <a:gd name="T3" fmla="*/ 2147483646 h 129"/>
              <a:gd name="T4" fmla="*/ 2147483646 w 126"/>
              <a:gd name="T5" fmla="*/ 2147483646 h 129"/>
              <a:gd name="T6" fmla="*/ 0 w 126"/>
              <a:gd name="T7" fmla="*/ 0 h 129"/>
              <a:gd name="T8" fmla="*/ 2147483646 w 126"/>
              <a:gd name="T9" fmla="*/ 2147483646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"/>
              <a:gd name="T16" fmla="*/ 0 h 129"/>
              <a:gd name="T17" fmla="*/ 126 w 126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" h="129">
                <a:moveTo>
                  <a:pt x="9" y="96"/>
                </a:moveTo>
                <a:lnTo>
                  <a:pt x="114" y="129"/>
                </a:lnTo>
                <a:lnTo>
                  <a:pt x="126" y="9"/>
                </a:lnTo>
                <a:lnTo>
                  <a:pt x="0" y="0"/>
                </a:lnTo>
                <a:lnTo>
                  <a:pt x="9" y="96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87" name="Freeform 418" descr="右上がり対角線 (太)"/>
          <p:cNvSpPr>
            <a:spLocks/>
          </p:cNvSpPr>
          <p:nvPr/>
        </p:nvSpPr>
        <p:spPr bwMode="auto">
          <a:xfrm>
            <a:off x="6000677" y="6012756"/>
            <a:ext cx="42431" cy="22554"/>
          </a:xfrm>
          <a:custGeom>
            <a:avLst/>
            <a:gdLst>
              <a:gd name="T0" fmla="*/ 2147483646 w 84"/>
              <a:gd name="T1" fmla="*/ 0 h 63"/>
              <a:gd name="T2" fmla="*/ 0 w 84"/>
              <a:gd name="T3" fmla="*/ 2147483646 h 63"/>
              <a:gd name="T4" fmla="*/ 2147483646 w 84"/>
              <a:gd name="T5" fmla="*/ 2147483646 h 63"/>
              <a:gd name="T6" fmla="*/ 2147483646 w 84"/>
              <a:gd name="T7" fmla="*/ 0 h 63"/>
              <a:gd name="T8" fmla="*/ 2147483646 w 84"/>
              <a:gd name="T9" fmla="*/ 0 h 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"/>
              <a:gd name="T16" fmla="*/ 0 h 63"/>
              <a:gd name="T17" fmla="*/ 84 w 84"/>
              <a:gd name="T18" fmla="*/ 63 h 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" h="63">
                <a:moveTo>
                  <a:pt x="3" y="0"/>
                </a:moveTo>
                <a:lnTo>
                  <a:pt x="0" y="57"/>
                </a:lnTo>
                <a:lnTo>
                  <a:pt x="84" y="63"/>
                </a:lnTo>
                <a:lnTo>
                  <a:pt x="84" y="0"/>
                </a:lnTo>
                <a:lnTo>
                  <a:pt x="3" y="0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88" name="Freeform 428" descr="右上がり対角線 (太)"/>
          <p:cNvSpPr>
            <a:spLocks/>
          </p:cNvSpPr>
          <p:nvPr/>
        </p:nvSpPr>
        <p:spPr bwMode="auto">
          <a:xfrm rot="420000">
            <a:off x="6166080" y="5779706"/>
            <a:ext cx="45081" cy="39465"/>
          </a:xfrm>
          <a:custGeom>
            <a:avLst/>
            <a:gdLst>
              <a:gd name="T0" fmla="*/ 2147483646 w 78"/>
              <a:gd name="T1" fmla="*/ 2147483646 h 84"/>
              <a:gd name="T2" fmla="*/ 2147483646 w 78"/>
              <a:gd name="T3" fmla="*/ 2147483646 h 84"/>
              <a:gd name="T4" fmla="*/ 2147483646 w 78"/>
              <a:gd name="T5" fmla="*/ 2147483646 h 84"/>
              <a:gd name="T6" fmla="*/ 0 w 78"/>
              <a:gd name="T7" fmla="*/ 0 h 84"/>
              <a:gd name="T8" fmla="*/ 2147483646 w 78"/>
              <a:gd name="T9" fmla="*/ 2147483646 h 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"/>
              <a:gd name="T16" fmla="*/ 0 h 84"/>
              <a:gd name="T17" fmla="*/ 78 w 78"/>
              <a:gd name="T18" fmla="*/ 84 h 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" h="84">
                <a:moveTo>
                  <a:pt x="6" y="51"/>
                </a:moveTo>
                <a:lnTo>
                  <a:pt x="72" y="84"/>
                </a:lnTo>
                <a:lnTo>
                  <a:pt x="78" y="24"/>
                </a:lnTo>
                <a:lnTo>
                  <a:pt x="0" y="0"/>
                </a:lnTo>
                <a:lnTo>
                  <a:pt x="6" y="51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89" name="Freeform 430" descr="右上がり対角線 (太)"/>
          <p:cNvSpPr>
            <a:spLocks/>
          </p:cNvSpPr>
          <p:nvPr/>
        </p:nvSpPr>
        <p:spPr bwMode="auto">
          <a:xfrm>
            <a:off x="6060541" y="6009499"/>
            <a:ext cx="43280" cy="22554"/>
          </a:xfrm>
          <a:custGeom>
            <a:avLst/>
            <a:gdLst>
              <a:gd name="T0" fmla="*/ 0 w 87"/>
              <a:gd name="T1" fmla="*/ 0 h 63"/>
              <a:gd name="T2" fmla="*/ 0 w 87"/>
              <a:gd name="T3" fmla="*/ 2147483646 h 63"/>
              <a:gd name="T4" fmla="*/ 2147483646 w 87"/>
              <a:gd name="T5" fmla="*/ 2147483646 h 63"/>
              <a:gd name="T6" fmla="*/ 2147483646 w 87"/>
              <a:gd name="T7" fmla="*/ 0 h 63"/>
              <a:gd name="T8" fmla="*/ 0 w 87"/>
              <a:gd name="T9" fmla="*/ 0 h 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63"/>
              <a:gd name="T17" fmla="*/ 87 w 87"/>
              <a:gd name="T18" fmla="*/ 63 h 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63">
                <a:moveTo>
                  <a:pt x="0" y="0"/>
                </a:moveTo>
                <a:lnTo>
                  <a:pt x="0" y="63"/>
                </a:lnTo>
                <a:lnTo>
                  <a:pt x="87" y="60"/>
                </a:lnTo>
                <a:lnTo>
                  <a:pt x="87" y="0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0" name="Freeform 431" descr="右上がり対角線 (太)"/>
          <p:cNvSpPr>
            <a:spLocks/>
          </p:cNvSpPr>
          <p:nvPr/>
        </p:nvSpPr>
        <p:spPr bwMode="auto">
          <a:xfrm>
            <a:off x="6129073" y="6011364"/>
            <a:ext cx="50918" cy="24173"/>
          </a:xfrm>
          <a:custGeom>
            <a:avLst/>
            <a:gdLst>
              <a:gd name="T0" fmla="*/ 0 w 102"/>
              <a:gd name="T1" fmla="*/ 2147483646 h 66"/>
              <a:gd name="T2" fmla="*/ 2147483646 w 102"/>
              <a:gd name="T3" fmla="*/ 2147483646 h 66"/>
              <a:gd name="T4" fmla="*/ 2147483646 w 102"/>
              <a:gd name="T5" fmla="*/ 2147483646 h 66"/>
              <a:gd name="T6" fmla="*/ 2147483646 w 102"/>
              <a:gd name="T7" fmla="*/ 0 h 66"/>
              <a:gd name="T8" fmla="*/ 0 w 102"/>
              <a:gd name="T9" fmla="*/ 2147483646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6"/>
              <a:gd name="T17" fmla="*/ 102 w 102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6">
                <a:moveTo>
                  <a:pt x="0" y="3"/>
                </a:moveTo>
                <a:lnTo>
                  <a:pt x="3" y="66"/>
                </a:lnTo>
                <a:lnTo>
                  <a:pt x="102" y="63"/>
                </a:lnTo>
                <a:lnTo>
                  <a:pt x="96" y="0"/>
                </a:lnTo>
                <a:lnTo>
                  <a:pt x="0" y="3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1" name="Freeform 432" descr="右上がり対角線 (太)"/>
          <p:cNvSpPr>
            <a:spLocks/>
          </p:cNvSpPr>
          <p:nvPr/>
        </p:nvSpPr>
        <p:spPr bwMode="auto">
          <a:xfrm>
            <a:off x="6274666" y="6012756"/>
            <a:ext cx="43280" cy="24173"/>
          </a:xfrm>
          <a:custGeom>
            <a:avLst/>
            <a:gdLst>
              <a:gd name="T0" fmla="*/ 0 w 87"/>
              <a:gd name="T1" fmla="*/ 2147483646 h 69"/>
              <a:gd name="T2" fmla="*/ 2147483646 w 87"/>
              <a:gd name="T3" fmla="*/ 2147483646 h 69"/>
              <a:gd name="T4" fmla="*/ 2147483646 w 87"/>
              <a:gd name="T5" fmla="*/ 2147483646 h 69"/>
              <a:gd name="T6" fmla="*/ 2147483646 w 87"/>
              <a:gd name="T7" fmla="*/ 0 h 69"/>
              <a:gd name="T8" fmla="*/ 0 w 87"/>
              <a:gd name="T9" fmla="*/ 2147483646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69"/>
              <a:gd name="T17" fmla="*/ 87 w 87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69">
                <a:moveTo>
                  <a:pt x="0" y="6"/>
                </a:moveTo>
                <a:lnTo>
                  <a:pt x="9" y="69"/>
                </a:lnTo>
                <a:lnTo>
                  <a:pt x="87" y="63"/>
                </a:lnTo>
                <a:lnTo>
                  <a:pt x="84" y="0"/>
                </a:lnTo>
                <a:lnTo>
                  <a:pt x="0" y="6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2" name="Freeform 433" descr="右上がり対角線 (太)"/>
          <p:cNvSpPr>
            <a:spLocks/>
          </p:cNvSpPr>
          <p:nvPr/>
        </p:nvSpPr>
        <p:spPr bwMode="auto">
          <a:xfrm>
            <a:off x="6207814" y="6010138"/>
            <a:ext cx="47523" cy="24173"/>
          </a:xfrm>
          <a:custGeom>
            <a:avLst/>
            <a:gdLst>
              <a:gd name="T0" fmla="*/ 0 w 96"/>
              <a:gd name="T1" fmla="*/ 2147483646 h 66"/>
              <a:gd name="T2" fmla="*/ 2147483646 w 96"/>
              <a:gd name="T3" fmla="*/ 2147483646 h 66"/>
              <a:gd name="T4" fmla="*/ 2147483646 w 96"/>
              <a:gd name="T5" fmla="*/ 2147483646 h 66"/>
              <a:gd name="T6" fmla="*/ 2147483646 w 96"/>
              <a:gd name="T7" fmla="*/ 0 h 66"/>
              <a:gd name="T8" fmla="*/ 0 w 96"/>
              <a:gd name="T9" fmla="*/ 2147483646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"/>
              <a:gd name="T16" fmla="*/ 0 h 66"/>
              <a:gd name="T17" fmla="*/ 96 w 96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" h="66">
                <a:moveTo>
                  <a:pt x="0" y="6"/>
                </a:moveTo>
                <a:lnTo>
                  <a:pt x="3" y="66"/>
                </a:lnTo>
                <a:lnTo>
                  <a:pt x="96" y="66"/>
                </a:lnTo>
                <a:lnTo>
                  <a:pt x="87" y="0"/>
                </a:lnTo>
                <a:lnTo>
                  <a:pt x="0" y="6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3" name="Freeform 434" descr="右上がり対角線 (太)"/>
          <p:cNvSpPr>
            <a:spLocks/>
          </p:cNvSpPr>
          <p:nvPr/>
        </p:nvSpPr>
        <p:spPr bwMode="auto">
          <a:xfrm>
            <a:off x="6324395" y="5961687"/>
            <a:ext cx="22982" cy="44850"/>
          </a:xfrm>
          <a:custGeom>
            <a:avLst/>
            <a:gdLst>
              <a:gd name="T0" fmla="*/ 2147483646 w 60"/>
              <a:gd name="T1" fmla="*/ 0 h 144"/>
              <a:gd name="T2" fmla="*/ 0 w 60"/>
              <a:gd name="T3" fmla="*/ 2147483646 h 144"/>
              <a:gd name="T4" fmla="*/ 2147483646 w 60"/>
              <a:gd name="T5" fmla="*/ 2147483646 h 144"/>
              <a:gd name="T6" fmla="*/ 2147483646 w 60"/>
              <a:gd name="T7" fmla="*/ 2147483646 h 144"/>
              <a:gd name="T8" fmla="*/ 2147483646 w 60"/>
              <a:gd name="T9" fmla="*/ 0 h 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"/>
              <a:gd name="T16" fmla="*/ 0 h 144"/>
              <a:gd name="T17" fmla="*/ 60 w 60"/>
              <a:gd name="T18" fmla="*/ 144 h 1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" h="144">
                <a:moveTo>
                  <a:pt x="6" y="0"/>
                </a:moveTo>
                <a:lnTo>
                  <a:pt x="0" y="144"/>
                </a:lnTo>
                <a:lnTo>
                  <a:pt x="57" y="141"/>
                </a:lnTo>
                <a:lnTo>
                  <a:pt x="60" y="3"/>
                </a:lnTo>
                <a:lnTo>
                  <a:pt x="6" y="0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4" name="Freeform 435" descr="右上がり対角線 (太)"/>
          <p:cNvSpPr>
            <a:spLocks/>
          </p:cNvSpPr>
          <p:nvPr/>
        </p:nvSpPr>
        <p:spPr bwMode="auto">
          <a:xfrm rot="720000">
            <a:off x="6222352" y="5804976"/>
            <a:ext cx="56576" cy="36250"/>
          </a:xfrm>
          <a:custGeom>
            <a:avLst/>
            <a:gdLst>
              <a:gd name="T0" fmla="*/ 2147483646 w 96"/>
              <a:gd name="T1" fmla="*/ 0 h 102"/>
              <a:gd name="T2" fmla="*/ 0 w 96"/>
              <a:gd name="T3" fmla="*/ 2147483646 h 102"/>
              <a:gd name="T4" fmla="*/ 2147483646 w 96"/>
              <a:gd name="T5" fmla="*/ 2147483646 h 102"/>
              <a:gd name="T6" fmla="*/ 2147483646 w 96"/>
              <a:gd name="T7" fmla="*/ 2147483646 h 102"/>
              <a:gd name="T8" fmla="*/ 2147483646 w 96"/>
              <a:gd name="T9" fmla="*/ 0 h 1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"/>
              <a:gd name="T16" fmla="*/ 0 h 102"/>
              <a:gd name="T17" fmla="*/ 96 w 96"/>
              <a:gd name="T18" fmla="*/ 102 h 1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" h="102">
                <a:moveTo>
                  <a:pt x="3" y="0"/>
                </a:moveTo>
                <a:lnTo>
                  <a:pt x="0" y="66"/>
                </a:lnTo>
                <a:lnTo>
                  <a:pt x="84" y="102"/>
                </a:lnTo>
                <a:lnTo>
                  <a:pt x="96" y="33"/>
                </a:lnTo>
                <a:lnTo>
                  <a:pt x="3" y="0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5" name="Freeform 524"/>
          <p:cNvSpPr>
            <a:spLocks/>
          </p:cNvSpPr>
          <p:nvPr/>
        </p:nvSpPr>
        <p:spPr bwMode="auto">
          <a:xfrm>
            <a:off x="5998194" y="6016710"/>
            <a:ext cx="41581" cy="16921"/>
          </a:xfrm>
          <a:custGeom>
            <a:avLst/>
            <a:gdLst>
              <a:gd name="T0" fmla="*/ 2147483646 w 84"/>
              <a:gd name="T1" fmla="*/ 2147483646 h 45"/>
              <a:gd name="T2" fmla="*/ 2147483646 w 84"/>
              <a:gd name="T3" fmla="*/ 2147483646 h 45"/>
              <a:gd name="T4" fmla="*/ 0 w 84"/>
              <a:gd name="T5" fmla="*/ 0 h 45"/>
              <a:gd name="T6" fmla="*/ 2147483646 w 84"/>
              <a:gd name="T7" fmla="*/ 0 h 45"/>
              <a:gd name="T8" fmla="*/ 2147483646 w 84"/>
              <a:gd name="T9" fmla="*/ 2147483646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"/>
              <a:gd name="T16" fmla="*/ 0 h 45"/>
              <a:gd name="T17" fmla="*/ 84 w 84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" h="45">
                <a:moveTo>
                  <a:pt x="84" y="42"/>
                </a:moveTo>
                <a:lnTo>
                  <a:pt x="3" y="45"/>
                </a:lnTo>
                <a:lnTo>
                  <a:pt x="0" y="0"/>
                </a:lnTo>
                <a:lnTo>
                  <a:pt x="84" y="0"/>
                </a:lnTo>
                <a:lnTo>
                  <a:pt x="84" y="42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6" name="Freeform 527"/>
          <p:cNvSpPr>
            <a:spLocks/>
          </p:cNvSpPr>
          <p:nvPr/>
        </p:nvSpPr>
        <p:spPr bwMode="auto">
          <a:xfrm>
            <a:off x="6139954" y="6020776"/>
            <a:ext cx="33944" cy="16110"/>
          </a:xfrm>
          <a:custGeom>
            <a:avLst/>
            <a:gdLst>
              <a:gd name="T0" fmla="*/ 2147483646 w 66"/>
              <a:gd name="T1" fmla="*/ 2147483646 h 42"/>
              <a:gd name="T2" fmla="*/ 2147483646 w 66"/>
              <a:gd name="T3" fmla="*/ 2147483646 h 42"/>
              <a:gd name="T4" fmla="*/ 0 w 66"/>
              <a:gd name="T5" fmla="*/ 0 h 42"/>
              <a:gd name="T6" fmla="*/ 2147483646 w 66"/>
              <a:gd name="T7" fmla="*/ 0 h 42"/>
              <a:gd name="T8" fmla="*/ 2147483646 w 66"/>
              <a:gd name="T9" fmla="*/ 2147483646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"/>
              <a:gd name="T16" fmla="*/ 0 h 42"/>
              <a:gd name="T17" fmla="*/ 66 w 66"/>
              <a:gd name="T18" fmla="*/ 42 h 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" h="42">
                <a:moveTo>
                  <a:pt x="66" y="39"/>
                </a:moveTo>
                <a:lnTo>
                  <a:pt x="3" y="42"/>
                </a:lnTo>
                <a:lnTo>
                  <a:pt x="0" y="0"/>
                </a:lnTo>
                <a:lnTo>
                  <a:pt x="66" y="0"/>
                </a:lnTo>
                <a:lnTo>
                  <a:pt x="66" y="39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7" name="Freeform 528"/>
          <p:cNvSpPr>
            <a:spLocks/>
          </p:cNvSpPr>
          <p:nvPr/>
        </p:nvSpPr>
        <p:spPr bwMode="auto">
          <a:xfrm>
            <a:off x="6217902" y="6015008"/>
            <a:ext cx="31399" cy="16921"/>
          </a:xfrm>
          <a:custGeom>
            <a:avLst/>
            <a:gdLst>
              <a:gd name="T0" fmla="*/ 2147483646 w 63"/>
              <a:gd name="T1" fmla="*/ 2147483646 h 45"/>
              <a:gd name="T2" fmla="*/ 2147483646 w 63"/>
              <a:gd name="T3" fmla="*/ 2147483646 h 45"/>
              <a:gd name="T4" fmla="*/ 0 w 63"/>
              <a:gd name="T5" fmla="*/ 2147483646 h 45"/>
              <a:gd name="T6" fmla="*/ 2147483646 w 63"/>
              <a:gd name="T7" fmla="*/ 0 h 45"/>
              <a:gd name="T8" fmla="*/ 2147483646 w 63"/>
              <a:gd name="T9" fmla="*/ 2147483646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"/>
              <a:gd name="T16" fmla="*/ 0 h 45"/>
              <a:gd name="T17" fmla="*/ 63 w 63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" h="45">
                <a:moveTo>
                  <a:pt x="63" y="42"/>
                </a:moveTo>
                <a:lnTo>
                  <a:pt x="3" y="45"/>
                </a:lnTo>
                <a:lnTo>
                  <a:pt x="0" y="3"/>
                </a:lnTo>
                <a:lnTo>
                  <a:pt x="60" y="0"/>
                </a:lnTo>
                <a:lnTo>
                  <a:pt x="63" y="42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8" name="Freeform 529"/>
          <p:cNvSpPr>
            <a:spLocks/>
          </p:cNvSpPr>
          <p:nvPr/>
        </p:nvSpPr>
        <p:spPr bwMode="auto">
          <a:xfrm>
            <a:off x="6064551" y="6016383"/>
            <a:ext cx="36492" cy="15299"/>
          </a:xfrm>
          <a:custGeom>
            <a:avLst/>
            <a:gdLst>
              <a:gd name="T0" fmla="*/ 2147483646 w 72"/>
              <a:gd name="T1" fmla="*/ 2147483646 h 42"/>
              <a:gd name="T2" fmla="*/ 0 w 72"/>
              <a:gd name="T3" fmla="*/ 2147483646 h 42"/>
              <a:gd name="T4" fmla="*/ 2147483646 w 72"/>
              <a:gd name="T5" fmla="*/ 0 h 42"/>
              <a:gd name="T6" fmla="*/ 2147483646 w 72"/>
              <a:gd name="T7" fmla="*/ 2147483646 h 42"/>
              <a:gd name="T8" fmla="*/ 2147483646 w 72"/>
              <a:gd name="T9" fmla="*/ 2147483646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"/>
              <a:gd name="T16" fmla="*/ 0 h 42"/>
              <a:gd name="T17" fmla="*/ 72 w 72"/>
              <a:gd name="T18" fmla="*/ 42 h 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" h="42">
                <a:moveTo>
                  <a:pt x="72" y="42"/>
                </a:moveTo>
                <a:lnTo>
                  <a:pt x="0" y="42"/>
                </a:lnTo>
                <a:lnTo>
                  <a:pt x="3" y="0"/>
                </a:lnTo>
                <a:lnTo>
                  <a:pt x="72" y="3"/>
                </a:lnTo>
                <a:lnTo>
                  <a:pt x="72" y="42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9" name="Freeform 530"/>
          <p:cNvSpPr>
            <a:spLocks/>
          </p:cNvSpPr>
          <p:nvPr/>
        </p:nvSpPr>
        <p:spPr bwMode="auto">
          <a:xfrm>
            <a:off x="6282768" y="6019487"/>
            <a:ext cx="33944" cy="16921"/>
          </a:xfrm>
          <a:custGeom>
            <a:avLst/>
            <a:gdLst>
              <a:gd name="T0" fmla="*/ 2147483646 w 69"/>
              <a:gd name="T1" fmla="*/ 2147483646 h 48"/>
              <a:gd name="T2" fmla="*/ 2147483646 w 69"/>
              <a:gd name="T3" fmla="*/ 2147483646 h 48"/>
              <a:gd name="T4" fmla="*/ 0 w 69"/>
              <a:gd name="T5" fmla="*/ 2147483646 h 48"/>
              <a:gd name="T6" fmla="*/ 2147483646 w 69"/>
              <a:gd name="T7" fmla="*/ 0 h 48"/>
              <a:gd name="T8" fmla="*/ 2147483646 w 69"/>
              <a:gd name="T9" fmla="*/ 2147483646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"/>
              <a:gd name="T16" fmla="*/ 0 h 48"/>
              <a:gd name="T17" fmla="*/ 69 w 69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" h="48">
                <a:moveTo>
                  <a:pt x="69" y="42"/>
                </a:moveTo>
                <a:lnTo>
                  <a:pt x="3" y="48"/>
                </a:lnTo>
                <a:lnTo>
                  <a:pt x="0" y="9"/>
                </a:lnTo>
                <a:lnTo>
                  <a:pt x="66" y="0"/>
                </a:lnTo>
                <a:lnTo>
                  <a:pt x="69" y="42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00" name="Freeform 531"/>
          <p:cNvSpPr>
            <a:spLocks/>
          </p:cNvSpPr>
          <p:nvPr/>
        </p:nvSpPr>
        <p:spPr bwMode="auto">
          <a:xfrm>
            <a:off x="6324178" y="5961687"/>
            <a:ext cx="18180" cy="33825"/>
          </a:xfrm>
          <a:custGeom>
            <a:avLst/>
            <a:gdLst>
              <a:gd name="T0" fmla="*/ 2147483646 w 30"/>
              <a:gd name="T1" fmla="*/ 2147483646 h 93"/>
              <a:gd name="T2" fmla="*/ 2147483646 w 30"/>
              <a:gd name="T3" fmla="*/ 2147483646 h 93"/>
              <a:gd name="T4" fmla="*/ 0 w 30"/>
              <a:gd name="T5" fmla="*/ 0 h 93"/>
              <a:gd name="T6" fmla="*/ 2147483646 w 30"/>
              <a:gd name="T7" fmla="*/ 0 h 93"/>
              <a:gd name="T8" fmla="*/ 2147483646 w 30"/>
              <a:gd name="T9" fmla="*/ 2147483646 h 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"/>
              <a:gd name="T16" fmla="*/ 0 h 93"/>
              <a:gd name="T17" fmla="*/ 30 w 30"/>
              <a:gd name="T18" fmla="*/ 93 h 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" h="93">
                <a:moveTo>
                  <a:pt x="30" y="90"/>
                </a:moveTo>
                <a:lnTo>
                  <a:pt x="3" y="93"/>
                </a:lnTo>
                <a:lnTo>
                  <a:pt x="0" y="0"/>
                </a:lnTo>
                <a:lnTo>
                  <a:pt x="30" y="0"/>
                </a:lnTo>
                <a:lnTo>
                  <a:pt x="30" y="9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01" name="Freeform 532"/>
          <p:cNvSpPr>
            <a:spLocks/>
          </p:cNvSpPr>
          <p:nvPr/>
        </p:nvSpPr>
        <p:spPr bwMode="auto">
          <a:xfrm>
            <a:off x="6332762" y="5869902"/>
            <a:ext cx="19190" cy="44306"/>
          </a:xfrm>
          <a:custGeom>
            <a:avLst/>
            <a:gdLst>
              <a:gd name="T0" fmla="*/ 2147483646 w 33"/>
              <a:gd name="T1" fmla="*/ 2147483646 h 123"/>
              <a:gd name="T2" fmla="*/ 2147483646 w 33"/>
              <a:gd name="T3" fmla="*/ 2147483646 h 123"/>
              <a:gd name="T4" fmla="*/ 0 w 33"/>
              <a:gd name="T5" fmla="*/ 0 h 123"/>
              <a:gd name="T6" fmla="*/ 2147483646 w 33"/>
              <a:gd name="T7" fmla="*/ 2147483646 h 123"/>
              <a:gd name="T8" fmla="*/ 2147483646 w 33"/>
              <a:gd name="T9" fmla="*/ 2147483646 h 1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"/>
              <a:gd name="T16" fmla="*/ 0 h 123"/>
              <a:gd name="T17" fmla="*/ 33 w 33"/>
              <a:gd name="T18" fmla="*/ 123 h 1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" h="123">
                <a:moveTo>
                  <a:pt x="33" y="123"/>
                </a:moveTo>
                <a:lnTo>
                  <a:pt x="3" y="117"/>
                </a:lnTo>
                <a:lnTo>
                  <a:pt x="0" y="0"/>
                </a:lnTo>
                <a:lnTo>
                  <a:pt x="30" y="3"/>
                </a:lnTo>
                <a:lnTo>
                  <a:pt x="33" y="123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10" name="Text Box 647"/>
          <p:cNvSpPr txBox="1">
            <a:spLocks noChangeArrowheads="1"/>
          </p:cNvSpPr>
          <p:nvPr/>
        </p:nvSpPr>
        <p:spPr bwMode="auto">
          <a:xfrm>
            <a:off x="6231575" y="6156485"/>
            <a:ext cx="2727975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⑥その他の低稼働地区（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D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・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E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地区）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24" name="Freeform 410" descr="右上がり対角線 (太)"/>
          <p:cNvSpPr>
            <a:spLocks/>
          </p:cNvSpPr>
          <p:nvPr/>
        </p:nvSpPr>
        <p:spPr bwMode="auto">
          <a:xfrm rot="60000">
            <a:off x="6325013" y="5117618"/>
            <a:ext cx="147665" cy="96933"/>
          </a:xfrm>
          <a:custGeom>
            <a:avLst/>
            <a:gdLst>
              <a:gd name="T0" fmla="*/ 0 w 291"/>
              <a:gd name="T1" fmla="*/ 2147483646 h 222"/>
              <a:gd name="T2" fmla="*/ 2147483646 w 291"/>
              <a:gd name="T3" fmla="*/ 2147483646 h 222"/>
              <a:gd name="T4" fmla="*/ 2147483646 w 291"/>
              <a:gd name="T5" fmla="*/ 2147483646 h 222"/>
              <a:gd name="T6" fmla="*/ 2147483646 w 291"/>
              <a:gd name="T7" fmla="*/ 2147483646 h 222"/>
              <a:gd name="T8" fmla="*/ 2147483646 w 291"/>
              <a:gd name="T9" fmla="*/ 0 h 222"/>
              <a:gd name="T10" fmla="*/ 0 w 291"/>
              <a:gd name="T11" fmla="*/ 2147483646 h 2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1"/>
              <a:gd name="T19" fmla="*/ 0 h 222"/>
              <a:gd name="T20" fmla="*/ 291 w 291"/>
              <a:gd name="T21" fmla="*/ 222 h 22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1" h="222">
                <a:moveTo>
                  <a:pt x="0" y="147"/>
                </a:moveTo>
                <a:lnTo>
                  <a:pt x="18" y="222"/>
                </a:lnTo>
                <a:lnTo>
                  <a:pt x="66" y="180"/>
                </a:lnTo>
                <a:lnTo>
                  <a:pt x="291" y="66"/>
                </a:lnTo>
                <a:lnTo>
                  <a:pt x="273" y="0"/>
                </a:lnTo>
                <a:lnTo>
                  <a:pt x="0" y="147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25" name="Freeform 437" descr="右上がり対角線 (太)"/>
          <p:cNvSpPr>
            <a:spLocks/>
          </p:cNvSpPr>
          <p:nvPr/>
        </p:nvSpPr>
        <p:spPr bwMode="auto">
          <a:xfrm rot="21540000">
            <a:off x="6614887" y="5005948"/>
            <a:ext cx="135433" cy="68823"/>
          </a:xfrm>
          <a:custGeom>
            <a:avLst/>
            <a:gdLst>
              <a:gd name="T0" fmla="*/ 0 w 267"/>
              <a:gd name="T1" fmla="*/ 2147483646 h 162"/>
              <a:gd name="T2" fmla="*/ 2147483646 w 267"/>
              <a:gd name="T3" fmla="*/ 2147483646 h 162"/>
              <a:gd name="T4" fmla="*/ 2147483646 w 267"/>
              <a:gd name="T5" fmla="*/ 2147483646 h 162"/>
              <a:gd name="T6" fmla="*/ 2147483646 w 267"/>
              <a:gd name="T7" fmla="*/ 0 h 162"/>
              <a:gd name="T8" fmla="*/ 0 w 267"/>
              <a:gd name="T9" fmla="*/ 2147483646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62"/>
              <a:gd name="T17" fmla="*/ 267 w 267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62">
                <a:moveTo>
                  <a:pt x="0" y="99"/>
                </a:moveTo>
                <a:lnTo>
                  <a:pt x="18" y="162"/>
                </a:lnTo>
                <a:lnTo>
                  <a:pt x="267" y="39"/>
                </a:lnTo>
                <a:lnTo>
                  <a:pt x="204" y="0"/>
                </a:lnTo>
                <a:lnTo>
                  <a:pt x="0" y="99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26" name="Freeform 438" descr="右上がり対角線 (太)"/>
          <p:cNvSpPr>
            <a:spLocks/>
          </p:cNvSpPr>
          <p:nvPr/>
        </p:nvSpPr>
        <p:spPr bwMode="auto">
          <a:xfrm rot="21480000">
            <a:off x="6489058" y="5062511"/>
            <a:ext cx="113587" cy="73669"/>
          </a:xfrm>
          <a:custGeom>
            <a:avLst/>
            <a:gdLst>
              <a:gd name="T0" fmla="*/ 0 w 222"/>
              <a:gd name="T1" fmla="*/ 2147483646 h 171"/>
              <a:gd name="T2" fmla="*/ 2147483646 w 222"/>
              <a:gd name="T3" fmla="*/ 2147483646 h 171"/>
              <a:gd name="T4" fmla="*/ 2147483646 w 222"/>
              <a:gd name="T5" fmla="*/ 2147483646 h 171"/>
              <a:gd name="T6" fmla="*/ 2147483646 w 222"/>
              <a:gd name="T7" fmla="*/ 0 h 171"/>
              <a:gd name="T8" fmla="*/ 0 w 222"/>
              <a:gd name="T9" fmla="*/ 2147483646 h 1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2"/>
              <a:gd name="T16" fmla="*/ 0 h 171"/>
              <a:gd name="T17" fmla="*/ 222 w 222"/>
              <a:gd name="T18" fmla="*/ 171 h 17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2" h="171">
                <a:moveTo>
                  <a:pt x="0" y="102"/>
                </a:moveTo>
                <a:lnTo>
                  <a:pt x="18" y="171"/>
                </a:lnTo>
                <a:lnTo>
                  <a:pt x="222" y="66"/>
                </a:lnTo>
                <a:lnTo>
                  <a:pt x="204" y="0"/>
                </a:lnTo>
                <a:lnTo>
                  <a:pt x="0" y="102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27" name="Freeform 507"/>
          <p:cNvSpPr>
            <a:spLocks/>
          </p:cNvSpPr>
          <p:nvPr/>
        </p:nvSpPr>
        <p:spPr bwMode="auto">
          <a:xfrm rot="60000">
            <a:off x="6362823" y="5147282"/>
            <a:ext cx="65529" cy="31018"/>
          </a:xfrm>
          <a:custGeom>
            <a:avLst/>
            <a:gdLst>
              <a:gd name="T0" fmla="*/ 2147483646 w 126"/>
              <a:gd name="T1" fmla="*/ 2147483646 h 75"/>
              <a:gd name="T2" fmla="*/ 2147483646 w 126"/>
              <a:gd name="T3" fmla="*/ 2147483646 h 75"/>
              <a:gd name="T4" fmla="*/ 0 w 126"/>
              <a:gd name="T5" fmla="*/ 2147483646 h 75"/>
              <a:gd name="T6" fmla="*/ 2147483646 w 126"/>
              <a:gd name="T7" fmla="*/ 0 h 75"/>
              <a:gd name="T8" fmla="*/ 2147483646 w 126"/>
              <a:gd name="T9" fmla="*/ 2147483646 h 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"/>
              <a:gd name="T16" fmla="*/ 0 h 75"/>
              <a:gd name="T17" fmla="*/ 126 w 126"/>
              <a:gd name="T18" fmla="*/ 75 h 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" h="75">
                <a:moveTo>
                  <a:pt x="126" y="18"/>
                </a:moveTo>
                <a:lnTo>
                  <a:pt x="18" y="75"/>
                </a:lnTo>
                <a:lnTo>
                  <a:pt x="0" y="57"/>
                </a:lnTo>
                <a:lnTo>
                  <a:pt x="111" y="0"/>
                </a:lnTo>
                <a:lnTo>
                  <a:pt x="126" y="18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28" name="Freeform 508"/>
          <p:cNvSpPr>
            <a:spLocks/>
          </p:cNvSpPr>
          <p:nvPr/>
        </p:nvSpPr>
        <p:spPr bwMode="auto">
          <a:xfrm rot="60000">
            <a:off x="6427194" y="5129485"/>
            <a:ext cx="34081" cy="20357"/>
          </a:xfrm>
          <a:custGeom>
            <a:avLst/>
            <a:gdLst>
              <a:gd name="T0" fmla="*/ 2147483646 w 66"/>
              <a:gd name="T1" fmla="*/ 2147483646 h 48"/>
              <a:gd name="T2" fmla="*/ 2147483646 w 66"/>
              <a:gd name="T3" fmla="*/ 2147483646 h 48"/>
              <a:gd name="T4" fmla="*/ 0 w 66"/>
              <a:gd name="T5" fmla="*/ 2147483646 h 48"/>
              <a:gd name="T6" fmla="*/ 2147483646 w 66"/>
              <a:gd name="T7" fmla="*/ 0 h 48"/>
              <a:gd name="T8" fmla="*/ 2147483646 w 66"/>
              <a:gd name="T9" fmla="*/ 2147483646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"/>
              <a:gd name="T16" fmla="*/ 0 h 48"/>
              <a:gd name="T17" fmla="*/ 66 w 6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" h="48">
                <a:moveTo>
                  <a:pt x="66" y="21"/>
                </a:moveTo>
                <a:lnTo>
                  <a:pt x="15" y="48"/>
                </a:lnTo>
                <a:lnTo>
                  <a:pt x="0" y="30"/>
                </a:lnTo>
                <a:lnTo>
                  <a:pt x="57" y="0"/>
                </a:lnTo>
                <a:lnTo>
                  <a:pt x="66" y="2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29" name="Freeform 509"/>
          <p:cNvSpPr>
            <a:spLocks/>
          </p:cNvSpPr>
          <p:nvPr/>
        </p:nvSpPr>
        <p:spPr bwMode="auto">
          <a:xfrm rot="60000">
            <a:off x="6491914" y="5088049"/>
            <a:ext cx="63780" cy="33919"/>
          </a:xfrm>
          <a:custGeom>
            <a:avLst/>
            <a:gdLst>
              <a:gd name="T0" fmla="*/ 2147483646 w 126"/>
              <a:gd name="T1" fmla="*/ 2147483646 h 78"/>
              <a:gd name="T2" fmla="*/ 2147483646 w 126"/>
              <a:gd name="T3" fmla="*/ 2147483646 h 78"/>
              <a:gd name="T4" fmla="*/ 0 w 126"/>
              <a:gd name="T5" fmla="*/ 2147483646 h 78"/>
              <a:gd name="T6" fmla="*/ 2147483646 w 126"/>
              <a:gd name="T7" fmla="*/ 0 h 78"/>
              <a:gd name="T8" fmla="*/ 2147483646 w 126"/>
              <a:gd name="T9" fmla="*/ 2147483646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"/>
              <a:gd name="T16" fmla="*/ 0 h 78"/>
              <a:gd name="T17" fmla="*/ 126 w 126"/>
              <a:gd name="T18" fmla="*/ 78 h 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" h="78">
                <a:moveTo>
                  <a:pt x="126" y="18"/>
                </a:moveTo>
                <a:lnTo>
                  <a:pt x="12" y="78"/>
                </a:lnTo>
                <a:lnTo>
                  <a:pt x="0" y="57"/>
                </a:lnTo>
                <a:lnTo>
                  <a:pt x="108" y="0"/>
                </a:lnTo>
                <a:lnTo>
                  <a:pt x="126" y="18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30" name="Freeform 510"/>
          <p:cNvSpPr>
            <a:spLocks/>
          </p:cNvSpPr>
          <p:nvPr/>
        </p:nvSpPr>
        <p:spPr bwMode="auto">
          <a:xfrm rot="60000">
            <a:off x="6551299" y="5067614"/>
            <a:ext cx="37567" cy="24231"/>
          </a:xfrm>
          <a:custGeom>
            <a:avLst/>
            <a:gdLst>
              <a:gd name="T0" fmla="*/ 2147483646 w 75"/>
              <a:gd name="T1" fmla="*/ 2147483646 h 57"/>
              <a:gd name="T2" fmla="*/ 2147483646 w 75"/>
              <a:gd name="T3" fmla="*/ 2147483646 h 57"/>
              <a:gd name="T4" fmla="*/ 0 w 75"/>
              <a:gd name="T5" fmla="*/ 2147483646 h 57"/>
              <a:gd name="T6" fmla="*/ 2147483646 w 75"/>
              <a:gd name="T7" fmla="*/ 0 h 57"/>
              <a:gd name="T8" fmla="*/ 2147483646 w 75"/>
              <a:gd name="T9" fmla="*/ 2147483646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"/>
              <a:gd name="T16" fmla="*/ 0 h 57"/>
              <a:gd name="T17" fmla="*/ 75 w 75"/>
              <a:gd name="T18" fmla="*/ 57 h 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" h="57">
                <a:moveTo>
                  <a:pt x="75" y="24"/>
                </a:moveTo>
                <a:lnTo>
                  <a:pt x="15" y="57"/>
                </a:lnTo>
                <a:lnTo>
                  <a:pt x="0" y="36"/>
                </a:lnTo>
                <a:lnTo>
                  <a:pt x="66" y="0"/>
                </a:lnTo>
                <a:lnTo>
                  <a:pt x="75" y="24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31" name="Freeform 511"/>
          <p:cNvSpPr>
            <a:spLocks/>
          </p:cNvSpPr>
          <p:nvPr/>
        </p:nvSpPr>
        <p:spPr bwMode="auto">
          <a:xfrm rot="60000">
            <a:off x="6622582" y="5034289"/>
            <a:ext cx="43681" cy="26165"/>
          </a:xfrm>
          <a:custGeom>
            <a:avLst/>
            <a:gdLst>
              <a:gd name="T0" fmla="*/ 2147483646 w 84"/>
              <a:gd name="T1" fmla="*/ 2147483646 h 63"/>
              <a:gd name="T2" fmla="*/ 2147483646 w 84"/>
              <a:gd name="T3" fmla="*/ 2147483646 h 63"/>
              <a:gd name="T4" fmla="*/ 0 w 84"/>
              <a:gd name="T5" fmla="*/ 2147483646 h 63"/>
              <a:gd name="T6" fmla="*/ 2147483646 w 84"/>
              <a:gd name="T7" fmla="*/ 0 h 63"/>
              <a:gd name="T8" fmla="*/ 2147483646 w 84"/>
              <a:gd name="T9" fmla="*/ 2147483646 h 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"/>
              <a:gd name="T16" fmla="*/ 0 h 63"/>
              <a:gd name="T17" fmla="*/ 84 w 84"/>
              <a:gd name="T18" fmla="*/ 63 h 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" h="63">
                <a:moveTo>
                  <a:pt x="84" y="21"/>
                </a:moveTo>
                <a:lnTo>
                  <a:pt x="9" y="63"/>
                </a:lnTo>
                <a:lnTo>
                  <a:pt x="0" y="40"/>
                </a:lnTo>
                <a:lnTo>
                  <a:pt x="72" y="0"/>
                </a:lnTo>
                <a:lnTo>
                  <a:pt x="84" y="2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32" name="Freeform 512"/>
          <p:cNvSpPr>
            <a:spLocks/>
          </p:cNvSpPr>
          <p:nvPr/>
        </p:nvSpPr>
        <p:spPr bwMode="auto">
          <a:xfrm rot="60000">
            <a:off x="6674539" y="5009975"/>
            <a:ext cx="43681" cy="26165"/>
          </a:xfrm>
          <a:custGeom>
            <a:avLst/>
            <a:gdLst>
              <a:gd name="T0" fmla="*/ 2147483646 w 84"/>
              <a:gd name="T1" fmla="*/ 2147483646 h 60"/>
              <a:gd name="T2" fmla="*/ 2147483646 w 84"/>
              <a:gd name="T3" fmla="*/ 2147483646 h 60"/>
              <a:gd name="T4" fmla="*/ 0 w 84"/>
              <a:gd name="T5" fmla="*/ 2147483646 h 60"/>
              <a:gd name="T6" fmla="*/ 2147483646 w 84"/>
              <a:gd name="T7" fmla="*/ 0 h 60"/>
              <a:gd name="T8" fmla="*/ 2147483646 w 84"/>
              <a:gd name="T9" fmla="*/ 2147483646 h 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"/>
              <a:gd name="T16" fmla="*/ 0 h 60"/>
              <a:gd name="T17" fmla="*/ 84 w 84"/>
              <a:gd name="T18" fmla="*/ 60 h 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" h="60">
                <a:moveTo>
                  <a:pt x="84" y="24"/>
                </a:moveTo>
                <a:lnTo>
                  <a:pt x="12" y="60"/>
                </a:lnTo>
                <a:lnTo>
                  <a:pt x="0" y="39"/>
                </a:lnTo>
                <a:lnTo>
                  <a:pt x="81" y="0"/>
                </a:lnTo>
                <a:lnTo>
                  <a:pt x="84" y="24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33" name="Freeform 515"/>
          <p:cNvSpPr>
            <a:spLocks/>
          </p:cNvSpPr>
          <p:nvPr/>
        </p:nvSpPr>
        <p:spPr bwMode="auto">
          <a:xfrm rot="60000">
            <a:off x="6725354" y="4964927"/>
            <a:ext cx="38446" cy="28110"/>
          </a:xfrm>
          <a:custGeom>
            <a:avLst/>
            <a:gdLst>
              <a:gd name="T0" fmla="*/ 2147483646 w 75"/>
              <a:gd name="T1" fmla="*/ 2147483646 h 63"/>
              <a:gd name="T2" fmla="*/ 2147483646 w 75"/>
              <a:gd name="T3" fmla="*/ 2147483646 h 63"/>
              <a:gd name="T4" fmla="*/ 0 w 75"/>
              <a:gd name="T5" fmla="*/ 2147483646 h 63"/>
              <a:gd name="T6" fmla="*/ 2147483646 w 75"/>
              <a:gd name="T7" fmla="*/ 0 h 63"/>
              <a:gd name="T8" fmla="*/ 2147483646 w 75"/>
              <a:gd name="T9" fmla="*/ 2147483646 h 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"/>
              <a:gd name="T16" fmla="*/ 0 h 63"/>
              <a:gd name="T17" fmla="*/ 75 w 75"/>
              <a:gd name="T18" fmla="*/ 63 h 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" h="63">
                <a:moveTo>
                  <a:pt x="75" y="21"/>
                </a:moveTo>
                <a:lnTo>
                  <a:pt x="24" y="63"/>
                </a:lnTo>
                <a:lnTo>
                  <a:pt x="0" y="36"/>
                </a:lnTo>
                <a:lnTo>
                  <a:pt x="51" y="0"/>
                </a:lnTo>
                <a:lnTo>
                  <a:pt x="75" y="2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40" name="Text Box 647"/>
          <p:cNvSpPr txBox="1">
            <a:spLocks noChangeArrowheads="1"/>
          </p:cNvSpPr>
          <p:nvPr/>
        </p:nvSpPr>
        <p:spPr bwMode="auto">
          <a:xfrm>
            <a:off x="6669616" y="5258903"/>
            <a:ext cx="244537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⑥その他の低稼働地区（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I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地区）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1" name="Freeform 405" descr="右上がり対角線 (太)"/>
          <p:cNvSpPr>
            <a:spLocks/>
          </p:cNvSpPr>
          <p:nvPr/>
        </p:nvSpPr>
        <p:spPr bwMode="auto">
          <a:xfrm>
            <a:off x="5197585" y="5035821"/>
            <a:ext cx="326841" cy="125112"/>
          </a:xfrm>
          <a:custGeom>
            <a:avLst/>
            <a:gdLst>
              <a:gd name="T0" fmla="*/ 0 w 260"/>
              <a:gd name="T1" fmla="*/ 0 h 89"/>
              <a:gd name="T2" fmla="*/ 2147483646 w 260"/>
              <a:gd name="T3" fmla="*/ 2147483646 h 89"/>
              <a:gd name="T4" fmla="*/ 2147483646 w 260"/>
              <a:gd name="T5" fmla="*/ 2147483646 h 89"/>
              <a:gd name="T6" fmla="*/ 2147483646 w 260"/>
              <a:gd name="T7" fmla="*/ 0 h 89"/>
              <a:gd name="T8" fmla="*/ 0 w 260"/>
              <a:gd name="T9" fmla="*/ 0 h 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0"/>
              <a:gd name="T16" fmla="*/ 0 h 89"/>
              <a:gd name="T17" fmla="*/ 260 w 260"/>
              <a:gd name="T18" fmla="*/ 89 h 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0" h="89">
                <a:moveTo>
                  <a:pt x="0" y="0"/>
                </a:moveTo>
                <a:lnTo>
                  <a:pt x="1" y="89"/>
                </a:lnTo>
                <a:lnTo>
                  <a:pt x="260" y="89"/>
                </a:lnTo>
                <a:lnTo>
                  <a:pt x="260" y="0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44" name="Freeform 693"/>
          <p:cNvSpPr>
            <a:spLocks/>
          </p:cNvSpPr>
          <p:nvPr/>
        </p:nvSpPr>
        <p:spPr bwMode="white">
          <a:xfrm>
            <a:off x="5272504" y="5182925"/>
            <a:ext cx="13652" cy="12288"/>
          </a:xfrm>
          <a:custGeom>
            <a:avLst/>
            <a:gdLst>
              <a:gd name="T0" fmla="*/ 2147483646 w 42"/>
              <a:gd name="T1" fmla="*/ 2147483646 h 78"/>
              <a:gd name="T2" fmla="*/ 0 w 42"/>
              <a:gd name="T3" fmla="*/ 2147483646 h 78"/>
              <a:gd name="T4" fmla="*/ 0 w 42"/>
              <a:gd name="T5" fmla="*/ 0 h 78"/>
              <a:gd name="T6" fmla="*/ 2147483646 w 42"/>
              <a:gd name="T7" fmla="*/ 2147483646 h 78"/>
              <a:gd name="T8" fmla="*/ 2147483646 w 42"/>
              <a:gd name="T9" fmla="*/ 2147483646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78"/>
              <a:gd name="T17" fmla="*/ 42 w 42"/>
              <a:gd name="T18" fmla="*/ 78 h 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78">
                <a:moveTo>
                  <a:pt x="42" y="78"/>
                </a:moveTo>
                <a:lnTo>
                  <a:pt x="0" y="75"/>
                </a:lnTo>
                <a:lnTo>
                  <a:pt x="0" y="0"/>
                </a:lnTo>
                <a:lnTo>
                  <a:pt x="36" y="3"/>
                </a:lnTo>
                <a:lnTo>
                  <a:pt x="42" y="78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45" name="Freeform 696"/>
          <p:cNvSpPr>
            <a:spLocks/>
          </p:cNvSpPr>
          <p:nvPr/>
        </p:nvSpPr>
        <p:spPr bwMode="white">
          <a:xfrm>
            <a:off x="5442983" y="5182925"/>
            <a:ext cx="13652" cy="12288"/>
          </a:xfrm>
          <a:custGeom>
            <a:avLst/>
            <a:gdLst>
              <a:gd name="T0" fmla="*/ 2147483646 w 42"/>
              <a:gd name="T1" fmla="*/ 2147483646 h 78"/>
              <a:gd name="T2" fmla="*/ 0 w 42"/>
              <a:gd name="T3" fmla="*/ 2147483646 h 78"/>
              <a:gd name="T4" fmla="*/ 0 w 42"/>
              <a:gd name="T5" fmla="*/ 0 h 78"/>
              <a:gd name="T6" fmla="*/ 2147483646 w 42"/>
              <a:gd name="T7" fmla="*/ 2147483646 h 78"/>
              <a:gd name="T8" fmla="*/ 2147483646 w 42"/>
              <a:gd name="T9" fmla="*/ 2147483646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78"/>
              <a:gd name="T17" fmla="*/ 42 w 42"/>
              <a:gd name="T18" fmla="*/ 78 h 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78">
                <a:moveTo>
                  <a:pt x="42" y="78"/>
                </a:moveTo>
                <a:lnTo>
                  <a:pt x="0" y="75"/>
                </a:lnTo>
                <a:lnTo>
                  <a:pt x="0" y="0"/>
                </a:lnTo>
                <a:lnTo>
                  <a:pt x="36" y="3"/>
                </a:lnTo>
                <a:lnTo>
                  <a:pt x="42" y="78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47" name="Freeform 404" descr="右上がり対角線 (太)"/>
          <p:cNvSpPr>
            <a:spLocks/>
          </p:cNvSpPr>
          <p:nvPr/>
        </p:nvSpPr>
        <p:spPr bwMode="auto">
          <a:xfrm>
            <a:off x="5167901" y="4834344"/>
            <a:ext cx="145399" cy="92370"/>
          </a:xfrm>
          <a:custGeom>
            <a:avLst/>
            <a:gdLst>
              <a:gd name="T0" fmla="*/ 2147483646 w 366"/>
              <a:gd name="T1" fmla="*/ 0 h 258"/>
              <a:gd name="T2" fmla="*/ 0 w 366"/>
              <a:gd name="T3" fmla="*/ 2147483646 h 258"/>
              <a:gd name="T4" fmla="*/ 2147483646 w 366"/>
              <a:gd name="T5" fmla="*/ 2147483646 h 258"/>
              <a:gd name="T6" fmla="*/ 2147483646 w 366"/>
              <a:gd name="T7" fmla="*/ 2147483646 h 258"/>
              <a:gd name="T8" fmla="*/ 2147483646 w 366"/>
              <a:gd name="T9" fmla="*/ 2147483646 h 258"/>
              <a:gd name="T10" fmla="*/ 2147483646 w 366"/>
              <a:gd name="T11" fmla="*/ 0 h 2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6"/>
              <a:gd name="T19" fmla="*/ 0 h 258"/>
              <a:gd name="T20" fmla="*/ 366 w 366"/>
              <a:gd name="T21" fmla="*/ 258 h 2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6" h="258">
                <a:moveTo>
                  <a:pt x="216" y="0"/>
                </a:moveTo>
                <a:lnTo>
                  <a:pt x="0" y="189"/>
                </a:lnTo>
                <a:lnTo>
                  <a:pt x="60" y="258"/>
                </a:lnTo>
                <a:lnTo>
                  <a:pt x="363" y="258"/>
                </a:lnTo>
                <a:lnTo>
                  <a:pt x="366" y="177"/>
                </a:lnTo>
                <a:lnTo>
                  <a:pt x="216" y="0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48" name="Freeform 406" descr="右上がり対角線 (太)"/>
          <p:cNvSpPr>
            <a:spLocks/>
          </p:cNvSpPr>
          <p:nvPr/>
        </p:nvSpPr>
        <p:spPr bwMode="auto">
          <a:xfrm>
            <a:off x="5375283" y="4909392"/>
            <a:ext cx="75772" cy="27934"/>
          </a:xfrm>
          <a:custGeom>
            <a:avLst/>
            <a:gdLst>
              <a:gd name="T0" fmla="*/ 2147483646 w 189"/>
              <a:gd name="T1" fmla="*/ 2147483646 h 75"/>
              <a:gd name="T2" fmla="*/ 2147483646 w 189"/>
              <a:gd name="T3" fmla="*/ 0 h 75"/>
              <a:gd name="T4" fmla="*/ 2147483646 w 189"/>
              <a:gd name="T5" fmla="*/ 2147483646 h 75"/>
              <a:gd name="T6" fmla="*/ 0 w 189"/>
              <a:gd name="T7" fmla="*/ 2147483646 h 75"/>
              <a:gd name="T8" fmla="*/ 2147483646 w 189"/>
              <a:gd name="T9" fmla="*/ 2147483646 h 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9"/>
              <a:gd name="T16" fmla="*/ 0 h 75"/>
              <a:gd name="T17" fmla="*/ 189 w 189"/>
              <a:gd name="T18" fmla="*/ 75 h 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9" h="75">
                <a:moveTo>
                  <a:pt x="189" y="75"/>
                </a:moveTo>
                <a:lnTo>
                  <a:pt x="189" y="0"/>
                </a:lnTo>
                <a:lnTo>
                  <a:pt x="6" y="3"/>
                </a:lnTo>
                <a:lnTo>
                  <a:pt x="0" y="75"/>
                </a:lnTo>
                <a:lnTo>
                  <a:pt x="189" y="75"/>
                </a:ln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49" name="Freeform 503"/>
          <p:cNvSpPr>
            <a:spLocks/>
          </p:cNvSpPr>
          <p:nvPr/>
        </p:nvSpPr>
        <p:spPr bwMode="auto">
          <a:xfrm>
            <a:off x="5190384" y="4902707"/>
            <a:ext cx="55976" cy="15018"/>
          </a:xfrm>
          <a:custGeom>
            <a:avLst/>
            <a:gdLst>
              <a:gd name="T0" fmla="*/ 2147483646 w 141"/>
              <a:gd name="T1" fmla="*/ 2147483646 h 51"/>
              <a:gd name="T2" fmla="*/ 0 w 141"/>
              <a:gd name="T3" fmla="*/ 2147483646 h 51"/>
              <a:gd name="T4" fmla="*/ 2147483646 w 141"/>
              <a:gd name="T5" fmla="*/ 2147483646 h 51"/>
              <a:gd name="T6" fmla="*/ 2147483646 w 141"/>
              <a:gd name="T7" fmla="*/ 0 h 51"/>
              <a:gd name="T8" fmla="*/ 2147483646 w 141"/>
              <a:gd name="T9" fmla="*/ 2147483646 h 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"/>
              <a:gd name="T16" fmla="*/ 0 h 51"/>
              <a:gd name="T17" fmla="*/ 141 w 141"/>
              <a:gd name="T18" fmla="*/ 51 h 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" h="51">
                <a:moveTo>
                  <a:pt x="138" y="51"/>
                </a:moveTo>
                <a:lnTo>
                  <a:pt x="0" y="51"/>
                </a:lnTo>
                <a:lnTo>
                  <a:pt x="6" y="6"/>
                </a:lnTo>
                <a:lnTo>
                  <a:pt x="141" y="0"/>
                </a:lnTo>
                <a:lnTo>
                  <a:pt x="138" y="5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50" name="Freeform 504"/>
          <p:cNvSpPr>
            <a:spLocks/>
          </p:cNvSpPr>
          <p:nvPr/>
        </p:nvSpPr>
        <p:spPr bwMode="auto">
          <a:xfrm>
            <a:off x="5216708" y="4850955"/>
            <a:ext cx="47784" cy="32766"/>
          </a:xfrm>
          <a:custGeom>
            <a:avLst/>
            <a:gdLst>
              <a:gd name="T0" fmla="*/ 0 w 120"/>
              <a:gd name="T1" fmla="*/ 2147483646 h 111"/>
              <a:gd name="T2" fmla="*/ 2147483646 w 120"/>
              <a:gd name="T3" fmla="*/ 0 h 111"/>
              <a:gd name="T4" fmla="*/ 2147483646 w 120"/>
              <a:gd name="T5" fmla="*/ 2147483646 h 111"/>
              <a:gd name="T6" fmla="*/ 2147483646 w 120"/>
              <a:gd name="T7" fmla="*/ 2147483646 h 111"/>
              <a:gd name="T8" fmla="*/ 0 w 120"/>
              <a:gd name="T9" fmla="*/ 2147483646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"/>
              <a:gd name="T16" fmla="*/ 0 h 111"/>
              <a:gd name="T17" fmla="*/ 120 w 12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" h="111">
                <a:moveTo>
                  <a:pt x="0" y="75"/>
                </a:moveTo>
                <a:lnTo>
                  <a:pt x="93" y="0"/>
                </a:lnTo>
                <a:lnTo>
                  <a:pt x="120" y="36"/>
                </a:lnTo>
                <a:lnTo>
                  <a:pt x="33" y="111"/>
                </a:lnTo>
                <a:lnTo>
                  <a:pt x="0" y="75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51" name="Freeform 505"/>
          <p:cNvSpPr>
            <a:spLocks/>
          </p:cNvSpPr>
          <p:nvPr/>
        </p:nvSpPr>
        <p:spPr bwMode="auto">
          <a:xfrm>
            <a:off x="5264312" y="4902793"/>
            <a:ext cx="43688" cy="15700"/>
          </a:xfrm>
          <a:custGeom>
            <a:avLst/>
            <a:gdLst>
              <a:gd name="T0" fmla="*/ 2147483646 w 111"/>
              <a:gd name="T1" fmla="*/ 2147483646 h 54"/>
              <a:gd name="T2" fmla="*/ 0 w 111"/>
              <a:gd name="T3" fmla="*/ 2147483646 h 54"/>
              <a:gd name="T4" fmla="*/ 2147483646 w 111"/>
              <a:gd name="T5" fmla="*/ 2147483646 h 54"/>
              <a:gd name="T6" fmla="*/ 2147483646 w 111"/>
              <a:gd name="T7" fmla="*/ 0 h 54"/>
              <a:gd name="T8" fmla="*/ 2147483646 w 111"/>
              <a:gd name="T9" fmla="*/ 2147483646 h 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"/>
              <a:gd name="T16" fmla="*/ 0 h 54"/>
              <a:gd name="T17" fmla="*/ 111 w 111"/>
              <a:gd name="T18" fmla="*/ 54 h 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" h="54">
                <a:moveTo>
                  <a:pt x="108" y="51"/>
                </a:moveTo>
                <a:lnTo>
                  <a:pt x="0" y="54"/>
                </a:lnTo>
                <a:lnTo>
                  <a:pt x="3" y="3"/>
                </a:lnTo>
                <a:lnTo>
                  <a:pt x="111" y="0"/>
                </a:lnTo>
                <a:lnTo>
                  <a:pt x="108" y="5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52" name="Freeform 506"/>
          <p:cNvSpPr>
            <a:spLocks/>
          </p:cNvSpPr>
          <p:nvPr/>
        </p:nvSpPr>
        <p:spPr bwMode="auto">
          <a:xfrm>
            <a:off x="5397247" y="4921414"/>
            <a:ext cx="52562" cy="10922"/>
          </a:xfrm>
          <a:custGeom>
            <a:avLst/>
            <a:gdLst>
              <a:gd name="T0" fmla="*/ 2147483646 w 132"/>
              <a:gd name="T1" fmla="*/ 2147483646 h 36"/>
              <a:gd name="T2" fmla="*/ 0 w 132"/>
              <a:gd name="T3" fmla="*/ 2147483646 h 36"/>
              <a:gd name="T4" fmla="*/ 0 w 132"/>
              <a:gd name="T5" fmla="*/ 0 h 36"/>
              <a:gd name="T6" fmla="*/ 2147483646 w 132"/>
              <a:gd name="T7" fmla="*/ 0 h 36"/>
              <a:gd name="T8" fmla="*/ 2147483646 w 132"/>
              <a:gd name="T9" fmla="*/ 2147483646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"/>
              <a:gd name="T16" fmla="*/ 0 h 36"/>
              <a:gd name="T17" fmla="*/ 132 w 132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" h="36">
                <a:moveTo>
                  <a:pt x="132" y="36"/>
                </a:moveTo>
                <a:lnTo>
                  <a:pt x="0" y="36"/>
                </a:lnTo>
                <a:lnTo>
                  <a:pt x="0" y="0"/>
                </a:lnTo>
                <a:lnTo>
                  <a:pt x="126" y="0"/>
                </a:lnTo>
                <a:lnTo>
                  <a:pt x="132" y="36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275" name="Text Box 579"/>
          <p:cNvSpPr txBox="1">
            <a:spLocks noChangeArrowheads="1"/>
          </p:cNvSpPr>
          <p:nvPr/>
        </p:nvSpPr>
        <p:spPr bwMode="auto">
          <a:xfrm>
            <a:off x="4084134" y="2334017"/>
            <a:ext cx="9939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prstClr val="black"/>
                </a:solidFill>
                <a:latin typeface="+mn-ea"/>
                <a:ea typeface="+mn-ea"/>
              </a:rPr>
              <a:t>舞洲</a:t>
            </a:r>
          </a:p>
        </p:txBody>
      </p:sp>
      <p:sp>
        <p:nvSpPr>
          <p:cNvPr id="276" name="Text Box 677"/>
          <p:cNvSpPr txBox="1">
            <a:spLocks noChangeArrowheads="1"/>
          </p:cNvSpPr>
          <p:nvPr/>
        </p:nvSpPr>
        <p:spPr bwMode="auto">
          <a:xfrm>
            <a:off x="3561271" y="3235473"/>
            <a:ext cx="99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prstClr val="black"/>
                </a:solidFill>
                <a:latin typeface="+mn-ea"/>
                <a:ea typeface="+mn-ea"/>
              </a:rPr>
              <a:t>夢洲</a:t>
            </a:r>
          </a:p>
        </p:txBody>
      </p:sp>
      <p:sp>
        <p:nvSpPr>
          <p:cNvPr id="277" name="Text Box 580"/>
          <p:cNvSpPr txBox="1">
            <a:spLocks noChangeArrowheads="1"/>
          </p:cNvSpPr>
          <p:nvPr/>
        </p:nvSpPr>
        <p:spPr bwMode="auto">
          <a:xfrm>
            <a:off x="5685580" y="4790815"/>
            <a:ext cx="9939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prstClr val="black"/>
                </a:solidFill>
                <a:latin typeface="+mn-ea"/>
                <a:ea typeface="+mn-ea"/>
              </a:rPr>
              <a:t>咲洲</a:t>
            </a:r>
          </a:p>
        </p:txBody>
      </p:sp>
      <p:sp>
        <p:nvSpPr>
          <p:cNvPr id="278" name="Freeform 405" descr="右上がり対角線 (太)"/>
          <p:cNvSpPr>
            <a:spLocks/>
          </p:cNvSpPr>
          <p:nvPr/>
        </p:nvSpPr>
        <p:spPr bwMode="auto">
          <a:xfrm>
            <a:off x="6555209" y="4905498"/>
            <a:ext cx="72000" cy="144000"/>
          </a:xfrm>
          <a:custGeom>
            <a:avLst/>
            <a:gdLst>
              <a:gd name="T0" fmla="*/ 0 w 260"/>
              <a:gd name="T1" fmla="*/ 0 h 89"/>
              <a:gd name="T2" fmla="*/ 2147483646 w 260"/>
              <a:gd name="T3" fmla="*/ 2147483646 h 89"/>
              <a:gd name="T4" fmla="*/ 2147483646 w 260"/>
              <a:gd name="T5" fmla="*/ 2147483646 h 89"/>
              <a:gd name="T6" fmla="*/ 2147483646 w 260"/>
              <a:gd name="T7" fmla="*/ 0 h 89"/>
              <a:gd name="T8" fmla="*/ 0 w 260"/>
              <a:gd name="T9" fmla="*/ 0 h 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0"/>
              <a:gd name="T16" fmla="*/ 0 h 89"/>
              <a:gd name="T17" fmla="*/ 260 w 260"/>
              <a:gd name="T18" fmla="*/ 89 h 89"/>
              <a:gd name="connsiteX0" fmla="*/ 0 w 10874"/>
              <a:gd name="connsiteY0" fmla="*/ 1713 h 11713"/>
              <a:gd name="connsiteX1" fmla="*/ 38 w 10874"/>
              <a:gd name="connsiteY1" fmla="*/ 11713 h 11713"/>
              <a:gd name="connsiteX2" fmla="*/ 10000 w 10874"/>
              <a:gd name="connsiteY2" fmla="*/ 11713 h 11713"/>
              <a:gd name="connsiteX3" fmla="*/ 10874 w 10874"/>
              <a:gd name="connsiteY3" fmla="*/ 0 h 11713"/>
              <a:gd name="connsiteX4" fmla="*/ 0 w 10874"/>
              <a:gd name="connsiteY4" fmla="*/ 1713 h 11713"/>
              <a:gd name="connsiteX0" fmla="*/ 0 w 11787"/>
              <a:gd name="connsiteY0" fmla="*/ 1713 h 11713"/>
              <a:gd name="connsiteX1" fmla="*/ 38 w 11787"/>
              <a:gd name="connsiteY1" fmla="*/ 11713 h 11713"/>
              <a:gd name="connsiteX2" fmla="*/ 11749 w 11787"/>
              <a:gd name="connsiteY2" fmla="*/ 11142 h 11713"/>
              <a:gd name="connsiteX3" fmla="*/ 10874 w 11787"/>
              <a:gd name="connsiteY3" fmla="*/ 0 h 11713"/>
              <a:gd name="connsiteX4" fmla="*/ 0 w 11787"/>
              <a:gd name="connsiteY4" fmla="*/ 1713 h 11713"/>
              <a:gd name="connsiteX0" fmla="*/ 0 w 11749"/>
              <a:gd name="connsiteY0" fmla="*/ 1713 h 11713"/>
              <a:gd name="connsiteX1" fmla="*/ 38 w 11749"/>
              <a:gd name="connsiteY1" fmla="*/ 11713 h 11713"/>
              <a:gd name="connsiteX2" fmla="*/ 11749 w 11749"/>
              <a:gd name="connsiteY2" fmla="*/ 11142 h 11713"/>
              <a:gd name="connsiteX3" fmla="*/ 10874 w 11749"/>
              <a:gd name="connsiteY3" fmla="*/ 0 h 11713"/>
              <a:gd name="connsiteX4" fmla="*/ 0 w 11749"/>
              <a:gd name="connsiteY4" fmla="*/ 1713 h 11713"/>
              <a:gd name="connsiteX0" fmla="*/ 0 w 11749"/>
              <a:gd name="connsiteY0" fmla="*/ 1903 h 11903"/>
              <a:gd name="connsiteX1" fmla="*/ 38 w 11749"/>
              <a:gd name="connsiteY1" fmla="*/ 11903 h 11903"/>
              <a:gd name="connsiteX2" fmla="*/ 11749 w 11749"/>
              <a:gd name="connsiteY2" fmla="*/ 11332 h 11903"/>
              <a:gd name="connsiteX3" fmla="*/ 10801 w 11749"/>
              <a:gd name="connsiteY3" fmla="*/ 0 h 11903"/>
              <a:gd name="connsiteX4" fmla="*/ 0 w 11749"/>
              <a:gd name="connsiteY4" fmla="*/ 1903 h 11903"/>
              <a:gd name="connsiteX0" fmla="*/ 0 w 11749"/>
              <a:gd name="connsiteY0" fmla="*/ 1903 h 11903"/>
              <a:gd name="connsiteX1" fmla="*/ 38 w 11749"/>
              <a:gd name="connsiteY1" fmla="*/ 11903 h 11903"/>
              <a:gd name="connsiteX2" fmla="*/ 11749 w 11749"/>
              <a:gd name="connsiteY2" fmla="*/ 11332 h 11903"/>
              <a:gd name="connsiteX3" fmla="*/ 10801 w 11749"/>
              <a:gd name="connsiteY3" fmla="*/ 0 h 11903"/>
              <a:gd name="connsiteX4" fmla="*/ 0 w 11749"/>
              <a:gd name="connsiteY4" fmla="*/ 1903 h 11903"/>
              <a:gd name="connsiteX0" fmla="*/ 0 w 11749"/>
              <a:gd name="connsiteY0" fmla="*/ 1903 h 15710"/>
              <a:gd name="connsiteX1" fmla="*/ 7615 w 11749"/>
              <a:gd name="connsiteY1" fmla="*/ 15710 h 15710"/>
              <a:gd name="connsiteX2" fmla="*/ 11749 w 11749"/>
              <a:gd name="connsiteY2" fmla="*/ 11332 h 15710"/>
              <a:gd name="connsiteX3" fmla="*/ 10801 w 11749"/>
              <a:gd name="connsiteY3" fmla="*/ 0 h 15710"/>
              <a:gd name="connsiteX4" fmla="*/ 0 w 11749"/>
              <a:gd name="connsiteY4" fmla="*/ 1903 h 15710"/>
              <a:gd name="connsiteX0" fmla="*/ 37 w 4136"/>
              <a:gd name="connsiteY0" fmla="*/ 5329 h 15710"/>
              <a:gd name="connsiteX1" fmla="*/ 2 w 4136"/>
              <a:gd name="connsiteY1" fmla="*/ 15710 h 15710"/>
              <a:gd name="connsiteX2" fmla="*/ 4136 w 4136"/>
              <a:gd name="connsiteY2" fmla="*/ 11332 h 15710"/>
              <a:gd name="connsiteX3" fmla="*/ 3188 w 4136"/>
              <a:gd name="connsiteY3" fmla="*/ 0 h 15710"/>
              <a:gd name="connsiteX4" fmla="*/ 37 w 4136"/>
              <a:gd name="connsiteY4" fmla="*/ 5329 h 15710"/>
              <a:gd name="connsiteX0" fmla="*/ 0 w 10439"/>
              <a:gd name="connsiteY0" fmla="*/ 3634 h 10000"/>
              <a:gd name="connsiteX1" fmla="*/ 444 w 10439"/>
              <a:gd name="connsiteY1" fmla="*/ 10000 h 10000"/>
              <a:gd name="connsiteX2" fmla="*/ 10439 w 10439"/>
              <a:gd name="connsiteY2" fmla="*/ 7213 h 10000"/>
              <a:gd name="connsiteX3" fmla="*/ 8147 w 10439"/>
              <a:gd name="connsiteY3" fmla="*/ 0 h 10000"/>
              <a:gd name="connsiteX4" fmla="*/ 0 w 10439"/>
              <a:gd name="connsiteY4" fmla="*/ 3634 h 10000"/>
              <a:gd name="connsiteX0" fmla="*/ 0 w 10439"/>
              <a:gd name="connsiteY0" fmla="*/ 3634 h 8183"/>
              <a:gd name="connsiteX1" fmla="*/ 4848 w 10439"/>
              <a:gd name="connsiteY1" fmla="*/ 8183 h 8183"/>
              <a:gd name="connsiteX2" fmla="*/ 10439 w 10439"/>
              <a:gd name="connsiteY2" fmla="*/ 7213 h 8183"/>
              <a:gd name="connsiteX3" fmla="*/ 8147 w 10439"/>
              <a:gd name="connsiteY3" fmla="*/ 0 h 8183"/>
              <a:gd name="connsiteX4" fmla="*/ 0 w 10439"/>
              <a:gd name="connsiteY4" fmla="*/ 3634 h 8183"/>
              <a:gd name="connsiteX0" fmla="*/ 0 w 10000"/>
              <a:gd name="connsiteY0" fmla="*/ 4441 h 12369"/>
              <a:gd name="connsiteX1" fmla="*/ 1100 w 10000"/>
              <a:gd name="connsiteY1" fmla="*/ 12369 h 12369"/>
              <a:gd name="connsiteX2" fmla="*/ 10000 w 10000"/>
              <a:gd name="connsiteY2" fmla="*/ 8815 h 12369"/>
              <a:gd name="connsiteX3" fmla="*/ 7804 w 10000"/>
              <a:gd name="connsiteY3" fmla="*/ 0 h 12369"/>
              <a:gd name="connsiteX4" fmla="*/ 0 w 10000"/>
              <a:gd name="connsiteY4" fmla="*/ 4441 h 12369"/>
              <a:gd name="connsiteX0" fmla="*/ 0 w 10337"/>
              <a:gd name="connsiteY0" fmla="*/ 4441 h 12369"/>
              <a:gd name="connsiteX1" fmla="*/ 1100 w 10337"/>
              <a:gd name="connsiteY1" fmla="*/ 12369 h 12369"/>
              <a:gd name="connsiteX2" fmla="*/ 10337 w 10337"/>
              <a:gd name="connsiteY2" fmla="*/ 8815 h 12369"/>
              <a:gd name="connsiteX3" fmla="*/ 7804 w 10337"/>
              <a:gd name="connsiteY3" fmla="*/ 0 h 12369"/>
              <a:gd name="connsiteX4" fmla="*/ 0 w 10337"/>
              <a:gd name="connsiteY4" fmla="*/ 4441 h 12369"/>
              <a:gd name="connsiteX0" fmla="*/ 0 w 10337"/>
              <a:gd name="connsiteY0" fmla="*/ 4441 h 12369"/>
              <a:gd name="connsiteX1" fmla="*/ 1100 w 10337"/>
              <a:gd name="connsiteY1" fmla="*/ 12369 h 12369"/>
              <a:gd name="connsiteX2" fmla="*/ 10337 w 10337"/>
              <a:gd name="connsiteY2" fmla="*/ 8815 h 12369"/>
              <a:gd name="connsiteX3" fmla="*/ 7804 w 10337"/>
              <a:gd name="connsiteY3" fmla="*/ 0 h 12369"/>
              <a:gd name="connsiteX4" fmla="*/ 0 w 10337"/>
              <a:gd name="connsiteY4" fmla="*/ 4441 h 12369"/>
              <a:gd name="connsiteX0" fmla="*/ 0 w 10506"/>
              <a:gd name="connsiteY0" fmla="*/ 4441 h 12369"/>
              <a:gd name="connsiteX1" fmla="*/ 1100 w 10506"/>
              <a:gd name="connsiteY1" fmla="*/ 12369 h 12369"/>
              <a:gd name="connsiteX2" fmla="*/ 10506 w 10506"/>
              <a:gd name="connsiteY2" fmla="*/ 8815 h 12369"/>
              <a:gd name="connsiteX3" fmla="*/ 7804 w 10506"/>
              <a:gd name="connsiteY3" fmla="*/ 0 h 12369"/>
              <a:gd name="connsiteX4" fmla="*/ 0 w 10506"/>
              <a:gd name="connsiteY4" fmla="*/ 4441 h 12369"/>
              <a:gd name="connsiteX0" fmla="*/ 2445 w 9407"/>
              <a:gd name="connsiteY0" fmla="*/ 2960 h 12369"/>
              <a:gd name="connsiteX1" fmla="*/ 1 w 9407"/>
              <a:gd name="connsiteY1" fmla="*/ 12369 h 12369"/>
              <a:gd name="connsiteX2" fmla="*/ 9407 w 9407"/>
              <a:gd name="connsiteY2" fmla="*/ 8815 h 12369"/>
              <a:gd name="connsiteX3" fmla="*/ 6705 w 9407"/>
              <a:gd name="connsiteY3" fmla="*/ 0 h 12369"/>
              <a:gd name="connsiteX4" fmla="*/ 2445 w 9407"/>
              <a:gd name="connsiteY4" fmla="*/ 2960 h 12369"/>
              <a:gd name="connsiteX0" fmla="*/ 0 w 7401"/>
              <a:gd name="connsiteY0" fmla="*/ 2393 h 8324"/>
              <a:gd name="connsiteX1" fmla="*/ 3501 w 7401"/>
              <a:gd name="connsiteY1" fmla="*/ 8324 h 8324"/>
              <a:gd name="connsiteX2" fmla="*/ 7401 w 7401"/>
              <a:gd name="connsiteY2" fmla="*/ 7127 h 8324"/>
              <a:gd name="connsiteX3" fmla="*/ 4529 w 7401"/>
              <a:gd name="connsiteY3" fmla="*/ 0 h 8324"/>
              <a:gd name="connsiteX4" fmla="*/ 0 w 7401"/>
              <a:gd name="connsiteY4" fmla="*/ 2393 h 8324"/>
              <a:gd name="connsiteX0" fmla="*/ 0 w 7819"/>
              <a:gd name="connsiteY0" fmla="*/ 2012 h 10000"/>
              <a:gd name="connsiteX1" fmla="*/ 2549 w 7819"/>
              <a:gd name="connsiteY1" fmla="*/ 10000 h 10000"/>
              <a:gd name="connsiteX2" fmla="*/ 7819 w 7819"/>
              <a:gd name="connsiteY2" fmla="*/ 8562 h 10000"/>
              <a:gd name="connsiteX3" fmla="*/ 3938 w 7819"/>
              <a:gd name="connsiteY3" fmla="*/ 0 h 10000"/>
              <a:gd name="connsiteX4" fmla="*/ 0 w 7819"/>
              <a:gd name="connsiteY4" fmla="*/ 2012 h 10000"/>
              <a:gd name="connsiteX0" fmla="*/ 0 w 10000"/>
              <a:gd name="connsiteY0" fmla="*/ 2012 h 10000"/>
              <a:gd name="connsiteX1" fmla="*/ 3260 w 10000"/>
              <a:gd name="connsiteY1" fmla="*/ 10000 h 10000"/>
              <a:gd name="connsiteX2" fmla="*/ 10000 w 10000"/>
              <a:gd name="connsiteY2" fmla="*/ 8562 h 10000"/>
              <a:gd name="connsiteX3" fmla="*/ 5036 w 10000"/>
              <a:gd name="connsiteY3" fmla="*/ 0 h 10000"/>
              <a:gd name="connsiteX4" fmla="*/ 0 w 10000"/>
              <a:gd name="connsiteY4" fmla="*/ 2012 h 10000"/>
              <a:gd name="connsiteX0" fmla="*/ 0 w 10000"/>
              <a:gd name="connsiteY0" fmla="*/ 2012 h 10000"/>
              <a:gd name="connsiteX1" fmla="*/ 3260 w 10000"/>
              <a:gd name="connsiteY1" fmla="*/ 10000 h 10000"/>
              <a:gd name="connsiteX2" fmla="*/ 10000 w 10000"/>
              <a:gd name="connsiteY2" fmla="*/ 8562 h 10000"/>
              <a:gd name="connsiteX3" fmla="*/ 5036 w 10000"/>
              <a:gd name="connsiteY3" fmla="*/ 0 h 10000"/>
              <a:gd name="connsiteX4" fmla="*/ 0 w 10000"/>
              <a:gd name="connsiteY4" fmla="*/ 2012 h 10000"/>
              <a:gd name="connsiteX0" fmla="*/ 0 w 10000"/>
              <a:gd name="connsiteY0" fmla="*/ 2012 h 10000"/>
              <a:gd name="connsiteX1" fmla="*/ 3260 w 10000"/>
              <a:gd name="connsiteY1" fmla="*/ 10000 h 10000"/>
              <a:gd name="connsiteX2" fmla="*/ 10000 w 10000"/>
              <a:gd name="connsiteY2" fmla="*/ 8562 h 10000"/>
              <a:gd name="connsiteX3" fmla="*/ 5036 w 10000"/>
              <a:gd name="connsiteY3" fmla="*/ 0 h 10000"/>
              <a:gd name="connsiteX4" fmla="*/ 0 w 10000"/>
              <a:gd name="connsiteY4" fmla="*/ 2012 h 10000"/>
              <a:gd name="connsiteX0" fmla="*/ 0 w 10000"/>
              <a:gd name="connsiteY0" fmla="*/ 2012 h 10000"/>
              <a:gd name="connsiteX1" fmla="*/ 3260 w 10000"/>
              <a:gd name="connsiteY1" fmla="*/ 10000 h 10000"/>
              <a:gd name="connsiteX2" fmla="*/ 10000 w 10000"/>
              <a:gd name="connsiteY2" fmla="*/ 8562 h 10000"/>
              <a:gd name="connsiteX3" fmla="*/ 5036 w 10000"/>
              <a:gd name="connsiteY3" fmla="*/ 0 h 10000"/>
              <a:gd name="connsiteX4" fmla="*/ 0 w 10000"/>
              <a:gd name="connsiteY4" fmla="*/ 2012 h 10000"/>
              <a:gd name="connsiteX0" fmla="*/ 0 w 10000"/>
              <a:gd name="connsiteY0" fmla="*/ 2012 h 10000"/>
              <a:gd name="connsiteX1" fmla="*/ 3260 w 10000"/>
              <a:gd name="connsiteY1" fmla="*/ 10000 h 10000"/>
              <a:gd name="connsiteX2" fmla="*/ 10000 w 10000"/>
              <a:gd name="connsiteY2" fmla="*/ 8562 h 10000"/>
              <a:gd name="connsiteX3" fmla="*/ 5346 w 10000"/>
              <a:gd name="connsiteY3" fmla="*/ 0 h 10000"/>
              <a:gd name="connsiteX4" fmla="*/ 0 w 10000"/>
              <a:gd name="connsiteY4" fmla="*/ 2012 h 10000"/>
              <a:gd name="connsiteX0" fmla="*/ 0 w 10620"/>
              <a:gd name="connsiteY0" fmla="*/ 2012 h 10000"/>
              <a:gd name="connsiteX1" fmla="*/ 3260 w 10620"/>
              <a:gd name="connsiteY1" fmla="*/ 10000 h 10000"/>
              <a:gd name="connsiteX2" fmla="*/ 10620 w 10620"/>
              <a:gd name="connsiteY2" fmla="*/ 8418 h 10000"/>
              <a:gd name="connsiteX3" fmla="*/ 5346 w 10620"/>
              <a:gd name="connsiteY3" fmla="*/ 0 h 10000"/>
              <a:gd name="connsiteX4" fmla="*/ 0 w 10620"/>
              <a:gd name="connsiteY4" fmla="*/ 2012 h 10000"/>
              <a:gd name="connsiteX0" fmla="*/ 0 w 10930"/>
              <a:gd name="connsiteY0" fmla="*/ 2012 h 10000"/>
              <a:gd name="connsiteX1" fmla="*/ 3260 w 10930"/>
              <a:gd name="connsiteY1" fmla="*/ 10000 h 10000"/>
              <a:gd name="connsiteX2" fmla="*/ 10930 w 10930"/>
              <a:gd name="connsiteY2" fmla="*/ 8130 h 10000"/>
              <a:gd name="connsiteX3" fmla="*/ 5346 w 10930"/>
              <a:gd name="connsiteY3" fmla="*/ 0 h 10000"/>
              <a:gd name="connsiteX4" fmla="*/ 0 w 10930"/>
              <a:gd name="connsiteY4" fmla="*/ 2012 h 10000"/>
              <a:gd name="connsiteX0" fmla="*/ 0 w 10930"/>
              <a:gd name="connsiteY0" fmla="*/ 1724 h 9712"/>
              <a:gd name="connsiteX1" fmla="*/ 3260 w 10930"/>
              <a:gd name="connsiteY1" fmla="*/ 9712 h 9712"/>
              <a:gd name="connsiteX2" fmla="*/ 10930 w 10930"/>
              <a:gd name="connsiteY2" fmla="*/ 7842 h 9712"/>
              <a:gd name="connsiteX3" fmla="*/ 5036 w 10930"/>
              <a:gd name="connsiteY3" fmla="*/ 0 h 9712"/>
              <a:gd name="connsiteX4" fmla="*/ 0 w 10930"/>
              <a:gd name="connsiteY4" fmla="*/ 1724 h 9712"/>
              <a:gd name="connsiteX0" fmla="*/ 0 w 10000"/>
              <a:gd name="connsiteY0" fmla="*/ 1775 h 10000"/>
              <a:gd name="connsiteX1" fmla="*/ 2983 w 10000"/>
              <a:gd name="connsiteY1" fmla="*/ 10000 h 10000"/>
              <a:gd name="connsiteX2" fmla="*/ 10000 w 10000"/>
              <a:gd name="connsiteY2" fmla="*/ 8075 h 10000"/>
              <a:gd name="connsiteX3" fmla="*/ 4608 w 10000"/>
              <a:gd name="connsiteY3" fmla="*/ 0 h 10000"/>
              <a:gd name="connsiteX4" fmla="*/ 0 w 10000"/>
              <a:gd name="connsiteY4" fmla="*/ 1775 h 10000"/>
              <a:gd name="connsiteX0" fmla="*/ 0 w 10000"/>
              <a:gd name="connsiteY0" fmla="*/ 1775 h 10000"/>
              <a:gd name="connsiteX1" fmla="*/ 2983 w 10000"/>
              <a:gd name="connsiteY1" fmla="*/ 10000 h 10000"/>
              <a:gd name="connsiteX2" fmla="*/ 10000 w 10000"/>
              <a:gd name="connsiteY2" fmla="*/ 8075 h 10000"/>
              <a:gd name="connsiteX3" fmla="*/ 4608 w 10000"/>
              <a:gd name="connsiteY3" fmla="*/ 0 h 10000"/>
              <a:gd name="connsiteX4" fmla="*/ 0 w 10000"/>
              <a:gd name="connsiteY4" fmla="*/ 1775 h 10000"/>
              <a:gd name="connsiteX0" fmla="*/ 0 w 10000"/>
              <a:gd name="connsiteY0" fmla="*/ 1775 h 10000"/>
              <a:gd name="connsiteX1" fmla="*/ 2983 w 10000"/>
              <a:gd name="connsiteY1" fmla="*/ 10000 h 10000"/>
              <a:gd name="connsiteX2" fmla="*/ 10000 w 10000"/>
              <a:gd name="connsiteY2" fmla="*/ 8075 h 10000"/>
              <a:gd name="connsiteX3" fmla="*/ 4324 w 10000"/>
              <a:gd name="connsiteY3" fmla="*/ 0 h 10000"/>
              <a:gd name="connsiteX4" fmla="*/ 0 w 10000"/>
              <a:gd name="connsiteY4" fmla="*/ 1775 h 10000"/>
              <a:gd name="connsiteX0" fmla="*/ 0 w 10000"/>
              <a:gd name="connsiteY0" fmla="*/ 1775 h 10000"/>
              <a:gd name="connsiteX1" fmla="*/ 2983 w 10000"/>
              <a:gd name="connsiteY1" fmla="*/ 10000 h 10000"/>
              <a:gd name="connsiteX2" fmla="*/ 10000 w 10000"/>
              <a:gd name="connsiteY2" fmla="*/ 8075 h 10000"/>
              <a:gd name="connsiteX3" fmla="*/ 4324 w 10000"/>
              <a:gd name="connsiteY3" fmla="*/ 0 h 10000"/>
              <a:gd name="connsiteX4" fmla="*/ 0 w 10000"/>
              <a:gd name="connsiteY4" fmla="*/ 1775 h 10000"/>
              <a:gd name="connsiteX0" fmla="*/ 0 w 10000"/>
              <a:gd name="connsiteY0" fmla="*/ 1775 h 10000"/>
              <a:gd name="connsiteX1" fmla="*/ 2983 w 10000"/>
              <a:gd name="connsiteY1" fmla="*/ 10000 h 10000"/>
              <a:gd name="connsiteX2" fmla="*/ 10000 w 10000"/>
              <a:gd name="connsiteY2" fmla="*/ 8075 h 10000"/>
              <a:gd name="connsiteX3" fmla="*/ 4324 w 10000"/>
              <a:gd name="connsiteY3" fmla="*/ 0 h 10000"/>
              <a:gd name="connsiteX4" fmla="*/ 0 w 10000"/>
              <a:gd name="connsiteY4" fmla="*/ 1775 h 10000"/>
              <a:gd name="connsiteX0" fmla="*/ 0 w 11418"/>
              <a:gd name="connsiteY0" fmla="*/ 1775 h 10000"/>
              <a:gd name="connsiteX1" fmla="*/ 2983 w 11418"/>
              <a:gd name="connsiteY1" fmla="*/ 10000 h 10000"/>
              <a:gd name="connsiteX2" fmla="*/ 11418 w 11418"/>
              <a:gd name="connsiteY2" fmla="*/ 7631 h 10000"/>
              <a:gd name="connsiteX3" fmla="*/ 4324 w 11418"/>
              <a:gd name="connsiteY3" fmla="*/ 0 h 10000"/>
              <a:gd name="connsiteX4" fmla="*/ 0 w 11418"/>
              <a:gd name="connsiteY4" fmla="*/ 1775 h 10000"/>
              <a:gd name="connsiteX0" fmla="*/ 0 w 11418"/>
              <a:gd name="connsiteY0" fmla="*/ 1775 h 10000"/>
              <a:gd name="connsiteX1" fmla="*/ 2983 w 11418"/>
              <a:gd name="connsiteY1" fmla="*/ 10000 h 10000"/>
              <a:gd name="connsiteX2" fmla="*/ 11418 w 11418"/>
              <a:gd name="connsiteY2" fmla="*/ 7631 h 10000"/>
              <a:gd name="connsiteX3" fmla="*/ 4324 w 11418"/>
              <a:gd name="connsiteY3" fmla="*/ 0 h 10000"/>
              <a:gd name="connsiteX4" fmla="*/ 0 w 11418"/>
              <a:gd name="connsiteY4" fmla="*/ 1775 h 10000"/>
              <a:gd name="connsiteX0" fmla="*/ 0 w 11985"/>
              <a:gd name="connsiteY0" fmla="*/ 1775 h 10000"/>
              <a:gd name="connsiteX1" fmla="*/ 2983 w 11985"/>
              <a:gd name="connsiteY1" fmla="*/ 10000 h 10000"/>
              <a:gd name="connsiteX2" fmla="*/ 11985 w 11985"/>
              <a:gd name="connsiteY2" fmla="*/ 7631 h 10000"/>
              <a:gd name="connsiteX3" fmla="*/ 4324 w 11985"/>
              <a:gd name="connsiteY3" fmla="*/ 0 h 10000"/>
              <a:gd name="connsiteX4" fmla="*/ 0 w 11985"/>
              <a:gd name="connsiteY4" fmla="*/ 1775 h 10000"/>
              <a:gd name="connsiteX0" fmla="*/ 0 w 11985"/>
              <a:gd name="connsiteY0" fmla="*/ 1775 h 10000"/>
              <a:gd name="connsiteX1" fmla="*/ 2983 w 11985"/>
              <a:gd name="connsiteY1" fmla="*/ 10000 h 10000"/>
              <a:gd name="connsiteX2" fmla="*/ 11985 w 11985"/>
              <a:gd name="connsiteY2" fmla="*/ 7631 h 10000"/>
              <a:gd name="connsiteX3" fmla="*/ 4324 w 11985"/>
              <a:gd name="connsiteY3" fmla="*/ 0 h 10000"/>
              <a:gd name="connsiteX4" fmla="*/ 0 w 11985"/>
              <a:gd name="connsiteY4" fmla="*/ 1775 h 10000"/>
              <a:gd name="connsiteX0" fmla="*/ 0 w 11418"/>
              <a:gd name="connsiteY0" fmla="*/ 1775 h 10000"/>
              <a:gd name="connsiteX1" fmla="*/ 2983 w 11418"/>
              <a:gd name="connsiteY1" fmla="*/ 10000 h 10000"/>
              <a:gd name="connsiteX2" fmla="*/ 11418 w 11418"/>
              <a:gd name="connsiteY2" fmla="*/ 7779 h 10000"/>
              <a:gd name="connsiteX3" fmla="*/ 4324 w 11418"/>
              <a:gd name="connsiteY3" fmla="*/ 0 h 10000"/>
              <a:gd name="connsiteX4" fmla="*/ 0 w 11418"/>
              <a:gd name="connsiteY4" fmla="*/ 1775 h 10000"/>
              <a:gd name="connsiteX0" fmla="*/ 0 w 11418"/>
              <a:gd name="connsiteY0" fmla="*/ 20 h 8245"/>
              <a:gd name="connsiteX1" fmla="*/ 2983 w 11418"/>
              <a:gd name="connsiteY1" fmla="*/ 8245 h 8245"/>
              <a:gd name="connsiteX2" fmla="*/ 11418 w 11418"/>
              <a:gd name="connsiteY2" fmla="*/ 6024 h 8245"/>
              <a:gd name="connsiteX3" fmla="*/ 0 w 11418"/>
              <a:gd name="connsiteY3" fmla="*/ 20 h 8245"/>
              <a:gd name="connsiteX0" fmla="*/ 0 w 10002"/>
              <a:gd name="connsiteY0" fmla="*/ 1764 h 11740"/>
              <a:gd name="connsiteX1" fmla="*/ 2613 w 10002"/>
              <a:gd name="connsiteY1" fmla="*/ 11740 h 11740"/>
              <a:gd name="connsiteX2" fmla="*/ 10000 w 10002"/>
              <a:gd name="connsiteY2" fmla="*/ 9046 h 11740"/>
              <a:gd name="connsiteX3" fmla="*/ 5247 w 10002"/>
              <a:gd name="connsiteY3" fmla="*/ 554 h 11740"/>
              <a:gd name="connsiteX4" fmla="*/ 0 w 10002"/>
              <a:gd name="connsiteY4" fmla="*/ 1764 h 11740"/>
              <a:gd name="connsiteX0" fmla="*/ 0 w 10002"/>
              <a:gd name="connsiteY0" fmla="*/ 1210 h 11186"/>
              <a:gd name="connsiteX1" fmla="*/ 2613 w 10002"/>
              <a:gd name="connsiteY1" fmla="*/ 11186 h 11186"/>
              <a:gd name="connsiteX2" fmla="*/ 10000 w 10002"/>
              <a:gd name="connsiteY2" fmla="*/ 8492 h 11186"/>
              <a:gd name="connsiteX3" fmla="*/ 5247 w 10002"/>
              <a:gd name="connsiteY3" fmla="*/ 0 h 11186"/>
              <a:gd name="connsiteX4" fmla="*/ 0 w 10002"/>
              <a:gd name="connsiteY4" fmla="*/ 1210 h 11186"/>
              <a:gd name="connsiteX0" fmla="*/ 0 w 10001"/>
              <a:gd name="connsiteY0" fmla="*/ 1210 h 11186"/>
              <a:gd name="connsiteX1" fmla="*/ 2613 w 10001"/>
              <a:gd name="connsiteY1" fmla="*/ 11186 h 11186"/>
              <a:gd name="connsiteX2" fmla="*/ 10000 w 10001"/>
              <a:gd name="connsiteY2" fmla="*/ 8492 h 11186"/>
              <a:gd name="connsiteX3" fmla="*/ 5247 w 10001"/>
              <a:gd name="connsiteY3" fmla="*/ 0 h 11186"/>
              <a:gd name="connsiteX4" fmla="*/ 0 w 10001"/>
              <a:gd name="connsiteY4" fmla="*/ 1210 h 11186"/>
              <a:gd name="connsiteX0" fmla="*/ 0 w 10000"/>
              <a:gd name="connsiteY0" fmla="*/ 1210 h 11186"/>
              <a:gd name="connsiteX1" fmla="*/ 2613 w 10000"/>
              <a:gd name="connsiteY1" fmla="*/ 11186 h 11186"/>
              <a:gd name="connsiteX2" fmla="*/ 10000 w 10000"/>
              <a:gd name="connsiteY2" fmla="*/ 8492 h 11186"/>
              <a:gd name="connsiteX3" fmla="*/ 5247 w 10000"/>
              <a:gd name="connsiteY3" fmla="*/ 0 h 11186"/>
              <a:gd name="connsiteX4" fmla="*/ 0 w 10000"/>
              <a:gd name="connsiteY4" fmla="*/ 1210 h 11186"/>
              <a:gd name="connsiteX0" fmla="*/ 0 w 10000"/>
              <a:gd name="connsiteY0" fmla="*/ 1210 h 11545"/>
              <a:gd name="connsiteX1" fmla="*/ 2365 w 10000"/>
              <a:gd name="connsiteY1" fmla="*/ 11545 h 11545"/>
              <a:gd name="connsiteX2" fmla="*/ 10000 w 10000"/>
              <a:gd name="connsiteY2" fmla="*/ 8492 h 11545"/>
              <a:gd name="connsiteX3" fmla="*/ 5247 w 10000"/>
              <a:gd name="connsiteY3" fmla="*/ 0 h 11545"/>
              <a:gd name="connsiteX4" fmla="*/ 0 w 10000"/>
              <a:gd name="connsiteY4" fmla="*/ 1210 h 11545"/>
              <a:gd name="connsiteX0" fmla="*/ 0 w 9503"/>
              <a:gd name="connsiteY0" fmla="*/ 1030 h 11545"/>
              <a:gd name="connsiteX1" fmla="*/ 1868 w 9503"/>
              <a:gd name="connsiteY1" fmla="*/ 11545 h 11545"/>
              <a:gd name="connsiteX2" fmla="*/ 9503 w 9503"/>
              <a:gd name="connsiteY2" fmla="*/ 8492 h 11545"/>
              <a:gd name="connsiteX3" fmla="*/ 4750 w 9503"/>
              <a:gd name="connsiteY3" fmla="*/ 0 h 11545"/>
              <a:gd name="connsiteX4" fmla="*/ 0 w 9503"/>
              <a:gd name="connsiteY4" fmla="*/ 1030 h 11545"/>
              <a:gd name="connsiteX0" fmla="*/ 0 w 10000"/>
              <a:gd name="connsiteY0" fmla="*/ 892 h 10000"/>
              <a:gd name="connsiteX1" fmla="*/ 1966 w 10000"/>
              <a:gd name="connsiteY1" fmla="*/ 10000 h 10000"/>
              <a:gd name="connsiteX2" fmla="*/ 10000 w 10000"/>
              <a:gd name="connsiteY2" fmla="*/ 7356 h 10000"/>
              <a:gd name="connsiteX3" fmla="*/ 4998 w 10000"/>
              <a:gd name="connsiteY3" fmla="*/ 0 h 10000"/>
              <a:gd name="connsiteX4" fmla="*/ 0 w 10000"/>
              <a:gd name="connsiteY4" fmla="*/ 892 h 10000"/>
              <a:gd name="connsiteX0" fmla="*/ 0 w 10000"/>
              <a:gd name="connsiteY0" fmla="*/ 892 h 10000"/>
              <a:gd name="connsiteX1" fmla="*/ 1966 w 10000"/>
              <a:gd name="connsiteY1" fmla="*/ 10000 h 10000"/>
              <a:gd name="connsiteX2" fmla="*/ 10000 w 10000"/>
              <a:gd name="connsiteY2" fmla="*/ 7356 h 10000"/>
              <a:gd name="connsiteX3" fmla="*/ 4998 w 10000"/>
              <a:gd name="connsiteY3" fmla="*/ 0 h 10000"/>
              <a:gd name="connsiteX4" fmla="*/ 0 w 10000"/>
              <a:gd name="connsiteY4" fmla="*/ 892 h 10000"/>
              <a:gd name="connsiteX0" fmla="*/ 0 w 10000"/>
              <a:gd name="connsiteY0" fmla="*/ 892 h 10000"/>
              <a:gd name="connsiteX1" fmla="*/ 1966 w 10000"/>
              <a:gd name="connsiteY1" fmla="*/ 10000 h 10000"/>
              <a:gd name="connsiteX2" fmla="*/ 10000 w 10000"/>
              <a:gd name="connsiteY2" fmla="*/ 7356 h 10000"/>
              <a:gd name="connsiteX3" fmla="*/ 4998 w 10000"/>
              <a:gd name="connsiteY3" fmla="*/ 0 h 10000"/>
              <a:gd name="connsiteX4" fmla="*/ 0 w 10000"/>
              <a:gd name="connsiteY4" fmla="*/ 892 h 10000"/>
              <a:gd name="connsiteX0" fmla="*/ 0 w 10000"/>
              <a:gd name="connsiteY0" fmla="*/ 892 h 10000"/>
              <a:gd name="connsiteX1" fmla="*/ 1966 w 10000"/>
              <a:gd name="connsiteY1" fmla="*/ 10000 h 10000"/>
              <a:gd name="connsiteX2" fmla="*/ 10000 w 10000"/>
              <a:gd name="connsiteY2" fmla="*/ 7356 h 10000"/>
              <a:gd name="connsiteX3" fmla="*/ 4998 w 10000"/>
              <a:gd name="connsiteY3" fmla="*/ 0 h 10000"/>
              <a:gd name="connsiteX4" fmla="*/ 0 w 10000"/>
              <a:gd name="connsiteY4" fmla="*/ 892 h 10000"/>
              <a:gd name="connsiteX0" fmla="*/ 0 w 10000"/>
              <a:gd name="connsiteY0" fmla="*/ 892 h 10000"/>
              <a:gd name="connsiteX1" fmla="*/ 1966 w 10000"/>
              <a:gd name="connsiteY1" fmla="*/ 10000 h 10000"/>
              <a:gd name="connsiteX2" fmla="*/ 10000 w 10000"/>
              <a:gd name="connsiteY2" fmla="*/ 7356 h 10000"/>
              <a:gd name="connsiteX3" fmla="*/ 4998 w 10000"/>
              <a:gd name="connsiteY3" fmla="*/ 0 h 10000"/>
              <a:gd name="connsiteX4" fmla="*/ 0 w 10000"/>
              <a:gd name="connsiteY4" fmla="*/ 892 h 10000"/>
              <a:gd name="connsiteX0" fmla="*/ 0 w 10000"/>
              <a:gd name="connsiteY0" fmla="*/ 892 h 10000"/>
              <a:gd name="connsiteX1" fmla="*/ 1966 w 10000"/>
              <a:gd name="connsiteY1" fmla="*/ 10000 h 10000"/>
              <a:gd name="connsiteX2" fmla="*/ 10000 w 10000"/>
              <a:gd name="connsiteY2" fmla="*/ 7356 h 10000"/>
              <a:gd name="connsiteX3" fmla="*/ 4998 w 10000"/>
              <a:gd name="connsiteY3" fmla="*/ 0 h 10000"/>
              <a:gd name="connsiteX4" fmla="*/ 0 w 10000"/>
              <a:gd name="connsiteY4" fmla="*/ 892 h 10000"/>
              <a:gd name="connsiteX0" fmla="*/ 0 w 10000"/>
              <a:gd name="connsiteY0" fmla="*/ 892 h 10000"/>
              <a:gd name="connsiteX1" fmla="*/ 1966 w 10000"/>
              <a:gd name="connsiteY1" fmla="*/ 10000 h 10000"/>
              <a:gd name="connsiteX2" fmla="*/ 10000 w 10000"/>
              <a:gd name="connsiteY2" fmla="*/ 7356 h 10000"/>
              <a:gd name="connsiteX3" fmla="*/ 4998 w 10000"/>
              <a:gd name="connsiteY3" fmla="*/ 0 h 10000"/>
              <a:gd name="connsiteX4" fmla="*/ 0 w 10000"/>
              <a:gd name="connsiteY4" fmla="*/ 892 h 10000"/>
              <a:gd name="connsiteX0" fmla="*/ 0 w 10000"/>
              <a:gd name="connsiteY0" fmla="*/ 892 h 10000"/>
              <a:gd name="connsiteX1" fmla="*/ 1966 w 10000"/>
              <a:gd name="connsiteY1" fmla="*/ 10000 h 10000"/>
              <a:gd name="connsiteX2" fmla="*/ 10000 w 10000"/>
              <a:gd name="connsiteY2" fmla="*/ 7356 h 10000"/>
              <a:gd name="connsiteX3" fmla="*/ 4998 w 10000"/>
              <a:gd name="connsiteY3" fmla="*/ 0 h 10000"/>
              <a:gd name="connsiteX4" fmla="*/ 0 w 10000"/>
              <a:gd name="connsiteY4" fmla="*/ 892 h 10000"/>
              <a:gd name="connsiteX0" fmla="*/ 0 w 10000"/>
              <a:gd name="connsiteY0" fmla="*/ 892 h 10000"/>
              <a:gd name="connsiteX1" fmla="*/ 1966 w 10000"/>
              <a:gd name="connsiteY1" fmla="*/ 10000 h 10000"/>
              <a:gd name="connsiteX2" fmla="*/ 10000 w 10000"/>
              <a:gd name="connsiteY2" fmla="*/ 7356 h 10000"/>
              <a:gd name="connsiteX3" fmla="*/ 4998 w 10000"/>
              <a:gd name="connsiteY3" fmla="*/ 0 h 10000"/>
              <a:gd name="connsiteX4" fmla="*/ 0 w 10000"/>
              <a:gd name="connsiteY4" fmla="*/ 89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892"/>
                </a:moveTo>
                <a:cubicBezTo>
                  <a:pt x="1697" y="8127"/>
                  <a:pt x="181" y="1521"/>
                  <a:pt x="1966" y="10000"/>
                </a:cubicBezTo>
                <a:cubicBezTo>
                  <a:pt x="9451" y="7615"/>
                  <a:pt x="3023" y="9636"/>
                  <a:pt x="10000" y="7356"/>
                </a:cubicBezTo>
                <a:cubicBezTo>
                  <a:pt x="5220" y="220"/>
                  <a:pt x="4574" y="222"/>
                  <a:pt x="4998" y="0"/>
                </a:cubicBezTo>
                <a:cubicBezTo>
                  <a:pt x="107" y="970"/>
                  <a:pt x="4296" y="133"/>
                  <a:pt x="0" y="892"/>
                </a:cubicBezTo>
                <a:close/>
              </a:path>
            </a:pathLst>
          </a:custGeom>
          <a:pattFill prst="wdUpDiag">
            <a:fgClr>
              <a:srgbClr val="FF00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12700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306" name="正方形/長方形 305"/>
          <p:cNvSpPr/>
          <p:nvPr/>
        </p:nvSpPr>
        <p:spPr>
          <a:xfrm rot="19356264">
            <a:off x="5287313" y="4587470"/>
            <a:ext cx="54000" cy="54000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436252" y="1612471"/>
            <a:ext cx="1842924" cy="995533"/>
            <a:chOff x="436252" y="1612471"/>
            <a:chExt cx="1842924" cy="995533"/>
          </a:xfrm>
        </p:grpSpPr>
        <p:sp>
          <p:nvSpPr>
            <p:cNvPr id="298" name="正方形/長方形 297"/>
            <p:cNvSpPr/>
            <p:nvPr/>
          </p:nvSpPr>
          <p:spPr>
            <a:xfrm>
              <a:off x="436252" y="1612471"/>
              <a:ext cx="1842924" cy="99553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u="sng" dirty="0" smtClean="0">
                  <a:solidFill>
                    <a:schemeClr val="tx1"/>
                  </a:solidFill>
                  <a:latin typeface="+mn-ea"/>
                </a:rPr>
                <a:t>凡例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+mn-ea"/>
                </a:rPr>
                <a:t>　　</a:t>
              </a:r>
              <a:endParaRPr kumimoji="1"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+mn-ea"/>
                </a:rPr>
                <a:t>　　：上屋</a:t>
              </a:r>
              <a:endParaRPr kumimoji="1"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+mn-ea"/>
                </a:rPr>
                <a:t>　　：荷さばき地</a:t>
              </a:r>
              <a:endParaRPr kumimoji="1"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　：荷役機械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99" name="正方形/長方形 298"/>
            <p:cNvSpPr/>
            <p:nvPr/>
          </p:nvSpPr>
          <p:spPr>
            <a:xfrm>
              <a:off x="490704" y="1981983"/>
              <a:ext cx="350515" cy="923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301" name="正方形/長方形 300"/>
            <p:cNvSpPr/>
            <p:nvPr/>
          </p:nvSpPr>
          <p:spPr>
            <a:xfrm>
              <a:off x="482250" y="2144426"/>
              <a:ext cx="359402" cy="99754"/>
            </a:xfrm>
            <a:prstGeom prst="rect">
              <a:avLst/>
            </a:prstGeom>
            <a:pattFill prst="wdUpDiag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302" name="円/楕円 301"/>
            <p:cNvSpPr>
              <a:spLocks noChangeAspect="1"/>
            </p:cNvSpPr>
            <p:nvPr/>
          </p:nvSpPr>
          <p:spPr>
            <a:xfrm>
              <a:off x="564575" y="2338060"/>
              <a:ext cx="91440" cy="9144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cxnSp>
          <p:nvCxnSpPr>
            <p:cNvPr id="314" name="直線コネクタ 313"/>
            <p:cNvCxnSpPr/>
            <p:nvPr/>
          </p:nvCxnSpPr>
          <p:spPr>
            <a:xfrm flipH="1">
              <a:off x="661951" y="2379018"/>
              <a:ext cx="98364" cy="1354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7" name="直線コネクタ 316"/>
          <p:cNvCxnSpPr/>
          <p:nvPr/>
        </p:nvCxnSpPr>
        <p:spPr>
          <a:xfrm rot="5400000" flipH="1">
            <a:off x="5252809" y="5152036"/>
            <a:ext cx="49182" cy="67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線コネクタ 317"/>
          <p:cNvCxnSpPr/>
          <p:nvPr/>
        </p:nvCxnSpPr>
        <p:spPr>
          <a:xfrm rot="5400000" flipH="1">
            <a:off x="5424879" y="5156949"/>
            <a:ext cx="49182" cy="67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正方形/長方形 7"/>
          <p:cNvSpPr>
            <a:spLocks noChangeAspect="1"/>
          </p:cNvSpPr>
          <p:nvPr/>
        </p:nvSpPr>
        <p:spPr>
          <a:xfrm>
            <a:off x="4586661" y="4665149"/>
            <a:ext cx="114713" cy="109977"/>
          </a:xfrm>
          <a:custGeom>
            <a:avLst/>
            <a:gdLst>
              <a:gd name="connsiteX0" fmla="*/ 0 w 647374"/>
              <a:gd name="connsiteY0" fmla="*/ 0 h 620645"/>
              <a:gd name="connsiteX1" fmla="*/ 647374 w 647374"/>
              <a:gd name="connsiteY1" fmla="*/ 0 h 620645"/>
              <a:gd name="connsiteX2" fmla="*/ 647374 w 647374"/>
              <a:gd name="connsiteY2" fmla="*/ 620645 h 620645"/>
              <a:gd name="connsiteX3" fmla="*/ 0 w 647374"/>
              <a:gd name="connsiteY3" fmla="*/ 620645 h 620645"/>
              <a:gd name="connsiteX4" fmla="*/ 0 w 647374"/>
              <a:gd name="connsiteY4" fmla="*/ 0 h 620645"/>
              <a:gd name="connsiteX0" fmla="*/ 0 w 647374"/>
              <a:gd name="connsiteY0" fmla="*/ 0 h 620645"/>
              <a:gd name="connsiteX1" fmla="*/ 231449 w 647374"/>
              <a:gd name="connsiteY1" fmla="*/ 3175 h 620645"/>
              <a:gd name="connsiteX2" fmla="*/ 647374 w 647374"/>
              <a:gd name="connsiteY2" fmla="*/ 620645 h 620645"/>
              <a:gd name="connsiteX3" fmla="*/ 0 w 647374"/>
              <a:gd name="connsiteY3" fmla="*/ 620645 h 620645"/>
              <a:gd name="connsiteX4" fmla="*/ 0 w 647374"/>
              <a:gd name="connsiteY4" fmla="*/ 0 h 62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374" h="620645">
                <a:moveTo>
                  <a:pt x="0" y="0"/>
                </a:moveTo>
                <a:lnTo>
                  <a:pt x="231449" y="3175"/>
                </a:lnTo>
                <a:lnTo>
                  <a:pt x="647374" y="620645"/>
                </a:lnTo>
                <a:lnTo>
                  <a:pt x="0" y="620645"/>
                </a:lnTo>
                <a:lnTo>
                  <a:pt x="0" y="0"/>
                </a:lnTo>
                <a:close/>
              </a:path>
            </a:pathLst>
          </a:custGeom>
          <a:pattFill prst="wdDnDiag">
            <a:fgClr>
              <a:srgbClr val="FF0000"/>
            </a:fgClr>
            <a:bgClr>
              <a:schemeClr val="bg1"/>
            </a:bgClr>
          </a:patt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cxnSp>
        <p:nvCxnSpPr>
          <p:cNvPr id="325" name="直線コネクタ 324"/>
          <p:cNvCxnSpPr>
            <a:stCxn id="24" idx="2"/>
          </p:cNvCxnSpPr>
          <p:nvPr/>
        </p:nvCxnSpPr>
        <p:spPr>
          <a:xfrm flipH="1">
            <a:off x="5057775" y="2302453"/>
            <a:ext cx="69895" cy="2073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直線コネクタ 329"/>
          <p:cNvCxnSpPr/>
          <p:nvPr/>
        </p:nvCxnSpPr>
        <p:spPr>
          <a:xfrm flipH="1">
            <a:off x="6881813" y="2665124"/>
            <a:ext cx="231725" cy="1685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直線コネクタ 331"/>
          <p:cNvCxnSpPr/>
          <p:nvPr/>
        </p:nvCxnSpPr>
        <p:spPr>
          <a:xfrm flipH="1">
            <a:off x="6613771" y="4780844"/>
            <a:ext cx="231725" cy="1685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直線コネクタ 332"/>
          <p:cNvCxnSpPr>
            <a:endCxn id="240" idx="1"/>
          </p:cNvCxnSpPr>
          <p:nvPr/>
        </p:nvCxnSpPr>
        <p:spPr>
          <a:xfrm>
            <a:off x="6554825" y="5122522"/>
            <a:ext cx="114791" cy="2748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直線コネクタ 335"/>
          <p:cNvCxnSpPr/>
          <p:nvPr/>
        </p:nvCxnSpPr>
        <p:spPr>
          <a:xfrm>
            <a:off x="6357938" y="5895975"/>
            <a:ext cx="709612" cy="260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直線コネクタ 337"/>
          <p:cNvCxnSpPr/>
          <p:nvPr/>
        </p:nvCxnSpPr>
        <p:spPr>
          <a:xfrm flipH="1">
            <a:off x="5337472" y="4431058"/>
            <a:ext cx="231725" cy="1685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直線コネクタ 338"/>
          <p:cNvCxnSpPr>
            <a:stCxn id="294" idx="2"/>
            <a:endCxn id="305" idx="0"/>
          </p:cNvCxnSpPr>
          <p:nvPr/>
        </p:nvCxnSpPr>
        <p:spPr>
          <a:xfrm>
            <a:off x="4080135" y="4452402"/>
            <a:ext cx="680921" cy="1409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直線コネクタ 340"/>
          <p:cNvCxnSpPr/>
          <p:nvPr/>
        </p:nvCxnSpPr>
        <p:spPr>
          <a:xfrm flipV="1">
            <a:off x="4522476" y="4907756"/>
            <a:ext cx="637693" cy="156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コネクタ 343"/>
          <p:cNvCxnSpPr/>
          <p:nvPr/>
        </p:nvCxnSpPr>
        <p:spPr>
          <a:xfrm flipH="1">
            <a:off x="4996431" y="5129620"/>
            <a:ext cx="231725" cy="1685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コネクタ 344"/>
          <p:cNvCxnSpPr/>
          <p:nvPr/>
        </p:nvCxnSpPr>
        <p:spPr>
          <a:xfrm flipH="1">
            <a:off x="4452925" y="5619065"/>
            <a:ext cx="473771" cy="184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95" name="フリーフォーム 94"/>
          <p:cNvSpPr>
            <a:spLocks noChangeAspect="1"/>
          </p:cNvSpPr>
          <p:nvPr/>
        </p:nvSpPr>
        <p:spPr>
          <a:xfrm>
            <a:off x="4629975" y="5983197"/>
            <a:ext cx="52067" cy="74381"/>
          </a:xfrm>
          <a:custGeom>
            <a:avLst/>
            <a:gdLst>
              <a:gd name="connsiteX0" fmla="*/ 58903 w 58903"/>
              <a:gd name="connsiteY0" fmla="*/ 0 h 84147"/>
              <a:gd name="connsiteX1" fmla="*/ 58903 w 58903"/>
              <a:gd name="connsiteY1" fmla="*/ 84147 h 84147"/>
              <a:gd name="connsiteX2" fmla="*/ 25244 w 58903"/>
              <a:gd name="connsiteY2" fmla="*/ 84147 h 84147"/>
              <a:gd name="connsiteX3" fmla="*/ 0 w 58903"/>
              <a:gd name="connsiteY3" fmla="*/ 2805 h 84147"/>
              <a:gd name="connsiteX4" fmla="*/ 58903 w 58903"/>
              <a:gd name="connsiteY4" fmla="*/ 0 h 8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903" h="84147">
                <a:moveTo>
                  <a:pt x="58903" y="0"/>
                </a:moveTo>
                <a:lnTo>
                  <a:pt x="58903" y="84147"/>
                </a:lnTo>
                <a:lnTo>
                  <a:pt x="25244" y="84147"/>
                </a:lnTo>
                <a:lnTo>
                  <a:pt x="0" y="2805"/>
                </a:lnTo>
                <a:lnTo>
                  <a:pt x="58903" y="0"/>
                </a:lnTo>
                <a:close/>
              </a:path>
            </a:pathLst>
          </a:custGeom>
          <a:pattFill prst="wdUpDiag">
            <a:fgClr>
              <a:srgbClr val="FF0000"/>
            </a:fgClr>
            <a:bgClr>
              <a:schemeClr val="bg1"/>
            </a:bgClr>
          </a:patt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>
            <a:spLocks noChangeAspect="1"/>
          </p:cNvSpPr>
          <p:nvPr/>
        </p:nvSpPr>
        <p:spPr>
          <a:xfrm>
            <a:off x="4710853" y="6015212"/>
            <a:ext cx="101829" cy="40417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>
            <a:spLocks noChangeAspect="1"/>
          </p:cNvSpPr>
          <p:nvPr/>
        </p:nvSpPr>
        <p:spPr>
          <a:xfrm>
            <a:off x="4986450" y="6044485"/>
            <a:ext cx="108000" cy="16999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>
            <a:spLocks/>
          </p:cNvSpPr>
          <p:nvPr/>
        </p:nvSpPr>
        <p:spPr>
          <a:xfrm>
            <a:off x="4837933" y="6036536"/>
            <a:ext cx="118800" cy="22275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2" name="直線コネクタ 101"/>
          <p:cNvCxnSpPr>
            <a:endCxn id="101" idx="3"/>
          </p:cNvCxnSpPr>
          <p:nvPr/>
        </p:nvCxnSpPr>
        <p:spPr>
          <a:xfrm flipH="1">
            <a:off x="4512136" y="6089163"/>
            <a:ext cx="325798" cy="2358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 Box 647"/>
          <p:cNvSpPr txBox="1">
            <a:spLocks noChangeArrowheads="1"/>
          </p:cNvSpPr>
          <p:nvPr/>
        </p:nvSpPr>
        <p:spPr bwMode="auto">
          <a:xfrm>
            <a:off x="2892136" y="6186501"/>
            <a:ext cx="162000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⑨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J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地区荷さばき地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05" name="フリーフォーム 104"/>
          <p:cNvSpPr/>
          <p:nvPr/>
        </p:nvSpPr>
        <p:spPr>
          <a:xfrm>
            <a:off x="5397818" y="3927158"/>
            <a:ext cx="435768" cy="188118"/>
          </a:xfrm>
          <a:custGeom>
            <a:avLst/>
            <a:gdLst>
              <a:gd name="connsiteX0" fmla="*/ 435768 w 435768"/>
              <a:gd name="connsiteY0" fmla="*/ 140493 h 188118"/>
              <a:gd name="connsiteX1" fmla="*/ 407193 w 435768"/>
              <a:gd name="connsiteY1" fmla="*/ 188118 h 188118"/>
              <a:gd name="connsiteX2" fmla="*/ 288131 w 435768"/>
              <a:gd name="connsiteY2" fmla="*/ 183356 h 188118"/>
              <a:gd name="connsiteX3" fmla="*/ 266700 w 435768"/>
              <a:gd name="connsiteY3" fmla="*/ 130968 h 188118"/>
              <a:gd name="connsiteX4" fmla="*/ 0 w 435768"/>
              <a:gd name="connsiteY4" fmla="*/ 28575 h 188118"/>
              <a:gd name="connsiteX5" fmla="*/ 42862 w 435768"/>
              <a:gd name="connsiteY5" fmla="*/ 0 h 188118"/>
              <a:gd name="connsiteX6" fmla="*/ 435768 w 435768"/>
              <a:gd name="connsiteY6" fmla="*/ 140493 h 188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5768" h="188118">
                <a:moveTo>
                  <a:pt x="435768" y="140493"/>
                </a:moveTo>
                <a:lnTo>
                  <a:pt x="407193" y="188118"/>
                </a:lnTo>
                <a:lnTo>
                  <a:pt x="288131" y="183356"/>
                </a:lnTo>
                <a:lnTo>
                  <a:pt x="266700" y="130968"/>
                </a:lnTo>
                <a:lnTo>
                  <a:pt x="0" y="28575"/>
                </a:lnTo>
                <a:lnTo>
                  <a:pt x="42862" y="0"/>
                </a:lnTo>
                <a:lnTo>
                  <a:pt x="435768" y="140493"/>
                </a:lnTo>
                <a:close/>
              </a:path>
            </a:pathLst>
          </a:cu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 rot="1217967">
            <a:off x="5744484" y="4066961"/>
            <a:ext cx="64800" cy="180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正方形/長方形 106"/>
          <p:cNvSpPr/>
          <p:nvPr/>
        </p:nvSpPr>
        <p:spPr>
          <a:xfrm rot="1217967">
            <a:off x="5636125" y="4016133"/>
            <a:ext cx="18000" cy="180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Text Box 647"/>
          <p:cNvSpPr txBox="1">
            <a:spLocks noChangeArrowheads="1"/>
          </p:cNvSpPr>
          <p:nvPr/>
        </p:nvSpPr>
        <p:spPr bwMode="auto">
          <a:xfrm>
            <a:off x="5565859" y="4305109"/>
            <a:ext cx="2005695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⑦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L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地区基部荷さばき地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94" name="Text Box 647"/>
          <p:cNvSpPr txBox="1">
            <a:spLocks noChangeArrowheads="1"/>
          </p:cNvSpPr>
          <p:nvPr/>
        </p:nvSpPr>
        <p:spPr bwMode="auto">
          <a:xfrm>
            <a:off x="3270162" y="4175403"/>
            <a:ext cx="1619945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③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R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地区荷さばき地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cxnSp>
        <p:nvCxnSpPr>
          <p:cNvPr id="109" name="直線コネクタ 108"/>
          <p:cNvCxnSpPr>
            <a:stCxn id="110" idx="2"/>
          </p:cNvCxnSpPr>
          <p:nvPr/>
        </p:nvCxnSpPr>
        <p:spPr>
          <a:xfrm flipH="1">
            <a:off x="5686513" y="3740180"/>
            <a:ext cx="950380" cy="2259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 Box 647"/>
          <p:cNvSpPr txBox="1">
            <a:spLocks noChangeArrowheads="1"/>
          </p:cNvSpPr>
          <p:nvPr/>
        </p:nvSpPr>
        <p:spPr bwMode="auto">
          <a:xfrm>
            <a:off x="5114567" y="3463181"/>
            <a:ext cx="304465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⑩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KF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地区荷さばき地（船客上屋を含む）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" name="Text Box 684"/>
          <p:cNvSpPr txBox="1">
            <a:spLocks noChangeArrowheads="1"/>
          </p:cNvSpPr>
          <p:nvPr/>
        </p:nvSpPr>
        <p:spPr bwMode="auto">
          <a:xfrm>
            <a:off x="3927494" y="2025454"/>
            <a:ext cx="2400351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②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青果物関連施設（北港白津）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8" name="Text Box 647"/>
          <p:cNvSpPr txBox="1">
            <a:spLocks noChangeArrowheads="1"/>
          </p:cNvSpPr>
          <p:nvPr/>
        </p:nvSpPr>
        <p:spPr bwMode="auto">
          <a:xfrm>
            <a:off x="2057553" y="4798949"/>
            <a:ext cx="2462937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⑥その他の低稼働地区（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Q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地区）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310" name="Text Box 647"/>
          <p:cNvSpPr txBox="1">
            <a:spLocks noChangeArrowheads="1"/>
          </p:cNvSpPr>
          <p:nvPr/>
        </p:nvSpPr>
        <p:spPr bwMode="auto">
          <a:xfrm>
            <a:off x="6840113" y="4660099"/>
            <a:ext cx="1883991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⑤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C1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地区西荷さばき地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308" name="Text Box 647"/>
          <p:cNvSpPr txBox="1">
            <a:spLocks noChangeArrowheads="1"/>
          </p:cNvSpPr>
          <p:nvPr/>
        </p:nvSpPr>
        <p:spPr bwMode="auto">
          <a:xfrm>
            <a:off x="2279176" y="5154723"/>
            <a:ext cx="2714763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①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ea typeface="+mn-ea"/>
              </a:rPr>
              <a:t>C-6,7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埠頭（荷役機械を含む）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08" name="Text Box 684"/>
          <p:cNvSpPr txBox="1">
            <a:spLocks noChangeArrowheads="1"/>
          </p:cNvSpPr>
          <p:nvPr/>
        </p:nvSpPr>
        <p:spPr bwMode="auto">
          <a:xfrm>
            <a:off x="1948615" y="2821958"/>
            <a:ext cx="2372064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1200" dirty="0" smtClean="0">
                <a:solidFill>
                  <a:prstClr val="black"/>
                </a:solidFill>
                <a:latin typeface="+mn-ea"/>
                <a:ea typeface="+mn-ea"/>
              </a:rPr>
              <a:t>⑧北港白津地区荷さばき地</a:t>
            </a:r>
            <a:endParaRPr lang="ja-JP" altLang="en-US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11" name="正方形/長方形 110"/>
          <p:cNvSpPr/>
          <p:nvPr/>
        </p:nvSpPr>
        <p:spPr>
          <a:xfrm rot="16786926">
            <a:off x="4926958" y="2887639"/>
            <a:ext cx="126000" cy="936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" name="正方形/長方形 111"/>
          <p:cNvSpPr/>
          <p:nvPr/>
        </p:nvSpPr>
        <p:spPr>
          <a:xfrm rot="16786926">
            <a:off x="4950770" y="2745047"/>
            <a:ext cx="126000" cy="936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13" name="直線コネクタ 112"/>
          <p:cNvCxnSpPr>
            <a:stCxn id="112" idx="1"/>
          </p:cNvCxnSpPr>
          <p:nvPr/>
        </p:nvCxnSpPr>
        <p:spPr>
          <a:xfrm flipH="1">
            <a:off x="4340790" y="2853931"/>
            <a:ext cx="662276" cy="1208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09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0" y="188233"/>
            <a:ext cx="7886700" cy="6181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1600" b="1" dirty="0" smtClean="0">
                <a:solidFill>
                  <a:schemeClr val="tx1"/>
                </a:solidFill>
                <a:latin typeface="+mj-ea"/>
              </a:rPr>
              <a:t>Ⅲ</a:t>
            </a:r>
            <a:r>
              <a:rPr lang="ja-JP" altLang="en-US" sz="1600" b="1" dirty="0" smtClean="0">
                <a:solidFill>
                  <a:schemeClr val="tx1"/>
                </a:solidFill>
                <a:latin typeface="+mj-ea"/>
              </a:rPr>
              <a:t>　施設提供事業の課題</a:t>
            </a:r>
            <a:r>
              <a:rPr lang="en-US" altLang="ja-JP" sz="1600" b="1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1600" b="1" dirty="0" smtClean="0">
                <a:solidFill>
                  <a:schemeClr val="tx1"/>
                </a:solidFill>
                <a:latin typeface="+mj-ea"/>
              </a:rPr>
            </a:br>
            <a:endParaRPr lang="ja-JP" altLang="en-US" sz="16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6674" y="709550"/>
            <a:ext cx="2107858" cy="505710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２</a:t>
            </a:r>
            <a:r>
              <a:rPr kumimoji="1" lang="ja-JP" altLang="en-US" b="1" dirty="0" smtClean="0"/>
              <a:t>．個別課題</a:t>
            </a:r>
            <a:endParaRPr kumimoji="1" lang="ja-JP" altLang="en-US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2423532" y="709549"/>
            <a:ext cx="6406882" cy="5057109"/>
          </a:xfrm>
          <a:prstGeom prst="rect">
            <a:avLst/>
          </a:prstGeom>
          <a:ln w="38100" cmpd="thinThick">
            <a:solidFill>
              <a:srgbClr val="7030A0"/>
            </a:solidFill>
            <a:prstDash val="sysDash"/>
          </a:ln>
        </p:spPr>
        <p:txBody>
          <a:bodyPr wrap="square" anchor="ctr">
            <a:noAutofit/>
          </a:bodyPr>
          <a:lstStyle/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①　</a:t>
            </a:r>
            <a:r>
              <a:rPr lang="en-US" altLang="ja-JP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C-6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ja-JP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7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埠頭（荷役機械を含む）                           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②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　青果物関連施設                                               </a:t>
            </a:r>
            <a:endParaRPr lang="ja-JP" altLang="en-US" sz="1300" i="1" kern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③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en-US" altLang="ja-JP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R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地区荷さばき地 </a:t>
            </a:r>
            <a:endParaRPr lang="ja-JP" altLang="en-US" sz="1300" i="1" kern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④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en-US" altLang="ja-JP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K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地区荷さばき地（上屋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含む）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⑤　</a:t>
            </a:r>
            <a:r>
              <a:rPr lang="en-US" altLang="ja-JP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C1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地区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西荷さばき地                                                           </a:t>
            </a:r>
            <a:endParaRPr lang="en-US" altLang="ja-JP" sz="1300" i="1" kern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⑥　その他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の低稼働地区（</a:t>
            </a:r>
            <a:r>
              <a:rPr lang="en-US" altLang="ja-JP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D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・</a:t>
            </a:r>
            <a:r>
              <a:rPr lang="en-US" altLang="ja-JP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E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地区、</a:t>
            </a:r>
            <a:r>
              <a:rPr lang="en-US" altLang="ja-JP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I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地区、</a:t>
            </a:r>
            <a:r>
              <a:rPr lang="en-US" altLang="ja-JP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Q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地区）                                           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⑦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en-US" altLang="ja-JP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L</a:t>
            </a: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地区基部荷さばき地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⑧　北港白津地区荷さばき地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⑨　Ｊ地区荷さばき地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⑩　ＫＦ地区荷さばき地（船客上屋含む）</a:t>
            </a:r>
            <a:endParaRPr lang="ja-JP" altLang="en-US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616109" y="1185231"/>
            <a:ext cx="2366124" cy="4494327"/>
          </a:xfrm>
          <a:prstGeom prst="rect">
            <a:avLst/>
          </a:prstGeom>
          <a:ln w="38100" cmpd="thinThick">
            <a:noFill/>
            <a:prstDash val="sysDash"/>
          </a:ln>
        </p:spPr>
        <p:txBody>
          <a:bodyPr wrap="square" anchor="ctr">
            <a:noAutofit/>
          </a:bodyPr>
          <a:lstStyle/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（短期的取組、中期的取組）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（中期的</a:t>
            </a: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取組）</a:t>
            </a:r>
            <a:endParaRPr lang="en-US" altLang="ja-JP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（中期的取組）　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（中期的取組）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（中期的取組）</a:t>
            </a:r>
            <a:endParaRPr lang="ja-JP" altLang="en-US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（短期的取組）</a:t>
            </a:r>
            <a:endParaRPr lang="ja-JP" altLang="en-US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（短期的取組）</a:t>
            </a:r>
            <a:endParaRPr lang="en-US" altLang="ja-JP" sz="1300" i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（中期的取組）</a:t>
            </a:r>
            <a:endParaRPr lang="en-US" altLang="ja-JP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（中期的取組）　</a:t>
            </a:r>
            <a:endParaRPr lang="en-US" altLang="ja-JP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ja-JP" altLang="en-US" sz="1300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 panose="02020603050405020304" pitchFamily="18" charset="0"/>
              </a:rPr>
              <a:t>（中期的取組）</a:t>
            </a:r>
            <a:endParaRPr lang="en-US" altLang="ja-JP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endParaRPr lang="ja-JP" altLang="en-US" sz="1300" i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F4D1-A360-4C90-B403-85324C324155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713573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紫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9538</TotalTime>
  <Words>360</Words>
  <PresentationFormat>画面に合わせる (4:3)</PresentationFormat>
  <Paragraphs>76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ＭＳ Ｐゴシック</vt:lpstr>
      <vt:lpstr>メイリオ</vt:lpstr>
      <vt:lpstr>Arial</vt:lpstr>
      <vt:lpstr>Calibri</vt:lpstr>
      <vt:lpstr>Century Gothic</vt:lpstr>
      <vt:lpstr>Times New Roman</vt:lpstr>
      <vt:lpstr>Wingdings</vt:lpstr>
      <vt:lpstr>Wingdings 3</vt:lpstr>
      <vt:lpstr>ファセット</vt:lpstr>
      <vt:lpstr>Ⅲ　施設提供事業の課題 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港湾施設提供事業経営計画概要（素案）</dc:title>
  <cp:lastPrinted>2020-03-23T01:03:52Z</cp:lastPrinted>
  <dcterms:created xsi:type="dcterms:W3CDTF">2017-08-25T04:05:05Z</dcterms:created>
  <dcterms:modified xsi:type="dcterms:W3CDTF">2020-03-24T00:33:41Z</dcterms:modified>
</cp:coreProperties>
</file>