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14" saveSubsetFonts="1">
  <p:sldMasterIdLst>
    <p:sldMasterId id="2147483766" r:id="rId1"/>
  </p:sldMasterIdLst>
  <p:notesMasterIdLst>
    <p:notesMasterId r:id="rId10"/>
  </p:notesMasterIdLst>
  <p:sldIdLst>
    <p:sldId id="376" r:id="rId2"/>
    <p:sldId id="365" r:id="rId3"/>
    <p:sldId id="366" r:id="rId4"/>
    <p:sldId id="308" r:id="rId5"/>
    <p:sldId id="390" r:id="rId6"/>
    <p:sldId id="268" r:id="rId7"/>
    <p:sldId id="350" r:id="rId8"/>
    <p:sldId id="395"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D7ED"/>
    <a:srgbClr val="421E40"/>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35" autoAdjust="0"/>
    <p:restoredTop sz="93779" autoAdjust="0"/>
  </p:normalViewPr>
  <p:slideViewPr>
    <p:cSldViewPr snapToGrid="0">
      <p:cViewPr varScale="1">
        <p:scale>
          <a:sx n="68" d="100"/>
          <a:sy n="68" d="100"/>
        </p:scale>
        <p:origin x="1644" y="48"/>
      </p:cViewPr>
      <p:guideLst/>
    </p:cSldViewPr>
  </p:slideViewPr>
  <p:outlineViewPr>
    <p:cViewPr>
      <p:scale>
        <a:sx n="33" d="100"/>
        <a:sy n="33" d="100"/>
      </p:scale>
      <p:origin x="0" y="-27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c:f>
              <c:strCache>
                <c:ptCount val="1"/>
                <c:pt idx="0">
                  <c:v>～昭和50年代整備</c:v>
                </c:pt>
              </c:strCache>
            </c:strRef>
          </c:tx>
          <c:spPr>
            <a:pattFill prst="wdDnDiag">
              <a:fgClr>
                <a:schemeClr val="accent1"/>
              </a:fgClr>
              <a:bgClr>
                <a:schemeClr val="bg1"/>
              </a:bgClr>
            </a:patt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船客上屋</c:v>
                </c:pt>
                <c:pt idx="1">
                  <c:v>青果物関連</c:v>
                </c:pt>
                <c:pt idx="2">
                  <c:v>埋立地区</c:v>
                </c:pt>
                <c:pt idx="3">
                  <c:v>在来地区</c:v>
                </c:pt>
                <c:pt idx="4">
                  <c:v>全体</c:v>
                </c:pt>
              </c:strCache>
            </c:strRef>
          </c:cat>
          <c:val>
            <c:numRef>
              <c:f>Sheet1!$B$2:$B$6</c:f>
              <c:numCache>
                <c:formatCode>General</c:formatCode>
                <c:ptCount val="5"/>
                <c:pt idx="1">
                  <c:v>3</c:v>
                </c:pt>
                <c:pt idx="2">
                  <c:v>23</c:v>
                </c:pt>
                <c:pt idx="3">
                  <c:v>42</c:v>
                </c:pt>
                <c:pt idx="4">
                  <c:v>68</c:v>
                </c:pt>
              </c:numCache>
            </c:numRef>
          </c:val>
          <c:extLst>
            <c:ext xmlns:c16="http://schemas.microsoft.com/office/drawing/2014/chart" uri="{C3380CC4-5D6E-409C-BE32-E72D297353CC}">
              <c16:uniqueId val="{00000000-93A0-4670-B2A2-3253F4C5612C}"/>
            </c:ext>
          </c:extLst>
        </c:ser>
        <c:ser>
          <c:idx val="1"/>
          <c:order val="1"/>
          <c:tx>
            <c:strRef>
              <c:f>Sheet1!$C$1</c:f>
              <c:strCache>
                <c:ptCount val="1"/>
                <c:pt idx="0">
                  <c:v>昭和60年代～整備</c:v>
                </c:pt>
              </c:strCache>
            </c:strRef>
          </c:tx>
          <c:spPr>
            <a:solidFill>
              <a:schemeClr val="accent1"/>
            </a:solidFill>
            <a:ln>
              <a:noFill/>
            </a:ln>
            <a:effectLst/>
          </c:spPr>
          <c:invertIfNegative val="0"/>
          <c:dLbls>
            <c:dLbl>
              <c:idx val="0"/>
              <c:layout/>
              <c:tx>
                <c:rich>
                  <a:bodyPr/>
                  <a:lstStyle/>
                  <a:p>
                    <a:r>
                      <a:rPr lang="en-US" altLang="ja-JP" b="0" u="none" dirty="0" smtClean="0">
                        <a:solidFill>
                          <a:schemeClr val="tx1"/>
                        </a:solidFill>
                      </a:rPr>
                      <a:t>1</a:t>
                    </a:r>
                    <a:endParaRPr lang="en-US" altLang="ja-JP" b="0" u="none" dirty="0">
                      <a:solidFill>
                        <a:schemeClr val="tx1"/>
                      </a:solidFill>
                    </a:endParaRP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93A0-4670-B2A2-3253F4C5612C}"/>
                </c:ext>
              </c:extLst>
            </c:dLbl>
            <c:dLbl>
              <c:idx val="4"/>
              <c:layout/>
              <c:tx>
                <c:rich>
                  <a:bodyPr/>
                  <a:lstStyle/>
                  <a:p>
                    <a:r>
                      <a:rPr lang="en-US" altLang="ja-JP" b="0" u="none" dirty="0" smtClean="0">
                        <a:solidFill>
                          <a:schemeClr val="tx1"/>
                        </a:solidFill>
                      </a:rPr>
                      <a:t>12</a:t>
                    </a:r>
                    <a:endParaRPr lang="en-US" altLang="ja-JP" b="0" u="none" dirty="0">
                      <a:solidFill>
                        <a:schemeClr val="tx1"/>
                      </a:solidFill>
                    </a:endParaRP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93A0-4670-B2A2-3253F4C5612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船客上屋</c:v>
                </c:pt>
                <c:pt idx="1">
                  <c:v>青果物関連</c:v>
                </c:pt>
                <c:pt idx="2">
                  <c:v>埋立地区</c:v>
                </c:pt>
                <c:pt idx="3">
                  <c:v>在来地区</c:v>
                </c:pt>
                <c:pt idx="4">
                  <c:v>全体</c:v>
                </c:pt>
              </c:strCache>
            </c:strRef>
          </c:cat>
          <c:val>
            <c:numRef>
              <c:f>Sheet1!$C$2:$C$6</c:f>
              <c:numCache>
                <c:formatCode>General</c:formatCode>
                <c:ptCount val="5"/>
                <c:pt idx="0">
                  <c:v>1</c:v>
                </c:pt>
                <c:pt idx="1">
                  <c:v>3</c:v>
                </c:pt>
                <c:pt idx="2">
                  <c:v>7</c:v>
                </c:pt>
                <c:pt idx="3">
                  <c:v>1</c:v>
                </c:pt>
                <c:pt idx="4">
                  <c:v>12</c:v>
                </c:pt>
              </c:numCache>
            </c:numRef>
          </c:val>
          <c:extLst>
            <c:ext xmlns:c16="http://schemas.microsoft.com/office/drawing/2014/chart" uri="{C3380CC4-5D6E-409C-BE32-E72D297353CC}">
              <c16:uniqueId val="{00000003-93A0-4670-B2A2-3253F4C5612C}"/>
            </c:ext>
          </c:extLst>
        </c:ser>
        <c:dLbls>
          <c:showLegendKey val="0"/>
          <c:showVal val="0"/>
          <c:showCatName val="0"/>
          <c:showSerName val="0"/>
          <c:showPercent val="0"/>
          <c:showBubbleSize val="0"/>
        </c:dLbls>
        <c:gapWidth val="150"/>
        <c:overlap val="100"/>
        <c:axId val="458397416"/>
        <c:axId val="458392712"/>
      </c:barChart>
      <c:catAx>
        <c:axId val="4583974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58392712"/>
        <c:crosses val="autoZero"/>
        <c:auto val="1"/>
        <c:lblAlgn val="ctr"/>
        <c:lblOffset val="100"/>
        <c:noMultiLvlLbl val="0"/>
      </c:catAx>
      <c:valAx>
        <c:axId val="458392712"/>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ja-JP"/>
          </a:p>
        </c:txPr>
        <c:crossAx val="458397416"/>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ea"/>
                <a:ea typeface="+mn-ea"/>
                <a:cs typeface="+mn-cs"/>
              </a:defRPr>
            </a:pPr>
            <a:endParaRPr lang="ja-JP"/>
          </a:p>
        </c:txPr>
      </c:legendEntry>
      <c:legendEntry>
        <c:idx val="1"/>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ea"/>
                <a:ea typeface="+mn-ea"/>
                <a:cs typeface="+mn-cs"/>
              </a:defRPr>
            </a:pPr>
            <a:endParaRPr lang="ja-JP"/>
          </a:p>
        </c:txPr>
      </c:legendEntry>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ea"/>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50375" cy="498645"/>
          </a:xfrm>
          <a:prstGeom prst="rect">
            <a:avLst/>
          </a:prstGeom>
        </p:spPr>
        <p:txBody>
          <a:bodyPr vert="horz" lIns="92187" tIns="46091" rIns="92187" bIns="4609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645"/>
          </a:xfrm>
          <a:prstGeom prst="rect">
            <a:avLst/>
          </a:prstGeom>
        </p:spPr>
        <p:txBody>
          <a:bodyPr vert="horz" lIns="92187" tIns="46091" rIns="92187" bIns="46091" rtlCol="0"/>
          <a:lstStyle>
            <a:lvl1pPr algn="r">
              <a:defRPr sz="1200"/>
            </a:lvl1pPr>
          </a:lstStyle>
          <a:p>
            <a:fld id="{03CF707E-E338-4175-96F7-401751D3C73D}" type="datetimeFigureOut">
              <a:rPr kumimoji="1" lang="ja-JP" altLang="en-US" smtClean="0"/>
              <a:t>2020/3/24</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73575" cy="3354388"/>
          </a:xfrm>
          <a:prstGeom prst="rect">
            <a:avLst/>
          </a:prstGeom>
          <a:noFill/>
          <a:ln w="12700">
            <a:solidFill>
              <a:prstClr val="black"/>
            </a:solidFill>
          </a:ln>
        </p:spPr>
        <p:txBody>
          <a:bodyPr vert="horz" lIns="92187" tIns="46091" rIns="92187" bIns="46091" rtlCol="0" anchor="ctr"/>
          <a:lstStyle/>
          <a:p>
            <a:endParaRPr lang="ja-JP" altLang="en-US"/>
          </a:p>
        </p:txBody>
      </p:sp>
      <p:sp>
        <p:nvSpPr>
          <p:cNvPr id="5" name="ノート プレースホルダー 4"/>
          <p:cNvSpPr>
            <a:spLocks noGrp="1"/>
          </p:cNvSpPr>
          <p:nvPr>
            <p:ph type="body" sz="quarter" idx="3"/>
          </p:nvPr>
        </p:nvSpPr>
        <p:spPr>
          <a:xfrm>
            <a:off x="680241" y="4783479"/>
            <a:ext cx="5446723" cy="3914043"/>
          </a:xfrm>
          <a:prstGeom prst="rect">
            <a:avLst/>
          </a:prstGeom>
        </p:spPr>
        <p:txBody>
          <a:bodyPr vert="horz" lIns="92187" tIns="46091" rIns="92187" bIns="4609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694"/>
            <a:ext cx="2950375" cy="498645"/>
          </a:xfrm>
          <a:prstGeom prst="rect">
            <a:avLst/>
          </a:prstGeom>
        </p:spPr>
        <p:txBody>
          <a:bodyPr vert="horz" lIns="92187" tIns="46091" rIns="92187" bIns="4609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694"/>
            <a:ext cx="2950374" cy="498645"/>
          </a:xfrm>
          <a:prstGeom prst="rect">
            <a:avLst/>
          </a:prstGeom>
        </p:spPr>
        <p:txBody>
          <a:bodyPr vert="horz" lIns="92187" tIns="46091" rIns="92187" bIns="46091" rtlCol="0" anchor="b"/>
          <a:lstStyle>
            <a:lvl1pPr algn="r">
              <a:defRPr sz="1200"/>
            </a:lvl1pPr>
          </a:lstStyle>
          <a:p>
            <a:fld id="{552D216E-87BB-4C3D-8BE9-1BEE5930CF15}" type="slidenum">
              <a:rPr kumimoji="1" lang="ja-JP" altLang="en-US" smtClean="0"/>
              <a:t>‹#›</a:t>
            </a:fld>
            <a:endParaRPr kumimoji="1" lang="ja-JP" altLang="en-US"/>
          </a:p>
        </p:txBody>
      </p:sp>
    </p:spTree>
    <p:extLst>
      <p:ext uri="{BB962C8B-B14F-4D97-AF65-F5344CB8AC3E}">
        <p14:creationId xmlns:p14="http://schemas.microsoft.com/office/powerpoint/2010/main" val="42680152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16</a:t>
            </a:fld>
            <a:endParaRPr kumimoji="1" lang="ja-JP" altLang="en-US"/>
          </a:p>
        </p:txBody>
      </p:sp>
    </p:spTree>
    <p:extLst>
      <p:ext uri="{BB962C8B-B14F-4D97-AF65-F5344CB8AC3E}">
        <p14:creationId xmlns:p14="http://schemas.microsoft.com/office/powerpoint/2010/main" val="1245684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17</a:t>
            </a:fld>
            <a:endParaRPr kumimoji="1" lang="ja-JP" altLang="en-US"/>
          </a:p>
        </p:txBody>
      </p:sp>
    </p:spTree>
    <p:extLst>
      <p:ext uri="{BB962C8B-B14F-4D97-AF65-F5344CB8AC3E}">
        <p14:creationId xmlns:p14="http://schemas.microsoft.com/office/powerpoint/2010/main" val="4945886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238FB8E-F648-4D88-82DC-305279067A1A}"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4541" y="6626111"/>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36843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1D67983-E189-49E6-8951-18611FBCA033}" type="datetime1">
              <a:rPr kumimoji="1" lang="ja-JP" altLang="en-US" smtClean="0"/>
              <a:t>2020/3/24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422020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D442B68-F349-46A3-A0D2-B02BFE3943F6}"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6735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8D0E24A-EF47-4766-9536-7A6DF9F261B3}"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456959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A564541-371F-46C0-9A2C-79C24D7D88C3}"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07180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1DC475D-1883-47E8-998F-C0822B32A38A}"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810375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E4939CD-2B84-42CD-B960-E8BDBA26AF73}"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8001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BD06B5-BD4C-4EB7-8AEE-43EB8A1522EA}"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946790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12B6E8B-368D-4912-A6E5-F904FF6BBAE5}"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482067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2F5EDFF-F68A-4B3C-90D7-3F1FAAC906B9}"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5914" y="6624770"/>
            <a:ext cx="512638" cy="365125"/>
          </a:xfrm>
        </p:spPr>
        <p:txBody>
          <a:bodyPr/>
          <a:lstStyle/>
          <a:p>
            <a:fld id="{8F2DF4D1-A360-4C90-B403-85324C324155}" type="slidenum">
              <a:rPr kumimoji="1" lang="ja-JP" altLang="en-US" smtClean="0"/>
              <a:t>‹#›</a:t>
            </a:fld>
            <a:endParaRPr kumimoji="1" lang="ja-JP" altLang="en-US" dirty="0"/>
          </a:p>
        </p:txBody>
      </p:sp>
    </p:spTree>
    <p:extLst>
      <p:ext uri="{BB962C8B-B14F-4D97-AF65-F5344CB8AC3E}">
        <p14:creationId xmlns:p14="http://schemas.microsoft.com/office/powerpoint/2010/main" val="10011318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21F2FAD-D011-4747-827E-32EF65BF9A55}" type="datetime1">
              <a:rPr kumimoji="1" lang="ja-JP" altLang="en-US" smtClean="0"/>
              <a:t>2020/3/24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6444674" y="6041363"/>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922202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F00C058-6CA2-4484-960B-D20A181A9EE2}" type="datetime1">
              <a:rPr kumimoji="1" lang="ja-JP" altLang="en-US" smtClean="0"/>
              <a:t>2020/3/24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2175648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8F4D6A1-5F38-4A0D-AB97-66F061ADF69D}" type="datetime1">
              <a:rPr kumimoji="1" lang="ja-JP" altLang="en-US" smtClean="0"/>
              <a:t>2020/3/24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97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DA7636F-57A3-40D4-877B-56ECED523498}" type="datetime1">
              <a:rPr kumimoji="1" lang="ja-JP" altLang="en-US" smtClean="0"/>
              <a:t>2020/3/24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555267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63033CC-6283-4C9A-B070-DC0096E61DD6}" type="datetime1">
              <a:rPr kumimoji="1" lang="ja-JP" altLang="en-US" smtClean="0"/>
              <a:t>2020/3/24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103065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371F98-43B5-402D-B69B-8E27BA682AA0}" type="datetime1">
              <a:rPr kumimoji="1" lang="ja-JP" altLang="en-US" smtClean="0"/>
              <a:t>2020/3/24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822010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D3DDC5A-DAAD-4FBE-BAE5-783A452A4F38}" type="datetime1">
              <a:rPr kumimoji="1" lang="ja-JP" altLang="en-US" smtClean="0"/>
              <a:t>2020/3/24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583127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8966286-B553-45B1-81C6-77BC78B3B0D6}" type="datetime1">
              <a:rPr kumimoji="1" lang="ja-JP" altLang="en-US" smtClean="0"/>
              <a:t>2020/3/24</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044970395"/>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83"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 id="2147483780" r:id="rId15"/>
    <p:sldLayoutId id="2147483781" r:id="rId16"/>
    <p:sldLayoutId id="2147483782" r:id="rId17"/>
  </p:sldLayoutIdLst>
  <p:timing>
    <p:tnLst>
      <p:par>
        <p:cTn id="1" dur="indefinite" restart="never" nodeType="tmRoot"/>
      </p:par>
    </p:tnLst>
  </p:timing>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61492"/>
            <a:ext cx="7886700" cy="1018008"/>
          </a:xfrm>
        </p:spPr>
        <p:txBody>
          <a:bodyPr>
            <a:normAutofit/>
          </a:bodyPr>
          <a:lstStyle/>
          <a:p>
            <a:r>
              <a:rPr lang="en-US" altLang="ja-JP" sz="1600" b="1" dirty="0">
                <a:solidFill>
                  <a:schemeClr val="tx1"/>
                </a:solidFill>
                <a:latin typeface="+mj-ea"/>
              </a:rPr>
              <a:t>Ⅳ</a:t>
            </a:r>
            <a:r>
              <a:rPr kumimoji="1" lang="ja-JP" altLang="en-US" sz="1600" b="1" dirty="0">
                <a:solidFill>
                  <a:schemeClr val="tx1"/>
                </a:solidFill>
                <a:latin typeface="+mj-ea"/>
              </a:rPr>
              <a:t>　経営改善策</a:t>
            </a:r>
            <a:r>
              <a:rPr kumimoji="1" lang="en-US" altLang="ja-JP" sz="1600" b="1" dirty="0">
                <a:solidFill>
                  <a:schemeClr val="tx1"/>
                </a:solidFill>
                <a:latin typeface="+mj-ea"/>
              </a:rPr>
              <a:t/>
            </a:r>
            <a:br>
              <a:rPr kumimoji="1" lang="en-US" altLang="ja-JP" sz="1600" b="1" dirty="0">
                <a:solidFill>
                  <a:schemeClr val="tx1"/>
                </a:solidFill>
                <a:latin typeface="+mj-ea"/>
              </a:rPr>
            </a:br>
            <a:r>
              <a:rPr lang="ja-JP" altLang="en-US" sz="1600" b="1" dirty="0">
                <a:solidFill>
                  <a:schemeClr val="tx1"/>
                </a:solidFill>
                <a:latin typeface="+mj-ea"/>
              </a:rPr>
              <a:t>　１．全般的課題への対応</a:t>
            </a:r>
            <a:r>
              <a:rPr lang="en-US" altLang="ja-JP" sz="1600" b="1" dirty="0">
                <a:solidFill>
                  <a:schemeClr val="tx1"/>
                </a:solidFill>
                <a:latin typeface="+mj-ea"/>
              </a:rPr>
              <a:t/>
            </a:r>
            <a:br>
              <a:rPr lang="en-US" altLang="ja-JP" sz="1600" b="1" dirty="0">
                <a:solidFill>
                  <a:schemeClr val="tx1"/>
                </a:solidFill>
                <a:latin typeface="+mj-ea"/>
              </a:rPr>
            </a:br>
            <a:r>
              <a:rPr lang="ja-JP" altLang="en-US" sz="1600" b="1" dirty="0">
                <a:solidFill>
                  <a:schemeClr val="tx1"/>
                </a:solidFill>
                <a:latin typeface="+mj-ea"/>
              </a:rPr>
              <a:t>　　①　稼働率向上のための分析及び戦略策定が必要</a:t>
            </a:r>
          </a:p>
        </p:txBody>
      </p:sp>
      <p:sp>
        <p:nvSpPr>
          <p:cNvPr id="9" name="正方形/長方形 8"/>
          <p:cNvSpPr/>
          <p:nvPr/>
        </p:nvSpPr>
        <p:spPr>
          <a:xfrm>
            <a:off x="169075" y="2232360"/>
            <a:ext cx="353439" cy="230087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en-US" altLang="ja-JP" sz="1200" b="1" dirty="0"/>
              <a:t>SWOT</a:t>
            </a:r>
            <a:r>
              <a:rPr kumimoji="1" lang="ja-JP" altLang="en-US" sz="1200" b="1" dirty="0"/>
              <a:t>分析による戦略案</a:t>
            </a:r>
          </a:p>
        </p:txBody>
      </p:sp>
      <p:sp>
        <p:nvSpPr>
          <p:cNvPr id="20" name="正方形/長方形 19"/>
          <p:cNvSpPr/>
          <p:nvPr/>
        </p:nvSpPr>
        <p:spPr>
          <a:xfrm>
            <a:off x="169075" y="4681179"/>
            <a:ext cx="353439" cy="2047167"/>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150" b="1" dirty="0"/>
              <a:t>事業者ヒアリングの結果</a:t>
            </a:r>
          </a:p>
        </p:txBody>
      </p:sp>
      <p:sp>
        <p:nvSpPr>
          <p:cNvPr id="21" name="正方形/長方形 20"/>
          <p:cNvSpPr/>
          <p:nvPr/>
        </p:nvSpPr>
        <p:spPr>
          <a:xfrm>
            <a:off x="624116" y="2269006"/>
            <a:ext cx="4252686" cy="2264228"/>
          </a:xfrm>
          <a:prstGeom prst="rect">
            <a:avLst/>
          </a:prstGeom>
          <a:ln w="38100">
            <a:solidFill>
              <a:srgbClr val="7030A0"/>
            </a:solidFill>
          </a:ln>
        </p:spPr>
        <p:txBody>
          <a:bodyPr wrap="square" anchor="ctr">
            <a:noAutofit/>
          </a:bodyPr>
          <a:lstStyle/>
          <a:p>
            <a:pPr lvl="0" algn="just">
              <a:spcAft>
                <a:spcPts val="0"/>
              </a:spcAft>
            </a:pPr>
            <a:r>
              <a:rPr lang="ja-JP" altLang="en-US" sz="1200" b="1" kern="100" dirty="0">
                <a:latin typeface="+mj-ea"/>
                <a:ea typeface="+mj-ea"/>
                <a:cs typeface="Times New Roman" panose="02020603050405020304" pitchFamily="18" charset="0"/>
              </a:rPr>
              <a:t>大阪港全体の戦略案</a:t>
            </a:r>
            <a:r>
              <a:rPr lang="en-US" altLang="ja-JP" sz="1200" b="1" kern="100" dirty="0">
                <a:latin typeface="+mj-ea"/>
                <a:ea typeface="+mj-ea"/>
                <a:cs typeface="Times New Roman" panose="02020603050405020304" pitchFamily="18" charset="0"/>
              </a:rPr>
              <a:t>【</a:t>
            </a:r>
            <a:r>
              <a:rPr lang="ja-JP" altLang="en-US" sz="1200" b="1" kern="100" dirty="0">
                <a:latin typeface="+mj-ea"/>
                <a:ea typeface="+mj-ea"/>
                <a:cs typeface="Times New Roman" panose="02020603050405020304" pitchFamily="18" charset="0"/>
              </a:rPr>
              <a:t>再掲</a:t>
            </a:r>
            <a:r>
              <a:rPr lang="en-US" altLang="ja-JP" sz="1200" b="1" kern="100" dirty="0">
                <a:latin typeface="+mj-ea"/>
                <a:ea typeface="+mj-ea"/>
                <a:cs typeface="Times New Roman" panose="02020603050405020304" pitchFamily="18" charset="0"/>
              </a:rPr>
              <a:t>~</a:t>
            </a:r>
            <a:r>
              <a:rPr lang="ja-JP" altLang="en-US" sz="1200" b="1" kern="100" dirty="0">
                <a:latin typeface="+mj-ea"/>
                <a:ea typeface="+mj-ea"/>
                <a:cs typeface="Times New Roman" panose="02020603050405020304" pitchFamily="18" charset="0"/>
              </a:rPr>
              <a:t>抜粋</a:t>
            </a:r>
            <a:r>
              <a:rPr lang="en-US" altLang="ja-JP" sz="1200" b="1" kern="100" dirty="0">
                <a:latin typeface="+mj-ea"/>
                <a:ea typeface="+mj-ea"/>
                <a:cs typeface="Times New Roman" panose="02020603050405020304" pitchFamily="18" charset="0"/>
              </a:rPr>
              <a:t>~】</a:t>
            </a:r>
          </a:p>
          <a:p>
            <a:pPr lvl="0" algn="just">
              <a:spcAft>
                <a:spcPts val="0"/>
              </a:spcAft>
            </a:pPr>
            <a:r>
              <a:rPr lang="ja-JP" altLang="en-US" sz="1200" kern="100" dirty="0">
                <a:latin typeface="+mj-ea"/>
                <a:ea typeface="+mj-ea"/>
                <a:cs typeface="Times New Roman" panose="02020603050405020304" pitchFamily="18" charset="0"/>
              </a:rPr>
              <a:t>①　</a:t>
            </a:r>
            <a:r>
              <a:rPr lang="ja-JP" altLang="en-US" sz="1180" kern="100" dirty="0">
                <a:latin typeface="+mj-ea"/>
                <a:ea typeface="+mj-ea"/>
                <a:cs typeface="Times New Roman" panose="02020603050405020304" pitchFamily="18" charset="0"/>
              </a:rPr>
              <a:t>海外ポートセールスの推進、ブランド力の強化</a:t>
            </a:r>
            <a:endParaRPr lang="en-US" altLang="ja-JP" sz="1180" kern="100" dirty="0">
              <a:latin typeface="+mj-ea"/>
              <a:ea typeface="+mj-ea"/>
              <a:cs typeface="Times New Roman" panose="02020603050405020304" pitchFamily="18" charset="0"/>
            </a:endParaRPr>
          </a:p>
          <a:p>
            <a:pPr lvl="0" algn="just">
              <a:spcAft>
                <a:spcPts val="0"/>
              </a:spcAft>
            </a:pPr>
            <a:r>
              <a:rPr lang="ja-JP" altLang="en-US" sz="1180" kern="100" dirty="0">
                <a:latin typeface="+mj-ea"/>
                <a:ea typeface="+mj-ea"/>
                <a:cs typeface="Times New Roman" panose="02020603050405020304" pitchFamily="18" charset="0"/>
              </a:rPr>
              <a:t>②　府営港湾との連携、ゲート前滞留対策、集貨</a:t>
            </a:r>
            <a:endParaRPr lang="en-US" altLang="ja-JP" sz="1180" kern="100" dirty="0">
              <a:latin typeface="+mj-ea"/>
              <a:ea typeface="+mj-ea"/>
              <a:cs typeface="Times New Roman" panose="02020603050405020304" pitchFamily="18" charset="0"/>
            </a:endParaRPr>
          </a:p>
          <a:p>
            <a:pPr lvl="0" algn="just">
              <a:spcAft>
                <a:spcPts val="0"/>
              </a:spcAft>
            </a:pPr>
            <a:r>
              <a:rPr lang="ja-JP" altLang="en-US" sz="1180" kern="100" dirty="0">
                <a:latin typeface="+mj-ea"/>
                <a:ea typeface="+mj-ea"/>
                <a:cs typeface="Times New Roman" panose="02020603050405020304" pitchFamily="18" charset="0"/>
              </a:rPr>
              <a:t>③　コンテナターミナルゲート前混雑緩和</a:t>
            </a:r>
            <a:endParaRPr lang="en-US" altLang="ja-JP" sz="1180" kern="100" dirty="0">
              <a:latin typeface="+mj-ea"/>
              <a:ea typeface="+mj-ea"/>
              <a:cs typeface="Times New Roman" panose="02020603050405020304" pitchFamily="18" charset="0"/>
            </a:endParaRPr>
          </a:p>
          <a:p>
            <a:pPr lvl="0" algn="just">
              <a:spcAft>
                <a:spcPts val="0"/>
              </a:spcAft>
            </a:pPr>
            <a:r>
              <a:rPr lang="ja-JP" altLang="en-US" sz="1180" kern="100" dirty="0">
                <a:latin typeface="+mj-ea"/>
                <a:ea typeface="+mj-ea"/>
                <a:cs typeface="Times New Roman" panose="02020603050405020304" pitchFamily="18" charset="0"/>
              </a:rPr>
              <a:t>④　内航フィーダーの貨物拡大</a:t>
            </a:r>
            <a:endParaRPr lang="en-US" altLang="ja-JP" sz="1180" kern="100" dirty="0">
              <a:latin typeface="+mj-ea"/>
              <a:ea typeface="+mj-ea"/>
              <a:cs typeface="Times New Roman" panose="02020603050405020304" pitchFamily="18" charset="0"/>
            </a:endParaRPr>
          </a:p>
          <a:p>
            <a:pPr lvl="0" algn="just">
              <a:spcAft>
                <a:spcPts val="0"/>
              </a:spcAft>
            </a:pPr>
            <a:r>
              <a:rPr lang="ja-JP" altLang="en-US" sz="1180" kern="100" dirty="0">
                <a:latin typeface="+mj-ea"/>
                <a:ea typeface="+mj-ea"/>
                <a:cs typeface="Times New Roman" panose="02020603050405020304" pitchFamily="18" charset="0"/>
              </a:rPr>
              <a:t>⑤　豪州からの輸入貨物拡大</a:t>
            </a:r>
            <a:endParaRPr lang="en-US" altLang="ja-JP" sz="1180" kern="100" dirty="0">
              <a:latin typeface="+mj-ea"/>
              <a:ea typeface="+mj-ea"/>
              <a:cs typeface="Times New Roman" panose="02020603050405020304" pitchFamily="18" charset="0"/>
            </a:endParaRPr>
          </a:p>
          <a:p>
            <a:pPr lvl="0" algn="just">
              <a:spcAft>
                <a:spcPts val="0"/>
              </a:spcAft>
            </a:pPr>
            <a:r>
              <a:rPr lang="ja-JP" altLang="en-US" sz="1180" kern="100" dirty="0">
                <a:latin typeface="+mj-ea"/>
                <a:ea typeface="+mj-ea"/>
                <a:cs typeface="Times New Roman" panose="02020603050405020304" pitchFamily="18" charset="0"/>
              </a:rPr>
              <a:t>⑥　コンテナ船会社の統合などに対応したターミナルの再編</a:t>
            </a:r>
            <a:endParaRPr lang="en-US" altLang="ja-JP" sz="1180" kern="100" dirty="0">
              <a:latin typeface="+mj-ea"/>
              <a:ea typeface="+mj-ea"/>
              <a:cs typeface="Times New Roman" panose="02020603050405020304" pitchFamily="18" charset="0"/>
            </a:endParaRPr>
          </a:p>
          <a:p>
            <a:pPr lvl="0" algn="just">
              <a:spcAft>
                <a:spcPts val="0"/>
              </a:spcAft>
            </a:pPr>
            <a:r>
              <a:rPr lang="ja-JP" altLang="en-US" sz="1180" kern="100" dirty="0">
                <a:latin typeface="+mj-ea"/>
                <a:ea typeface="+mj-ea"/>
                <a:cs typeface="Times New Roman" panose="02020603050405020304" pitchFamily="18" charset="0"/>
              </a:rPr>
              <a:t>⑦　民間による物流施設の整備促進</a:t>
            </a:r>
            <a:endParaRPr lang="en-US" altLang="ja-JP" sz="1180" kern="100" dirty="0">
              <a:latin typeface="+mj-ea"/>
              <a:ea typeface="+mj-ea"/>
              <a:cs typeface="Times New Roman" panose="02020603050405020304" pitchFamily="18" charset="0"/>
            </a:endParaRPr>
          </a:p>
          <a:p>
            <a:pPr lvl="0" algn="just">
              <a:spcAft>
                <a:spcPts val="0"/>
              </a:spcAft>
            </a:pPr>
            <a:r>
              <a:rPr lang="ja-JP" altLang="en-US" sz="1180" kern="100" dirty="0">
                <a:latin typeface="+mj-ea"/>
                <a:ea typeface="+mj-ea"/>
                <a:cs typeface="Times New Roman" panose="02020603050405020304" pitchFamily="18" charset="0"/>
              </a:rPr>
              <a:t>⑧　外航フェリー貨物へのインセンティブ</a:t>
            </a:r>
            <a:endParaRPr lang="en-US" altLang="ja-JP" sz="1180" kern="100" dirty="0">
              <a:latin typeface="+mj-ea"/>
              <a:ea typeface="+mj-ea"/>
              <a:cs typeface="Times New Roman" panose="02020603050405020304" pitchFamily="18" charset="0"/>
            </a:endParaRPr>
          </a:p>
          <a:p>
            <a:pPr lvl="0" algn="just">
              <a:spcAft>
                <a:spcPts val="0"/>
              </a:spcAft>
            </a:pPr>
            <a:r>
              <a:rPr lang="ja-JP" altLang="en-US" sz="1180" kern="100" dirty="0">
                <a:latin typeface="+mj-ea"/>
                <a:ea typeface="+mj-ea"/>
                <a:cs typeface="Times New Roman" panose="02020603050405020304" pitchFamily="18" charset="0"/>
              </a:rPr>
              <a:t>⑨　</a:t>
            </a:r>
            <a:r>
              <a:rPr lang="en-US" altLang="ja-JP" sz="1180" kern="100" dirty="0">
                <a:latin typeface="+mj-ea"/>
                <a:ea typeface="+mj-ea"/>
                <a:cs typeface="Times New Roman" panose="02020603050405020304" pitchFamily="18" charset="0"/>
              </a:rPr>
              <a:t>PFI</a:t>
            </a:r>
            <a:r>
              <a:rPr lang="ja-JP" altLang="en-US" sz="1180" kern="100" dirty="0">
                <a:latin typeface="+mj-ea"/>
                <a:ea typeface="+mj-ea"/>
                <a:cs typeface="Times New Roman" panose="02020603050405020304" pitchFamily="18" charset="0"/>
              </a:rPr>
              <a:t>手法による天保山客船ターミナルの整備</a:t>
            </a:r>
            <a:endParaRPr lang="en-US" altLang="ja-JP" sz="1180" kern="100" dirty="0">
              <a:latin typeface="+mj-ea"/>
              <a:ea typeface="+mj-ea"/>
              <a:cs typeface="Times New Roman" panose="02020603050405020304" pitchFamily="18" charset="0"/>
            </a:endParaRPr>
          </a:p>
          <a:p>
            <a:pPr lvl="0" algn="just">
              <a:spcAft>
                <a:spcPts val="0"/>
              </a:spcAft>
            </a:pPr>
            <a:r>
              <a:rPr lang="ja-JP" altLang="en-US" sz="1180" kern="100" dirty="0">
                <a:latin typeface="+mj-ea"/>
                <a:ea typeface="+mj-ea"/>
                <a:cs typeface="Times New Roman" panose="02020603050405020304" pitchFamily="18" charset="0"/>
              </a:rPr>
              <a:t>⑩　天保山客船ターミナルの一般会計化</a:t>
            </a:r>
            <a:endParaRPr lang="en-US" altLang="ja-JP" sz="1180" kern="100" dirty="0">
              <a:latin typeface="+mj-ea"/>
              <a:ea typeface="+mj-ea"/>
              <a:cs typeface="Times New Roman" panose="02020603050405020304" pitchFamily="18" charset="0"/>
            </a:endParaRPr>
          </a:p>
          <a:p>
            <a:pPr lvl="0" algn="just">
              <a:spcAft>
                <a:spcPts val="0"/>
              </a:spcAft>
            </a:pPr>
            <a:r>
              <a:rPr lang="ja-JP" altLang="en-US" sz="1180" kern="100" dirty="0">
                <a:latin typeface="+mj-ea"/>
                <a:ea typeface="+mj-ea"/>
                <a:cs typeface="Times New Roman" panose="02020603050405020304" pitchFamily="18" charset="0"/>
              </a:rPr>
              <a:t>⑪　</a:t>
            </a:r>
            <a:r>
              <a:rPr lang="ja-JP" altLang="en-US" sz="1180" kern="100" dirty="0" smtClean="0">
                <a:latin typeface="+mj-ea"/>
                <a:ea typeface="+mj-ea"/>
                <a:cs typeface="Times New Roman" panose="02020603050405020304" pitchFamily="18" charset="0"/>
              </a:rPr>
              <a:t>災害に強い港湾施設の整備</a:t>
            </a:r>
            <a:endParaRPr lang="en-US" altLang="ja-JP" sz="1180" kern="100" dirty="0">
              <a:latin typeface="+mj-ea"/>
              <a:ea typeface="+mj-ea"/>
              <a:cs typeface="Times New Roman" panose="02020603050405020304" pitchFamily="18" charset="0"/>
            </a:endParaRPr>
          </a:p>
        </p:txBody>
      </p:sp>
      <p:sp>
        <p:nvSpPr>
          <p:cNvPr id="22" name="正方形/長方形 21"/>
          <p:cNvSpPr/>
          <p:nvPr/>
        </p:nvSpPr>
        <p:spPr>
          <a:xfrm>
            <a:off x="169075" y="935651"/>
            <a:ext cx="8780069" cy="1097865"/>
          </a:xfrm>
          <a:prstGeom prst="rect">
            <a:avLst/>
          </a:prstGeom>
          <a:ln w="15875">
            <a:solidFill>
              <a:srgbClr val="7030A0"/>
            </a:solidFill>
          </a:ln>
        </p:spPr>
        <p:txBody>
          <a:bodyPr wrap="square" anchor="ctr">
            <a:noAutofit/>
          </a:bodyPr>
          <a:lstStyle/>
          <a:p>
            <a:pPr lvl="0" algn="just">
              <a:spcAft>
                <a:spcPts val="0"/>
              </a:spcAft>
            </a:pPr>
            <a:endParaRPr lang="en-US" altLang="ja-JP" b="1" kern="100" dirty="0">
              <a:latin typeface="+mj-ea"/>
              <a:ea typeface="+mj-ea"/>
              <a:cs typeface="Times New Roman" panose="02020603050405020304" pitchFamily="18" charset="0"/>
            </a:endParaRPr>
          </a:p>
          <a:p>
            <a:pPr marL="285750" lvl="0" indent="-285750" algn="just">
              <a:spcAft>
                <a:spcPts val="0"/>
              </a:spcAft>
              <a:buFont typeface="Arial" panose="020B0604020202020204" pitchFamily="34" charset="0"/>
              <a:buChar char="•"/>
            </a:pPr>
            <a:r>
              <a:rPr lang="ja-JP" altLang="en-US" sz="1200" kern="100" dirty="0">
                <a:latin typeface="+mj-ea"/>
                <a:ea typeface="+mj-ea"/>
                <a:cs typeface="Times New Roman" panose="02020603050405020304" pitchFamily="18" charset="0"/>
              </a:rPr>
              <a:t>上屋及び荷さばき地の施設稼働率は全体で</a:t>
            </a:r>
            <a:r>
              <a:rPr lang="ja-JP" altLang="en-US" sz="1200" kern="100" dirty="0" smtClean="0">
                <a:latin typeface="+mj-ea"/>
                <a:ea typeface="+mj-ea"/>
                <a:cs typeface="Times New Roman" panose="02020603050405020304" pitchFamily="18" charset="0"/>
              </a:rPr>
              <a:t>平均</a:t>
            </a:r>
            <a:r>
              <a:rPr lang="en-US" altLang="ja-JP" sz="1200" kern="100" dirty="0">
                <a:latin typeface="+mj-ea"/>
                <a:ea typeface="+mj-ea"/>
                <a:cs typeface="Times New Roman" panose="02020603050405020304" pitchFamily="18" charset="0"/>
              </a:rPr>
              <a:t>66</a:t>
            </a:r>
            <a:r>
              <a:rPr lang="ja-JP" altLang="en-US" sz="1200" kern="100" dirty="0" smtClean="0">
                <a:latin typeface="+mj-ea"/>
                <a:ea typeface="+mj-ea"/>
                <a:cs typeface="Times New Roman" panose="02020603050405020304" pitchFamily="18" charset="0"/>
              </a:rPr>
              <a:t>％</a:t>
            </a:r>
            <a:r>
              <a:rPr lang="ja-JP" altLang="en-US" sz="1200" kern="100" dirty="0">
                <a:latin typeface="+mj-ea"/>
                <a:ea typeface="+mj-ea"/>
                <a:cs typeface="Times New Roman" panose="02020603050405020304" pitchFamily="18" charset="0"/>
              </a:rPr>
              <a:t>となっており、一部の施設では稼働率を上昇させる余地がある。</a:t>
            </a:r>
            <a:endParaRPr lang="en-US" altLang="ja-JP" sz="1200" kern="100" dirty="0">
              <a:latin typeface="+mj-ea"/>
              <a:ea typeface="+mj-ea"/>
              <a:cs typeface="Times New Roman" panose="02020603050405020304" pitchFamily="18" charset="0"/>
            </a:endParaRPr>
          </a:p>
          <a:p>
            <a:pPr marL="285750" lvl="0" indent="-285750" algn="just">
              <a:spcAft>
                <a:spcPts val="0"/>
              </a:spcAft>
              <a:buFont typeface="Arial" panose="020B0604020202020204" pitchFamily="34" charset="0"/>
              <a:buChar char="•"/>
            </a:pPr>
            <a:r>
              <a:rPr lang="ja-JP" altLang="en-US" sz="1200" kern="100" dirty="0">
                <a:latin typeface="+mj-ea"/>
                <a:ea typeface="+mj-ea"/>
                <a:cs typeface="Times New Roman" panose="02020603050405020304" pitchFamily="18" charset="0"/>
              </a:rPr>
              <a:t>稼働率の向上のためには、</a:t>
            </a:r>
            <a:r>
              <a:rPr lang="en-US" altLang="ja-JP" sz="1200" kern="100" dirty="0">
                <a:latin typeface="+mj-ea"/>
                <a:ea typeface="+mj-ea"/>
                <a:cs typeface="Times New Roman" panose="02020603050405020304" pitchFamily="18" charset="0"/>
              </a:rPr>
              <a:t>SWOT</a:t>
            </a:r>
            <a:r>
              <a:rPr lang="ja-JP" altLang="en-US" sz="1200" kern="100" dirty="0">
                <a:latin typeface="+mj-ea"/>
                <a:ea typeface="+mj-ea"/>
                <a:cs typeface="Times New Roman" panose="02020603050405020304" pitchFamily="18" charset="0"/>
              </a:rPr>
              <a:t>分析による戦略案と事業者ヒアリング双方の結果から導き出された大阪港の競争力強化策（取扱貨物量増加）に取り組むことが必要である。</a:t>
            </a:r>
          </a:p>
        </p:txBody>
      </p:sp>
      <p:sp>
        <p:nvSpPr>
          <p:cNvPr id="23" name="正方形/長方形 22"/>
          <p:cNvSpPr/>
          <p:nvPr/>
        </p:nvSpPr>
        <p:spPr>
          <a:xfrm>
            <a:off x="624116" y="4681180"/>
            <a:ext cx="4252686" cy="2047166"/>
          </a:xfrm>
          <a:prstGeom prst="rect">
            <a:avLst/>
          </a:prstGeom>
          <a:ln w="38100">
            <a:solidFill>
              <a:srgbClr val="7030A0"/>
            </a:solidFill>
          </a:ln>
        </p:spPr>
        <p:txBody>
          <a:bodyPr wrap="square" anchor="ctr">
            <a:noAutofit/>
          </a:bodyPr>
          <a:lstStyle/>
          <a:p>
            <a:pPr lvl="0" algn="just">
              <a:lnSpc>
                <a:spcPct val="150000"/>
              </a:lnSpc>
              <a:spcAft>
                <a:spcPts val="0"/>
              </a:spcAft>
            </a:pPr>
            <a:r>
              <a:rPr lang="ja-JP" altLang="en-US" sz="1200" b="1" kern="100" dirty="0">
                <a:latin typeface="+mj-ea"/>
                <a:ea typeface="+mj-ea"/>
                <a:cs typeface="Times New Roman" panose="02020603050405020304" pitchFamily="18" charset="0"/>
              </a:rPr>
              <a:t>事業者ヒアリングの結果</a:t>
            </a:r>
            <a:endParaRPr lang="en-US" altLang="ja-JP" sz="1200" b="1" kern="100" dirty="0">
              <a:latin typeface="+mj-ea"/>
              <a:ea typeface="+mj-ea"/>
              <a:cs typeface="Times New Roman" panose="02020603050405020304" pitchFamily="18" charset="0"/>
            </a:endParaRPr>
          </a:p>
          <a:p>
            <a:pPr lvl="0" algn="just">
              <a:lnSpc>
                <a:spcPct val="150000"/>
              </a:lnSpc>
              <a:spcAft>
                <a:spcPts val="0"/>
              </a:spcAft>
            </a:pPr>
            <a:r>
              <a:rPr lang="en-US" altLang="ja-JP" sz="1200" kern="100" dirty="0">
                <a:latin typeface="+mj-ea"/>
                <a:ea typeface="+mj-ea"/>
                <a:cs typeface="Times New Roman" panose="02020603050405020304" pitchFamily="18" charset="0"/>
              </a:rPr>
              <a:t>※</a:t>
            </a:r>
            <a:r>
              <a:rPr lang="ja-JP" altLang="en-US" sz="1200" kern="100" dirty="0">
                <a:latin typeface="+mj-ea"/>
                <a:ea typeface="+mj-ea"/>
                <a:cs typeface="Times New Roman" panose="02020603050405020304" pitchFamily="18" charset="0"/>
              </a:rPr>
              <a:t>大阪港に望むもの</a:t>
            </a:r>
            <a:endParaRPr lang="en-US" altLang="ja-JP" sz="1200" kern="100" dirty="0">
              <a:latin typeface="+mj-ea"/>
              <a:ea typeface="+mj-ea"/>
              <a:cs typeface="Times New Roman" panose="02020603050405020304" pitchFamily="18" charset="0"/>
            </a:endParaRPr>
          </a:p>
          <a:p>
            <a:pPr lvl="0" algn="just">
              <a:lnSpc>
                <a:spcPct val="150000"/>
              </a:lnSpc>
              <a:spcAft>
                <a:spcPts val="0"/>
              </a:spcAft>
            </a:pPr>
            <a:r>
              <a:rPr lang="ja-JP" altLang="en-US" sz="1200" kern="100" dirty="0">
                <a:latin typeface="+mj-ea"/>
                <a:ea typeface="+mj-ea"/>
                <a:cs typeface="Times New Roman" panose="02020603050405020304" pitchFamily="18" charset="0"/>
              </a:rPr>
              <a:t>①　使用料の低減</a:t>
            </a:r>
            <a:endParaRPr lang="en-US" altLang="ja-JP" sz="1200" kern="100" dirty="0">
              <a:latin typeface="+mj-ea"/>
              <a:ea typeface="+mj-ea"/>
              <a:cs typeface="Times New Roman" panose="02020603050405020304" pitchFamily="18" charset="0"/>
            </a:endParaRPr>
          </a:p>
          <a:p>
            <a:pPr lvl="0" algn="just">
              <a:lnSpc>
                <a:spcPct val="150000"/>
              </a:lnSpc>
              <a:spcAft>
                <a:spcPts val="0"/>
              </a:spcAft>
            </a:pPr>
            <a:r>
              <a:rPr lang="ja-JP" altLang="en-US" sz="1200" kern="100" dirty="0">
                <a:latin typeface="+mj-ea"/>
                <a:ea typeface="+mj-ea"/>
                <a:cs typeface="Times New Roman" panose="02020603050405020304" pitchFamily="18" charset="0"/>
              </a:rPr>
              <a:t>②　インセンティブの導入</a:t>
            </a:r>
            <a:endParaRPr lang="en-US" altLang="ja-JP" sz="1200" kern="100" dirty="0">
              <a:latin typeface="+mj-ea"/>
              <a:ea typeface="+mj-ea"/>
              <a:cs typeface="Times New Roman" panose="02020603050405020304" pitchFamily="18" charset="0"/>
            </a:endParaRPr>
          </a:p>
          <a:p>
            <a:pPr lvl="0" algn="just">
              <a:lnSpc>
                <a:spcPct val="150000"/>
              </a:lnSpc>
              <a:spcAft>
                <a:spcPts val="0"/>
              </a:spcAft>
            </a:pPr>
            <a:r>
              <a:rPr lang="ja-JP" altLang="en-US" sz="1200" kern="100" dirty="0">
                <a:latin typeface="+mj-ea"/>
                <a:ea typeface="+mj-ea"/>
                <a:cs typeface="Times New Roman" panose="02020603050405020304" pitchFamily="18" charset="0"/>
              </a:rPr>
              <a:t>③　用地の確保</a:t>
            </a:r>
            <a:endParaRPr lang="en-US" altLang="ja-JP" sz="1200" kern="100" dirty="0">
              <a:latin typeface="+mj-ea"/>
              <a:ea typeface="+mj-ea"/>
              <a:cs typeface="Times New Roman" panose="02020603050405020304" pitchFamily="18" charset="0"/>
            </a:endParaRPr>
          </a:p>
          <a:p>
            <a:pPr lvl="0" algn="just">
              <a:lnSpc>
                <a:spcPct val="150000"/>
              </a:lnSpc>
              <a:spcAft>
                <a:spcPts val="0"/>
              </a:spcAft>
            </a:pPr>
            <a:r>
              <a:rPr lang="ja-JP" altLang="en-US" sz="1200" kern="100" dirty="0">
                <a:latin typeface="+mj-ea"/>
                <a:ea typeface="+mj-ea"/>
                <a:cs typeface="Times New Roman" panose="02020603050405020304" pitchFamily="18" charset="0"/>
              </a:rPr>
              <a:t>④　上屋の老朽化対策</a:t>
            </a:r>
            <a:endParaRPr lang="en-US" altLang="ja-JP" sz="1200" kern="100" dirty="0">
              <a:latin typeface="+mj-ea"/>
              <a:ea typeface="+mj-ea"/>
              <a:cs typeface="Times New Roman" panose="02020603050405020304" pitchFamily="18" charset="0"/>
            </a:endParaRPr>
          </a:p>
          <a:p>
            <a:pPr lvl="0" algn="just">
              <a:lnSpc>
                <a:spcPct val="150000"/>
              </a:lnSpc>
              <a:spcAft>
                <a:spcPts val="0"/>
              </a:spcAft>
            </a:pPr>
            <a:r>
              <a:rPr lang="ja-JP" altLang="en-US" sz="1200" kern="100" dirty="0">
                <a:latin typeface="+mj-ea"/>
                <a:ea typeface="+mj-ea"/>
                <a:cs typeface="Times New Roman" panose="02020603050405020304" pitchFamily="18" charset="0"/>
              </a:rPr>
              <a:t>⑤　競争力強化の取組</a:t>
            </a:r>
            <a:endParaRPr lang="en-US" altLang="ja-JP" sz="1200" kern="100" dirty="0">
              <a:latin typeface="+mj-ea"/>
              <a:ea typeface="+mj-ea"/>
              <a:cs typeface="Times New Roman" panose="02020603050405020304" pitchFamily="18" charset="0"/>
            </a:endParaRPr>
          </a:p>
        </p:txBody>
      </p:sp>
      <p:sp>
        <p:nvSpPr>
          <p:cNvPr id="24" name="右矢印吹き出し 23"/>
          <p:cNvSpPr/>
          <p:nvPr/>
        </p:nvSpPr>
        <p:spPr>
          <a:xfrm>
            <a:off x="4978404" y="2232360"/>
            <a:ext cx="1161138" cy="4495986"/>
          </a:xfrm>
          <a:prstGeom prst="rightArrowCallout">
            <a:avLst/>
          </a:prstGeom>
          <a:no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a:solidFill>
                  <a:schemeClr val="tx1"/>
                </a:solidFill>
              </a:rPr>
              <a:t>施設提供事業で取り組むべき方策を選定</a:t>
            </a:r>
          </a:p>
        </p:txBody>
      </p:sp>
      <p:sp>
        <p:nvSpPr>
          <p:cNvPr id="25" name="角丸四角形 24"/>
          <p:cNvSpPr/>
          <p:nvPr/>
        </p:nvSpPr>
        <p:spPr>
          <a:xfrm>
            <a:off x="6241144" y="3586423"/>
            <a:ext cx="2708001" cy="1654315"/>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a:solidFill>
                  <a:schemeClr val="bg1"/>
                </a:solidFill>
                <a:effectLst>
                  <a:outerShdw blurRad="38100" dist="38100" dir="2700000" algn="tl">
                    <a:srgbClr val="000000">
                      <a:alpha val="43137"/>
                    </a:srgbClr>
                  </a:outerShdw>
                </a:effectLst>
              </a:rPr>
              <a:t>競争力強化策</a:t>
            </a:r>
            <a:endParaRPr lang="en-US" altLang="ja-JP" sz="2800" b="1" dirty="0">
              <a:solidFill>
                <a:schemeClr val="bg1"/>
              </a:solidFill>
              <a:effectLst>
                <a:outerShdw blurRad="38100" dist="38100" dir="2700000" algn="tl">
                  <a:srgbClr val="000000">
                    <a:alpha val="43137"/>
                  </a:srgbClr>
                </a:outerShdw>
              </a:effectLst>
            </a:endParaRPr>
          </a:p>
          <a:p>
            <a:pPr algn="ctr"/>
            <a:r>
              <a:rPr lang="en-US" altLang="ja-JP" sz="2400" b="1" dirty="0">
                <a:solidFill>
                  <a:schemeClr val="bg1"/>
                </a:solidFill>
                <a:effectLst>
                  <a:outerShdw blurRad="38100" dist="38100" dir="2700000" algn="tl">
                    <a:srgbClr val="000000">
                      <a:alpha val="43137"/>
                    </a:srgbClr>
                  </a:outerShdw>
                </a:effectLst>
              </a:rPr>
              <a:t>※</a:t>
            </a:r>
            <a:r>
              <a:rPr lang="ja-JP" altLang="en-US" sz="2400" b="1" dirty="0">
                <a:solidFill>
                  <a:schemeClr val="bg1"/>
                </a:solidFill>
                <a:effectLst>
                  <a:outerShdw blurRad="38100" dist="38100" dir="2700000" algn="tl">
                    <a:srgbClr val="000000">
                      <a:alpha val="43137"/>
                    </a:srgbClr>
                  </a:outerShdw>
                </a:effectLst>
              </a:rPr>
              <a:t>次ページ以降</a:t>
            </a:r>
            <a:endParaRPr lang="en-US" altLang="ja-JP" sz="2400" b="1" dirty="0">
              <a:solidFill>
                <a:schemeClr val="bg1"/>
              </a:solidFill>
              <a:effectLst>
                <a:outerShdw blurRad="38100" dist="38100" dir="2700000" algn="tl">
                  <a:srgbClr val="000000">
                    <a:alpha val="43137"/>
                  </a:srgbClr>
                </a:outerShdw>
              </a:effectLst>
            </a:endParaRPr>
          </a:p>
        </p:txBody>
      </p:sp>
      <p:sp>
        <p:nvSpPr>
          <p:cNvPr id="12" name="正方形/長方形 11"/>
          <p:cNvSpPr/>
          <p:nvPr/>
        </p:nvSpPr>
        <p:spPr>
          <a:xfrm>
            <a:off x="169075" y="935651"/>
            <a:ext cx="2418097" cy="286243"/>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課題解決のための現状認識</a:t>
            </a:r>
          </a:p>
        </p:txBody>
      </p:sp>
      <p:sp>
        <p:nvSpPr>
          <p:cNvPr id="3" name="スライド番号プレースホルダー 2"/>
          <p:cNvSpPr>
            <a:spLocks noGrp="1"/>
          </p:cNvSpPr>
          <p:nvPr>
            <p:ph type="sldNum" sz="quarter" idx="12"/>
          </p:nvPr>
        </p:nvSpPr>
        <p:spPr/>
        <p:txBody>
          <a:bodyPr/>
          <a:lstStyle/>
          <a:p>
            <a:fld id="{8F2DF4D1-A360-4C90-B403-85324C324155}" type="slidenum">
              <a:rPr kumimoji="1" lang="ja-JP" altLang="en-US" smtClean="0"/>
              <a:t>14</a:t>
            </a:fld>
            <a:endParaRPr kumimoji="1" lang="ja-JP" altLang="en-US" dirty="0"/>
          </a:p>
        </p:txBody>
      </p:sp>
    </p:spTree>
    <p:extLst>
      <p:ext uri="{BB962C8B-B14F-4D97-AF65-F5344CB8AC3E}">
        <p14:creationId xmlns:p14="http://schemas.microsoft.com/office/powerpoint/2010/main" val="3066119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61492"/>
            <a:ext cx="7886700" cy="1018008"/>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1600" b="1" dirty="0" smtClean="0">
                <a:solidFill>
                  <a:schemeClr val="tx1"/>
                </a:solidFill>
                <a:latin typeface="+mj-ea"/>
              </a:rPr>
              <a:t>Ⅳ</a:t>
            </a:r>
            <a:r>
              <a:rPr lang="ja-JP" altLang="en-US" sz="1600" b="1" dirty="0" smtClean="0">
                <a:solidFill>
                  <a:schemeClr val="tx1"/>
                </a:solidFill>
                <a:latin typeface="+mj-ea"/>
              </a:rPr>
              <a:t>　経営改善策</a:t>
            </a:r>
            <a:r>
              <a:rPr lang="en-US" altLang="ja-JP" sz="1600" b="1" dirty="0" smtClean="0">
                <a:solidFill>
                  <a:schemeClr val="tx1"/>
                </a:solidFill>
                <a:latin typeface="+mj-ea"/>
              </a:rPr>
              <a:t/>
            </a:r>
            <a:br>
              <a:rPr lang="en-US" altLang="ja-JP" sz="1600" b="1" dirty="0" smtClean="0">
                <a:solidFill>
                  <a:schemeClr val="tx1"/>
                </a:solidFill>
                <a:latin typeface="+mj-ea"/>
              </a:rPr>
            </a:br>
            <a:r>
              <a:rPr lang="ja-JP" altLang="en-US" sz="1600" b="1" dirty="0" smtClean="0">
                <a:solidFill>
                  <a:schemeClr val="tx1"/>
                </a:solidFill>
                <a:latin typeface="+mj-ea"/>
              </a:rPr>
              <a:t>　１．全般的課題への対応</a:t>
            </a:r>
            <a:r>
              <a:rPr lang="en-US" altLang="ja-JP" sz="1600" b="1" dirty="0" smtClean="0">
                <a:solidFill>
                  <a:schemeClr val="tx1"/>
                </a:solidFill>
                <a:latin typeface="+mj-ea"/>
              </a:rPr>
              <a:t/>
            </a:r>
            <a:br>
              <a:rPr lang="en-US" altLang="ja-JP" sz="1600" b="1" dirty="0" smtClean="0">
                <a:solidFill>
                  <a:schemeClr val="tx1"/>
                </a:solidFill>
                <a:latin typeface="+mj-ea"/>
              </a:rPr>
            </a:br>
            <a:r>
              <a:rPr lang="ja-JP" altLang="en-US" sz="1600" b="1" dirty="0" smtClean="0">
                <a:solidFill>
                  <a:schemeClr val="tx1"/>
                </a:solidFill>
                <a:latin typeface="+mj-ea"/>
              </a:rPr>
              <a:t>　　①　稼働率向上のための分析及び戦略策定が必要</a:t>
            </a:r>
            <a:endParaRPr lang="ja-JP" altLang="en-US" sz="1600" b="1" dirty="0">
              <a:solidFill>
                <a:schemeClr val="tx1"/>
              </a:solidFill>
              <a:latin typeface="+mj-ea"/>
            </a:endParaRPr>
          </a:p>
        </p:txBody>
      </p:sp>
      <p:sp>
        <p:nvSpPr>
          <p:cNvPr id="6" name="正方形/長方形 5"/>
          <p:cNvSpPr/>
          <p:nvPr/>
        </p:nvSpPr>
        <p:spPr>
          <a:xfrm>
            <a:off x="473990" y="1079499"/>
            <a:ext cx="8465293" cy="4917539"/>
          </a:xfrm>
          <a:prstGeom prst="rect">
            <a:avLst/>
          </a:prstGeom>
          <a:ln w="38100">
            <a:solidFill>
              <a:srgbClr val="7030A0"/>
            </a:solidFill>
          </a:ln>
        </p:spPr>
        <p:txBody>
          <a:bodyPr wrap="square" anchor="t">
            <a:noAutofit/>
          </a:bodyPr>
          <a:lstStyle/>
          <a:p>
            <a:pPr marL="171450" lvl="0" indent="-171450" algn="just">
              <a:spcBef>
                <a:spcPts val="600"/>
              </a:spcBef>
              <a:spcAft>
                <a:spcPts val="0"/>
              </a:spcAft>
              <a:buFont typeface="Wingdings" panose="05000000000000000000" pitchFamily="2" charset="2"/>
              <a:buChar char="Ø"/>
            </a:pPr>
            <a:endParaRPr lang="en-US" altLang="ja-JP" sz="2800" kern="100" dirty="0" smtClean="0">
              <a:latin typeface="+mj-ea"/>
              <a:ea typeface="+mj-ea"/>
              <a:cs typeface="Times New Roman" panose="02020603050405020304" pitchFamily="18" charset="0"/>
            </a:endParaRPr>
          </a:p>
          <a:p>
            <a:pPr marL="171450" lvl="0" indent="-171450" algn="just">
              <a:spcBef>
                <a:spcPts val="600"/>
              </a:spcBef>
              <a:spcAft>
                <a:spcPts val="0"/>
              </a:spcAft>
              <a:buFont typeface="Wingdings" panose="05000000000000000000" pitchFamily="2" charset="2"/>
              <a:buChar char="Ø"/>
            </a:pPr>
            <a:r>
              <a:rPr lang="ja-JP" altLang="en-US" kern="100" dirty="0" smtClean="0">
                <a:latin typeface="+mj-ea"/>
                <a:ea typeface="+mj-ea"/>
                <a:cs typeface="Times New Roman" panose="02020603050405020304" pitchFamily="18" charset="0"/>
              </a:rPr>
              <a:t>我が国</a:t>
            </a:r>
            <a:r>
              <a:rPr lang="ja-JP" altLang="en-US" kern="100" dirty="0">
                <a:latin typeface="+mj-ea"/>
                <a:ea typeface="+mj-ea"/>
                <a:cs typeface="Times New Roman" panose="02020603050405020304" pitchFamily="18" charset="0"/>
              </a:rPr>
              <a:t>においては、人口減少の問題や、船会社の統合・船舶大型化等による寄港地の絞り込み、といった厳しい経営環境が今後も見込まれるが、大阪港は、背後の広大なマーケットや、充実した物流ネットワークといった強み、ポテンシャルを有していると考える</a:t>
            </a:r>
            <a:r>
              <a:rPr lang="ja-JP" altLang="en-US" kern="100" dirty="0" smtClean="0">
                <a:latin typeface="+mj-ea"/>
                <a:ea typeface="+mj-ea"/>
                <a:cs typeface="Times New Roman" panose="02020603050405020304" pitchFamily="18" charset="0"/>
              </a:rPr>
              <a:t>。</a:t>
            </a:r>
            <a:endParaRPr lang="en-US" altLang="ja-JP" kern="100" dirty="0" smtClean="0">
              <a:latin typeface="+mj-ea"/>
              <a:ea typeface="+mj-ea"/>
              <a:cs typeface="Times New Roman" panose="02020603050405020304" pitchFamily="18" charset="0"/>
            </a:endParaRPr>
          </a:p>
          <a:p>
            <a:pPr marL="171450" lvl="0" indent="-171450" algn="just">
              <a:spcBef>
                <a:spcPts val="600"/>
              </a:spcBef>
              <a:spcAft>
                <a:spcPts val="0"/>
              </a:spcAft>
              <a:buFont typeface="Wingdings" panose="05000000000000000000" pitchFamily="2" charset="2"/>
              <a:buChar char="Ø"/>
            </a:pPr>
            <a:r>
              <a:rPr lang="ja-JP" altLang="en-US" kern="100" dirty="0" smtClean="0">
                <a:latin typeface="+mj-ea"/>
                <a:ea typeface="+mj-ea"/>
                <a:cs typeface="Times New Roman" panose="02020603050405020304" pitchFamily="18" charset="0"/>
              </a:rPr>
              <a:t>この</a:t>
            </a:r>
            <a:r>
              <a:rPr lang="ja-JP" altLang="en-US" kern="100" dirty="0">
                <a:latin typeface="+mj-ea"/>
                <a:ea typeface="+mj-ea"/>
                <a:cs typeface="Times New Roman" panose="02020603050405020304" pitchFamily="18" charset="0"/>
              </a:rPr>
              <a:t>ため、今後、事業拡大や新たな事業展開を企図する民間事業者の動向に注視しながら、ニーズの変化を的確に捉え、こうした事業者がビジネスチャンスを逸することのないよう、事業者を後押しする施策を実施していく必要がある</a:t>
            </a:r>
            <a:r>
              <a:rPr lang="ja-JP" altLang="en-US" kern="100" dirty="0" smtClean="0">
                <a:latin typeface="+mj-ea"/>
                <a:ea typeface="+mj-ea"/>
                <a:cs typeface="Times New Roman" panose="02020603050405020304" pitchFamily="18" charset="0"/>
              </a:rPr>
              <a:t>。</a:t>
            </a:r>
            <a:endParaRPr lang="en-US" altLang="ja-JP" kern="100" dirty="0" smtClean="0">
              <a:latin typeface="+mj-ea"/>
              <a:ea typeface="+mj-ea"/>
              <a:cs typeface="Times New Roman" panose="02020603050405020304" pitchFamily="18" charset="0"/>
            </a:endParaRPr>
          </a:p>
          <a:p>
            <a:pPr marL="171450" lvl="0" indent="-171450" algn="just">
              <a:spcBef>
                <a:spcPts val="600"/>
              </a:spcBef>
              <a:spcAft>
                <a:spcPts val="0"/>
              </a:spcAft>
              <a:buFont typeface="Wingdings" panose="05000000000000000000" pitchFamily="2" charset="2"/>
              <a:buChar char="Ø"/>
            </a:pPr>
            <a:r>
              <a:rPr lang="ja-JP" altLang="en-US" kern="100" dirty="0" smtClean="0">
                <a:latin typeface="+mj-ea"/>
                <a:ea typeface="+mj-ea"/>
                <a:cs typeface="Times New Roman" panose="02020603050405020304" pitchFamily="18" charset="0"/>
              </a:rPr>
              <a:t>本市</a:t>
            </a:r>
            <a:r>
              <a:rPr lang="ja-JP" altLang="en-US" kern="100" dirty="0">
                <a:latin typeface="+mj-ea"/>
                <a:ea typeface="+mj-ea"/>
                <a:cs typeface="Times New Roman" panose="02020603050405020304" pitchFamily="18" charset="0"/>
              </a:rPr>
              <a:t>においては、これまで実施してきた施策に加え、</a:t>
            </a:r>
            <a:r>
              <a:rPr lang="en-US" altLang="ja-JP" kern="100" dirty="0">
                <a:latin typeface="+mj-ea"/>
                <a:ea typeface="+mj-ea"/>
                <a:cs typeface="Times New Roman" panose="02020603050405020304" pitchFamily="18" charset="0"/>
              </a:rPr>
              <a:t>SWOT</a:t>
            </a:r>
            <a:r>
              <a:rPr lang="ja-JP" altLang="en-US" kern="100" dirty="0">
                <a:latin typeface="+mj-ea"/>
                <a:ea typeface="+mj-ea"/>
                <a:cs typeface="Times New Roman" panose="02020603050405020304" pitchFamily="18" charset="0"/>
              </a:rPr>
              <a:t>分析を基に策定した</a:t>
            </a:r>
            <a:r>
              <a:rPr lang="ja-JP" altLang="en-US" kern="100" dirty="0" smtClean="0">
                <a:latin typeface="+mj-ea"/>
                <a:ea typeface="+mj-ea"/>
                <a:cs typeface="Times New Roman" panose="02020603050405020304" pitchFamily="18" charset="0"/>
              </a:rPr>
              <a:t>戦略案に</a:t>
            </a:r>
            <a:r>
              <a:rPr lang="ja-JP" altLang="en-US" kern="100" dirty="0">
                <a:latin typeface="+mj-ea"/>
                <a:ea typeface="+mj-ea"/>
                <a:cs typeface="Times New Roman" panose="02020603050405020304" pitchFamily="18" charset="0"/>
              </a:rPr>
              <a:t>取り組みつつ、また</a:t>
            </a:r>
            <a:r>
              <a:rPr lang="ja-JP" altLang="en-US" kern="100" dirty="0" smtClean="0">
                <a:latin typeface="+mj-ea"/>
                <a:ea typeface="+mj-ea"/>
                <a:cs typeface="Times New Roman" panose="02020603050405020304" pitchFamily="18" charset="0"/>
              </a:rPr>
              <a:t>戦略案も</a:t>
            </a:r>
            <a:r>
              <a:rPr lang="ja-JP" altLang="en-US" kern="100" dirty="0">
                <a:latin typeface="+mj-ea"/>
                <a:ea typeface="+mj-ea"/>
                <a:cs typeface="Times New Roman" panose="02020603050405020304" pitchFamily="18" charset="0"/>
              </a:rPr>
              <a:t>適宜見直しながら、大阪港の取扱貨物量をさらに増加させていくことが重要である。</a:t>
            </a:r>
          </a:p>
          <a:p>
            <a:pPr marL="171450" lvl="0" indent="-171450" algn="just">
              <a:spcBef>
                <a:spcPts val="600"/>
              </a:spcBef>
              <a:spcAft>
                <a:spcPts val="0"/>
              </a:spcAft>
              <a:buFont typeface="Wingdings" panose="05000000000000000000" pitchFamily="2" charset="2"/>
              <a:buChar char="Ø"/>
            </a:pPr>
            <a:r>
              <a:rPr lang="ja-JP" altLang="en-US" kern="100" dirty="0" smtClean="0">
                <a:latin typeface="+mj-ea"/>
                <a:ea typeface="+mj-ea"/>
                <a:cs typeface="Times New Roman" panose="02020603050405020304" pitchFamily="18" charset="0"/>
              </a:rPr>
              <a:t>施設</a:t>
            </a:r>
            <a:r>
              <a:rPr lang="ja-JP" altLang="en-US" kern="100" dirty="0">
                <a:latin typeface="+mj-ea"/>
                <a:ea typeface="+mj-ea"/>
                <a:cs typeface="Times New Roman" panose="02020603050405020304" pitchFamily="18" charset="0"/>
              </a:rPr>
              <a:t>提供事業の経営改善に向けては、この</a:t>
            </a:r>
            <a:r>
              <a:rPr lang="ja-JP" altLang="en-US" kern="100" dirty="0" smtClean="0">
                <a:latin typeface="+mj-ea"/>
                <a:ea typeface="+mj-ea"/>
                <a:cs typeface="Times New Roman" panose="02020603050405020304" pitchFamily="18" charset="0"/>
              </a:rPr>
              <a:t>戦略案及び</a:t>
            </a:r>
            <a:r>
              <a:rPr lang="ja-JP" altLang="en-US" kern="100" dirty="0">
                <a:latin typeface="+mj-ea"/>
                <a:ea typeface="+mj-ea"/>
                <a:cs typeface="Times New Roman" panose="02020603050405020304" pitchFamily="18" charset="0"/>
              </a:rPr>
              <a:t>事業者ヒアリングに基づき、施設の稼働率向上のための「競争力強化</a:t>
            </a:r>
            <a:r>
              <a:rPr lang="ja-JP" altLang="en-US" kern="100" dirty="0" smtClean="0">
                <a:latin typeface="+mj-ea"/>
                <a:ea typeface="+mj-ea"/>
                <a:cs typeface="Times New Roman" panose="02020603050405020304" pitchFamily="18" charset="0"/>
              </a:rPr>
              <a:t>策」</a:t>
            </a:r>
            <a:r>
              <a:rPr lang="ja-JP" altLang="en-US" kern="100" dirty="0">
                <a:latin typeface="+mj-ea"/>
                <a:ea typeface="+mj-ea"/>
                <a:cs typeface="Times New Roman" panose="02020603050405020304" pitchFamily="18" charset="0"/>
              </a:rPr>
              <a:t>を策定、実施していくことが必要となる。</a:t>
            </a:r>
          </a:p>
          <a:p>
            <a:pPr marL="171450" lvl="0" indent="-171450" algn="just">
              <a:spcBef>
                <a:spcPts val="600"/>
              </a:spcBef>
              <a:spcAft>
                <a:spcPts val="0"/>
              </a:spcAft>
              <a:buFont typeface="Wingdings" panose="05000000000000000000" pitchFamily="2" charset="2"/>
              <a:buChar char="Ø"/>
            </a:pPr>
            <a:r>
              <a:rPr lang="ja-JP" altLang="en-US" kern="100" dirty="0" smtClean="0">
                <a:latin typeface="+mj-ea"/>
                <a:ea typeface="+mj-ea"/>
                <a:cs typeface="Times New Roman" panose="02020603050405020304" pitchFamily="18" charset="0"/>
              </a:rPr>
              <a:t>具体的</a:t>
            </a:r>
            <a:r>
              <a:rPr lang="ja-JP" altLang="en-US" kern="100" dirty="0">
                <a:latin typeface="+mj-ea"/>
                <a:ea typeface="+mj-ea"/>
                <a:cs typeface="Times New Roman" panose="02020603050405020304" pitchFamily="18" charset="0"/>
              </a:rPr>
              <a:t>な「競争力強化</a:t>
            </a:r>
            <a:r>
              <a:rPr lang="ja-JP" altLang="en-US" kern="100" dirty="0" smtClean="0">
                <a:latin typeface="+mj-ea"/>
                <a:ea typeface="+mj-ea"/>
                <a:cs typeface="Times New Roman" panose="02020603050405020304" pitchFamily="18" charset="0"/>
              </a:rPr>
              <a:t>策」は次ページに</a:t>
            </a:r>
            <a:r>
              <a:rPr lang="ja-JP" altLang="en-US" kern="100" dirty="0">
                <a:latin typeface="+mj-ea"/>
                <a:ea typeface="+mj-ea"/>
                <a:cs typeface="Times New Roman" panose="02020603050405020304" pitchFamily="18" charset="0"/>
              </a:rPr>
              <a:t>示すとおりである</a:t>
            </a:r>
            <a:r>
              <a:rPr lang="ja-JP" altLang="en-US" kern="100" dirty="0" smtClean="0">
                <a:latin typeface="+mj-ea"/>
                <a:ea typeface="+mj-ea"/>
                <a:cs typeface="Times New Roman" panose="02020603050405020304" pitchFamily="18" charset="0"/>
              </a:rPr>
              <a:t>。</a:t>
            </a:r>
            <a:endParaRPr lang="en-US" altLang="ja-JP" kern="100" dirty="0" smtClean="0">
              <a:latin typeface="+mj-ea"/>
              <a:ea typeface="+mj-ea"/>
              <a:cs typeface="Times New Roman" panose="02020603050405020304" pitchFamily="18" charset="0"/>
            </a:endParaRPr>
          </a:p>
        </p:txBody>
      </p:sp>
      <p:sp>
        <p:nvSpPr>
          <p:cNvPr id="7" name="正方形/長方形 6"/>
          <p:cNvSpPr/>
          <p:nvPr/>
        </p:nvSpPr>
        <p:spPr>
          <a:xfrm>
            <a:off x="473990" y="1079497"/>
            <a:ext cx="5203480" cy="449051"/>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000" b="1" dirty="0">
                <a:solidFill>
                  <a:schemeClr val="bg1"/>
                </a:solidFill>
                <a:latin typeface="メイリオ" panose="020B0604030504040204" pitchFamily="50" charset="-128"/>
                <a:ea typeface="メイリオ" panose="020B0604030504040204" pitchFamily="50" charset="-128"/>
              </a:rPr>
              <a:t>≪競争力強化</a:t>
            </a:r>
            <a:r>
              <a:rPr lang="zh-TW" altLang="en-US" sz="2000" b="1" dirty="0" smtClean="0">
                <a:solidFill>
                  <a:schemeClr val="bg1"/>
                </a:solidFill>
                <a:latin typeface="メイリオ" panose="020B0604030504040204" pitchFamily="50" charset="-128"/>
                <a:ea typeface="メイリオ" panose="020B0604030504040204" pitchFamily="50" charset="-128"/>
              </a:rPr>
              <a:t>策</a:t>
            </a:r>
            <a:r>
              <a:rPr lang="ja-JP" altLang="en-US" sz="2000" b="1" dirty="0" smtClean="0">
                <a:solidFill>
                  <a:schemeClr val="bg1"/>
                </a:solidFill>
                <a:latin typeface="メイリオ" panose="020B0604030504040204" pitchFamily="50" charset="-128"/>
                <a:ea typeface="メイリオ" panose="020B0604030504040204" pitchFamily="50" charset="-128"/>
              </a:rPr>
              <a:t>の考え方</a:t>
            </a:r>
            <a:r>
              <a:rPr lang="zh-TW" altLang="en-US" sz="2000" b="1" dirty="0" smtClean="0">
                <a:solidFill>
                  <a:schemeClr val="bg1"/>
                </a:solidFill>
                <a:latin typeface="メイリオ" panose="020B0604030504040204" pitchFamily="50" charset="-128"/>
                <a:ea typeface="メイリオ" panose="020B0604030504040204" pitchFamily="50" charset="-128"/>
              </a:rPr>
              <a:t>≫</a:t>
            </a:r>
            <a:r>
              <a:rPr lang="zh-TW" altLang="en-US" sz="2000" b="1" dirty="0">
                <a:solidFill>
                  <a:schemeClr val="bg1"/>
                </a:solidFill>
                <a:latin typeface="メイリオ" panose="020B0604030504040204" pitchFamily="50" charset="-128"/>
                <a:ea typeface="メイリオ" panose="020B0604030504040204" pitchFamily="50" charset="-128"/>
              </a:rPr>
              <a:t>（中期的取組）</a:t>
            </a:r>
          </a:p>
        </p:txBody>
      </p:sp>
      <p:sp>
        <p:nvSpPr>
          <p:cNvPr id="3" name="スライド番号プレースホルダー 2"/>
          <p:cNvSpPr>
            <a:spLocks noGrp="1"/>
          </p:cNvSpPr>
          <p:nvPr>
            <p:ph type="sldNum" sz="quarter" idx="12"/>
          </p:nvPr>
        </p:nvSpPr>
        <p:spPr/>
        <p:txBody>
          <a:bodyPr/>
          <a:lstStyle/>
          <a:p>
            <a:fld id="{8F2DF4D1-A360-4C90-B403-85324C324155}" type="slidenum">
              <a:rPr kumimoji="1" lang="ja-JP" altLang="en-US" smtClean="0"/>
              <a:t>15</a:t>
            </a:fld>
            <a:endParaRPr kumimoji="1" lang="ja-JP" altLang="en-US" dirty="0"/>
          </a:p>
        </p:txBody>
      </p:sp>
    </p:spTree>
    <p:extLst>
      <p:ext uri="{BB962C8B-B14F-4D97-AF65-F5344CB8AC3E}">
        <p14:creationId xmlns:p14="http://schemas.microsoft.com/office/powerpoint/2010/main" val="1955943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61492"/>
            <a:ext cx="7886700" cy="1018008"/>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1600" b="1" dirty="0" smtClean="0">
                <a:solidFill>
                  <a:schemeClr val="tx1"/>
                </a:solidFill>
                <a:latin typeface="+mj-ea"/>
              </a:rPr>
              <a:t>Ⅳ</a:t>
            </a:r>
            <a:r>
              <a:rPr lang="ja-JP" altLang="en-US" sz="1600" b="1" dirty="0" smtClean="0">
                <a:solidFill>
                  <a:schemeClr val="tx1"/>
                </a:solidFill>
                <a:latin typeface="+mj-ea"/>
              </a:rPr>
              <a:t>　経営改善策</a:t>
            </a:r>
            <a:r>
              <a:rPr lang="en-US" altLang="ja-JP" sz="1600" b="1" dirty="0" smtClean="0">
                <a:solidFill>
                  <a:schemeClr val="tx1"/>
                </a:solidFill>
                <a:latin typeface="+mj-ea"/>
              </a:rPr>
              <a:t/>
            </a:r>
            <a:br>
              <a:rPr lang="en-US" altLang="ja-JP" sz="1600" b="1" dirty="0" smtClean="0">
                <a:solidFill>
                  <a:schemeClr val="tx1"/>
                </a:solidFill>
                <a:latin typeface="+mj-ea"/>
              </a:rPr>
            </a:br>
            <a:r>
              <a:rPr lang="ja-JP" altLang="en-US" sz="1600" b="1" dirty="0" smtClean="0">
                <a:solidFill>
                  <a:schemeClr val="tx1"/>
                </a:solidFill>
                <a:latin typeface="+mj-ea"/>
              </a:rPr>
              <a:t>　１．全般的課題への対応</a:t>
            </a:r>
            <a:r>
              <a:rPr lang="en-US" altLang="ja-JP" sz="1600" b="1" dirty="0" smtClean="0">
                <a:solidFill>
                  <a:schemeClr val="tx1"/>
                </a:solidFill>
                <a:latin typeface="+mj-ea"/>
              </a:rPr>
              <a:t/>
            </a:r>
            <a:br>
              <a:rPr lang="en-US" altLang="ja-JP" sz="1600" b="1" dirty="0" smtClean="0">
                <a:solidFill>
                  <a:schemeClr val="tx1"/>
                </a:solidFill>
                <a:latin typeface="+mj-ea"/>
              </a:rPr>
            </a:br>
            <a:r>
              <a:rPr lang="ja-JP" altLang="en-US" sz="1600" b="1" dirty="0" smtClean="0">
                <a:solidFill>
                  <a:schemeClr val="tx1"/>
                </a:solidFill>
                <a:latin typeface="+mj-ea"/>
              </a:rPr>
              <a:t>　　①　稼働率向上のための分析及び戦略策定が必要</a:t>
            </a:r>
            <a:endParaRPr lang="ja-JP" altLang="en-US" sz="1600" b="1" dirty="0">
              <a:solidFill>
                <a:schemeClr val="tx1"/>
              </a:solidFill>
              <a:latin typeface="+mj-ea"/>
            </a:endParaRPr>
          </a:p>
        </p:txBody>
      </p:sp>
      <p:sp>
        <p:nvSpPr>
          <p:cNvPr id="6" name="正方形/長方形 5"/>
          <p:cNvSpPr/>
          <p:nvPr/>
        </p:nvSpPr>
        <p:spPr>
          <a:xfrm>
            <a:off x="260621" y="1608104"/>
            <a:ext cx="8465293" cy="4833851"/>
          </a:xfrm>
          <a:prstGeom prst="rect">
            <a:avLst/>
          </a:prstGeom>
          <a:ln w="38100">
            <a:solidFill>
              <a:srgbClr val="7030A0"/>
            </a:solidFill>
          </a:ln>
        </p:spPr>
        <p:txBody>
          <a:bodyPr wrap="square" anchor="t">
            <a:noAutofit/>
          </a:bodyPr>
          <a:lstStyle/>
          <a:p>
            <a:pPr marL="171450" lvl="0" indent="-171450" algn="just">
              <a:spcBef>
                <a:spcPts val="300"/>
              </a:spcBef>
              <a:spcAft>
                <a:spcPts val="0"/>
              </a:spcAft>
              <a:buFont typeface="Wingdings" panose="05000000000000000000" pitchFamily="2" charset="2"/>
              <a:buChar char="Ø"/>
            </a:pPr>
            <a:endParaRPr lang="en-US" altLang="ja-JP" sz="2800" kern="100" dirty="0" smtClean="0">
              <a:latin typeface="+mj-ea"/>
              <a:ea typeface="+mj-ea"/>
              <a:cs typeface="Times New Roman" panose="02020603050405020304" pitchFamily="18" charset="0"/>
            </a:endParaRPr>
          </a:p>
          <a:p>
            <a:pPr lvl="0" algn="just">
              <a:spcBef>
                <a:spcPts val="300"/>
              </a:spcBef>
              <a:spcAft>
                <a:spcPts val="0"/>
              </a:spcAft>
            </a:pPr>
            <a:r>
              <a:rPr lang="en-US" altLang="ja-JP" sz="1400" b="1" kern="100" dirty="0" smtClean="0">
                <a:latin typeface="+mj-ea"/>
                <a:ea typeface="+mj-ea"/>
                <a:cs typeface="Times New Roman" panose="02020603050405020304" pitchFamily="18" charset="0"/>
              </a:rPr>
              <a:t>Ⅰ</a:t>
            </a:r>
            <a:r>
              <a:rPr lang="ja-JP" altLang="en-US" sz="1400" b="1" kern="100" dirty="0" err="1" smtClean="0">
                <a:latin typeface="+mj-ea"/>
                <a:ea typeface="+mj-ea"/>
                <a:cs typeface="Times New Roman" panose="02020603050405020304" pitchFamily="18" charset="0"/>
              </a:rPr>
              <a:t>．</a:t>
            </a:r>
            <a:r>
              <a:rPr lang="ja-JP" altLang="en-US" sz="1400" b="1" u="sng" kern="100" dirty="0" smtClean="0">
                <a:latin typeface="+mj-ea"/>
                <a:ea typeface="+mj-ea"/>
                <a:cs typeface="Times New Roman" panose="02020603050405020304" pitchFamily="18" charset="0"/>
              </a:rPr>
              <a:t>上屋</a:t>
            </a:r>
            <a:r>
              <a:rPr lang="ja-JP" altLang="en-US" sz="1400" b="1" u="sng" kern="100" dirty="0">
                <a:latin typeface="+mj-ea"/>
                <a:ea typeface="+mj-ea"/>
                <a:cs typeface="Times New Roman" panose="02020603050405020304" pitchFamily="18" charset="0"/>
              </a:rPr>
              <a:t>をはじめとした所管施設の補修</a:t>
            </a:r>
            <a:r>
              <a:rPr lang="ja-JP" altLang="en-US" sz="1400" b="1" u="sng" kern="100" dirty="0" smtClean="0">
                <a:latin typeface="+mj-ea"/>
                <a:ea typeface="+mj-ea"/>
                <a:cs typeface="Times New Roman" panose="02020603050405020304" pitchFamily="18" charset="0"/>
              </a:rPr>
              <a:t>強化</a:t>
            </a:r>
            <a:endParaRPr lang="en-US" altLang="ja-JP" sz="1400" b="1" u="sng" kern="100" dirty="0" smtClean="0">
              <a:latin typeface="+mj-ea"/>
              <a:ea typeface="+mj-ea"/>
              <a:cs typeface="Times New Roman" panose="02020603050405020304" pitchFamily="18" charset="0"/>
            </a:endParaRPr>
          </a:p>
          <a:p>
            <a:pPr marL="285750" lvl="0" indent="-285750" algn="just">
              <a:spcBef>
                <a:spcPts val="300"/>
              </a:spcBef>
              <a:spcAft>
                <a:spcPts val="0"/>
              </a:spcAft>
              <a:buFont typeface="Wingdings" panose="05000000000000000000" pitchFamily="2" charset="2"/>
              <a:buChar char="Ø"/>
            </a:pPr>
            <a:r>
              <a:rPr lang="ja-JP" altLang="en-US" sz="1400" kern="100" dirty="0" smtClean="0">
                <a:latin typeface="+mj-ea"/>
                <a:ea typeface="+mj-ea"/>
                <a:cs typeface="Times New Roman" panose="02020603050405020304" pitchFamily="18" charset="0"/>
              </a:rPr>
              <a:t>限り</a:t>
            </a:r>
            <a:r>
              <a:rPr lang="ja-JP" altLang="en-US" sz="1400" kern="100" dirty="0">
                <a:latin typeface="+mj-ea"/>
                <a:ea typeface="+mj-ea"/>
                <a:cs typeface="Times New Roman" panose="02020603050405020304" pitchFamily="18" charset="0"/>
              </a:rPr>
              <a:t>ある財源を予防保全型の補修に可能な限り充当していくことで、所管施設の延命化及び機能維持に努めていく</a:t>
            </a:r>
            <a:r>
              <a:rPr lang="ja-JP" altLang="en-US" sz="1400" kern="100" dirty="0" smtClean="0">
                <a:latin typeface="+mj-ea"/>
                <a:ea typeface="+mj-ea"/>
                <a:cs typeface="Times New Roman" panose="02020603050405020304" pitchFamily="18" charset="0"/>
              </a:rPr>
              <a:t>。</a:t>
            </a:r>
            <a:endParaRPr lang="en-US" altLang="ja-JP" sz="1400" kern="100" dirty="0" smtClean="0">
              <a:latin typeface="+mj-ea"/>
              <a:ea typeface="+mj-ea"/>
              <a:cs typeface="Times New Roman" panose="02020603050405020304" pitchFamily="18" charset="0"/>
            </a:endParaRPr>
          </a:p>
          <a:p>
            <a:pPr lvl="0" algn="just">
              <a:spcBef>
                <a:spcPts val="300"/>
              </a:spcBef>
              <a:spcAft>
                <a:spcPts val="0"/>
              </a:spcAft>
            </a:pPr>
            <a:r>
              <a:rPr lang="en-US" altLang="ja-JP" sz="1400" b="1" kern="100" dirty="0" smtClean="0">
                <a:latin typeface="+mj-ea"/>
                <a:ea typeface="+mj-ea"/>
                <a:cs typeface="Times New Roman" panose="02020603050405020304" pitchFamily="18" charset="0"/>
              </a:rPr>
              <a:t>Ⅱ</a:t>
            </a:r>
            <a:r>
              <a:rPr lang="ja-JP" altLang="en-US" sz="1400" b="1" kern="100" dirty="0" err="1" smtClean="0">
                <a:latin typeface="+mj-ea"/>
                <a:ea typeface="+mj-ea"/>
                <a:cs typeface="Times New Roman" panose="02020603050405020304" pitchFamily="18" charset="0"/>
              </a:rPr>
              <a:t>．</a:t>
            </a:r>
            <a:r>
              <a:rPr lang="ja-JP" altLang="en-US" sz="1400" b="1" u="sng" kern="100" dirty="0" smtClean="0">
                <a:latin typeface="+mj-ea"/>
                <a:ea typeface="+mj-ea"/>
                <a:cs typeface="Times New Roman" panose="02020603050405020304" pitchFamily="18" charset="0"/>
              </a:rPr>
              <a:t>高度</a:t>
            </a:r>
            <a:r>
              <a:rPr lang="ja-JP" altLang="en-US" sz="1400" b="1" u="sng" kern="100" dirty="0">
                <a:latin typeface="+mj-ea"/>
                <a:ea typeface="+mj-ea"/>
                <a:cs typeface="Times New Roman" panose="02020603050405020304" pitchFamily="18" charset="0"/>
              </a:rPr>
              <a:t>な物流機能を持った所管施設の</a:t>
            </a:r>
            <a:r>
              <a:rPr lang="ja-JP" altLang="en-US" sz="1400" b="1" u="sng" kern="100" dirty="0" smtClean="0">
                <a:latin typeface="+mj-ea"/>
                <a:ea typeface="+mj-ea"/>
                <a:cs typeface="Times New Roman" panose="02020603050405020304" pitchFamily="18" charset="0"/>
              </a:rPr>
              <a:t>更新</a:t>
            </a:r>
            <a:endParaRPr lang="en-US" altLang="ja-JP" sz="1400" b="1" u="sng" kern="100" dirty="0" smtClean="0">
              <a:latin typeface="+mj-ea"/>
              <a:ea typeface="+mj-ea"/>
              <a:cs typeface="Times New Roman" panose="02020603050405020304" pitchFamily="18" charset="0"/>
            </a:endParaRPr>
          </a:p>
          <a:p>
            <a:pPr marL="285750" lvl="0" indent="-285750" algn="just">
              <a:spcBef>
                <a:spcPts val="300"/>
              </a:spcBef>
              <a:spcAft>
                <a:spcPts val="0"/>
              </a:spcAft>
              <a:buFont typeface="Wingdings" panose="05000000000000000000" pitchFamily="2" charset="2"/>
              <a:buChar char="Ø"/>
            </a:pPr>
            <a:r>
              <a:rPr lang="ja-JP" altLang="en-US" sz="1400" kern="100" dirty="0" smtClean="0">
                <a:latin typeface="+mj-ea"/>
                <a:ea typeface="+mj-ea"/>
                <a:cs typeface="Times New Roman" panose="02020603050405020304" pitchFamily="18" charset="0"/>
              </a:rPr>
              <a:t>所管</a:t>
            </a:r>
            <a:r>
              <a:rPr lang="ja-JP" altLang="en-US" sz="1400" kern="100" dirty="0">
                <a:latin typeface="+mj-ea"/>
                <a:ea typeface="+mj-ea"/>
                <a:cs typeface="Times New Roman" panose="02020603050405020304" pitchFamily="18" charset="0"/>
              </a:rPr>
              <a:t>施設の更新投資の際には</a:t>
            </a:r>
            <a:r>
              <a:rPr lang="ja-JP" altLang="en-US" sz="1400" kern="100" dirty="0" smtClean="0">
                <a:latin typeface="+mj-ea"/>
                <a:ea typeface="+mj-ea"/>
                <a:cs typeface="Times New Roman" panose="02020603050405020304" pitchFamily="18" charset="0"/>
              </a:rPr>
              <a:t>、仕様やレイアウトに一定の汎用性を持たせることに留意しつつ、</a:t>
            </a:r>
            <a:r>
              <a:rPr lang="ja-JP" altLang="en-US" sz="1400" kern="100" dirty="0">
                <a:latin typeface="+mj-ea"/>
                <a:ea typeface="+mj-ea"/>
                <a:cs typeface="Times New Roman" panose="02020603050405020304" pitchFamily="18" charset="0"/>
              </a:rPr>
              <a:t>物流の高度化などに対応したものとする</a:t>
            </a:r>
            <a:r>
              <a:rPr lang="ja-JP" altLang="en-US" sz="1400" kern="100" dirty="0" smtClean="0">
                <a:latin typeface="+mj-ea"/>
                <a:ea typeface="+mj-ea"/>
                <a:cs typeface="Times New Roman" panose="02020603050405020304" pitchFamily="18" charset="0"/>
              </a:rPr>
              <a:t>。</a:t>
            </a:r>
            <a:endParaRPr lang="en-US" altLang="ja-JP" sz="1400" kern="100" dirty="0" smtClean="0">
              <a:latin typeface="+mj-ea"/>
              <a:ea typeface="+mj-ea"/>
              <a:cs typeface="Times New Roman" panose="02020603050405020304" pitchFamily="18" charset="0"/>
            </a:endParaRPr>
          </a:p>
          <a:p>
            <a:pPr lvl="0" algn="just">
              <a:spcBef>
                <a:spcPts val="300"/>
              </a:spcBef>
              <a:spcAft>
                <a:spcPts val="0"/>
              </a:spcAft>
            </a:pPr>
            <a:r>
              <a:rPr lang="en-US" altLang="ja-JP" sz="1400" b="1" kern="100" dirty="0" smtClean="0">
                <a:latin typeface="+mj-ea"/>
                <a:ea typeface="+mj-ea"/>
                <a:cs typeface="Times New Roman" panose="02020603050405020304" pitchFamily="18" charset="0"/>
              </a:rPr>
              <a:t>Ⅲ</a:t>
            </a:r>
            <a:r>
              <a:rPr lang="ja-JP" altLang="en-US" sz="1400" b="1" kern="100" dirty="0" err="1" smtClean="0">
                <a:latin typeface="+mj-ea"/>
                <a:ea typeface="+mj-ea"/>
                <a:cs typeface="Times New Roman" panose="02020603050405020304" pitchFamily="18" charset="0"/>
              </a:rPr>
              <a:t>．</a:t>
            </a:r>
            <a:r>
              <a:rPr lang="ja-JP" altLang="en-US" sz="1400" b="1" u="sng" kern="100" dirty="0" smtClean="0">
                <a:latin typeface="+mj-ea"/>
                <a:ea typeface="+mj-ea"/>
                <a:cs typeface="Times New Roman" panose="02020603050405020304" pitchFamily="18" charset="0"/>
              </a:rPr>
              <a:t>所管</a:t>
            </a:r>
            <a:r>
              <a:rPr lang="ja-JP" altLang="en-US" sz="1400" b="1" u="sng" kern="100" dirty="0">
                <a:latin typeface="+mj-ea"/>
                <a:ea typeface="+mj-ea"/>
                <a:cs typeface="Times New Roman" panose="02020603050405020304" pitchFamily="18" charset="0"/>
              </a:rPr>
              <a:t>施設の更新にあたっての積極的な民間活力の</a:t>
            </a:r>
            <a:r>
              <a:rPr lang="ja-JP" altLang="en-US" sz="1400" b="1" u="sng" kern="100" dirty="0" smtClean="0">
                <a:latin typeface="+mj-ea"/>
                <a:ea typeface="+mj-ea"/>
                <a:cs typeface="Times New Roman" panose="02020603050405020304" pitchFamily="18" charset="0"/>
              </a:rPr>
              <a:t>導入</a:t>
            </a:r>
            <a:endParaRPr lang="en-US" altLang="ja-JP" sz="1400" b="1" u="sng" kern="100" dirty="0" smtClean="0">
              <a:latin typeface="+mj-ea"/>
              <a:ea typeface="+mj-ea"/>
              <a:cs typeface="Times New Roman" panose="02020603050405020304" pitchFamily="18" charset="0"/>
            </a:endParaRPr>
          </a:p>
          <a:p>
            <a:pPr marL="285750" lvl="0" indent="-285750" algn="just">
              <a:spcBef>
                <a:spcPts val="300"/>
              </a:spcBef>
              <a:spcAft>
                <a:spcPts val="0"/>
              </a:spcAft>
              <a:buFont typeface="Wingdings" panose="05000000000000000000" pitchFamily="2" charset="2"/>
              <a:buChar char="Ø"/>
            </a:pPr>
            <a:r>
              <a:rPr lang="ja-JP" altLang="en-US" sz="1400" kern="100" dirty="0" smtClean="0">
                <a:latin typeface="+mj-ea"/>
                <a:ea typeface="+mj-ea"/>
                <a:cs typeface="Times New Roman" panose="02020603050405020304" pitchFamily="18" charset="0"/>
              </a:rPr>
              <a:t>更</a:t>
            </a:r>
            <a:r>
              <a:rPr lang="ja-JP" altLang="en-US" sz="1400" kern="100" dirty="0">
                <a:latin typeface="+mj-ea"/>
                <a:ea typeface="+mj-ea"/>
                <a:cs typeface="Times New Roman" panose="02020603050405020304" pitchFamily="18" charset="0"/>
              </a:rPr>
              <a:t>新投資においては</a:t>
            </a:r>
            <a:r>
              <a:rPr lang="ja-JP" altLang="en-US" sz="1400" kern="100" dirty="0" smtClean="0">
                <a:latin typeface="+mj-ea"/>
                <a:ea typeface="+mj-ea"/>
                <a:cs typeface="Times New Roman" panose="02020603050405020304" pitchFamily="18" charset="0"/>
              </a:rPr>
              <a:t>、</a:t>
            </a:r>
            <a:r>
              <a:rPr lang="en-US" altLang="ja-JP" sz="1400" kern="100" dirty="0">
                <a:latin typeface="+mj-ea"/>
                <a:cs typeface="Times New Roman" panose="02020603050405020304" pitchFamily="18" charset="0"/>
              </a:rPr>
              <a:t>PFI</a:t>
            </a:r>
            <a:r>
              <a:rPr lang="ja-JP" altLang="en-US" sz="1400" kern="100" dirty="0">
                <a:latin typeface="+mj-ea"/>
                <a:cs typeface="Times New Roman" panose="02020603050405020304" pitchFamily="18" charset="0"/>
              </a:rPr>
              <a:t>手法を活用する</a:t>
            </a:r>
            <a:r>
              <a:rPr lang="ja-JP" altLang="en-US" sz="1400" kern="100" dirty="0" smtClean="0">
                <a:latin typeface="+mj-ea"/>
                <a:cs typeface="Times New Roman" panose="02020603050405020304" pitchFamily="18" charset="0"/>
              </a:rPr>
              <a:t>など</a:t>
            </a:r>
            <a:r>
              <a:rPr lang="ja-JP" altLang="en-US" sz="1400" kern="100" dirty="0" smtClean="0">
                <a:latin typeface="+mj-ea"/>
                <a:ea typeface="+mj-ea"/>
                <a:cs typeface="Times New Roman" panose="02020603050405020304" pitchFamily="18" charset="0"/>
              </a:rPr>
              <a:t>民間</a:t>
            </a:r>
            <a:r>
              <a:rPr lang="ja-JP" altLang="en-US" sz="1400" kern="100" dirty="0">
                <a:latin typeface="+mj-ea"/>
                <a:ea typeface="+mj-ea"/>
                <a:cs typeface="Times New Roman" panose="02020603050405020304" pitchFamily="18" charset="0"/>
              </a:rPr>
              <a:t>活力の導入に積極的に取り組む</a:t>
            </a:r>
            <a:r>
              <a:rPr lang="ja-JP" altLang="en-US" sz="1400" kern="100" dirty="0" smtClean="0">
                <a:latin typeface="+mj-ea"/>
                <a:ea typeface="+mj-ea"/>
                <a:cs typeface="Times New Roman" panose="02020603050405020304" pitchFamily="18" charset="0"/>
              </a:rPr>
              <a:t>。</a:t>
            </a:r>
            <a:endParaRPr lang="en-US" altLang="ja-JP" sz="1400" kern="100" dirty="0" smtClean="0">
              <a:latin typeface="+mj-ea"/>
              <a:ea typeface="+mj-ea"/>
              <a:cs typeface="Times New Roman" panose="02020603050405020304" pitchFamily="18" charset="0"/>
            </a:endParaRPr>
          </a:p>
          <a:p>
            <a:pPr lvl="0" algn="just">
              <a:spcBef>
                <a:spcPts val="300"/>
              </a:spcBef>
              <a:spcAft>
                <a:spcPts val="0"/>
              </a:spcAft>
            </a:pPr>
            <a:r>
              <a:rPr lang="en-US" altLang="ja-JP" sz="1400" b="1" kern="100" dirty="0" smtClean="0">
                <a:latin typeface="+mj-ea"/>
                <a:ea typeface="+mj-ea"/>
                <a:cs typeface="Times New Roman" panose="02020603050405020304" pitchFamily="18" charset="0"/>
              </a:rPr>
              <a:t>Ⅳ</a:t>
            </a:r>
            <a:r>
              <a:rPr lang="ja-JP" altLang="en-US" sz="1400" b="1" kern="100" dirty="0" err="1" smtClean="0">
                <a:latin typeface="+mj-ea"/>
                <a:ea typeface="+mj-ea"/>
                <a:cs typeface="Times New Roman" panose="02020603050405020304" pitchFamily="18" charset="0"/>
              </a:rPr>
              <a:t>．</a:t>
            </a:r>
            <a:r>
              <a:rPr lang="ja-JP" altLang="en-US" sz="1400" b="1" u="sng" kern="100" dirty="0" smtClean="0">
                <a:latin typeface="+mj-ea"/>
                <a:ea typeface="+mj-ea"/>
                <a:cs typeface="Times New Roman" panose="02020603050405020304" pitchFamily="18" charset="0"/>
              </a:rPr>
              <a:t>競争力</a:t>
            </a:r>
            <a:r>
              <a:rPr lang="ja-JP" altLang="en-US" sz="1400" b="1" u="sng" kern="100" dirty="0">
                <a:latin typeface="+mj-ea"/>
                <a:ea typeface="+mj-ea"/>
                <a:cs typeface="Times New Roman" panose="02020603050405020304" pitchFamily="18" charset="0"/>
              </a:rPr>
              <a:t>のある使用料体系への見直し（使用料全体の見直し、新たな等級の設置</a:t>
            </a:r>
            <a:r>
              <a:rPr lang="ja-JP" altLang="en-US" sz="1400" b="1" u="sng" kern="100" dirty="0" smtClean="0">
                <a:latin typeface="+mj-ea"/>
                <a:ea typeface="+mj-ea"/>
                <a:cs typeface="Times New Roman" panose="02020603050405020304" pitchFamily="18" charset="0"/>
              </a:rPr>
              <a:t>）</a:t>
            </a:r>
            <a:endParaRPr lang="en-US" altLang="ja-JP" sz="1400" b="1" u="sng" kern="100" dirty="0" smtClean="0">
              <a:latin typeface="+mj-ea"/>
              <a:ea typeface="+mj-ea"/>
              <a:cs typeface="Times New Roman" panose="02020603050405020304" pitchFamily="18" charset="0"/>
            </a:endParaRPr>
          </a:p>
          <a:p>
            <a:pPr marL="285750" lvl="0" indent="-285750" algn="just">
              <a:spcBef>
                <a:spcPts val="300"/>
              </a:spcBef>
              <a:spcAft>
                <a:spcPts val="0"/>
              </a:spcAft>
              <a:buFont typeface="Wingdings" panose="05000000000000000000" pitchFamily="2" charset="2"/>
              <a:buChar char="Ø"/>
            </a:pPr>
            <a:r>
              <a:rPr lang="ja-JP" altLang="en-US" sz="1400" kern="100" dirty="0" smtClean="0">
                <a:latin typeface="+mj-ea"/>
                <a:ea typeface="+mj-ea"/>
                <a:cs typeface="Times New Roman" panose="02020603050405020304" pitchFamily="18" charset="0"/>
              </a:rPr>
              <a:t>現行</a:t>
            </a:r>
            <a:r>
              <a:rPr lang="ja-JP" altLang="en-US" sz="1400" kern="100" dirty="0">
                <a:latin typeface="+mj-ea"/>
                <a:ea typeface="+mj-ea"/>
                <a:cs typeface="Times New Roman" panose="02020603050405020304" pitchFamily="18" charset="0"/>
              </a:rPr>
              <a:t>の使用料を全体的に軽減すること、あるいは現行の使用料の等級に下限の等級を追加するなどにより、「ユーザー視点での競争力のある使用料」と</a:t>
            </a:r>
            <a:r>
              <a:rPr lang="ja-JP" altLang="en-US" sz="1400" kern="100" dirty="0" smtClean="0">
                <a:latin typeface="+mj-ea"/>
                <a:ea typeface="+mj-ea"/>
                <a:cs typeface="Times New Roman" panose="02020603050405020304" pitchFamily="18" charset="0"/>
              </a:rPr>
              <a:t>する。</a:t>
            </a:r>
            <a:endParaRPr lang="en-US" altLang="ja-JP" sz="1400" kern="100" dirty="0" smtClean="0">
              <a:latin typeface="+mj-ea"/>
              <a:ea typeface="+mj-ea"/>
              <a:cs typeface="Times New Roman" panose="02020603050405020304" pitchFamily="18" charset="0"/>
            </a:endParaRPr>
          </a:p>
          <a:p>
            <a:pPr lvl="0" algn="just">
              <a:spcBef>
                <a:spcPts val="300"/>
              </a:spcBef>
              <a:spcAft>
                <a:spcPts val="0"/>
              </a:spcAft>
            </a:pPr>
            <a:r>
              <a:rPr lang="ja-JP" altLang="en-US" sz="1400" kern="100" dirty="0">
                <a:latin typeface="+mj-ea"/>
                <a:ea typeface="+mj-ea"/>
                <a:cs typeface="Times New Roman" panose="02020603050405020304" pitchFamily="18" charset="0"/>
              </a:rPr>
              <a:t>　</a:t>
            </a:r>
            <a:r>
              <a:rPr lang="ja-JP" altLang="en-US" sz="1400" kern="100" dirty="0" smtClean="0">
                <a:latin typeface="+mj-ea"/>
                <a:ea typeface="+mj-ea"/>
                <a:cs typeface="Times New Roman" panose="02020603050405020304" pitchFamily="18" charset="0"/>
              </a:rPr>
              <a:t>　</a:t>
            </a:r>
            <a:r>
              <a:rPr lang="en-US" altLang="ja-JP" sz="1400" kern="100" dirty="0" smtClean="0">
                <a:latin typeface="+mj-ea"/>
                <a:ea typeface="+mj-ea"/>
                <a:cs typeface="Times New Roman" panose="02020603050405020304" pitchFamily="18" charset="0"/>
              </a:rPr>
              <a:t>※</a:t>
            </a:r>
            <a:r>
              <a:rPr lang="ja-JP" altLang="en-US" sz="1400" kern="100" dirty="0" smtClean="0">
                <a:latin typeface="+mj-ea"/>
                <a:ea typeface="+mj-ea"/>
                <a:cs typeface="Times New Roman" panose="02020603050405020304" pitchFamily="18" charset="0"/>
              </a:rPr>
              <a:t>うち、「新たな等級の設置」については、令和</a:t>
            </a:r>
            <a:r>
              <a:rPr lang="en-US" altLang="ja-JP" sz="1400" kern="100" dirty="0" smtClean="0">
                <a:latin typeface="+mj-ea"/>
                <a:ea typeface="+mj-ea"/>
                <a:cs typeface="Times New Roman" panose="02020603050405020304" pitchFamily="18" charset="0"/>
              </a:rPr>
              <a:t>2</a:t>
            </a:r>
            <a:r>
              <a:rPr lang="ja-JP" altLang="en-US" sz="1400" kern="100" dirty="0" smtClean="0">
                <a:latin typeface="+mj-ea"/>
                <a:ea typeface="+mj-ea"/>
                <a:cs typeface="Times New Roman" panose="02020603050405020304" pitchFamily="18" charset="0"/>
              </a:rPr>
              <a:t>年度から実施</a:t>
            </a:r>
            <a:endParaRPr lang="en-US" altLang="ja-JP" sz="1400" kern="100" dirty="0" smtClean="0">
              <a:latin typeface="+mj-ea"/>
              <a:ea typeface="+mj-ea"/>
              <a:cs typeface="Times New Roman" panose="02020603050405020304" pitchFamily="18" charset="0"/>
            </a:endParaRPr>
          </a:p>
          <a:p>
            <a:pPr lvl="0" algn="just">
              <a:spcBef>
                <a:spcPts val="300"/>
              </a:spcBef>
              <a:spcAft>
                <a:spcPts val="0"/>
              </a:spcAft>
            </a:pPr>
            <a:r>
              <a:rPr lang="en-US" altLang="ja-JP" sz="1400" b="1" kern="100" dirty="0" smtClean="0">
                <a:latin typeface="+mj-ea"/>
                <a:ea typeface="+mj-ea"/>
                <a:cs typeface="Times New Roman" panose="02020603050405020304" pitchFamily="18" charset="0"/>
              </a:rPr>
              <a:t>Ⅴ</a:t>
            </a:r>
            <a:r>
              <a:rPr lang="ja-JP" altLang="en-US" sz="1400" b="1" kern="100" dirty="0" err="1" smtClean="0">
                <a:latin typeface="+mj-ea"/>
                <a:ea typeface="+mj-ea"/>
                <a:cs typeface="Times New Roman" panose="02020603050405020304" pitchFamily="18" charset="0"/>
              </a:rPr>
              <a:t>．</a:t>
            </a:r>
            <a:r>
              <a:rPr lang="ja-JP" altLang="en-US" sz="1400" b="1" u="sng" kern="100" dirty="0" smtClean="0">
                <a:latin typeface="+mj-ea"/>
                <a:ea typeface="+mj-ea"/>
                <a:cs typeface="Times New Roman" panose="02020603050405020304" pitchFamily="18" charset="0"/>
              </a:rPr>
              <a:t>取扱</a:t>
            </a:r>
            <a:r>
              <a:rPr lang="ja-JP" altLang="en-US" sz="1400" b="1" u="sng" kern="100" dirty="0">
                <a:latin typeface="+mj-ea"/>
                <a:ea typeface="+mj-ea"/>
                <a:cs typeface="Times New Roman" panose="02020603050405020304" pitchFamily="18" charset="0"/>
              </a:rPr>
              <a:t>貨物量が増加し所管施設の稼働率向上につながるインセンティブの</a:t>
            </a:r>
            <a:r>
              <a:rPr lang="ja-JP" altLang="en-US" sz="1400" b="1" u="sng" kern="100" dirty="0" smtClean="0">
                <a:latin typeface="+mj-ea"/>
                <a:ea typeface="+mj-ea"/>
                <a:cs typeface="Times New Roman" panose="02020603050405020304" pitchFamily="18" charset="0"/>
              </a:rPr>
              <a:t>実施</a:t>
            </a:r>
            <a:endParaRPr lang="en-US" altLang="ja-JP" sz="1400" b="1" u="sng" kern="100" dirty="0" smtClean="0">
              <a:latin typeface="+mj-ea"/>
              <a:ea typeface="+mj-ea"/>
              <a:cs typeface="Times New Roman" panose="02020603050405020304" pitchFamily="18" charset="0"/>
            </a:endParaRPr>
          </a:p>
          <a:p>
            <a:pPr marL="285750" lvl="0" indent="-285750" algn="just">
              <a:spcBef>
                <a:spcPts val="300"/>
              </a:spcBef>
              <a:spcAft>
                <a:spcPts val="0"/>
              </a:spcAft>
              <a:buFont typeface="Wingdings" panose="05000000000000000000" pitchFamily="2" charset="2"/>
              <a:buChar char="Ø"/>
            </a:pPr>
            <a:r>
              <a:rPr lang="ja-JP" altLang="en-US" sz="1400" kern="100" dirty="0" smtClean="0">
                <a:latin typeface="+mj-ea"/>
                <a:ea typeface="+mj-ea"/>
                <a:cs typeface="Times New Roman" panose="02020603050405020304" pitchFamily="18" charset="0"/>
              </a:rPr>
              <a:t>所管</a:t>
            </a:r>
            <a:r>
              <a:rPr lang="ja-JP" altLang="en-US" sz="1400" kern="100" dirty="0">
                <a:latin typeface="+mj-ea"/>
                <a:ea typeface="+mj-ea"/>
                <a:cs typeface="Times New Roman" panose="02020603050405020304" pitchFamily="18" charset="0"/>
              </a:rPr>
              <a:t>施設の利用促進（使用開始）につながるような</a:t>
            </a:r>
            <a:r>
              <a:rPr lang="ja-JP" altLang="en-US" sz="1400" kern="100" dirty="0" smtClean="0">
                <a:latin typeface="+mj-ea"/>
                <a:ea typeface="+mj-ea"/>
                <a:cs typeface="Times New Roman" panose="02020603050405020304" pitchFamily="18" charset="0"/>
              </a:rPr>
              <a:t>「新たな使用料制度」</a:t>
            </a:r>
            <a:r>
              <a:rPr lang="ja-JP" altLang="en-US" sz="1400" kern="100" dirty="0">
                <a:latin typeface="+mj-ea"/>
                <a:ea typeface="+mj-ea"/>
                <a:cs typeface="Times New Roman" panose="02020603050405020304" pitchFamily="18" charset="0"/>
              </a:rPr>
              <a:t>や「取扱貨物量増加に対するインセンティブ（集貨に関する支援）」などを検討する。</a:t>
            </a:r>
            <a:endParaRPr lang="en-US" altLang="ja-JP" sz="1400" kern="100" dirty="0" smtClean="0">
              <a:latin typeface="+mj-ea"/>
              <a:ea typeface="+mj-ea"/>
              <a:cs typeface="Times New Roman" panose="02020603050405020304" pitchFamily="18" charset="0"/>
            </a:endParaRPr>
          </a:p>
          <a:p>
            <a:pPr lvl="0" algn="just">
              <a:spcBef>
                <a:spcPts val="300"/>
              </a:spcBef>
              <a:spcAft>
                <a:spcPts val="0"/>
              </a:spcAft>
            </a:pPr>
            <a:r>
              <a:rPr lang="en-US" altLang="ja-JP" sz="1400" b="1" kern="100" dirty="0" smtClean="0">
                <a:latin typeface="+mj-ea"/>
                <a:ea typeface="+mj-ea"/>
                <a:cs typeface="Times New Roman" panose="02020603050405020304" pitchFamily="18" charset="0"/>
              </a:rPr>
              <a:t>Ⅵ</a:t>
            </a:r>
            <a:r>
              <a:rPr lang="ja-JP" altLang="en-US" sz="1400" b="1" kern="100" dirty="0" err="1" smtClean="0">
                <a:latin typeface="+mj-ea"/>
                <a:ea typeface="+mj-ea"/>
                <a:cs typeface="Times New Roman" panose="02020603050405020304" pitchFamily="18" charset="0"/>
              </a:rPr>
              <a:t>．</a:t>
            </a:r>
            <a:r>
              <a:rPr lang="ja-JP" altLang="en-US" sz="1400" b="1" u="sng" kern="100" dirty="0" smtClean="0">
                <a:latin typeface="+mj-ea"/>
                <a:ea typeface="+mj-ea"/>
                <a:cs typeface="Times New Roman" panose="02020603050405020304" pitchFamily="18" charset="0"/>
              </a:rPr>
              <a:t>大阪</a:t>
            </a:r>
            <a:r>
              <a:rPr lang="ja-JP" altLang="en-US" sz="1400" b="1" u="sng" kern="100" dirty="0">
                <a:latin typeface="+mj-ea"/>
                <a:ea typeface="+mj-ea"/>
                <a:cs typeface="Times New Roman" panose="02020603050405020304" pitchFamily="18" charset="0"/>
              </a:rPr>
              <a:t>港内での物流の効率化につながるインセンティブの</a:t>
            </a:r>
            <a:r>
              <a:rPr lang="ja-JP" altLang="en-US" sz="1400" b="1" u="sng" kern="100" dirty="0" smtClean="0">
                <a:latin typeface="+mj-ea"/>
                <a:ea typeface="+mj-ea"/>
                <a:cs typeface="Times New Roman" panose="02020603050405020304" pitchFamily="18" charset="0"/>
              </a:rPr>
              <a:t>実施</a:t>
            </a:r>
            <a:endParaRPr lang="en-US" altLang="ja-JP" sz="1400" b="1" u="sng" kern="100" dirty="0" smtClean="0">
              <a:latin typeface="+mj-ea"/>
              <a:ea typeface="+mj-ea"/>
              <a:cs typeface="Times New Roman" panose="02020603050405020304" pitchFamily="18" charset="0"/>
            </a:endParaRPr>
          </a:p>
          <a:p>
            <a:pPr marL="285750" lvl="0" indent="-285750" algn="just">
              <a:spcBef>
                <a:spcPts val="300"/>
              </a:spcBef>
              <a:spcAft>
                <a:spcPts val="0"/>
              </a:spcAft>
              <a:buFont typeface="Wingdings" panose="05000000000000000000" pitchFamily="2" charset="2"/>
              <a:buChar char="Ø"/>
            </a:pPr>
            <a:r>
              <a:rPr lang="ja-JP" altLang="en-US" sz="1400" kern="100" dirty="0" smtClean="0">
                <a:latin typeface="+mj-ea"/>
                <a:ea typeface="+mj-ea"/>
                <a:cs typeface="Times New Roman" panose="02020603050405020304" pitchFamily="18" charset="0"/>
              </a:rPr>
              <a:t>大阪</a:t>
            </a:r>
            <a:r>
              <a:rPr lang="ja-JP" altLang="en-US" sz="1400" kern="100" dirty="0">
                <a:latin typeface="+mj-ea"/>
                <a:ea typeface="+mj-ea"/>
                <a:cs typeface="Times New Roman" panose="02020603050405020304" pitchFamily="18" charset="0"/>
              </a:rPr>
              <a:t>港内における渋滞の緩和など、物流の効率化に資するユーザーの取り組みに対して、使用料の軽減や事業への支援などを検討する。</a:t>
            </a:r>
          </a:p>
        </p:txBody>
      </p:sp>
      <p:sp>
        <p:nvSpPr>
          <p:cNvPr id="7" name="正方形/長方形 6"/>
          <p:cNvSpPr/>
          <p:nvPr/>
        </p:nvSpPr>
        <p:spPr>
          <a:xfrm>
            <a:off x="260621" y="1602249"/>
            <a:ext cx="2155033" cy="39446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600" b="1" dirty="0">
                <a:solidFill>
                  <a:schemeClr val="bg1"/>
                </a:solidFill>
                <a:latin typeface="メイリオ" panose="020B0604030504040204" pitchFamily="50" charset="-128"/>
                <a:ea typeface="メイリオ" panose="020B0604030504040204" pitchFamily="50" charset="-128"/>
              </a:rPr>
              <a:t>≪競争力強化</a:t>
            </a:r>
            <a:r>
              <a:rPr lang="zh-TW" altLang="en-US" sz="1600" b="1" dirty="0" smtClean="0">
                <a:solidFill>
                  <a:schemeClr val="bg1"/>
                </a:solidFill>
                <a:latin typeface="メイリオ" panose="020B0604030504040204" pitchFamily="50" charset="-128"/>
                <a:ea typeface="メイリオ" panose="020B0604030504040204" pitchFamily="50" charset="-128"/>
              </a:rPr>
              <a:t>策≫</a:t>
            </a:r>
            <a:endParaRPr lang="zh-TW" altLang="en-US" sz="1600" b="1" dirty="0">
              <a:solidFill>
                <a:schemeClr val="bg1"/>
              </a:solidFill>
              <a:latin typeface="メイリオ" panose="020B0604030504040204" pitchFamily="50" charset="-128"/>
              <a:ea typeface="メイリオ" panose="020B0604030504040204" pitchFamily="50" charset="-128"/>
            </a:endParaRPr>
          </a:p>
        </p:txBody>
      </p:sp>
      <p:sp>
        <p:nvSpPr>
          <p:cNvPr id="2" name="正方形/長方形 1"/>
          <p:cNvSpPr/>
          <p:nvPr/>
        </p:nvSpPr>
        <p:spPr>
          <a:xfrm>
            <a:off x="260621" y="922303"/>
            <a:ext cx="8673152" cy="523220"/>
          </a:xfrm>
          <a:prstGeom prst="rect">
            <a:avLst/>
          </a:prstGeom>
        </p:spPr>
        <p:txBody>
          <a:bodyPr wrap="square">
            <a:spAutoFit/>
          </a:bodyPr>
          <a:lstStyle/>
          <a:p>
            <a:pPr marL="285750" indent="-285750">
              <a:buFont typeface="Wingdings" panose="05000000000000000000" pitchFamily="2" charset="2"/>
              <a:buChar char="Ø"/>
            </a:pPr>
            <a:r>
              <a:rPr lang="ja-JP" altLang="en-US" sz="1400" b="1" dirty="0">
                <a:latin typeface="+mn-ea"/>
                <a:cs typeface="Times New Roman" panose="02020603050405020304" pitchFamily="18" charset="0"/>
              </a:rPr>
              <a:t>本経営計画での「経営改善</a:t>
            </a:r>
            <a:r>
              <a:rPr lang="ja-JP" altLang="en-US" sz="1400" b="1" dirty="0" smtClean="0">
                <a:latin typeface="+mn-ea"/>
                <a:cs typeface="Times New Roman" panose="02020603050405020304" pitchFamily="18" charset="0"/>
              </a:rPr>
              <a:t>策」</a:t>
            </a:r>
            <a:r>
              <a:rPr lang="ja-JP" altLang="en-US" sz="1400" b="1" dirty="0">
                <a:latin typeface="+mn-ea"/>
                <a:cs typeface="Times New Roman" panose="02020603050405020304" pitchFamily="18" charset="0"/>
              </a:rPr>
              <a:t>を実現することによって生じる「財源」をもって以下の「競争力強化</a:t>
            </a:r>
            <a:r>
              <a:rPr lang="ja-JP" altLang="en-US" sz="1400" b="1" dirty="0" smtClean="0">
                <a:latin typeface="+mn-ea"/>
                <a:cs typeface="Times New Roman" panose="02020603050405020304" pitchFamily="18" charset="0"/>
              </a:rPr>
              <a:t>策」</a:t>
            </a:r>
            <a:r>
              <a:rPr lang="ja-JP" altLang="en-US" sz="1400" b="1" dirty="0">
                <a:latin typeface="+mn-ea"/>
                <a:cs typeface="Times New Roman" panose="02020603050405020304" pitchFamily="18" charset="0"/>
              </a:rPr>
              <a:t>を実行する。</a:t>
            </a:r>
            <a:endParaRPr lang="ja-JP" altLang="en-US" sz="1400" b="1" dirty="0">
              <a:latin typeface="+mn-ea"/>
            </a:endParaRPr>
          </a:p>
        </p:txBody>
      </p:sp>
      <p:sp>
        <p:nvSpPr>
          <p:cNvPr id="4" name="スライド番号プレースホルダー 3"/>
          <p:cNvSpPr>
            <a:spLocks noGrp="1"/>
          </p:cNvSpPr>
          <p:nvPr>
            <p:ph type="sldNum" sz="quarter" idx="12"/>
          </p:nvPr>
        </p:nvSpPr>
        <p:spPr/>
        <p:txBody>
          <a:bodyPr/>
          <a:lstStyle/>
          <a:p>
            <a:fld id="{8F2DF4D1-A360-4C90-B403-85324C324155}" type="slidenum">
              <a:rPr kumimoji="1" lang="ja-JP" altLang="en-US" smtClean="0"/>
              <a:t>16</a:t>
            </a:fld>
            <a:endParaRPr kumimoji="1" lang="ja-JP" altLang="en-US" dirty="0"/>
          </a:p>
        </p:txBody>
      </p:sp>
    </p:spTree>
    <p:extLst>
      <p:ext uri="{BB962C8B-B14F-4D97-AF65-F5344CB8AC3E}">
        <p14:creationId xmlns:p14="http://schemas.microsoft.com/office/powerpoint/2010/main" val="8551118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61491"/>
            <a:ext cx="7886700" cy="1272085"/>
          </a:xfrm>
        </p:spPr>
        <p:txBody>
          <a:bodyPr>
            <a:noAutofit/>
          </a:bodyPr>
          <a:lstStyle/>
          <a:p>
            <a:r>
              <a:rPr lang="en-US" altLang="ja-JP" sz="1600" b="1" dirty="0">
                <a:solidFill>
                  <a:schemeClr val="tx1"/>
                </a:solidFill>
                <a:latin typeface="+mj-ea"/>
              </a:rPr>
              <a:t>Ⅳ</a:t>
            </a:r>
            <a:r>
              <a:rPr kumimoji="1" lang="ja-JP" altLang="en-US" sz="1600" b="1" dirty="0" smtClean="0">
                <a:solidFill>
                  <a:schemeClr val="tx1"/>
                </a:solidFill>
                <a:latin typeface="+mj-ea"/>
              </a:rPr>
              <a:t>　経営改善策</a:t>
            </a:r>
            <a:r>
              <a:rPr kumimoji="1" lang="en-US" altLang="ja-JP" sz="1600" b="1" dirty="0" smtClean="0">
                <a:solidFill>
                  <a:schemeClr val="tx1"/>
                </a:solidFill>
                <a:latin typeface="+mj-ea"/>
              </a:rPr>
              <a:t/>
            </a:r>
            <a:br>
              <a:rPr kumimoji="1" lang="en-US" altLang="ja-JP" sz="1600" b="1" dirty="0" smtClean="0">
                <a:solidFill>
                  <a:schemeClr val="tx1"/>
                </a:solidFill>
                <a:latin typeface="+mj-ea"/>
              </a:rPr>
            </a:br>
            <a:r>
              <a:rPr lang="ja-JP" altLang="en-US" sz="1600" b="1" dirty="0">
                <a:solidFill>
                  <a:schemeClr val="tx1"/>
                </a:solidFill>
                <a:latin typeface="+mj-ea"/>
              </a:rPr>
              <a:t>　</a:t>
            </a:r>
            <a:r>
              <a:rPr lang="ja-JP" altLang="en-US" sz="1600" b="1" dirty="0" smtClean="0">
                <a:solidFill>
                  <a:schemeClr val="tx1"/>
                </a:solidFill>
                <a:latin typeface="+mj-ea"/>
              </a:rPr>
              <a:t>１．全般的課題への対応</a:t>
            </a:r>
            <a:r>
              <a:rPr lang="en-US" altLang="ja-JP" sz="1600" b="1" dirty="0" smtClean="0">
                <a:solidFill>
                  <a:schemeClr val="tx1"/>
                </a:solidFill>
                <a:latin typeface="+mj-ea"/>
              </a:rPr>
              <a:t/>
            </a:r>
            <a:br>
              <a:rPr lang="en-US" altLang="ja-JP" sz="1600" b="1" dirty="0" smtClean="0">
                <a:solidFill>
                  <a:schemeClr val="tx1"/>
                </a:solidFill>
                <a:latin typeface="+mj-ea"/>
              </a:rPr>
            </a:br>
            <a:r>
              <a:rPr lang="ja-JP" altLang="en-US" sz="1600" b="1" dirty="0">
                <a:solidFill>
                  <a:schemeClr val="tx1"/>
                </a:solidFill>
                <a:latin typeface="+mj-ea"/>
              </a:rPr>
              <a:t>　</a:t>
            </a:r>
            <a:r>
              <a:rPr lang="ja-JP" altLang="en-US" sz="1600" b="1" dirty="0" smtClean="0">
                <a:solidFill>
                  <a:schemeClr val="tx1"/>
                </a:solidFill>
                <a:latin typeface="+mj-ea"/>
              </a:rPr>
              <a:t>　②　過大な土地賃借料負担（施設提供事業から埋立事業への支払）</a:t>
            </a:r>
            <a:endParaRPr kumimoji="1" lang="ja-JP" altLang="en-US" sz="1600" b="1" dirty="0">
              <a:solidFill>
                <a:schemeClr val="tx1"/>
              </a:solidFill>
              <a:latin typeface="+mj-ea"/>
            </a:endParaRPr>
          </a:p>
        </p:txBody>
      </p:sp>
      <p:sp>
        <p:nvSpPr>
          <p:cNvPr id="4" name="正方形/長方形 3"/>
          <p:cNvSpPr/>
          <p:nvPr/>
        </p:nvSpPr>
        <p:spPr>
          <a:xfrm>
            <a:off x="27142" y="1201398"/>
            <a:ext cx="9089561" cy="2580027"/>
          </a:xfrm>
          <a:prstGeom prst="rect">
            <a:avLst/>
          </a:prstGeom>
          <a:ln w="38100">
            <a:solidFill>
              <a:schemeClr val="accent1"/>
            </a:solidFill>
          </a:ln>
        </p:spPr>
        <p:txBody>
          <a:bodyPr wrap="square">
            <a:noAutofit/>
          </a:bodyPr>
          <a:lstStyle/>
          <a:p>
            <a:pPr lvl="0" algn="just">
              <a:spcAft>
                <a:spcPts val="0"/>
              </a:spcAft>
            </a:pPr>
            <a:endParaRPr lang="en-US" altLang="ja-JP" sz="1400" kern="100" dirty="0" smtClean="0">
              <a:latin typeface="+mn-ea"/>
              <a:cs typeface="Times New Roman" panose="02020603050405020304" pitchFamily="18" charset="0"/>
            </a:endParaRPr>
          </a:p>
          <a:p>
            <a:pPr lvl="0" algn="just">
              <a:spcAft>
                <a:spcPts val="0"/>
              </a:spcAft>
            </a:pPr>
            <a:endParaRPr lang="en-US" altLang="ja-JP" sz="1400" kern="100" dirty="0" smtClean="0">
              <a:latin typeface="+mn-ea"/>
              <a:cs typeface="Times New Roman" panose="02020603050405020304" pitchFamily="18" charset="0"/>
            </a:endParaRPr>
          </a:p>
          <a:p>
            <a:pPr lvl="0" algn="just">
              <a:spcAft>
                <a:spcPts val="0"/>
              </a:spcAft>
            </a:pPr>
            <a:r>
              <a:rPr lang="ja-JP" altLang="en-US" sz="1400" b="1" kern="100" dirty="0" smtClean="0">
                <a:latin typeface="+mn-ea"/>
                <a:cs typeface="Times New Roman" panose="02020603050405020304" pitchFamily="18" charset="0"/>
              </a:rPr>
              <a:t>③　</a:t>
            </a:r>
            <a:r>
              <a:rPr lang="ja-JP" altLang="en-US" sz="1400" b="1" u="sng" kern="100" dirty="0" smtClean="0">
                <a:latin typeface="+mn-ea"/>
                <a:cs typeface="Times New Roman" panose="02020603050405020304" pitchFamily="18" charset="0"/>
              </a:rPr>
              <a:t>過大な土地賃</a:t>
            </a:r>
            <a:r>
              <a:rPr lang="ja-JP" altLang="en-US" sz="1400" b="1" u="sng" kern="100" dirty="0">
                <a:latin typeface="+mn-ea"/>
                <a:cs typeface="Times New Roman" panose="02020603050405020304" pitchFamily="18" charset="0"/>
              </a:rPr>
              <a:t>借料負担</a:t>
            </a:r>
            <a:r>
              <a:rPr lang="en-US" altLang="ja-JP" sz="1400" b="1" u="sng" kern="100" dirty="0">
                <a:latin typeface="+mn-ea"/>
                <a:cs typeface="Times New Roman" panose="02020603050405020304" pitchFamily="18" charset="0"/>
              </a:rPr>
              <a:t>(</a:t>
            </a:r>
            <a:r>
              <a:rPr lang="ja-JP" altLang="en-US" sz="1400" b="1" u="sng" kern="100" dirty="0">
                <a:latin typeface="+mn-ea"/>
                <a:cs typeface="Times New Roman" panose="02020603050405020304" pitchFamily="18" charset="0"/>
              </a:rPr>
              <a:t>施設提供事業から埋立事業への支払</a:t>
            </a:r>
            <a:r>
              <a:rPr lang="en-US" altLang="ja-JP" sz="1400" b="1" u="sng" kern="100" dirty="0" smtClean="0">
                <a:latin typeface="+mn-ea"/>
                <a:cs typeface="Times New Roman" panose="02020603050405020304" pitchFamily="18" charset="0"/>
              </a:rPr>
              <a:t>)</a:t>
            </a:r>
            <a:r>
              <a:rPr lang="ja-JP" altLang="en-US" sz="1400" b="1" u="sng" kern="100" dirty="0">
                <a:latin typeface="+mn-ea"/>
                <a:cs typeface="Times New Roman" panose="02020603050405020304" pitchFamily="18" charset="0"/>
              </a:rPr>
              <a:t> </a:t>
            </a:r>
            <a:endParaRPr lang="en-US" altLang="ja-JP" sz="1400" b="1" u="sng" kern="100" dirty="0">
              <a:latin typeface="+mn-ea"/>
              <a:cs typeface="Times New Roman" panose="02020603050405020304" pitchFamily="18" charset="0"/>
            </a:endParaRPr>
          </a:p>
          <a:p>
            <a:pPr marL="342900" lvl="0" indent="-342900" algn="just">
              <a:spcAft>
                <a:spcPts val="0"/>
              </a:spcAft>
              <a:buFont typeface="ＭＳ 明朝" panose="02020609040205080304" pitchFamily="17" charset="-128"/>
              <a:buChar char="・"/>
            </a:pPr>
            <a:r>
              <a:rPr lang="ja-JP" altLang="ja-JP" sz="1400" kern="100" dirty="0" smtClean="0">
                <a:latin typeface="+mn-ea"/>
                <a:cs typeface="Times New Roman" panose="02020603050405020304" pitchFamily="18" charset="0"/>
              </a:rPr>
              <a:t>施設</a:t>
            </a:r>
            <a:r>
              <a:rPr lang="ja-JP" altLang="ja-JP" sz="1400" kern="100" dirty="0">
                <a:latin typeface="+mn-ea"/>
                <a:cs typeface="Times New Roman" panose="02020603050405020304" pitchFamily="18" charset="0"/>
              </a:rPr>
              <a:t>提供事業では、埋立地の埠頭用地</a:t>
            </a:r>
            <a:r>
              <a:rPr lang="ja-JP" altLang="ja-JP" sz="1400" kern="100" dirty="0" smtClean="0">
                <a:latin typeface="+mn-ea"/>
                <a:cs typeface="Times New Roman" panose="02020603050405020304" pitchFamily="18" charset="0"/>
              </a:rPr>
              <a:t>の</a:t>
            </a:r>
            <a:r>
              <a:rPr lang="ja-JP" altLang="en-US" sz="1400" kern="100" dirty="0" smtClean="0">
                <a:latin typeface="+mn-ea"/>
                <a:cs typeface="Times New Roman" panose="02020603050405020304" pitchFamily="18" charset="0"/>
              </a:rPr>
              <a:t>底地</a:t>
            </a:r>
            <a:r>
              <a:rPr lang="ja-JP" altLang="ja-JP" sz="1400" kern="100" dirty="0" smtClean="0">
                <a:latin typeface="+mn-ea"/>
                <a:cs typeface="Times New Roman" panose="02020603050405020304" pitchFamily="18" charset="0"/>
              </a:rPr>
              <a:t>を埋立事業</a:t>
            </a:r>
            <a:r>
              <a:rPr lang="ja-JP" altLang="ja-JP" sz="1400" kern="100" dirty="0">
                <a:latin typeface="+mn-ea"/>
                <a:cs typeface="Times New Roman" panose="02020603050405020304" pitchFamily="18" charset="0"/>
              </a:rPr>
              <a:t>から賃借しており、その</a:t>
            </a:r>
            <a:r>
              <a:rPr lang="ja-JP" altLang="ja-JP" sz="1400" kern="100" dirty="0" smtClean="0">
                <a:latin typeface="+mn-ea"/>
                <a:cs typeface="Times New Roman" panose="02020603050405020304" pitchFamily="18" charset="0"/>
              </a:rPr>
              <a:t>賃借料</a:t>
            </a:r>
            <a:r>
              <a:rPr lang="en-US" altLang="ja-JP" sz="1400" kern="100" dirty="0" smtClean="0">
                <a:latin typeface="+mn-ea"/>
                <a:cs typeface="Times New Roman" panose="02020603050405020304" pitchFamily="18" charset="0"/>
              </a:rPr>
              <a:t>22</a:t>
            </a:r>
            <a:r>
              <a:rPr lang="ja-JP" altLang="ja-JP" sz="1400" kern="100" dirty="0" smtClean="0">
                <a:latin typeface="+mn-ea"/>
                <a:cs typeface="Times New Roman" panose="02020603050405020304" pitchFamily="18" charset="0"/>
              </a:rPr>
              <a:t>億円（</a:t>
            </a:r>
            <a:r>
              <a:rPr lang="ja-JP" altLang="en-US" sz="1400" kern="100" dirty="0" smtClean="0">
                <a:latin typeface="+mn-ea"/>
                <a:cs typeface="Times New Roman" panose="02020603050405020304" pitchFamily="18" charset="0"/>
              </a:rPr>
              <a:t>令和</a:t>
            </a:r>
            <a:r>
              <a:rPr lang="en-US" altLang="ja-JP" sz="1400" kern="100" dirty="0">
                <a:latin typeface="+mn-ea"/>
                <a:cs typeface="Times New Roman" panose="02020603050405020304" pitchFamily="18" charset="0"/>
              </a:rPr>
              <a:t>2</a:t>
            </a:r>
            <a:r>
              <a:rPr lang="ja-JP" altLang="ja-JP" sz="1400" kern="100" dirty="0" smtClean="0">
                <a:latin typeface="+mn-ea"/>
                <a:cs typeface="Times New Roman" panose="02020603050405020304" pitchFamily="18" charset="0"/>
              </a:rPr>
              <a:t>年度</a:t>
            </a:r>
            <a:r>
              <a:rPr lang="ja-JP" altLang="ja-JP" sz="1400" kern="100" dirty="0">
                <a:latin typeface="+mn-ea"/>
                <a:cs typeface="Times New Roman" panose="02020603050405020304" pitchFamily="18" charset="0"/>
              </a:rPr>
              <a:t>見込額）は、</a:t>
            </a:r>
            <a:r>
              <a:rPr lang="ja-JP" altLang="ja-JP" sz="1400" kern="100" dirty="0" smtClean="0">
                <a:latin typeface="+mn-ea"/>
                <a:cs typeface="Times New Roman" panose="02020603050405020304" pitchFamily="18" charset="0"/>
              </a:rPr>
              <a:t>総費用</a:t>
            </a:r>
            <a:r>
              <a:rPr lang="en-US" altLang="ja-JP" sz="1400" kern="100" dirty="0" smtClean="0">
                <a:latin typeface="+mn-ea"/>
                <a:cs typeface="Times New Roman" panose="02020603050405020304" pitchFamily="18" charset="0"/>
              </a:rPr>
              <a:t>37</a:t>
            </a:r>
            <a:r>
              <a:rPr lang="ja-JP" altLang="ja-JP" sz="1400" kern="100" dirty="0" smtClean="0">
                <a:latin typeface="+mn-ea"/>
                <a:cs typeface="Times New Roman" panose="02020603050405020304" pitchFamily="18" charset="0"/>
              </a:rPr>
              <a:t>億円（</a:t>
            </a:r>
            <a:r>
              <a:rPr lang="ja-JP" altLang="en-US" sz="1400" kern="100" dirty="0" smtClean="0">
                <a:latin typeface="+mn-ea"/>
                <a:cs typeface="Times New Roman" panose="02020603050405020304" pitchFamily="18" charset="0"/>
              </a:rPr>
              <a:t>令和</a:t>
            </a:r>
            <a:r>
              <a:rPr lang="en-US" altLang="ja-JP" sz="1400" kern="100" dirty="0" smtClean="0">
                <a:latin typeface="+mn-ea"/>
                <a:cs typeface="Times New Roman" panose="02020603050405020304" pitchFamily="18" charset="0"/>
              </a:rPr>
              <a:t>2</a:t>
            </a:r>
            <a:r>
              <a:rPr lang="ja-JP" altLang="ja-JP" sz="1400" kern="100" dirty="0" smtClean="0">
                <a:latin typeface="+mn-ea"/>
                <a:cs typeface="Times New Roman" panose="02020603050405020304" pitchFamily="18" charset="0"/>
              </a:rPr>
              <a:t>年度見込額</a:t>
            </a:r>
            <a:r>
              <a:rPr lang="ja-JP" altLang="ja-JP" sz="1400" kern="100" dirty="0">
                <a:latin typeface="+mn-ea"/>
                <a:cs typeface="Times New Roman" panose="02020603050405020304" pitchFamily="18" charset="0"/>
              </a:rPr>
              <a:t>）の半分以上を占めるなど、大きな負担となっている。</a:t>
            </a:r>
          </a:p>
          <a:p>
            <a:pPr marL="342900" lvl="0" indent="-342900" algn="just">
              <a:spcAft>
                <a:spcPts val="0"/>
              </a:spcAft>
              <a:buFont typeface="ＭＳ 明朝" panose="02020609040205080304" pitchFamily="17" charset="-128"/>
              <a:buChar char="・"/>
            </a:pPr>
            <a:r>
              <a:rPr lang="ja-JP" altLang="ja-JP" sz="1400" kern="100" dirty="0" smtClean="0">
                <a:latin typeface="+mn-ea"/>
                <a:cs typeface="Times New Roman" panose="02020603050405020304" pitchFamily="18" charset="0"/>
              </a:rPr>
              <a:t>従来</a:t>
            </a:r>
            <a:r>
              <a:rPr lang="ja-JP" altLang="ja-JP" sz="1400" kern="100" dirty="0">
                <a:latin typeface="+mn-ea"/>
                <a:cs typeface="Times New Roman" panose="02020603050405020304" pitchFamily="18" charset="0"/>
              </a:rPr>
              <a:t>からも賃借料の軽減は大きな課題で</a:t>
            </a:r>
            <a:r>
              <a:rPr lang="ja-JP" altLang="ja-JP" sz="1400" kern="100" dirty="0" smtClean="0">
                <a:latin typeface="+mn-ea"/>
                <a:cs typeface="Times New Roman" panose="02020603050405020304" pitchFamily="18" charset="0"/>
              </a:rPr>
              <a:t>あった</a:t>
            </a:r>
            <a:r>
              <a:rPr lang="ja-JP" altLang="en-US" sz="1400" kern="100" dirty="0" smtClean="0">
                <a:latin typeface="+mn-ea"/>
                <a:cs typeface="Times New Roman" panose="02020603050405020304" pitchFamily="18" charset="0"/>
              </a:rPr>
              <a:t>ため、</a:t>
            </a:r>
            <a:r>
              <a:rPr lang="ja-JP" altLang="ja-JP" sz="1400" kern="100" dirty="0" smtClean="0">
                <a:latin typeface="+mn-ea"/>
                <a:cs typeface="Times New Roman" panose="02020603050405020304" pitchFamily="18" charset="0"/>
              </a:rPr>
              <a:t>これ</a:t>
            </a:r>
            <a:r>
              <a:rPr lang="ja-JP" altLang="ja-JP" sz="1400" kern="100" dirty="0">
                <a:latin typeface="+mn-ea"/>
                <a:cs typeface="Times New Roman" panose="02020603050405020304" pitchFamily="18" charset="0"/>
              </a:rPr>
              <a:t>まで、累積資金を財源とすることができる範囲において、埠頭</a:t>
            </a:r>
            <a:r>
              <a:rPr lang="ja-JP" altLang="ja-JP" sz="1400" kern="100" dirty="0" smtClean="0">
                <a:latin typeface="+mn-ea"/>
                <a:cs typeface="Times New Roman" panose="02020603050405020304" pitchFamily="18" charset="0"/>
              </a:rPr>
              <a:t>用地</a:t>
            </a:r>
            <a:r>
              <a:rPr lang="ja-JP" altLang="en-US" sz="1400" kern="100" dirty="0" smtClean="0">
                <a:latin typeface="+mn-ea"/>
                <a:cs typeface="Times New Roman" panose="02020603050405020304" pitchFamily="18" charset="0"/>
              </a:rPr>
              <a:t>を</a:t>
            </a:r>
            <a:r>
              <a:rPr lang="ja-JP" altLang="ja-JP" sz="1400" kern="100" dirty="0" smtClean="0">
                <a:latin typeface="+mn-ea"/>
                <a:cs typeface="Times New Roman" panose="02020603050405020304" pitchFamily="18" charset="0"/>
              </a:rPr>
              <a:t>埋立事業から取得</a:t>
            </a:r>
            <a:r>
              <a:rPr lang="ja-JP" altLang="en-US" sz="1400" kern="100" dirty="0" smtClean="0">
                <a:latin typeface="+mn-ea"/>
                <a:cs typeface="Times New Roman" panose="02020603050405020304" pitchFamily="18" charset="0"/>
              </a:rPr>
              <a:t>すること</a:t>
            </a:r>
            <a:r>
              <a:rPr lang="ja-JP" altLang="ja-JP" sz="1400" kern="100" dirty="0" smtClean="0">
                <a:latin typeface="+mn-ea"/>
                <a:cs typeface="Times New Roman" panose="02020603050405020304" pitchFamily="18" charset="0"/>
              </a:rPr>
              <a:t>を</a:t>
            </a:r>
            <a:r>
              <a:rPr lang="ja-JP" altLang="ja-JP" sz="1400" kern="100" dirty="0">
                <a:latin typeface="+mn-ea"/>
                <a:cs typeface="Times New Roman" panose="02020603050405020304" pitchFamily="18" charset="0"/>
              </a:rPr>
              <a:t>進めてきた。</a:t>
            </a:r>
          </a:p>
          <a:p>
            <a:pPr marL="342900" lvl="0" indent="-342900" algn="just">
              <a:spcAft>
                <a:spcPts val="0"/>
              </a:spcAft>
              <a:buFont typeface="ＭＳ 明朝" panose="02020609040205080304" pitchFamily="17" charset="-128"/>
              <a:buChar char="・"/>
            </a:pPr>
            <a:r>
              <a:rPr lang="ja-JP" altLang="ja-JP" sz="1400" kern="100" dirty="0">
                <a:latin typeface="+mn-ea"/>
                <a:cs typeface="Times New Roman" panose="02020603050405020304" pitchFamily="18" charset="0"/>
              </a:rPr>
              <a:t>しかし、これ以上の埠頭用地の取得を進めるには、企業債の発行による資金調達に頼らざるを得なくなるが、同一会計内の施設（埠頭用地）の取得に企業債を発行すると</a:t>
            </a:r>
            <a:r>
              <a:rPr lang="ja-JP" altLang="ja-JP" sz="1400" kern="100" dirty="0" smtClean="0">
                <a:latin typeface="+mn-ea"/>
                <a:cs typeface="Times New Roman" panose="02020603050405020304" pitchFamily="18" charset="0"/>
              </a:rPr>
              <a:t>、「</a:t>
            </a:r>
            <a:r>
              <a:rPr lang="ja-JP" altLang="ja-JP" sz="1400" kern="100" dirty="0">
                <a:latin typeface="+mn-ea"/>
                <a:cs typeface="Times New Roman" panose="02020603050405020304" pitchFamily="18" charset="0"/>
              </a:rPr>
              <a:t>不透明な会計処理」との指摘を免れない可能性が</a:t>
            </a:r>
            <a:r>
              <a:rPr lang="ja-JP" altLang="ja-JP" sz="1400" kern="100" dirty="0" smtClean="0">
                <a:latin typeface="+mn-ea"/>
                <a:cs typeface="Times New Roman" panose="02020603050405020304" pitchFamily="18" charset="0"/>
              </a:rPr>
              <a:t>ある。</a:t>
            </a:r>
            <a:endParaRPr lang="en-US" altLang="ja-JP" sz="1400" kern="100" dirty="0" smtClean="0">
              <a:latin typeface="+mn-ea"/>
              <a:cs typeface="Times New Roman" panose="02020603050405020304" pitchFamily="18" charset="0"/>
            </a:endParaRPr>
          </a:p>
        </p:txBody>
      </p:sp>
      <p:sp>
        <p:nvSpPr>
          <p:cNvPr id="11" name="正方形/長方形 10"/>
          <p:cNvSpPr/>
          <p:nvPr/>
        </p:nvSpPr>
        <p:spPr>
          <a:xfrm>
            <a:off x="37683" y="1201398"/>
            <a:ext cx="2418097" cy="286243"/>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rPr>
              <a:t>課題</a:t>
            </a:r>
            <a:r>
              <a:rPr lang="ja-JP" altLang="en-US" sz="1400" b="1" dirty="0">
                <a:solidFill>
                  <a:schemeClr val="bg1"/>
                </a:solidFill>
              </a:rPr>
              <a:t>解決のための現状認識</a:t>
            </a:r>
          </a:p>
        </p:txBody>
      </p:sp>
      <p:sp>
        <p:nvSpPr>
          <p:cNvPr id="12" name="二等辺三角形 11"/>
          <p:cNvSpPr/>
          <p:nvPr/>
        </p:nvSpPr>
        <p:spPr>
          <a:xfrm flipV="1">
            <a:off x="2571218" y="4067845"/>
            <a:ext cx="3949700" cy="56706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角丸四角形 14"/>
          <p:cNvSpPr/>
          <p:nvPr/>
        </p:nvSpPr>
        <p:spPr>
          <a:xfrm>
            <a:off x="109903" y="4921333"/>
            <a:ext cx="8872330" cy="1909372"/>
          </a:xfrm>
          <a:prstGeom prst="roundRect">
            <a:avLst/>
          </a:prstGeom>
          <a:solidFill>
            <a:srgbClr val="421E4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u="sng" dirty="0" smtClean="0">
                <a:solidFill>
                  <a:schemeClr val="bg1"/>
                </a:solidFill>
                <a:effectLst>
                  <a:outerShdw blurRad="38100" dist="38100" dir="2700000" algn="tl">
                    <a:srgbClr val="000000">
                      <a:alpha val="43137"/>
                    </a:srgbClr>
                  </a:outerShdw>
                </a:effectLst>
              </a:rPr>
              <a:t>課題解決のための「経営改善策」</a:t>
            </a:r>
            <a:endParaRPr lang="en-US" altLang="ja-JP" sz="1400" b="1" u="sng" dirty="0" smtClean="0">
              <a:solidFill>
                <a:schemeClr val="bg1"/>
              </a:solidFill>
              <a:effectLst>
                <a:outerShdw blurRad="38100" dist="38100" dir="2700000" algn="tl">
                  <a:srgbClr val="000000">
                    <a:alpha val="43137"/>
                  </a:srgbClr>
                </a:outerShdw>
              </a:effectLst>
            </a:endParaRPr>
          </a:p>
          <a:p>
            <a:r>
              <a:rPr lang="ja-JP" altLang="en-US" sz="1400" b="1" dirty="0" smtClean="0">
                <a:solidFill>
                  <a:schemeClr val="bg1"/>
                </a:solidFill>
              </a:rPr>
              <a:t>（中期的取組）</a:t>
            </a:r>
            <a:endParaRPr lang="en-US" altLang="ja-JP" sz="1400" b="1" dirty="0" smtClean="0">
              <a:solidFill>
                <a:schemeClr val="bg1"/>
              </a:solidFill>
            </a:endParaRPr>
          </a:p>
          <a:p>
            <a:pPr marL="171450" indent="-171450">
              <a:buFont typeface="Arial" panose="020B0604020202020204" pitchFamily="34" charset="0"/>
              <a:buChar char="•"/>
            </a:pPr>
            <a:r>
              <a:rPr lang="ja-JP" altLang="en-US" sz="1400" b="1" dirty="0" smtClean="0">
                <a:solidFill>
                  <a:schemeClr val="bg1"/>
                </a:solidFill>
              </a:rPr>
              <a:t>赤字となっている施設について個別に課題を分析し、適切な対策により経営改善を図るとともに、経営改善により生み出された資金をもって、埋立事業が所有する埠頭用地の底地を取得し、営業損益の安定的な黒字体質を構築する。</a:t>
            </a:r>
            <a:endParaRPr lang="en-US" altLang="ja-JP" sz="1400" b="1" dirty="0" smtClean="0">
              <a:solidFill>
                <a:schemeClr val="bg1"/>
              </a:solidFill>
            </a:endParaRPr>
          </a:p>
          <a:p>
            <a:pPr marL="171450" indent="-171450">
              <a:buFont typeface="Arial" panose="020B0604020202020204" pitchFamily="34" charset="0"/>
              <a:buChar char="•"/>
            </a:pPr>
            <a:r>
              <a:rPr lang="ja-JP" altLang="en-US" sz="1400" b="1" dirty="0" smtClean="0">
                <a:solidFill>
                  <a:schemeClr val="bg1"/>
                </a:solidFill>
              </a:rPr>
              <a:t>なお、購入にあたっては、事業全体の収支状況や個別の収支状況などを見定めて、タイミングや箇所を決定することとする。</a:t>
            </a:r>
            <a:endParaRPr lang="en-US" altLang="ja-JP" sz="1400" b="1" dirty="0">
              <a:solidFill>
                <a:schemeClr val="bg1"/>
              </a:solidFill>
            </a:endParaRPr>
          </a:p>
        </p:txBody>
      </p:sp>
      <p:sp>
        <p:nvSpPr>
          <p:cNvPr id="2" name="スライド番号プレースホルダー 1"/>
          <p:cNvSpPr>
            <a:spLocks noGrp="1"/>
          </p:cNvSpPr>
          <p:nvPr>
            <p:ph type="sldNum" sz="quarter" idx="12"/>
          </p:nvPr>
        </p:nvSpPr>
        <p:spPr/>
        <p:txBody>
          <a:bodyPr/>
          <a:lstStyle/>
          <a:p>
            <a:fld id="{8F2DF4D1-A360-4C90-B403-85324C324155}" type="slidenum">
              <a:rPr kumimoji="1" lang="ja-JP" altLang="en-US" smtClean="0"/>
              <a:t>17</a:t>
            </a:fld>
            <a:endParaRPr kumimoji="1" lang="ja-JP" altLang="en-US" dirty="0"/>
          </a:p>
        </p:txBody>
      </p:sp>
    </p:spTree>
    <p:extLst>
      <p:ext uri="{BB962C8B-B14F-4D97-AF65-F5344CB8AC3E}">
        <p14:creationId xmlns:p14="http://schemas.microsoft.com/office/powerpoint/2010/main" val="16130591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61492"/>
            <a:ext cx="7886700" cy="1018008"/>
          </a:xfrm>
        </p:spPr>
        <p:txBody>
          <a:bodyPr>
            <a:normAutofit/>
          </a:bodyPr>
          <a:lstStyle/>
          <a:p>
            <a:r>
              <a:rPr lang="en-US" altLang="ja-JP" sz="1600" b="1" dirty="0">
                <a:solidFill>
                  <a:schemeClr val="tx1"/>
                </a:solidFill>
                <a:latin typeface="+mj-ea"/>
              </a:rPr>
              <a:t>Ⅳ</a:t>
            </a:r>
            <a:r>
              <a:rPr kumimoji="1" lang="ja-JP" altLang="en-US" sz="1600" b="1" dirty="0" smtClean="0">
                <a:solidFill>
                  <a:schemeClr val="tx1"/>
                </a:solidFill>
                <a:latin typeface="+mj-ea"/>
              </a:rPr>
              <a:t>　経営改善策</a:t>
            </a:r>
            <a:r>
              <a:rPr kumimoji="1" lang="en-US" altLang="ja-JP" sz="1600" b="1" dirty="0" smtClean="0">
                <a:solidFill>
                  <a:schemeClr val="tx1"/>
                </a:solidFill>
                <a:latin typeface="+mj-ea"/>
              </a:rPr>
              <a:t/>
            </a:r>
            <a:br>
              <a:rPr kumimoji="1" lang="en-US" altLang="ja-JP" sz="1600" b="1" dirty="0" smtClean="0">
                <a:solidFill>
                  <a:schemeClr val="tx1"/>
                </a:solidFill>
                <a:latin typeface="+mj-ea"/>
              </a:rPr>
            </a:br>
            <a:r>
              <a:rPr lang="ja-JP" altLang="en-US" sz="1600" b="1" dirty="0">
                <a:solidFill>
                  <a:schemeClr val="tx1"/>
                </a:solidFill>
                <a:latin typeface="+mj-ea"/>
              </a:rPr>
              <a:t>　</a:t>
            </a:r>
            <a:r>
              <a:rPr lang="ja-JP" altLang="en-US" sz="1600" b="1" dirty="0" smtClean="0">
                <a:solidFill>
                  <a:schemeClr val="tx1"/>
                </a:solidFill>
                <a:latin typeface="+mj-ea"/>
              </a:rPr>
              <a:t>１．全般的課題への対応</a:t>
            </a:r>
            <a:r>
              <a:rPr lang="en-US" altLang="ja-JP" sz="1600" b="1" dirty="0" smtClean="0">
                <a:solidFill>
                  <a:schemeClr val="tx1"/>
                </a:solidFill>
                <a:latin typeface="+mj-ea"/>
              </a:rPr>
              <a:t/>
            </a:r>
            <a:br>
              <a:rPr lang="en-US" altLang="ja-JP" sz="1600" b="1" dirty="0" smtClean="0">
                <a:solidFill>
                  <a:schemeClr val="tx1"/>
                </a:solidFill>
                <a:latin typeface="+mj-ea"/>
              </a:rPr>
            </a:br>
            <a:r>
              <a:rPr lang="ja-JP" altLang="en-US" sz="1600" b="1" dirty="0">
                <a:solidFill>
                  <a:schemeClr val="tx1"/>
                </a:solidFill>
                <a:latin typeface="+mj-ea"/>
              </a:rPr>
              <a:t>　</a:t>
            </a:r>
            <a:r>
              <a:rPr lang="ja-JP" altLang="en-US" sz="1600" b="1" dirty="0" smtClean="0">
                <a:solidFill>
                  <a:schemeClr val="tx1"/>
                </a:solidFill>
                <a:latin typeface="+mj-ea"/>
              </a:rPr>
              <a:t>　③　収益性</a:t>
            </a:r>
            <a:r>
              <a:rPr lang="ja-JP" altLang="en-US" sz="1600" b="1" dirty="0">
                <a:solidFill>
                  <a:schemeClr val="tx1"/>
                </a:solidFill>
                <a:latin typeface="+mj-ea"/>
              </a:rPr>
              <a:t>の低い「一体使用荷さばき地」の必要性の検証</a:t>
            </a:r>
            <a:endParaRPr kumimoji="1" lang="ja-JP" altLang="en-US" sz="1600" b="1" dirty="0">
              <a:solidFill>
                <a:schemeClr val="tx1"/>
              </a:solidFill>
              <a:latin typeface="+mj-ea"/>
            </a:endParaRPr>
          </a:p>
        </p:txBody>
      </p:sp>
      <p:grpSp>
        <p:nvGrpSpPr>
          <p:cNvPr id="22" name="グループ化 21"/>
          <p:cNvGrpSpPr>
            <a:grpSpLocks noChangeAspect="1"/>
          </p:cNvGrpSpPr>
          <p:nvPr/>
        </p:nvGrpSpPr>
        <p:grpSpPr>
          <a:xfrm>
            <a:off x="6398639" y="1902964"/>
            <a:ext cx="2621481" cy="3554820"/>
            <a:chOff x="-133115" y="2967908"/>
            <a:chExt cx="2936168" cy="3981547"/>
          </a:xfrm>
        </p:grpSpPr>
        <p:pic>
          <p:nvPicPr>
            <p:cNvPr id="4" name="図 3"/>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54885" y="4330977"/>
              <a:ext cx="2648168" cy="2408699"/>
            </a:xfrm>
            <a:prstGeom prst="rect">
              <a:avLst/>
            </a:prstGeom>
          </p:spPr>
        </p:pic>
        <p:sp>
          <p:nvSpPr>
            <p:cNvPr id="2" name="正方形/長方形 1"/>
            <p:cNvSpPr/>
            <p:nvPr/>
          </p:nvSpPr>
          <p:spPr>
            <a:xfrm>
              <a:off x="1038226" y="5631657"/>
              <a:ext cx="178594"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509589" y="6579390"/>
              <a:ext cx="145255" cy="14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669132" y="6579390"/>
              <a:ext cx="126000" cy="1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816766" y="6579862"/>
              <a:ext cx="108000" cy="1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rot="19038172">
              <a:off x="550344" y="5220258"/>
              <a:ext cx="144000"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390878" y="5304931"/>
              <a:ext cx="144000" cy="10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2" name="グループ化 41"/>
            <p:cNvGrpSpPr/>
            <p:nvPr/>
          </p:nvGrpSpPr>
          <p:grpSpPr>
            <a:xfrm>
              <a:off x="76739" y="3203303"/>
              <a:ext cx="2248010" cy="1066307"/>
              <a:chOff x="154885" y="3087757"/>
              <a:chExt cx="2248010" cy="1066307"/>
            </a:xfrm>
          </p:grpSpPr>
          <p:pic>
            <p:nvPicPr>
              <p:cNvPr id="6" name="図 5"/>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154885" y="3087757"/>
                <a:ext cx="1486036" cy="1066307"/>
              </a:xfrm>
              <a:prstGeom prst="rect">
                <a:avLst/>
              </a:prstGeom>
            </p:spPr>
          </p:pic>
          <p:sp>
            <p:nvSpPr>
              <p:cNvPr id="7" name="正方形/長方形 6"/>
              <p:cNvSpPr/>
              <p:nvPr/>
            </p:nvSpPr>
            <p:spPr>
              <a:xfrm rot="5934806">
                <a:off x="1288075" y="3860988"/>
                <a:ext cx="291462"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1488495" y="3691316"/>
                <a:ext cx="914400" cy="4136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chemeClr val="tx1"/>
                    </a:solidFill>
                    <a:latin typeface="+mn-ea"/>
                  </a:rPr>
                  <a:t>HS-2,3</a:t>
                </a:r>
                <a:endParaRPr kumimoji="1" lang="ja-JP" altLang="en-US" sz="1200" dirty="0">
                  <a:solidFill>
                    <a:schemeClr val="tx1"/>
                  </a:solidFill>
                  <a:latin typeface="+mn-ea"/>
                </a:endParaRPr>
              </a:p>
            </p:txBody>
          </p:sp>
          <p:cxnSp>
            <p:nvCxnSpPr>
              <p:cNvPr id="15" name="直線コネクタ 14"/>
              <p:cNvCxnSpPr>
                <a:endCxn id="7" idx="0"/>
              </p:cNvCxnSpPr>
              <p:nvPr/>
            </p:nvCxnSpPr>
            <p:spPr>
              <a:xfrm flipH="1">
                <a:off x="1456389" y="3883846"/>
                <a:ext cx="224774" cy="3543"/>
              </a:xfrm>
              <a:prstGeom prst="line">
                <a:avLst/>
              </a:prstGeom>
            </p:spPr>
            <p:style>
              <a:lnRef idx="1">
                <a:schemeClr val="dk1"/>
              </a:lnRef>
              <a:fillRef idx="0">
                <a:schemeClr val="dk1"/>
              </a:fillRef>
              <a:effectRef idx="0">
                <a:schemeClr val="dk1"/>
              </a:effectRef>
              <a:fontRef idx="minor">
                <a:schemeClr val="tx1"/>
              </a:fontRef>
            </p:style>
          </p:cxnSp>
        </p:grpSp>
        <p:sp>
          <p:nvSpPr>
            <p:cNvPr id="18" name="正方形/長方形 17"/>
            <p:cNvSpPr/>
            <p:nvPr/>
          </p:nvSpPr>
          <p:spPr>
            <a:xfrm>
              <a:off x="648424" y="4991996"/>
              <a:ext cx="914400" cy="4136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chemeClr val="tx1"/>
                  </a:solidFill>
                  <a:latin typeface="+mn-ea"/>
                </a:rPr>
                <a:t>R-2</a:t>
              </a:r>
              <a:endParaRPr kumimoji="1" lang="ja-JP" altLang="en-US" sz="1200" dirty="0">
                <a:solidFill>
                  <a:schemeClr val="tx1"/>
                </a:solidFill>
                <a:latin typeface="+mn-ea"/>
              </a:endParaRPr>
            </a:p>
          </p:txBody>
        </p:sp>
        <p:cxnSp>
          <p:nvCxnSpPr>
            <p:cNvPr id="19" name="直線コネクタ 18"/>
            <p:cNvCxnSpPr>
              <a:endCxn id="11" idx="3"/>
            </p:cNvCxnSpPr>
            <p:nvPr/>
          </p:nvCxnSpPr>
          <p:spPr>
            <a:xfrm flipH="1">
              <a:off x="675261" y="5173370"/>
              <a:ext cx="284324" cy="20923"/>
            </a:xfrm>
            <a:prstGeom prst="line">
              <a:avLst/>
            </a:prstGeom>
          </p:spPr>
          <p:style>
            <a:lnRef idx="1">
              <a:schemeClr val="dk1"/>
            </a:lnRef>
            <a:fillRef idx="0">
              <a:schemeClr val="dk1"/>
            </a:fillRef>
            <a:effectRef idx="0">
              <a:schemeClr val="dk1"/>
            </a:effectRef>
            <a:fontRef idx="minor">
              <a:schemeClr val="tx1"/>
            </a:fontRef>
          </p:style>
        </p:cxnSp>
        <p:sp>
          <p:nvSpPr>
            <p:cNvPr id="20" name="正方形/長方形 19"/>
            <p:cNvSpPr/>
            <p:nvPr/>
          </p:nvSpPr>
          <p:spPr>
            <a:xfrm>
              <a:off x="-76150" y="4824786"/>
              <a:ext cx="914400" cy="4136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chemeClr val="tx1"/>
                  </a:solidFill>
                  <a:latin typeface="+mn-ea"/>
                </a:rPr>
                <a:t>R-1</a:t>
              </a:r>
              <a:endParaRPr kumimoji="1" lang="ja-JP" altLang="en-US" sz="1200" dirty="0">
                <a:solidFill>
                  <a:schemeClr val="tx1"/>
                </a:solidFill>
                <a:latin typeface="+mn-ea"/>
              </a:endParaRPr>
            </a:p>
          </p:txBody>
        </p:sp>
        <p:cxnSp>
          <p:nvCxnSpPr>
            <p:cNvPr id="23" name="直線コネクタ 22"/>
            <p:cNvCxnSpPr>
              <a:stCxn id="12" idx="0"/>
            </p:cNvCxnSpPr>
            <p:nvPr/>
          </p:nvCxnSpPr>
          <p:spPr>
            <a:xfrm flipH="1" flipV="1">
              <a:off x="381050" y="5074282"/>
              <a:ext cx="81828" cy="230649"/>
            </a:xfrm>
            <a:prstGeom prst="line">
              <a:avLst/>
            </a:prstGeom>
          </p:spPr>
          <p:style>
            <a:lnRef idx="1">
              <a:schemeClr val="dk1"/>
            </a:lnRef>
            <a:fillRef idx="0">
              <a:schemeClr val="dk1"/>
            </a:fillRef>
            <a:effectRef idx="0">
              <a:schemeClr val="dk1"/>
            </a:effectRef>
            <a:fontRef idx="minor">
              <a:schemeClr val="tx1"/>
            </a:fontRef>
          </p:style>
        </p:cxnSp>
        <p:sp>
          <p:nvSpPr>
            <p:cNvPr id="26" name="正方形/長方形 25"/>
            <p:cNvSpPr/>
            <p:nvPr/>
          </p:nvSpPr>
          <p:spPr>
            <a:xfrm>
              <a:off x="816766" y="5613918"/>
              <a:ext cx="914400" cy="4136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chemeClr val="tx1"/>
                  </a:solidFill>
                  <a:latin typeface="+mn-ea"/>
                </a:rPr>
                <a:t>C-6</a:t>
              </a:r>
              <a:endParaRPr kumimoji="1" lang="ja-JP" altLang="en-US" sz="1200" dirty="0">
                <a:solidFill>
                  <a:schemeClr val="tx1"/>
                </a:solidFill>
                <a:latin typeface="+mn-ea"/>
              </a:endParaRPr>
            </a:p>
          </p:txBody>
        </p:sp>
        <p:cxnSp>
          <p:nvCxnSpPr>
            <p:cNvPr id="27" name="直線コネクタ 26"/>
            <p:cNvCxnSpPr/>
            <p:nvPr/>
          </p:nvCxnSpPr>
          <p:spPr>
            <a:xfrm flipH="1" flipV="1">
              <a:off x="1127523" y="5671326"/>
              <a:ext cx="146443" cy="72249"/>
            </a:xfrm>
            <a:prstGeom prst="line">
              <a:avLst/>
            </a:prstGeom>
          </p:spPr>
          <p:style>
            <a:lnRef idx="1">
              <a:schemeClr val="dk1"/>
            </a:lnRef>
            <a:fillRef idx="0">
              <a:schemeClr val="dk1"/>
            </a:fillRef>
            <a:effectRef idx="0">
              <a:schemeClr val="dk1"/>
            </a:effectRef>
            <a:fontRef idx="minor">
              <a:schemeClr val="tx1"/>
            </a:fontRef>
          </p:style>
        </p:cxnSp>
        <p:sp>
          <p:nvSpPr>
            <p:cNvPr id="30" name="正方形/長方形 29"/>
            <p:cNvSpPr/>
            <p:nvPr/>
          </p:nvSpPr>
          <p:spPr>
            <a:xfrm>
              <a:off x="123826" y="6174233"/>
              <a:ext cx="914400" cy="4136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chemeClr val="tx1"/>
                  </a:solidFill>
                  <a:latin typeface="+mn-ea"/>
                </a:rPr>
                <a:t>J-1</a:t>
              </a:r>
              <a:endParaRPr kumimoji="1" lang="ja-JP" altLang="en-US" sz="1200" dirty="0">
                <a:solidFill>
                  <a:schemeClr val="tx1"/>
                </a:solidFill>
                <a:latin typeface="+mn-ea"/>
              </a:endParaRPr>
            </a:p>
          </p:txBody>
        </p:sp>
        <p:cxnSp>
          <p:nvCxnSpPr>
            <p:cNvPr id="31" name="直線コネクタ 30"/>
            <p:cNvCxnSpPr/>
            <p:nvPr/>
          </p:nvCxnSpPr>
          <p:spPr>
            <a:xfrm flipV="1">
              <a:off x="581026" y="6419850"/>
              <a:ext cx="0" cy="149550"/>
            </a:xfrm>
            <a:prstGeom prst="line">
              <a:avLst/>
            </a:prstGeom>
          </p:spPr>
          <p:style>
            <a:lnRef idx="1">
              <a:schemeClr val="dk1"/>
            </a:lnRef>
            <a:fillRef idx="0">
              <a:schemeClr val="dk1"/>
            </a:fillRef>
            <a:effectRef idx="0">
              <a:schemeClr val="dk1"/>
            </a:effectRef>
            <a:fontRef idx="minor">
              <a:schemeClr val="tx1"/>
            </a:fontRef>
          </p:style>
        </p:cxnSp>
        <p:sp>
          <p:nvSpPr>
            <p:cNvPr id="34" name="正方形/長方形 33"/>
            <p:cNvSpPr/>
            <p:nvPr/>
          </p:nvSpPr>
          <p:spPr>
            <a:xfrm>
              <a:off x="302420" y="6535816"/>
              <a:ext cx="914400" cy="4136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chemeClr val="tx1"/>
                  </a:solidFill>
                  <a:latin typeface="+mn-ea"/>
                </a:rPr>
                <a:t>J-2</a:t>
              </a:r>
              <a:endParaRPr kumimoji="1" lang="ja-JP" altLang="en-US" sz="1200" dirty="0">
                <a:solidFill>
                  <a:schemeClr val="tx1"/>
                </a:solidFill>
                <a:latin typeface="+mn-ea"/>
              </a:endParaRPr>
            </a:p>
          </p:txBody>
        </p:sp>
        <p:sp>
          <p:nvSpPr>
            <p:cNvPr id="35" name="正方形/長方形 34"/>
            <p:cNvSpPr/>
            <p:nvPr/>
          </p:nvSpPr>
          <p:spPr>
            <a:xfrm>
              <a:off x="542125" y="6261209"/>
              <a:ext cx="914400" cy="4136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chemeClr val="tx1"/>
                  </a:solidFill>
                  <a:latin typeface="+mn-ea"/>
                </a:rPr>
                <a:t>J-3</a:t>
              </a:r>
              <a:endParaRPr kumimoji="1" lang="ja-JP" altLang="en-US" sz="1200" dirty="0">
                <a:solidFill>
                  <a:schemeClr val="tx1"/>
                </a:solidFill>
                <a:latin typeface="+mn-ea"/>
              </a:endParaRPr>
            </a:p>
          </p:txBody>
        </p:sp>
        <p:cxnSp>
          <p:nvCxnSpPr>
            <p:cNvPr id="36" name="直線コネクタ 35"/>
            <p:cNvCxnSpPr/>
            <p:nvPr/>
          </p:nvCxnSpPr>
          <p:spPr>
            <a:xfrm flipV="1">
              <a:off x="870766" y="6494625"/>
              <a:ext cx="128559" cy="84765"/>
            </a:xfrm>
            <a:prstGeom prst="line">
              <a:avLst/>
            </a:prstGeom>
          </p:spPr>
          <p:style>
            <a:lnRef idx="1">
              <a:schemeClr val="dk1"/>
            </a:lnRef>
            <a:fillRef idx="0">
              <a:schemeClr val="dk1"/>
            </a:fillRef>
            <a:effectRef idx="0">
              <a:schemeClr val="dk1"/>
            </a:effectRef>
            <a:fontRef idx="minor">
              <a:schemeClr val="tx1"/>
            </a:fontRef>
          </p:style>
        </p:cxnSp>
        <p:cxnSp>
          <p:nvCxnSpPr>
            <p:cNvPr id="37" name="直線コネクタ 36"/>
            <p:cNvCxnSpPr>
              <a:endCxn id="9" idx="2"/>
            </p:cNvCxnSpPr>
            <p:nvPr/>
          </p:nvCxnSpPr>
          <p:spPr>
            <a:xfrm flipH="1" flipV="1">
              <a:off x="732132" y="6597390"/>
              <a:ext cx="8726" cy="77460"/>
            </a:xfrm>
            <a:prstGeom prst="line">
              <a:avLst/>
            </a:prstGeom>
          </p:spPr>
          <p:style>
            <a:lnRef idx="1">
              <a:schemeClr val="dk1"/>
            </a:lnRef>
            <a:fillRef idx="0">
              <a:schemeClr val="dk1"/>
            </a:fillRef>
            <a:effectRef idx="0">
              <a:schemeClr val="dk1"/>
            </a:effectRef>
            <a:fontRef idx="minor">
              <a:schemeClr val="tx1"/>
            </a:fontRef>
          </p:style>
        </p:cxnSp>
        <p:sp>
          <p:nvSpPr>
            <p:cNvPr id="43" name="正方形/長方形 42"/>
            <p:cNvSpPr/>
            <p:nvPr/>
          </p:nvSpPr>
          <p:spPr>
            <a:xfrm>
              <a:off x="-133115" y="2967908"/>
              <a:ext cx="2606645" cy="314766"/>
            </a:xfrm>
            <a:prstGeom prst="rect">
              <a:avLst/>
            </a:prstGeom>
            <a:ln w="15875">
              <a:noFill/>
            </a:ln>
          </p:spPr>
          <p:txBody>
            <a:bodyPr wrap="square" anchor="ctr">
              <a:noAutofit/>
            </a:bodyPr>
            <a:lstStyle/>
            <a:p>
              <a:pPr lvl="0" algn="just">
                <a:spcAft>
                  <a:spcPts val="0"/>
                </a:spcAft>
              </a:pPr>
              <a:r>
                <a:rPr lang="en-US" altLang="ja-JP" sz="1200" b="1" kern="100" dirty="0" smtClean="0">
                  <a:latin typeface="+mj-ea"/>
                  <a:ea typeface="+mj-ea"/>
                  <a:cs typeface="Times New Roman" panose="02020603050405020304" pitchFamily="18" charset="0"/>
                </a:rPr>
                <a:t>【</a:t>
              </a:r>
              <a:r>
                <a:rPr lang="ja-JP" altLang="en-US" sz="1200" b="1" kern="100" dirty="0" smtClean="0">
                  <a:latin typeface="+mj-ea"/>
                  <a:ea typeface="+mj-ea"/>
                  <a:cs typeface="Times New Roman" panose="02020603050405020304" pitchFamily="18" charset="0"/>
                </a:rPr>
                <a:t>一体使用荷さばき地位置図</a:t>
              </a:r>
              <a:r>
                <a:rPr lang="en-US" altLang="ja-JP" sz="1200" b="1" kern="100" dirty="0" smtClean="0">
                  <a:latin typeface="+mj-ea"/>
                  <a:ea typeface="+mj-ea"/>
                  <a:cs typeface="Times New Roman" panose="02020603050405020304" pitchFamily="18" charset="0"/>
                </a:rPr>
                <a:t>】</a:t>
              </a:r>
              <a:endParaRPr lang="ja-JP" altLang="en-US" sz="1200" kern="100" dirty="0">
                <a:latin typeface="+mj-ea"/>
                <a:ea typeface="+mj-ea"/>
                <a:cs typeface="Times New Roman" panose="02020603050405020304" pitchFamily="18" charset="0"/>
              </a:endParaRPr>
            </a:p>
          </p:txBody>
        </p:sp>
        <p:sp>
          <p:nvSpPr>
            <p:cNvPr id="52" name="正方形/長方形 51"/>
            <p:cNvSpPr/>
            <p:nvPr/>
          </p:nvSpPr>
          <p:spPr>
            <a:xfrm>
              <a:off x="780766" y="6093114"/>
              <a:ext cx="86560" cy="10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a:off x="525510" y="6046506"/>
              <a:ext cx="914400" cy="4136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chemeClr val="tx1"/>
                  </a:solidFill>
                  <a:latin typeface="+mn-ea"/>
                </a:rPr>
                <a:t>K-2</a:t>
              </a:r>
              <a:endParaRPr kumimoji="1" lang="ja-JP" altLang="en-US" sz="1200" dirty="0">
                <a:solidFill>
                  <a:schemeClr val="tx1"/>
                </a:solidFill>
                <a:latin typeface="+mn-ea"/>
              </a:endParaRPr>
            </a:p>
          </p:txBody>
        </p:sp>
        <p:cxnSp>
          <p:nvCxnSpPr>
            <p:cNvPr id="54" name="直線コネクタ 53"/>
            <p:cNvCxnSpPr/>
            <p:nvPr/>
          </p:nvCxnSpPr>
          <p:spPr>
            <a:xfrm flipH="1" flipV="1">
              <a:off x="836267" y="6103914"/>
              <a:ext cx="146443" cy="72249"/>
            </a:xfrm>
            <a:prstGeom prst="line">
              <a:avLst/>
            </a:prstGeom>
          </p:spPr>
          <p:style>
            <a:lnRef idx="1">
              <a:schemeClr val="dk1"/>
            </a:lnRef>
            <a:fillRef idx="0">
              <a:schemeClr val="dk1"/>
            </a:fillRef>
            <a:effectRef idx="0">
              <a:schemeClr val="dk1"/>
            </a:effectRef>
            <a:fontRef idx="minor">
              <a:schemeClr val="tx1"/>
            </a:fontRef>
          </p:style>
        </p:cxnSp>
      </p:grpSp>
      <p:pic>
        <p:nvPicPr>
          <p:cNvPr id="21" name="図 20"/>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3167931" y="2034598"/>
            <a:ext cx="3230880" cy="3453231"/>
          </a:xfrm>
          <a:prstGeom prst="rect">
            <a:avLst/>
          </a:prstGeom>
        </p:spPr>
      </p:pic>
      <p:sp>
        <p:nvSpPr>
          <p:cNvPr id="14" name="正方形/長方形 13"/>
          <p:cNvSpPr/>
          <p:nvPr/>
        </p:nvSpPr>
        <p:spPr>
          <a:xfrm>
            <a:off x="3316170" y="4457438"/>
            <a:ext cx="2901951" cy="3714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4140586" y="4530193"/>
            <a:ext cx="1253116" cy="219075"/>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100" dirty="0" smtClean="0">
                <a:latin typeface="+mj-ea"/>
                <a:ea typeface="+mj-ea"/>
              </a:rPr>
              <a:t>岸壁　</a:t>
            </a:r>
            <a:r>
              <a:rPr kumimoji="1" lang="en-US" altLang="ja-JP" sz="1100" dirty="0" smtClean="0">
                <a:latin typeface="+mj-ea"/>
                <a:ea typeface="+mj-ea"/>
              </a:rPr>
              <a:t>40.00m</a:t>
            </a:r>
            <a:endParaRPr kumimoji="1" lang="ja-JP" altLang="en-US" sz="1100" dirty="0">
              <a:latin typeface="+mj-ea"/>
              <a:ea typeface="+mj-ea"/>
            </a:endParaRPr>
          </a:p>
        </p:txBody>
      </p:sp>
      <p:cxnSp>
        <p:nvCxnSpPr>
          <p:cNvPr id="17" name="直線コネクタ 16"/>
          <p:cNvCxnSpPr>
            <a:stCxn id="38" idx="2"/>
          </p:cNvCxnSpPr>
          <p:nvPr/>
        </p:nvCxnSpPr>
        <p:spPr>
          <a:xfrm>
            <a:off x="4464736" y="4262693"/>
            <a:ext cx="232281" cy="138337"/>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39" name="正方形/長方形 38"/>
          <p:cNvSpPr/>
          <p:nvPr/>
        </p:nvSpPr>
        <p:spPr>
          <a:xfrm>
            <a:off x="3610381" y="3190237"/>
            <a:ext cx="2172389" cy="219075"/>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100" dirty="0" smtClean="0">
                <a:latin typeface="+mj-ea"/>
                <a:ea typeface="+mj-ea"/>
              </a:rPr>
              <a:t>荷さばき地</a:t>
            </a:r>
            <a:endParaRPr kumimoji="1" lang="ja-JP" altLang="en-US" sz="1100" dirty="0">
              <a:latin typeface="+mj-ea"/>
              <a:ea typeface="+mj-ea"/>
            </a:endParaRPr>
          </a:p>
        </p:txBody>
      </p:sp>
      <p:sp>
        <p:nvSpPr>
          <p:cNvPr id="40" name="正方形/長方形 39"/>
          <p:cNvSpPr/>
          <p:nvPr/>
        </p:nvSpPr>
        <p:spPr>
          <a:xfrm>
            <a:off x="3303401" y="2142690"/>
            <a:ext cx="2901951" cy="2156546"/>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3303091" y="4308563"/>
            <a:ext cx="2901951" cy="154763"/>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3378541" y="4043618"/>
            <a:ext cx="2172389" cy="219075"/>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100" dirty="0" smtClean="0">
                <a:latin typeface="+mj-ea"/>
                <a:ea typeface="+mj-ea"/>
              </a:rPr>
              <a:t>一体使用荷さばき地　</a:t>
            </a:r>
            <a:r>
              <a:rPr kumimoji="1" lang="en-US" altLang="ja-JP" sz="1100" dirty="0" smtClean="0">
                <a:latin typeface="+mj-ea"/>
                <a:ea typeface="+mj-ea"/>
              </a:rPr>
              <a:t>20.00m</a:t>
            </a:r>
            <a:endParaRPr kumimoji="1" lang="ja-JP" altLang="en-US" sz="1100" dirty="0">
              <a:latin typeface="+mj-ea"/>
              <a:ea typeface="+mj-ea"/>
            </a:endParaRPr>
          </a:p>
        </p:txBody>
      </p:sp>
      <p:sp>
        <p:nvSpPr>
          <p:cNvPr id="41" name="正方形/長方形 40"/>
          <p:cNvSpPr/>
          <p:nvPr/>
        </p:nvSpPr>
        <p:spPr>
          <a:xfrm>
            <a:off x="2897854" y="1793657"/>
            <a:ext cx="2946136" cy="303103"/>
          </a:xfrm>
          <a:prstGeom prst="rect">
            <a:avLst/>
          </a:prstGeom>
          <a:ln w="15875">
            <a:noFill/>
          </a:ln>
        </p:spPr>
        <p:txBody>
          <a:bodyPr wrap="square" anchor="ctr">
            <a:noAutofit/>
          </a:bodyPr>
          <a:lstStyle/>
          <a:p>
            <a:pPr lvl="0" algn="just">
              <a:spcAft>
                <a:spcPts val="0"/>
              </a:spcAft>
            </a:pPr>
            <a:r>
              <a:rPr lang="en-US" altLang="ja-JP" sz="1200" b="1" kern="100" dirty="0" smtClean="0">
                <a:latin typeface="+mj-ea"/>
                <a:ea typeface="+mj-ea"/>
                <a:cs typeface="Times New Roman" panose="02020603050405020304" pitchFamily="18" charset="0"/>
              </a:rPr>
              <a:t>【</a:t>
            </a:r>
            <a:r>
              <a:rPr lang="ja-JP" altLang="en-US" sz="1200" b="1" kern="100" dirty="0" smtClean="0">
                <a:latin typeface="+mj-ea"/>
                <a:ea typeface="+mj-ea"/>
                <a:cs typeface="Times New Roman" panose="02020603050405020304" pitchFamily="18" charset="0"/>
              </a:rPr>
              <a:t>一体使用荷さばき地のイメージ</a:t>
            </a:r>
            <a:r>
              <a:rPr lang="en-US" altLang="ja-JP" sz="1200" b="1" kern="100" dirty="0" smtClean="0">
                <a:latin typeface="+mj-ea"/>
                <a:ea typeface="+mj-ea"/>
                <a:cs typeface="Times New Roman" panose="02020603050405020304" pitchFamily="18" charset="0"/>
              </a:rPr>
              <a:t>】</a:t>
            </a:r>
            <a:endParaRPr lang="ja-JP" altLang="en-US" sz="1200" kern="100" dirty="0">
              <a:latin typeface="+mj-ea"/>
              <a:ea typeface="+mj-ea"/>
              <a:cs typeface="Times New Roman" panose="02020603050405020304" pitchFamily="18" charset="0"/>
            </a:endParaRPr>
          </a:p>
        </p:txBody>
      </p:sp>
      <p:sp>
        <p:nvSpPr>
          <p:cNvPr id="46" name="正方形/長方形 45"/>
          <p:cNvSpPr/>
          <p:nvPr/>
        </p:nvSpPr>
        <p:spPr>
          <a:xfrm>
            <a:off x="176173" y="1814478"/>
            <a:ext cx="2824658" cy="745000"/>
          </a:xfrm>
          <a:prstGeom prst="rect">
            <a:avLst/>
          </a:prstGeom>
          <a:ln w="15875">
            <a:solidFill>
              <a:srgbClr val="7030A0"/>
            </a:solidFill>
          </a:ln>
        </p:spPr>
        <p:txBody>
          <a:bodyPr wrap="square" anchor="ctr">
            <a:noAutofit/>
          </a:bodyPr>
          <a:lstStyle/>
          <a:p>
            <a:pPr lvl="0" algn="just">
              <a:spcAft>
                <a:spcPts val="0"/>
              </a:spcAft>
            </a:pPr>
            <a:r>
              <a:rPr lang="ja-JP" altLang="en-US" sz="1100" b="1" u="sng" kern="100" dirty="0" smtClean="0">
                <a:latin typeface="+mj-ea"/>
                <a:ea typeface="+mj-ea"/>
                <a:cs typeface="Times New Roman" panose="02020603050405020304" pitchFamily="18" charset="0"/>
              </a:rPr>
              <a:t>一体使用荷さばき地とは</a:t>
            </a:r>
            <a:endParaRPr lang="en-US" altLang="ja-JP" sz="1100" b="1" u="sng" kern="100" dirty="0" smtClean="0">
              <a:latin typeface="+mj-ea"/>
              <a:ea typeface="+mj-ea"/>
              <a:cs typeface="Times New Roman" panose="02020603050405020304" pitchFamily="18" charset="0"/>
            </a:endParaRPr>
          </a:p>
          <a:p>
            <a:pPr lvl="0" algn="just">
              <a:spcAft>
                <a:spcPts val="0"/>
              </a:spcAft>
            </a:pPr>
            <a:r>
              <a:rPr lang="ja-JP" altLang="en-US" sz="1100" kern="100" dirty="0" smtClean="0">
                <a:latin typeface="+mj-ea"/>
                <a:ea typeface="+mj-ea"/>
                <a:cs typeface="Times New Roman" panose="02020603050405020304" pitchFamily="18" charset="0"/>
              </a:rPr>
              <a:t>船舶の寄港に合わせて、一時的な荷さばきのためのスペースを確保し、利用者の効率的な荷役の機会を提供しているもの。</a:t>
            </a:r>
            <a:endParaRPr lang="ja-JP" altLang="en-US" sz="1100" kern="100" dirty="0">
              <a:latin typeface="+mj-ea"/>
              <a:ea typeface="+mj-ea"/>
              <a:cs typeface="Times New Roman" panose="02020603050405020304" pitchFamily="18" charset="0"/>
            </a:endParaRPr>
          </a:p>
        </p:txBody>
      </p:sp>
      <p:sp>
        <p:nvSpPr>
          <p:cNvPr id="47" name="正方形/長方形 46"/>
          <p:cNvSpPr/>
          <p:nvPr/>
        </p:nvSpPr>
        <p:spPr>
          <a:xfrm>
            <a:off x="176173" y="2632231"/>
            <a:ext cx="2824658" cy="777082"/>
          </a:xfrm>
          <a:prstGeom prst="rect">
            <a:avLst/>
          </a:prstGeom>
          <a:ln w="15875">
            <a:solidFill>
              <a:srgbClr val="7030A0"/>
            </a:solidFill>
          </a:ln>
        </p:spPr>
        <p:txBody>
          <a:bodyPr wrap="square" anchor="ctr">
            <a:noAutofit/>
          </a:bodyPr>
          <a:lstStyle/>
          <a:p>
            <a:pPr lvl="0" algn="just">
              <a:spcAft>
                <a:spcPts val="0"/>
              </a:spcAft>
            </a:pPr>
            <a:r>
              <a:rPr lang="ja-JP" altLang="en-US" sz="1100" b="1" u="sng" kern="100" dirty="0" smtClean="0">
                <a:latin typeface="+mj-ea"/>
                <a:ea typeface="+mj-ea"/>
                <a:cs typeface="Times New Roman" panose="02020603050405020304" pitchFamily="18" charset="0"/>
              </a:rPr>
              <a:t>一体使用荷さばき地の特徴</a:t>
            </a:r>
            <a:endParaRPr lang="en-US" altLang="ja-JP" sz="1100" b="1" u="sng" kern="100" dirty="0" smtClean="0">
              <a:latin typeface="+mj-ea"/>
              <a:ea typeface="+mj-ea"/>
              <a:cs typeface="Times New Roman" panose="02020603050405020304" pitchFamily="18" charset="0"/>
            </a:endParaRPr>
          </a:p>
          <a:p>
            <a:pPr lvl="0" algn="just">
              <a:spcAft>
                <a:spcPts val="0"/>
              </a:spcAft>
            </a:pPr>
            <a:r>
              <a:rPr lang="ja-JP" altLang="en-US" sz="1100" kern="100" dirty="0" smtClean="0">
                <a:latin typeface="+mj-ea"/>
                <a:ea typeface="+mj-ea"/>
                <a:cs typeface="Times New Roman" panose="02020603050405020304" pitchFamily="18" charset="0"/>
              </a:rPr>
              <a:t>定常的に使用許可することが出来ないため、岸壁の稼働率（船舶の寄港頻度）に大きく左右され、収益性は低調となる。</a:t>
            </a:r>
            <a:endParaRPr lang="ja-JP" altLang="en-US" sz="1100" kern="100" dirty="0">
              <a:latin typeface="+mj-ea"/>
              <a:ea typeface="+mj-ea"/>
              <a:cs typeface="Times New Roman" panose="02020603050405020304" pitchFamily="18" charset="0"/>
            </a:endParaRPr>
          </a:p>
        </p:txBody>
      </p:sp>
      <p:sp>
        <p:nvSpPr>
          <p:cNvPr id="48" name="正方形/長方形 47"/>
          <p:cNvSpPr/>
          <p:nvPr/>
        </p:nvSpPr>
        <p:spPr>
          <a:xfrm>
            <a:off x="162583" y="3473533"/>
            <a:ext cx="2824658" cy="927497"/>
          </a:xfrm>
          <a:prstGeom prst="rect">
            <a:avLst/>
          </a:prstGeom>
          <a:ln w="15875">
            <a:solidFill>
              <a:srgbClr val="7030A0"/>
            </a:solidFill>
          </a:ln>
        </p:spPr>
        <p:txBody>
          <a:bodyPr wrap="square" anchor="ctr">
            <a:noAutofit/>
          </a:bodyPr>
          <a:lstStyle/>
          <a:p>
            <a:pPr lvl="0" algn="just">
              <a:spcAft>
                <a:spcPts val="0"/>
              </a:spcAft>
            </a:pPr>
            <a:r>
              <a:rPr lang="ja-JP" altLang="en-US" sz="1100" b="1" u="sng" kern="100" dirty="0" smtClean="0">
                <a:latin typeface="+mj-ea"/>
                <a:ea typeface="+mj-ea"/>
                <a:cs typeface="Times New Roman" panose="02020603050405020304" pitchFamily="18" charset="0"/>
              </a:rPr>
              <a:t>他港の状況</a:t>
            </a:r>
            <a:endParaRPr lang="en-US" altLang="ja-JP" sz="1100" b="1" u="sng" kern="100" dirty="0" smtClean="0">
              <a:latin typeface="+mj-ea"/>
              <a:ea typeface="+mj-ea"/>
              <a:cs typeface="Times New Roman" panose="02020603050405020304" pitchFamily="18" charset="0"/>
            </a:endParaRPr>
          </a:p>
          <a:p>
            <a:pPr lvl="0" algn="just">
              <a:spcAft>
                <a:spcPts val="0"/>
              </a:spcAft>
            </a:pPr>
            <a:r>
              <a:rPr lang="ja-JP" altLang="en-US" sz="1100" kern="100" dirty="0">
                <a:latin typeface="+mj-ea"/>
                <a:ea typeface="+mj-ea"/>
                <a:cs typeface="Times New Roman" panose="02020603050405020304" pitchFamily="18" charset="0"/>
              </a:rPr>
              <a:t>近年</a:t>
            </a:r>
            <a:r>
              <a:rPr lang="ja-JP" altLang="en-US" sz="1100" kern="100" dirty="0" smtClean="0">
                <a:latin typeface="+mj-ea"/>
                <a:ea typeface="+mj-ea"/>
                <a:cs typeface="Times New Roman" panose="02020603050405020304" pitchFamily="18" charset="0"/>
              </a:rPr>
              <a:t>のコンテナ船、</a:t>
            </a:r>
            <a:r>
              <a:rPr lang="en-US" altLang="ja-JP" sz="1100" kern="100" dirty="0" smtClean="0">
                <a:latin typeface="+mj-ea"/>
                <a:ea typeface="+mj-ea"/>
                <a:cs typeface="Times New Roman" panose="02020603050405020304" pitchFamily="18" charset="0"/>
              </a:rPr>
              <a:t>RORO</a:t>
            </a:r>
            <a:r>
              <a:rPr lang="ja-JP" altLang="en-US" sz="1100" kern="100" dirty="0" smtClean="0">
                <a:latin typeface="+mj-ea"/>
                <a:ea typeface="+mj-ea"/>
                <a:cs typeface="Times New Roman" panose="02020603050405020304" pitchFamily="18" charset="0"/>
              </a:rPr>
              <a:t>船に対応するため、制度上「一体使用荷さばき地」としていないものの、運用面で大阪港と同様の取扱いをしている。</a:t>
            </a:r>
            <a:endParaRPr lang="ja-JP" altLang="en-US" sz="1100" kern="100" dirty="0">
              <a:latin typeface="+mj-ea"/>
              <a:ea typeface="+mj-ea"/>
              <a:cs typeface="Times New Roman" panose="02020603050405020304" pitchFamily="18" charset="0"/>
            </a:endParaRPr>
          </a:p>
        </p:txBody>
      </p:sp>
      <p:sp>
        <p:nvSpPr>
          <p:cNvPr id="49" name="正方形/長方形 48"/>
          <p:cNvSpPr/>
          <p:nvPr/>
        </p:nvSpPr>
        <p:spPr>
          <a:xfrm>
            <a:off x="156082" y="4468025"/>
            <a:ext cx="2824658" cy="979684"/>
          </a:xfrm>
          <a:prstGeom prst="rect">
            <a:avLst/>
          </a:prstGeom>
          <a:ln w="15875">
            <a:solidFill>
              <a:srgbClr val="7030A0"/>
            </a:solidFill>
          </a:ln>
        </p:spPr>
        <p:txBody>
          <a:bodyPr wrap="square" anchor="t">
            <a:noAutofit/>
          </a:bodyPr>
          <a:lstStyle/>
          <a:p>
            <a:pPr lvl="0" algn="just">
              <a:spcAft>
                <a:spcPts val="0"/>
              </a:spcAft>
            </a:pPr>
            <a:r>
              <a:rPr lang="ja-JP" altLang="en-US" sz="1100" b="1" u="sng" kern="100" dirty="0" smtClean="0">
                <a:latin typeface="+mj-ea"/>
                <a:ea typeface="+mj-ea"/>
                <a:cs typeface="Times New Roman" panose="02020603050405020304" pitchFamily="18" charset="0"/>
              </a:rPr>
              <a:t>大阪港における必要性</a:t>
            </a:r>
            <a:endParaRPr lang="en-US" altLang="ja-JP" sz="1100" b="1" u="sng" kern="100" dirty="0" smtClean="0">
              <a:latin typeface="+mj-ea"/>
              <a:ea typeface="+mj-ea"/>
              <a:cs typeface="Times New Roman" panose="02020603050405020304" pitchFamily="18" charset="0"/>
            </a:endParaRPr>
          </a:p>
          <a:p>
            <a:pPr lvl="0" algn="just">
              <a:spcAft>
                <a:spcPts val="0"/>
              </a:spcAft>
            </a:pPr>
            <a:r>
              <a:rPr lang="ja-JP" altLang="en-US" sz="1100" kern="100" dirty="0" smtClean="0">
                <a:latin typeface="+mj-ea"/>
                <a:ea typeface="+mj-ea"/>
                <a:cs typeface="Times New Roman" panose="02020603050405020304" pitchFamily="18" charset="0"/>
              </a:rPr>
              <a:t>利用者にヒアリングをしたところ、大半の利用者は効率的な荷役のため必要と回答した。</a:t>
            </a:r>
            <a:endParaRPr lang="en-US" altLang="ja-JP" sz="1100" kern="100" dirty="0" smtClean="0">
              <a:latin typeface="+mj-ea"/>
              <a:ea typeface="+mj-ea"/>
              <a:cs typeface="Times New Roman" panose="02020603050405020304" pitchFamily="18" charset="0"/>
            </a:endParaRPr>
          </a:p>
        </p:txBody>
      </p:sp>
      <p:sp>
        <p:nvSpPr>
          <p:cNvPr id="50" name="角丸四角形 49"/>
          <p:cNvSpPr/>
          <p:nvPr/>
        </p:nvSpPr>
        <p:spPr>
          <a:xfrm>
            <a:off x="186750" y="5542619"/>
            <a:ext cx="8883170" cy="117272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u="sng" dirty="0">
                <a:solidFill>
                  <a:schemeClr val="bg1"/>
                </a:solidFill>
                <a:effectLst>
                  <a:outerShdw blurRad="38100" dist="38100" dir="2700000" algn="tl">
                    <a:srgbClr val="000000">
                      <a:alpha val="43137"/>
                    </a:srgbClr>
                  </a:outerShdw>
                </a:effectLst>
                <a:latin typeface="+mn-ea"/>
              </a:rPr>
              <a:t>課題解決のための「経営改善策</a:t>
            </a:r>
            <a:r>
              <a:rPr lang="ja-JP" altLang="en-US" sz="1200" b="1" u="sng" dirty="0" smtClean="0">
                <a:solidFill>
                  <a:schemeClr val="bg1"/>
                </a:solidFill>
                <a:effectLst>
                  <a:outerShdw blurRad="38100" dist="38100" dir="2700000" algn="tl">
                    <a:srgbClr val="000000">
                      <a:alpha val="43137"/>
                    </a:srgbClr>
                  </a:outerShdw>
                </a:effectLst>
                <a:latin typeface="+mn-ea"/>
              </a:rPr>
              <a:t>」</a:t>
            </a:r>
            <a:endParaRPr lang="en-US" altLang="ja-JP" sz="1200" b="1" u="sng" dirty="0" smtClean="0">
              <a:solidFill>
                <a:schemeClr val="bg1"/>
              </a:solidFill>
              <a:effectLst>
                <a:outerShdw blurRad="38100" dist="38100" dir="2700000" algn="tl">
                  <a:srgbClr val="000000">
                    <a:alpha val="43137"/>
                  </a:srgbClr>
                </a:outerShdw>
              </a:effectLst>
              <a:latin typeface="+mn-ea"/>
            </a:endParaRPr>
          </a:p>
          <a:p>
            <a:r>
              <a:rPr lang="ja-JP" altLang="en-US" sz="1200" b="1" dirty="0" smtClean="0">
                <a:solidFill>
                  <a:schemeClr val="bg1"/>
                </a:solidFill>
                <a:effectLst>
                  <a:outerShdw blurRad="38100" dist="38100" dir="2700000" algn="tl">
                    <a:srgbClr val="000000">
                      <a:alpha val="43137"/>
                    </a:srgbClr>
                  </a:outerShdw>
                </a:effectLst>
                <a:latin typeface="+mn-ea"/>
              </a:rPr>
              <a:t>（中期的取組）</a:t>
            </a:r>
            <a:endParaRPr lang="en-US" altLang="ja-JP" sz="1200" b="1" dirty="0">
              <a:solidFill>
                <a:schemeClr val="bg1"/>
              </a:solidFill>
              <a:effectLst>
                <a:outerShdw blurRad="38100" dist="38100" dir="2700000" algn="tl">
                  <a:srgbClr val="000000">
                    <a:alpha val="43137"/>
                  </a:srgbClr>
                </a:outerShdw>
              </a:effectLst>
              <a:latin typeface="+mn-ea"/>
            </a:endParaRPr>
          </a:p>
          <a:p>
            <a:pPr marL="171450" indent="-171450">
              <a:buFont typeface="Arial" panose="020B0604020202020204" pitchFamily="34" charset="0"/>
              <a:buChar char="•"/>
            </a:pPr>
            <a:r>
              <a:rPr lang="ja-JP" altLang="en-US" sz="1200" b="1" dirty="0" smtClean="0">
                <a:solidFill>
                  <a:schemeClr val="bg1"/>
                </a:solidFill>
                <a:effectLst>
                  <a:outerShdw blurRad="38100" dist="38100" dir="2700000" algn="tl">
                    <a:srgbClr val="000000">
                      <a:alpha val="43137"/>
                    </a:srgbClr>
                  </a:outerShdw>
                </a:effectLst>
                <a:latin typeface="+mn-ea"/>
              </a:rPr>
              <a:t>他港</a:t>
            </a:r>
            <a:r>
              <a:rPr lang="ja-JP" altLang="en-US" sz="1200" b="1" dirty="0">
                <a:solidFill>
                  <a:schemeClr val="bg1"/>
                </a:solidFill>
                <a:effectLst>
                  <a:outerShdw blurRad="38100" dist="38100" dir="2700000" algn="tl">
                    <a:srgbClr val="000000">
                      <a:alpha val="43137"/>
                    </a:srgbClr>
                  </a:outerShdw>
                </a:effectLst>
                <a:latin typeface="+mn-ea"/>
              </a:rPr>
              <a:t>においても、効率的な荷役が可能な公共岸壁を提供する役割を重視し、背後を専用的に使用させない荷さばき地にしている岸壁があり、大阪港の利用者からも必要性が訴えられたことから、現状の利用実態から支障が生じないＲ地区の</a:t>
            </a:r>
            <a:r>
              <a:rPr lang="en-US" altLang="ja-JP" sz="1200" b="1" dirty="0">
                <a:solidFill>
                  <a:schemeClr val="bg1"/>
                </a:solidFill>
                <a:effectLst>
                  <a:outerShdw blurRad="38100" dist="38100" dir="2700000" algn="tl">
                    <a:srgbClr val="000000">
                      <a:alpha val="43137"/>
                    </a:srgbClr>
                  </a:outerShdw>
                </a:effectLst>
                <a:latin typeface="+mn-ea"/>
              </a:rPr>
              <a:t>R-1</a:t>
            </a:r>
            <a:r>
              <a:rPr lang="ja-JP" altLang="en-US" sz="1200" b="1" dirty="0">
                <a:solidFill>
                  <a:schemeClr val="bg1"/>
                </a:solidFill>
                <a:effectLst>
                  <a:outerShdw blurRad="38100" dist="38100" dir="2700000" algn="tl">
                    <a:srgbClr val="000000">
                      <a:alpha val="43137"/>
                    </a:srgbClr>
                  </a:outerShdw>
                </a:effectLst>
                <a:latin typeface="+mn-ea"/>
              </a:rPr>
              <a:t>岸壁背後の一体使用荷さばき地を</a:t>
            </a:r>
            <a:r>
              <a:rPr lang="ja-JP" altLang="en-US" sz="1200" b="1" dirty="0" smtClean="0">
                <a:solidFill>
                  <a:schemeClr val="bg1"/>
                </a:solidFill>
                <a:effectLst>
                  <a:outerShdw blurRad="38100" dist="38100" dir="2700000" algn="tl">
                    <a:srgbClr val="000000">
                      <a:alpha val="43137"/>
                    </a:srgbClr>
                  </a:outerShdw>
                </a:effectLst>
                <a:latin typeface="+mn-ea"/>
              </a:rPr>
              <a:t>廃止し、通常の荷さばき地に転換した。</a:t>
            </a:r>
            <a:endParaRPr lang="ja-JP" altLang="en-US" sz="1200" b="1" dirty="0">
              <a:solidFill>
                <a:schemeClr val="bg1"/>
              </a:solidFill>
              <a:effectLst>
                <a:outerShdw blurRad="38100" dist="38100" dir="2700000" algn="tl">
                  <a:srgbClr val="000000">
                    <a:alpha val="43137"/>
                  </a:srgbClr>
                </a:outerShdw>
              </a:effectLst>
              <a:latin typeface="+mn-ea"/>
            </a:endParaRPr>
          </a:p>
          <a:p>
            <a:pPr marL="171450" indent="-171450">
              <a:buFont typeface="Arial" panose="020B0604020202020204" pitchFamily="34" charset="0"/>
              <a:buChar char="•"/>
            </a:pPr>
            <a:r>
              <a:rPr lang="ja-JP" altLang="en-US" sz="1200" b="1" dirty="0" smtClean="0">
                <a:solidFill>
                  <a:schemeClr val="bg1"/>
                </a:solidFill>
                <a:effectLst>
                  <a:outerShdw blurRad="38100" dist="38100" dir="2700000" algn="tl">
                    <a:srgbClr val="000000">
                      <a:alpha val="43137"/>
                    </a:srgbClr>
                  </a:outerShdw>
                </a:effectLst>
                <a:latin typeface="+mn-ea"/>
              </a:rPr>
              <a:t>なお</a:t>
            </a:r>
            <a:r>
              <a:rPr lang="ja-JP" altLang="en-US" sz="1200" b="1" dirty="0">
                <a:solidFill>
                  <a:schemeClr val="bg1"/>
                </a:solidFill>
                <a:effectLst>
                  <a:outerShdw blurRad="38100" dist="38100" dir="2700000" algn="tl">
                    <a:srgbClr val="000000">
                      <a:alpha val="43137"/>
                    </a:srgbClr>
                  </a:outerShdw>
                </a:effectLst>
                <a:latin typeface="+mn-ea"/>
              </a:rPr>
              <a:t>、今後も利用実態の把握に努め、廃止や縮小が可能となったものについては</a:t>
            </a:r>
            <a:r>
              <a:rPr lang="ja-JP" altLang="en-US" sz="1200" b="1" dirty="0" smtClean="0">
                <a:solidFill>
                  <a:schemeClr val="bg1"/>
                </a:solidFill>
                <a:effectLst>
                  <a:outerShdw blurRad="38100" dist="38100" dir="2700000" algn="tl">
                    <a:srgbClr val="000000">
                      <a:alpha val="43137"/>
                    </a:srgbClr>
                  </a:outerShdw>
                </a:effectLst>
                <a:latin typeface="+mn-ea"/>
              </a:rPr>
              <a:t>、通常の荷さばき地へ</a:t>
            </a:r>
            <a:r>
              <a:rPr lang="ja-JP" altLang="en-US" sz="1200" b="1" dirty="0">
                <a:solidFill>
                  <a:schemeClr val="bg1"/>
                </a:solidFill>
                <a:effectLst>
                  <a:outerShdw blurRad="38100" dist="38100" dir="2700000" algn="tl">
                    <a:srgbClr val="000000">
                      <a:alpha val="43137"/>
                    </a:srgbClr>
                  </a:outerShdw>
                </a:effectLst>
                <a:latin typeface="+mn-ea"/>
              </a:rPr>
              <a:t>の転換を図る</a:t>
            </a:r>
            <a:r>
              <a:rPr lang="ja-JP" altLang="en-US" sz="1200" b="1" dirty="0" smtClean="0">
                <a:solidFill>
                  <a:schemeClr val="bg1"/>
                </a:solidFill>
                <a:effectLst>
                  <a:outerShdw blurRad="38100" dist="38100" dir="2700000" algn="tl">
                    <a:srgbClr val="000000">
                      <a:alpha val="43137"/>
                    </a:srgbClr>
                  </a:outerShdw>
                </a:effectLst>
                <a:latin typeface="+mn-ea"/>
              </a:rPr>
              <a:t>。</a:t>
            </a:r>
            <a:endParaRPr lang="ja-JP" altLang="en-US" sz="1200" b="1" dirty="0">
              <a:solidFill>
                <a:schemeClr val="bg1"/>
              </a:solidFill>
              <a:effectLst>
                <a:outerShdw blurRad="38100" dist="38100" dir="2700000" algn="tl">
                  <a:srgbClr val="000000">
                    <a:alpha val="43137"/>
                  </a:srgbClr>
                </a:outerShdw>
              </a:effectLst>
              <a:latin typeface="+mn-ea"/>
            </a:endParaRPr>
          </a:p>
        </p:txBody>
      </p:sp>
      <p:sp>
        <p:nvSpPr>
          <p:cNvPr id="55" name="正方形/長方形 54"/>
          <p:cNvSpPr/>
          <p:nvPr/>
        </p:nvSpPr>
        <p:spPr>
          <a:xfrm>
            <a:off x="176173" y="830756"/>
            <a:ext cx="8780069" cy="918513"/>
          </a:xfrm>
          <a:prstGeom prst="rect">
            <a:avLst/>
          </a:prstGeom>
          <a:ln w="15875">
            <a:solidFill>
              <a:srgbClr val="7030A0"/>
            </a:solidFill>
          </a:ln>
        </p:spPr>
        <p:txBody>
          <a:bodyPr wrap="square" anchor="ctr">
            <a:noAutofit/>
          </a:bodyPr>
          <a:lstStyle/>
          <a:p>
            <a:pPr lvl="0" algn="just">
              <a:spcAft>
                <a:spcPts val="0"/>
              </a:spcAft>
            </a:pPr>
            <a:endParaRPr lang="en-US" altLang="ja-JP" sz="2000" b="1" kern="100" dirty="0">
              <a:latin typeface="+mj-ea"/>
              <a:ea typeface="+mj-ea"/>
              <a:cs typeface="Times New Roman" panose="02020603050405020304" pitchFamily="18" charset="0"/>
            </a:endParaRPr>
          </a:p>
          <a:p>
            <a:pPr marL="285750" lvl="0" indent="-285750" algn="just">
              <a:spcAft>
                <a:spcPts val="0"/>
              </a:spcAft>
              <a:buFont typeface="Arial" panose="020B0604020202020204" pitchFamily="34" charset="0"/>
              <a:buChar char="•"/>
            </a:pPr>
            <a:r>
              <a:rPr lang="ja-JP" altLang="en-US" sz="1200" kern="100" dirty="0" smtClean="0">
                <a:latin typeface="+mj-ea"/>
                <a:ea typeface="+mj-ea"/>
                <a:cs typeface="Times New Roman" panose="02020603050405020304" pitchFamily="18" charset="0"/>
              </a:rPr>
              <a:t>施設</a:t>
            </a:r>
            <a:r>
              <a:rPr lang="ja-JP" altLang="en-US" sz="1200" kern="100" dirty="0">
                <a:latin typeface="+mj-ea"/>
                <a:ea typeface="+mj-ea"/>
                <a:cs typeface="Times New Roman" panose="02020603050405020304" pitchFamily="18" charset="0"/>
              </a:rPr>
              <a:t>別収支を分析した結果、一体使用荷さばき地が存在する地区は安定した収益を計上出来ず赤字傾向となっており、一体使用荷さばき地のあり方を検討する必要がある。</a:t>
            </a:r>
          </a:p>
        </p:txBody>
      </p:sp>
      <p:sp>
        <p:nvSpPr>
          <p:cNvPr id="56" name="正方形/長方形 55"/>
          <p:cNvSpPr/>
          <p:nvPr/>
        </p:nvSpPr>
        <p:spPr>
          <a:xfrm>
            <a:off x="176173" y="830756"/>
            <a:ext cx="2418097" cy="286243"/>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t>課題</a:t>
            </a:r>
            <a:r>
              <a:rPr lang="ja-JP" altLang="en-US" sz="1200" b="1" dirty="0"/>
              <a:t>解決のための現状認識</a:t>
            </a:r>
          </a:p>
        </p:txBody>
      </p:sp>
      <p:sp>
        <p:nvSpPr>
          <p:cNvPr id="16" name="スライド番号プレースホルダー 15"/>
          <p:cNvSpPr>
            <a:spLocks noGrp="1"/>
          </p:cNvSpPr>
          <p:nvPr>
            <p:ph type="sldNum" sz="quarter" idx="12"/>
          </p:nvPr>
        </p:nvSpPr>
        <p:spPr/>
        <p:txBody>
          <a:bodyPr/>
          <a:lstStyle/>
          <a:p>
            <a:fld id="{8F2DF4D1-A360-4C90-B403-85324C324155}" type="slidenum">
              <a:rPr kumimoji="1" lang="ja-JP" altLang="en-US" smtClean="0"/>
              <a:t>18</a:t>
            </a:fld>
            <a:endParaRPr kumimoji="1" lang="ja-JP" altLang="en-US" dirty="0"/>
          </a:p>
        </p:txBody>
      </p:sp>
    </p:spTree>
    <p:extLst>
      <p:ext uri="{BB962C8B-B14F-4D97-AF65-F5344CB8AC3E}">
        <p14:creationId xmlns:p14="http://schemas.microsoft.com/office/powerpoint/2010/main" val="12734051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4" name="コンテンツ プレースホルダー 3"/>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6834187" y="5171735"/>
            <a:ext cx="2157413" cy="1504188"/>
          </a:xfrm>
          <a:prstGeom prst="rect">
            <a:avLst/>
          </a:prstGeom>
          <a:effectLst>
            <a:outerShdw blurRad="50800" dist="127000" dir="2700000" algn="tl" rotWithShape="0">
              <a:schemeClr val="bg1">
                <a:alpha val="40000"/>
              </a:schemeClr>
            </a:outerShdw>
          </a:effectLst>
        </p:spPr>
      </p:pic>
      <p:sp>
        <p:nvSpPr>
          <p:cNvPr id="5" name="タイトル 1"/>
          <p:cNvSpPr>
            <a:spLocks noGrp="1"/>
          </p:cNvSpPr>
          <p:nvPr>
            <p:ph type="title"/>
          </p:nvPr>
        </p:nvSpPr>
        <p:spPr>
          <a:xfrm>
            <a:off x="0" y="61492"/>
            <a:ext cx="7886700" cy="1018008"/>
          </a:xfrm>
        </p:spPr>
        <p:txBody>
          <a:bodyPr>
            <a:normAutofit/>
          </a:bodyPr>
          <a:lstStyle/>
          <a:p>
            <a:r>
              <a:rPr lang="en-US" altLang="ja-JP" sz="1600" b="1" dirty="0">
                <a:solidFill>
                  <a:schemeClr val="tx1"/>
                </a:solidFill>
                <a:latin typeface="+mj-ea"/>
              </a:rPr>
              <a:t>Ⅳ</a:t>
            </a:r>
            <a:r>
              <a:rPr kumimoji="1" lang="ja-JP" altLang="en-US" sz="1600" b="1" dirty="0" smtClean="0">
                <a:solidFill>
                  <a:schemeClr val="tx1"/>
                </a:solidFill>
                <a:latin typeface="+mj-ea"/>
              </a:rPr>
              <a:t>　経営改善策</a:t>
            </a:r>
            <a:r>
              <a:rPr kumimoji="1" lang="en-US" altLang="ja-JP" sz="1600" b="1" dirty="0" smtClean="0">
                <a:solidFill>
                  <a:schemeClr val="tx1"/>
                </a:solidFill>
                <a:latin typeface="+mj-ea"/>
              </a:rPr>
              <a:t/>
            </a:r>
            <a:br>
              <a:rPr kumimoji="1" lang="en-US" altLang="ja-JP" sz="1600" b="1" dirty="0" smtClean="0">
                <a:solidFill>
                  <a:schemeClr val="tx1"/>
                </a:solidFill>
                <a:latin typeface="+mj-ea"/>
              </a:rPr>
            </a:br>
            <a:r>
              <a:rPr lang="ja-JP" altLang="en-US" sz="1600" b="1" dirty="0">
                <a:solidFill>
                  <a:schemeClr val="tx1"/>
                </a:solidFill>
                <a:latin typeface="+mj-ea"/>
              </a:rPr>
              <a:t>　</a:t>
            </a:r>
            <a:r>
              <a:rPr lang="ja-JP" altLang="en-US" sz="1600" b="1" dirty="0" smtClean="0">
                <a:solidFill>
                  <a:schemeClr val="tx1"/>
                </a:solidFill>
                <a:latin typeface="+mj-ea"/>
              </a:rPr>
              <a:t>１．全般的課題への対応</a:t>
            </a:r>
            <a:r>
              <a:rPr lang="en-US" altLang="ja-JP" sz="1600" b="1" dirty="0" smtClean="0">
                <a:solidFill>
                  <a:schemeClr val="tx1"/>
                </a:solidFill>
                <a:latin typeface="+mj-ea"/>
              </a:rPr>
              <a:t/>
            </a:r>
            <a:br>
              <a:rPr lang="en-US" altLang="ja-JP" sz="1600" b="1" dirty="0" smtClean="0">
                <a:solidFill>
                  <a:schemeClr val="tx1"/>
                </a:solidFill>
                <a:latin typeface="+mj-ea"/>
              </a:rPr>
            </a:br>
            <a:r>
              <a:rPr lang="ja-JP" altLang="en-US" sz="1600" b="1" dirty="0">
                <a:solidFill>
                  <a:schemeClr val="tx1"/>
                </a:solidFill>
                <a:latin typeface="+mj-ea"/>
              </a:rPr>
              <a:t>　</a:t>
            </a:r>
            <a:r>
              <a:rPr lang="ja-JP" altLang="en-US" sz="1600" b="1" dirty="0" smtClean="0">
                <a:solidFill>
                  <a:schemeClr val="tx1"/>
                </a:solidFill>
                <a:latin typeface="+mj-ea"/>
              </a:rPr>
              <a:t>　④　老朽化する上屋への対応</a:t>
            </a:r>
            <a:endParaRPr kumimoji="1" lang="ja-JP" altLang="en-US" sz="1600" b="1" dirty="0">
              <a:solidFill>
                <a:schemeClr val="tx1"/>
              </a:solidFill>
              <a:latin typeface="+mj-ea"/>
            </a:endParaRPr>
          </a:p>
        </p:txBody>
      </p:sp>
      <p:sp>
        <p:nvSpPr>
          <p:cNvPr id="22" name="正方形/長方形 21"/>
          <p:cNvSpPr/>
          <p:nvPr/>
        </p:nvSpPr>
        <p:spPr>
          <a:xfrm>
            <a:off x="116115" y="881084"/>
            <a:ext cx="6487886" cy="2028371"/>
          </a:xfrm>
          <a:prstGeom prst="rect">
            <a:avLst/>
          </a:prstGeom>
          <a:ln w="15875">
            <a:solidFill>
              <a:srgbClr val="7030A0"/>
            </a:solidFill>
          </a:ln>
        </p:spPr>
        <p:txBody>
          <a:bodyPr wrap="square" anchor="t">
            <a:noAutofit/>
          </a:bodyPr>
          <a:lstStyle/>
          <a:p>
            <a:pPr lvl="0" algn="just">
              <a:spcAft>
                <a:spcPts val="0"/>
              </a:spcAft>
            </a:pPr>
            <a:endParaRPr lang="en-US" altLang="ja-JP" sz="1600" b="1" kern="100" dirty="0" smtClean="0">
              <a:latin typeface="+mj-ea"/>
              <a:ea typeface="+mj-ea"/>
              <a:cs typeface="Times New Roman" panose="02020603050405020304" pitchFamily="18" charset="0"/>
            </a:endParaRPr>
          </a:p>
          <a:p>
            <a:pPr lvl="0" algn="just">
              <a:spcAft>
                <a:spcPts val="0"/>
              </a:spcAft>
            </a:pPr>
            <a:endParaRPr lang="en-US" altLang="ja-JP" sz="1100" b="1" kern="100" dirty="0">
              <a:latin typeface="+mj-ea"/>
              <a:ea typeface="+mj-ea"/>
              <a:cs typeface="Times New Roman" panose="02020603050405020304" pitchFamily="18" charset="0"/>
            </a:endParaRPr>
          </a:p>
          <a:p>
            <a:pPr marL="171450" lvl="0" indent="-171450" algn="just">
              <a:spcAft>
                <a:spcPts val="0"/>
              </a:spcAft>
              <a:buFont typeface="Arial" panose="020B0604020202020204" pitchFamily="34" charset="0"/>
              <a:buChar char="•"/>
            </a:pPr>
            <a:r>
              <a:rPr lang="ja-JP" altLang="en-US" sz="1200" kern="100" dirty="0" smtClean="0">
                <a:latin typeface="+mj-ea"/>
                <a:ea typeface="+mj-ea"/>
                <a:cs typeface="Times New Roman" panose="02020603050405020304" pitchFamily="18" charset="0"/>
              </a:rPr>
              <a:t>ほとんど</a:t>
            </a:r>
            <a:r>
              <a:rPr lang="ja-JP" altLang="en-US" sz="1200" kern="100" dirty="0">
                <a:latin typeface="+mj-ea"/>
                <a:ea typeface="+mj-ea"/>
                <a:cs typeface="Times New Roman" panose="02020603050405020304" pitchFamily="18" charset="0"/>
              </a:rPr>
              <a:t>の上屋が、耐用年数である</a:t>
            </a:r>
            <a:r>
              <a:rPr lang="en-US" altLang="ja-JP" sz="1200" kern="100" dirty="0">
                <a:latin typeface="+mj-ea"/>
                <a:ea typeface="+mj-ea"/>
                <a:cs typeface="Times New Roman" panose="02020603050405020304" pitchFamily="18" charset="0"/>
              </a:rPr>
              <a:t>31</a:t>
            </a:r>
            <a:r>
              <a:rPr lang="ja-JP" altLang="en-US" sz="1200" kern="100" dirty="0">
                <a:latin typeface="+mj-ea"/>
                <a:ea typeface="+mj-ea"/>
                <a:cs typeface="Times New Roman" panose="02020603050405020304" pitchFamily="18" charset="0"/>
              </a:rPr>
              <a:t>年を超えるなど老朽化が進行している</a:t>
            </a:r>
            <a:r>
              <a:rPr lang="ja-JP" altLang="en-US" sz="1200" kern="100" dirty="0" smtClean="0">
                <a:latin typeface="+mj-ea"/>
                <a:ea typeface="+mj-ea"/>
                <a:cs typeface="Times New Roman" panose="02020603050405020304" pitchFamily="18" charset="0"/>
              </a:rPr>
              <a:t>。</a:t>
            </a:r>
            <a:endParaRPr lang="en-US" altLang="ja-JP" sz="1200" kern="100" dirty="0" smtClean="0">
              <a:latin typeface="+mj-ea"/>
              <a:ea typeface="+mj-ea"/>
              <a:cs typeface="Times New Roman" panose="02020603050405020304" pitchFamily="18" charset="0"/>
            </a:endParaRPr>
          </a:p>
          <a:p>
            <a:pPr marL="171450" lvl="0" indent="-171450" algn="just">
              <a:spcAft>
                <a:spcPts val="0"/>
              </a:spcAft>
              <a:buFont typeface="Arial" panose="020B0604020202020204" pitchFamily="34" charset="0"/>
              <a:buChar char="•"/>
            </a:pPr>
            <a:r>
              <a:rPr lang="ja-JP" altLang="en-US" sz="1200" kern="100" dirty="0" smtClean="0">
                <a:latin typeface="+mj-ea"/>
                <a:ea typeface="+mj-ea"/>
                <a:cs typeface="Times New Roman" panose="02020603050405020304" pitchFamily="18" charset="0"/>
              </a:rPr>
              <a:t>また</a:t>
            </a:r>
            <a:r>
              <a:rPr lang="ja-JP" altLang="en-US" sz="1200" kern="100" dirty="0">
                <a:latin typeface="+mj-ea"/>
                <a:ea typeface="+mj-ea"/>
                <a:cs typeface="Times New Roman" panose="02020603050405020304" pitchFamily="18" charset="0"/>
              </a:rPr>
              <a:t>、利用者へのヒアリングの結果、建設年度が古い施設では、現在の物流形態に対応していない、との指摘を受けている</a:t>
            </a:r>
            <a:r>
              <a:rPr lang="ja-JP" altLang="en-US" sz="1200" kern="100" dirty="0" smtClean="0">
                <a:latin typeface="+mj-ea"/>
                <a:ea typeface="+mj-ea"/>
                <a:cs typeface="Times New Roman" panose="02020603050405020304" pitchFamily="18" charset="0"/>
              </a:rPr>
              <a:t>。</a:t>
            </a:r>
            <a:endParaRPr lang="en-US" altLang="ja-JP" sz="1200" kern="100" dirty="0" smtClean="0">
              <a:latin typeface="+mj-ea"/>
              <a:ea typeface="+mj-ea"/>
              <a:cs typeface="Times New Roman" panose="02020603050405020304" pitchFamily="18" charset="0"/>
            </a:endParaRPr>
          </a:p>
          <a:p>
            <a:pPr marL="171450" lvl="0" indent="-171450" algn="just">
              <a:spcAft>
                <a:spcPts val="0"/>
              </a:spcAft>
              <a:buFont typeface="Arial" panose="020B0604020202020204" pitchFamily="34" charset="0"/>
              <a:buChar char="•"/>
            </a:pPr>
            <a:r>
              <a:rPr lang="ja-JP" altLang="en-US" sz="1200" kern="100" dirty="0" smtClean="0">
                <a:latin typeface="+mj-ea"/>
                <a:ea typeface="+mj-ea"/>
                <a:cs typeface="Times New Roman" panose="02020603050405020304" pitchFamily="18" charset="0"/>
              </a:rPr>
              <a:t>上屋</a:t>
            </a:r>
            <a:r>
              <a:rPr lang="ja-JP" altLang="en-US" sz="1200" kern="100" dirty="0">
                <a:latin typeface="+mj-ea"/>
                <a:ea typeface="+mj-ea"/>
                <a:cs typeface="Times New Roman" panose="02020603050405020304" pitchFamily="18" charset="0"/>
              </a:rPr>
              <a:t>の建替えにあたっては企業債を財源とするため、イニシャルコストと、ランニングコストを使用料収益で賄えなければならず、更新投資に着手する際には、将来にわたっての需要を見極めることが重要である</a:t>
            </a:r>
            <a:r>
              <a:rPr lang="ja-JP" altLang="en-US" sz="1200" kern="100" dirty="0" smtClean="0">
                <a:latin typeface="+mj-ea"/>
                <a:ea typeface="+mj-ea"/>
                <a:cs typeface="Times New Roman" panose="02020603050405020304" pitchFamily="18" charset="0"/>
              </a:rPr>
              <a:t>。</a:t>
            </a:r>
            <a:endParaRPr lang="en-US" altLang="ja-JP" sz="1200" kern="100" dirty="0" smtClean="0">
              <a:latin typeface="+mj-ea"/>
              <a:ea typeface="+mj-ea"/>
              <a:cs typeface="Times New Roman" panose="02020603050405020304" pitchFamily="18" charset="0"/>
            </a:endParaRPr>
          </a:p>
          <a:p>
            <a:pPr marL="171450" lvl="0" indent="-171450" algn="just">
              <a:spcAft>
                <a:spcPts val="0"/>
              </a:spcAft>
              <a:buFont typeface="Arial" panose="020B0604020202020204" pitchFamily="34" charset="0"/>
              <a:buChar char="•"/>
            </a:pPr>
            <a:r>
              <a:rPr lang="ja-JP" altLang="en-US" sz="1200" kern="100" dirty="0" smtClean="0">
                <a:latin typeface="+mj-ea"/>
                <a:ea typeface="+mj-ea"/>
                <a:cs typeface="Times New Roman" panose="02020603050405020304" pitchFamily="18" charset="0"/>
              </a:rPr>
              <a:t>戦後</a:t>
            </a:r>
            <a:r>
              <a:rPr lang="ja-JP" altLang="en-US" sz="1200" kern="100" dirty="0">
                <a:latin typeface="+mj-ea"/>
                <a:ea typeface="+mj-ea"/>
                <a:cs typeface="Times New Roman" panose="02020603050405020304" pitchFamily="18" charset="0"/>
              </a:rPr>
              <a:t>数多くの上屋が新設されてから相当な築年数が経過</a:t>
            </a:r>
            <a:r>
              <a:rPr lang="ja-JP" altLang="en-US" sz="1200" kern="100" dirty="0" smtClean="0">
                <a:latin typeface="+mj-ea"/>
                <a:ea typeface="+mj-ea"/>
                <a:cs typeface="Times New Roman" panose="02020603050405020304" pitchFamily="18" charset="0"/>
              </a:rPr>
              <a:t>しているが、これ</a:t>
            </a:r>
            <a:r>
              <a:rPr lang="ja-JP" altLang="en-US" sz="1200" kern="100" dirty="0">
                <a:latin typeface="+mj-ea"/>
                <a:ea typeface="+mj-ea"/>
                <a:cs typeface="Times New Roman" panose="02020603050405020304" pitchFamily="18" charset="0"/>
              </a:rPr>
              <a:t>まで建替えを行っておらず、更新投資に取り組むための明確なルールを定めていなかった。</a:t>
            </a:r>
          </a:p>
        </p:txBody>
      </p:sp>
      <p:grpSp>
        <p:nvGrpSpPr>
          <p:cNvPr id="7" name="グループ化 6"/>
          <p:cNvGrpSpPr/>
          <p:nvPr/>
        </p:nvGrpSpPr>
        <p:grpSpPr>
          <a:xfrm>
            <a:off x="6700867" y="894732"/>
            <a:ext cx="2423886" cy="3759616"/>
            <a:chOff x="6778171" y="3069153"/>
            <a:chExt cx="2423886" cy="3770859"/>
          </a:xfrm>
        </p:grpSpPr>
        <p:graphicFrame>
          <p:nvGraphicFramePr>
            <p:cNvPr id="12" name="グラフ 11"/>
            <p:cNvGraphicFramePr/>
            <p:nvPr>
              <p:extLst>
                <p:ext uri="{D42A27DB-BD31-4B8C-83A1-F6EECF244321}">
                  <p14:modId xmlns:p14="http://schemas.microsoft.com/office/powerpoint/2010/main" val="3033613954"/>
                </p:ext>
              </p:extLst>
            </p:nvPr>
          </p:nvGraphicFramePr>
          <p:xfrm>
            <a:off x="6801480" y="3340412"/>
            <a:ext cx="2255433" cy="3499600"/>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 Box 3"/>
            <p:cNvSpPr txBox="1">
              <a:spLocks noChangeArrowheads="1"/>
            </p:cNvSpPr>
            <p:nvPr/>
          </p:nvSpPr>
          <p:spPr bwMode="auto">
            <a:xfrm>
              <a:off x="6778171" y="3069153"/>
              <a:ext cx="2423886" cy="527938"/>
            </a:xfrm>
            <a:prstGeom prst="rect">
              <a:avLst/>
            </a:prstGeom>
            <a:noFill/>
            <a:ln w="5080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spcBef>
                  <a:spcPct val="50000"/>
                </a:spcBef>
              </a:pPr>
              <a:r>
                <a:rPr lang="ja-JP" altLang="en-US" sz="1000" dirty="0" smtClean="0"/>
                <a:t>上屋の整備年度（単位：棟）（再掲）</a:t>
              </a:r>
              <a:endParaRPr lang="en-US" altLang="ja-JP" sz="1000" dirty="0" smtClean="0"/>
            </a:p>
          </p:txBody>
        </p:sp>
      </p:grpSp>
      <p:sp>
        <p:nvSpPr>
          <p:cNvPr id="17" name="Text Box 3"/>
          <p:cNvSpPr txBox="1">
            <a:spLocks noChangeArrowheads="1"/>
          </p:cNvSpPr>
          <p:nvPr/>
        </p:nvSpPr>
        <p:spPr bwMode="auto">
          <a:xfrm>
            <a:off x="6720114" y="4654348"/>
            <a:ext cx="2423886" cy="527938"/>
          </a:xfrm>
          <a:prstGeom prst="rect">
            <a:avLst/>
          </a:prstGeom>
          <a:noFill/>
          <a:ln w="5080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spcBef>
                <a:spcPct val="50000"/>
              </a:spcBef>
            </a:pPr>
            <a:r>
              <a:rPr lang="ja-JP" altLang="en-US" sz="1000" b="1" u="sng" dirty="0" smtClean="0"/>
              <a:t>中央</a:t>
            </a:r>
            <a:r>
              <a:rPr lang="en-US" altLang="ja-JP" sz="1000" b="1" u="sng" dirty="0" smtClean="0"/>
              <a:t>1</a:t>
            </a:r>
            <a:r>
              <a:rPr lang="ja-JP" altLang="en-US" sz="1000" b="1" u="sng" dirty="0" smtClean="0"/>
              <a:t>号上屋（</a:t>
            </a:r>
            <a:r>
              <a:rPr lang="en-US" altLang="ja-JP" sz="1000" b="1" u="sng" dirty="0" smtClean="0"/>
              <a:t>S23</a:t>
            </a:r>
            <a:r>
              <a:rPr lang="ja-JP" altLang="en-US" sz="1000" b="1" u="sng" dirty="0" smtClean="0"/>
              <a:t>年度築）</a:t>
            </a:r>
            <a:endParaRPr lang="en-US" altLang="ja-JP" sz="1000" b="1" u="sng" dirty="0" smtClean="0"/>
          </a:p>
          <a:p>
            <a:pPr algn="ctr">
              <a:spcBef>
                <a:spcPct val="50000"/>
              </a:spcBef>
            </a:pPr>
            <a:r>
              <a:rPr lang="ja-JP" altLang="en-US" sz="1000" b="1" u="sng" dirty="0" smtClean="0"/>
              <a:t>大阪市で最も古い上屋</a:t>
            </a:r>
            <a:endParaRPr lang="en-US" altLang="ja-JP" sz="1000" b="1" u="sng" dirty="0" smtClean="0"/>
          </a:p>
        </p:txBody>
      </p:sp>
      <p:sp>
        <p:nvSpPr>
          <p:cNvPr id="6" name="正方形/長方形 5"/>
          <p:cNvSpPr/>
          <p:nvPr/>
        </p:nvSpPr>
        <p:spPr>
          <a:xfrm>
            <a:off x="6824464" y="4654348"/>
            <a:ext cx="2176693" cy="20288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二等辺三角形 26"/>
          <p:cNvSpPr/>
          <p:nvPr/>
        </p:nvSpPr>
        <p:spPr>
          <a:xfrm flipV="1">
            <a:off x="1862191" y="3024428"/>
            <a:ext cx="2995731" cy="18589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角丸四角形 28"/>
          <p:cNvSpPr/>
          <p:nvPr/>
        </p:nvSpPr>
        <p:spPr>
          <a:xfrm>
            <a:off x="94341" y="3325294"/>
            <a:ext cx="6531433" cy="3357915"/>
          </a:xfrm>
          <a:prstGeom prst="round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u="sng" dirty="0">
                <a:solidFill>
                  <a:schemeClr val="bg1"/>
                </a:solidFill>
                <a:effectLst>
                  <a:outerShdw blurRad="38100" dist="38100" dir="2700000" algn="tl">
                    <a:srgbClr val="000000">
                      <a:alpha val="43137"/>
                    </a:srgbClr>
                  </a:outerShdw>
                </a:effectLst>
                <a:latin typeface="+mn-ea"/>
              </a:rPr>
              <a:t>課題解決のための「経営改善策</a:t>
            </a:r>
            <a:r>
              <a:rPr lang="ja-JP" altLang="en-US" sz="1200" b="1" u="sng" dirty="0" smtClean="0">
                <a:solidFill>
                  <a:schemeClr val="bg1"/>
                </a:solidFill>
                <a:effectLst>
                  <a:outerShdw blurRad="38100" dist="38100" dir="2700000" algn="tl">
                    <a:srgbClr val="000000">
                      <a:alpha val="43137"/>
                    </a:srgbClr>
                  </a:outerShdw>
                </a:effectLst>
                <a:latin typeface="+mn-ea"/>
              </a:rPr>
              <a:t>」</a:t>
            </a:r>
            <a:endParaRPr lang="en-US" altLang="ja-JP" sz="1200" b="1" u="sng" dirty="0" smtClean="0">
              <a:solidFill>
                <a:schemeClr val="bg1"/>
              </a:solidFill>
              <a:effectLst>
                <a:outerShdw blurRad="38100" dist="38100" dir="2700000" algn="tl">
                  <a:srgbClr val="000000">
                    <a:alpha val="43137"/>
                  </a:srgbClr>
                </a:outerShdw>
              </a:effectLst>
              <a:latin typeface="+mn-ea"/>
            </a:endParaRPr>
          </a:p>
          <a:p>
            <a:r>
              <a:rPr lang="ja-JP" altLang="en-US" sz="1200" b="1" dirty="0" smtClean="0">
                <a:solidFill>
                  <a:schemeClr val="bg1"/>
                </a:solidFill>
                <a:effectLst>
                  <a:outerShdw blurRad="38100" dist="38100" dir="2700000" algn="tl">
                    <a:srgbClr val="000000">
                      <a:alpha val="43137"/>
                    </a:srgbClr>
                  </a:outerShdw>
                </a:effectLst>
                <a:latin typeface="+mn-ea"/>
              </a:rPr>
              <a:t>（中期的取組）</a:t>
            </a:r>
            <a:endParaRPr lang="en-US" altLang="ja-JP" sz="1200" b="1" dirty="0" smtClean="0">
              <a:solidFill>
                <a:schemeClr val="bg1"/>
              </a:solidFill>
              <a:effectLst>
                <a:outerShdw blurRad="38100" dist="38100" dir="2700000" algn="tl">
                  <a:srgbClr val="000000">
                    <a:alpha val="43137"/>
                  </a:srgbClr>
                </a:outerShdw>
              </a:effectLst>
              <a:latin typeface="+mn-ea"/>
            </a:endParaRPr>
          </a:p>
          <a:p>
            <a:r>
              <a:rPr lang="ja-JP" altLang="en-US" sz="1200" b="1" dirty="0" smtClean="0">
                <a:solidFill>
                  <a:schemeClr val="bg1"/>
                </a:solidFill>
                <a:latin typeface="+mn-ea"/>
              </a:rPr>
              <a:t>・今後、上屋を更新投資するにあたっては、次のルールを基本とする。</a:t>
            </a:r>
            <a:endParaRPr lang="en-US" altLang="ja-JP" sz="1200" b="1" dirty="0" smtClean="0">
              <a:solidFill>
                <a:schemeClr val="bg1"/>
              </a:solidFill>
              <a:latin typeface="+mn-ea"/>
            </a:endParaRPr>
          </a:p>
          <a:p>
            <a:pPr marL="171450" indent="-171450">
              <a:buFont typeface="Wingdings" panose="05000000000000000000" pitchFamily="2" charset="2"/>
              <a:buChar char="Ø"/>
            </a:pPr>
            <a:r>
              <a:rPr lang="ja-JP" altLang="en-US" sz="1200" b="1" dirty="0" smtClean="0">
                <a:solidFill>
                  <a:schemeClr val="bg1"/>
                </a:solidFill>
                <a:latin typeface="+mn-ea"/>
              </a:rPr>
              <a:t>「上屋</a:t>
            </a:r>
            <a:r>
              <a:rPr lang="ja-JP" altLang="en-US" sz="1200" b="1" dirty="0">
                <a:solidFill>
                  <a:schemeClr val="bg1"/>
                </a:solidFill>
                <a:latin typeface="+mn-ea"/>
              </a:rPr>
              <a:t>とその周辺の用地が一定規模あり、一体的な開発が可能であるもの」は民間活力の導入を積極的に検討する</a:t>
            </a:r>
            <a:r>
              <a:rPr lang="ja-JP" altLang="en-US" sz="1200" b="1" dirty="0" smtClean="0">
                <a:solidFill>
                  <a:schemeClr val="bg1"/>
                </a:solidFill>
                <a:latin typeface="+mn-ea"/>
              </a:rPr>
              <a:t>。</a:t>
            </a:r>
            <a:endParaRPr lang="en-US" altLang="ja-JP" sz="1200" b="1" dirty="0" smtClean="0">
              <a:solidFill>
                <a:schemeClr val="bg1"/>
              </a:solidFill>
              <a:latin typeface="+mn-ea"/>
            </a:endParaRPr>
          </a:p>
          <a:p>
            <a:pPr marL="171450" indent="-171450">
              <a:buFont typeface="Wingdings" panose="05000000000000000000" pitchFamily="2" charset="2"/>
              <a:buChar char="Ø"/>
            </a:pPr>
            <a:r>
              <a:rPr lang="ja-JP" altLang="en-US" sz="1200" b="1" dirty="0" smtClean="0">
                <a:solidFill>
                  <a:schemeClr val="bg1"/>
                </a:solidFill>
                <a:latin typeface="+mn-ea"/>
              </a:rPr>
              <a:t>「</a:t>
            </a:r>
            <a:r>
              <a:rPr lang="ja-JP" altLang="en-US" sz="1200" b="1" dirty="0">
                <a:solidFill>
                  <a:schemeClr val="bg1"/>
                </a:solidFill>
                <a:latin typeface="+mn-ea"/>
              </a:rPr>
              <a:t>上記以外のもの」は「更新計画」を策定し、公共での更新投資を行う。ただし、「大阪市</a:t>
            </a:r>
            <a:r>
              <a:rPr lang="en-US" altLang="ja-JP" sz="1200" b="1" dirty="0">
                <a:solidFill>
                  <a:schemeClr val="bg1"/>
                </a:solidFill>
                <a:latin typeface="+mn-ea"/>
              </a:rPr>
              <a:t>PPP/PFI</a:t>
            </a:r>
            <a:r>
              <a:rPr lang="ja-JP" altLang="en-US" sz="1200" b="1" dirty="0">
                <a:solidFill>
                  <a:schemeClr val="bg1"/>
                </a:solidFill>
                <a:latin typeface="+mn-ea"/>
              </a:rPr>
              <a:t>手法導入優先的検討規程」による手続きに留意する</a:t>
            </a:r>
            <a:r>
              <a:rPr lang="ja-JP" altLang="en-US" sz="1200" b="1" dirty="0" smtClean="0">
                <a:solidFill>
                  <a:schemeClr val="bg1"/>
                </a:solidFill>
                <a:latin typeface="+mn-ea"/>
              </a:rPr>
              <a:t>。</a:t>
            </a:r>
            <a:endParaRPr lang="en-US" altLang="ja-JP" sz="1200" b="1" dirty="0" smtClean="0">
              <a:solidFill>
                <a:schemeClr val="bg1"/>
              </a:solidFill>
              <a:latin typeface="+mn-ea"/>
            </a:endParaRPr>
          </a:p>
          <a:p>
            <a:pPr lvl="0" algn="just">
              <a:spcAft>
                <a:spcPts val="0"/>
              </a:spcAft>
            </a:pPr>
            <a:endParaRPr lang="en-US" altLang="ja-JP" sz="800" b="1" kern="100" dirty="0" smtClean="0">
              <a:solidFill>
                <a:schemeClr val="bg1"/>
              </a:solidFill>
              <a:latin typeface="+mj-ea"/>
              <a:cs typeface="Times New Roman" panose="02020603050405020304" pitchFamily="18" charset="0"/>
            </a:endParaRPr>
          </a:p>
          <a:p>
            <a:pPr lvl="0" algn="just">
              <a:spcAft>
                <a:spcPts val="0"/>
              </a:spcAft>
            </a:pPr>
            <a:r>
              <a:rPr lang="ja-JP" altLang="en-US" sz="1200" b="1" kern="100" dirty="0" smtClean="0">
                <a:solidFill>
                  <a:schemeClr val="bg1"/>
                </a:solidFill>
                <a:latin typeface="+mj-ea"/>
                <a:cs typeface="Times New Roman" panose="02020603050405020304" pitchFamily="18" charset="0"/>
              </a:rPr>
              <a:t>公共</a:t>
            </a:r>
            <a:r>
              <a:rPr lang="ja-JP" altLang="en-US" sz="1200" b="1" kern="100" dirty="0">
                <a:solidFill>
                  <a:schemeClr val="bg1"/>
                </a:solidFill>
                <a:latin typeface="+mj-ea"/>
                <a:cs typeface="Times New Roman" panose="02020603050405020304" pitchFamily="18" charset="0"/>
              </a:rPr>
              <a:t>での更新投資は次</a:t>
            </a:r>
            <a:r>
              <a:rPr lang="ja-JP" altLang="en-US" sz="1200" b="1" kern="100" dirty="0" smtClean="0">
                <a:solidFill>
                  <a:schemeClr val="bg1"/>
                </a:solidFill>
                <a:latin typeface="+mj-ea"/>
                <a:cs typeface="Times New Roman" panose="02020603050405020304" pitchFamily="18" charset="0"/>
              </a:rPr>
              <a:t>の条件を満たすこととする</a:t>
            </a:r>
            <a:r>
              <a:rPr lang="ja-JP" altLang="en-US" sz="1200" b="1" kern="100" dirty="0">
                <a:solidFill>
                  <a:schemeClr val="bg1"/>
                </a:solidFill>
                <a:latin typeface="+mj-ea"/>
                <a:cs typeface="Times New Roman" panose="02020603050405020304" pitchFamily="18" charset="0"/>
              </a:rPr>
              <a:t>。</a:t>
            </a:r>
            <a:endParaRPr lang="en-US" altLang="ja-JP" sz="1200" b="1" kern="100" dirty="0">
              <a:solidFill>
                <a:schemeClr val="bg1"/>
              </a:solidFill>
              <a:latin typeface="+mj-ea"/>
              <a:cs typeface="Times New Roman" panose="02020603050405020304" pitchFamily="18" charset="0"/>
            </a:endParaRPr>
          </a:p>
          <a:p>
            <a:pPr marL="342900" lvl="0" indent="-342900" algn="just">
              <a:spcAft>
                <a:spcPts val="0"/>
              </a:spcAft>
              <a:buFont typeface="Wingdings" panose="05000000000000000000" pitchFamily="2" charset="2"/>
              <a:buChar char=""/>
            </a:pPr>
            <a:r>
              <a:rPr lang="ja-JP" altLang="ja-JP" sz="1200" b="1" kern="100" dirty="0">
                <a:solidFill>
                  <a:schemeClr val="bg1"/>
                </a:solidFill>
                <a:latin typeface="+mj-ea"/>
                <a:cs typeface="Times New Roman" panose="02020603050405020304" pitchFamily="18" charset="0"/>
              </a:rPr>
              <a:t>建替後の上屋について、建</a:t>
            </a:r>
            <a:r>
              <a:rPr lang="ja-JP" altLang="ja-JP" sz="1200" b="1" kern="100" dirty="0" smtClean="0">
                <a:solidFill>
                  <a:schemeClr val="bg1"/>
                </a:solidFill>
                <a:latin typeface="+mj-ea"/>
                <a:cs typeface="Times New Roman" panose="02020603050405020304" pitchFamily="18" charset="0"/>
              </a:rPr>
              <a:t>替後</a:t>
            </a:r>
            <a:r>
              <a:rPr lang="ja-JP" altLang="ja-JP" sz="1200" b="1" kern="100" dirty="0">
                <a:solidFill>
                  <a:schemeClr val="bg1"/>
                </a:solidFill>
                <a:latin typeface="+mj-ea"/>
                <a:cs typeface="Times New Roman" panose="02020603050405020304" pitchFamily="18" charset="0"/>
              </a:rPr>
              <a:t>の使用料</a:t>
            </a:r>
            <a:r>
              <a:rPr lang="ja-JP" altLang="ja-JP" sz="1200" b="1" kern="100" dirty="0" smtClean="0">
                <a:solidFill>
                  <a:schemeClr val="bg1"/>
                </a:solidFill>
                <a:latin typeface="+mj-ea"/>
                <a:cs typeface="Times New Roman" panose="02020603050405020304" pitchFamily="18" charset="0"/>
              </a:rPr>
              <a:t>（</a:t>
            </a:r>
            <a:r>
              <a:rPr lang="ja-JP" altLang="en-US" sz="1200" b="1" kern="100" dirty="0">
                <a:solidFill>
                  <a:schemeClr val="bg1"/>
                </a:solidFill>
                <a:latin typeface="+mj-ea"/>
                <a:cs typeface="Times New Roman" panose="02020603050405020304" pitchFamily="18" charset="0"/>
              </a:rPr>
              <a:t>住之江区</a:t>
            </a:r>
            <a:r>
              <a:rPr lang="ja-JP" altLang="ja-JP" sz="1200" b="1" kern="100" dirty="0" smtClean="0">
                <a:solidFill>
                  <a:schemeClr val="bg1"/>
                </a:solidFill>
                <a:latin typeface="+mj-ea"/>
                <a:cs typeface="Times New Roman" panose="02020603050405020304" pitchFamily="18" charset="0"/>
              </a:rPr>
              <a:t>以外</a:t>
            </a:r>
            <a:r>
              <a:rPr lang="ja-JP" altLang="ja-JP" sz="1200" b="1" kern="100" dirty="0">
                <a:solidFill>
                  <a:schemeClr val="bg1"/>
                </a:solidFill>
                <a:latin typeface="+mj-ea"/>
                <a:cs typeface="Times New Roman" panose="02020603050405020304" pitchFamily="18" charset="0"/>
              </a:rPr>
              <a:t>であれば</a:t>
            </a:r>
            <a:r>
              <a:rPr lang="en-US" altLang="ja-JP" sz="1200" b="1" kern="100" dirty="0">
                <a:solidFill>
                  <a:schemeClr val="bg1"/>
                </a:solidFill>
                <a:latin typeface="+mj-ea"/>
                <a:cs typeface="Times New Roman" panose="02020603050405020304" pitchFamily="18" charset="0"/>
              </a:rPr>
              <a:t>1</a:t>
            </a:r>
            <a:r>
              <a:rPr lang="ja-JP" altLang="ja-JP" sz="1200" b="1" kern="100" dirty="0">
                <a:solidFill>
                  <a:schemeClr val="bg1"/>
                </a:solidFill>
                <a:latin typeface="+mj-ea"/>
                <a:cs typeface="Times New Roman" panose="02020603050405020304" pitchFamily="18" charset="0"/>
              </a:rPr>
              <a:t>級の使用料）を徴収しても、これまでどおり継続した施設使用を見込むことが</a:t>
            </a:r>
            <a:r>
              <a:rPr lang="ja-JP" altLang="ja-JP" sz="1200" b="1" kern="100" dirty="0" smtClean="0">
                <a:solidFill>
                  <a:schemeClr val="bg1"/>
                </a:solidFill>
                <a:latin typeface="+mj-ea"/>
                <a:cs typeface="Times New Roman" panose="02020603050405020304" pitchFamily="18" charset="0"/>
              </a:rPr>
              <a:t>できる</a:t>
            </a:r>
            <a:r>
              <a:rPr lang="ja-JP" altLang="en-US" sz="1200" b="1" kern="100" dirty="0" smtClean="0">
                <a:solidFill>
                  <a:schemeClr val="bg1"/>
                </a:solidFill>
                <a:latin typeface="+mj-ea"/>
                <a:cs typeface="Times New Roman" panose="02020603050405020304" pitchFamily="18" charset="0"/>
              </a:rPr>
              <a:t>こと</a:t>
            </a:r>
            <a:endParaRPr lang="ja-JP" altLang="ja-JP" sz="1200" b="1" kern="100" dirty="0">
              <a:solidFill>
                <a:schemeClr val="bg1"/>
              </a:solidFill>
              <a:latin typeface="+mj-ea"/>
              <a:cs typeface="Times New Roman" panose="02020603050405020304" pitchFamily="18" charset="0"/>
            </a:endParaRPr>
          </a:p>
          <a:p>
            <a:pPr marL="342900" lvl="0" indent="-342900" algn="just">
              <a:spcAft>
                <a:spcPts val="0"/>
              </a:spcAft>
              <a:buFont typeface="Wingdings" panose="05000000000000000000" pitchFamily="2" charset="2"/>
              <a:buChar char=""/>
            </a:pPr>
            <a:r>
              <a:rPr lang="ja-JP" altLang="ja-JP" sz="1200" b="1" kern="100" dirty="0">
                <a:solidFill>
                  <a:schemeClr val="bg1"/>
                </a:solidFill>
                <a:latin typeface="+mj-ea"/>
                <a:cs typeface="Times New Roman" panose="02020603050405020304" pitchFamily="18" charset="0"/>
              </a:rPr>
              <a:t>工事に支障が生じないこと（既存の使用者が工事期間に移転等が可能であること）</a:t>
            </a:r>
            <a:endParaRPr lang="en-US" altLang="ja-JP" sz="1200" b="1" kern="100" dirty="0">
              <a:solidFill>
                <a:schemeClr val="bg1"/>
              </a:solidFill>
              <a:latin typeface="+mj-ea"/>
              <a:cs typeface="Times New Roman" panose="02020603050405020304" pitchFamily="18" charset="0"/>
            </a:endParaRPr>
          </a:p>
          <a:p>
            <a:pPr marL="342900" lvl="0" indent="-342900" algn="just">
              <a:spcAft>
                <a:spcPts val="0"/>
              </a:spcAft>
              <a:buFont typeface="Wingdings" panose="05000000000000000000" pitchFamily="2" charset="2"/>
              <a:buChar char=""/>
            </a:pPr>
            <a:r>
              <a:rPr lang="ja-JP" altLang="ja-JP" sz="1200" b="1" dirty="0">
                <a:solidFill>
                  <a:schemeClr val="bg1"/>
                </a:solidFill>
                <a:latin typeface="+mj-ea"/>
                <a:cs typeface="Times New Roman" panose="02020603050405020304" pitchFamily="18" charset="0"/>
              </a:rPr>
              <a:t>収支</a:t>
            </a:r>
            <a:r>
              <a:rPr lang="ja-JP" altLang="ja-JP" sz="1200" b="1" dirty="0" smtClean="0">
                <a:solidFill>
                  <a:schemeClr val="bg1"/>
                </a:solidFill>
                <a:latin typeface="+mj-ea"/>
                <a:cs typeface="Times New Roman" panose="02020603050405020304" pitchFamily="18" charset="0"/>
              </a:rPr>
              <a:t>が</a:t>
            </a:r>
            <a:r>
              <a:rPr lang="ja-JP" altLang="en-US" sz="1200" b="1" dirty="0" smtClean="0">
                <a:solidFill>
                  <a:schemeClr val="bg1"/>
                </a:solidFill>
                <a:latin typeface="+mj-ea"/>
                <a:cs typeface="Times New Roman" panose="02020603050405020304" pitchFamily="18" charset="0"/>
              </a:rPr>
              <a:t>合</a:t>
            </a:r>
            <a:r>
              <a:rPr lang="ja-JP" altLang="ja-JP" sz="1200" b="1" dirty="0" smtClean="0">
                <a:solidFill>
                  <a:schemeClr val="bg1"/>
                </a:solidFill>
                <a:latin typeface="+mj-ea"/>
                <a:cs typeface="Times New Roman" panose="02020603050405020304" pitchFamily="18" charset="0"/>
              </a:rPr>
              <a:t>償う</a:t>
            </a:r>
            <a:r>
              <a:rPr lang="ja-JP" altLang="ja-JP" sz="1200" b="1" dirty="0">
                <a:solidFill>
                  <a:schemeClr val="bg1"/>
                </a:solidFill>
                <a:latin typeface="+mj-ea"/>
                <a:cs typeface="Times New Roman" panose="02020603050405020304" pitchFamily="18" charset="0"/>
              </a:rPr>
              <a:t>こと（稼働率を現実的なものとして設定すること）</a:t>
            </a:r>
            <a:endParaRPr lang="en-US" altLang="ja-JP" sz="1200" b="1" dirty="0">
              <a:solidFill>
                <a:schemeClr val="bg1"/>
              </a:solidFill>
              <a:latin typeface="+mj-ea"/>
              <a:cs typeface="Times New Roman" panose="02020603050405020304" pitchFamily="18" charset="0"/>
            </a:endParaRPr>
          </a:p>
          <a:p>
            <a:pPr lvl="0" algn="just">
              <a:spcAft>
                <a:spcPts val="0"/>
              </a:spcAft>
            </a:pPr>
            <a:r>
              <a:rPr lang="ja-JP" altLang="en-US" sz="1200" b="1" dirty="0">
                <a:solidFill>
                  <a:schemeClr val="bg1"/>
                </a:solidFill>
                <a:latin typeface="+mj-ea"/>
                <a:cs typeface="Times New Roman" panose="02020603050405020304" pitchFamily="18" charset="0"/>
              </a:rPr>
              <a:t>上記の条件を満たさないものは、可能な限り上屋の延命措置を実施するが、その期限を過ぎた際は更地化による「荷さばき地」としての運用、あるいは廃止、そして、ニーズがあることが前提となるが、ユーザーへの賃貸などを実施する。</a:t>
            </a:r>
            <a:endParaRPr lang="ja-JP" altLang="en-US" sz="1200" b="1" dirty="0">
              <a:solidFill>
                <a:schemeClr val="bg1"/>
              </a:solidFill>
              <a:latin typeface="+mj-ea"/>
            </a:endParaRPr>
          </a:p>
          <a:p>
            <a:endParaRPr lang="en-US" altLang="ja-JP" sz="1200" b="1" dirty="0">
              <a:solidFill>
                <a:schemeClr val="bg1"/>
              </a:solidFill>
              <a:latin typeface="+mn-ea"/>
            </a:endParaRPr>
          </a:p>
          <a:p>
            <a:pPr marL="171450" indent="-171450">
              <a:buFont typeface="Wingdings" panose="05000000000000000000" pitchFamily="2" charset="2"/>
              <a:buChar char="Ø"/>
            </a:pPr>
            <a:endParaRPr lang="en-US" altLang="ja-JP" sz="1200" b="1" dirty="0" smtClean="0">
              <a:solidFill>
                <a:schemeClr val="bg1"/>
              </a:solidFill>
              <a:latin typeface="+mn-ea"/>
            </a:endParaRPr>
          </a:p>
          <a:p>
            <a:pPr marL="171450" indent="-171450">
              <a:buFont typeface="Wingdings" panose="05000000000000000000" pitchFamily="2" charset="2"/>
              <a:buChar char="Ø"/>
            </a:pPr>
            <a:endParaRPr lang="en-US" altLang="ja-JP" sz="1200" b="1" dirty="0">
              <a:solidFill>
                <a:schemeClr val="bg1"/>
              </a:solidFill>
              <a:latin typeface="+mn-ea"/>
            </a:endParaRPr>
          </a:p>
          <a:p>
            <a:pPr marL="171450" indent="-171450">
              <a:buFont typeface="Wingdings" panose="05000000000000000000" pitchFamily="2" charset="2"/>
              <a:buChar char="Ø"/>
            </a:pPr>
            <a:endParaRPr lang="en-US" altLang="ja-JP" sz="1200" b="1" dirty="0" smtClean="0">
              <a:solidFill>
                <a:schemeClr val="bg1"/>
              </a:solidFill>
              <a:latin typeface="+mn-ea"/>
            </a:endParaRPr>
          </a:p>
          <a:p>
            <a:pPr marL="171450" indent="-171450">
              <a:buFont typeface="Wingdings" panose="05000000000000000000" pitchFamily="2" charset="2"/>
              <a:buChar char="Ø"/>
            </a:pPr>
            <a:endParaRPr lang="en-US" altLang="ja-JP" sz="1200" b="1" dirty="0">
              <a:solidFill>
                <a:schemeClr val="bg1"/>
              </a:solidFill>
              <a:latin typeface="+mn-ea"/>
            </a:endParaRPr>
          </a:p>
          <a:p>
            <a:pPr marL="171450" indent="-171450">
              <a:buFont typeface="Wingdings" panose="05000000000000000000" pitchFamily="2" charset="2"/>
              <a:buChar char="Ø"/>
            </a:pPr>
            <a:endParaRPr lang="en-US" altLang="ja-JP" sz="1200" b="1" dirty="0" smtClean="0">
              <a:solidFill>
                <a:schemeClr val="bg1"/>
              </a:solidFill>
              <a:latin typeface="+mn-ea"/>
            </a:endParaRPr>
          </a:p>
          <a:p>
            <a:endParaRPr lang="ja-JP" altLang="en-US" sz="1200" b="1" dirty="0">
              <a:solidFill>
                <a:schemeClr val="bg1"/>
              </a:solidFill>
              <a:latin typeface="+mn-ea"/>
            </a:endParaRPr>
          </a:p>
          <a:p>
            <a:pPr marL="171450" indent="-171450">
              <a:buFont typeface="Wingdings" panose="05000000000000000000" pitchFamily="2" charset="2"/>
              <a:buChar char="Ø"/>
            </a:pPr>
            <a:endParaRPr lang="en-US" altLang="ja-JP" sz="1200" b="1" dirty="0">
              <a:solidFill>
                <a:schemeClr val="bg1"/>
              </a:solidFill>
              <a:latin typeface="+mn-ea"/>
            </a:endParaRPr>
          </a:p>
          <a:p>
            <a:endParaRPr lang="ja-JP" altLang="en-US" sz="1200" b="1" dirty="0">
              <a:solidFill>
                <a:schemeClr val="bg1"/>
              </a:solidFill>
              <a:effectLst>
                <a:outerShdw blurRad="38100" dist="38100" dir="2700000" algn="tl">
                  <a:srgbClr val="000000">
                    <a:alpha val="43137"/>
                  </a:srgbClr>
                </a:outerShdw>
              </a:effectLst>
              <a:latin typeface="+mn-ea"/>
            </a:endParaRPr>
          </a:p>
        </p:txBody>
      </p:sp>
      <p:sp>
        <p:nvSpPr>
          <p:cNvPr id="8" name="正方形/長方形 7"/>
          <p:cNvSpPr/>
          <p:nvPr/>
        </p:nvSpPr>
        <p:spPr>
          <a:xfrm>
            <a:off x="213699" y="4830809"/>
            <a:ext cx="6269020" cy="1611086"/>
          </a:xfrm>
          <a:prstGeom prst="rect">
            <a:avLst/>
          </a:prstGeom>
          <a:ln>
            <a:solidFill>
              <a:schemeClr val="bg1"/>
            </a:solidFill>
          </a:ln>
        </p:spPr>
        <p:txBody>
          <a:bodyPr wrap="square">
            <a:noAutofit/>
          </a:bodyPr>
          <a:lstStyle/>
          <a:p>
            <a:pPr lvl="0" algn="just">
              <a:spcAft>
                <a:spcPts val="0"/>
              </a:spcAft>
            </a:pPr>
            <a:endParaRPr lang="ja-JP" altLang="en-US" sz="1200" dirty="0">
              <a:solidFill>
                <a:schemeClr val="bg1"/>
              </a:solidFill>
              <a:latin typeface="+mj-ea"/>
              <a:ea typeface="+mj-ea"/>
            </a:endParaRPr>
          </a:p>
        </p:txBody>
      </p:sp>
      <p:sp>
        <p:nvSpPr>
          <p:cNvPr id="15" name="正方形/長方形 14"/>
          <p:cNvSpPr/>
          <p:nvPr/>
        </p:nvSpPr>
        <p:spPr>
          <a:xfrm>
            <a:off x="116115" y="894733"/>
            <a:ext cx="2418097" cy="286243"/>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bg1"/>
                </a:solidFill>
              </a:rPr>
              <a:t>課題</a:t>
            </a:r>
            <a:r>
              <a:rPr lang="ja-JP" altLang="en-US" sz="1200" b="1" dirty="0">
                <a:solidFill>
                  <a:schemeClr val="bg1"/>
                </a:solidFill>
              </a:rPr>
              <a:t>解決のための現状認識</a:t>
            </a:r>
          </a:p>
        </p:txBody>
      </p:sp>
      <p:sp>
        <p:nvSpPr>
          <p:cNvPr id="2" name="スライド番号プレースホルダー 1"/>
          <p:cNvSpPr>
            <a:spLocks noGrp="1"/>
          </p:cNvSpPr>
          <p:nvPr>
            <p:ph type="sldNum" sz="quarter" idx="12"/>
          </p:nvPr>
        </p:nvSpPr>
        <p:spPr/>
        <p:txBody>
          <a:bodyPr/>
          <a:lstStyle/>
          <a:p>
            <a:fld id="{8F2DF4D1-A360-4C90-B403-85324C324155}" type="slidenum">
              <a:rPr kumimoji="1" lang="ja-JP" altLang="en-US" smtClean="0"/>
              <a:t>19</a:t>
            </a:fld>
            <a:endParaRPr kumimoji="1" lang="ja-JP" altLang="en-US" dirty="0"/>
          </a:p>
        </p:txBody>
      </p:sp>
    </p:spTree>
    <p:extLst>
      <p:ext uri="{BB962C8B-B14F-4D97-AF65-F5344CB8AC3E}">
        <p14:creationId xmlns:p14="http://schemas.microsoft.com/office/powerpoint/2010/main" val="5021866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61491"/>
            <a:ext cx="7886700" cy="925565"/>
          </a:xfrm>
        </p:spPr>
        <p:txBody>
          <a:bodyPr>
            <a:noAutofit/>
          </a:bodyPr>
          <a:lstStyle/>
          <a:p>
            <a:r>
              <a:rPr lang="en-US" altLang="ja-JP" sz="1600" b="1" dirty="0">
                <a:solidFill>
                  <a:schemeClr val="tx1"/>
                </a:solidFill>
                <a:latin typeface="+mj-ea"/>
              </a:rPr>
              <a:t>Ⅳ</a:t>
            </a:r>
            <a:r>
              <a:rPr kumimoji="1" lang="ja-JP" altLang="en-US" sz="1600" b="1" dirty="0" smtClean="0">
                <a:solidFill>
                  <a:schemeClr val="tx1"/>
                </a:solidFill>
                <a:latin typeface="+mj-ea"/>
              </a:rPr>
              <a:t>　経営改善策</a:t>
            </a:r>
            <a:r>
              <a:rPr kumimoji="1" lang="en-US" altLang="ja-JP" sz="1600" b="1" dirty="0" smtClean="0">
                <a:solidFill>
                  <a:schemeClr val="tx1"/>
                </a:solidFill>
                <a:latin typeface="+mj-ea"/>
              </a:rPr>
              <a:t/>
            </a:r>
            <a:br>
              <a:rPr kumimoji="1" lang="en-US" altLang="ja-JP" sz="1600" b="1" dirty="0" smtClean="0">
                <a:solidFill>
                  <a:schemeClr val="tx1"/>
                </a:solidFill>
                <a:latin typeface="+mj-ea"/>
              </a:rPr>
            </a:br>
            <a:r>
              <a:rPr lang="ja-JP" altLang="en-US" sz="1600" b="1" dirty="0">
                <a:solidFill>
                  <a:schemeClr val="tx1"/>
                </a:solidFill>
                <a:latin typeface="+mj-ea"/>
              </a:rPr>
              <a:t>　</a:t>
            </a:r>
            <a:r>
              <a:rPr lang="ja-JP" altLang="en-US" sz="1600" b="1" dirty="0" smtClean="0">
                <a:solidFill>
                  <a:schemeClr val="tx1"/>
                </a:solidFill>
                <a:latin typeface="+mj-ea"/>
              </a:rPr>
              <a:t>１．全般的課題への対応</a:t>
            </a:r>
            <a:r>
              <a:rPr lang="en-US" altLang="ja-JP" sz="1600" b="1" dirty="0" smtClean="0">
                <a:solidFill>
                  <a:schemeClr val="tx1"/>
                </a:solidFill>
                <a:latin typeface="+mj-ea"/>
              </a:rPr>
              <a:t/>
            </a:r>
            <a:br>
              <a:rPr lang="en-US" altLang="ja-JP" sz="1600" b="1" dirty="0" smtClean="0">
                <a:solidFill>
                  <a:schemeClr val="tx1"/>
                </a:solidFill>
                <a:latin typeface="+mj-ea"/>
              </a:rPr>
            </a:br>
            <a:r>
              <a:rPr lang="ja-JP" altLang="en-US" sz="1600" b="1" dirty="0">
                <a:solidFill>
                  <a:schemeClr val="tx1"/>
                </a:solidFill>
                <a:latin typeface="+mj-ea"/>
              </a:rPr>
              <a:t>　</a:t>
            </a:r>
            <a:r>
              <a:rPr lang="ja-JP" altLang="en-US" sz="1600" b="1" dirty="0" smtClean="0">
                <a:solidFill>
                  <a:schemeClr val="tx1"/>
                </a:solidFill>
                <a:latin typeface="+mj-ea"/>
              </a:rPr>
              <a:t>　</a:t>
            </a:r>
            <a:r>
              <a:rPr lang="ja-JP" altLang="en-US" sz="1600" b="1" dirty="0">
                <a:solidFill>
                  <a:schemeClr val="tx1"/>
                </a:solidFill>
                <a:latin typeface="+mj-ea"/>
              </a:rPr>
              <a:t>⑤　港営事業会計を構成する施設提供事業と埋立事業</a:t>
            </a:r>
            <a:r>
              <a:rPr lang="ja-JP" altLang="en-US" sz="1600" b="1" dirty="0" smtClean="0">
                <a:solidFill>
                  <a:schemeClr val="tx1"/>
                </a:solidFill>
                <a:latin typeface="+mj-ea"/>
              </a:rPr>
              <a:t>の区分の明確化</a:t>
            </a:r>
            <a:endParaRPr kumimoji="1" lang="ja-JP" altLang="en-US" sz="1600" b="1" dirty="0">
              <a:solidFill>
                <a:schemeClr val="tx1"/>
              </a:solidFill>
              <a:latin typeface="+mj-ea"/>
            </a:endParaRPr>
          </a:p>
        </p:txBody>
      </p:sp>
      <p:sp>
        <p:nvSpPr>
          <p:cNvPr id="4" name="正方形/長方形 3"/>
          <p:cNvSpPr/>
          <p:nvPr/>
        </p:nvSpPr>
        <p:spPr>
          <a:xfrm>
            <a:off x="73469" y="1082592"/>
            <a:ext cx="8872330" cy="3339283"/>
          </a:xfrm>
          <a:prstGeom prst="rect">
            <a:avLst/>
          </a:prstGeom>
          <a:ln w="38100">
            <a:solidFill>
              <a:schemeClr val="accent1"/>
            </a:solidFill>
          </a:ln>
        </p:spPr>
        <p:txBody>
          <a:bodyPr wrap="square">
            <a:noAutofit/>
          </a:bodyPr>
          <a:lstStyle/>
          <a:p>
            <a:pPr lvl="0" algn="just">
              <a:spcBef>
                <a:spcPts val="500"/>
              </a:spcBef>
              <a:spcAft>
                <a:spcPts val="0"/>
              </a:spcAft>
            </a:pPr>
            <a:r>
              <a:rPr lang="en-US" altLang="ja-JP" sz="1400" b="1" kern="100" dirty="0" smtClean="0">
                <a:latin typeface="+mn-ea"/>
                <a:cs typeface="Times New Roman" panose="02020603050405020304" pitchFamily="18" charset="0"/>
              </a:rPr>
              <a:t/>
            </a:r>
            <a:br>
              <a:rPr lang="en-US" altLang="ja-JP" sz="1400" b="1" kern="100" dirty="0" smtClean="0">
                <a:latin typeface="+mn-ea"/>
                <a:cs typeface="Times New Roman" panose="02020603050405020304" pitchFamily="18" charset="0"/>
              </a:rPr>
            </a:br>
            <a:r>
              <a:rPr lang="ja-JP" altLang="en-US" sz="1400" b="1" kern="100" dirty="0" smtClean="0">
                <a:latin typeface="+mn-ea"/>
                <a:cs typeface="Times New Roman" panose="02020603050405020304" pitchFamily="18" charset="0"/>
              </a:rPr>
              <a:t>　</a:t>
            </a:r>
            <a:endParaRPr lang="en-US" altLang="ja-JP" sz="1400" b="1" u="sng" kern="100" dirty="0" smtClean="0">
              <a:latin typeface="+mn-ea"/>
              <a:cs typeface="Times New Roman" panose="02020603050405020304" pitchFamily="18" charset="0"/>
            </a:endParaRPr>
          </a:p>
          <a:p>
            <a:pPr marL="285750" lvl="0" indent="-285750" algn="just">
              <a:spcBef>
                <a:spcPts val="500"/>
              </a:spcBef>
              <a:spcAft>
                <a:spcPts val="0"/>
              </a:spcAft>
              <a:buFont typeface="Arial" panose="020B0604020202020204" pitchFamily="34" charset="0"/>
              <a:buChar char="•"/>
            </a:pPr>
            <a:r>
              <a:rPr lang="ja-JP" altLang="en-US" sz="1400" kern="100" dirty="0" smtClean="0">
                <a:latin typeface="+mn-ea"/>
                <a:cs typeface="Times New Roman" panose="02020603050405020304" pitchFamily="18" charset="0"/>
              </a:rPr>
              <a:t>施設提供事業は、近年のアジア諸港の台頭に伴い我が国港湾の地位が相対的に低下していることや、世界的な市場競争のなかで大手コンテナ船会社の合併・再編が進むなど、今後、より港湾経営に特化した戦略的な運営が求められている。</a:t>
            </a:r>
            <a:endParaRPr lang="en-US" altLang="ja-JP" sz="1400" kern="100" dirty="0" smtClean="0">
              <a:latin typeface="+mn-ea"/>
              <a:cs typeface="Times New Roman" panose="02020603050405020304" pitchFamily="18" charset="0"/>
            </a:endParaRPr>
          </a:p>
          <a:p>
            <a:pPr marL="285750" lvl="0" indent="-285750" algn="just">
              <a:spcBef>
                <a:spcPts val="500"/>
              </a:spcBef>
              <a:spcAft>
                <a:spcPts val="0"/>
              </a:spcAft>
              <a:buFont typeface="Arial" panose="020B0604020202020204" pitchFamily="34" charset="0"/>
              <a:buChar char="•"/>
            </a:pPr>
            <a:r>
              <a:rPr lang="ja-JP" altLang="en-US" sz="1400" kern="100" dirty="0" smtClean="0">
                <a:latin typeface="+mn-ea"/>
                <a:cs typeface="Times New Roman" panose="02020603050405020304" pitchFamily="18" charset="0"/>
              </a:rPr>
              <a:t>一方</a:t>
            </a:r>
            <a:r>
              <a:rPr lang="ja-JP" altLang="en-US" sz="1400" kern="100" dirty="0">
                <a:latin typeface="+mn-ea"/>
                <a:cs typeface="Times New Roman" panose="02020603050405020304" pitchFamily="18" charset="0"/>
              </a:rPr>
              <a:t>で</a:t>
            </a:r>
            <a:r>
              <a:rPr lang="ja-JP" altLang="en-US" sz="1400" kern="100" dirty="0" smtClean="0">
                <a:latin typeface="+mn-ea"/>
                <a:cs typeface="Times New Roman" panose="02020603050405020304" pitchFamily="18" charset="0"/>
              </a:rPr>
              <a:t>、埋立事業</a:t>
            </a:r>
            <a:r>
              <a:rPr lang="ja-JP" altLang="en-US" sz="1400" kern="100" dirty="0">
                <a:latin typeface="+mn-ea"/>
                <a:cs typeface="Times New Roman" panose="02020603050405020304" pitchFamily="18" charset="0"/>
              </a:rPr>
              <a:t>については、当面の開発エリアとしては最後の夢洲における</a:t>
            </a:r>
            <a:r>
              <a:rPr lang="ja-JP" altLang="en-US" sz="1400" kern="100" dirty="0" smtClean="0">
                <a:latin typeface="+mn-ea"/>
                <a:cs typeface="Times New Roman" panose="02020603050405020304" pitchFamily="18" charset="0"/>
              </a:rPr>
              <a:t>万博の開催・</a:t>
            </a:r>
            <a:r>
              <a:rPr lang="en-US" altLang="ja-JP" sz="1400" kern="100" dirty="0">
                <a:latin typeface="+mn-ea"/>
                <a:cs typeface="Times New Roman" panose="02020603050405020304" pitchFamily="18" charset="0"/>
              </a:rPr>
              <a:t>IR</a:t>
            </a:r>
            <a:r>
              <a:rPr lang="ja-JP" altLang="en-US" sz="1400" kern="100" dirty="0">
                <a:latin typeface="+mn-ea"/>
                <a:cs typeface="Times New Roman" panose="02020603050405020304" pitchFamily="18" charset="0"/>
              </a:rPr>
              <a:t>誘致などに伴い、大規模なインフラ投資が想定され</a:t>
            </a:r>
            <a:r>
              <a:rPr lang="ja-JP" altLang="en-US" sz="1400" kern="100" dirty="0" smtClean="0">
                <a:latin typeface="+mn-ea"/>
                <a:cs typeface="Times New Roman" panose="02020603050405020304" pitchFamily="18" charset="0"/>
              </a:rPr>
              <a:t>、持続可能性や事業収束、事業リスクの面からの</a:t>
            </a:r>
            <a:r>
              <a:rPr lang="ja-JP" altLang="en-US" sz="1400" kern="100" dirty="0">
                <a:latin typeface="+mn-ea"/>
                <a:cs typeface="Times New Roman" panose="02020603050405020304" pitchFamily="18" charset="0"/>
              </a:rPr>
              <a:t>検証が求められるなど、両事業は、より独立性・透明性の高い事業運営が求められている</a:t>
            </a:r>
            <a:r>
              <a:rPr lang="ja-JP" altLang="en-US" sz="1400" kern="100" dirty="0" smtClean="0">
                <a:latin typeface="+mn-ea"/>
                <a:cs typeface="Times New Roman" panose="02020603050405020304" pitchFamily="18" charset="0"/>
              </a:rPr>
              <a:t>。</a:t>
            </a:r>
            <a:endParaRPr lang="en-US" altLang="ja-JP" sz="1400" kern="100" dirty="0" smtClean="0">
              <a:latin typeface="+mn-ea"/>
              <a:cs typeface="Times New Roman" panose="02020603050405020304" pitchFamily="18" charset="0"/>
            </a:endParaRPr>
          </a:p>
          <a:p>
            <a:pPr marL="285750" lvl="0" indent="-285750" algn="just">
              <a:spcBef>
                <a:spcPts val="500"/>
              </a:spcBef>
              <a:spcAft>
                <a:spcPts val="0"/>
              </a:spcAft>
              <a:buFont typeface="Arial" panose="020B0604020202020204" pitchFamily="34" charset="0"/>
              <a:buChar char="•"/>
            </a:pPr>
            <a:r>
              <a:rPr lang="ja-JP" altLang="en-US" sz="1400" kern="100" dirty="0" smtClean="0">
                <a:latin typeface="+mn-ea"/>
                <a:cs typeface="Times New Roman" panose="02020603050405020304" pitchFamily="18" charset="0"/>
              </a:rPr>
              <a:t>平成</a:t>
            </a:r>
            <a:r>
              <a:rPr lang="en-US" altLang="ja-JP" sz="1400" kern="100" dirty="0">
                <a:latin typeface="+mn-ea"/>
                <a:cs typeface="Times New Roman" panose="02020603050405020304" pitchFamily="18" charset="0"/>
              </a:rPr>
              <a:t>26</a:t>
            </a:r>
            <a:r>
              <a:rPr lang="ja-JP" altLang="en-US" sz="1400" kern="100" dirty="0">
                <a:latin typeface="+mn-ea"/>
                <a:cs typeface="Times New Roman" panose="02020603050405020304" pitchFamily="18" charset="0"/>
              </a:rPr>
              <a:t>年度に地方公営企業会計制度が見直され、これまで以上にセグメント別の財務規律の確保が求められている中、今後、両事業ともに多額の投資（</a:t>
            </a:r>
            <a:r>
              <a:rPr lang="ja-JP" altLang="en-US" sz="1400" kern="100" dirty="0" smtClean="0">
                <a:latin typeface="+mn-ea"/>
                <a:cs typeface="Times New Roman" panose="02020603050405020304" pitchFamily="18" charset="0"/>
              </a:rPr>
              <a:t>埋立事業：</a:t>
            </a:r>
            <a:r>
              <a:rPr lang="ja-JP" altLang="en-US" sz="1400" kern="100" dirty="0">
                <a:latin typeface="+mn-ea"/>
                <a:cs typeface="Times New Roman" panose="02020603050405020304" pitchFamily="18" charset="0"/>
              </a:rPr>
              <a:t>万博・</a:t>
            </a:r>
            <a:r>
              <a:rPr lang="en-US" altLang="ja-JP" sz="1400" kern="100" dirty="0" smtClean="0">
                <a:latin typeface="+mn-ea"/>
                <a:cs typeface="Times New Roman" panose="02020603050405020304" pitchFamily="18" charset="0"/>
              </a:rPr>
              <a:t>IR</a:t>
            </a:r>
            <a:r>
              <a:rPr lang="ja-JP" altLang="en-US" sz="1400" kern="100" dirty="0" smtClean="0">
                <a:latin typeface="+mn-ea"/>
                <a:cs typeface="Times New Roman" panose="02020603050405020304" pitchFamily="18" charset="0"/>
              </a:rPr>
              <a:t>関連投資、施設提供事業：</a:t>
            </a:r>
            <a:r>
              <a:rPr lang="ja-JP" altLang="en-US" sz="1400" kern="100" dirty="0">
                <a:latin typeface="+mn-ea"/>
                <a:cs typeface="Times New Roman" panose="02020603050405020304" pitchFamily="18" charset="0"/>
              </a:rPr>
              <a:t>競争力強化のための投資）が想定され、投資額に対する採算性がこれまで以上に注目</a:t>
            </a:r>
            <a:r>
              <a:rPr lang="ja-JP" altLang="en-US" sz="1400" kern="100" dirty="0" smtClean="0">
                <a:latin typeface="+mn-ea"/>
                <a:cs typeface="Times New Roman" panose="02020603050405020304" pitchFamily="18" charset="0"/>
              </a:rPr>
              <a:t>される。</a:t>
            </a:r>
            <a:endParaRPr lang="en-US" altLang="ja-JP" sz="1400" kern="100" dirty="0">
              <a:latin typeface="+mn-ea"/>
              <a:cs typeface="Times New Roman" panose="02020603050405020304" pitchFamily="18" charset="0"/>
            </a:endParaRPr>
          </a:p>
          <a:p>
            <a:pPr marL="285750" lvl="0" indent="-285750" algn="just">
              <a:spcBef>
                <a:spcPts val="500"/>
              </a:spcBef>
              <a:spcAft>
                <a:spcPts val="0"/>
              </a:spcAft>
              <a:buFont typeface="Arial" panose="020B0604020202020204" pitchFamily="34" charset="0"/>
              <a:buChar char="•"/>
            </a:pPr>
            <a:r>
              <a:rPr lang="ja-JP" altLang="en-US" sz="1400" kern="100" dirty="0" smtClean="0">
                <a:latin typeface="+mn-ea"/>
                <a:cs typeface="Times New Roman" panose="02020603050405020304" pitchFamily="18" charset="0"/>
              </a:rPr>
              <a:t>なお、</a:t>
            </a:r>
            <a:r>
              <a:rPr lang="ja-JP" altLang="en-US" sz="1400" kern="100" dirty="0">
                <a:latin typeface="+mn-ea"/>
                <a:cs typeface="Times New Roman" panose="02020603050405020304" pitchFamily="18" charset="0"/>
              </a:rPr>
              <a:t>財政健全化法の各種比率</a:t>
            </a:r>
            <a:r>
              <a:rPr lang="ja-JP" altLang="en-US" sz="1400" kern="100" dirty="0" smtClean="0">
                <a:latin typeface="+mn-ea"/>
                <a:cs typeface="Times New Roman" panose="02020603050405020304" pitchFamily="18" charset="0"/>
              </a:rPr>
              <a:t>は会計</a:t>
            </a:r>
            <a:r>
              <a:rPr lang="ja-JP" altLang="en-US" sz="1400" kern="100" dirty="0">
                <a:latin typeface="+mn-ea"/>
                <a:cs typeface="Times New Roman" panose="02020603050405020304" pitchFamily="18" charset="0"/>
              </a:rPr>
              <a:t>単位で算出するため</a:t>
            </a:r>
            <a:r>
              <a:rPr lang="ja-JP" altLang="en-US" sz="1400" kern="100" dirty="0" smtClean="0">
                <a:latin typeface="+mn-ea"/>
                <a:cs typeface="Times New Roman" panose="02020603050405020304" pitchFamily="18" charset="0"/>
              </a:rPr>
              <a:t>、現行制度では、いずれかの事業の各種比率が悪化したとしても顕在化しない可能性がある。</a:t>
            </a:r>
            <a:endParaRPr lang="ja-JP" altLang="en-US" sz="1400" kern="100" dirty="0">
              <a:latin typeface="+mn-ea"/>
              <a:cs typeface="Times New Roman" panose="02020603050405020304" pitchFamily="18" charset="0"/>
            </a:endParaRPr>
          </a:p>
        </p:txBody>
      </p:sp>
      <p:sp>
        <p:nvSpPr>
          <p:cNvPr id="11" name="正方形/長方形 10"/>
          <p:cNvSpPr/>
          <p:nvPr/>
        </p:nvSpPr>
        <p:spPr>
          <a:xfrm>
            <a:off x="97657" y="1082592"/>
            <a:ext cx="2418097" cy="286243"/>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rPr>
              <a:t>課題</a:t>
            </a:r>
            <a:r>
              <a:rPr lang="ja-JP" altLang="en-US" sz="1400" b="1" dirty="0">
                <a:solidFill>
                  <a:schemeClr val="bg1"/>
                </a:solidFill>
              </a:rPr>
              <a:t>解決のための現状認識</a:t>
            </a:r>
          </a:p>
        </p:txBody>
      </p:sp>
      <p:sp>
        <p:nvSpPr>
          <p:cNvPr id="15" name="角丸四角形 14"/>
          <p:cNvSpPr/>
          <p:nvPr/>
        </p:nvSpPr>
        <p:spPr>
          <a:xfrm>
            <a:off x="97657" y="5087772"/>
            <a:ext cx="8872330" cy="1340133"/>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u="sng" dirty="0" smtClean="0">
                <a:solidFill>
                  <a:schemeClr val="bg1"/>
                </a:solidFill>
                <a:effectLst>
                  <a:outerShdw blurRad="38100" dist="38100" dir="2700000" algn="tl">
                    <a:srgbClr val="000000">
                      <a:alpha val="43137"/>
                    </a:srgbClr>
                  </a:outerShdw>
                </a:effectLst>
              </a:rPr>
              <a:t>課題解決のための「経営改善策」</a:t>
            </a:r>
            <a:endParaRPr lang="en-US" altLang="ja-JP" sz="1400" b="1" u="sng" dirty="0" smtClean="0">
              <a:solidFill>
                <a:schemeClr val="bg1"/>
              </a:solidFill>
              <a:effectLst>
                <a:outerShdw blurRad="38100" dist="38100" dir="2700000" algn="tl">
                  <a:srgbClr val="000000">
                    <a:alpha val="43137"/>
                  </a:srgbClr>
                </a:outerShdw>
              </a:effectLst>
            </a:endParaRPr>
          </a:p>
          <a:p>
            <a:r>
              <a:rPr lang="ja-JP" altLang="en-US" sz="1400" b="1" dirty="0" smtClean="0">
                <a:solidFill>
                  <a:schemeClr val="bg1"/>
                </a:solidFill>
              </a:rPr>
              <a:t>（</a:t>
            </a:r>
            <a:r>
              <a:rPr lang="ja-JP" altLang="en-US" sz="1400" b="1" dirty="0">
                <a:solidFill>
                  <a:schemeClr val="bg1"/>
                </a:solidFill>
              </a:rPr>
              <a:t>中期</a:t>
            </a:r>
            <a:r>
              <a:rPr lang="ja-JP" altLang="en-US" sz="1400" b="1" dirty="0" smtClean="0">
                <a:solidFill>
                  <a:schemeClr val="bg1"/>
                </a:solidFill>
              </a:rPr>
              <a:t>的取組）</a:t>
            </a:r>
            <a:endParaRPr lang="en-US" altLang="ja-JP" sz="1400" b="1" dirty="0" smtClean="0">
              <a:solidFill>
                <a:schemeClr val="bg1"/>
              </a:solidFill>
            </a:endParaRPr>
          </a:p>
          <a:p>
            <a:pPr marL="171450" indent="-171450">
              <a:buFont typeface="Arial" panose="020B0604020202020204" pitchFamily="34" charset="0"/>
              <a:buChar char="•"/>
            </a:pPr>
            <a:r>
              <a:rPr lang="ja-JP" altLang="en-US" sz="1400" b="1" dirty="0">
                <a:solidFill>
                  <a:schemeClr val="bg1"/>
                </a:solidFill>
              </a:rPr>
              <a:t>両事業</a:t>
            </a:r>
            <a:r>
              <a:rPr lang="ja-JP" altLang="en-US" sz="1400" b="1" dirty="0" smtClean="0">
                <a:solidFill>
                  <a:schemeClr val="bg1"/>
                </a:solidFill>
              </a:rPr>
              <a:t>の区分を明確にし、透明性</a:t>
            </a:r>
            <a:r>
              <a:rPr lang="ja-JP" altLang="en-US" sz="1400" b="1" dirty="0">
                <a:solidFill>
                  <a:schemeClr val="bg1"/>
                </a:solidFill>
              </a:rPr>
              <a:t>・</a:t>
            </a:r>
            <a:r>
              <a:rPr lang="ja-JP" altLang="en-US" sz="1400" b="1" dirty="0" smtClean="0">
                <a:solidFill>
                  <a:schemeClr val="bg1"/>
                </a:solidFill>
              </a:rPr>
              <a:t>独立性を高めるとともに、市民に対する説明責任をより適切に果たすため、港営事業会計を各事業毎に分離するなど様々な手法及びその実施の是非について、研究・検討を行う。</a:t>
            </a:r>
            <a:endParaRPr lang="ja-JP" altLang="en-US" sz="1400" b="1" dirty="0">
              <a:solidFill>
                <a:schemeClr val="bg1"/>
              </a:solidFill>
            </a:endParaRPr>
          </a:p>
        </p:txBody>
      </p:sp>
      <p:sp>
        <p:nvSpPr>
          <p:cNvPr id="13" name="二等辺三角形 12"/>
          <p:cNvSpPr/>
          <p:nvPr/>
        </p:nvSpPr>
        <p:spPr>
          <a:xfrm flipV="1">
            <a:off x="2503508" y="4618739"/>
            <a:ext cx="3949700" cy="2864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8F2DF4D1-A360-4C90-B403-85324C324155}" type="slidenum">
              <a:rPr kumimoji="1" lang="ja-JP" altLang="en-US" smtClean="0"/>
              <a:t>20</a:t>
            </a:fld>
            <a:endParaRPr kumimoji="1" lang="ja-JP" altLang="en-US" dirty="0"/>
          </a:p>
        </p:txBody>
      </p:sp>
    </p:spTree>
    <p:extLst>
      <p:ext uri="{BB962C8B-B14F-4D97-AF65-F5344CB8AC3E}">
        <p14:creationId xmlns:p14="http://schemas.microsoft.com/office/powerpoint/2010/main" val="35569266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F2DF4D1-A360-4C90-B403-85324C324155}" type="slidenum">
              <a:rPr kumimoji="1" lang="ja-JP" altLang="en-US" smtClean="0"/>
              <a:t>21</a:t>
            </a:fld>
            <a:endParaRPr kumimoji="1" lang="ja-JP" altLang="en-US" dirty="0"/>
          </a:p>
        </p:txBody>
      </p:sp>
    </p:spTree>
    <p:extLst>
      <p:ext uri="{BB962C8B-B14F-4D97-AF65-F5344CB8AC3E}">
        <p14:creationId xmlns:p14="http://schemas.microsoft.com/office/powerpoint/2010/main" val="4095513205"/>
      </p:ext>
    </p:extLst>
  </p:cSld>
  <p:clrMapOvr>
    <a:masterClrMapping/>
  </p:clrMapOvr>
</p:sld>
</file>

<file path=ppt/theme/theme1.xml><?xml version="1.0" encoding="utf-8"?>
<a:theme xmlns:a="http://schemas.openxmlformats.org/drawingml/2006/main" name="ファセット">
  <a:themeElements>
    <a:clrScheme name="紫">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9540</TotalTime>
  <Words>1552</Words>
  <PresentationFormat>画面に合わせる (4:3)</PresentationFormat>
  <Paragraphs>146</Paragraphs>
  <Slides>8</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8</vt:i4>
      </vt:variant>
    </vt:vector>
  </HeadingPairs>
  <TitlesOfParts>
    <vt:vector size="18" baseType="lpstr">
      <vt:lpstr>ＭＳ Ｐゴシック</vt:lpstr>
      <vt:lpstr>ＭＳ 明朝</vt:lpstr>
      <vt:lpstr>メイリオ</vt:lpstr>
      <vt:lpstr>Arial</vt:lpstr>
      <vt:lpstr>Calibri</vt:lpstr>
      <vt:lpstr>Century Gothic</vt:lpstr>
      <vt:lpstr>Times New Roman</vt:lpstr>
      <vt:lpstr>Wingdings</vt:lpstr>
      <vt:lpstr>Wingdings 3</vt:lpstr>
      <vt:lpstr>ファセット</vt:lpstr>
      <vt:lpstr>Ⅳ　経営改善策 　１．全般的課題への対応 　　①　稼働率向上のための分析及び戦略策定が必要</vt:lpstr>
      <vt:lpstr>PowerPoint プレゼンテーション</vt:lpstr>
      <vt:lpstr>PowerPoint プレゼンテーション</vt:lpstr>
      <vt:lpstr>Ⅳ　経営改善策 　１．全般的課題への対応 　　②　過大な土地賃借料負担（施設提供事業から埋立事業への支払）</vt:lpstr>
      <vt:lpstr>Ⅳ　経営改善策 　１．全般的課題への対応 　　③　収益性の低い「一体使用荷さばき地」の必要性の検証</vt:lpstr>
      <vt:lpstr>Ⅳ　経営改善策 　１．全般的課題への対応 　　④　老朽化する上屋への対応</vt:lpstr>
      <vt:lpstr>Ⅳ　経営改善策 　１．全般的課題への対応 　　⑤　港営事業会計を構成する施設提供事業と埋立事業の区分の明確化</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港湾施設提供事業経営計画概要（素案）</dc:title>
  <cp:lastPrinted>2020-03-23T01:03:52Z</cp:lastPrinted>
  <dcterms:created xsi:type="dcterms:W3CDTF">2017-08-25T04:05:05Z</dcterms:created>
  <dcterms:modified xsi:type="dcterms:W3CDTF">2020-03-24T00:36:14Z</dcterms:modified>
</cp:coreProperties>
</file>