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8" saveSubsetFonts="1">
  <p:sldMasterIdLst>
    <p:sldMasterId id="2147483766" r:id="rId1"/>
  </p:sldMasterIdLst>
  <p:notesMasterIdLst>
    <p:notesMasterId r:id="rId4"/>
  </p:notesMasterIdLst>
  <p:sldIdLst>
    <p:sldId id="345" r:id="rId2"/>
    <p:sldId id="346" r:id="rId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3779"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APFF001C\OA-na0002$\&#12518;&#12540;&#12470;&#20316;&#26989;&#29992;&#12501;&#12457;&#12523;&#12480;\03&#28207;&#21942;&#20107;&#26989;&#20250;&#35336;&#25285;&#24403;\08.&#32076;&#21942;&#20225;&#30011;\01.&#26045;&#35373;&#25552;&#20379;&#20107;&#26989;\H30&#65374;&#12288;&#32076;&#21942;&#35336;&#30011;&#31574;&#23450;&#24460;\H31&#24180;&#24230;\&#32032;&#26696;\&#32076;&#21942;&#35336;&#30011;&#21454;&#25903;&#21450;&#12403;&#31292;&#20685;&#29575;&#12464;&#12521;&#125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H29</a:t>
            </a:r>
            <a:r>
              <a:rPr lang="ja-JP" sz="800"/>
              <a:t>収支（単位：百万円）</a:t>
            </a:r>
          </a:p>
        </c:rich>
      </c:tx>
      <c:layout>
        <c:manualLayout>
          <c:xMode val="edge"/>
          <c:yMode val="edge"/>
          <c:x val="0.25185629629629636"/>
          <c:y val="7.1990740740740739E-4"/>
        </c:manualLayout>
      </c:layout>
      <c:overlay val="0"/>
      <c:spPr>
        <a:noFill/>
        <a:ln>
          <a:noFill/>
        </a:ln>
        <a:effectLst/>
      </c:sp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K!$A$4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K!$B$3:$C$3</c:f>
              <c:numCache>
                <c:formatCode>"収入（"#,##0"）";[Red]"収入（"\-#,##0"）"</c:formatCode>
                <c:ptCount val="2"/>
                <c:pt idx="0" formatCode="&quot;費用（&quot;#,##0&quot;）&quot;;[Red]&quot;費用（&quot;\-#,##0&quot;）&quot;">
                  <c:v>121</c:v>
                </c:pt>
                <c:pt idx="1">
                  <c:v>99</c:v>
                </c:pt>
              </c:numCache>
            </c:numRef>
          </c:cat>
          <c:val>
            <c:numRef>
              <c:f>K!$B$4:$C$4</c:f>
              <c:numCache>
                <c:formatCode>General</c:formatCode>
                <c:ptCount val="2"/>
                <c:pt idx="0" formatCode="#,##0_);[Red]\(#,##0\)">
                  <c:v>95</c:v>
                </c:pt>
              </c:numCache>
            </c:numRef>
          </c:val>
          <c:extLst>
            <c:ext xmlns:c16="http://schemas.microsoft.com/office/drawing/2014/chart" uri="{C3380CC4-5D6E-409C-BE32-E72D297353CC}">
              <c16:uniqueId val="{00000000-4FB1-46FE-96B6-90716A34E0CA}"/>
            </c:ext>
          </c:extLst>
        </c:ser>
        <c:ser>
          <c:idx val="1"/>
          <c:order val="1"/>
          <c:tx>
            <c:strRef>
              <c:f>K!$A$5</c:f>
              <c:strCache>
                <c:ptCount val="1"/>
                <c:pt idx="0">
                  <c:v>その他経費</c:v>
                </c:pt>
              </c:strCache>
            </c:strRef>
          </c:tx>
          <c:spPr>
            <a:noFill/>
            <a:ln>
              <a:solidFill>
                <a:schemeClr val="tx1"/>
              </a:solidFill>
            </a:ln>
            <a:effectLst/>
          </c:spPr>
          <c:invertIfNegative val="0"/>
          <c:dLbls>
            <c:dLbl>
              <c:idx val="0"/>
              <c:layout>
                <c:manualLayout>
                  <c:x val="-2.6947991163642318E-18"/>
                  <c:y val="7.0555555555555233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8492851851851854"/>
                      <c:h val="0.16933333333333334"/>
                    </c:manualLayout>
                  </c15:layout>
                </c:ext>
                <c:ext xmlns:c16="http://schemas.microsoft.com/office/drawing/2014/chart" uri="{C3380CC4-5D6E-409C-BE32-E72D297353CC}">
                  <c16:uniqueId val="{00000001-4FB1-46FE-96B6-90716A34E0CA}"/>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K!$B$3:$C$3</c:f>
              <c:numCache>
                <c:formatCode>"収入（"#,##0"）";[Red]"収入（"\-#,##0"）"</c:formatCode>
                <c:ptCount val="2"/>
                <c:pt idx="0" formatCode="&quot;費用（&quot;#,##0&quot;）&quot;;[Red]&quot;費用（&quot;\-#,##0&quot;）&quot;">
                  <c:v>121</c:v>
                </c:pt>
                <c:pt idx="1">
                  <c:v>99</c:v>
                </c:pt>
              </c:numCache>
            </c:numRef>
          </c:cat>
          <c:val>
            <c:numRef>
              <c:f>K!$B$5:$C$5</c:f>
              <c:numCache>
                <c:formatCode>General</c:formatCode>
                <c:ptCount val="2"/>
                <c:pt idx="0" formatCode="#,##0_);[Red]\(#,##0\)">
                  <c:v>26</c:v>
                </c:pt>
              </c:numCache>
            </c:numRef>
          </c:val>
          <c:extLst>
            <c:ext xmlns:c16="http://schemas.microsoft.com/office/drawing/2014/chart" uri="{C3380CC4-5D6E-409C-BE32-E72D297353CC}">
              <c16:uniqueId val="{00000002-4FB1-46FE-96B6-90716A34E0CA}"/>
            </c:ext>
          </c:extLst>
        </c:ser>
        <c:ser>
          <c:idx val="2"/>
          <c:order val="2"/>
          <c:tx>
            <c:strRef>
              <c:f>K!$A$6</c:f>
              <c:strCache>
                <c:ptCount val="1"/>
                <c:pt idx="0">
                  <c:v>使用料収入</c:v>
                </c:pt>
              </c:strCache>
            </c:strRef>
          </c:tx>
          <c:spPr>
            <a:noFill/>
            <a:ln w="9525">
              <a:solidFill>
                <a:schemeClr val="tx1"/>
              </a:solidFill>
              <a:prstDash val="solid"/>
            </a:ln>
            <a:effectLst/>
          </c:spPr>
          <c:invertIfNegative val="0"/>
          <c:dLbls>
            <c:dLbl>
              <c:idx val="0"/>
              <c:layout>
                <c:manualLayout>
                  <c:x val="-8.5206547619047612E-2"/>
                  <c:y val="-9.877777777777778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6014206349206346"/>
                      <c:h val="9.861944444444444E-2"/>
                    </c:manualLayout>
                  </c15:layout>
                </c:ext>
                <c:ext xmlns:c16="http://schemas.microsoft.com/office/drawing/2014/chart" uri="{C3380CC4-5D6E-409C-BE32-E72D297353CC}">
                  <c16:uniqueId val="{00000003-4FB1-46FE-96B6-90716A34E0CA}"/>
                </c:ext>
              </c:extLst>
            </c:dLbl>
            <c:dLbl>
              <c:idx val="1"/>
              <c:layout>
                <c:manualLayout>
                  <c:x val="1.0930740740740741E-2"/>
                  <c:y val="0"/>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2402777777777778"/>
                      <c:h val="0.37253333333333333"/>
                    </c:manualLayout>
                  </c15:layout>
                </c:ext>
                <c:ext xmlns:c16="http://schemas.microsoft.com/office/drawing/2014/chart" uri="{C3380CC4-5D6E-409C-BE32-E72D297353CC}">
                  <c16:uniqueId val="{00000004-4FB1-46FE-96B6-90716A34E0CA}"/>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K!$B$3:$C$3</c:f>
              <c:numCache>
                <c:formatCode>"収入（"#,##0"）";[Red]"収入（"\-#,##0"）"</c:formatCode>
                <c:ptCount val="2"/>
                <c:pt idx="0" formatCode="&quot;費用（&quot;#,##0&quot;）&quot;;[Red]&quot;費用（&quot;\-#,##0&quot;）&quot;">
                  <c:v>121</c:v>
                </c:pt>
                <c:pt idx="1">
                  <c:v>99</c:v>
                </c:pt>
              </c:numCache>
            </c:numRef>
          </c:cat>
          <c:val>
            <c:numRef>
              <c:f>K!$B$6:$C$6</c:f>
              <c:numCache>
                <c:formatCode>#,##0_);[Red]\(#,##0\)</c:formatCode>
                <c:ptCount val="2"/>
                <c:pt idx="1">
                  <c:v>99</c:v>
                </c:pt>
              </c:numCache>
            </c:numRef>
          </c:val>
          <c:extLst>
            <c:ext xmlns:c16="http://schemas.microsoft.com/office/drawing/2014/chart" uri="{C3380CC4-5D6E-409C-BE32-E72D297353CC}">
              <c16:uniqueId val="{00000005-4FB1-46FE-96B6-90716A34E0CA}"/>
            </c:ext>
          </c:extLst>
        </c:ser>
        <c:ser>
          <c:idx val="3"/>
          <c:order val="3"/>
          <c:tx>
            <c:strRef>
              <c:f>K!$A$7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FB1-46FE-96B6-90716A34E0CA}"/>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K!$B$3:$C$3</c:f>
              <c:numCache>
                <c:formatCode>"収入（"#,##0"）";[Red]"収入（"\-#,##0"）"</c:formatCode>
                <c:ptCount val="2"/>
                <c:pt idx="0" formatCode="&quot;費用（&quot;#,##0&quot;）&quot;;[Red]&quot;費用（&quot;\-#,##0&quot;）&quot;">
                  <c:v>121</c:v>
                </c:pt>
                <c:pt idx="1">
                  <c:v>99</c:v>
                </c:pt>
              </c:numCache>
            </c:numRef>
          </c:cat>
          <c:val>
            <c:numRef>
              <c:f>K!$B$7:$C$7</c:f>
              <c:numCache>
                <c:formatCode>#,##0_);[Red]\(#,##0\)</c:formatCode>
                <c:ptCount val="2"/>
                <c:pt idx="1">
                  <c:v>22</c:v>
                </c:pt>
              </c:numCache>
            </c:numRef>
          </c:val>
          <c:extLst>
            <c:ext xmlns:c16="http://schemas.microsoft.com/office/drawing/2014/chart" uri="{C3380CC4-5D6E-409C-BE32-E72D297353CC}">
              <c16:uniqueId val="{00000007-4FB1-46FE-96B6-90716A34E0CA}"/>
            </c:ext>
          </c:extLst>
        </c:ser>
        <c:dLbls>
          <c:dLblPos val="ctr"/>
          <c:showLegendKey val="0"/>
          <c:showVal val="1"/>
          <c:showCatName val="0"/>
          <c:showSerName val="0"/>
          <c:showPercent val="0"/>
          <c:showBubbleSize val="0"/>
        </c:dLbls>
        <c:gapWidth val="48"/>
        <c:overlap val="100"/>
        <c:axId val="411709416"/>
        <c:axId val="412983744"/>
      </c:barChart>
      <c:catAx>
        <c:axId val="411709416"/>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2983744"/>
        <c:crosses val="autoZero"/>
        <c:auto val="1"/>
        <c:lblAlgn val="ctr"/>
        <c:lblOffset val="100"/>
        <c:noMultiLvlLbl val="0"/>
      </c:catAx>
      <c:valAx>
        <c:axId val="412983744"/>
        <c:scaling>
          <c:orientation val="minMax"/>
        </c:scaling>
        <c:delete val="1"/>
        <c:axPos val="l"/>
        <c:numFmt formatCode="0%" sourceLinked="1"/>
        <c:majorTickMark val="none"/>
        <c:minorTickMark val="none"/>
        <c:tickLblPos val="nextTo"/>
        <c:crossAx val="4117094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H29</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0"/>
            <c:invertIfNegative val="0"/>
            <c:bubble3D val="0"/>
            <c:spPr>
              <a:noFill/>
              <a:ln w="9525">
                <a:solidFill>
                  <a:schemeClr val="tx1"/>
                </a:solidFill>
                <a:prstDash val="solid"/>
              </a:ln>
              <a:effectLst/>
            </c:spPr>
            <c:extLst>
              <c:ext xmlns:c16="http://schemas.microsoft.com/office/drawing/2014/chart" uri="{C3380CC4-5D6E-409C-BE32-E72D297353CC}">
                <c16:uniqueId val="{00000001-10CB-42CA-9B71-E6EC0F662AEC}"/>
              </c:ext>
            </c:extLst>
          </c:dPt>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3-10CB-42CA-9B71-E6EC0F662AEC}"/>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K!$A$11:$A$12</c:f>
              <c:strCache>
                <c:ptCount val="2"/>
                <c:pt idx="0">
                  <c:v>K地区</c:v>
                </c:pt>
                <c:pt idx="1">
                  <c:v>全施設平均</c:v>
                </c:pt>
              </c:strCache>
            </c:strRef>
          </c:cat>
          <c:val>
            <c:numRef>
              <c:f>K!$B$11:$B$12</c:f>
              <c:numCache>
                <c:formatCode>0.0%</c:formatCode>
                <c:ptCount val="2"/>
                <c:pt idx="0">
                  <c:v>0.70569999999999999</c:v>
                </c:pt>
                <c:pt idx="1">
                  <c:v>0.6613</c:v>
                </c:pt>
              </c:numCache>
            </c:numRef>
          </c:val>
          <c:extLst>
            <c:ext xmlns:c16="http://schemas.microsoft.com/office/drawing/2014/chart" uri="{C3380CC4-5D6E-409C-BE32-E72D297353CC}">
              <c16:uniqueId val="{00000004-10CB-42CA-9B71-E6EC0F662AEC}"/>
            </c:ext>
          </c:extLst>
        </c:ser>
        <c:dLbls>
          <c:dLblPos val="outEnd"/>
          <c:showLegendKey val="0"/>
          <c:showVal val="1"/>
          <c:showCatName val="0"/>
          <c:showSerName val="0"/>
          <c:showPercent val="0"/>
          <c:showBubbleSize val="0"/>
        </c:dLbls>
        <c:gapWidth val="20"/>
        <c:overlap val="-27"/>
        <c:axId val="412979824"/>
        <c:axId val="412984528"/>
      </c:barChart>
      <c:catAx>
        <c:axId val="412979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2984528"/>
        <c:crosses val="autoZero"/>
        <c:auto val="1"/>
        <c:lblAlgn val="ctr"/>
        <c:lblOffset val="100"/>
        <c:noMultiLvlLbl val="0"/>
      </c:catAx>
      <c:valAx>
        <c:axId val="412984528"/>
        <c:scaling>
          <c:orientation val="minMax"/>
        </c:scaling>
        <c:delete val="1"/>
        <c:axPos val="l"/>
        <c:numFmt formatCode="0.0%" sourceLinked="1"/>
        <c:majorTickMark val="none"/>
        <c:minorTickMark val="none"/>
        <c:tickLblPos val="nextTo"/>
        <c:crossAx val="412979824"/>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sz="800"/>
              <a:t>H30</a:t>
            </a:r>
            <a:r>
              <a:rPr lang="ja-JP" sz="800"/>
              <a:t>収支（単位：百万円）</a:t>
            </a:r>
          </a:p>
        </c:rich>
      </c:tx>
      <c:layout>
        <c:manualLayout>
          <c:xMode val="edge"/>
          <c:yMode val="edge"/>
          <c:x val="0.25185629629629636"/>
          <c:y val="7.1990740740740739E-4"/>
        </c:manualLayout>
      </c:layout>
      <c:overlay val="0"/>
      <c:spPr>
        <a:noFill/>
        <a:ln>
          <a:noFill/>
        </a:ln>
        <a:effectLst/>
      </c:spPr>
    </c:title>
    <c:autoTitleDeleted val="0"/>
    <c:plotArea>
      <c:layout>
        <c:manualLayout>
          <c:layoutTarget val="inner"/>
          <c:xMode val="edge"/>
          <c:yMode val="edge"/>
          <c:x val="2.5851851851851852E-2"/>
          <c:y val="0.19209277777777778"/>
          <c:w val="0.93888888888888888"/>
          <c:h val="0.66006555555555557"/>
        </c:manualLayout>
      </c:layout>
      <c:barChart>
        <c:barDir val="col"/>
        <c:grouping val="percentStacked"/>
        <c:varyColors val="0"/>
        <c:ser>
          <c:idx val="0"/>
          <c:order val="0"/>
          <c:tx>
            <c:strRef>
              <c:f>K!$A$4</c:f>
              <c:strCache>
                <c:ptCount val="1"/>
                <c:pt idx="0">
                  <c:v>土地賃借料</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122</c:v>
                </c:pt>
                <c:pt idx="1">
                  <c:v>96</c:v>
                </c:pt>
              </c:numCache>
            </c:numRef>
          </c:cat>
          <c:val>
            <c:numRef>
              <c:f>K!$D$4:$E$4</c:f>
              <c:numCache>
                <c:formatCode>General</c:formatCode>
                <c:ptCount val="2"/>
                <c:pt idx="0" formatCode="#,##0_);[Red]\(#,##0\)">
                  <c:v>95</c:v>
                </c:pt>
              </c:numCache>
            </c:numRef>
          </c:val>
          <c:extLst>
            <c:ext xmlns:c16="http://schemas.microsoft.com/office/drawing/2014/chart" uri="{C3380CC4-5D6E-409C-BE32-E72D297353CC}">
              <c16:uniqueId val="{00000000-7498-4C36-AF2D-108903FBD6FA}"/>
            </c:ext>
          </c:extLst>
        </c:ser>
        <c:ser>
          <c:idx val="1"/>
          <c:order val="1"/>
          <c:tx>
            <c:strRef>
              <c:f>K!$A$5</c:f>
              <c:strCache>
                <c:ptCount val="1"/>
                <c:pt idx="0">
                  <c:v>その他経費</c:v>
                </c:pt>
              </c:strCache>
            </c:strRef>
          </c:tx>
          <c:spPr>
            <a:noFill/>
            <a:ln>
              <a:solidFill>
                <a:schemeClr val="tx1"/>
              </a:solidFill>
            </a:ln>
            <a:effectLst/>
          </c:spPr>
          <c:invertIfNegative val="0"/>
          <c:dLbls>
            <c:dLbl>
              <c:idx val="0"/>
              <c:layout>
                <c:manualLayout>
                  <c:x val="-9.4074074074074077E-3"/>
                  <c:y val="7.3495370370370372E-3"/>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9903962962962961"/>
                      <c:h val="0.19402777777777777"/>
                    </c:manualLayout>
                  </c15:layout>
                </c:ext>
                <c:ext xmlns:c16="http://schemas.microsoft.com/office/drawing/2014/chart" uri="{C3380CC4-5D6E-409C-BE32-E72D297353CC}">
                  <c16:uniqueId val="{00000001-7498-4C36-AF2D-108903FBD6FA}"/>
                </c:ext>
              </c:extLst>
            </c:dLbl>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122</c:v>
                </c:pt>
                <c:pt idx="1">
                  <c:v>96</c:v>
                </c:pt>
              </c:numCache>
            </c:numRef>
          </c:cat>
          <c:val>
            <c:numRef>
              <c:f>K!$D$5:$E$5</c:f>
              <c:numCache>
                <c:formatCode>General</c:formatCode>
                <c:ptCount val="2"/>
                <c:pt idx="0" formatCode="#,##0_);[Red]\(#,##0\)">
                  <c:v>27</c:v>
                </c:pt>
              </c:numCache>
            </c:numRef>
          </c:val>
          <c:extLst>
            <c:ext xmlns:c16="http://schemas.microsoft.com/office/drawing/2014/chart" uri="{C3380CC4-5D6E-409C-BE32-E72D297353CC}">
              <c16:uniqueId val="{00000002-7498-4C36-AF2D-108903FBD6FA}"/>
            </c:ext>
          </c:extLst>
        </c:ser>
        <c:ser>
          <c:idx val="2"/>
          <c:order val="2"/>
          <c:tx>
            <c:strRef>
              <c:f>K!$A$6</c:f>
              <c:strCache>
                <c:ptCount val="1"/>
                <c:pt idx="0">
                  <c:v>使用料収入</c:v>
                </c:pt>
              </c:strCache>
            </c:strRef>
          </c:tx>
          <c:spPr>
            <a:noFill/>
            <a:ln>
              <a:solidFill>
                <a:schemeClr val="tx1"/>
              </a:solidFill>
            </a:ln>
            <a:effectLst/>
          </c:spPr>
          <c:invertIfNegative val="0"/>
          <c:dLbls>
            <c:spPr>
              <a:noFill/>
              <a:ln>
                <a:noFill/>
              </a:ln>
              <a:effectLst/>
            </c:spPr>
            <c:txPr>
              <a:bodyPr rot="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122</c:v>
                </c:pt>
                <c:pt idx="1">
                  <c:v>96</c:v>
                </c:pt>
              </c:numCache>
            </c:numRef>
          </c:cat>
          <c:val>
            <c:numRef>
              <c:f>K!$D$6:$E$6</c:f>
              <c:numCache>
                <c:formatCode>#,##0_);[Red]\(#,##0\)</c:formatCode>
                <c:ptCount val="2"/>
                <c:pt idx="1">
                  <c:v>96</c:v>
                </c:pt>
              </c:numCache>
            </c:numRef>
          </c:val>
          <c:extLst>
            <c:ext xmlns:c16="http://schemas.microsoft.com/office/drawing/2014/chart" uri="{C3380CC4-5D6E-409C-BE32-E72D297353CC}">
              <c16:uniqueId val="{00000003-7498-4C36-AF2D-108903FBD6FA}"/>
            </c:ext>
          </c:extLst>
        </c:ser>
        <c:ser>
          <c:idx val="3"/>
          <c:order val="3"/>
          <c:tx>
            <c:strRef>
              <c:f>K!$A$7</c:f>
              <c:strCache>
                <c:ptCount val="1"/>
                <c:pt idx="0">
                  <c:v>赤字額</c:v>
                </c:pt>
              </c:strCache>
            </c:strRef>
          </c:tx>
          <c:spPr>
            <a:noFill/>
            <a:ln w="31750">
              <a:solidFill>
                <a:srgbClr val="7030A0"/>
              </a:solidFill>
              <a:prstDash val="sysDot"/>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498-4C36-AF2D-108903FBD6FA}"/>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K!$D$3:$E$3</c:f>
              <c:numCache>
                <c:formatCode>"収入（"#,##0"）";[Red]"収入（"\-#,##0"）"</c:formatCode>
                <c:ptCount val="2"/>
                <c:pt idx="0" formatCode="&quot;費用（&quot;#,##0&quot;）&quot;;[Red]&quot;費用（&quot;\-#,##0&quot;）&quot;">
                  <c:v>122</c:v>
                </c:pt>
                <c:pt idx="1">
                  <c:v>96</c:v>
                </c:pt>
              </c:numCache>
            </c:numRef>
          </c:cat>
          <c:val>
            <c:numRef>
              <c:f>K!$D$7:$E$7</c:f>
              <c:numCache>
                <c:formatCode>#,##0_);[Red]\(#,##0\)</c:formatCode>
                <c:ptCount val="2"/>
                <c:pt idx="1">
                  <c:v>26</c:v>
                </c:pt>
              </c:numCache>
            </c:numRef>
          </c:val>
          <c:extLst>
            <c:ext xmlns:c16="http://schemas.microsoft.com/office/drawing/2014/chart" uri="{C3380CC4-5D6E-409C-BE32-E72D297353CC}">
              <c16:uniqueId val="{00000005-7498-4C36-AF2D-108903FBD6FA}"/>
            </c:ext>
          </c:extLst>
        </c:ser>
        <c:dLbls>
          <c:dLblPos val="ctr"/>
          <c:showLegendKey val="0"/>
          <c:showVal val="1"/>
          <c:showCatName val="0"/>
          <c:showSerName val="0"/>
          <c:showPercent val="0"/>
          <c:showBubbleSize val="0"/>
        </c:dLbls>
        <c:gapWidth val="48"/>
        <c:overlap val="100"/>
        <c:axId val="412982960"/>
        <c:axId val="412985704"/>
      </c:barChart>
      <c:catAx>
        <c:axId val="412982960"/>
        <c:scaling>
          <c:orientation val="minMax"/>
        </c:scaling>
        <c:delete val="0"/>
        <c:axPos val="b"/>
        <c:numFmt formatCode="&quot;費用（&quot;#,##0&quot;）&quot;;[Red]&quot;費用（&quot;\-#,##0&quot;）&quot;"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2985704"/>
        <c:crosses val="autoZero"/>
        <c:auto val="1"/>
        <c:lblAlgn val="ctr"/>
        <c:lblOffset val="100"/>
        <c:noMultiLvlLbl val="0"/>
      </c:catAx>
      <c:valAx>
        <c:axId val="412985704"/>
        <c:scaling>
          <c:orientation val="minMax"/>
        </c:scaling>
        <c:delete val="1"/>
        <c:axPos val="l"/>
        <c:numFmt formatCode="0%" sourceLinked="1"/>
        <c:majorTickMark val="none"/>
        <c:minorTickMark val="none"/>
        <c:tickLblPos val="nextTo"/>
        <c:crossAx val="4129829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ltLang="ja-JP" sz="800"/>
              <a:t>H30</a:t>
            </a:r>
            <a:r>
              <a:rPr lang="ja-JP" altLang="en-US" sz="800"/>
              <a:t>稼働率</a:t>
            </a:r>
            <a:endParaRPr lang="ja-JP" sz="800"/>
          </a:p>
        </c:rich>
      </c:tx>
      <c:layout>
        <c:manualLayout>
          <c:xMode val="edge"/>
          <c:yMode val="edge"/>
          <c:x val="0.34642929292929292"/>
          <c:y val="1.1759259259259259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2.3970619658119651E-2"/>
          <c:y val="0.16827488425925927"/>
          <c:w val="0.9656266025641026"/>
          <c:h val="0.70013888888888887"/>
        </c:manualLayout>
      </c:layout>
      <c:barChart>
        <c:barDir val="col"/>
        <c:grouping val="clustered"/>
        <c:varyColors val="0"/>
        <c:ser>
          <c:idx val="0"/>
          <c:order val="0"/>
          <c:spPr>
            <a:noFill/>
            <a:ln>
              <a:solidFill>
                <a:schemeClr val="tx1"/>
              </a:solidFill>
            </a:ln>
            <a:effectLst/>
          </c:spPr>
          <c:invertIfNegative val="0"/>
          <c:dPt>
            <c:idx val="1"/>
            <c:invertIfNegative val="0"/>
            <c:bubble3D val="0"/>
            <c:spPr>
              <a:noFill/>
              <a:ln w="31750">
                <a:solidFill>
                  <a:srgbClr val="7030A0"/>
                </a:solidFill>
                <a:prstDash val="sysDot"/>
              </a:ln>
              <a:effectLst/>
            </c:spPr>
            <c:extLst>
              <c:ext xmlns:c16="http://schemas.microsoft.com/office/drawing/2014/chart" uri="{C3380CC4-5D6E-409C-BE32-E72D297353CC}">
                <c16:uniqueId val="{00000001-3F45-4AE7-A9BE-55FD950DD182}"/>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K!$A$11:$A$12</c:f>
              <c:strCache>
                <c:ptCount val="2"/>
                <c:pt idx="0">
                  <c:v>K地区</c:v>
                </c:pt>
                <c:pt idx="1">
                  <c:v>全施設平均</c:v>
                </c:pt>
              </c:strCache>
            </c:strRef>
          </c:cat>
          <c:val>
            <c:numRef>
              <c:f>K!$C$11:$C$12</c:f>
              <c:numCache>
                <c:formatCode>0.0%</c:formatCode>
                <c:ptCount val="2"/>
                <c:pt idx="0">
                  <c:v>0.70540000000000003</c:v>
                </c:pt>
                <c:pt idx="1">
                  <c:v>0.66</c:v>
                </c:pt>
              </c:numCache>
            </c:numRef>
          </c:val>
          <c:extLst>
            <c:ext xmlns:c16="http://schemas.microsoft.com/office/drawing/2014/chart" uri="{C3380CC4-5D6E-409C-BE32-E72D297353CC}">
              <c16:uniqueId val="{00000002-3F45-4AE7-A9BE-55FD950DD182}"/>
            </c:ext>
          </c:extLst>
        </c:ser>
        <c:dLbls>
          <c:dLblPos val="outEnd"/>
          <c:showLegendKey val="0"/>
          <c:showVal val="1"/>
          <c:showCatName val="0"/>
          <c:showSerName val="0"/>
          <c:showPercent val="0"/>
          <c:showBubbleSize val="0"/>
        </c:dLbls>
        <c:gapWidth val="20"/>
        <c:overlap val="-27"/>
        <c:axId val="412982568"/>
        <c:axId val="412981000"/>
      </c:barChart>
      <c:catAx>
        <c:axId val="412982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6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12981000"/>
        <c:crosses val="autoZero"/>
        <c:auto val="1"/>
        <c:lblAlgn val="ctr"/>
        <c:lblOffset val="100"/>
        <c:noMultiLvlLbl val="0"/>
      </c:catAx>
      <c:valAx>
        <c:axId val="412981000"/>
        <c:scaling>
          <c:orientation val="minMax"/>
        </c:scaling>
        <c:delete val="1"/>
        <c:axPos val="l"/>
        <c:numFmt formatCode="0.0%" sourceLinked="1"/>
        <c:majorTickMark val="none"/>
        <c:minorTickMark val="none"/>
        <c:tickLblPos val="nextTo"/>
        <c:crossAx val="412982568"/>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sz="7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2020/3/24</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28</a:t>
            </a:fld>
            <a:endParaRPr kumimoji="1" lang="ja-JP" altLang="en-US"/>
          </a:p>
        </p:txBody>
      </p:sp>
    </p:spTree>
    <p:extLst>
      <p:ext uri="{BB962C8B-B14F-4D97-AF65-F5344CB8AC3E}">
        <p14:creationId xmlns:p14="http://schemas.microsoft.com/office/powerpoint/2010/main" val="81031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2020/3/24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2020/3/24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2020/3/24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2020/3/24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2020/3/24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2020/3/24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2020/3/24</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タイトル 1"/>
          <p:cNvSpPr txBox="1">
            <a:spLocks/>
          </p:cNvSpPr>
          <p:nvPr/>
        </p:nvSpPr>
        <p:spPr>
          <a:xfrm>
            <a:off x="0" y="1014781"/>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位置図</a:t>
            </a:r>
            <a:endParaRPr lang="ja-JP" altLang="en-US" sz="1600" b="1" dirty="0">
              <a:solidFill>
                <a:schemeClr val="tx1"/>
              </a:solidFill>
              <a:latin typeface="+mj-ea"/>
            </a:endParaRPr>
          </a:p>
        </p:txBody>
      </p:sp>
      <p:sp>
        <p:nvSpPr>
          <p:cNvPr id="227" name="タイトル 1"/>
          <p:cNvSpPr txBox="1">
            <a:spLocks/>
          </p:cNvSpPr>
          <p:nvPr/>
        </p:nvSpPr>
        <p:spPr>
          <a:xfrm>
            <a:off x="3802028" y="966278"/>
            <a:ext cx="996287" cy="353072"/>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1600" b="1" dirty="0" smtClean="0">
                <a:solidFill>
                  <a:schemeClr val="tx1"/>
                </a:solidFill>
                <a:latin typeface="+mj-ea"/>
              </a:rPr>
              <a:t>拡大図</a:t>
            </a:r>
            <a:endParaRPr lang="ja-JP" altLang="en-US" sz="1600" b="1" dirty="0">
              <a:solidFill>
                <a:schemeClr val="tx1"/>
              </a:solidFill>
              <a:latin typeface="+mj-ea"/>
            </a:endParaRPr>
          </a:p>
        </p:txBody>
      </p:sp>
      <p:pic>
        <p:nvPicPr>
          <p:cNvPr id="37" name="図 3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38" y="1329449"/>
            <a:ext cx="3503112" cy="5011763"/>
          </a:xfrm>
          <a:prstGeom prst="rect">
            <a:avLst/>
          </a:prstGeom>
        </p:spPr>
      </p:pic>
      <p:sp>
        <p:nvSpPr>
          <p:cNvPr id="60" name="Freeform 417" descr="右上がり対角線 (太)"/>
          <p:cNvSpPr>
            <a:spLocks/>
          </p:cNvSpPr>
          <p:nvPr/>
        </p:nvSpPr>
        <p:spPr bwMode="auto">
          <a:xfrm>
            <a:off x="1343351" y="5571952"/>
            <a:ext cx="220966" cy="30527"/>
          </a:xfrm>
          <a:custGeom>
            <a:avLst/>
            <a:gdLst>
              <a:gd name="T0" fmla="*/ 0 w 426"/>
              <a:gd name="T1" fmla="*/ 2147483646 h 96"/>
              <a:gd name="T2" fmla="*/ 2147483646 w 426"/>
              <a:gd name="T3" fmla="*/ 2147483646 h 96"/>
              <a:gd name="T4" fmla="*/ 2147483646 w 426"/>
              <a:gd name="T5" fmla="*/ 0 h 96"/>
              <a:gd name="T6" fmla="*/ 2147483646 w 426"/>
              <a:gd name="T7" fmla="*/ 2147483646 h 96"/>
              <a:gd name="T8" fmla="*/ 0 w 426"/>
              <a:gd name="T9" fmla="*/ 2147483646 h 96"/>
              <a:gd name="T10" fmla="*/ 0 60000 65536"/>
              <a:gd name="T11" fmla="*/ 0 60000 65536"/>
              <a:gd name="T12" fmla="*/ 0 60000 65536"/>
              <a:gd name="T13" fmla="*/ 0 60000 65536"/>
              <a:gd name="T14" fmla="*/ 0 60000 65536"/>
              <a:gd name="T15" fmla="*/ 0 w 426"/>
              <a:gd name="T16" fmla="*/ 0 h 96"/>
              <a:gd name="T17" fmla="*/ 426 w 426"/>
              <a:gd name="T18" fmla="*/ 96 h 96"/>
            </a:gdLst>
            <a:ahLst/>
            <a:cxnLst>
              <a:cxn ang="T10">
                <a:pos x="T0" y="T1"/>
              </a:cxn>
              <a:cxn ang="T11">
                <a:pos x="T2" y="T3"/>
              </a:cxn>
              <a:cxn ang="T12">
                <a:pos x="T4" y="T5"/>
              </a:cxn>
              <a:cxn ang="T13">
                <a:pos x="T6" y="T7"/>
              </a:cxn>
              <a:cxn ang="T14">
                <a:pos x="T8" y="T9"/>
              </a:cxn>
            </a:cxnLst>
            <a:rect l="T15" t="T16" r="T17" b="T18"/>
            <a:pathLst>
              <a:path w="426" h="96">
                <a:moveTo>
                  <a:pt x="0" y="96"/>
                </a:moveTo>
                <a:lnTo>
                  <a:pt x="408" y="90"/>
                </a:lnTo>
                <a:lnTo>
                  <a:pt x="426" y="0"/>
                </a:lnTo>
                <a:lnTo>
                  <a:pt x="12" y="3"/>
                </a:lnTo>
                <a:lnTo>
                  <a:pt x="0" y="96"/>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endParaRPr>
          </a:p>
        </p:txBody>
      </p:sp>
      <p:sp>
        <p:nvSpPr>
          <p:cNvPr id="61" name="Freeform 420" descr="右上がり対角線 (太)"/>
          <p:cNvSpPr>
            <a:spLocks/>
          </p:cNvSpPr>
          <p:nvPr/>
        </p:nvSpPr>
        <p:spPr bwMode="auto">
          <a:xfrm>
            <a:off x="1344342" y="5628702"/>
            <a:ext cx="97621" cy="18455"/>
          </a:xfrm>
          <a:custGeom>
            <a:avLst/>
            <a:gdLst>
              <a:gd name="T0" fmla="*/ 2147483646 w 186"/>
              <a:gd name="T1" fmla="*/ 2147483646 h 57"/>
              <a:gd name="T2" fmla="*/ 2147483646 w 186"/>
              <a:gd name="T3" fmla="*/ 2147483646 h 57"/>
              <a:gd name="T4" fmla="*/ 2147483646 w 186"/>
              <a:gd name="T5" fmla="*/ 0 h 57"/>
              <a:gd name="T6" fmla="*/ 0 w 186"/>
              <a:gd name="T7" fmla="*/ 2147483646 h 57"/>
              <a:gd name="T8" fmla="*/ 2147483646 w 186"/>
              <a:gd name="T9" fmla="*/ 2147483646 h 57"/>
              <a:gd name="T10" fmla="*/ 0 60000 65536"/>
              <a:gd name="T11" fmla="*/ 0 60000 65536"/>
              <a:gd name="T12" fmla="*/ 0 60000 65536"/>
              <a:gd name="T13" fmla="*/ 0 60000 65536"/>
              <a:gd name="T14" fmla="*/ 0 60000 65536"/>
              <a:gd name="T15" fmla="*/ 0 w 186"/>
              <a:gd name="T16" fmla="*/ 0 h 57"/>
              <a:gd name="T17" fmla="*/ 186 w 186"/>
              <a:gd name="T18" fmla="*/ 57 h 57"/>
            </a:gdLst>
            <a:ahLst/>
            <a:cxnLst>
              <a:cxn ang="T10">
                <a:pos x="T0" y="T1"/>
              </a:cxn>
              <a:cxn ang="T11">
                <a:pos x="T2" y="T3"/>
              </a:cxn>
              <a:cxn ang="T12">
                <a:pos x="T4" y="T5"/>
              </a:cxn>
              <a:cxn ang="T13">
                <a:pos x="T6" y="T7"/>
              </a:cxn>
              <a:cxn ang="T14">
                <a:pos x="T8" y="T9"/>
              </a:cxn>
            </a:cxnLst>
            <a:rect l="T15" t="T16" r="T17" b="T18"/>
            <a:pathLst>
              <a:path w="186" h="57">
                <a:moveTo>
                  <a:pt x="3" y="57"/>
                </a:moveTo>
                <a:lnTo>
                  <a:pt x="186" y="51"/>
                </a:lnTo>
                <a:lnTo>
                  <a:pt x="183" y="0"/>
                </a:lnTo>
                <a:lnTo>
                  <a:pt x="0" y="3"/>
                </a:lnTo>
                <a:lnTo>
                  <a:pt x="3" y="57"/>
                </a:lnTo>
                <a:close/>
              </a:path>
            </a:pathLst>
          </a:custGeom>
          <a:pattFill prst="wdUpDiag">
            <a:fgClr>
              <a:srgbClr val="FF0000">
                <a:alpha val="50195"/>
              </a:srgbClr>
            </a:fgClr>
            <a:bgClr>
              <a:srgbClr val="FFFFFF">
                <a:alpha val="50195"/>
              </a:srgbClr>
            </a:bgClr>
          </a:pattFill>
          <a:ln w="12700">
            <a:solidFill>
              <a:srgbClr val="FF0000"/>
            </a:solidFill>
            <a:round/>
            <a:headEnd/>
            <a:tailEnd/>
          </a:ln>
        </p:spPr>
        <p:txBody>
          <a:bodyPr lIns="74295" tIns="8890" rIns="74295" bIns="8890"/>
          <a:lstStyle/>
          <a:p>
            <a:endParaRPr lang="ja-JP" altLang="en-US">
              <a:solidFill>
                <a:prstClr val="black"/>
              </a:solidFill>
            </a:endParaRPr>
          </a:p>
        </p:txBody>
      </p:sp>
      <p:sp>
        <p:nvSpPr>
          <p:cNvPr id="62" name="Freeform 517"/>
          <p:cNvSpPr>
            <a:spLocks/>
          </p:cNvSpPr>
          <p:nvPr/>
        </p:nvSpPr>
        <p:spPr bwMode="auto">
          <a:xfrm>
            <a:off x="1457592" y="5587215"/>
            <a:ext cx="83423" cy="17038"/>
          </a:xfrm>
          <a:custGeom>
            <a:avLst/>
            <a:gdLst>
              <a:gd name="T0" fmla="*/ 2147483646 w 162"/>
              <a:gd name="T1" fmla="*/ 2147483646 h 51"/>
              <a:gd name="T2" fmla="*/ 0 w 162"/>
              <a:gd name="T3" fmla="*/ 2147483646 h 51"/>
              <a:gd name="T4" fmla="*/ 0 w 162"/>
              <a:gd name="T5" fmla="*/ 2147483646 h 51"/>
              <a:gd name="T6" fmla="*/ 2147483646 w 162"/>
              <a:gd name="T7" fmla="*/ 0 h 51"/>
              <a:gd name="T8" fmla="*/ 2147483646 w 162"/>
              <a:gd name="T9" fmla="*/ 2147483646 h 51"/>
              <a:gd name="T10" fmla="*/ 0 60000 65536"/>
              <a:gd name="T11" fmla="*/ 0 60000 65536"/>
              <a:gd name="T12" fmla="*/ 0 60000 65536"/>
              <a:gd name="T13" fmla="*/ 0 60000 65536"/>
              <a:gd name="T14" fmla="*/ 0 60000 65536"/>
              <a:gd name="T15" fmla="*/ 0 w 162"/>
              <a:gd name="T16" fmla="*/ 0 h 51"/>
              <a:gd name="T17" fmla="*/ 162 w 162"/>
              <a:gd name="T18" fmla="*/ 51 h 51"/>
            </a:gdLst>
            <a:ahLst/>
            <a:cxnLst>
              <a:cxn ang="T10">
                <a:pos x="T0" y="T1"/>
              </a:cxn>
              <a:cxn ang="T11">
                <a:pos x="T2" y="T3"/>
              </a:cxn>
              <a:cxn ang="T12">
                <a:pos x="T4" y="T5"/>
              </a:cxn>
              <a:cxn ang="T13">
                <a:pos x="T6" y="T7"/>
              </a:cxn>
              <a:cxn ang="T14">
                <a:pos x="T8" y="T9"/>
              </a:cxn>
            </a:cxnLst>
            <a:rect l="T15" t="T16" r="T17" b="T18"/>
            <a:pathLst>
              <a:path w="162" h="51">
                <a:moveTo>
                  <a:pt x="159" y="51"/>
                </a:moveTo>
                <a:lnTo>
                  <a:pt x="0" y="51"/>
                </a:lnTo>
                <a:lnTo>
                  <a:pt x="0" y="3"/>
                </a:lnTo>
                <a:lnTo>
                  <a:pt x="162" y="0"/>
                </a:lnTo>
                <a:lnTo>
                  <a:pt x="159" y="51"/>
                </a:lnTo>
                <a:close/>
              </a:path>
            </a:pathLst>
          </a:custGeom>
          <a:solidFill>
            <a:schemeClr val="accent2"/>
          </a:solidFill>
          <a:ln w="9525">
            <a:solidFill>
              <a:srgbClr val="000080"/>
            </a:solidFill>
            <a:round/>
            <a:headEnd/>
            <a:tailEnd/>
          </a:ln>
        </p:spPr>
        <p:txBody>
          <a:bodyPr lIns="74295" tIns="8890" rIns="74295" bIns="8890"/>
          <a:lstStyle/>
          <a:p>
            <a:endParaRPr lang="ja-JP" altLang="en-US">
              <a:solidFill>
                <a:prstClr val="black"/>
              </a:solidFill>
            </a:endParaRPr>
          </a:p>
        </p:txBody>
      </p:sp>
      <p:sp>
        <p:nvSpPr>
          <p:cNvPr id="63" name="Freeform 590"/>
          <p:cNvSpPr>
            <a:spLocks/>
          </p:cNvSpPr>
          <p:nvPr/>
        </p:nvSpPr>
        <p:spPr bwMode="white">
          <a:xfrm>
            <a:off x="1530072" y="5587923"/>
            <a:ext cx="8867" cy="6384"/>
          </a:xfrm>
          <a:custGeom>
            <a:avLst/>
            <a:gdLst>
              <a:gd name="T0" fmla="*/ 2147483646 w 42"/>
              <a:gd name="T1" fmla="*/ 2147483646 h 78"/>
              <a:gd name="T2" fmla="*/ 0 w 42"/>
              <a:gd name="T3" fmla="*/ 2147483646 h 78"/>
              <a:gd name="T4" fmla="*/ 0 w 42"/>
              <a:gd name="T5" fmla="*/ 0 h 78"/>
              <a:gd name="T6" fmla="*/ 2147483646 w 42"/>
              <a:gd name="T7" fmla="*/ 2147483646 h 78"/>
              <a:gd name="T8" fmla="*/ 2147483646 w 42"/>
              <a:gd name="T9" fmla="*/ 2147483646 h 78"/>
              <a:gd name="T10" fmla="*/ 0 60000 65536"/>
              <a:gd name="T11" fmla="*/ 0 60000 65536"/>
              <a:gd name="T12" fmla="*/ 0 60000 65536"/>
              <a:gd name="T13" fmla="*/ 0 60000 65536"/>
              <a:gd name="T14" fmla="*/ 0 60000 65536"/>
              <a:gd name="T15" fmla="*/ 0 w 42"/>
              <a:gd name="T16" fmla="*/ 0 h 78"/>
              <a:gd name="T17" fmla="*/ 42 w 42"/>
              <a:gd name="T18" fmla="*/ 78 h 78"/>
            </a:gdLst>
            <a:ahLst/>
            <a:cxnLst>
              <a:cxn ang="T10">
                <a:pos x="T0" y="T1"/>
              </a:cxn>
              <a:cxn ang="T11">
                <a:pos x="T2" y="T3"/>
              </a:cxn>
              <a:cxn ang="T12">
                <a:pos x="T4" y="T5"/>
              </a:cxn>
              <a:cxn ang="T13">
                <a:pos x="T6" y="T7"/>
              </a:cxn>
              <a:cxn ang="T14">
                <a:pos x="T8" y="T9"/>
              </a:cxn>
            </a:cxnLst>
            <a:rect l="T15" t="T16" r="T17" b="T18"/>
            <a:pathLst>
              <a:path w="42" h="78">
                <a:moveTo>
                  <a:pt x="42" y="78"/>
                </a:moveTo>
                <a:lnTo>
                  <a:pt x="0" y="75"/>
                </a:lnTo>
                <a:lnTo>
                  <a:pt x="0" y="0"/>
                </a:lnTo>
                <a:lnTo>
                  <a:pt x="36" y="3"/>
                </a:lnTo>
                <a:lnTo>
                  <a:pt x="42" y="78"/>
                </a:lnTo>
                <a:close/>
              </a:path>
            </a:pathLst>
          </a:custGeom>
          <a:solidFill>
            <a:srgbClr val="FFFF00"/>
          </a:solidFill>
          <a:ln w="9525">
            <a:solidFill>
              <a:srgbClr val="FFCC00"/>
            </a:solidFill>
            <a:round/>
            <a:headEnd/>
            <a:tailEnd/>
          </a:ln>
        </p:spPr>
        <p:txBody>
          <a:bodyPr lIns="74295" tIns="8890" rIns="74295" bIns="8890"/>
          <a:lstStyle/>
          <a:p>
            <a:endParaRPr lang="ja-JP" altLang="en-US">
              <a:solidFill>
                <a:prstClr val="black"/>
              </a:solidFill>
            </a:endParaRPr>
          </a:p>
        </p:txBody>
      </p:sp>
      <p:sp>
        <p:nvSpPr>
          <p:cNvPr id="64" name="Text Box 647"/>
          <p:cNvSpPr txBox="1">
            <a:spLocks noChangeArrowheads="1"/>
          </p:cNvSpPr>
          <p:nvPr/>
        </p:nvSpPr>
        <p:spPr bwMode="auto">
          <a:xfrm>
            <a:off x="257799" y="5200092"/>
            <a:ext cx="2725194" cy="276999"/>
          </a:xfrm>
          <a:prstGeom prst="rect">
            <a:avLst/>
          </a:prstGeom>
          <a:solidFill>
            <a:schemeClr val="bg1"/>
          </a:solid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50000"/>
              </a:spcBef>
              <a:buFontTx/>
              <a:buNone/>
            </a:pPr>
            <a:r>
              <a:rPr lang="ja-JP" altLang="en-US" sz="1200" dirty="0">
                <a:solidFill>
                  <a:prstClr val="black"/>
                </a:solidFill>
                <a:latin typeface="+mn-ea"/>
                <a:ea typeface="+mn-ea"/>
              </a:rPr>
              <a:t>④</a:t>
            </a:r>
            <a:r>
              <a:rPr lang="en-US" altLang="ja-JP" sz="1200" dirty="0" smtClean="0">
                <a:solidFill>
                  <a:prstClr val="black"/>
                </a:solidFill>
                <a:latin typeface="+mn-ea"/>
                <a:ea typeface="+mn-ea"/>
              </a:rPr>
              <a:t>K</a:t>
            </a:r>
            <a:r>
              <a:rPr lang="ja-JP" altLang="en-US" sz="1200" dirty="0" smtClean="0">
                <a:solidFill>
                  <a:prstClr val="black"/>
                </a:solidFill>
                <a:latin typeface="+mn-ea"/>
                <a:ea typeface="+mn-ea"/>
              </a:rPr>
              <a:t>地区荷さばき地（上屋含む）</a:t>
            </a:r>
            <a:endParaRPr lang="ja-JP" altLang="en-US" sz="1200" dirty="0">
              <a:solidFill>
                <a:prstClr val="black"/>
              </a:solidFill>
              <a:latin typeface="+mn-ea"/>
              <a:ea typeface="+mn-ea"/>
            </a:endParaRPr>
          </a:p>
        </p:txBody>
      </p:sp>
      <p:cxnSp>
        <p:nvCxnSpPr>
          <p:cNvPr id="34" name="直線コネクタ 33"/>
          <p:cNvCxnSpPr/>
          <p:nvPr/>
        </p:nvCxnSpPr>
        <p:spPr>
          <a:xfrm flipH="1">
            <a:off x="307031" y="1992297"/>
            <a:ext cx="49182" cy="6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02028" y="1314450"/>
            <a:ext cx="4980022" cy="4248151"/>
          </a:xfrm>
          <a:prstGeom prst="rect">
            <a:avLst/>
          </a:prstGeom>
        </p:spPr>
      </p:pic>
      <p:sp>
        <p:nvSpPr>
          <p:cNvPr id="8" name="正方形/長方形 7"/>
          <p:cNvSpPr/>
          <p:nvPr/>
        </p:nvSpPr>
        <p:spPr>
          <a:xfrm>
            <a:off x="4216401" y="2602775"/>
            <a:ext cx="3608388" cy="860515"/>
          </a:xfrm>
          <a:custGeom>
            <a:avLst/>
            <a:gdLst>
              <a:gd name="connsiteX0" fmla="*/ 0 w 3436938"/>
              <a:gd name="connsiteY0" fmla="*/ 0 h 841465"/>
              <a:gd name="connsiteX1" fmla="*/ 3436938 w 3436938"/>
              <a:gd name="connsiteY1" fmla="*/ 0 h 841465"/>
              <a:gd name="connsiteX2" fmla="*/ 3436938 w 3436938"/>
              <a:gd name="connsiteY2" fmla="*/ 841465 h 841465"/>
              <a:gd name="connsiteX3" fmla="*/ 0 w 3436938"/>
              <a:gd name="connsiteY3" fmla="*/ 841465 h 841465"/>
              <a:gd name="connsiteX4" fmla="*/ 0 w 3436938"/>
              <a:gd name="connsiteY4" fmla="*/ 0 h 841465"/>
              <a:gd name="connsiteX0" fmla="*/ 0 w 3517901"/>
              <a:gd name="connsiteY0" fmla="*/ 0 h 841465"/>
              <a:gd name="connsiteX1" fmla="*/ 3517901 w 3517901"/>
              <a:gd name="connsiteY1" fmla="*/ 9525 h 841465"/>
              <a:gd name="connsiteX2" fmla="*/ 3436938 w 3517901"/>
              <a:gd name="connsiteY2" fmla="*/ 841465 h 841465"/>
              <a:gd name="connsiteX3" fmla="*/ 0 w 3517901"/>
              <a:gd name="connsiteY3" fmla="*/ 841465 h 841465"/>
              <a:gd name="connsiteX4" fmla="*/ 0 w 3517901"/>
              <a:gd name="connsiteY4" fmla="*/ 0 h 841465"/>
              <a:gd name="connsiteX0" fmla="*/ 0 w 3581401"/>
              <a:gd name="connsiteY0" fmla="*/ 0 h 841465"/>
              <a:gd name="connsiteX1" fmla="*/ 3581401 w 3581401"/>
              <a:gd name="connsiteY1" fmla="*/ 3175 h 841465"/>
              <a:gd name="connsiteX2" fmla="*/ 3436938 w 3581401"/>
              <a:gd name="connsiteY2" fmla="*/ 841465 h 841465"/>
              <a:gd name="connsiteX3" fmla="*/ 0 w 3581401"/>
              <a:gd name="connsiteY3" fmla="*/ 841465 h 841465"/>
              <a:gd name="connsiteX4" fmla="*/ 0 w 3581401"/>
              <a:gd name="connsiteY4" fmla="*/ 0 h 841465"/>
              <a:gd name="connsiteX0" fmla="*/ 0 w 3608388"/>
              <a:gd name="connsiteY0" fmla="*/ 0 h 860515"/>
              <a:gd name="connsiteX1" fmla="*/ 3581401 w 3608388"/>
              <a:gd name="connsiteY1" fmla="*/ 3175 h 860515"/>
              <a:gd name="connsiteX2" fmla="*/ 3608388 w 3608388"/>
              <a:gd name="connsiteY2" fmla="*/ 860515 h 860515"/>
              <a:gd name="connsiteX3" fmla="*/ 0 w 3608388"/>
              <a:gd name="connsiteY3" fmla="*/ 841465 h 860515"/>
              <a:gd name="connsiteX4" fmla="*/ 0 w 3608388"/>
              <a:gd name="connsiteY4" fmla="*/ 0 h 86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8388" h="860515">
                <a:moveTo>
                  <a:pt x="0" y="0"/>
                </a:moveTo>
                <a:lnTo>
                  <a:pt x="3581401" y="3175"/>
                </a:lnTo>
                <a:lnTo>
                  <a:pt x="3608388" y="860515"/>
                </a:lnTo>
                <a:lnTo>
                  <a:pt x="0" y="841465"/>
                </a:lnTo>
                <a:lnTo>
                  <a:pt x="0" y="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p:cNvSpPr/>
          <p:nvPr/>
        </p:nvSpPr>
        <p:spPr>
          <a:xfrm>
            <a:off x="4208780" y="3638413"/>
            <a:ext cx="2382520" cy="5373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Text Box 580"/>
          <p:cNvSpPr txBox="1">
            <a:spLocks noChangeArrowheads="1"/>
          </p:cNvSpPr>
          <p:nvPr/>
        </p:nvSpPr>
        <p:spPr bwMode="auto">
          <a:xfrm>
            <a:off x="1587254" y="4274965"/>
            <a:ext cx="9939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50000"/>
              </a:spcBef>
              <a:buFontTx/>
              <a:buNone/>
            </a:pPr>
            <a:r>
              <a:rPr lang="ja-JP" altLang="en-US" sz="1800" b="1" dirty="0">
                <a:solidFill>
                  <a:prstClr val="black"/>
                </a:solidFill>
                <a:latin typeface="+mn-ea"/>
                <a:ea typeface="+mn-ea"/>
              </a:rPr>
              <a:t>咲洲</a:t>
            </a:r>
          </a:p>
        </p:txBody>
      </p:sp>
      <p:grpSp>
        <p:nvGrpSpPr>
          <p:cNvPr id="25" name="グループ化 24"/>
          <p:cNvGrpSpPr/>
          <p:nvPr/>
        </p:nvGrpSpPr>
        <p:grpSpPr>
          <a:xfrm>
            <a:off x="436252" y="1612471"/>
            <a:ext cx="1842924" cy="995533"/>
            <a:chOff x="436252" y="1612471"/>
            <a:chExt cx="1842924" cy="995533"/>
          </a:xfrm>
        </p:grpSpPr>
        <p:sp>
          <p:nvSpPr>
            <p:cNvPr id="26" name="正方形/長方形 25"/>
            <p:cNvSpPr/>
            <p:nvPr/>
          </p:nvSpPr>
          <p:spPr>
            <a:xfrm>
              <a:off x="436252" y="1612471"/>
              <a:ext cx="1842924" cy="9955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latin typeface="+mn-ea"/>
                </a:rPr>
                <a:t>凡例</a:t>
              </a:r>
              <a:r>
                <a:rPr kumimoji="1" lang="ja-JP" altLang="en-US" sz="1200" dirty="0" smtClean="0">
                  <a:solidFill>
                    <a:schemeClr val="tx1"/>
                  </a:solidFill>
                  <a:latin typeface="+mn-ea"/>
                </a:rPr>
                <a:t>　　</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：上屋</a:t>
              </a:r>
              <a:endParaRPr kumimoji="1" lang="en-US" altLang="ja-JP" sz="1200" dirty="0" smtClean="0">
                <a:solidFill>
                  <a:schemeClr val="tx1"/>
                </a:solidFill>
                <a:latin typeface="+mn-ea"/>
              </a:endParaRPr>
            </a:p>
            <a:p>
              <a:r>
                <a:rPr kumimoji="1" lang="ja-JP" altLang="en-US" sz="1200" dirty="0" smtClean="0">
                  <a:solidFill>
                    <a:schemeClr val="tx1"/>
                  </a:solidFill>
                  <a:latin typeface="+mn-ea"/>
                </a:rPr>
                <a:t>　　：荷さばき地</a:t>
              </a:r>
              <a:endParaRPr kumimoji="1" lang="en-US" altLang="ja-JP" sz="1200" dirty="0" smtClean="0">
                <a:solidFill>
                  <a:schemeClr val="tx1"/>
                </a:solidFill>
                <a:latin typeface="+mn-ea"/>
              </a:endParaRPr>
            </a:p>
            <a:p>
              <a:r>
                <a:rPr lang="ja-JP" altLang="en-US" sz="1200" dirty="0" smtClean="0">
                  <a:solidFill>
                    <a:schemeClr val="tx1"/>
                  </a:solidFill>
                  <a:latin typeface="+mn-ea"/>
                </a:rPr>
                <a:t>　　：荷役機械</a:t>
              </a:r>
              <a:endParaRPr lang="en-US" altLang="ja-JP" sz="1200" dirty="0" smtClean="0">
                <a:solidFill>
                  <a:schemeClr val="tx1"/>
                </a:solidFill>
                <a:latin typeface="+mn-ea"/>
              </a:endParaRPr>
            </a:p>
          </p:txBody>
        </p:sp>
        <p:sp>
          <p:nvSpPr>
            <p:cNvPr id="27" name="正方形/長方形 26"/>
            <p:cNvSpPr/>
            <p:nvPr/>
          </p:nvSpPr>
          <p:spPr>
            <a:xfrm>
              <a:off x="490704" y="1981983"/>
              <a:ext cx="350515" cy="923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28" name="正方形/長方形 27"/>
            <p:cNvSpPr/>
            <p:nvPr/>
          </p:nvSpPr>
          <p:spPr>
            <a:xfrm>
              <a:off x="482250" y="2144426"/>
              <a:ext cx="359402" cy="99754"/>
            </a:xfrm>
            <a:prstGeom prst="rect">
              <a:avLst/>
            </a:prstGeom>
            <a:pattFill prst="wdUpDiag">
              <a:fgClr>
                <a:srgbClr val="FF0000"/>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0" name="円/楕円 29"/>
            <p:cNvSpPr>
              <a:spLocks noChangeAspect="1"/>
            </p:cNvSpPr>
            <p:nvPr/>
          </p:nvSpPr>
          <p:spPr>
            <a:xfrm>
              <a:off x="564575" y="2338060"/>
              <a:ext cx="91440" cy="914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cxnSp>
          <p:nvCxnSpPr>
            <p:cNvPr id="31" name="直線コネクタ 30"/>
            <p:cNvCxnSpPr/>
            <p:nvPr/>
          </p:nvCxnSpPr>
          <p:spPr>
            <a:xfrm flipH="1">
              <a:off x="661951" y="2379018"/>
              <a:ext cx="98364" cy="135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2"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④　</a:t>
            </a:r>
            <a:r>
              <a:rPr lang="en-US" altLang="ja-JP" sz="1600" b="1" dirty="0" smtClean="0">
                <a:solidFill>
                  <a:schemeClr val="tx1"/>
                </a:solidFill>
                <a:latin typeface="+mj-ea"/>
              </a:rPr>
              <a:t>K</a:t>
            </a:r>
            <a:r>
              <a:rPr lang="ja-JP" altLang="en-US" sz="1600" b="1" dirty="0" smtClean="0">
                <a:solidFill>
                  <a:schemeClr val="tx1"/>
                </a:solidFill>
                <a:latin typeface="+mj-ea"/>
              </a:rPr>
              <a:t>地区荷さばき地（上屋含む）</a:t>
            </a:r>
            <a:endParaRPr kumimoji="1" lang="ja-JP" altLang="en-US" sz="1600" b="1" dirty="0">
              <a:solidFill>
                <a:schemeClr val="tx1"/>
              </a:solidFill>
              <a:latin typeface="+mj-ea"/>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28</a:t>
            </a:fld>
            <a:endParaRPr kumimoji="1" lang="ja-JP" altLang="en-US" dirty="0"/>
          </a:p>
        </p:txBody>
      </p:sp>
    </p:spTree>
    <p:extLst>
      <p:ext uri="{BB962C8B-B14F-4D97-AF65-F5344CB8AC3E}">
        <p14:creationId xmlns:p14="http://schemas.microsoft.com/office/powerpoint/2010/main" val="222952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61492"/>
            <a:ext cx="7886700" cy="1018008"/>
          </a:xfrm>
        </p:spPr>
        <p:txBody>
          <a:bodyPr>
            <a:normAutofit/>
          </a:bodyPr>
          <a:lstStyle/>
          <a:p>
            <a:r>
              <a:rPr lang="en-US" altLang="ja-JP" sz="1600" b="1" dirty="0">
                <a:solidFill>
                  <a:schemeClr val="tx1"/>
                </a:solidFill>
                <a:latin typeface="+mj-ea"/>
              </a:rPr>
              <a:t>Ⅳ</a:t>
            </a:r>
            <a:r>
              <a:rPr kumimoji="1" lang="ja-JP" altLang="en-US" sz="1600" b="1" dirty="0" smtClean="0">
                <a:solidFill>
                  <a:schemeClr val="tx1"/>
                </a:solidFill>
                <a:latin typeface="+mj-ea"/>
              </a:rPr>
              <a:t>　経営改善策</a:t>
            </a:r>
            <a:r>
              <a:rPr kumimoji="1" lang="en-US" altLang="ja-JP" sz="1600" b="1" dirty="0" smtClean="0">
                <a:solidFill>
                  <a:schemeClr val="tx1"/>
                </a:solidFill>
                <a:latin typeface="+mj-ea"/>
              </a:rPr>
              <a:t/>
            </a:r>
            <a:br>
              <a:rPr kumimoji="1"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２．個別課題への対応</a:t>
            </a:r>
            <a:r>
              <a:rPr lang="en-US" altLang="ja-JP" sz="1600" b="1" dirty="0" smtClean="0">
                <a:solidFill>
                  <a:schemeClr val="tx1"/>
                </a:solidFill>
                <a:latin typeface="+mj-ea"/>
              </a:rPr>
              <a:t/>
            </a:r>
            <a:br>
              <a:rPr lang="en-US" altLang="ja-JP" sz="1600" b="1" dirty="0" smtClean="0">
                <a:solidFill>
                  <a:schemeClr val="tx1"/>
                </a:solidFill>
                <a:latin typeface="+mj-ea"/>
              </a:rPr>
            </a:br>
            <a:r>
              <a:rPr lang="ja-JP" altLang="en-US" sz="1600" b="1" dirty="0">
                <a:solidFill>
                  <a:schemeClr val="tx1"/>
                </a:solidFill>
                <a:latin typeface="+mj-ea"/>
              </a:rPr>
              <a:t>　</a:t>
            </a:r>
            <a:r>
              <a:rPr lang="ja-JP" altLang="en-US" sz="1600" b="1" dirty="0" smtClean="0">
                <a:solidFill>
                  <a:schemeClr val="tx1"/>
                </a:solidFill>
                <a:latin typeface="+mj-ea"/>
              </a:rPr>
              <a:t>　④　</a:t>
            </a:r>
            <a:r>
              <a:rPr lang="en-US" altLang="ja-JP" sz="1600" b="1" dirty="0" smtClean="0">
                <a:solidFill>
                  <a:schemeClr val="tx1"/>
                </a:solidFill>
                <a:latin typeface="+mj-ea"/>
              </a:rPr>
              <a:t>K</a:t>
            </a:r>
            <a:r>
              <a:rPr lang="ja-JP" altLang="en-US" sz="1600" b="1" dirty="0" smtClean="0">
                <a:solidFill>
                  <a:schemeClr val="tx1"/>
                </a:solidFill>
                <a:latin typeface="+mj-ea"/>
              </a:rPr>
              <a:t>地区荷さばき地（上屋含む）</a:t>
            </a:r>
            <a:endParaRPr kumimoji="1" lang="ja-JP" altLang="en-US" sz="1600" b="1" dirty="0">
              <a:solidFill>
                <a:schemeClr val="tx1"/>
              </a:solidFill>
              <a:latin typeface="+mj-ea"/>
            </a:endParaRPr>
          </a:p>
        </p:txBody>
      </p:sp>
      <p:sp>
        <p:nvSpPr>
          <p:cNvPr id="32" name="角丸四角形 31"/>
          <p:cNvSpPr/>
          <p:nvPr/>
        </p:nvSpPr>
        <p:spPr>
          <a:xfrm>
            <a:off x="93717" y="5324660"/>
            <a:ext cx="8986775" cy="150604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u="sng" dirty="0">
                <a:solidFill>
                  <a:schemeClr val="bg1"/>
                </a:solidFill>
                <a:effectLst>
                  <a:outerShdw blurRad="38100" dist="38100" dir="2700000" algn="tl">
                    <a:srgbClr val="000000">
                      <a:alpha val="43137"/>
                    </a:srgbClr>
                  </a:outerShdw>
                </a:effectLst>
                <a:latin typeface="+mj-ea"/>
                <a:ea typeface="+mj-ea"/>
              </a:rPr>
              <a:t>課題解決のための「経営改善策</a:t>
            </a:r>
            <a:r>
              <a:rPr lang="ja-JP" altLang="en-US" sz="1100" b="1" u="sng" dirty="0" smtClean="0">
                <a:solidFill>
                  <a:schemeClr val="bg1"/>
                </a:solidFill>
                <a:effectLst>
                  <a:outerShdw blurRad="38100" dist="38100" dir="2700000" algn="tl">
                    <a:srgbClr val="000000">
                      <a:alpha val="43137"/>
                    </a:srgbClr>
                  </a:outerShdw>
                </a:effectLst>
                <a:latin typeface="+mj-ea"/>
                <a:ea typeface="+mj-ea"/>
              </a:rPr>
              <a:t>」</a:t>
            </a:r>
            <a:endParaRPr lang="en-US" altLang="ja-JP" sz="1100" b="1" u="sng" dirty="0" smtClean="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100" b="1" dirty="0">
                <a:solidFill>
                  <a:schemeClr val="bg1"/>
                </a:solidFill>
                <a:latin typeface="+mj-ea"/>
                <a:ea typeface="+mj-ea"/>
              </a:rPr>
              <a:t>Ｋ地区荷さばき地は、大阪港で輸入木材を取扱いするために必要な「輸入木材消毒実施区域」に指定されており、同地区の指定を受けるための要件を満たす荷さばき地を他に確保することが困難であり、また、使用者ヒアリングの結果から、取扱量増加の可能性があることから、今後も輸入木材を中心とした荷さばき地を存続していく。</a:t>
            </a:r>
          </a:p>
          <a:p>
            <a:r>
              <a:rPr lang="ja-JP" altLang="en-US" sz="1100" b="1" dirty="0" smtClean="0">
                <a:solidFill>
                  <a:schemeClr val="bg1"/>
                </a:solidFill>
                <a:effectLst>
                  <a:outerShdw blurRad="38100" dist="38100" dir="2700000" algn="tl">
                    <a:srgbClr val="000000">
                      <a:alpha val="43137"/>
                    </a:srgbClr>
                  </a:outerShdw>
                </a:effectLst>
                <a:latin typeface="+mj-ea"/>
                <a:ea typeface="+mj-ea"/>
              </a:rPr>
              <a:t>（中期的取組）</a:t>
            </a:r>
            <a:endParaRPr lang="en-US" altLang="ja-JP" sz="1100" b="1" dirty="0" smtClean="0">
              <a:solidFill>
                <a:schemeClr val="bg1"/>
              </a:solidFill>
              <a:effectLst>
                <a:outerShdw blurRad="38100" dist="38100" dir="2700000" algn="tl">
                  <a:srgbClr val="000000">
                    <a:alpha val="43137"/>
                  </a:srgbClr>
                </a:outerShdw>
              </a:effectLst>
              <a:latin typeface="+mj-ea"/>
              <a:ea typeface="+mj-ea"/>
            </a:endParaRPr>
          </a:p>
          <a:p>
            <a:pPr marL="171450" lvl="0" indent="-171450">
              <a:buFont typeface="Arial" panose="020B0604020202020204" pitchFamily="34" charset="0"/>
              <a:buChar char="•"/>
            </a:pPr>
            <a:r>
              <a:rPr lang="ja-JP" altLang="en-US" sz="1100" b="1" dirty="0" smtClean="0">
                <a:solidFill>
                  <a:schemeClr val="bg1"/>
                </a:solidFill>
                <a:latin typeface="+mj-ea"/>
                <a:ea typeface="+mj-ea"/>
              </a:rPr>
              <a:t>低稼働</a:t>
            </a:r>
            <a:r>
              <a:rPr lang="ja-JP" altLang="en-US" sz="1100" b="1" dirty="0">
                <a:solidFill>
                  <a:schemeClr val="bg1"/>
                </a:solidFill>
                <a:latin typeface="+mj-ea"/>
                <a:ea typeface="+mj-ea"/>
              </a:rPr>
              <a:t>の</a:t>
            </a: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荷さばき地は、現在の使用者にヒアリングを実施し使用箇所を集約する。</a:t>
            </a:r>
          </a:p>
          <a:p>
            <a:pPr marL="171450" lvl="0" indent="-171450">
              <a:buFont typeface="Arial" panose="020B0604020202020204" pitchFamily="34" charset="0"/>
              <a:buChar char="•"/>
            </a:pP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荷さばき地を集約して生じた部分に、</a:t>
            </a: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荷さばき地背後の使用者を移転集約することとし、</a:t>
            </a:r>
            <a:r>
              <a:rPr lang="ja-JP" altLang="en-US" sz="1100" b="1" dirty="0" smtClean="0">
                <a:solidFill>
                  <a:schemeClr val="bg1"/>
                </a:solidFill>
                <a:latin typeface="+mj-ea"/>
                <a:ea typeface="+mj-ea"/>
              </a:rPr>
              <a:t>Ｋ２</a:t>
            </a:r>
            <a:r>
              <a:rPr lang="ja-JP" altLang="en-US" sz="1100" b="1" dirty="0">
                <a:solidFill>
                  <a:schemeClr val="bg1"/>
                </a:solidFill>
                <a:latin typeface="+mj-ea"/>
                <a:ea typeface="+mj-ea"/>
              </a:rPr>
              <a:t>荷さばき地背後を一部廃止し収支改善を図る</a:t>
            </a:r>
            <a:r>
              <a:rPr lang="ja-JP" altLang="en-US" sz="1100" b="1" dirty="0" smtClean="0">
                <a:solidFill>
                  <a:schemeClr val="bg1"/>
                </a:solidFill>
                <a:latin typeface="+mj-ea"/>
                <a:ea typeface="+mj-ea"/>
              </a:rPr>
              <a:t>。</a:t>
            </a:r>
            <a:endParaRPr lang="ja-JP" altLang="en-US" sz="1100" b="1" dirty="0">
              <a:solidFill>
                <a:schemeClr val="bg1"/>
              </a:solidFill>
              <a:latin typeface="+mj-ea"/>
              <a:ea typeface="+mj-ea"/>
            </a:endParaRPr>
          </a:p>
        </p:txBody>
      </p:sp>
      <p:sp>
        <p:nvSpPr>
          <p:cNvPr id="18" name="正方形/長方形 17"/>
          <p:cNvSpPr/>
          <p:nvPr/>
        </p:nvSpPr>
        <p:spPr>
          <a:xfrm>
            <a:off x="79229" y="892385"/>
            <a:ext cx="3695330" cy="1345905"/>
          </a:xfrm>
          <a:prstGeom prst="rect">
            <a:avLst/>
          </a:prstGeom>
          <a:ln w="22225">
            <a:solidFill>
              <a:schemeClr val="accent1"/>
            </a:solidFill>
          </a:ln>
        </p:spPr>
        <p:txBody>
          <a:bodyPr wrap="square">
            <a:noAutofit/>
          </a:bodyPr>
          <a:lstStyle/>
          <a:p>
            <a:pPr lvl="0" algn="just">
              <a:spcAft>
                <a:spcPts val="0"/>
              </a:spcAft>
            </a:pPr>
            <a:r>
              <a:rPr lang="en-US" altLang="ja-JP" sz="1200" b="1" u="sng" kern="100" dirty="0">
                <a:latin typeface="+mn-ea"/>
                <a:cs typeface="Times New Roman" panose="02020603050405020304" pitchFamily="18" charset="0"/>
              </a:rPr>
              <a:t>K</a:t>
            </a:r>
            <a:r>
              <a:rPr lang="ja-JP" altLang="en-US" sz="1200" b="1" u="sng" kern="100" dirty="0" smtClean="0">
                <a:latin typeface="+mn-ea"/>
                <a:cs typeface="Times New Roman" panose="02020603050405020304" pitchFamily="18" charset="0"/>
              </a:rPr>
              <a:t>地区荷さばき地の役割</a:t>
            </a:r>
            <a:endParaRPr lang="en-US" altLang="ja-JP" sz="1200" b="1" u="sng" kern="100" dirty="0" smtClean="0">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200" kern="100" dirty="0" smtClean="0">
                <a:latin typeface="+mn-ea"/>
                <a:cs typeface="Times New Roman" panose="02020603050405020304" pitchFamily="18" charset="0"/>
              </a:rPr>
              <a:t>Ｋ</a:t>
            </a:r>
            <a:r>
              <a:rPr lang="ja-JP" altLang="en-US" sz="1200" kern="100" dirty="0">
                <a:latin typeface="+mn-ea"/>
                <a:cs typeface="Times New Roman" panose="02020603050405020304" pitchFamily="18" charset="0"/>
              </a:rPr>
              <a:t>地区荷さばき地は、南埠頭の北側に位置し、Ｊ地区荷さばき地と同様に主に製材を取扱っている。なお、Ｋ２荷さばき地は、大阪港の荷さばき地では</a:t>
            </a:r>
            <a:r>
              <a:rPr lang="ja-JP" altLang="en-US" sz="1200" kern="100" dirty="0" smtClean="0">
                <a:latin typeface="+mn-ea"/>
                <a:cs typeface="Times New Roman" panose="02020603050405020304" pitchFamily="18" charset="0"/>
              </a:rPr>
              <a:t>唯一、農林</a:t>
            </a:r>
            <a:r>
              <a:rPr lang="ja-JP" altLang="en-US" sz="1200" kern="100" dirty="0">
                <a:latin typeface="+mn-ea"/>
                <a:cs typeface="Times New Roman" panose="02020603050405020304" pitchFamily="18" charset="0"/>
              </a:rPr>
              <a:t>水産省が定めた「輸入木材検疫要綱」に基づく「輸入木材消毒実施区域」</a:t>
            </a:r>
            <a:r>
              <a:rPr lang="ja-JP" altLang="en-US" sz="1200" kern="100" dirty="0" smtClean="0">
                <a:latin typeface="+mn-ea"/>
                <a:cs typeface="Times New Roman" panose="02020603050405020304" pitchFamily="18" charset="0"/>
              </a:rPr>
              <a:t>に指定</a:t>
            </a:r>
            <a:r>
              <a:rPr lang="ja-JP" altLang="en-US" sz="1200" kern="100" dirty="0">
                <a:latin typeface="+mn-ea"/>
                <a:cs typeface="Times New Roman" panose="02020603050405020304" pitchFamily="18" charset="0"/>
              </a:rPr>
              <a:t>されている。</a:t>
            </a:r>
            <a:endParaRPr lang="ja-JP" altLang="en-US" sz="1200" dirty="0">
              <a:latin typeface="+mn-ea"/>
            </a:endParaRPr>
          </a:p>
        </p:txBody>
      </p:sp>
      <p:sp>
        <p:nvSpPr>
          <p:cNvPr id="26" name="正方形/長方形 25"/>
          <p:cNvSpPr/>
          <p:nvPr/>
        </p:nvSpPr>
        <p:spPr>
          <a:xfrm>
            <a:off x="3853788" y="892386"/>
            <a:ext cx="5188009" cy="1345904"/>
          </a:xfrm>
          <a:prstGeom prst="rect">
            <a:avLst/>
          </a:prstGeom>
          <a:solidFill>
            <a:schemeClr val="bg1"/>
          </a:solidFill>
          <a:ln w="25400">
            <a:solidFill>
              <a:schemeClr val="accent1"/>
            </a:solidFill>
          </a:ln>
        </p:spPr>
        <p:txBody>
          <a:bodyPr wrap="square">
            <a:noAutofit/>
          </a:bodyPr>
          <a:lstStyle/>
          <a:p>
            <a:endParaRPr lang="en-US" altLang="ja-JP" sz="1100" dirty="0" smtClean="0">
              <a:latin typeface="+mn-ea"/>
              <a:cs typeface="Times New Roman" panose="02020603050405020304" pitchFamily="18" charset="0"/>
            </a:endParaRPr>
          </a:p>
          <a:p>
            <a:endParaRPr lang="en-US" altLang="ja-JP" sz="1100" dirty="0">
              <a:latin typeface="+mn-ea"/>
              <a:cs typeface="Times New Roman" panose="02020603050405020304" pitchFamily="18" charset="0"/>
            </a:endParaRP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Ｋ２</a:t>
            </a:r>
            <a:r>
              <a:rPr lang="ja-JP" altLang="en-US" sz="1200" dirty="0">
                <a:latin typeface="+mn-ea"/>
                <a:cs typeface="Times New Roman" panose="02020603050405020304" pitchFamily="18" charset="0"/>
              </a:rPr>
              <a:t>荷さばき地は、取扱貨物（輸入木材）の性格上、荷さばき地の使用許可面積に波動性があることから、稼働率が低くなっている。</a:t>
            </a:r>
          </a:p>
          <a:p>
            <a:pPr marL="171450" indent="-171450">
              <a:buFont typeface="Arial" panose="020B0604020202020204" pitchFamily="34" charset="0"/>
              <a:buChar char="•"/>
            </a:pPr>
            <a:r>
              <a:rPr lang="ja-JP" altLang="en-US" sz="1200" dirty="0" smtClean="0">
                <a:latin typeface="+mn-ea"/>
                <a:cs typeface="Times New Roman" panose="02020603050405020304" pitchFamily="18" charset="0"/>
              </a:rPr>
              <a:t>また</a:t>
            </a:r>
            <a:r>
              <a:rPr lang="ja-JP" altLang="en-US" sz="1200" dirty="0">
                <a:latin typeface="+mn-ea"/>
                <a:cs typeface="Times New Roman" panose="02020603050405020304" pitchFamily="18" charset="0"/>
              </a:rPr>
              <a:t>、</a:t>
            </a:r>
            <a:r>
              <a:rPr lang="ja-JP" altLang="en-US" sz="1200" dirty="0" smtClean="0">
                <a:latin typeface="+mn-ea"/>
                <a:cs typeface="Times New Roman" panose="02020603050405020304" pitchFamily="18" charset="0"/>
              </a:rPr>
              <a:t>Ｋ２</a:t>
            </a:r>
            <a:r>
              <a:rPr lang="ja-JP" altLang="en-US" sz="1200" dirty="0">
                <a:latin typeface="+mn-ea"/>
                <a:cs typeface="Times New Roman" panose="02020603050405020304" pitchFamily="18" charset="0"/>
              </a:rPr>
              <a:t>荷さばき地の背後の荷さばき地である「</a:t>
            </a:r>
            <a:r>
              <a:rPr lang="ja-JP" altLang="en-US" sz="1200" dirty="0" smtClean="0">
                <a:latin typeface="+mn-ea"/>
                <a:cs typeface="Times New Roman" panose="02020603050405020304" pitchFamily="18" charset="0"/>
              </a:rPr>
              <a:t>Ｋ２</a:t>
            </a:r>
            <a:r>
              <a:rPr lang="ja-JP" altLang="en-US" sz="1200" dirty="0">
                <a:latin typeface="+mn-ea"/>
                <a:cs typeface="Times New Roman" panose="02020603050405020304" pitchFamily="18" charset="0"/>
              </a:rPr>
              <a:t>荷さばき地背後」は、施設提供事業から埋立事業へ支払う賃借料に見合う収益が確保できないため恒常的に「逆ザヤ」が生じる荷さばき地である。</a:t>
            </a:r>
          </a:p>
        </p:txBody>
      </p:sp>
      <p:sp>
        <p:nvSpPr>
          <p:cNvPr id="27" name="正方形/長方形 26"/>
          <p:cNvSpPr/>
          <p:nvPr/>
        </p:nvSpPr>
        <p:spPr>
          <a:xfrm>
            <a:off x="3853788" y="900987"/>
            <a:ext cx="2054019" cy="2629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u="sng" dirty="0" smtClean="0">
                <a:solidFill>
                  <a:schemeClr val="bg1"/>
                </a:solidFill>
              </a:rPr>
              <a:t>収支分析などから導いた課題</a:t>
            </a:r>
            <a:endParaRPr kumimoji="1" lang="ja-JP" altLang="en-US" sz="1100" b="1" u="sng" dirty="0">
              <a:solidFill>
                <a:schemeClr val="bg1"/>
              </a:solidFill>
            </a:endParaRPr>
          </a:p>
        </p:txBody>
      </p:sp>
      <p:sp>
        <p:nvSpPr>
          <p:cNvPr id="38" name="タイトル 1"/>
          <p:cNvSpPr txBox="1">
            <a:spLocks/>
          </p:cNvSpPr>
          <p:nvPr/>
        </p:nvSpPr>
        <p:spPr>
          <a:xfrm>
            <a:off x="5435279" y="2295324"/>
            <a:ext cx="2318256" cy="265494"/>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200" dirty="0">
                <a:solidFill>
                  <a:schemeClr val="tx1"/>
                </a:solidFill>
                <a:latin typeface="+mj-ea"/>
              </a:rPr>
              <a:t>K</a:t>
            </a:r>
            <a:r>
              <a:rPr lang="ja-JP" altLang="en-US" sz="1200" dirty="0" smtClean="0">
                <a:solidFill>
                  <a:schemeClr val="tx1"/>
                </a:solidFill>
                <a:latin typeface="+mj-ea"/>
              </a:rPr>
              <a:t>地区荷さばき地配置図</a:t>
            </a:r>
            <a:endParaRPr lang="ja-JP" altLang="en-US" sz="1200" dirty="0">
              <a:solidFill>
                <a:schemeClr val="tx1"/>
              </a:solidFill>
              <a:latin typeface="+mj-ea"/>
            </a:endParaRPr>
          </a:p>
        </p:txBody>
      </p:sp>
      <p:grpSp>
        <p:nvGrpSpPr>
          <p:cNvPr id="3" name="グループ化 2"/>
          <p:cNvGrpSpPr/>
          <p:nvPr/>
        </p:nvGrpSpPr>
        <p:grpSpPr>
          <a:xfrm>
            <a:off x="5740028" y="2728229"/>
            <a:ext cx="2106542" cy="2374900"/>
            <a:chOff x="6277140" y="2865325"/>
            <a:chExt cx="2106542" cy="2374900"/>
          </a:xfrm>
        </p:grpSpPr>
        <p:pic>
          <p:nvPicPr>
            <p:cNvPr id="24" name="図 2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77140" y="2865325"/>
              <a:ext cx="2106542" cy="2374900"/>
            </a:xfrm>
            <a:prstGeom prst="rect">
              <a:avLst/>
            </a:prstGeom>
          </p:spPr>
        </p:pic>
        <p:sp>
          <p:nvSpPr>
            <p:cNvPr id="25" name="フリーフォーム 24"/>
            <p:cNvSpPr/>
            <p:nvPr/>
          </p:nvSpPr>
          <p:spPr>
            <a:xfrm>
              <a:off x="6354564" y="3136309"/>
              <a:ext cx="1006037" cy="389648"/>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7427484" y="3257267"/>
              <a:ext cx="834818" cy="244192"/>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29"/>
            <p:cNvSpPr/>
            <p:nvPr/>
          </p:nvSpPr>
          <p:spPr>
            <a:xfrm>
              <a:off x="6354564" y="3619048"/>
              <a:ext cx="1366400" cy="31447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6354564" y="3030177"/>
              <a:ext cx="1006037" cy="122382"/>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pattFill prst="wdUp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6643763" y="4216696"/>
              <a:ext cx="1677115" cy="6990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800" b="1" u="sng" dirty="0" smtClean="0">
                  <a:solidFill>
                    <a:schemeClr val="tx1"/>
                  </a:solidFill>
                </a:rPr>
                <a:t>凡例</a:t>
              </a:r>
              <a:endParaRPr kumimoji="1" lang="en-US" altLang="ja-JP" sz="800" b="1" u="sng" dirty="0" smtClean="0">
                <a:solidFill>
                  <a:schemeClr val="tx1"/>
                </a:solidFill>
              </a:endParaRPr>
            </a:p>
            <a:p>
              <a:r>
                <a:rPr lang="ja-JP" altLang="en-US" sz="800" dirty="0" smtClean="0">
                  <a:solidFill>
                    <a:schemeClr val="tx1"/>
                  </a:solidFill>
                </a:rPr>
                <a:t>　　　　　</a:t>
              </a:r>
              <a:endParaRPr lang="en-US" altLang="ja-JP" sz="800" dirty="0" smtClean="0">
                <a:solidFill>
                  <a:schemeClr val="tx1"/>
                </a:solidFill>
              </a:endParaRPr>
            </a:p>
            <a:p>
              <a:r>
                <a:rPr lang="ja-JP" altLang="en-US" sz="800" dirty="0">
                  <a:solidFill>
                    <a:schemeClr val="tx1"/>
                  </a:solidFill>
                </a:rPr>
                <a:t>　</a:t>
              </a:r>
              <a:r>
                <a:rPr lang="ja-JP" altLang="en-US" sz="800" dirty="0" smtClean="0">
                  <a:solidFill>
                    <a:schemeClr val="tx1"/>
                  </a:solidFill>
                </a:rPr>
                <a:t>　　　　荷さばき地　　　</a:t>
              </a:r>
              <a:endParaRPr lang="en-US" altLang="ja-JP" sz="800" dirty="0" smtClean="0">
                <a:solidFill>
                  <a:schemeClr val="tx1"/>
                </a:solidFill>
              </a:endParaRPr>
            </a:p>
            <a:p>
              <a:r>
                <a:rPr lang="ja-JP" altLang="en-US" sz="800" dirty="0" smtClean="0">
                  <a:solidFill>
                    <a:schemeClr val="tx1"/>
                  </a:solidFill>
                </a:rPr>
                <a:t>　　　　　一体使用荷さばき地</a:t>
              </a:r>
              <a:endParaRPr lang="en-US" altLang="ja-JP" sz="800" dirty="0" smtClean="0">
                <a:solidFill>
                  <a:schemeClr val="tx1"/>
                </a:solidFill>
              </a:endParaRPr>
            </a:p>
            <a:p>
              <a:r>
                <a:rPr lang="ja-JP" altLang="en-US" sz="800" dirty="0" smtClean="0">
                  <a:solidFill>
                    <a:schemeClr val="tx1"/>
                  </a:solidFill>
                </a:rPr>
                <a:t>　　　　　上屋</a:t>
              </a:r>
              <a:endParaRPr lang="en-US" altLang="ja-JP" sz="800" dirty="0">
                <a:solidFill>
                  <a:schemeClr val="tx1"/>
                </a:solidFill>
              </a:endParaRPr>
            </a:p>
          </p:txBody>
        </p:sp>
        <p:sp>
          <p:nvSpPr>
            <p:cNvPr id="34" name="フリーフォーム 33"/>
            <p:cNvSpPr/>
            <p:nvPr/>
          </p:nvSpPr>
          <p:spPr>
            <a:xfrm>
              <a:off x="6742501" y="4517919"/>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a:off x="6742501" y="4632062"/>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pattFill prst="dkUpDiag">
              <a:fgClr>
                <a:schemeClr val="accent1"/>
              </a:fgClr>
              <a:bgClr>
                <a:schemeClr val="bg1"/>
              </a:bgClr>
            </a:patt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a:off x="6742501" y="4752281"/>
              <a:ext cx="367815" cy="86617"/>
            </a:xfrm>
            <a:custGeom>
              <a:avLst/>
              <a:gdLst>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0" fmla="*/ 1519707 w 3129566"/>
                <a:gd name="connsiteY0" fmla="*/ 0 h 3696236"/>
                <a:gd name="connsiteX1" fmla="*/ 3129566 w 3129566"/>
                <a:gd name="connsiteY1" fmla="*/ 1828800 h 3696236"/>
                <a:gd name="connsiteX2" fmla="*/ 3013656 w 3129566"/>
                <a:gd name="connsiteY2" fmla="*/ 2665927 h 3696236"/>
                <a:gd name="connsiteX3" fmla="*/ 1725769 w 3129566"/>
                <a:gd name="connsiteY3" fmla="*/ 3696236 h 3696236"/>
                <a:gd name="connsiteX4" fmla="*/ 0 w 3129566"/>
                <a:gd name="connsiteY4" fmla="*/ 1970467 h 3696236"/>
                <a:gd name="connsiteX5" fmla="*/ 1378039 w 3129566"/>
                <a:gd name="connsiteY5" fmla="*/ 927279 h 3696236"/>
                <a:gd name="connsiteX6" fmla="*/ 1519707 w 3129566"/>
                <a:gd name="connsiteY6" fmla="*/ 0 h 3696236"/>
                <a:gd name="connsiteX0" fmla="*/ 1519707 w 3438658"/>
                <a:gd name="connsiteY0" fmla="*/ 0 h 3696236"/>
                <a:gd name="connsiteX1" fmla="*/ 3129566 w 3438658"/>
                <a:gd name="connsiteY1" fmla="*/ 1828800 h 3696236"/>
                <a:gd name="connsiteX2" fmla="*/ 3438658 w 3438658"/>
                <a:gd name="connsiteY2" fmla="*/ 3361386 h 3696236"/>
                <a:gd name="connsiteX3" fmla="*/ 1725769 w 3438658"/>
                <a:gd name="connsiteY3" fmla="*/ 3696236 h 3696236"/>
                <a:gd name="connsiteX4" fmla="*/ 0 w 3438658"/>
                <a:gd name="connsiteY4" fmla="*/ 1970467 h 3696236"/>
                <a:gd name="connsiteX5" fmla="*/ 1378039 w 3438658"/>
                <a:gd name="connsiteY5" fmla="*/ 927279 h 3696236"/>
                <a:gd name="connsiteX6" fmla="*/ 1519707 w 3438658"/>
                <a:gd name="connsiteY6" fmla="*/ 0 h 3696236"/>
                <a:gd name="connsiteX0" fmla="*/ 1519707 w 3438658"/>
                <a:gd name="connsiteY0" fmla="*/ 0 h 4340179"/>
                <a:gd name="connsiteX1" fmla="*/ 3129566 w 3438658"/>
                <a:gd name="connsiteY1" fmla="*/ 1828800 h 4340179"/>
                <a:gd name="connsiteX2" fmla="*/ 3438658 w 3438658"/>
                <a:gd name="connsiteY2" fmla="*/ 3361386 h 4340179"/>
                <a:gd name="connsiteX3" fmla="*/ 2189408 w 3438658"/>
                <a:gd name="connsiteY3" fmla="*/ 4340179 h 4340179"/>
                <a:gd name="connsiteX4" fmla="*/ 0 w 3438658"/>
                <a:gd name="connsiteY4" fmla="*/ 1970467 h 4340179"/>
                <a:gd name="connsiteX5" fmla="*/ 1378039 w 3438658"/>
                <a:gd name="connsiteY5" fmla="*/ 927279 h 4340179"/>
                <a:gd name="connsiteX6" fmla="*/ 1519707 w 3438658"/>
                <a:gd name="connsiteY6" fmla="*/ 0 h 4340179"/>
                <a:gd name="connsiteX0" fmla="*/ 1378039 w 3438658"/>
                <a:gd name="connsiteY0" fmla="*/ 0 h 3412900"/>
                <a:gd name="connsiteX1" fmla="*/ 3129566 w 3438658"/>
                <a:gd name="connsiteY1" fmla="*/ 901521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78039 w 3438658"/>
                <a:gd name="connsiteY0" fmla="*/ 0 h 3412900"/>
                <a:gd name="connsiteX1" fmla="*/ 2859110 w 3438658"/>
                <a:gd name="connsiteY1" fmla="*/ 1493949 h 3412900"/>
                <a:gd name="connsiteX2" fmla="*/ 3438658 w 3438658"/>
                <a:gd name="connsiteY2" fmla="*/ 2434107 h 3412900"/>
                <a:gd name="connsiteX3" fmla="*/ 2189408 w 3438658"/>
                <a:gd name="connsiteY3" fmla="*/ 3412900 h 3412900"/>
                <a:gd name="connsiteX4" fmla="*/ 0 w 3438658"/>
                <a:gd name="connsiteY4" fmla="*/ 1043188 h 3412900"/>
                <a:gd name="connsiteX5" fmla="*/ 1378039 w 3438658"/>
                <a:gd name="connsiteY5" fmla="*/ 0 h 3412900"/>
                <a:gd name="connsiteX0" fmla="*/ 1365161 w 3438658"/>
                <a:gd name="connsiteY0" fmla="*/ 0 h 3515931"/>
                <a:gd name="connsiteX1" fmla="*/ 2859110 w 3438658"/>
                <a:gd name="connsiteY1" fmla="*/ 1596980 h 3515931"/>
                <a:gd name="connsiteX2" fmla="*/ 3438658 w 3438658"/>
                <a:gd name="connsiteY2" fmla="*/ 2537138 h 3515931"/>
                <a:gd name="connsiteX3" fmla="*/ 2189408 w 3438658"/>
                <a:gd name="connsiteY3" fmla="*/ 3515931 h 3515931"/>
                <a:gd name="connsiteX4" fmla="*/ 0 w 3438658"/>
                <a:gd name="connsiteY4" fmla="*/ 1146219 h 3515931"/>
                <a:gd name="connsiteX5" fmla="*/ 1365161 w 3438658"/>
                <a:gd name="connsiteY5" fmla="*/ 0 h 3515931"/>
                <a:gd name="connsiteX0" fmla="*/ 1365161 w 3438658"/>
                <a:gd name="connsiteY0" fmla="*/ 0 h 3515931"/>
                <a:gd name="connsiteX1" fmla="*/ 2859110 w 3438658"/>
                <a:gd name="connsiteY1" fmla="*/ 1596980 h 3515931"/>
                <a:gd name="connsiteX2" fmla="*/ 3438658 w 3438658"/>
                <a:gd name="connsiteY2" fmla="*/ 2537138 h 3515931"/>
                <a:gd name="connsiteX3" fmla="*/ 2034862 w 3438658"/>
                <a:gd name="connsiteY3" fmla="*/ 3515931 h 3515931"/>
                <a:gd name="connsiteX4" fmla="*/ 0 w 3438658"/>
                <a:gd name="connsiteY4" fmla="*/ 1146219 h 3515931"/>
                <a:gd name="connsiteX5" fmla="*/ 1365161 w 3438658"/>
                <a:gd name="connsiteY5" fmla="*/ 0 h 3515931"/>
                <a:gd name="connsiteX0" fmla="*/ 1365161 w 3374264"/>
                <a:gd name="connsiteY0" fmla="*/ 0 h 3515931"/>
                <a:gd name="connsiteX1" fmla="*/ 2859110 w 3374264"/>
                <a:gd name="connsiteY1" fmla="*/ 1596980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374264"/>
                <a:gd name="connsiteY0" fmla="*/ 0 h 3515931"/>
                <a:gd name="connsiteX1" fmla="*/ 3258355 w 3374264"/>
                <a:gd name="connsiteY1" fmla="*/ 2086378 h 3515931"/>
                <a:gd name="connsiteX2" fmla="*/ 3374264 w 3374264"/>
                <a:gd name="connsiteY2" fmla="*/ 2292440 h 3515931"/>
                <a:gd name="connsiteX3" fmla="*/ 2034862 w 3374264"/>
                <a:gd name="connsiteY3" fmla="*/ 3515931 h 3515931"/>
                <a:gd name="connsiteX4" fmla="*/ 0 w 3374264"/>
                <a:gd name="connsiteY4" fmla="*/ 1146219 h 3515931"/>
                <a:gd name="connsiteX5" fmla="*/ 1365161 w 3374264"/>
                <a:gd name="connsiteY5" fmla="*/ 0 h 3515931"/>
                <a:gd name="connsiteX0" fmla="*/ 1365161 w 3271233"/>
                <a:gd name="connsiteY0" fmla="*/ 0 h 3515931"/>
                <a:gd name="connsiteX1" fmla="*/ 3258355 w 3271233"/>
                <a:gd name="connsiteY1" fmla="*/ 2086378 h 3515931"/>
                <a:gd name="connsiteX2" fmla="*/ 3271233 w 3271233"/>
                <a:gd name="connsiteY2" fmla="*/ 2395471 h 3515931"/>
                <a:gd name="connsiteX3" fmla="*/ 2034862 w 3271233"/>
                <a:gd name="connsiteY3" fmla="*/ 3515931 h 3515931"/>
                <a:gd name="connsiteX4" fmla="*/ 0 w 3271233"/>
                <a:gd name="connsiteY4" fmla="*/ 1146219 h 3515931"/>
                <a:gd name="connsiteX5" fmla="*/ 1365161 w 3271233"/>
                <a:gd name="connsiteY5" fmla="*/ 0 h 3515931"/>
                <a:gd name="connsiteX0" fmla="*/ 1378040 w 3271233"/>
                <a:gd name="connsiteY0" fmla="*/ 0 h 3567447"/>
                <a:gd name="connsiteX1" fmla="*/ 3258355 w 3271233"/>
                <a:gd name="connsiteY1" fmla="*/ 2137894 h 3567447"/>
                <a:gd name="connsiteX2" fmla="*/ 3271233 w 3271233"/>
                <a:gd name="connsiteY2" fmla="*/ 2446987 h 3567447"/>
                <a:gd name="connsiteX3" fmla="*/ 2034862 w 3271233"/>
                <a:gd name="connsiteY3" fmla="*/ 3567447 h 3567447"/>
                <a:gd name="connsiteX4" fmla="*/ 0 w 3271233"/>
                <a:gd name="connsiteY4" fmla="*/ 1197735 h 3567447"/>
                <a:gd name="connsiteX5" fmla="*/ 1378040 w 3271233"/>
                <a:gd name="connsiteY5" fmla="*/ 0 h 3567447"/>
                <a:gd name="connsiteX0" fmla="*/ 2987765 w 4880958"/>
                <a:gd name="connsiteY0" fmla="*/ 0 h 3567447"/>
                <a:gd name="connsiteX1" fmla="*/ 4868080 w 4880958"/>
                <a:gd name="connsiteY1" fmla="*/ 2137894 h 3567447"/>
                <a:gd name="connsiteX2" fmla="*/ 4880958 w 4880958"/>
                <a:gd name="connsiteY2" fmla="*/ 2446987 h 3567447"/>
                <a:gd name="connsiteX3" fmla="*/ 3644587 w 4880958"/>
                <a:gd name="connsiteY3" fmla="*/ 3567447 h 3567447"/>
                <a:gd name="connsiteX4" fmla="*/ 0 w 4880958"/>
                <a:gd name="connsiteY4" fmla="*/ 492885 h 3567447"/>
                <a:gd name="connsiteX5" fmla="*/ 2987765 w 4880958"/>
                <a:gd name="connsiteY5" fmla="*/ 0 h 3567447"/>
                <a:gd name="connsiteX0" fmla="*/ 1444715 w 4880958"/>
                <a:gd name="connsiteY0" fmla="*/ 0 h 3119772"/>
                <a:gd name="connsiteX1" fmla="*/ 4868080 w 4880958"/>
                <a:gd name="connsiteY1" fmla="*/ 1690219 h 3119772"/>
                <a:gd name="connsiteX2" fmla="*/ 4880958 w 4880958"/>
                <a:gd name="connsiteY2" fmla="*/ 1999312 h 3119772"/>
                <a:gd name="connsiteX3" fmla="*/ 3644587 w 4880958"/>
                <a:gd name="connsiteY3" fmla="*/ 3119772 h 3119772"/>
                <a:gd name="connsiteX4" fmla="*/ 0 w 4880958"/>
                <a:gd name="connsiteY4" fmla="*/ 45210 h 3119772"/>
                <a:gd name="connsiteX5" fmla="*/ 1444715 w 4880958"/>
                <a:gd name="connsiteY5" fmla="*/ 0 h 3119772"/>
                <a:gd name="connsiteX0" fmla="*/ 1444715 w 4880958"/>
                <a:gd name="connsiteY0" fmla="*/ 0 h 2710197"/>
                <a:gd name="connsiteX1" fmla="*/ 4868080 w 4880958"/>
                <a:gd name="connsiteY1" fmla="*/ 1690219 h 2710197"/>
                <a:gd name="connsiteX2" fmla="*/ 4880958 w 4880958"/>
                <a:gd name="connsiteY2" fmla="*/ 1999312 h 2710197"/>
                <a:gd name="connsiteX3" fmla="*/ 872812 w 4880958"/>
                <a:gd name="connsiteY3" fmla="*/ 2710197 h 2710197"/>
                <a:gd name="connsiteX4" fmla="*/ 0 w 4880958"/>
                <a:gd name="connsiteY4" fmla="*/ 45210 h 2710197"/>
                <a:gd name="connsiteX5" fmla="*/ 1444715 w 4880958"/>
                <a:gd name="connsiteY5" fmla="*/ 0 h 2710197"/>
                <a:gd name="connsiteX0" fmla="*/ 1444715 w 4868080"/>
                <a:gd name="connsiteY0" fmla="*/ 0 h 2710197"/>
                <a:gd name="connsiteX1" fmla="*/ 4868080 w 4868080"/>
                <a:gd name="connsiteY1" fmla="*/ 1690219 h 2710197"/>
                <a:gd name="connsiteX2" fmla="*/ 1461483 w 4868080"/>
                <a:gd name="connsiteY2" fmla="*/ 2685112 h 2710197"/>
                <a:gd name="connsiteX3" fmla="*/ 872812 w 4868080"/>
                <a:gd name="connsiteY3" fmla="*/ 2710197 h 2710197"/>
                <a:gd name="connsiteX4" fmla="*/ 0 w 4868080"/>
                <a:gd name="connsiteY4" fmla="*/ 45210 h 2710197"/>
                <a:gd name="connsiteX5" fmla="*/ 1444715 w 4868080"/>
                <a:gd name="connsiteY5" fmla="*/ 0 h 2710197"/>
                <a:gd name="connsiteX0" fmla="*/ 1444715 w 1477180"/>
                <a:gd name="connsiteY0" fmla="*/ 0 h 2710197"/>
                <a:gd name="connsiteX1" fmla="*/ 1477180 w 1477180"/>
                <a:gd name="connsiteY1" fmla="*/ 2318869 h 2710197"/>
                <a:gd name="connsiteX2" fmla="*/ 1461483 w 1477180"/>
                <a:gd name="connsiteY2" fmla="*/ 2685112 h 2710197"/>
                <a:gd name="connsiteX3" fmla="*/ 872812 w 1477180"/>
                <a:gd name="connsiteY3" fmla="*/ 2710197 h 2710197"/>
                <a:gd name="connsiteX4" fmla="*/ 0 w 1477180"/>
                <a:gd name="connsiteY4" fmla="*/ 45210 h 2710197"/>
                <a:gd name="connsiteX5" fmla="*/ 1444715 w 1477180"/>
                <a:gd name="connsiteY5" fmla="*/ 0 h 2710197"/>
                <a:gd name="connsiteX0" fmla="*/ 1444715 w 1477180"/>
                <a:gd name="connsiteY0" fmla="*/ 0 h 2710197"/>
                <a:gd name="connsiteX1" fmla="*/ 1443508 w 1477180"/>
                <a:gd name="connsiteY1" fmla="*/ 1828666 h 2710197"/>
                <a:gd name="connsiteX2" fmla="*/ 1477180 w 1477180"/>
                <a:gd name="connsiteY2" fmla="*/ 2318869 h 2710197"/>
                <a:gd name="connsiteX3" fmla="*/ 1461483 w 1477180"/>
                <a:gd name="connsiteY3" fmla="*/ 2685112 h 2710197"/>
                <a:gd name="connsiteX4" fmla="*/ 872812 w 1477180"/>
                <a:gd name="connsiteY4" fmla="*/ 2710197 h 2710197"/>
                <a:gd name="connsiteX5" fmla="*/ 0 w 1477180"/>
                <a:gd name="connsiteY5" fmla="*/ 45210 h 2710197"/>
                <a:gd name="connsiteX6" fmla="*/ 1444715 w 1477180"/>
                <a:gd name="connsiteY6" fmla="*/ 0 h 2710197"/>
                <a:gd name="connsiteX0" fmla="*/ 1444715 w 1586383"/>
                <a:gd name="connsiteY0" fmla="*/ 0 h 2710197"/>
                <a:gd name="connsiteX1" fmla="*/ 1586383 w 1586383"/>
                <a:gd name="connsiteY1" fmla="*/ 1790566 h 2710197"/>
                <a:gd name="connsiteX2" fmla="*/ 1477180 w 1586383"/>
                <a:gd name="connsiteY2" fmla="*/ 2318869 h 2710197"/>
                <a:gd name="connsiteX3" fmla="*/ 1461483 w 1586383"/>
                <a:gd name="connsiteY3" fmla="*/ 2685112 h 2710197"/>
                <a:gd name="connsiteX4" fmla="*/ 872812 w 1586383"/>
                <a:gd name="connsiteY4" fmla="*/ 2710197 h 2710197"/>
                <a:gd name="connsiteX5" fmla="*/ 0 w 1586383"/>
                <a:gd name="connsiteY5" fmla="*/ 45210 h 2710197"/>
                <a:gd name="connsiteX6" fmla="*/ 1444715 w 1586383"/>
                <a:gd name="connsiteY6" fmla="*/ 0 h 2710197"/>
                <a:gd name="connsiteX0" fmla="*/ 1444715 w 6053608"/>
                <a:gd name="connsiteY0" fmla="*/ 0 h 2710197"/>
                <a:gd name="connsiteX1" fmla="*/ 6053608 w 6053608"/>
                <a:gd name="connsiteY1" fmla="*/ 2323966 h 2710197"/>
                <a:gd name="connsiteX2" fmla="*/ 1477180 w 6053608"/>
                <a:gd name="connsiteY2" fmla="*/ 2318869 h 2710197"/>
                <a:gd name="connsiteX3" fmla="*/ 1461483 w 6053608"/>
                <a:gd name="connsiteY3" fmla="*/ 2685112 h 2710197"/>
                <a:gd name="connsiteX4" fmla="*/ 872812 w 6053608"/>
                <a:gd name="connsiteY4" fmla="*/ 2710197 h 2710197"/>
                <a:gd name="connsiteX5" fmla="*/ 0 w 6053608"/>
                <a:gd name="connsiteY5" fmla="*/ 45210 h 2710197"/>
                <a:gd name="connsiteX6" fmla="*/ 1444715 w 6053608"/>
                <a:gd name="connsiteY6"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90534"/>
                <a:gd name="connsiteY0" fmla="*/ 0 h 2710197"/>
                <a:gd name="connsiteX1" fmla="*/ 3519957 w 6090534"/>
                <a:gd name="connsiteY1" fmla="*/ 1076191 h 2710197"/>
                <a:gd name="connsiteX2" fmla="*/ 6053608 w 6090534"/>
                <a:gd name="connsiteY2" fmla="*/ 2323966 h 2710197"/>
                <a:gd name="connsiteX3" fmla="*/ 1477180 w 6090534"/>
                <a:gd name="connsiteY3" fmla="*/ 2318869 h 2710197"/>
                <a:gd name="connsiteX4" fmla="*/ 1461483 w 6090534"/>
                <a:gd name="connsiteY4" fmla="*/ 2685112 h 2710197"/>
                <a:gd name="connsiteX5" fmla="*/ 872812 w 6090534"/>
                <a:gd name="connsiteY5" fmla="*/ 2710197 h 2710197"/>
                <a:gd name="connsiteX6" fmla="*/ 0 w 6090534"/>
                <a:gd name="connsiteY6" fmla="*/ 45210 h 2710197"/>
                <a:gd name="connsiteX7" fmla="*/ 1444715 w 6090534"/>
                <a:gd name="connsiteY7" fmla="*/ 0 h 2710197"/>
                <a:gd name="connsiteX0" fmla="*/ 1444715 w 6073360"/>
                <a:gd name="connsiteY0" fmla="*/ 0 h 2710197"/>
                <a:gd name="connsiteX1" fmla="*/ 1462557 w 6073360"/>
                <a:gd name="connsiteY1" fmla="*/ 1219066 h 2710197"/>
                <a:gd name="connsiteX2" fmla="*/ 6053608 w 6073360"/>
                <a:gd name="connsiteY2" fmla="*/ 2323966 h 2710197"/>
                <a:gd name="connsiteX3" fmla="*/ 1477180 w 6073360"/>
                <a:gd name="connsiteY3" fmla="*/ 2318869 h 2710197"/>
                <a:gd name="connsiteX4" fmla="*/ 1461483 w 6073360"/>
                <a:gd name="connsiteY4" fmla="*/ 2685112 h 2710197"/>
                <a:gd name="connsiteX5" fmla="*/ 872812 w 6073360"/>
                <a:gd name="connsiteY5" fmla="*/ 2710197 h 2710197"/>
                <a:gd name="connsiteX6" fmla="*/ 0 w 6073360"/>
                <a:gd name="connsiteY6" fmla="*/ 45210 h 2710197"/>
                <a:gd name="connsiteX7" fmla="*/ 1444715 w 6073360"/>
                <a:gd name="connsiteY7" fmla="*/ 0 h 2710197"/>
                <a:gd name="connsiteX0" fmla="*/ 1444715 w 6053608"/>
                <a:gd name="connsiteY0" fmla="*/ 0 h 2710197"/>
                <a:gd name="connsiteX1" fmla="*/ 1462557 w 6053608"/>
                <a:gd name="connsiteY1" fmla="*/ 1219066 h 2710197"/>
                <a:gd name="connsiteX2" fmla="*/ 6053608 w 6053608"/>
                <a:gd name="connsiteY2" fmla="*/ 2323966 h 2710197"/>
                <a:gd name="connsiteX3" fmla="*/ 1477180 w 6053608"/>
                <a:gd name="connsiteY3" fmla="*/ 2318869 h 2710197"/>
                <a:gd name="connsiteX4" fmla="*/ 1461483 w 6053608"/>
                <a:gd name="connsiteY4" fmla="*/ 2685112 h 2710197"/>
                <a:gd name="connsiteX5" fmla="*/ 872812 w 6053608"/>
                <a:gd name="connsiteY5" fmla="*/ 2710197 h 2710197"/>
                <a:gd name="connsiteX6" fmla="*/ 0 w 6053608"/>
                <a:gd name="connsiteY6" fmla="*/ 45210 h 2710197"/>
                <a:gd name="connsiteX7" fmla="*/ 1444715 w 6053608"/>
                <a:gd name="connsiteY7" fmla="*/ 0 h 2710197"/>
                <a:gd name="connsiteX0" fmla="*/ 1444715 w 6053608"/>
                <a:gd name="connsiteY0" fmla="*/ 0 h 2710197"/>
                <a:gd name="connsiteX1" fmla="*/ 1462557 w 6053608"/>
                <a:gd name="connsiteY1" fmla="*/ 1219066 h 2710197"/>
                <a:gd name="connsiteX2" fmla="*/ 4015257 w 6053608"/>
                <a:gd name="connsiteY2" fmla="*/ 1828666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53608"/>
                <a:gd name="connsiteY0" fmla="*/ 0 h 2710197"/>
                <a:gd name="connsiteX1" fmla="*/ 1462557 w 6053608"/>
                <a:gd name="connsiteY1" fmla="*/ 1219066 h 2710197"/>
                <a:gd name="connsiteX2" fmla="*/ 6015507 w 6053608"/>
                <a:gd name="connsiteY2" fmla="*/ 1228591 h 2710197"/>
                <a:gd name="connsiteX3" fmla="*/ 6053608 w 6053608"/>
                <a:gd name="connsiteY3" fmla="*/ 2323966 h 2710197"/>
                <a:gd name="connsiteX4" fmla="*/ 1477180 w 6053608"/>
                <a:gd name="connsiteY4" fmla="*/ 2318869 h 2710197"/>
                <a:gd name="connsiteX5" fmla="*/ 1461483 w 6053608"/>
                <a:gd name="connsiteY5" fmla="*/ 2685112 h 2710197"/>
                <a:gd name="connsiteX6" fmla="*/ 872812 w 6053608"/>
                <a:gd name="connsiteY6" fmla="*/ 2710197 h 2710197"/>
                <a:gd name="connsiteX7" fmla="*/ 0 w 6053608"/>
                <a:gd name="connsiteY7" fmla="*/ 45210 h 2710197"/>
                <a:gd name="connsiteX8" fmla="*/ 1444715 w 6053608"/>
                <a:gd name="connsiteY8" fmla="*/ 0 h 2710197"/>
                <a:gd name="connsiteX0" fmla="*/ 1444715 w 6015507"/>
                <a:gd name="connsiteY0" fmla="*/ 0 h 2710197"/>
                <a:gd name="connsiteX1" fmla="*/ 1462557 w 6015507"/>
                <a:gd name="connsiteY1" fmla="*/ 1219066 h 2710197"/>
                <a:gd name="connsiteX2" fmla="*/ 6015507 w 6015507"/>
                <a:gd name="connsiteY2" fmla="*/ 1228591 h 2710197"/>
                <a:gd name="connsiteX3" fmla="*/ 5996458 w 6015507"/>
                <a:gd name="connsiteY3" fmla="*/ 2362066 h 2710197"/>
                <a:gd name="connsiteX4" fmla="*/ 1477180 w 6015507"/>
                <a:gd name="connsiteY4" fmla="*/ 2318869 h 2710197"/>
                <a:gd name="connsiteX5" fmla="*/ 1461483 w 6015507"/>
                <a:gd name="connsiteY5" fmla="*/ 2685112 h 2710197"/>
                <a:gd name="connsiteX6" fmla="*/ 872812 w 6015507"/>
                <a:gd name="connsiteY6" fmla="*/ 2710197 h 2710197"/>
                <a:gd name="connsiteX7" fmla="*/ 0 w 6015507"/>
                <a:gd name="connsiteY7" fmla="*/ 45210 h 2710197"/>
                <a:gd name="connsiteX8" fmla="*/ 1444715 w 6015507"/>
                <a:gd name="connsiteY8" fmla="*/ 0 h 2710197"/>
                <a:gd name="connsiteX0" fmla="*/ 1444715 w 5996458"/>
                <a:gd name="connsiteY0" fmla="*/ 0 h 2710197"/>
                <a:gd name="connsiteX1" fmla="*/ 1462557 w 5996458"/>
                <a:gd name="connsiteY1" fmla="*/ 1219066 h 2710197"/>
                <a:gd name="connsiteX2" fmla="*/ 5986932 w 5996458"/>
                <a:gd name="connsiteY2" fmla="*/ 1219066 h 2710197"/>
                <a:gd name="connsiteX3" fmla="*/ 5996458 w 5996458"/>
                <a:gd name="connsiteY3" fmla="*/ 2362066 h 2710197"/>
                <a:gd name="connsiteX4" fmla="*/ 1477180 w 5996458"/>
                <a:gd name="connsiteY4" fmla="*/ 2318869 h 2710197"/>
                <a:gd name="connsiteX5" fmla="*/ 1461483 w 5996458"/>
                <a:gd name="connsiteY5" fmla="*/ 2685112 h 2710197"/>
                <a:gd name="connsiteX6" fmla="*/ 872812 w 5996458"/>
                <a:gd name="connsiteY6" fmla="*/ 2710197 h 2710197"/>
                <a:gd name="connsiteX7" fmla="*/ 0 w 5996458"/>
                <a:gd name="connsiteY7" fmla="*/ 45210 h 2710197"/>
                <a:gd name="connsiteX8" fmla="*/ 1444715 w 5996458"/>
                <a:gd name="connsiteY8" fmla="*/ 0 h 2710197"/>
                <a:gd name="connsiteX0" fmla="*/ 1428673 w 5980416"/>
                <a:gd name="connsiteY0" fmla="*/ 0 h 2710197"/>
                <a:gd name="connsiteX1" fmla="*/ 1446515 w 5980416"/>
                <a:gd name="connsiteY1" fmla="*/ 1219066 h 2710197"/>
                <a:gd name="connsiteX2" fmla="*/ 5970890 w 5980416"/>
                <a:gd name="connsiteY2" fmla="*/ 1219066 h 2710197"/>
                <a:gd name="connsiteX3" fmla="*/ 5980416 w 5980416"/>
                <a:gd name="connsiteY3" fmla="*/ 2362066 h 2710197"/>
                <a:gd name="connsiteX4" fmla="*/ 1461138 w 5980416"/>
                <a:gd name="connsiteY4" fmla="*/ 2318869 h 2710197"/>
                <a:gd name="connsiteX5" fmla="*/ 1445441 w 5980416"/>
                <a:gd name="connsiteY5" fmla="*/ 2685112 h 2710197"/>
                <a:gd name="connsiteX6" fmla="*/ 856770 w 5980416"/>
                <a:gd name="connsiteY6" fmla="*/ 2710197 h 2710197"/>
                <a:gd name="connsiteX7" fmla="*/ 0 w 5980416"/>
                <a:gd name="connsiteY7" fmla="*/ 61252 h 2710197"/>
                <a:gd name="connsiteX8" fmla="*/ 1428673 w 5980416"/>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93222 w 6012500"/>
                <a:gd name="connsiteY4" fmla="*/ 2318869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02974 w 6012500"/>
                <a:gd name="connsiteY2" fmla="*/ 1219066 h 2710197"/>
                <a:gd name="connsiteX3" fmla="*/ 6012500 w 6012500"/>
                <a:gd name="connsiteY3" fmla="*/ 2362066 h 2710197"/>
                <a:gd name="connsiteX4" fmla="*/ 1477180 w 6012500"/>
                <a:gd name="connsiteY4" fmla="*/ 2366995 h 2710197"/>
                <a:gd name="connsiteX5" fmla="*/ 1477525 w 6012500"/>
                <a:gd name="connsiteY5" fmla="*/ 2685112 h 2710197"/>
                <a:gd name="connsiteX6" fmla="*/ 888854 w 6012500"/>
                <a:gd name="connsiteY6" fmla="*/ 2710197 h 2710197"/>
                <a:gd name="connsiteX7" fmla="*/ 0 w 6012500"/>
                <a:gd name="connsiteY7" fmla="*/ 13126 h 2710197"/>
                <a:gd name="connsiteX8" fmla="*/ 1460757 w 6012500"/>
                <a:gd name="connsiteY8" fmla="*/ 0 h 2710197"/>
                <a:gd name="connsiteX0" fmla="*/ 1460757 w 6012500"/>
                <a:gd name="connsiteY0" fmla="*/ 0 h 2710197"/>
                <a:gd name="connsiteX1" fmla="*/ 1478599 w 6012500"/>
                <a:gd name="connsiteY1" fmla="*/ 1219066 h 2710197"/>
                <a:gd name="connsiteX2" fmla="*/ 6012500 w 6012500"/>
                <a:gd name="connsiteY2" fmla="*/ 2362066 h 2710197"/>
                <a:gd name="connsiteX3" fmla="*/ 1477180 w 6012500"/>
                <a:gd name="connsiteY3" fmla="*/ 2366995 h 2710197"/>
                <a:gd name="connsiteX4" fmla="*/ 1477525 w 6012500"/>
                <a:gd name="connsiteY4" fmla="*/ 2685112 h 2710197"/>
                <a:gd name="connsiteX5" fmla="*/ 888854 w 6012500"/>
                <a:gd name="connsiteY5" fmla="*/ 2710197 h 2710197"/>
                <a:gd name="connsiteX6" fmla="*/ 0 w 6012500"/>
                <a:gd name="connsiteY6" fmla="*/ 13126 h 2710197"/>
                <a:gd name="connsiteX7" fmla="*/ 1460757 w 6012500"/>
                <a:gd name="connsiteY7" fmla="*/ 0 h 2710197"/>
                <a:gd name="connsiteX0" fmla="*/ 1460757 w 1478599"/>
                <a:gd name="connsiteY0" fmla="*/ 0 h 2710197"/>
                <a:gd name="connsiteX1" fmla="*/ 1478599 w 1478599"/>
                <a:gd name="connsiteY1" fmla="*/ 1219066 h 2710197"/>
                <a:gd name="connsiteX2" fmla="*/ 1477180 w 1478599"/>
                <a:gd name="connsiteY2" fmla="*/ 2366995 h 2710197"/>
                <a:gd name="connsiteX3" fmla="*/ 1477525 w 1478599"/>
                <a:gd name="connsiteY3" fmla="*/ 2685112 h 2710197"/>
                <a:gd name="connsiteX4" fmla="*/ 888854 w 1478599"/>
                <a:gd name="connsiteY4" fmla="*/ 2710197 h 2710197"/>
                <a:gd name="connsiteX5" fmla="*/ 0 w 1478599"/>
                <a:gd name="connsiteY5" fmla="*/ 13126 h 2710197"/>
                <a:gd name="connsiteX6" fmla="*/ 1460757 w 1478599"/>
                <a:gd name="connsiteY6" fmla="*/ 0 h 2710197"/>
                <a:gd name="connsiteX0" fmla="*/ 1460757 w 1478599"/>
                <a:gd name="connsiteY0" fmla="*/ 0 h 2710197"/>
                <a:gd name="connsiteX1" fmla="*/ 1478599 w 1478599"/>
                <a:gd name="connsiteY1" fmla="*/ 1219066 h 2710197"/>
                <a:gd name="connsiteX2" fmla="*/ 1477525 w 1478599"/>
                <a:gd name="connsiteY2" fmla="*/ 2685112 h 2710197"/>
                <a:gd name="connsiteX3" fmla="*/ 888854 w 1478599"/>
                <a:gd name="connsiteY3" fmla="*/ 2710197 h 2710197"/>
                <a:gd name="connsiteX4" fmla="*/ 0 w 1478599"/>
                <a:gd name="connsiteY4" fmla="*/ 13126 h 2710197"/>
                <a:gd name="connsiteX5" fmla="*/ 1460757 w 1478599"/>
                <a:gd name="connsiteY5" fmla="*/ 0 h 2710197"/>
                <a:gd name="connsiteX0" fmla="*/ 1460757 w 1477525"/>
                <a:gd name="connsiteY0" fmla="*/ 0 h 2710197"/>
                <a:gd name="connsiteX1" fmla="*/ 1477525 w 1477525"/>
                <a:gd name="connsiteY1" fmla="*/ 2685112 h 2710197"/>
                <a:gd name="connsiteX2" fmla="*/ 888854 w 1477525"/>
                <a:gd name="connsiteY2" fmla="*/ 2710197 h 2710197"/>
                <a:gd name="connsiteX3" fmla="*/ 0 w 1477525"/>
                <a:gd name="connsiteY3" fmla="*/ 13126 h 2710197"/>
                <a:gd name="connsiteX4" fmla="*/ 1460757 w 1477525"/>
                <a:gd name="connsiteY4" fmla="*/ 0 h 2710197"/>
                <a:gd name="connsiteX0" fmla="*/ 2183569 w 2200337"/>
                <a:gd name="connsiteY0" fmla="*/ 4291 h 2714488"/>
                <a:gd name="connsiteX1" fmla="*/ 2200337 w 2200337"/>
                <a:gd name="connsiteY1" fmla="*/ 2689403 h 2714488"/>
                <a:gd name="connsiteX2" fmla="*/ 1611666 w 2200337"/>
                <a:gd name="connsiteY2" fmla="*/ 2714488 h 2714488"/>
                <a:gd name="connsiteX3" fmla="*/ 0 w 2200337"/>
                <a:gd name="connsiteY3" fmla="*/ 0 h 2714488"/>
                <a:gd name="connsiteX4" fmla="*/ 2183569 w 2200337"/>
                <a:gd name="connsiteY4" fmla="*/ 4291 h 2714488"/>
                <a:gd name="connsiteX0" fmla="*/ 2183569 w 2200337"/>
                <a:gd name="connsiteY0" fmla="*/ 4291 h 2689403"/>
                <a:gd name="connsiteX1" fmla="*/ 2200337 w 2200337"/>
                <a:gd name="connsiteY1" fmla="*/ 2689403 h 2689403"/>
                <a:gd name="connsiteX2" fmla="*/ 17997 w 2200337"/>
                <a:gd name="connsiteY2" fmla="*/ 1112111 h 2689403"/>
                <a:gd name="connsiteX3" fmla="*/ 0 w 2200337"/>
                <a:gd name="connsiteY3" fmla="*/ 0 h 2689403"/>
                <a:gd name="connsiteX4" fmla="*/ 2183569 w 2200337"/>
                <a:gd name="connsiteY4" fmla="*/ 4291 h 2689403"/>
                <a:gd name="connsiteX0" fmla="*/ 3733694 w 3733694"/>
                <a:gd name="connsiteY0" fmla="*/ 0 h 2693821"/>
                <a:gd name="connsiteX1" fmla="*/ 2200337 w 3733694"/>
                <a:gd name="connsiteY1" fmla="*/ 2693821 h 2693821"/>
                <a:gd name="connsiteX2" fmla="*/ 17997 w 3733694"/>
                <a:gd name="connsiteY2" fmla="*/ 1116529 h 2693821"/>
                <a:gd name="connsiteX3" fmla="*/ 0 w 3733694"/>
                <a:gd name="connsiteY3" fmla="*/ 4418 h 2693821"/>
                <a:gd name="connsiteX4" fmla="*/ 3733694 w 3733694"/>
                <a:gd name="connsiteY4" fmla="*/ 0 h 2693821"/>
                <a:gd name="connsiteX0" fmla="*/ 3733694 w 3733694"/>
                <a:gd name="connsiteY0" fmla="*/ 0 h 2693821"/>
                <a:gd name="connsiteX1" fmla="*/ 3480756 w 3733694"/>
                <a:gd name="connsiteY1" fmla="*/ 428765 h 2693821"/>
                <a:gd name="connsiteX2" fmla="*/ 2200337 w 3733694"/>
                <a:gd name="connsiteY2" fmla="*/ 2693821 h 2693821"/>
                <a:gd name="connsiteX3" fmla="*/ 17997 w 3733694"/>
                <a:gd name="connsiteY3" fmla="*/ 1116529 h 2693821"/>
                <a:gd name="connsiteX4" fmla="*/ 0 w 3733694"/>
                <a:gd name="connsiteY4" fmla="*/ 4418 h 2693821"/>
                <a:gd name="connsiteX5" fmla="*/ 3733694 w 3733694"/>
                <a:gd name="connsiteY5" fmla="*/ 0 h 2693821"/>
                <a:gd name="connsiteX0" fmla="*/ 3733694 w 3750722"/>
                <a:gd name="connsiteY0" fmla="*/ 0 h 2693821"/>
                <a:gd name="connsiteX1" fmla="*/ 3750722 w 3750722"/>
                <a:gd name="connsiteY1" fmla="*/ 254593 h 2693821"/>
                <a:gd name="connsiteX2" fmla="*/ 2200337 w 3750722"/>
                <a:gd name="connsiteY2" fmla="*/ 2693821 h 2693821"/>
                <a:gd name="connsiteX3" fmla="*/ 17997 w 3750722"/>
                <a:gd name="connsiteY3" fmla="*/ 1116529 h 2693821"/>
                <a:gd name="connsiteX4" fmla="*/ 0 w 3750722"/>
                <a:gd name="connsiteY4" fmla="*/ 4418 h 2693821"/>
                <a:gd name="connsiteX5" fmla="*/ 3733694 w 3750722"/>
                <a:gd name="connsiteY5" fmla="*/ 0 h 2693821"/>
                <a:gd name="connsiteX0" fmla="*/ 3733694 w 4264269"/>
                <a:gd name="connsiteY0" fmla="*/ 0 h 1126278"/>
                <a:gd name="connsiteX1" fmla="*/ 3750722 w 4264269"/>
                <a:gd name="connsiteY1" fmla="*/ 254593 h 1126278"/>
                <a:gd name="connsiteX2" fmla="*/ 4264269 w 4264269"/>
                <a:gd name="connsiteY2" fmla="*/ 1126278 h 1126278"/>
                <a:gd name="connsiteX3" fmla="*/ 17997 w 4264269"/>
                <a:gd name="connsiteY3" fmla="*/ 1116529 h 1126278"/>
                <a:gd name="connsiteX4" fmla="*/ 0 w 4264269"/>
                <a:gd name="connsiteY4" fmla="*/ 4418 h 1126278"/>
                <a:gd name="connsiteX5" fmla="*/ 3733694 w 4264269"/>
                <a:gd name="connsiteY5" fmla="*/ 0 h 1126278"/>
                <a:gd name="connsiteX0" fmla="*/ 3733694 w 4264269"/>
                <a:gd name="connsiteY0" fmla="*/ 0 h 1126278"/>
                <a:gd name="connsiteX1" fmla="*/ 3750722 w 4264269"/>
                <a:gd name="connsiteY1" fmla="*/ 254593 h 1126278"/>
                <a:gd name="connsiteX2" fmla="*/ 3985853 w 4264269"/>
                <a:gd name="connsiteY2" fmla="*/ 655187 h 1126278"/>
                <a:gd name="connsiteX3" fmla="*/ 4264269 w 4264269"/>
                <a:gd name="connsiteY3" fmla="*/ 1126278 h 1126278"/>
                <a:gd name="connsiteX4" fmla="*/ 17997 w 4264269"/>
                <a:gd name="connsiteY4" fmla="*/ 1116529 h 1126278"/>
                <a:gd name="connsiteX5" fmla="*/ 0 w 4264269"/>
                <a:gd name="connsiteY5" fmla="*/ 4418 h 1126278"/>
                <a:gd name="connsiteX6" fmla="*/ 3733694 w 4264269"/>
                <a:gd name="connsiteY6" fmla="*/ 0 h 1126278"/>
                <a:gd name="connsiteX0" fmla="*/ 3733694 w 4290653"/>
                <a:gd name="connsiteY0" fmla="*/ 0 h 1126278"/>
                <a:gd name="connsiteX1" fmla="*/ 3750722 w 4290653"/>
                <a:gd name="connsiteY1" fmla="*/ 254593 h 1126278"/>
                <a:gd name="connsiteX2" fmla="*/ 4290653 w 4290653"/>
                <a:gd name="connsiteY2" fmla="*/ 228467 h 1126278"/>
                <a:gd name="connsiteX3" fmla="*/ 4264269 w 4290653"/>
                <a:gd name="connsiteY3" fmla="*/ 1126278 h 1126278"/>
                <a:gd name="connsiteX4" fmla="*/ 17997 w 4290653"/>
                <a:gd name="connsiteY4" fmla="*/ 1116529 h 1126278"/>
                <a:gd name="connsiteX5" fmla="*/ 0 w 4290653"/>
                <a:gd name="connsiteY5" fmla="*/ 4418 h 1126278"/>
                <a:gd name="connsiteX6" fmla="*/ 3733694 w 4290653"/>
                <a:gd name="connsiteY6" fmla="*/ 0 h 1126278"/>
                <a:gd name="connsiteX0" fmla="*/ 3733694 w 4273236"/>
                <a:gd name="connsiteY0" fmla="*/ 0 h 1126278"/>
                <a:gd name="connsiteX1" fmla="*/ 3750722 w 4273236"/>
                <a:gd name="connsiteY1" fmla="*/ 254593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3236"/>
                <a:gd name="connsiteY0" fmla="*/ 0 h 1126278"/>
                <a:gd name="connsiteX1" fmla="*/ 3733305 w 4273236"/>
                <a:gd name="connsiteY1" fmla="*/ 263301 h 1126278"/>
                <a:gd name="connsiteX2" fmla="*/ 4273236 w 4273236"/>
                <a:gd name="connsiteY2" fmla="*/ 254593 h 1126278"/>
                <a:gd name="connsiteX3" fmla="*/ 4264269 w 4273236"/>
                <a:gd name="connsiteY3" fmla="*/ 1126278 h 1126278"/>
                <a:gd name="connsiteX4" fmla="*/ 17997 w 4273236"/>
                <a:gd name="connsiteY4" fmla="*/ 1116529 h 1126278"/>
                <a:gd name="connsiteX5" fmla="*/ 0 w 4273236"/>
                <a:gd name="connsiteY5" fmla="*/ 4418 h 1126278"/>
                <a:gd name="connsiteX6" fmla="*/ 3733694 w 4273236"/>
                <a:gd name="connsiteY6" fmla="*/ 0 h 1126278"/>
                <a:gd name="connsiteX0" fmla="*/ 3733694 w 4276230"/>
                <a:gd name="connsiteY0" fmla="*/ 7526 h 1133804"/>
                <a:gd name="connsiteX1" fmla="*/ 4276230 w 4276230"/>
                <a:gd name="connsiteY1" fmla="*/ 27940 h 1133804"/>
                <a:gd name="connsiteX2" fmla="*/ 4273236 w 4276230"/>
                <a:gd name="connsiteY2" fmla="*/ 262119 h 1133804"/>
                <a:gd name="connsiteX3" fmla="*/ 4264269 w 4276230"/>
                <a:gd name="connsiteY3" fmla="*/ 1133804 h 1133804"/>
                <a:gd name="connsiteX4" fmla="*/ 17997 w 4276230"/>
                <a:gd name="connsiteY4" fmla="*/ 1124055 h 1133804"/>
                <a:gd name="connsiteX5" fmla="*/ 0 w 4276230"/>
                <a:gd name="connsiteY5" fmla="*/ 11944 h 1133804"/>
                <a:gd name="connsiteX6" fmla="*/ 3733694 w 4276230"/>
                <a:gd name="connsiteY6" fmla="*/ 7526 h 1133804"/>
                <a:gd name="connsiteX0" fmla="*/ 3733694 w 4276230"/>
                <a:gd name="connsiteY0" fmla="*/ 4320 h 1130598"/>
                <a:gd name="connsiteX1" fmla="*/ 3972790 w 4276230"/>
                <a:gd name="connsiteY1" fmla="*/ 1466 h 1130598"/>
                <a:gd name="connsiteX2" fmla="*/ 4276230 w 4276230"/>
                <a:gd name="connsiteY2" fmla="*/ 24734 h 1130598"/>
                <a:gd name="connsiteX3" fmla="*/ 4273236 w 4276230"/>
                <a:gd name="connsiteY3" fmla="*/ 258913 h 1130598"/>
                <a:gd name="connsiteX4" fmla="*/ 4264269 w 4276230"/>
                <a:gd name="connsiteY4" fmla="*/ 1130598 h 1130598"/>
                <a:gd name="connsiteX5" fmla="*/ 17997 w 4276230"/>
                <a:gd name="connsiteY5" fmla="*/ 1120849 h 1130598"/>
                <a:gd name="connsiteX6" fmla="*/ 0 w 4276230"/>
                <a:gd name="connsiteY6" fmla="*/ 8738 h 1130598"/>
                <a:gd name="connsiteX7" fmla="*/ 3733694 w 4276230"/>
                <a:gd name="connsiteY7" fmla="*/ 4320 h 1130598"/>
                <a:gd name="connsiteX0" fmla="*/ 3733694 w 4280992"/>
                <a:gd name="connsiteY0" fmla="*/ 15938 h 1142216"/>
                <a:gd name="connsiteX1" fmla="*/ 3972790 w 4280992"/>
                <a:gd name="connsiteY1" fmla="*/ 13084 h 1142216"/>
                <a:gd name="connsiteX2" fmla="*/ 4280992 w 4280992"/>
                <a:gd name="connsiteY2" fmla="*/ 17302 h 1142216"/>
                <a:gd name="connsiteX3" fmla="*/ 4273236 w 4280992"/>
                <a:gd name="connsiteY3" fmla="*/ 270531 h 1142216"/>
                <a:gd name="connsiteX4" fmla="*/ 4264269 w 4280992"/>
                <a:gd name="connsiteY4" fmla="*/ 1142216 h 1142216"/>
                <a:gd name="connsiteX5" fmla="*/ 17997 w 4280992"/>
                <a:gd name="connsiteY5" fmla="*/ 1132467 h 1142216"/>
                <a:gd name="connsiteX6" fmla="*/ 0 w 4280992"/>
                <a:gd name="connsiteY6" fmla="*/ 20356 h 1142216"/>
                <a:gd name="connsiteX7" fmla="*/ 3733694 w 4280992"/>
                <a:gd name="connsiteY7" fmla="*/ 15938 h 1142216"/>
                <a:gd name="connsiteX0" fmla="*/ 3733694 w 4280992"/>
                <a:gd name="connsiteY0" fmla="*/ 3584 h 1129862"/>
                <a:gd name="connsiteX1" fmla="*/ 3972790 w 4280992"/>
                <a:gd name="connsiteY1" fmla="*/ 730 h 1129862"/>
                <a:gd name="connsiteX2" fmla="*/ 4280992 w 4280992"/>
                <a:gd name="connsiteY2" fmla="*/ 4948 h 1129862"/>
                <a:gd name="connsiteX3" fmla="*/ 4273236 w 4280992"/>
                <a:gd name="connsiteY3" fmla="*/ 258177 h 1129862"/>
                <a:gd name="connsiteX4" fmla="*/ 4264269 w 4280992"/>
                <a:gd name="connsiteY4" fmla="*/ 1129862 h 1129862"/>
                <a:gd name="connsiteX5" fmla="*/ 17997 w 4280992"/>
                <a:gd name="connsiteY5" fmla="*/ 1120113 h 1129862"/>
                <a:gd name="connsiteX6" fmla="*/ 0 w 4280992"/>
                <a:gd name="connsiteY6" fmla="*/ 8002 h 1129862"/>
                <a:gd name="connsiteX7" fmla="*/ 3733694 w 4280992"/>
                <a:gd name="connsiteY7" fmla="*/ 3584 h 1129862"/>
                <a:gd name="connsiteX0" fmla="*/ 3733694 w 4280992"/>
                <a:gd name="connsiteY0" fmla="*/ 2127 h 1128405"/>
                <a:gd name="connsiteX1" fmla="*/ 3839440 w 4280992"/>
                <a:gd name="connsiteY1" fmla="*/ 4036 h 1128405"/>
                <a:gd name="connsiteX2" fmla="*/ 4280992 w 4280992"/>
                <a:gd name="connsiteY2" fmla="*/ 3491 h 1128405"/>
                <a:gd name="connsiteX3" fmla="*/ 4273236 w 4280992"/>
                <a:gd name="connsiteY3" fmla="*/ 256720 h 1128405"/>
                <a:gd name="connsiteX4" fmla="*/ 4264269 w 4280992"/>
                <a:gd name="connsiteY4" fmla="*/ 1128405 h 1128405"/>
                <a:gd name="connsiteX5" fmla="*/ 17997 w 4280992"/>
                <a:gd name="connsiteY5" fmla="*/ 1118656 h 1128405"/>
                <a:gd name="connsiteX6" fmla="*/ 0 w 4280992"/>
                <a:gd name="connsiteY6" fmla="*/ 6545 h 1128405"/>
                <a:gd name="connsiteX7" fmla="*/ 3733694 w 4280992"/>
                <a:gd name="connsiteY7" fmla="*/ 2127 h 1128405"/>
                <a:gd name="connsiteX0" fmla="*/ 3733694 w 4273236"/>
                <a:gd name="connsiteY0" fmla="*/ 10505 h 1136783"/>
                <a:gd name="connsiteX1" fmla="*/ 3839440 w 4273236"/>
                <a:gd name="connsiteY1" fmla="*/ 12414 h 1136783"/>
                <a:gd name="connsiteX2" fmla="*/ 4261942 w 4273236"/>
                <a:gd name="connsiteY2" fmla="*/ 2344 h 1136783"/>
                <a:gd name="connsiteX3" fmla="*/ 4273236 w 4273236"/>
                <a:gd name="connsiteY3" fmla="*/ 265098 h 1136783"/>
                <a:gd name="connsiteX4" fmla="*/ 4264269 w 4273236"/>
                <a:gd name="connsiteY4" fmla="*/ 1136783 h 1136783"/>
                <a:gd name="connsiteX5" fmla="*/ 17997 w 4273236"/>
                <a:gd name="connsiteY5" fmla="*/ 1127034 h 1136783"/>
                <a:gd name="connsiteX6" fmla="*/ 0 w 4273236"/>
                <a:gd name="connsiteY6" fmla="*/ 14923 h 1136783"/>
                <a:gd name="connsiteX7" fmla="*/ 3733694 w 4273236"/>
                <a:gd name="connsiteY7" fmla="*/ 10505 h 11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3236" h="1136783">
                  <a:moveTo>
                    <a:pt x="3733694" y="10505"/>
                  </a:moveTo>
                  <a:cubicBezTo>
                    <a:pt x="4385507" y="14056"/>
                    <a:pt x="3749017" y="9012"/>
                    <a:pt x="3839440" y="12414"/>
                  </a:cubicBezTo>
                  <a:cubicBezTo>
                    <a:pt x="3929863" y="15816"/>
                    <a:pt x="4177737" y="-7226"/>
                    <a:pt x="4261942" y="2344"/>
                  </a:cubicBezTo>
                  <a:lnTo>
                    <a:pt x="4273236" y="265098"/>
                  </a:lnTo>
                  <a:lnTo>
                    <a:pt x="4264269" y="1136783"/>
                  </a:lnTo>
                  <a:lnTo>
                    <a:pt x="17997" y="1127034"/>
                  </a:lnTo>
                  <a:lnTo>
                    <a:pt x="0" y="14923"/>
                  </a:lnTo>
                  <a:lnTo>
                    <a:pt x="3733694" y="10505"/>
                  </a:lnTo>
                  <a:close/>
                </a:path>
              </a:pathLst>
            </a:custGeom>
            <a:solidFill>
              <a:schemeClr val="accent1">
                <a:alpha val="5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6863138" y="3989366"/>
              <a:ext cx="1138842" cy="19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smtClean="0">
                  <a:solidFill>
                    <a:schemeClr val="tx1"/>
                  </a:solidFill>
                </a:rPr>
                <a:t>K2</a:t>
              </a:r>
              <a:r>
                <a:rPr kumimoji="1" lang="ja-JP" altLang="en-US" sz="900" b="1" u="sng" dirty="0" smtClean="0">
                  <a:solidFill>
                    <a:schemeClr val="tx1"/>
                  </a:solidFill>
                </a:rPr>
                <a:t>荷さばき地背後</a:t>
              </a:r>
              <a:endParaRPr lang="en-US" altLang="ja-JP" sz="900" dirty="0">
                <a:solidFill>
                  <a:schemeClr val="tx1"/>
                </a:solidFill>
              </a:endParaRPr>
            </a:p>
          </p:txBody>
        </p:sp>
        <p:sp>
          <p:nvSpPr>
            <p:cNvPr id="39" name="正方形/長方形 38"/>
            <p:cNvSpPr/>
            <p:nvPr/>
          </p:nvSpPr>
          <p:spPr>
            <a:xfrm>
              <a:off x="7438025" y="2919290"/>
              <a:ext cx="913394" cy="19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smtClean="0">
                  <a:solidFill>
                    <a:schemeClr val="tx1"/>
                  </a:solidFill>
                </a:rPr>
                <a:t>K2</a:t>
              </a:r>
              <a:r>
                <a:rPr kumimoji="1" lang="ja-JP" altLang="en-US" sz="900" b="1" u="sng" dirty="0" smtClean="0">
                  <a:solidFill>
                    <a:schemeClr val="tx1"/>
                  </a:solidFill>
                </a:rPr>
                <a:t>荷さばき地</a:t>
              </a:r>
              <a:endParaRPr lang="en-US" altLang="ja-JP" sz="900" dirty="0">
                <a:solidFill>
                  <a:schemeClr val="tx1"/>
                </a:solidFill>
              </a:endParaRPr>
            </a:p>
          </p:txBody>
        </p:sp>
      </p:grpSp>
      <p:sp>
        <p:nvSpPr>
          <p:cNvPr id="40" name="正方形/長方形 39"/>
          <p:cNvSpPr/>
          <p:nvPr/>
        </p:nvSpPr>
        <p:spPr>
          <a:xfrm>
            <a:off x="6496472" y="3133093"/>
            <a:ext cx="1677115" cy="196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900" b="1" u="sng" dirty="0" smtClean="0">
                <a:solidFill>
                  <a:schemeClr val="tx1"/>
                </a:solidFill>
              </a:rPr>
              <a:t>K1</a:t>
            </a:r>
            <a:r>
              <a:rPr kumimoji="1" lang="ja-JP" altLang="en-US" sz="900" b="1" u="sng" dirty="0" smtClean="0">
                <a:solidFill>
                  <a:schemeClr val="tx1"/>
                </a:solidFill>
              </a:rPr>
              <a:t>上屋</a:t>
            </a:r>
            <a:endParaRPr lang="en-US" altLang="ja-JP" sz="900" dirty="0">
              <a:solidFill>
                <a:schemeClr val="tx1"/>
              </a:solidFill>
            </a:endParaRPr>
          </a:p>
        </p:txBody>
      </p:sp>
      <p:cxnSp>
        <p:nvCxnSpPr>
          <p:cNvPr id="41" name="直線コネクタ 40"/>
          <p:cNvCxnSpPr>
            <a:stCxn id="39" idx="1"/>
          </p:cNvCxnSpPr>
          <p:nvPr/>
        </p:nvCxnSpPr>
        <p:spPr>
          <a:xfrm flipH="1">
            <a:off x="6640175" y="2880264"/>
            <a:ext cx="260738" cy="3502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endCxn id="37" idx="0"/>
          </p:cNvCxnSpPr>
          <p:nvPr/>
        </p:nvCxnSpPr>
        <p:spPr>
          <a:xfrm>
            <a:off x="6594407" y="3610806"/>
            <a:ext cx="301040" cy="2414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29</a:t>
            </a:fld>
            <a:endParaRPr kumimoji="1" lang="ja-JP" altLang="en-US" dirty="0"/>
          </a:p>
        </p:txBody>
      </p:sp>
      <p:graphicFrame>
        <p:nvGraphicFramePr>
          <p:cNvPr id="43" name="グラフ 42"/>
          <p:cNvGraphicFramePr>
            <a:graphicFrameLocks/>
          </p:cNvGraphicFramePr>
          <p:nvPr>
            <p:extLst>
              <p:ext uri="{D42A27DB-BD31-4B8C-83A1-F6EECF244321}">
                <p14:modId xmlns:p14="http://schemas.microsoft.com/office/powerpoint/2010/main" val="1739284028"/>
              </p:ext>
            </p:extLst>
          </p:nvPr>
        </p:nvGraphicFramePr>
        <p:xfrm>
          <a:off x="434388" y="2356429"/>
          <a:ext cx="2700000" cy="14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グラフ 43"/>
          <p:cNvGraphicFramePr>
            <a:graphicFrameLocks/>
          </p:cNvGraphicFramePr>
          <p:nvPr>
            <p:extLst>
              <p:ext uri="{D42A27DB-BD31-4B8C-83A1-F6EECF244321}">
                <p14:modId xmlns:p14="http://schemas.microsoft.com/office/powerpoint/2010/main" val="3731323545"/>
              </p:ext>
            </p:extLst>
          </p:nvPr>
        </p:nvGraphicFramePr>
        <p:xfrm>
          <a:off x="3486030" y="2326521"/>
          <a:ext cx="1620000" cy="14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5" name="グラフ 44"/>
          <p:cNvGraphicFramePr>
            <a:graphicFrameLocks/>
          </p:cNvGraphicFramePr>
          <p:nvPr>
            <p:extLst>
              <p:ext uri="{D42A27DB-BD31-4B8C-83A1-F6EECF244321}">
                <p14:modId xmlns:p14="http://schemas.microsoft.com/office/powerpoint/2010/main" val="2744563911"/>
              </p:ext>
            </p:extLst>
          </p:nvPr>
        </p:nvGraphicFramePr>
        <p:xfrm>
          <a:off x="434388" y="3825489"/>
          <a:ext cx="2700000" cy="14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8" name="グラフ 47"/>
          <p:cNvGraphicFramePr>
            <a:graphicFrameLocks/>
          </p:cNvGraphicFramePr>
          <p:nvPr>
            <p:extLst>
              <p:ext uri="{D42A27DB-BD31-4B8C-83A1-F6EECF244321}">
                <p14:modId xmlns:p14="http://schemas.microsoft.com/office/powerpoint/2010/main" val="233900130"/>
              </p:ext>
            </p:extLst>
          </p:nvPr>
        </p:nvGraphicFramePr>
        <p:xfrm>
          <a:off x="3486030" y="3799874"/>
          <a:ext cx="1620000" cy="1440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69085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9538</TotalTime>
  <Words>345</Words>
  <PresentationFormat>画面に合わせる (4:3)</PresentationFormat>
  <Paragraphs>38</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メイリオ</vt:lpstr>
      <vt:lpstr>Arial</vt:lpstr>
      <vt:lpstr>Calibri</vt:lpstr>
      <vt:lpstr>Century Gothic</vt:lpstr>
      <vt:lpstr>Times New Roman</vt:lpstr>
      <vt:lpstr>Wingdings 3</vt:lpstr>
      <vt:lpstr>ファセット</vt:lpstr>
      <vt:lpstr>Ⅳ　経営改善策 　２．個別課題への対応 　　④　K地区荷さばき地（上屋含む）</vt:lpstr>
      <vt:lpstr>Ⅳ　経営改善策 　２．個別課題への対応 　　④　K地区荷さばき地（上屋含む）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2020-03-23T01:03:52Z</cp:lastPrinted>
  <dcterms:created xsi:type="dcterms:W3CDTF">2017-08-25T04:05:05Z</dcterms:created>
  <dcterms:modified xsi:type="dcterms:W3CDTF">2020-03-24T02:00:03Z</dcterms:modified>
</cp:coreProperties>
</file>