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30" saveSubsetFonts="1">
  <p:sldMasterIdLst>
    <p:sldMasterId id="2147483766" r:id="rId1"/>
  </p:sldMasterIdLst>
  <p:notesMasterIdLst>
    <p:notesMasterId r:id="rId4"/>
  </p:notesMasterIdLst>
  <p:sldIdLst>
    <p:sldId id="331" r:id="rId2"/>
    <p:sldId id="270" r:id="rId3"/>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5D7ED"/>
    <a:srgbClr val="421E40"/>
  </p:clrMru>
  <p:extLst>
    <p:ext uri="{E76CE94A-603C-4142-B9EB-6D1370010A27}">
      <p14:discardImageEditData xmlns:p14="http://schemas.microsoft.com/office/powerpoint/2010/main" val="1"/>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84E427A-3D55-4303-BF80-6455036E1DE7}" styleName="テーマ スタイル 1 - アクセント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テーマ スタイル 1 - アクセント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75DCB02-9BB8-47FD-8907-85C794F793BA}" styleName="テーマ スタイル 1 - アクセント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35758FB7-9AC5-4552-8A53-C91805E547FA}" styleName="テーマ スタイル 1 - アクセント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93D81CF-94F2-401A-BA57-92F5A7B2D0C5}" styleName="スタイル (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中間スタイル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中間スタイル 1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E171933-4619-4E11-9A3F-F7608DF75F80}" styleName="中間スタイル 1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FABFCF23-3B69-468F-B69F-88F6DE6A72F2}" styleName="中間スタイル 1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735" autoAdjust="0"/>
    <p:restoredTop sz="93779" autoAdjust="0"/>
  </p:normalViewPr>
  <p:slideViewPr>
    <p:cSldViewPr snapToGrid="0">
      <p:cViewPr varScale="1">
        <p:scale>
          <a:sx n="68" d="100"/>
          <a:sy n="68" d="100"/>
        </p:scale>
        <p:origin x="1644" y="48"/>
      </p:cViewPr>
      <p:guideLst/>
    </p:cSldViewPr>
  </p:slideViewPr>
  <p:outlineViewPr>
    <p:cViewPr>
      <p:scale>
        <a:sx n="33" d="100"/>
        <a:sy n="33" d="100"/>
      </p:scale>
      <p:origin x="0" y="-279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oleObject" Target="file:///\\APFF001C\OA-na0002$\&#12518;&#12540;&#12470;&#20316;&#26989;&#29992;&#12501;&#12457;&#12523;&#12480;\03&#28207;&#21942;&#20107;&#26989;&#20250;&#35336;&#25285;&#24403;\08.&#32076;&#21942;&#20225;&#30011;\01.&#26045;&#35373;&#25552;&#20379;&#20107;&#26989;\H30&#65374;&#12288;&#32076;&#21942;&#35336;&#30011;&#31574;&#23450;&#24460;\H31&#24180;&#24230;\&#32032;&#26696;\&#32076;&#21942;&#35336;&#30011;&#21454;&#25903;&#21450;&#12403;&#31292;&#20685;&#29575;&#12464;&#12521;&#12501;.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APFF001C\OA-na0002$\&#12518;&#12540;&#12470;&#20316;&#26989;&#29992;&#12501;&#12457;&#12523;&#12480;\03&#28207;&#21942;&#20107;&#26989;&#20250;&#35336;&#25285;&#24403;\08.&#32076;&#21942;&#20225;&#30011;\01.&#26045;&#35373;&#25552;&#20379;&#20107;&#26989;\H30&#65374;&#12288;&#32076;&#21942;&#35336;&#30011;&#31574;&#23450;&#24460;\H31&#24180;&#24230;\&#32032;&#26696;\&#32076;&#21942;&#35336;&#30011;&#21454;&#25903;&#21450;&#12403;&#31292;&#20685;&#29575;&#12464;&#12521;&#12501;.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APFF001C\OA-na0002$\&#12518;&#12540;&#12470;&#20316;&#26989;&#29992;&#12501;&#12457;&#12523;&#12480;\03&#28207;&#21942;&#20107;&#26989;&#20250;&#35336;&#25285;&#24403;\08.&#32076;&#21942;&#20225;&#30011;\01.&#26045;&#35373;&#25552;&#20379;&#20107;&#26989;\H30&#65374;&#12288;&#32076;&#21942;&#35336;&#30011;&#31574;&#23450;&#24460;\H31&#24180;&#24230;\&#32032;&#26696;\&#32076;&#21942;&#35336;&#30011;&#21454;&#25903;&#21450;&#12403;&#31292;&#20685;&#29575;&#12464;&#12521;&#12501;.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APFF001C\OA-na0002$\&#12518;&#12540;&#12470;&#20316;&#26989;&#29992;&#12501;&#12457;&#12523;&#12480;\03&#28207;&#21942;&#20107;&#26989;&#20250;&#35336;&#25285;&#24403;\08.&#32076;&#21942;&#20225;&#30011;\01.&#26045;&#35373;&#25552;&#20379;&#20107;&#26989;\H30&#65374;&#12288;&#32076;&#21942;&#35336;&#30011;&#31574;&#23450;&#24460;\H31&#24180;&#24230;\&#32032;&#26696;\&#32076;&#21942;&#35336;&#30011;&#21454;&#25903;&#21450;&#12403;&#31292;&#20685;&#29575;&#12464;&#12521;&#12501;.xlsx" TargetMode="External"/><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800" b="0" i="0" u="none" strike="noStrike" kern="1200" spc="0" baseline="0">
                <a:solidFill>
                  <a:sysClr val="windowText" lastClr="000000"/>
                </a:solidFill>
                <a:latin typeface="メイリオ" panose="020B0604030504040204" pitchFamily="50" charset="-128"/>
                <a:ea typeface="メイリオ" panose="020B0604030504040204" pitchFamily="50" charset="-128"/>
                <a:cs typeface="+mn-cs"/>
              </a:defRPr>
            </a:pPr>
            <a:r>
              <a:rPr lang="en-US" altLang="ja-JP" sz="800"/>
              <a:t>H30</a:t>
            </a:r>
            <a:r>
              <a:rPr lang="ja-JP" altLang="en-US" sz="800"/>
              <a:t>稼働率</a:t>
            </a:r>
            <a:endParaRPr lang="ja-JP" sz="800"/>
          </a:p>
        </c:rich>
      </c:tx>
      <c:layout>
        <c:manualLayout>
          <c:xMode val="edge"/>
          <c:yMode val="edge"/>
          <c:x val="0.34642929292929292"/>
          <c:y val="1.1759259259259259E-2"/>
        </c:manualLayout>
      </c:layout>
      <c:overlay val="0"/>
      <c:spPr>
        <a:noFill/>
        <a:ln>
          <a:noFill/>
        </a:ln>
        <a:effectLst/>
      </c:spPr>
      <c:txPr>
        <a:bodyPr rot="0" spcFirstLastPara="1" vertOverflow="ellipsis" vert="horz" wrap="square" anchor="ctr" anchorCtr="1"/>
        <a:lstStyle/>
        <a:p>
          <a:pPr>
            <a:defRPr sz="800" b="0" i="0" u="none" strike="noStrike" kern="1200" spc="0" baseline="0">
              <a:solidFill>
                <a:sysClr val="windowText" lastClr="000000"/>
              </a:solidFill>
              <a:latin typeface="メイリオ" panose="020B0604030504040204" pitchFamily="50" charset="-128"/>
              <a:ea typeface="メイリオ" panose="020B0604030504040204" pitchFamily="50" charset="-128"/>
              <a:cs typeface="+mn-cs"/>
            </a:defRPr>
          </a:pPr>
          <a:endParaRPr lang="ja-JP"/>
        </a:p>
      </c:txPr>
    </c:title>
    <c:autoTitleDeleted val="0"/>
    <c:plotArea>
      <c:layout>
        <c:manualLayout>
          <c:layoutTarget val="inner"/>
          <c:xMode val="edge"/>
          <c:yMode val="edge"/>
          <c:x val="2.3970619658119651E-2"/>
          <c:y val="0.16827488425925927"/>
          <c:w val="0.9656266025641026"/>
          <c:h val="0.70013888888888887"/>
        </c:manualLayout>
      </c:layout>
      <c:barChart>
        <c:barDir val="col"/>
        <c:grouping val="clustered"/>
        <c:varyColors val="0"/>
        <c:ser>
          <c:idx val="0"/>
          <c:order val="0"/>
          <c:spPr>
            <a:noFill/>
            <a:ln>
              <a:solidFill>
                <a:schemeClr val="tx1"/>
              </a:solidFill>
            </a:ln>
            <a:effectLst/>
          </c:spPr>
          <c:invertIfNegative val="0"/>
          <c:dPt>
            <c:idx val="1"/>
            <c:invertIfNegative val="0"/>
            <c:bubble3D val="0"/>
            <c:spPr>
              <a:noFill/>
              <a:ln w="31750">
                <a:solidFill>
                  <a:srgbClr val="7030A0"/>
                </a:solidFill>
                <a:prstDash val="sysDot"/>
              </a:ln>
              <a:effectLst/>
            </c:spPr>
            <c:extLst>
              <c:ext xmlns:c16="http://schemas.microsoft.com/office/drawing/2014/chart" uri="{C3380CC4-5D6E-409C-BE32-E72D297353CC}">
                <c16:uniqueId val="{00000001-CC01-4831-B5A7-48C907646687}"/>
              </c:ext>
            </c:extLst>
          </c:dPt>
          <c:dLbls>
            <c:spPr>
              <a:noFill/>
              <a:ln>
                <a:noFill/>
              </a:ln>
              <a:effectLst/>
            </c:spPr>
            <c:txPr>
              <a:bodyPr rot="0" spcFirstLastPara="1" vertOverflow="ellipsis" vert="horz" wrap="square" lIns="38100" tIns="19050" rIns="38100" bIns="19050" anchor="ctr" anchorCtr="1">
                <a:spAutoFit/>
              </a:bodyPr>
              <a:lstStyle/>
              <a:p>
                <a:pPr>
                  <a:defRPr sz="600" b="0" i="0" u="none" strike="noStrike" kern="1200" baseline="0">
                    <a:solidFill>
                      <a:sysClr val="windowText" lastClr="000000"/>
                    </a:solidFill>
                    <a:latin typeface="メイリオ" panose="020B0604030504040204" pitchFamily="50" charset="-128"/>
                    <a:ea typeface="メイリオ" panose="020B0604030504040204" pitchFamily="50" charset="-128"/>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'C1'!$A$11:$A$12</c:f>
              <c:strCache>
                <c:ptCount val="2"/>
                <c:pt idx="0">
                  <c:v>C1地区西</c:v>
                </c:pt>
                <c:pt idx="1">
                  <c:v>全施設平均</c:v>
                </c:pt>
              </c:strCache>
            </c:strRef>
          </c:cat>
          <c:val>
            <c:numRef>
              <c:f>'C1'!$C$11:$C$12</c:f>
              <c:numCache>
                <c:formatCode>0.0%</c:formatCode>
                <c:ptCount val="2"/>
                <c:pt idx="0">
                  <c:v>0.2319</c:v>
                </c:pt>
                <c:pt idx="1">
                  <c:v>0.66</c:v>
                </c:pt>
              </c:numCache>
            </c:numRef>
          </c:val>
          <c:extLst>
            <c:ext xmlns:c16="http://schemas.microsoft.com/office/drawing/2014/chart" uri="{C3380CC4-5D6E-409C-BE32-E72D297353CC}">
              <c16:uniqueId val="{00000002-CC01-4831-B5A7-48C907646687}"/>
            </c:ext>
          </c:extLst>
        </c:ser>
        <c:dLbls>
          <c:dLblPos val="outEnd"/>
          <c:showLegendKey val="0"/>
          <c:showVal val="1"/>
          <c:showCatName val="0"/>
          <c:showSerName val="0"/>
          <c:showPercent val="0"/>
          <c:showBubbleSize val="0"/>
        </c:dLbls>
        <c:gapWidth val="20"/>
        <c:overlap val="-27"/>
        <c:axId val="412982176"/>
        <c:axId val="412978648"/>
      </c:barChart>
      <c:catAx>
        <c:axId val="412982176"/>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600" b="0" i="0" u="none" strike="noStrike" kern="1200" baseline="0">
                <a:solidFill>
                  <a:sysClr val="windowText" lastClr="000000"/>
                </a:solidFill>
                <a:latin typeface="メイリオ" panose="020B0604030504040204" pitchFamily="50" charset="-128"/>
                <a:ea typeface="メイリオ" panose="020B0604030504040204" pitchFamily="50" charset="-128"/>
                <a:cs typeface="+mn-cs"/>
              </a:defRPr>
            </a:pPr>
            <a:endParaRPr lang="ja-JP"/>
          </a:p>
        </c:txPr>
        <c:crossAx val="412978648"/>
        <c:crosses val="autoZero"/>
        <c:auto val="1"/>
        <c:lblAlgn val="ctr"/>
        <c:lblOffset val="100"/>
        <c:noMultiLvlLbl val="0"/>
      </c:catAx>
      <c:valAx>
        <c:axId val="412978648"/>
        <c:scaling>
          <c:orientation val="minMax"/>
        </c:scaling>
        <c:delete val="1"/>
        <c:axPos val="l"/>
        <c:numFmt formatCode="0.0%" sourceLinked="1"/>
        <c:majorTickMark val="none"/>
        <c:minorTickMark val="none"/>
        <c:tickLblPos val="nextTo"/>
        <c:crossAx val="412982176"/>
        <c:crosses val="autoZero"/>
        <c:crossBetween val="between"/>
      </c:valAx>
      <c:spPr>
        <a:noFill/>
        <a:ln w="25400">
          <a:noFill/>
        </a:ln>
        <a:effectLst/>
      </c:spPr>
    </c:plotArea>
    <c:plotVisOnly val="1"/>
    <c:dispBlanksAs val="gap"/>
    <c:showDLblsOverMax val="0"/>
  </c:chart>
  <c:spPr>
    <a:solidFill>
      <a:schemeClr val="bg1"/>
    </a:solidFill>
    <a:ln w="9525" cap="flat" cmpd="sng" algn="ctr">
      <a:noFill/>
      <a:round/>
    </a:ln>
    <a:effectLst/>
  </c:spPr>
  <c:txPr>
    <a:bodyPr/>
    <a:lstStyle/>
    <a:p>
      <a:pPr>
        <a:defRPr sz="700">
          <a:solidFill>
            <a:sysClr val="windowText" lastClr="000000"/>
          </a:solidFill>
          <a:latin typeface="メイリオ" panose="020B0604030504040204" pitchFamily="50" charset="-128"/>
          <a:ea typeface="メイリオ" panose="020B0604030504040204" pitchFamily="50" charset="-128"/>
        </a:defRPr>
      </a:pPr>
      <a:endParaRPr lang="ja-JP"/>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800" b="0" i="0" u="none" strike="noStrike" kern="1200" spc="0" baseline="0">
                <a:solidFill>
                  <a:sysClr val="windowText" lastClr="000000"/>
                </a:solidFill>
                <a:latin typeface="メイリオ" panose="020B0604030504040204" pitchFamily="50" charset="-128"/>
                <a:ea typeface="メイリオ" panose="020B0604030504040204" pitchFamily="50" charset="-128"/>
                <a:cs typeface="+mn-cs"/>
              </a:defRPr>
            </a:pPr>
            <a:r>
              <a:rPr lang="en-US" sz="800"/>
              <a:t>H30</a:t>
            </a:r>
            <a:r>
              <a:rPr lang="ja-JP" sz="800"/>
              <a:t>収支（単位：百万円）</a:t>
            </a:r>
          </a:p>
        </c:rich>
      </c:tx>
      <c:layout>
        <c:manualLayout>
          <c:xMode val="edge"/>
          <c:yMode val="edge"/>
          <c:x val="0.25185629629629636"/>
          <c:y val="7.1990740740740739E-4"/>
        </c:manualLayout>
      </c:layout>
      <c:overlay val="0"/>
      <c:spPr>
        <a:noFill/>
        <a:ln>
          <a:noFill/>
        </a:ln>
        <a:effectLst/>
      </c:spPr>
      <c:txPr>
        <a:bodyPr rot="0" spcFirstLastPara="1" vertOverflow="ellipsis" vert="horz" wrap="square" anchor="ctr" anchorCtr="1"/>
        <a:lstStyle/>
        <a:p>
          <a:pPr>
            <a:defRPr sz="800" b="0" i="0" u="none" strike="noStrike" kern="1200" spc="0" baseline="0">
              <a:solidFill>
                <a:sysClr val="windowText" lastClr="000000"/>
              </a:solidFill>
              <a:latin typeface="メイリオ" panose="020B0604030504040204" pitchFamily="50" charset="-128"/>
              <a:ea typeface="メイリオ" panose="020B0604030504040204" pitchFamily="50" charset="-128"/>
              <a:cs typeface="+mn-cs"/>
            </a:defRPr>
          </a:pPr>
          <a:endParaRPr lang="ja-JP"/>
        </a:p>
      </c:txPr>
    </c:title>
    <c:autoTitleDeleted val="0"/>
    <c:plotArea>
      <c:layout>
        <c:manualLayout>
          <c:layoutTarget val="inner"/>
          <c:xMode val="edge"/>
          <c:yMode val="edge"/>
          <c:x val="0"/>
          <c:y val="0.15681481481481482"/>
          <c:w val="1"/>
          <c:h val="0.73650092592592598"/>
        </c:manualLayout>
      </c:layout>
      <c:barChart>
        <c:barDir val="col"/>
        <c:grouping val="percentStacked"/>
        <c:varyColors val="0"/>
        <c:ser>
          <c:idx val="0"/>
          <c:order val="0"/>
          <c:tx>
            <c:strRef>
              <c:f>'C1'!$A$4</c:f>
              <c:strCache>
                <c:ptCount val="1"/>
                <c:pt idx="0">
                  <c:v>土地賃借料</c:v>
                </c:pt>
              </c:strCache>
            </c:strRef>
          </c:tx>
          <c:spPr>
            <a:noFill/>
            <a:ln>
              <a:solidFill>
                <a:schemeClr val="tx1"/>
              </a:solidFill>
            </a:ln>
            <a:effectLst/>
          </c:spPr>
          <c:invertIfNegative val="0"/>
          <c:dLbls>
            <c:spPr>
              <a:noFill/>
              <a:ln>
                <a:noFill/>
              </a:ln>
              <a:effectLst/>
            </c:spPr>
            <c:txPr>
              <a:bodyPr rot="0" spcFirstLastPara="1" vertOverflow="ellipsis" vert="horz" wrap="square" anchor="ctr" anchorCtr="1"/>
              <a:lstStyle/>
              <a:p>
                <a:pPr>
                  <a:defRPr sz="600" b="0" i="0" u="none" strike="noStrike" kern="1200" baseline="0">
                    <a:solidFill>
                      <a:sysClr val="windowText" lastClr="000000"/>
                    </a:solidFill>
                    <a:latin typeface="メイリオ" panose="020B0604030504040204" pitchFamily="50" charset="-128"/>
                    <a:ea typeface="メイリオ" panose="020B0604030504040204" pitchFamily="50" charset="-128"/>
                    <a:cs typeface="+mn-cs"/>
                  </a:defRPr>
                </a:pPr>
                <a:endParaRPr lang="ja-JP"/>
              </a:p>
            </c:txPr>
            <c:dLblPos val="ctr"/>
            <c:showLegendKey val="0"/>
            <c:showVal val="1"/>
            <c:showCatName val="0"/>
            <c:showSerName val="1"/>
            <c:showPercent val="0"/>
            <c:showBubbleSize val="0"/>
            <c:separator>
</c:separator>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'C1'!$D$3:$E$3</c:f>
              <c:numCache>
                <c:formatCode>"収入（"#,##0"）";[Red]"収入（"\-#,##0"）"</c:formatCode>
                <c:ptCount val="2"/>
                <c:pt idx="0" formatCode="&quot;費用（&quot;#,##0&quot;）&quot;;[Red]&quot;費用（&quot;\-#,##0&quot;）&quot;">
                  <c:v>110</c:v>
                </c:pt>
                <c:pt idx="1">
                  <c:v>24</c:v>
                </c:pt>
              </c:numCache>
            </c:numRef>
          </c:cat>
          <c:val>
            <c:numRef>
              <c:f>'C1'!$D$4:$E$4</c:f>
              <c:numCache>
                <c:formatCode>General</c:formatCode>
                <c:ptCount val="2"/>
                <c:pt idx="0" formatCode="#,##0_);[Red]\(#,##0\)">
                  <c:v>83</c:v>
                </c:pt>
              </c:numCache>
            </c:numRef>
          </c:val>
          <c:extLst>
            <c:ext xmlns:c16="http://schemas.microsoft.com/office/drawing/2014/chart" uri="{C3380CC4-5D6E-409C-BE32-E72D297353CC}">
              <c16:uniqueId val="{00000000-F062-4BDF-BC59-8A011A1CC1D9}"/>
            </c:ext>
          </c:extLst>
        </c:ser>
        <c:ser>
          <c:idx val="1"/>
          <c:order val="1"/>
          <c:tx>
            <c:strRef>
              <c:f>'C1'!$A$5</c:f>
              <c:strCache>
                <c:ptCount val="1"/>
                <c:pt idx="0">
                  <c:v>その他経費</c:v>
                </c:pt>
              </c:strCache>
            </c:strRef>
          </c:tx>
          <c:spPr>
            <a:noFill/>
            <a:ln>
              <a:solidFill>
                <a:schemeClr val="tx1"/>
              </a:solidFill>
            </a:ln>
            <a:effectLst/>
          </c:spPr>
          <c:invertIfNegative val="0"/>
          <c:dLbls>
            <c:dLbl>
              <c:idx val="0"/>
              <c:layout>
                <c:manualLayout>
                  <c:x val="-9.4074074074074095E-3"/>
                  <c:y val="1.763888888888886E-2"/>
                </c:manualLayout>
              </c:layout>
              <c:dLblPos val="ctr"/>
              <c:showLegendKey val="0"/>
              <c:showVal val="1"/>
              <c:showCatName val="0"/>
              <c:showSerName val="1"/>
              <c:showPercent val="0"/>
              <c:showBubbleSize val="0"/>
              <c:separator>
</c:separator>
              <c:extLst>
                <c:ext xmlns:c15="http://schemas.microsoft.com/office/drawing/2012/chart" uri="{CE6537A1-D6FC-4f65-9D91-7224C49458BB}">
                  <c15:layout>
                    <c:manualLayout>
                      <c:w val="0.48022481481481483"/>
                      <c:h val="0.15522222222222223"/>
                    </c:manualLayout>
                  </c15:layout>
                </c:ext>
                <c:ext xmlns:c16="http://schemas.microsoft.com/office/drawing/2014/chart" uri="{C3380CC4-5D6E-409C-BE32-E72D297353CC}">
                  <c16:uniqueId val="{00000001-F062-4BDF-BC59-8A011A1CC1D9}"/>
                </c:ext>
              </c:extLst>
            </c:dLbl>
            <c:spPr>
              <a:noFill/>
              <a:ln>
                <a:noFill/>
              </a:ln>
              <a:effectLst/>
            </c:spPr>
            <c:txPr>
              <a:bodyPr rot="0" spcFirstLastPara="1" vertOverflow="ellipsis" vert="horz" wrap="square" anchor="ctr" anchorCtr="1"/>
              <a:lstStyle/>
              <a:p>
                <a:pPr>
                  <a:defRPr sz="600" b="0" i="0" u="none" strike="noStrike" kern="1200" baseline="0">
                    <a:solidFill>
                      <a:sysClr val="windowText" lastClr="000000"/>
                    </a:solidFill>
                    <a:latin typeface="メイリオ" panose="020B0604030504040204" pitchFamily="50" charset="-128"/>
                    <a:ea typeface="メイリオ" panose="020B0604030504040204" pitchFamily="50" charset="-128"/>
                    <a:cs typeface="+mn-cs"/>
                  </a:defRPr>
                </a:pPr>
                <a:endParaRPr lang="ja-JP"/>
              </a:p>
            </c:txPr>
            <c:dLblPos val="ctr"/>
            <c:showLegendKey val="0"/>
            <c:showVal val="1"/>
            <c:showCatName val="0"/>
            <c:showSerName val="1"/>
            <c:showPercent val="0"/>
            <c:showBubbleSize val="0"/>
            <c:separator>
</c:separator>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'C1'!$D$3:$E$3</c:f>
              <c:numCache>
                <c:formatCode>"収入（"#,##0"）";[Red]"収入（"\-#,##0"）"</c:formatCode>
                <c:ptCount val="2"/>
                <c:pt idx="0" formatCode="&quot;費用（&quot;#,##0&quot;）&quot;;[Red]&quot;費用（&quot;\-#,##0&quot;）&quot;">
                  <c:v>110</c:v>
                </c:pt>
                <c:pt idx="1">
                  <c:v>24</c:v>
                </c:pt>
              </c:numCache>
            </c:numRef>
          </c:cat>
          <c:val>
            <c:numRef>
              <c:f>'C1'!$D$5:$E$5</c:f>
              <c:numCache>
                <c:formatCode>General</c:formatCode>
                <c:ptCount val="2"/>
                <c:pt idx="0" formatCode="#,##0_);[Red]\(#,##0\)">
                  <c:v>27</c:v>
                </c:pt>
              </c:numCache>
            </c:numRef>
          </c:val>
          <c:extLst>
            <c:ext xmlns:c16="http://schemas.microsoft.com/office/drawing/2014/chart" uri="{C3380CC4-5D6E-409C-BE32-E72D297353CC}">
              <c16:uniqueId val="{00000002-F062-4BDF-BC59-8A011A1CC1D9}"/>
            </c:ext>
          </c:extLst>
        </c:ser>
        <c:ser>
          <c:idx val="2"/>
          <c:order val="2"/>
          <c:tx>
            <c:strRef>
              <c:f>'C1'!$A$6</c:f>
              <c:strCache>
                <c:ptCount val="1"/>
                <c:pt idx="0">
                  <c:v>使用料収入</c:v>
                </c:pt>
              </c:strCache>
            </c:strRef>
          </c:tx>
          <c:spPr>
            <a:noFill/>
            <a:ln>
              <a:solidFill>
                <a:schemeClr val="tx1"/>
              </a:solidFill>
            </a:ln>
            <a:effectLst/>
          </c:spPr>
          <c:invertIfNegative val="0"/>
          <c:dLbls>
            <c:dLbl>
              <c:idx val="1"/>
              <c:layout>
                <c:manualLayout>
                  <c:x val="9.4074074074074077E-3"/>
                  <c:y val="5.8796296296295221E-3"/>
                </c:manualLayout>
              </c:layout>
              <c:dLblPos val="ctr"/>
              <c:showLegendKey val="0"/>
              <c:showVal val="1"/>
              <c:showCatName val="0"/>
              <c:showSerName val="1"/>
              <c:showPercent val="0"/>
              <c:showBubbleSize val="0"/>
              <c:separator>, </c:separator>
              <c:extLst>
                <c:ext xmlns:c15="http://schemas.microsoft.com/office/drawing/2012/chart" uri="{CE6537A1-D6FC-4f65-9D91-7224C49458BB}">
                  <c15:layout>
                    <c:manualLayout>
                      <c:w val="0.45953851851851851"/>
                      <c:h val="0.11994444444444445"/>
                    </c:manualLayout>
                  </c15:layout>
                </c:ext>
                <c:ext xmlns:c16="http://schemas.microsoft.com/office/drawing/2014/chart" uri="{C3380CC4-5D6E-409C-BE32-E72D297353CC}">
                  <c16:uniqueId val="{00000003-F062-4BDF-BC59-8A011A1CC1D9}"/>
                </c:ext>
              </c:extLst>
            </c:dLbl>
            <c:spPr>
              <a:noFill/>
              <a:ln>
                <a:noFill/>
              </a:ln>
              <a:effectLst/>
            </c:spPr>
            <c:txPr>
              <a:bodyPr rot="0" spcFirstLastPara="1" vertOverflow="ellipsis" vert="horz" wrap="square" anchor="ctr" anchorCtr="1"/>
              <a:lstStyle/>
              <a:p>
                <a:pPr>
                  <a:defRPr sz="600" b="0" i="0" u="none" strike="noStrike" kern="1200" baseline="0">
                    <a:solidFill>
                      <a:sysClr val="windowText" lastClr="000000"/>
                    </a:solidFill>
                    <a:latin typeface="メイリオ" panose="020B0604030504040204" pitchFamily="50" charset="-128"/>
                    <a:ea typeface="メイリオ" panose="020B0604030504040204" pitchFamily="50" charset="-128"/>
                    <a:cs typeface="+mn-cs"/>
                  </a:defRPr>
                </a:pPr>
                <a:endParaRPr lang="ja-JP"/>
              </a:p>
            </c:txPr>
            <c:dLblPos val="ctr"/>
            <c:showLegendKey val="0"/>
            <c:showVal val="1"/>
            <c:showCatName val="0"/>
            <c:showSerName val="1"/>
            <c:showPercent val="0"/>
            <c:showBubbleSize val="0"/>
            <c:separator>, </c:separator>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'C1'!$D$3:$E$3</c:f>
              <c:numCache>
                <c:formatCode>"収入（"#,##0"）";[Red]"収入（"\-#,##0"）"</c:formatCode>
                <c:ptCount val="2"/>
                <c:pt idx="0" formatCode="&quot;費用（&quot;#,##0&quot;）&quot;;[Red]&quot;費用（&quot;\-#,##0&quot;）&quot;">
                  <c:v>110</c:v>
                </c:pt>
                <c:pt idx="1">
                  <c:v>24</c:v>
                </c:pt>
              </c:numCache>
            </c:numRef>
          </c:cat>
          <c:val>
            <c:numRef>
              <c:f>'C1'!$D$6:$E$6</c:f>
              <c:numCache>
                <c:formatCode>#,##0_);[Red]\(#,##0\)</c:formatCode>
                <c:ptCount val="2"/>
                <c:pt idx="1">
                  <c:v>24</c:v>
                </c:pt>
              </c:numCache>
            </c:numRef>
          </c:val>
          <c:extLst>
            <c:ext xmlns:c16="http://schemas.microsoft.com/office/drawing/2014/chart" uri="{C3380CC4-5D6E-409C-BE32-E72D297353CC}">
              <c16:uniqueId val="{00000004-F062-4BDF-BC59-8A011A1CC1D9}"/>
            </c:ext>
          </c:extLst>
        </c:ser>
        <c:ser>
          <c:idx val="3"/>
          <c:order val="3"/>
          <c:tx>
            <c:strRef>
              <c:f>'C1'!$A$7</c:f>
              <c:strCache>
                <c:ptCount val="1"/>
                <c:pt idx="0">
                  <c:v>赤字額</c:v>
                </c:pt>
              </c:strCache>
            </c:strRef>
          </c:tx>
          <c:spPr>
            <a:noFill/>
            <a:ln w="31750">
              <a:solidFill>
                <a:srgbClr val="7030A0"/>
              </a:solidFill>
              <a:prstDash val="sysDot"/>
            </a:ln>
            <a:effectLst/>
          </c:spPr>
          <c:invertIfNegative val="0"/>
          <c:dLbls>
            <c:dLbl>
              <c:idx val="1"/>
              <c:layout/>
              <c:dLblPos val="ctr"/>
              <c:showLegendKey val="0"/>
              <c:showVal val="1"/>
              <c:showCatName val="0"/>
              <c:showSerName val="1"/>
              <c:showPercent val="0"/>
              <c:showBubbleSize val="0"/>
              <c:separator>
</c:separator>
              <c:extLst>
                <c:ext xmlns:c15="http://schemas.microsoft.com/office/drawing/2012/chart" uri="{CE6537A1-D6FC-4f65-9D91-7224C49458BB}">
                  <c15:layout/>
                </c:ext>
                <c:ext xmlns:c16="http://schemas.microsoft.com/office/drawing/2014/chart" uri="{C3380CC4-5D6E-409C-BE32-E72D297353CC}">
                  <c16:uniqueId val="{00000005-F062-4BDF-BC59-8A011A1CC1D9}"/>
                </c:ext>
              </c:extLst>
            </c:dLbl>
            <c:spPr>
              <a:noFill/>
              <a:ln>
                <a:noFill/>
              </a:ln>
              <a:effectLst/>
            </c:spPr>
            <c:txPr>
              <a:bodyPr rot="0" spcFirstLastPara="1" vertOverflow="ellipsis" vert="horz" wrap="square" lIns="38100" tIns="19050" rIns="38100" bIns="19050" anchor="ctr" anchorCtr="1">
                <a:spAutoFit/>
              </a:bodyPr>
              <a:lstStyle/>
              <a:p>
                <a:pPr>
                  <a:defRPr sz="600" b="0" i="0" u="none" strike="noStrike" kern="1200" baseline="0">
                    <a:solidFill>
                      <a:sysClr val="windowText" lastClr="000000"/>
                    </a:solidFill>
                    <a:latin typeface="メイリオ" panose="020B0604030504040204" pitchFamily="50" charset="-128"/>
                    <a:ea typeface="メイリオ" panose="020B0604030504040204" pitchFamily="50" charset="-128"/>
                    <a:cs typeface="+mn-cs"/>
                  </a:defRPr>
                </a:pPr>
                <a:endParaRPr lang="ja-JP"/>
              </a:p>
            </c:txPr>
            <c:dLblPos val="ctr"/>
            <c:showLegendKey val="0"/>
            <c:showVal val="1"/>
            <c:showCatName val="0"/>
            <c:showSerName val="1"/>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'C1'!$D$3:$E$3</c:f>
              <c:numCache>
                <c:formatCode>"収入（"#,##0"）";[Red]"収入（"\-#,##0"）"</c:formatCode>
                <c:ptCount val="2"/>
                <c:pt idx="0" formatCode="&quot;費用（&quot;#,##0&quot;）&quot;;[Red]&quot;費用（&quot;\-#,##0&quot;）&quot;">
                  <c:v>110</c:v>
                </c:pt>
                <c:pt idx="1">
                  <c:v>24</c:v>
                </c:pt>
              </c:numCache>
            </c:numRef>
          </c:cat>
          <c:val>
            <c:numRef>
              <c:f>'C1'!$D$7:$E$7</c:f>
              <c:numCache>
                <c:formatCode>#,##0_);[Red]\(#,##0\)</c:formatCode>
                <c:ptCount val="2"/>
                <c:pt idx="1">
                  <c:v>86</c:v>
                </c:pt>
              </c:numCache>
            </c:numRef>
          </c:val>
          <c:extLst>
            <c:ext xmlns:c16="http://schemas.microsoft.com/office/drawing/2014/chart" uri="{C3380CC4-5D6E-409C-BE32-E72D297353CC}">
              <c16:uniqueId val="{00000006-F062-4BDF-BC59-8A011A1CC1D9}"/>
            </c:ext>
          </c:extLst>
        </c:ser>
        <c:dLbls>
          <c:dLblPos val="ctr"/>
          <c:showLegendKey val="0"/>
          <c:showVal val="1"/>
          <c:showCatName val="0"/>
          <c:showSerName val="0"/>
          <c:showPercent val="0"/>
          <c:showBubbleSize val="0"/>
        </c:dLbls>
        <c:gapWidth val="48"/>
        <c:overlap val="100"/>
        <c:axId val="412979432"/>
        <c:axId val="412984136"/>
      </c:barChart>
      <c:catAx>
        <c:axId val="412979432"/>
        <c:scaling>
          <c:orientation val="minMax"/>
        </c:scaling>
        <c:delete val="0"/>
        <c:axPos val="b"/>
        <c:numFmt formatCode="&quot;費用（&quot;#,##0&quot;）&quot;;[Red]&quot;費用（&quot;\-#,##0&quot;）&quot;"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600" b="0" i="0" u="none" strike="noStrike" kern="1200" baseline="0">
                <a:solidFill>
                  <a:sysClr val="windowText" lastClr="000000"/>
                </a:solidFill>
                <a:latin typeface="メイリオ" panose="020B0604030504040204" pitchFamily="50" charset="-128"/>
                <a:ea typeface="メイリオ" panose="020B0604030504040204" pitchFamily="50" charset="-128"/>
                <a:cs typeface="+mn-cs"/>
              </a:defRPr>
            </a:pPr>
            <a:endParaRPr lang="ja-JP"/>
          </a:p>
        </c:txPr>
        <c:crossAx val="412984136"/>
        <c:crosses val="autoZero"/>
        <c:auto val="1"/>
        <c:lblAlgn val="ctr"/>
        <c:lblOffset val="100"/>
        <c:noMultiLvlLbl val="0"/>
      </c:catAx>
      <c:valAx>
        <c:axId val="412984136"/>
        <c:scaling>
          <c:orientation val="minMax"/>
        </c:scaling>
        <c:delete val="1"/>
        <c:axPos val="l"/>
        <c:numFmt formatCode="0%" sourceLinked="1"/>
        <c:majorTickMark val="none"/>
        <c:minorTickMark val="none"/>
        <c:tickLblPos val="nextTo"/>
        <c:crossAx val="412979432"/>
        <c:crosses val="autoZero"/>
        <c:crossBetween val="between"/>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sz="600">
          <a:solidFill>
            <a:sysClr val="windowText" lastClr="000000"/>
          </a:solidFill>
          <a:latin typeface="メイリオ" panose="020B0604030504040204" pitchFamily="50" charset="-128"/>
          <a:ea typeface="メイリオ" panose="020B0604030504040204" pitchFamily="50" charset="-128"/>
        </a:defRPr>
      </a:pPr>
      <a:endParaRPr lang="ja-JP"/>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800" b="0" i="0" u="none" strike="noStrike" kern="1200" spc="0" baseline="0">
                <a:solidFill>
                  <a:sysClr val="windowText" lastClr="000000"/>
                </a:solidFill>
                <a:latin typeface="メイリオ" panose="020B0604030504040204" pitchFamily="50" charset="-128"/>
                <a:ea typeface="メイリオ" panose="020B0604030504040204" pitchFamily="50" charset="-128"/>
                <a:cs typeface="+mn-cs"/>
              </a:defRPr>
            </a:pPr>
            <a:r>
              <a:rPr lang="en-US" sz="800"/>
              <a:t>H29</a:t>
            </a:r>
            <a:r>
              <a:rPr lang="ja-JP" sz="800"/>
              <a:t>収支（単位：百万円）</a:t>
            </a:r>
          </a:p>
        </c:rich>
      </c:tx>
      <c:layout>
        <c:manualLayout>
          <c:xMode val="edge"/>
          <c:yMode val="edge"/>
          <c:x val="0.25185629629629636"/>
          <c:y val="7.1990740740740739E-4"/>
        </c:manualLayout>
      </c:layout>
      <c:overlay val="0"/>
      <c:spPr>
        <a:noFill/>
        <a:ln>
          <a:noFill/>
        </a:ln>
        <a:effectLst/>
      </c:spPr>
      <c:txPr>
        <a:bodyPr rot="0" spcFirstLastPara="1" vertOverflow="ellipsis" vert="horz" wrap="square" anchor="ctr" anchorCtr="1"/>
        <a:lstStyle/>
        <a:p>
          <a:pPr>
            <a:defRPr sz="800" b="0" i="0" u="none" strike="noStrike" kern="1200" spc="0" baseline="0">
              <a:solidFill>
                <a:sysClr val="windowText" lastClr="000000"/>
              </a:solidFill>
              <a:latin typeface="メイリオ" panose="020B0604030504040204" pitchFamily="50" charset="-128"/>
              <a:ea typeface="メイリオ" panose="020B0604030504040204" pitchFamily="50" charset="-128"/>
              <a:cs typeface="+mn-cs"/>
            </a:defRPr>
          </a:pPr>
          <a:endParaRPr lang="ja-JP"/>
        </a:p>
      </c:txPr>
    </c:title>
    <c:autoTitleDeleted val="0"/>
    <c:plotArea>
      <c:layout>
        <c:manualLayout>
          <c:layoutTarget val="inner"/>
          <c:xMode val="edge"/>
          <c:yMode val="edge"/>
          <c:x val="0"/>
          <c:y val="0.15681481481481482"/>
          <c:w val="1"/>
          <c:h val="0.73650092592592598"/>
        </c:manualLayout>
      </c:layout>
      <c:barChart>
        <c:barDir val="col"/>
        <c:grouping val="percentStacked"/>
        <c:varyColors val="0"/>
        <c:ser>
          <c:idx val="0"/>
          <c:order val="0"/>
          <c:tx>
            <c:strRef>
              <c:f>'C1'!$A$4</c:f>
              <c:strCache>
                <c:ptCount val="1"/>
                <c:pt idx="0">
                  <c:v>土地賃借料</c:v>
                </c:pt>
              </c:strCache>
            </c:strRef>
          </c:tx>
          <c:spPr>
            <a:noFill/>
            <a:ln>
              <a:solidFill>
                <a:schemeClr val="tx1"/>
              </a:solidFill>
            </a:ln>
            <a:effectLst/>
          </c:spPr>
          <c:invertIfNegative val="0"/>
          <c:dLbls>
            <c:spPr>
              <a:noFill/>
              <a:ln>
                <a:noFill/>
              </a:ln>
              <a:effectLst/>
            </c:spPr>
            <c:txPr>
              <a:bodyPr rot="0" spcFirstLastPara="1" vertOverflow="ellipsis" vert="horz" wrap="square" anchor="ctr" anchorCtr="1"/>
              <a:lstStyle/>
              <a:p>
                <a:pPr>
                  <a:defRPr sz="600" b="0" i="0" u="none" strike="noStrike" kern="1200" baseline="0">
                    <a:solidFill>
                      <a:sysClr val="windowText" lastClr="000000"/>
                    </a:solidFill>
                    <a:latin typeface="メイリオ" panose="020B0604030504040204" pitchFamily="50" charset="-128"/>
                    <a:ea typeface="メイリオ" panose="020B0604030504040204" pitchFamily="50" charset="-128"/>
                    <a:cs typeface="+mn-cs"/>
                  </a:defRPr>
                </a:pPr>
                <a:endParaRPr lang="ja-JP"/>
              </a:p>
            </c:txPr>
            <c:dLblPos val="ctr"/>
            <c:showLegendKey val="0"/>
            <c:showVal val="1"/>
            <c:showCatName val="0"/>
            <c:showSerName val="1"/>
            <c:showPercent val="0"/>
            <c:showBubbleSize val="0"/>
            <c:separator>
</c:separator>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'C1'!$B$3:$C$3</c:f>
              <c:numCache>
                <c:formatCode>"収入（"#,##0"）";[Red]"収入（"\-#,##0"）"</c:formatCode>
                <c:ptCount val="2"/>
                <c:pt idx="0" formatCode="&quot;費用（&quot;#,##0&quot;）&quot;;[Red]&quot;費用（&quot;\-#,##0&quot;）&quot;">
                  <c:v>109</c:v>
                </c:pt>
                <c:pt idx="1">
                  <c:v>21</c:v>
                </c:pt>
              </c:numCache>
            </c:numRef>
          </c:cat>
          <c:val>
            <c:numRef>
              <c:f>'C1'!$B$4:$C$4</c:f>
              <c:numCache>
                <c:formatCode>General</c:formatCode>
                <c:ptCount val="2"/>
                <c:pt idx="0" formatCode="#,##0_);[Red]\(#,##0\)">
                  <c:v>83</c:v>
                </c:pt>
              </c:numCache>
            </c:numRef>
          </c:val>
          <c:extLst>
            <c:ext xmlns:c16="http://schemas.microsoft.com/office/drawing/2014/chart" uri="{C3380CC4-5D6E-409C-BE32-E72D297353CC}">
              <c16:uniqueId val="{00000000-4C8C-4903-8068-E9D9869CEA24}"/>
            </c:ext>
          </c:extLst>
        </c:ser>
        <c:ser>
          <c:idx val="1"/>
          <c:order val="1"/>
          <c:tx>
            <c:strRef>
              <c:f>'C1'!$A$5</c:f>
              <c:strCache>
                <c:ptCount val="1"/>
                <c:pt idx="0">
                  <c:v>その他経費</c:v>
                </c:pt>
              </c:strCache>
            </c:strRef>
          </c:tx>
          <c:spPr>
            <a:noFill/>
            <a:ln>
              <a:solidFill>
                <a:schemeClr val="tx1"/>
              </a:solidFill>
            </a:ln>
            <a:effectLst/>
          </c:spPr>
          <c:invertIfNegative val="0"/>
          <c:dLbls>
            <c:dLbl>
              <c:idx val="0"/>
              <c:layout>
                <c:manualLayout>
                  <c:x val="-2.6947991163642318E-18"/>
                  <c:y val="7.0555555555555233E-3"/>
                </c:manualLayout>
              </c:layout>
              <c:dLblPos val="ctr"/>
              <c:showLegendKey val="0"/>
              <c:showVal val="1"/>
              <c:showCatName val="0"/>
              <c:showSerName val="1"/>
              <c:showPercent val="0"/>
              <c:showBubbleSize val="0"/>
              <c:separator>
</c:separator>
              <c:extLst>
                <c:ext xmlns:c15="http://schemas.microsoft.com/office/drawing/2012/chart" uri="{CE6537A1-D6FC-4f65-9D91-7224C49458BB}">
                  <c15:layout>
                    <c:manualLayout>
                      <c:w val="0.48492851851851854"/>
                      <c:h val="0.16933333333333334"/>
                    </c:manualLayout>
                  </c15:layout>
                </c:ext>
                <c:ext xmlns:c16="http://schemas.microsoft.com/office/drawing/2014/chart" uri="{C3380CC4-5D6E-409C-BE32-E72D297353CC}">
                  <c16:uniqueId val="{00000001-4C8C-4903-8068-E9D9869CEA24}"/>
                </c:ext>
              </c:extLst>
            </c:dLbl>
            <c:spPr>
              <a:noFill/>
              <a:ln>
                <a:noFill/>
              </a:ln>
              <a:effectLst/>
            </c:spPr>
            <c:txPr>
              <a:bodyPr rot="0" spcFirstLastPara="1" vertOverflow="ellipsis" vert="horz" wrap="square" anchor="ctr" anchorCtr="1"/>
              <a:lstStyle/>
              <a:p>
                <a:pPr>
                  <a:defRPr sz="600" b="0" i="0" u="none" strike="noStrike" kern="1200" baseline="0">
                    <a:solidFill>
                      <a:sysClr val="windowText" lastClr="000000"/>
                    </a:solidFill>
                    <a:latin typeface="メイリオ" panose="020B0604030504040204" pitchFamily="50" charset="-128"/>
                    <a:ea typeface="メイリオ" panose="020B0604030504040204" pitchFamily="50" charset="-128"/>
                    <a:cs typeface="+mn-cs"/>
                  </a:defRPr>
                </a:pPr>
                <a:endParaRPr lang="ja-JP"/>
              </a:p>
            </c:txPr>
            <c:dLblPos val="ctr"/>
            <c:showLegendKey val="0"/>
            <c:showVal val="1"/>
            <c:showCatName val="0"/>
            <c:showSerName val="1"/>
            <c:showPercent val="0"/>
            <c:showBubbleSize val="0"/>
            <c:separator>
</c:separator>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'C1'!$B$3:$C$3</c:f>
              <c:numCache>
                <c:formatCode>"収入（"#,##0"）";[Red]"収入（"\-#,##0"）"</c:formatCode>
                <c:ptCount val="2"/>
                <c:pt idx="0" formatCode="&quot;費用（&quot;#,##0&quot;）&quot;;[Red]&quot;費用（&quot;\-#,##0&quot;）&quot;">
                  <c:v>109</c:v>
                </c:pt>
                <c:pt idx="1">
                  <c:v>21</c:v>
                </c:pt>
              </c:numCache>
            </c:numRef>
          </c:cat>
          <c:val>
            <c:numRef>
              <c:f>'C1'!$B$5:$C$5</c:f>
              <c:numCache>
                <c:formatCode>General</c:formatCode>
                <c:ptCount val="2"/>
                <c:pt idx="0" formatCode="#,##0_);[Red]\(#,##0\)">
                  <c:v>26</c:v>
                </c:pt>
              </c:numCache>
            </c:numRef>
          </c:val>
          <c:extLst>
            <c:ext xmlns:c16="http://schemas.microsoft.com/office/drawing/2014/chart" uri="{C3380CC4-5D6E-409C-BE32-E72D297353CC}">
              <c16:uniqueId val="{00000002-4C8C-4903-8068-E9D9869CEA24}"/>
            </c:ext>
          </c:extLst>
        </c:ser>
        <c:ser>
          <c:idx val="2"/>
          <c:order val="2"/>
          <c:tx>
            <c:strRef>
              <c:f>'C1'!$A$6</c:f>
              <c:strCache>
                <c:ptCount val="1"/>
                <c:pt idx="0">
                  <c:v>使用料収入</c:v>
                </c:pt>
              </c:strCache>
            </c:strRef>
          </c:tx>
          <c:spPr>
            <a:noFill/>
            <a:ln w="9525">
              <a:solidFill>
                <a:schemeClr val="tx1"/>
              </a:solidFill>
              <a:prstDash val="solid"/>
            </a:ln>
            <a:effectLst/>
          </c:spPr>
          <c:invertIfNegative val="0"/>
          <c:dLbls>
            <c:dLbl>
              <c:idx val="0"/>
              <c:layout>
                <c:manualLayout>
                  <c:x val="-8.5206547619047612E-2"/>
                  <c:y val="-9.8777777777777784E-2"/>
                </c:manualLayout>
              </c:layout>
              <c:dLblPos val="ctr"/>
              <c:showLegendKey val="0"/>
              <c:showVal val="1"/>
              <c:showCatName val="0"/>
              <c:showSerName val="1"/>
              <c:showPercent val="0"/>
              <c:showBubbleSize val="0"/>
              <c:separator>, </c:separator>
              <c:extLst>
                <c:ext xmlns:c15="http://schemas.microsoft.com/office/drawing/2012/chart" uri="{CE6537A1-D6FC-4f65-9D91-7224C49458BB}">
                  <c15:layout>
                    <c:manualLayout>
                      <c:w val="0.36014206349206346"/>
                      <c:h val="9.861944444444444E-2"/>
                    </c:manualLayout>
                  </c15:layout>
                </c:ext>
                <c:ext xmlns:c16="http://schemas.microsoft.com/office/drawing/2014/chart" uri="{C3380CC4-5D6E-409C-BE32-E72D297353CC}">
                  <c16:uniqueId val="{00000003-4C8C-4903-8068-E9D9869CEA24}"/>
                </c:ext>
              </c:extLst>
            </c:dLbl>
            <c:dLbl>
              <c:idx val="1"/>
              <c:layout>
                <c:manualLayout>
                  <c:x val="1.0930740740740741E-2"/>
                  <c:y val="-4.4093750000000001E-3"/>
                </c:manualLayout>
              </c:layout>
              <c:dLblPos val="ctr"/>
              <c:showLegendKey val="0"/>
              <c:showVal val="1"/>
              <c:showCatName val="0"/>
              <c:showSerName val="1"/>
              <c:showPercent val="0"/>
              <c:showBubbleSize val="0"/>
              <c:separator>, </c:separator>
              <c:extLst>
                <c:ext xmlns:c15="http://schemas.microsoft.com/office/drawing/2012/chart" uri="{CE6537A1-D6FC-4f65-9D91-7224C49458BB}">
                  <c15:layout>
                    <c:manualLayout>
                      <c:w val="0.47106481481481483"/>
                      <c:h val="0.22260277777777773"/>
                    </c:manualLayout>
                  </c15:layout>
                </c:ext>
                <c:ext xmlns:c16="http://schemas.microsoft.com/office/drawing/2014/chart" uri="{C3380CC4-5D6E-409C-BE32-E72D297353CC}">
                  <c16:uniqueId val="{00000004-4C8C-4903-8068-E9D9869CEA24}"/>
                </c:ext>
              </c:extLst>
            </c:dLbl>
            <c:spPr>
              <a:noFill/>
              <a:ln>
                <a:noFill/>
              </a:ln>
              <a:effectLst/>
            </c:spPr>
            <c:txPr>
              <a:bodyPr rot="0" spcFirstLastPara="1" vertOverflow="ellipsis" vert="horz" wrap="square" anchor="ctr" anchorCtr="1"/>
              <a:lstStyle/>
              <a:p>
                <a:pPr>
                  <a:defRPr sz="600" b="0" i="0" u="none" strike="noStrike" kern="1200" baseline="0">
                    <a:solidFill>
                      <a:sysClr val="windowText" lastClr="000000"/>
                    </a:solidFill>
                    <a:latin typeface="メイリオ" panose="020B0604030504040204" pitchFamily="50" charset="-128"/>
                    <a:ea typeface="メイリオ" panose="020B0604030504040204" pitchFamily="50" charset="-128"/>
                    <a:cs typeface="+mn-cs"/>
                  </a:defRPr>
                </a:pPr>
                <a:endParaRPr lang="ja-JP"/>
              </a:p>
            </c:txPr>
            <c:dLblPos val="ctr"/>
            <c:showLegendKey val="0"/>
            <c:showVal val="1"/>
            <c:showCatName val="0"/>
            <c:showSerName val="1"/>
            <c:showPercent val="0"/>
            <c:showBubbleSize val="0"/>
            <c:separator>, </c:separator>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'C1'!$B$3:$C$3</c:f>
              <c:numCache>
                <c:formatCode>"収入（"#,##0"）";[Red]"収入（"\-#,##0"）"</c:formatCode>
                <c:ptCount val="2"/>
                <c:pt idx="0" formatCode="&quot;費用（&quot;#,##0&quot;）&quot;;[Red]&quot;費用（&quot;\-#,##0&quot;）&quot;">
                  <c:v>109</c:v>
                </c:pt>
                <c:pt idx="1">
                  <c:v>21</c:v>
                </c:pt>
              </c:numCache>
            </c:numRef>
          </c:cat>
          <c:val>
            <c:numRef>
              <c:f>'C1'!$B$6:$C$6</c:f>
              <c:numCache>
                <c:formatCode>#,##0_);[Red]\(#,##0\)</c:formatCode>
                <c:ptCount val="2"/>
                <c:pt idx="1">
                  <c:v>21</c:v>
                </c:pt>
              </c:numCache>
            </c:numRef>
          </c:val>
          <c:extLst>
            <c:ext xmlns:c16="http://schemas.microsoft.com/office/drawing/2014/chart" uri="{C3380CC4-5D6E-409C-BE32-E72D297353CC}">
              <c16:uniqueId val="{00000005-4C8C-4903-8068-E9D9869CEA24}"/>
            </c:ext>
          </c:extLst>
        </c:ser>
        <c:ser>
          <c:idx val="3"/>
          <c:order val="3"/>
          <c:tx>
            <c:strRef>
              <c:f>'C1'!$A$7</c:f>
              <c:strCache>
                <c:ptCount val="1"/>
                <c:pt idx="0">
                  <c:v>赤字額</c:v>
                </c:pt>
              </c:strCache>
            </c:strRef>
          </c:tx>
          <c:spPr>
            <a:noFill/>
            <a:ln w="31750">
              <a:solidFill>
                <a:srgbClr val="7030A0"/>
              </a:solidFill>
              <a:prstDash val="sysDot"/>
            </a:ln>
            <a:effectLst/>
          </c:spPr>
          <c:invertIfNegative val="0"/>
          <c:dLbls>
            <c:dLbl>
              <c:idx val="1"/>
              <c:layout/>
              <c:spPr>
                <a:noFill/>
                <a:ln>
                  <a:noFill/>
                </a:ln>
                <a:effectLst/>
              </c:spPr>
              <c:txPr>
                <a:bodyPr rot="0" spcFirstLastPara="1" vertOverflow="ellipsis" horzOverflow="clip" vert="horz" wrap="square" lIns="38100" tIns="19050" rIns="38100" bIns="19050" anchor="ctr" anchorCtr="1">
                  <a:noAutofit/>
                </a:bodyPr>
                <a:lstStyle/>
                <a:p>
                  <a:pPr>
                    <a:defRPr sz="600" b="0" i="0" u="none" strike="noStrike" kern="1200" baseline="0">
                      <a:solidFill>
                        <a:sysClr val="windowText" lastClr="000000"/>
                      </a:solidFill>
                      <a:latin typeface="メイリオ" panose="020B0604030504040204" pitchFamily="50" charset="-128"/>
                      <a:ea typeface="メイリオ" panose="020B0604030504040204" pitchFamily="50" charset="-128"/>
                      <a:cs typeface="+mn-cs"/>
                    </a:defRPr>
                  </a:pPr>
                  <a:endParaRPr lang="ja-JP"/>
                </a:p>
              </c:txPr>
              <c:dLblPos val="ctr"/>
              <c:showLegendKey val="0"/>
              <c:showVal val="1"/>
              <c:showCatName val="0"/>
              <c:showSerName val="1"/>
              <c:showPercent val="0"/>
              <c:showBubbleSize val="0"/>
              <c:extLst>
                <c:ext xmlns:c15="http://schemas.microsoft.com/office/drawing/2012/chart" uri="{CE6537A1-D6FC-4f65-9D91-7224C49458BB}">
                  <c15:spPr xmlns:c15="http://schemas.microsoft.com/office/drawing/2012/chart">
                    <a:prstGeom prst="rect">
                      <a:avLst/>
                    </a:prstGeom>
                    <a:noFill/>
                    <a:ln>
                      <a:noFill/>
                    </a:ln>
                  </c15:spPr>
                  <c15:layout/>
                </c:ext>
                <c:ext xmlns:c16="http://schemas.microsoft.com/office/drawing/2014/chart" uri="{C3380CC4-5D6E-409C-BE32-E72D297353CC}">
                  <c16:uniqueId val="{00000006-4C8C-4903-8068-E9D9869CEA24}"/>
                </c:ext>
              </c:extLst>
            </c:dLbl>
            <c:spPr>
              <a:noFill/>
              <a:ln>
                <a:noFill/>
              </a:ln>
              <a:effectLst/>
            </c:spPr>
            <c:txPr>
              <a:bodyPr rot="0" spcFirstLastPara="1" vertOverflow="ellipsis" vert="horz" wrap="square" lIns="38100" tIns="19050" rIns="38100" bIns="19050" anchor="ctr" anchorCtr="1">
                <a:spAutoFit/>
              </a:bodyPr>
              <a:lstStyle/>
              <a:p>
                <a:pPr>
                  <a:defRPr sz="600" b="0" i="0" u="none" strike="noStrike" kern="1200" baseline="0">
                    <a:solidFill>
                      <a:sysClr val="windowText" lastClr="000000"/>
                    </a:solidFill>
                    <a:latin typeface="メイリオ" panose="020B0604030504040204" pitchFamily="50" charset="-128"/>
                    <a:ea typeface="メイリオ" panose="020B0604030504040204" pitchFamily="50" charset="-128"/>
                    <a:cs typeface="+mn-cs"/>
                  </a:defRPr>
                </a:pPr>
                <a:endParaRPr lang="ja-JP"/>
              </a:p>
            </c:txPr>
            <c:dLblPos val="ctr"/>
            <c:showLegendKey val="0"/>
            <c:showVal val="1"/>
            <c:showCatName val="0"/>
            <c:showSerName val="1"/>
            <c:showPercent val="0"/>
            <c:showBubbleSize val="0"/>
            <c:separator>
</c:separator>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'C1'!$B$3:$C$3</c:f>
              <c:numCache>
                <c:formatCode>"収入（"#,##0"）";[Red]"収入（"\-#,##0"）"</c:formatCode>
                <c:ptCount val="2"/>
                <c:pt idx="0" formatCode="&quot;費用（&quot;#,##0&quot;）&quot;;[Red]&quot;費用（&quot;\-#,##0&quot;）&quot;">
                  <c:v>109</c:v>
                </c:pt>
                <c:pt idx="1">
                  <c:v>21</c:v>
                </c:pt>
              </c:numCache>
            </c:numRef>
          </c:cat>
          <c:val>
            <c:numRef>
              <c:f>'C1'!$B$7:$C$7</c:f>
              <c:numCache>
                <c:formatCode>#,##0_);[Red]\(#,##0\)</c:formatCode>
                <c:ptCount val="2"/>
                <c:pt idx="1">
                  <c:v>88</c:v>
                </c:pt>
              </c:numCache>
            </c:numRef>
          </c:val>
          <c:extLst>
            <c:ext xmlns:c16="http://schemas.microsoft.com/office/drawing/2014/chart" uri="{C3380CC4-5D6E-409C-BE32-E72D297353CC}">
              <c16:uniqueId val="{00000007-4C8C-4903-8068-E9D9869CEA24}"/>
            </c:ext>
          </c:extLst>
        </c:ser>
        <c:dLbls>
          <c:dLblPos val="ctr"/>
          <c:showLegendKey val="0"/>
          <c:showVal val="1"/>
          <c:showCatName val="0"/>
          <c:showSerName val="0"/>
          <c:showPercent val="0"/>
          <c:showBubbleSize val="0"/>
        </c:dLbls>
        <c:gapWidth val="48"/>
        <c:overlap val="100"/>
        <c:axId val="412985312"/>
        <c:axId val="412978256"/>
      </c:barChart>
      <c:catAx>
        <c:axId val="412985312"/>
        <c:scaling>
          <c:orientation val="minMax"/>
        </c:scaling>
        <c:delete val="0"/>
        <c:axPos val="b"/>
        <c:numFmt formatCode="&quot;費用（&quot;#,##0&quot;）&quot;;[Red]&quot;費用（&quot;\-#,##0&quot;）&quot;"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600" b="0" i="0" u="none" strike="noStrike" kern="1200" baseline="0">
                <a:solidFill>
                  <a:sysClr val="windowText" lastClr="000000"/>
                </a:solidFill>
                <a:latin typeface="メイリオ" panose="020B0604030504040204" pitchFamily="50" charset="-128"/>
                <a:ea typeface="メイリオ" panose="020B0604030504040204" pitchFamily="50" charset="-128"/>
                <a:cs typeface="+mn-cs"/>
              </a:defRPr>
            </a:pPr>
            <a:endParaRPr lang="ja-JP"/>
          </a:p>
        </c:txPr>
        <c:crossAx val="412978256"/>
        <c:crosses val="autoZero"/>
        <c:auto val="1"/>
        <c:lblAlgn val="ctr"/>
        <c:lblOffset val="100"/>
        <c:noMultiLvlLbl val="0"/>
      </c:catAx>
      <c:valAx>
        <c:axId val="412978256"/>
        <c:scaling>
          <c:orientation val="minMax"/>
        </c:scaling>
        <c:delete val="1"/>
        <c:axPos val="l"/>
        <c:numFmt formatCode="0%" sourceLinked="1"/>
        <c:majorTickMark val="none"/>
        <c:minorTickMark val="none"/>
        <c:tickLblPos val="nextTo"/>
        <c:crossAx val="412985312"/>
        <c:crosses val="autoZero"/>
        <c:crossBetween val="between"/>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sz="600">
          <a:solidFill>
            <a:sysClr val="windowText" lastClr="000000"/>
          </a:solidFill>
          <a:latin typeface="メイリオ" panose="020B0604030504040204" pitchFamily="50" charset="-128"/>
          <a:ea typeface="メイリオ" panose="020B0604030504040204" pitchFamily="50" charset="-128"/>
        </a:defRPr>
      </a:pPr>
      <a:endParaRPr lang="ja-JP"/>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800" b="0" i="0" u="none" strike="noStrike" kern="1200" spc="0" baseline="0">
                <a:solidFill>
                  <a:sysClr val="windowText" lastClr="000000"/>
                </a:solidFill>
                <a:latin typeface="メイリオ" panose="020B0604030504040204" pitchFamily="50" charset="-128"/>
                <a:ea typeface="メイリオ" panose="020B0604030504040204" pitchFamily="50" charset="-128"/>
                <a:cs typeface="+mn-cs"/>
              </a:defRPr>
            </a:pPr>
            <a:r>
              <a:rPr lang="en-US" altLang="ja-JP" sz="800"/>
              <a:t>H29</a:t>
            </a:r>
            <a:r>
              <a:rPr lang="ja-JP" altLang="en-US" sz="800"/>
              <a:t>稼働率</a:t>
            </a:r>
            <a:endParaRPr lang="ja-JP" sz="800"/>
          </a:p>
        </c:rich>
      </c:tx>
      <c:layout>
        <c:manualLayout>
          <c:xMode val="edge"/>
          <c:yMode val="edge"/>
          <c:x val="0.34642929292929292"/>
          <c:y val="1.1759259259259259E-2"/>
        </c:manualLayout>
      </c:layout>
      <c:overlay val="0"/>
      <c:spPr>
        <a:noFill/>
        <a:ln>
          <a:noFill/>
        </a:ln>
        <a:effectLst/>
      </c:spPr>
      <c:txPr>
        <a:bodyPr rot="0" spcFirstLastPara="1" vertOverflow="ellipsis" vert="horz" wrap="square" anchor="ctr" anchorCtr="1"/>
        <a:lstStyle/>
        <a:p>
          <a:pPr>
            <a:defRPr sz="800" b="0" i="0" u="none" strike="noStrike" kern="1200" spc="0" baseline="0">
              <a:solidFill>
                <a:sysClr val="windowText" lastClr="000000"/>
              </a:solidFill>
              <a:latin typeface="メイリオ" panose="020B0604030504040204" pitchFamily="50" charset="-128"/>
              <a:ea typeface="メイリオ" panose="020B0604030504040204" pitchFamily="50" charset="-128"/>
              <a:cs typeface="+mn-cs"/>
            </a:defRPr>
          </a:pPr>
          <a:endParaRPr lang="ja-JP"/>
        </a:p>
      </c:txPr>
    </c:title>
    <c:autoTitleDeleted val="0"/>
    <c:plotArea>
      <c:layout>
        <c:manualLayout>
          <c:layoutTarget val="inner"/>
          <c:xMode val="edge"/>
          <c:yMode val="edge"/>
          <c:x val="2.3970619658119651E-2"/>
          <c:y val="0.16827488425925927"/>
          <c:w val="0.9656266025641026"/>
          <c:h val="0.70013888888888887"/>
        </c:manualLayout>
      </c:layout>
      <c:barChart>
        <c:barDir val="col"/>
        <c:grouping val="clustered"/>
        <c:varyColors val="0"/>
        <c:ser>
          <c:idx val="0"/>
          <c:order val="0"/>
          <c:spPr>
            <a:noFill/>
            <a:ln>
              <a:solidFill>
                <a:schemeClr val="tx1"/>
              </a:solidFill>
            </a:ln>
            <a:effectLst/>
          </c:spPr>
          <c:invertIfNegative val="0"/>
          <c:dPt>
            <c:idx val="0"/>
            <c:invertIfNegative val="0"/>
            <c:bubble3D val="0"/>
            <c:spPr>
              <a:noFill/>
              <a:ln w="9525">
                <a:solidFill>
                  <a:schemeClr val="tx1"/>
                </a:solidFill>
                <a:prstDash val="solid"/>
              </a:ln>
              <a:effectLst/>
            </c:spPr>
            <c:extLst>
              <c:ext xmlns:c16="http://schemas.microsoft.com/office/drawing/2014/chart" uri="{C3380CC4-5D6E-409C-BE32-E72D297353CC}">
                <c16:uniqueId val="{00000001-444A-456B-A95A-D7B9E241E780}"/>
              </c:ext>
            </c:extLst>
          </c:dPt>
          <c:dPt>
            <c:idx val="1"/>
            <c:invertIfNegative val="0"/>
            <c:bubble3D val="0"/>
            <c:spPr>
              <a:noFill/>
              <a:ln w="31750">
                <a:solidFill>
                  <a:srgbClr val="7030A0"/>
                </a:solidFill>
                <a:prstDash val="sysDot"/>
              </a:ln>
              <a:effectLst/>
            </c:spPr>
            <c:extLst>
              <c:ext xmlns:c16="http://schemas.microsoft.com/office/drawing/2014/chart" uri="{C3380CC4-5D6E-409C-BE32-E72D297353CC}">
                <c16:uniqueId val="{00000003-444A-456B-A95A-D7B9E241E780}"/>
              </c:ext>
            </c:extLst>
          </c:dPt>
          <c:dLbls>
            <c:spPr>
              <a:noFill/>
              <a:ln>
                <a:noFill/>
              </a:ln>
              <a:effectLst/>
            </c:spPr>
            <c:txPr>
              <a:bodyPr rot="0" spcFirstLastPara="1" vertOverflow="ellipsis" vert="horz" wrap="square" lIns="38100" tIns="19050" rIns="38100" bIns="19050" anchor="ctr" anchorCtr="1">
                <a:spAutoFit/>
              </a:bodyPr>
              <a:lstStyle/>
              <a:p>
                <a:pPr>
                  <a:defRPr sz="600" b="0" i="0" u="none" strike="noStrike" kern="1200" baseline="0">
                    <a:solidFill>
                      <a:sysClr val="windowText" lastClr="000000"/>
                    </a:solidFill>
                    <a:latin typeface="メイリオ" panose="020B0604030504040204" pitchFamily="50" charset="-128"/>
                    <a:ea typeface="メイリオ" panose="020B0604030504040204" pitchFamily="50" charset="-128"/>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'C1'!$A$11:$A$12</c:f>
              <c:strCache>
                <c:ptCount val="2"/>
                <c:pt idx="0">
                  <c:v>C1地区西</c:v>
                </c:pt>
                <c:pt idx="1">
                  <c:v>全施設平均</c:v>
                </c:pt>
              </c:strCache>
            </c:strRef>
          </c:cat>
          <c:val>
            <c:numRef>
              <c:f>'C1'!$B$11:$B$12</c:f>
              <c:numCache>
                <c:formatCode>0.0%</c:formatCode>
                <c:ptCount val="2"/>
                <c:pt idx="0">
                  <c:v>0.1603</c:v>
                </c:pt>
                <c:pt idx="1">
                  <c:v>0.6613</c:v>
                </c:pt>
              </c:numCache>
            </c:numRef>
          </c:val>
          <c:extLst>
            <c:ext xmlns:c16="http://schemas.microsoft.com/office/drawing/2014/chart" uri="{C3380CC4-5D6E-409C-BE32-E72D297353CC}">
              <c16:uniqueId val="{00000004-444A-456B-A95A-D7B9E241E780}"/>
            </c:ext>
          </c:extLst>
        </c:ser>
        <c:dLbls>
          <c:dLblPos val="outEnd"/>
          <c:showLegendKey val="0"/>
          <c:showVal val="1"/>
          <c:showCatName val="0"/>
          <c:showSerName val="0"/>
          <c:showPercent val="0"/>
          <c:showBubbleSize val="0"/>
        </c:dLbls>
        <c:gapWidth val="20"/>
        <c:overlap val="-27"/>
        <c:axId val="307274024"/>
        <c:axId val="307272456"/>
      </c:barChart>
      <c:catAx>
        <c:axId val="307274024"/>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600" b="0" i="0" u="none" strike="noStrike" kern="1200" baseline="0">
                <a:solidFill>
                  <a:sysClr val="windowText" lastClr="000000"/>
                </a:solidFill>
                <a:latin typeface="メイリオ" panose="020B0604030504040204" pitchFamily="50" charset="-128"/>
                <a:ea typeface="メイリオ" panose="020B0604030504040204" pitchFamily="50" charset="-128"/>
                <a:cs typeface="+mn-cs"/>
              </a:defRPr>
            </a:pPr>
            <a:endParaRPr lang="ja-JP"/>
          </a:p>
        </c:txPr>
        <c:crossAx val="307272456"/>
        <c:crosses val="autoZero"/>
        <c:auto val="1"/>
        <c:lblAlgn val="ctr"/>
        <c:lblOffset val="100"/>
        <c:noMultiLvlLbl val="0"/>
      </c:catAx>
      <c:valAx>
        <c:axId val="307272456"/>
        <c:scaling>
          <c:orientation val="minMax"/>
        </c:scaling>
        <c:delete val="1"/>
        <c:axPos val="l"/>
        <c:numFmt formatCode="0.0%" sourceLinked="1"/>
        <c:majorTickMark val="none"/>
        <c:minorTickMark val="none"/>
        <c:tickLblPos val="nextTo"/>
        <c:crossAx val="307274024"/>
        <c:crosses val="autoZero"/>
        <c:crossBetween val="between"/>
      </c:valAx>
      <c:spPr>
        <a:noFill/>
        <a:ln w="25400">
          <a:noFill/>
        </a:ln>
        <a:effectLst/>
      </c:spPr>
    </c:plotArea>
    <c:plotVisOnly val="1"/>
    <c:dispBlanksAs val="gap"/>
    <c:showDLblsOverMax val="0"/>
  </c:chart>
  <c:spPr>
    <a:solidFill>
      <a:schemeClr val="bg1"/>
    </a:solidFill>
    <a:ln w="9525" cap="flat" cmpd="sng" algn="ctr">
      <a:noFill/>
      <a:round/>
    </a:ln>
    <a:effectLst/>
  </c:spPr>
  <c:txPr>
    <a:bodyPr/>
    <a:lstStyle/>
    <a:p>
      <a:pPr>
        <a:defRPr sz="700">
          <a:solidFill>
            <a:sysClr val="windowText" lastClr="000000"/>
          </a:solidFill>
          <a:latin typeface="メイリオ" panose="020B0604030504040204" pitchFamily="50" charset="-128"/>
          <a:ea typeface="メイリオ" panose="020B0604030504040204" pitchFamily="50" charset="-128"/>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0"/>
            <a:ext cx="2950375" cy="498645"/>
          </a:xfrm>
          <a:prstGeom prst="rect">
            <a:avLst/>
          </a:prstGeom>
        </p:spPr>
        <p:txBody>
          <a:bodyPr vert="horz" lIns="92187" tIns="46091" rIns="92187" bIns="46091"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221" y="0"/>
            <a:ext cx="2950374" cy="498645"/>
          </a:xfrm>
          <a:prstGeom prst="rect">
            <a:avLst/>
          </a:prstGeom>
        </p:spPr>
        <p:txBody>
          <a:bodyPr vert="horz" lIns="92187" tIns="46091" rIns="92187" bIns="46091" rtlCol="0"/>
          <a:lstStyle>
            <a:lvl1pPr algn="r">
              <a:defRPr sz="1200"/>
            </a:lvl1pPr>
          </a:lstStyle>
          <a:p>
            <a:fld id="{03CF707E-E338-4175-96F7-401751D3C73D}" type="datetimeFigureOut">
              <a:rPr kumimoji="1" lang="ja-JP" altLang="en-US" smtClean="0"/>
              <a:t>2020/3/24</a:t>
            </a:fld>
            <a:endParaRPr kumimoji="1" lang="ja-JP" altLang="en-US"/>
          </a:p>
        </p:txBody>
      </p:sp>
      <p:sp>
        <p:nvSpPr>
          <p:cNvPr id="4" name="スライド イメージ プレースホルダー 3"/>
          <p:cNvSpPr>
            <a:spLocks noGrp="1" noRot="1" noChangeAspect="1"/>
          </p:cNvSpPr>
          <p:nvPr>
            <p:ph type="sldImg" idx="2"/>
          </p:nvPr>
        </p:nvSpPr>
        <p:spPr>
          <a:xfrm>
            <a:off x="1166813" y="1241425"/>
            <a:ext cx="4473575" cy="3354388"/>
          </a:xfrm>
          <a:prstGeom prst="rect">
            <a:avLst/>
          </a:prstGeom>
          <a:noFill/>
          <a:ln w="12700">
            <a:solidFill>
              <a:prstClr val="black"/>
            </a:solidFill>
          </a:ln>
        </p:spPr>
        <p:txBody>
          <a:bodyPr vert="horz" lIns="92187" tIns="46091" rIns="92187" bIns="46091" rtlCol="0" anchor="ctr"/>
          <a:lstStyle/>
          <a:p>
            <a:endParaRPr lang="ja-JP" altLang="en-US"/>
          </a:p>
        </p:txBody>
      </p:sp>
      <p:sp>
        <p:nvSpPr>
          <p:cNvPr id="5" name="ノート プレースホルダー 4"/>
          <p:cNvSpPr>
            <a:spLocks noGrp="1"/>
          </p:cNvSpPr>
          <p:nvPr>
            <p:ph type="body" sz="quarter" idx="3"/>
          </p:nvPr>
        </p:nvSpPr>
        <p:spPr>
          <a:xfrm>
            <a:off x="680241" y="4783479"/>
            <a:ext cx="5446723" cy="3914043"/>
          </a:xfrm>
          <a:prstGeom prst="rect">
            <a:avLst/>
          </a:prstGeom>
        </p:spPr>
        <p:txBody>
          <a:bodyPr vert="horz" lIns="92187" tIns="46091" rIns="92187" bIns="46091"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3" y="9440694"/>
            <a:ext cx="2950375" cy="498645"/>
          </a:xfrm>
          <a:prstGeom prst="rect">
            <a:avLst/>
          </a:prstGeom>
        </p:spPr>
        <p:txBody>
          <a:bodyPr vert="horz" lIns="92187" tIns="46091" rIns="92187" bIns="46091"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221" y="9440694"/>
            <a:ext cx="2950374" cy="498645"/>
          </a:xfrm>
          <a:prstGeom prst="rect">
            <a:avLst/>
          </a:prstGeom>
        </p:spPr>
        <p:txBody>
          <a:bodyPr vert="horz" lIns="92187" tIns="46091" rIns="92187" bIns="46091" rtlCol="0" anchor="b"/>
          <a:lstStyle>
            <a:lvl1pPr algn="r">
              <a:defRPr sz="1200"/>
            </a:lvl1pPr>
          </a:lstStyle>
          <a:p>
            <a:fld id="{552D216E-87BB-4C3D-8BE9-1BEE5930CF15}" type="slidenum">
              <a:rPr kumimoji="1" lang="ja-JP" altLang="en-US" smtClean="0"/>
              <a:t>‹#›</a:t>
            </a:fld>
            <a:endParaRPr kumimoji="1" lang="ja-JP" altLang="en-US"/>
          </a:p>
        </p:txBody>
      </p:sp>
    </p:spTree>
    <p:extLst>
      <p:ext uri="{BB962C8B-B14F-4D97-AF65-F5344CB8AC3E}">
        <p14:creationId xmlns:p14="http://schemas.microsoft.com/office/powerpoint/2010/main" val="426801526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9238FB8E-F648-4D88-82DC-305279067A1A}" type="datetime1">
              <a:rPr kumimoji="1" lang="ja-JP" altLang="en-US" smtClean="0"/>
              <a:t>2020/3/24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a:xfrm>
            <a:off x="8724541" y="6626111"/>
            <a:ext cx="512638" cy="365125"/>
          </a:xfrm>
        </p:spPr>
        <p:txBody>
          <a:bodyPr/>
          <a:lstStyle/>
          <a:p>
            <a:fld id="{8F2DF4D1-A360-4C90-B403-85324C324155}" type="slidenum">
              <a:rPr kumimoji="1" lang="ja-JP" altLang="en-US" smtClean="0"/>
              <a:t>‹#›</a:t>
            </a:fld>
            <a:endParaRPr kumimoji="1" lang="ja-JP" altLang="en-US"/>
          </a:p>
        </p:txBody>
      </p:sp>
    </p:spTree>
    <p:extLst>
      <p:ext uri="{BB962C8B-B14F-4D97-AF65-F5344CB8AC3E}">
        <p14:creationId xmlns:p14="http://schemas.microsoft.com/office/powerpoint/2010/main" val="72368437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smtClean="0"/>
              <a:t>図を追加</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B1D67983-E189-49E6-8951-18611FBCA033}" type="datetime1">
              <a:rPr kumimoji="1" lang="ja-JP" altLang="en-US" smtClean="0"/>
              <a:t>2020/3/24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F2DF4D1-A360-4C90-B403-85324C324155}" type="slidenum">
              <a:rPr kumimoji="1" lang="ja-JP" altLang="en-US" smtClean="0"/>
              <a:t>‹#›</a:t>
            </a:fld>
            <a:endParaRPr kumimoji="1" lang="ja-JP" altLang="en-US"/>
          </a:p>
        </p:txBody>
      </p:sp>
    </p:spTree>
    <p:extLst>
      <p:ext uri="{BB962C8B-B14F-4D97-AF65-F5344CB8AC3E}">
        <p14:creationId xmlns:p14="http://schemas.microsoft.com/office/powerpoint/2010/main" val="4220203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1D442B68-F349-46A3-A0D2-B02BFE3943F6}" type="datetime1">
              <a:rPr kumimoji="1" lang="ja-JP" altLang="en-US" smtClean="0"/>
              <a:t>2020/3/24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F2DF4D1-A360-4C90-B403-85324C324155}" type="slidenum">
              <a:rPr kumimoji="1" lang="ja-JP" altLang="en-US" smtClean="0"/>
              <a:t>‹#›</a:t>
            </a:fld>
            <a:endParaRPr kumimoji="1" lang="ja-JP" altLang="en-US"/>
          </a:p>
        </p:txBody>
      </p:sp>
    </p:spTree>
    <p:extLst>
      <p:ext uri="{BB962C8B-B14F-4D97-AF65-F5344CB8AC3E}">
        <p14:creationId xmlns:p14="http://schemas.microsoft.com/office/powerpoint/2010/main" val="6735066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引用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ja-JP" altLang="en-US" smtClean="0"/>
              <a:t>マスター タイトルの書式設定</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smtClean="0"/>
              <a:t>マスター テキストの書式設定</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E8D0E24A-EF47-4766-9536-7A6DF9F261B3}" type="datetime1">
              <a:rPr kumimoji="1" lang="ja-JP" altLang="en-US" smtClean="0"/>
              <a:t>2020/3/24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F2DF4D1-A360-4C90-B403-85324C324155}" type="slidenum">
              <a:rPr kumimoji="1" lang="ja-JP" altLang="en-US" smtClean="0"/>
              <a:t>‹#›</a:t>
            </a:fld>
            <a:endParaRPr kumimoji="1" lang="ja-JP" alt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2456959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6A564541-371F-46C0-9A2C-79C24D7D88C3}" type="datetime1">
              <a:rPr kumimoji="1" lang="ja-JP" altLang="en-US" smtClean="0"/>
              <a:t>2020/3/24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F2DF4D1-A360-4C90-B403-85324C324155}" type="slidenum">
              <a:rPr kumimoji="1" lang="ja-JP" altLang="en-US" smtClean="0"/>
              <a:t>‹#›</a:t>
            </a:fld>
            <a:endParaRPr kumimoji="1" lang="ja-JP" altLang="en-US"/>
          </a:p>
        </p:txBody>
      </p:sp>
    </p:spTree>
    <p:extLst>
      <p:ext uri="{BB962C8B-B14F-4D97-AF65-F5344CB8AC3E}">
        <p14:creationId xmlns:p14="http://schemas.microsoft.com/office/powerpoint/2010/main" val="80718068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引用付きの名札">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ja-JP" altLang="en-US" smtClean="0"/>
              <a:t>マスター タイトルの書式設定</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smtClean="0"/>
              <a:t>マスター テキストの書式設定</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91DC475D-1883-47E8-998F-C0822B32A38A}" type="datetime1">
              <a:rPr kumimoji="1" lang="ja-JP" altLang="en-US" smtClean="0"/>
              <a:t>2020/3/24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F2DF4D1-A360-4C90-B403-85324C324155}" type="slidenum">
              <a:rPr kumimoji="1" lang="ja-JP" altLang="en-US" smtClean="0"/>
              <a:t>‹#›</a:t>
            </a:fld>
            <a:endParaRPr kumimoji="1" lang="ja-JP" alt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88103756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p:cSld name="真または偽">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ja-JP" altLang="en-US" smtClean="0"/>
              <a:t>マスター タイトルの書式設定</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smtClean="0"/>
              <a:t>マスター テキストの書式設定</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FE4939CD-2B84-42CD-B960-E8BDBA26AF73}" type="datetime1">
              <a:rPr kumimoji="1" lang="ja-JP" altLang="en-US" smtClean="0"/>
              <a:t>2020/3/24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F2DF4D1-A360-4C90-B403-85324C324155}" type="slidenum">
              <a:rPr kumimoji="1" lang="ja-JP" altLang="en-US" smtClean="0"/>
              <a:t>‹#›</a:t>
            </a:fld>
            <a:endParaRPr kumimoji="1" lang="ja-JP" altLang="en-US"/>
          </a:p>
        </p:txBody>
      </p:sp>
    </p:spTree>
    <p:extLst>
      <p:ext uri="{BB962C8B-B14F-4D97-AF65-F5344CB8AC3E}">
        <p14:creationId xmlns:p14="http://schemas.microsoft.com/office/powerpoint/2010/main" val="3480013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F4BD06B5-BD4C-4EB7-8AEE-43EB8A1522EA}" type="datetime1">
              <a:rPr kumimoji="1" lang="ja-JP" altLang="en-US" smtClean="0"/>
              <a:t>2020/3/24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F2DF4D1-A360-4C90-B403-85324C324155}" type="slidenum">
              <a:rPr kumimoji="1" lang="ja-JP" altLang="en-US" smtClean="0"/>
              <a:t>‹#›</a:t>
            </a:fld>
            <a:endParaRPr kumimoji="1" lang="ja-JP" altLang="en-US"/>
          </a:p>
        </p:txBody>
      </p:sp>
    </p:spTree>
    <p:extLst>
      <p:ext uri="{BB962C8B-B14F-4D97-AF65-F5344CB8AC3E}">
        <p14:creationId xmlns:p14="http://schemas.microsoft.com/office/powerpoint/2010/main" val="19467908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112B6E8B-368D-4912-A6E5-F904FF6BBAE5}" type="datetime1">
              <a:rPr kumimoji="1" lang="ja-JP" altLang="en-US" smtClean="0"/>
              <a:t>2020/3/24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F2DF4D1-A360-4C90-B403-85324C324155}" type="slidenum">
              <a:rPr kumimoji="1" lang="ja-JP" altLang="en-US" smtClean="0"/>
              <a:t>‹#›</a:t>
            </a:fld>
            <a:endParaRPr kumimoji="1" lang="ja-JP" altLang="en-US"/>
          </a:p>
        </p:txBody>
      </p:sp>
    </p:spTree>
    <p:extLst>
      <p:ext uri="{BB962C8B-B14F-4D97-AF65-F5344CB8AC3E}">
        <p14:creationId xmlns:p14="http://schemas.microsoft.com/office/powerpoint/2010/main" val="24820670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B2F5EDFF-F68A-4B3C-90D7-3F1FAAC906B9}" type="datetime1">
              <a:rPr kumimoji="1" lang="ja-JP" altLang="en-US" smtClean="0"/>
              <a:t>2020/3/24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a:xfrm>
            <a:off x="8725914" y="6624770"/>
            <a:ext cx="512638" cy="365125"/>
          </a:xfrm>
        </p:spPr>
        <p:txBody>
          <a:bodyPr/>
          <a:lstStyle/>
          <a:p>
            <a:fld id="{8F2DF4D1-A360-4C90-B403-85324C324155}" type="slidenum">
              <a:rPr kumimoji="1" lang="ja-JP" altLang="en-US" smtClean="0"/>
              <a:t>‹#›</a:t>
            </a:fld>
            <a:endParaRPr kumimoji="1" lang="ja-JP" altLang="en-US" dirty="0"/>
          </a:p>
        </p:txBody>
      </p:sp>
    </p:spTree>
    <p:extLst>
      <p:ext uri="{BB962C8B-B14F-4D97-AF65-F5344CB8AC3E}">
        <p14:creationId xmlns:p14="http://schemas.microsoft.com/office/powerpoint/2010/main" val="100113184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F21F2FAD-D011-4747-827E-32EF65BF9A55}" type="datetime1">
              <a:rPr kumimoji="1" lang="ja-JP" altLang="en-US" smtClean="0"/>
              <a:t>2020/3/24</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a:xfrm>
            <a:off x="6444674" y="6041363"/>
            <a:ext cx="512638" cy="365125"/>
          </a:xfrm>
        </p:spPr>
        <p:txBody>
          <a:bodyPr/>
          <a:lstStyle/>
          <a:p>
            <a:fld id="{8F2DF4D1-A360-4C90-B403-85324C324155}" type="slidenum">
              <a:rPr kumimoji="1" lang="ja-JP" altLang="en-US" smtClean="0"/>
              <a:t>‹#›</a:t>
            </a:fld>
            <a:endParaRPr kumimoji="1" lang="ja-JP" altLang="en-US"/>
          </a:p>
        </p:txBody>
      </p:sp>
    </p:spTree>
    <p:extLst>
      <p:ext uri="{BB962C8B-B14F-4D97-AF65-F5344CB8AC3E}">
        <p14:creationId xmlns:p14="http://schemas.microsoft.com/office/powerpoint/2010/main" val="349222022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4F00C058-6CA2-4484-960B-D20A181A9EE2}" type="datetime1">
              <a:rPr kumimoji="1" lang="ja-JP" altLang="en-US" smtClean="0"/>
              <a:t>2020/3/24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F2DF4D1-A360-4C90-B403-85324C324155}" type="slidenum">
              <a:rPr kumimoji="1" lang="ja-JP" altLang="en-US" smtClean="0"/>
              <a:t>‹#›</a:t>
            </a:fld>
            <a:endParaRPr kumimoji="1" lang="ja-JP" altLang="en-US"/>
          </a:p>
        </p:txBody>
      </p:sp>
    </p:spTree>
    <p:extLst>
      <p:ext uri="{BB962C8B-B14F-4D97-AF65-F5344CB8AC3E}">
        <p14:creationId xmlns:p14="http://schemas.microsoft.com/office/powerpoint/2010/main" val="821756480"/>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38F4D6A1-5F38-4A0D-AB97-66F061ADF69D}" type="datetime1">
              <a:rPr kumimoji="1" lang="ja-JP" altLang="en-US" smtClean="0"/>
              <a:t>2020/3/24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F2DF4D1-A360-4C90-B403-85324C324155}" type="slidenum">
              <a:rPr kumimoji="1" lang="ja-JP" altLang="en-US" smtClean="0"/>
              <a:t>‹#›</a:t>
            </a:fld>
            <a:endParaRPr kumimoji="1" lang="ja-JP" altLang="en-US"/>
          </a:p>
        </p:txBody>
      </p:sp>
    </p:spTree>
    <p:extLst>
      <p:ext uri="{BB962C8B-B14F-4D97-AF65-F5344CB8AC3E}">
        <p14:creationId xmlns:p14="http://schemas.microsoft.com/office/powerpoint/2010/main" val="72971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4DA7636F-57A3-40D4-877B-56ECED523498}" type="datetime1">
              <a:rPr kumimoji="1" lang="ja-JP" altLang="en-US" smtClean="0"/>
              <a:t>2020/3/24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8F2DF4D1-A360-4C90-B403-85324C324155}" type="slidenum">
              <a:rPr kumimoji="1" lang="ja-JP" altLang="en-US" smtClean="0"/>
              <a:t>‹#›</a:t>
            </a:fld>
            <a:endParaRPr kumimoji="1" lang="ja-JP" altLang="en-US"/>
          </a:p>
        </p:txBody>
      </p:sp>
    </p:spTree>
    <p:extLst>
      <p:ext uri="{BB962C8B-B14F-4D97-AF65-F5344CB8AC3E}">
        <p14:creationId xmlns:p14="http://schemas.microsoft.com/office/powerpoint/2010/main" val="5552676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963033CC-6283-4C9A-B070-DC0096E61DD6}" type="datetime1">
              <a:rPr kumimoji="1" lang="ja-JP" altLang="en-US" smtClean="0"/>
              <a:t>2020/3/24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8F2DF4D1-A360-4C90-B403-85324C324155}" type="slidenum">
              <a:rPr kumimoji="1" lang="ja-JP" altLang="en-US" smtClean="0"/>
              <a:t>‹#›</a:t>
            </a:fld>
            <a:endParaRPr kumimoji="1" lang="ja-JP" altLang="en-US"/>
          </a:p>
        </p:txBody>
      </p:sp>
    </p:spTree>
    <p:extLst>
      <p:ext uri="{BB962C8B-B14F-4D97-AF65-F5344CB8AC3E}">
        <p14:creationId xmlns:p14="http://schemas.microsoft.com/office/powerpoint/2010/main" val="21030657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371F98-43B5-402D-B69B-8E27BA682AA0}" type="datetime1">
              <a:rPr kumimoji="1" lang="ja-JP" altLang="en-US" smtClean="0"/>
              <a:t>2020/3/24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8F2DF4D1-A360-4C90-B403-85324C324155}" type="slidenum">
              <a:rPr kumimoji="1" lang="ja-JP" altLang="en-US" smtClean="0"/>
              <a:t>‹#›</a:t>
            </a:fld>
            <a:endParaRPr kumimoji="1" lang="ja-JP" altLang="en-US"/>
          </a:p>
        </p:txBody>
      </p:sp>
    </p:spTree>
    <p:extLst>
      <p:ext uri="{BB962C8B-B14F-4D97-AF65-F5344CB8AC3E}">
        <p14:creationId xmlns:p14="http://schemas.microsoft.com/office/powerpoint/2010/main" val="38220102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0D3DDC5A-DAAD-4FBE-BAE5-783A452A4F38}" type="datetime1">
              <a:rPr kumimoji="1" lang="ja-JP" altLang="en-US" smtClean="0"/>
              <a:t>2020/3/24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F2DF4D1-A360-4C90-B403-85324C324155}" type="slidenum">
              <a:rPr kumimoji="1" lang="ja-JP" altLang="en-US" smtClean="0"/>
              <a:t>‹#›</a:t>
            </a:fld>
            <a:endParaRPr kumimoji="1" lang="ja-JP" altLang="en-US"/>
          </a:p>
        </p:txBody>
      </p:sp>
    </p:spTree>
    <p:extLst>
      <p:ext uri="{BB962C8B-B14F-4D97-AF65-F5344CB8AC3E}">
        <p14:creationId xmlns:p14="http://schemas.microsoft.com/office/powerpoint/2010/main" val="25831270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8966286-B553-45B1-81C6-77BC78B3B0D6}" type="datetime1">
              <a:rPr kumimoji="1" lang="ja-JP" altLang="en-US" smtClean="0"/>
              <a:t>2020/3/24</a:t>
            </a:fld>
            <a:endParaRPr kumimoji="1" lang="ja-JP" alt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8F2DF4D1-A360-4C90-B403-85324C324155}" type="slidenum">
              <a:rPr kumimoji="1" lang="ja-JP" altLang="en-US" smtClean="0"/>
              <a:t>‹#›</a:t>
            </a:fld>
            <a:endParaRPr kumimoji="1" lang="ja-JP" altLang="en-US"/>
          </a:p>
        </p:txBody>
      </p:sp>
    </p:spTree>
    <p:extLst>
      <p:ext uri="{BB962C8B-B14F-4D97-AF65-F5344CB8AC3E}">
        <p14:creationId xmlns:p14="http://schemas.microsoft.com/office/powerpoint/2010/main" val="1044970395"/>
      </p:ext>
    </p:extLst>
  </p:cSld>
  <p:clrMap bg1="lt1" tx1="dk1" bg2="lt2" tx2="dk2" accent1="accent1" accent2="accent2" accent3="accent3" accent4="accent4" accent5="accent5" accent6="accent6" hlink="hlink" folHlink="folHlink"/>
  <p:sldLayoutIdLst>
    <p:sldLayoutId id="2147483767" r:id="rId1"/>
    <p:sldLayoutId id="2147483768" r:id="rId2"/>
    <p:sldLayoutId id="2147483783" r:id="rId3"/>
    <p:sldLayoutId id="2147483769" r:id="rId4"/>
    <p:sldLayoutId id="2147483770" r:id="rId5"/>
    <p:sldLayoutId id="2147483771" r:id="rId6"/>
    <p:sldLayoutId id="2147483772" r:id="rId7"/>
    <p:sldLayoutId id="2147483773" r:id="rId8"/>
    <p:sldLayoutId id="2147483774" r:id="rId9"/>
    <p:sldLayoutId id="2147483775" r:id="rId10"/>
    <p:sldLayoutId id="2147483776" r:id="rId11"/>
    <p:sldLayoutId id="2147483777" r:id="rId12"/>
    <p:sldLayoutId id="2147483778" r:id="rId13"/>
    <p:sldLayoutId id="2147483779" r:id="rId14"/>
    <p:sldLayoutId id="2147483780" r:id="rId15"/>
    <p:sldLayoutId id="2147483781" r:id="rId16"/>
    <p:sldLayoutId id="2147483782" r:id="rId17"/>
  </p:sldLayoutIdLst>
  <p:timing>
    <p:tnLst>
      <p:par>
        <p:cTn id="1" dur="indefinite" restart="never" nodeType="tmRoot"/>
      </p:par>
    </p:tnLst>
  </p:timing>
  <p:hf hdr="0" ftr="0" dt="0"/>
  <p:txStyles>
    <p:titleStyle>
      <a:lvl1pPr algn="l" defTabSz="457200" rtl="0" eaLnBrk="1" latinLnBrk="0" hangingPunct="1">
        <a:spcBef>
          <a:spcPct val="0"/>
        </a:spcBef>
        <a:buNone/>
        <a:defRPr kumimoji="1" sz="3600"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 Id="rId5" Type="http://schemas.openxmlformats.org/officeDocument/2006/relationships/chart" Target="../charts/chart4.xml"/><Relationship Id="rId4" Type="http://schemas.openxmlformats.org/officeDocument/2006/relationships/chart" Target="../charts/char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 name="タイトル 1"/>
          <p:cNvSpPr txBox="1">
            <a:spLocks/>
          </p:cNvSpPr>
          <p:nvPr/>
        </p:nvSpPr>
        <p:spPr>
          <a:xfrm>
            <a:off x="0" y="1014781"/>
            <a:ext cx="996287" cy="353072"/>
          </a:xfrm>
          <a:prstGeom prst="rect">
            <a:avLst/>
          </a:prstGeom>
        </p:spPr>
        <p:txBody>
          <a:bodyPr vert="horz" lIns="91440" tIns="45720" rIns="91440" bIns="45720" rtlCol="0" anchor="t">
            <a:normAutofit/>
          </a:bodyPr>
          <a:lstStyle>
            <a:lvl1pPr algn="l" defTabSz="457200" rtl="0" eaLnBrk="1" latinLnBrk="0" hangingPunct="1">
              <a:spcBef>
                <a:spcPct val="0"/>
              </a:spcBef>
              <a:buNone/>
              <a:defRPr kumimoji="1" sz="3600"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r>
              <a:rPr lang="ja-JP" altLang="en-US" sz="1600" b="1" dirty="0" smtClean="0">
                <a:solidFill>
                  <a:schemeClr val="tx1"/>
                </a:solidFill>
                <a:latin typeface="+mj-ea"/>
              </a:rPr>
              <a:t>位置図</a:t>
            </a:r>
            <a:endParaRPr lang="ja-JP" altLang="en-US" sz="1600" b="1" dirty="0">
              <a:solidFill>
                <a:schemeClr val="tx1"/>
              </a:solidFill>
              <a:latin typeface="+mj-ea"/>
            </a:endParaRPr>
          </a:p>
        </p:txBody>
      </p:sp>
      <p:sp>
        <p:nvSpPr>
          <p:cNvPr id="227" name="タイトル 1"/>
          <p:cNvSpPr txBox="1">
            <a:spLocks/>
          </p:cNvSpPr>
          <p:nvPr/>
        </p:nvSpPr>
        <p:spPr>
          <a:xfrm>
            <a:off x="3802028" y="966278"/>
            <a:ext cx="996287" cy="353072"/>
          </a:xfrm>
          <a:prstGeom prst="rect">
            <a:avLst/>
          </a:prstGeom>
        </p:spPr>
        <p:txBody>
          <a:bodyPr vert="horz" lIns="91440" tIns="45720" rIns="91440" bIns="45720" rtlCol="0" anchor="t">
            <a:normAutofit/>
          </a:bodyPr>
          <a:lstStyle>
            <a:lvl1pPr algn="l" defTabSz="457200" rtl="0" eaLnBrk="1" latinLnBrk="0" hangingPunct="1">
              <a:spcBef>
                <a:spcPct val="0"/>
              </a:spcBef>
              <a:buNone/>
              <a:defRPr kumimoji="1" sz="3600"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r>
              <a:rPr lang="ja-JP" altLang="en-US" sz="1600" b="1" dirty="0" smtClean="0">
                <a:solidFill>
                  <a:schemeClr val="tx1"/>
                </a:solidFill>
                <a:latin typeface="+mj-ea"/>
              </a:rPr>
              <a:t>拡大図</a:t>
            </a:r>
            <a:endParaRPr lang="ja-JP" altLang="en-US" sz="1600" b="1" dirty="0">
              <a:solidFill>
                <a:schemeClr val="tx1"/>
              </a:solidFill>
              <a:latin typeface="+mj-ea"/>
            </a:endParaRPr>
          </a:p>
        </p:txBody>
      </p:sp>
      <p:pic>
        <p:nvPicPr>
          <p:cNvPr id="33" name="図 32"/>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140677" y="1354874"/>
            <a:ext cx="3364117" cy="5011763"/>
          </a:xfrm>
          <a:prstGeom prst="rect">
            <a:avLst/>
          </a:prstGeom>
        </p:spPr>
      </p:pic>
      <p:sp>
        <p:nvSpPr>
          <p:cNvPr id="129" name="Freeform 405" descr="右上がり対角線 (太)"/>
          <p:cNvSpPr>
            <a:spLocks/>
          </p:cNvSpPr>
          <p:nvPr/>
        </p:nvSpPr>
        <p:spPr bwMode="auto">
          <a:xfrm>
            <a:off x="2275740" y="4940560"/>
            <a:ext cx="72000" cy="144000"/>
          </a:xfrm>
          <a:custGeom>
            <a:avLst/>
            <a:gdLst>
              <a:gd name="T0" fmla="*/ 0 w 260"/>
              <a:gd name="T1" fmla="*/ 0 h 89"/>
              <a:gd name="T2" fmla="*/ 2147483646 w 260"/>
              <a:gd name="T3" fmla="*/ 2147483646 h 89"/>
              <a:gd name="T4" fmla="*/ 2147483646 w 260"/>
              <a:gd name="T5" fmla="*/ 2147483646 h 89"/>
              <a:gd name="T6" fmla="*/ 2147483646 w 260"/>
              <a:gd name="T7" fmla="*/ 0 h 89"/>
              <a:gd name="T8" fmla="*/ 0 w 260"/>
              <a:gd name="T9" fmla="*/ 0 h 89"/>
              <a:gd name="T10" fmla="*/ 0 60000 65536"/>
              <a:gd name="T11" fmla="*/ 0 60000 65536"/>
              <a:gd name="T12" fmla="*/ 0 60000 65536"/>
              <a:gd name="T13" fmla="*/ 0 60000 65536"/>
              <a:gd name="T14" fmla="*/ 0 60000 65536"/>
              <a:gd name="T15" fmla="*/ 0 w 260"/>
              <a:gd name="T16" fmla="*/ 0 h 89"/>
              <a:gd name="T17" fmla="*/ 260 w 260"/>
              <a:gd name="T18" fmla="*/ 89 h 89"/>
              <a:gd name="connsiteX0" fmla="*/ 0 w 10874"/>
              <a:gd name="connsiteY0" fmla="*/ 1713 h 11713"/>
              <a:gd name="connsiteX1" fmla="*/ 38 w 10874"/>
              <a:gd name="connsiteY1" fmla="*/ 11713 h 11713"/>
              <a:gd name="connsiteX2" fmla="*/ 10000 w 10874"/>
              <a:gd name="connsiteY2" fmla="*/ 11713 h 11713"/>
              <a:gd name="connsiteX3" fmla="*/ 10874 w 10874"/>
              <a:gd name="connsiteY3" fmla="*/ 0 h 11713"/>
              <a:gd name="connsiteX4" fmla="*/ 0 w 10874"/>
              <a:gd name="connsiteY4" fmla="*/ 1713 h 11713"/>
              <a:gd name="connsiteX0" fmla="*/ 0 w 11787"/>
              <a:gd name="connsiteY0" fmla="*/ 1713 h 11713"/>
              <a:gd name="connsiteX1" fmla="*/ 38 w 11787"/>
              <a:gd name="connsiteY1" fmla="*/ 11713 h 11713"/>
              <a:gd name="connsiteX2" fmla="*/ 11749 w 11787"/>
              <a:gd name="connsiteY2" fmla="*/ 11142 h 11713"/>
              <a:gd name="connsiteX3" fmla="*/ 10874 w 11787"/>
              <a:gd name="connsiteY3" fmla="*/ 0 h 11713"/>
              <a:gd name="connsiteX4" fmla="*/ 0 w 11787"/>
              <a:gd name="connsiteY4" fmla="*/ 1713 h 11713"/>
              <a:gd name="connsiteX0" fmla="*/ 0 w 11749"/>
              <a:gd name="connsiteY0" fmla="*/ 1713 h 11713"/>
              <a:gd name="connsiteX1" fmla="*/ 38 w 11749"/>
              <a:gd name="connsiteY1" fmla="*/ 11713 h 11713"/>
              <a:gd name="connsiteX2" fmla="*/ 11749 w 11749"/>
              <a:gd name="connsiteY2" fmla="*/ 11142 h 11713"/>
              <a:gd name="connsiteX3" fmla="*/ 10874 w 11749"/>
              <a:gd name="connsiteY3" fmla="*/ 0 h 11713"/>
              <a:gd name="connsiteX4" fmla="*/ 0 w 11749"/>
              <a:gd name="connsiteY4" fmla="*/ 1713 h 11713"/>
              <a:gd name="connsiteX0" fmla="*/ 0 w 11749"/>
              <a:gd name="connsiteY0" fmla="*/ 1903 h 11903"/>
              <a:gd name="connsiteX1" fmla="*/ 38 w 11749"/>
              <a:gd name="connsiteY1" fmla="*/ 11903 h 11903"/>
              <a:gd name="connsiteX2" fmla="*/ 11749 w 11749"/>
              <a:gd name="connsiteY2" fmla="*/ 11332 h 11903"/>
              <a:gd name="connsiteX3" fmla="*/ 10801 w 11749"/>
              <a:gd name="connsiteY3" fmla="*/ 0 h 11903"/>
              <a:gd name="connsiteX4" fmla="*/ 0 w 11749"/>
              <a:gd name="connsiteY4" fmla="*/ 1903 h 11903"/>
              <a:gd name="connsiteX0" fmla="*/ 0 w 11749"/>
              <a:gd name="connsiteY0" fmla="*/ 1903 h 11903"/>
              <a:gd name="connsiteX1" fmla="*/ 38 w 11749"/>
              <a:gd name="connsiteY1" fmla="*/ 11903 h 11903"/>
              <a:gd name="connsiteX2" fmla="*/ 11749 w 11749"/>
              <a:gd name="connsiteY2" fmla="*/ 11332 h 11903"/>
              <a:gd name="connsiteX3" fmla="*/ 10801 w 11749"/>
              <a:gd name="connsiteY3" fmla="*/ 0 h 11903"/>
              <a:gd name="connsiteX4" fmla="*/ 0 w 11749"/>
              <a:gd name="connsiteY4" fmla="*/ 1903 h 11903"/>
              <a:gd name="connsiteX0" fmla="*/ 0 w 11749"/>
              <a:gd name="connsiteY0" fmla="*/ 1903 h 15710"/>
              <a:gd name="connsiteX1" fmla="*/ 7615 w 11749"/>
              <a:gd name="connsiteY1" fmla="*/ 15710 h 15710"/>
              <a:gd name="connsiteX2" fmla="*/ 11749 w 11749"/>
              <a:gd name="connsiteY2" fmla="*/ 11332 h 15710"/>
              <a:gd name="connsiteX3" fmla="*/ 10801 w 11749"/>
              <a:gd name="connsiteY3" fmla="*/ 0 h 15710"/>
              <a:gd name="connsiteX4" fmla="*/ 0 w 11749"/>
              <a:gd name="connsiteY4" fmla="*/ 1903 h 15710"/>
              <a:gd name="connsiteX0" fmla="*/ 37 w 4136"/>
              <a:gd name="connsiteY0" fmla="*/ 5329 h 15710"/>
              <a:gd name="connsiteX1" fmla="*/ 2 w 4136"/>
              <a:gd name="connsiteY1" fmla="*/ 15710 h 15710"/>
              <a:gd name="connsiteX2" fmla="*/ 4136 w 4136"/>
              <a:gd name="connsiteY2" fmla="*/ 11332 h 15710"/>
              <a:gd name="connsiteX3" fmla="*/ 3188 w 4136"/>
              <a:gd name="connsiteY3" fmla="*/ 0 h 15710"/>
              <a:gd name="connsiteX4" fmla="*/ 37 w 4136"/>
              <a:gd name="connsiteY4" fmla="*/ 5329 h 15710"/>
              <a:gd name="connsiteX0" fmla="*/ 0 w 10439"/>
              <a:gd name="connsiteY0" fmla="*/ 3634 h 10000"/>
              <a:gd name="connsiteX1" fmla="*/ 444 w 10439"/>
              <a:gd name="connsiteY1" fmla="*/ 10000 h 10000"/>
              <a:gd name="connsiteX2" fmla="*/ 10439 w 10439"/>
              <a:gd name="connsiteY2" fmla="*/ 7213 h 10000"/>
              <a:gd name="connsiteX3" fmla="*/ 8147 w 10439"/>
              <a:gd name="connsiteY3" fmla="*/ 0 h 10000"/>
              <a:gd name="connsiteX4" fmla="*/ 0 w 10439"/>
              <a:gd name="connsiteY4" fmla="*/ 3634 h 10000"/>
              <a:gd name="connsiteX0" fmla="*/ 0 w 10439"/>
              <a:gd name="connsiteY0" fmla="*/ 3634 h 8183"/>
              <a:gd name="connsiteX1" fmla="*/ 4848 w 10439"/>
              <a:gd name="connsiteY1" fmla="*/ 8183 h 8183"/>
              <a:gd name="connsiteX2" fmla="*/ 10439 w 10439"/>
              <a:gd name="connsiteY2" fmla="*/ 7213 h 8183"/>
              <a:gd name="connsiteX3" fmla="*/ 8147 w 10439"/>
              <a:gd name="connsiteY3" fmla="*/ 0 h 8183"/>
              <a:gd name="connsiteX4" fmla="*/ 0 w 10439"/>
              <a:gd name="connsiteY4" fmla="*/ 3634 h 8183"/>
              <a:gd name="connsiteX0" fmla="*/ 0 w 10000"/>
              <a:gd name="connsiteY0" fmla="*/ 4441 h 12369"/>
              <a:gd name="connsiteX1" fmla="*/ 1100 w 10000"/>
              <a:gd name="connsiteY1" fmla="*/ 12369 h 12369"/>
              <a:gd name="connsiteX2" fmla="*/ 10000 w 10000"/>
              <a:gd name="connsiteY2" fmla="*/ 8815 h 12369"/>
              <a:gd name="connsiteX3" fmla="*/ 7804 w 10000"/>
              <a:gd name="connsiteY3" fmla="*/ 0 h 12369"/>
              <a:gd name="connsiteX4" fmla="*/ 0 w 10000"/>
              <a:gd name="connsiteY4" fmla="*/ 4441 h 12369"/>
              <a:gd name="connsiteX0" fmla="*/ 0 w 10337"/>
              <a:gd name="connsiteY0" fmla="*/ 4441 h 12369"/>
              <a:gd name="connsiteX1" fmla="*/ 1100 w 10337"/>
              <a:gd name="connsiteY1" fmla="*/ 12369 h 12369"/>
              <a:gd name="connsiteX2" fmla="*/ 10337 w 10337"/>
              <a:gd name="connsiteY2" fmla="*/ 8815 h 12369"/>
              <a:gd name="connsiteX3" fmla="*/ 7804 w 10337"/>
              <a:gd name="connsiteY3" fmla="*/ 0 h 12369"/>
              <a:gd name="connsiteX4" fmla="*/ 0 w 10337"/>
              <a:gd name="connsiteY4" fmla="*/ 4441 h 12369"/>
              <a:gd name="connsiteX0" fmla="*/ 0 w 10337"/>
              <a:gd name="connsiteY0" fmla="*/ 4441 h 12369"/>
              <a:gd name="connsiteX1" fmla="*/ 1100 w 10337"/>
              <a:gd name="connsiteY1" fmla="*/ 12369 h 12369"/>
              <a:gd name="connsiteX2" fmla="*/ 10337 w 10337"/>
              <a:gd name="connsiteY2" fmla="*/ 8815 h 12369"/>
              <a:gd name="connsiteX3" fmla="*/ 7804 w 10337"/>
              <a:gd name="connsiteY3" fmla="*/ 0 h 12369"/>
              <a:gd name="connsiteX4" fmla="*/ 0 w 10337"/>
              <a:gd name="connsiteY4" fmla="*/ 4441 h 12369"/>
              <a:gd name="connsiteX0" fmla="*/ 0 w 10506"/>
              <a:gd name="connsiteY0" fmla="*/ 4441 h 12369"/>
              <a:gd name="connsiteX1" fmla="*/ 1100 w 10506"/>
              <a:gd name="connsiteY1" fmla="*/ 12369 h 12369"/>
              <a:gd name="connsiteX2" fmla="*/ 10506 w 10506"/>
              <a:gd name="connsiteY2" fmla="*/ 8815 h 12369"/>
              <a:gd name="connsiteX3" fmla="*/ 7804 w 10506"/>
              <a:gd name="connsiteY3" fmla="*/ 0 h 12369"/>
              <a:gd name="connsiteX4" fmla="*/ 0 w 10506"/>
              <a:gd name="connsiteY4" fmla="*/ 4441 h 12369"/>
              <a:gd name="connsiteX0" fmla="*/ 2445 w 9407"/>
              <a:gd name="connsiteY0" fmla="*/ 2960 h 12369"/>
              <a:gd name="connsiteX1" fmla="*/ 1 w 9407"/>
              <a:gd name="connsiteY1" fmla="*/ 12369 h 12369"/>
              <a:gd name="connsiteX2" fmla="*/ 9407 w 9407"/>
              <a:gd name="connsiteY2" fmla="*/ 8815 h 12369"/>
              <a:gd name="connsiteX3" fmla="*/ 6705 w 9407"/>
              <a:gd name="connsiteY3" fmla="*/ 0 h 12369"/>
              <a:gd name="connsiteX4" fmla="*/ 2445 w 9407"/>
              <a:gd name="connsiteY4" fmla="*/ 2960 h 12369"/>
              <a:gd name="connsiteX0" fmla="*/ 0 w 7401"/>
              <a:gd name="connsiteY0" fmla="*/ 2393 h 8324"/>
              <a:gd name="connsiteX1" fmla="*/ 3501 w 7401"/>
              <a:gd name="connsiteY1" fmla="*/ 8324 h 8324"/>
              <a:gd name="connsiteX2" fmla="*/ 7401 w 7401"/>
              <a:gd name="connsiteY2" fmla="*/ 7127 h 8324"/>
              <a:gd name="connsiteX3" fmla="*/ 4529 w 7401"/>
              <a:gd name="connsiteY3" fmla="*/ 0 h 8324"/>
              <a:gd name="connsiteX4" fmla="*/ 0 w 7401"/>
              <a:gd name="connsiteY4" fmla="*/ 2393 h 8324"/>
              <a:gd name="connsiteX0" fmla="*/ 0 w 7819"/>
              <a:gd name="connsiteY0" fmla="*/ 2012 h 10000"/>
              <a:gd name="connsiteX1" fmla="*/ 2549 w 7819"/>
              <a:gd name="connsiteY1" fmla="*/ 10000 h 10000"/>
              <a:gd name="connsiteX2" fmla="*/ 7819 w 7819"/>
              <a:gd name="connsiteY2" fmla="*/ 8562 h 10000"/>
              <a:gd name="connsiteX3" fmla="*/ 3938 w 7819"/>
              <a:gd name="connsiteY3" fmla="*/ 0 h 10000"/>
              <a:gd name="connsiteX4" fmla="*/ 0 w 7819"/>
              <a:gd name="connsiteY4" fmla="*/ 2012 h 10000"/>
              <a:gd name="connsiteX0" fmla="*/ 0 w 10000"/>
              <a:gd name="connsiteY0" fmla="*/ 2012 h 10000"/>
              <a:gd name="connsiteX1" fmla="*/ 3260 w 10000"/>
              <a:gd name="connsiteY1" fmla="*/ 10000 h 10000"/>
              <a:gd name="connsiteX2" fmla="*/ 10000 w 10000"/>
              <a:gd name="connsiteY2" fmla="*/ 8562 h 10000"/>
              <a:gd name="connsiteX3" fmla="*/ 5036 w 10000"/>
              <a:gd name="connsiteY3" fmla="*/ 0 h 10000"/>
              <a:gd name="connsiteX4" fmla="*/ 0 w 10000"/>
              <a:gd name="connsiteY4" fmla="*/ 2012 h 10000"/>
              <a:gd name="connsiteX0" fmla="*/ 0 w 10000"/>
              <a:gd name="connsiteY0" fmla="*/ 2012 h 10000"/>
              <a:gd name="connsiteX1" fmla="*/ 3260 w 10000"/>
              <a:gd name="connsiteY1" fmla="*/ 10000 h 10000"/>
              <a:gd name="connsiteX2" fmla="*/ 10000 w 10000"/>
              <a:gd name="connsiteY2" fmla="*/ 8562 h 10000"/>
              <a:gd name="connsiteX3" fmla="*/ 5036 w 10000"/>
              <a:gd name="connsiteY3" fmla="*/ 0 h 10000"/>
              <a:gd name="connsiteX4" fmla="*/ 0 w 10000"/>
              <a:gd name="connsiteY4" fmla="*/ 2012 h 10000"/>
              <a:gd name="connsiteX0" fmla="*/ 0 w 10000"/>
              <a:gd name="connsiteY0" fmla="*/ 2012 h 10000"/>
              <a:gd name="connsiteX1" fmla="*/ 3260 w 10000"/>
              <a:gd name="connsiteY1" fmla="*/ 10000 h 10000"/>
              <a:gd name="connsiteX2" fmla="*/ 10000 w 10000"/>
              <a:gd name="connsiteY2" fmla="*/ 8562 h 10000"/>
              <a:gd name="connsiteX3" fmla="*/ 5036 w 10000"/>
              <a:gd name="connsiteY3" fmla="*/ 0 h 10000"/>
              <a:gd name="connsiteX4" fmla="*/ 0 w 10000"/>
              <a:gd name="connsiteY4" fmla="*/ 2012 h 10000"/>
              <a:gd name="connsiteX0" fmla="*/ 0 w 10000"/>
              <a:gd name="connsiteY0" fmla="*/ 2012 h 10000"/>
              <a:gd name="connsiteX1" fmla="*/ 3260 w 10000"/>
              <a:gd name="connsiteY1" fmla="*/ 10000 h 10000"/>
              <a:gd name="connsiteX2" fmla="*/ 10000 w 10000"/>
              <a:gd name="connsiteY2" fmla="*/ 8562 h 10000"/>
              <a:gd name="connsiteX3" fmla="*/ 5036 w 10000"/>
              <a:gd name="connsiteY3" fmla="*/ 0 h 10000"/>
              <a:gd name="connsiteX4" fmla="*/ 0 w 10000"/>
              <a:gd name="connsiteY4" fmla="*/ 2012 h 10000"/>
              <a:gd name="connsiteX0" fmla="*/ 0 w 10000"/>
              <a:gd name="connsiteY0" fmla="*/ 2012 h 10000"/>
              <a:gd name="connsiteX1" fmla="*/ 3260 w 10000"/>
              <a:gd name="connsiteY1" fmla="*/ 10000 h 10000"/>
              <a:gd name="connsiteX2" fmla="*/ 10000 w 10000"/>
              <a:gd name="connsiteY2" fmla="*/ 8562 h 10000"/>
              <a:gd name="connsiteX3" fmla="*/ 5346 w 10000"/>
              <a:gd name="connsiteY3" fmla="*/ 0 h 10000"/>
              <a:gd name="connsiteX4" fmla="*/ 0 w 10000"/>
              <a:gd name="connsiteY4" fmla="*/ 2012 h 10000"/>
              <a:gd name="connsiteX0" fmla="*/ 0 w 10620"/>
              <a:gd name="connsiteY0" fmla="*/ 2012 h 10000"/>
              <a:gd name="connsiteX1" fmla="*/ 3260 w 10620"/>
              <a:gd name="connsiteY1" fmla="*/ 10000 h 10000"/>
              <a:gd name="connsiteX2" fmla="*/ 10620 w 10620"/>
              <a:gd name="connsiteY2" fmla="*/ 8418 h 10000"/>
              <a:gd name="connsiteX3" fmla="*/ 5346 w 10620"/>
              <a:gd name="connsiteY3" fmla="*/ 0 h 10000"/>
              <a:gd name="connsiteX4" fmla="*/ 0 w 10620"/>
              <a:gd name="connsiteY4" fmla="*/ 2012 h 10000"/>
              <a:gd name="connsiteX0" fmla="*/ 0 w 10930"/>
              <a:gd name="connsiteY0" fmla="*/ 2012 h 10000"/>
              <a:gd name="connsiteX1" fmla="*/ 3260 w 10930"/>
              <a:gd name="connsiteY1" fmla="*/ 10000 h 10000"/>
              <a:gd name="connsiteX2" fmla="*/ 10930 w 10930"/>
              <a:gd name="connsiteY2" fmla="*/ 8130 h 10000"/>
              <a:gd name="connsiteX3" fmla="*/ 5346 w 10930"/>
              <a:gd name="connsiteY3" fmla="*/ 0 h 10000"/>
              <a:gd name="connsiteX4" fmla="*/ 0 w 10930"/>
              <a:gd name="connsiteY4" fmla="*/ 2012 h 10000"/>
              <a:gd name="connsiteX0" fmla="*/ 0 w 10930"/>
              <a:gd name="connsiteY0" fmla="*/ 1724 h 9712"/>
              <a:gd name="connsiteX1" fmla="*/ 3260 w 10930"/>
              <a:gd name="connsiteY1" fmla="*/ 9712 h 9712"/>
              <a:gd name="connsiteX2" fmla="*/ 10930 w 10930"/>
              <a:gd name="connsiteY2" fmla="*/ 7842 h 9712"/>
              <a:gd name="connsiteX3" fmla="*/ 5036 w 10930"/>
              <a:gd name="connsiteY3" fmla="*/ 0 h 9712"/>
              <a:gd name="connsiteX4" fmla="*/ 0 w 10930"/>
              <a:gd name="connsiteY4" fmla="*/ 1724 h 9712"/>
              <a:gd name="connsiteX0" fmla="*/ 0 w 10000"/>
              <a:gd name="connsiteY0" fmla="*/ 1775 h 10000"/>
              <a:gd name="connsiteX1" fmla="*/ 2983 w 10000"/>
              <a:gd name="connsiteY1" fmla="*/ 10000 h 10000"/>
              <a:gd name="connsiteX2" fmla="*/ 10000 w 10000"/>
              <a:gd name="connsiteY2" fmla="*/ 8075 h 10000"/>
              <a:gd name="connsiteX3" fmla="*/ 4608 w 10000"/>
              <a:gd name="connsiteY3" fmla="*/ 0 h 10000"/>
              <a:gd name="connsiteX4" fmla="*/ 0 w 10000"/>
              <a:gd name="connsiteY4" fmla="*/ 1775 h 10000"/>
              <a:gd name="connsiteX0" fmla="*/ 0 w 10000"/>
              <a:gd name="connsiteY0" fmla="*/ 1775 h 10000"/>
              <a:gd name="connsiteX1" fmla="*/ 2983 w 10000"/>
              <a:gd name="connsiteY1" fmla="*/ 10000 h 10000"/>
              <a:gd name="connsiteX2" fmla="*/ 10000 w 10000"/>
              <a:gd name="connsiteY2" fmla="*/ 8075 h 10000"/>
              <a:gd name="connsiteX3" fmla="*/ 4608 w 10000"/>
              <a:gd name="connsiteY3" fmla="*/ 0 h 10000"/>
              <a:gd name="connsiteX4" fmla="*/ 0 w 10000"/>
              <a:gd name="connsiteY4" fmla="*/ 1775 h 10000"/>
              <a:gd name="connsiteX0" fmla="*/ 0 w 10000"/>
              <a:gd name="connsiteY0" fmla="*/ 1775 h 10000"/>
              <a:gd name="connsiteX1" fmla="*/ 2983 w 10000"/>
              <a:gd name="connsiteY1" fmla="*/ 10000 h 10000"/>
              <a:gd name="connsiteX2" fmla="*/ 10000 w 10000"/>
              <a:gd name="connsiteY2" fmla="*/ 8075 h 10000"/>
              <a:gd name="connsiteX3" fmla="*/ 4324 w 10000"/>
              <a:gd name="connsiteY3" fmla="*/ 0 h 10000"/>
              <a:gd name="connsiteX4" fmla="*/ 0 w 10000"/>
              <a:gd name="connsiteY4" fmla="*/ 1775 h 10000"/>
              <a:gd name="connsiteX0" fmla="*/ 0 w 10000"/>
              <a:gd name="connsiteY0" fmla="*/ 1775 h 10000"/>
              <a:gd name="connsiteX1" fmla="*/ 2983 w 10000"/>
              <a:gd name="connsiteY1" fmla="*/ 10000 h 10000"/>
              <a:gd name="connsiteX2" fmla="*/ 10000 w 10000"/>
              <a:gd name="connsiteY2" fmla="*/ 8075 h 10000"/>
              <a:gd name="connsiteX3" fmla="*/ 4324 w 10000"/>
              <a:gd name="connsiteY3" fmla="*/ 0 h 10000"/>
              <a:gd name="connsiteX4" fmla="*/ 0 w 10000"/>
              <a:gd name="connsiteY4" fmla="*/ 1775 h 10000"/>
              <a:gd name="connsiteX0" fmla="*/ 0 w 10000"/>
              <a:gd name="connsiteY0" fmla="*/ 1775 h 10000"/>
              <a:gd name="connsiteX1" fmla="*/ 2983 w 10000"/>
              <a:gd name="connsiteY1" fmla="*/ 10000 h 10000"/>
              <a:gd name="connsiteX2" fmla="*/ 10000 w 10000"/>
              <a:gd name="connsiteY2" fmla="*/ 8075 h 10000"/>
              <a:gd name="connsiteX3" fmla="*/ 4324 w 10000"/>
              <a:gd name="connsiteY3" fmla="*/ 0 h 10000"/>
              <a:gd name="connsiteX4" fmla="*/ 0 w 10000"/>
              <a:gd name="connsiteY4" fmla="*/ 1775 h 10000"/>
              <a:gd name="connsiteX0" fmla="*/ 0 w 11418"/>
              <a:gd name="connsiteY0" fmla="*/ 1775 h 10000"/>
              <a:gd name="connsiteX1" fmla="*/ 2983 w 11418"/>
              <a:gd name="connsiteY1" fmla="*/ 10000 h 10000"/>
              <a:gd name="connsiteX2" fmla="*/ 11418 w 11418"/>
              <a:gd name="connsiteY2" fmla="*/ 7631 h 10000"/>
              <a:gd name="connsiteX3" fmla="*/ 4324 w 11418"/>
              <a:gd name="connsiteY3" fmla="*/ 0 h 10000"/>
              <a:gd name="connsiteX4" fmla="*/ 0 w 11418"/>
              <a:gd name="connsiteY4" fmla="*/ 1775 h 10000"/>
              <a:gd name="connsiteX0" fmla="*/ 0 w 11418"/>
              <a:gd name="connsiteY0" fmla="*/ 1775 h 10000"/>
              <a:gd name="connsiteX1" fmla="*/ 2983 w 11418"/>
              <a:gd name="connsiteY1" fmla="*/ 10000 h 10000"/>
              <a:gd name="connsiteX2" fmla="*/ 11418 w 11418"/>
              <a:gd name="connsiteY2" fmla="*/ 7631 h 10000"/>
              <a:gd name="connsiteX3" fmla="*/ 4324 w 11418"/>
              <a:gd name="connsiteY3" fmla="*/ 0 h 10000"/>
              <a:gd name="connsiteX4" fmla="*/ 0 w 11418"/>
              <a:gd name="connsiteY4" fmla="*/ 1775 h 10000"/>
              <a:gd name="connsiteX0" fmla="*/ 0 w 11985"/>
              <a:gd name="connsiteY0" fmla="*/ 1775 h 10000"/>
              <a:gd name="connsiteX1" fmla="*/ 2983 w 11985"/>
              <a:gd name="connsiteY1" fmla="*/ 10000 h 10000"/>
              <a:gd name="connsiteX2" fmla="*/ 11985 w 11985"/>
              <a:gd name="connsiteY2" fmla="*/ 7631 h 10000"/>
              <a:gd name="connsiteX3" fmla="*/ 4324 w 11985"/>
              <a:gd name="connsiteY3" fmla="*/ 0 h 10000"/>
              <a:gd name="connsiteX4" fmla="*/ 0 w 11985"/>
              <a:gd name="connsiteY4" fmla="*/ 1775 h 10000"/>
              <a:gd name="connsiteX0" fmla="*/ 0 w 11985"/>
              <a:gd name="connsiteY0" fmla="*/ 1775 h 10000"/>
              <a:gd name="connsiteX1" fmla="*/ 2983 w 11985"/>
              <a:gd name="connsiteY1" fmla="*/ 10000 h 10000"/>
              <a:gd name="connsiteX2" fmla="*/ 11985 w 11985"/>
              <a:gd name="connsiteY2" fmla="*/ 7631 h 10000"/>
              <a:gd name="connsiteX3" fmla="*/ 4324 w 11985"/>
              <a:gd name="connsiteY3" fmla="*/ 0 h 10000"/>
              <a:gd name="connsiteX4" fmla="*/ 0 w 11985"/>
              <a:gd name="connsiteY4" fmla="*/ 1775 h 10000"/>
              <a:gd name="connsiteX0" fmla="*/ 0 w 11418"/>
              <a:gd name="connsiteY0" fmla="*/ 1775 h 10000"/>
              <a:gd name="connsiteX1" fmla="*/ 2983 w 11418"/>
              <a:gd name="connsiteY1" fmla="*/ 10000 h 10000"/>
              <a:gd name="connsiteX2" fmla="*/ 11418 w 11418"/>
              <a:gd name="connsiteY2" fmla="*/ 7779 h 10000"/>
              <a:gd name="connsiteX3" fmla="*/ 4324 w 11418"/>
              <a:gd name="connsiteY3" fmla="*/ 0 h 10000"/>
              <a:gd name="connsiteX4" fmla="*/ 0 w 11418"/>
              <a:gd name="connsiteY4" fmla="*/ 1775 h 10000"/>
              <a:gd name="connsiteX0" fmla="*/ 0 w 11418"/>
              <a:gd name="connsiteY0" fmla="*/ 20 h 8245"/>
              <a:gd name="connsiteX1" fmla="*/ 2983 w 11418"/>
              <a:gd name="connsiteY1" fmla="*/ 8245 h 8245"/>
              <a:gd name="connsiteX2" fmla="*/ 11418 w 11418"/>
              <a:gd name="connsiteY2" fmla="*/ 6024 h 8245"/>
              <a:gd name="connsiteX3" fmla="*/ 0 w 11418"/>
              <a:gd name="connsiteY3" fmla="*/ 20 h 8245"/>
              <a:gd name="connsiteX0" fmla="*/ 0 w 10002"/>
              <a:gd name="connsiteY0" fmla="*/ 1764 h 11740"/>
              <a:gd name="connsiteX1" fmla="*/ 2613 w 10002"/>
              <a:gd name="connsiteY1" fmla="*/ 11740 h 11740"/>
              <a:gd name="connsiteX2" fmla="*/ 10000 w 10002"/>
              <a:gd name="connsiteY2" fmla="*/ 9046 h 11740"/>
              <a:gd name="connsiteX3" fmla="*/ 5247 w 10002"/>
              <a:gd name="connsiteY3" fmla="*/ 554 h 11740"/>
              <a:gd name="connsiteX4" fmla="*/ 0 w 10002"/>
              <a:gd name="connsiteY4" fmla="*/ 1764 h 11740"/>
              <a:gd name="connsiteX0" fmla="*/ 0 w 10002"/>
              <a:gd name="connsiteY0" fmla="*/ 1210 h 11186"/>
              <a:gd name="connsiteX1" fmla="*/ 2613 w 10002"/>
              <a:gd name="connsiteY1" fmla="*/ 11186 h 11186"/>
              <a:gd name="connsiteX2" fmla="*/ 10000 w 10002"/>
              <a:gd name="connsiteY2" fmla="*/ 8492 h 11186"/>
              <a:gd name="connsiteX3" fmla="*/ 5247 w 10002"/>
              <a:gd name="connsiteY3" fmla="*/ 0 h 11186"/>
              <a:gd name="connsiteX4" fmla="*/ 0 w 10002"/>
              <a:gd name="connsiteY4" fmla="*/ 1210 h 11186"/>
              <a:gd name="connsiteX0" fmla="*/ 0 w 10001"/>
              <a:gd name="connsiteY0" fmla="*/ 1210 h 11186"/>
              <a:gd name="connsiteX1" fmla="*/ 2613 w 10001"/>
              <a:gd name="connsiteY1" fmla="*/ 11186 h 11186"/>
              <a:gd name="connsiteX2" fmla="*/ 10000 w 10001"/>
              <a:gd name="connsiteY2" fmla="*/ 8492 h 11186"/>
              <a:gd name="connsiteX3" fmla="*/ 5247 w 10001"/>
              <a:gd name="connsiteY3" fmla="*/ 0 h 11186"/>
              <a:gd name="connsiteX4" fmla="*/ 0 w 10001"/>
              <a:gd name="connsiteY4" fmla="*/ 1210 h 11186"/>
              <a:gd name="connsiteX0" fmla="*/ 0 w 10000"/>
              <a:gd name="connsiteY0" fmla="*/ 1210 h 11186"/>
              <a:gd name="connsiteX1" fmla="*/ 2613 w 10000"/>
              <a:gd name="connsiteY1" fmla="*/ 11186 h 11186"/>
              <a:gd name="connsiteX2" fmla="*/ 10000 w 10000"/>
              <a:gd name="connsiteY2" fmla="*/ 8492 h 11186"/>
              <a:gd name="connsiteX3" fmla="*/ 5247 w 10000"/>
              <a:gd name="connsiteY3" fmla="*/ 0 h 11186"/>
              <a:gd name="connsiteX4" fmla="*/ 0 w 10000"/>
              <a:gd name="connsiteY4" fmla="*/ 1210 h 11186"/>
              <a:gd name="connsiteX0" fmla="*/ 0 w 10000"/>
              <a:gd name="connsiteY0" fmla="*/ 1210 h 11545"/>
              <a:gd name="connsiteX1" fmla="*/ 2365 w 10000"/>
              <a:gd name="connsiteY1" fmla="*/ 11545 h 11545"/>
              <a:gd name="connsiteX2" fmla="*/ 10000 w 10000"/>
              <a:gd name="connsiteY2" fmla="*/ 8492 h 11545"/>
              <a:gd name="connsiteX3" fmla="*/ 5247 w 10000"/>
              <a:gd name="connsiteY3" fmla="*/ 0 h 11545"/>
              <a:gd name="connsiteX4" fmla="*/ 0 w 10000"/>
              <a:gd name="connsiteY4" fmla="*/ 1210 h 11545"/>
              <a:gd name="connsiteX0" fmla="*/ 0 w 9503"/>
              <a:gd name="connsiteY0" fmla="*/ 1030 h 11545"/>
              <a:gd name="connsiteX1" fmla="*/ 1868 w 9503"/>
              <a:gd name="connsiteY1" fmla="*/ 11545 h 11545"/>
              <a:gd name="connsiteX2" fmla="*/ 9503 w 9503"/>
              <a:gd name="connsiteY2" fmla="*/ 8492 h 11545"/>
              <a:gd name="connsiteX3" fmla="*/ 4750 w 9503"/>
              <a:gd name="connsiteY3" fmla="*/ 0 h 11545"/>
              <a:gd name="connsiteX4" fmla="*/ 0 w 9503"/>
              <a:gd name="connsiteY4" fmla="*/ 1030 h 11545"/>
              <a:gd name="connsiteX0" fmla="*/ 0 w 10000"/>
              <a:gd name="connsiteY0" fmla="*/ 892 h 10000"/>
              <a:gd name="connsiteX1" fmla="*/ 1966 w 10000"/>
              <a:gd name="connsiteY1" fmla="*/ 10000 h 10000"/>
              <a:gd name="connsiteX2" fmla="*/ 10000 w 10000"/>
              <a:gd name="connsiteY2" fmla="*/ 7356 h 10000"/>
              <a:gd name="connsiteX3" fmla="*/ 4998 w 10000"/>
              <a:gd name="connsiteY3" fmla="*/ 0 h 10000"/>
              <a:gd name="connsiteX4" fmla="*/ 0 w 10000"/>
              <a:gd name="connsiteY4" fmla="*/ 892 h 10000"/>
              <a:gd name="connsiteX0" fmla="*/ 0 w 10000"/>
              <a:gd name="connsiteY0" fmla="*/ 892 h 10000"/>
              <a:gd name="connsiteX1" fmla="*/ 1966 w 10000"/>
              <a:gd name="connsiteY1" fmla="*/ 10000 h 10000"/>
              <a:gd name="connsiteX2" fmla="*/ 10000 w 10000"/>
              <a:gd name="connsiteY2" fmla="*/ 7356 h 10000"/>
              <a:gd name="connsiteX3" fmla="*/ 4998 w 10000"/>
              <a:gd name="connsiteY3" fmla="*/ 0 h 10000"/>
              <a:gd name="connsiteX4" fmla="*/ 0 w 10000"/>
              <a:gd name="connsiteY4" fmla="*/ 892 h 10000"/>
              <a:gd name="connsiteX0" fmla="*/ 0 w 10000"/>
              <a:gd name="connsiteY0" fmla="*/ 892 h 10000"/>
              <a:gd name="connsiteX1" fmla="*/ 1966 w 10000"/>
              <a:gd name="connsiteY1" fmla="*/ 10000 h 10000"/>
              <a:gd name="connsiteX2" fmla="*/ 10000 w 10000"/>
              <a:gd name="connsiteY2" fmla="*/ 7356 h 10000"/>
              <a:gd name="connsiteX3" fmla="*/ 4998 w 10000"/>
              <a:gd name="connsiteY3" fmla="*/ 0 h 10000"/>
              <a:gd name="connsiteX4" fmla="*/ 0 w 10000"/>
              <a:gd name="connsiteY4" fmla="*/ 892 h 10000"/>
              <a:gd name="connsiteX0" fmla="*/ 0 w 10000"/>
              <a:gd name="connsiteY0" fmla="*/ 892 h 10000"/>
              <a:gd name="connsiteX1" fmla="*/ 1966 w 10000"/>
              <a:gd name="connsiteY1" fmla="*/ 10000 h 10000"/>
              <a:gd name="connsiteX2" fmla="*/ 10000 w 10000"/>
              <a:gd name="connsiteY2" fmla="*/ 7356 h 10000"/>
              <a:gd name="connsiteX3" fmla="*/ 4998 w 10000"/>
              <a:gd name="connsiteY3" fmla="*/ 0 h 10000"/>
              <a:gd name="connsiteX4" fmla="*/ 0 w 10000"/>
              <a:gd name="connsiteY4" fmla="*/ 892 h 10000"/>
              <a:gd name="connsiteX0" fmla="*/ 0 w 10000"/>
              <a:gd name="connsiteY0" fmla="*/ 892 h 10000"/>
              <a:gd name="connsiteX1" fmla="*/ 1966 w 10000"/>
              <a:gd name="connsiteY1" fmla="*/ 10000 h 10000"/>
              <a:gd name="connsiteX2" fmla="*/ 10000 w 10000"/>
              <a:gd name="connsiteY2" fmla="*/ 7356 h 10000"/>
              <a:gd name="connsiteX3" fmla="*/ 4998 w 10000"/>
              <a:gd name="connsiteY3" fmla="*/ 0 h 10000"/>
              <a:gd name="connsiteX4" fmla="*/ 0 w 10000"/>
              <a:gd name="connsiteY4" fmla="*/ 892 h 10000"/>
              <a:gd name="connsiteX0" fmla="*/ 0 w 10000"/>
              <a:gd name="connsiteY0" fmla="*/ 892 h 10000"/>
              <a:gd name="connsiteX1" fmla="*/ 1966 w 10000"/>
              <a:gd name="connsiteY1" fmla="*/ 10000 h 10000"/>
              <a:gd name="connsiteX2" fmla="*/ 10000 w 10000"/>
              <a:gd name="connsiteY2" fmla="*/ 7356 h 10000"/>
              <a:gd name="connsiteX3" fmla="*/ 4998 w 10000"/>
              <a:gd name="connsiteY3" fmla="*/ 0 h 10000"/>
              <a:gd name="connsiteX4" fmla="*/ 0 w 10000"/>
              <a:gd name="connsiteY4" fmla="*/ 892 h 10000"/>
              <a:gd name="connsiteX0" fmla="*/ 0 w 10000"/>
              <a:gd name="connsiteY0" fmla="*/ 892 h 10000"/>
              <a:gd name="connsiteX1" fmla="*/ 1966 w 10000"/>
              <a:gd name="connsiteY1" fmla="*/ 10000 h 10000"/>
              <a:gd name="connsiteX2" fmla="*/ 10000 w 10000"/>
              <a:gd name="connsiteY2" fmla="*/ 7356 h 10000"/>
              <a:gd name="connsiteX3" fmla="*/ 4998 w 10000"/>
              <a:gd name="connsiteY3" fmla="*/ 0 h 10000"/>
              <a:gd name="connsiteX4" fmla="*/ 0 w 10000"/>
              <a:gd name="connsiteY4" fmla="*/ 892 h 10000"/>
              <a:gd name="connsiteX0" fmla="*/ 0 w 10000"/>
              <a:gd name="connsiteY0" fmla="*/ 892 h 10000"/>
              <a:gd name="connsiteX1" fmla="*/ 1966 w 10000"/>
              <a:gd name="connsiteY1" fmla="*/ 10000 h 10000"/>
              <a:gd name="connsiteX2" fmla="*/ 10000 w 10000"/>
              <a:gd name="connsiteY2" fmla="*/ 7356 h 10000"/>
              <a:gd name="connsiteX3" fmla="*/ 4998 w 10000"/>
              <a:gd name="connsiteY3" fmla="*/ 0 h 10000"/>
              <a:gd name="connsiteX4" fmla="*/ 0 w 10000"/>
              <a:gd name="connsiteY4" fmla="*/ 892 h 10000"/>
              <a:gd name="connsiteX0" fmla="*/ 0 w 10000"/>
              <a:gd name="connsiteY0" fmla="*/ 892 h 10000"/>
              <a:gd name="connsiteX1" fmla="*/ 1966 w 10000"/>
              <a:gd name="connsiteY1" fmla="*/ 10000 h 10000"/>
              <a:gd name="connsiteX2" fmla="*/ 10000 w 10000"/>
              <a:gd name="connsiteY2" fmla="*/ 7356 h 10000"/>
              <a:gd name="connsiteX3" fmla="*/ 4998 w 10000"/>
              <a:gd name="connsiteY3" fmla="*/ 0 h 10000"/>
              <a:gd name="connsiteX4" fmla="*/ 0 w 10000"/>
              <a:gd name="connsiteY4" fmla="*/ 892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00" h="10000">
                <a:moveTo>
                  <a:pt x="0" y="892"/>
                </a:moveTo>
                <a:cubicBezTo>
                  <a:pt x="1697" y="8127"/>
                  <a:pt x="181" y="1521"/>
                  <a:pt x="1966" y="10000"/>
                </a:cubicBezTo>
                <a:cubicBezTo>
                  <a:pt x="9451" y="7615"/>
                  <a:pt x="3023" y="9636"/>
                  <a:pt x="10000" y="7356"/>
                </a:cubicBezTo>
                <a:cubicBezTo>
                  <a:pt x="5220" y="220"/>
                  <a:pt x="4574" y="222"/>
                  <a:pt x="4998" y="0"/>
                </a:cubicBezTo>
                <a:cubicBezTo>
                  <a:pt x="107" y="970"/>
                  <a:pt x="4296" y="133"/>
                  <a:pt x="0" y="892"/>
                </a:cubicBezTo>
                <a:close/>
              </a:path>
            </a:pathLst>
          </a:custGeom>
          <a:pattFill prst="wdUpDiag">
            <a:fgClr>
              <a:srgbClr val="FF0000">
                <a:alpha val="50195"/>
              </a:srgbClr>
            </a:fgClr>
            <a:bgClr>
              <a:srgbClr val="FFFFFF">
                <a:alpha val="50195"/>
              </a:srgbClr>
            </a:bgClr>
          </a:pattFill>
          <a:ln w="12700">
            <a:solidFill>
              <a:srgbClr val="FF0000"/>
            </a:solidFill>
            <a:round/>
            <a:headEnd/>
            <a:tailEnd/>
          </a:ln>
        </p:spPr>
        <p:txBody>
          <a:bodyPr lIns="74295" tIns="8890" rIns="74295" bIns="8890"/>
          <a:lstStyle/>
          <a:p>
            <a:endParaRPr lang="ja-JP" altLang="en-US" dirty="0">
              <a:solidFill>
                <a:prstClr val="black"/>
              </a:solidFill>
            </a:endParaRPr>
          </a:p>
        </p:txBody>
      </p:sp>
      <p:sp>
        <p:nvSpPr>
          <p:cNvPr id="135" name="Text Box 647"/>
          <p:cNvSpPr txBox="1">
            <a:spLocks noChangeArrowheads="1"/>
          </p:cNvSpPr>
          <p:nvPr/>
        </p:nvSpPr>
        <p:spPr bwMode="auto">
          <a:xfrm>
            <a:off x="1752600" y="4561156"/>
            <a:ext cx="1752193" cy="276999"/>
          </a:xfrm>
          <a:prstGeom prst="rect">
            <a:avLst/>
          </a:prstGeom>
          <a:solidFill>
            <a:schemeClr val="bg1"/>
          </a:solidFill>
          <a:ln w="9525">
            <a:solidFill>
              <a:schemeClr val="tx1"/>
            </a:solidFill>
            <a:miter lim="800000"/>
            <a:headEnd/>
            <a:tailEnd/>
          </a:ln>
        </p:spPr>
        <p:txBody>
          <a:bodyPr wrap="squar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a:spcBef>
                <a:spcPct val="50000"/>
              </a:spcBef>
              <a:buFontTx/>
              <a:buNone/>
            </a:pPr>
            <a:r>
              <a:rPr lang="ja-JP" altLang="en-US" sz="1200" dirty="0">
                <a:solidFill>
                  <a:prstClr val="black"/>
                </a:solidFill>
                <a:latin typeface="+mn-ea"/>
                <a:ea typeface="+mn-ea"/>
              </a:rPr>
              <a:t>⑤</a:t>
            </a:r>
            <a:r>
              <a:rPr lang="en-US" altLang="ja-JP" sz="1200" dirty="0" smtClean="0">
                <a:solidFill>
                  <a:prstClr val="black"/>
                </a:solidFill>
                <a:latin typeface="+mn-ea"/>
                <a:ea typeface="+mn-ea"/>
              </a:rPr>
              <a:t>C1</a:t>
            </a:r>
            <a:r>
              <a:rPr lang="ja-JP" altLang="en-US" sz="1200" dirty="0" smtClean="0">
                <a:solidFill>
                  <a:prstClr val="black"/>
                </a:solidFill>
                <a:latin typeface="+mn-ea"/>
                <a:ea typeface="+mn-ea"/>
              </a:rPr>
              <a:t>地区荷さばき地</a:t>
            </a:r>
            <a:endParaRPr lang="ja-JP" altLang="en-US" sz="1200" dirty="0">
              <a:solidFill>
                <a:prstClr val="black"/>
              </a:solidFill>
              <a:latin typeface="+mn-ea"/>
              <a:ea typeface="+mn-ea"/>
            </a:endParaRPr>
          </a:p>
        </p:txBody>
      </p:sp>
      <p:sp>
        <p:nvSpPr>
          <p:cNvPr id="150" name="Text Box 580"/>
          <p:cNvSpPr txBox="1">
            <a:spLocks noChangeArrowheads="1"/>
          </p:cNvSpPr>
          <p:nvPr/>
        </p:nvSpPr>
        <p:spPr bwMode="auto">
          <a:xfrm>
            <a:off x="1083021" y="4430449"/>
            <a:ext cx="99390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spcBef>
                <a:spcPct val="50000"/>
              </a:spcBef>
              <a:buFontTx/>
              <a:buNone/>
            </a:pPr>
            <a:r>
              <a:rPr lang="ja-JP" altLang="en-US" sz="1800" b="1" dirty="0">
                <a:solidFill>
                  <a:prstClr val="black"/>
                </a:solidFill>
                <a:latin typeface="+mn-ea"/>
                <a:ea typeface="+mn-ea"/>
              </a:rPr>
              <a:t>咲洲</a:t>
            </a:r>
          </a:p>
        </p:txBody>
      </p:sp>
      <p:pic>
        <p:nvPicPr>
          <p:cNvPr id="3" name="図 2"/>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3821447" y="1329449"/>
            <a:ext cx="4904467" cy="5062611"/>
          </a:xfrm>
          <a:prstGeom prst="rect">
            <a:avLst/>
          </a:prstGeom>
        </p:spPr>
      </p:pic>
      <p:sp>
        <p:nvSpPr>
          <p:cNvPr id="6" name="正方形/長方形 5"/>
          <p:cNvSpPr/>
          <p:nvPr/>
        </p:nvSpPr>
        <p:spPr>
          <a:xfrm rot="21032261">
            <a:off x="5817664" y="2750012"/>
            <a:ext cx="914400" cy="1995583"/>
          </a:xfrm>
          <a:custGeom>
            <a:avLst/>
            <a:gdLst>
              <a:gd name="connsiteX0" fmla="*/ 0 w 914400"/>
              <a:gd name="connsiteY0" fmla="*/ 0 h 1755018"/>
              <a:gd name="connsiteX1" fmla="*/ 914400 w 914400"/>
              <a:gd name="connsiteY1" fmla="*/ 0 h 1755018"/>
              <a:gd name="connsiteX2" fmla="*/ 914400 w 914400"/>
              <a:gd name="connsiteY2" fmla="*/ 1755018 h 1755018"/>
              <a:gd name="connsiteX3" fmla="*/ 0 w 914400"/>
              <a:gd name="connsiteY3" fmla="*/ 1755018 h 1755018"/>
              <a:gd name="connsiteX4" fmla="*/ 0 w 914400"/>
              <a:gd name="connsiteY4" fmla="*/ 0 h 1755018"/>
              <a:gd name="connsiteX0" fmla="*/ 0 w 914400"/>
              <a:gd name="connsiteY0" fmla="*/ 0 h 1755018"/>
              <a:gd name="connsiteX1" fmla="*/ 914400 w 914400"/>
              <a:gd name="connsiteY1" fmla="*/ 0 h 1755018"/>
              <a:gd name="connsiteX2" fmla="*/ 883082 w 914400"/>
              <a:gd name="connsiteY2" fmla="*/ 1479420 h 1755018"/>
              <a:gd name="connsiteX3" fmla="*/ 0 w 914400"/>
              <a:gd name="connsiteY3" fmla="*/ 1755018 h 1755018"/>
              <a:gd name="connsiteX4" fmla="*/ 0 w 914400"/>
              <a:gd name="connsiteY4" fmla="*/ 0 h 1755018"/>
              <a:gd name="connsiteX0" fmla="*/ 0 w 914400"/>
              <a:gd name="connsiteY0" fmla="*/ 16328 h 1771346"/>
              <a:gd name="connsiteX1" fmla="*/ 675174 w 914400"/>
              <a:gd name="connsiteY1" fmla="*/ 0 h 1771346"/>
              <a:gd name="connsiteX2" fmla="*/ 914400 w 914400"/>
              <a:gd name="connsiteY2" fmla="*/ 16328 h 1771346"/>
              <a:gd name="connsiteX3" fmla="*/ 883082 w 914400"/>
              <a:gd name="connsiteY3" fmla="*/ 1495748 h 1771346"/>
              <a:gd name="connsiteX4" fmla="*/ 0 w 914400"/>
              <a:gd name="connsiteY4" fmla="*/ 1771346 h 1771346"/>
              <a:gd name="connsiteX5" fmla="*/ 0 w 914400"/>
              <a:gd name="connsiteY5" fmla="*/ 16328 h 1771346"/>
              <a:gd name="connsiteX0" fmla="*/ 0 w 914400"/>
              <a:gd name="connsiteY0" fmla="*/ 240565 h 1995583"/>
              <a:gd name="connsiteX1" fmla="*/ 627570 w 914400"/>
              <a:gd name="connsiteY1" fmla="*/ 0 h 1995583"/>
              <a:gd name="connsiteX2" fmla="*/ 914400 w 914400"/>
              <a:gd name="connsiteY2" fmla="*/ 240565 h 1995583"/>
              <a:gd name="connsiteX3" fmla="*/ 883082 w 914400"/>
              <a:gd name="connsiteY3" fmla="*/ 1719985 h 1995583"/>
              <a:gd name="connsiteX4" fmla="*/ 0 w 914400"/>
              <a:gd name="connsiteY4" fmla="*/ 1995583 h 1995583"/>
              <a:gd name="connsiteX5" fmla="*/ 0 w 914400"/>
              <a:gd name="connsiteY5" fmla="*/ 240565 h 1995583"/>
              <a:gd name="connsiteX0" fmla="*/ 0 w 914400"/>
              <a:gd name="connsiteY0" fmla="*/ 240565 h 1995583"/>
              <a:gd name="connsiteX1" fmla="*/ 627570 w 914400"/>
              <a:gd name="connsiteY1" fmla="*/ 0 h 1995583"/>
              <a:gd name="connsiteX2" fmla="*/ 914400 w 914400"/>
              <a:gd name="connsiteY2" fmla="*/ 240565 h 1995583"/>
              <a:gd name="connsiteX3" fmla="*/ 883082 w 914400"/>
              <a:gd name="connsiteY3" fmla="*/ 1719985 h 1995583"/>
              <a:gd name="connsiteX4" fmla="*/ 0 w 914400"/>
              <a:gd name="connsiteY4" fmla="*/ 1995583 h 1995583"/>
              <a:gd name="connsiteX5" fmla="*/ 0 w 914400"/>
              <a:gd name="connsiteY5" fmla="*/ 240565 h 1995583"/>
              <a:gd name="connsiteX0" fmla="*/ 0 w 914400"/>
              <a:gd name="connsiteY0" fmla="*/ 240565 h 1995583"/>
              <a:gd name="connsiteX1" fmla="*/ 627570 w 914400"/>
              <a:gd name="connsiteY1" fmla="*/ 0 h 1995583"/>
              <a:gd name="connsiteX2" fmla="*/ 914400 w 914400"/>
              <a:gd name="connsiteY2" fmla="*/ 240565 h 1995583"/>
              <a:gd name="connsiteX3" fmla="*/ 883082 w 914400"/>
              <a:gd name="connsiteY3" fmla="*/ 1719985 h 1995583"/>
              <a:gd name="connsiteX4" fmla="*/ 0 w 914400"/>
              <a:gd name="connsiteY4" fmla="*/ 1995583 h 1995583"/>
              <a:gd name="connsiteX5" fmla="*/ 0 w 914400"/>
              <a:gd name="connsiteY5" fmla="*/ 240565 h 19955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 h="1995583">
                <a:moveTo>
                  <a:pt x="0" y="240565"/>
                </a:moveTo>
                <a:cubicBezTo>
                  <a:pt x="609225" y="15896"/>
                  <a:pt x="14586" y="247217"/>
                  <a:pt x="627570" y="0"/>
                </a:cubicBezTo>
                <a:lnTo>
                  <a:pt x="914400" y="240565"/>
                </a:lnTo>
                <a:lnTo>
                  <a:pt x="883082" y="1719985"/>
                </a:lnTo>
                <a:lnTo>
                  <a:pt x="0" y="1995583"/>
                </a:lnTo>
                <a:lnTo>
                  <a:pt x="0" y="240565"/>
                </a:lnTo>
                <a:close/>
              </a:path>
            </a:pathLst>
          </a:cu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20" name="グループ化 19"/>
          <p:cNvGrpSpPr/>
          <p:nvPr/>
        </p:nvGrpSpPr>
        <p:grpSpPr>
          <a:xfrm>
            <a:off x="436252" y="1612471"/>
            <a:ext cx="1842924" cy="995533"/>
            <a:chOff x="436252" y="1612471"/>
            <a:chExt cx="1842924" cy="995533"/>
          </a:xfrm>
        </p:grpSpPr>
        <p:sp>
          <p:nvSpPr>
            <p:cNvPr id="21" name="正方形/長方形 20"/>
            <p:cNvSpPr/>
            <p:nvPr/>
          </p:nvSpPr>
          <p:spPr>
            <a:xfrm>
              <a:off x="436252" y="1612471"/>
              <a:ext cx="1842924" cy="99553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u="sng" dirty="0" smtClean="0">
                  <a:solidFill>
                    <a:schemeClr val="tx1"/>
                  </a:solidFill>
                  <a:latin typeface="+mn-ea"/>
                </a:rPr>
                <a:t>凡例</a:t>
              </a:r>
              <a:r>
                <a:rPr kumimoji="1" lang="ja-JP" altLang="en-US" sz="1200" dirty="0" smtClean="0">
                  <a:solidFill>
                    <a:schemeClr val="tx1"/>
                  </a:solidFill>
                  <a:latin typeface="+mn-ea"/>
                </a:rPr>
                <a:t>　　</a:t>
              </a:r>
              <a:endParaRPr kumimoji="1" lang="en-US" altLang="ja-JP" sz="1200" dirty="0" smtClean="0">
                <a:solidFill>
                  <a:schemeClr val="tx1"/>
                </a:solidFill>
                <a:latin typeface="+mn-ea"/>
              </a:endParaRPr>
            </a:p>
            <a:p>
              <a:r>
                <a:rPr kumimoji="1" lang="ja-JP" altLang="en-US" sz="1200" dirty="0" smtClean="0">
                  <a:solidFill>
                    <a:schemeClr val="tx1"/>
                  </a:solidFill>
                  <a:latin typeface="+mn-ea"/>
                </a:rPr>
                <a:t>　　：上屋</a:t>
              </a:r>
              <a:endParaRPr kumimoji="1" lang="en-US" altLang="ja-JP" sz="1200" dirty="0" smtClean="0">
                <a:solidFill>
                  <a:schemeClr val="tx1"/>
                </a:solidFill>
                <a:latin typeface="+mn-ea"/>
              </a:endParaRPr>
            </a:p>
            <a:p>
              <a:r>
                <a:rPr kumimoji="1" lang="ja-JP" altLang="en-US" sz="1200" dirty="0" smtClean="0">
                  <a:solidFill>
                    <a:schemeClr val="tx1"/>
                  </a:solidFill>
                  <a:latin typeface="+mn-ea"/>
                </a:rPr>
                <a:t>　　：荷さばき地</a:t>
              </a:r>
              <a:endParaRPr kumimoji="1" lang="en-US" altLang="ja-JP" sz="1200" dirty="0" smtClean="0">
                <a:solidFill>
                  <a:schemeClr val="tx1"/>
                </a:solidFill>
                <a:latin typeface="+mn-ea"/>
              </a:endParaRPr>
            </a:p>
            <a:p>
              <a:r>
                <a:rPr lang="ja-JP" altLang="en-US" sz="1200" dirty="0" smtClean="0">
                  <a:solidFill>
                    <a:schemeClr val="tx1"/>
                  </a:solidFill>
                  <a:latin typeface="+mn-ea"/>
                </a:rPr>
                <a:t>　　：荷役機械</a:t>
              </a:r>
              <a:endParaRPr lang="en-US" altLang="ja-JP" sz="1200" dirty="0" smtClean="0">
                <a:solidFill>
                  <a:schemeClr val="tx1"/>
                </a:solidFill>
                <a:latin typeface="+mn-ea"/>
              </a:endParaRPr>
            </a:p>
          </p:txBody>
        </p:sp>
        <p:sp>
          <p:nvSpPr>
            <p:cNvPr id="22" name="正方形/長方形 21"/>
            <p:cNvSpPr/>
            <p:nvPr/>
          </p:nvSpPr>
          <p:spPr>
            <a:xfrm>
              <a:off x="490704" y="1981983"/>
              <a:ext cx="350515" cy="923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3" name="正方形/長方形 22"/>
            <p:cNvSpPr/>
            <p:nvPr/>
          </p:nvSpPr>
          <p:spPr>
            <a:xfrm>
              <a:off x="482250" y="2144426"/>
              <a:ext cx="359402" cy="99754"/>
            </a:xfrm>
            <a:prstGeom prst="rect">
              <a:avLst/>
            </a:prstGeom>
            <a:pattFill prst="wdUpDiag">
              <a:fgClr>
                <a:srgbClr val="FF0000"/>
              </a:fgClr>
              <a:bgClr>
                <a:schemeClr val="bg1"/>
              </a:bgClr>
            </a:patt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4" name="円/楕円 23"/>
            <p:cNvSpPr>
              <a:spLocks noChangeAspect="1"/>
            </p:cNvSpPr>
            <p:nvPr/>
          </p:nvSpPr>
          <p:spPr>
            <a:xfrm>
              <a:off x="564575" y="2338060"/>
              <a:ext cx="91440" cy="91440"/>
            </a:xfrm>
            <a:prstGeom prst="ellipse">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25" name="直線コネクタ 24"/>
            <p:cNvCxnSpPr/>
            <p:nvPr/>
          </p:nvCxnSpPr>
          <p:spPr>
            <a:xfrm flipH="1">
              <a:off x="661951" y="2379018"/>
              <a:ext cx="98364" cy="1354"/>
            </a:xfrm>
            <a:prstGeom prst="line">
              <a:avLst/>
            </a:prstGeom>
            <a:ln>
              <a:solidFill>
                <a:srgbClr val="00B050"/>
              </a:solidFill>
            </a:ln>
          </p:spPr>
          <p:style>
            <a:lnRef idx="1">
              <a:schemeClr val="accent1"/>
            </a:lnRef>
            <a:fillRef idx="0">
              <a:schemeClr val="accent1"/>
            </a:fillRef>
            <a:effectRef idx="0">
              <a:schemeClr val="accent1"/>
            </a:effectRef>
            <a:fontRef idx="minor">
              <a:schemeClr val="tx1"/>
            </a:fontRef>
          </p:style>
        </p:cxnSp>
      </p:grpSp>
      <p:sp>
        <p:nvSpPr>
          <p:cNvPr id="18" name="タイトル 1"/>
          <p:cNvSpPr txBox="1">
            <a:spLocks/>
          </p:cNvSpPr>
          <p:nvPr/>
        </p:nvSpPr>
        <p:spPr>
          <a:xfrm>
            <a:off x="0" y="132056"/>
            <a:ext cx="7886700" cy="1018008"/>
          </a:xfrm>
          <a:prstGeom prst="rect">
            <a:avLst/>
          </a:prstGeom>
        </p:spPr>
        <p:txBody>
          <a:bodyPr vert="horz" lIns="91440" tIns="45720" rIns="91440" bIns="45720" rtlCol="0" anchor="t">
            <a:normAutofit/>
          </a:bodyPr>
          <a:lstStyle>
            <a:lvl1pPr algn="l" defTabSz="457200" rtl="0" eaLnBrk="1" latinLnBrk="0" hangingPunct="1">
              <a:spcBef>
                <a:spcPct val="0"/>
              </a:spcBef>
              <a:buNone/>
              <a:defRPr kumimoji="1" sz="3600"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r>
              <a:rPr lang="en-US" altLang="ja-JP" sz="1600" b="1" smtClean="0">
                <a:solidFill>
                  <a:schemeClr val="tx1"/>
                </a:solidFill>
                <a:latin typeface="+mj-ea"/>
              </a:rPr>
              <a:t>Ⅳ</a:t>
            </a:r>
            <a:r>
              <a:rPr lang="ja-JP" altLang="en-US" sz="1600" b="1" smtClean="0">
                <a:solidFill>
                  <a:schemeClr val="tx1"/>
                </a:solidFill>
                <a:latin typeface="+mj-ea"/>
              </a:rPr>
              <a:t>　経営改善策</a:t>
            </a:r>
            <a:r>
              <a:rPr lang="en-US" altLang="ja-JP" sz="1600" b="1" smtClean="0">
                <a:solidFill>
                  <a:schemeClr val="tx1"/>
                </a:solidFill>
                <a:latin typeface="+mj-ea"/>
              </a:rPr>
              <a:t/>
            </a:r>
            <a:br>
              <a:rPr lang="en-US" altLang="ja-JP" sz="1600" b="1" smtClean="0">
                <a:solidFill>
                  <a:schemeClr val="tx1"/>
                </a:solidFill>
                <a:latin typeface="+mj-ea"/>
              </a:rPr>
            </a:br>
            <a:r>
              <a:rPr lang="ja-JP" altLang="en-US" sz="1600" b="1" smtClean="0">
                <a:solidFill>
                  <a:schemeClr val="tx1"/>
                </a:solidFill>
                <a:latin typeface="+mj-ea"/>
              </a:rPr>
              <a:t>　２．個別課題への対応</a:t>
            </a:r>
            <a:r>
              <a:rPr lang="en-US" altLang="ja-JP" sz="1600" b="1" smtClean="0">
                <a:solidFill>
                  <a:schemeClr val="tx1"/>
                </a:solidFill>
                <a:latin typeface="+mj-ea"/>
              </a:rPr>
              <a:t/>
            </a:r>
            <a:br>
              <a:rPr lang="en-US" altLang="ja-JP" sz="1600" b="1" smtClean="0">
                <a:solidFill>
                  <a:schemeClr val="tx1"/>
                </a:solidFill>
                <a:latin typeface="+mj-ea"/>
              </a:rPr>
            </a:br>
            <a:r>
              <a:rPr lang="ja-JP" altLang="en-US" sz="1600" b="1" smtClean="0">
                <a:solidFill>
                  <a:schemeClr val="tx1"/>
                </a:solidFill>
                <a:latin typeface="+mj-ea"/>
              </a:rPr>
              <a:t>　　⑤　</a:t>
            </a:r>
            <a:r>
              <a:rPr lang="en-US" altLang="ja-JP" sz="1600" b="1" smtClean="0">
                <a:solidFill>
                  <a:schemeClr val="tx1"/>
                </a:solidFill>
                <a:latin typeface="+mj-ea"/>
              </a:rPr>
              <a:t>C1</a:t>
            </a:r>
            <a:r>
              <a:rPr lang="ja-JP" altLang="en-US" sz="1600" b="1" smtClean="0">
                <a:solidFill>
                  <a:schemeClr val="tx1"/>
                </a:solidFill>
                <a:latin typeface="+mj-ea"/>
              </a:rPr>
              <a:t>地区西荷さばき地</a:t>
            </a:r>
            <a:endParaRPr lang="ja-JP" altLang="en-US" sz="1600" b="1" dirty="0">
              <a:solidFill>
                <a:schemeClr val="tx1"/>
              </a:solidFill>
              <a:latin typeface="+mj-ea"/>
            </a:endParaRPr>
          </a:p>
        </p:txBody>
      </p:sp>
      <p:sp>
        <p:nvSpPr>
          <p:cNvPr id="4" name="スライド番号プレースホルダー 3"/>
          <p:cNvSpPr>
            <a:spLocks noGrp="1"/>
          </p:cNvSpPr>
          <p:nvPr>
            <p:ph type="sldNum" sz="quarter" idx="12"/>
          </p:nvPr>
        </p:nvSpPr>
        <p:spPr/>
        <p:txBody>
          <a:bodyPr/>
          <a:lstStyle/>
          <a:p>
            <a:fld id="{8F2DF4D1-A360-4C90-B403-85324C324155}" type="slidenum">
              <a:rPr kumimoji="1" lang="ja-JP" altLang="en-US" smtClean="0"/>
              <a:t>30</a:t>
            </a:fld>
            <a:endParaRPr kumimoji="1" lang="ja-JP" altLang="en-US" dirty="0"/>
          </a:p>
        </p:txBody>
      </p:sp>
    </p:spTree>
    <p:extLst>
      <p:ext uri="{BB962C8B-B14F-4D97-AF65-F5344CB8AC3E}">
        <p14:creationId xmlns:p14="http://schemas.microsoft.com/office/powerpoint/2010/main" val="21688617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タイトル 1"/>
          <p:cNvSpPr>
            <a:spLocks noGrp="1"/>
          </p:cNvSpPr>
          <p:nvPr>
            <p:ph type="title"/>
          </p:nvPr>
        </p:nvSpPr>
        <p:spPr>
          <a:xfrm>
            <a:off x="0" y="132056"/>
            <a:ext cx="7886700" cy="1018008"/>
          </a:xfrm>
        </p:spPr>
        <p:txBody>
          <a:bodyPr>
            <a:normAutofit/>
          </a:bodyPr>
          <a:lstStyle/>
          <a:p>
            <a:r>
              <a:rPr lang="en-US" altLang="ja-JP" sz="1600" b="1" dirty="0">
                <a:solidFill>
                  <a:schemeClr val="tx1"/>
                </a:solidFill>
                <a:latin typeface="+mj-ea"/>
              </a:rPr>
              <a:t>Ⅳ</a:t>
            </a:r>
            <a:r>
              <a:rPr kumimoji="1" lang="ja-JP" altLang="en-US" sz="1600" b="1" dirty="0" smtClean="0">
                <a:solidFill>
                  <a:schemeClr val="tx1"/>
                </a:solidFill>
                <a:latin typeface="+mj-ea"/>
              </a:rPr>
              <a:t>　経営改善策</a:t>
            </a:r>
            <a:r>
              <a:rPr kumimoji="1" lang="en-US" altLang="ja-JP" sz="1600" b="1" dirty="0" smtClean="0">
                <a:solidFill>
                  <a:schemeClr val="tx1"/>
                </a:solidFill>
                <a:latin typeface="+mj-ea"/>
              </a:rPr>
              <a:t/>
            </a:r>
            <a:br>
              <a:rPr kumimoji="1" lang="en-US" altLang="ja-JP" sz="1600" b="1" dirty="0" smtClean="0">
                <a:solidFill>
                  <a:schemeClr val="tx1"/>
                </a:solidFill>
                <a:latin typeface="+mj-ea"/>
              </a:rPr>
            </a:br>
            <a:r>
              <a:rPr lang="ja-JP" altLang="en-US" sz="1600" b="1" dirty="0">
                <a:solidFill>
                  <a:schemeClr val="tx1"/>
                </a:solidFill>
                <a:latin typeface="+mj-ea"/>
              </a:rPr>
              <a:t>　</a:t>
            </a:r>
            <a:r>
              <a:rPr lang="ja-JP" altLang="en-US" sz="1600" b="1" dirty="0" smtClean="0">
                <a:solidFill>
                  <a:schemeClr val="tx1"/>
                </a:solidFill>
                <a:latin typeface="+mj-ea"/>
              </a:rPr>
              <a:t>２．個別課題への対応</a:t>
            </a:r>
            <a:r>
              <a:rPr lang="en-US" altLang="ja-JP" sz="1600" b="1" dirty="0" smtClean="0">
                <a:solidFill>
                  <a:schemeClr val="tx1"/>
                </a:solidFill>
                <a:latin typeface="+mj-ea"/>
              </a:rPr>
              <a:t/>
            </a:r>
            <a:br>
              <a:rPr lang="en-US" altLang="ja-JP" sz="1600" b="1" dirty="0" smtClean="0">
                <a:solidFill>
                  <a:schemeClr val="tx1"/>
                </a:solidFill>
                <a:latin typeface="+mj-ea"/>
              </a:rPr>
            </a:br>
            <a:r>
              <a:rPr lang="ja-JP" altLang="en-US" sz="1600" b="1" dirty="0">
                <a:solidFill>
                  <a:schemeClr val="tx1"/>
                </a:solidFill>
                <a:latin typeface="+mj-ea"/>
              </a:rPr>
              <a:t>　</a:t>
            </a:r>
            <a:r>
              <a:rPr lang="ja-JP" altLang="en-US" sz="1600" b="1" dirty="0" smtClean="0">
                <a:solidFill>
                  <a:schemeClr val="tx1"/>
                </a:solidFill>
                <a:latin typeface="+mj-ea"/>
              </a:rPr>
              <a:t>　⑤　</a:t>
            </a:r>
            <a:r>
              <a:rPr lang="en-US" altLang="ja-JP" sz="1600" b="1" dirty="0" smtClean="0">
                <a:solidFill>
                  <a:schemeClr val="tx1"/>
                </a:solidFill>
                <a:latin typeface="+mj-ea"/>
              </a:rPr>
              <a:t>C1</a:t>
            </a:r>
            <a:r>
              <a:rPr lang="ja-JP" altLang="en-US" sz="1600" b="1" dirty="0" smtClean="0">
                <a:solidFill>
                  <a:schemeClr val="tx1"/>
                </a:solidFill>
                <a:latin typeface="+mj-ea"/>
              </a:rPr>
              <a:t>地区西荷さばき地</a:t>
            </a:r>
            <a:endParaRPr kumimoji="1" lang="ja-JP" altLang="en-US" sz="1600" b="1" dirty="0">
              <a:solidFill>
                <a:schemeClr val="tx1"/>
              </a:solidFill>
              <a:latin typeface="+mj-ea"/>
            </a:endParaRPr>
          </a:p>
        </p:txBody>
      </p:sp>
      <p:sp>
        <p:nvSpPr>
          <p:cNvPr id="32" name="角丸四角形 31"/>
          <p:cNvSpPr/>
          <p:nvPr/>
        </p:nvSpPr>
        <p:spPr>
          <a:xfrm>
            <a:off x="157225" y="5393723"/>
            <a:ext cx="8798323" cy="1330642"/>
          </a:xfrm>
          <a:prstGeom prst="round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200" b="1" u="sng" dirty="0">
                <a:solidFill>
                  <a:schemeClr val="bg1"/>
                </a:solidFill>
                <a:effectLst>
                  <a:outerShdw blurRad="38100" dist="38100" dir="2700000" algn="tl">
                    <a:srgbClr val="000000">
                      <a:alpha val="43137"/>
                    </a:srgbClr>
                  </a:outerShdw>
                </a:effectLst>
                <a:latin typeface="+mn-ea"/>
              </a:rPr>
              <a:t>課題解決のための「経営改善策</a:t>
            </a:r>
            <a:r>
              <a:rPr lang="ja-JP" altLang="en-US" sz="1200" b="1" u="sng" dirty="0" smtClean="0">
                <a:solidFill>
                  <a:schemeClr val="bg1"/>
                </a:solidFill>
                <a:effectLst>
                  <a:outerShdw blurRad="38100" dist="38100" dir="2700000" algn="tl">
                    <a:srgbClr val="000000">
                      <a:alpha val="43137"/>
                    </a:srgbClr>
                  </a:outerShdw>
                </a:effectLst>
                <a:latin typeface="+mn-ea"/>
              </a:rPr>
              <a:t>」</a:t>
            </a:r>
            <a:endParaRPr lang="en-US" altLang="ja-JP" sz="1200" b="1" u="sng" dirty="0" smtClean="0">
              <a:solidFill>
                <a:schemeClr val="bg1"/>
              </a:solidFill>
              <a:effectLst>
                <a:outerShdw blurRad="38100" dist="38100" dir="2700000" algn="tl">
                  <a:srgbClr val="000000">
                    <a:alpha val="43137"/>
                  </a:srgbClr>
                </a:outerShdw>
              </a:effectLst>
              <a:latin typeface="+mn-ea"/>
            </a:endParaRPr>
          </a:p>
          <a:p>
            <a:pPr marL="171450" indent="-171450">
              <a:buFont typeface="Arial" panose="020B0604020202020204" pitchFamily="34" charset="0"/>
              <a:buChar char="•"/>
            </a:pPr>
            <a:r>
              <a:rPr lang="ja-JP" altLang="en-US" sz="1200" b="1" dirty="0" smtClean="0">
                <a:solidFill>
                  <a:schemeClr val="bg1"/>
                </a:solidFill>
              </a:rPr>
              <a:t>今後、見込まれる外貿</a:t>
            </a:r>
            <a:r>
              <a:rPr lang="ja-JP" altLang="en-US" sz="1200" b="1" dirty="0">
                <a:solidFill>
                  <a:schemeClr val="bg1"/>
                </a:solidFill>
              </a:rPr>
              <a:t>コンテナ取扱個数の増加に対応した関連施設の用地を確保して</a:t>
            </a:r>
            <a:r>
              <a:rPr lang="ja-JP" altLang="en-US" sz="1200" b="1" dirty="0" smtClean="0">
                <a:solidFill>
                  <a:schemeClr val="bg1"/>
                </a:solidFill>
              </a:rPr>
              <a:t>おく必要があるため</a:t>
            </a:r>
            <a:r>
              <a:rPr lang="ja-JP" altLang="en-US" sz="1200" b="1" dirty="0">
                <a:solidFill>
                  <a:schemeClr val="bg1"/>
                </a:solidFill>
              </a:rPr>
              <a:t>、引き続き「コンテナ物流関連施設」として運用する</a:t>
            </a:r>
            <a:r>
              <a:rPr lang="ja-JP" altLang="en-US" sz="1200" b="1" dirty="0" smtClean="0">
                <a:solidFill>
                  <a:schemeClr val="bg1"/>
                </a:solidFill>
              </a:rPr>
              <a:t>。</a:t>
            </a:r>
            <a:endParaRPr lang="en-US" altLang="ja-JP" sz="1200" b="1" dirty="0" smtClean="0">
              <a:solidFill>
                <a:schemeClr val="bg1"/>
              </a:solidFill>
            </a:endParaRPr>
          </a:p>
          <a:p>
            <a:r>
              <a:rPr lang="ja-JP" altLang="en-US" sz="1200" b="1" dirty="0" smtClean="0">
                <a:solidFill>
                  <a:schemeClr val="bg1"/>
                </a:solidFill>
                <a:effectLst>
                  <a:outerShdw blurRad="38100" dist="38100" dir="2700000" algn="tl">
                    <a:srgbClr val="000000">
                      <a:alpha val="43137"/>
                    </a:srgbClr>
                  </a:outerShdw>
                </a:effectLst>
                <a:latin typeface="+mn-ea"/>
              </a:rPr>
              <a:t>（</a:t>
            </a:r>
            <a:r>
              <a:rPr lang="ja-JP" altLang="en-US" sz="1200" b="1" dirty="0">
                <a:solidFill>
                  <a:schemeClr val="bg1"/>
                </a:solidFill>
                <a:effectLst>
                  <a:outerShdw blurRad="38100" dist="38100" dir="2700000" algn="tl">
                    <a:srgbClr val="000000">
                      <a:alpha val="43137"/>
                    </a:srgbClr>
                  </a:outerShdw>
                </a:effectLst>
                <a:latin typeface="+mn-ea"/>
              </a:rPr>
              <a:t>中期的取組）</a:t>
            </a:r>
            <a:endParaRPr lang="en-US" altLang="ja-JP" sz="1200" b="1" dirty="0">
              <a:solidFill>
                <a:schemeClr val="bg1"/>
              </a:solidFill>
              <a:effectLst>
                <a:outerShdw blurRad="38100" dist="38100" dir="2700000" algn="tl">
                  <a:srgbClr val="000000">
                    <a:alpha val="43137"/>
                  </a:srgbClr>
                </a:outerShdw>
              </a:effectLst>
              <a:latin typeface="+mn-ea"/>
            </a:endParaRPr>
          </a:p>
          <a:p>
            <a:pPr marL="171450" lvl="0" indent="-171450">
              <a:buFont typeface="Arial" panose="020B0604020202020204" pitchFamily="34" charset="0"/>
              <a:buChar char="•"/>
            </a:pPr>
            <a:r>
              <a:rPr lang="ja-JP" altLang="en-US" sz="1200" b="1" dirty="0" smtClean="0">
                <a:solidFill>
                  <a:schemeClr val="bg1"/>
                </a:solidFill>
              </a:rPr>
              <a:t>当該</a:t>
            </a:r>
            <a:r>
              <a:rPr lang="ja-JP" altLang="en-US" sz="1200" b="1" dirty="0">
                <a:solidFill>
                  <a:schemeClr val="bg1"/>
                </a:solidFill>
              </a:rPr>
              <a:t>用地は行政財産（</a:t>
            </a:r>
            <a:r>
              <a:rPr lang="ja-JP" altLang="en-US" sz="1200" b="1" dirty="0" smtClean="0">
                <a:solidFill>
                  <a:schemeClr val="bg1"/>
                </a:solidFill>
              </a:rPr>
              <a:t>荷さばき地</a:t>
            </a:r>
            <a:r>
              <a:rPr lang="ja-JP" altLang="en-US" sz="1200" b="1" dirty="0">
                <a:solidFill>
                  <a:schemeClr val="bg1"/>
                </a:solidFill>
              </a:rPr>
              <a:t>）として本市が管理しているが、将来的には、隣接する大阪港</a:t>
            </a:r>
            <a:r>
              <a:rPr lang="ja-JP" altLang="en-US" sz="1200" b="1" dirty="0" smtClean="0">
                <a:solidFill>
                  <a:schemeClr val="bg1"/>
                </a:solidFill>
              </a:rPr>
              <a:t>埠頭（株）の</a:t>
            </a:r>
            <a:r>
              <a:rPr lang="ja-JP" altLang="en-US" sz="1200" b="1" dirty="0">
                <a:solidFill>
                  <a:schemeClr val="bg1"/>
                </a:solidFill>
              </a:rPr>
              <a:t>所有地と合わせた一体的な利用についても検討していく。</a:t>
            </a:r>
          </a:p>
        </p:txBody>
      </p:sp>
      <p:sp>
        <p:nvSpPr>
          <p:cNvPr id="2" name="正方形/長方形 1"/>
          <p:cNvSpPr/>
          <p:nvPr/>
        </p:nvSpPr>
        <p:spPr>
          <a:xfrm>
            <a:off x="4706845" y="1086188"/>
            <a:ext cx="4248703" cy="1015663"/>
          </a:xfrm>
          <a:prstGeom prst="rect">
            <a:avLst/>
          </a:prstGeom>
          <a:solidFill>
            <a:schemeClr val="bg1"/>
          </a:solidFill>
          <a:ln>
            <a:solidFill>
              <a:schemeClr val="accent1"/>
            </a:solidFill>
          </a:ln>
        </p:spPr>
        <p:txBody>
          <a:bodyPr wrap="square">
            <a:spAutoFit/>
          </a:bodyPr>
          <a:lstStyle/>
          <a:p>
            <a:pPr lvl="0" algn="just">
              <a:spcAft>
                <a:spcPts val="0"/>
              </a:spcAft>
            </a:pPr>
            <a:r>
              <a:rPr lang="en-US" altLang="ja-JP" sz="1200" b="1" u="sng" kern="100" dirty="0" smtClean="0">
                <a:latin typeface="+mj-ea"/>
                <a:ea typeface="+mj-ea"/>
                <a:cs typeface="Times New Roman" panose="02020603050405020304" pitchFamily="18" charset="0"/>
              </a:rPr>
              <a:t>C1</a:t>
            </a:r>
            <a:r>
              <a:rPr lang="ja-JP" altLang="en-US" sz="1200" b="1" u="sng" kern="100" dirty="0" smtClean="0">
                <a:latin typeface="+mj-ea"/>
                <a:ea typeface="+mj-ea"/>
                <a:cs typeface="Times New Roman" panose="02020603050405020304" pitchFamily="18" charset="0"/>
              </a:rPr>
              <a:t>地区西荷さばき地の役割</a:t>
            </a:r>
            <a:endParaRPr lang="en-US" altLang="ja-JP" sz="1200" b="1" u="sng" kern="100" dirty="0" smtClean="0">
              <a:latin typeface="+mj-ea"/>
              <a:ea typeface="+mj-ea"/>
              <a:cs typeface="Times New Roman" panose="02020603050405020304" pitchFamily="18" charset="0"/>
            </a:endParaRPr>
          </a:p>
          <a:p>
            <a:pPr marL="171450" lvl="0" indent="-171450" algn="just">
              <a:spcAft>
                <a:spcPts val="0"/>
              </a:spcAft>
              <a:buFont typeface="Arial" panose="020B0604020202020204" pitchFamily="34" charset="0"/>
              <a:buChar char="•"/>
            </a:pPr>
            <a:r>
              <a:rPr lang="ja-JP" altLang="en-US" sz="1200" kern="100" dirty="0" smtClean="0">
                <a:latin typeface="+mj-ea"/>
                <a:ea typeface="+mj-ea"/>
                <a:cs typeface="Times New Roman" panose="02020603050405020304" pitchFamily="18" charset="0"/>
              </a:rPr>
              <a:t>Ｃ１</a:t>
            </a:r>
            <a:r>
              <a:rPr lang="ja-JP" altLang="en-US" sz="1200" kern="100" dirty="0">
                <a:latin typeface="+mj-ea"/>
                <a:ea typeface="+mj-ea"/>
                <a:cs typeface="Times New Roman" panose="02020603050405020304" pitchFamily="18" charset="0"/>
              </a:rPr>
              <a:t>地区西荷さばき地は、空コンテナ置き場として使用され、大阪港の外貿コンテナ貨物を取り扱うための補完機能としての役割を担っており、コンテナ物流を支える必要不可欠な施設である。</a:t>
            </a:r>
            <a:endParaRPr lang="ja-JP" altLang="en-US" sz="1200" dirty="0">
              <a:latin typeface="+mj-ea"/>
              <a:ea typeface="+mj-ea"/>
            </a:endParaRPr>
          </a:p>
        </p:txBody>
      </p:sp>
      <p:sp>
        <p:nvSpPr>
          <p:cNvPr id="35" name="正方形/長方形 34"/>
          <p:cNvSpPr/>
          <p:nvPr/>
        </p:nvSpPr>
        <p:spPr>
          <a:xfrm>
            <a:off x="4706845" y="2237687"/>
            <a:ext cx="4248703" cy="3030999"/>
          </a:xfrm>
          <a:prstGeom prst="rect">
            <a:avLst/>
          </a:prstGeom>
          <a:solidFill>
            <a:schemeClr val="bg1"/>
          </a:solidFill>
          <a:ln w="25400">
            <a:solidFill>
              <a:schemeClr val="accent1"/>
            </a:solidFill>
          </a:ln>
        </p:spPr>
        <p:txBody>
          <a:bodyPr wrap="square">
            <a:noAutofit/>
          </a:bodyPr>
          <a:lstStyle/>
          <a:p>
            <a:endParaRPr lang="en-US" altLang="ja-JP" sz="1400" dirty="0" smtClean="0">
              <a:latin typeface="+mn-ea"/>
              <a:cs typeface="Times New Roman" panose="02020603050405020304" pitchFamily="18" charset="0"/>
            </a:endParaRPr>
          </a:p>
          <a:p>
            <a:endParaRPr lang="en-US" altLang="ja-JP" sz="1400" dirty="0">
              <a:latin typeface="+mn-ea"/>
              <a:cs typeface="Times New Roman" panose="02020603050405020304" pitchFamily="18" charset="0"/>
            </a:endParaRPr>
          </a:p>
          <a:p>
            <a:pPr marL="171450" indent="-171450">
              <a:buFont typeface="Arial" panose="020B0604020202020204" pitchFamily="34" charset="0"/>
              <a:buChar char="•"/>
            </a:pPr>
            <a:r>
              <a:rPr lang="ja-JP" altLang="en-US" sz="1200" dirty="0" smtClean="0">
                <a:latin typeface="+mn-ea"/>
                <a:cs typeface="Times New Roman" panose="02020603050405020304" pitchFamily="18" charset="0"/>
              </a:rPr>
              <a:t>大阪港</a:t>
            </a:r>
            <a:r>
              <a:rPr lang="ja-JP" altLang="en-US" sz="1200" dirty="0">
                <a:latin typeface="+mn-ea"/>
                <a:cs typeface="Times New Roman" panose="02020603050405020304" pitchFamily="18" charset="0"/>
              </a:rPr>
              <a:t>での過去最大の外貿コンテナ取扱個数は</a:t>
            </a:r>
            <a:r>
              <a:rPr lang="en-US" altLang="ja-JP" sz="1200" dirty="0">
                <a:latin typeface="+mn-ea"/>
                <a:cs typeface="Times New Roman" panose="02020603050405020304" pitchFamily="18" charset="0"/>
              </a:rPr>
              <a:t>219</a:t>
            </a:r>
            <a:r>
              <a:rPr lang="ja-JP" altLang="en-US" sz="1200" dirty="0">
                <a:latin typeface="+mn-ea"/>
                <a:cs typeface="Times New Roman" panose="02020603050405020304" pitchFamily="18" charset="0"/>
              </a:rPr>
              <a:t>万</a:t>
            </a:r>
            <a:r>
              <a:rPr lang="en-US" altLang="ja-JP" sz="1200" dirty="0">
                <a:latin typeface="+mn-ea"/>
                <a:cs typeface="Times New Roman" panose="02020603050405020304" pitchFamily="18" charset="0"/>
              </a:rPr>
              <a:t>TEU</a:t>
            </a:r>
            <a:r>
              <a:rPr lang="ja-JP" altLang="en-US" sz="1200" dirty="0">
                <a:latin typeface="+mn-ea"/>
                <a:cs typeface="Times New Roman" panose="02020603050405020304" pitchFamily="18" charset="0"/>
              </a:rPr>
              <a:t>であり、その時点でのコンテナ物流関連施設は、咲洲地区、夢洲地区の両地区合計で約</a:t>
            </a:r>
            <a:r>
              <a:rPr lang="en-US" altLang="ja-JP" sz="1200" dirty="0">
                <a:latin typeface="+mn-ea"/>
                <a:cs typeface="Times New Roman" panose="02020603050405020304" pitchFamily="18" charset="0"/>
              </a:rPr>
              <a:t>200ha</a:t>
            </a:r>
            <a:r>
              <a:rPr lang="ja-JP" altLang="en-US" sz="1200" dirty="0">
                <a:latin typeface="+mn-ea"/>
                <a:cs typeface="Times New Roman" panose="02020603050405020304" pitchFamily="18" charset="0"/>
              </a:rPr>
              <a:t>であった。（現状も同様）</a:t>
            </a:r>
          </a:p>
          <a:p>
            <a:pPr marL="171450" indent="-171450">
              <a:buFont typeface="Arial" panose="020B0604020202020204" pitchFamily="34" charset="0"/>
              <a:buChar char="•"/>
            </a:pPr>
            <a:r>
              <a:rPr lang="ja-JP" altLang="en-US" sz="1200" dirty="0" smtClean="0">
                <a:latin typeface="+mn-ea"/>
                <a:cs typeface="Times New Roman" panose="02020603050405020304" pitchFamily="18" charset="0"/>
              </a:rPr>
              <a:t>現在、港湾計画において、将来の外貿</a:t>
            </a:r>
            <a:r>
              <a:rPr lang="ja-JP" altLang="en-US" sz="1200" dirty="0">
                <a:latin typeface="+mn-ea"/>
                <a:cs typeface="Times New Roman" panose="02020603050405020304" pitchFamily="18" charset="0"/>
              </a:rPr>
              <a:t>コンテナ取扱</a:t>
            </a:r>
            <a:r>
              <a:rPr lang="ja-JP" altLang="en-US" sz="1200" dirty="0" smtClean="0">
                <a:latin typeface="+mn-ea"/>
                <a:cs typeface="Times New Roman" panose="02020603050405020304" pitchFamily="18" charset="0"/>
              </a:rPr>
              <a:t>個数は増加する見通しとし</a:t>
            </a:r>
            <a:r>
              <a:rPr lang="ja-JP" altLang="en-US" sz="1200" dirty="0">
                <a:latin typeface="+mn-ea"/>
                <a:cs typeface="Times New Roman" panose="02020603050405020304" pitchFamily="18" charset="0"/>
              </a:rPr>
              <a:t>て</a:t>
            </a:r>
            <a:r>
              <a:rPr lang="ja-JP" altLang="en-US" sz="1200" dirty="0" smtClean="0">
                <a:latin typeface="+mn-ea"/>
                <a:cs typeface="Times New Roman" panose="02020603050405020304" pitchFamily="18" charset="0"/>
              </a:rPr>
              <a:t>おり</a:t>
            </a:r>
            <a:r>
              <a:rPr lang="ja-JP" altLang="en-US" sz="1200" dirty="0">
                <a:latin typeface="+mn-ea"/>
                <a:cs typeface="Times New Roman" panose="02020603050405020304" pitchFamily="18" charset="0"/>
              </a:rPr>
              <a:t>、それらのコンテナ貨物を扱う場合の</a:t>
            </a:r>
            <a:r>
              <a:rPr lang="ja-JP" altLang="en-US" sz="1200" dirty="0" smtClean="0">
                <a:latin typeface="+mn-ea"/>
                <a:cs typeface="Times New Roman" panose="02020603050405020304" pitchFamily="18" charset="0"/>
              </a:rPr>
              <a:t>関連施設については、現状を超える規模が必要</a:t>
            </a:r>
            <a:r>
              <a:rPr lang="ja-JP" altLang="en-US" sz="1200" dirty="0">
                <a:latin typeface="+mn-ea"/>
                <a:cs typeface="Times New Roman" panose="02020603050405020304" pitchFamily="18" charset="0"/>
              </a:rPr>
              <a:t>である。</a:t>
            </a:r>
          </a:p>
          <a:p>
            <a:pPr marL="171450" indent="-171450">
              <a:buFont typeface="Arial" panose="020B0604020202020204" pitchFamily="34" charset="0"/>
              <a:buChar char="•"/>
            </a:pPr>
            <a:r>
              <a:rPr lang="ja-JP" altLang="en-US" sz="1200" dirty="0" smtClean="0">
                <a:latin typeface="+mn-ea"/>
                <a:cs typeface="Times New Roman" panose="02020603050405020304" pitchFamily="18" charset="0"/>
              </a:rPr>
              <a:t>港湾</a:t>
            </a:r>
            <a:r>
              <a:rPr lang="ja-JP" altLang="en-US" sz="1200" dirty="0">
                <a:latin typeface="+mn-ea"/>
                <a:cs typeface="Times New Roman" panose="02020603050405020304" pitchFamily="18" charset="0"/>
              </a:rPr>
              <a:t>管理者としては</a:t>
            </a:r>
            <a:r>
              <a:rPr lang="ja-JP" altLang="en-US" sz="1200" dirty="0" smtClean="0">
                <a:latin typeface="+mn-ea"/>
                <a:cs typeface="Times New Roman" panose="02020603050405020304" pitchFamily="18" charset="0"/>
              </a:rPr>
              <a:t>、今後見込まれる取扱個数に応じた取扱</a:t>
            </a:r>
            <a:r>
              <a:rPr lang="ja-JP" altLang="en-US" sz="1200" dirty="0">
                <a:latin typeface="+mn-ea"/>
                <a:cs typeface="Times New Roman" panose="02020603050405020304" pitchFamily="18" charset="0"/>
              </a:rPr>
              <a:t>能力をターミナルの背後で確保しておく必要があると考える。</a:t>
            </a:r>
          </a:p>
          <a:p>
            <a:pPr marL="171450" indent="-171450">
              <a:buFont typeface="Arial" panose="020B0604020202020204" pitchFamily="34" charset="0"/>
              <a:buChar char="•"/>
            </a:pPr>
            <a:r>
              <a:rPr lang="ja-JP" altLang="en-US" sz="1200" dirty="0" smtClean="0">
                <a:latin typeface="+mn-ea"/>
                <a:cs typeface="Times New Roman" panose="02020603050405020304" pitchFamily="18" charset="0"/>
              </a:rPr>
              <a:t>仮に</a:t>
            </a:r>
            <a:r>
              <a:rPr lang="ja-JP" altLang="en-US" sz="1200" dirty="0">
                <a:latin typeface="+mn-ea"/>
                <a:cs typeface="Times New Roman" panose="02020603050405020304" pitchFamily="18" charset="0"/>
              </a:rPr>
              <a:t>当該用地を処分した場合、コンテナ貨物の取扱個数の増加に対応できなくなり、大阪港の物流機能の低下を招くこととなる。</a:t>
            </a:r>
          </a:p>
        </p:txBody>
      </p:sp>
      <p:sp>
        <p:nvSpPr>
          <p:cNvPr id="17" name="正方形/長方形 16"/>
          <p:cNvSpPr/>
          <p:nvPr/>
        </p:nvSpPr>
        <p:spPr>
          <a:xfrm>
            <a:off x="4706843" y="2254365"/>
            <a:ext cx="2290321" cy="284119"/>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u="sng" dirty="0" smtClean="0">
                <a:solidFill>
                  <a:schemeClr val="bg1"/>
                </a:solidFill>
              </a:rPr>
              <a:t>収支分析などから導いた課題</a:t>
            </a:r>
            <a:endParaRPr kumimoji="1" lang="ja-JP" altLang="en-US" sz="1200" b="1" u="sng" dirty="0">
              <a:solidFill>
                <a:schemeClr val="bg1"/>
              </a:solidFill>
            </a:endParaRPr>
          </a:p>
        </p:txBody>
      </p:sp>
      <p:sp>
        <p:nvSpPr>
          <p:cNvPr id="4" name="スライド番号プレースホルダー 3"/>
          <p:cNvSpPr>
            <a:spLocks noGrp="1"/>
          </p:cNvSpPr>
          <p:nvPr>
            <p:ph type="sldNum" sz="quarter" idx="12"/>
          </p:nvPr>
        </p:nvSpPr>
        <p:spPr/>
        <p:txBody>
          <a:bodyPr/>
          <a:lstStyle/>
          <a:p>
            <a:fld id="{8F2DF4D1-A360-4C90-B403-85324C324155}" type="slidenum">
              <a:rPr kumimoji="1" lang="ja-JP" altLang="en-US" smtClean="0"/>
              <a:t>31</a:t>
            </a:fld>
            <a:endParaRPr kumimoji="1" lang="ja-JP" altLang="en-US" dirty="0"/>
          </a:p>
        </p:txBody>
      </p:sp>
      <p:graphicFrame>
        <p:nvGraphicFramePr>
          <p:cNvPr id="16" name="グラフ 15"/>
          <p:cNvGraphicFramePr>
            <a:graphicFrameLocks/>
          </p:cNvGraphicFramePr>
          <p:nvPr>
            <p:extLst>
              <p:ext uri="{D42A27DB-BD31-4B8C-83A1-F6EECF244321}">
                <p14:modId xmlns:p14="http://schemas.microsoft.com/office/powerpoint/2010/main" val="1759074208"/>
              </p:ext>
            </p:extLst>
          </p:nvPr>
        </p:nvGraphicFramePr>
        <p:xfrm>
          <a:off x="2932797" y="3186432"/>
          <a:ext cx="1620000" cy="21600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8" name="グラフ 17"/>
          <p:cNvGraphicFramePr>
            <a:graphicFrameLocks/>
          </p:cNvGraphicFramePr>
          <p:nvPr>
            <p:extLst>
              <p:ext uri="{D42A27DB-BD31-4B8C-83A1-F6EECF244321}">
                <p14:modId xmlns:p14="http://schemas.microsoft.com/office/powerpoint/2010/main" val="1467779709"/>
              </p:ext>
            </p:extLst>
          </p:nvPr>
        </p:nvGraphicFramePr>
        <p:xfrm>
          <a:off x="78749" y="3134101"/>
          <a:ext cx="2700000" cy="2160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9" name="グラフ 18"/>
          <p:cNvGraphicFramePr>
            <a:graphicFrameLocks/>
          </p:cNvGraphicFramePr>
          <p:nvPr>
            <p:extLst>
              <p:ext uri="{D42A27DB-BD31-4B8C-83A1-F6EECF244321}">
                <p14:modId xmlns:p14="http://schemas.microsoft.com/office/powerpoint/2010/main" val="2202696319"/>
              </p:ext>
            </p:extLst>
          </p:nvPr>
        </p:nvGraphicFramePr>
        <p:xfrm>
          <a:off x="78749" y="950456"/>
          <a:ext cx="2700000" cy="21600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20" name="グラフ 19"/>
          <p:cNvGraphicFramePr>
            <a:graphicFrameLocks/>
          </p:cNvGraphicFramePr>
          <p:nvPr>
            <p:extLst>
              <p:ext uri="{D42A27DB-BD31-4B8C-83A1-F6EECF244321}">
                <p14:modId xmlns:p14="http://schemas.microsoft.com/office/powerpoint/2010/main" val="4144233892"/>
              </p:ext>
            </p:extLst>
          </p:nvPr>
        </p:nvGraphicFramePr>
        <p:xfrm>
          <a:off x="2932795" y="1012090"/>
          <a:ext cx="1620000" cy="21600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714720642"/>
      </p:ext>
    </p:extLst>
  </p:cSld>
  <p:clrMapOvr>
    <a:masterClrMapping/>
  </p:clrMapOvr>
  <p:timing>
    <p:tnLst>
      <p:par>
        <p:cTn id="1" dur="indefinite" restart="never" nodeType="tmRoot"/>
      </p:par>
    </p:tnLst>
  </p:timing>
</p:sld>
</file>

<file path=ppt/theme/theme1.xml><?xml version="1.0" encoding="utf-8"?>
<a:theme xmlns:a="http://schemas.openxmlformats.org/drawingml/2006/main" name="ファセット">
  <a:themeElements>
    <a:clrScheme name="紫">
      <a:dk1>
        <a:sysClr val="windowText" lastClr="000000"/>
      </a:dk1>
      <a:lt1>
        <a:sysClr val="window" lastClr="FFFFFF"/>
      </a:lt1>
      <a:dk2>
        <a:srgbClr val="373545"/>
      </a:dk2>
      <a:lt2>
        <a:srgbClr val="DCD8DC"/>
      </a:lt2>
      <a:accent1>
        <a:srgbClr val="AD84C6"/>
      </a:accent1>
      <a:accent2>
        <a:srgbClr val="8784C7"/>
      </a:accent2>
      <a:accent3>
        <a:srgbClr val="5D739A"/>
      </a:accent3>
      <a:accent4>
        <a:srgbClr val="6997AF"/>
      </a:accent4>
      <a:accent5>
        <a:srgbClr val="84ACB6"/>
      </a:accent5>
      <a:accent6>
        <a:srgbClr val="6F8183"/>
      </a:accent6>
      <a:hlink>
        <a:srgbClr val="69A020"/>
      </a:hlink>
      <a:folHlink>
        <a:srgbClr val="8C8C8C"/>
      </a:folHlink>
    </a:clrScheme>
    <a:fontScheme name="Century Gothic">
      <a:majorFont>
        <a:latin typeface="Century Gothic" panose="020F030202020403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F03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ファセット">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9538</TotalTime>
  <Words>339</Words>
  <PresentationFormat>画面に合わせる (4:3)</PresentationFormat>
  <Paragraphs>35</Paragraphs>
  <Slides>2</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vt:i4>
      </vt:variant>
    </vt:vector>
  </HeadingPairs>
  <TitlesOfParts>
    <vt:vector size="10" baseType="lpstr">
      <vt:lpstr>ＭＳ Ｐゴシック</vt:lpstr>
      <vt:lpstr>メイリオ</vt:lpstr>
      <vt:lpstr>Arial</vt:lpstr>
      <vt:lpstr>Calibri</vt:lpstr>
      <vt:lpstr>Century Gothic</vt:lpstr>
      <vt:lpstr>Times New Roman</vt:lpstr>
      <vt:lpstr>Wingdings 3</vt:lpstr>
      <vt:lpstr>ファセット</vt:lpstr>
      <vt:lpstr>PowerPoint プレゼンテーション</vt:lpstr>
      <vt:lpstr>Ⅳ　経営改善策 　２．個別課題への対応 　　⑤　C1地区西荷さばき地</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港湾施設提供事業経営計画概要（素案）</dc:title>
  <cp:lastPrinted>2020-03-23T01:03:52Z</cp:lastPrinted>
  <dcterms:created xsi:type="dcterms:W3CDTF">2017-08-25T04:05:05Z</dcterms:created>
  <dcterms:modified xsi:type="dcterms:W3CDTF">2020-03-24T02:00:31Z</dcterms:modified>
</cp:coreProperties>
</file>