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notesMasterIdLst>
    <p:notesMasterId r:id="rId8"/>
  </p:notesMasterIdLst>
  <p:sldIdLst>
    <p:sldId id="256" r:id="rId2"/>
    <p:sldId id="278" r:id="rId3"/>
    <p:sldId id="367" r:id="rId4"/>
    <p:sldId id="257" r:id="rId5"/>
    <p:sldId id="354" r:id="rId6"/>
    <p:sldId id="259" r:id="rId7"/>
  </p:sldIdLst>
  <p:sldSz cx="9144000" cy="6858000" type="screen4x3"/>
  <p:notesSz cx="6735763"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1E40"/>
    <a:srgbClr val="E5D7ED"/>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41" autoAdjust="0"/>
    <p:restoredTop sz="94424" autoAdjust="0"/>
  </p:normalViewPr>
  <p:slideViewPr>
    <p:cSldViewPr snapToGrid="0">
      <p:cViewPr varScale="1">
        <p:scale>
          <a:sx n="70" d="100"/>
          <a:sy n="70" d="100"/>
        </p:scale>
        <p:origin x="1500" y="48"/>
      </p:cViewPr>
      <p:guideLst/>
    </p:cSldViewPr>
  </p:slideViewPr>
  <p:outlineViewPr>
    <p:cViewPr>
      <p:scale>
        <a:sx n="33" d="100"/>
        <a:sy n="33" d="100"/>
      </p:scale>
      <p:origin x="0" y="-279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pt idx="0">
                  <c:v>～昭和50年代整備</c:v>
                </c:pt>
              </c:strCache>
            </c:strRef>
          </c:tx>
          <c:spPr>
            <a:pattFill prst="wdDnDiag">
              <a:fgClr>
                <a:schemeClr val="accent1"/>
              </a:fgClr>
              <a:bgClr>
                <a:schemeClr val="bg1"/>
              </a:bgClr>
            </a:patt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船客上屋</c:v>
                </c:pt>
                <c:pt idx="1">
                  <c:v>青果物関連</c:v>
                </c:pt>
                <c:pt idx="2">
                  <c:v>埋立地区</c:v>
                </c:pt>
                <c:pt idx="3">
                  <c:v>在来地区</c:v>
                </c:pt>
                <c:pt idx="4">
                  <c:v>全体</c:v>
                </c:pt>
              </c:strCache>
            </c:strRef>
          </c:cat>
          <c:val>
            <c:numRef>
              <c:f>Sheet1!$B$2:$B$6</c:f>
              <c:numCache>
                <c:formatCode>General</c:formatCode>
                <c:ptCount val="5"/>
                <c:pt idx="1">
                  <c:v>3</c:v>
                </c:pt>
                <c:pt idx="2">
                  <c:v>23</c:v>
                </c:pt>
                <c:pt idx="3">
                  <c:v>42</c:v>
                </c:pt>
                <c:pt idx="4">
                  <c:v>68</c:v>
                </c:pt>
              </c:numCache>
            </c:numRef>
          </c:val>
        </c:ser>
        <c:ser>
          <c:idx val="1"/>
          <c:order val="1"/>
          <c:tx>
            <c:strRef>
              <c:f>Sheet1!$C$1</c:f>
              <c:strCache>
                <c:ptCount val="1"/>
                <c:pt idx="0">
                  <c:v>昭和60年代～整備</c:v>
                </c:pt>
              </c:strCache>
            </c:strRef>
          </c:tx>
          <c:spPr>
            <a:solidFill>
              <a:schemeClr val="accent1"/>
            </a:solidFill>
            <a:ln>
              <a:noFill/>
            </a:ln>
            <a:effectLst/>
          </c:spPr>
          <c:invertIfNegative val="0"/>
          <c:dLbls>
            <c:dLbl>
              <c:idx val="0"/>
              <c:layout/>
              <c:tx>
                <c:rich>
                  <a:bodyPr/>
                  <a:lstStyle/>
                  <a:p>
                    <a:r>
                      <a:rPr lang="en-US" altLang="ja-JP" smtClean="0"/>
                      <a:t>2</a:t>
                    </a:r>
                    <a:endParaRPr lang="en-US" altLang="ja-JP"/>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tx>
                <c:rich>
                  <a:bodyPr/>
                  <a:lstStyle/>
                  <a:p>
                    <a:r>
                      <a:rPr lang="en-US" altLang="ja-JP" smtClean="0"/>
                      <a:t>13</a:t>
                    </a:r>
                    <a:endParaRPr lang="en-US" altLang="ja-JP"/>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船客上屋</c:v>
                </c:pt>
                <c:pt idx="1">
                  <c:v>青果物関連</c:v>
                </c:pt>
                <c:pt idx="2">
                  <c:v>埋立地区</c:v>
                </c:pt>
                <c:pt idx="3">
                  <c:v>在来地区</c:v>
                </c:pt>
                <c:pt idx="4">
                  <c:v>全体</c:v>
                </c:pt>
              </c:strCache>
            </c:strRef>
          </c:cat>
          <c:val>
            <c:numRef>
              <c:f>Sheet1!$C$2:$C$6</c:f>
              <c:numCache>
                <c:formatCode>General</c:formatCode>
                <c:ptCount val="5"/>
                <c:pt idx="0">
                  <c:v>1</c:v>
                </c:pt>
                <c:pt idx="1">
                  <c:v>3</c:v>
                </c:pt>
                <c:pt idx="2">
                  <c:v>7</c:v>
                </c:pt>
                <c:pt idx="3">
                  <c:v>1</c:v>
                </c:pt>
                <c:pt idx="4">
                  <c:v>12</c:v>
                </c:pt>
              </c:numCache>
            </c:numRef>
          </c:val>
        </c:ser>
        <c:dLbls>
          <c:showLegendKey val="0"/>
          <c:showVal val="0"/>
          <c:showCatName val="0"/>
          <c:showSerName val="0"/>
          <c:showPercent val="0"/>
          <c:showBubbleSize val="0"/>
        </c:dLbls>
        <c:gapWidth val="150"/>
        <c:overlap val="100"/>
        <c:axId val="477435312"/>
        <c:axId val="477431000"/>
      </c:barChart>
      <c:catAx>
        <c:axId val="47743531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77431000"/>
        <c:crosses val="autoZero"/>
        <c:auto val="1"/>
        <c:lblAlgn val="ctr"/>
        <c:lblOffset val="100"/>
        <c:noMultiLvlLbl val="0"/>
      </c:catAx>
      <c:valAx>
        <c:axId val="477431000"/>
        <c:scaling>
          <c:orientation val="minMax"/>
        </c:scaling>
        <c:delete val="0"/>
        <c:axPos val="b"/>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crossAx val="477435312"/>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ea"/>
                <a:ea typeface="+mn-ea"/>
                <a:cs typeface="+mn-cs"/>
              </a:defRPr>
            </a:pPr>
            <a:endParaRPr lang="ja-JP"/>
          </a:p>
        </c:txPr>
      </c:legendEntry>
      <c:legendEntry>
        <c:idx val="1"/>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ea"/>
                <a:ea typeface="+mn-ea"/>
                <a:cs typeface="+mn-cs"/>
              </a:defRPr>
            </a:pPr>
            <a:endParaRPr lang="ja-JP"/>
          </a:p>
        </c:txPr>
      </c:legendEntry>
      <c:layout/>
      <c:overlay val="0"/>
      <c:spPr>
        <a:noFill/>
        <a:ln>
          <a:noFill/>
        </a:ln>
        <a:effectLst/>
      </c:spPr>
      <c:txPr>
        <a:bodyPr rot="0" spcFirstLastPara="1" vertOverflow="ellipsis" vert="horz" wrap="square" anchor="ctr" anchorCtr="1"/>
        <a:lstStyle/>
        <a:p>
          <a:pPr>
            <a:defRPr sz="6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05EF03-B41F-4A60-A51B-6E87E187509A}" type="doc">
      <dgm:prSet loTypeId="urn:microsoft.com/office/officeart/2005/8/layout/cycle4" loCatId="cycle" qsTypeId="urn:microsoft.com/office/officeart/2005/8/quickstyle/simple1" qsCatId="simple" csTypeId="urn:microsoft.com/office/officeart/2005/8/colors/accent1_2" csCatId="accent1" phldr="1"/>
      <dgm:spPr/>
      <dgm:t>
        <a:bodyPr/>
        <a:lstStyle/>
        <a:p>
          <a:endParaRPr kumimoji="1" lang="ja-JP" altLang="en-US"/>
        </a:p>
      </dgm:t>
    </dgm:pt>
    <dgm:pt modelId="{E22CC281-9954-4CBD-95C9-97213FE6200F}">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Plan</a:t>
          </a:r>
        </a:p>
        <a:p>
          <a:r>
            <a:rPr kumimoji="1" lang="ja-JP" altLang="en-US" dirty="0" smtClean="0"/>
            <a:t>（計画）</a:t>
          </a:r>
          <a:endParaRPr kumimoji="1" lang="ja-JP" altLang="en-US" dirty="0"/>
        </a:p>
      </dgm:t>
    </dgm:pt>
    <dgm:pt modelId="{DDEDA4D1-46C5-4274-BD6C-B3197716B338}" type="parTrans" cxnId="{EA5C050B-8E4A-4363-8B89-FAB5C8A2E882}">
      <dgm:prSet/>
      <dgm:spPr/>
      <dgm:t>
        <a:bodyPr/>
        <a:lstStyle/>
        <a:p>
          <a:endParaRPr kumimoji="1" lang="ja-JP" altLang="en-US"/>
        </a:p>
      </dgm:t>
    </dgm:pt>
    <dgm:pt modelId="{F9C835C1-E382-487B-AF5F-3DC4D8F0E4BD}" type="sibTrans" cxnId="{EA5C050B-8E4A-4363-8B89-FAB5C8A2E882}">
      <dgm:prSet/>
      <dgm:spPr/>
      <dgm:t>
        <a:bodyPr/>
        <a:lstStyle/>
        <a:p>
          <a:endParaRPr kumimoji="1" lang="ja-JP" altLang="en-US"/>
        </a:p>
      </dgm:t>
    </dgm:pt>
    <dgm:pt modelId="{F49E12AD-BC30-4822-9184-C692E35CF8F4}">
      <dgm:prSet phldrT="[テキスト]" custT="1"/>
      <dgm:spPr/>
      <dgm:t>
        <a:bodyPr/>
        <a:lstStyle/>
        <a:p>
          <a:r>
            <a:rPr kumimoji="1" lang="ja-JP" altLang="en-US" sz="1200" dirty="0" smtClean="0"/>
            <a:t>「有識者の意見」を踏まえた経営改善策を策定する。</a:t>
          </a:r>
          <a:endParaRPr kumimoji="1" lang="ja-JP" altLang="en-US" sz="1200" dirty="0"/>
        </a:p>
      </dgm:t>
    </dgm:pt>
    <dgm:pt modelId="{4D716B0D-1448-4773-A38B-E0C2362984D2}" type="parTrans" cxnId="{971DD177-03B0-4A03-A895-9FBB83C8F0BF}">
      <dgm:prSet/>
      <dgm:spPr/>
      <dgm:t>
        <a:bodyPr/>
        <a:lstStyle/>
        <a:p>
          <a:endParaRPr kumimoji="1" lang="ja-JP" altLang="en-US"/>
        </a:p>
      </dgm:t>
    </dgm:pt>
    <dgm:pt modelId="{0D9E77A8-08E1-4707-B35B-AC3CD8F854CA}" type="sibTrans" cxnId="{971DD177-03B0-4A03-A895-9FBB83C8F0BF}">
      <dgm:prSet/>
      <dgm:spPr/>
      <dgm:t>
        <a:bodyPr/>
        <a:lstStyle/>
        <a:p>
          <a:endParaRPr kumimoji="1" lang="ja-JP" altLang="en-US"/>
        </a:p>
      </dgm:t>
    </dgm:pt>
    <dgm:pt modelId="{7A2B7C8C-EB4C-48F3-A1A3-C6C4BE67BCAE}">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Do</a:t>
          </a:r>
        </a:p>
        <a:p>
          <a:r>
            <a:rPr kumimoji="1" lang="ja-JP" altLang="en-US" dirty="0" smtClean="0"/>
            <a:t>（実行）</a:t>
          </a:r>
          <a:endParaRPr kumimoji="1" lang="ja-JP" altLang="en-US" dirty="0"/>
        </a:p>
      </dgm:t>
    </dgm:pt>
    <dgm:pt modelId="{BF437B4F-51F9-402B-B0F8-1429D26EA39A}" type="parTrans" cxnId="{4255D1C9-83AC-49EA-BC17-E6CA6EEE8D30}">
      <dgm:prSet/>
      <dgm:spPr/>
      <dgm:t>
        <a:bodyPr/>
        <a:lstStyle/>
        <a:p>
          <a:endParaRPr kumimoji="1" lang="ja-JP" altLang="en-US"/>
        </a:p>
      </dgm:t>
    </dgm:pt>
    <dgm:pt modelId="{2D483E21-8AD6-429D-B3B9-34666087613E}" type="sibTrans" cxnId="{4255D1C9-83AC-49EA-BC17-E6CA6EEE8D30}">
      <dgm:prSet/>
      <dgm:spPr/>
      <dgm:t>
        <a:bodyPr/>
        <a:lstStyle/>
        <a:p>
          <a:endParaRPr kumimoji="1" lang="ja-JP" altLang="en-US"/>
        </a:p>
      </dgm:t>
    </dgm:pt>
    <dgm:pt modelId="{2A59F98F-42CD-4653-A254-C3B12FBFFA3B}">
      <dgm:prSet phldrT="[テキスト]" custT="1"/>
      <dgm:spPr/>
      <dgm:t>
        <a:bodyPr/>
        <a:lstStyle/>
        <a:p>
          <a:r>
            <a:rPr kumimoji="1" lang="ja-JP" altLang="en-US" sz="1200" dirty="0" smtClean="0"/>
            <a:t>経営改善策に沿って日々の業務を行う。</a:t>
          </a:r>
          <a:endParaRPr kumimoji="1" lang="ja-JP" altLang="en-US" sz="1200" dirty="0"/>
        </a:p>
      </dgm:t>
    </dgm:pt>
    <dgm:pt modelId="{555D7B12-7E84-4063-BEDB-E55259E85B73}" type="parTrans" cxnId="{BDFFD1C0-2D17-4446-A77E-5519946D9FA6}">
      <dgm:prSet/>
      <dgm:spPr/>
      <dgm:t>
        <a:bodyPr/>
        <a:lstStyle/>
        <a:p>
          <a:endParaRPr kumimoji="1" lang="ja-JP" altLang="en-US"/>
        </a:p>
      </dgm:t>
    </dgm:pt>
    <dgm:pt modelId="{67140B58-E1F9-4A01-9BA9-359039F42346}" type="sibTrans" cxnId="{BDFFD1C0-2D17-4446-A77E-5519946D9FA6}">
      <dgm:prSet/>
      <dgm:spPr/>
      <dgm:t>
        <a:bodyPr/>
        <a:lstStyle/>
        <a:p>
          <a:endParaRPr kumimoji="1" lang="ja-JP" altLang="en-US"/>
        </a:p>
      </dgm:t>
    </dgm:pt>
    <dgm:pt modelId="{2EA8E944-2B5D-4D4B-9DE4-5B91C87C1B61}">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Check</a:t>
          </a:r>
        </a:p>
        <a:p>
          <a:r>
            <a:rPr kumimoji="1" lang="ja-JP" altLang="en-US" dirty="0" smtClean="0"/>
            <a:t>（評価）</a:t>
          </a:r>
          <a:endParaRPr kumimoji="1" lang="ja-JP" altLang="en-US" dirty="0"/>
        </a:p>
      </dgm:t>
    </dgm:pt>
    <dgm:pt modelId="{A02F942F-DEED-433B-A17D-CF2443C8BA63}" type="parTrans" cxnId="{E0593BA1-FE3D-4E26-AA2D-769BA5C3F917}">
      <dgm:prSet/>
      <dgm:spPr/>
      <dgm:t>
        <a:bodyPr/>
        <a:lstStyle/>
        <a:p>
          <a:endParaRPr kumimoji="1" lang="ja-JP" altLang="en-US"/>
        </a:p>
      </dgm:t>
    </dgm:pt>
    <dgm:pt modelId="{0FF4941E-7736-4EFC-86EE-2CD816CF1A45}" type="sibTrans" cxnId="{E0593BA1-FE3D-4E26-AA2D-769BA5C3F917}">
      <dgm:prSet/>
      <dgm:spPr/>
      <dgm:t>
        <a:bodyPr/>
        <a:lstStyle/>
        <a:p>
          <a:endParaRPr kumimoji="1" lang="ja-JP" altLang="en-US"/>
        </a:p>
      </dgm:t>
    </dgm:pt>
    <dgm:pt modelId="{C82C2CF6-3CEC-4D1B-86FB-81BF13AAD185}">
      <dgm:prSet phldrT="[テキスト]"/>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dgm:spPr>
      <dgm:t>
        <a:bodyPr/>
        <a:lstStyle/>
        <a:p>
          <a:r>
            <a:rPr kumimoji="1" lang="en-US" altLang="ja-JP" dirty="0" smtClean="0"/>
            <a:t>Action</a:t>
          </a:r>
        </a:p>
        <a:p>
          <a:r>
            <a:rPr kumimoji="1" lang="ja-JP" altLang="en-US" dirty="0" smtClean="0"/>
            <a:t>（改善）</a:t>
          </a:r>
          <a:endParaRPr kumimoji="1" lang="ja-JP" altLang="en-US" dirty="0"/>
        </a:p>
      </dgm:t>
    </dgm:pt>
    <dgm:pt modelId="{D0539543-1555-43BB-8C22-E94D4AB339E4}" type="parTrans" cxnId="{C5DAA61A-4274-4F1E-A97E-E38DBEFEE6FD}">
      <dgm:prSet/>
      <dgm:spPr/>
      <dgm:t>
        <a:bodyPr/>
        <a:lstStyle/>
        <a:p>
          <a:endParaRPr kumimoji="1" lang="ja-JP" altLang="en-US"/>
        </a:p>
      </dgm:t>
    </dgm:pt>
    <dgm:pt modelId="{EAD50B67-8D26-4C23-BD89-372A6F00F53E}" type="sibTrans" cxnId="{C5DAA61A-4274-4F1E-A97E-E38DBEFEE6FD}">
      <dgm:prSet/>
      <dgm:spPr/>
      <dgm:t>
        <a:bodyPr/>
        <a:lstStyle/>
        <a:p>
          <a:endParaRPr kumimoji="1" lang="ja-JP" altLang="en-US"/>
        </a:p>
      </dgm:t>
    </dgm:pt>
    <dgm:pt modelId="{D563C0BD-CC1A-4F33-967F-DB94E64D3A55}">
      <dgm:prSet phldrT="[テキスト]" custT="1"/>
      <dgm:spPr/>
      <dgm:t>
        <a:bodyPr anchor="t"/>
        <a:lstStyle/>
        <a:p>
          <a:r>
            <a:rPr kumimoji="1" lang="ja-JP" altLang="en-US" sz="1200" dirty="0" smtClean="0"/>
            <a:t>計画に沿っていない経営改善策や新たな課題に対し、さらなる経営改善を検討する。</a:t>
          </a:r>
          <a:endParaRPr kumimoji="1" lang="ja-JP" altLang="en-US" sz="1200" dirty="0"/>
        </a:p>
      </dgm:t>
    </dgm:pt>
    <dgm:pt modelId="{09DCAFCD-470B-47E0-82BE-438209A6F4A7}" type="parTrans" cxnId="{C8AEA837-A57F-4086-A86D-52F847EF8EAD}">
      <dgm:prSet/>
      <dgm:spPr/>
      <dgm:t>
        <a:bodyPr/>
        <a:lstStyle/>
        <a:p>
          <a:endParaRPr kumimoji="1" lang="ja-JP" altLang="en-US"/>
        </a:p>
      </dgm:t>
    </dgm:pt>
    <dgm:pt modelId="{9073A100-7B9F-4A53-8A56-1A1180B85D23}" type="sibTrans" cxnId="{C8AEA837-A57F-4086-A86D-52F847EF8EAD}">
      <dgm:prSet/>
      <dgm:spPr/>
      <dgm:t>
        <a:bodyPr/>
        <a:lstStyle/>
        <a:p>
          <a:endParaRPr kumimoji="1" lang="ja-JP" altLang="en-US"/>
        </a:p>
      </dgm:t>
    </dgm:pt>
    <dgm:pt modelId="{571F6A46-48A2-42CE-BAEC-F9B6C4AEBB7E}">
      <dgm:prSet phldrT="[テキスト]" custT="1"/>
      <dgm:spPr/>
      <dgm:t>
        <a:bodyPr anchor="ctr"/>
        <a:lstStyle/>
        <a:p>
          <a:r>
            <a:rPr kumimoji="1" lang="ja-JP" altLang="en-US" sz="1200" dirty="0" smtClean="0"/>
            <a:t>年度末の決算結果をもとに改善状況を検証し、経営改善策の効果を確認する。</a:t>
          </a:r>
          <a:endParaRPr kumimoji="1" lang="ja-JP" altLang="en-US" sz="1200" dirty="0"/>
        </a:p>
      </dgm:t>
    </dgm:pt>
    <dgm:pt modelId="{CBD1E61E-2495-4753-B214-5F35FD374C93}" type="parTrans" cxnId="{4B4F5543-5DCB-44AE-AE54-2954DE903CE0}">
      <dgm:prSet/>
      <dgm:spPr/>
      <dgm:t>
        <a:bodyPr/>
        <a:lstStyle/>
        <a:p>
          <a:endParaRPr kumimoji="1" lang="ja-JP" altLang="en-US"/>
        </a:p>
      </dgm:t>
    </dgm:pt>
    <dgm:pt modelId="{033DB7FC-857A-418C-9521-6D4D4920CF50}" type="sibTrans" cxnId="{4B4F5543-5DCB-44AE-AE54-2954DE903CE0}">
      <dgm:prSet/>
      <dgm:spPr/>
      <dgm:t>
        <a:bodyPr/>
        <a:lstStyle/>
        <a:p>
          <a:endParaRPr kumimoji="1" lang="ja-JP" altLang="en-US"/>
        </a:p>
      </dgm:t>
    </dgm:pt>
    <dgm:pt modelId="{2CDC43E0-1734-4381-AFFB-66DE99A35375}" type="pres">
      <dgm:prSet presAssocID="{8105EF03-B41F-4A60-A51B-6E87E187509A}" presName="cycleMatrixDiagram" presStyleCnt="0">
        <dgm:presLayoutVars>
          <dgm:chMax val="1"/>
          <dgm:dir/>
          <dgm:animLvl val="lvl"/>
          <dgm:resizeHandles val="exact"/>
        </dgm:presLayoutVars>
      </dgm:prSet>
      <dgm:spPr/>
      <dgm:t>
        <a:bodyPr/>
        <a:lstStyle/>
        <a:p>
          <a:endParaRPr kumimoji="1" lang="ja-JP" altLang="en-US"/>
        </a:p>
      </dgm:t>
    </dgm:pt>
    <dgm:pt modelId="{C871865C-E111-44A6-B888-A66984511F3A}" type="pres">
      <dgm:prSet presAssocID="{8105EF03-B41F-4A60-A51B-6E87E187509A}" presName="children" presStyleCnt="0"/>
      <dgm:spPr/>
    </dgm:pt>
    <dgm:pt modelId="{ACE0B13A-E8F0-4D19-93E3-0201DC9FF8FA}" type="pres">
      <dgm:prSet presAssocID="{8105EF03-B41F-4A60-A51B-6E87E187509A}" presName="child1group" presStyleCnt="0"/>
      <dgm:spPr/>
    </dgm:pt>
    <dgm:pt modelId="{6582D210-6331-4158-A523-6D5CCA8BDB30}" type="pres">
      <dgm:prSet presAssocID="{8105EF03-B41F-4A60-A51B-6E87E187509A}" presName="child1" presStyleLbl="bgAcc1" presStyleIdx="0" presStyleCnt="4" custScaleX="141085" custLinFactNeighborX="-19448" custLinFactNeighborY="9094"/>
      <dgm:spPr/>
      <dgm:t>
        <a:bodyPr/>
        <a:lstStyle/>
        <a:p>
          <a:endParaRPr kumimoji="1" lang="ja-JP" altLang="en-US"/>
        </a:p>
      </dgm:t>
    </dgm:pt>
    <dgm:pt modelId="{16AEF6A2-4D34-4613-9522-6C42BE3B0C1C}" type="pres">
      <dgm:prSet presAssocID="{8105EF03-B41F-4A60-A51B-6E87E187509A}" presName="child1Text" presStyleLbl="bgAcc1" presStyleIdx="0" presStyleCnt="4">
        <dgm:presLayoutVars>
          <dgm:bulletEnabled val="1"/>
        </dgm:presLayoutVars>
      </dgm:prSet>
      <dgm:spPr/>
      <dgm:t>
        <a:bodyPr/>
        <a:lstStyle/>
        <a:p>
          <a:endParaRPr kumimoji="1" lang="ja-JP" altLang="en-US"/>
        </a:p>
      </dgm:t>
    </dgm:pt>
    <dgm:pt modelId="{89056578-55C3-4131-8AD0-FAB3E6CC6A21}" type="pres">
      <dgm:prSet presAssocID="{8105EF03-B41F-4A60-A51B-6E87E187509A}" presName="child2group" presStyleCnt="0"/>
      <dgm:spPr/>
    </dgm:pt>
    <dgm:pt modelId="{8D2494A9-C06C-48BD-AFE2-4D109CE8CCA8}" type="pres">
      <dgm:prSet presAssocID="{8105EF03-B41F-4A60-A51B-6E87E187509A}" presName="child2" presStyleLbl="bgAcc1" presStyleIdx="1" presStyleCnt="4" custScaleX="132905" custScaleY="81210" custLinFactNeighborX="25630" custLinFactNeighborY="1338"/>
      <dgm:spPr/>
      <dgm:t>
        <a:bodyPr/>
        <a:lstStyle/>
        <a:p>
          <a:endParaRPr kumimoji="1" lang="ja-JP" altLang="en-US"/>
        </a:p>
      </dgm:t>
    </dgm:pt>
    <dgm:pt modelId="{5A59D2E2-DCA0-4109-BB0C-BDD1D8BA0C06}" type="pres">
      <dgm:prSet presAssocID="{8105EF03-B41F-4A60-A51B-6E87E187509A}" presName="child2Text" presStyleLbl="bgAcc1" presStyleIdx="1" presStyleCnt="4">
        <dgm:presLayoutVars>
          <dgm:bulletEnabled val="1"/>
        </dgm:presLayoutVars>
      </dgm:prSet>
      <dgm:spPr/>
      <dgm:t>
        <a:bodyPr/>
        <a:lstStyle/>
        <a:p>
          <a:endParaRPr kumimoji="1" lang="ja-JP" altLang="en-US"/>
        </a:p>
      </dgm:t>
    </dgm:pt>
    <dgm:pt modelId="{9714181F-6E04-4745-A7FE-83ECFB5F23E2}" type="pres">
      <dgm:prSet presAssocID="{8105EF03-B41F-4A60-A51B-6E87E187509A}" presName="child3group" presStyleCnt="0"/>
      <dgm:spPr/>
    </dgm:pt>
    <dgm:pt modelId="{EAF90356-88E3-40C0-9B9C-41D8EF4429FA}" type="pres">
      <dgm:prSet presAssocID="{8105EF03-B41F-4A60-A51B-6E87E187509A}" presName="child3" presStyleLbl="bgAcc1" presStyleIdx="2" presStyleCnt="4" custScaleX="148752" custLinFactNeighborX="25689" custLinFactNeighborY="-1226"/>
      <dgm:spPr/>
      <dgm:t>
        <a:bodyPr/>
        <a:lstStyle/>
        <a:p>
          <a:endParaRPr kumimoji="1" lang="ja-JP" altLang="en-US"/>
        </a:p>
      </dgm:t>
    </dgm:pt>
    <dgm:pt modelId="{7EB26BEA-891D-4DAD-87CD-28DAF8F009CA}" type="pres">
      <dgm:prSet presAssocID="{8105EF03-B41F-4A60-A51B-6E87E187509A}" presName="child3Text" presStyleLbl="bgAcc1" presStyleIdx="2" presStyleCnt="4">
        <dgm:presLayoutVars>
          <dgm:bulletEnabled val="1"/>
        </dgm:presLayoutVars>
      </dgm:prSet>
      <dgm:spPr/>
      <dgm:t>
        <a:bodyPr/>
        <a:lstStyle/>
        <a:p>
          <a:endParaRPr kumimoji="1" lang="ja-JP" altLang="en-US"/>
        </a:p>
      </dgm:t>
    </dgm:pt>
    <dgm:pt modelId="{9AF62FF8-EA2A-4446-A8E4-E1E91773C20F}" type="pres">
      <dgm:prSet presAssocID="{8105EF03-B41F-4A60-A51B-6E87E187509A}" presName="child4group" presStyleCnt="0"/>
      <dgm:spPr/>
    </dgm:pt>
    <dgm:pt modelId="{3355D324-9C45-4BAF-BCB5-2F61AE23C4DC}" type="pres">
      <dgm:prSet presAssocID="{8105EF03-B41F-4A60-A51B-6E87E187509A}" presName="child4" presStyleLbl="bgAcc1" presStyleIdx="3" presStyleCnt="4" custScaleX="154986" custLinFactNeighborX="-20778" custLinFactNeighborY="1445"/>
      <dgm:spPr/>
      <dgm:t>
        <a:bodyPr/>
        <a:lstStyle/>
        <a:p>
          <a:endParaRPr kumimoji="1" lang="ja-JP" altLang="en-US"/>
        </a:p>
      </dgm:t>
    </dgm:pt>
    <dgm:pt modelId="{473C994B-1E06-42F8-9317-74F612EE2693}" type="pres">
      <dgm:prSet presAssocID="{8105EF03-B41F-4A60-A51B-6E87E187509A}" presName="child4Text" presStyleLbl="bgAcc1" presStyleIdx="3" presStyleCnt="4">
        <dgm:presLayoutVars>
          <dgm:bulletEnabled val="1"/>
        </dgm:presLayoutVars>
      </dgm:prSet>
      <dgm:spPr/>
      <dgm:t>
        <a:bodyPr/>
        <a:lstStyle/>
        <a:p>
          <a:endParaRPr kumimoji="1" lang="ja-JP" altLang="en-US"/>
        </a:p>
      </dgm:t>
    </dgm:pt>
    <dgm:pt modelId="{6773EA77-4E73-42BF-99D5-A51139A2084B}" type="pres">
      <dgm:prSet presAssocID="{8105EF03-B41F-4A60-A51B-6E87E187509A}" presName="childPlaceholder" presStyleCnt="0"/>
      <dgm:spPr/>
    </dgm:pt>
    <dgm:pt modelId="{8A05BC72-F973-485B-9F32-81F3C20FD536}" type="pres">
      <dgm:prSet presAssocID="{8105EF03-B41F-4A60-A51B-6E87E187509A}" presName="circle" presStyleCnt="0"/>
      <dgm:spPr/>
    </dgm:pt>
    <dgm:pt modelId="{EE2B20B3-BD2E-46FD-B2E2-B420EC814F3A}" type="pres">
      <dgm:prSet presAssocID="{8105EF03-B41F-4A60-A51B-6E87E187509A}" presName="quadrant1" presStyleLbl="node1" presStyleIdx="0" presStyleCnt="4">
        <dgm:presLayoutVars>
          <dgm:chMax val="1"/>
          <dgm:bulletEnabled val="1"/>
        </dgm:presLayoutVars>
      </dgm:prSet>
      <dgm:spPr/>
      <dgm:t>
        <a:bodyPr/>
        <a:lstStyle/>
        <a:p>
          <a:endParaRPr kumimoji="1" lang="ja-JP" altLang="en-US"/>
        </a:p>
      </dgm:t>
    </dgm:pt>
    <dgm:pt modelId="{E61DA43F-C5B6-4188-8D9E-0D0A4059D91F}" type="pres">
      <dgm:prSet presAssocID="{8105EF03-B41F-4A60-A51B-6E87E187509A}" presName="quadrant2" presStyleLbl="node1" presStyleIdx="1" presStyleCnt="4">
        <dgm:presLayoutVars>
          <dgm:chMax val="1"/>
          <dgm:bulletEnabled val="1"/>
        </dgm:presLayoutVars>
      </dgm:prSet>
      <dgm:spPr/>
      <dgm:t>
        <a:bodyPr/>
        <a:lstStyle/>
        <a:p>
          <a:endParaRPr kumimoji="1" lang="ja-JP" altLang="en-US"/>
        </a:p>
      </dgm:t>
    </dgm:pt>
    <dgm:pt modelId="{A80165F6-D9E6-4ABB-8F2A-FD33635BBEAA}" type="pres">
      <dgm:prSet presAssocID="{8105EF03-B41F-4A60-A51B-6E87E187509A}" presName="quadrant3" presStyleLbl="node1" presStyleIdx="2" presStyleCnt="4">
        <dgm:presLayoutVars>
          <dgm:chMax val="1"/>
          <dgm:bulletEnabled val="1"/>
        </dgm:presLayoutVars>
      </dgm:prSet>
      <dgm:spPr/>
      <dgm:t>
        <a:bodyPr/>
        <a:lstStyle/>
        <a:p>
          <a:endParaRPr kumimoji="1" lang="ja-JP" altLang="en-US"/>
        </a:p>
      </dgm:t>
    </dgm:pt>
    <dgm:pt modelId="{71D863BA-AA39-4D32-81B9-E7136E296E66}" type="pres">
      <dgm:prSet presAssocID="{8105EF03-B41F-4A60-A51B-6E87E187509A}" presName="quadrant4" presStyleLbl="node1" presStyleIdx="3" presStyleCnt="4">
        <dgm:presLayoutVars>
          <dgm:chMax val="1"/>
          <dgm:bulletEnabled val="1"/>
        </dgm:presLayoutVars>
      </dgm:prSet>
      <dgm:spPr/>
      <dgm:t>
        <a:bodyPr/>
        <a:lstStyle/>
        <a:p>
          <a:endParaRPr kumimoji="1" lang="ja-JP" altLang="en-US"/>
        </a:p>
      </dgm:t>
    </dgm:pt>
    <dgm:pt modelId="{35522A8D-0061-47D7-95A6-401081F42989}" type="pres">
      <dgm:prSet presAssocID="{8105EF03-B41F-4A60-A51B-6E87E187509A}" presName="quadrantPlaceholder" presStyleCnt="0"/>
      <dgm:spPr/>
    </dgm:pt>
    <dgm:pt modelId="{44EAD8B4-1513-486F-8815-5DD881B0AA28}" type="pres">
      <dgm:prSet presAssocID="{8105EF03-B41F-4A60-A51B-6E87E187509A}" presName="center1" presStyleLbl="fgShp" presStyleIdx="0" presStyleCnt="2"/>
      <dgm:spPr/>
    </dgm:pt>
    <dgm:pt modelId="{DCF48887-8D5A-43B6-B734-9FB6D62180AC}" type="pres">
      <dgm:prSet presAssocID="{8105EF03-B41F-4A60-A51B-6E87E187509A}" presName="center2" presStyleLbl="fgShp" presStyleIdx="1" presStyleCnt="2"/>
      <dgm:spPr/>
    </dgm:pt>
  </dgm:ptLst>
  <dgm:cxnLst>
    <dgm:cxn modelId="{4B4F5543-5DCB-44AE-AE54-2954DE903CE0}" srcId="{2EA8E944-2B5D-4D4B-9DE4-5B91C87C1B61}" destId="{571F6A46-48A2-42CE-BAEC-F9B6C4AEBB7E}" srcOrd="0" destOrd="0" parTransId="{CBD1E61E-2495-4753-B214-5F35FD374C93}" sibTransId="{033DB7FC-857A-418C-9521-6D4D4920CF50}"/>
    <dgm:cxn modelId="{CF75F6B0-D3A4-4D10-99C3-3BE3CCC11E6E}" type="presOf" srcId="{F49E12AD-BC30-4822-9184-C692E35CF8F4}" destId="{16AEF6A2-4D34-4613-9522-6C42BE3B0C1C}" srcOrd="1" destOrd="0" presId="urn:microsoft.com/office/officeart/2005/8/layout/cycle4"/>
    <dgm:cxn modelId="{EA5C050B-8E4A-4363-8B89-FAB5C8A2E882}" srcId="{8105EF03-B41F-4A60-A51B-6E87E187509A}" destId="{E22CC281-9954-4CBD-95C9-97213FE6200F}" srcOrd="0" destOrd="0" parTransId="{DDEDA4D1-46C5-4274-BD6C-B3197716B338}" sibTransId="{F9C835C1-E382-487B-AF5F-3DC4D8F0E4BD}"/>
    <dgm:cxn modelId="{B8CD8BA6-03B4-46D4-B3E8-42BD4D99D63A}" type="presOf" srcId="{2EA8E944-2B5D-4D4B-9DE4-5B91C87C1B61}" destId="{A80165F6-D9E6-4ABB-8F2A-FD33635BBEAA}" srcOrd="0" destOrd="0" presId="urn:microsoft.com/office/officeart/2005/8/layout/cycle4"/>
    <dgm:cxn modelId="{CED015DF-F3F2-4797-AEAF-565E6DD0C920}" type="presOf" srcId="{2A59F98F-42CD-4653-A254-C3B12FBFFA3B}" destId="{8D2494A9-C06C-48BD-AFE2-4D109CE8CCA8}" srcOrd="0" destOrd="0" presId="urn:microsoft.com/office/officeart/2005/8/layout/cycle4"/>
    <dgm:cxn modelId="{93B57082-8AD2-4A45-B4F8-B5BAC5FB25C0}" type="presOf" srcId="{C82C2CF6-3CEC-4D1B-86FB-81BF13AAD185}" destId="{71D863BA-AA39-4D32-81B9-E7136E296E66}" srcOrd="0" destOrd="0" presId="urn:microsoft.com/office/officeart/2005/8/layout/cycle4"/>
    <dgm:cxn modelId="{BDFFD1C0-2D17-4446-A77E-5519946D9FA6}" srcId="{7A2B7C8C-EB4C-48F3-A1A3-C6C4BE67BCAE}" destId="{2A59F98F-42CD-4653-A254-C3B12FBFFA3B}" srcOrd="0" destOrd="0" parTransId="{555D7B12-7E84-4063-BEDB-E55259E85B73}" sibTransId="{67140B58-E1F9-4A01-9BA9-359039F42346}"/>
    <dgm:cxn modelId="{09F4319E-8D6C-4AD3-81B8-3F154E2DC413}" type="presOf" srcId="{D563C0BD-CC1A-4F33-967F-DB94E64D3A55}" destId="{3355D324-9C45-4BAF-BCB5-2F61AE23C4DC}" srcOrd="0" destOrd="0" presId="urn:microsoft.com/office/officeart/2005/8/layout/cycle4"/>
    <dgm:cxn modelId="{C8AEA837-A57F-4086-A86D-52F847EF8EAD}" srcId="{C82C2CF6-3CEC-4D1B-86FB-81BF13AAD185}" destId="{D563C0BD-CC1A-4F33-967F-DB94E64D3A55}" srcOrd="0" destOrd="0" parTransId="{09DCAFCD-470B-47E0-82BE-438209A6F4A7}" sibTransId="{9073A100-7B9F-4A53-8A56-1A1180B85D23}"/>
    <dgm:cxn modelId="{EACE9F60-92A1-4B43-B655-D3623235D73A}" type="presOf" srcId="{D563C0BD-CC1A-4F33-967F-DB94E64D3A55}" destId="{473C994B-1E06-42F8-9317-74F612EE2693}" srcOrd="1" destOrd="0" presId="urn:microsoft.com/office/officeart/2005/8/layout/cycle4"/>
    <dgm:cxn modelId="{C5DAA61A-4274-4F1E-A97E-E38DBEFEE6FD}" srcId="{8105EF03-B41F-4A60-A51B-6E87E187509A}" destId="{C82C2CF6-3CEC-4D1B-86FB-81BF13AAD185}" srcOrd="3" destOrd="0" parTransId="{D0539543-1555-43BB-8C22-E94D4AB339E4}" sibTransId="{EAD50B67-8D26-4C23-BD89-372A6F00F53E}"/>
    <dgm:cxn modelId="{BC637E5C-4D9A-4A25-B895-93E4023B68F1}" type="presOf" srcId="{8105EF03-B41F-4A60-A51B-6E87E187509A}" destId="{2CDC43E0-1734-4381-AFFB-66DE99A35375}" srcOrd="0" destOrd="0" presId="urn:microsoft.com/office/officeart/2005/8/layout/cycle4"/>
    <dgm:cxn modelId="{4255D1C9-83AC-49EA-BC17-E6CA6EEE8D30}" srcId="{8105EF03-B41F-4A60-A51B-6E87E187509A}" destId="{7A2B7C8C-EB4C-48F3-A1A3-C6C4BE67BCAE}" srcOrd="1" destOrd="0" parTransId="{BF437B4F-51F9-402B-B0F8-1429D26EA39A}" sibTransId="{2D483E21-8AD6-429D-B3B9-34666087613E}"/>
    <dgm:cxn modelId="{E0593BA1-FE3D-4E26-AA2D-769BA5C3F917}" srcId="{8105EF03-B41F-4A60-A51B-6E87E187509A}" destId="{2EA8E944-2B5D-4D4B-9DE4-5B91C87C1B61}" srcOrd="2" destOrd="0" parTransId="{A02F942F-DEED-433B-A17D-CF2443C8BA63}" sibTransId="{0FF4941E-7736-4EFC-86EE-2CD816CF1A45}"/>
    <dgm:cxn modelId="{971DD177-03B0-4A03-A895-9FBB83C8F0BF}" srcId="{E22CC281-9954-4CBD-95C9-97213FE6200F}" destId="{F49E12AD-BC30-4822-9184-C692E35CF8F4}" srcOrd="0" destOrd="0" parTransId="{4D716B0D-1448-4773-A38B-E0C2362984D2}" sibTransId="{0D9E77A8-08E1-4707-B35B-AC3CD8F854CA}"/>
    <dgm:cxn modelId="{8BC691D1-83AE-44B9-BDE3-ED7E24470795}" type="presOf" srcId="{F49E12AD-BC30-4822-9184-C692E35CF8F4}" destId="{6582D210-6331-4158-A523-6D5CCA8BDB30}" srcOrd="0" destOrd="0" presId="urn:microsoft.com/office/officeart/2005/8/layout/cycle4"/>
    <dgm:cxn modelId="{CC8F94B8-B279-4670-B249-231AB2194ACD}" type="presOf" srcId="{2A59F98F-42CD-4653-A254-C3B12FBFFA3B}" destId="{5A59D2E2-DCA0-4109-BB0C-BDD1D8BA0C06}" srcOrd="1" destOrd="0" presId="urn:microsoft.com/office/officeart/2005/8/layout/cycle4"/>
    <dgm:cxn modelId="{A00AA713-564E-4D57-BA3A-6ABD7909C648}" type="presOf" srcId="{571F6A46-48A2-42CE-BAEC-F9B6C4AEBB7E}" destId="{EAF90356-88E3-40C0-9B9C-41D8EF4429FA}" srcOrd="0" destOrd="0" presId="urn:microsoft.com/office/officeart/2005/8/layout/cycle4"/>
    <dgm:cxn modelId="{EDA93217-8248-48DA-9CE6-75BBAF4FFFCF}" type="presOf" srcId="{E22CC281-9954-4CBD-95C9-97213FE6200F}" destId="{EE2B20B3-BD2E-46FD-B2E2-B420EC814F3A}" srcOrd="0" destOrd="0" presId="urn:microsoft.com/office/officeart/2005/8/layout/cycle4"/>
    <dgm:cxn modelId="{BE11A691-8C82-4219-BECE-379CBB5437D3}" type="presOf" srcId="{7A2B7C8C-EB4C-48F3-A1A3-C6C4BE67BCAE}" destId="{E61DA43F-C5B6-4188-8D9E-0D0A4059D91F}" srcOrd="0" destOrd="0" presId="urn:microsoft.com/office/officeart/2005/8/layout/cycle4"/>
    <dgm:cxn modelId="{D197042A-F5D9-4CFC-815D-C4A704A819AA}" type="presOf" srcId="{571F6A46-48A2-42CE-BAEC-F9B6C4AEBB7E}" destId="{7EB26BEA-891D-4DAD-87CD-28DAF8F009CA}" srcOrd="1" destOrd="0" presId="urn:microsoft.com/office/officeart/2005/8/layout/cycle4"/>
    <dgm:cxn modelId="{ECF9E888-3FD9-4E78-AF80-362384E63125}" type="presParOf" srcId="{2CDC43E0-1734-4381-AFFB-66DE99A35375}" destId="{C871865C-E111-44A6-B888-A66984511F3A}" srcOrd="0" destOrd="0" presId="urn:microsoft.com/office/officeart/2005/8/layout/cycle4"/>
    <dgm:cxn modelId="{CE9D5EB7-A4E4-48D6-91AF-357B831FCA22}" type="presParOf" srcId="{C871865C-E111-44A6-B888-A66984511F3A}" destId="{ACE0B13A-E8F0-4D19-93E3-0201DC9FF8FA}" srcOrd="0" destOrd="0" presId="urn:microsoft.com/office/officeart/2005/8/layout/cycle4"/>
    <dgm:cxn modelId="{028E78EB-2716-4052-838E-C59F9D90F7CD}" type="presParOf" srcId="{ACE0B13A-E8F0-4D19-93E3-0201DC9FF8FA}" destId="{6582D210-6331-4158-A523-6D5CCA8BDB30}" srcOrd="0" destOrd="0" presId="urn:microsoft.com/office/officeart/2005/8/layout/cycle4"/>
    <dgm:cxn modelId="{CB3C979F-62FC-49A3-81AE-B3648FBF14CF}" type="presParOf" srcId="{ACE0B13A-E8F0-4D19-93E3-0201DC9FF8FA}" destId="{16AEF6A2-4D34-4613-9522-6C42BE3B0C1C}" srcOrd="1" destOrd="0" presId="urn:microsoft.com/office/officeart/2005/8/layout/cycle4"/>
    <dgm:cxn modelId="{DE531A67-8211-418B-B0C9-39E3E0131BF6}" type="presParOf" srcId="{C871865C-E111-44A6-B888-A66984511F3A}" destId="{89056578-55C3-4131-8AD0-FAB3E6CC6A21}" srcOrd="1" destOrd="0" presId="urn:microsoft.com/office/officeart/2005/8/layout/cycle4"/>
    <dgm:cxn modelId="{339C3F45-D0EF-4785-B2CD-E2B108D1A5CA}" type="presParOf" srcId="{89056578-55C3-4131-8AD0-FAB3E6CC6A21}" destId="{8D2494A9-C06C-48BD-AFE2-4D109CE8CCA8}" srcOrd="0" destOrd="0" presId="urn:microsoft.com/office/officeart/2005/8/layout/cycle4"/>
    <dgm:cxn modelId="{48324293-7B6C-4CE8-972F-EBDE368997FC}" type="presParOf" srcId="{89056578-55C3-4131-8AD0-FAB3E6CC6A21}" destId="{5A59D2E2-DCA0-4109-BB0C-BDD1D8BA0C06}" srcOrd="1" destOrd="0" presId="urn:microsoft.com/office/officeart/2005/8/layout/cycle4"/>
    <dgm:cxn modelId="{96D02272-E937-44B9-9E9D-4F827BEAA4E1}" type="presParOf" srcId="{C871865C-E111-44A6-B888-A66984511F3A}" destId="{9714181F-6E04-4745-A7FE-83ECFB5F23E2}" srcOrd="2" destOrd="0" presId="urn:microsoft.com/office/officeart/2005/8/layout/cycle4"/>
    <dgm:cxn modelId="{FE986F12-131D-41C1-B253-A0620EB64588}" type="presParOf" srcId="{9714181F-6E04-4745-A7FE-83ECFB5F23E2}" destId="{EAF90356-88E3-40C0-9B9C-41D8EF4429FA}" srcOrd="0" destOrd="0" presId="urn:microsoft.com/office/officeart/2005/8/layout/cycle4"/>
    <dgm:cxn modelId="{E8D985A4-2E21-48F5-BFD1-4D5DB1196470}" type="presParOf" srcId="{9714181F-6E04-4745-A7FE-83ECFB5F23E2}" destId="{7EB26BEA-891D-4DAD-87CD-28DAF8F009CA}" srcOrd="1" destOrd="0" presId="urn:microsoft.com/office/officeart/2005/8/layout/cycle4"/>
    <dgm:cxn modelId="{034226D0-ABF3-456B-AF45-606162D93B61}" type="presParOf" srcId="{C871865C-E111-44A6-B888-A66984511F3A}" destId="{9AF62FF8-EA2A-4446-A8E4-E1E91773C20F}" srcOrd="3" destOrd="0" presId="urn:microsoft.com/office/officeart/2005/8/layout/cycle4"/>
    <dgm:cxn modelId="{C2BDEE11-5BC1-46D6-9EEB-EEA38DF3EA10}" type="presParOf" srcId="{9AF62FF8-EA2A-4446-A8E4-E1E91773C20F}" destId="{3355D324-9C45-4BAF-BCB5-2F61AE23C4DC}" srcOrd="0" destOrd="0" presId="urn:microsoft.com/office/officeart/2005/8/layout/cycle4"/>
    <dgm:cxn modelId="{C4ACE706-82ED-420F-A512-85D171CE4F9D}" type="presParOf" srcId="{9AF62FF8-EA2A-4446-A8E4-E1E91773C20F}" destId="{473C994B-1E06-42F8-9317-74F612EE2693}" srcOrd="1" destOrd="0" presId="urn:microsoft.com/office/officeart/2005/8/layout/cycle4"/>
    <dgm:cxn modelId="{F3FEB79C-B7AA-4294-B543-46CE77473447}" type="presParOf" srcId="{C871865C-E111-44A6-B888-A66984511F3A}" destId="{6773EA77-4E73-42BF-99D5-A51139A2084B}" srcOrd="4" destOrd="0" presId="urn:microsoft.com/office/officeart/2005/8/layout/cycle4"/>
    <dgm:cxn modelId="{7291CBB3-4FA2-480D-848D-1E2CF20C6061}" type="presParOf" srcId="{2CDC43E0-1734-4381-AFFB-66DE99A35375}" destId="{8A05BC72-F973-485B-9F32-81F3C20FD536}" srcOrd="1" destOrd="0" presId="urn:microsoft.com/office/officeart/2005/8/layout/cycle4"/>
    <dgm:cxn modelId="{76DC7127-EEC3-4BA5-856B-18A01BED37F1}" type="presParOf" srcId="{8A05BC72-F973-485B-9F32-81F3C20FD536}" destId="{EE2B20B3-BD2E-46FD-B2E2-B420EC814F3A}" srcOrd="0" destOrd="0" presId="urn:microsoft.com/office/officeart/2005/8/layout/cycle4"/>
    <dgm:cxn modelId="{38C98DAB-8DA5-4E31-867D-22302DE18C5E}" type="presParOf" srcId="{8A05BC72-F973-485B-9F32-81F3C20FD536}" destId="{E61DA43F-C5B6-4188-8D9E-0D0A4059D91F}" srcOrd="1" destOrd="0" presId="urn:microsoft.com/office/officeart/2005/8/layout/cycle4"/>
    <dgm:cxn modelId="{A0301FCC-BD28-4CFA-B80E-E571757D7833}" type="presParOf" srcId="{8A05BC72-F973-485B-9F32-81F3C20FD536}" destId="{A80165F6-D9E6-4ABB-8F2A-FD33635BBEAA}" srcOrd="2" destOrd="0" presId="urn:microsoft.com/office/officeart/2005/8/layout/cycle4"/>
    <dgm:cxn modelId="{B1407473-6102-4D06-9231-742DB3C6CDD3}" type="presParOf" srcId="{8A05BC72-F973-485B-9F32-81F3C20FD536}" destId="{71D863BA-AA39-4D32-81B9-E7136E296E66}" srcOrd="3" destOrd="0" presId="urn:microsoft.com/office/officeart/2005/8/layout/cycle4"/>
    <dgm:cxn modelId="{02B5B9C9-60A7-4E60-B3C5-04DB928B4A98}" type="presParOf" srcId="{8A05BC72-F973-485B-9F32-81F3C20FD536}" destId="{35522A8D-0061-47D7-95A6-401081F42989}" srcOrd="4" destOrd="0" presId="urn:microsoft.com/office/officeart/2005/8/layout/cycle4"/>
    <dgm:cxn modelId="{7A3ED1E9-7798-4005-BD01-6CB381439245}" type="presParOf" srcId="{2CDC43E0-1734-4381-AFFB-66DE99A35375}" destId="{44EAD8B4-1513-486F-8815-5DD881B0AA28}" srcOrd="2" destOrd="0" presId="urn:microsoft.com/office/officeart/2005/8/layout/cycle4"/>
    <dgm:cxn modelId="{5FF45792-EC18-458A-856C-A80F9795BBF0}" type="presParOf" srcId="{2CDC43E0-1734-4381-AFFB-66DE99A35375}" destId="{DCF48887-8D5A-43B6-B734-9FB6D62180AC}"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90356-88E3-40C0-9B9C-41D8EF4429FA}">
      <dsp:nvSpPr>
        <dsp:cNvPr id="0" name=""/>
        <dsp:cNvSpPr/>
      </dsp:nvSpPr>
      <dsp:spPr>
        <a:xfrm>
          <a:off x="4429643" y="3081390"/>
          <a:ext cx="3349195" cy="145848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年度末の決算結果をもとに改善状況を検証し、経営改善策の効果を確認する。</a:t>
          </a:r>
          <a:endParaRPr kumimoji="1" lang="ja-JP" altLang="en-US" sz="1200" kern="1200" dirty="0"/>
        </a:p>
      </dsp:txBody>
      <dsp:txXfrm>
        <a:off x="5466440" y="3478048"/>
        <a:ext cx="2280360" cy="1029784"/>
      </dsp:txXfrm>
    </dsp:sp>
    <dsp:sp modelId="{3355D324-9C45-4BAF-BCB5-2F61AE23C4DC}">
      <dsp:nvSpPr>
        <dsp:cNvPr id="0" name=""/>
        <dsp:cNvSpPr/>
      </dsp:nvSpPr>
      <dsp:spPr>
        <a:xfrm>
          <a:off x="0" y="3099271"/>
          <a:ext cx="3489555" cy="145848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計画に沿っていない経営改善策や新たな課題に対し、さらなる経営改善を検討する。</a:t>
          </a:r>
          <a:endParaRPr kumimoji="1" lang="ja-JP" altLang="en-US" sz="1200" kern="1200" dirty="0"/>
        </a:p>
      </dsp:txBody>
      <dsp:txXfrm>
        <a:off x="32038" y="3495929"/>
        <a:ext cx="2378612" cy="1029784"/>
      </dsp:txXfrm>
    </dsp:sp>
    <dsp:sp modelId="{8D2494A9-C06C-48BD-AFE2-4D109CE8CCA8}">
      <dsp:nvSpPr>
        <dsp:cNvPr id="0" name=""/>
        <dsp:cNvSpPr/>
      </dsp:nvSpPr>
      <dsp:spPr>
        <a:xfrm>
          <a:off x="4786443" y="156538"/>
          <a:ext cx="2992395" cy="118443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経営改善策に沿って日々の業務を行う。</a:t>
          </a:r>
          <a:endParaRPr kumimoji="1" lang="ja-JP" altLang="en-US" sz="1200" kern="1200" dirty="0"/>
        </a:p>
      </dsp:txBody>
      <dsp:txXfrm>
        <a:off x="5710180" y="182556"/>
        <a:ext cx="2042640" cy="836288"/>
      </dsp:txXfrm>
    </dsp:sp>
    <dsp:sp modelId="{6582D210-6331-4158-A523-6D5CCA8BDB30}">
      <dsp:nvSpPr>
        <dsp:cNvPr id="0" name=""/>
        <dsp:cNvSpPr/>
      </dsp:nvSpPr>
      <dsp:spPr>
        <a:xfrm>
          <a:off x="61572" y="132634"/>
          <a:ext cx="3176570" cy="145848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Char char="••"/>
          </a:pPr>
          <a:r>
            <a:rPr kumimoji="1" lang="ja-JP" altLang="en-US" sz="1200" kern="1200" dirty="0" smtClean="0"/>
            <a:t>「有識者の意見」を踏まえた経営改善策を策定する。</a:t>
          </a:r>
          <a:endParaRPr kumimoji="1" lang="ja-JP" altLang="en-US" sz="1200" kern="1200" dirty="0"/>
        </a:p>
      </dsp:txBody>
      <dsp:txXfrm>
        <a:off x="93610" y="164672"/>
        <a:ext cx="2159523" cy="1029784"/>
      </dsp:txXfrm>
    </dsp:sp>
    <dsp:sp modelId="{EE2B20B3-BD2E-46FD-B2E2-B420EC814F3A}">
      <dsp:nvSpPr>
        <dsp:cNvPr id="0" name=""/>
        <dsp:cNvSpPr/>
      </dsp:nvSpPr>
      <dsp:spPr>
        <a:xfrm>
          <a:off x="1870335" y="259791"/>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Plan</a:t>
          </a:r>
        </a:p>
        <a:p>
          <a:pPr lvl="0" algn="ctr" defTabSz="933450">
            <a:lnSpc>
              <a:spcPct val="90000"/>
            </a:lnSpc>
            <a:spcBef>
              <a:spcPct val="0"/>
            </a:spcBef>
            <a:spcAft>
              <a:spcPct val="35000"/>
            </a:spcAft>
          </a:pPr>
          <a:r>
            <a:rPr kumimoji="1" lang="ja-JP" altLang="en-US" sz="2100" kern="1200" dirty="0" smtClean="0"/>
            <a:t>（計画）</a:t>
          </a:r>
          <a:endParaRPr kumimoji="1" lang="ja-JP" altLang="en-US" sz="2100" kern="1200" dirty="0"/>
        </a:p>
      </dsp:txBody>
      <dsp:txXfrm>
        <a:off x="2448362" y="837818"/>
        <a:ext cx="1395479" cy="1395479"/>
      </dsp:txXfrm>
    </dsp:sp>
    <dsp:sp modelId="{E61DA43F-C5B6-4188-8D9E-0D0A4059D91F}">
      <dsp:nvSpPr>
        <dsp:cNvPr id="0" name=""/>
        <dsp:cNvSpPr/>
      </dsp:nvSpPr>
      <dsp:spPr>
        <a:xfrm rot="5400000">
          <a:off x="3934997" y="259791"/>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Do</a:t>
          </a:r>
        </a:p>
        <a:p>
          <a:pPr lvl="0" algn="ctr" defTabSz="933450">
            <a:lnSpc>
              <a:spcPct val="90000"/>
            </a:lnSpc>
            <a:spcBef>
              <a:spcPct val="0"/>
            </a:spcBef>
            <a:spcAft>
              <a:spcPct val="35000"/>
            </a:spcAft>
          </a:pPr>
          <a:r>
            <a:rPr kumimoji="1" lang="ja-JP" altLang="en-US" sz="2100" kern="1200" dirty="0" smtClean="0"/>
            <a:t>（実行）</a:t>
          </a:r>
          <a:endParaRPr kumimoji="1" lang="ja-JP" altLang="en-US" sz="2100" kern="1200" dirty="0"/>
        </a:p>
      </dsp:txBody>
      <dsp:txXfrm rot="-5400000">
        <a:off x="3934997" y="837818"/>
        <a:ext cx="1395479" cy="1395479"/>
      </dsp:txXfrm>
    </dsp:sp>
    <dsp:sp modelId="{A80165F6-D9E6-4ABB-8F2A-FD33635BBEAA}">
      <dsp:nvSpPr>
        <dsp:cNvPr id="0" name=""/>
        <dsp:cNvSpPr/>
      </dsp:nvSpPr>
      <dsp:spPr>
        <a:xfrm rot="10800000">
          <a:off x="3934997" y="2324453"/>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Check</a:t>
          </a:r>
        </a:p>
        <a:p>
          <a:pPr lvl="0" algn="ctr" defTabSz="933450">
            <a:lnSpc>
              <a:spcPct val="90000"/>
            </a:lnSpc>
            <a:spcBef>
              <a:spcPct val="0"/>
            </a:spcBef>
            <a:spcAft>
              <a:spcPct val="35000"/>
            </a:spcAft>
          </a:pPr>
          <a:r>
            <a:rPr kumimoji="1" lang="ja-JP" altLang="en-US" sz="2100" kern="1200" dirty="0" smtClean="0"/>
            <a:t>（評価）</a:t>
          </a:r>
          <a:endParaRPr kumimoji="1" lang="ja-JP" altLang="en-US" sz="2100" kern="1200" dirty="0"/>
        </a:p>
      </dsp:txBody>
      <dsp:txXfrm rot="10800000">
        <a:off x="3934997" y="2324453"/>
        <a:ext cx="1395479" cy="1395479"/>
      </dsp:txXfrm>
    </dsp:sp>
    <dsp:sp modelId="{71D863BA-AA39-4D32-81B9-E7136E296E66}">
      <dsp:nvSpPr>
        <dsp:cNvPr id="0" name=""/>
        <dsp:cNvSpPr/>
      </dsp:nvSpPr>
      <dsp:spPr>
        <a:xfrm rot="16200000">
          <a:off x="1870335" y="2324453"/>
          <a:ext cx="1973506" cy="1973506"/>
        </a:xfrm>
        <a:prstGeom prst="pieWedge">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0" scaled="1"/>
          <a:tileRect/>
        </a:gra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kumimoji="1" lang="en-US" altLang="ja-JP" sz="2100" kern="1200" dirty="0" smtClean="0"/>
            <a:t>Action</a:t>
          </a:r>
        </a:p>
        <a:p>
          <a:pPr lvl="0" algn="ctr" defTabSz="933450">
            <a:lnSpc>
              <a:spcPct val="90000"/>
            </a:lnSpc>
            <a:spcBef>
              <a:spcPct val="0"/>
            </a:spcBef>
            <a:spcAft>
              <a:spcPct val="35000"/>
            </a:spcAft>
          </a:pPr>
          <a:r>
            <a:rPr kumimoji="1" lang="ja-JP" altLang="en-US" sz="2100" kern="1200" dirty="0" smtClean="0"/>
            <a:t>（改善）</a:t>
          </a:r>
          <a:endParaRPr kumimoji="1" lang="ja-JP" altLang="en-US" sz="2100" kern="1200" dirty="0"/>
        </a:p>
      </dsp:txBody>
      <dsp:txXfrm rot="5400000">
        <a:off x="2448362" y="2324453"/>
        <a:ext cx="1395479" cy="1395479"/>
      </dsp:txXfrm>
    </dsp:sp>
    <dsp:sp modelId="{44EAD8B4-1513-486F-8815-5DD881B0AA28}">
      <dsp:nvSpPr>
        <dsp:cNvPr id="0" name=""/>
        <dsp:cNvSpPr/>
      </dsp:nvSpPr>
      <dsp:spPr>
        <a:xfrm>
          <a:off x="3548727" y="1868678"/>
          <a:ext cx="681383" cy="592507"/>
        </a:xfrm>
        <a:prstGeom prst="circularArrow">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F48887-8D5A-43B6-B734-9FB6D62180AC}">
      <dsp:nvSpPr>
        <dsp:cNvPr id="0" name=""/>
        <dsp:cNvSpPr/>
      </dsp:nvSpPr>
      <dsp:spPr>
        <a:xfrm rot="10800000">
          <a:off x="3548727" y="2096565"/>
          <a:ext cx="681383" cy="592507"/>
        </a:xfrm>
        <a:prstGeom prst="circularArrow">
          <a:avLst/>
        </a:prstGeom>
        <a:solidFill>
          <a:schemeClr val="accent1">
            <a:tint val="6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19413" cy="495300"/>
          </a:xfrm>
          <a:prstGeom prst="rect">
            <a:avLst/>
          </a:prstGeom>
        </p:spPr>
        <p:txBody>
          <a:bodyPr vert="horz" lIns="91428" tIns="45712" rIns="91428" bIns="457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8" tIns="45712" rIns="91428" bIns="45712" rtlCol="0"/>
          <a:lstStyle>
            <a:lvl1pPr algn="r">
              <a:defRPr sz="1200"/>
            </a:lvl1pPr>
          </a:lstStyle>
          <a:p>
            <a:fld id="{03CF707E-E338-4175-96F7-401751D3C73D}" type="datetimeFigureOut">
              <a:rPr kumimoji="1" lang="ja-JP" altLang="en-US" smtClean="0"/>
              <a:t>2019/3/6</a:t>
            </a:fld>
            <a:endParaRPr kumimoji="1" lang="ja-JP" altLang="en-US"/>
          </a:p>
        </p:txBody>
      </p:sp>
      <p:sp>
        <p:nvSpPr>
          <p:cNvPr id="4" name="スライド イメージ プレースホルダー 3"/>
          <p:cNvSpPr>
            <a:spLocks noGrp="1" noRot="1" noChangeAspect="1"/>
          </p:cNvSpPr>
          <p:nvPr>
            <p:ph type="sldImg" idx="2"/>
          </p:nvPr>
        </p:nvSpPr>
        <p:spPr>
          <a:xfrm>
            <a:off x="1147763" y="1233488"/>
            <a:ext cx="4440237" cy="3332162"/>
          </a:xfrm>
          <a:prstGeom prst="rect">
            <a:avLst/>
          </a:prstGeom>
          <a:noFill/>
          <a:ln w="12700">
            <a:solidFill>
              <a:prstClr val="black"/>
            </a:solidFill>
          </a:ln>
        </p:spPr>
        <p:txBody>
          <a:bodyPr vert="horz" lIns="91428" tIns="45712" rIns="91428" bIns="45712" rtlCol="0" anchor="ctr"/>
          <a:lstStyle/>
          <a:p>
            <a:endParaRPr lang="ja-JP" altLang="en-US"/>
          </a:p>
        </p:txBody>
      </p:sp>
      <p:sp>
        <p:nvSpPr>
          <p:cNvPr id="5" name="ノート プレースホルダー 4"/>
          <p:cNvSpPr>
            <a:spLocks noGrp="1"/>
          </p:cNvSpPr>
          <p:nvPr>
            <p:ph type="body" sz="quarter" idx="3"/>
          </p:nvPr>
        </p:nvSpPr>
        <p:spPr>
          <a:xfrm>
            <a:off x="673102" y="4751390"/>
            <a:ext cx="5389563" cy="3887787"/>
          </a:xfrm>
          <a:prstGeom prst="rect">
            <a:avLst/>
          </a:prstGeom>
        </p:spPr>
        <p:txBody>
          <a:bodyPr vert="horz" lIns="91428" tIns="45712" rIns="91428" bIns="45712"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377364"/>
            <a:ext cx="2919413" cy="495300"/>
          </a:xfrm>
          <a:prstGeom prst="rect">
            <a:avLst/>
          </a:prstGeom>
        </p:spPr>
        <p:txBody>
          <a:bodyPr vert="horz" lIns="91428" tIns="45712" rIns="91428" bIns="457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364"/>
            <a:ext cx="2919412" cy="495300"/>
          </a:xfrm>
          <a:prstGeom prst="rect">
            <a:avLst/>
          </a:prstGeom>
        </p:spPr>
        <p:txBody>
          <a:bodyPr vert="horz" lIns="91428" tIns="45712" rIns="91428" bIns="45712" rtlCol="0" anchor="b"/>
          <a:lstStyle>
            <a:lvl1pPr algn="r">
              <a:defRPr sz="1200"/>
            </a:lvl1pPr>
          </a:lstStyle>
          <a:p>
            <a:fld id="{552D216E-87BB-4C3D-8BE9-1BEE5930CF15}" type="slidenum">
              <a:rPr kumimoji="1" lang="ja-JP" altLang="en-US" smtClean="0"/>
              <a:t>‹#›</a:t>
            </a:fld>
            <a:endParaRPr kumimoji="1" lang="ja-JP" altLang="en-US"/>
          </a:p>
        </p:txBody>
      </p:sp>
    </p:spTree>
    <p:extLst>
      <p:ext uri="{BB962C8B-B14F-4D97-AF65-F5344CB8AC3E}">
        <p14:creationId xmlns:p14="http://schemas.microsoft.com/office/powerpoint/2010/main" val="4268015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1</a:t>
            </a:fld>
            <a:endParaRPr kumimoji="1" lang="ja-JP" altLang="en-US"/>
          </a:p>
        </p:txBody>
      </p:sp>
    </p:spTree>
    <p:extLst>
      <p:ext uri="{BB962C8B-B14F-4D97-AF65-F5344CB8AC3E}">
        <p14:creationId xmlns:p14="http://schemas.microsoft.com/office/powerpoint/2010/main" val="17189478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52D216E-87BB-4C3D-8BE9-1BEE5930CF15}" type="slidenum">
              <a:rPr kumimoji="1" lang="ja-JP" altLang="en-US" smtClean="0"/>
              <a:t>2</a:t>
            </a:fld>
            <a:endParaRPr kumimoji="1" lang="ja-JP" altLang="en-US"/>
          </a:p>
        </p:txBody>
      </p:sp>
    </p:spTree>
    <p:extLst>
      <p:ext uri="{BB962C8B-B14F-4D97-AF65-F5344CB8AC3E}">
        <p14:creationId xmlns:p14="http://schemas.microsoft.com/office/powerpoint/2010/main" val="3969499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38FB8E-F648-4D88-82DC-305279067A1A}"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4541" y="6626111"/>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36843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B1D67983-E189-49E6-8951-18611FBCA033}" type="datetime1">
              <a:rPr kumimoji="1" lang="ja-JP" altLang="en-US" smtClean="0"/>
              <a:t>2019/3/6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42202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1D442B68-F349-46A3-A0D2-B02BFE3943F6}"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6735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8D0E24A-EF47-4766-9536-7A6DF9F261B3}"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2456959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A564541-371F-46C0-9A2C-79C24D7D88C3}"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071806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1DC475D-1883-47E8-998F-C0822B32A38A}"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810375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E4939CD-2B84-42CD-B960-E8BDBA26AF73}"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80013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4BD06B5-BD4C-4EB7-8AEE-43EB8A1522EA}"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946790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112B6E8B-368D-4912-A6E5-F904FF6BBAE5}"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482067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2F5EDFF-F68A-4B3C-90D7-3F1FAAC906B9}"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8725914" y="6624770"/>
            <a:ext cx="512638" cy="365125"/>
          </a:xfrm>
        </p:spPr>
        <p:txBody>
          <a:bodyPr/>
          <a:lstStyle/>
          <a:p>
            <a:fld id="{8F2DF4D1-A360-4C90-B403-85324C324155}" type="slidenum">
              <a:rPr kumimoji="1" lang="ja-JP" altLang="en-US" smtClean="0"/>
              <a:t>‹#›</a:t>
            </a:fld>
            <a:endParaRPr kumimoji="1" lang="ja-JP" altLang="en-US" dirty="0"/>
          </a:p>
        </p:txBody>
      </p:sp>
    </p:spTree>
    <p:extLst>
      <p:ext uri="{BB962C8B-B14F-4D97-AF65-F5344CB8AC3E}">
        <p14:creationId xmlns:p14="http://schemas.microsoft.com/office/powerpoint/2010/main" val="10011318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21F2FAD-D011-4747-827E-32EF65BF9A55}" type="datetime1">
              <a:rPr kumimoji="1" lang="ja-JP" altLang="en-US" smtClean="0"/>
              <a:t>2019/3/6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6444674" y="6041363"/>
            <a:ext cx="512638" cy="365125"/>
          </a:xfrm>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49222022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F00C058-6CA2-4484-960B-D20A181A9EE2}" type="datetime1">
              <a:rPr kumimoji="1" lang="ja-JP" altLang="en-US" smtClean="0"/>
              <a:t>2019/3/6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82175648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8F4D6A1-5F38-4A0D-AB97-66F061ADF69D}" type="datetime1">
              <a:rPr kumimoji="1" lang="ja-JP" altLang="en-US" smtClean="0"/>
              <a:t>2019/3/6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7297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DA7636F-57A3-40D4-877B-56ECED523498}" type="datetime1">
              <a:rPr kumimoji="1" lang="ja-JP" altLang="en-US" smtClean="0"/>
              <a:t>2019/3/6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555267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3033CC-6283-4C9A-B070-DC0096E61DD6}" type="datetime1">
              <a:rPr kumimoji="1" lang="ja-JP" altLang="en-US" smtClean="0"/>
              <a:t>2019/3/6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103065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71F98-43B5-402D-B69B-8E27BA682AA0}" type="datetime1">
              <a:rPr kumimoji="1" lang="ja-JP" altLang="en-US" smtClean="0"/>
              <a:t>2019/3/6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3822010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D3DDC5A-DAAD-4FBE-BAE5-783A452A4F38}" type="datetime1">
              <a:rPr kumimoji="1" lang="ja-JP" altLang="en-US" smtClean="0"/>
              <a:t>2019/3/6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258312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966286-B553-45B1-81C6-77BC78B3B0D6}" type="datetime1">
              <a:rPr kumimoji="1" lang="ja-JP" altLang="en-US" smtClean="0"/>
              <a:t>2019/3/6</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8F2DF4D1-A360-4C90-B403-85324C324155}" type="slidenum">
              <a:rPr kumimoji="1" lang="ja-JP" altLang="en-US" smtClean="0"/>
              <a:t>‹#›</a:t>
            </a:fld>
            <a:endParaRPr kumimoji="1" lang="ja-JP" altLang="en-US"/>
          </a:p>
        </p:txBody>
      </p:sp>
    </p:spTree>
    <p:extLst>
      <p:ext uri="{BB962C8B-B14F-4D97-AF65-F5344CB8AC3E}">
        <p14:creationId xmlns:p14="http://schemas.microsoft.com/office/powerpoint/2010/main" val="1044970395"/>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83"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 id="2147483778" r:id="rId13"/>
    <p:sldLayoutId id="2147483779" r:id="rId14"/>
    <p:sldLayoutId id="2147483780" r:id="rId15"/>
    <p:sldLayoutId id="2147483781" r:id="rId16"/>
    <p:sldLayoutId id="2147483782" r:id="rId17"/>
  </p:sldLayoutIdLst>
  <p:timing>
    <p:tnLst>
      <p:par>
        <p:cTn id="1" dur="indefinite" restart="never" nodeType="tmRoot"/>
      </p:par>
    </p:tnLst>
  </p:timing>
  <p:hf hdr="0" ft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package" Target="../embeddings/Microsoft_Excel_______2.xlsx"/></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378424" y="1217897"/>
            <a:ext cx="6341196" cy="1907440"/>
          </a:xfrm>
        </p:spPr>
        <p:txBody>
          <a:bodyPr>
            <a:normAutofit fontScale="90000"/>
          </a:bodyPr>
          <a:lstStyle/>
          <a:p>
            <a:r>
              <a:rPr kumimoji="1" lang="ja-JP" altLang="en-US" sz="4400" dirty="0" smtClean="0">
                <a:solidFill>
                  <a:schemeClr val="tx1"/>
                </a:solidFill>
                <a:effectLst>
                  <a:outerShdw blurRad="38100" dist="38100" dir="2700000" algn="tl">
                    <a:srgbClr val="000000">
                      <a:alpha val="43137"/>
                    </a:srgbClr>
                  </a:outerShdw>
                </a:effectLst>
              </a:rPr>
              <a:t>港湾施設提供事業経営計画</a:t>
            </a:r>
            <a:r>
              <a:rPr kumimoji="1" lang="en-US" altLang="ja-JP" sz="4400" dirty="0" smtClean="0">
                <a:solidFill>
                  <a:schemeClr val="tx1"/>
                </a:solidFill>
                <a:effectLst>
                  <a:outerShdw blurRad="38100" dist="38100" dir="2700000" algn="tl">
                    <a:srgbClr val="000000">
                      <a:alpha val="43137"/>
                    </a:srgbClr>
                  </a:outerShdw>
                </a:effectLst>
              </a:rPr>
              <a:t/>
            </a:r>
            <a:br>
              <a:rPr kumimoji="1" lang="en-US" altLang="ja-JP" sz="4400" dirty="0" smtClean="0">
                <a:solidFill>
                  <a:schemeClr val="tx1"/>
                </a:solidFill>
                <a:effectLst>
                  <a:outerShdw blurRad="38100" dist="38100" dir="2700000" algn="tl">
                    <a:srgbClr val="000000">
                      <a:alpha val="43137"/>
                    </a:srgbClr>
                  </a:outerShdw>
                </a:effectLst>
              </a:rPr>
            </a:br>
            <a:r>
              <a:rPr kumimoji="1" lang="en-US" altLang="ja-JP" sz="4400" dirty="0" smtClean="0">
                <a:solidFill>
                  <a:schemeClr val="tx1"/>
                </a:solidFill>
                <a:effectLst>
                  <a:outerShdw blurRad="38100" dist="38100" dir="2700000" algn="tl">
                    <a:srgbClr val="000000">
                      <a:alpha val="43137"/>
                    </a:srgbClr>
                  </a:outerShdw>
                </a:effectLst>
              </a:rPr>
              <a:t>Ver.2.0</a:t>
            </a:r>
            <a:endParaRPr kumimoji="1" lang="ja-JP" altLang="en-US" sz="4400" dirty="0">
              <a:solidFill>
                <a:schemeClr val="tx1"/>
              </a:solidFill>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1143000" y="4641006"/>
            <a:ext cx="6858000" cy="698679"/>
          </a:xfrm>
        </p:spPr>
        <p:txBody>
          <a:bodyPr>
            <a:normAutofit fontScale="92500" lnSpcReduction="10000"/>
          </a:bodyPr>
          <a:lstStyle/>
          <a:p>
            <a:pPr algn="ctr"/>
            <a:r>
              <a:rPr kumimoji="1" lang="ja-JP" altLang="en-US" sz="4400" dirty="0" smtClean="0">
                <a:solidFill>
                  <a:schemeClr val="tx1"/>
                </a:solidFill>
              </a:rPr>
              <a:t>平成</a:t>
            </a:r>
            <a:r>
              <a:rPr kumimoji="1" lang="en-US" altLang="ja-JP" sz="4400" dirty="0" smtClean="0">
                <a:solidFill>
                  <a:schemeClr val="tx1"/>
                </a:solidFill>
              </a:rPr>
              <a:t>31</a:t>
            </a:r>
            <a:r>
              <a:rPr kumimoji="1" lang="ja-JP" altLang="en-US" sz="4400" dirty="0" smtClean="0">
                <a:solidFill>
                  <a:schemeClr val="tx1"/>
                </a:solidFill>
              </a:rPr>
              <a:t>年</a:t>
            </a:r>
            <a:r>
              <a:rPr lang="en-US" altLang="ja-JP" sz="4400" dirty="0">
                <a:solidFill>
                  <a:schemeClr val="tx1"/>
                </a:solidFill>
              </a:rPr>
              <a:t>3</a:t>
            </a:r>
            <a:r>
              <a:rPr kumimoji="1" lang="ja-JP" altLang="en-US" sz="4400" dirty="0" smtClean="0">
                <a:solidFill>
                  <a:schemeClr val="tx1"/>
                </a:solidFill>
              </a:rPr>
              <a:t>月</a:t>
            </a:r>
            <a:endParaRPr kumimoji="1" lang="ja-JP" altLang="en-US" sz="4400" dirty="0">
              <a:solidFill>
                <a:schemeClr val="tx1"/>
              </a:solidFill>
            </a:endParaRPr>
          </a:p>
        </p:txBody>
      </p:sp>
      <p:sp>
        <p:nvSpPr>
          <p:cNvPr id="5" name="正方形/長方形 4"/>
          <p:cNvSpPr/>
          <p:nvPr/>
        </p:nvSpPr>
        <p:spPr>
          <a:xfrm>
            <a:off x="423082" y="5285095"/>
            <a:ext cx="8315108" cy="85639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600" dirty="0" smtClean="0"/>
              <a:t>大阪市港湾局</a:t>
            </a:r>
            <a:endParaRPr kumimoji="1" lang="ja-JP" altLang="en-US" sz="3600" dirty="0"/>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1</a:t>
            </a:fld>
            <a:endParaRPr kumimoji="1" lang="ja-JP" altLang="en-US"/>
          </a:p>
        </p:txBody>
      </p:sp>
    </p:spTree>
    <p:extLst>
      <p:ext uri="{BB962C8B-B14F-4D97-AF65-F5344CB8AC3E}">
        <p14:creationId xmlns:p14="http://schemas.microsoft.com/office/powerpoint/2010/main" val="34151354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81172"/>
            <a:ext cx="9144000" cy="832834"/>
          </a:xfrm>
        </p:spPr>
        <p:txBody>
          <a:bodyPr>
            <a:normAutofit/>
          </a:bodyPr>
          <a:lstStyle/>
          <a:p>
            <a:pPr algn="ctr"/>
            <a:r>
              <a:rPr kumimoji="1" lang="ja-JP" altLang="en-US" dirty="0" smtClean="0">
                <a:solidFill>
                  <a:schemeClr val="tx1"/>
                </a:solidFill>
              </a:rPr>
              <a:t>目次</a:t>
            </a:r>
            <a:endParaRPr kumimoji="1" lang="ja-JP" altLang="en-US" dirty="0">
              <a:solidFill>
                <a:schemeClr val="tx1"/>
              </a:solidFill>
            </a:endParaRPr>
          </a:p>
        </p:txBody>
      </p:sp>
      <p:sp>
        <p:nvSpPr>
          <p:cNvPr id="3" name="コンテンツ プレースホルダー 2"/>
          <p:cNvSpPr>
            <a:spLocks noGrp="1"/>
          </p:cNvSpPr>
          <p:nvPr>
            <p:ph idx="1"/>
          </p:nvPr>
        </p:nvSpPr>
        <p:spPr>
          <a:xfrm>
            <a:off x="653809" y="675400"/>
            <a:ext cx="6129127" cy="5929379"/>
          </a:xfrm>
        </p:spPr>
        <p:txBody>
          <a:bodyPr>
            <a:noAutofit/>
          </a:bodyPr>
          <a:lstStyle/>
          <a:p>
            <a:pPr marL="0" indent="0">
              <a:lnSpc>
                <a:spcPct val="80000"/>
              </a:lnSpc>
              <a:buNone/>
            </a:pPr>
            <a:r>
              <a:rPr lang="en-US" altLang="ja-JP" sz="1400" dirty="0" smtClean="0">
                <a:latin typeface="+mn-ea"/>
              </a:rPr>
              <a:t>Ⅰ</a:t>
            </a:r>
            <a:r>
              <a:rPr lang="ja-JP" altLang="en-US" sz="1400" dirty="0" smtClean="0">
                <a:latin typeface="+mn-ea"/>
              </a:rPr>
              <a:t>　はじめに</a:t>
            </a:r>
            <a:endParaRPr lang="en-US" altLang="ja-JP" sz="1400" dirty="0" smtClean="0">
              <a:latin typeface="+mn-ea"/>
            </a:endParaRPr>
          </a:p>
          <a:p>
            <a:pPr marL="0" indent="0">
              <a:lnSpc>
                <a:spcPct val="80000"/>
              </a:lnSpc>
              <a:buNone/>
            </a:pPr>
            <a:r>
              <a:rPr lang="ja-JP" altLang="en-US" sz="1100" dirty="0">
                <a:latin typeface="+mn-ea"/>
              </a:rPr>
              <a:t>　</a:t>
            </a:r>
            <a:r>
              <a:rPr lang="ja-JP" altLang="en-US" sz="1100" dirty="0" smtClean="0">
                <a:latin typeface="+mn-ea"/>
              </a:rPr>
              <a:t>１　台風</a:t>
            </a:r>
            <a:r>
              <a:rPr lang="en-US" altLang="ja-JP" sz="1100" dirty="0" smtClean="0">
                <a:latin typeface="+mn-ea"/>
              </a:rPr>
              <a:t>21</a:t>
            </a:r>
            <a:r>
              <a:rPr lang="ja-JP" altLang="en-US" sz="1100" dirty="0" smtClean="0">
                <a:latin typeface="+mn-ea"/>
              </a:rPr>
              <a:t>号被害からの復旧</a:t>
            </a:r>
            <a:endParaRPr lang="en-US" altLang="ja-JP" sz="1100" dirty="0" smtClean="0">
              <a:latin typeface="+mn-ea"/>
            </a:endParaRPr>
          </a:p>
          <a:p>
            <a:pPr marL="0" indent="0">
              <a:lnSpc>
                <a:spcPct val="80000"/>
              </a:lnSpc>
              <a:buNone/>
            </a:pPr>
            <a:r>
              <a:rPr lang="ja-JP" altLang="en-US" sz="1100" dirty="0">
                <a:latin typeface="+mn-ea"/>
              </a:rPr>
              <a:t>　</a:t>
            </a:r>
            <a:r>
              <a:rPr lang="ja-JP" altLang="en-US" sz="1100" dirty="0" smtClean="0">
                <a:latin typeface="+mn-ea"/>
              </a:rPr>
              <a:t>２　</a:t>
            </a:r>
            <a:r>
              <a:rPr lang="ja-JP" altLang="en-US" sz="1100" dirty="0">
                <a:latin typeface="+mn-ea"/>
              </a:rPr>
              <a:t>港湾施設提供</a:t>
            </a:r>
            <a:r>
              <a:rPr lang="ja-JP" altLang="en-US" sz="1100" dirty="0" smtClean="0">
                <a:latin typeface="+mn-ea"/>
              </a:rPr>
              <a:t>事業経営計画 </a:t>
            </a:r>
            <a:r>
              <a:rPr lang="en-US" altLang="ja-JP" sz="1100" dirty="0" smtClean="0">
                <a:latin typeface="+mn-ea"/>
              </a:rPr>
              <a:t>Ver.2.0</a:t>
            </a:r>
            <a:r>
              <a:rPr lang="ja-JP" altLang="en-US" sz="1100" dirty="0" smtClean="0">
                <a:latin typeface="+mn-ea"/>
              </a:rPr>
              <a:t>と</a:t>
            </a:r>
            <a:r>
              <a:rPr lang="ja-JP" altLang="en-US" sz="1100" dirty="0">
                <a:latin typeface="+mn-ea"/>
              </a:rPr>
              <a:t>は</a:t>
            </a:r>
            <a:endParaRPr lang="en-US" altLang="ja-JP" sz="1100" dirty="0" smtClean="0">
              <a:latin typeface="+mn-ea"/>
            </a:endParaRPr>
          </a:p>
          <a:p>
            <a:pPr marL="0" indent="0">
              <a:lnSpc>
                <a:spcPct val="80000"/>
              </a:lnSpc>
              <a:buNone/>
            </a:pPr>
            <a:r>
              <a:rPr lang="ja-JP" altLang="en-US" sz="1100" dirty="0">
                <a:latin typeface="+mn-ea"/>
              </a:rPr>
              <a:t>　</a:t>
            </a:r>
            <a:r>
              <a:rPr lang="ja-JP" altLang="en-US" sz="1100" dirty="0" smtClean="0">
                <a:latin typeface="+mn-ea"/>
              </a:rPr>
              <a:t>３　ＰＤＣＡサイクルの実施</a:t>
            </a:r>
            <a:endParaRPr lang="en-US" altLang="ja-JP" sz="1100" dirty="0" smtClean="0">
              <a:latin typeface="+mn-ea"/>
            </a:endParaRPr>
          </a:p>
          <a:p>
            <a:pPr marL="0" indent="0">
              <a:lnSpc>
                <a:spcPct val="80000"/>
              </a:lnSpc>
              <a:buNone/>
            </a:pPr>
            <a:endParaRPr lang="en-US" altLang="ja-JP" sz="500" dirty="0" smtClean="0">
              <a:latin typeface="+mn-ea"/>
            </a:endParaRPr>
          </a:p>
          <a:p>
            <a:pPr marL="0" indent="0">
              <a:lnSpc>
                <a:spcPct val="80000"/>
              </a:lnSpc>
              <a:buNone/>
            </a:pPr>
            <a:r>
              <a:rPr kumimoji="1" lang="en-US" altLang="ja-JP" sz="1400" dirty="0" smtClean="0">
                <a:latin typeface="+mn-ea"/>
              </a:rPr>
              <a:t>Ⅱ</a:t>
            </a:r>
            <a:r>
              <a:rPr kumimoji="1" lang="ja-JP" altLang="en-US" sz="1400" dirty="0" smtClean="0">
                <a:latin typeface="+mn-ea"/>
              </a:rPr>
              <a:t>　施設提供事業を取り巻く状況</a:t>
            </a:r>
            <a:endParaRPr kumimoji="1" lang="en-US" altLang="ja-JP" sz="1400" dirty="0" smtClean="0">
              <a:latin typeface="+mn-ea"/>
            </a:endParaRPr>
          </a:p>
          <a:p>
            <a:pPr marL="0" indent="0">
              <a:lnSpc>
                <a:spcPct val="80000"/>
              </a:lnSpc>
              <a:buNone/>
            </a:pPr>
            <a:r>
              <a:rPr lang="ja-JP" altLang="en-US" sz="1100" dirty="0">
                <a:latin typeface="+mn-ea"/>
              </a:rPr>
              <a:t>　</a:t>
            </a:r>
            <a:r>
              <a:rPr lang="ja-JP" altLang="en-US" sz="1100" dirty="0" smtClean="0">
                <a:latin typeface="+mn-ea"/>
              </a:rPr>
              <a:t>１　施設提供事業の経営収支</a:t>
            </a:r>
            <a:endParaRPr lang="en-US" altLang="ja-JP" sz="1100" dirty="0" smtClean="0">
              <a:latin typeface="+mn-ea"/>
            </a:endParaRPr>
          </a:p>
          <a:p>
            <a:pPr marL="0" indent="0">
              <a:lnSpc>
                <a:spcPct val="80000"/>
              </a:lnSpc>
              <a:buNone/>
            </a:pPr>
            <a:r>
              <a:rPr lang="ja-JP" altLang="en-US" sz="1100" dirty="0" smtClean="0">
                <a:latin typeface="+mn-ea"/>
              </a:rPr>
              <a:t>　２　</a:t>
            </a:r>
            <a:r>
              <a:rPr kumimoji="1" lang="ja-JP" altLang="en-US" sz="1100" dirty="0" smtClean="0">
                <a:latin typeface="+mn-ea"/>
              </a:rPr>
              <a:t>大阪港を取り巻く状況</a:t>
            </a:r>
            <a:endParaRPr kumimoji="1" lang="en-US" altLang="ja-JP" sz="1100" dirty="0" smtClean="0">
              <a:latin typeface="+mn-ea"/>
            </a:endParaRPr>
          </a:p>
          <a:p>
            <a:pPr marL="0" indent="0">
              <a:lnSpc>
                <a:spcPct val="80000"/>
              </a:lnSpc>
              <a:buNone/>
            </a:pPr>
            <a:r>
              <a:rPr lang="ja-JP" altLang="en-US" sz="1100" dirty="0">
                <a:latin typeface="+mn-ea"/>
              </a:rPr>
              <a:t>　</a:t>
            </a:r>
            <a:r>
              <a:rPr lang="ja-JP" altLang="en-US" sz="1100" dirty="0" smtClean="0">
                <a:latin typeface="+mn-ea"/>
              </a:rPr>
              <a:t>３　</a:t>
            </a:r>
            <a:r>
              <a:rPr lang="en-US" altLang="ja-JP" sz="1100" dirty="0" smtClean="0">
                <a:latin typeface="+mn-ea"/>
              </a:rPr>
              <a:t>SWOT</a:t>
            </a:r>
            <a:r>
              <a:rPr lang="ja-JP" altLang="en-US" sz="1100" dirty="0" smtClean="0">
                <a:latin typeface="+mn-ea"/>
              </a:rPr>
              <a:t>分析による戦略案の策定</a:t>
            </a:r>
            <a:endParaRPr lang="en-US" altLang="ja-JP" sz="1100" dirty="0" smtClean="0">
              <a:latin typeface="+mn-ea"/>
            </a:endParaRPr>
          </a:p>
          <a:p>
            <a:pPr marL="0" indent="0">
              <a:lnSpc>
                <a:spcPct val="80000"/>
              </a:lnSpc>
              <a:buNone/>
            </a:pPr>
            <a:r>
              <a:rPr kumimoji="1" lang="ja-JP" altLang="en-US" sz="1100" dirty="0">
                <a:latin typeface="+mn-ea"/>
              </a:rPr>
              <a:t>　</a:t>
            </a:r>
            <a:r>
              <a:rPr lang="ja-JP" altLang="en-US" sz="1100" dirty="0">
                <a:latin typeface="+mn-ea"/>
              </a:rPr>
              <a:t>４</a:t>
            </a:r>
            <a:r>
              <a:rPr kumimoji="1" lang="ja-JP" altLang="en-US" sz="1100" dirty="0" smtClean="0">
                <a:latin typeface="+mn-ea"/>
              </a:rPr>
              <a:t>　利用者ヒアリングの結果</a:t>
            </a:r>
            <a:endParaRPr kumimoji="1" lang="en-US" altLang="ja-JP" sz="1100" dirty="0" smtClean="0">
              <a:latin typeface="+mn-ea"/>
            </a:endParaRPr>
          </a:p>
          <a:p>
            <a:pPr marL="0" indent="0">
              <a:lnSpc>
                <a:spcPct val="80000"/>
              </a:lnSpc>
              <a:buNone/>
            </a:pPr>
            <a:r>
              <a:rPr lang="ja-JP" altLang="en-US" sz="1100" dirty="0">
                <a:latin typeface="+mn-ea"/>
              </a:rPr>
              <a:t>　</a:t>
            </a:r>
            <a:r>
              <a:rPr lang="ja-JP" altLang="en-US" sz="1100" dirty="0" smtClean="0">
                <a:latin typeface="+mn-ea"/>
              </a:rPr>
              <a:t>５　次期港湾計画における貨物量の見通し</a:t>
            </a:r>
            <a:endParaRPr lang="en-US" altLang="ja-JP" sz="1100" dirty="0" smtClean="0">
              <a:latin typeface="+mn-ea"/>
            </a:endParaRPr>
          </a:p>
          <a:p>
            <a:pPr marL="0" indent="0">
              <a:lnSpc>
                <a:spcPct val="80000"/>
              </a:lnSpc>
              <a:buNone/>
            </a:pPr>
            <a:endParaRPr lang="en-US" altLang="ja-JP" sz="500" dirty="0" smtClean="0">
              <a:latin typeface="+mn-ea"/>
            </a:endParaRPr>
          </a:p>
          <a:p>
            <a:pPr marL="0" indent="0">
              <a:lnSpc>
                <a:spcPct val="80000"/>
              </a:lnSpc>
              <a:buNone/>
            </a:pPr>
            <a:r>
              <a:rPr lang="en-US" altLang="ja-JP" sz="1400" dirty="0" smtClean="0">
                <a:latin typeface="+mn-ea"/>
              </a:rPr>
              <a:t>Ⅲ</a:t>
            </a:r>
            <a:r>
              <a:rPr lang="ja-JP" altLang="en-US" sz="1400" dirty="0" smtClean="0">
                <a:latin typeface="+mn-ea"/>
              </a:rPr>
              <a:t>　施設提供事業の課題</a:t>
            </a:r>
            <a:endParaRPr lang="en-US" altLang="ja-JP" sz="1100" dirty="0" smtClean="0">
              <a:latin typeface="+mn-ea"/>
            </a:endParaRPr>
          </a:p>
          <a:p>
            <a:pPr marL="0" indent="0">
              <a:lnSpc>
                <a:spcPct val="80000"/>
              </a:lnSpc>
              <a:buNone/>
            </a:pPr>
            <a:endParaRPr kumimoji="1" lang="en-US" altLang="ja-JP" sz="500" dirty="0" smtClean="0">
              <a:latin typeface="+mn-ea"/>
            </a:endParaRPr>
          </a:p>
          <a:p>
            <a:pPr marL="0" indent="0">
              <a:lnSpc>
                <a:spcPct val="80000"/>
              </a:lnSpc>
              <a:buNone/>
            </a:pPr>
            <a:r>
              <a:rPr kumimoji="1" lang="en-US" altLang="ja-JP" sz="1400" dirty="0" smtClean="0">
                <a:latin typeface="+mn-ea"/>
              </a:rPr>
              <a:t>Ⅳ</a:t>
            </a:r>
            <a:r>
              <a:rPr kumimoji="1" lang="ja-JP" altLang="en-US" sz="1400" dirty="0" smtClean="0">
                <a:latin typeface="+mn-ea"/>
              </a:rPr>
              <a:t>　経営改善策</a:t>
            </a:r>
            <a:endParaRPr kumimoji="1" lang="en-US" altLang="ja-JP" sz="1400" dirty="0" smtClean="0">
              <a:latin typeface="+mn-ea"/>
            </a:endParaRPr>
          </a:p>
          <a:p>
            <a:pPr marL="0" indent="0">
              <a:lnSpc>
                <a:spcPct val="80000"/>
              </a:lnSpc>
              <a:buNone/>
            </a:pPr>
            <a:r>
              <a:rPr lang="ja-JP" altLang="en-US" sz="1100" dirty="0">
                <a:latin typeface="+mn-ea"/>
              </a:rPr>
              <a:t>　</a:t>
            </a:r>
            <a:r>
              <a:rPr lang="ja-JP" altLang="en-US" sz="1100" dirty="0" smtClean="0">
                <a:latin typeface="+mn-ea"/>
              </a:rPr>
              <a:t>１　全般的課題への対応</a:t>
            </a:r>
            <a:endParaRPr lang="en-US" altLang="ja-JP" sz="1100" dirty="0" smtClean="0">
              <a:latin typeface="+mn-ea"/>
            </a:endParaRPr>
          </a:p>
          <a:p>
            <a:pPr marL="0" indent="0">
              <a:lnSpc>
                <a:spcPct val="80000"/>
              </a:lnSpc>
              <a:buNone/>
            </a:pPr>
            <a:r>
              <a:rPr kumimoji="1" lang="ja-JP" altLang="en-US" sz="1100" dirty="0">
                <a:latin typeface="+mn-ea"/>
              </a:rPr>
              <a:t>　</a:t>
            </a:r>
            <a:r>
              <a:rPr kumimoji="1" lang="ja-JP" altLang="en-US" sz="1100" dirty="0" smtClean="0">
                <a:latin typeface="+mn-ea"/>
              </a:rPr>
              <a:t>２　個別課題への対応</a:t>
            </a:r>
            <a:endParaRPr kumimoji="1" lang="en-US" altLang="ja-JP" sz="1100" dirty="0" smtClean="0">
              <a:latin typeface="+mn-ea"/>
            </a:endParaRPr>
          </a:p>
          <a:p>
            <a:pPr marL="0" indent="0">
              <a:lnSpc>
                <a:spcPct val="80000"/>
              </a:lnSpc>
              <a:buNone/>
            </a:pPr>
            <a:endParaRPr lang="en-US" altLang="ja-JP" sz="500" dirty="0" smtClean="0">
              <a:latin typeface="+mn-ea"/>
            </a:endParaRPr>
          </a:p>
          <a:p>
            <a:pPr marL="0" indent="0">
              <a:lnSpc>
                <a:spcPct val="80000"/>
              </a:lnSpc>
              <a:buNone/>
            </a:pPr>
            <a:r>
              <a:rPr lang="en-US" altLang="ja-JP" sz="1400" dirty="0" smtClean="0">
                <a:latin typeface="+mn-ea"/>
              </a:rPr>
              <a:t>Ⅴ</a:t>
            </a:r>
            <a:r>
              <a:rPr lang="ja-JP" altLang="en-US" sz="1400" dirty="0" smtClean="0">
                <a:latin typeface="+mn-ea"/>
              </a:rPr>
              <a:t>　</a:t>
            </a:r>
            <a:r>
              <a:rPr lang="ja-JP" altLang="en-US" sz="1400" kern="100" dirty="0" smtClean="0">
                <a:latin typeface="+mn-ea"/>
                <a:cs typeface="Times New Roman" panose="02020603050405020304" pitchFamily="18" charset="0"/>
              </a:rPr>
              <a:t>経営計画 </a:t>
            </a:r>
            <a:r>
              <a:rPr lang="en-US" altLang="ja-JP" sz="1400" kern="100" dirty="0" smtClean="0">
                <a:latin typeface="+mn-ea"/>
                <a:cs typeface="Times New Roman" panose="02020603050405020304" pitchFamily="18" charset="0"/>
              </a:rPr>
              <a:t>Ver.2.0</a:t>
            </a:r>
            <a:r>
              <a:rPr lang="ja-JP" altLang="en-US" sz="1400" dirty="0" smtClean="0">
                <a:latin typeface="+mn-ea"/>
              </a:rPr>
              <a:t>よる効果</a:t>
            </a:r>
            <a:endParaRPr lang="en-US" altLang="ja-JP" sz="1400" dirty="0" smtClean="0">
              <a:latin typeface="+mn-ea"/>
            </a:endParaRPr>
          </a:p>
          <a:p>
            <a:pPr marL="0" indent="0">
              <a:lnSpc>
                <a:spcPct val="80000"/>
              </a:lnSpc>
              <a:buNone/>
            </a:pPr>
            <a:r>
              <a:rPr lang="ja-JP" altLang="en-US" sz="1100" dirty="0">
                <a:latin typeface="+mn-ea"/>
              </a:rPr>
              <a:t>　１　大阪港の競争力強化への貢献</a:t>
            </a:r>
          </a:p>
          <a:p>
            <a:pPr marL="0" indent="0">
              <a:lnSpc>
                <a:spcPct val="80000"/>
              </a:lnSpc>
              <a:buNone/>
            </a:pPr>
            <a:r>
              <a:rPr lang="ja-JP" altLang="en-US" sz="1100" dirty="0">
                <a:latin typeface="+mn-ea"/>
              </a:rPr>
              <a:t>　</a:t>
            </a:r>
            <a:r>
              <a:rPr lang="ja-JP" altLang="en-US" sz="1100" dirty="0" smtClean="0">
                <a:latin typeface="+mn-ea"/>
              </a:rPr>
              <a:t>２</a:t>
            </a:r>
            <a:r>
              <a:rPr lang="ja-JP" altLang="en-US" sz="1100" dirty="0">
                <a:latin typeface="+mn-ea"/>
              </a:rPr>
              <a:t>　</a:t>
            </a:r>
            <a:r>
              <a:rPr lang="ja-JP" altLang="en-US" sz="1100" dirty="0" smtClean="0">
                <a:latin typeface="+mn-ea"/>
              </a:rPr>
              <a:t>経営</a:t>
            </a:r>
            <a:r>
              <a:rPr lang="ja-JP" altLang="en-US" sz="1100" dirty="0">
                <a:latin typeface="+mn-ea"/>
              </a:rPr>
              <a:t>改善策を実施し、効果が発揮された場合の額（競争力強化の財源</a:t>
            </a:r>
            <a:r>
              <a:rPr lang="ja-JP" altLang="en-US" sz="1100" dirty="0" smtClean="0">
                <a:latin typeface="+mn-ea"/>
              </a:rPr>
              <a:t>）</a:t>
            </a:r>
            <a:endParaRPr lang="en-US" altLang="ja-JP" sz="1100" dirty="0" smtClean="0">
              <a:latin typeface="+mn-ea"/>
            </a:endParaRPr>
          </a:p>
          <a:p>
            <a:pPr marL="0" indent="0">
              <a:lnSpc>
                <a:spcPct val="80000"/>
              </a:lnSpc>
              <a:buNone/>
            </a:pPr>
            <a:endParaRPr kumimoji="1" lang="en-US" altLang="ja-JP" sz="500" dirty="0" smtClean="0">
              <a:latin typeface="+mn-ea"/>
            </a:endParaRPr>
          </a:p>
          <a:p>
            <a:pPr marL="0" indent="0">
              <a:lnSpc>
                <a:spcPct val="80000"/>
              </a:lnSpc>
              <a:buNone/>
            </a:pPr>
            <a:r>
              <a:rPr kumimoji="1" lang="en-US" altLang="ja-JP" sz="1400" dirty="0" smtClean="0">
                <a:latin typeface="+mn-ea"/>
              </a:rPr>
              <a:t>Ⅵ</a:t>
            </a:r>
            <a:r>
              <a:rPr kumimoji="1" lang="ja-JP" altLang="en-US" sz="1400" dirty="0" smtClean="0">
                <a:latin typeface="+mn-ea"/>
              </a:rPr>
              <a:t>　</a:t>
            </a:r>
            <a:r>
              <a:rPr lang="ja-JP" altLang="en-US" sz="1400" dirty="0" smtClean="0">
                <a:latin typeface="+mn-ea"/>
              </a:rPr>
              <a:t>経営計画 </a:t>
            </a:r>
            <a:r>
              <a:rPr lang="en-US" altLang="ja-JP" sz="1400" dirty="0" smtClean="0">
                <a:latin typeface="+mn-ea"/>
              </a:rPr>
              <a:t>Ver.2.0</a:t>
            </a:r>
            <a:r>
              <a:rPr lang="ja-JP" altLang="en-US" sz="1400" dirty="0" smtClean="0">
                <a:latin typeface="+mn-ea"/>
              </a:rPr>
              <a:t>のまとめ</a:t>
            </a:r>
            <a:endParaRPr kumimoji="1" lang="ja-JP" altLang="en-US" sz="1400" dirty="0">
              <a:latin typeface="+mn-ea"/>
            </a:endParaRPr>
          </a:p>
        </p:txBody>
      </p:sp>
      <p:sp>
        <p:nvSpPr>
          <p:cNvPr id="13" name="コンテンツ プレースホルダー 2"/>
          <p:cNvSpPr txBox="1">
            <a:spLocks/>
          </p:cNvSpPr>
          <p:nvPr/>
        </p:nvSpPr>
        <p:spPr>
          <a:xfrm>
            <a:off x="6625886" y="675399"/>
            <a:ext cx="1693781" cy="5929379"/>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gn="r">
              <a:lnSpc>
                <a:spcPct val="80000"/>
              </a:lnSpc>
              <a:buFont typeface="Wingdings 3" charset="2"/>
              <a:buNone/>
            </a:pPr>
            <a:r>
              <a:rPr lang="en-US" altLang="ja-JP" sz="1400" dirty="0" smtClean="0">
                <a:latin typeface="+mn-ea"/>
              </a:rPr>
              <a:t>3</a:t>
            </a:r>
          </a:p>
          <a:p>
            <a:pPr marL="0" indent="0" algn="r">
              <a:lnSpc>
                <a:spcPct val="80000"/>
              </a:lnSpc>
              <a:buFont typeface="Wingdings 3" charset="2"/>
              <a:buNone/>
            </a:pPr>
            <a:r>
              <a:rPr lang="ja-JP" altLang="en-US" sz="1100" dirty="0" smtClean="0">
                <a:latin typeface="+mn-ea"/>
              </a:rPr>
              <a:t>　</a:t>
            </a:r>
            <a:r>
              <a:rPr lang="en-US" altLang="ja-JP" sz="1100" dirty="0" smtClean="0">
                <a:latin typeface="+mn-ea"/>
              </a:rPr>
              <a:t>3</a:t>
            </a:r>
          </a:p>
          <a:p>
            <a:pPr marL="0" indent="0" algn="r">
              <a:lnSpc>
                <a:spcPct val="80000"/>
              </a:lnSpc>
              <a:buFont typeface="Wingdings 3" charset="2"/>
              <a:buNone/>
            </a:pPr>
            <a:r>
              <a:rPr lang="en-US" altLang="ja-JP" sz="1100" dirty="0">
                <a:latin typeface="+mn-ea"/>
              </a:rPr>
              <a:t>4</a:t>
            </a:r>
            <a:endParaRPr lang="en-US" altLang="ja-JP" sz="1100" dirty="0" smtClean="0">
              <a:latin typeface="+mn-ea"/>
            </a:endParaRPr>
          </a:p>
          <a:p>
            <a:pPr marL="0" indent="0" algn="r">
              <a:lnSpc>
                <a:spcPct val="80000"/>
              </a:lnSpc>
              <a:buFont typeface="Wingdings 3" charset="2"/>
              <a:buNone/>
            </a:pPr>
            <a:r>
              <a:rPr lang="ja-JP" altLang="en-US" sz="1100" dirty="0" smtClean="0">
                <a:latin typeface="+mn-ea"/>
              </a:rPr>
              <a:t>　</a:t>
            </a:r>
            <a:r>
              <a:rPr lang="en-US" altLang="ja-JP" sz="1100" dirty="0">
                <a:latin typeface="+mn-ea"/>
              </a:rPr>
              <a:t>5</a:t>
            </a:r>
            <a:endParaRPr lang="en-US" altLang="ja-JP" sz="1100" dirty="0" smtClean="0">
              <a:latin typeface="+mn-ea"/>
            </a:endParaRPr>
          </a:p>
          <a:p>
            <a:pPr marL="0" indent="0" algn="r">
              <a:lnSpc>
                <a:spcPct val="80000"/>
              </a:lnSpc>
              <a:buFont typeface="Wingdings 3" charset="2"/>
              <a:buNone/>
            </a:pPr>
            <a:endParaRPr lang="en-US" altLang="ja-JP" sz="500" dirty="0" smtClean="0">
              <a:latin typeface="+mn-ea"/>
            </a:endParaRPr>
          </a:p>
          <a:p>
            <a:pPr marL="0" indent="0" algn="r">
              <a:lnSpc>
                <a:spcPct val="80000"/>
              </a:lnSpc>
              <a:buFont typeface="Wingdings 3" charset="2"/>
              <a:buNone/>
            </a:pPr>
            <a:r>
              <a:rPr lang="en-US" altLang="ja-JP" sz="1400" dirty="0">
                <a:latin typeface="+mn-ea"/>
              </a:rPr>
              <a:t>6</a:t>
            </a:r>
            <a:endParaRPr lang="en-US" altLang="ja-JP" sz="1400" dirty="0" smtClean="0">
              <a:latin typeface="+mn-ea"/>
            </a:endParaRPr>
          </a:p>
          <a:p>
            <a:pPr marL="0" indent="0" algn="r">
              <a:lnSpc>
                <a:spcPct val="80000"/>
              </a:lnSpc>
              <a:buFont typeface="Wingdings 3" charset="2"/>
              <a:buNone/>
            </a:pPr>
            <a:r>
              <a:rPr lang="en-US" altLang="ja-JP" sz="1100" dirty="0">
                <a:latin typeface="+mn-ea"/>
              </a:rPr>
              <a:t>6</a:t>
            </a:r>
            <a:endParaRPr lang="en-US" altLang="ja-JP" sz="1100" dirty="0" smtClean="0">
              <a:latin typeface="+mn-ea"/>
            </a:endParaRPr>
          </a:p>
          <a:p>
            <a:pPr marL="0" indent="0" algn="r">
              <a:lnSpc>
                <a:spcPct val="80000"/>
              </a:lnSpc>
              <a:buFont typeface="Wingdings 3" charset="2"/>
              <a:buNone/>
            </a:pPr>
            <a:r>
              <a:rPr lang="en-US" altLang="ja-JP" sz="1100" dirty="0">
                <a:latin typeface="+mn-ea"/>
              </a:rPr>
              <a:t>7</a:t>
            </a:r>
            <a:endParaRPr lang="en-US" altLang="ja-JP" sz="1100" dirty="0" smtClean="0">
              <a:latin typeface="+mn-ea"/>
            </a:endParaRPr>
          </a:p>
          <a:p>
            <a:pPr marL="0" indent="0" algn="r">
              <a:lnSpc>
                <a:spcPct val="80000"/>
              </a:lnSpc>
              <a:buFont typeface="Wingdings 3" charset="2"/>
              <a:buNone/>
            </a:pPr>
            <a:r>
              <a:rPr lang="en-US" altLang="ja-JP" sz="1100" dirty="0" smtClean="0">
                <a:latin typeface="+mn-ea"/>
              </a:rPr>
              <a:t>1</a:t>
            </a:r>
            <a:r>
              <a:rPr lang="en-US" altLang="ja-JP" sz="1100" dirty="0">
                <a:latin typeface="+mn-ea"/>
              </a:rPr>
              <a:t>0</a:t>
            </a:r>
            <a:endParaRPr lang="en-US" altLang="ja-JP" sz="1100" dirty="0" smtClean="0">
              <a:latin typeface="+mn-ea"/>
            </a:endParaRPr>
          </a:p>
          <a:p>
            <a:pPr marL="0" indent="0" algn="r">
              <a:lnSpc>
                <a:spcPct val="80000"/>
              </a:lnSpc>
              <a:buFont typeface="Wingdings 3" charset="2"/>
              <a:buNone/>
            </a:pPr>
            <a:r>
              <a:rPr lang="en-US" altLang="ja-JP" sz="1100" dirty="0" smtClean="0">
                <a:latin typeface="+mn-ea"/>
              </a:rPr>
              <a:t>1</a:t>
            </a:r>
            <a:r>
              <a:rPr lang="en-US" altLang="ja-JP" sz="1100" dirty="0">
                <a:latin typeface="+mn-ea"/>
              </a:rPr>
              <a:t>0</a:t>
            </a:r>
            <a:endParaRPr lang="en-US" altLang="ja-JP" sz="1100" dirty="0" smtClean="0">
              <a:latin typeface="+mn-ea"/>
            </a:endParaRPr>
          </a:p>
          <a:p>
            <a:pPr marL="0" indent="0" algn="r">
              <a:lnSpc>
                <a:spcPct val="80000"/>
              </a:lnSpc>
              <a:buFont typeface="Wingdings 3" charset="2"/>
              <a:buNone/>
            </a:pPr>
            <a:r>
              <a:rPr lang="en-US" altLang="ja-JP" sz="1100" dirty="0" smtClean="0">
                <a:latin typeface="+mn-ea"/>
              </a:rPr>
              <a:t>11</a:t>
            </a:r>
          </a:p>
          <a:p>
            <a:pPr marL="0" indent="0" algn="r">
              <a:lnSpc>
                <a:spcPct val="80000"/>
              </a:lnSpc>
              <a:buFont typeface="Wingdings 3" charset="2"/>
              <a:buNone/>
            </a:pPr>
            <a:endParaRPr lang="en-US" altLang="ja-JP" sz="500" dirty="0" smtClean="0">
              <a:latin typeface="+mn-ea"/>
            </a:endParaRPr>
          </a:p>
          <a:p>
            <a:pPr marL="0" indent="0" algn="r">
              <a:lnSpc>
                <a:spcPct val="80000"/>
              </a:lnSpc>
              <a:buFont typeface="Wingdings 3" charset="2"/>
              <a:buNone/>
            </a:pPr>
            <a:r>
              <a:rPr lang="en-US" altLang="ja-JP" sz="1400" dirty="0" smtClean="0">
                <a:latin typeface="+mn-ea"/>
              </a:rPr>
              <a:t>12</a:t>
            </a:r>
            <a:endParaRPr lang="en-US" altLang="ja-JP" sz="1100" dirty="0" smtClean="0">
              <a:latin typeface="+mn-ea"/>
            </a:endParaRPr>
          </a:p>
          <a:p>
            <a:pPr marL="0" indent="0" algn="r">
              <a:lnSpc>
                <a:spcPct val="80000"/>
              </a:lnSpc>
              <a:buFont typeface="Wingdings 3" charset="2"/>
              <a:buNone/>
            </a:pPr>
            <a:endParaRPr lang="en-US" altLang="ja-JP" sz="500" dirty="0" smtClean="0">
              <a:latin typeface="+mn-ea"/>
            </a:endParaRPr>
          </a:p>
          <a:p>
            <a:pPr marL="0" indent="0" algn="r">
              <a:lnSpc>
                <a:spcPct val="80000"/>
              </a:lnSpc>
              <a:buFont typeface="Wingdings 3" charset="2"/>
              <a:buNone/>
            </a:pPr>
            <a:r>
              <a:rPr lang="en-US" altLang="ja-JP" sz="1400" dirty="0" smtClean="0">
                <a:latin typeface="+mn-ea"/>
              </a:rPr>
              <a:t>16</a:t>
            </a:r>
          </a:p>
          <a:p>
            <a:pPr marL="0" indent="0" algn="r">
              <a:lnSpc>
                <a:spcPct val="80000"/>
              </a:lnSpc>
              <a:buFont typeface="Wingdings 3" charset="2"/>
              <a:buNone/>
            </a:pPr>
            <a:r>
              <a:rPr lang="ja-JP" altLang="en-US" sz="1100" dirty="0" smtClean="0">
                <a:latin typeface="+mn-ea"/>
              </a:rPr>
              <a:t>　</a:t>
            </a:r>
            <a:r>
              <a:rPr lang="en-US" altLang="ja-JP" sz="1100" dirty="0" smtClean="0">
                <a:latin typeface="+mn-ea"/>
              </a:rPr>
              <a:t>16</a:t>
            </a:r>
          </a:p>
          <a:p>
            <a:pPr marL="0" indent="0" algn="r">
              <a:lnSpc>
                <a:spcPct val="80000"/>
              </a:lnSpc>
              <a:buFont typeface="Wingdings 3" charset="2"/>
              <a:buNone/>
            </a:pPr>
            <a:r>
              <a:rPr lang="en-US" altLang="ja-JP" sz="1100" dirty="0" smtClean="0">
                <a:latin typeface="+mn-ea"/>
              </a:rPr>
              <a:t>24</a:t>
            </a:r>
          </a:p>
          <a:p>
            <a:pPr marL="0" indent="0" algn="r">
              <a:lnSpc>
                <a:spcPct val="80000"/>
              </a:lnSpc>
              <a:buFont typeface="Wingdings 3" charset="2"/>
              <a:buNone/>
            </a:pPr>
            <a:endParaRPr lang="en-US" altLang="ja-JP" sz="500" dirty="0" smtClean="0">
              <a:latin typeface="+mn-ea"/>
            </a:endParaRPr>
          </a:p>
          <a:p>
            <a:pPr marL="0" indent="0" algn="r">
              <a:lnSpc>
                <a:spcPct val="80000"/>
              </a:lnSpc>
              <a:buFont typeface="Wingdings 3" charset="2"/>
              <a:buNone/>
            </a:pPr>
            <a:r>
              <a:rPr lang="en-US" altLang="ja-JP" sz="1400" dirty="0" smtClean="0">
                <a:latin typeface="+mn-ea"/>
              </a:rPr>
              <a:t>44</a:t>
            </a:r>
          </a:p>
          <a:p>
            <a:pPr marL="0" indent="0" algn="r">
              <a:lnSpc>
                <a:spcPct val="80000"/>
              </a:lnSpc>
              <a:buFont typeface="Wingdings 3" charset="2"/>
              <a:buNone/>
            </a:pPr>
            <a:r>
              <a:rPr lang="en-US" altLang="ja-JP" sz="1100" dirty="0" smtClean="0">
                <a:latin typeface="+mn-ea"/>
              </a:rPr>
              <a:t>4</a:t>
            </a:r>
            <a:r>
              <a:rPr lang="en-US" altLang="ja-JP" sz="1100" dirty="0">
                <a:latin typeface="+mn-ea"/>
              </a:rPr>
              <a:t>4</a:t>
            </a:r>
            <a:endParaRPr lang="ja-JP" altLang="en-US" sz="1100" dirty="0" smtClean="0">
              <a:latin typeface="+mn-ea"/>
            </a:endParaRPr>
          </a:p>
          <a:p>
            <a:pPr marL="0" indent="0" algn="r">
              <a:lnSpc>
                <a:spcPct val="80000"/>
              </a:lnSpc>
              <a:buFont typeface="Wingdings 3" charset="2"/>
              <a:buNone/>
            </a:pPr>
            <a:r>
              <a:rPr lang="en-US" altLang="ja-JP" sz="1100" dirty="0" smtClean="0">
                <a:latin typeface="+mn-ea"/>
              </a:rPr>
              <a:t>4</a:t>
            </a:r>
            <a:r>
              <a:rPr lang="en-US" altLang="ja-JP" sz="1100" dirty="0">
                <a:latin typeface="+mn-ea"/>
              </a:rPr>
              <a:t>5</a:t>
            </a:r>
            <a:endParaRPr lang="en-US" altLang="ja-JP" sz="1100" dirty="0" smtClean="0">
              <a:latin typeface="+mn-ea"/>
            </a:endParaRPr>
          </a:p>
          <a:p>
            <a:pPr marL="0" indent="0" algn="r">
              <a:lnSpc>
                <a:spcPct val="80000"/>
              </a:lnSpc>
              <a:buFont typeface="Wingdings 3" charset="2"/>
              <a:buNone/>
            </a:pPr>
            <a:endParaRPr lang="en-US" altLang="ja-JP" sz="500" dirty="0" smtClean="0">
              <a:latin typeface="+mn-ea"/>
            </a:endParaRPr>
          </a:p>
          <a:p>
            <a:pPr marL="0" indent="0" algn="r">
              <a:lnSpc>
                <a:spcPct val="80000"/>
              </a:lnSpc>
              <a:buFont typeface="Wingdings 3" charset="2"/>
              <a:buNone/>
            </a:pPr>
            <a:r>
              <a:rPr lang="en-US" altLang="ja-JP" sz="1400" dirty="0" smtClean="0">
                <a:latin typeface="+mn-ea"/>
              </a:rPr>
              <a:t>46</a:t>
            </a:r>
            <a:endParaRPr lang="ja-JP" altLang="en-US" sz="1400" dirty="0">
              <a:latin typeface="+mn-ea"/>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2</a:t>
            </a:fld>
            <a:endParaRPr kumimoji="1" lang="ja-JP" altLang="en-US" dirty="0"/>
          </a:p>
        </p:txBody>
      </p:sp>
    </p:spTree>
    <p:extLst>
      <p:ext uri="{BB962C8B-B14F-4D97-AF65-F5344CB8AC3E}">
        <p14:creationId xmlns:p14="http://schemas.microsoft.com/office/powerpoint/2010/main" val="14398586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1"/>
          <p:cNvSpPr txBox="1">
            <a:spLocks/>
          </p:cNvSpPr>
          <p:nvPr/>
        </p:nvSpPr>
        <p:spPr>
          <a:xfrm>
            <a:off x="0" y="1"/>
            <a:ext cx="7886700" cy="618186"/>
          </a:xfrm>
          <a:prstGeom prst="rect">
            <a:avLst/>
          </a:prstGeom>
        </p:spPr>
        <p:txBody>
          <a:bodyPr>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smtClean="0">
                <a:solidFill>
                  <a:schemeClr val="tx1"/>
                </a:solidFill>
                <a:latin typeface="+mj-ea"/>
              </a:rPr>
              <a:t>Ⅰ</a:t>
            </a:r>
            <a:r>
              <a:rPr lang="ja-JP" altLang="en-US" sz="1600" b="1" smtClean="0">
                <a:solidFill>
                  <a:schemeClr val="tx1"/>
                </a:solidFill>
                <a:latin typeface="+mj-ea"/>
              </a:rPr>
              <a:t>　はじめに</a:t>
            </a:r>
            <a:endParaRPr lang="ja-JP" altLang="en-US" sz="1600" b="1" dirty="0">
              <a:solidFill>
                <a:schemeClr val="tx1"/>
              </a:solidFill>
              <a:latin typeface="+mj-ea"/>
            </a:endParaRPr>
          </a:p>
        </p:txBody>
      </p:sp>
      <p:sp>
        <p:nvSpPr>
          <p:cNvPr id="4" name="コンテンツ プレースホルダー 2"/>
          <p:cNvSpPr txBox="1">
            <a:spLocks/>
          </p:cNvSpPr>
          <p:nvPr/>
        </p:nvSpPr>
        <p:spPr>
          <a:xfrm>
            <a:off x="82981" y="284034"/>
            <a:ext cx="7886700" cy="329288"/>
          </a:xfrm>
          <a:prstGeom prst="rect">
            <a:avLst/>
          </a:prstGeom>
        </p:spPr>
        <p:txBody>
          <a:bodyPr spcCol="18000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en-US" altLang="ja-JP" sz="1600" b="1" dirty="0">
                <a:solidFill>
                  <a:schemeClr val="tx1"/>
                </a:solidFill>
                <a:latin typeface="+mj-ea"/>
                <a:ea typeface="+mj-ea"/>
              </a:rPr>
              <a:t>1</a:t>
            </a:r>
            <a:r>
              <a:rPr lang="ja-JP" altLang="en-US" sz="1600" b="1" dirty="0" smtClean="0">
                <a:solidFill>
                  <a:schemeClr val="tx1"/>
                </a:solidFill>
                <a:latin typeface="+mj-ea"/>
                <a:ea typeface="+mj-ea"/>
              </a:rPr>
              <a:t>　台風</a:t>
            </a:r>
            <a:r>
              <a:rPr lang="en-US" altLang="ja-JP" sz="1600" b="1" dirty="0" smtClean="0">
                <a:solidFill>
                  <a:schemeClr val="tx1"/>
                </a:solidFill>
                <a:latin typeface="+mj-ea"/>
                <a:ea typeface="+mj-ea"/>
              </a:rPr>
              <a:t>21</a:t>
            </a:r>
            <a:r>
              <a:rPr lang="ja-JP" altLang="en-US" sz="1600" b="1" dirty="0" smtClean="0">
                <a:solidFill>
                  <a:schemeClr val="tx1"/>
                </a:solidFill>
                <a:latin typeface="+mj-ea"/>
                <a:ea typeface="+mj-ea"/>
              </a:rPr>
              <a:t>号被害からの復旧</a:t>
            </a:r>
            <a:endParaRPr lang="en-US" altLang="ja-JP" sz="1600" b="1" dirty="0" smtClean="0">
              <a:solidFill>
                <a:schemeClr val="tx1"/>
              </a:solidFill>
              <a:latin typeface="+mj-ea"/>
              <a:ea typeface="+mj-ea"/>
            </a:endParaRPr>
          </a:p>
        </p:txBody>
      </p:sp>
      <p:sp>
        <p:nvSpPr>
          <p:cNvPr id="2" name="スライド番号プレースホルダー 1"/>
          <p:cNvSpPr>
            <a:spLocks noGrp="1"/>
          </p:cNvSpPr>
          <p:nvPr>
            <p:ph type="sldNum" sz="quarter" idx="12"/>
          </p:nvPr>
        </p:nvSpPr>
        <p:spPr>
          <a:xfrm>
            <a:off x="8713250" y="6615707"/>
            <a:ext cx="512638" cy="365125"/>
          </a:xfrm>
        </p:spPr>
        <p:txBody>
          <a:bodyPr/>
          <a:lstStyle/>
          <a:p>
            <a:fld id="{8F2DF4D1-A360-4C90-B403-85324C324155}" type="slidenum">
              <a:rPr kumimoji="1" lang="ja-JP" altLang="en-US" smtClean="0"/>
              <a:t>3</a:t>
            </a:fld>
            <a:endParaRPr kumimoji="1" lang="ja-JP" altLang="en-US" dirty="0"/>
          </a:p>
        </p:txBody>
      </p:sp>
      <p:sp>
        <p:nvSpPr>
          <p:cNvPr id="5" name="正方形/長方形 4"/>
          <p:cNvSpPr/>
          <p:nvPr/>
        </p:nvSpPr>
        <p:spPr>
          <a:xfrm>
            <a:off x="82981" y="983396"/>
            <a:ext cx="8810044" cy="5632311"/>
          </a:xfrm>
          <a:prstGeom prst="rect">
            <a:avLst/>
          </a:prstGeom>
        </p:spPr>
        <p:txBody>
          <a:bodyPr wrap="square">
            <a:spAutoFit/>
          </a:bodyPr>
          <a:lstStyle/>
          <a:p>
            <a:pPr marL="36000" lvl="0" indent="457200" algn="just">
              <a:lnSpc>
                <a:spcPct val="150000"/>
              </a:lnSpc>
              <a:spcAft>
                <a:spcPts val="0"/>
              </a:spcAft>
              <a:buFont typeface="Wingdings" panose="05000000000000000000" pitchFamily="2" charset="2"/>
              <a:buChar char="Ø"/>
            </a:pPr>
            <a:r>
              <a:rPr lang="ja-JP" altLang="en-US" sz="1600" kern="100" dirty="0" smtClean="0">
                <a:latin typeface="+mj-ea"/>
                <a:ea typeface="+mj-ea"/>
                <a:cs typeface="Times New Roman" panose="02020603050405020304" pitchFamily="18" charset="0"/>
              </a:rPr>
              <a:t>平成</a:t>
            </a:r>
            <a:r>
              <a:rPr lang="en-US" altLang="ja-JP" sz="1600" kern="100" dirty="0">
                <a:latin typeface="+mj-ea"/>
                <a:ea typeface="+mj-ea"/>
                <a:cs typeface="Times New Roman" panose="02020603050405020304" pitchFamily="18" charset="0"/>
              </a:rPr>
              <a:t>30</a:t>
            </a:r>
            <a:r>
              <a:rPr lang="ja-JP" altLang="en-US" sz="1600" kern="100" dirty="0">
                <a:latin typeface="+mj-ea"/>
                <a:ea typeface="+mj-ea"/>
                <a:cs typeface="Times New Roman" panose="02020603050405020304" pitchFamily="18" charset="0"/>
              </a:rPr>
              <a:t>年</a:t>
            </a:r>
            <a:r>
              <a:rPr lang="en-US" altLang="ja-JP" sz="1600" kern="100" dirty="0">
                <a:latin typeface="+mj-ea"/>
                <a:ea typeface="+mj-ea"/>
                <a:cs typeface="Times New Roman" panose="02020603050405020304" pitchFamily="18" charset="0"/>
              </a:rPr>
              <a:t>9</a:t>
            </a:r>
            <a:r>
              <a:rPr lang="ja-JP" altLang="en-US" sz="1600" kern="100" dirty="0">
                <a:latin typeface="+mj-ea"/>
                <a:ea typeface="+mj-ea"/>
                <a:cs typeface="Times New Roman" panose="02020603050405020304" pitchFamily="18" charset="0"/>
              </a:rPr>
              <a:t>月</a:t>
            </a:r>
            <a:r>
              <a:rPr lang="en-US" altLang="ja-JP" sz="1600" kern="100" dirty="0">
                <a:latin typeface="+mj-ea"/>
                <a:ea typeface="+mj-ea"/>
                <a:cs typeface="Times New Roman" panose="02020603050405020304" pitchFamily="18" charset="0"/>
              </a:rPr>
              <a:t>4</a:t>
            </a:r>
            <a:r>
              <a:rPr lang="ja-JP" altLang="en-US" sz="1600" kern="100" dirty="0">
                <a:latin typeface="+mj-ea"/>
                <a:ea typeface="+mj-ea"/>
                <a:cs typeface="Times New Roman" panose="02020603050405020304" pitchFamily="18" charset="0"/>
              </a:rPr>
              <a:t>日に襲来した台風</a:t>
            </a:r>
            <a:r>
              <a:rPr lang="en-US" altLang="ja-JP" sz="1600" kern="100" dirty="0">
                <a:latin typeface="+mj-ea"/>
                <a:ea typeface="+mj-ea"/>
                <a:cs typeface="Times New Roman" panose="02020603050405020304" pitchFamily="18" charset="0"/>
              </a:rPr>
              <a:t>21</a:t>
            </a:r>
            <a:r>
              <a:rPr lang="ja-JP" altLang="en-US" sz="1600" kern="100" dirty="0">
                <a:latin typeface="+mj-ea"/>
                <a:ea typeface="+mj-ea"/>
                <a:cs typeface="Times New Roman" panose="02020603050405020304" pitchFamily="18" charset="0"/>
              </a:rPr>
              <a:t>号は</a:t>
            </a:r>
            <a:r>
              <a:rPr lang="ja-JP" altLang="en-US" sz="1600" kern="100" dirty="0" smtClean="0">
                <a:latin typeface="+mj-ea"/>
                <a:ea typeface="+mj-ea"/>
                <a:cs typeface="Times New Roman" panose="02020603050405020304" pitchFamily="18" charset="0"/>
              </a:rPr>
              <a:t>、</a:t>
            </a:r>
            <a:r>
              <a:rPr lang="ja-JP" altLang="en-US" sz="1600" kern="100" dirty="0">
                <a:latin typeface="+mj-ea"/>
                <a:ea typeface="+mj-ea"/>
                <a:cs typeface="Times New Roman" panose="02020603050405020304" pitchFamily="18" charset="0"/>
              </a:rPr>
              <a:t>港湾</a:t>
            </a:r>
            <a:r>
              <a:rPr lang="ja-JP" altLang="en-US" sz="1600" kern="100" dirty="0" smtClean="0">
                <a:latin typeface="+mj-ea"/>
                <a:ea typeface="+mj-ea"/>
                <a:cs typeface="Times New Roman" panose="02020603050405020304" pitchFamily="18" charset="0"/>
              </a:rPr>
              <a:t>施設</a:t>
            </a:r>
            <a:r>
              <a:rPr lang="ja-JP" altLang="en-US" sz="1600" kern="100" dirty="0">
                <a:latin typeface="+mj-ea"/>
                <a:ea typeface="+mj-ea"/>
                <a:cs typeface="Times New Roman" panose="02020603050405020304" pitchFamily="18" charset="0"/>
              </a:rPr>
              <a:t>提供事業の経営資源である上屋及び</a:t>
            </a:r>
            <a:r>
              <a:rPr lang="ja-JP" altLang="en-US" sz="1600" kern="100" dirty="0" smtClean="0">
                <a:latin typeface="+mj-ea"/>
                <a:ea typeface="+mj-ea"/>
                <a:cs typeface="Times New Roman" panose="02020603050405020304" pitchFamily="18" charset="0"/>
              </a:rPr>
              <a:t>荷</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ja-JP" altLang="en-US" sz="1600" kern="100" dirty="0" smtClean="0">
                <a:latin typeface="+mj-ea"/>
                <a:ea typeface="+mj-ea"/>
                <a:cs typeface="Times New Roman" panose="02020603050405020304" pitchFamily="18" charset="0"/>
              </a:rPr>
              <a:t>　　 役機械に多大な被害をもたらした。</a:t>
            </a:r>
            <a:endParaRPr lang="en-US" altLang="ja-JP" sz="1600" kern="100" dirty="0" smtClean="0">
              <a:latin typeface="+mj-ea"/>
              <a:ea typeface="+mj-ea"/>
              <a:cs typeface="Times New Roman" panose="02020603050405020304" pitchFamily="18" charset="0"/>
            </a:endParaRPr>
          </a:p>
          <a:p>
            <a:pPr marL="36000" lvl="0" indent="457200" algn="just">
              <a:lnSpc>
                <a:spcPct val="150000"/>
              </a:lnSpc>
              <a:spcAft>
                <a:spcPts val="0"/>
              </a:spcAft>
              <a:buFont typeface="Wingdings" panose="05000000000000000000" pitchFamily="2" charset="2"/>
              <a:buChar char="Ø"/>
            </a:pPr>
            <a:r>
              <a:rPr lang="ja-JP" altLang="en-US" sz="1600" kern="100" dirty="0" smtClean="0">
                <a:latin typeface="+mj-ea"/>
                <a:ea typeface="+mj-ea"/>
                <a:cs typeface="Times New Roman" panose="02020603050405020304" pitchFamily="18" charset="0"/>
              </a:rPr>
              <a:t>とく</a:t>
            </a:r>
            <a:r>
              <a:rPr lang="ja-JP" altLang="en-US" sz="1600" kern="100" dirty="0">
                <a:latin typeface="+mj-ea"/>
                <a:ea typeface="+mj-ea"/>
                <a:cs typeface="Times New Roman" panose="02020603050405020304" pitchFamily="18" charset="0"/>
              </a:rPr>
              <a:t>に上屋では、</a:t>
            </a:r>
            <a:r>
              <a:rPr lang="en-US" altLang="ja-JP" sz="1600" kern="100" dirty="0">
                <a:latin typeface="+mj-ea"/>
                <a:ea typeface="+mj-ea"/>
                <a:cs typeface="Times New Roman" panose="02020603050405020304" pitchFamily="18" charset="0"/>
              </a:rPr>
              <a:t>81</a:t>
            </a:r>
            <a:r>
              <a:rPr lang="ja-JP" altLang="en-US" sz="1600" kern="100" dirty="0">
                <a:latin typeface="+mj-ea"/>
                <a:ea typeface="+mj-ea"/>
                <a:cs typeface="Times New Roman" panose="02020603050405020304" pitchFamily="18" charset="0"/>
              </a:rPr>
              <a:t>棟の</a:t>
            </a:r>
            <a:r>
              <a:rPr lang="ja-JP" altLang="en-US" sz="1600" kern="100" dirty="0" smtClean="0">
                <a:latin typeface="+mj-ea"/>
                <a:ea typeface="+mj-ea"/>
                <a:cs typeface="Times New Roman" panose="02020603050405020304" pitchFamily="18" charset="0"/>
              </a:rPr>
              <a:t>うち</a:t>
            </a:r>
            <a:r>
              <a:rPr lang="en-US" altLang="ja-JP" sz="1600" kern="100" dirty="0" smtClean="0">
                <a:latin typeface="+mj-ea"/>
                <a:ea typeface="+mj-ea"/>
                <a:cs typeface="Times New Roman" panose="02020603050405020304" pitchFamily="18" charset="0"/>
              </a:rPr>
              <a:t>6</a:t>
            </a:r>
            <a:r>
              <a:rPr lang="en-US" altLang="ja-JP" sz="1600" kern="100" dirty="0">
                <a:latin typeface="+mj-ea"/>
                <a:ea typeface="+mj-ea"/>
                <a:cs typeface="Times New Roman" panose="02020603050405020304" pitchFamily="18" charset="0"/>
              </a:rPr>
              <a:t>6</a:t>
            </a:r>
            <a:r>
              <a:rPr lang="ja-JP" altLang="en-US" sz="1600" kern="100" dirty="0" smtClean="0">
                <a:latin typeface="+mj-ea"/>
                <a:ea typeface="+mj-ea"/>
                <a:cs typeface="Times New Roman" panose="02020603050405020304" pitchFamily="18" charset="0"/>
              </a:rPr>
              <a:t>棟</a:t>
            </a:r>
            <a:r>
              <a:rPr lang="ja-JP" altLang="en-US" sz="1600" kern="100" dirty="0">
                <a:latin typeface="+mj-ea"/>
                <a:ea typeface="+mj-ea"/>
                <a:cs typeface="Times New Roman" panose="02020603050405020304" pitchFamily="18" charset="0"/>
              </a:rPr>
              <a:t>で屋根やシャッターの破損や停電などの被害が生じた</a:t>
            </a:r>
            <a:r>
              <a:rPr lang="ja-JP" altLang="en-US" sz="1600" kern="100" dirty="0" smtClean="0">
                <a:latin typeface="+mj-ea"/>
                <a:ea typeface="+mj-ea"/>
                <a:cs typeface="Times New Roman" panose="02020603050405020304" pitchFamily="18" charset="0"/>
              </a:rPr>
              <a:t>。</a:t>
            </a:r>
            <a:endParaRPr lang="en-US" altLang="ja-JP" sz="1600" kern="100" dirty="0" smtClean="0">
              <a:latin typeface="+mj-ea"/>
              <a:ea typeface="+mj-ea"/>
              <a:cs typeface="Times New Roman" panose="02020603050405020304" pitchFamily="18" charset="0"/>
            </a:endParaRPr>
          </a:p>
          <a:p>
            <a:pPr marL="36000" lvl="0" indent="457200" algn="just">
              <a:lnSpc>
                <a:spcPct val="150000"/>
              </a:lnSpc>
              <a:spcAft>
                <a:spcPts val="0"/>
              </a:spcAft>
              <a:buFont typeface="Wingdings" panose="05000000000000000000" pitchFamily="2" charset="2"/>
              <a:buChar char="Ø"/>
            </a:pPr>
            <a:r>
              <a:rPr lang="ja-JP" altLang="en-US" sz="1600" kern="100" dirty="0" smtClean="0">
                <a:latin typeface="+mj-ea"/>
                <a:ea typeface="+mj-ea"/>
                <a:cs typeface="Times New Roman" panose="02020603050405020304" pitchFamily="18" charset="0"/>
              </a:rPr>
              <a:t>被災</a:t>
            </a:r>
            <a:r>
              <a:rPr lang="ja-JP" altLang="en-US" sz="1600" kern="100" dirty="0">
                <a:latin typeface="+mj-ea"/>
                <a:ea typeface="+mj-ea"/>
                <a:cs typeface="Times New Roman" panose="02020603050405020304" pitchFamily="18" charset="0"/>
              </a:rPr>
              <a:t>した上屋や荷役機械では、施設の使用が制限された状況となっていたことから、</a:t>
            </a:r>
            <a:r>
              <a:rPr lang="ja-JP" altLang="en-US" sz="1600" kern="100" dirty="0" smtClean="0">
                <a:latin typeface="+mj-ea"/>
                <a:ea typeface="+mj-ea"/>
                <a:cs typeface="Times New Roman" panose="02020603050405020304" pitchFamily="18" charset="0"/>
              </a:rPr>
              <a:t>出来</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en-US" altLang="ja-JP" sz="1600" kern="100" dirty="0" smtClean="0">
                <a:latin typeface="+mj-ea"/>
                <a:ea typeface="+mj-ea"/>
                <a:cs typeface="Times New Roman" panose="02020603050405020304" pitchFamily="18" charset="0"/>
              </a:rPr>
              <a:t>       </a:t>
            </a:r>
            <a:r>
              <a:rPr lang="ja-JP" altLang="en-US" sz="1600" kern="100" dirty="0" smtClean="0">
                <a:latin typeface="+mj-ea"/>
                <a:ea typeface="+mj-ea"/>
                <a:cs typeface="Times New Roman" panose="02020603050405020304" pitchFamily="18" charset="0"/>
              </a:rPr>
              <a:t>得る</a:t>
            </a:r>
            <a:r>
              <a:rPr lang="ja-JP" altLang="en-US" sz="1600" kern="100" dirty="0">
                <a:latin typeface="+mj-ea"/>
                <a:ea typeface="+mj-ea"/>
                <a:cs typeface="Times New Roman" panose="02020603050405020304" pitchFamily="18" charset="0"/>
              </a:rPr>
              <a:t>限り迅速に応急復旧に取り組んだ。</a:t>
            </a:r>
          </a:p>
          <a:p>
            <a:pPr marL="36000" lvl="0" indent="457200" algn="just">
              <a:lnSpc>
                <a:spcPct val="150000"/>
              </a:lnSpc>
              <a:spcAft>
                <a:spcPts val="0"/>
              </a:spcAft>
              <a:buFont typeface="Wingdings" panose="05000000000000000000" pitchFamily="2" charset="2"/>
              <a:buChar char="Ø"/>
            </a:pPr>
            <a:r>
              <a:rPr lang="ja-JP" altLang="en-US" sz="1600" kern="100" dirty="0">
                <a:latin typeface="+mj-ea"/>
                <a:ea typeface="+mj-ea"/>
                <a:cs typeface="Times New Roman" panose="02020603050405020304" pitchFamily="18" charset="0"/>
              </a:rPr>
              <a:t>現在は応急復旧</a:t>
            </a:r>
            <a:r>
              <a:rPr lang="ja-JP" altLang="en-US" sz="1600" kern="100" dirty="0" smtClean="0">
                <a:latin typeface="+mj-ea"/>
                <a:ea typeface="+mj-ea"/>
                <a:cs typeface="Times New Roman" panose="02020603050405020304" pitchFamily="18" charset="0"/>
              </a:rPr>
              <a:t>が完了</a:t>
            </a:r>
            <a:r>
              <a:rPr lang="ja-JP" altLang="en-US" sz="1600" kern="100" dirty="0">
                <a:latin typeface="+mj-ea"/>
                <a:ea typeface="+mj-ea"/>
                <a:cs typeface="Times New Roman" panose="02020603050405020304" pitchFamily="18" charset="0"/>
              </a:rPr>
              <a:t>しているが</a:t>
            </a:r>
            <a:r>
              <a:rPr lang="ja-JP" altLang="en-US" sz="1600" kern="100" dirty="0" smtClean="0">
                <a:latin typeface="+mj-ea"/>
                <a:ea typeface="+mj-ea"/>
                <a:cs typeface="Times New Roman" panose="02020603050405020304" pitchFamily="18" charset="0"/>
              </a:rPr>
              <a:t>、台風の大型化に備え平成</a:t>
            </a:r>
            <a:r>
              <a:rPr lang="en-US" altLang="ja-JP" sz="1600" kern="100" dirty="0">
                <a:latin typeface="+mj-ea"/>
                <a:ea typeface="+mj-ea"/>
                <a:cs typeface="Times New Roman" panose="02020603050405020304" pitchFamily="18" charset="0"/>
              </a:rPr>
              <a:t>31</a:t>
            </a:r>
            <a:r>
              <a:rPr lang="ja-JP" altLang="en-US" sz="1600" kern="100" dirty="0">
                <a:latin typeface="+mj-ea"/>
                <a:ea typeface="+mj-ea"/>
                <a:cs typeface="Times New Roman" panose="02020603050405020304" pitchFamily="18" charset="0"/>
              </a:rPr>
              <a:t>年度</a:t>
            </a:r>
            <a:r>
              <a:rPr lang="ja-JP" altLang="en-US" sz="1600" kern="100" dirty="0" smtClean="0">
                <a:latin typeface="+mj-ea"/>
                <a:ea typeface="+mj-ea"/>
                <a:cs typeface="Times New Roman" panose="02020603050405020304" pitchFamily="18" charset="0"/>
              </a:rPr>
              <a:t>はこれら</a:t>
            </a:r>
            <a:r>
              <a:rPr lang="ja-JP" altLang="en-US" sz="1600" kern="100" dirty="0">
                <a:latin typeface="+mj-ea"/>
                <a:ea typeface="+mj-ea"/>
                <a:cs typeface="Times New Roman" panose="02020603050405020304" pitchFamily="18" charset="0"/>
              </a:rPr>
              <a:t>の施設の</a:t>
            </a:r>
            <a:r>
              <a:rPr lang="ja-JP" altLang="en-US" sz="1600" kern="100" dirty="0" smtClean="0">
                <a:latin typeface="+mj-ea"/>
                <a:ea typeface="+mj-ea"/>
                <a:cs typeface="Times New Roman" panose="02020603050405020304" pitchFamily="18" charset="0"/>
              </a:rPr>
              <a:t>本</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ja-JP" altLang="en-US" sz="1600" kern="100" dirty="0" smtClean="0">
                <a:latin typeface="+mj-ea"/>
                <a:ea typeface="+mj-ea"/>
                <a:cs typeface="Times New Roman" panose="02020603050405020304" pitchFamily="18" charset="0"/>
              </a:rPr>
              <a:t>　　 格復旧</a:t>
            </a:r>
            <a:r>
              <a:rPr lang="ja-JP" altLang="en-US" sz="1600" kern="100" dirty="0">
                <a:latin typeface="+mj-ea"/>
                <a:ea typeface="+mj-ea"/>
                <a:cs typeface="Times New Roman" panose="02020603050405020304" pitchFamily="18" charset="0"/>
              </a:rPr>
              <a:t>に</a:t>
            </a:r>
            <a:r>
              <a:rPr lang="ja-JP" altLang="en-US" sz="1600" kern="100" dirty="0" smtClean="0">
                <a:latin typeface="+mj-ea"/>
                <a:ea typeface="+mj-ea"/>
                <a:cs typeface="Times New Roman" panose="02020603050405020304" pitchFamily="18" charset="0"/>
              </a:rPr>
              <a:t>取り組んでいく</a:t>
            </a:r>
            <a:r>
              <a:rPr lang="ja-JP" altLang="en-US" sz="1600" kern="100" dirty="0">
                <a:latin typeface="+mj-ea"/>
                <a:ea typeface="+mj-ea"/>
                <a:cs typeface="Times New Roman" panose="02020603050405020304" pitchFamily="18" charset="0"/>
              </a:rPr>
              <a:t>。</a:t>
            </a:r>
          </a:p>
          <a:p>
            <a:pPr marL="36000" lvl="0" indent="457200" algn="just">
              <a:lnSpc>
                <a:spcPct val="150000"/>
              </a:lnSpc>
              <a:spcAft>
                <a:spcPts val="0"/>
              </a:spcAft>
              <a:buFont typeface="Wingdings" panose="05000000000000000000" pitchFamily="2" charset="2"/>
              <a:buChar char="Ø"/>
            </a:pPr>
            <a:r>
              <a:rPr lang="ja-JP" altLang="en-US" sz="1600" kern="100" dirty="0">
                <a:latin typeface="+mj-ea"/>
                <a:ea typeface="+mj-ea"/>
                <a:cs typeface="Times New Roman" panose="02020603050405020304" pitchFamily="18" charset="0"/>
              </a:rPr>
              <a:t>台風</a:t>
            </a:r>
            <a:r>
              <a:rPr lang="en-US" altLang="ja-JP" sz="1600" kern="100" dirty="0">
                <a:latin typeface="+mj-ea"/>
                <a:ea typeface="+mj-ea"/>
                <a:cs typeface="Times New Roman" panose="02020603050405020304" pitchFamily="18" charset="0"/>
              </a:rPr>
              <a:t>21</a:t>
            </a:r>
            <a:r>
              <a:rPr lang="ja-JP" altLang="en-US" sz="1600" kern="100" dirty="0">
                <a:latin typeface="+mj-ea"/>
                <a:ea typeface="+mj-ea"/>
                <a:cs typeface="Times New Roman" panose="02020603050405020304" pitchFamily="18" charset="0"/>
              </a:rPr>
              <a:t>号による被害は</a:t>
            </a:r>
            <a:r>
              <a:rPr lang="ja-JP" altLang="en-US" sz="1600" kern="100" dirty="0" smtClean="0">
                <a:latin typeface="+mj-ea"/>
                <a:ea typeface="+mj-ea"/>
                <a:cs typeface="Times New Roman" panose="02020603050405020304" pitchFamily="18" charset="0"/>
              </a:rPr>
              <a:t>、港湾施設</a:t>
            </a:r>
            <a:r>
              <a:rPr lang="ja-JP" altLang="en-US" sz="1600" kern="100" dirty="0">
                <a:latin typeface="+mj-ea"/>
                <a:ea typeface="+mj-ea"/>
                <a:cs typeface="Times New Roman" panose="02020603050405020304" pitchFamily="18" charset="0"/>
              </a:rPr>
              <a:t>提供事業の経営面でも大きな影響を及ぼしており、</a:t>
            </a:r>
            <a:r>
              <a:rPr lang="ja-JP" altLang="en-US" sz="1600" kern="100" dirty="0" smtClean="0">
                <a:latin typeface="+mj-ea"/>
                <a:ea typeface="+mj-ea"/>
                <a:cs typeface="Times New Roman" panose="02020603050405020304" pitchFamily="18" charset="0"/>
              </a:rPr>
              <a:t>平</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ja-JP" altLang="en-US" sz="1600" kern="100" dirty="0" smtClean="0">
                <a:latin typeface="+mj-ea"/>
                <a:ea typeface="+mj-ea"/>
                <a:cs typeface="Times New Roman" panose="02020603050405020304" pitchFamily="18" charset="0"/>
              </a:rPr>
              <a:t>       成</a:t>
            </a:r>
            <a:r>
              <a:rPr lang="en-US" altLang="ja-JP" sz="1600" kern="100" dirty="0" smtClean="0">
                <a:latin typeface="+mj-ea"/>
                <a:ea typeface="+mj-ea"/>
                <a:cs typeface="Times New Roman" panose="02020603050405020304" pitchFamily="18" charset="0"/>
              </a:rPr>
              <a:t>30</a:t>
            </a:r>
            <a:r>
              <a:rPr lang="ja-JP" altLang="en-US" sz="1600" kern="100" dirty="0" smtClean="0">
                <a:latin typeface="+mj-ea"/>
                <a:ea typeface="+mj-ea"/>
                <a:cs typeface="Times New Roman" panose="02020603050405020304" pitchFamily="18" charset="0"/>
              </a:rPr>
              <a:t>年度には、応急復旧にかかる損失を計上するとともに、復旧</a:t>
            </a:r>
            <a:r>
              <a:rPr lang="ja-JP" altLang="en-US" sz="1600" kern="100" dirty="0">
                <a:latin typeface="+mj-ea"/>
                <a:ea typeface="+mj-ea"/>
                <a:cs typeface="Times New Roman" panose="02020603050405020304" pitchFamily="18" charset="0"/>
              </a:rPr>
              <a:t>工事期間中に</a:t>
            </a:r>
            <a:r>
              <a:rPr lang="ja-JP" altLang="en-US" sz="1600" kern="100" dirty="0" smtClean="0">
                <a:latin typeface="+mj-ea"/>
                <a:ea typeface="+mj-ea"/>
                <a:cs typeface="Times New Roman" panose="02020603050405020304" pitchFamily="18" charset="0"/>
              </a:rPr>
              <a:t>使用</a:t>
            </a:r>
            <a:r>
              <a:rPr lang="ja-JP" altLang="en-US" sz="1600" kern="100" dirty="0">
                <a:latin typeface="+mj-ea"/>
                <a:ea typeface="+mj-ea"/>
                <a:cs typeface="Times New Roman" panose="02020603050405020304" pitchFamily="18" charset="0"/>
              </a:rPr>
              <a:t>が</a:t>
            </a:r>
            <a:r>
              <a:rPr lang="ja-JP" altLang="en-US" sz="1600" kern="100" dirty="0" smtClean="0">
                <a:latin typeface="+mj-ea"/>
                <a:ea typeface="+mj-ea"/>
                <a:cs typeface="Times New Roman" panose="02020603050405020304" pitchFamily="18" charset="0"/>
              </a:rPr>
              <a:t>制</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en-US" altLang="ja-JP" sz="1600" kern="100" dirty="0">
                <a:latin typeface="+mj-ea"/>
                <a:ea typeface="+mj-ea"/>
                <a:cs typeface="Times New Roman" panose="02020603050405020304" pitchFamily="18" charset="0"/>
              </a:rPr>
              <a:t> </a:t>
            </a:r>
            <a:r>
              <a:rPr lang="en-US" altLang="ja-JP" sz="1600" kern="100" dirty="0" smtClean="0">
                <a:latin typeface="+mj-ea"/>
                <a:ea typeface="+mj-ea"/>
                <a:cs typeface="Times New Roman" panose="02020603050405020304" pitchFamily="18" charset="0"/>
              </a:rPr>
              <a:t>      </a:t>
            </a:r>
            <a:r>
              <a:rPr lang="ja-JP" altLang="en-US" sz="1600" kern="100" dirty="0" smtClean="0">
                <a:latin typeface="+mj-ea"/>
                <a:ea typeface="+mj-ea"/>
                <a:cs typeface="Times New Roman" panose="02020603050405020304" pitchFamily="18" charset="0"/>
              </a:rPr>
              <a:t>限される</a:t>
            </a:r>
            <a:r>
              <a:rPr lang="ja-JP" altLang="en-US" sz="1600" kern="100" dirty="0">
                <a:latin typeface="+mj-ea"/>
                <a:ea typeface="+mj-ea"/>
                <a:cs typeface="Times New Roman" panose="02020603050405020304" pitchFamily="18" charset="0"/>
              </a:rPr>
              <a:t>ことによる収益の減が</a:t>
            </a:r>
            <a:r>
              <a:rPr lang="ja-JP" altLang="en-US" sz="1600" kern="100" dirty="0" smtClean="0">
                <a:latin typeface="+mj-ea"/>
                <a:ea typeface="+mj-ea"/>
                <a:cs typeface="Times New Roman" panose="02020603050405020304" pitchFamily="18" charset="0"/>
              </a:rPr>
              <a:t>生じ、平成３１年度で</a:t>
            </a:r>
            <a:r>
              <a:rPr lang="ja-JP" altLang="en-US" sz="1600" kern="100" dirty="0">
                <a:latin typeface="+mj-ea"/>
                <a:ea typeface="+mj-ea"/>
                <a:cs typeface="Times New Roman" panose="02020603050405020304" pitchFamily="18" charset="0"/>
              </a:rPr>
              <a:t>も</a:t>
            </a:r>
            <a:r>
              <a:rPr lang="ja-JP" altLang="en-US" sz="1600" kern="100" dirty="0" smtClean="0">
                <a:latin typeface="+mj-ea"/>
                <a:ea typeface="+mj-ea"/>
                <a:cs typeface="Times New Roman" panose="02020603050405020304" pitchFamily="18" charset="0"/>
              </a:rPr>
              <a:t>、本格復旧に伴う損失を計上す　 </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en-US" altLang="ja-JP" sz="1600" kern="100" dirty="0">
                <a:latin typeface="+mj-ea"/>
                <a:ea typeface="+mj-ea"/>
                <a:cs typeface="Times New Roman" panose="02020603050405020304" pitchFamily="18" charset="0"/>
              </a:rPr>
              <a:t> </a:t>
            </a:r>
            <a:r>
              <a:rPr lang="en-US" altLang="ja-JP" sz="1600" kern="100" dirty="0" smtClean="0">
                <a:latin typeface="+mj-ea"/>
                <a:ea typeface="+mj-ea"/>
                <a:cs typeface="Times New Roman" panose="02020603050405020304" pitchFamily="18" charset="0"/>
              </a:rPr>
              <a:t>      </a:t>
            </a:r>
            <a:r>
              <a:rPr lang="ja-JP" altLang="en-US" sz="1600" kern="100" dirty="0" smtClean="0">
                <a:latin typeface="+mj-ea"/>
                <a:ea typeface="+mj-ea"/>
                <a:cs typeface="Times New Roman" panose="02020603050405020304" pitchFamily="18" charset="0"/>
              </a:rPr>
              <a:t>ることになる。</a:t>
            </a:r>
            <a:endParaRPr lang="ja-JP" altLang="en-US" sz="1600" kern="100" dirty="0">
              <a:latin typeface="+mj-ea"/>
              <a:ea typeface="+mj-ea"/>
              <a:cs typeface="Times New Roman" panose="02020603050405020304" pitchFamily="18" charset="0"/>
            </a:endParaRPr>
          </a:p>
          <a:p>
            <a:pPr marL="36000" lvl="0" indent="457200" algn="just">
              <a:lnSpc>
                <a:spcPct val="150000"/>
              </a:lnSpc>
              <a:spcAft>
                <a:spcPts val="0"/>
              </a:spcAft>
              <a:buFont typeface="Wingdings" panose="05000000000000000000" pitchFamily="2" charset="2"/>
              <a:buChar char="Ø"/>
            </a:pPr>
            <a:r>
              <a:rPr lang="ja-JP" altLang="en-US" sz="1600" kern="100" dirty="0">
                <a:latin typeface="+mj-ea"/>
                <a:ea typeface="+mj-ea"/>
                <a:cs typeface="Times New Roman" panose="02020603050405020304" pitchFamily="18" charset="0"/>
              </a:rPr>
              <a:t>しかしながら、「台風</a:t>
            </a:r>
            <a:r>
              <a:rPr lang="en-US" altLang="ja-JP" sz="1600" kern="100" dirty="0">
                <a:latin typeface="+mj-ea"/>
                <a:ea typeface="+mj-ea"/>
                <a:cs typeface="Times New Roman" panose="02020603050405020304" pitchFamily="18" charset="0"/>
              </a:rPr>
              <a:t>21</a:t>
            </a:r>
            <a:r>
              <a:rPr lang="ja-JP" altLang="en-US" sz="1600" kern="100" dirty="0">
                <a:latin typeface="+mj-ea"/>
                <a:ea typeface="+mj-ea"/>
                <a:cs typeface="Times New Roman" panose="02020603050405020304" pitchFamily="18" charset="0"/>
              </a:rPr>
              <a:t>号による被害からの復旧」は全力で取り組むべきであること</a:t>
            </a:r>
            <a:r>
              <a:rPr lang="ja-JP" altLang="en-US" sz="1600" kern="100" dirty="0" smtClean="0">
                <a:latin typeface="+mj-ea"/>
                <a:ea typeface="+mj-ea"/>
                <a:cs typeface="Times New Roman" panose="02020603050405020304" pitchFamily="18" charset="0"/>
              </a:rPr>
              <a:t>か</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en-US" altLang="ja-JP" sz="1600" kern="100" dirty="0" smtClean="0">
                <a:latin typeface="+mj-ea"/>
                <a:ea typeface="+mj-ea"/>
                <a:cs typeface="Times New Roman" panose="02020603050405020304" pitchFamily="18" charset="0"/>
              </a:rPr>
              <a:t>       </a:t>
            </a:r>
            <a:r>
              <a:rPr lang="ja-JP" altLang="en-US" sz="1600" kern="100" dirty="0" smtClean="0">
                <a:latin typeface="+mj-ea"/>
                <a:ea typeface="+mj-ea"/>
                <a:cs typeface="Times New Roman" panose="02020603050405020304" pitchFamily="18" charset="0"/>
              </a:rPr>
              <a:t>ら</a:t>
            </a:r>
            <a:r>
              <a:rPr lang="ja-JP" altLang="en-US" sz="1600" kern="100" dirty="0">
                <a:latin typeface="+mj-ea"/>
                <a:ea typeface="+mj-ea"/>
                <a:cs typeface="Times New Roman" panose="02020603050405020304" pitchFamily="18" charset="0"/>
              </a:rPr>
              <a:t>、これを全般的課題に加え</a:t>
            </a:r>
            <a:r>
              <a:rPr lang="ja-JP" altLang="en-US" sz="1600" kern="100" dirty="0" smtClean="0">
                <a:latin typeface="+mj-ea"/>
                <a:ea typeface="+mj-ea"/>
                <a:cs typeface="Times New Roman" panose="02020603050405020304" pitchFamily="18" charset="0"/>
              </a:rPr>
              <a:t>、</a:t>
            </a:r>
            <a:r>
              <a:rPr lang="ja-JP" altLang="en-US" sz="1600" kern="100" dirty="0">
                <a:latin typeface="+mj-ea"/>
                <a:ea typeface="+mj-ea"/>
                <a:cs typeface="Times New Roman" panose="02020603050405020304" pitchFamily="18" charset="0"/>
              </a:rPr>
              <a:t>港湾施設提供事業</a:t>
            </a:r>
            <a:r>
              <a:rPr lang="ja-JP" altLang="en-US" sz="1600" kern="100" dirty="0" smtClean="0">
                <a:latin typeface="+mj-ea"/>
                <a:ea typeface="+mj-ea"/>
                <a:cs typeface="Times New Roman" panose="02020603050405020304" pitchFamily="18" charset="0"/>
              </a:rPr>
              <a:t>経営計画 </a:t>
            </a:r>
            <a:r>
              <a:rPr lang="en-US" altLang="ja-JP" sz="1600" kern="100" dirty="0" smtClean="0">
                <a:latin typeface="+mj-ea"/>
                <a:ea typeface="+mj-ea"/>
                <a:cs typeface="Times New Roman" panose="02020603050405020304" pitchFamily="18" charset="0"/>
              </a:rPr>
              <a:t>Ver.2.0</a:t>
            </a:r>
            <a:r>
              <a:rPr lang="ja-JP" altLang="en-US" sz="1600" kern="100" dirty="0" smtClean="0">
                <a:latin typeface="+mj-ea"/>
                <a:ea typeface="+mj-ea"/>
                <a:cs typeface="Times New Roman" panose="02020603050405020304" pitchFamily="18" charset="0"/>
              </a:rPr>
              <a:t>の</a:t>
            </a:r>
            <a:r>
              <a:rPr lang="ja-JP" altLang="en-US" sz="1600" kern="100" dirty="0">
                <a:latin typeface="+mj-ea"/>
                <a:ea typeface="+mj-ea"/>
                <a:cs typeface="Times New Roman" panose="02020603050405020304" pitchFamily="18" charset="0"/>
              </a:rPr>
              <a:t>中でも「最優先に</a:t>
            </a:r>
            <a:r>
              <a:rPr lang="ja-JP" altLang="en-US" sz="1600" kern="100" dirty="0" smtClean="0">
                <a:latin typeface="+mj-ea"/>
                <a:ea typeface="+mj-ea"/>
                <a:cs typeface="Times New Roman" panose="02020603050405020304" pitchFamily="18" charset="0"/>
              </a:rPr>
              <a:t>取</a:t>
            </a:r>
            <a:endParaRPr lang="en-US" altLang="ja-JP" sz="1600" kern="100" dirty="0" smtClean="0">
              <a:latin typeface="+mj-ea"/>
              <a:ea typeface="+mj-ea"/>
              <a:cs typeface="Times New Roman" panose="02020603050405020304" pitchFamily="18" charset="0"/>
            </a:endParaRPr>
          </a:p>
          <a:p>
            <a:pPr marL="36000" lvl="0" algn="just">
              <a:lnSpc>
                <a:spcPct val="150000"/>
              </a:lnSpc>
              <a:spcAft>
                <a:spcPts val="0"/>
              </a:spcAft>
            </a:pPr>
            <a:r>
              <a:rPr lang="ja-JP" altLang="en-US" sz="1600" kern="100" dirty="0">
                <a:latin typeface="+mj-ea"/>
                <a:ea typeface="+mj-ea"/>
                <a:cs typeface="Times New Roman" panose="02020603050405020304" pitchFamily="18" charset="0"/>
              </a:rPr>
              <a:t>　</a:t>
            </a:r>
            <a:r>
              <a:rPr lang="ja-JP" altLang="en-US" sz="1600" kern="100" dirty="0" smtClean="0">
                <a:latin typeface="+mj-ea"/>
                <a:ea typeface="+mj-ea"/>
                <a:cs typeface="Times New Roman" panose="02020603050405020304" pitchFamily="18" charset="0"/>
              </a:rPr>
              <a:t>　 </a:t>
            </a:r>
            <a:r>
              <a:rPr lang="ja-JP" altLang="en-US" sz="1600" kern="100" dirty="0" err="1" smtClean="0">
                <a:latin typeface="+mj-ea"/>
                <a:ea typeface="+mj-ea"/>
                <a:cs typeface="Times New Roman" panose="02020603050405020304" pitchFamily="18" charset="0"/>
              </a:rPr>
              <a:t>り</a:t>
            </a:r>
            <a:r>
              <a:rPr lang="ja-JP" altLang="en-US" sz="1600" kern="100" dirty="0">
                <a:latin typeface="+mj-ea"/>
                <a:ea typeface="+mj-ea"/>
                <a:cs typeface="Times New Roman" panose="02020603050405020304" pitchFamily="18" charset="0"/>
              </a:rPr>
              <a:t>組む課題」と</a:t>
            </a:r>
            <a:r>
              <a:rPr lang="ja-JP" altLang="en-US" sz="1600" kern="100" dirty="0" smtClean="0">
                <a:latin typeface="+mj-ea"/>
                <a:ea typeface="+mj-ea"/>
                <a:cs typeface="Times New Roman" panose="02020603050405020304" pitchFamily="18" charset="0"/>
              </a:rPr>
              <a:t>していく</a:t>
            </a:r>
            <a:r>
              <a:rPr lang="ja-JP" altLang="en-US" sz="1600" kern="100" dirty="0">
                <a:latin typeface="+mj-ea"/>
                <a:ea typeface="+mj-ea"/>
                <a:cs typeface="Times New Roman" panose="02020603050405020304" pitchFamily="18" charset="0"/>
              </a:rPr>
              <a:t>。</a:t>
            </a:r>
          </a:p>
          <a:p>
            <a:pPr marL="36000" lvl="0" indent="457200" algn="just">
              <a:lnSpc>
                <a:spcPct val="150000"/>
              </a:lnSpc>
              <a:spcAft>
                <a:spcPts val="0"/>
              </a:spcAft>
              <a:buFont typeface="Wingdings" panose="05000000000000000000" pitchFamily="2" charset="2"/>
              <a:buChar char="Ø"/>
            </a:pPr>
            <a:endParaRPr lang="ja-JP" altLang="en-US" sz="1600" kern="100" dirty="0">
              <a:latin typeface="+mj-ea"/>
              <a:ea typeface="+mj-ea"/>
              <a:cs typeface="Times New Roman" panose="02020603050405020304" pitchFamily="18" charset="0"/>
            </a:endParaRPr>
          </a:p>
        </p:txBody>
      </p:sp>
    </p:spTree>
    <p:extLst>
      <p:ext uri="{BB962C8B-B14F-4D97-AF65-F5344CB8AC3E}">
        <p14:creationId xmlns:p14="http://schemas.microsoft.com/office/powerpoint/2010/main" val="2978567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8516203" cy="618186"/>
          </a:xfrm>
        </p:spPr>
        <p:txBody>
          <a:bodyPr>
            <a:normAutofit/>
          </a:bodyPr>
          <a:lstStyle/>
          <a:p>
            <a:r>
              <a:rPr kumimoji="1" lang="en-US" altLang="ja-JP" sz="1600" b="1" dirty="0" smtClean="0">
                <a:solidFill>
                  <a:schemeClr val="tx1"/>
                </a:solidFill>
                <a:latin typeface="+mj-ea"/>
              </a:rPr>
              <a:t>Ⅰ</a:t>
            </a:r>
            <a:r>
              <a:rPr kumimoji="1" lang="ja-JP" altLang="en-US" sz="1600" b="1" dirty="0" smtClean="0">
                <a:solidFill>
                  <a:schemeClr val="tx1"/>
                </a:solidFill>
                <a:latin typeface="+mj-ea"/>
              </a:rPr>
              <a:t>　はじめに</a:t>
            </a:r>
            <a:endParaRPr kumimoji="1" lang="ja-JP" altLang="en-US" sz="1600" b="1" dirty="0">
              <a:solidFill>
                <a:schemeClr val="tx1"/>
              </a:solidFill>
              <a:latin typeface="+mj-ea"/>
            </a:endParaRPr>
          </a:p>
        </p:txBody>
      </p:sp>
      <p:sp>
        <p:nvSpPr>
          <p:cNvPr id="3" name="コンテンツ プレースホルダー 2"/>
          <p:cNvSpPr>
            <a:spLocks noGrp="1"/>
          </p:cNvSpPr>
          <p:nvPr>
            <p:ph idx="1"/>
          </p:nvPr>
        </p:nvSpPr>
        <p:spPr>
          <a:xfrm>
            <a:off x="82981" y="284034"/>
            <a:ext cx="8584298" cy="329288"/>
          </a:xfrm>
        </p:spPr>
        <p:txBody>
          <a:bodyPr spcCol="180000">
            <a:noAutofit/>
          </a:bodyPr>
          <a:lstStyle/>
          <a:p>
            <a:pPr marL="0" indent="0">
              <a:buNone/>
            </a:pPr>
            <a:r>
              <a:rPr lang="en-US" altLang="ja-JP" sz="1600" b="1" dirty="0">
                <a:solidFill>
                  <a:schemeClr val="tx1"/>
                </a:solidFill>
                <a:latin typeface="+mj-ea"/>
                <a:ea typeface="+mj-ea"/>
              </a:rPr>
              <a:t>2</a:t>
            </a:r>
            <a:r>
              <a:rPr kumimoji="1" lang="ja-JP" altLang="en-US" sz="1600" b="1" dirty="0" smtClean="0">
                <a:solidFill>
                  <a:schemeClr val="tx1"/>
                </a:solidFill>
                <a:latin typeface="+mj-ea"/>
                <a:ea typeface="+mj-ea"/>
              </a:rPr>
              <a:t>　</a:t>
            </a:r>
            <a:r>
              <a:rPr lang="ja-JP" altLang="en-US" sz="1600" b="1" dirty="0" smtClean="0">
                <a:solidFill>
                  <a:schemeClr val="tx1"/>
                </a:solidFill>
                <a:latin typeface="+mj-ea"/>
                <a:ea typeface="+mj-ea"/>
              </a:rPr>
              <a:t>港湾</a:t>
            </a:r>
            <a:r>
              <a:rPr lang="ja-JP" altLang="en-US" sz="1600" b="1" dirty="0">
                <a:solidFill>
                  <a:schemeClr val="tx1"/>
                </a:solidFill>
                <a:latin typeface="+mj-ea"/>
                <a:ea typeface="+mj-ea"/>
              </a:rPr>
              <a:t>施設提供</a:t>
            </a:r>
            <a:r>
              <a:rPr lang="ja-JP" altLang="en-US" sz="1600" b="1" dirty="0" smtClean="0">
                <a:solidFill>
                  <a:schemeClr val="tx1"/>
                </a:solidFill>
                <a:latin typeface="+mj-ea"/>
                <a:ea typeface="+mj-ea"/>
              </a:rPr>
              <a:t>事業経営計画 </a:t>
            </a:r>
            <a:r>
              <a:rPr lang="en-US" altLang="ja-JP" sz="1600" b="1" dirty="0" smtClean="0">
                <a:solidFill>
                  <a:schemeClr val="tx1"/>
                </a:solidFill>
                <a:latin typeface="+mj-ea"/>
                <a:ea typeface="+mj-ea"/>
              </a:rPr>
              <a:t>Ver.2.0</a:t>
            </a:r>
            <a:r>
              <a:rPr lang="ja-JP" altLang="en-US" sz="1600" b="1" dirty="0" smtClean="0">
                <a:solidFill>
                  <a:schemeClr val="tx1"/>
                </a:solidFill>
                <a:latin typeface="+mj-ea"/>
                <a:ea typeface="+mj-ea"/>
              </a:rPr>
              <a:t>（以下、「経営計画 </a:t>
            </a:r>
            <a:r>
              <a:rPr lang="en-US" altLang="ja-JP" sz="1600" b="1" dirty="0" smtClean="0">
                <a:solidFill>
                  <a:schemeClr val="tx1"/>
                </a:solidFill>
                <a:latin typeface="+mj-ea"/>
                <a:ea typeface="+mj-ea"/>
              </a:rPr>
              <a:t>Ver.2.0</a:t>
            </a:r>
            <a:r>
              <a:rPr lang="ja-JP" altLang="en-US" sz="1600" b="1" dirty="0" smtClean="0">
                <a:solidFill>
                  <a:schemeClr val="tx1"/>
                </a:solidFill>
                <a:latin typeface="+mj-ea"/>
                <a:ea typeface="+mj-ea"/>
              </a:rPr>
              <a:t>」とする。）とは</a:t>
            </a:r>
            <a:endParaRPr lang="en-US" altLang="ja-JP" sz="1600" b="1" dirty="0" smtClean="0">
              <a:solidFill>
                <a:schemeClr val="tx1"/>
              </a:solidFill>
              <a:latin typeface="+mj-ea"/>
              <a:ea typeface="+mj-ea"/>
            </a:endParaRPr>
          </a:p>
        </p:txBody>
      </p:sp>
      <p:sp>
        <p:nvSpPr>
          <p:cNvPr id="14" name="正方形/長方形 13"/>
          <p:cNvSpPr/>
          <p:nvPr/>
        </p:nvSpPr>
        <p:spPr>
          <a:xfrm>
            <a:off x="151076" y="549734"/>
            <a:ext cx="8810044" cy="2123658"/>
          </a:xfrm>
          <a:prstGeom prst="rect">
            <a:avLst/>
          </a:prstGeom>
        </p:spPr>
        <p:txBody>
          <a:bodyPr wrap="square">
            <a:spAutoFit/>
          </a:bodyPr>
          <a:lstStyle/>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経営計画 </a:t>
            </a:r>
            <a:r>
              <a:rPr lang="en-US" altLang="ja-JP" sz="1200" kern="100" dirty="0" smtClean="0">
                <a:latin typeface="+mj-ea"/>
                <a:ea typeface="+mj-ea"/>
                <a:cs typeface="Times New Roman" panose="02020603050405020304" pitchFamily="18" charset="0"/>
              </a:rPr>
              <a:t>Ver.2.0</a:t>
            </a:r>
            <a:r>
              <a:rPr lang="ja-JP" altLang="en-US" sz="1200" kern="100" dirty="0" smtClean="0">
                <a:latin typeface="+mj-ea"/>
                <a:ea typeface="+mj-ea"/>
                <a:cs typeface="Times New Roman" panose="02020603050405020304" pitchFamily="18" charset="0"/>
              </a:rPr>
              <a:t>は、平成</a:t>
            </a:r>
            <a:r>
              <a:rPr lang="en-US" altLang="ja-JP" sz="1200" kern="100" dirty="0" smtClean="0">
                <a:latin typeface="+mj-ea"/>
                <a:ea typeface="+mj-ea"/>
                <a:cs typeface="Times New Roman" panose="02020603050405020304" pitchFamily="18" charset="0"/>
              </a:rPr>
              <a:t>30</a:t>
            </a:r>
            <a:r>
              <a:rPr lang="ja-JP" altLang="en-US" sz="1200" kern="100" dirty="0" smtClean="0">
                <a:latin typeface="+mj-ea"/>
                <a:ea typeface="+mj-ea"/>
                <a:cs typeface="Times New Roman" panose="02020603050405020304" pitchFamily="18" charset="0"/>
              </a:rPr>
              <a:t>年</a:t>
            </a:r>
            <a:r>
              <a:rPr lang="en-US" altLang="ja-JP" sz="1200" kern="100" dirty="0" smtClean="0">
                <a:latin typeface="+mj-ea"/>
                <a:ea typeface="+mj-ea"/>
                <a:cs typeface="Times New Roman" panose="02020603050405020304" pitchFamily="18" charset="0"/>
              </a:rPr>
              <a:t>3</a:t>
            </a:r>
            <a:r>
              <a:rPr lang="ja-JP" altLang="en-US" sz="1200" kern="100" dirty="0" smtClean="0">
                <a:latin typeface="+mj-ea"/>
                <a:ea typeface="+mj-ea"/>
                <a:cs typeface="Times New Roman" panose="02020603050405020304" pitchFamily="18" charset="0"/>
              </a:rPr>
              <a:t>月末に策定した「港湾施設提供事業経営計画（以下「経営計画」とする。）」を更新したものであり、今後とも、計画取組期限の</a:t>
            </a:r>
            <a:r>
              <a:rPr lang="en-US" altLang="ja-JP" sz="1200" kern="100" dirty="0" smtClean="0">
                <a:latin typeface="+mj-ea"/>
                <a:ea typeface="+mj-ea"/>
                <a:cs typeface="Times New Roman" panose="02020603050405020304" pitchFamily="18" charset="0"/>
              </a:rPr>
              <a:t>2022</a:t>
            </a:r>
            <a:r>
              <a:rPr lang="ja-JP" altLang="en-US" sz="1200" kern="100" dirty="0" smtClean="0">
                <a:latin typeface="+mj-ea"/>
                <a:ea typeface="+mj-ea"/>
                <a:cs typeface="Times New Roman" panose="02020603050405020304" pitchFamily="18" charset="0"/>
              </a:rPr>
              <a:t>年度まで毎年度の決算結果に基づいて更新していく。</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a:latin typeface="+mj-ea"/>
                <a:cs typeface="Times New Roman" panose="02020603050405020304" pitchFamily="18" charset="0"/>
              </a:rPr>
              <a:t>経営計画 </a:t>
            </a:r>
            <a:r>
              <a:rPr lang="en-US" altLang="ja-JP" sz="1200" kern="100" dirty="0" smtClean="0">
                <a:latin typeface="+mj-ea"/>
                <a:cs typeface="Times New Roman" panose="02020603050405020304" pitchFamily="18" charset="0"/>
              </a:rPr>
              <a:t>Ver.2.0</a:t>
            </a:r>
            <a:r>
              <a:rPr lang="ja-JP" altLang="en-US" sz="1200" kern="100" dirty="0" smtClean="0">
                <a:latin typeface="+mj-ea"/>
                <a:ea typeface="+mj-ea"/>
                <a:cs typeface="Times New Roman" panose="02020603050405020304" pitchFamily="18" charset="0"/>
              </a:rPr>
              <a:t>では</a:t>
            </a:r>
            <a:r>
              <a:rPr lang="ja-JP" altLang="en-US" sz="1200" kern="100" dirty="0">
                <a:latin typeface="+mj-ea"/>
                <a:ea typeface="+mj-ea"/>
                <a:cs typeface="Times New Roman" panose="02020603050405020304" pitchFamily="18" charset="0"/>
              </a:rPr>
              <a:t>、経営計画で定めた経営改善策の平成</a:t>
            </a:r>
            <a:r>
              <a:rPr lang="en-US" altLang="ja-JP" sz="1200" kern="100" dirty="0">
                <a:latin typeface="+mj-ea"/>
                <a:ea typeface="+mj-ea"/>
                <a:cs typeface="Times New Roman" panose="02020603050405020304" pitchFamily="18" charset="0"/>
              </a:rPr>
              <a:t>29</a:t>
            </a:r>
            <a:r>
              <a:rPr lang="ja-JP" altLang="en-US" sz="1200" kern="100" dirty="0">
                <a:latin typeface="+mj-ea"/>
                <a:ea typeface="+mj-ea"/>
                <a:cs typeface="Times New Roman" panose="02020603050405020304" pitchFamily="18" charset="0"/>
              </a:rPr>
              <a:t>年度での効果を検証するとともに、平成</a:t>
            </a:r>
            <a:r>
              <a:rPr lang="en-US" altLang="ja-JP" sz="1200" kern="100" dirty="0">
                <a:latin typeface="+mj-ea"/>
                <a:ea typeface="+mj-ea"/>
                <a:cs typeface="Times New Roman" panose="02020603050405020304" pitchFamily="18" charset="0"/>
              </a:rPr>
              <a:t>29</a:t>
            </a:r>
            <a:r>
              <a:rPr lang="ja-JP" altLang="en-US" sz="1200" kern="100" dirty="0">
                <a:latin typeface="+mj-ea"/>
                <a:ea typeface="+mj-ea"/>
                <a:cs typeface="Times New Roman" panose="02020603050405020304" pitchFamily="18" charset="0"/>
              </a:rPr>
              <a:t>年度決算結果に基づき新たな課題を抽出した</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また、</a:t>
            </a:r>
            <a:r>
              <a:rPr lang="ja-JP" altLang="en-US" sz="1200" kern="100" dirty="0">
                <a:latin typeface="+mj-ea"/>
                <a:cs typeface="Times New Roman" panose="02020603050405020304" pitchFamily="18" charset="0"/>
              </a:rPr>
              <a:t>経営計画 </a:t>
            </a:r>
            <a:r>
              <a:rPr lang="en-US" altLang="ja-JP" sz="1200" kern="100" dirty="0" smtClean="0">
                <a:latin typeface="+mj-ea"/>
                <a:cs typeface="Times New Roman" panose="02020603050405020304" pitchFamily="18" charset="0"/>
              </a:rPr>
              <a:t>Ver.2.0</a:t>
            </a:r>
            <a:r>
              <a:rPr lang="ja-JP" altLang="en-US" sz="1200" kern="100" dirty="0" smtClean="0">
                <a:latin typeface="+mj-ea"/>
                <a:ea typeface="+mj-ea"/>
                <a:cs typeface="Times New Roman" panose="02020603050405020304" pitchFamily="18" charset="0"/>
              </a:rPr>
              <a:t>は</a:t>
            </a:r>
            <a:r>
              <a:rPr lang="ja-JP" altLang="en-US" sz="1200" kern="100" dirty="0">
                <a:latin typeface="+mj-ea"/>
                <a:ea typeface="+mj-ea"/>
                <a:cs typeface="Times New Roman" panose="02020603050405020304" pitchFamily="18" charset="0"/>
              </a:rPr>
              <a:t>、不採算施設を単に現状の認識をもって廃止、利用転換するような手法をとるものではないことを基本的な考え方としている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施設</a:t>
            </a:r>
            <a:r>
              <a:rPr lang="ja-JP" altLang="en-US" sz="1200" kern="100" dirty="0">
                <a:latin typeface="+mj-ea"/>
                <a:ea typeface="+mj-ea"/>
                <a:cs typeface="Times New Roman" panose="02020603050405020304" pitchFamily="18" charset="0"/>
              </a:rPr>
              <a:t>提供事業の本来の目的は、大阪港の取扱貨物量を増加させることにより大阪都市圏の物流全体の効率化を図り、そのことで市民生活の安定に寄与することである</a:t>
            </a:r>
            <a:r>
              <a:rPr lang="ja-JP" altLang="en-US" sz="1200" kern="100" dirty="0" smtClean="0">
                <a:latin typeface="+mj-ea"/>
                <a:ea typeface="+mj-ea"/>
                <a:cs typeface="Times New Roman" panose="02020603050405020304" pitchFamily="18" charset="0"/>
              </a:rPr>
              <a:t>。</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r>
              <a:rPr lang="ja-JP" altLang="en-US" sz="1200" kern="100" dirty="0" smtClean="0">
                <a:latin typeface="+mj-ea"/>
                <a:ea typeface="+mj-ea"/>
                <a:cs typeface="Times New Roman" panose="02020603050405020304" pitchFamily="18" charset="0"/>
              </a:rPr>
              <a:t>したがって</a:t>
            </a:r>
            <a:r>
              <a:rPr lang="ja-JP" altLang="en-US" sz="1200" kern="100" dirty="0">
                <a:latin typeface="+mj-ea"/>
                <a:ea typeface="+mj-ea"/>
                <a:cs typeface="Times New Roman" panose="02020603050405020304" pitchFamily="18" charset="0"/>
              </a:rPr>
              <a:t>、現状では稼働率が低い施設であっても、今後の取扱貨物量の増加が見込まれるものや大阪港にとって必要不可欠なものは、検討期限を設けることや状況変化を見極めながら経営改善策を講じて施設を存続していくものとする。</a:t>
            </a:r>
            <a:endParaRPr lang="en-US" altLang="ja-JP" sz="1200" kern="100" dirty="0" smtClean="0">
              <a:latin typeface="+mj-ea"/>
              <a:ea typeface="+mj-ea"/>
              <a:cs typeface="Times New Roman" panose="02020603050405020304" pitchFamily="18" charset="0"/>
            </a:endParaRPr>
          </a:p>
          <a:p>
            <a:pPr marL="342900" lvl="0" indent="-342900" algn="just">
              <a:spcAft>
                <a:spcPts val="0"/>
              </a:spcAft>
              <a:buFont typeface="Wingdings" panose="05000000000000000000" pitchFamily="2" charset="2"/>
              <a:buChar char="Ø"/>
            </a:pPr>
            <a:endParaRPr lang="ja-JP" altLang="en-US" sz="1200" kern="100" dirty="0">
              <a:latin typeface="+mj-ea"/>
              <a:ea typeface="+mj-ea"/>
              <a:cs typeface="Times New Roman" panose="02020603050405020304" pitchFamily="18" charset="0"/>
            </a:endParaRPr>
          </a:p>
        </p:txBody>
      </p:sp>
      <p:pic>
        <p:nvPicPr>
          <p:cNvPr id="6" name="図 5"/>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106849" y="3732103"/>
            <a:ext cx="2296350" cy="1296000"/>
          </a:xfrm>
          <a:prstGeom prst="rect">
            <a:avLst/>
          </a:prstGeom>
        </p:spPr>
      </p:pic>
      <p:sp>
        <p:nvSpPr>
          <p:cNvPr id="16" name="コンテンツ プレースホルダー 2"/>
          <p:cNvSpPr txBox="1">
            <a:spLocks/>
          </p:cNvSpPr>
          <p:nvPr/>
        </p:nvSpPr>
        <p:spPr>
          <a:xfrm>
            <a:off x="6094569" y="3518562"/>
            <a:ext cx="3049431" cy="248400"/>
          </a:xfrm>
          <a:prstGeom prst="rect">
            <a:avLst/>
          </a:prstGeom>
        </p:spPr>
        <p:txBody>
          <a:bodyPr vert="horz" lIns="91440" tIns="45720" rIns="91440" bIns="45720" spcCol="18000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smtClean="0">
                <a:latin typeface="+mj-ea"/>
                <a:ea typeface="+mj-ea"/>
              </a:rPr>
              <a:t>荷役機械２基（ガントリークレーン）</a:t>
            </a:r>
            <a:endParaRPr lang="en-US" altLang="ja-JP" sz="1200" dirty="0" smtClean="0">
              <a:latin typeface="+mj-ea"/>
              <a:ea typeface="+mj-ea"/>
            </a:endParaRPr>
          </a:p>
        </p:txBody>
      </p:sp>
      <p:pic>
        <p:nvPicPr>
          <p:cNvPr id="17" name="図 16"/>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084122" y="3738548"/>
            <a:ext cx="2252612" cy="1296000"/>
          </a:xfrm>
          <a:prstGeom prst="rect">
            <a:avLst/>
          </a:prstGeom>
        </p:spPr>
      </p:pic>
      <p:sp>
        <p:nvSpPr>
          <p:cNvPr id="18" name="コンテンツ プレースホルダー 2"/>
          <p:cNvSpPr txBox="1">
            <a:spLocks/>
          </p:cNvSpPr>
          <p:nvPr/>
        </p:nvSpPr>
        <p:spPr>
          <a:xfrm>
            <a:off x="3084120" y="3525994"/>
            <a:ext cx="2436086" cy="249024"/>
          </a:xfrm>
          <a:prstGeom prst="rect">
            <a:avLst/>
          </a:prstGeom>
        </p:spPr>
        <p:txBody>
          <a:bodyPr vert="horz" lIns="91440" tIns="45720" rIns="91440" bIns="45720" spcCol="18000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smtClean="0">
                <a:latin typeface="+mj-ea"/>
                <a:ea typeface="+mj-ea"/>
              </a:rPr>
              <a:t>荷さばき地９６６，３３０㎡</a:t>
            </a:r>
            <a:endParaRPr lang="en-US" altLang="ja-JP" sz="1200" dirty="0" smtClean="0">
              <a:latin typeface="+mj-ea"/>
              <a:ea typeface="+mj-ea"/>
            </a:endParaRPr>
          </a:p>
        </p:txBody>
      </p:sp>
      <p:pic>
        <p:nvPicPr>
          <p:cNvPr id="19" name="図 1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44295" y="3738548"/>
            <a:ext cx="1728000" cy="1296000"/>
          </a:xfrm>
          <a:prstGeom prst="rect">
            <a:avLst/>
          </a:prstGeom>
        </p:spPr>
      </p:pic>
      <p:sp>
        <p:nvSpPr>
          <p:cNvPr id="20" name="コンテンツ プレースホルダー 2"/>
          <p:cNvSpPr txBox="1">
            <a:spLocks/>
          </p:cNvSpPr>
          <p:nvPr/>
        </p:nvSpPr>
        <p:spPr>
          <a:xfrm>
            <a:off x="644295" y="3524634"/>
            <a:ext cx="1800000" cy="248400"/>
          </a:xfrm>
          <a:prstGeom prst="rect">
            <a:avLst/>
          </a:prstGeom>
        </p:spPr>
        <p:txBody>
          <a:bodyPr vert="horz" lIns="91440" tIns="45720" rIns="91440" bIns="45720" spcCol="18000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a:buFont typeface="Wingdings" panose="05000000000000000000" pitchFamily="2" charset="2"/>
              <a:buChar char="Ø"/>
            </a:pPr>
            <a:r>
              <a:rPr lang="ja-JP" altLang="en-US" sz="1200" dirty="0" smtClean="0">
                <a:latin typeface="+mj-ea"/>
                <a:ea typeface="+mj-ea"/>
              </a:rPr>
              <a:t>上屋８</a:t>
            </a:r>
            <a:r>
              <a:rPr lang="en-US" altLang="ja-JP" sz="1200" dirty="0" smtClean="0">
                <a:latin typeface="+mj-ea"/>
                <a:ea typeface="+mj-ea"/>
              </a:rPr>
              <a:t>1</a:t>
            </a:r>
            <a:r>
              <a:rPr lang="ja-JP" altLang="en-US" sz="1200" dirty="0" smtClean="0">
                <a:latin typeface="+mj-ea"/>
                <a:ea typeface="+mj-ea"/>
              </a:rPr>
              <a:t>棟</a:t>
            </a:r>
            <a:endParaRPr lang="en-US" altLang="ja-JP" sz="1200" dirty="0" smtClean="0">
              <a:latin typeface="+mj-ea"/>
              <a:ea typeface="+mj-ea"/>
            </a:endParaRPr>
          </a:p>
        </p:txBody>
      </p:sp>
      <p:sp>
        <p:nvSpPr>
          <p:cNvPr id="22" name="コンテンツ プレースホルダー 2"/>
          <p:cNvSpPr txBox="1">
            <a:spLocks/>
          </p:cNvSpPr>
          <p:nvPr/>
        </p:nvSpPr>
        <p:spPr>
          <a:xfrm>
            <a:off x="329203" y="3311465"/>
            <a:ext cx="3300260" cy="248400"/>
          </a:xfrm>
          <a:prstGeom prst="rect">
            <a:avLst/>
          </a:prstGeom>
        </p:spPr>
        <p:txBody>
          <a:bodyPr vert="horz" lIns="91440" tIns="45720" rIns="91440" bIns="45720"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1200" dirty="0" smtClean="0">
                <a:latin typeface="+mj-ea"/>
                <a:ea typeface="+mj-ea"/>
              </a:rPr>
              <a:t>【</a:t>
            </a:r>
            <a:r>
              <a:rPr lang="ja-JP" altLang="en-US" sz="1200" dirty="0" smtClean="0">
                <a:latin typeface="+mj-ea"/>
                <a:ea typeface="+mj-ea"/>
              </a:rPr>
              <a:t>施設提供事業における主な施設</a:t>
            </a:r>
            <a:r>
              <a:rPr lang="en-US" altLang="ja-JP" sz="1200" dirty="0" smtClean="0">
                <a:latin typeface="+mj-ea"/>
                <a:ea typeface="+mj-ea"/>
              </a:rPr>
              <a:t>】</a:t>
            </a:r>
          </a:p>
        </p:txBody>
      </p:sp>
      <p:sp>
        <p:nvSpPr>
          <p:cNvPr id="23" name="正方形/長方形 22"/>
          <p:cNvSpPr/>
          <p:nvPr/>
        </p:nvSpPr>
        <p:spPr>
          <a:xfrm>
            <a:off x="151076" y="2484257"/>
            <a:ext cx="8810044" cy="1015663"/>
          </a:xfrm>
          <a:prstGeom prst="rect">
            <a:avLst/>
          </a:prstGeom>
        </p:spPr>
        <p:txBody>
          <a:bodyPr wrap="square">
            <a:spAutoFit/>
          </a:bodyPr>
          <a:lstStyle/>
          <a:p>
            <a:pPr marL="228600" lvl="0" indent="-228600" algn="just">
              <a:spcAft>
                <a:spcPts val="0"/>
              </a:spcAft>
              <a:buFont typeface="+mj-ea"/>
              <a:buAutoNum type="circleNumDbPlain"/>
            </a:pPr>
            <a:r>
              <a:rPr lang="ja-JP" altLang="en-US" sz="1200" kern="100" dirty="0" smtClean="0">
                <a:latin typeface="+mj-ea"/>
                <a:ea typeface="+mj-ea"/>
                <a:cs typeface="Times New Roman" panose="02020603050405020304" pitchFamily="18" charset="0"/>
              </a:rPr>
              <a:t>港湾施設提供事業（以下、「施設提供事業」とする。）とは</a:t>
            </a:r>
            <a:endParaRPr lang="en-US" altLang="ja-JP" sz="1200" kern="100" dirty="0">
              <a:latin typeface="+mj-ea"/>
              <a:ea typeface="+mj-ea"/>
              <a:cs typeface="Times New Roman" panose="02020603050405020304" pitchFamily="18" charset="0"/>
            </a:endParaRPr>
          </a:p>
          <a:p>
            <a:pPr lvl="1" algn="just"/>
            <a:r>
              <a:rPr lang="ja-JP" altLang="en-US" sz="1200" kern="100" dirty="0" smtClean="0">
                <a:latin typeface="+mj-ea"/>
                <a:ea typeface="+mj-ea"/>
                <a:cs typeface="Times New Roman" panose="02020603050405020304" pitchFamily="18" charset="0"/>
              </a:rPr>
              <a:t>　施設</a:t>
            </a:r>
            <a:r>
              <a:rPr lang="ja-JP" altLang="en-US" sz="1200" kern="100" dirty="0">
                <a:latin typeface="+mj-ea"/>
                <a:ea typeface="+mj-ea"/>
                <a:cs typeface="Times New Roman" panose="02020603050405020304" pitchFamily="18" charset="0"/>
              </a:rPr>
              <a:t>提供事業は、港湾の機能を効率的に発揮させるために必要な埠頭用地、上屋、荷役機械等を整備運営することを目的としている事業であり、大阪港埋立事業（以下、「埋立事業」とする。）と合わせて大阪市港営事業会計（以下「港営事業会計」とする。）として、地方公営企業法の財務規定を適用して会計処理を行っている。</a:t>
            </a:r>
            <a:endParaRPr lang="en-US" altLang="ja-JP" sz="1200" kern="100" dirty="0" smtClean="0">
              <a:latin typeface="+mj-ea"/>
              <a:ea typeface="+mj-ea"/>
              <a:cs typeface="Times New Roman" panose="02020603050405020304" pitchFamily="18" charset="0"/>
            </a:endParaRPr>
          </a:p>
          <a:p>
            <a:pPr lvl="0" algn="just">
              <a:spcAft>
                <a:spcPts val="0"/>
              </a:spcAft>
            </a:pPr>
            <a:endParaRPr lang="ja-JP" altLang="en-US" sz="1200" kern="100" dirty="0">
              <a:latin typeface="+mj-ea"/>
              <a:ea typeface="+mj-ea"/>
              <a:cs typeface="Times New Roman" panose="02020603050405020304" pitchFamily="18" charset="0"/>
            </a:endParaRPr>
          </a:p>
        </p:txBody>
      </p:sp>
      <p:sp>
        <p:nvSpPr>
          <p:cNvPr id="24" name="正方形/長方形 23"/>
          <p:cNvSpPr/>
          <p:nvPr/>
        </p:nvSpPr>
        <p:spPr>
          <a:xfrm>
            <a:off x="232795" y="5121243"/>
            <a:ext cx="8810044" cy="1938992"/>
          </a:xfrm>
          <a:prstGeom prst="rect">
            <a:avLst/>
          </a:prstGeom>
        </p:spPr>
        <p:txBody>
          <a:bodyPr wrap="square">
            <a:spAutoFit/>
          </a:bodyPr>
          <a:lstStyle/>
          <a:p>
            <a:pPr marL="228600" lvl="0" indent="-228600" algn="just">
              <a:spcAft>
                <a:spcPts val="0"/>
              </a:spcAft>
              <a:buFont typeface="+mj-ea"/>
              <a:buAutoNum type="circleNumDbPlain" startAt="2"/>
            </a:pPr>
            <a:r>
              <a:rPr lang="ja-JP" altLang="en-US" sz="1200" kern="100" dirty="0" smtClean="0">
                <a:latin typeface="+mj-ea"/>
                <a:ea typeface="+mj-ea"/>
                <a:cs typeface="Times New Roman" panose="02020603050405020304" pitchFamily="18" charset="0"/>
              </a:rPr>
              <a:t>経営計画策定に至る経過</a:t>
            </a:r>
            <a:endParaRPr lang="en-US" altLang="ja-JP" sz="1200" kern="100" dirty="0">
              <a:latin typeface="+mj-ea"/>
              <a:ea typeface="+mj-ea"/>
              <a:cs typeface="Times New Roman" panose="02020603050405020304" pitchFamily="18" charset="0"/>
            </a:endParaRPr>
          </a:p>
          <a:p>
            <a:pPr lvl="1" algn="just"/>
            <a:r>
              <a:rPr lang="ja-JP" altLang="en-US" sz="1200" kern="100" dirty="0">
                <a:latin typeface="+mj-ea"/>
                <a:ea typeface="+mj-ea"/>
                <a:cs typeface="Times New Roman" panose="02020603050405020304" pitchFamily="18" charset="0"/>
              </a:rPr>
              <a:t>　施設提供事業が所管する上屋については、ほとんどが耐用年数である</a:t>
            </a:r>
            <a:r>
              <a:rPr lang="en-US" altLang="ja-JP" sz="1200" kern="100" dirty="0">
                <a:latin typeface="+mj-ea"/>
                <a:ea typeface="+mj-ea"/>
                <a:cs typeface="Times New Roman" panose="02020603050405020304" pitchFamily="18" charset="0"/>
              </a:rPr>
              <a:t>31</a:t>
            </a:r>
            <a:r>
              <a:rPr lang="ja-JP" altLang="en-US" sz="1200" kern="100" dirty="0">
                <a:latin typeface="+mj-ea"/>
                <a:ea typeface="+mj-ea"/>
                <a:cs typeface="Times New Roman" panose="02020603050405020304" pitchFamily="18" charset="0"/>
              </a:rPr>
              <a:t>年を経過するなど、老朽化が進んでおり、今後、多額の補修費や更新投資が必要となってくる。</a:t>
            </a:r>
          </a:p>
          <a:p>
            <a:pPr lvl="1" algn="just"/>
            <a:r>
              <a:rPr lang="ja-JP" altLang="en-US" sz="1200" kern="100" dirty="0" smtClean="0">
                <a:latin typeface="+mj-ea"/>
                <a:ea typeface="+mj-ea"/>
                <a:cs typeface="Times New Roman" panose="02020603050405020304" pitchFamily="18" charset="0"/>
              </a:rPr>
              <a:t>　また</a:t>
            </a:r>
            <a:r>
              <a:rPr lang="ja-JP" altLang="en-US" sz="1200" kern="100" dirty="0">
                <a:latin typeface="+mj-ea"/>
                <a:ea typeface="+mj-ea"/>
                <a:cs typeface="Times New Roman" panose="02020603050405020304" pitchFamily="18" charset="0"/>
              </a:rPr>
              <a:t>、本市監査委員からも「同事業の営業収益から営業費用を差し引いた営業損益</a:t>
            </a:r>
            <a:r>
              <a:rPr lang="ja-JP" altLang="en-US" sz="1200" kern="100" dirty="0" smtClean="0">
                <a:latin typeface="+mj-ea"/>
                <a:ea typeface="+mj-ea"/>
                <a:cs typeface="Times New Roman" panose="02020603050405020304" pitchFamily="18" charset="0"/>
              </a:rPr>
              <a:t>が</a:t>
            </a:r>
            <a:r>
              <a:rPr lang="en-US" altLang="ja-JP" sz="1200" kern="100" dirty="0" smtClean="0">
                <a:latin typeface="+mj-ea"/>
                <a:ea typeface="+mj-ea"/>
                <a:cs typeface="Times New Roman" panose="02020603050405020304" pitchFamily="18" charset="0"/>
              </a:rPr>
              <a:t>8</a:t>
            </a:r>
            <a:r>
              <a:rPr lang="ja-JP" altLang="en-US" sz="1200" kern="100" dirty="0" smtClean="0">
                <a:latin typeface="+mj-ea"/>
                <a:ea typeface="+mj-ea"/>
                <a:cs typeface="Times New Roman" panose="02020603050405020304" pitchFamily="18" charset="0"/>
              </a:rPr>
              <a:t>年</a:t>
            </a:r>
            <a:r>
              <a:rPr lang="ja-JP" altLang="en-US" sz="1200" kern="100" dirty="0">
                <a:latin typeface="+mj-ea"/>
                <a:ea typeface="+mj-ea"/>
                <a:cs typeface="Times New Roman" panose="02020603050405020304" pitchFamily="18" charset="0"/>
              </a:rPr>
              <a:t>連続の赤字となっており、会計処理の構造上、問題がある。」旨の指摘や「個別の施設に関する収支の検討がなされていない。」旨の指摘がされている。</a:t>
            </a:r>
          </a:p>
          <a:p>
            <a:pPr lvl="1" algn="just"/>
            <a:r>
              <a:rPr lang="ja-JP" altLang="en-US" sz="1200" kern="100" dirty="0" smtClean="0">
                <a:latin typeface="+mj-ea"/>
                <a:ea typeface="+mj-ea"/>
                <a:cs typeface="Times New Roman" panose="02020603050405020304" pitchFamily="18" charset="0"/>
              </a:rPr>
              <a:t>　この</a:t>
            </a:r>
            <a:r>
              <a:rPr lang="ja-JP" altLang="en-US" sz="1200" kern="100" dirty="0">
                <a:latin typeface="+mj-ea"/>
                <a:ea typeface="+mj-ea"/>
                <a:cs typeface="Times New Roman" panose="02020603050405020304" pitchFamily="18" charset="0"/>
              </a:rPr>
              <a:t>ような状況のもと、施設提供事業において、経営の抜本的な改革を実施し、施設の老朽化に伴い将来予想される事業リスクや利用者ニーズに対応出来る財務体質の向上を図ることにより、大阪港の競争力を強化することを目的に「港湾施設提供事業経営計画」を策定することとした。</a:t>
            </a:r>
          </a:p>
          <a:p>
            <a:pPr lvl="1" algn="just"/>
            <a:endParaRPr lang="ja-JP" altLang="en-US" sz="1200" kern="100" dirty="0">
              <a:latin typeface="+mj-ea"/>
              <a:ea typeface="+mj-ea"/>
              <a:cs typeface="Times New Roman" panose="02020603050405020304" pitchFamily="18" charset="0"/>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4</a:t>
            </a:fld>
            <a:endParaRPr kumimoji="1" lang="ja-JP" altLang="en-US" dirty="0"/>
          </a:p>
        </p:txBody>
      </p:sp>
    </p:spTree>
    <p:extLst>
      <p:ext uri="{BB962C8B-B14F-4D97-AF65-F5344CB8AC3E}">
        <p14:creationId xmlns:p14="http://schemas.microsoft.com/office/powerpoint/2010/main" val="9723860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0" y="61492"/>
            <a:ext cx="7886700" cy="346471"/>
          </a:xfrm>
        </p:spPr>
        <p:txBody>
          <a:bodyPr>
            <a:normAutofit/>
          </a:bodyPr>
          <a:lstStyle/>
          <a:p>
            <a:r>
              <a:rPr lang="en-US" altLang="ja-JP" sz="1600" b="1" dirty="0">
                <a:solidFill>
                  <a:schemeClr val="tx1"/>
                </a:solidFill>
                <a:latin typeface="+mj-ea"/>
              </a:rPr>
              <a:t>Ⅰ</a:t>
            </a:r>
            <a:r>
              <a:rPr kumimoji="1" lang="ja-JP" altLang="en-US" sz="1600" b="1" dirty="0" smtClean="0">
                <a:solidFill>
                  <a:schemeClr val="tx1"/>
                </a:solidFill>
                <a:latin typeface="+mj-ea"/>
              </a:rPr>
              <a:t>　はじめに</a:t>
            </a:r>
            <a:endParaRPr kumimoji="1" lang="ja-JP" altLang="en-US" sz="1600" b="1" dirty="0">
              <a:solidFill>
                <a:schemeClr val="tx1"/>
              </a:solidFill>
              <a:latin typeface="+mj-ea"/>
            </a:endParaRPr>
          </a:p>
        </p:txBody>
      </p:sp>
      <p:sp>
        <p:nvSpPr>
          <p:cNvPr id="19" name="正方形/長方形 18"/>
          <p:cNvSpPr/>
          <p:nvPr/>
        </p:nvSpPr>
        <p:spPr>
          <a:xfrm>
            <a:off x="0" y="733353"/>
            <a:ext cx="8978173" cy="1200329"/>
          </a:xfrm>
          <a:prstGeom prst="rect">
            <a:avLst/>
          </a:prstGeom>
        </p:spPr>
        <p:txBody>
          <a:bodyPr wrap="square">
            <a:spAutoFit/>
          </a:bodyPr>
          <a:lstStyle/>
          <a:p>
            <a:pPr marL="342900" indent="-342900" algn="just">
              <a:buFont typeface="Wingdings" panose="05000000000000000000" pitchFamily="2" charset="2"/>
              <a:buChar char="Ø"/>
            </a:pPr>
            <a:r>
              <a:rPr lang="en-US" altLang="ja-JP" sz="1200" dirty="0" smtClean="0">
                <a:solidFill>
                  <a:schemeClr val="tx2"/>
                </a:solidFill>
              </a:rPr>
              <a:t>2022</a:t>
            </a:r>
            <a:r>
              <a:rPr lang="ja-JP" altLang="en-US" sz="1200" dirty="0" smtClean="0">
                <a:solidFill>
                  <a:schemeClr val="tx2"/>
                </a:solidFill>
              </a:rPr>
              <a:t>年度までを取組期間とするが、</a:t>
            </a:r>
            <a:r>
              <a:rPr lang="ja-JP" altLang="ja-JP" sz="1200" dirty="0" smtClean="0">
                <a:solidFill>
                  <a:schemeClr val="tx2"/>
                </a:solidFill>
              </a:rPr>
              <a:t>毎年度</a:t>
            </a:r>
            <a:r>
              <a:rPr lang="ja-JP" altLang="ja-JP" sz="1200" dirty="0">
                <a:solidFill>
                  <a:schemeClr val="tx2"/>
                </a:solidFill>
              </a:rPr>
              <a:t>の決算結果を基に「全般的課題」及び「個別課題」</a:t>
            </a:r>
            <a:r>
              <a:rPr lang="ja-JP" altLang="ja-JP" sz="1200" dirty="0" smtClean="0">
                <a:solidFill>
                  <a:schemeClr val="tx2"/>
                </a:solidFill>
              </a:rPr>
              <a:t>を</a:t>
            </a:r>
            <a:r>
              <a:rPr lang="ja-JP" altLang="en-US" sz="1200" dirty="0" smtClean="0">
                <a:solidFill>
                  <a:schemeClr val="tx2"/>
                </a:solidFill>
              </a:rPr>
              <a:t>確認（必要であれば新たに抽出する）</a:t>
            </a:r>
            <a:r>
              <a:rPr lang="ja-JP" altLang="ja-JP" sz="1200" dirty="0" smtClean="0">
                <a:solidFill>
                  <a:schemeClr val="tx2"/>
                </a:solidFill>
              </a:rPr>
              <a:t>し</a:t>
            </a:r>
            <a:r>
              <a:rPr lang="ja-JP" altLang="ja-JP" sz="1200" dirty="0">
                <a:solidFill>
                  <a:schemeClr val="tx2"/>
                </a:solidFill>
              </a:rPr>
              <a:t>、必要</a:t>
            </a:r>
            <a:r>
              <a:rPr lang="ja-JP" altLang="ja-JP" sz="1200" dirty="0" smtClean="0">
                <a:solidFill>
                  <a:schemeClr val="tx2"/>
                </a:solidFill>
              </a:rPr>
              <a:t>な</a:t>
            </a:r>
            <a:r>
              <a:rPr lang="ja-JP" altLang="en-US" sz="1200" dirty="0" smtClean="0">
                <a:solidFill>
                  <a:schemeClr val="tx2"/>
                </a:solidFill>
              </a:rPr>
              <a:t>経営</a:t>
            </a:r>
            <a:r>
              <a:rPr lang="ja-JP" altLang="ja-JP" sz="1200" dirty="0" smtClean="0">
                <a:solidFill>
                  <a:schemeClr val="tx2"/>
                </a:solidFill>
              </a:rPr>
              <a:t>改善</a:t>
            </a:r>
            <a:r>
              <a:rPr lang="ja-JP" altLang="ja-JP" sz="1200" dirty="0">
                <a:solidFill>
                  <a:schemeClr val="tx2"/>
                </a:solidFill>
              </a:rPr>
              <a:t>策を策定する</a:t>
            </a:r>
            <a:r>
              <a:rPr lang="ja-JP" altLang="ja-JP" sz="1200" dirty="0" smtClean="0">
                <a:solidFill>
                  <a:schemeClr val="tx2"/>
                </a:solidFill>
              </a:rPr>
              <a:t>。</a:t>
            </a:r>
            <a:endParaRPr lang="en-US" altLang="ja-JP" sz="1200" dirty="0" smtClean="0">
              <a:solidFill>
                <a:schemeClr val="tx2"/>
              </a:solidFill>
            </a:endParaRPr>
          </a:p>
          <a:p>
            <a:pPr marL="342900" indent="-342900" algn="just">
              <a:buFont typeface="Wingdings" panose="05000000000000000000" pitchFamily="2" charset="2"/>
              <a:buChar char="Ø"/>
            </a:pPr>
            <a:r>
              <a:rPr lang="ja-JP" altLang="en-US" sz="1200" dirty="0">
                <a:solidFill>
                  <a:schemeClr val="tx2"/>
                </a:solidFill>
              </a:rPr>
              <a:t>過去</a:t>
            </a:r>
            <a:r>
              <a:rPr lang="ja-JP" altLang="en-US" sz="1200" dirty="0" smtClean="0">
                <a:solidFill>
                  <a:schemeClr val="tx2"/>
                </a:solidFill>
              </a:rPr>
              <a:t>に</a:t>
            </a:r>
            <a:r>
              <a:rPr lang="ja-JP" altLang="ja-JP" sz="1200" dirty="0" smtClean="0">
                <a:solidFill>
                  <a:schemeClr val="tx2"/>
                </a:solidFill>
              </a:rPr>
              <a:t>抽出</a:t>
            </a:r>
            <a:r>
              <a:rPr lang="ja-JP" altLang="ja-JP" sz="1200" dirty="0">
                <a:solidFill>
                  <a:schemeClr val="tx2"/>
                </a:solidFill>
              </a:rPr>
              <a:t>した課題の改善状況を検証し</a:t>
            </a:r>
            <a:r>
              <a:rPr lang="ja-JP" altLang="ja-JP" sz="1200" dirty="0" smtClean="0">
                <a:solidFill>
                  <a:schemeClr val="tx2"/>
                </a:solidFill>
              </a:rPr>
              <a:t>、</a:t>
            </a:r>
            <a:r>
              <a:rPr lang="ja-JP" altLang="en-US" sz="1200" dirty="0" smtClean="0">
                <a:solidFill>
                  <a:schemeClr val="tx2"/>
                </a:solidFill>
              </a:rPr>
              <a:t>経営</a:t>
            </a:r>
            <a:r>
              <a:rPr lang="ja-JP" altLang="ja-JP" sz="1200" dirty="0" smtClean="0">
                <a:solidFill>
                  <a:schemeClr val="tx2"/>
                </a:solidFill>
              </a:rPr>
              <a:t>改善</a:t>
            </a:r>
            <a:r>
              <a:rPr lang="ja-JP" altLang="ja-JP" sz="1200" dirty="0">
                <a:solidFill>
                  <a:schemeClr val="tx2"/>
                </a:solidFill>
              </a:rPr>
              <a:t>策の効果を確認する</a:t>
            </a:r>
            <a:r>
              <a:rPr lang="ja-JP" altLang="ja-JP" sz="1200" dirty="0" smtClean="0">
                <a:solidFill>
                  <a:schemeClr val="tx2"/>
                </a:solidFill>
              </a:rPr>
              <a:t>。</a:t>
            </a:r>
            <a:endParaRPr lang="en-US" altLang="ja-JP" sz="1200" dirty="0" smtClean="0">
              <a:solidFill>
                <a:schemeClr val="tx2"/>
              </a:solidFill>
            </a:endParaRPr>
          </a:p>
          <a:p>
            <a:pPr marL="342900" indent="-342900" algn="just">
              <a:buFont typeface="Wingdings" panose="05000000000000000000" pitchFamily="2" charset="2"/>
              <a:buChar char="Ø"/>
            </a:pPr>
            <a:r>
              <a:rPr lang="ja-JP" altLang="en-US" sz="1200" dirty="0">
                <a:solidFill>
                  <a:schemeClr val="tx2"/>
                </a:solidFill>
              </a:rPr>
              <a:t>必要</a:t>
            </a:r>
            <a:r>
              <a:rPr lang="ja-JP" altLang="en-US" sz="1200" dirty="0" smtClean="0">
                <a:solidFill>
                  <a:schemeClr val="tx2"/>
                </a:solidFill>
              </a:rPr>
              <a:t>が生じれば、経営改善策を修正する。</a:t>
            </a:r>
            <a:endParaRPr lang="en-US" altLang="ja-JP" sz="1200" dirty="0" smtClean="0">
              <a:solidFill>
                <a:schemeClr val="tx2"/>
              </a:solidFill>
            </a:endParaRPr>
          </a:p>
          <a:p>
            <a:pPr marL="342900" indent="-342900" algn="just">
              <a:buFont typeface="Wingdings" panose="05000000000000000000" pitchFamily="2" charset="2"/>
              <a:buChar char="Ø"/>
            </a:pPr>
            <a:r>
              <a:rPr lang="ja-JP" altLang="ja-JP" sz="1200" dirty="0">
                <a:solidFill>
                  <a:schemeClr val="tx2"/>
                </a:solidFill>
              </a:rPr>
              <a:t>以上の作業（ＰＤＣＡサイクル）を繰り返し、その結果を毎年度公表する</a:t>
            </a:r>
            <a:r>
              <a:rPr lang="ja-JP" altLang="ja-JP" sz="1200" dirty="0" smtClean="0">
                <a:solidFill>
                  <a:schemeClr val="tx2"/>
                </a:solidFill>
              </a:rPr>
              <a:t>。</a:t>
            </a:r>
            <a:r>
              <a:rPr lang="ja-JP" altLang="en-US" sz="1200" dirty="0" smtClean="0">
                <a:solidFill>
                  <a:schemeClr val="tx2"/>
                </a:solidFill>
              </a:rPr>
              <a:t>（修正し</a:t>
            </a:r>
            <a:r>
              <a:rPr lang="ja-JP" altLang="en-US" sz="1200" dirty="0">
                <a:solidFill>
                  <a:schemeClr val="tx2"/>
                </a:solidFill>
              </a:rPr>
              <a:t>た</a:t>
            </a:r>
            <a:r>
              <a:rPr lang="ja-JP" altLang="en-US" sz="1200" dirty="0" smtClean="0">
                <a:solidFill>
                  <a:schemeClr val="tx2"/>
                </a:solidFill>
              </a:rPr>
              <a:t>経営計画の策定・公表）</a:t>
            </a:r>
            <a:endParaRPr lang="en-US" altLang="ja-JP" sz="1200" dirty="0" smtClean="0">
              <a:solidFill>
                <a:schemeClr val="tx2"/>
              </a:solidFill>
            </a:endParaRPr>
          </a:p>
          <a:p>
            <a:pPr marL="342900" lvl="0" indent="-342900" algn="just">
              <a:buFont typeface="Wingdings" panose="05000000000000000000" pitchFamily="2" charset="2"/>
              <a:buChar char="Ø"/>
            </a:pPr>
            <a:r>
              <a:rPr lang="ja-JP" altLang="en-US" sz="1200" dirty="0" smtClean="0">
                <a:solidFill>
                  <a:schemeClr val="tx2"/>
                </a:solidFill>
              </a:rPr>
              <a:t>取組期間終了後の</a:t>
            </a:r>
            <a:r>
              <a:rPr lang="en-US" altLang="ja-JP" sz="1200" dirty="0" smtClean="0">
                <a:solidFill>
                  <a:schemeClr val="tx2"/>
                </a:solidFill>
              </a:rPr>
              <a:t>2023</a:t>
            </a:r>
            <a:r>
              <a:rPr lang="ja-JP" altLang="en-US" sz="1200" dirty="0" smtClean="0">
                <a:solidFill>
                  <a:schemeClr val="tx2"/>
                </a:solidFill>
              </a:rPr>
              <a:t>年度に、本計画の必要性や有効性などを確認し、本計画のあり方を再度検討する。</a:t>
            </a:r>
            <a:endParaRPr lang="ja-JP" altLang="ja-JP" sz="1200" dirty="0">
              <a:solidFill>
                <a:schemeClr val="tx2"/>
              </a:solidFill>
            </a:endParaRPr>
          </a:p>
        </p:txBody>
      </p:sp>
      <p:graphicFrame>
        <p:nvGraphicFramePr>
          <p:cNvPr id="2" name="図表 1"/>
          <p:cNvGraphicFramePr/>
          <p:nvPr>
            <p:extLst>
              <p:ext uri="{D42A27DB-BD31-4B8C-83A1-F6EECF244321}">
                <p14:modId xmlns:p14="http://schemas.microsoft.com/office/powerpoint/2010/main" val="1499210978"/>
              </p:ext>
            </p:extLst>
          </p:nvPr>
        </p:nvGraphicFramePr>
        <p:xfrm>
          <a:off x="320585" y="2067018"/>
          <a:ext cx="7778839" cy="455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2" name="角丸四角形 31"/>
          <p:cNvSpPr/>
          <p:nvPr/>
        </p:nvSpPr>
        <p:spPr>
          <a:xfrm>
            <a:off x="6083578" y="3085863"/>
            <a:ext cx="2506632"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schemeClr val="tx1"/>
                </a:solidFill>
                <a:effectLst>
                  <a:outerShdw blurRad="38100" dist="38100" dir="2700000" algn="tl">
                    <a:srgbClr val="000000">
                      <a:alpha val="43137"/>
                    </a:srgbClr>
                  </a:outerShdw>
                </a:effectLst>
                <a:latin typeface="+mj-ea"/>
                <a:ea typeface="+mj-ea"/>
              </a:rPr>
              <a:t>経営計画の</a:t>
            </a:r>
            <a:r>
              <a:rPr lang="ja-JP" altLang="en-US" sz="1200" b="1" u="sng" dirty="0">
                <a:solidFill>
                  <a:schemeClr val="tx1"/>
                </a:solidFill>
                <a:effectLst>
                  <a:outerShdw blurRad="38100" dist="38100" dir="2700000" algn="tl">
                    <a:srgbClr val="000000">
                      <a:alpha val="43137"/>
                    </a:srgbClr>
                  </a:outerShdw>
                </a:effectLst>
                <a:latin typeface="+mj-ea"/>
                <a:ea typeface="+mj-ea"/>
              </a:rPr>
              <a:t>実行</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28" name="角丸四角形 27"/>
          <p:cNvSpPr/>
          <p:nvPr/>
        </p:nvSpPr>
        <p:spPr>
          <a:xfrm>
            <a:off x="6083577" y="4710378"/>
            <a:ext cx="2506633"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schemeClr val="tx1"/>
                </a:solidFill>
                <a:effectLst>
                  <a:outerShdw blurRad="38100" dist="38100" dir="2700000" algn="tl">
                    <a:srgbClr val="000000">
                      <a:alpha val="43137"/>
                    </a:srgbClr>
                  </a:outerShdw>
                </a:effectLst>
                <a:latin typeface="+mj-ea"/>
                <a:ea typeface="+mj-ea"/>
              </a:rPr>
              <a:t>目標値への達成率、定性的な成果（方針との整合）を評価</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29" name="角丸四角形 28"/>
          <p:cNvSpPr/>
          <p:nvPr/>
        </p:nvSpPr>
        <p:spPr>
          <a:xfrm>
            <a:off x="167423" y="3085863"/>
            <a:ext cx="2612460"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smtClean="0">
                <a:solidFill>
                  <a:schemeClr val="tx1"/>
                </a:solidFill>
                <a:effectLst>
                  <a:outerShdw blurRad="38100" dist="38100" dir="2700000" algn="tl">
                    <a:srgbClr val="000000">
                      <a:alpha val="43137"/>
                    </a:srgbClr>
                  </a:outerShdw>
                </a:effectLst>
                <a:latin typeface="+mj-ea"/>
                <a:ea typeface="+mj-ea"/>
              </a:rPr>
              <a:t>経営計画の経営目標・方針の立案</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30" name="角丸四角形 29"/>
          <p:cNvSpPr/>
          <p:nvPr/>
        </p:nvSpPr>
        <p:spPr>
          <a:xfrm>
            <a:off x="167423" y="4740411"/>
            <a:ext cx="2612460" cy="762211"/>
          </a:xfrm>
          <a:prstGeom prst="round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u="sng" dirty="0">
                <a:solidFill>
                  <a:schemeClr val="tx1"/>
                </a:solidFill>
                <a:effectLst>
                  <a:outerShdw blurRad="38100" dist="38100" dir="2700000" algn="tl">
                    <a:srgbClr val="000000">
                      <a:alpha val="43137"/>
                    </a:srgbClr>
                  </a:outerShdw>
                </a:effectLst>
                <a:latin typeface="+mj-ea"/>
                <a:ea typeface="+mj-ea"/>
              </a:rPr>
              <a:t>必要</a:t>
            </a:r>
            <a:r>
              <a:rPr lang="ja-JP" altLang="en-US" sz="1200" b="1" u="sng" dirty="0" smtClean="0">
                <a:solidFill>
                  <a:schemeClr val="tx1"/>
                </a:solidFill>
                <a:effectLst>
                  <a:outerShdw blurRad="38100" dist="38100" dir="2700000" algn="tl">
                    <a:srgbClr val="000000">
                      <a:alpha val="43137"/>
                    </a:srgbClr>
                  </a:outerShdw>
                </a:effectLst>
                <a:latin typeface="+mj-ea"/>
                <a:ea typeface="+mj-ea"/>
              </a:rPr>
              <a:t>に応じて、計画をローリング</a:t>
            </a:r>
            <a:endParaRPr lang="en-US" altLang="ja-JP" sz="1200" b="1" u="sng" dirty="0" smtClean="0">
              <a:solidFill>
                <a:schemeClr val="tx1"/>
              </a:solidFill>
              <a:effectLst>
                <a:outerShdw blurRad="38100" dist="38100" dir="2700000" algn="tl">
                  <a:srgbClr val="000000">
                    <a:alpha val="43137"/>
                  </a:srgbClr>
                </a:outerShdw>
              </a:effectLst>
              <a:latin typeface="+mj-ea"/>
              <a:ea typeface="+mj-ea"/>
            </a:endParaRPr>
          </a:p>
        </p:txBody>
      </p:sp>
      <p:sp>
        <p:nvSpPr>
          <p:cNvPr id="10" name="コンテンツ プレースホルダー 2"/>
          <p:cNvSpPr>
            <a:spLocks noGrp="1"/>
          </p:cNvSpPr>
          <p:nvPr>
            <p:ph idx="1"/>
          </p:nvPr>
        </p:nvSpPr>
        <p:spPr>
          <a:xfrm>
            <a:off x="82981" y="340306"/>
            <a:ext cx="7886700" cy="329288"/>
          </a:xfrm>
        </p:spPr>
        <p:txBody>
          <a:bodyPr spcCol="180000">
            <a:noAutofit/>
          </a:bodyPr>
          <a:lstStyle/>
          <a:p>
            <a:pPr marL="0" indent="0">
              <a:buNone/>
            </a:pPr>
            <a:r>
              <a:rPr lang="en-US" altLang="ja-JP" sz="1600" b="1" dirty="0">
                <a:solidFill>
                  <a:schemeClr val="tx1"/>
                </a:solidFill>
                <a:latin typeface="+mj-ea"/>
                <a:ea typeface="+mj-ea"/>
              </a:rPr>
              <a:t>3</a:t>
            </a:r>
            <a:r>
              <a:rPr kumimoji="1" lang="ja-JP" altLang="en-US" sz="1600" b="1" dirty="0" smtClean="0">
                <a:solidFill>
                  <a:schemeClr val="tx1"/>
                </a:solidFill>
                <a:latin typeface="+mj-ea"/>
                <a:ea typeface="+mj-ea"/>
              </a:rPr>
              <a:t>　</a:t>
            </a:r>
            <a:r>
              <a:rPr lang="ja-JP" altLang="en-US" sz="1600" b="1" dirty="0" smtClean="0">
                <a:solidFill>
                  <a:schemeClr val="tx1"/>
                </a:solidFill>
                <a:latin typeface="+mj-ea"/>
                <a:ea typeface="+mj-ea"/>
              </a:rPr>
              <a:t>ＰＤＣＡサイクルの実施</a:t>
            </a:r>
            <a:endParaRPr lang="en-US" altLang="ja-JP" sz="1600" b="1" dirty="0" smtClean="0">
              <a:solidFill>
                <a:schemeClr val="tx1"/>
              </a:solidFill>
              <a:latin typeface="+mj-ea"/>
              <a:ea typeface="+mj-ea"/>
            </a:endParaRPr>
          </a:p>
        </p:txBody>
      </p:sp>
      <p:sp>
        <p:nvSpPr>
          <p:cNvPr id="4" name="スライド番号プレースホルダー 3"/>
          <p:cNvSpPr>
            <a:spLocks noGrp="1"/>
          </p:cNvSpPr>
          <p:nvPr>
            <p:ph type="sldNum" sz="quarter" idx="12"/>
          </p:nvPr>
        </p:nvSpPr>
        <p:spPr/>
        <p:txBody>
          <a:bodyPr/>
          <a:lstStyle/>
          <a:p>
            <a:fld id="{8F2DF4D1-A360-4C90-B403-85324C324155}" type="slidenum">
              <a:rPr kumimoji="1" lang="ja-JP" altLang="en-US" smtClean="0"/>
              <a:t>5</a:t>
            </a:fld>
            <a:endParaRPr kumimoji="1" lang="ja-JP" altLang="en-US" dirty="0"/>
          </a:p>
        </p:txBody>
      </p:sp>
    </p:spTree>
    <p:extLst>
      <p:ext uri="{BB962C8B-B14F-4D97-AF65-F5344CB8AC3E}">
        <p14:creationId xmlns:p14="http://schemas.microsoft.com/office/powerpoint/2010/main" val="11011191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タイトル 1"/>
          <p:cNvSpPr txBox="1">
            <a:spLocks/>
          </p:cNvSpPr>
          <p:nvPr/>
        </p:nvSpPr>
        <p:spPr>
          <a:xfrm>
            <a:off x="0" y="1"/>
            <a:ext cx="7886700" cy="618186"/>
          </a:xfrm>
          <a:prstGeom prst="rect">
            <a:avLst/>
          </a:prstGeom>
        </p:spPr>
        <p:txBody>
          <a:bodyPr vert="horz" lIns="91440" tIns="45720" rIns="91440" bIns="45720" rtlCol="0" anchor="t">
            <a:normAutofit/>
          </a:bodyPr>
          <a:lst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en-US" altLang="ja-JP" sz="1600" b="1" dirty="0" smtClean="0">
                <a:solidFill>
                  <a:schemeClr val="tx1"/>
                </a:solidFill>
                <a:latin typeface="+mj-ea"/>
              </a:rPr>
              <a:t>Ⅱ</a:t>
            </a:r>
            <a:r>
              <a:rPr lang="ja-JP" altLang="en-US" sz="1600" b="1" dirty="0" smtClean="0">
                <a:solidFill>
                  <a:schemeClr val="tx1"/>
                </a:solidFill>
                <a:latin typeface="+mj-ea"/>
              </a:rPr>
              <a:t>　施設提供事業を取り巻く状況</a:t>
            </a:r>
            <a:endParaRPr lang="ja-JP" altLang="en-US" sz="1600" b="1" dirty="0">
              <a:solidFill>
                <a:schemeClr val="tx1"/>
              </a:solidFill>
              <a:latin typeface="+mj-ea"/>
            </a:endParaRPr>
          </a:p>
        </p:txBody>
      </p:sp>
      <p:sp>
        <p:nvSpPr>
          <p:cNvPr id="5" name="コンテンツ プレースホルダー 2"/>
          <p:cNvSpPr>
            <a:spLocks noGrp="1"/>
          </p:cNvSpPr>
          <p:nvPr>
            <p:ph idx="1"/>
          </p:nvPr>
        </p:nvSpPr>
        <p:spPr>
          <a:xfrm>
            <a:off x="63500" y="266638"/>
            <a:ext cx="7886700" cy="402534"/>
          </a:xfrm>
        </p:spPr>
        <p:txBody>
          <a:bodyPr spcCol="180000">
            <a:normAutofit/>
          </a:bodyPr>
          <a:lstStyle/>
          <a:p>
            <a:pPr marL="0" indent="0">
              <a:buNone/>
            </a:pPr>
            <a:r>
              <a:rPr kumimoji="1" lang="en-US" altLang="ja-JP" sz="1600" b="1" dirty="0" smtClean="0">
                <a:solidFill>
                  <a:schemeClr val="tx1"/>
                </a:solidFill>
                <a:latin typeface="+mj-ea"/>
                <a:ea typeface="+mj-ea"/>
              </a:rPr>
              <a:t>1</a:t>
            </a:r>
            <a:r>
              <a:rPr kumimoji="1" lang="ja-JP" altLang="en-US" sz="1600" b="1" dirty="0" smtClean="0">
                <a:solidFill>
                  <a:schemeClr val="tx1"/>
                </a:solidFill>
                <a:latin typeface="+mj-ea"/>
                <a:ea typeface="+mj-ea"/>
              </a:rPr>
              <a:t>　</a:t>
            </a:r>
            <a:r>
              <a:rPr lang="ja-JP" altLang="en-US" sz="1600" b="1" dirty="0" smtClean="0">
                <a:solidFill>
                  <a:schemeClr val="tx1"/>
                </a:solidFill>
                <a:latin typeface="+mj-ea"/>
                <a:ea typeface="+mj-ea"/>
              </a:rPr>
              <a:t>施設提供事業の経営収支</a:t>
            </a:r>
            <a:endParaRPr lang="en-US" altLang="ja-JP" sz="1600" b="1" dirty="0" smtClean="0">
              <a:solidFill>
                <a:schemeClr val="tx1"/>
              </a:solidFill>
              <a:latin typeface="+mj-ea"/>
              <a:ea typeface="+mj-ea"/>
            </a:endParaRPr>
          </a:p>
        </p:txBody>
      </p:sp>
      <p:sp>
        <p:nvSpPr>
          <p:cNvPr id="9" name="コンテンツ プレースホルダー 2"/>
          <p:cNvSpPr txBox="1">
            <a:spLocks/>
          </p:cNvSpPr>
          <p:nvPr/>
        </p:nvSpPr>
        <p:spPr>
          <a:xfrm>
            <a:off x="3550952" y="589765"/>
            <a:ext cx="5431281" cy="284600"/>
          </a:xfrm>
          <a:prstGeom prst="rect">
            <a:avLst/>
          </a:prstGeom>
        </p:spPr>
        <p:txBody>
          <a:bodyPr vert="horz" lIns="91440" tIns="45720" rIns="91440" bIns="45720" spcCol="18000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r">
              <a:buNone/>
            </a:pPr>
            <a:r>
              <a:rPr lang="ja-JP" altLang="en-US" sz="1000" dirty="0" smtClean="0">
                <a:latin typeface="+mj-ea"/>
                <a:ea typeface="+mj-ea"/>
              </a:rPr>
              <a:t>（単位：億円）</a:t>
            </a:r>
            <a:endParaRPr lang="ja-JP" altLang="en-US" sz="1000" dirty="0">
              <a:latin typeface="+mj-ea"/>
              <a:ea typeface="+mj-ea"/>
            </a:endParaRPr>
          </a:p>
        </p:txBody>
      </p:sp>
      <p:sp>
        <p:nvSpPr>
          <p:cNvPr id="10" name="正方形/長方形 9"/>
          <p:cNvSpPr/>
          <p:nvPr/>
        </p:nvSpPr>
        <p:spPr>
          <a:xfrm>
            <a:off x="73293" y="4696140"/>
            <a:ext cx="1978186" cy="1992347"/>
          </a:xfrm>
          <a:prstGeom prst="rect">
            <a:avLst/>
          </a:prstGeom>
          <a:noFill/>
          <a:ln w="381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150" b="1" u="sng" dirty="0" smtClean="0">
                <a:solidFill>
                  <a:schemeClr val="tx1"/>
                </a:solidFill>
              </a:rPr>
              <a:t>収支圧迫要因</a:t>
            </a:r>
            <a:endParaRPr lang="en-US" altLang="ja-JP" sz="1150" b="1" u="sng" dirty="0" smtClean="0">
              <a:solidFill>
                <a:schemeClr val="tx1"/>
              </a:solidFill>
            </a:endParaRPr>
          </a:p>
          <a:p>
            <a:pPr marL="171450" indent="-171450">
              <a:spcBef>
                <a:spcPts val="600"/>
              </a:spcBef>
              <a:buFont typeface="Arial" panose="020B0604020202020204" pitchFamily="34" charset="0"/>
              <a:buChar char="•"/>
            </a:pPr>
            <a:r>
              <a:rPr lang="ja-JP" altLang="en-US" sz="1150" dirty="0" smtClean="0">
                <a:solidFill>
                  <a:schemeClr val="tx1"/>
                </a:solidFill>
              </a:rPr>
              <a:t>埋立地に立地する多数の埠頭</a:t>
            </a:r>
            <a:r>
              <a:rPr lang="ja-JP" altLang="en-US" sz="1150" dirty="0">
                <a:solidFill>
                  <a:schemeClr val="tx1"/>
                </a:solidFill>
              </a:rPr>
              <a:t>用地</a:t>
            </a:r>
            <a:r>
              <a:rPr lang="ja-JP" altLang="en-US" sz="1150" dirty="0" smtClean="0">
                <a:solidFill>
                  <a:schemeClr val="tx1"/>
                </a:solidFill>
              </a:rPr>
              <a:t>の底地を埋立事業から</a:t>
            </a:r>
            <a:r>
              <a:rPr lang="ja-JP" altLang="en-US" sz="1150" dirty="0">
                <a:solidFill>
                  <a:schemeClr val="tx1"/>
                </a:solidFill>
              </a:rPr>
              <a:t>賃借</a:t>
            </a:r>
            <a:r>
              <a:rPr lang="ja-JP" altLang="en-US" sz="1150" dirty="0" smtClean="0">
                <a:solidFill>
                  <a:schemeClr val="tx1"/>
                </a:solidFill>
              </a:rPr>
              <a:t>している。</a:t>
            </a:r>
            <a:endParaRPr lang="en-US" altLang="ja-JP" sz="1150" dirty="0" smtClean="0">
              <a:solidFill>
                <a:schemeClr val="tx1"/>
              </a:solidFill>
            </a:endParaRPr>
          </a:p>
          <a:p>
            <a:pPr marL="171450" indent="-171450">
              <a:spcBef>
                <a:spcPts val="600"/>
              </a:spcBef>
              <a:buFont typeface="Arial" panose="020B0604020202020204" pitchFamily="34" charset="0"/>
              <a:buChar char="•"/>
            </a:pPr>
            <a:r>
              <a:rPr lang="ja-JP" altLang="en-US" sz="1150" dirty="0" smtClean="0">
                <a:solidFill>
                  <a:schemeClr val="tx1"/>
                </a:solidFill>
              </a:rPr>
              <a:t>また、安定的に収益を計上出来ない「</a:t>
            </a:r>
            <a:r>
              <a:rPr lang="ja-JP" altLang="en-US" sz="1150" dirty="0">
                <a:solidFill>
                  <a:schemeClr val="tx1"/>
                </a:solidFill>
              </a:rPr>
              <a:t>一体使用荷さばき地の存在</a:t>
            </a:r>
            <a:r>
              <a:rPr lang="ja-JP" altLang="en-US" sz="1150" dirty="0" smtClean="0">
                <a:solidFill>
                  <a:schemeClr val="tx1"/>
                </a:solidFill>
              </a:rPr>
              <a:t>」も赤字要因の</a:t>
            </a:r>
            <a:r>
              <a:rPr lang="ja-JP" altLang="en-US" sz="1150" dirty="0">
                <a:solidFill>
                  <a:schemeClr val="tx1"/>
                </a:solidFill>
              </a:rPr>
              <a:t>一つとなっている</a:t>
            </a:r>
            <a:r>
              <a:rPr lang="ja-JP" altLang="en-US" sz="1150" dirty="0" smtClean="0">
                <a:solidFill>
                  <a:schemeClr val="tx1"/>
                </a:solidFill>
              </a:rPr>
              <a:t>。</a:t>
            </a:r>
            <a:endParaRPr lang="ja-JP" altLang="en-US" sz="1150" dirty="0">
              <a:solidFill>
                <a:schemeClr val="tx1"/>
              </a:solidFill>
            </a:endParaRPr>
          </a:p>
        </p:txBody>
      </p:sp>
      <p:sp>
        <p:nvSpPr>
          <p:cNvPr id="16" name="コンテンツ プレースホルダー 2"/>
          <p:cNvSpPr txBox="1">
            <a:spLocks/>
          </p:cNvSpPr>
          <p:nvPr/>
        </p:nvSpPr>
        <p:spPr>
          <a:xfrm>
            <a:off x="-225711" y="4355383"/>
            <a:ext cx="2965726" cy="408721"/>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smtClean="0">
                <a:solidFill>
                  <a:schemeClr val="tx1"/>
                </a:solidFill>
                <a:latin typeface="+mj-ea"/>
                <a:ea typeface="+mj-ea"/>
              </a:rPr>
              <a:t>　</a:t>
            </a:r>
            <a:r>
              <a:rPr lang="ja-JP" altLang="en-US" sz="1200" dirty="0" smtClean="0">
                <a:solidFill>
                  <a:schemeClr val="tx1"/>
                </a:solidFill>
                <a:latin typeface="+mj-ea"/>
                <a:ea typeface="+mj-ea"/>
              </a:rPr>
              <a:t>②　</a:t>
            </a:r>
            <a:r>
              <a:rPr lang="ja-JP" altLang="en-US" sz="1200" u="sng" dirty="0" smtClean="0">
                <a:solidFill>
                  <a:schemeClr val="tx1"/>
                </a:solidFill>
                <a:latin typeface="+mj-ea"/>
                <a:ea typeface="+mj-ea"/>
              </a:rPr>
              <a:t>施設提供事業の経営収支の特徴</a:t>
            </a:r>
            <a:endParaRPr lang="en-US" altLang="ja-JP" sz="1200" u="sng" dirty="0" smtClean="0">
              <a:solidFill>
                <a:schemeClr val="tx1"/>
              </a:solidFill>
              <a:latin typeface="+mj-ea"/>
              <a:ea typeface="+mj-ea"/>
            </a:endParaRPr>
          </a:p>
        </p:txBody>
      </p:sp>
      <p:sp>
        <p:nvSpPr>
          <p:cNvPr id="19" name="正方形/長方形 18"/>
          <p:cNvSpPr/>
          <p:nvPr/>
        </p:nvSpPr>
        <p:spPr>
          <a:xfrm>
            <a:off x="2135457" y="4712092"/>
            <a:ext cx="2150388" cy="1975311"/>
          </a:xfrm>
          <a:prstGeom prst="rect">
            <a:avLst/>
          </a:prstGeom>
          <a:noFill/>
          <a:ln w="38100">
            <a:solidFill>
              <a:srgbClr val="0070C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spcBef>
                <a:spcPts val="600"/>
              </a:spcBef>
            </a:pPr>
            <a:r>
              <a:rPr lang="ja-JP" altLang="en-US" sz="1150" b="1" u="sng" dirty="0" smtClean="0">
                <a:solidFill>
                  <a:schemeClr val="tx1"/>
                </a:solidFill>
              </a:rPr>
              <a:t>営業損益の特徴</a:t>
            </a:r>
            <a:endParaRPr lang="en-US" altLang="ja-JP" sz="1150" b="1" u="sng" dirty="0" smtClean="0">
              <a:solidFill>
                <a:schemeClr val="tx1"/>
              </a:solidFill>
            </a:endParaRPr>
          </a:p>
          <a:p>
            <a:pPr marL="171450" indent="-171450">
              <a:spcBef>
                <a:spcPts val="600"/>
              </a:spcBef>
              <a:buFont typeface="Arial" panose="020B0604020202020204" pitchFamily="34" charset="0"/>
              <a:buChar char="•"/>
            </a:pPr>
            <a:r>
              <a:rPr lang="ja-JP" altLang="en-US" sz="1150" dirty="0" smtClean="0">
                <a:solidFill>
                  <a:schemeClr val="tx1"/>
                </a:solidFill>
              </a:rPr>
              <a:t>監査委員から「営業</a:t>
            </a:r>
            <a:r>
              <a:rPr lang="ja-JP" altLang="en-US" sz="1150" dirty="0">
                <a:solidFill>
                  <a:schemeClr val="tx1"/>
                </a:solidFill>
              </a:rPr>
              <a:t>損益</a:t>
            </a:r>
            <a:r>
              <a:rPr lang="ja-JP" altLang="en-US" sz="1150" dirty="0" smtClean="0">
                <a:solidFill>
                  <a:schemeClr val="tx1"/>
                </a:solidFill>
              </a:rPr>
              <a:t>が</a:t>
            </a:r>
            <a:r>
              <a:rPr lang="en-US" altLang="ja-JP" sz="1150" dirty="0">
                <a:solidFill>
                  <a:schemeClr val="tx1"/>
                </a:solidFill>
              </a:rPr>
              <a:t>8</a:t>
            </a:r>
            <a:r>
              <a:rPr lang="ja-JP" altLang="en-US" sz="1150" dirty="0" smtClean="0">
                <a:solidFill>
                  <a:schemeClr val="tx1"/>
                </a:solidFill>
              </a:rPr>
              <a:t>年</a:t>
            </a:r>
            <a:r>
              <a:rPr lang="ja-JP" altLang="en-US" sz="1150" dirty="0">
                <a:solidFill>
                  <a:schemeClr val="tx1"/>
                </a:solidFill>
              </a:rPr>
              <a:t>連続の赤字となっており</a:t>
            </a:r>
            <a:r>
              <a:rPr lang="ja-JP" altLang="en-US" sz="1150" dirty="0" smtClean="0">
                <a:solidFill>
                  <a:schemeClr val="tx1"/>
                </a:solidFill>
              </a:rPr>
              <a:t>、会計処理の構造上、問題</a:t>
            </a:r>
            <a:r>
              <a:rPr lang="ja-JP" altLang="en-US" sz="1150" dirty="0">
                <a:solidFill>
                  <a:schemeClr val="tx1"/>
                </a:solidFill>
              </a:rPr>
              <a:t>が</a:t>
            </a:r>
            <a:r>
              <a:rPr lang="ja-JP" altLang="en-US" sz="1150" dirty="0" smtClean="0">
                <a:solidFill>
                  <a:schemeClr val="tx1"/>
                </a:solidFill>
              </a:rPr>
              <a:t>ある。</a:t>
            </a:r>
            <a:r>
              <a:rPr lang="ja-JP" altLang="en-US" sz="1150" dirty="0">
                <a:solidFill>
                  <a:schemeClr val="tx1"/>
                </a:solidFill>
              </a:rPr>
              <a:t>」旨の指摘</a:t>
            </a:r>
            <a:r>
              <a:rPr lang="ja-JP" altLang="en-US" sz="1150" dirty="0" smtClean="0">
                <a:solidFill>
                  <a:schemeClr val="tx1"/>
                </a:solidFill>
              </a:rPr>
              <a:t>がある。</a:t>
            </a:r>
            <a:endParaRPr lang="ja-JP" altLang="en-US" sz="1150" dirty="0">
              <a:solidFill>
                <a:schemeClr val="tx1"/>
              </a:solidFill>
            </a:endParaRPr>
          </a:p>
          <a:p>
            <a:pPr marL="171450" indent="-171450">
              <a:spcBef>
                <a:spcPts val="600"/>
              </a:spcBef>
              <a:buFont typeface="Arial" panose="020B0604020202020204" pitchFamily="34" charset="0"/>
              <a:buChar char="•"/>
            </a:pPr>
            <a:r>
              <a:rPr lang="ja-JP" altLang="en-US" sz="1150" dirty="0" smtClean="0">
                <a:solidFill>
                  <a:schemeClr val="tx1"/>
                </a:solidFill>
              </a:rPr>
              <a:t>これ</a:t>
            </a:r>
            <a:r>
              <a:rPr lang="ja-JP" altLang="en-US" sz="1150" dirty="0">
                <a:solidFill>
                  <a:schemeClr val="tx1"/>
                </a:solidFill>
              </a:rPr>
              <a:t>は</a:t>
            </a:r>
            <a:r>
              <a:rPr lang="ja-JP" altLang="en-US" sz="1150" dirty="0" smtClean="0">
                <a:solidFill>
                  <a:schemeClr val="tx1"/>
                </a:solidFill>
              </a:rPr>
              <a:t>、個別収支を見ると赤字となっている施設があることが要因となっている。</a:t>
            </a:r>
            <a:endParaRPr kumimoji="1" lang="ja-JP" altLang="en-US" sz="1150" dirty="0">
              <a:solidFill>
                <a:schemeClr val="tx1"/>
              </a:solidFill>
            </a:endParaRPr>
          </a:p>
        </p:txBody>
      </p:sp>
      <p:sp>
        <p:nvSpPr>
          <p:cNvPr id="20" name="コンテンツ プレースホルダー 2"/>
          <p:cNvSpPr txBox="1">
            <a:spLocks/>
          </p:cNvSpPr>
          <p:nvPr/>
        </p:nvSpPr>
        <p:spPr>
          <a:xfrm>
            <a:off x="3985376" y="4331226"/>
            <a:ext cx="2965726" cy="408721"/>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1600" dirty="0" smtClean="0">
                <a:solidFill>
                  <a:schemeClr val="tx1"/>
                </a:solidFill>
                <a:latin typeface="+mj-ea"/>
                <a:ea typeface="+mj-ea"/>
              </a:rPr>
              <a:t>　</a:t>
            </a:r>
            <a:r>
              <a:rPr lang="ja-JP" altLang="en-US" sz="1200" dirty="0" smtClean="0">
                <a:solidFill>
                  <a:schemeClr val="tx1"/>
                </a:solidFill>
                <a:latin typeface="+mj-ea"/>
                <a:ea typeface="+mj-ea"/>
              </a:rPr>
              <a:t>③　</a:t>
            </a:r>
            <a:r>
              <a:rPr lang="ja-JP" altLang="en-US" sz="1200" u="sng" dirty="0" smtClean="0">
                <a:solidFill>
                  <a:schemeClr val="tx1"/>
                </a:solidFill>
                <a:latin typeface="+mj-ea"/>
                <a:ea typeface="+mj-ea"/>
              </a:rPr>
              <a:t>施設の老朽化</a:t>
            </a:r>
            <a:endParaRPr lang="en-US" altLang="ja-JP" sz="1200" u="sng" dirty="0" smtClean="0">
              <a:solidFill>
                <a:schemeClr val="tx1"/>
              </a:solidFill>
              <a:latin typeface="+mj-ea"/>
              <a:ea typeface="+mj-ea"/>
            </a:endParaRPr>
          </a:p>
        </p:txBody>
      </p:sp>
      <p:graphicFrame>
        <p:nvGraphicFramePr>
          <p:cNvPr id="22" name="グラフ 21"/>
          <p:cNvGraphicFramePr/>
          <p:nvPr>
            <p:extLst>
              <p:ext uri="{D42A27DB-BD31-4B8C-83A1-F6EECF244321}">
                <p14:modId xmlns:p14="http://schemas.microsoft.com/office/powerpoint/2010/main" val="1266426619"/>
              </p:ext>
            </p:extLst>
          </p:nvPr>
        </p:nvGraphicFramePr>
        <p:xfrm>
          <a:off x="4285844" y="4788382"/>
          <a:ext cx="2213256" cy="1773235"/>
        </p:xfrm>
        <a:graphic>
          <a:graphicData uri="http://schemas.openxmlformats.org/drawingml/2006/chart">
            <c:chart xmlns:c="http://schemas.openxmlformats.org/drawingml/2006/chart" xmlns:r="http://schemas.openxmlformats.org/officeDocument/2006/relationships" r:id="rId3"/>
          </a:graphicData>
        </a:graphic>
      </p:graphicFrame>
      <p:sp>
        <p:nvSpPr>
          <p:cNvPr id="29" name="Text Box 3"/>
          <p:cNvSpPr txBox="1">
            <a:spLocks noChangeArrowheads="1"/>
          </p:cNvSpPr>
          <p:nvPr/>
        </p:nvSpPr>
        <p:spPr bwMode="auto">
          <a:xfrm>
            <a:off x="4262534" y="4521175"/>
            <a:ext cx="2152588" cy="463559"/>
          </a:xfrm>
          <a:prstGeom prst="rect">
            <a:avLst/>
          </a:prstGeom>
          <a:noFill/>
          <a:ln w="50800">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ja-JP" altLang="en-US" sz="1000" b="1" u="sng" dirty="0" smtClean="0"/>
              <a:t>上屋の整備年度（単位：棟）</a:t>
            </a:r>
            <a:endParaRPr lang="en-US" altLang="ja-JP" sz="1000" b="1" u="sng" dirty="0" smtClean="0"/>
          </a:p>
        </p:txBody>
      </p:sp>
      <p:sp>
        <p:nvSpPr>
          <p:cNvPr id="31" name="コンテンツ プレースホルダー 2"/>
          <p:cNvSpPr txBox="1">
            <a:spLocks/>
          </p:cNvSpPr>
          <p:nvPr/>
        </p:nvSpPr>
        <p:spPr>
          <a:xfrm>
            <a:off x="6017411" y="4362883"/>
            <a:ext cx="3663070" cy="666516"/>
          </a:xfrm>
          <a:prstGeom prst="rect">
            <a:avLst/>
          </a:prstGeom>
        </p:spPr>
        <p:txBody>
          <a:bodyPr vert="horz" lIns="91440" tIns="45720" rIns="91440" bIns="45720" spcCol="18000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lnSpc>
                <a:spcPct val="120000"/>
              </a:lnSpc>
              <a:buNone/>
            </a:pPr>
            <a:r>
              <a:rPr lang="ja-JP" altLang="en-US" sz="1200" dirty="0" smtClean="0">
                <a:solidFill>
                  <a:schemeClr val="tx1"/>
                </a:solidFill>
                <a:latin typeface="+mj-ea"/>
                <a:ea typeface="+mj-ea"/>
              </a:rPr>
              <a:t>　④　</a:t>
            </a:r>
            <a:r>
              <a:rPr lang="ja-JP" altLang="en-US" sz="1200" u="sng" dirty="0" smtClean="0">
                <a:solidFill>
                  <a:schemeClr val="tx1"/>
                </a:solidFill>
                <a:latin typeface="+mj-ea"/>
                <a:ea typeface="+mj-ea"/>
              </a:rPr>
              <a:t>港営事業会計を取り巻く状況</a:t>
            </a:r>
            <a:endParaRPr lang="en-US" altLang="ja-JP" sz="1200" u="sng" dirty="0" smtClean="0">
              <a:solidFill>
                <a:schemeClr val="tx1"/>
              </a:solidFill>
              <a:latin typeface="+mj-ea"/>
              <a:ea typeface="+mj-ea"/>
            </a:endParaRPr>
          </a:p>
        </p:txBody>
      </p:sp>
      <p:sp>
        <p:nvSpPr>
          <p:cNvPr id="32" name="正方形/長方形 31"/>
          <p:cNvSpPr/>
          <p:nvPr/>
        </p:nvSpPr>
        <p:spPr>
          <a:xfrm>
            <a:off x="6391816" y="4670383"/>
            <a:ext cx="2709673" cy="1954387"/>
          </a:xfrm>
          <a:prstGeom prst="rect">
            <a:avLst/>
          </a:prstGeom>
          <a:noFill/>
          <a:ln w="19050">
            <a:solidFill>
              <a:srgbClr val="0070C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50" b="1" u="sng" dirty="0" smtClean="0">
                <a:solidFill>
                  <a:schemeClr val="tx1"/>
                </a:solidFill>
              </a:rPr>
              <a:t>事業区分の明確化</a:t>
            </a:r>
            <a:endParaRPr lang="en-US" altLang="ja-JP" sz="1150" b="1" u="sng" dirty="0" smtClean="0">
              <a:solidFill>
                <a:schemeClr val="tx1"/>
              </a:solidFill>
            </a:endParaRPr>
          </a:p>
          <a:p>
            <a:pPr marL="171450" indent="-171450">
              <a:buFont typeface="Arial" panose="020B0604020202020204" pitchFamily="34" charset="0"/>
              <a:buChar char="•"/>
            </a:pPr>
            <a:r>
              <a:rPr lang="ja-JP" altLang="en-US" sz="1150" dirty="0" smtClean="0">
                <a:solidFill>
                  <a:schemeClr val="tx1"/>
                </a:solidFill>
              </a:rPr>
              <a:t>港営事業会計を構成するもう一方の事業である埋立事業については、夢洲における万博の開催・</a:t>
            </a:r>
            <a:r>
              <a:rPr lang="en-US" altLang="ja-JP" sz="1150" dirty="0" smtClean="0">
                <a:solidFill>
                  <a:schemeClr val="tx1"/>
                </a:solidFill>
              </a:rPr>
              <a:t>IR</a:t>
            </a:r>
            <a:r>
              <a:rPr lang="ja-JP" altLang="en-US" sz="1150" dirty="0" smtClean="0">
                <a:solidFill>
                  <a:schemeClr val="tx1"/>
                </a:solidFill>
              </a:rPr>
              <a:t>誘致などに伴い、大規模なインフラ投資が想定され、持続可能性やリスクへの対応などの検証が求められる。</a:t>
            </a:r>
          </a:p>
          <a:p>
            <a:pPr marL="171450" indent="-171450">
              <a:buFont typeface="Arial" panose="020B0604020202020204" pitchFamily="34" charset="0"/>
              <a:buChar char="•"/>
            </a:pPr>
            <a:r>
              <a:rPr lang="ja-JP" altLang="en-US" sz="1150" dirty="0" smtClean="0">
                <a:solidFill>
                  <a:schemeClr val="tx1"/>
                </a:solidFill>
              </a:rPr>
              <a:t>したがって</a:t>
            </a:r>
            <a:r>
              <a:rPr lang="ja-JP" altLang="en-US" sz="1150" dirty="0">
                <a:solidFill>
                  <a:schemeClr val="tx1"/>
                </a:solidFill>
              </a:rPr>
              <a:t>、施設提供事業、埋立事業ともに、より独立性・透明性の高い事業運営が求められている。</a:t>
            </a:r>
          </a:p>
        </p:txBody>
      </p:sp>
      <p:sp>
        <p:nvSpPr>
          <p:cNvPr id="2" name="正方形/長方形 1"/>
          <p:cNvSpPr/>
          <p:nvPr/>
        </p:nvSpPr>
        <p:spPr>
          <a:xfrm>
            <a:off x="388272" y="812602"/>
            <a:ext cx="8538013" cy="2902902"/>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四角形吹き出し 17"/>
          <p:cNvSpPr/>
          <p:nvPr/>
        </p:nvSpPr>
        <p:spPr>
          <a:xfrm>
            <a:off x="849992" y="3762609"/>
            <a:ext cx="8076294" cy="624104"/>
          </a:xfrm>
          <a:prstGeom prst="wedgeRectCallout">
            <a:avLst>
              <a:gd name="adj1" fmla="val 11770"/>
              <a:gd name="adj2" fmla="val 705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mj-ea"/>
                <a:ea typeface="+mj-ea"/>
              </a:rPr>
              <a:t>前回の経営改善方策の策定以降（平成</a:t>
            </a:r>
            <a:r>
              <a:rPr lang="en-US" altLang="ja-JP" sz="1200" dirty="0" smtClean="0">
                <a:solidFill>
                  <a:schemeClr val="tx1"/>
                </a:solidFill>
                <a:latin typeface="+mj-ea"/>
                <a:ea typeface="+mj-ea"/>
              </a:rPr>
              <a:t>19</a:t>
            </a:r>
            <a:r>
              <a:rPr lang="ja-JP" altLang="en-US" sz="1200" dirty="0" smtClean="0">
                <a:solidFill>
                  <a:schemeClr val="tx1"/>
                </a:solidFill>
                <a:latin typeface="+mj-ea"/>
                <a:ea typeface="+mj-ea"/>
              </a:rPr>
              <a:t>年度以降）は、堅調</a:t>
            </a:r>
            <a:r>
              <a:rPr lang="ja-JP" altLang="en-US" sz="1200" dirty="0">
                <a:solidFill>
                  <a:schemeClr val="tx1"/>
                </a:solidFill>
                <a:latin typeface="+mj-ea"/>
                <a:ea typeface="+mj-ea"/>
              </a:rPr>
              <a:t>に利益を計上して</a:t>
            </a:r>
            <a:r>
              <a:rPr lang="ja-JP" altLang="en-US" sz="1200" dirty="0" smtClean="0">
                <a:solidFill>
                  <a:schemeClr val="tx1"/>
                </a:solidFill>
                <a:latin typeface="+mj-ea"/>
                <a:ea typeface="+mj-ea"/>
              </a:rPr>
              <a:t>いた</a:t>
            </a:r>
            <a:r>
              <a:rPr lang="ja-JP" altLang="en-US" sz="1200" dirty="0">
                <a:solidFill>
                  <a:schemeClr val="tx1"/>
                </a:solidFill>
                <a:latin typeface="+mj-ea"/>
                <a:ea typeface="+mj-ea"/>
              </a:rPr>
              <a:t>が</a:t>
            </a:r>
            <a:r>
              <a:rPr lang="ja-JP" altLang="en-US" sz="1200" dirty="0" smtClean="0">
                <a:solidFill>
                  <a:schemeClr val="tx1"/>
                </a:solidFill>
                <a:latin typeface="+mj-ea"/>
                <a:ea typeface="+mj-ea"/>
              </a:rPr>
              <a:t>、平成</a:t>
            </a:r>
            <a:r>
              <a:rPr lang="en-US" altLang="ja-JP" sz="1200" dirty="0" smtClean="0">
                <a:solidFill>
                  <a:schemeClr val="tx1"/>
                </a:solidFill>
                <a:latin typeface="+mj-ea"/>
                <a:ea typeface="+mj-ea"/>
              </a:rPr>
              <a:t>22</a:t>
            </a:r>
            <a:r>
              <a:rPr lang="ja-JP" altLang="en-US" sz="1200" dirty="0" smtClean="0">
                <a:solidFill>
                  <a:schemeClr val="tx1"/>
                </a:solidFill>
                <a:latin typeface="+mj-ea"/>
                <a:ea typeface="+mj-ea"/>
              </a:rPr>
              <a:t>年度以降</a:t>
            </a:r>
            <a:r>
              <a:rPr lang="ja-JP" altLang="en-US" sz="1200" dirty="0">
                <a:solidFill>
                  <a:schemeClr val="tx1"/>
                </a:solidFill>
                <a:latin typeface="+mj-ea"/>
                <a:ea typeface="+mj-ea"/>
              </a:rPr>
              <a:t>、将来の収支悪化</a:t>
            </a:r>
            <a:r>
              <a:rPr lang="ja-JP" altLang="en-US" sz="1200" dirty="0" smtClean="0">
                <a:solidFill>
                  <a:schemeClr val="tx1"/>
                </a:solidFill>
                <a:latin typeface="+mj-ea"/>
                <a:ea typeface="+mj-ea"/>
              </a:rPr>
              <a:t>防止の実現のため、</a:t>
            </a:r>
            <a:r>
              <a:rPr lang="ja-JP" altLang="en-US" sz="1200" dirty="0">
                <a:solidFill>
                  <a:schemeClr val="tx1"/>
                </a:solidFill>
                <a:latin typeface="+mj-ea"/>
                <a:ea typeface="+mj-ea"/>
              </a:rPr>
              <a:t>施設数を減少させたことなどにより</a:t>
            </a:r>
            <a:r>
              <a:rPr lang="ja-JP" altLang="en-US" sz="1200" dirty="0" smtClean="0">
                <a:solidFill>
                  <a:schemeClr val="tx1"/>
                </a:solidFill>
                <a:latin typeface="+mj-ea"/>
                <a:ea typeface="+mj-ea"/>
              </a:rPr>
              <a:t>、利益</a:t>
            </a:r>
            <a:r>
              <a:rPr lang="ja-JP" altLang="en-US" sz="1200" dirty="0">
                <a:solidFill>
                  <a:schemeClr val="tx1"/>
                </a:solidFill>
                <a:latin typeface="+mj-ea"/>
                <a:ea typeface="+mj-ea"/>
              </a:rPr>
              <a:t>が減少している</a:t>
            </a:r>
            <a:r>
              <a:rPr lang="ja-JP" altLang="en-US" sz="1200" dirty="0" smtClean="0">
                <a:solidFill>
                  <a:schemeClr val="tx1"/>
                </a:solidFill>
                <a:latin typeface="+mj-ea"/>
                <a:ea typeface="+mj-ea"/>
              </a:rPr>
              <a:t>。</a:t>
            </a:r>
            <a:endParaRPr lang="en-US" altLang="ja-JP" sz="1200" dirty="0" smtClean="0">
              <a:solidFill>
                <a:schemeClr val="tx1"/>
              </a:solidFill>
              <a:latin typeface="+mj-ea"/>
              <a:ea typeface="+mj-ea"/>
            </a:endParaRPr>
          </a:p>
        </p:txBody>
      </p:sp>
      <p:sp>
        <p:nvSpPr>
          <p:cNvPr id="6" name="右矢印 5"/>
          <p:cNvSpPr/>
          <p:nvPr/>
        </p:nvSpPr>
        <p:spPr>
          <a:xfrm>
            <a:off x="417301" y="3850404"/>
            <a:ext cx="461720" cy="361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fld id="{8F2DF4D1-A360-4C90-B403-85324C324155}" type="slidenum">
              <a:rPr kumimoji="1" lang="ja-JP" altLang="en-US" smtClean="0"/>
              <a:t>6</a:t>
            </a:fld>
            <a:endParaRPr kumimoji="1" lang="ja-JP" altLang="en-US" dirty="0"/>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1334946808"/>
              </p:ext>
            </p:extLst>
          </p:nvPr>
        </p:nvGraphicFramePr>
        <p:xfrm>
          <a:off x="407988" y="825500"/>
          <a:ext cx="8508772" cy="2888674"/>
        </p:xfrm>
        <a:graphic>
          <a:graphicData uri="http://schemas.openxmlformats.org/presentationml/2006/ole">
            <mc:AlternateContent xmlns:mc="http://schemas.openxmlformats.org/markup-compatibility/2006">
              <mc:Choice xmlns:v="urn:schemas-microsoft-com:vml" Requires="v">
                <p:oleObj spid="_x0000_s1413" name="ワークシート" r:id="rId4" imgW="13496900" imgH="4905332" progId="Excel.Sheet.12">
                  <p:embed/>
                </p:oleObj>
              </mc:Choice>
              <mc:Fallback>
                <p:oleObj name="ワークシート" r:id="rId4" imgW="13496900" imgH="4905332" progId="Excel.Sheet.12">
                  <p:embed/>
                  <p:pic>
                    <p:nvPicPr>
                      <p:cNvPr id="0" name=""/>
                      <p:cNvPicPr/>
                      <p:nvPr/>
                    </p:nvPicPr>
                    <p:blipFill>
                      <a:blip r:embed="rId5"/>
                      <a:stretch>
                        <a:fillRect/>
                      </a:stretch>
                    </p:blipFill>
                    <p:spPr>
                      <a:xfrm>
                        <a:off x="407988" y="825500"/>
                        <a:ext cx="8508772" cy="2888674"/>
                      </a:xfrm>
                      <a:prstGeom prst="rect">
                        <a:avLst/>
                      </a:prstGeom>
                    </p:spPr>
                  </p:pic>
                </p:oleObj>
              </mc:Fallback>
            </mc:AlternateContent>
          </a:graphicData>
        </a:graphic>
      </p:graphicFrame>
    </p:spTree>
    <p:extLst>
      <p:ext uri="{BB962C8B-B14F-4D97-AF65-F5344CB8AC3E}">
        <p14:creationId xmlns:p14="http://schemas.microsoft.com/office/powerpoint/2010/main" val="4076082260"/>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紫">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7813</TotalTime>
  <Words>851</Words>
  <PresentationFormat>画面に合わせる (4:3)</PresentationFormat>
  <Paragraphs>133</Paragraphs>
  <Slides>6</Slides>
  <Notes>2</Notes>
  <HiddenSlides>0</HiddenSlides>
  <MMClips>0</MMClips>
  <ScaleCrop>false</ScaleCrop>
  <HeadingPairs>
    <vt:vector size="8" baseType="variant">
      <vt:variant>
        <vt:lpstr>使用されているフォント</vt:lpstr>
      </vt:variant>
      <vt:variant>
        <vt:i4>8</vt:i4>
      </vt:variant>
      <vt:variant>
        <vt:lpstr>テーマ</vt:lpstr>
      </vt:variant>
      <vt:variant>
        <vt:i4>1</vt:i4>
      </vt:variant>
      <vt:variant>
        <vt:lpstr>埋め込まれた OLE サーバー</vt:lpstr>
      </vt:variant>
      <vt:variant>
        <vt:i4>1</vt:i4>
      </vt:variant>
      <vt:variant>
        <vt:lpstr>スライド タイトル</vt:lpstr>
      </vt:variant>
      <vt:variant>
        <vt:i4>6</vt:i4>
      </vt:variant>
    </vt:vector>
  </HeadingPairs>
  <TitlesOfParts>
    <vt:vector size="16" baseType="lpstr">
      <vt:lpstr>ＭＳ Ｐゴシック</vt:lpstr>
      <vt:lpstr>メイリオ</vt:lpstr>
      <vt:lpstr>Arial</vt:lpstr>
      <vt:lpstr>Calibri</vt:lpstr>
      <vt:lpstr>Century Gothic</vt:lpstr>
      <vt:lpstr>Times New Roman</vt:lpstr>
      <vt:lpstr>Wingdings</vt:lpstr>
      <vt:lpstr>Wingdings 3</vt:lpstr>
      <vt:lpstr>ファセット</vt:lpstr>
      <vt:lpstr>ワークシート</vt:lpstr>
      <vt:lpstr>港湾施設提供事業経営計画 Ver.2.0</vt:lpstr>
      <vt:lpstr>目次</vt:lpstr>
      <vt:lpstr>PowerPoint プレゼンテーション</vt:lpstr>
      <vt:lpstr>Ⅰ　はじめに</vt:lpstr>
      <vt:lpstr>Ⅰ　はじめに</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2019-02-04T00:46:47Z</cp:lastPrinted>
  <dcterms:created xsi:type="dcterms:W3CDTF">2017-08-25T04:05:05Z</dcterms:created>
  <dcterms:modified xsi:type="dcterms:W3CDTF">2019-03-06T02:14:31Z</dcterms:modified>
</cp:coreProperties>
</file>