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7" saveSubsetFonts="1">
  <p:sldMasterIdLst>
    <p:sldMasterId id="2147483766" r:id="rId1"/>
  </p:sldMasterIdLst>
  <p:notesMasterIdLst>
    <p:notesMasterId r:id="rId8"/>
  </p:notesMasterIdLst>
  <p:sldIdLst>
    <p:sldId id="372" r:id="rId2"/>
    <p:sldId id="378" r:id="rId3"/>
    <p:sldId id="374" r:id="rId4"/>
    <p:sldId id="375" r:id="rId5"/>
    <p:sldId id="379" r:id="rId6"/>
    <p:sldId id="264" r:id="rId7"/>
  </p:sldIdLst>
  <p:sldSz cx="9144000" cy="6858000" type="screen4x3"/>
  <p:notesSz cx="673576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1E40"/>
    <a:srgbClr val="E5D7ED"/>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41" autoAdjust="0"/>
    <p:restoredTop sz="94424" autoAdjust="0"/>
  </p:normalViewPr>
  <p:slideViewPr>
    <p:cSldViewPr snapToGrid="0">
      <p:cViewPr varScale="1">
        <p:scale>
          <a:sx n="70" d="100"/>
          <a:sy n="70" d="100"/>
        </p:scale>
        <p:origin x="1500" y="48"/>
      </p:cViewPr>
      <p:guideLst/>
    </p:cSldViewPr>
  </p:slideViewPr>
  <p:outlineViewPr>
    <p:cViewPr>
      <p:scale>
        <a:sx n="33" d="100"/>
        <a:sy n="33" d="100"/>
      </p:scale>
      <p:origin x="0" y="-27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9413" cy="495300"/>
          </a:xfrm>
          <a:prstGeom prst="rect">
            <a:avLst/>
          </a:prstGeom>
        </p:spPr>
        <p:txBody>
          <a:bodyPr vert="horz" lIns="91428" tIns="45712" rIns="91428"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28" tIns="45712" rIns="91428" bIns="45712" rtlCol="0"/>
          <a:lstStyle>
            <a:lvl1pPr algn="r">
              <a:defRPr sz="1200"/>
            </a:lvl1pPr>
          </a:lstStyle>
          <a:p>
            <a:fld id="{03CF707E-E338-4175-96F7-401751D3C73D}" type="datetimeFigureOut">
              <a:rPr kumimoji="1" lang="ja-JP" altLang="en-US" smtClean="0"/>
              <a:t>2019/3/6</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32162"/>
          </a:xfrm>
          <a:prstGeom prst="rect">
            <a:avLst/>
          </a:prstGeom>
          <a:noFill/>
          <a:ln w="12700">
            <a:solidFill>
              <a:prstClr val="black"/>
            </a:solidFill>
          </a:ln>
        </p:spPr>
        <p:txBody>
          <a:bodyPr vert="horz" lIns="91428" tIns="45712" rIns="91428" bIns="45712" rtlCol="0" anchor="ctr"/>
          <a:lstStyle/>
          <a:p>
            <a:endParaRPr lang="ja-JP" altLang="en-US"/>
          </a:p>
        </p:txBody>
      </p:sp>
      <p:sp>
        <p:nvSpPr>
          <p:cNvPr id="5" name="ノート プレースホルダー 4"/>
          <p:cNvSpPr>
            <a:spLocks noGrp="1"/>
          </p:cNvSpPr>
          <p:nvPr>
            <p:ph type="body" sz="quarter" idx="3"/>
          </p:nvPr>
        </p:nvSpPr>
        <p:spPr>
          <a:xfrm>
            <a:off x="673102" y="4751390"/>
            <a:ext cx="5389563" cy="3887787"/>
          </a:xfrm>
          <a:prstGeom prst="rect">
            <a:avLst/>
          </a:prstGeom>
        </p:spPr>
        <p:txBody>
          <a:bodyPr vert="horz" lIns="91428" tIns="45712" rIns="91428" bIns="4571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377364"/>
            <a:ext cx="2919413" cy="495300"/>
          </a:xfrm>
          <a:prstGeom prst="rect">
            <a:avLst/>
          </a:prstGeom>
        </p:spPr>
        <p:txBody>
          <a:bodyPr vert="horz" lIns="91428" tIns="45712" rIns="91428"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7364"/>
            <a:ext cx="2919412" cy="495300"/>
          </a:xfrm>
          <a:prstGeom prst="rect">
            <a:avLst/>
          </a:prstGeom>
        </p:spPr>
        <p:txBody>
          <a:bodyPr vert="horz" lIns="91428" tIns="45712" rIns="91428" bIns="45712" rtlCol="0" anchor="b"/>
          <a:lstStyle>
            <a:lvl1pPr algn="r">
              <a:defRPr sz="1200"/>
            </a:lvl1pPr>
          </a:lstStyle>
          <a:p>
            <a:fld id="{552D216E-87BB-4C3D-8BE9-1BEE5930CF15}" type="slidenum">
              <a:rPr kumimoji="1" lang="ja-JP" altLang="en-US" smtClean="0"/>
              <a:t>‹#›</a:t>
            </a:fld>
            <a:endParaRPr kumimoji="1" lang="ja-JP" altLang="en-US"/>
          </a:p>
        </p:txBody>
      </p:sp>
    </p:spTree>
    <p:extLst>
      <p:ext uri="{BB962C8B-B14F-4D97-AF65-F5344CB8AC3E}">
        <p14:creationId xmlns:p14="http://schemas.microsoft.com/office/powerpoint/2010/main" val="42680152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238FB8E-F648-4D88-82DC-305279067A1A}"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4541" y="6626111"/>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36843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1D67983-E189-49E6-8951-18611FBCA033}" type="datetime1">
              <a:rPr kumimoji="1" lang="ja-JP" altLang="en-US" smtClean="0"/>
              <a:t>2019/3/6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42202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D442B68-F349-46A3-A0D2-B02BFE3943F6}"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6735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8D0E24A-EF47-4766-9536-7A6DF9F261B3}"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5695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A564541-371F-46C0-9A2C-79C24D7D88C3}"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07180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1DC475D-1883-47E8-998F-C0822B32A38A}"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81037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E4939CD-2B84-42CD-B960-E8BDBA26AF73}"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800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4BD06B5-BD4C-4EB7-8AEE-43EB8A1522EA}"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94679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12B6E8B-368D-4912-A6E5-F904FF6BBAE5}"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48206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2F5EDFF-F68A-4B3C-90D7-3F1FAAC906B9}"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5914" y="6624770"/>
            <a:ext cx="512638" cy="365125"/>
          </a:xfrm>
        </p:spPr>
        <p:txBody>
          <a:bodyPr/>
          <a:lstStyle/>
          <a:p>
            <a:fld id="{8F2DF4D1-A360-4C90-B403-85324C324155}" type="slidenum">
              <a:rPr kumimoji="1" lang="ja-JP" altLang="en-US" smtClean="0"/>
              <a:t>‹#›</a:t>
            </a:fld>
            <a:endParaRPr kumimoji="1" lang="ja-JP" altLang="en-US" dirty="0"/>
          </a:p>
        </p:txBody>
      </p:sp>
    </p:spTree>
    <p:extLst>
      <p:ext uri="{BB962C8B-B14F-4D97-AF65-F5344CB8AC3E}">
        <p14:creationId xmlns:p14="http://schemas.microsoft.com/office/powerpoint/2010/main" val="10011318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21F2FAD-D011-4747-827E-32EF65BF9A55}" type="datetime1">
              <a:rPr kumimoji="1" lang="ja-JP" altLang="en-US" smtClean="0"/>
              <a:t>2019/3/6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6444674" y="6041363"/>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922202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F00C058-6CA2-4484-960B-D20A181A9EE2}"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21756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8F4D6A1-5F38-4A0D-AB97-66F061ADF69D}" type="datetime1">
              <a:rPr kumimoji="1" lang="ja-JP" altLang="en-US" smtClean="0"/>
              <a:t>2019/3/6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9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DA7636F-57A3-40D4-877B-56ECED523498}" type="datetime1">
              <a:rPr kumimoji="1" lang="ja-JP" altLang="en-US" smtClean="0"/>
              <a:t>2019/3/6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55526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63033CC-6283-4C9A-B070-DC0096E61DD6}" type="datetime1">
              <a:rPr kumimoji="1" lang="ja-JP" altLang="en-US" smtClean="0"/>
              <a:t>2019/3/6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103065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71F98-43B5-402D-B69B-8E27BA682AA0}" type="datetime1">
              <a:rPr kumimoji="1" lang="ja-JP" altLang="en-US" smtClean="0"/>
              <a:t>2019/3/6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82201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D3DDC5A-DAAD-4FBE-BAE5-783A452A4F38}" type="datetime1">
              <a:rPr kumimoji="1" lang="ja-JP" altLang="en-US" smtClean="0"/>
              <a:t>2019/3/6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58312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966286-B553-45B1-81C6-77BC78B3B0D6}" type="datetime1">
              <a:rPr kumimoji="1" lang="ja-JP" altLang="en-US" smtClean="0"/>
              <a:t>2019/3/6</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04497039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83"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Lst>
  <p:timing>
    <p:tnLst>
      <p:par>
        <p:cTn id="1" dur="indefinite" restart="never" nodeType="tmRoot"/>
      </p:par>
    </p:tnLst>
  </p:timing>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4669971" y="3829387"/>
            <a:ext cx="4414786" cy="26357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a:solidFill>
                <a:schemeClr val="tx1"/>
              </a:solidFill>
            </a:endParaRPr>
          </a:p>
          <a:p>
            <a:endParaRPr lang="en-US" altLang="ja-JP" sz="1200" dirty="0">
              <a:solidFill>
                <a:schemeClr val="tx1"/>
              </a:solidFill>
            </a:endParaRPr>
          </a:p>
          <a:p>
            <a:r>
              <a:rPr lang="ja-JP" altLang="en-US" sz="1200" b="1" u="sng" dirty="0">
                <a:solidFill>
                  <a:schemeClr val="tx1"/>
                </a:solidFill>
              </a:rPr>
              <a:t>訪日外国人の増加</a:t>
            </a:r>
            <a:endParaRPr lang="en-US" altLang="ja-JP" sz="1200" b="1" u="sng" dirty="0">
              <a:solidFill>
                <a:schemeClr val="tx1"/>
              </a:solidFill>
            </a:endParaRPr>
          </a:p>
          <a:p>
            <a:pPr marL="171450" indent="-171450">
              <a:buFont typeface="Arial" panose="020B0604020202020204" pitchFamily="34" charset="0"/>
              <a:buChar char="•"/>
            </a:pPr>
            <a:r>
              <a:rPr lang="ja-JP" altLang="en-US" sz="1200" dirty="0">
                <a:solidFill>
                  <a:schemeClr val="tx1"/>
                </a:solidFill>
              </a:rPr>
              <a:t>平成</a:t>
            </a:r>
            <a:r>
              <a:rPr lang="en-US" altLang="ja-JP" sz="1200" dirty="0">
                <a:solidFill>
                  <a:schemeClr val="tx1"/>
                </a:solidFill>
              </a:rPr>
              <a:t>27</a:t>
            </a:r>
            <a:r>
              <a:rPr lang="ja-JP" altLang="en-US" sz="1200" dirty="0">
                <a:solidFill>
                  <a:schemeClr val="tx1"/>
                </a:solidFill>
              </a:rPr>
              <a:t>年に日本を訪れた外国人数は約</a:t>
            </a:r>
            <a:r>
              <a:rPr lang="en-US" altLang="ja-JP" sz="1200" dirty="0">
                <a:solidFill>
                  <a:schemeClr val="tx1"/>
                </a:solidFill>
              </a:rPr>
              <a:t>1,974</a:t>
            </a:r>
            <a:r>
              <a:rPr lang="ja-JP" altLang="en-US" sz="1200" dirty="0">
                <a:solidFill>
                  <a:schemeClr val="tx1"/>
                </a:solidFill>
              </a:rPr>
              <a:t>万人と過去最高を記録しており、そのうち大阪を訪れたのは約</a:t>
            </a:r>
            <a:r>
              <a:rPr lang="en-US" altLang="ja-JP" sz="1200" dirty="0">
                <a:solidFill>
                  <a:schemeClr val="tx1"/>
                </a:solidFill>
              </a:rPr>
              <a:t>716</a:t>
            </a:r>
            <a:r>
              <a:rPr lang="ja-JP" altLang="en-US" sz="1200" dirty="0">
                <a:solidFill>
                  <a:schemeClr val="tx1"/>
                </a:solidFill>
              </a:rPr>
              <a:t>万人となっている。</a:t>
            </a:r>
            <a:endParaRPr lang="en-US" altLang="ja-JP" sz="1200" dirty="0">
              <a:solidFill>
                <a:schemeClr val="tx1"/>
              </a:solidFill>
            </a:endParaRPr>
          </a:p>
          <a:p>
            <a:r>
              <a:rPr lang="ja-JP" altLang="en-US" sz="1200" b="1" u="sng" dirty="0">
                <a:solidFill>
                  <a:schemeClr val="tx1"/>
                </a:solidFill>
              </a:rPr>
              <a:t>大阪港における今後の見込み</a:t>
            </a:r>
            <a:endParaRPr kumimoji="1" lang="en-US" altLang="ja-JP" sz="1200" b="1" u="sng" dirty="0">
              <a:solidFill>
                <a:schemeClr val="tx1"/>
              </a:solidFill>
            </a:endParaRPr>
          </a:p>
          <a:p>
            <a:pPr marL="171450" indent="-171450">
              <a:buFont typeface="Arial" panose="020B0604020202020204" pitchFamily="34" charset="0"/>
              <a:buChar char="•"/>
            </a:pPr>
            <a:r>
              <a:rPr lang="ja-JP" altLang="en-US" sz="1200" dirty="0">
                <a:solidFill>
                  <a:schemeClr val="tx1"/>
                </a:solidFill>
              </a:rPr>
              <a:t>上海発着の１週間クルーズの定期寄港等により、大阪港へのクルーズ客船の寄港が急増し、平成</a:t>
            </a:r>
            <a:r>
              <a:rPr lang="en-US" altLang="ja-JP" sz="1200" dirty="0">
                <a:solidFill>
                  <a:schemeClr val="tx1"/>
                </a:solidFill>
              </a:rPr>
              <a:t>29</a:t>
            </a:r>
            <a:r>
              <a:rPr lang="ja-JP" altLang="en-US" sz="1200" dirty="0">
                <a:solidFill>
                  <a:schemeClr val="tx1"/>
                </a:solidFill>
              </a:rPr>
              <a:t>年の寄港回数は、上海発着の</a:t>
            </a:r>
            <a:r>
              <a:rPr lang="en-US" altLang="ja-JP" sz="1200" dirty="0">
                <a:solidFill>
                  <a:schemeClr val="tx1"/>
                </a:solidFill>
              </a:rPr>
              <a:t>1</a:t>
            </a:r>
            <a:r>
              <a:rPr lang="ja-JP" altLang="en-US" sz="1200" dirty="0">
                <a:solidFill>
                  <a:schemeClr val="tx1"/>
                </a:solidFill>
              </a:rPr>
              <a:t>週間クルーズの定期寄港等により、</a:t>
            </a:r>
            <a:r>
              <a:rPr lang="en-US" altLang="ja-JP" sz="1200" dirty="0">
                <a:solidFill>
                  <a:schemeClr val="tx1"/>
                </a:solidFill>
              </a:rPr>
              <a:t>50</a:t>
            </a:r>
            <a:r>
              <a:rPr lang="ja-JP" altLang="en-US" sz="1200" dirty="0">
                <a:solidFill>
                  <a:schemeClr val="tx1"/>
                </a:solidFill>
              </a:rPr>
              <a:t>回程度となった。引き続き今後も旺盛な需要が見込まれる。</a:t>
            </a:r>
          </a:p>
          <a:p>
            <a:pPr marL="171450" indent="-171450">
              <a:buFont typeface="Arial" panose="020B0604020202020204" pitchFamily="34" charset="0"/>
              <a:buChar char="•"/>
            </a:pPr>
            <a:r>
              <a:rPr lang="ja-JP" altLang="en-US" sz="1200" dirty="0">
                <a:solidFill>
                  <a:schemeClr val="tx1"/>
                </a:solidFill>
              </a:rPr>
              <a:t>一方、外航定期フェリーによる貨物取扱量は堅調に推移しており、今後も同様の傾向が継続するものと見込まれる。</a:t>
            </a:r>
            <a:endParaRPr kumimoji="1" lang="ja-JP" altLang="en-US" sz="1200" dirty="0">
              <a:solidFill>
                <a:schemeClr val="tx1"/>
              </a:solidFill>
            </a:endParaRPr>
          </a:p>
        </p:txBody>
      </p:sp>
      <p:sp>
        <p:nvSpPr>
          <p:cNvPr id="9" name="正方形/長方形 8"/>
          <p:cNvSpPr/>
          <p:nvPr/>
        </p:nvSpPr>
        <p:spPr>
          <a:xfrm>
            <a:off x="4669971" y="802859"/>
            <a:ext cx="4414786" cy="29887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a:solidFill>
                <a:schemeClr val="tx1"/>
              </a:solidFill>
            </a:endParaRPr>
          </a:p>
          <a:p>
            <a:endParaRPr lang="en-US" altLang="ja-JP" sz="1200" dirty="0">
              <a:solidFill>
                <a:schemeClr val="tx1"/>
              </a:solidFill>
            </a:endParaRPr>
          </a:p>
          <a:p>
            <a:r>
              <a:rPr lang="ja-JP" altLang="en-US" sz="1200" b="1" u="sng" dirty="0">
                <a:solidFill>
                  <a:schemeClr val="tx1"/>
                </a:solidFill>
              </a:rPr>
              <a:t>効率的な輸送形態の重要性の高まり</a:t>
            </a:r>
            <a:endParaRPr lang="en-US" altLang="ja-JP" sz="1200" b="1" u="sng" dirty="0">
              <a:solidFill>
                <a:schemeClr val="tx1"/>
              </a:solidFill>
            </a:endParaRPr>
          </a:p>
          <a:p>
            <a:pPr marL="171450" indent="-171450">
              <a:buFont typeface="Arial" panose="020B0604020202020204" pitchFamily="34" charset="0"/>
              <a:buChar char="•"/>
            </a:pPr>
            <a:r>
              <a:rPr lang="ja-JP" altLang="en-US" sz="1200" dirty="0">
                <a:solidFill>
                  <a:schemeClr val="tx1"/>
                </a:solidFill>
              </a:rPr>
              <a:t>環境にやさしいモーダルシフトの推進に寄与するとともに、一度に大量輸送が可能で、荷役効率の高い内航フェリーや</a:t>
            </a:r>
            <a:r>
              <a:rPr lang="en-US" altLang="ja-JP" sz="1200" dirty="0">
                <a:solidFill>
                  <a:schemeClr val="tx1"/>
                </a:solidFill>
              </a:rPr>
              <a:t>RORO</a:t>
            </a:r>
            <a:r>
              <a:rPr lang="ja-JP" altLang="en-US" sz="1200" dirty="0">
                <a:solidFill>
                  <a:schemeClr val="tx1"/>
                </a:solidFill>
              </a:rPr>
              <a:t>船等による効率的な輸送形態の重要性が高まっている。</a:t>
            </a:r>
            <a:endParaRPr lang="en-US" altLang="ja-JP" sz="1200" dirty="0">
              <a:solidFill>
                <a:schemeClr val="tx1"/>
              </a:solidFill>
            </a:endParaRPr>
          </a:p>
          <a:p>
            <a:r>
              <a:rPr kumimoji="1" lang="ja-JP" altLang="en-US" sz="1200" b="1" u="sng" dirty="0">
                <a:solidFill>
                  <a:schemeClr val="tx1"/>
                </a:solidFill>
              </a:rPr>
              <a:t>船舶の大型化への対応</a:t>
            </a:r>
            <a:endParaRPr kumimoji="1" lang="en-US" altLang="ja-JP" sz="1200" b="1" u="sng" dirty="0">
              <a:solidFill>
                <a:schemeClr val="tx1"/>
              </a:solidFill>
            </a:endParaRPr>
          </a:p>
          <a:p>
            <a:r>
              <a:rPr lang="ja-JP" altLang="en-US" sz="1200" dirty="0">
                <a:solidFill>
                  <a:schemeClr val="tx1"/>
                </a:solidFill>
              </a:rPr>
              <a:t>・このような状況の中、沖縄航路を中心とした</a:t>
            </a:r>
            <a:r>
              <a:rPr lang="en-US" altLang="ja-JP" sz="1200" dirty="0">
                <a:solidFill>
                  <a:schemeClr val="tx1"/>
                </a:solidFill>
              </a:rPr>
              <a:t>RORO</a:t>
            </a:r>
            <a:r>
              <a:rPr lang="ja-JP" altLang="en-US" sz="1200" dirty="0">
                <a:solidFill>
                  <a:schemeClr val="tx1"/>
                </a:solidFill>
              </a:rPr>
              <a:t>船に</a:t>
            </a:r>
            <a:r>
              <a:rPr lang="ja-JP" altLang="en-US" sz="1200" dirty="0" err="1">
                <a:solidFill>
                  <a:schemeClr val="tx1"/>
                </a:solidFill>
              </a:rPr>
              <a:t>お</a:t>
            </a:r>
            <a:endParaRPr lang="en-US" altLang="ja-JP" sz="1200" dirty="0">
              <a:solidFill>
                <a:schemeClr val="tx1"/>
              </a:solidFill>
            </a:endParaRPr>
          </a:p>
          <a:p>
            <a:r>
              <a:rPr lang="ja-JP" altLang="en-US" sz="1200" dirty="0">
                <a:solidFill>
                  <a:schemeClr val="tx1"/>
                </a:solidFill>
              </a:rPr>
              <a:t>　いて、輸送能力向上等を図るため船舶の大型化が進められ</a:t>
            </a:r>
            <a:endParaRPr lang="en-US" altLang="ja-JP" sz="1200" dirty="0">
              <a:solidFill>
                <a:schemeClr val="tx1"/>
              </a:solidFill>
            </a:endParaRPr>
          </a:p>
          <a:p>
            <a:r>
              <a:rPr lang="ja-JP" altLang="en-US" sz="1200" dirty="0">
                <a:solidFill>
                  <a:schemeClr val="tx1"/>
                </a:solidFill>
              </a:rPr>
              <a:t>　ている。</a:t>
            </a:r>
            <a:endParaRPr lang="en-US" altLang="ja-JP" sz="1200" dirty="0">
              <a:solidFill>
                <a:schemeClr val="tx1"/>
              </a:solidFill>
            </a:endParaRPr>
          </a:p>
          <a:p>
            <a:r>
              <a:rPr kumimoji="1" lang="ja-JP" altLang="en-US" sz="1200" b="1" u="sng" dirty="0">
                <a:solidFill>
                  <a:schemeClr val="tx1"/>
                </a:solidFill>
              </a:rPr>
              <a:t>阪神港における集貨の取り組み</a:t>
            </a:r>
            <a:endParaRPr kumimoji="1" lang="en-US" altLang="ja-JP" sz="1200" b="1" u="sng" dirty="0">
              <a:solidFill>
                <a:schemeClr val="tx1"/>
              </a:solidFill>
            </a:endParaRPr>
          </a:p>
          <a:p>
            <a:pPr marL="171450" indent="-171450">
              <a:buFont typeface="Arial" panose="020B0604020202020204" pitchFamily="34" charset="0"/>
              <a:buChar char="•"/>
            </a:pPr>
            <a:r>
              <a:rPr lang="ja-JP" altLang="en-US" sz="1200" dirty="0">
                <a:solidFill>
                  <a:schemeClr val="tx1"/>
                </a:solidFill>
              </a:rPr>
              <a:t>国際戦略港湾施策において、西日本発着のコンテナ貨物を阪神港へ集貨する取り組みが進められる中、内航フィーダー船への対応について検討していく必要がある。</a:t>
            </a:r>
            <a:endParaRPr kumimoji="1" lang="ja-JP" altLang="en-US" sz="1200" dirty="0">
              <a:solidFill>
                <a:schemeClr val="tx1"/>
              </a:solidFill>
            </a:endParaRPr>
          </a:p>
        </p:txBody>
      </p:sp>
      <p:sp>
        <p:nvSpPr>
          <p:cNvPr id="4" name="コンテンツ プレースホルダー 2"/>
          <p:cNvSpPr txBox="1">
            <a:spLocks/>
          </p:cNvSpPr>
          <p:nvPr/>
        </p:nvSpPr>
        <p:spPr>
          <a:xfrm>
            <a:off x="34472" y="315597"/>
            <a:ext cx="7886700" cy="402534"/>
          </a:xfrm>
          <a:prstGeom prst="rect">
            <a:avLst/>
          </a:prstGeom>
        </p:spPr>
        <p:txBody>
          <a:bodyPr vert="horz" lIns="91440" tIns="45720" rIns="91440" bIns="45720" spcCol="18000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sz="1600" b="1" dirty="0">
                <a:solidFill>
                  <a:schemeClr val="tx1"/>
                </a:solidFill>
                <a:latin typeface="+mj-ea"/>
                <a:ea typeface="+mj-ea"/>
              </a:rPr>
              <a:t>２　大阪港を取り巻く状況（１）</a:t>
            </a:r>
            <a:endParaRPr lang="en-US" altLang="ja-JP" sz="1600" b="1" dirty="0">
              <a:solidFill>
                <a:schemeClr val="tx1"/>
              </a:solidFill>
              <a:latin typeface="+mj-ea"/>
              <a:ea typeface="+mj-ea"/>
            </a:endParaRPr>
          </a:p>
        </p:txBody>
      </p:sp>
      <p:sp>
        <p:nvSpPr>
          <p:cNvPr id="6" name="正方形/長方形 5"/>
          <p:cNvSpPr/>
          <p:nvPr/>
        </p:nvSpPr>
        <p:spPr>
          <a:xfrm>
            <a:off x="34474" y="802859"/>
            <a:ext cx="4559297" cy="5662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a:solidFill>
                <a:schemeClr val="tx1"/>
              </a:solidFill>
            </a:endParaRPr>
          </a:p>
          <a:p>
            <a:endParaRPr lang="en-US" altLang="ja-JP" sz="1200" dirty="0">
              <a:solidFill>
                <a:schemeClr val="tx1"/>
              </a:solidFill>
            </a:endParaRPr>
          </a:p>
          <a:p>
            <a:r>
              <a:rPr lang="ja-JP" altLang="en-US" sz="1200" b="1" u="sng" dirty="0">
                <a:solidFill>
                  <a:schemeClr val="tx1"/>
                </a:solidFill>
              </a:rPr>
              <a:t>我が国港湾を取り巻く状況</a:t>
            </a:r>
            <a:endParaRPr lang="en-US" altLang="ja-JP" sz="1200" b="1" u="sng" dirty="0">
              <a:solidFill>
                <a:schemeClr val="tx1"/>
              </a:solidFill>
            </a:endParaRPr>
          </a:p>
          <a:p>
            <a:pPr marL="171450" indent="-171450">
              <a:buFont typeface="Arial" panose="020B0604020202020204" pitchFamily="34" charset="0"/>
              <a:buChar char="•"/>
            </a:pPr>
            <a:r>
              <a:rPr lang="ja-JP" altLang="en-US" sz="1200" dirty="0">
                <a:solidFill>
                  <a:schemeClr val="tx1"/>
                </a:solidFill>
              </a:rPr>
              <a:t>アジア地域の急速な経済成長や人口の増加、国際分業の進展に伴い、交易が一層活発化しており、我が国の産業・貿易構造の変化に伴って、国際海上輸送ネットワークの重要性が高まっている。</a:t>
            </a:r>
          </a:p>
          <a:p>
            <a:pPr marL="171450" indent="-171450">
              <a:buFont typeface="Arial" panose="020B0604020202020204" pitchFamily="34" charset="0"/>
              <a:buChar char="•"/>
            </a:pPr>
            <a:r>
              <a:rPr lang="ja-JP" altLang="en-US" sz="1200" dirty="0">
                <a:solidFill>
                  <a:schemeClr val="tx1"/>
                </a:solidFill>
              </a:rPr>
              <a:t>一方、中国を中心とした東アジア諸港の港勢の伸長により、我が国の港湾の相対的地位が低下している。</a:t>
            </a:r>
          </a:p>
          <a:p>
            <a:pPr marL="171450" indent="-171450">
              <a:buFont typeface="Arial" panose="020B0604020202020204" pitchFamily="34" charset="0"/>
              <a:buChar char="•"/>
            </a:pPr>
            <a:r>
              <a:rPr lang="ja-JP" altLang="en-US" sz="1200" dirty="0">
                <a:solidFill>
                  <a:schemeClr val="tx1"/>
                </a:solidFill>
              </a:rPr>
              <a:t>また、国際分業の進展に伴ってサプライチェーンマネジメントの高度化が進む中、総合的な物流の効率化が求められている。</a:t>
            </a:r>
            <a:endParaRPr lang="en-US" altLang="ja-JP" sz="1200" dirty="0">
              <a:solidFill>
                <a:schemeClr val="tx1"/>
              </a:solidFill>
            </a:endParaRPr>
          </a:p>
          <a:p>
            <a:r>
              <a:rPr lang="ja-JP" altLang="en-US" sz="1200" b="1" u="sng" dirty="0">
                <a:solidFill>
                  <a:schemeClr val="tx1"/>
                </a:solidFill>
              </a:rPr>
              <a:t>アライアンスの再編</a:t>
            </a:r>
          </a:p>
          <a:p>
            <a:pPr marL="171450" indent="-171450">
              <a:buFont typeface="Arial" panose="020B0604020202020204" pitchFamily="34" charset="0"/>
              <a:buChar char="•"/>
            </a:pPr>
            <a:r>
              <a:rPr lang="ja-JP" altLang="en-US" sz="1200" dirty="0">
                <a:solidFill>
                  <a:schemeClr val="tx1"/>
                </a:solidFill>
              </a:rPr>
              <a:t>世界の主要なコンテナ船会社が東西基幹航路で組織する配船連合のアライアンスは、平成</a:t>
            </a:r>
            <a:r>
              <a:rPr lang="en-US" altLang="ja-JP" sz="1200" dirty="0">
                <a:solidFill>
                  <a:schemeClr val="tx1"/>
                </a:solidFill>
              </a:rPr>
              <a:t>29</a:t>
            </a:r>
            <a:r>
              <a:rPr lang="ja-JP" altLang="en-US" sz="1200" dirty="0">
                <a:solidFill>
                  <a:schemeClr val="tx1"/>
                </a:solidFill>
              </a:rPr>
              <a:t>年から３大体制に移行した。</a:t>
            </a:r>
          </a:p>
          <a:p>
            <a:pPr marL="171450" indent="-171450">
              <a:buFont typeface="Arial" panose="020B0604020202020204" pitchFamily="34" charset="0"/>
              <a:buChar char="•"/>
            </a:pPr>
            <a:r>
              <a:rPr lang="ja-JP" altLang="en-US" sz="1200" dirty="0">
                <a:solidFill>
                  <a:schemeClr val="tx1"/>
                </a:solidFill>
              </a:rPr>
              <a:t>また、邦船３社においてもコンテナ船事業を統合した新会社が設立されるなど、定航業界は新たなステージに突入した。</a:t>
            </a:r>
            <a:endParaRPr lang="en-US" altLang="ja-JP" sz="1200" dirty="0">
              <a:solidFill>
                <a:schemeClr val="tx1"/>
              </a:solidFill>
            </a:endParaRPr>
          </a:p>
          <a:p>
            <a:r>
              <a:rPr lang="ja-JP" altLang="en-US" sz="1200" b="1" u="sng" dirty="0">
                <a:solidFill>
                  <a:schemeClr val="tx1"/>
                </a:solidFill>
              </a:rPr>
              <a:t>大阪港の求められる役割</a:t>
            </a:r>
          </a:p>
          <a:p>
            <a:pPr marL="171450" indent="-171450">
              <a:buFont typeface="Arial" panose="020B0604020202020204" pitchFamily="34" charset="0"/>
              <a:buChar char="•"/>
            </a:pPr>
            <a:r>
              <a:rPr lang="ja-JP" altLang="en-US" sz="1200" dirty="0">
                <a:solidFill>
                  <a:schemeClr val="tx1"/>
                </a:solidFill>
              </a:rPr>
              <a:t>このような状況の中、平成</a:t>
            </a:r>
            <a:r>
              <a:rPr lang="en-US" altLang="ja-JP" sz="1200" dirty="0">
                <a:solidFill>
                  <a:schemeClr val="tx1"/>
                </a:solidFill>
              </a:rPr>
              <a:t>22</a:t>
            </a:r>
            <a:r>
              <a:rPr lang="ja-JP" altLang="en-US" sz="1200" dirty="0">
                <a:solidFill>
                  <a:schemeClr val="tx1"/>
                </a:solidFill>
              </a:rPr>
              <a:t>年に大阪港と神戸港は、阪神港として、国際コンテナ戦略港湾に選定され、我が国全体の経済・産業を支える上で、これまで以上に重要な役割を担うこととなった。</a:t>
            </a:r>
          </a:p>
          <a:p>
            <a:pPr marL="171450" indent="-171450">
              <a:buFont typeface="Arial" panose="020B0604020202020204" pitchFamily="34" charset="0"/>
              <a:buChar char="•"/>
            </a:pPr>
            <a:r>
              <a:rPr lang="ja-JP" altLang="en-US" sz="1200" dirty="0">
                <a:solidFill>
                  <a:schemeClr val="tx1"/>
                </a:solidFill>
              </a:rPr>
              <a:t>こうした背景を踏まえつつ、中国をはじめとするアジア諸国等との交易の進展に伴う貨物量の増大や、船舶の大型化等にも今後対応していく必要があることなどから、限られた資産を最大限活用しながら、多様なユーザーニーズに対応していけるよう、より効率的な港湾経営を行っていくことが求められている。</a:t>
            </a:r>
            <a:endParaRPr kumimoji="1" lang="ja-JP" altLang="en-US" sz="1200" dirty="0">
              <a:solidFill>
                <a:schemeClr val="tx1"/>
              </a:solidFill>
            </a:endParaRPr>
          </a:p>
        </p:txBody>
      </p:sp>
      <p:sp>
        <p:nvSpPr>
          <p:cNvPr id="7" name="正方形/長方形 6"/>
          <p:cNvSpPr/>
          <p:nvPr/>
        </p:nvSpPr>
        <p:spPr>
          <a:xfrm>
            <a:off x="34472" y="802860"/>
            <a:ext cx="3106800" cy="4064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外国貿易に関する状況</a:t>
            </a:r>
          </a:p>
        </p:txBody>
      </p:sp>
      <p:sp>
        <p:nvSpPr>
          <p:cNvPr id="8" name="正方形/長方形 7"/>
          <p:cNvSpPr/>
          <p:nvPr/>
        </p:nvSpPr>
        <p:spPr>
          <a:xfrm>
            <a:off x="4682672" y="802859"/>
            <a:ext cx="3106800" cy="4064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t>国内</a:t>
            </a:r>
            <a:r>
              <a:rPr kumimoji="1" lang="ja-JP" altLang="en-US" sz="1600" b="1" dirty="0"/>
              <a:t>貿易に関する状況</a:t>
            </a:r>
          </a:p>
        </p:txBody>
      </p:sp>
      <p:sp>
        <p:nvSpPr>
          <p:cNvPr id="10" name="正方形/長方形 9"/>
          <p:cNvSpPr/>
          <p:nvPr/>
        </p:nvSpPr>
        <p:spPr>
          <a:xfrm>
            <a:off x="4669971" y="3829387"/>
            <a:ext cx="3106800" cy="4064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t>クルーズ客船</a:t>
            </a:r>
            <a:r>
              <a:rPr kumimoji="1" lang="ja-JP" altLang="en-US" sz="1600" b="1" dirty="0"/>
              <a:t>に関する状況</a:t>
            </a:r>
          </a:p>
        </p:txBody>
      </p:sp>
      <p:sp>
        <p:nvSpPr>
          <p:cNvPr id="13" name="タイトル 1"/>
          <p:cNvSpPr txBox="1">
            <a:spLocks/>
          </p:cNvSpPr>
          <p:nvPr/>
        </p:nvSpPr>
        <p:spPr>
          <a:xfrm>
            <a:off x="0" y="1"/>
            <a:ext cx="7886700" cy="618186"/>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600" b="1" dirty="0">
                <a:solidFill>
                  <a:schemeClr val="tx1"/>
                </a:solidFill>
                <a:latin typeface="+mj-ea"/>
              </a:rPr>
              <a:t>Ⅱ</a:t>
            </a:r>
            <a:r>
              <a:rPr lang="ja-JP" altLang="en-US" sz="1600" b="1" dirty="0">
                <a:solidFill>
                  <a:schemeClr val="tx1"/>
                </a:solidFill>
                <a:latin typeface="+mj-ea"/>
              </a:rPr>
              <a:t>　港湾施設提供事業を取り巻く状況</a:t>
            </a:r>
          </a:p>
        </p:txBody>
      </p:sp>
      <p:sp>
        <p:nvSpPr>
          <p:cNvPr id="3" name="スライド番号プレースホルダー 2"/>
          <p:cNvSpPr>
            <a:spLocks noGrp="1"/>
          </p:cNvSpPr>
          <p:nvPr>
            <p:ph type="sldNum" sz="quarter" idx="12"/>
          </p:nvPr>
        </p:nvSpPr>
        <p:spPr/>
        <p:txBody>
          <a:bodyPr/>
          <a:lstStyle/>
          <a:p>
            <a:fld id="{8F2DF4D1-A360-4C90-B403-85324C324155}" type="slidenum">
              <a:rPr kumimoji="1" lang="ja-JP" altLang="en-US" smtClean="0"/>
              <a:t>7</a:t>
            </a:fld>
            <a:endParaRPr kumimoji="1" lang="ja-JP" altLang="en-US" dirty="0"/>
          </a:p>
        </p:txBody>
      </p:sp>
    </p:spTree>
    <p:extLst>
      <p:ext uri="{BB962C8B-B14F-4D97-AF65-F5344CB8AC3E}">
        <p14:creationId xmlns:p14="http://schemas.microsoft.com/office/powerpoint/2010/main" val="1134286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 xmlns:a16="http://schemas.microsoft.com/office/drawing/2014/main" id="{65A4C590-BD5B-4084-BA82-09CFA007DD97}"/>
              </a:ext>
            </a:extLst>
          </p:cNvPr>
          <p:cNvSpPr/>
          <p:nvPr/>
        </p:nvSpPr>
        <p:spPr>
          <a:xfrm>
            <a:off x="29263" y="596134"/>
            <a:ext cx="9050400" cy="60801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72000" rIns="0" rtlCol="0" anchor="t"/>
          <a:lstStyle/>
          <a:p>
            <a:endParaRPr lang="en-US" altLang="ja-JP" sz="1200" b="1" u="sng" dirty="0">
              <a:solidFill>
                <a:schemeClr val="tx1"/>
              </a:solidFill>
            </a:endParaRPr>
          </a:p>
          <a:p>
            <a:endParaRPr lang="en-US" altLang="ja-JP" sz="1200" b="1" u="sng" dirty="0">
              <a:solidFill>
                <a:schemeClr val="tx1"/>
              </a:solidFill>
            </a:endParaRPr>
          </a:p>
          <a:p>
            <a:r>
              <a:rPr lang="ja-JP" altLang="en-US" sz="1200" b="1" u="sng" dirty="0">
                <a:solidFill>
                  <a:schemeClr val="tx1"/>
                </a:solidFill>
              </a:rPr>
              <a:t>台風</a:t>
            </a:r>
            <a:r>
              <a:rPr lang="en-US" altLang="ja-JP" sz="1200" b="1" u="sng" dirty="0">
                <a:solidFill>
                  <a:schemeClr val="tx1"/>
                </a:solidFill>
              </a:rPr>
              <a:t>21</a:t>
            </a:r>
            <a:r>
              <a:rPr lang="ja-JP" altLang="en-US" sz="1200" b="1" u="sng" dirty="0">
                <a:solidFill>
                  <a:schemeClr val="tx1"/>
                </a:solidFill>
              </a:rPr>
              <a:t>号による影響</a:t>
            </a:r>
            <a:endParaRPr lang="en-US" altLang="ja-JP" sz="1200" dirty="0">
              <a:solidFill>
                <a:schemeClr val="tx1"/>
              </a:solidFill>
            </a:endParaRPr>
          </a:p>
          <a:p>
            <a:pPr marL="171450" indent="-171450">
              <a:buFont typeface="Arial" panose="020B0604020202020204" pitchFamily="34" charset="0"/>
              <a:buChar char="•"/>
            </a:pPr>
            <a:r>
              <a:rPr lang="ja-JP" altLang="en-US" sz="1200" dirty="0">
                <a:solidFill>
                  <a:schemeClr val="tx1"/>
                </a:solidFill>
              </a:rPr>
              <a:t>過去最大潮位（標高</a:t>
            </a:r>
            <a:r>
              <a:rPr lang="en-US" altLang="ja-JP" sz="1200" dirty="0">
                <a:solidFill>
                  <a:schemeClr val="tx1"/>
                </a:solidFill>
              </a:rPr>
              <a:t>293㎝</a:t>
            </a:r>
            <a:r>
              <a:rPr lang="ja-JP" altLang="en-US" sz="1200" dirty="0">
                <a:solidFill>
                  <a:schemeClr val="tx1"/>
                </a:solidFill>
              </a:rPr>
              <a:t>）を超え、標高</a:t>
            </a:r>
            <a:r>
              <a:rPr lang="en-US" altLang="ja-JP" sz="1200" dirty="0">
                <a:solidFill>
                  <a:schemeClr val="tx1"/>
                </a:solidFill>
              </a:rPr>
              <a:t>329㎝</a:t>
            </a:r>
            <a:r>
              <a:rPr lang="ja-JP" altLang="en-US" sz="1200" dirty="0">
                <a:solidFill>
                  <a:schemeClr val="tx1"/>
                </a:solidFill>
              </a:rPr>
              <a:t>（</a:t>
            </a:r>
            <a:r>
              <a:rPr lang="en-US" altLang="ja-JP" sz="1200" dirty="0">
                <a:solidFill>
                  <a:schemeClr val="tx1"/>
                </a:solidFill>
              </a:rPr>
              <a:t>OP459㎝</a:t>
            </a:r>
            <a:r>
              <a:rPr lang="ja-JP" altLang="en-US" sz="1200" dirty="0">
                <a:solidFill>
                  <a:schemeClr val="tx1"/>
                </a:solidFill>
              </a:rPr>
              <a:t>）を記録。非常に強い風（夢洲では最大瞬間風速</a:t>
            </a:r>
            <a:r>
              <a:rPr lang="en-US" altLang="ja-JP" sz="1200" dirty="0">
                <a:solidFill>
                  <a:schemeClr val="tx1"/>
                </a:solidFill>
              </a:rPr>
              <a:t>59.7m/s</a:t>
            </a:r>
            <a:r>
              <a:rPr lang="ja-JP" altLang="en-US" sz="1200" dirty="0">
                <a:solidFill>
                  <a:schemeClr val="tx1"/>
                </a:solidFill>
              </a:rPr>
              <a:t>）</a:t>
            </a:r>
            <a:endParaRPr lang="en-US" altLang="ja-JP" sz="1200" dirty="0">
              <a:solidFill>
                <a:schemeClr val="tx1"/>
              </a:solidFill>
            </a:endParaRPr>
          </a:p>
          <a:p>
            <a:endParaRPr lang="en-US" altLang="ja-JP" sz="1200" dirty="0">
              <a:solidFill>
                <a:schemeClr val="tx1"/>
              </a:solidFill>
            </a:endParaRPr>
          </a:p>
          <a:p>
            <a:r>
              <a:rPr lang="ja-JP" altLang="en-US" sz="1200" b="1" u="sng" dirty="0">
                <a:solidFill>
                  <a:schemeClr val="tx1"/>
                </a:solidFill>
              </a:rPr>
              <a:t>被害の状況</a:t>
            </a:r>
            <a:endParaRPr lang="en-US" altLang="ja-JP" sz="1200" dirty="0">
              <a:solidFill>
                <a:schemeClr val="tx1"/>
              </a:solidFill>
            </a:endParaRPr>
          </a:p>
          <a:p>
            <a:pPr>
              <a:lnSpc>
                <a:spcPct val="150000"/>
              </a:lnSpc>
            </a:pPr>
            <a:r>
              <a:rPr lang="ja-JP" altLang="en-US" sz="1200" dirty="0">
                <a:solidFill>
                  <a:schemeClr val="tx1"/>
                </a:solidFill>
              </a:rPr>
              <a:t>岸壁</a:t>
            </a:r>
          </a:p>
          <a:p>
            <a:pPr marL="171450" indent="-171450">
              <a:buFont typeface="Arial" panose="020B0604020202020204" pitchFamily="34" charset="0"/>
              <a:buChar char="•"/>
            </a:pPr>
            <a:r>
              <a:rPr lang="ja-JP" altLang="en-US" sz="1200" dirty="0">
                <a:solidFill>
                  <a:schemeClr val="tx1"/>
                </a:solidFill>
              </a:rPr>
              <a:t>桜島岸壁の連接板破損、安治川突堤基部の岸壁舗装陥没、Ｊ岸壁のフェンス破損等</a:t>
            </a:r>
            <a:endParaRPr lang="en-US" altLang="ja-JP" sz="1200" dirty="0">
              <a:solidFill>
                <a:schemeClr val="tx1"/>
              </a:solidFill>
            </a:endParaRPr>
          </a:p>
          <a:p>
            <a:pPr marL="171450" indent="-171450">
              <a:buFont typeface="Arial" panose="020B0604020202020204" pitchFamily="34" charset="0"/>
              <a:buChar char="•"/>
            </a:pPr>
            <a:r>
              <a:rPr lang="ja-JP" altLang="en-US" sz="1200" dirty="0">
                <a:solidFill>
                  <a:schemeClr val="tx1"/>
                </a:solidFill>
              </a:rPr>
              <a:t>空コンテナの山崩れ・破損</a:t>
            </a:r>
            <a:r>
              <a:rPr lang="ja-JP" altLang="en-US" sz="1200" dirty="0" smtClean="0">
                <a:solidFill>
                  <a:schemeClr val="tx1"/>
                </a:solidFill>
              </a:rPr>
              <a:t>発生、夢</a:t>
            </a:r>
            <a:r>
              <a:rPr lang="ja-JP" altLang="en-US" sz="1200" dirty="0">
                <a:solidFill>
                  <a:schemeClr val="tx1"/>
                </a:solidFill>
              </a:rPr>
              <a:t>洲で約</a:t>
            </a:r>
            <a:r>
              <a:rPr lang="en-US" altLang="ja-JP" sz="1200" dirty="0">
                <a:solidFill>
                  <a:schemeClr val="tx1"/>
                </a:solidFill>
              </a:rPr>
              <a:t>1,500</a:t>
            </a:r>
            <a:r>
              <a:rPr lang="ja-JP" altLang="en-US" sz="1200" dirty="0">
                <a:solidFill>
                  <a:schemeClr val="tx1"/>
                </a:solidFill>
              </a:rPr>
              <a:t>個、咲洲</a:t>
            </a:r>
            <a:r>
              <a:rPr lang="ja-JP" altLang="en-US" sz="1200" dirty="0" smtClean="0">
                <a:solidFill>
                  <a:schemeClr val="tx1"/>
                </a:solidFill>
              </a:rPr>
              <a:t>で約</a:t>
            </a:r>
            <a:r>
              <a:rPr lang="en-US" altLang="ja-JP" sz="1200" dirty="0" smtClean="0">
                <a:solidFill>
                  <a:schemeClr val="tx1"/>
                </a:solidFill>
              </a:rPr>
              <a:t>1,000</a:t>
            </a:r>
            <a:r>
              <a:rPr lang="ja-JP" altLang="en-US" sz="1200" dirty="0" smtClean="0">
                <a:solidFill>
                  <a:schemeClr val="tx1"/>
                </a:solidFill>
              </a:rPr>
              <a:t>個</a:t>
            </a:r>
            <a:endParaRPr lang="en-US" altLang="ja-JP" sz="1200" dirty="0">
              <a:solidFill>
                <a:schemeClr val="tx1"/>
              </a:solidFill>
            </a:endParaRPr>
          </a:p>
          <a:p>
            <a:pPr marL="171450" indent="-171450">
              <a:buFont typeface="Arial" panose="020B0604020202020204" pitchFamily="34" charset="0"/>
              <a:buChar char="•"/>
            </a:pPr>
            <a:r>
              <a:rPr lang="ja-JP" altLang="en-US" sz="1200" dirty="0">
                <a:solidFill>
                  <a:schemeClr val="tx1"/>
                </a:solidFill>
              </a:rPr>
              <a:t>コンテナ</a:t>
            </a:r>
            <a:r>
              <a:rPr lang="en-US" altLang="ja-JP" sz="1200" dirty="0">
                <a:solidFill>
                  <a:schemeClr val="tx1"/>
                </a:solidFill>
              </a:rPr>
              <a:t>28</a:t>
            </a:r>
            <a:r>
              <a:rPr lang="ja-JP" altLang="en-US" sz="1200" dirty="0">
                <a:solidFill>
                  <a:schemeClr val="tx1"/>
                </a:solidFill>
              </a:rPr>
              <a:t>個が海上に流出し（すべて回収済）、一時的に航行制限発生</a:t>
            </a:r>
            <a:endParaRPr lang="en-US" altLang="ja-JP" sz="1200" dirty="0">
              <a:solidFill>
                <a:schemeClr val="tx1"/>
              </a:solidFill>
            </a:endParaRPr>
          </a:p>
          <a:p>
            <a:pPr>
              <a:lnSpc>
                <a:spcPct val="200000"/>
              </a:lnSpc>
            </a:pPr>
            <a:r>
              <a:rPr lang="ja-JP" altLang="en-US" sz="1200" b="1" dirty="0">
                <a:solidFill>
                  <a:schemeClr val="tx1"/>
                </a:solidFill>
              </a:rPr>
              <a:t>上屋、荷役機械</a:t>
            </a:r>
            <a:endParaRPr lang="en-US" altLang="ja-JP" sz="1200" b="1" dirty="0">
              <a:solidFill>
                <a:schemeClr val="tx1"/>
              </a:solidFill>
            </a:endParaRPr>
          </a:p>
          <a:p>
            <a:pPr marL="171450" indent="-171450">
              <a:buFont typeface="Arial" panose="020B0604020202020204" pitchFamily="34" charset="0"/>
              <a:buChar char="•"/>
            </a:pPr>
            <a:r>
              <a:rPr lang="ja-JP" altLang="en-US" sz="1200" b="1" dirty="0">
                <a:solidFill>
                  <a:schemeClr val="tx1"/>
                </a:solidFill>
              </a:rPr>
              <a:t>上屋の損傷</a:t>
            </a:r>
            <a:r>
              <a:rPr lang="ja-JP" altLang="en-US" sz="1200" b="1" dirty="0" smtClean="0">
                <a:solidFill>
                  <a:schemeClr val="tx1"/>
                </a:solidFill>
              </a:rPr>
              <a:t>（</a:t>
            </a:r>
            <a:r>
              <a:rPr lang="en-US" altLang="ja-JP" sz="1200" b="1" dirty="0">
                <a:solidFill>
                  <a:schemeClr val="tx1"/>
                </a:solidFill>
              </a:rPr>
              <a:t>66</a:t>
            </a:r>
            <a:r>
              <a:rPr lang="ja-JP" altLang="en-US" sz="1200" b="1" dirty="0" smtClean="0">
                <a:solidFill>
                  <a:schemeClr val="tx1"/>
                </a:solidFill>
              </a:rPr>
              <a:t>棟</a:t>
            </a:r>
            <a:r>
              <a:rPr lang="en-US" altLang="ja-JP" sz="1200" b="1" dirty="0">
                <a:solidFill>
                  <a:schemeClr val="tx1"/>
                </a:solidFill>
              </a:rPr>
              <a:t>/81</a:t>
            </a:r>
            <a:r>
              <a:rPr lang="ja-JP" altLang="en-US" sz="1200" b="1" dirty="0">
                <a:solidFill>
                  <a:schemeClr val="tx1"/>
                </a:solidFill>
              </a:rPr>
              <a:t>棟、特に</a:t>
            </a:r>
            <a:r>
              <a:rPr lang="en-US" altLang="ja-JP" sz="1200" b="1" dirty="0">
                <a:solidFill>
                  <a:schemeClr val="tx1"/>
                </a:solidFill>
              </a:rPr>
              <a:t>Q</a:t>
            </a:r>
            <a:r>
              <a:rPr lang="ja-JP" altLang="en-US" sz="1200" b="1" dirty="0">
                <a:solidFill>
                  <a:schemeClr val="tx1"/>
                </a:solidFill>
              </a:rPr>
              <a:t>１</a:t>
            </a:r>
            <a:r>
              <a:rPr lang="ja-JP" altLang="en-US" sz="1200" b="1" dirty="0" smtClean="0">
                <a:solidFill>
                  <a:schemeClr val="tx1"/>
                </a:solidFill>
              </a:rPr>
              <a:t>、</a:t>
            </a:r>
            <a:r>
              <a:rPr lang="en-US" altLang="ja-JP" sz="1200" b="1" dirty="0" smtClean="0">
                <a:solidFill>
                  <a:schemeClr val="tx1"/>
                </a:solidFill>
              </a:rPr>
              <a:t>Z</a:t>
            </a:r>
            <a:r>
              <a:rPr lang="ja-JP" altLang="en-US" sz="1200" b="1" dirty="0" err="1" smtClean="0">
                <a:solidFill>
                  <a:schemeClr val="tx1"/>
                </a:solidFill>
              </a:rPr>
              <a:t>、</a:t>
            </a:r>
            <a:r>
              <a:rPr lang="ja-JP" altLang="en-US" sz="1200" b="1" dirty="0">
                <a:solidFill>
                  <a:schemeClr val="tx1"/>
                </a:solidFill>
              </a:rPr>
              <a:t>中央</a:t>
            </a:r>
            <a:r>
              <a:rPr lang="en-US" altLang="ja-JP" sz="1200" b="1" dirty="0">
                <a:solidFill>
                  <a:schemeClr val="tx1"/>
                </a:solidFill>
              </a:rPr>
              <a:t>1</a:t>
            </a:r>
            <a:r>
              <a:rPr lang="ja-JP" altLang="en-US" sz="1200" b="1" dirty="0">
                <a:solidFill>
                  <a:schemeClr val="tx1"/>
                </a:solidFill>
              </a:rPr>
              <a:t>号、梅町</a:t>
            </a:r>
            <a:r>
              <a:rPr lang="en-US" altLang="ja-JP" sz="1200" b="1" dirty="0">
                <a:solidFill>
                  <a:schemeClr val="tx1"/>
                </a:solidFill>
              </a:rPr>
              <a:t>2</a:t>
            </a:r>
            <a:r>
              <a:rPr lang="ja-JP" altLang="en-US" sz="1200" b="1" dirty="0">
                <a:solidFill>
                  <a:schemeClr val="tx1"/>
                </a:solidFill>
              </a:rPr>
              <a:t>号、</a:t>
            </a:r>
            <a:r>
              <a:rPr lang="en-US" altLang="ja-JP" sz="1200" b="1" dirty="0">
                <a:solidFill>
                  <a:schemeClr val="tx1"/>
                </a:solidFill>
              </a:rPr>
              <a:t>I10</a:t>
            </a:r>
            <a:r>
              <a:rPr lang="ja-JP" altLang="en-US" sz="1200" b="1" dirty="0">
                <a:solidFill>
                  <a:schemeClr val="tx1"/>
                </a:solidFill>
              </a:rPr>
              <a:t>の５棟が屋根に穴開き）のほか、浸水やシャッター破損等</a:t>
            </a:r>
            <a:endParaRPr lang="en-US" altLang="ja-JP" sz="1200" b="1" dirty="0">
              <a:solidFill>
                <a:schemeClr val="tx1"/>
              </a:solidFill>
            </a:endParaRPr>
          </a:p>
          <a:p>
            <a:pPr marL="171450" indent="-171450">
              <a:buFont typeface="Arial" panose="020B0604020202020204" pitchFamily="34" charset="0"/>
              <a:buChar char="•"/>
            </a:pPr>
            <a:r>
              <a:rPr lang="ja-JP" altLang="en-US" sz="1200" dirty="0">
                <a:solidFill>
                  <a:schemeClr val="tx1"/>
                </a:solidFill>
              </a:rPr>
              <a:t>夢洲コンテナ埠頭 トランスファークレーン２基倒壊、トップリフター２台損傷、ガントリークレーン１基不稼働（２基稼働中）</a:t>
            </a:r>
            <a:endParaRPr lang="en-US" altLang="ja-JP" sz="1200" dirty="0">
              <a:solidFill>
                <a:schemeClr val="tx1"/>
              </a:solidFill>
            </a:endParaRPr>
          </a:p>
          <a:p>
            <a:pPr marL="171450" indent="-171450">
              <a:buFont typeface="Arial" panose="020B0604020202020204" pitchFamily="34" charset="0"/>
              <a:buChar char="•"/>
            </a:pPr>
            <a:r>
              <a:rPr lang="ja-JP" altLang="en-US" sz="1200" dirty="0">
                <a:solidFill>
                  <a:schemeClr val="tx1"/>
                </a:solidFill>
              </a:rPr>
              <a:t>咲洲コンテナ埠頭（</a:t>
            </a:r>
            <a:r>
              <a:rPr lang="en-US" altLang="ja-JP" sz="1200" dirty="0">
                <a:solidFill>
                  <a:schemeClr val="tx1"/>
                </a:solidFill>
              </a:rPr>
              <a:t>C8</a:t>
            </a:r>
            <a:r>
              <a:rPr lang="ja-JP" altLang="en-US" sz="1200" dirty="0">
                <a:solidFill>
                  <a:schemeClr val="tx1"/>
                </a:solidFill>
              </a:rPr>
              <a:t>）ガントリークレーン１基不稼働（２基稼働中）</a:t>
            </a:r>
          </a:p>
          <a:p>
            <a:pPr marL="171450" indent="-171450">
              <a:buFont typeface="Arial" panose="020B0604020202020204" pitchFamily="34" charset="0"/>
              <a:buChar char="•"/>
            </a:pPr>
            <a:r>
              <a:rPr lang="ja-JP" altLang="en-US" sz="1200" b="1" dirty="0">
                <a:solidFill>
                  <a:schemeClr val="tx1"/>
                </a:solidFill>
              </a:rPr>
              <a:t>咲洲多目的埠頭（</a:t>
            </a:r>
            <a:r>
              <a:rPr lang="en-US" altLang="ja-JP" sz="1200" b="1" dirty="0">
                <a:solidFill>
                  <a:schemeClr val="tx1"/>
                </a:solidFill>
              </a:rPr>
              <a:t>C6/7</a:t>
            </a:r>
            <a:r>
              <a:rPr lang="ja-JP" altLang="en-US" sz="1200" b="1" dirty="0">
                <a:solidFill>
                  <a:schemeClr val="tx1"/>
                </a:solidFill>
              </a:rPr>
              <a:t>）ガントリークレーン１基不稼働（１基稼働中）</a:t>
            </a:r>
            <a:endParaRPr lang="en-US" altLang="ja-JP" sz="1200" b="1" dirty="0">
              <a:solidFill>
                <a:schemeClr val="tx1"/>
              </a:solidFill>
            </a:endParaRPr>
          </a:p>
          <a:p>
            <a:pPr>
              <a:lnSpc>
                <a:spcPct val="200000"/>
              </a:lnSpc>
            </a:pPr>
            <a:r>
              <a:rPr lang="ja-JP" altLang="en-US" sz="1200" dirty="0">
                <a:solidFill>
                  <a:schemeClr val="tx1"/>
                </a:solidFill>
              </a:rPr>
              <a:t>防潮堤</a:t>
            </a:r>
          </a:p>
          <a:p>
            <a:pPr marL="171450" indent="-171450">
              <a:buFont typeface="Arial" panose="020B0604020202020204" pitchFamily="34" charset="0"/>
              <a:buChar char="•"/>
            </a:pPr>
            <a:r>
              <a:rPr lang="ja-JP" altLang="en-US" sz="1200" dirty="0">
                <a:solidFill>
                  <a:schemeClr val="tx1"/>
                </a:solidFill>
              </a:rPr>
              <a:t>港区や大正区における防潮堤前面の台船及び小型船舶の乗揚げ、港区防潮堤の階段部破損等</a:t>
            </a:r>
          </a:p>
          <a:p>
            <a:pPr>
              <a:lnSpc>
                <a:spcPct val="200000"/>
              </a:lnSpc>
            </a:pPr>
            <a:r>
              <a:rPr lang="ja-JP" altLang="en-US" sz="1200" dirty="0">
                <a:solidFill>
                  <a:schemeClr val="tx1"/>
                </a:solidFill>
              </a:rPr>
              <a:t>臨港道路、臨港緑地、集客施設</a:t>
            </a:r>
          </a:p>
          <a:p>
            <a:pPr marL="171450" indent="-171450">
              <a:buFont typeface="Arial" panose="020B0604020202020204" pitchFamily="34" charset="0"/>
              <a:buChar char="•"/>
            </a:pPr>
            <a:r>
              <a:rPr lang="ja-JP" altLang="en-US" sz="1200" dirty="0">
                <a:solidFill>
                  <a:schemeClr val="tx1"/>
                </a:solidFill>
              </a:rPr>
              <a:t>コンテナの飛散や荷崩れによる照明灯の破損や一時的な通行止め等</a:t>
            </a:r>
            <a:endParaRPr lang="en-US" altLang="ja-JP" sz="1200" dirty="0">
              <a:solidFill>
                <a:schemeClr val="tx1"/>
              </a:solidFill>
            </a:endParaRPr>
          </a:p>
          <a:p>
            <a:pPr marL="171450" indent="-171450">
              <a:buFont typeface="Arial" panose="020B0604020202020204" pitchFamily="34" charset="0"/>
              <a:buChar char="•"/>
            </a:pPr>
            <a:r>
              <a:rPr lang="ja-JP" altLang="en-US" sz="1200" dirty="0">
                <a:solidFill>
                  <a:schemeClr val="tx1"/>
                </a:solidFill>
              </a:rPr>
              <a:t>街路樹のほか、緑地・緑道等・倒木多数（約</a:t>
            </a:r>
            <a:r>
              <a:rPr lang="en-US" altLang="ja-JP" sz="1200" dirty="0">
                <a:solidFill>
                  <a:schemeClr val="tx1"/>
                </a:solidFill>
              </a:rPr>
              <a:t>1,900</a:t>
            </a:r>
            <a:r>
              <a:rPr lang="ja-JP" altLang="en-US" sz="1200" dirty="0">
                <a:solidFill>
                  <a:schemeClr val="tx1"/>
                </a:solidFill>
              </a:rPr>
              <a:t>本）、魚釣護岸、舞洲シーサイドプロムナードのボードウォーク破損、中央突堤臨港緑地の階段損傷、コスモスクエア海浜緑地のブロック舗装や階段部の破損等</a:t>
            </a:r>
          </a:p>
          <a:p>
            <a:pPr marL="171450" indent="-171450">
              <a:buFont typeface="Arial" panose="020B0604020202020204" pitchFamily="34" charset="0"/>
              <a:buChar char="•"/>
            </a:pPr>
            <a:r>
              <a:rPr lang="ja-JP" altLang="en-US" sz="1200" dirty="0">
                <a:solidFill>
                  <a:schemeClr val="tx1"/>
                </a:solidFill>
              </a:rPr>
              <a:t>舞洲アリーナ（建物賃貸）、舞洲ヘリポート（指定管理）、開港</a:t>
            </a:r>
            <a:r>
              <a:rPr lang="en-US" altLang="ja-JP" sz="1200" dirty="0">
                <a:solidFill>
                  <a:schemeClr val="tx1"/>
                </a:solidFill>
              </a:rPr>
              <a:t>150</a:t>
            </a:r>
            <a:r>
              <a:rPr lang="ja-JP" altLang="en-US" sz="1200" dirty="0">
                <a:solidFill>
                  <a:schemeClr val="tx1"/>
                </a:solidFill>
              </a:rPr>
              <a:t>年記念碑破損、ポートタウン（駐車場・域内道路）　屋根の破損、設備不良、倒木など</a:t>
            </a:r>
            <a:endParaRPr lang="en-US" altLang="ja-JP" sz="1200" dirty="0">
              <a:solidFill>
                <a:schemeClr val="tx1"/>
              </a:solidFill>
            </a:endParaRPr>
          </a:p>
          <a:p>
            <a:pPr>
              <a:lnSpc>
                <a:spcPct val="200000"/>
              </a:lnSpc>
            </a:pPr>
            <a:r>
              <a:rPr lang="ja-JP" altLang="en-US" sz="1200" dirty="0">
                <a:solidFill>
                  <a:schemeClr val="tx1"/>
                </a:solidFill>
              </a:rPr>
              <a:t>その他</a:t>
            </a:r>
          </a:p>
          <a:p>
            <a:pPr marL="171450" indent="-171450">
              <a:buFont typeface="Arial" panose="020B0604020202020204" pitchFamily="34" charset="0"/>
              <a:buChar char="•"/>
            </a:pPr>
            <a:r>
              <a:rPr lang="ja-JP" altLang="en-US" sz="1200" dirty="0">
                <a:solidFill>
                  <a:schemeClr val="tx1"/>
                </a:solidFill>
              </a:rPr>
              <a:t>港湾局所有給水タンクの流出</a:t>
            </a:r>
            <a:endParaRPr lang="en-US" altLang="ja-JP" sz="1200" dirty="0">
              <a:solidFill>
                <a:schemeClr val="tx1"/>
              </a:solidFill>
            </a:endParaRPr>
          </a:p>
          <a:p>
            <a:pPr marL="171450" indent="-171450">
              <a:buFont typeface="Arial" panose="020B0604020202020204" pitchFamily="34" charset="0"/>
              <a:buChar char="•"/>
            </a:pPr>
            <a:r>
              <a:rPr lang="en-US" altLang="ja-JP" sz="1200" b="1" dirty="0">
                <a:solidFill>
                  <a:schemeClr val="tx1"/>
                </a:solidFill>
              </a:rPr>
              <a:t>SOLAS</a:t>
            </a:r>
            <a:r>
              <a:rPr lang="ja-JP" altLang="en-US" sz="1200" b="1" dirty="0">
                <a:solidFill>
                  <a:schemeClr val="tx1"/>
                </a:solidFill>
              </a:rPr>
              <a:t>施設　</a:t>
            </a:r>
            <a:r>
              <a:rPr lang="ja-JP" altLang="en-US" sz="1200" b="1" dirty="0" smtClean="0">
                <a:solidFill>
                  <a:schemeClr val="tx1"/>
                </a:solidFill>
              </a:rPr>
              <a:t>対象</a:t>
            </a:r>
            <a:r>
              <a:rPr lang="en-US" altLang="ja-JP" sz="1200" b="1" dirty="0" smtClean="0">
                <a:solidFill>
                  <a:schemeClr val="tx1"/>
                </a:solidFill>
              </a:rPr>
              <a:t>24</a:t>
            </a:r>
            <a:r>
              <a:rPr lang="ja-JP" altLang="en-US" sz="1200" b="1" dirty="0" smtClean="0">
                <a:solidFill>
                  <a:schemeClr val="tx1"/>
                </a:solidFill>
              </a:rPr>
              <a:t>か所</a:t>
            </a:r>
            <a:r>
              <a:rPr lang="ja-JP" altLang="en-US" sz="1200" b="1" dirty="0">
                <a:solidFill>
                  <a:schemeClr val="tx1"/>
                </a:solidFill>
              </a:rPr>
              <a:t>の</a:t>
            </a:r>
            <a:r>
              <a:rPr lang="ja-JP" altLang="en-US" sz="1200" b="1" dirty="0" smtClean="0">
                <a:solidFill>
                  <a:schemeClr val="tx1"/>
                </a:solidFill>
              </a:rPr>
              <a:t>うち</a:t>
            </a:r>
            <a:r>
              <a:rPr lang="en-US" altLang="ja-JP" sz="1200" b="1" dirty="0" smtClean="0">
                <a:solidFill>
                  <a:schemeClr val="tx1"/>
                </a:solidFill>
              </a:rPr>
              <a:t>15</a:t>
            </a:r>
            <a:r>
              <a:rPr lang="ja-JP" altLang="en-US" sz="1200" b="1" dirty="0" smtClean="0">
                <a:solidFill>
                  <a:schemeClr val="tx1"/>
                </a:solidFill>
              </a:rPr>
              <a:t>か所</a:t>
            </a:r>
            <a:r>
              <a:rPr lang="ja-JP" altLang="en-US" sz="1200" b="1" dirty="0">
                <a:solidFill>
                  <a:schemeClr val="tx1"/>
                </a:solidFill>
              </a:rPr>
              <a:t>で被害（フェンス</a:t>
            </a:r>
            <a:r>
              <a:rPr lang="en-US" altLang="ja-JP" sz="1200" b="1" dirty="0">
                <a:solidFill>
                  <a:schemeClr val="tx1"/>
                </a:solidFill>
              </a:rPr>
              <a:t>2,144m</a:t>
            </a:r>
            <a:r>
              <a:rPr lang="ja-JP" altLang="en-US" sz="1200" b="1" dirty="0" smtClean="0">
                <a:solidFill>
                  <a:schemeClr val="tx1"/>
                </a:solidFill>
              </a:rPr>
              <a:t>のうち</a:t>
            </a:r>
            <a:r>
              <a:rPr lang="en-US" altLang="ja-JP" sz="1200" b="1" dirty="0" smtClean="0">
                <a:solidFill>
                  <a:schemeClr val="tx1"/>
                </a:solidFill>
              </a:rPr>
              <a:t>1,200m</a:t>
            </a:r>
            <a:r>
              <a:rPr lang="ja-JP" altLang="en-US" sz="1200" b="1" dirty="0" err="1">
                <a:solidFill>
                  <a:schemeClr val="tx1"/>
                </a:solidFill>
              </a:rPr>
              <a:t>、</a:t>
            </a:r>
            <a:r>
              <a:rPr lang="ja-JP" altLang="en-US" sz="1200" b="1" dirty="0">
                <a:solidFill>
                  <a:schemeClr val="tx1"/>
                </a:solidFill>
              </a:rPr>
              <a:t>カメラ</a:t>
            </a:r>
            <a:r>
              <a:rPr lang="en-US" altLang="ja-JP" sz="1200" b="1" dirty="0">
                <a:solidFill>
                  <a:schemeClr val="tx1"/>
                </a:solidFill>
              </a:rPr>
              <a:t>17</a:t>
            </a:r>
            <a:r>
              <a:rPr lang="ja-JP" altLang="en-US" sz="1200" b="1" dirty="0">
                <a:solidFill>
                  <a:schemeClr val="tx1"/>
                </a:solidFill>
              </a:rPr>
              <a:t>個中</a:t>
            </a:r>
            <a:r>
              <a:rPr lang="en-US" altLang="ja-JP" sz="1200" b="1" dirty="0">
                <a:solidFill>
                  <a:schemeClr val="tx1"/>
                </a:solidFill>
              </a:rPr>
              <a:t>2</a:t>
            </a:r>
            <a:r>
              <a:rPr lang="ja-JP" altLang="en-US" sz="1200" b="1" dirty="0">
                <a:solidFill>
                  <a:schemeClr val="tx1"/>
                </a:solidFill>
              </a:rPr>
              <a:t>個（</a:t>
            </a:r>
            <a:r>
              <a:rPr lang="en-US" altLang="ja-JP" sz="1200" b="1" dirty="0">
                <a:solidFill>
                  <a:schemeClr val="tx1"/>
                </a:solidFill>
              </a:rPr>
              <a:t>HS3</a:t>
            </a:r>
            <a:r>
              <a:rPr lang="ja-JP" altLang="en-US" sz="1200" b="1" dirty="0" err="1">
                <a:solidFill>
                  <a:schemeClr val="tx1"/>
                </a:solidFill>
              </a:rPr>
              <a:t>、</a:t>
            </a:r>
            <a:r>
              <a:rPr lang="en-US" altLang="ja-JP" sz="1200" b="1" dirty="0">
                <a:solidFill>
                  <a:schemeClr val="tx1"/>
                </a:solidFill>
              </a:rPr>
              <a:t>C7</a:t>
            </a:r>
            <a:r>
              <a:rPr lang="ja-JP" altLang="en-US" sz="1200" b="1" dirty="0">
                <a:solidFill>
                  <a:schemeClr val="tx1"/>
                </a:solidFill>
              </a:rPr>
              <a:t>））</a:t>
            </a:r>
            <a:endParaRPr lang="en-US" altLang="ja-JP" sz="1200" b="1" dirty="0">
              <a:solidFill>
                <a:schemeClr val="tx1"/>
              </a:solidFill>
            </a:endParaRPr>
          </a:p>
          <a:p>
            <a:pPr marL="171450" indent="-171450">
              <a:buFont typeface="Arial" panose="020B0604020202020204" pitchFamily="34" charset="0"/>
              <a:buChar char="•"/>
            </a:pPr>
            <a:r>
              <a:rPr lang="ja-JP" altLang="en-US" sz="1200" dirty="0">
                <a:solidFill>
                  <a:schemeClr val="tx1"/>
                </a:solidFill>
              </a:rPr>
              <a:t>南港北防波堤の破損、夢洲Ｈ護岸の上部ブロック破損、夢洲Ｇ護岸背後の盛土法面の洗掘、南港ﾌｪﾘｰﾀｰﾐﾅﾙの歩廊橋の破損</a:t>
            </a:r>
          </a:p>
          <a:p>
            <a:pPr marL="171450" indent="-171450">
              <a:buFont typeface="Arial" panose="020B0604020202020204" pitchFamily="34" charset="0"/>
              <a:buChar char="•"/>
            </a:pPr>
            <a:r>
              <a:rPr lang="ja-JP" altLang="en-US" sz="1200" dirty="0">
                <a:solidFill>
                  <a:schemeClr val="tx1"/>
                </a:solidFill>
              </a:rPr>
              <a:t>民間事業者所有の車両の水没、事務所の浸水や破損、テント倉庫の破損等</a:t>
            </a:r>
          </a:p>
          <a:p>
            <a:pPr marL="171450" indent="-171450">
              <a:buFont typeface="Arial" panose="020B0604020202020204" pitchFamily="34" charset="0"/>
              <a:buChar char="•"/>
            </a:pPr>
            <a:endParaRPr kumimoji="1" lang="ja-JP" altLang="en-US" sz="1200" dirty="0">
              <a:solidFill>
                <a:schemeClr val="tx1"/>
              </a:solidFill>
            </a:endParaRPr>
          </a:p>
        </p:txBody>
      </p:sp>
      <p:sp>
        <p:nvSpPr>
          <p:cNvPr id="4" name="コンテンツ プレースホルダー 2"/>
          <p:cNvSpPr txBox="1">
            <a:spLocks/>
          </p:cNvSpPr>
          <p:nvPr/>
        </p:nvSpPr>
        <p:spPr>
          <a:xfrm>
            <a:off x="34472" y="315597"/>
            <a:ext cx="7886700" cy="402534"/>
          </a:xfrm>
          <a:prstGeom prst="rect">
            <a:avLst/>
          </a:prstGeom>
        </p:spPr>
        <p:txBody>
          <a:bodyPr vert="horz" lIns="91440" tIns="45720" rIns="91440" bIns="45720" spcCol="18000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sz="1600" b="1" dirty="0">
                <a:solidFill>
                  <a:schemeClr val="tx1"/>
                </a:solidFill>
                <a:latin typeface="+mj-ea"/>
                <a:ea typeface="+mj-ea"/>
              </a:rPr>
              <a:t>２　大阪港を取り巻く状況（２）</a:t>
            </a:r>
            <a:endParaRPr lang="en-US" altLang="ja-JP" sz="1600" b="1" dirty="0">
              <a:solidFill>
                <a:schemeClr val="tx1"/>
              </a:solidFill>
              <a:latin typeface="+mj-ea"/>
              <a:ea typeface="+mj-ea"/>
            </a:endParaRPr>
          </a:p>
        </p:txBody>
      </p:sp>
      <p:sp>
        <p:nvSpPr>
          <p:cNvPr id="13" name="タイトル 1"/>
          <p:cNvSpPr txBox="1">
            <a:spLocks/>
          </p:cNvSpPr>
          <p:nvPr/>
        </p:nvSpPr>
        <p:spPr>
          <a:xfrm>
            <a:off x="0" y="1"/>
            <a:ext cx="7886700" cy="618186"/>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600" b="1" dirty="0">
                <a:solidFill>
                  <a:schemeClr val="tx1"/>
                </a:solidFill>
                <a:latin typeface="+mj-ea"/>
              </a:rPr>
              <a:t>Ⅱ</a:t>
            </a:r>
            <a:r>
              <a:rPr lang="ja-JP" altLang="en-US" sz="1600" b="1" dirty="0">
                <a:solidFill>
                  <a:schemeClr val="tx1"/>
                </a:solidFill>
                <a:latin typeface="+mj-ea"/>
              </a:rPr>
              <a:t>　港湾施設提供事業を取り巻く状況</a:t>
            </a:r>
          </a:p>
        </p:txBody>
      </p:sp>
      <p:sp>
        <p:nvSpPr>
          <p:cNvPr id="16" name="正方形/長方形 15">
            <a:extLst>
              <a:ext uri="{FF2B5EF4-FFF2-40B4-BE49-F238E27FC236}">
                <a16:creationId xmlns="" xmlns:a16="http://schemas.microsoft.com/office/drawing/2014/main" id="{A4FFE161-5A27-4834-8DD7-31DA0D662AC4}"/>
              </a:ext>
            </a:extLst>
          </p:cNvPr>
          <p:cNvSpPr/>
          <p:nvPr/>
        </p:nvSpPr>
        <p:spPr>
          <a:xfrm>
            <a:off x="34472" y="599607"/>
            <a:ext cx="5148000" cy="324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台風</a:t>
            </a:r>
            <a:r>
              <a:rPr kumimoji="1" lang="en-US" altLang="ja-JP" sz="1600" b="1" dirty="0"/>
              <a:t>21</a:t>
            </a:r>
            <a:r>
              <a:rPr kumimoji="1" lang="ja-JP" altLang="en-US" sz="1600" b="1" dirty="0"/>
              <a:t>号（</a:t>
            </a:r>
            <a:r>
              <a:rPr kumimoji="1" lang="en-US" altLang="ja-JP" sz="1600" b="1" dirty="0"/>
              <a:t>H30.9.4</a:t>
            </a:r>
            <a:r>
              <a:rPr kumimoji="1" lang="ja-JP" altLang="en-US" sz="1600" b="1" dirty="0"/>
              <a:t>）</a:t>
            </a:r>
            <a:r>
              <a:rPr lang="ja-JP" altLang="en-US" sz="1600" b="1" dirty="0"/>
              <a:t>による被害の状況（主なもの）</a:t>
            </a:r>
            <a:endParaRPr kumimoji="1" lang="ja-JP" altLang="en-US" sz="1600" b="1" dirty="0"/>
          </a:p>
        </p:txBody>
      </p:sp>
      <p:sp>
        <p:nvSpPr>
          <p:cNvPr id="3" name="スライド番号プレースホルダー 2"/>
          <p:cNvSpPr>
            <a:spLocks noGrp="1"/>
          </p:cNvSpPr>
          <p:nvPr>
            <p:ph type="sldNum" sz="quarter" idx="12"/>
          </p:nvPr>
        </p:nvSpPr>
        <p:spPr/>
        <p:txBody>
          <a:bodyPr/>
          <a:lstStyle/>
          <a:p>
            <a:fld id="{8F2DF4D1-A360-4C90-B403-85324C324155}" type="slidenum">
              <a:rPr kumimoji="1" lang="ja-JP" altLang="en-US" smtClean="0"/>
              <a:t>8</a:t>
            </a:fld>
            <a:endParaRPr kumimoji="1" lang="ja-JP" altLang="en-US" dirty="0"/>
          </a:p>
        </p:txBody>
      </p:sp>
    </p:spTree>
    <p:extLst>
      <p:ext uri="{BB962C8B-B14F-4D97-AF65-F5344CB8AC3E}">
        <p14:creationId xmlns:p14="http://schemas.microsoft.com/office/powerpoint/2010/main" val="3449182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34472" y="315597"/>
            <a:ext cx="7886700" cy="402534"/>
          </a:xfrm>
          <a:prstGeom prst="rect">
            <a:avLst/>
          </a:prstGeom>
        </p:spPr>
        <p:txBody>
          <a:bodyPr vert="horz" lIns="91440" tIns="45720" rIns="91440" bIns="45720" spcCol="18000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sz="1600" b="1" dirty="0">
                <a:solidFill>
                  <a:schemeClr val="tx1"/>
                </a:solidFill>
                <a:latin typeface="+mj-ea"/>
                <a:ea typeface="+mj-ea"/>
              </a:rPr>
              <a:t>２　大阪港を取り巻く状況（３）</a:t>
            </a:r>
            <a:endParaRPr lang="en-US" altLang="ja-JP" sz="1600" b="1" dirty="0">
              <a:solidFill>
                <a:schemeClr val="tx1"/>
              </a:solidFill>
              <a:latin typeface="+mj-ea"/>
              <a:ea typeface="+mj-ea"/>
            </a:endParaRPr>
          </a:p>
        </p:txBody>
      </p:sp>
      <p:sp>
        <p:nvSpPr>
          <p:cNvPr id="13" name="タイトル 1"/>
          <p:cNvSpPr txBox="1">
            <a:spLocks/>
          </p:cNvSpPr>
          <p:nvPr/>
        </p:nvSpPr>
        <p:spPr>
          <a:xfrm>
            <a:off x="0" y="1"/>
            <a:ext cx="7886700" cy="618186"/>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600" b="1" dirty="0">
                <a:solidFill>
                  <a:schemeClr val="tx1"/>
                </a:solidFill>
                <a:latin typeface="+mj-ea"/>
              </a:rPr>
              <a:t>Ⅱ</a:t>
            </a:r>
            <a:r>
              <a:rPr lang="ja-JP" altLang="en-US" sz="1600" b="1" dirty="0">
                <a:solidFill>
                  <a:schemeClr val="tx1"/>
                </a:solidFill>
                <a:latin typeface="+mj-ea"/>
              </a:rPr>
              <a:t>　港湾施設提供事業を取り巻く状況</a:t>
            </a:r>
          </a:p>
        </p:txBody>
      </p:sp>
      <p:sp>
        <p:nvSpPr>
          <p:cNvPr id="12" name="正方形/長方形 11">
            <a:extLst>
              <a:ext uri="{FF2B5EF4-FFF2-40B4-BE49-F238E27FC236}">
                <a16:creationId xmlns:a16="http://schemas.microsoft.com/office/drawing/2014/main" xmlns="" id="{0C5713C0-911D-4151-84CF-E4D34C2084D8}"/>
              </a:ext>
            </a:extLst>
          </p:cNvPr>
          <p:cNvSpPr/>
          <p:nvPr/>
        </p:nvSpPr>
        <p:spPr>
          <a:xfrm>
            <a:off x="34474" y="599606"/>
            <a:ext cx="9050283" cy="61284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endParaRPr lang="en-US" altLang="ja-JP" sz="1200" dirty="0">
              <a:solidFill>
                <a:schemeClr val="tx1"/>
              </a:solidFill>
            </a:endParaRPr>
          </a:p>
          <a:p>
            <a:endParaRPr lang="en-US" altLang="ja-JP" sz="1200" dirty="0">
              <a:solidFill>
                <a:schemeClr val="tx1"/>
              </a:solidFill>
            </a:endParaRPr>
          </a:p>
          <a:p>
            <a:endParaRPr kumimoji="1" lang="ja-JP" altLang="en-US" sz="1200" dirty="0">
              <a:solidFill>
                <a:schemeClr val="tx1"/>
              </a:solidFill>
            </a:endParaRPr>
          </a:p>
        </p:txBody>
      </p:sp>
      <p:sp>
        <p:nvSpPr>
          <p:cNvPr id="14" name="正方形/長方形 13">
            <a:extLst>
              <a:ext uri="{FF2B5EF4-FFF2-40B4-BE49-F238E27FC236}">
                <a16:creationId xmlns:a16="http://schemas.microsoft.com/office/drawing/2014/main" xmlns="" id="{34D88978-4FC2-4497-BB77-BFB968CADF28}"/>
              </a:ext>
            </a:extLst>
          </p:cNvPr>
          <p:cNvSpPr/>
          <p:nvPr/>
        </p:nvSpPr>
        <p:spPr>
          <a:xfrm>
            <a:off x="34472" y="599607"/>
            <a:ext cx="5148000" cy="324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台風</a:t>
            </a:r>
            <a:r>
              <a:rPr kumimoji="1" lang="en-US" altLang="ja-JP" sz="1600" b="1" dirty="0"/>
              <a:t>21</a:t>
            </a:r>
            <a:r>
              <a:rPr kumimoji="1" lang="ja-JP" altLang="en-US" sz="1600" b="1" dirty="0"/>
              <a:t>号（</a:t>
            </a:r>
            <a:r>
              <a:rPr kumimoji="1" lang="en-US" altLang="ja-JP" sz="1600" b="1" dirty="0"/>
              <a:t>H30.9.4</a:t>
            </a:r>
            <a:r>
              <a:rPr kumimoji="1" lang="ja-JP" altLang="en-US" sz="1600" b="1" dirty="0"/>
              <a:t>）</a:t>
            </a:r>
            <a:r>
              <a:rPr lang="ja-JP" altLang="en-US" sz="1600" b="1" dirty="0"/>
              <a:t>による被害の状況（主なもの）</a:t>
            </a:r>
            <a:endParaRPr kumimoji="1" lang="ja-JP" altLang="en-US" sz="1600" b="1" dirty="0"/>
          </a:p>
        </p:txBody>
      </p:sp>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0159" y="927280"/>
            <a:ext cx="7659781" cy="5800753"/>
          </a:xfrm>
          <a:prstGeom prst="rect">
            <a:avLst/>
          </a:prstGeom>
        </p:spPr>
      </p:pic>
      <p:sp>
        <p:nvSpPr>
          <p:cNvPr id="5" name="スライド番号プレースホルダー 4"/>
          <p:cNvSpPr>
            <a:spLocks noGrp="1"/>
          </p:cNvSpPr>
          <p:nvPr>
            <p:ph type="sldNum" sz="quarter" idx="12"/>
          </p:nvPr>
        </p:nvSpPr>
        <p:spPr/>
        <p:txBody>
          <a:bodyPr/>
          <a:lstStyle/>
          <a:p>
            <a:fld id="{8F2DF4D1-A360-4C90-B403-85324C324155}" type="slidenum">
              <a:rPr kumimoji="1" lang="ja-JP" altLang="en-US" smtClean="0"/>
              <a:t>9</a:t>
            </a:fld>
            <a:endParaRPr kumimoji="1" lang="ja-JP" altLang="en-US" dirty="0"/>
          </a:p>
        </p:txBody>
      </p:sp>
    </p:spTree>
    <p:extLst>
      <p:ext uri="{BB962C8B-B14F-4D97-AF65-F5344CB8AC3E}">
        <p14:creationId xmlns:p14="http://schemas.microsoft.com/office/powerpoint/2010/main" val="412108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63500" y="240779"/>
            <a:ext cx="7886700" cy="402534"/>
          </a:xfrm>
          <a:prstGeom prst="rect">
            <a:avLst/>
          </a:prstGeom>
        </p:spPr>
        <p:txBody>
          <a:bodyPr vert="horz" lIns="91440" tIns="45720" rIns="91440" bIns="45720" spcCol="18000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sz="1600" b="1" dirty="0">
                <a:solidFill>
                  <a:schemeClr val="tx1"/>
                </a:solidFill>
                <a:latin typeface="+mj-ea"/>
                <a:ea typeface="+mj-ea"/>
              </a:rPr>
              <a:t>３　</a:t>
            </a:r>
            <a:r>
              <a:rPr lang="en-US" altLang="ja-JP" sz="1600" b="1" dirty="0">
                <a:solidFill>
                  <a:schemeClr val="tx1"/>
                </a:solidFill>
                <a:latin typeface="+mj-ea"/>
                <a:ea typeface="+mj-ea"/>
              </a:rPr>
              <a:t>SWOT</a:t>
            </a:r>
            <a:r>
              <a:rPr lang="ja-JP" altLang="en-US" sz="1600" b="1" dirty="0">
                <a:solidFill>
                  <a:schemeClr val="tx1"/>
                </a:solidFill>
                <a:latin typeface="+mj-ea"/>
                <a:ea typeface="+mj-ea"/>
              </a:rPr>
              <a:t>分析による戦略案の策定</a:t>
            </a:r>
            <a:endParaRPr lang="en-US" altLang="ja-JP" sz="1600" b="1" dirty="0">
              <a:solidFill>
                <a:schemeClr val="tx1"/>
              </a:solidFill>
              <a:latin typeface="+mj-ea"/>
              <a:ea typeface="+mj-ea"/>
            </a:endParaRPr>
          </a:p>
        </p:txBody>
      </p:sp>
      <p:sp>
        <p:nvSpPr>
          <p:cNvPr id="5" name="四角形吹き出し 4"/>
          <p:cNvSpPr/>
          <p:nvPr/>
        </p:nvSpPr>
        <p:spPr>
          <a:xfrm>
            <a:off x="51911" y="486550"/>
            <a:ext cx="9100605" cy="1086206"/>
          </a:xfrm>
          <a:prstGeom prst="wedgeRectCallout">
            <a:avLst>
              <a:gd name="adj1" fmla="val 11770"/>
              <a:gd name="adj2" fmla="val 705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Ø"/>
            </a:pPr>
            <a:r>
              <a:rPr lang="ja-JP" altLang="en-US" sz="1100" dirty="0">
                <a:solidFill>
                  <a:schemeClr val="tx1"/>
                </a:solidFill>
                <a:latin typeface="+mj-ea"/>
                <a:ea typeface="+mj-ea"/>
              </a:rPr>
              <a:t>大阪港のＳＷＯＴ分析を行い、その分析結果について、機会（プラス要因）を捉えた成長戦略・改善戦略、脅威（マイナス要因）を捉えた回避または対抗戦略・対応戦略に区分し、具体的な戦略案を策定した。</a:t>
            </a:r>
          </a:p>
          <a:p>
            <a:pPr marL="171450" indent="-171450">
              <a:buFont typeface="Wingdings" panose="05000000000000000000" pitchFamily="2" charset="2"/>
              <a:buChar char="Ø"/>
            </a:pPr>
            <a:r>
              <a:rPr lang="ja-JP" altLang="en-US" sz="1100" dirty="0">
                <a:solidFill>
                  <a:schemeClr val="tx1"/>
                </a:solidFill>
                <a:latin typeface="+mj-ea"/>
                <a:ea typeface="+mj-ea"/>
              </a:rPr>
              <a:t>なお、この戦略案は、大阪港の競争力強化のために本市として既に取り組んでいるもの、あるいは今後取り組む予定のものであり、「</a:t>
            </a:r>
            <a:r>
              <a:rPr lang="en-US" altLang="ja-JP" sz="1100" dirty="0">
                <a:solidFill>
                  <a:schemeClr val="tx1"/>
                </a:solidFill>
                <a:latin typeface="+mj-ea"/>
                <a:ea typeface="+mj-ea"/>
              </a:rPr>
              <a:t>Ⅳ</a:t>
            </a:r>
            <a:r>
              <a:rPr lang="ja-JP" altLang="en-US" sz="1100" dirty="0">
                <a:solidFill>
                  <a:schemeClr val="tx1"/>
                </a:solidFill>
                <a:latin typeface="+mj-ea"/>
                <a:ea typeface="+mj-ea"/>
              </a:rPr>
              <a:t>経営改善策１．全般的課題への対応　競争力強化策」で示す戦略案のみが本市の取り組むものではない。</a:t>
            </a:r>
            <a:endParaRPr lang="en-US" altLang="ja-JP" sz="1100" dirty="0">
              <a:solidFill>
                <a:schemeClr val="tx1"/>
              </a:solidFill>
              <a:latin typeface="+mj-ea"/>
              <a:ea typeface="+mj-ea"/>
            </a:endParaRPr>
          </a:p>
          <a:p>
            <a:r>
              <a:rPr lang="ja-JP" altLang="en-US" sz="1100" dirty="0">
                <a:solidFill>
                  <a:schemeClr val="tx1"/>
                </a:solidFill>
                <a:latin typeface="+mj-ea"/>
                <a:ea typeface="+mj-ea"/>
              </a:rPr>
              <a:t>　「</a:t>
            </a:r>
            <a:r>
              <a:rPr lang="en-US" altLang="ja-JP" sz="1100" dirty="0">
                <a:solidFill>
                  <a:schemeClr val="tx1"/>
                </a:solidFill>
                <a:latin typeface="+mj-ea"/>
                <a:ea typeface="+mj-ea"/>
              </a:rPr>
              <a:t>SWOT</a:t>
            </a:r>
            <a:r>
              <a:rPr lang="ja-JP" altLang="en-US" sz="1100" dirty="0">
                <a:solidFill>
                  <a:schemeClr val="tx1"/>
                </a:solidFill>
                <a:latin typeface="+mj-ea"/>
                <a:ea typeface="+mj-ea"/>
              </a:rPr>
              <a:t>分析</a:t>
            </a:r>
            <a:r>
              <a:rPr lang="en-US" altLang="ja-JP" sz="1100" dirty="0">
                <a:solidFill>
                  <a:schemeClr val="tx1"/>
                </a:solidFill>
                <a:latin typeface="+mj-ea"/>
                <a:ea typeface="+mj-ea"/>
              </a:rPr>
              <a:t>【</a:t>
            </a:r>
            <a:r>
              <a:rPr lang="ja-JP" altLang="en-US" sz="1100" dirty="0">
                <a:solidFill>
                  <a:schemeClr val="tx1"/>
                </a:solidFill>
                <a:latin typeface="+mj-ea"/>
                <a:ea typeface="+mj-ea"/>
              </a:rPr>
              <a:t>別紙１</a:t>
            </a:r>
            <a:r>
              <a:rPr lang="en-US" altLang="ja-JP" sz="1100" dirty="0">
                <a:solidFill>
                  <a:schemeClr val="tx1"/>
                </a:solidFill>
                <a:latin typeface="+mj-ea"/>
                <a:ea typeface="+mj-ea"/>
              </a:rPr>
              <a:t>】</a:t>
            </a:r>
            <a:r>
              <a:rPr lang="ja-JP" altLang="en-US" sz="1100" dirty="0">
                <a:solidFill>
                  <a:schemeClr val="tx1"/>
                </a:solidFill>
                <a:latin typeface="+mj-ea"/>
                <a:ea typeface="+mj-ea"/>
              </a:rPr>
              <a:t>参照」「戦略案</a:t>
            </a:r>
            <a:r>
              <a:rPr lang="en-US" altLang="ja-JP" sz="1100" dirty="0">
                <a:solidFill>
                  <a:schemeClr val="tx1"/>
                </a:solidFill>
                <a:latin typeface="+mj-ea"/>
                <a:ea typeface="+mj-ea"/>
              </a:rPr>
              <a:t>【</a:t>
            </a:r>
            <a:r>
              <a:rPr lang="ja-JP" altLang="en-US" sz="1100" dirty="0">
                <a:solidFill>
                  <a:schemeClr val="tx1"/>
                </a:solidFill>
                <a:latin typeface="+mj-ea"/>
                <a:ea typeface="+mj-ea"/>
              </a:rPr>
              <a:t>別紙２</a:t>
            </a:r>
            <a:r>
              <a:rPr lang="en-US" altLang="ja-JP" sz="1100" dirty="0">
                <a:solidFill>
                  <a:schemeClr val="tx1"/>
                </a:solidFill>
                <a:latin typeface="+mj-ea"/>
                <a:ea typeface="+mj-ea"/>
              </a:rPr>
              <a:t>】</a:t>
            </a:r>
            <a:r>
              <a:rPr lang="ja-JP" altLang="en-US" sz="1100" dirty="0">
                <a:solidFill>
                  <a:schemeClr val="tx1"/>
                </a:solidFill>
                <a:latin typeface="+mj-ea"/>
                <a:ea typeface="+mj-ea"/>
              </a:rPr>
              <a:t>参照」</a:t>
            </a:r>
          </a:p>
        </p:txBody>
      </p:sp>
      <p:sp>
        <p:nvSpPr>
          <p:cNvPr id="9" name="コンテンツ プレースホルダー 2"/>
          <p:cNvSpPr txBox="1">
            <a:spLocks/>
          </p:cNvSpPr>
          <p:nvPr/>
        </p:nvSpPr>
        <p:spPr>
          <a:xfrm>
            <a:off x="51911" y="4353038"/>
            <a:ext cx="7886700" cy="402534"/>
          </a:xfrm>
          <a:prstGeom prst="rect">
            <a:avLst/>
          </a:prstGeom>
        </p:spPr>
        <p:txBody>
          <a:bodyPr vert="horz" lIns="91440" tIns="45720" rIns="91440" bIns="45720" spcCol="18000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sz="1600" b="1" dirty="0">
                <a:solidFill>
                  <a:schemeClr val="tx1"/>
                </a:solidFill>
                <a:latin typeface="+mj-ea"/>
                <a:ea typeface="+mj-ea"/>
              </a:rPr>
              <a:t>４　利用者ヒアリング結果</a:t>
            </a:r>
            <a:endParaRPr lang="en-US" altLang="ja-JP" sz="1600" b="1" dirty="0">
              <a:solidFill>
                <a:schemeClr val="tx1"/>
              </a:solidFill>
              <a:latin typeface="+mj-ea"/>
              <a:ea typeface="+mj-ea"/>
            </a:endParaRPr>
          </a:p>
        </p:txBody>
      </p:sp>
      <p:sp>
        <p:nvSpPr>
          <p:cNvPr id="35" name="タイトル 1"/>
          <p:cNvSpPr txBox="1">
            <a:spLocks/>
          </p:cNvSpPr>
          <p:nvPr/>
        </p:nvSpPr>
        <p:spPr>
          <a:xfrm>
            <a:off x="0" y="1"/>
            <a:ext cx="7886700" cy="618186"/>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600" b="1" dirty="0">
                <a:solidFill>
                  <a:schemeClr val="tx1"/>
                </a:solidFill>
                <a:latin typeface="+mj-ea"/>
              </a:rPr>
              <a:t>Ⅱ</a:t>
            </a:r>
            <a:r>
              <a:rPr lang="ja-JP" altLang="en-US" sz="1600" b="1" dirty="0">
                <a:solidFill>
                  <a:schemeClr val="tx1"/>
                </a:solidFill>
                <a:latin typeface="+mj-ea"/>
              </a:rPr>
              <a:t>　港湾施設提供事業を取り巻く状況</a:t>
            </a:r>
          </a:p>
        </p:txBody>
      </p:sp>
      <p:graphicFrame>
        <p:nvGraphicFramePr>
          <p:cNvPr id="3" name="表 2"/>
          <p:cNvGraphicFramePr>
            <a:graphicFrameLocks noGrp="1"/>
          </p:cNvGraphicFramePr>
          <p:nvPr>
            <p:extLst/>
          </p:nvPr>
        </p:nvGraphicFramePr>
        <p:xfrm>
          <a:off x="144071" y="4952326"/>
          <a:ext cx="8768814" cy="1889760"/>
        </p:xfrm>
        <a:graphic>
          <a:graphicData uri="http://schemas.openxmlformats.org/drawingml/2006/table">
            <a:tbl>
              <a:tblPr firstRow="1" bandRow="1">
                <a:tableStyleId>{5C22544A-7EE6-4342-B048-85BDC9FD1C3A}</a:tableStyleId>
              </a:tblPr>
              <a:tblGrid>
                <a:gridCol w="1461469">
                  <a:extLst>
                    <a:ext uri="{9D8B030D-6E8A-4147-A177-3AD203B41FA5}">
                      <a16:colId xmlns:a16="http://schemas.microsoft.com/office/drawing/2014/main" xmlns="" val="20000"/>
                    </a:ext>
                  </a:extLst>
                </a:gridCol>
                <a:gridCol w="1461469">
                  <a:extLst>
                    <a:ext uri="{9D8B030D-6E8A-4147-A177-3AD203B41FA5}">
                      <a16:colId xmlns:a16="http://schemas.microsoft.com/office/drawing/2014/main" xmlns="" val="20001"/>
                    </a:ext>
                  </a:extLst>
                </a:gridCol>
                <a:gridCol w="1461469">
                  <a:extLst>
                    <a:ext uri="{9D8B030D-6E8A-4147-A177-3AD203B41FA5}">
                      <a16:colId xmlns:a16="http://schemas.microsoft.com/office/drawing/2014/main" xmlns="" val="20002"/>
                    </a:ext>
                  </a:extLst>
                </a:gridCol>
                <a:gridCol w="1461469">
                  <a:extLst>
                    <a:ext uri="{9D8B030D-6E8A-4147-A177-3AD203B41FA5}">
                      <a16:colId xmlns:a16="http://schemas.microsoft.com/office/drawing/2014/main" xmlns="" val="20003"/>
                    </a:ext>
                  </a:extLst>
                </a:gridCol>
                <a:gridCol w="1461469">
                  <a:extLst>
                    <a:ext uri="{9D8B030D-6E8A-4147-A177-3AD203B41FA5}">
                      <a16:colId xmlns:a16="http://schemas.microsoft.com/office/drawing/2014/main" xmlns="" val="20004"/>
                    </a:ext>
                  </a:extLst>
                </a:gridCol>
                <a:gridCol w="1461469">
                  <a:extLst>
                    <a:ext uri="{9D8B030D-6E8A-4147-A177-3AD203B41FA5}">
                      <a16:colId xmlns:a16="http://schemas.microsoft.com/office/drawing/2014/main" xmlns="" val="20005"/>
                    </a:ext>
                  </a:extLst>
                </a:gridCol>
              </a:tblGrid>
              <a:tr h="327221">
                <a:tc>
                  <a:txBody>
                    <a:bodyPr/>
                    <a:lstStyle/>
                    <a:p>
                      <a:pPr algn="ctr"/>
                      <a:r>
                        <a:rPr kumimoji="1" lang="ja-JP" altLang="en-US" sz="950" dirty="0">
                          <a:latin typeface="+mn-ea"/>
                          <a:ea typeface="+mn-ea"/>
                        </a:rPr>
                        <a:t>事業者</a:t>
                      </a:r>
                      <a:endParaRPr kumimoji="1" lang="en-US" altLang="ja-JP" sz="950" dirty="0">
                        <a:latin typeface="+mn-ea"/>
                        <a:ea typeface="+mn-ea"/>
                      </a:endParaRPr>
                    </a:p>
                    <a:p>
                      <a:pPr algn="ctr"/>
                      <a:r>
                        <a:rPr kumimoji="1" lang="ja-JP" altLang="en-US" sz="950" dirty="0">
                          <a:latin typeface="+mn-ea"/>
                          <a:ea typeface="+mn-ea"/>
                        </a:rPr>
                        <a:t>　</a:t>
                      </a:r>
                      <a:r>
                        <a:rPr kumimoji="1" lang="en-US" altLang="ja-JP" sz="950" dirty="0">
                          <a:latin typeface="+mn-ea"/>
                          <a:ea typeface="+mn-ea"/>
                        </a:rPr>
                        <a:t>/</a:t>
                      </a:r>
                      <a:r>
                        <a:rPr kumimoji="1" lang="ja-JP" altLang="en-US" sz="950" dirty="0">
                          <a:latin typeface="+mn-ea"/>
                          <a:ea typeface="+mn-ea"/>
                        </a:rPr>
                        <a:t>カテゴリ</a:t>
                      </a:r>
                    </a:p>
                  </a:txBody>
                  <a:tcPr anchor="ctr"/>
                </a:tc>
                <a:tc>
                  <a:txBody>
                    <a:bodyPr/>
                    <a:lstStyle/>
                    <a:p>
                      <a:pPr algn="ctr"/>
                      <a:r>
                        <a:rPr kumimoji="1" lang="ja-JP" altLang="en-US" sz="950" dirty="0">
                          <a:latin typeface="+mn-ea"/>
                          <a:ea typeface="+mn-ea"/>
                        </a:rPr>
                        <a:t>貨物の見通し</a:t>
                      </a:r>
                    </a:p>
                  </a:txBody>
                  <a:tcPr anchor="ctr"/>
                </a:tc>
                <a:tc>
                  <a:txBody>
                    <a:bodyPr/>
                    <a:lstStyle/>
                    <a:p>
                      <a:pPr algn="ctr"/>
                      <a:r>
                        <a:rPr kumimoji="1" lang="ja-JP" altLang="en-US" sz="950" dirty="0">
                          <a:latin typeface="+mn-ea"/>
                          <a:ea typeface="+mn-ea"/>
                        </a:rPr>
                        <a:t>料金の低減（インセンティブなど）</a:t>
                      </a:r>
                    </a:p>
                  </a:txBody>
                  <a:tcPr anchor="ctr"/>
                </a:tc>
                <a:tc>
                  <a:txBody>
                    <a:bodyPr/>
                    <a:lstStyle/>
                    <a:p>
                      <a:pPr algn="ctr"/>
                      <a:r>
                        <a:rPr kumimoji="1" lang="ja-JP" altLang="en-US" sz="950" dirty="0">
                          <a:latin typeface="+mn-ea"/>
                          <a:ea typeface="+mn-ea"/>
                        </a:rPr>
                        <a:t>用地の確保</a:t>
                      </a:r>
                    </a:p>
                  </a:txBody>
                  <a:tcPr anchor="ctr"/>
                </a:tc>
                <a:tc>
                  <a:txBody>
                    <a:bodyPr/>
                    <a:lstStyle/>
                    <a:p>
                      <a:pPr algn="ctr"/>
                      <a:r>
                        <a:rPr kumimoji="1" lang="ja-JP" altLang="en-US" sz="950" dirty="0">
                          <a:latin typeface="+mn-ea"/>
                          <a:ea typeface="+mn-ea"/>
                        </a:rPr>
                        <a:t>上屋の老朽化</a:t>
                      </a:r>
                    </a:p>
                  </a:txBody>
                  <a:tcPr anchor="ctr"/>
                </a:tc>
                <a:tc>
                  <a:txBody>
                    <a:bodyPr/>
                    <a:lstStyle/>
                    <a:p>
                      <a:pPr algn="ctr"/>
                      <a:r>
                        <a:rPr kumimoji="1" lang="ja-JP" altLang="en-US" sz="950" dirty="0">
                          <a:latin typeface="+mn-ea"/>
                          <a:ea typeface="+mn-ea"/>
                        </a:rPr>
                        <a:t>競争力強化の取組</a:t>
                      </a:r>
                    </a:p>
                  </a:txBody>
                  <a:tcPr anchor="ctr"/>
                </a:tc>
                <a:extLst>
                  <a:ext uri="{0D108BD9-81ED-4DB2-BD59-A6C34878D82A}">
                    <a16:rowId xmlns:a16="http://schemas.microsoft.com/office/drawing/2014/main" xmlns="" val="10000"/>
                  </a:ext>
                </a:extLst>
              </a:tr>
              <a:tr h="431931">
                <a:tc>
                  <a:txBody>
                    <a:bodyPr/>
                    <a:lstStyle/>
                    <a:p>
                      <a:pPr algn="ctr"/>
                      <a:r>
                        <a:rPr kumimoji="1" lang="ja-JP" altLang="en-US" sz="1100" dirty="0">
                          <a:latin typeface="+mn-ea"/>
                          <a:ea typeface="+mn-ea"/>
                        </a:rPr>
                        <a:t>コンテナ船運航会社</a:t>
                      </a:r>
                    </a:p>
                  </a:txBody>
                  <a:tcPr anchor="ctr"/>
                </a:tc>
                <a:tc>
                  <a:txBody>
                    <a:bodyPr/>
                    <a:lstStyle/>
                    <a:p>
                      <a:pPr algn="l"/>
                      <a:r>
                        <a:rPr kumimoji="1" lang="ja-JP" altLang="en-US" sz="900" dirty="0">
                          <a:latin typeface="+mn-ea"/>
                          <a:ea typeface="+mn-ea"/>
                        </a:rPr>
                        <a:t>中国との物量は頭打ち。これからは、東南アジア航路が重要</a:t>
                      </a:r>
                    </a:p>
                  </a:txBody>
                  <a:tcPr anchor="ctr"/>
                </a:tc>
                <a:tc>
                  <a:txBody>
                    <a:bodyPr/>
                    <a:lstStyle/>
                    <a:p>
                      <a:pPr algn="l"/>
                      <a:r>
                        <a:rPr kumimoji="1" lang="ja-JP" altLang="en-US" sz="900" dirty="0">
                          <a:latin typeface="+mn-ea"/>
                          <a:ea typeface="+mn-ea"/>
                        </a:rPr>
                        <a:t>大阪港でボリュームを扱った既存船会社に対するインセンティブなど</a:t>
                      </a:r>
                    </a:p>
                  </a:txBody>
                  <a:tcPr anchor="ctr"/>
                </a:tc>
                <a:tc>
                  <a:txBody>
                    <a:bodyPr/>
                    <a:lstStyle/>
                    <a:p>
                      <a:pPr algn="l"/>
                      <a:r>
                        <a:rPr kumimoji="1" lang="ja-JP" altLang="en-US" sz="900" dirty="0">
                          <a:latin typeface="+mn-ea"/>
                          <a:ea typeface="+mn-ea"/>
                        </a:rPr>
                        <a:t>複数のターミナルを使っており効率面で課題があると認識している</a:t>
                      </a:r>
                    </a:p>
                  </a:txBody>
                  <a:tcPr anchor="ctr"/>
                </a:tc>
                <a:tc>
                  <a:txBody>
                    <a:bodyPr/>
                    <a:lstStyle/>
                    <a:p>
                      <a:pPr algn="ctr"/>
                      <a:r>
                        <a:rPr kumimoji="1" lang="en-US" altLang="ja-JP" sz="900" dirty="0">
                          <a:latin typeface="+mn-ea"/>
                          <a:ea typeface="+mn-ea"/>
                        </a:rPr>
                        <a:t>―</a:t>
                      </a:r>
                    </a:p>
                    <a:p>
                      <a:pPr algn="ctr"/>
                      <a:r>
                        <a:rPr kumimoji="1" lang="ja-JP" altLang="en-US" sz="900" dirty="0">
                          <a:latin typeface="+mn-ea"/>
                          <a:ea typeface="+mn-ea"/>
                        </a:rPr>
                        <a:t>（コンテナは上屋を使用しないため）</a:t>
                      </a:r>
                    </a:p>
                  </a:txBody>
                  <a:tcPr anchor="ctr"/>
                </a:tc>
                <a:tc>
                  <a:txBody>
                    <a:bodyPr/>
                    <a:lstStyle/>
                    <a:p>
                      <a:pPr algn="l"/>
                      <a:r>
                        <a:rPr kumimoji="1" lang="ja-JP" altLang="en-US" sz="900" dirty="0">
                          <a:latin typeface="+mn-ea"/>
                          <a:ea typeface="+mn-ea"/>
                        </a:rPr>
                        <a:t>内航専用バースが整備出来れば寄港したい</a:t>
                      </a:r>
                    </a:p>
                  </a:txBody>
                  <a:tcPr anchor="ctr"/>
                </a:tc>
                <a:extLst>
                  <a:ext uri="{0D108BD9-81ED-4DB2-BD59-A6C34878D82A}">
                    <a16:rowId xmlns:a16="http://schemas.microsoft.com/office/drawing/2014/main" xmlns="" val="10001"/>
                  </a:ext>
                </a:extLst>
              </a:tr>
              <a:tr h="431931">
                <a:tc>
                  <a:txBody>
                    <a:bodyPr/>
                    <a:lstStyle/>
                    <a:p>
                      <a:pPr algn="ctr"/>
                      <a:r>
                        <a:rPr kumimoji="1" lang="ja-JP" altLang="en-US" sz="1100" dirty="0">
                          <a:latin typeface="+mn-ea"/>
                          <a:ea typeface="+mn-ea"/>
                        </a:rPr>
                        <a:t>外航・内航船</a:t>
                      </a:r>
                      <a:endParaRPr kumimoji="1" lang="en-US" altLang="ja-JP" sz="1100" dirty="0">
                        <a:latin typeface="+mn-ea"/>
                        <a:ea typeface="+mn-ea"/>
                      </a:endParaRPr>
                    </a:p>
                    <a:p>
                      <a:pPr algn="ctr"/>
                      <a:r>
                        <a:rPr kumimoji="1" lang="ja-JP" altLang="en-US" sz="1100" dirty="0">
                          <a:latin typeface="+mn-ea"/>
                          <a:ea typeface="+mn-ea"/>
                        </a:rPr>
                        <a:t>運航会社</a:t>
                      </a:r>
                    </a:p>
                  </a:txBody>
                  <a:tcPr anchor="ctr"/>
                </a:tc>
                <a:tc>
                  <a:txBody>
                    <a:bodyPr/>
                    <a:lstStyle/>
                    <a:p>
                      <a:pPr algn="l"/>
                      <a:r>
                        <a:rPr kumimoji="1" lang="ja-JP" altLang="en-US" sz="900" dirty="0">
                          <a:latin typeface="+mn-ea"/>
                          <a:ea typeface="+mn-ea"/>
                        </a:rPr>
                        <a:t>「パルプや新聞紙は大阪港揚げにしてほしい」との引き合いが強い</a:t>
                      </a:r>
                    </a:p>
                  </a:txBody>
                  <a:tcPr anchor="ctr"/>
                </a:tc>
                <a:tc>
                  <a:txBody>
                    <a:bodyPr/>
                    <a:lstStyle/>
                    <a:p>
                      <a:pPr algn="l"/>
                      <a:r>
                        <a:rPr kumimoji="1" lang="ja-JP" altLang="en-US" sz="900" dirty="0">
                          <a:latin typeface="+mn-ea"/>
                          <a:ea typeface="+mn-ea"/>
                        </a:rPr>
                        <a:t>コンテナだけでなくバルク貨物に対するインセンティブが必要</a:t>
                      </a:r>
                    </a:p>
                  </a:txBody>
                  <a:tcPr anchor="ctr"/>
                </a:tc>
                <a:tc>
                  <a:txBody>
                    <a:bodyPr/>
                    <a:lstStyle/>
                    <a:p>
                      <a:pPr algn="l"/>
                      <a:r>
                        <a:rPr kumimoji="1" lang="ja-JP" altLang="en-US" sz="900" dirty="0">
                          <a:latin typeface="+mn-ea"/>
                          <a:ea typeface="+mn-ea"/>
                        </a:rPr>
                        <a:t>船舶の大型化により、大阪港では岸壁水深が確保出来ない場合がある</a:t>
                      </a:r>
                    </a:p>
                  </a:txBody>
                  <a:tcPr anchor="ctr"/>
                </a:tc>
                <a:tc>
                  <a:txBody>
                    <a:bodyPr/>
                    <a:lstStyle/>
                    <a:p>
                      <a:pPr algn="l"/>
                      <a:r>
                        <a:rPr kumimoji="1" lang="ja-JP" altLang="en-US" sz="900" dirty="0">
                          <a:latin typeface="+mn-ea"/>
                          <a:ea typeface="+mn-ea"/>
                        </a:rPr>
                        <a:t>上屋の更新を期待している。雨天にも荷役が出来るようなものが望ましい</a:t>
                      </a:r>
                    </a:p>
                  </a:txBody>
                  <a:tcPr anchor="ctr"/>
                </a:tc>
                <a:tc>
                  <a:txBody>
                    <a:bodyPr/>
                    <a:lstStyle/>
                    <a:p>
                      <a:pPr algn="l"/>
                      <a:r>
                        <a:rPr kumimoji="1" lang="ja-JP" altLang="en-US" sz="900" dirty="0">
                          <a:latin typeface="+mn-ea"/>
                          <a:ea typeface="+mn-ea"/>
                        </a:rPr>
                        <a:t>岸壁水深が、確保されている夢洲を一時的にでも利用したい</a:t>
                      </a:r>
                    </a:p>
                  </a:txBody>
                  <a:tcPr anchor="ctr"/>
                </a:tc>
                <a:extLst>
                  <a:ext uri="{0D108BD9-81ED-4DB2-BD59-A6C34878D82A}">
                    <a16:rowId xmlns:a16="http://schemas.microsoft.com/office/drawing/2014/main" xmlns="" val="10002"/>
                  </a:ext>
                </a:extLst>
              </a:tr>
              <a:tr h="431931">
                <a:tc>
                  <a:txBody>
                    <a:bodyPr/>
                    <a:lstStyle/>
                    <a:p>
                      <a:pPr algn="ctr"/>
                      <a:r>
                        <a:rPr kumimoji="1" lang="ja-JP" altLang="en-US" sz="1100" dirty="0">
                          <a:latin typeface="+mn-ea"/>
                          <a:ea typeface="+mn-ea"/>
                        </a:rPr>
                        <a:t>港湾運送関係事業者</a:t>
                      </a:r>
                    </a:p>
                  </a:txBody>
                  <a:tcPr anchor="ctr"/>
                </a:tc>
                <a:tc>
                  <a:txBody>
                    <a:bodyPr/>
                    <a:lstStyle/>
                    <a:p>
                      <a:r>
                        <a:rPr lang="ja-JP" altLang="en-US" sz="900" dirty="0"/>
                        <a:t>危険物貨物の取り扱いは伸びており、今後も伸びると思っている</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900" dirty="0">
                          <a:latin typeface="+mn-ea"/>
                          <a:ea typeface="+mn-ea"/>
                        </a:rPr>
                        <a:t>港頭地区の競争力のある料金体系の導入を是非お願いしたい</a:t>
                      </a:r>
                    </a:p>
                  </a:txBody>
                  <a:tcPr anchor="ctr"/>
                </a:tc>
                <a:tc>
                  <a:txBody>
                    <a:bodyPr/>
                    <a:lstStyle/>
                    <a:p>
                      <a:pPr algn="l"/>
                      <a:r>
                        <a:rPr kumimoji="1" lang="ja-JP" altLang="en-US" sz="900" dirty="0">
                          <a:latin typeface="+mn-ea"/>
                          <a:ea typeface="+mn-ea"/>
                        </a:rPr>
                        <a:t>荷物を集めるには大きな土地が必要。土地の確保をお願いしたい</a:t>
                      </a:r>
                    </a:p>
                  </a:txBody>
                  <a:tcPr anchor="ctr"/>
                </a:tc>
                <a:tc>
                  <a:txBody>
                    <a:bodyPr/>
                    <a:lstStyle/>
                    <a:p>
                      <a:pPr algn="l"/>
                      <a:r>
                        <a:rPr kumimoji="1" lang="ja-JP" altLang="en-US" sz="900" b="0" dirty="0">
                          <a:solidFill>
                            <a:schemeClr val="tx1"/>
                          </a:solidFill>
                          <a:effectLst/>
                          <a:latin typeface="+mn-ea"/>
                          <a:ea typeface="+mn-ea"/>
                        </a:rPr>
                        <a:t>上屋の老朽化により、施設の機能が陳腐化している</a:t>
                      </a:r>
                    </a:p>
                  </a:txBody>
                  <a:tcPr anchor="ctr"/>
                </a:tc>
                <a:tc>
                  <a:txBody>
                    <a:bodyPr/>
                    <a:lstStyle/>
                    <a:p>
                      <a:pPr algn="l"/>
                      <a:r>
                        <a:rPr kumimoji="1" lang="ja-JP" altLang="en-US" sz="900" dirty="0">
                          <a:latin typeface="+mn-ea"/>
                          <a:ea typeface="+mn-ea"/>
                        </a:rPr>
                        <a:t>国内フィーダーの大阪港への取込みが必要</a:t>
                      </a:r>
                    </a:p>
                  </a:txBody>
                  <a:tcPr anchor="ctr"/>
                </a:tc>
                <a:extLst>
                  <a:ext uri="{0D108BD9-81ED-4DB2-BD59-A6C34878D82A}">
                    <a16:rowId xmlns:a16="http://schemas.microsoft.com/office/drawing/2014/main" xmlns="" val="10003"/>
                  </a:ext>
                </a:extLst>
              </a:tr>
            </a:tbl>
          </a:graphicData>
        </a:graphic>
      </p:graphicFrame>
      <p:grpSp>
        <p:nvGrpSpPr>
          <p:cNvPr id="10" name="グループ化 9"/>
          <p:cNvGrpSpPr/>
          <p:nvPr/>
        </p:nvGrpSpPr>
        <p:grpSpPr>
          <a:xfrm>
            <a:off x="94238" y="1415190"/>
            <a:ext cx="8972935" cy="2921895"/>
            <a:chOff x="135773" y="1644157"/>
            <a:chExt cx="8972935" cy="2802062"/>
          </a:xfrm>
        </p:grpSpPr>
        <p:sp>
          <p:nvSpPr>
            <p:cNvPr id="31" name="正方形/長方形 30"/>
            <p:cNvSpPr/>
            <p:nvPr/>
          </p:nvSpPr>
          <p:spPr>
            <a:xfrm>
              <a:off x="135773" y="1753381"/>
              <a:ext cx="8856000" cy="269283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a:solidFill>
                  <a:schemeClr val="tx1"/>
                </a:solidFill>
              </a:endParaRPr>
            </a:p>
          </p:txBody>
        </p:sp>
        <p:sp>
          <p:nvSpPr>
            <p:cNvPr id="32" name="正方形/長方形 31"/>
            <p:cNvSpPr/>
            <p:nvPr/>
          </p:nvSpPr>
          <p:spPr>
            <a:xfrm>
              <a:off x="188574" y="1694409"/>
              <a:ext cx="8880078" cy="269283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a:solidFill>
                  <a:schemeClr val="tx1"/>
                </a:solidFill>
              </a:endParaRPr>
            </a:p>
          </p:txBody>
        </p:sp>
        <p:sp>
          <p:nvSpPr>
            <p:cNvPr id="6" name="テキスト ボックス 5"/>
            <p:cNvSpPr txBox="1"/>
            <p:nvPr/>
          </p:nvSpPr>
          <p:spPr>
            <a:xfrm>
              <a:off x="148518" y="1995627"/>
              <a:ext cx="4140785" cy="577081"/>
            </a:xfrm>
            <a:prstGeom prst="rect">
              <a:avLst/>
            </a:prstGeom>
            <a:noFill/>
          </p:spPr>
          <p:txBody>
            <a:bodyPr wrap="square" rtlCol="0">
              <a:spAutoFit/>
            </a:bodyPr>
            <a:lstStyle/>
            <a:p>
              <a:r>
                <a:rPr lang="ja-JP" altLang="en-US" sz="1050" dirty="0">
                  <a:latin typeface="+mn-ea"/>
                  <a:cs typeface="メイリオ" pitchFamily="50" charset="-128"/>
                </a:rPr>
                <a:t>①　官民一体での海外ポートセールスの推進、東南アジア各港</a:t>
              </a:r>
              <a:endParaRPr lang="en-US" altLang="ja-JP" sz="1050" dirty="0">
                <a:latin typeface="+mn-ea"/>
                <a:cs typeface="メイリオ" pitchFamily="50" charset="-128"/>
              </a:endParaRPr>
            </a:p>
            <a:p>
              <a:r>
                <a:rPr lang="ja-JP" altLang="en-US" sz="1050" dirty="0">
                  <a:latin typeface="+mn-ea"/>
                  <a:cs typeface="メイリオ" pitchFamily="50" charset="-128"/>
                </a:rPr>
                <a:t>　　との連携・交流強化、直行便の誘致、大阪港のブランド力</a:t>
              </a:r>
              <a:endParaRPr lang="en-US" altLang="ja-JP" sz="1050" dirty="0">
                <a:latin typeface="+mn-ea"/>
                <a:cs typeface="メイリオ" pitchFamily="50" charset="-128"/>
              </a:endParaRPr>
            </a:p>
            <a:p>
              <a:r>
                <a:rPr lang="ja-JP" altLang="en-US" sz="1050" dirty="0">
                  <a:latin typeface="+mn-ea"/>
                  <a:cs typeface="メイリオ" pitchFamily="50" charset="-128"/>
                </a:rPr>
                <a:t>　　強化などによる東南アジアからの輸入促進。</a:t>
              </a:r>
            </a:p>
          </p:txBody>
        </p:sp>
        <p:sp>
          <p:nvSpPr>
            <p:cNvPr id="7" name="正方形/長方形 6"/>
            <p:cNvSpPr/>
            <p:nvPr/>
          </p:nvSpPr>
          <p:spPr>
            <a:xfrm>
              <a:off x="198103" y="1644157"/>
              <a:ext cx="2107858" cy="28656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t>SWOT</a:t>
              </a:r>
              <a:r>
                <a:rPr kumimoji="1" lang="ja-JP" altLang="en-US" sz="1200" b="1" dirty="0"/>
                <a:t>分析による戦略案</a:t>
              </a:r>
            </a:p>
          </p:txBody>
        </p:sp>
        <p:sp>
          <p:nvSpPr>
            <p:cNvPr id="8" name="テキスト ボックス 7"/>
            <p:cNvSpPr txBox="1"/>
            <p:nvPr/>
          </p:nvSpPr>
          <p:spPr>
            <a:xfrm>
              <a:off x="161397" y="2535581"/>
              <a:ext cx="4126620" cy="577081"/>
            </a:xfrm>
            <a:prstGeom prst="rect">
              <a:avLst/>
            </a:prstGeom>
            <a:noFill/>
          </p:spPr>
          <p:txBody>
            <a:bodyPr wrap="square" rtlCol="0">
              <a:spAutoFit/>
            </a:bodyPr>
            <a:lstStyle/>
            <a:p>
              <a:r>
                <a:rPr lang="ja-JP" altLang="en-US" sz="1050" dirty="0">
                  <a:latin typeface="+mn-ea"/>
                  <a:cs typeface="メイリオ" pitchFamily="50" charset="-128"/>
                </a:rPr>
                <a:t>②　府営港湾との連携施策として、府市共同セミナーを実施す</a:t>
              </a:r>
              <a:endParaRPr lang="en-US" altLang="ja-JP" sz="1050" dirty="0">
                <a:latin typeface="+mn-ea"/>
                <a:cs typeface="メイリオ" pitchFamily="50" charset="-128"/>
              </a:endParaRPr>
            </a:p>
            <a:p>
              <a:r>
                <a:rPr lang="ja-JP" altLang="en-US" sz="1050" dirty="0">
                  <a:latin typeface="+mn-ea"/>
                  <a:cs typeface="メイリオ" pitchFamily="50" charset="-128"/>
                </a:rPr>
                <a:t>　　</a:t>
              </a:r>
              <a:r>
                <a:rPr lang="ja-JP" altLang="en-US" sz="1050" dirty="0" err="1">
                  <a:latin typeface="+mn-ea"/>
                  <a:cs typeface="メイリオ" pitchFamily="50" charset="-128"/>
                </a:rPr>
                <a:t>ると</a:t>
              </a:r>
              <a:r>
                <a:rPr lang="ja-JP" altLang="en-US" sz="1050" dirty="0">
                  <a:latin typeface="+mn-ea"/>
                  <a:cs typeface="メイリオ" pitchFamily="50" charset="-128"/>
                </a:rPr>
                <a:t>ともに、大阪港のゲート前滞留対策、南大阪・和歌山</a:t>
              </a:r>
              <a:endParaRPr lang="en-US" altLang="ja-JP" sz="1050" dirty="0">
                <a:latin typeface="+mn-ea"/>
                <a:cs typeface="メイリオ" pitchFamily="50" charset="-128"/>
              </a:endParaRPr>
            </a:p>
            <a:p>
              <a:r>
                <a:rPr lang="ja-JP" altLang="en-US" sz="1050" dirty="0">
                  <a:latin typeface="+mn-ea"/>
                  <a:cs typeface="メイリオ" pitchFamily="50" charset="-128"/>
                </a:rPr>
                <a:t>　　方面等からの集貨について検討を進める。</a:t>
              </a:r>
            </a:p>
          </p:txBody>
        </p:sp>
        <p:sp>
          <p:nvSpPr>
            <p:cNvPr id="12" name="テキスト ボックス 11"/>
            <p:cNvSpPr txBox="1"/>
            <p:nvPr/>
          </p:nvSpPr>
          <p:spPr>
            <a:xfrm>
              <a:off x="148518" y="3031980"/>
              <a:ext cx="4462759" cy="430887"/>
            </a:xfrm>
            <a:prstGeom prst="rect">
              <a:avLst/>
            </a:prstGeom>
            <a:noFill/>
          </p:spPr>
          <p:txBody>
            <a:bodyPr wrap="square" rtlCol="0">
              <a:spAutoFit/>
            </a:bodyPr>
            <a:lstStyle/>
            <a:p>
              <a:pPr marL="261938" indent="-261938"/>
              <a:r>
                <a:rPr lang="ja-JP" altLang="en-US" sz="1050" dirty="0">
                  <a:latin typeface="+mn-ea"/>
                  <a:cs typeface="メイリオ" pitchFamily="50" charset="-128"/>
                </a:rPr>
                <a:t>③　コンテナターミナルゲート前混雑緩和の取組み（滞留対策</a:t>
              </a:r>
              <a:endParaRPr lang="en-US" altLang="ja-JP" sz="1050" dirty="0">
                <a:latin typeface="+mn-ea"/>
                <a:cs typeface="メイリオ" pitchFamily="50" charset="-128"/>
              </a:endParaRPr>
            </a:p>
            <a:p>
              <a:pPr marL="261938" indent="-261938"/>
              <a:r>
                <a:rPr lang="ja-JP" altLang="en-US" sz="1050" dirty="0">
                  <a:latin typeface="+mn-ea"/>
                  <a:cs typeface="メイリオ" pitchFamily="50" charset="-128"/>
                </a:rPr>
                <a:t>　　システム構築、物流・一般交通の分離等）を推進する。</a:t>
              </a:r>
            </a:p>
          </p:txBody>
        </p:sp>
        <p:sp>
          <p:nvSpPr>
            <p:cNvPr id="14" name="テキスト ボックス 13"/>
            <p:cNvSpPr txBox="1"/>
            <p:nvPr/>
          </p:nvSpPr>
          <p:spPr>
            <a:xfrm>
              <a:off x="148518" y="3422308"/>
              <a:ext cx="3909773" cy="430887"/>
            </a:xfrm>
            <a:prstGeom prst="rect">
              <a:avLst/>
            </a:prstGeom>
            <a:noFill/>
          </p:spPr>
          <p:txBody>
            <a:bodyPr wrap="square" rtlCol="0">
              <a:spAutoFit/>
            </a:bodyPr>
            <a:lstStyle/>
            <a:p>
              <a:pPr marL="261938" indent="-261938"/>
              <a:r>
                <a:rPr lang="ja-JP" altLang="en-US" sz="1050" dirty="0">
                  <a:latin typeface="+mn-ea"/>
                  <a:cs typeface="メイリオ" pitchFamily="50" charset="-128"/>
                </a:rPr>
                <a:t>④　内航フィーダー貨物拡大を目指し、内航フィーダー船が定期的に着岸できるバース利用方法を検討する。</a:t>
              </a:r>
            </a:p>
          </p:txBody>
        </p:sp>
        <p:sp>
          <p:nvSpPr>
            <p:cNvPr id="17" name="テキスト ボックス 16"/>
            <p:cNvSpPr txBox="1"/>
            <p:nvPr/>
          </p:nvSpPr>
          <p:spPr>
            <a:xfrm>
              <a:off x="148518" y="3797128"/>
              <a:ext cx="3922518" cy="553414"/>
            </a:xfrm>
            <a:prstGeom prst="rect">
              <a:avLst/>
            </a:prstGeom>
            <a:noFill/>
          </p:spPr>
          <p:txBody>
            <a:bodyPr wrap="square" rtlCol="0">
              <a:spAutoFit/>
            </a:bodyPr>
            <a:lstStyle/>
            <a:p>
              <a:pPr marL="261938" indent="-261938"/>
              <a:r>
                <a:rPr lang="ja-JP" altLang="en-US" sz="1050" dirty="0">
                  <a:latin typeface="+mn-ea"/>
                  <a:cs typeface="メイリオ" pitchFamily="50" charset="-128"/>
                </a:rPr>
                <a:t>⑤　豪州航路の維持拡大を目指し、大型船受入確保（航路増深、バースウィンドウ確保等）や豪州からの輸入貨物拡大に向けた需要を掘り起す。</a:t>
              </a:r>
            </a:p>
          </p:txBody>
        </p:sp>
        <p:sp>
          <p:nvSpPr>
            <p:cNvPr id="19" name="テキスト ボックス 18"/>
            <p:cNvSpPr txBox="1"/>
            <p:nvPr/>
          </p:nvSpPr>
          <p:spPr>
            <a:xfrm>
              <a:off x="4056770" y="1792271"/>
              <a:ext cx="4896000" cy="577081"/>
            </a:xfrm>
            <a:prstGeom prst="rect">
              <a:avLst/>
            </a:prstGeom>
            <a:noFill/>
          </p:spPr>
          <p:txBody>
            <a:bodyPr wrap="square" rtlCol="0">
              <a:spAutoFit/>
            </a:bodyPr>
            <a:lstStyle/>
            <a:p>
              <a:r>
                <a:rPr lang="ja-JP" altLang="en-US" sz="1050" dirty="0">
                  <a:latin typeface="+mn-ea"/>
                  <a:cs typeface="メイリオ" pitchFamily="50" charset="-128"/>
                </a:rPr>
                <a:t>⑥　邦船</a:t>
              </a:r>
              <a:r>
                <a:rPr lang="en-US" altLang="ja-JP" sz="1050" dirty="0">
                  <a:latin typeface="+mn-ea"/>
                  <a:cs typeface="メイリオ" pitchFamily="50" charset="-128"/>
                </a:rPr>
                <a:t>3</a:t>
              </a:r>
              <a:r>
                <a:rPr lang="ja-JP" altLang="en-US" sz="1050" dirty="0">
                  <a:latin typeface="+mn-ea"/>
                  <a:cs typeface="メイリオ" pitchFamily="50" charset="-128"/>
                </a:rPr>
                <a:t>社コンテナ部門統合や、船舶の大型化、内航フィーダーサー</a:t>
              </a:r>
              <a:endParaRPr lang="en-US" altLang="ja-JP" sz="1050" dirty="0">
                <a:latin typeface="+mn-ea"/>
                <a:cs typeface="メイリオ" pitchFamily="50" charset="-128"/>
              </a:endParaRPr>
            </a:p>
            <a:p>
              <a:r>
                <a:rPr lang="ja-JP" altLang="en-US" sz="1050" dirty="0">
                  <a:latin typeface="+mn-ea"/>
                  <a:cs typeface="メイリオ" pitchFamily="50" charset="-128"/>
                </a:rPr>
                <a:t>　　ビスに対応した大阪港コンテナターミナルの再編、</a:t>
              </a:r>
              <a:r>
                <a:rPr lang="en-US" altLang="ja-JP" sz="1050" dirty="0">
                  <a:latin typeface="+mn-ea"/>
                  <a:cs typeface="メイリオ" pitchFamily="50" charset="-128"/>
                </a:rPr>
                <a:t>CT</a:t>
              </a:r>
              <a:r>
                <a:rPr lang="ja-JP" altLang="en-US" sz="1050" dirty="0">
                  <a:latin typeface="+mn-ea"/>
                  <a:cs typeface="メイリオ" pitchFamily="50" charset="-128"/>
                </a:rPr>
                <a:t>処理能力の強</a:t>
              </a:r>
              <a:endParaRPr lang="en-US" altLang="ja-JP" sz="1050" dirty="0">
                <a:latin typeface="+mn-ea"/>
                <a:cs typeface="メイリオ" pitchFamily="50" charset="-128"/>
              </a:endParaRPr>
            </a:p>
            <a:p>
              <a:r>
                <a:rPr lang="ja-JP" altLang="en-US" sz="1050" dirty="0">
                  <a:latin typeface="+mn-ea"/>
                  <a:cs typeface="メイリオ" pitchFamily="50" charset="-128"/>
                </a:rPr>
                <a:t>　　化等を検討する。</a:t>
              </a:r>
            </a:p>
          </p:txBody>
        </p:sp>
        <p:sp>
          <p:nvSpPr>
            <p:cNvPr id="21" name="テキスト ボックス 20"/>
            <p:cNvSpPr txBox="1"/>
            <p:nvPr/>
          </p:nvSpPr>
          <p:spPr>
            <a:xfrm>
              <a:off x="4061268" y="2287014"/>
              <a:ext cx="4896000" cy="415498"/>
            </a:xfrm>
            <a:prstGeom prst="rect">
              <a:avLst/>
            </a:prstGeom>
            <a:noFill/>
          </p:spPr>
          <p:txBody>
            <a:bodyPr wrap="square" rtlCol="0">
              <a:spAutoFit/>
            </a:bodyPr>
            <a:lstStyle/>
            <a:p>
              <a:pPr marL="261938" indent="-261938"/>
              <a:r>
                <a:rPr lang="ja-JP" altLang="en-US" sz="1050" dirty="0">
                  <a:latin typeface="+mn-ea"/>
                  <a:cs typeface="メイリオ" pitchFamily="50" charset="-128"/>
                </a:rPr>
                <a:t>⑦　物流倉庫の立地促進、及び見直し可能な公共上屋については取り壊して市有地を賃貸するなど、民間による物流施設の整備等について検討する。</a:t>
              </a:r>
            </a:p>
          </p:txBody>
        </p:sp>
        <p:sp>
          <p:nvSpPr>
            <p:cNvPr id="24" name="テキスト ボックス 23"/>
            <p:cNvSpPr txBox="1"/>
            <p:nvPr/>
          </p:nvSpPr>
          <p:spPr>
            <a:xfrm>
              <a:off x="4061267" y="2638301"/>
              <a:ext cx="4896000" cy="430887"/>
            </a:xfrm>
            <a:prstGeom prst="rect">
              <a:avLst/>
            </a:prstGeom>
            <a:noFill/>
          </p:spPr>
          <p:txBody>
            <a:bodyPr wrap="square" rtlCol="0">
              <a:spAutoFit/>
            </a:bodyPr>
            <a:lstStyle/>
            <a:p>
              <a:r>
                <a:rPr lang="ja-JP" altLang="en-US" sz="1050" dirty="0">
                  <a:latin typeface="+mn-ea"/>
                  <a:cs typeface="メイリオ" pitchFamily="50" charset="-128"/>
                </a:rPr>
                <a:t>⑧　既存のインセンティブの利用促進に加え、外航フェリー貨物に対</a:t>
              </a:r>
              <a:endParaRPr lang="en-US" altLang="ja-JP" sz="1050" dirty="0">
                <a:latin typeface="+mn-ea"/>
                <a:cs typeface="メイリオ" pitchFamily="50" charset="-128"/>
              </a:endParaRPr>
            </a:p>
            <a:p>
              <a:r>
                <a:rPr lang="ja-JP" altLang="en-US" sz="1050" dirty="0">
                  <a:latin typeface="+mn-ea"/>
                  <a:cs typeface="メイリオ" pitchFamily="50" charset="-128"/>
                </a:rPr>
                <a:t>　　するインセンティブを検討する。</a:t>
              </a:r>
            </a:p>
          </p:txBody>
        </p:sp>
        <p:sp>
          <p:nvSpPr>
            <p:cNvPr id="26" name="テキスト ボックス 25"/>
            <p:cNvSpPr txBox="1"/>
            <p:nvPr/>
          </p:nvSpPr>
          <p:spPr>
            <a:xfrm>
              <a:off x="4060858" y="3009011"/>
              <a:ext cx="5047850" cy="398458"/>
            </a:xfrm>
            <a:prstGeom prst="rect">
              <a:avLst/>
            </a:prstGeom>
            <a:noFill/>
          </p:spPr>
          <p:txBody>
            <a:bodyPr wrap="square" rtlCol="0">
              <a:spAutoFit/>
            </a:bodyPr>
            <a:lstStyle/>
            <a:p>
              <a:pPr marL="261938" indent="-261938"/>
              <a:r>
                <a:rPr lang="ja-JP" altLang="en-US" sz="1050" dirty="0">
                  <a:latin typeface="+mn-ea"/>
                  <a:cs typeface="メイリオ" pitchFamily="50" charset="-128"/>
                </a:rPr>
                <a:t>⑨　戦略的な誘致活動や、</a:t>
              </a:r>
              <a:r>
                <a:rPr lang="en-US" altLang="ja-JP" sz="1050" dirty="0">
                  <a:latin typeface="+mn-ea"/>
                  <a:cs typeface="メイリオ" pitchFamily="50" charset="-128"/>
                </a:rPr>
                <a:t>PFI</a:t>
              </a:r>
              <a:r>
                <a:rPr lang="ja-JP" altLang="en-US" sz="1050" dirty="0">
                  <a:latin typeface="+mn-ea"/>
                  <a:cs typeface="メイリオ" pitchFamily="50" charset="-128"/>
                </a:rPr>
                <a:t>手法による利便性の高い天保山客船ターミナルの整備、新たな観光ツアー先の開拓などにより、クルーズ客船を誘致する。</a:t>
              </a:r>
            </a:p>
          </p:txBody>
        </p:sp>
        <p:sp>
          <p:nvSpPr>
            <p:cNvPr id="22" name="テキスト ボックス 21"/>
            <p:cNvSpPr txBox="1"/>
            <p:nvPr/>
          </p:nvSpPr>
          <p:spPr>
            <a:xfrm>
              <a:off x="4060858" y="3345207"/>
              <a:ext cx="4896000" cy="430887"/>
            </a:xfrm>
            <a:prstGeom prst="rect">
              <a:avLst/>
            </a:prstGeom>
            <a:noFill/>
          </p:spPr>
          <p:txBody>
            <a:bodyPr wrap="square" rtlCol="0">
              <a:spAutoFit/>
            </a:bodyPr>
            <a:lstStyle/>
            <a:p>
              <a:pPr marL="261938" indent="-261938"/>
              <a:r>
                <a:rPr lang="ja-JP" altLang="en-US" sz="1050" dirty="0">
                  <a:latin typeface="+mn-ea"/>
                  <a:cs typeface="メイリオ" pitchFamily="50" charset="-128"/>
                </a:rPr>
                <a:t>⑩　圏域の経済効果が見込まれるため、天保山客船ターミナルの運営を一般会計化する。</a:t>
              </a:r>
            </a:p>
          </p:txBody>
        </p:sp>
        <p:sp>
          <p:nvSpPr>
            <p:cNvPr id="25" name="テキスト ボックス 24">
              <a:extLst>
                <a:ext uri="{FF2B5EF4-FFF2-40B4-BE49-F238E27FC236}">
                  <a16:creationId xmlns:a16="http://schemas.microsoft.com/office/drawing/2014/main" xmlns="" id="{154110AE-1424-4CED-851F-57A70A817E21}"/>
                </a:ext>
              </a:extLst>
            </p:cNvPr>
            <p:cNvSpPr txBox="1"/>
            <p:nvPr/>
          </p:nvSpPr>
          <p:spPr>
            <a:xfrm>
              <a:off x="4060858" y="3702152"/>
              <a:ext cx="4896000" cy="398458"/>
            </a:xfrm>
            <a:prstGeom prst="rect">
              <a:avLst/>
            </a:prstGeom>
            <a:noFill/>
          </p:spPr>
          <p:txBody>
            <a:bodyPr wrap="square" rtlCol="0">
              <a:spAutoFit/>
            </a:bodyPr>
            <a:lstStyle/>
            <a:p>
              <a:pPr marL="261938" indent="-261938"/>
              <a:r>
                <a:rPr lang="ja-JP" altLang="en-US" sz="1050" dirty="0">
                  <a:latin typeface="+mn-ea"/>
                  <a:cs typeface="メイリオ" pitchFamily="50" charset="-128"/>
                </a:rPr>
                <a:t>⑪　</a:t>
              </a:r>
              <a:r>
                <a:rPr lang="ja-JP" altLang="en-US" sz="1050" dirty="0" smtClean="0">
                  <a:latin typeface="+mn-ea"/>
                  <a:cs typeface="メイリオ" pitchFamily="50" charset="-128"/>
                </a:rPr>
                <a:t>港湾施設を強靭化する（災害に強い港湾施設の整備）</a:t>
              </a:r>
              <a:endParaRPr lang="ja-JP" altLang="en-US" sz="1050" dirty="0">
                <a:latin typeface="+mn-ea"/>
                <a:cs typeface="メイリオ" pitchFamily="50" charset="-128"/>
              </a:endParaRPr>
            </a:p>
            <a:p>
              <a:pPr marL="261938" indent="-261938"/>
              <a:endParaRPr lang="ja-JP" altLang="en-US" sz="1050" dirty="0">
                <a:solidFill>
                  <a:srgbClr val="FF0000"/>
                </a:solidFill>
                <a:latin typeface="+mn-ea"/>
                <a:cs typeface="メイリオ" pitchFamily="50" charset="-128"/>
              </a:endParaRPr>
            </a:p>
          </p:txBody>
        </p:sp>
      </p:grpSp>
      <p:sp>
        <p:nvSpPr>
          <p:cNvPr id="23" name="四角形吹き出し 22"/>
          <p:cNvSpPr/>
          <p:nvPr/>
        </p:nvSpPr>
        <p:spPr>
          <a:xfrm>
            <a:off x="94238" y="4581831"/>
            <a:ext cx="9100605" cy="1086206"/>
          </a:xfrm>
          <a:prstGeom prst="wedgeRectCallout">
            <a:avLst>
              <a:gd name="adj1" fmla="val 11770"/>
              <a:gd name="adj2" fmla="val 705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Ø"/>
            </a:pPr>
            <a:r>
              <a:rPr lang="ja-JP" altLang="en-US" sz="1100" dirty="0">
                <a:solidFill>
                  <a:schemeClr val="tx1"/>
                </a:solidFill>
                <a:latin typeface="+mj-ea"/>
                <a:ea typeface="+mj-ea"/>
              </a:rPr>
              <a:t>ＳＷＯＴ分析による戦略案を補完するため、大阪港の利用者が、大阪港に期待するものや港湾管理者への要望などについて、これまでも情報交換を行っているが、経営計画の策定にあわせたヒアリングも実施した。「利用者ヒアリング結果</a:t>
            </a:r>
            <a:r>
              <a:rPr lang="en-US" altLang="ja-JP" sz="1100" dirty="0">
                <a:solidFill>
                  <a:schemeClr val="tx1"/>
                </a:solidFill>
                <a:latin typeface="+mj-ea"/>
                <a:ea typeface="+mj-ea"/>
              </a:rPr>
              <a:t>【</a:t>
            </a:r>
            <a:r>
              <a:rPr lang="ja-JP" altLang="en-US" sz="1100" dirty="0">
                <a:solidFill>
                  <a:schemeClr val="tx1"/>
                </a:solidFill>
                <a:latin typeface="+mj-ea"/>
                <a:ea typeface="+mj-ea"/>
              </a:rPr>
              <a:t>別紙３</a:t>
            </a:r>
            <a:r>
              <a:rPr lang="en-US" altLang="ja-JP" sz="1100" dirty="0">
                <a:solidFill>
                  <a:schemeClr val="tx1"/>
                </a:solidFill>
                <a:latin typeface="+mj-ea"/>
                <a:ea typeface="+mj-ea"/>
              </a:rPr>
              <a:t>】</a:t>
            </a:r>
            <a:r>
              <a:rPr lang="ja-JP" altLang="en-US" sz="1100" dirty="0">
                <a:solidFill>
                  <a:schemeClr val="tx1"/>
                </a:solidFill>
                <a:latin typeface="+mj-ea"/>
                <a:ea typeface="+mj-ea"/>
              </a:rPr>
              <a:t>参照」</a:t>
            </a:r>
          </a:p>
        </p:txBody>
      </p:sp>
      <p:sp>
        <p:nvSpPr>
          <p:cNvPr id="11" name="スライド番号プレースホルダー 10"/>
          <p:cNvSpPr>
            <a:spLocks noGrp="1"/>
          </p:cNvSpPr>
          <p:nvPr>
            <p:ph type="sldNum" sz="quarter" idx="12"/>
          </p:nvPr>
        </p:nvSpPr>
        <p:spPr/>
        <p:txBody>
          <a:bodyPr/>
          <a:lstStyle/>
          <a:p>
            <a:fld id="{8F2DF4D1-A360-4C90-B403-85324C324155}" type="slidenum">
              <a:rPr kumimoji="1" lang="ja-JP" altLang="en-US" smtClean="0"/>
              <a:t>10</a:t>
            </a:fld>
            <a:endParaRPr kumimoji="1" lang="ja-JP" altLang="en-US" dirty="0"/>
          </a:p>
        </p:txBody>
      </p:sp>
    </p:spTree>
    <p:extLst>
      <p:ext uri="{BB962C8B-B14F-4D97-AF65-F5344CB8AC3E}">
        <p14:creationId xmlns:p14="http://schemas.microsoft.com/office/powerpoint/2010/main" val="4060780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57220" y="284191"/>
            <a:ext cx="7886700" cy="402534"/>
          </a:xfrm>
          <a:prstGeom prst="rect">
            <a:avLst/>
          </a:prstGeom>
        </p:spPr>
        <p:txBody>
          <a:bodyPr vert="horz" lIns="91440" tIns="45720" rIns="91440" bIns="45720" spcCol="18000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sz="1600" b="1" dirty="0">
                <a:solidFill>
                  <a:schemeClr val="tx1"/>
                </a:solidFill>
                <a:latin typeface="+mj-ea"/>
                <a:ea typeface="+mj-ea"/>
              </a:rPr>
              <a:t>５</a:t>
            </a:r>
            <a:r>
              <a:rPr lang="ja-JP" altLang="en-US" sz="1600" b="1" dirty="0" smtClean="0">
                <a:solidFill>
                  <a:schemeClr val="tx1"/>
                </a:solidFill>
                <a:latin typeface="+mj-ea"/>
                <a:ea typeface="+mj-ea"/>
              </a:rPr>
              <a:t>　次期港湾計画における貨物量の見通し</a:t>
            </a:r>
            <a:endParaRPr lang="en-US" altLang="ja-JP" sz="1600" b="1" dirty="0" smtClean="0">
              <a:solidFill>
                <a:schemeClr val="tx1"/>
              </a:solidFill>
              <a:latin typeface="+mj-ea"/>
              <a:ea typeface="+mj-ea"/>
            </a:endParaRPr>
          </a:p>
        </p:txBody>
      </p:sp>
      <p:sp>
        <p:nvSpPr>
          <p:cNvPr id="53" name="テキスト ボックス 52"/>
          <p:cNvSpPr txBox="1"/>
          <p:nvPr/>
        </p:nvSpPr>
        <p:spPr>
          <a:xfrm>
            <a:off x="-34158" y="2525898"/>
            <a:ext cx="2724656" cy="313334"/>
          </a:xfrm>
          <a:prstGeom prst="rect">
            <a:avLst/>
          </a:prstGeom>
          <a:noFill/>
        </p:spPr>
        <p:txBody>
          <a:bodyPr wrap="square" tIns="18000" bIns="18000" rtlCol="0">
            <a:spAutoFit/>
          </a:bodyPr>
          <a:lstStyle/>
          <a:p>
            <a:pPr algn="l">
              <a:lnSpc>
                <a:spcPts val="2400"/>
              </a:lnSpc>
            </a:pPr>
            <a:r>
              <a:rPr lang="ja-JP" altLang="en-US" sz="1200" dirty="0" smtClean="0">
                <a:latin typeface="+mn-ea"/>
              </a:rPr>
              <a:t>■取扱貨物量推計フロー</a:t>
            </a:r>
            <a:endParaRPr lang="ja-JP" altLang="en-US" sz="1200" b="1" dirty="0">
              <a:latin typeface="+mn-ea"/>
            </a:endParaRPr>
          </a:p>
        </p:txBody>
      </p:sp>
      <p:sp>
        <p:nvSpPr>
          <p:cNvPr id="79" name="正方形/長方形 78"/>
          <p:cNvSpPr/>
          <p:nvPr/>
        </p:nvSpPr>
        <p:spPr>
          <a:xfrm>
            <a:off x="81169" y="632828"/>
            <a:ext cx="4481306" cy="1738938"/>
          </a:xfrm>
          <a:prstGeom prst="rect">
            <a:avLst/>
          </a:prstGeom>
        </p:spPr>
        <p:txBody>
          <a:bodyPr wrap="square">
            <a:spAutoFit/>
          </a:bodyPr>
          <a:lstStyle/>
          <a:p>
            <a:pPr marL="180975" lvl="0" indent="-180975" algn="just">
              <a:spcAft>
                <a:spcPts val="0"/>
              </a:spcAft>
              <a:buFont typeface="Wingdings" panose="05000000000000000000" pitchFamily="2" charset="2"/>
              <a:buChar char="Ø"/>
            </a:pPr>
            <a:r>
              <a:rPr lang="ja-JP" altLang="en-US" sz="1300" kern="100" dirty="0" smtClean="0">
                <a:latin typeface="+mj-ea"/>
                <a:ea typeface="+mj-ea"/>
                <a:cs typeface="Times New Roman" panose="02020603050405020304" pitchFamily="18" charset="0"/>
              </a:rPr>
              <a:t>大阪港</a:t>
            </a:r>
            <a:r>
              <a:rPr lang="ja-JP" altLang="ja-JP" sz="1300" kern="100" dirty="0" smtClean="0">
                <a:latin typeface="+mj-ea"/>
                <a:ea typeface="+mj-ea"/>
                <a:cs typeface="Times New Roman" panose="02020603050405020304" pitchFamily="18" charset="0"/>
              </a:rPr>
              <a:t>港湾計画</a:t>
            </a:r>
            <a:r>
              <a:rPr lang="ja-JP" altLang="en-US" sz="1300" kern="100" dirty="0" smtClean="0">
                <a:latin typeface="+mj-ea"/>
                <a:ea typeface="+mj-ea"/>
                <a:cs typeface="Times New Roman" panose="02020603050405020304" pitchFamily="18" charset="0"/>
              </a:rPr>
              <a:t>の</a:t>
            </a:r>
            <a:r>
              <a:rPr lang="ja-JP" altLang="ja-JP" sz="1300" kern="100" dirty="0" smtClean="0">
                <a:latin typeface="+mj-ea"/>
                <a:ea typeface="+mj-ea"/>
                <a:cs typeface="Times New Roman" panose="02020603050405020304" pitchFamily="18" charset="0"/>
              </a:rPr>
              <a:t>改訂</a:t>
            </a:r>
            <a:r>
              <a:rPr lang="ja-JP" altLang="en-US" sz="1300" kern="100" dirty="0" smtClean="0">
                <a:latin typeface="+mj-ea"/>
                <a:ea typeface="+mj-ea"/>
                <a:cs typeface="Times New Roman" panose="02020603050405020304" pitchFamily="18" charset="0"/>
              </a:rPr>
              <a:t>に向けて</a:t>
            </a:r>
            <a:r>
              <a:rPr lang="ja-JP" altLang="ja-JP" sz="1300" kern="100" dirty="0" smtClean="0">
                <a:latin typeface="+mj-ea"/>
                <a:ea typeface="+mj-ea"/>
                <a:cs typeface="Times New Roman" panose="02020603050405020304" pitchFamily="18" charset="0"/>
              </a:rPr>
              <a:t>、</a:t>
            </a:r>
            <a:r>
              <a:rPr lang="ja-JP" altLang="ja-JP" sz="1300" kern="100" dirty="0">
                <a:latin typeface="+mj-ea"/>
                <a:ea typeface="+mj-ea"/>
                <a:cs typeface="Times New Roman" panose="02020603050405020304" pitchFamily="18" charset="0"/>
              </a:rPr>
              <a:t>概ね</a:t>
            </a:r>
            <a:r>
              <a:rPr lang="en-US" altLang="ja-JP" sz="1300" kern="100" dirty="0">
                <a:latin typeface="+mj-ea"/>
                <a:ea typeface="+mj-ea"/>
                <a:cs typeface="Times New Roman" panose="02020603050405020304" pitchFamily="18" charset="0"/>
              </a:rPr>
              <a:t>10</a:t>
            </a:r>
            <a:r>
              <a:rPr lang="ja-JP" altLang="ja-JP" sz="1300" kern="100" dirty="0">
                <a:latin typeface="+mj-ea"/>
                <a:ea typeface="+mj-ea"/>
                <a:cs typeface="Times New Roman" panose="02020603050405020304" pitchFamily="18" charset="0"/>
              </a:rPr>
              <a:t>年後の</a:t>
            </a:r>
            <a:r>
              <a:rPr lang="ja-JP" altLang="ja-JP" sz="1300" kern="100" dirty="0" smtClean="0">
                <a:latin typeface="+mj-ea"/>
                <a:ea typeface="+mj-ea"/>
                <a:cs typeface="Times New Roman" panose="02020603050405020304" pitchFamily="18" charset="0"/>
              </a:rPr>
              <a:t>取扱</a:t>
            </a:r>
            <a:endParaRPr lang="en-US" altLang="ja-JP" sz="1300" kern="100" dirty="0" smtClean="0">
              <a:latin typeface="+mj-ea"/>
              <a:ea typeface="+mj-ea"/>
              <a:cs typeface="Times New Roman" panose="02020603050405020304" pitchFamily="18" charset="0"/>
            </a:endParaRPr>
          </a:p>
          <a:p>
            <a:pPr lvl="0" algn="just">
              <a:spcAft>
                <a:spcPts val="0"/>
              </a:spcAft>
            </a:pPr>
            <a:r>
              <a:rPr lang="ja-JP" altLang="en-US" sz="1300" kern="100" dirty="0">
                <a:latin typeface="+mj-ea"/>
                <a:ea typeface="+mj-ea"/>
                <a:cs typeface="Times New Roman" panose="02020603050405020304" pitchFamily="18" charset="0"/>
              </a:rPr>
              <a:t>　</a:t>
            </a:r>
            <a:r>
              <a:rPr lang="ja-JP" altLang="ja-JP" sz="1300" kern="100" dirty="0" smtClean="0">
                <a:latin typeface="+mj-ea"/>
                <a:ea typeface="+mj-ea"/>
                <a:cs typeface="Times New Roman" panose="02020603050405020304" pitchFamily="18" charset="0"/>
              </a:rPr>
              <a:t>貨</a:t>
            </a:r>
            <a:r>
              <a:rPr lang="ja-JP" altLang="ja-JP" sz="1300" kern="100" dirty="0">
                <a:latin typeface="+mj-ea"/>
                <a:ea typeface="+mj-ea"/>
                <a:cs typeface="Times New Roman" panose="02020603050405020304" pitchFamily="18" charset="0"/>
              </a:rPr>
              <a:t>物量</a:t>
            </a:r>
            <a:r>
              <a:rPr lang="ja-JP" altLang="ja-JP" sz="1300" kern="100" dirty="0" smtClean="0">
                <a:latin typeface="+mj-ea"/>
                <a:ea typeface="+mj-ea"/>
                <a:cs typeface="Times New Roman" panose="02020603050405020304" pitchFamily="18" charset="0"/>
              </a:rPr>
              <a:t>を</a:t>
            </a:r>
            <a:r>
              <a:rPr lang="ja-JP" altLang="en-US" sz="1300" kern="100" dirty="0" smtClean="0">
                <a:latin typeface="+mj-ea"/>
                <a:ea typeface="+mj-ea"/>
                <a:cs typeface="Times New Roman" panose="02020603050405020304" pitchFamily="18" charset="0"/>
              </a:rPr>
              <a:t>下記の</a:t>
            </a:r>
            <a:r>
              <a:rPr lang="ja-JP" altLang="ja-JP" sz="1300" kern="100" dirty="0" smtClean="0">
                <a:latin typeface="+mj-ea"/>
                <a:ea typeface="+mj-ea"/>
                <a:cs typeface="Times New Roman" panose="02020603050405020304" pitchFamily="18" charset="0"/>
              </a:rPr>
              <a:t>方法</a:t>
            </a:r>
            <a:r>
              <a:rPr lang="ja-JP" altLang="ja-JP" sz="1300" kern="100" dirty="0">
                <a:latin typeface="+mj-ea"/>
                <a:ea typeface="+mj-ea"/>
                <a:cs typeface="Times New Roman" panose="02020603050405020304" pitchFamily="18" charset="0"/>
              </a:rPr>
              <a:t>により、</a:t>
            </a:r>
            <a:r>
              <a:rPr lang="ja-JP" altLang="ja-JP" sz="1300" kern="100" dirty="0" smtClean="0">
                <a:latin typeface="+mj-ea"/>
                <a:ea typeface="+mj-ea"/>
                <a:cs typeface="Times New Roman" panose="02020603050405020304" pitchFamily="18" charset="0"/>
              </a:rPr>
              <a:t>推計</a:t>
            </a:r>
            <a:r>
              <a:rPr lang="ja-JP" altLang="en-US" sz="1300" kern="100" dirty="0" smtClean="0">
                <a:latin typeface="+mj-ea"/>
                <a:ea typeface="+mj-ea"/>
                <a:cs typeface="Times New Roman" panose="02020603050405020304" pitchFamily="18" charset="0"/>
              </a:rPr>
              <a:t>した</a:t>
            </a:r>
            <a:r>
              <a:rPr lang="ja-JP" altLang="ja-JP" sz="1300" kern="100" dirty="0" smtClean="0">
                <a:latin typeface="+mj-ea"/>
                <a:ea typeface="+mj-ea"/>
                <a:cs typeface="Times New Roman" panose="02020603050405020304" pitchFamily="18" charset="0"/>
              </a:rPr>
              <a:t>。</a:t>
            </a:r>
            <a:endParaRPr lang="en-US" altLang="ja-JP" sz="1300" kern="100" dirty="0" smtClean="0">
              <a:latin typeface="+mj-ea"/>
              <a:ea typeface="+mj-ea"/>
              <a:cs typeface="Times New Roman" panose="02020603050405020304" pitchFamily="18" charset="0"/>
            </a:endParaRPr>
          </a:p>
          <a:p>
            <a:pPr lvl="0" algn="just">
              <a:spcAft>
                <a:spcPts val="0"/>
              </a:spcAft>
            </a:pPr>
            <a:endParaRPr lang="ja-JP" altLang="ja-JP" sz="800" kern="100" dirty="0">
              <a:latin typeface="+mj-ea"/>
              <a:ea typeface="+mj-ea"/>
              <a:cs typeface="Times New Roman" panose="02020603050405020304" pitchFamily="18" charset="0"/>
            </a:endParaRPr>
          </a:p>
          <a:p>
            <a:pPr marL="180975" lvl="0" indent="-180975" algn="just">
              <a:spcAft>
                <a:spcPts val="0"/>
              </a:spcAft>
              <a:buFont typeface="Wingdings" panose="05000000000000000000" pitchFamily="2" charset="2"/>
              <a:buChar char="Ø"/>
            </a:pPr>
            <a:r>
              <a:rPr lang="ja-JP" altLang="en-US" sz="1300" kern="100" dirty="0" smtClean="0">
                <a:latin typeface="+mj-ea"/>
                <a:ea typeface="+mj-ea"/>
                <a:cs typeface="Times New Roman" panose="02020603050405020304" pitchFamily="18" charset="0"/>
              </a:rPr>
              <a:t>大阪港の取扱貨物量推計の結果、</a:t>
            </a:r>
            <a:r>
              <a:rPr lang="en-US" altLang="ja-JP" sz="1300" kern="100" dirty="0" smtClean="0">
                <a:latin typeface="+mj-ea"/>
                <a:ea typeface="+mj-ea"/>
                <a:cs typeface="Times New Roman" panose="02020603050405020304" pitchFamily="18" charset="0"/>
              </a:rPr>
              <a:t>2020</a:t>
            </a:r>
            <a:r>
              <a:rPr lang="ja-JP" altLang="en-US" sz="1300" kern="100" dirty="0" smtClean="0">
                <a:latin typeface="+mj-ea"/>
                <a:ea typeface="+mj-ea"/>
                <a:cs typeface="Times New Roman" panose="02020603050405020304" pitchFamily="18" charset="0"/>
              </a:rPr>
              <a:t>年代後半の</a:t>
            </a:r>
            <a:endParaRPr lang="en-US" altLang="ja-JP" sz="1300" kern="100" dirty="0" smtClean="0">
              <a:latin typeface="+mj-ea"/>
              <a:ea typeface="+mj-ea"/>
              <a:cs typeface="Times New Roman" panose="02020603050405020304" pitchFamily="18" charset="0"/>
            </a:endParaRPr>
          </a:p>
          <a:p>
            <a:pPr lvl="0" algn="just">
              <a:spcAft>
                <a:spcPts val="0"/>
              </a:spcAft>
            </a:pPr>
            <a:r>
              <a:rPr lang="ja-JP" altLang="en-US" sz="1300" kern="100" dirty="0">
                <a:latin typeface="+mj-ea"/>
                <a:ea typeface="+mj-ea"/>
                <a:cs typeface="Times New Roman" panose="02020603050405020304" pitchFamily="18" charset="0"/>
              </a:rPr>
              <a:t>　</a:t>
            </a:r>
            <a:r>
              <a:rPr lang="ja-JP" altLang="en-US" sz="1300" kern="100" dirty="0" smtClean="0">
                <a:latin typeface="+mj-ea"/>
                <a:ea typeface="+mj-ea"/>
                <a:cs typeface="Times New Roman" panose="02020603050405020304" pitchFamily="18" charset="0"/>
              </a:rPr>
              <a:t>外貿コンテナ貨物量は、</a:t>
            </a:r>
            <a:r>
              <a:rPr lang="en-US" altLang="ja-JP" sz="1300" kern="100" dirty="0" smtClean="0">
                <a:latin typeface="+mj-ea"/>
                <a:ea typeface="+mj-ea"/>
                <a:cs typeface="Times New Roman" panose="02020603050405020304" pitchFamily="18" charset="0"/>
              </a:rPr>
              <a:t>271</a:t>
            </a:r>
            <a:r>
              <a:rPr lang="ja-JP" altLang="en-US" sz="1300" kern="100" dirty="0" smtClean="0">
                <a:latin typeface="+mj-ea"/>
                <a:ea typeface="+mj-ea"/>
                <a:cs typeface="Times New Roman" panose="02020603050405020304" pitchFamily="18" charset="0"/>
              </a:rPr>
              <a:t>万</a:t>
            </a:r>
            <a:r>
              <a:rPr lang="en-US" altLang="ja-JP" sz="1300" kern="100" dirty="0" smtClean="0">
                <a:latin typeface="+mj-ea"/>
                <a:ea typeface="+mj-ea"/>
                <a:cs typeface="Times New Roman" panose="02020603050405020304" pitchFamily="18" charset="0"/>
              </a:rPr>
              <a:t>TEU</a:t>
            </a:r>
            <a:r>
              <a:rPr lang="ja-JP" altLang="en-US" sz="1300" kern="100" dirty="0" smtClean="0">
                <a:latin typeface="+mj-ea"/>
                <a:ea typeface="+mj-ea"/>
                <a:cs typeface="Times New Roman" panose="02020603050405020304" pitchFamily="18" charset="0"/>
              </a:rPr>
              <a:t>と今後堅調に増加</a:t>
            </a:r>
            <a:endParaRPr lang="en-US" altLang="ja-JP" sz="1300" kern="100" dirty="0" smtClean="0">
              <a:latin typeface="+mj-ea"/>
              <a:ea typeface="+mj-ea"/>
              <a:cs typeface="Times New Roman" panose="02020603050405020304" pitchFamily="18" charset="0"/>
            </a:endParaRPr>
          </a:p>
          <a:p>
            <a:pPr lvl="0" algn="just">
              <a:spcAft>
                <a:spcPts val="0"/>
              </a:spcAft>
            </a:pPr>
            <a:r>
              <a:rPr lang="ja-JP" altLang="en-US" sz="1300" kern="100" dirty="0">
                <a:latin typeface="+mj-ea"/>
                <a:ea typeface="+mj-ea"/>
                <a:cs typeface="Times New Roman" panose="02020603050405020304" pitchFamily="18" charset="0"/>
              </a:rPr>
              <a:t>　</a:t>
            </a:r>
            <a:r>
              <a:rPr lang="ja-JP" altLang="en-US" sz="1300" kern="100" dirty="0" smtClean="0">
                <a:latin typeface="+mj-ea"/>
                <a:ea typeface="+mj-ea"/>
                <a:cs typeface="Times New Roman" panose="02020603050405020304" pitchFamily="18" charset="0"/>
              </a:rPr>
              <a:t>する</a:t>
            </a:r>
            <a:r>
              <a:rPr lang="ja-JP" altLang="ja-JP" sz="1300" kern="100" dirty="0" smtClean="0">
                <a:latin typeface="+mj-ea"/>
                <a:ea typeface="+mj-ea"/>
                <a:cs typeface="Times New Roman" panose="02020603050405020304" pitchFamily="18" charset="0"/>
              </a:rPr>
              <a:t>見込み。</a:t>
            </a:r>
            <a:endParaRPr lang="en-US" altLang="ja-JP" sz="1300" kern="100" dirty="0" smtClean="0">
              <a:latin typeface="+mj-ea"/>
              <a:ea typeface="+mj-ea"/>
              <a:cs typeface="Times New Roman" panose="02020603050405020304" pitchFamily="18" charset="0"/>
            </a:endParaRPr>
          </a:p>
          <a:p>
            <a:pPr lvl="0" algn="just">
              <a:spcAft>
                <a:spcPts val="0"/>
              </a:spcAft>
            </a:pPr>
            <a:endParaRPr lang="en-US" altLang="ja-JP" sz="800" kern="100" dirty="0" smtClean="0">
              <a:effectLst/>
              <a:latin typeface="+mj-ea"/>
              <a:ea typeface="+mj-ea"/>
              <a:cs typeface="Times New Roman" panose="02020603050405020304" pitchFamily="18" charset="0"/>
            </a:endParaRPr>
          </a:p>
          <a:p>
            <a:pPr marL="180975" lvl="0" indent="-180975" algn="just">
              <a:spcAft>
                <a:spcPts val="0"/>
              </a:spcAft>
              <a:buFont typeface="Wingdings" panose="05000000000000000000" pitchFamily="2" charset="2"/>
              <a:buChar char="Ø"/>
            </a:pPr>
            <a:r>
              <a:rPr lang="ja-JP" altLang="en-US" sz="1300" kern="100" dirty="0" smtClean="0">
                <a:latin typeface="+mj-ea"/>
                <a:cs typeface="Times New Roman" panose="02020603050405020304" pitchFamily="18" charset="0"/>
              </a:rPr>
              <a:t>また、総取扱</a:t>
            </a:r>
            <a:r>
              <a:rPr lang="ja-JP" altLang="en-US" sz="1300" kern="100" dirty="0">
                <a:latin typeface="+mj-ea"/>
                <a:cs typeface="Times New Roman" panose="02020603050405020304" pitchFamily="18" charset="0"/>
              </a:rPr>
              <a:t>貨</a:t>
            </a:r>
            <a:r>
              <a:rPr lang="ja-JP" altLang="en-US" sz="1300" kern="100" dirty="0" smtClean="0">
                <a:latin typeface="+mj-ea"/>
                <a:cs typeface="Times New Roman" panose="02020603050405020304" pitchFamily="18" charset="0"/>
              </a:rPr>
              <a:t>物量についても、</a:t>
            </a:r>
            <a:r>
              <a:rPr lang="en-US" altLang="ja-JP" sz="1300" kern="100" dirty="0" smtClean="0">
                <a:latin typeface="+mj-ea"/>
                <a:cs typeface="Times New Roman" panose="02020603050405020304" pitchFamily="18" charset="0"/>
              </a:rPr>
              <a:t>9,660</a:t>
            </a:r>
            <a:r>
              <a:rPr lang="ja-JP" altLang="en-US" sz="1300" kern="100" dirty="0" smtClean="0">
                <a:latin typeface="+mj-ea"/>
                <a:cs typeface="Times New Roman" panose="02020603050405020304" pitchFamily="18" charset="0"/>
              </a:rPr>
              <a:t>万トンと堅調</a:t>
            </a:r>
            <a:endParaRPr lang="en-US" altLang="ja-JP" sz="1300" kern="100" dirty="0" smtClean="0">
              <a:latin typeface="+mj-ea"/>
              <a:cs typeface="Times New Roman" panose="02020603050405020304" pitchFamily="18" charset="0"/>
            </a:endParaRPr>
          </a:p>
          <a:p>
            <a:pPr lvl="0" algn="just">
              <a:spcAft>
                <a:spcPts val="0"/>
              </a:spcAft>
            </a:pPr>
            <a:r>
              <a:rPr lang="ja-JP" altLang="en-US" sz="1300" kern="100" dirty="0">
                <a:latin typeface="+mj-ea"/>
                <a:cs typeface="Times New Roman" panose="02020603050405020304" pitchFamily="18" charset="0"/>
              </a:rPr>
              <a:t>　</a:t>
            </a:r>
            <a:r>
              <a:rPr lang="ja-JP" altLang="en-US" sz="1300" kern="100" dirty="0" smtClean="0">
                <a:latin typeface="+mj-ea"/>
                <a:cs typeface="Times New Roman" panose="02020603050405020304" pitchFamily="18" charset="0"/>
              </a:rPr>
              <a:t>に</a:t>
            </a:r>
            <a:r>
              <a:rPr lang="ja-JP" altLang="ja-JP" sz="1300" kern="100" dirty="0" smtClean="0">
                <a:latin typeface="+mj-ea"/>
                <a:cs typeface="Times New Roman" panose="02020603050405020304" pitchFamily="18" charset="0"/>
              </a:rPr>
              <a:t>増加</a:t>
            </a:r>
            <a:r>
              <a:rPr lang="ja-JP" altLang="ja-JP" sz="1300" kern="100" dirty="0">
                <a:latin typeface="+mj-ea"/>
                <a:cs typeface="Times New Roman" panose="02020603050405020304" pitchFamily="18" charset="0"/>
              </a:rPr>
              <a:t>する見込み</a:t>
            </a:r>
            <a:r>
              <a:rPr lang="ja-JP" altLang="ja-JP" sz="1300" kern="100" dirty="0" smtClean="0">
                <a:latin typeface="+mj-ea"/>
                <a:cs typeface="Times New Roman" panose="02020603050405020304" pitchFamily="18" charset="0"/>
              </a:rPr>
              <a:t>。</a:t>
            </a:r>
            <a:endParaRPr lang="en-US" altLang="ja-JP" sz="1300" kern="100" dirty="0">
              <a:latin typeface="+mj-ea"/>
              <a:cs typeface="Times New Roman" panose="02020603050405020304" pitchFamily="18" charset="0"/>
            </a:endParaRPr>
          </a:p>
        </p:txBody>
      </p:sp>
      <p:sp>
        <p:nvSpPr>
          <p:cNvPr id="82" name="タイトル 1"/>
          <p:cNvSpPr txBox="1">
            <a:spLocks/>
          </p:cNvSpPr>
          <p:nvPr/>
        </p:nvSpPr>
        <p:spPr>
          <a:xfrm>
            <a:off x="0" y="1"/>
            <a:ext cx="7886700" cy="618186"/>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600" b="1" dirty="0" smtClean="0">
                <a:solidFill>
                  <a:schemeClr val="tx1"/>
                </a:solidFill>
                <a:latin typeface="+mj-ea"/>
              </a:rPr>
              <a:t>Ⅱ</a:t>
            </a:r>
            <a:r>
              <a:rPr lang="ja-JP" altLang="en-US" sz="1600" b="1" dirty="0" smtClean="0">
                <a:solidFill>
                  <a:schemeClr val="tx1"/>
                </a:solidFill>
                <a:latin typeface="+mj-ea"/>
              </a:rPr>
              <a:t>　港湾施設提供事業を取り巻く状況</a:t>
            </a:r>
            <a:endParaRPr lang="ja-JP" altLang="en-US" sz="1600" b="1" dirty="0">
              <a:solidFill>
                <a:schemeClr val="tx1"/>
              </a:solidFill>
              <a:latin typeface="+mj-ea"/>
            </a:endParaRPr>
          </a:p>
        </p:txBody>
      </p:sp>
      <p:sp>
        <p:nvSpPr>
          <p:cNvPr id="66" name="テキスト ボックス 65"/>
          <p:cNvSpPr txBox="1"/>
          <p:nvPr/>
        </p:nvSpPr>
        <p:spPr>
          <a:xfrm>
            <a:off x="2163380" y="6598632"/>
            <a:ext cx="2027620" cy="220923"/>
          </a:xfrm>
          <a:prstGeom prst="rect">
            <a:avLst/>
          </a:prstGeom>
          <a:solidFill>
            <a:srgbClr val="F6800A"/>
          </a:solidFill>
          <a:ln w="31750">
            <a:solidFill>
              <a:srgbClr val="FF0000"/>
            </a:solidFill>
          </a:ln>
        </p:spPr>
        <p:txBody>
          <a:bodyPr wrap="square" lIns="91202" tIns="17953" rIns="91202" bIns="17953" rtlCol="0">
            <a:spAutoFit/>
          </a:bodyPr>
          <a:lstStyle/>
          <a:p>
            <a:pPr algn="ctr"/>
            <a:r>
              <a:rPr lang="ja-JP" altLang="en-US" sz="1200" dirty="0">
                <a:solidFill>
                  <a:schemeClr val="bg1"/>
                </a:solidFill>
                <a:effectLst>
                  <a:outerShdw blurRad="38100" dist="38100" dir="2700000" algn="tl">
                    <a:srgbClr val="000000">
                      <a:alpha val="43137"/>
                    </a:srgbClr>
                  </a:outerShdw>
                </a:effectLst>
                <a:latin typeface="+mj-ea"/>
                <a:ea typeface="+mj-ea"/>
              </a:rPr>
              <a:t>外貿ｺﾝﾃﾅ貨物量（</a:t>
            </a:r>
            <a:r>
              <a:rPr lang="en-US" altLang="ja-JP" sz="1200" dirty="0">
                <a:solidFill>
                  <a:schemeClr val="bg1"/>
                </a:solidFill>
                <a:effectLst>
                  <a:outerShdw blurRad="38100" dist="38100" dir="2700000" algn="tl">
                    <a:srgbClr val="000000">
                      <a:alpha val="43137"/>
                    </a:srgbClr>
                  </a:outerShdw>
                </a:effectLst>
                <a:latin typeface="+mj-ea"/>
                <a:ea typeface="+mj-ea"/>
              </a:rPr>
              <a:t>TEU</a:t>
            </a:r>
            <a:r>
              <a:rPr lang="ja-JP" altLang="en-US" sz="1200" dirty="0">
                <a:solidFill>
                  <a:schemeClr val="bg1"/>
                </a:solidFill>
                <a:effectLst>
                  <a:outerShdw blurRad="38100" dist="38100" dir="2700000" algn="tl">
                    <a:srgbClr val="000000">
                      <a:alpha val="43137"/>
                    </a:srgbClr>
                  </a:outerShdw>
                </a:effectLst>
                <a:latin typeface="+mj-ea"/>
                <a:ea typeface="+mj-ea"/>
              </a:rPr>
              <a:t>）</a:t>
            </a:r>
            <a:endParaRPr lang="en-US" altLang="ja-JP" sz="1200" dirty="0">
              <a:solidFill>
                <a:schemeClr val="bg1"/>
              </a:solidFill>
              <a:effectLst>
                <a:outerShdw blurRad="38100" dist="38100" dir="2700000" algn="tl">
                  <a:srgbClr val="000000">
                    <a:alpha val="43137"/>
                  </a:srgbClr>
                </a:outerShdw>
              </a:effectLst>
              <a:latin typeface="+mj-ea"/>
              <a:ea typeface="+mj-ea"/>
            </a:endParaRPr>
          </a:p>
        </p:txBody>
      </p:sp>
      <p:sp>
        <p:nvSpPr>
          <p:cNvPr id="67" name="テキスト ボックス 66"/>
          <p:cNvSpPr txBox="1"/>
          <p:nvPr/>
        </p:nvSpPr>
        <p:spPr>
          <a:xfrm>
            <a:off x="25400" y="3771004"/>
            <a:ext cx="4213225" cy="292147"/>
          </a:xfrm>
          <a:prstGeom prst="rect">
            <a:avLst/>
          </a:prstGeom>
          <a:solidFill>
            <a:schemeClr val="bg1"/>
          </a:solidFill>
          <a:ln w="38100">
            <a:solidFill>
              <a:schemeClr val="tx1"/>
            </a:solidFill>
          </a:ln>
        </p:spPr>
        <p:txBody>
          <a:bodyPr vert="horz" wrap="square" lIns="91202" tIns="45601" rIns="91202" bIns="45601" rtlCol="0" anchor="ctr" anchorCtr="1">
            <a:spAutoFit/>
          </a:bodyPr>
          <a:lstStyle/>
          <a:p>
            <a:pPr algn="ctr"/>
            <a:r>
              <a:rPr lang="ja-JP" altLang="en-US" sz="1300" dirty="0">
                <a:effectLst>
                  <a:outerShdw blurRad="38100" dist="38100" dir="2700000" algn="tl">
                    <a:srgbClr val="000000">
                      <a:alpha val="43137"/>
                    </a:srgbClr>
                  </a:outerShdw>
                </a:effectLst>
                <a:latin typeface="+mj-ea"/>
                <a:ea typeface="+mj-ea"/>
              </a:rPr>
              <a:t>外　　貿</a:t>
            </a:r>
          </a:p>
        </p:txBody>
      </p:sp>
      <p:cxnSp>
        <p:nvCxnSpPr>
          <p:cNvPr id="69" name="カギ線コネクタ 68"/>
          <p:cNvCxnSpPr/>
          <p:nvPr/>
        </p:nvCxnSpPr>
        <p:spPr>
          <a:xfrm rot="5400000" flipH="1" flipV="1">
            <a:off x="2119658" y="3462770"/>
            <a:ext cx="26094" cy="2052300"/>
          </a:xfrm>
          <a:prstGeom prst="bentConnector3">
            <a:avLst>
              <a:gd name="adj1" fmla="val -797509"/>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a:off x="2136996" y="4709900"/>
            <a:ext cx="0" cy="501865"/>
          </a:xfrm>
          <a:prstGeom prst="straightConnector1">
            <a:avLst/>
          </a:prstGeom>
          <a:ln w="19050">
            <a:solidFill>
              <a:schemeClr val="tx1"/>
            </a:solidFill>
            <a:headEnd w="sm" len="sm"/>
            <a:tailEnd type="arrow" w="sm" len="sm"/>
          </a:ln>
        </p:spPr>
        <p:style>
          <a:lnRef idx="1">
            <a:schemeClr val="accent1"/>
          </a:lnRef>
          <a:fillRef idx="0">
            <a:schemeClr val="accent1"/>
          </a:fillRef>
          <a:effectRef idx="0">
            <a:schemeClr val="accent1"/>
          </a:effectRef>
          <a:fontRef idx="minor">
            <a:schemeClr val="tx1"/>
          </a:fontRef>
        </p:style>
      </p:cxnSp>
      <p:sp>
        <p:nvSpPr>
          <p:cNvPr id="71" name="左矢印吹き出し 70"/>
          <p:cNvSpPr/>
          <p:nvPr/>
        </p:nvSpPr>
        <p:spPr>
          <a:xfrm>
            <a:off x="2180113" y="4846920"/>
            <a:ext cx="1896591" cy="198304"/>
          </a:xfrm>
          <a:prstGeom prst="leftArrowCallout">
            <a:avLst>
              <a:gd name="adj1" fmla="val 25000"/>
              <a:gd name="adj2" fmla="val 25000"/>
              <a:gd name="adj3" fmla="val 25000"/>
              <a:gd name="adj4" fmla="val 90598"/>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202" tIns="17953" rIns="91202" bIns="17953" rtlCol="0" anchor="ctr"/>
          <a:lstStyle/>
          <a:p>
            <a:pPr algn="ctr"/>
            <a:r>
              <a:rPr lang="ja-JP" altLang="en-US" sz="1100" dirty="0">
                <a:solidFill>
                  <a:schemeClr val="tx1"/>
                </a:solidFill>
                <a:latin typeface="+mj-ea"/>
                <a:ea typeface="+mj-ea"/>
              </a:rPr>
              <a:t>貨物量・業界の動向</a:t>
            </a:r>
            <a:endParaRPr lang="en-US" altLang="ja-JP" sz="1100" dirty="0">
              <a:solidFill>
                <a:schemeClr val="tx1"/>
              </a:solidFill>
              <a:latin typeface="+mj-ea"/>
              <a:ea typeface="+mj-ea"/>
            </a:endParaRPr>
          </a:p>
        </p:txBody>
      </p:sp>
      <p:sp>
        <p:nvSpPr>
          <p:cNvPr id="72" name="右矢印吹き出し 71"/>
          <p:cNvSpPr/>
          <p:nvPr/>
        </p:nvSpPr>
        <p:spPr>
          <a:xfrm>
            <a:off x="81284" y="4842094"/>
            <a:ext cx="2004819" cy="198304"/>
          </a:xfrm>
          <a:prstGeom prst="rightArrowCallout">
            <a:avLst>
              <a:gd name="adj1" fmla="val 25000"/>
              <a:gd name="adj2" fmla="val 25000"/>
              <a:gd name="adj3" fmla="val 25000"/>
              <a:gd name="adj4" fmla="val 90277"/>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202" tIns="17953" rIns="91202" bIns="17953" rtlCol="0" anchor="ctr"/>
          <a:lstStyle/>
          <a:p>
            <a:pPr algn="ctr"/>
            <a:r>
              <a:rPr lang="ja-JP" altLang="en-US" sz="1100" dirty="0">
                <a:solidFill>
                  <a:schemeClr val="tx1"/>
                </a:solidFill>
                <a:latin typeface="+mj-ea"/>
                <a:ea typeface="+mj-ea"/>
              </a:rPr>
              <a:t>荷主等へのヒアリング</a:t>
            </a:r>
            <a:endParaRPr lang="en-US" altLang="ja-JP" sz="1100" dirty="0">
              <a:solidFill>
                <a:schemeClr val="tx1"/>
              </a:solidFill>
              <a:latin typeface="+mj-ea"/>
              <a:ea typeface="+mj-ea"/>
            </a:endParaRPr>
          </a:p>
        </p:txBody>
      </p:sp>
      <p:sp>
        <p:nvSpPr>
          <p:cNvPr id="73" name="テキスト ボックス 72"/>
          <p:cNvSpPr txBox="1"/>
          <p:nvPr/>
        </p:nvSpPr>
        <p:spPr>
          <a:xfrm>
            <a:off x="22995" y="5891315"/>
            <a:ext cx="1988094" cy="220923"/>
          </a:xfrm>
          <a:prstGeom prst="rect">
            <a:avLst/>
          </a:prstGeom>
          <a:solidFill>
            <a:srgbClr val="F6800A"/>
          </a:solidFill>
          <a:ln w="31750">
            <a:solidFill>
              <a:srgbClr val="FF0000"/>
            </a:solidFill>
          </a:ln>
        </p:spPr>
        <p:txBody>
          <a:bodyPr wrap="square" lIns="91202" tIns="17953" rIns="91202" bIns="17953" rtlCol="0" anchor="ctr" anchorCtr="1">
            <a:spAutoFit/>
          </a:bodyPr>
          <a:lstStyle/>
          <a:p>
            <a:pPr algn="ctr"/>
            <a:r>
              <a:rPr lang="ja-JP" altLang="en-US" sz="1200" dirty="0">
                <a:solidFill>
                  <a:schemeClr val="bg1"/>
                </a:solidFill>
                <a:effectLst>
                  <a:outerShdw blurRad="38100" dist="38100" dir="2700000" algn="tl">
                    <a:srgbClr val="000000">
                      <a:alpha val="43137"/>
                    </a:srgbClr>
                  </a:outerShdw>
                </a:effectLst>
                <a:latin typeface="+mj-ea"/>
                <a:ea typeface="+mj-ea"/>
              </a:rPr>
              <a:t>外貿一般貨物量</a:t>
            </a:r>
            <a:r>
              <a:rPr lang="ja-JP" altLang="en-US" sz="1200" dirty="0" smtClean="0">
                <a:solidFill>
                  <a:schemeClr val="bg1"/>
                </a:solidFill>
                <a:effectLst>
                  <a:outerShdw blurRad="38100" dist="38100" dir="2700000" algn="tl">
                    <a:srgbClr val="000000">
                      <a:alpha val="43137"/>
                    </a:srgbClr>
                  </a:outerShdw>
                </a:effectLst>
                <a:latin typeface="+mj-ea"/>
                <a:ea typeface="+mj-ea"/>
              </a:rPr>
              <a:t>（ﾄﾝ）</a:t>
            </a:r>
            <a:endParaRPr lang="en-US" altLang="ja-JP" sz="1200" dirty="0">
              <a:solidFill>
                <a:schemeClr val="bg1"/>
              </a:solidFill>
              <a:effectLst>
                <a:outerShdw blurRad="38100" dist="38100" dir="2700000" algn="tl">
                  <a:srgbClr val="000000">
                    <a:alpha val="43137"/>
                  </a:srgbClr>
                </a:outerShdw>
              </a:effectLst>
              <a:latin typeface="+mj-ea"/>
              <a:ea typeface="+mj-ea"/>
            </a:endParaRPr>
          </a:p>
        </p:txBody>
      </p:sp>
      <p:sp>
        <p:nvSpPr>
          <p:cNvPr id="74" name="右矢印吹き出し 73"/>
          <p:cNvSpPr/>
          <p:nvPr/>
        </p:nvSpPr>
        <p:spPr>
          <a:xfrm>
            <a:off x="2308705" y="6261148"/>
            <a:ext cx="832924" cy="179531"/>
          </a:xfrm>
          <a:prstGeom prst="rightArrowCallout">
            <a:avLst>
              <a:gd name="adj1" fmla="val 25000"/>
              <a:gd name="adj2" fmla="val 25000"/>
              <a:gd name="adj3" fmla="val 25000"/>
              <a:gd name="adj4" fmla="val 90277"/>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202" tIns="0" rIns="91202" bIns="0" rtlCol="0" anchor="ctr"/>
          <a:lstStyle/>
          <a:p>
            <a:pPr algn="ctr"/>
            <a:r>
              <a:rPr lang="ja-JP" altLang="en-US" sz="1100" dirty="0">
                <a:solidFill>
                  <a:schemeClr val="tx1"/>
                </a:solidFill>
                <a:latin typeface="+mj-ea"/>
                <a:ea typeface="+mj-ea"/>
              </a:rPr>
              <a:t>原単位</a:t>
            </a:r>
            <a:endParaRPr lang="en-US" altLang="ja-JP" sz="1100" dirty="0">
              <a:solidFill>
                <a:schemeClr val="tx1"/>
              </a:solidFill>
              <a:latin typeface="+mj-ea"/>
              <a:ea typeface="+mj-ea"/>
            </a:endParaRPr>
          </a:p>
        </p:txBody>
      </p:sp>
      <p:sp>
        <p:nvSpPr>
          <p:cNvPr id="75" name="左矢印吹き出し 74"/>
          <p:cNvSpPr/>
          <p:nvPr/>
        </p:nvSpPr>
        <p:spPr>
          <a:xfrm>
            <a:off x="3214491" y="6259843"/>
            <a:ext cx="965718" cy="179531"/>
          </a:xfrm>
          <a:prstGeom prst="leftArrowCallout">
            <a:avLst>
              <a:gd name="adj1" fmla="val 25000"/>
              <a:gd name="adj2" fmla="val 25000"/>
              <a:gd name="adj3" fmla="val 25000"/>
              <a:gd name="adj4" fmla="val 90598"/>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202" tIns="0" rIns="91202" bIns="0" rtlCol="0" anchor="ctr"/>
          <a:lstStyle/>
          <a:p>
            <a:pPr algn="ctr"/>
            <a:r>
              <a:rPr lang="ja-JP" altLang="en-US" sz="1100" dirty="0">
                <a:solidFill>
                  <a:schemeClr val="tx1"/>
                </a:solidFill>
                <a:latin typeface="+mj-ea"/>
                <a:ea typeface="+mj-ea"/>
              </a:rPr>
              <a:t>空コン率</a:t>
            </a:r>
            <a:endParaRPr lang="en-US" altLang="ja-JP" sz="1100" dirty="0">
              <a:solidFill>
                <a:schemeClr val="tx1"/>
              </a:solidFill>
              <a:latin typeface="+mj-ea"/>
              <a:ea typeface="+mj-ea"/>
            </a:endParaRPr>
          </a:p>
        </p:txBody>
      </p:sp>
      <p:sp>
        <p:nvSpPr>
          <p:cNvPr id="77" name="テキスト ボックス 76"/>
          <p:cNvSpPr txBox="1"/>
          <p:nvPr/>
        </p:nvSpPr>
        <p:spPr>
          <a:xfrm>
            <a:off x="4442460" y="5220069"/>
            <a:ext cx="4673664" cy="220923"/>
          </a:xfrm>
          <a:prstGeom prst="rect">
            <a:avLst/>
          </a:prstGeom>
          <a:solidFill>
            <a:srgbClr val="F6800A"/>
          </a:solidFill>
        </p:spPr>
        <p:txBody>
          <a:bodyPr wrap="square" lIns="91202" tIns="17953" rIns="91202" bIns="17953" rtlCol="0">
            <a:spAutoFit/>
          </a:bodyPr>
          <a:lstStyle/>
          <a:p>
            <a:pPr algn="ctr"/>
            <a:r>
              <a:rPr lang="ja-JP" altLang="en-US" sz="1200" dirty="0">
                <a:solidFill>
                  <a:schemeClr val="bg1"/>
                </a:solidFill>
                <a:effectLst>
                  <a:outerShdw blurRad="38100" dist="38100" dir="2700000" algn="tl">
                    <a:srgbClr val="000000">
                      <a:alpha val="43137"/>
                    </a:srgbClr>
                  </a:outerShdw>
                </a:effectLst>
                <a:latin typeface="+mj-ea"/>
                <a:ea typeface="+mj-ea"/>
              </a:rPr>
              <a:t>推計モデルの検討と将来貨物量推計</a:t>
            </a:r>
            <a:endParaRPr lang="en-US" altLang="ja-JP" sz="1200" dirty="0">
              <a:solidFill>
                <a:schemeClr val="bg1"/>
              </a:solidFill>
              <a:effectLst>
                <a:outerShdw blurRad="38100" dist="38100" dir="2700000" algn="tl">
                  <a:srgbClr val="000000">
                    <a:alpha val="43137"/>
                  </a:srgbClr>
                </a:outerShdw>
              </a:effectLst>
              <a:latin typeface="+mj-ea"/>
              <a:ea typeface="+mj-ea"/>
            </a:endParaRPr>
          </a:p>
        </p:txBody>
      </p:sp>
      <p:cxnSp>
        <p:nvCxnSpPr>
          <p:cNvPr id="78" name="カギ線コネクタ 77"/>
          <p:cNvCxnSpPr/>
          <p:nvPr/>
        </p:nvCxnSpPr>
        <p:spPr>
          <a:xfrm rot="16200000" flipH="1">
            <a:off x="6685466" y="3472624"/>
            <a:ext cx="12667" cy="2052300"/>
          </a:xfrm>
          <a:prstGeom prst="bentConnector3">
            <a:avLst>
              <a:gd name="adj1" fmla="val 1667806"/>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a:off x="6696004" y="4702494"/>
            <a:ext cx="0" cy="521970"/>
          </a:xfrm>
          <a:prstGeom prst="straightConnector1">
            <a:avLst/>
          </a:prstGeom>
          <a:ln w="1905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81" name="左矢印吹き出し 80"/>
          <p:cNvSpPr/>
          <p:nvPr/>
        </p:nvSpPr>
        <p:spPr>
          <a:xfrm>
            <a:off x="6745732" y="4853047"/>
            <a:ext cx="1904242" cy="196480"/>
          </a:xfrm>
          <a:prstGeom prst="leftArrowCallout">
            <a:avLst>
              <a:gd name="adj1" fmla="val 25000"/>
              <a:gd name="adj2" fmla="val 25000"/>
              <a:gd name="adj3" fmla="val 25000"/>
              <a:gd name="adj4" fmla="val 90598"/>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202" tIns="17953" rIns="91202" bIns="17953" rtlCol="0" anchor="ctr"/>
          <a:lstStyle/>
          <a:p>
            <a:pPr algn="ctr"/>
            <a:r>
              <a:rPr lang="ja-JP" altLang="en-US" sz="1100" dirty="0">
                <a:solidFill>
                  <a:schemeClr val="tx1"/>
                </a:solidFill>
                <a:latin typeface="+mj-ea"/>
                <a:ea typeface="+mj-ea"/>
              </a:rPr>
              <a:t>貨物量・業界の動向</a:t>
            </a:r>
            <a:endParaRPr lang="en-US" altLang="ja-JP" sz="1100" dirty="0">
              <a:solidFill>
                <a:schemeClr val="tx1"/>
              </a:solidFill>
              <a:latin typeface="+mj-ea"/>
              <a:ea typeface="+mj-ea"/>
            </a:endParaRPr>
          </a:p>
        </p:txBody>
      </p:sp>
      <p:sp>
        <p:nvSpPr>
          <p:cNvPr id="83" name="右矢印吹き出し 82"/>
          <p:cNvSpPr/>
          <p:nvPr/>
        </p:nvSpPr>
        <p:spPr>
          <a:xfrm>
            <a:off x="4616137" y="4857256"/>
            <a:ext cx="2031025" cy="196480"/>
          </a:xfrm>
          <a:prstGeom prst="rightArrowCallout">
            <a:avLst>
              <a:gd name="adj1" fmla="val 25000"/>
              <a:gd name="adj2" fmla="val 25000"/>
              <a:gd name="adj3" fmla="val 25000"/>
              <a:gd name="adj4" fmla="val 90277"/>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202" tIns="17953" rIns="91202" bIns="17953" rtlCol="0" anchor="ctr"/>
          <a:lstStyle/>
          <a:p>
            <a:pPr algn="ctr"/>
            <a:r>
              <a:rPr lang="ja-JP" altLang="en-US" sz="1100" dirty="0">
                <a:solidFill>
                  <a:schemeClr val="tx1"/>
                </a:solidFill>
                <a:latin typeface="+mj-ea"/>
                <a:ea typeface="+mj-ea"/>
              </a:rPr>
              <a:t>荷主等へのヒアリング</a:t>
            </a:r>
            <a:endParaRPr lang="en-US" altLang="ja-JP" sz="1100" dirty="0">
              <a:solidFill>
                <a:schemeClr val="tx1"/>
              </a:solidFill>
              <a:latin typeface="+mj-ea"/>
              <a:ea typeface="+mj-ea"/>
            </a:endParaRPr>
          </a:p>
        </p:txBody>
      </p:sp>
      <p:sp>
        <p:nvSpPr>
          <p:cNvPr id="84" name="テキスト ボックス 83"/>
          <p:cNvSpPr txBox="1"/>
          <p:nvPr/>
        </p:nvSpPr>
        <p:spPr>
          <a:xfrm>
            <a:off x="6774180" y="5909872"/>
            <a:ext cx="2336803" cy="220923"/>
          </a:xfrm>
          <a:prstGeom prst="rect">
            <a:avLst/>
          </a:prstGeom>
          <a:solidFill>
            <a:srgbClr val="F6800A"/>
          </a:solidFill>
          <a:ln w="31750">
            <a:solidFill>
              <a:srgbClr val="FF0000"/>
            </a:solidFill>
          </a:ln>
        </p:spPr>
        <p:txBody>
          <a:bodyPr wrap="square" lIns="91202" tIns="17953" rIns="91202" bIns="17953" rtlCol="0">
            <a:spAutoFit/>
          </a:bodyPr>
          <a:lstStyle/>
          <a:p>
            <a:pPr algn="ctr"/>
            <a:r>
              <a:rPr lang="ja-JP" altLang="en-US" sz="1200" dirty="0" smtClean="0">
                <a:solidFill>
                  <a:schemeClr val="bg1"/>
                </a:solidFill>
                <a:effectLst>
                  <a:outerShdw blurRad="38100" dist="38100" dir="2700000" algn="tl">
                    <a:srgbClr val="000000">
                      <a:alpha val="43137"/>
                    </a:srgbClr>
                  </a:outerShdw>
                </a:effectLst>
                <a:latin typeface="+mj-ea"/>
                <a:ea typeface="+mj-ea"/>
              </a:rPr>
              <a:t>内貿フェリー</a:t>
            </a:r>
            <a:r>
              <a:rPr lang="ja-JP" altLang="en-US" sz="1200" dirty="0">
                <a:solidFill>
                  <a:schemeClr val="bg1"/>
                </a:solidFill>
                <a:effectLst>
                  <a:outerShdw blurRad="38100" dist="38100" dir="2700000" algn="tl">
                    <a:srgbClr val="000000">
                      <a:alpha val="43137"/>
                    </a:srgbClr>
                  </a:outerShdw>
                </a:effectLst>
                <a:latin typeface="+mj-ea"/>
                <a:ea typeface="+mj-ea"/>
              </a:rPr>
              <a:t>貨物量</a:t>
            </a:r>
            <a:endParaRPr lang="en-US" altLang="ja-JP" sz="1200" dirty="0">
              <a:solidFill>
                <a:schemeClr val="bg1"/>
              </a:solidFill>
              <a:effectLst>
                <a:outerShdw blurRad="38100" dist="38100" dir="2700000" algn="tl">
                  <a:srgbClr val="000000">
                    <a:alpha val="43137"/>
                  </a:srgbClr>
                </a:outerShdw>
              </a:effectLst>
              <a:latin typeface="+mj-ea"/>
              <a:ea typeface="+mj-ea"/>
            </a:endParaRPr>
          </a:p>
        </p:txBody>
      </p:sp>
      <p:sp>
        <p:nvSpPr>
          <p:cNvPr id="85" name="テキスト ボックス 84"/>
          <p:cNvSpPr txBox="1"/>
          <p:nvPr/>
        </p:nvSpPr>
        <p:spPr>
          <a:xfrm>
            <a:off x="4462784" y="5910658"/>
            <a:ext cx="2227576" cy="220923"/>
          </a:xfrm>
          <a:prstGeom prst="rect">
            <a:avLst/>
          </a:prstGeom>
          <a:solidFill>
            <a:srgbClr val="F6800A"/>
          </a:solidFill>
          <a:ln w="31750">
            <a:solidFill>
              <a:srgbClr val="FF0000"/>
            </a:solidFill>
          </a:ln>
        </p:spPr>
        <p:txBody>
          <a:bodyPr wrap="square" lIns="91202" tIns="17953" rIns="91202" bIns="17953" rtlCol="0" anchor="ctr" anchorCtr="1">
            <a:spAutoFit/>
          </a:bodyPr>
          <a:lstStyle/>
          <a:p>
            <a:pPr algn="ctr"/>
            <a:r>
              <a:rPr lang="ja-JP" altLang="en-US" sz="1200" dirty="0">
                <a:solidFill>
                  <a:schemeClr val="bg1"/>
                </a:solidFill>
                <a:effectLst>
                  <a:outerShdw blurRad="38100" dist="38100" dir="2700000" algn="tl">
                    <a:srgbClr val="000000">
                      <a:alpha val="43137"/>
                    </a:srgbClr>
                  </a:outerShdw>
                </a:effectLst>
                <a:latin typeface="+mj-ea"/>
                <a:ea typeface="+mj-ea"/>
              </a:rPr>
              <a:t>内貿一般貨物量</a:t>
            </a:r>
            <a:endParaRPr lang="en-US" altLang="ja-JP" sz="1200" dirty="0">
              <a:solidFill>
                <a:schemeClr val="bg1"/>
              </a:solidFill>
              <a:effectLst>
                <a:outerShdw blurRad="38100" dist="38100" dir="2700000" algn="tl">
                  <a:srgbClr val="000000">
                    <a:alpha val="43137"/>
                  </a:srgbClr>
                </a:outerShdw>
              </a:effectLst>
              <a:latin typeface="+mj-ea"/>
              <a:ea typeface="+mj-ea"/>
            </a:endParaRPr>
          </a:p>
        </p:txBody>
      </p:sp>
      <p:sp>
        <p:nvSpPr>
          <p:cNvPr id="86" name="テキスト ボックス 85"/>
          <p:cNvSpPr txBox="1"/>
          <p:nvPr/>
        </p:nvSpPr>
        <p:spPr>
          <a:xfrm>
            <a:off x="4324350" y="3774906"/>
            <a:ext cx="4794250" cy="292147"/>
          </a:xfrm>
          <a:prstGeom prst="rect">
            <a:avLst/>
          </a:prstGeom>
          <a:solidFill>
            <a:schemeClr val="bg1"/>
          </a:solidFill>
          <a:ln w="38100">
            <a:solidFill>
              <a:schemeClr val="tx1"/>
            </a:solidFill>
          </a:ln>
        </p:spPr>
        <p:txBody>
          <a:bodyPr vert="horz" wrap="square" lIns="91202" tIns="45601" rIns="91202" bIns="45601" rtlCol="0" anchor="ctr" anchorCtr="1">
            <a:spAutoFit/>
          </a:bodyPr>
          <a:lstStyle/>
          <a:p>
            <a:pPr algn="ctr"/>
            <a:r>
              <a:rPr lang="ja-JP" altLang="en-US" sz="1300" dirty="0">
                <a:effectLst>
                  <a:outerShdw blurRad="38100" dist="38100" dir="2700000" algn="tl">
                    <a:srgbClr val="000000">
                      <a:alpha val="43137"/>
                    </a:srgbClr>
                  </a:outerShdw>
                </a:effectLst>
                <a:latin typeface="+mj-ea"/>
                <a:ea typeface="+mj-ea"/>
              </a:rPr>
              <a:t>内　　貿</a:t>
            </a:r>
          </a:p>
        </p:txBody>
      </p:sp>
      <p:sp>
        <p:nvSpPr>
          <p:cNvPr id="87" name="正方形/長方形 86"/>
          <p:cNvSpPr/>
          <p:nvPr/>
        </p:nvSpPr>
        <p:spPr>
          <a:xfrm>
            <a:off x="7805444" y="5522802"/>
            <a:ext cx="999469" cy="215461"/>
          </a:xfrm>
          <a:prstGeom prst="rect">
            <a:avLst/>
          </a:prstGeom>
          <a:solidFill>
            <a:srgbClr val="FFFF99"/>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45601" rIns="0" bIns="45601" rtlCol="0" anchor="ctr"/>
          <a:lstStyle/>
          <a:p>
            <a:pPr algn="ctr"/>
            <a:r>
              <a:rPr lang="ja-JP" altLang="en-US" sz="1050" dirty="0">
                <a:solidFill>
                  <a:schemeClr val="tx1"/>
                </a:solidFill>
                <a:latin typeface="+mj-ea"/>
                <a:ea typeface="+mj-ea"/>
              </a:rPr>
              <a:t>航路別に推計</a:t>
            </a:r>
          </a:p>
        </p:txBody>
      </p:sp>
      <p:sp>
        <p:nvSpPr>
          <p:cNvPr id="88" name="テキスト ボックス 87"/>
          <p:cNvSpPr txBox="1"/>
          <p:nvPr/>
        </p:nvSpPr>
        <p:spPr>
          <a:xfrm>
            <a:off x="2147573" y="5891832"/>
            <a:ext cx="2058667" cy="220923"/>
          </a:xfrm>
          <a:prstGeom prst="rect">
            <a:avLst/>
          </a:prstGeom>
          <a:solidFill>
            <a:srgbClr val="F6800A"/>
          </a:solidFill>
        </p:spPr>
        <p:txBody>
          <a:bodyPr wrap="square" lIns="91202" tIns="17953" rIns="91202" bIns="17953" rtlCol="0">
            <a:spAutoFit/>
          </a:bodyPr>
          <a:lstStyle/>
          <a:p>
            <a:pPr algn="ctr"/>
            <a:r>
              <a:rPr lang="ja-JP" altLang="en-US" sz="1200" dirty="0">
                <a:solidFill>
                  <a:schemeClr val="bg1"/>
                </a:solidFill>
                <a:effectLst>
                  <a:outerShdw blurRad="38100" dist="38100" dir="2700000" algn="tl">
                    <a:srgbClr val="000000">
                      <a:alpha val="43137"/>
                    </a:srgbClr>
                  </a:outerShdw>
                </a:effectLst>
                <a:latin typeface="+mj-ea"/>
                <a:ea typeface="+mj-ea"/>
              </a:rPr>
              <a:t>外貿コンテナ貨物量</a:t>
            </a:r>
            <a:r>
              <a:rPr lang="ja-JP" altLang="en-US" sz="1200" dirty="0" smtClean="0">
                <a:solidFill>
                  <a:schemeClr val="bg1"/>
                </a:solidFill>
                <a:effectLst>
                  <a:outerShdw blurRad="38100" dist="38100" dir="2700000" algn="tl">
                    <a:srgbClr val="000000">
                      <a:alpha val="43137"/>
                    </a:srgbClr>
                  </a:outerShdw>
                </a:effectLst>
                <a:latin typeface="+mj-ea"/>
                <a:ea typeface="+mj-ea"/>
              </a:rPr>
              <a:t>（ﾄﾝ）</a:t>
            </a:r>
            <a:endParaRPr lang="en-US" altLang="ja-JP" sz="1200" dirty="0">
              <a:solidFill>
                <a:schemeClr val="bg1"/>
              </a:solidFill>
              <a:effectLst>
                <a:outerShdw blurRad="38100" dist="38100" dir="2700000" algn="tl">
                  <a:srgbClr val="000000">
                    <a:alpha val="43137"/>
                  </a:srgbClr>
                </a:outerShdw>
              </a:effectLst>
              <a:latin typeface="+mj-ea"/>
              <a:ea typeface="+mj-ea"/>
            </a:endParaRPr>
          </a:p>
        </p:txBody>
      </p:sp>
      <p:sp>
        <p:nvSpPr>
          <p:cNvPr id="89" name="テキスト ボックス 88"/>
          <p:cNvSpPr txBox="1"/>
          <p:nvPr/>
        </p:nvSpPr>
        <p:spPr>
          <a:xfrm>
            <a:off x="35496" y="3239600"/>
            <a:ext cx="9073008" cy="435725"/>
          </a:xfrm>
          <a:prstGeom prst="rect">
            <a:avLst/>
          </a:prstGeom>
          <a:solidFill>
            <a:schemeClr val="bg1"/>
          </a:solidFill>
          <a:ln w="31750">
            <a:solidFill>
              <a:srgbClr val="F6800A"/>
            </a:solidFill>
          </a:ln>
        </p:spPr>
        <p:txBody>
          <a:bodyPr vert="horz" wrap="square" lIns="91202" tIns="17953" rIns="91202" bIns="17953" rtlCol="0" anchor="ctr" anchorCtr="1">
            <a:spAutoFit/>
          </a:bodyPr>
          <a:lstStyle/>
          <a:p>
            <a:pPr algn="ctr"/>
            <a:r>
              <a:rPr lang="ja-JP" altLang="en-US" sz="1300" dirty="0">
                <a:solidFill>
                  <a:srgbClr val="F6800A"/>
                </a:solidFill>
                <a:effectLst>
                  <a:outerShdw blurRad="38100" dist="38100" dir="2700000" algn="tl">
                    <a:srgbClr val="000000">
                      <a:alpha val="43137"/>
                    </a:srgbClr>
                  </a:outerShdw>
                </a:effectLst>
                <a:latin typeface="+mj-ea"/>
                <a:ea typeface="+mj-ea"/>
              </a:rPr>
              <a:t>ミクロ推計</a:t>
            </a:r>
            <a:endParaRPr lang="en-US" altLang="ja-JP" sz="1300" dirty="0">
              <a:solidFill>
                <a:srgbClr val="F6800A"/>
              </a:solidFill>
              <a:effectLst>
                <a:outerShdw blurRad="38100" dist="38100" dir="2700000" algn="tl">
                  <a:srgbClr val="000000">
                    <a:alpha val="43137"/>
                  </a:srgbClr>
                </a:outerShdw>
              </a:effectLst>
              <a:latin typeface="+mj-ea"/>
              <a:ea typeface="+mj-ea"/>
            </a:endParaRPr>
          </a:p>
          <a:p>
            <a:pPr algn="ctr"/>
            <a:r>
              <a:rPr lang="ja-JP" altLang="en-US" sz="1200" dirty="0">
                <a:latin typeface="+mj-ea"/>
                <a:ea typeface="+mj-ea"/>
              </a:rPr>
              <a:t>（品種ごとに業界の動向、荷主へのヒアリング等も踏まえて推計）</a:t>
            </a:r>
            <a:endParaRPr lang="en-US" altLang="ja-JP" sz="1200" dirty="0">
              <a:solidFill>
                <a:srgbClr val="F6800A"/>
              </a:solidFill>
              <a:effectLst>
                <a:outerShdw blurRad="38100" dist="38100" dir="2700000" algn="tl">
                  <a:srgbClr val="000000">
                    <a:alpha val="43137"/>
                  </a:srgbClr>
                </a:outerShdw>
              </a:effectLst>
              <a:latin typeface="+mj-ea"/>
              <a:ea typeface="+mj-ea"/>
            </a:endParaRPr>
          </a:p>
        </p:txBody>
      </p:sp>
      <p:sp>
        <p:nvSpPr>
          <p:cNvPr id="90" name="テキスト ボックス 89"/>
          <p:cNvSpPr txBox="1"/>
          <p:nvPr/>
        </p:nvSpPr>
        <p:spPr>
          <a:xfrm>
            <a:off x="14289" y="2871107"/>
            <a:ext cx="9108504" cy="292147"/>
          </a:xfrm>
          <a:prstGeom prst="rect">
            <a:avLst/>
          </a:prstGeom>
          <a:solidFill>
            <a:srgbClr val="FFFF00"/>
          </a:solidFill>
          <a:ln w="19050">
            <a:solidFill>
              <a:schemeClr val="tx1"/>
            </a:solidFill>
          </a:ln>
        </p:spPr>
        <p:txBody>
          <a:bodyPr wrap="square" lIns="91202" tIns="45601" rIns="91202" bIns="45601" rtlCol="0">
            <a:spAutoFit/>
          </a:bodyPr>
          <a:lstStyle/>
          <a:p>
            <a:pPr algn="ctr"/>
            <a:r>
              <a:rPr lang="ja-JP" altLang="en-US" sz="1300" dirty="0">
                <a:effectLst>
                  <a:outerShdw blurRad="38100" dist="38100" dir="2700000" algn="tl">
                    <a:srgbClr val="000000">
                      <a:alpha val="43137"/>
                    </a:srgbClr>
                  </a:outerShdw>
                </a:effectLst>
                <a:latin typeface="+mj-ea"/>
                <a:ea typeface="+mj-ea"/>
              </a:rPr>
              <a:t>基準年：</a:t>
            </a:r>
            <a:r>
              <a:rPr lang="en-US" altLang="ja-JP" sz="1300" dirty="0">
                <a:effectLst>
                  <a:outerShdw blurRad="38100" dist="38100" dir="2700000" algn="tl">
                    <a:srgbClr val="000000">
                      <a:alpha val="43137"/>
                    </a:srgbClr>
                  </a:outerShdw>
                </a:effectLst>
                <a:latin typeface="+mj-ea"/>
                <a:ea typeface="+mj-ea"/>
              </a:rPr>
              <a:t>2013</a:t>
            </a:r>
            <a:r>
              <a:rPr lang="ja-JP" altLang="en-US" sz="1300" dirty="0">
                <a:effectLst>
                  <a:outerShdw blurRad="38100" dist="38100" dir="2700000" algn="tl">
                    <a:srgbClr val="000000">
                      <a:alpha val="43137"/>
                    </a:srgbClr>
                  </a:outerShdw>
                </a:effectLst>
                <a:latin typeface="+mj-ea"/>
                <a:ea typeface="+mj-ea"/>
              </a:rPr>
              <a:t>年（平成</a:t>
            </a:r>
            <a:r>
              <a:rPr lang="en-US" altLang="ja-JP" sz="1300" dirty="0">
                <a:effectLst>
                  <a:outerShdw blurRad="38100" dist="38100" dir="2700000" algn="tl">
                    <a:srgbClr val="000000">
                      <a:alpha val="43137"/>
                    </a:srgbClr>
                  </a:outerShdw>
                </a:effectLst>
                <a:latin typeface="+mj-ea"/>
                <a:ea typeface="+mj-ea"/>
              </a:rPr>
              <a:t>25</a:t>
            </a:r>
            <a:r>
              <a:rPr lang="ja-JP" altLang="en-US" sz="1300" dirty="0">
                <a:effectLst>
                  <a:outerShdw blurRad="38100" dist="38100" dir="2700000" algn="tl">
                    <a:srgbClr val="000000">
                      <a:alpha val="43137"/>
                    </a:srgbClr>
                  </a:outerShdw>
                </a:effectLst>
                <a:latin typeface="+mj-ea"/>
                <a:ea typeface="+mj-ea"/>
              </a:rPr>
              <a:t>年）　　目標年次：</a:t>
            </a:r>
            <a:r>
              <a:rPr lang="en-US" altLang="ja-JP" sz="1300" dirty="0">
                <a:effectLst>
                  <a:outerShdw blurRad="38100" dist="38100" dir="2700000" algn="tl">
                    <a:srgbClr val="000000">
                      <a:alpha val="43137"/>
                    </a:srgbClr>
                  </a:outerShdw>
                </a:effectLst>
                <a:latin typeface="+mj-ea"/>
                <a:ea typeface="+mj-ea"/>
              </a:rPr>
              <a:t>2026</a:t>
            </a:r>
            <a:r>
              <a:rPr lang="ja-JP" altLang="en-US" sz="1300" dirty="0">
                <a:effectLst>
                  <a:outerShdw blurRad="38100" dist="38100" dir="2700000" algn="tl">
                    <a:srgbClr val="000000">
                      <a:alpha val="43137"/>
                    </a:srgbClr>
                  </a:outerShdw>
                </a:effectLst>
                <a:latin typeface="+mj-ea"/>
                <a:ea typeface="+mj-ea"/>
              </a:rPr>
              <a:t>年（平成</a:t>
            </a:r>
            <a:r>
              <a:rPr lang="en-US" altLang="ja-JP" sz="1300" dirty="0">
                <a:effectLst>
                  <a:outerShdw blurRad="38100" dist="38100" dir="2700000" algn="tl">
                    <a:srgbClr val="000000">
                      <a:alpha val="43137"/>
                    </a:srgbClr>
                  </a:outerShdw>
                </a:effectLst>
                <a:latin typeface="+mj-ea"/>
                <a:ea typeface="+mj-ea"/>
              </a:rPr>
              <a:t>30</a:t>
            </a:r>
            <a:r>
              <a:rPr lang="ja-JP" altLang="en-US" sz="1300" dirty="0">
                <a:effectLst>
                  <a:outerShdw blurRad="38100" dist="38100" dir="2700000" algn="tl">
                    <a:srgbClr val="000000">
                      <a:alpha val="43137"/>
                    </a:srgbClr>
                  </a:outerShdw>
                </a:effectLst>
                <a:latin typeface="+mj-ea"/>
                <a:ea typeface="+mj-ea"/>
              </a:rPr>
              <a:t>年代後半）</a:t>
            </a:r>
          </a:p>
        </p:txBody>
      </p:sp>
      <p:cxnSp>
        <p:nvCxnSpPr>
          <p:cNvPr id="93" name="直線コネクタ 92"/>
          <p:cNvCxnSpPr/>
          <p:nvPr/>
        </p:nvCxnSpPr>
        <p:spPr>
          <a:xfrm>
            <a:off x="6701636" y="5447030"/>
            <a:ext cx="0" cy="1568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図形 74"/>
          <p:cNvCxnSpPr/>
          <p:nvPr/>
        </p:nvCxnSpPr>
        <p:spPr>
          <a:xfrm rot="16200000" flipV="1">
            <a:off x="6715375" y="4872525"/>
            <a:ext cx="4625" cy="2067070"/>
          </a:xfrm>
          <a:prstGeom prst="bentConnector3">
            <a:avLst>
              <a:gd name="adj1" fmla="val 6547005"/>
            </a:avLst>
          </a:prstGeom>
          <a:ln w="190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2130906" y="5433456"/>
            <a:ext cx="0" cy="1579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図形 74"/>
          <p:cNvCxnSpPr/>
          <p:nvPr/>
        </p:nvCxnSpPr>
        <p:spPr>
          <a:xfrm rot="16200000" flipV="1">
            <a:off x="2158614" y="4864905"/>
            <a:ext cx="4625" cy="2067070"/>
          </a:xfrm>
          <a:prstGeom prst="bentConnector3">
            <a:avLst>
              <a:gd name="adj1" fmla="val 6409751"/>
            </a:avLst>
          </a:prstGeom>
          <a:ln w="190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9" name="直線矢印コネクタ 98"/>
          <p:cNvCxnSpPr/>
          <p:nvPr/>
        </p:nvCxnSpPr>
        <p:spPr>
          <a:xfrm>
            <a:off x="3174586" y="6123940"/>
            <a:ext cx="0" cy="455562"/>
          </a:xfrm>
          <a:prstGeom prst="straightConnector1">
            <a:avLst/>
          </a:prstGeom>
          <a:ln w="19050">
            <a:solidFill>
              <a:schemeClr val="tx1"/>
            </a:solidFill>
            <a:headEnd w="sm" len="sm"/>
            <a:tailEnd type="arrow" w="sm" len="sm"/>
          </a:ln>
        </p:spPr>
        <p:style>
          <a:lnRef idx="1">
            <a:schemeClr val="accent1"/>
          </a:lnRef>
          <a:fillRef idx="0">
            <a:schemeClr val="accent1"/>
          </a:fillRef>
          <a:effectRef idx="0">
            <a:schemeClr val="accent1"/>
          </a:effectRef>
          <a:fontRef idx="minor">
            <a:schemeClr val="tx1"/>
          </a:fontRef>
        </p:style>
      </p:cxnSp>
      <p:graphicFrame>
        <p:nvGraphicFramePr>
          <p:cNvPr id="100" name="オブジェクト 99"/>
          <p:cNvGraphicFramePr>
            <a:graphicFrameLocks noChangeAspect="1"/>
          </p:cNvGraphicFramePr>
          <p:nvPr>
            <p:extLst/>
          </p:nvPr>
        </p:nvGraphicFramePr>
        <p:xfrm>
          <a:off x="4677229" y="616431"/>
          <a:ext cx="4295321" cy="1897369"/>
        </p:xfrm>
        <a:graphic>
          <a:graphicData uri="http://schemas.openxmlformats.org/presentationml/2006/ole">
            <mc:AlternateContent xmlns:mc="http://schemas.openxmlformats.org/markup-compatibility/2006">
              <mc:Choice xmlns:v="urn:schemas-microsoft-com:vml" Requires="v">
                <p:oleObj spid="_x0000_s2084" name="ワークシート" r:id="rId3" imgW="2866979" imgH="1266962" progId="Excel.Sheet.12">
                  <p:embed/>
                </p:oleObj>
              </mc:Choice>
              <mc:Fallback>
                <p:oleObj name="ワークシート" r:id="rId3" imgW="2866979" imgH="1266962" progId="Excel.Sheet.12">
                  <p:embed/>
                  <p:pic>
                    <p:nvPicPr>
                      <p:cNvPr id="0" name=""/>
                      <p:cNvPicPr/>
                      <p:nvPr/>
                    </p:nvPicPr>
                    <p:blipFill>
                      <a:blip r:embed="rId4"/>
                      <a:stretch>
                        <a:fillRect/>
                      </a:stretch>
                    </p:blipFill>
                    <p:spPr>
                      <a:xfrm>
                        <a:off x="4677229" y="616431"/>
                        <a:ext cx="4295321" cy="1897369"/>
                      </a:xfrm>
                      <a:prstGeom prst="rect">
                        <a:avLst/>
                      </a:prstGeom>
                    </p:spPr>
                  </p:pic>
                </p:oleObj>
              </mc:Fallback>
            </mc:AlternateContent>
          </a:graphicData>
        </a:graphic>
      </p:graphicFrame>
      <p:sp>
        <p:nvSpPr>
          <p:cNvPr id="68" name="テキスト ボックス 67"/>
          <p:cNvSpPr txBox="1"/>
          <p:nvPr/>
        </p:nvSpPr>
        <p:spPr>
          <a:xfrm>
            <a:off x="12705" y="4139880"/>
            <a:ext cx="1809749" cy="405589"/>
          </a:xfrm>
          <a:prstGeom prst="rect">
            <a:avLst/>
          </a:prstGeom>
          <a:solidFill>
            <a:srgbClr val="F6800A"/>
          </a:solidFill>
        </p:spPr>
        <p:txBody>
          <a:bodyPr wrap="square" lIns="36000" tIns="17953" rIns="36000" bIns="17953" rtlCol="0">
            <a:spAutoFit/>
          </a:bodyPr>
          <a:lstStyle/>
          <a:p>
            <a:pPr algn="ctr"/>
            <a:r>
              <a:rPr lang="ja-JP" altLang="en-US" sz="1200" dirty="0" smtClean="0">
                <a:solidFill>
                  <a:schemeClr val="bg1"/>
                </a:solidFill>
                <a:effectLst>
                  <a:outerShdw blurRad="38100" dist="38100" dir="2700000" algn="tl">
                    <a:srgbClr val="000000">
                      <a:alpha val="43137"/>
                    </a:srgbClr>
                  </a:outerShdw>
                </a:effectLst>
                <a:latin typeface="+mj-ea"/>
                <a:ea typeface="+mj-ea"/>
              </a:rPr>
              <a:t>外貿 太宗</a:t>
            </a:r>
            <a:r>
              <a:rPr lang="ja-JP" altLang="en-US" sz="1200" dirty="0">
                <a:solidFill>
                  <a:schemeClr val="bg1"/>
                </a:solidFill>
                <a:effectLst>
                  <a:outerShdw blurRad="38100" dist="38100" dir="2700000" algn="tl">
                    <a:srgbClr val="000000">
                      <a:alpha val="43137"/>
                    </a:srgbClr>
                  </a:outerShdw>
                </a:effectLst>
                <a:latin typeface="+mj-ea"/>
                <a:ea typeface="+mj-ea"/>
              </a:rPr>
              <a:t>貨物</a:t>
            </a:r>
            <a:endParaRPr lang="en-US" altLang="ja-JP" sz="1200" dirty="0">
              <a:solidFill>
                <a:schemeClr val="bg1"/>
              </a:solidFill>
              <a:effectLst>
                <a:outerShdw blurRad="38100" dist="38100" dir="2700000" algn="tl">
                  <a:srgbClr val="000000">
                    <a:alpha val="43137"/>
                  </a:srgbClr>
                </a:outerShdw>
              </a:effectLst>
              <a:latin typeface="+mj-ea"/>
              <a:ea typeface="+mj-ea"/>
            </a:endParaRPr>
          </a:p>
          <a:p>
            <a:pPr algn="ctr"/>
            <a:r>
              <a:rPr lang="ja-JP" altLang="en-US" sz="1200" dirty="0">
                <a:solidFill>
                  <a:schemeClr val="bg1"/>
                </a:solidFill>
                <a:effectLst>
                  <a:outerShdw blurRad="38100" dist="38100" dir="2700000" algn="tl">
                    <a:srgbClr val="000000">
                      <a:alpha val="43137"/>
                    </a:srgbClr>
                  </a:outerShdw>
                </a:effectLst>
                <a:latin typeface="+mj-ea"/>
                <a:ea typeface="+mj-ea"/>
              </a:rPr>
              <a:t>過去</a:t>
            </a:r>
            <a:r>
              <a:rPr lang="en-US" altLang="ja-JP" sz="1200" dirty="0">
                <a:solidFill>
                  <a:schemeClr val="bg1"/>
                </a:solidFill>
                <a:effectLst>
                  <a:outerShdw blurRad="38100" dist="38100" dir="2700000" algn="tl">
                    <a:srgbClr val="000000">
                      <a:alpha val="43137"/>
                    </a:srgbClr>
                  </a:outerShdw>
                </a:effectLst>
                <a:latin typeface="+mj-ea"/>
                <a:ea typeface="+mj-ea"/>
              </a:rPr>
              <a:t>10</a:t>
            </a:r>
            <a:r>
              <a:rPr lang="ja-JP" altLang="en-US" sz="1200" dirty="0">
                <a:solidFill>
                  <a:schemeClr val="bg1"/>
                </a:solidFill>
                <a:effectLst>
                  <a:outerShdw blurRad="38100" dist="38100" dir="2700000" algn="tl">
                    <a:srgbClr val="000000">
                      <a:alpha val="43137"/>
                    </a:srgbClr>
                  </a:outerShdw>
                </a:effectLst>
                <a:latin typeface="+mj-ea"/>
                <a:ea typeface="+mj-ea"/>
              </a:rPr>
              <a:t>年間の取扱実績</a:t>
            </a:r>
            <a:endParaRPr lang="en-US" altLang="ja-JP" sz="1200" dirty="0">
              <a:solidFill>
                <a:schemeClr val="bg1"/>
              </a:solidFill>
              <a:effectLst>
                <a:outerShdw blurRad="38100" dist="38100" dir="2700000" algn="tl">
                  <a:srgbClr val="000000">
                    <a:alpha val="43137"/>
                  </a:srgbClr>
                </a:outerShdw>
              </a:effectLst>
              <a:latin typeface="+mj-ea"/>
              <a:ea typeface="+mj-ea"/>
            </a:endParaRPr>
          </a:p>
        </p:txBody>
      </p:sp>
      <p:sp>
        <p:nvSpPr>
          <p:cNvPr id="76" name="テキスト ボックス 75"/>
          <p:cNvSpPr txBox="1"/>
          <p:nvPr/>
        </p:nvSpPr>
        <p:spPr>
          <a:xfrm>
            <a:off x="6719759" y="4142049"/>
            <a:ext cx="2405192" cy="390200"/>
          </a:xfrm>
          <a:prstGeom prst="rect">
            <a:avLst/>
          </a:prstGeom>
          <a:solidFill>
            <a:srgbClr val="F6800A"/>
          </a:solidFill>
        </p:spPr>
        <p:txBody>
          <a:bodyPr wrap="square" lIns="36000" tIns="17953" rIns="36000" bIns="17953" rtlCol="0">
            <a:spAutoFit/>
          </a:bodyPr>
          <a:lstStyle/>
          <a:p>
            <a:pPr algn="ctr"/>
            <a:r>
              <a:rPr lang="ja-JP" altLang="en-US" sz="1200" dirty="0">
                <a:solidFill>
                  <a:schemeClr val="bg1"/>
                </a:solidFill>
                <a:effectLst>
                  <a:outerShdw blurRad="38100" dist="38100" dir="2700000" algn="tl">
                    <a:srgbClr val="000000">
                      <a:alpha val="43137"/>
                    </a:srgbClr>
                  </a:outerShdw>
                </a:effectLst>
                <a:latin typeface="+mj-ea"/>
                <a:ea typeface="+mj-ea"/>
              </a:rPr>
              <a:t>経済指標等</a:t>
            </a:r>
            <a:endParaRPr lang="en-US" altLang="ja-JP" sz="1200" dirty="0">
              <a:solidFill>
                <a:schemeClr val="bg1"/>
              </a:solidFill>
              <a:effectLst>
                <a:outerShdw blurRad="38100" dist="38100" dir="2700000" algn="tl">
                  <a:srgbClr val="000000">
                    <a:alpha val="43137"/>
                  </a:srgbClr>
                </a:outerShdw>
              </a:effectLst>
              <a:latin typeface="+mj-ea"/>
              <a:ea typeface="+mj-ea"/>
            </a:endParaRPr>
          </a:p>
          <a:p>
            <a:pPr algn="ctr"/>
            <a:r>
              <a:rPr lang="en-US" altLang="ja-JP" sz="1100" dirty="0">
                <a:solidFill>
                  <a:schemeClr val="bg1"/>
                </a:solidFill>
                <a:effectLst>
                  <a:outerShdw blurRad="38100" dist="38100" dir="2700000" algn="tl">
                    <a:srgbClr val="000000">
                      <a:alpha val="43137"/>
                    </a:srgbClr>
                  </a:outerShdw>
                </a:effectLst>
                <a:latin typeface="+mj-ea"/>
                <a:ea typeface="+mj-ea"/>
              </a:rPr>
              <a:t>(</a:t>
            </a:r>
            <a:r>
              <a:rPr lang="ja-JP" altLang="en-US" sz="1100" dirty="0" smtClean="0">
                <a:solidFill>
                  <a:schemeClr val="bg1"/>
                </a:solidFill>
                <a:effectLst>
                  <a:outerShdw blurRad="38100" dist="38100" dir="2700000" algn="tl">
                    <a:srgbClr val="000000">
                      <a:alpha val="43137"/>
                    </a:srgbClr>
                  </a:outerShdw>
                </a:effectLst>
                <a:latin typeface="+mj-ea"/>
                <a:ea typeface="+mj-ea"/>
              </a:rPr>
              <a:t>相手</a:t>
            </a:r>
            <a:r>
              <a:rPr lang="ja-JP" altLang="en-US" sz="1100" dirty="0">
                <a:solidFill>
                  <a:schemeClr val="bg1"/>
                </a:solidFill>
                <a:effectLst>
                  <a:outerShdw blurRad="38100" dist="38100" dir="2700000" algn="tl">
                    <a:srgbClr val="000000">
                      <a:alpha val="43137"/>
                    </a:srgbClr>
                  </a:outerShdw>
                </a:effectLst>
                <a:latin typeface="+mj-ea"/>
                <a:ea typeface="+mj-ea"/>
              </a:rPr>
              <a:t>地域ＧＲＰ、製造品出荷額</a:t>
            </a:r>
            <a:r>
              <a:rPr lang="ja-JP" altLang="en-US" sz="1100" dirty="0" smtClean="0">
                <a:solidFill>
                  <a:schemeClr val="bg1"/>
                </a:solidFill>
                <a:effectLst>
                  <a:outerShdw blurRad="38100" dist="38100" dir="2700000" algn="tl">
                    <a:srgbClr val="000000">
                      <a:alpha val="43137"/>
                    </a:srgbClr>
                  </a:outerShdw>
                </a:effectLst>
                <a:latin typeface="+mj-ea"/>
                <a:ea typeface="+mj-ea"/>
              </a:rPr>
              <a:t>等</a:t>
            </a:r>
            <a:r>
              <a:rPr lang="en-US" altLang="ja-JP" sz="1100" dirty="0" smtClean="0">
                <a:solidFill>
                  <a:schemeClr val="bg1"/>
                </a:solidFill>
                <a:effectLst>
                  <a:outerShdw blurRad="38100" dist="38100" dir="2700000" algn="tl">
                    <a:srgbClr val="000000">
                      <a:alpha val="43137"/>
                    </a:srgbClr>
                  </a:outerShdw>
                </a:effectLst>
                <a:latin typeface="+mj-ea"/>
                <a:ea typeface="+mj-ea"/>
              </a:rPr>
              <a:t>)</a:t>
            </a:r>
            <a:endParaRPr lang="en-US" altLang="ja-JP" sz="1100" dirty="0">
              <a:solidFill>
                <a:schemeClr val="bg1"/>
              </a:solidFill>
              <a:effectLst>
                <a:outerShdw blurRad="38100" dist="38100" dir="2700000" algn="tl">
                  <a:srgbClr val="000000">
                    <a:alpha val="43137"/>
                  </a:srgbClr>
                </a:outerShdw>
              </a:effectLst>
              <a:latin typeface="+mj-ea"/>
              <a:ea typeface="+mj-ea"/>
            </a:endParaRPr>
          </a:p>
        </p:txBody>
      </p:sp>
      <p:sp>
        <p:nvSpPr>
          <p:cNvPr id="91" name="テキスト ボックス 90"/>
          <p:cNvSpPr txBox="1"/>
          <p:nvPr/>
        </p:nvSpPr>
        <p:spPr>
          <a:xfrm>
            <a:off x="1879604" y="4141234"/>
            <a:ext cx="2282821" cy="390200"/>
          </a:xfrm>
          <a:prstGeom prst="rect">
            <a:avLst/>
          </a:prstGeom>
          <a:solidFill>
            <a:srgbClr val="F6800A"/>
          </a:solidFill>
        </p:spPr>
        <p:txBody>
          <a:bodyPr wrap="square" lIns="36000" tIns="17953" rIns="36000" bIns="17953" rtlCol="0">
            <a:spAutoFit/>
          </a:bodyPr>
          <a:lstStyle/>
          <a:p>
            <a:pPr algn="ctr"/>
            <a:r>
              <a:rPr lang="ja-JP" altLang="en-US" sz="1200" dirty="0">
                <a:solidFill>
                  <a:schemeClr val="bg1"/>
                </a:solidFill>
                <a:effectLst>
                  <a:outerShdw blurRad="38100" dist="38100" dir="2700000" algn="tl">
                    <a:srgbClr val="000000">
                      <a:alpha val="43137"/>
                    </a:srgbClr>
                  </a:outerShdw>
                </a:effectLst>
                <a:latin typeface="+mj-ea"/>
                <a:ea typeface="+mj-ea"/>
              </a:rPr>
              <a:t>経済指標等</a:t>
            </a:r>
            <a:endParaRPr lang="en-US" altLang="ja-JP" sz="1200" dirty="0">
              <a:solidFill>
                <a:schemeClr val="bg1"/>
              </a:solidFill>
              <a:effectLst>
                <a:outerShdw blurRad="38100" dist="38100" dir="2700000" algn="tl">
                  <a:srgbClr val="000000">
                    <a:alpha val="43137"/>
                  </a:srgbClr>
                </a:outerShdw>
              </a:effectLst>
              <a:latin typeface="+mj-ea"/>
              <a:ea typeface="+mj-ea"/>
            </a:endParaRPr>
          </a:p>
          <a:p>
            <a:pPr algn="ctr"/>
            <a:r>
              <a:rPr lang="en-US" altLang="ja-JP" sz="1100" dirty="0">
                <a:solidFill>
                  <a:schemeClr val="bg1"/>
                </a:solidFill>
                <a:effectLst>
                  <a:outerShdw blurRad="38100" dist="38100" dir="2700000" algn="tl">
                    <a:srgbClr val="000000">
                      <a:alpha val="43137"/>
                    </a:srgbClr>
                  </a:outerShdw>
                </a:effectLst>
                <a:latin typeface="+mj-ea"/>
                <a:ea typeface="+mj-ea"/>
              </a:rPr>
              <a:t>(</a:t>
            </a:r>
            <a:r>
              <a:rPr lang="ja-JP" altLang="en-US" sz="1100" dirty="0" smtClean="0">
                <a:solidFill>
                  <a:schemeClr val="bg1"/>
                </a:solidFill>
                <a:effectLst>
                  <a:outerShdw blurRad="38100" dist="38100" dir="2700000" algn="tl">
                    <a:srgbClr val="000000">
                      <a:alpha val="43137"/>
                    </a:srgbClr>
                  </a:outerShdw>
                </a:effectLst>
                <a:latin typeface="+mj-ea"/>
                <a:ea typeface="+mj-ea"/>
              </a:rPr>
              <a:t>相手</a:t>
            </a:r>
            <a:r>
              <a:rPr lang="ja-JP" altLang="en-US" sz="1100" dirty="0">
                <a:solidFill>
                  <a:schemeClr val="bg1"/>
                </a:solidFill>
                <a:effectLst>
                  <a:outerShdw blurRad="38100" dist="38100" dir="2700000" algn="tl">
                    <a:srgbClr val="000000">
                      <a:alpha val="43137"/>
                    </a:srgbClr>
                  </a:outerShdw>
                </a:effectLst>
                <a:latin typeface="+mj-ea"/>
                <a:ea typeface="+mj-ea"/>
              </a:rPr>
              <a:t>国ＧＤＰ、製造品出荷額</a:t>
            </a:r>
            <a:r>
              <a:rPr lang="ja-JP" altLang="en-US" sz="1100" dirty="0" smtClean="0">
                <a:solidFill>
                  <a:schemeClr val="bg1"/>
                </a:solidFill>
                <a:effectLst>
                  <a:outerShdw blurRad="38100" dist="38100" dir="2700000" algn="tl">
                    <a:srgbClr val="000000">
                      <a:alpha val="43137"/>
                    </a:srgbClr>
                  </a:outerShdw>
                </a:effectLst>
                <a:latin typeface="+mj-ea"/>
                <a:ea typeface="+mj-ea"/>
              </a:rPr>
              <a:t>等</a:t>
            </a:r>
            <a:r>
              <a:rPr lang="en-US" altLang="ja-JP" sz="1100" dirty="0" smtClean="0">
                <a:solidFill>
                  <a:schemeClr val="bg1"/>
                </a:solidFill>
                <a:effectLst>
                  <a:outerShdw blurRad="38100" dist="38100" dir="2700000" algn="tl">
                    <a:srgbClr val="000000">
                      <a:alpha val="43137"/>
                    </a:srgbClr>
                  </a:outerShdw>
                </a:effectLst>
                <a:latin typeface="+mj-ea"/>
                <a:ea typeface="+mj-ea"/>
              </a:rPr>
              <a:t>)</a:t>
            </a:r>
            <a:endParaRPr lang="en-US" altLang="ja-JP" sz="1100" dirty="0">
              <a:solidFill>
                <a:schemeClr val="bg1"/>
              </a:solidFill>
              <a:effectLst>
                <a:outerShdw blurRad="38100" dist="38100" dir="2700000" algn="tl">
                  <a:srgbClr val="000000">
                    <a:alpha val="43137"/>
                  </a:srgbClr>
                </a:outerShdw>
              </a:effectLst>
              <a:latin typeface="+mj-ea"/>
              <a:ea typeface="+mj-ea"/>
            </a:endParaRPr>
          </a:p>
        </p:txBody>
      </p:sp>
      <p:sp>
        <p:nvSpPr>
          <p:cNvPr id="95" name="テキスト ボックス 94"/>
          <p:cNvSpPr txBox="1"/>
          <p:nvPr/>
        </p:nvSpPr>
        <p:spPr>
          <a:xfrm>
            <a:off x="4413254" y="4138743"/>
            <a:ext cx="2238375" cy="405589"/>
          </a:xfrm>
          <a:prstGeom prst="rect">
            <a:avLst/>
          </a:prstGeom>
          <a:solidFill>
            <a:srgbClr val="F6800A"/>
          </a:solidFill>
        </p:spPr>
        <p:txBody>
          <a:bodyPr wrap="square" lIns="36000" tIns="17953" rIns="36000" bIns="17953" rtlCol="0">
            <a:spAutoFit/>
          </a:bodyPr>
          <a:lstStyle/>
          <a:p>
            <a:pPr algn="ctr"/>
            <a:r>
              <a:rPr lang="ja-JP" altLang="en-US" sz="1200" dirty="0" smtClean="0">
                <a:solidFill>
                  <a:schemeClr val="bg1"/>
                </a:solidFill>
                <a:effectLst>
                  <a:outerShdw blurRad="38100" dist="38100" dir="2700000" algn="tl">
                    <a:srgbClr val="000000">
                      <a:alpha val="43137"/>
                    </a:srgbClr>
                  </a:outerShdw>
                </a:effectLst>
                <a:latin typeface="+mj-ea"/>
                <a:ea typeface="+mj-ea"/>
              </a:rPr>
              <a:t>フェリー、内貿一般 太宗</a:t>
            </a:r>
            <a:r>
              <a:rPr lang="ja-JP" altLang="en-US" sz="1200" dirty="0">
                <a:solidFill>
                  <a:schemeClr val="bg1"/>
                </a:solidFill>
                <a:effectLst>
                  <a:outerShdw blurRad="38100" dist="38100" dir="2700000" algn="tl">
                    <a:srgbClr val="000000">
                      <a:alpha val="43137"/>
                    </a:srgbClr>
                  </a:outerShdw>
                </a:effectLst>
                <a:latin typeface="+mj-ea"/>
                <a:ea typeface="+mj-ea"/>
              </a:rPr>
              <a:t>貨物</a:t>
            </a:r>
            <a:endParaRPr lang="en-US" altLang="ja-JP" sz="1200" dirty="0">
              <a:solidFill>
                <a:schemeClr val="bg1"/>
              </a:solidFill>
              <a:effectLst>
                <a:outerShdw blurRad="38100" dist="38100" dir="2700000" algn="tl">
                  <a:srgbClr val="000000">
                    <a:alpha val="43137"/>
                  </a:srgbClr>
                </a:outerShdw>
              </a:effectLst>
              <a:latin typeface="+mj-ea"/>
              <a:ea typeface="+mj-ea"/>
            </a:endParaRPr>
          </a:p>
          <a:p>
            <a:pPr algn="ctr"/>
            <a:r>
              <a:rPr lang="ja-JP" altLang="en-US" sz="1200" dirty="0">
                <a:solidFill>
                  <a:schemeClr val="bg1"/>
                </a:solidFill>
                <a:effectLst>
                  <a:outerShdw blurRad="38100" dist="38100" dir="2700000" algn="tl">
                    <a:srgbClr val="000000">
                      <a:alpha val="43137"/>
                    </a:srgbClr>
                  </a:outerShdw>
                </a:effectLst>
                <a:latin typeface="+mj-ea"/>
                <a:ea typeface="+mj-ea"/>
              </a:rPr>
              <a:t>過去</a:t>
            </a:r>
            <a:r>
              <a:rPr lang="en-US" altLang="ja-JP" sz="1200" dirty="0">
                <a:solidFill>
                  <a:schemeClr val="bg1"/>
                </a:solidFill>
                <a:effectLst>
                  <a:outerShdw blurRad="38100" dist="38100" dir="2700000" algn="tl">
                    <a:srgbClr val="000000">
                      <a:alpha val="43137"/>
                    </a:srgbClr>
                  </a:outerShdw>
                </a:effectLst>
                <a:latin typeface="+mj-ea"/>
                <a:ea typeface="+mj-ea"/>
              </a:rPr>
              <a:t>10</a:t>
            </a:r>
            <a:r>
              <a:rPr lang="ja-JP" altLang="en-US" sz="1200" dirty="0" smtClean="0">
                <a:solidFill>
                  <a:schemeClr val="bg1"/>
                </a:solidFill>
                <a:effectLst>
                  <a:outerShdw blurRad="38100" dist="38100" dir="2700000" algn="tl">
                    <a:srgbClr val="000000">
                      <a:alpha val="43137"/>
                    </a:srgbClr>
                  </a:outerShdw>
                </a:effectLst>
                <a:latin typeface="+mj-ea"/>
                <a:ea typeface="+mj-ea"/>
              </a:rPr>
              <a:t>年間の</a:t>
            </a:r>
            <a:r>
              <a:rPr lang="ja-JP" altLang="en-US" sz="1200" dirty="0">
                <a:solidFill>
                  <a:schemeClr val="bg1"/>
                </a:solidFill>
                <a:effectLst>
                  <a:outerShdw blurRad="38100" dist="38100" dir="2700000" algn="tl">
                    <a:srgbClr val="000000">
                      <a:alpha val="43137"/>
                    </a:srgbClr>
                  </a:outerShdw>
                </a:effectLst>
                <a:latin typeface="+mj-ea"/>
                <a:ea typeface="+mj-ea"/>
              </a:rPr>
              <a:t>取扱実績</a:t>
            </a:r>
            <a:endParaRPr lang="en-US" altLang="ja-JP" sz="1200" dirty="0">
              <a:solidFill>
                <a:schemeClr val="bg1"/>
              </a:solidFill>
              <a:effectLst>
                <a:outerShdw blurRad="38100" dist="38100" dir="2700000" algn="tl">
                  <a:srgbClr val="000000">
                    <a:alpha val="43137"/>
                  </a:srgbClr>
                </a:outerShdw>
              </a:effectLst>
              <a:latin typeface="+mj-ea"/>
              <a:ea typeface="+mj-ea"/>
            </a:endParaRPr>
          </a:p>
        </p:txBody>
      </p:sp>
      <p:sp>
        <p:nvSpPr>
          <p:cNvPr id="92" name="テキスト ボックス 91"/>
          <p:cNvSpPr txBox="1"/>
          <p:nvPr/>
        </p:nvSpPr>
        <p:spPr>
          <a:xfrm>
            <a:off x="25404" y="5218777"/>
            <a:ext cx="4157976" cy="220923"/>
          </a:xfrm>
          <a:prstGeom prst="rect">
            <a:avLst/>
          </a:prstGeom>
          <a:solidFill>
            <a:srgbClr val="F6800A"/>
          </a:solidFill>
        </p:spPr>
        <p:txBody>
          <a:bodyPr wrap="square" lIns="91202" tIns="17953" rIns="91202" bIns="17953" rtlCol="0">
            <a:spAutoFit/>
          </a:bodyPr>
          <a:lstStyle/>
          <a:p>
            <a:pPr algn="ctr"/>
            <a:r>
              <a:rPr lang="ja-JP" altLang="en-US" sz="1200" dirty="0">
                <a:solidFill>
                  <a:schemeClr val="bg1"/>
                </a:solidFill>
                <a:effectLst>
                  <a:outerShdw blurRad="38100" dist="38100" dir="2700000" algn="tl">
                    <a:srgbClr val="000000">
                      <a:alpha val="43137"/>
                    </a:srgbClr>
                  </a:outerShdw>
                </a:effectLst>
                <a:latin typeface="+mj-ea"/>
                <a:ea typeface="+mj-ea"/>
              </a:rPr>
              <a:t>推計モデルの検討と将来貨物量推計</a:t>
            </a:r>
            <a:endParaRPr lang="en-US" altLang="ja-JP" sz="1200" dirty="0">
              <a:solidFill>
                <a:schemeClr val="bg1"/>
              </a:solidFill>
              <a:effectLst>
                <a:outerShdw blurRad="38100" dist="38100" dir="2700000" algn="tl">
                  <a:srgbClr val="000000">
                    <a:alpha val="43137"/>
                  </a:srgbClr>
                </a:outerShdw>
              </a:effectLst>
              <a:latin typeface="+mj-ea"/>
              <a:ea typeface="+mj-ea"/>
            </a:endParaRPr>
          </a:p>
        </p:txBody>
      </p:sp>
      <p:sp>
        <p:nvSpPr>
          <p:cNvPr id="38" name="スライド番号プレースホルダー 10"/>
          <p:cNvSpPr>
            <a:spLocks noGrp="1"/>
          </p:cNvSpPr>
          <p:nvPr>
            <p:ph type="sldNum" sz="quarter" idx="12"/>
          </p:nvPr>
        </p:nvSpPr>
        <p:spPr>
          <a:xfrm>
            <a:off x="8725914" y="6624770"/>
            <a:ext cx="512638" cy="365125"/>
          </a:xfrm>
        </p:spPr>
        <p:txBody>
          <a:bodyPr/>
          <a:lstStyle/>
          <a:p>
            <a:r>
              <a:rPr kumimoji="1" lang="en-US" altLang="ja-JP" dirty="0" smtClean="0"/>
              <a:t>11</a:t>
            </a:r>
            <a:endParaRPr kumimoji="1" lang="ja-JP" altLang="en-US" dirty="0"/>
          </a:p>
        </p:txBody>
      </p:sp>
    </p:spTree>
    <p:extLst>
      <p:ext uri="{BB962C8B-B14F-4D97-AF65-F5344CB8AC3E}">
        <p14:creationId xmlns:p14="http://schemas.microsoft.com/office/powerpoint/2010/main" val="989964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0" y="188233"/>
            <a:ext cx="7886700" cy="618186"/>
          </a:xfrm>
        </p:spPr>
        <p:txBody>
          <a:bodyPr>
            <a:normAutofit/>
          </a:bodyPr>
          <a:lstStyle/>
          <a:p>
            <a:r>
              <a:rPr kumimoji="1" lang="en-US" altLang="ja-JP" sz="1600" b="1" dirty="0" smtClean="0">
                <a:solidFill>
                  <a:schemeClr val="tx1"/>
                </a:solidFill>
                <a:latin typeface="+mj-ea"/>
              </a:rPr>
              <a:t>Ⅲ</a:t>
            </a:r>
            <a:r>
              <a:rPr kumimoji="1" lang="ja-JP" altLang="en-US" sz="1600" b="1" dirty="0" smtClean="0">
                <a:solidFill>
                  <a:schemeClr val="tx1"/>
                </a:solidFill>
                <a:latin typeface="+mj-ea"/>
              </a:rPr>
              <a:t>　施設提供事業の課題</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endParaRPr kumimoji="1" lang="ja-JP" altLang="en-US" sz="1600" b="1" dirty="0">
              <a:solidFill>
                <a:schemeClr val="tx1"/>
              </a:solidFill>
              <a:latin typeface="+mj-ea"/>
            </a:endParaRPr>
          </a:p>
        </p:txBody>
      </p:sp>
      <p:sp>
        <p:nvSpPr>
          <p:cNvPr id="6" name="正方形/長方形 5"/>
          <p:cNvSpPr/>
          <p:nvPr/>
        </p:nvSpPr>
        <p:spPr>
          <a:xfrm>
            <a:off x="94884" y="3675594"/>
            <a:ext cx="2107858" cy="294917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rPr>
              <a:t>１．全般的課題</a:t>
            </a:r>
            <a:endParaRPr kumimoji="1" lang="ja-JP" altLang="en-US" dirty="0">
              <a:solidFill>
                <a:schemeClr val="bg1"/>
              </a:solidFill>
            </a:endParaRPr>
          </a:p>
        </p:txBody>
      </p:sp>
      <p:sp>
        <p:nvSpPr>
          <p:cNvPr id="2" name="正方形/長方形 1"/>
          <p:cNvSpPr/>
          <p:nvPr/>
        </p:nvSpPr>
        <p:spPr>
          <a:xfrm>
            <a:off x="2319032" y="3675593"/>
            <a:ext cx="6406882" cy="2949177"/>
          </a:xfrm>
          <a:prstGeom prst="rect">
            <a:avLst/>
          </a:prstGeom>
          <a:ln w="38100">
            <a:solidFill>
              <a:srgbClr val="7030A0"/>
            </a:solidFill>
          </a:ln>
        </p:spPr>
        <p:txBody>
          <a:bodyPr wrap="square" anchor="ctr">
            <a:noAutofit/>
          </a:bodyPr>
          <a:lstStyle/>
          <a:p>
            <a:pPr algn="just">
              <a:lnSpc>
                <a:spcPct val="200000"/>
              </a:lnSpc>
            </a:pP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①　台風</a:t>
            </a:r>
            <a:r>
              <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21</a:t>
            </a: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号被害からの復旧</a:t>
            </a:r>
            <a:endPar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a:p>
            <a:pPr algn="just">
              <a:lnSpc>
                <a:spcPct val="200000"/>
              </a:lnSpc>
            </a:pPr>
            <a:r>
              <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rPr>
              <a:t>②</a:t>
            </a: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　稼働率</a:t>
            </a:r>
            <a:r>
              <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rPr>
              <a:t>向上のための分析及び戦略策定が</a:t>
            </a: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必要     </a:t>
            </a:r>
            <a:endPar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a:p>
            <a:pPr algn="just">
              <a:lnSpc>
                <a:spcPct val="200000"/>
              </a:lnSpc>
            </a:pPr>
            <a:r>
              <a:rPr lang="ja-JP" altLang="en-US" sz="1300" i="1" kern="100" dirty="0">
                <a:effectLst>
                  <a:outerShdw blurRad="38100" dist="38100" dir="2700000" algn="tl">
                    <a:srgbClr val="000000">
                      <a:alpha val="43137"/>
                    </a:srgbClr>
                  </a:outerShdw>
                </a:effectLst>
                <a:latin typeface="+mj-ea"/>
                <a:cs typeface="Times New Roman" panose="02020603050405020304" pitchFamily="18" charset="0"/>
              </a:rPr>
              <a:t>③</a:t>
            </a:r>
            <a:r>
              <a:rPr lang="ja-JP" altLang="en-US" sz="1300" i="1" kern="100" dirty="0" smtClean="0">
                <a:effectLst>
                  <a:outerShdw blurRad="38100" dist="38100" dir="2700000" algn="tl">
                    <a:srgbClr val="000000">
                      <a:alpha val="43137"/>
                    </a:srgbClr>
                  </a:outerShdw>
                </a:effectLst>
                <a:latin typeface="+mj-ea"/>
                <a:cs typeface="Times New Roman" panose="02020603050405020304" pitchFamily="18" charset="0"/>
              </a:rPr>
              <a:t>　営業損益の安定的黒字体質の構築が必要</a:t>
            </a:r>
            <a:endParaRPr lang="en-US" altLang="ja-JP" sz="1300" i="1" kern="100" dirty="0" smtClean="0">
              <a:effectLst>
                <a:outerShdw blurRad="38100" dist="38100" dir="2700000" algn="tl">
                  <a:srgbClr val="000000">
                    <a:alpha val="43137"/>
                  </a:srgbClr>
                </a:outerShdw>
              </a:effectLst>
              <a:latin typeface="+mj-ea"/>
              <a:cs typeface="Times New Roman" panose="02020603050405020304" pitchFamily="18" charset="0"/>
            </a:endParaRPr>
          </a:p>
          <a:p>
            <a:pPr algn="just">
              <a:lnSpc>
                <a:spcPct val="200000"/>
              </a:lnSpc>
            </a:pPr>
            <a:r>
              <a:rPr lang="ja-JP" altLang="en-US" sz="1300" i="1" kern="100" dirty="0">
                <a:effectLst>
                  <a:outerShdw blurRad="38100" dist="38100" dir="2700000" algn="tl">
                    <a:srgbClr val="000000">
                      <a:alpha val="43137"/>
                    </a:srgbClr>
                  </a:outerShdw>
                </a:effectLst>
                <a:latin typeface="+mj-ea"/>
                <a:cs typeface="Times New Roman" panose="02020603050405020304" pitchFamily="18" charset="0"/>
              </a:rPr>
              <a:t>④</a:t>
            </a:r>
            <a:r>
              <a:rPr lang="ja-JP" altLang="en-US" sz="1300" i="1" kern="100" dirty="0" smtClean="0">
                <a:effectLst>
                  <a:outerShdw blurRad="38100" dist="38100" dir="2700000" algn="tl">
                    <a:srgbClr val="000000">
                      <a:alpha val="43137"/>
                    </a:srgbClr>
                  </a:outerShdw>
                </a:effectLst>
                <a:latin typeface="+mj-ea"/>
                <a:cs typeface="Times New Roman" panose="02020603050405020304" pitchFamily="18" charset="0"/>
              </a:rPr>
              <a:t>　過大</a:t>
            </a:r>
            <a:r>
              <a:rPr lang="ja-JP" altLang="en-US" sz="1300" i="1" kern="100" dirty="0">
                <a:effectLst>
                  <a:outerShdw blurRad="38100" dist="38100" dir="2700000" algn="tl">
                    <a:srgbClr val="000000">
                      <a:alpha val="43137"/>
                    </a:srgbClr>
                  </a:outerShdw>
                </a:effectLst>
                <a:latin typeface="+mj-ea"/>
                <a:cs typeface="Times New Roman" panose="02020603050405020304" pitchFamily="18" charset="0"/>
              </a:rPr>
              <a:t>な土地賃借料負担</a:t>
            </a:r>
            <a:r>
              <a:rPr lang="en-US" altLang="ja-JP" sz="1300" i="1" kern="100" dirty="0">
                <a:effectLst>
                  <a:outerShdw blurRad="38100" dist="38100" dir="2700000" algn="tl">
                    <a:srgbClr val="000000">
                      <a:alpha val="43137"/>
                    </a:srgbClr>
                  </a:outerShdw>
                </a:effectLst>
                <a:latin typeface="+mj-ea"/>
                <a:cs typeface="Times New Roman" panose="02020603050405020304" pitchFamily="18" charset="0"/>
              </a:rPr>
              <a:t>(</a:t>
            </a:r>
            <a:r>
              <a:rPr lang="ja-JP" altLang="en-US" sz="1300" i="1" kern="100" dirty="0">
                <a:effectLst>
                  <a:outerShdw blurRad="38100" dist="38100" dir="2700000" algn="tl">
                    <a:srgbClr val="000000">
                      <a:alpha val="43137"/>
                    </a:srgbClr>
                  </a:outerShdw>
                </a:effectLst>
                <a:latin typeface="+mj-ea"/>
                <a:cs typeface="Times New Roman" panose="02020603050405020304" pitchFamily="18" charset="0"/>
              </a:rPr>
              <a:t>施設提供事業から埋立事業への支払</a:t>
            </a:r>
            <a:r>
              <a:rPr lang="en-US" altLang="ja-JP" sz="1300" i="1" kern="100" dirty="0">
                <a:effectLst>
                  <a:outerShdw blurRad="38100" dist="38100" dir="2700000" algn="tl">
                    <a:srgbClr val="000000">
                      <a:alpha val="43137"/>
                    </a:srgbClr>
                  </a:outerShdw>
                </a:effectLst>
                <a:latin typeface="+mj-ea"/>
                <a:cs typeface="Times New Roman" panose="02020603050405020304" pitchFamily="18" charset="0"/>
              </a:rPr>
              <a:t>) </a:t>
            </a:r>
            <a:r>
              <a:rPr lang="ja-JP" altLang="en-US" sz="1300" i="1" kern="100" dirty="0">
                <a:effectLst>
                  <a:outerShdw blurRad="38100" dist="38100" dir="2700000" algn="tl">
                    <a:srgbClr val="000000">
                      <a:alpha val="43137"/>
                    </a:srgbClr>
                  </a:outerShdw>
                </a:effectLst>
                <a:latin typeface="+mj-ea"/>
                <a:cs typeface="Times New Roman" panose="02020603050405020304" pitchFamily="18" charset="0"/>
              </a:rPr>
              <a:t>                     </a:t>
            </a:r>
            <a:endParaRPr lang="en-US" altLang="ja-JP" sz="1300" i="1" kern="100" dirty="0">
              <a:effectLst>
                <a:outerShdw blurRad="38100" dist="38100" dir="2700000" algn="tl">
                  <a:srgbClr val="000000">
                    <a:alpha val="43137"/>
                  </a:srgbClr>
                </a:outerShdw>
              </a:effectLst>
              <a:latin typeface="+mj-ea"/>
              <a:cs typeface="Times New Roman" panose="02020603050405020304" pitchFamily="18" charset="0"/>
            </a:endParaRPr>
          </a:p>
          <a:p>
            <a:pPr lvl="0" algn="just">
              <a:lnSpc>
                <a:spcPct val="200000"/>
              </a:lnSpc>
              <a:spcAft>
                <a:spcPts val="0"/>
              </a:spcAft>
            </a:pPr>
            <a:r>
              <a:rPr lang="ja-JP" altLang="en-US" sz="1300" i="1" kern="100" dirty="0">
                <a:effectLst>
                  <a:outerShdw blurRad="38100" dist="38100" dir="2700000" algn="tl">
                    <a:srgbClr val="000000">
                      <a:alpha val="43137"/>
                    </a:srgbClr>
                  </a:outerShdw>
                </a:effectLst>
                <a:latin typeface="+mj-ea"/>
                <a:cs typeface="Times New Roman" panose="02020603050405020304" pitchFamily="18" charset="0"/>
              </a:rPr>
              <a:t>⑤</a:t>
            </a: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　収益性</a:t>
            </a:r>
            <a:r>
              <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rPr>
              <a:t>の低い「一体使用荷さばき地」の必要性の</a:t>
            </a: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検証                </a:t>
            </a:r>
            <a:endPar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a:p>
            <a:pPr lvl="0" algn="just">
              <a:lnSpc>
                <a:spcPct val="200000"/>
              </a:lnSpc>
              <a:spcAft>
                <a:spcPts val="0"/>
              </a:spcAft>
            </a:pPr>
            <a:r>
              <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rPr>
              <a:t>⑥</a:t>
            </a: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　老朽化</a:t>
            </a:r>
            <a:r>
              <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rPr>
              <a:t>する上屋への</a:t>
            </a: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対応</a:t>
            </a:r>
            <a:endPar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a:p>
            <a:pPr lvl="0" algn="just">
              <a:lnSpc>
                <a:spcPct val="200000"/>
              </a:lnSpc>
              <a:spcAft>
                <a:spcPts val="0"/>
              </a:spcAft>
            </a:pPr>
            <a:r>
              <a:rPr lang="ja-JP" altLang="en-US" sz="1300" i="1" kern="100" dirty="0">
                <a:effectLst>
                  <a:outerShdw blurRad="38100" dist="38100" dir="2700000" algn="tl">
                    <a:srgbClr val="000000">
                      <a:alpha val="43137"/>
                    </a:srgbClr>
                  </a:outerShdw>
                </a:effectLst>
                <a:latin typeface="+mj-ea"/>
                <a:cs typeface="Times New Roman" panose="02020603050405020304" pitchFamily="18" charset="0"/>
              </a:rPr>
              <a:t>⑦　</a:t>
            </a:r>
            <a:r>
              <a:rPr lang="ja-JP" altLang="ja-JP" sz="1300" i="1" kern="100" dirty="0">
                <a:effectLst>
                  <a:outerShdw blurRad="38100" dist="38100" dir="2700000" algn="tl">
                    <a:srgbClr val="000000">
                      <a:alpha val="43137"/>
                    </a:srgbClr>
                  </a:outerShdw>
                </a:effectLst>
                <a:latin typeface="+mj-ea"/>
                <a:cs typeface="Times New Roman" panose="02020603050405020304" pitchFamily="18" charset="0"/>
              </a:rPr>
              <a:t>港営事業会計を構成する施設提供事業と埋立事業</a:t>
            </a:r>
            <a:r>
              <a:rPr lang="ja-JP" altLang="ja-JP" sz="1300" i="1" kern="100" dirty="0" smtClean="0">
                <a:effectLst>
                  <a:outerShdw blurRad="38100" dist="38100" dir="2700000" algn="tl">
                    <a:srgbClr val="000000">
                      <a:alpha val="43137"/>
                    </a:srgbClr>
                  </a:outerShdw>
                </a:effectLst>
                <a:latin typeface="+mj-ea"/>
                <a:cs typeface="Times New Roman" panose="02020603050405020304" pitchFamily="18" charset="0"/>
              </a:rPr>
              <a:t>の</a:t>
            </a:r>
            <a:r>
              <a:rPr lang="ja-JP" altLang="en-US" sz="1300" i="1" kern="100" dirty="0" smtClean="0">
                <a:effectLst>
                  <a:outerShdw blurRad="38100" dist="38100" dir="2700000" algn="tl">
                    <a:srgbClr val="000000">
                      <a:alpha val="43137"/>
                    </a:srgbClr>
                  </a:outerShdw>
                </a:effectLst>
                <a:latin typeface="+mj-ea"/>
                <a:cs typeface="Times New Roman" panose="02020603050405020304" pitchFamily="18" charset="0"/>
              </a:rPr>
              <a:t>区分の明確化</a:t>
            </a:r>
            <a:endParaRPr lang="ja-JP" altLang="ja-JP" sz="1300" i="1" kern="100" dirty="0">
              <a:effectLst>
                <a:outerShdw blurRad="38100" dist="38100" dir="2700000" algn="tl">
                  <a:srgbClr val="000000">
                    <a:alpha val="43137"/>
                  </a:srgbClr>
                </a:outerShdw>
              </a:effectLst>
              <a:latin typeface="+mj-ea"/>
              <a:ea typeface="+mj-ea"/>
              <a:cs typeface="Times New Roman" panose="02020603050405020304" pitchFamily="18" charset="0"/>
            </a:endParaRPr>
          </a:p>
        </p:txBody>
      </p:sp>
      <p:sp>
        <p:nvSpPr>
          <p:cNvPr id="9" name="正方形/長方形 8"/>
          <p:cNvSpPr/>
          <p:nvPr/>
        </p:nvSpPr>
        <p:spPr>
          <a:xfrm>
            <a:off x="94884" y="706810"/>
            <a:ext cx="8978173" cy="667490"/>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ja-JP" altLang="en-US" sz="1300" kern="100" dirty="0" smtClean="0">
                <a:effectLst/>
                <a:latin typeface="+mj-ea"/>
                <a:ea typeface="+mj-ea"/>
                <a:cs typeface="Times New Roman" panose="02020603050405020304" pitchFamily="18" charset="0"/>
              </a:rPr>
              <a:t>港湾施設提供事業の課題を、全般的課題と個別課題に分類するとともに、それらを</a:t>
            </a:r>
            <a:r>
              <a:rPr lang="ja-JP" altLang="en-US" sz="1300" kern="100" dirty="0" smtClean="0">
                <a:latin typeface="+mj-ea"/>
                <a:ea typeface="+mj-ea"/>
                <a:cs typeface="Times New Roman" panose="02020603050405020304" pitchFamily="18" charset="0"/>
              </a:rPr>
              <a:t>短期間</a:t>
            </a:r>
            <a:r>
              <a:rPr lang="ja-JP" altLang="en-US" sz="1300" kern="100" dirty="0">
                <a:latin typeface="+mj-ea"/>
                <a:ea typeface="+mj-ea"/>
                <a:cs typeface="Times New Roman" panose="02020603050405020304" pitchFamily="18" charset="0"/>
              </a:rPr>
              <a:t>に</a:t>
            </a:r>
            <a:r>
              <a:rPr lang="ja-JP" altLang="en-US" sz="1300" kern="100" dirty="0" smtClean="0">
                <a:latin typeface="+mj-ea"/>
                <a:ea typeface="+mj-ea"/>
                <a:cs typeface="Times New Roman" panose="02020603050405020304" pitchFamily="18" charset="0"/>
              </a:rPr>
              <a:t>取り組むべきもの</a:t>
            </a:r>
            <a:r>
              <a:rPr lang="ja-JP" altLang="en-US" sz="1300" kern="100" dirty="0">
                <a:latin typeface="+mj-ea"/>
                <a:ea typeface="+mj-ea"/>
                <a:cs typeface="Times New Roman" panose="02020603050405020304" pitchFamily="18" charset="0"/>
              </a:rPr>
              <a:t>と、中期的に</a:t>
            </a:r>
            <a:r>
              <a:rPr lang="ja-JP" altLang="en-US" sz="1300" kern="100" dirty="0" smtClean="0">
                <a:latin typeface="+mj-ea"/>
                <a:ea typeface="+mj-ea"/>
                <a:cs typeface="Times New Roman" panose="02020603050405020304" pitchFamily="18" charset="0"/>
              </a:rPr>
              <a:t>取り組むべきもの</a:t>
            </a:r>
            <a:r>
              <a:rPr lang="ja-JP" altLang="en-US" sz="1300" kern="100" dirty="0">
                <a:latin typeface="+mj-ea"/>
                <a:ea typeface="+mj-ea"/>
                <a:cs typeface="Times New Roman" panose="02020603050405020304" pitchFamily="18" charset="0"/>
              </a:rPr>
              <a:t>に区分</a:t>
            </a:r>
            <a:r>
              <a:rPr lang="ja-JP" altLang="en-US" sz="1300" kern="100" dirty="0" smtClean="0">
                <a:latin typeface="+mj-ea"/>
                <a:ea typeface="+mj-ea"/>
                <a:cs typeface="Times New Roman" panose="02020603050405020304" pitchFamily="18" charset="0"/>
              </a:rPr>
              <a:t>している。</a:t>
            </a:r>
            <a:endParaRPr lang="en-US" altLang="ja-JP" sz="1300" kern="100" dirty="0" smtClean="0">
              <a:effectLst/>
              <a:latin typeface="+mj-ea"/>
              <a:ea typeface="+mj-ea"/>
              <a:cs typeface="Times New Roman" panose="02020603050405020304" pitchFamily="18" charset="0"/>
            </a:endParaRPr>
          </a:p>
        </p:txBody>
      </p:sp>
      <p:sp>
        <p:nvSpPr>
          <p:cNvPr id="10" name="正方形/長方形 9"/>
          <p:cNvSpPr/>
          <p:nvPr/>
        </p:nvSpPr>
        <p:spPr>
          <a:xfrm>
            <a:off x="0" y="3234527"/>
            <a:ext cx="5225143" cy="2645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rPr>
              <a:t>施設提供事業全体あるいは多くの地区に共通する課題を</a:t>
            </a:r>
            <a:r>
              <a:rPr lang="ja-JP" altLang="en-US" sz="1400" b="1" dirty="0" smtClean="0">
                <a:solidFill>
                  <a:schemeClr val="tx1"/>
                </a:solidFill>
              </a:rPr>
              <a:t>抽出</a:t>
            </a:r>
            <a:endParaRPr kumimoji="1" lang="ja-JP" altLang="en-US" sz="1400" b="1" dirty="0">
              <a:solidFill>
                <a:schemeClr val="tx1"/>
              </a:solidFill>
            </a:endParaRPr>
          </a:p>
        </p:txBody>
      </p:sp>
      <p:sp>
        <p:nvSpPr>
          <p:cNvPr id="14" name="正方形/長方形 13"/>
          <p:cNvSpPr/>
          <p:nvPr/>
        </p:nvSpPr>
        <p:spPr>
          <a:xfrm>
            <a:off x="94884" y="1790388"/>
            <a:ext cx="8495055" cy="1166981"/>
          </a:xfrm>
          <a:prstGeom prst="rect">
            <a:avLst/>
          </a:prstGeom>
          <a:ln w="38100">
            <a:solidFill>
              <a:srgbClr val="7030A0"/>
            </a:solidFill>
          </a:ln>
        </p:spPr>
        <p:txBody>
          <a:bodyPr wrap="square" anchor="ctr">
            <a:noAutofit/>
          </a:bodyPr>
          <a:lstStyle/>
          <a:p>
            <a:pPr lvl="0" algn="just">
              <a:lnSpc>
                <a:spcPct val="150000"/>
              </a:lnSpc>
              <a:spcAft>
                <a:spcPts val="0"/>
              </a:spcAft>
            </a:pPr>
            <a:endPar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a:p>
            <a:pPr marL="285750" lvl="0" indent="-285750" algn="just">
              <a:lnSpc>
                <a:spcPct val="150000"/>
              </a:lnSpc>
              <a:spcAft>
                <a:spcPts val="0"/>
              </a:spcAft>
              <a:buFont typeface="Wingdings" panose="05000000000000000000" pitchFamily="2" charset="2"/>
              <a:buChar char="Ø"/>
            </a:pP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短期間で取り組むべきもの（短期的取組）　</a:t>
            </a:r>
            <a:r>
              <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2020</a:t>
            </a: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年度まで</a:t>
            </a:r>
            <a:endPar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a:p>
            <a:pPr marL="285750" lvl="0" indent="-285750" algn="just">
              <a:lnSpc>
                <a:spcPct val="150000"/>
              </a:lnSpc>
              <a:spcAft>
                <a:spcPts val="0"/>
              </a:spcAft>
              <a:buFont typeface="Wingdings" panose="05000000000000000000" pitchFamily="2" charset="2"/>
              <a:buChar char="Ø"/>
            </a:pP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中期的に取り組むべきもの（中期的取組）　</a:t>
            </a:r>
            <a:r>
              <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2022</a:t>
            </a: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年度まで</a:t>
            </a:r>
            <a:endParaRPr lang="ja-JP"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p:txBody>
      </p:sp>
      <p:sp>
        <p:nvSpPr>
          <p:cNvPr id="15" name="正方形/長方形 14"/>
          <p:cNvSpPr/>
          <p:nvPr/>
        </p:nvSpPr>
        <p:spPr>
          <a:xfrm>
            <a:off x="94884" y="1788198"/>
            <a:ext cx="3016805" cy="38611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schemeClr val="bg1"/>
                </a:solidFill>
              </a:rPr>
              <a:t>課題</a:t>
            </a:r>
            <a:r>
              <a:rPr lang="ja-JP" altLang="en-US" sz="1300" dirty="0" smtClean="0">
                <a:solidFill>
                  <a:schemeClr val="bg1"/>
                </a:solidFill>
              </a:rPr>
              <a:t>ごとの取り組み期間の目標年次</a:t>
            </a:r>
            <a:endParaRPr lang="ja-JP" altLang="en-US" sz="1300" dirty="0">
              <a:solidFill>
                <a:schemeClr val="bg1"/>
              </a:solidFill>
            </a:endParaRPr>
          </a:p>
        </p:txBody>
      </p:sp>
      <p:sp>
        <p:nvSpPr>
          <p:cNvPr id="13" name="正方形/長方形 12"/>
          <p:cNvSpPr/>
          <p:nvPr/>
        </p:nvSpPr>
        <p:spPr>
          <a:xfrm>
            <a:off x="7420543" y="3675593"/>
            <a:ext cx="1570560" cy="2949177"/>
          </a:xfrm>
          <a:prstGeom prst="rect">
            <a:avLst/>
          </a:prstGeom>
          <a:ln w="38100">
            <a:noFill/>
          </a:ln>
        </p:spPr>
        <p:txBody>
          <a:bodyPr wrap="square" anchor="ctr">
            <a:noAutofit/>
          </a:bodyPr>
          <a:lstStyle/>
          <a:p>
            <a:pPr lvl="0" algn="just">
              <a:lnSpc>
                <a:spcPct val="200000"/>
              </a:lnSpc>
              <a:spcAft>
                <a:spcPts val="0"/>
              </a:spcAft>
            </a:pPr>
            <a:endPar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a:p>
            <a:pPr lvl="0" algn="just">
              <a:lnSpc>
                <a:spcPct val="200000"/>
              </a:lnSpc>
              <a:spcAft>
                <a:spcPts val="0"/>
              </a:spcAft>
            </a:pP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（中期的取組）</a:t>
            </a:r>
            <a:endPar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a:p>
            <a:pPr lvl="0" algn="just">
              <a:lnSpc>
                <a:spcPct val="200000"/>
              </a:lnSpc>
              <a:spcAft>
                <a:spcPts val="0"/>
              </a:spcAft>
            </a:pP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（中期的取組）</a:t>
            </a:r>
            <a:endPar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a:p>
            <a:pPr algn="just">
              <a:lnSpc>
                <a:spcPct val="200000"/>
              </a:lnSpc>
            </a:pP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（中期的</a:t>
            </a:r>
            <a:r>
              <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rPr>
              <a:t>取組）</a:t>
            </a:r>
            <a:endParaRPr lang="en-US" altLang="ja-JP" sz="1300" i="1" kern="100" dirty="0">
              <a:effectLst>
                <a:outerShdw blurRad="38100" dist="38100" dir="2700000" algn="tl">
                  <a:srgbClr val="000000">
                    <a:alpha val="43137"/>
                  </a:srgbClr>
                </a:outerShdw>
              </a:effectLst>
              <a:latin typeface="+mj-ea"/>
              <a:ea typeface="+mj-ea"/>
              <a:cs typeface="Times New Roman" panose="02020603050405020304" pitchFamily="18" charset="0"/>
            </a:endParaRPr>
          </a:p>
          <a:p>
            <a:pPr algn="just">
              <a:lnSpc>
                <a:spcPct val="200000"/>
              </a:lnSpc>
            </a:pP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（中期的</a:t>
            </a:r>
            <a:r>
              <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rPr>
              <a:t>取組）</a:t>
            </a:r>
            <a:endParaRPr lang="en-US" altLang="ja-JP" sz="1300" i="1" kern="100" dirty="0">
              <a:effectLst>
                <a:outerShdw blurRad="38100" dist="38100" dir="2700000" algn="tl">
                  <a:srgbClr val="000000">
                    <a:alpha val="43137"/>
                  </a:srgbClr>
                </a:outerShdw>
              </a:effectLst>
              <a:latin typeface="+mj-ea"/>
              <a:ea typeface="+mj-ea"/>
              <a:cs typeface="Times New Roman" panose="02020603050405020304" pitchFamily="18" charset="0"/>
            </a:endParaRPr>
          </a:p>
          <a:p>
            <a:pPr lvl="0" algn="just">
              <a:lnSpc>
                <a:spcPct val="200000"/>
              </a:lnSpc>
              <a:spcAft>
                <a:spcPts val="0"/>
              </a:spcAft>
            </a:pP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a:t>
            </a:r>
            <a:r>
              <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rPr>
              <a:t>中期的取組）</a:t>
            </a:r>
            <a:endPar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a:p>
            <a:pPr lvl="0" algn="just">
              <a:lnSpc>
                <a:spcPct val="200000"/>
              </a:lnSpc>
              <a:spcAft>
                <a:spcPts val="0"/>
              </a:spcAft>
            </a:pP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a:t>
            </a:r>
            <a:r>
              <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rPr>
              <a:t>中期的取組）</a:t>
            </a:r>
            <a:endParaRPr lang="ja-JP" altLang="ja-JP" sz="1300" i="1" kern="100" dirty="0">
              <a:effectLst>
                <a:outerShdw blurRad="38100" dist="38100" dir="2700000" algn="tl">
                  <a:srgbClr val="000000">
                    <a:alpha val="43137"/>
                  </a:srgbClr>
                </a:outerShdw>
              </a:effectLst>
              <a:latin typeface="+mj-ea"/>
              <a:ea typeface="+mj-ea"/>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8F2DF4D1-A360-4C90-B403-85324C324155}" type="slidenum">
              <a:rPr kumimoji="1" lang="ja-JP" altLang="en-US" smtClean="0"/>
              <a:t>12</a:t>
            </a:fld>
            <a:endParaRPr kumimoji="1" lang="ja-JP" altLang="en-US" dirty="0"/>
          </a:p>
        </p:txBody>
      </p:sp>
    </p:spTree>
    <p:extLst>
      <p:ext uri="{BB962C8B-B14F-4D97-AF65-F5344CB8AC3E}">
        <p14:creationId xmlns:p14="http://schemas.microsoft.com/office/powerpoint/2010/main" val="4124475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紫">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7805</TotalTime>
  <Words>1577</Words>
  <PresentationFormat>画面に合わせる (4:3)</PresentationFormat>
  <Paragraphs>188</Paragraphs>
  <Slides>6</Slides>
  <Notes>0</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6</vt:i4>
      </vt:variant>
    </vt:vector>
  </HeadingPairs>
  <TitlesOfParts>
    <vt:vector size="16" baseType="lpstr">
      <vt:lpstr>ＭＳ Ｐゴシック</vt:lpstr>
      <vt:lpstr>メイリオ</vt:lpstr>
      <vt:lpstr>Arial</vt:lpstr>
      <vt:lpstr>Calibri</vt:lpstr>
      <vt:lpstr>Century Gothic</vt:lpstr>
      <vt:lpstr>Times New Roman</vt:lpstr>
      <vt:lpstr>Wingdings</vt:lpstr>
      <vt:lpstr>Wingdings 3</vt:lpstr>
      <vt:lpstr>ファセット</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Ⅲ　施設提供事業の課題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2019-02-04T00:46:47Z</cp:lastPrinted>
  <dcterms:created xsi:type="dcterms:W3CDTF">2017-08-25T04:05:05Z</dcterms:created>
  <dcterms:modified xsi:type="dcterms:W3CDTF">2019-03-06T02:23:57Z</dcterms:modified>
</cp:coreProperties>
</file>