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aveSubsetFonts="1">
  <p:sldMasterIdLst>
    <p:sldMasterId id="2147483766" r:id="rId1"/>
  </p:sldMasterIdLst>
  <p:notesMasterIdLst>
    <p:notesMasterId r:id="rId13"/>
  </p:notesMasterIdLst>
  <p:sldIdLst>
    <p:sldId id="380" r:id="rId2"/>
    <p:sldId id="320" r:id="rId3"/>
    <p:sldId id="381" r:id="rId4"/>
    <p:sldId id="369" r:id="rId5"/>
    <p:sldId id="376" r:id="rId6"/>
    <p:sldId id="365" r:id="rId7"/>
    <p:sldId id="366" r:id="rId8"/>
    <p:sldId id="308" r:id="rId9"/>
    <p:sldId id="267" r:id="rId10"/>
    <p:sldId id="268" r:id="rId11"/>
    <p:sldId id="350" r:id="rId12"/>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24"/>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～昭和50年代整備</c:v>
                </c:pt>
              </c:strCache>
            </c:strRef>
          </c:tx>
          <c:spPr>
            <a:pattFill prst="wdDn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Sheet1!$B$2:$B$6</c:f>
              <c:numCache>
                <c:formatCode>General</c:formatCode>
                <c:ptCount val="5"/>
                <c:pt idx="1">
                  <c:v>3</c:v>
                </c:pt>
                <c:pt idx="2">
                  <c:v>23</c:v>
                </c:pt>
                <c:pt idx="3">
                  <c:v>42</c:v>
                </c:pt>
                <c:pt idx="4">
                  <c:v>68</c:v>
                </c:pt>
              </c:numCache>
            </c:numRef>
          </c:val>
        </c:ser>
        <c:ser>
          <c:idx val="1"/>
          <c:order val="1"/>
          <c:tx>
            <c:strRef>
              <c:f>Sheet1!$C$1</c:f>
              <c:strCache>
                <c:ptCount val="1"/>
                <c:pt idx="0">
                  <c:v>昭和60年代～整備</c:v>
                </c:pt>
              </c:strCache>
            </c:strRef>
          </c:tx>
          <c:spPr>
            <a:solidFill>
              <a:schemeClr val="accent1"/>
            </a:solidFill>
            <a:ln>
              <a:noFill/>
            </a:ln>
            <a:effectLst/>
          </c:spPr>
          <c:invertIfNegative val="0"/>
          <c:dLbls>
            <c:dLbl>
              <c:idx val="0"/>
              <c:layout/>
              <c:tx>
                <c:rich>
                  <a:bodyPr/>
                  <a:lstStyle/>
                  <a:p>
                    <a:r>
                      <a:rPr lang="en-US" altLang="ja-JP" smtClean="0"/>
                      <a:t>2</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ja-JP" smtClean="0"/>
                      <a:t>13</a:t>
                    </a:r>
                    <a:endParaRPr lang="en-US" altLang="ja-JP"/>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Sheet1!$C$2:$C$6</c:f>
              <c:numCache>
                <c:formatCode>General</c:formatCode>
                <c:ptCount val="5"/>
                <c:pt idx="0">
                  <c:v>1</c:v>
                </c:pt>
                <c:pt idx="1">
                  <c:v>3</c:v>
                </c:pt>
                <c:pt idx="2">
                  <c:v>7</c:v>
                </c:pt>
                <c:pt idx="3">
                  <c:v>1</c:v>
                </c:pt>
                <c:pt idx="4">
                  <c:v>12</c:v>
                </c:pt>
              </c:numCache>
            </c:numRef>
          </c:val>
        </c:ser>
        <c:dLbls>
          <c:showLegendKey val="0"/>
          <c:showVal val="0"/>
          <c:showCatName val="0"/>
          <c:showSerName val="0"/>
          <c:showPercent val="0"/>
          <c:showBubbleSize val="0"/>
        </c:dLbls>
        <c:gapWidth val="150"/>
        <c:overlap val="100"/>
        <c:axId val="485465288"/>
        <c:axId val="485461368"/>
      </c:barChart>
      <c:catAx>
        <c:axId val="485465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5461368"/>
        <c:crosses val="autoZero"/>
        <c:auto val="1"/>
        <c:lblAlgn val="ctr"/>
        <c:lblOffset val="100"/>
        <c:noMultiLvlLbl val="0"/>
      </c:catAx>
      <c:valAx>
        <c:axId val="4854613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854652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Entry>
      <c:legendEntry>
        <c:idx val="1"/>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Entry>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14</a:t>
            </a:fld>
            <a:endParaRPr kumimoji="1" lang="ja-JP" altLang="en-US"/>
          </a:p>
        </p:txBody>
      </p:sp>
    </p:spTree>
    <p:extLst>
      <p:ext uri="{BB962C8B-B14F-4D97-AF65-F5344CB8AC3E}">
        <p14:creationId xmlns:p14="http://schemas.microsoft.com/office/powerpoint/2010/main" val="397062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19</a:t>
            </a:fld>
            <a:endParaRPr kumimoji="1" lang="ja-JP" altLang="en-US"/>
          </a:p>
        </p:txBody>
      </p:sp>
    </p:spTree>
    <p:extLst>
      <p:ext uri="{BB962C8B-B14F-4D97-AF65-F5344CB8AC3E}">
        <p14:creationId xmlns:p14="http://schemas.microsoft.com/office/powerpoint/2010/main" val="124568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20</a:t>
            </a:fld>
            <a:endParaRPr kumimoji="1" lang="ja-JP" altLang="en-US"/>
          </a:p>
        </p:txBody>
      </p:sp>
    </p:spTree>
    <p:extLst>
      <p:ext uri="{BB962C8B-B14F-4D97-AF65-F5344CB8AC3E}">
        <p14:creationId xmlns:p14="http://schemas.microsoft.com/office/powerpoint/2010/main" val="49458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88233"/>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Ⅲ</a:t>
            </a:r>
            <a:r>
              <a:rPr lang="ja-JP" altLang="en-US" sz="1600" b="1" dirty="0" smtClean="0">
                <a:solidFill>
                  <a:schemeClr val="tx1"/>
                </a:solidFill>
                <a:latin typeface="+mj-ea"/>
              </a:rPr>
              <a:t>　施設提供事業の課題</a:t>
            </a:r>
            <a:r>
              <a:rPr lang="en-US" altLang="ja-JP" sz="1600" b="1" dirty="0" smtClean="0">
                <a:solidFill>
                  <a:schemeClr val="tx1"/>
                </a:solidFill>
                <a:latin typeface="+mj-ea"/>
              </a:rPr>
              <a:t/>
            </a:r>
            <a:br>
              <a:rPr lang="en-US" altLang="ja-JP" sz="1600" b="1" dirty="0" smtClean="0">
                <a:solidFill>
                  <a:schemeClr val="tx1"/>
                </a:solidFill>
                <a:latin typeface="+mj-ea"/>
              </a:rPr>
            </a:br>
            <a:endParaRPr lang="ja-JP" altLang="en-US" sz="1600" b="1" dirty="0">
              <a:solidFill>
                <a:schemeClr val="tx1"/>
              </a:solidFill>
              <a:latin typeface="+mj-ea"/>
            </a:endParaRPr>
          </a:p>
        </p:txBody>
      </p:sp>
      <p:sp>
        <p:nvSpPr>
          <p:cNvPr id="6" name="正方形/長方形 5"/>
          <p:cNvSpPr/>
          <p:nvPr/>
        </p:nvSpPr>
        <p:spPr>
          <a:xfrm>
            <a:off x="40226" y="1160812"/>
            <a:ext cx="9062830" cy="4939814"/>
          </a:xfrm>
          <a:prstGeom prst="rect">
            <a:avLst/>
          </a:prstGeom>
          <a:ln w="38100">
            <a:solidFill>
              <a:srgbClr val="7030A0"/>
            </a:solidFill>
          </a:ln>
        </p:spPr>
        <p:txBody>
          <a:bodyPr wrap="square">
            <a:spAutoFit/>
          </a:bodyPr>
          <a:lstStyle/>
          <a:p>
            <a:pPr lvl="0" algn="just">
              <a:lnSpc>
                <a:spcPct val="150000"/>
              </a:lnSpc>
              <a:spcAft>
                <a:spcPts val="0"/>
              </a:spcAft>
            </a:pPr>
            <a:endParaRPr lang="en-US" altLang="ja-JP" sz="1400" kern="100" dirty="0" smtClean="0">
              <a:effectLst/>
              <a:latin typeface="+mj-ea"/>
              <a:ea typeface="+mj-ea"/>
              <a:cs typeface="Times New Roman" panose="02020603050405020304" pitchFamily="18" charset="0"/>
            </a:endParaRPr>
          </a:p>
          <a:p>
            <a:pPr algn="just">
              <a:lnSpc>
                <a:spcPct val="150000"/>
              </a:lnSpc>
            </a:pPr>
            <a:r>
              <a:rPr lang="en-US" altLang="ja-JP" sz="1400" kern="100" dirty="0" smtClean="0">
                <a:effectLst/>
                <a:latin typeface="+mj-ea"/>
                <a:ea typeface="+mj-ea"/>
                <a:cs typeface="Times New Roman" panose="02020603050405020304" pitchFamily="18" charset="0"/>
              </a:rPr>
              <a:t>《</a:t>
            </a:r>
            <a:r>
              <a:rPr lang="ja-JP" altLang="en-US" sz="1400" kern="100" dirty="0" smtClean="0">
                <a:effectLst/>
                <a:latin typeface="+mj-ea"/>
                <a:ea typeface="+mj-ea"/>
                <a:cs typeface="Times New Roman" panose="02020603050405020304" pitchFamily="18" charset="0"/>
              </a:rPr>
              <a:t>経営計画（平成</a:t>
            </a:r>
            <a:r>
              <a:rPr lang="en-US" altLang="ja-JP" sz="1400" kern="100" dirty="0" smtClean="0">
                <a:effectLst/>
                <a:latin typeface="+mj-ea"/>
                <a:ea typeface="+mj-ea"/>
                <a:cs typeface="Times New Roman" panose="02020603050405020304" pitchFamily="18" charset="0"/>
              </a:rPr>
              <a:t>28</a:t>
            </a:r>
            <a:r>
              <a:rPr lang="ja-JP" altLang="en-US" sz="1400" kern="100" dirty="0" smtClean="0">
                <a:effectLst/>
                <a:latin typeface="+mj-ea"/>
                <a:ea typeface="+mj-ea"/>
                <a:cs typeface="Times New Roman" panose="02020603050405020304" pitchFamily="18" charset="0"/>
              </a:rPr>
              <a:t>年度決算）における個別課題の抽出の考え方</a:t>
            </a:r>
            <a:r>
              <a:rPr lang="en-US" altLang="ja-JP" sz="1400" kern="100" dirty="0">
                <a:latin typeface="+mj-ea"/>
                <a:ea typeface="+mj-ea"/>
                <a:cs typeface="Times New Roman" panose="02020603050405020304" pitchFamily="18" charset="0"/>
              </a:rPr>
              <a:t>》</a:t>
            </a:r>
            <a:endParaRPr lang="en-US" altLang="ja-JP" sz="1400" kern="100" dirty="0" smtClean="0">
              <a:effectLst/>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Ø"/>
            </a:pPr>
            <a:r>
              <a:rPr lang="ja-JP" altLang="en-US" sz="1400" kern="100" dirty="0" smtClean="0">
                <a:effectLst/>
                <a:latin typeface="+mj-ea"/>
                <a:ea typeface="+mj-ea"/>
                <a:cs typeface="Times New Roman" panose="02020603050405020304" pitchFamily="18" charset="0"/>
              </a:rPr>
              <a:t>個別課題については、平成</a:t>
            </a:r>
            <a:r>
              <a:rPr lang="en-US" altLang="ja-JP" sz="1400" kern="100" dirty="0" smtClean="0">
                <a:effectLst/>
                <a:latin typeface="+mj-ea"/>
                <a:ea typeface="+mj-ea"/>
                <a:cs typeface="Times New Roman" panose="02020603050405020304" pitchFamily="18" charset="0"/>
              </a:rPr>
              <a:t>28</a:t>
            </a:r>
            <a:r>
              <a:rPr lang="ja-JP" altLang="en-US" sz="1400" kern="100" dirty="0" smtClean="0">
                <a:effectLst/>
                <a:latin typeface="+mj-ea"/>
                <a:ea typeface="+mj-ea"/>
                <a:cs typeface="Times New Roman" panose="02020603050405020304" pitchFamily="18" charset="0"/>
              </a:rPr>
              <a:t>年度決算の計数を基に地区あるいは施設単位で</a:t>
            </a:r>
            <a:r>
              <a:rPr lang="ja-JP" altLang="en-US" sz="1400" kern="100" dirty="0" smtClean="0">
                <a:latin typeface="+mj-ea"/>
                <a:ea typeface="+mj-ea"/>
                <a:cs typeface="Times New Roman" panose="02020603050405020304" pitchFamily="18" charset="0"/>
              </a:rPr>
              <a:t>「赤字」となっている</a:t>
            </a:r>
            <a:r>
              <a:rPr lang="ja-JP" altLang="en-US" sz="1400" kern="100" dirty="0">
                <a:latin typeface="+mj-ea"/>
                <a:ea typeface="+mj-ea"/>
                <a:cs typeface="Times New Roman" panose="02020603050405020304" pitchFamily="18" charset="0"/>
              </a:rPr>
              <a:t>もの（</a:t>
            </a:r>
            <a:r>
              <a:rPr lang="en-US" altLang="ja-JP" sz="1400" kern="100" dirty="0">
                <a:latin typeface="+mj-ea"/>
                <a:ea typeface="+mj-ea"/>
                <a:cs typeface="Times New Roman" panose="02020603050405020304" pitchFamily="18" charset="0"/>
              </a:rPr>
              <a:t>8</a:t>
            </a:r>
            <a:r>
              <a:rPr lang="ja-JP" altLang="en-US" sz="1400" kern="100" dirty="0">
                <a:latin typeface="+mj-ea"/>
                <a:ea typeface="+mj-ea"/>
                <a:cs typeface="Times New Roman" panose="02020603050405020304" pitchFamily="18" charset="0"/>
              </a:rPr>
              <a:t>地区）を</a:t>
            </a:r>
            <a:r>
              <a:rPr lang="ja-JP" altLang="en-US" sz="1400" kern="100" dirty="0" smtClean="0">
                <a:latin typeface="+mj-ea"/>
                <a:ea typeface="+mj-ea"/>
                <a:cs typeface="Times New Roman" panose="02020603050405020304" pitchFamily="18" charset="0"/>
              </a:rPr>
              <a:t>抽出し、</a:t>
            </a:r>
            <a:r>
              <a:rPr lang="ja-JP" altLang="en-US" sz="1400" kern="100" dirty="0" smtClean="0">
                <a:effectLst/>
                <a:latin typeface="+mj-ea"/>
                <a:ea typeface="+mj-ea"/>
                <a:cs typeface="Times New Roman" panose="02020603050405020304" pitchFamily="18" charset="0"/>
              </a:rPr>
              <a:t>新規利用者を誘致出来るなど、赤字を解消出来る見込みがある施設については、検討の対象から</a:t>
            </a:r>
            <a:r>
              <a:rPr lang="ja-JP" altLang="en-US" sz="1400" kern="100" dirty="0">
                <a:latin typeface="+mj-ea"/>
                <a:ea typeface="+mj-ea"/>
                <a:cs typeface="Times New Roman" panose="02020603050405020304" pitchFamily="18" charset="0"/>
              </a:rPr>
              <a:t>除外（</a:t>
            </a:r>
            <a:r>
              <a:rPr lang="en-US" altLang="ja-JP" sz="1400" kern="100" dirty="0">
                <a:latin typeface="+mj-ea"/>
                <a:ea typeface="+mj-ea"/>
                <a:cs typeface="Times New Roman" panose="02020603050405020304" pitchFamily="18" charset="0"/>
              </a:rPr>
              <a:t>1</a:t>
            </a:r>
            <a:r>
              <a:rPr lang="ja-JP" altLang="en-US" sz="1400" kern="100" dirty="0" smtClean="0">
                <a:latin typeface="+mj-ea"/>
                <a:ea typeface="+mj-ea"/>
                <a:cs typeface="Times New Roman" panose="02020603050405020304" pitchFamily="18" charset="0"/>
              </a:rPr>
              <a:t>地区除外：Ｊ地区荷さばき地）</a:t>
            </a:r>
            <a:r>
              <a:rPr lang="ja-JP" altLang="en-US" sz="1400" kern="100" dirty="0" smtClean="0">
                <a:effectLst/>
                <a:latin typeface="+mj-ea"/>
                <a:ea typeface="+mj-ea"/>
                <a:cs typeface="Times New Roman" panose="02020603050405020304" pitchFamily="18" charset="0"/>
              </a:rPr>
              <a:t>した。</a:t>
            </a:r>
            <a:endParaRPr lang="en-US" altLang="ja-JP" sz="1400" kern="100" dirty="0" smtClean="0">
              <a:effectLst/>
              <a:latin typeface="+mj-ea"/>
              <a:ea typeface="+mj-ea"/>
              <a:cs typeface="Times New Roman" panose="02020603050405020304" pitchFamily="18" charset="0"/>
            </a:endParaRPr>
          </a:p>
          <a:p>
            <a:pPr algn="just">
              <a:lnSpc>
                <a:spcPct val="150000"/>
              </a:lnSpc>
            </a:pPr>
            <a:r>
              <a:rPr lang="en-US" altLang="ja-JP" sz="1400" kern="100" dirty="0" smtClean="0">
                <a:latin typeface="+mj-ea"/>
                <a:ea typeface="+mj-ea"/>
                <a:cs typeface="Times New Roman" panose="02020603050405020304" pitchFamily="18" charset="0"/>
              </a:rPr>
              <a:t>《</a:t>
            </a:r>
            <a:r>
              <a:rPr lang="ja-JP" altLang="en-US" sz="1400" kern="100" dirty="0">
                <a:latin typeface="+mj-ea"/>
                <a:cs typeface="Times New Roman" panose="02020603050405020304" pitchFamily="18" charset="0"/>
              </a:rPr>
              <a:t>経営計画 </a:t>
            </a:r>
            <a:r>
              <a:rPr lang="en-US" altLang="ja-JP" sz="1400" kern="100" dirty="0" smtClean="0">
                <a:latin typeface="+mj-ea"/>
                <a:cs typeface="Times New Roman" panose="02020603050405020304" pitchFamily="18" charset="0"/>
              </a:rPr>
              <a:t>Ver.2.0 </a:t>
            </a:r>
            <a:r>
              <a:rPr lang="ja-JP" altLang="en-US" sz="1400" kern="100" dirty="0" smtClean="0">
                <a:latin typeface="+mj-ea"/>
                <a:ea typeface="+mj-ea"/>
                <a:cs typeface="Times New Roman" panose="02020603050405020304" pitchFamily="18" charset="0"/>
              </a:rPr>
              <a:t>（平成</a:t>
            </a:r>
            <a:r>
              <a:rPr lang="en-US" altLang="ja-JP" sz="1400" kern="100" dirty="0" smtClean="0">
                <a:latin typeface="+mj-ea"/>
                <a:ea typeface="+mj-ea"/>
                <a:cs typeface="Times New Roman" panose="02020603050405020304" pitchFamily="18" charset="0"/>
              </a:rPr>
              <a:t>29</a:t>
            </a:r>
            <a:r>
              <a:rPr lang="ja-JP" altLang="en-US" sz="1400" kern="100" dirty="0" smtClean="0">
                <a:latin typeface="+mj-ea"/>
                <a:ea typeface="+mj-ea"/>
                <a:cs typeface="Times New Roman" panose="02020603050405020304" pitchFamily="18" charset="0"/>
              </a:rPr>
              <a:t>年度決算）における「収支結果の算出方法」の変更</a:t>
            </a:r>
            <a:r>
              <a:rPr lang="en-US" altLang="ja-JP" sz="1400" kern="100" dirty="0" smtClean="0">
                <a:latin typeface="+mj-ea"/>
                <a:ea typeface="+mj-ea"/>
                <a:cs typeface="Times New Roman" panose="02020603050405020304" pitchFamily="18" charset="0"/>
              </a:rPr>
              <a:t>》</a:t>
            </a:r>
          </a:p>
          <a:p>
            <a:pPr marL="342900" indent="-342900" algn="just">
              <a:lnSpc>
                <a:spcPct val="150000"/>
              </a:lnSpc>
              <a:buFont typeface="Wingdings" panose="05000000000000000000" pitchFamily="2" charset="2"/>
              <a:buChar char="Ø"/>
            </a:pPr>
            <a:r>
              <a:rPr lang="ja-JP" altLang="en-US" sz="1400" kern="100" dirty="0">
                <a:latin typeface="+mj-ea"/>
                <a:ea typeface="+mj-ea"/>
                <a:cs typeface="Times New Roman" panose="02020603050405020304" pitchFamily="18" charset="0"/>
              </a:rPr>
              <a:t>経営計画で</a:t>
            </a:r>
            <a:r>
              <a:rPr lang="ja-JP" altLang="en-US" sz="1400" kern="100" dirty="0" smtClean="0">
                <a:latin typeface="+mj-ea"/>
                <a:ea typeface="+mj-ea"/>
                <a:cs typeface="Times New Roman" panose="02020603050405020304" pitchFamily="18" charset="0"/>
              </a:rPr>
              <a:t>は消費税を課税した状態での収支</a:t>
            </a:r>
            <a:r>
              <a:rPr lang="ja-JP" altLang="en-US" sz="1400" kern="100" dirty="0">
                <a:latin typeface="+mj-ea"/>
                <a:ea typeface="+mj-ea"/>
                <a:cs typeface="Times New Roman" panose="02020603050405020304" pitchFamily="18" charset="0"/>
              </a:rPr>
              <a:t>結果に基づいて個別課題を抽出していたが</a:t>
            </a:r>
            <a:r>
              <a:rPr lang="ja-JP" altLang="en-US" sz="1400" kern="100" dirty="0" smtClean="0">
                <a:latin typeface="+mj-ea"/>
                <a:ea typeface="+mj-ea"/>
                <a:cs typeface="Times New Roman" panose="02020603050405020304" pitchFamily="18" charset="0"/>
              </a:rPr>
              <a:t>、経営計画 </a:t>
            </a:r>
            <a:r>
              <a:rPr lang="en-US" altLang="ja-JP" sz="1400" kern="100" dirty="0" smtClean="0">
                <a:latin typeface="+mj-ea"/>
                <a:ea typeface="+mj-ea"/>
                <a:cs typeface="Times New Roman" panose="02020603050405020304" pitchFamily="18" charset="0"/>
              </a:rPr>
              <a:t>Ver.2.0</a:t>
            </a:r>
            <a:r>
              <a:rPr lang="ja-JP" altLang="en-US" sz="1400" kern="100" dirty="0" smtClean="0">
                <a:latin typeface="+mj-ea"/>
                <a:ea typeface="+mj-ea"/>
                <a:cs typeface="Times New Roman" panose="02020603050405020304" pitchFamily="18" charset="0"/>
              </a:rPr>
              <a:t>で</a:t>
            </a:r>
            <a:r>
              <a:rPr lang="ja-JP" altLang="en-US" sz="1400" kern="100" dirty="0">
                <a:latin typeface="+mj-ea"/>
                <a:ea typeface="+mj-ea"/>
                <a:cs typeface="Times New Roman" panose="02020603050405020304" pitchFamily="18" charset="0"/>
              </a:rPr>
              <a:t>は港営事業会計の</a:t>
            </a:r>
            <a:r>
              <a:rPr lang="ja-JP" altLang="en-US" sz="1400" kern="100" dirty="0" smtClean="0">
                <a:latin typeface="+mj-ea"/>
                <a:ea typeface="+mj-ea"/>
                <a:cs typeface="Times New Roman" panose="02020603050405020304" pitchFamily="18" charset="0"/>
              </a:rPr>
              <a:t>決算表示と</a:t>
            </a:r>
            <a:r>
              <a:rPr lang="ja-JP" altLang="en-US" sz="1400" kern="100" dirty="0">
                <a:latin typeface="+mj-ea"/>
                <a:ea typeface="+mj-ea"/>
                <a:cs typeface="Times New Roman" panose="02020603050405020304" pitchFamily="18" charset="0"/>
              </a:rPr>
              <a:t>同様の</a:t>
            </a:r>
            <a:r>
              <a:rPr lang="ja-JP" altLang="en-US" sz="1400" kern="100" dirty="0" smtClean="0">
                <a:latin typeface="+mj-ea"/>
                <a:ea typeface="+mj-ea"/>
                <a:cs typeface="Times New Roman" panose="02020603050405020304" pitchFamily="18" charset="0"/>
              </a:rPr>
              <a:t>消費税での影響を除いた収支結果（以下「税抜き表示」とする。）に</a:t>
            </a:r>
            <a:r>
              <a:rPr lang="ja-JP" altLang="en-US" sz="1400" kern="100" dirty="0">
                <a:latin typeface="+mj-ea"/>
                <a:ea typeface="+mj-ea"/>
                <a:cs typeface="Times New Roman" panose="02020603050405020304" pitchFamily="18" charset="0"/>
              </a:rPr>
              <a:t>基づき個別課題を抽出した</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algn="just">
              <a:lnSpc>
                <a:spcPct val="150000"/>
              </a:lnSpc>
            </a:pPr>
            <a:r>
              <a:rPr lang="en-US" altLang="ja-JP" sz="1400" kern="100" dirty="0" smtClean="0">
                <a:latin typeface="+mj-ea"/>
                <a:ea typeface="+mj-ea"/>
                <a:cs typeface="Times New Roman" panose="02020603050405020304" pitchFamily="18" charset="0"/>
              </a:rPr>
              <a:t>《</a:t>
            </a:r>
            <a:r>
              <a:rPr lang="ja-JP" altLang="en-US" sz="1400" kern="100" dirty="0">
                <a:latin typeface="+mj-ea"/>
                <a:cs typeface="Times New Roman" panose="02020603050405020304" pitchFamily="18" charset="0"/>
              </a:rPr>
              <a:t>経営計画 </a:t>
            </a:r>
            <a:r>
              <a:rPr lang="en-US" altLang="ja-JP" sz="1400" kern="100" dirty="0" smtClean="0">
                <a:latin typeface="+mj-ea"/>
                <a:cs typeface="Times New Roman" panose="02020603050405020304" pitchFamily="18" charset="0"/>
              </a:rPr>
              <a:t>Ver.2.0</a:t>
            </a:r>
            <a:r>
              <a:rPr lang="ja-JP" altLang="en-US" sz="1400" kern="100" dirty="0" smtClean="0">
                <a:latin typeface="+mj-ea"/>
                <a:ea typeface="+mj-ea"/>
                <a:cs typeface="Times New Roman" panose="02020603050405020304" pitchFamily="18" charset="0"/>
              </a:rPr>
              <a:t>で新たに抽出した「個別課題」</a:t>
            </a:r>
            <a:r>
              <a:rPr lang="en-US" altLang="ja-JP" sz="1400" kern="100" dirty="0" smtClean="0">
                <a:latin typeface="+mj-ea"/>
                <a:ea typeface="+mj-ea"/>
                <a:cs typeface="Times New Roman" panose="02020603050405020304" pitchFamily="18" charset="0"/>
              </a:rPr>
              <a:t>》</a:t>
            </a:r>
            <a:endParaRPr lang="en-US" altLang="ja-JP" sz="1400" kern="100" dirty="0">
              <a:latin typeface="+mj-ea"/>
              <a:ea typeface="+mj-ea"/>
              <a:cs typeface="Times New Roman" panose="02020603050405020304" pitchFamily="18" charset="0"/>
            </a:endParaRPr>
          </a:p>
          <a:p>
            <a:pPr marL="342900" indent="-342900" algn="just">
              <a:lnSpc>
                <a:spcPct val="150000"/>
              </a:lnSpc>
              <a:buFont typeface="Wingdings" panose="05000000000000000000" pitchFamily="2" charset="2"/>
              <a:buChar char="Ø"/>
            </a:pPr>
            <a:r>
              <a:rPr lang="ja-JP" altLang="en-US" sz="1400" kern="100" dirty="0" smtClean="0">
                <a:latin typeface="+mj-ea"/>
                <a:ea typeface="+mj-ea"/>
                <a:cs typeface="Times New Roman" panose="02020603050405020304" pitchFamily="18" charset="0"/>
              </a:rPr>
              <a:t>上記の「収支結果の算出方法の変更」及び経営計画策定後の状況変化により以下の地区を新たに「個別課題」として抽出した。</a:t>
            </a:r>
            <a:endParaRPr lang="en-US" altLang="ja-JP" sz="1400" kern="100" dirty="0" smtClean="0">
              <a:latin typeface="+mj-ea"/>
              <a:ea typeface="+mj-ea"/>
              <a:cs typeface="Times New Roman" panose="02020603050405020304" pitchFamily="18" charset="0"/>
            </a:endParaRPr>
          </a:p>
          <a:p>
            <a:pPr algn="just">
              <a:lnSpc>
                <a:spcPct val="150000"/>
              </a:lnSpc>
            </a:pPr>
            <a:r>
              <a:rPr lang="ja-JP" altLang="en-US" sz="1400" kern="100" dirty="0" smtClean="0">
                <a:latin typeface="+mj-ea"/>
                <a:ea typeface="+mj-ea"/>
                <a:cs typeface="Times New Roman" panose="02020603050405020304" pitchFamily="18" charset="0"/>
              </a:rPr>
              <a:t>　　・北港</a:t>
            </a:r>
            <a:r>
              <a:rPr lang="ja-JP" altLang="en-US" sz="1400" kern="100" dirty="0">
                <a:latin typeface="+mj-ea"/>
                <a:ea typeface="+mj-ea"/>
                <a:cs typeface="Times New Roman" panose="02020603050405020304" pitchFamily="18" charset="0"/>
              </a:rPr>
              <a:t>白津地区</a:t>
            </a:r>
            <a:r>
              <a:rPr lang="ja-JP" altLang="en-US" sz="1400" kern="100" dirty="0" smtClean="0">
                <a:latin typeface="+mj-ea"/>
                <a:ea typeface="+mj-ea"/>
                <a:cs typeface="Times New Roman" panose="02020603050405020304" pitchFamily="18" charset="0"/>
              </a:rPr>
              <a:t>荷さばき地</a:t>
            </a:r>
            <a:r>
              <a:rPr lang="en-US" altLang="ja-JP" sz="1400" kern="100" dirty="0" smtClean="0">
                <a:latin typeface="+mj-ea"/>
                <a:ea typeface="+mj-ea"/>
                <a:cs typeface="Times New Roman" panose="02020603050405020304" pitchFamily="18" charset="0"/>
              </a:rPr>
              <a:t>【</a:t>
            </a:r>
            <a:r>
              <a:rPr lang="ja-JP" altLang="en-US" sz="1400" kern="100" dirty="0" smtClean="0">
                <a:latin typeface="+mj-ea"/>
                <a:ea typeface="+mj-ea"/>
                <a:cs typeface="Times New Roman" panose="02020603050405020304" pitchFamily="18" charset="0"/>
              </a:rPr>
              <a:t>利用者の撤退による収支悪化</a:t>
            </a:r>
            <a:r>
              <a:rPr lang="en-US" altLang="ja-JP" sz="1400" kern="100" dirty="0" smtClean="0">
                <a:latin typeface="+mj-ea"/>
                <a:ea typeface="+mj-ea"/>
                <a:cs typeface="Times New Roman" panose="02020603050405020304" pitchFamily="18" charset="0"/>
              </a:rPr>
              <a:t>】</a:t>
            </a:r>
          </a:p>
          <a:p>
            <a:pPr algn="just">
              <a:lnSpc>
                <a:spcPct val="150000"/>
              </a:lnSpc>
            </a:pPr>
            <a:r>
              <a:rPr lang="ja-JP" altLang="en-US" sz="1400" kern="100" dirty="0" smtClean="0">
                <a:latin typeface="+mj-ea"/>
                <a:ea typeface="+mj-ea"/>
                <a:cs typeface="Times New Roman" panose="02020603050405020304" pitchFamily="18" charset="0"/>
              </a:rPr>
              <a:t>　　・Ｊ</a:t>
            </a:r>
            <a:r>
              <a:rPr lang="ja-JP" altLang="en-US" sz="1400" kern="100" dirty="0">
                <a:latin typeface="+mj-ea"/>
                <a:ea typeface="+mj-ea"/>
                <a:cs typeface="Times New Roman" panose="02020603050405020304" pitchFamily="18" charset="0"/>
              </a:rPr>
              <a:t>地区</a:t>
            </a:r>
            <a:r>
              <a:rPr lang="ja-JP" altLang="en-US" sz="1400" kern="100" dirty="0" smtClean="0">
                <a:latin typeface="+mj-ea"/>
                <a:ea typeface="+mj-ea"/>
                <a:cs typeface="Times New Roman" panose="02020603050405020304" pitchFamily="18" charset="0"/>
              </a:rPr>
              <a:t>荷さばき地</a:t>
            </a:r>
            <a:r>
              <a:rPr lang="en-US" altLang="ja-JP" sz="1400" kern="100" dirty="0" smtClean="0">
                <a:latin typeface="+mj-ea"/>
                <a:ea typeface="+mj-ea"/>
                <a:cs typeface="Times New Roman" panose="02020603050405020304" pitchFamily="18" charset="0"/>
              </a:rPr>
              <a:t>【</a:t>
            </a:r>
            <a:r>
              <a:rPr lang="ja-JP" altLang="en-US" sz="1400" kern="100" dirty="0" smtClean="0">
                <a:latin typeface="+mj-ea"/>
                <a:ea typeface="+mj-ea"/>
                <a:cs typeface="Times New Roman" panose="02020603050405020304" pitchFamily="18" charset="0"/>
              </a:rPr>
              <a:t>新規利用者の誘致が実現しなかったため</a:t>
            </a:r>
            <a:r>
              <a:rPr lang="en-US" altLang="ja-JP" sz="1400" kern="100" dirty="0" smtClean="0">
                <a:latin typeface="+mj-ea"/>
                <a:ea typeface="+mj-ea"/>
                <a:cs typeface="Times New Roman" panose="02020603050405020304" pitchFamily="18" charset="0"/>
              </a:rPr>
              <a:t>】</a:t>
            </a:r>
          </a:p>
          <a:p>
            <a:pPr algn="just">
              <a:lnSpc>
                <a:spcPct val="150000"/>
              </a:lnSpc>
            </a:pPr>
            <a:r>
              <a:rPr lang="ja-JP" altLang="en-US" sz="1400" kern="100" dirty="0" smtClean="0">
                <a:latin typeface="+mj-ea"/>
                <a:ea typeface="+mj-ea"/>
                <a:cs typeface="Times New Roman" panose="02020603050405020304" pitchFamily="18" charset="0"/>
              </a:rPr>
              <a:t>　　・ＫＦ</a:t>
            </a:r>
            <a:r>
              <a:rPr lang="ja-JP" altLang="en-US" sz="1400" kern="100" dirty="0">
                <a:latin typeface="+mj-ea"/>
                <a:ea typeface="+mj-ea"/>
                <a:cs typeface="Times New Roman" panose="02020603050405020304" pitchFamily="18" charset="0"/>
              </a:rPr>
              <a:t>地区荷さばき地（船客上屋含む</a:t>
            </a:r>
            <a:r>
              <a:rPr lang="ja-JP" altLang="en-US" sz="1400" kern="100" dirty="0" smtClean="0">
                <a:latin typeface="+mj-ea"/>
                <a:ea typeface="+mj-ea"/>
                <a:cs typeface="Times New Roman" panose="02020603050405020304" pitchFamily="18" charset="0"/>
              </a:rPr>
              <a:t>）</a:t>
            </a:r>
            <a:r>
              <a:rPr lang="en-US" altLang="ja-JP" sz="1400" kern="100" dirty="0" smtClean="0">
                <a:latin typeface="+mj-ea"/>
                <a:ea typeface="+mj-ea"/>
                <a:cs typeface="Times New Roman" panose="02020603050405020304" pitchFamily="18" charset="0"/>
              </a:rPr>
              <a:t>【</a:t>
            </a:r>
            <a:r>
              <a:rPr lang="ja-JP" altLang="en-US" sz="1400" kern="100" dirty="0" smtClean="0">
                <a:latin typeface="+mj-ea"/>
                <a:ea typeface="+mj-ea"/>
                <a:cs typeface="Times New Roman" panose="02020603050405020304" pitchFamily="18" charset="0"/>
              </a:rPr>
              <a:t>税抜き表示による収支結果で赤字となったため</a:t>
            </a:r>
            <a:r>
              <a:rPr lang="en-US" altLang="ja-JP" sz="1400" kern="100" dirty="0" smtClean="0">
                <a:latin typeface="+mj-ea"/>
                <a:ea typeface="+mj-ea"/>
                <a:cs typeface="Times New Roman" panose="02020603050405020304" pitchFamily="18" charset="0"/>
              </a:rPr>
              <a:t>】</a:t>
            </a:r>
            <a:endParaRPr lang="ja-JP" altLang="en-US" sz="1400" kern="100" dirty="0">
              <a:latin typeface="+mj-ea"/>
              <a:ea typeface="+mj-ea"/>
              <a:cs typeface="Times New Roman" panose="02020603050405020304" pitchFamily="18" charset="0"/>
            </a:endParaRPr>
          </a:p>
        </p:txBody>
      </p:sp>
      <p:sp>
        <p:nvSpPr>
          <p:cNvPr id="12" name="正方形/長方形 11"/>
          <p:cNvSpPr/>
          <p:nvPr/>
        </p:nvSpPr>
        <p:spPr>
          <a:xfrm>
            <a:off x="81170" y="1179909"/>
            <a:ext cx="2494322" cy="35439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個別課題の抽出</a:t>
            </a:r>
            <a:endParaRPr kumimoji="1" lang="ja-JP" altLang="en-US" sz="1400" b="1" dirty="0"/>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13</a:t>
            </a:fld>
            <a:endParaRPr kumimoji="1" lang="ja-JP" altLang="en-US" dirty="0"/>
          </a:p>
        </p:txBody>
      </p:sp>
    </p:spTree>
    <p:extLst>
      <p:ext uri="{BB962C8B-B14F-4D97-AF65-F5344CB8AC3E}">
        <p14:creationId xmlns:p14="http://schemas.microsoft.com/office/powerpoint/2010/main" val="29967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コンテンツ プレースホルダー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4187" y="5171735"/>
            <a:ext cx="2157413" cy="1504188"/>
          </a:xfrm>
          <a:prstGeom prst="rect">
            <a:avLst/>
          </a:prstGeom>
          <a:effectLst>
            <a:outerShdw blurRad="50800" dist="127000" dir="2700000" algn="tl" rotWithShape="0">
              <a:schemeClr val="bg1">
                <a:alpha val="40000"/>
              </a:schemeClr>
            </a:outerShdw>
          </a:effectLst>
        </p:spPr>
      </p:pic>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⑥　老朽化する上屋への対応</a:t>
            </a:r>
            <a:endParaRPr kumimoji="1" lang="ja-JP" altLang="en-US" sz="1600" b="1" dirty="0">
              <a:solidFill>
                <a:schemeClr val="tx1"/>
              </a:solidFill>
              <a:latin typeface="+mj-ea"/>
            </a:endParaRPr>
          </a:p>
        </p:txBody>
      </p:sp>
      <p:sp>
        <p:nvSpPr>
          <p:cNvPr id="22" name="正方形/長方形 21"/>
          <p:cNvSpPr/>
          <p:nvPr/>
        </p:nvSpPr>
        <p:spPr>
          <a:xfrm>
            <a:off x="116115" y="881084"/>
            <a:ext cx="6487886" cy="2028371"/>
          </a:xfrm>
          <a:prstGeom prst="rect">
            <a:avLst/>
          </a:prstGeom>
          <a:ln w="15875">
            <a:solidFill>
              <a:srgbClr val="7030A0"/>
            </a:solidFill>
          </a:ln>
        </p:spPr>
        <p:txBody>
          <a:bodyPr wrap="square" anchor="t">
            <a:noAutofit/>
          </a:bodyPr>
          <a:lstStyle/>
          <a:p>
            <a:pPr lvl="0" algn="just">
              <a:spcAft>
                <a:spcPts val="0"/>
              </a:spcAft>
            </a:pPr>
            <a:endParaRPr lang="en-US" altLang="ja-JP" sz="1600" b="1" kern="100" dirty="0" smtClean="0">
              <a:latin typeface="+mj-ea"/>
              <a:ea typeface="+mj-ea"/>
              <a:cs typeface="Times New Roman" panose="02020603050405020304" pitchFamily="18" charset="0"/>
            </a:endParaRPr>
          </a:p>
          <a:p>
            <a:pPr lvl="0" algn="just">
              <a:spcAft>
                <a:spcPts val="0"/>
              </a:spcAft>
            </a:pPr>
            <a:endParaRPr lang="en-US" altLang="ja-JP" sz="1100" b="1"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ほとんど</a:t>
            </a:r>
            <a:r>
              <a:rPr lang="ja-JP" altLang="en-US" sz="1200" kern="100" dirty="0">
                <a:latin typeface="+mj-ea"/>
                <a:ea typeface="+mj-ea"/>
                <a:cs typeface="Times New Roman" panose="02020603050405020304" pitchFamily="18" charset="0"/>
              </a:rPr>
              <a:t>の上屋が、耐用年数である</a:t>
            </a:r>
            <a:r>
              <a:rPr lang="en-US" altLang="ja-JP" sz="1200" kern="100" dirty="0">
                <a:latin typeface="+mj-ea"/>
                <a:ea typeface="+mj-ea"/>
                <a:cs typeface="Times New Roman" panose="02020603050405020304" pitchFamily="18" charset="0"/>
              </a:rPr>
              <a:t>31</a:t>
            </a:r>
            <a:r>
              <a:rPr lang="ja-JP" altLang="en-US" sz="1200" kern="100" dirty="0">
                <a:latin typeface="+mj-ea"/>
                <a:ea typeface="+mj-ea"/>
                <a:cs typeface="Times New Roman" panose="02020603050405020304" pitchFamily="18" charset="0"/>
              </a:rPr>
              <a:t>年を超えるなど老朽化が進行している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また</a:t>
            </a:r>
            <a:r>
              <a:rPr lang="ja-JP" altLang="en-US" sz="1200" kern="100" dirty="0">
                <a:latin typeface="+mj-ea"/>
                <a:ea typeface="+mj-ea"/>
                <a:cs typeface="Times New Roman" panose="02020603050405020304" pitchFamily="18" charset="0"/>
              </a:rPr>
              <a:t>、利用者へのヒアリングの結果、建設年度が古い施設では、現在の物流形態に対応していない、との指摘を受けている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上屋</a:t>
            </a:r>
            <a:r>
              <a:rPr lang="ja-JP" altLang="en-US" sz="1200" kern="100" dirty="0">
                <a:latin typeface="+mj-ea"/>
                <a:ea typeface="+mj-ea"/>
                <a:cs typeface="Times New Roman" panose="02020603050405020304" pitchFamily="18" charset="0"/>
              </a:rPr>
              <a:t>の建替えにあたっては企業債を財源とするため、イニシャルコストと、ランニングコストを使用料収益で賄えなければならず、更新投資に着手する際には、将来にわたっての需要を見極めることが重要である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戦後</a:t>
            </a:r>
            <a:r>
              <a:rPr lang="ja-JP" altLang="en-US" sz="1200" kern="100" dirty="0">
                <a:latin typeface="+mj-ea"/>
                <a:ea typeface="+mj-ea"/>
                <a:cs typeface="Times New Roman" panose="02020603050405020304" pitchFamily="18" charset="0"/>
              </a:rPr>
              <a:t>数多くの上屋が新設されてから相当な築年数が経過</a:t>
            </a:r>
            <a:r>
              <a:rPr lang="ja-JP" altLang="en-US" sz="1200" kern="100" dirty="0" smtClean="0">
                <a:latin typeface="+mj-ea"/>
                <a:ea typeface="+mj-ea"/>
                <a:cs typeface="Times New Roman" panose="02020603050405020304" pitchFamily="18" charset="0"/>
              </a:rPr>
              <a:t>しているが、これ</a:t>
            </a:r>
            <a:r>
              <a:rPr lang="ja-JP" altLang="en-US" sz="1200" kern="100" dirty="0">
                <a:latin typeface="+mj-ea"/>
                <a:ea typeface="+mj-ea"/>
                <a:cs typeface="Times New Roman" panose="02020603050405020304" pitchFamily="18" charset="0"/>
              </a:rPr>
              <a:t>まで建替えを行っておらず、更新投資に取り組むための明確なルールを定めていなかった。</a:t>
            </a:r>
          </a:p>
        </p:txBody>
      </p:sp>
      <p:grpSp>
        <p:nvGrpSpPr>
          <p:cNvPr id="7" name="グループ化 6"/>
          <p:cNvGrpSpPr/>
          <p:nvPr/>
        </p:nvGrpSpPr>
        <p:grpSpPr>
          <a:xfrm>
            <a:off x="6700867" y="894732"/>
            <a:ext cx="2423886" cy="3759616"/>
            <a:chOff x="6778171" y="3069153"/>
            <a:chExt cx="2423886" cy="3770859"/>
          </a:xfrm>
        </p:grpSpPr>
        <p:graphicFrame>
          <p:nvGraphicFramePr>
            <p:cNvPr id="12" name="グラフ 11"/>
            <p:cNvGraphicFramePr/>
            <p:nvPr>
              <p:extLst>
                <p:ext uri="{D42A27DB-BD31-4B8C-83A1-F6EECF244321}">
                  <p14:modId xmlns:p14="http://schemas.microsoft.com/office/powerpoint/2010/main" val="1051437273"/>
                </p:ext>
              </p:extLst>
            </p:nvPr>
          </p:nvGraphicFramePr>
          <p:xfrm>
            <a:off x="6801480" y="3340412"/>
            <a:ext cx="2255433" cy="3499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3"/>
            <p:cNvSpPr txBox="1">
              <a:spLocks noChangeArrowheads="1"/>
            </p:cNvSpPr>
            <p:nvPr/>
          </p:nvSpPr>
          <p:spPr bwMode="auto">
            <a:xfrm>
              <a:off x="6778171" y="3069153"/>
              <a:ext cx="2423886" cy="52793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b="1" u="sng" dirty="0" smtClean="0"/>
                <a:t>上屋の整備年度（単位：棟）（再掲）</a:t>
              </a:r>
              <a:endParaRPr lang="en-US" altLang="ja-JP" sz="1000" b="1" u="sng" dirty="0" smtClean="0"/>
            </a:p>
          </p:txBody>
        </p:sp>
      </p:grpSp>
      <p:sp>
        <p:nvSpPr>
          <p:cNvPr id="17" name="Text Box 3"/>
          <p:cNvSpPr txBox="1">
            <a:spLocks noChangeArrowheads="1"/>
          </p:cNvSpPr>
          <p:nvPr/>
        </p:nvSpPr>
        <p:spPr bwMode="auto">
          <a:xfrm>
            <a:off x="6720114" y="4654348"/>
            <a:ext cx="2423886" cy="52793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b="1" u="sng" dirty="0" smtClean="0"/>
              <a:t>中央</a:t>
            </a:r>
            <a:r>
              <a:rPr lang="en-US" altLang="ja-JP" sz="1000" b="1" u="sng" dirty="0" smtClean="0"/>
              <a:t>1</a:t>
            </a:r>
            <a:r>
              <a:rPr lang="ja-JP" altLang="en-US" sz="1000" b="1" u="sng" dirty="0" smtClean="0"/>
              <a:t>号上屋（</a:t>
            </a:r>
            <a:r>
              <a:rPr lang="en-US" altLang="ja-JP" sz="1000" b="1" u="sng" dirty="0" smtClean="0"/>
              <a:t>S23</a:t>
            </a:r>
            <a:r>
              <a:rPr lang="ja-JP" altLang="en-US" sz="1000" b="1" u="sng" dirty="0" smtClean="0"/>
              <a:t>年度築）</a:t>
            </a:r>
            <a:endParaRPr lang="en-US" altLang="ja-JP" sz="1000" b="1" u="sng" dirty="0" smtClean="0"/>
          </a:p>
          <a:p>
            <a:pPr algn="ctr">
              <a:spcBef>
                <a:spcPct val="50000"/>
              </a:spcBef>
            </a:pPr>
            <a:r>
              <a:rPr lang="ja-JP" altLang="en-US" sz="1000" b="1" u="sng" dirty="0" smtClean="0"/>
              <a:t>大阪市で最も古い上屋</a:t>
            </a:r>
            <a:endParaRPr lang="en-US" altLang="ja-JP" sz="1000" b="1" u="sng" dirty="0" smtClean="0"/>
          </a:p>
        </p:txBody>
      </p:sp>
      <p:sp>
        <p:nvSpPr>
          <p:cNvPr id="6" name="正方形/長方形 5"/>
          <p:cNvSpPr/>
          <p:nvPr/>
        </p:nvSpPr>
        <p:spPr>
          <a:xfrm>
            <a:off x="6824464" y="4654348"/>
            <a:ext cx="2176693" cy="202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flipV="1">
            <a:off x="1862191" y="3024428"/>
            <a:ext cx="2995731" cy="1858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94341" y="3325294"/>
            <a:ext cx="6531433" cy="3357915"/>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n-ea"/>
              </a:rPr>
              <a:t>」</a:t>
            </a:r>
            <a:endParaRPr lang="en-US" altLang="ja-JP" sz="1200" b="1" u="sng" dirty="0" smtClean="0">
              <a:solidFill>
                <a:schemeClr val="bg1"/>
              </a:solidFill>
              <a:effectLst>
                <a:outerShdw blurRad="38100" dist="38100" dir="2700000" algn="tl">
                  <a:srgbClr val="000000">
                    <a:alpha val="43137"/>
                  </a:srgbClr>
                </a:outerShdw>
              </a:effectLst>
              <a:latin typeface="+mn-ea"/>
            </a:endParaRPr>
          </a:p>
          <a:p>
            <a:r>
              <a:rPr lang="ja-JP" altLang="en-US" sz="1200" b="1" dirty="0" smtClean="0">
                <a:solidFill>
                  <a:schemeClr val="bg1"/>
                </a:solidFill>
                <a:effectLst>
                  <a:outerShdw blurRad="38100" dist="38100" dir="2700000" algn="tl">
                    <a:srgbClr val="000000">
                      <a:alpha val="43137"/>
                    </a:srgbClr>
                  </a:outerShdw>
                </a:effectLst>
                <a:latin typeface="+mn-ea"/>
              </a:rPr>
              <a:t>（中期的取組）</a:t>
            </a:r>
            <a:endParaRPr lang="en-US" altLang="ja-JP" sz="1200" b="1" dirty="0" smtClean="0">
              <a:solidFill>
                <a:schemeClr val="bg1"/>
              </a:solidFill>
              <a:effectLst>
                <a:outerShdw blurRad="38100" dist="38100" dir="2700000" algn="tl">
                  <a:srgbClr val="000000">
                    <a:alpha val="43137"/>
                  </a:srgbClr>
                </a:outerShdw>
              </a:effectLst>
              <a:latin typeface="+mn-ea"/>
            </a:endParaRPr>
          </a:p>
          <a:p>
            <a:r>
              <a:rPr lang="ja-JP" altLang="en-US" sz="1200" b="1" dirty="0" smtClean="0">
                <a:solidFill>
                  <a:schemeClr val="bg1"/>
                </a:solidFill>
                <a:latin typeface="+mn-ea"/>
              </a:rPr>
              <a:t>・今後、上屋を更新投資するにあたっては、次のルールを基本とする。</a:t>
            </a:r>
            <a:endParaRPr lang="en-US" altLang="ja-JP" sz="1200" b="1" dirty="0" smtClean="0">
              <a:solidFill>
                <a:schemeClr val="bg1"/>
              </a:solidFill>
              <a:latin typeface="+mn-ea"/>
            </a:endParaRPr>
          </a:p>
          <a:p>
            <a:pPr marL="171450" indent="-171450">
              <a:buFont typeface="Wingdings" panose="05000000000000000000" pitchFamily="2" charset="2"/>
              <a:buChar char="Ø"/>
            </a:pPr>
            <a:r>
              <a:rPr lang="ja-JP" altLang="en-US" sz="1200" b="1" dirty="0" smtClean="0">
                <a:solidFill>
                  <a:schemeClr val="bg1"/>
                </a:solidFill>
                <a:latin typeface="+mn-ea"/>
              </a:rPr>
              <a:t>「上屋</a:t>
            </a:r>
            <a:r>
              <a:rPr lang="ja-JP" altLang="en-US" sz="1200" b="1" dirty="0">
                <a:solidFill>
                  <a:schemeClr val="bg1"/>
                </a:solidFill>
                <a:latin typeface="+mn-ea"/>
              </a:rPr>
              <a:t>とその周辺の用地が一定規模あり、一体的な開発が可能であるもの」は民間活力の導入を積極的に検討する。（例：「先導的官民連携支援事業」の活用）</a:t>
            </a:r>
          </a:p>
          <a:p>
            <a:pPr marL="171450" indent="-171450">
              <a:buFont typeface="Wingdings" panose="05000000000000000000" pitchFamily="2" charset="2"/>
              <a:buChar char="Ø"/>
            </a:pPr>
            <a:r>
              <a:rPr lang="ja-JP" altLang="en-US" sz="1200" b="1" dirty="0" smtClean="0">
                <a:solidFill>
                  <a:schemeClr val="bg1"/>
                </a:solidFill>
                <a:latin typeface="+mn-ea"/>
              </a:rPr>
              <a:t>「</a:t>
            </a:r>
            <a:r>
              <a:rPr lang="ja-JP" altLang="en-US" sz="1200" b="1" dirty="0">
                <a:solidFill>
                  <a:schemeClr val="bg1"/>
                </a:solidFill>
                <a:latin typeface="+mn-ea"/>
              </a:rPr>
              <a:t>上記以外のもの」は「更新計画」を策定し、公共での更新投資を行う。ただし、「大阪市</a:t>
            </a:r>
            <a:r>
              <a:rPr lang="en-US" altLang="ja-JP" sz="1200" b="1" dirty="0">
                <a:solidFill>
                  <a:schemeClr val="bg1"/>
                </a:solidFill>
                <a:latin typeface="+mn-ea"/>
              </a:rPr>
              <a:t>PPP/PFI</a:t>
            </a:r>
            <a:r>
              <a:rPr lang="ja-JP" altLang="en-US" sz="1200" b="1" dirty="0">
                <a:solidFill>
                  <a:schemeClr val="bg1"/>
                </a:solidFill>
                <a:latin typeface="+mn-ea"/>
              </a:rPr>
              <a:t>手法導入優先的検討規程」による手続きに留意する</a:t>
            </a:r>
            <a:r>
              <a:rPr lang="ja-JP" altLang="en-US" sz="1200" b="1" dirty="0" smtClean="0">
                <a:solidFill>
                  <a:schemeClr val="bg1"/>
                </a:solidFill>
                <a:latin typeface="+mn-ea"/>
              </a:rPr>
              <a:t>。</a:t>
            </a:r>
            <a:endParaRPr lang="en-US" altLang="ja-JP" sz="1200" b="1" dirty="0" smtClean="0">
              <a:solidFill>
                <a:schemeClr val="bg1"/>
              </a:solidFill>
              <a:latin typeface="+mn-ea"/>
            </a:endParaRPr>
          </a:p>
          <a:p>
            <a:pPr lvl="0" algn="just">
              <a:spcAft>
                <a:spcPts val="0"/>
              </a:spcAft>
            </a:pPr>
            <a:endParaRPr lang="en-US" altLang="ja-JP" sz="800" b="1" kern="100" dirty="0" smtClean="0">
              <a:solidFill>
                <a:schemeClr val="bg1"/>
              </a:solidFill>
              <a:latin typeface="+mj-ea"/>
              <a:cs typeface="Times New Roman" panose="02020603050405020304" pitchFamily="18" charset="0"/>
            </a:endParaRPr>
          </a:p>
          <a:p>
            <a:pPr lvl="0" algn="just">
              <a:spcAft>
                <a:spcPts val="0"/>
              </a:spcAft>
            </a:pPr>
            <a:r>
              <a:rPr lang="ja-JP" altLang="en-US" sz="1200" b="1" kern="100" dirty="0" smtClean="0">
                <a:solidFill>
                  <a:schemeClr val="bg1"/>
                </a:solidFill>
                <a:latin typeface="+mj-ea"/>
                <a:cs typeface="Times New Roman" panose="02020603050405020304" pitchFamily="18" charset="0"/>
              </a:rPr>
              <a:t>公共</a:t>
            </a:r>
            <a:r>
              <a:rPr lang="ja-JP" altLang="en-US" sz="1200" b="1" kern="100" dirty="0">
                <a:solidFill>
                  <a:schemeClr val="bg1"/>
                </a:solidFill>
                <a:latin typeface="+mj-ea"/>
                <a:cs typeface="Times New Roman" panose="02020603050405020304" pitchFamily="18" charset="0"/>
              </a:rPr>
              <a:t>での更新投資は次</a:t>
            </a:r>
            <a:r>
              <a:rPr lang="ja-JP" altLang="en-US" sz="1200" b="1" kern="100" dirty="0" smtClean="0">
                <a:solidFill>
                  <a:schemeClr val="bg1"/>
                </a:solidFill>
                <a:latin typeface="+mj-ea"/>
                <a:cs typeface="Times New Roman" panose="02020603050405020304" pitchFamily="18" charset="0"/>
              </a:rPr>
              <a:t>の条件を満たすこととする</a:t>
            </a:r>
            <a:r>
              <a:rPr lang="ja-JP" altLang="en-US" sz="1200" b="1" kern="100" dirty="0">
                <a:solidFill>
                  <a:schemeClr val="bg1"/>
                </a:solidFill>
                <a:latin typeface="+mj-ea"/>
                <a:cs typeface="Times New Roman" panose="02020603050405020304" pitchFamily="18" charset="0"/>
              </a:rPr>
              <a:t>。</a:t>
            </a:r>
            <a:endParaRPr lang="en-US"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kern="100" dirty="0">
                <a:solidFill>
                  <a:schemeClr val="bg1"/>
                </a:solidFill>
                <a:latin typeface="+mj-ea"/>
                <a:cs typeface="Times New Roman" panose="02020603050405020304" pitchFamily="18" charset="0"/>
              </a:rPr>
              <a:t>建替後の上屋について、建</a:t>
            </a:r>
            <a:r>
              <a:rPr lang="ja-JP" altLang="ja-JP" sz="1200" b="1" kern="100" dirty="0" smtClean="0">
                <a:solidFill>
                  <a:schemeClr val="bg1"/>
                </a:solidFill>
                <a:latin typeface="+mj-ea"/>
                <a:cs typeface="Times New Roman" panose="02020603050405020304" pitchFamily="18" charset="0"/>
              </a:rPr>
              <a:t>替後</a:t>
            </a:r>
            <a:r>
              <a:rPr lang="ja-JP" altLang="ja-JP" sz="1200" b="1" kern="100" dirty="0">
                <a:solidFill>
                  <a:schemeClr val="bg1"/>
                </a:solidFill>
                <a:latin typeface="+mj-ea"/>
                <a:cs typeface="Times New Roman" panose="02020603050405020304" pitchFamily="18" charset="0"/>
              </a:rPr>
              <a:t>の使用料</a:t>
            </a:r>
            <a:r>
              <a:rPr lang="ja-JP" altLang="ja-JP" sz="1200" b="1" kern="100" dirty="0" smtClean="0">
                <a:solidFill>
                  <a:schemeClr val="bg1"/>
                </a:solidFill>
                <a:latin typeface="+mj-ea"/>
                <a:cs typeface="Times New Roman" panose="02020603050405020304" pitchFamily="18" charset="0"/>
              </a:rPr>
              <a:t>（</a:t>
            </a:r>
            <a:r>
              <a:rPr lang="ja-JP" altLang="en-US" sz="1200" b="1" kern="100" dirty="0">
                <a:solidFill>
                  <a:schemeClr val="bg1"/>
                </a:solidFill>
                <a:latin typeface="+mj-ea"/>
                <a:cs typeface="Times New Roman" panose="02020603050405020304" pitchFamily="18" charset="0"/>
              </a:rPr>
              <a:t>住之江区</a:t>
            </a:r>
            <a:r>
              <a:rPr lang="ja-JP" altLang="ja-JP" sz="1200" b="1" kern="100" dirty="0" smtClean="0">
                <a:solidFill>
                  <a:schemeClr val="bg1"/>
                </a:solidFill>
                <a:latin typeface="+mj-ea"/>
                <a:cs typeface="Times New Roman" panose="02020603050405020304" pitchFamily="18" charset="0"/>
              </a:rPr>
              <a:t>以外</a:t>
            </a:r>
            <a:r>
              <a:rPr lang="ja-JP" altLang="ja-JP" sz="1200" b="1" kern="100" dirty="0">
                <a:solidFill>
                  <a:schemeClr val="bg1"/>
                </a:solidFill>
                <a:latin typeface="+mj-ea"/>
                <a:cs typeface="Times New Roman" panose="02020603050405020304" pitchFamily="18" charset="0"/>
              </a:rPr>
              <a:t>であれば</a:t>
            </a:r>
            <a:r>
              <a:rPr lang="en-US" altLang="ja-JP" sz="1200" b="1" kern="100" dirty="0">
                <a:solidFill>
                  <a:schemeClr val="bg1"/>
                </a:solidFill>
                <a:latin typeface="+mj-ea"/>
                <a:cs typeface="Times New Roman" panose="02020603050405020304" pitchFamily="18" charset="0"/>
              </a:rPr>
              <a:t>1</a:t>
            </a:r>
            <a:r>
              <a:rPr lang="ja-JP" altLang="ja-JP" sz="1200" b="1" kern="100" dirty="0">
                <a:solidFill>
                  <a:schemeClr val="bg1"/>
                </a:solidFill>
                <a:latin typeface="+mj-ea"/>
                <a:cs typeface="Times New Roman" panose="02020603050405020304" pitchFamily="18" charset="0"/>
              </a:rPr>
              <a:t>級の使用料）を徴収しても、これまでどおり継続した施設使用を見込むことが</a:t>
            </a:r>
            <a:r>
              <a:rPr lang="ja-JP" altLang="ja-JP" sz="1200" b="1" kern="100" dirty="0" smtClean="0">
                <a:solidFill>
                  <a:schemeClr val="bg1"/>
                </a:solidFill>
                <a:latin typeface="+mj-ea"/>
                <a:cs typeface="Times New Roman" panose="02020603050405020304" pitchFamily="18" charset="0"/>
              </a:rPr>
              <a:t>できる</a:t>
            </a:r>
            <a:r>
              <a:rPr lang="ja-JP" altLang="en-US" sz="1200" b="1" kern="100" dirty="0" smtClean="0">
                <a:solidFill>
                  <a:schemeClr val="bg1"/>
                </a:solidFill>
                <a:latin typeface="+mj-ea"/>
                <a:cs typeface="Times New Roman" panose="02020603050405020304" pitchFamily="18" charset="0"/>
              </a:rPr>
              <a:t>こと</a:t>
            </a:r>
            <a:endParaRPr lang="ja-JP"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kern="100" dirty="0">
                <a:solidFill>
                  <a:schemeClr val="bg1"/>
                </a:solidFill>
                <a:latin typeface="+mj-ea"/>
                <a:cs typeface="Times New Roman" panose="02020603050405020304" pitchFamily="18" charset="0"/>
              </a:rPr>
              <a:t>工事に支障が生じないこと（既存の使用者が工事期間に移転等が可能であること）</a:t>
            </a:r>
            <a:endParaRPr lang="en-US"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dirty="0">
                <a:solidFill>
                  <a:schemeClr val="bg1"/>
                </a:solidFill>
                <a:latin typeface="+mj-ea"/>
                <a:cs typeface="Times New Roman" panose="02020603050405020304" pitchFamily="18" charset="0"/>
              </a:rPr>
              <a:t>収支</a:t>
            </a:r>
            <a:r>
              <a:rPr lang="ja-JP" altLang="ja-JP" sz="1200" b="1" dirty="0" smtClean="0">
                <a:solidFill>
                  <a:schemeClr val="bg1"/>
                </a:solidFill>
                <a:latin typeface="+mj-ea"/>
                <a:cs typeface="Times New Roman" panose="02020603050405020304" pitchFamily="18" charset="0"/>
              </a:rPr>
              <a:t>が</a:t>
            </a:r>
            <a:r>
              <a:rPr lang="ja-JP" altLang="en-US" sz="1200" b="1" dirty="0" smtClean="0">
                <a:solidFill>
                  <a:schemeClr val="bg1"/>
                </a:solidFill>
                <a:latin typeface="+mj-ea"/>
                <a:cs typeface="Times New Roman" panose="02020603050405020304" pitchFamily="18" charset="0"/>
              </a:rPr>
              <a:t>合</a:t>
            </a:r>
            <a:r>
              <a:rPr lang="ja-JP" altLang="ja-JP" sz="1200" b="1" dirty="0" smtClean="0">
                <a:solidFill>
                  <a:schemeClr val="bg1"/>
                </a:solidFill>
                <a:latin typeface="+mj-ea"/>
                <a:cs typeface="Times New Roman" panose="02020603050405020304" pitchFamily="18" charset="0"/>
              </a:rPr>
              <a:t>償う</a:t>
            </a:r>
            <a:r>
              <a:rPr lang="ja-JP" altLang="ja-JP" sz="1200" b="1" dirty="0">
                <a:solidFill>
                  <a:schemeClr val="bg1"/>
                </a:solidFill>
                <a:latin typeface="+mj-ea"/>
                <a:cs typeface="Times New Roman" panose="02020603050405020304" pitchFamily="18" charset="0"/>
              </a:rPr>
              <a:t>こと（稼働率を現実的なものとして設定すること）</a:t>
            </a:r>
            <a:endParaRPr lang="en-US" altLang="ja-JP" sz="1200" b="1" dirty="0">
              <a:solidFill>
                <a:schemeClr val="bg1"/>
              </a:solidFill>
              <a:latin typeface="+mj-ea"/>
              <a:cs typeface="Times New Roman" panose="02020603050405020304" pitchFamily="18" charset="0"/>
            </a:endParaRPr>
          </a:p>
          <a:p>
            <a:pPr lvl="0" algn="just">
              <a:spcAft>
                <a:spcPts val="0"/>
              </a:spcAft>
            </a:pPr>
            <a:r>
              <a:rPr lang="ja-JP" altLang="en-US" sz="1200" b="1" dirty="0">
                <a:solidFill>
                  <a:schemeClr val="bg1"/>
                </a:solidFill>
                <a:latin typeface="+mj-ea"/>
                <a:cs typeface="Times New Roman" panose="02020603050405020304" pitchFamily="18" charset="0"/>
              </a:rPr>
              <a:t>上記の条件を満たさないものは、可能な限り上屋の延命措置を実施するが、その期限を過ぎた際は更地化による「荷さばき地」としての運用、あるいは廃止、そして、ニーズがあることが前提となるが、ユーザーへの賃貸などを実施する。</a:t>
            </a:r>
            <a:endParaRPr lang="ja-JP" altLang="en-US" sz="1200" b="1" dirty="0">
              <a:solidFill>
                <a:schemeClr val="bg1"/>
              </a:solidFill>
              <a:latin typeface="+mj-ea"/>
            </a:endParaRPr>
          </a:p>
          <a:p>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smtClean="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smtClean="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smtClean="0">
              <a:solidFill>
                <a:schemeClr val="bg1"/>
              </a:solidFill>
              <a:latin typeface="+mn-ea"/>
            </a:endParaRPr>
          </a:p>
          <a:p>
            <a:endParaRPr lang="ja-JP" altLang="en-US"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endParaRPr lang="ja-JP" altLang="en-US" sz="1200" b="1" dirty="0">
              <a:solidFill>
                <a:schemeClr val="bg1"/>
              </a:solidFill>
              <a:effectLst>
                <a:outerShdw blurRad="38100" dist="38100" dir="2700000" algn="tl">
                  <a:srgbClr val="000000">
                    <a:alpha val="43137"/>
                  </a:srgbClr>
                </a:outerShdw>
              </a:effectLst>
              <a:latin typeface="+mn-ea"/>
            </a:endParaRPr>
          </a:p>
        </p:txBody>
      </p:sp>
      <p:sp>
        <p:nvSpPr>
          <p:cNvPr id="8" name="正方形/長方形 7"/>
          <p:cNvSpPr/>
          <p:nvPr/>
        </p:nvSpPr>
        <p:spPr>
          <a:xfrm>
            <a:off x="213699" y="4830809"/>
            <a:ext cx="6269020" cy="1611086"/>
          </a:xfrm>
          <a:prstGeom prst="rect">
            <a:avLst/>
          </a:prstGeom>
          <a:ln>
            <a:solidFill>
              <a:schemeClr val="bg1"/>
            </a:solidFill>
          </a:ln>
        </p:spPr>
        <p:txBody>
          <a:bodyPr wrap="square">
            <a:noAutofit/>
          </a:bodyPr>
          <a:lstStyle/>
          <a:p>
            <a:pPr lvl="0" algn="just">
              <a:spcAft>
                <a:spcPts val="0"/>
              </a:spcAft>
            </a:pPr>
            <a:endParaRPr lang="ja-JP" altLang="en-US" sz="1200" dirty="0">
              <a:solidFill>
                <a:schemeClr val="bg1"/>
              </a:solidFill>
              <a:latin typeface="+mj-ea"/>
              <a:ea typeface="+mj-ea"/>
            </a:endParaRPr>
          </a:p>
        </p:txBody>
      </p:sp>
      <p:sp>
        <p:nvSpPr>
          <p:cNvPr id="15" name="正方形/長方形 14"/>
          <p:cNvSpPr/>
          <p:nvPr/>
        </p:nvSpPr>
        <p:spPr>
          <a:xfrm>
            <a:off x="116115" y="894733"/>
            <a:ext cx="2418097" cy="28624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rPr>
              <a:t>課題</a:t>
            </a:r>
            <a:r>
              <a:rPr lang="ja-JP" altLang="en-US" sz="1200" b="1" dirty="0">
                <a:solidFill>
                  <a:schemeClr val="bg1"/>
                </a:solidFill>
              </a:rPr>
              <a:t>解決のための現状認識</a:t>
            </a: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22</a:t>
            </a:fld>
            <a:endParaRPr kumimoji="1" lang="ja-JP" altLang="en-US" dirty="0"/>
          </a:p>
        </p:txBody>
      </p:sp>
    </p:spTree>
    <p:extLst>
      <p:ext uri="{BB962C8B-B14F-4D97-AF65-F5344CB8AC3E}">
        <p14:creationId xmlns:p14="http://schemas.microsoft.com/office/powerpoint/2010/main" val="502186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1"/>
            <a:ext cx="7886700" cy="925565"/>
          </a:xfrm>
        </p:spPr>
        <p:txBody>
          <a:bodyPr>
            <a:no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a:t>
            </a:r>
            <a:r>
              <a:rPr lang="ja-JP" altLang="en-US" sz="1600" b="1" dirty="0">
                <a:solidFill>
                  <a:schemeClr val="tx1"/>
                </a:solidFill>
                <a:latin typeface="+mj-ea"/>
              </a:rPr>
              <a:t>　港営事業会計を構成する施設提供事業と埋立事業</a:t>
            </a:r>
            <a:r>
              <a:rPr lang="ja-JP" altLang="en-US" sz="1600" b="1" dirty="0" smtClean="0">
                <a:solidFill>
                  <a:schemeClr val="tx1"/>
                </a:solidFill>
                <a:latin typeface="+mj-ea"/>
              </a:rPr>
              <a:t>の区分の明確化</a:t>
            </a:r>
            <a:endParaRPr kumimoji="1" lang="ja-JP" altLang="en-US" sz="1600" b="1" dirty="0">
              <a:solidFill>
                <a:schemeClr val="tx1"/>
              </a:solidFill>
              <a:latin typeface="+mj-ea"/>
            </a:endParaRPr>
          </a:p>
        </p:txBody>
      </p:sp>
      <p:sp>
        <p:nvSpPr>
          <p:cNvPr id="4" name="正方形/長方形 3"/>
          <p:cNvSpPr/>
          <p:nvPr/>
        </p:nvSpPr>
        <p:spPr>
          <a:xfrm>
            <a:off x="73469" y="1082592"/>
            <a:ext cx="8872330" cy="3339283"/>
          </a:xfrm>
          <a:prstGeom prst="rect">
            <a:avLst/>
          </a:prstGeom>
          <a:ln w="38100">
            <a:solidFill>
              <a:schemeClr val="accent1"/>
            </a:solidFill>
          </a:ln>
        </p:spPr>
        <p:txBody>
          <a:bodyPr wrap="square">
            <a:noAutofit/>
          </a:bodyPr>
          <a:lstStyle/>
          <a:p>
            <a:pPr lvl="0" algn="just">
              <a:spcBef>
                <a:spcPts val="500"/>
              </a:spcBef>
              <a:spcAft>
                <a:spcPts val="0"/>
              </a:spcAft>
            </a:pPr>
            <a:r>
              <a:rPr lang="en-US" altLang="ja-JP" sz="1400" b="1" kern="100" dirty="0" smtClean="0">
                <a:latin typeface="+mn-ea"/>
                <a:cs typeface="Times New Roman" panose="02020603050405020304" pitchFamily="18" charset="0"/>
              </a:rPr>
              <a:t/>
            </a:r>
            <a:br>
              <a:rPr lang="en-US" altLang="ja-JP" sz="1400" b="1" kern="100" dirty="0" smtClean="0">
                <a:latin typeface="+mn-ea"/>
                <a:cs typeface="Times New Roman" panose="02020603050405020304" pitchFamily="18" charset="0"/>
              </a:rPr>
            </a:br>
            <a:r>
              <a:rPr lang="ja-JP" altLang="en-US" sz="1400" b="1" kern="100" dirty="0" smtClean="0">
                <a:latin typeface="+mn-ea"/>
                <a:cs typeface="Times New Roman" panose="02020603050405020304" pitchFamily="18" charset="0"/>
              </a:rPr>
              <a:t>　</a:t>
            </a:r>
            <a:endParaRPr lang="en-US" altLang="ja-JP" sz="1400" b="1" u="sng" kern="100" dirty="0" smtClean="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施設提供事業は、近年のアジア諸港の台頭に伴い我が国港湾の地位が相対的に低下していることや、世界的な市場競争のなかで大手コンテナ船会社の合併・再編が進むなど、今後、より港湾経営に特化した戦略的な運営が求められている。</a:t>
            </a:r>
            <a:endParaRPr lang="en-US" altLang="ja-JP" sz="1400" kern="100" dirty="0" smtClean="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一方</a:t>
            </a:r>
            <a:r>
              <a:rPr lang="ja-JP" altLang="en-US" sz="1400" kern="100" dirty="0">
                <a:latin typeface="+mn-ea"/>
                <a:cs typeface="Times New Roman" panose="02020603050405020304" pitchFamily="18" charset="0"/>
              </a:rPr>
              <a:t>で</a:t>
            </a:r>
            <a:r>
              <a:rPr lang="ja-JP" altLang="en-US" sz="1400" kern="100" dirty="0" smtClean="0">
                <a:latin typeface="+mn-ea"/>
                <a:cs typeface="Times New Roman" panose="02020603050405020304" pitchFamily="18" charset="0"/>
              </a:rPr>
              <a:t>、埋立事業</a:t>
            </a:r>
            <a:r>
              <a:rPr lang="ja-JP" altLang="en-US" sz="1400" kern="100" dirty="0">
                <a:latin typeface="+mn-ea"/>
                <a:cs typeface="Times New Roman" panose="02020603050405020304" pitchFamily="18" charset="0"/>
              </a:rPr>
              <a:t>については、当面の開発エリアとしては最後の夢洲における</a:t>
            </a:r>
            <a:r>
              <a:rPr lang="ja-JP" altLang="en-US" sz="1400" kern="100" dirty="0" smtClean="0">
                <a:latin typeface="+mn-ea"/>
                <a:cs typeface="Times New Roman" panose="02020603050405020304" pitchFamily="18" charset="0"/>
              </a:rPr>
              <a:t>万博の開催・</a:t>
            </a:r>
            <a:r>
              <a:rPr lang="en-US" altLang="ja-JP" sz="1400" kern="100" dirty="0">
                <a:latin typeface="+mn-ea"/>
                <a:cs typeface="Times New Roman" panose="02020603050405020304" pitchFamily="18" charset="0"/>
              </a:rPr>
              <a:t>IR</a:t>
            </a:r>
            <a:r>
              <a:rPr lang="ja-JP" altLang="en-US" sz="1400" kern="100" dirty="0">
                <a:latin typeface="+mn-ea"/>
                <a:cs typeface="Times New Roman" panose="02020603050405020304" pitchFamily="18" charset="0"/>
              </a:rPr>
              <a:t>誘致などに伴い、大規模なインフラ投資が想定され</a:t>
            </a:r>
            <a:r>
              <a:rPr lang="ja-JP" altLang="en-US" sz="1400" kern="100" dirty="0" smtClean="0">
                <a:latin typeface="+mn-ea"/>
                <a:cs typeface="Times New Roman" panose="02020603050405020304" pitchFamily="18" charset="0"/>
              </a:rPr>
              <a:t>、持続可能性や事業収束、事業リスクの面からの</a:t>
            </a:r>
            <a:r>
              <a:rPr lang="ja-JP" altLang="en-US" sz="1400" kern="100" dirty="0">
                <a:latin typeface="+mn-ea"/>
                <a:cs typeface="Times New Roman" panose="02020603050405020304" pitchFamily="18" charset="0"/>
              </a:rPr>
              <a:t>検証が求められるなど、両事業は、より独立性・透明性の高い事業運営が求められている</a:t>
            </a:r>
            <a:r>
              <a:rPr lang="ja-JP" altLang="en-US" sz="1400" kern="100" dirty="0" smtClean="0">
                <a:latin typeface="+mn-ea"/>
                <a:cs typeface="Times New Roman" panose="02020603050405020304" pitchFamily="18" charset="0"/>
              </a:rPr>
              <a:t>。</a:t>
            </a:r>
            <a:endParaRPr lang="en-US" altLang="ja-JP" sz="1400" kern="100" dirty="0" smtClean="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平成</a:t>
            </a:r>
            <a:r>
              <a:rPr lang="en-US" altLang="ja-JP" sz="1400" kern="100" dirty="0">
                <a:latin typeface="+mn-ea"/>
                <a:cs typeface="Times New Roman" panose="02020603050405020304" pitchFamily="18" charset="0"/>
              </a:rPr>
              <a:t>26</a:t>
            </a:r>
            <a:r>
              <a:rPr lang="ja-JP" altLang="en-US" sz="1400" kern="100" dirty="0">
                <a:latin typeface="+mn-ea"/>
                <a:cs typeface="Times New Roman" panose="02020603050405020304" pitchFamily="18" charset="0"/>
              </a:rPr>
              <a:t>年度に地方公営企業会計制度が見直され、これまで以上にセグメント別の財務規律の確保が求められている中、今後、両事業ともに多額の投資（</a:t>
            </a:r>
            <a:r>
              <a:rPr lang="ja-JP" altLang="en-US" sz="1400" kern="100" dirty="0" smtClean="0">
                <a:latin typeface="+mn-ea"/>
                <a:cs typeface="Times New Roman" panose="02020603050405020304" pitchFamily="18" charset="0"/>
              </a:rPr>
              <a:t>埋立事業：</a:t>
            </a:r>
            <a:r>
              <a:rPr lang="ja-JP" altLang="en-US" sz="1400" kern="100" dirty="0">
                <a:latin typeface="+mn-ea"/>
                <a:cs typeface="Times New Roman" panose="02020603050405020304" pitchFamily="18" charset="0"/>
              </a:rPr>
              <a:t>万博・</a:t>
            </a:r>
            <a:r>
              <a:rPr lang="en-US" altLang="ja-JP" sz="1400" kern="100" dirty="0" smtClean="0">
                <a:latin typeface="+mn-ea"/>
                <a:cs typeface="Times New Roman" panose="02020603050405020304" pitchFamily="18" charset="0"/>
              </a:rPr>
              <a:t>IR</a:t>
            </a:r>
            <a:r>
              <a:rPr lang="ja-JP" altLang="en-US" sz="1400" kern="100" dirty="0" smtClean="0">
                <a:latin typeface="+mn-ea"/>
                <a:cs typeface="Times New Roman" panose="02020603050405020304" pitchFamily="18" charset="0"/>
              </a:rPr>
              <a:t>関連投資、施設提供事業：</a:t>
            </a:r>
            <a:r>
              <a:rPr lang="ja-JP" altLang="en-US" sz="1400" kern="100" dirty="0">
                <a:latin typeface="+mn-ea"/>
                <a:cs typeface="Times New Roman" panose="02020603050405020304" pitchFamily="18" charset="0"/>
              </a:rPr>
              <a:t>競争力強化のための投資）が想定され、投資額に対する採算性がこれまで以上に注目</a:t>
            </a:r>
            <a:r>
              <a:rPr lang="ja-JP" altLang="en-US" sz="1400" kern="100" dirty="0" smtClean="0">
                <a:latin typeface="+mn-ea"/>
                <a:cs typeface="Times New Roman" panose="02020603050405020304" pitchFamily="18" charset="0"/>
              </a:rPr>
              <a:t>される。</a:t>
            </a:r>
            <a:endParaRPr lang="en-US" altLang="ja-JP" sz="1400" kern="100" dirty="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なお、</a:t>
            </a:r>
            <a:r>
              <a:rPr lang="ja-JP" altLang="en-US" sz="1400" kern="100" dirty="0">
                <a:latin typeface="+mn-ea"/>
                <a:cs typeface="Times New Roman" panose="02020603050405020304" pitchFamily="18" charset="0"/>
              </a:rPr>
              <a:t>財政健全化法の各種比率</a:t>
            </a:r>
            <a:r>
              <a:rPr lang="ja-JP" altLang="en-US" sz="1400" kern="100" dirty="0" smtClean="0">
                <a:latin typeface="+mn-ea"/>
                <a:cs typeface="Times New Roman" panose="02020603050405020304" pitchFamily="18" charset="0"/>
              </a:rPr>
              <a:t>は会計</a:t>
            </a:r>
            <a:r>
              <a:rPr lang="ja-JP" altLang="en-US" sz="1400" kern="100" dirty="0">
                <a:latin typeface="+mn-ea"/>
                <a:cs typeface="Times New Roman" panose="02020603050405020304" pitchFamily="18" charset="0"/>
              </a:rPr>
              <a:t>単位で算出するため</a:t>
            </a:r>
            <a:r>
              <a:rPr lang="ja-JP" altLang="en-US" sz="1400" kern="100" dirty="0" smtClean="0">
                <a:latin typeface="+mn-ea"/>
                <a:cs typeface="Times New Roman" panose="02020603050405020304" pitchFamily="18" charset="0"/>
              </a:rPr>
              <a:t>、現行制度では、いずれかの事業の各種比率が悪化したとしても顕在化しない可能性がある。</a:t>
            </a:r>
            <a:endParaRPr lang="ja-JP" altLang="en-US" sz="1400" kern="100" dirty="0">
              <a:latin typeface="+mn-ea"/>
              <a:cs typeface="Times New Roman" panose="02020603050405020304" pitchFamily="18" charset="0"/>
            </a:endParaRPr>
          </a:p>
        </p:txBody>
      </p:sp>
      <p:sp>
        <p:nvSpPr>
          <p:cNvPr id="11" name="正方形/長方形 10"/>
          <p:cNvSpPr/>
          <p:nvPr/>
        </p:nvSpPr>
        <p:spPr>
          <a:xfrm>
            <a:off x="97657" y="1082592"/>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課題</a:t>
            </a:r>
            <a:r>
              <a:rPr lang="ja-JP" altLang="en-US" sz="1400" b="1" dirty="0">
                <a:solidFill>
                  <a:schemeClr val="bg1"/>
                </a:solidFill>
              </a:rPr>
              <a:t>解決のための現状認識</a:t>
            </a:r>
          </a:p>
        </p:txBody>
      </p:sp>
      <p:sp>
        <p:nvSpPr>
          <p:cNvPr id="15" name="角丸四角形 14"/>
          <p:cNvSpPr/>
          <p:nvPr/>
        </p:nvSpPr>
        <p:spPr>
          <a:xfrm>
            <a:off x="97657" y="5087772"/>
            <a:ext cx="8872330" cy="13401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bg1"/>
                </a:solidFill>
                <a:effectLst>
                  <a:outerShdw blurRad="38100" dist="38100" dir="2700000" algn="tl">
                    <a:srgbClr val="000000">
                      <a:alpha val="43137"/>
                    </a:srgbClr>
                  </a:outerShdw>
                </a:effectLst>
              </a:rPr>
              <a:t>課題解決のための「経営改善策」</a:t>
            </a:r>
            <a:endParaRPr lang="en-US" altLang="ja-JP" sz="1400" b="1" u="sng" dirty="0" smtClean="0">
              <a:solidFill>
                <a:schemeClr val="bg1"/>
              </a:solidFill>
              <a:effectLst>
                <a:outerShdw blurRad="38100" dist="38100" dir="2700000" algn="tl">
                  <a:srgbClr val="000000">
                    <a:alpha val="43137"/>
                  </a:srgbClr>
                </a:outerShdw>
              </a:effectLst>
            </a:endParaRPr>
          </a:p>
          <a:p>
            <a:r>
              <a:rPr lang="ja-JP" altLang="en-US" sz="1400" b="1" dirty="0" smtClean="0">
                <a:solidFill>
                  <a:schemeClr val="bg1"/>
                </a:solidFill>
              </a:rPr>
              <a:t>（</a:t>
            </a:r>
            <a:r>
              <a:rPr lang="ja-JP" altLang="en-US" sz="1400" b="1" dirty="0">
                <a:solidFill>
                  <a:schemeClr val="bg1"/>
                </a:solidFill>
              </a:rPr>
              <a:t>中期</a:t>
            </a:r>
            <a:r>
              <a:rPr lang="ja-JP" altLang="en-US" sz="1400" b="1" dirty="0" smtClean="0">
                <a:solidFill>
                  <a:schemeClr val="bg1"/>
                </a:solidFill>
              </a:rPr>
              <a:t>的取組）</a:t>
            </a:r>
            <a:endParaRPr lang="en-US" altLang="ja-JP" sz="1400" b="1" dirty="0" smtClean="0">
              <a:solidFill>
                <a:schemeClr val="bg1"/>
              </a:solidFill>
            </a:endParaRPr>
          </a:p>
          <a:p>
            <a:pPr marL="171450" indent="-171450">
              <a:buFont typeface="Arial" panose="020B0604020202020204" pitchFamily="34" charset="0"/>
              <a:buChar char="•"/>
            </a:pPr>
            <a:r>
              <a:rPr lang="ja-JP" altLang="en-US" sz="1400" b="1" dirty="0">
                <a:solidFill>
                  <a:schemeClr val="bg1"/>
                </a:solidFill>
              </a:rPr>
              <a:t>両事業</a:t>
            </a:r>
            <a:r>
              <a:rPr lang="ja-JP" altLang="en-US" sz="1400" b="1" dirty="0" smtClean="0">
                <a:solidFill>
                  <a:schemeClr val="bg1"/>
                </a:solidFill>
              </a:rPr>
              <a:t>の区分を明確にし、透明性</a:t>
            </a:r>
            <a:r>
              <a:rPr lang="ja-JP" altLang="en-US" sz="1400" b="1" dirty="0">
                <a:solidFill>
                  <a:schemeClr val="bg1"/>
                </a:solidFill>
              </a:rPr>
              <a:t>・</a:t>
            </a:r>
            <a:r>
              <a:rPr lang="ja-JP" altLang="en-US" sz="1400" b="1" dirty="0" smtClean="0">
                <a:solidFill>
                  <a:schemeClr val="bg1"/>
                </a:solidFill>
              </a:rPr>
              <a:t>独立性を高めるとともに、市民に対する説明責任をより適切に果たすため、港営事業会計を各事業毎に分離するなど様々な手法及びその実施の是非について、研究・検討を行う。</a:t>
            </a:r>
            <a:endParaRPr lang="ja-JP" altLang="en-US" sz="1400" b="1" dirty="0">
              <a:solidFill>
                <a:schemeClr val="bg1"/>
              </a:solidFill>
            </a:endParaRPr>
          </a:p>
        </p:txBody>
      </p:sp>
      <p:sp>
        <p:nvSpPr>
          <p:cNvPr id="13" name="二等辺三角形 12"/>
          <p:cNvSpPr/>
          <p:nvPr/>
        </p:nvSpPr>
        <p:spPr>
          <a:xfrm flipV="1">
            <a:off x="2503508" y="4618739"/>
            <a:ext cx="3949700" cy="286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23</a:t>
            </a:fld>
            <a:endParaRPr kumimoji="1" lang="ja-JP" altLang="en-US" dirty="0"/>
          </a:p>
        </p:txBody>
      </p:sp>
    </p:spTree>
    <p:extLst>
      <p:ext uri="{BB962C8B-B14F-4D97-AF65-F5344CB8AC3E}">
        <p14:creationId xmlns:p14="http://schemas.microsoft.com/office/powerpoint/2010/main" val="3556926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602" y="378476"/>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個別課題の箇所図</a:t>
            </a:r>
            <a:endParaRPr lang="ja-JP" altLang="en-US" sz="1600" b="1" dirty="0">
              <a:solidFill>
                <a:schemeClr val="tx1"/>
              </a:solidFill>
              <a:latin typeface="+mj-ea"/>
            </a:endParaRPr>
          </a:p>
        </p:txBody>
      </p:sp>
      <p:pic>
        <p:nvPicPr>
          <p:cNvPr id="10" name="図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2583" y="1319812"/>
            <a:ext cx="5426236" cy="5011763"/>
          </a:xfrm>
          <a:prstGeom prst="rect">
            <a:avLst/>
          </a:prstGeom>
        </p:spPr>
      </p:pic>
      <p:sp>
        <p:nvSpPr>
          <p:cNvPr id="305" name="正方形/長方形 304"/>
          <p:cNvSpPr/>
          <p:nvPr/>
        </p:nvSpPr>
        <p:spPr>
          <a:xfrm rot="19292878">
            <a:off x="4658564" y="4582274"/>
            <a:ext cx="268273"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4" name="正方形/長方形 303"/>
          <p:cNvSpPr/>
          <p:nvPr/>
        </p:nvSpPr>
        <p:spPr>
          <a:xfrm rot="19356264">
            <a:off x="4898487" y="4418633"/>
            <a:ext cx="200418"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6" name="図 5"/>
          <p:cNvPicPr>
            <a:picLocks noChangeAspect="1"/>
          </p:cNvPicPr>
          <p:nvPr/>
        </p:nvPicPr>
        <p:blipFill rotWithShape="1">
          <a:blip r:embed="rId4" cstate="screen">
            <a:extLst>
              <a:ext uri="{28A0092B-C50C-407E-A947-70E740481C1C}">
                <a14:useLocalDpi xmlns:a14="http://schemas.microsoft.com/office/drawing/2010/main"/>
              </a:ext>
            </a:extLst>
          </a:blip>
          <a:srcRect r="20" b="9444"/>
          <a:stretch/>
        </p:blipFill>
        <p:spPr>
          <a:xfrm>
            <a:off x="90444" y="2947715"/>
            <a:ext cx="2541579" cy="3364335"/>
          </a:xfrm>
          <a:prstGeom prst="rect">
            <a:avLst/>
          </a:prstGeom>
        </p:spPr>
      </p:pic>
      <p:pic>
        <p:nvPicPr>
          <p:cNvPr id="7" name="図 6"/>
          <p:cNvPicPr>
            <a:picLocks noChangeAspect="1"/>
          </p:cNvPicPr>
          <p:nvPr/>
        </p:nvPicPr>
        <p:blipFill rotWithShape="1">
          <a:blip r:embed="rId5" cstate="screen">
            <a:extLst>
              <a:ext uri="{28A0092B-C50C-407E-A947-70E740481C1C}">
                <a14:useLocalDpi xmlns:a14="http://schemas.microsoft.com/office/drawing/2010/main"/>
              </a:ext>
            </a:extLst>
          </a:blip>
          <a:srcRect t="24902" r="-285"/>
          <a:stretch/>
        </p:blipFill>
        <p:spPr>
          <a:xfrm>
            <a:off x="105310" y="1326525"/>
            <a:ext cx="2525257" cy="2720282"/>
          </a:xfrm>
          <a:prstGeom prst="rect">
            <a:avLst/>
          </a:prstGeom>
        </p:spPr>
      </p:pic>
      <p:pic>
        <p:nvPicPr>
          <p:cNvPr id="8" name="図 7"/>
          <p:cNvPicPr>
            <a:picLocks noChangeAspect="1"/>
          </p:cNvPicPr>
          <p:nvPr/>
        </p:nvPicPr>
        <p:blipFill rotWithShape="1">
          <a:blip r:embed="rId6" cstate="screen">
            <a:extLst>
              <a:ext uri="{28A0092B-C50C-407E-A947-70E740481C1C}">
                <a14:useLocalDpi xmlns:a14="http://schemas.microsoft.com/office/drawing/2010/main"/>
              </a:ext>
            </a:extLst>
          </a:blip>
          <a:srcRect l="1" r="319" b="9213"/>
          <a:stretch/>
        </p:blipFill>
        <p:spPr>
          <a:xfrm>
            <a:off x="1595177" y="2953805"/>
            <a:ext cx="2555948" cy="3330785"/>
          </a:xfrm>
          <a:prstGeom prst="rect">
            <a:avLst/>
          </a:prstGeom>
        </p:spPr>
      </p:pic>
      <p:pic>
        <p:nvPicPr>
          <p:cNvPr id="9" name="図 8"/>
          <p:cNvPicPr>
            <a:picLocks noChangeAspect="1"/>
          </p:cNvPicPr>
          <p:nvPr/>
        </p:nvPicPr>
        <p:blipFill rotWithShape="1">
          <a:blip r:embed="rId7" cstate="screen">
            <a:extLst>
              <a:ext uri="{28A0092B-C50C-407E-A947-70E740481C1C}">
                <a14:useLocalDpi xmlns:a14="http://schemas.microsoft.com/office/drawing/2010/main"/>
              </a:ext>
            </a:extLst>
          </a:blip>
          <a:srcRect l="-1887"/>
          <a:stretch/>
        </p:blipFill>
        <p:spPr>
          <a:xfrm>
            <a:off x="1555371" y="1324651"/>
            <a:ext cx="2608984" cy="2706553"/>
          </a:xfrm>
          <a:prstGeom prst="rect">
            <a:avLst/>
          </a:prstGeom>
        </p:spPr>
      </p:pic>
      <p:sp>
        <p:nvSpPr>
          <p:cNvPr id="11" name="Freeform 443" descr="右上がり対角線 (太)"/>
          <p:cNvSpPr>
            <a:spLocks/>
          </p:cNvSpPr>
          <p:nvPr/>
        </p:nvSpPr>
        <p:spPr bwMode="auto">
          <a:xfrm>
            <a:off x="4960152" y="2501843"/>
            <a:ext cx="153483" cy="218508"/>
          </a:xfrm>
          <a:custGeom>
            <a:avLst/>
            <a:gdLst>
              <a:gd name="T0" fmla="*/ 2147483646 w 339"/>
              <a:gd name="T1" fmla="*/ 0 h 855"/>
              <a:gd name="T2" fmla="*/ 0 w 339"/>
              <a:gd name="T3" fmla="*/ 2147483646 h 855"/>
              <a:gd name="T4" fmla="*/ 2147483646 w 339"/>
              <a:gd name="T5" fmla="*/ 2147483646 h 855"/>
              <a:gd name="T6" fmla="*/ 2147483646 w 339"/>
              <a:gd name="T7" fmla="*/ 2147483646 h 855"/>
              <a:gd name="T8" fmla="*/ 2147483646 w 339"/>
              <a:gd name="T9" fmla="*/ 0 h 855"/>
              <a:gd name="T10" fmla="*/ 0 60000 65536"/>
              <a:gd name="T11" fmla="*/ 0 60000 65536"/>
              <a:gd name="T12" fmla="*/ 0 60000 65536"/>
              <a:gd name="T13" fmla="*/ 0 60000 65536"/>
              <a:gd name="T14" fmla="*/ 0 60000 65536"/>
              <a:gd name="T15" fmla="*/ 0 w 339"/>
              <a:gd name="T16" fmla="*/ 0 h 855"/>
              <a:gd name="T17" fmla="*/ 339 w 339"/>
              <a:gd name="T18" fmla="*/ 855 h 855"/>
              <a:gd name="connsiteX0" fmla="*/ 3363 w 10000"/>
              <a:gd name="connsiteY0" fmla="*/ 0 h 9474"/>
              <a:gd name="connsiteX1" fmla="*/ 0 w 10000"/>
              <a:gd name="connsiteY1" fmla="*/ 9474 h 9474"/>
              <a:gd name="connsiteX2" fmla="*/ 9481 w 10000"/>
              <a:gd name="connsiteY2" fmla="*/ 7266 h 9474"/>
              <a:gd name="connsiteX3" fmla="*/ 10000 w 10000"/>
              <a:gd name="connsiteY3" fmla="*/ 351 h 9474"/>
              <a:gd name="connsiteX4" fmla="*/ 3363 w 10000"/>
              <a:gd name="connsiteY4" fmla="*/ 0 h 9474"/>
              <a:gd name="connsiteX0" fmla="*/ 3363 w 11133"/>
              <a:gd name="connsiteY0" fmla="*/ 0 h 10000"/>
              <a:gd name="connsiteX1" fmla="*/ 0 w 11133"/>
              <a:gd name="connsiteY1" fmla="*/ 10000 h 10000"/>
              <a:gd name="connsiteX2" fmla="*/ 9481 w 11133"/>
              <a:gd name="connsiteY2" fmla="*/ 7669 h 10000"/>
              <a:gd name="connsiteX3" fmla="*/ 11133 w 11133"/>
              <a:gd name="connsiteY3" fmla="*/ 904 h 10000"/>
              <a:gd name="connsiteX4" fmla="*/ 3363 w 11133"/>
              <a:gd name="connsiteY4" fmla="*/ 0 h 10000"/>
              <a:gd name="connsiteX0" fmla="*/ 8649 w 11133"/>
              <a:gd name="connsiteY0" fmla="*/ 0 h 9252"/>
              <a:gd name="connsiteX1" fmla="*/ 0 w 11133"/>
              <a:gd name="connsiteY1" fmla="*/ 9252 h 9252"/>
              <a:gd name="connsiteX2" fmla="*/ 9481 w 11133"/>
              <a:gd name="connsiteY2" fmla="*/ 6921 h 9252"/>
              <a:gd name="connsiteX3" fmla="*/ 11133 w 11133"/>
              <a:gd name="connsiteY3" fmla="*/ 156 h 9252"/>
              <a:gd name="connsiteX4" fmla="*/ 8649 w 11133"/>
              <a:gd name="connsiteY4" fmla="*/ 0 h 9252"/>
              <a:gd name="connsiteX0" fmla="*/ 4264 w 10000"/>
              <a:gd name="connsiteY0" fmla="*/ 0 h 10809"/>
              <a:gd name="connsiteX1" fmla="*/ 0 w 10000"/>
              <a:gd name="connsiteY1" fmla="*/ 10809 h 10809"/>
              <a:gd name="connsiteX2" fmla="*/ 8516 w 10000"/>
              <a:gd name="connsiteY2" fmla="*/ 8290 h 10809"/>
              <a:gd name="connsiteX3" fmla="*/ 10000 w 10000"/>
              <a:gd name="connsiteY3" fmla="*/ 978 h 10809"/>
              <a:gd name="connsiteX4" fmla="*/ 4264 w 10000"/>
              <a:gd name="connsiteY4" fmla="*/ 0 h 10809"/>
              <a:gd name="connsiteX0" fmla="*/ 1890 w 7626"/>
              <a:gd name="connsiteY0" fmla="*/ 0 h 8499"/>
              <a:gd name="connsiteX1" fmla="*/ 0 w 7626"/>
              <a:gd name="connsiteY1" fmla="*/ 8499 h 8499"/>
              <a:gd name="connsiteX2" fmla="*/ 6142 w 7626"/>
              <a:gd name="connsiteY2" fmla="*/ 8290 h 8499"/>
              <a:gd name="connsiteX3" fmla="*/ 7626 w 7626"/>
              <a:gd name="connsiteY3" fmla="*/ 978 h 8499"/>
              <a:gd name="connsiteX4" fmla="*/ 1890 w 7626"/>
              <a:gd name="connsiteY4" fmla="*/ 0 h 8499"/>
              <a:gd name="connsiteX0" fmla="*/ 1885 w 9407"/>
              <a:gd name="connsiteY0" fmla="*/ 0 h 9754"/>
              <a:gd name="connsiteX1" fmla="*/ 0 w 9407"/>
              <a:gd name="connsiteY1" fmla="*/ 9049 h 9754"/>
              <a:gd name="connsiteX2" fmla="*/ 7461 w 9407"/>
              <a:gd name="connsiteY2" fmla="*/ 9754 h 9754"/>
              <a:gd name="connsiteX3" fmla="*/ 9407 w 9407"/>
              <a:gd name="connsiteY3" fmla="*/ 1151 h 9754"/>
              <a:gd name="connsiteX4" fmla="*/ 1885 w 9407"/>
              <a:gd name="connsiteY4" fmla="*/ 0 h 9754"/>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2787"/>
              <a:gd name="connsiteX1" fmla="*/ 0 w 10000"/>
              <a:gd name="connsiteY1" fmla="*/ 9277 h 12787"/>
              <a:gd name="connsiteX2" fmla="*/ 7143 w 10000"/>
              <a:gd name="connsiteY2" fmla="*/ 12787 h 12787"/>
              <a:gd name="connsiteX3" fmla="*/ 10000 w 10000"/>
              <a:gd name="connsiteY3" fmla="*/ 1180 h 12787"/>
              <a:gd name="connsiteX4" fmla="*/ 2004 w 10000"/>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2787">
                <a:moveTo>
                  <a:pt x="2162" y="0"/>
                </a:moveTo>
                <a:lnTo>
                  <a:pt x="0" y="11925"/>
                </a:lnTo>
                <a:cubicBezTo>
                  <a:pt x="6584" y="12724"/>
                  <a:pt x="4657" y="12546"/>
                  <a:pt x="7301" y="12787"/>
                </a:cubicBezTo>
                <a:lnTo>
                  <a:pt x="10158" y="1180"/>
                </a:lnTo>
                <a:lnTo>
                  <a:pt x="2162"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dirty="0">
              <a:solidFill>
                <a:prstClr val="black"/>
              </a:solidFill>
              <a:latin typeface="+mn-ea"/>
            </a:endParaRPr>
          </a:p>
        </p:txBody>
      </p:sp>
      <p:sp>
        <p:nvSpPr>
          <p:cNvPr id="12" name="Freeform 496"/>
          <p:cNvSpPr>
            <a:spLocks/>
          </p:cNvSpPr>
          <p:nvPr/>
        </p:nvSpPr>
        <p:spPr bwMode="auto">
          <a:xfrm rot="10411022">
            <a:off x="5005149" y="2521598"/>
            <a:ext cx="54617" cy="41124"/>
          </a:xfrm>
          <a:custGeom>
            <a:avLst/>
            <a:gdLst>
              <a:gd name="T0" fmla="*/ 2147483646 w 87"/>
              <a:gd name="T1" fmla="*/ 2147483646 h 90"/>
              <a:gd name="T2" fmla="*/ 0 w 87"/>
              <a:gd name="T3" fmla="*/ 2147483646 h 90"/>
              <a:gd name="T4" fmla="*/ 2147483646 w 87"/>
              <a:gd name="T5" fmla="*/ 0 h 90"/>
              <a:gd name="T6" fmla="*/ 2147483646 w 87"/>
              <a:gd name="T7" fmla="*/ 2147483646 h 90"/>
              <a:gd name="T8" fmla="*/ 2147483646 w 87"/>
              <a:gd name="T9" fmla="*/ 2147483646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75" y="90"/>
                </a:moveTo>
                <a:lnTo>
                  <a:pt x="0" y="75"/>
                </a:lnTo>
                <a:lnTo>
                  <a:pt x="9" y="0"/>
                </a:lnTo>
                <a:lnTo>
                  <a:pt x="87" y="12"/>
                </a:lnTo>
                <a:lnTo>
                  <a:pt x="75" y="90"/>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4" name="Freeform 497"/>
          <p:cNvSpPr>
            <a:spLocks/>
          </p:cNvSpPr>
          <p:nvPr/>
        </p:nvSpPr>
        <p:spPr bwMode="auto">
          <a:xfrm rot="10544123">
            <a:off x="4999147" y="2592134"/>
            <a:ext cx="39318" cy="67925"/>
          </a:xfrm>
          <a:custGeom>
            <a:avLst/>
            <a:gdLst>
              <a:gd name="T0" fmla="*/ 2147483646 w 60"/>
              <a:gd name="T1" fmla="*/ 2147483646 h 111"/>
              <a:gd name="T2" fmla="*/ 0 w 60"/>
              <a:gd name="T3" fmla="*/ 2147483646 h 111"/>
              <a:gd name="T4" fmla="*/ 2147483646 w 60"/>
              <a:gd name="T5" fmla="*/ 0 h 111"/>
              <a:gd name="T6" fmla="*/ 2147483646 w 60"/>
              <a:gd name="T7" fmla="*/ 2147483646 h 111"/>
              <a:gd name="T8" fmla="*/ 2147483646 w 60"/>
              <a:gd name="T9" fmla="*/ 2147483646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48" y="111"/>
                </a:moveTo>
                <a:lnTo>
                  <a:pt x="0" y="96"/>
                </a:lnTo>
                <a:lnTo>
                  <a:pt x="12" y="0"/>
                </a:lnTo>
                <a:lnTo>
                  <a:pt x="60" y="15"/>
                </a:lnTo>
                <a:lnTo>
                  <a:pt x="48" y="11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38" name="Freeform 472" descr="右上がり対角線 (太)"/>
          <p:cNvSpPr>
            <a:spLocks/>
          </p:cNvSpPr>
          <p:nvPr/>
        </p:nvSpPr>
        <p:spPr bwMode="auto">
          <a:xfrm rot="9967286" flipH="1" flipV="1">
            <a:off x="6641003" y="2874861"/>
            <a:ext cx="41500" cy="39318"/>
          </a:xfrm>
          <a:custGeom>
            <a:avLst/>
            <a:gdLst>
              <a:gd name="T0" fmla="*/ 2147483646 w 84"/>
              <a:gd name="T1" fmla="*/ 2147483646 h 111"/>
              <a:gd name="T2" fmla="*/ 0 w 84"/>
              <a:gd name="T3" fmla="*/ 2147483646 h 111"/>
              <a:gd name="T4" fmla="*/ 2147483646 w 84"/>
              <a:gd name="T5" fmla="*/ 2147483646 h 111"/>
              <a:gd name="T6" fmla="*/ 2147483646 w 84"/>
              <a:gd name="T7" fmla="*/ 0 h 111"/>
              <a:gd name="T8" fmla="*/ 2147483646 w 84"/>
              <a:gd name="T9" fmla="*/ 2147483646 h 111"/>
              <a:gd name="T10" fmla="*/ 0 60000 65536"/>
              <a:gd name="T11" fmla="*/ 0 60000 65536"/>
              <a:gd name="T12" fmla="*/ 0 60000 65536"/>
              <a:gd name="T13" fmla="*/ 0 60000 65536"/>
              <a:gd name="T14" fmla="*/ 0 60000 65536"/>
              <a:gd name="T15" fmla="*/ 0 w 84"/>
              <a:gd name="T16" fmla="*/ 0 h 111"/>
              <a:gd name="T17" fmla="*/ 84 w 84"/>
              <a:gd name="T18" fmla="*/ 111 h 111"/>
            </a:gdLst>
            <a:ahLst/>
            <a:cxnLst>
              <a:cxn ang="T10">
                <a:pos x="T0" y="T1"/>
              </a:cxn>
              <a:cxn ang="T11">
                <a:pos x="T2" y="T3"/>
              </a:cxn>
              <a:cxn ang="T12">
                <a:pos x="T4" y="T5"/>
              </a:cxn>
              <a:cxn ang="T13">
                <a:pos x="T6" y="T7"/>
              </a:cxn>
              <a:cxn ang="T14">
                <a:pos x="T8" y="T9"/>
              </a:cxn>
            </a:cxnLst>
            <a:rect l="T15" t="T16" r="T17" b="T18"/>
            <a:pathLst>
              <a:path w="84" h="111">
                <a:moveTo>
                  <a:pt x="9" y="18"/>
                </a:moveTo>
                <a:lnTo>
                  <a:pt x="0" y="111"/>
                </a:lnTo>
                <a:lnTo>
                  <a:pt x="84" y="75"/>
                </a:lnTo>
                <a:lnTo>
                  <a:pt x="63" y="0"/>
                </a:lnTo>
                <a:lnTo>
                  <a:pt x="9" y="18"/>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39" name="Freeform 572"/>
          <p:cNvSpPr>
            <a:spLocks/>
          </p:cNvSpPr>
          <p:nvPr/>
        </p:nvSpPr>
        <p:spPr bwMode="auto">
          <a:xfrm rot="19560000" flipH="1">
            <a:off x="6646811" y="2882724"/>
            <a:ext cx="29882" cy="23591"/>
          </a:xfrm>
          <a:custGeom>
            <a:avLst/>
            <a:gdLst>
              <a:gd name="T0" fmla="*/ 2147483646 w 51"/>
              <a:gd name="T1" fmla="*/ 2147483646 h 66"/>
              <a:gd name="T2" fmla="*/ 2147483646 w 51"/>
              <a:gd name="T3" fmla="*/ 2147483646 h 66"/>
              <a:gd name="T4" fmla="*/ 0 w 51"/>
              <a:gd name="T5" fmla="*/ 2147483646 h 66"/>
              <a:gd name="T6" fmla="*/ 2147483646 w 51"/>
              <a:gd name="T7" fmla="*/ 0 h 66"/>
              <a:gd name="T8" fmla="*/ 2147483646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51" y="45"/>
                </a:moveTo>
                <a:lnTo>
                  <a:pt x="6" y="66"/>
                </a:lnTo>
                <a:lnTo>
                  <a:pt x="0" y="9"/>
                </a:lnTo>
                <a:lnTo>
                  <a:pt x="45" y="0"/>
                </a:lnTo>
                <a:lnTo>
                  <a:pt x="51" y="45"/>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1" name="Freeform 482" descr="右上がり対角線 (太)"/>
          <p:cNvSpPr>
            <a:spLocks/>
          </p:cNvSpPr>
          <p:nvPr/>
        </p:nvSpPr>
        <p:spPr bwMode="auto">
          <a:xfrm>
            <a:off x="6699115" y="2855926"/>
            <a:ext cx="47614" cy="39318"/>
          </a:xfrm>
          <a:custGeom>
            <a:avLst/>
            <a:gdLst>
              <a:gd name="T0" fmla="*/ 0 w 105"/>
              <a:gd name="T1" fmla="*/ 2147483646 h 69"/>
              <a:gd name="T2" fmla="*/ 2147483646 w 105"/>
              <a:gd name="T3" fmla="*/ 2147483646 h 69"/>
              <a:gd name="T4" fmla="*/ 2147483646 w 105"/>
              <a:gd name="T5" fmla="*/ 2147483646 h 69"/>
              <a:gd name="T6" fmla="*/ 2147483646 w 105"/>
              <a:gd name="T7" fmla="*/ 0 h 69"/>
              <a:gd name="T8" fmla="*/ 0 w 105"/>
              <a:gd name="T9" fmla="*/ 2147483646 h 69"/>
              <a:gd name="T10" fmla="*/ 0 60000 65536"/>
              <a:gd name="T11" fmla="*/ 0 60000 65536"/>
              <a:gd name="T12" fmla="*/ 0 60000 65536"/>
              <a:gd name="T13" fmla="*/ 0 60000 65536"/>
              <a:gd name="T14" fmla="*/ 0 60000 65536"/>
              <a:gd name="T15" fmla="*/ 0 w 105"/>
              <a:gd name="T16" fmla="*/ 0 h 69"/>
              <a:gd name="T17" fmla="*/ 105 w 105"/>
              <a:gd name="T18" fmla="*/ 69 h 69"/>
            </a:gdLst>
            <a:ahLst/>
            <a:cxnLst>
              <a:cxn ang="T10">
                <a:pos x="T0" y="T1"/>
              </a:cxn>
              <a:cxn ang="T11">
                <a:pos x="T2" y="T3"/>
              </a:cxn>
              <a:cxn ang="T12">
                <a:pos x="T4" y="T5"/>
              </a:cxn>
              <a:cxn ang="T13">
                <a:pos x="T6" y="T7"/>
              </a:cxn>
              <a:cxn ang="T14">
                <a:pos x="T8" y="T9"/>
              </a:cxn>
            </a:cxnLst>
            <a:rect l="T15" t="T16" r="T17" b="T18"/>
            <a:pathLst>
              <a:path w="105" h="69">
                <a:moveTo>
                  <a:pt x="0" y="21"/>
                </a:moveTo>
                <a:lnTo>
                  <a:pt x="15" y="69"/>
                </a:lnTo>
                <a:lnTo>
                  <a:pt x="105" y="39"/>
                </a:lnTo>
                <a:lnTo>
                  <a:pt x="69" y="0"/>
                </a:lnTo>
                <a:lnTo>
                  <a:pt x="0" y="2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2" name="Freeform 483" descr="右上がり対角線 (太)"/>
          <p:cNvSpPr>
            <a:spLocks/>
          </p:cNvSpPr>
          <p:nvPr/>
        </p:nvSpPr>
        <p:spPr bwMode="auto">
          <a:xfrm>
            <a:off x="6766840" y="2828801"/>
            <a:ext cx="54727" cy="39318"/>
          </a:xfrm>
          <a:custGeom>
            <a:avLst/>
            <a:gdLst>
              <a:gd name="T0" fmla="*/ 0 w 123"/>
              <a:gd name="T1" fmla="*/ 2147483646 h 66"/>
              <a:gd name="T2" fmla="*/ 2147483646 w 123"/>
              <a:gd name="T3" fmla="*/ 2147483646 h 66"/>
              <a:gd name="T4" fmla="*/ 2147483646 w 123"/>
              <a:gd name="T5" fmla="*/ 2147483646 h 66"/>
              <a:gd name="T6" fmla="*/ 2147483646 w 123"/>
              <a:gd name="T7" fmla="*/ 0 h 66"/>
              <a:gd name="T8" fmla="*/ 0 w 123"/>
              <a:gd name="T9" fmla="*/ 2147483646 h 66"/>
              <a:gd name="T10" fmla="*/ 0 60000 65536"/>
              <a:gd name="T11" fmla="*/ 0 60000 65536"/>
              <a:gd name="T12" fmla="*/ 0 60000 65536"/>
              <a:gd name="T13" fmla="*/ 0 60000 65536"/>
              <a:gd name="T14" fmla="*/ 0 60000 65536"/>
              <a:gd name="T15" fmla="*/ 0 w 123"/>
              <a:gd name="T16" fmla="*/ 0 h 66"/>
              <a:gd name="T17" fmla="*/ 123 w 123"/>
              <a:gd name="T18" fmla="*/ 66 h 66"/>
            </a:gdLst>
            <a:ahLst/>
            <a:cxnLst>
              <a:cxn ang="T10">
                <a:pos x="T0" y="T1"/>
              </a:cxn>
              <a:cxn ang="T11">
                <a:pos x="T2" y="T3"/>
              </a:cxn>
              <a:cxn ang="T12">
                <a:pos x="T4" y="T5"/>
              </a:cxn>
              <a:cxn ang="T13">
                <a:pos x="T6" y="T7"/>
              </a:cxn>
              <a:cxn ang="T14">
                <a:pos x="T8" y="T9"/>
              </a:cxn>
            </a:cxnLst>
            <a:rect l="T15" t="T16" r="T17" b="T18"/>
            <a:pathLst>
              <a:path w="123" h="66">
                <a:moveTo>
                  <a:pt x="0" y="27"/>
                </a:moveTo>
                <a:lnTo>
                  <a:pt x="33" y="66"/>
                </a:lnTo>
                <a:lnTo>
                  <a:pt x="123" y="42"/>
                </a:lnTo>
                <a:lnTo>
                  <a:pt x="90" y="0"/>
                </a:lnTo>
                <a:lnTo>
                  <a:pt x="0" y="2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3" name="Freeform 484" descr="右上がり対角線 (太)"/>
          <p:cNvSpPr>
            <a:spLocks/>
          </p:cNvSpPr>
          <p:nvPr/>
        </p:nvSpPr>
        <p:spPr bwMode="auto">
          <a:xfrm>
            <a:off x="6830069" y="2737022"/>
            <a:ext cx="57456" cy="77303"/>
          </a:xfrm>
          <a:custGeom>
            <a:avLst/>
            <a:gdLst>
              <a:gd name="T0" fmla="*/ 2147483646 w 144"/>
              <a:gd name="T1" fmla="*/ 0 h 165"/>
              <a:gd name="T2" fmla="*/ 0 w 144"/>
              <a:gd name="T3" fmla="*/ 2147483646 h 165"/>
              <a:gd name="T4" fmla="*/ 2147483646 w 144"/>
              <a:gd name="T5" fmla="*/ 2147483646 h 165"/>
              <a:gd name="T6" fmla="*/ 2147483646 w 144"/>
              <a:gd name="T7" fmla="*/ 2147483646 h 165"/>
              <a:gd name="T8" fmla="*/ 2147483646 w 144"/>
              <a:gd name="T9" fmla="*/ 0 h 165"/>
              <a:gd name="T10" fmla="*/ 0 60000 65536"/>
              <a:gd name="T11" fmla="*/ 0 60000 65536"/>
              <a:gd name="T12" fmla="*/ 0 60000 65536"/>
              <a:gd name="T13" fmla="*/ 0 60000 65536"/>
              <a:gd name="T14" fmla="*/ 0 60000 65536"/>
              <a:gd name="T15" fmla="*/ 0 w 144"/>
              <a:gd name="T16" fmla="*/ 0 h 165"/>
              <a:gd name="T17" fmla="*/ 144 w 144"/>
              <a:gd name="T18" fmla="*/ 165 h 165"/>
            </a:gdLst>
            <a:ahLst/>
            <a:cxnLst>
              <a:cxn ang="T10">
                <a:pos x="T0" y="T1"/>
              </a:cxn>
              <a:cxn ang="T11">
                <a:pos x="T2" y="T3"/>
              </a:cxn>
              <a:cxn ang="T12">
                <a:pos x="T4" y="T5"/>
              </a:cxn>
              <a:cxn ang="T13">
                <a:pos x="T6" y="T7"/>
              </a:cxn>
              <a:cxn ang="T14">
                <a:pos x="T8" y="T9"/>
              </a:cxn>
            </a:cxnLst>
            <a:rect l="T15" t="T16" r="T17" b="T18"/>
            <a:pathLst>
              <a:path w="144" h="165">
                <a:moveTo>
                  <a:pt x="105" y="0"/>
                </a:moveTo>
                <a:lnTo>
                  <a:pt x="0" y="126"/>
                </a:lnTo>
                <a:lnTo>
                  <a:pt x="36" y="165"/>
                </a:lnTo>
                <a:lnTo>
                  <a:pt x="144" y="36"/>
                </a:lnTo>
                <a:lnTo>
                  <a:pt x="105"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4" name="Freeform 570"/>
          <p:cNvSpPr>
            <a:spLocks/>
          </p:cNvSpPr>
          <p:nvPr/>
        </p:nvSpPr>
        <p:spPr bwMode="auto">
          <a:xfrm>
            <a:off x="6776010" y="2836172"/>
            <a:ext cx="35018" cy="12288"/>
          </a:xfrm>
          <a:custGeom>
            <a:avLst/>
            <a:gdLst>
              <a:gd name="T0" fmla="*/ 2147483646 w 96"/>
              <a:gd name="T1" fmla="*/ 2147483646 h 42"/>
              <a:gd name="T2" fmla="*/ 2147483646 w 96"/>
              <a:gd name="T3" fmla="*/ 2147483646 h 42"/>
              <a:gd name="T4" fmla="*/ 0 w 96"/>
              <a:gd name="T5" fmla="*/ 2147483646 h 42"/>
              <a:gd name="T6" fmla="*/ 2147483646 w 96"/>
              <a:gd name="T7" fmla="*/ 0 h 42"/>
              <a:gd name="T8" fmla="*/ 2147483646 w 96"/>
              <a:gd name="T9" fmla="*/ 2147483646 h 42"/>
              <a:gd name="T10" fmla="*/ 0 60000 65536"/>
              <a:gd name="T11" fmla="*/ 0 60000 65536"/>
              <a:gd name="T12" fmla="*/ 0 60000 65536"/>
              <a:gd name="T13" fmla="*/ 0 60000 65536"/>
              <a:gd name="T14" fmla="*/ 0 60000 65536"/>
              <a:gd name="T15" fmla="*/ 0 w 96"/>
              <a:gd name="T16" fmla="*/ 0 h 42"/>
              <a:gd name="T17" fmla="*/ 96 w 96"/>
              <a:gd name="T18" fmla="*/ 42 h 42"/>
            </a:gdLst>
            <a:ahLst/>
            <a:cxnLst>
              <a:cxn ang="T10">
                <a:pos x="T0" y="T1"/>
              </a:cxn>
              <a:cxn ang="T11">
                <a:pos x="T2" y="T3"/>
              </a:cxn>
              <a:cxn ang="T12">
                <a:pos x="T4" y="T5"/>
              </a:cxn>
              <a:cxn ang="T13">
                <a:pos x="T6" y="T7"/>
              </a:cxn>
              <a:cxn ang="T14">
                <a:pos x="T8" y="T9"/>
              </a:cxn>
            </a:cxnLst>
            <a:rect l="T15" t="T16" r="T17" b="T18"/>
            <a:pathLst>
              <a:path w="96" h="42">
                <a:moveTo>
                  <a:pt x="96" y="21"/>
                </a:moveTo>
                <a:lnTo>
                  <a:pt x="24" y="42"/>
                </a:lnTo>
                <a:lnTo>
                  <a:pt x="0" y="21"/>
                </a:lnTo>
                <a:lnTo>
                  <a:pt x="78" y="0"/>
                </a:lnTo>
                <a:lnTo>
                  <a:pt x="96"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5" name="Freeform 571"/>
          <p:cNvSpPr>
            <a:spLocks/>
          </p:cNvSpPr>
          <p:nvPr/>
        </p:nvSpPr>
        <p:spPr bwMode="auto">
          <a:xfrm>
            <a:off x="6830408" y="2737023"/>
            <a:ext cx="57117" cy="64507"/>
          </a:xfrm>
          <a:custGeom>
            <a:avLst/>
            <a:gdLst>
              <a:gd name="T0" fmla="*/ 2147483646 w 87"/>
              <a:gd name="T1" fmla="*/ 2147483646 h 106"/>
              <a:gd name="T2" fmla="*/ 2147483646 w 87"/>
              <a:gd name="T3" fmla="*/ 2147483646 h 106"/>
              <a:gd name="T4" fmla="*/ 0 w 87"/>
              <a:gd name="T5" fmla="*/ 2147483646 h 106"/>
              <a:gd name="T6" fmla="*/ 2147483646 w 87"/>
              <a:gd name="T7" fmla="*/ 0 h 106"/>
              <a:gd name="T8" fmla="*/ 2147483646 w 87"/>
              <a:gd name="T9" fmla="*/ 2147483646 h 106"/>
              <a:gd name="T10" fmla="*/ 0 60000 65536"/>
              <a:gd name="T11" fmla="*/ 0 60000 65536"/>
              <a:gd name="T12" fmla="*/ 0 60000 65536"/>
              <a:gd name="T13" fmla="*/ 0 60000 65536"/>
              <a:gd name="T14" fmla="*/ 0 60000 65536"/>
              <a:gd name="T15" fmla="*/ 0 w 87"/>
              <a:gd name="T16" fmla="*/ 0 h 106"/>
              <a:gd name="T17" fmla="*/ 87 w 87"/>
              <a:gd name="T18" fmla="*/ 106 h 106"/>
            </a:gdLst>
            <a:ahLst/>
            <a:cxnLst>
              <a:cxn ang="T10">
                <a:pos x="T0" y="T1"/>
              </a:cxn>
              <a:cxn ang="T11">
                <a:pos x="T2" y="T3"/>
              </a:cxn>
              <a:cxn ang="T12">
                <a:pos x="T4" y="T5"/>
              </a:cxn>
              <a:cxn ang="T13">
                <a:pos x="T6" y="T7"/>
              </a:cxn>
              <a:cxn ang="T14">
                <a:pos x="T8" y="T9"/>
              </a:cxn>
            </a:cxnLst>
            <a:rect l="T15" t="T16" r="T17" b="T18"/>
            <a:pathLst>
              <a:path w="87" h="106">
                <a:moveTo>
                  <a:pt x="87" y="22"/>
                </a:moveTo>
                <a:lnTo>
                  <a:pt x="24" y="106"/>
                </a:lnTo>
                <a:lnTo>
                  <a:pt x="0" y="88"/>
                </a:lnTo>
                <a:lnTo>
                  <a:pt x="72" y="0"/>
                </a:lnTo>
                <a:lnTo>
                  <a:pt x="87" y="2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6" name="Freeform 573"/>
          <p:cNvSpPr>
            <a:spLocks/>
          </p:cNvSpPr>
          <p:nvPr/>
        </p:nvSpPr>
        <p:spPr bwMode="auto">
          <a:xfrm>
            <a:off x="6706087" y="2861310"/>
            <a:ext cx="28875" cy="12288"/>
          </a:xfrm>
          <a:custGeom>
            <a:avLst/>
            <a:gdLst>
              <a:gd name="T0" fmla="*/ 2147483646 w 81"/>
              <a:gd name="T1" fmla="*/ 2147483646 h 45"/>
              <a:gd name="T2" fmla="*/ 2147483646 w 81"/>
              <a:gd name="T3" fmla="*/ 2147483646 h 45"/>
              <a:gd name="T4" fmla="*/ 0 w 81"/>
              <a:gd name="T5" fmla="*/ 2147483646 h 45"/>
              <a:gd name="T6" fmla="*/ 2147483646 w 81"/>
              <a:gd name="T7" fmla="*/ 0 h 45"/>
              <a:gd name="T8" fmla="*/ 2147483646 w 81"/>
              <a:gd name="T9" fmla="*/ 2147483646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81" y="21"/>
                </a:moveTo>
                <a:lnTo>
                  <a:pt x="24" y="45"/>
                </a:lnTo>
                <a:lnTo>
                  <a:pt x="0" y="18"/>
                </a:lnTo>
                <a:lnTo>
                  <a:pt x="63" y="0"/>
                </a:lnTo>
                <a:lnTo>
                  <a:pt x="81"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8" name="Text Box 656"/>
          <p:cNvSpPr txBox="1">
            <a:spLocks noChangeArrowheads="1"/>
          </p:cNvSpPr>
          <p:nvPr/>
        </p:nvSpPr>
        <p:spPr bwMode="auto">
          <a:xfrm>
            <a:off x="5992682" y="2385262"/>
            <a:ext cx="233854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ja-JP" altLang="en-US" sz="1200" dirty="0" smtClean="0">
                <a:solidFill>
                  <a:prstClr val="black"/>
                </a:solidFill>
                <a:latin typeface="+mn-ea"/>
                <a:ea typeface="+mn-ea"/>
              </a:rPr>
              <a:t>青果物関連施設（安治川）</a:t>
            </a:r>
            <a:endParaRPr lang="en-US" altLang="ja-JP" sz="1200" dirty="0">
              <a:solidFill>
                <a:prstClr val="black"/>
              </a:solidFill>
              <a:latin typeface="+mn-ea"/>
              <a:ea typeface="+mn-ea"/>
            </a:endParaRPr>
          </a:p>
        </p:txBody>
      </p:sp>
      <p:sp>
        <p:nvSpPr>
          <p:cNvPr id="154" name="Freeform 417" descr="右上がり対角線 (太)"/>
          <p:cNvSpPr>
            <a:spLocks/>
          </p:cNvSpPr>
          <p:nvPr/>
        </p:nvSpPr>
        <p:spPr bwMode="auto">
          <a:xfrm>
            <a:off x="4926696" y="5562315"/>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55" name="Freeform 420" descr="右上がり対角線 (太)"/>
          <p:cNvSpPr>
            <a:spLocks/>
          </p:cNvSpPr>
          <p:nvPr/>
        </p:nvSpPr>
        <p:spPr bwMode="auto">
          <a:xfrm>
            <a:off x="4927687" y="5619065"/>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56" name="Freeform 517"/>
          <p:cNvSpPr>
            <a:spLocks/>
          </p:cNvSpPr>
          <p:nvPr/>
        </p:nvSpPr>
        <p:spPr bwMode="auto">
          <a:xfrm>
            <a:off x="5040937" y="5577578"/>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58" name="Text Box 647"/>
          <p:cNvSpPr txBox="1">
            <a:spLocks noChangeArrowheads="1"/>
          </p:cNvSpPr>
          <p:nvPr/>
        </p:nvSpPr>
        <p:spPr bwMode="auto">
          <a:xfrm>
            <a:off x="1816363" y="5513894"/>
            <a:ext cx="2614626"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④</a:t>
            </a:r>
            <a:r>
              <a:rPr lang="en-US" altLang="ja-JP" sz="1200" dirty="0" smtClean="0">
                <a:solidFill>
                  <a:prstClr val="black"/>
                </a:solidFill>
                <a:latin typeface="+mn-ea"/>
                <a:ea typeface="+mn-ea"/>
              </a:rPr>
              <a:t>K</a:t>
            </a:r>
            <a:r>
              <a:rPr lang="ja-JP" altLang="en-US" sz="1200" dirty="0" smtClean="0">
                <a:solidFill>
                  <a:prstClr val="black"/>
                </a:solidFill>
                <a:latin typeface="+mn-ea"/>
                <a:ea typeface="+mn-ea"/>
              </a:rPr>
              <a:t>地区荷さばき地（上屋含む）</a:t>
            </a:r>
            <a:endParaRPr lang="ja-JP" altLang="en-US" sz="1200" dirty="0">
              <a:solidFill>
                <a:prstClr val="black"/>
              </a:solidFill>
              <a:latin typeface="+mn-ea"/>
              <a:ea typeface="+mn-ea"/>
            </a:endParaRPr>
          </a:p>
        </p:txBody>
      </p:sp>
      <p:sp>
        <p:nvSpPr>
          <p:cNvPr id="185" name="Freeform 413" descr="右上がり対角線 (太)"/>
          <p:cNvSpPr>
            <a:spLocks/>
          </p:cNvSpPr>
          <p:nvPr/>
        </p:nvSpPr>
        <p:spPr bwMode="auto">
          <a:xfrm>
            <a:off x="6300981" y="5836852"/>
            <a:ext cx="46393" cy="93906"/>
          </a:xfrm>
          <a:custGeom>
            <a:avLst/>
            <a:gdLst>
              <a:gd name="T0" fmla="*/ 0 w 96"/>
              <a:gd name="T1" fmla="*/ 0 h 198"/>
              <a:gd name="T2" fmla="*/ 0 w 96"/>
              <a:gd name="T3" fmla="*/ 2147483646 h 198"/>
              <a:gd name="T4" fmla="*/ 2147483646 w 96"/>
              <a:gd name="T5" fmla="*/ 2147483646 h 198"/>
              <a:gd name="T6" fmla="*/ 2147483646 w 96"/>
              <a:gd name="T7" fmla="*/ 2147483646 h 198"/>
              <a:gd name="T8" fmla="*/ 2147483646 w 96"/>
              <a:gd name="T9" fmla="*/ 2147483646 h 198"/>
              <a:gd name="T10" fmla="*/ 2147483646 w 96"/>
              <a:gd name="T11" fmla="*/ 2147483646 h 198"/>
              <a:gd name="T12" fmla="*/ 0 w 96"/>
              <a:gd name="T13" fmla="*/ 0 h 198"/>
              <a:gd name="T14" fmla="*/ 0 60000 65536"/>
              <a:gd name="T15" fmla="*/ 0 60000 65536"/>
              <a:gd name="T16" fmla="*/ 0 60000 65536"/>
              <a:gd name="T17" fmla="*/ 0 60000 65536"/>
              <a:gd name="T18" fmla="*/ 0 60000 65536"/>
              <a:gd name="T19" fmla="*/ 0 60000 65536"/>
              <a:gd name="T20" fmla="*/ 0 60000 65536"/>
              <a:gd name="T21" fmla="*/ 0 w 96"/>
              <a:gd name="T22" fmla="*/ 0 h 198"/>
              <a:gd name="T23" fmla="*/ 96 w 96"/>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98">
                <a:moveTo>
                  <a:pt x="0" y="0"/>
                </a:moveTo>
                <a:lnTo>
                  <a:pt x="0" y="69"/>
                </a:lnTo>
                <a:lnTo>
                  <a:pt x="42" y="93"/>
                </a:lnTo>
                <a:lnTo>
                  <a:pt x="36" y="195"/>
                </a:lnTo>
                <a:lnTo>
                  <a:pt x="96" y="198"/>
                </a:lnTo>
                <a:lnTo>
                  <a:pt x="96" y="42"/>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86" name="Freeform 414" descr="右上がり対角線 (太)"/>
          <p:cNvSpPr>
            <a:spLocks/>
          </p:cNvSpPr>
          <p:nvPr/>
        </p:nvSpPr>
        <p:spPr bwMode="auto">
          <a:xfrm rot="660000">
            <a:off x="6164387" y="5712305"/>
            <a:ext cx="73751" cy="50921"/>
          </a:xfrm>
          <a:custGeom>
            <a:avLst/>
            <a:gdLst>
              <a:gd name="T0" fmla="*/ 2147483646 w 126"/>
              <a:gd name="T1" fmla="*/ 2147483646 h 129"/>
              <a:gd name="T2" fmla="*/ 2147483646 w 126"/>
              <a:gd name="T3" fmla="*/ 2147483646 h 129"/>
              <a:gd name="T4" fmla="*/ 2147483646 w 126"/>
              <a:gd name="T5" fmla="*/ 2147483646 h 129"/>
              <a:gd name="T6" fmla="*/ 0 w 126"/>
              <a:gd name="T7" fmla="*/ 0 h 129"/>
              <a:gd name="T8" fmla="*/ 2147483646 w 126"/>
              <a:gd name="T9" fmla="*/ 2147483646 h 129"/>
              <a:gd name="T10" fmla="*/ 0 60000 65536"/>
              <a:gd name="T11" fmla="*/ 0 60000 65536"/>
              <a:gd name="T12" fmla="*/ 0 60000 65536"/>
              <a:gd name="T13" fmla="*/ 0 60000 65536"/>
              <a:gd name="T14" fmla="*/ 0 60000 65536"/>
              <a:gd name="T15" fmla="*/ 0 w 126"/>
              <a:gd name="T16" fmla="*/ 0 h 129"/>
              <a:gd name="T17" fmla="*/ 126 w 126"/>
              <a:gd name="T18" fmla="*/ 129 h 129"/>
            </a:gdLst>
            <a:ahLst/>
            <a:cxnLst>
              <a:cxn ang="T10">
                <a:pos x="T0" y="T1"/>
              </a:cxn>
              <a:cxn ang="T11">
                <a:pos x="T2" y="T3"/>
              </a:cxn>
              <a:cxn ang="T12">
                <a:pos x="T4" y="T5"/>
              </a:cxn>
              <a:cxn ang="T13">
                <a:pos x="T6" y="T7"/>
              </a:cxn>
              <a:cxn ang="T14">
                <a:pos x="T8" y="T9"/>
              </a:cxn>
            </a:cxnLst>
            <a:rect l="T15" t="T16" r="T17" b="T18"/>
            <a:pathLst>
              <a:path w="126" h="129">
                <a:moveTo>
                  <a:pt x="9" y="96"/>
                </a:moveTo>
                <a:lnTo>
                  <a:pt x="114" y="129"/>
                </a:lnTo>
                <a:lnTo>
                  <a:pt x="126" y="9"/>
                </a:lnTo>
                <a:lnTo>
                  <a:pt x="0" y="0"/>
                </a:lnTo>
                <a:lnTo>
                  <a:pt x="9"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87" name="Freeform 418" descr="右上がり対角線 (太)"/>
          <p:cNvSpPr>
            <a:spLocks/>
          </p:cNvSpPr>
          <p:nvPr/>
        </p:nvSpPr>
        <p:spPr bwMode="auto">
          <a:xfrm>
            <a:off x="6000677" y="6012756"/>
            <a:ext cx="42431" cy="22554"/>
          </a:xfrm>
          <a:custGeom>
            <a:avLst/>
            <a:gdLst>
              <a:gd name="T0" fmla="*/ 2147483646 w 84"/>
              <a:gd name="T1" fmla="*/ 0 h 63"/>
              <a:gd name="T2" fmla="*/ 0 w 84"/>
              <a:gd name="T3" fmla="*/ 2147483646 h 63"/>
              <a:gd name="T4" fmla="*/ 2147483646 w 84"/>
              <a:gd name="T5" fmla="*/ 2147483646 h 63"/>
              <a:gd name="T6" fmla="*/ 2147483646 w 84"/>
              <a:gd name="T7" fmla="*/ 0 h 63"/>
              <a:gd name="T8" fmla="*/ 2147483646 w 84"/>
              <a:gd name="T9" fmla="*/ 0 h 63"/>
              <a:gd name="T10" fmla="*/ 0 60000 65536"/>
              <a:gd name="T11" fmla="*/ 0 60000 65536"/>
              <a:gd name="T12" fmla="*/ 0 60000 65536"/>
              <a:gd name="T13" fmla="*/ 0 60000 65536"/>
              <a:gd name="T14" fmla="*/ 0 60000 65536"/>
              <a:gd name="T15" fmla="*/ 0 w 84"/>
              <a:gd name="T16" fmla="*/ 0 h 63"/>
              <a:gd name="T17" fmla="*/ 84 w 84"/>
              <a:gd name="T18" fmla="*/ 63 h 63"/>
            </a:gdLst>
            <a:ahLst/>
            <a:cxnLst>
              <a:cxn ang="T10">
                <a:pos x="T0" y="T1"/>
              </a:cxn>
              <a:cxn ang="T11">
                <a:pos x="T2" y="T3"/>
              </a:cxn>
              <a:cxn ang="T12">
                <a:pos x="T4" y="T5"/>
              </a:cxn>
              <a:cxn ang="T13">
                <a:pos x="T6" y="T7"/>
              </a:cxn>
              <a:cxn ang="T14">
                <a:pos x="T8" y="T9"/>
              </a:cxn>
            </a:cxnLst>
            <a:rect l="T15" t="T16" r="T17" b="T18"/>
            <a:pathLst>
              <a:path w="84" h="63">
                <a:moveTo>
                  <a:pt x="3" y="0"/>
                </a:moveTo>
                <a:lnTo>
                  <a:pt x="0" y="57"/>
                </a:lnTo>
                <a:lnTo>
                  <a:pt x="84" y="63"/>
                </a:lnTo>
                <a:lnTo>
                  <a:pt x="84" y="0"/>
                </a:lnTo>
                <a:lnTo>
                  <a:pt x="3"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88" name="Freeform 428" descr="右上がり対角線 (太)"/>
          <p:cNvSpPr>
            <a:spLocks/>
          </p:cNvSpPr>
          <p:nvPr/>
        </p:nvSpPr>
        <p:spPr bwMode="auto">
          <a:xfrm rot="420000">
            <a:off x="6166080" y="5779706"/>
            <a:ext cx="45081" cy="39465"/>
          </a:xfrm>
          <a:custGeom>
            <a:avLst/>
            <a:gdLst>
              <a:gd name="T0" fmla="*/ 2147483646 w 78"/>
              <a:gd name="T1" fmla="*/ 2147483646 h 84"/>
              <a:gd name="T2" fmla="*/ 2147483646 w 78"/>
              <a:gd name="T3" fmla="*/ 2147483646 h 84"/>
              <a:gd name="T4" fmla="*/ 2147483646 w 78"/>
              <a:gd name="T5" fmla="*/ 2147483646 h 84"/>
              <a:gd name="T6" fmla="*/ 0 w 78"/>
              <a:gd name="T7" fmla="*/ 0 h 84"/>
              <a:gd name="T8" fmla="*/ 2147483646 w 78"/>
              <a:gd name="T9" fmla="*/ 2147483646 h 84"/>
              <a:gd name="T10" fmla="*/ 0 60000 65536"/>
              <a:gd name="T11" fmla="*/ 0 60000 65536"/>
              <a:gd name="T12" fmla="*/ 0 60000 65536"/>
              <a:gd name="T13" fmla="*/ 0 60000 65536"/>
              <a:gd name="T14" fmla="*/ 0 60000 65536"/>
              <a:gd name="T15" fmla="*/ 0 w 78"/>
              <a:gd name="T16" fmla="*/ 0 h 84"/>
              <a:gd name="T17" fmla="*/ 78 w 78"/>
              <a:gd name="T18" fmla="*/ 84 h 84"/>
            </a:gdLst>
            <a:ahLst/>
            <a:cxnLst>
              <a:cxn ang="T10">
                <a:pos x="T0" y="T1"/>
              </a:cxn>
              <a:cxn ang="T11">
                <a:pos x="T2" y="T3"/>
              </a:cxn>
              <a:cxn ang="T12">
                <a:pos x="T4" y="T5"/>
              </a:cxn>
              <a:cxn ang="T13">
                <a:pos x="T6" y="T7"/>
              </a:cxn>
              <a:cxn ang="T14">
                <a:pos x="T8" y="T9"/>
              </a:cxn>
            </a:cxnLst>
            <a:rect l="T15" t="T16" r="T17" b="T18"/>
            <a:pathLst>
              <a:path w="78" h="84">
                <a:moveTo>
                  <a:pt x="6" y="51"/>
                </a:moveTo>
                <a:lnTo>
                  <a:pt x="72" y="84"/>
                </a:lnTo>
                <a:lnTo>
                  <a:pt x="78" y="24"/>
                </a:lnTo>
                <a:lnTo>
                  <a:pt x="0" y="0"/>
                </a:lnTo>
                <a:lnTo>
                  <a:pt x="6" y="5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89" name="Freeform 430" descr="右上がり対角線 (太)"/>
          <p:cNvSpPr>
            <a:spLocks/>
          </p:cNvSpPr>
          <p:nvPr/>
        </p:nvSpPr>
        <p:spPr bwMode="auto">
          <a:xfrm>
            <a:off x="6060541" y="6009499"/>
            <a:ext cx="43280" cy="22554"/>
          </a:xfrm>
          <a:custGeom>
            <a:avLst/>
            <a:gdLst>
              <a:gd name="T0" fmla="*/ 0 w 87"/>
              <a:gd name="T1" fmla="*/ 0 h 63"/>
              <a:gd name="T2" fmla="*/ 0 w 87"/>
              <a:gd name="T3" fmla="*/ 2147483646 h 63"/>
              <a:gd name="T4" fmla="*/ 2147483646 w 87"/>
              <a:gd name="T5" fmla="*/ 2147483646 h 63"/>
              <a:gd name="T6" fmla="*/ 2147483646 w 87"/>
              <a:gd name="T7" fmla="*/ 0 h 63"/>
              <a:gd name="T8" fmla="*/ 0 w 87"/>
              <a:gd name="T9" fmla="*/ 0 h 63"/>
              <a:gd name="T10" fmla="*/ 0 60000 65536"/>
              <a:gd name="T11" fmla="*/ 0 60000 65536"/>
              <a:gd name="T12" fmla="*/ 0 60000 65536"/>
              <a:gd name="T13" fmla="*/ 0 60000 65536"/>
              <a:gd name="T14" fmla="*/ 0 60000 65536"/>
              <a:gd name="T15" fmla="*/ 0 w 87"/>
              <a:gd name="T16" fmla="*/ 0 h 63"/>
              <a:gd name="T17" fmla="*/ 87 w 87"/>
              <a:gd name="T18" fmla="*/ 63 h 63"/>
            </a:gdLst>
            <a:ahLst/>
            <a:cxnLst>
              <a:cxn ang="T10">
                <a:pos x="T0" y="T1"/>
              </a:cxn>
              <a:cxn ang="T11">
                <a:pos x="T2" y="T3"/>
              </a:cxn>
              <a:cxn ang="T12">
                <a:pos x="T4" y="T5"/>
              </a:cxn>
              <a:cxn ang="T13">
                <a:pos x="T6" y="T7"/>
              </a:cxn>
              <a:cxn ang="T14">
                <a:pos x="T8" y="T9"/>
              </a:cxn>
            </a:cxnLst>
            <a:rect l="T15" t="T16" r="T17" b="T18"/>
            <a:pathLst>
              <a:path w="87" h="63">
                <a:moveTo>
                  <a:pt x="0" y="0"/>
                </a:moveTo>
                <a:lnTo>
                  <a:pt x="0" y="63"/>
                </a:lnTo>
                <a:lnTo>
                  <a:pt x="87" y="60"/>
                </a:lnTo>
                <a:lnTo>
                  <a:pt x="87" y="0"/>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90" name="Freeform 431" descr="右上がり対角線 (太)"/>
          <p:cNvSpPr>
            <a:spLocks/>
          </p:cNvSpPr>
          <p:nvPr/>
        </p:nvSpPr>
        <p:spPr bwMode="auto">
          <a:xfrm>
            <a:off x="6129073" y="6011364"/>
            <a:ext cx="50918" cy="24173"/>
          </a:xfrm>
          <a:custGeom>
            <a:avLst/>
            <a:gdLst>
              <a:gd name="T0" fmla="*/ 0 w 102"/>
              <a:gd name="T1" fmla="*/ 2147483646 h 66"/>
              <a:gd name="T2" fmla="*/ 2147483646 w 102"/>
              <a:gd name="T3" fmla="*/ 2147483646 h 66"/>
              <a:gd name="T4" fmla="*/ 2147483646 w 102"/>
              <a:gd name="T5" fmla="*/ 2147483646 h 66"/>
              <a:gd name="T6" fmla="*/ 2147483646 w 102"/>
              <a:gd name="T7" fmla="*/ 0 h 66"/>
              <a:gd name="T8" fmla="*/ 0 w 102"/>
              <a:gd name="T9" fmla="*/ 2147483646 h 66"/>
              <a:gd name="T10" fmla="*/ 0 60000 65536"/>
              <a:gd name="T11" fmla="*/ 0 60000 65536"/>
              <a:gd name="T12" fmla="*/ 0 60000 65536"/>
              <a:gd name="T13" fmla="*/ 0 60000 65536"/>
              <a:gd name="T14" fmla="*/ 0 60000 65536"/>
              <a:gd name="T15" fmla="*/ 0 w 102"/>
              <a:gd name="T16" fmla="*/ 0 h 66"/>
              <a:gd name="T17" fmla="*/ 102 w 102"/>
              <a:gd name="T18" fmla="*/ 66 h 66"/>
            </a:gdLst>
            <a:ahLst/>
            <a:cxnLst>
              <a:cxn ang="T10">
                <a:pos x="T0" y="T1"/>
              </a:cxn>
              <a:cxn ang="T11">
                <a:pos x="T2" y="T3"/>
              </a:cxn>
              <a:cxn ang="T12">
                <a:pos x="T4" y="T5"/>
              </a:cxn>
              <a:cxn ang="T13">
                <a:pos x="T6" y="T7"/>
              </a:cxn>
              <a:cxn ang="T14">
                <a:pos x="T8" y="T9"/>
              </a:cxn>
            </a:cxnLst>
            <a:rect l="T15" t="T16" r="T17" b="T18"/>
            <a:pathLst>
              <a:path w="102" h="66">
                <a:moveTo>
                  <a:pt x="0" y="3"/>
                </a:moveTo>
                <a:lnTo>
                  <a:pt x="3" y="66"/>
                </a:lnTo>
                <a:lnTo>
                  <a:pt x="102" y="63"/>
                </a:lnTo>
                <a:lnTo>
                  <a:pt x="96" y="0"/>
                </a:lnTo>
                <a:lnTo>
                  <a:pt x="0" y="3"/>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91" name="Freeform 432" descr="右上がり対角線 (太)"/>
          <p:cNvSpPr>
            <a:spLocks/>
          </p:cNvSpPr>
          <p:nvPr/>
        </p:nvSpPr>
        <p:spPr bwMode="auto">
          <a:xfrm>
            <a:off x="6274666" y="6012756"/>
            <a:ext cx="43280" cy="24173"/>
          </a:xfrm>
          <a:custGeom>
            <a:avLst/>
            <a:gdLst>
              <a:gd name="T0" fmla="*/ 0 w 87"/>
              <a:gd name="T1" fmla="*/ 2147483646 h 69"/>
              <a:gd name="T2" fmla="*/ 2147483646 w 87"/>
              <a:gd name="T3" fmla="*/ 2147483646 h 69"/>
              <a:gd name="T4" fmla="*/ 2147483646 w 87"/>
              <a:gd name="T5" fmla="*/ 2147483646 h 69"/>
              <a:gd name="T6" fmla="*/ 2147483646 w 87"/>
              <a:gd name="T7" fmla="*/ 0 h 69"/>
              <a:gd name="T8" fmla="*/ 0 w 87"/>
              <a:gd name="T9" fmla="*/ 2147483646 h 69"/>
              <a:gd name="T10" fmla="*/ 0 60000 65536"/>
              <a:gd name="T11" fmla="*/ 0 60000 65536"/>
              <a:gd name="T12" fmla="*/ 0 60000 65536"/>
              <a:gd name="T13" fmla="*/ 0 60000 65536"/>
              <a:gd name="T14" fmla="*/ 0 60000 65536"/>
              <a:gd name="T15" fmla="*/ 0 w 87"/>
              <a:gd name="T16" fmla="*/ 0 h 69"/>
              <a:gd name="T17" fmla="*/ 87 w 87"/>
              <a:gd name="T18" fmla="*/ 69 h 69"/>
            </a:gdLst>
            <a:ahLst/>
            <a:cxnLst>
              <a:cxn ang="T10">
                <a:pos x="T0" y="T1"/>
              </a:cxn>
              <a:cxn ang="T11">
                <a:pos x="T2" y="T3"/>
              </a:cxn>
              <a:cxn ang="T12">
                <a:pos x="T4" y="T5"/>
              </a:cxn>
              <a:cxn ang="T13">
                <a:pos x="T6" y="T7"/>
              </a:cxn>
              <a:cxn ang="T14">
                <a:pos x="T8" y="T9"/>
              </a:cxn>
            </a:cxnLst>
            <a:rect l="T15" t="T16" r="T17" b="T18"/>
            <a:pathLst>
              <a:path w="87" h="69">
                <a:moveTo>
                  <a:pt x="0" y="6"/>
                </a:moveTo>
                <a:lnTo>
                  <a:pt x="9" y="69"/>
                </a:lnTo>
                <a:lnTo>
                  <a:pt x="87" y="63"/>
                </a:lnTo>
                <a:lnTo>
                  <a:pt x="84" y="0"/>
                </a:lnTo>
                <a:lnTo>
                  <a:pt x="0" y="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92" name="Freeform 433" descr="右上がり対角線 (太)"/>
          <p:cNvSpPr>
            <a:spLocks/>
          </p:cNvSpPr>
          <p:nvPr/>
        </p:nvSpPr>
        <p:spPr bwMode="auto">
          <a:xfrm>
            <a:off x="6207814" y="6010138"/>
            <a:ext cx="47523" cy="24173"/>
          </a:xfrm>
          <a:custGeom>
            <a:avLst/>
            <a:gdLst>
              <a:gd name="T0" fmla="*/ 0 w 96"/>
              <a:gd name="T1" fmla="*/ 2147483646 h 66"/>
              <a:gd name="T2" fmla="*/ 2147483646 w 96"/>
              <a:gd name="T3" fmla="*/ 2147483646 h 66"/>
              <a:gd name="T4" fmla="*/ 2147483646 w 96"/>
              <a:gd name="T5" fmla="*/ 2147483646 h 66"/>
              <a:gd name="T6" fmla="*/ 2147483646 w 96"/>
              <a:gd name="T7" fmla="*/ 0 h 66"/>
              <a:gd name="T8" fmla="*/ 0 w 96"/>
              <a:gd name="T9" fmla="*/ 2147483646 h 66"/>
              <a:gd name="T10" fmla="*/ 0 60000 65536"/>
              <a:gd name="T11" fmla="*/ 0 60000 65536"/>
              <a:gd name="T12" fmla="*/ 0 60000 65536"/>
              <a:gd name="T13" fmla="*/ 0 60000 65536"/>
              <a:gd name="T14" fmla="*/ 0 60000 65536"/>
              <a:gd name="T15" fmla="*/ 0 w 96"/>
              <a:gd name="T16" fmla="*/ 0 h 66"/>
              <a:gd name="T17" fmla="*/ 96 w 96"/>
              <a:gd name="T18" fmla="*/ 66 h 66"/>
            </a:gdLst>
            <a:ahLst/>
            <a:cxnLst>
              <a:cxn ang="T10">
                <a:pos x="T0" y="T1"/>
              </a:cxn>
              <a:cxn ang="T11">
                <a:pos x="T2" y="T3"/>
              </a:cxn>
              <a:cxn ang="T12">
                <a:pos x="T4" y="T5"/>
              </a:cxn>
              <a:cxn ang="T13">
                <a:pos x="T6" y="T7"/>
              </a:cxn>
              <a:cxn ang="T14">
                <a:pos x="T8" y="T9"/>
              </a:cxn>
            </a:cxnLst>
            <a:rect l="T15" t="T16" r="T17" b="T18"/>
            <a:pathLst>
              <a:path w="96" h="66">
                <a:moveTo>
                  <a:pt x="0" y="6"/>
                </a:moveTo>
                <a:lnTo>
                  <a:pt x="3" y="66"/>
                </a:lnTo>
                <a:lnTo>
                  <a:pt x="96" y="66"/>
                </a:lnTo>
                <a:lnTo>
                  <a:pt x="87" y="0"/>
                </a:lnTo>
                <a:lnTo>
                  <a:pt x="0" y="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93" name="Freeform 434" descr="右上がり対角線 (太)"/>
          <p:cNvSpPr>
            <a:spLocks/>
          </p:cNvSpPr>
          <p:nvPr/>
        </p:nvSpPr>
        <p:spPr bwMode="auto">
          <a:xfrm>
            <a:off x="6324395" y="5961687"/>
            <a:ext cx="22982" cy="4485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94" name="Freeform 435" descr="右上がり対角線 (太)"/>
          <p:cNvSpPr>
            <a:spLocks/>
          </p:cNvSpPr>
          <p:nvPr/>
        </p:nvSpPr>
        <p:spPr bwMode="auto">
          <a:xfrm rot="720000">
            <a:off x="6222352" y="5804976"/>
            <a:ext cx="56576" cy="36250"/>
          </a:xfrm>
          <a:custGeom>
            <a:avLst/>
            <a:gdLst>
              <a:gd name="T0" fmla="*/ 2147483646 w 96"/>
              <a:gd name="T1" fmla="*/ 0 h 102"/>
              <a:gd name="T2" fmla="*/ 0 w 96"/>
              <a:gd name="T3" fmla="*/ 2147483646 h 102"/>
              <a:gd name="T4" fmla="*/ 2147483646 w 96"/>
              <a:gd name="T5" fmla="*/ 2147483646 h 102"/>
              <a:gd name="T6" fmla="*/ 2147483646 w 96"/>
              <a:gd name="T7" fmla="*/ 2147483646 h 102"/>
              <a:gd name="T8" fmla="*/ 2147483646 w 96"/>
              <a:gd name="T9" fmla="*/ 0 h 102"/>
              <a:gd name="T10" fmla="*/ 0 60000 65536"/>
              <a:gd name="T11" fmla="*/ 0 60000 65536"/>
              <a:gd name="T12" fmla="*/ 0 60000 65536"/>
              <a:gd name="T13" fmla="*/ 0 60000 65536"/>
              <a:gd name="T14" fmla="*/ 0 60000 65536"/>
              <a:gd name="T15" fmla="*/ 0 w 96"/>
              <a:gd name="T16" fmla="*/ 0 h 102"/>
              <a:gd name="T17" fmla="*/ 96 w 96"/>
              <a:gd name="T18" fmla="*/ 102 h 102"/>
            </a:gdLst>
            <a:ahLst/>
            <a:cxnLst>
              <a:cxn ang="T10">
                <a:pos x="T0" y="T1"/>
              </a:cxn>
              <a:cxn ang="T11">
                <a:pos x="T2" y="T3"/>
              </a:cxn>
              <a:cxn ang="T12">
                <a:pos x="T4" y="T5"/>
              </a:cxn>
              <a:cxn ang="T13">
                <a:pos x="T6" y="T7"/>
              </a:cxn>
              <a:cxn ang="T14">
                <a:pos x="T8" y="T9"/>
              </a:cxn>
            </a:cxnLst>
            <a:rect l="T15" t="T16" r="T17" b="T18"/>
            <a:pathLst>
              <a:path w="96" h="102">
                <a:moveTo>
                  <a:pt x="3" y="0"/>
                </a:moveTo>
                <a:lnTo>
                  <a:pt x="0" y="66"/>
                </a:lnTo>
                <a:lnTo>
                  <a:pt x="84" y="102"/>
                </a:lnTo>
                <a:lnTo>
                  <a:pt x="96" y="33"/>
                </a:lnTo>
                <a:lnTo>
                  <a:pt x="3"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95" name="Freeform 524"/>
          <p:cNvSpPr>
            <a:spLocks/>
          </p:cNvSpPr>
          <p:nvPr/>
        </p:nvSpPr>
        <p:spPr bwMode="auto">
          <a:xfrm>
            <a:off x="5998194" y="6016710"/>
            <a:ext cx="41581" cy="16921"/>
          </a:xfrm>
          <a:custGeom>
            <a:avLst/>
            <a:gdLst>
              <a:gd name="T0" fmla="*/ 2147483646 w 84"/>
              <a:gd name="T1" fmla="*/ 2147483646 h 45"/>
              <a:gd name="T2" fmla="*/ 2147483646 w 84"/>
              <a:gd name="T3" fmla="*/ 2147483646 h 45"/>
              <a:gd name="T4" fmla="*/ 0 w 84"/>
              <a:gd name="T5" fmla="*/ 0 h 45"/>
              <a:gd name="T6" fmla="*/ 2147483646 w 84"/>
              <a:gd name="T7" fmla="*/ 0 h 45"/>
              <a:gd name="T8" fmla="*/ 2147483646 w 84"/>
              <a:gd name="T9" fmla="*/ 2147483646 h 45"/>
              <a:gd name="T10" fmla="*/ 0 60000 65536"/>
              <a:gd name="T11" fmla="*/ 0 60000 65536"/>
              <a:gd name="T12" fmla="*/ 0 60000 65536"/>
              <a:gd name="T13" fmla="*/ 0 60000 65536"/>
              <a:gd name="T14" fmla="*/ 0 60000 65536"/>
              <a:gd name="T15" fmla="*/ 0 w 84"/>
              <a:gd name="T16" fmla="*/ 0 h 45"/>
              <a:gd name="T17" fmla="*/ 84 w 84"/>
              <a:gd name="T18" fmla="*/ 45 h 45"/>
            </a:gdLst>
            <a:ahLst/>
            <a:cxnLst>
              <a:cxn ang="T10">
                <a:pos x="T0" y="T1"/>
              </a:cxn>
              <a:cxn ang="T11">
                <a:pos x="T2" y="T3"/>
              </a:cxn>
              <a:cxn ang="T12">
                <a:pos x="T4" y="T5"/>
              </a:cxn>
              <a:cxn ang="T13">
                <a:pos x="T6" y="T7"/>
              </a:cxn>
              <a:cxn ang="T14">
                <a:pos x="T8" y="T9"/>
              </a:cxn>
            </a:cxnLst>
            <a:rect l="T15" t="T16" r="T17" b="T18"/>
            <a:pathLst>
              <a:path w="84" h="45">
                <a:moveTo>
                  <a:pt x="84" y="42"/>
                </a:moveTo>
                <a:lnTo>
                  <a:pt x="3" y="45"/>
                </a:lnTo>
                <a:lnTo>
                  <a:pt x="0" y="0"/>
                </a:lnTo>
                <a:lnTo>
                  <a:pt x="84" y="0"/>
                </a:lnTo>
                <a:lnTo>
                  <a:pt x="84"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96" name="Freeform 527"/>
          <p:cNvSpPr>
            <a:spLocks/>
          </p:cNvSpPr>
          <p:nvPr/>
        </p:nvSpPr>
        <p:spPr bwMode="auto">
          <a:xfrm>
            <a:off x="6139954" y="6020776"/>
            <a:ext cx="33944" cy="16110"/>
          </a:xfrm>
          <a:custGeom>
            <a:avLst/>
            <a:gdLst>
              <a:gd name="T0" fmla="*/ 2147483646 w 66"/>
              <a:gd name="T1" fmla="*/ 2147483646 h 42"/>
              <a:gd name="T2" fmla="*/ 2147483646 w 66"/>
              <a:gd name="T3" fmla="*/ 2147483646 h 42"/>
              <a:gd name="T4" fmla="*/ 0 w 66"/>
              <a:gd name="T5" fmla="*/ 0 h 42"/>
              <a:gd name="T6" fmla="*/ 2147483646 w 66"/>
              <a:gd name="T7" fmla="*/ 0 h 42"/>
              <a:gd name="T8" fmla="*/ 2147483646 w 66"/>
              <a:gd name="T9" fmla="*/ 2147483646 h 42"/>
              <a:gd name="T10" fmla="*/ 0 60000 65536"/>
              <a:gd name="T11" fmla="*/ 0 60000 65536"/>
              <a:gd name="T12" fmla="*/ 0 60000 65536"/>
              <a:gd name="T13" fmla="*/ 0 60000 65536"/>
              <a:gd name="T14" fmla="*/ 0 60000 65536"/>
              <a:gd name="T15" fmla="*/ 0 w 66"/>
              <a:gd name="T16" fmla="*/ 0 h 42"/>
              <a:gd name="T17" fmla="*/ 66 w 66"/>
              <a:gd name="T18" fmla="*/ 42 h 42"/>
            </a:gdLst>
            <a:ahLst/>
            <a:cxnLst>
              <a:cxn ang="T10">
                <a:pos x="T0" y="T1"/>
              </a:cxn>
              <a:cxn ang="T11">
                <a:pos x="T2" y="T3"/>
              </a:cxn>
              <a:cxn ang="T12">
                <a:pos x="T4" y="T5"/>
              </a:cxn>
              <a:cxn ang="T13">
                <a:pos x="T6" y="T7"/>
              </a:cxn>
              <a:cxn ang="T14">
                <a:pos x="T8" y="T9"/>
              </a:cxn>
            </a:cxnLst>
            <a:rect l="T15" t="T16" r="T17" b="T18"/>
            <a:pathLst>
              <a:path w="66" h="42">
                <a:moveTo>
                  <a:pt x="66" y="39"/>
                </a:moveTo>
                <a:lnTo>
                  <a:pt x="3" y="42"/>
                </a:lnTo>
                <a:lnTo>
                  <a:pt x="0" y="0"/>
                </a:lnTo>
                <a:lnTo>
                  <a:pt x="66" y="0"/>
                </a:lnTo>
                <a:lnTo>
                  <a:pt x="66" y="39"/>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97" name="Freeform 528"/>
          <p:cNvSpPr>
            <a:spLocks/>
          </p:cNvSpPr>
          <p:nvPr/>
        </p:nvSpPr>
        <p:spPr bwMode="auto">
          <a:xfrm>
            <a:off x="6217902" y="6015008"/>
            <a:ext cx="31399" cy="16921"/>
          </a:xfrm>
          <a:custGeom>
            <a:avLst/>
            <a:gdLst>
              <a:gd name="T0" fmla="*/ 2147483646 w 63"/>
              <a:gd name="T1" fmla="*/ 2147483646 h 45"/>
              <a:gd name="T2" fmla="*/ 2147483646 w 63"/>
              <a:gd name="T3" fmla="*/ 2147483646 h 45"/>
              <a:gd name="T4" fmla="*/ 0 w 63"/>
              <a:gd name="T5" fmla="*/ 2147483646 h 45"/>
              <a:gd name="T6" fmla="*/ 2147483646 w 63"/>
              <a:gd name="T7" fmla="*/ 0 h 45"/>
              <a:gd name="T8" fmla="*/ 2147483646 w 63"/>
              <a:gd name="T9" fmla="*/ 2147483646 h 45"/>
              <a:gd name="T10" fmla="*/ 0 60000 65536"/>
              <a:gd name="T11" fmla="*/ 0 60000 65536"/>
              <a:gd name="T12" fmla="*/ 0 60000 65536"/>
              <a:gd name="T13" fmla="*/ 0 60000 65536"/>
              <a:gd name="T14" fmla="*/ 0 60000 65536"/>
              <a:gd name="T15" fmla="*/ 0 w 63"/>
              <a:gd name="T16" fmla="*/ 0 h 45"/>
              <a:gd name="T17" fmla="*/ 63 w 63"/>
              <a:gd name="T18" fmla="*/ 45 h 45"/>
            </a:gdLst>
            <a:ahLst/>
            <a:cxnLst>
              <a:cxn ang="T10">
                <a:pos x="T0" y="T1"/>
              </a:cxn>
              <a:cxn ang="T11">
                <a:pos x="T2" y="T3"/>
              </a:cxn>
              <a:cxn ang="T12">
                <a:pos x="T4" y="T5"/>
              </a:cxn>
              <a:cxn ang="T13">
                <a:pos x="T6" y="T7"/>
              </a:cxn>
              <a:cxn ang="T14">
                <a:pos x="T8" y="T9"/>
              </a:cxn>
            </a:cxnLst>
            <a:rect l="T15" t="T16" r="T17" b="T18"/>
            <a:pathLst>
              <a:path w="63" h="45">
                <a:moveTo>
                  <a:pt x="63" y="42"/>
                </a:moveTo>
                <a:lnTo>
                  <a:pt x="3" y="45"/>
                </a:lnTo>
                <a:lnTo>
                  <a:pt x="0" y="3"/>
                </a:lnTo>
                <a:lnTo>
                  <a:pt x="60" y="0"/>
                </a:lnTo>
                <a:lnTo>
                  <a:pt x="63"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98" name="Freeform 529"/>
          <p:cNvSpPr>
            <a:spLocks/>
          </p:cNvSpPr>
          <p:nvPr/>
        </p:nvSpPr>
        <p:spPr bwMode="auto">
          <a:xfrm>
            <a:off x="6064551" y="6016383"/>
            <a:ext cx="36492" cy="15299"/>
          </a:xfrm>
          <a:custGeom>
            <a:avLst/>
            <a:gdLst>
              <a:gd name="T0" fmla="*/ 2147483646 w 72"/>
              <a:gd name="T1" fmla="*/ 2147483646 h 42"/>
              <a:gd name="T2" fmla="*/ 0 w 72"/>
              <a:gd name="T3" fmla="*/ 2147483646 h 42"/>
              <a:gd name="T4" fmla="*/ 2147483646 w 72"/>
              <a:gd name="T5" fmla="*/ 0 h 42"/>
              <a:gd name="T6" fmla="*/ 2147483646 w 72"/>
              <a:gd name="T7" fmla="*/ 2147483646 h 42"/>
              <a:gd name="T8" fmla="*/ 2147483646 w 72"/>
              <a:gd name="T9" fmla="*/ 2147483646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72" y="42"/>
                </a:moveTo>
                <a:lnTo>
                  <a:pt x="0" y="42"/>
                </a:lnTo>
                <a:lnTo>
                  <a:pt x="3" y="0"/>
                </a:lnTo>
                <a:lnTo>
                  <a:pt x="72" y="3"/>
                </a:lnTo>
                <a:lnTo>
                  <a:pt x="72"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99" name="Freeform 530"/>
          <p:cNvSpPr>
            <a:spLocks/>
          </p:cNvSpPr>
          <p:nvPr/>
        </p:nvSpPr>
        <p:spPr bwMode="auto">
          <a:xfrm>
            <a:off x="6282768" y="6019487"/>
            <a:ext cx="33944" cy="16921"/>
          </a:xfrm>
          <a:custGeom>
            <a:avLst/>
            <a:gdLst>
              <a:gd name="T0" fmla="*/ 2147483646 w 69"/>
              <a:gd name="T1" fmla="*/ 2147483646 h 48"/>
              <a:gd name="T2" fmla="*/ 2147483646 w 69"/>
              <a:gd name="T3" fmla="*/ 2147483646 h 48"/>
              <a:gd name="T4" fmla="*/ 0 w 69"/>
              <a:gd name="T5" fmla="*/ 2147483646 h 48"/>
              <a:gd name="T6" fmla="*/ 2147483646 w 69"/>
              <a:gd name="T7" fmla="*/ 0 h 48"/>
              <a:gd name="T8" fmla="*/ 2147483646 w 69"/>
              <a:gd name="T9" fmla="*/ 2147483646 h 48"/>
              <a:gd name="T10" fmla="*/ 0 60000 65536"/>
              <a:gd name="T11" fmla="*/ 0 60000 65536"/>
              <a:gd name="T12" fmla="*/ 0 60000 65536"/>
              <a:gd name="T13" fmla="*/ 0 60000 65536"/>
              <a:gd name="T14" fmla="*/ 0 60000 65536"/>
              <a:gd name="T15" fmla="*/ 0 w 69"/>
              <a:gd name="T16" fmla="*/ 0 h 48"/>
              <a:gd name="T17" fmla="*/ 69 w 69"/>
              <a:gd name="T18" fmla="*/ 48 h 48"/>
            </a:gdLst>
            <a:ahLst/>
            <a:cxnLst>
              <a:cxn ang="T10">
                <a:pos x="T0" y="T1"/>
              </a:cxn>
              <a:cxn ang="T11">
                <a:pos x="T2" y="T3"/>
              </a:cxn>
              <a:cxn ang="T12">
                <a:pos x="T4" y="T5"/>
              </a:cxn>
              <a:cxn ang="T13">
                <a:pos x="T6" y="T7"/>
              </a:cxn>
              <a:cxn ang="T14">
                <a:pos x="T8" y="T9"/>
              </a:cxn>
            </a:cxnLst>
            <a:rect l="T15" t="T16" r="T17" b="T18"/>
            <a:pathLst>
              <a:path w="69" h="48">
                <a:moveTo>
                  <a:pt x="69" y="42"/>
                </a:moveTo>
                <a:lnTo>
                  <a:pt x="3" y="48"/>
                </a:lnTo>
                <a:lnTo>
                  <a:pt x="0" y="9"/>
                </a:lnTo>
                <a:lnTo>
                  <a:pt x="66" y="0"/>
                </a:lnTo>
                <a:lnTo>
                  <a:pt x="69"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00" name="Freeform 531"/>
          <p:cNvSpPr>
            <a:spLocks/>
          </p:cNvSpPr>
          <p:nvPr/>
        </p:nvSpPr>
        <p:spPr bwMode="auto">
          <a:xfrm>
            <a:off x="6324178" y="5961687"/>
            <a:ext cx="18180" cy="33825"/>
          </a:xfrm>
          <a:custGeom>
            <a:avLst/>
            <a:gdLst>
              <a:gd name="T0" fmla="*/ 2147483646 w 30"/>
              <a:gd name="T1" fmla="*/ 2147483646 h 93"/>
              <a:gd name="T2" fmla="*/ 2147483646 w 30"/>
              <a:gd name="T3" fmla="*/ 2147483646 h 93"/>
              <a:gd name="T4" fmla="*/ 0 w 30"/>
              <a:gd name="T5" fmla="*/ 0 h 93"/>
              <a:gd name="T6" fmla="*/ 2147483646 w 30"/>
              <a:gd name="T7" fmla="*/ 0 h 93"/>
              <a:gd name="T8" fmla="*/ 2147483646 w 30"/>
              <a:gd name="T9" fmla="*/ 2147483646 h 93"/>
              <a:gd name="T10" fmla="*/ 0 60000 65536"/>
              <a:gd name="T11" fmla="*/ 0 60000 65536"/>
              <a:gd name="T12" fmla="*/ 0 60000 65536"/>
              <a:gd name="T13" fmla="*/ 0 60000 65536"/>
              <a:gd name="T14" fmla="*/ 0 60000 65536"/>
              <a:gd name="T15" fmla="*/ 0 w 30"/>
              <a:gd name="T16" fmla="*/ 0 h 93"/>
              <a:gd name="T17" fmla="*/ 30 w 30"/>
              <a:gd name="T18" fmla="*/ 93 h 93"/>
            </a:gdLst>
            <a:ahLst/>
            <a:cxnLst>
              <a:cxn ang="T10">
                <a:pos x="T0" y="T1"/>
              </a:cxn>
              <a:cxn ang="T11">
                <a:pos x="T2" y="T3"/>
              </a:cxn>
              <a:cxn ang="T12">
                <a:pos x="T4" y="T5"/>
              </a:cxn>
              <a:cxn ang="T13">
                <a:pos x="T6" y="T7"/>
              </a:cxn>
              <a:cxn ang="T14">
                <a:pos x="T8" y="T9"/>
              </a:cxn>
            </a:cxnLst>
            <a:rect l="T15" t="T16" r="T17" b="T18"/>
            <a:pathLst>
              <a:path w="30" h="93">
                <a:moveTo>
                  <a:pt x="30" y="90"/>
                </a:moveTo>
                <a:lnTo>
                  <a:pt x="3" y="93"/>
                </a:lnTo>
                <a:lnTo>
                  <a:pt x="0" y="0"/>
                </a:lnTo>
                <a:lnTo>
                  <a:pt x="30" y="0"/>
                </a:lnTo>
                <a:lnTo>
                  <a:pt x="30" y="90"/>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01" name="Freeform 532"/>
          <p:cNvSpPr>
            <a:spLocks/>
          </p:cNvSpPr>
          <p:nvPr/>
        </p:nvSpPr>
        <p:spPr bwMode="auto">
          <a:xfrm>
            <a:off x="6332762" y="5869902"/>
            <a:ext cx="19190" cy="44306"/>
          </a:xfrm>
          <a:custGeom>
            <a:avLst/>
            <a:gdLst>
              <a:gd name="T0" fmla="*/ 2147483646 w 33"/>
              <a:gd name="T1" fmla="*/ 2147483646 h 123"/>
              <a:gd name="T2" fmla="*/ 2147483646 w 33"/>
              <a:gd name="T3" fmla="*/ 2147483646 h 123"/>
              <a:gd name="T4" fmla="*/ 0 w 33"/>
              <a:gd name="T5" fmla="*/ 0 h 123"/>
              <a:gd name="T6" fmla="*/ 2147483646 w 33"/>
              <a:gd name="T7" fmla="*/ 2147483646 h 123"/>
              <a:gd name="T8" fmla="*/ 2147483646 w 33"/>
              <a:gd name="T9" fmla="*/ 2147483646 h 123"/>
              <a:gd name="T10" fmla="*/ 0 60000 65536"/>
              <a:gd name="T11" fmla="*/ 0 60000 65536"/>
              <a:gd name="T12" fmla="*/ 0 60000 65536"/>
              <a:gd name="T13" fmla="*/ 0 60000 65536"/>
              <a:gd name="T14" fmla="*/ 0 60000 65536"/>
              <a:gd name="T15" fmla="*/ 0 w 33"/>
              <a:gd name="T16" fmla="*/ 0 h 123"/>
              <a:gd name="T17" fmla="*/ 33 w 33"/>
              <a:gd name="T18" fmla="*/ 123 h 123"/>
            </a:gdLst>
            <a:ahLst/>
            <a:cxnLst>
              <a:cxn ang="T10">
                <a:pos x="T0" y="T1"/>
              </a:cxn>
              <a:cxn ang="T11">
                <a:pos x="T2" y="T3"/>
              </a:cxn>
              <a:cxn ang="T12">
                <a:pos x="T4" y="T5"/>
              </a:cxn>
              <a:cxn ang="T13">
                <a:pos x="T6" y="T7"/>
              </a:cxn>
              <a:cxn ang="T14">
                <a:pos x="T8" y="T9"/>
              </a:cxn>
            </a:cxnLst>
            <a:rect l="T15" t="T16" r="T17" b="T18"/>
            <a:pathLst>
              <a:path w="33" h="123">
                <a:moveTo>
                  <a:pt x="33" y="123"/>
                </a:moveTo>
                <a:lnTo>
                  <a:pt x="3" y="117"/>
                </a:lnTo>
                <a:lnTo>
                  <a:pt x="0" y="0"/>
                </a:lnTo>
                <a:lnTo>
                  <a:pt x="30" y="3"/>
                </a:lnTo>
                <a:lnTo>
                  <a:pt x="33" y="123"/>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10" name="Text Box 647"/>
          <p:cNvSpPr txBox="1">
            <a:spLocks noChangeArrowheads="1"/>
          </p:cNvSpPr>
          <p:nvPr/>
        </p:nvSpPr>
        <p:spPr bwMode="auto">
          <a:xfrm>
            <a:off x="6231575" y="6156485"/>
            <a:ext cx="272797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⑥その他の低稼働地区（</a:t>
            </a:r>
            <a:r>
              <a:rPr lang="en-US" altLang="ja-JP" sz="1200" dirty="0" smtClean="0">
                <a:solidFill>
                  <a:prstClr val="black"/>
                </a:solidFill>
                <a:latin typeface="+mn-ea"/>
                <a:ea typeface="+mn-ea"/>
              </a:rPr>
              <a:t>D</a:t>
            </a:r>
            <a:r>
              <a:rPr lang="ja-JP" altLang="en-US" sz="1200" dirty="0" smtClean="0">
                <a:solidFill>
                  <a:prstClr val="black"/>
                </a:solidFill>
                <a:latin typeface="+mn-ea"/>
                <a:ea typeface="+mn-ea"/>
              </a:rPr>
              <a:t>・</a:t>
            </a:r>
            <a:r>
              <a:rPr lang="en-US" altLang="ja-JP" sz="1200" dirty="0" smtClean="0">
                <a:solidFill>
                  <a:prstClr val="black"/>
                </a:solidFill>
                <a:latin typeface="+mn-ea"/>
                <a:ea typeface="+mn-ea"/>
              </a:rPr>
              <a:t>E</a:t>
            </a:r>
            <a:r>
              <a:rPr lang="ja-JP" altLang="en-US" sz="1200" dirty="0" smtClean="0">
                <a:solidFill>
                  <a:prstClr val="black"/>
                </a:solidFill>
                <a:latin typeface="+mn-ea"/>
                <a:ea typeface="+mn-ea"/>
              </a:rPr>
              <a:t>地区）</a:t>
            </a:r>
            <a:endParaRPr lang="ja-JP" altLang="en-US" sz="1200" dirty="0">
              <a:solidFill>
                <a:prstClr val="black"/>
              </a:solidFill>
              <a:latin typeface="+mn-ea"/>
              <a:ea typeface="+mn-ea"/>
            </a:endParaRPr>
          </a:p>
        </p:txBody>
      </p:sp>
      <p:sp>
        <p:nvSpPr>
          <p:cNvPr id="224" name="Freeform 410" descr="右上がり対角線 (太)"/>
          <p:cNvSpPr>
            <a:spLocks/>
          </p:cNvSpPr>
          <p:nvPr/>
        </p:nvSpPr>
        <p:spPr bwMode="auto">
          <a:xfrm rot="60000">
            <a:off x="6325013" y="5117618"/>
            <a:ext cx="147665" cy="96933"/>
          </a:xfrm>
          <a:custGeom>
            <a:avLst/>
            <a:gdLst>
              <a:gd name="T0" fmla="*/ 0 w 291"/>
              <a:gd name="T1" fmla="*/ 2147483646 h 222"/>
              <a:gd name="T2" fmla="*/ 2147483646 w 291"/>
              <a:gd name="T3" fmla="*/ 2147483646 h 222"/>
              <a:gd name="T4" fmla="*/ 2147483646 w 291"/>
              <a:gd name="T5" fmla="*/ 2147483646 h 222"/>
              <a:gd name="T6" fmla="*/ 2147483646 w 291"/>
              <a:gd name="T7" fmla="*/ 2147483646 h 222"/>
              <a:gd name="T8" fmla="*/ 2147483646 w 291"/>
              <a:gd name="T9" fmla="*/ 0 h 222"/>
              <a:gd name="T10" fmla="*/ 0 w 291"/>
              <a:gd name="T11" fmla="*/ 2147483646 h 222"/>
              <a:gd name="T12" fmla="*/ 0 60000 65536"/>
              <a:gd name="T13" fmla="*/ 0 60000 65536"/>
              <a:gd name="T14" fmla="*/ 0 60000 65536"/>
              <a:gd name="T15" fmla="*/ 0 60000 65536"/>
              <a:gd name="T16" fmla="*/ 0 60000 65536"/>
              <a:gd name="T17" fmla="*/ 0 60000 65536"/>
              <a:gd name="T18" fmla="*/ 0 w 291"/>
              <a:gd name="T19" fmla="*/ 0 h 222"/>
              <a:gd name="T20" fmla="*/ 291 w 291"/>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291" h="222">
                <a:moveTo>
                  <a:pt x="0" y="147"/>
                </a:moveTo>
                <a:lnTo>
                  <a:pt x="18" y="222"/>
                </a:lnTo>
                <a:lnTo>
                  <a:pt x="66" y="180"/>
                </a:lnTo>
                <a:lnTo>
                  <a:pt x="291" y="66"/>
                </a:lnTo>
                <a:lnTo>
                  <a:pt x="273" y="0"/>
                </a:lnTo>
                <a:lnTo>
                  <a:pt x="0" y="14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25" name="Freeform 437" descr="右上がり対角線 (太)"/>
          <p:cNvSpPr>
            <a:spLocks/>
          </p:cNvSpPr>
          <p:nvPr/>
        </p:nvSpPr>
        <p:spPr bwMode="auto">
          <a:xfrm rot="21540000">
            <a:off x="6614887" y="5005948"/>
            <a:ext cx="135433" cy="68823"/>
          </a:xfrm>
          <a:custGeom>
            <a:avLst/>
            <a:gdLst>
              <a:gd name="T0" fmla="*/ 0 w 267"/>
              <a:gd name="T1" fmla="*/ 2147483646 h 162"/>
              <a:gd name="T2" fmla="*/ 2147483646 w 267"/>
              <a:gd name="T3" fmla="*/ 2147483646 h 162"/>
              <a:gd name="T4" fmla="*/ 2147483646 w 267"/>
              <a:gd name="T5" fmla="*/ 2147483646 h 162"/>
              <a:gd name="T6" fmla="*/ 2147483646 w 267"/>
              <a:gd name="T7" fmla="*/ 0 h 162"/>
              <a:gd name="T8" fmla="*/ 0 w 267"/>
              <a:gd name="T9" fmla="*/ 2147483646 h 162"/>
              <a:gd name="T10" fmla="*/ 0 60000 65536"/>
              <a:gd name="T11" fmla="*/ 0 60000 65536"/>
              <a:gd name="T12" fmla="*/ 0 60000 65536"/>
              <a:gd name="T13" fmla="*/ 0 60000 65536"/>
              <a:gd name="T14" fmla="*/ 0 60000 65536"/>
              <a:gd name="T15" fmla="*/ 0 w 267"/>
              <a:gd name="T16" fmla="*/ 0 h 162"/>
              <a:gd name="T17" fmla="*/ 267 w 267"/>
              <a:gd name="T18" fmla="*/ 162 h 162"/>
            </a:gdLst>
            <a:ahLst/>
            <a:cxnLst>
              <a:cxn ang="T10">
                <a:pos x="T0" y="T1"/>
              </a:cxn>
              <a:cxn ang="T11">
                <a:pos x="T2" y="T3"/>
              </a:cxn>
              <a:cxn ang="T12">
                <a:pos x="T4" y="T5"/>
              </a:cxn>
              <a:cxn ang="T13">
                <a:pos x="T6" y="T7"/>
              </a:cxn>
              <a:cxn ang="T14">
                <a:pos x="T8" y="T9"/>
              </a:cxn>
            </a:cxnLst>
            <a:rect l="T15" t="T16" r="T17" b="T18"/>
            <a:pathLst>
              <a:path w="267" h="162">
                <a:moveTo>
                  <a:pt x="0" y="99"/>
                </a:moveTo>
                <a:lnTo>
                  <a:pt x="18" y="162"/>
                </a:lnTo>
                <a:lnTo>
                  <a:pt x="267" y="39"/>
                </a:lnTo>
                <a:lnTo>
                  <a:pt x="204" y="0"/>
                </a:lnTo>
                <a:lnTo>
                  <a:pt x="0" y="99"/>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26" name="Freeform 438" descr="右上がり対角線 (太)"/>
          <p:cNvSpPr>
            <a:spLocks/>
          </p:cNvSpPr>
          <p:nvPr/>
        </p:nvSpPr>
        <p:spPr bwMode="auto">
          <a:xfrm rot="21480000">
            <a:off x="6489058" y="5062511"/>
            <a:ext cx="113587" cy="73669"/>
          </a:xfrm>
          <a:custGeom>
            <a:avLst/>
            <a:gdLst>
              <a:gd name="T0" fmla="*/ 0 w 222"/>
              <a:gd name="T1" fmla="*/ 2147483646 h 171"/>
              <a:gd name="T2" fmla="*/ 2147483646 w 222"/>
              <a:gd name="T3" fmla="*/ 2147483646 h 171"/>
              <a:gd name="T4" fmla="*/ 2147483646 w 222"/>
              <a:gd name="T5" fmla="*/ 2147483646 h 171"/>
              <a:gd name="T6" fmla="*/ 2147483646 w 222"/>
              <a:gd name="T7" fmla="*/ 0 h 171"/>
              <a:gd name="T8" fmla="*/ 0 w 222"/>
              <a:gd name="T9" fmla="*/ 2147483646 h 171"/>
              <a:gd name="T10" fmla="*/ 0 60000 65536"/>
              <a:gd name="T11" fmla="*/ 0 60000 65536"/>
              <a:gd name="T12" fmla="*/ 0 60000 65536"/>
              <a:gd name="T13" fmla="*/ 0 60000 65536"/>
              <a:gd name="T14" fmla="*/ 0 60000 65536"/>
              <a:gd name="T15" fmla="*/ 0 w 222"/>
              <a:gd name="T16" fmla="*/ 0 h 171"/>
              <a:gd name="T17" fmla="*/ 222 w 222"/>
              <a:gd name="T18" fmla="*/ 171 h 171"/>
            </a:gdLst>
            <a:ahLst/>
            <a:cxnLst>
              <a:cxn ang="T10">
                <a:pos x="T0" y="T1"/>
              </a:cxn>
              <a:cxn ang="T11">
                <a:pos x="T2" y="T3"/>
              </a:cxn>
              <a:cxn ang="T12">
                <a:pos x="T4" y="T5"/>
              </a:cxn>
              <a:cxn ang="T13">
                <a:pos x="T6" y="T7"/>
              </a:cxn>
              <a:cxn ang="T14">
                <a:pos x="T8" y="T9"/>
              </a:cxn>
            </a:cxnLst>
            <a:rect l="T15" t="T16" r="T17" b="T18"/>
            <a:pathLst>
              <a:path w="222" h="171">
                <a:moveTo>
                  <a:pt x="0" y="102"/>
                </a:moveTo>
                <a:lnTo>
                  <a:pt x="18" y="171"/>
                </a:lnTo>
                <a:lnTo>
                  <a:pt x="222" y="66"/>
                </a:lnTo>
                <a:lnTo>
                  <a:pt x="204" y="0"/>
                </a:lnTo>
                <a:lnTo>
                  <a:pt x="0" y="102"/>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27" name="Freeform 507"/>
          <p:cNvSpPr>
            <a:spLocks/>
          </p:cNvSpPr>
          <p:nvPr/>
        </p:nvSpPr>
        <p:spPr bwMode="auto">
          <a:xfrm rot="60000">
            <a:off x="6362823" y="5147282"/>
            <a:ext cx="65529" cy="31018"/>
          </a:xfrm>
          <a:custGeom>
            <a:avLst/>
            <a:gdLst>
              <a:gd name="T0" fmla="*/ 2147483646 w 126"/>
              <a:gd name="T1" fmla="*/ 2147483646 h 75"/>
              <a:gd name="T2" fmla="*/ 2147483646 w 126"/>
              <a:gd name="T3" fmla="*/ 2147483646 h 75"/>
              <a:gd name="T4" fmla="*/ 0 w 126"/>
              <a:gd name="T5" fmla="*/ 2147483646 h 75"/>
              <a:gd name="T6" fmla="*/ 2147483646 w 126"/>
              <a:gd name="T7" fmla="*/ 0 h 75"/>
              <a:gd name="T8" fmla="*/ 2147483646 w 126"/>
              <a:gd name="T9" fmla="*/ 2147483646 h 75"/>
              <a:gd name="T10" fmla="*/ 0 60000 65536"/>
              <a:gd name="T11" fmla="*/ 0 60000 65536"/>
              <a:gd name="T12" fmla="*/ 0 60000 65536"/>
              <a:gd name="T13" fmla="*/ 0 60000 65536"/>
              <a:gd name="T14" fmla="*/ 0 60000 65536"/>
              <a:gd name="T15" fmla="*/ 0 w 126"/>
              <a:gd name="T16" fmla="*/ 0 h 75"/>
              <a:gd name="T17" fmla="*/ 126 w 126"/>
              <a:gd name="T18" fmla="*/ 75 h 75"/>
            </a:gdLst>
            <a:ahLst/>
            <a:cxnLst>
              <a:cxn ang="T10">
                <a:pos x="T0" y="T1"/>
              </a:cxn>
              <a:cxn ang="T11">
                <a:pos x="T2" y="T3"/>
              </a:cxn>
              <a:cxn ang="T12">
                <a:pos x="T4" y="T5"/>
              </a:cxn>
              <a:cxn ang="T13">
                <a:pos x="T6" y="T7"/>
              </a:cxn>
              <a:cxn ang="T14">
                <a:pos x="T8" y="T9"/>
              </a:cxn>
            </a:cxnLst>
            <a:rect l="T15" t="T16" r="T17" b="T18"/>
            <a:pathLst>
              <a:path w="126" h="75">
                <a:moveTo>
                  <a:pt x="126" y="18"/>
                </a:moveTo>
                <a:lnTo>
                  <a:pt x="18" y="75"/>
                </a:lnTo>
                <a:lnTo>
                  <a:pt x="0" y="57"/>
                </a:lnTo>
                <a:lnTo>
                  <a:pt x="111" y="0"/>
                </a:lnTo>
                <a:lnTo>
                  <a:pt x="126" y="18"/>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28" name="Freeform 508"/>
          <p:cNvSpPr>
            <a:spLocks/>
          </p:cNvSpPr>
          <p:nvPr/>
        </p:nvSpPr>
        <p:spPr bwMode="auto">
          <a:xfrm rot="60000">
            <a:off x="6427194" y="5129485"/>
            <a:ext cx="34081" cy="20357"/>
          </a:xfrm>
          <a:custGeom>
            <a:avLst/>
            <a:gdLst>
              <a:gd name="T0" fmla="*/ 2147483646 w 66"/>
              <a:gd name="T1" fmla="*/ 2147483646 h 48"/>
              <a:gd name="T2" fmla="*/ 2147483646 w 66"/>
              <a:gd name="T3" fmla="*/ 2147483646 h 48"/>
              <a:gd name="T4" fmla="*/ 0 w 66"/>
              <a:gd name="T5" fmla="*/ 2147483646 h 48"/>
              <a:gd name="T6" fmla="*/ 2147483646 w 66"/>
              <a:gd name="T7" fmla="*/ 0 h 48"/>
              <a:gd name="T8" fmla="*/ 2147483646 w 66"/>
              <a:gd name="T9" fmla="*/ 2147483646 h 48"/>
              <a:gd name="T10" fmla="*/ 0 60000 65536"/>
              <a:gd name="T11" fmla="*/ 0 60000 65536"/>
              <a:gd name="T12" fmla="*/ 0 60000 65536"/>
              <a:gd name="T13" fmla="*/ 0 60000 65536"/>
              <a:gd name="T14" fmla="*/ 0 60000 65536"/>
              <a:gd name="T15" fmla="*/ 0 w 66"/>
              <a:gd name="T16" fmla="*/ 0 h 48"/>
              <a:gd name="T17" fmla="*/ 66 w 66"/>
              <a:gd name="T18" fmla="*/ 48 h 48"/>
            </a:gdLst>
            <a:ahLst/>
            <a:cxnLst>
              <a:cxn ang="T10">
                <a:pos x="T0" y="T1"/>
              </a:cxn>
              <a:cxn ang="T11">
                <a:pos x="T2" y="T3"/>
              </a:cxn>
              <a:cxn ang="T12">
                <a:pos x="T4" y="T5"/>
              </a:cxn>
              <a:cxn ang="T13">
                <a:pos x="T6" y="T7"/>
              </a:cxn>
              <a:cxn ang="T14">
                <a:pos x="T8" y="T9"/>
              </a:cxn>
            </a:cxnLst>
            <a:rect l="T15" t="T16" r="T17" b="T18"/>
            <a:pathLst>
              <a:path w="66" h="48">
                <a:moveTo>
                  <a:pt x="66" y="21"/>
                </a:moveTo>
                <a:lnTo>
                  <a:pt x="15" y="48"/>
                </a:lnTo>
                <a:lnTo>
                  <a:pt x="0" y="30"/>
                </a:lnTo>
                <a:lnTo>
                  <a:pt x="57" y="0"/>
                </a:lnTo>
                <a:lnTo>
                  <a:pt x="66"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29" name="Freeform 509"/>
          <p:cNvSpPr>
            <a:spLocks/>
          </p:cNvSpPr>
          <p:nvPr/>
        </p:nvSpPr>
        <p:spPr bwMode="auto">
          <a:xfrm rot="60000">
            <a:off x="6491914" y="5088049"/>
            <a:ext cx="63780" cy="33919"/>
          </a:xfrm>
          <a:custGeom>
            <a:avLst/>
            <a:gdLst>
              <a:gd name="T0" fmla="*/ 2147483646 w 126"/>
              <a:gd name="T1" fmla="*/ 2147483646 h 78"/>
              <a:gd name="T2" fmla="*/ 2147483646 w 126"/>
              <a:gd name="T3" fmla="*/ 2147483646 h 78"/>
              <a:gd name="T4" fmla="*/ 0 w 126"/>
              <a:gd name="T5" fmla="*/ 2147483646 h 78"/>
              <a:gd name="T6" fmla="*/ 2147483646 w 126"/>
              <a:gd name="T7" fmla="*/ 0 h 78"/>
              <a:gd name="T8" fmla="*/ 2147483646 w 126"/>
              <a:gd name="T9" fmla="*/ 2147483646 h 78"/>
              <a:gd name="T10" fmla="*/ 0 60000 65536"/>
              <a:gd name="T11" fmla="*/ 0 60000 65536"/>
              <a:gd name="T12" fmla="*/ 0 60000 65536"/>
              <a:gd name="T13" fmla="*/ 0 60000 65536"/>
              <a:gd name="T14" fmla="*/ 0 60000 65536"/>
              <a:gd name="T15" fmla="*/ 0 w 126"/>
              <a:gd name="T16" fmla="*/ 0 h 78"/>
              <a:gd name="T17" fmla="*/ 126 w 126"/>
              <a:gd name="T18" fmla="*/ 78 h 78"/>
            </a:gdLst>
            <a:ahLst/>
            <a:cxnLst>
              <a:cxn ang="T10">
                <a:pos x="T0" y="T1"/>
              </a:cxn>
              <a:cxn ang="T11">
                <a:pos x="T2" y="T3"/>
              </a:cxn>
              <a:cxn ang="T12">
                <a:pos x="T4" y="T5"/>
              </a:cxn>
              <a:cxn ang="T13">
                <a:pos x="T6" y="T7"/>
              </a:cxn>
              <a:cxn ang="T14">
                <a:pos x="T8" y="T9"/>
              </a:cxn>
            </a:cxnLst>
            <a:rect l="T15" t="T16" r="T17" b="T18"/>
            <a:pathLst>
              <a:path w="126" h="78">
                <a:moveTo>
                  <a:pt x="126" y="18"/>
                </a:moveTo>
                <a:lnTo>
                  <a:pt x="12" y="78"/>
                </a:lnTo>
                <a:lnTo>
                  <a:pt x="0" y="57"/>
                </a:lnTo>
                <a:lnTo>
                  <a:pt x="108" y="0"/>
                </a:lnTo>
                <a:lnTo>
                  <a:pt x="126" y="18"/>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0" name="Freeform 510"/>
          <p:cNvSpPr>
            <a:spLocks/>
          </p:cNvSpPr>
          <p:nvPr/>
        </p:nvSpPr>
        <p:spPr bwMode="auto">
          <a:xfrm rot="60000">
            <a:off x="6551299" y="5067614"/>
            <a:ext cx="37567" cy="24231"/>
          </a:xfrm>
          <a:custGeom>
            <a:avLst/>
            <a:gdLst>
              <a:gd name="T0" fmla="*/ 2147483646 w 75"/>
              <a:gd name="T1" fmla="*/ 2147483646 h 57"/>
              <a:gd name="T2" fmla="*/ 2147483646 w 75"/>
              <a:gd name="T3" fmla="*/ 2147483646 h 57"/>
              <a:gd name="T4" fmla="*/ 0 w 75"/>
              <a:gd name="T5" fmla="*/ 2147483646 h 57"/>
              <a:gd name="T6" fmla="*/ 2147483646 w 75"/>
              <a:gd name="T7" fmla="*/ 0 h 57"/>
              <a:gd name="T8" fmla="*/ 2147483646 w 75"/>
              <a:gd name="T9" fmla="*/ 2147483646 h 57"/>
              <a:gd name="T10" fmla="*/ 0 60000 65536"/>
              <a:gd name="T11" fmla="*/ 0 60000 65536"/>
              <a:gd name="T12" fmla="*/ 0 60000 65536"/>
              <a:gd name="T13" fmla="*/ 0 60000 65536"/>
              <a:gd name="T14" fmla="*/ 0 60000 65536"/>
              <a:gd name="T15" fmla="*/ 0 w 75"/>
              <a:gd name="T16" fmla="*/ 0 h 57"/>
              <a:gd name="T17" fmla="*/ 75 w 75"/>
              <a:gd name="T18" fmla="*/ 57 h 57"/>
            </a:gdLst>
            <a:ahLst/>
            <a:cxnLst>
              <a:cxn ang="T10">
                <a:pos x="T0" y="T1"/>
              </a:cxn>
              <a:cxn ang="T11">
                <a:pos x="T2" y="T3"/>
              </a:cxn>
              <a:cxn ang="T12">
                <a:pos x="T4" y="T5"/>
              </a:cxn>
              <a:cxn ang="T13">
                <a:pos x="T6" y="T7"/>
              </a:cxn>
              <a:cxn ang="T14">
                <a:pos x="T8" y="T9"/>
              </a:cxn>
            </a:cxnLst>
            <a:rect l="T15" t="T16" r="T17" b="T18"/>
            <a:pathLst>
              <a:path w="75" h="57">
                <a:moveTo>
                  <a:pt x="75" y="24"/>
                </a:moveTo>
                <a:lnTo>
                  <a:pt x="15" y="57"/>
                </a:lnTo>
                <a:lnTo>
                  <a:pt x="0" y="36"/>
                </a:lnTo>
                <a:lnTo>
                  <a:pt x="66" y="0"/>
                </a:lnTo>
                <a:lnTo>
                  <a:pt x="75" y="24"/>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1" name="Freeform 511"/>
          <p:cNvSpPr>
            <a:spLocks/>
          </p:cNvSpPr>
          <p:nvPr/>
        </p:nvSpPr>
        <p:spPr bwMode="auto">
          <a:xfrm rot="60000">
            <a:off x="6622582" y="5034289"/>
            <a:ext cx="43681" cy="26165"/>
          </a:xfrm>
          <a:custGeom>
            <a:avLst/>
            <a:gdLst>
              <a:gd name="T0" fmla="*/ 2147483646 w 84"/>
              <a:gd name="T1" fmla="*/ 2147483646 h 63"/>
              <a:gd name="T2" fmla="*/ 2147483646 w 84"/>
              <a:gd name="T3" fmla="*/ 2147483646 h 63"/>
              <a:gd name="T4" fmla="*/ 0 w 84"/>
              <a:gd name="T5" fmla="*/ 2147483646 h 63"/>
              <a:gd name="T6" fmla="*/ 2147483646 w 84"/>
              <a:gd name="T7" fmla="*/ 0 h 63"/>
              <a:gd name="T8" fmla="*/ 2147483646 w 84"/>
              <a:gd name="T9" fmla="*/ 2147483646 h 63"/>
              <a:gd name="T10" fmla="*/ 0 60000 65536"/>
              <a:gd name="T11" fmla="*/ 0 60000 65536"/>
              <a:gd name="T12" fmla="*/ 0 60000 65536"/>
              <a:gd name="T13" fmla="*/ 0 60000 65536"/>
              <a:gd name="T14" fmla="*/ 0 60000 65536"/>
              <a:gd name="T15" fmla="*/ 0 w 84"/>
              <a:gd name="T16" fmla="*/ 0 h 63"/>
              <a:gd name="T17" fmla="*/ 84 w 84"/>
              <a:gd name="T18" fmla="*/ 63 h 63"/>
            </a:gdLst>
            <a:ahLst/>
            <a:cxnLst>
              <a:cxn ang="T10">
                <a:pos x="T0" y="T1"/>
              </a:cxn>
              <a:cxn ang="T11">
                <a:pos x="T2" y="T3"/>
              </a:cxn>
              <a:cxn ang="T12">
                <a:pos x="T4" y="T5"/>
              </a:cxn>
              <a:cxn ang="T13">
                <a:pos x="T6" y="T7"/>
              </a:cxn>
              <a:cxn ang="T14">
                <a:pos x="T8" y="T9"/>
              </a:cxn>
            </a:cxnLst>
            <a:rect l="T15" t="T16" r="T17" b="T18"/>
            <a:pathLst>
              <a:path w="84" h="63">
                <a:moveTo>
                  <a:pt x="84" y="21"/>
                </a:moveTo>
                <a:lnTo>
                  <a:pt x="9" y="63"/>
                </a:lnTo>
                <a:lnTo>
                  <a:pt x="0" y="40"/>
                </a:lnTo>
                <a:lnTo>
                  <a:pt x="72" y="0"/>
                </a:lnTo>
                <a:lnTo>
                  <a:pt x="84"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2" name="Freeform 512"/>
          <p:cNvSpPr>
            <a:spLocks/>
          </p:cNvSpPr>
          <p:nvPr/>
        </p:nvSpPr>
        <p:spPr bwMode="auto">
          <a:xfrm rot="60000">
            <a:off x="6674539" y="5009975"/>
            <a:ext cx="43681" cy="26165"/>
          </a:xfrm>
          <a:custGeom>
            <a:avLst/>
            <a:gdLst>
              <a:gd name="T0" fmla="*/ 2147483646 w 84"/>
              <a:gd name="T1" fmla="*/ 2147483646 h 60"/>
              <a:gd name="T2" fmla="*/ 2147483646 w 84"/>
              <a:gd name="T3" fmla="*/ 2147483646 h 60"/>
              <a:gd name="T4" fmla="*/ 0 w 84"/>
              <a:gd name="T5" fmla="*/ 2147483646 h 60"/>
              <a:gd name="T6" fmla="*/ 2147483646 w 84"/>
              <a:gd name="T7" fmla="*/ 0 h 60"/>
              <a:gd name="T8" fmla="*/ 2147483646 w 84"/>
              <a:gd name="T9" fmla="*/ 2147483646 h 60"/>
              <a:gd name="T10" fmla="*/ 0 60000 65536"/>
              <a:gd name="T11" fmla="*/ 0 60000 65536"/>
              <a:gd name="T12" fmla="*/ 0 60000 65536"/>
              <a:gd name="T13" fmla="*/ 0 60000 65536"/>
              <a:gd name="T14" fmla="*/ 0 60000 65536"/>
              <a:gd name="T15" fmla="*/ 0 w 84"/>
              <a:gd name="T16" fmla="*/ 0 h 60"/>
              <a:gd name="T17" fmla="*/ 84 w 84"/>
              <a:gd name="T18" fmla="*/ 60 h 60"/>
            </a:gdLst>
            <a:ahLst/>
            <a:cxnLst>
              <a:cxn ang="T10">
                <a:pos x="T0" y="T1"/>
              </a:cxn>
              <a:cxn ang="T11">
                <a:pos x="T2" y="T3"/>
              </a:cxn>
              <a:cxn ang="T12">
                <a:pos x="T4" y="T5"/>
              </a:cxn>
              <a:cxn ang="T13">
                <a:pos x="T6" y="T7"/>
              </a:cxn>
              <a:cxn ang="T14">
                <a:pos x="T8" y="T9"/>
              </a:cxn>
            </a:cxnLst>
            <a:rect l="T15" t="T16" r="T17" b="T18"/>
            <a:pathLst>
              <a:path w="84" h="60">
                <a:moveTo>
                  <a:pt x="84" y="24"/>
                </a:moveTo>
                <a:lnTo>
                  <a:pt x="12" y="60"/>
                </a:lnTo>
                <a:lnTo>
                  <a:pt x="0" y="39"/>
                </a:lnTo>
                <a:lnTo>
                  <a:pt x="81" y="0"/>
                </a:lnTo>
                <a:lnTo>
                  <a:pt x="84" y="24"/>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3" name="Freeform 515"/>
          <p:cNvSpPr>
            <a:spLocks/>
          </p:cNvSpPr>
          <p:nvPr/>
        </p:nvSpPr>
        <p:spPr bwMode="auto">
          <a:xfrm rot="60000">
            <a:off x="6725354" y="4964927"/>
            <a:ext cx="38446" cy="28110"/>
          </a:xfrm>
          <a:custGeom>
            <a:avLst/>
            <a:gdLst>
              <a:gd name="T0" fmla="*/ 2147483646 w 75"/>
              <a:gd name="T1" fmla="*/ 2147483646 h 63"/>
              <a:gd name="T2" fmla="*/ 2147483646 w 75"/>
              <a:gd name="T3" fmla="*/ 2147483646 h 63"/>
              <a:gd name="T4" fmla="*/ 0 w 75"/>
              <a:gd name="T5" fmla="*/ 2147483646 h 63"/>
              <a:gd name="T6" fmla="*/ 2147483646 w 75"/>
              <a:gd name="T7" fmla="*/ 0 h 63"/>
              <a:gd name="T8" fmla="*/ 2147483646 w 75"/>
              <a:gd name="T9" fmla="*/ 2147483646 h 63"/>
              <a:gd name="T10" fmla="*/ 0 60000 65536"/>
              <a:gd name="T11" fmla="*/ 0 60000 65536"/>
              <a:gd name="T12" fmla="*/ 0 60000 65536"/>
              <a:gd name="T13" fmla="*/ 0 60000 65536"/>
              <a:gd name="T14" fmla="*/ 0 60000 65536"/>
              <a:gd name="T15" fmla="*/ 0 w 75"/>
              <a:gd name="T16" fmla="*/ 0 h 63"/>
              <a:gd name="T17" fmla="*/ 75 w 75"/>
              <a:gd name="T18" fmla="*/ 63 h 63"/>
            </a:gdLst>
            <a:ahLst/>
            <a:cxnLst>
              <a:cxn ang="T10">
                <a:pos x="T0" y="T1"/>
              </a:cxn>
              <a:cxn ang="T11">
                <a:pos x="T2" y="T3"/>
              </a:cxn>
              <a:cxn ang="T12">
                <a:pos x="T4" y="T5"/>
              </a:cxn>
              <a:cxn ang="T13">
                <a:pos x="T6" y="T7"/>
              </a:cxn>
              <a:cxn ang="T14">
                <a:pos x="T8" y="T9"/>
              </a:cxn>
            </a:cxnLst>
            <a:rect l="T15" t="T16" r="T17" b="T18"/>
            <a:pathLst>
              <a:path w="75" h="63">
                <a:moveTo>
                  <a:pt x="75" y="21"/>
                </a:moveTo>
                <a:lnTo>
                  <a:pt x="24" y="63"/>
                </a:lnTo>
                <a:lnTo>
                  <a:pt x="0" y="36"/>
                </a:lnTo>
                <a:lnTo>
                  <a:pt x="51" y="0"/>
                </a:lnTo>
                <a:lnTo>
                  <a:pt x="75"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40" name="Text Box 647"/>
          <p:cNvSpPr txBox="1">
            <a:spLocks noChangeArrowheads="1"/>
          </p:cNvSpPr>
          <p:nvPr/>
        </p:nvSpPr>
        <p:spPr bwMode="auto">
          <a:xfrm>
            <a:off x="6669616" y="5258903"/>
            <a:ext cx="2445372"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⑥その他の低稼働地区（</a:t>
            </a:r>
            <a:r>
              <a:rPr lang="en-US" altLang="ja-JP" sz="1200" dirty="0" smtClean="0">
                <a:solidFill>
                  <a:prstClr val="black"/>
                </a:solidFill>
                <a:latin typeface="+mn-ea"/>
                <a:ea typeface="+mn-ea"/>
              </a:rPr>
              <a:t>I</a:t>
            </a:r>
            <a:r>
              <a:rPr lang="ja-JP" altLang="en-US" sz="1200" dirty="0" smtClean="0">
                <a:solidFill>
                  <a:prstClr val="black"/>
                </a:solidFill>
                <a:latin typeface="+mn-ea"/>
                <a:ea typeface="+mn-ea"/>
              </a:rPr>
              <a:t>地区）</a:t>
            </a:r>
            <a:endParaRPr lang="ja-JP" altLang="en-US" sz="1200" dirty="0">
              <a:solidFill>
                <a:prstClr val="black"/>
              </a:solidFill>
              <a:latin typeface="+mn-ea"/>
              <a:ea typeface="+mn-ea"/>
            </a:endParaRPr>
          </a:p>
        </p:txBody>
      </p:sp>
      <p:sp>
        <p:nvSpPr>
          <p:cNvPr id="241" name="Freeform 405" descr="右上がり対角線 (太)"/>
          <p:cNvSpPr>
            <a:spLocks/>
          </p:cNvSpPr>
          <p:nvPr/>
        </p:nvSpPr>
        <p:spPr bwMode="auto">
          <a:xfrm>
            <a:off x="5197585" y="5035821"/>
            <a:ext cx="326841" cy="125112"/>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Lst>
            <a:ahLst/>
            <a:cxnLst>
              <a:cxn ang="T10">
                <a:pos x="T0" y="T1"/>
              </a:cxn>
              <a:cxn ang="T11">
                <a:pos x="T2" y="T3"/>
              </a:cxn>
              <a:cxn ang="T12">
                <a:pos x="T4" y="T5"/>
              </a:cxn>
              <a:cxn ang="T13">
                <a:pos x="T6" y="T7"/>
              </a:cxn>
              <a:cxn ang="T14">
                <a:pos x="T8" y="T9"/>
              </a:cxn>
            </a:cxnLst>
            <a:rect l="T15" t="T16" r="T17" b="T18"/>
            <a:pathLst>
              <a:path w="260" h="89">
                <a:moveTo>
                  <a:pt x="0" y="0"/>
                </a:moveTo>
                <a:lnTo>
                  <a:pt x="1" y="89"/>
                </a:lnTo>
                <a:lnTo>
                  <a:pt x="260" y="89"/>
                </a:lnTo>
                <a:lnTo>
                  <a:pt x="260" y="0"/>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44" name="Freeform 693"/>
          <p:cNvSpPr>
            <a:spLocks/>
          </p:cNvSpPr>
          <p:nvPr/>
        </p:nvSpPr>
        <p:spPr bwMode="white">
          <a:xfrm>
            <a:off x="5272504"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a:solidFill>
                <a:prstClr val="black"/>
              </a:solidFill>
              <a:latin typeface="+mn-ea"/>
            </a:endParaRPr>
          </a:p>
        </p:txBody>
      </p:sp>
      <p:sp>
        <p:nvSpPr>
          <p:cNvPr id="245" name="Freeform 696"/>
          <p:cNvSpPr>
            <a:spLocks/>
          </p:cNvSpPr>
          <p:nvPr/>
        </p:nvSpPr>
        <p:spPr bwMode="white">
          <a:xfrm>
            <a:off x="5442983"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a:solidFill>
                <a:prstClr val="black"/>
              </a:solidFill>
              <a:latin typeface="+mn-ea"/>
            </a:endParaRPr>
          </a:p>
        </p:txBody>
      </p:sp>
      <p:sp>
        <p:nvSpPr>
          <p:cNvPr id="247" name="Freeform 404" descr="右上がり対角線 (太)"/>
          <p:cNvSpPr>
            <a:spLocks/>
          </p:cNvSpPr>
          <p:nvPr/>
        </p:nvSpPr>
        <p:spPr bwMode="auto">
          <a:xfrm>
            <a:off x="5167901" y="4834344"/>
            <a:ext cx="145399" cy="92370"/>
          </a:xfrm>
          <a:custGeom>
            <a:avLst/>
            <a:gdLst>
              <a:gd name="T0" fmla="*/ 2147483646 w 366"/>
              <a:gd name="T1" fmla="*/ 0 h 258"/>
              <a:gd name="T2" fmla="*/ 0 w 366"/>
              <a:gd name="T3" fmla="*/ 2147483646 h 258"/>
              <a:gd name="T4" fmla="*/ 2147483646 w 366"/>
              <a:gd name="T5" fmla="*/ 2147483646 h 258"/>
              <a:gd name="T6" fmla="*/ 2147483646 w 366"/>
              <a:gd name="T7" fmla="*/ 2147483646 h 258"/>
              <a:gd name="T8" fmla="*/ 2147483646 w 366"/>
              <a:gd name="T9" fmla="*/ 2147483646 h 258"/>
              <a:gd name="T10" fmla="*/ 2147483646 w 366"/>
              <a:gd name="T11" fmla="*/ 0 h 258"/>
              <a:gd name="T12" fmla="*/ 0 60000 65536"/>
              <a:gd name="T13" fmla="*/ 0 60000 65536"/>
              <a:gd name="T14" fmla="*/ 0 60000 65536"/>
              <a:gd name="T15" fmla="*/ 0 60000 65536"/>
              <a:gd name="T16" fmla="*/ 0 60000 65536"/>
              <a:gd name="T17" fmla="*/ 0 60000 65536"/>
              <a:gd name="T18" fmla="*/ 0 w 366"/>
              <a:gd name="T19" fmla="*/ 0 h 258"/>
              <a:gd name="T20" fmla="*/ 366 w 366"/>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366" h="258">
                <a:moveTo>
                  <a:pt x="216" y="0"/>
                </a:moveTo>
                <a:lnTo>
                  <a:pt x="0" y="189"/>
                </a:lnTo>
                <a:lnTo>
                  <a:pt x="60" y="258"/>
                </a:lnTo>
                <a:lnTo>
                  <a:pt x="363" y="258"/>
                </a:lnTo>
                <a:lnTo>
                  <a:pt x="366" y="177"/>
                </a:lnTo>
                <a:lnTo>
                  <a:pt x="21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48" name="Freeform 406" descr="右上がり対角線 (太)"/>
          <p:cNvSpPr>
            <a:spLocks/>
          </p:cNvSpPr>
          <p:nvPr/>
        </p:nvSpPr>
        <p:spPr bwMode="auto">
          <a:xfrm>
            <a:off x="5375283" y="4909392"/>
            <a:ext cx="75772" cy="27934"/>
          </a:xfrm>
          <a:custGeom>
            <a:avLst/>
            <a:gdLst>
              <a:gd name="T0" fmla="*/ 2147483646 w 189"/>
              <a:gd name="T1" fmla="*/ 2147483646 h 75"/>
              <a:gd name="T2" fmla="*/ 2147483646 w 189"/>
              <a:gd name="T3" fmla="*/ 0 h 75"/>
              <a:gd name="T4" fmla="*/ 2147483646 w 189"/>
              <a:gd name="T5" fmla="*/ 2147483646 h 75"/>
              <a:gd name="T6" fmla="*/ 0 w 189"/>
              <a:gd name="T7" fmla="*/ 2147483646 h 75"/>
              <a:gd name="T8" fmla="*/ 2147483646 w 189"/>
              <a:gd name="T9" fmla="*/ 2147483646 h 75"/>
              <a:gd name="T10" fmla="*/ 0 60000 65536"/>
              <a:gd name="T11" fmla="*/ 0 60000 65536"/>
              <a:gd name="T12" fmla="*/ 0 60000 65536"/>
              <a:gd name="T13" fmla="*/ 0 60000 65536"/>
              <a:gd name="T14" fmla="*/ 0 60000 65536"/>
              <a:gd name="T15" fmla="*/ 0 w 189"/>
              <a:gd name="T16" fmla="*/ 0 h 75"/>
              <a:gd name="T17" fmla="*/ 189 w 189"/>
              <a:gd name="T18" fmla="*/ 75 h 75"/>
            </a:gdLst>
            <a:ahLst/>
            <a:cxnLst>
              <a:cxn ang="T10">
                <a:pos x="T0" y="T1"/>
              </a:cxn>
              <a:cxn ang="T11">
                <a:pos x="T2" y="T3"/>
              </a:cxn>
              <a:cxn ang="T12">
                <a:pos x="T4" y="T5"/>
              </a:cxn>
              <a:cxn ang="T13">
                <a:pos x="T6" y="T7"/>
              </a:cxn>
              <a:cxn ang="T14">
                <a:pos x="T8" y="T9"/>
              </a:cxn>
            </a:cxnLst>
            <a:rect l="T15" t="T16" r="T17" b="T18"/>
            <a:pathLst>
              <a:path w="189" h="75">
                <a:moveTo>
                  <a:pt x="189" y="75"/>
                </a:moveTo>
                <a:lnTo>
                  <a:pt x="189" y="0"/>
                </a:lnTo>
                <a:lnTo>
                  <a:pt x="6" y="3"/>
                </a:lnTo>
                <a:lnTo>
                  <a:pt x="0" y="75"/>
                </a:lnTo>
                <a:lnTo>
                  <a:pt x="189" y="75"/>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49" name="Freeform 503"/>
          <p:cNvSpPr>
            <a:spLocks/>
          </p:cNvSpPr>
          <p:nvPr/>
        </p:nvSpPr>
        <p:spPr bwMode="auto">
          <a:xfrm>
            <a:off x="5190384" y="4902707"/>
            <a:ext cx="55976" cy="15018"/>
          </a:xfrm>
          <a:custGeom>
            <a:avLst/>
            <a:gdLst>
              <a:gd name="T0" fmla="*/ 2147483646 w 141"/>
              <a:gd name="T1" fmla="*/ 2147483646 h 51"/>
              <a:gd name="T2" fmla="*/ 0 w 141"/>
              <a:gd name="T3" fmla="*/ 2147483646 h 51"/>
              <a:gd name="T4" fmla="*/ 2147483646 w 141"/>
              <a:gd name="T5" fmla="*/ 2147483646 h 51"/>
              <a:gd name="T6" fmla="*/ 2147483646 w 141"/>
              <a:gd name="T7" fmla="*/ 0 h 51"/>
              <a:gd name="T8" fmla="*/ 2147483646 w 141"/>
              <a:gd name="T9" fmla="*/ 2147483646 h 51"/>
              <a:gd name="T10" fmla="*/ 0 60000 65536"/>
              <a:gd name="T11" fmla="*/ 0 60000 65536"/>
              <a:gd name="T12" fmla="*/ 0 60000 65536"/>
              <a:gd name="T13" fmla="*/ 0 60000 65536"/>
              <a:gd name="T14" fmla="*/ 0 60000 65536"/>
              <a:gd name="T15" fmla="*/ 0 w 141"/>
              <a:gd name="T16" fmla="*/ 0 h 51"/>
              <a:gd name="T17" fmla="*/ 141 w 141"/>
              <a:gd name="T18" fmla="*/ 51 h 51"/>
            </a:gdLst>
            <a:ahLst/>
            <a:cxnLst>
              <a:cxn ang="T10">
                <a:pos x="T0" y="T1"/>
              </a:cxn>
              <a:cxn ang="T11">
                <a:pos x="T2" y="T3"/>
              </a:cxn>
              <a:cxn ang="T12">
                <a:pos x="T4" y="T5"/>
              </a:cxn>
              <a:cxn ang="T13">
                <a:pos x="T6" y="T7"/>
              </a:cxn>
              <a:cxn ang="T14">
                <a:pos x="T8" y="T9"/>
              </a:cxn>
            </a:cxnLst>
            <a:rect l="T15" t="T16" r="T17" b="T18"/>
            <a:pathLst>
              <a:path w="141" h="51">
                <a:moveTo>
                  <a:pt x="138" y="51"/>
                </a:moveTo>
                <a:lnTo>
                  <a:pt x="0" y="51"/>
                </a:lnTo>
                <a:lnTo>
                  <a:pt x="6" y="6"/>
                </a:lnTo>
                <a:lnTo>
                  <a:pt x="141" y="0"/>
                </a:lnTo>
                <a:lnTo>
                  <a:pt x="138"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50" name="Freeform 504"/>
          <p:cNvSpPr>
            <a:spLocks/>
          </p:cNvSpPr>
          <p:nvPr/>
        </p:nvSpPr>
        <p:spPr bwMode="auto">
          <a:xfrm>
            <a:off x="5216708" y="4850955"/>
            <a:ext cx="47784" cy="32766"/>
          </a:xfrm>
          <a:custGeom>
            <a:avLst/>
            <a:gdLst>
              <a:gd name="T0" fmla="*/ 0 w 120"/>
              <a:gd name="T1" fmla="*/ 2147483646 h 111"/>
              <a:gd name="T2" fmla="*/ 2147483646 w 120"/>
              <a:gd name="T3" fmla="*/ 0 h 111"/>
              <a:gd name="T4" fmla="*/ 2147483646 w 120"/>
              <a:gd name="T5" fmla="*/ 2147483646 h 111"/>
              <a:gd name="T6" fmla="*/ 2147483646 w 120"/>
              <a:gd name="T7" fmla="*/ 2147483646 h 111"/>
              <a:gd name="T8" fmla="*/ 0 w 120"/>
              <a:gd name="T9" fmla="*/ 2147483646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0" y="75"/>
                </a:moveTo>
                <a:lnTo>
                  <a:pt x="93" y="0"/>
                </a:lnTo>
                <a:lnTo>
                  <a:pt x="120" y="36"/>
                </a:lnTo>
                <a:lnTo>
                  <a:pt x="33" y="111"/>
                </a:lnTo>
                <a:lnTo>
                  <a:pt x="0" y="75"/>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51" name="Freeform 505"/>
          <p:cNvSpPr>
            <a:spLocks/>
          </p:cNvSpPr>
          <p:nvPr/>
        </p:nvSpPr>
        <p:spPr bwMode="auto">
          <a:xfrm>
            <a:off x="5264312" y="4902793"/>
            <a:ext cx="43688" cy="15700"/>
          </a:xfrm>
          <a:custGeom>
            <a:avLst/>
            <a:gdLst>
              <a:gd name="T0" fmla="*/ 2147483646 w 111"/>
              <a:gd name="T1" fmla="*/ 2147483646 h 54"/>
              <a:gd name="T2" fmla="*/ 0 w 111"/>
              <a:gd name="T3" fmla="*/ 2147483646 h 54"/>
              <a:gd name="T4" fmla="*/ 2147483646 w 111"/>
              <a:gd name="T5" fmla="*/ 2147483646 h 54"/>
              <a:gd name="T6" fmla="*/ 2147483646 w 111"/>
              <a:gd name="T7" fmla="*/ 0 h 54"/>
              <a:gd name="T8" fmla="*/ 2147483646 w 111"/>
              <a:gd name="T9" fmla="*/ 2147483646 h 54"/>
              <a:gd name="T10" fmla="*/ 0 60000 65536"/>
              <a:gd name="T11" fmla="*/ 0 60000 65536"/>
              <a:gd name="T12" fmla="*/ 0 60000 65536"/>
              <a:gd name="T13" fmla="*/ 0 60000 65536"/>
              <a:gd name="T14" fmla="*/ 0 60000 65536"/>
              <a:gd name="T15" fmla="*/ 0 w 111"/>
              <a:gd name="T16" fmla="*/ 0 h 54"/>
              <a:gd name="T17" fmla="*/ 111 w 111"/>
              <a:gd name="T18" fmla="*/ 54 h 54"/>
            </a:gdLst>
            <a:ahLst/>
            <a:cxnLst>
              <a:cxn ang="T10">
                <a:pos x="T0" y="T1"/>
              </a:cxn>
              <a:cxn ang="T11">
                <a:pos x="T2" y="T3"/>
              </a:cxn>
              <a:cxn ang="T12">
                <a:pos x="T4" y="T5"/>
              </a:cxn>
              <a:cxn ang="T13">
                <a:pos x="T6" y="T7"/>
              </a:cxn>
              <a:cxn ang="T14">
                <a:pos x="T8" y="T9"/>
              </a:cxn>
            </a:cxnLst>
            <a:rect l="T15" t="T16" r="T17" b="T18"/>
            <a:pathLst>
              <a:path w="111" h="54">
                <a:moveTo>
                  <a:pt x="108" y="51"/>
                </a:moveTo>
                <a:lnTo>
                  <a:pt x="0" y="54"/>
                </a:lnTo>
                <a:lnTo>
                  <a:pt x="3" y="3"/>
                </a:lnTo>
                <a:lnTo>
                  <a:pt x="111" y="0"/>
                </a:lnTo>
                <a:lnTo>
                  <a:pt x="108"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52" name="Freeform 506"/>
          <p:cNvSpPr>
            <a:spLocks/>
          </p:cNvSpPr>
          <p:nvPr/>
        </p:nvSpPr>
        <p:spPr bwMode="auto">
          <a:xfrm>
            <a:off x="5397247" y="4921414"/>
            <a:ext cx="52562" cy="10922"/>
          </a:xfrm>
          <a:custGeom>
            <a:avLst/>
            <a:gdLst>
              <a:gd name="T0" fmla="*/ 2147483646 w 132"/>
              <a:gd name="T1" fmla="*/ 2147483646 h 36"/>
              <a:gd name="T2" fmla="*/ 0 w 132"/>
              <a:gd name="T3" fmla="*/ 2147483646 h 36"/>
              <a:gd name="T4" fmla="*/ 0 w 132"/>
              <a:gd name="T5" fmla="*/ 0 h 36"/>
              <a:gd name="T6" fmla="*/ 2147483646 w 132"/>
              <a:gd name="T7" fmla="*/ 0 h 36"/>
              <a:gd name="T8" fmla="*/ 2147483646 w 132"/>
              <a:gd name="T9" fmla="*/ 2147483646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132" y="36"/>
                </a:moveTo>
                <a:lnTo>
                  <a:pt x="0" y="36"/>
                </a:lnTo>
                <a:lnTo>
                  <a:pt x="0" y="0"/>
                </a:lnTo>
                <a:lnTo>
                  <a:pt x="126" y="0"/>
                </a:lnTo>
                <a:lnTo>
                  <a:pt x="132" y="36"/>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75" name="Text Box 579"/>
          <p:cNvSpPr txBox="1">
            <a:spLocks noChangeArrowheads="1"/>
          </p:cNvSpPr>
          <p:nvPr/>
        </p:nvSpPr>
        <p:spPr bwMode="auto">
          <a:xfrm>
            <a:off x="4084134" y="2334017"/>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舞洲</a:t>
            </a:r>
          </a:p>
        </p:txBody>
      </p:sp>
      <p:sp>
        <p:nvSpPr>
          <p:cNvPr id="276" name="Text Box 677"/>
          <p:cNvSpPr txBox="1">
            <a:spLocks noChangeArrowheads="1"/>
          </p:cNvSpPr>
          <p:nvPr/>
        </p:nvSpPr>
        <p:spPr bwMode="auto">
          <a:xfrm>
            <a:off x="3561271" y="3235473"/>
            <a:ext cx="99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夢洲</a:t>
            </a:r>
          </a:p>
        </p:txBody>
      </p:sp>
      <p:sp>
        <p:nvSpPr>
          <p:cNvPr id="277" name="Text Box 580"/>
          <p:cNvSpPr txBox="1">
            <a:spLocks noChangeArrowheads="1"/>
          </p:cNvSpPr>
          <p:nvPr/>
        </p:nvSpPr>
        <p:spPr bwMode="auto">
          <a:xfrm>
            <a:off x="5685580" y="479081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咲洲</a:t>
            </a:r>
          </a:p>
        </p:txBody>
      </p:sp>
      <p:sp>
        <p:nvSpPr>
          <p:cNvPr id="278" name="Freeform 405" descr="右上がり対角線 (太)"/>
          <p:cNvSpPr>
            <a:spLocks/>
          </p:cNvSpPr>
          <p:nvPr/>
        </p:nvSpPr>
        <p:spPr bwMode="auto">
          <a:xfrm>
            <a:off x="6555209" y="4905498"/>
            <a:ext cx="72000" cy="144000"/>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 name="connsiteX0" fmla="*/ 0 w 10874"/>
              <a:gd name="connsiteY0" fmla="*/ 1713 h 11713"/>
              <a:gd name="connsiteX1" fmla="*/ 38 w 10874"/>
              <a:gd name="connsiteY1" fmla="*/ 11713 h 11713"/>
              <a:gd name="connsiteX2" fmla="*/ 10000 w 10874"/>
              <a:gd name="connsiteY2" fmla="*/ 11713 h 11713"/>
              <a:gd name="connsiteX3" fmla="*/ 10874 w 10874"/>
              <a:gd name="connsiteY3" fmla="*/ 0 h 11713"/>
              <a:gd name="connsiteX4" fmla="*/ 0 w 10874"/>
              <a:gd name="connsiteY4" fmla="*/ 1713 h 11713"/>
              <a:gd name="connsiteX0" fmla="*/ 0 w 11787"/>
              <a:gd name="connsiteY0" fmla="*/ 1713 h 11713"/>
              <a:gd name="connsiteX1" fmla="*/ 38 w 11787"/>
              <a:gd name="connsiteY1" fmla="*/ 11713 h 11713"/>
              <a:gd name="connsiteX2" fmla="*/ 11749 w 11787"/>
              <a:gd name="connsiteY2" fmla="*/ 11142 h 11713"/>
              <a:gd name="connsiteX3" fmla="*/ 10874 w 11787"/>
              <a:gd name="connsiteY3" fmla="*/ 0 h 11713"/>
              <a:gd name="connsiteX4" fmla="*/ 0 w 11787"/>
              <a:gd name="connsiteY4" fmla="*/ 1713 h 11713"/>
              <a:gd name="connsiteX0" fmla="*/ 0 w 11749"/>
              <a:gd name="connsiteY0" fmla="*/ 1713 h 11713"/>
              <a:gd name="connsiteX1" fmla="*/ 38 w 11749"/>
              <a:gd name="connsiteY1" fmla="*/ 11713 h 11713"/>
              <a:gd name="connsiteX2" fmla="*/ 11749 w 11749"/>
              <a:gd name="connsiteY2" fmla="*/ 11142 h 11713"/>
              <a:gd name="connsiteX3" fmla="*/ 10874 w 11749"/>
              <a:gd name="connsiteY3" fmla="*/ 0 h 11713"/>
              <a:gd name="connsiteX4" fmla="*/ 0 w 11749"/>
              <a:gd name="connsiteY4" fmla="*/ 1713 h 11713"/>
              <a:gd name="connsiteX0" fmla="*/ 0 w 11749"/>
              <a:gd name="connsiteY0" fmla="*/ 1903 h 11903"/>
              <a:gd name="connsiteX1" fmla="*/ 38 w 11749"/>
              <a:gd name="connsiteY1" fmla="*/ 11903 h 11903"/>
              <a:gd name="connsiteX2" fmla="*/ 11749 w 11749"/>
              <a:gd name="connsiteY2" fmla="*/ 11332 h 11903"/>
              <a:gd name="connsiteX3" fmla="*/ 10801 w 11749"/>
              <a:gd name="connsiteY3" fmla="*/ 0 h 11903"/>
              <a:gd name="connsiteX4" fmla="*/ 0 w 11749"/>
              <a:gd name="connsiteY4" fmla="*/ 1903 h 11903"/>
              <a:gd name="connsiteX0" fmla="*/ 0 w 11749"/>
              <a:gd name="connsiteY0" fmla="*/ 1903 h 11903"/>
              <a:gd name="connsiteX1" fmla="*/ 38 w 11749"/>
              <a:gd name="connsiteY1" fmla="*/ 11903 h 11903"/>
              <a:gd name="connsiteX2" fmla="*/ 11749 w 11749"/>
              <a:gd name="connsiteY2" fmla="*/ 11332 h 11903"/>
              <a:gd name="connsiteX3" fmla="*/ 10801 w 11749"/>
              <a:gd name="connsiteY3" fmla="*/ 0 h 11903"/>
              <a:gd name="connsiteX4" fmla="*/ 0 w 11749"/>
              <a:gd name="connsiteY4" fmla="*/ 1903 h 11903"/>
              <a:gd name="connsiteX0" fmla="*/ 0 w 11749"/>
              <a:gd name="connsiteY0" fmla="*/ 1903 h 15710"/>
              <a:gd name="connsiteX1" fmla="*/ 7615 w 11749"/>
              <a:gd name="connsiteY1" fmla="*/ 15710 h 15710"/>
              <a:gd name="connsiteX2" fmla="*/ 11749 w 11749"/>
              <a:gd name="connsiteY2" fmla="*/ 11332 h 15710"/>
              <a:gd name="connsiteX3" fmla="*/ 10801 w 11749"/>
              <a:gd name="connsiteY3" fmla="*/ 0 h 15710"/>
              <a:gd name="connsiteX4" fmla="*/ 0 w 11749"/>
              <a:gd name="connsiteY4" fmla="*/ 1903 h 15710"/>
              <a:gd name="connsiteX0" fmla="*/ 37 w 4136"/>
              <a:gd name="connsiteY0" fmla="*/ 5329 h 15710"/>
              <a:gd name="connsiteX1" fmla="*/ 2 w 4136"/>
              <a:gd name="connsiteY1" fmla="*/ 15710 h 15710"/>
              <a:gd name="connsiteX2" fmla="*/ 4136 w 4136"/>
              <a:gd name="connsiteY2" fmla="*/ 11332 h 15710"/>
              <a:gd name="connsiteX3" fmla="*/ 3188 w 4136"/>
              <a:gd name="connsiteY3" fmla="*/ 0 h 15710"/>
              <a:gd name="connsiteX4" fmla="*/ 37 w 4136"/>
              <a:gd name="connsiteY4" fmla="*/ 5329 h 15710"/>
              <a:gd name="connsiteX0" fmla="*/ 0 w 10439"/>
              <a:gd name="connsiteY0" fmla="*/ 3634 h 10000"/>
              <a:gd name="connsiteX1" fmla="*/ 444 w 10439"/>
              <a:gd name="connsiteY1" fmla="*/ 10000 h 10000"/>
              <a:gd name="connsiteX2" fmla="*/ 10439 w 10439"/>
              <a:gd name="connsiteY2" fmla="*/ 7213 h 10000"/>
              <a:gd name="connsiteX3" fmla="*/ 8147 w 10439"/>
              <a:gd name="connsiteY3" fmla="*/ 0 h 10000"/>
              <a:gd name="connsiteX4" fmla="*/ 0 w 10439"/>
              <a:gd name="connsiteY4" fmla="*/ 3634 h 10000"/>
              <a:gd name="connsiteX0" fmla="*/ 0 w 10439"/>
              <a:gd name="connsiteY0" fmla="*/ 3634 h 8183"/>
              <a:gd name="connsiteX1" fmla="*/ 4848 w 10439"/>
              <a:gd name="connsiteY1" fmla="*/ 8183 h 8183"/>
              <a:gd name="connsiteX2" fmla="*/ 10439 w 10439"/>
              <a:gd name="connsiteY2" fmla="*/ 7213 h 8183"/>
              <a:gd name="connsiteX3" fmla="*/ 8147 w 10439"/>
              <a:gd name="connsiteY3" fmla="*/ 0 h 8183"/>
              <a:gd name="connsiteX4" fmla="*/ 0 w 10439"/>
              <a:gd name="connsiteY4" fmla="*/ 3634 h 8183"/>
              <a:gd name="connsiteX0" fmla="*/ 0 w 10000"/>
              <a:gd name="connsiteY0" fmla="*/ 4441 h 12369"/>
              <a:gd name="connsiteX1" fmla="*/ 1100 w 10000"/>
              <a:gd name="connsiteY1" fmla="*/ 12369 h 12369"/>
              <a:gd name="connsiteX2" fmla="*/ 10000 w 10000"/>
              <a:gd name="connsiteY2" fmla="*/ 8815 h 12369"/>
              <a:gd name="connsiteX3" fmla="*/ 7804 w 10000"/>
              <a:gd name="connsiteY3" fmla="*/ 0 h 12369"/>
              <a:gd name="connsiteX4" fmla="*/ 0 w 10000"/>
              <a:gd name="connsiteY4" fmla="*/ 4441 h 12369"/>
              <a:gd name="connsiteX0" fmla="*/ 0 w 10337"/>
              <a:gd name="connsiteY0" fmla="*/ 4441 h 12369"/>
              <a:gd name="connsiteX1" fmla="*/ 1100 w 10337"/>
              <a:gd name="connsiteY1" fmla="*/ 12369 h 12369"/>
              <a:gd name="connsiteX2" fmla="*/ 10337 w 10337"/>
              <a:gd name="connsiteY2" fmla="*/ 8815 h 12369"/>
              <a:gd name="connsiteX3" fmla="*/ 7804 w 10337"/>
              <a:gd name="connsiteY3" fmla="*/ 0 h 12369"/>
              <a:gd name="connsiteX4" fmla="*/ 0 w 10337"/>
              <a:gd name="connsiteY4" fmla="*/ 4441 h 12369"/>
              <a:gd name="connsiteX0" fmla="*/ 0 w 10337"/>
              <a:gd name="connsiteY0" fmla="*/ 4441 h 12369"/>
              <a:gd name="connsiteX1" fmla="*/ 1100 w 10337"/>
              <a:gd name="connsiteY1" fmla="*/ 12369 h 12369"/>
              <a:gd name="connsiteX2" fmla="*/ 10337 w 10337"/>
              <a:gd name="connsiteY2" fmla="*/ 8815 h 12369"/>
              <a:gd name="connsiteX3" fmla="*/ 7804 w 10337"/>
              <a:gd name="connsiteY3" fmla="*/ 0 h 12369"/>
              <a:gd name="connsiteX4" fmla="*/ 0 w 10337"/>
              <a:gd name="connsiteY4" fmla="*/ 4441 h 12369"/>
              <a:gd name="connsiteX0" fmla="*/ 0 w 10506"/>
              <a:gd name="connsiteY0" fmla="*/ 4441 h 12369"/>
              <a:gd name="connsiteX1" fmla="*/ 1100 w 10506"/>
              <a:gd name="connsiteY1" fmla="*/ 12369 h 12369"/>
              <a:gd name="connsiteX2" fmla="*/ 10506 w 10506"/>
              <a:gd name="connsiteY2" fmla="*/ 8815 h 12369"/>
              <a:gd name="connsiteX3" fmla="*/ 7804 w 10506"/>
              <a:gd name="connsiteY3" fmla="*/ 0 h 12369"/>
              <a:gd name="connsiteX4" fmla="*/ 0 w 10506"/>
              <a:gd name="connsiteY4" fmla="*/ 4441 h 12369"/>
              <a:gd name="connsiteX0" fmla="*/ 2445 w 9407"/>
              <a:gd name="connsiteY0" fmla="*/ 2960 h 12369"/>
              <a:gd name="connsiteX1" fmla="*/ 1 w 9407"/>
              <a:gd name="connsiteY1" fmla="*/ 12369 h 12369"/>
              <a:gd name="connsiteX2" fmla="*/ 9407 w 9407"/>
              <a:gd name="connsiteY2" fmla="*/ 8815 h 12369"/>
              <a:gd name="connsiteX3" fmla="*/ 6705 w 9407"/>
              <a:gd name="connsiteY3" fmla="*/ 0 h 12369"/>
              <a:gd name="connsiteX4" fmla="*/ 2445 w 9407"/>
              <a:gd name="connsiteY4" fmla="*/ 2960 h 12369"/>
              <a:gd name="connsiteX0" fmla="*/ 0 w 7401"/>
              <a:gd name="connsiteY0" fmla="*/ 2393 h 8324"/>
              <a:gd name="connsiteX1" fmla="*/ 3501 w 7401"/>
              <a:gd name="connsiteY1" fmla="*/ 8324 h 8324"/>
              <a:gd name="connsiteX2" fmla="*/ 7401 w 7401"/>
              <a:gd name="connsiteY2" fmla="*/ 7127 h 8324"/>
              <a:gd name="connsiteX3" fmla="*/ 4529 w 7401"/>
              <a:gd name="connsiteY3" fmla="*/ 0 h 8324"/>
              <a:gd name="connsiteX4" fmla="*/ 0 w 7401"/>
              <a:gd name="connsiteY4" fmla="*/ 2393 h 8324"/>
              <a:gd name="connsiteX0" fmla="*/ 0 w 7819"/>
              <a:gd name="connsiteY0" fmla="*/ 2012 h 10000"/>
              <a:gd name="connsiteX1" fmla="*/ 2549 w 7819"/>
              <a:gd name="connsiteY1" fmla="*/ 10000 h 10000"/>
              <a:gd name="connsiteX2" fmla="*/ 7819 w 7819"/>
              <a:gd name="connsiteY2" fmla="*/ 8562 h 10000"/>
              <a:gd name="connsiteX3" fmla="*/ 3938 w 7819"/>
              <a:gd name="connsiteY3" fmla="*/ 0 h 10000"/>
              <a:gd name="connsiteX4" fmla="*/ 0 w 7819"/>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346 w 10000"/>
              <a:gd name="connsiteY3" fmla="*/ 0 h 10000"/>
              <a:gd name="connsiteX4" fmla="*/ 0 w 10000"/>
              <a:gd name="connsiteY4" fmla="*/ 2012 h 10000"/>
              <a:gd name="connsiteX0" fmla="*/ 0 w 10620"/>
              <a:gd name="connsiteY0" fmla="*/ 2012 h 10000"/>
              <a:gd name="connsiteX1" fmla="*/ 3260 w 10620"/>
              <a:gd name="connsiteY1" fmla="*/ 10000 h 10000"/>
              <a:gd name="connsiteX2" fmla="*/ 10620 w 10620"/>
              <a:gd name="connsiteY2" fmla="*/ 8418 h 10000"/>
              <a:gd name="connsiteX3" fmla="*/ 5346 w 10620"/>
              <a:gd name="connsiteY3" fmla="*/ 0 h 10000"/>
              <a:gd name="connsiteX4" fmla="*/ 0 w 10620"/>
              <a:gd name="connsiteY4" fmla="*/ 2012 h 10000"/>
              <a:gd name="connsiteX0" fmla="*/ 0 w 10930"/>
              <a:gd name="connsiteY0" fmla="*/ 2012 h 10000"/>
              <a:gd name="connsiteX1" fmla="*/ 3260 w 10930"/>
              <a:gd name="connsiteY1" fmla="*/ 10000 h 10000"/>
              <a:gd name="connsiteX2" fmla="*/ 10930 w 10930"/>
              <a:gd name="connsiteY2" fmla="*/ 8130 h 10000"/>
              <a:gd name="connsiteX3" fmla="*/ 5346 w 10930"/>
              <a:gd name="connsiteY3" fmla="*/ 0 h 10000"/>
              <a:gd name="connsiteX4" fmla="*/ 0 w 10930"/>
              <a:gd name="connsiteY4" fmla="*/ 2012 h 10000"/>
              <a:gd name="connsiteX0" fmla="*/ 0 w 10930"/>
              <a:gd name="connsiteY0" fmla="*/ 1724 h 9712"/>
              <a:gd name="connsiteX1" fmla="*/ 3260 w 10930"/>
              <a:gd name="connsiteY1" fmla="*/ 9712 h 9712"/>
              <a:gd name="connsiteX2" fmla="*/ 10930 w 10930"/>
              <a:gd name="connsiteY2" fmla="*/ 7842 h 9712"/>
              <a:gd name="connsiteX3" fmla="*/ 5036 w 10930"/>
              <a:gd name="connsiteY3" fmla="*/ 0 h 9712"/>
              <a:gd name="connsiteX4" fmla="*/ 0 w 10930"/>
              <a:gd name="connsiteY4" fmla="*/ 1724 h 9712"/>
              <a:gd name="connsiteX0" fmla="*/ 0 w 10000"/>
              <a:gd name="connsiteY0" fmla="*/ 1775 h 10000"/>
              <a:gd name="connsiteX1" fmla="*/ 2983 w 10000"/>
              <a:gd name="connsiteY1" fmla="*/ 10000 h 10000"/>
              <a:gd name="connsiteX2" fmla="*/ 10000 w 10000"/>
              <a:gd name="connsiteY2" fmla="*/ 8075 h 10000"/>
              <a:gd name="connsiteX3" fmla="*/ 4608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608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324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324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324 w 10000"/>
              <a:gd name="connsiteY3" fmla="*/ 0 h 10000"/>
              <a:gd name="connsiteX4" fmla="*/ 0 w 10000"/>
              <a:gd name="connsiteY4" fmla="*/ 1775 h 10000"/>
              <a:gd name="connsiteX0" fmla="*/ 0 w 11418"/>
              <a:gd name="connsiteY0" fmla="*/ 1775 h 10000"/>
              <a:gd name="connsiteX1" fmla="*/ 2983 w 11418"/>
              <a:gd name="connsiteY1" fmla="*/ 10000 h 10000"/>
              <a:gd name="connsiteX2" fmla="*/ 11418 w 11418"/>
              <a:gd name="connsiteY2" fmla="*/ 7631 h 10000"/>
              <a:gd name="connsiteX3" fmla="*/ 4324 w 11418"/>
              <a:gd name="connsiteY3" fmla="*/ 0 h 10000"/>
              <a:gd name="connsiteX4" fmla="*/ 0 w 11418"/>
              <a:gd name="connsiteY4" fmla="*/ 1775 h 10000"/>
              <a:gd name="connsiteX0" fmla="*/ 0 w 11418"/>
              <a:gd name="connsiteY0" fmla="*/ 1775 h 10000"/>
              <a:gd name="connsiteX1" fmla="*/ 2983 w 11418"/>
              <a:gd name="connsiteY1" fmla="*/ 10000 h 10000"/>
              <a:gd name="connsiteX2" fmla="*/ 11418 w 11418"/>
              <a:gd name="connsiteY2" fmla="*/ 7631 h 10000"/>
              <a:gd name="connsiteX3" fmla="*/ 4324 w 11418"/>
              <a:gd name="connsiteY3" fmla="*/ 0 h 10000"/>
              <a:gd name="connsiteX4" fmla="*/ 0 w 11418"/>
              <a:gd name="connsiteY4" fmla="*/ 1775 h 10000"/>
              <a:gd name="connsiteX0" fmla="*/ 0 w 11985"/>
              <a:gd name="connsiteY0" fmla="*/ 1775 h 10000"/>
              <a:gd name="connsiteX1" fmla="*/ 2983 w 11985"/>
              <a:gd name="connsiteY1" fmla="*/ 10000 h 10000"/>
              <a:gd name="connsiteX2" fmla="*/ 11985 w 11985"/>
              <a:gd name="connsiteY2" fmla="*/ 7631 h 10000"/>
              <a:gd name="connsiteX3" fmla="*/ 4324 w 11985"/>
              <a:gd name="connsiteY3" fmla="*/ 0 h 10000"/>
              <a:gd name="connsiteX4" fmla="*/ 0 w 11985"/>
              <a:gd name="connsiteY4" fmla="*/ 1775 h 10000"/>
              <a:gd name="connsiteX0" fmla="*/ 0 w 11985"/>
              <a:gd name="connsiteY0" fmla="*/ 1775 h 10000"/>
              <a:gd name="connsiteX1" fmla="*/ 2983 w 11985"/>
              <a:gd name="connsiteY1" fmla="*/ 10000 h 10000"/>
              <a:gd name="connsiteX2" fmla="*/ 11985 w 11985"/>
              <a:gd name="connsiteY2" fmla="*/ 7631 h 10000"/>
              <a:gd name="connsiteX3" fmla="*/ 4324 w 11985"/>
              <a:gd name="connsiteY3" fmla="*/ 0 h 10000"/>
              <a:gd name="connsiteX4" fmla="*/ 0 w 11985"/>
              <a:gd name="connsiteY4" fmla="*/ 1775 h 10000"/>
              <a:gd name="connsiteX0" fmla="*/ 0 w 11418"/>
              <a:gd name="connsiteY0" fmla="*/ 1775 h 10000"/>
              <a:gd name="connsiteX1" fmla="*/ 2983 w 11418"/>
              <a:gd name="connsiteY1" fmla="*/ 10000 h 10000"/>
              <a:gd name="connsiteX2" fmla="*/ 11418 w 11418"/>
              <a:gd name="connsiteY2" fmla="*/ 7779 h 10000"/>
              <a:gd name="connsiteX3" fmla="*/ 4324 w 11418"/>
              <a:gd name="connsiteY3" fmla="*/ 0 h 10000"/>
              <a:gd name="connsiteX4" fmla="*/ 0 w 11418"/>
              <a:gd name="connsiteY4" fmla="*/ 1775 h 10000"/>
              <a:gd name="connsiteX0" fmla="*/ 0 w 11418"/>
              <a:gd name="connsiteY0" fmla="*/ 20 h 8245"/>
              <a:gd name="connsiteX1" fmla="*/ 2983 w 11418"/>
              <a:gd name="connsiteY1" fmla="*/ 8245 h 8245"/>
              <a:gd name="connsiteX2" fmla="*/ 11418 w 11418"/>
              <a:gd name="connsiteY2" fmla="*/ 6024 h 8245"/>
              <a:gd name="connsiteX3" fmla="*/ 0 w 11418"/>
              <a:gd name="connsiteY3" fmla="*/ 20 h 8245"/>
              <a:gd name="connsiteX0" fmla="*/ 0 w 10002"/>
              <a:gd name="connsiteY0" fmla="*/ 1764 h 11740"/>
              <a:gd name="connsiteX1" fmla="*/ 2613 w 10002"/>
              <a:gd name="connsiteY1" fmla="*/ 11740 h 11740"/>
              <a:gd name="connsiteX2" fmla="*/ 10000 w 10002"/>
              <a:gd name="connsiteY2" fmla="*/ 9046 h 11740"/>
              <a:gd name="connsiteX3" fmla="*/ 5247 w 10002"/>
              <a:gd name="connsiteY3" fmla="*/ 554 h 11740"/>
              <a:gd name="connsiteX4" fmla="*/ 0 w 10002"/>
              <a:gd name="connsiteY4" fmla="*/ 1764 h 11740"/>
              <a:gd name="connsiteX0" fmla="*/ 0 w 10002"/>
              <a:gd name="connsiteY0" fmla="*/ 1210 h 11186"/>
              <a:gd name="connsiteX1" fmla="*/ 2613 w 10002"/>
              <a:gd name="connsiteY1" fmla="*/ 11186 h 11186"/>
              <a:gd name="connsiteX2" fmla="*/ 10000 w 10002"/>
              <a:gd name="connsiteY2" fmla="*/ 8492 h 11186"/>
              <a:gd name="connsiteX3" fmla="*/ 5247 w 10002"/>
              <a:gd name="connsiteY3" fmla="*/ 0 h 11186"/>
              <a:gd name="connsiteX4" fmla="*/ 0 w 10002"/>
              <a:gd name="connsiteY4" fmla="*/ 1210 h 11186"/>
              <a:gd name="connsiteX0" fmla="*/ 0 w 10001"/>
              <a:gd name="connsiteY0" fmla="*/ 1210 h 11186"/>
              <a:gd name="connsiteX1" fmla="*/ 2613 w 10001"/>
              <a:gd name="connsiteY1" fmla="*/ 11186 h 11186"/>
              <a:gd name="connsiteX2" fmla="*/ 10000 w 10001"/>
              <a:gd name="connsiteY2" fmla="*/ 8492 h 11186"/>
              <a:gd name="connsiteX3" fmla="*/ 5247 w 10001"/>
              <a:gd name="connsiteY3" fmla="*/ 0 h 11186"/>
              <a:gd name="connsiteX4" fmla="*/ 0 w 10001"/>
              <a:gd name="connsiteY4" fmla="*/ 1210 h 11186"/>
              <a:gd name="connsiteX0" fmla="*/ 0 w 10000"/>
              <a:gd name="connsiteY0" fmla="*/ 1210 h 11186"/>
              <a:gd name="connsiteX1" fmla="*/ 2613 w 10000"/>
              <a:gd name="connsiteY1" fmla="*/ 11186 h 11186"/>
              <a:gd name="connsiteX2" fmla="*/ 10000 w 10000"/>
              <a:gd name="connsiteY2" fmla="*/ 8492 h 11186"/>
              <a:gd name="connsiteX3" fmla="*/ 5247 w 10000"/>
              <a:gd name="connsiteY3" fmla="*/ 0 h 11186"/>
              <a:gd name="connsiteX4" fmla="*/ 0 w 10000"/>
              <a:gd name="connsiteY4" fmla="*/ 1210 h 11186"/>
              <a:gd name="connsiteX0" fmla="*/ 0 w 10000"/>
              <a:gd name="connsiteY0" fmla="*/ 1210 h 11545"/>
              <a:gd name="connsiteX1" fmla="*/ 2365 w 10000"/>
              <a:gd name="connsiteY1" fmla="*/ 11545 h 11545"/>
              <a:gd name="connsiteX2" fmla="*/ 10000 w 10000"/>
              <a:gd name="connsiteY2" fmla="*/ 8492 h 11545"/>
              <a:gd name="connsiteX3" fmla="*/ 5247 w 10000"/>
              <a:gd name="connsiteY3" fmla="*/ 0 h 11545"/>
              <a:gd name="connsiteX4" fmla="*/ 0 w 10000"/>
              <a:gd name="connsiteY4" fmla="*/ 1210 h 11545"/>
              <a:gd name="connsiteX0" fmla="*/ 0 w 9503"/>
              <a:gd name="connsiteY0" fmla="*/ 1030 h 11545"/>
              <a:gd name="connsiteX1" fmla="*/ 1868 w 9503"/>
              <a:gd name="connsiteY1" fmla="*/ 11545 h 11545"/>
              <a:gd name="connsiteX2" fmla="*/ 9503 w 9503"/>
              <a:gd name="connsiteY2" fmla="*/ 8492 h 11545"/>
              <a:gd name="connsiteX3" fmla="*/ 4750 w 9503"/>
              <a:gd name="connsiteY3" fmla="*/ 0 h 11545"/>
              <a:gd name="connsiteX4" fmla="*/ 0 w 9503"/>
              <a:gd name="connsiteY4" fmla="*/ 1030 h 11545"/>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92"/>
                </a:moveTo>
                <a:cubicBezTo>
                  <a:pt x="1697" y="8127"/>
                  <a:pt x="181" y="1521"/>
                  <a:pt x="1966" y="10000"/>
                </a:cubicBezTo>
                <a:cubicBezTo>
                  <a:pt x="9451" y="7615"/>
                  <a:pt x="3023" y="9636"/>
                  <a:pt x="10000" y="7356"/>
                </a:cubicBezTo>
                <a:cubicBezTo>
                  <a:pt x="5220" y="220"/>
                  <a:pt x="4574" y="222"/>
                  <a:pt x="4998" y="0"/>
                </a:cubicBezTo>
                <a:cubicBezTo>
                  <a:pt x="107" y="970"/>
                  <a:pt x="4296" y="133"/>
                  <a:pt x="0" y="892"/>
                </a:cubicBez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dirty="0">
              <a:solidFill>
                <a:prstClr val="black"/>
              </a:solidFill>
              <a:latin typeface="+mn-ea"/>
            </a:endParaRPr>
          </a:p>
        </p:txBody>
      </p:sp>
      <p:sp>
        <p:nvSpPr>
          <p:cNvPr id="306" name="正方形/長方形 305"/>
          <p:cNvSpPr/>
          <p:nvPr/>
        </p:nvSpPr>
        <p:spPr>
          <a:xfrm rot="19356264">
            <a:off x="5287313" y="4587470"/>
            <a:ext cx="54000" cy="54000"/>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6" name="グループ化 15"/>
          <p:cNvGrpSpPr/>
          <p:nvPr/>
        </p:nvGrpSpPr>
        <p:grpSpPr>
          <a:xfrm>
            <a:off x="436252" y="1612471"/>
            <a:ext cx="1842924" cy="995533"/>
            <a:chOff x="436252" y="1612471"/>
            <a:chExt cx="1842924" cy="995533"/>
          </a:xfrm>
        </p:grpSpPr>
        <p:sp>
          <p:nvSpPr>
            <p:cNvPr id="298" name="正方形/長方形 297"/>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99" name="正方形/長方形 298"/>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1" name="正方形/長方形 30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2" name="円/楕円 30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4" name="直線コネクタ 313"/>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17" name="直線コネクタ 316"/>
          <p:cNvCxnSpPr/>
          <p:nvPr/>
        </p:nvCxnSpPr>
        <p:spPr>
          <a:xfrm rot="5400000" flipH="1">
            <a:off x="5252809" y="5152036"/>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rot="5400000" flipH="1">
            <a:off x="5424879" y="5156949"/>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0" name="正方形/長方形 7"/>
          <p:cNvSpPr>
            <a:spLocks noChangeAspect="1"/>
          </p:cNvSpPr>
          <p:nvPr/>
        </p:nvSpPr>
        <p:spPr>
          <a:xfrm>
            <a:off x="4586661" y="4665149"/>
            <a:ext cx="114713" cy="109977"/>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pattFill prst="wdDn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25" name="直線コネクタ 324"/>
          <p:cNvCxnSpPr>
            <a:stCxn id="24" idx="2"/>
          </p:cNvCxnSpPr>
          <p:nvPr/>
        </p:nvCxnSpPr>
        <p:spPr>
          <a:xfrm flipH="1">
            <a:off x="5057775" y="2302453"/>
            <a:ext cx="69895" cy="2073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p:cNvCxnSpPr/>
          <p:nvPr/>
        </p:nvCxnSpPr>
        <p:spPr>
          <a:xfrm flipH="1">
            <a:off x="6881813" y="2665124"/>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flipH="1">
            <a:off x="6613771" y="4780844"/>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a:endCxn id="240" idx="1"/>
          </p:cNvCxnSpPr>
          <p:nvPr/>
        </p:nvCxnSpPr>
        <p:spPr>
          <a:xfrm>
            <a:off x="6554825" y="5122522"/>
            <a:ext cx="114791" cy="274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a:off x="6357938" y="5895975"/>
            <a:ext cx="709612" cy="26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flipH="1">
            <a:off x="5337472" y="4431058"/>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a:stCxn id="294" idx="2"/>
            <a:endCxn id="305" idx="0"/>
          </p:cNvCxnSpPr>
          <p:nvPr/>
        </p:nvCxnSpPr>
        <p:spPr>
          <a:xfrm>
            <a:off x="4080135" y="4452402"/>
            <a:ext cx="680921" cy="1409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flipV="1">
            <a:off x="4522476" y="4907756"/>
            <a:ext cx="637693" cy="15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線コネクタ 343"/>
          <p:cNvCxnSpPr/>
          <p:nvPr/>
        </p:nvCxnSpPr>
        <p:spPr>
          <a:xfrm flipH="1">
            <a:off x="4996431" y="5129620"/>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flipH="1">
            <a:off x="4452925" y="5619065"/>
            <a:ext cx="473771" cy="184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14</a:t>
            </a:fld>
            <a:endParaRPr kumimoji="1" lang="ja-JP" altLang="en-US" dirty="0"/>
          </a:p>
        </p:txBody>
      </p:sp>
      <p:sp>
        <p:nvSpPr>
          <p:cNvPr id="95" name="フリーフォーム 94"/>
          <p:cNvSpPr>
            <a:spLocks noChangeAspect="1"/>
          </p:cNvSpPr>
          <p:nvPr/>
        </p:nvSpPr>
        <p:spPr>
          <a:xfrm>
            <a:off x="4629975" y="5983197"/>
            <a:ext cx="52067" cy="74381"/>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a:spLocks noChangeAspect="1"/>
          </p:cNvSpPr>
          <p:nvPr/>
        </p:nvSpPr>
        <p:spPr>
          <a:xfrm>
            <a:off x="4710853" y="6015212"/>
            <a:ext cx="101829" cy="40417"/>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a:spLocks noChangeAspect="1"/>
          </p:cNvSpPr>
          <p:nvPr/>
        </p:nvSpPr>
        <p:spPr>
          <a:xfrm>
            <a:off x="4986450" y="6044485"/>
            <a:ext cx="108000" cy="1699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a:spLocks/>
          </p:cNvSpPr>
          <p:nvPr/>
        </p:nvSpPr>
        <p:spPr>
          <a:xfrm>
            <a:off x="4837933" y="6036536"/>
            <a:ext cx="118800" cy="22275"/>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a:endCxn id="101" idx="3"/>
          </p:cNvCxnSpPr>
          <p:nvPr/>
        </p:nvCxnSpPr>
        <p:spPr>
          <a:xfrm flipH="1">
            <a:off x="4512136" y="6089163"/>
            <a:ext cx="325798" cy="235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647"/>
          <p:cNvSpPr txBox="1">
            <a:spLocks noChangeArrowheads="1"/>
          </p:cNvSpPr>
          <p:nvPr/>
        </p:nvSpPr>
        <p:spPr bwMode="auto">
          <a:xfrm>
            <a:off x="2892136" y="6186501"/>
            <a:ext cx="1620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⑨</a:t>
            </a:r>
            <a:r>
              <a:rPr lang="en-US" altLang="ja-JP" sz="1200" dirty="0" smtClean="0">
                <a:solidFill>
                  <a:prstClr val="black"/>
                </a:solidFill>
                <a:latin typeface="+mn-ea"/>
                <a:ea typeface="+mn-ea"/>
              </a:rPr>
              <a:t>J</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sp>
        <p:nvSpPr>
          <p:cNvPr id="105" name="フリーフォーム 104"/>
          <p:cNvSpPr/>
          <p:nvPr/>
        </p:nvSpPr>
        <p:spPr>
          <a:xfrm>
            <a:off x="5397818" y="3927158"/>
            <a:ext cx="435768" cy="188118"/>
          </a:xfrm>
          <a:custGeom>
            <a:avLst/>
            <a:gdLst>
              <a:gd name="connsiteX0" fmla="*/ 435768 w 435768"/>
              <a:gd name="connsiteY0" fmla="*/ 140493 h 188118"/>
              <a:gd name="connsiteX1" fmla="*/ 407193 w 435768"/>
              <a:gd name="connsiteY1" fmla="*/ 188118 h 188118"/>
              <a:gd name="connsiteX2" fmla="*/ 288131 w 435768"/>
              <a:gd name="connsiteY2" fmla="*/ 183356 h 188118"/>
              <a:gd name="connsiteX3" fmla="*/ 266700 w 435768"/>
              <a:gd name="connsiteY3" fmla="*/ 130968 h 188118"/>
              <a:gd name="connsiteX4" fmla="*/ 0 w 435768"/>
              <a:gd name="connsiteY4" fmla="*/ 28575 h 188118"/>
              <a:gd name="connsiteX5" fmla="*/ 42862 w 435768"/>
              <a:gd name="connsiteY5" fmla="*/ 0 h 188118"/>
              <a:gd name="connsiteX6" fmla="*/ 435768 w 435768"/>
              <a:gd name="connsiteY6" fmla="*/ 140493 h 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8" h="188118">
                <a:moveTo>
                  <a:pt x="435768" y="140493"/>
                </a:moveTo>
                <a:lnTo>
                  <a:pt x="407193" y="188118"/>
                </a:lnTo>
                <a:lnTo>
                  <a:pt x="288131" y="183356"/>
                </a:lnTo>
                <a:lnTo>
                  <a:pt x="266700" y="130968"/>
                </a:lnTo>
                <a:lnTo>
                  <a:pt x="0" y="28575"/>
                </a:lnTo>
                <a:lnTo>
                  <a:pt x="42862" y="0"/>
                </a:lnTo>
                <a:lnTo>
                  <a:pt x="435768" y="140493"/>
                </a:lnTo>
                <a:close/>
              </a:path>
            </a:pathLst>
          </a:custGeom>
          <a:pattFill prst="wdUpDiag">
            <a:fgClr>
              <a:srgbClr val="FF0000"/>
            </a:fgClr>
            <a:bgClr>
              <a:schemeClr val="bg1"/>
            </a:bgClr>
          </a:patt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rot="1217967">
            <a:off x="5744484" y="4066961"/>
            <a:ext cx="648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rot="1217967">
            <a:off x="5636125" y="4016133"/>
            <a:ext cx="180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Text Box 647"/>
          <p:cNvSpPr txBox="1">
            <a:spLocks noChangeArrowheads="1"/>
          </p:cNvSpPr>
          <p:nvPr/>
        </p:nvSpPr>
        <p:spPr bwMode="auto">
          <a:xfrm>
            <a:off x="5565859" y="4305109"/>
            <a:ext cx="200569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⑦</a:t>
            </a:r>
            <a:r>
              <a:rPr lang="en-US" altLang="ja-JP" sz="1200" dirty="0" smtClean="0">
                <a:solidFill>
                  <a:prstClr val="black"/>
                </a:solidFill>
                <a:latin typeface="+mn-ea"/>
                <a:ea typeface="+mn-ea"/>
              </a:rPr>
              <a:t>L</a:t>
            </a:r>
            <a:r>
              <a:rPr lang="ja-JP" altLang="en-US" sz="1200" dirty="0" smtClean="0">
                <a:solidFill>
                  <a:prstClr val="black"/>
                </a:solidFill>
                <a:latin typeface="+mn-ea"/>
                <a:ea typeface="+mn-ea"/>
              </a:rPr>
              <a:t>地区基部荷さばき地</a:t>
            </a:r>
            <a:endParaRPr lang="ja-JP" altLang="en-US" sz="1200" dirty="0">
              <a:solidFill>
                <a:prstClr val="black"/>
              </a:solidFill>
              <a:latin typeface="+mn-ea"/>
              <a:ea typeface="+mn-ea"/>
            </a:endParaRPr>
          </a:p>
        </p:txBody>
      </p:sp>
      <p:sp>
        <p:nvSpPr>
          <p:cNvPr id="294" name="Text Box 647"/>
          <p:cNvSpPr txBox="1">
            <a:spLocks noChangeArrowheads="1"/>
          </p:cNvSpPr>
          <p:nvPr/>
        </p:nvSpPr>
        <p:spPr bwMode="auto">
          <a:xfrm>
            <a:off x="3270162" y="4175403"/>
            <a:ext cx="161994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③</a:t>
            </a:r>
            <a:r>
              <a:rPr lang="en-US" altLang="ja-JP" sz="1200" dirty="0" smtClean="0">
                <a:solidFill>
                  <a:prstClr val="black"/>
                </a:solidFill>
                <a:latin typeface="+mn-ea"/>
                <a:ea typeface="+mn-ea"/>
              </a:rPr>
              <a:t>R</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cxnSp>
        <p:nvCxnSpPr>
          <p:cNvPr id="109" name="直線コネクタ 108"/>
          <p:cNvCxnSpPr>
            <a:stCxn id="110" idx="2"/>
          </p:cNvCxnSpPr>
          <p:nvPr/>
        </p:nvCxnSpPr>
        <p:spPr>
          <a:xfrm flipH="1">
            <a:off x="5686513" y="3740180"/>
            <a:ext cx="950380" cy="22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647"/>
          <p:cNvSpPr txBox="1">
            <a:spLocks noChangeArrowheads="1"/>
          </p:cNvSpPr>
          <p:nvPr/>
        </p:nvSpPr>
        <p:spPr bwMode="auto">
          <a:xfrm>
            <a:off x="5114567" y="3463181"/>
            <a:ext cx="3044652"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⑩</a:t>
            </a:r>
            <a:r>
              <a:rPr lang="en-US" altLang="ja-JP" sz="1200" dirty="0" smtClean="0">
                <a:solidFill>
                  <a:prstClr val="black"/>
                </a:solidFill>
                <a:latin typeface="+mn-ea"/>
                <a:ea typeface="+mn-ea"/>
              </a:rPr>
              <a:t>KF</a:t>
            </a:r>
            <a:r>
              <a:rPr lang="ja-JP" altLang="en-US" sz="1200" dirty="0" smtClean="0">
                <a:solidFill>
                  <a:prstClr val="black"/>
                </a:solidFill>
                <a:latin typeface="+mn-ea"/>
                <a:ea typeface="+mn-ea"/>
              </a:rPr>
              <a:t>地区荷さばき地（船客上屋を含む）</a:t>
            </a:r>
            <a:endParaRPr lang="ja-JP" altLang="en-US" sz="1200" dirty="0">
              <a:solidFill>
                <a:prstClr val="black"/>
              </a:solidFill>
              <a:latin typeface="+mn-ea"/>
              <a:ea typeface="+mn-ea"/>
            </a:endParaRPr>
          </a:p>
        </p:txBody>
      </p:sp>
      <p:sp>
        <p:nvSpPr>
          <p:cNvPr id="24" name="Text Box 684"/>
          <p:cNvSpPr txBox="1">
            <a:spLocks noChangeArrowheads="1"/>
          </p:cNvSpPr>
          <p:nvPr/>
        </p:nvSpPr>
        <p:spPr bwMode="auto">
          <a:xfrm>
            <a:off x="3927494" y="2025454"/>
            <a:ext cx="2400351"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ja-JP" altLang="en-US" sz="1200" dirty="0" smtClean="0">
                <a:solidFill>
                  <a:prstClr val="black"/>
                </a:solidFill>
                <a:latin typeface="+mn-ea"/>
                <a:ea typeface="+mn-ea"/>
              </a:rPr>
              <a:t>青果物関連施設（北港白津）</a:t>
            </a:r>
            <a:endParaRPr lang="ja-JP" altLang="en-US" sz="1200" dirty="0">
              <a:solidFill>
                <a:prstClr val="black"/>
              </a:solidFill>
              <a:latin typeface="+mn-ea"/>
              <a:ea typeface="+mn-ea"/>
            </a:endParaRPr>
          </a:p>
        </p:txBody>
      </p:sp>
      <p:sp>
        <p:nvSpPr>
          <p:cNvPr id="258" name="Text Box 647"/>
          <p:cNvSpPr txBox="1">
            <a:spLocks noChangeArrowheads="1"/>
          </p:cNvSpPr>
          <p:nvPr/>
        </p:nvSpPr>
        <p:spPr bwMode="auto">
          <a:xfrm>
            <a:off x="2057553" y="4798949"/>
            <a:ext cx="2462937"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⑥その他の低稼働地区（</a:t>
            </a:r>
            <a:r>
              <a:rPr lang="en-US" altLang="ja-JP" sz="1200" dirty="0" smtClean="0">
                <a:solidFill>
                  <a:prstClr val="black"/>
                </a:solidFill>
                <a:latin typeface="+mn-ea"/>
                <a:ea typeface="+mn-ea"/>
              </a:rPr>
              <a:t>Q</a:t>
            </a:r>
            <a:r>
              <a:rPr lang="ja-JP" altLang="en-US" sz="1200" dirty="0" smtClean="0">
                <a:solidFill>
                  <a:prstClr val="black"/>
                </a:solidFill>
                <a:latin typeface="+mn-ea"/>
                <a:ea typeface="+mn-ea"/>
              </a:rPr>
              <a:t>地区）</a:t>
            </a:r>
            <a:endParaRPr lang="ja-JP" altLang="en-US" sz="1200" dirty="0">
              <a:solidFill>
                <a:prstClr val="black"/>
              </a:solidFill>
              <a:latin typeface="+mn-ea"/>
              <a:ea typeface="+mn-ea"/>
            </a:endParaRPr>
          </a:p>
        </p:txBody>
      </p:sp>
      <p:sp>
        <p:nvSpPr>
          <p:cNvPr id="310" name="Text Box 647"/>
          <p:cNvSpPr txBox="1">
            <a:spLocks noChangeArrowheads="1"/>
          </p:cNvSpPr>
          <p:nvPr/>
        </p:nvSpPr>
        <p:spPr bwMode="auto">
          <a:xfrm>
            <a:off x="6840113" y="4660099"/>
            <a:ext cx="1883991"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⑤</a:t>
            </a:r>
            <a:r>
              <a:rPr lang="en-US" altLang="ja-JP" sz="1200" dirty="0" smtClean="0">
                <a:solidFill>
                  <a:prstClr val="black"/>
                </a:solidFill>
                <a:latin typeface="+mn-ea"/>
                <a:ea typeface="+mn-ea"/>
              </a:rPr>
              <a:t>C1</a:t>
            </a:r>
            <a:r>
              <a:rPr lang="ja-JP" altLang="en-US" sz="1200" dirty="0" smtClean="0">
                <a:solidFill>
                  <a:prstClr val="black"/>
                </a:solidFill>
                <a:latin typeface="+mn-ea"/>
                <a:ea typeface="+mn-ea"/>
              </a:rPr>
              <a:t>地区西荷さばき地</a:t>
            </a:r>
            <a:endParaRPr lang="ja-JP" altLang="en-US" sz="1200" dirty="0">
              <a:solidFill>
                <a:prstClr val="black"/>
              </a:solidFill>
              <a:latin typeface="+mn-ea"/>
              <a:ea typeface="+mn-ea"/>
            </a:endParaRPr>
          </a:p>
        </p:txBody>
      </p:sp>
      <p:sp>
        <p:nvSpPr>
          <p:cNvPr id="308" name="Text Box 647"/>
          <p:cNvSpPr txBox="1">
            <a:spLocks noChangeArrowheads="1"/>
          </p:cNvSpPr>
          <p:nvPr/>
        </p:nvSpPr>
        <p:spPr bwMode="auto">
          <a:xfrm>
            <a:off x="2279176" y="5154723"/>
            <a:ext cx="2714763"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①</a:t>
            </a:r>
            <a:r>
              <a:rPr lang="en-US" altLang="ja-JP" sz="1200" dirty="0" smtClean="0">
                <a:solidFill>
                  <a:prstClr val="black"/>
                </a:solidFill>
                <a:latin typeface="+mn-ea"/>
                <a:ea typeface="+mn-ea"/>
              </a:rPr>
              <a:t>C-6,7</a:t>
            </a:r>
            <a:r>
              <a:rPr lang="ja-JP" altLang="en-US" sz="1200" dirty="0" smtClean="0">
                <a:solidFill>
                  <a:prstClr val="black"/>
                </a:solidFill>
                <a:latin typeface="+mn-ea"/>
                <a:ea typeface="+mn-ea"/>
              </a:rPr>
              <a:t>埠頭（荷役機械を含む）</a:t>
            </a:r>
            <a:endParaRPr lang="ja-JP" altLang="en-US" sz="1200" dirty="0">
              <a:solidFill>
                <a:prstClr val="black"/>
              </a:solidFill>
              <a:latin typeface="+mn-ea"/>
              <a:ea typeface="+mn-ea"/>
            </a:endParaRPr>
          </a:p>
        </p:txBody>
      </p:sp>
      <p:sp>
        <p:nvSpPr>
          <p:cNvPr id="108" name="Text Box 684"/>
          <p:cNvSpPr txBox="1">
            <a:spLocks noChangeArrowheads="1"/>
          </p:cNvSpPr>
          <p:nvPr/>
        </p:nvSpPr>
        <p:spPr bwMode="auto">
          <a:xfrm>
            <a:off x="1948615" y="2821958"/>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⑧北港白津地区荷さばき地</a:t>
            </a:r>
            <a:endParaRPr lang="ja-JP" altLang="en-US" sz="1200" dirty="0">
              <a:solidFill>
                <a:prstClr val="black"/>
              </a:solidFill>
              <a:latin typeface="+mn-ea"/>
              <a:ea typeface="+mn-ea"/>
            </a:endParaRPr>
          </a:p>
        </p:txBody>
      </p:sp>
      <p:sp>
        <p:nvSpPr>
          <p:cNvPr id="111" name="正方形/長方形 110"/>
          <p:cNvSpPr/>
          <p:nvPr/>
        </p:nvSpPr>
        <p:spPr>
          <a:xfrm rot="16786926">
            <a:off x="4926958" y="2887639"/>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正方形/長方形 111"/>
          <p:cNvSpPr/>
          <p:nvPr/>
        </p:nvSpPr>
        <p:spPr>
          <a:xfrm rot="16786926">
            <a:off x="4950770" y="2745047"/>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3" name="直線コネクタ 112"/>
          <p:cNvCxnSpPr>
            <a:stCxn id="112" idx="1"/>
          </p:cNvCxnSpPr>
          <p:nvPr/>
        </p:nvCxnSpPr>
        <p:spPr>
          <a:xfrm flipH="1">
            <a:off x="4340790" y="2853931"/>
            <a:ext cx="662276" cy="12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09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88233"/>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Ⅲ</a:t>
            </a:r>
            <a:r>
              <a:rPr lang="ja-JP" altLang="en-US" sz="1600" b="1" dirty="0" smtClean="0">
                <a:solidFill>
                  <a:schemeClr val="tx1"/>
                </a:solidFill>
                <a:latin typeface="+mj-ea"/>
              </a:rPr>
              <a:t>　施設提供事業の課題</a:t>
            </a:r>
            <a:r>
              <a:rPr lang="en-US" altLang="ja-JP" sz="1600" b="1" dirty="0" smtClean="0">
                <a:solidFill>
                  <a:schemeClr val="tx1"/>
                </a:solidFill>
                <a:latin typeface="+mj-ea"/>
              </a:rPr>
              <a:t/>
            </a:r>
            <a:br>
              <a:rPr lang="en-US" altLang="ja-JP" sz="1600" b="1" dirty="0" smtClean="0">
                <a:solidFill>
                  <a:schemeClr val="tx1"/>
                </a:solidFill>
                <a:latin typeface="+mj-ea"/>
              </a:rPr>
            </a:br>
            <a:endParaRPr lang="ja-JP" altLang="en-US" sz="1600" b="1" dirty="0">
              <a:solidFill>
                <a:schemeClr val="tx1"/>
              </a:solidFill>
              <a:latin typeface="+mj-ea"/>
            </a:endParaRPr>
          </a:p>
        </p:txBody>
      </p:sp>
      <p:sp>
        <p:nvSpPr>
          <p:cNvPr id="7" name="正方形/長方形 6"/>
          <p:cNvSpPr/>
          <p:nvPr/>
        </p:nvSpPr>
        <p:spPr>
          <a:xfrm>
            <a:off x="81170" y="1160812"/>
            <a:ext cx="2107858" cy="50571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２</a:t>
            </a:r>
            <a:r>
              <a:rPr kumimoji="1" lang="ja-JP" altLang="en-US" b="1" dirty="0" smtClean="0"/>
              <a:t>．個別課題</a:t>
            </a:r>
            <a:endParaRPr kumimoji="1" lang="ja-JP" altLang="en-US" b="1" dirty="0"/>
          </a:p>
        </p:txBody>
      </p:sp>
      <p:sp>
        <p:nvSpPr>
          <p:cNvPr id="8" name="正方形/長方形 7"/>
          <p:cNvSpPr/>
          <p:nvPr/>
        </p:nvSpPr>
        <p:spPr>
          <a:xfrm>
            <a:off x="2319032" y="1160811"/>
            <a:ext cx="6406882" cy="5057109"/>
          </a:xfrm>
          <a:prstGeom prst="rect">
            <a:avLst/>
          </a:prstGeom>
          <a:ln w="38100" cmpd="thinThick">
            <a:solidFill>
              <a:srgbClr val="7030A0"/>
            </a:solidFill>
            <a:prstDash val="sysDash"/>
          </a:ln>
        </p:spPr>
        <p:txBody>
          <a:bodyPr wrap="square" anchor="ctr">
            <a:noAutofit/>
          </a:bodyPr>
          <a:lstStyle/>
          <a:p>
            <a:pPr lvl="0" algn="just">
              <a:lnSpc>
                <a:spcPct val="200000"/>
              </a:lnSpc>
              <a:spcAft>
                <a:spcPts val="0"/>
              </a:spcAft>
            </a:pP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経営計画からの継続課題</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①　</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C-6</a:t>
            </a:r>
            <a:r>
              <a:rPr lang="ja-JP" altLang="en-US" sz="1300" i="1" kern="100" dirty="0" err="1"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7</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埠頭（荷役機械を含む）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②</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　青果物関連施設                                               </a:t>
            </a:r>
            <a:endParaRPr lang="ja-JP" altLang="en-US" sz="13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③</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　</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R</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地区荷さばき地 </a:t>
            </a:r>
            <a:endParaRPr lang="ja-JP" altLang="en-US" sz="13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④</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　</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K</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地区荷さばき地（上屋</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含む）</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⑤　</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C1</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西荷さばき地                                                           </a:t>
            </a:r>
            <a:endParaRPr lang="en-US" altLang="ja-JP" sz="13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⑥　その他</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の低稼働地区（</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D</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E</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I</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Q</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                                           </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⑦</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L</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地区基部荷さばき地</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新たな課題</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⑧　北港白津地区荷さばき地</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⑨　Ｊ地区荷さばき地</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⑩　ＫＦ地区荷さばき地（船客上屋含む）</a:t>
            </a: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10" name="正方形/長方形 9"/>
          <p:cNvSpPr/>
          <p:nvPr/>
        </p:nvSpPr>
        <p:spPr>
          <a:xfrm>
            <a:off x="6359790" y="1828096"/>
            <a:ext cx="2366124" cy="2636089"/>
          </a:xfrm>
          <a:prstGeom prst="rect">
            <a:avLst/>
          </a:prstGeom>
          <a:ln w="38100" cmpd="thinThick">
            <a:noFill/>
            <a:prstDash val="sysDash"/>
          </a:ln>
        </p:spPr>
        <p:txBody>
          <a:bodyPr wrap="square" anchor="ctr">
            <a:noAutofit/>
          </a:bodyPr>
          <a:lstStyle/>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（短期的取組、中期的取組）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取組）</a:t>
            </a: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（短期的取組）</a:t>
            </a: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（短期的取組）</a:t>
            </a: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12" name="正方形/長方形 11"/>
          <p:cNvSpPr/>
          <p:nvPr/>
        </p:nvSpPr>
        <p:spPr>
          <a:xfrm>
            <a:off x="81170" y="542626"/>
            <a:ext cx="2494322" cy="35439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個別課題抽出の前提条件</a:t>
            </a:r>
            <a:endParaRPr kumimoji="1" lang="ja-JP" altLang="en-US" sz="1400" b="1" dirty="0"/>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15</a:t>
            </a:fld>
            <a:endParaRPr kumimoji="1" lang="ja-JP" altLang="en-US" dirty="0"/>
          </a:p>
        </p:txBody>
      </p:sp>
      <p:sp>
        <p:nvSpPr>
          <p:cNvPr id="9" name="正方形/長方形 8"/>
          <p:cNvSpPr/>
          <p:nvPr/>
        </p:nvSpPr>
        <p:spPr>
          <a:xfrm>
            <a:off x="6394258" y="4998216"/>
            <a:ext cx="2366124" cy="1092524"/>
          </a:xfrm>
          <a:prstGeom prst="rect">
            <a:avLst/>
          </a:prstGeom>
          <a:ln w="38100" cmpd="thinThick">
            <a:noFill/>
            <a:prstDash val="sysDash"/>
          </a:ln>
        </p:spPr>
        <p:txBody>
          <a:bodyPr wrap="square" anchor="ctr">
            <a:noAutofit/>
          </a:bodyPr>
          <a:lstStyle/>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取組）</a:t>
            </a: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42177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61492"/>
            <a:ext cx="7886700" cy="1018008"/>
          </a:xfrm>
          <a:prstGeom prst="rect">
            <a:avLst/>
          </a:prstGeom>
        </p:spPr>
        <p:txBody>
          <a:bodyP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①　台風</a:t>
            </a:r>
            <a:r>
              <a:rPr lang="en-US" altLang="ja-JP" sz="1600" b="1" dirty="0" smtClean="0">
                <a:solidFill>
                  <a:schemeClr val="tx1"/>
                </a:solidFill>
                <a:latin typeface="+mj-ea"/>
              </a:rPr>
              <a:t>21</a:t>
            </a:r>
            <a:r>
              <a:rPr lang="ja-JP" altLang="en-US" sz="1600" b="1" dirty="0" smtClean="0">
                <a:solidFill>
                  <a:schemeClr val="tx1"/>
                </a:solidFill>
                <a:latin typeface="+mj-ea"/>
              </a:rPr>
              <a:t>号被害からの復旧</a:t>
            </a:r>
            <a:endParaRPr lang="ja-JP" altLang="en-US" sz="1600" b="1" dirty="0">
              <a:solidFill>
                <a:schemeClr val="tx1"/>
              </a:solidFill>
              <a:latin typeface="+mj-ea"/>
            </a:endParaRPr>
          </a:p>
        </p:txBody>
      </p:sp>
      <p:sp>
        <p:nvSpPr>
          <p:cNvPr id="6" name="正方形/長方形 5"/>
          <p:cNvSpPr/>
          <p:nvPr/>
        </p:nvSpPr>
        <p:spPr>
          <a:xfrm>
            <a:off x="176173" y="830755"/>
            <a:ext cx="8780069" cy="2727141"/>
          </a:xfrm>
          <a:prstGeom prst="rect">
            <a:avLst/>
          </a:prstGeom>
          <a:ln w="15875">
            <a:solidFill>
              <a:srgbClr val="7030A0"/>
            </a:solidFill>
          </a:ln>
        </p:spPr>
        <p:txBody>
          <a:bodyPr wrap="square" anchor="ctr">
            <a:noAutofit/>
          </a:bodyPr>
          <a:lstStyle/>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r>
              <a:rPr lang="ja-JP" altLang="en-US" sz="1400" kern="100" dirty="0" smtClean="0">
                <a:latin typeface="+mj-ea"/>
                <a:ea typeface="+mj-ea"/>
                <a:cs typeface="Times New Roman" panose="02020603050405020304" pitchFamily="18" charset="0"/>
              </a:rPr>
              <a:t>上屋について全</a:t>
            </a:r>
            <a:r>
              <a:rPr lang="en-US" altLang="ja-JP" sz="1400" kern="100" dirty="0" smtClean="0">
                <a:latin typeface="+mj-ea"/>
                <a:ea typeface="+mj-ea"/>
                <a:cs typeface="Times New Roman" panose="02020603050405020304" pitchFamily="18" charset="0"/>
              </a:rPr>
              <a:t>81</a:t>
            </a:r>
            <a:r>
              <a:rPr lang="ja-JP" altLang="en-US" sz="1400" kern="100" dirty="0" smtClean="0">
                <a:latin typeface="+mj-ea"/>
                <a:ea typeface="+mj-ea"/>
                <a:cs typeface="Times New Roman" panose="02020603050405020304" pitchFamily="18" charset="0"/>
              </a:rPr>
              <a:t>棟中</a:t>
            </a:r>
            <a:r>
              <a:rPr lang="en-US" altLang="ja-JP" sz="1400" kern="100" dirty="0" smtClean="0">
                <a:latin typeface="+mj-ea"/>
                <a:ea typeface="+mj-ea"/>
                <a:cs typeface="Times New Roman" panose="02020603050405020304" pitchFamily="18" charset="0"/>
              </a:rPr>
              <a:t>6</a:t>
            </a:r>
            <a:r>
              <a:rPr lang="en-US" altLang="ja-JP" sz="1400" kern="100" dirty="0">
                <a:latin typeface="+mj-ea"/>
                <a:ea typeface="+mj-ea"/>
                <a:cs typeface="Times New Roman" panose="02020603050405020304" pitchFamily="18" charset="0"/>
              </a:rPr>
              <a:t>6</a:t>
            </a:r>
            <a:r>
              <a:rPr lang="ja-JP" altLang="en-US" sz="1400" kern="100" dirty="0" smtClean="0">
                <a:latin typeface="+mj-ea"/>
                <a:ea typeface="+mj-ea"/>
                <a:cs typeface="Times New Roman" panose="02020603050405020304" pitchFamily="18" charset="0"/>
              </a:rPr>
              <a:t>棟において被害発生</a:t>
            </a: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r>
              <a:rPr lang="ja-JP" altLang="en-US" sz="1400" kern="100" dirty="0" smtClean="0">
                <a:latin typeface="+mj-ea"/>
                <a:ea typeface="+mj-ea"/>
                <a:cs typeface="Times New Roman" panose="02020603050405020304" pitchFamily="18" charset="0"/>
              </a:rPr>
              <a:t>上屋の被害内容は、  </a:t>
            </a: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lvl="0" algn="just">
              <a:spcAft>
                <a:spcPts val="0"/>
              </a:spcAft>
            </a:pPr>
            <a:r>
              <a:rPr lang="ja-JP" altLang="en-US" sz="1400" kern="100" dirty="0" smtClean="0">
                <a:latin typeface="+mj-ea"/>
                <a:ea typeface="+mj-ea"/>
                <a:cs typeface="Times New Roman" panose="02020603050405020304" pitchFamily="18" charset="0"/>
              </a:rPr>
              <a:t>荷役機械（ガントリークレーン）</a:t>
            </a:r>
            <a:r>
              <a:rPr lang="en-US" altLang="ja-JP" sz="1400" kern="100" dirty="0" smtClean="0">
                <a:latin typeface="+mj-ea"/>
                <a:ea typeface="+mj-ea"/>
                <a:cs typeface="Times New Roman" panose="02020603050405020304" pitchFamily="18" charset="0"/>
              </a:rPr>
              <a:t>2</a:t>
            </a:r>
            <a:r>
              <a:rPr lang="ja-JP" altLang="en-US" sz="1400" kern="100" dirty="0" smtClean="0">
                <a:latin typeface="+mj-ea"/>
                <a:ea typeface="+mj-ea"/>
                <a:cs typeface="Times New Roman" panose="02020603050405020304" pitchFamily="18" charset="0"/>
              </a:rPr>
              <a:t>基のうち</a:t>
            </a:r>
            <a:r>
              <a:rPr lang="en-US" altLang="ja-JP" sz="1400" kern="100" dirty="0" smtClean="0">
                <a:latin typeface="+mj-ea"/>
                <a:ea typeface="+mj-ea"/>
                <a:cs typeface="Times New Roman" panose="02020603050405020304" pitchFamily="18" charset="0"/>
              </a:rPr>
              <a:t>1</a:t>
            </a:r>
            <a:r>
              <a:rPr lang="ja-JP" altLang="en-US" sz="1400" kern="100" dirty="0" smtClean="0">
                <a:latin typeface="+mj-ea"/>
                <a:ea typeface="+mj-ea"/>
                <a:cs typeface="Times New Roman" panose="02020603050405020304" pitchFamily="18" charset="0"/>
              </a:rPr>
              <a:t>基についてアーム固定装置に不具合が発生</a:t>
            </a:r>
            <a:endParaRPr lang="en-US" altLang="ja-JP" sz="1400" kern="100" dirty="0" smtClean="0">
              <a:latin typeface="+mj-ea"/>
              <a:ea typeface="+mj-ea"/>
              <a:cs typeface="Times New Roman" panose="02020603050405020304" pitchFamily="18" charset="0"/>
            </a:endParaRPr>
          </a:p>
        </p:txBody>
      </p:sp>
      <p:sp>
        <p:nvSpPr>
          <p:cNvPr id="7" name="正方形/長方形 6"/>
          <p:cNvSpPr/>
          <p:nvPr/>
        </p:nvSpPr>
        <p:spPr>
          <a:xfrm>
            <a:off x="176174" y="830755"/>
            <a:ext cx="1332000" cy="360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被害</a:t>
            </a:r>
            <a:r>
              <a:rPr lang="ja-JP" altLang="en-US" sz="1600" b="1" dirty="0"/>
              <a:t>状況</a:t>
            </a:r>
          </a:p>
        </p:txBody>
      </p:sp>
      <p:sp>
        <p:nvSpPr>
          <p:cNvPr id="8" name="正方形/長方形 7"/>
          <p:cNvSpPr/>
          <p:nvPr/>
        </p:nvSpPr>
        <p:spPr>
          <a:xfrm>
            <a:off x="176173" y="3626137"/>
            <a:ext cx="8780069" cy="1251747"/>
          </a:xfrm>
          <a:prstGeom prst="rect">
            <a:avLst/>
          </a:prstGeom>
          <a:solidFill>
            <a:schemeClr val="bg1"/>
          </a:solidFill>
          <a:ln w="25400">
            <a:solidFill>
              <a:schemeClr val="accent1"/>
            </a:solidFill>
          </a:ln>
        </p:spPr>
        <p:txBody>
          <a:bodyPr wrap="square">
            <a:noAutofit/>
          </a:bodyPr>
          <a:lstStyle/>
          <a:p>
            <a:r>
              <a:rPr lang="ja-JP" altLang="en-US" sz="1600" b="1" u="sng" dirty="0" smtClean="0">
                <a:latin typeface="+mn-ea"/>
                <a:cs typeface="Times New Roman" panose="02020603050405020304" pitchFamily="18" charset="0"/>
              </a:rPr>
              <a:t>これまでの取り組み</a:t>
            </a:r>
            <a:endParaRPr lang="en-US" altLang="ja-JP" sz="1600" b="1" u="sng" dirty="0" smtClean="0">
              <a:latin typeface="+mn-ea"/>
              <a:cs typeface="Times New Roman" panose="02020603050405020304" pitchFamily="18" charset="0"/>
            </a:endParaRPr>
          </a:p>
          <a:p>
            <a:endParaRPr lang="en-US" altLang="ja-JP" sz="1400" dirty="0">
              <a:latin typeface="+mn-ea"/>
              <a:cs typeface="Times New Roman" panose="02020603050405020304" pitchFamily="18" charset="0"/>
            </a:endParaRPr>
          </a:p>
          <a:p>
            <a:pPr marL="285750" indent="-285750">
              <a:buFont typeface="Arial" panose="020B0604020202020204" pitchFamily="34" charset="0"/>
              <a:buChar char="•"/>
            </a:pPr>
            <a:r>
              <a:rPr lang="ja-JP" altLang="en-US" sz="1400" dirty="0" smtClean="0">
                <a:latin typeface="+mn-ea"/>
                <a:cs typeface="Times New Roman" panose="02020603050405020304" pitchFamily="18" charset="0"/>
              </a:rPr>
              <a:t>上屋の補修については、港湾局の技術部門の職員を中心としたプロジェクトチームを編成するとともに緊急工事による応急補修を実施</a:t>
            </a:r>
            <a:endParaRPr lang="en-US" altLang="ja-JP" sz="1400" dirty="0" smtClean="0">
              <a:latin typeface="+mn-ea"/>
              <a:cs typeface="Times New Roman" panose="02020603050405020304" pitchFamily="18" charset="0"/>
            </a:endParaRPr>
          </a:p>
          <a:p>
            <a:pPr marL="285750" indent="-285750">
              <a:buFont typeface="Arial" panose="020B0604020202020204" pitchFamily="34" charset="0"/>
              <a:buChar char="•"/>
            </a:pPr>
            <a:r>
              <a:rPr lang="ja-JP" altLang="en-US" sz="1400" dirty="0" smtClean="0">
                <a:latin typeface="+mn-ea"/>
                <a:cs typeface="Times New Roman" panose="02020603050405020304" pitchFamily="18" charset="0"/>
              </a:rPr>
              <a:t>ガントリークレーンについて、緊急工事を実施</a:t>
            </a:r>
            <a:endParaRPr lang="en-US" altLang="ja-JP" sz="1400" dirty="0" smtClean="0">
              <a:latin typeface="+mn-ea"/>
              <a:cs typeface="Times New Roman" panose="02020603050405020304" pitchFamily="18" charset="0"/>
            </a:endParaRPr>
          </a:p>
        </p:txBody>
      </p:sp>
      <p:sp>
        <p:nvSpPr>
          <p:cNvPr id="9" name="角丸四角形 8"/>
          <p:cNvSpPr/>
          <p:nvPr/>
        </p:nvSpPr>
        <p:spPr>
          <a:xfrm>
            <a:off x="176173" y="5083575"/>
            <a:ext cx="8780069" cy="1458982"/>
          </a:xfrm>
          <a:prstGeom prst="roundRect">
            <a:avLst/>
          </a:prstGeom>
          <a:solidFill>
            <a:srgbClr val="421E4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u="sng" dirty="0" smtClean="0">
                <a:solidFill>
                  <a:schemeClr val="bg1"/>
                </a:solidFill>
                <a:effectLst>
                  <a:outerShdw blurRad="38100" dist="38100" dir="2700000" algn="tl">
                    <a:srgbClr val="000000">
                      <a:alpha val="43137"/>
                    </a:srgbClr>
                  </a:outerShdw>
                </a:effectLst>
              </a:rPr>
              <a:t>課題解決のための「経営改善策</a:t>
            </a:r>
            <a:r>
              <a:rPr lang="ja-JP" altLang="en-US" sz="1600" b="1" u="sng" dirty="0">
                <a:solidFill>
                  <a:schemeClr val="bg1"/>
                </a:solidFill>
                <a:effectLst>
                  <a:outerShdw blurRad="38100" dist="38100" dir="2700000" algn="tl">
                    <a:srgbClr val="000000">
                      <a:alpha val="43137"/>
                    </a:srgbClr>
                  </a:outerShdw>
                </a:effectLst>
              </a:rPr>
              <a:t>」</a:t>
            </a:r>
            <a:endParaRPr lang="en-US" altLang="ja-JP" sz="1600" b="1" u="sng" dirty="0" smtClean="0">
              <a:solidFill>
                <a:schemeClr val="bg1"/>
              </a:solidFill>
              <a:effectLst>
                <a:outerShdw blurRad="38100" dist="38100" dir="2700000" algn="tl">
                  <a:srgbClr val="000000">
                    <a:alpha val="43137"/>
                  </a:srgbClr>
                </a:outerShdw>
              </a:effectLst>
            </a:endParaRPr>
          </a:p>
          <a:p>
            <a:endParaRPr lang="en-US" altLang="ja-JP" sz="1400" b="1" dirty="0" smtClean="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ja-JP" altLang="en-US" sz="1400" b="1" dirty="0" smtClean="0">
                <a:solidFill>
                  <a:schemeClr val="bg1"/>
                </a:solidFill>
                <a:effectLst>
                  <a:outerShdw blurRad="38100" dist="38100" dir="2700000" algn="tl">
                    <a:srgbClr val="000000">
                      <a:alpha val="43137"/>
                    </a:srgbClr>
                  </a:outerShdw>
                </a:effectLst>
              </a:rPr>
              <a:t>平成</a:t>
            </a:r>
            <a:r>
              <a:rPr lang="en-US" altLang="ja-JP" sz="1400" b="1" dirty="0" smtClean="0">
                <a:solidFill>
                  <a:schemeClr val="bg1"/>
                </a:solidFill>
                <a:effectLst>
                  <a:outerShdw blurRad="38100" dist="38100" dir="2700000" algn="tl">
                    <a:srgbClr val="000000">
                      <a:alpha val="43137"/>
                    </a:srgbClr>
                  </a:outerShdw>
                </a:effectLst>
              </a:rPr>
              <a:t>31</a:t>
            </a:r>
            <a:r>
              <a:rPr lang="ja-JP" altLang="en-US" sz="1400" b="1" dirty="0" smtClean="0">
                <a:solidFill>
                  <a:schemeClr val="bg1"/>
                </a:solidFill>
                <a:effectLst>
                  <a:outerShdw blurRad="38100" dist="38100" dir="2700000" algn="tl">
                    <a:srgbClr val="000000">
                      <a:alpha val="43137"/>
                    </a:srgbClr>
                  </a:outerShdw>
                </a:effectLst>
              </a:rPr>
              <a:t>年度に本格復旧工事に着手</a:t>
            </a:r>
            <a:endParaRPr lang="en-US" altLang="ja-JP" sz="1400" b="1" dirty="0" smtClean="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ja-JP" altLang="en-US" sz="1400" b="1" dirty="0" smtClean="0">
                <a:solidFill>
                  <a:schemeClr val="bg1"/>
                </a:solidFill>
                <a:effectLst>
                  <a:outerShdw blurRad="38100" dist="38100" dir="2700000" algn="tl">
                    <a:srgbClr val="000000">
                      <a:alpha val="43137"/>
                    </a:srgbClr>
                  </a:outerShdw>
                </a:effectLst>
              </a:rPr>
              <a:t>これまで台風に特化した対策を講じていなかったことから本格復旧工事に際しては、台風</a:t>
            </a:r>
            <a:r>
              <a:rPr lang="en-US" altLang="ja-JP" sz="1400" b="1" dirty="0" smtClean="0">
                <a:solidFill>
                  <a:schemeClr val="bg1"/>
                </a:solidFill>
                <a:effectLst>
                  <a:outerShdw blurRad="38100" dist="38100" dir="2700000" algn="tl">
                    <a:srgbClr val="000000">
                      <a:alpha val="43137"/>
                    </a:srgbClr>
                  </a:outerShdw>
                </a:effectLst>
              </a:rPr>
              <a:t>21</a:t>
            </a:r>
            <a:r>
              <a:rPr lang="ja-JP" altLang="en-US" sz="1400" b="1" dirty="0" smtClean="0">
                <a:solidFill>
                  <a:schemeClr val="bg1"/>
                </a:solidFill>
                <a:effectLst>
                  <a:outerShdw blurRad="38100" dist="38100" dir="2700000" algn="tl">
                    <a:srgbClr val="000000">
                      <a:alpha val="43137"/>
                    </a:srgbClr>
                  </a:outerShdw>
                </a:effectLst>
              </a:rPr>
              <a:t>号を教訓とし、上屋の屋根・シャッター等の強度を向上させる手法を検討し実施</a:t>
            </a:r>
            <a:endParaRPr lang="en-US" altLang="ja-JP" sz="1400" b="1" dirty="0" smtClean="0">
              <a:solidFill>
                <a:schemeClr val="bg1"/>
              </a:solidFill>
            </a:endParaRPr>
          </a:p>
        </p:txBody>
      </p:sp>
      <p:sp>
        <p:nvSpPr>
          <p:cNvPr id="5" name="スライド番号プレースホルダー 4"/>
          <p:cNvSpPr>
            <a:spLocks noGrp="1"/>
          </p:cNvSpPr>
          <p:nvPr>
            <p:ph type="sldNum" sz="quarter" idx="12"/>
          </p:nvPr>
        </p:nvSpPr>
        <p:spPr>
          <a:xfrm>
            <a:off x="8713250" y="6610797"/>
            <a:ext cx="512638" cy="365125"/>
          </a:xfrm>
        </p:spPr>
        <p:txBody>
          <a:bodyPr/>
          <a:lstStyle/>
          <a:p>
            <a:fld id="{8F2DF4D1-A360-4C90-B403-85324C324155}" type="slidenum">
              <a:rPr kumimoji="1" lang="ja-JP" altLang="en-US" smtClean="0"/>
              <a:t>16</a:t>
            </a:fld>
            <a:endParaRPr kumimoji="1" lang="ja-JP" altLang="en-US" dirty="0"/>
          </a:p>
        </p:txBody>
      </p:sp>
      <p:sp>
        <p:nvSpPr>
          <p:cNvPr id="2" name="テキスト ボックス 1"/>
          <p:cNvSpPr txBox="1"/>
          <p:nvPr/>
        </p:nvSpPr>
        <p:spPr>
          <a:xfrm>
            <a:off x="2275036" y="1413972"/>
            <a:ext cx="4417175" cy="2246769"/>
          </a:xfrm>
          <a:prstGeom prst="rect">
            <a:avLst/>
          </a:prstGeom>
          <a:noFill/>
        </p:spPr>
        <p:txBody>
          <a:bodyPr wrap="square" rtlCol="0">
            <a:spAutoFit/>
          </a:bodyPr>
          <a:lstStyle/>
          <a:p>
            <a:pPr lvl="0" algn="just">
              <a:spcAft>
                <a:spcPts val="0"/>
              </a:spcAft>
            </a:pPr>
            <a:r>
              <a:rPr lang="ja-JP" altLang="en-US" sz="1400" kern="100" dirty="0">
                <a:latin typeface="+mj-ea"/>
                <a:cs typeface="Times New Roman" panose="02020603050405020304" pitchFamily="18" charset="0"/>
              </a:rPr>
              <a:t>屋根の</a:t>
            </a:r>
            <a:r>
              <a:rPr lang="ja-JP" altLang="en-US" sz="1400" kern="100" dirty="0" smtClean="0">
                <a:latin typeface="+mj-ea"/>
                <a:cs typeface="Times New Roman" panose="02020603050405020304" pitchFamily="18" charset="0"/>
              </a:rPr>
              <a:t>破損</a:t>
            </a:r>
            <a:endParaRPr lang="en-US" altLang="ja-JP" sz="1400" kern="100" dirty="0">
              <a:latin typeface="+mj-ea"/>
              <a:cs typeface="Times New Roman" panose="02020603050405020304" pitchFamily="18" charset="0"/>
            </a:endParaRPr>
          </a:p>
          <a:p>
            <a:pPr lvl="0" algn="just">
              <a:spcAft>
                <a:spcPts val="0"/>
              </a:spcAft>
            </a:pPr>
            <a:r>
              <a:rPr lang="ja-JP" altLang="en-US" sz="1400" kern="100" dirty="0" smtClean="0">
                <a:latin typeface="+mj-ea"/>
                <a:cs typeface="Times New Roman" panose="02020603050405020304" pitchFamily="18" charset="0"/>
              </a:rPr>
              <a:t>ガラス</a:t>
            </a:r>
            <a:r>
              <a:rPr lang="ja-JP" altLang="en-US" sz="1400" kern="100" dirty="0">
                <a:latin typeface="+mj-ea"/>
                <a:cs typeface="Times New Roman" panose="02020603050405020304" pitchFamily="18" charset="0"/>
              </a:rPr>
              <a:t>の</a:t>
            </a:r>
            <a:r>
              <a:rPr lang="ja-JP" altLang="en-US" sz="1400" kern="100" dirty="0" smtClean="0">
                <a:latin typeface="+mj-ea"/>
                <a:cs typeface="Times New Roman" panose="02020603050405020304" pitchFamily="18" charset="0"/>
              </a:rPr>
              <a:t>破損</a:t>
            </a:r>
            <a:endParaRPr lang="en-US" altLang="ja-JP" sz="1400" kern="100" dirty="0">
              <a:latin typeface="+mj-ea"/>
              <a:cs typeface="Times New Roman" panose="02020603050405020304" pitchFamily="18" charset="0"/>
            </a:endParaRPr>
          </a:p>
          <a:p>
            <a:pPr lvl="0" algn="just">
              <a:spcAft>
                <a:spcPts val="0"/>
              </a:spcAft>
            </a:pPr>
            <a:r>
              <a:rPr lang="ja-JP" altLang="en-US" sz="1400" kern="100" dirty="0" smtClean="0">
                <a:latin typeface="+mj-ea"/>
                <a:cs typeface="Times New Roman" panose="02020603050405020304" pitchFamily="18" charset="0"/>
              </a:rPr>
              <a:t>壁</a:t>
            </a:r>
            <a:r>
              <a:rPr lang="ja-JP" altLang="en-US" sz="1400" kern="100" dirty="0">
                <a:latin typeface="+mj-ea"/>
                <a:cs typeface="Times New Roman" panose="02020603050405020304" pitchFamily="18" charset="0"/>
              </a:rPr>
              <a:t>の</a:t>
            </a:r>
            <a:r>
              <a:rPr lang="ja-JP" altLang="en-US" sz="1400" kern="100" dirty="0" smtClean="0">
                <a:latin typeface="+mj-ea"/>
                <a:cs typeface="Times New Roman" panose="02020603050405020304" pitchFamily="18" charset="0"/>
              </a:rPr>
              <a:t>破損</a:t>
            </a:r>
            <a:endParaRPr lang="en-US" altLang="ja-JP" sz="1400" kern="100" dirty="0">
              <a:latin typeface="+mj-ea"/>
              <a:cs typeface="Times New Roman" panose="02020603050405020304" pitchFamily="18" charset="0"/>
            </a:endParaRPr>
          </a:p>
          <a:p>
            <a:pPr lvl="0" algn="just">
              <a:spcAft>
                <a:spcPts val="0"/>
              </a:spcAft>
            </a:pPr>
            <a:r>
              <a:rPr lang="ja-JP" altLang="en-US" sz="1400" kern="100" dirty="0" smtClean="0">
                <a:latin typeface="+mj-ea"/>
                <a:cs typeface="Times New Roman" panose="02020603050405020304" pitchFamily="18" charset="0"/>
              </a:rPr>
              <a:t>シャッター</a:t>
            </a:r>
            <a:r>
              <a:rPr lang="ja-JP" altLang="en-US" sz="1400" kern="100" dirty="0">
                <a:latin typeface="+mj-ea"/>
                <a:cs typeface="Times New Roman" panose="02020603050405020304" pitchFamily="18" charset="0"/>
              </a:rPr>
              <a:t>の</a:t>
            </a:r>
            <a:r>
              <a:rPr lang="ja-JP" altLang="en-US" sz="1400" kern="100" dirty="0" smtClean="0">
                <a:latin typeface="+mj-ea"/>
                <a:cs typeface="Times New Roman" panose="02020603050405020304" pitchFamily="18" charset="0"/>
              </a:rPr>
              <a:t>破損</a:t>
            </a:r>
            <a:endParaRPr lang="en-US" altLang="ja-JP" sz="1400" kern="100" dirty="0">
              <a:latin typeface="+mj-ea"/>
              <a:cs typeface="Times New Roman" panose="02020603050405020304" pitchFamily="18" charset="0"/>
            </a:endParaRPr>
          </a:p>
          <a:p>
            <a:pPr lvl="0" algn="just">
              <a:spcAft>
                <a:spcPts val="0"/>
              </a:spcAft>
            </a:pPr>
            <a:r>
              <a:rPr lang="ja-JP" altLang="en-US" sz="1400" kern="100" dirty="0" smtClean="0">
                <a:latin typeface="+mj-ea"/>
                <a:cs typeface="Times New Roman" panose="02020603050405020304" pitchFamily="18" charset="0"/>
              </a:rPr>
              <a:t>雨</a:t>
            </a:r>
            <a:r>
              <a:rPr lang="ja-JP" altLang="en-US" sz="1400" kern="100" dirty="0">
                <a:latin typeface="+mj-ea"/>
                <a:cs typeface="Times New Roman" panose="02020603050405020304" pitchFamily="18" charset="0"/>
              </a:rPr>
              <a:t>樋の</a:t>
            </a:r>
            <a:r>
              <a:rPr lang="ja-JP" altLang="en-US" sz="1400" kern="100" dirty="0" smtClean="0">
                <a:latin typeface="+mj-ea"/>
                <a:cs typeface="Times New Roman" panose="02020603050405020304" pitchFamily="18" charset="0"/>
              </a:rPr>
              <a:t>破損</a:t>
            </a:r>
            <a:endParaRPr lang="en-US" altLang="ja-JP" sz="1400" kern="100" dirty="0" smtClean="0">
              <a:latin typeface="+mj-ea"/>
              <a:cs typeface="Times New Roman" panose="02020603050405020304" pitchFamily="18" charset="0"/>
            </a:endParaRPr>
          </a:p>
          <a:p>
            <a:pPr lvl="0" algn="just">
              <a:spcAft>
                <a:spcPts val="0"/>
              </a:spcAft>
            </a:pPr>
            <a:r>
              <a:rPr lang="ja-JP" altLang="en-US" sz="1400" kern="100" dirty="0" smtClean="0">
                <a:latin typeface="+mj-ea"/>
                <a:cs typeface="Times New Roman" panose="02020603050405020304" pitchFamily="18" charset="0"/>
              </a:rPr>
              <a:t>海水</a:t>
            </a:r>
            <a:r>
              <a:rPr lang="ja-JP" altLang="en-US" sz="1400" kern="100" dirty="0">
                <a:latin typeface="+mj-ea"/>
                <a:cs typeface="Times New Roman" panose="02020603050405020304" pitchFamily="18" charset="0"/>
              </a:rPr>
              <a:t>の</a:t>
            </a:r>
            <a:r>
              <a:rPr lang="ja-JP" altLang="en-US" sz="1400" kern="100" dirty="0" smtClean="0">
                <a:latin typeface="+mj-ea"/>
                <a:cs typeface="Times New Roman" panose="02020603050405020304" pitchFamily="18" charset="0"/>
              </a:rPr>
              <a:t>流入</a:t>
            </a:r>
            <a:endParaRPr lang="en-US" altLang="ja-JP" sz="1400" kern="100" dirty="0">
              <a:latin typeface="+mj-ea"/>
              <a:cs typeface="Times New Roman" panose="02020603050405020304" pitchFamily="18" charset="0"/>
            </a:endParaRPr>
          </a:p>
          <a:p>
            <a:pPr lvl="0" algn="just">
              <a:spcAft>
                <a:spcPts val="0"/>
              </a:spcAft>
            </a:pPr>
            <a:r>
              <a:rPr lang="ja-JP" altLang="en-US" sz="1400" kern="100" dirty="0" smtClean="0">
                <a:latin typeface="+mj-ea"/>
                <a:cs typeface="Times New Roman" panose="02020603050405020304" pitchFamily="18" charset="0"/>
              </a:rPr>
              <a:t>その他</a:t>
            </a:r>
            <a:r>
              <a:rPr lang="ja-JP" altLang="en-US" sz="1400" kern="100" dirty="0">
                <a:latin typeface="+mj-ea"/>
                <a:cs typeface="Times New Roman" panose="02020603050405020304" pitchFamily="18" charset="0"/>
              </a:rPr>
              <a:t>（電気設備</a:t>
            </a:r>
            <a:r>
              <a:rPr lang="ja-JP" altLang="en-US" sz="1400" kern="100" dirty="0" smtClean="0">
                <a:latin typeface="+mj-ea"/>
                <a:cs typeface="Times New Roman" panose="02020603050405020304" pitchFamily="18" charset="0"/>
              </a:rPr>
              <a:t>など）</a:t>
            </a:r>
            <a:endParaRPr lang="en-US" altLang="ja-JP" sz="1400" kern="100" dirty="0">
              <a:latin typeface="+mj-ea"/>
              <a:cs typeface="Times New Roman" panose="02020603050405020304" pitchFamily="18" charset="0"/>
            </a:endParaRPr>
          </a:p>
          <a:p>
            <a:pPr lvl="0" algn="just">
              <a:spcAft>
                <a:spcPts val="0"/>
              </a:spcAft>
            </a:pPr>
            <a:r>
              <a:rPr lang="ja-JP" altLang="en-US" sz="1400" kern="100" dirty="0">
                <a:latin typeface="+mj-ea"/>
                <a:cs typeface="Times New Roman" panose="02020603050405020304" pitchFamily="18" charset="0"/>
              </a:rPr>
              <a:t>（</a:t>
            </a:r>
            <a:r>
              <a:rPr lang="en-US" altLang="ja-JP" sz="1400" kern="100" dirty="0" smtClean="0">
                <a:latin typeface="+mj-ea"/>
                <a:cs typeface="Times New Roman" panose="02020603050405020304" pitchFamily="18" charset="0"/>
              </a:rPr>
              <a:t>※</a:t>
            </a:r>
            <a:r>
              <a:rPr lang="ja-JP" altLang="en-US" sz="1400" kern="100" dirty="0">
                <a:latin typeface="+mj-ea"/>
                <a:cs typeface="Times New Roman" panose="02020603050405020304" pitchFamily="18" charset="0"/>
              </a:rPr>
              <a:t>破損数は延べ数　平成</a:t>
            </a:r>
            <a:r>
              <a:rPr lang="en-US" altLang="ja-JP" sz="1400" kern="100" dirty="0">
                <a:latin typeface="+mj-ea"/>
                <a:cs typeface="Times New Roman" panose="02020603050405020304" pitchFamily="18" charset="0"/>
              </a:rPr>
              <a:t>30</a:t>
            </a:r>
            <a:r>
              <a:rPr lang="ja-JP" altLang="en-US" sz="1400" kern="100" dirty="0">
                <a:latin typeface="+mj-ea"/>
                <a:cs typeface="Times New Roman" panose="02020603050405020304" pitchFamily="18" charset="0"/>
              </a:rPr>
              <a:t>年</a:t>
            </a:r>
            <a:r>
              <a:rPr lang="en-US" altLang="ja-JP" sz="1400" kern="100" dirty="0">
                <a:latin typeface="+mj-ea"/>
                <a:cs typeface="Times New Roman" panose="02020603050405020304" pitchFamily="18" charset="0"/>
              </a:rPr>
              <a:t>9</a:t>
            </a:r>
            <a:r>
              <a:rPr lang="ja-JP" altLang="en-US" sz="1400" kern="100" dirty="0">
                <a:latin typeface="+mj-ea"/>
                <a:cs typeface="Times New Roman" panose="02020603050405020304" pitchFamily="18" charset="0"/>
              </a:rPr>
              <a:t>月</a:t>
            </a:r>
            <a:r>
              <a:rPr lang="en-US" altLang="ja-JP" sz="1400" kern="100" dirty="0">
                <a:latin typeface="+mj-ea"/>
                <a:cs typeface="Times New Roman" panose="02020603050405020304" pitchFamily="18" charset="0"/>
              </a:rPr>
              <a:t>5</a:t>
            </a:r>
            <a:r>
              <a:rPr lang="ja-JP" altLang="en-US" sz="1400" kern="100" dirty="0">
                <a:latin typeface="+mj-ea"/>
                <a:cs typeface="Times New Roman" panose="02020603050405020304" pitchFamily="18" charset="0"/>
              </a:rPr>
              <a:t>日</a:t>
            </a:r>
            <a:r>
              <a:rPr lang="ja-JP" altLang="en-US" sz="1400" kern="100" dirty="0" smtClean="0">
                <a:latin typeface="+mj-ea"/>
                <a:cs typeface="Times New Roman" panose="02020603050405020304" pitchFamily="18" charset="0"/>
              </a:rPr>
              <a:t>時点）</a:t>
            </a:r>
            <a:endParaRPr lang="en-US" altLang="ja-JP" sz="1400" kern="100" dirty="0">
              <a:latin typeface="+mj-ea"/>
              <a:cs typeface="Times New Roman" panose="02020603050405020304" pitchFamily="18" charset="0"/>
            </a:endParaRPr>
          </a:p>
          <a:p>
            <a:endParaRPr kumimoji="1" lang="en-US" altLang="ja-JP" sz="1400" dirty="0" smtClean="0"/>
          </a:p>
          <a:p>
            <a:endParaRPr kumimoji="1" lang="ja-JP" altLang="en-US" sz="1400" dirty="0"/>
          </a:p>
        </p:txBody>
      </p:sp>
      <p:sp>
        <p:nvSpPr>
          <p:cNvPr id="11" name="テキスト ボックス 10"/>
          <p:cNvSpPr txBox="1"/>
          <p:nvPr/>
        </p:nvSpPr>
        <p:spPr>
          <a:xfrm>
            <a:off x="4374439" y="1413972"/>
            <a:ext cx="1232245" cy="2246400"/>
          </a:xfrm>
          <a:prstGeom prst="rect">
            <a:avLst/>
          </a:prstGeom>
          <a:noFill/>
        </p:spPr>
        <p:txBody>
          <a:bodyPr wrap="square" rtlCol="0">
            <a:spAutoFit/>
          </a:bodyPr>
          <a:lstStyle/>
          <a:p>
            <a:pPr lvl="0" algn="just">
              <a:spcAft>
                <a:spcPts val="0"/>
              </a:spcAft>
            </a:pPr>
            <a:r>
              <a:rPr lang="en-US" altLang="ja-JP" sz="1400" kern="100" dirty="0" smtClean="0">
                <a:latin typeface="+mj-ea"/>
                <a:cs typeface="Times New Roman" panose="02020603050405020304" pitchFamily="18" charset="0"/>
              </a:rPr>
              <a:t>29</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pPr lvl="0" algn="just">
              <a:spcAft>
                <a:spcPts val="0"/>
              </a:spcAft>
            </a:pPr>
            <a:r>
              <a:rPr lang="en-US" altLang="ja-JP" sz="1400" kern="100" dirty="0" smtClean="0">
                <a:latin typeface="+mj-ea"/>
                <a:cs typeface="Times New Roman" panose="02020603050405020304" pitchFamily="18" charset="0"/>
              </a:rPr>
              <a:t>20</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pPr lvl="0" algn="just">
              <a:spcAft>
                <a:spcPts val="0"/>
              </a:spcAft>
            </a:pPr>
            <a:r>
              <a:rPr lang="en-US" altLang="ja-JP" sz="1400" kern="100" dirty="0" smtClean="0">
                <a:latin typeface="+mj-ea"/>
                <a:cs typeface="Times New Roman" panose="02020603050405020304" pitchFamily="18" charset="0"/>
              </a:rPr>
              <a:t>15</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pPr lvl="0" algn="just">
              <a:spcAft>
                <a:spcPts val="0"/>
              </a:spcAft>
            </a:pPr>
            <a:r>
              <a:rPr lang="en-US" altLang="ja-JP" sz="1400" kern="100" dirty="0" smtClean="0">
                <a:latin typeface="+mj-ea"/>
                <a:cs typeface="Times New Roman" panose="02020603050405020304" pitchFamily="18" charset="0"/>
              </a:rPr>
              <a:t>12</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pPr lvl="0" algn="just">
              <a:spcAft>
                <a:spcPts val="0"/>
              </a:spcAft>
            </a:pPr>
            <a:r>
              <a:rPr lang="en-US" altLang="ja-JP" sz="1400" kern="100" dirty="0" smtClean="0">
                <a:latin typeface="+mj-ea"/>
                <a:cs typeface="Times New Roman" panose="02020603050405020304" pitchFamily="18" charset="0"/>
              </a:rPr>
              <a:t>28</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pPr lvl="0" algn="just">
              <a:spcAft>
                <a:spcPts val="0"/>
              </a:spcAft>
            </a:pPr>
            <a:r>
              <a:rPr lang="en-US" altLang="ja-JP" sz="1400" kern="100" dirty="0" smtClean="0">
                <a:latin typeface="+mj-ea"/>
                <a:cs typeface="Times New Roman" panose="02020603050405020304" pitchFamily="18" charset="0"/>
              </a:rPr>
              <a:t>1</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pPr lvl="0" algn="just">
              <a:spcAft>
                <a:spcPts val="0"/>
              </a:spcAft>
            </a:pPr>
            <a:r>
              <a:rPr lang="en-US" altLang="ja-JP" sz="1400" kern="100" dirty="0" smtClean="0">
                <a:latin typeface="+mj-ea"/>
                <a:cs typeface="Times New Roman" panose="02020603050405020304" pitchFamily="18" charset="0"/>
              </a:rPr>
              <a:t>12</a:t>
            </a:r>
            <a:r>
              <a:rPr lang="ja-JP" altLang="en-US" sz="1400" kern="100" dirty="0">
                <a:latin typeface="+mj-ea"/>
                <a:cs typeface="Times New Roman" panose="02020603050405020304" pitchFamily="18" charset="0"/>
              </a:rPr>
              <a:t>棟</a:t>
            </a:r>
            <a:endParaRPr lang="en-US" altLang="ja-JP" sz="1400" kern="100" dirty="0">
              <a:latin typeface="+mj-ea"/>
              <a:cs typeface="Times New Roman" panose="02020603050405020304" pitchFamily="18" charset="0"/>
            </a:endParaRPr>
          </a:p>
          <a:p>
            <a:endParaRPr kumimoji="1" lang="en-US" altLang="ja-JP" sz="1400" dirty="0" smtClean="0"/>
          </a:p>
          <a:p>
            <a:endParaRPr kumimoji="1" lang="ja-JP" altLang="en-US" sz="1400" dirty="0"/>
          </a:p>
        </p:txBody>
      </p:sp>
    </p:spTree>
    <p:extLst>
      <p:ext uri="{BB962C8B-B14F-4D97-AF65-F5344CB8AC3E}">
        <p14:creationId xmlns:p14="http://schemas.microsoft.com/office/powerpoint/2010/main" val="423932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②</a:t>
            </a:r>
            <a:r>
              <a:rPr lang="ja-JP" altLang="en-US" sz="1600" b="1" dirty="0">
                <a:solidFill>
                  <a:schemeClr val="tx1"/>
                </a:solidFill>
                <a:latin typeface="+mj-ea"/>
              </a:rPr>
              <a:t>　稼働率向上のための分析及び戦略策定が必要</a:t>
            </a:r>
          </a:p>
        </p:txBody>
      </p:sp>
      <p:sp>
        <p:nvSpPr>
          <p:cNvPr id="9" name="正方形/長方形 8"/>
          <p:cNvSpPr/>
          <p:nvPr/>
        </p:nvSpPr>
        <p:spPr>
          <a:xfrm>
            <a:off x="169075" y="2232360"/>
            <a:ext cx="353439" cy="23008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sz="1200" b="1" dirty="0"/>
              <a:t>SWOT</a:t>
            </a:r>
            <a:r>
              <a:rPr kumimoji="1" lang="ja-JP" altLang="en-US" sz="1200" b="1" dirty="0"/>
              <a:t>分析による戦略案</a:t>
            </a:r>
          </a:p>
        </p:txBody>
      </p:sp>
      <p:sp>
        <p:nvSpPr>
          <p:cNvPr id="20" name="正方形/長方形 19"/>
          <p:cNvSpPr/>
          <p:nvPr/>
        </p:nvSpPr>
        <p:spPr>
          <a:xfrm>
            <a:off x="169075" y="4681179"/>
            <a:ext cx="353439" cy="204716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50" b="1" dirty="0"/>
              <a:t>事業者ヒアリングの結果</a:t>
            </a:r>
          </a:p>
        </p:txBody>
      </p:sp>
      <p:sp>
        <p:nvSpPr>
          <p:cNvPr id="21" name="正方形/長方形 20"/>
          <p:cNvSpPr/>
          <p:nvPr/>
        </p:nvSpPr>
        <p:spPr>
          <a:xfrm>
            <a:off x="624116" y="2269006"/>
            <a:ext cx="4252686" cy="2264228"/>
          </a:xfrm>
          <a:prstGeom prst="rect">
            <a:avLst/>
          </a:prstGeom>
          <a:ln w="38100">
            <a:solidFill>
              <a:srgbClr val="7030A0"/>
            </a:solidFill>
          </a:ln>
        </p:spPr>
        <p:txBody>
          <a:bodyPr wrap="square" anchor="ctr">
            <a:noAutofit/>
          </a:bodyPr>
          <a:lstStyle/>
          <a:p>
            <a:pPr lvl="0" algn="just">
              <a:spcAft>
                <a:spcPts val="0"/>
              </a:spcAft>
            </a:pPr>
            <a:r>
              <a:rPr lang="ja-JP" altLang="en-US" sz="1200" b="1" kern="100" dirty="0">
                <a:latin typeface="+mj-ea"/>
                <a:ea typeface="+mj-ea"/>
                <a:cs typeface="Times New Roman" panose="02020603050405020304" pitchFamily="18" charset="0"/>
              </a:rPr>
              <a:t>大阪港全体の戦略案</a:t>
            </a: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再掲</a:t>
            </a: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抜粋</a:t>
            </a:r>
            <a:r>
              <a:rPr lang="en-US" altLang="ja-JP" sz="1200" b="1" kern="100" dirty="0">
                <a:latin typeface="+mj-ea"/>
                <a:ea typeface="+mj-ea"/>
                <a:cs typeface="Times New Roman" panose="02020603050405020304" pitchFamily="18" charset="0"/>
              </a:rPr>
              <a:t>~】</a:t>
            </a:r>
          </a:p>
          <a:p>
            <a:pPr lvl="0" algn="just">
              <a:spcAft>
                <a:spcPts val="0"/>
              </a:spcAft>
            </a:pPr>
            <a:r>
              <a:rPr lang="ja-JP" altLang="en-US" sz="1200" kern="100" dirty="0">
                <a:latin typeface="+mj-ea"/>
                <a:ea typeface="+mj-ea"/>
                <a:cs typeface="Times New Roman" panose="02020603050405020304" pitchFamily="18" charset="0"/>
              </a:rPr>
              <a:t>①　</a:t>
            </a:r>
            <a:r>
              <a:rPr lang="ja-JP" altLang="en-US" sz="1180" kern="100" dirty="0">
                <a:latin typeface="+mj-ea"/>
                <a:ea typeface="+mj-ea"/>
                <a:cs typeface="Times New Roman" panose="02020603050405020304" pitchFamily="18" charset="0"/>
              </a:rPr>
              <a:t>海外ポートセールスの推進、ブランド力の強化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②　府営港湾との連携、ゲート前滞留対策、集貨</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③　コンテナターミナルゲート前混雑緩和</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④　内航フィーダーの貨物拡大</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⑤　豪州からの輸入貨物拡大</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⑥　コンテナ船会社の統合などに対応したターミナルの再編</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⑦　民間による物流施設の整備促進</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⑧　外航フェリー貨物へのインセンティブ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⑨　</a:t>
            </a:r>
            <a:r>
              <a:rPr lang="en-US" altLang="ja-JP" sz="1180" kern="100" dirty="0">
                <a:latin typeface="+mj-ea"/>
                <a:ea typeface="+mj-ea"/>
                <a:cs typeface="Times New Roman" panose="02020603050405020304" pitchFamily="18" charset="0"/>
              </a:rPr>
              <a:t>PFI</a:t>
            </a:r>
            <a:r>
              <a:rPr lang="ja-JP" altLang="en-US" sz="1180" kern="100" dirty="0">
                <a:latin typeface="+mj-ea"/>
                <a:ea typeface="+mj-ea"/>
                <a:cs typeface="Times New Roman" panose="02020603050405020304" pitchFamily="18" charset="0"/>
              </a:rPr>
              <a:t>手法による天保山客船ターミナルの整備</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⑩　天保山客船ターミナルの一般会計化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⑪　</a:t>
            </a:r>
            <a:r>
              <a:rPr lang="ja-JP" altLang="en-US" sz="1180" kern="100" dirty="0" smtClean="0">
                <a:latin typeface="+mj-ea"/>
                <a:ea typeface="+mj-ea"/>
                <a:cs typeface="Times New Roman" panose="02020603050405020304" pitchFamily="18" charset="0"/>
              </a:rPr>
              <a:t>災害に強い港湾施設の整備</a:t>
            </a:r>
            <a:endParaRPr lang="en-US" altLang="ja-JP" sz="1180" kern="100" dirty="0">
              <a:latin typeface="+mj-ea"/>
              <a:ea typeface="+mj-ea"/>
              <a:cs typeface="Times New Roman" panose="02020603050405020304" pitchFamily="18" charset="0"/>
            </a:endParaRPr>
          </a:p>
        </p:txBody>
      </p:sp>
      <p:sp>
        <p:nvSpPr>
          <p:cNvPr id="22" name="正方形/長方形 21"/>
          <p:cNvSpPr/>
          <p:nvPr/>
        </p:nvSpPr>
        <p:spPr>
          <a:xfrm>
            <a:off x="169075" y="935651"/>
            <a:ext cx="8780069" cy="1097865"/>
          </a:xfrm>
          <a:prstGeom prst="rect">
            <a:avLst/>
          </a:prstGeom>
          <a:ln w="15875">
            <a:solidFill>
              <a:srgbClr val="7030A0"/>
            </a:solidFill>
          </a:ln>
        </p:spPr>
        <p:txBody>
          <a:bodyPr wrap="square" anchor="ctr">
            <a:noAutofit/>
          </a:bodyPr>
          <a:lstStyle/>
          <a:p>
            <a:pPr lvl="0" algn="just">
              <a:spcAft>
                <a:spcPts val="0"/>
              </a:spcAft>
            </a:pPr>
            <a:endParaRPr lang="en-US" altLang="ja-JP" b="1"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上屋及び荷さばき地の施設稼働率は全体で平均</a:t>
            </a:r>
            <a:r>
              <a:rPr lang="en-US" altLang="ja-JP" sz="1200" kern="100" dirty="0">
                <a:latin typeface="+mj-ea"/>
                <a:ea typeface="+mj-ea"/>
                <a:cs typeface="Times New Roman" panose="02020603050405020304" pitchFamily="18" charset="0"/>
              </a:rPr>
              <a:t>67</a:t>
            </a:r>
            <a:r>
              <a:rPr lang="ja-JP" altLang="en-US" sz="1200" kern="100" dirty="0">
                <a:latin typeface="+mj-ea"/>
                <a:ea typeface="+mj-ea"/>
                <a:cs typeface="Times New Roman" panose="02020603050405020304" pitchFamily="18" charset="0"/>
              </a:rPr>
              <a:t>％となっており、一部の施設では稼働率を上昇させる余地がある。</a:t>
            </a:r>
            <a:endParaRPr lang="en-US" altLang="ja-JP" sz="1200"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稼働率の向上のためには、</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分析による戦略案と事業者ヒアリング双方の結果から導き出された大阪港の競争力強化策（取扱貨物量増加）に取り組むことが必要である。</a:t>
            </a:r>
          </a:p>
        </p:txBody>
      </p:sp>
      <p:sp>
        <p:nvSpPr>
          <p:cNvPr id="23" name="正方形/長方形 22"/>
          <p:cNvSpPr/>
          <p:nvPr/>
        </p:nvSpPr>
        <p:spPr>
          <a:xfrm>
            <a:off x="624116" y="4681180"/>
            <a:ext cx="4252686" cy="2047166"/>
          </a:xfrm>
          <a:prstGeom prst="rect">
            <a:avLst/>
          </a:prstGeom>
          <a:ln w="38100">
            <a:solidFill>
              <a:srgbClr val="7030A0"/>
            </a:solidFill>
          </a:ln>
        </p:spPr>
        <p:txBody>
          <a:bodyPr wrap="square" anchor="ctr">
            <a:noAutofit/>
          </a:bodyPr>
          <a:lstStyle/>
          <a:p>
            <a:pPr lvl="0" algn="just">
              <a:lnSpc>
                <a:spcPct val="150000"/>
              </a:lnSpc>
              <a:spcAft>
                <a:spcPts val="0"/>
              </a:spcAft>
            </a:pPr>
            <a:r>
              <a:rPr lang="ja-JP" altLang="en-US" sz="1200" b="1" kern="100" dirty="0">
                <a:latin typeface="+mj-ea"/>
                <a:ea typeface="+mj-ea"/>
                <a:cs typeface="Times New Roman" panose="02020603050405020304" pitchFamily="18" charset="0"/>
              </a:rPr>
              <a:t>事業者ヒアリングの結果</a:t>
            </a:r>
            <a:endParaRPr lang="en-US" altLang="ja-JP" sz="1200" b="1" kern="100" dirty="0">
              <a:latin typeface="+mj-ea"/>
              <a:ea typeface="+mj-ea"/>
              <a:cs typeface="Times New Roman" panose="02020603050405020304" pitchFamily="18" charset="0"/>
            </a:endParaRPr>
          </a:p>
          <a:p>
            <a:pPr lvl="0" algn="just">
              <a:lnSpc>
                <a:spcPct val="150000"/>
              </a:lnSpc>
              <a:spcAft>
                <a:spcPts val="0"/>
              </a:spcAft>
            </a:pPr>
            <a:r>
              <a:rPr lang="en-US" altLang="ja-JP" sz="1200" kern="100" dirty="0">
                <a:latin typeface="+mj-ea"/>
                <a:ea typeface="+mj-ea"/>
                <a:cs typeface="Times New Roman" panose="02020603050405020304" pitchFamily="18" charset="0"/>
              </a:rPr>
              <a:t>※</a:t>
            </a:r>
            <a:r>
              <a:rPr lang="ja-JP" altLang="en-US" sz="1200" kern="100" dirty="0">
                <a:latin typeface="+mj-ea"/>
                <a:ea typeface="+mj-ea"/>
                <a:cs typeface="Times New Roman" panose="02020603050405020304" pitchFamily="18" charset="0"/>
              </a:rPr>
              <a:t>大阪港に望むもの</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①　使用料の低減</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②　インセンティブの導入</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③　用地の確保</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④　上屋の老朽化対策</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⑤　競争力強化の取組</a:t>
            </a:r>
            <a:endParaRPr lang="en-US" altLang="ja-JP" sz="1200" kern="100" dirty="0">
              <a:latin typeface="+mj-ea"/>
              <a:ea typeface="+mj-ea"/>
              <a:cs typeface="Times New Roman" panose="02020603050405020304" pitchFamily="18" charset="0"/>
            </a:endParaRPr>
          </a:p>
        </p:txBody>
      </p:sp>
      <p:sp>
        <p:nvSpPr>
          <p:cNvPr id="24" name="右矢印吹き出し 23"/>
          <p:cNvSpPr/>
          <p:nvPr/>
        </p:nvSpPr>
        <p:spPr>
          <a:xfrm>
            <a:off x="4978404" y="2232360"/>
            <a:ext cx="1161138" cy="4495986"/>
          </a:xfrm>
          <a:prstGeom prst="rightArrowCallou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施設提供事業で取り組むべき方策を選定</a:t>
            </a:r>
          </a:p>
        </p:txBody>
      </p:sp>
      <p:sp>
        <p:nvSpPr>
          <p:cNvPr id="25" name="角丸四角形 24"/>
          <p:cNvSpPr/>
          <p:nvPr/>
        </p:nvSpPr>
        <p:spPr>
          <a:xfrm>
            <a:off x="6241144" y="3586423"/>
            <a:ext cx="2708001" cy="16543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effectLst>
                  <a:outerShdw blurRad="38100" dist="38100" dir="2700000" algn="tl">
                    <a:srgbClr val="000000">
                      <a:alpha val="43137"/>
                    </a:srgbClr>
                  </a:outerShdw>
                </a:effectLst>
              </a:rPr>
              <a:t>競争力強化策</a:t>
            </a:r>
            <a:endParaRPr lang="en-US" altLang="ja-JP" sz="2800" b="1" dirty="0">
              <a:solidFill>
                <a:schemeClr val="bg1"/>
              </a:solidFill>
              <a:effectLst>
                <a:outerShdw blurRad="38100" dist="38100" dir="2700000" algn="tl">
                  <a:srgbClr val="000000">
                    <a:alpha val="43137"/>
                  </a:srgbClr>
                </a:outerShdw>
              </a:effectLst>
            </a:endParaRPr>
          </a:p>
          <a:p>
            <a:pPr algn="ctr"/>
            <a:r>
              <a:rPr lang="en-US" altLang="ja-JP" sz="2400" b="1" dirty="0">
                <a:solidFill>
                  <a:schemeClr val="bg1"/>
                </a:solidFill>
                <a:effectLst>
                  <a:outerShdw blurRad="38100" dist="38100" dir="2700000" algn="tl">
                    <a:srgbClr val="000000">
                      <a:alpha val="43137"/>
                    </a:srgbClr>
                  </a:outerShdw>
                </a:effectLst>
              </a:rPr>
              <a:t>※</a:t>
            </a:r>
            <a:r>
              <a:rPr lang="ja-JP" altLang="en-US" sz="2400" b="1" dirty="0">
                <a:solidFill>
                  <a:schemeClr val="bg1"/>
                </a:solidFill>
                <a:effectLst>
                  <a:outerShdw blurRad="38100" dist="38100" dir="2700000" algn="tl">
                    <a:srgbClr val="000000">
                      <a:alpha val="43137"/>
                    </a:srgbClr>
                  </a:outerShdw>
                </a:effectLst>
              </a:rPr>
              <a:t>次ページ以降</a:t>
            </a:r>
            <a:endParaRPr lang="en-US" altLang="ja-JP" sz="2400" b="1" dirty="0">
              <a:solidFill>
                <a:schemeClr val="bg1"/>
              </a:solidFill>
              <a:effectLst>
                <a:outerShdw blurRad="38100" dist="38100" dir="2700000" algn="tl">
                  <a:srgbClr val="000000">
                    <a:alpha val="43137"/>
                  </a:srgbClr>
                </a:outerShdw>
              </a:effectLst>
            </a:endParaRPr>
          </a:p>
        </p:txBody>
      </p:sp>
      <p:sp>
        <p:nvSpPr>
          <p:cNvPr id="12" name="正方形/長方形 11"/>
          <p:cNvSpPr/>
          <p:nvPr/>
        </p:nvSpPr>
        <p:spPr>
          <a:xfrm>
            <a:off x="169075" y="935651"/>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課題解決のための現状認識</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17</a:t>
            </a:fld>
            <a:endParaRPr kumimoji="1" lang="ja-JP" altLang="en-US" dirty="0"/>
          </a:p>
        </p:txBody>
      </p:sp>
    </p:spTree>
    <p:extLst>
      <p:ext uri="{BB962C8B-B14F-4D97-AF65-F5344CB8AC3E}">
        <p14:creationId xmlns:p14="http://schemas.microsoft.com/office/powerpoint/2010/main" val="306611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②　稼働率向上のための分析及び戦略策定が必要</a:t>
            </a:r>
            <a:endParaRPr lang="ja-JP" altLang="en-US" sz="1600" b="1" dirty="0">
              <a:solidFill>
                <a:schemeClr val="tx1"/>
              </a:solidFill>
              <a:latin typeface="+mj-ea"/>
            </a:endParaRPr>
          </a:p>
        </p:txBody>
      </p:sp>
      <p:sp>
        <p:nvSpPr>
          <p:cNvPr id="6" name="正方形/長方形 5"/>
          <p:cNvSpPr/>
          <p:nvPr/>
        </p:nvSpPr>
        <p:spPr>
          <a:xfrm>
            <a:off x="473990" y="1079500"/>
            <a:ext cx="8465293" cy="4693504"/>
          </a:xfrm>
          <a:prstGeom prst="rect">
            <a:avLst/>
          </a:prstGeom>
          <a:ln w="38100">
            <a:solidFill>
              <a:srgbClr val="7030A0"/>
            </a:solidFill>
          </a:ln>
        </p:spPr>
        <p:txBody>
          <a:bodyPr wrap="square" anchor="t">
            <a:noAutofit/>
          </a:bodyPr>
          <a:lstStyle/>
          <a:p>
            <a:pPr marL="171450" lvl="0" indent="-171450" algn="just">
              <a:spcBef>
                <a:spcPts val="600"/>
              </a:spcBef>
              <a:spcAft>
                <a:spcPts val="0"/>
              </a:spcAft>
              <a:buFont typeface="Wingdings" panose="05000000000000000000" pitchFamily="2" charset="2"/>
              <a:buChar char="Ø"/>
            </a:pPr>
            <a:endParaRPr lang="en-US" altLang="ja-JP" sz="2800" kern="100" dirty="0" smtClean="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我が国</a:t>
            </a:r>
            <a:r>
              <a:rPr lang="ja-JP" altLang="en-US" kern="100" dirty="0">
                <a:latin typeface="+mj-ea"/>
                <a:ea typeface="+mj-ea"/>
                <a:cs typeface="Times New Roman" panose="02020603050405020304" pitchFamily="18" charset="0"/>
              </a:rPr>
              <a:t>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r>
              <a:rPr lang="ja-JP" altLang="en-US" kern="100" dirty="0" smtClean="0">
                <a:latin typeface="+mj-ea"/>
                <a:ea typeface="+mj-ea"/>
                <a:cs typeface="Times New Roman" panose="02020603050405020304" pitchFamily="18" charset="0"/>
              </a:rPr>
              <a:t>。</a:t>
            </a:r>
            <a:endParaRPr lang="en-US" altLang="ja-JP" kern="100" dirty="0" smtClean="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この</a:t>
            </a:r>
            <a:r>
              <a:rPr lang="ja-JP" altLang="en-US" kern="100" dirty="0">
                <a:latin typeface="+mj-ea"/>
                <a:ea typeface="+mj-ea"/>
                <a:cs typeface="Times New Roman" panose="02020603050405020304" pitchFamily="18" charset="0"/>
              </a:rPr>
              <a:t>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r>
              <a:rPr lang="ja-JP" altLang="en-US" kern="100" dirty="0" smtClean="0">
                <a:latin typeface="+mj-ea"/>
                <a:ea typeface="+mj-ea"/>
                <a:cs typeface="Times New Roman" panose="02020603050405020304" pitchFamily="18" charset="0"/>
              </a:rPr>
              <a:t>。</a:t>
            </a:r>
            <a:endParaRPr lang="en-US" altLang="ja-JP" kern="100" dirty="0" smtClean="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本市</a:t>
            </a:r>
            <a:r>
              <a:rPr lang="ja-JP" altLang="en-US" kern="100" dirty="0">
                <a:latin typeface="+mj-ea"/>
                <a:ea typeface="+mj-ea"/>
                <a:cs typeface="Times New Roman" panose="02020603050405020304" pitchFamily="18" charset="0"/>
              </a:rPr>
              <a:t>においては、これまで実施してきた施策に加え、</a:t>
            </a:r>
            <a:r>
              <a:rPr lang="en-US" altLang="ja-JP" kern="100" dirty="0">
                <a:latin typeface="+mj-ea"/>
                <a:ea typeface="+mj-ea"/>
                <a:cs typeface="Times New Roman" panose="02020603050405020304" pitchFamily="18" charset="0"/>
              </a:rPr>
              <a:t>SWOT</a:t>
            </a:r>
            <a:r>
              <a:rPr lang="ja-JP" altLang="en-US" kern="100" dirty="0">
                <a:latin typeface="+mj-ea"/>
                <a:ea typeface="+mj-ea"/>
                <a:cs typeface="Times New Roman" panose="02020603050405020304" pitchFamily="18" charset="0"/>
              </a:rPr>
              <a:t>分析を基に策定した</a:t>
            </a:r>
            <a:r>
              <a:rPr lang="ja-JP" altLang="en-US" kern="100" dirty="0" smtClean="0">
                <a:latin typeface="+mj-ea"/>
                <a:ea typeface="+mj-ea"/>
                <a:cs typeface="Times New Roman" panose="02020603050405020304" pitchFamily="18" charset="0"/>
              </a:rPr>
              <a:t>戦略案に</a:t>
            </a:r>
            <a:r>
              <a:rPr lang="ja-JP" altLang="en-US" kern="100" dirty="0">
                <a:latin typeface="+mj-ea"/>
                <a:ea typeface="+mj-ea"/>
                <a:cs typeface="Times New Roman" panose="02020603050405020304" pitchFamily="18" charset="0"/>
              </a:rPr>
              <a:t>取り組みつつ、また</a:t>
            </a:r>
            <a:r>
              <a:rPr lang="ja-JP" altLang="en-US" kern="100" dirty="0" smtClean="0">
                <a:latin typeface="+mj-ea"/>
                <a:ea typeface="+mj-ea"/>
                <a:cs typeface="Times New Roman" panose="02020603050405020304" pitchFamily="18" charset="0"/>
              </a:rPr>
              <a:t>戦略案も</a:t>
            </a:r>
            <a:r>
              <a:rPr lang="ja-JP" altLang="en-US" kern="100" dirty="0">
                <a:latin typeface="+mj-ea"/>
                <a:ea typeface="+mj-ea"/>
                <a:cs typeface="Times New Roman" panose="02020603050405020304" pitchFamily="18" charset="0"/>
              </a:rPr>
              <a:t>適宜見直しながら、大阪港の取扱貨物量をさらに増加させていくことが重要である。</a:t>
            </a: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施設</a:t>
            </a:r>
            <a:r>
              <a:rPr lang="ja-JP" altLang="en-US" kern="100" dirty="0">
                <a:latin typeface="+mj-ea"/>
                <a:ea typeface="+mj-ea"/>
                <a:cs typeface="Times New Roman" panose="02020603050405020304" pitchFamily="18" charset="0"/>
              </a:rPr>
              <a:t>提供事業の経営改善に向けては、この</a:t>
            </a:r>
            <a:r>
              <a:rPr lang="ja-JP" altLang="en-US" kern="100" dirty="0" smtClean="0">
                <a:latin typeface="+mj-ea"/>
                <a:ea typeface="+mj-ea"/>
                <a:cs typeface="Times New Roman" panose="02020603050405020304" pitchFamily="18" charset="0"/>
              </a:rPr>
              <a:t>戦略案及び</a:t>
            </a:r>
            <a:r>
              <a:rPr lang="ja-JP" altLang="en-US" kern="100" dirty="0">
                <a:latin typeface="+mj-ea"/>
                <a:ea typeface="+mj-ea"/>
                <a:cs typeface="Times New Roman" panose="02020603050405020304" pitchFamily="18" charset="0"/>
              </a:rPr>
              <a:t>事業者ヒアリングに基づき、施設の稼働率向上のための「競争力強化</a:t>
            </a:r>
            <a:r>
              <a:rPr lang="ja-JP" altLang="en-US" kern="100" dirty="0" smtClean="0">
                <a:latin typeface="+mj-ea"/>
                <a:ea typeface="+mj-ea"/>
                <a:cs typeface="Times New Roman" panose="02020603050405020304" pitchFamily="18" charset="0"/>
              </a:rPr>
              <a:t>策」</a:t>
            </a:r>
            <a:r>
              <a:rPr lang="ja-JP" altLang="en-US" kern="100" dirty="0">
                <a:latin typeface="+mj-ea"/>
                <a:ea typeface="+mj-ea"/>
                <a:cs typeface="Times New Roman" panose="02020603050405020304" pitchFamily="18" charset="0"/>
              </a:rPr>
              <a:t>を策定、実施していくことが必要となる。</a:t>
            </a: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具体的</a:t>
            </a:r>
            <a:r>
              <a:rPr lang="ja-JP" altLang="en-US" kern="100" dirty="0">
                <a:latin typeface="+mj-ea"/>
                <a:ea typeface="+mj-ea"/>
                <a:cs typeface="Times New Roman" panose="02020603050405020304" pitchFamily="18" charset="0"/>
              </a:rPr>
              <a:t>な「競争力強化</a:t>
            </a:r>
            <a:r>
              <a:rPr lang="ja-JP" altLang="en-US" kern="100" dirty="0" smtClean="0">
                <a:latin typeface="+mj-ea"/>
                <a:ea typeface="+mj-ea"/>
                <a:cs typeface="Times New Roman" panose="02020603050405020304" pitchFamily="18" charset="0"/>
              </a:rPr>
              <a:t>策」は次ページに</a:t>
            </a:r>
            <a:r>
              <a:rPr lang="ja-JP" altLang="en-US" kern="100" dirty="0">
                <a:latin typeface="+mj-ea"/>
                <a:ea typeface="+mj-ea"/>
                <a:cs typeface="Times New Roman" panose="02020603050405020304" pitchFamily="18" charset="0"/>
              </a:rPr>
              <a:t>示すとおりである</a:t>
            </a:r>
            <a:r>
              <a:rPr lang="ja-JP" altLang="en-US" kern="100" dirty="0" smtClean="0">
                <a:latin typeface="+mj-ea"/>
                <a:ea typeface="+mj-ea"/>
                <a:cs typeface="Times New Roman" panose="02020603050405020304" pitchFamily="18" charset="0"/>
              </a:rPr>
              <a:t>。</a:t>
            </a:r>
            <a:endParaRPr lang="en-US" altLang="ja-JP" kern="100" dirty="0" smtClean="0">
              <a:latin typeface="+mj-ea"/>
              <a:ea typeface="+mj-ea"/>
              <a:cs typeface="Times New Roman" panose="02020603050405020304" pitchFamily="18" charset="0"/>
            </a:endParaRPr>
          </a:p>
        </p:txBody>
      </p:sp>
      <p:sp>
        <p:nvSpPr>
          <p:cNvPr id="7" name="正方形/長方形 6"/>
          <p:cNvSpPr/>
          <p:nvPr/>
        </p:nvSpPr>
        <p:spPr>
          <a:xfrm>
            <a:off x="473990" y="1079497"/>
            <a:ext cx="5203480" cy="44905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bg1"/>
                </a:solidFill>
                <a:latin typeface="メイリオ" panose="020B0604030504040204" pitchFamily="50" charset="-128"/>
                <a:ea typeface="メイリオ" panose="020B0604030504040204" pitchFamily="50" charset="-128"/>
              </a:rPr>
              <a:t>≪競争力強化</a:t>
            </a:r>
            <a:r>
              <a:rPr lang="zh-TW" altLang="en-US" sz="2000" b="1" dirty="0" smtClean="0">
                <a:solidFill>
                  <a:schemeClr val="bg1"/>
                </a:solidFill>
                <a:latin typeface="メイリオ" panose="020B0604030504040204" pitchFamily="50" charset="-128"/>
                <a:ea typeface="メイリオ" panose="020B0604030504040204" pitchFamily="50" charset="-128"/>
              </a:rPr>
              <a:t>策</a:t>
            </a:r>
            <a:r>
              <a:rPr lang="ja-JP" altLang="en-US" sz="2000" b="1" dirty="0" smtClean="0">
                <a:solidFill>
                  <a:schemeClr val="bg1"/>
                </a:solidFill>
                <a:latin typeface="メイリオ" panose="020B0604030504040204" pitchFamily="50" charset="-128"/>
                <a:ea typeface="メイリオ" panose="020B0604030504040204" pitchFamily="50" charset="-128"/>
              </a:rPr>
              <a:t>の考え方</a:t>
            </a:r>
            <a:r>
              <a:rPr lang="zh-TW" altLang="en-US" sz="2000" b="1" dirty="0" smtClean="0">
                <a:solidFill>
                  <a:schemeClr val="bg1"/>
                </a:solidFill>
                <a:latin typeface="メイリオ" panose="020B0604030504040204" pitchFamily="50" charset="-128"/>
                <a:ea typeface="メイリオ" panose="020B0604030504040204" pitchFamily="50" charset="-128"/>
              </a:rPr>
              <a:t>≫</a:t>
            </a:r>
            <a:r>
              <a:rPr lang="zh-TW" altLang="en-US" sz="2000" b="1" dirty="0">
                <a:solidFill>
                  <a:schemeClr val="bg1"/>
                </a:solidFill>
                <a:latin typeface="メイリオ" panose="020B0604030504040204" pitchFamily="50" charset="-128"/>
                <a:ea typeface="メイリオ" panose="020B0604030504040204" pitchFamily="50" charset="-128"/>
              </a:rPr>
              <a:t>（中期的取組）</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18</a:t>
            </a:fld>
            <a:endParaRPr kumimoji="1" lang="ja-JP" altLang="en-US" dirty="0"/>
          </a:p>
        </p:txBody>
      </p:sp>
    </p:spTree>
    <p:extLst>
      <p:ext uri="{BB962C8B-B14F-4D97-AF65-F5344CB8AC3E}">
        <p14:creationId xmlns:p14="http://schemas.microsoft.com/office/powerpoint/2010/main" val="195594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②　稼働率向上のための分析及び戦略策定が必要</a:t>
            </a:r>
            <a:endParaRPr lang="ja-JP" altLang="en-US" sz="1600" b="1" dirty="0">
              <a:solidFill>
                <a:schemeClr val="tx1"/>
              </a:solidFill>
              <a:latin typeface="+mj-ea"/>
            </a:endParaRPr>
          </a:p>
        </p:txBody>
      </p:sp>
      <p:sp>
        <p:nvSpPr>
          <p:cNvPr id="6" name="正方形/長方形 5"/>
          <p:cNvSpPr/>
          <p:nvPr/>
        </p:nvSpPr>
        <p:spPr>
          <a:xfrm>
            <a:off x="260621" y="1608104"/>
            <a:ext cx="8465293" cy="4833851"/>
          </a:xfrm>
          <a:prstGeom prst="rect">
            <a:avLst/>
          </a:prstGeom>
          <a:ln w="38100">
            <a:solidFill>
              <a:srgbClr val="7030A0"/>
            </a:solidFill>
          </a:ln>
        </p:spPr>
        <p:txBody>
          <a:bodyPr wrap="square" anchor="t">
            <a:noAutofit/>
          </a:bodyPr>
          <a:lstStyle/>
          <a:p>
            <a:pPr marL="171450" lvl="0" indent="-171450" algn="just">
              <a:spcBef>
                <a:spcPts val="300"/>
              </a:spcBef>
              <a:spcAft>
                <a:spcPts val="0"/>
              </a:spcAft>
              <a:buFont typeface="Wingdings" panose="05000000000000000000" pitchFamily="2" charset="2"/>
              <a:buChar char="Ø"/>
            </a:pPr>
            <a:endParaRPr lang="en-US" altLang="ja-JP" sz="28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Ⅰ</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上屋</a:t>
            </a:r>
            <a:r>
              <a:rPr lang="ja-JP" altLang="en-US" sz="1400" b="1" u="sng" kern="100" dirty="0">
                <a:latin typeface="+mj-ea"/>
                <a:ea typeface="+mj-ea"/>
                <a:cs typeface="Times New Roman" panose="02020603050405020304" pitchFamily="18" charset="0"/>
              </a:rPr>
              <a:t>をはじめとした所管施設の補修</a:t>
            </a:r>
            <a:r>
              <a:rPr lang="ja-JP" altLang="en-US" sz="1400" b="1" u="sng" kern="100" dirty="0" smtClean="0">
                <a:latin typeface="+mj-ea"/>
                <a:ea typeface="+mj-ea"/>
                <a:cs typeface="Times New Roman" panose="02020603050405020304" pitchFamily="18" charset="0"/>
              </a:rPr>
              <a:t>強化</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限り</a:t>
            </a:r>
            <a:r>
              <a:rPr lang="ja-JP" altLang="en-US" sz="1400" kern="100" dirty="0">
                <a:latin typeface="+mj-ea"/>
                <a:ea typeface="+mj-ea"/>
                <a:cs typeface="Times New Roman" panose="02020603050405020304" pitchFamily="18" charset="0"/>
              </a:rPr>
              <a:t>ある財源を予防保全型の補修に可能な限り充当していくことで、所管施設の延命化及び機能維持に努めていく</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Ⅱ</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高度</a:t>
            </a:r>
            <a:r>
              <a:rPr lang="ja-JP" altLang="en-US" sz="1400" b="1" u="sng" kern="100" dirty="0">
                <a:latin typeface="+mj-ea"/>
                <a:ea typeface="+mj-ea"/>
                <a:cs typeface="Times New Roman" panose="02020603050405020304" pitchFamily="18" charset="0"/>
              </a:rPr>
              <a:t>な物流機能を持った所管施設の</a:t>
            </a:r>
            <a:r>
              <a:rPr lang="ja-JP" altLang="en-US" sz="1400" b="1" u="sng" kern="100" dirty="0" smtClean="0">
                <a:latin typeface="+mj-ea"/>
                <a:ea typeface="+mj-ea"/>
                <a:cs typeface="Times New Roman" panose="02020603050405020304" pitchFamily="18" charset="0"/>
              </a:rPr>
              <a:t>更新</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所管</a:t>
            </a:r>
            <a:r>
              <a:rPr lang="ja-JP" altLang="en-US" sz="1400" kern="100" dirty="0">
                <a:latin typeface="+mj-ea"/>
                <a:ea typeface="+mj-ea"/>
                <a:cs typeface="Times New Roman" panose="02020603050405020304" pitchFamily="18" charset="0"/>
              </a:rPr>
              <a:t>施設の更新投資の際には</a:t>
            </a:r>
            <a:r>
              <a:rPr lang="ja-JP" altLang="en-US" sz="1400" kern="100" dirty="0" smtClean="0">
                <a:latin typeface="+mj-ea"/>
                <a:ea typeface="+mj-ea"/>
                <a:cs typeface="Times New Roman" panose="02020603050405020304" pitchFamily="18" charset="0"/>
              </a:rPr>
              <a:t>、仕様やレイアウトに一定の汎用性を持たせることに留意しつつ、</a:t>
            </a:r>
            <a:r>
              <a:rPr lang="ja-JP" altLang="en-US" sz="1400" kern="100" dirty="0">
                <a:latin typeface="+mj-ea"/>
                <a:ea typeface="+mj-ea"/>
                <a:cs typeface="Times New Roman" panose="02020603050405020304" pitchFamily="18" charset="0"/>
              </a:rPr>
              <a:t>物流の高度化などに対応したものとする</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Ⅲ</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所管</a:t>
            </a:r>
            <a:r>
              <a:rPr lang="ja-JP" altLang="en-US" sz="1400" b="1" u="sng" kern="100" dirty="0">
                <a:latin typeface="+mj-ea"/>
                <a:ea typeface="+mj-ea"/>
                <a:cs typeface="Times New Roman" panose="02020603050405020304" pitchFamily="18" charset="0"/>
              </a:rPr>
              <a:t>施設の更新にあたっての積極的な民間活力の</a:t>
            </a:r>
            <a:r>
              <a:rPr lang="ja-JP" altLang="en-US" sz="1400" b="1" u="sng" kern="100" dirty="0" smtClean="0">
                <a:latin typeface="+mj-ea"/>
                <a:ea typeface="+mj-ea"/>
                <a:cs typeface="Times New Roman" panose="02020603050405020304" pitchFamily="18" charset="0"/>
              </a:rPr>
              <a:t>導入</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更</a:t>
            </a:r>
            <a:r>
              <a:rPr lang="ja-JP" altLang="en-US" sz="1400" kern="100" dirty="0">
                <a:latin typeface="+mj-ea"/>
                <a:ea typeface="+mj-ea"/>
                <a:cs typeface="Times New Roman" panose="02020603050405020304" pitchFamily="18" charset="0"/>
              </a:rPr>
              <a:t>新投資においては</a:t>
            </a:r>
            <a:r>
              <a:rPr lang="ja-JP" altLang="en-US" sz="1400" kern="100" dirty="0" smtClean="0">
                <a:latin typeface="+mj-ea"/>
                <a:ea typeface="+mj-ea"/>
                <a:cs typeface="Times New Roman" panose="02020603050405020304" pitchFamily="18" charset="0"/>
              </a:rPr>
              <a:t>、国制度の「</a:t>
            </a:r>
            <a:r>
              <a:rPr lang="ja-JP" altLang="en-US" sz="1400" kern="100" dirty="0">
                <a:latin typeface="+mj-ea"/>
                <a:ea typeface="+mj-ea"/>
                <a:cs typeface="Times New Roman" panose="02020603050405020304" pitchFamily="18" charset="0"/>
              </a:rPr>
              <a:t>先導的官民連携支援事業」を活用するなど、民間活力の導入に積極的に取り組む</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Ⅳ</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競争力</a:t>
            </a:r>
            <a:r>
              <a:rPr lang="ja-JP" altLang="en-US" sz="1400" b="1" u="sng" kern="100" dirty="0">
                <a:latin typeface="+mj-ea"/>
                <a:ea typeface="+mj-ea"/>
                <a:cs typeface="Times New Roman" panose="02020603050405020304" pitchFamily="18" charset="0"/>
              </a:rPr>
              <a:t>のある使用料体系への見直し（使用料全体の見直し、新たな等級の設置</a:t>
            </a:r>
            <a:r>
              <a:rPr lang="ja-JP" altLang="en-US" sz="1400" b="1" u="sng" kern="100" dirty="0" smtClean="0">
                <a:latin typeface="+mj-ea"/>
                <a:ea typeface="+mj-ea"/>
                <a:cs typeface="Times New Roman" panose="02020603050405020304" pitchFamily="18" charset="0"/>
              </a:rPr>
              <a:t>）</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現行</a:t>
            </a:r>
            <a:r>
              <a:rPr lang="ja-JP" altLang="en-US" sz="1400" kern="100" dirty="0">
                <a:latin typeface="+mj-ea"/>
                <a:ea typeface="+mj-ea"/>
                <a:cs typeface="Times New Roman" panose="02020603050405020304" pitchFamily="18" charset="0"/>
              </a:rPr>
              <a:t>の使用料を全体的に軽減すること、あるいは現行の使用料の等級に下限の等級を追加するなどにより、「ユーザー視点での競争力のある使用料」とする</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Ⅴ</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取扱</a:t>
            </a:r>
            <a:r>
              <a:rPr lang="ja-JP" altLang="en-US" sz="1400" b="1" u="sng" kern="100" dirty="0">
                <a:latin typeface="+mj-ea"/>
                <a:ea typeface="+mj-ea"/>
                <a:cs typeface="Times New Roman" panose="02020603050405020304" pitchFamily="18" charset="0"/>
              </a:rPr>
              <a:t>貨物量が増加し所管施設の稼働率向上につながるインセンティブの</a:t>
            </a:r>
            <a:r>
              <a:rPr lang="ja-JP" altLang="en-US" sz="1400" b="1" u="sng" kern="100" dirty="0" smtClean="0">
                <a:latin typeface="+mj-ea"/>
                <a:ea typeface="+mj-ea"/>
                <a:cs typeface="Times New Roman" panose="02020603050405020304" pitchFamily="18" charset="0"/>
              </a:rPr>
              <a:t>実施</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所管</a:t>
            </a:r>
            <a:r>
              <a:rPr lang="ja-JP" altLang="en-US" sz="1400" kern="100" dirty="0">
                <a:latin typeface="+mj-ea"/>
                <a:ea typeface="+mj-ea"/>
                <a:cs typeface="Times New Roman" panose="02020603050405020304" pitchFamily="18" charset="0"/>
              </a:rPr>
              <a:t>施設の利用促進（使用開始）につながるような</a:t>
            </a:r>
            <a:r>
              <a:rPr lang="ja-JP" altLang="en-US" sz="1400" kern="100" dirty="0" smtClean="0">
                <a:latin typeface="+mj-ea"/>
                <a:ea typeface="+mj-ea"/>
                <a:cs typeface="Times New Roman" panose="02020603050405020304" pitchFamily="18" charset="0"/>
              </a:rPr>
              <a:t>「新たな使用料制度」</a:t>
            </a:r>
            <a:r>
              <a:rPr lang="ja-JP" altLang="en-US" sz="1400" kern="100" dirty="0">
                <a:latin typeface="+mj-ea"/>
                <a:ea typeface="+mj-ea"/>
                <a:cs typeface="Times New Roman" panose="02020603050405020304" pitchFamily="18" charset="0"/>
              </a:rPr>
              <a:t>や「取扱貨物量増加に対するインセンティブ（集貨に関する支援）」などを検討する。</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Ⅵ</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大阪</a:t>
            </a:r>
            <a:r>
              <a:rPr lang="ja-JP" altLang="en-US" sz="1400" b="1" u="sng" kern="100" dirty="0">
                <a:latin typeface="+mj-ea"/>
                <a:ea typeface="+mj-ea"/>
                <a:cs typeface="Times New Roman" panose="02020603050405020304" pitchFamily="18" charset="0"/>
              </a:rPr>
              <a:t>港内での物流の効率化につながるインセンティブの</a:t>
            </a:r>
            <a:r>
              <a:rPr lang="ja-JP" altLang="en-US" sz="1400" b="1" u="sng" kern="100" dirty="0" smtClean="0">
                <a:latin typeface="+mj-ea"/>
                <a:ea typeface="+mj-ea"/>
                <a:cs typeface="Times New Roman" panose="02020603050405020304" pitchFamily="18" charset="0"/>
              </a:rPr>
              <a:t>実施</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大阪</a:t>
            </a:r>
            <a:r>
              <a:rPr lang="ja-JP" altLang="en-US" sz="1400" kern="100" dirty="0">
                <a:latin typeface="+mj-ea"/>
                <a:ea typeface="+mj-ea"/>
                <a:cs typeface="Times New Roman" panose="02020603050405020304" pitchFamily="18" charset="0"/>
              </a:rPr>
              <a:t>港内における渋滞の緩和など、物流の効率化に資するユーザーの取り組みに対して、使用料の軽減や事業への支援などを検討する。</a:t>
            </a:r>
          </a:p>
        </p:txBody>
      </p:sp>
      <p:sp>
        <p:nvSpPr>
          <p:cNvPr id="7" name="正方形/長方形 6"/>
          <p:cNvSpPr/>
          <p:nvPr/>
        </p:nvSpPr>
        <p:spPr>
          <a:xfrm>
            <a:off x="260621" y="1602249"/>
            <a:ext cx="2155033" cy="3944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1"/>
                </a:solidFill>
                <a:latin typeface="メイリオ" panose="020B0604030504040204" pitchFamily="50" charset="-128"/>
                <a:ea typeface="メイリオ" panose="020B0604030504040204" pitchFamily="50" charset="-128"/>
              </a:rPr>
              <a:t>≪競争力強化</a:t>
            </a:r>
            <a:r>
              <a:rPr lang="zh-TW" altLang="en-US" sz="1600" b="1" dirty="0" smtClean="0">
                <a:solidFill>
                  <a:schemeClr val="bg1"/>
                </a:solidFill>
                <a:latin typeface="メイリオ" panose="020B0604030504040204" pitchFamily="50" charset="-128"/>
                <a:ea typeface="メイリオ" panose="020B0604030504040204" pitchFamily="50" charset="-128"/>
              </a:rPr>
              <a:t>策≫</a:t>
            </a:r>
            <a:endParaRPr lang="zh-TW"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260621" y="922303"/>
            <a:ext cx="8673152" cy="523220"/>
          </a:xfrm>
          <a:prstGeom prst="rect">
            <a:avLst/>
          </a:prstGeom>
        </p:spPr>
        <p:txBody>
          <a:bodyPr wrap="square">
            <a:spAutoFit/>
          </a:bodyPr>
          <a:lstStyle/>
          <a:p>
            <a:pPr marL="285750" indent="-285750">
              <a:buFont typeface="Wingdings" panose="05000000000000000000" pitchFamily="2" charset="2"/>
              <a:buChar char="Ø"/>
            </a:pPr>
            <a:r>
              <a:rPr lang="ja-JP" altLang="en-US" sz="1400" b="1" dirty="0">
                <a:latin typeface="+mn-ea"/>
                <a:cs typeface="Times New Roman" panose="02020603050405020304" pitchFamily="18" charset="0"/>
              </a:rPr>
              <a:t>本経営計画での「経営改善</a:t>
            </a:r>
            <a:r>
              <a:rPr lang="ja-JP" altLang="en-US" sz="1400" b="1" dirty="0" smtClean="0">
                <a:latin typeface="+mn-ea"/>
                <a:cs typeface="Times New Roman" panose="02020603050405020304" pitchFamily="18" charset="0"/>
              </a:rPr>
              <a:t>策」</a:t>
            </a:r>
            <a:r>
              <a:rPr lang="ja-JP" altLang="en-US" sz="1400" b="1" dirty="0">
                <a:latin typeface="+mn-ea"/>
                <a:cs typeface="Times New Roman" panose="02020603050405020304" pitchFamily="18" charset="0"/>
              </a:rPr>
              <a:t>を実現することによって生じる「財源」をもって以下の「競争力強化</a:t>
            </a:r>
            <a:r>
              <a:rPr lang="ja-JP" altLang="en-US" sz="1400" b="1" dirty="0" smtClean="0">
                <a:latin typeface="+mn-ea"/>
                <a:cs typeface="Times New Roman" panose="02020603050405020304" pitchFamily="18" charset="0"/>
              </a:rPr>
              <a:t>策」</a:t>
            </a:r>
            <a:r>
              <a:rPr lang="ja-JP" altLang="en-US" sz="1400" b="1" dirty="0">
                <a:latin typeface="+mn-ea"/>
                <a:cs typeface="Times New Roman" panose="02020603050405020304" pitchFamily="18" charset="0"/>
              </a:rPr>
              <a:t>を実行する。</a:t>
            </a:r>
            <a:endParaRPr lang="ja-JP" altLang="en-US" sz="1400" b="1" dirty="0">
              <a:latin typeface="+mn-ea"/>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19</a:t>
            </a:fld>
            <a:endParaRPr kumimoji="1" lang="ja-JP" altLang="en-US" dirty="0"/>
          </a:p>
        </p:txBody>
      </p:sp>
    </p:spTree>
    <p:extLst>
      <p:ext uri="{BB962C8B-B14F-4D97-AF65-F5344CB8AC3E}">
        <p14:creationId xmlns:p14="http://schemas.microsoft.com/office/powerpoint/2010/main" val="85511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1"/>
            <a:ext cx="7886700" cy="1272085"/>
          </a:xfrm>
        </p:spPr>
        <p:txBody>
          <a:bodyPr>
            <a:no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③</a:t>
            </a:r>
            <a:r>
              <a:rPr lang="ja-JP" altLang="en-US" sz="1600" b="1" dirty="0">
                <a:solidFill>
                  <a:schemeClr val="tx1"/>
                </a:solidFill>
                <a:latin typeface="+mj-ea"/>
              </a:rPr>
              <a:t>　</a:t>
            </a:r>
            <a:r>
              <a:rPr lang="ja-JP" altLang="en-US" sz="1600" b="1" dirty="0" smtClean="0">
                <a:solidFill>
                  <a:schemeClr val="tx1"/>
                </a:solidFill>
                <a:latin typeface="+mj-ea"/>
              </a:rPr>
              <a:t>営業損益の安定的黒字体質の構築が必要</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④　過大な土地賃借料負担（施設提供事業から埋立事業への支払）</a:t>
            </a:r>
            <a:endParaRPr kumimoji="1" lang="ja-JP" altLang="en-US" sz="1600" b="1" dirty="0">
              <a:solidFill>
                <a:schemeClr val="tx1"/>
              </a:solidFill>
              <a:latin typeface="+mj-ea"/>
            </a:endParaRPr>
          </a:p>
        </p:txBody>
      </p:sp>
      <p:sp>
        <p:nvSpPr>
          <p:cNvPr id="4" name="正方形/長方形 3"/>
          <p:cNvSpPr/>
          <p:nvPr/>
        </p:nvSpPr>
        <p:spPr>
          <a:xfrm>
            <a:off x="27142" y="1201398"/>
            <a:ext cx="9089561" cy="3463291"/>
          </a:xfrm>
          <a:prstGeom prst="rect">
            <a:avLst/>
          </a:prstGeom>
          <a:ln w="38100">
            <a:solidFill>
              <a:schemeClr val="accent1"/>
            </a:solidFill>
          </a:ln>
        </p:spPr>
        <p:txBody>
          <a:bodyPr wrap="square">
            <a:noAutofit/>
          </a:bodyPr>
          <a:lstStyle/>
          <a:p>
            <a:pPr lvl="0" algn="just">
              <a:spcAft>
                <a:spcPts val="0"/>
              </a:spcAft>
            </a:pPr>
            <a:endParaRPr lang="en-US" altLang="ja-JP" sz="2400" kern="100" dirty="0" smtClean="0">
              <a:latin typeface="+mn-ea"/>
              <a:cs typeface="Times New Roman" panose="02020603050405020304" pitchFamily="18" charset="0"/>
            </a:endParaRPr>
          </a:p>
          <a:p>
            <a:pPr lvl="0" algn="just">
              <a:spcAft>
                <a:spcPts val="0"/>
              </a:spcAft>
            </a:pPr>
            <a:r>
              <a:rPr lang="ja-JP" altLang="en-US" sz="1400" b="1" kern="100" dirty="0">
                <a:latin typeface="+mn-ea"/>
                <a:cs typeface="Times New Roman" panose="02020603050405020304" pitchFamily="18" charset="0"/>
              </a:rPr>
              <a:t>②　</a:t>
            </a:r>
            <a:r>
              <a:rPr lang="ja-JP" altLang="en-US" sz="1400" b="1" u="sng" kern="100" dirty="0" smtClean="0">
                <a:latin typeface="+mn-ea"/>
                <a:cs typeface="Times New Roman" panose="02020603050405020304" pitchFamily="18" charset="0"/>
              </a:rPr>
              <a:t>営業損益の安定的黒字体質の構築が必要</a:t>
            </a:r>
            <a:endParaRPr lang="en-US" altLang="ja-JP" sz="1400" b="1" u="sng" kern="100" dirty="0" smtClean="0">
              <a:latin typeface="+mn-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監査委員から「営業損益が</a:t>
            </a:r>
            <a:r>
              <a:rPr lang="en-US" altLang="ja-JP" sz="1400" kern="100" dirty="0" smtClean="0">
                <a:latin typeface="+mn-ea"/>
                <a:cs typeface="Times New Roman" panose="02020603050405020304" pitchFamily="18" charset="0"/>
              </a:rPr>
              <a:t>8</a:t>
            </a:r>
            <a:r>
              <a:rPr lang="ja-JP" altLang="en-US" sz="1400" kern="100" dirty="0" smtClean="0">
                <a:latin typeface="+mn-ea"/>
                <a:cs typeface="Times New Roman" panose="02020603050405020304" pitchFamily="18" charset="0"/>
              </a:rPr>
              <a:t>年連続の赤字となっており、会計処理の構造上、問題がある。」旨の指摘を受けている。</a:t>
            </a:r>
            <a:endParaRPr lang="en-US" altLang="ja-JP" sz="1400" kern="100" dirty="0">
              <a:latin typeface="+mn-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港湾施設提供事業において、赤字となっている施設があることから、個別課題を検証した上で、経営改善をすすめる必要がある。</a:t>
            </a:r>
            <a:endParaRPr lang="en-US" altLang="ja-JP" sz="1400" kern="100" dirty="0" smtClean="0">
              <a:latin typeface="+mn-ea"/>
              <a:cs typeface="Times New Roman" panose="02020603050405020304" pitchFamily="18" charset="0"/>
            </a:endParaRPr>
          </a:p>
          <a:p>
            <a:pPr lvl="0" algn="just">
              <a:spcAft>
                <a:spcPts val="0"/>
              </a:spcAft>
            </a:pPr>
            <a:endParaRPr lang="en-US" altLang="ja-JP" sz="1400" kern="100" dirty="0" smtClean="0">
              <a:latin typeface="+mn-ea"/>
              <a:cs typeface="Times New Roman" panose="02020603050405020304" pitchFamily="18" charset="0"/>
            </a:endParaRPr>
          </a:p>
          <a:p>
            <a:pPr lvl="0" algn="just">
              <a:spcAft>
                <a:spcPts val="0"/>
              </a:spcAft>
            </a:pPr>
            <a:r>
              <a:rPr lang="ja-JP" altLang="en-US" sz="1400" b="1" kern="100" dirty="0" smtClean="0">
                <a:latin typeface="+mn-ea"/>
                <a:cs typeface="Times New Roman" panose="02020603050405020304" pitchFamily="18" charset="0"/>
              </a:rPr>
              <a:t>③　</a:t>
            </a:r>
            <a:r>
              <a:rPr lang="ja-JP" altLang="en-US" sz="1400" b="1" u="sng" kern="100" dirty="0" smtClean="0">
                <a:latin typeface="+mn-ea"/>
                <a:cs typeface="Times New Roman" panose="02020603050405020304" pitchFamily="18" charset="0"/>
              </a:rPr>
              <a:t>過大な土地賃</a:t>
            </a:r>
            <a:r>
              <a:rPr lang="ja-JP" altLang="en-US" sz="1400" b="1" u="sng" kern="100" dirty="0">
                <a:latin typeface="+mn-ea"/>
                <a:cs typeface="Times New Roman" panose="02020603050405020304" pitchFamily="18" charset="0"/>
              </a:rPr>
              <a:t>借料負担</a:t>
            </a:r>
            <a:r>
              <a:rPr lang="en-US" altLang="ja-JP" sz="1400" b="1" u="sng" kern="100" dirty="0">
                <a:latin typeface="+mn-ea"/>
                <a:cs typeface="Times New Roman" panose="02020603050405020304" pitchFamily="18" charset="0"/>
              </a:rPr>
              <a:t>(</a:t>
            </a:r>
            <a:r>
              <a:rPr lang="ja-JP" altLang="en-US" sz="1400" b="1" u="sng" kern="100" dirty="0">
                <a:latin typeface="+mn-ea"/>
                <a:cs typeface="Times New Roman" panose="02020603050405020304" pitchFamily="18" charset="0"/>
              </a:rPr>
              <a:t>施設提供事業から埋立事業への支払</a:t>
            </a:r>
            <a:r>
              <a:rPr lang="en-US" altLang="ja-JP" sz="1400" b="1" u="sng" kern="100" dirty="0" smtClean="0">
                <a:latin typeface="+mn-ea"/>
                <a:cs typeface="Times New Roman" panose="02020603050405020304" pitchFamily="18" charset="0"/>
              </a:rPr>
              <a:t>)</a:t>
            </a:r>
            <a:r>
              <a:rPr lang="ja-JP" altLang="en-US" sz="1400" b="1" u="sng" kern="100" dirty="0">
                <a:latin typeface="+mn-ea"/>
                <a:cs typeface="Times New Roman" panose="02020603050405020304" pitchFamily="18" charset="0"/>
              </a:rPr>
              <a:t> </a:t>
            </a:r>
            <a:endParaRPr lang="en-US" altLang="ja-JP" sz="1400" b="1" u="sng" kern="100" dirty="0">
              <a:latin typeface="+mn-ea"/>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400" kern="100" dirty="0" smtClean="0">
                <a:latin typeface="+mn-ea"/>
                <a:cs typeface="Times New Roman" panose="02020603050405020304" pitchFamily="18" charset="0"/>
              </a:rPr>
              <a:t>施設</a:t>
            </a:r>
            <a:r>
              <a:rPr lang="ja-JP" altLang="ja-JP" sz="1400" kern="100" dirty="0">
                <a:latin typeface="+mn-ea"/>
                <a:cs typeface="Times New Roman" panose="02020603050405020304" pitchFamily="18" charset="0"/>
              </a:rPr>
              <a:t>提供事業では、埋立地の埠頭用地</a:t>
            </a:r>
            <a:r>
              <a:rPr lang="ja-JP" altLang="ja-JP" sz="1400" kern="100" dirty="0" smtClean="0">
                <a:latin typeface="+mn-ea"/>
                <a:cs typeface="Times New Roman" panose="02020603050405020304" pitchFamily="18" charset="0"/>
              </a:rPr>
              <a:t>の</a:t>
            </a:r>
            <a:r>
              <a:rPr lang="ja-JP" altLang="en-US" sz="1400" kern="100" dirty="0" smtClean="0">
                <a:latin typeface="+mn-ea"/>
                <a:cs typeface="Times New Roman" panose="02020603050405020304" pitchFamily="18" charset="0"/>
              </a:rPr>
              <a:t>底地</a:t>
            </a:r>
            <a:r>
              <a:rPr lang="ja-JP" altLang="ja-JP" sz="1400" kern="100" dirty="0" smtClean="0">
                <a:latin typeface="+mn-ea"/>
                <a:cs typeface="Times New Roman" panose="02020603050405020304" pitchFamily="18" charset="0"/>
              </a:rPr>
              <a:t>を埋立事業</a:t>
            </a:r>
            <a:r>
              <a:rPr lang="ja-JP" altLang="ja-JP" sz="1400" kern="100" dirty="0">
                <a:latin typeface="+mn-ea"/>
                <a:cs typeface="Times New Roman" panose="02020603050405020304" pitchFamily="18" charset="0"/>
              </a:rPr>
              <a:t>から賃借しており、その</a:t>
            </a:r>
            <a:r>
              <a:rPr lang="ja-JP" altLang="ja-JP" sz="1400" kern="100" dirty="0" smtClean="0">
                <a:latin typeface="+mn-ea"/>
                <a:cs typeface="Times New Roman" panose="02020603050405020304" pitchFamily="18" charset="0"/>
              </a:rPr>
              <a:t>賃借料</a:t>
            </a:r>
            <a:r>
              <a:rPr lang="en-US" altLang="ja-JP" sz="1400" kern="100" dirty="0" smtClean="0">
                <a:latin typeface="+mn-ea"/>
                <a:cs typeface="Times New Roman" panose="02020603050405020304" pitchFamily="18" charset="0"/>
              </a:rPr>
              <a:t>22</a:t>
            </a:r>
            <a:r>
              <a:rPr lang="ja-JP" altLang="ja-JP" sz="1400" kern="100" dirty="0" smtClean="0">
                <a:latin typeface="+mn-ea"/>
                <a:cs typeface="Times New Roman" panose="02020603050405020304" pitchFamily="18" charset="0"/>
              </a:rPr>
              <a:t>億円（平成</a:t>
            </a:r>
            <a:r>
              <a:rPr lang="en-US" altLang="ja-JP" sz="1400" kern="100" dirty="0" smtClean="0">
                <a:latin typeface="+mn-ea"/>
                <a:cs typeface="Times New Roman" panose="02020603050405020304" pitchFamily="18" charset="0"/>
              </a:rPr>
              <a:t>31</a:t>
            </a:r>
            <a:r>
              <a:rPr lang="ja-JP" altLang="ja-JP" sz="1400" kern="100" dirty="0" smtClean="0">
                <a:latin typeface="+mn-ea"/>
                <a:cs typeface="Times New Roman" panose="02020603050405020304" pitchFamily="18" charset="0"/>
              </a:rPr>
              <a:t>年度</a:t>
            </a:r>
            <a:r>
              <a:rPr lang="ja-JP" altLang="ja-JP" sz="1400" kern="100" dirty="0">
                <a:latin typeface="+mn-ea"/>
                <a:cs typeface="Times New Roman" panose="02020603050405020304" pitchFamily="18" charset="0"/>
              </a:rPr>
              <a:t>見込額）は、</a:t>
            </a:r>
            <a:r>
              <a:rPr lang="ja-JP" altLang="ja-JP" sz="1400" kern="100" dirty="0" smtClean="0">
                <a:latin typeface="+mn-ea"/>
                <a:cs typeface="Times New Roman" panose="02020603050405020304" pitchFamily="18" charset="0"/>
              </a:rPr>
              <a:t>総費用</a:t>
            </a:r>
            <a:r>
              <a:rPr lang="en-US" altLang="ja-JP" sz="1400" kern="100" dirty="0" smtClean="0">
                <a:latin typeface="+mn-ea"/>
                <a:cs typeface="Times New Roman" panose="02020603050405020304" pitchFamily="18" charset="0"/>
              </a:rPr>
              <a:t>39</a:t>
            </a:r>
            <a:r>
              <a:rPr lang="ja-JP" altLang="ja-JP" sz="1400" kern="100" dirty="0" smtClean="0">
                <a:latin typeface="+mn-ea"/>
                <a:cs typeface="Times New Roman" panose="02020603050405020304" pitchFamily="18" charset="0"/>
              </a:rPr>
              <a:t>億円</a:t>
            </a:r>
            <a:r>
              <a:rPr lang="ja-JP" altLang="ja-JP" sz="1400" kern="100" dirty="0">
                <a:latin typeface="+mn-ea"/>
                <a:cs typeface="Times New Roman" panose="02020603050405020304" pitchFamily="18" charset="0"/>
              </a:rPr>
              <a:t>（平成</a:t>
            </a:r>
            <a:r>
              <a:rPr lang="en-US" altLang="ja-JP" sz="1400" kern="100" dirty="0" smtClean="0">
                <a:latin typeface="+mn-ea"/>
                <a:cs typeface="Times New Roman" panose="02020603050405020304" pitchFamily="18" charset="0"/>
              </a:rPr>
              <a:t>31</a:t>
            </a:r>
            <a:r>
              <a:rPr lang="ja-JP" altLang="ja-JP" sz="1400" kern="100" dirty="0" smtClean="0">
                <a:latin typeface="+mn-ea"/>
                <a:cs typeface="Times New Roman" panose="02020603050405020304" pitchFamily="18" charset="0"/>
              </a:rPr>
              <a:t>年度見込額</a:t>
            </a:r>
            <a:r>
              <a:rPr lang="ja-JP" altLang="ja-JP" sz="1400" kern="100" dirty="0">
                <a:latin typeface="+mn-ea"/>
                <a:cs typeface="Times New Roman" panose="02020603050405020304" pitchFamily="18" charset="0"/>
              </a:rPr>
              <a:t>）の半分以上を占めるなど、大きな負担となっている。</a:t>
            </a:r>
          </a:p>
          <a:p>
            <a:pPr marL="342900" lvl="0" indent="-342900" algn="just">
              <a:spcAft>
                <a:spcPts val="0"/>
              </a:spcAft>
              <a:buFont typeface="ＭＳ 明朝" panose="02020609040205080304" pitchFamily="17" charset="-128"/>
              <a:buChar char="・"/>
            </a:pPr>
            <a:r>
              <a:rPr lang="ja-JP" altLang="ja-JP" sz="1400" kern="100" dirty="0" smtClean="0">
                <a:latin typeface="+mn-ea"/>
                <a:cs typeface="Times New Roman" panose="02020603050405020304" pitchFamily="18" charset="0"/>
              </a:rPr>
              <a:t>従来</a:t>
            </a:r>
            <a:r>
              <a:rPr lang="ja-JP" altLang="ja-JP" sz="1400" kern="100" dirty="0">
                <a:latin typeface="+mn-ea"/>
                <a:cs typeface="Times New Roman" panose="02020603050405020304" pitchFamily="18" charset="0"/>
              </a:rPr>
              <a:t>からも賃借料の軽減は大きな課題で</a:t>
            </a:r>
            <a:r>
              <a:rPr lang="ja-JP" altLang="ja-JP" sz="1400" kern="100" dirty="0" smtClean="0">
                <a:latin typeface="+mn-ea"/>
                <a:cs typeface="Times New Roman" panose="02020603050405020304" pitchFamily="18" charset="0"/>
              </a:rPr>
              <a:t>あった</a:t>
            </a:r>
            <a:r>
              <a:rPr lang="ja-JP" altLang="en-US" sz="1400" kern="100" dirty="0" smtClean="0">
                <a:latin typeface="+mn-ea"/>
                <a:cs typeface="Times New Roman" panose="02020603050405020304" pitchFamily="18" charset="0"/>
              </a:rPr>
              <a:t>ため、</a:t>
            </a:r>
            <a:r>
              <a:rPr lang="ja-JP" altLang="ja-JP" sz="1400" kern="100" dirty="0" smtClean="0">
                <a:latin typeface="+mn-ea"/>
                <a:cs typeface="Times New Roman" panose="02020603050405020304" pitchFamily="18" charset="0"/>
              </a:rPr>
              <a:t>これ</a:t>
            </a:r>
            <a:r>
              <a:rPr lang="ja-JP" altLang="ja-JP" sz="1400" kern="100" dirty="0">
                <a:latin typeface="+mn-ea"/>
                <a:cs typeface="Times New Roman" panose="02020603050405020304" pitchFamily="18" charset="0"/>
              </a:rPr>
              <a:t>まで、累積資金を財源とすることができる範囲において、埠頭</a:t>
            </a:r>
            <a:r>
              <a:rPr lang="ja-JP" altLang="ja-JP" sz="1400" kern="100" dirty="0" smtClean="0">
                <a:latin typeface="+mn-ea"/>
                <a:cs typeface="Times New Roman" panose="02020603050405020304" pitchFamily="18" charset="0"/>
              </a:rPr>
              <a:t>用地</a:t>
            </a:r>
            <a:r>
              <a:rPr lang="ja-JP" altLang="en-US" sz="1400" kern="100" dirty="0" smtClean="0">
                <a:latin typeface="+mn-ea"/>
                <a:cs typeface="Times New Roman" panose="02020603050405020304" pitchFamily="18" charset="0"/>
              </a:rPr>
              <a:t>を</a:t>
            </a:r>
            <a:r>
              <a:rPr lang="ja-JP" altLang="ja-JP" sz="1400" kern="100" dirty="0" smtClean="0">
                <a:latin typeface="+mn-ea"/>
                <a:cs typeface="Times New Roman" panose="02020603050405020304" pitchFamily="18" charset="0"/>
              </a:rPr>
              <a:t>埋立事業から取得</a:t>
            </a:r>
            <a:r>
              <a:rPr lang="ja-JP" altLang="en-US" sz="1400" kern="100" dirty="0" smtClean="0">
                <a:latin typeface="+mn-ea"/>
                <a:cs typeface="Times New Roman" panose="02020603050405020304" pitchFamily="18" charset="0"/>
              </a:rPr>
              <a:t>すること</a:t>
            </a:r>
            <a:r>
              <a:rPr lang="ja-JP" altLang="ja-JP" sz="1400" kern="100" dirty="0" smtClean="0">
                <a:latin typeface="+mn-ea"/>
                <a:cs typeface="Times New Roman" panose="02020603050405020304" pitchFamily="18" charset="0"/>
              </a:rPr>
              <a:t>を</a:t>
            </a:r>
            <a:r>
              <a:rPr lang="ja-JP" altLang="ja-JP" sz="1400" kern="100" dirty="0">
                <a:latin typeface="+mn-ea"/>
                <a:cs typeface="Times New Roman" panose="02020603050405020304" pitchFamily="18" charset="0"/>
              </a:rPr>
              <a:t>進めてきた。</a:t>
            </a:r>
          </a:p>
          <a:p>
            <a:pPr marL="342900" lvl="0" indent="-342900" algn="just">
              <a:spcAft>
                <a:spcPts val="0"/>
              </a:spcAft>
              <a:buFont typeface="ＭＳ 明朝" panose="02020609040205080304" pitchFamily="17" charset="-128"/>
              <a:buChar char="・"/>
            </a:pPr>
            <a:r>
              <a:rPr lang="ja-JP" altLang="ja-JP" sz="1400" kern="100" dirty="0">
                <a:latin typeface="+mn-ea"/>
                <a:cs typeface="Times New Roman" panose="02020603050405020304" pitchFamily="18" charset="0"/>
              </a:rPr>
              <a:t>しかし、これ以上の埠頭用地の取得を進めるには、企業債の発行による資金調達に頼らざるを得なくなるが、同一会計内の施設（埠頭用地）の取得に企業債を発行すると</a:t>
            </a:r>
            <a:r>
              <a:rPr lang="ja-JP" altLang="ja-JP" sz="1400" kern="100" dirty="0" smtClean="0">
                <a:latin typeface="+mn-ea"/>
                <a:cs typeface="Times New Roman" panose="02020603050405020304" pitchFamily="18" charset="0"/>
              </a:rPr>
              <a:t>、「</a:t>
            </a:r>
            <a:r>
              <a:rPr lang="ja-JP" altLang="ja-JP" sz="1400" kern="100" dirty="0">
                <a:latin typeface="+mn-ea"/>
                <a:cs typeface="Times New Roman" panose="02020603050405020304" pitchFamily="18" charset="0"/>
              </a:rPr>
              <a:t>不透明な会計処理」との指摘を免れない可能性が</a:t>
            </a:r>
            <a:r>
              <a:rPr lang="ja-JP" altLang="ja-JP" sz="1400" kern="100" dirty="0" smtClean="0">
                <a:latin typeface="+mn-ea"/>
                <a:cs typeface="Times New Roman" panose="02020603050405020304" pitchFamily="18" charset="0"/>
              </a:rPr>
              <a:t>ある。</a:t>
            </a:r>
            <a:endParaRPr lang="en-US" altLang="ja-JP" sz="1400" kern="100" dirty="0" smtClean="0">
              <a:latin typeface="+mn-ea"/>
              <a:cs typeface="Times New Roman" panose="02020603050405020304" pitchFamily="18" charset="0"/>
            </a:endParaRPr>
          </a:p>
        </p:txBody>
      </p:sp>
      <p:sp>
        <p:nvSpPr>
          <p:cNvPr id="11" name="正方形/長方形 10"/>
          <p:cNvSpPr/>
          <p:nvPr/>
        </p:nvSpPr>
        <p:spPr>
          <a:xfrm>
            <a:off x="37683" y="1201398"/>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課題</a:t>
            </a:r>
            <a:r>
              <a:rPr lang="ja-JP" altLang="en-US" sz="1400" b="1" dirty="0">
                <a:solidFill>
                  <a:schemeClr val="bg1"/>
                </a:solidFill>
              </a:rPr>
              <a:t>解決のための現状認識</a:t>
            </a:r>
          </a:p>
        </p:txBody>
      </p:sp>
      <p:sp>
        <p:nvSpPr>
          <p:cNvPr id="12" name="二等辺三角形 11"/>
          <p:cNvSpPr/>
          <p:nvPr/>
        </p:nvSpPr>
        <p:spPr>
          <a:xfrm flipV="1">
            <a:off x="2597072" y="4751330"/>
            <a:ext cx="3949700" cy="2247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09903" y="5092483"/>
            <a:ext cx="8872330" cy="1738221"/>
          </a:xfrm>
          <a:prstGeom prst="roundRect">
            <a:avLst/>
          </a:prstGeom>
          <a:solidFill>
            <a:srgbClr val="421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bg1"/>
                </a:solidFill>
                <a:effectLst>
                  <a:outerShdw blurRad="38100" dist="38100" dir="2700000" algn="tl">
                    <a:srgbClr val="000000">
                      <a:alpha val="43137"/>
                    </a:srgbClr>
                  </a:outerShdw>
                </a:effectLst>
              </a:rPr>
              <a:t>課題解決のための「経営改善策」</a:t>
            </a:r>
            <a:endParaRPr lang="en-US" altLang="ja-JP" sz="1400" b="1" u="sng" dirty="0" smtClean="0">
              <a:solidFill>
                <a:schemeClr val="bg1"/>
              </a:solidFill>
              <a:effectLst>
                <a:outerShdw blurRad="38100" dist="38100" dir="2700000" algn="tl">
                  <a:srgbClr val="000000">
                    <a:alpha val="43137"/>
                  </a:srgbClr>
                </a:outerShdw>
              </a:effectLst>
            </a:endParaRPr>
          </a:p>
          <a:p>
            <a:r>
              <a:rPr lang="ja-JP" altLang="en-US" sz="1400" b="1" dirty="0" smtClean="0">
                <a:solidFill>
                  <a:schemeClr val="bg1"/>
                </a:solidFill>
              </a:rPr>
              <a:t>（中期的取組）</a:t>
            </a:r>
            <a:endParaRPr lang="en-US" altLang="ja-JP" sz="1400" b="1" dirty="0" smtClean="0">
              <a:solidFill>
                <a:schemeClr val="bg1"/>
              </a:solidFill>
            </a:endParaRPr>
          </a:p>
          <a:p>
            <a:pPr marL="171450" indent="-171450">
              <a:buFont typeface="Arial" panose="020B0604020202020204" pitchFamily="34" charset="0"/>
              <a:buChar char="•"/>
            </a:pPr>
            <a:r>
              <a:rPr lang="ja-JP" altLang="en-US" sz="1400" b="1" dirty="0" smtClean="0">
                <a:solidFill>
                  <a:schemeClr val="bg1"/>
                </a:solidFill>
              </a:rPr>
              <a:t>赤字となっている施設について個別に課題を分析し、適切な対策により経営改善を図るとともに、経営改善により生み出された資金をもって、埋立事業が所有する埠頭用地の底地を取得し、営業損益の安定的な黒字体質を構築する。</a:t>
            </a:r>
            <a:endParaRPr lang="en-US" altLang="ja-JP" sz="1400" b="1" dirty="0" smtClean="0">
              <a:solidFill>
                <a:schemeClr val="bg1"/>
              </a:solidFill>
            </a:endParaRPr>
          </a:p>
          <a:p>
            <a:pPr marL="171450" indent="-171450">
              <a:buFont typeface="Arial" panose="020B0604020202020204" pitchFamily="34" charset="0"/>
              <a:buChar char="•"/>
            </a:pPr>
            <a:r>
              <a:rPr lang="ja-JP" altLang="en-US" sz="1400" b="1" dirty="0" smtClean="0">
                <a:solidFill>
                  <a:schemeClr val="bg1"/>
                </a:solidFill>
              </a:rPr>
              <a:t>なお、購入にあたっては、事業全体の収支状況や個別の収支状況などを見定めて、タイミングや箇所を決定することとする。</a:t>
            </a:r>
            <a:endParaRPr lang="en-US" altLang="ja-JP" sz="1400" b="1" dirty="0">
              <a:solidFill>
                <a:schemeClr val="bg1"/>
              </a:solidFill>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20</a:t>
            </a:fld>
            <a:endParaRPr kumimoji="1" lang="ja-JP" altLang="en-US" dirty="0"/>
          </a:p>
        </p:txBody>
      </p:sp>
    </p:spTree>
    <p:extLst>
      <p:ext uri="{BB962C8B-B14F-4D97-AF65-F5344CB8AC3E}">
        <p14:creationId xmlns:p14="http://schemas.microsoft.com/office/powerpoint/2010/main" val="161305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⑤　収益性</a:t>
            </a:r>
            <a:r>
              <a:rPr lang="ja-JP" altLang="en-US" sz="1600" b="1" dirty="0">
                <a:solidFill>
                  <a:schemeClr val="tx1"/>
                </a:solidFill>
                <a:latin typeface="+mj-ea"/>
              </a:rPr>
              <a:t>の低い「一体使用荷さばき地」の必要性の検証</a:t>
            </a:r>
            <a:endParaRPr kumimoji="1" lang="ja-JP" altLang="en-US" sz="1600" b="1" dirty="0">
              <a:solidFill>
                <a:schemeClr val="tx1"/>
              </a:solidFill>
              <a:latin typeface="+mj-ea"/>
            </a:endParaRPr>
          </a:p>
        </p:txBody>
      </p:sp>
      <p:grpSp>
        <p:nvGrpSpPr>
          <p:cNvPr id="22" name="グループ化 21"/>
          <p:cNvGrpSpPr>
            <a:grpSpLocks noChangeAspect="1"/>
          </p:cNvGrpSpPr>
          <p:nvPr/>
        </p:nvGrpSpPr>
        <p:grpSpPr>
          <a:xfrm>
            <a:off x="6398639" y="1902964"/>
            <a:ext cx="2621481" cy="3554820"/>
            <a:chOff x="-133115" y="2967908"/>
            <a:chExt cx="2936168" cy="3981547"/>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885" y="4330977"/>
              <a:ext cx="2648168" cy="2408699"/>
            </a:xfrm>
            <a:prstGeom prst="rect">
              <a:avLst/>
            </a:prstGeom>
          </p:spPr>
        </p:pic>
        <p:sp>
          <p:nvSpPr>
            <p:cNvPr id="2" name="正方形/長方形 1"/>
            <p:cNvSpPr/>
            <p:nvPr/>
          </p:nvSpPr>
          <p:spPr>
            <a:xfrm>
              <a:off x="1038226" y="5631657"/>
              <a:ext cx="1785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9589" y="6579390"/>
              <a:ext cx="145255" cy="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9132" y="6579390"/>
              <a:ext cx="126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16766" y="6579862"/>
              <a:ext cx="108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19038172">
              <a:off x="550344" y="5220258"/>
              <a:ext cx="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0878" y="5304931"/>
              <a:ext cx="144000"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76739" y="3203303"/>
              <a:ext cx="2248010" cy="1066307"/>
              <a:chOff x="154885" y="3087757"/>
              <a:chExt cx="2248010" cy="1066307"/>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85" y="3087757"/>
                <a:ext cx="1486036" cy="1066307"/>
              </a:xfrm>
              <a:prstGeom prst="rect">
                <a:avLst/>
              </a:prstGeom>
            </p:spPr>
          </p:pic>
          <p:sp>
            <p:nvSpPr>
              <p:cNvPr id="7" name="正方形/長方形 6"/>
              <p:cNvSpPr/>
              <p:nvPr/>
            </p:nvSpPr>
            <p:spPr>
              <a:xfrm rot="5934806">
                <a:off x="1288075" y="3860988"/>
                <a:ext cx="29146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488495" y="369131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HS-2,3</a:t>
                </a:r>
                <a:endParaRPr kumimoji="1" lang="ja-JP" altLang="en-US" sz="1200" dirty="0">
                  <a:solidFill>
                    <a:schemeClr val="tx1"/>
                  </a:solidFill>
                  <a:latin typeface="+mn-ea"/>
                </a:endParaRPr>
              </a:p>
            </p:txBody>
          </p:sp>
          <p:cxnSp>
            <p:nvCxnSpPr>
              <p:cNvPr id="15" name="直線コネクタ 14"/>
              <p:cNvCxnSpPr>
                <a:endCxn id="7" idx="0"/>
              </p:cNvCxnSpPr>
              <p:nvPr/>
            </p:nvCxnSpPr>
            <p:spPr>
              <a:xfrm flipH="1">
                <a:off x="1456389" y="3883846"/>
                <a:ext cx="224774" cy="3543"/>
              </a:xfrm>
              <a:prstGeom prst="line">
                <a:avLst/>
              </a:prstGeom>
            </p:spPr>
            <p:style>
              <a:lnRef idx="1">
                <a:schemeClr val="dk1"/>
              </a:lnRef>
              <a:fillRef idx="0">
                <a:schemeClr val="dk1"/>
              </a:fillRef>
              <a:effectRef idx="0">
                <a:schemeClr val="dk1"/>
              </a:effectRef>
              <a:fontRef idx="minor">
                <a:schemeClr val="tx1"/>
              </a:fontRef>
            </p:style>
          </p:cxnSp>
        </p:grpSp>
        <p:sp>
          <p:nvSpPr>
            <p:cNvPr id="18" name="正方形/長方形 17"/>
            <p:cNvSpPr/>
            <p:nvPr/>
          </p:nvSpPr>
          <p:spPr>
            <a:xfrm>
              <a:off x="648424" y="499199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R-2</a:t>
              </a:r>
              <a:endParaRPr kumimoji="1" lang="ja-JP" altLang="en-US" sz="1200" dirty="0">
                <a:solidFill>
                  <a:schemeClr val="tx1"/>
                </a:solidFill>
                <a:latin typeface="+mn-ea"/>
              </a:endParaRPr>
            </a:p>
          </p:txBody>
        </p:sp>
        <p:cxnSp>
          <p:nvCxnSpPr>
            <p:cNvPr id="19" name="直線コネクタ 18"/>
            <p:cNvCxnSpPr>
              <a:endCxn id="11" idx="3"/>
            </p:cNvCxnSpPr>
            <p:nvPr/>
          </p:nvCxnSpPr>
          <p:spPr>
            <a:xfrm flipH="1">
              <a:off x="675261" y="5173370"/>
              <a:ext cx="284324" cy="20923"/>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76150" y="482478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R-1</a:t>
              </a:r>
              <a:endParaRPr kumimoji="1" lang="ja-JP" altLang="en-US" sz="1200" dirty="0">
                <a:solidFill>
                  <a:schemeClr val="tx1"/>
                </a:solidFill>
                <a:latin typeface="+mn-ea"/>
              </a:endParaRPr>
            </a:p>
          </p:txBody>
        </p:sp>
        <p:cxnSp>
          <p:nvCxnSpPr>
            <p:cNvPr id="23" name="直線コネクタ 22"/>
            <p:cNvCxnSpPr>
              <a:stCxn id="12" idx="0"/>
            </p:cNvCxnSpPr>
            <p:nvPr/>
          </p:nvCxnSpPr>
          <p:spPr>
            <a:xfrm flipH="1" flipV="1">
              <a:off x="381050" y="5074282"/>
              <a:ext cx="81828" cy="230649"/>
            </a:xfrm>
            <a:prstGeom prst="line">
              <a:avLst/>
            </a:prstGeom>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816766" y="5613918"/>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C-6</a:t>
              </a:r>
              <a:endParaRPr kumimoji="1" lang="ja-JP" altLang="en-US" sz="1200" dirty="0">
                <a:solidFill>
                  <a:schemeClr val="tx1"/>
                </a:solidFill>
                <a:latin typeface="+mn-ea"/>
              </a:endParaRPr>
            </a:p>
          </p:txBody>
        </p:sp>
        <p:cxnSp>
          <p:nvCxnSpPr>
            <p:cNvPr id="27" name="直線コネクタ 26"/>
            <p:cNvCxnSpPr/>
            <p:nvPr/>
          </p:nvCxnSpPr>
          <p:spPr>
            <a:xfrm flipH="1" flipV="1">
              <a:off x="1127523" y="5671326"/>
              <a:ext cx="146443" cy="72249"/>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123826" y="6174233"/>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J-1</a:t>
              </a:r>
              <a:endParaRPr kumimoji="1" lang="ja-JP" altLang="en-US" sz="1200" dirty="0">
                <a:solidFill>
                  <a:schemeClr val="tx1"/>
                </a:solidFill>
                <a:latin typeface="+mn-ea"/>
              </a:endParaRPr>
            </a:p>
          </p:txBody>
        </p:sp>
        <p:cxnSp>
          <p:nvCxnSpPr>
            <p:cNvPr id="31" name="直線コネクタ 30"/>
            <p:cNvCxnSpPr/>
            <p:nvPr/>
          </p:nvCxnSpPr>
          <p:spPr>
            <a:xfrm flipV="1">
              <a:off x="581026" y="6419850"/>
              <a:ext cx="0" cy="149550"/>
            </a:xfrm>
            <a:prstGeom prst="line">
              <a:avLst/>
            </a:prstGeom>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02420" y="653581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J-2</a:t>
              </a:r>
              <a:endParaRPr kumimoji="1" lang="ja-JP" altLang="en-US" sz="1200" dirty="0">
                <a:solidFill>
                  <a:schemeClr val="tx1"/>
                </a:solidFill>
                <a:latin typeface="+mn-ea"/>
              </a:endParaRPr>
            </a:p>
          </p:txBody>
        </p:sp>
        <p:sp>
          <p:nvSpPr>
            <p:cNvPr id="35" name="正方形/長方形 34"/>
            <p:cNvSpPr/>
            <p:nvPr/>
          </p:nvSpPr>
          <p:spPr>
            <a:xfrm>
              <a:off x="542125" y="6261209"/>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J-3</a:t>
              </a:r>
              <a:endParaRPr kumimoji="1" lang="ja-JP" altLang="en-US" sz="1200" dirty="0">
                <a:solidFill>
                  <a:schemeClr val="tx1"/>
                </a:solidFill>
                <a:latin typeface="+mn-ea"/>
              </a:endParaRPr>
            </a:p>
          </p:txBody>
        </p:sp>
        <p:cxnSp>
          <p:nvCxnSpPr>
            <p:cNvPr id="36" name="直線コネクタ 35"/>
            <p:cNvCxnSpPr/>
            <p:nvPr/>
          </p:nvCxnSpPr>
          <p:spPr>
            <a:xfrm flipV="1">
              <a:off x="870766" y="6494625"/>
              <a:ext cx="128559" cy="8476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p:cNvCxnSpPr>
              <a:endCxn id="9" idx="2"/>
            </p:cNvCxnSpPr>
            <p:nvPr/>
          </p:nvCxnSpPr>
          <p:spPr>
            <a:xfrm flipH="1" flipV="1">
              <a:off x="732132" y="6597390"/>
              <a:ext cx="8726" cy="77460"/>
            </a:xfrm>
            <a:prstGeom prst="line">
              <a:avLst/>
            </a:prstGeom>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133115" y="2967908"/>
              <a:ext cx="2606645" cy="314766"/>
            </a:xfrm>
            <a:prstGeom prst="rect">
              <a:avLst/>
            </a:prstGeom>
            <a:ln w="15875">
              <a:noFill/>
            </a:ln>
          </p:spPr>
          <p:txBody>
            <a:bodyPr wrap="square" anchor="ctr">
              <a:noAutofit/>
            </a:bodyPr>
            <a:lstStyle/>
            <a:p>
              <a:pPr lvl="0" algn="just">
                <a:spcAft>
                  <a:spcPts val="0"/>
                </a:spcAft>
              </a:pPr>
              <a:r>
                <a:rPr lang="en-US" altLang="ja-JP" sz="1200" b="1" kern="100" dirty="0" smtClean="0">
                  <a:latin typeface="+mj-ea"/>
                  <a:ea typeface="+mj-ea"/>
                  <a:cs typeface="Times New Roman" panose="02020603050405020304" pitchFamily="18" charset="0"/>
                </a:rPr>
                <a:t>【</a:t>
              </a:r>
              <a:r>
                <a:rPr lang="ja-JP" altLang="en-US" sz="1200" b="1" kern="100" dirty="0" smtClean="0">
                  <a:latin typeface="+mj-ea"/>
                  <a:ea typeface="+mj-ea"/>
                  <a:cs typeface="Times New Roman" panose="02020603050405020304" pitchFamily="18" charset="0"/>
                </a:rPr>
                <a:t>一体使用荷さばき地位置図</a:t>
              </a:r>
              <a:r>
                <a:rPr lang="en-US" altLang="ja-JP" sz="1200" b="1" kern="100" dirty="0" smtClean="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52" name="正方形/長方形 51"/>
            <p:cNvSpPr/>
            <p:nvPr/>
          </p:nvSpPr>
          <p:spPr>
            <a:xfrm>
              <a:off x="780766" y="6093114"/>
              <a:ext cx="86560"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525510" y="604650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K-2</a:t>
              </a:r>
              <a:endParaRPr kumimoji="1" lang="ja-JP" altLang="en-US" sz="1200" dirty="0">
                <a:solidFill>
                  <a:schemeClr val="tx1"/>
                </a:solidFill>
                <a:latin typeface="+mn-ea"/>
              </a:endParaRPr>
            </a:p>
          </p:txBody>
        </p:sp>
        <p:cxnSp>
          <p:nvCxnSpPr>
            <p:cNvPr id="54" name="直線コネクタ 53"/>
            <p:cNvCxnSpPr/>
            <p:nvPr/>
          </p:nvCxnSpPr>
          <p:spPr>
            <a:xfrm flipH="1" flipV="1">
              <a:off x="836267" y="6103914"/>
              <a:ext cx="146443" cy="72249"/>
            </a:xfrm>
            <a:prstGeom prst="line">
              <a:avLst/>
            </a:prstGeom>
          </p:spPr>
          <p:style>
            <a:lnRef idx="1">
              <a:schemeClr val="dk1"/>
            </a:lnRef>
            <a:fillRef idx="0">
              <a:schemeClr val="dk1"/>
            </a:fillRef>
            <a:effectRef idx="0">
              <a:schemeClr val="dk1"/>
            </a:effectRef>
            <a:fontRef idx="minor">
              <a:schemeClr val="tx1"/>
            </a:fontRef>
          </p:style>
        </p:cxnSp>
      </p:grpSp>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7931" y="2034598"/>
            <a:ext cx="3230880" cy="3453231"/>
          </a:xfrm>
          <a:prstGeom prst="rect">
            <a:avLst/>
          </a:prstGeom>
        </p:spPr>
      </p:pic>
      <p:sp>
        <p:nvSpPr>
          <p:cNvPr id="14" name="正方形/長方形 13"/>
          <p:cNvSpPr/>
          <p:nvPr/>
        </p:nvSpPr>
        <p:spPr>
          <a:xfrm>
            <a:off x="3316170" y="4457438"/>
            <a:ext cx="2901951"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140586" y="4530193"/>
            <a:ext cx="1253116" cy="2190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smtClean="0">
                <a:latin typeface="+mj-ea"/>
                <a:ea typeface="+mj-ea"/>
              </a:rPr>
              <a:t>岸壁　</a:t>
            </a:r>
            <a:r>
              <a:rPr kumimoji="1" lang="en-US" altLang="ja-JP" sz="1100" dirty="0" smtClean="0">
                <a:latin typeface="+mj-ea"/>
                <a:ea typeface="+mj-ea"/>
              </a:rPr>
              <a:t>40.00m</a:t>
            </a:r>
            <a:endParaRPr kumimoji="1" lang="ja-JP" altLang="en-US" sz="1100" dirty="0">
              <a:latin typeface="+mj-ea"/>
              <a:ea typeface="+mj-ea"/>
            </a:endParaRPr>
          </a:p>
        </p:txBody>
      </p:sp>
      <p:cxnSp>
        <p:nvCxnSpPr>
          <p:cNvPr id="17" name="直線コネクタ 16"/>
          <p:cNvCxnSpPr>
            <a:stCxn id="38" idx="2"/>
          </p:cNvCxnSpPr>
          <p:nvPr/>
        </p:nvCxnSpPr>
        <p:spPr>
          <a:xfrm>
            <a:off x="4464736" y="4262693"/>
            <a:ext cx="232281" cy="13833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610381" y="3190237"/>
            <a:ext cx="2172389" cy="2190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smtClean="0">
                <a:latin typeface="+mj-ea"/>
                <a:ea typeface="+mj-ea"/>
              </a:rPr>
              <a:t>荷さばき地</a:t>
            </a:r>
            <a:endParaRPr kumimoji="1" lang="ja-JP" altLang="en-US" sz="1100" dirty="0">
              <a:latin typeface="+mj-ea"/>
              <a:ea typeface="+mj-ea"/>
            </a:endParaRPr>
          </a:p>
        </p:txBody>
      </p:sp>
      <p:sp>
        <p:nvSpPr>
          <p:cNvPr id="40" name="正方形/長方形 39"/>
          <p:cNvSpPr/>
          <p:nvPr/>
        </p:nvSpPr>
        <p:spPr>
          <a:xfrm>
            <a:off x="3303401" y="2142690"/>
            <a:ext cx="2901951" cy="21565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03091" y="4308563"/>
            <a:ext cx="2901951" cy="15476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378541" y="4043618"/>
            <a:ext cx="2172389" cy="2190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smtClean="0">
                <a:latin typeface="+mj-ea"/>
                <a:ea typeface="+mj-ea"/>
              </a:rPr>
              <a:t>一体使用荷さばき地　</a:t>
            </a:r>
            <a:r>
              <a:rPr kumimoji="1" lang="en-US" altLang="ja-JP" sz="1100" dirty="0" smtClean="0">
                <a:latin typeface="+mj-ea"/>
                <a:ea typeface="+mj-ea"/>
              </a:rPr>
              <a:t>20.00m</a:t>
            </a:r>
            <a:endParaRPr kumimoji="1" lang="ja-JP" altLang="en-US" sz="1100" dirty="0">
              <a:latin typeface="+mj-ea"/>
              <a:ea typeface="+mj-ea"/>
            </a:endParaRPr>
          </a:p>
        </p:txBody>
      </p:sp>
      <p:sp>
        <p:nvSpPr>
          <p:cNvPr id="41" name="正方形/長方形 40"/>
          <p:cNvSpPr/>
          <p:nvPr/>
        </p:nvSpPr>
        <p:spPr>
          <a:xfrm>
            <a:off x="2897854" y="1793657"/>
            <a:ext cx="2946136" cy="303103"/>
          </a:xfrm>
          <a:prstGeom prst="rect">
            <a:avLst/>
          </a:prstGeom>
          <a:ln w="15875">
            <a:noFill/>
          </a:ln>
        </p:spPr>
        <p:txBody>
          <a:bodyPr wrap="square" anchor="ctr">
            <a:noAutofit/>
          </a:bodyPr>
          <a:lstStyle/>
          <a:p>
            <a:pPr lvl="0" algn="just">
              <a:spcAft>
                <a:spcPts val="0"/>
              </a:spcAft>
            </a:pPr>
            <a:r>
              <a:rPr lang="en-US" altLang="ja-JP" sz="1200" b="1" kern="100" dirty="0" smtClean="0">
                <a:latin typeface="+mj-ea"/>
                <a:ea typeface="+mj-ea"/>
                <a:cs typeface="Times New Roman" panose="02020603050405020304" pitchFamily="18" charset="0"/>
              </a:rPr>
              <a:t>【</a:t>
            </a:r>
            <a:r>
              <a:rPr lang="ja-JP" altLang="en-US" sz="1200" b="1" kern="100" dirty="0" smtClean="0">
                <a:latin typeface="+mj-ea"/>
                <a:ea typeface="+mj-ea"/>
                <a:cs typeface="Times New Roman" panose="02020603050405020304" pitchFamily="18" charset="0"/>
              </a:rPr>
              <a:t>一体使用荷さばき地のイメージ</a:t>
            </a:r>
            <a:r>
              <a:rPr lang="en-US" altLang="ja-JP" sz="1200" b="1" kern="100" dirty="0" smtClean="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46" name="正方形/長方形 45"/>
          <p:cNvSpPr/>
          <p:nvPr/>
        </p:nvSpPr>
        <p:spPr>
          <a:xfrm>
            <a:off x="176173" y="1814478"/>
            <a:ext cx="2824658" cy="745000"/>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smtClean="0">
                <a:latin typeface="+mj-ea"/>
                <a:ea typeface="+mj-ea"/>
                <a:cs typeface="Times New Roman" panose="02020603050405020304" pitchFamily="18" charset="0"/>
              </a:rPr>
              <a:t>一体使用荷さばき地とは</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smtClean="0">
                <a:latin typeface="+mj-ea"/>
                <a:ea typeface="+mj-ea"/>
                <a:cs typeface="Times New Roman" panose="02020603050405020304" pitchFamily="18" charset="0"/>
              </a:rPr>
              <a:t>船舶の寄港に合わせて、一時的な荷さばきのためのスペースを確保し、利用者の効率的な荷役の機会を提供しているもの。</a:t>
            </a:r>
            <a:endParaRPr lang="ja-JP" altLang="en-US" sz="1100" kern="100" dirty="0">
              <a:latin typeface="+mj-ea"/>
              <a:ea typeface="+mj-ea"/>
              <a:cs typeface="Times New Roman" panose="02020603050405020304" pitchFamily="18" charset="0"/>
            </a:endParaRPr>
          </a:p>
        </p:txBody>
      </p:sp>
      <p:sp>
        <p:nvSpPr>
          <p:cNvPr id="47" name="正方形/長方形 46"/>
          <p:cNvSpPr/>
          <p:nvPr/>
        </p:nvSpPr>
        <p:spPr>
          <a:xfrm>
            <a:off x="176173" y="2632231"/>
            <a:ext cx="2824658" cy="777082"/>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smtClean="0">
                <a:latin typeface="+mj-ea"/>
                <a:ea typeface="+mj-ea"/>
                <a:cs typeface="Times New Roman" panose="02020603050405020304" pitchFamily="18" charset="0"/>
              </a:rPr>
              <a:t>一体使用荷さばき地の特徴</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smtClean="0">
                <a:latin typeface="+mj-ea"/>
                <a:ea typeface="+mj-ea"/>
                <a:cs typeface="Times New Roman" panose="02020603050405020304" pitchFamily="18" charset="0"/>
              </a:rPr>
              <a:t>定常的に使用許可することが出来ないため、岸壁の稼働率（船舶の寄港頻度）に大きく左右され、収益性は低調となる。</a:t>
            </a:r>
            <a:endParaRPr lang="ja-JP" altLang="en-US" sz="1100" kern="100" dirty="0">
              <a:latin typeface="+mj-ea"/>
              <a:ea typeface="+mj-ea"/>
              <a:cs typeface="Times New Roman" panose="02020603050405020304" pitchFamily="18" charset="0"/>
            </a:endParaRPr>
          </a:p>
        </p:txBody>
      </p:sp>
      <p:sp>
        <p:nvSpPr>
          <p:cNvPr id="48" name="正方形/長方形 47"/>
          <p:cNvSpPr/>
          <p:nvPr/>
        </p:nvSpPr>
        <p:spPr>
          <a:xfrm>
            <a:off x="162583" y="3473533"/>
            <a:ext cx="2824658" cy="927497"/>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smtClean="0">
                <a:latin typeface="+mj-ea"/>
                <a:ea typeface="+mj-ea"/>
                <a:cs typeface="Times New Roman" panose="02020603050405020304" pitchFamily="18" charset="0"/>
              </a:rPr>
              <a:t>他港の状況</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a:latin typeface="+mj-ea"/>
                <a:ea typeface="+mj-ea"/>
                <a:cs typeface="Times New Roman" panose="02020603050405020304" pitchFamily="18" charset="0"/>
              </a:rPr>
              <a:t>近年</a:t>
            </a:r>
            <a:r>
              <a:rPr lang="ja-JP" altLang="en-US" sz="1100" kern="100" dirty="0" smtClean="0">
                <a:latin typeface="+mj-ea"/>
                <a:ea typeface="+mj-ea"/>
                <a:cs typeface="Times New Roman" panose="02020603050405020304" pitchFamily="18" charset="0"/>
              </a:rPr>
              <a:t>のコンテナ船、</a:t>
            </a:r>
            <a:r>
              <a:rPr lang="en-US" altLang="ja-JP" sz="1100" kern="100" dirty="0" smtClean="0">
                <a:latin typeface="+mj-ea"/>
                <a:ea typeface="+mj-ea"/>
                <a:cs typeface="Times New Roman" panose="02020603050405020304" pitchFamily="18" charset="0"/>
              </a:rPr>
              <a:t>RORO</a:t>
            </a:r>
            <a:r>
              <a:rPr lang="ja-JP" altLang="en-US" sz="1100" kern="100" dirty="0" smtClean="0">
                <a:latin typeface="+mj-ea"/>
                <a:ea typeface="+mj-ea"/>
                <a:cs typeface="Times New Roman" panose="02020603050405020304" pitchFamily="18" charset="0"/>
              </a:rPr>
              <a:t>船に対応するため、制度上「一体使用荷さばき地」としていないものの、運用面で大阪港と同様の取扱いをしている。</a:t>
            </a:r>
            <a:endParaRPr lang="ja-JP" altLang="en-US" sz="1100" kern="100" dirty="0">
              <a:latin typeface="+mj-ea"/>
              <a:ea typeface="+mj-ea"/>
              <a:cs typeface="Times New Roman" panose="02020603050405020304" pitchFamily="18" charset="0"/>
            </a:endParaRPr>
          </a:p>
        </p:txBody>
      </p:sp>
      <p:sp>
        <p:nvSpPr>
          <p:cNvPr id="49" name="正方形/長方形 48"/>
          <p:cNvSpPr/>
          <p:nvPr/>
        </p:nvSpPr>
        <p:spPr>
          <a:xfrm>
            <a:off x="156082" y="4468025"/>
            <a:ext cx="2824658" cy="979684"/>
          </a:xfrm>
          <a:prstGeom prst="rect">
            <a:avLst/>
          </a:prstGeom>
          <a:ln w="15875">
            <a:solidFill>
              <a:srgbClr val="7030A0"/>
            </a:solidFill>
          </a:ln>
        </p:spPr>
        <p:txBody>
          <a:bodyPr wrap="square" anchor="t">
            <a:noAutofit/>
          </a:bodyPr>
          <a:lstStyle/>
          <a:p>
            <a:pPr lvl="0" algn="just">
              <a:spcAft>
                <a:spcPts val="0"/>
              </a:spcAft>
            </a:pPr>
            <a:r>
              <a:rPr lang="ja-JP" altLang="en-US" sz="1100" b="1" u="sng" kern="100" dirty="0" smtClean="0">
                <a:latin typeface="+mj-ea"/>
                <a:ea typeface="+mj-ea"/>
                <a:cs typeface="Times New Roman" panose="02020603050405020304" pitchFamily="18" charset="0"/>
              </a:rPr>
              <a:t>大阪港における必要性</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smtClean="0">
                <a:latin typeface="+mj-ea"/>
                <a:ea typeface="+mj-ea"/>
                <a:cs typeface="Times New Roman" panose="02020603050405020304" pitchFamily="18" charset="0"/>
              </a:rPr>
              <a:t>利用者にヒアリングをしたところ、大半の利用者は効率的な荷役のため必要と回答した。</a:t>
            </a:r>
            <a:endParaRPr lang="en-US" altLang="ja-JP" sz="1100" kern="100" dirty="0" smtClean="0">
              <a:latin typeface="+mj-ea"/>
              <a:ea typeface="+mj-ea"/>
              <a:cs typeface="Times New Roman" panose="02020603050405020304" pitchFamily="18" charset="0"/>
            </a:endParaRPr>
          </a:p>
        </p:txBody>
      </p:sp>
      <p:sp>
        <p:nvSpPr>
          <p:cNvPr id="50" name="角丸四角形 49"/>
          <p:cNvSpPr/>
          <p:nvPr/>
        </p:nvSpPr>
        <p:spPr>
          <a:xfrm>
            <a:off x="186750" y="5542619"/>
            <a:ext cx="8883170" cy="117272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n-ea"/>
              </a:rPr>
              <a:t>」</a:t>
            </a:r>
            <a:endParaRPr lang="en-US" altLang="ja-JP" sz="1200" b="1" u="sng" dirty="0" smtClean="0">
              <a:solidFill>
                <a:schemeClr val="bg1"/>
              </a:solidFill>
              <a:effectLst>
                <a:outerShdw blurRad="38100" dist="38100" dir="2700000" algn="tl">
                  <a:srgbClr val="000000">
                    <a:alpha val="43137"/>
                  </a:srgbClr>
                </a:outerShdw>
              </a:effectLst>
              <a:latin typeface="+mn-ea"/>
            </a:endParaRPr>
          </a:p>
          <a:p>
            <a:r>
              <a:rPr lang="ja-JP" altLang="en-US" sz="1200" b="1" dirty="0" smtClean="0">
                <a:solidFill>
                  <a:schemeClr val="bg1"/>
                </a:solidFill>
                <a:effectLst>
                  <a:outerShdw blurRad="38100" dist="38100" dir="2700000" algn="tl">
                    <a:srgbClr val="000000">
                      <a:alpha val="43137"/>
                    </a:srgbClr>
                  </a:outerShdw>
                </a:effectLst>
                <a:latin typeface="+mn-ea"/>
              </a:rPr>
              <a:t>（中期的取組）</a:t>
            </a:r>
            <a:endParaRPr lang="en-US" altLang="ja-JP" sz="1200" b="1" dirty="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200" b="1" dirty="0" smtClean="0">
                <a:solidFill>
                  <a:schemeClr val="bg1"/>
                </a:solidFill>
                <a:effectLst>
                  <a:outerShdw blurRad="38100" dist="38100" dir="2700000" algn="tl">
                    <a:srgbClr val="000000">
                      <a:alpha val="43137"/>
                    </a:srgbClr>
                  </a:outerShdw>
                </a:effectLst>
                <a:latin typeface="+mn-ea"/>
              </a:rPr>
              <a:t>他港</a:t>
            </a:r>
            <a:r>
              <a:rPr lang="ja-JP" altLang="en-US" sz="1200" b="1" dirty="0">
                <a:solidFill>
                  <a:schemeClr val="bg1"/>
                </a:solidFill>
                <a:effectLst>
                  <a:outerShdw blurRad="38100" dist="38100" dir="2700000" algn="tl">
                    <a:srgbClr val="000000">
                      <a:alpha val="43137"/>
                    </a:srgbClr>
                  </a:outerShdw>
                </a:effectLst>
                <a:latin typeface="+mn-ea"/>
              </a:rPr>
              <a:t>においても、効率的な荷役が可能な公共岸壁を提供する役割を重視し、背後を専用的に使用させない荷さばき地にしている岸壁があり、大阪港の利用者からも必要性が訴えられたことから、現状の利用実態から支障が生じないＲ地区の</a:t>
            </a:r>
            <a:r>
              <a:rPr lang="en-US" altLang="ja-JP" sz="1200" b="1" dirty="0">
                <a:solidFill>
                  <a:schemeClr val="bg1"/>
                </a:solidFill>
                <a:effectLst>
                  <a:outerShdw blurRad="38100" dist="38100" dir="2700000" algn="tl">
                    <a:srgbClr val="000000">
                      <a:alpha val="43137"/>
                    </a:srgbClr>
                  </a:outerShdw>
                </a:effectLst>
                <a:latin typeface="+mn-ea"/>
              </a:rPr>
              <a:t>R-1</a:t>
            </a:r>
            <a:r>
              <a:rPr lang="ja-JP" altLang="en-US" sz="1200" b="1" dirty="0">
                <a:solidFill>
                  <a:schemeClr val="bg1"/>
                </a:solidFill>
                <a:effectLst>
                  <a:outerShdw blurRad="38100" dist="38100" dir="2700000" algn="tl">
                    <a:srgbClr val="000000">
                      <a:alpha val="43137"/>
                    </a:srgbClr>
                  </a:outerShdw>
                </a:effectLst>
                <a:latin typeface="+mn-ea"/>
              </a:rPr>
              <a:t>岸壁背後の一体使用荷さばき地を廃止することとし</a:t>
            </a:r>
            <a:r>
              <a:rPr lang="ja-JP" altLang="en-US" sz="1200" b="1" dirty="0" smtClean="0">
                <a:solidFill>
                  <a:schemeClr val="bg1"/>
                </a:solidFill>
                <a:effectLst>
                  <a:outerShdw blurRad="38100" dist="38100" dir="2700000" algn="tl">
                    <a:srgbClr val="000000">
                      <a:alpha val="43137"/>
                    </a:srgbClr>
                  </a:outerShdw>
                </a:effectLst>
                <a:latin typeface="+mn-ea"/>
              </a:rPr>
              <a:t>、通常の荷さばき地に</a:t>
            </a:r>
            <a:r>
              <a:rPr lang="ja-JP" altLang="en-US" sz="1200" b="1" dirty="0">
                <a:solidFill>
                  <a:schemeClr val="bg1"/>
                </a:solidFill>
                <a:effectLst>
                  <a:outerShdw blurRad="38100" dist="38100" dir="2700000" algn="tl">
                    <a:srgbClr val="000000">
                      <a:alpha val="43137"/>
                    </a:srgbClr>
                  </a:outerShdw>
                </a:effectLst>
                <a:latin typeface="+mn-ea"/>
              </a:rPr>
              <a:t>転換する。</a:t>
            </a:r>
          </a:p>
          <a:p>
            <a:pPr marL="171450" indent="-171450">
              <a:buFont typeface="Arial" panose="020B0604020202020204" pitchFamily="34" charset="0"/>
              <a:buChar char="•"/>
            </a:pPr>
            <a:r>
              <a:rPr lang="ja-JP" altLang="en-US" sz="1200" b="1" dirty="0" smtClean="0">
                <a:solidFill>
                  <a:schemeClr val="bg1"/>
                </a:solidFill>
                <a:effectLst>
                  <a:outerShdw blurRad="38100" dist="38100" dir="2700000" algn="tl">
                    <a:srgbClr val="000000">
                      <a:alpha val="43137"/>
                    </a:srgbClr>
                  </a:outerShdw>
                </a:effectLst>
                <a:latin typeface="+mn-ea"/>
              </a:rPr>
              <a:t>なお</a:t>
            </a:r>
            <a:r>
              <a:rPr lang="ja-JP" altLang="en-US" sz="1200" b="1" dirty="0">
                <a:solidFill>
                  <a:schemeClr val="bg1"/>
                </a:solidFill>
                <a:effectLst>
                  <a:outerShdw blurRad="38100" dist="38100" dir="2700000" algn="tl">
                    <a:srgbClr val="000000">
                      <a:alpha val="43137"/>
                    </a:srgbClr>
                  </a:outerShdw>
                </a:effectLst>
                <a:latin typeface="+mn-ea"/>
              </a:rPr>
              <a:t>、今後も利用実態の把握に努め、廃止や縮小が可能となったものについては</a:t>
            </a:r>
            <a:r>
              <a:rPr lang="ja-JP" altLang="en-US" sz="1200" b="1" dirty="0" smtClean="0">
                <a:solidFill>
                  <a:schemeClr val="bg1"/>
                </a:solidFill>
                <a:effectLst>
                  <a:outerShdw blurRad="38100" dist="38100" dir="2700000" algn="tl">
                    <a:srgbClr val="000000">
                      <a:alpha val="43137"/>
                    </a:srgbClr>
                  </a:outerShdw>
                </a:effectLst>
                <a:latin typeface="+mn-ea"/>
              </a:rPr>
              <a:t>、通常の荷さばき地へ</a:t>
            </a:r>
            <a:r>
              <a:rPr lang="ja-JP" altLang="en-US" sz="1200" b="1" dirty="0">
                <a:solidFill>
                  <a:schemeClr val="bg1"/>
                </a:solidFill>
                <a:effectLst>
                  <a:outerShdw blurRad="38100" dist="38100" dir="2700000" algn="tl">
                    <a:srgbClr val="000000">
                      <a:alpha val="43137"/>
                    </a:srgbClr>
                  </a:outerShdw>
                </a:effectLst>
                <a:latin typeface="+mn-ea"/>
              </a:rPr>
              <a:t>の転換を図る</a:t>
            </a:r>
            <a:r>
              <a:rPr lang="ja-JP" altLang="en-US" sz="1200" b="1" dirty="0" smtClean="0">
                <a:solidFill>
                  <a:schemeClr val="bg1"/>
                </a:solidFill>
                <a:effectLst>
                  <a:outerShdw blurRad="38100" dist="38100" dir="2700000" algn="tl">
                    <a:srgbClr val="000000">
                      <a:alpha val="43137"/>
                    </a:srgbClr>
                  </a:outerShdw>
                </a:effectLst>
                <a:latin typeface="+mn-ea"/>
              </a:rPr>
              <a:t>。</a:t>
            </a:r>
            <a:endParaRPr lang="ja-JP" altLang="en-US" sz="1200" b="1" dirty="0">
              <a:solidFill>
                <a:schemeClr val="bg1"/>
              </a:solidFill>
              <a:effectLst>
                <a:outerShdw blurRad="38100" dist="38100" dir="2700000" algn="tl">
                  <a:srgbClr val="000000">
                    <a:alpha val="43137"/>
                  </a:srgbClr>
                </a:outerShdw>
              </a:effectLst>
              <a:latin typeface="+mn-ea"/>
            </a:endParaRPr>
          </a:p>
        </p:txBody>
      </p:sp>
      <p:sp>
        <p:nvSpPr>
          <p:cNvPr id="55" name="正方形/長方形 54"/>
          <p:cNvSpPr/>
          <p:nvPr/>
        </p:nvSpPr>
        <p:spPr>
          <a:xfrm>
            <a:off x="176173" y="830756"/>
            <a:ext cx="8780069" cy="918513"/>
          </a:xfrm>
          <a:prstGeom prst="rect">
            <a:avLst/>
          </a:prstGeom>
          <a:ln w="15875">
            <a:solidFill>
              <a:srgbClr val="7030A0"/>
            </a:solidFill>
          </a:ln>
        </p:spPr>
        <p:txBody>
          <a:bodyPr wrap="square" anchor="ctr">
            <a:noAutofit/>
          </a:bodyPr>
          <a:lstStyle/>
          <a:p>
            <a:pPr lvl="0" algn="just">
              <a:spcAft>
                <a:spcPts val="0"/>
              </a:spcAft>
            </a:pPr>
            <a:endParaRPr lang="en-US" altLang="ja-JP" sz="2000" b="1"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施設</a:t>
            </a:r>
            <a:r>
              <a:rPr lang="ja-JP" altLang="en-US" sz="1200" kern="100" dirty="0">
                <a:latin typeface="+mj-ea"/>
                <a:ea typeface="+mj-ea"/>
                <a:cs typeface="Times New Roman" panose="02020603050405020304" pitchFamily="18" charset="0"/>
              </a:rPr>
              <a:t>別収支を分析した結果、一体使用荷さばき地が存在する地区は安定した収益を計上出来ず赤字傾向となっており、一体使用荷さばき地のあり方を検討する必要がある。</a:t>
            </a:r>
          </a:p>
        </p:txBody>
      </p:sp>
      <p:sp>
        <p:nvSpPr>
          <p:cNvPr id="56" name="正方形/長方形 55"/>
          <p:cNvSpPr/>
          <p:nvPr/>
        </p:nvSpPr>
        <p:spPr>
          <a:xfrm>
            <a:off x="176173" y="830756"/>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課題</a:t>
            </a:r>
            <a:r>
              <a:rPr lang="ja-JP" altLang="en-US" sz="1200" b="1" dirty="0"/>
              <a:t>解決のための現状認識</a:t>
            </a:r>
          </a:p>
        </p:txBody>
      </p:sp>
      <p:sp>
        <p:nvSpPr>
          <p:cNvPr id="16" name="スライド番号プレースホルダー 15"/>
          <p:cNvSpPr>
            <a:spLocks noGrp="1"/>
          </p:cNvSpPr>
          <p:nvPr>
            <p:ph type="sldNum" sz="quarter" idx="12"/>
          </p:nvPr>
        </p:nvSpPr>
        <p:spPr/>
        <p:txBody>
          <a:bodyPr/>
          <a:lstStyle/>
          <a:p>
            <a:fld id="{8F2DF4D1-A360-4C90-B403-85324C324155}" type="slidenum">
              <a:rPr kumimoji="1" lang="ja-JP" altLang="en-US" smtClean="0"/>
              <a:t>21</a:t>
            </a:fld>
            <a:endParaRPr kumimoji="1" lang="ja-JP" altLang="en-US" dirty="0"/>
          </a:p>
        </p:txBody>
      </p:sp>
    </p:spTree>
    <p:extLst>
      <p:ext uri="{BB962C8B-B14F-4D97-AF65-F5344CB8AC3E}">
        <p14:creationId xmlns:p14="http://schemas.microsoft.com/office/powerpoint/2010/main" val="33972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7804</TotalTime>
  <Words>2249</Words>
  <PresentationFormat>画面に合わせる (4:3)</PresentationFormat>
  <Paragraphs>246</Paragraphs>
  <Slides>11</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ＭＳ Ｐゴシック</vt:lpstr>
      <vt:lpstr>ＭＳ 明朝</vt:lpstr>
      <vt:lpstr>メイリオ</vt:lpstr>
      <vt:lpstr>Arial</vt:lpstr>
      <vt:lpstr>Calibri</vt:lpstr>
      <vt:lpstr>Century Gothic</vt:lpstr>
      <vt:lpstr>Times New Roman</vt:lpstr>
      <vt:lpstr>Wingdings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Ⅳ　経営改善策 　１．全般的課題への対応 　　②　稼働率向上のための分析及び戦略策定が必要</vt:lpstr>
      <vt:lpstr>PowerPoint プレゼンテーション</vt:lpstr>
      <vt:lpstr>PowerPoint プレゼンテーション</vt:lpstr>
      <vt:lpstr>Ⅳ　経営改善策 　１．全般的課題への対応 　　③　営業損益の安定的黒字体質の構築が必要 　　④　過大な土地賃借料負担（施設提供事業から埋立事業への支払）</vt:lpstr>
      <vt:lpstr>Ⅳ　経営改善策 　１．全般的課題への対応 　　⑤　収益性の低い「一体使用荷さばき地」の必要性の検証</vt:lpstr>
      <vt:lpstr>Ⅳ　経営改善策 　１．全般的課題への対応 　　⑥　老朽化する上屋への対応</vt:lpstr>
      <vt:lpstr>Ⅳ　経営改善策 　１．全般的課題への対応 　　⑦　港営事業会計を構成する施設提供事業と埋立事業の区分の明確化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2019-03-06T02:25:22Z</dcterms:modified>
</cp:coreProperties>
</file>