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4" saveSubsetFonts="1">
  <p:sldMasterIdLst>
    <p:sldMasterId id="2147483766" r:id="rId1"/>
  </p:sldMasterIdLst>
  <p:notesMasterIdLst>
    <p:notesMasterId r:id="rId6"/>
  </p:notesMasterIdLst>
  <p:sldIdLst>
    <p:sldId id="330" r:id="rId2"/>
    <p:sldId id="269" r:id="rId3"/>
    <p:sldId id="341" r:id="rId4"/>
    <p:sldId id="342" r:id="rId5"/>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1E40"/>
    <a:srgbClr val="E5D7E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1" autoAdjust="0"/>
    <p:restoredTop sz="94424" autoAdjust="0"/>
  </p:normalViewPr>
  <p:slideViewPr>
    <p:cSldViewPr snapToGrid="0">
      <p:cViewPr varScale="1">
        <p:scale>
          <a:sx n="70" d="100"/>
          <a:sy n="70" d="100"/>
        </p:scale>
        <p:origin x="1500"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22303;&#29983;&#24029;&#20316;&#26989;&#29992;\&#32076;&#21942;&#35336;&#30011;&#21454;&#25903;&#21450;&#12403;&#31292;&#20685;&#29575;&#12464;&#12521;&#125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H28</a:t>
            </a:r>
            <a:r>
              <a:rPr lang="ja-JP" sz="800"/>
              <a:t>収支（単位：百万円）</a:t>
            </a:r>
          </a:p>
        </c:rich>
      </c:tx>
      <c:layout>
        <c:manualLayout>
          <c:xMode val="edge"/>
          <c:yMode val="edge"/>
          <c:x val="0.21648055555555556"/>
          <c:y val="7.200854700854700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2031500000000001"/>
          <c:w val="0.93888888888888888"/>
          <c:h val="0.63889833333333335"/>
        </c:manualLayout>
      </c:layout>
      <c:barChart>
        <c:barDir val="col"/>
        <c:grouping val="percentStacked"/>
        <c:varyColors val="0"/>
        <c:ser>
          <c:idx val="0"/>
          <c:order val="0"/>
          <c:tx>
            <c:strRef>
              <c:f>'C-6,7'!$A$4</c:f>
              <c:strCache>
                <c:ptCount val="1"/>
                <c:pt idx="0">
                  <c:v>C-6費用</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'C-6,7'!$B$3:$C$3</c:f>
              <c:numCache>
                <c:formatCode>"収入（"#,##0"）";[Red]"収入（"\-#,##0"）"</c:formatCode>
                <c:ptCount val="2"/>
                <c:pt idx="0" formatCode="&quot;費用（&quot;#,##0&quot;）&quot;;[Red]&quot;費用（&quot;\-#,##0&quot;）&quot;">
                  <c:v>521</c:v>
                </c:pt>
                <c:pt idx="1">
                  <c:v>300</c:v>
                </c:pt>
              </c:numCache>
            </c:numRef>
          </c:cat>
          <c:val>
            <c:numRef>
              <c:f>'C-6,7'!$B$4:$C$4</c:f>
              <c:numCache>
                <c:formatCode>General</c:formatCode>
                <c:ptCount val="2"/>
                <c:pt idx="0" formatCode="#,##0_);[Red]\(#,##0\)">
                  <c:v>205</c:v>
                </c:pt>
              </c:numCache>
            </c:numRef>
          </c:val>
        </c:ser>
        <c:ser>
          <c:idx val="1"/>
          <c:order val="1"/>
          <c:tx>
            <c:strRef>
              <c:f>'C-6,7'!$A$5</c:f>
              <c:strCache>
                <c:ptCount val="1"/>
                <c:pt idx="0">
                  <c:v>C-7費用</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'C-6,7'!$B$3:$C$3</c:f>
              <c:numCache>
                <c:formatCode>"収入（"#,##0"）";[Red]"収入（"\-#,##0"）"</c:formatCode>
                <c:ptCount val="2"/>
                <c:pt idx="0" formatCode="&quot;費用（&quot;#,##0&quot;）&quot;;[Red]&quot;費用（&quot;\-#,##0&quot;）&quot;">
                  <c:v>521</c:v>
                </c:pt>
                <c:pt idx="1">
                  <c:v>300</c:v>
                </c:pt>
              </c:numCache>
            </c:numRef>
          </c:cat>
          <c:val>
            <c:numRef>
              <c:f>'C-6,7'!$B$5:$C$5</c:f>
              <c:numCache>
                <c:formatCode>General</c:formatCode>
                <c:ptCount val="2"/>
                <c:pt idx="0" formatCode="#,##0_);[Red]\(#,##0\)">
                  <c:v>214</c:v>
                </c:pt>
              </c:numCache>
            </c:numRef>
          </c:val>
        </c:ser>
        <c:ser>
          <c:idx val="2"/>
          <c:order val="2"/>
          <c:tx>
            <c:strRef>
              <c:f>'C-6,7'!$A$6</c:f>
              <c:strCache>
                <c:ptCount val="1"/>
                <c:pt idx="0">
                  <c:v>荷役機械費用</c:v>
                </c:pt>
              </c:strCache>
            </c:strRef>
          </c:tx>
          <c:spPr>
            <a:noFill/>
            <a:ln>
              <a:solidFill>
                <a:schemeClr val="tx1"/>
              </a:solidFill>
            </a:ln>
            <a:effectLst/>
          </c:spPr>
          <c:invertIfNegative val="0"/>
          <c:dLbls>
            <c:dLbl>
              <c:idx val="0"/>
              <c:layout>
                <c:manualLayout>
                  <c:x val="-8.5206547619047612E-2"/>
                  <c:y val="-9.8777777777777784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6014206349206346"/>
                      <c:h val="9.861944444444444E-2"/>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'C-6,7'!$B$3:$C$3</c:f>
              <c:numCache>
                <c:formatCode>"収入（"#,##0"）";[Red]"収入（"\-#,##0"）"</c:formatCode>
                <c:ptCount val="2"/>
                <c:pt idx="0" formatCode="&quot;費用（&quot;#,##0&quot;）&quot;;[Red]&quot;費用（&quot;\-#,##0&quot;）&quot;">
                  <c:v>521</c:v>
                </c:pt>
                <c:pt idx="1">
                  <c:v>300</c:v>
                </c:pt>
              </c:numCache>
            </c:numRef>
          </c:cat>
          <c:val>
            <c:numRef>
              <c:f>'C-6,7'!$B$6:$C$6</c:f>
              <c:numCache>
                <c:formatCode>General</c:formatCode>
                <c:ptCount val="2"/>
                <c:pt idx="0" formatCode="#,##0_);[Red]\(#,##0\)">
                  <c:v>102</c:v>
                </c:pt>
              </c:numCache>
            </c:numRef>
          </c:val>
        </c:ser>
        <c:ser>
          <c:idx val="3"/>
          <c:order val="3"/>
          <c:tx>
            <c:strRef>
              <c:f>'C-6,7'!$A$7</c:f>
              <c:strCache>
                <c:ptCount val="1"/>
                <c:pt idx="0">
                  <c:v>C-6収入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'C-6,7'!$B$3:$C$3</c:f>
              <c:numCache>
                <c:formatCode>"収入（"#,##0"）";[Red]"収入（"\-#,##0"）"</c:formatCode>
                <c:ptCount val="2"/>
                <c:pt idx="0" formatCode="&quot;費用（&quot;#,##0&quot;）&quot;;[Red]&quot;費用（&quot;\-#,##0&quot;）&quot;">
                  <c:v>521</c:v>
                </c:pt>
                <c:pt idx="1">
                  <c:v>300</c:v>
                </c:pt>
              </c:numCache>
            </c:numRef>
          </c:cat>
          <c:val>
            <c:numRef>
              <c:f>'C-6,7'!$B$7:$C$7</c:f>
              <c:numCache>
                <c:formatCode>#,##0_);[Red]\(#,##0\)</c:formatCode>
                <c:ptCount val="2"/>
                <c:pt idx="1">
                  <c:v>147</c:v>
                </c:pt>
              </c:numCache>
            </c:numRef>
          </c:val>
        </c:ser>
        <c:ser>
          <c:idx val="4"/>
          <c:order val="4"/>
          <c:tx>
            <c:strRef>
              <c:f>'C-6,7'!$A$8</c:f>
              <c:strCache>
                <c:ptCount val="1"/>
                <c:pt idx="0">
                  <c:v>C-7収入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'C-6,7'!$B$3:$C$3</c:f>
              <c:numCache>
                <c:formatCode>"収入（"#,##0"）";[Red]"収入（"\-#,##0"）"</c:formatCode>
                <c:ptCount val="2"/>
                <c:pt idx="0" formatCode="&quot;費用（&quot;#,##0&quot;）&quot;;[Red]&quot;費用（&quot;\-#,##0&quot;）&quot;">
                  <c:v>521</c:v>
                </c:pt>
                <c:pt idx="1">
                  <c:v>300</c:v>
                </c:pt>
              </c:numCache>
            </c:numRef>
          </c:cat>
          <c:val>
            <c:numRef>
              <c:f>'C-6,7'!$B$8:$C$8</c:f>
              <c:numCache>
                <c:formatCode>#,##0_);[Red]\(#,##0\)</c:formatCode>
                <c:ptCount val="2"/>
                <c:pt idx="1">
                  <c:v>109</c:v>
                </c:pt>
              </c:numCache>
            </c:numRef>
          </c:val>
        </c:ser>
        <c:ser>
          <c:idx val="5"/>
          <c:order val="5"/>
          <c:tx>
            <c:strRef>
              <c:f>'C-6,7'!$A$9</c:f>
              <c:strCache>
                <c:ptCount val="1"/>
                <c:pt idx="0">
                  <c:v>荷役機械
収入</c:v>
                </c:pt>
              </c:strCache>
            </c:strRef>
          </c:tx>
          <c:spPr>
            <a:noFill/>
            <a:ln>
              <a:solidFill>
                <a:schemeClr val="tx1"/>
              </a:solidFill>
            </a:ln>
            <a:effectLst/>
          </c:spPr>
          <c:invertIfNegative val="0"/>
          <c:dLbls>
            <c:dLbl>
              <c:idx val="1"/>
              <c:layout>
                <c:manualLayout>
                  <c:x val="-0.2671027777777778"/>
                  <c:y val="0.24341694444444445"/>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19548968253968257"/>
                      <c:h val="0.29783999999999994"/>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'C-6,7'!$B$3:$C$3</c:f>
              <c:numCache>
                <c:formatCode>"収入（"#,##0"）";[Red]"収入（"\-#,##0"）"</c:formatCode>
                <c:ptCount val="2"/>
                <c:pt idx="0" formatCode="&quot;費用（&quot;#,##0&quot;）&quot;;[Red]&quot;費用（&quot;\-#,##0&quot;）&quot;">
                  <c:v>521</c:v>
                </c:pt>
                <c:pt idx="1">
                  <c:v>300</c:v>
                </c:pt>
              </c:numCache>
            </c:numRef>
          </c:cat>
          <c:val>
            <c:numRef>
              <c:f>'C-6,7'!$B$9:$C$9</c:f>
              <c:numCache>
                <c:formatCode>#,##0_);[Red]\(#,##0\)</c:formatCode>
                <c:ptCount val="2"/>
                <c:pt idx="1">
                  <c:v>44</c:v>
                </c:pt>
              </c:numCache>
            </c:numRef>
          </c:val>
        </c:ser>
        <c:ser>
          <c:idx val="6"/>
          <c:order val="6"/>
          <c:tx>
            <c:strRef>
              <c:f>'C-6,7'!$A$10</c:f>
              <c:strCache>
                <c:ptCount val="1"/>
                <c:pt idx="0">
                  <c:v>赤字額
（荷役）</c:v>
                </c:pt>
              </c:strCache>
            </c:strRef>
          </c:tx>
          <c:spPr>
            <a:noFill/>
            <a:ln w="31750">
              <a:solidFill>
                <a:srgbClr val="7030A0"/>
              </a:solidFill>
              <a:prstDash val="sysDash"/>
            </a:ln>
            <a:effectLst/>
          </c:spPr>
          <c:invertIfNegative val="0"/>
          <c:dLbls>
            <c:dLbl>
              <c:idx val="1"/>
              <c:layout>
                <c:manualLayout>
                  <c:x val="-0.26458293650793652"/>
                  <c:y val="-0.21166638888888889"/>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21376349206349207"/>
                      <c:h val="0.28039888888888886"/>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'C-6,7'!$B$3:$C$3</c:f>
              <c:numCache>
                <c:formatCode>"収入（"#,##0"）";[Red]"収入（"\-#,##0"）"</c:formatCode>
                <c:ptCount val="2"/>
                <c:pt idx="0" formatCode="&quot;費用（&quot;#,##0&quot;）&quot;;[Red]&quot;費用（&quot;\-#,##0&quot;）&quot;">
                  <c:v>521</c:v>
                </c:pt>
                <c:pt idx="1">
                  <c:v>300</c:v>
                </c:pt>
              </c:numCache>
            </c:numRef>
          </c:cat>
          <c:val>
            <c:numRef>
              <c:f>'C-6,7'!$B$10:$C$10</c:f>
              <c:numCache>
                <c:formatCode>#,##0_);[Red]\(#,##0\)</c:formatCode>
                <c:ptCount val="2"/>
                <c:pt idx="1">
                  <c:v>58</c:v>
                </c:pt>
              </c:numCache>
            </c:numRef>
          </c:val>
        </c:ser>
        <c:ser>
          <c:idx val="7"/>
          <c:order val="7"/>
          <c:tx>
            <c:strRef>
              <c:f>'C-6,7'!$A$11</c:f>
              <c:strCache>
                <c:ptCount val="1"/>
                <c:pt idx="0">
                  <c:v>赤字額
（上屋）</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'C-6,7'!$B$3:$C$3</c:f>
              <c:numCache>
                <c:formatCode>"収入（"#,##0"）";[Red]"収入（"\-#,##0"）"</c:formatCode>
                <c:ptCount val="2"/>
                <c:pt idx="0" formatCode="&quot;費用（&quot;#,##0&quot;）&quot;;[Red]&quot;費用（&quot;\-#,##0&quot;）&quot;">
                  <c:v>521</c:v>
                </c:pt>
                <c:pt idx="1">
                  <c:v>300</c:v>
                </c:pt>
              </c:numCache>
            </c:numRef>
          </c:cat>
          <c:val>
            <c:numRef>
              <c:f>'C-6,7'!$B$11:$C$11</c:f>
              <c:numCache>
                <c:formatCode>#,##0_);[Red]\(#,##0\)</c:formatCode>
                <c:ptCount val="2"/>
                <c:pt idx="1">
                  <c:v>163</c:v>
                </c:pt>
              </c:numCache>
            </c:numRef>
          </c:val>
        </c:ser>
        <c:dLbls>
          <c:dLblPos val="ctr"/>
          <c:showLegendKey val="0"/>
          <c:showVal val="1"/>
          <c:showCatName val="0"/>
          <c:showSerName val="0"/>
          <c:showPercent val="0"/>
          <c:showBubbleSize val="0"/>
        </c:dLbls>
        <c:gapWidth val="48"/>
        <c:overlap val="100"/>
        <c:axId val="283477424"/>
        <c:axId val="283479776"/>
      </c:barChart>
      <c:catAx>
        <c:axId val="283477424"/>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283479776"/>
        <c:crosses val="autoZero"/>
        <c:auto val="1"/>
        <c:lblAlgn val="ctr"/>
        <c:lblOffset val="100"/>
        <c:noMultiLvlLbl val="0"/>
      </c:catAx>
      <c:valAx>
        <c:axId val="283479776"/>
        <c:scaling>
          <c:orientation val="minMax"/>
        </c:scaling>
        <c:delete val="1"/>
        <c:axPos val="l"/>
        <c:numFmt formatCode="0%" sourceLinked="1"/>
        <c:majorTickMark val="none"/>
        <c:minorTickMark val="none"/>
        <c:tickLblPos val="nextTo"/>
        <c:crossAx val="28347742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a:t>
            </a:r>
            <a:r>
              <a:rPr lang="en-US" altLang="ja-JP" sz="800"/>
              <a:t>9</a:t>
            </a:r>
            <a:r>
              <a:rPr lang="ja-JP" sz="800"/>
              <a:t>収支（単位：百万円）</a:t>
            </a:r>
          </a:p>
        </c:rich>
      </c:tx>
      <c:layout>
        <c:manualLayout>
          <c:xMode val="edge"/>
          <c:yMode val="edge"/>
          <c:x val="0.31300432098765435"/>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2031500000000001"/>
          <c:w val="0.93888888888888888"/>
          <c:h val="0.5824544444444445"/>
        </c:manualLayout>
      </c:layout>
      <c:barChart>
        <c:barDir val="col"/>
        <c:grouping val="percentStacked"/>
        <c:varyColors val="0"/>
        <c:ser>
          <c:idx val="0"/>
          <c:order val="0"/>
          <c:tx>
            <c:strRef>
              <c:f>'青果物（北港白津）'!$A$4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154</c:v>
                </c:pt>
                <c:pt idx="1">
                  <c:v>72</c:v>
                </c:pt>
              </c:numCache>
            </c:numRef>
          </c:cat>
          <c:val>
            <c:numRef>
              <c:f>'青果物（北港白津）'!$D$4:$E$4</c:f>
              <c:numCache>
                <c:formatCode>General</c:formatCode>
                <c:ptCount val="2"/>
                <c:pt idx="0" formatCode="#,##0_);[Red]\(#,##0\)">
                  <c:v>154</c:v>
                </c:pt>
              </c:numCache>
            </c:numRef>
          </c:val>
        </c:ser>
        <c:ser>
          <c:idx val="1"/>
          <c:order val="1"/>
          <c:tx>
            <c:strRef>
              <c:f>'青果物（北港白津）'!$A$5</c:f>
              <c:strCache>
                <c:ptCount val="1"/>
                <c:pt idx="0">
                  <c:v>使用料収入</c:v>
                </c:pt>
              </c:strCache>
            </c:strRef>
          </c:tx>
          <c:spPr>
            <a:noFill/>
            <a:ln>
              <a:solidFill>
                <a:srgbClr val="7030A0"/>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154</c:v>
                </c:pt>
                <c:pt idx="1">
                  <c:v>72</c:v>
                </c:pt>
              </c:numCache>
            </c:numRef>
          </c:cat>
          <c:val>
            <c:numRef>
              <c:f>'青果物（北港白津）'!$D$5:$E$5</c:f>
              <c:numCache>
                <c:formatCode>#,##0_);[Red]\(#,##0\)</c:formatCode>
                <c:ptCount val="2"/>
                <c:pt idx="1">
                  <c:v>72</c:v>
                </c:pt>
              </c:numCache>
            </c:numRef>
          </c:val>
        </c:ser>
        <c:ser>
          <c:idx val="2"/>
          <c:order val="2"/>
          <c:tx>
            <c:strRef>
              <c:f>'青果物（北港白津）'!$A$6</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154</c:v>
                </c:pt>
                <c:pt idx="1">
                  <c:v>72</c:v>
                </c:pt>
              </c:numCache>
            </c:numRef>
          </c:cat>
          <c:val>
            <c:numRef>
              <c:f>'青果物（北港白津）'!$D$6:$E$6</c:f>
              <c:numCache>
                <c:formatCode>#,##0_);[Red]\(#,##0\)</c:formatCode>
                <c:ptCount val="2"/>
                <c:pt idx="1">
                  <c:v>82</c:v>
                </c:pt>
              </c:numCache>
            </c:numRef>
          </c:val>
        </c:ser>
        <c:dLbls>
          <c:dLblPos val="ctr"/>
          <c:showLegendKey val="0"/>
          <c:showVal val="1"/>
          <c:showCatName val="0"/>
          <c:showSerName val="0"/>
          <c:showPercent val="0"/>
          <c:showBubbleSize val="0"/>
        </c:dLbls>
        <c:gapWidth val="48"/>
        <c:overlap val="100"/>
        <c:axId val="448382904"/>
        <c:axId val="448381728"/>
      </c:barChart>
      <c:catAx>
        <c:axId val="448382904"/>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8381728"/>
        <c:crosses val="autoZero"/>
        <c:auto val="1"/>
        <c:lblAlgn val="ctr"/>
        <c:lblOffset val="100"/>
        <c:noMultiLvlLbl val="0"/>
      </c:catAx>
      <c:valAx>
        <c:axId val="448381728"/>
        <c:scaling>
          <c:orientation val="minMax"/>
        </c:scaling>
        <c:delete val="1"/>
        <c:axPos val="l"/>
        <c:numFmt formatCode="0%" sourceLinked="1"/>
        <c:majorTickMark val="none"/>
        <c:minorTickMark val="none"/>
        <c:tickLblPos val="nextTo"/>
        <c:crossAx val="4483829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H28</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757575757581E-2"/>
          <c:y val="0.20649259259259259"/>
          <c:w val="0.87064814814814817"/>
          <c:h val="0.58842592592592591"/>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'青果物（北港白津）'!$A$10:$A$11</c:f>
              <c:strCache>
                <c:ptCount val="2"/>
                <c:pt idx="0">
                  <c:v>北港白津地区</c:v>
                </c:pt>
                <c:pt idx="1">
                  <c:v>全施設平均</c:v>
                </c:pt>
              </c:strCache>
            </c:strRef>
          </c:cat>
          <c:val>
            <c:numRef>
              <c:f>'青果物（北港白津）'!$B$10:$B$11</c:f>
              <c:numCache>
                <c:formatCode>0.0%</c:formatCode>
                <c:ptCount val="2"/>
                <c:pt idx="0">
                  <c:v>0.23980000000000001</c:v>
                </c:pt>
                <c:pt idx="1">
                  <c:v>0.67030000000000001</c:v>
                </c:pt>
              </c:numCache>
            </c:numRef>
          </c:val>
        </c:ser>
        <c:dLbls>
          <c:dLblPos val="outEnd"/>
          <c:showLegendKey val="0"/>
          <c:showVal val="1"/>
          <c:showCatName val="0"/>
          <c:showSerName val="0"/>
          <c:showPercent val="0"/>
          <c:showBubbleSize val="0"/>
        </c:dLbls>
        <c:gapWidth val="20"/>
        <c:overlap val="-27"/>
        <c:axId val="448383296"/>
        <c:axId val="448386824"/>
      </c:barChart>
      <c:catAx>
        <c:axId val="4483832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8386824"/>
        <c:crosses val="autoZero"/>
        <c:auto val="1"/>
        <c:lblAlgn val="ctr"/>
        <c:lblOffset val="100"/>
        <c:noMultiLvlLbl val="0"/>
      </c:catAx>
      <c:valAx>
        <c:axId val="448386824"/>
        <c:scaling>
          <c:orientation val="minMax"/>
        </c:scaling>
        <c:delete val="1"/>
        <c:axPos val="l"/>
        <c:numFmt formatCode="0.0%" sourceLinked="1"/>
        <c:majorTickMark val="none"/>
        <c:minorTickMark val="none"/>
        <c:tickLblPos val="nextTo"/>
        <c:crossAx val="448383296"/>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H29</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757575757581E-2"/>
          <c:y val="0.20649259259259259"/>
          <c:w val="0.87064814814814817"/>
          <c:h val="0.58842592592592591"/>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'青果物（北港白津）'!$A$10:$A$11</c:f>
              <c:strCache>
                <c:ptCount val="2"/>
                <c:pt idx="0">
                  <c:v>北港白津地区</c:v>
                </c:pt>
                <c:pt idx="1">
                  <c:v>全施設平均</c:v>
                </c:pt>
              </c:strCache>
            </c:strRef>
          </c:cat>
          <c:val>
            <c:numRef>
              <c:f>'青果物（北港白津）'!$C$10:$C$11</c:f>
              <c:numCache>
                <c:formatCode>0.0%</c:formatCode>
                <c:ptCount val="2"/>
                <c:pt idx="0">
                  <c:v>0.23899999999999999</c:v>
                </c:pt>
                <c:pt idx="1">
                  <c:v>0.6613</c:v>
                </c:pt>
              </c:numCache>
            </c:numRef>
          </c:val>
        </c:ser>
        <c:dLbls>
          <c:dLblPos val="outEnd"/>
          <c:showLegendKey val="0"/>
          <c:showVal val="1"/>
          <c:showCatName val="0"/>
          <c:showSerName val="0"/>
          <c:showPercent val="0"/>
          <c:showBubbleSize val="0"/>
        </c:dLbls>
        <c:gapWidth val="20"/>
        <c:overlap val="-27"/>
        <c:axId val="448387608"/>
        <c:axId val="448385256"/>
      </c:barChart>
      <c:catAx>
        <c:axId val="448387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8385256"/>
        <c:crosses val="autoZero"/>
        <c:auto val="1"/>
        <c:lblAlgn val="ctr"/>
        <c:lblOffset val="100"/>
        <c:noMultiLvlLbl val="0"/>
      </c:catAx>
      <c:valAx>
        <c:axId val="448385256"/>
        <c:scaling>
          <c:orientation val="minMax"/>
        </c:scaling>
        <c:delete val="1"/>
        <c:axPos val="l"/>
        <c:numFmt formatCode="0.0%" sourceLinked="1"/>
        <c:majorTickMark val="none"/>
        <c:minorTickMark val="none"/>
        <c:tickLblPos val="nextTo"/>
        <c:crossAx val="448387608"/>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H28</a:t>
            </a:r>
            <a:r>
              <a:rPr lang="ja-JP" altLang="en-US" sz="800"/>
              <a:t>稼働率</a:t>
            </a:r>
            <a:endParaRPr lang="ja-JP" sz="800"/>
          </a:p>
        </c:rich>
      </c:tx>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925925925928E-2"/>
          <c:y val="0.19473333333333334"/>
          <c:w val="0.87064814814814817"/>
          <c:h val="0.59049555555555555"/>
        </c:manualLayout>
      </c:layout>
      <c:barChart>
        <c:barDir val="col"/>
        <c:grouping val="clustered"/>
        <c:varyColors val="0"/>
        <c:ser>
          <c:idx val="0"/>
          <c:order val="0"/>
          <c:spPr>
            <a:noFill/>
            <a:ln>
              <a:solidFill>
                <a:schemeClr val="tx1"/>
              </a:solidFill>
            </a:ln>
            <a:effectLst/>
          </c:spPr>
          <c:invertIfNegative val="0"/>
          <c:dPt>
            <c:idx val="2"/>
            <c:invertIfNegative val="0"/>
            <c:bubble3D val="0"/>
            <c:spPr>
              <a:noFill/>
              <a:ln w="31750">
                <a:solidFill>
                  <a:srgbClr val="7030A0"/>
                </a:solidFill>
                <a:prstDash val="sysDot"/>
              </a:ln>
              <a:effectLst/>
            </c:spPr>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'C-6,7'!$A$15:$A$17</c:f>
              <c:strCache>
                <c:ptCount val="3"/>
                <c:pt idx="0">
                  <c:v>C-6</c:v>
                </c:pt>
                <c:pt idx="1">
                  <c:v>C-7</c:v>
                </c:pt>
                <c:pt idx="2">
                  <c:v>全施設平均※</c:v>
                </c:pt>
              </c:strCache>
            </c:strRef>
          </c:cat>
          <c:val>
            <c:numRef>
              <c:f>'C-6,7'!$B$15:$B$17</c:f>
              <c:numCache>
                <c:formatCode>0.0%</c:formatCode>
                <c:ptCount val="3"/>
                <c:pt idx="0">
                  <c:v>0.56100000000000005</c:v>
                </c:pt>
                <c:pt idx="1">
                  <c:v>0.40570000000000001</c:v>
                </c:pt>
                <c:pt idx="2">
                  <c:v>0.67030000000000001</c:v>
                </c:pt>
              </c:numCache>
            </c:numRef>
          </c:val>
        </c:ser>
        <c:dLbls>
          <c:showLegendKey val="0"/>
          <c:showVal val="0"/>
          <c:showCatName val="0"/>
          <c:showSerName val="0"/>
          <c:showPercent val="0"/>
          <c:showBubbleSize val="0"/>
        </c:dLbls>
        <c:gapWidth val="20"/>
        <c:overlap val="-27"/>
        <c:axId val="326351448"/>
        <c:axId val="326355760"/>
      </c:barChart>
      <c:catAx>
        <c:axId val="3263514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6355760"/>
        <c:crosses val="autoZero"/>
        <c:auto val="1"/>
        <c:lblAlgn val="ctr"/>
        <c:lblOffset val="100"/>
        <c:noMultiLvlLbl val="0"/>
      </c:catAx>
      <c:valAx>
        <c:axId val="326355760"/>
        <c:scaling>
          <c:orientation val="minMax"/>
        </c:scaling>
        <c:delete val="1"/>
        <c:axPos val="l"/>
        <c:numFmt formatCode="0.0%" sourceLinked="1"/>
        <c:majorTickMark val="none"/>
        <c:minorTickMark val="none"/>
        <c:tickLblPos val="nextTo"/>
        <c:crossAx val="326351448"/>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H29</a:t>
            </a:r>
            <a:r>
              <a:rPr lang="ja-JP" altLang="en-US" sz="800"/>
              <a:t>稼働率</a:t>
            </a:r>
            <a:endParaRPr lang="ja-JP" sz="800"/>
          </a:p>
        </c:rich>
      </c:tx>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925925925928E-2"/>
          <c:y val="0.19473333333333334"/>
          <c:w val="0.87064814814814817"/>
          <c:h val="0.59049555555555555"/>
        </c:manualLayout>
      </c:layout>
      <c:barChart>
        <c:barDir val="col"/>
        <c:grouping val="clustered"/>
        <c:varyColors val="0"/>
        <c:ser>
          <c:idx val="0"/>
          <c:order val="0"/>
          <c:spPr>
            <a:noFill/>
            <a:ln>
              <a:solidFill>
                <a:schemeClr val="tx1"/>
              </a:solidFill>
            </a:ln>
            <a:effectLst/>
          </c:spPr>
          <c:invertIfNegative val="0"/>
          <c:dPt>
            <c:idx val="2"/>
            <c:invertIfNegative val="0"/>
            <c:bubble3D val="0"/>
            <c:spPr>
              <a:noFill/>
              <a:ln w="31750">
                <a:solidFill>
                  <a:srgbClr val="7030A0"/>
                </a:solidFill>
                <a:prstDash val="sysDot"/>
              </a:ln>
              <a:effectLst/>
            </c:spPr>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'C-6,7'!$A$15:$A$17</c:f>
              <c:strCache>
                <c:ptCount val="3"/>
                <c:pt idx="0">
                  <c:v>C-6</c:v>
                </c:pt>
                <c:pt idx="1">
                  <c:v>C-7</c:v>
                </c:pt>
                <c:pt idx="2">
                  <c:v>全施設平均※</c:v>
                </c:pt>
              </c:strCache>
            </c:strRef>
          </c:cat>
          <c:val>
            <c:numRef>
              <c:f>'C-6,7'!$C$15:$C$17</c:f>
              <c:numCache>
                <c:formatCode>0.0%</c:formatCode>
                <c:ptCount val="3"/>
                <c:pt idx="0">
                  <c:v>0.5635</c:v>
                </c:pt>
                <c:pt idx="1">
                  <c:v>0.28749999999999998</c:v>
                </c:pt>
                <c:pt idx="2">
                  <c:v>0.6613</c:v>
                </c:pt>
              </c:numCache>
            </c:numRef>
          </c:val>
        </c:ser>
        <c:dLbls>
          <c:showLegendKey val="0"/>
          <c:showVal val="0"/>
          <c:showCatName val="0"/>
          <c:showSerName val="0"/>
          <c:showPercent val="0"/>
          <c:showBubbleSize val="0"/>
        </c:dLbls>
        <c:gapWidth val="20"/>
        <c:overlap val="-27"/>
        <c:axId val="326356152"/>
        <c:axId val="326354584"/>
      </c:barChart>
      <c:catAx>
        <c:axId val="3263561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6354584"/>
        <c:crosses val="autoZero"/>
        <c:auto val="1"/>
        <c:lblAlgn val="ctr"/>
        <c:lblOffset val="100"/>
        <c:noMultiLvlLbl val="0"/>
      </c:catAx>
      <c:valAx>
        <c:axId val="326354584"/>
        <c:scaling>
          <c:orientation val="minMax"/>
        </c:scaling>
        <c:delete val="1"/>
        <c:axPos val="l"/>
        <c:numFmt formatCode="0.0%" sourceLinked="1"/>
        <c:majorTickMark val="none"/>
        <c:minorTickMark val="none"/>
        <c:tickLblPos val="nextTo"/>
        <c:crossAx val="326356152"/>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H29</a:t>
            </a:r>
            <a:r>
              <a:rPr lang="ja-JP" sz="800"/>
              <a:t>収支（単位：百万円）</a:t>
            </a:r>
          </a:p>
        </c:rich>
      </c:tx>
      <c:layout>
        <c:manualLayout>
          <c:xMode val="edge"/>
          <c:yMode val="edge"/>
          <c:x val="0.20031157407407407"/>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0620388888888888"/>
          <c:w val="0.93888888888888888"/>
          <c:h val="0.65300944444444442"/>
        </c:manualLayout>
      </c:layout>
      <c:barChart>
        <c:barDir val="col"/>
        <c:grouping val="percentStacked"/>
        <c:varyColors val="0"/>
        <c:ser>
          <c:idx val="0"/>
          <c:order val="0"/>
          <c:tx>
            <c:strRef>
              <c:f>'C-6,7'!$A$4</c:f>
              <c:strCache>
                <c:ptCount val="1"/>
                <c:pt idx="0">
                  <c:v>C-6費用</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533</c:v>
                </c:pt>
                <c:pt idx="1">
                  <c:v>265</c:v>
                </c:pt>
              </c:numCache>
            </c:numRef>
          </c:cat>
          <c:val>
            <c:numRef>
              <c:f>'C-6,7'!$D$4:$E$4</c:f>
              <c:numCache>
                <c:formatCode>General</c:formatCode>
                <c:ptCount val="2"/>
                <c:pt idx="0" formatCode="#,##0_);[Red]\(#,##0\)">
                  <c:v>201</c:v>
                </c:pt>
              </c:numCache>
            </c:numRef>
          </c:val>
        </c:ser>
        <c:ser>
          <c:idx val="1"/>
          <c:order val="1"/>
          <c:tx>
            <c:strRef>
              <c:f>'C-6,7'!$A$5</c:f>
              <c:strCache>
                <c:ptCount val="1"/>
                <c:pt idx="0">
                  <c:v>C-7費用</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533</c:v>
                </c:pt>
                <c:pt idx="1">
                  <c:v>265</c:v>
                </c:pt>
              </c:numCache>
            </c:numRef>
          </c:cat>
          <c:val>
            <c:numRef>
              <c:f>'C-6,7'!$D$5:$E$5</c:f>
              <c:numCache>
                <c:formatCode>General</c:formatCode>
                <c:ptCount val="2"/>
                <c:pt idx="0" formatCode="#,##0_);[Red]\(#,##0\)">
                  <c:v>222</c:v>
                </c:pt>
              </c:numCache>
            </c:numRef>
          </c:val>
        </c:ser>
        <c:ser>
          <c:idx val="2"/>
          <c:order val="2"/>
          <c:tx>
            <c:strRef>
              <c:f>'C-6,7'!$A$6</c:f>
              <c:strCache>
                <c:ptCount val="1"/>
                <c:pt idx="0">
                  <c:v>荷役機械費用</c:v>
                </c:pt>
              </c:strCache>
            </c:strRef>
          </c:tx>
          <c:spPr>
            <a:noFill/>
            <a:ln>
              <a:solidFill>
                <a:schemeClr val="tx1"/>
              </a:solidFill>
            </a:ln>
            <a:effectLst/>
          </c:spPr>
          <c:invertIfNegative val="0"/>
          <c:dLbls>
            <c:dLbl>
              <c:idx val="0"/>
              <c:layout>
                <c:manualLayout>
                  <c:x val="-7.559503968253968E-2"/>
                  <c:y val="-0.1270000000000000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7204761904761902"/>
                      <c:h val="0.13171555555555556"/>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533</c:v>
                </c:pt>
                <c:pt idx="1">
                  <c:v>265</c:v>
                </c:pt>
              </c:numCache>
            </c:numRef>
          </c:cat>
          <c:val>
            <c:numRef>
              <c:f>'C-6,7'!$D$6:$E$6</c:f>
              <c:numCache>
                <c:formatCode>General</c:formatCode>
                <c:ptCount val="2"/>
                <c:pt idx="0" formatCode="#,##0_);[Red]\(#,##0\)">
                  <c:v>110</c:v>
                </c:pt>
              </c:numCache>
            </c:numRef>
          </c:val>
        </c:ser>
        <c:ser>
          <c:idx val="3"/>
          <c:order val="3"/>
          <c:tx>
            <c:strRef>
              <c:f>'C-6,7'!$A$7</c:f>
              <c:strCache>
                <c:ptCount val="1"/>
                <c:pt idx="0">
                  <c:v>C-6収入</c:v>
                </c:pt>
              </c:strCache>
            </c:strRef>
          </c:tx>
          <c:spPr>
            <a:noFill/>
            <a:ln>
              <a:solidFill>
                <a:schemeClr val="tx1"/>
              </a:solidFill>
            </a:ln>
            <a:effectLst/>
          </c:spPr>
          <c:invertIfNegative val="0"/>
          <c:dLbls>
            <c:dLbl>
              <c:idx val="1"/>
              <c:layout>
                <c:manualLayout>
                  <c:x val="0"/>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533</c:v>
                </c:pt>
                <c:pt idx="1">
                  <c:v>265</c:v>
                </c:pt>
              </c:numCache>
            </c:numRef>
          </c:cat>
          <c:val>
            <c:numRef>
              <c:f>'C-6,7'!$D$7:$E$7</c:f>
              <c:numCache>
                <c:formatCode>#,##0_);[Red]\(#,##0\)</c:formatCode>
                <c:ptCount val="2"/>
                <c:pt idx="1">
                  <c:v>150</c:v>
                </c:pt>
              </c:numCache>
            </c:numRef>
          </c:val>
        </c:ser>
        <c:ser>
          <c:idx val="4"/>
          <c:order val="4"/>
          <c:tx>
            <c:strRef>
              <c:f>'C-6,7'!$A$8</c:f>
              <c:strCache>
                <c:ptCount val="1"/>
                <c:pt idx="0">
                  <c:v>C-7収入</c:v>
                </c:pt>
              </c:strCache>
            </c:strRef>
          </c:tx>
          <c:spPr>
            <a:noFill/>
            <a:ln>
              <a:solidFill>
                <a:schemeClr val="tx1"/>
              </a:solidFill>
            </a:ln>
            <a:effectLst/>
          </c:spPr>
          <c:invertIfNegative val="0"/>
          <c:dLbls>
            <c:dLbl>
              <c:idx val="1"/>
              <c:layout>
                <c:manualLayout>
                  <c:x val="-1.0779196465456927E-16"/>
                  <c:y val="6.7841880341880344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2792236111111111"/>
                      <c:h val="0.17910256410256412"/>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533</c:v>
                </c:pt>
                <c:pt idx="1">
                  <c:v>265</c:v>
                </c:pt>
              </c:numCache>
            </c:numRef>
          </c:cat>
          <c:val>
            <c:numRef>
              <c:f>'C-6,7'!$D$8:$E$8</c:f>
              <c:numCache>
                <c:formatCode>#,##0_);[Red]\(#,##0\)</c:formatCode>
                <c:ptCount val="2"/>
                <c:pt idx="1">
                  <c:v>78</c:v>
                </c:pt>
              </c:numCache>
            </c:numRef>
          </c:val>
        </c:ser>
        <c:ser>
          <c:idx val="5"/>
          <c:order val="5"/>
          <c:tx>
            <c:strRef>
              <c:f>'C-6,7'!$A$9</c:f>
              <c:strCache>
                <c:ptCount val="1"/>
                <c:pt idx="0">
                  <c:v>荷役機械
収入</c:v>
                </c:pt>
              </c:strCache>
            </c:strRef>
          </c:tx>
          <c:spPr>
            <a:noFill/>
            <a:ln>
              <a:solidFill>
                <a:schemeClr val="tx1"/>
              </a:solidFill>
            </a:ln>
            <a:effectLst/>
          </c:spPr>
          <c:invertIfNegative val="0"/>
          <c:dLbls>
            <c:dLbl>
              <c:idx val="1"/>
              <c:layout>
                <c:manualLayout>
                  <c:x val="-0.26962301587301585"/>
                  <c:y val="0.20108361111111098"/>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19715357142857143"/>
                      <c:h val="0.28693777777777774"/>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'C-6,7'!$D$3:$E$3</c:f>
              <c:numCache>
                <c:formatCode>"収入（"#,##0"）";[Red]"収入（"\-#,##0"）"</c:formatCode>
                <c:ptCount val="2"/>
                <c:pt idx="0" formatCode="&quot;費用（&quot;#,##0&quot;）&quot;;[Red]&quot;費用（&quot;\-#,##0&quot;）&quot;">
                  <c:v>533</c:v>
                </c:pt>
                <c:pt idx="1">
                  <c:v>265</c:v>
                </c:pt>
              </c:numCache>
            </c:numRef>
          </c:cat>
          <c:val>
            <c:numRef>
              <c:f>'C-6,7'!$D$9:$E$9</c:f>
              <c:numCache>
                <c:formatCode>#,##0_);[Red]\(#,##0\)</c:formatCode>
                <c:ptCount val="2"/>
                <c:pt idx="1">
                  <c:v>37</c:v>
                </c:pt>
              </c:numCache>
            </c:numRef>
          </c:val>
        </c:ser>
        <c:ser>
          <c:idx val="6"/>
          <c:order val="6"/>
          <c:tx>
            <c:strRef>
              <c:f>'C-6,7'!$A$10</c:f>
              <c:strCache>
                <c:ptCount val="1"/>
                <c:pt idx="0">
                  <c:v>赤字額
（荷役）</c:v>
                </c:pt>
              </c:strCache>
            </c:strRef>
          </c:tx>
          <c:spPr>
            <a:noFill/>
            <a:ln w="31750">
              <a:solidFill>
                <a:srgbClr val="7030A0"/>
              </a:solidFill>
              <a:prstDash val="dash"/>
            </a:ln>
            <a:effectLst/>
          </c:spPr>
          <c:invertIfNegative val="0"/>
          <c:dLbls>
            <c:dLbl>
              <c:idx val="1"/>
              <c:layout>
                <c:manualLayout>
                  <c:x val="-0.25954365079365077"/>
                  <c:y val="-0.23636111111111111"/>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21478373015873015"/>
                      <c:h val="0.28510777777777779"/>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'C-6,7'!$D$3:$E$3</c:f>
              <c:numCache>
                <c:formatCode>"収入（"#,##0"）";[Red]"収入（"\-#,##0"）"</c:formatCode>
                <c:ptCount val="2"/>
                <c:pt idx="0" formatCode="&quot;費用（&quot;#,##0&quot;）&quot;;[Red]&quot;費用（&quot;\-#,##0&quot;）&quot;">
                  <c:v>533</c:v>
                </c:pt>
                <c:pt idx="1">
                  <c:v>265</c:v>
                </c:pt>
              </c:numCache>
            </c:numRef>
          </c:cat>
          <c:val>
            <c:numRef>
              <c:f>'C-6,7'!$D$10:$E$10</c:f>
              <c:numCache>
                <c:formatCode>#,##0_);[Red]\(#,##0\)</c:formatCode>
                <c:ptCount val="2"/>
                <c:pt idx="1">
                  <c:v>73</c:v>
                </c:pt>
              </c:numCache>
            </c:numRef>
          </c:val>
        </c:ser>
        <c:ser>
          <c:idx val="7"/>
          <c:order val="7"/>
          <c:tx>
            <c:strRef>
              <c:f>'C-6,7'!$A$11</c:f>
              <c:strCache>
                <c:ptCount val="1"/>
                <c:pt idx="0">
                  <c:v>赤字額
（上屋）</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533</c:v>
                </c:pt>
                <c:pt idx="1">
                  <c:v>265</c:v>
                </c:pt>
              </c:numCache>
            </c:numRef>
          </c:cat>
          <c:val>
            <c:numRef>
              <c:f>'C-6,7'!$D$11:$E$11</c:f>
              <c:numCache>
                <c:formatCode>#,##0_);[Red]\(#,##0\)</c:formatCode>
                <c:ptCount val="2"/>
                <c:pt idx="1">
                  <c:v>195</c:v>
                </c:pt>
              </c:numCache>
            </c:numRef>
          </c:val>
        </c:ser>
        <c:dLbls>
          <c:dLblPos val="ctr"/>
          <c:showLegendKey val="0"/>
          <c:showVal val="1"/>
          <c:showCatName val="0"/>
          <c:showSerName val="0"/>
          <c:showPercent val="0"/>
          <c:showBubbleSize val="0"/>
        </c:dLbls>
        <c:gapWidth val="48"/>
        <c:overlap val="100"/>
        <c:axId val="326354192"/>
        <c:axId val="326353016"/>
      </c:barChart>
      <c:catAx>
        <c:axId val="326354192"/>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6353016"/>
        <c:crosses val="autoZero"/>
        <c:auto val="1"/>
        <c:lblAlgn val="ctr"/>
        <c:lblOffset val="100"/>
        <c:noMultiLvlLbl val="0"/>
      </c:catAx>
      <c:valAx>
        <c:axId val="326353016"/>
        <c:scaling>
          <c:orientation val="minMax"/>
        </c:scaling>
        <c:delete val="1"/>
        <c:axPos val="l"/>
        <c:numFmt formatCode="0%" sourceLinked="1"/>
        <c:majorTickMark val="none"/>
        <c:minorTickMark val="none"/>
        <c:tickLblPos val="nextTo"/>
        <c:crossAx val="3263541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H28</a:t>
            </a:r>
            <a:r>
              <a:rPr lang="ja-JP" sz="800"/>
              <a:t>収支（単位：百万円）</a:t>
            </a:r>
          </a:p>
        </c:rich>
      </c:tx>
      <c:layout>
        <c:manualLayout>
          <c:xMode val="edge"/>
          <c:yMode val="edge"/>
          <c:x val="0.31300432098765435"/>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2031500000000001"/>
          <c:w val="0.93888888888888888"/>
          <c:h val="0.5824544444444445"/>
        </c:manualLayout>
      </c:layout>
      <c:barChart>
        <c:barDir val="col"/>
        <c:grouping val="percentStacked"/>
        <c:varyColors val="0"/>
        <c:ser>
          <c:idx val="0"/>
          <c:order val="0"/>
          <c:tx>
            <c:strRef>
              <c:f>'青果物（安治川）'!$A$4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'青果物（安治川）'!$B$3:$C$3</c:f>
              <c:numCache>
                <c:formatCode>"収入（"#,##0"）";[Red]"収入（"\-#,##0"）"</c:formatCode>
                <c:ptCount val="2"/>
                <c:pt idx="0" formatCode="&quot;費用（&quot;#,##0&quot;）&quot;;[Red]&quot;費用（&quot;\-#,##0&quot;）&quot;">
                  <c:v>85</c:v>
                </c:pt>
                <c:pt idx="1">
                  <c:v>33</c:v>
                </c:pt>
              </c:numCache>
            </c:numRef>
          </c:cat>
          <c:val>
            <c:numRef>
              <c:f>'青果物（安治川）'!$B$4:$C$4</c:f>
              <c:numCache>
                <c:formatCode>General</c:formatCode>
                <c:ptCount val="2"/>
                <c:pt idx="0" formatCode="#,##0_);[Red]\(#,##0\)">
                  <c:v>85</c:v>
                </c:pt>
              </c:numCache>
            </c:numRef>
          </c:val>
        </c:ser>
        <c:ser>
          <c:idx val="1"/>
          <c:order val="1"/>
          <c:tx>
            <c:strRef>
              <c:f>'青果物（安治川）'!$A$5</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'青果物（安治川）'!$B$3:$C$3</c:f>
              <c:numCache>
                <c:formatCode>"収入（"#,##0"）";[Red]"収入（"\-#,##0"）"</c:formatCode>
                <c:ptCount val="2"/>
                <c:pt idx="0" formatCode="&quot;費用（&quot;#,##0&quot;）&quot;;[Red]&quot;費用（&quot;\-#,##0&quot;）&quot;">
                  <c:v>85</c:v>
                </c:pt>
                <c:pt idx="1">
                  <c:v>33</c:v>
                </c:pt>
              </c:numCache>
            </c:numRef>
          </c:cat>
          <c:val>
            <c:numRef>
              <c:f>'青果物（安治川）'!$B$5:$C$5</c:f>
              <c:numCache>
                <c:formatCode>#,##0_);[Red]\(#,##0\)</c:formatCode>
                <c:ptCount val="2"/>
                <c:pt idx="1">
                  <c:v>33</c:v>
                </c:pt>
              </c:numCache>
            </c:numRef>
          </c:val>
        </c:ser>
        <c:ser>
          <c:idx val="2"/>
          <c:order val="2"/>
          <c:tx>
            <c:strRef>
              <c:f>'青果物（安治川）'!$A$6</c:f>
              <c:strCache>
                <c:ptCount val="1"/>
                <c:pt idx="0">
                  <c:v>赤字額</c:v>
                </c:pt>
              </c:strCache>
            </c:strRef>
          </c:tx>
          <c:spPr>
            <a:noFill/>
            <a:ln w="31750">
              <a:solidFill>
                <a:srgbClr val="7030A0"/>
              </a:solidFill>
              <a:prstDash val="sysDot"/>
            </a:ln>
            <a:effectLst/>
          </c:spPr>
          <c:invertIfNegative val="0"/>
          <c:dLbls>
            <c:dLbl>
              <c:idx val="0"/>
              <c:layout>
                <c:manualLayout>
                  <c:x val="-8.5206547619047612E-2"/>
                  <c:y val="-9.8777777777777784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6014206349206346"/>
                      <c:h val="9.861944444444444E-2"/>
                    </c:manualLayout>
                  </c15:layout>
                </c:ext>
              </c:extLst>
            </c:dLbl>
            <c:dLbl>
              <c:idx val="1"/>
              <c:layout>
                <c:manualLayout>
                  <c:x val="3.4722222222222224E-4"/>
                  <c:y val="-3.233758939637078E-17"/>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1819444444444445"/>
                      <c:h val="0.37253333333333333"/>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'青果物（安治川）'!$B$3:$C$3</c:f>
              <c:numCache>
                <c:formatCode>"収入（"#,##0"）";[Red]"収入（"\-#,##0"）"</c:formatCode>
                <c:ptCount val="2"/>
                <c:pt idx="0" formatCode="&quot;費用（&quot;#,##0&quot;）&quot;;[Red]&quot;費用（&quot;\-#,##0&quot;）&quot;">
                  <c:v>85</c:v>
                </c:pt>
                <c:pt idx="1">
                  <c:v>33</c:v>
                </c:pt>
              </c:numCache>
            </c:numRef>
          </c:cat>
          <c:val>
            <c:numRef>
              <c:f>'青果物（安治川）'!$B$6:$C$6</c:f>
              <c:numCache>
                <c:formatCode>#,##0_);[Red]\(#,##0\)</c:formatCode>
                <c:ptCount val="2"/>
                <c:pt idx="1">
                  <c:v>52</c:v>
                </c:pt>
              </c:numCache>
            </c:numRef>
          </c:val>
        </c:ser>
        <c:dLbls>
          <c:dLblPos val="ctr"/>
          <c:showLegendKey val="0"/>
          <c:showVal val="1"/>
          <c:showCatName val="0"/>
          <c:showSerName val="0"/>
          <c:showPercent val="0"/>
          <c:showBubbleSize val="0"/>
        </c:dLbls>
        <c:gapWidth val="48"/>
        <c:overlap val="100"/>
        <c:axId val="326357328"/>
        <c:axId val="326353408"/>
      </c:barChart>
      <c:catAx>
        <c:axId val="326357328"/>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6353408"/>
        <c:crosses val="autoZero"/>
        <c:auto val="1"/>
        <c:lblAlgn val="ctr"/>
        <c:lblOffset val="100"/>
        <c:noMultiLvlLbl val="0"/>
      </c:catAx>
      <c:valAx>
        <c:axId val="326353408"/>
        <c:scaling>
          <c:orientation val="minMax"/>
        </c:scaling>
        <c:delete val="1"/>
        <c:axPos val="l"/>
        <c:numFmt formatCode="0%" sourceLinked="1"/>
        <c:majorTickMark val="none"/>
        <c:minorTickMark val="none"/>
        <c:tickLblPos val="nextTo"/>
        <c:crossAx val="3263573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a:t>
            </a:r>
            <a:r>
              <a:rPr lang="en-US" altLang="ja-JP" sz="800"/>
              <a:t>9</a:t>
            </a:r>
            <a:r>
              <a:rPr lang="ja-JP" sz="800"/>
              <a:t>収支（単位：百万円）</a:t>
            </a:r>
          </a:p>
        </c:rich>
      </c:tx>
      <c:layout>
        <c:manualLayout>
          <c:xMode val="edge"/>
          <c:yMode val="edge"/>
          <c:x val="0.29879537037037041"/>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2031500000000001"/>
          <c:w val="0.93888888888888888"/>
          <c:h val="0.55423222222222224"/>
        </c:manualLayout>
      </c:layout>
      <c:barChart>
        <c:barDir val="col"/>
        <c:grouping val="percentStacked"/>
        <c:varyColors val="0"/>
        <c:ser>
          <c:idx val="0"/>
          <c:order val="0"/>
          <c:tx>
            <c:strRef>
              <c:f>'青果物（安治川）'!$A$4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'青果物（安治川）'!$D$3:$E$3</c:f>
              <c:numCache>
                <c:formatCode>"収入（"#,##0"）";[Red]"収入（"\-#,##0"）"</c:formatCode>
                <c:ptCount val="2"/>
                <c:pt idx="0" formatCode="&quot;費用（&quot;#,##0&quot;）&quot;;[Red]&quot;費用（&quot;\-#,##0&quot;）&quot;">
                  <c:v>78</c:v>
                </c:pt>
                <c:pt idx="1">
                  <c:v>43</c:v>
                </c:pt>
              </c:numCache>
            </c:numRef>
          </c:cat>
          <c:val>
            <c:numRef>
              <c:f>'青果物（安治川）'!$D$4:$E$4</c:f>
              <c:numCache>
                <c:formatCode>General</c:formatCode>
                <c:ptCount val="2"/>
                <c:pt idx="0" formatCode="#,##0_);[Red]\(#,##0\)">
                  <c:v>78</c:v>
                </c:pt>
              </c:numCache>
            </c:numRef>
          </c:val>
        </c:ser>
        <c:ser>
          <c:idx val="1"/>
          <c:order val="1"/>
          <c:tx>
            <c:strRef>
              <c:f>'青果物（安治川）'!$A$5</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'青果物（安治川）'!$D$3:$E$3</c:f>
              <c:numCache>
                <c:formatCode>"収入（"#,##0"）";[Red]"収入（"\-#,##0"）"</c:formatCode>
                <c:ptCount val="2"/>
                <c:pt idx="0" formatCode="&quot;費用（&quot;#,##0&quot;）&quot;;[Red]&quot;費用（&quot;\-#,##0&quot;）&quot;">
                  <c:v>78</c:v>
                </c:pt>
                <c:pt idx="1">
                  <c:v>43</c:v>
                </c:pt>
              </c:numCache>
            </c:numRef>
          </c:cat>
          <c:val>
            <c:numRef>
              <c:f>'青果物（安治川）'!$D$5:$E$5</c:f>
              <c:numCache>
                <c:formatCode>#,##0_);[Red]\(#,##0\)</c:formatCode>
                <c:ptCount val="2"/>
                <c:pt idx="1">
                  <c:v>43</c:v>
                </c:pt>
              </c:numCache>
            </c:numRef>
          </c:val>
        </c:ser>
        <c:ser>
          <c:idx val="2"/>
          <c:order val="2"/>
          <c:tx>
            <c:strRef>
              <c:f>'青果物（安治川）'!$A$6</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'青果物（安治川）'!$D$3:$E$3</c:f>
              <c:numCache>
                <c:formatCode>"収入（"#,##0"）";[Red]"収入（"\-#,##0"）"</c:formatCode>
                <c:ptCount val="2"/>
                <c:pt idx="0" formatCode="&quot;費用（&quot;#,##0&quot;）&quot;;[Red]&quot;費用（&quot;\-#,##0&quot;）&quot;">
                  <c:v>78</c:v>
                </c:pt>
                <c:pt idx="1">
                  <c:v>43</c:v>
                </c:pt>
              </c:numCache>
            </c:numRef>
          </c:cat>
          <c:val>
            <c:numRef>
              <c:f>'青果物（安治川）'!$D$6:$E$6</c:f>
              <c:numCache>
                <c:formatCode>#,##0_);[Red]\(#,##0\)</c:formatCode>
                <c:ptCount val="2"/>
                <c:pt idx="1">
                  <c:v>35</c:v>
                </c:pt>
              </c:numCache>
            </c:numRef>
          </c:val>
        </c:ser>
        <c:dLbls>
          <c:dLblPos val="ctr"/>
          <c:showLegendKey val="0"/>
          <c:showVal val="1"/>
          <c:showCatName val="0"/>
          <c:showSerName val="0"/>
          <c:showPercent val="0"/>
          <c:showBubbleSize val="0"/>
        </c:dLbls>
        <c:gapWidth val="48"/>
        <c:overlap val="100"/>
        <c:axId val="326350272"/>
        <c:axId val="326353800"/>
      </c:barChart>
      <c:catAx>
        <c:axId val="326350272"/>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6353800"/>
        <c:crosses val="autoZero"/>
        <c:auto val="1"/>
        <c:lblAlgn val="ctr"/>
        <c:lblOffset val="100"/>
        <c:noMultiLvlLbl val="0"/>
      </c:catAx>
      <c:valAx>
        <c:axId val="326353800"/>
        <c:scaling>
          <c:orientation val="minMax"/>
        </c:scaling>
        <c:delete val="1"/>
        <c:axPos val="l"/>
        <c:numFmt formatCode="0%" sourceLinked="1"/>
        <c:majorTickMark val="none"/>
        <c:minorTickMark val="none"/>
        <c:tickLblPos val="nextTo"/>
        <c:crossAx val="3263502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H28</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757575757581E-2"/>
          <c:y val="0.20649259259259259"/>
          <c:w val="0.87064814814814817"/>
          <c:h val="0.58842592592592591"/>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'青果物（安治川）'!$A$10:$A$11</c:f>
              <c:strCache>
                <c:ptCount val="2"/>
                <c:pt idx="0">
                  <c:v>安治川地区</c:v>
                </c:pt>
                <c:pt idx="1">
                  <c:v>全施設平均</c:v>
                </c:pt>
              </c:strCache>
            </c:strRef>
          </c:cat>
          <c:val>
            <c:numRef>
              <c:f>'青果物（安治川）'!$B$10:$B$11</c:f>
              <c:numCache>
                <c:formatCode>0.0%</c:formatCode>
                <c:ptCount val="2"/>
                <c:pt idx="0">
                  <c:v>0.29699999999999999</c:v>
                </c:pt>
                <c:pt idx="1">
                  <c:v>0.67030000000000001</c:v>
                </c:pt>
              </c:numCache>
            </c:numRef>
          </c:val>
        </c:ser>
        <c:dLbls>
          <c:dLblPos val="outEnd"/>
          <c:showLegendKey val="0"/>
          <c:showVal val="1"/>
          <c:showCatName val="0"/>
          <c:showSerName val="0"/>
          <c:showPercent val="0"/>
          <c:showBubbleSize val="0"/>
        </c:dLbls>
        <c:gapWidth val="20"/>
        <c:overlap val="-27"/>
        <c:axId val="326350664"/>
        <c:axId val="326351056"/>
      </c:barChart>
      <c:catAx>
        <c:axId val="326350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6351056"/>
        <c:crosses val="autoZero"/>
        <c:auto val="1"/>
        <c:lblAlgn val="ctr"/>
        <c:lblOffset val="100"/>
        <c:noMultiLvlLbl val="0"/>
      </c:catAx>
      <c:valAx>
        <c:axId val="326351056"/>
        <c:scaling>
          <c:orientation val="minMax"/>
        </c:scaling>
        <c:delete val="1"/>
        <c:axPos val="l"/>
        <c:numFmt formatCode="0.0%" sourceLinked="1"/>
        <c:majorTickMark val="none"/>
        <c:minorTickMark val="none"/>
        <c:tickLblPos val="nextTo"/>
        <c:crossAx val="326350664"/>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H29</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757575757581E-2"/>
          <c:y val="0.21825185185185186"/>
          <c:w val="0.87064814814814817"/>
          <c:h val="0.57666666666666666"/>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'青果物（安治川）'!$A$10:$A$11</c:f>
              <c:strCache>
                <c:ptCount val="2"/>
                <c:pt idx="0">
                  <c:v>安治川地区</c:v>
                </c:pt>
                <c:pt idx="1">
                  <c:v>全施設平均</c:v>
                </c:pt>
              </c:strCache>
            </c:strRef>
          </c:cat>
          <c:val>
            <c:numRef>
              <c:f>'青果物（安治川）'!$C$10:$C$11</c:f>
              <c:numCache>
                <c:formatCode>0.0%</c:formatCode>
                <c:ptCount val="2"/>
                <c:pt idx="0">
                  <c:v>0.36459999999999998</c:v>
                </c:pt>
                <c:pt idx="1">
                  <c:v>0.6613</c:v>
                </c:pt>
              </c:numCache>
            </c:numRef>
          </c:val>
        </c:ser>
        <c:dLbls>
          <c:dLblPos val="outEnd"/>
          <c:showLegendKey val="0"/>
          <c:showVal val="1"/>
          <c:showCatName val="0"/>
          <c:showSerName val="0"/>
          <c:showPercent val="0"/>
          <c:showBubbleSize val="0"/>
        </c:dLbls>
        <c:gapWidth val="20"/>
        <c:overlap val="-27"/>
        <c:axId val="326352232"/>
        <c:axId val="326352624"/>
      </c:barChart>
      <c:catAx>
        <c:axId val="3263522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6352624"/>
        <c:crosses val="autoZero"/>
        <c:auto val="1"/>
        <c:lblAlgn val="ctr"/>
        <c:lblOffset val="100"/>
        <c:noMultiLvlLbl val="0"/>
      </c:catAx>
      <c:valAx>
        <c:axId val="326352624"/>
        <c:scaling>
          <c:orientation val="minMax"/>
        </c:scaling>
        <c:delete val="1"/>
        <c:axPos val="l"/>
        <c:numFmt formatCode="0.0%" sourceLinked="1"/>
        <c:majorTickMark val="none"/>
        <c:minorTickMark val="none"/>
        <c:tickLblPos val="nextTo"/>
        <c:crossAx val="326352232"/>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H28</a:t>
            </a:r>
            <a:r>
              <a:rPr lang="ja-JP" sz="800"/>
              <a:t>収支（単位：百万円）</a:t>
            </a:r>
          </a:p>
        </c:rich>
      </c:tx>
      <c:layout>
        <c:manualLayout>
          <c:xMode val="edge"/>
          <c:yMode val="edge"/>
          <c:x val="0.31300432098765435"/>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2031500000000001"/>
          <c:w val="0.93888888888888888"/>
          <c:h val="0.5824544444444445"/>
        </c:manualLayout>
      </c:layout>
      <c:barChart>
        <c:barDir val="col"/>
        <c:grouping val="percentStacked"/>
        <c:varyColors val="0"/>
        <c:ser>
          <c:idx val="0"/>
          <c:order val="0"/>
          <c:tx>
            <c:strRef>
              <c:f>'青果物（北港白津）'!$A$4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'青果物（北港白津）'!$B$3:$C$3</c:f>
              <c:numCache>
                <c:formatCode>"収入（"#,##0"）";[Red]"収入（"\-#,##0"）"</c:formatCode>
                <c:ptCount val="2"/>
                <c:pt idx="0" formatCode="&quot;費用（&quot;#,##0&quot;）&quot;;[Red]&quot;費用（&quot;\-#,##0&quot;）&quot;">
                  <c:v>151</c:v>
                </c:pt>
                <c:pt idx="1">
                  <c:v>72</c:v>
                </c:pt>
              </c:numCache>
            </c:numRef>
          </c:cat>
          <c:val>
            <c:numRef>
              <c:f>'青果物（北港白津）'!$B$4:$C$4</c:f>
              <c:numCache>
                <c:formatCode>General</c:formatCode>
                <c:ptCount val="2"/>
                <c:pt idx="0" formatCode="#,##0_);[Red]\(#,##0\)">
                  <c:v>151</c:v>
                </c:pt>
              </c:numCache>
            </c:numRef>
          </c:val>
        </c:ser>
        <c:ser>
          <c:idx val="1"/>
          <c:order val="1"/>
          <c:tx>
            <c:strRef>
              <c:f>'青果物（北港白津）'!$A$5</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'青果物（北港白津）'!$B$3:$C$3</c:f>
              <c:numCache>
                <c:formatCode>"収入（"#,##0"）";[Red]"収入（"\-#,##0"）"</c:formatCode>
                <c:ptCount val="2"/>
                <c:pt idx="0" formatCode="&quot;費用（&quot;#,##0&quot;）&quot;;[Red]&quot;費用（&quot;\-#,##0&quot;）&quot;">
                  <c:v>151</c:v>
                </c:pt>
                <c:pt idx="1">
                  <c:v>72</c:v>
                </c:pt>
              </c:numCache>
            </c:numRef>
          </c:cat>
          <c:val>
            <c:numRef>
              <c:f>'青果物（北港白津）'!$B$5:$C$5</c:f>
              <c:numCache>
                <c:formatCode>#,##0_);[Red]\(#,##0\)</c:formatCode>
                <c:ptCount val="2"/>
                <c:pt idx="1">
                  <c:v>72</c:v>
                </c:pt>
              </c:numCache>
            </c:numRef>
          </c:val>
        </c:ser>
        <c:ser>
          <c:idx val="2"/>
          <c:order val="2"/>
          <c:tx>
            <c:strRef>
              <c:f>'青果物（北港白津）'!$A$6</c:f>
              <c:strCache>
                <c:ptCount val="1"/>
                <c:pt idx="0">
                  <c:v>赤字額</c:v>
                </c:pt>
              </c:strCache>
            </c:strRef>
          </c:tx>
          <c:spPr>
            <a:noFill/>
            <a:ln w="31750">
              <a:solidFill>
                <a:srgbClr val="7030A0"/>
              </a:solidFill>
              <a:prstDash val="sysDot"/>
            </a:ln>
            <a:effectLst/>
          </c:spPr>
          <c:invertIfNegative val="0"/>
          <c:dLbls>
            <c:dLbl>
              <c:idx val="0"/>
              <c:layout>
                <c:manualLayout>
                  <c:x val="-8.5206547619047612E-2"/>
                  <c:y val="-9.8777777777777784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6014206349206346"/>
                      <c:h val="9.861944444444444E-2"/>
                    </c:manualLayout>
                  </c15:layout>
                </c:ext>
              </c:extLst>
            </c:dLbl>
            <c:dLbl>
              <c:idx val="1"/>
              <c:layout>
                <c:manualLayout>
                  <c:x val="3.4722222222222224E-4"/>
                  <c:y val="-3.233758939637078E-17"/>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1819444444444445"/>
                      <c:h val="0.37253333333333333"/>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'青果物（北港白津）'!$B$3:$C$3</c:f>
              <c:numCache>
                <c:formatCode>"収入（"#,##0"）";[Red]"収入（"\-#,##0"）"</c:formatCode>
                <c:ptCount val="2"/>
                <c:pt idx="0" formatCode="&quot;費用（&quot;#,##0&quot;）&quot;;[Red]&quot;費用（&quot;\-#,##0&quot;）&quot;">
                  <c:v>151</c:v>
                </c:pt>
                <c:pt idx="1">
                  <c:v>72</c:v>
                </c:pt>
              </c:numCache>
            </c:numRef>
          </c:cat>
          <c:val>
            <c:numRef>
              <c:f>'青果物（北港白津）'!$B$6:$C$6</c:f>
              <c:numCache>
                <c:formatCode>#,##0_);[Red]\(#,##0\)</c:formatCode>
                <c:ptCount val="2"/>
                <c:pt idx="1">
                  <c:v>79</c:v>
                </c:pt>
              </c:numCache>
            </c:numRef>
          </c:val>
        </c:ser>
        <c:dLbls>
          <c:dLblPos val="ctr"/>
          <c:showLegendKey val="0"/>
          <c:showVal val="1"/>
          <c:showCatName val="0"/>
          <c:showSerName val="0"/>
          <c:showPercent val="0"/>
          <c:showBubbleSize val="0"/>
        </c:dLbls>
        <c:gapWidth val="48"/>
        <c:overlap val="100"/>
        <c:axId val="448386432"/>
        <c:axId val="448384864"/>
      </c:barChart>
      <c:catAx>
        <c:axId val="448386432"/>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8384864"/>
        <c:crosses val="autoZero"/>
        <c:auto val="1"/>
        <c:lblAlgn val="ctr"/>
        <c:lblOffset val="100"/>
        <c:noMultiLvlLbl val="0"/>
      </c:catAx>
      <c:valAx>
        <c:axId val="448384864"/>
        <c:scaling>
          <c:orientation val="minMax"/>
        </c:scaling>
        <c:delete val="1"/>
        <c:axPos val="l"/>
        <c:numFmt formatCode="0%" sourceLinked="1"/>
        <c:majorTickMark val="none"/>
        <c:minorTickMark val="none"/>
        <c:tickLblPos val="nextTo"/>
        <c:crossAx val="4483864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4.62963E-7</cdr:x>
      <cdr:y>0.89165</cdr:y>
    </cdr:from>
    <cdr:to>
      <cdr:x>0.9503</cdr:x>
      <cdr:y>1</cdr:y>
    </cdr:to>
    <cdr:sp macro="" textlink="">
      <cdr:nvSpPr>
        <cdr:cNvPr id="2" name="テキスト ボックス 1"/>
        <cdr:cNvSpPr txBox="1"/>
      </cdr:nvSpPr>
      <cdr:spPr>
        <a:xfrm xmlns:a="http://schemas.openxmlformats.org/drawingml/2006/main">
          <a:off x="1" y="1604963"/>
          <a:ext cx="2052638" cy="1950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altLang="ja-JP" sz="600">
              <a:latin typeface="メイリオ" panose="020B0604030504040204" pitchFamily="50" charset="-128"/>
              <a:ea typeface="メイリオ" panose="020B0604030504040204" pitchFamily="50" charset="-128"/>
            </a:rPr>
            <a:t>※H28</a:t>
          </a:r>
          <a:r>
            <a:rPr lang="ja-JP" altLang="en-US" sz="600">
              <a:latin typeface="メイリオ" panose="020B0604030504040204" pitchFamily="50" charset="-128"/>
              <a:ea typeface="メイリオ" panose="020B0604030504040204" pitchFamily="50" charset="-128"/>
            </a:rPr>
            <a:t>決算　港湾施設提供事業全施設の平均稼働率</a:t>
          </a:r>
        </a:p>
      </cdr:txBody>
    </cdr:sp>
  </cdr:relSizeAnchor>
</c:userShapes>
</file>

<file path=ppt/drawings/drawing2.xml><?xml version="1.0" encoding="utf-8"?>
<c:userShapes xmlns:c="http://schemas.openxmlformats.org/drawingml/2006/chart">
  <cdr:relSizeAnchor xmlns:cdr="http://schemas.openxmlformats.org/drawingml/2006/chartDrawing">
    <cdr:from>
      <cdr:x>4.62963E-7</cdr:x>
      <cdr:y>0.89165</cdr:y>
    </cdr:from>
    <cdr:to>
      <cdr:x>0.9503</cdr:x>
      <cdr:y>1</cdr:y>
    </cdr:to>
    <cdr:sp macro="" textlink="">
      <cdr:nvSpPr>
        <cdr:cNvPr id="2" name="テキスト ボックス 1"/>
        <cdr:cNvSpPr txBox="1"/>
      </cdr:nvSpPr>
      <cdr:spPr>
        <a:xfrm xmlns:a="http://schemas.openxmlformats.org/drawingml/2006/main">
          <a:off x="1" y="1604963"/>
          <a:ext cx="2052638" cy="1950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altLang="ja-JP" sz="600">
              <a:latin typeface="メイリオ" panose="020B0604030504040204" pitchFamily="50" charset="-128"/>
              <a:ea typeface="メイリオ" panose="020B0604030504040204" pitchFamily="50" charset="-128"/>
            </a:rPr>
            <a:t>※H29</a:t>
          </a:r>
          <a:r>
            <a:rPr lang="ja-JP" altLang="en-US" sz="600">
              <a:latin typeface="メイリオ" panose="020B0604030504040204" pitchFamily="50" charset="-128"/>
              <a:ea typeface="メイリオ" panose="020B0604030504040204" pitchFamily="50" charset="-128"/>
            </a:rPr>
            <a:t>決算　港湾施設提供事業全施設の平均稼働率</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5300"/>
          </a:xfrm>
          <a:prstGeom prst="rect">
            <a:avLst/>
          </a:prstGeom>
        </p:spPr>
        <p:txBody>
          <a:bodyPr vert="horz" lIns="91428" tIns="45712" rIns="91428"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28" tIns="45712" rIns="91428" bIns="45712" rtlCol="0"/>
          <a:lstStyle>
            <a:lvl1pPr algn="r">
              <a:defRPr sz="1200"/>
            </a:lvl1pPr>
          </a:lstStyle>
          <a:p>
            <a:fld id="{03CF707E-E338-4175-96F7-401751D3C73D}" type="datetimeFigureOut">
              <a:rPr kumimoji="1" lang="ja-JP" altLang="en-US" smtClean="0"/>
              <a:t>2019/3/6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2162"/>
          </a:xfrm>
          <a:prstGeom prst="rect">
            <a:avLst/>
          </a:prstGeom>
          <a:noFill/>
          <a:ln w="12700">
            <a:solidFill>
              <a:prstClr val="black"/>
            </a:solidFill>
          </a:ln>
        </p:spPr>
        <p:txBody>
          <a:bodyPr vert="horz" lIns="91428" tIns="45712" rIns="91428" bIns="45712" rtlCol="0" anchor="ctr"/>
          <a:lstStyle/>
          <a:p>
            <a:endParaRPr lang="ja-JP" altLang="en-US"/>
          </a:p>
        </p:txBody>
      </p:sp>
      <p:sp>
        <p:nvSpPr>
          <p:cNvPr id="5" name="ノート プレースホルダー 4"/>
          <p:cNvSpPr>
            <a:spLocks noGrp="1"/>
          </p:cNvSpPr>
          <p:nvPr>
            <p:ph type="body" sz="quarter" idx="3"/>
          </p:nvPr>
        </p:nvSpPr>
        <p:spPr>
          <a:xfrm>
            <a:off x="673102" y="4751390"/>
            <a:ext cx="5389563" cy="3887787"/>
          </a:xfrm>
          <a:prstGeom prst="rect">
            <a:avLst/>
          </a:prstGeom>
        </p:spPr>
        <p:txBody>
          <a:bodyPr vert="horz" lIns="91428" tIns="45712" rIns="91428"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7364"/>
            <a:ext cx="2919413" cy="495300"/>
          </a:xfrm>
          <a:prstGeom prst="rect">
            <a:avLst/>
          </a:prstGeom>
        </p:spPr>
        <p:txBody>
          <a:bodyPr vert="horz" lIns="91428" tIns="45712" rIns="91428"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7364"/>
            <a:ext cx="2919412" cy="495300"/>
          </a:xfrm>
          <a:prstGeom prst="rect">
            <a:avLst/>
          </a:prstGeom>
        </p:spPr>
        <p:txBody>
          <a:bodyPr vert="horz" lIns="91428" tIns="45712" rIns="91428" bIns="45712"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27</a:t>
            </a:fld>
            <a:endParaRPr kumimoji="1" lang="ja-JP" altLang="en-US"/>
          </a:p>
        </p:txBody>
      </p:sp>
    </p:spTree>
    <p:extLst>
      <p:ext uri="{BB962C8B-B14F-4D97-AF65-F5344CB8AC3E}">
        <p14:creationId xmlns:p14="http://schemas.microsoft.com/office/powerpoint/2010/main" val="359871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2019/3/6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2019/3/6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2019/3/6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2019/3/6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2019/3/6</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10" Type="http://schemas.openxmlformats.org/officeDocument/2006/relationships/chart" Target="../charts/chart12.xml"/><Relationship Id="rId4" Type="http://schemas.openxmlformats.org/officeDocument/2006/relationships/chart" Target="../charts/chart6.xml"/><Relationship Id="rId9"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 name="グループ化 227"/>
          <p:cNvGrpSpPr/>
          <p:nvPr/>
        </p:nvGrpSpPr>
        <p:grpSpPr>
          <a:xfrm>
            <a:off x="203347" y="1319812"/>
            <a:ext cx="3476172" cy="5011763"/>
            <a:chOff x="203347" y="1319812"/>
            <a:chExt cx="3476172" cy="5011763"/>
          </a:xfrm>
        </p:grpSpPr>
        <p:pic>
          <p:nvPicPr>
            <p:cNvPr id="117" name="図 11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3347" y="1319812"/>
              <a:ext cx="3454253" cy="5011763"/>
            </a:xfrm>
            <a:prstGeom prst="rect">
              <a:avLst/>
            </a:prstGeom>
          </p:spPr>
        </p:pic>
        <p:sp>
          <p:nvSpPr>
            <p:cNvPr id="183" name="Freeform 405" descr="右上がり対角線 (太)"/>
            <p:cNvSpPr>
              <a:spLocks/>
            </p:cNvSpPr>
            <p:nvPr/>
          </p:nvSpPr>
          <p:spPr bwMode="auto">
            <a:xfrm>
              <a:off x="1758349" y="5035821"/>
              <a:ext cx="326841" cy="125112"/>
            </a:xfrm>
            <a:custGeom>
              <a:avLst/>
              <a:gdLst>
                <a:gd name="T0" fmla="*/ 0 w 260"/>
                <a:gd name="T1" fmla="*/ 0 h 89"/>
                <a:gd name="T2" fmla="*/ 2147483646 w 260"/>
                <a:gd name="T3" fmla="*/ 2147483646 h 89"/>
                <a:gd name="T4" fmla="*/ 2147483646 w 260"/>
                <a:gd name="T5" fmla="*/ 2147483646 h 89"/>
                <a:gd name="T6" fmla="*/ 2147483646 w 260"/>
                <a:gd name="T7" fmla="*/ 0 h 89"/>
                <a:gd name="T8" fmla="*/ 0 w 260"/>
                <a:gd name="T9" fmla="*/ 0 h 89"/>
                <a:gd name="T10" fmla="*/ 0 60000 65536"/>
                <a:gd name="T11" fmla="*/ 0 60000 65536"/>
                <a:gd name="T12" fmla="*/ 0 60000 65536"/>
                <a:gd name="T13" fmla="*/ 0 60000 65536"/>
                <a:gd name="T14" fmla="*/ 0 60000 65536"/>
                <a:gd name="T15" fmla="*/ 0 w 260"/>
                <a:gd name="T16" fmla="*/ 0 h 89"/>
                <a:gd name="T17" fmla="*/ 260 w 260"/>
                <a:gd name="T18" fmla="*/ 89 h 89"/>
              </a:gdLst>
              <a:ahLst/>
              <a:cxnLst>
                <a:cxn ang="T10">
                  <a:pos x="T0" y="T1"/>
                </a:cxn>
                <a:cxn ang="T11">
                  <a:pos x="T2" y="T3"/>
                </a:cxn>
                <a:cxn ang="T12">
                  <a:pos x="T4" y="T5"/>
                </a:cxn>
                <a:cxn ang="T13">
                  <a:pos x="T6" y="T7"/>
                </a:cxn>
                <a:cxn ang="T14">
                  <a:pos x="T8" y="T9"/>
                </a:cxn>
              </a:cxnLst>
              <a:rect l="T15" t="T16" r="T17" b="T18"/>
              <a:pathLst>
                <a:path w="260" h="89">
                  <a:moveTo>
                    <a:pt x="0" y="0"/>
                  </a:moveTo>
                  <a:lnTo>
                    <a:pt x="1" y="89"/>
                  </a:lnTo>
                  <a:lnTo>
                    <a:pt x="260" y="89"/>
                  </a:lnTo>
                  <a:lnTo>
                    <a:pt x="260" y="0"/>
                  </a:lnTo>
                  <a:lnTo>
                    <a:pt x="0"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a:solidFill>
                  <a:prstClr val="black"/>
                </a:solidFill>
                <a:latin typeface="+mn-ea"/>
              </a:endParaRPr>
            </a:p>
          </p:txBody>
        </p:sp>
        <p:sp>
          <p:nvSpPr>
            <p:cNvPr id="186" name="Freeform 693"/>
            <p:cNvSpPr>
              <a:spLocks/>
            </p:cNvSpPr>
            <p:nvPr/>
          </p:nvSpPr>
          <p:spPr bwMode="white">
            <a:xfrm>
              <a:off x="1833268" y="5182925"/>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008000"/>
            </a:solidFill>
            <a:ln w="9525">
              <a:solidFill>
                <a:srgbClr val="008000"/>
              </a:solidFill>
              <a:round/>
              <a:headEnd/>
              <a:tailEnd/>
            </a:ln>
          </p:spPr>
          <p:txBody>
            <a:bodyPr lIns="74295" tIns="8890" rIns="74295" bIns="8890"/>
            <a:lstStyle/>
            <a:p>
              <a:endParaRPr lang="ja-JP" altLang="en-US" sz="1200">
                <a:solidFill>
                  <a:prstClr val="black"/>
                </a:solidFill>
                <a:latin typeface="+mn-ea"/>
              </a:endParaRPr>
            </a:p>
          </p:txBody>
        </p:sp>
        <p:sp>
          <p:nvSpPr>
            <p:cNvPr id="187" name="Freeform 696"/>
            <p:cNvSpPr>
              <a:spLocks/>
            </p:cNvSpPr>
            <p:nvPr/>
          </p:nvSpPr>
          <p:spPr bwMode="white">
            <a:xfrm>
              <a:off x="2003747" y="5182925"/>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008000"/>
            </a:solidFill>
            <a:ln w="9525">
              <a:solidFill>
                <a:srgbClr val="008000"/>
              </a:solidFill>
              <a:round/>
              <a:headEnd/>
              <a:tailEnd/>
            </a:ln>
          </p:spPr>
          <p:txBody>
            <a:bodyPr lIns="74295" tIns="8890" rIns="74295" bIns="8890"/>
            <a:lstStyle/>
            <a:p>
              <a:endParaRPr lang="ja-JP" altLang="en-US" sz="1200">
                <a:solidFill>
                  <a:prstClr val="black"/>
                </a:solidFill>
                <a:latin typeface="+mn-ea"/>
              </a:endParaRPr>
            </a:p>
          </p:txBody>
        </p:sp>
        <p:sp>
          <p:nvSpPr>
            <p:cNvPr id="208" name="Text Box 580"/>
            <p:cNvSpPr txBox="1">
              <a:spLocks noChangeArrowheads="1"/>
            </p:cNvSpPr>
            <p:nvPr/>
          </p:nvSpPr>
          <p:spPr bwMode="auto">
            <a:xfrm>
              <a:off x="1758349" y="4314923"/>
              <a:ext cx="9939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2000" b="1" dirty="0">
                  <a:solidFill>
                    <a:prstClr val="black"/>
                  </a:solidFill>
                  <a:latin typeface="+mn-ea"/>
                  <a:ea typeface="+mn-ea"/>
                </a:rPr>
                <a:t>咲洲</a:t>
              </a:r>
            </a:p>
          </p:txBody>
        </p:sp>
        <p:sp>
          <p:nvSpPr>
            <p:cNvPr id="214" name="Text Box 647"/>
            <p:cNvSpPr txBox="1">
              <a:spLocks noChangeArrowheads="1"/>
            </p:cNvSpPr>
            <p:nvPr/>
          </p:nvSpPr>
          <p:spPr bwMode="auto">
            <a:xfrm>
              <a:off x="1137065" y="5230916"/>
              <a:ext cx="2542454"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smtClean="0">
                  <a:solidFill>
                    <a:prstClr val="black"/>
                  </a:solidFill>
                  <a:latin typeface="+mn-ea"/>
                  <a:ea typeface="+mn-ea"/>
                </a:rPr>
                <a:t>①</a:t>
              </a:r>
              <a:r>
                <a:rPr lang="en-US" altLang="ja-JP" sz="1200" dirty="0" smtClean="0">
                  <a:solidFill>
                    <a:prstClr val="black"/>
                  </a:solidFill>
                  <a:latin typeface="+mn-ea"/>
                  <a:ea typeface="+mn-ea"/>
                </a:rPr>
                <a:t>C-6,7</a:t>
              </a:r>
              <a:r>
                <a:rPr lang="ja-JP" altLang="en-US" sz="1200" dirty="0" smtClean="0">
                  <a:solidFill>
                    <a:prstClr val="black"/>
                  </a:solidFill>
                  <a:latin typeface="+mn-ea"/>
                  <a:ea typeface="+mn-ea"/>
                </a:rPr>
                <a:t>埠頭（荷役機械を含む）</a:t>
              </a:r>
              <a:endParaRPr lang="ja-JP" altLang="en-US" sz="1200" dirty="0">
                <a:solidFill>
                  <a:prstClr val="black"/>
                </a:solidFill>
                <a:latin typeface="+mn-ea"/>
                <a:ea typeface="+mn-ea"/>
              </a:endParaRPr>
            </a:p>
          </p:txBody>
        </p:sp>
      </p:grpSp>
      <p:cxnSp>
        <p:nvCxnSpPr>
          <p:cNvPr id="115" name="直線コネクタ 114"/>
          <p:cNvCxnSpPr/>
          <p:nvPr/>
        </p:nvCxnSpPr>
        <p:spPr>
          <a:xfrm rot="5400000" flipH="1">
            <a:off x="1813573" y="5152036"/>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rot="5400000" flipH="1">
            <a:off x="1985643" y="5156949"/>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222" name="図 2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23947" y="1319812"/>
            <a:ext cx="5148776" cy="4399060"/>
          </a:xfrm>
          <a:prstGeom prst="rect">
            <a:avLst/>
          </a:prstGeom>
        </p:spPr>
      </p:pic>
      <p:sp>
        <p:nvSpPr>
          <p:cNvPr id="223" name="正方形/長方形 222"/>
          <p:cNvSpPr/>
          <p:nvPr/>
        </p:nvSpPr>
        <p:spPr>
          <a:xfrm>
            <a:off x="4534044" y="3865457"/>
            <a:ext cx="1751796" cy="14176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24" name="正方形/長方形 223"/>
          <p:cNvSpPr/>
          <p:nvPr/>
        </p:nvSpPr>
        <p:spPr>
          <a:xfrm>
            <a:off x="6285840" y="3333068"/>
            <a:ext cx="1747024" cy="1950052"/>
          </a:xfrm>
          <a:custGeom>
            <a:avLst/>
            <a:gdLst>
              <a:gd name="connsiteX0" fmla="*/ 0 w 1162051"/>
              <a:gd name="connsiteY0" fmla="*/ 0 h 942975"/>
              <a:gd name="connsiteX1" fmla="*/ 1162051 w 1162051"/>
              <a:gd name="connsiteY1" fmla="*/ 0 h 942975"/>
              <a:gd name="connsiteX2" fmla="*/ 1162051 w 1162051"/>
              <a:gd name="connsiteY2" fmla="*/ 942975 h 942975"/>
              <a:gd name="connsiteX3" fmla="*/ 0 w 1162051"/>
              <a:gd name="connsiteY3" fmla="*/ 942975 h 942975"/>
              <a:gd name="connsiteX4" fmla="*/ 0 w 1162051"/>
              <a:gd name="connsiteY4" fmla="*/ 0 h 942975"/>
              <a:gd name="connsiteX0" fmla="*/ 0 w 1162051"/>
              <a:gd name="connsiteY0" fmla="*/ 3174 h 946149"/>
              <a:gd name="connsiteX1" fmla="*/ 974726 w 1162051"/>
              <a:gd name="connsiteY1" fmla="*/ 0 h 946149"/>
              <a:gd name="connsiteX2" fmla="*/ 1162051 w 1162051"/>
              <a:gd name="connsiteY2" fmla="*/ 3174 h 946149"/>
              <a:gd name="connsiteX3" fmla="*/ 1162051 w 1162051"/>
              <a:gd name="connsiteY3" fmla="*/ 946149 h 946149"/>
              <a:gd name="connsiteX4" fmla="*/ 0 w 1162051"/>
              <a:gd name="connsiteY4" fmla="*/ 946149 h 946149"/>
              <a:gd name="connsiteX5" fmla="*/ 0 w 1162051"/>
              <a:gd name="connsiteY5" fmla="*/ 3174 h 946149"/>
              <a:gd name="connsiteX0" fmla="*/ 0 w 1162051"/>
              <a:gd name="connsiteY0" fmla="*/ 7936 h 950911"/>
              <a:gd name="connsiteX1" fmla="*/ 974726 w 1162051"/>
              <a:gd name="connsiteY1" fmla="*/ 4762 h 950911"/>
              <a:gd name="connsiteX2" fmla="*/ 1089026 w 1162051"/>
              <a:gd name="connsiteY2" fmla="*/ 0 h 950911"/>
              <a:gd name="connsiteX3" fmla="*/ 1162051 w 1162051"/>
              <a:gd name="connsiteY3" fmla="*/ 7936 h 950911"/>
              <a:gd name="connsiteX4" fmla="*/ 1162051 w 1162051"/>
              <a:gd name="connsiteY4" fmla="*/ 950911 h 950911"/>
              <a:gd name="connsiteX5" fmla="*/ 0 w 1162051"/>
              <a:gd name="connsiteY5" fmla="*/ 950911 h 950911"/>
              <a:gd name="connsiteX6" fmla="*/ 0 w 1162051"/>
              <a:gd name="connsiteY6" fmla="*/ 7936 h 950911"/>
              <a:gd name="connsiteX0" fmla="*/ 0 w 1162051"/>
              <a:gd name="connsiteY0" fmla="*/ 341311 h 1284286"/>
              <a:gd name="connsiteX1" fmla="*/ 974726 w 1162051"/>
              <a:gd name="connsiteY1" fmla="*/ 338137 h 1284286"/>
              <a:gd name="connsiteX2" fmla="*/ 984251 w 1162051"/>
              <a:gd name="connsiteY2" fmla="*/ 0 h 1284286"/>
              <a:gd name="connsiteX3" fmla="*/ 1162051 w 1162051"/>
              <a:gd name="connsiteY3" fmla="*/ 341311 h 1284286"/>
              <a:gd name="connsiteX4" fmla="*/ 1162051 w 1162051"/>
              <a:gd name="connsiteY4" fmla="*/ 1284286 h 1284286"/>
              <a:gd name="connsiteX5" fmla="*/ 0 w 1162051"/>
              <a:gd name="connsiteY5" fmla="*/ 1284286 h 1284286"/>
              <a:gd name="connsiteX6" fmla="*/ 0 w 1162051"/>
              <a:gd name="connsiteY6" fmla="*/ 341311 h 1284286"/>
              <a:gd name="connsiteX0" fmla="*/ 0 w 1162051"/>
              <a:gd name="connsiteY0" fmla="*/ 341311 h 1284286"/>
              <a:gd name="connsiteX1" fmla="*/ 974726 w 1162051"/>
              <a:gd name="connsiteY1" fmla="*/ 338137 h 1284286"/>
              <a:gd name="connsiteX2" fmla="*/ 984251 w 1162051"/>
              <a:gd name="connsiteY2" fmla="*/ 0 h 1284286"/>
              <a:gd name="connsiteX3" fmla="*/ 1079501 w 1162051"/>
              <a:gd name="connsiteY3" fmla="*/ 152400 h 1284286"/>
              <a:gd name="connsiteX4" fmla="*/ 1162051 w 1162051"/>
              <a:gd name="connsiteY4" fmla="*/ 341311 h 1284286"/>
              <a:gd name="connsiteX5" fmla="*/ 1162051 w 1162051"/>
              <a:gd name="connsiteY5" fmla="*/ 1284286 h 1284286"/>
              <a:gd name="connsiteX6" fmla="*/ 0 w 1162051"/>
              <a:gd name="connsiteY6" fmla="*/ 1284286 h 1284286"/>
              <a:gd name="connsiteX7" fmla="*/ 0 w 1162051"/>
              <a:gd name="connsiteY7" fmla="*/ 341311 h 1284286"/>
              <a:gd name="connsiteX0" fmla="*/ 0 w 1162051"/>
              <a:gd name="connsiteY0" fmla="*/ 344906 h 1287881"/>
              <a:gd name="connsiteX1" fmla="*/ 974726 w 1162051"/>
              <a:gd name="connsiteY1" fmla="*/ 341732 h 1287881"/>
              <a:gd name="connsiteX2" fmla="*/ 984251 w 1162051"/>
              <a:gd name="connsiteY2" fmla="*/ 3595 h 1287881"/>
              <a:gd name="connsiteX3" fmla="*/ 1146176 w 1162051"/>
              <a:gd name="connsiteY3" fmla="*/ 17883 h 1287881"/>
              <a:gd name="connsiteX4" fmla="*/ 1162051 w 1162051"/>
              <a:gd name="connsiteY4" fmla="*/ 344906 h 1287881"/>
              <a:gd name="connsiteX5" fmla="*/ 1162051 w 1162051"/>
              <a:gd name="connsiteY5" fmla="*/ 1287881 h 1287881"/>
              <a:gd name="connsiteX6" fmla="*/ 0 w 1162051"/>
              <a:gd name="connsiteY6" fmla="*/ 1287881 h 1287881"/>
              <a:gd name="connsiteX7" fmla="*/ 0 w 1162051"/>
              <a:gd name="connsiteY7" fmla="*/ 344906 h 1287881"/>
              <a:gd name="connsiteX0" fmla="*/ 0 w 1162051"/>
              <a:gd name="connsiteY0" fmla="*/ 357979 h 1300954"/>
              <a:gd name="connsiteX1" fmla="*/ 974726 w 1162051"/>
              <a:gd name="connsiteY1" fmla="*/ 354805 h 1300954"/>
              <a:gd name="connsiteX2" fmla="*/ 984251 w 1162051"/>
              <a:gd name="connsiteY2" fmla="*/ 0 h 1300954"/>
              <a:gd name="connsiteX3" fmla="*/ 1146176 w 1162051"/>
              <a:gd name="connsiteY3" fmla="*/ 30956 h 1300954"/>
              <a:gd name="connsiteX4" fmla="*/ 1162051 w 1162051"/>
              <a:gd name="connsiteY4" fmla="*/ 357979 h 1300954"/>
              <a:gd name="connsiteX5" fmla="*/ 1162051 w 1162051"/>
              <a:gd name="connsiteY5" fmla="*/ 1300954 h 1300954"/>
              <a:gd name="connsiteX6" fmla="*/ 0 w 1162051"/>
              <a:gd name="connsiteY6" fmla="*/ 1300954 h 1300954"/>
              <a:gd name="connsiteX7" fmla="*/ 0 w 1162051"/>
              <a:gd name="connsiteY7" fmla="*/ 357979 h 1300954"/>
              <a:gd name="connsiteX0" fmla="*/ 0 w 1162051"/>
              <a:gd name="connsiteY0" fmla="*/ 364040 h 1307015"/>
              <a:gd name="connsiteX1" fmla="*/ 974726 w 1162051"/>
              <a:gd name="connsiteY1" fmla="*/ 360866 h 1307015"/>
              <a:gd name="connsiteX2" fmla="*/ 984251 w 1162051"/>
              <a:gd name="connsiteY2" fmla="*/ 6061 h 1307015"/>
              <a:gd name="connsiteX3" fmla="*/ 1146176 w 1162051"/>
              <a:gd name="connsiteY3" fmla="*/ 37017 h 1307015"/>
              <a:gd name="connsiteX4" fmla="*/ 1162051 w 1162051"/>
              <a:gd name="connsiteY4" fmla="*/ 364040 h 1307015"/>
              <a:gd name="connsiteX5" fmla="*/ 1162051 w 1162051"/>
              <a:gd name="connsiteY5" fmla="*/ 1307015 h 1307015"/>
              <a:gd name="connsiteX6" fmla="*/ 0 w 1162051"/>
              <a:gd name="connsiteY6" fmla="*/ 1307015 h 1307015"/>
              <a:gd name="connsiteX7" fmla="*/ 0 w 1162051"/>
              <a:gd name="connsiteY7" fmla="*/ 364040 h 1307015"/>
              <a:gd name="connsiteX0" fmla="*/ 0 w 1162051"/>
              <a:gd name="connsiteY0" fmla="*/ 377934 h 1320909"/>
              <a:gd name="connsiteX1" fmla="*/ 974726 w 1162051"/>
              <a:gd name="connsiteY1" fmla="*/ 374760 h 1320909"/>
              <a:gd name="connsiteX2" fmla="*/ 984251 w 1162051"/>
              <a:gd name="connsiteY2" fmla="*/ 19955 h 1320909"/>
              <a:gd name="connsiteX3" fmla="*/ 1150939 w 1162051"/>
              <a:gd name="connsiteY3" fmla="*/ 27099 h 1320909"/>
              <a:gd name="connsiteX4" fmla="*/ 1162051 w 1162051"/>
              <a:gd name="connsiteY4" fmla="*/ 377934 h 1320909"/>
              <a:gd name="connsiteX5" fmla="*/ 1162051 w 1162051"/>
              <a:gd name="connsiteY5" fmla="*/ 1320909 h 1320909"/>
              <a:gd name="connsiteX6" fmla="*/ 0 w 1162051"/>
              <a:gd name="connsiteY6" fmla="*/ 1320909 h 1320909"/>
              <a:gd name="connsiteX7" fmla="*/ 0 w 1162051"/>
              <a:gd name="connsiteY7" fmla="*/ 377934 h 1320909"/>
              <a:gd name="connsiteX0" fmla="*/ 0 w 1162051"/>
              <a:gd name="connsiteY0" fmla="*/ 358189 h 1301164"/>
              <a:gd name="connsiteX1" fmla="*/ 974726 w 1162051"/>
              <a:gd name="connsiteY1" fmla="*/ 355015 h 1301164"/>
              <a:gd name="connsiteX2" fmla="*/ 984251 w 1162051"/>
              <a:gd name="connsiteY2" fmla="*/ 210 h 1301164"/>
              <a:gd name="connsiteX3" fmla="*/ 1150939 w 1162051"/>
              <a:gd name="connsiteY3" fmla="*/ 7354 h 1301164"/>
              <a:gd name="connsiteX4" fmla="*/ 1162051 w 1162051"/>
              <a:gd name="connsiteY4" fmla="*/ 358189 h 1301164"/>
              <a:gd name="connsiteX5" fmla="*/ 1162051 w 1162051"/>
              <a:gd name="connsiteY5" fmla="*/ 1301164 h 1301164"/>
              <a:gd name="connsiteX6" fmla="*/ 0 w 1162051"/>
              <a:gd name="connsiteY6" fmla="*/ 1301164 h 1301164"/>
              <a:gd name="connsiteX7" fmla="*/ 0 w 1162051"/>
              <a:gd name="connsiteY7" fmla="*/ 358189 h 1301164"/>
              <a:gd name="connsiteX0" fmla="*/ 0 w 1162051"/>
              <a:gd name="connsiteY0" fmla="*/ 358650 h 1301625"/>
              <a:gd name="connsiteX1" fmla="*/ 974726 w 1162051"/>
              <a:gd name="connsiteY1" fmla="*/ 355476 h 1301625"/>
              <a:gd name="connsiteX2" fmla="*/ 984251 w 1162051"/>
              <a:gd name="connsiteY2" fmla="*/ 671 h 1301625"/>
              <a:gd name="connsiteX3" fmla="*/ 1150939 w 1162051"/>
              <a:gd name="connsiteY3" fmla="*/ 7815 h 1301625"/>
              <a:gd name="connsiteX4" fmla="*/ 1162051 w 1162051"/>
              <a:gd name="connsiteY4" fmla="*/ 358650 h 1301625"/>
              <a:gd name="connsiteX5" fmla="*/ 1162051 w 1162051"/>
              <a:gd name="connsiteY5" fmla="*/ 1301625 h 1301625"/>
              <a:gd name="connsiteX6" fmla="*/ 0 w 1162051"/>
              <a:gd name="connsiteY6" fmla="*/ 1301625 h 1301625"/>
              <a:gd name="connsiteX7" fmla="*/ 0 w 1162051"/>
              <a:gd name="connsiteY7" fmla="*/ 358650 h 1301625"/>
              <a:gd name="connsiteX0" fmla="*/ 0 w 1162051"/>
              <a:gd name="connsiteY0" fmla="*/ 354122 h 1297097"/>
              <a:gd name="connsiteX1" fmla="*/ 974726 w 1162051"/>
              <a:gd name="connsiteY1" fmla="*/ 350948 h 1297097"/>
              <a:gd name="connsiteX2" fmla="*/ 979488 w 1162051"/>
              <a:gd name="connsiteY2" fmla="*/ 5668 h 1297097"/>
              <a:gd name="connsiteX3" fmla="*/ 1150939 w 1162051"/>
              <a:gd name="connsiteY3" fmla="*/ 3287 h 1297097"/>
              <a:gd name="connsiteX4" fmla="*/ 1162051 w 1162051"/>
              <a:gd name="connsiteY4" fmla="*/ 354122 h 1297097"/>
              <a:gd name="connsiteX5" fmla="*/ 1162051 w 1162051"/>
              <a:gd name="connsiteY5" fmla="*/ 1297097 h 1297097"/>
              <a:gd name="connsiteX6" fmla="*/ 0 w 1162051"/>
              <a:gd name="connsiteY6" fmla="*/ 1297097 h 1297097"/>
              <a:gd name="connsiteX7" fmla="*/ 0 w 1162051"/>
              <a:gd name="connsiteY7" fmla="*/ 354122 h 129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051" h="1297097">
                <a:moveTo>
                  <a:pt x="0" y="354122"/>
                </a:moveTo>
                <a:lnTo>
                  <a:pt x="974726" y="350948"/>
                </a:lnTo>
                <a:cubicBezTo>
                  <a:pt x="976313" y="235855"/>
                  <a:pt x="977901" y="120761"/>
                  <a:pt x="979488" y="5668"/>
                </a:cubicBezTo>
                <a:cubicBezTo>
                  <a:pt x="1099344" y="4080"/>
                  <a:pt x="1023939" y="-4650"/>
                  <a:pt x="1150939" y="3287"/>
                </a:cubicBezTo>
                <a:lnTo>
                  <a:pt x="1162051" y="354122"/>
                </a:lnTo>
                <a:lnTo>
                  <a:pt x="1162051" y="1297097"/>
                </a:lnTo>
                <a:lnTo>
                  <a:pt x="0" y="1297097"/>
                </a:lnTo>
                <a:lnTo>
                  <a:pt x="0" y="354122"/>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26" name="タイトル 1"/>
          <p:cNvSpPr txBox="1">
            <a:spLocks/>
          </p:cNvSpPr>
          <p:nvPr/>
        </p:nvSpPr>
        <p:spPr>
          <a:xfrm>
            <a:off x="0" y="1014781"/>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sp>
        <p:nvSpPr>
          <p:cNvPr id="227" name="タイトル 1"/>
          <p:cNvSpPr txBox="1">
            <a:spLocks/>
          </p:cNvSpPr>
          <p:nvPr/>
        </p:nvSpPr>
        <p:spPr>
          <a:xfrm>
            <a:off x="3802028" y="966278"/>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grpSp>
        <p:nvGrpSpPr>
          <p:cNvPr id="28" name="グループ化 27"/>
          <p:cNvGrpSpPr/>
          <p:nvPr/>
        </p:nvGrpSpPr>
        <p:grpSpPr>
          <a:xfrm>
            <a:off x="436252" y="1612471"/>
            <a:ext cx="1842924" cy="995533"/>
            <a:chOff x="436252" y="1612471"/>
            <a:chExt cx="1842924" cy="995533"/>
          </a:xfrm>
        </p:grpSpPr>
        <p:sp>
          <p:nvSpPr>
            <p:cNvPr id="29" name="正方形/長方形 28"/>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30" name="正方形/長方形 29"/>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1" name="正方形/長方形 3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2" name="円/楕円 3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33" name="直線コネクタ 32"/>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4"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２</a:t>
            </a:r>
            <a:r>
              <a:rPr lang="ja-JP" altLang="en-US" sz="1600" b="1" dirty="0" smtClean="0">
                <a:solidFill>
                  <a:schemeClr val="tx1"/>
                </a:solidFill>
                <a:latin typeface="+mj-ea"/>
              </a:rPr>
              <a:t>．個別課題への対応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①　</a:t>
            </a:r>
            <a:r>
              <a:rPr lang="en-US" altLang="ja-JP" sz="1600" b="1" dirty="0" smtClean="0">
                <a:solidFill>
                  <a:schemeClr val="tx1"/>
                </a:solidFill>
                <a:latin typeface="+mj-ea"/>
              </a:rPr>
              <a:t>C-6</a:t>
            </a:r>
            <a:r>
              <a:rPr lang="ja-JP" altLang="en-US" sz="1600" b="1" dirty="0" err="1" smtClean="0">
                <a:solidFill>
                  <a:schemeClr val="tx1"/>
                </a:solidFill>
                <a:latin typeface="+mj-ea"/>
              </a:rPr>
              <a:t>、</a:t>
            </a:r>
            <a:r>
              <a:rPr lang="en-US" altLang="ja-JP" sz="1600" b="1" dirty="0" smtClean="0">
                <a:solidFill>
                  <a:schemeClr val="tx1"/>
                </a:solidFill>
                <a:latin typeface="+mj-ea"/>
              </a:rPr>
              <a:t>7</a:t>
            </a:r>
            <a:r>
              <a:rPr lang="ja-JP" altLang="en-US" sz="1600" b="1" dirty="0" smtClean="0">
                <a:solidFill>
                  <a:schemeClr val="tx1"/>
                </a:solidFill>
                <a:latin typeface="+mj-ea"/>
              </a:rPr>
              <a:t>埠頭（荷役機械を含む）</a:t>
            </a:r>
            <a:endParaRPr kumimoji="1" lang="ja-JP" altLang="en-US" sz="1600" b="1" dirty="0">
              <a:solidFill>
                <a:schemeClr val="tx1"/>
              </a:solidFill>
              <a:latin typeface="+mj-ea"/>
            </a:endParaRP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24</a:t>
            </a:fld>
            <a:endParaRPr kumimoji="1" lang="ja-JP" altLang="en-US" dirty="0"/>
          </a:p>
        </p:txBody>
      </p:sp>
    </p:spTree>
    <p:extLst>
      <p:ext uri="{BB962C8B-B14F-4D97-AF65-F5344CB8AC3E}">
        <p14:creationId xmlns:p14="http://schemas.microsoft.com/office/powerpoint/2010/main" val="2721285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２</a:t>
            </a:r>
            <a:r>
              <a:rPr lang="ja-JP" altLang="en-US" sz="1600" b="1" dirty="0" smtClean="0">
                <a:solidFill>
                  <a:schemeClr val="tx1"/>
                </a:solidFill>
                <a:latin typeface="+mj-ea"/>
              </a:rPr>
              <a:t>．個別課題への対応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①　</a:t>
            </a:r>
            <a:r>
              <a:rPr lang="en-US" altLang="ja-JP" sz="1600" b="1" dirty="0" smtClean="0">
                <a:solidFill>
                  <a:schemeClr val="tx1"/>
                </a:solidFill>
                <a:latin typeface="+mj-ea"/>
              </a:rPr>
              <a:t>C-6</a:t>
            </a:r>
            <a:r>
              <a:rPr lang="ja-JP" altLang="en-US" sz="1600" b="1" dirty="0" err="1" smtClean="0">
                <a:solidFill>
                  <a:schemeClr val="tx1"/>
                </a:solidFill>
                <a:latin typeface="+mj-ea"/>
              </a:rPr>
              <a:t>、</a:t>
            </a:r>
            <a:r>
              <a:rPr lang="en-US" altLang="ja-JP" sz="1600" b="1" dirty="0" smtClean="0">
                <a:solidFill>
                  <a:schemeClr val="tx1"/>
                </a:solidFill>
                <a:latin typeface="+mj-ea"/>
              </a:rPr>
              <a:t>7</a:t>
            </a:r>
            <a:r>
              <a:rPr lang="ja-JP" altLang="en-US" sz="1600" b="1" dirty="0" smtClean="0">
                <a:solidFill>
                  <a:schemeClr val="tx1"/>
                </a:solidFill>
                <a:latin typeface="+mj-ea"/>
              </a:rPr>
              <a:t>埠頭（荷役機械を含む）</a:t>
            </a:r>
            <a:endParaRPr kumimoji="1" lang="ja-JP" altLang="en-US" sz="1600" b="1" dirty="0">
              <a:solidFill>
                <a:schemeClr val="tx1"/>
              </a:solidFill>
              <a:latin typeface="+mj-ea"/>
            </a:endParaRPr>
          </a:p>
        </p:txBody>
      </p:sp>
      <p:sp>
        <p:nvSpPr>
          <p:cNvPr id="32" name="角丸四角形 31"/>
          <p:cNvSpPr/>
          <p:nvPr/>
        </p:nvSpPr>
        <p:spPr>
          <a:xfrm>
            <a:off x="72568" y="4776716"/>
            <a:ext cx="8986775" cy="204668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u="sng" dirty="0">
                <a:solidFill>
                  <a:schemeClr val="bg1"/>
                </a:solidFill>
                <a:effectLst>
                  <a:outerShdw blurRad="38100" dist="38100" dir="2700000" algn="tl">
                    <a:srgbClr val="000000">
                      <a:alpha val="43137"/>
                    </a:srgbClr>
                  </a:outerShdw>
                </a:effectLst>
                <a:latin typeface="+mn-ea"/>
              </a:rPr>
              <a:t>課題解決のための「経営改善策</a:t>
            </a:r>
            <a:r>
              <a:rPr lang="ja-JP" altLang="en-US" sz="1200" b="1" u="sng" dirty="0" smtClean="0">
                <a:solidFill>
                  <a:schemeClr val="bg1"/>
                </a:solidFill>
                <a:effectLst>
                  <a:outerShdw blurRad="38100" dist="38100" dir="2700000" algn="tl">
                    <a:srgbClr val="000000">
                      <a:alpha val="43137"/>
                    </a:srgbClr>
                  </a:outerShdw>
                </a:effectLst>
                <a:latin typeface="+mn-ea"/>
              </a:rPr>
              <a:t>」</a:t>
            </a:r>
            <a:endParaRPr lang="en-US" altLang="ja-JP" sz="1200" b="1" u="sng" dirty="0" smtClean="0">
              <a:solidFill>
                <a:schemeClr val="bg1"/>
              </a:solidFill>
              <a:effectLst>
                <a:outerShdw blurRad="38100" dist="38100" dir="2700000" algn="tl">
                  <a:srgbClr val="000000">
                    <a:alpha val="43137"/>
                  </a:srgbClr>
                </a:outerShdw>
              </a:effectLst>
              <a:latin typeface="+mn-ea"/>
            </a:endParaRPr>
          </a:p>
          <a:p>
            <a:pPr marL="171450" lvl="0" indent="-171450">
              <a:buFont typeface="Arial" panose="020B0604020202020204" pitchFamily="34" charset="0"/>
              <a:buChar char="•"/>
            </a:pPr>
            <a:r>
              <a:rPr lang="ja-JP" altLang="ja-JP" sz="1100" b="1" dirty="0" smtClean="0">
                <a:solidFill>
                  <a:schemeClr val="bg1"/>
                </a:solidFill>
              </a:rPr>
              <a:t>大阪港</a:t>
            </a:r>
            <a:r>
              <a:rPr lang="ja-JP" altLang="ja-JP" sz="1100" b="1" dirty="0">
                <a:solidFill>
                  <a:schemeClr val="bg1"/>
                </a:solidFill>
              </a:rPr>
              <a:t>の港勢拡大に必要不可欠</a:t>
            </a:r>
            <a:r>
              <a:rPr lang="ja-JP" altLang="ja-JP" sz="1100" b="1" dirty="0" smtClean="0">
                <a:solidFill>
                  <a:schemeClr val="bg1"/>
                </a:solidFill>
              </a:rPr>
              <a:t>な</a:t>
            </a:r>
            <a:r>
              <a:rPr lang="ja-JP" altLang="en-US" sz="1100" b="1" dirty="0" smtClean="0">
                <a:solidFill>
                  <a:schemeClr val="bg1"/>
                </a:solidFill>
              </a:rPr>
              <a:t>埠頭</a:t>
            </a:r>
            <a:r>
              <a:rPr lang="ja-JP" altLang="ja-JP" sz="1100" b="1" dirty="0" smtClean="0">
                <a:solidFill>
                  <a:schemeClr val="bg1"/>
                </a:solidFill>
              </a:rPr>
              <a:t>で</a:t>
            </a:r>
            <a:r>
              <a:rPr lang="ja-JP" altLang="ja-JP" sz="1100" b="1" dirty="0">
                <a:solidFill>
                  <a:schemeClr val="bg1"/>
                </a:solidFill>
              </a:rPr>
              <a:t>あることから、引き続き「</a:t>
            </a:r>
            <a:r>
              <a:rPr lang="ja-JP" altLang="ja-JP" sz="1100" b="1" dirty="0" smtClean="0">
                <a:solidFill>
                  <a:schemeClr val="bg1"/>
                </a:solidFill>
              </a:rPr>
              <a:t>本</a:t>
            </a:r>
            <a:r>
              <a:rPr lang="ja-JP" altLang="en-US" sz="1100" b="1" dirty="0" smtClean="0">
                <a:solidFill>
                  <a:schemeClr val="bg1"/>
                </a:solidFill>
              </a:rPr>
              <a:t>埠頭</a:t>
            </a:r>
            <a:r>
              <a:rPr lang="ja-JP" altLang="ja-JP" sz="1100" b="1" dirty="0" smtClean="0">
                <a:solidFill>
                  <a:schemeClr val="bg1"/>
                </a:solidFill>
              </a:rPr>
              <a:t>における</a:t>
            </a:r>
            <a:r>
              <a:rPr lang="ja-JP" altLang="ja-JP" sz="1100" b="1" dirty="0">
                <a:solidFill>
                  <a:schemeClr val="bg1"/>
                </a:solidFill>
              </a:rPr>
              <a:t>機能」は大阪港で維持していく</a:t>
            </a:r>
            <a:r>
              <a:rPr lang="ja-JP" altLang="ja-JP" sz="1100" b="1" dirty="0" smtClean="0">
                <a:solidFill>
                  <a:schemeClr val="bg1"/>
                </a:solidFill>
              </a:rPr>
              <a:t>。</a:t>
            </a:r>
            <a:endParaRPr lang="en-US" altLang="ja-JP" sz="1100" b="1" dirty="0" smtClean="0">
              <a:solidFill>
                <a:schemeClr val="bg1"/>
              </a:solidFill>
            </a:endParaRPr>
          </a:p>
          <a:p>
            <a:pPr marL="171450" lvl="0" indent="-171450">
              <a:buFont typeface="Arial" panose="020B0604020202020204" pitchFamily="34" charset="0"/>
              <a:buChar char="•"/>
            </a:pPr>
            <a:r>
              <a:rPr lang="ja-JP" altLang="en-US" sz="1100" b="1" dirty="0">
                <a:solidFill>
                  <a:schemeClr val="bg1"/>
                </a:solidFill>
              </a:rPr>
              <a:t>しかし、施設提供事業の収支全体の状況により、本埠頭の維持が困難な状況に陥った場合には、阪神国際港湾㈱が運営するコンテナ埠頭で「本埠頭における機能」を担うことも視野に据える</a:t>
            </a:r>
            <a:r>
              <a:rPr lang="ja-JP" altLang="en-US" sz="1100" b="1" dirty="0" smtClean="0">
                <a:solidFill>
                  <a:schemeClr val="bg1"/>
                </a:solidFill>
              </a:rPr>
              <a:t>。</a:t>
            </a:r>
            <a:endParaRPr lang="en-US" altLang="ja-JP" sz="1100" b="1" dirty="0" smtClean="0">
              <a:solidFill>
                <a:schemeClr val="bg1"/>
              </a:solidFill>
            </a:endParaRPr>
          </a:p>
          <a:p>
            <a:pPr lvl="0"/>
            <a:r>
              <a:rPr lang="ja-JP" altLang="en-US" sz="1100" b="1" dirty="0" smtClean="0">
                <a:solidFill>
                  <a:schemeClr val="bg1"/>
                </a:solidFill>
              </a:rPr>
              <a:t>（中期的取組）</a:t>
            </a:r>
            <a:endParaRPr lang="en-US" altLang="ja-JP" sz="1100" b="1" dirty="0" smtClean="0">
              <a:solidFill>
                <a:schemeClr val="bg1"/>
              </a:solidFill>
            </a:endParaRPr>
          </a:p>
          <a:p>
            <a:pPr marL="171450" lvl="0" indent="-171450">
              <a:buFont typeface="Arial" panose="020B0604020202020204" pitchFamily="34" charset="0"/>
              <a:buChar char="•"/>
            </a:pPr>
            <a:r>
              <a:rPr lang="ja-JP" altLang="en-US" sz="1100" b="1" dirty="0" smtClean="0">
                <a:solidFill>
                  <a:schemeClr val="bg1"/>
                </a:solidFill>
              </a:rPr>
              <a:t>「</a:t>
            </a:r>
            <a:r>
              <a:rPr lang="en-US" altLang="ja-JP" sz="1100" b="1" dirty="0" smtClean="0">
                <a:solidFill>
                  <a:schemeClr val="bg1"/>
                </a:solidFill>
              </a:rPr>
              <a:t>2020</a:t>
            </a:r>
            <a:r>
              <a:rPr lang="ja-JP" altLang="en-US" sz="1100" b="1" dirty="0" smtClean="0">
                <a:solidFill>
                  <a:schemeClr val="bg1"/>
                </a:solidFill>
              </a:rPr>
              <a:t>年度予算編成時」までに「ガントリークレーンを更新するのか否か」の判断をする。</a:t>
            </a:r>
            <a:endParaRPr lang="en-US" altLang="ja-JP" sz="1100" b="1" dirty="0" smtClean="0">
              <a:solidFill>
                <a:schemeClr val="bg1"/>
              </a:solidFill>
            </a:endParaRPr>
          </a:p>
          <a:p>
            <a:pPr marL="171450" lvl="0" indent="-171450">
              <a:buFont typeface="Arial" panose="020B0604020202020204" pitchFamily="34" charset="0"/>
              <a:buChar char="•"/>
            </a:pPr>
            <a:r>
              <a:rPr lang="ja-JP" altLang="en-US" sz="1100" b="1" dirty="0">
                <a:solidFill>
                  <a:schemeClr val="bg1"/>
                </a:solidFill>
              </a:rPr>
              <a:t>本埠頭での「荷役機械事業が継続できない」と判断した場合には、本埠頭の廃止あるいは利用転換を含めた「あり方」を決定する</a:t>
            </a:r>
            <a:r>
              <a:rPr lang="ja-JP" altLang="en-US" sz="1100" b="1" dirty="0" smtClean="0">
                <a:solidFill>
                  <a:schemeClr val="bg1"/>
                </a:solidFill>
              </a:rPr>
              <a:t>。</a:t>
            </a:r>
            <a:endParaRPr lang="en-US" altLang="ja-JP" sz="1100" b="1" dirty="0" smtClean="0">
              <a:solidFill>
                <a:schemeClr val="bg1"/>
              </a:solidFill>
            </a:endParaRPr>
          </a:p>
          <a:p>
            <a:pPr lvl="0"/>
            <a:r>
              <a:rPr lang="ja-JP" altLang="en-US" sz="1100" b="1" dirty="0" smtClean="0">
                <a:solidFill>
                  <a:schemeClr val="bg1"/>
                </a:solidFill>
              </a:rPr>
              <a:t>（短期的取組）</a:t>
            </a:r>
            <a:endParaRPr lang="en-US" altLang="ja-JP" sz="1100" b="1" dirty="0" smtClean="0">
              <a:solidFill>
                <a:schemeClr val="bg1"/>
              </a:solidFill>
            </a:endParaRPr>
          </a:p>
          <a:p>
            <a:pPr marL="171450" lvl="0" indent="-171450">
              <a:buFont typeface="Arial" panose="020B0604020202020204" pitchFamily="34" charset="0"/>
              <a:buChar char="•"/>
            </a:pPr>
            <a:r>
              <a:rPr lang="ja-JP" altLang="ja-JP" sz="1100" b="1" dirty="0" smtClean="0">
                <a:solidFill>
                  <a:schemeClr val="bg1"/>
                </a:solidFill>
              </a:rPr>
              <a:t>一方</a:t>
            </a:r>
            <a:r>
              <a:rPr lang="ja-JP" altLang="ja-JP" sz="1100" b="1" dirty="0">
                <a:solidFill>
                  <a:schemeClr val="bg1"/>
                </a:solidFill>
              </a:rPr>
              <a:t>で、当面</a:t>
            </a:r>
            <a:r>
              <a:rPr lang="ja-JP" altLang="ja-JP" sz="1100" b="1" dirty="0" smtClean="0">
                <a:solidFill>
                  <a:schemeClr val="bg1"/>
                </a:solidFill>
              </a:rPr>
              <a:t>の</a:t>
            </a:r>
            <a:r>
              <a:rPr lang="ja-JP" altLang="en-US" sz="1100" b="1" dirty="0" smtClean="0">
                <a:solidFill>
                  <a:schemeClr val="bg1"/>
                </a:solidFill>
              </a:rPr>
              <a:t>経営</a:t>
            </a:r>
            <a:r>
              <a:rPr lang="ja-JP" altLang="ja-JP" sz="1100" b="1" dirty="0" smtClean="0">
                <a:solidFill>
                  <a:schemeClr val="bg1"/>
                </a:solidFill>
              </a:rPr>
              <a:t>改善</a:t>
            </a:r>
            <a:r>
              <a:rPr lang="ja-JP" altLang="ja-JP" sz="1100" b="1" dirty="0">
                <a:solidFill>
                  <a:schemeClr val="bg1"/>
                </a:solidFill>
              </a:rPr>
              <a:t>策として</a:t>
            </a:r>
            <a:r>
              <a:rPr lang="ja-JP" altLang="ja-JP" sz="1100" b="1" dirty="0" smtClean="0">
                <a:solidFill>
                  <a:schemeClr val="bg1"/>
                </a:solidFill>
              </a:rPr>
              <a:t>「</a:t>
            </a:r>
            <a:r>
              <a:rPr lang="ja-JP" altLang="en-US" sz="1100" b="1" dirty="0" smtClean="0">
                <a:solidFill>
                  <a:schemeClr val="bg1"/>
                </a:solidFill>
              </a:rPr>
              <a:t>埠頭用地</a:t>
            </a:r>
            <a:r>
              <a:rPr lang="ja-JP" altLang="ja-JP" sz="1100" b="1" dirty="0" smtClean="0">
                <a:solidFill>
                  <a:schemeClr val="bg1"/>
                </a:solidFill>
              </a:rPr>
              <a:t>の</a:t>
            </a:r>
            <a:r>
              <a:rPr lang="ja-JP" altLang="ja-JP" sz="1100" b="1" dirty="0">
                <a:solidFill>
                  <a:schemeClr val="bg1"/>
                </a:solidFill>
              </a:rPr>
              <a:t>面積の精査」を行う。その際には利用者の意向、今後の見通しを検証し、不要</a:t>
            </a:r>
            <a:r>
              <a:rPr lang="ja-JP" altLang="ja-JP" sz="1100" b="1" dirty="0" smtClean="0">
                <a:solidFill>
                  <a:schemeClr val="bg1"/>
                </a:solidFill>
              </a:rPr>
              <a:t>な</a:t>
            </a:r>
            <a:r>
              <a:rPr lang="ja-JP" altLang="en-US" sz="1100" b="1" dirty="0" smtClean="0">
                <a:solidFill>
                  <a:schemeClr val="bg1"/>
                </a:solidFill>
              </a:rPr>
              <a:t>埠頭用地</a:t>
            </a:r>
            <a:r>
              <a:rPr lang="ja-JP" altLang="ja-JP" sz="1100" b="1" dirty="0" smtClean="0">
                <a:solidFill>
                  <a:schemeClr val="bg1"/>
                </a:solidFill>
              </a:rPr>
              <a:t>は</a:t>
            </a:r>
            <a:r>
              <a:rPr lang="ja-JP" altLang="ja-JP" sz="1100" b="1" dirty="0">
                <a:solidFill>
                  <a:schemeClr val="bg1"/>
                </a:solidFill>
              </a:rPr>
              <a:t>供用廃止のうえ処分する</a:t>
            </a:r>
            <a:r>
              <a:rPr lang="ja-JP" altLang="ja-JP" sz="1100" b="1" dirty="0" smtClean="0">
                <a:solidFill>
                  <a:schemeClr val="bg1"/>
                </a:solidFill>
              </a:rPr>
              <a:t>。</a:t>
            </a:r>
            <a:endParaRPr lang="ja-JP" altLang="en-US" sz="1100" b="1" dirty="0">
              <a:solidFill>
                <a:schemeClr val="bg1"/>
              </a:solidFill>
              <a:effectLst>
                <a:outerShdw blurRad="38100" dist="38100" dir="2700000" algn="tl">
                  <a:srgbClr val="000000">
                    <a:alpha val="43137"/>
                  </a:srgbClr>
                </a:outerShdw>
              </a:effectLst>
              <a:latin typeface="+mn-ea"/>
            </a:endParaRPr>
          </a:p>
        </p:txBody>
      </p:sp>
      <p:sp>
        <p:nvSpPr>
          <p:cNvPr id="2" name="正方形/長方形 1"/>
          <p:cNvSpPr/>
          <p:nvPr/>
        </p:nvSpPr>
        <p:spPr>
          <a:xfrm>
            <a:off x="4277679" y="736110"/>
            <a:ext cx="4777362" cy="1123384"/>
          </a:xfrm>
          <a:prstGeom prst="rect">
            <a:avLst/>
          </a:prstGeom>
          <a:solidFill>
            <a:schemeClr val="bg1"/>
          </a:solidFill>
          <a:ln w="19050">
            <a:solidFill>
              <a:schemeClr val="accent1"/>
            </a:solidFill>
          </a:ln>
        </p:spPr>
        <p:txBody>
          <a:bodyPr wrap="square">
            <a:spAutoFit/>
          </a:bodyPr>
          <a:lstStyle/>
          <a:p>
            <a:pPr lvl="0" algn="just">
              <a:spcAft>
                <a:spcPts val="0"/>
              </a:spcAft>
            </a:pPr>
            <a:r>
              <a:rPr lang="en-US" altLang="ja-JP" sz="1200" b="1" u="sng" kern="100" dirty="0" smtClean="0">
                <a:latin typeface="+mj-ea"/>
                <a:ea typeface="+mj-ea"/>
                <a:cs typeface="Times New Roman" panose="02020603050405020304" pitchFamily="18" charset="0"/>
              </a:rPr>
              <a:t>C-6,7</a:t>
            </a:r>
            <a:r>
              <a:rPr lang="ja-JP" altLang="en-US" sz="1200" b="1" u="sng" kern="100" dirty="0" smtClean="0">
                <a:latin typeface="+mj-ea"/>
                <a:ea typeface="+mj-ea"/>
                <a:cs typeface="Times New Roman" panose="02020603050405020304" pitchFamily="18" charset="0"/>
              </a:rPr>
              <a:t>埠頭の役割</a:t>
            </a:r>
            <a:endParaRPr lang="en-US" altLang="ja-JP" sz="1200" b="1" u="sng" kern="100" dirty="0" smtClean="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ja-JP" sz="1100" kern="100" dirty="0" smtClean="0">
                <a:latin typeface="+mj-ea"/>
                <a:ea typeface="+mj-ea"/>
                <a:cs typeface="Times New Roman" panose="02020603050405020304" pitchFamily="18" charset="0"/>
              </a:rPr>
              <a:t>セミコンテナ</a:t>
            </a:r>
            <a:r>
              <a:rPr lang="ja-JP" altLang="ja-JP" sz="1100" kern="100" dirty="0">
                <a:latin typeface="+mj-ea"/>
                <a:ea typeface="+mj-ea"/>
                <a:cs typeface="Times New Roman" panose="02020603050405020304" pitchFamily="18" charset="0"/>
              </a:rPr>
              <a:t>船や内航コンテナ船、外航の在来貨物を扱う船舶の</a:t>
            </a:r>
            <a:r>
              <a:rPr lang="ja-JP" altLang="ja-JP" sz="1100" kern="100" dirty="0" smtClean="0">
                <a:latin typeface="+mj-ea"/>
                <a:ea typeface="+mj-ea"/>
                <a:cs typeface="Times New Roman" panose="02020603050405020304" pitchFamily="18" charset="0"/>
              </a:rPr>
              <a:t>優先</a:t>
            </a:r>
            <a:r>
              <a:rPr lang="ja-JP" altLang="en-US" sz="1100" kern="100" dirty="0" smtClean="0">
                <a:latin typeface="+mj-ea"/>
                <a:ea typeface="+mj-ea"/>
                <a:cs typeface="Times New Roman" panose="02020603050405020304" pitchFamily="18" charset="0"/>
              </a:rPr>
              <a:t>埠頭</a:t>
            </a:r>
            <a:r>
              <a:rPr lang="ja-JP" altLang="ja-JP" sz="1100" kern="100" dirty="0" smtClean="0">
                <a:latin typeface="+mj-ea"/>
                <a:ea typeface="+mj-ea"/>
                <a:cs typeface="Times New Roman" panose="02020603050405020304" pitchFamily="18" charset="0"/>
              </a:rPr>
              <a:t>で</a:t>
            </a:r>
            <a:r>
              <a:rPr lang="ja-JP" altLang="ja-JP" sz="1100" kern="100" dirty="0">
                <a:latin typeface="+mj-ea"/>
                <a:ea typeface="+mj-ea"/>
                <a:cs typeface="Times New Roman" panose="02020603050405020304" pitchFamily="18" charset="0"/>
              </a:rPr>
              <a:t>あり、コンテナ物流を支える機能などを有している</a:t>
            </a:r>
            <a:r>
              <a:rPr lang="ja-JP" altLang="ja-JP" sz="1100" kern="100" dirty="0" smtClean="0">
                <a:latin typeface="+mj-ea"/>
                <a:ea typeface="+mj-ea"/>
                <a:cs typeface="Times New Roman" panose="02020603050405020304" pitchFamily="18" charset="0"/>
              </a:rPr>
              <a:t>。</a:t>
            </a:r>
            <a:endParaRPr lang="en-US" altLang="ja-JP" sz="1100" kern="100" dirty="0" smtClean="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ja-JP" sz="1100" kern="100" dirty="0" smtClean="0">
                <a:latin typeface="+mj-ea"/>
                <a:ea typeface="+mj-ea"/>
                <a:cs typeface="Times New Roman" panose="02020603050405020304" pitchFamily="18" charset="0"/>
              </a:rPr>
              <a:t>大阪港</a:t>
            </a:r>
            <a:r>
              <a:rPr lang="ja-JP" altLang="ja-JP" sz="1100" kern="100" dirty="0">
                <a:latin typeface="+mj-ea"/>
                <a:ea typeface="+mj-ea"/>
                <a:cs typeface="Times New Roman" panose="02020603050405020304" pitchFamily="18" charset="0"/>
              </a:rPr>
              <a:t>におけるセミコンテナ船の拠点として、北米向けの基幹航路の維持・強化に貢献</a:t>
            </a:r>
            <a:r>
              <a:rPr lang="ja-JP" altLang="ja-JP" sz="1100" kern="100" dirty="0" smtClean="0">
                <a:latin typeface="+mj-ea"/>
                <a:ea typeface="+mj-ea"/>
                <a:cs typeface="Times New Roman" panose="02020603050405020304" pitchFamily="18" charset="0"/>
              </a:rPr>
              <a:t>し</a:t>
            </a:r>
            <a:r>
              <a:rPr lang="ja-JP" altLang="en-US" sz="1100" kern="100" dirty="0" smtClean="0">
                <a:latin typeface="+mj-ea"/>
                <a:ea typeface="+mj-ea"/>
                <a:cs typeface="Times New Roman" panose="02020603050405020304" pitchFamily="18" charset="0"/>
              </a:rPr>
              <a:t>、</a:t>
            </a:r>
            <a:r>
              <a:rPr lang="ja-JP" altLang="ja-JP" sz="1100" dirty="0" smtClean="0">
                <a:latin typeface="+mj-ea"/>
                <a:ea typeface="+mj-ea"/>
                <a:cs typeface="Times New Roman" panose="02020603050405020304" pitchFamily="18" charset="0"/>
              </a:rPr>
              <a:t>また</a:t>
            </a:r>
            <a:r>
              <a:rPr lang="ja-JP" altLang="ja-JP" sz="1100" dirty="0">
                <a:latin typeface="+mj-ea"/>
                <a:ea typeface="+mj-ea"/>
                <a:cs typeface="Times New Roman" panose="02020603050405020304" pitchFamily="18" charset="0"/>
              </a:rPr>
              <a:t>、内航コンテナ船の拠点として、外貿コンテナ取扱量の増加に貢献している。</a:t>
            </a:r>
            <a:endParaRPr lang="ja-JP" altLang="en-US" sz="1100" dirty="0">
              <a:latin typeface="+mj-ea"/>
              <a:ea typeface="+mj-ea"/>
            </a:endParaRPr>
          </a:p>
        </p:txBody>
      </p:sp>
      <p:sp>
        <p:nvSpPr>
          <p:cNvPr id="35" name="正方形/長方形 34"/>
          <p:cNvSpPr/>
          <p:nvPr/>
        </p:nvSpPr>
        <p:spPr>
          <a:xfrm>
            <a:off x="4290381" y="1914668"/>
            <a:ext cx="4777361" cy="1290763"/>
          </a:xfrm>
          <a:prstGeom prst="rect">
            <a:avLst/>
          </a:prstGeom>
          <a:solidFill>
            <a:schemeClr val="bg1"/>
          </a:solidFill>
          <a:ln w="25400">
            <a:solidFill>
              <a:schemeClr val="accent1"/>
            </a:solidFill>
          </a:ln>
        </p:spPr>
        <p:txBody>
          <a:bodyPr wrap="square">
            <a:noAutofit/>
          </a:bodyPr>
          <a:lstStyle/>
          <a:p>
            <a:endParaRPr lang="en-US" altLang="ja-JP" sz="2400" dirty="0" smtClean="0">
              <a:latin typeface="+mn-ea"/>
              <a:cs typeface="Times New Roman" panose="02020603050405020304" pitchFamily="18" charset="0"/>
            </a:endParaRPr>
          </a:p>
          <a:p>
            <a:pPr marL="171450" indent="-171450">
              <a:buFont typeface="Arial" panose="020B0604020202020204" pitchFamily="34" charset="0"/>
              <a:buChar char="•"/>
            </a:pPr>
            <a:r>
              <a:rPr lang="ja-JP" altLang="ja-JP" sz="1100" dirty="0" smtClean="0">
                <a:latin typeface="+mn-ea"/>
                <a:cs typeface="Times New Roman" panose="02020603050405020304" pitchFamily="18" charset="0"/>
              </a:rPr>
              <a:t>本</a:t>
            </a:r>
            <a:r>
              <a:rPr lang="ja-JP" altLang="en-US" sz="1100" dirty="0" smtClean="0">
                <a:latin typeface="+mn-ea"/>
                <a:cs typeface="Times New Roman" panose="02020603050405020304" pitchFamily="18" charset="0"/>
              </a:rPr>
              <a:t>埠頭</a:t>
            </a:r>
            <a:r>
              <a:rPr lang="ja-JP" altLang="ja-JP" sz="1100" dirty="0" smtClean="0">
                <a:latin typeface="+mn-ea"/>
                <a:cs typeface="Times New Roman" panose="02020603050405020304" pitchFamily="18" charset="0"/>
              </a:rPr>
              <a:t>は</a:t>
            </a:r>
            <a:r>
              <a:rPr lang="ja-JP" altLang="ja-JP" sz="1100" dirty="0">
                <a:latin typeface="+mn-ea"/>
                <a:cs typeface="Times New Roman" panose="02020603050405020304" pitchFamily="18" charset="0"/>
              </a:rPr>
              <a:t>コンテナを</a:t>
            </a:r>
            <a:r>
              <a:rPr lang="ja-JP" altLang="ja-JP" sz="1100" dirty="0" smtClean="0">
                <a:latin typeface="+mn-ea"/>
                <a:cs typeface="Times New Roman" panose="02020603050405020304" pitchFamily="18" charset="0"/>
              </a:rPr>
              <a:t>扱う</a:t>
            </a:r>
            <a:r>
              <a:rPr lang="ja-JP" altLang="en-US" sz="1100" dirty="0" smtClean="0">
                <a:latin typeface="+mn-ea"/>
                <a:cs typeface="Times New Roman" panose="02020603050405020304" pitchFamily="18" charset="0"/>
              </a:rPr>
              <a:t>埠頭</a:t>
            </a:r>
            <a:r>
              <a:rPr lang="ja-JP" altLang="ja-JP" sz="1100" dirty="0" smtClean="0">
                <a:latin typeface="+mn-ea"/>
                <a:cs typeface="Times New Roman" panose="02020603050405020304" pitchFamily="18" charset="0"/>
              </a:rPr>
              <a:t>で</a:t>
            </a:r>
            <a:r>
              <a:rPr lang="ja-JP" altLang="ja-JP" sz="1100" dirty="0">
                <a:latin typeface="+mn-ea"/>
                <a:cs typeface="Times New Roman" panose="02020603050405020304" pitchFamily="18" charset="0"/>
              </a:rPr>
              <a:t>あることから、コンテナを蔵置する荷さばき地の他、一般交通の妨げとならないようコンテナターミナルに進入するコンテナ車が一時的に待機する「待機レーン」</a:t>
            </a:r>
            <a:r>
              <a:rPr lang="ja-JP" altLang="ja-JP" sz="1100" dirty="0" smtClean="0">
                <a:latin typeface="+mn-ea"/>
                <a:cs typeface="Times New Roman" panose="02020603050405020304" pitchFamily="18" charset="0"/>
              </a:rPr>
              <a:t>を</a:t>
            </a:r>
            <a:r>
              <a:rPr lang="ja-JP" altLang="en-US" sz="1100" dirty="0" smtClean="0">
                <a:latin typeface="+mn-ea"/>
                <a:cs typeface="Times New Roman" panose="02020603050405020304" pitchFamily="18" charset="0"/>
              </a:rPr>
              <a:t>埠頭用地</a:t>
            </a:r>
            <a:r>
              <a:rPr lang="ja-JP" altLang="ja-JP" sz="1100" dirty="0" smtClean="0">
                <a:latin typeface="+mn-ea"/>
                <a:cs typeface="Times New Roman" panose="02020603050405020304" pitchFamily="18" charset="0"/>
              </a:rPr>
              <a:t>内</a:t>
            </a:r>
            <a:r>
              <a:rPr lang="ja-JP" altLang="ja-JP" sz="1100" dirty="0">
                <a:latin typeface="+mn-ea"/>
                <a:cs typeface="Times New Roman" panose="02020603050405020304" pitchFamily="18" charset="0"/>
              </a:rPr>
              <a:t>に設置しており、そのことも稼働率を低下させている一因となっている。</a:t>
            </a:r>
            <a:endParaRPr lang="ja-JP" altLang="en-US" sz="1100" dirty="0">
              <a:latin typeface="+mn-ea"/>
            </a:endParaRPr>
          </a:p>
        </p:txBody>
      </p:sp>
      <p:sp>
        <p:nvSpPr>
          <p:cNvPr id="17" name="正方形/長方形 16"/>
          <p:cNvSpPr/>
          <p:nvPr/>
        </p:nvSpPr>
        <p:spPr>
          <a:xfrm>
            <a:off x="4290380" y="1931373"/>
            <a:ext cx="2189410" cy="29935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bg1"/>
                </a:solidFill>
              </a:rPr>
              <a:t>上屋倉庫事業における課題</a:t>
            </a:r>
            <a:endParaRPr kumimoji="1" lang="ja-JP" altLang="en-US" sz="1200" b="1" u="sng" dirty="0">
              <a:solidFill>
                <a:schemeClr val="bg1"/>
              </a:solidFill>
            </a:endParaRPr>
          </a:p>
        </p:txBody>
      </p:sp>
      <p:sp>
        <p:nvSpPr>
          <p:cNvPr id="37" name="正方形/長方形 36"/>
          <p:cNvSpPr/>
          <p:nvPr/>
        </p:nvSpPr>
        <p:spPr>
          <a:xfrm>
            <a:off x="4290380" y="3247730"/>
            <a:ext cx="4764661" cy="1482625"/>
          </a:xfrm>
          <a:prstGeom prst="rect">
            <a:avLst/>
          </a:prstGeom>
          <a:solidFill>
            <a:schemeClr val="bg1"/>
          </a:solidFill>
          <a:ln w="25400">
            <a:solidFill>
              <a:schemeClr val="accent1"/>
            </a:solidFill>
          </a:ln>
        </p:spPr>
        <p:txBody>
          <a:bodyPr wrap="square">
            <a:noAutofit/>
          </a:bodyPr>
          <a:lstStyle/>
          <a:p>
            <a:endParaRPr lang="en-US" altLang="ja-JP" sz="1200" dirty="0" smtClean="0">
              <a:latin typeface="+mn-ea"/>
              <a:cs typeface="Times New Roman" panose="02020603050405020304" pitchFamily="18" charset="0"/>
            </a:endParaRPr>
          </a:p>
          <a:p>
            <a:pPr marL="171450" indent="-171450">
              <a:buFont typeface="Arial" panose="020B0604020202020204" pitchFamily="34" charset="0"/>
              <a:buChar char="•"/>
            </a:pPr>
            <a:endParaRPr lang="en-US" altLang="ja-JP" sz="1200" dirty="0">
              <a:latin typeface="+mn-ea"/>
              <a:cs typeface="Times New Roman" panose="02020603050405020304" pitchFamily="18" charset="0"/>
            </a:endParaRPr>
          </a:p>
          <a:p>
            <a:pPr marL="171450" indent="-171450">
              <a:buFont typeface="Arial" panose="020B0604020202020204" pitchFamily="34" charset="0"/>
              <a:buChar char="•"/>
            </a:pPr>
            <a:r>
              <a:rPr lang="ja-JP" altLang="en-US" sz="1100" dirty="0" smtClean="0">
                <a:latin typeface="+mn-ea"/>
                <a:cs typeface="Times New Roman" panose="02020603050405020304" pitchFamily="18" charset="0"/>
              </a:rPr>
              <a:t>ガントリークレーン</a:t>
            </a:r>
            <a:r>
              <a:rPr lang="ja-JP" altLang="en-US" sz="1100" dirty="0">
                <a:latin typeface="+mn-ea"/>
                <a:cs typeface="Times New Roman" panose="02020603050405020304" pitchFamily="18" charset="0"/>
              </a:rPr>
              <a:t>を設置してから約</a:t>
            </a:r>
            <a:r>
              <a:rPr lang="en-US" altLang="ja-JP" sz="1100" dirty="0" smtClean="0">
                <a:latin typeface="+mn-ea"/>
                <a:cs typeface="Times New Roman" panose="02020603050405020304" pitchFamily="18" charset="0"/>
              </a:rPr>
              <a:t>27</a:t>
            </a:r>
            <a:r>
              <a:rPr lang="ja-JP" altLang="en-US" sz="1100" dirty="0" smtClean="0">
                <a:latin typeface="+mn-ea"/>
                <a:cs typeface="Times New Roman" panose="02020603050405020304" pitchFamily="18" charset="0"/>
              </a:rPr>
              <a:t>年が経過</a:t>
            </a:r>
            <a:r>
              <a:rPr lang="ja-JP" altLang="en-US" sz="1100" dirty="0">
                <a:latin typeface="+mn-ea"/>
                <a:cs typeface="Times New Roman" panose="02020603050405020304" pitchFamily="18" charset="0"/>
              </a:rPr>
              <a:t>しており、ここ数年で「更新するのか否かの判断が必要」となる。</a:t>
            </a:r>
          </a:p>
          <a:p>
            <a:pPr marL="171450" indent="-171450">
              <a:buFont typeface="Arial" panose="020B0604020202020204" pitchFamily="34" charset="0"/>
              <a:buChar char="•"/>
            </a:pPr>
            <a:r>
              <a:rPr lang="ja-JP" altLang="en-US" sz="1100" dirty="0" smtClean="0">
                <a:latin typeface="+mn-ea"/>
                <a:cs typeface="Times New Roman" panose="02020603050405020304" pitchFamily="18" charset="0"/>
              </a:rPr>
              <a:t>収支</a:t>
            </a:r>
            <a:r>
              <a:rPr lang="ja-JP" altLang="en-US" sz="1100" dirty="0">
                <a:latin typeface="+mn-ea"/>
                <a:cs typeface="Times New Roman" panose="02020603050405020304" pitchFamily="18" charset="0"/>
              </a:rPr>
              <a:t>状況は</a:t>
            </a:r>
            <a:r>
              <a:rPr lang="ja-JP" altLang="en-US" sz="1100" dirty="0" smtClean="0">
                <a:latin typeface="+mn-ea"/>
                <a:cs typeface="Times New Roman" panose="02020603050405020304" pitchFamily="18" charset="0"/>
              </a:rPr>
              <a:t>、</a:t>
            </a:r>
            <a:r>
              <a:rPr lang="en-US" altLang="ja-JP" sz="1100" dirty="0" smtClean="0">
                <a:latin typeface="+mn-ea"/>
                <a:cs typeface="Times New Roman" panose="02020603050405020304" pitchFamily="18" charset="0"/>
              </a:rPr>
              <a:t>7</a:t>
            </a:r>
            <a:r>
              <a:rPr lang="en-US" altLang="ja-JP" sz="1100" dirty="0">
                <a:latin typeface="+mn-ea"/>
                <a:cs typeface="Times New Roman" panose="02020603050405020304" pitchFamily="18" charset="0"/>
              </a:rPr>
              <a:t>3</a:t>
            </a:r>
            <a:r>
              <a:rPr lang="ja-JP" altLang="en-US" sz="1100" dirty="0" smtClean="0">
                <a:latin typeface="+mn-ea"/>
                <a:cs typeface="Times New Roman" panose="02020603050405020304" pitchFamily="18" charset="0"/>
              </a:rPr>
              <a:t>百万円</a:t>
            </a:r>
            <a:r>
              <a:rPr lang="ja-JP" altLang="en-US" sz="1100" dirty="0">
                <a:latin typeface="+mn-ea"/>
                <a:cs typeface="Times New Roman" panose="02020603050405020304" pitchFamily="18" charset="0"/>
              </a:rPr>
              <a:t>の赤字ではあるが、当該ガントリークレーン自体の償却は完了しており、「収益の大幅な増加が見込めないのであればガントリークレーンを更新して荷役機械事業を継続することは困難ではないか。」と考える。</a:t>
            </a:r>
          </a:p>
        </p:txBody>
      </p:sp>
      <p:sp>
        <p:nvSpPr>
          <p:cNvPr id="38" name="正方形/長方形 37"/>
          <p:cNvSpPr/>
          <p:nvPr/>
        </p:nvSpPr>
        <p:spPr>
          <a:xfrm>
            <a:off x="4303259" y="3264437"/>
            <a:ext cx="2189410" cy="3044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bg1"/>
                </a:solidFill>
              </a:rPr>
              <a:t>荷役機械事業における課題</a:t>
            </a:r>
            <a:endParaRPr kumimoji="1" lang="ja-JP" altLang="en-US" sz="1200" b="1" u="sng" dirty="0">
              <a:solidFill>
                <a:schemeClr val="bg1"/>
              </a:solidFill>
            </a:endParaRPr>
          </a:p>
        </p:txBody>
      </p:sp>
      <p:graphicFrame>
        <p:nvGraphicFramePr>
          <p:cNvPr id="53" name="グラフ 52"/>
          <p:cNvGraphicFramePr>
            <a:graphicFrameLocks/>
          </p:cNvGraphicFramePr>
          <p:nvPr>
            <p:extLst>
              <p:ext uri="{D42A27DB-BD31-4B8C-83A1-F6EECF244321}">
                <p14:modId xmlns:p14="http://schemas.microsoft.com/office/powerpoint/2010/main" val="4226545412"/>
              </p:ext>
            </p:extLst>
          </p:nvPr>
        </p:nvGraphicFramePr>
        <p:xfrm>
          <a:off x="72568" y="814809"/>
          <a:ext cx="2160000" cy="18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グラフ 54"/>
          <p:cNvGraphicFramePr>
            <a:graphicFrameLocks/>
          </p:cNvGraphicFramePr>
          <p:nvPr>
            <p:extLst>
              <p:ext uri="{D42A27DB-BD31-4B8C-83A1-F6EECF244321}">
                <p14:modId xmlns:p14="http://schemas.microsoft.com/office/powerpoint/2010/main" val="3900889006"/>
              </p:ext>
            </p:extLst>
          </p:nvPr>
        </p:nvGraphicFramePr>
        <p:xfrm>
          <a:off x="2232568" y="830156"/>
          <a:ext cx="1980000"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グラフ 55"/>
          <p:cNvGraphicFramePr>
            <a:graphicFrameLocks/>
          </p:cNvGraphicFramePr>
          <p:nvPr>
            <p:extLst>
              <p:ext uri="{D42A27DB-BD31-4B8C-83A1-F6EECF244321}">
                <p14:modId xmlns:p14="http://schemas.microsoft.com/office/powerpoint/2010/main" val="2496470068"/>
              </p:ext>
            </p:extLst>
          </p:nvPr>
        </p:nvGraphicFramePr>
        <p:xfrm>
          <a:off x="2232568" y="2810221"/>
          <a:ext cx="1980000" cy="18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グラフ 14"/>
          <p:cNvGraphicFramePr>
            <a:graphicFrameLocks/>
          </p:cNvGraphicFramePr>
          <p:nvPr>
            <p:extLst>
              <p:ext uri="{D42A27DB-BD31-4B8C-83A1-F6EECF244321}">
                <p14:modId xmlns:p14="http://schemas.microsoft.com/office/powerpoint/2010/main" val="317731897"/>
              </p:ext>
            </p:extLst>
          </p:nvPr>
        </p:nvGraphicFramePr>
        <p:xfrm>
          <a:off x="72568" y="2810221"/>
          <a:ext cx="2160000" cy="1872000"/>
        </p:xfrm>
        <a:graphic>
          <a:graphicData uri="http://schemas.openxmlformats.org/drawingml/2006/chart">
            <c:chart xmlns:c="http://schemas.openxmlformats.org/drawingml/2006/chart" xmlns:r="http://schemas.openxmlformats.org/officeDocument/2006/relationships" r:id="rId5"/>
          </a:graphicData>
        </a:graphic>
      </p:graphicFrame>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25</a:t>
            </a:fld>
            <a:endParaRPr kumimoji="1" lang="ja-JP" altLang="en-US" dirty="0"/>
          </a:p>
        </p:txBody>
      </p:sp>
    </p:spTree>
    <p:extLst>
      <p:ext uri="{BB962C8B-B14F-4D97-AF65-F5344CB8AC3E}">
        <p14:creationId xmlns:p14="http://schemas.microsoft.com/office/powerpoint/2010/main" val="4119103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6177" y="1613007"/>
            <a:ext cx="4163936" cy="5011763"/>
          </a:xfrm>
          <a:prstGeom prst="rect">
            <a:avLst/>
          </a:prstGeom>
        </p:spPr>
      </p:pic>
      <p:sp>
        <p:nvSpPr>
          <p:cNvPr id="18" name="Freeform 443" descr="右上がり対角線 (太)"/>
          <p:cNvSpPr>
            <a:spLocks/>
          </p:cNvSpPr>
          <p:nvPr/>
        </p:nvSpPr>
        <p:spPr bwMode="auto">
          <a:xfrm>
            <a:off x="1643746" y="2795038"/>
            <a:ext cx="153483" cy="218508"/>
          </a:xfrm>
          <a:custGeom>
            <a:avLst/>
            <a:gdLst>
              <a:gd name="T0" fmla="*/ 2147483646 w 339"/>
              <a:gd name="T1" fmla="*/ 0 h 855"/>
              <a:gd name="T2" fmla="*/ 0 w 339"/>
              <a:gd name="T3" fmla="*/ 2147483646 h 855"/>
              <a:gd name="T4" fmla="*/ 2147483646 w 339"/>
              <a:gd name="T5" fmla="*/ 2147483646 h 855"/>
              <a:gd name="T6" fmla="*/ 2147483646 w 339"/>
              <a:gd name="T7" fmla="*/ 2147483646 h 855"/>
              <a:gd name="T8" fmla="*/ 2147483646 w 339"/>
              <a:gd name="T9" fmla="*/ 0 h 855"/>
              <a:gd name="T10" fmla="*/ 0 60000 65536"/>
              <a:gd name="T11" fmla="*/ 0 60000 65536"/>
              <a:gd name="T12" fmla="*/ 0 60000 65536"/>
              <a:gd name="T13" fmla="*/ 0 60000 65536"/>
              <a:gd name="T14" fmla="*/ 0 60000 65536"/>
              <a:gd name="T15" fmla="*/ 0 w 339"/>
              <a:gd name="T16" fmla="*/ 0 h 855"/>
              <a:gd name="T17" fmla="*/ 339 w 339"/>
              <a:gd name="T18" fmla="*/ 855 h 855"/>
              <a:gd name="connsiteX0" fmla="*/ 3363 w 10000"/>
              <a:gd name="connsiteY0" fmla="*/ 0 h 9474"/>
              <a:gd name="connsiteX1" fmla="*/ 0 w 10000"/>
              <a:gd name="connsiteY1" fmla="*/ 9474 h 9474"/>
              <a:gd name="connsiteX2" fmla="*/ 9481 w 10000"/>
              <a:gd name="connsiteY2" fmla="*/ 7266 h 9474"/>
              <a:gd name="connsiteX3" fmla="*/ 10000 w 10000"/>
              <a:gd name="connsiteY3" fmla="*/ 351 h 9474"/>
              <a:gd name="connsiteX4" fmla="*/ 3363 w 10000"/>
              <a:gd name="connsiteY4" fmla="*/ 0 h 9474"/>
              <a:gd name="connsiteX0" fmla="*/ 3363 w 11133"/>
              <a:gd name="connsiteY0" fmla="*/ 0 h 10000"/>
              <a:gd name="connsiteX1" fmla="*/ 0 w 11133"/>
              <a:gd name="connsiteY1" fmla="*/ 10000 h 10000"/>
              <a:gd name="connsiteX2" fmla="*/ 9481 w 11133"/>
              <a:gd name="connsiteY2" fmla="*/ 7669 h 10000"/>
              <a:gd name="connsiteX3" fmla="*/ 11133 w 11133"/>
              <a:gd name="connsiteY3" fmla="*/ 904 h 10000"/>
              <a:gd name="connsiteX4" fmla="*/ 3363 w 11133"/>
              <a:gd name="connsiteY4" fmla="*/ 0 h 10000"/>
              <a:gd name="connsiteX0" fmla="*/ 8649 w 11133"/>
              <a:gd name="connsiteY0" fmla="*/ 0 h 9252"/>
              <a:gd name="connsiteX1" fmla="*/ 0 w 11133"/>
              <a:gd name="connsiteY1" fmla="*/ 9252 h 9252"/>
              <a:gd name="connsiteX2" fmla="*/ 9481 w 11133"/>
              <a:gd name="connsiteY2" fmla="*/ 6921 h 9252"/>
              <a:gd name="connsiteX3" fmla="*/ 11133 w 11133"/>
              <a:gd name="connsiteY3" fmla="*/ 156 h 9252"/>
              <a:gd name="connsiteX4" fmla="*/ 8649 w 11133"/>
              <a:gd name="connsiteY4" fmla="*/ 0 h 9252"/>
              <a:gd name="connsiteX0" fmla="*/ 4264 w 10000"/>
              <a:gd name="connsiteY0" fmla="*/ 0 h 10809"/>
              <a:gd name="connsiteX1" fmla="*/ 0 w 10000"/>
              <a:gd name="connsiteY1" fmla="*/ 10809 h 10809"/>
              <a:gd name="connsiteX2" fmla="*/ 8516 w 10000"/>
              <a:gd name="connsiteY2" fmla="*/ 8290 h 10809"/>
              <a:gd name="connsiteX3" fmla="*/ 10000 w 10000"/>
              <a:gd name="connsiteY3" fmla="*/ 978 h 10809"/>
              <a:gd name="connsiteX4" fmla="*/ 4264 w 10000"/>
              <a:gd name="connsiteY4" fmla="*/ 0 h 10809"/>
              <a:gd name="connsiteX0" fmla="*/ 1890 w 7626"/>
              <a:gd name="connsiteY0" fmla="*/ 0 h 8499"/>
              <a:gd name="connsiteX1" fmla="*/ 0 w 7626"/>
              <a:gd name="connsiteY1" fmla="*/ 8499 h 8499"/>
              <a:gd name="connsiteX2" fmla="*/ 6142 w 7626"/>
              <a:gd name="connsiteY2" fmla="*/ 8290 h 8499"/>
              <a:gd name="connsiteX3" fmla="*/ 7626 w 7626"/>
              <a:gd name="connsiteY3" fmla="*/ 978 h 8499"/>
              <a:gd name="connsiteX4" fmla="*/ 1890 w 7626"/>
              <a:gd name="connsiteY4" fmla="*/ 0 h 8499"/>
              <a:gd name="connsiteX0" fmla="*/ 1885 w 9407"/>
              <a:gd name="connsiteY0" fmla="*/ 0 h 9754"/>
              <a:gd name="connsiteX1" fmla="*/ 0 w 9407"/>
              <a:gd name="connsiteY1" fmla="*/ 9049 h 9754"/>
              <a:gd name="connsiteX2" fmla="*/ 7461 w 9407"/>
              <a:gd name="connsiteY2" fmla="*/ 9754 h 9754"/>
              <a:gd name="connsiteX3" fmla="*/ 9407 w 9407"/>
              <a:gd name="connsiteY3" fmla="*/ 1151 h 9754"/>
              <a:gd name="connsiteX4" fmla="*/ 1885 w 9407"/>
              <a:gd name="connsiteY4" fmla="*/ 0 h 9754"/>
              <a:gd name="connsiteX0" fmla="*/ 2004 w 10000"/>
              <a:gd name="connsiteY0" fmla="*/ 0 h 10000"/>
              <a:gd name="connsiteX1" fmla="*/ 0 w 10000"/>
              <a:gd name="connsiteY1" fmla="*/ 9277 h 10000"/>
              <a:gd name="connsiteX2" fmla="*/ 7931 w 10000"/>
              <a:gd name="connsiteY2" fmla="*/ 10000 h 10000"/>
              <a:gd name="connsiteX3" fmla="*/ 10000 w 10000"/>
              <a:gd name="connsiteY3" fmla="*/ 1180 h 10000"/>
              <a:gd name="connsiteX4" fmla="*/ 2004 w 10000"/>
              <a:gd name="connsiteY4" fmla="*/ 0 h 10000"/>
              <a:gd name="connsiteX0" fmla="*/ 2004 w 10000"/>
              <a:gd name="connsiteY0" fmla="*/ 0 h 10000"/>
              <a:gd name="connsiteX1" fmla="*/ 0 w 10000"/>
              <a:gd name="connsiteY1" fmla="*/ 9277 h 10000"/>
              <a:gd name="connsiteX2" fmla="*/ 7931 w 10000"/>
              <a:gd name="connsiteY2" fmla="*/ 10000 h 10000"/>
              <a:gd name="connsiteX3" fmla="*/ 10000 w 10000"/>
              <a:gd name="connsiteY3" fmla="*/ 1180 h 10000"/>
              <a:gd name="connsiteX4" fmla="*/ 2004 w 10000"/>
              <a:gd name="connsiteY4" fmla="*/ 0 h 10000"/>
              <a:gd name="connsiteX0" fmla="*/ 2004 w 10000"/>
              <a:gd name="connsiteY0" fmla="*/ 0 h 12787"/>
              <a:gd name="connsiteX1" fmla="*/ 0 w 10000"/>
              <a:gd name="connsiteY1" fmla="*/ 9277 h 12787"/>
              <a:gd name="connsiteX2" fmla="*/ 7143 w 10000"/>
              <a:gd name="connsiteY2" fmla="*/ 12787 h 12787"/>
              <a:gd name="connsiteX3" fmla="*/ 10000 w 10000"/>
              <a:gd name="connsiteY3" fmla="*/ 1180 h 12787"/>
              <a:gd name="connsiteX4" fmla="*/ 2004 w 10000"/>
              <a:gd name="connsiteY4" fmla="*/ 0 h 12787"/>
              <a:gd name="connsiteX0" fmla="*/ 2162 w 10158"/>
              <a:gd name="connsiteY0" fmla="*/ 0 h 12787"/>
              <a:gd name="connsiteX1" fmla="*/ 0 w 10158"/>
              <a:gd name="connsiteY1" fmla="*/ 11925 h 12787"/>
              <a:gd name="connsiteX2" fmla="*/ 7301 w 10158"/>
              <a:gd name="connsiteY2" fmla="*/ 12787 h 12787"/>
              <a:gd name="connsiteX3" fmla="*/ 10158 w 10158"/>
              <a:gd name="connsiteY3" fmla="*/ 1180 h 12787"/>
              <a:gd name="connsiteX4" fmla="*/ 2162 w 10158"/>
              <a:gd name="connsiteY4" fmla="*/ 0 h 12787"/>
              <a:gd name="connsiteX0" fmla="*/ 2162 w 10158"/>
              <a:gd name="connsiteY0" fmla="*/ 0 h 12787"/>
              <a:gd name="connsiteX1" fmla="*/ 0 w 10158"/>
              <a:gd name="connsiteY1" fmla="*/ 11925 h 12787"/>
              <a:gd name="connsiteX2" fmla="*/ 7301 w 10158"/>
              <a:gd name="connsiteY2" fmla="*/ 12787 h 12787"/>
              <a:gd name="connsiteX3" fmla="*/ 10158 w 10158"/>
              <a:gd name="connsiteY3" fmla="*/ 1180 h 12787"/>
              <a:gd name="connsiteX4" fmla="*/ 2162 w 10158"/>
              <a:gd name="connsiteY4" fmla="*/ 0 h 12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8" h="12787">
                <a:moveTo>
                  <a:pt x="2162" y="0"/>
                </a:moveTo>
                <a:lnTo>
                  <a:pt x="0" y="11925"/>
                </a:lnTo>
                <a:cubicBezTo>
                  <a:pt x="6584" y="12724"/>
                  <a:pt x="4657" y="12546"/>
                  <a:pt x="7301" y="12787"/>
                </a:cubicBezTo>
                <a:lnTo>
                  <a:pt x="10158" y="1180"/>
                </a:lnTo>
                <a:lnTo>
                  <a:pt x="2162"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dirty="0">
              <a:solidFill>
                <a:prstClr val="black"/>
              </a:solidFill>
              <a:latin typeface="+mn-ea"/>
            </a:endParaRPr>
          </a:p>
        </p:txBody>
      </p:sp>
      <p:sp>
        <p:nvSpPr>
          <p:cNvPr id="19" name="Freeform 496"/>
          <p:cNvSpPr>
            <a:spLocks/>
          </p:cNvSpPr>
          <p:nvPr/>
        </p:nvSpPr>
        <p:spPr bwMode="auto">
          <a:xfrm rot="10411022">
            <a:off x="1688743" y="2814793"/>
            <a:ext cx="54617" cy="41124"/>
          </a:xfrm>
          <a:custGeom>
            <a:avLst/>
            <a:gdLst>
              <a:gd name="T0" fmla="*/ 2147483646 w 87"/>
              <a:gd name="T1" fmla="*/ 2147483646 h 90"/>
              <a:gd name="T2" fmla="*/ 0 w 87"/>
              <a:gd name="T3" fmla="*/ 2147483646 h 90"/>
              <a:gd name="T4" fmla="*/ 2147483646 w 87"/>
              <a:gd name="T5" fmla="*/ 0 h 90"/>
              <a:gd name="T6" fmla="*/ 2147483646 w 87"/>
              <a:gd name="T7" fmla="*/ 2147483646 h 90"/>
              <a:gd name="T8" fmla="*/ 2147483646 w 87"/>
              <a:gd name="T9" fmla="*/ 2147483646 h 90"/>
              <a:gd name="T10" fmla="*/ 0 60000 65536"/>
              <a:gd name="T11" fmla="*/ 0 60000 65536"/>
              <a:gd name="T12" fmla="*/ 0 60000 65536"/>
              <a:gd name="T13" fmla="*/ 0 60000 65536"/>
              <a:gd name="T14" fmla="*/ 0 60000 65536"/>
              <a:gd name="T15" fmla="*/ 0 w 87"/>
              <a:gd name="T16" fmla="*/ 0 h 90"/>
              <a:gd name="T17" fmla="*/ 87 w 87"/>
              <a:gd name="T18" fmla="*/ 90 h 90"/>
            </a:gdLst>
            <a:ahLst/>
            <a:cxnLst>
              <a:cxn ang="T10">
                <a:pos x="T0" y="T1"/>
              </a:cxn>
              <a:cxn ang="T11">
                <a:pos x="T2" y="T3"/>
              </a:cxn>
              <a:cxn ang="T12">
                <a:pos x="T4" y="T5"/>
              </a:cxn>
              <a:cxn ang="T13">
                <a:pos x="T6" y="T7"/>
              </a:cxn>
              <a:cxn ang="T14">
                <a:pos x="T8" y="T9"/>
              </a:cxn>
            </a:cxnLst>
            <a:rect l="T15" t="T16" r="T17" b="T18"/>
            <a:pathLst>
              <a:path w="87" h="90">
                <a:moveTo>
                  <a:pt x="75" y="90"/>
                </a:moveTo>
                <a:lnTo>
                  <a:pt x="0" y="75"/>
                </a:lnTo>
                <a:lnTo>
                  <a:pt x="9" y="0"/>
                </a:lnTo>
                <a:lnTo>
                  <a:pt x="87" y="12"/>
                </a:lnTo>
                <a:lnTo>
                  <a:pt x="75" y="90"/>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20" name="Freeform 721"/>
          <p:cNvSpPr>
            <a:spLocks/>
          </p:cNvSpPr>
          <p:nvPr/>
        </p:nvSpPr>
        <p:spPr bwMode="auto">
          <a:xfrm>
            <a:off x="1702399" y="2820930"/>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FFFF00"/>
          </a:solidFill>
          <a:ln w="9525">
            <a:solidFill>
              <a:srgbClr val="FFCC00"/>
            </a:solidFill>
            <a:round/>
            <a:headEnd/>
            <a:tailEnd/>
          </a:ln>
        </p:spPr>
        <p:txBody>
          <a:bodyPr lIns="74295" tIns="8890" rIns="74295" bIns="8890"/>
          <a:lstStyle/>
          <a:p>
            <a:endParaRPr lang="ja-JP" altLang="en-US" sz="1200">
              <a:solidFill>
                <a:prstClr val="black"/>
              </a:solidFill>
              <a:latin typeface="+mn-ea"/>
            </a:endParaRPr>
          </a:p>
        </p:txBody>
      </p:sp>
      <p:sp>
        <p:nvSpPr>
          <p:cNvPr id="21" name="Freeform 497"/>
          <p:cNvSpPr>
            <a:spLocks/>
          </p:cNvSpPr>
          <p:nvPr/>
        </p:nvSpPr>
        <p:spPr bwMode="auto">
          <a:xfrm rot="10544123">
            <a:off x="1682741" y="2885329"/>
            <a:ext cx="39318" cy="67925"/>
          </a:xfrm>
          <a:custGeom>
            <a:avLst/>
            <a:gdLst>
              <a:gd name="T0" fmla="*/ 2147483646 w 60"/>
              <a:gd name="T1" fmla="*/ 2147483646 h 111"/>
              <a:gd name="T2" fmla="*/ 0 w 60"/>
              <a:gd name="T3" fmla="*/ 2147483646 h 111"/>
              <a:gd name="T4" fmla="*/ 2147483646 w 60"/>
              <a:gd name="T5" fmla="*/ 0 h 111"/>
              <a:gd name="T6" fmla="*/ 2147483646 w 60"/>
              <a:gd name="T7" fmla="*/ 2147483646 h 111"/>
              <a:gd name="T8" fmla="*/ 2147483646 w 60"/>
              <a:gd name="T9" fmla="*/ 2147483646 h 111"/>
              <a:gd name="T10" fmla="*/ 0 60000 65536"/>
              <a:gd name="T11" fmla="*/ 0 60000 65536"/>
              <a:gd name="T12" fmla="*/ 0 60000 65536"/>
              <a:gd name="T13" fmla="*/ 0 60000 65536"/>
              <a:gd name="T14" fmla="*/ 0 60000 65536"/>
              <a:gd name="T15" fmla="*/ 0 w 60"/>
              <a:gd name="T16" fmla="*/ 0 h 111"/>
              <a:gd name="T17" fmla="*/ 60 w 60"/>
              <a:gd name="T18" fmla="*/ 111 h 111"/>
            </a:gdLst>
            <a:ahLst/>
            <a:cxnLst>
              <a:cxn ang="T10">
                <a:pos x="T0" y="T1"/>
              </a:cxn>
              <a:cxn ang="T11">
                <a:pos x="T2" y="T3"/>
              </a:cxn>
              <a:cxn ang="T12">
                <a:pos x="T4" y="T5"/>
              </a:cxn>
              <a:cxn ang="T13">
                <a:pos x="T6" y="T7"/>
              </a:cxn>
              <a:cxn ang="T14">
                <a:pos x="T8" y="T9"/>
              </a:cxn>
            </a:cxnLst>
            <a:rect l="T15" t="T16" r="T17" b="T18"/>
            <a:pathLst>
              <a:path w="60" h="111">
                <a:moveTo>
                  <a:pt x="48" y="111"/>
                </a:moveTo>
                <a:lnTo>
                  <a:pt x="0" y="96"/>
                </a:lnTo>
                <a:lnTo>
                  <a:pt x="12" y="0"/>
                </a:lnTo>
                <a:lnTo>
                  <a:pt x="60" y="15"/>
                </a:lnTo>
                <a:lnTo>
                  <a:pt x="48" y="111"/>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22" name="Freeform 720"/>
          <p:cNvSpPr>
            <a:spLocks/>
          </p:cNvSpPr>
          <p:nvPr/>
        </p:nvSpPr>
        <p:spPr bwMode="auto">
          <a:xfrm>
            <a:off x="1686596" y="2883960"/>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FFFF00"/>
          </a:solidFill>
          <a:ln w="9525">
            <a:solidFill>
              <a:srgbClr val="FFCC00"/>
            </a:solidFill>
            <a:round/>
            <a:headEnd/>
            <a:tailEnd/>
          </a:ln>
        </p:spPr>
        <p:txBody>
          <a:bodyPr lIns="74295" tIns="8890" rIns="74295" bIns="8890"/>
          <a:lstStyle/>
          <a:p>
            <a:endParaRPr lang="ja-JP" altLang="en-US" sz="1200">
              <a:solidFill>
                <a:prstClr val="black"/>
              </a:solidFill>
              <a:latin typeface="+mn-ea"/>
            </a:endParaRPr>
          </a:p>
        </p:txBody>
      </p:sp>
      <p:sp>
        <p:nvSpPr>
          <p:cNvPr id="23" name="Text Box 684"/>
          <p:cNvSpPr txBox="1">
            <a:spLocks noChangeArrowheads="1"/>
          </p:cNvSpPr>
          <p:nvPr/>
        </p:nvSpPr>
        <p:spPr bwMode="auto">
          <a:xfrm>
            <a:off x="747017" y="3164817"/>
            <a:ext cx="2372064"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②</a:t>
            </a:r>
            <a:r>
              <a:rPr lang="ja-JP" altLang="en-US" sz="1200" dirty="0" smtClean="0">
                <a:solidFill>
                  <a:prstClr val="black"/>
                </a:solidFill>
                <a:latin typeface="+mn-ea"/>
                <a:ea typeface="+mn-ea"/>
              </a:rPr>
              <a:t>青果物関連施設（北港白津）</a:t>
            </a:r>
            <a:endParaRPr lang="ja-JP" altLang="en-US" sz="1200" dirty="0">
              <a:solidFill>
                <a:prstClr val="black"/>
              </a:solidFill>
              <a:latin typeface="+mn-ea"/>
              <a:ea typeface="+mn-ea"/>
            </a:endParaRPr>
          </a:p>
        </p:txBody>
      </p:sp>
      <p:sp>
        <p:nvSpPr>
          <p:cNvPr id="24" name="Freeform 472" descr="右上がり対角線 (太)"/>
          <p:cNvSpPr>
            <a:spLocks/>
          </p:cNvSpPr>
          <p:nvPr/>
        </p:nvSpPr>
        <p:spPr bwMode="auto">
          <a:xfrm rot="9967286" flipH="1" flipV="1">
            <a:off x="3324597" y="3168056"/>
            <a:ext cx="41500" cy="39318"/>
          </a:xfrm>
          <a:custGeom>
            <a:avLst/>
            <a:gdLst>
              <a:gd name="T0" fmla="*/ 2147483646 w 84"/>
              <a:gd name="T1" fmla="*/ 2147483646 h 111"/>
              <a:gd name="T2" fmla="*/ 0 w 84"/>
              <a:gd name="T3" fmla="*/ 2147483646 h 111"/>
              <a:gd name="T4" fmla="*/ 2147483646 w 84"/>
              <a:gd name="T5" fmla="*/ 2147483646 h 111"/>
              <a:gd name="T6" fmla="*/ 2147483646 w 84"/>
              <a:gd name="T7" fmla="*/ 0 h 111"/>
              <a:gd name="T8" fmla="*/ 2147483646 w 84"/>
              <a:gd name="T9" fmla="*/ 2147483646 h 111"/>
              <a:gd name="T10" fmla="*/ 0 60000 65536"/>
              <a:gd name="T11" fmla="*/ 0 60000 65536"/>
              <a:gd name="T12" fmla="*/ 0 60000 65536"/>
              <a:gd name="T13" fmla="*/ 0 60000 65536"/>
              <a:gd name="T14" fmla="*/ 0 60000 65536"/>
              <a:gd name="T15" fmla="*/ 0 w 84"/>
              <a:gd name="T16" fmla="*/ 0 h 111"/>
              <a:gd name="T17" fmla="*/ 84 w 84"/>
              <a:gd name="T18" fmla="*/ 111 h 111"/>
            </a:gdLst>
            <a:ahLst/>
            <a:cxnLst>
              <a:cxn ang="T10">
                <a:pos x="T0" y="T1"/>
              </a:cxn>
              <a:cxn ang="T11">
                <a:pos x="T2" y="T3"/>
              </a:cxn>
              <a:cxn ang="T12">
                <a:pos x="T4" y="T5"/>
              </a:cxn>
              <a:cxn ang="T13">
                <a:pos x="T6" y="T7"/>
              </a:cxn>
              <a:cxn ang="T14">
                <a:pos x="T8" y="T9"/>
              </a:cxn>
            </a:cxnLst>
            <a:rect l="T15" t="T16" r="T17" b="T18"/>
            <a:pathLst>
              <a:path w="84" h="111">
                <a:moveTo>
                  <a:pt x="9" y="18"/>
                </a:moveTo>
                <a:lnTo>
                  <a:pt x="0" y="111"/>
                </a:lnTo>
                <a:lnTo>
                  <a:pt x="84" y="75"/>
                </a:lnTo>
                <a:lnTo>
                  <a:pt x="63" y="0"/>
                </a:lnTo>
                <a:lnTo>
                  <a:pt x="9" y="18"/>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a:solidFill>
                <a:prstClr val="black"/>
              </a:solidFill>
              <a:latin typeface="+mn-ea"/>
            </a:endParaRPr>
          </a:p>
        </p:txBody>
      </p:sp>
      <p:sp>
        <p:nvSpPr>
          <p:cNvPr id="25" name="Freeform 572"/>
          <p:cNvSpPr>
            <a:spLocks/>
          </p:cNvSpPr>
          <p:nvPr/>
        </p:nvSpPr>
        <p:spPr bwMode="auto">
          <a:xfrm rot="19560000" flipH="1">
            <a:off x="3330405" y="3175919"/>
            <a:ext cx="29882" cy="23591"/>
          </a:xfrm>
          <a:custGeom>
            <a:avLst/>
            <a:gdLst>
              <a:gd name="T0" fmla="*/ 2147483646 w 51"/>
              <a:gd name="T1" fmla="*/ 2147483646 h 66"/>
              <a:gd name="T2" fmla="*/ 2147483646 w 51"/>
              <a:gd name="T3" fmla="*/ 2147483646 h 66"/>
              <a:gd name="T4" fmla="*/ 0 w 51"/>
              <a:gd name="T5" fmla="*/ 2147483646 h 66"/>
              <a:gd name="T6" fmla="*/ 2147483646 w 51"/>
              <a:gd name="T7" fmla="*/ 0 h 66"/>
              <a:gd name="T8" fmla="*/ 2147483646 w 51"/>
              <a:gd name="T9" fmla="*/ 2147483646 h 66"/>
              <a:gd name="T10" fmla="*/ 0 60000 65536"/>
              <a:gd name="T11" fmla="*/ 0 60000 65536"/>
              <a:gd name="T12" fmla="*/ 0 60000 65536"/>
              <a:gd name="T13" fmla="*/ 0 60000 65536"/>
              <a:gd name="T14" fmla="*/ 0 60000 65536"/>
              <a:gd name="T15" fmla="*/ 0 w 51"/>
              <a:gd name="T16" fmla="*/ 0 h 66"/>
              <a:gd name="T17" fmla="*/ 51 w 51"/>
              <a:gd name="T18" fmla="*/ 66 h 66"/>
            </a:gdLst>
            <a:ahLst/>
            <a:cxnLst>
              <a:cxn ang="T10">
                <a:pos x="T0" y="T1"/>
              </a:cxn>
              <a:cxn ang="T11">
                <a:pos x="T2" y="T3"/>
              </a:cxn>
              <a:cxn ang="T12">
                <a:pos x="T4" y="T5"/>
              </a:cxn>
              <a:cxn ang="T13">
                <a:pos x="T6" y="T7"/>
              </a:cxn>
              <a:cxn ang="T14">
                <a:pos x="T8" y="T9"/>
              </a:cxn>
            </a:cxnLst>
            <a:rect l="T15" t="T16" r="T17" b="T18"/>
            <a:pathLst>
              <a:path w="51" h="66">
                <a:moveTo>
                  <a:pt x="51" y="45"/>
                </a:moveTo>
                <a:lnTo>
                  <a:pt x="6" y="66"/>
                </a:lnTo>
                <a:lnTo>
                  <a:pt x="0" y="9"/>
                </a:lnTo>
                <a:lnTo>
                  <a:pt x="45" y="0"/>
                </a:lnTo>
                <a:lnTo>
                  <a:pt x="51" y="45"/>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26" name="Freeform 722"/>
          <p:cNvSpPr>
            <a:spLocks/>
          </p:cNvSpPr>
          <p:nvPr/>
        </p:nvSpPr>
        <p:spPr bwMode="white">
          <a:xfrm flipV="1">
            <a:off x="3345346" y="3170544"/>
            <a:ext cx="7864" cy="7864"/>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FFFF00"/>
          </a:solidFill>
          <a:ln w="9525">
            <a:solidFill>
              <a:srgbClr val="FFCC00"/>
            </a:solidFill>
            <a:round/>
            <a:headEnd/>
            <a:tailEnd/>
          </a:ln>
        </p:spPr>
        <p:txBody>
          <a:bodyPr lIns="74295" tIns="8890" rIns="74295" bIns="8890"/>
          <a:lstStyle/>
          <a:p>
            <a:endParaRPr lang="ja-JP" altLang="en-US" sz="1200">
              <a:solidFill>
                <a:prstClr val="black"/>
              </a:solidFill>
              <a:latin typeface="+mn-ea"/>
            </a:endParaRPr>
          </a:p>
        </p:txBody>
      </p:sp>
      <p:sp>
        <p:nvSpPr>
          <p:cNvPr id="27" name="Freeform 482" descr="右上がり対角線 (太)"/>
          <p:cNvSpPr>
            <a:spLocks/>
          </p:cNvSpPr>
          <p:nvPr/>
        </p:nvSpPr>
        <p:spPr bwMode="auto">
          <a:xfrm>
            <a:off x="3382709" y="3149121"/>
            <a:ext cx="47614" cy="39318"/>
          </a:xfrm>
          <a:custGeom>
            <a:avLst/>
            <a:gdLst>
              <a:gd name="T0" fmla="*/ 0 w 105"/>
              <a:gd name="T1" fmla="*/ 2147483646 h 69"/>
              <a:gd name="T2" fmla="*/ 2147483646 w 105"/>
              <a:gd name="T3" fmla="*/ 2147483646 h 69"/>
              <a:gd name="T4" fmla="*/ 2147483646 w 105"/>
              <a:gd name="T5" fmla="*/ 2147483646 h 69"/>
              <a:gd name="T6" fmla="*/ 2147483646 w 105"/>
              <a:gd name="T7" fmla="*/ 0 h 69"/>
              <a:gd name="T8" fmla="*/ 0 w 105"/>
              <a:gd name="T9" fmla="*/ 2147483646 h 69"/>
              <a:gd name="T10" fmla="*/ 0 60000 65536"/>
              <a:gd name="T11" fmla="*/ 0 60000 65536"/>
              <a:gd name="T12" fmla="*/ 0 60000 65536"/>
              <a:gd name="T13" fmla="*/ 0 60000 65536"/>
              <a:gd name="T14" fmla="*/ 0 60000 65536"/>
              <a:gd name="T15" fmla="*/ 0 w 105"/>
              <a:gd name="T16" fmla="*/ 0 h 69"/>
              <a:gd name="T17" fmla="*/ 105 w 105"/>
              <a:gd name="T18" fmla="*/ 69 h 69"/>
            </a:gdLst>
            <a:ahLst/>
            <a:cxnLst>
              <a:cxn ang="T10">
                <a:pos x="T0" y="T1"/>
              </a:cxn>
              <a:cxn ang="T11">
                <a:pos x="T2" y="T3"/>
              </a:cxn>
              <a:cxn ang="T12">
                <a:pos x="T4" y="T5"/>
              </a:cxn>
              <a:cxn ang="T13">
                <a:pos x="T6" y="T7"/>
              </a:cxn>
              <a:cxn ang="T14">
                <a:pos x="T8" y="T9"/>
              </a:cxn>
            </a:cxnLst>
            <a:rect l="T15" t="T16" r="T17" b="T18"/>
            <a:pathLst>
              <a:path w="105" h="69">
                <a:moveTo>
                  <a:pt x="0" y="21"/>
                </a:moveTo>
                <a:lnTo>
                  <a:pt x="15" y="69"/>
                </a:lnTo>
                <a:lnTo>
                  <a:pt x="105" y="39"/>
                </a:lnTo>
                <a:lnTo>
                  <a:pt x="69" y="0"/>
                </a:lnTo>
                <a:lnTo>
                  <a:pt x="0" y="21"/>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a:solidFill>
                <a:prstClr val="black"/>
              </a:solidFill>
              <a:latin typeface="+mn-ea"/>
            </a:endParaRPr>
          </a:p>
        </p:txBody>
      </p:sp>
      <p:sp>
        <p:nvSpPr>
          <p:cNvPr id="28" name="Freeform 483" descr="右上がり対角線 (太)"/>
          <p:cNvSpPr>
            <a:spLocks/>
          </p:cNvSpPr>
          <p:nvPr/>
        </p:nvSpPr>
        <p:spPr bwMode="auto">
          <a:xfrm>
            <a:off x="3450434" y="3121996"/>
            <a:ext cx="54727" cy="39318"/>
          </a:xfrm>
          <a:custGeom>
            <a:avLst/>
            <a:gdLst>
              <a:gd name="T0" fmla="*/ 0 w 123"/>
              <a:gd name="T1" fmla="*/ 2147483646 h 66"/>
              <a:gd name="T2" fmla="*/ 2147483646 w 123"/>
              <a:gd name="T3" fmla="*/ 2147483646 h 66"/>
              <a:gd name="T4" fmla="*/ 2147483646 w 123"/>
              <a:gd name="T5" fmla="*/ 2147483646 h 66"/>
              <a:gd name="T6" fmla="*/ 2147483646 w 123"/>
              <a:gd name="T7" fmla="*/ 0 h 66"/>
              <a:gd name="T8" fmla="*/ 0 w 123"/>
              <a:gd name="T9" fmla="*/ 2147483646 h 66"/>
              <a:gd name="T10" fmla="*/ 0 60000 65536"/>
              <a:gd name="T11" fmla="*/ 0 60000 65536"/>
              <a:gd name="T12" fmla="*/ 0 60000 65536"/>
              <a:gd name="T13" fmla="*/ 0 60000 65536"/>
              <a:gd name="T14" fmla="*/ 0 60000 65536"/>
              <a:gd name="T15" fmla="*/ 0 w 123"/>
              <a:gd name="T16" fmla="*/ 0 h 66"/>
              <a:gd name="T17" fmla="*/ 123 w 123"/>
              <a:gd name="T18" fmla="*/ 66 h 66"/>
            </a:gdLst>
            <a:ahLst/>
            <a:cxnLst>
              <a:cxn ang="T10">
                <a:pos x="T0" y="T1"/>
              </a:cxn>
              <a:cxn ang="T11">
                <a:pos x="T2" y="T3"/>
              </a:cxn>
              <a:cxn ang="T12">
                <a:pos x="T4" y="T5"/>
              </a:cxn>
              <a:cxn ang="T13">
                <a:pos x="T6" y="T7"/>
              </a:cxn>
              <a:cxn ang="T14">
                <a:pos x="T8" y="T9"/>
              </a:cxn>
            </a:cxnLst>
            <a:rect l="T15" t="T16" r="T17" b="T18"/>
            <a:pathLst>
              <a:path w="123" h="66">
                <a:moveTo>
                  <a:pt x="0" y="27"/>
                </a:moveTo>
                <a:lnTo>
                  <a:pt x="33" y="66"/>
                </a:lnTo>
                <a:lnTo>
                  <a:pt x="123" y="42"/>
                </a:lnTo>
                <a:lnTo>
                  <a:pt x="90" y="0"/>
                </a:lnTo>
                <a:lnTo>
                  <a:pt x="0" y="27"/>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a:solidFill>
                <a:prstClr val="black"/>
              </a:solidFill>
              <a:latin typeface="+mn-ea"/>
            </a:endParaRPr>
          </a:p>
        </p:txBody>
      </p:sp>
      <p:sp>
        <p:nvSpPr>
          <p:cNvPr id="29" name="Freeform 484" descr="右上がり対角線 (太)"/>
          <p:cNvSpPr>
            <a:spLocks/>
          </p:cNvSpPr>
          <p:nvPr/>
        </p:nvSpPr>
        <p:spPr bwMode="auto">
          <a:xfrm>
            <a:off x="3513663" y="3030217"/>
            <a:ext cx="57456" cy="77303"/>
          </a:xfrm>
          <a:custGeom>
            <a:avLst/>
            <a:gdLst>
              <a:gd name="T0" fmla="*/ 2147483646 w 144"/>
              <a:gd name="T1" fmla="*/ 0 h 165"/>
              <a:gd name="T2" fmla="*/ 0 w 144"/>
              <a:gd name="T3" fmla="*/ 2147483646 h 165"/>
              <a:gd name="T4" fmla="*/ 2147483646 w 144"/>
              <a:gd name="T5" fmla="*/ 2147483646 h 165"/>
              <a:gd name="T6" fmla="*/ 2147483646 w 144"/>
              <a:gd name="T7" fmla="*/ 2147483646 h 165"/>
              <a:gd name="T8" fmla="*/ 2147483646 w 144"/>
              <a:gd name="T9" fmla="*/ 0 h 165"/>
              <a:gd name="T10" fmla="*/ 0 60000 65536"/>
              <a:gd name="T11" fmla="*/ 0 60000 65536"/>
              <a:gd name="T12" fmla="*/ 0 60000 65536"/>
              <a:gd name="T13" fmla="*/ 0 60000 65536"/>
              <a:gd name="T14" fmla="*/ 0 60000 65536"/>
              <a:gd name="T15" fmla="*/ 0 w 144"/>
              <a:gd name="T16" fmla="*/ 0 h 165"/>
              <a:gd name="T17" fmla="*/ 144 w 144"/>
              <a:gd name="T18" fmla="*/ 165 h 165"/>
            </a:gdLst>
            <a:ahLst/>
            <a:cxnLst>
              <a:cxn ang="T10">
                <a:pos x="T0" y="T1"/>
              </a:cxn>
              <a:cxn ang="T11">
                <a:pos x="T2" y="T3"/>
              </a:cxn>
              <a:cxn ang="T12">
                <a:pos x="T4" y="T5"/>
              </a:cxn>
              <a:cxn ang="T13">
                <a:pos x="T6" y="T7"/>
              </a:cxn>
              <a:cxn ang="T14">
                <a:pos x="T8" y="T9"/>
              </a:cxn>
            </a:cxnLst>
            <a:rect l="T15" t="T16" r="T17" b="T18"/>
            <a:pathLst>
              <a:path w="144" h="165">
                <a:moveTo>
                  <a:pt x="105" y="0"/>
                </a:moveTo>
                <a:lnTo>
                  <a:pt x="0" y="126"/>
                </a:lnTo>
                <a:lnTo>
                  <a:pt x="36" y="165"/>
                </a:lnTo>
                <a:lnTo>
                  <a:pt x="144" y="36"/>
                </a:lnTo>
                <a:lnTo>
                  <a:pt x="105"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a:solidFill>
                <a:prstClr val="black"/>
              </a:solidFill>
              <a:latin typeface="+mn-ea"/>
            </a:endParaRPr>
          </a:p>
        </p:txBody>
      </p:sp>
      <p:sp>
        <p:nvSpPr>
          <p:cNvPr id="30" name="Freeform 570"/>
          <p:cNvSpPr>
            <a:spLocks/>
          </p:cNvSpPr>
          <p:nvPr/>
        </p:nvSpPr>
        <p:spPr bwMode="auto">
          <a:xfrm>
            <a:off x="3459604" y="3129367"/>
            <a:ext cx="35018" cy="12288"/>
          </a:xfrm>
          <a:custGeom>
            <a:avLst/>
            <a:gdLst>
              <a:gd name="T0" fmla="*/ 2147483646 w 96"/>
              <a:gd name="T1" fmla="*/ 2147483646 h 42"/>
              <a:gd name="T2" fmla="*/ 2147483646 w 96"/>
              <a:gd name="T3" fmla="*/ 2147483646 h 42"/>
              <a:gd name="T4" fmla="*/ 0 w 96"/>
              <a:gd name="T5" fmla="*/ 2147483646 h 42"/>
              <a:gd name="T6" fmla="*/ 2147483646 w 96"/>
              <a:gd name="T7" fmla="*/ 0 h 42"/>
              <a:gd name="T8" fmla="*/ 2147483646 w 96"/>
              <a:gd name="T9" fmla="*/ 2147483646 h 42"/>
              <a:gd name="T10" fmla="*/ 0 60000 65536"/>
              <a:gd name="T11" fmla="*/ 0 60000 65536"/>
              <a:gd name="T12" fmla="*/ 0 60000 65536"/>
              <a:gd name="T13" fmla="*/ 0 60000 65536"/>
              <a:gd name="T14" fmla="*/ 0 60000 65536"/>
              <a:gd name="T15" fmla="*/ 0 w 96"/>
              <a:gd name="T16" fmla="*/ 0 h 42"/>
              <a:gd name="T17" fmla="*/ 96 w 96"/>
              <a:gd name="T18" fmla="*/ 42 h 42"/>
            </a:gdLst>
            <a:ahLst/>
            <a:cxnLst>
              <a:cxn ang="T10">
                <a:pos x="T0" y="T1"/>
              </a:cxn>
              <a:cxn ang="T11">
                <a:pos x="T2" y="T3"/>
              </a:cxn>
              <a:cxn ang="T12">
                <a:pos x="T4" y="T5"/>
              </a:cxn>
              <a:cxn ang="T13">
                <a:pos x="T6" y="T7"/>
              </a:cxn>
              <a:cxn ang="T14">
                <a:pos x="T8" y="T9"/>
              </a:cxn>
            </a:cxnLst>
            <a:rect l="T15" t="T16" r="T17" b="T18"/>
            <a:pathLst>
              <a:path w="96" h="42">
                <a:moveTo>
                  <a:pt x="96" y="21"/>
                </a:moveTo>
                <a:lnTo>
                  <a:pt x="24" y="42"/>
                </a:lnTo>
                <a:lnTo>
                  <a:pt x="0" y="21"/>
                </a:lnTo>
                <a:lnTo>
                  <a:pt x="78" y="0"/>
                </a:lnTo>
                <a:lnTo>
                  <a:pt x="96" y="21"/>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31" name="Freeform 571"/>
          <p:cNvSpPr>
            <a:spLocks/>
          </p:cNvSpPr>
          <p:nvPr/>
        </p:nvSpPr>
        <p:spPr bwMode="auto">
          <a:xfrm>
            <a:off x="3514002" y="3030218"/>
            <a:ext cx="57117" cy="64507"/>
          </a:xfrm>
          <a:custGeom>
            <a:avLst/>
            <a:gdLst>
              <a:gd name="T0" fmla="*/ 2147483646 w 87"/>
              <a:gd name="T1" fmla="*/ 2147483646 h 106"/>
              <a:gd name="T2" fmla="*/ 2147483646 w 87"/>
              <a:gd name="T3" fmla="*/ 2147483646 h 106"/>
              <a:gd name="T4" fmla="*/ 0 w 87"/>
              <a:gd name="T5" fmla="*/ 2147483646 h 106"/>
              <a:gd name="T6" fmla="*/ 2147483646 w 87"/>
              <a:gd name="T7" fmla="*/ 0 h 106"/>
              <a:gd name="T8" fmla="*/ 2147483646 w 87"/>
              <a:gd name="T9" fmla="*/ 2147483646 h 106"/>
              <a:gd name="T10" fmla="*/ 0 60000 65536"/>
              <a:gd name="T11" fmla="*/ 0 60000 65536"/>
              <a:gd name="T12" fmla="*/ 0 60000 65536"/>
              <a:gd name="T13" fmla="*/ 0 60000 65536"/>
              <a:gd name="T14" fmla="*/ 0 60000 65536"/>
              <a:gd name="T15" fmla="*/ 0 w 87"/>
              <a:gd name="T16" fmla="*/ 0 h 106"/>
              <a:gd name="T17" fmla="*/ 87 w 87"/>
              <a:gd name="T18" fmla="*/ 106 h 106"/>
            </a:gdLst>
            <a:ahLst/>
            <a:cxnLst>
              <a:cxn ang="T10">
                <a:pos x="T0" y="T1"/>
              </a:cxn>
              <a:cxn ang="T11">
                <a:pos x="T2" y="T3"/>
              </a:cxn>
              <a:cxn ang="T12">
                <a:pos x="T4" y="T5"/>
              </a:cxn>
              <a:cxn ang="T13">
                <a:pos x="T6" y="T7"/>
              </a:cxn>
              <a:cxn ang="T14">
                <a:pos x="T8" y="T9"/>
              </a:cxn>
            </a:cxnLst>
            <a:rect l="T15" t="T16" r="T17" b="T18"/>
            <a:pathLst>
              <a:path w="87" h="106">
                <a:moveTo>
                  <a:pt x="87" y="22"/>
                </a:moveTo>
                <a:lnTo>
                  <a:pt x="24" y="106"/>
                </a:lnTo>
                <a:lnTo>
                  <a:pt x="0" y="88"/>
                </a:lnTo>
                <a:lnTo>
                  <a:pt x="72" y="0"/>
                </a:lnTo>
                <a:lnTo>
                  <a:pt x="87" y="22"/>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32" name="Freeform 573"/>
          <p:cNvSpPr>
            <a:spLocks/>
          </p:cNvSpPr>
          <p:nvPr/>
        </p:nvSpPr>
        <p:spPr bwMode="auto">
          <a:xfrm>
            <a:off x="3389681" y="3154505"/>
            <a:ext cx="28875" cy="12288"/>
          </a:xfrm>
          <a:custGeom>
            <a:avLst/>
            <a:gdLst>
              <a:gd name="T0" fmla="*/ 2147483646 w 81"/>
              <a:gd name="T1" fmla="*/ 2147483646 h 45"/>
              <a:gd name="T2" fmla="*/ 2147483646 w 81"/>
              <a:gd name="T3" fmla="*/ 2147483646 h 45"/>
              <a:gd name="T4" fmla="*/ 0 w 81"/>
              <a:gd name="T5" fmla="*/ 2147483646 h 45"/>
              <a:gd name="T6" fmla="*/ 2147483646 w 81"/>
              <a:gd name="T7" fmla="*/ 0 h 45"/>
              <a:gd name="T8" fmla="*/ 2147483646 w 81"/>
              <a:gd name="T9" fmla="*/ 2147483646 h 45"/>
              <a:gd name="T10" fmla="*/ 0 60000 65536"/>
              <a:gd name="T11" fmla="*/ 0 60000 65536"/>
              <a:gd name="T12" fmla="*/ 0 60000 65536"/>
              <a:gd name="T13" fmla="*/ 0 60000 65536"/>
              <a:gd name="T14" fmla="*/ 0 60000 65536"/>
              <a:gd name="T15" fmla="*/ 0 w 81"/>
              <a:gd name="T16" fmla="*/ 0 h 45"/>
              <a:gd name="T17" fmla="*/ 81 w 81"/>
              <a:gd name="T18" fmla="*/ 45 h 45"/>
            </a:gdLst>
            <a:ahLst/>
            <a:cxnLst>
              <a:cxn ang="T10">
                <a:pos x="T0" y="T1"/>
              </a:cxn>
              <a:cxn ang="T11">
                <a:pos x="T2" y="T3"/>
              </a:cxn>
              <a:cxn ang="T12">
                <a:pos x="T4" y="T5"/>
              </a:cxn>
              <a:cxn ang="T13">
                <a:pos x="T6" y="T7"/>
              </a:cxn>
              <a:cxn ang="T14">
                <a:pos x="T8" y="T9"/>
              </a:cxn>
            </a:cxnLst>
            <a:rect l="T15" t="T16" r="T17" b="T18"/>
            <a:pathLst>
              <a:path w="81" h="45">
                <a:moveTo>
                  <a:pt x="81" y="21"/>
                </a:moveTo>
                <a:lnTo>
                  <a:pt x="24" y="45"/>
                </a:lnTo>
                <a:lnTo>
                  <a:pt x="0" y="18"/>
                </a:lnTo>
                <a:lnTo>
                  <a:pt x="63" y="0"/>
                </a:lnTo>
                <a:lnTo>
                  <a:pt x="81" y="21"/>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33" name="Text Box 656"/>
          <p:cNvSpPr txBox="1">
            <a:spLocks noChangeArrowheads="1"/>
          </p:cNvSpPr>
          <p:nvPr/>
        </p:nvSpPr>
        <p:spPr bwMode="auto">
          <a:xfrm>
            <a:off x="2206934" y="2642660"/>
            <a:ext cx="2227105"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②</a:t>
            </a:r>
            <a:r>
              <a:rPr lang="ja-JP" altLang="en-US" sz="1200" dirty="0" smtClean="0">
                <a:solidFill>
                  <a:prstClr val="black"/>
                </a:solidFill>
                <a:latin typeface="+mn-ea"/>
                <a:ea typeface="+mn-ea"/>
              </a:rPr>
              <a:t>青果物関連施設（安治川）</a:t>
            </a:r>
            <a:endParaRPr lang="en-US" altLang="ja-JP" sz="1200" dirty="0">
              <a:solidFill>
                <a:prstClr val="black"/>
              </a:solidFill>
              <a:latin typeface="+mn-ea"/>
              <a:ea typeface="+mn-ea"/>
            </a:endParaRPr>
          </a:p>
        </p:txBody>
      </p:sp>
      <p:sp>
        <p:nvSpPr>
          <p:cNvPr id="100" name="Text Box 579"/>
          <p:cNvSpPr txBox="1">
            <a:spLocks noChangeArrowheads="1"/>
          </p:cNvSpPr>
          <p:nvPr/>
        </p:nvSpPr>
        <p:spPr bwMode="auto">
          <a:xfrm>
            <a:off x="847949" y="2652886"/>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舞洲</a:t>
            </a:r>
          </a:p>
        </p:txBody>
      </p:sp>
      <p:cxnSp>
        <p:nvCxnSpPr>
          <p:cNvPr id="8" name="直線コネクタ 7"/>
          <p:cNvCxnSpPr/>
          <p:nvPr/>
        </p:nvCxnSpPr>
        <p:spPr>
          <a:xfrm flipH="1">
            <a:off x="577569" y="2139560"/>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6" name="Text Box 580"/>
          <p:cNvSpPr txBox="1">
            <a:spLocks noChangeArrowheads="1"/>
          </p:cNvSpPr>
          <p:nvPr/>
        </p:nvSpPr>
        <p:spPr bwMode="auto">
          <a:xfrm>
            <a:off x="1933041" y="4730768"/>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pic>
        <p:nvPicPr>
          <p:cNvPr id="117" name="図 1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21466" y="1623046"/>
            <a:ext cx="3086101" cy="2663203"/>
          </a:xfrm>
          <a:prstGeom prst="rect">
            <a:avLst/>
          </a:prstGeom>
        </p:spPr>
      </p:pic>
      <p:sp>
        <p:nvSpPr>
          <p:cNvPr id="118" name="タイトル 1"/>
          <p:cNvSpPr txBox="1">
            <a:spLocks/>
          </p:cNvSpPr>
          <p:nvPr/>
        </p:nvSpPr>
        <p:spPr>
          <a:xfrm>
            <a:off x="79425" y="1077230"/>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sp>
        <p:nvSpPr>
          <p:cNvPr id="119" name="タイトル 1"/>
          <p:cNvSpPr txBox="1">
            <a:spLocks/>
          </p:cNvSpPr>
          <p:nvPr/>
        </p:nvSpPr>
        <p:spPr>
          <a:xfrm>
            <a:off x="4669270" y="1077230"/>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pic>
        <p:nvPicPr>
          <p:cNvPr id="120" name="図 11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21466" y="4584311"/>
            <a:ext cx="3086115" cy="2076450"/>
          </a:xfrm>
          <a:prstGeom prst="rect">
            <a:avLst/>
          </a:prstGeom>
        </p:spPr>
      </p:pic>
      <p:sp>
        <p:nvSpPr>
          <p:cNvPr id="121" name="正方形/長方形 120"/>
          <p:cNvSpPr/>
          <p:nvPr/>
        </p:nvSpPr>
        <p:spPr>
          <a:xfrm rot="486477">
            <a:off x="5952292" y="2046899"/>
            <a:ext cx="914400" cy="11705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rot="20426057">
            <a:off x="5054807" y="5688989"/>
            <a:ext cx="2037654" cy="593770"/>
          </a:xfrm>
          <a:custGeom>
            <a:avLst/>
            <a:gdLst>
              <a:gd name="connsiteX0" fmla="*/ 0 w 1535518"/>
              <a:gd name="connsiteY0" fmla="*/ 0 h 136300"/>
              <a:gd name="connsiteX1" fmla="*/ 1535518 w 1535518"/>
              <a:gd name="connsiteY1" fmla="*/ 0 h 136300"/>
              <a:gd name="connsiteX2" fmla="*/ 1535518 w 1535518"/>
              <a:gd name="connsiteY2" fmla="*/ 136300 h 136300"/>
              <a:gd name="connsiteX3" fmla="*/ 0 w 1535518"/>
              <a:gd name="connsiteY3" fmla="*/ 136300 h 136300"/>
              <a:gd name="connsiteX4" fmla="*/ 0 w 1535518"/>
              <a:gd name="connsiteY4" fmla="*/ 0 h 136300"/>
              <a:gd name="connsiteX0" fmla="*/ 0 w 1923278"/>
              <a:gd name="connsiteY0" fmla="*/ 211376 h 347676"/>
              <a:gd name="connsiteX1" fmla="*/ 1535518 w 1923278"/>
              <a:gd name="connsiteY1" fmla="*/ 211376 h 347676"/>
              <a:gd name="connsiteX2" fmla="*/ 1923278 w 1923278"/>
              <a:gd name="connsiteY2" fmla="*/ 773 h 347676"/>
              <a:gd name="connsiteX3" fmla="*/ 1535518 w 1923278"/>
              <a:gd name="connsiteY3" fmla="*/ 347676 h 347676"/>
              <a:gd name="connsiteX4" fmla="*/ 0 w 1923278"/>
              <a:gd name="connsiteY4" fmla="*/ 347676 h 347676"/>
              <a:gd name="connsiteX5" fmla="*/ 0 w 1923278"/>
              <a:gd name="connsiteY5" fmla="*/ 211376 h 347676"/>
              <a:gd name="connsiteX0" fmla="*/ 0 w 2010507"/>
              <a:gd name="connsiteY0" fmla="*/ 211376 h 347676"/>
              <a:gd name="connsiteX1" fmla="*/ 1535518 w 2010507"/>
              <a:gd name="connsiteY1" fmla="*/ 211376 h 347676"/>
              <a:gd name="connsiteX2" fmla="*/ 1923278 w 2010507"/>
              <a:gd name="connsiteY2" fmla="*/ 773 h 347676"/>
              <a:gd name="connsiteX3" fmla="*/ 1999377 w 2010507"/>
              <a:gd name="connsiteY3" fmla="*/ 113743 h 347676"/>
              <a:gd name="connsiteX4" fmla="*/ 1535518 w 2010507"/>
              <a:gd name="connsiteY4" fmla="*/ 347676 h 347676"/>
              <a:gd name="connsiteX5" fmla="*/ 0 w 2010507"/>
              <a:gd name="connsiteY5" fmla="*/ 347676 h 347676"/>
              <a:gd name="connsiteX6" fmla="*/ 0 w 2010507"/>
              <a:gd name="connsiteY6" fmla="*/ 211376 h 347676"/>
              <a:gd name="connsiteX0" fmla="*/ 0 w 1999377"/>
              <a:gd name="connsiteY0" fmla="*/ 211376 h 347676"/>
              <a:gd name="connsiteX1" fmla="*/ 1535518 w 1999377"/>
              <a:gd name="connsiteY1" fmla="*/ 211376 h 347676"/>
              <a:gd name="connsiteX2" fmla="*/ 1923278 w 1999377"/>
              <a:gd name="connsiteY2" fmla="*/ 773 h 347676"/>
              <a:gd name="connsiteX3" fmla="*/ 1999377 w 1999377"/>
              <a:gd name="connsiteY3" fmla="*/ 113743 h 347676"/>
              <a:gd name="connsiteX4" fmla="*/ 1535518 w 1999377"/>
              <a:gd name="connsiteY4" fmla="*/ 347676 h 347676"/>
              <a:gd name="connsiteX5" fmla="*/ 0 w 1999377"/>
              <a:gd name="connsiteY5" fmla="*/ 347676 h 347676"/>
              <a:gd name="connsiteX6" fmla="*/ 0 w 1999377"/>
              <a:gd name="connsiteY6" fmla="*/ 211376 h 347676"/>
              <a:gd name="connsiteX0" fmla="*/ 0 w 1999377"/>
              <a:gd name="connsiteY0" fmla="*/ 211376 h 347676"/>
              <a:gd name="connsiteX1" fmla="*/ 1535518 w 1999377"/>
              <a:gd name="connsiteY1" fmla="*/ 211376 h 347676"/>
              <a:gd name="connsiteX2" fmla="*/ 1923278 w 1999377"/>
              <a:gd name="connsiteY2" fmla="*/ 773 h 347676"/>
              <a:gd name="connsiteX3" fmla="*/ 1999377 w 1999377"/>
              <a:gd name="connsiteY3" fmla="*/ 113743 h 347676"/>
              <a:gd name="connsiteX4" fmla="*/ 1535518 w 1999377"/>
              <a:gd name="connsiteY4" fmla="*/ 347676 h 347676"/>
              <a:gd name="connsiteX5" fmla="*/ 0 w 1999377"/>
              <a:gd name="connsiteY5" fmla="*/ 347676 h 347676"/>
              <a:gd name="connsiteX6" fmla="*/ 0 w 1999377"/>
              <a:gd name="connsiteY6" fmla="*/ 211376 h 347676"/>
              <a:gd name="connsiteX0" fmla="*/ 0 w 1999377"/>
              <a:gd name="connsiteY0" fmla="*/ 211376 h 347676"/>
              <a:gd name="connsiteX1" fmla="*/ 1535518 w 1999377"/>
              <a:gd name="connsiteY1" fmla="*/ 211376 h 347676"/>
              <a:gd name="connsiteX2" fmla="*/ 1923278 w 1999377"/>
              <a:gd name="connsiteY2" fmla="*/ 773 h 347676"/>
              <a:gd name="connsiteX3" fmla="*/ 1999377 w 1999377"/>
              <a:gd name="connsiteY3" fmla="*/ 113743 h 347676"/>
              <a:gd name="connsiteX4" fmla="*/ 1600533 w 1999377"/>
              <a:gd name="connsiteY4" fmla="*/ 335402 h 347676"/>
              <a:gd name="connsiteX5" fmla="*/ 0 w 1999377"/>
              <a:gd name="connsiteY5" fmla="*/ 347676 h 347676"/>
              <a:gd name="connsiteX6" fmla="*/ 0 w 1999377"/>
              <a:gd name="connsiteY6" fmla="*/ 211376 h 347676"/>
              <a:gd name="connsiteX0" fmla="*/ 0 w 1999377"/>
              <a:gd name="connsiteY0" fmla="*/ 211376 h 377979"/>
              <a:gd name="connsiteX1" fmla="*/ 1535518 w 1999377"/>
              <a:gd name="connsiteY1" fmla="*/ 211376 h 377979"/>
              <a:gd name="connsiteX2" fmla="*/ 1923278 w 1999377"/>
              <a:gd name="connsiteY2" fmla="*/ 773 h 377979"/>
              <a:gd name="connsiteX3" fmla="*/ 1999377 w 1999377"/>
              <a:gd name="connsiteY3" fmla="*/ 113743 h 377979"/>
              <a:gd name="connsiteX4" fmla="*/ 1600533 w 1999377"/>
              <a:gd name="connsiteY4" fmla="*/ 335402 h 377979"/>
              <a:gd name="connsiteX5" fmla="*/ 581227 w 1999377"/>
              <a:gd name="connsiteY5" fmla="*/ 377979 h 377979"/>
              <a:gd name="connsiteX6" fmla="*/ 0 w 1999377"/>
              <a:gd name="connsiteY6" fmla="*/ 347676 h 377979"/>
              <a:gd name="connsiteX7" fmla="*/ 0 w 1999377"/>
              <a:gd name="connsiteY7" fmla="*/ 211376 h 377979"/>
              <a:gd name="connsiteX0" fmla="*/ 0 w 1999377"/>
              <a:gd name="connsiteY0" fmla="*/ 211376 h 598852"/>
              <a:gd name="connsiteX1" fmla="*/ 1535518 w 1999377"/>
              <a:gd name="connsiteY1" fmla="*/ 211376 h 598852"/>
              <a:gd name="connsiteX2" fmla="*/ 1923278 w 1999377"/>
              <a:gd name="connsiteY2" fmla="*/ 773 h 598852"/>
              <a:gd name="connsiteX3" fmla="*/ 1999377 w 1999377"/>
              <a:gd name="connsiteY3" fmla="*/ 113743 h 598852"/>
              <a:gd name="connsiteX4" fmla="*/ 1600533 w 1999377"/>
              <a:gd name="connsiteY4" fmla="*/ 335402 h 598852"/>
              <a:gd name="connsiteX5" fmla="*/ 581227 w 1999377"/>
              <a:gd name="connsiteY5" fmla="*/ 377979 h 598852"/>
              <a:gd name="connsiteX6" fmla="*/ 93337 w 1999377"/>
              <a:gd name="connsiteY6" fmla="*/ 598817 h 598852"/>
              <a:gd name="connsiteX7" fmla="*/ 0 w 1999377"/>
              <a:gd name="connsiteY7" fmla="*/ 347676 h 598852"/>
              <a:gd name="connsiteX8" fmla="*/ 0 w 1999377"/>
              <a:gd name="connsiteY8" fmla="*/ 211376 h 598852"/>
              <a:gd name="connsiteX0" fmla="*/ 0 w 1999377"/>
              <a:gd name="connsiteY0" fmla="*/ 211376 h 593770"/>
              <a:gd name="connsiteX1" fmla="*/ 1535518 w 1999377"/>
              <a:gd name="connsiteY1" fmla="*/ 211376 h 593770"/>
              <a:gd name="connsiteX2" fmla="*/ 1923278 w 1999377"/>
              <a:gd name="connsiteY2" fmla="*/ 773 h 593770"/>
              <a:gd name="connsiteX3" fmla="*/ 1999377 w 1999377"/>
              <a:gd name="connsiteY3" fmla="*/ 113743 h 593770"/>
              <a:gd name="connsiteX4" fmla="*/ 1600533 w 1999377"/>
              <a:gd name="connsiteY4" fmla="*/ 335402 h 593770"/>
              <a:gd name="connsiteX5" fmla="*/ 581227 w 1999377"/>
              <a:gd name="connsiteY5" fmla="*/ 377979 h 593770"/>
              <a:gd name="connsiteX6" fmla="*/ 64818 w 1999377"/>
              <a:gd name="connsiteY6" fmla="*/ 593735 h 593770"/>
              <a:gd name="connsiteX7" fmla="*/ 0 w 1999377"/>
              <a:gd name="connsiteY7" fmla="*/ 347676 h 593770"/>
              <a:gd name="connsiteX8" fmla="*/ 0 w 1999377"/>
              <a:gd name="connsiteY8" fmla="*/ 211376 h 593770"/>
              <a:gd name="connsiteX0" fmla="*/ 38277 w 2037654"/>
              <a:gd name="connsiteY0" fmla="*/ 211376 h 593770"/>
              <a:gd name="connsiteX1" fmla="*/ 1573795 w 2037654"/>
              <a:gd name="connsiteY1" fmla="*/ 211376 h 593770"/>
              <a:gd name="connsiteX2" fmla="*/ 1961555 w 2037654"/>
              <a:gd name="connsiteY2" fmla="*/ 773 h 593770"/>
              <a:gd name="connsiteX3" fmla="*/ 2037654 w 2037654"/>
              <a:gd name="connsiteY3" fmla="*/ 113743 h 593770"/>
              <a:gd name="connsiteX4" fmla="*/ 1638810 w 2037654"/>
              <a:gd name="connsiteY4" fmla="*/ 335402 h 593770"/>
              <a:gd name="connsiteX5" fmla="*/ 619504 w 2037654"/>
              <a:gd name="connsiteY5" fmla="*/ 377979 h 593770"/>
              <a:gd name="connsiteX6" fmla="*/ 103095 w 2037654"/>
              <a:gd name="connsiteY6" fmla="*/ 593735 h 593770"/>
              <a:gd name="connsiteX7" fmla="*/ 0 w 2037654"/>
              <a:gd name="connsiteY7" fmla="*/ 455376 h 593770"/>
              <a:gd name="connsiteX8" fmla="*/ 38277 w 2037654"/>
              <a:gd name="connsiteY8" fmla="*/ 211376 h 59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7654" h="593770">
                <a:moveTo>
                  <a:pt x="38277" y="211376"/>
                </a:moveTo>
                <a:lnTo>
                  <a:pt x="1573795" y="211376"/>
                </a:lnTo>
                <a:cubicBezTo>
                  <a:pt x="1576318" y="227547"/>
                  <a:pt x="1959032" y="-15398"/>
                  <a:pt x="1961555" y="773"/>
                </a:cubicBezTo>
                <a:cubicBezTo>
                  <a:pt x="2032067" y="91540"/>
                  <a:pt x="1980605" y="27761"/>
                  <a:pt x="2037654" y="113743"/>
                </a:cubicBezTo>
                <a:lnTo>
                  <a:pt x="1638810" y="335402"/>
                </a:lnTo>
                <a:cubicBezTo>
                  <a:pt x="1339924" y="338853"/>
                  <a:pt x="918390" y="374528"/>
                  <a:pt x="619504" y="377979"/>
                </a:cubicBezTo>
                <a:cubicBezTo>
                  <a:pt x="529691" y="374700"/>
                  <a:pt x="192908" y="597014"/>
                  <a:pt x="103095" y="593735"/>
                </a:cubicBezTo>
                <a:lnTo>
                  <a:pt x="0" y="455376"/>
                </a:lnTo>
                <a:lnTo>
                  <a:pt x="38277" y="211376"/>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8" name="グループ化 37"/>
          <p:cNvGrpSpPr/>
          <p:nvPr/>
        </p:nvGrpSpPr>
        <p:grpSpPr>
          <a:xfrm>
            <a:off x="436252" y="1612471"/>
            <a:ext cx="1842924" cy="995533"/>
            <a:chOff x="436252" y="1612471"/>
            <a:chExt cx="1842924" cy="995533"/>
          </a:xfrm>
        </p:grpSpPr>
        <p:sp>
          <p:nvSpPr>
            <p:cNvPr id="39" name="正方形/長方形 38"/>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40" name="正方形/長方形 39"/>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1" name="正方形/長方形 4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2" name="円/楕円 4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43" name="直線コネクタ 42"/>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5" name="タイトル 1"/>
          <p:cNvSpPr txBox="1">
            <a:spLocks/>
          </p:cNvSpPr>
          <p:nvPr/>
        </p:nvSpPr>
        <p:spPr>
          <a:xfrm>
            <a:off x="4730539" y="1416118"/>
            <a:ext cx="1264802"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200" dirty="0" smtClean="0">
                <a:solidFill>
                  <a:schemeClr val="tx1"/>
                </a:solidFill>
                <a:latin typeface="+mj-ea"/>
              </a:rPr>
              <a:t>北港白津地区</a:t>
            </a:r>
            <a:endParaRPr lang="ja-JP" altLang="en-US" sz="1200" dirty="0">
              <a:solidFill>
                <a:schemeClr val="tx1"/>
              </a:solidFill>
              <a:latin typeface="+mj-ea"/>
            </a:endParaRPr>
          </a:p>
        </p:txBody>
      </p:sp>
      <p:sp>
        <p:nvSpPr>
          <p:cNvPr id="36" name="タイトル 1"/>
          <p:cNvSpPr txBox="1">
            <a:spLocks/>
          </p:cNvSpPr>
          <p:nvPr/>
        </p:nvSpPr>
        <p:spPr>
          <a:xfrm>
            <a:off x="4730539" y="4371330"/>
            <a:ext cx="1264802"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200" dirty="0" smtClean="0">
                <a:solidFill>
                  <a:schemeClr val="tx1"/>
                </a:solidFill>
                <a:latin typeface="+mj-ea"/>
              </a:rPr>
              <a:t>安治川地区</a:t>
            </a:r>
            <a:endParaRPr lang="ja-JP" altLang="en-US" sz="1200" dirty="0">
              <a:solidFill>
                <a:schemeClr val="tx1"/>
              </a:solidFill>
              <a:latin typeface="+mj-ea"/>
            </a:endParaRPr>
          </a:p>
        </p:txBody>
      </p:sp>
      <p:sp>
        <p:nvSpPr>
          <p:cNvPr id="37"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a:t>
            </a:r>
            <a:r>
              <a:rPr lang="ja-JP" altLang="en-US" sz="1600" b="1" dirty="0">
                <a:solidFill>
                  <a:schemeClr val="tx1"/>
                </a:solidFill>
                <a:latin typeface="+mj-ea"/>
              </a:rPr>
              <a:t>②　青果物関連施設</a:t>
            </a: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26</a:t>
            </a:fld>
            <a:endParaRPr kumimoji="1" lang="ja-JP" altLang="en-US" dirty="0"/>
          </a:p>
        </p:txBody>
      </p:sp>
    </p:spTree>
    <p:extLst>
      <p:ext uri="{BB962C8B-B14F-4D97-AF65-F5344CB8AC3E}">
        <p14:creationId xmlns:p14="http://schemas.microsoft.com/office/powerpoint/2010/main" val="3733417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a:t>
            </a:r>
            <a:r>
              <a:rPr lang="ja-JP" altLang="en-US" sz="1600" b="1" dirty="0">
                <a:solidFill>
                  <a:schemeClr val="tx1"/>
                </a:solidFill>
                <a:latin typeface="+mj-ea"/>
              </a:rPr>
              <a:t>②　青果物関連施設</a:t>
            </a:r>
          </a:p>
        </p:txBody>
      </p:sp>
      <p:sp>
        <p:nvSpPr>
          <p:cNvPr id="18" name="正方形/長方形 17"/>
          <p:cNvSpPr/>
          <p:nvPr/>
        </p:nvSpPr>
        <p:spPr>
          <a:xfrm>
            <a:off x="103821" y="872257"/>
            <a:ext cx="8955522" cy="1089471"/>
          </a:xfrm>
          <a:prstGeom prst="rect">
            <a:avLst/>
          </a:prstGeom>
          <a:ln w="22225">
            <a:solidFill>
              <a:schemeClr val="accent1"/>
            </a:solidFill>
          </a:ln>
        </p:spPr>
        <p:txBody>
          <a:bodyPr wrap="square" anchor="ctr">
            <a:noAutofit/>
          </a:bodyPr>
          <a:lstStyle/>
          <a:p>
            <a:pPr lvl="0" algn="just">
              <a:spcAft>
                <a:spcPts val="0"/>
              </a:spcAft>
            </a:pPr>
            <a:r>
              <a:rPr lang="ja-JP" altLang="en-US" sz="1100" b="1" u="sng" kern="100" dirty="0" smtClean="0">
                <a:latin typeface="+mn-ea"/>
                <a:cs typeface="Times New Roman" panose="02020603050405020304" pitchFamily="18" charset="0"/>
              </a:rPr>
              <a:t>青果物関連</a:t>
            </a:r>
            <a:r>
              <a:rPr lang="ja-JP" altLang="en-US" sz="1100" b="1" u="sng" kern="100" dirty="0">
                <a:latin typeface="+mn-ea"/>
                <a:cs typeface="Times New Roman" panose="02020603050405020304" pitchFamily="18" charset="0"/>
              </a:rPr>
              <a:t>施設</a:t>
            </a:r>
            <a:r>
              <a:rPr lang="ja-JP" altLang="en-US" sz="1100" b="1" u="sng" kern="100" dirty="0" smtClean="0">
                <a:latin typeface="+mn-ea"/>
                <a:cs typeface="Times New Roman" panose="02020603050405020304" pitchFamily="18" charset="0"/>
              </a:rPr>
              <a:t>の役割</a:t>
            </a:r>
            <a:endParaRPr lang="en-US" altLang="ja-JP" sz="1100" b="1" u="sng" kern="100" dirty="0" smtClean="0">
              <a:latin typeface="+mn-ea"/>
              <a:cs typeface="Times New Roman" panose="02020603050405020304" pitchFamily="18" charset="0"/>
            </a:endParaRPr>
          </a:p>
          <a:p>
            <a:pPr marL="171450" indent="-171450" algn="just">
              <a:buFont typeface="Arial" panose="020B0604020202020204" pitchFamily="34" charset="0"/>
              <a:buChar char="•"/>
            </a:pPr>
            <a:r>
              <a:rPr lang="ja-JP" altLang="en-US" sz="1100" dirty="0" smtClean="0"/>
              <a:t>日本</a:t>
            </a:r>
            <a:r>
              <a:rPr lang="ja-JP" altLang="en-US" sz="1100" dirty="0"/>
              <a:t>は多くの食料品類を海外からの輸入に頼っており、大消費地</a:t>
            </a:r>
            <a:r>
              <a:rPr lang="ja-JP" altLang="en-US" sz="1100" dirty="0" smtClean="0"/>
              <a:t>である大阪</a:t>
            </a:r>
            <a:r>
              <a:rPr lang="ja-JP" altLang="en-US" sz="1100" dirty="0"/>
              <a:t>都市</a:t>
            </a:r>
            <a:r>
              <a:rPr lang="ja-JP" altLang="en-US" sz="1100" dirty="0" smtClean="0"/>
              <a:t>圏</a:t>
            </a:r>
            <a:r>
              <a:rPr lang="ja-JP" altLang="en-US" sz="1100" dirty="0"/>
              <a:t>を支える大阪港において、輸入食料品を取り扱う青果物関連施設は、市民の食の安全安定供給に重要な役割を果たしている。</a:t>
            </a:r>
          </a:p>
          <a:p>
            <a:pPr marL="171450" indent="-171450" algn="just">
              <a:buFont typeface="Arial" panose="020B0604020202020204" pitchFamily="34" charset="0"/>
              <a:buChar char="•"/>
            </a:pPr>
            <a:r>
              <a:rPr lang="ja-JP" altLang="en-US" sz="1100" dirty="0" smtClean="0"/>
              <a:t>青果物</a:t>
            </a:r>
            <a:r>
              <a:rPr lang="ja-JP" altLang="en-US" sz="1100" dirty="0"/>
              <a:t>関連施設は、安治川地区に上屋</a:t>
            </a:r>
            <a:r>
              <a:rPr lang="en-US" altLang="ja-JP" sz="1100" dirty="0"/>
              <a:t>4</a:t>
            </a:r>
            <a:r>
              <a:rPr lang="ja-JP" altLang="en-US" sz="1100" dirty="0" smtClean="0"/>
              <a:t>棟、</a:t>
            </a:r>
            <a:r>
              <a:rPr lang="ja-JP" altLang="en-US" sz="1100" dirty="0"/>
              <a:t>北港白津地区に上屋</a:t>
            </a:r>
            <a:r>
              <a:rPr lang="en-US" altLang="ja-JP" sz="1100" dirty="0"/>
              <a:t>2</a:t>
            </a:r>
            <a:r>
              <a:rPr lang="ja-JP" altLang="en-US" sz="1100" dirty="0" smtClean="0"/>
              <a:t>棟ある</a:t>
            </a:r>
            <a:r>
              <a:rPr lang="ja-JP" altLang="en-US" sz="1100" dirty="0"/>
              <a:t>が、港湾施設</a:t>
            </a:r>
            <a:r>
              <a:rPr lang="ja-JP" altLang="en-US" sz="1100" dirty="0" smtClean="0"/>
              <a:t>条例等に</a:t>
            </a:r>
            <a:r>
              <a:rPr lang="ja-JP" altLang="en-US" sz="1100" dirty="0"/>
              <a:t>より、</a:t>
            </a:r>
            <a:r>
              <a:rPr lang="ja-JP" altLang="en-US" sz="1100" dirty="0" smtClean="0"/>
              <a:t>安治川地区の２棟を青果物上屋とし、残る安治川地区の２棟及び北港白津地区の</a:t>
            </a:r>
            <a:r>
              <a:rPr lang="en-US" altLang="ja-JP" sz="1100" dirty="0" smtClean="0"/>
              <a:t>2</a:t>
            </a:r>
            <a:r>
              <a:rPr lang="ja-JP" altLang="en-US" sz="1100" dirty="0" smtClean="0"/>
              <a:t>棟を雑貨</a:t>
            </a:r>
            <a:r>
              <a:rPr lang="ja-JP" altLang="en-US" sz="1100" dirty="0"/>
              <a:t>上屋と定めている</a:t>
            </a:r>
            <a:r>
              <a:rPr lang="ja-JP" altLang="en-US" sz="1100" dirty="0" smtClean="0"/>
              <a:t>。なお、安治川</a:t>
            </a:r>
            <a:r>
              <a:rPr lang="en-US" altLang="ja-JP" sz="1100" dirty="0"/>
              <a:t>1</a:t>
            </a:r>
            <a:r>
              <a:rPr lang="ja-JP" altLang="en-US" sz="1100" dirty="0"/>
              <a:t>号及び安治川</a:t>
            </a:r>
            <a:r>
              <a:rPr lang="en-US" altLang="ja-JP" sz="1100" dirty="0"/>
              <a:t>11</a:t>
            </a:r>
            <a:r>
              <a:rPr lang="ja-JP" altLang="en-US" sz="1100" dirty="0"/>
              <a:t>号の青果物関連設備は本市所有であるが、安治川</a:t>
            </a:r>
            <a:r>
              <a:rPr lang="en-US" altLang="ja-JP" sz="1100" dirty="0"/>
              <a:t>2</a:t>
            </a:r>
            <a:r>
              <a:rPr lang="ja-JP" altLang="en-US" sz="1100" dirty="0"/>
              <a:t>号、安治川</a:t>
            </a:r>
            <a:r>
              <a:rPr lang="en-US" altLang="ja-JP" sz="1100" dirty="0"/>
              <a:t>12</a:t>
            </a:r>
            <a:r>
              <a:rPr lang="ja-JP" altLang="en-US" sz="1100" dirty="0"/>
              <a:t>号、北港白津</a:t>
            </a:r>
            <a:r>
              <a:rPr lang="en-US" altLang="ja-JP" sz="1100" dirty="0"/>
              <a:t>1</a:t>
            </a:r>
            <a:r>
              <a:rPr lang="ja-JP" altLang="en-US" sz="1100" dirty="0"/>
              <a:t>号及び北港白津</a:t>
            </a:r>
            <a:r>
              <a:rPr lang="en-US" altLang="ja-JP" sz="1100" dirty="0"/>
              <a:t>2</a:t>
            </a:r>
            <a:r>
              <a:rPr lang="ja-JP" altLang="en-US" sz="1100" dirty="0"/>
              <a:t>号の青果物関連設備は使用者の所有となっている。</a:t>
            </a:r>
          </a:p>
        </p:txBody>
      </p:sp>
      <p:sp>
        <p:nvSpPr>
          <p:cNvPr id="21" name="正方形/長方形 20"/>
          <p:cNvSpPr/>
          <p:nvPr/>
        </p:nvSpPr>
        <p:spPr>
          <a:xfrm>
            <a:off x="-31587" y="2933073"/>
            <a:ext cx="3430528" cy="276999"/>
          </a:xfrm>
          <a:prstGeom prst="rect">
            <a:avLst/>
          </a:prstGeom>
          <a:noFill/>
          <a:ln>
            <a:noFill/>
          </a:ln>
        </p:spPr>
        <p:txBody>
          <a:bodyPr wrap="square">
            <a:spAutoFit/>
          </a:bodyPr>
          <a:lstStyle/>
          <a:p>
            <a:pPr lvl="0" algn="just">
              <a:spcAft>
                <a:spcPts val="0"/>
              </a:spcAft>
            </a:pPr>
            <a:r>
              <a:rPr lang="ja-JP" altLang="en-US" sz="1200" b="1" u="sng" kern="100" dirty="0" smtClean="0">
                <a:latin typeface="+mj-ea"/>
                <a:ea typeface="+mj-ea"/>
                <a:cs typeface="Times New Roman" panose="02020603050405020304" pitchFamily="18" charset="0"/>
              </a:rPr>
              <a:t>安治川地区</a:t>
            </a:r>
            <a:endParaRPr lang="ja-JP" altLang="en-US" sz="1200" dirty="0">
              <a:latin typeface="+mj-ea"/>
              <a:ea typeface="+mj-ea"/>
            </a:endParaRPr>
          </a:p>
        </p:txBody>
      </p:sp>
      <p:sp>
        <p:nvSpPr>
          <p:cNvPr id="22" name="正方形/長方形 21"/>
          <p:cNvSpPr/>
          <p:nvPr/>
        </p:nvSpPr>
        <p:spPr>
          <a:xfrm>
            <a:off x="4501957" y="2933073"/>
            <a:ext cx="3430528" cy="276999"/>
          </a:xfrm>
          <a:prstGeom prst="rect">
            <a:avLst/>
          </a:prstGeom>
          <a:noFill/>
          <a:ln>
            <a:noFill/>
          </a:ln>
        </p:spPr>
        <p:txBody>
          <a:bodyPr wrap="square">
            <a:spAutoFit/>
          </a:bodyPr>
          <a:lstStyle/>
          <a:p>
            <a:pPr lvl="0" algn="just">
              <a:spcAft>
                <a:spcPts val="0"/>
              </a:spcAft>
            </a:pPr>
            <a:r>
              <a:rPr lang="ja-JP" altLang="en-US" sz="1200" b="1" u="sng" kern="100" dirty="0" smtClean="0">
                <a:latin typeface="+mj-ea"/>
                <a:ea typeface="+mj-ea"/>
                <a:cs typeface="Times New Roman" panose="02020603050405020304" pitchFamily="18" charset="0"/>
              </a:rPr>
              <a:t>北港</a:t>
            </a:r>
            <a:r>
              <a:rPr lang="ja-JP" altLang="en-US" sz="1200" b="1" u="sng" kern="100" dirty="0">
                <a:latin typeface="+mj-ea"/>
                <a:ea typeface="+mj-ea"/>
                <a:cs typeface="Times New Roman" panose="02020603050405020304" pitchFamily="18" charset="0"/>
              </a:rPr>
              <a:t>白津</a:t>
            </a:r>
            <a:r>
              <a:rPr lang="ja-JP" altLang="en-US" sz="1200" b="1" u="sng" kern="100" dirty="0" smtClean="0">
                <a:latin typeface="+mj-ea"/>
                <a:ea typeface="+mj-ea"/>
                <a:cs typeface="Times New Roman" panose="02020603050405020304" pitchFamily="18" charset="0"/>
              </a:rPr>
              <a:t>地区</a:t>
            </a:r>
            <a:endParaRPr lang="ja-JP" altLang="en-US" sz="1200" dirty="0">
              <a:latin typeface="+mj-ea"/>
              <a:ea typeface="+mj-ea"/>
            </a:endParaRPr>
          </a:p>
        </p:txBody>
      </p:sp>
      <p:sp>
        <p:nvSpPr>
          <p:cNvPr id="32" name="角丸四角形 31"/>
          <p:cNvSpPr/>
          <p:nvPr/>
        </p:nvSpPr>
        <p:spPr>
          <a:xfrm>
            <a:off x="103821" y="5380073"/>
            <a:ext cx="8955523" cy="142111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u="sng" dirty="0">
                <a:solidFill>
                  <a:schemeClr val="bg1"/>
                </a:solidFill>
                <a:effectLst>
                  <a:outerShdw blurRad="38100" dist="38100" dir="2700000" algn="tl">
                    <a:srgbClr val="000000">
                      <a:alpha val="43137"/>
                    </a:srgbClr>
                  </a:outerShdw>
                </a:effectLst>
                <a:latin typeface="+mn-ea"/>
              </a:rPr>
              <a:t>課題解決のための「経営改善策</a:t>
            </a:r>
            <a:r>
              <a:rPr lang="ja-JP" altLang="en-US" sz="1050" b="1" u="sng" dirty="0" smtClean="0">
                <a:solidFill>
                  <a:schemeClr val="bg1"/>
                </a:solidFill>
                <a:effectLst>
                  <a:outerShdw blurRad="38100" dist="38100" dir="2700000" algn="tl">
                    <a:srgbClr val="000000">
                      <a:alpha val="43137"/>
                    </a:srgbClr>
                  </a:outerShdw>
                </a:effectLst>
                <a:latin typeface="+mn-ea"/>
              </a:rPr>
              <a:t>」</a:t>
            </a:r>
            <a:endParaRPr lang="en-US" altLang="ja-JP" sz="1050" b="1" u="sng" dirty="0" smtClean="0">
              <a:solidFill>
                <a:schemeClr val="bg1"/>
              </a:solidFill>
              <a:effectLst>
                <a:outerShdw blurRad="38100" dist="38100" dir="2700000" algn="tl">
                  <a:srgbClr val="000000">
                    <a:alpha val="43137"/>
                  </a:srgbClr>
                </a:outerShdw>
              </a:effectLst>
              <a:latin typeface="+mn-ea"/>
            </a:endParaRPr>
          </a:p>
          <a:p>
            <a:pPr marL="171450" indent="-171450">
              <a:buFont typeface="Arial" panose="020B0604020202020204" pitchFamily="34" charset="0"/>
              <a:buChar char="•"/>
            </a:pPr>
            <a:r>
              <a:rPr lang="ja-JP" altLang="en-US" sz="1050" b="1" dirty="0" smtClean="0">
                <a:solidFill>
                  <a:schemeClr val="bg1"/>
                </a:solidFill>
                <a:latin typeface="+mn-ea"/>
              </a:rPr>
              <a:t>青果物</a:t>
            </a:r>
            <a:r>
              <a:rPr lang="ja-JP" altLang="en-US" sz="1050" b="1" dirty="0">
                <a:solidFill>
                  <a:schemeClr val="bg1"/>
                </a:solidFill>
                <a:latin typeface="+mn-ea"/>
              </a:rPr>
              <a:t>関連施設は、大消費地で</a:t>
            </a:r>
            <a:r>
              <a:rPr lang="ja-JP" altLang="en-US" sz="1050" b="1" dirty="0" smtClean="0">
                <a:solidFill>
                  <a:schemeClr val="bg1"/>
                </a:solidFill>
                <a:latin typeface="+mn-ea"/>
              </a:rPr>
              <a:t>ある大阪都市圏を</a:t>
            </a:r>
            <a:r>
              <a:rPr lang="ja-JP" altLang="en-US" sz="1050" b="1" dirty="0">
                <a:solidFill>
                  <a:schemeClr val="bg1"/>
                </a:solidFill>
                <a:latin typeface="+mn-ea"/>
              </a:rPr>
              <a:t>支える大阪港にとって、食品流通の効率化に寄与する重要な施設であることから、今後も存続していく。</a:t>
            </a:r>
          </a:p>
          <a:p>
            <a:r>
              <a:rPr lang="ja-JP" altLang="en-US" sz="1050" b="1" dirty="0" smtClean="0">
                <a:solidFill>
                  <a:schemeClr val="bg1"/>
                </a:solidFill>
                <a:latin typeface="+mn-ea"/>
              </a:rPr>
              <a:t>（中期的取組）</a:t>
            </a:r>
            <a:endParaRPr lang="en-US" altLang="ja-JP" sz="1050" b="1" dirty="0" smtClean="0">
              <a:solidFill>
                <a:schemeClr val="bg1"/>
              </a:solidFill>
              <a:latin typeface="+mn-ea"/>
            </a:endParaRPr>
          </a:p>
          <a:p>
            <a:pPr marL="171450" indent="-171450">
              <a:buFont typeface="Arial" panose="020B0604020202020204" pitchFamily="34" charset="0"/>
              <a:buChar char="•"/>
            </a:pPr>
            <a:r>
              <a:rPr lang="ja-JP" altLang="en-US" sz="1050" b="1" dirty="0" smtClean="0">
                <a:solidFill>
                  <a:schemeClr val="bg1"/>
                </a:solidFill>
                <a:latin typeface="+mn-ea"/>
              </a:rPr>
              <a:t>安治川</a:t>
            </a:r>
            <a:r>
              <a:rPr lang="ja-JP" altLang="en-US" sz="1050" b="1" dirty="0">
                <a:solidFill>
                  <a:schemeClr val="bg1"/>
                </a:solidFill>
                <a:latin typeface="+mn-ea"/>
              </a:rPr>
              <a:t>地区の安治川</a:t>
            </a:r>
            <a:r>
              <a:rPr lang="en-US" altLang="ja-JP" sz="1050" b="1" dirty="0">
                <a:solidFill>
                  <a:schemeClr val="bg1"/>
                </a:solidFill>
                <a:latin typeface="+mn-ea"/>
              </a:rPr>
              <a:t>1</a:t>
            </a:r>
            <a:r>
              <a:rPr lang="ja-JP" altLang="en-US" sz="1050" b="1" dirty="0">
                <a:solidFill>
                  <a:schemeClr val="bg1"/>
                </a:solidFill>
                <a:latin typeface="+mn-ea"/>
              </a:rPr>
              <a:t>・</a:t>
            </a:r>
            <a:r>
              <a:rPr lang="en-US" altLang="ja-JP" sz="1050" b="1" dirty="0">
                <a:solidFill>
                  <a:schemeClr val="bg1"/>
                </a:solidFill>
                <a:latin typeface="+mn-ea"/>
              </a:rPr>
              <a:t>11</a:t>
            </a:r>
            <a:r>
              <a:rPr lang="ja-JP" altLang="en-US" sz="1050" b="1" dirty="0">
                <a:solidFill>
                  <a:schemeClr val="bg1"/>
                </a:solidFill>
                <a:latin typeface="+mn-ea"/>
              </a:rPr>
              <a:t>号上屋の本市所有の青果物関連設備は老朽化が著しく、また、燻蒸回数が少なくなっており維持する必要性が乏しくなっているため、設備の廃止が可能か否かの検討を行う</a:t>
            </a:r>
            <a:r>
              <a:rPr lang="ja-JP" altLang="en-US" sz="1050" b="1" dirty="0" smtClean="0">
                <a:solidFill>
                  <a:schemeClr val="bg1"/>
                </a:solidFill>
                <a:latin typeface="+mn-ea"/>
              </a:rPr>
              <a:t>。</a:t>
            </a:r>
            <a:endParaRPr lang="en-US" altLang="ja-JP" sz="1050" b="1" dirty="0" smtClean="0">
              <a:solidFill>
                <a:schemeClr val="bg1"/>
              </a:solidFill>
              <a:latin typeface="+mn-ea"/>
            </a:endParaRPr>
          </a:p>
          <a:p>
            <a:pPr marL="171450" indent="-171450">
              <a:buFont typeface="Arial" panose="020B0604020202020204" pitchFamily="34" charset="0"/>
              <a:buChar char="•"/>
            </a:pPr>
            <a:r>
              <a:rPr lang="ja-JP" altLang="en-US" sz="1050" b="1" dirty="0" smtClean="0">
                <a:solidFill>
                  <a:schemeClr val="bg1"/>
                </a:solidFill>
                <a:latin typeface="+mn-ea"/>
              </a:rPr>
              <a:t>設備</a:t>
            </a:r>
            <a:r>
              <a:rPr lang="ja-JP" altLang="en-US" sz="1050" b="1" dirty="0">
                <a:solidFill>
                  <a:schemeClr val="bg1"/>
                </a:solidFill>
                <a:latin typeface="+mn-ea"/>
              </a:rPr>
              <a:t>の廃止を行った場合には、安治川地区は一般雑貨を取扱う上屋とし、一般雑貨の需要を掘り起こすことにより、稼働率の向上を目指す</a:t>
            </a:r>
            <a:r>
              <a:rPr lang="ja-JP" altLang="en-US" sz="1050" b="1" dirty="0" smtClean="0">
                <a:solidFill>
                  <a:schemeClr val="bg1"/>
                </a:solidFill>
                <a:latin typeface="+mn-ea"/>
              </a:rPr>
              <a:t>。</a:t>
            </a:r>
            <a:endParaRPr lang="en-US" altLang="ja-JP" sz="1050" b="1" dirty="0" smtClean="0">
              <a:solidFill>
                <a:schemeClr val="bg1"/>
              </a:solidFill>
              <a:latin typeface="+mn-ea"/>
            </a:endParaRPr>
          </a:p>
          <a:p>
            <a:pPr marL="171450" indent="-171450">
              <a:buFont typeface="Arial" panose="020B0604020202020204" pitchFamily="34" charset="0"/>
              <a:buChar char="•"/>
            </a:pPr>
            <a:r>
              <a:rPr lang="ja-JP" altLang="en-US" sz="1050" b="1" dirty="0" smtClean="0">
                <a:solidFill>
                  <a:schemeClr val="bg1"/>
                </a:solidFill>
                <a:latin typeface="+mn-ea"/>
              </a:rPr>
              <a:t>北港白津地区の北港白津</a:t>
            </a:r>
            <a:r>
              <a:rPr lang="en-US" altLang="ja-JP" sz="1050" b="1" dirty="0" smtClean="0">
                <a:solidFill>
                  <a:schemeClr val="bg1"/>
                </a:solidFill>
                <a:latin typeface="+mn-ea"/>
              </a:rPr>
              <a:t>1</a:t>
            </a:r>
            <a:r>
              <a:rPr lang="ja-JP" altLang="en-US" sz="1050" b="1" dirty="0" smtClean="0">
                <a:solidFill>
                  <a:schemeClr val="bg1"/>
                </a:solidFill>
                <a:latin typeface="+mn-ea"/>
              </a:rPr>
              <a:t>号・</a:t>
            </a:r>
            <a:r>
              <a:rPr lang="en-US" altLang="ja-JP" sz="1050" b="1" dirty="0" smtClean="0">
                <a:solidFill>
                  <a:schemeClr val="bg1"/>
                </a:solidFill>
                <a:latin typeface="+mn-ea"/>
              </a:rPr>
              <a:t>2</a:t>
            </a:r>
            <a:r>
              <a:rPr lang="ja-JP" altLang="en-US" sz="1050" b="1" dirty="0" smtClean="0">
                <a:solidFill>
                  <a:schemeClr val="bg1"/>
                </a:solidFill>
                <a:latin typeface="+mn-ea"/>
              </a:rPr>
              <a:t>号上屋について、現在</a:t>
            </a:r>
            <a:r>
              <a:rPr lang="ja-JP" altLang="en-US" sz="1050" b="1" dirty="0">
                <a:solidFill>
                  <a:schemeClr val="bg1"/>
                </a:solidFill>
                <a:latin typeface="+mn-ea"/>
              </a:rPr>
              <a:t>の荷役形態に適した施設の改良を検討し、取扱貨物量の増加による稼働率の向上を図る</a:t>
            </a:r>
            <a:r>
              <a:rPr lang="ja-JP" altLang="en-US" sz="1050" b="1" dirty="0" smtClean="0">
                <a:solidFill>
                  <a:schemeClr val="bg1"/>
                </a:solidFill>
                <a:latin typeface="+mn-ea"/>
              </a:rPr>
              <a:t>。</a:t>
            </a:r>
            <a:endParaRPr lang="ja-JP" altLang="en-US" sz="1050" b="1" dirty="0">
              <a:solidFill>
                <a:schemeClr val="bg1"/>
              </a:solidFill>
              <a:latin typeface="+mn-ea"/>
            </a:endParaRPr>
          </a:p>
        </p:txBody>
      </p:sp>
      <p:sp>
        <p:nvSpPr>
          <p:cNvPr id="27" name="正方形/長方形 26"/>
          <p:cNvSpPr/>
          <p:nvPr/>
        </p:nvSpPr>
        <p:spPr>
          <a:xfrm>
            <a:off x="103822" y="2033813"/>
            <a:ext cx="8955522" cy="888189"/>
          </a:xfrm>
          <a:prstGeom prst="rect">
            <a:avLst/>
          </a:prstGeom>
          <a:solidFill>
            <a:schemeClr val="bg1"/>
          </a:solidFill>
          <a:ln w="25400">
            <a:solidFill>
              <a:schemeClr val="accent1"/>
            </a:solidFill>
          </a:ln>
        </p:spPr>
        <p:txBody>
          <a:bodyPr wrap="square">
            <a:noAutofit/>
          </a:bodyPr>
          <a:lstStyle/>
          <a:p>
            <a:endParaRPr lang="en-US" altLang="ja-JP" sz="1100" dirty="0" smtClean="0">
              <a:latin typeface="+mn-ea"/>
              <a:cs typeface="Times New Roman" panose="02020603050405020304" pitchFamily="18" charset="0"/>
            </a:endParaRPr>
          </a:p>
          <a:p>
            <a:endParaRPr lang="en-US" altLang="ja-JP" sz="900" dirty="0" smtClean="0">
              <a:latin typeface="+mn-ea"/>
              <a:cs typeface="Times New Roman" panose="02020603050405020304" pitchFamily="18" charset="0"/>
            </a:endParaRPr>
          </a:p>
          <a:p>
            <a:pPr marL="171450" indent="-171450">
              <a:buFont typeface="Arial" panose="020B0604020202020204" pitchFamily="34" charset="0"/>
              <a:buChar char="•"/>
            </a:pPr>
            <a:r>
              <a:rPr lang="ja-JP" altLang="en-US" sz="1100" dirty="0" smtClean="0">
                <a:latin typeface="+mn-ea"/>
                <a:cs typeface="Times New Roman" panose="02020603050405020304" pitchFamily="18" charset="0"/>
              </a:rPr>
              <a:t>安治川</a:t>
            </a:r>
            <a:r>
              <a:rPr lang="ja-JP" altLang="en-US" sz="1100" dirty="0">
                <a:latin typeface="+mn-ea"/>
                <a:cs typeface="Times New Roman" panose="02020603050405020304" pitchFamily="18" charset="0"/>
              </a:rPr>
              <a:t>地区は本船での青果物の</a:t>
            </a:r>
            <a:r>
              <a:rPr lang="ja-JP" altLang="en-US" sz="1100" dirty="0" smtClean="0">
                <a:latin typeface="+mn-ea"/>
                <a:cs typeface="Times New Roman" panose="02020603050405020304" pitchFamily="18" charset="0"/>
              </a:rPr>
              <a:t>取扱いが</a:t>
            </a:r>
            <a:r>
              <a:rPr lang="ja-JP" altLang="en-US" sz="1100" dirty="0">
                <a:latin typeface="+mn-ea"/>
                <a:cs typeface="Times New Roman" panose="02020603050405020304" pitchFamily="18" charset="0"/>
              </a:rPr>
              <a:t>低迷しており、上屋での燻蒸回数も減少している。</a:t>
            </a:r>
          </a:p>
          <a:p>
            <a:pPr marL="171450" indent="-171450">
              <a:buFont typeface="Arial" panose="020B0604020202020204" pitchFamily="34" charset="0"/>
              <a:buChar char="•"/>
            </a:pPr>
            <a:r>
              <a:rPr lang="ja-JP" altLang="en-US" sz="1100" dirty="0" smtClean="0">
                <a:latin typeface="+mn-ea"/>
                <a:cs typeface="Times New Roman" panose="02020603050405020304" pitchFamily="18" charset="0"/>
              </a:rPr>
              <a:t>安治川</a:t>
            </a:r>
            <a:r>
              <a:rPr lang="ja-JP" altLang="en-US" sz="1100" dirty="0">
                <a:latin typeface="+mn-ea"/>
                <a:cs typeface="Times New Roman" panose="02020603050405020304" pitchFamily="18" charset="0"/>
              </a:rPr>
              <a:t>地区の青果物関連設備は老朽化が著しく、今後の補修費などの維持管理費用の増加が懸念されるとともに、更新投資は困難であると考える。</a:t>
            </a:r>
          </a:p>
        </p:txBody>
      </p:sp>
      <p:sp>
        <p:nvSpPr>
          <p:cNvPr id="28" name="正方形/長方形 27"/>
          <p:cNvSpPr/>
          <p:nvPr/>
        </p:nvSpPr>
        <p:spPr>
          <a:xfrm>
            <a:off x="103821" y="2021990"/>
            <a:ext cx="2104495" cy="29132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t>収支分析などから導いた課題</a:t>
            </a:r>
            <a:endParaRPr kumimoji="1" lang="ja-JP" altLang="en-US" sz="1100" b="1" u="sng" dirty="0"/>
          </a:p>
        </p:txBody>
      </p:sp>
      <p:graphicFrame>
        <p:nvGraphicFramePr>
          <p:cNvPr id="47" name="グラフ 46"/>
          <p:cNvGraphicFramePr>
            <a:graphicFrameLocks/>
          </p:cNvGraphicFramePr>
          <p:nvPr>
            <p:extLst>
              <p:ext uri="{D42A27DB-BD31-4B8C-83A1-F6EECF244321}">
                <p14:modId xmlns:p14="http://schemas.microsoft.com/office/powerpoint/2010/main" val="158776921"/>
              </p:ext>
            </p:extLst>
          </p:nvPr>
        </p:nvGraphicFramePr>
        <p:xfrm>
          <a:off x="36117" y="3166705"/>
          <a:ext cx="2700000" cy="10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グラフ 49"/>
          <p:cNvGraphicFramePr>
            <a:graphicFrameLocks/>
          </p:cNvGraphicFramePr>
          <p:nvPr>
            <p:extLst>
              <p:ext uri="{D42A27DB-BD31-4B8C-83A1-F6EECF244321}">
                <p14:modId xmlns:p14="http://schemas.microsoft.com/office/powerpoint/2010/main" val="3406300742"/>
              </p:ext>
            </p:extLst>
          </p:nvPr>
        </p:nvGraphicFramePr>
        <p:xfrm>
          <a:off x="103821" y="4266244"/>
          <a:ext cx="2700000" cy="10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グラフ 50"/>
          <p:cNvGraphicFramePr>
            <a:graphicFrameLocks/>
          </p:cNvGraphicFramePr>
          <p:nvPr>
            <p:extLst>
              <p:ext uri="{D42A27DB-BD31-4B8C-83A1-F6EECF244321}">
                <p14:modId xmlns:p14="http://schemas.microsoft.com/office/powerpoint/2010/main" val="166267744"/>
              </p:ext>
            </p:extLst>
          </p:nvPr>
        </p:nvGraphicFramePr>
        <p:xfrm>
          <a:off x="2737133" y="3166705"/>
          <a:ext cx="1872000" cy="10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2" name="グラフ 51"/>
          <p:cNvGraphicFramePr>
            <a:graphicFrameLocks/>
          </p:cNvGraphicFramePr>
          <p:nvPr>
            <p:extLst>
              <p:ext uri="{D42A27DB-BD31-4B8C-83A1-F6EECF244321}">
                <p14:modId xmlns:p14="http://schemas.microsoft.com/office/powerpoint/2010/main" val="3738892524"/>
              </p:ext>
            </p:extLst>
          </p:nvPr>
        </p:nvGraphicFramePr>
        <p:xfrm>
          <a:off x="2736117" y="4268342"/>
          <a:ext cx="1872000" cy="108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3" name="グラフ 52"/>
          <p:cNvGraphicFramePr>
            <a:graphicFrameLocks/>
          </p:cNvGraphicFramePr>
          <p:nvPr>
            <p:extLst>
              <p:ext uri="{D42A27DB-BD31-4B8C-83A1-F6EECF244321}">
                <p14:modId xmlns:p14="http://schemas.microsoft.com/office/powerpoint/2010/main" val="2054478543"/>
              </p:ext>
            </p:extLst>
          </p:nvPr>
        </p:nvGraphicFramePr>
        <p:xfrm>
          <a:off x="4608117" y="3166705"/>
          <a:ext cx="2700000" cy="108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4" name="グラフ 53"/>
          <p:cNvGraphicFramePr>
            <a:graphicFrameLocks/>
          </p:cNvGraphicFramePr>
          <p:nvPr>
            <p:extLst>
              <p:ext uri="{D42A27DB-BD31-4B8C-83A1-F6EECF244321}">
                <p14:modId xmlns:p14="http://schemas.microsoft.com/office/powerpoint/2010/main" val="2565070617"/>
              </p:ext>
            </p:extLst>
          </p:nvPr>
        </p:nvGraphicFramePr>
        <p:xfrm>
          <a:off x="4608117" y="4272538"/>
          <a:ext cx="2700000" cy="108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グラフ 54"/>
          <p:cNvGraphicFramePr>
            <a:graphicFrameLocks/>
          </p:cNvGraphicFramePr>
          <p:nvPr>
            <p:extLst>
              <p:ext uri="{D42A27DB-BD31-4B8C-83A1-F6EECF244321}">
                <p14:modId xmlns:p14="http://schemas.microsoft.com/office/powerpoint/2010/main" val="1106394562"/>
              </p:ext>
            </p:extLst>
          </p:nvPr>
        </p:nvGraphicFramePr>
        <p:xfrm>
          <a:off x="7235982" y="3165003"/>
          <a:ext cx="1872000" cy="108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6" name="グラフ 55"/>
          <p:cNvGraphicFramePr>
            <a:graphicFrameLocks/>
          </p:cNvGraphicFramePr>
          <p:nvPr>
            <p:extLst>
              <p:ext uri="{D42A27DB-BD31-4B8C-83A1-F6EECF244321}">
                <p14:modId xmlns:p14="http://schemas.microsoft.com/office/powerpoint/2010/main" val="916306197"/>
              </p:ext>
            </p:extLst>
          </p:nvPr>
        </p:nvGraphicFramePr>
        <p:xfrm>
          <a:off x="7240413" y="4261880"/>
          <a:ext cx="1872000" cy="1080000"/>
        </p:xfrm>
        <a:graphic>
          <a:graphicData uri="http://schemas.openxmlformats.org/drawingml/2006/chart">
            <c:chart xmlns:c="http://schemas.openxmlformats.org/drawingml/2006/chart" xmlns:r="http://schemas.openxmlformats.org/officeDocument/2006/relationships" r:id="rId10"/>
          </a:graphicData>
        </a:graphic>
      </p:graphicFrame>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27</a:t>
            </a:fld>
            <a:endParaRPr kumimoji="1" lang="ja-JP" altLang="en-US" dirty="0"/>
          </a:p>
        </p:txBody>
      </p:sp>
    </p:spTree>
    <p:extLst>
      <p:ext uri="{BB962C8B-B14F-4D97-AF65-F5344CB8AC3E}">
        <p14:creationId xmlns:p14="http://schemas.microsoft.com/office/powerpoint/2010/main" val="549864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7804</TotalTime>
  <Words>979</Words>
  <PresentationFormat>画面に合わせる (4:3)</PresentationFormat>
  <Paragraphs>88</Paragraphs>
  <Slides>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vt:i4>
      </vt:variant>
    </vt:vector>
  </HeadingPairs>
  <TitlesOfParts>
    <vt:vector size="12" baseType="lpstr">
      <vt:lpstr>ＭＳ Ｐゴシック</vt:lpstr>
      <vt:lpstr>メイリオ</vt:lpstr>
      <vt:lpstr>Arial</vt:lpstr>
      <vt:lpstr>Calibri</vt:lpstr>
      <vt:lpstr>Century Gothic</vt:lpstr>
      <vt:lpstr>Times New Roman</vt:lpstr>
      <vt:lpstr>Wingdings 3</vt:lpstr>
      <vt:lpstr>ファセット</vt:lpstr>
      <vt:lpstr>Ⅳ　経営改善策 　２．個別課題への対応 　　①　C-6、7埠頭（荷役機械を含む）</vt:lpstr>
      <vt:lpstr>Ⅳ　経営改善策 　２．個別課題への対応 　　①　C-6、7埠頭（荷役機械を含む）</vt:lpstr>
      <vt:lpstr>Ⅳ　経営改善策 　２．個別課題への対応 　　②　青果物関連施設</vt:lpstr>
      <vt:lpstr>Ⅳ　経営改善策 　２．個別課題への対応 　　②　青果物関連施設</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2019-02-04T00:46:47Z</cp:lastPrinted>
  <dcterms:created xsi:type="dcterms:W3CDTF">2017-08-25T04:05:05Z</dcterms:created>
  <dcterms:modified xsi:type="dcterms:W3CDTF">2019-03-06T02:26:46Z</dcterms:modified>
</cp:coreProperties>
</file>