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charts/chart6.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8" saveSubsetFonts="1">
  <p:sldMasterIdLst>
    <p:sldMasterId id="2147483766" r:id="rId1"/>
  </p:sldMasterIdLst>
  <p:notesMasterIdLst>
    <p:notesMasterId r:id="rId4"/>
  </p:notesMasterIdLst>
  <p:sldIdLst>
    <p:sldId id="343" r:id="rId2"/>
    <p:sldId id="344" r:id="rId3"/>
  </p:sldIdLst>
  <p:sldSz cx="9144000" cy="6858000" type="screen4x3"/>
  <p:notesSz cx="6735763" cy="9872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1E40"/>
    <a:srgbClr val="E5D7ED"/>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41" autoAdjust="0"/>
    <p:restoredTop sz="94424" autoAdjust="0"/>
  </p:normalViewPr>
  <p:slideViewPr>
    <p:cSldViewPr snapToGrid="0">
      <p:cViewPr varScale="1">
        <p:scale>
          <a:sx n="70" d="100"/>
          <a:sy n="70" d="100"/>
        </p:scale>
        <p:origin x="1500" y="48"/>
      </p:cViewPr>
      <p:guideLst/>
    </p:cSldViewPr>
  </p:slideViewPr>
  <p:outlineViewPr>
    <p:cViewPr>
      <p:scale>
        <a:sx n="33" d="100"/>
        <a:sy n="33" d="100"/>
      </p:scale>
      <p:origin x="0" y="-279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i5623742\Desktop\&#32076;&#21942;&#35336;&#30011;&#21454;&#25903;&#21450;&#12403;&#31292;&#20685;&#29575;&#12464;&#12521;&#12501;&#9313;.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i5623742\Desktop\&#32076;&#21942;&#35336;&#30011;&#21454;&#25903;&#21450;&#12403;&#31292;&#20685;&#29575;&#12464;&#12521;&#12501;&#9313;.xlsx"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file:///\\APFF001C\OA-na0002$\&#12518;&#12540;&#12470;&#20316;&#26989;&#29992;&#12501;&#12457;&#12523;&#12480;\03&#28207;&#21942;&#20107;&#26989;&#20250;&#35336;&#25285;&#24403;\08.&#32076;&#21942;&#20225;&#30011;\01.&#26045;&#35373;&#25552;&#20379;&#20107;&#26989;\H30&#65374;&#12288;&#32076;&#21942;&#35336;&#30011;&#31574;&#23450;&#24460;\&#22303;&#29983;&#24029;&#20316;&#26989;&#29992;\&#32076;&#21942;&#35336;&#30011;&#21454;&#25903;&#21450;&#12403;&#31292;&#20685;&#29575;&#12464;&#12521;&#12501;.xlsx" TargetMode="External"/><Relationship Id="rId2" Type="http://schemas.microsoft.com/office/2011/relationships/chartColorStyle" Target="colors1.xml"/><Relationship Id="rId1" Type="http://schemas.microsoft.com/office/2011/relationships/chartStyle" Target="style1.xml"/></Relationships>
</file>

<file path=ppt/charts/_rels/chart4.xml.rels><?xml version="1.0" encoding="UTF-8" standalone="yes"?>
<Relationships xmlns="http://schemas.openxmlformats.org/package/2006/relationships"><Relationship Id="rId3" Type="http://schemas.openxmlformats.org/officeDocument/2006/relationships/oleObject" Target="file:///\\APFF001C\OA-na0002$\&#12518;&#12540;&#12470;&#20316;&#26989;&#29992;&#12501;&#12457;&#12523;&#12480;\03&#28207;&#21942;&#20107;&#26989;&#20250;&#35336;&#25285;&#24403;\08.&#32076;&#21942;&#20225;&#30011;\01.&#26045;&#35373;&#25552;&#20379;&#20107;&#26989;\H30&#65374;&#12288;&#32076;&#21942;&#35336;&#30011;&#31574;&#23450;&#24460;\&#22303;&#29983;&#24029;&#20316;&#26989;&#29992;\&#32076;&#21942;&#35336;&#30011;&#21454;&#25903;&#21450;&#12403;&#31292;&#20685;&#29575;&#12464;&#12521;&#12501;.xlsx" TargetMode="External"/><Relationship Id="rId2" Type="http://schemas.microsoft.com/office/2011/relationships/chartColorStyle" Target="colors2.xml"/><Relationship Id="rId1" Type="http://schemas.microsoft.com/office/2011/relationships/chartStyle" Target="style2.xml"/></Relationships>
</file>

<file path=ppt/charts/_rels/chart5.xml.rels><?xml version="1.0" encoding="UTF-8" standalone="yes"?>
<Relationships xmlns="http://schemas.openxmlformats.org/package/2006/relationships"><Relationship Id="rId3" Type="http://schemas.openxmlformats.org/officeDocument/2006/relationships/oleObject" Target="file:///\\APFF001C\OA-na0002$\&#12518;&#12540;&#12470;&#20316;&#26989;&#29992;&#12501;&#12457;&#12523;&#12480;\03&#28207;&#21942;&#20107;&#26989;&#20250;&#35336;&#25285;&#24403;\08.&#32076;&#21942;&#20225;&#30011;\01.&#26045;&#35373;&#25552;&#20379;&#20107;&#26989;\H30&#65374;&#12288;&#32076;&#21942;&#35336;&#30011;&#31574;&#23450;&#24460;\15.181203%20&#35506;&#38263;&#20250;\&#20803;&#12487;&#12540;&#12479;\&#32076;&#21942;&#35336;&#30011;&#21454;&#25903;&#21450;&#12403;&#31292;&#20685;&#29575;&#12464;&#12521;&#12501;.xlsx" TargetMode="External"/><Relationship Id="rId2" Type="http://schemas.microsoft.com/office/2011/relationships/chartColorStyle" Target="colors3.xml"/><Relationship Id="rId1" Type="http://schemas.microsoft.com/office/2011/relationships/chartStyle" Target="style3.xml"/></Relationships>
</file>

<file path=ppt/charts/_rels/chart6.xml.rels><?xml version="1.0" encoding="UTF-8" standalone="yes"?>
<Relationships xmlns="http://schemas.openxmlformats.org/package/2006/relationships"><Relationship Id="rId3" Type="http://schemas.openxmlformats.org/officeDocument/2006/relationships/oleObject" Target="file:///\\APFF001C\OA-na0002$\&#12518;&#12540;&#12470;&#20316;&#26989;&#29992;&#12501;&#12457;&#12523;&#12480;\03&#28207;&#21942;&#20107;&#26989;&#20250;&#35336;&#25285;&#24403;\08.&#32076;&#21942;&#20225;&#30011;\01.&#26045;&#35373;&#25552;&#20379;&#20107;&#26989;\H30&#65374;&#12288;&#32076;&#21942;&#35336;&#30011;&#31574;&#23450;&#24460;\15.181203%20&#35506;&#38263;&#20250;\&#20803;&#12487;&#12540;&#12479;\&#32076;&#21942;&#35336;&#30011;&#21454;&#25903;&#21450;&#12403;&#31292;&#20685;&#29575;&#12464;&#12521;&#12501;.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800" b="0" i="0" u="none" strike="noStrike" kern="1200" spc="0" baseline="0">
                <a:solidFill>
                  <a:sysClr val="windowText" lastClr="000000"/>
                </a:solidFill>
                <a:latin typeface="メイリオ" panose="020B0604030504040204" pitchFamily="50" charset="-128"/>
                <a:ea typeface="メイリオ" panose="020B0604030504040204" pitchFamily="50" charset="-128"/>
                <a:cs typeface="+mn-cs"/>
              </a:defRPr>
            </a:pPr>
            <a:r>
              <a:rPr lang="en-US" sz="800"/>
              <a:t>H28</a:t>
            </a:r>
            <a:r>
              <a:rPr lang="ja-JP" sz="800"/>
              <a:t>収支（単位：百万円）</a:t>
            </a:r>
          </a:p>
        </c:rich>
      </c:tx>
      <c:layout>
        <c:manualLayout>
          <c:xMode val="edge"/>
          <c:yMode val="edge"/>
          <c:x val="0.25185629629629636"/>
          <c:y val="7.1990740740740739E-4"/>
        </c:manualLayout>
      </c:layout>
      <c:overlay val="0"/>
      <c:spPr>
        <a:noFill/>
        <a:ln>
          <a:noFill/>
        </a:ln>
        <a:effectLst/>
      </c:spPr>
    </c:title>
    <c:autoTitleDeleted val="0"/>
    <c:plotArea>
      <c:layout>
        <c:manualLayout>
          <c:layoutTarget val="inner"/>
          <c:xMode val="edge"/>
          <c:yMode val="edge"/>
          <c:x val="2.5851851851851852E-2"/>
          <c:y val="0.19209277777777778"/>
          <c:w val="0.93888888888888888"/>
          <c:h val="0.66006555555555557"/>
        </c:manualLayout>
      </c:layout>
      <c:barChart>
        <c:barDir val="col"/>
        <c:grouping val="percentStacked"/>
        <c:varyColors val="0"/>
        <c:ser>
          <c:idx val="0"/>
          <c:order val="0"/>
          <c:tx>
            <c:strRef>
              <c:f>'R'!$A$4</c:f>
              <c:strCache>
                <c:ptCount val="1"/>
                <c:pt idx="0">
                  <c:v>土地賃借料</c:v>
                </c:pt>
              </c:strCache>
            </c:strRef>
          </c:tx>
          <c:spPr>
            <a:noFill/>
            <a:ln>
              <a:solidFill>
                <a:schemeClr val="tx1"/>
              </a:solidFill>
            </a:ln>
            <a:effectLst/>
          </c:spPr>
          <c:invertIfNegative val="0"/>
          <c:dLbls>
            <c:spPr>
              <a:noFill/>
              <a:ln>
                <a:noFill/>
              </a:ln>
              <a:effectLst/>
            </c:spPr>
            <c:txPr>
              <a:bodyPr rot="0" spcFirstLastPara="1" vertOverflow="ellipsis" vert="horz" wrap="square" anchor="ctr" anchorCtr="1"/>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'R'!$B$3:$C$3</c:f>
              <c:numCache>
                <c:formatCode>"収入（"#,##0"）";[Red]"収入（"\-#,##0"）"</c:formatCode>
                <c:ptCount val="2"/>
                <c:pt idx="0" formatCode="&quot;費用（&quot;#,##0&quot;）&quot;;[Red]&quot;費用（&quot;\-#,##0&quot;）&quot;">
                  <c:v>429</c:v>
                </c:pt>
                <c:pt idx="1">
                  <c:v>232</c:v>
                </c:pt>
              </c:numCache>
            </c:numRef>
          </c:cat>
          <c:val>
            <c:numRef>
              <c:f>'R'!$B$4:$C$4</c:f>
              <c:numCache>
                <c:formatCode>General</c:formatCode>
                <c:ptCount val="2"/>
                <c:pt idx="0" formatCode="#,##0_);[Red]\(#,##0\)">
                  <c:v>370</c:v>
                </c:pt>
              </c:numCache>
            </c:numRef>
          </c:val>
        </c:ser>
        <c:ser>
          <c:idx val="1"/>
          <c:order val="1"/>
          <c:tx>
            <c:strRef>
              <c:f>'R'!$A$5</c:f>
              <c:strCache>
                <c:ptCount val="1"/>
                <c:pt idx="0">
                  <c:v>その他経費</c:v>
                </c:pt>
              </c:strCache>
            </c:strRef>
          </c:tx>
          <c:spPr>
            <a:noFill/>
            <a:ln>
              <a:solidFill>
                <a:schemeClr val="tx1"/>
              </a:solidFill>
            </a:ln>
            <a:effectLst/>
          </c:spPr>
          <c:invertIfNegative val="0"/>
          <c:dLbls>
            <c:dLbl>
              <c:idx val="0"/>
              <c:layout>
                <c:manualLayout>
                  <c:x val="-2.6947991163642318E-18"/>
                  <c:y val="7.0555555555555233E-3"/>
                </c:manualLayout>
              </c:layout>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48492851851851854"/>
                      <c:h val="0.16933333333333334"/>
                    </c:manualLayout>
                  </c15:layout>
                </c:ext>
              </c:extLst>
            </c:dLbl>
            <c:spPr>
              <a:noFill/>
              <a:ln>
                <a:noFill/>
              </a:ln>
              <a:effectLst/>
            </c:spPr>
            <c:txPr>
              <a:bodyPr rot="0" spcFirstLastPara="1" vertOverflow="ellipsis" vert="horz" wrap="square" anchor="ctr" anchorCtr="1"/>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'R'!$B$3:$C$3</c:f>
              <c:numCache>
                <c:formatCode>"収入（"#,##0"）";[Red]"収入（"\-#,##0"）"</c:formatCode>
                <c:ptCount val="2"/>
                <c:pt idx="0" formatCode="&quot;費用（&quot;#,##0&quot;）&quot;;[Red]&quot;費用（&quot;\-#,##0&quot;）&quot;">
                  <c:v>429</c:v>
                </c:pt>
                <c:pt idx="1">
                  <c:v>232</c:v>
                </c:pt>
              </c:numCache>
            </c:numRef>
          </c:cat>
          <c:val>
            <c:numRef>
              <c:f>'R'!$B$5:$C$5</c:f>
              <c:numCache>
                <c:formatCode>General</c:formatCode>
                <c:ptCount val="2"/>
                <c:pt idx="0" formatCode="#,##0_);[Red]\(#,##0\)">
                  <c:v>59</c:v>
                </c:pt>
              </c:numCache>
            </c:numRef>
          </c:val>
        </c:ser>
        <c:ser>
          <c:idx val="2"/>
          <c:order val="2"/>
          <c:tx>
            <c:strRef>
              <c:f>'R'!$A$6</c:f>
              <c:strCache>
                <c:ptCount val="1"/>
                <c:pt idx="0">
                  <c:v>使用料収入等</c:v>
                </c:pt>
              </c:strCache>
            </c:strRef>
          </c:tx>
          <c:spPr>
            <a:noFill/>
            <a:ln w="9525">
              <a:solidFill>
                <a:schemeClr val="tx1"/>
              </a:solidFill>
              <a:prstDash val="solid"/>
            </a:ln>
            <a:effectLst/>
          </c:spPr>
          <c:invertIfNegative val="0"/>
          <c:dLbls>
            <c:dLbl>
              <c:idx val="0"/>
              <c:layout>
                <c:manualLayout>
                  <c:x val="-8.5206547619047612E-2"/>
                  <c:y val="-9.8777777777777784E-2"/>
                </c:manualLayout>
              </c:layout>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36014206349206346"/>
                      <c:h val="9.861944444444444E-2"/>
                    </c:manualLayout>
                  </c15:layout>
                </c:ext>
              </c:extLst>
            </c:dLbl>
            <c:dLbl>
              <c:idx val="1"/>
              <c:layout>
                <c:manualLayout>
                  <c:x val="1.0930740740740741E-2"/>
                  <c:y val="0"/>
                </c:manualLayout>
              </c:layout>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42402777777777778"/>
                      <c:h val="0.37253333333333333"/>
                    </c:manualLayout>
                  </c15:layout>
                </c:ext>
              </c:extLst>
            </c:dLbl>
            <c:spPr>
              <a:noFill/>
              <a:ln>
                <a:noFill/>
              </a:ln>
              <a:effectLst/>
            </c:spPr>
            <c:txPr>
              <a:bodyPr rot="0" spcFirstLastPara="1" vertOverflow="ellipsis" vert="horz" wrap="square" anchor="ctr" anchorCtr="1"/>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'R'!$B$3:$C$3</c:f>
              <c:numCache>
                <c:formatCode>"収入（"#,##0"）";[Red]"収入（"\-#,##0"）"</c:formatCode>
                <c:ptCount val="2"/>
                <c:pt idx="0" formatCode="&quot;費用（&quot;#,##0&quot;）&quot;;[Red]&quot;費用（&quot;\-#,##0&quot;）&quot;">
                  <c:v>429</c:v>
                </c:pt>
                <c:pt idx="1">
                  <c:v>232</c:v>
                </c:pt>
              </c:numCache>
            </c:numRef>
          </c:cat>
          <c:val>
            <c:numRef>
              <c:f>'R'!$B$6:$C$6</c:f>
              <c:numCache>
                <c:formatCode>#,##0_);[Red]\(#,##0\)</c:formatCode>
                <c:ptCount val="2"/>
                <c:pt idx="1">
                  <c:v>232</c:v>
                </c:pt>
              </c:numCache>
            </c:numRef>
          </c:val>
        </c:ser>
        <c:ser>
          <c:idx val="3"/>
          <c:order val="3"/>
          <c:tx>
            <c:strRef>
              <c:f>'R'!$A$7</c:f>
              <c:strCache>
                <c:ptCount val="1"/>
                <c:pt idx="0">
                  <c:v>赤字額</c:v>
                </c:pt>
              </c:strCache>
            </c:strRef>
          </c:tx>
          <c:spPr>
            <a:noFill/>
            <a:ln w="31750">
              <a:solidFill>
                <a:srgbClr val="7030A0"/>
              </a:solidFill>
              <a:prstDash val="sysDot"/>
            </a:ln>
            <a:effectLst/>
          </c:spPr>
          <c:invertIfNegative val="0"/>
          <c:dLbls>
            <c:dLbl>
              <c:idx val="1"/>
              <c:spPr>
                <a:noFill/>
                <a:ln>
                  <a:noFill/>
                </a:ln>
                <a:effectLst/>
              </c:spPr>
              <c:txPr>
                <a:bodyPr rot="0" spcFirstLastPara="1" vertOverflow="ellipsis" vert="horz" wrap="square" lIns="38100" tIns="19050" rIns="38100" bIns="19050" anchor="ctr" anchorCtr="1">
                  <a:noAutofit/>
                </a:bodyPr>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extLst>
                <c:ext xmlns:c15="http://schemas.microsoft.com/office/drawing/2012/chart" uri="{CE6537A1-D6FC-4f65-9D91-7224C49458BB}">
                  <c15:spPr xmlns:c15="http://schemas.microsoft.com/office/drawing/2012/chart">
                    <a:prstGeom prst="rect">
                      <a:avLst/>
                    </a:prstGeom>
                  </c15:spPr>
                </c:ext>
              </c:extLst>
            </c:dLbl>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'R'!$B$3:$C$3</c:f>
              <c:numCache>
                <c:formatCode>"収入（"#,##0"）";[Red]"収入（"\-#,##0"）"</c:formatCode>
                <c:ptCount val="2"/>
                <c:pt idx="0" formatCode="&quot;費用（&quot;#,##0&quot;）&quot;;[Red]&quot;費用（&quot;\-#,##0&quot;）&quot;">
                  <c:v>429</c:v>
                </c:pt>
                <c:pt idx="1">
                  <c:v>232</c:v>
                </c:pt>
              </c:numCache>
            </c:numRef>
          </c:cat>
          <c:val>
            <c:numRef>
              <c:f>'R'!$B$7:$C$7</c:f>
              <c:numCache>
                <c:formatCode>#,##0_);[Red]\(#,##0\)</c:formatCode>
                <c:ptCount val="2"/>
                <c:pt idx="1">
                  <c:v>197</c:v>
                </c:pt>
              </c:numCache>
            </c:numRef>
          </c:val>
        </c:ser>
        <c:dLbls>
          <c:dLblPos val="ctr"/>
          <c:showLegendKey val="0"/>
          <c:showVal val="1"/>
          <c:showCatName val="0"/>
          <c:showSerName val="0"/>
          <c:showPercent val="0"/>
          <c:showBubbleSize val="0"/>
        </c:dLbls>
        <c:gapWidth val="48"/>
        <c:overlap val="100"/>
        <c:axId val="440698240"/>
        <c:axId val="440697456"/>
      </c:barChart>
      <c:catAx>
        <c:axId val="440698240"/>
        <c:scaling>
          <c:orientation val="minMax"/>
        </c:scaling>
        <c:delete val="0"/>
        <c:axPos val="b"/>
        <c:numFmt formatCode="&quot;費用（&quot;#,##0&quot;）&quot;;[Red]&quot;費用（&quot;\-#,##0&quot;）&quot;"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crossAx val="440697456"/>
        <c:crosses val="autoZero"/>
        <c:auto val="1"/>
        <c:lblAlgn val="ctr"/>
        <c:lblOffset val="100"/>
        <c:noMultiLvlLbl val="0"/>
      </c:catAx>
      <c:valAx>
        <c:axId val="440697456"/>
        <c:scaling>
          <c:orientation val="minMax"/>
        </c:scaling>
        <c:delete val="1"/>
        <c:axPos val="l"/>
        <c:numFmt formatCode="0%" sourceLinked="1"/>
        <c:majorTickMark val="none"/>
        <c:minorTickMark val="none"/>
        <c:tickLblPos val="nextTo"/>
        <c:crossAx val="440698240"/>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sz="600">
          <a:solidFill>
            <a:sysClr val="windowText" lastClr="000000"/>
          </a:solidFill>
          <a:latin typeface="メイリオ" panose="020B0604030504040204" pitchFamily="50" charset="-128"/>
          <a:ea typeface="メイリオ" panose="020B0604030504040204" pitchFamily="50" charset="-128"/>
        </a:defRPr>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800" b="0" i="0" u="none" strike="noStrike" kern="1200" spc="0" baseline="0">
                <a:solidFill>
                  <a:sysClr val="windowText" lastClr="000000"/>
                </a:solidFill>
                <a:latin typeface="メイリオ" panose="020B0604030504040204" pitchFamily="50" charset="-128"/>
                <a:ea typeface="メイリオ" panose="020B0604030504040204" pitchFamily="50" charset="-128"/>
                <a:cs typeface="+mn-cs"/>
              </a:defRPr>
            </a:pPr>
            <a:r>
              <a:rPr lang="en-US" sz="800"/>
              <a:t>H2</a:t>
            </a:r>
            <a:r>
              <a:rPr lang="en-US" altLang="ja-JP" sz="800"/>
              <a:t>9</a:t>
            </a:r>
            <a:r>
              <a:rPr lang="ja-JP" sz="800"/>
              <a:t>収支（単位：百万円）</a:t>
            </a:r>
          </a:p>
        </c:rich>
      </c:tx>
      <c:layout>
        <c:manualLayout>
          <c:xMode val="edge"/>
          <c:yMode val="edge"/>
          <c:x val="0.25185629629629636"/>
          <c:y val="7.1990740740740739E-4"/>
        </c:manualLayout>
      </c:layout>
      <c:overlay val="0"/>
      <c:spPr>
        <a:noFill/>
        <a:ln>
          <a:noFill/>
        </a:ln>
        <a:effectLst/>
      </c:spPr>
    </c:title>
    <c:autoTitleDeleted val="0"/>
    <c:plotArea>
      <c:layout>
        <c:manualLayout>
          <c:layoutTarget val="inner"/>
          <c:xMode val="edge"/>
          <c:yMode val="edge"/>
          <c:x val="2.5851851851851852E-2"/>
          <c:y val="0.19209277777777778"/>
          <c:w val="0.93888888888888888"/>
          <c:h val="0.66006555555555557"/>
        </c:manualLayout>
      </c:layout>
      <c:barChart>
        <c:barDir val="col"/>
        <c:grouping val="percentStacked"/>
        <c:varyColors val="0"/>
        <c:ser>
          <c:idx val="0"/>
          <c:order val="0"/>
          <c:tx>
            <c:strRef>
              <c:f>'R'!$A$4</c:f>
              <c:strCache>
                <c:ptCount val="1"/>
                <c:pt idx="0">
                  <c:v>土地賃借料</c:v>
                </c:pt>
              </c:strCache>
            </c:strRef>
          </c:tx>
          <c:spPr>
            <a:noFill/>
            <a:ln>
              <a:solidFill>
                <a:schemeClr val="tx1"/>
              </a:solidFill>
            </a:ln>
            <a:effectLst/>
          </c:spPr>
          <c:invertIfNegative val="0"/>
          <c:dLbls>
            <c:spPr>
              <a:noFill/>
              <a:ln>
                <a:noFill/>
              </a:ln>
              <a:effectLst/>
            </c:spPr>
            <c:txPr>
              <a:bodyPr rot="0" spcFirstLastPara="1" vertOverflow="ellipsis" vert="horz" wrap="square" anchor="ctr" anchorCtr="1"/>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'R'!$D$3:$E$3</c:f>
              <c:numCache>
                <c:formatCode>"収入（"#,##0"）";[Red]"収入（"\-#,##0"）"</c:formatCode>
                <c:ptCount val="2"/>
                <c:pt idx="0" formatCode="&quot;費用（&quot;#,##0&quot;）&quot;;[Red]&quot;費用（&quot;\-#,##0&quot;）&quot;">
                  <c:v>399</c:v>
                </c:pt>
                <c:pt idx="1">
                  <c:v>314</c:v>
                </c:pt>
              </c:numCache>
            </c:numRef>
          </c:cat>
          <c:val>
            <c:numRef>
              <c:f>'R'!$D$4:$E$4</c:f>
              <c:numCache>
                <c:formatCode>General</c:formatCode>
                <c:ptCount val="2"/>
                <c:pt idx="0" formatCode="#,##0_);[Red]\(#,##0\)">
                  <c:v>320</c:v>
                </c:pt>
              </c:numCache>
            </c:numRef>
          </c:val>
        </c:ser>
        <c:ser>
          <c:idx val="1"/>
          <c:order val="1"/>
          <c:tx>
            <c:strRef>
              <c:f>'R'!$A$5</c:f>
              <c:strCache>
                <c:ptCount val="1"/>
                <c:pt idx="0">
                  <c:v>その他経費</c:v>
                </c:pt>
              </c:strCache>
            </c:strRef>
          </c:tx>
          <c:spPr>
            <a:noFill/>
            <a:ln>
              <a:solidFill>
                <a:schemeClr val="tx1"/>
              </a:solidFill>
            </a:ln>
            <a:effectLst/>
          </c:spPr>
          <c:invertIfNegative val="0"/>
          <c:dLbls>
            <c:dLbl>
              <c:idx val="0"/>
              <c:layout>
                <c:manualLayout>
                  <c:x val="0"/>
                  <c:y val="-7.3495370370370711E-3"/>
                </c:manualLayout>
              </c:layout>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53666925925925923"/>
                      <c:h val="0.14993055555555557"/>
                    </c:manualLayout>
                  </c15:layout>
                </c:ext>
              </c:extLst>
            </c:dLbl>
            <c:spPr>
              <a:noFill/>
              <a:ln>
                <a:noFill/>
              </a:ln>
              <a:effectLst/>
            </c:spPr>
            <c:txPr>
              <a:bodyPr rot="0" spcFirstLastPara="1" vertOverflow="ellipsis" vert="horz" wrap="square" anchor="ctr" anchorCtr="1"/>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'R'!$D$3:$E$3</c:f>
              <c:numCache>
                <c:formatCode>"収入（"#,##0"）";[Red]"収入（"\-#,##0"）"</c:formatCode>
                <c:ptCount val="2"/>
                <c:pt idx="0" formatCode="&quot;費用（&quot;#,##0&quot;）&quot;;[Red]&quot;費用（&quot;\-#,##0&quot;）&quot;">
                  <c:v>399</c:v>
                </c:pt>
                <c:pt idx="1">
                  <c:v>314</c:v>
                </c:pt>
              </c:numCache>
            </c:numRef>
          </c:cat>
          <c:val>
            <c:numRef>
              <c:f>'R'!$D$5:$E$5</c:f>
              <c:numCache>
                <c:formatCode>General</c:formatCode>
                <c:ptCount val="2"/>
                <c:pt idx="0" formatCode="#,##0_);[Red]\(#,##0\)">
                  <c:v>79</c:v>
                </c:pt>
              </c:numCache>
            </c:numRef>
          </c:val>
        </c:ser>
        <c:ser>
          <c:idx val="2"/>
          <c:order val="2"/>
          <c:tx>
            <c:strRef>
              <c:f>'R'!$A$6</c:f>
              <c:strCache>
                <c:ptCount val="1"/>
                <c:pt idx="0">
                  <c:v>使用料収入等</c:v>
                </c:pt>
              </c:strCache>
            </c:strRef>
          </c:tx>
          <c:spPr>
            <a:noFill/>
            <a:ln>
              <a:solidFill>
                <a:schemeClr val="tx1"/>
              </a:solidFill>
            </a:ln>
            <a:effectLst/>
          </c:spPr>
          <c:invertIfNegative val="0"/>
          <c:dLbls>
            <c:dLbl>
              <c:idx val="1"/>
              <c:layout/>
              <c:dLblPos val="ctr"/>
              <c:showLegendKey val="0"/>
              <c:showVal val="1"/>
              <c:showCatName val="0"/>
              <c:showSerName val="1"/>
              <c:showPercent val="0"/>
              <c:showBubbleSize val="0"/>
              <c:separator>
</c:separator>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'R'!$D$3:$E$3</c:f>
              <c:numCache>
                <c:formatCode>"収入（"#,##0"）";[Red]"収入（"\-#,##0"）"</c:formatCode>
                <c:ptCount val="2"/>
                <c:pt idx="0" formatCode="&quot;費用（&quot;#,##0&quot;）&quot;;[Red]&quot;費用（&quot;\-#,##0&quot;）&quot;">
                  <c:v>399</c:v>
                </c:pt>
                <c:pt idx="1">
                  <c:v>314</c:v>
                </c:pt>
              </c:numCache>
            </c:numRef>
          </c:cat>
          <c:val>
            <c:numRef>
              <c:f>'R'!$D$6:$E$6</c:f>
              <c:numCache>
                <c:formatCode>#,##0_);[Red]\(#,##0\)</c:formatCode>
                <c:ptCount val="2"/>
                <c:pt idx="1">
                  <c:v>314</c:v>
                </c:pt>
              </c:numCache>
            </c:numRef>
          </c:val>
        </c:ser>
        <c:ser>
          <c:idx val="3"/>
          <c:order val="3"/>
          <c:tx>
            <c:strRef>
              <c:f>'R'!$A$7</c:f>
              <c:strCache>
                <c:ptCount val="1"/>
                <c:pt idx="0">
                  <c:v>赤字額</c:v>
                </c:pt>
              </c:strCache>
            </c:strRef>
          </c:tx>
          <c:spPr>
            <a:noFill/>
            <a:ln w="31750">
              <a:solidFill>
                <a:srgbClr val="7030A0"/>
              </a:solidFill>
              <a:prstDash val="sysDot"/>
            </a:ln>
            <a:effectLst/>
          </c:spPr>
          <c:invertIfNegative val="0"/>
          <c:dLbls>
            <c:dLbl>
              <c:idx val="1"/>
              <c:spPr>
                <a:noFill/>
                <a:ln>
                  <a:noFill/>
                </a:ln>
                <a:effectLst/>
              </c:spPr>
              <c:txPr>
                <a:bodyPr rot="0" spcFirstLastPara="1" vertOverflow="ellipsis" vert="horz" wrap="square" lIns="38100" tIns="19050" rIns="38100" bIns="19050" anchor="ctr" anchorCtr="1">
                  <a:noAutofit/>
                </a:bodyPr>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extLst>
                <c:ext xmlns:c15="http://schemas.microsoft.com/office/drawing/2012/chart" uri="{CE6537A1-D6FC-4f65-9D91-7224C49458BB}">
                  <c15:spPr xmlns:c15="http://schemas.microsoft.com/office/drawing/2012/chart">
                    <a:prstGeom prst="rect">
                      <a:avLst/>
                    </a:prstGeom>
                  </c15:spPr>
                </c:ext>
              </c:extLst>
            </c:dLbl>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'R'!$D$3:$E$3</c:f>
              <c:numCache>
                <c:formatCode>"収入（"#,##0"）";[Red]"収入（"\-#,##0"）"</c:formatCode>
                <c:ptCount val="2"/>
                <c:pt idx="0" formatCode="&quot;費用（&quot;#,##0&quot;）&quot;;[Red]&quot;費用（&quot;\-#,##0&quot;）&quot;">
                  <c:v>399</c:v>
                </c:pt>
                <c:pt idx="1">
                  <c:v>314</c:v>
                </c:pt>
              </c:numCache>
            </c:numRef>
          </c:cat>
          <c:val>
            <c:numRef>
              <c:f>'R'!$D$7:$E$7</c:f>
              <c:numCache>
                <c:formatCode>#,##0_);[Red]\(#,##0\)</c:formatCode>
                <c:ptCount val="2"/>
                <c:pt idx="1">
                  <c:v>85</c:v>
                </c:pt>
              </c:numCache>
            </c:numRef>
          </c:val>
        </c:ser>
        <c:dLbls>
          <c:dLblPos val="ctr"/>
          <c:showLegendKey val="0"/>
          <c:showVal val="1"/>
          <c:showCatName val="0"/>
          <c:showSerName val="0"/>
          <c:showPercent val="0"/>
          <c:showBubbleSize val="0"/>
        </c:dLbls>
        <c:gapWidth val="48"/>
        <c:overlap val="100"/>
        <c:axId val="440697848"/>
        <c:axId val="440700984"/>
      </c:barChart>
      <c:catAx>
        <c:axId val="440697848"/>
        <c:scaling>
          <c:orientation val="minMax"/>
        </c:scaling>
        <c:delete val="0"/>
        <c:axPos val="b"/>
        <c:numFmt formatCode="&quot;費用（&quot;#,##0&quot;）&quot;;[Red]&quot;費用（&quot;\-#,##0&quot;）&quot;"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crossAx val="440700984"/>
        <c:crosses val="autoZero"/>
        <c:auto val="1"/>
        <c:lblAlgn val="ctr"/>
        <c:lblOffset val="100"/>
        <c:noMultiLvlLbl val="0"/>
      </c:catAx>
      <c:valAx>
        <c:axId val="440700984"/>
        <c:scaling>
          <c:orientation val="minMax"/>
        </c:scaling>
        <c:delete val="1"/>
        <c:axPos val="l"/>
        <c:numFmt formatCode="0%" sourceLinked="1"/>
        <c:majorTickMark val="none"/>
        <c:minorTickMark val="none"/>
        <c:tickLblPos val="nextTo"/>
        <c:crossAx val="440697848"/>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sz="600">
          <a:solidFill>
            <a:sysClr val="windowText" lastClr="000000"/>
          </a:solidFill>
          <a:latin typeface="メイリオ" panose="020B0604030504040204" pitchFamily="50" charset="-128"/>
          <a:ea typeface="メイリオ" panose="020B0604030504040204" pitchFamily="50" charset="-128"/>
        </a:defRPr>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800" b="0" i="0" u="none" strike="noStrike" kern="1200" spc="0" baseline="0">
                <a:solidFill>
                  <a:sysClr val="windowText" lastClr="000000"/>
                </a:solidFill>
                <a:latin typeface="メイリオ" panose="020B0604030504040204" pitchFamily="50" charset="-128"/>
                <a:ea typeface="メイリオ" panose="020B0604030504040204" pitchFamily="50" charset="-128"/>
                <a:cs typeface="+mn-cs"/>
              </a:defRPr>
            </a:pPr>
            <a:r>
              <a:rPr lang="ja-JP" altLang="en-US" sz="800"/>
              <a:t>改善後</a:t>
            </a:r>
            <a:r>
              <a:rPr lang="ja-JP" sz="800"/>
              <a:t>収支（単位：百万円）</a:t>
            </a:r>
          </a:p>
        </c:rich>
      </c:tx>
      <c:layout>
        <c:manualLayout>
          <c:xMode val="edge"/>
          <c:yMode val="edge"/>
          <c:x val="0.25185629629629636"/>
          <c:y val="7.1990740740740739E-4"/>
        </c:manualLayout>
      </c:layout>
      <c:overlay val="0"/>
      <c:spPr>
        <a:noFill/>
        <a:ln>
          <a:noFill/>
        </a:ln>
        <a:effectLst/>
      </c:spPr>
      <c:txPr>
        <a:bodyPr rot="0" spcFirstLastPara="1" vertOverflow="ellipsis" vert="horz" wrap="square" anchor="ctr" anchorCtr="1"/>
        <a:lstStyle/>
        <a:p>
          <a:pPr>
            <a:defRPr sz="800" b="0" i="0" u="none" strike="noStrike" kern="1200" spc="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title>
    <c:autoTitleDeleted val="0"/>
    <c:plotArea>
      <c:layout>
        <c:manualLayout>
          <c:layoutTarget val="inner"/>
          <c:xMode val="edge"/>
          <c:yMode val="edge"/>
          <c:x val="2.5851851851851852E-2"/>
          <c:y val="0.19209277777777778"/>
          <c:w val="0.93888888888888888"/>
          <c:h val="0.66006555555555557"/>
        </c:manualLayout>
      </c:layout>
      <c:barChart>
        <c:barDir val="col"/>
        <c:grouping val="percentStacked"/>
        <c:varyColors val="0"/>
        <c:ser>
          <c:idx val="0"/>
          <c:order val="0"/>
          <c:tx>
            <c:strRef>
              <c:f>'R'!$A$4</c:f>
              <c:strCache>
                <c:ptCount val="1"/>
                <c:pt idx="0">
                  <c:v>土地賃借料</c:v>
                </c:pt>
              </c:strCache>
            </c:strRef>
          </c:tx>
          <c:spPr>
            <a:noFill/>
            <a:ln>
              <a:solidFill>
                <a:schemeClr val="tx1"/>
              </a:solidFill>
            </a:ln>
            <a:effectLst/>
          </c:spPr>
          <c:invertIfNegative val="0"/>
          <c:dLbls>
            <c:dLbl>
              <c:idx val="0"/>
              <c:layout>
                <c:manualLayout>
                  <c:x val="-2.1558392930913854E-17"/>
                  <c:y val="-8.9658564814815486E-3"/>
                </c:manualLayout>
              </c:layout>
              <c:dLblPos val="ctr"/>
              <c:showLegendKey val="0"/>
              <c:showVal val="1"/>
              <c:showCatName val="0"/>
              <c:showSerName val="1"/>
              <c:showPercent val="0"/>
              <c:showBubbleSize val="0"/>
              <c:separator>
</c:separator>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inEnd"/>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'R'!$F$3:$G$3</c:f>
              <c:numCache>
                <c:formatCode>"収入（"#,##0"）";[Red]"収入（"\-#,##0"）"</c:formatCode>
                <c:ptCount val="2"/>
                <c:pt idx="0" formatCode="&quot;費用（&quot;#,##0&quot;）&quot;;[Red]&quot;費用（&quot;\-#,##0&quot;）&quot;">
                  <c:v>374</c:v>
                </c:pt>
                <c:pt idx="1">
                  <c:v>333</c:v>
                </c:pt>
              </c:numCache>
            </c:numRef>
          </c:cat>
          <c:val>
            <c:numRef>
              <c:f>'R'!$F$4:$G$4</c:f>
              <c:numCache>
                <c:formatCode>General</c:formatCode>
                <c:ptCount val="2"/>
                <c:pt idx="0" formatCode="#,##0_);[Red]\(#,##0\)">
                  <c:v>295</c:v>
                </c:pt>
              </c:numCache>
            </c:numRef>
          </c:val>
        </c:ser>
        <c:ser>
          <c:idx val="1"/>
          <c:order val="1"/>
          <c:tx>
            <c:strRef>
              <c:f>'R'!$A$5</c:f>
              <c:strCache>
                <c:ptCount val="1"/>
                <c:pt idx="0">
                  <c:v>その他経費</c:v>
                </c:pt>
              </c:strCache>
            </c:strRef>
          </c:tx>
          <c:spPr>
            <a:noFill/>
            <a:ln>
              <a:solidFill>
                <a:schemeClr val="tx1"/>
              </a:solidFill>
            </a:ln>
            <a:effectLst/>
          </c:spPr>
          <c:invertIfNegative val="0"/>
          <c:dLbls>
            <c:dLbl>
              <c:idx val="0"/>
              <c:layout>
                <c:manualLayout>
                  <c:x val="1.8518518518518518E-7"/>
                  <c:y val="5.2528935185185187E-3"/>
                </c:manualLayout>
              </c:layout>
              <c:dLblPos val="ctr"/>
              <c:showLegendKey val="0"/>
              <c:showVal val="1"/>
              <c:showCatName val="0"/>
              <c:showSerName val="1"/>
              <c:showPercent val="0"/>
              <c:showBubbleSize val="0"/>
              <c:separator>, </c:separator>
              <c:extLst>
                <c:ext xmlns:c15="http://schemas.microsoft.com/office/drawing/2012/chart" uri="{CE6537A1-D6FC-4f65-9D91-7224C49458BB}">
                  <c15:layout>
                    <c:manualLayout>
                      <c:w val="0.33911370370370364"/>
                      <c:h val="0.19402777777777777"/>
                    </c:manualLayout>
                  </c15:layout>
                </c:ext>
              </c:extLst>
            </c:dLbl>
            <c:spPr>
              <a:noFill/>
              <a:ln>
                <a:noFill/>
              </a:ln>
              <a:effectLst/>
            </c:spPr>
            <c:txPr>
              <a:bodyPr rot="0" spcFirstLastPara="1" vertOverflow="ellipsis" vert="horz" wrap="square" anchor="ctr" anchorCtr="1"/>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inEnd"/>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'R'!$F$3:$G$3</c:f>
              <c:numCache>
                <c:formatCode>"収入（"#,##0"）";[Red]"収入（"\-#,##0"）"</c:formatCode>
                <c:ptCount val="2"/>
                <c:pt idx="0" formatCode="&quot;費用（&quot;#,##0&quot;）&quot;;[Red]&quot;費用（&quot;\-#,##0&quot;）&quot;">
                  <c:v>374</c:v>
                </c:pt>
                <c:pt idx="1">
                  <c:v>333</c:v>
                </c:pt>
              </c:numCache>
            </c:numRef>
          </c:cat>
          <c:val>
            <c:numRef>
              <c:f>'R'!$F$5:$G$5</c:f>
              <c:numCache>
                <c:formatCode>General</c:formatCode>
                <c:ptCount val="2"/>
                <c:pt idx="0" formatCode="#,##0_);[Red]\(#,##0\)">
                  <c:v>79</c:v>
                </c:pt>
              </c:numCache>
            </c:numRef>
          </c:val>
        </c:ser>
        <c:ser>
          <c:idx val="2"/>
          <c:order val="2"/>
          <c:tx>
            <c:strRef>
              <c:f>'R'!$A$6</c:f>
              <c:strCache>
                <c:ptCount val="1"/>
                <c:pt idx="0">
                  <c:v>使用料収入等</c:v>
                </c:pt>
              </c:strCache>
            </c:strRef>
          </c:tx>
          <c:spPr>
            <a:noFill/>
            <a:ln>
              <a:solidFill>
                <a:schemeClr val="tx1"/>
              </a:solidFill>
            </a:ln>
            <a:effectLst/>
          </c:spPr>
          <c:invertIfNegative val="0"/>
          <c:dLbls>
            <c:dLbl>
              <c:idx val="1"/>
              <c:layout>
                <c:manualLayout>
                  <c:x val="-8.6233571723655416E-17"/>
                  <c:y val="8.9484953703703705E-3"/>
                </c:manualLayout>
              </c:layout>
              <c:dLblPos val="ctr"/>
              <c:showLegendKey val="0"/>
              <c:showVal val="1"/>
              <c:showCatName val="0"/>
              <c:showSerName val="1"/>
              <c:showPercent val="0"/>
              <c:showBubbleSize val="0"/>
              <c:separator>
</c:separator>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inEnd"/>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'R'!$F$3:$G$3</c:f>
              <c:numCache>
                <c:formatCode>"収入（"#,##0"）";[Red]"収入（"\-#,##0"）"</c:formatCode>
                <c:ptCount val="2"/>
                <c:pt idx="0" formatCode="&quot;費用（&quot;#,##0&quot;）&quot;;[Red]&quot;費用（&quot;\-#,##0&quot;）&quot;">
                  <c:v>374</c:v>
                </c:pt>
                <c:pt idx="1">
                  <c:v>333</c:v>
                </c:pt>
              </c:numCache>
            </c:numRef>
          </c:cat>
          <c:val>
            <c:numRef>
              <c:f>'R'!$F$6:$G$6</c:f>
              <c:numCache>
                <c:formatCode>#,##0_);[Red]\(#,##0\)</c:formatCode>
                <c:ptCount val="2"/>
                <c:pt idx="1">
                  <c:v>333</c:v>
                </c:pt>
              </c:numCache>
            </c:numRef>
          </c:val>
        </c:ser>
        <c:ser>
          <c:idx val="3"/>
          <c:order val="3"/>
          <c:tx>
            <c:strRef>
              <c:f>'R'!$A$7</c:f>
              <c:strCache>
                <c:ptCount val="1"/>
                <c:pt idx="0">
                  <c:v>赤字額</c:v>
                </c:pt>
              </c:strCache>
            </c:strRef>
          </c:tx>
          <c:spPr>
            <a:noFill/>
            <a:ln w="31750">
              <a:solidFill>
                <a:srgbClr val="7030A0"/>
              </a:solidFill>
              <a:prstDash val="sysDot"/>
            </a:ln>
            <a:effectLst/>
          </c:spPr>
          <c:invertIfNegative val="0"/>
          <c:dLbls>
            <c:dLbl>
              <c:idx val="1"/>
              <c:layout>
                <c:manualLayout>
                  <c:x val="0"/>
                  <c:y val="-4.2092013888888891E-3"/>
                </c:manualLayout>
              </c:layout>
              <c:spPr>
                <a:noFill/>
                <a:ln>
                  <a:noFill/>
                </a:ln>
                <a:effectLst/>
              </c:spPr>
              <c:txPr>
                <a:bodyPr rot="0" spcFirstLastPara="1" vertOverflow="ellipsis" vert="horz" wrap="square" lIns="38100" tIns="19050" rIns="38100" bIns="19050" anchor="ctr" anchorCtr="1">
                  <a:noAutofit/>
                </a:bodyPr>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ctr"/>
              <c:showLegendKey val="0"/>
              <c:showVal val="1"/>
              <c:showCatName val="0"/>
              <c:showSerName val="1"/>
              <c:showPercent val="0"/>
              <c:showBubbleSize val="0"/>
              <c:extLst>
                <c:ext xmlns:c15="http://schemas.microsoft.com/office/drawing/2012/chart" uri="{CE6537A1-D6FC-4f65-9D91-7224C49458BB}">
                  <c15:layout>
                    <c:manualLayout>
                      <c:w val="0.32730703703703706"/>
                      <c:h val="9.3339120370370357E-2"/>
                    </c:manualLayout>
                  </c15:layout>
                </c:ext>
              </c:extLst>
            </c:dLbl>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inEnd"/>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'R'!$F$3:$G$3</c:f>
              <c:numCache>
                <c:formatCode>"収入（"#,##0"）";[Red]"収入（"\-#,##0"）"</c:formatCode>
                <c:ptCount val="2"/>
                <c:pt idx="0" formatCode="&quot;費用（&quot;#,##0&quot;）&quot;;[Red]&quot;費用（&quot;\-#,##0&quot;）&quot;">
                  <c:v>374</c:v>
                </c:pt>
                <c:pt idx="1">
                  <c:v>333</c:v>
                </c:pt>
              </c:numCache>
            </c:numRef>
          </c:cat>
          <c:val>
            <c:numRef>
              <c:f>'R'!$F$7:$G$7</c:f>
              <c:numCache>
                <c:formatCode>#,##0_);[Red]\(#,##0\)</c:formatCode>
                <c:ptCount val="2"/>
                <c:pt idx="1">
                  <c:v>41</c:v>
                </c:pt>
              </c:numCache>
            </c:numRef>
          </c:val>
        </c:ser>
        <c:dLbls>
          <c:dLblPos val="inEnd"/>
          <c:showLegendKey val="0"/>
          <c:showVal val="1"/>
          <c:showCatName val="0"/>
          <c:showSerName val="0"/>
          <c:showPercent val="0"/>
          <c:showBubbleSize val="0"/>
        </c:dLbls>
        <c:gapWidth val="48"/>
        <c:overlap val="100"/>
        <c:axId val="441191888"/>
        <c:axId val="441192672"/>
      </c:barChart>
      <c:catAx>
        <c:axId val="441191888"/>
        <c:scaling>
          <c:orientation val="minMax"/>
        </c:scaling>
        <c:delete val="0"/>
        <c:axPos val="b"/>
        <c:numFmt formatCode="&quot;費用（&quot;#,##0&quot;）&quot;;[Red]&quot;費用（&quot;\-#,##0&quot;）&quot;"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crossAx val="441192672"/>
        <c:crosses val="autoZero"/>
        <c:auto val="1"/>
        <c:lblAlgn val="ctr"/>
        <c:lblOffset val="100"/>
        <c:noMultiLvlLbl val="0"/>
      </c:catAx>
      <c:valAx>
        <c:axId val="441192672"/>
        <c:scaling>
          <c:orientation val="minMax"/>
        </c:scaling>
        <c:delete val="1"/>
        <c:axPos val="l"/>
        <c:numFmt formatCode="0%" sourceLinked="1"/>
        <c:majorTickMark val="none"/>
        <c:minorTickMark val="none"/>
        <c:tickLblPos val="nextTo"/>
        <c:crossAx val="441191888"/>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sz="600">
          <a:solidFill>
            <a:sysClr val="windowText" lastClr="000000"/>
          </a:solidFill>
          <a:latin typeface="メイリオ" panose="020B0604030504040204" pitchFamily="50" charset="-128"/>
          <a:ea typeface="メイリオ" panose="020B0604030504040204" pitchFamily="50" charset="-128"/>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800" b="0" i="0" u="none" strike="noStrike" kern="1200" spc="0" baseline="0">
                <a:solidFill>
                  <a:sysClr val="windowText" lastClr="000000"/>
                </a:solidFill>
                <a:latin typeface="メイリオ" panose="020B0604030504040204" pitchFamily="50" charset="-128"/>
                <a:ea typeface="メイリオ" panose="020B0604030504040204" pitchFamily="50" charset="-128"/>
                <a:cs typeface="+mn-cs"/>
              </a:defRPr>
            </a:pPr>
            <a:r>
              <a:rPr lang="ja-JP" altLang="en-US" sz="800"/>
              <a:t>改善後稼働率</a:t>
            </a:r>
            <a:endParaRPr lang="ja-JP" sz="800"/>
          </a:p>
        </c:rich>
      </c:tx>
      <c:layout>
        <c:manualLayout>
          <c:xMode val="edge"/>
          <c:yMode val="edge"/>
          <c:x val="0.27587345679012343"/>
          <c:y val="1.1759259259259259E-2"/>
        </c:manualLayout>
      </c:layout>
      <c:overlay val="0"/>
      <c:spPr>
        <a:noFill/>
        <a:ln>
          <a:noFill/>
        </a:ln>
        <a:effectLst/>
      </c:spPr>
      <c:txPr>
        <a:bodyPr rot="0" spcFirstLastPara="1" vertOverflow="ellipsis" vert="horz" wrap="square" anchor="ctr" anchorCtr="1"/>
        <a:lstStyle/>
        <a:p>
          <a:pPr>
            <a:defRPr sz="800" b="0" i="0" u="none" strike="noStrike" kern="1200" spc="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title>
    <c:autoTitleDeleted val="0"/>
    <c:plotArea>
      <c:layout>
        <c:manualLayout>
          <c:layoutTarget val="inner"/>
          <c:xMode val="edge"/>
          <c:yMode val="edge"/>
          <c:x val="2.3970619658119651E-2"/>
          <c:y val="0.16827488425925927"/>
          <c:w val="0.9656266025641026"/>
          <c:h val="0.70013888888888887"/>
        </c:manualLayout>
      </c:layout>
      <c:barChart>
        <c:barDir val="col"/>
        <c:grouping val="clustered"/>
        <c:varyColors val="0"/>
        <c:ser>
          <c:idx val="0"/>
          <c:order val="0"/>
          <c:spPr>
            <a:noFill/>
            <a:ln>
              <a:solidFill>
                <a:schemeClr val="tx1"/>
              </a:solidFill>
            </a:ln>
            <a:effectLst/>
          </c:spPr>
          <c:invertIfNegative val="0"/>
          <c:dPt>
            <c:idx val="1"/>
            <c:invertIfNegative val="0"/>
            <c:bubble3D val="0"/>
            <c:spPr>
              <a:noFill/>
              <a:ln w="31750">
                <a:solidFill>
                  <a:srgbClr val="7030A0"/>
                </a:solidFill>
                <a:prstDash val="sysDot"/>
              </a:ln>
              <a:effectLst/>
            </c:spPr>
          </c:dPt>
          <c:dLbls>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'R'!$A$11:$A$12</c:f>
              <c:strCache>
                <c:ptCount val="2"/>
                <c:pt idx="0">
                  <c:v>R地区</c:v>
                </c:pt>
                <c:pt idx="1">
                  <c:v>全施設平均</c:v>
                </c:pt>
              </c:strCache>
            </c:strRef>
          </c:cat>
          <c:val>
            <c:numRef>
              <c:f>'R'!$D$11:$D$12</c:f>
              <c:numCache>
                <c:formatCode>0.0%</c:formatCode>
                <c:ptCount val="2"/>
                <c:pt idx="0">
                  <c:v>0.83399999999999996</c:v>
                </c:pt>
                <c:pt idx="1">
                  <c:v>0.6613</c:v>
                </c:pt>
              </c:numCache>
            </c:numRef>
          </c:val>
        </c:ser>
        <c:dLbls>
          <c:dLblPos val="outEnd"/>
          <c:showLegendKey val="0"/>
          <c:showVal val="1"/>
          <c:showCatName val="0"/>
          <c:showSerName val="0"/>
          <c:showPercent val="0"/>
          <c:showBubbleSize val="0"/>
        </c:dLbls>
        <c:gapWidth val="20"/>
        <c:overlap val="-27"/>
        <c:axId val="441192280"/>
        <c:axId val="441186008"/>
      </c:barChart>
      <c:catAx>
        <c:axId val="44119228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crossAx val="441186008"/>
        <c:crosses val="autoZero"/>
        <c:auto val="1"/>
        <c:lblAlgn val="ctr"/>
        <c:lblOffset val="100"/>
        <c:noMultiLvlLbl val="0"/>
      </c:catAx>
      <c:valAx>
        <c:axId val="441186008"/>
        <c:scaling>
          <c:orientation val="minMax"/>
        </c:scaling>
        <c:delete val="1"/>
        <c:axPos val="l"/>
        <c:numFmt formatCode="0.0%" sourceLinked="1"/>
        <c:majorTickMark val="none"/>
        <c:minorTickMark val="none"/>
        <c:tickLblPos val="nextTo"/>
        <c:crossAx val="441192280"/>
        <c:crosses val="autoZero"/>
        <c:crossBetween val="between"/>
      </c:valAx>
      <c:spPr>
        <a:noFill/>
        <a:ln w="25400">
          <a:noFill/>
        </a:ln>
        <a:effectLst/>
      </c:spPr>
    </c:plotArea>
    <c:plotVisOnly val="1"/>
    <c:dispBlanksAs val="gap"/>
    <c:showDLblsOverMax val="0"/>
  </c:chart>
  <c:spPr>
    <a:solidFill>
      <a:schemeClr val="bg1"/>
    </a:solidFill>
    <a:ln w="9525" cap="flat" cmpd="sng" algn="ctr">
      <a:noFill/>
      <a:round/>
    </a:ln>
    <a:effectLst/>
  </c:spPr>
  <c:txPr>
    <a:bodyPr/>
    <a:lstStyle/>
    <a:p>
      <a:pPr>
        <a:defRPr sz="700">
          <a:solidFill>
            <a:sysClr val="windowText" lastClr="000000"/>
          </a:solidFill>
          <a:latin typeface="メイリオ" panose="020B0604030504040204" pitchFamily="50" charset="-128"/>
          <a:ea typeface="メイリオ" panose="020B0604030504040204" pitchFamily="50" charset="-128"/>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800" b="0" i="0" u="none" strike="noStrike" kern="1200" spc="0" baseline="0">
                <a:solidFill>
                  <a:sysClr val="windowText" lastClr="000000"/>
                </a:solidFill>
                <a:latin typeface="メイリオ" panose="020B0604030504040204" pitchFamily="50" charset="-128"/>
                <a:ea typeface="メイリオ" panose="020B0604030504040204" pitchFamily="50" charset="-128"/>
                <a:cs typeface="+mn-cs"/>
              </a:defRPr>
            </a:pPr>
            <a:r>
              <a:rPr lang="en-US" altLang="ja-JP" sz="800"/>
              <a:t>H29</a:t>
            </a:r>
            <a:r>
              <a:rPr lang="ja-JP" altLang="en-US" sz="800"/>
              <a:t>稼働率</a:t>
            </a:r>
            <a:endParaRPr lang="ja-JP" sz="800"/>
          </a:p>
        </c:rich>
      </c:tx>
      <c:layout>
        <c:manualLayout>
          <c:xMode val="edge"/>
          <c:yMode val="edge"/>
          <c:x val="0.34642929292929292"/>
          <c:y val="1.1759259259259259E-2"/>
        </c:manualLayout>
      </c:layout>
      <c:overlay val="0"/>
      <c:spPr>
        <a:noFill/>
        <a:ln>
          <a:noFill/>
        </a:ln>
        <a:effectLst/>
      </c:spPr>
      <c:txPr>
        <a:bodyPr rot="0" spcFirstLastPara="1" vertOverflow="ellipsis" vert="horz" wrap="square" anchor="ctr" anchorCtr="1"/>
        <a:lstStyle/>
        <a:p>
          <a:pPr>
            <a:defRPr sz="800" b="0" i="0" u="none" strike="noStrike" kern="1200" spc="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title>
    <c:autoTitleDeleted val="0"/>
    <c:plotArea>
      <c:layout>
        <c:manualLayout>
          <c:layoutTarget val="inner"/>
          <c:xMode val="edge"/>
          <c:yMode val="edge"/>
          <c:x val="2.3970619658119651E-2"/>
          <c:y val="0.16827488425925927"/>
          <c:w val="0.9656266025641026"/>
          <c:h val="0.70013888888888887"/>
        </c:manualLayout>
      </c:layout>
      <c:barChart>
        <c:barDir val="col"/>
        <c:grouping val="clustered"/>
        <c:varyColors val="0"/>
        <c:ser>
          <c:idx val="0"/>
          <c:order val="0"/>
          <c:spPr>
            <a:noFill/>
            <a:ln>
              <a:solidFill>
                <a:schemeClr val="tx1"/>
              </a:solidFill>
            </a:ln>
            <a:effectLst/>
          </c:spPr>
          <c:invertIfNegative val="0"/>
          <c:dPt>
            <c:idx val="1"/>
            <c:invertIfNegative val="0"/>
            <c:bubble3D val="0"/>
            <c:spPr>
              <a:noFill/>
              <a:ln w="31750">
                <a:solidFill>
                  <a:srgbClr val="7030A0"/>
                </a:solidFill>
                <a:prstDash val="sysDot"/>
              </a:ln>
              <a:effectLst/>
            </c:spPr>
          </c:dPt>
          <c:dLbls>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'R'!$A$11:$A$12</c:f>
              <c:strCache>
                <c:ptCount val="2"/>
                <c:pt idx="0">
                  <c:v>R地区</c:v>
                </c:pt>
                <c:pt idx="1">
                  <c:v>全施設平均</c:v>
                </c:pt>
              </c:strCache>
            </c:strRef>
          </c:cat>
          <c:val>
            <c:numRef>
              <c:f>'R'!$C$11:$C$12</c:f>
              <c:numCache>
                <c:formatCode>0.0%</c:formatCode>
                <c:ptCount val="2"/>
                <c:pt idx="0">
                  <c:v>0.74709999999999999</c:v>
                </c:pt>
                <c:pt idx="1">
                  <c:v>0.6613</c:v>
                </c:pt>
              </c:numCache>
            </c:numRef>
          </c:val>
        </c:ser>
        <c:dLbls>
          <c:dLblPos val="outEnd"/>
          <c:showLegendKey val="0"/>
          <c:showVal val="1"/>
          <c:showCatName val="0"/>
          <c:showSerName val="0"/>
          <c:showPercent val="0"/>
          <c:showBubbleSize val="0"/>
        </c:dLbls>
        <c:gapWidth val="20"/>
        <c:overlap val="-27"/>
        <c:axId val="441186400"/>
        <c:axId val="441191496"/>
      </c:barChart>
      <c:catAx>
        <c:axId val="44118640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crossAx val="441191496"/>
        <c:crosses val="autoZero"/>
        <c:auto val="1"/>
        <c:lblAlgn val="ctr"/>
        <c:lblOffset val="100"/>
        <c:noMultiLvlLbl val="0"/>
      </c:catAx>
      <c:valAx>
        <c:axId val="441191496"/>
        <c:scaling>
          <c:orientation val="minMax"/>
          <c:max val="1"/>
        </c:scaling>
        <c:delete val="1"/>
        <c:axPos val="l"/>
        <c:numFmt formatCode="0.0%" sourceLinked="1"/>
        <c:majorTickMark val="out"/>
        <c:minorTickMark val="none"/>
        <c:tickLblPos val="nextTo"/>
        <c:crossAx val="441186400"/>
        <c:crosses val="autoZero"/>
        <c:crossBetween val="between"/>
      </c:valAx>
      <c:spPr>
        <a:noFill/>
        <a:ln w="25400">
          <a:noFill/>
        </a:ln>
        <a:effectLst/>
      </c:spPr>
    </c:plotArea>
    <c:plotVisOnly val="1"/>
    <c:dispBlanksAs val="gap"/>
    <c:showDLblsOverMax val="0"/>
  </c:chart>
  <c:spPr>
    <a:solidFill>
      <a:schemeClr val="bg1"/>
    </a:solidFill>
    <a:ln w="9525" cap="flat" cmpd="sng" algn="ctr">
      <a:noFill/>
      <a:round/>
    </a:ln>
    <a:effectLst/>
  </c:spPr>
  <c:txPr>
    <a:bodyPr/>
    <a:lstStyle/>
    <a:p>
      <a:pPr>
        <a:defRPr sz="700">
          <a:solidFill>
            <a:sysClr val="windowText" lastClr="000000"/>
          </a:solidFill>
          <a:latin typeface="メイリオ" panose="020B0604030504040204" pitchFamily="50" charset="-128"/>
          <a:ea typeface="メイリオ" panose="020B0604030504040204" pitchFamily="50" charset="-128"/>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800" b="0" i="0" u="none" strike="noStrike" kern="1200" spc="0" baseline="0">
                <a:solidFill>
                  <a:sysClr val="windowText" lastClr="000000"/>
                </a:solidFill>
                <a:latin typeface="メイリオ" panose="020B0604030504040204" pitchFamily="50" charset="-128"/>
                <a:ea typeface="メイリオ" panose="020B0604030504040204" pitchFamily="50" charset="-128"/>
                <a:cs typeface="+mn-cs"/>
              </a:defRPr>
            </a:pPr>
            <a:r>
              <a:rPr lang="en-US" altLang="ja-JP" sz="800"/>
              <a:t>H28</a:t>
            </a:r>
            <a:r>
              <a:rPr lang="ja-JP" altLang="en-US" sz="800"/>
              <a:t>稼働率</a:t>
            </a:r>
            <a:endParaRPr lang="ja-JP" sz="800"/>
          </a:p>
        </c:rich>
      </c:tx>
      <c:layout>
        <c:manualLayout>
          <c:xMode val="edge"/>
          <c:yMode val="edge"/>
          <c:x val="0.34642929292929292"/>
          <c:y val="1.1759259259259259E-2"/>
        </c:manualLayout>
      </c:layout>
      <c:overlay val="0"/>
      <c:spPr>
        <a:noFill/>
        <a:ln>
          <a:noFill/>
        </a:ln>
        <a:effectLst/>
      </c:spPr>
      <c:txPr>
        <a:bodyPr rot="0" spcFirstLastPara="1" vertOverflow="ellipsis" vert="horz" wrap="square" anchor="ctr" anchorCtr="1"/>
        <a:lstStyle/>
        <a:p>
          <a:pPr>
            <a:defRPr sz="800" b="0" i="0" u="none" strike="noStrike" kern="1200" spc="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title>
    <c:autoTitleDeleted val="0"/>
    <c:plotArea>
      <c:layout>
        <c:manualLayout>
          <c:layoutTarget val="inner"/>
          <c:xMode val="edge"/>
          <c:yMode val="edge"/>
          <c:x val="2.3970619658119651E-2"/>
          <c:y val="0.16827488425925927"/>
          <c:w val="0.9656266025641026"/>
          <c:h val="0.70013888888888887"/>
        </c:manualLayout>
      </c:layout>
      <c:barChart>
        <c:barDir val="col"/>
        <c:grouping val="clustered"/>
        <c:varyColors val="0"/>
        <c:ser>
          <c:idx val="0"/>
          <c:order val="0"/>
          <c:spPr>
            <a:noFill/>
            <a:ln>
              <a:solidFill>
                <a:schemeClr val="tx1"/>
              </a:solidFill>
            </a:ln>
            <a:effectLst/>
          </c:spPr>
          <c:invertIfNegative val="0"/>
          <c:dPt>
            <c:idx val="0"/>
            <c:invertIfNegative val="0"/>
            <c:bubble3D val="0"/>
            <c:spPr>
              <a:noFill/>
              <a:ln w="9525">
                <a:solidFill>
                  <a:schemeClr val="tx1"/>
                </a:solidFill>
                <a:prstDash val="solid"/>
              </a:ln>
              <a:effectLst/>
            </c:spPr>
          </c:dPt>
          <c:dPt>
            <c:idx val="1"/>
            <c:invertIfNegative val="0"/>
            <c:bubble3D val="0"/>
            <c:spPr>
              <a:noFill/>
              <a:ln w="31750">
                <a:solidFill>
                  <a:srgbClr val="7030A0"/>
                </a:solidFill>
                <a:prstDash val="sysDot"/>
              </a:ln>
              <a:effectLst/>
            </c:spPr>
          </c:dPt>
          <c:dLbls>
            <c:spPr>
              <a:noFill/>
              <a:ln>
                <a:noFill/>
              </a:ln>
              <a:effectLst/>
            </c:spPr>
            <c:txPr>
              <a:bodyPr rot="0" spcFirstLastPara="1" vertOverflow="ellipsis" vert="horz" wrap="square" lIns="38100" tIns="19050" rIns="38100" bIns="19050" anchor="ctr" anchorCtr="1">
                <a:spAutoFit/>
              </a:bodyPr>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'R'!$A$11:$A$12</c:f>
              <c:strCache>
                <c:ptCount val="2"/>
                <c:pt idx="0">
                  <c:v>R地区</c:v>
                </c:pt>
                <c:pt idx="1">
                  <c:v>全施設平均</c:v>
                </c:pt>
              </c:strCache>
            </c:strRef>
          </c:cat>
          <c:val>
            <c:numRef>
              <c:f>'R'!$B$11:$B$12</c:f>
              <c:numCache>
                <c:formatCode>0.0%</c:formatCode>
                <c:ptCount val="2"/>
                <c:pt idx="0">
                  <c:v>0.61699999999999999</c:v>
                </c:pt>
                <c:pt idx="1">
                  <c:v>0.67030000000000001</c:v>
                </c:pt>
              </c:numCache>
            </c:numRef>
          </c:val>
        </c:ser>
        <c:dLbls>
          <c:dLblPos val="outEnd"/>
          <c:showLegendKey val="0"/>
          <c:showVal val="1"/>
          <c:showCatName val="0"/>
          <c:showSerName val="0"/>
          <c:showPercent val="0"/>
          <c:showBubbleSize val="0"/>
        </c:dLbls>
        <c:gapWidth val="20"/>
        <c:overlap val="-27"/>
        <c:axId val="441191104"/>
        <c:axId val="441188752"/>
      </c:barChart>
      <c:catAx>
        <c:axId val="44119110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600" b="0" i="0" u="none" strike="noStrike" kern="1200" baseline="0">
                <a:solidFill>
                  <a:sysClr val="windowText" lastClr="000000"/>
                </a:solidFill>
                <a:latin typeface="メイリオ" panose="020B0604030504040204" pitchFamily="50" charset="-128"/>
                <a:ea typeface="メイリオ" panose="020B0604030504040204" pitchFamily="50" charset="-128"/>
                <a:cs typeface="+mn-cs"/>
              </a:defRPr>
            </a:pPr>
            <a:endParaRPr lang="ja-JP"/>
          </a:p>
        </c:txPr>
        <c:crossAx val="441188752"/>
        <c:crosses val="autoZero"/>
        <c:auto val="1"/>
        <c:lblAlgn val="ctr"/>
        <c:lblOffset val="100"/>
        <c:noMultiLvlLbl val="0"/>
      </c:catAx>
      <c:valAx>
        <c:axId val="441188752"/>
        <c:scaling>
          <c:orientation val="minMax"/>
          <c:max val="1"/>
        </c:scaling>
        <c:delete val="1"/>
        <c:axPos val="l"/>
        <c:numFmt formatCode="0.0%" sourceLinked="1"/>
        <c:majorTickMark val="out"/>
        <c:minorTickMark val="none"/>
        <c:tickLblPos val="nextTo"/>
        <c:crossAx val="441191104"/>
        <c:crosses val="autoZero"/>
        <c:crossBetween val="between"/>
      </c:valAx>
      <c:spPr>
        <a:noFill/>
        <a:ln w="25400">
          <a:noFill/>
        </a:ln>
        <a:effectLst/>
      </c:spPr>
    </c:plotArea>
    <c:plotVisOnly val="1"/>
    <c:dispBlanksAs val="gap"/>
    <c:showDLblsOverMax val="0"/>
  </c:chart>
  <c:spPr>
    <a:solidFill>
      <a:schemeClr val="bg1"/>
    </a:solidFill>
    <a:ln w="9525" cap="flat" cmpd="sng" algn="ctr">
      <a:noFill/>
      <a:round/>
    </a:ln>
    <a:effectLst/>
  </c:spPr>
  <c:txPr>
    <a:bodyPr/>
    <a:lstStyle/>
    <a:p>
      <a:pPr>
        <a:defRPr sz="700">
          <a:solidFill>
            <a:sysClr val="windowText" lastClr="000000"/>
          </a:solidFill>
          <a:latin typeface="メイリオ" panose="020B0604030504040204" pitchFamily="50" charset="-128"/>
          <a:ea typeface="メイリオ" panose="020B0604030504040204" pitchFamily="50" charset="-128"/>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9413" cy="495300"/>
          </a:xfrm>
          <a:prstGeom prst="rect">
            <a:avLst/>
          </a:prstGeom>
        </p:spPr>
        <p:txBody>
          <a:bodyPr vert="horz" lIns="91428" tIns="45712" rIns="91428" bIns="4571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28" tIns="45712" rIns="91428" bIns="45712" rtlCol="0"/>
          <a:lstStyle>
            <a:lvl1pPr algn="r">
              <a:defRPr sz="1200"/>
            </a:lvl1pPr>
          </a:lstStyle>
          <a:p>
            <a:fld id="{03CF707E-E338-4175-96F7-401751D3C73D}" type="datetimeFigureOut">
              <a:rPr kumimoji="1" lang="ja-JP" altLang="en-US" smtClean="0"/>
              <a:t>2019/3/6</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2162"/>
          </a:xfrm>
          <a:prstGeom prst="rect">
            <a:avLst/>
          </a:prstGeom>
          <a:noFill/>
          <a:ln w="12700">
            <a:solidFill>
              <a:prstClr val="black"/>
            </a:solidFill>
          </a:ln>
        </p:spPr>
        <p:txBody>
          <a:bodyPr vert="horz" lIns="91428" tIns="45712" rIns="91428" bIns="45712" rtlCol="0" anchor="ctr"/>
          <a:lstStyle/>
          <a:p>
            <a:endParaRPr lang="ja-JP" altLang="en-US"/>
          </a:p>
        </p:txBody>
      </p:sp>
      <p:sp>
        <p:nvSpPr>
          <p:cNvPr id="5" name="ノート プレースホルダー 4"/>
          <p:cNvSpPr>
            <a:spLocks noGrp="1"/>
          </p:cNvSpPr>
          <p:nvPr>
            <p:ph type="body" sz="quarter" idx="3"/>
          </p:nvPr>
        </p:nvSpPr>
        <p:spPr>
          <a:xfrm>
            <a:off x="673102" y="4751390"/>
            <a:ext cx="5389563" cy="3887787"/>
          </a:xfrm>
          <a:prstGeom prst="rect">
            <a:avLst/>
          </a:prstGeom>
        </p:spPr>
        <p:txBody>
          <a:bodyPr vert="horz" lIns="91428" tIns="45712" rIns="91428" bIns="4571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377364"/>
            <a:ext cx="2919413" cy="495300"/>
          </a:xfrm>
          <a:prstGeom prst="rect">
            <a:avLst/>
          </a:prstGeom>
        </p:spPr>
        <p:txBody>
          <a:bodyPr vert="horz" lIns="91428" tIns="45712" rIns="91428" bIns="4571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7364"/>
            <a:ext cx="2919412" cy="495300"/>
          </a:xfrm>
          <a:prstGeom prst="rect">
            <a:avLst/>
          </a:prstGeom>
        </p:spPr>
        <p:txBody>
          <a:bodyPr vert="horz" lIns="91428" tIns="45712" rIns="91428" bIns="45712" rtlCol="0" anchor="b"/>
          <a:lstStyle>
            <a:lvl1pPr algn="r">
              <a:defRPr sz="1200"/>
            </a:lvl1pPr>
          </a:lstStyle>
          <a:p>
            <a:fld id="{552D216E-87BB-4C3D-8BE9-1BEE5930CF15}" type="slidenum">
              <a:rPr kumimoji="1" lang="ja-JP" altLang="en-US" smtClean="0"/>
              <a:t>‹#›</a:t>
            </a:fld>
            <a:endParaRPr kumimoji="1" lang="ja-JP" altLang="en-US"/>
          </a:p>
        </p:txBody>
      </p:sp>
    </p:spTree>
    <p:extLst>
      <p:ext uri="{BB962C8B-B14F-4D97-AF65-F5344CB8AC3E}">
        <p14:creationId xmlns:p14="http://schemas.microsoft.com/office/powerpoint/2010/main" val="42680152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9238FB8E-F648-4D88-82DC-305279067A1A}" type="datetime1">
              <a:rPr kumimoji="1" lang="ja-JP" altLang="en-US" smtClean="0"/>
              <a:t>2019/3/6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724541" y="6626111"/>
            <a:ext cx="512638" cy="365125"/>
          </a:xfrm>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7236843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1D67983-E189-49E6-8951-18611FBCA033}" type="datetime1">
              <a:rPr kumimoji="1" lang="ja-JP" altLang="en-US" smtClean="0"/>
              <a:t>2019/3/6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422020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D442B68-F349-46A3-A0D2-B02BFE3943F6}" type="datetime1">
              <a:rPr kumimoji="1" lang="ja-JP" altLang="en-US" smtClean="0"/>
              <a:t>2019/3/6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6735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8D0E24A-EF47-4766-9536-7A6DF9F261B3}" type="datetime1">
              <a:rPr kumimoji="1" lang="ja-JP" altLang="en-US" smtClean="0"/>
              <a:t>2019/3/6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456959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A564541-371F-46C0-9A2C-79C24D7D88C3}" type="datetime1">
              <a:rPr kumimoji="1" lang="ja-JP" altLang="en-US" smtClean="0"/>
              <a:t>2019/3/6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8071806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1DC475D-1883-47E8-998F-C0822B32A38A}" type="datetime1">
              <a:rPr kumimoji="1" lang="ja-JP" altLang="en-US" smtClean="0"/>
              <a:t>2019/3/6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810375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E4939CD-2B84-42CD-B960-E8BDBA26AF73}" type="datetime1">
              <a:rPr kumimoji="1" lang="ja-JP" altLang="en-US" smtClean="0"/>
              <a:t>2019/3/6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3480013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4BD06B5-BD4C-4EB7-8AEE-43EB8A1522EA}" type="datetime1">
              <a:rPr kumimoji="1" lang="ja-JP" altLang="en-US" smtClean="0"/>
              <a:t>2019/3/6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1946790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12B6E8B-368D-4912-A6E5-F904FF6BBAE5}" type="datetime1">
              <a:rPr kumimoji="1" lang="ja-JP" altLang="en-US" smtClean="0"/>
              <a:t>2019/3/6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2482067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2F5EDFF-F68A-4B3C-90D7-3F1FAAC906B9}" type="datetime1">
              <a:rPr kumimoji="1" lang="ja-JP" altLang="en-US" smtClean="0"/>
              <a:t>2019/3/6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725914" y="6624770"/>
            <a:ext cx="512638" cy="365125"/>
          </a:xfrm>
        </p:spPr>
        <p:txBody>
          <a:bodyPr/>
          <a:lstStyle/>
          <a:p>
            <a:fld id="{8F2DF4D1-A360-4C90-B403-85324C324155}" type="slidenum">
              <a:rPr kumimoji="1" lang="ja-JP" altLang="en-US" smtClean="0"/>
              <a:t>‹#›</a:t>
            </a:fld>
            <a:endParaRPr kumimoji="1" lang="ja-JP" altLang="en-US" dirty="0"/>
          </a:p>
        </p:txBody>
      </p:sp>
    </p:spTree>
    <p:extLst>
      <p:ext uri="{BB962C8B-B14F-4D97-AF65-F5344CB8AC3E}">
        <p14:creationId xmlns:p14="http://schemas.microsoft.com/office/powerpoint/2010/main" val="100113184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21F2FAD-D011-4747-827E-32EF65BF9A55}" type="datetime1">
              <a:rPr kumimoji="1" lang="ja-JP" altLang="en-US" smtClean="0"/>
              <a:t>2019/3/6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a:xfrm>
            <a:off x="6444674" y="6041363"/>
            <a:ext cx="512638" cy="365125"/>
          </a:xfrm>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349222022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F00C058-6CA2-4484-960B-D20A181A9EE2}" type="datetime1">
              <a:rPr kumimoji="1" lang="ja-JP" altLang="en-US" smtClean="0"/>
              <a:t>2019/3/6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82175648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38F4D6A1-5F38-4A0D-AB97-66F061ADF69D}" type="datetime1">
              <a:rPr kumimoji="1" lang="ja-JP" altLang="en-US" smtClean="0"/>
              <a:t>2019/3/6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7297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DA7636F-57A3-40D4-877B-56ECED523498}" type="datetime1">
              <a:rPr kumimoji="1" lang="ja-JP" altLang="en-US" smtClean="0"/>
              <a:t>2019/3/6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555267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63033CC-6283-4C9A-B070-DC0096E61DD6}" type="datetime1">
              <a:rPr kumimoji="1" lang="ja-JP" altLang="en-US" smtClean="0"/>
              <a:t>2019/3/6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2103065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371F98-43B5-402D-B69B-8E27BA682AA0}" type="datetime1">
              <a:rPr kumimoji="1" lang="ja-JP" altLang="en-US" smtClean="0"/>
              <a:t>2019/3/6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3822010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D3DDC5A-DAAD-4FBE-BAE5-783A452A4F38}" type="datetime1">
              <a:rPr kumimoji="1" lang="ja-JP" altLang="en-US" smtClean="0"/>
              <a:t>2019/3/6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2583127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8966286-B553-45B1-81C6-77BC78B3B0D6}" type="datetime1">
              <a:rPr kumimoji="1" lang="ja-JP" altLang="en-US" smtClean="0"/>
              <a:t>2019/3/6</a:t>
            </a:fld>
            <a:endParaRPr kumimoji="1" lang="ja-JP" alt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1044970395"/>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83"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 id="2147483778" r:id="rId13"/>
    <p:sldLayoutId id="2147483779" r:id="rId14"/>
    <p:sldLayoutId id="2147483780" r:id="rId15"/>
    <p:sldLayoutId id="2147483781" r:id="rId16"/>
    <p:sldLayoutId id="2147483782" r:id="rId17"/>
  </p:sldLayoutIdLst>
  <p:timing>
    <p:tnLst>
      <p:par>
        <p:cTn id="1" dur="indefinite" restart="never" nodeType="tmRoot"/>
      </p:par>
    </p:tnLst>
  </p:timing>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7" Type="http://schemas.openxmlformats.org/officeDocument/2006/relationships/chart" Target="../charts/chart6.xml"/><Relationship Id="rId2" Type="http://schemas.openxmlformats.org/officeDocument/2006/relationships/chart" Target="../charts/chart1.xml"/><Relationship Id="rId1" Type="http://schemas.openxmlformats.org/officeDocument/2006/relationships/slideLayout" Target="../slideLayouts/slideLayout2.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 name="タイトル 1"/>
          <p:cNvSpPr txBox="1">
            <a:spLocks/>
          </p:cNvSpPr>
          <p:nvPr/>
        </p:nvSpPr>
        <p:spPr>
          <a:xfrm>
            <a:off x="0" y="1014781"/>
            <a:ext cx="996287" cy="353072"/>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1600" b="1" dirty="0" smtClean="0">
                <a:solidFill>
                  <a:schemeClr val="tx1"/>
                </a:solidFill>
                <a:latin typeface="+mj-ea"/>
              </a:rPr>
              <a:t>位置図</a:t>
            </a:r>
            <a:endParaRPr lang="ja-JP" altLang="en-US" sz="1600" b="1" dirty="0">
              <a:solidFill>
                <a:schemeClr val="tx1"/>
              </a:solidFill>
              <a:latin typeface="+mj-ea"/>
            </a:endParaRPr>
          </a:p>
        </p:txBody>
      </p:sp>
      <p:sp>
        <p:nvSpPr>
          <p:cNvPr id="227" name="タイトル 1"/>
          <p:cNvSpPr txBox="1">
            <a:spLocks/>
          </p:cNvSpPr>
          <p:nvPr/>
        </p:nvSpPr>
        <p:spPr>
          <a:xfrm>
            <a:off x="3802028" y="966278"/>
            <a:ext cx="996287" cy="353072"/>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1600" b="1" dirty="0" smtClean="0">
                <a:solidFill>
                  <a:schemeClr val="tx1"/>
                </a:solidFill>
                <a:latin typeface="+mj-ea"/>
              </a:rPr>
              <a:t>拡大図</a:t>
            </a:r>
            <a:endParaRPr lang="ja-JP" altLang="en-US" sz="1600" b="1" dirty="0">
              <a:solidFill>
                <a:schemeClr val="tx1"/>
              </a:solidFill>
              <a:latin typeface="+mj-ea"/>
            </a:endParaRPr>
          </a:p>
        </p:txBody>
      </p:sp>
      <p:pic>
        <p:nvPicPr>
          <p:cNvPr id="26" name="図 25"/>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160339" y="1367853"/>
            <a:ext cx="3509961" cy="5011763"/>
          </a:xfrm>
          <a:prstGeom prst="rect">
            <a:avLst/>
          </a:prstGeom>
        </p:spPr>
      </p:pic>
      <p:sp>
        <p:nvSpPr>
          <p:cNvPr id="27" name="正方形/長方形 26"/>
          <p:cNvSpPr/>
          <p:nvPr/>
        </p:nvSpPr>
        <p:spPr>
          <a:xfrm rot="19292878">
            <a:off x="1176320" y="4630315"/>
            <a:ext cx="268273" cy="101774"/>
          </a:xfrm>
          <a:prstGeom prst="rect">
            <a:avLst/>
          </a:prstGeom>
          <a:pattFill prst="ltHorz">
            <a:fgClr>
              <a:srgbClr val="FF0000"/>
            </a:fgClr>
            <a:bgClr>
              <a:schemeClr val="bg1"/>
            </a:bgClr>
          </a:patt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rot="19356264">
            <a:off x="1416243" y="4466674"/>
            <a:ext cx="200418" cy="101774"/>
          </a:xfrm>
          <a:prstGeom prst="rect">
            <a:avLst/>
          </a:prstGeom>
          <a:pattFill prst="ltHorz">
            <a:fgClr>
              <a:srgbClr val="FF0000"/>
            </a:fgClr>
            <a:bgClr>
              <a:schemeClr val="bg1"/>
            </a:bgClr>
          </a:patt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0" name="Text Box 647"/>
          <p:cNvSpPr txBox="1">
            <a:spLocks noChangeArrowheads="1"/>
          </p:cNvSpPr>
          <p:nvPr/>
        </p:nvSpPr>
        <p:spPr bwMode="auto">
          <a:xfrm>
            <a:off x="396223" y="4082090"/>
            <a:ext cx="1618655" cy="276999"/>
          </a:xfrm>
          <a:prstGeom prst="rect">
            <a:avLst/>
          </a:prstGeom>
          <a:solidFill>
            <a:schemeClr val="bg1"/>
          </a:solidFill>
          <a:ln w="9525">
            <a:solidFill>
              <a:schemeClr val="tx1"/>
            </a:solidFill>
            <a:miter lim="800000"/>
            <a:headEnd/>
            <a:tailEnd/>
          </a:ln>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50000"/>
              </a:spcBef>
              <a:buFontTx/>
              <a:buNone/>
            </a:pPr>
            <a:r>
              <a:rPr lang="ja-JP" altLang="en-US" sz="1200" dirty="0">
                <a:solidFill>
                  <a:prstClr val="black"/>
                </a:solidFill>
                <a:latin typeface="+mn-ea"/>
                <a:ea typeface="+mn-ea"/>
              </a:rPr>
              <a:t>③</a:t>
            </a:r>
            <a:r>
              <a:rPr lang="en-US" altLang="ja-JP" sz="1200" dirty="0" smtClean="0">
                <a:solidFill>
                  <a:prstClr val="black"/>
                </a:solidFill>
                <a:latin typeface="+mn-ea"/>
                <a:ea typeface="+mn-ea"/>
              </a:rPr>
              <a:t>R</a:t>
            </a:r>
            <a:r>
              <a:rPr lang="ja-JP" altLang="en-US" sz="1200" dirty="0" smtClean="0">
                <a:solidFill>
                  <a:prstClr val="black"/>
                </a:solidFill>
                <a:latin typeface="+mn-ea"/>
                <a:ea typeface="+mn-ea"/>
              </a:rPr>
              <a:t>地区荷さばき地</a:t>
            </a:r>
            <a:endParaRPr lang="ja-JP" altLang="en-US" sz="1200" dirty="0">
              <a:solidFill>
                <a:prstClr val="black"/>
              </a:solidFill>
              <a:latin typeface="+mn-ea"/>
              <a:ea typeface="+mn-ea"/>
            </a:endParaRPr>
          </a:p>
        </p:txBody>
      </p:sp>
      <p:pic>
        <p:nvPicPr>
          <p:cNvPr id="6" name="図 5"/>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3802028" y="1353789"/>
            <a:ext cx="4914901" cy="4305300"/>
          </a:xfrm>
          <a:prstGeom prst="rect">
            <a:avLst/>
          </a:prstGeom>
        </p:spPr>
      </p:pic>
      <p:sp>
        <p:nvSpPr>
          <p:cNvPr id="7" name="正方形/長方形 6"/>
          <p:cNvSpPr/>
          <p:nvPr/>
        </p:nvSpPr>
        <p:spPr>
          <a:xfrm rot="19147656">
            <a:off x="6503703" y="2336713"/>
            <a:ext cx="1723783" cy="66621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2" name="正方形/長方形 141"/>
          <p:cNvSpPr/>
          <p:nvPr/>
        </p:nvSpPr>
        <p:spPr>
          <a:xfrm rot="19147656">
            <a:off x="4575736" y="3533382"/>
            <a:ext cx="2293663" cy="855530"/>
          </a:xfrm>
          <a:custGeom>
            <a:avLst/>
            <a:gdLst>
              <a:gd name="connsiteX0" fmla="*/ 0 w 2239644"/>
              <a:gd name="connsiteY0" fmla="*/ 0 h 854560"/>
              <a:gd name="connsiteX1" fmla="*/ 2239644 w 2239644"/>
              <a:gd name="connsiteY1" fmla="*/ 0 h 854560"/>
              <a:gd name="connsiteX2" fmla="*/ 2239644 w 2239644"/>
              <a:gd name="connsiteY2" fmla="*/ 854560 h 854560"/>
              <a:gd name="connsiteX3" fmla="*/ 0 w 2239644"/>
              <a:gd name="connsiteY3" fmla="*/ 854560 h 854560"/>
              <a:gd name="connsiteX4" fmla="*/ 0 w 2239644"/>
              <a:gd name="connsiteY4" fmla="*/ 0 h 854560"/>
              <a:gd name="connsiteX0" fmla="*/ 39614 w 2279258"/>
              <a:gd name="connsiteY0" fmla="*/ 0 h 854560"/>
              <a:gd name="connsiteX1" fmla="*/ 2279258 w 2279258"/>
              <a:gd name="connsiteY1" fmla="*/ 0 h 854560"/>
              <a:gd name="connsiteX2" fmla="*/ 2279258 w 2279258"/>
              <a:gd name="connsiteY2" fmla="*/ 854560 h 854560"/>
              <a:gd name="connsiteX3" fmla="*/ 0 w 2279258"/>
              <a:gd name="connsiteY3" fmla="*/ 820279 h 854560"/>
              <a:gd name="connsiteX4" fmla="*/ 39614 w 2279258"/>
              <a:gd name="connsiteY4" fmla="*/ 0 h 854560"/>
              <a:gd name="connsiteX0" fmla="*/ 54019 w 2293663"/>
              <a:gd name="connsiteY0" fmla="*/ 0 h 854560"/>
              <a:gd name="connsiteX1" fmla="*/ 2293663 w 2293663"/>
              <a:gd name="connsiteY1" fmla="*/ 0 h 854560"/>
              <a:gd name="connsiteX2" fmla="*/ 2293663 w 2293663"/>
              <a:gd name="connsiteY2" fmla="*/ 854560 h 854560"/>
              <a:gd name="connsiteX3" fmla="*/ 0 w 2293663"/>
              <a:gd name="connsiteY3" fmla="*/ 807813 h 854560"/>
              <a:gd name="connsiteX4" fmla="*/ 54019 w 2293663"/>
              <a:gd name="connsiteY4" fmla="*/ 0 h 854560"/>
              <a:gd name="connsiteX0" fmla="*/ 67454 w 2293663"/>
              <a:gd name="connsiteY0" fmla="*/ 0 h 855530"/>
              <a:gd name="connsiteX1" fmla="*/ 2293663 w 2293663"/>
              <a:gd name="connsiteY1" fmla="*/ 970 h 855530"/>
              <a:gd name="connsiteX2" fmla="*/ 2293663 w 2293663"/>
              <a:gd name="connsiteY2" fmla="*/ 855530 h 855530"/>
              <a:gd name="connsiteX3" fmla="*/ 0 w 2293663"/>
              <a:gd name="connsiteY3" fmla="*/ 808783 h 855530"/>
              <a:gd name="connsiteX4" fmla="*/ 67454 w 2293663"/>
              <a:gd name="connsiteY4" fmla="*/ 0 h 8555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3663" h="855530">
                <a:moveTo>
                  <a:pt x="67454" y="0"/>
                </a:moveTo>
                <a:lnTo>
                  <a:pt x="2293663" y="970"/>
                </a:lnTo>
                <a:lnTo>
                  <a:pt x="2293663" y="855530"/>
                </a:lnTo>
                <a:lnTo>
                  <a:pt x="0" y="808783"/>
                </a:lnTo>
                <a:lnTo>
                  <a:pt x="67454" y="0"/>
                </a:lnTo>
                <a:close/>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4324676" y="4416273"/>
            <a:ext cx="647374" cy="620645"/>
          </a:xfrm>
          <a:custGeom>
            <a:avLst/>
            <a:gdLst>
              <a:gd name="connsiteX0" fmla="*/ 0 w 647374"/>
              <a:gd name="connsiteY0" fmla="*/ 0 h 620645"/>
              <a:gd name="connsiteX1" fmla="*/ 647374 w 647374"/>
              <a:gd name="connsiteY1" fmla="*/ 0 h 620645"/>
              <a:gd name="connsiteX2" fmla="*/ 647374 w 647374"/>
              <a:gd name="connsiteY2" fmla="*/ 620645 h 620645"/>
              <a:gd name="connsiteX3" fmla="*/ 0 w 647374"/>
              <a:gd name="connsiteY3" fmla="*/ 620645 h 620645"/>
              <a:gd name="connsiteX4" fmla="*/ 0 w 647374"/>
              <a:gd name="connsiteY4" fmla="*/ 0 h 620645"/>
              <a:gd name="connsiteX0" fmla="*/ 0 w 647374"/>
              <a:gd name="connsiteY0" fmla="*/ 0 h 620645"/>
              <a:gd name="connsiteX1" fmla="*/ 231449 w 647374"/>
              <a:gd name="connsiteY1" fmla="*/ 3175 h 620645"/>
              <a:gd name="connsiteX2" fmla="*/ 647374 w 647374"/>
              <a:gd name="connsiteY2" fmla="*/ 620645 h 620645"/>
              <a:gd name="connsiteX3" fmla="*/ 0 w 647374"/>
              <a:gd name="connsiteY3" fmla="*/ 620645 h 620645"/>
              <a:gd name="connsiteX4" fmla="*/ 0 w 647374"/>
              <a:gd name="connsiteY4" fmla="*/ 0 h 6206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7374" h="620645">
                <a:moveTo>
                  <a:pt x="0" y="0"/>
                </a:moveTo>
                <a:lnTo>
                  <a:pt x="231449" y="3175"/>
                </a:lnTo>
                <a:lnTo>
                  <a:pt x="647374" y="620645"/>
                </a:lnTo>
                <a:lnTo>
                  <a:pt x="0" y="620645"/>
                </a:lnTo>
                <a:lnTo>
                  <a:pt x="0" y="0"/>
                </a:lnTo>
                <a:close/>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5" name="正方形/長方形 7"/>
          <p:cNvSpPr>
            <a:spLocks noChangeAspect="1"/>
          </p:cNvSpPr>
          <p:nvPr/>
        </p:nvSpPr>
        <p:spPr>
          <a:xfrm>
            <a:off x="1099739" y="4726595"/>
            <a:ext cx="114713" cy="109977"/>
          </a:xfrm>
          <a:custGeom>
            <a:avLst/>
            <a:gdLst>
              <a:gd name="connsiteX0" fmla="*/ 0 w 647374"/>
              <a:gd name="connsiteY0" fmla="*/ 0 h 620645"/>
              <a:gd name="connsiteX1" fmla="*/ 647374 w 647374"/>
              <a:gd name="connsiteY1" fmla="*/ 0 h 620645"/>
              <a:gd name="connsiteX2" fmla="*/ 647374 w 647374"/>
              <a:gd name="connsiteY2" fmla="*/ 620645 h 620645"/>
              <a:gd name="connsiteX3" fmla="*/ 0 w 647374"/>
              <a:gd name="connsiteY3" fmla="*/ 620645 h 620645"/>
              <a:gd name="connsiteX4" fmla="*/ 0 w 647374"/>
              <a:gd name="connsiteY4" fmla="*/ 0 h 620645"/>
              <a:gd name="connsiteX0" fmla="*/ 0 w 647374"/>
              <a:gd name="connsiteY0" fmla="*/ 0 h 620645"/>
              <a:gd name="connsiteX1" fmla="*/ 231449 w 647374"/>
              <a:gd name="connsiteY1" fmla="*/ 3175 h 620645"/>
              <a:gd name="connsiteX2" fmla="*/ 647374 w 647374"/>
              <a:gd name="connsiteY2" fmla="*/ 620645 h 620645"/>
              <a:gd name="connsiteX3" fmla="*/ 0 w 647374"/>
              <a:gd name="connsiteY3" fmla="*/ 620645 h 620645"/>
              <a:gd name="connsiteX4" fmla="*/ 0 w 647374"/>
              <a:gd name="connsiteY4" fmla="*/ 0 h 6206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7374" h="620645">
                <a:moveTo>
                  <a:pt x="0" y="0"/>
                </a:moveTo>
                <a:lnTo>
                  <a:pt x="231449" y="3175"/>
                </a:lnTo>
                <a:lnTo>
                  <a:pt x="647374" y="620645"/>
                </a:lnTo>
                <a:lnTo>
                  <a:pt x="0" y="620645"/>
                </a:lnTo>
                <a:lnTo>
                  <a:pt x="0" y="0"/>
                </a:lnTo>
                <a:close/>
              </a:path>
            </a:pathLst>
          </a:custGeom>
          <a:pattFill prst="wdDnDiag">
            <a:fgClr>
              <a:srgbClr val="FF0000"/>
            </a:fgClr>
            <a:bgClr>
              <a:schemeClr val="bg1"/>
            </a:bgClr>
          </a:patt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4" name="Text Box 580"/>
          <p:cNvSpPr txBox="1">
            <a:spLocks noChangeArrowheads="1"/>
          </p:cNvSpPr>
          <p:nvPr/>
        </p:nvSpPr>
        <p:spPr bwMode="auto">
          <a:xfrm>
            <a:off x="1939456" y="4681202"/>
            <a:ext cx="99390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50000"/>
              </a:spcBef>
              <a:buFontTx/>
              <a:buNone/>
            </a:pPr>
            <a:r>
              <a:rPr lang="ja-JP" altLang="en-US" sz="1800" b="1" dirty="0">
                <a:solidFill>
                  <a:prstClr val="black"/>
                </a:solidFill>
                <a:latin typeface="+mn-ea"/>
                <a:ea typeface="+mn-ea"/>
              </a:rPr>
              <a:t>咲洲</a:t>
            </a:r>
          </a:p>
        </p:txBody>
      </p:sp>
      <p:grpSp>
        <p:nvGrpSpPr>
          <p:cNvPr id="25" name="グループ化 24"/>
          <p:cNvGrpSpPr/>
          <p:nvPr/>
        </p:nvGrpSpPr>
        <p:grpSpPr>
          <a:xfrm>
            <a:off x="436252" y="1612471"/>
            <a:ext cx="1842924" cy="995533"/>
            <a:chOff x="436252" y="1612471"/>
            <a:chExt cx="1842924" cy="995533"/>
          </a:xfrm>
        </p:grpSpPr>
        <p:sp>
          <p:nvSpPr>
            <p:cNvPr id="28" name="正方形/長方形 27"/>
            <p:cNvSpPr/>
            <p:nvPr/>
          </p:nvSpPr>
          <p:spPr>
            <a:xfrm>
              <a:off x="436252" y="1612471"/>
              <a:ext cx="1842924" cy="99553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u="sng" dirty="0" smtClean="0">
                  <a:solidFill>
                    <a:schemeClr val="tx1"/>
                  </a:solidFill>
                  <a:latin typeface="+mn-ea"/>
                </a:rPr>
                <a:t>凡例</a:t>
              </a:r>
              <a:r>
                <a:rPr kumimoji="1" lang="ja-JP" altLang="en-US" sz="1200" dirty="0" smtClean="0">
                  <a:solidFill>
                    <a:schemeClr val="tx1"/>
                  </a:solidFill>
                  <a:latin typeface="+mn-ea"/>
                </a:rPr>
                <a:t>　　</a:t>
              </a:r>
              <a:endParaRPr kumimoji="1" lang="en-US" altLang="ja-JP" sz="1200" dirty="0" smtClean="0">
                <a:solidFill>
                  <a:schemeClr val="tx1"/>
                </a:solidFill>
                <a:latin typeface="+mn-ea"/>
              </a:endParaRPr>
            </a:p>
            <a:p>
              <a:r>
                <a:rPr kumimoji="1" lang="ja-JP" altLang="en-US" sz="1200" dirty="0" smtClean="0">
                  <a:solidFill>
                    <a:schemeClr val="tx1"/>
                  </a:solidFill>
                  <a:latin typeface="+mn-ea"/>
                </a:rPr>
                <a:t>　　：上屋</a:t>
              </a:r>
              <a:endParaRPr kumimoji="1" lang="en-US" altLang="ja-JP" sz="1200" dirty="0" smtClean="0">
                <a:solidFill>
                  <a:schemeClr val="tx1"/>
                </a:solidFill>
                <a:latin typeface="+mn-ea"/>
              </a:endParaRPr>
            </a:p>
            <a:p>
              <a:r>
                <a:rPr kumimoji="1" lang="ja-JP" altLang="en-US" sz="1200" dirty="0" smtClean="0">
                  <a:solidFill>
                    <a:schemeClr val="tx1"/>
                  </a:solidFill>
                  <a:latin typeface="+mn-ea"/>
                </a:rPr>
                <a:t>　　：荷さばき地</a:t>
              </a:r>
              <a:endParaRPr kumimoji="1" lang="en-US" altLang="ja-JP" sz="1200" dirty="0" smtClean="0">
                <a:solidFill>
                  <a:schemeClr val="tx1"/>
                </a:solidFill>
                <a:latin typeface="+mn-ea"/>
              </a:endParaRPr>
            </a:p>
            <a:p>
              <a:r>
                <a:rPr lang="ja-JP" altLang="en-US" sz="1200" dirty="0" smtClean="0">
                  <a:solidFill>
                    <a:schemeClr val="tx1"/>
                  </a:solidFill>
                  <a:latin typeface="+mn-ea"/>
                </a:rPr>
                <a:t>　　：荷役機械</a:t>
              </a:r>
              <a:endParaRPr lang="en-US" altLang="ja-JP" sz="1200" dirty="0" smtClean="0">
                <a:solidFill>
                  <a:schemeClr val="tx1"/>
                </a:solidFill>
                <a:latin typeface="+mn-ea"/>
              </a:endParaRPr>
            </a:p>
          </p:txBody>
        </p:sp>
        <p:sp>
          <p:nvSpPr>
            <p:cNvPr id="30" name="正方形/長方形 29"/>
            <p:cNvSpPr/>
            <p:nvPr/>
          </p:nvSpPr>
          <p:spPr>
            <a:xfrm>
              <a:off x="490704" y="1981983"/>
              <a:ext cx="350515" cy="923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1" name="正方形/長方形 30"/>
            <p:cNvSpPr/>
            <p:nvPr/>
          </p:nvSpPr>
          <p:spPr>
            <a:xfrm>
              <a:off x="482250" y="2144426"/>
              <a:ext cx="359402" cy="99754"/>
            </a:xfrm>
            <a:prstGeom prst="rect">
              <a:avLst/>
            </a:prstGeom>
            <a:pattFill prst="wdUpDiag">
              <a:fgClr>
                <a:srgbClr val="FF0000"/>
              </a:fgClr>
              <a:bgClr>
                <a:schemeClr val="bg1"/>
              </a:bgClr>
            </a:patt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2" name="円/楕円 31"/>
            <p:cNvSpPr>
              <a:spLocks noChangeAspect="1"/>
            </p:cNvSpPr>
            <p:nvPr/>
          </p:nvSpPr>
          <p:spPr>
            <a:xfrm>
              <a:off x="564575" y="2338060"/>
              <a:ext cx="91440" cy="91440"/>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cxnSp>
          <p:nvCxnSpPr>
            <p:cNvPr id="33" name="直線コネクタ 32"/>
            <p:cNvCxnSpPr/>
            <p:nvPr/>
          </p:nvCxnSpPr>
          <p:spPr>
            <a:xfrm flipH="1">
              <a:off x="661951" y="2379018"/>
              <a:ext cx="98364" cy="1354"/>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grpSp>
      <p:sp>
        <p:nvSpPr>
          <p:cNvPr id="22" name="タイトル 1"/>
          <p:cNvSpPr txBox="1">
            <a:spLocks/>
          </p:cNvSpPr>
          <p:nvPr/>
        </p:nvSpPr>
        <p:spPr>
          <a:xfrm>
            <a:off x="0" y="61492"/>
            <a:ext cx="7886700" cy="1018008"/>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1600" b="1" smtClean="0">
                <a:solidFill>
                  <a:schemeClr val="tx1"/>
                </a:solidFill>
                <a:latin typeface="+mj-ea"/>
              </a:rPr>
              <a:t>Ⅳ</a:t>
            </a:r>
            <a:r>
              <a:rPr lang="ja-JP" altLang="en-US" sz="1600" b="1" smtClean="0">
                <a:solidFill>
                  <a:schemeClr val="tx1"/>
                </a:solidFill>
                <a:latin typeface="+mj-ea"/>
              </a:rPr>
              <a:t>　経営改善策</a:t>
            </a:r>
            <a:r>
              <a:rPr lang="en-US" altLang="ja-JP" sz="1600" b="1" smtClean="0">
                <a:solidFill>
                  <a:schemeClr val="tx1"/>
                </a:solidFill>
                <a:latin typeface="+mj-ea"/>
              </a:rPr>
              <a:t/>
            </a:r>
            <a:br>
              <a:rPr lang="en-US" altLang="ja-JP" sz="1600" b="1" smtClean="0">
                <a:solidFill>
                  <a:schemeClr val="tx1"/>
                </a:solidFill>
                <a:latin typeface="+mj-ea"/>
              </a:rPr>
            </a:br>
            <a:r>
              <a:rPr lang="ja-JP" altLang="en-US" sz="1600" b="1" smtClean="0">
                <a:solidFill>
                  <a:schemeClr val="tx1"/>
                </a:solidFill>
                <a:latin typeface="+mj-ea"/>
              </a:rPr>
              <a:t>　２．個別課題への対応</a:t>
            </a:r>
            <a:r>
              <a:rPr lang="en-US" altLang="ja-JP" sz="1600" b="1" smtClean="0">
                <a:solidFill>
                  <a:schemeClr val="tx1"/>
                </a:solidFill>
                <a:latin typeface="+mj-ea"/>
              </a:rPr>
              <a:t/>
            </a:r>
            <a:br>
              <a:rPr lang="en-US" altLang="ja-JP" sz="1600" b="1" smtClean="0">
                <a:solidFill>
                  <a:schemeClr val="tx1"/>
                </a:solidFill>
                <a:latin typeface="+mj-ea"/>
              </a:rPr>
            </a:br>
            <a:r>
              <a:rPr lang="ja-JP" altLang="en-US" sz="1600" b="1" smtClean="0">
                <a:solidFill>
                  <a:schemeClr val="tx1"/>
                </a:solidFill>
                <a:latin typeface="+mj-ea"/>
              </a:rPr>
              <a:t>　　③　</a:t>
            </a:r>
            <a:r>
              <a:rPr lang="en-US" altLang="ja-JP" sz="1600" b="1" smtClean="0">
                <a:solidFill>
                  <a:schemeClr val="tx1"/>
                </a:solidFill>
                <a:latin typeface="+mj-ea"/>
              </a:rPr>
              <a:t>R</a:t>
            </a:r>
            <a:r>
              <a:rPr lang="ja-JP" altLang="en-US" sz="1600" b="1" smtClean="0">
                <a:solidFill>
                  <a:schemeClr val="tx1"/>
                </a:solidFill>
                <a:latin typeface="+mj-ea"/>
              </a:rPr>
              <a:t>地区荷さばき地</a:t>
            </a:r>
            <a:endParaRPr lang="ja-JP" altLang="en-US" sz="1600" b="1" dirty="0">
              <a:solidFill>
                <a:schemeClr val="tx1"/>
              </a:solidFill>
              <a:latin typeface="+mj-ea"/>
            </a:endParaRPr>
          </a:p>
        </p:txBody>
      </p:sp>
      <p:sp>
        <p:nvSpPr>
          <p:cNvPr id="3" name="スライド番号プレースホルダー 2"/>
          <p:cNvSpPr>
            <a:spLocks noGrp="1"/>
          </p:cNvSpPr>
          <p:nvPr>
            <p:ph type="sldNum" sz="quarter" idx="12"/>
          </p:nvPr>
        </p:nvSpPr>
        <p:spPr/>
        <p:txBody>
          <a:bodyPr/>
          <a:lstStyle/>
          <a:p>
            <a:fld id="{8F2DF4D1-A360-4C90-B403-85324C324155}" type="slidenum">
              <a:rPr kumimoji="1" lang="ja-JP" altLang="en-US" smtClean="0"/>
              <a:t>28</a:t>
            </a:fld>
            <a:endParaRPr kumimoji="1" lang="ja-JP" altLang="en-US" dirty="0"/>
          </a:p>
        </p:txBody>
      </p:sp>
    </p:spTree>
    <p:extLst>
      <p:ext uri="{BB962C8B-B14F-4D97-AF65-F5344CB8AC3E}">
        <p14:creationId xmlns:p14="http://schemas.microsoft.com/office/powerpoint/2010/main" val="14257879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0" y="61492"/>
            <a:ext cx="7886700" cy="1018008"/>
          </a:xfrm>
        </p:spPr>
        <p:txBody>
          <a:bodyPr>
            <a:normAutofit/>
          </a:bodyPr>
          <a:lstStyle/>
          <a:p>
            <a:r>
              <a:rPr lang="en-US" altLang="ja-JP" sz="1600" b="1" dirty="0">
                <a:solidFill>
                  <a:schemeClr val="tx1"/>
                </a:solidFill>
                <a:latin typeface="+mj-ea"/>
              </a:rPr>
              <a:t>Ⅳ</a:t>
            </a:r>
            <a:r>
              <a:rPr kumimoji="1" lang="ja-JP" altLang="en-US" sz="1600" b="1" dirty="0" smtClean="0">
                <a:solidFill>
                  <a:schemeClr val="tx1"/>
                </a:solidFill>
                <a:latin typeface="+mj-ea"/>
              </a:rPr>
              <a:t>　経営改善策</a:t>
            </a:r>
            <a:r>
              <a:rPr kumimoji="1" lang="en-US" altLang="ja-JP" sz="1600" b="1" dirty="0" smtClean="0">
                <a:solidFill>
                  <a:schemeClr val="tx1"/>
                </a:solidFill>
                <a:latin typeface="+mj-ea"/>
              </a:rPr>
              <a:t/>
            </a:r>
            <a:br>
              <a:rPr kumimoji="1" lang="en-US" altLang="ja-JP" sz="1600" b="1" dirty="0" smtClean="0">
                <a:solidFill>
                  <a:schemeClr val="tx1"/>
                </a:solidFill>
                <a:latin typeface="+mj-ea"/>
              </a:rPr>
            </a:br>
            <a:r>
              <a:rPr lang="ja-JP" altLang="en-US" sz="1600" b="1" dirty="0">
                <a:solidFill>
                  <a:schemeClr val="tx1"/>
                </a:solidFill>
                <a:latin typeface="+mj-ea"/>
              </a:rPr>
              <a:t>　</a:t>
            </a:r>
            <a:r>
              <a:rPr lang="ja-JP" altLang="en-US" sz="1600" b="1" dirty="0" smtClean="0">
                <a:solidFill>
                  <a:schemeClr val="tx1"/>
                </a:solidFill>
                <a:latin typeface="+mj-ea"/>
              </a:rPr>
              <a:t>２．個別課題への対応</a:t>
            </a:r>
            <a:r>
              <a:rPr lang="en-US" altLang="ja-JP" sz="1600" b="1" dirty="0" smtClean="0">
                <a:solidFill>
                  <a:schemeClr val="tx1"/>
                </a:solidFill>
                <a:latin typeface="+mj-ea"/>
              </a:rPr>
              <a:t/>
            </a:r>
            <a:br>
              <a:rPr lang="en-US" altLang="ja-JP" sz="1600" b="1" dirty="0" smtClean="0">
                <a:solidFill>
                  <a:schemeClr val="tx1"/>
                </a:solidFill>
                <a:latin typeface="+mj-ea"/>
              </a:rPr>
            </a:br>
            <a:r>
              <a:rPr lang="ja-JP" altLang="en-US" sz="1600" b="1" dirty="0">
                <a:solidFill>
                  <a:schemeClr val="tx1"/>
                </a:solidFill>
                <a:latin typeface="+mj-ea"/>
              </a:rPr>
              <a:t>　</a:t>
            </a:r>
            <a:r>
              <a:rPr lang="ja-JP" altLang="en-US" sz="1600" b="1" dirty="0" smtClean="0">
                <a:solidFill>
                  <a:schemeClr val="tx1"/>
                </a:solidFill>
                <a:latin typeface="+mj-ea"/>
              </a:rPr>
              <a:t>　③　</a:t>
            </a:r>
            <a:r>
              <a:rPr lang="en-US" altLang="ja-JP" sz="1600" b="1" dirty="0" smtClean="0">
                <a:solidFill>
                  <a:schemeClr val="tx1"/>
                </a:solidFill>
                <a:latin typeface="+mj-ea"/>
              </a:rPr>
              <a:t>R</a:t>
            </a:r>
            <a:r>
              <a:rPr lang="ja-JP" altLang="en-US" sz="1600" b="1" dirty="0" smtClean="0">
                <a:solidFill>
                  <a:schemeClr val="tx1"/>
                </a:solidFill>
                <a:latin typeface="+mj-ea"/>
              </a:rPr>
              <a:t>地区荷さばき地</a:t>
            </a:r>
            <a:endParaRPr kumimoji="1" lang="ja-JP" altLang="en-US" sz="1600" b="1" dirty="0">
              <a:solidFill>
                <a:schemeClr val="tx1"/>
              </a:solidFill>
              <a:latin typeface="+mj-ea"/>
            </a:endParaRPr>
          </a:p>
        </p:txBody>
      </p:sp>
      <p:sp>
        <p:nvSpPr>
          <p:cNvPr id="22" name="角丸四角形 21"/>
          <p:cNvSpPr/>
          <p:nvPr/>
        </p:nvSpPr>
        <p:spPr>
          <a:xfrm>
            <a:off x="93717" y="5899321"/>
            <a:ext cx="8986775" cy="838552"/>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u="sng" dirty="0">
                <a:solidFill>
                  <a:schemeClr val="bg1"/>
                </a:solidFill>
                <a:effectLst>
                  <a:outerShdw blurRad="38100" dist="38100" dir="2700000" algn="tl">
                    <a:srgbClr val="000000">
                      <a:alpha val="43137"/>
                    </a:srgbClr>
                  </a:outerShdw>
                </a:effectLst>
                <a:latin typeface="+mj-ea"/>
                <a:ea typeface="+mj-ea"/>
              </a:rPr>
              <a:t>課題解決のための「経営改善策</a:t>
            </a:r>
            <a:r>
              <a:rPr lang="ja-JP" altLang="en-US" sz="1200" b="1" u="sng" dirty="0" smtClean="0">
                <a:solidFill>
                  <a:schemeClr val="bg1"/>
                </a:solidFill>
                <a:effectLst>
                  <a:outerShdw blurRad="38100" dist="38100" dir="2700000" algn="tl">
                    <a:srgbClr val="000000">
                      <a:alpha val="43137"/>
                    </a:srgbClr>
                  </a:outerShdw>
                </a:effectLst>
                <a:latin typeface="+mj-ea"/>
                <a:ea typeface="+mj-ea"/>
              </a:rPr>
              <a:t>」</a:t>
            </a:r>
            <a:endParaRPr lang="en-US" altLang="ja-JP" sz="1200" b="1" u="sng" dirty="0" smtClean="0">
              <a:solidFill>
                <a:schemeClr val="bg1"/>
              </a:solidFill>
              <a:effectLst>
                <a:outerShdw blurRad="38100" dist="38100" dir="2700000" algn="tl">
                  <a:srgbClr val="000000">
                    <a:alpha val="43137"/>
                  </a:srgbClr>
                </a:outerShdw>
              </a:effectLst>
              <a:latin typeface="+mj-ea"/>
              <a:ea typeface="+mj-ea"/>
            </a:endParaRPr>
          </a:p>
          <a:p>
            <a:r>
              <a:rPr lang="ja-JP" altLang="en-US" sz="1200" b="1" dirty="0" smtClean="0">
                <a:solidFill>
                  <a:schemeClr val="bg1"/>
                </a:solidFill>
                <a:effectLst>
                  <a:outerShdw blurRad="38100" dist="38100" dir="2700000" algn="tl">
                    <a:srgbClr val="000000">
                      <a:alpha val="43137"/>
                    </a:srgbClr>
                  </a:outerShdw>
                </a:effectLst>
                <a:latin typeface="+mj-ea"/>
                <a:ea typeface="+mj-ea"/>
              </a:rPr>
              <a:t>（中期的取組）</a:t>
            </a:r>
            <a:endParaRPr lang="en-US" altLang="ja-JP" sz="1200" b="1" dirty="0" smtClean="0">
              <a:solidFill>
                <a:schemeClr val="bg1"/>
              </a:solidFill>
              <a:effectLst>
                <a:outerShdw blurRad="38100" dist="38100" dir="2700000" algn="tl">
                  <a:srgbClr val="000000">
                    <a:alpha val="43137"/>
                  </a:srgbClr>
                </a:outerShdw>
              </a:effectLst>
              <a:latin typeface="+mj-ea"/>
              <a:ea typeface="+mj-ea"/>
            </a:endParaRPr>
          </a:p>
          <a:p>
            <a:pPr marL="171450" lvl="0" indent="-171450">
              <a:buFont typeface="Arial" panose="020B0604020202020204" pitchFamily="34" charset="0"/>
              <a:buChar char="•"/>
            </a:pPr>
            <a:r>
              <a:rPr lang="ja-JP" altLang="en-US" sz="1200" b="1" dirty="0" smtClean="0">
                <a:solidFill>
                  <a:schemeClr val="bg1"/>
                </a:solidFill>
                <a:latin typeface="+mj-ea"/>
                <a:ea typeface="+mj-ea"/>
              </a:rPr>
              <a:t>稼働率</a:t>
            </a:r>
            <a:r>
              <a:rPr lang="ja-JP" altLang="en-US" sz="1200" b="1" dirty="0">
                <a:solidFill>
                  <a:schemeClr val="bg1"/>
                </a:solidFill>
                <a:latin typeface="+mj-ea"/>
                <a:ea typeface="+mj-ea"/>
              </a:rPr>
              <a:t>が低い</a:t>
            </a:r>
            <a:r>
              <a:rPr lang="ja-JP" altLang="en-US" sz="1200" b="1" dirty="0" smtClean="0">
                <a:solidFill>
                  <a:schemeClr val="bg1"/>
                </a:solidFill>
                <a:latin typeface="+mj-ea"/>
                <a:ea typeface="+mj-ea"/>
              </a:rPr>
              <a:t>Ｒ１</a:t>
            </a:r>
            <a:r>
              <a:rPr lang="ja-JP" altLang="en-US" sz="1200" b="1" dirty="0">
                <a:solidFill>
                  <a:schemeClr val="bg1"/>
                </a:solidFill>
                <a:latin typeface="+mj-ea"/>
                <a:ea typeface="+mj-ea"/>
              </a:rPr>
              <a:t>及び</a:t>
            </a:r>
            <a:r>
              <a:rPr lang="ja-JP" altLang="en-US" sz="1200" b="1" dirty="0" smtClean="0">
                <a:solidFill>
                  <a:schemeClr val="bg1"/>
                </a:solidFill>
                <a:latin typeface="+mj-ea"/>
                <a:ea typeface="+mj-ea"/>
              </a:rPr>
              <a:t>Ｒ２</a:t>
            </a:r>
            <a:r>
              <a:rPr lang="ja-JP" altLang="en-US" sz="1200" b="1" dirty="0">
                <a:solidFill>
                  <a:schemeClr val="bg1"/>
                </a:solidFill>
                <a:latin typeface="+mj-ea"/>
                <a:ea typeface="+mj-ea"/>
              </a:rPr>
              <a:t>は現在の使用者にヒアリングを行い、使用箇所を集約する。集約の結果生じた部分については、荷さばき地を一部廃止し収支改善を図る。</a:t>
            </a:r>
          </a:p>
        </p:txBody>
      </p:sp>
      <p:sp>
        <p:nvSpPr>
          <p:cNvPr id="35" name="正方形/長方形 34"/>
          <p:cNvSpPr/>
          <p:nvPr/>
        </p:nvSpPr>
        <p:spPr>
          <a:xfrm>
            <a:off x="4758460" y="3872684"/>
            <a:ext cx="3111761" cy="246221"/>
          </a:xfrm>
          <a:prstGeom prst="rect">
            <a:avLst/>
          </a:prstGeom>
          <a:ln w="22225">
            <a:noFill/>
          </a:ln>
        </p:spPr>
        <p:txBody>
          <a:bodyPr wrap="square">
            <a:spAutoFit/>
          </a:bodyPr>
          <a:lstStyle/>
          <a:p>
            <a:pPr lvl="0" algn="just">
              <a:spcAft>
                <a:spcPts val="0"/>
              </a:spcAft>
            </a:pPr>
            <a:r>
              <a:rPr lang="ja-JP" altLang="en-US" sz="1000" b="1" u="sng" kern="100" dirty="0" smtClean="0">
                <a:latin typeface="+mn-ea"/>
                <a:cs typeface="Times New Roman" panose="02020603050405020304" pitchFamily="18" charset="0"/>
              </a:rPr>
              <a:t>これまで及び当面の取組による収支見通し</a:t>
            </a:r>
            <a:endParaRPr lang="ja-JP" altLang="en-US" sz="1000" dirty="0">
              <a:latin typeface="+mn-ea"/>
            </a:endParaRPr>
          </a:p>
        </p:txBody>
      </p:sp>
      <p:sp>
        <p:nvSpPr>
          <p:cNvPr id="25" name="正方形/長方形 24"/>
          <p:cNvSpPr/>
          <p:nvPr/>
        </p:nvSpPr>
        <p:spPr>
          <a:xfrm>
            <a:off x="92276" y="877578"/>
            <a:ext cx="4491756" cy="1332222"/>
          </a:xfrm>
          <a:prstGeom prst="rect">
            <a:avLst/>
          </a:prstGeom>
          <a:ln w="22225">
            <a:solidFill>
              <a:schemeClr val="accent1"/>
            </a:solidFill>
          </a:ln>
        </p:spPr>
        <p:txBody>
          <a:bodyPr wrap="square">
            <a:noAutofit/>
          </a:bodyPr>
          <a:lstStyle/>
          <a:p>
            <a:pPr lvl="0" algn="just">
              <a:spcAft>
                <a:spcPts val="0"/>
              </a:spcAft>
            </a:pPr>
            <a:r>
              <a:rPr lang="en-US" altLang="ja-JP" sz="1200" b="1" u="sng" kern="100" dirty="0" smtClean="0">
                <a:latin typeface="+mn-ea"/>
                <a:cs typeface="Times New Roman" panose="02020603050405020304" pitchFamily="18" charset="0"/>
              </a:rPr>
              <a:t>R</a:t>
            </a:r>
            <a:r>
              <a:rPr lang="ja-JP" altLang="en-US" sz="1200" b="1" u="sng" kern="100" dirty="0" smtClean="0">
                <a:latin typeface="+mn-ea"/>
                <a:cs typeface="Times New Roman" panose="02020603050405020304" pitchFamily="18" charset="0"/>
              </a:rPr>
              <a:t>地区荷さばき地の役割</a:t>
            </a:r>
            <a:endParaRPr lang="en-US" altLang="ja-JP" sz="1200" b="1" u="sng" kern="100" dirty="0" smtClean="0">
              <a:latin typeface="+mn-ea"/>
              <a:cs typeface="Times New Roman" panose="02020603050405020304" pitchFamily="18" charset="0"/>
            </a:endParaRPr>
          </a:p>
          <a:p>
            <a:pPr marL="171450" lvl="0" indent="-171450" algn="just">
              <a:spcAft>
                <a:spcPts val="0"/>
              </a:spcAft>
              <a:buFont typeface="Arial" panose="020B0604020202020204" pitchFamily="34" charset="0"/>
              <a:buChar char="•"/>
            </a:pPr>
            <a:r>
              <a:rPr lang="ja-JP" altLang="en-US" sz="1200" kern="100" dirty="0" smtClean="0">
                <a:latin typeface="+mn-ea"/>
                <a:cs typeface="Times New Roman" panose="02020603050405020304" pitchFamily="18" charset="0"/>
              </a:rPr>
              <a:t>Ｒ</a:t>
            </a:r>
            <a:r>
              <a:rPr lang="ja-JP" altLang="en-US" sz="1200" kern="100" dirty="0">
                <a:latin typeface="+mn-ea"/>
                <a:cs typeface="Times New Roman" panose="02020603050405020304" pitchFamily="18" charset="0"/>
              </a:rPr>
              <a:t>地区荷さばき地がある</a:t>
            </a:r>
            <a:r>
              <a:rPr lang="ja-JP" altLang="en-US" sz="1200" kern="100" dirty="0" smtClean="0">
                <a:latin typeface="+mn-ea"/>
                <a:cs typeface="Times New Roman" panose="02020603050405020304" pitchFamily="18" charset="0"/>
              </a:rPr>
              <a:t>Ｒ埠頭は</a:t>
            </a:r>
            <a:r>
              <a:rPr lang="ja-JP" altLang="en-US" sz="1200" kern="100" dirty="0">
                <a:latin typeface="+mn-ea"/>
                <a:cs typeface="Times New Roman" panose="02020603050405020304" pitchFamily="18" charset="0"/>
              </a:rPr>
              <a:t>、公共の</a:t>
            </a:r>
            <a:r>
              <a:rPr lang="ja-JP" altLang="en-US" sz="1200" kern="100" dirty="0" smtClean="0">
                <a:latin typeface="+mn-ea"/>
                <a:cs typeface="Times New Roman" panose="02020603050405020304" pitchFamily="18" charset="0"/>
              </a:rPr>
              <a:t>コンテナ埠頭から</a:t>
            </a:r>
            <a:r>
              <a:rPr lang="ja-JP" altLang="en-US" sz="1200" kern="100" dirty="0">
                <a:latin typeface="+mn-ea"/>
                <a:cs typeface="Times New Roman" panose="02020603050405020304" pitchFamily="18" charset="0"/>
              </a:rPr>
              <a:t>内航</a:t>
            </a:r>
            <a:r>
              <a:rPr lang="ja-JP" altLang="en-US" sz="1200" kern="100" dirty="0" smtClean="0">
                <a:latin typeface="+mn-ea"/>
                <a:cs typeface="Times New Roman" panose="02020603050405020304" pitchFamily="18" charset="0"/>
              </a:rPr>
              <a:t>フェリー埠頭へ</a:t>
            </a:r>
            <a:r>
              <a:rPr lang="ja-JP" altLang="en-US" sz="1200" kern="100" dirty="0">
                <a:latin typeface="+mn-ea"/>
                <a:cs typeface="Times New Roman" panose="02020603050405020304" pitchFamily="18" charset="0"/>
              </a:rPr>
              <a:t>の転換を実施</a:t>
            </a:r>
            <a:r>
              <a:rPr lang="ja-JP" altLang="en-US" sz="1200" kern="100" dirty="0" smtClean="0">
                <a:latin typeface="+mn-ea"/>
                <a:cs typeface="Times New Roman" panose="02020603050405020304" pitchFamily="18" charset="0"/>
              </a:rPr>
              <a:t>した埠頭で</a:t>
            </a:r>
            <a:r>
              <a:rPr lang="ja-JP" altLang="en-US" sz="1200" kern="100" dirty="0">
                <a:latin typeface="+mn-ea"/>
                <a:cs typeface="Times New Roman" panose="02020603050405020304" pitchFamily="18" charset="0"/>
              </a:rPr>
              <a:t>あり、現在はＲ３の一部、Ｒ４、Ｒ５が大阪港と九州を結ぶ大型フェリーの拠点（別府航路及び志布志航路が就航）となっている。</a:t>
            </a:r>
          </a:p>
          <a:p>
            <a:pPr marL="171450" lvl="0" indent="-171450" algn="just">
              <a:spcAft>
                <a:spcPts val="0"/>
              </a:spcAft>
              <a:buFont typeface="Arial" panose="020B0604020202020204" pitchFamily="34" charset="0"/>
              <a:buChar char="•"/>
            </a:pPr>
            <a:r>
              <a:rPr lang="ja-JP" altLang="en-US" sz="1200" kern="100" dirty="0" smtClean="0">
                <a:latin typeface="+mn-ea"/>
                <a:cs typeface="Times New Roman" panose="02020603050405020304" pitchFamily="18" charset="0"/>
              </a:rPr>
              <a:t>また</a:t>
            </a:r>
            <a:r>
              <a:rPr lang="ja-JP" altLang="en-US" sz="1200" kern="100" dirty="0">
                <a:latin typeface="+mn-ea"/>
                <a:cs typeface="Times New Roman" panose="02020603050405020304" pitchFamily="18" charset="0"/>
              </a:rPr>
              <a:t>、Ｒ１からＲ３の一部は、外貿</a:t>
            </a:r>
            <a:r>
              <a:rPr lang="ja-JP" altLang="en-US" sz="1200" kern="100" dirty="0" smtClean="0">
                <a:latin typeface="+mn-ea"/>
                <a:cs typeface="Times New Roman" panose="02020603050405020304" pitchFamily="18" charset="0"/>
              </a:rPr>
              <a:t>多目的埠頭と</a:t>
            </a:r>
            <a:r>
              <a:rPr lang="ja-JP" altLang="en-US" sz="1200" kern="100" dirty="0">
                <a:latin typeface="+mn-ea"/>
                <a:cs typeface="Times New Roman" panose="02020603050405020304" pitchFamily="18" charset="0"/>
              </a:rPr>
              <a:t>して運用している。</a:t>
            </a:r>
          </a:p>
        </p:txBody>
      </p:sp>
      <p:sp>
        <p:nvSpPr>
          <p:cNvPr id="68" name="正方形/長方形 67"/>
          <p:cNvSpPr/>
          <p:nvPr/>
        </p:nvSpPr>
        <p:spPr>
          <a:xfrm>
            <a:off x="4676309" y="2714668"/>
            <a:ext cx="4404184" cy="1012077"/>
          </a:xfrm>
          <a:prstGeom prst="rect">
            <a:avLst/>
          </a:prstGeom>
          <a:solidFill>
            <a:schemeClr val="bg1"/>
          </a:solidFill>
          <a:ln w="25400">
            <a:solidFill>
              <a:schemeClr val="accent1"/>
            </a:solidFill>
          </a:ln>
        </p:spPr>
        <p:txBody>
          <a:bodyPr wrap="square">
            <a:noAutofit/>
          </a:bodyPr>
          <a:lstStyle/>
          <a:p>
            <a:endParaRPr lang="en-US" altLang="ja-JP" sz="1200" dirty="0" smtClean="0">
              <a:latin typeface="+mn-ea"/>
              <a:cs typeface="Times New Roman" panose="02020603050405020304" pitchFamily="18" charset="0"/>
            </a:endParaRPr>
          </a:p>
          <a:p>
            <a:endParaRPr lang="en-US" altLang="ja-JP" sz="1200" dirty="0" smtClean="0">
              <a:latin typeface="+mn-ea"/>
              <a:cs typeface="Times New Roman" panose="02020603050405020304" pitchFamily="18" charset="0"/>
            </a:endParaRPr>
          </a:p>
          <a:p>
            <a:pPr marL="171450" indent="-171450">
              <a:buFont typeface="Arial" panose="020B0604020202020204" pitchFamily="34" charset="0"/>
              <a:buChar char="•"/>
            </a:pPr>
            <a:r>
              <a:rPr lang="ja-JP" altLang="en-US" sz="1200" dirty="0" smtClean="0">
                <a:latin typeface="+mn-ea"/>
                <a:cs typeface="Times New Roman" panose="02020603050405020304" pitchFamily="18" charset="0"/>
              </a:rPr>
              <a:t>Ｒ３</a:t>
            </a:r>
            <a:r>
              <a:rPr lang="en-US" altLang="ja-JP" sz="1200" dirty="0">
                <a:latin typeface="+mn-ea"/>
                <a:cs typeface="Times New Roman" panose="02020603050405020304" pitchFamily="18" charset="0"/>
              </a:rPr>
              <a:t>,</a:t>
            </a:r>
            <a:r>
              <a:rPr lang="ja-JP" altLang="en-US" sz="1200" dirty="0" smtClean="0">
                <a:latin typeface="+mn-ea"/>
                <a:cs typeface="Times New Roman" panose="02020603050405020304" pitchFamily="18" charset="0"/>
              </a:rPr>
              <a:t>Ｒ４</a:t>
            </a:r>
            <a:r>
              <a:rPr lang="ja-JP" altLang="en-US" sz="1200" dirty="0">
                <a:latin typeface="+mn-ea"/>
                <a:cs typeface="Times New Roman" panose="02020603050405020304" pitchFamily="18" charset="0"/>
              </a:rPr>
              <a:t>及び</a:t>
            </a:r>
            <a:r>
              <a:rPr lang="ja-JP" altLang="en-US" sz="1200" dirty="0" smtClean="0">
                <a:latin typeface="+mn-ea"/>
                <a:cs typeface="Times New Roman" panose="02020603050405020304" pitchFamily="18" charset="0"/>
              </a:rPr>
              <a:t>Ｒ５</a:t>
            </a:r>
            <a:r>
              <a:rPr lang="ja-JP" altLang="en-US" sz="1200" dirty="0">
                <a:latin typeface="+mn-ea"/>
                <a:cs typeface="Times New Roman" panose="02020603050405020304" pitchFamily="18" charset="0"/>
              </a:rPr>
              <a:t>はフェリー関連に転換したことにより、稼働率の向上と収支の改善が見込めるが、</a:t>
            </a:r>
            <a:r>
              <a:rPr lang="ja-JP" altLang="en-US" sz="1200" dirty="0" smtClean="0">
                <a:latin typeface="+mn-ea"/>
                <a:cs typeface="Times New Roman" panose="02020603050405020304" pitchFamily="18" charset="0"/>
              </a:rPr>
              <a:t>Ｒ１</a:t>
            </a:r>
            <a:r>
              <a:rPr lang="ja-JP" altLang="en-US" sz="1200" dirty="0">
                <a:latin typeface="+mn-ea"/>
                <a:cs typeface="Times New Roman" panose="02020603050405020304" pitchFamily="18" charset="0"/>
              </a:rPr>
              <a:t>及び</a:t>
            </a:r>
            <a:r>
              <a:rPr lang="ja-JP" altLang="en-US" sz="1200" dirty="0" smtClean="0">
                <a:latin typeface="+mn-ea"/>
                <a:cs typeface="Times New Roman" panose="02020603050405020304" pitchFamily="18" charset="0"/>
              </a:rPr>
              <a:t>Ｒ２</a:t>
            </a:r>
            <a:r>
              <a:rPr lang="ja-JP" altLang="en-US" sz="1200" dirty="0">
                <a:latin typeface="+mn-ea"/>
                <a:cs typeface="Times New Roman" panose="02020603050405020304" pitchFamily="18" charset="0"/>
              </a:rPr>
              <a:t>について</a:t>
            </a:r>
            <a:r>
              <a:rPr lang="ja-JP" altLang="en-US" sz="1200" dirty="0" smtClean="0">
                <a:latin typeface="+mn-ea"/>
                <a:cs typeface="Times New Roman" panose="02020603050405020304" pitchFamily="18" charset="0"/>
              </a:rPr>
              <a:t>は稼働率</a:t>
            </a:r>
            <a:r>
              <a:rPr lang="ja-JP" altLang="en-US" sz="1200" dirty="0">
                <a:latin typeface="+mn-ea"/>
                <a:cs typeface="Times New Roman" panose="02020603050405020304" pitchFamily="18" charset="0"/>
              </a:rPr>
              <a:t>が低い。</a:t>
            </a:r>
          </a:p>
        </p:txBody>
      </p:sp>
      <p:sp>
        <p:nvSpPr>
          <p:cNvPr id="69" name="正方形/長方形 68"/>
          <p:cNvSpPr/>
          <p:nvPr/>
        </p:nvSpPr>
        <p:spPr>
          <a:xfrm>
            <a:off x="4676308" y="2728301"/>
            <a:ext cx="2326100" cy="35244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u="sng" dirty="0" smtClean="0">
                <a:solidFill>
                  <a:schemeClr val="bg1"/>
                </a:solidFill>
              </a:rPr>
              <a:t>収支分析などから導いた課題</a:t>
            </a:r>
            <a:endParaRPr kumimoji="1" lang="ja-JP" altLang="en-US" sz="1200" b="1" u="sng" dirty="0">
              <a:solidFill>
                <a:schemeClr val="bg1"/>
              </a:solidFill>
            </a:endParaRPr>
          </a:p>
        </p:txBody>
      </p:sp>
      <p:sp>
        <p:nvSpPr>
          <p:cNvPr id="70" name="正方形/長方形 69"/>
          <p:cNvSpPr/>
          <p:nvPr/>
        </p:nvSpPr>
        <p:spPr>
          <a:xfrm>
            <a:off x="4676308" y="877579"/>
            <a:ext cx="4404185" cy="1738030"/>
          </a:xfrm>
          <a:prstGeom prst="rect">
            <a:avLst/>
          </a:prstGeom>
          <a:solidFill>
            <a:schemeClr val="bg1"/>
          </a:solidFill>
          <a:ln w="25400">
            <a:solidFill>
              <a:schemeClr val="accent1"/>
            </a:solidFill>
          </a:ln>
        </p:spPr>
        <p:txBody>
          <a:bodyPr wrap="square">
            <a:noAutofit/>
          </a:bodyPr>
          <a:lstStyle/>
          <a:p>
            <a:r>
              <a:rPr lang="ja-JP" altLang="en-US" sz="1200" b="1" u="sng" dirty="0" smtClean="0">
                <a:latin typeface="+mn-ea"/>
                <a:cs typeface="Times New Roman" panose="02020603050405020304" pitchFamily="18" charset="0"/>
              </a:rPr>
              <a:t>これ</a:t>
            </a:r>
            <a:r>
              <a:rPr lang="ja-JP" altLang="en-US" sz="1200" b="1" u="sng" dirty="0">
                <a:latin typeface="+mn-ea"/>
                <a:cs typeface="Times New Roman" panose="02020603050405020304" pitchFamily="18" charset="0"/>
              </a:rPr>
              <a:t>まで及び当面の取り組みによる収支</a:t>
            </a:r>
            <a:r>
              <a:rPr lang="ja-JP" altLang="en-US" sz="1200" b="1" u="sng" dirty="0" smtClean="0">
                <a:latin typeface="+mn-ea"/>
                <a:cs typeface="Times New Roman" panose="02020603050405020304" pitchFamily="18" charset="0"/>
              </a:rPr>
              <a:t>見通し</a:t>
            </a:r>
            <a:endParaRPr lang="en-US" altLang="ja-JP" sz="1200" b="1" u="sng" dirty="0" smtClean="0">
              <a:latin typeface="+mn-ea"/>
              <a:cs typeface="Times New Roman" panose="02020603050405020304" pitchFamily="18" charset="0"/>
            </a:endParaRPr>
          </a:p>
          <a:p>
            <a:pPr marL="171450" indent="-171450">
              <a:buFont typeface="Arial" panose="020B0604020202020204" pitchFamily="34" charset="0"/>
              <a:buChar char="•"/>
            </a:pPr>
            <a:r>
              <a:rPr lang="ja-JP" altLang="en-US" sz="1200" dirty="0">
                <a:latin typeface="+mn-ea"/>
                <a:cs typeface="Times New Roman" panose="02020603050405020304" pitchFamily="18" charset="0"/>
              </a:rPr>
              <a:t>Ｒ３の一部、Ｒ４及びＲ５はフェリーふ頭として使用しており、平成</a:t>
            </a:r>
            <a:r>
              <a:rPr lang="en-US" altLang="ja-JP" sz="1200" dirty="0">
                <a:latin typeface="+mn-ea"/>
                <a:cs typeface="Times New Roman" panose="02020603050405020304" pitchFamily="18" charset="0"/>
              </a:rPr>
              <a:t>29</a:t>
            </a:r>
            <a:r>
              <a:rPr lang="ja-JP" altLang="en-US" sz="1200" dirty="0">
                <a:latin typeface="+mn-ea"/>
                <a:cs typeface="Times New Roman" panose="02020603050405020304" pitchFamily="18" charset="0"/>
              </a:rPr>
              <a:t>年</a:t>
            </a:r>
            <a:r>
              <a:rPr lang="en-US" altLang="ja-JP" sz="1200" dirty="0">
                <a:latin typeface="+mn-ea"/>
                <a:cs typeface="Times New Roman" panose="02020603050405020304" pitchFamily="18" charset="0"/>
              </a:rPr>
              <a:t>1</a:t>
            </a:r>
            <a:r>
              <a:rPr lang="ja-JP" altLang="en-US" sz="1200" dirty="0">
                <a:latin typeface="+mn-ea"/>
                <a:cs typeface="Times New Roman" panose="02020603050405020304" pitchFamily="18" charset="0"/>
              </a:rPr>
              <a:t>月の志布志航路の移転により、稼働率が改善している。</a:t>
            </a:r>
            <a:endParaRPr lang="en-US" altLang="ja-JP" sz="1200" dirty="0">
              <a:latin typeface="+mn-ea"/>
              <a:cs typeface="Times New Roman" panose="02020603050405020304" pitchFamily="18" charset="0"/>
            </a:endParaRPr>
          </a:p>
          <a:p>
            <a:pPr marL="171450" indent="-171450">
              <a:buFont typeface="Arial" panose="020B0604020202020204" pitchFamily="34" charset="0"/>
              <a:buChar char="•"/>
            </a:pPr>
            <a:r>
              <a:rPr lang="ja-JP" altLang="en-US" sz="1200" dirty="0" smtClean="0">
                <a:latin typeface="+mn-ea"/>
                <a:cs typeface="Times New Roman" panose="02020603050405020304" pitchFamily="18" charset="0"/>
              </a:rPr>
              <a:t>また、Ｒ</a:t>
            </a:r>
            <a:r>
              <a:rPr lang="ja-JP" altLang="en-US" sz="1200" dirty="0">
                <a:latin typeface="+mn-ea"/>
                <a:cs typeface="Times New Roman" panose="02020603050405020304" pitchFamily="18" charset="0"/>
              </a:rPr>
              <a:t>３の一部において、別府便のリプレース後（フェリーの大型化）</a:t>
            </a:r>
            <a:r>
              <a:rPr lang="ja-JP" altLang="en-US" sz="1200" dirty="0" smtClean="0">
                <a:latin typeface="+mn-ea"/>
                <a:cs typeface="Times New Roman" panose="02020603050405020304" pitchFamily="18" charset="0"/>
              </a:rPr>
              <a:t>に伴い、荷さばき地の許可面積が増加し、不要となった荷さばき地の一部を供用廃止し埋立事業へ返還したことから、収支が平成</a:t>
            </a:r>
            <a:r>
              <a:rPr lang="en-US" altLang="ja-JP" sz="1200" dirty="0" smtClean="0">
                <a:latin typeface="+mn-ea"/>
                <a:cs typeface="Times New Roman" panose="02020603050405020304" pitchFamily="18" charset="0"/>
              </a:rPr>
              <a:t>29</a:t>
            </a:r>
            <a:r>
              <a:rPr lang="ja-JP" altLang="en-US" sz="1200" dirty="0" smtClean="0">
                <a:latin typeface="+mn-ea"/>
                <a:cs typeface="Times New Roman" panose="02020603050405020304" pitchFamily="18" charset="0"/>
              </a:rPr>
              <a:t>年度決算から</a:t>
            </a:r>
            <a:r>
              <a:rPr lang="en-US" altLang="ja-JP" sz="1200" dirty="0" smtClean="0">
                <a:latin typeface="+mn-ea"/>
                <a:cs typeface="Times New Roman" panose="02020603050405020304" pitchFamily="18" charset="0"/>
              </a:rPr>
              <a:t>44</a:t>
            </a:r>
            <a:r>
              <a:rPr lang="ja-JP" altLang="en-US" sz="1200" dirty="0" smtClean="0">
                <a:latin typeface="+mn-ea"/>
                <a:cs typeface="Times New Roman" panose="02020603050405020304" pitchFamily="18" charset="0"/>
              </a:rPr>
              <a:t>百万円改善する見込みである。</a:t>
            </a:r>
            <a:endParaRPr lang="en-US" altLang="ja-JP" sz="1200" dirty="0" smtClean="0">
              <a:latin typeface="+mn-ea"/>
              <a:cs typeface="Times New Roman" panose="02020603050405020304" pitchFamily="18" charset="0"/>
            </a:endParaRPr>
          </a:p>
        </p:txBody>
      </p:sp>
      <p:graphicFrame>
        <p:nvGraphicFramePr>
          <p:cNvPr id="39" name="グラフ 38"/>
          <p:cNvGraphicFramePr>
            <a:graphicFrameLocks/>
          </p:cNvGraphicFramePr>
          <p:nvPr>
            <p:extLst>
              <p:ext uri="{D42A27DB-BD31-4B8C-83A1-F6EECF244321}">
                <p14:modId xmlns:p14="http://schemas.microsoft.com/office/powerpoint/2010/main" val="364203711"/>
              </p:ext>
            </p:extLst>
          </p:nvPr>
        </p:nvGraphicFramePr>
        <p:xfrm>
          <a:off x="92276" y="2300031"/>
          <a:ext cx="2700000" cy="1728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2" name="グラフ 41"/>
          <p:cNvGraphicFramePr>
            <a:graphicFrameLocks/>
          </p:cNvGraphicFramePr>
          <p:nvPr>
            <p:extLst>
              <p:ext uri="{D42A27DB-BD31-4B8C-83A1-F6EECF244321}">
                <p14:modId xmlns:p14="http://schemas.microsoft.com/office/powerpoint/2010/main" val="1456376527"/>
              </p:ext>
            </p:extLst>
          </p:nvPr>
        </p:nvGraphicFramePr>
        <p:xfrm>
          <a:off x="92276" y="4136377"/>
          <a:ext cx="2700000" cy="1728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グラフ 13"/>
          <p:cNvGraphicFramePr>
            <a:graphicFrameLocks/>
          </p:cNvGraphicFramePr>
          <p:nvPr>
            <p:extLst>
              <p:ext uri="{D42A27DB-BD31-4B8C-83A1-F6EECF244321}">
                <p14:modId xmlns:p14="http://schemas.microsoft.com/office/powerpoint/2010/main" val="821194919"/>
              </p:ext>
            </p:extLst>
          </p:nvPr>
        </p:nvGraphicFramePr>
        <p:xfrm>
          <a:off x="4758460" y="4136377"/>
          <a:ext cx="2700000" cy="1728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5" name="グラフ 14"/>
          <p:cNvGraphicFramePr>
            <a:graphicFrameLocks/>
          </p:cNvGraphicFramePr>
          <p:nvPr>
            <p:extLst>
              <p:ext uri="{D42A27DB-BD31-4B8C-83A1-F6EECF244321}">
                <p14:modId xmlns:p14="http://schemas.microsoft.com/office/powerpoint/2010/main" val="3131191703"/>
              </p:ext>
            </p:extLst>
          </p:nvPr>
        </p:nvGraphicFramePr>
        <p:xfrm>
          <a:off x="7380082" y="4136377"/>
          <a:ext cx="1620000" cy="1728000"/>
        </p:xfrm>
        <a:graphic>
          <a:graphicData uri="http://schemas.openxmlformats.org/drawingml/2006/chart">
            <c:chart xmlns:c="http://schemas.openxmlformats.org/drawingml/2006/chart" xmlns:r="http://schemas.openxmlformats.org/officeDocument/2006/relationships" r:id="rId5"/>
          </a:graphicData>
        </a:graphic>
      </p:graphicFrame>
      <p:sp>
        <p:nvSpPr>
          <p:cNvPr id="16" name="右矢印 15"/>
          <p:cNvSpPr/>
          <p:nvPr/>
        </p:nvSpPr>
        <p:spPr>
          <a:xfrm>
            <a:off x="4460223" y="4679200"/>
            <a:ext cx="250290" cy="574122"/>
          </a:xfrm>
          <a:prstGeom prst="right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ja-JP" altLang="en-US" sz="1300">
              <a:latin typeface="+mn-ea"/>
            </a:endParaRPr>
          </a:p>
        </p:txBody>
      </p:sp>
      <p:sp>
        <p:nvSpPr>
          <p:cNvPr id="2" name="スライド番号プレースホルダー 1"/>
          <p:cNvSpPr>
            <a:spLocks noGrp="1"/>
          </p:cNvSpPr>
          <p:nvPr>
            <p:ph type="sldNum" sz="quarter" idx="12"/>
          </p:nvPr>
        </p:nvSpPr>
        <p:spPr/>
        <p:txBody>
          <a:bodyPr/>
          <a:lstStyle/>
          <a:p>
            <a:fld id="{8F2DF4D1-A360-4C90-B403-85324C324155}" type="slidenum">
              <a:rPr kumimoji="1" lang="ja-JP" altLang="en-US" smtClean="0"/>
              <a:t>29</a:t>
            </a:fld>
            <a:endParaRPr kumimoji="1" lang="ja-JP" altLang="en-US" dirty="0"/>
          </a:p>
        </p:txBody>
      </p:sp>
      <p:graphicFrame>
        <p:nvGraphicFramePr>
          <p:cNvPr id="17" name="グラフ 16"/>
          <p:cNvGraphicFramePr>
            <a:graphicFrameLocks/>
          </p:cNvGraphicFramePr>
          <p:nvPr>
            <p:extLst>
              <p:ext uri="{D42A27DB-BD31-4B8C-83A1-F6EECF244321}">
                <p14:modId xmlns:p14="http://schemas.microsoft.com/office/powerpoint/2010/main" val="3506126495"/>
              </p:ext>
            </p:extLst>
          </p:nvPr>
        </p:nvGraphicFramePr>
        <p:xfrm>
          <a:off x="2775774" y="4105156"/>
          <a:ext cx="1620000" cy="17280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8" name="グラフ 17"/>
          <p:cNvGraphicFramePr>
            <a:graphicFrameLocks/>
          </p:cNvGraphicFramePr>
          <p:nvPr>
            <p:extLst>
              <p:ext uri="{D42A27DB-BD31-4B8C-83A1-F6EECF244321}">
                <p14:modId xmlns:p14="http://schemas.microsoft.com/office/powerpoint/2010/main" val="1075425277"/>
              </p:ext>
            </p:extLst>
          </p:nvPr>
        </p:nvGraphicFramePr>
        <p:xfrm>
          <a:off x="2792276" y="2293456"/>
          <a:ext cx="1620000" cy="1728000"/>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1624359291"/>
      </p:ext>
    </p:extLst>
  </p:cSld>
  <p:clrMapOvr>
    <a:masterClrMapping/>
  </p:clrMapOvr>
  <p:timing>
    <p:tnLst>
      <p:par>
        <p:cTn id="1" dur="indefinite" restart="never" nodeType="tmRoot"/>
      </p:par>
    </p:tnLst>
  </p:timing>
</p:sld>
</file>

<file path=ppt/theme/theme1.xml><?xml version="1.0" encoding="utf-8"?>
<a:theme xmlns:a="http://schemas.openxmlformats.org/drawingml/2006/main" name="ファセット">
  <a:themeElements>
    <a:clrScheme name="紫">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7804</TotalTime>
  <Words>354</Words>
  <PresentationFormat>画面に合わせる (4:3)</PresentationFormat>
  <Paragraphs>42</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ＭＳ Ｐゴシック</vt:lpstr>
      <vt:lpstr>メイリオ</vt:lpstr>
      <vt:lpstr>Arial</vt:lpstr>
      <vt:lpstr>Calibri</vt:lpstr>
      <vt:lpstr>Century Gothic</vt:lpstr>
      <vt:lpstr>Times New Roman</vt:lpstr>
      <vt:lpstr>Wingdings 3</vt:lpstr>
      <vt:lpstr>ファセット</vt:lpstr>
      <vt:lpstr>PowerPoint プレゼンテーション</vt:lpstr>
      <vt:lpstr>Ⅳ　経営改善策 　２．個別課題への対応 　　③　R地区荷さばき地</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2019-02-04T00:46:47Z</cp:lastPrinted>
  <dcterms:created xsi:type="dcterms:W3CDTF">2017-08-25T04:05:05Z</dcterms:created>
  <dcterms:modified xsi:type="dcterms:W3CDTF">2019-03-06T02:28:16Z</dcterms:modified>
</cp:coreProperties>
</file>