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32" saveSubsetFonts="1">
  <p:sldMasterIdLst>
    <p:sldMasterId id="2147483766" r:id="rId1"/>
  </p:sldMasterIdLst>
  <p:notesMasterIdLst>
    <p:notesMasterId r:id="rId4"/>
  </p:notesMasterIdLst>
  <p:sldIdLst>
    <p:sldId id="331" r:id="rId2"/>
    <p:sldId id="270" r:id="rId3"/>
  </p:sldIdLst>
  <p:sldSz cx="9144000" cy="6858000" type="screen4x3"/>
  <p:notesSz cx="673576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1E40"/>
    <a:srgbClr val="E5D7ED"/>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41" autoAdjust="0"/>
    <p:restoredTop sz="94424" autoAdjust="0"/>
  </p:normalViewPr>
  <p:slideViewPr>
    <p:cSldViewPr snapToGrid="0">
      <p:cViewPr varScale="1">
        <p:scale>
          <a:sx n="70" d="100"/>
          <a:sy n="70" d="100"/>
        </p:scale>
        <p:origin x="1500" y="48"/>
      </p:cViewPr>
      <p:guideLst/>
    </p:cSldViewPr>
  </p:slideViewPr>
  <p:outlineViewPr>
    <p:cViewPr>
      <p:scale>
        <a:sx n="33" d="100"/>
        <a:sy n="33" d="100"/>
      </p:scale>
      <p:origin x="0" y="-27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i5623742\Desktop\&#32076;&#21942;&#35336;&#30011;&#21454;&#25903;&#21450;&#12403;&#31292;&#20685;&#29575;&#12464;&#12521;&#12501;&#9313;.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APFF001C\OA-na0002$\&#12518;&#12540;&#12470;&#20316;&#26989;&#29992;&#12501;&#12457;&#12523;&#12480;\03&#28207;&#21942;&#20107;&#26989;&#20250;&#35336;&#25285;&#24403;\08.&#32076;&#21942;&#20225;&#30011;\01.&#26045;&#35373;&#25552;&#20379;&#20107;&#26989;\H30&#65374;&#12288;&#32076;&#21942;&#35336;&#30011;&#31574;&#23450;&#24460;\&#22303;&#29983;&#24029;&#20316;&#26989;&#29992;\&#32076;&#21942;&#35336;&#30011;&#21454;&#25903;&#21450;&#12403;&#31292;&#20685;&#29575;&#12464;&#12521;&#1250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APFF001C\OA-na0002$\&#12518;&#12540;&#12470;&#20316;&#26989;&#29992;&#12501;&#12457;&#12523;&#12480;\03&#28207;&#21942;&#20107;&#26989;&#20250;&#35336;&#25285;&#24403;\08.&#32076;&#21942;&#20225;&#30011;\01.&#26045;&#35373;&#25552;&#20379;&#20107;&#26989;\H30&#65374;&#12288;&#32076;&#21942;&#35336;&#30011;&#31574;&#23450;&#24460;\15.181203%20&#35506;&#38263;&#20250;\&#20803;&#12487;&#12540;&#12479;\&#32076;&#21942;&#35336;&#30011;&#21454;&#25903;&#21450;&#12403;&#31292;&#20685;&#29575;&#12464;&#12521;&#1250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APFF001C\OA-na0002$\&#12518;&#12540;&#12470;&#20316;&#26989;&#29992;&#12501;&#12457;&#12523;&#12480;\03&#28207;&#21942;&#20107;&#26989;&#20250;&#35336;&#25285;&#24403;\08.&#32076;&#21942;&#20225;&#30011;\01.&#26045;&#35373;&#25552;&#20379;&#20107;&#26989;\H30&#65374;&#12288;&#32076;&#21942;&#35336;&#30011;&#31574;&#23450;&#24460;\15.181203%20&#35506;&#38263;&#20250;\&#20803;&#12487;&#12540;&#12479;\&#32076;&#21942;&#35336;&#30011;&#21454;&#25903;&#21450;&#12403;&#31292;&#20685;&#29575;&#12464;&#12521;&#12501;.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r>
              <a:rPr lang="en-US" sz="800"/>
              <a:t>H2</a:t>
            </a:r>
            <a:r>
              <a:rPr lang="en-US" altLang="ja-JP" sz="800"/>
              <a:t>9</a:t>
            </a:r>
            <a:r>
              <a:rPr lang="ja-JP" sz="800"/>
              <a:t>収支（単位：百万円）</a:t>
            </a:r>
          </a:p>
        </c:rich>
      </c:tx>
      <c:layout>
        <c:manualLayout>
          <c:xMode val="edge"/>
          <c:yMode val="edge"/>
          <c:x val="0.25185629629629636"/>
          <c:y val="7.1990740740740739E-4"/>
        </c:manualLayout>
      </c:layout>
      <c:overlay val="0"/>
      <c:spPr>
        <a:noFill/>
        <a:ln>
          <a:noFill/>
        </a:ln>
        <a:effectLst/>
      </c:spPr>
      <c:txPr>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title>
    <c:autoTitleDeleted val="0"/>
    <c:plotArea>
      <c:layout>
        <c:manualLayout>
          <c:layoutTarget val="inner"/>
          <c:xMode val="edge"/>
          <c:yMode val="edge"/>
          <c:x val="0"/>
          <c:y val="0.15681481481481482"/>
          <c:w val="1"/>
          <c:h val="0.73650092592592598"/>
        </c:manualLayout>
      </c:layout>
      <c:barChart>
        <c:barDir val="col"/>
        <c:grouping val="percentStacked"/>
        <c:varyColors val="0"/>
        <c:ser>
          <c:idx val="0"/>
          <c:order val="0"/>
          <c:tx>
            <c:strRef>
              <c:f>'C1'!$A$4</c:f>
              <c:strCache>
                <c:ptCount val="1"/>
                <c:pt idx="0">
                  <c:v>土地賃借料</c:v>
                </c:pt>
              </c:strCache>
            </c:strRef>
          </c:tx>
          <c:spPr>
            <a:noFill/>
            <a:ln>
              <a:solidFill>
                <a:schemeClr val="tx1"/>
              </a:solidFill>
            </a:ln>
            <a:effectLst/>
          </c:spPr>
          <c:invertIfNegative val="0"/>
          <c:dLbls>
            <c:spPr>
              <a:noFill/>
              <a:ln>
                <a:noFill/>
              </a:ln>
              <a:effectLst/>
            </c:spPr>
            <c:txPr>
              <a:bodyPr rot="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'C1'!$D$3:$E$3</c:f>
              <c:numCache>
                <c:formatCode>"収入（"#,##0"）";[Red]"収入（"\-#,##0"）"</c:formatCode>
                <c:ptCount val="2"/>
                <c:pt idx="0" formatCode="&quot;費用（&quot;#,##0&quot;）&quot;;[Red]&quot;費用（&quot;\-#,##0&quot;）&quot;">
                  <c:v>109</c:v>
                </c:pt>
                <c:pt idx="1">
                  <c:v>21</c:v>
                </c:pt>
              </c:numCache>
            </c:numRef>
          </c:cat>
          <c:val>
            <c:numRef>
              <c:f>'C1'!$D$4:$E$4</c:f>
              <c:numCache>
                <c:formatCode>General</c:formatCode>
                <c:ptCount val="2"/>
                <c:pt idx="0" formatCode="#,##0_);[Red]\(#,##0\)">
                  <c:v>83</c:v>
                </c:pt>
              </c:numCache>
            </c:numRef>
          </c:val>
        </c:ser>
        <c:ser>
          <c:idx val="1"/>
          <c:order val="1"/>
          <c:tx>
            <c:strRef>
              <c:f>'C1'!$A$5</c:f>
              <c:strCache>
                <c:ptCount val="1"/>
                <c:pt idx="0">
                  <c:v>その他経費</c:v>
                </c:pt>
              </c:strCache>
            </c:strRef>
          </c:tx>
          <c:spPr>
            <a:noFill/>
            <a:ln>
              <a:solidFill>
                <a:schemeClr val="tx1"/>
              </a:solidFill>
            </a:ln>
            <a:effectLst/>
          </c:spPr>
          <c:invertIfNegative val="0"/>
          <c:dLbls>
            <c:dLbl>
              <c:idx val="0"/>
              <c:layout>
                <c:manualLayout>
                  <c:x val="-9.4074074074074095E-3"/>
                  <c:y val="1.763888888888886E-2"/>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48022481481481483"/>
                      <c:h val="0.15522222222222223"/>
                    </c:manualLayout>
                  </c15:layout>
                </c:ext>
              </c:extLst>
            </c:dLbl>
            <c:spPr>
              <a:noFill/>
              <a:ln>
                <a:noFill/>
              </a:ln>
              <a:effectLst/>
            </c:spPr>
            <c:txPr>
              <a:bodyPr rot="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'C1'!$D$3:$E$3</c:f>
              <c:numCache>
                <c:formatCode>"収入（"#,##0"）";[Red]"収入（"\-#,##0"）"</c:formatCode>
                <c:ptCount val="2"/>
                <c:pt idx="0" formatCode="&quot;費用（&quot;#,##0&quot;）&quot;;[Red]&quot;費用（&quot;\-#,##0&quot;）&quot;">
                  <c:v>109</c:v>
                </c:pt>
                <c:pt idx="1">
                  <c:v>21</c:v>
                </c:pt>
              </c:numCache>
            </c:numRef>
          </c:cat>
          <c:val>
            <c:numRef>
              <c:f>'C1'!$D$5:$E$5</c:f>
              <c:numCache>
                <c:formatCode>General</c:formatCode>
                <c:ptCount val="2"/>
                <c:pt idx="0" formatCode="#,##0_);[Red]\(#,##0\)">
                  <c:v>26</c:v>
                </c:pt>
              </c:numCache>
            </c:numRef>
          </c:val>
        </c:ser>
        <c:ser>
          <c:idx val="2"/>
          <c:order val="2"/>
          <c:tx>
            <c:strRef>
              <c:f>'C1'!$A$6</c:f>
              <c:strCache>
                <c:ptCount val="1"/>
                <c:pt idx="0">
                  <c:v>使用料収入</c:v>
                </c:pt>
              </c:strCache>
            </c:strRef>
          </c:tx>
          <c:spPr>
            <a:noFill/>
            <a:ln>
              <a:solidFill>
                <a:schemeClr val="tx1"/>
              </a:solidFill>
            </a:ln>
            <a:effectLst/>
          </c:spPr>
          <c:invertIfNegative val="0"/>
          <c:dLbls>
            <c:dLbl>
              <c:idx val="1"/>
              <c:layout>
                <c:manualLayout>
                  <c:x val="9.4074074074074077E-3"/>
                  <c:y val="5.8796296296295221E-3"/>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45953851851851851"/>
                      <c:h val="0.11994444444444445"/>
                    </c:manualLayout>
                  </c15:layout>
                </c:ext>
              </c:extLst>
            </c:dLbl>
            <c:spPr>
              <a:noFill/>
              <a:ln>
                <a:noFill/>
              </a:ln>
              <a:effectLst/>
            </c:spPr>
            <c:txPr>
              <a:bodyPr rot="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'C1'!$D$3:$E$3</c:f>
              <c:numCache>
                <c:formatCode>"収入（"#,##0"）";[Red]"収入（"\-#,##0"）"</c:formatCode>
                <c:ptCount val="2"/>
                <c:pt idx="0" formatCode="&quot;費用（&quot;#,##0&quot;）&quot;;[Red]&quot;費用（&quot;\-#,##0&quot;）&quot;">
                  <c:v>109</c:v>
                </c:pt>
                <c:pt idx="1">
                  <c:v>21</c:v>
                </c:pt>
              </c:numCache>
            </c:numRef>
          </c:cat>
          <c:val>
            <c:numRef>
              <c:f>'C1'!$D$6:$E$6</c:f>
              <c:numCache>
                <c:formatCode>#,##0_);[Red]\(#,##0\)</c:formatCode>
                <c:ptCount val="2"/>
                <c:pt idx="1">
                  <c:v>21</c:v>
                </c:pt>
              </c:numCache>
            </c:numRef>
          </c:val>
        </c:ser>
        <c:ser>
          <c:idx val="3"/>
          <c:order val="3"/>
          <c:tx>
            <c:strRef>
              <c:f>'C1'!$A$7</c:f>
              <c:strCache>
                <c:ptCount val="1"/>
                <c:pt idx="0">
                  <c:v>赤字額</c:v>
                </c:pt>
              </c:strCache>
            </c:strRef>
          </c:tx>
          <c:spPr>
            <a:noFill/>
            <a:ln w="31750">
              <a:solidFill>
                <a:srgbClr val="7030A0"/>
              </a:solidFill>
              <a:prstDash val="sysDot"/>
            </a:ln>
            <a:effectLst/>
          </c:spPr>
          <c:invertIfNegative val="0"/>
          <c:dLbls>
            <c:dLbl>
              <c:idx val="1"/>
              <c:layout/>
              <c:dLblPos val="ctr"/>
              <c:showLegendKey val="0"/>
              <c:showVal val="1"/>
              <c:showCatName val="0"/>
              <c:showSerName val="1"/>
              <c:showPercent val="0"/>
              <c:showBubbleSize val="0"/>
              <c:separator>
</c:separator>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'C1'!$D$3:$E$3</c:f>
              <c:numCache>
                <c:formatCode>"収入（"#,##0"）";[Red]"収入（"\-#,##0"）"</c:formatCode>
                <c:ptCount val="2"/>
                <c:pt idx="0" formatCode="&quot;費用（&quot;#,##0&quot;）&quot;;[Red]&quot;費用（&quot;\-#,##0&quot;）&quot;">
                  <c:v>109</c:v>
                </c:pt>
                <c:pt idx="1">
                  <c:v>21</c:v>
                </c:pt>
              </c:numCache>
            </c:numRef>
          </c:cat>
          <c:val>
            <c:numRef>
              <c:f>'C1'!$D$7:$E$7</c:f>
              <c:numCache>
                <c:formatCode>#,##0_);[Red]\(#,##0\)</c:formatCode>
                <c:ptCount val="2"/>
                <c:pt idx="1">
                  <c:v>88</c:v>
                </c:pt>
              </c:numCache>
            </c:numRef>
          </c:val>
        </c:ser>
        <c:dLbls>
          <c:dLblPos val="ctr"/>
          <c:showLegendKey val="0"/>
          <c:showVal val="1"/>
          <c:showCatName val="0"/>
          <c:showSerName val="0"/>
          <c:showPercent val="0"/>
          <c:showBubbleSize val="0"/>
        </c:dLbls>
        <c:gapWidth val="48"/>
        <c:overlap val="100"/>
        <c:axId val="449351952"/>
        <c:axId val="449352344"/>
      </c:barChart>
      <c:catAx>
        <c:axId val="449351952"/>
        <c:scaling>
          <c:orientation val="minMax"/>
        </c:scaling>
        <c:delete val="0"/>
        <c:axPos val="b"/>
        <c:numFmt formatCode="&quot;費用（&quot;#,##0&quot;）&quot;;[Red]&quot;費用（&quot;\-#,##0&quot;）&quot;"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449352344"/>
        <c:crosses val="autoZero"/>
        <c:auto val="1"/>
        <c:lblAlgn val="ctr"/>
        <c:lblOffset val="100"/>
        <c:noMultiLvlLbl val="0"/>
      </c:catAx>
      <c:valAx>
        <c:axId val="449352344"/>
        <c:scaling>
          <c:orientation val="minMax"/>
        </c:scaling>
        <c:delete val="1"/>
        <c:axPos val="l"/>
        <c:numFmt formatCode="0%" sourceLinked="1"/>
        <c:majorTickMark val="none"/>
        <c:minorTickMark val="none"/>
        <c:tickLblPos val="nextTo"/>
        <c:crossAx val="449351952"/>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60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r>
              <a:rPr lang="en-US" sz="800"/>
              <a:t>H28</a:t>
            </a:r>
            <a:r>
              <a:rPr lang="ja-JP" sz="800"/>
              <a:t>収支（単位：百万円）</a:t>
            </a:r>
          </a:p>
        </c:rich>
      </c:tx>
      <c:layout>
        <c:manualLayout>
          <c:xMode val="edge"/>
          <c:yMode val="edge"/>
          <c:x val="0.25185629629629636"/>
          <c:y val="7.1990740740740739E-4"/>
        </c:manualLayout>
      </c:layout>
      <c:overlay val="0"/>
      <c:spPr>
        <a:noFill/>
        <a:ln>
          <a:noFill/>
        </a:ln>
        <a:effectLst/>
      </c:spPr>
      <c:txPr>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title>
    <c:autoTitleDeleted val="0"/>
    <c:plotArea>
      <c:layout>
        <c:manualLayout>
          <c:layoutTarget val="inner"/>
          <c:xMode val="edge"/>
          <c:yMode val="edge"/>
          <c:x val="0"/>
          <c:y val="0.15681481481481482"/>
          <c:w val="1"/>
          <c:h val="0.73650092592592598"/>
        </c:manualLayout>
      </c:layout>
      <c:barChart>
        <c:barDir val="col"/>
        <c:grouping val="percentStacked"/>
        <c:varyColors val="0"/>
        <c:ser>
          <c:idx val="0"/>
          <c:order val="0"/>
          <c:tx>
            <c:strRef>
              <c:f>'C1'!$A$4</c:f>
              <c:strCache>
                <c:ptCount val="1"/>
                <c:pt idx="0">
                  <c:v>土地賃借料</c:v>
                </c:pt>
              </c:strCache>
            </c:strRef>
          </c:tx>
          <c:spPr>
            <a:noFill/>
            <a:ln>
              <a:solidFill>
                <a:schemeClr val="tx1"/>
              </a:solidFill>
            </a:ln>
            <a:effectLst/>
          </c:spPr>
          <c:invertIfNegative val="0"/>
          <c:dLbls>
            <c:spPr>
              <a:noFill/>
              <a:ln>
                <a:noFill/>
              </a:ln>
              <a:effectLst/>
            </c:spPr>
            <c:txPr>
              <a:bodyPr rot="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'C1'!$B$3:$C$3</c:f>
              <c:numCache>
                <c:formatCode>"収入（"#,##0"）";[Red]"収入（"\-#,##0"）"</c:formatCode>
                <c:ptCount val="2"/>
                <c:pt idx="0" formatCode="&quot;費用（&quot;#,##0&quot;）&quot;;[Red]&quot;費用（&quot;\-#,##0&quot;）&quot;">
                  <c:v>108</c:v>
                </c:pt>
                <c:pt idx="1">
                  <c:v>29</c:v>
                </c:pt>
              </c:numCache>
            </c:numRef>
          </c:cat>
          <c:val>
            <c:numRef>
              <c:f>'C1'!$B$4:$C$4</c:f>
              <c:numCache>
                <c:formatCode>General</c:formatCode>
                <c:ptCount val="2"/>
                <c:pt idx="0" formatCode="#,##0_);[Red]\(#,##0\)">
                  <c:v>83</c:v>
                </c:pt>
              </c:numCache>
            </c:numRef>
          </c:val>
        </c:ser>
        <c:ser>
          <c:idx val="1"/>
          <c:order val="1"/>
          <c:tx>
            <c:strRef>
              <c:f>'C1'!$A$5</c:f>
              <c:strCache>
                <c:ptCount val="1"/>
                <c:pt idx="0">
                  <c:v>その他経費</c:v>
                </c:pt>
              </c:strCache>
            </c:strRef>
          </c:tx>
          <c:spPr>
            <a:noFill/>
            <a:ln>
              <a:solidFill>
                <a:schemeClr val="tx1"/>
              </a:solidFill>
            </a:ln>
            <a:effectLst/>
          </c:spPr>
          <c:invertIfNegative val="0"/>
          <c:dLbls>
            <c:dLbl>
              <c:idx val="0"/>
              <c:layout>
                <c:manualLayout>
                  <c:x val="-2.6947991163642318E-18"/>
                  <c:y val="7.0555555555555233E-3"/>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48492851851851854"/>
                      <c:h val="0.16933333333333334"/>
                    </c:manualLayout>
                  </c15:layout>
                </c:ext>
              </c:extLst>
            </c:dLbl>
            <c:spPr>
              <a:noFill/>
              <a:ln>
                <a:noFill/>
              </a:ln>
              <a:effectLst/>
            </c:spPr>
            <c:txPr>
              <a:bodyPr rot="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'C1'!$B$3:$C$3</c:f>
              <c:numCache>
                <c:formatCode>"収入（"#,##0"）";[Red]"収入（"\-#,##0"）"</c:formatCode>
                <c:ptCount val="2"/>
                <c:pt idx="0" formatCode="&quot;費用（&quot;#,##0&quot;）&quot;;[Red]&quot;費用（&quot;\-#,##0&quot;）&quot;">
                  <c:v>108</c:v>
                </c:pt>
                <c:pt idx="1">
                  <c:v>29</c:v>
                </c:pt>
              </c:numCache>
            </c:numRef>
          </c:cat>
          <c:val>
            <c:numRef>
              <c:f>'C1'!$B$5:$C$5</c:f>
              <c:numCache>
                <c:formatCode>General</c:formatCode>
                <c:ptCount val="2"/>
                <c:pt idx="0" formatCode="#,##0_);[Red]\(#,##0\)">
                  <c:v>25</c:v>
                </c:pt>
              </c:numCache>
            </c:numRef>
          </c:val>
        </c:ser>
        <c:ser>
          <c:idx val="2"/>
          <c:order val="2"/>
          <c:tx>
            <c:strRef>
              <c:f>'C1'!$A$6</c:f>
              <c:strCache>
                <c:ptCount val="1"/>
                <c:pt idx="0">
                  <c:v>使用料収入</c:v>
                </c:pt>
              </c:strCache>
            </c:strRef>
          </c:tx>
          <c:spPr>
            <a:noFill/>
            <a:ln w="9525">
              <a:solidFill>
                <a:schemeClr val="tx1"/>
              </a:solidFill>
              <a:prstDash val="solid"/>
            </a:ln>
            <a:effectLst/>
          </c:spPr>
          <c:invertIfNegative val="0"/>
          <c:dLbls>
            <c:dLbl>
              <c:idx val="0"/>
              <c:layout>
                <c:manualLayout>
                  <c:x val="-8.5206547619047612E-2"/>
                  <c:y val="-9.8777777777777784E-2"/>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36014206349206346"/>
                      <c:h val="9.861944444444444E-2"/>
                    </c:manualLayout>
                  </c15:layout>
                </c:ext>
              </c:extLst>
            </c:dLbl>
            <c:dLbl>
              <c:idx val="1"/>
              <c:layout>
                <c:manualLayout>
                  <c:x val="1.0930740740740741E-2"/>
                  <c:y val="-4.4093750000000001E-3"/>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47106481481481483"/>
                      <c:h val="0.22260277777777773"/>
                    </c:manualLayout>
                  </c15:layout>
                </c:ext>
              </c:extLst>
            </c:dLbl>
            <c:spPr>
              <a:noFill/>
              <a:ln>
                <a:noFill/>
              </a:ln>
              <a:effectLst/>
            </c:spPr>
            <c:txPr>
              <a:bodyPr rot="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'C1'!$B$3:$C$3</c:f>
              <c:numCache>
                <c:formatCode>"収入（"#,##0"）";[Red]"収入（"\-#,##0"）"</c:formatCode>
                <c:ptCount val="2"/>
                <c:pt idx="0" formatCode="&quot;費用（&quot;#,##0&quot;）&quot;;[Red]&quot;費用（&quot;\-#,##0&quot;）&quot;">
                  <c:v>108</c:v>
                </c:pt>
                <c:pt idx="1">
                  <c:v>29</c:v>
                </c:pt>
              </c:numCache>
            </c:numRef>
          </c:cat>
          <c:val>
            <c:numRef>
              <c:f>'C1'!$B$6:$C$6</c:f>
              <c:numCache>
                <c:formatCode>#,##0_);[Red]\(#,##0\)</c:formatCode>
                <c:ptCount val="2"/>
                <c:pt idx="1">
                  <c:v>29</c:v>
                </c:pt>
              </c:numCache>
            </c:numRef>
          </c:val>
        </c:ser>
        <c:ser>
          <c:idx val="3"/>
          <c:order val="3"/>
          <c:tx>
            <c:strRef>
              <c:f>'C1'!$A$7</c:f>
              <c:strCache>
                <c:ptCount val="1"/>
                <c:pt idx="0">
                  <c:v>赤字額</c:v>
                </c:pt>
              </c:strCache>
            </c:strRef>
          </c:tx>
          <c:spPr>
            <a:noFill/>
            <a:ln w="31750">
              <a:solidFill>
                <a:srgbClr val="7030A0"/>
              </a:solidFill>
              <a:prstDash val="sysDot"/>
            </a:ln>
            <a:effectLst/>
          </c:spPr>
          <c:invertIfNegative val="0"/>
          <c:dLbls>
            <c:dLbl>
              <c:idx val="1"/>
              <c:layout/>
              <c:spPr>
                <a:noFill/>
                <a:ln>
                  <a:noFill/>
                </a:ln>
                <a:effectLst/>
              </c:spPr>
              <c:txPr>
                <a:bodyPr rot="0" spcFirstLastPara="1" vertOverflow="ellipsis" horzOverflow="clip" vert="horz" wrap="square" lIns="38100" tIns="19050" rIns="38100" bIns="19050" anchor="ctr" anchorCtr="1">
                  <a:noAutofit/>
                </a:bodyPr>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rect">
                      <a:avLst/>
                    </a:prstGeom>
                    <a:noFill/>
                    <a:ln>
                      <a:noFill/>
                    </a:ln>
                  </c15:spPr>
                  <c15:layout/>
                </c:ext>
              </c:extLst>
            </c:dLbl>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'C1'!$B$3:$C$3</c:f>
              <c:numCache>
                <c:formatCode>"収入（"#,##0"）";[Red]"収入（"\-#,##0"）"</c:formatCode>
                <c:ptCount val="2"/>
                <c:pt idx="0" formatCode="&quot;費用（&quot;#,##0&quot;）&quot;;[Red]&quot;費用（&quot;\-#,##0&quot;）&quot;">
                  <c:v>108</c:v>
                </c:pt>
                <c:pt idx="1">
                  <c:v>29</c:v>
                </c:pt>
              </c:numCache>
            </c:numRef>
          </c:cat>
          <c:val>
            <c:numRef>
              <c:f>'C1'!$B$7:$C$7</c:f>
              <c:numCache>
                <c:formatCode>#,##0_);[Red]\(#,##0\)</c:formatCode>
                <c:ptCount val="2"/>
                <c:pt idx="1">
                  <c:v>79</c:v>
                </c:pt>
              </c:numCache>
            </c:numRef>
          </c:val>
        </c:ser>
        <c:dLbls>
          <c:dLblPos val="ctr"/>
          <c:showLegendKey val="0"/>
          <c:showVal val="1"/>
          <c:showCatName val="0"/>
          <c:showSerName val="0"/>
          <c:showPercent val="0"/>
          <c:showBubbleSize val="0"/>
        </c:dLbls>
        <c:gapWidth val="48"/>
        <c:overlap val="100"/>
        <c:axId val="449346464"/>
        <c:axId val="449353520"/>
      </c:barChart>
      <c:catAx>
        <c:axId val="449346464"/>
        <c:scaling>
          <c:orientation val="minMax"/>
        </c:scaling>
        <c:delete val="0"/>
        <c:axPos val="b"/>
        <c:numFmt formatCode="&quot;費用（&quot;#,##0&quot;）&quot;;[Red]&quot;費用（&quot;\-#,##0&quot;）&quot;"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449353520"/>
        <c:crosses val="autoZero"/>
        <c:auto val="1"/>
        <c:lblAlgn val="ctr"/>
        <c:lblOffset val="100"/>
        <c:noMultiLvlLbl val="0"/>
      </c:catAx>
      <c:valAx>
        <c:axId val="449353520"/>
        <c:scaling>
          <c:orientation val="minMax"/>
        </c:scaling>
        <c:delete val="1"/>
        <c:axPos val="l"/>
        <c:numFmt formatCode="0%" sourceLinked="1"/>
        <c:majorTickMark val="none"/>
        <c:minorTickMark val="none"/>
        <c:tickLblPos val="nextTo"/>
        <c:crossAx val="449346464"/>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60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r>
              <a:rPr lang="en-US" altLang="ja-JP" sz="800"/>
              <a:t>H28</a:t>
            </a:r>
            <a:r>
              <a:rPr lang="ja-JP" altLang="en-US" sz="800"/>
              <a:t>稼働率</a:t>
            </a:r>
            <a:endParaRPr lang="ja-JP" sz="800"/>
          </a:p>
        </c:rich>
      </c:tx>
      <c:layout>
        <c:manualLayout>
          <c:xMode val="edge"/>
          <c:yMode val="edge"/>
          <c:x val="0.34642929292929292"/>
          <c:y val="1.1759259259259259E-2"/>
        </c:manualLayout>
      </c:layout>
      <c:overlay val="0"/>
      <c:spPr>
        <a:noFill/>
        <a:ln>
          <a:noFill/>
        </a:ln>
        <a:effectLst/>
      </c:spPr>
      <c:txPr>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title>
    <c:autoTitleDeleted val="0"/>
    <c:plotArea>
      <c:layout>
        <c:manualLayout>
          <c:layoutTarget val="inner"/>
          <c:xMode val="edge"/>
          <c:yMode val="edge"/>
          <c:x val="2.3970619658119651E-2"/>
          <c:y val="0.16827488425925927"/>
          <c:w val="0.9656266025641026"/>
          <c:h val="0.70013888888888887"/>
        </c:manualLayout>
      </c:layout>
      <c:barChart>
        <c:barDir val="col"/>
        <c:grouping val="clustered"/>
        <c:varyColors val="0"/>
        <c:ser>
          <c:idx val="0"/>
          <c:order val="0"/>
          <c:spPr>
            <a:noFill/>
            <a:ln>
              <a:solidFill>
                <a:schemeClr val="tx1"/>
              </a:solidFill>
            </a:ln>
            <a:effectLst/>
          </c:spPr>
          <c:invertIfNegative val="0"/>
          <c:dPt>
            <c:idx val="0"/>
            <c:invertIfNegative val="0"/>
            <c:bubble3D val="0"/>
            <c:spPr>
              <a:noFill/>
              <a:ln w="9525">
                <a:solidFill>
                  <a:schemeClr val="tx1"/>
                </a:solidFill>
                <a:prstDash val="solid"/>
              </a:ln>
              <a:effectLst/>
            </c:spPr>
          </c:dPt>
          <c:dPt>
            <c:idx val="1"/>
            <c:invertIfNegative val="0"/>
            <c:bubble3D val="0"/>
            <c:spPr>
              <a:noFill/>
              <a:ln w="31750">
                <a:solidFill>
                  <a:srgbClr val="7030A0"/>
                </a:solidFill>
                <a:prstDash val="sysDot"/>
              </a:ln>
              <a:effectLst/>
            </c:spPr>
          </c:dPt>
          <c:dLbls>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'C1'!$A$11:$A$12</c:f>
              <c:strCache>
                <c:ptCount val="2"/>
                <c:pt idx="0">
                  <c:v>C1地区西</c:v>
                </c:pt>
                <c:pt idx="1">
                  <c:v>全施設平均</c:v>
                </c:pt>
              </c:strCache>
            </c:strRef>
          </c:cat>
          <c:val>
            <c:numRef>
              <c:f>'C1'!$B$11:$B$12</c:f>
              <c:numCache>
                <c:formatCode>0.0%</c:formatCode>
                <c:ptCount val="2"/>
                <c:pt idx="0">
                  <c:v>0.22509999999999999</c:v>
                </c:pt>
                <c:pt idx="1">
                  <c:v>0.67030000000000001</c:v>
                </c:pt>
              </c:numCache>
            </c:numRef>
          </c:val>
        </c:ser>
        <c:dLbls>
          <c:dLblPos val="outEnd"/>
          <c:showLegendKey val="0"/>
          <c:showVal val="1"/>
          <c:showCatName val="0"/>
          <c:showSerName val="0"/>
          <c:showPercent val="0"/>
          <c:showBubbleSize val="0"/>
        </c:dLbls>
        <c:gapWidth val="20"/>
        <c:overlap val="-27"/>
        <c:axId val="449348424"/>
        <c:axId val="450833296"/>
      </c:barChart>
      <c:catAx>
        <c:axId val="44934842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450833296"/>
        <c:crosses val="autoZero"/>
        <c:auto val="1"/>
        <c:lblAlgn val="ctr"/>
        <c:lblOffset val="100"/>
        <c:noMultiLvlLbl val="0"/>
      </c:catAx>
      <c:valAx>
        <c:axId val="450833296"/>
        <c:scaling>
          <c:orientation val="minMax"/>
        </c:scaling>
        <c:delete val="1"/>
        <c:axPos val="l"/>
        <c:numFmt formatCode="0.0%" sourceLinked="1"/>
        <c:majorTickMark val="out"/>
        <c:minorTickMark val="none"/>
        <c:tickLblPos val="nextTo"/>
        <c:crossAx val="449348424"/>
        <c:crosses val="autoZero"/>
        <c:crossBetween val="between"/>
      </c:valAx>
      <c:spPr>
        <a:noFill/>
        <a:ln w="25400">
          <a:noFill/>
        </a:ln>
        <a:effectLst/>
      </c:spPr>
    </c:plotArea>
    <c:plotVisOnly val="1"/>
    <c:dispBlanksAs val="gap"/>
    <c:showDLblsOverMax val="0"/>
  </c:chart>
  <c:spPr>
    <a:solidFill>
      <a:schemeClr val="bg1"/>
    </a:solidFill>
    <a:ln w="9525" cap="flat" cmpd="sng" algn="ctr">
      <a:noFill/>
      <a:round/>
    </a:ln>
    <a:effectLst/>
  </c:spPr>
  <c:txPr>
    <a:bodyPr/>
    <a:lstStyle/>
    <a:p>
      <a:pPr>
        <a:defRPr sz="70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r>
              <a:rPr lang="en-US" altLang="ja-JP" sz="800"/>
              <a:t>H29</a:t>
            </a:r>
            <a:r>
              <a:rPr lang="ja-JP" altLang="en-US" sz="800"/>
              <a:t>稼働率</a:t>
            </a:r>
            <a:endParaRPr lang="ja-JP" sz="800"/>
          </a:p>
        </c:rich>
      </c:tx>
      <c:layout>
        <c:manualLayout>
          <c:xMode val="edge"/>
          <c:yMode val="edge"/>
          <c:x val="0.34642929292929292"/>
          <c:y val="1.1759259259259259E-2"/>
        </c:manualLayout>
      </c:layout>
      <c:overlay val="0"/>
      <c:spPr>
        <a:noFill/>
        <a:ln>
          <a:noFill/>
        </a:ln>
        <a:effectLst/>
      </c:spPr>
      <c:txPr>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title>
    <c:autoTitleDeleted val="0"/>
    <c:plotArea>
      <c:layout>
        <c:manualLayout>
          <c:layoutTarget val="inner"/>
          <c:xMode val="edge"/>
          <c:yMode val="edge"/>
          <c:x val="2.3970619658119651E-2"/>
          <c:y val="0.16827488425925927"/>
          <c:w val="0.9656266025641026"/>
          <c:h val="0.70013888888888887"/>
        </c:manualLayout>
      </c:layout>
      <c:barChart>
        <c:barDir val="col"/>
        <c:grouping val="clustered"/>
        <c:varyColors val="0"/>
        <c:ser>
          <c:idx val="0"/>
          <c:order val="0"/>
          <c:spPr>
            <a:noFill/>
            <a:ln>
              <a:solidFill>
                <a:schemeClr val="tx1"/>
              </a:solidFill>
            </a:ln>
            <a:effectLst/>
          </c:spPr>
          <c:invertIfNegative val="0"/>
          <c:dPt>
            <c:idx val="1"/>
            <c:invertIfNegative val="0"/>
            <c:bubble3D val="0"/>
            <c:spPr>
              <a:noFill/>
              <a:ln w="31750">
                <a:solidFill>
                  <a:srgbClr val="7030A0"/>
                </a:solidFill>
                <a:prstDash val="sysDot"/>
              </a:ln>
              <a:effectLst/>
            </c:spPr>
          </c:dPt>
          <c:dLbls>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'C1'!$A$11:$A$12</c:f>
              <c:strCache>
                <c:ptCount val="2"/>
                <c:pt idx="0">
                  <c:v>C1地区西</c:v>
                </c:pt>
                <c:pt idx="1">
                  <c:v>全施設平均</c:v>
                </c:pt>
              </c:strCache>
            </c:strRef>
          </c:cat>
          <c:val>
            <c:numRef>
              <c:f>'C1'!$C$11:$C$12</c:f>
              <c:numCache>
                <c:formatCode>0.0%</c:formatCode>
                <c:ptCount val="2"/>
                <c:pt idx="0">
                  <c:v>0.1603</c:v>
                </c:pt>
                <c:pt idx="1">
                  <c:v>0.6613</c:v>
                </c:pt>
              </c:numCache>
            </c:numRef>
          </c:val>
        </c:ser>
        <c:dLbls>
          <c:dLblPos val="outEnd"/>
          <c:showLegendKey val="0"/>
          <c:showVal val="1"/>
          <c:showCatName val="0"/>
          <c:showSerName val="0"/>
          <c:showPercent val="0"/>
          <c:showBubbleSize val="0"/>
        </c:dLbls>
        <c:gapWidth val="20"/>
        <c:overlap val="-27"/>
        <c:axId val="450836432"/>
        <c:axId val="450836824"/>
      </c:barChart>
      <c:catAx>
        <c:axId val="45083643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450836824"/>
        <c:crosses val="autoZero"/>
        <c:auto val="1"/>
        <c:lblAlgn val="ctr"/>
        <c:lblOffset val="100"/>
        <c:noMultiLvlLbl val="0"/>
      </c:catAx>
      <c:valAx>
        <c:axId val="450836824"/>
        <c:scaling>
          <c:orientation val="minMax"/>
          <c:max val="0.8"/>
        </c:scaling>
        <c:delete val="1"/>
        <c:axPos val="l"/>
        <c:numFmt formatCode="0.0%" sourceLinked="1"/>
        <c:majorTickMark val="out"/>
        <c:minorTickMark val="none"/>
        <c:tickLblPos val="nextTo"/>
        <c:crossAx val="450836432"/>
        <c:crosses val="autoZero"/>
        <c:crossBetween val="between"/>
      </c:valAx>
      <c:spPr>
        <a:noFill/>
        <a:ln w="25400">
          <a:noFill/>
        </a:ln>
        <a:effectLst/>
      </c:spPr>
    </c:plotArea>
    <c:plotVisOnly val="1"/>
    <c:dispBlanksAs val="gap"/>
    <c:showDLblsOverMax val="0"/>
  </c:chart>
  <c:spPr>
    <a:solidFill>
      <a:schemeClr val="bg1"/>
    </a:solidFill>
    <a:ln w="9525" cap="flat" cmpd="sng" algn="ctr">
      <a:noFill/>
      <a:round/>
    </a:ln>
    <a:effectLst/>
  </c:spPr>
  <c:txPr>
    <a:bodyPr/>
    <a:lstStyle/>
    <a:p>
      <a:pPr>
        <a:defRPr sz="70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9413" cy="495300"/>
          </a:xfrm>
          <a:prstGeom prst="rect">
            <a:avLst/>
          </a:prstGeom>
        </p:spPr>
        <p:txBody>
          <a:bodyPr vert="horz" lIns="91428" tIns="45712" rIns="91428"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28" tIns="45712" rIns="91428" bIns="45712" rtlCol="0"/>
          <a:lstStyle>
            <a:lvl1pPr algn="r">
              <a:defRPr sz="1200"/>
            </a:lvl1pPr>
          </a:lstStyle>
          <a:p>
            <a:fld id="{03CF707E-E338-4175-96F7-401751D3C73D}" type="datetimeFigureOut">
              <a:rPr kumimoji="1" lang="ja-JP" altLang="en-US" smtClean="0"/>
              <a:t>2019/3/6</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2162"/>
          </a:xfrm>
          <a:prstGeom prst="rect">
            <a:avLst/>
          </a:prstGeom>
          <a:noFill/>
          <a:ln w="12700">
            <a:solidFill>
              <a:prstClr val="black"/>
            </a:solidFill>
          </a:ln>
        </p:spPr>
        <p:txBody>
          <a:bodyPr vert="horz" lIns="91428" tIns="45712" rIns="91428" bIns="45712" rtlCol="0" anchor="ctr"/>
          <a:lstStyle/>
          <a:p>
            <a:endParaRPr lang="ja-JP" altLang="en-US"/>
          </a:p>
        </p:txBody>
      </p:sp>
      <p:sp>
        <p:nvSpPr>
          <p:cNvPr id="5" name="ノート プレースホルダー 4"/>
          <p:cNvSpPr>
            <a:spLocks noGrp="1"/>
          </p:cNvSpPr>
          <p:nvPr>
            <p:ph type="body" sz="quarter" idx="3"/>
          </p:nvPr>
        </p:nvSpPr>
        <p:spPr>
          <a:xfrm>
            <a:off x="673102" y="4751390"/>
            <a:ext cx="5389563" cy="3887787"/>
          </a:xfrm>
          <a:prstGeom prst="rect">
            <a:avLst/>
          </a:prstGeom>
        </p:spPr>
        <p:txBody>
          <a:bodyPr vert="horz" lIns="91428" tIns="45712" rIns="91428" bIns="4571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7364"/>
            <a:ext cx="2919413" cy="495300"/>
          </a:xfrm>
          <a:prstGeom prst="rect">
            <a:avLst/>
          </a:prstGeom>
        </p:spPr>
        <p:txBody>
          <a:bodyPr vert="horz" lIns="91428" tIns="45712" rIns="91428"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7364"/>
            <a:ext cx="2919412" cy="495300"/>
          </a:xfrm>
          <a:prstGeom prst="rect">
            <a:avLst/>
          </a:prstGeom>
        </p:spPr>
        <p:txBody>
          <a:bodyPr vert="horz" lIns="91428" tIns="45712" rIns="91428" bIns="45712" rtlCol="0" anchor="b"/>
          <a:lstStyle>
            <a:lvl1pPr algn="r">
              <a:defRPr sz="1200"/>
            </a:lvl1pPr>
          </a:lstStyle>
          <a:p>
            <a:fld id="{552D216E-87BB-4C3D-8BE9-1BEE5930CF15}" type="slidenum">
              <a:rPr kumimoji="1" lang="ja-JP" altLang="en-US" smtClean="0"/>
              <a:t>‹#›</a:t>
            </a:fld>
            <a:endParaRPr kumimoji="1" lang="ja-JP" altLang="en-US"/>
          </a:p>
        </p:txBody>
      </p:sp>
    </p:spTree>
    <p:extLst>
      <p:ext uri="{BB962C8B-B14F-4D97-AF65-F5344CB8AC3E}">
        <p14:creationId xmlns:p14="http://schemas.microsoft.com/office/powerpoint/2010/main" val="42680152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238FB8E-F648-4D88-82DC-305279067A1A}" type="datetime1">
              <a:rPr kumimoji="1" lang="ja-JP" altLang="en-US" smtClean="0"/>
              <a:t>2019/3/6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4541" y="6626111"/>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36843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1D67983-E189-49E6-8951-18611FBCA033}" type="datetime1">
              <a:rPr kumimoji="1" lang="ja-JP" altLang="en-US" smtClean="0"/>
              <a:t>2019/3/6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422020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D442B68-F349-46A3-A0D2-B02BFE3943F6}" type="datetime1">
              <a:rPr kumimoji="1" lang="ja-JP" altLang="en-US" smtClean="0"/>
              <a:t>2019/3/6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6735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8D0E24A-EF47-4766-9536-7A6DF9F261B3}" type="datetime1">
              <a:rPr kumimoji="1" lang="ja-JP" altLang="en-US" smtClean="0"/>
              <a:t>2019/3/6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456959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A564541-371F-46C0-9A2C-79C24D7D88C3}" type="datetime1">
              <a:rPr kumimoji="1" lang="ja-JP" altLang="en-US" smtClean="0"/>
              <a:t>2019/3/6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07180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1DC475D-1883-47E8-998F-C0822B32A38A}" type="datetime1">
              <a:rPr kumimoji="1" lang="ja-JP" altLang="en-US" smtClean="0"/>
              <a:t>2019/3/6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810375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E4939CD-2B84-42CD-B960-E8BDBA26AF73}" type="datetime1">
              <a:rPr kumimoji="1" lang="ja-JP" altLang="en-US" smtClean="0"/>
              <a:t>2019/3/6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8001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BD06B5-BD4C-4EB7-8AEE-43EB8A1522EA}" type="datetime1">
              <a:rPr kumimoji="1" lang="ja-JP" altLang="en-US" smtClean="0"/>
              <a:t>2019/3/6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946790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12B6E8B-368D-4912-A6E5-F904FF6BBAE5}" type="datetime1">
              <a:rPr kumimoji="1" lang="ja-JP" altLang="en-US" smtClean="0"/>
              <a:t>2019/3/6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482067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2F5EDFF-F68A-4B3C-90D7-3F1FAAC906B9}" type="datetime1">
              <a:rPr kumimoji="1" lang="ja-JP" altLang="en-US" smtClean="0"/>
              <a:t>2019/3/6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5914" y="6624770"/>
            <a:ext cx="512638" cy="365125"/>
          </a:xfrm>
        </p:spPr>
        <p:txBody>
          <a:bodyPr/>
          <a:lstStyle/>
          <a:p>
            <a:fld id="{8F2DF4D1-A360-4C90-B403-85324C324155}" type="slidenum">
              <a:rPr kumimoji="1" lang="ja-JP" altLang="en-US" smtClean="0"/>
              <a:t>‹#›</a:t>
            </a:fld>
            <a:endParaRPr kumimoji="1" lang="ja-JP" altLang="en-US" dirty="0"/>
          </a:p>
        </p:txBody>
      </p:sp>
    </p:spTree>
    <p:extLst>
      <p:ext uri="{BB962C8B-B14F-4D97-AF65-F5344CB8AC3E}">
        <p14:creationId xmlns:p14="http://schemas.microsoft.com/office/powerpoint/2010/main" val="10011318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21F2FAD-D011-4747-827E-32EF65BF9A55}" type="datetime1">
              <a:rPr kumimoji="1" lang="ja-JP" altLang="en-US" smtClean="0"/>
              <a:t>2019/3/6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6444674" y="6041363"/>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922202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F00C058-6CA2-4484-960B-D20A181A9EE2}" type="datetime1">
              <a:rPr kumimoji="1" lang="ja-JP" altLang="en-US" smtClean="0"/>
              <a:t>2019/3/6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2175648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8F4D6A1-5F38-4A0D-AB97-66F061ADF69D}" type="datetime1">
              <a:rPr kumimoji="1" lang="ja-JP" altLang="en-US" smtClean="0"/>
              <a:t>2019/3/6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97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DA7636F-57A3-40D4-877B-56ECED523498}" type="datetime1">
              <a:rPr kumimoji="1" lang="ja-JP" altLang="en-US" smtClean="0"/>
              <a:t>2019/3/6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555267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63033CC-6283-4C9A-B070-DC0096E61DD6}" type="datetime1">
              <a:rPr kumimoji="1" lang="ja-JP" altLang="en-US" smtClean="0"/>
              <a:t>2019/3/6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103065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371F98-43B5-402D-B69B-8E27BA682AA0}" type="datetime1">
              <a:rPr kumimoji="1" lang="ja-JP" altLang="en-US" smtClean="0"/>
              <a:t>2019/3/6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822010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D3DDC5A-DAAD-4FBE-BAE5-783A452A4F38}" type="datetime1">
              <a:rPr kumimoji="1" lang="ja-JP" altLang="en-US" smtClean="0"/>
              <a:t>2019/3/6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583127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8966286-B553-45B1-81C6-77BC78B3B0D6}" type="datetime1">
              <a:rPr kumimoji="1" lang="ja-JP" altLang="en-US" smtClean="0"/>
              <a:t>2019/3/6</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044970395"/>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83"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 id="2147483780" r:id="rId15"/>
    <p:sldLayoutId id="2147483781" r:id="rId16"/>
    <p:sldLayoutId id="2147483782" r:id="rId17"/>
  </p:sldLayoutIdLst>
  <p:timing>
    <p:tnLst>
      <p:par>
        <p:cTn id="1" dur="indefinite" restart="never" nodeType="tmRoot"/>
      </p:par>
    </p:tnLst>
  </p:timing>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 name="タイトル 1"/>
          <p:cNvSpPr txBox="1">
            <a:spLocks/>
          </p:cNvSpPr>
          <p:nvPr/>
        </p:nvSpPr>
        <p:spPr>
          <a:xfrm>
            <a:off x="0" y="1014781"/>
            <a:ext cx="996287" cy="353072"/>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1600" b="1" dirty="0" smtClean="0">
                <a:solidFill>
                  <a:schemeClr val="tx1"/>
                </a:solidFill>
                <a:latin typeface="+mj-ea"/>
              </a:rPr>
              <a:t>位置図</a:t>
            </a:r>
            <a:endParaRPr lang="ja-JP" altLang="en-US" sz="1600" b="1" dirty="0">
              <a:solidFill>
                <a:schemeClr val="tx1"/>
              </a:solidFill>
              <a:latin typeface="+mj-ea"/>
            </a:endParaRPr>
          </a:p>
        </p:txBody>
      </p:sp>
      <p:sp>
        <p:nvSpPr>
          <p:cNvPr id="227" name="タイトル 1"/>
          <p:cNvSpPr txBox="1">
            <a:spLocks/>
          </p:cNvSpPr>
          <p:nvPr/>
        </p:nvSpPr>
        <p:spPr>
          <a:xfrm>
            <a:off x="3802028" y="966278"/>
            <a:ext cx="996287" cy="353072"/>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1600" b="1" dirty="0" smtClean="0">
                <a:solidFill>
                  <a:schemeClr val="tx1"/>
                </a:solidFill>
                <a:latin typeface="+mj-ea"/>
              </a:rPr>
              <a:t>拡大図</a:t>
            </a:r>
            <a:endParaRPr lang="ja-JP" altLang="en-US" sz="1600" b="1" dirty="0">
              <a:solidFill>
                <a:schemeClr val="tx1"/>
              </a:solidFill>
              <a:latin typeface="+mj-ea"/>
            </a:endParaRPr>
          </a:p>
        </p:txBody>
      </p:sp>
      <p:pic>
        <p:nvPicPr>
          <p:cNvPr id="33" name="図 32"/>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40677" y="1354874"/>
            <a:ext cx="3364117" cy="5011763"/>
          </a:xfrm>
          <a:prstGeom prst="rect">
            <a:avLst/>
          </a:prstGeom>
        </p:spPr>
      </p:pic>
      <p:sp>
        <p:nvSpPr>
          <p:cNvPr id="129" name="Freeform 405" descr="右上がり対角線 (太)"/>
          <p:cNvSpPr>
            <a:spLocks/>
          </p:cNvSpPr>
          <p:nvPr/>
        </p:nvSpPr>
        <p:spPr bwMode="auto">
          <a:xfrm>
            <a:off x="2275740" y="4940560"/>
            <a:ext cx="72000" cy="144000"/>
          </a:xfrm>
          <a:custGeom>
            <a:avLst/>
            <a:gdLst>
              <a:gd name="T0" fmla="*/ 0 w 260"/>
              <a:gd name="T1" fmla="*/ 0 h 89"/>
              <a:gd name="T2" fmla="*/ 2147483646 w 260"/>
              <a:gd name="T3" fmla="*/ 2147483646 h 89"/>
              <a:gd name="T4" fmla="*/ 2147483646 w 260"/>
              <a:gd name="T5" fmla="*/ 2147483646 h 89"/>
              <a:gd name="T6" fmla="*/ 2147483646 w 260"/>
              <a:gd name="T7" fmla="*/ 0 h 89"/>
              <a:gd name="T8" fmla="*/ 0 w 260"/>
              <a:gd name="T9" fmla="*/ 0 h 89"/>
              <a:gd name="T10" fmla="*/ 0 60000 65536"/>
              <a:gd name="T11" fmla="*/ 0 60000 65536"/>
              <a:gd name="T12" fmla="*/ 0 60000 65536"/>
              <a:gd name="T13" fmla="*/ 0 60000 65536"/>
              <a:gd name="T14" fmla="*/ 0 60000 65536"/>
              <a:gd name="T15" fmla="*/ 0 w 260"/>
              <a:gd name="T16" fmla="*/ 0 h 89"/>
              <a:gd name="T17" fmla="*/ 260 w 260"/>
              <a:gd name="T18" fmla="*/ 89 h 89"/>
              <a:gd name="connsiteX0" fmla="*/ 0 w 10874"/>
              <a:gd name="connsiteY0" fmla="*/ 1713 h 11713"/>
              <a:gd name="connsiteX1" fmla="*/ 38 w 10874"/>
              <a:gd name="connsiteY1" fmla="*/ 11713 h 11713"/>
              <a:gd name="connsiteX2" fmla="*/ 10000 w 10874"/>
              <a:gd name="connsiteY2" fmla="*/ 11713 h 11713"/>
              <a:gd name="connsiteX3" fmla="*/ 10874 w 10874"/>
              <a:gd name="connsiteY3" fmla="*/ 0 h 11713"/>
              <a:gd name="connsiteX4" fmla="*/ 0 w 10874"/>
              <a:gd name="connsiteY4" fmla="*/ 1713 h 11713"/>
              <a:gd name="connsiteX0" fmla="*/ 0 w 11787"/>
              <a:gd name="connsiteY0" fmla="*/ 1713 h 11713"/>
              <a:gd name="connsiteX1" fmla="*/ 38 w 11787"/>
              <a:gd name="connsiteY1" fmla="*/ 11713 h 11713"/>
              <a:gd name="connsiteX2" fmla="*/ 11749 w 11787"/>
              <a:gd name="connsiteY2" fmla="*/ 11142 h 11713"/>
              <a:gd name="connsiteX3" fmla="*/ 10874 w 11787"/>
              <a:gd name="connsiteY3" fmla="*/ 0 h 11713"/>
              <a:gd name="connsiteX4" fmla="*/ 0 w 11787"/>
              <a:gd name="connsiteY4" fmla="*/ 1713 h 11713"/>
              <a:gd name="connsiteX0" fmla="*/ 0 w 11749"/>
              <a:gd name="connsiteY0" fmla="*/ 1713 h 11713"/>
              <a:gd name="connsiteX1" fmla="*/ 38 w 11749"/>
              <a:gd name="connsiteY1" fmla="*/ 11713 h 11713"/>
              <a:gd name="connsiteX2" fmla="*/ 11749 w 11749"/>
              <a:gd name="connsiteY2" fmla="*/ 11142 h 11713"/>
              <a:gd name="connsiteX3" fmla="*/ 10874 w 11749"/>
              <a:gd name="connsiteY3" fmla="*/ 0 h 11713"/>
              <a:gd name="connsiteX4" fmla="*/ 0 w 11749"/>
              <a:gd name="connsiteY4" fmla="*/ 1713 h 11713"/>
              <a:gd name="connsiteX0" fmla="*/ 0 w 11749"/>
              <a:gd name="connsiteY0" fmla="*/ 1903 h 11903"/>
              <a:gd name="connsiteX1" fmla="*/ 38 w 11749"/>
              <a:gd name="connsiteY1" fmla="*/ 11903 h 11903"/>
              <a:gd name="connsiteX2" fmla="*/ 11749 w 11749"/>
              <a:gd name="connsiteY2" fmla="*/ 11332 h 11903"/>
              <a:gd name="connsiteX3" fmla="*/ 10801 w 11749"/>
              <a:gd name="connsiteY3" fmla="*/ 0 h 11903"/>
              <a:gd name="connsiteX4" fmla="*/ 0 w 11749"/>
              <a:gd name="connsiteY4" fmla="*/ 1903 h 11903"/>
              <a:gd name="connsiteX0" fmla="*/ 0 w 11749"/>
              <a:gd name="connsiteY0" fmla="*/ 1903 h 11903"/>
              <a:gd name="connsiteX1" fmla="*/ 38 w 11749"/>
              <a:gd name="connsiteY1" fmla="*/ 11903 h 11903"/>
              <a:gd name="connsiteX2" fmla="*/ 11749 w 11749"/>
              <a:gd name="connsiteY2" fmla="*/ 11332 h 11903"/>
              <a:gd name="connsiteX3" fmla="*/ 10801 w 11749"/>
              <a:gd name="connsiteY3" fmla="*/ 0 h 11903"/>
              <a:gd name="connsiteX4" fmla="*/ 0 w 11749"/>
              <a:gd name="connsiteY4" fmla="*/ 1903 h 11903"/>
              <a:gd name="connsiteX0" fmla="*/ 0 w 11749"/>
              <a:gd name="connsiteY0" fmla="*/ 1903 h 15710"/>
              <a:gd name="connsiteX1" fmla="*/ 7615 w 11749"/>
              <a:gd name="connsiteY1" fmla="*/ 15710 h 15710"/>
              <a:gd name="connsiteX2" fmla="*/ 11749 w 11749"/>
              <a:gd name="connsiteY2" fmla="*/ 11332 h 15710"/>
              <a:gd name="connsiteX3" fmla="*/ 10801 w 11749"/>
              <a:gd name="connsiteY3" fmla="*/ 0 h 15710"/>
              <a:gd name="connsiteX4" fmla="*/ 0 w 11749"/>
              <a:gd name="connsiteY4" fmla="*/ 1903 h 15710"/>
              <a:gd name="connsiteX0" fmla="*/ 37 w 4136"/>
              <a:gd name="connsiteY0" fmla="*/ 5329 h 15710"/>
              <a:gd name="connsiteX1" fmla="*/ 2 w 4136"/>
              <a:gd name="connsiteY1" fmla="*/ 15710 h 15710"/>
              <a:gd name="connsiteX2" fmla="*/ 4136 w 4136"/>
              <a:gd name="connsiteY2" fmla="*/ 11332 h 15710"/>
              <a:gd name="connsiteX3" fmla="*/ 3188 w 4136"/>
              <a:gd name="connsiteY3" fmla="*/ 0 h 15710"/>
              <a:gd name="connsiteX4" fmla="*/ 37 w 4136"/>
              <a:gd name="connsiteY4" fmla="*/ 5329 h 15710"/>
              <a:gd name="connsiteX0" fmla="*/ 0 w 10439"/>
              <a:gd name="connsiteY0" fmla="*/ 3634 h 10000"/>
              <a:gd name="connsiteX1" fmla="*/ 444 w 10439"/>
              <a:gd name="connsiteY1" fmla="*/ 10000 h 10000"/>
              <a:gd name="connsiteX2" fmla="*/ 10439 w 10439"/>
              <a:gd name="connsiteY2" fmla="*/ 7213 h 10000"/>
              <a:gd name="connsiteX3" fmla="*/ 8147 w 10439"/>
              <a:gd name="connsiteY3" fmla="*/ 0 h 10000"/>
              <a:gd name="connsiteX4" fmla="*/ 0 w 10439"/>
              <a:gd name="connsiteY4" fmla="*/ 3634 h 10000"/>
              <a:gd name="connsiteX0" fmla="*/ 0 w 10439"/>
              <a:gd name="connsiteY0" fmla="*/ 3634 h 8183"/>
              <a:gd name="connsiteX1" fmla="*/ 4848 w 10439"/>
              <a:gd name="connsiteY1" fmla="*/ 8183 h 8183"/>
              <a:gd name="connsiteX2" fmla="*/ 10439 w 10439"/>
              <a:gd name="connsiteY2" fmla="*/ 7213 h 8183"/>
              <a:gd name="connsiteX3" fmla="*/ 8147 w 10439"/>
              <a:gd name="connsiteY3" fmla="*/ 0 h 8183"/>
              <a:gd name="connsiteX4" fmla="*/ 0 w 10439"/>
              <a:gd name="connsiteY4" fmla="*/ 3634 h 8183"/>
              <a:gd name="connsiteX0" fmla="*/ 0 w 10000"/>
              <a:gd name="connsiteY0" fmla="*/ 4441 h 12369"/>
              <a:gd name="connsiteX1" fmla="*/ 1100 w 10000"/>
              <a:gd name="connsiteY1" fmla="*/ 12369 h 12369"/>
              <a:gd name="connsiteX2" fmla="*/ 10000 w 10000"/>
              <a:gd name="connsiteY2" fmla="*/ 8815 h 12369"/>
              <a:gd name="connsiteX3" fmla="*/ 7804 w 10000"/>
              <a:gd name="connsiteY3" fmla="*/ 0 h 12369"/>
              <a:gd name="connsiteX4" fmla="*/ 0 w 10000"/>
              <a:gd name="connsiteY4" fmla="*/ 4441 h 12369"/>
              <a:gd name="connsiteX0" fmla="*/ 0 w 10337"/>
              <a:gd name="connsiteY0" fmla="*/ 4441 h 12369"/>
              <a:gd name="connsiteX1" fmla="*/ 1100 w 10337"/>
              <a:gd name="connsiteY1" fmla="*/ 12369 h 12369"/>
              <a:gd name="connsiteX2" fmla="*/ 10337 w 10337"/>
              <a:gd name="connsiteY2" fmla="*/ 8815 h 12369"/>
              <a:gd name="connsiteX3" fmla="*/ 7804 w 10337"/>
              <a:gd name="connsiteY3" fmla="*/ 0 h 12369"/>
              <a:gd name="connsiteX4" fmla="*/ 0 w 10337"/>
              <a:gd name="connsiteY4" fmla="*/ 4441 h 12369"/>
              <a:gd name="connsiteX0" fmla="*/ 0 w 10337"/>
              <a:gd name="connsiteY0" fmla="*/ 4441 h 12369"/>
              <a:gd name="connsiteX1" fmla="*/ 1100 w 10337"/>
              <a:gd name="connsiteY1" fmla="*/ 12369 h 12369"/>
              <a:gd name="connsiteX2" fmla="*/ 10337 w 10337"/>
              <a:gd name="connsiteY2" fmla="*/ 8815 h 12369"/>
              <a:gd name="connsiteX3" fmla="*/ 7804 w 10337"/>
              <a:gd name="connsiteY3" fmla="*/ 0 h 12369"/>
              <a:gd name="connsiteX4" fmla="*/ 0 w 10337"/>
              <a:gd name="connsiteY4" fmla="*/ 4441 h 12369"/>
              <a:gd name="connsiteX0" fmla="*/ 0 w 10506"/>
              <a:gd name="connsiteY0" fmla="*/ 4441 h 12369"/>
              <a:gd name="connsiteX1" fmla="*/ 1100 w 10506"/>
              <a:gd name="connsiteY1" fmla="*/ 12369 h 12369"/>
              <a:gd name="connsiteX2" fmla="*/ 10506 w 10506"/>
              <a:gd name="connsiteY2" fmla="*/ 8815 h 12369"/>
              <a:gd name="connsiteX3" fmla="*/ 7804 w 10506"/>
              <a:gd name="connsiteY3" fmla="*/ 0 h 12369"/>
              <a:gd name="connsiteX4" fmla="*/ 0 w 10506"/>
              <a:gd name="connsiteY4" fmla="*/ 4441 h 12369"/>
              <a:gd name="connsiteX0" fmla="*/ 2445 w 9407"/>
              <a:gd name="connsiteY0" fmla="*/ 2960 h 12369"/>
              <a:gd name="connsiteX1" fmla="*/ 1 w 9407"/>
              <a:gd name="connsiteY1" fmla="*/ 12369 h 12369"/>
              <a:gd name="connsiteX2" fmla="*/ 9407 w 9407"/>
              <a:gd name="connsiteY2" fmla="*/ 8815 h 12369"/>
              <a:gd name="connsiteX3" fmla="*/ 6705 w 9407"/>
              <a:gd name="connsiteY3" fmla="*/ 0 h 12369"/>
              <a:gd name="connsiteX4" fmla="*/ 2445 w 9407"/>
              <a:gd name="connsiteY4" fmla="*/ 2960 h 12369"/>
              <a:gd name="connsiteX0" fmla="*/ 0 w 7401"/>
              <a:gd name="connsiteY0" fmla="*/ 2393 h 8324"/>
              <a:gd name="connsiteX1" fmla="*/ 3501 w 7401"/>
              <a:gd name="connsiteY1" fmla="*/ 8324 h 8324"/>
              <a:gd name="connsiteX2" fmla="*/ 7401 w 7401"/>
              <a:gd name="connsiteY2" fmla="*/ 7127 h 8324"/>
              <a:gd name="connsiteX3" fmla="*/ 4529 w 7401"/>
              <a:gd name="connsiteY3" fmla="*/ 0 h 8324"/>
              <a:gd name="connsiteX4" fmla="*/ 0 w 7401"/>
              <a:gd name="connsiteY4" fmla="*/ 2393 h 8324"/>
              <a:gd name="connsiteX0" fmla="*/ 0 w 7819"/>
              <a:gd name="connsiteY0" fmla="*/ 2012 h 10000"/>
              <a:gd name="connsiteX1" fmla="*/ 2549 w 7819"/>
              <a:gd name="connsiteY1" fmla="*/ 10000 h 10000"/>
              <a:gd name="connsiteX2" fmla="*/ 7819 w 7819"/>
              <a:gd name="connsiteY2" fmla="*/ 8562 h 10000"/>
              <a:gd name="connsiteX3" fmla="*/ 3938 w 7819"/>
              <a:gd name="connsiteY3" fmla="*/ 0 h 10000"/>
              <a:gd name="connsiteX4" fmla="*/ 0 w 7819"/>
              <a:gd name="connsiteY4" fmla="*/ 2012 h 10000"/>
              <a:gd name="connsiteX0" fmla="*/ 0 w 10000"/>
              <a:gd name="connsiteY0" fmla="*/ 2012 h 10000"/>
              <a:gd name="connsiteX1" fmla="*/ 3260 w 10000"/>
              <a:gd name="connsiteY1" fmla="*/ 10000 h 10000"/>
              <a:gd name="connsiteX2" fmla="*/ 10000 w 10000"/>
              <a:gd name="connsiteY2" fmla="*/ 8562 h 10000"/>
              <a:gd name="connsiteX3" fmla="*/ 5036 w 10000"/>
              <a:gd name="connsiteY3" fmla="*/ 0 h 10000"/>
              <a:gd name="connsiteX4" fmla="*/ 0 w 10000"/>
              <a:gd name="connsiteY4" fmla="*/ 2012 h 10000"/>
              <a:gd name="connsiteX0" fmla="*/ 0 w 10000"/>
              <a:gd name="connsiteY0" fmla="*/ 2012 h 10000"/>
              <a:gd name="connsiteX1" fmla="*/ 3260 w 10000"/>
              <a:gd name="connsiteY1" fmla="*/ 10000 h 10000"/>
              <a:gd name="connsiteX2" fmla="*/ 10000 w 10000"/>
              <a:gd name="connsiteY2" fmla="*/ 8562 h 10000"/>
              <a:gd name="connsiteX3" fmla="*/ 5036 w 10000"/>
              <a:gd name="connsiteY3" fmla="*/ 0 h 10000"/>
              <a:gd name="connsiteX4" fmla="*/ 0 w 10000"/>
              <a:gd name="connsiteY4" fmla="*/ 2012 h 10000"/>
              <a:gd name="connsiteX0" fmla="*/ 0 w 10000"/>
              <a:gd name="connsiteY0" fmla="*/ 2012 h 10000"/>
              <a:gd name="connsiteX1" fmla="*/ 3260 w 10000"/>
              <a:gd name="connsiteY1" fmla="*/ 10000 h 10000"/>
              <a:gd name="connsiteX2" fmla="*/ 10000 w 10000"/>
              <a:gd name="connsiteY2" fmla="*/ 8562 h 10000"/>
              <a:gd name="connsiteX3" fmla="*/ 5036 w 10000"/>
              <a:gd name="connsiteY3" fmla="*/ 0 h 10000"/>
              <a:gd name="connsiteX4" fmla="*/ 0 w 10000"/>
              <a:gd name="connsiteY4" fmla="*/ 2012 h 10000"/>
              <a:gd name="connsiteX0" fmla="*/ 0 w 10000"/>
              <a:gd name="connsiteY0" fmla="*/ 2012 h 10000"/>
              <a:gd name="connsiteX1" fmla="*/ 3260 w 10000"/>
              <a:gd name="connsiteY1" fmla="*/ 10000 h 10000"/>
              <a:gd name="connsiteX2" fmla="*/ 10000 w 10000"/>
              <a:gd name="connsiteY2" fmla="*/ 8562 h 10000"/>
              <a:gd name="connsiteX3" fmla="*/ 5036 w 10000"/>
              <a:gd name="connsiteY3" fmla="*/ 0 h 10000"/>
              <a:gd name="connsiteX4" fmla="*/ 0 w 10000"/>
              <a:gd name="connsiteY4" fmla="*/ 2012 h 10000"/>
              <a:gd name="connsiteX0" fmla="*/ 0 w 10000"/>
              <a:gd name="connsiteY0" fmla="*/ 2012 h 10000"/>
              <a:gd name="connsiteX1" fmla="*/ 3260 w 10000"/>
              <a:gd name="connsiteY1" fmla="*/ 10000 h 10000"/>
              <a:gd name="connsiteX2" fmla="*/ 10000 w 10000"/>
              <a:gd name="connsiteY2" fmla="*/ 8562 h 10000"/>
              <a:gd name="connsiteX3" fmla="*/ 5346 w 10000"/>
              <a:gd name="connsiteY3" fmla="*/ 0 h 10000"/>
              <a:gd name="connsiteX4" fmla="*/ 0 w 10000"/>
              <a:gd name="connsiteY4" fmla="*/ 2012 h 10000"/>
              <a:gd name="connsiteX0" fmla="*/ 0 w 10620"/>
              <a:gd name="connsiteY0" fmla="*/ 2012 h 10000"/>
              <a:gd name="connsiteX1" fmla="*/ 3260 w 10620"/>
              <a:gd name="connsiteY1" fmla="*/ 10000 h 10000"/>
              <a:gd name="connsiteX2" fmla="*/ 10620 w 10620"/>
              <a:gd name="connsiteY2" fmla="*/ 8418 h 10000"/>
              <a:gd name="connsiteX3" fmla="*/ 5346 w 10620"/>
              <a:gd name="connsiteY3" fmla="*/ 0 h 10000"/>
              <a:gd name="connsiteX4" fmla="*/ 0 w 10620"/>
              <a:gd name="connsiteY4" fmla="*/ 2012 h 10000"/>
              <a:gd name="connsiteX0" fmla="*/ 0 w 10930"/>
              <a:gd name="connsiteY0" fmla="*/ 2012 h 10000"/>
              <a:gd name="connsiteX1" fmla="*/ 3260 w 10930"/>
              <a:gd name="connsiteY1" fmla="*/ 10000 h 10000"/>
              <a:gd name="connsiteX2" fmla="*/ 10930 w 10930"/>
              <a:gd name="connsiteY2" fmla="*/ 8130 h 10000"/>
              <a:gd name="connsiteX3" fmla="*/ 5346 w 10930"/>
              <a:gd name="connsiteY3" fmla="*/ 0 h 10000"/>
              <a:gd name="connsiteX4" fmla="*/ 0 w 10930"/>
              <a:gd name="connsiteY4" fmla="*/ 2012 h 10000"/>
              <a:gd name="connsiteX0" fmla="*/ 0 w 10930"/>
              <a:gd name="connsiteY0" fmla="*/ 1724 h 9712"/>
              <a:gd name="connsiteX1" fmla="*/ 3260 w 10930"/>
              <a:gd name="connsiteY1" fmla="*/ 9712 h 9712"/>
              <a:gd name="connsiteX2" fmla="*/ 10930 w 10930"/>
              <a:gd name="connsiteY2" fmla="*/ 7842 h 9712"/>
              <a:gd name="connsiteX3" fmla="*/ 5036 w 10930"/>
              <a:gd name="connsiteY3" fmla="*/ 0 h 9712"/>
              <a:gd name="connsiteX4" fmla="*/ 0 w 10930"/>
              <a:gd name="connsiteY4" fmla="*/ 1724 h 9712"/>
              <a:gd name="connsiteX0" fmla="*/ 0 w 10000"/>
              <a:gd name="connsiteY0" fmla="*/ 1775 h 10000"/>
              <a:gd name="connsiteX1" fmla="*/ 2983 w 10000"/>
              <a:gd name="connsiteY1" fmla="*/ 10000 h 10000"/>
              <a:gd name="connsiteX2" fmla="*/ 10000 w 10000"/>
              <a:gd name="connsiteY2" fmla="*/ 8075 h 10000"/>
              <a:gd name="connsiteX3" fmla="*/ 4608 w 10000"/>
              <a:gd name="connsiteY3" fmla="*/ 0 h 10000"/>
              <a:gd name="connsiteX4" fmla="*/ 0 w 10000"/>
              <a:gd name="connsiteY4" fmla="*/ 1775 h 10000"/>
              <a:gd name="connsiteX0" fmla="*/ 0 w 10000"/>
              <a:gd name="connsiteY0" fmla="*/ 1775 h 10000"/>
              <a:gd name="connsiteX1" fmla="*/ 2983 w 10000"/>
              <a:gd name="connsiteY1" fmla="*/ 10000 h 10000"/>
              <a:gd name="connsiteX2" fmla="*/ 10000 w 10000"/>
              <a:gd name="connsiteY2" fmla="*/ 8075 h 10000"/>
              <a:gd name="connsiteX3" fmla="*/ 4608 w 10000"/>
              <a:gd name="connsiteY3" fmla="*/ 0 h 10000"/>
              <a:gd name="connsiteX4" fmla="*/ 0 w 10000"/>
              <a:gd name="connsiteY4" fmla="*/ 1775 h 10000"/>
              <a:gd name="connsiteX0" fmla="*/ 0 w 10000"/>
              <a:gd name="connsiteY0" fmla="*/ 1775 h 10000"/>
              <a:gd name="connsiteX1" fmla="*/ 2983 w 10000"/>
              <a:gd name="connsiteY1" fmla="*/ 10000 h 10000"/>
              <a:gd name="connsiteX2" fmla="*/ 10000 w 10000"/>
              <a:gd name="connsiteY2" fmla="*/ 8075 h 10000"/>
              <a:gd name="connsiteX3" fmla="*/ 4324 w 10000"/>
              <a:gd name="connsiteY3" fmla="*/ 0 h 10000"/>
              <a:gd name="connsiteX4" fmla="*/ 0 w 10000"/>
              <a:gd name="connsiteY4" fmla="*/ 1775 h 10000"/>
              <a:gd name="connsiteX0" fmla="*/ 0 w 10000"/>
              <a:gd name="connsiteY0" fmla="*/ 1775 h 10000"/>
              <a:gd name="connsiteX1" fmla="*/ 2983 w 10000"/>
              <a:gd name="connsiteY1" fmla="*/ 10000 h 10000"/>
              <a:gd name="connsiteX2" fmla="*/ 10000 w 10000"/>
              <a:gd name="connsiteY2" fmla="*/ 8075 h 10000"/>
              <a:gd name="connsiteX3" fmla="*/ 4324 w 10000"/>
              <a:gd name="connsiteY3" fmla="*/ 0 h 10000"/>
              <a:gd name="connsiteX4" fmla="*/ 0 w 10000"/>
              <a:gd name="connsiteY4" fmla="*/ 1775 h 10000"/>
              <a:gd name="connsiteX0" fmla="*/ 0 w 10000"/>
              <a:gd name="connsiteY0" fmla="*/ 1775 h 10000"/>
              <a:gd name="connsiteX1" fmla="*/ 2983 w 10000"/>
              <a:gd name="connsiteY1" fmla="*/ 10000 h 10000"/>
              <a:gd name="connsiteX2" fmla="*/ 10000 w 10000"/>
              <a:gd name="connsiteY2" fmla="*/ 8075 h 10000"/>
              <a:gd name="connsiteX3" fmla="*/ 4324 w 10000"/>
              <a:gd name="connsiteY3" fmla="*/ 0 h 10000"/>
              <a:gd name="connsiteX4" fmla="*/ 0 w 10000"/>
              <a:gd name="connsiteY4" fmla="*/ 1775 h 10000"/>
              <a:gd name="connsiteX0" fmla="*/ 0 w 11418"/>
              <a:gd name="connsiteY0" fmla="*/ 1775 h 10000"/>
              <a:gd name="connsiteX1" fmla="*/ 2983 w 11418"/>
              <a:gd name="connsiteY1" fmla="*/ 10000 h 10000"/>
              <a:gd name="connsiteX2" fmla="*/ 11418 w 11418"/>
              <a:gd name="connsiteY2" fmla="*/ 7631 h 10000"/>
              <a:gd name="connsiteX3" fmla="*/ 4324 w 11418"/>
              <a:gd name="connsiteY3" fmla="*/ 0 h 10000"/>
              <a:gd name="connsiteX4" fmla="*/ 0 w 11418"/>
              <a:gd name="connsiteY4" fmla="*/ 1775 h 10000"/>
              <a:gd name="connsiteX0" fmla="*/ 0 w 11418"/>
              <a:gd name="connsiteY0" fmla="*/ 1775 h 10000"/>
              <a:gd name="connsiteX1" fmla="*/ 2983 w 11418"/>
              <a:gd name="connsiteY1" fmla="*/ 10000 h 10000"/>
              <a:gd name="connsiteX2" fmla="*/ 11418 w 11418"/>
              <a:gd name="connsiteY2" fmla="*/ 7631 h 10000"/>
              <a:gd name="connsiteX3" fmla="*/ 4324 w 11418"/>
              <a:gd name="connsiteY3" fmla="*/ 0 h 10000"/>
              <a:gd name="connsiteX4" fmla="*/ 0 w 11418"/>
              <a:gd name="connsiteY4" fmla="*/ 1775 h 10000"/>
              <a:gd name="connsiteX0" fmla="*/ 0 w 11985"/>
              <a:gd name="connsiteY0" fmla="*/ 1775 h 10000"/>
              <a:gd name="connsiteX1" fmla="*/ 2983 w 11985"/>
              <a:gd name="connsiteY1" fmla="*/ 10000 h 10000"/>
              <a:gd name="connsiteX2" fmla="*/ 11985 w 11985"/>
              <a:gd name="connsiteY2" fmla="*/ 7631 h 10000"/>
              <a:gd name="connsiteX3" fmla="*/ 4324 w 11985"/>
              <a:gd name="connsiteY3" fmla="*/ 0 h 10000"/>
              <a:gd name="connsiteX4" fmla="*/ 0 w 11985"/>
              <a:gd name="connsiteY4" fmla="*/ 1775 h 10000"/>
              <a:gd name="connsiteX0" fmla="*/ 0 w 11985"/>
              <a:gd name="connsiteY0" fmla="*/ 1775 h 10000"/>
              <a:gd name="connsiteX1" fmla="*/ 2983 w 11985"/>
              <a:gd name="connsiteY1" fmla="*/ 10000 h 10000"/>
              <a:gd name="connsiteX2" fmla="*/ 11985 w 11985"/>
              <a:gd name="connsiteY2" fmla="*/ 7631 h 10000"/>
              <a:gd name="connsiteX3" fmla="*/ 4324 w 11985"/>
              <a:gd name="connsiteY3" fmla="*/ 0 h 10000"/>
              <a:gd name="connsiteX4" fmla="*/ 0 w 11985"/>
              <a:gd name="connsiteY4" fmla="*/ 1775 h 10000"/>
              <a:gd name="connsiteX0" fmla="*/ 0 w 11418"/>
              <a:gd name="connsiteY0" fmla="*/ 1775 h 10000"/>
              <a:gd name="connsiteX1" fmla="*/ 2983 w 11418"/>
              <a:gd name="connsiteY1" fmla="*/ 10000 h 10000"/>
              <a:gd name="connsiteX2" fmla="*/ 11418 w 11418"/>
              <a:gd name="connsiteY2" fmla="*/ 7779 h 10000"/>
              <a:gd name="connsiteX3" fmla="*/ 4324 w 11418"/>
              <a:gd name="connsiteY3" fmla="*/ 0 h 10000"/>
              <a:gd name="connsiteX4" fmla="*/ 0 w 11418"/>
              <a:gd name="connsiteY4" fmla="*/ 1775 h 10000"/>
              <a:gd name="connsiteX0" fmla="*/ 0 w 11418"/>
              <a:gd name="connsiteY0" fmla="*/ 20 h 8245"/>
              <a:gd name="connsiteX1" fmla="*/ 2983 w 11418"/>
              <a:gd name="connsiteY1" fmla="*/ 8245 h 8245"/>
              <a:gd name="connsiteX2" fmla="*/ 11418 w 11418"/>
              <a:gd name="connsiteY2" fmla="*/ 6024 h 8245"/>
              <a:gd name="connsiteX3" fmla="*/ 0 w 11418"/>
              <a:gd name="connsiteY3" fmla="*/ 20 h 8245"/>
              <a:gd name="connsiteX0" fmla="*/ 0 w 10002"/>
              <a:gd name="connsiteY0" fmla="*/ 1764 h 11740"/>
              <a:gd name="connsiteX1" fmla="*/ 2613 w 10002"/>
              <a:gd name="connsiteY1" fmla="*/ 11740 h 11740"/>
              <a:gd name="connsiteX2" fmla="*/ 10000 w 10002"/>
              <a:gd name="connsiteY2" fmla="*/ 9046 h 11740"/>
              <a:gd name="connsiteX3" fmla="*/ 5247 w 10002"/>
              <a:gd name="connsiteY3" fmla="*/ 554 h 11740"/>
              <a:gd name="connsiteX4" fmla="*/ 0 w 10002"/>
              <a:gd name="connsiteY4" fmla="*/ 1764 h 11740"/>
              <a:gd name="connsiteX0" fmla="*/ 0 w 10002"/>
              <a:gd name="connsiteY0" fmla="*/ 1210 h 11186"/>
              <a:gd name="connsiteX1" fmla="*/ 2613 w 10002"/>
              <a:gd name="connsiteY1" fmla="*/ 11186 h 11186"/>
              <a:gd name="connsiteX2" fmla="*/ 10000 w 10002"/>
              <a:gd name="connsiteY2" fmla="*/ 8492 h 11186"/>
              <a:gd name="connsiteX3" fmla="*/ 5247 w 10002"/>
              <a:gd name="connsiteY3" fmla="*/ 0 h 11186"/>
              <a:gd name="connsiteX4" fmla="*/ 0 w 10002"/>
              <a:gd name="connsiteY4" fmla="*/ 1210 h 11186"/>
              <a:gd name="connsiteX0" fmla="*/ 0 w 10001"/>
              <a:gd name="connsiteY0" fmla="*/ 1210 h 11186"/>
              <a:gd name="connsiteX1" fmla="*/ 2613 w 10001"/>
              <a:gd name="connsiteY1" fmla="*/ 11186 h 11186"/>
              <a:gd name="connsiteX2" fmla="*/ 10000 w 10001"/>
              <a:gd name="connsiteY2" fmla="*/ 8492 h 11186"/>
              <a:gd name="connsiteX3" fmla="*/ 5247 w 10001"/>
              <a:gd name="connsiteY3" fmla="*/ 0 h 11186"/>
              <a:gd name="connsiteX4" fmla="*/ 0 w 10001"/>
              <a:gd name="connsiteY4" fmla="*/ 1210 h 11186"/>
              <a:gd name="connsiteX0" fmla="*/ 0 w 10000"/>
              <a:gd name="connsiteY0" fmla="*/ 1210 h 11186"/>
              <a:gd name="connsiteX1" fmla="*/ 2613 w 10000"/>
              <a:gd name="connsiteY1" fmla="*/ 11186 h 11186"/>
              <a:gd name="connsiteX2" fmla="*/ 10000 w 10000"/>
              <a:gd name="connsiteY2" fmla="*/ 8492 h 11186"/>
              <a:gd name="connsiteX3" fmla="*/ 5247 w 10000"/>
              <a:gd name="connsiteY3" fmla="*/ 0 h 11186"/>
              <a:gd name="connsiteX4" fmla="*/ 0 w 10000"/>
              <a:gd name="connsiteY4" fmla="*/ 1210 h 11186"/>
              <a:gd name="connsiteX0" fmla="*/ 0 w 10000"/>
              <a:gd name="connsiteY0" fmla="*/ 1210 h 11545"/>
              <a:gd name="connsiteX1" fmla="*/ 2365 w 10000"/>
              <a:gd name="connsiteY1" fmla="*/ 11545 h 11545"/>
              <a:gd name="connsiteX2" fmla="*/ 10000 w 10000"/>
              <a:gd name="connsiteY2" fmla="*/ 8492 h 11545"/>
              <a:gd name="connsiteX3" fmla="*/ 5247 w 10000"/>
              <a:gd name="connsiteY3" fmla="*/ 0 h 11545"/>
              <a:gd name="connsiteX4" fmla="*/ 0 w 10000"/>
              <a:gd name="connsiteY4" fmla="*/ 1210 h 11545"/>
              <a:gd name="connsiteX0" fmla="*/ 0 w 9503"/>
              <a:gd name="connsiteY0" fmla="*/ 1030 h 11545"/>
              <a:gd name="connsiteX1" fmla="*/ 1868 w 9503"/>
              <a:gd name="connsiteY1" fmla="*/ 11545 h 11545"/>
              <a:gd name="connsiteX2" fmla="*/ 9503 w 9503"/>
              <a:gd name="connsiteY2" fmla="*/ 8492 h 11545"/>
              <a:gd name="connsiteX3" fmla="*/ 4750 w 9503"/>
              <a:gd name="connsiteY3" fmla="*/ 0 h 11545"/>
              <a:gd name="connsiteX4" fmla="*/ 0 w 9503"/>
              <a:gd name="connsiteY4" fmla="*/ 1030 h 11545"/>
              <a:gd name="connsiteX0" fmla="*/ 0 w 10000"/>
              <a:gd name="connsiteY0" fmla="*/ 892 h 10000"/>
              <a:gd name="connsiteX1" fmla="*/ 1966 w 10000"/>
              <a:gd name="connsiteY1" fmla="*/ 10000 h 10000"/>
              <a:gd name="connsiteX2" fmla="*/ 10000 w 10000"/>
              <a:gd name="connsiteY2" fmla="*/ 7356 h 10000"/>
              <a:gd name="connsiteX3" fmla="*/ 4998 w 10000"/>
              <a:gd name="connsiteY3" fmla="*/ 0 h 10000"/>
              <a:gd name="connsiteX4" fmla="*/ 0 w 10000"/>
              <a:gd name="connsiteY4" fmla="*/ 892 h 10000"/>
              <a:gd name="connsiteX0" fmla="*/ 0 w 10000"/>
              <a:gd name="connsiteY0" fmla="*/ 892 h 10000"/>
              <a:gd name="connsiteX1" fmla="*/ 1966 w 10000"/>
              <a:gd name="connsiteY1" fmla="*/ 10000 h 10000"/>
              <a:gd name="connsiteX2" fmla="*/ 10000 w 10000"/>
              <a:gd name="connsiteY2" fmla="*/ 7356 h 10000"/>
              <a:gd name="connsiteX3" fmla="*/ 4998 w 10000"/>
              <a:gd name="connsiteY3" fmla="*/ 0 h 10000"/>
              <a:gd name="connsiteX4" fmla="*/ 0 w 10000"/>
              <a:gd name="connsiteY4" fmla="*/ 892 h 10000"/>
              <a:gd name="connsiteX0" fmla="*/ 0 w 10000"/>
              <a:gd name="connsiteY0" fmla="*/ 892 h 10000"/>
              <a:gd name="connsiteX1" fmla="*/ 1966 w 10000"/>
              <a:gd name="connsiteY1" fmla="*/ 10000 h 10000"/>
              <a:gd name="connsiteX2" fmla="*/ 10000 w 10000"/>
              <a:gd name="connsiteY2" fmla="*/ 7356 h 10000"/>
              <a:gd name="connsiteX3" fmla="*/ 4998 w 10000"/>
              <a:gd name="connsiteY3" fmla="*/ 0 h 10000"/>
              <a:gd name="connsiteX4" fmla="*/ 0 w 10000"/>
              <a:gd name="connsiteY4" fmla="*/ 892 h 10000"/>
              <a:gd name="connsiteX0" fmla="*/ 0 w 10000"/>
              <a:gd name="connsiteY0" fmla="*/ 892 h 10000"/>
              <a:gd name="connsiteX1" fmla="*/ 1966 w 10000"/>
              <a:gd name="connsiteY1" fmla="*/ 10000 h 10000"/>
              <a:gd name="connsiteX2" fmla="*/ 10000 w 10000"/>
              <a:gd name="connsiteY2" fmla="*/ 7356 h 10000"/>
              <a:gd name="connsiteX3" fmla="*/ 4998 w 10000"/>
              <a:gd name="connsiteY3" fmla="*/ 0 h 10000"/>
              <a:gd name="connsiteX4" fmla="*/ 0 w 10000"/>
              <a:gd name="connsiteY4" fmla="*/ 892 h 10000"/>
              <a:gd name="connsiteX0" fmla="*/ 0 w 10000"/>
              <a:gd name="connsiteY0" fmla="*/ 892 h 10000"/>
              <a:gd name="connsiteX1" fmla="*/ 1966 w 10000"/>
              <a:gd name="connsiteY1" fmla="*/ 10000 h 10000"/>
              <a:gd name="connsiteX2" fmla="*/ 10000 w 10000"/>
              <a:gd name="connsiteY2" fmla="*/ 7356 h 10000"/>
              <a:gd name="connsiteX3" fmla="*/ 4998 w 10000"/>
              <a:gd name="connsiteY3" fmla="*/ 0 h 10000"/>
              <a:gd name="connsiteX4" fmla="*/ 0 w 10000"/>
              <a:gd name="connsiteY4" fmla="*/ 892 h 10000"/>
              <a:gd name="connsiteX0" fmla="*/ 0 w 10000"/>
              <a:gd name="connsiteY0" fmla="*/ 892 h 10000"/>
              <a:gd name="connsiteX1" fmla="*/ 1966 w 10000"/>
              <a:gd name="connsiteY1" fmla="*/ 10000 h 10000"/>
              <a:gd name="connsiteX2" fmla="*/ 10000 w 10000"/>
              <a:gd name="connsiteY2" fmla="*/ 7356 h 10000"/>
              <a:gd name="connsiteX3" fmla="*/ 4998 w 10000"/>
              <a:gd name="connsiteY3" fmla="*/ 0 h 10000"/>
              <a:gd name="connsiteX4" fmla="*/ 0 w 10000"/>
              <a:gd name="connsiteY4" fmla="*/ 892 h 10000"/>
              <a:gd name="connsiteX0" fmla="*/ 0 w 10000"/>
              <a:gd name="connsiteY0" fmla="*/ 892 h 10000"/>
              <a:gd name="connsiteX1" fmla="*/ 1966 w 10000"/>
              <a:gd name="connsiteY1" fmla="*/ 10000 h 10000"/>
              <a:gd name="connsiteX2" fmla="*/ 10000 w 10000"/>
              <a:gd name="connsiteY2" fmla="*/ 7356 h 10000"/>
              <a:gd name="connsiteX3" fmla="*/ 4998 w 10000"/>
              <a:gd name="connsiteY3" fmla="*/ 0 h 10000"/>
              <a:gd name="connsiteX4" fmla="*/ 0 w 10000"/>
              <a:gd name="connsiteY4" fmla="*/ 892 h 10000"/>
              <a:gd name="connsiteX0" fmla="*/ 0 w 10000"/>
              <a:gd name="connsiteY0" fmla="*/ 892 h 10000"/>
              <a:gd name="connsiteX1" fmla="*/ 1966 w 10000"/>
              <a:gd name="connsiteY1" fmla="*/ 10000 h 10000"/>
              <a:gd name="connsiteX2" fmla="*/ 10000 w 10000"/>
              <a:gd name="connsiteY2" fmla="*/ 7356 h 10000"/>
              <a:gd name="connsiteX3" fmla="*/ 4998 w 10000"/>
              <a:gd name="connsiteY3" fmla="*/ 0 h 10000"/>
              <a:gd name="connsiteX4" fmla="*/ 0 w 10000"/>
              <a:gd name="connsiteY4" fmla="*/ 892 h 10000"/>
              <a:gd name="connsiteX0" fmla="*/ 0 w 10000"/>
              <a:gd name="connsiteY0" fmla="*/ 892 h 10000"/>
              <a:gd name="connsiteX1" fmla="*/ 1966 w 10000"/>
              <a:gd name="connsiteY1" fmla="*/ 10000 h 10000"/>
              <a:gd name="connsiteX2" fmla="*/ 10000 w 10000"/>
              <a:gd name="connsiteY2" fmla="*/ 7356 h 10000"/>
              <a:gd name="connsiteX3" fmla="*/ 4998 w 10000"/>
              <a:gd name="connsiteY3" fmla="*/ 0 h 10000"/>
              <a:gd name="connsiteX4" fmla="*/ 0 w 10000"/>
              <a:gd name="connsiteY4" fmla="*/ 892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892"/>
                </a:moveTo>
                <a:cubicBezTo>
                  <a:pt x="1697" y="8127"/>
                  <a:pt x="181" y="1521"/>
                  <a:pt x="1966" y="10000"/>
                </a:cubicBezTo>
                <a:cubicBezTo>
                  <a:pt x="9451" y="7615"/>
                  <a:pt x="3023" y="9636"/>
                  <a:pt x="10000" y="7356"/>
                </a:cubicBezTo>
                <a:cubicBezTo>
                  <a:pt x="5220" y="220"/>
                  <a:pt x="4574" y="222"/>
                  <a:pt x="4998" y="0"/>
                </a:cubicBezTo>
                <a:cubicBezTo>
                  <a:pt x="107" y="970"/>
                  <a:pt x="4296" y="133"/>
                  <a:pt x="0" y="892"/>
                </a:cubicBezTo>
                <a:close/>
              </a:path>
            </a:pathLst>
          </a:custGeom>
          <a:pattFill prst="wdUpDiag">
            <a:fgClr>
              <a:srgbClr val="FF0000">
                <a:alpha val="50195"/>
              </a:srgbClr>
            </a:fgClr>
            <a:bgClr>
              <a:srgbClr val="FFFFFF">
                <a:alpha val="50195"/>
              </a:srgbClr>
            </a:bgClr>
          </a:pattFill>
          <a:ln w="12700">
            <a:solidFill>
              <a:srgbClr val="FF0000"/>
            </a:solidFill>
            <a:round/>
            <a:headEnd/>
            <a:tailEnd/>
          </a:ln>
        </p:spPr>
        <p:txBody>
          <a:bodyPr lIns="74295" tIns="8890" rIns="74295" bIns="8890"/>
          <a:lstStyle/>
          <a:p>
            <a:endParaRPr lang="ja-JP" altLang="en-US" dirty="0">
              <a:solidFill>
                <a:prstClr val="black"/>
              </a:solidFill>
            </a:endParaRPr>
          </a:p>
        </p:txBody>
      </p:sp>
      <p:sp>
        <p:nvSpPr>
          <p:cNvPr id="135" name="Text Box 647"/>
          <p:cNvSpPr txBox="1">
            <a:spLocks noChangeArrowheads="1"/>
          </p:cNvSpPr>
          <p:nvPr/>
        </p:nvSpPr>
        <p:spPr bwMode="auto">
          <a:xfrm>
            <a:off x="1752600" y="4561156"/>
            <a:ext cx="1752193" cy="276999"/>
          </a:xfrm>
          <a:prstGeom prst="rect">
            <a:avLst/>
          </a:prstGeom>
          <a:solidFill>
            <a:schemeClr val="bg1"/>
          </a:solidFill>
          <a:ln w="9525">
            <a:solidFill>
              <a:schemeClr val="tx1"/>
            </a:solidFill>
            <a:miter lim="800000"/>
            <a:headEnd/>
            <a:tailEnd/>
          </a:ln>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50000"/>
              </a:spcBef>
              <a:buFontTx/>
              <a:buNone/>
            </a:pPr>
            <a:r>
              <a:rPr lang="ja-JP" altLang="en-US" sz="1200" dirty="0">
                <a:solidFill>
                  <a:prstClr val="black"/>
                </a:solidFill>
                <a:latin typeface="+mn-ea"/>
                <a:ea typeface="+mn-ea"/>
              </a:rPr>
              <a:t>⑤</a:t>
            </a:r>
            <a:r>
              <a:rPr lang="en-US" altLang="ja-JP" sz="1200" dirty="0" smtClean="0">
                <a:solidFill>
                  <a:prstClr val="black"/>
                </a:solidFill>
                <a:latin typeface="+mn-ea"/>
                <a:ea typeface="+mn-ea"/>
              </a:rPr>
              <a:t>C1</a:t>
            </a:r>
            <a:r>
              <a:rPr lang="ja-JP" altLang="en-US" sz="1200" dirty="0" smtClean="0">
                <a:solidFill>
                  <a:prstClr val="black"/>
                </a:solidFill>
                <a:latin typeface="+mn-ea"/>
                <a:ea typeface="+mn-ea"/>
              </a:rPr>
              <a:t>地区荷さばき地</a:t>
            </a:r>
            <a:endParaRPr lang="ja-JP" altLang="en-US" sz="1200" dirty="0">
              <a:solidFill>
                <a:prstClr val="black"/>
              </a:solidFill>
              <a:latin typeface="+mn-ea"/>
              <a:ea typeface="+mn-ea"/>
            </a:endParaRPr>
          </a:p>
        </p:txBody>
      </p:sp>
      <p:sp>
        <p:nvSpPr>
          <p:cNvPr id="150" name="Text Box 580"/>
          <p:cNvSpPr txBox="1">
            <a:spLocks noChangeArrowheads="1"/>
          </p:cNvSpPr>
          <p:nvPr/>
        </p:nvSpPr>
        <p:spPr bwMode="auto">
          <a:xfrm>
            <a:off x="1083021" y="4430449"/>
            <a:ext cx="9939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50000"/>
              </a:spcBef>
              <a:buFontTx/>
              <a:buNone/>
            </a:pPr>
            <a:r>
              <a:rPr lang="ja-JP" altLang="en-US" sz="1800" b="1" dirty="0">
                <a:solidFill>
                  <a:prstClr val="black"/>
                </a:solidFill>
                <a:latin typeface="+mn-ea"/>
                <a:ea typeface="+mn-ea"/>
              </a:rPr>
              <a:t>咲洲</a:t>
            </a:r>
          </a:p>
        </p:txBody>
      </p:sp>
      <p:pic>
        <p:nvPicPr>
          <p:cNvPr id="3" name="図 2"/>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821447" y="1329449"/>
            <a:ext cx="4904467" cy="5062611"/>
          </a:xfrm>
          <a:prstGeom prst="rect">
            <a:avLst/>
          </a:prstGeom>
        </p:spPr>
      </p:pic>
      <p:sp>
        <p:nvSpPr>
          <p:cNvPr id="6" name="正方形/長方形 5"/>
          <p:cNvSpPr/>
          <p:nvPr/>
        </p:nvSpPr>
        <p:spPr>
          <a:xfrm rot="21032261">
            <a:off x="5817664" y="2750012"/>
            <a:ext cx="914400" cy="1995583"/>
          </a:xfrm>
          <a:custGeom>
            <a:avLst/>
            <a:gdLst>
              <a:gd name="connsiteX0" fmla="*/ 0 w 914400"/>
              <a:gd name="connsiteY0" fmla="*/ 0 h 1755018"/>
              <a:gd name="connsiteX1" fmla="*/ 914400 w 914400"/>
              <a:gd name="connsiteY1" fmla="*/ 0 h 1755018"/>
              <a:gd name="connsiteX2" fmla="*/ 914400 w 914400"/>
              <a:gd name="connsiteY2" fmla="*/ 1755018 h 1755018"/>
              <a:gd name="connsiteX3" fmla="*/ 0 w 914400"/>
              <a:gd name="connsiteY3" fmla="*/ 1755018 h 1755018"/>
              <a:gd name="connsiteX4" fmla="*/ 0 w 914400"/>
              <a:gd name="connsiteY4" fmla="*/ 0 h 1755018"/>
              <a:gd name="connsiteX0" fmla="*/ 0 w 914400"/>
              <a:gd name="connsiteY0" fmla="*/ 0 h 1755018"/>
              <a:gd name="connsiteX1" fmla="*/ 914400 w 914400"/>
              <a:gd name="connsiteY1" fmla="*/ 0 h 1755018"/>
              <a:gd name="connsiteX2" fmla="*/ 883082 w 914400"/>
              <a:gd name="connsiteY2" fmla="*/ 1479420 h 1755018"/>
              <a:gd name="connsiteX3" fmla="*/ 0 w 914400"/>
              <a:gd name="connsiteY3" fmla="*/ 1755018 h 1755018"/>
              <a:gd name="connsiteX4" fmla="*/ 0 w 914400"/>
              <a:gd name="connsiteY4" fmla="*/ 0 h 1755018"/>
              <a:gd name="connsiteX0" fmla="*/ 0 w 914400"/>
              <a:gd name="connsiteY0" fmla="*/ 16328 h 1771346"/>
              <a:gd name="connsiteX1" fmla="*/ 675174 w 914400"/>
              <a:gd name="connsiteY1" fmla="*/ 0 h 1771346"/>
              <a:gd name="connsiteX2" fmla="*/ 914400 w 914400"/>
              <a:gd name="connsiteY2" fmla="*/ 16328 h 1771346"/>
              <a:gd name="connsiteX3" fmla="*/ 883082 w 914400"/>
              <a:gd name="connsiteY3" fmla="*/ 1495748 h 1771346"/>
              <a:gd name="connsiteX4" fmla="*/ 0 w 914400"/>
              <a:gd name="connsiteY4" fmla="*/ 1771346 h 1771346"/>
              <a:gd name="connsiteX5" fmla="*/ 0 w 914400"/>
              <a:gd name="connsiteY5" fmla="*/ 16328 h 1771346"/>
              <a:gd name="connsiteX0" fmla="*/ 0 w 914400"/>
              <a:gd name="connsiteY0" fmla="*/ 240565 h 1995583"/>
              <a:gd name="connsiteX1" fmla="*/ 627570 w 914400"/>
              <a:gd name="connsiteY1" fmla="*/ 0 h 1995583"/>
              <a:gd name="connsiteX2" fmla="*/ 914400 w 914400"/>
              <a:gd name="connsiteY2" fmla="*/ 240565 h 1995583"/>
              <a:gd name="connsiteX3" fmla="*/ 883082 w 914400"/>
              <a:gd name="connsiteY3" fmla="*/ 1719985 h 1995583"/>
              <a:gd name="connsiteX4" fmla="*/ 0 w 914400"/>
              <a:gd name="connsiteY4" fmla="*/ 1995583 h 1995583"/>
              <a:gd name="connsiteX5" fmla="*/ 0 w 914400"/>
              <a:gd name="connsiteY5" fmla="*/ 240565 h 1995583"/>
              <a:gd name="connsiteX0" fmla="*/ 0 w 914400"/>
              <a:gd name="connsiteY0" fmla="*/ 240565 h 1995583"/>
              <a:gd name="connsiteX1" fmla="*/ 627570 w 914400"/>
              <a:gd name="connsiteY1" fmla="*/ 0 h 1995583"/>
              <a:gd name="connsiteX2" fmla="*/ 914400 w 914400"/>
              <a:gd name="connsiteY2" fmla="*/ 240565 h 1995583"/>
              <a:gd name="connsiteX3" fmla="*/ 883082 w 914400"/>
              <a:gd name="connsiteY3" fmla="*/ 1719985 h 1995583"/>
              <a:gd name="connsiteX4" fmla="*/ 0 w 914400"/>
              <a:gd name="connsiteY4" fmla="*/ 1995583 h 1995583"/>
              <a:gd name="connsiteX5" fmla="*/ 0 w 914400"/>
              <a:gd name="connsiteY5" fmla="*/ 240565 h 1995583"/>
              <a:gd name="connsiteX0" fmla="*/ 0 w 914400"/>
              <a:gd name="connsiteY0" fmla="*/ 240565 h 1995583"/>
              <a:gd name="connsiteX1" fmla="*/ 627570 w 914400"/>
              <a:gd name="connsiteY1" fmla="*/ 0 h 1995583"/>
              <a:gd name="connsiteX2" fmla="*/ 914400 w 914400"/>
              <a:gd name="connsiteY2" fmla="*/ 240565 h 1995583"/>
              <a:gd name="connsiteX3" fmla="*/ 883082 w 914400"/>
              <a:gd name="connsiteY3" fmla="*/ 1719985 h 1995583"/>
              <a:gd name="connsiteX4" fmla="*/ 0 w 914400"/>
              <a:gd name="connsiteY4" fmla="*/ 1995583 h 1995583"/>
              <a:gd name="connsiteX5" fmla="*/ 0 w 914400"/>
              <a:gd name="connsiteY5" fmla="*/ 240565 h 1995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400" h="1995583">
                <a:moveTo>
                  <a:pt x="0" y="240565"/>
                </a:moveTo>
                <a:cubicBezTo>
                  <a:pt x="609225" y="15896"/>
                  <a:pt x="14586" y="247217"/>
                  <a:pt x="627570" y="0"/>
                </a:cubicBezTo>
                <a:lnTo>
                  <a:pt x="914400" y="240565"/>
                </a:lnTo>
                <a:lnTo>
                  <a:pt x="883082" y="1719985"/>
                </a:lnTo>
                <a:lnTo>
                  <a:pt x="0" y="1995583"/>
                </a:lnTo>
                <a:lnTo>
                  <a:pt x="0" y="240565"/>
                </a:lnTo>
                <a:close/>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0" name="グループ化 19"/>
          <p:cNvGrpSpPr/>
          <p:nvPr/>
        </p:nvGrpSpPr>
        <p:grpSpPr>
          <a:xfrm>
            <a:off x="436252" y="1612471"/>
            <a:ext cx="1842924" cy="995533"/>
            <a:chOff x="436252" y="1612471"/>
            <a:chExt cx="1842924" cy="995533"/>
          </a:xfrm>
        </p:grpSpPr>
        <p:sp>
          <p:nvSpPr>
            <p:cNvPr id="21" name="正方形/長方形 20"/>
            <p:cNvSpPr/>
            <p:nvPr/>
          </p:nvSpPr>
          <p:spPr>
            <a:xfrm>
              <a:off x="436252" y="1612471"/>
              <a:ext cx="1842924" cy="99553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u="sng" dirty="0" smtClean="0">
                  <a:solidFill>
                    <a:schemeClr val="tx1"/>
                  </a:solidFill>
                  <a:latin typeface="+mn-ea"/>
                </a:rPr>
                <a:t>凡例</a:t>
              </a:r>
              <a:r>
                <a:rPr kumimoji="1" lang="ja-JP" altLang="en-US" sz="1200" dirty="0" smtClean="0">
                  <a:solidFill>
                    <a:schemeClr val="tx1"/>
                  </a:solidFill>
                  <a:latin typeface="+mn-ea"/>
                </a:rPr>
                <a:t>　　</a:t>
              </a:r>
              <a:endParaRPr kumimoji="1" lang="en-US" altLang="ja-JP" sz="1200" dirty="0" smtClean="0">
                <a:solidFill>
                  <a:schemeClr val="tx1"/>
                </a:solidFill>
                <a:latin typeface="+mn-ea"/>
              </a:endParaRPr>
            </a:p>
            <a:p>
              <a:r>
                <a:rPr kumimoji="1" lang="ja-JP" altLang="en-US" sz="1200" dirty="0" smtClean="0">
                  <a:solidFill>
                    <a:schemeClr val="tx1"/>
                  </a:solidFill>
                  <a:latin typeface="+mn-ea"/>
                </a:rPr>
                <a:t>　　：上屋</a:t>
              </a:r>
              <a:endParaRPr kumimoji="1" lang="en-US" altLang="ja-JP" sz="1200" dirty="0" smtClean="0">
                <a:solidFill>
                  <a:schemeClr val="tx1"/>
                </a:solidFill>
                <a:latin typeface="+mn-ea"/>
              </a:endParaRPr>
            </a:p>
            <a:p>
              <a:r>
                <a:rPr kumimoji="1" lang="ja-JP" altLang="en-US" sz="1200" dirty="0" smtClean="0">
                  <a:solidFill>
                    <a:schemeClr val="tx1"/>
                  </a:solidFill>
                  <a:latin typeface="+mn-ea"/>
                </a:rPr>
                <a:t>　　：荷さばき地</a:t>
              </a:r>
              <a:endParaRPr kumimoji="1" lang="en-US" altLang="ja-JP" sz="1200" dirty="0" smtClean="0">
                <a:solidFill>
                  <a:schemeClr val="tx1"/>
                </a:solidFill>
                <a:latin typeface="+mn-ea"/>
              </a:endParaRPr>
            </a:p>
            <a:p>
              <a:r>
                <a:rPr lang="ja-JP" altLang="en-US" sz="1200" dirty="0" smtClean="0">
                  <a:solidFill>
                    <a:schemeClr val="tx1"/>
                  </a:solidFill>
                  <a:latin typeface="+mn-ea"/>
                </a:rPr>
                <a:t>　　：荷役機械</a:t>
              </a:r>
              <a:endParaRPr lang="en-US" altLang="ja-JP" sz="1200" dirty="0" smtClean="0">
                <a:solidFill>
                  <a:schemeClr val="tx1"/>
                </a:solidFill>
                <a:latin typeface="+mn-ea"/>
              </a:endParaRPr>
            </a:p>
          </p:txBody>
        </p:sp>
        <p:sp>
          <p:nvSpPr>
            <p:cNvPr id="22" name="正方形/長方形 21"/>
            <p:cNvSpPr/>
            <p:nvPr/>
          </p:nvSpPr>
          <p:spPr>
            <a:xfrm>
              <a:off x="490704" y="1981983"/>
              <a:ext cx="350515" cy="923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3" name="正方形/長方形 22"/>
            <p:cNvSpPr/>
            <p:nvPr/>
          </p:nvSpPr>
          <p:spPr>
            <a:xfrm>
              <a:off x="482250" y="2144426"/>
              <a:ext cx="359402" cy="99754"/>
            </a:xfrm>
            <a:prstGeom prst="rect">
              <a:avLst/>
            </a:prstGeom>
            <a:pattFill prst="wdUpDiag">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4" name="円/楕円 23"/>
            <p:cNvSpPr>
              <a:spLocks noChangeAspect="1"/>
            </p:cNvSpPr>
            <p:nvPr/>
          </p:nvSpPr>
          <p:spPr>
            <a:xfrm>
              <a:off x="564575" y="2338060"/>
              <a:ext cx="91440" cy="9144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25" name="直線コネクタ 24"/>
            <p:cNvCxnSpPr/>
            <p:nvPr/>
          </p:nvCxnSpPr>
          <p:spPr>
            <a:xfrm flipH="1">
              <a:off x="661951" y="2379018"/>
              <a:ext cx="98364" cy="1354"/>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sp>
        <p:nvSpPr>
          <p:cNvPr id="18" name="タイトル 1"/>
          <p:cNvSpPr txBox="1">
            <a:spLocks/>
          </p:cNvSpPr>
          <p:nvPr/>
        </p:nvSpPr>
        <p:spPr>
          <a:xfrm>
            <a:off x="0" y="132056"/>
            <a:ext cx="7886700" cy="1018008"/>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1600" b="1" smtClean="0">
                <a:solidFill>
                  <a:schemeClr val="tx1"/>
                </a:solidFill>
                <a:latin typeface="+mj-ea"/>
              </a:rPr>
              <a:t>Ⅳ</a:t>
            </a:r>
            <a:r>
              <a:rPr lang="ja-JP" altLang="en-US" sz="1600" b="1" smtClean="0">
                <a:solidFill>
                  <a:schemeClr val="tx1"/>
                </a:solidFill>
                <a:latin typeface="+mj-ea"/>
              </a:rPr>
              <a:t>　経営改善策</a:t>
            </a:r>
            <a:r>
              <a:rPr lang="en-US" altLang="ja-JP" sz="1600" b="1" smtClean="0">
                <a:solidFill>
                  <a:schemeClr val="tx1"/>
                </a:solidFill>
                <a:latin typeface="+mj-ea"/>
              </a:rPr>
              <a:t/>
            </a:r>
            <a:br>
              <a:rPr lang="en-US" altLang="ja-JP" sz="1600" b="1" smtClean="0">
                <a:solidFill>
                  <a:schemeClr val="tx1"/>
                </a:solidFill>
                <a:latin typeface="+mj-ea"/>
              </a:rPr>
            </a:br>
            <a:r>
              <a:rPr lang="ja-JP" altLang="en-US" sz="1600" b="1" smtClean="0">
                <a:solidFill>
                  <a:schemeClr val="tx1"/>
                </a:solidFill>
                <a:latin typeface="+mj-ea"/>
              </a:rPr>
              <a:t>　２．個別課題への対応</a:t>
            </a:r>
            <a:r>
              <a:rPr lang="en-US" altLang="ja-JP" sz="1600" b="1" smtClean="0">
                <a:solidFill>
                  <a:schemeClr val="tx1"/>
                </a:solidFill>
                <a:latin typeface="+mj-ea"/>
              </a:rPr>
              <a:t/>
            </a:r>
            <a:br>
              <a:rPr lang="en-US" altLang="ja-JP" sz="1600" b="1" smtClean="0">
                <a:solidFill>
                  <a:schemeClr val="tx1"/>
                </a:solidFill>
                <a:latin typeface="+mj-ea"/>
              </a:rPr>
            </a:br>
            <a:r>
              <a:rPr lang="ja-JP" altLang="en-US" sz="1600" b="1" smtClean="0">
                <a:solidFill>
                  <a:schemeClr val="tx1"/>
                </a:solidFill>
                <a:latin typeface="+mj-ea"/>
              </a:rPr>
              <a:t>　　⑤　</a:t>
            </a:r>
            <a:r>
              <a:rPr lang="en-US" altLang="ja-JP" sz="1600" b="1" smtClean="0">
                <a:solidFill>
                  <a:schemeClr val="tx1"/>
                </a:solidFill>
                <a:latin typeface="+mj-ea"/>
              </a:rPr>
              <a:t>C1</a:t>
            </a:r>
            <a:r>
              <a:rPr lang="ja-JP" altLang="en-US" sz="1600" b="1" smtClean="0">
                <a:solidFill>
                  <a:schemeClr val="tx1"/>
                </a:solidFill>
                <a:latin typeface="+mj-ea"/>
              </a:rPr>
              <a:t>地区西荷さばき地</a:t>
            </a:r>
            <a:endParaRPr lang="ja-JP" altLang="en-US" sz="1600" b="1" dirty="0">
              <a:solidFill>
                <a:schemeClr val="tx1"/>
              </a:solidFill>
              <a:latin typeface="+mj-ea"/>
            </a:endParaRPr>
          </a:p>
        </p:txBody>
      </p:sp>
      <p:sp>
        <p:nvSpPr>
          <p:cNvPr id="4" name="スライド番号プレースホルダー 3"/>
          <p:cNvSpPr>
            <a:spLocks noGrp="1"/>
          </p:cNvSpPr>
          <p:nvPr>
            <p:ph type="sldNum" sz="quarter" idx="12"/>
          </p:nvPr>
        </p:nvSpPr>
        <p:spPr/>
        <p:txBody>
          <a:bodyPr/>
          <a:lstStyle/>
          <a:p>
            <a:fld id="{8F2DF4D1-A360-4C90-B403-85324C324155}" type="slidenum">
              <a:rPr kumimoji="1" lang="ja-JP" altLang="en-US" smtClean="0"/>
              <a:t>32</a:t>
            </a:fld>
            <a:endParaRPr kumimoji="1" lang="ja-JP" altLang="en-US" dirty="0"/>
          </a:p>
        </p:txBody>
      </p:sp>
    </p:spTree>
    <p:extLst>
      <p:ext uri="{BB962C8B-B14F-4D97-AF65-F5344CB8AC3E}">
        <p14:creationId xmlns:p14="http://schemas.microsoft.com/office/powerpoint/2010/main" val="2168861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132056"/>
            <a:ext cx="7886700" cy="1018008"/>
          </a:xfrm>
        </p:spPr>
        <p:txBody>
          <a:bodyPr>
            <a:normAutofit/>
          </a:bodyPr>
          <a:lstStyle/>
          <a:p>
            <a:r>
              <a:rPr lang="en-US" altLang="ja-JP" sz="1600" b="1" dirty="0">
                <a:solidFill>
                  <a:schemeClr val="tx1"/>
                </a:solidFill>
                <a:latin typeface="+mj-ea"/>
              </a:rPr>
              <a:t>Ⅳ</a:t>
            </a:r>
            <a:r>
              <a:rPr kumimoji="1" lang="ja-JP" altLang="en-US" sz="1600" b="1" dirty="0" smtClean="0">
                <a:solidFill>
                  <a:schemeClr val="tx1"/>
                </a:solidFill>
                <a:latin typeface="+mj-ea"/>
              </a:rPr>
              <a:t>　経営改善策</a:t>
            </a:r>
            <a:r>
              <a:rPr kumimoji="1" lang="en-US" altLang="ja-JP" sz="1600" b="1" dirty="0" smtClean="0">
                <a:solidFill>
                  <a:schemeClr val="tx1"/>
                </a:solidFill>
                <a:latin typeface="+mj-ea"/>
              </a:rPr>
              <a:t/>
            </a:r>
            <a:br>
              <a:rPr kumimoji="1" lang="en-US" altLang="ja-JP" sz="1600" b="1" dirty="0" smtClean="0">
                <a:solidFill>
                  <a:schemeClr val="tx1"/>
                </a:solidFill>
                <a:latin typeface="+mj-ea"/>
              </a:rPr>
            </a:br>
            <a:r>
              <a:rPr lang="ja-JP" altLang="en-US" sz="1600" b="1" dirty="0">
                <a:solidFill>
                  <a:schemeClr val="tx1"/>
                </a:solidFill>
                <a:latin typeface="+mj-ea"/>
              </a:rPr>
              <a:t>　</a:t>
            </a:r>
            <a:r>
              <a:rPr lang="ja-JP" altLang="en-US" sz="1600" b="1" dirty="0" smtClean="0">
                <a:solidFill>
                  <a:schemeClr val="tx1"/>
                </a:solidFill>
                <a:latin typeface="+mj-ea"/>
              </a:rPr>
              <a:t>２．個別課題への対応</a:t>
            </a:r>
            <a:r>
              <a:rPr lang="en-US" altLang="ja-JP" sz="1600" b="1" dirty="0" smtClean="0">
                <a:solidFill>
                  <a:schemeClr val="tx1"/>
                </a:solidFill>
                <a:latin typeface="+mj-ea"/>
              </a:rPr>
              <a:t/>
            </a:r>
            <a:br>
              <a:rPr lang="en-US" altLang="ja-JP" sz="1600" b="1" dirty="0" smtClean="0">
                <a:solidFill>
                  <a:schemeClr val="tx1"/>
                </a:solidFill>
                <a:latin typeface="+mj-ea"/>
              </a:rPr>
            </a:br>
            <a:r>
              <a:rPr lang="ja-JP" altLang="en-US" sz="1600" b="1" dirty="0">
                <a:solidFill>
                  <a:schemeClr val="tx1"/>
                </a:solidFill>
                <a:latin typeface="+mj-ea"/>
              </a:rPr>
              <a:t>　</a:t>
            </a:r>
            <a:r>
              <a:rPr lang="ja-JP" altLang="en-US" sz="1600" b="1" dirty="0" smtClean="0">
                <a:solidFill>
                  <a:schemeClr val="tx1"/>
                </a:solidFill>
                <a:latin typeface="+mj-ea"/>
              </a:rPr>
              <a:t>　⑤　</a:t>
            </a:r>
            <a:r>
              <a:rPr lang="en-US" altLang="ja-JP" sz="1600" b="1" dirty="0" smtClean="0">
                <a:solidFill>
                  <a:schemeClr val="tx1"/>
                </a:solidFill>
                <a:latin typeface="+mj-ea"/>
              </a:rPr>
              <a:t>C1</a:t>
            </a:r>
            <a:r>
              <a:rPr lang="ja-JP" altLang="en-US" sz="1600" b="1" dirty="0" smtClean="0">
                <a:solidFill>
                  <a:schemeClr val="tx1"/>
                </a:solidFill>
                <a:latin typeface="+mj-ea"/>
              </a:rPr>
              <a:t>地区西荷さばき地</a:t>
            </a:r>
            <a:endParaRPr kumimoji="1" lang="ja-JP" altLang="en-US" sz="1600" b="1" dirty="0">
              <a:solidFill>
                <a:schemeClr val="tx1"/>
              </a:solidFill>
              <a:latin typeface="+mj-ea"/>
            </a:endParaRPr>
          </a:p>
        </p:txBody>
      </p:sp>
      <p:sp>
        <p:nvSpPr>
          <p:cNvPr id="32" name="角丸四角形 31"/>
          <p:cNvSpPr/>
          <p:nvPr/>
        </p:nvSpPr>
        <p:spPr>
          <a:xfrm>
            <a:off x="157225" y="5393723"/>
            <a:ext cx="8798323" cy="1330642"/>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u="sng" dirty="0">
                <a:solidFill>
                  <a:schemeClr val="bg1"/>
                </a:solidFill>
                <a:effectLst>
                  <a:outerShdw blurRad="38100" dist="38100" dir="2700000" algn="tl">
                    <a:srgbClr val="000000">
                      <a:alpha val="43137"/>
                    </a:srgbClr>
                  </a:outerShdw>
                </a:effectLst>
                <a:latin typeface="+mn-ea"/>
              </a:rPr>
              <a:t>課題解決のための「経営改善策</a:t>
            </a:r>
            <a:r>
              <a:rPr lang="ja-JP" altLang="en-US" sz="1200" b="1" u="sng" dirty="0" smtClean="0">
                <a:solidFill>
                  <a:schemeClr val="bg1"/>
                </a:solidFill>
                <a:effectLst>
                  <a:outerShdw blurRad="38100" dist="38100" dir="2700000" algn="tl">
                    <a:srgbClr val="000000">
                      <a:alpha val="43137"/>
                    </a:srgbClr>
                  </a:outerShdw>
                </a:effectLst>
                <a:latin typeface="+mn-ea"/>
              </a:rPr>
              <a:t>」</a:t>
            </a:r>
            <a:endParaRPr lang="en-US" altLang="ja-JP" sz="1200" b="1" u="sng" dirty="0" smtClean="0">
              <a:solidFill>
                <a:schemeClr val="bg1"/>
              </a:solidFill>
              <a:effectLst>
                <a:outerShdw blurRad="38100" dist="38100" dir="2700000" algn="tl">
                  <a:srgbClr val="000000">
                    <a:alpha val="43137"/>
                  </a:srgbClr>
                </a:outerShdw>
              </a:effectLst>
              <a:latin typeface="+mn-ea"/>
            </a:endParaRPr>
          </a:p>
          <a:p>
            <a:pPr marL="171450" indent="-171450">
              <a:buFont typeface="Arial" panose="020B0604020202020204" pitchFamily="34" charset="0"/>
              <a:buChar char="•"/>
            </a:pPr>
            <a:r>
              <a:rPr lang="ja-JP" altLang="en-US" sz="1200" b="1" dirty="0" smtClean="0">
                <a:solidFill>
                  <a:schemeClr val="bg1"/>
                </a:solidFill>
              </a:rPr>
              <a:t>今後、見込まれる外貿</a:t>
            </a:r>
            <a:r>
              <a:rPr lang="ja-JP" altLang="en-US" sz="1200" b="1" dirty="0">
                <a:solidFill>
                  <a:schemeClr val="bg1"/>
                </a:solidFill>
              </a:rPr>
              <a:t>コンテナ取扱個数の増加に対応した関連施設の用地を確保して</a:t>
            </a:r>
            <a:r>
              <a:rPr lang="ja-JP" altLang="en-US" sz="1200" b="1" dirty="0" smtClean="0">
                <a:solidFill>
                  <a:schemeClr val="bg1"/>
                </a:solidFill>
              </a:rPr>
              <a:t>おく必要があるため</a:t>
            </a:r>
            <a:r>
              <a:rPr lang="ja-JP" altLang="en-US" sz="1200" b="1" dirty="0">
                <a:solidFill>
                  <a:schemeClr val="bg1"/>
                </a:solidFill>
              </a:rPr>
              <a:t>、引き続き「コンテナ物流関連施設」として運用する</a:t>
            </a:r>
            <a:r>
              <a:rPr lang="ja-JP" altLang="en-US" sz="1200" b="1" dirty="0" smtClean="0">
                <a:solidFill>
                  <a:schemeClr val="bg1"/>
                </a:solidFill>
              </a:rPr>
              <a:t>。</a:t>
            </a:r>
            <a:endParaRPr lang="en-US" altLang="ja-JP" sz="1200" b="1" dirty="0" smtClean="0">
              <a:solidFill>
                <a:schemeClr val="bg1"/>
              </a:solidFill>
            </a:endParaRPr>
          </a:p>
          <a:p>
            <a:r>
              <a:rPr lang="ja-JP" altLang="en-US" sz="1200" b="1" dirty="0" smtClean="0">
                <a:solidFill>
                  <a:schemeClr val="bg1"/>
                </a:solidFill>
                <a:effectLst>
                  <a:outerShdw blurRad="38100" dist="38100" dir="2700000" algn="tl">
                    <a:srgbClr val="000000">
                      <a:alpha val="43137"/>
                    </a:srgbClr>
                  </a:outerShdw>
                </a:effectLst>
                <a:latin typeface="+mn-ea"/>
              </a:rPr>
              <a:t>（</a:t>
            </a:r>
            <a:r>
              <a:rPr lang="ja-JP" altLang="en-US" sz="1200" b="1" dirty="0">
                <a:solidFill>
                  <a:schemeClr val="bg1"/>
                </a:solidFill>
                <a:effectLst>
                  <a:outerShdw blurRad="38100" dist="38100" dir="2700000" algn="tl">
                    <a:srgbClr val="000000">
                      <a:alpha val="43137"/>
                    </a:srgbClr>
                  </a:outerShdw>
                </a:effectLst>
                <a:latin typeface="+mn-ea"/>
              </a:rPr>
              <a:t>中期的取組）</a:t>
            </a:r>
            <a:endParaRPr lang="en-US" altLang="ja-JP" sz="1200" b="1" dirty="0">
              <a:solidFill>
                <a:schemeClr val="bg1"/>
              </a:solidFill>
              <a:effectLst>
                <a:outerShdw blurRad="38100" dist="38100" dir="2700000" algn="tl">
                  <a:srgbClr val="000000">
                    <a:alpha val="43137"/>
                  </a:srgbClr>
                </a:outerShdw>
              </a:effectLst>
              <a:latin typeface="+mn-ea"/>
            </a:endParaRPr>
          </a:p>
          <a:p>
            <a:pPr marL="171450" lvl="0" indent="-171450">
              <a:buFont typeface="Arial" panose="020B0604020202020204" pitchFamily="34" charset="0"/>
              <a:buChar char="•"/>
            </a:pPr>
            <a:r>
              <a:rPr lang="ja-JP" altLang="en-US" sz="1200" b="1" dirty="0" smtClean="0">
                <a:solidFill>
                  <a:schemeClr val="bg1"/>
                </a:solidFill>
              </a:rPr>
              <a:t>当該</a:t>
            </a:r>
            <a:r>
              <a:rPr lang="ja-JP" altLang="en-US" sz="1200" b="1" dirty="0">
                <a:solidFill>
                  <a:schemeClr val="bg1"/>
                </a:solidFill>
              </a:rPr>
              <a:t>用地は行政財産（</a:t>
            </a:r>
            <a:r>
              <a:rPr lang="ja-JP" altLang="en-US" sz="1200" b="1" dirty="0" smtClean="0">
                <a:solidFill>
                  <a:schemeClr val="bg1"/>
                </a:solidFill>
              </a:rPr>
              <a:t>荷さばき地</a:t>
            </a:r>
            <a:r>
              <a:rPr lang="ja-JP" altLang="en-US" sz="1200" b="1" dirty="0">
                <a:solidFill>
                  <a:schemeClr val="bg1"/>
                </a:solidFill>
              </a:rPr>
              <a:t>）として本市が管理しているが、将来的には、隣接する大阪港</a:t>
            </a:r>
            <a:r>
              <a:rPr lang="ja-JP" altLang="en-US" sz="1200" b="1" dirty="0" smtClean="0">
                <a:solidFill>
                  <a:schemeClr val="bg1"/>
                </a:solidFill>
              </a:rPr>
              <a:t>埠頭（株）の</a:t>
            </a:r>
            <a:r>
              <a:rPr lang="ja-JP" altLang="en-US" sz="1200" b="1" dirty="0">
                <a:solidFill>
                  <a:schemeClr val="bg1"/>
                </a:solidFill>
              </a:rPr>
              <a:t>所有地と合わせた一体的な利用についても検討していく。</a:t>
            </a:r>
          </a:p>
        </p:txBody>
      </p:sp>
      <p:sp>
        <p:nvSpPr>
          <p:cNvPr id="2" name="正方形/長方形 1"/>
          <p:cNvSpPr/>
          <p:nvPr/>
        </p:nvSpPr>
        <p:spPr>
          <a:xfrm>
            <a:off x="4706845" y="1086188"/>
            <a:ext cx="4248703" cy="1015663"/>
          </a:xfrm>
          <a:prstGeom prst="rect">
            <a:avLst/>
          </a:prstGeom>
          <a:solidFill>
            <a:schemeClr val="bg1"/>
          </a:solidFill>
          <a:ln>
            <a:solidFill>
              <a:schemeClr val="accent1"/>
            </a:solidFill>
          </a:ln>
        </p:spPr>
        <p:txBody>
          <a:bodyPr wrap="square">
            <a:spAutoFit/>
          </a:bodyPr>
          <a:lstStyle/>
          <a:p>
            <a:pPr lvl="0" algn="just">
              <a:spcAft>
                <a:spcPts val="0"/>
              </a:spcAft>
            </a:pPr>
            <a:r>
              <a:rPr lang="en-US" altLang="ja-JP" sz="1200" b="1" u="sng" kern="100" dirty="0" smtClean="0">
                <a:latin typeface="+mj-ea"/>
                <a:ea typeface="+mj-ea"/>
                <a:cs typeface="Times New Roman" panose="02020603050405020304" pitchFamily="18" charset="0"/>
              </a:rPr>
              <a:t>C1</a:t>
            </a:r>
            <a:r>
              <a:rPr lang="ja-JP" altLang="en-US" sz="1200" b="1" u="sng" kern="100" dirty="0" smtClean="0">
                <a:latin typeface="+mj-ea"/>
                <a:ea typeface="+mj-ea"/>
                <a:cs typeface="Times New Roman" panose="02020603050405020304" pitchFamily="18" charset="0"/>
              </a:rPr>
              <a:t>地区西荷さばき地の役割</a:t>
            </a:r>
            <a:endParaRPr lang="en-US" altLang="ja-JP" sz="1200" b="1" u="sng" kern="100" dirty="0" smtClean="0">
              <a:latin typeface="+mj-ea"/>
              <a:ea typeface="+mj-ea"/>
              <a:cs typeface="Times New Roman" panose="02020603050405020304" pitchFamily="18" charset="0"/>
            </a:endParaRPr>
          </a:p>
          <a:p>
            <a:pPr marL="171450" lvl="0" indent="-171450" algn="just">
              <a:spcAft>
                <a:spcPts val="0"/>
              </a:spcAft>
              <a:buFont typeface="Arial" panose="020B0604020202020204" pitchFamily="34" charset="0"/>
              <a:buChar char="•"/>
            </a:pPr>
            <a:r>
              <a:rPr lang="ja-JP" altLang="en-US" sz="1200" kern="100" dirty="0" smtClean="0">
                <a:latin typeface="+mj-ea"/>
                <a:ea typeface="+mj-ea"/>
                <a:cs typeface="Times New Roman" panose="02020603050405020304" pitchFamily="18" charset="0"/>
              </a:rPr>
              <a:t>Ｃ１</a:t>
            </a:r>
            <a:r>
              <a:rPr lang="ja-JP" altLang="en-US" sz="1200" kern="100" dirty="0">
                <a:latin typeface="+mj-ea"/>
                <a:ea typeface="+mj-ea"/>
                <a:cs typeface="Times New Roman" panose="02020603050405020304" pitchFamily="18" charset="0"/>
              </a:rPr>
              <a:t>地区西荷さばき地は、空コンテナ置き場として使用され、大阪港の外貿コンテナ貨物を取り扱うための補完機能としての役割を担っており、コンテナ物流を支える必要不可欠な施設である。</a:t>
            </a:r>
            <a:endParaRPr lang="ja-JP" altLang="en-US" sz="1200" dirty="0">
              <a:latin typeface="+mj-ea"/>
              <a:ea typeface="+mj-ea"/>
            </a:endParaRPr>
          </a:p>
        </p:txBody>
      </p:sp>
      <p:sp>
        <p:nvSpPr>
          <p:cNvPr id="35" name="正方形/長方形 34"/>
          <p:cNvSpPr/>
          <p:nvPr/>
        </p:nvSpPr>
        <p:spPr>
          <a:xfrm>
            <a:off x="4706845" y="2237687"/>
            <a:ext cx="4248703" cy="3030999"/>
          </a:xfrm>
          <a:prstGeom prst="rect">
            <a:avLst/>
          </a:prstGeom>
          <a:solidFill>
            <a:schemeClr val="bg1"/>
          </a:solidFill>
          <a:ln w="25400">
            <a:solidFill>
              <a:schemeClr val="accent1"/>
            </a:solidFill>
          </a:ln>
        </p:spPr>
        <p:txBody>
          <a:bodyPr wrap="square">
            <a:noAutofit/>
          </a:bodyPr>
          <a:lstStyle/>
          <a:p>
            <a:endParaRPr lang="en-US" altLang="ja-JP" sz="1400" dirty="0" smtClean="0">
              <a:latin typeface="+mn-ea"/>
              <a:cs typeface="Times New Roman" panose="02020603050405020304" pitchFamily="18" charset="0"/>
            </a:endParaRPr>
          </a:p>
          <a:p>
            <a:endParaRPr lang="en-US" altLang="ja-JP" sz="1400" dirty="0">
              <a:latin typeface="+mn-ea"/>
              <a:cs typeface="Times New Roman" panose="02020603050405020304" pitchFamily="18" charset="0"/>
            </a:endParaRPr>
          </a:p>
          <a:p>
            <a:pPr marL="171450" indent="-171450">
              <a:buFont typeface="Arial" panose="020B0604020202020204" pitchFamily="34" charset="0"/>
              <a:buChar char="•"/>
            </a:pPr>
            <a:r>
              <a:rPr lang="ja-JP" altLang="en-US" sz="1200" dirty="0" smtClean="0">
                <a:latin typeface="+mn-ea"/>
                <a:cs typeface="Times New Roman" panose="02020603050405020304" pitchFamily="18" charset="0"/>
              </a:rPr>
              <a:t>大阪港</a:t>
            </a:r>
            <a:r>
              <a:rPr lang="ja-JP" altLang="en-US" sz="1200" dirty="0">
                <a:latin typeface="+mn-ea"/>
                <a:cs typeface="Times New Roman" panose="02020603050405020304" pitchFamily="18" charset="0"/>
              </a:rPr>
              <a:t>での過去最大の外貿コンテナ取扱個数は</a:t>
            </a:r>
            <a:r>
              <a:rPr lang="en-US" altLang="ja-JP" sz="1200" dirty="0">
                <a:latin typeface="+mn-ea"/>
                <a:cs typeface="Times New Roman" panose="02020603050405020304" pitchFamily="18" charset="0"/>
              </a:rPr>
              <a:t>219</a:t>
            </a:r>
            <a:r>
              <a:rPr lang="ja-JP" altLang="en-US" sz="1200" dirty="0">
                <a:latin typeface="+mn-ea"/>
                <a:cs typeface="Times New Roman" panose="02020603050405020304" pitchFamily="18" charset="0"/>
              </a:rPr>
              <a:t>万</a:t>
            </a:r>
            <a:r>
              <a:rPr lang="en-US" altLang="ja-JP" sz="1200" dirty="0">
                <a:latin typeface="+mn-ea"/>
                <a:cs typeface="Times New Roman" panose="02020603050405020304" pitchFamily="18" charset="0"/>
              </a:rPr>
              <a:t>TEU</a:t>
            </a:r>
            <a:r>
              <a:rPr lang="ja-JP" altLang="en-US" sz="1200" dirty="0">
                <a:latin typeface="+mn-ea"/>
                <a:cs typeface="Times New Roman" panose="02020603050405020304" pitchFamily="18" charset="0"/>
              </a:rPr>
              <a:t>であり、その時点でのコンテナ物流関連施設は、咲洲地区、夢洲地区の両地区合計で約</a:t>
            </a:r>
            <a:r>
              <a:rPr lang="en-US" altLang="ja-JP" sz="1200" dirty="0">
                <a:latin typeface="+mn-ea"/>
                <a:cs typeface="Times New Roman" panose="02020603050405020304" pitchFamily="18" charset="0"/>
              </a:rPr>
              <a:t>200ha</a:t>
            </a:r>
            <a:r>
              <a:rPr lang="ja-JP" altLang="en-US" sz="1200" dirty="0">
                <a:latin typeface="+mn-ea"/>
                <a:cs typeface="Times New Roman" panose="02020603050405020304" pitchFamily="18" charset="0"/>
              </a:rPr>
              <a:t>であった。（現状も同様）</a:t>
            </a:r>
          </a:p>
          <a:p>
            <a:pPr marL="171450" indent="-171450">
              <a:buFont typeface="Arial" panose="020B0604020202020204" pitchFamily="34" charset="0"/>
              <a:buChar char="•"/>
            </a:pPr>
            <a:r>
              <a:rPr lang="ja-JP" altLang="en-US" sz="1200" dirty="0" smtClean="0">
                <a:latin typeface="+mn-ea"/>
                <a:cs typeface="Times New Roman" panose="02020603050405020304" pitchFamily="18" charset="0"/>
              </a:rPr>
              <a:t>現在</a:t>
            </a:r>
            <a:r>
              <a:rPr lang="ja-JP" altLang="en-US" sz="1200" dirty="0">
                <a:latin typeface="+mn-ea"/>
                <a:cs typeface="Times New Roman" panose="02020603050405020304" pitchFamily="18" charset="0"/>
              </a:rPr>
              <a:t>、次期港湾</a:t>
            </a:r>
            <a:r>
              <a:rPr lang="ja-JP" altLang="en-US" sz="1200" dirty="0" smtClean="0">
                <a:latin typeface="+mn-ea"/>
                <a:cs typeface="Times New Roman" panose="02020603050405020304" pitchFamily="18" charset="0"/>
              </a:rPr>
              <a:t>計画改訂において、将来の外貿</a:t>
            </a:r>
            <a:r>
              <a:rPr lang="ja-JP" altLang="en-US" sz="1200" dirty="0">
                <a:latin typeface="+mn-ea"/>
                <a:cs typeface="Times New Roman" panose="02020603050405020304" pitchFamily="18" charset="0"/>
              </a:rPr>
              <a:t>コンテナ取扱</a:t>
            </a:r>
            <a:r>
              <a:rPr lang="ja-JP" altLang="en-US" sz="1200" dirty="0" smtClean="0">
                <a:latin typeface="+mn-ea"/>
                <a:cs typeface="Times New Roman" panose="02020603050405020304" pitchFamily="18" charset="0"/>
              </a:rPr>
              <a:t>個数は増加する見通しとなっており</a:t>
            </a:r>
            <a:r>
              <a:rPr lang="ja-JP" altLang="en-US" sz="1200" dirty="0">
                <a:latin typeface="+mn-ea"/>
                <a:cs typeface="Times New Roman" panose="02020603050405020304" pitchFamily="18" charset="0"/>
              </a:rPr>
              <a:t>、それらのコンテナ貨物を扱う場合の</a:t>
            </a:r>
            <a:r>
              <a:rPr lang="ja-JP" altLang="en-US" sz="1200" dirty="0" smtClean="0">
                <a:latin typeface="+mn-ea"/>
                <a:cs typeface="Times New Roman" panose="02020603050405020304" pitchFamily="18" charset="0"/>
              </a:rPr>
              <a:t>関連施設については、現状を超える規模が必要</a:t>
            </a:r>
            <a:r>
              <a:rPr lang="ja-JP" altLang="en-US" sz="1200" dirty="0">
                <a:latin typeface="+mn-ea"/>
                <a:cs typeface="Times New Roman" panose="02020603050405020304" pitchFamily="18" charset="0"/>
              </a:rPr>
              <a:t>である。</a:t>
            </a:r>
          </a:p>
          <a:p>
            <a:pPr marL="171450" indent="-171450">
              <a:buFont typeface="Arial" panose="020B0604020202020204" pitchFamily="34" charset="0"/>
              <a:buChar char="•"/>
            </a:pPr>
            <a:r>
              <a:rPr lang="ja-JP" altLang="en-US" sz="1200" dirty="0" smtClean="0">
                <a:latin typeface="+mn-ea"/>
                <a:cs typeface="Times New Roman" panose="02020603050405020304" pitchFamily="18" charset="0"/>
              </a:rPr>
              <a:t>港湾</a:t>
            </a:r>
            <a:r>
              <a:rPr lang="ja-JP" altLang="en-US" sz="1200" dirty="0">
                <a:latin typeface="+mn-ea"/>
                <a:cs typeface="Times New Roman" panose="02020603050405020304" pitchFamily="18" charset="0"/>
              </a:rPr>
              <a:t>管理者としては</a:t>
            </a:r>
            <a:r>
              <a:rPr lang="ja-JP" altLang="en-US" sz="1200" dirty="0" smtClean="0">
                <a:latin typeface="+mn-ea"/>
                <a:cs typeface="Times New Roman" panose="02020603050405020304" pitchFamily="18" charset="0"/>
              </a:rPr>
              <a:t>、今後見込まれる取扱個数に応じた取扱</a:t>
            </a:r>
            <a:r>
              <a:rPr lang="ja-JP" altLang="en-US" sz="1200" dirty="0">
                <a:latin typeface="+mn-ea"/>
                <a:cs typeface="Times New Roman" panose="02020603050405020304" pitchFamily="18" charset="0"/>
              </a:rPr>
              <a:t>能力をターミナルの背後で確保しておく必要があると考える。</a:t>
            </a:r>
          </a:p>
          <a:p>
            <a:pPr marL="171450" indent="-171450">
              <a:buFont typeface="Arial" panose="020B0604020202020204" pitchFamily="34" charset="0"/>
              <a:buChar char="•"/>
            </a:pPr>
            <a:r>
              <a:rPr lang="ja-JP" altLang="en-US" sz="1200" dirty="0" smtClean="0">
                <a:latin typeface="+mn-ea"/>
                <a:cs typeface="Times New Roman" panose="02020603050405020304" pitchFamily="18" charset="0"/>
              </a:rPr>
              <a:t>仮に</a:t>
            </a:r>
            <a:r>
              <a:rPr lang="ja-JP" altLang="en-US" sz="1200" dirty="0">
                <a:latin typeface="+mn-ea"/>
                <a:cs typeface="Times New Roman" panose="02020603050405020304" pitchFamily="18" charset="0"/>
              </a:rPr>
              <a:t>当該用地を処分した場合、コンテナ貨物の取扱個数の増加に対応できなくなり、大阪港の物流機能の低下を招くこととなる。</a:t>
            </a:r>
          </a:p>
        </p:txBody>
      </p:sp>
      <p:sp>
        <p:nvSpPr>
          <p:cNvPr id="17" name="正方形/長方形 16"/>
          <p:cNvSpPr/>
          <p:nvPr/>
        </p:nvSpPr>
        <p:spPr>
          <a:xfrm>
            <a:off x="4706843" y="2254365"/>
            <a:ext cx="2290321" cy="284119"/>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u="sng" dirty="0" smtClean="0">
                <a:solidFill>
                  <a:schemeClr val="bg1"/>
                </a:solidFill>
              </a:rPr>
              <a:t>収支分析などから導いた課題</a:t>
            </a:r>
            <a:endParaRPr kumimoji="1" lang="ja-JP" altLang="en-US" sz="1200" b="1" u="sng" dirty="0">
              <a:solidFill>
                <a:schemeClr val="bg1"/>
              </a:solidFill>
            </a:endParaRPr>
          </a:p>
        </p:txBody>
      </p:sp>
      <p:graphicFrame>
        <p:nvGraphicFramePr>
          <p:cNvPr id="23" name="グラフ 22"/>
          <p:cNvGraphicFramePr>
            <a:graphicFrameLocks/>
          </p:cNvGraphicFramePr>
          <p:nvPr>
            <p:extLst>
              <p:ext uri="{D42A27DB-BD31-4B8C-83A1-F6EECF244321}">
                <p14:modId xmlns:p14="http://schemas.microsoft.com/office/powerpoint/2010/main" val="1379524913"/>
              </p:ext>
            </p:extLst>
          </p:nvPr>
        </p:nvGraphicFramePr>
        <p:xfrm>
          <a:off x="48459" y="3171205"/>
          <a:ext cx="2700000" cy="216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グラフ 11"/>
          <p:cNvGraphicFramePr>
            <a:graphicFrameLocks/>
          </p:cNvGraphicFramePr>
          <p:nvPr>
            <p:extLst>
              <p:ext uri="{D42A27DB-BD31-4B8C-83A1-F6EECF244321}">
                <p14:modId xmlns:p14="http://schemas.microsoft.com/office/powerpoint/2010/main" val="1240232157"/>
              </p:ext>
            </p:extLst>
          </p:nvPr>
        </p:nvGraphicFramePr>
        <p:xfrm>
          <a:off x="48459" y="929274"/>
          <a:ext cx="2700000" cy="2160000"/>
        </p:xfrm>
        <a:graphic>
          <a:graphicData uri="http://schemas.openxmlformats.org/drawingml/2006/chart">
            <c:chart xmlns:c="http://schemas.openxmlformats.org/drawingml/2006/chart" xmlns:r="http://schemas.openxmlformats.org/officeDocument/2006/relationships" r:id="rId3"/>
          </a:graphicData>
        </a:graphic>
      </p:graphicFrame>
      <p:sp>
        <p:nvSpPr>
          <p:cNvPr id="4" name="スライド番号プレースホルダー 3"/>
          <p:cNvSpPr>
            <a:spLocks noGrp="1"/>
          </p:cNvSpPr>
          <p:nvPr>
            <p:ph type="sldNum" sz="quarter" idx="12"/>
          </p:nvPr>
        </p:nvSpPr>
        <p:spPr/>
        <p:txBody>
          <a:bodyPr/>
          <a:lstStyle/>
          <a:p>
            <a:fld id="{8F2DF4D1-A360-4C90-B403-85324C324155}" type="slidenum">
              <a:rPr kumimoji="1" lang="ja-JP" altLang="en-US" smtClean="0"/>
              <a:t>33</a:t>
            </a:fld>
            <a:endParaRPr kumimoji="1" lang="ja-JP" altLang="en-US" dirty="0"/>
          </a:p>
        </p:txBody>
      </p:sp>
      <p:graphicFrame>
        <p:nvGraphicFramePr>
          <p:cNvPr id="13" name="グラフ 12"/>
          <p:cNvGraphicFramePr>
            <a:graphicFrameLocks/>
          </p:cNvGraphicFramePr>
          <p:nvPr>
            <p:extLst>
              <p:ext uri="{D42A27DB-BD31-4B8C-83A1-F6EECF244321}">
                <p14:modId xmlns:p14="http://schemas.microsoft.com/office/powerpoint/2010/main" val="809087048"/>
              </p:ext>
            </p:extLst>
          </p:nvPr>
        </p:nvGraphicFramePr>
        <p:xfrm>
          <a:off x="2887579" y="979946"/>
          <a:ext cx="1620000" cy="2160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グラフ 13"/>
          <p:cNvGraphicFramePr>
            <a:graphicFrameLocks/>
          </p:cNvGraphicFramePr>
          <p:nvPr>
            <p:extLst>
              <p:ext uri="{D42A27DB-BD31-4B8C-83A1-F6EECF244321}">
                <p14:modId xmlns:p14="http://schemas.microsoft.com/office/powerpoint/2010/main" val="1850410576"/>
              </p:ext>
            </p:extLst>
          </p:nvPr>
        </p:nvGraphicFramePr>
        <p:xfrm>
          <a:off x="2887579" y="3233723"/>
          <a:ext cx="1620000" cy="21600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714720642"/>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紫">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7803</TotalTime>
  <Words>345</Words>
  <PresentationFormat>画面に合わせる (4:3)</PresentationFormat>
  <Paragraphs>35</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ＭＳ Ｐゴシック</vt:lpstr>
      <vt:lpstr>メイリオ</vt:lpstr>
      <vt:lpstr>Arial</vt:lpstr>
      <vt:lpstr>Calibri</vt:lpstr>
      <vt:lpstr>Century Gothic</vt:lpstr>
      <vt:lpstr>Times New Roman</vt:lpstr>
      <vt:lpstr>Wingdings 3</vt:lpstr>
      <vt:lpstr>ファセット</vt:lpstr>
      <vt:lpstr>PowerPoint プレゼンテーション</vt:lpstr>
      <vt:lpstr>Ⅳ　経営改善策 　２．個別課題への対応 　　⑤　C1地区西荷さばき地</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2019-02-04T00:46:47Z</cp:lastPrinted>
  <dcterms:created xsi:type="dcterms:W3CDTF">2017-08-25T04:05:05Z</dcterms:created>
  <dcterms:modified xsi:type="dcterms:W3CDTF">2019-03-06T02:31:33Z</dcterms:modified>
</cp:coreProperties>
</file>