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4" saveSubsetFonts="1">
  <p:sldMasterIdLst>
    <p:sldMasterId id="2147483766" r:id="rId1"/>
  </p:sldMasterIdLst>
  <p:notesMasterIdLst>
    <p:notesMasterId r:id="rId4"/>
  </p:notesMasterIdLst>
  <p:sldIdLst>
    <p:sldId id="347" r:id="rId2"/>
    <p:sldId id="348" r:id="rId3"/>
  </p:sldIdLst>
  <p:sldSz cx="9144000" cy="6858000" type="screen4x3"/>
  <p:notesSz cx="6735763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1E40"/>
    <a:srgbClr val="E5D7E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41" autoAdjust="0"/>
    <p:restoredTop sz="94424" autoAdjust="0"/>
  </p:normalViewPr>
  <p:slideViewPr>
    <p:cSldViewPr snapToGrid="0">
      <p:cViewPr varScale="1">
        <p:scale>
          <a:sx n="70" d="100"/>
          <a:sy n="70" d="100"/>
        </p:scale>
        <p:origin x="1500" y="48"/>
      </p:cViewPr>
      <p:guideLst/>
    </p:cSldViewPr>
  </p:slideViewPr>
  <p:outlineViewPr>
    <p:cViewPr>
      <p:scale>
        <a:sx n="33" d="100"/>
        <a:sy n="33" d="100"/>
      </p:scale>
      <p:origin x="0" y="-27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5623742\Desktop\&#32076;&#21942;&#35336;&#30011;&#21454;&#25903;&#21450;&#12403;&#31292;&#20685;&#29575;&#12464;&#12521;&#12501;&#931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APFF001C\OA-na0002$\&#12518;&#12540;&#12470;&#20316;&#26989;&#29992;&#12501;&#12457;&#12523;&#12480;\03&#28207;&#21942;&#20107;&#26989;&#20250;&#35336;&#25285;&#24403;\08.&#32076;&#21942;&#20225;&#30011;\01.&#26045;&#35373;&#25552;&#20379;&#20107;&#26989;\H30&#65374;&#12288;&#32076;&#21942;&#35336;&#30011;&#31574;&#23450;&#24460;\15.181203%20&#35506;&#38263;&#20250;\&#20803;&#12487;&#12540;&#12479;\&#32076;&#21942;&#35336;&#30011;&#21454;&#25903;&#21450;&#12403;&#31292;&#20685;&#29575;&#12464;&#12521;&#12501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PFF001C\OA-na0002$\&#12518;&#12540;&#12470;&#20316;&#26989;&#29992;&#12501;&#12457;&#12523;&#12480;\03&#28207;&#21942;&#20107;&#26989;&#20250;&#35336;&#25285;&#24403;\08.&#32076;&#21942;&#20225;&#30011;\01.&#26045;&#35373;&#25552;&#20379;&#20107;&#26989;\H30&#65374;&#12288;&#32076;&#21942;&#35336;&#30011;&#31574;&#23450;&#24460;\15.181203%20&#35506;&#38263;&#20250;\&#20803;&#12487;&#12540;&#12479;\&#32076;&#21942;&#35336;&#30011;&#21454;&#25903;&#21450;&#12403;&#31292;&#20685;&#29575;&#12464;&#12521;&#12501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PFF001C\OA-na0002$\&#12518;&#12540;&#12470;&#20316;&#26989;&#29992;&#12501;&#12457;&#12523;&#12480;\03&#28207;&#21942;&#20107;&#26989;&#20250;&#35336;&#25285;&#24403;\08.&#32076;&#21942;&#20225;&#30011;\01.&#26045;&#35373;&#25552;&#20379;&#20107;&#26989;\H30&#65374;&#12288;&#32076;&#21942;&#35336;&#30011;&#31574;&#23450;&#24460;\15.181203%20&#35506;&#38263;&#20250;\&#20803;&#12487;&#12540;&#12479;\&#32076;&#21942;&#35336;&#30011;&#21454;&#25903;&#21450;&#12403;&#31292;&#20685;&#29575;&#12464;&#12521;&#12501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5623742\Desktop\&#32076;&#21942;&#35336;&#30011;&#21454;&#25903;&#21450;&#12403;&#31292;&#20685;&#29575;&#12464;&#12521;&#12501;&#9313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5623742\Desktop\&#32076;&#21942;&#35336;&#30011;&#21454;&#25903;&#21450;&#12403;&#31292;&#20685;&#29575;&#12464;&#12521;&#12501;&#9313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5623742\Desktop\&#32076;&#21942;&#35336;&#30011;&#21454;&#25903;&#21450;&#12403;&#31292;&#20685;&#29575;&#12464;&#12521;&#12501;&#9313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5623742\Desktop\&#32076;&#21942;&#35336;&#30011;&#21454;&#25903;&#21450;&#12403;&#31292;&#20685;&#29575;&#12464;&#12521;&#12501;&#9313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5623742\Desktop\&#32076;&#21942;&#35336;&#30011;&#21454;&#25903;&#21450;&#12403;&#31292;&#20685;&#29575;&#12464;&#12521;&#12501;&#9313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APFF001C\OA-na0002$\&#12518;&#12540;&#12470;&#20316;&#26989;&#29992;&#12501;&#12457;&#12523;&#12480;\03&#28207;&#21942;&#20107;&#26989;&#20250;&#35336;&#25285;&#24403;\08.&#32076;&#21942;&#20225;&#30011;\01.&#26045;&#35373;&#25552;&#20379;&#20107;&#26989;\H30&#65374;&#12288;&#32076;&#21942;&#35336;&#30011;&#31574;&#23450;&#24460;\15.181203%20&#35506;&#38263;&#20250;\&#20803;&#12487;&#12540;&#12479;\&#32076;&#21942;&#35336;&#30011;&#21454;&#25903;&#21450;&#12403;&#31292;&#20685;&#29575;&#12464;&#12521;&#12501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APFF001C\OA-na0002$\&#12518;&#12540;&#12470;&#20316;&#26989;&#29992;&#12501;&#12457;&#12523;&#12480;\03&#28207;&#21942;&#20107;&#26989;&#20250;&#35336;&#25285;&#24403;\08.&#32076;&#21942;&#20225;&#30011;\01.&#26045;&#35373;&#25552;&#20379;&#20107;&#26989;\H30&#65374;&#12288;&#32076;&#21942;&#35336;&#30011;&#31574;&#23450;&#24460;\15.181203%20&#35506;&#38263;&#20250;\&#20803;&#12487;&#12540;&#12479;\&#32076;&#21942;&#35336;&#30011;&#21454;&#25903;&#21450;&#12403;&#31292;&#20685;&#29575;&#12464;&#12521;&#12501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APFF001C\OA-na0002$\&#12518;&#12540;&#12470;&#20316;&#26989;&#29992;&#12501;&#12457;&#12523;&#12480;\03&#28207;&#21942;&#20107;&#26989;&#20250;&#35336;&#25285;&#24403;\08.&#32076;&#21942;&#20225;&#30011;\01.&#26045;&#35373;&#25552;&#20379;&#20107;&#26989;\H30&#65374;&#12288;&#32076;&#21942;&#35336;&#30011;&#31574;&#23450;&#24460;\15.181203%20&#35506;&#38263;&#20250;\&#20803;&#12487;&#12540;&#12479;\&#32076;&#21942;&#35336;&#30011;&#21454;&#25903;&#21450;&#12403;&#31292;&#20685;&#29575;&#12464;&#12521;&#1250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0" i="0" u="none" strike="noStrike" kern="1200" spc="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en-US" sz="800"/>
              <a:t>H28</a:t>
            </a:r>
            <a:r>
              <a:rPr lang="ja-JP" sz="800"/>
              <a:t>収支（単位：百万円）</a:t>
            </a:r>
          </a:p>
        </c:rich>
      </c:tx>
      <c:layout>
        <c:manualLayout>
          <c:xMode val="edge"/>
          <c:yMode val="edge"/>
          <c:x val="0.13896722222222221"/>
          <c:y val="6.599537037037037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spc="0" baseline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9066666666666668"/>
          <c:w val="1"/>
          <c:h val="0.6940070707070705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'D,E'!$A$4</c:f>
              <c:strCache>
                <c:ptCount val="1"/>
                <c:pt idx="0">
                  <c:v>土地
賃借料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'D,E'!$B$3:$C$3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273</c:v>
                </c:pt>
                <c:pt idx="1">
                  <c:v>237</c:v>
                </c:pt>
              </c:numCache>
            </c:numRef>
          </c:cat>
          <c:val>
            <c:numRef>
              <c:f>'D,E'!$B$4:$C$4</c:f>
              <c:numCache>
                <c:formatCode>General</c:formatCode>
                <c:ptCount val="2"/>
                <c:pt idx="0" formatCode="#,##0_);[Red]\(#,##0\)">
                  <c:v>166</c:v>
                </c:pt>
              </c:numCache>
            </c:numRef>
          </c:val>
        </c:ser>
        <c:ser>
          <c:idx val="1"/>
          <c:order val="1"/>
          <c:tx>
            <c:strRef>
              <c:f>'D,E'!$A$5</c:f>
              <c:strCache>
                <c:ptCount val="1"/>
                <c:pt idx="0">
                  <c:v>その他
経費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7.0552777777777758E-3"/>
                  <c:y val="7.0555555555555554E-3"/>
                </c:manualLayout>
              </c:layout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8492833333333329"/>
                      <c:h val="0.3574814814814814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'D,E'!$B$3:$C$3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273</c:v>
                </c:pt>
                <c:pt idx="1">
                  <c:v>237</c:v>
                </c:pt>
              </c:numCache>
            </c:numRef>
          </c:cat>
          <c:val>
            <c:numRef>
              <c:f>'D,E'!$B$5:$C$5</c:f>
              <c:numCache>
                <c:formatCode>General</c:formatCode>
                <c:ptCount val="2"/>
                <c:pt idx="0" formatCode="#,##0_);[Red]\(#,##0\)">
                  <c:v>107</c:v>
                </c:pt>
              </c:numCache>
            </c:numRef>
          </c:val>
        </c:ser>
        <c:ser>
          <c:idx val="2"/>
          <c:order val="2"/>
          <c:tx>
            <c:strRef>
              <c:f>'D,E'!$A$6</c:f>
              <c:strCache>
                <c:ptCount val="1"/>
                <c:pt idx="0">
                  <c:v>使用料
収入</c:v>
                </c:pt>
              </c:strCache>
            </c:strRef>
          </c:tx>
          <c:spPr>
            <a:noFill/>
            <a:ln w="9525">
              <a:solidFill>
                <a:schemeClr val="tx1"/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-8.5206547619047612E-2"/>
                  <c:y val="-9.8777777777777784E-2"/>
                </c:manualLayout>
              </c:layout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6014206349206346"/>
                      <c:h val="9.86194444444444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8752777777777132E-3"/>
                  <c:y val="3.6748148148148148E-2"/>
                </c:manualLayout>
              </c:layout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7106499999999996"/>
                      <c:h val="0.4930657407407407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'D,E'!$B$3:$C$3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273</c:v>
                </c:pt>
                <c:pt idx="1">
                  <c:v>237</c:v>
                </c:pt>
              </c:numCache>
            </c:numRef>
          </c:cat>
          <c:val>
            <c:numRef>
              <c:f>'D,E'!$B$6:$C$6</c:f>
              <c:numCache>
                <c:formatCode>#,##0_);[Red]\(#,##0\)</c:formatCode>
                <c:ptCount val="2"/>
                <c:pt idx="1">
                  <c:v>237</c:v>
                </c:pt>
              </c:numCache>
            </c:numRef>
          </c:val>
        </c:ser>
        <c:ser>
          <c:idx val="3"/>
          <c:order val="3"/>
          <c:tx>
            <c:strRef>
              <c:f>'D,E'!$A$7</c:f>
              <c:strCache>
                <c:ptCount val="1"/>
                <c:pt idx="0">
                  <c:v>赤字額</c:v>
                </c:pt>
              </c:strCache>
            </c:strRef>
          </c:tx>
          <c:spPr>
            <a:noFill/>
            <a:ln w="31750">
              <a:solidFill>
                <a:srgbClr val="7030A0"/>
              </a:solidFill>
              <a:prstDash val="sysDot"/>
            </a:ln>
            <a:effectLst/>
          </c:spPr>
          <c:invertIfNegative val="0"/>
          <c:dLbls>
            <c:dLbl>
              <c:idx val="1"/>
              <c:layout>
                <c:manualLayout>
                  <c:x val="7.0555555555556204E-3"/>
                  <c:y val="-3.28271604938271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ysClr val="windowText" lastClr="00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45983388888888888"/>
                      <c:h val="0.261055555555555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'D,E'!$B$3:$C$3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273</c:v>
                </c:pt>
                <c:pt idx="1">
                  <c:v>237</c:v>
                </c:pt>
              </c:numCache>
            </c:numRef>
          </c:cat>
          <c:val>
            <c:numRef>
              <c:f>'D,E'!$B$7:$C$7</c:f>
              <c:numCache>
                <c:formatCode>#,##0_);[Red]\(#,##0\)</c:formatCode>
                <c:ptCount val="2"/>
                <c:pt idx="1">
                  <c:v>36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axId val="323726832"/>
        <c:axId val="323731928"/>
      </c:barChart>
      <c:catAx>
        <c:axId val="323726832"/>
        <c:scaling>
          <c:orientation val="minMax"/>
        </c:scaling>
        <c:delete val="0"/>
        <c:axPos val="b"/>
        <c:numFmt formatCode="&quot;費用（&quot;#,##0&quot;）&quot;;[Red]&quot;費用（&quot;\-#,##0&quot;）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323731928"/>
        <c:crosses val="autoZero"/>
        <c:auto val="1"/>
        <c:lblAlgn val="ctr"/>
        <c:lblOffset val="100"/>
        <c:noMultiLvlLbl val="0"/>
      </c:catAx>
      <c:valAx>
        <c:axId val="3237319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23726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600">
          <a:solidFill>
            <a:sysClr val="windowText" lastClr="000000"/>
          </a:solidFill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0" i="0" u="none" strike="noStrike" kern="1200" spc="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en-US" altLang="ja-JP" sz="800"/>
              <a:t>H28</a:t>
            </a:r>
            <a:r>
              <a:rPr lang="ja-JP" altLang="en-US" sz="800"/>
              <a:t>稼働率</a:t>
            </a:r>
            <a:endParaRPr lang="ja-JP" sz="800"/>
          </a:p>
        </c:rich>
      </c:tx>
      <c:layout>
        <c:manualLayout>
          <c:xMode val="edge"/>
          <c:yMode val="edge"/>
          <c:x val="0.25235555555555556"/>
          <c:y val="1.175925925925925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3970370370370371E-2"/>
          <c:y val="0.15544646464646467"/>
          <c:w val="0.9656266025641026"/>
          <c:h val="0.732209595959596"/>
        </c:manualLayout>
      </c:layout>
      <c:barChart>
        <c:barDir val="col"/>
        <c:grouping val="clustered"/>
        <c:varyColors val="0"/>
        <c:ser>
          <c:idx val="0"/>
          <c:order val="0"/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 w="9525">
                <a:solidFill>
                  <a:schemeClr val="tx1"/>
                </a:solidFill>
                <a:prstDash val="solid"/>
              </a:ln>
              <a:effectLst/>
            </c:spPr>
          </c:dPt>
          <c:dPt>
            <c:idx val="1"/>
            <c:invertIfNegative val="0"/>
            <c:bubble3D val="0"/>
            <c:spPr>
              <a:noFill/>
              <a:ln w="31750">
                <a:solidFill>
                  <a:srgbClr val="7030A0"/>
                </a:solidFill>
                <a:prstDash val="sysDot"/>
              </a:ln>
              <a:effectLst/>
            </c:spPr>
          </c:dPt>
          <c:dLbls>
            <c:dLbl>
              <c:idx val="0"/>
              <c:layout>
                <c:manualLayout>
                  <c:x val="-3.5277777777777845E-2"/>
                  <c:y val="4.23333333333332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ysClr val="windowText" lastClr="00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50470740740740727"/>
                      <c:h val="0.1862666666666666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4.6296296296296297E-7"/>
                  <c:y val="2.82225000000000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ysClr val="windowText" lastClr="00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43948703703703701"/>
                      <c:h val="0.1792111111111110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'D,E'!$A$11:$A$12</c:f>
              <c:strCache>
                <c:ptCount val="2"/>
                <c:pt idx="0">
                  <c:v>D・E地区</c:v>
                </c:pt>
                <c:pt idx="1">
                  <c:v>全施設平均</c:v>
                </c:pt>
              </c:strCache>
            </c:strRef>
          </c:cat>
          <c:val>
            <c:numRef>
              <c:f>'D,E'!$B$11:$B$12</c:f>
              <c:numCache>
                <c:formatCode>0.0%</c:formatCode>
                <c:ptCount val="2"/>
                <c:pt idx="0">
                  <c:v>0.79749999999999999</c:v>
                </c:pt>
                <c:pt idx="1">
                  <c:v>0.67030000000000001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-27"/>
        <c:axId val="451967344"/>
        <c:axId val="451967736"/>
      </c:barChart>
      <c:catAx>
        <c:axId val="45196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451967736"/>
        <c:crosses val="autoZero"/>
        <c:auto val="1"/>
        <c:lblAlgn val="ctr"/>
        <c:lblOffset val="100"/>
        <c:noMultiLvlLbl val="0"/>
      </c:catAx>
      <c:valAx>
        <c:axId val="45196773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4519673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0" i="0" u="none" strike="noStrike" kern="1200" spc="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en-US" altLang="ja-JP" sz="800"/>
              <a:t>H28</a:t>
            </a:r>
            <a:r>
              <a:rPr lang="ja-JP" altLang="en-US" sz="800"/>
              <a:t>稼働率</a:t>
            </a:r>
            <a:endParaRPr lang="ja-JP" sz="800"/>
          </a:p>
        </c:rich>
      </c:tx>
      <c:layout>
        <c:manualLayout>
          <c:xMode val="edge"/>
          <c:yMode val="edge"/>
          <c:x val="0.25235555555555556"/>
          <c:y val="1.175925925925925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3970370370370371E-2"/>
          <c:y val="0.15544646464646467"/>
          <c:w val="0.9656266025641026"/>
          <c:h val="0.732209595959596"/>
        </c:manualLayout>
      </c:layout>
      <c:barChart>
        <c:barDir val="col"/>
        <c:grouping val="clustered"/>
        <c:varyColors val="0"/>
        <c:ser>
          <c:idx val="0"/>
          <c:order val="0"/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 w="9525">
                <a:solidFill>
                  <a:schemeClr val="tx1"/>
                </a:solidFill>
                <a:prstDash val="solid"/>
              </a:ln>
              <a:effectLst/>
            </c:spPr>
          </c:dPt>
          <c:dPt>
            <c:idx val="1"/>
            <c:invertIfNegative val="0"/>
            <c:bubble3D val="0"/>
            <c:spPr>
              <a:noFill/>
              <a:ln w="31750">
                <a:solidFill>
                  <a:srgbClr val="7030A0"/>
                </a:solidFill>
                <a:prstDash val="sysDot"/>
              </a:ln>
              <a:effectLst/>
            </c:spPr>
          </c:dPt>
          <c:dLbls>
            <c:dLbl>
              <c:idx val="0"/>
              <c:layout>
                <c:manualLayout>
                  <c:x val="0"/>
                  <c:y val="2.46947222222222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ysClr val="windowText" lastClr="00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55174444444444448"/>
                      <c:h val="0.1295655555555555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"/>
                  <c:y val="3.528333333333333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ysClr val="windowText" lastClr="00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51551388888888894"/>
                      <c:h val="0.10647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Q!$A$11:$A$12</c:f>
              <c:strCache>
                <c:ptCount val="2"/>
                <c:pt idx="0">
                  <c:v>Q地区</c:v>
                </c:pt>
                <c:pt idx="1">
                  <c:v>全施設平均</c:v>
                </c:pt>
              </c:strCache>
            </c:strRef>
          </c:cat>
          <c:val>
            <c:numRef>
              <c:f>Q!$B$11:$B$12</c:f>
              <c:numCache>
                <c:formatCode>0.0%</c:formatCode>
                <c:ptCount val="2"/>
                <c:pt idx="0">
                  <c:v>0.76259999999999994</c:v>
                </c:pt>
                <c:pt idx="1">
                  <c:v>0.67030000000000001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-27"/>
        <c:axId val="451963424"/>
        <c:axId val="451966168"/>
      </c:barChart>
      <c:catAx>
        <c:axId val="45196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451966168"/>
        <c:crosses val="autoZero"/>
        <c:auto val="1"/>
        <c:lblAlgn val="ctr"/>
        <c:lblOffset val="100"/>
        <c:noMultiLvlLbl val="0"/>
      </c:catAx>
      <c:valAx>
        <c:axId val="451966168"/>
        <c:scaling>
          <c:orientation val="minMax"/>
          <c:max val="0.9"/>
          <c:min val="0.60000000000000009"/>
        </c:scaling>
        <c:delete val="1"/>
        <c:axPos val="l"/>
        <c:numFmt formatCode="0.0%" sourceLinked="1"/>
        <c:majorTickMark val="out"/>
        <c:minorTickMark val="none"/>
        <c:tickLblPos val="nextTo"/>
        <c:crossAx val="4519634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0" i="0" u="none" strike="noStrike" kern="1200" spc="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en-US" altLang="ja-JP" sz="800"/>
              <a:t>H29</a:t>
            </a:r>
            <a:r>
              <a:rPr lang="ja-JP" altLang="en-US" sz="800"/>
              <a:t>稼働率</a:t>
            </a:r>
            <a:endParaRPr lang="ja-JP" sz="800"/>
          </a:p>
        </c:rich>
      </c:tx>
      <c:layout>
        <c:manualLayout>
          <c:xMode val="edge"/>
          <c:yMode val="edge"/>
          <c:x val="0.25235555555555556"/>
          <c:y val="1.175925925925925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3970619658119651E-2"/>
          <c:y val="0.11696161616161616"/>
          <c:w val="0.9656266025641026"/>
          <c:h val="0.75145202020202018"/>
        </c:manualLayout>
      </c:layout>
      <c:barChart>
        <c:barDir val="col"/>
        <c:grouping val="clustered"/>
        <c:varyColors val="0"/>
        <c:ser>
          <c:idx val="0"/>
          <c:order val="0"/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noFill/>
              <a:ln w="31750">
                <a:solidFill>
                  <a:srgbClr val="7030A0"/>
                </a:solidFill>
                <a:prstDash val="sysDot"/>
              </a:ln>
              <a:effectLst/>
            </c:spPr>
          </c:dPt>
          <c:dLbls>
            <c:dLbl>
              <c:idx val="0"/>
              <c:layout>
                <c:manualLayout>
                  <c:x val="0"/>
                  <c:y val="3.52777777777777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ysClr val="windowText" lastClr="00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43415185185185184"/>
                      <c:h val="0.1346972222222222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"/>
                  <c:y val="5.64444444444443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ysClr val="windowText" lastClr="00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45712592592592599"/>
                      <c:h val="0.1597122222222222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Q!$A$11:$A$12</c:f>
              <c:strCache>
                <c:ptCount val="2"/>
                <c:pt idx="0">
                  <c:v>Q地区</c:v>
                </c:pt>
                <c:pt idx="1">
                  <c:v>全施設平均</c:v>
                </c:pt>
              </c:strCache>
            </c:strRef>
          </c:cat>
          <c:val>
            <c:numRef>
              <c:f>Q!$C$11:$C$12</c:f>
              <c:numCache>
                <c:formatCode>0.0%</c:formatCode>
                <c:ptCount val="2"/>
                <c:pt idx="0">
                  <c:v>0.75390000000000001</c:v>
                </c:pt>
                <c:pt idx="1">
                  <c:v>0.6613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-27"/>
        <c:axId val="451966560"/>
        <c:axId val="451964600"/>
      </c:barChart>
      <c:catAx>
        <c:axId val="45196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451964600"/>
        <c:crosses val="autoZero"/>
        <c:auto val="1"/>
        <c:lblAlgn val="ctr"/>
        <c:lblOffset val="100"/>
        <c:noMultiLvlLbl val="0"/>
      </c:catAx>
      <c:valAx>
        <c:axId val="451964600"/>
        <c:scaling>
          <c:orientation val="minMax"/>
          <c:max val="0.9"/>
          <c:min val="0.60000000000000009"/>
        </c:scaling>
        <c:delete val="1"/>
        <c:axPos val="l"/>
        <c:numFmt formatCode="0.0%" sourceLinked="1"/>
        <c:majorTickMark val="out"/>
        <c:minorTickMark val="none"/>
        <c:tickLblPos val="nextTo"/>
        <c:crossAx val="4519665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0" i="0" u="none" strike="noStrike" kern="1200" spc="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en-US" sz="800"/>
              <a:t>H2</a:t>
            </a:r>
            <a:r>
              <a:rPr lang="en-US" altLang="ja-JP" sz="800"/>
              <a:t>9</a:t>
            </a:r>
            <a:r>
              <a:rPr lang="ja-JP" sz="800"/>
              <a:t>収支（単位：百万円）</a:t>
            </a:r>
          </a:p>
        </c:rich>
      </c:tx>
      <c:layout>
        <c:manualLayout>
          <c:xMode val="edge"/>
          <c:yMode val="edge"/>
          <c:x val="0.13896722222222221"/>
          <c:y val="6.599537037037037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spc="0" baseline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9066666666666668"/>
          <c:w val="1"/>
          <c:h val="0.6875929292929292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'D,E'!$A$4</c:f>
              <c:strCache>
                <c:ptCount val="1"/>
                <c:pt idx="0">
                  <c:v>土地
賃借料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'D,E'!$D$3:$E$3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264</c:v>
                </c:pt>
                <c:pt idx="1">
                  <c:v>225</c:v>
                </c:pt>
              </c:numCache>
            </c:numRef>
          </c:cat>
          <c:val>
            <c:numRef>
              <c:f>'D,E'!$D$4:$E$4</c:f>
              <c:numCache>
                <c:formatCode>General</c:formatCode>
                <c:ptCount val="2"/>
                <c:pt idx="0" formatCode="#,##0_);[Red]\(#,##0\)">
                  <c:v>166</c:v>
                </c:pt>
              </c:numCache>
            </c:numRef>
          </c:val>
        </c:ser>
        <c:ser>
          <c:idx val="1"/>
          <c:order val="1"/>
          <c:tx>
            <c:strRef>
              <c:f>'D,E'!$A$5</c:f>
              <c:strCache>
                <c:ptCount val="1"/>
                <c:pt idx="0">
                  <c:v>その他
経費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'D,E'!$D$3:$E$3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264</c:v>
                </c:pt>
                <c:pt idx="1">
                  <c:v>225</c:v>
                </c:pt>
              </c:numCache>
            </c:numRef>
          </c:cat>
          <c:val>
            <c:numRef>
              <c:f>'D,E'!$D$5:$E$5</c:f>
              <c:numCache>
                <c:formatCode>General</c:formatCode>
                <c:ptCount val="2"/>
                <c:pt idx="0" formatCode="#,##0_);[Red]\(#,##0\)">
                  <c:v>98</c:v>
                </c:pt>
              </c:numCache>
            </c:numRef>
          </c:val>
        </c:ser>
        <c:ser>
          <c:idx val="2"/>
          <c:order val="2"/>
          <c:tx>
            <c:strRef>
              <c:f>'D,E'!$A$6</c:f>
              <c:strCache>
                <c:ptCount val="1"/>
                <c:pt idx="0">
                  <c:v>使用料
収入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'D,E'!$D$3:$E$3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264</c:v>
                </c:pt>
                <c:pt idx="1">
                  <c:v>225</c:v>
                </c:pt>
              </c:numCache>
            </c:numRef>
          </c:cat>
          <c:val>
            <c:numRef>
              <c:f>'D,E'!$D$6:$E$6</c:f>
              <c:numCache>
                <c:formatCode>#,##0_);[Red]\(#,##0\)</c:formatCode>
                <c:ptCount val="2"/>
                <c:pt idx="1">
                  <c:v>225</c:v>
                </c:pt>
              </c:numCache>
            </c:numRef>
          </c:val>
        </c:ser>
        <c:ser>
          <c:idx val="3"/>
          <c:order val="3"/>
          <c:tx>
            <c:strRef>
              <c:f>'D,E'!$A$7</c:f>
              <c:strCache>
                <c:ptCount val="1"/>
                <c:pt idx="0">
                  <c:v>赤字額</c:v>
                </c:pt>
              </c:strCache>
            </c:strRef>
          </c:tx>
          <c:spPr>
            <a:noFill/>
            <a:ln w="31750">
              <a:solidFill>
                <a:srgbClr val="7030A0"/>
              </a:solidFill>
              <a:prstDash val="sysDot"/>
            </a:ln>
            <a:effectLst/>
          </c:spPr>
          <c:invertIfNegative val="0"/>
          <c:dLbls>
            <c:dLbl>
              <c:idx val="1"/>
              <c:layout>
                <c:manualLayout>
                  <c:x val="-1.2935035758548312E-16"/>
                  <c:y val="-3.7202020202020201E-2"/>
                </c:manualLayout>
              </c:layout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'D,E'!$D$3:$E$3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264</c:v>
                </c:pt>
                <c:pt idx="1">
                  <c:v>225</c:v>
                </c:pt>
              </c:numCache>
            </c:numRef>
          </c:cat>
          <c:val>
            <c:numRef>
              <c:f>'D,E'!$D$7:$E$7</c:f>
              <c:numCache>
                <c:formatCode>#,##0_);[Red]\(#,##0\)</c:formatCode>
                <c:ptCount val="2"/>
                <c:pt idx="1">
                  <c:v>39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axId val="323727616"/>
        <c:axId val="323733104"/>
      </c:barChart>
      <c:catAx>
        <c:axId val="323727616"/>
        <c:scaling>
          <c:orientation val="minMax"/>
        </c:scaling>
        <c:delete val="0"/>
        <c:axPos val="b"/>
        <c:numFmt formatCode="&quot;費用（&quot;#,##0&quot;）&quot;;[Red]&quot;費用（&quot;\-#,##0&quot;）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323733104"/>
        <c:crosses val="autoZero"/>
        <c:auto val="1"/>
        <c:lblAlgn val="ctr"/>
        <c:lblOffset val="100"/>
        <c:noMultiLvlLbl val="0"/>
      </c:catAx>
      <c:valAx>
        <c:axId val="3237331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2372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600">
          <a:solidFill>
            <a:sysClr val="windowText" lastClr="000000"/>
          </a:solidFill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0" i="0" u="none" strike="noStrike" kern="1200" spc="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en-US" sz="800"/>
              <a:t>H28</a:t>
            </a:r>
            <a:r>
              <a:rPr lang="ja-JP" sz="800"/>
              <a:t>収支（単位：百万円）</a:t>
            </a:r>
          </a:p>
        </c:rich>
      </c:tx>
      <c:layout>
        <c:manualLayout>
          <c:xMode val="edge"/>
          <c:yMode val="edge"/>
          <c:x val="9.1930246913580246E-2"/>
          <c:y val="6.599444444444444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spc="0" baseline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9066666666666668"/>
          <c:w val="1"/>
          <c:h val="0.6940070707070705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I!$A$4</c:f>
              <c:strCache>
                <c:ptCount val="1"/>
                <c:pt idx="0">
                  <c:v>土地
賃借料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I!$B$3:$C$3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278</c:v>
                </c:pt>
                <c:pt idx="1">
                  <c:v>239</c:v>
                </c:pt>
              </c:numCache>
            </c:numRef>
          </c:cat>
          <c:val>
            <c:numRef>
              <c:f>I!$B$4:$C$4</c:f>
              <c:numCache>
                <c:formatCode>General</c:formatCode>
                <c:ptCount val="2"/>
                <c:pt idx="0" formatCode="#,##0_);[Red]\(#,##0\)">
                  <c:v>148</c:v>
                </c:pt>
              </c:numCache>
            </c:numRef>
          </c:val>
        </c:ser>
        <c:ser>
          <c:idx val="1"/>
          <c:order val="1"/>
          <c:tx>
            <c:strRef>
              <c:f>I!$A$5</c:f>
              <c:strCache>
                <c:ptCount val="1"/>
                <c:pt idx="0">
                  <c:v>その他
経費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7.0552777777777758E-3"/>
                  <c:y val="7.0555555555555554E-3"/>
                </c:manualLayout>
              </c:layout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8492833333333329"/>
                      <c:h val="0.3574814814814814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I!$B$3:$C$3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278</c:v>
                </c:pt>
                <c:pt idx="1">
                  <c:v>239</c:v>
                </c:pt>
              </c:numCache>
            </c:numRef>
          </c:cat>
          <c:val>
            <c:numRef>
              <c:f>I!$B$5:$C$5</c:f>
              <c:numCache>
                <c:formatCode>General</c:formatCode>
                <c:ptCount val="2"/>
                <c:pt idx="0" formatCode="#,##0_);[Red]\(#,##0\)">
                  <c:v>130</c:v>
                </c:pt>
              </c:numCache>
            </c:numRef>
          </c:val>
        </c:ser>
        <c:ser>
          <c:idx val="2"/>
          <c:order val="2"/>
          <c:tx>
            <c:strRef>
              <c:f>I!$A$6</c:f>
              <c:strCache>
                <c:ptCount val="1"/>
                <c:pt idx="0">
                  <c:v>使用料
収入</c:v>
                </c:pt>
              </c:strCache>
            </c:strRef>
          </c:tx>
          <c:spPr>
            <a:noFill/>
            <a:ln w="9525">
              <a:solidFill>
                <a:schemeClr val="tx1"/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-8.5206547619047612E-2"/>
                  <c:y val="-9.8777777777777784E-2"/>
                </c:manualLayout>
              </c:layout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6014206349206346"/>
                      <c:h val="9.86194444444444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8752777777777132E-3"/>
                  <c:y val="3.6748148148148148E-2"/>
                </c:manualLayout>
              </c:layout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7106499999999996"/>
                      <c:h val="0.4930657407407407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I!$B$3:$C$3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278</c:v>
                </c:pt>
                <c:pt idx="1">
                  <c:v>239</c:v>
                </c:pt>
              </c:numCache>
            </c:numRef>
          </c:cat>
          <c:val>
            <c:numRef>
              <c:f>I!$B$6:$C$6</c:f>
              <c:numCache>
                <c:formatCode>#,##0_);[Red]\(#,##0\)</c:formatCode>
                <c:ptCount val="2"/>
                <c:pt idx="1">
                  <c:v>239</c:v>
                </c:pt>
              </c:numCache>
            </c:numRef>
          </c:val>
        </c:ser>
        <c:ser>
          <c:idx val="3"/>
          <c:order val="3"/>
          <c:tx>
            <c:strRef>
              <c:f>I!$A$7</c:f>
              <c:strCache>
                <c:ptCount val="1"/>
                <c:pt idx="0">
                  <c:v>赤字額</c:v>
                </c:pt>
              </c:strCache>
            </c:strRef>
          </c:tx>
          <c:spPr>
            <a:noFill/>
            <a:ln w="31750">
              <a:solidFill>
                <a:srgbClr val="7030A0"/>
              </a:solidFill>
              <a:prstDash val="sysDot"/>
            </a:ln>
            <a:effectLst/>
          </c:spPr>
          <c:invertIfNegative val="0"/>
          <c:dLbls>
            <c:dLbl>
              <c:idx val="1"/>
              <c:layout>
                <c:manualLayout>
                  <c:x val="7.0555555555556204E-3"/>
                  <c:y val="-3.28271604938271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ysClr val="windowText" lastClr="00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45983388888888888"/>
                      <c:h val="0.261055555555555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I!$B$3:$C$3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278</c:v>
                </c:pt>
                <c:pt idx="1">
                  <c:v>239</c:v>
                </c:pt>
              </c:numCache>
            </c:numRef>
          </c:cat>
          <c:val>
            <c:numRef>
              <c:f>I!$B$7:$C$7</c:f>
              <c:numCache>
                <c:formatCode>#,##0_);[Red]\(#,##0\)</c:formatCode>
                <c:ptCount val="2"/>
                <c:pt idx="1">
                  <c:v>39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axId val="323729968"/>
        <c:axId val="323733888"/>
      </c:barChart>
      <c:catAx>
        <c:axId val="323729968"/>
        <c:scaling>
          <c:orientation val="minMax"/>
        </c:scaling>
        <c:delete val="0"/>
        <c:axPos val="b"/>
        <c:numFmt formatCode="&quot;費用（&quot;#,##0&quot;）&quot;;[Red]&quot;費用（&quot;\-#,##0&quot;）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323733888"/>
        <c:crosses val="autoZero"/>
        <c:auto val="1"/>
        <c:lblAlgn val="ctr"/>
        <c:lblOffset val="100"/>
        <c:noMultiLvlLbl val="0"/>
      </c:catAx>
      <c:valAx>
        <c:axId val="3237338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23729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600">
          <a:solidFill>
            <a:sysClr val="windowText" lastClr="000000"/>
          </a:solidFill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0" i="0" u="none" strike="noStrike" kern="1200" spc="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en-US" sz="800"/>
              <a:t>H2</a:t>
            </a:r>
            <a:r>
              <a:rPr lang="en-US" altLang="ja-JP" sz="800"/>
              <a:t>9</a:t>
            </a:r>
            <a:r>
              <a:rPr lang="ja-JP" sz="800"/>
              <a:t>収支（単位：百万円）</a:t>
            </a:r>
          </a:p>
        </c:rich>
      </c:tx>
      <c:layout>
        <c:manualLayout>
          <c:xMode val="edge"/>
          <c:yMode val="edge"/>
          <c:x val="9.1930246913580246E-2"/>
          <c:y val="6.599444444444444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spc="0" baseline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9066666666666668"/>
          <c:w val="1"/>
          <c:h val="0.6875929292929292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I!$A$4</c:f>
              <c:strCache>
                <c:ptCount val="1"/>
                <c:pt idx="0">
                  <c:v>土地
賃借料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I!$D$3:$E$3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285</c:v>
                </c:pt>
                <c:pt idx="1">
                  <c:v>239</c:v>
                </c:pt>
              </c:numCache>
            </c:numRef>
          </c:cat>
          <c:val>
            <c:numRef>
              <c:f>I!$D$4:$E$4</c:f>
              <c:numCache>
                <c:formatCode>General</c:formatCode>
                <c:ptCount val="2"/>
                <c:pt idx="0" formatCode="#,##0_);[Red]\(#,##0\)">
                  <c:v>148</c:v>
                </c:pt>
              </c:numCache>
            </c:numRef>
          </c:val>
        </c:ser>
        <c:ser>
          <c:idx val="1"/>
          <c:order val="1"/>
          <c:tx>
            <c:strRef>
              <c:f>I!$A$5</c:f>
              <c:strCache>
                <c:ptCount val="1"/>
                <c:pt idx="0">
                  <c:v>その他
経費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I!$D$3:$E$3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285</c:v>
                </c:pt>
                <c:pt idx="1">
                  <c:v>239</c:v>
                </c:pt>
              </c:numCache>
            </c:numRef>
          </c:cat>
          <c:val>
            <c:numRef>
              <c:f>I!$D$5:$E$5</c:f>
              <c:numCache>
                <c:formatCode>General</c:formatCode>
                <c:ptCount val="2"/>
                <c:pt idx="0" formatCode="#,##0_);[Red]\(#,##0\)">
                  <c:v>137</c:v>
                </c:pt>
              </c:numCache>
            </c:numRef>
          </c:val>
        </c:ser>
        <c:ser>
          <c:idx val="2"/>
          <c:order val="2"/>
          <c:tx>
            <c:strRef>
              <c:f>I!$A$6</c:f>
              <c:strCache>
                <c:ptCount val="1"/>
                <c:pt idx="0">
                  <c:v>使用料
収入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I!$D$3:$E$3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285</c:v>
                </c:pt>
                <c:pt idx="1">
                  <c:v>239</c:v>
                </c:pt>
              </c:numCache>
            </c:numRef>
          </c:cat>
          <c:val>
            <c:numRef>
              <c:f>I!$D$6:$E$6</c:f>
              <c:numCache>
                <c:formatCode>#,##0_);[Red]\(#,##0\)</c:formatCode>
                <c:ptCount val="2"/>
                <c:pt idx="1">
                  <c:v>239</c:v>
                </c:pt>
              </c:numCache>
            </c:numRef>
          </c:val>
        </c:ser>
        <c:ser>
          <c:idx val="3"/>
          <c:order val="3"/>
          <c:tx>
            <c:strRef>
              <c:f>I!$A$7</c:f>
              <c:strCache>
                <c:ptCount val="1"/>
                <c:pt idx="0">
                  <c:v>赤字額</c:v>
                </c:pt>
              </c:strCache>
            </c:strRef>
          </c:tx>
          <c:spPr>
            <a:noFill/>
            <a:ln w="31750">
              <a:solidFill>
                <a:srgbClr val="7030A0"/>
              </a:solidFill>
              <a:prstDash val="sysDot"/>
            </a:ln>
            <a:effectLst/>
          </c:spPr>
          <c:invertIfNegative val="0"/>
          <c:dLbls>
            <c:dLbl>
              <c:idx val="1"/>
              <c:layout>
                <c:manualLayout>
                  <c:x val="-1.2935035758548312E-16"/>
                  <c:y val="-3.7202020202020201E-2"/>
                </c:manualLayout>
              </c:layout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I!$D$3:$E$3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285</c:v>
                </c:pt>
                <c:pt idx="1">
                  <c:v>239</c:v>
                </c:pt>
              </c:numCache>
            </c:numRef>
          </c:cat>
          <c:val>
            <c:numRef>
              <c:f>I!$D$7:$E$7</c:f>
              <c:numCache>
                <c:formatCode>#,##0_);[Red]\(#,##0\)</c:formatCode>
                <c:ptCount val="2"/>
                <c:pt idx="1">
                  <c:v>46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axId val="323728400"/>
        <c:axId val="323729576"/>
      </c:barChart>
      <c:catAx>
        <c:axId val="323728400"/>
        <c:scaling>
          <c:orientation val="minMax"/>
        </c:scaling>
        <c:delete val="0"/>
        <c:axPos val="b"/>
        <c:numFmt formatCode="&quot;費用（&quot;#,##0&quot;）&quot;;[Red]&quot;費用（&quot;\-#,##0&quot;）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323729576"/>
        <c:crosses val="autoZero"/>
        <c:auto val="1"/>
        <c:lblAlgn val="ctr"/>
        <c:lblOffset val="100"/>
        <c:noMultiLvlLbl val="0"/>
      </c:catAx>
      <c:valAx>
        <c:axId val="3237295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2372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600">
          <a:solidFill>
            <a:sysClr val="windowText" lastClr="000000"/>
          </a:solidFill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0" i="0" u="none" strike="noStrike" kern="1200" spc="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en-US" sz="800"/>
              <a:t>H28</a:t>
            </a:r>
            <a:r>
              <a:rPr lang="ja-JP" sz="800"/>
              <a:t>収支（単位：百万円）</a:t>
            </a:r>
          </a:p>
        </c:rich>
      </c:tx>
      <c:layout>
        <c:manualLayout>
          <c:xMode val="edge"/>
          <c:yMode val="edge"/>
          <c:x val="0.10760925925925924"/>
          <c:y val="6.599444444444444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spc="0" baseline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1116611111111111"/>
          <c:w val="1"/>
          <c:h val="0.6657849999999999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Q!$A$4</c:f>
              <c:strCache>
                <c:ptCount val="1"/>
                <c:pt idx="0">
                  <c:v>土地
賃借料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Q!$B$3:$C$3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367</c:v>
                </c:pt>
                <c:pt idx="1">
                  <c:v>336</c:v>
                </c:pt>
              </c:numCache>
            </c:numRef>
          </c:cat>
          <c:val>
            <c:numRef>
              <c:f>Q!$B$4:$C$4</c:f>
              <c:numCache>
                <c:formatCode>General</c:formatCode>
                <c:ptCount val="2"/>
                <c:pt idx="0" formatCode="#,##0_);[Red]\(#,##0\)">
                  <c:v>210</c:v>
                </c:pt>
              </c:numCache>
            </c:numRef>
          </c:val>
        </c:ser>
        <c:ser>
          <c:idx val="1"/>
          <c:order val="1"/>
          <c:tx>
            <c:strRef>
              <c:f>Q!$A$5</c:f>
              <c:strCache>
                <c:ptCount val="1"/>
                <c:pt idx="0">
                  <c:v>その他
経費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7.0552777777777758E-3"/>
                  <c:y val="7.0555555555555554E-3"/>
                </c:manualLayout>
              </c:layout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8492833333333329"/>
                      <c:h val="0.3574814814814814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Q!$B$3:$C$3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367</c:v>
                </c:pt>
                <c:pt idx="1">
                  <c:v>336</c:v>
                </c:pt>
              </c:numCache>
            </c:numRef>
          </c:cat>
          <c:val>
            <c:numRef>
              <c:f>Q!$B$5:$C$5</c:f>
              <c:numCache>
                <c:formatCode>General</c:formatCode>
                <c:ptCount val="2"/>
                <c:pt idx="0" formatCode="#,##0_);[Red]\(#,##0\)">
                  <c:v>157</c:v>
                </c:pt>
              </c:numCache>
            </c:numRef>
          </c:val>
        </c:ser>
        <c:ser>
          <c:idx val="2"/>
          <c:order val="2"/>
          <c:tx>
            <c:strRef>
              <c:f>Q!$A$6</c:f>
              <c:strCache>
                <c:ptCount val="1"/>
                <c:pt idx="0">
                  <c:v>使用料
収入</c:v>
                </c:pt>
              </c:strCache>
            </c:strRef>
          </c:tx>
          <c:spPr>
            <a:noFill/>
            <a:ln w="9525">
              <a:solidFill>
                <a:schemeClr val="tx1"/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-8.5206547619047612E-2"/>
                  <c:y val="-9.8777777777777784E-2"/>
                </c:manualLayout>
              </c:layout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6014206349206346"/>
                      <c:h val="9.86194444444444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8752777777777132E-3"/>
                  <c:y val="3.6748148148148148E-2"/>
                </c:manualLayout>
              </c:layout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7106499999999996"/>
                      <c:h val="0.4930657407407407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Q!$B$3:$C$3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367</c:v>
                </c:pt>
                <c:pt idx="1">
                  <c:v>336</c:v>
                </c:pt>
              </c:numCache>
            </c:numRef>
          </c:cat>
          <c:val>
            <c:numRef>
              <c:f>Q!$B$6:$C$6</c:f>
              <c:numCache>
                <c:formatCode>#,##0_);[Red]\(#,##0\)</c:formatCode>
                <c:ptCount val="2"/>
                <c:pt idx="1">
                  <c:v>336</c:v>
                </c:pt>
              </c:numCache>
            </c:numRef>
          </c:val>
        </c:ser>
        <c:ser>
          <c:idx val="3"/>
          <c:order val="3"/>
          <c:tx>
            <c:strRef>
              <c:f>Q!$A$7</c:f>
              <c:strCache>
                <c:ptCount val="1"/>
                <c:pt idx="0">
                  <c:v>赤字額</c:v>
                </c:pt>
              </c:strCache>
            </c:strRef>
          </c:tx>
          <c:spPr>
            <a:noFill/>
            <a:ln w="31750">
              <a:solidFill>
                <a:srgbClr val="7030A0"/>
              </a:solidFill>
              <a:prstDash val="sysDot"/>
            </a:ln>
            <a:effectLst/>
          </c:spPr>
          <c:invertIfNegative val="0"/>
          <c:dLbls>
            <c:dLbl>
              <c:idx val="1"/>
              <c:layout>
                <c:manualLayout>
                  <c:x val="7.0555555555556204E-3"/>
                  <c:y val="-3.28271604938271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ysClr val="windowText" lastClr="00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45983388888888888"/>
                      <c:h val="0.261055555555555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Q!$B$3:$C$3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367</c:v>
                </c:pt>
                <c:pt idx="1">
                  <c:v>336</c:v>
                </c:pt>
              </c:numCache>
            </c:numRef>
          </c:cat>
          <c:val>
            <c:numRef>
              <c:f>Q!$B$7:$C$7</c:f>
              <c:numCache>
                <c:formatCode>#,##0_);[Red]\(#,##0\)</c:formatCode>
                <c:ptCount val="2"/>
                <c:pt idx="1">
                  <c:v>31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axId val="323726440"/>
        <c:axId val="323730752"/>
      </c:barChart>
      <c:catAx>
        <c:axId val="323726440"/>
        <c:scaling>
          <c:orientation val="minMax"/>
        </c:scaling>
        <c:delete val="0"/>
        <c:axPos val="b"/>
        <c:numFmt formatCode="&quot;費用（&quot;#,##0&quot;）&quot;;[Red]&quot;費用（&quot;\-#,##0&quot;）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323730752"/>
        <c:crosses val="autoZero"/>
        <c:auto val="1"/>
        <c:lblAlgn val="ctr"/>
        <c:lblOffset val="100"/>
        <c:noMultiLvlLbl val="0"/>
      </c:catAx>
      <c:valAx>
        <c:axId val="3237307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23726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600">
          <a:solidFill>
            <a:sysClr val="windowText" lastClr="000000"/>
          </a:solidFill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0" i="0" u="none" strike="noStrike" kern="1200" spc="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en-US" sz="800"/>
              <a:t>H2</a:t>
            </a:r>
            <a:r>
              <a:rPr lang="en-US" altLang="ja-JP" sz="800"/>
              <a:t>9</a:t>
            </a:r>
            <a:r>
              <a:rPr lang="ja-JP" sz="800"/>
              <a:t>収支（単位：百万円）</a:t>
            </a:r>
          </a:p>
        </c:rich>
      </c:tx>
      <c:layout>
        <c:manualLayout>
          <c:xMode val="edge"/>
          <c:yMode val="edge"/>
          <c:x val="0.10760925925925924"/>
          <c:y val="6.599444444444444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spc="0" baseline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2463611111111112"/>
          <c:w val="1"/>
          <c:h val="0.6523149999999999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Q!$A$4</c:f>
              <c:strCache>
                <c:ptCount val="1"/>
                <c:pt idx="0">
                  <c:v>土地
賃借料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Q!$D$3:$E$3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372</c:v>
                </c:pt>
                <c:pt idx="1">
                  <c:v>334</c:v>
                </c:pt>
              </c:numCache>
            </c:numRef>
          </c:cat>
          <c:val>
            <c:numRef>
              <c:f>Q!$D$4:$E$4</c:f>
              <c:numCache>
                <c:formatCode>General</c:formatCode>
                <c:ptCount val="2"/>
                <c:pt idx="0" formatCode="#,##0_);[Red]\(#,##0\)">
                  <c:v>211</c:v>
                </c:pt>
              </c:numCache>
            </c:numRef>
          </c:val>
        </c:ser>
        <c:ser>
          <c:idx val="1"/>
          <c:order val="1"/>
          <c:tx>
            <c:strRef>
              <c:f>Q!$A$5</c:f>
              <c:strCache>
                <c:ptCount val="1"/>
                <c:pt idx="0">
                  <c:v>その他
経費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Q!$D$3:$E$3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372</c:v>
                </c:pt>
                <c:pt idx="1">
                  <c:v>334</c:v>
                </c:pt>
              </c:numCache>
            </c:numRef>
          </c:cat>
          <c:val>
            <c:numRef>
              <c:f>Q!$D$5:$E$5</c:f>
              <c:numCache>
                <c:formatCode>General</c:formatCode>
                <c:ptCount val="2"/>
                <c:pt idx="0" formatCode="#,##0_);[Red]\(#,##0\)">
                  <c:v>161</c:v>
                </c:pt>
              </c:numCache>
            </c:numRef>
          </c:val>
        </c:ser>
        <c:ser>
          <c:idx val="2"/>
          <c:order val="2"/>
          <c:tx>
            <c:strRef>
              <c:f>Q!$A$6</c:f>
              <c:strCache>
                <c:ptCount val="1"/>
                <c:pt idx="0">
                  <c:v>使用料
収入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Q!$D$3:$E$3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372</c:v>
                </c:pt>
                <c:pt idx="1">
                  <c:v>334</c:v>
                </c:pt>
              </c:numCache>
            </c:numRef>
          </c:cat>
          <c:val>
            <c:numRef>
              <c:f>Q!$D$6:$E$6</c:f>
              <c:numCache>
                <c:formatCode>#,##0_);[Red]\(#,##0\)</c:formatCode>
                <c:ptCount val="2"/>
                <c:pt idx="1">
                  <c:v>334</c:v>
                </c:pt>
              </c:numCache>
            </c:numRef>
          </c:val>
        </c:ser>
        <c:ser>
          <c:idx val="3"/>
          <c:order val="3"/>
          <c:tx>
            <c:strRef>
              <c:f>Q!$A$7</c:f>
              <c:strCache>
                <c:ptCount val="1"/>
                <c:pt idx="0">
                  <c:v>赤字額</c:v>
                </c:pt>
              </c:strCache>
            </c:strRef>
          </c:tx>
          <c:spPr>
            <a:noFill/>
            <a:ln w="31750">
              <a:solidFill>
                <a:srgbClr val="7030A0"/>
              </a:solidFill>
              <a:prstDash val="sysDot"/>
            </a:ln>
            <a:effectLst/>
          </c:spPr>
          <c:invertIfNegative val="0"/>
          <c:dLbls>
            <c:dLbl>
              <c:idx val="1"/>
              <c:layout>
                <c:manualLayout>
                  <c:x val="-1.2935035758548312E-16"/>
                  <c:y val="-3.7202020202020201E-2"/>
                </c:manualLayout>
              </c:layout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Q!$D$3:$E$3</c:f>
              <c:numCache>
                <c:formatCode>"収入（"#,##0"）";[Red]"収入（"\-#,##0"）"</c:formatCode>
                <c:ptCount val="2"/>
                <c:pt idx="0" formatCode="&quot;費用（&quot;#,##0&quot;）&quot;;[Red]&quot;費用（&quot;\-#,##0&quot;）&quot;">
                  <c:v>372</c:v>
                </c:pt>
                <c:pt idx="1">
                  <c:v>334</c:v>
                </c:pt>
              </c:numCache>
            </c:numRef>
          </c:cat>
          <c:val>
            <c:numRef>
              <c:f>Q!$D$7:$E$7</c:f>
              <c:numCache>
                <c:formatCode>#,##0_);[Red]\(#,##0\)</c:formatCode>
                <c:ptCount val="2"/>
                <c:pt idx="1">
                  <c:v>38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axId val="323729184"/>
        <c:axId val="323731536"/>
      </c:barChart>
      <c:catAx>
        <c:axId val="323729184"/>
        <c:scaling>
          <c:orientation val="minMax"/>
        </c:scaling>
        <c:delete val="0"/>
        <c:axPos val="b"/>
        <c:numFmt formatCode="&quot;費用（&quot;#,##0&quot;）&quot;;[Red]&quot;費用（&quot;\-#,##0&quot;）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323731536"/>
        <c:crosses val="autoZero"/>
        <c:auto val="1"/>
        <c:lblAlgn val="ctr"/>
        <c:lblOffset val="100"/>
        <c:noMultiLvlLbl val="0"/>
      </c:catAx>
      <c:valAx>
        <c:axId val="3237315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23729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600">
          <a:solidFill>
            <a:sysClr val="windowText" lastClr="000000"/>
          </a:solidFill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0" i="0" u="none" strike="noStrike" kern="1200" spc="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en-US" altLang="ja-JP" sz="800"/>
              <a:t>H29</a:t>
            </a:r>
            <a:r>
              <a:rPr lang="ja-JP" altLang="en-US" sz="800"/>
              <a:t>稼働率</a:t>
            </a:r>
            <a:endParaRPr lang="ja-JP" sz="800"/>
          </a:p>
        </c:rich>
      </c:tx>
      <c:layout>
        <c:manualLayout>
          <c:xMode val="edge"/>
          <c:yMode val="edge"/>
          <c:x val="0.25235555555555556"/>
          <c:y val="1.175925925925925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3970619658119651E-2"/>
          <c:y val="0.11696161616161616"/>
          <c:w val="0.9656266025641026"/>
          <c:h val="0.75145202020202018"/>
        </c:manualLayout>
      </c:layout>
      <c:barChart>
        <c:barDir val="col"/>
        <c:grouping val="clustered"/>
        <c:varyColors val="0"/>
        <c:ser>
          <c:idx val="0"/>
          <c:order val="0"/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noFill/>
              <a:ln w="31750">
                <a:solidFill>
                  <a:srgbClr val="7030A0"/>
                </a:solidFill>
                <a:prstDash val="sysDot"/>
              </a:ln>
              <a:effectLst/>
            </c:spPr>
          </c:dPt>
          <c:dLbls>
            <c:dLbl>
              <c:idx val="0"/>
              <c:layout>
                <c:manualLayout>
                  <c:x val="4.6296296296296297E-7"/>
                  <c:y val="4.23333333333333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ysClr val="windowText" lastClr="00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6359629629629625"/>
                      <c:h val="0.1509888888888888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"/>
                  <c:y val="5.64444444444444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ysClr val="windowText" lastClr="00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1655925925925932"/>
                      <c:h val="0.1862666666666666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'D,E'!$A$11:$A$12</c:f>
              <c:strCache>
                <c:ptCount val="2"/>
                <c:pt idx="0">
                  <c:v>D・E地区</c:v>
                </c:pt>
                <c:pt idx="1">
                  <c:v>全施設平均</c:v>
                </c:pt>
              </c:strCache>
            </c:strRef>
          </c:cat>
          <c:val>
            <c:numRef>
              <c:f>'D,E'!$C$11:$C$12</c:f>
              <c:numCache>
                <c:formatCode>0.0%</c:formatCode>
                <c:ptCount val="2"/>
                <c:pt idx="0">
                  <c:v>0.74760000000000004</c:v>
                </c:pt>
                <c:pt idx="1">
                  <c:v>0.6613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-27"/>
        <c:axId val="323732712"/>
        <c:axId val="451964992"/>
      </c:barChart>
      <c:catAx>
        <c:axId val="323732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451964992"/>
        <c:crosses val="autoZero"/>
        <c:auto val="1"/>
        <c:lblAlgn val="ctr"/>
        <c:lblOffset val="100"/>
        <c:noMultiLvlLbl val="0"/>
      </c:catAx>
      <c:valAx>
        <c:axId val="451964992"/>
        <c:scaling>
          <c:orientation val="minMax"/>
          <c:max val="0.9"/>
          <c:min val="0.60000000000000009"/>
        </c:scaling>
        <c:delete val="1"/>
        <c:axPos val="l"/>
        <c:numFmt formatCode="0.0%" sourceLinked="1"/>
        <c:majorTickMark val="out"/>
        <c:minorTickMark val="none"/>
        <c:tickLblPos val="nextTo"/>
        <c:crossAx val="3237327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0" i="0" u="none" strike="noStrike" kern="1200" spc="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en-US" altLang="ja-JP" sz="800"/>
              <a:t>H28</a:t>
            </a:r>
            <a:r>
              <a:rPr lang="ja-JP" altLang="en-US" sz="800"/>
              <a:t>稼働率</a:t>
            </a:r>
            <a:endParaRPr lang="ja-JP" sz="800"/>
          </a:p>
        </c:rich>
      </c:tx>
      <c:layout>
        <c:manualLayout>
          <c:xMode val="edge"/>
          <c:yMode val="edge"/>
          <c:x val="0.25235555555555556"/>
          <c:y val="1.175925925925925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3970370370370371E-2"/>
          <c:y val="0.15544646464646467"/>
          <c:w val="0.9656266025641026"/>
          <c:h val="0.732209595959596"/>
        </c:manualLayout>
      </c:layout>
      <c:barChart>
        <c:barDir val="col"/>
        <c:grouping val="clustered"/>
        <c:varyColors val="0"/>
        <c:ser>
          <c:idx val="0"/>
          <c:order val="0"/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 w="9525">
                <a:solidFill>
                  <a:schemeClr val="tx1"/>
                </a:solidFill>
                <a:prstDash val="solid"/>
              </a:ln>
              <a:effectLst/>
            </c:spPr>
          </c:dPt>
          <c:dPt>
            <c:idx val="1"/>
            <c:invertIfNegative val="0"/>
            <c:bubble3D val="0"/>
            <c:spPr>
              <a:noFill/>
              <a:ln w="31750">
                <a:solidFill>
                  <a:srgbClr val="7030A0"/>
                </a:solidFill>
                <a:prstDash val="sysDot"/>
              </a:ln>
              <a:effectLst/>
            </c:spPr>
          </c:dPt>
          <c:dLbls>
            <c:dLbl>
              <c:idx val="0"/>
              <c:layout>
                <c:manualLayout>
                  <c:x val="0"/>
                  <c:y val="6.35000000000000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ysClr val="windowText" lastClr="00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44591111111111115"/>
                      <c:h val="0.1862666666666666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"/>
                  <c:y val="4.23333333333333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ysClr val="windowText" lastClr="00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4007777777777776"/>
                      <c:h val="0.1862666666666666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I!$A$11:$A$12</c:f>
              <c:strCache>
                <c:ptCount val="2"/>
                <c:pt idx="0">
                  <c:v>I地区</c:v>
                </c:pt>
                <c:pt idx="1">
                  <c:v>全施設平均</c:v>
                </c:pt>
              </c:strCache>
            </c:strRef>
          </c:cat>
          <c:val>
            <c:numRef>
              <c:f>I!$B$11:$B$12</c:f>
              <c:numCache>
                <c:formatCode>0.0%</c:formatCode>
                <c:ptCount val="2"/>
                <c:pt idx="0">
                  <c:v>0.80969999999999998</c:v>
                </c:pt>
                <c:pt idx="1">
                  <c:v>0.67030000000000001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-27"/>
        <c:axId val="451969696"/>
        <c:axId val="451968912"/>
      </c:barChart>
      <c:catAx>
        <c:axId val="45196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451968912"/>
        <c:crosses val="autoZero"/>
        <c:auto val="1"/>
        <c:lblAlgn val="ctr"/>
        <c:lblOffset val="100"/>
        <c:noMultiLvlLbl val="0"/>
      </c:catAx>
      <c:valAx>
        <c:axId val="451968912"/>
        <c:scaling>
          <c:orientation val="minMax"/>
          <c:min val="0.60000000000000009"/>
        </c:scaling>
        <c:delete val="1"/>
        <c:axPos val="l"/>
        <c:numFmt formatCode="0.0%" sourceLinked="1"/>
        <c:majorTickMark val="out"/>
        <c:minorTickMark val="none"/>
        <c:tickLblPos val="nextTo"/>
        <c:crossAx val="45196969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0" i="0" u="none" strike="noStrike" kern="1200" spc="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en-US" altLang="ja-JP" sz="800"/>
              <a:t>H29</a:t>
            </a:r>
            <a:r>
              <a:rPr lang="ja-JP" altLang="en-US" sz="800"/>
              <a:t>稼働率</a:t>
            </a:r>
            <a:endParaRPr lang="ja-JP" sz="800"/>
          </a:p>
        </c:rich>
      </c:tx>
      <c:layout>
        <c:manualLayout>
          <c:xMode val="edge"/>
          <c:yMode val="edge"/>
          <c:x val="0.25235555555555556"/>
          <c:y val="1.175925925925925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3970619658119651E-2"/>
          <c:y val="0.11696161616161616"/>
          <c:w val="0.9656266025641026"/>
          <c:h val="0.75145202020202018"/>
        </c:manualLayout>
      </c:layout>
      <c:barChart>
        <c:barDir val="col"/>
        <c:grouping val="clustered"/>
        <c:varyColors val="0"/>
        <c:ser>
          <c:idx val="0"/>
          <c:order val="0"/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noFill/>
              <a:ln w="31750">
                <a:solidFill>
                  <a:srgbClr val="7030A0"/>
                </a:solidFill>
                <a:prstDash val="sysDot"/>
              </a:ln>
              <a:effectLst/>
            </c:spPr>
          </c:dPt>
          <c:dLbls>
            <c:dLbl>
              <c:idx val="0"/>
              <c:layout>
                <c:manualLayout>
                  <c:x val="0"/>
                  <c:y val="7.76111111111111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ysClr val="windowText" lastClr="00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6359629629629631"/>
                      <c:h val="0.1862666666666666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1759259259259259E-2"/>
                  <c:y val="6.34999999999999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ysClr val="windowText" lastClr="00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4007777777777776"/>
                      <c:h val="0.1862666666666666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I!$A$11:$A$12</c:f>
              <c:strCache>
                <c:ptCount val="2"/>
                <c:pt idx="0">
                  <c:v>I地区</c:v>
                </c:pt>
                <c:pt idx="1">
                  <c:v>全施設平均</c:v>
                </c:pt>
              </c:strCache>
            </c:strRef>
          </c:cat>
          <c:val>
            <c:numRef>
              <c:f>I!$C$11:$C$12</c:f>
              <c:numCache>
                <c:formatCode>0.0%</c:formatCode>
                <c:ptCount val="2"/>
                <c:pt idx="0">
                  <c:v>0.81530000000000002</c:v>
                </c:pt>
                <c:pt idx="1">
                  <c:v>0.6613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-27"/>
        <c:axId val="451969304"/>
        <c:axId val="451968520"/>
      </c:barChart>
      <c:catAx>
        <c:axId val="451969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451968520"/>
        <c:crosses val="autoZero"/>
        <c:auto val="1"/>
        <c:lblAlgn val="ctr"/>
        <c:lblOffset val="100"/>
        <c:noMultiLvlLbl val="0"/>
      </c:catAx>
      <c:valAx>
        <c:axId val="451968520"/>
        <c:scaling>
          <c:orientation val="minMax"/>
          <c:min val="0.60000000000000009"/>
        </c:scaling>
        <c:delete val="1"/>
        <c:axPos val="l"/>
        <c:numFmt formatCode="0.0%" sourceLinked="1"/>
        <c:majorTickMark val="out"/>
        <c:minorTickMark val="none"/>
        <c:tickLblPos val="nextTo"/>
        <c:crossAx val="4519693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ysClr val="windowText" lastClr="000000"/>
          </a:solidFill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9413" cy="495300"/>
          </a:xfrm>
          <a:prstGeom prst="rect">
            <a:avLst/>
          </a:prstGeom>
        </p:spPr>
        <p:txBody>
          <a:bodyPr vert="horz" lIns="91428" tIns="45712" rIns="91428" bIns="4571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28" tIns="45712" rIns="91428" bIns="45712" rtlCol="0"/>
          <a:lstStyle>
            <a:lvl1pPr algn="r">
              <a:defRPr sz="1200"/>
            </a:lvl1pPr>
          </a:lstStyle>
          <a:p>
            <a:fld id="{03CF707E-E338-4175-96F7-401751D3C73D}" type="datetimeFigureOut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2" rIns="91428" bIns="4571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2" y="4751390"/>
            <a:ext cx="5389563" cy="3887787"/>
          </a:xfrm>
          <a:prstGeom prst="rect">
            <a:avLst/>
          </a:prstGeom>
        </p:spPr>
        <p:txBody>
          <a:bodyPr vert="horz" lIns="91428" tIns="45712" rIns="91428" bIns="4571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7364"/>
            <a:ext cx="2919413" cy="495300"/>
          </a:xfrm>
          <a:prstGeom prst="rect">
            <a:avLst/>
          </a:prstGeom>
        </p:spPr>
        <p:txBody>
          <a:bodyPr vert="horz" lIns="91428" tIns="45712" rIns="91428" bIns="4571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7364"/>
            <a:ext cx="2919412" cy="495300"/>
          </a:xfrm>
          <a:prstGeom prst="rect">
            <a:avLst/>
          </a:prstGeom>
        </p:spPr>
        <p:txBody>
          <a:bodyPr vert="horz" lIns="91428" tIns="45712" rIns="91428" bIns="45712" rtlCol="0" anchor="b"/>
          <a:lstStyle>
            <a:lvl1pPr algn="r">
              <a:defRPr sz="1200"/>
            </a:lvl1pPr>
          </a:lstStyle>
          <a:p>
            <a:fld id="{552D216E-87BB-4C3D-8BE9-1BEE5930CF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8015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8FB8E-F648-4D88-82DC-305279067A1A}" type="datetime1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4541" y="6626111"/>
            <a:ext cx="512638" cy="365125"/>
          </a:xfrm>
        </p:spPr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3684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7983-E189-49E6-8951-18611FBCA033}" type="datetime1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2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2B68-F349-46A3-A0D2-B02BFE3943F6}" type="datetime1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350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E24A-EF47-4766-9536-7A6DF9F261B3}" type="datetime1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5695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4541-371F-46C0-9A2C-79C24D7D88C3}" type="datetime1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7180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C475D-1883-47E8-998F-C0822B32A38A}" type="datetime1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1037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39CD-2B84-42CD-B960-E8BDBA26AF73}" type="datetime1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01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06B5-BD4C-4EB7-8AEE-43EB8A1522EA}" type="datetime1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679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6E8B-368D-4912-A6E5-F904FF6BBAE5}" type="datetime1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2067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EDFF-F68A-4B3C-90D7-3F1FAAC906B9}" type="datetime1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5914" y="6624770"/>
            <a:ext cx="512638" cy="365125"/>
          </a:xfrm>
        </p:spPr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1131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2FAD-D011-4747-827E-32EF65BF9A55}" type="datetime1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444674" y="6041363"/>
            <a:ext cx="512638" cy="365125"/>
          </a:xfrm>
        </p:spPr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222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C058-6CA2-4484-960B-D20A181A9EE2}" type="datetime1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1756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D6A1-5F38-4A0D-AB97-66F061ADF69D}" type="datetime1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9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7636F-57A3-40D4-877B-56ECED523498}" type="datetime1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5267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33CC-6283-4C9A-B070-DC0096E61DD6}" type="datetime1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3065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1F98-43B5-402D-B69B-8E27BA682AA0}" type="datetime1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2010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DC5A-DAAD-4FBE-BAE5-783A452A4F38}" type="datetime1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312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66286-B553-45B1-81C6-77BC78B3B0D6}" type="datetime1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497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83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13" Type="http://schemas.openxmlformats.org/officeDocument/2006/relationships/chart" Target="../charts/chart12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12" Type="http://schemas.openxmlformats.org/officeDocument/2006/relationships/chart" Target="../charts/chart1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11" Type="http://schemas.openxmlformats.org/officeDocument/2006/relationships/chart" Target="../charts/chart10.xml"/><Relationship Id="rId5" Type="http://schemas.openxmlformats.org/officeDocument/2006/relationships/chart" Target="../charts/chart4.xml"/><Relationship Id="rId10" Type="http://schemas.openxmlformats.org/officeDocument/2006/relationships/chart" Target="../charts/chart9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31" y="1367853"/>
            <a:ext cx="3409670" cy="5011763"/>
          </a:xfrm>
          <a:prstGeom prst="rect">
            <a:avLst/>
          </a:prstGeom>
        </p:spPr>
      </p:pic>
      <p:sp>
        <p:nvSpPr>
          <p:cNvPr id="226" name="タイトル 1"/>
          <p:cNvSpPr txBox="1">
            <a:spLocks/>
          </p:cNvSpPr>
          <p:nvPr/>
        </p:nvSpPr>
        <p:spPr>
          <a:xfrm>
            <a:off x="0" y="1014781"/>
            <a:ext cx="996287" cy="3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1600" b="1" dirty="0" smtClean="0">
                <a:solidFill>
                  <a:schemeClr val="tx1"/>
                </a:solidFill>
                <a:latin typeface="+mj-ea"/>
              </a:rPr>
              <a:t>位置図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27" name="タイトル 1"/>
          <p:cNvSpPr txBox="1">
            <a:spLocks/>
          </p:cNvSpPr>
          <p:nvPr/>
        </p:nvSpPr>
        <p:spPr>
          <a:xfrm>
            <a:off x="4536589" y="952148"/>
            <a:ext cx="996287" cy="3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1600" b="1" dirty="0" smtClean="0">
                <a:solidFill>
                  <a:schemeClr val="tx1"/>
                </a:solidFill>
                <a:latin typeface="+mj-ea"/>
              </a:rPr>
              <a:t>拡大図</a:t>
            </a:r>
            <a:endParaRPr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60" name="Freeform 413" descr="右上がり対角線 (太)"/>
          <p:cNvSpPr>
            <a:spLocks/>
          </p:cNvSpPr>
          <p:nvPr/>
        </p:nvSpPr>
        <p:spPr bwMode="auto">
          <a:xfrm>
            <a:off x="2269012" y="5884893"/>
            <a:ext cx="46393" cy="93906"/>
          </a:xfrm>
          <a:custGeom>
            <a:avLst/>
            <a:gdLst>
              <a:gd name="T0" fmla="*/ 0 w 96"/>
              <a:gd name="T1" fmla="*/ 0 h 198"/>
              <a:gd name="T2" fmla="*/ 0 w 96"/>
              <a:gd name="T3" fmla="*/ 2147483646 h 198"/>
              <a:gd name="T4" fmla="*/ 2147483646 w 96"/>
              <a:gd name="T5" fmla="*/ 2147483646 h 198"/>
              <a:gd name="T6" fmla="*/ 2147483646 w 96"/>
              <a:gd name="T7" fmla="*/ 2147483646 h 198"/>
              <a:gd name="T8" fmla="*/ 2147483646 w 96"/>
              <a:gd name="T9" fmla="*/ 2147483646 h 198"/>
              <a:gd name="T10" fmla="*/ 2147483646 w 96"/>
              <a:gd name="T11" fmla="*/ 2147483646 h 198"/>
              <a:gd name="T12" fmla="*/ 0 w 96"/>
              <a:gd name="T13" fmla="*/ 0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6"/>
              <a:gd name="T22" fmla="*/ 0 h 198"/>
              <a:gd name="T23" fmla="*/ 96 w 96"/>
              <a:gd name="T24" fmla="*/ 198 h 1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6" h="198">
                <a:moveTo>
                  <a:pt x="0" y="0"/>
                </a:moveTo>
                <a:lnTo>
                  <a:pt x="0" y="69"/>
                </a:lnTo>
                <a:lnTo>
                  <a:pt x="42" y="93"/>
                </a:lnTo>
                <a:lnTo>
                  <a:pt x="36" y="195"/>
                </a:lnTo>
                <a:lnTo>
                  <a:pt x="96" y="198"/>
                </a:lnTo>
                <a:lnTo>
                  <a:pt x="96" y="42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rgbClr val="FF000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61" name="Freeform 414" descr="右上がり対角線 (太)"/>
          <p:cNvSpPr>
            <a:spLocks/>
          </p:cNvSpPr>
          <p:nvPr/>
        </p:nvSpPr>
        <p:spPr bwMode="auto">
          <a:xfrm rot="660000">
            <a:off x="2132418" y="5760346"/>
            <a:ext cx="73751" cy="50921"/>
          </a:xfrm>
          <a:custGeom>
            <a:avLst/>
            <a:gdLst>
              <a:gd name="T0" fmla="*/ 2147483646 w 126"/>
              <a:gd name="T1" fmla="*/ 2147483646 h 129"/>
              <a:gd name="T2" fmla="*/ 2147483646 w 126"/>
              <a:gd name="T3" fmla="*/ 2147483646 h 129"/>
              <a:gd name="T4" fmla="*/ 2147483646 w 126"/>
              <a:gd name="T5" fmla="*/ 2147483646 h 129"/>
              <a:gd name="T6" fmla="*/ 0 w 126"/>
              <a:gd name="T7" fmla="*/ 0 h 129"/>
              <a:gd name="T8" fmla="*/ 2147483646 w 126"/>
              <a:gd name="T9" fmla="*/ 2147483646 h 1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129"/>
              <a:gd name="T17" fmla="*/ 126 w 126"/>
              <a:gd name="T18" fmla="*/ 129 h 1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129">
                <a:moveTo>
                  <a:pt x="9" y="96"/>
                </a:moveTo>
                <a:lnTo>
                  <a:pt x="114" y="129"/>
                </a:lnTo>
                <a:lnTo>
                  <a:pt x="126" y="9"/>
                </a:lnTo>
                <a:lnTo>
                  <a:pt x="0" y="0"/>
                </a:lnTo>
                <a:lnTo>
                  <a:pt x="9" y="96"/>
                </a:lnTo>
                <a:close/>
              </a:path>
            </a:pathLst>
          </a:custGeom>
          <a:pattFill prst="wdUpDiag">
            <a:fgClr>
              <a:srgbClr val="FF000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62" name="Freeform 418" descr="右上がり対角線 (太)"/>
          <p:cNvSpPr>
            <a:spLocks/>
          </p:cNvSpPr>
          <p:nvPr/>
        </p:nvSpPr>
        <p:spPr bwMode="auto">
          <a:xfrm>
            <a:off x="1968708" y="6060797"/>
            <a:ext cx="42431" cy="22554"/>
          </a:xfrm>
          <a:custGeom>
            <a:avLst/>
            <a:gdLst>
              <a:gd name="T0" fmla="*/ 2147483646 w 84"/>
              <a:gd name="T1" fmla="*/ 0 h 63"/>
              <a:gd name="T2" fmla="*/ 0 w 84"/>
              <a:gd name="T3" fmla="*/ 2147483646 h 63"/>
              <a:gd name="T4" fmla="*/ 2147483646 w 84"/>
              <a:gd name="T5" fmla="*/ 2147483646 h 63"/>
              <a:gd name="T6" fmla="*/ 2147483646 w 84"/>
              <a:gd name="T7" fmla="*/ 0 h 63"/>
              <a:gd name="T8" fmla="*/ 2147483646 w 84"/>
              <a:gd name="T9" fmla="*/ 0 h 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"/>
              <a:gd name="T16" fmla="*/ 0 h 63"/>
              <a:gd name="T17" fmla="*/ 84 w 84"/>
              <a:gd name="T18" fmla="*/ 63 h 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" h="63">
                <a:moveTo>
                  <a:pt x="3" y="0"/>
                </a:moveTo>
                <a:lnTo>
                  <a:pt x="0" y="57"/>
                </a:lnTo>
                <a:lnTo>
                  <a:pt x="84" y="63"/>
                </a:lnTo>
                <a:lnTo>
                  <a:pt x="84" y="0"/>
                </a:lnTo>
                <a:lnTo>
                  <a:pt x="3" y="0"/>
                </a:lnTo>
                <a:close/>
              </a:path>
            </a:pathLst>
          </a:custGeom>
          <a:pattFill prst="wdUpDiag">
            <a:fgClr>
              <a:srgbClr val="FF000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63" name="Freeform 428" descr="右上がり対角線 (太)"/>
          <p:cNvSpPr>
            <a:spLocks/>
          </p:cNvSpPr>
          <p:nvPr/>
        </p:nvSpPr>
        <p:spPr bwMode="auto">
          <a:xfrm rot="420000">
            <a:off x="2134111" y="5827747"/>
            <a:ext cx="45081" cy="39465"/>
          </a:xfrm>
          <a:custGeom>
            <a:avLst/>
            <a:gdLst>
              <a:gd name="T0" fmla="*/ 2147483646 w 78"/>
              <a:gd name="T1" fmla="*/ 2147483646 h 84"/>
              <a:gd name="T2" fmla="*/ 2147483646 w 78"/>
              <a:gd name="T3" fmla="*/ 2147483646 h 84"/>
              <a:gd name="T4" fmla="*/ 2147483646 w 78"/>
              <a:gd name="T5" fmla="*/ 2147483646 h 84"/>
              <a:gd name="T6" fmla="*/ 0 w 78"/>
              <a:gd name="T7" fmla="*/ 0 h 84"/>
              <a:gd name="T8" fmla="*/ 2147483646 w 78"/>
              <a:gd name="T9" fmla="*/ 2147483646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84"/>
              <a:gd name="T17" fmla="*/ 78 w 78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84">
                <a:moveTo>
                  <a:pt x="6" y="51"/>
                </a:moveTo>
                <a:lnTo>
                  <a:pt x="72" y="84"/>
                </a:lnTo>
                <a:lnTo>
                  <a:pt x="78" y="24"/>
                </a:lnTo>
                <a:lnTo>
                  <a:pt x="0" y="0"/>
                </a:lnTo>
                <a:lnTo>
                  <a:pt x="6" y="51"/>
                </a:lnTo>
                <a:close/>
              </a:path>
            </a:pathLst>
          </a:custGeom>
          <a:pattFill prst="wdUpDiag">
            <a:fgClr>
              <a:srgbClr val="FF000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64" name="Freeform 430" descr="右上がり対角線 (太)"/>
          <p:cNvSpPr>
            <a:spLocks/>
          </p:cNvSpPr>
          <p:nvPr/>
        </p:nvSpPr>
        <p:spPr bwMode="auto">
          <a:xfrm>
            <a:off x="2028572" y="6057540"/>
            <a:ext cx="43280" cy="22554"/>
          </a:xfrm>
          <a:custGeom>
            <a:avLst/>
            <a:gdLst>
              <a:gd name="T0" fmla="*/ 0 w 87"/>
              <a:gd name="T1" fmla="*/ 0 h 63"/>
              <a:gd name="T2" fmla="*/ 0 w 87"/>
              <a:gd name="T3" fmla="*/ 2147483646 h 63"/>
              <a:gd name="T4" fmla="*/ 2147483646 w 87"/>
              <a:gd name="T5" fmla="*/ 2147483646 h 63"/>
              <a:gd name="T6" fmla="*/ 2147483646 w 87"/>
              <a:gd name="T7" fmla="*/ 0 h 63"/>
              <a:gd name="T8" fmla="*/ 0 w 87"/>
              <a:gd name="T9" fmla="*/ 0 h 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"/>
              <a:gd name="T16" fmla="*/ 0 h 63"/>
              <a:gd name="T17" fmla="*/ 87 w 87"/>
              <a:gd name="T18" fmla="*/ 63 h 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" h="63">
                <a:moveTo>
                  <a:pt x="0" y="0"/>
                </a:moveTo>
                <a:lnTo>
                  <a:pt x="0" y="63"/>
                </a:lnTo>
                <a:lnTo>
                  <a:pt x="87" y="60"/>
                </a:lnTo>
                <a:lnTo>
                  <a:pt x="87" y="0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rgbClr val="FF000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65" name="Freeform 431" descr="右上がり対角線 (太)"/>
          <p:cNvSpPr>
            <a:spLocks/>
          </p:cNvSpPr>
          <p:nvPr/>
        </p:nvSpPr>
        <p:spPr bwMode="auto">
          <a:xfrm>
            <a:off x="2097104" y="6059405"/>
            <a:ext cx="50918" cy="24173"/>
          </a:xfrm>
          <a:custGeom>
            <a:avLst/>
            <a:gdLst>
              <a:gd name="T0" fmla="*/ 0 w 102"/>
              <a:gd name="T1" fmla="*/ 2147483646 h 66"/>
              <a:gd name="T2" fmla="*/ 2147483646 w 102"/>
              <a:gd name="T3" fmla="*/ 2147483646 h 66"/>
              <a:gd name="T4" fmla="*/ 2147483646 w 102"/>
              <a:gd name="T5" fmla="*/ 2147483646 h 66"/>
              <a:gd name="T6" fmla="*/ 2147483646 w 102"/>
              <a:gd name="T7" fmla="*/ 0 h 66"/>
              <a:gd name="T8" fmla="*/ 0 w 102"/>
              <a:gd name="T9" fmla="*/ 2147483646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"/>
              <a:gd name="T16" fmla="*/ 0 h 66"/>
              <a:gd name="T17" fmla="*/ 102 w 102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" h="66">
                <a:moveTo>
                  <a:pt x="0" y="3"/>
                </a:moveTo>
                <a:lnTo>
                  <a:pt x="3" y="66"/>
                </a:lnTo>
                <a:lnTo>
                  <a:pt x="102" y="63"/>
                </a:lnTo>
                <a:lnTo>
                  <a:pt x="96" y="0"/>
                </a:lnTo>
                <a:lnTo>
                  <a:pt x="0" y="3"/>
                </a:lnTo>
                <a:close/>
              </a:path>
            </a:pathLst>
          </a:custGeom>
          <a:pattFill prst="wdUpDiag">
            <a:fgClr>
              <a:srgbClr val="FF000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66" name="Freeform 432" descr="右上がり対角線 (太)"/>
          <p:cNvSpPr>
            <a:spLocks/>
          </p:cNvSpPr>
          <p:nvPr/>
        </p:nvSpPr>
        <p:spPr bwMode="auto">
          <a:xfrm>
            <a:off x="2242697" y="6060797"/>
            <a:ext cx="43280" cy="24173"/>
          </a:xfrm>
          <a:custGeom>
            <a:avLst/>
            <a:gdLst>
              <a:gd name="T0" fmla="*/ 0 w 87"/>
              <a:gd name="T1" fmla="*/ 2147483646 h 69"/>
              <a:gd name="T2" fmla="*/ 2147483646 w 87"/>
              <a:gd name="T3" fmla="*/ 2147483646 h 69"/>
              <a:gd name="T4" fmla="*/ 2147483646 w 87"/>
              <a:gd name="T5" fmla="*/ 2147483646 h 69"/>
              <a:gd name="T6" fmla="*/ 2147483646 w 87"/>
              <a:gd name="T7" fmla="*/ 0 h 69"/>
              <a:gd name="T8" fmla="*/ 0 w 87"/>
              <a:gd name="T9" fmla="*/ 2147483646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"/>
              <a:gd name="T16" fmla="*/ 0 h 69"/>
              <a:gd name="T17" fmla="*/ 87 w 87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" h="69">
                <a:moveTo>
                  <a:pt x="0" y="6"/>
                </a:moveTo>
                <a:lnTo>
                  <a:pt x="9" y="69"/>
                </a:lnTo>
                <a:lnTo>
                  <a:pt x="87" y="63"/>
                </a:lnTo>
                <a:lnTo>
                  <a:pt x="84" y="0"/>
                </a:lnTo>
                <a:lnTo>
                  <a:pt x="0" y="6"/>
                </a:lnTo>
                <a:close/>
              </a:path>
            </a:pathLst>
          </a:custGeom>
          <a:pattFill prst="wdUpDiag">
            <a:fgClr>
              <a:srgbClr val="FF000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67" name="Freeform 433" descr="右上がり対角線 (太)"/>
          <p:cNvSpPr>
            <a:spLocks/>
          </p:cNvSpPr>
          <p:nvPr/>
        </p:nvSpPr>
        <p:spPr bwMode="auto">
          <a:xfrm>
            <a:off x="2175845" y="6058179"/>
            <a:ext cx="47523" cy="24173"/>
          </a:xfrm>
          <a:custGeom>
            <a:avLst/>
            <a:gdLst>
              <a:gd name="T0" fmla="*/ 0 w 96"/>
              <a:gd name="T1" fmla="*/ 2147483646 h 66"/>
              <a:gd name="T2" fmla="*/ 2147483646 w 96"/>
              <a:gd name="T3" fmla="*/ 2147483646 h 66"/>
              <a:gd name="T4" fmla="*/ 2147483646 w 96"/>
              <a:gd name="T5" fmla="*/ 2147483646 h 66"/>
              <a:gd name="T6" fmla="*/ 2147483646 w 96"/>
              <a:gd name="T7" fmla="*/ 0 h 66"/>
              <a:gd name="T8" fmla="*/ 0 w 96"/>
              <a:gd name="T9" fmla="*/ 2147483646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66"/>
              <a:gd name="T17" fmla="*/ 96 w 96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66">
                <a:moveTo>
                  <a:pt x="0" y="6"/>
                </a:moveTo>
                <a:lnTo>
                  <a:pt x="3" y="66"/>
                </a:lnTo>
                <a:lnTo>
                  <a:pt x="96" y="66"/>
                </a:lnTo>
                <a:lnTo>
                  <a:pt x="87" y="0"/>
                </a:lnTo>
                <a:lnTo>
                  <a:pt x="0" y="6"/>
                </a:lnTo>
                <a:close/>
              </a:path>
            </a:pathLst>
          </a:custGeom>
          <a:pattFill prst="wdUpDiag">
            <a:fgClr>
              <a:srgbClr val="FF000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68" name="Freeform 434" descr="右上がり対角線 (太)"/>
          <p:cNvSpPr>
            <a:spLocks/>
          </p:cNvSpPr>
          <p:nvPr/>
        </p:nvSpPr>
        <p:spPr bwMode="auto">
          <a:xfrm>
            <a:off x="2292426" y="6009728"/>
            <a:ext cx="22982" cy="44850"/>
          </a:xfrm>
          <a:custGeom>
            <a:avLst/>
            <a:gdLst>
              <a:gd name="T0" fmla="*/ 2147483646 w 60"/>
              <a:gd name="T1" fmla="*/ 0 h 144"/>
              <a:gd name="T2" fmla="*/ 0 w 60"/>
              <a:gd name="T3" fmla="*/ 2147483646 h 144"/>
              <a:gd name="T4" fmla="*/ 2147483646 w 60"/>
              <a:gd name="T5" fmla="*/ 2147483646 h 144"/>
              <a:gd name="T6" fmla="*/ 2147483646 w 60"/>
              <a:gd name="T7" fmla="*/ 2147483646 h 144"/>
              <a:gd name="T8" fmla="*/ 2147483646 w 60"/>
              <a:gd name="T9" fmla="*/ 0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144"/>
              <a:gd name="T17" fmla="*/ 60 w 60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144">
                <a:moveTo>
                  <a:pt x="6" y="0"/>
                </a:moveTo>
                <a:lnTo>
                  <a:pt x="0" y="144"/>
                </a:lnTo>
                <a:lnTo>
                  <a:pt x="57" y="141"/>
                </a:lnTo>
                <a:lnTo>
                  <a:pt x="60" y="3"/>
                </a:lnTo>
                <a:lnTo>
                  <a:pt x="6" y="0"/>
                </a:lnTo>
                <a:close/>
              </a:path>
            </a:pathLst>
          </a:custGeom>
          <a:pattFill prst="wdUpDiag">
            <a:fgClr>
              <a:srgbClr val="FF000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69" name="Freeform 435" descr="右上がり対角線 (太)"/>
          <p:cNvSpPr>
            <a:spLocks/>
          </p:cNvSpPr>
          <p:nvPr/>
        </p:nvSpPr>
        <p:spPr bwMode="auto">
          <a:xfrm rot="720000">
            <a:off x="2190383" y="5853017"/>
            <a:ext cx="56576" cy="36250"/>
          </a:xfrm>
          <a:custGeom>
            <a:avLst/>
            <a:gdLst>
              <a:gd name="T0" fmla="*/ 2147483646 w 96"/>
              <a:gd name="T1" fmla="*/ 0 h 102"/>
              <a:gd name="T2" fmla="*/ 0 w 96"/>
              <a:gd name="T3" fmla="*/ 2147483646 h 102"/>
              <a:gd name="T4" fmla="*/ 2147483646 w 96"/>
              <a:gd name="T5" fmla="*/ 2147483646 h 102"/>
              <a:gd name="T6" fmla="*/ 2147483646 w 96"/>
              <a:gd name="T7" fmla="*/ 2147483646 h 102"/>
              <a:gd name="T8" fmla="*/ 2147483646 w 96"/>
              <a:gd name="T9" fmla="*/ 0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102"/>
              <a:gd name="T17" fmla="*/ 96 w 96"/>
              <a:gd name="T18" fmla="*/ 102 h 1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102">
                <a:moveTo>
                  <a:pt x="3" y="0"/>
                </a:moveTo>
                <a:lnTo>
                  <a:pt x="0" y="66"/>
                </a:lnTo>
                <a:lnTo>
                  <a:pt x="84" y="102"/>
                </a:lnTo>
                <a:lnTo>
                  <a:pt x="96" y="33"/>
                </a:lnTo>
                <a:lnTo>
                  <a:pt x="3" y="0"/>
                </a:lnTo>
                <a:close/>
              </a:path>
            </a:pathLst>
          </a:custGeom>
          <a:pattFill prst="wdUpDiag">
            <a:fgClr>
              <a:srgbClr val="FF000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70" name="Freeform 524"/>
          <p:cNvSpPr>
            <a:spLocks/>
          </p:cNvSpPr>
          <p:nvPr/>
        </p:nvSpPr>
        <p:spPr bwMode="auto">
          <a:xfrm>
            <a:off x="1966225" y="6064751"/>
            <a:ext cx="41581" cy="16921"/>
          </a:xfrm>
          <a:custGeom>
            <a:avLst/>
            <a:gdLst>
              <a:gd name="T0" fmla="*/ 2147483646 w 84"/>
              <a:gd name="T1" fmla="*/ 2147483646 h 45"/>
              <a:gd name="T2" fmla="*/ 2147483646 w 84"/>
              <a:gd name="T3" fmla="*/ 2147483646 h 45"/>
              <a:gd name="T4" fmla="*/ 0 w 84"/>
              <a:gd name="T5" fmla="*/ 0 h 45"/>
              <a:gd name="T6" fmla="*/ 2147483646 w 84"/>
              <a:gd name="T7" fmla="*/ 0 h 45"/>
              <a:gd name="T8" fmla="*/ 2147483646 w 84"/>
              <a:gd name="T9" fmla="*/ 2147483646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"/>
              <a:gd name="T16" fmla="*/ 0 h 45"/>
              <a:gd name="T17" fmla="*/ 84 w 84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" h="45">
                <a:moveTo>
                  <a:pt x="84" y="42"/>
                </a:moveTo>
                <a:lnTo>
                  <a:pt x="3" y="45"/>
                </a:lnTo>
                <a:lnTo>
                  <a:pt x="0" y="0"/>
                </a:lnTo>
                <a:lnTo>
                  <a:pt x="84" y="0"/>
                </a:lnTo>
                <a:lnTo>
                  <a:pt x="84" y="42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71" name="Freeform 527"/>
          <p:cNvSpPr>
            <a:spLocks/>
          </p:cNvSpPr>
          <p:nvPr/>
        </p:nvSpPr>
        <p:spPr bwMode="auto">
          <a:xfrm>
            <a:off x="2107985" y="6068817"/>
            <a:ext cx="33944" cy="16110"/>
          </a:xfrm>
          <a:custGeom>
            <a:avLst/>
            <a:gdLst>
              <a:gd name="T0" fmla="*/ 2147483646 w 66"/>
              <a:gd name="T1" fmla="*/ 2147483646 h 42"/>
              <a:gd name="T2" fmla="*/ 2147483646 w 66"/>
              <a:gd name="T3" fmla="*/ 2147483646 h 42"/>
              <a:gd name="T4" fmla="*/ 0 w 66"/>
              <a:gd name="T5" fmla="*/ 0 h 42"/>
              <a:gd name="T6" fmla="*/ 2147483646 w 66"/>
              <a:gd name="T7" fmla="*/ 0 h 42"/>
              <a:gd name="T8" fmla="*/ 2147483646 w 66"/>
              <a:gd name="T9" fmla="*/ 2147483646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6"/>
              <a:gd name="T16" fmla="*/ 0 h 42"/>
              <a:gd name="T17" fmla="*/ 66 w 66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6" h="42">
                <a:moveTo>
                  <a:pt x="66" y="39"/>
                </a:moveTo>
                <a:lnTo>
                  <a:pt x="3" y="42"/>
                </a:lnTo>
                <a:lnTo>
                  <a:pt x="0" y="0"/>
                </a:lnTo>
                <a:lnTo>
                  <a:pt x="66" y="0"/>
                </a:lnTo>
                <a:lnTo>
                  <a:pt x="66" y="39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72" name="Freeform 528"/>
          <p:cNvSpPr>
            <a:spLocks/>
          </p:cNvSpPr>
          <p:nvPr/>
        </p:nvSpPr>
        <p:spPr bwMode="auto">
          <a:xfrm>
            <a:off x="2185933" y="6063049"/>
            <a:ext cx="31399" cy="16921"/>
          </a:xfrm>
          <a:custGeom>
            <a:avLst/>
            <a:gdLst>
              <a:gd name="T0" fmla="*/ 2147483646 w 63"/>
              <a:gd name="T1" fmla="*/ 2147483646 h 45"/>
              <a:gd name="T2" fmla="*/ 2147483646 w 63"/>
              <a:gd name="T3" fmla="*/ 2147483646 h 45"/>
              <a:gd name="T4" fmla="*/ 0 w 63"/>
              <a:gd name="T5" fmla="*/ 2147483646 h 45"/>
              <a:gd name="T6" fmla="*/ 2147483646 w 63"/>
              <a:gd name="T7" fmla="*/ 0 h 45"/>
              <a:gd name="T8" fmla="*/ 2147483646 w 63"/>
              <a:gd name="T9" fmla="*/ 2147483646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45"/>
              <a:gd name="T17" fmla="*/ 63 w 63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45">
                <a:moveTo>
                  <a:pt x="63" y="42"/>
                </a:moveTo>
                <a:lnTo>
                  <a:pt x="3" y="45"/>
                </a:lnTo>
                <a:lnTo>
                  <a:pt x="0" y="3"/>
                </a:lnTo>
                <a:lnTo>
                  <a:pt x="60" y="0"/>
                </a:lnTo>
                <a:lnTo>
                  <a:pt x="63" y="42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73" name="Freeform 529"/>
          <p:cNvSpPr>
            <a:spLocks/>
          </p:cNvSpPr>
          <p:nvPr/>
        </p:nvSpPr>
        <p:spPr bwMode="auto">
          <a:xfrm>
            <a:off x="2032582" y="6064424"/>
            <a:ext cx="36492" cy="15299"/>
          </a:xfrm>
          <a:custGeom>
            <a:avLst/>
            <a:gdLst>
              <a:gd name="T0" fmla="*/ 2147483646 w 72"/>
              <a:gd name="T1" fmla="*/ 2147483646 h 42"/>
              <a:gd name="T2" fmla="*/ 0 w 72"/>
              <a:gd name="T3" fmla="*/ 2147483646 h 42"/>
              <a:gd name="T4" fmla="*/ 2147483646 w 72"/>
              <a:gd name="T5" fmla="*/ 0 h 42"/>
              <a:gd name="T6" fmla="*/ 2147483646 w 72"/>
              <a:gd name="T7" fmla="*/ 2147483646 h 42"/>
              <a:gd name="T8" fmla="*/ 2147483646 w 72"/>
              <a:gd name="T9" fmla="*/ 2147483646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42"/>
              <a:gd name="T17" fmla="*/ 72 w 72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42">
                <a:moveTo>
                  <a:pt x="72" y="42"/>
                </a:moveTo>
                <a:lnTo>
                  <a:pt x="0" y="42"/>
                </a:lnTo>
                <a:lnTo>
                  <a:pt x="3" y="0"/>
                </a:lnTo>
                <a:lnTo>
                  <a:pt x="72" y="3"/>
                </a:lnTo>
                <a:lnTo>
                  <a:pt x="72" y="42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74" name="Freeform 530"/>
          <p:cNvSpPr>
            <a:spLocks/>
          </p:cNvSpPr>
          <p:nvPr/>
        </p:nvSpPr>
        <p:spPr bwMode="auto">
          <a:xfrm>
            <a:off x="2250799" y="6067528"/>
            <a:ext cx="33944" cy="16921"/>
          </a:xfrm>
          <a:custGeom>
            <a:avLst/>
            <a:gdLst>
              <a:gd name="T0" fmla="*/ 2147483646 w 69"/>
              <a:gd name="T1" fmla="*/ 2147483646 h 48"/>
              <a:gd name="T2" fmla="*/ 2147483646 w 69"/>
              <a:gd name="T3" fmla="*/ 2147483646 h 48"/>
              <a:gd name="T4" fmla="*/ 0 w 69"/>
              <a:gd name="T5" fmla="*/ 2147483646 h 48"/>
              <a:gd name="T6" fmla="*/ 2147483646 w 69"/>
              <a:gd name="T7" fmla="*/ 0 h 48"/>
              <a:gd name="T8" fmla="*/ 2147483646 w 69"/>
              <a:gd name="T9" fmla="*/ 2147483646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"/>
              <a:gd name="T16" fmla="*/ 0 h 48"/>
              <a:gd name="T17" fmla="*/ 69 w 69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" h="48">
                <a:moveTo>
                  <a:pt x="69" y="42"/>
                </a:moveTo>
                <a:lnTo>
                  <a:pt x="3" y="48"/>
                </a:lnTo>
                <a:lnTo>
                  <a:pt x="0" y="9"/>
                </a:lnTo>
                <a:lnTo>
                  <a:pt x="66" y="0"/>
                </a:ln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75" name="Freeform 531"/>
          <p:cNvSpPr>
            <a:spLocks/>
          </p:cNvSpPr>
          <p:nvPr/>
        </p:nvSpPr>
        <p:spPr bwMode="auto">
          <a:xfrm>
            <a:off x="2292209" y="6009728"/>
            <a:ext cx="18180" cy="33825"/>
          </a:xfrm>
          <a:custGeom>
            <a:avLst/>
            <a:gdLst>
              <a:gd name="T0" fmla="*/ 2147483646 w 30"/>
              <a:gd name="T1" fmla="*/ 2147483646 h 93"/>
              <a:gd name="T2" fmla="*/ 2147483646 w 30"/>
              <a:gd name="T3" fmla="*/ 2147483646 h 93"/>
              <a:gd name="T4" fmla="*/ 0 w 30"/>
              <a:gd name="T5" fmla="*/ 0 h 93"/>
              <a:gd name="T6" fmla="*/ 2147483646 w 30"/>
              <a:gd name="T7" fmla="*/ 0 h 93"/>
              <a:gd name="T8" fmla="*/ 2147483646 w 30"/>
              <a:gd name="T9" fmla="*/ 2147483646 h 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93"/>
              <a:gd name="T17" fmla="*/ 30 w 30"/>
              <a:gd name="T18" fmla="*/ 93 h 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93">
                <a:moveTo>
                  <a:pt x="30" y="90"/>
                </a:moveTo>
                <a:lnTo>
                  <a:pt x="3" y="93"/>
                </a:lnTo>
                <a:lnTo>
                  <a:pt x="0" y="0"/>
                </a:lnTo>
                <a:lnTo>
                  <a:pt x="30" y="0"/>
                </a:lnTo>
                <a:lnTo>
                  <a:pt x="30" y="9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76" name="Freeform 532"/>
          <p:cNvSpPr>
            <a:spLocks/>
          </p:cNvSpPr>
          <p:nvPr/>
        </p:nvSpPr>
        <p:spPr bwMode="auto">
          <a:xfrm>
            <a:off x="2300793" y="5917943"/>
            <a:ext cx="19190" cy="44306"/>
          </a:xfrm>
          <a:custGeom>
            <a:avLst/>
            <a:gdLst>
              <a:gd name="T0" fmla="*/ 2147483646 w 33"/>
              <a:gd name="T1" fmla="*/ 2147483646 h 123"/>
              <a:gd name="T2" fmla="*/ 2147483646 w 33"/>
              <a:gd name="T3" fmla="*/ 2147483646 h 123"/>
              <a:gd name="T4" fmla="*/ 0 w 33"/>
              <a:gd name="T5" fmla="*/ 0 h 123"/>
              <a:gd name="T6" fmla="*/ 2147483646 w 33"/>
              <a:gd name="T7" fmla="*/ 2147483646 h 123"/>
              <a:gd name="T8" fmla="*/ 2147483646 w 33"/>
              <a:gd name="T9" fmla="*/ 2147483646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123"/>
              <a:gd name="T17" fmla="*/ 33 w 33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123">
                <a:moveTo>
                  <a:pt x="33" y="123"/>
                </a:moveTo>
                <a:lnTo>
                  <a:pt x="3" y="117"/>
                </a:lnTo>
                <a:lnTo>
                  <a:pt x="0" y="0"/>
                </a:lnTo>
                <a:lnTo>
                  <a:pt x="30" y="3"/>
                </a:lnTo>
                <a:lnTo>
                  <a:pt x="33" y="123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77" name="Freeform 592"/>
          <p:cNvSpPr>
            <a:spLocks/>
          </p:cNvSpPr>
          <p:nvPr/>
        </p:nvSpPr>
        <p:spPr bwMode="white">
          <a:xfrm>
            <a:off x="2126537" y="6067528"/>
            <a:ext cx="10097" cy="8046"/>
          </a:xfrm>
          <a:custGeom>
            <a:avLst/>
            <a:gdLst>
              <a:gd name="T0" fmla="*/ 2147483646 w 42"/>
              <a:gd name="T1" fmla="*/ 2147483646 h 78"/>
              <a:gd name="T2" fmla="*/ 0 w 42"/>
              <a:gd name="T3" fmla="*/ 2147483646 h 78"/>
              <a:gd name="T4" fmla="*/ 0 w 42"/>
              <a:gd name="T5" fmla="*/ 0 h 78"/>
              <a:gd name="T6" fmla="*/ 2147483646 w 42"/>
              <a:gd name="T7" fmla="*/ 2147483646 h 78"/>
              <a:gd name="T8" fmla="*/ 2147483646 w 42"/>
              <a:gd name="T9" fmla="*/ 2147483646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78"/>
              <a:gd name="T17" fmla="*/ 42 w 42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78">
                <a:moveTo>
                  <a:pt x="42" y="78"/>
                </a:moveTo>
                <a:lnTo>
                  <a:pt x="0" y="75"/>
                </a:lnTo>
                <a:lnTo>
                  <a:pt x="0" y="0"/>
                </a:lnTo>
                <a:lnTo>
                  <a:pt x="36" y="3"/>
                </a:lnTo>
                <a:lnTo>
                  <a:pt x="42" y="7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78" name="Freeform 593"/>
          <p:cNvSpPr>
            <a:spLocks/>
          </p:cNvSpPr>
          <p:nvPr/>
        </p:nvSpPr>
        <p:spPr bwMode="white">
          <a:xfrm>
            <a:off x="2053816" y="6069588"/>
            <a:ext cx="10097" cy="7245"/>
          </a:xfrm>
          <a:custGeom>
            <a:avLst/>
            <a:gdLst>
              <a:gd name="T0" fmla="*/ 2147483646 w 42"/>
              <a:gd name="T1" fmla="*/ 2147483646 h 78"/>
              <a:gd name="T2" fmla="*/ 0 w 42"/>
              <a:gd name="T3" fmla="*/ 2147483646 h 78"/>
              <a:gd name="T4" fmla="*/ 0 w 42"/>
              <a:gd name="T5" fmla="*/ 0 h 78"/>
              <a:gd name="T6" fmla="*/ 2147483646 w 42"/>
              <a:gd name="T7" fmla="*/ 2147483646 h 78"/>
              <a:gd name="T8" fmla="*/ 2147483646 w 42"/>
              <a:gd name="T9" fmla="*/ 2147483646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78"/>
              <a:gd name="T17" fmla="*/ 42 w 42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78">
                <a:moveTo>
                  <a:pt x="42" y="78"/>
                </a:moveTo>
                <a:lnTo>
                  <a:pt x="0" y="75"/>
                </a:lnTo>
                <a:lnTo>
                  <a:pt x="0" y="0"/>
                </a:lnTo>
                <a:lnTo>
                  <a:pt x="36" y="3"/>
                </a:lnTo>
                <a:lnTo>
                  <a:pt x="42" y="7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79" name="Freeform 594"/>
          <p:cNvSpPr>
            <a:spLocks/>
          </p:cNvSpPr>
          <p:nvPr/>
        </p:nvSpPr>
        <p:spPr bwMode="white">
          <a:xfrm>
            <a:off x="2274646" y="6070636"/>
            <a:ext cx="10097" cy="8046"/>
          </a:xfrm>
          <a:custGeom>
            <a:avLst/>
            <a:gdLst>
              <a:gd name="T0" fmla="*/ 2147483646 w 42"/>
              <a:gd name="T1" fmla="*/ 2147483646 h 78"/>
              <a:gd name="T2" fmla="*/ 0 w 42"/>
              <a:gd name="T3" fmla="*/ 2147483646 h 78"/>
              <a:gd name="T4" fmla="*/ 0 w 42"/>
              <a:gd name="T5" fmla="*/ 0 h 78"/>
              <a:gd name="T6" fmla="*/ 2147483646 w 42"/>
              <a:gd name="T7" fmla="*/ 2147483646 h 78"/>
              <a:gd name="T8" fmla="*/ 2147483646 w 42"/>
              <a:gd name="T9" fmla="*/ 2147483646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78"/>
              <a:gd name="T17" fmla="*/ 42 w 42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78">
                <a:moveTo>
                  <a:pt x="42" y="78"/>
                </a:moveTo>
                <a:lnTo>
                  <a:pt x="0" y="75"/>
                </a:lnTo>
                <a:lnTo>
                  <a:pt x="0" y="0"/>
                </a:lnTo>
                <a:lnTo>
                  <a:pt x="36" y="3"/>
                </a:lnTo>
                <a:lnTo>
                  <a:pt x="42" y="7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80" name="Freeform 595"/>
          <p:cNvSpPr>
            <a:spLocks/>
          </p:cNvSpPr>
          <p:nvPr/>
        </p:nvSpPr>
        <p:spPr bwMode="white">
          <a:xfrm>
            <a:off x="2297752" y="6013213"/>
            <a:ext cx="10097" cy="7245"/>
          </a:xfrm>
          <a:custGeom>
            <a:avLst/>
            <a:gdLst>
              <a:gd name="T0" fmla="*/ 2147483646 w 42"/>
              <a:gd name="T1" fmla="*/ 2147483646 h 78"/>
              <a:gd name="T2" fmla="*/ 0 w 42"/>
              <a:gd name="T3" fmla="*/ 2147483646 h 78"/>
              <a:gd name="T4" fmla="*/ 0 w 42"/>
              <a:gd name="T5" fmla="*/ 0 h 78"/>
              <a:gd name="T6" fmla="*/ 2147483646 w 42"/>
              <a:gd name="T7" fmla="*/ 2147483646 h 78"/>
              <a:gd name="T8" fmla="*/ 2147483646 w 42"/>
              <a:gd name="T9" fmla="*/ 2147483646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78"/>
              <a:gd name="T17" fmla="*/ 42 w 42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78">
                <a:moveTo>
                  <a:pt x="42" y="78"/>
                </a:moveTo>
                <a:lnTo>
                  <a:pt x="0" y="75"/>
                </a:lnTo>
                <a:lnTo>
                  <a:pt x="0" y="0"/>
                </a:lnTo>
                <a:lnTo>
                  <a:pt x="36" y="3"/>
                </a:lnTo>
                <a:lnTo>
                  <a:pt x="42" y="7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81" name="Text Box 647"/>
          <p:cNvSpPr txBox="1">
            <a:spLocks noChangeArrowheads="1"/>
          </p:cNvSpPr>
          <p:nvPr/>
        </p:nvSpPr>
        <p:spPr bwMode="auto">
          <a:xfrm>
            <a:off x="932589" y="5400761"/>
            <a:ext cx="2736407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ja-JP" altLang="en-US" sz="1200" dirty="0" smtClean="0">
                <a:solidFill>
                  <a:prstClr val="black"/>
                </a:solidFill>
                <a:latin typeface="+mn-ea"/>
                <a:ea typeface="+mn-ea"/>
              </a:rPr>
              <a:t>⑥その他の低稼働地区（</a:t>
            </a:r>
            <a:r>
              <a:rPr lang="en-US" altLang="ja-JP" sz="1200" dirty="0" smtClean="0">
                <a:solidFill>
                  <a:prstClr val="black"/>
                </a:solidFill>
                <a:latin typeface="+mn-ea"/>
                <a:ea typeface="+mn-ea"/>
              </a:rPr>
              <a:t>D</a:t>
            </a:r>
            <a:r>
              <a:rPr lang="ja-JP" altLang="en-US" sz="1200" dirty="0" smtClean="0">
                <a:solidFill>
                  <a:prstClr val="black"/>
                </a:solidFill>
                <a:latin typeface="+mn-ea"/>
                <a:ea typeface="+mn-ea"/>
              </a:rPr>
              <a:t>・</a:t>
            </a:r>
            <a:r>
              <a:rPr lang="en-US" altLang="ja-JP" sz="1200" dirty="0" smtClean="0">
                <a:solidFill>
                  <a:prstClr val="black"/>
                </a:solidFill>
                <a:latin typeface="+mn-ea"/>
                <a:ea typeface="+mn-ea"/>
              </a:rPr>
              <a:t>E</a:t>
            </a:r>
            <a:r>
              <a:rPr lang="ja-JP" altLang="en-US" sz="1200" dirty="0" smtClean="0">
                <a:solidFill>
                  <a:prstClr val="black"/>
                </a:solidFill>
                <a:latin typeface="+mn-ea"/>
                <a:ea typeface="+mn-ea"/>
              </a:rPr>
              <a:t>地区）</a:t>
            </a:r>
            <a:endParaRPr lang="ja-JP" altLang="en-US" sz="120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82" name="Freeform 410" descr="右上がり対角線 (太)"/>
          <p:cNvSpPr>
            <a:spLocks/>
          </p:cNvSpPr>
          <p:nvPr/>
        </p:nvSpPr>
        <p:spPr bwMode="auto">
          <a:xfrm rot="60000">
            <a:off x="2293044" y="5165659"/>
            <a:ext cx="147665" cy="96933"/>
          </a:xfrm>
          <a:custGeom>
            <a:avLst/>
            <a:gdLst>
              <a:gd name="T0" fmla="*/ 0 w 291"/>
              <a:gd name="T1" fmla="*/ 2147483646 h 222"/>
              <a:gd name="T2" fmla="*/ 2147483646 w 291"/>
              <a:gd name="T3" fmla="*/ 2147483646 h 222"/>
              <a:gd name="T4" fmla="*/ 2147483646 w 291"/>
              <a:gd name="T5" fmla="*/ 2147483646 h 222"/>
              <a:gd name="T6" fmla="*/ 2147483646 w 291"/>
              <a:gd name="T7" fmla="*/ 2147483646 h 222"/>
              <a:gd name="T8" fmla="*/ 2147483646 w 291"/>
              <a:gd name="T9" fmla="*/ 0 h 222"/>
              <a:gd name="T10" fmla="*/ 0 w 291"/>
              <a:gd name="T11" fmla="*/ 2147483646 h 2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1"/>
              <a:gd name="T19" fmla="*/ 0 h 222"/>
              <a:gd name="T20" fmla="*/ 291 w 291"/>
              <a:gd name="T21" fmla="*/ 222 h 2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1" h="222">
                <a:moveTo>
                  <a:pt x="0" y="147"/>
                </a:moveTo>
                <a:lnTo>
                  <a:pt x="18" y="222"/>
                </a:lnTo>
                <a:lnTo>
                  <a:pt x="66" y="180"/>
                </a:lnTo>
                <a:lnTo>
                  <a:pt x="291" y="66"/>
                </a:lnTo>
                <a:lnTo>
                  <a:pt x="273" y="0"/>
                </a:lnTo>
                <a:lnTo>
                  <a:pt x="0" y="147"/>
                </a:lnTo>
                <a:close/>
              </a:path>
            </a:pathLst>
          </a:custGeom>
          <a:pattFill prst="wdUpDiag">
            <a:fgClr>
              <a:srgbClr val="FF000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83" name="Freeform 437" descr="右上がり対角線 (太)"/>
          <p:cNvSpPr>
            <a:spLocks/>
          </p:cNvSpPr>
          <p:nvPr/>
        </p:nvSpPr>
        <p:spPr bwMode="auto">
          <a:xfrm rot="21540000">
            <a:off x="2582918" y="5053989"/>
            <a:ext cx="135433" cy="68823"/>
          </a:xfrm>
          <a:custGeom>
            <a:avLst/>
            <a:gdLst>
              <a:gd name="T0" fmla="*/ 0 w 267"/>
              <a:gd name="T1" fmla="*/ 2147483646 h 162"/>
              <a:gd name="T2" fmla="*/ 2147483646 w 267"/>
              <a:gd name="T3" fmla="*/ 2147483646 h 162"/>
              <a:gd name="T4" fmla="*/ 2147483646 w 267"/>
              <a:gd name="T5" fmla="*/ 2147483646 h 162"/>
              <a:gd name="T6" fmla="*/ 2147483646 w 267"/>
              <a:gd name="T7" fmla="*/ 0 h 162"/>
              <a:gd name="T8" fmla="*/ 0 w 267"/>
              <a:gd name="T9" fmla="*/ 2147483646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62"/>
              <a:gd name="T17" fmla="*/ 267 w 267"/>
              <a:gd name="T18" fmla="*/ 162 h 1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62">
                <a:moveTo>
                  <a:pt x="0" y="99"/>
                </a:moveTo>
                <a:lnTo>
                  <a:pt x="18" y="162"/>
                </a:lnTo>
                <a:lnTo>
                  <a:pt x="267" y="39"/>
                </a:lnTo>
                <a:lnTo>
                  <a:pt x="204" y="0"/>
                </a:lnTo>
                <a:lnTo>
                  <a:pt x="0" y="99"/>
                </a:lnTo>
                <a:close/>
              </a:path>
            </a:pathLst>
          </a:custGeom>
          <a:pattFill prst="wdUpDiag">
            <a:fgClr>
              <a:srgbClr val="FF000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84" name="Freeform 438" descr="右上がり対角線 (太)"/>
          <p:cNvSpPr>
            <a:spLocks/>
          </p:cNvSpPr>
          <p:nvPr/>
        </p:nvSpPr>
        <p:spPr bwMode="auto">
          <a:xfrm rot="21480000">
            <a:off x="2457089" y="5110552"/>
            <a:ext cx="113587" cy="73669"/>
          </a:xfrm>
          <a:custGeom>
            <a:avLst/>
            <a:gdLst>
              <a:gd name="T0" fmla="*/ 0 w 222"/>
              <a:gd name="T1" fmla="*/ 2147483646 h 171"/>
              <a:gd name="T2" fmla="*/ 2147483646 w 222"/>
              <a:gd name="T3" fmla="*/ 2147483646 h 171"/>
              <a:gd name="T4" fmla="*/ 2147483646 w 222"/>
              <a:gd name="T5" fmla="*/ 2147483646 h 171"/>
              <a:gd name="T6" fmla="*/ 2147483646 w 222"/>
              <a:gd name="T7" fmla="*/ 0 h 171"/>
              <a:gd name="T8" fmla="*/ 0 w 222"/>
              <a:gd name="T9" fmla="*/ 2147483646 h 1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"/>
              <a:gd name="T16" fmla="*/ 0 h 171"/>
              <a:gd name="T17" fmla="*/ 222 w 222"/>
              <a:gd name="T18" fmla="*/ 171 h 1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" h="171">
                <a:moveTo>
                  <a:pt x="0" y="102"/>
                </a:moveTo>
                <a:lnTo>
                  <a:pt x="18" y="171"/>
                </a:lnTo>
                <a:lnTo>
                  <a:pt x="222" y="66"/>
                </a:lnTo>
                <a:lnTo>
                  <a:pt x="204" y="0"/>
                </a:lnTo>
                <a:lnTo>
                  <a:pt x="0" y="102"/>
                </a:lnTo>
                <a:close/>
              </a:path>
            </a:pathLst>
          </a:custGeom>
          <a:pattFill prst="wdUpDiag">
            <a:fgClr>
              <a:srgbClr val="FF000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85" name="Freeform 507"/>
          <p:cNvSpPr>
            <a:spLocks/>
          </p:cNvSpPr>
          <p:nvPr/>
        </p:nvSpPr>
        <p:spPr bwMode="auto">
          <a:xfrm rot="60000">
            <a:off x="2330854" y="5195323"/>
            <a:ext cx="65529" cy="31018"/>
          </a:xfrm>
          <a:custGeom>
            <a:avLst/>
            <a:gdLst>
              <a:gd name="T0" fmla="*/ 2147483646 w 126"/>
              <a:gd name="T1" fmla="*/ 2147483646 h 75"/>
              <a:gd name="T2" fmla="*/ 2147483646 w 126"/>
              <a:gd name="T3" fmla="*/ 2147483646 h 75"/>
              <a:gd name="T4" fmla="*/ 0 w 126"/>
              <a:gd name="T5" fmla="*/ 2147483646 h 75"/>
              <a:gd name="T6" fmla="*/ 2147483646 w 126"/>
              <a:gd name="T7" fmla="*/ 0 h 75"/>
              <a:gd name="T8" fmla="*/ 2147483646 w 126"/>
              <a:gd name="T9" fmla="*/ 2147483646 h 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75"/>
              <a:gd name="T17" fmla="*/ 126 w 126"/>
              <a:gd name="T18" fmla="*/ 75 h 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75">
                <a:moveTo>
                  <a:pt x="126" y="18"/>
                </a:moveTo>
                <a:lnTo>
                  <a:pt x="18" y="75"/>
                </a:lnTo>
                <a:lnTo>
                  <a:pt x="0" y="57"/>
                </a:lnTo>
                <a:lnTo>
                  <a:pt x="111" y="0"/>
                </a:lnTo>
                <a:lnTo>
                  <a:pt x="126" y="18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86" name="Freeform 508"/>
          <p:cNvSpPr>
            <a:spLocks/>
          </p:cNvSpPr>
          <p:nvPr/>
        </p:nvSpPr>
        <p:spPr bwMode="auto">
          <a:xfrm rot="60000">
            <a:off x="2395225" y="5177526"/>
            <a:ext cx="34081" cy="20357"/>
          </a:xfrm>
          <a:custGeom>
            <a:avLst/>
            <a:gdLst>
              <a:gd name="T0" fmla="*/ 2147483646 w 66"/>
              <a:gd name="T1" fmla="*/ 2147483646 h 48"/>
              <a:gd name="T2" fmla="*/ 2147483646 w 66"/>
              <a:gd name="T3" fmla="*/ 2147483646 h 48"/>
              <a:gd name="T4" fmla="*/ 0 w 66"/>
              <a:gd name="T5" fmla="*/ 2147483646 h 48"/>
              <a:gd name="T6" fmla="*/ 2147483646 w 66"/>
              <a:gd name="T7" fmla="*/ 0 h 48"/>
              <a:gd name="T8" fmla="*/ 2147483646 w 66"/>
              <a:gd name="T9" fmla="*/ 2147483646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6"/>
              <a:gd name="T16" fmla="*/ 0 h 48"/>
              <a:gd name="T17" fmla="*/ 66 w 66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6" h="48">
                <a:moveTo>
                  <a:pt x="66" y="21"/>
                </a:moveTo>
                <a:lnTo>
                  <a:pt x="15" y="48"/>
                </a:lnTo>
                <a:lnTo>
                  <a:pt x="0" y="30"/>
                </a:lnTo>
                <a:lnTo>
                  <a:pt x="57" y="0"/>
                </a:lnTo>
                <a:lnTo>
                  <a:pt x="66" y="21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87" name="Freeform 509"/>
          <p:cNvSpPr>
            <a:spLocks/>
          </p:cNvSpPr>
          <p:nvPr/>
        </p:nvSpPr>
        <p:spPr bwMode="auto">
          <a:xfrm rot="60000">
            <a:off x="2459945" y="5136090"/>
            <a:ext cx="63780" cy="33919"/>
          </a:xfrm>
          <a:custGeom>
            <a:avLst/>
            <a:gdLst>
              <a:gd name="T0" fmla="*/ 2147483646 w 126"/>
              <a:gd name="T1" fmla="*/ 2147483646 h 78"/>
              <a:gd name="T2" fmla="*/ 2147483646 w 126"/>
              <a:gd name="T3" fmla="*/ 2147483646 h 78"/>
              <a:gd name="T4" fmla="*/ 0 w 126"/>
              <a:gd name="T5" fmla="*/ 2147483646 h 78"/>
              <a:gd name="T6" fmla="*/ 2147483646 w 126"/>
              <a:gd name="T7" fmla="*/ 0 h 78"/>
              <a:gd name="T8" fmla="*/ 2147483646 w 126"/>
              <a:gd name="T9" fmla="*/ 2147483646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78"/>
              <a:gd name="T17" fmla="*/ 126 w 126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78">
                <a:moveTo>
                  <a:pt x="126" y="18"/>
                </a:moveTo>
                <a:lnTo>
                  <a:pt x="12" y="78"/>
                </a:lnTo>
                <a:lnTo>
                  <a:pt x="0" y="57"/>
                </a:lnTo>
                <a:lnTo>
                  <a:pt x="108" y="0"/>
                </a:lnTo>
                <a:lnTo>
                  <a:pt x="126" y="18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88" name="Freeform 510"/>
          <p:cNvSpPr>
            <a:spLocks/>
          </p:cNvSpPr>
          <p:nvPr/>
        </p:nvSpPr>
        <p:spPr bwMode="auto">
          <a:xfrm rot="60000">
            <a:off x="2519330" y="5115655"/>
            <a:ext cx="37567" cy="24231"/>
          </a:xfrm>
          <a:custGeom>
            <a:avLst/>
            <a:gdLst>
              <a:gd name="T0" fmla="*/ 2147483646 w 75"/>
              <a:gd name="T1" fmla="*/ 2147483646 h 57"/>
              <a:gd name="T2" fmla="*/ 2147483646 w 75"/>
              <a:gd name="T3" fmla="*/ 2147483646 h 57"/>
              <a:gd name="T4" fmla="*/ 0 w 75"/>
              <a:gd name="T5" fmla="*/ 2147483646 h 57"/>
              <a:gd name="T6" fmla="*/ 2147483646 w 75"/>
              <a:gd name="T7" fmla="*/ 0 h 57"/>
              <a:gd name="T8" fmla="*/ 2147483646 w 75"/>
              <a:gd name="T9" fmla="*/ 2147483646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57"/>
              <a:gd name="T17" fmla="*/ 75 w 75"/>
              <a:gd name="T18" fmla="*/ 57 h 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57">
                <a:moveTo>
                  <a:pt x="75" y="24"/>
                </a:moveTo>
                <a:lnTo>
                  <a:pt x="15" y="57"/>
                </a:lnTo>
                <a:lnTo>
                  <a:pt x="0" y="36"/>
                </a:lnTo>
                <a:lnTo>
                  <a:pt x="66" y="0"/>
                </a:lnTo>
                <a:lnTo>
                  <a:pt x="75" y="24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89" name="Freeform 511"/>
          <p:cNvSpPr>
            <a:spLocks/>
          </p:cNvSpPr>
          <p:nvPr/>
        </p:nvSpPr>
        <p:spPr bwMode="auto">
          <a:xfrm rot="60000">
            <a:off x="2590613" y="5082330"/>
            <a:ext cx="43681" cy="26165"/>
          </a:xfrm>
          <a:custGeom>
            <a:avLst/>
            <a:gdLst>
              <a:gd name="T0" fmla="*/ 2147483646 w 84"/>
              <a:gd name="T1" fmla="*/ 2147483646 h 63"/>
              <a:gd name="T2" fmla="*/ 2147483646 w 84"/>
              <a:gd name="T3" fmla="*/ 2147483646 h 63"/>
              <a:gd name="T4" fmla="*/ 0 w 84"/>
              <a:gd name="T5" fmla="*/ 2147483646 h 63"/>
              <a:gd name="T6" fmla="*/ 2147483646 w 84"/>
              <a:gd name="T7" fmla="*/ 0 h 63"/>
              <a:gd name="T8" fmla="*/ 2147483646 w 84"/>
              <a:gd name="T9" fmla="*/ 2147483646 h 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"/>
              <a:gd name="T16" fmla="*/ 0 h 63"/>
              <a:gd name="T17" fmla="*/ 84 w 84"/>
              <a:gd name="T18" fmla="*/ 63 h 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" h="63">
                <a:moveTo>
                  <a:pt x="84" y="21"/>
                </a:moveTo>
                <a:lnTo>
                  <a:pt x="9" y="63"/>
                </a:lnTo>
                <a:lnTo>
                  <a:pt x="0" y="40"/>
                </a:lnTo>
                <a:lnTo>
                  <a:pt x="72" y="0"/>
                </a:lnTo>
                <a:lnTo>
                  <a:pt x="84" y="21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90" name="Freeform 512"/>
          <p:cNvSpPr>
            <a:spLocks/>
          </p:cNvSpPr>
          <p:nvPr/>
        </p:nvSpPr>
        <p:spPr bwMode="auto">
          <a:xfrm rot="60000">
            <a:off x="2642570" y="5058016"/>
            <a:ext cx="43681" cy="26165"/>
          </a:xfrm>
          <a:custGeom>
            <a:avLst/>
            <a:gdLst>
              <a:gd name="T0" fmla="*/ 2147483646 w 84"/>
              <a:gd name="T1" fmla="*/ 2147483646 h 60"/>
              <a:gd name="T2" fmla="*/ 2147483646 w 84"/>
              <a:gd name="T3" fmla="*/ 2147483646 h 60"/>
              <a:gd name="T4" fmla="*/ 0 w 84"/>
              <a:gd name="T5" fmla="*/ 2147483646 h 60"/>
              <a:gd name="T6" fmla="*/ 2147483646 w 84"/>
              <a:gd name="T7" fmla="*/ 0 h 60"/>
              <a:gd name="T8" fmla="*/ 2147483646 w 84"/>
              <a:gd name="T9" fmla="*/ 2147483646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"/>
              <a:gd name="T16" fmla="*/ 0 h 60"/>
              <a:gd name="T17" fmla="*/ 84 w 84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" h="60">
                <a:moveTo>
                  <a:pt x="84" y="24"/>
                </a:moveTo>
                <a:lnTo>
                  <a:pt x="12" y="60"/>
                </a:lnTo>
                <a:lnTo>
                  <a:pt x="0" y="39"/>
                </a:lnTo>
                <a:lnTo>
                  <a:pt x="81" y="0"/>
                </a:lnTo>
                <a:lnTo>
                  <a:pt x="84" y="24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91" name="Freeform 515"/>
          <p:cNvSpPr>
            <a:spLocks/>
          </p:cNvSpPr>
          <p:nvPr/>
        </p:nvSpPr>
        <p:spPr bwMode="auto">
          <a:xfrm rot="60000">
            <a:off x="2693385" y="5012968"/>
            <a:ext cx="38446" cy="28110"/>
          </a:xfrm>
          <a:custGeom>
            <a:avLst/>
            <a:gdLst>
              <a:gd name="T0" fmla="*/ 2147483646 w 75"/>
              <a:gd name="T1" fmla="*/ 2147483646 h 63"/>
              <a:gd name="T2" fmla="*/ 2147483646 w 75"/>
              <a:gd name="T3" fmla="*/ 2147483646 h 63"/>
              <a:gd name="T4" fmla="*/ 0 w 75"/>
              <a:gd name="T5" fmla="*/ 2147483646 h 63"/>
              <a:gd name="T6" fmla="*/ 2147483646 w 75"/>
              <a:gd name="T7" fmla="*/ 0 h 63"/>
              <a:gd name="T8" fmla="*/ 2147483646 w 75"/>
              <a:gd name="T9" fmla="*/ 2147483646 h 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"/>
              <a:gd name="T16" fmla="*/ 0 h 63"/>
              <a:gd name="T17" fmla="*/ 75 w 75"/>
              <a:gd name="T18" fmla="*/ 63 h 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" h="63">
                <a:moveTo>
                  <a:pt x="75" y="21"/>
                </a:moveTo>
                <a:lnTo>
                  <a:pt x="24" y="63"/>
                </a:lnTo>
                <a:lnTo>
                  <a:pt x="0" y="36"/>
                </a:lnTo>
                <a:lnTo>
                  <a:pt x="51" y="0"/>
                </a:lnTo>
                <a:lnTo>
                  <a:pt x="75" y="21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92" name="Freeform 619"/>
          <p:cNvSpPr>
            <a:spLocks/>
          </p:cNvSpPr>
          <p:nvPr/>
        </p:nvSpPr>
        <p:spPr bwMode="white">
          <a:xfrm rot="60000">
            <a:off x="2383743" y="5197864"/>
            <a:ext cx="8730" cy="9687"/>
          </a:xfrm>
          <a:custGeom>
            <a:avLst/>
            <a:gdLst>
              <a:gd name="T0" fmla="*/ 2147483646 w 42"/>
              <a:gd name="T1" fmla="*/ 2147483646 h 78"/>
              <a:gd name="T2" fmla="*/ 0 w 42"/>
              <a:gd name="T3" fmla="*/ 2147483646 h 78"/>
              <a:gd name="T4" fmla="*/ 0 w 42"/>
              <a:gd name="T5" fmla="*/ 0 h 78"/>
              <a:gd name="T6" fmla="*/ 2147483646 w 42"/>
              <a:gd name="T7" fmla="*/ 2147483646 h 78"/>
              <a:gd name="T8" fmla="*/ 2147483646 w 42"/>
              <a:gd name="T9" fmla="*/ 2147483646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78"/>
              <a:gd name="T17" fmla="*/ 42 w 42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78">
                <a:moveTo>
                  <a:pt x="42" y="78"/>
                </a:moveTo>
                <a:lnTo>
                  <a:pt x="0" y="75"/>
                </a:lnTo>
                <a:lnTo>
                  <a:pt x="0" y="0"/>
                </a:lnTo>
                <a:lnTo>
                  <a:pt x="36" y="3"/>
                </a:lnTo>
                <a:lnTo>
                  <a:pt x="42" y="7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93" name="Freeform 620"/>
          <p:cNvSpPr>
            <a:spLocks/>
          </p:cNvSpPr>
          <p:nvPr/>
        </p:nvSpPr>
        <p:spPr bwMode="white">
          <a:xfrm rot="60000">
            <a:off x="2465955" y="5153081"/>
            <a:ext cx="9605" cy="8721"/>
          </a:xfrm>
          <a:custGeom>
            <a:avLst/>
            <a:gdLst>
              <a:gd name="T0" fmla="*/ 2147483646 w 42"/>
              <a:gd name="T1" fmla="*/ 2147483646 h 78"/>
              <a:gd name="T2" fmla="*/ 0 w 42"/>
              <a:gd name="T3" fmla="*/ 2147483646 h 78"/>
              <a:gd name="T4" fmla="*/ 0 w 42"/>
              <a:gd name="T5" fmla="*/ 0 h 78"/>
              <a:gd name="T6" fmla="*/ 2147483646 w 42"/>
              <a:gd name="T7" fmla="*/ 2147483646 h 78"/>
              <a:gd name="T8" fmla="*/ 2147483646 w 42"/>
              <a:gd name="T9" fmla="*/ 2147483646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78"/>
              <a:gd name="T17" fmla="*/ 42 w 42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78">
                <a:moveTo>
                  <a:pt x="42" y="78"/>
                </a:moveTo>
                <a:lnTo>
                  <a:pt x="0" y="75"/>
                </a:lnTo>
                <a:lnTo>
                  <a:pt x="0" y="0"/>
                </a:lnTo>
                <a:lnTo>
                  <a:pt x="36" y="3"/>
                </a:lnTo>
                <a:lnTo>
                  <a:pt x="42" y="7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94" name="Freeform 621"/>
          <p:cNvSpPr>
            <a:spLocks/>
          </p:cNvSpPr>
          <p:nvPr/>
        </p:nvSpPr>
        <p:spPr bwMode="white">
          <a:xfrm rot="60000">
            <a:off x="2596117" y="5097223"/>
            <a:ext cx="8730" cy="8720"/>
          </a:xfrm>
          <a:custGeom>
            <a:avLst/>
            <a:gdLst>
              <a:gd name="T0" fmla="*/ 2147483646 w 42"/>
              <a:gd name="T1" fmla="*/ 2147483646 h 78"/>
              <a:gd name="T2" fmla="*/ 0 w 42"/>
              <a:gd name="T3" fmla="*/ 2147483646 h 78"/>
              <a:gd name="T4" fmla="*/ 0 w 42"/>
              <a:gd name="T5" fmla="*/ 0 h 78"/>
              <a:gd name="T6" fmla="*/ 2147483646 w 42"/>
              <a:gd name="T7" fmla="*/ 2147483646 h 78"/>
              <a:gd name="T8" fmla="*/ 2147483646 w 42"/>
              <a:gd name="T9" fmla="*/ 2147483646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78"/>
              <a:gd name="T17" fmla="*/ 42 w 42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78">
                <a:moveTo>
                  <a:pt x="42" y="78"/>
                </a:moveTo>
                <a:lnTo>
                  <a:pt x="0" y="75"/>
                </a:lnTo>
                <a:lnTo>
                  <a:pt x="0" y="0"/>
                </a:lnTo>
                <a:lnTo>
                  <a:pt x="36" y="3"/>
                </a:lnTo>
                <a:lnTo>
                  <a:pt x="42" y="7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95" name="Freeform 622"/>
          <p:cNvSpPr>
            <a:spLocks/>
          </p:cNvSpPr>
          <p:nvPr/>
        </p:nvSpPr>
        <p:spPr bwMode="white">
          <a:xfrm rot="60000">
            <a:off x="2677557" y="5061754"/>
            <a:ext cx="8730" cy="8720"/>
          </a:xfrm>
          <a:custGeom>
            <a:avLst/>
            <a:gdLst>
              <a:gd name="T0" fmla="*/ 2147483646 w 42"/>
              <a:gd name="T1" fmla="*/ 2147483646 h 78"/>
              <a:gd name="T2" fmla="*/ 0 w 42"/>
              <a:gd name="T3" fmla="*/ 2147483646 h 78"/>
              <a:gd name="T4" fmla="*/ 0 w 42"/>
              <a:gd name="T5" fmla="*/ 0 h 78"/>
              <a:gd name="T6" fmla="*/ 2147483646 w 42"/>
              <a:gd name="T7" fmla="*/ 2147483646 h 78"/>
              <a:gd name="T8" fmla="*/ 2147483646 w 42"/>
              <a:gd name="T9" fmla="*/ 2147483646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78"/>
              <a:gd name="T17" fmla="*/ 42 w 42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78">
                <a:moveTo>
                  <a:pt x="42" y="78"/>
                </a:moveTo>
                <a:lnTo>
                  <a:pt x="0" y="75"/>
                </a:lnTo>
                <a:lnTo>
                  <a:pt x="0" y="0"/>
                </a:lnTo>
                <a:lnTo>
                  <a:pt x="36" y="3"/>
                </a:lnTo>
                <a:lnTo>
                  <a:pt x="42" y="7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96" name="Freeform 623"/>
          <p:cNvSpPr>
            <a:spLocks/>
          </p:cNvSpPr>
          <p:nvPr/>
        </p:nvSpPr>
        <p:spPr bwMode="white">
          <a:xfrm rot="60000">
            <a:off x="2705803" y="5026563"/>
            <a:ext cx="8730" cy="9687"/>
          </a:xfrm>
          <a:custGeom>
            <a:avLst/>
            <a:gdLst>
              <a:gd name="T0" fmla="*/ 2147483646 w 42"/>
              <a:gd name="T1" fmla="*/ 2147483646 h 78"/>
              <a:gd name="T2" fmla="*/ 0 w 42"/>
              <a:gd name="T3" fmla="*/ 2147483646 h 78"/>
              <a:gd name="T4" fmla="*/ 0 w 42"/>
              <a:gd name="T5" fmla="*/ 0 h 78"/>
              <a:gd name="T6" fmla="*/ 2147483646 w 42"/>
              <a:gd name="T7" fmla="*/ 2147483646 h 78"/>
              <a:gd name="T8" fmla="*/ 2147483646 w 42"/>
              <a:gd name="T9" fmla="*/ 2147483646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78"/>
              <a:gd name="T17" fmla="*/ 42 w 42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78">
                <a:moveTo>
                  <a:pt x="42" y="78"/>
                </a:moveTo>
                <a:lnTo>
                  <a:pt x="0" y="75"/>
                </a:lnTo>
                <a:lnTo>
                  <a:pt x="0" y="0"/>
                </a:lnTo>
                <a:lnTo>
                  <a:pt x="36" y="3"/>
                </a:lnTo>
                <a:lnTo>
                  <a:pt x="42" y="7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97" name="Text Box 647"/>
          <p:cNvSpPr txBox="1">
            <a:spLocks noChangeArrowheads="1"/>
          </p:cNvSpPr>
          <p:nvPr/>
        </p:nvSpPr>
        <p:spPr bwMode="auto">
          <a:xfrm>
            <a:off x="2718986" y="5085865"/>
            <a:ext cx="2587634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ja-JP" altLang="en-US" sz="1200" dirty="0" smtClean="0">
                <a:solidFill>
                  <a:prstClr val="black"/>
                </a:solidFill>
                <a:latin typeface="+mn-ea"/>
                <a:ea typeface="+mn-ea"/>
              </a:rPr>
              <a:t>⑥その他の低稼働地区（</a:t>
            </a:r>
            <a:r>
              <a:rPr lang="en-US" altLang="ja-JP" sz="1200" dirty="0" smtClean="0">
                <a:solidFill>
                  <a:prstClr val="black"/>
                </a:solidFill>
                <a:latin typeface="+mn-ea"/>
                <a:ea typeface="+mn-ea"/>
              </a:rPr>
              <a:t>I</a:t>
            </a:r>
            <a:r>
              <a:rPr lang="ja-JP" altLang="en-US" sz="1200" dirty="0" smtClean="0">
                <a:solidFill>
                  <a:prstClr val="black"/>
                </a:solidFill>
                <a:latin typeface="+mn-ea"/>
                <a:ea typeface="+mn-ea"/>
              </a:rPr>
              <a:t>地区）</a:t>
            </a:r>
            <a:endParaRPr lang="ja-JP" altLang="en-US" sz="120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103" name="Freeform 404" descr="右上がり対角線 (太)"/>
          <p:cNvSpPr>
            <a:spLocks/>
          </p:cNvSpPr>
          <p:nvPr/>
        </p:nvSpPr>
        <p:spPr bwMode="auto">
          <a:xfrm>
            <a:off x="1135932" y="4882385"/>
            <a:ext cx="145399" cy="92370"/>
          </a:xfrm>
          <a:custGeom>
            <a:avLst/>
            <a:gdLst>
              <a:gd name="T0" fmla="*/ 2147483646 w 366"/>
              <a:gd name="T1" fmla="*/ 0 h 258"/>
              <a:gd name="T2" fmla="*/ 0 w 366"/>
              <a:gd name="T3" fmla="*/ 2147483646 h 258"/>
              <a:gd name="T4" fmla="*/ 2147483646 w 366"/>
              <a:gd name="T5" fmla="*/ 2147483646 h 258"/>
              <a:gd name="T6" fmla="*/ 2147483646 w 366"/>
              <a:gd name="T7" fmla="*/ 2147483646 h 258"/>
              <a:gd name="T8" fmla="*/ 2147483646 w 366"/>
              <a:gd name="T9" fmla="*/ 2147483646 h 258"/>
              <a:gd name="T10" fmla="*/ 2147483646 w 366"/>
              <a:gd name="T11" fmla="*/ 0 h 25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6"/>
              <a:gd name="T19" fmla="*/ 0 h 258"/>
              <a:gd name="T20" fmla="*/ 366 w 366"/>
              <a:gd name="T21" fmla="*/ 258 h 25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6" h="258">
                <a:moveTo>
                  <a:pt x="216" y="0"/>
                </a:moveTo>
                <a:lnTo>
                  <a:pt x="0" y="189"/>
                </a:lnTo>
                <a:lnTo>
                  <a:pt x="60" y="258"/>
                </a:lnTo>
                <a:lnTo>
                  <a:pt x="363" y="258"/>
                </a:lnTo>
                <a:lnTo>
                  <a:pt x="366" y="177"/>
                </a:lnTo>
                <a:lnTo>
                  <a:pt x="216" y="0"/>
                </a:lnTo>
                <a:close/>
              </a:path>
            </a:pathLst>
          </a:custGeom>
          <a:pattFill prst="wdUpDiag">
            <a:fgClr>
              <a:srgbClr val="FF000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04" name="Freeform 406" descr="右上がり対角線 (太)"/>
          <p:cNvSpPr>
            <a:spLocks/>
          </p:cNvSpPr>
          <p:nvPr/>
        </p:nvSpPr>
        <p:spPr bwMode="auto">
          <a:xfrm>
            <a:off x="1343314" y="4957433"/>
            <a:ext cx="75772" cy="27934"/>
          </a:xfrm>
          <a:custGeom>
            <a:avLst/>
            <a:gdLst>
              <a:gd name="T0" fmla="*/ 2147483646 w 189"/>
              <a:gd name="T1" fmla="*/ 2147483646 h 75"/>
              <a:gd name="T2" fmla="*/ 2147483646 w 189"/>
              <a:gd name="T3" fmla="*/ 0 h 75"/>
              <a:gd name="T4" fmla="*/ 2147483646 w 189"/>
              <a:gd name="T5" fmla="*/ 2147483646 h 75"/>
              <a:gd name="T6" fmla="*/ 0 w 189"/>
              <a:gd name="T7" fmla="*/ 2147483646 h 75"/>
              <a:gd name="T8" fmla="*/ 2147483646 w 189"/>
              <a:gd name="T9" fmla="*/ 2147483646 h 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9"/>
              <a:gd name="T16" fmla="*/ 0 h 75"/>
              <a:gd name="T17" fmla="*/ 189 w 189"/>
              <a:gd name="T18" fmla="*/ 75 h 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9" h="75">
                <a:moveTo>
                  <a:pt x="189" y="75"/>
                </a:moveTo>
                <a:lnTo>
                  <a:pt x="189" y="0"/>
                </a:lnTo>
                <a:lnTo>
                  <a:pt x="6" y="3"/>
                </a:lnTo>
                <a:lnTo>
                  <a:pt x="0" y="75"/>
                </a:lnTo>
                <a:lnTo>
                  <a:pt x="189" y="75"/>
                </a:lnTo>
                <a:close/>
              </a:path>
            </a:pathLst>
          </a:custGeom>
          <a:pattFill prst="wdUpDiag">
            <a:fgClr>
              <a:srgbClr val="FF000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05" name="Freeform 503"/>
          <p:cNvSpPr>
            <a:spLocks/>
          </p:cNvSpPr>
          <p:nvPr/>
        </p:nvSpPr>
        <p:spPr bwMode="auto">
          <a:xfrm>
            <a:off x="1158415" y="4950748"/>
            <a:ext cx="55976" cy="15018"/>
          </a:xfrm>
          <a:custGeom>
            <a:avLst/>
            <a:gdLst>
              <a:gd name="T0" fmla="*/ 2147483646 w 141"/>
              <a:gd name="T1" fmla="*/ 2147483646 h 51"/>
              <a:gd name="T2" fmla="*/ 0 w 141"/>
              <a:gd name="T3" fmla="*/ 2147483646 h 51"/>
              <a:gd name="T4" fmla="*/ 2147483646 w 141"/>
              <a:gd name="T5" fmla="*/ 2147483646 h 51"/>
              <a:gd name="T6" fmla="*/ 2147483646 w 141"/>
              <a:gd name="T7" fmla="*/ 0 h 51"/>
              <a:gd name="T8" fmla="*/ 2147483646 w 141"/>
              <a:gd name="T9" fmla="*/ 2147483646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"/>
              <a:gd name="T16" fmla="*/ 0 h 51"/>
              <a:gd name="T17" fmla="*/ 141 w 141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" h="51">
                <a:moveTo>
                  <a:pt x="138" y="51"/>
                </a:moveTo>
                <a:lnTo>
                  <a:pt x="0" y="51"/>
                </a:lnTo>
                <a:lnTo>
                  <a:pt x="6" y="6"/>
                </a:lnTo>
                <a:lnTo>
                  <a:pt x="141" y="0"/>
                </a:lnTo>
                <a:lnTo>
                  <a:pt x="138" y="51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06" name="Freeform 504"/>
          <p:cNvSpPr>
            <a:spLocks/>
          </p:cNvSpPr>
          <p:nvPr/>
        </p:nvSpPr>
        <p:spPr bwMode="auto">
          <a:xfrm>
            <a:off x="1184739" y="4898996"/>
            <a:ext cx="47784" cy="32766"/>
          </a:xfrm>
          <a:custGeom>
            <a:avLst/>
            <a:gdLst>
              <a:gd name="T0" fmla="*/ 0 w 120"/>
              <a:gd name="T1" fmla="*/ 2147483646 h 111"/>
              <a:gd name="T2" fmla="*/ 2147483646 w 120"/>
              <a:gd name="T3" fmla="*/ 0 h 111"/>
              <a:gd name="T4" fmla="*/ 2147483646 w 120"/>
              <a:gd name="T5" fmla="*/ 2147483646 h 111"/>
              <a:gd name="T6" fmla="*/ 2147483646 w 120"/>
              <a:gd name="T7" fmla="*/ 2147483646 h 111"/>
              <a:gd name="T8" fmla="*/ 0 w 120"/>
              <a:gd name="T9" fmla="*/ 2147483646 h 1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"/>
              <a:gd name="T16" fmla="*/ 0 h 111"/>
              <a:gd name="T17" fmla="*/ 120 w 120"/>
              <a:gd name="T18" fmla="*/ 111 h 1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" h="111">
                <a:moveTo>
                  <a:pt x="0" y="75"/>
                </a:moveTo>
                <a:lnTo>
                  <a:pt x="93" y="0"/>
                </a:lnTo>
                <a:lnTo>
                  <a:pt x="120" y="36"/>
                </a:lnTo>
                <a:lnTo>
                  <a:pt x="33" y="111"/>
                </a:lnTo>
                <a:lnTo>
                  <a:pt x="0" y="75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07" name="Freeform 505"/>
          <p:cNvSpPr>
            <a:spLocks/>
          </p:cNvSpPr>
          <p:nvPr/>
        </p:nvSpPr>
        <p:spPr bwMode="auto">
          <a:xfrm>
            <a:off x="1232343" y="4950834"/>
            <a:ext cx="43688" cy="15700"/>
          </a:xfrm>
          <a:custGeom>
            <a:avLst/>
            <a:gdLst>
              <a:gd name="T0" fmla="*/ 2147483646 w 111"/>
              <a:gd name="T1" fmla="*/ 2147483646 h 54"/>
              <a:gd name="T2" fmla="*/ 0 w 111"/>
              <a:gd name="T3" fmla="*/ 2147483646 h 54"/>
              <a:gd name="T4" fmla="*/ 2147483646 w 111"/>
              <a:gd name="T5" fmla="*/ 2147483646 h 54"/>
              <a:gd name="T6" fmla="*/ 2147483646 w 111"/>
              <a:gd name="T7" fmla="*/ 0 h 54"/>
              <a:gd name="T8" fmla="*/ 2147483646 w 111"/>
              <a:gd name="T9" fmla="*/ 2147483646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"/>
              <a:gd name="T16" fmla="*/ 0 h 54"/>
              <a:gd name="T17" fmla="*/ 111 w 111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" h="54">
                <a:moveTo>
                  <a:pt x="108" y="51"/>
                </a:moveTo>
                <a:lnTo>
                  <a:pt x="0" y="54"/>
                </a:lnTo>
                <a:lnTo>
                  <a:pt x="3" y="3"/>
                </a:lnTo>
                <a:lnTo>
                  <a:pt x="111" y="0"/>
                </a:lnTo>
                <a:lnTo>
                  <a:pt x="108" y="51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08" name="Freeform 506"/>
          <p:cNvSpPr>
            <a:spLocks/>
          </p:cNvSpPr>
          <p:nvPr/>
        </p:nvSpPr>
        <p:spPr bwMode="auto">
          <a:xfrm>
            <a:off x="1365278" y="4969455"/>
            <a:ext cx="52562" cy="10922"/>
          </a:xfrm>
          <a:custGeom>
            <a:avLst/>
            <a:gdLst>
              <a:gd name="T0" fmla="*/ 2147483646 w 132"/>
              <a:gd name="T1" fmla="*/ 2147483646 h 36"/>
              <a:gd name="T2" fmla="*/ 0 w 132"/>
              <a:gd name="T3" fmla="*/ 2147483646 h 36"/>
              <a:gd name="T4" fmla="*/ 0 w 132"/>
              <a:gd name="T5" fmla="*/ 0 h 36"/>
              <a:gd name="T6" fmla="*/ 2147483646 w 132"/>
              <a:gd name="T7" fmla="*/ 0 h 36"/>
              <a:gd name="T8" fmla="*/ 2147483646 w 132"/>
              <a:gd name="T9" fmla="*/ 2147483646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2"/>
              <a:gd name="T16" fmla="*/ 0 h 36"/>
              <a:gd name="T17" fmla="*/ 132 w 132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2" h="36">
                <a:moveTo>
                  <a:pt x="132" y="36"/>
                </a:moveTo>
                <a:lnTo>
                  <a:pt x="0" y="36"/>
                </a:lnTo>
                <a:lnTo>
                  <a:pt x="0" y="0"/>
                </a:lnTo>
                <a:lnTo>
                  <a:pt x="126" y="0"/>
                </a:lnTo>
                <a:lnTo>
                  <a:pt x="132" y="36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09" name="Freeform 598"/>
          <p:cNvSpPr>
            <a:spLocks/>
          </p:cNvSpPr>
          <p:nvPr/>
        </p:nvSpPr>
        <p:spPr bwMode="white">
          <a:xfrm>
            <a:off x="1203223" y="4958726"/>
            <a:ext cx="6827" cy="6144"/>
          </a:xfrm>
          <a:custGeom>
            <a:avLst/>
            <a:gdLst>
              <a:gd name="T0" fmla="*/ 2147483646 w 42"/>
              <a:gd name="T1" fmla="*/ 2147483646 h 78"/>
              <a:gd name="T2" fmla="*/ 0 w 42"/>
              <a:gd name="T3" fmla="*/ 2147483646 h 78"/>
              <a:gd name="T4" fmla="*/ 0 w 42"/>
              <a:gd name="T5" fmla="*/ 0 h 78"/>
              <a:gd name="T6" fmla="*/ 2147483646 w 42"/>
              <a:gd name="T7" fmla="*/ 2147483646 h 78"/>
              <a:gd name="T8" fmla="*/ 2147483646 w 42"/>
              <a:gd name="T9" fmla="*/ 2147483646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78"/>
              <a:gd name="T17" fmla="*/ 42 w 42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78">
                <a:moveTo>
                  <a:pt x="42" y="78"/>
                </a:moveTo>
                <a:lnTo>
                  <a:pt x="0" y="75"/>
                </a:lnTo>
                <a:lnTo>
                  <a:pt x="0" y="0"/>
                </a:lnTo>
                <a:lnTo>
                  <a:pt x="36" y="3"/>
                </a:lnTo>
                <a:lnTo>
                  <a:pt x="42" y="7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10" name="Freeform 599"/>
          <p:cNvSpPr>
            <a:spLocks/>
          </p:cNvSpPr>
          <p:nvPr/>
        </p:nvSpPr>
        <p:spPr bwMode="white">
          <a:xfrm>
            <a:off x="1196796" y="4918828"/>
            <a:ext cx="6827" cy="6144"/>
          </a:xfrm>
          <a:custGeom>
            <a:avLst/>
            <a:gdLst>
              <a:gd name="T0" fmla="*/ 2147483646 w 42"/>
              <a:gd name="T1" fmla="*/ 2147483646 h 78"/>
              <a:gd name="T2" fmla="*/ 0 w 42"/>
              <a:gd name="T3" fmla="*/ 2147483646 h 78"/>
              <a:gd name="T4" fmla="*/ 0 w 42"/>
              <a:gd name="T5" fmla="*/ 0 h 78"/>
              <a:gd name="T6" fmla="*/ 2147483646 w 42"/>
              <a:gd name="T7" fmla="*/ 2147483646 h 78"/>
              <a:gd name="T8" fmla="*/ 2147483646 w 42"/>
              <a:gd name="T9" fmla="*/ 2147483646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78"/>
              <a:gd name="T17" fmla="*/ 42 w 42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78">
                <a:moveTo>
                  <a:pt x="42" y="78"/>
                </a:moveTo>
                <a:lnTo>
                  <a:pt x="0" y="75"/>
                </a:lnTo>
                <a:lnTo>
                  <a:pt x="0" y="0"/>
                </a:lnTo>
                <a:lnTo>
                  <a:pt x="36" y="3"/>
                </a:lnTo>
                <a:lnTo>
                  <a:pt x="42" y="7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11" name="Freeform 600"/>
          <p:cNvSpPr>
            <a:spLocks/>
          </p:cNvSpPr>
          <p:nvPr/>
        </p:nvSpPr>
        <p:spPr bwMode="white">
          <a:xfrm>
            <a:off x="1243606" y="4957433"/>
            <a:ext cx="7509" cy="6144"/>
          </a:xfrm>
          <a:custGeom>
            <a:avLst/>
            <a:gdLst>
              <a:gd name="T0" fmla="*/ 2147483646 w 42"/>
              <a:gd name="T1" fmla="*/ 2147483646 h 78"/>
              <a:gd name="T2" fmla="*/ 0 w 42"/>
              <a:gd name="T3" fmla="*/ 2147483646 h 78"/>
              <a:gd name="T4" fmla="*/ 0 w 42"/>
              <a:gd name="T5" fmla="*/ 0 h 78"/>
              <a:gd name="T6" fmla="*/ 2147483646 w 42"/>
              <a:gd name="T7" fmla="*/ 2147483646 h 78"/>
              <a:gd name="T8" fmla="*/ 2147483646 w 42"/>
              <a:gd name="T9" fmla="*/ 2147483646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78"/>
              <a:gd name="T17" fmla="*/ 42 w 42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78">
                <a:moveTo>
                  <a:pt x="42" y="78"/>
                </a:moveTo>
                <a:lnTo>
                  <a:pt x="0" y="75"/>
                </a:lnTo>
                <a:lnTo>
                  <a:pt x="0" y="0"/>
                </a:lnTo>
                <a:lnTo>
                  <a:pt x="36" y="3"/>
                </a:lnTo>
                <a:lnTo>
                  <a:pt x="42" y="7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12" name="Freeform 601"/>
          <p:cNvSpPr>
            <a:spLocks/>
          </p:cNvSpPr>
          <p:nvPr/>
        </p:nvSpPr>
        <p:spPr bwMode="white">
          <a:xfrm>
            <a:off x="1377469" y="4971683"/>
            <a:ext cx="6827" cy="6144"/>
          </a:xfrm>
          <a:custGeom>
            <a:avLst/>
            <a:gdLst>
              <a:gd name="T0" fmla="*/ 2147483646 w 42"/>
              <a:gd name="T1" fmla="*/ 2147483646 h 78"/>
              <a:gd name="T2" fmla="*/ 0 w 42"/>
              <a:gd name="T3" fmla="*/ 2147483646 h 78"/>
              <a:gd name="T4" fmla="*/ 0 w 42"/>
              <a:gd name="T5" fmla="*/ 0 h 78"/>
              <a:gd name="T6" fmla="*/ 2147483646 w 42"/>
              <a:gd name="T7" fmla="*/ 2147483646 h 78"/>
              <a:gd name="T8" fmla="*/ 2147483646 w 42"/>
              <a:gd name="T9" fmla="*/ 2147483646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78"/>
              <a:gd name="T17" fmla="*/ 42 w 42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78">
                <a:moveTo>
                  <a:pt x="42" y="78"/>
                </a:moveTo>
                <a:lnTo>
                  <a:pt x="0" y="75"/>
                </a:lnTo>
                <a:lnTo>
                  <a:pt x="0" y="0"/>
                </a:lnTo>
                <a:lnTo>
                  <a:pt x="36" y="3"/>
                </a:lnTo>
                <a:lnTo>
                  <a:pt x="42" y="7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13" name="Text Box 647"/>
          <p:cNvSpPr txBox="1">
            <a:spLocks noChangeArrowheads="1"/>
          </p:cNvSpPr>
          <p:nvPr/>
        </p:nvSpPr>
        <p:spPr bwMode="auto">
          <a:xfrm>
            <a:off x="166360" y="4520374"/>
            <a:ext cx="2565714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ja-JP" altLang="en-US" sz="1200" dirty="0" smtClean="0">
                <a:solidFill>
                  <a:prstClr val="black"/>
                </a:solidFill>
                <a:latin typeface="+mn-ea"/>
                <a:ea typeface="+mn-ea"/>
              </a:rPr>
              <a:t>⑥その他の低稼働地区（</a:t>
            </a:r>
            <a:r>
              <a:rPr lang="en-US" altLang="ja-JP" sz="1200" dirty="0" smtClean="0">
                <a:solidFill>
                  <a:prstClr val="black"/>
                </a:solidFill>
                <a:latin typeface="+mn-ea"/>
                <a:ea typeface="+mn-ea"/>
              </a:rPr>
              <a:t>Q</a:t>
            </a:r>
            <a:r>
              <a:rPr lang="ja-JP" altLang="en-US" sz="1200" dirty="0" smtClean="0">
                <a:solidFill>
                  <a:prstClr val="black"/>
                </a:solidFill>
                <a:latin typeface="+mn-ea"/>
                <a:ea typeface="+mn-ea"/>
              </a:rPr>
              <a:t>地区）</a:t>
            </a:r>
            <a:endParaRPr lang="ja-JP" altLang="en-US" sz="120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125" name="Text Box 580"/>
          <p:cNvSpPr txBox="1">
            <a:spLocks noChangeArrowheads="1"/>
          </p:cNvSpPr>
          <p:nvPr/>
        </p:nvSpPr>
        <p:spPr bwMode="auto">
          <a:xfrm>
            <a:off x="1452539" y="4220357"/>
            <a:ext cx="9939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ja-JP" altLang="en-US" sz="1800" b="1" dirty="0">
                <a:solidFill>
                  <a:prstClr val="black"/>
                </a:solidFill>
                <a:latin typeface="+mn-ea"/>
                <a:ea typeface="+mn-ea"/>
              </a:rPr>
              <a:t>咲洲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0837" y="1141617"/>
            <a:ext cx="2591756" cy="207645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0837" y="3343097"/>
            <a:ext cx="2613724" cy="138936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0881" y="4804870"/>
            <a:ext cx="2613680" cy="1924044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6576561" y="2781996"/>
            <a:ext cx="1410938" cy="1288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正方形/長方形 146"/>
          <p:cNvSpPr/>
          <p:nvPr/>
        </p:nvSpPr>
        <p:spPr>
          <a:xfrm rot="5400000">
            <a:off x="7770173" y="2354215"/>
            <a:ext cx="668180" cy="1288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正方形/長方形 147"/>
          <p:cNvSpPr/>
          <p:nvPr/>
        </p:nvSpPr>
        <p:spPr>
          <a:xfrm rot="1599123">
            <a:off x="7313953" y="1650062"/>
            <a:ext cx="798761" cy="380322"/>
          </a:xfrm>
          <a:custGeom>
            <a:avLst/>
            <a:gdLst>
              <a:gd name="connsiteX0" fmla="*/ 0 w 653416"/>
              <a:gd name="connsiteY0" fmla="*/ 0 h 128845"/>
              <a:gd name="connsiteX1" fmla="*/ 653416 w 653416"/>
              <a:gd name="connsiteY1" fmla="*/ 0 h 128845"/>
              <a:gd name="connsiteX2" fmla="*/ 653416 w 653416"/>
              <a:gd name="connsiteY2" fmla="*/ 128845 h 128845"/>
              <a:gd name="connsiteX3" fmla="*/ 0 w 653416"/>
              <a:gd name="connsiteY3" fmla="*/ 128845 h 128845"/>
              <a:gd name="connsiteX4" fmla="*/ 0 w 653416"/>
              <a:gd name="connsiteY4" fmla="*/ 0 h 128845"/>
              <a:gd name="connsiteX0" fmla="*/ 0 w 653416"/>
              <a:gd name="connsiteY0" fmla="*/ 0 h 150144"/>
              <a:gd name="connsiteX1" fmla="*/ 653416 w 653416"/>
              <a:gd name="connsiteY1" fmla="*/ 0 h 150144"/>
              <a:gd name="connsiteX2" fmla="*/ 653416 w 653416"/>
              <a:gd name="connsiteY2" fmla="*/ 128845 h 150144"/>
              <a:gd name="connsiteX3" fmla="*/ 32 w 653416"/>
              <a:gd name="connsiteY3" fmla="*/ 150144 h 150144"/>
              <a:gd name="connsiteX4" fmla="*/ 0 w 653416"/>
              <a:gd name="connsiteY4" fmla="*/ 0 h 150144"/>
              <a:gd name="connsiteX0" fmla="*/ 0 w 708756"/>
              <a:gd name="connsiteY0" fmla="*/ 24222 h 150144"/>
              <a:gd name="connsiteX1" fmla="*/ 708756 w 708756"/>
              <a:gd name="connsiteY1" fmla="*/ 0 h 150144"/>
              <a:gd name="connsiteX2" fmla="*/ 708756 w 708756"/>
              <a:gd name="connsiteY2" fmla="*/ 128845 h 150144"/>
              <a:gd name="connsiteX3" fmla="*/ 55372 w 708756"/>
              <a:gd name="connsiteY3" fmla="*/ 150144 h 150144"/>
              <a:gd name="connsiteX4" fmla="*/ 0 w 708756"/>
              <a:gd name="connsiteY4" fmla="*/ 24222 h 150144"/>
              <a:gd name="connsiteX0" fmla="*/ 0 w 708756"/>
              <a:gd name="connsiteY0" fmla="*/ 24222 h 150144"/>
              <a:gd name="connsiteX1" fmla="*/ 708756 w 708756"/>
              <a:gd name="connsiteY1" fmla="*/ 0 h 150144"/>
              <a:gd name="connsiteX2" fmla="*/ 708756 w 708756"/>
              <a:gd name="connsiteY2" fmla="*/ 128845 h 150144"/>
              <a:gd name="connsiteX3" fmla="*/ 55372 w 708756"/>
              <a:gd name="connsiteY3" fmla="*/ 150144 h 150144"/>
              <a:gd name="connsiteX4" fmla="*/ 0 w 708756"/>
              <a:gd name="connsiteY4" fmla="*/ 24222 h 150144"/>
              <a:gd name="connsiteX0" fmla="*/ 0 w 708756"/>
              <a:gd name="connsiteY0" fmla="*/ 24222 h 150144"/>
              <a:gd name="connsiteX1" fmla="*/ 708756 w 708756"/>
              <a:gd name="connsiteY1" fmla="*/ 0 h 150144"/>
              <a:gd name="connsiteX2" fmla="*/ 708756 w 708756"/>
              <a:gd name="connsiteY2" fmla="*/ 128845 h 150144"/>
              <a:gd name="connsiteX3" fmla="*/ 55372 w 708756"/>
              <a:gd name="connsiteY3" fmla="*/ 150144 h 150144"/>
              <a:gd name="connsiteX4" fmla="*/ 0 w 708756"/>
              <a:gd name="connsiteY4" fmla="*/ 24222 h 150144"/>
              <a:gd name="connsiteX0" fmla="*/ 0 w 708756"/>
              <a:gd name="connsiteY0" fmla="*/ 24222 h 150144"/>
              <a:gd name="connsiteX1" fmla="*/ 148854 w 708756"/>
              <a:gd name="connsiteY1" fmla="*/ 29719 h 150144"/>
              <a:gd name="connsiteX2" fmla="*/ 708756 w 708756"/>
              <a:gd name="connsiteY2" fmla="*/ 0 h 150144"/>
              <a:gd name="connsiteX3" fmla="*/ 708756 w 708756"/>
              <a:gd name="connsiteY3" fmla="*/ 128845 h 150144"/>
              <a:gd name="connsiteX4" fmla="*/ 55372 w 708756"/>
              <a:gd name="connsiteY4" fmla="*/ 150144 h 150144"/>
              <a:gd name="connsiteX5" fmla="*/ 0 w 708756"/>
              <a:gd name="connsiteY5" fmla="*/ 24222 h 150144"/>
              <a:gd name="connsiteX0" fmla="*/ 90005 w 798761"/>
              <a:gd name="connsiteY0" fmla="*/ 201446 h 327368"/>
              <a:gd name="connsiteX1" fmla="*/ 0 w 798761"/>
              <a:gd name="connsiteY1" fmla="*/ 0 h 327368"/>
              <a:gd name="connsiteX2" fmla="*/ 798761 w 798761"/>
              <a:gd name="connsiteY2" fmla="*/ 177224 h 327368"/>
              <a:gd name="connsiteX3" fmla="*/ 798761 w 798761"/>
              <a:gd name="connsiteY3" fmla="*/ 306069 h 327368"/>
              <a:gd name="connsiteX4" fmla="*/ 145377 w 798761"/>
              <a:gd name="connsiteY4" fmla="*/ 327368 h 327368"/>
              <a:gd name="connsiteX5" fmla="*/ 90005 w 798761"/>
              <a:gd name="connsiteY5" fmla="*/ 201446 h 327368"/>
              <a:gd name="connsiteX0" fmla="*/ 90005 w 798761"/>
              <a:gd name="connsiteY0" fmla="*/ 257585 h 383507"/>
              <a:gd name="connsiteX1" fmla="*/ 0 w 798761"/>
              <a:gd name="connsiteY1" fmla="*/ 56139 h 383507"/>
              <a:gd name="connsiteX2" fmla="*/ 275382 w 798761"/>
              <a:gd name="connsiteY2" fmla="*/ 3185 h 383507"/>
              <a:gd name="connsiteX3" fmla="*/ 798761 w 798761"/>
              <a:gd name="connsiteY3" fmla="*/ 233363 h 383507"/>
              <a:gd name="connsiteX4" fmla="*/ 798761 w 798761"/>
              <a:gd name="connsiteY4" fmla="*/ 362208 h 383507"/>
              <a:gd name="connsiteX5" fmla="*/ 145377 w 798761"/>
              <a:gd name="connsiteY5" fmla="*/ 383507 h 383507"/>
              <a:gd name="connsiteX6" fmla="*/ 90005 w 798761"/>
              <a:gd name="connsiteY6" fmla="*/ 257585 h 383507"/>
              <a:gd name="connsiteX0" fmla="*/ 90005 w 798761"/>
              <a:gd name="connsiteY0" fmla="*/ 254400 h 380322"/>
              <a:gd name="connsiteX1" fmla="*/ 0 w 798761"/>
              <a:gd name="connsiteY1" fmla="*/ 52954 h 380322"/>
              <a:gd name="connsiteX2" fmla="*/ 275382 w 798761"/>
              <a:gd name="connsiteY2" fmla="*/ 0 h 380322"/>
              <a:gd name="connsiteX3" fmla="*/ 798761 w 798761"/>
              <a:gd name="connsiteY3" fmla="*/ 230178 h 380322"/>
              <a:gd name="connsiteX4" fmla="*/ 798761 w 798761"/>
              <a:gd name="connsiteY4" fmla="*/ 359023 h 380322"/>
              <a:gd name="connsiteX5" fmla="*/ 145377 w 798761"/>
              <a:gd name="connsiteY5" fmla="*/ 380322 h 380322"/>
              <a:gd name="connsiteX6" fmla="*/ 90005 w 798761"/>
              <a:gd name="connsiteY6" fmla="*/ 254400 h 380322"/>
              <a:gd name="connsiteX0" fmla="*/ 90005 w 798761"/>
              <a:gd name="connsiteY0" fmla="*/ 254400 h 380322"/>
              <a:gd name="connsiteX1" fmla="*/ 0 w 798761"/>
              <a:gd name="connsiteY1" fmla="*/ 52954 h 380322"/>
              <a:gd name="connsiteX2" fmla="*/ 275382 w 798761"/>
              <a:gd name="connsiteY2" fmla="*/ 0 h 380322"/>
              <a:gd name="connsiteX3" fmla="*/ 798761 w 798761"/>
              <a:gd name="connsiteY3" fmla="*/ 230178 h 380322"/>
              <a:gd name="connsiteX4" fmla="*/ 798761 w 798761"/>
              <a:gd name="connsiteY4" fmla="*/ 359023 h 380322"/>
              <a:gd name="connsiteX5" fmla="*/ 145377 w 798761"/>
              <a:gd name="connsiteY5" fmla="*/ 380322 h 380322"/>
              <a:gd name="connsiteX6" fmla="*/ 90005 w 798761"/>
              <a:gd name="connsiteY6" fmla="*/ 254400 h 380322"/>
              <a:gd name="connsiteX0" fmla="*/ 90005 w 798761"/>
              <a:gd name="connsiteY0" fmla="*/ 254400 h 380322"/>
              <a:gd name="connsiteX1" fmla="*/ 0 w 798761"/>
              <a:gd name="connsiteY1" fmla="*/ 52954 h 380322"/>
              <a:gd name="connsiteX2" fmla="*/ 275382 w 798761"/>
              <a:gd name="connsiteY2" fmla="*/ 0 h 380322"/>
              <a:gd name="connsiteX3" fmla="*/ 319770 w 798761"/>
              <a:gd name="connsiteY3" fmla="*/ 244156 h 380322"/>
              <a:gd name="connsiteX4" fmla="*/ 798761 w 798761"/>
              <a:gd name="connsiteY4" fmla="*/ 230178 h 380322"/>
              <a:gd name="connsiteX5" fmla="*/ 798761 w 798761"/>
              <a:gd name="connsiteY5" fmla="*/ 359023 h 380322"/>
              <a:gd name="connsiteX6" fmla="*/ 145377 w 798761"/>
              <a:gd name="connsiteY6" fmla="*/ 380322 h 380322"/>
              <a:gd name="connsiteX7" fmla="*/ 90005 w 798761"/>
              <a:gd name="connsiteY7" fmla="*/ 254400 h 380322"/>
              <a:gd name="connsiteX0" fmla="*/ 90005 w 798761"/>
              <a:gd name="connsiteY0" fmla="*/ 254400 h 380322"/>
              <a:gd name="connsiteX1" fmla="*/ 0 w 798761"/>
              <a:gd name="connsiteY1" fmla="*/ 52954 h 380322"/>
              <a:gd name="connsiteX2" fmla="*/ 275382 w 798761"/>
              <a:gd name="connsiteY2" fmla="*/ 0 h 380322"/>
              <a:gd name="connsiteX3" fmla="*/ 319770 w 798761"/>
              <a:gd name="connsiteY3" fmla="*/ 244156 h 380322"/>
              <a:gd name="connsiteX4" fmla="*/ 798761 w 798761"/>
              <a:gd name="connsiteY4" fmla="*/ 230178 h 380322"/>
              <a:gd name="connsiteX5" fmla="*/ 798761 w 798761"/>
              <a:gd name="connsiteY5" fmla="*/ 359023 h 380322"/>
              <a:gd name="connsiteX6" fmla="*/ 145377 w 798761"/>
              <a:gd name="connsiteY6" fmla="*/ 380322 h 380322"/>
              <a:gd name="connsiteX7" fmla="*/ 90005 w 798761"/>
              <a:gd name="connsiteY7" fmla="*/ 254400 h 380322"/>
              <a:gd name="connsiteX0" fmla="*/ 90005 w 798761"/>
              <a:gd name="connsiteY0" fmla="*/ 254400 h 380322"/>
              <a:gd name="connsiteX1" fmla="*/ 0 w 798761"/>
              <a:gd name="connsiteY1" fmla="*/ 52954 h 380322"/>
              <a:gd name="connsiteX2" fmla="*/ 275382 w 798761"/>
              <a:gd name="connsiteY2" fmla="*/ 0 h 380322"/>
              <a:gd name="connsiteX3" fmla="*/ 319770 w 798761"/>
              <a:gd name="connsiteY3" fmla="*/ 244156 h 380322"/>
              <a:gd name="connsiteX4" fmla="*/ 798761 w 798761"/>
              <a:gd name="connsiteY4" fmla="*/ 230178 h 380322"/>
              <a:gd name="connsiteX5" fmla="*/ 798761 w 798761"/>
              <a:gd name="connsiteY5" fmla="*/ 359023 h 380322"/>
              <a:gd name="connsiteX6" fmla="*/ 145377 w 798761"/>
              <a:gd name="connsiteY6" fmla="*/ 380322 h 380322"/>
              <a:gd name="connsiteX7" fmla="*/ 90005 w 798761"/>
              <a:gd name="connsiteY7" fmla="*/ 254400 h 38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8761" h="380322">
                <a:moveTo>
                  <a:pt x="90005" y="254400"/>
                </a:moveTo>
                <a:lnTo>
                  <a:pt x="0" y="52954"/>
                </a:lnTo>
                <a:cubicBezTo>
                  <a:pt x="198247" y="9109"/>
                  <a:pt x="72873" y="42432"/>
                  <a:pt x="275382" y="0"/>
                </a:cubicBezTo>
                <a:cubicBezTo>
                  <a:pt x="313544" y="196363"/>
                  <a:pt x="290121" y="43521"/>
                  <a:pt x="319770" y="244156"/>
                </a:cubicBezTo>
                <a:lnTo>
                  <a:pt x="798761" y="230178"/>
                </a:lnTo>
                <a:lnTo>
                  <a:pt x="798761" y="359023"/>
                </a:lnTo>
                <a:lnTo>
                  <a:pt x="145377" y="380322"/>
                </a:lnTo>
                <a:cubicBezTo>
                  <a:pt x="118361" y="311856"/>
                  <a:pt x="121306" y="338478"/>
                  <a:pt x="90005" y="25440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9" name="正方形/長方形 148"/>
          <p:cNvSpPr/>
          <p:nvPr/>
        </p:nvSpPr>
        <p:spPr>
          <a:xfrm rot="20099869">
            <a:off x="5849850" y="3880572"/>
            <a:ext cx="1976340" cy="287981"/>
          </a:xfrm>
          <a:custGeom>
            <a:avLst/>
            <a:gdLst>
              <a:gd name="connsiteX0" fmla="*/ 0 w 1740453"/>
              <a:gd name="connsiteY0" fmla="*/ 0 h 128845"/>
              <a:gd name="connsiteX1" fmla="*/ 1740453 w 1740453"/>
              <a:gd name="connsiteY1" fmla="*/ 0 h 128845"/>
              <a:gd name="connsiteX2" fmla="*/ 1740453 w 1740453"/>
              <a:gd name="connsiteY2" fmla="*/ 128845 h 128845"/>
              <a:gd name="connsiteX3" fmla="*/ 0 w 1740453"/>
              <a:gd name="connsiteY3" fmla="*/ 128845 h 128845"/>
              <a:gd name="connsiteX4" fmla="*/ 0 w 1740453"/>
              <a:gd name="connsiteY4" fmla="*/ 0 h 128845"/>
              <a:gd name="connsiteX0" fmla="*/ 0 w 1754593"/>
              <a:gd name="connsiteY0" fmla="*/ 159136 h 287981"/>
              <a:gd name="connsiteX1" fmla="*/ 1740453 w 1754593"/>
              <a:gd name="connsiteY1" fmla="*/ 159136 h 287981"/>
              <a:gd name="connsiteX2" fmla="*/ 1754593 w 1754593"/>
              <a:gd name="connsiteY2" fmla="*/ 343 h 287981"/>
              <a:gd name="connsiteX3" fmla="*/ 1740453 w 1754593"/>
              <a:gd name="connsiteY3" fmla="*/ 287981 h 287981"/>
              <a:gd name="connsiteX4" fmla="*/ 0 w 1754593"/>
              <a:gd name="connsiteY4" fmla="*/ 287981 h 287981"/>
              <a:gd name="connsiteX5" fmla="*/ 0 w 1754593"/>
              <a:gd name="connsiteY5" fmla="*/ 159136 h 287981"/>
              <a:gd name="connsiteX0" fmla="*/ 0 w 1976361"/>
              <a:gd name="connsiteY0" fmla="*/ 159136 h 287981"/>
              <a:gd name="connsiteX1" fmla="*/ 1740453 w 1976361"/>
              <a:gd name="connsiteY1" fmla="*/ 159136 h 287981"/>
              <a:gd name="connsiteX2" fmla="*/ 1754593 w 1976361"/>
              <a:gd name="connsiteY2" fmla="*/ 343 h 287981"/>
              <a:gd name="connsiteX3" fmla="*/ 1976340 w 1976361"/>
              <a:gd name="connsiteY3" fmla="*/ 58213 h 287981"/>
              <a:gd name="connsiteX4" fmla="*/ 1740453 w 1976361"/>
              <a:gd name="connsiteY4" fmla="*/ 287981 h 287981"/>
              <a:gd name="connsiteX5" fmla="*/ 0 w 1976361"/>
              <a:gd name="connsiteY5" fmla="*/ 287981 h 287981"/>
              <a:gd name="connsiteX6" fmla="*/ 0 w 1976361"/>
              <a:gd name="connsiteY6" fmla="*/ 159136 h 287981"/>
              <a:gd name="connsiteX0" fmla="*/ 0 w 1978990"/>
              <a:gd name="connsiteY0" fmla="*/ 159136 h 287981"/>
              <a:gd name="connsiteX1" fmla="*/ 1740453 w 1978990"/>
              <a:gd name="connsiteY1" fmla="*/ 159136 h 287981"/>
              <a:gd name="connsiteX2" fmla="*/ 1754593 w 1978990"/>
              <a:gd name="connsiteY2" fmla="*/ 343 h 287981"/>
              <a:gd name="connsiteX3" fmla="*/ 1976340 w 1978990"/>
              <a:gd name="connsiteY3" fmla="*/ 58213 h 287981"/>
              <a:gd name="connsiteX4" fmla="*/ 1965632 w 1978990"/>
              <a:gd name="connsiteY4" fmla="*/ 186343 h 287981"/>
              <a:gd name="connsiteX5" fmla="*/ 1740453 w 1978990"/>
              <a:gd name="connsiteY5" fmla="*/ 287981 h 287981"/>
              <a:gd name="connsiteX6" fmla="*/ 0 w 1978990"/>
              <a:gd name="connsiteY6" fmla="*/ 287981 h 287981"/>
              <a:gd name="connsiteX7" fmla="*/ 0 w 1978990"/>
              <a:gd name="connsiteY7" fmla="*/ 159136 h 287981"/>
              <a:gd name="connsiteX0" fmla="*/ 0 w 1978990"/>
              <a:gd name="connsiteY0" fmla="*/ 159136 h 287981"/>
              <a:gd name="connsiteX1" fmla="*/ 1740453 w 1978990"/>
              <a:gd name="connsiteY1" fmla="*/ 159136 h 287981"/>
              <a:gd name="connsiteX2" fmla="*/ 1754593 w 1978990"/>
              <a:gd name="connsiteY2" fmla="*/ 343 h 287981"/>
              <a:gd name="connsiteX3" fmla="*/ 1976340 w 1978990"/>
              <a:gd name="connsiteY3" fmla="*/ 58213 h 287981"/>
              <a:gd name="connsiteX4" fmla="*/ 1965632 w 1978990"/>
              <a:gd name="connsiteY4" fmla="*/ 186343 h 287981"/>
              <a:gd name="connsiteX5" fmla="*/ 1752545 w 1978990"/>
              <a:gd name="connsiteY5" fmla="*/ 237611 h 287981"/>
              <a:gd name="connsiteX6" fmla="*/ 1740453 w 1978990"/>
              <a:gd name="connsiteY6" fmla="*/ 287981 h 287981"/>
              <a:gd name="connsiteX7" fmla="*/ 0 w 1978990"/>
              <a:gd name="connsiteY7" fmla="*/ 287981 h 287981"/>
              <a:gd name="connsiteX8" fmla="*/ 0 w 1978990"/>
              <a:gd name="connsiteY8" fmla="*/ 159136 h 287981"/>
              <a:gd name="connsiteX0" fmla="*/ 0 w 1976361"/>
              <a:gd name="connsiteY0" fmla="*/ 159136 h 287981"/>
              <a:gd name="connsiteX1" fmla="*/ 1740453 w 1976361"/>
              <a:gd name="connsiteY1" fmla="*/ 159136 h 287981"/>
              <a:gd name="connsiteX2" fmla="*/ 1754593 w 1976361"/>
              <a:gd name="connsiteY2" fmla="*/ 343 h 287981"/>
              <a:gd name="connsiteX3" fmla="*/ 1976340 w 1976361"/>
              <a:gd name="connsiteY3" fmla="*/ 58213 h 287981"/>
              <a:gd name="connsiteX4" fmla="*/ 1965632 w 1976361"/>
              <a:gd name="connsiteY4" fmla="*/ 186343 h 287981"/>
              <a:gd name="connsiteX5" fmla="*/ 1752545 w 1976361"/>
              <a:gd name="connsiteY5" fmla="*/ 237611 h 287981"/>
              <a:gd name="connsiteX6" fmla="*/ 1740453 w 1976361"/>
              <a:gd name="connsiteY6" fmla="*/ 287981 h 287981"/>
              <a:gd name="connsiteX7" fmla="*/ 0 w 1976361"/>
              <a:gd name="connsiteY7" fmla="*/ 287981 h 287981"/>
              <a:gd name="connsiteX8" fmla="*/ 0 w 1976361"/>
              <a:gd name="connsiteY8" fmla="*/ 159136 h 287981"/>
              <a:gd name="connsiteX0" fmla="*/ 0 w 1976361"/>
              <a:gd name="connsiteY0" fmla="*/ 159136 h 287981"/>
              <a:gd name="connsiteX1" fmla="*/ 1740453 w 1976361"/>
              <a:gd name="connsiteY1" fmla="*/ 159136 h 287981"/>
              <a:gd name="connsiteX2" fmla="*/ 1754593 w 1976361"/>
              <a:gd name="connsiteY2" fmla="*/ 343 h 287981"/>
              <a:gd name="connsiteX3" fmla="*/ 1976340 w 1976361"/>
              <a:gd name="connsiteY3" fmla="*/ 58213 h 287981"/>
              <a:gd name="connsiteX4" fmla="*/ 1965632 w 1976361"/>
              <a:gd name="connsiteY4" fmla="*/ 186343 h 287981"/>
              <a:gd name="connsiteX5" fmla="*/ 1752545 w 1976361"/>
              <a:gd name="connsiteY5" fmla="*/ 237611 h 287981"/>
              <a:gd name="connsiteX6" fmla="*/ 1740453 w 1976361"/>
              <a:gd name="connsiteY6" fmla="*/ 287981 h 287981"/>
              <a:gd name="connsiteX7" fmla="*/ 0 w 1976361"/>
              <a:gd name="connsiteY7" fmla="*/ 287981 h 287981"/>
              <a:gd name="connsiteX8" fmla="*/ 0 w 1976361"/>
              <a:gd name="connsiteY8" fmla="*/ 159136 h 287981"/>
              <a:gd name="connsiteX0" fmla="*/ 0 w 1976340"/>
              <a:gd name="connsiteY0" fmla="*/ 159136 h 287981"/>
              <a:gd name="connsiteX1" fmla="*/ 1740453 w 1976340"/>
              <a:gd name="connsiteY1" fmla="*/ 159136 h 287981"/>
              <a:gd name="connsiteX2" fmla="*/ 1754593 w 1976340"/>
              <a:gd name="connsiteY2" fmla="*/ 343 h 287981"/>
              <a:gd name="connsiteX3" fmla="*/ 1976340 w 1976340"/>
              <a:gd name="connsiteY3" fmla="*/ 58213 h 287981"/>
              <a:gd name="connsiteX4" fmla="*/ 1965632 w 1976340"/>
              <a:gd name="connsiteY4" fmla="*/ 186343 h 287981"/>
              <a:gd name="connsiteX5" fmla="*/ 1752545 w 1976340"/>
              <a:gd name="connsiteY5" fmla="*/ 237611 h 287981"/>
              <a:gd name="connsiteX6" fmla="*/ 1740453 w 1976340"/>
              <a:gd name="connsiteY6" fmla="*/ 287981 h 287981"/>
              <a:gd name="connsiteX7" fmla="*/ 0 w 1976340"/>
              <a:gd name="connsiteY7" fmla="*/ 287981 h 287981"/>
              <a:gd name="connsiteX8" fmla="*/ 0 w 1976340"/>
              <a:gd name="connsiteY8" fmla="*/ 159136 h 287981"/>
              <a:gd name="connsiteX0" fmla="*/ 0 w 1976340"/>
              <a:gd name="connsiteY0" fmla="*/ 159136 h 287981"/>
              <a:gd name="connsiteX1" fmla="*/ 1740453 w 1976340"/>
              <a:gd name="connsiteY1" fmla="*/ 159136 h 287981"/>
              <a:gd name="connsiteX2" fmla="*/ 1754593 w 1976340"/>
              <a:gd name="connsiteY2" fmla="*/ 343 h 287981"/>
              <a:gd name="connsiteX3" fmla="*/ 1976340 w 1976340"/>
              <a:gd name="connsiteY3" fmla="*/ 58213 h 287981"/>
              <a:gd name="connsiteX4" fmla="*/ 1965632 w 1976340"/>
              <a:gd name="connsiteY4" fmla="*/ 186343 h 287981"/>
              <a:gd name="connsiteX5" fmla="*/ 1752545 w 1976340"/>
              <a:gd name="connsiteY5" fmla="*/ 237611 h 287981"/>
              <a:gd name="connsiteX6" fmla="*/ 1740453 w 1976340"/>
              <a:gd name="connsiteY6" fmla="*/ 287981 h 287981"/>
              <a:gd name="connsiteX7" fmla="*/ 0 w 1976340"/>
              <a:gd name="connsiteY7" fmla="*/ 287981 h 287981"/>
              <a:gd name="connsiteX8" fmla="*/ 0 w 1976340"/>
              <a:gd name="connsiteY8" fmla="*/ 159136 h 287981"/>
              <a:gd name="connsiteX0" fmla="*/ 0 w 1976340"/>
              <a:gd name="connsiteY0" fmla="*/ 159136 h 287981"/>
              <a:gd name="connsiteX1" fmla="*/ 1740453 w 1976340"/>
              <a:gd name="connsiteY1" fmla="*/ 159136 h 287981"/>
              <a:gd name="connsiteX2" fmla="*/ 1754593 w 1976340"/>
              <a:gd name="connsiteY2" fmla="*/ 343 h 287981"/>
              <a:gd name="connsiteX3" fmla="*/ 1976340 w 1976340"/>
              <a:gd name="connsiteY3" fmla="*/ 58213 h 287981"/>
              <a:gd name="connsiteX4" fmla="*/ 1965632 w 1976340"/>
              <a:gd name="connsiteY4" fmla="*/ 186343 h 287981"/>
              <a:gd name="connsiteX5" fmla="*/ 1752545 w 1976340"/>
              <a:gd name="connsiteY5" fmla="*/ 237611 h 287981"/>
              <a:gd name="connsiteX6" fmla="*/ 1740453 w 1976340"/>
              <a:gd name="connsiteY6" fmla="*/ 287981 h 287981"/>
              <a:gd name="connsiteX7" fmla="*/ 0 w 1976340"/>
              <a:gd name="connsiteY7" fmla="*/ 287981 h 287981"/>
              <a:gd name="connsiteX8" fmla="*/ 0 w 1976340"/>
              <a:gd name="connsiteY8" fmla="*/ 159136 h 287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6340" h="287981">
                <a:moveTo>
                  <a:pt x="0" y="159136"/>
                </a:moveTo>
                <a:lnTo>
                  <a:pt x="1740453" y="159136"/>
                </a:lnTo>
                <a:cubicBezTo>
                  <a:pt x="1743072" y="168288"/>
                  <a:pt x="1751974" y="-8809"/>
                  <a:pt x="1754593" y="343"/>
                </a:cubicBezTo>
                <a:cubicBezTo>
                  <a:pt x="1930428" y="41473"/>
                  <a:pt x="1798968" y="12864"/>
                  <a:pt x="1976340" y="58213"/>
                </a:cubicBezTo>
                <a:cubicBezTo>
                  <a:pt x="1967863" y="164029"/>
                  <a:pt x="1971618" y="93378"/>
                  <a:pt x="1965632" y="186343"/>
                </a:cubicBezTo>
                <a:cubicBezTo>
                  <a:pt x="1921137" y="204129"/>
                  <a:pt x="1797040" y="219825"/>
                  <a:pt x="1752545" y="237611"/>
                </a:cubicBezTo>
                <a:lnTo>
                  <a:pt x="1740453" y="287981"/>
                </a:lnTo>
                <a:lnTo>
                  <a:pt x="0" y="287981"/>
                </a:lnTo>
                <a:lnTo>
                  <a:pt x="0" y="15913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正方形/長方形 149"/>
          <p:cNvSpPr/>
          <p:nvPr/>
        </p:nvSpPr>
        <p:spPr>
          <a:xfrm>
            <a:off x="6132551" y="5305583"/>
            <a:ext cx="764685" cy="573834"/>
          </a:xfrm>
          <a:custGeom>
            <a:avLst/>
            <a:gdLst>
              <a:gd name="connsiteX0" fmla="*/ 0 w 764685"/>
              <a:gd name="connsiteY0" fmla="*/ 0 h 236809"/>
              <a:gd name="connsiteX1" fmla="*/ 764685 w 764685"/>
              <a:gd name="connsiteY1" fmla="*/ 0 h 236809"/>
              <a:gd name="connsiteX2" fmla="*/ 764685 w 764685"/>
              <a:gd name="connsiteY2" fmla="*/ 236809 h 236809"/>
              <a:gd name="connsiteX3" fmla="*/ 0 w 764685"/>
              <a:gd name="connsiteY3" fmla="*/ 236809 h 236809"/>
              <a:gd name="connsiteX4" fmla="*/ 0 w 764685"/>
              <a:gd name="connsiteY4" fmla="*/ 0 h 236809"/>
              <a:gd name="connsiteX0" fmla="*/ 0 w 764685"/>
              <a:gd name="connsiteY0" fmla="*/ 337025 h 573834"/>
              <a:gd name="connsiteX1" fmla="*/ 455123 w 764685"/>
              <a:gd name="connsiteY1" fmla="*/ 0 h 573834"/>
              <a:gd name="connsiteX2" fmla="*/ 764685 w 764685"/>
              <a:gd name="connsiteY2" fmla="*/ 337025 h 573834"/>
              <a:gd name="connsiteX3" fmla="*/ 764685 w 764685"/>
              <a:gd name="connsiteY3" fmla="*/ 573834 h 573834"/>
              <a:gd name="connsiteX4" fmla="*/ 0 w 764685"/>
              <a:gd name="connsiteY4" fmla="*/ 573834 h 573834"/>
              <a:gd name="connsiteX5" fmla="*/ 0 w 764685"/>
              <a:gd name="connsiteY5" fmla="*/ 337025 h 573834"/>
              <a:gd name="connsiteX0" fmla="*/ 0 w 764685"/>
              <a:gd name="connsiteY0" fmla="*/ 337025 h 573834"/>
              <a:gd name="connsiteX1" fmla="*/ 455123 w 764685"/>
              <a:gd name="connsiteY1" fmla="*/ 0 h 573834"/>
              <a:gd name="connsiteX2" fmla="*/ 764685 w 764685"/>
              <a:gd name="connsiteY2" fmla="*/ 337025 h 573834"/>
              <a:gd name="connsiteX3" fmla="*/ 764685 w 764685"/>
              <a:gd name="connsiteY3" fmla="*/ 573834 h 573834"/>
              <a:gd name="connsiteX4" fmla="*/ 0 w 764685"/>
              <a:gd name="connsiteY4" fmla="*/ 573834 h 573834"/>
              <a:gd name="connsiteX5" fmla="*/ 0 w 764685"/>
              <a:gd name="connsiteY5" fmla="*/ 337025 h 573834"/>
              <a:gd name="connsiteX0" fmla="*/ 0 w 764685"/>
              <a:gd name="connsiteY0" fmla="*/ 337025 h 573834"/>
              <a:gd name="connsiteX1" fmla="*/ 455123 w 764685"/>
              <a:gd name="connsiteY1" fmla="*/ 0 h 573834"/>
              <a:gd name="connsiteX2" fmla="*/ 764685 w 764685"/>
              <a:gd name="connsiteY2" fmla="*/ 337025 h 573834"/>
              <a:gd name="connsiteX3" fmla="*/ 764685 w 764685"/>
              <a:gd name="connsiteY3" fmla="*/ 573834 h 573834"/>
              <a:gd name="connsiteX4" fmla="*/ 0 w 764685"/>
              <a:gd name="connsiteY4" fmla="*/ 573834 h 573834"/>
              <a:gd name="connsiteX5" fmla="*/ 0 w 764685"/>
              <a:gd name="connsiteY5" fmla="*/ 337025 h 57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4685" h="573834">
                <a:moveTo>
                  <a:pt x="0" y="337025"/>
                </a:moveTo>
                <a:cubicBezTo>
                  <a:pt x="353321" y="59583"/>
                  <a:pt x="87515" y="282205"/>
                  <a:pt x="455123" y="0"/>
                </a:cubicBezTo>
                <a:lnTo>
                  <a:pt x="764685" y="337025"/>
                </a:lnTo>
                <a:lnTo>
                  <a:pt x="764685" y="573834"/>
                </a:lnTo>
                <a:lnTo>
                  <a:pt x="0" y="573834"/>
                </a:lnTo>
                <a:lnTo>
                  <a:pt x="0" y="337025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正方形/長方形 151"/>
          <p:cNvSpPr/>
          <p:nvPr/>
        </p:nvSpPr>
        <p:spPr>
          <a:xfrm>
            <a:off x="6943623" y="5656245"/>
            <a:ext cx="501301" cy="2231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タイトル 1"/>
          <p:cNvSpPr txBox="1">
            <a:spLocks/>
          </p:cNvSpPr>
          <p:nvPr/>
        </p:nvSpPr>
        <p:spPr>
          <a:xfrm>
            <a:off x="5740837" y="1138044"/>
            <a:ext cx="1115314" cy="3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sz="1600" b="1" dirty="0" smtClean="0">
                <a:solidFill>
                  <a:schemeClr val="bg1"/>
                </a:solidFill>
                <a:latin typeface="+mj-ea"/>
              </a:rPr>
              <a:t>D</a:t>
            </a:r>
            <a:r>
              <a:rPr lang="ja-JP" altLang="en-US" sz="1600" b="1" dirty="0" smtClean="0">
                <a:solidFill>
                  <a:schemeClr val="bg1"/>
                </a:solidFill>
                <a:latin typeface="+mj-ea"/>
              </a:rPr>
              <a:t>・</a:t>
            </a:r>
            <a:r>
              <a:rPr lang="en-US" altLang="ja-JP" sz="1600" b="1" dirty="0" smtClean="0">
                <a:solidFill>
                  <a:schemeClr val="bg1"/>
                </a:solidFill>
                <a:latin typeface="+mj-ea"/>
              </a:rPr>
              <a:t>E</a:t>
            </a:r>
            <a:r>
              <a:rPr lang="ja-JP" altLang="en-US" sz="1600" b="1" dirty="0" smtClean="0">
                <a:solidFill>
                  <a:schemeClr val="bg1"/>
                </a:solidFill>
                <a:latin typeface="+mj-ea"/>
              </a:rPr>
              <a:t>地区</a:t>
            </a:r>
            <a:endParaRPr lang="ja-JP" altLang="en-US" sz="1600" b="1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54" name="タイトル 1"/>
          <p:cNvSpPr txBox="1">
            <a:spLocks/>
          </p:cNvSpPr>
          <p:nvPr/>
        </p:nvSpPr>
        <p:spPr>
          <a:xfrm>
            <a:off x="5740837" y="3307004"/>
            <a:ext cx="1115314" cy="3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sz="1600" b="1" dirty="0" smtClean="0">
                <a:solidFill>
                  <a:schemeClr val="bg1"/>
                </a:solidFill>
                <a:latin typeface="+mj-ea"/>
              </a:rPr>
              <a:t>I</a:t>
            </a:r>
            <a:r>
              <a:rPr lang="ja-JP" altLang="en-US" sz="1600" b="1" dirty="0" smtClean="0">
                <a:solidFill>
                  <a:schemeClr val="bg1"/>
                </a:solidFill>
                <a:latin typeface="+mj-ea"/>
              </a:rPr>
              <a:t>地区</a:t>
            </a:r>
            <a:endParaRPr lang="ja-JP" altLang="en-US" sz="1600" b="1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55" name="タイトル 1"/>
          <p:cNvSpPr txBox="1">
            <a:spLocks/>
          </p:cNvSpPr>
          <p:nvPr/>
        </p:nvSpPr>
        <p:spPr>
          <a:xfrm>
            <a:off x="5740837" y="4821968"/>
            <a:ext cx="1115314" cy="3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sz="1600" b="1" dirty="0">
                <a:solidFill>
                  <a:schemeClr val="bg1"/>
                </a:solidFill>
                <a:latin typeface="+mj-ea"/>
              </a:rPr>
              <a:t>Q</a:t>
            </a:r>
            <a:r>
              <a:rPr lang="ja-JP" altLang="en-US" sz="1600" b="1" dirty="0" smtClean="0">
                <a:solidFill>
                  <a:schemeClr val="bg1"/>
                </a:solidFill>
                <a:latin typeface="+mj-ea"/>
              </a:rPr>
              <a:t>地区</a:t>
            </a:r>
            <a:endParaRPr lang="ja-JP" altLang="en-US" sz="1600" b="1" dirty="0">
              <a:solidFill>
                <a:schemeClr val="bg1"/>
              </a:solidFill>
              <a:latin typeface="+mj-ea"/>
            </a:endParaRPr>
          </a:p>
        </p:txBody>
      </p:sp>
      <p:grpSp>
        <p:nvGrpSpPr>
          <p:cNvPr id="98" name="グループ化 97"/>
          <p:cNvGrpSpPr/>
          <p:nvPr/>
        </p:nvGrpSpPr>
        <p:grpSpPr>
          <a:xfrm>
            <a:off x="436252" y="1612471"/>
            <a:ext cx="1842924" cy="995533"/>
            <a:chOff x="436252" y="1612471"/>
            <a:chExt cx="1842924" cy="995533"/>
          </a:xfrm>
        </p:grpSpPr>
        <p:sp>
          <p:nvSpPr>
            <p:cNvPr id="99" name="正方形/長方形 98"/>
            <p:cNvSpPr/>
            <p:nvPr/>
          </p:nvSpPr>
          <p:spPr>
            <a:xfrm>
              <a:off x="436252" y="1612471"/>
              <a:ext cx="1842924" cy="99553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1" u="sng" dirty="0" smtClean="0">
                  <a:solidFill>
                    <a:schemeClr val="tx1"/>
                  </a:solidFill>
                  <a:latin typeface="+mn-ea"/>
                </a:rPr>
                <a:t>凡例</a:t>
              </a:r>
              <a:r>
                <a:rPr kumimoji="1" lang="ja-JP" altLang="en-US" sz="1200" dirty="0" smtClean="0">
                  <a:solidFill>
                    <a:schemeClr val="tx1"/>
                  </a:solidFill>
                  <a:latin typeface="+mn-ea"/>
                </a:rPr>
                <a:t>　　</a:t>
              </a:r>
              <a:endParaRPr kumimoji="1" lang="en-US" altLang="ja-JP" sz="1200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kumimoji="1" lang="ja-JP" altLang="en-US" sz="1200" dirty="0" smtClean="0">
                  <a:solidFill>
                    <a:schemeClr val="tx1"/>
                  </a:solidFill>
                  <a:latin typeface="+mn-ea"/>
                </a:rPr>
                <a:t>　　：上屋</a:t>
              </a:r>
              <a:endParaRPr kumimoji="1" lang="en-US" altLang="ja-JP" sz="1200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kumimoji="1" lang="ja-JP" altLang="en-US" sz="1200" dirty="0" smtClean="0">
                  <a:solidFill>
                    <a:schemeClr val="tx1"/>
                  </a:solidFill>
                  <a:latin typeface="+mn-ea"/>
                </a:rPr>
                <a:t>　　：荷さばき地</a:t>
              </a:r>
              <a:endParaRPr kumimoji="1" lang="en-US" altLang="ja-JP" sz="1200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lang="ja-JP" altLang="en-US" sz="1200" dirty="0" smtClean="0">
                  <a:solidFill>
                    <a:schemeClr val="tx1"/>
                  </a:solidFill>
                  <a:latin typeface="+mn-ea"/>
                </a:rPr>
                <a:t>　　：荷役機械</a:t>
              </a:r>
              <a:endParaRPr lang="en-US" altLang="ja-JP" sz="1200" dirty="0" smtClean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00" name="正方形/長方形 99"/>
            <p:cNvSpPr/>
            <p:nvPr/>
          </p:nvSpPr>
          <p:spPr>
            <a:xfrm>
              <a:off x="490704" y="1981983"/>
              <a:ext cx="350515" cy="923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101" name="正方形/長方形 100"/>
            <p:cNvSpPr/>
            <p:nvPr/>
          </p:nvSpPr>
          <p:spPr>
            <a:xfrm>
              <a:off x="482250" y="2144426"/>
              <a:ext cx="359402" cy="99754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102" name="円/楕円 101"/>
            <p:cNvSpPr>
              <a:spLocks noChangeAspect="1"/>
            </p:cNvSpPr>
            <p:nvPr/>
          </p:nvSpPr>
          <p:spPr>
            <a:xfrm>
              <a:off x="564575" y="2338060"/>
              <a:ext cx="91440" cy="914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cxnSp>
          <p:nvCxnSpPr>
            <p:cNvPr id="114" name="直線コネクタ 113"/>
            <p:cNvCxnSpPr/>
            <p:nvPr/>
          </p:nvCxnSpPr>
          <p:spPr>
            <a:xfrm flipH="1">
              <a:off x="661951" y="2379018"/>
              <a:ext cx="98364" cy="135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タイトル 1"/>
          <p:cNvSpPr>
            <a:spLocks noGrp="1"/>
          </p:cNvSpPr>
          <p:nvPr>
            <p:ph type="title"/>
          </p:nvPr>
        </p:nvSpPr>
        <p:spPr>
          <a:xfrm>
            <a:off x="0" y="61492"/>
            <a:ext cx="7886700" cy="1018008"/>
          </a:xfrm>
        </p:spPr>
        <p:txBody>
          <a:bodyPr>
            <a:normAutofit/>
          </a:bodyPr>
          <a:lstStyle/>
          <a:p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Ⅳ</a:t>
            </a:r>
            <a:r>
              <a:rPr kumimoji="1" lang="ja-JP" altLang="en-US" sz="1600" b="1" dirty="0" smtClean="0">
                <a:solidFill>
                  <a:schemeClr val="tx1"/>
                </a:solidFill>
                <a:latin typeface="+mj-ea"/>
              </a:rPr>
              <a:t>　経営改善策</a:t>
            </a:r>
            <a:r>
              <a:rPr kumimoji="1" lang="en-US" altLang="ja-JP" sz="1600" b="1" dirty="0" smtClean="0">
                <a:solidFill>
                  <a:schemeClr val="tx1"/>
                </a:solidFill>
                <a:latin typeface="+mj-ea"/>
              </a:rPr>
              <a:t/>
            </a:r>
            <a:br>
              <a:rPr kumimoji="1" lang="en-US" altLang="ja-JP" sz="1600" b="1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　</a:t>
            </a:r>
            <a:r>
              <a:rPr lang="ja-JP" altLang="en-US" sz="1600" b="1" dirty="0" smtClean="0">
                <a:solidFill>
                  <a:schemeClr val="tx1"/>
                </a:solidFill>
                <a:latin typeface="+mj-ea"/>
              </a:rPr>
              <a:t>２．個別課題への対応</a:t>
            </a:r>
            <a:r>
              <a:rPr lang="en-US" altLang="ja-JP" sz="1600" b="1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1600" b="1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　</a:t>
            </a:r>
            <a:r>
              <a:rPr lang="ja-JP" altLang="en-US" sz="1600" b="1" dirty="0" smtClean="0">
                <a:solidFill>
                  <a:schemeClr val="tx1"/>
                </a:solidFill>
                <a:latin typeface="+mj-ea"/>
              </a:rPr>
              <a:t>　⑥　その他低稼働地区（</a:t>
            </a:r>
            <a:r>
              <a:rPr lang="en-US" altLang="ja-JP" sz="1600" b="1" dirty="0" smtClean="0">
                <a:solidFill>
                  <a:schemeClr val="tx1"/>
                </a:solidFill>
                <a:latin typeface="+mj-ea"/>
              </a:rPr>
              <a:t>D</a:t>
            </a:r>
            <a:r>
              <a:rPr lang="ja-JP" altLang="en-US" sz="1600" b="1" dirty="0" smtClean="0">
                <a:solidFill>
                  <a:schemeClr val="tx1"/>
                </a:solidFill>
                <a:latin typeface="+mj-ea"/>
              </a:rPr>
              <a:t>･</a:t>
            </a:r>
            <a:r>
              <a:rPr lang="en-US" altLang="ja-JP" sz="1600" b="1" dirty="0" smtClean="0">
                <a:solidFill>
                  <a:schemeClr val="tx1"/>
                </a:solidFill>
                <a:latin typeface="+mj-ea"/>
              </a:rPr>
              <a:t>E</a:t>
            </a:r>
            <a:r>
              <a:rPr lang="ja-JP" altLang="en-US" sz="1600" b="1" dirty="0" smtClean="0">
                <a:solidFill>
                  <a:schemeClr val="tx1"/>
                </a:solidFill>
                <a:latin typeface="+mj-ea"/>
              </a:rPr>
              <a:t>地区、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I</a:t>
            </a:r>
            <a:r>
              <a:rPr lang="ja-JP" altLang="en-US" sz="1600" b="1" dirty="0" smtClean="0">
                <a:solidFill>
                  <a:schemeClr val="tx1"/>
                </a:solidFill>
                <a:latin typeface="+mj-ea"/>
              </a:rPr>
              <a:t>地区、</a:t>
            </a:r>
            <a:r>
              <a:rPr lang="en-US" altLang="ja-JP" sz="1600" b="1" dirty="0" smtClean="0">
                <a:solidFill>
                  <a:schemeClr val="tx1"/>
                </a:solidFill>
                <a:latin typeface="+mj-ea"/>
              </a:rPr>
              <a:t>Q</a:t>
            </a:r>
            <a:r>
              <a:rPr lang="ja-JP" altLang="en-US" sz="1600" b="1" dirty="0" smtClean="0">
                <a:solidFill>
                  <a:schemeClr val="tx1"/>
                </a:solidFill>
                <a:latin typeface="+mj-ea"/>
              </a:rPr>
              <a:t>地区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）</a:t>
            </a:r>
            <a:endParaRPr kumimoji="1"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34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674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61492"/>
            <a:ext cx="7886700" cy="1018008"/>
          </a:xfrm>
        </p:spPr>
        <p:txBody>
          <a:bodyPr>
            <a:normAutofit/>
          </a:bodyPr>
          <a:lstStyle/>
          <a:p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Ⅳ</a:t>
            </a:r>
            <a:r>
              <a:rPr kumimoji="1" lang="ja-JP" altLang="en-US" sz="1600" b="1" dirty="0" smtClean="0">
                <a:solidFill>
                  <a:schemeClr val="tx1"/>
                </a:solidFill>
                <a:latin typeface="+mj-ea"/>
              </a:rPr>
              <a:t>　経営改善策</a:t>
            </a:r>
            <a:r>
              <a:rPr kumimoji="1" lang="en-US" altLang="ja-JP" sz="1600" b="1" dirty="0" smtClean="0">
                <a:solidFill>
                  <a:schemeClr val="tx1"/>
                </a:solidFill>
                <a:latin typeface="+mj-ea"/>
              </a:rPr>
              <a:t/>
            </a:r>
            <a:br>
              <a:rPr kumimoji="1" lang="en-US" altLang="ja-JP" sz="1600" b="1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　</a:t>
            </a:r>
            <a:r>
              <a:rPr lang="ja-JP" altLang="en-US" sz="1600" b="1" dirty="0" smtClean="0">
                <a:solidFill>
                  <a:schemeClr val="tx1"/>
                </a:solidFill>
                <a:latin typeface="+mj-ea"/>
              </a:rPr>
              <a:t>２．個別課題への対応</a:t>
            </a:r>
            <a:r>
              <a:rPr lang="en-US" altLang="ja-JP" sz="1600" b="1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1600" b="1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　</a:t>
            </a:r>
            <a:r>
              <a:rPr lang="ja-JP" altLang="en-US" sz="1600" b="1" dirty="0" smtClean="0">
                <a:solidFill>
                  <a:schemeClr val="tx1"/>
                </a:solidFill>
                <a:latin typeface="+mj-ea"/>
              </a:rPr>
              <a:t>　⑥　その他低稼働地区（</a:t>
            </a:r>
            <a:r>
              <a:rPr lang="en-US" altLang="ja-JP" sz="1600" b="1" dirty="0" smtClean="0">
                <a:solidFill>
                  <a:schemeClr val="tx1"/>
                </a:solidFill>
                <a:latin typeface="+mj-ea"/>
              </a:rPr>
              <a:t>D</a:t>
            </a:r>
            <a:r>
              <a:rPr lang="ja-JP" altLang="en-US" sz="1600" b="1" dirty="0" smtClean="0">
                <a:solidFill>
                  <a:schemeClr val="tx1"/>
                </a:solidFill>
                <a:latin typeface="+mj-ea"/>
              </a:rPr>
              <a:t>･</a:t>
            </a:r>
            <a:r>
              <a:rPr lang="en-US" altLang="ja-JP" sz="1600" b="1" dirty="0" smtClean="0">
                <a:solidFill>
                  <a:schemeClr val="tx1"/>
                </a:solidFill>
                <a:latin typeface="+mj-ea"/>
              </a:rPr>
              <a:t>E</a:t>
            </a:r>
            <a:r>
              <a:rPr lang="ja-JP" altLang="en-US" sz="1600" b="1" dirty="0" smtClean="0">
                <a:solidFill>
                  <a:schemeClr val="tx1"/>
                </a:solidFill>
                <a:latin typeface="+mj-ea"/>
              </a:rPr>
              <a:t>地区、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I</a:t>
            </a:r>
            <a:r>
              <a:rPr lang="ja-JP" altLang="en-US" sz="1600" b="1" dirty="0" smtClean="0">
                <a:solidFill>
                  <a:schemeClr val="tx1"/>
                </a:solidFill>
                <a:latin typeface="+mj-ea"/>
              </a:rPr>
              <a:t>地区、</a:t>
            </a:r>
            <a:r>
              <a:rPr lang="en-US" altLang="ja-JP" sz="1600" b="1" dirty="0" smtClean="0">
                <a:solidFill>
                  <a:schemeClr val="tx1"/>
                </a:solidFill>
                <a:latin typeface="+mj-ea"/>
              </a:rPr>
              <a:t>Q</a:t>
            </a:r>
            <a:r>
              <a:rPr lang="ja-JP" altLang="en-US" sz="1600" b="1" dirty="0" smtClean="0">
                <a:solidFill>
                  <a:schemeClr val="tx1"/>
                </a:solidFill>
                <a:latin typeface="+mj-ea"/>
              </a:rPr>
              <a:t>地区</a:t>
            </a: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）</a:t>
            </a:r>
            <a:endParaRPr kumimoji="1"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72569" y="6236680"/>
            <a:ext cx="8866715" cy="60084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課題解決のための「経営改善策</a:t>
            </a:r>
            <a:r>
              <a:rPr lang="ja-JP" altLang="en-US" sz="1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」</a:t>
            </a:r>
            <a:endParaRPr lang="en-US" altLang="ja-JP" sz="12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lang="ja-JP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（短期的取組）</a:t>
            </a:r>
            <a:endParaRPr lang="en-US" altLang="ja-JP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ja-JP" altLang="ja-JP" sz="1200" b="1" dirty="0">
                <a:solidFill>
                  <a:schemeClr val="bg1"/>
                </a:solidFill>
              </a:rPr>
              <a:t>補修費を精査するとともに、新たな事業者の掘り起こしをすることにより、収支の改善を図る</a:t>
            </a:r>
            <a:r>
              <a:rPr lang="ja-JP" altLang="ja-JP" sz="1200" b="1" dirty="0" smtClean="0">
                <a:solidFill>
                  <a:schemeClr val="bg1"/>
                </a:solidFill>
              </a:rPr>
              <a:t>。</a:t>
            </a:r>
            <a:endParaRPr lang="ja-JP" altLang="ja-JP" sz="1200" b="1" dirty="0">
              <a:solidFill>
                <a:schemeClr val="bg1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305653" y="3688098"/>
            <a:ext cx="1081340" cy="226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700" dirty="0" smtClean="0">
                <a:solidFill>
                  <a:schemeClr val="bg1"/>
                </a:solidFill>
              </a:rPr>
              <a:t>D</a:t>
            </a:r>
            <a:r>
              <a:rPr lang="ja-JP" altLang="en-US" sz="700" dirty="0" smtClean="0">
                <a:solidFill>
                  <a:schemeClr val="bg1"/>
                </a:solidFill>
              </a:rPr>
              <a:t>地区</a:t>
            </a:r>
            <a:endParaRPr kumimoji="1" lang="en-US" altLang="ja-JP" sz="700" dirty="0" smtClean="0">
              <a:solidFill>
                <a:schemeClr val="bg1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523497" y="3855080"/>
            <a:ext cx="1081340" cy="226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700" dirty="0" smtClean="0">
                <a:solidFill>
                  <a:schemeClr val="bg1"/>
                </a:solidFill>
              </a:rPr>
              <a:t>D-1</a:t>
            </a:r>
            <a:r>
              <a:rPr lang="ja-JP" altLang="en-US" sz="700" dirty="0" smtClean="0">
                <a:solidFill>
                  <a:schemeClr val="bg1"/>
                </a:solidFill>
              </a:rPr>
              <a:t>号</a:t>
            </a:r>
            <a:endParaRPr kumimoji="1" lang="en-US" altLang="ja-JP" sz="700" dirty="0" smtClean="0">
              <a:solidFill>
                <a:schemeClr val="bg1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006468" y="3842244"/>
            <a:ext cx="1081340" cy="226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700" dirty="0" smtClean="0">
                <a:solidFill>
                  <a:schemeClr val="bg1"/>
                </a:solidFill>
              </a:rPr>
              <a:t>D-2</a:t>
            </a:r>
            <a:r>
              <a:rPr lang="ja-JP" altLang="en-US" sz="700" dirty="0" smtClean="0">
                <a:solidFill>
                  <a:schemeClr val="bg1"/>
                </a:solidFill>
              </a:rPr>
              <a:t>号</a:t>
            </a:r>
            <a:endParaRPr kumimoji="1" lang="en-US" altLang="ja-JP" sz="700" dirty="0" smtClean="0">
              <a:solidFill>
                <a:schemeClr val="bg1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451057" y="3848662"/>
            <a:ext cx="1081340" cy="226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700" dirty="0" smtClean="0">
                <a:solidFill>
                  <a:schemeClr val="bg1"/>
                </a:solidFill>
              </a:rPr>
              <a:t>D-3</a:t>
            </a:r>
            <a:r>
              <a:rPr lang="ja-JP" altLang="en-US" sz="700" dirty="0" smtClean="0">
                <a:solidFill>
                  <a:schemeClr val="bg1"/>
                </a:solidFill>
              </a:rPr>
              <a:t>号</a:t>
            </a:r>
            <a:endParaRPr kumimoji="1" lang="en-US" altLang="ja-JP" sz="700" dirty="0" smtClean="0">
              <a:solidFill>
                <a:schemeClr val="bg1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825948" y="3842244"/>
            <a:ext cx="1081340" cy="226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700" dirty="0" smtClean="0">
                <a:solidFill>
                  <a:schemeClr val="bg1"/>
                </a:solidFill>
              </a:rPr>
              <a:t>D-4</a:t>
            </a:r>
            <a:r>
              <a:rPr lang="ja-JP" altLang="en-US" sz="700" dirty="0" smtClean="0">
                <a:solidFill>
                  <a:schemeClr val="bg1"/>
                </a:solidFill>
              </a:rPr>
              <a:t>号</a:t>
            </a:r>
            <a:endParaRPr kumimoji="1" lang="en-US" altLang="ja-JP" sz="700" dirty="0" smtClean="0">
              <a:solidFill>
                <a:schemeClr val="bg1"/>
              </a:solidFill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162170" y="885070"/>
            <a:ext cx="3395891" cy="1204987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pPr lvl="0" algn="just">
              <a:spcAft>
                <a:spcPts val="0"/>
              </a:spcAft>
            </a:pPr>
            <a:r>
              <a:rPr lang="ja-JP" altLang="en-US" sz="1100" b="1" u="sng" kern="100" dirty="0" smtClean="0">
                <a:latin typeface="+mn-ea"/>
                <a:cs typeface="Times New Roman" panose="02020603050405020304" pitchFamily="18" charset="0"/>
              </a:rPr>
              <a:t>各埠頭の役割</a:t>
            </a:r>
            <a:endParaRPr lang="en-US" altLang="ja-JP" sz="1100" b="1" u="sng" kern="100" dirty="0" smtClean="0">
              <a:latin typeface="+mn-ea"/>
              <a:cs typeface="Times New Roman" panose="02020603050405020304" pitchFamily="18" charset="0"/>
            </a:endParaRPr>
          </a:p>
          <a:p>
            <a:pPr marL="171450" lvl="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altLang="en-US" sz="1100" kern="100" dirty="0" smtClean="0">
                <a:latin typeface="+mn-ea"/>
                <a:cs typeface="Times New Roman" panose="02020603050405020304" pitchFamily="18" charset="0"/>
              </a:rPr>
              <a:t>Ｄ</a:t>
            </a:r>
            <a:r>
              <a:rPr lang="ja-JP" altLang="en-US" sz="1100" kern="100" dirty="0">
                <a:latin typeface="+mn-ea"/>
                <a:cs typeface="Times New Roman" panose="02020603050405020304" pitchFamily="18" charset="0"/>
              </a:rPr>
              <a:t>・Ｅ地区及びＩ地区は、内貿の定期航路を優先するふ頭である。</a:t>
            </a:r>
          </a:p>
          <a:p>
            <a:pPr marL="171450" lvl="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altLang="en-US" sz="1100" kern="100" dirty="0" smtClean="0">
                <a:latin typeface="+mn-ea"/>
                <a:cs typeface="Times New Roman" panose="02020603050405020304" pitchFamily="18" charset="0"/>
              </a:rPr>
              <a:t>Ｑ</a:t>
            </a:r>
            <a:r>
              <a:rPr lang="ja-JP" altLang="en-US" sz="1100" kern="100" dirty="0">
                <a:latin typeface="+mn-ea"/>
                <a:cs typeface="Times New Roman" panose="02020603050405020304" pitchFamily="18" charset="0"/>
              </a:rPr>
              <a:t>地区は、コンテナへの荷詰め荷出しのための高床式上屋であるＱ上屋（南港外貿雑貨センター）とその周囲の荷さばき地からなり、コンテナ物流の集貨・配送の拠点となっている。</a:t>
            </a:r>
          </a:p>
        </p:txBody>
      </p:sp>
      <p:sp>
        <p:nvSpPr>
          <p:cNvPr id="57" name="正方形/長方形 56"/>
          <p:cNvSpPr/>
          <p:nvPr/>
        </p:nvSpPr>
        <p:spPr>
          <a:xfrm>
            <a:off x="3630858" y="885070"/>
            <a:ext cx="2734853" cy="120498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r>
              <a:rPr lang="ja-JP" altLang="en-US" sz="1100" b="1" u="sng" dirty="0" smtClean="0">
                <a:latin typeface="+mn-ea"/>
                <a:cs typeface="Times New Roman" panose="02020603050405020304" pitchFamily="18" charset="0"/>
              </a:rPr>
              <a:t>これ</a:t>
            </a:r>
            <a:r>
              <a:rPr lang="ja-JP" altLang="en-US" sz="1100" b="1" u="sng" dirty="0">
                <a:latin typeface="+mn-ea"/>
                <a:cs typeface="Times New Roman" panose="02020603050405020304" pitchFamily="18" charset="0"/>
              </a:rPr>
              <a:t>まで及び当面の取り組みによる収支</a:t>
            </a:r>
            <a:r>
              <a:rPr lang="ja-JP" altLang="en-US" sz="1100" b="1" u="sng" dirty="0" smtClean="0">
                <a:latin typeface="+mn-ea"/>
                <a:cs typeface="Times New Roman" panose="02020603050405020304" pitchFamily="18" charset="0"/>
              </a:rPr>
              <a:t>見通し</a:t>
            </a:r>
            <a:endParaRPr lang="en-US" altLang="ja-JP" sz="1100" b="1" u="sng" dirty="0" smtClean="0">
              <a:latin typeface="+mn-ea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100" dirty="0" smtClean="0">
                <a:latin typeface="+mn-ea"/>
                <a:cs typeface="Times New Roman" panose="02020603050405020304" pitchFamily="18" charset="0"/>
              </a:rPr>
              <a:t>Ｄ</a:t>
            </a:r>
            <a:r>
              <a:rPr lang="ja-JP" altLang="en-US" sz="1100" dirty="0">
                <a:latin typeface="+mn-ea"/>
                <a:cs typeface="Times New Roman" panose="02020603050405020304" pitchFamily="18" charset="0"/>
              </a:rPr>
              <a:t>・Ｅ地区に関しては</a:t>
            </a:r>
            <a:r>
              <a:rPr lang="ja-JP" altLang="en-US" sz="1100" dirty="0" smtClean="0">
                <a:latin typeface="+mn-ea"/>
                <a:cs typeface="Times New Roman" panose="02020603050405020304" pitchFamily="18" charset="0"/>
              </a:rPr>
              <a:t>、Ｅ６・７地区荷さばき地を</a:t>
            </a:r>
            <a:r>
              <a:rPr lang="en-US" altLang="ja-JP" sz="1100" dirty="0" smtClean="0">
                <a:latin typeface="+mn-ea"/>
                <a:cs typeface="Times New Roman" panose="02020603050405020304" pitchFamily="18" charset="0"/>
              </a:rPr>
              <a:t>2019</a:t>
            </a:r>
            <a:r>
              <a:rPr lang="ja-JP" altLang="en-US" sz="1100" dirty="0" smtClean="0">
                <a:latin typeface="+mn-ea"/>
                <a:cs typeface="Times New Roman" panose="02020603050405020304" pitchFamily="18" charset="0"/>
              </a:rPr>
              <a:t>年度に事</a:t>
            </a:r>
            <a:r>
              <a:rPr lang="ja-JP" altLang="en-US" sz="1100" dirty="0">
                <a:latin typeface="+mn-ea"/>
                <a:cs typeface="Times New Roman" panose="02020603050405020304" pitchFamily="18" charset="0"/>
              </a:rPr>
              <a:t>業者に使用</a:t>
            </a:r>
            <a:r>
              <a:rPr lang="ja-JP" altLang="en-US" sz="1100" dirty="0" smtClean="0">
                <a:latin typeface="+mn-ea"/>
                <a:cs typeface="Times New Roman" panose="02020603050405020304" pitchFamily="18" charset="0"/>
              </a:rPr>
              <a:t>許可</a:t>
            </a:r>
            <a:r>
              <a:rPr lang="ja-JP" altLang="en-US" sz="1100" dirty="0">
                <a:latin typeface="+mn-ea"/>
                <a:cs typeface="Times New Roman" panose="02020603050405020304" pitchFamily="18" charset="0"/>
              </a:rPr>
              <a:t>し</a:t>
            </a:r>
            <a:r>
              <a:rPr lang="ja-JP" altLang="en-US" sz="1100" dirty="0" smtClean="0">
                <a:latin typeface="+mn-ea"/>
                <a:cs typeface="Times New Roman" panose="02020603050405020304" pitchFamily="18" charset="0"/>
              </a:rPr>
              <a:t>、許可面積及び使用料収入が増加する予定であることから、</a:t>
            </a:r>
            <a:r>
              <a:rPr lang="en-US" altLang="ja-JP" sz="1100" dirty="0" smtClean="0">
                <a:latin typeface="+mn-ea"/>
                <a:cs typeface="Times New Roman" panose="02020603050405020304" pitchFamily="18" charset="0"/>
              </a:rPr>
              <a:t>2019</a:t>
            </a:r>
            <a:r>
              <a:rPr lang="ja-JP" altLang="en-US" sz="1100" dirty="0" smtClean="0">
                <a:latin typeface="+mn-ea"/>
                <a:cs typeface="Times New Roman" panose="02020603050405020304" pitchFamily="18" charset="0"/>
              </a:rPr>
              <a:t>年度には黒字化する見込みである。</a:t>
            </a:r>
            <a:endParaRPr lang="en-US" altLang="ja-JP" sz="1100" dirty="0" smtClean="0">
              <a:latin typeface="+mn-ea"/>
              <a:cs typeface="Times New Roman" panose="02020603050405020304" pitchFamily="18" charset="0"/>
            </a:endParaRPr>
          </a:p>
          <a:p>
            <a:endParaRPr lang="en-US" altLang="ja-JP" sz="1100" dirty="0" smtClean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6438507" y="906934"/>
            <a:ext cx="2620835" cy="118312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endParaRPr lang="en-US" altLang="ja-JP" sz="1100" dirty="0" smtClean="0">
              <a:latin typeface="+mn-ea"/>
              <a:cs typeface="Times New Roman" panose="02020603050405020304" pitchFamily="18" charset="0"/>
            </a:endParaRPr>
          </a:p>
          <a:p>
            <a:endParaRPr lang="en-US" altLang="ja-JP" sz="900" dirty="0" smtClean="0">
              <a:latin typeface="+mn-ea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100" dirty="0">
                <a:latin typeface="+mn-ea"/>
                <a:cs typeface="Times New Roman" panose="02020603050405020304" pitchFamily="18" charset="0"/>
              </a:rPr>
              <a:t>Ｄ・Ｅ地区、Ｉ地区及びＱ地区は、稼働率（Ｄ・Ｅ地区：</a:t>
            </a:r>
            <a:r>
              <a:rPr lang="en-US" altLang="ja-JP" sz="1100" dirty="0" smtClean="0">
                <a:latin typeface="+mn-ea"/>
                <a:cs typeface="Times New Roman" panose="02020603050405020304" pitchFamily="18" charset="0"/>
              </a:rPr>
              <a:t>74.8</a:t>
            </a:r>
            <a:r>
              <a:rPr lang="ja-JP" altLang="en-US" sz="1100" dirty="0" smtClean="0">
                <a:latin typeface="+mn-ea"/>
                <a:cs typeface="Times New Roman" panose="02020603050405020304" pitchFamily="18" charset="0"/>
              </a:rPr>
              <a:t>％</a:t>
            </a:r>
            <a:r>
              <a:rPr lang="ja-JP" altLang="en-US" sz="1100" dirty="0">
                <a:latin typeface="+mn-ea"/>
                <a:cs typeface="Times New Roman" panose="02020603050405020304" pitchFamily="18" charset="0"/>
              </a:rPr>
              <a:t>、</a:t>
            </a:r>
            <a:r>
              <a:rPr lang="en-US" altLang="ja-JP" sz="1100" dirty="0">
                <a:latin typeface="+mn-ea"/>
                <a:cs typeface="Times New Roman" panose="02020603050405020304" pitchFamily="18" charset="0"/>
              </a:rPr>
              <a:t>I</a:t>
            </a:r>
            <a:r>
              <a:rPr lang="ja-JP" altLang="en-US" sz="1100" dirty="0">
                <a:latin typeface="+mn-ea"/>
                <a:cs typeface="Times New Roman" panose="02020603050405020304" pitchFamily="18" charset="0"/>
              </a:rPr>
              <a:t>地区：</a:t>
            </a:r>
            <a:r>
              <a:rPr lang="en-US" altLang="ja-JP" sz="1100" dirty="0" smtClean="0">
                <a:latin typeface="+mn-ea"/>
                <a:cs typeface="Times New Roman" panose="02020603050405020304" pitchFamily="18" charset="0"/>
              </a:rPr>
              <a:t>81.5</a:t>
            </a:r>
            <a:r>
              <a:rPr lang="ja-JP" altLang="en-US" sz="1100" dirty="0" smtClean="0">
                <a:latin typeface="+mn-ea"/>
                <a:cs typeface="Times New Roman" panose="02020603050405020304" pitchFamily="18" charset="0"/>
              </a:rPr>
              <a:t>％</a:t>
            </a:r>
            <a:r>
              <a:rPr lang="ja-JP" altLang="en-US" sz="1100" dirty="0">
                <a:latin typeface="+mn-ea"/>
                <a:cs typeface="Times New Roman" panose="02020603050405020304" pitchFamily="18" charset="0"/>
              </a:rPr>
              <a:t>、Ｑ地区：</a:t>
            </a:r>
            <a:r>
              <a:rPr lang="en-US" altLang="ja-JP" sz="1100" dirty="0" smtClean="0">
                <a:latin typeface="+mn-ea"/>
                <a:cs typeface="Times New Roman" panose="02020603050405020304" pitchFamily="18" charset="0"/>
              </a:rPr>
              <a:t>75.4</a:t>
            </a:r>
            <a:r>
              <a:rPr lang="ja-JP" altLang="en-US" sz="1100" dirty="0" smtClean="0">
                <a:latin typeface="+mn-ea"/>
                <a:cs typeface="Times New Roman" panose="02020603050405020304" pitchFamily="18" charset="0"/>
              </a:rPr>
              <a:t>％</a:t>
            </a:r>
            <a:r>
              <a:rPr lang="ja-JP" altLang="en-US" sz="1100" dirty="0">
                <a:latin typeface="+mn-ea"/>
                <a:cs typeface="Times New Roman" panose="02020603050405020304" pitchFamily="18" charset="0"/>
              </a:rPr>
              <a:t>）は全体的に低くないものの、他地区と比較して補修費が高くなっている。</a:t>
            </a:r>
          </a:p>
        </p:txBody>
      </p:sp>
      <p:sp>
        <p:nvSpPr>
          <p:cNvPr id="59" name="正方形/長方形 58"/>
          <p:cNvSpPr/>
          <p:nvPr/>
        </p:nvSpPr>
        <p:spPr>
          <a:xfrm>
            <a:off x="6449140" y="916402"/>
            <a:ext cx="2104495" cy="29132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b="1" u="sng" dirty="0" smtClean="0">
                <a:solidFill>
                  <a:schemeClr val="bg1"/>
                </a:solidFill>
              </a:rPr>
              <a:t>収支分析などから導いた課題</a:t>
            </a:r>
            <a:endParaRPr kumimoji="1" lang="ja-JP" altLang="en-US" sz="1100" b="1" u="sng" dirty="0">
              <a:solidFill>
                <a:schemeClr val="bg1"/>
              </a:solidFill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72569" y="2105703"/>
            <a:ext cx="1105984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altLang="ja-JP" sz="1200" b="1" u="sng" kern="100" dirty="0">
                <a:latin typeface="+mj-ea"/>
                <a:ea typeface="+mj-ea"/>
                <a:cs typeface="Times New Roman" panose="02020603050405020304" pitchFamily="18" charset="0"/>
              </a:rPr>
              <a:t>D</a:t>
            </a:r>
            <a:r>
              <a:rPr lang="ja-JP" altLang="en-US" sz="1200" b="1" u="sng" kern="100" dirty="0" smtClean="0">
                <a:latin typeface="+mj-ea"/>
                <a:ea typeface="+mj-ea"/>
                <a:cs typeface="Times New Roman" panose="02020603050405020304" pitchFamily="18" charset="0"/>
              </a:rPr>
              <a:t>・</a:t>
            </a:r>
            <a:r>
              <a:rPr lang="en-US" altLang="ja-JP" sz="1200" b="1" u="sng" kern="100" dirty="0">
                <a:latin typeface="+mj-ea"/>
                <a:ea typeface="+mj-ea"/>
                <a:cs typeface="Times New Roman" panose="02020603050405020304" pitchFamily="18" charset="0"/>
              </a:rPr>
              <a:t>E</a:t>
            </a:r>
            <a:r>
              <a:rPr lang="ja-JP" altLang="en-US" sz="1200" b="1" u="sng" kern="100" dirty="0" smtClean="0">
                <a:latin typeface="+mj-ea"/>
                <a:ea typeface="+mj-ea"/>
                <a:cs typeface="Times New Roman" panose="02020603050405020304" pitchFamily="18" charset="0"/>
              </a:rPr>
              <a:t>地区</a:t>
            </a:r>
            <a:endParaRPr lang="ja-JP" altLang="en-US" sz="1200" dirty="0">
              <a:latin typeface="+mj-ea"/>
              <a:ea typeface="+mj-ea"/>
            </a:endParaRPr>
          </a:p>
        </p:txBody>
      </p:sp>
      <p:sp>
        <p:nvSpPr>
          <p:cNvPr id="85" name="正方形/長方形 84"/>
          <p:cNvSpPr/>
          <p:nvPr/>
        </p:nvSpPr>
        <p:spPr>
          <a:xfrm>
            <a:off x="3061672" y="2105701"/>
            <a:ext cx="1105984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altLang="ja-JP" sz="1200" b="1" u="sng" kern="100" dirty="0">
                <a:latin typeface="+mj-ea"/>
                <a:ea typeface="+mj-ea"/>
                <a:cs typeface="Times New Roman" panose="02020603050405020304" pitchFamily="18" charset="0"/>
              </a:rPr>
              <a:t>I</a:t>
            </a:r>
            <a:r>
              <a:rPr lang="ja-JP" altLang="en-US" sz="1200" b="1" u="sng" kern="100" dirty="0" smtClean="0">
                <a:latin typeface="+mj-ea"/>
                <a:ea typeface="+mj-ea"/>
                <a:cs typeface="Times New Roman" panose="02020603050405020304" pitchFamily="18" charset="0"/>
              </a:rPr>
              <a:t>地区</a:t>
            </a:r>
            <a:endParaRPr lang="ja-JP" altLang="en-US" sz="1200" dirty="0">
              <a:latin typeface="+mj-ea"/>
              <a:ea typeface="+mj-ea"/>
            </a:endParaRPr>
          </a:p>
        </p:txBody>
      </p:sp>
      <p:graphicFrame>
        <p:nvGraphicFramePr>
          <p:cNvPr id="88" name="グラフ 8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0599685"/>
              </p:ext>
            </p:extLst>
          </p:nvPr>
        </p:nvGraphicFramePr>
        <p:xfrm>
          <a:off x="77508" y="2370669"/>
          <a:ext cx="162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9" name="グラフ 8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4583515"/>
              </p:ext>
            </p:extLst>
          </p:nvPr>
        </p:nvGraphicFramePr>
        <p:xfrm>
          <a:off x="77508" y="4373073"/>
          <a:ext cx="162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0" name="グラフ 8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3316383"/>
              </p:ext>
            </p:extLst>
          </p:nvPr>
        </p:nvGraphicFramePr>
        <p:xfrm>
          <a:off x="3052664" y="2370669"/>
          <a:ext cx="162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1" name="グラフ 9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0639962"/>
              </p:ext>
            </p:extLst>
          </p:nvPr>
        </p:nvGraphicFramePr>
        <p:xfrm>
          <a:off x="3052664" y="4369889"/>
          <a:ext cx="162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4" name="正方形/長方形 93"/>
          <p:cNvSpPr/>
          <p:nvPr/>
        </p:nvSpPr>
        <p:spPr>
          <a:xfrm>
            <a:off x="6232749" y="2105702"/>
            <a:ext cx="1105984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altLang="ja-JP" sz="1200" b="1" u="sng" kern="100" dirty="0" smtClean="0">
                <a:latin typeface="+mj-ea"/>
                <a:ea typeface="+mj-ea"/>
                <a:cs typeface="Times New Roman" panose="02020603050405020304" pitchFamily="18" charset="0"/>
              </a:rPr>
              <a:t>Q</a:t>
            </a:r>
            <a:r>
              <a:rPr lang="ja-JP" altLang="en-US" sz="1200" b="1" u="sng" kern="100" dirty="0" smtClean="0">
                <a:latin typeface="+mj-ea"/>
                <a:ea typeface="+mj-ea"/>
                <a:cs typeface="Times New Roman" panose="02020603050405020304" pitchFamily="18" charset="0"/>
              </a:rPr>
              <a:t>地区</a:t>
            </a:r>
            <a:endParaRPr lang="ja-JP" altLang="en-US" sz="1200" dirty="0">
              <a:latin typeface="+mj-ea"/>
              <a:ea typeface="+mj-ea"/>
            </a:endParaRPr>
          </a:p>
        </p:txBody>
      </p:sp>
      <p:graphicFrame>
        <p:nvGraphicFramePr>
          <p:cNvPr id="95" name="グラフ 9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6523963"/>
              </p:ext>
            </p:extLst>
          </p:nvPr>
        </p:nvGraphicFramePr>
        <p:xfrm>
          <a:off x="6244302" y="2370669"/>
          <a:ext cx="162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6" name="グラフ 9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0920911"/>
              </p:ext>
            </p:extLst>
          </p:nvPr>
        </p:nvGraphicFramePr>
        <p:xfrm>
          <a:off x="6264889" y="4369889"/>
          <a:ext cx="162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35</a:t>
            </a:fld>
            <a:endParaRPr kumimoji="1" lang="ja-JP" altLang="en-US" dirty="0"/>
          </a:p>
        </p:txBody>
      </p:sp>
      <p:graphicFrame>
        <p:nvGraphicFramePr>
          <p:cNvPr id="31" name="グラフ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2402007"/>
              </p:ext>
            </p:extLst>
          </p:nvPr>
        </p:nvGraphicFramePr>
        <p:xfrm>
          <a:off x="1791739" y="4383798"/>
          <a:ext cx="108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2" name="グラフ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2491357"/>
              </p:ext>
            </p:extLst>
          </p:nvPr>
        </p:nvGraphicFramePr>
        <p:xfrm>
          <a:off x="4771834" y="2363368"/>
          <a:ext cx="108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3" name="グラフ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2063392"/>
              </p:ext>
            </p:extLst>
          </p:nvPr>
        </p:nvGraphicFramePr>
        <p:xfrm>
          <a:off x="4771834" y="4369889"/>
          <a:ext cx="108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4" name="グラフ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8512262"/>
              </p:ext>
            </p:extLst>
          </p:nvPr>
        </p:nvGraphicFramePr>
        <p:xfrm>
          <a:off x="1763738" y="2363368"/>
          <a:ext cx="108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35" name="グラフ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698164"/>
              </p:ext>
            </p:extLst>
          </p:nvPr>
        </p:nvGraphicFramePr>
        <p:xfrm>
          <a:off x="7916927" y="2350501"/>
          <a:ext cx="108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36" name="グラフ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9725751"/>
              </p:ext>
            </p:extLst>
          </p:nvPr>
        </p:nvGraphicFramePr>
        <p:xfrm>
          <a:off x="7937508" y="4383798"/>
          <a:ext cx="108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191135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ファセット">
  <a:themeElements>
    <a:clrScheme name="紫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7804</TotalTime>
  <Words>364</Words>
  <PresentationFormat>画面に合わせる (4:3)</PresentationFormat>
  <Paragraphs>73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ＭＳ Ｐゴシック</vt:lpstr>
      <vt:lpstr>メイリオ</vt:lpstr>
      <vt:lpstr>Arial</vt:lpstr>
      <vt:lpstr>Calibri</vt:lpstr>
      <vt:lpstr>Century Gothic</vt:lpstr>
      <vt:lpstr>Times New Roman</vt:lpstr>
      <vt:lpstr>Wingdings 3</vt:lpstr>
      <vt:lpstr>ファセット</vt:lpstr>
      <vt:lpstr>Ⅳ　経営改善策 　２．個別課題への対応 　　⑥　その他低稼働地区（D･E地区、I地区、Q地区）</vt:lpstr>
      <vt:lpstr>Ⅳ　経営改善策 　２．個別課題への対応 　　⑥　その他低稼働地区（D･E地区、I地区、Q地区）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2019-02-04T00:46:47Z</cp:lastPrinted>
  <dcterms:created xsi:type="dcterms:W3CDTF">2017-08-25T04:05:05Z</dcterms:created>
  <dcterms:modified xsi:type="dcterms:W3CDTF">2019-03-06T02:32:49Z</dcterms:modified>
</cp:coreProperties>
</file>