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766" r:id="rId1"/>
  </p:sldMasterIdLst>
  <p:notesMasterIdLst>
    <p:notesMasterId r:id="rId4"/>
  </p:notesMasterIdLst>
  <p:sldIdLst>
    <p:sldId id="382" r:id="rId2"/>
    <p:sldId id="383" r:id="rId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40</c:v>
                </c:pt>
                <c:pt idx="1">
                  <c:v>21</c:v>
                </c:pt>
              </c:numCache>
            </c:numRef>
          </c:cat>
          <c:val>
            <c:numRef>
              <c:f>北港白津!$D$4:$E$4</c:f>
              <c:numCache>
                <c:formatCode>General</c:formatCode>
                <c:ptCount val="2"/>
                <c:pt idx="0" formatCode="#,##0_);[Red]\(#,##0\)">
                  <c:v>40</c:v>
                </c:pt>
              </c:numCache>
            </c:numRef>
          </c:val>
        </c:ser>
        <c:ser>
          <c:idx val="1"/>
          <c:order val="1"/>
          <c:tx>
            <c:strRef>
              <c:f>北港白津!$A$5</c:f>
              <c:strCache>
                <c:ptCount val="1"/>
                <c:pt idx="0">
                  <c:v>黒字額</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40</c:v>
                </c:pt>
                <c:pt idx="1">
                  <c:v>21</c:v>
                </c:pt>
              </c:numCache>
            </c:numRef>
          </c:cat>
          <c:val>
            <c:numRef>
              <c:f>北港白津!$D$5:$E$5</c:f>
              <c:numCache>
                <c:formatCode>General</c:formatCode>
                <c:ptCount val="2"/>
              </c:numCache>
            </c:numRef>
          </c:val>
        </c:ser>
        <c:ser>
          <c:idx val="2"/>
          <c:order val="2"/>
          <c:tx>
            <c:strRef>
              <c:f>北港白津!$A$6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40</c:v>
                </c:pt>
                <c:pt idx="1">
                  <c:v>21</c:v>
                </c:pt>
              </c:numCache>
            </c:numRef>
          </c:cat>
          <c:val>
            <c:numRef>
              <c:f>北港白津!$D$6:$E$6</c:f>
              <c:numCache>
                <c:formatCode>#,##0_);[Red]\(#,##0\)</c:formatCode>
                <c:ptCount val="2"/>
                <c:pt idx="1">
                  <c:v>21</c:v>
                </c:pt>
              </c:numCache>
            </c:numRef>
          </c:val>
        </c:ser>
        <c:ser>
          <c:idx val="3"/>
          <c:order val="3"/>
          <c:tx>
            <c:strRef>
              <c:f>北港白津!$A$7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40</c:v>
                </c:pt>
                <c:pt idx="1">
                  <c:v>21</c:v>
                </c:pt>
              </c:numCache>
            </c:numRef>
          </c:cat>
          <c:val>
            <c:numRef>
              <c:f>北港白津!$D$7:$E$7</c:f>
              <c:numCache>
                <c:formatCode>#,##0_);[Red]\(#,##0\)</c:formatCode>
                <c:ptCount val="2"/>
                <c:pt idx="1">
                  <c:v>19</c:v>
                </c:pt>
              </c:numCache>
            </c:numRef>
          </c:val>
        </c:ser>
        <c:dLbls>
          <c:dLblPos val="ctr"/>
          <c:showLegendKey val="0"/>
          <c:showVal val="1"/>
          <c:showCatName val="0"/>
          <c:showSerName val="0"/>
          <c:showPercent val="0"/>
          <c:showBubbleSize val="0"/>
        </c:dLbls>
        <c:gapWidth val="48"/>
        <c:overlap val="100"/>
        <c:axId val="444119048"/>
        <c:axId val="444119440"/>
      </c:barChart>
      <c:catAx>
        <c:axId val="44411904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119440"/>
        <c:crosses val="autoZero"/>
        <c:auto val="1"/>
        <c:lblAlgn val="ctr"/>
        <c:lblOffset val="100"/>
        <c:noMultiLvlLbl val="0"/>
      </c:catAx>
      <c:valAx>
        <c:axId val="444119440"/>
        <c:scaling>
          <c:orientation val="minMax"/>
        </c:scaling>
        <c:delete val="1"/>
        <c:axPos val="l"/>
        <c:numFmt formatCode="0%" sourceLinked="1"/>
        <c:majorTickMark val="none"/>
        <c:minorTickMark val="none"/>
        <c:tickLblPos val="nextTo"/>
        <c:crossAx val="444119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dPt>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北港白津!$A$11:$A$12</c:f>
              <c:strCache>
                <c:ptCount val="2"/>
                <c:pt idx="0">
                  <c:v>北港白津地区</c:v>
                </c:pt>
                <c:pt idx="1">
                  <c:v>全施設平均</c:v>
                </c:pt>
              </c:strCache>
            </c:strRef>
          </c:cat>
          <c:val>
            <c:numRef>
              <c:f>北港白津!$B$11:$B$12</c:f>
              <c:numCache>
                <c:formatCode>0.0%</c:formatCode>
                <c:ptCount val="2"/>
                <c:pt idx="0">
                  <c:v>0.2306</c:v>
                </c:pt>
                <c:pt idx="1">
                  <c:v>0.67030000000000001</c:v>
                </c:pt>
              </c:numCache>
            </c:numRef>
          </c:val>
        </c:ser>
        <c:dLbls>
          <c:dLblPos val="outEnd"/>
          <c:showLegendKey val="0"/>
          <c:showVal val="1"/>
          <c:showCatName val="0"/>
          <c:showSerName val="0"/>
          <c:showPercent val="0"/>
          <c:showBubbleSize val="0"/>
        </c:dLbls>
        <c:gapWidth val="20"/>
        <c:overlap val="-27"/>
        <c:axId val="444114344"/>
        <c:axId val="444118656"/>
      </c:barChart>
      <c:catAx>
        <c:axId val="444114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118656"/>
        <c:crosses val="autoZero"/>
        <c:auto val="1"/>
        <c:lblAlgn val="ctr"/>
        <c:lblOffset val="100"/>
        <c:noMultiLvlLbl val="0"/>
      </c:catAx>
      <c:valAx>
        <c:axId val="444118656"/>
        <c:scaling>
          <c:orientation val="minMax"/>
        </c:scaling>
        <c:delete val="1"/>
        <c:axPos val="l"/>
        <c:numFmt formatCode="0.0%" sourceLinked="1"/>
        <c:majorTickMark val="none"/>
        <c:minorTickMark val="none"/>
        <c:tickLblPos val="nextTo"/>
        <c:crossAx val="44411434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北港白津!$A$11:$A$12</c:f>
              <c:strCache>
                <c:ptCount val="2"/>
                <c:pt idx="0">
                  <c:v>北港白津地区</c:v>
                </c:pt>
                <c:pt idx="1">
                  <c:v>全施設平均</c:v>
                </c:pt>
              </c:strCache>
            </c:strRef>
          </c:cat>
          <c:val>
            <c:numRef>
              <c:f>北港白津!$C$11:$C$12</c:f>
              <c:numCache>
                <c:formatCode>0.0%</c:formatCode>
                <c:ptCount val="2"/>
                <c:pt idx="0">
                  <c:v>6.25E-2</c:v>
                </c:pt>
                <c:pt idx="1">
                  <c:v>0.6613</c:v>
                </c:pt>
              </c:numCache>
            </c:numRef>
          </c:val>
        </c:ser>
        <c:dLbls>
          <c:dLblPos val="outEnd"/>
          <c:showLegendKey val="0"/>
          <c:showVal val="1"/>
          <c:showCatName val="0"/>
          <c:showSerName val="0"/>
          <c:showPercent val="0"/>
          <c:showBubbleSize val="0"/>
        </c:dLbls>
        <c:gapWidth val="20"/>
        <c:overlap val="-27"/>
        <c:axId val="444113560"/>
        <c:axId val="444116304"/>
      </c:barChart>
      <c:catAx>
        <c:axId val="4441135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116304"/>
        <c:crosses val="autoZero"/>
        <c:auto val="1"/>
        <c:lblAlgn val="ctr"/>
        <c:lblOffset val="100"/>
        <c:noMultiLvlLbl val="0"/>
      </c:catAx>
      <c:valAx>
        <c:axId val="444116304"/>
        <c:scaling>
          <c:orientation val="minMax"/>
        </c:scaling>
        <c:delete val="1"/>
        <c:axPos val="l"/>
        <c:numFmt formatCode="0.0%" sourceLinked="1"/>
        <c:majorTickMark val="none"/>
        <c:minorTickMark val="none"/>
        <c:tickLblPos val="nextTo"/>
        <c:crossAx val="44411356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77</c:v>
                </c:pt>
                <c:pt idx="1">
                  <c:v>77</c:v>
                </c:pt>
              </c:numCache>
            </c:numRef>
          </c:cat>
          <c:val>
            <c:numRef>
              <c:f>北港白津!$B$4:$C$4</c:f>
              <c:numCache>
                <c:formatCode>General</c:formatCode>
                <c:ptCount val="2"/>
                <c:pt idx="0" formatCode="#,##0_);[Red]\(#,##0\)">
                  <c:v>43</c:v>
                </c:pt>
              </c:numCache>
            </c:numRef>
          </c:val>
        </c:ser>
        <c:ser>
          <c:idx val="1"/>
          <c:order val="1"/>
          <c:tx>
            <c:strRef>
              <c:f>北港白津!$A$5</c:f>
              <c:strCache>
                <c:ptCount val="1"/>
                <c:pt idx="0">
                  <c:v>黒字額</c:v>
                </c:pt>
              </c:strCache>
            </c:strRef>
          </c:tx>
          <c:spPr>
            <a:noFill/>
            <a:ln w="31750">
              <a:solidFill>
                <a:srgbClr val="7030A0"/>
              </a:solidFill>
              <a:prstDash val="dashDot"/>
            </a:ln>
            <a:effectLst/>
          </c:spPr>
          <c:invertIfNegative val="0"/>
          <c:dLbls>
            <c:dLbl>
              <c:idx val="0"/>
              <c:layout>
                <c:manualLayout>
                  <c:x val="-2.6947991163642318E-18"/>
                  <c:y val="-1.2543209876543209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8492851851851854"/>
                      <c:h val="0.28692592592592592"/>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77</c:v>
                </c:pt>
                <c:pt idx="1">
                  <c:v>77</c:v>
                </c:pt>
              </c:numCache>
            </c:numRef>
          </c:cat>
          <c:val>
            <c:numRef>
              <c:f>北港白津!$B$5:$C$5</c:f>
              <c:numCache>
                <c:formatCode>General</c:formatCode>
                <c:ptCount val="2"/>
                <c:pt idx="0" formatCode="#,##0_);[Red]\(#,##0\)">
                  <c:v>34</c:v>
                </c:pt>
              </c:numCache>
            </c:numRef>
          </c:val>
        </c:ser>
        <c:ser>
          <c:idx val="2"/>
          <c:order val="2"/>
          <c:tx>
            <c:strRef>
              <c:f>北港白津!$A$6</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dLbl>
              <c:idx val="1"/>
              <c:layout>
                <c:manualLayout>
                  <c:x val="6.227037037037037E-3"/>
                  <c:y val="7.839814814814815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106481481481483"/>
                      <c:h val="0.37253333333333327"/>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77</c:v>
                </c:pt>
                <c:pt idx="1">
                  <c:v>77</c:v>
                </c:pt>
              </c:numCache>
            </c:numRef>
          </c:cat>
          <c:val>
            <c:numRef>
              <c:f>北港白津!$B$6:$C$6</c:f>
              <c:numCache>
                <c:formatCode>#,##0_);[Red]\(#,##0\)</c:formatCode>
                <c:ptCount val="2"/>
                <c:pt idx="1">
                  <c:v>77</c:v>
                </c:pt>
              </c:numCache>
            </c:numRef>
          </c:val>
        </c:ser>
        <c:ser>
          <c:idx val="3"/>
          <c:order val="3"/>
          <c:tx>
            <c:strRef>
              <c:f>北港白津!$A$7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77</c:v>
                </c:pt>
                <c:pt idx="1">
                  <c:v>77</c:v>
                </c:pt>
              </c:numCache>
            </c:numRef>
          </c:cat>
          <c:val>
            <c:numRef>
              <c:f>北港白津!$B$7:$C$7</c:f>
              <c:numCache>
                <c:formatCode>General</c:formatCode>
                <c:ptCount val="2"/>
              </c:numCache>
            </c:numRef>
          </c:val>
        </c:ser>
        <c:dLbls>
          <c:dLblPos val="ctr"/>
          <c:showLegendKey val="0"/>
          <c:showVal val="1"/>
          <c:showCatName val="0"/>
          <c:showSerName val="0"/>
          <c:showPercent val="0"/>
          <c:showBubbleSize val="0"/>
        </c:dLbls>
        <c:gapWidth val="48"/>
        <c:overlap val="100"/>
        <c:axId val="444114736"/>
        <c:axId val="444118264"/>
      </c:barChart>
      <c:catAx>
        <c:axId val="44411473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118264"/>
        <c:crosses val="autoZero"/>
        <c:auto val="1"/>
        <c:lblAlgn val="ctr"/>
        <c:lblOffset val="100"/>
        <c:noMultiLvlLbl val="0"/>
      </c:catAx>
      <c:valAx>
        <c:axId val="444118264"/>
        <c:scaling>
          <c:orientation val="minMax"/>
        </c:scaling>
        <c:delete val="1"/>
        <c:axPos val="l"/>
        <c:numFmt formatCode="0%" sourceLinked="1"/>
        <c:majorTickMark val="none"/>
        <c:minorTickMark val="none"/>
        <c:tickLblPos val="nextTo"/>
        <c:crossAx val="444114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⑧　北港白津地区荷さばき地</a:t>
            </a:r>
            <a:endParaRPr kumimoji="1" lang="ja-JP" altLang="en-US" sz="1600" b="1" dirty="0">
              <a:solidFill>
                <a:schemeClr val="tx1"/>
              </a:solidFill>
              <a:latin typeface="+mj-ea"/>
            </a:endParaRPr>
          </a:p>
        </p:txBody>
      </p:sp>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177" y="1613007"/>
            <a:ext cx="4163936" cy="5011763"/>
          </a:xfrm>
          <a:prstGeom prst="rect">
            <a:avLst/>
          </a:prstGeom>
        </p:spPr>
      </p:pic>
      <p:sp>
        <p:nvSpPr>
          <p:cNvPr id="8" name="Text Box 684"/>
          <p:cNvSpPr txBox="1">
            <a:spLocks noChangeArrowheads="1"/>
          </p:cNvSpPr>
          <p:nvPr/>
        </p:nvSpPr>
        <p:spPr bwMode="auto">
          <a:xfrm>
            <a:off x="436252" y="3766149"/>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⑧北港白津地区荷さばき地</a:t>
            </a:r>
            <a:endParaRPr lang="ja-JP" altLang="en-US" sz="1200" dirty="0">
              <a:solidFill>
                <a:prstClr val="black"/>
              </a:solidFill>
              <a:latin typeface="+mn-ea"/>
              <a:ea typeface="+mn-ea"/>
            </a:endParaRPr>
          </a:p>
        </p:txBody>
      </p:sp>
      <p:sp>
        <p:nvSpPr>
          <p:cNvPr id="9" name="Text Box 579"/>
          <p:cNvSpPr txBox="1">
            <a:spLocks noChangeArrowheads="1"/>
          </p:cNvSpPr>
          <p:nvPr/>
        </p:nvSpPr>
        <p:spPr bwMode="auto">
          <a:xfrm>
            <a:off x="847949" y="2652886"/>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舞洲</a:t>
            </a:r>
          </a:p>
        </p:txBody>
      </p:sp>
      <p:grpSp>
        <p:nvGrpSpPr>
          <p:cNvPr id="10" name="グループ化 9"/>
          <p:cNvGrpSpPr/>
          <p:nvPr/>
        </p:nvGrpSpPr>
        <p:grpSpPr>
          <a:xfrm>
            <a:off x="380154" y="1630439"/>
            <a:ext cx="1842924" cy="995533"/>
            <a:chOff x="436252" y="1612471"/>
            <a:chExt cx="1842924" cy="995533"/>
          </a:xfrm>
        </p:grpSpPr>
        <p:sp>
          <p:nvSpPr>
            <p:cNvPr id="11" name="正方形/長方形 10"/>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2" name="正方形/長方形 11"/>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正方形/長方形 12"/>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円/楕円 13"/>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5" name="直線コネクタ 14"/>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タイトル 1"/>
          <p:cNvSpPr txBox="1">
            <a:spLocks/>
          </p:cNvSpPr>
          <p:nvPr/>
        </p:nvSpPr>
        <p:spPr>
          <a:xfrm>
            <a:off x="168813"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3" name="正方形/長方形 2"/>
          <p:cNvSpPr/>
          <p:nvPr/>
        </p:nvSpPr>
        <p:spPr>
          <a:xfrm rot="16786926">
            <a:off x="1618489" y="3120390"/>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rot="16786926">
            <a:off x="1642301" y="2977798"/>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タイトル 1"/>
          <p:cNvSpPr txBox="1">
            <a:spLocks/>
          </p:cNvSpPr>
          <p:nvPr/>
        </p:nvSpPr>
        <p:spPr>
          <a:xfrm>
            <a:off x="4600188"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18" name="図 17"/>
          <p:cNvPicPr>
            <a:picLocks noChangeAspect="1"/>
          </p:cNvPicPr>
          <p:nvPr/>
        </p:nvPicPr>
        <p:blipFill>
          <a:blip r:embed="rId3"/>
          <a:stretch>
            <a:fillRect/>
          </a:stretch>
        </p:blipFill>
        <p:spPr>
          <a:xfrm>
            <a:off x="5003147" y="1598939"/>
            <a:ext cx="3523859" cy="5025831"/>
          </a:xfrm>
          <a:prstGeom prst="rect">
            <a:avLst/>
          </a:prstGeom>
        </p:spPr>
      </p:pic>
      <p:sp>
        <p:nvSpPr>
          <p:cNvPr id="22" name="正方形/長方形 21"/>
          <p:cNvSpPr/>
          <p:nvPr/>
        </p:nvSpPr>
        <p:spPr>
          <a:xfrm>
            <a:off x="6864656" y="4965106"/>
            <a:ext cx="1000800" cy="1204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864656" y="3700328"/>
            <a:ext cx="1000800" cy="1135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38</a:t>
            </a:fld>
            <a:endParaRPr kumimoji="1" lang="ja-JP" altLang="en-US" dirty="0"/>
          </a:p>
        </p:txBody>
      </p:sp>
    </p:spTree>
    <p:extLst>
      <p:ext uri="{BB962C8B-B14F-4D97-AF65-F5344CB8AC3E}">
        <p14:creationId xmlns:p14="http://schemas.microsoft.com/office/powerpoint/2010/main" val="139808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⑧　北港白津地区荷さばき地</a:t>
            </a:r>
            <a:endParaRPr kumimoji="1" lang="ja-JP" altLang="en-US" sz="1600" b="1" dirty="0">
              <a:solidFill>
                <a:schemeClr val="tx1"/>
              </a:solidFill>
              <a:latin typeface="+mj-ea"/>
            </a:endParaRPr>
          </a:p>
        </p:txBody>
      </p:sp>
      <p:graphicFrame>
        <p:nvGraphicFramePr>
          <p:cNvPr id="6" name="グラフ 5"/>
          <p:cNvGraphicFramePr>
            <a:graphicFrameLocks/>
          </p:cNvGraphicFramePr>
          <p:nvPr>
            <p:extLst/>
          </p:nvPr>
        </p:nvGraphicFramePr>
        <p:xfrm>
          <a:off x="4731609" y="4086573"/>
          <a:ext cx="2700000"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nvPr>
        </p:nvGraphicFramePr>
        <p:xfrm>
          <a:off x="7431609" y="2156591"/>
          <a:ext cx="162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nvPr>
        </p:nvGraphicFramePr>
        <p:xfrm>
          <a:off x="7431609" y="4086573"/>
          <a:ext cx="16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nvPr>
        </p:nvGraphicFramePr>
        <p:xfrm>
          <a:off x="4731609" y="2156591"/>
          <a:ext cx="2700000"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正方形/長方形 9"/>
          <p:cNvSpPr/>
          <p:nvPr/>
        </p:nvSpPr>
        <p:spPr>
          <a:xfrm>
            <a:off x="75082" y="1063659"/>
            <a:ext cx="4375265" cy="946191"/>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北港白津地区荷さばき地の役割</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北港白津地区荷さばき地があるＨＳ</a:t>
            </a:r>
            <a:r>
              <a:rPr lang="en-US" altLang="ja-JP" sz="1200" kern="100" dirty="0" smtClean="0">
                <a:latin typeface="+mn-ea"/>
                <a:cs typeface="Times New Roman" panose="02020603050405020304" pitchFamily="18" charset="0"/>
              </a:rPr>
              <a:t>-2,3</a:t>
            </a:r>
            <a:r>
              <a:rPr lang="ja-JP" altLang="en-US" sz="1200" kern="100" dirty="0" smtClean="0">
                <a:latin typeface="+mn-ea"/>
                <a:cs typeface="Times New Roman" panose="02020603050405020304" pitchFamily="18" charset="0"/>
              </a:rPr>
              <a:t>は公共コンテナ埠頭から外貿多目的埠頭への転換を実施した埠頭であり、自動車専用船、ＲＯＲ</a:t>
            </a:r>
            <a:r>
              <a:rPr lang="ja-JP" altLang="en-US" sz="1200" kern="100" dirty="0">
                <a:latin typeface="+mn-ea"/>
                <a:cs typeface="Times New Roman" panose="02020603050405020304" pitchFamily="18" charset="0"/>
              </a:rPr>
              <a:t>Ｏ</a:t>
            </a:r>
            <a:r>
              <a:rPr lang="ja-JP" altLang="en-US" sz="1200" kern="100" dirty="0" smtClean="0">
                <a:latin typeface="+mn-ea"/>
                <a:cs typeface="Times New Roman" panose="02020603050405020304" pitchFamily="18" charset="0"/>
              </a:rPr>
              <a:t>船対応のターミナルとなっている。</a:t>
            </a:r>
            <a:endParaRPr lang="ja-JP" altLang="en-US" sz="1200" kern="100" dirty="0">
              <a:latin typeface="+mn-ea"/>
              <a:cs typeface="Times New Roman" panose="02020603050405020304" pitchFamily="18" charset="0"/>
            </a:endParaRPr>
          </a:p>
        </p:txBody>
      </p:sp>
      <p:sp>
        <p:nvSpPr>
          <p:cNvPr id="11" name="正方形/長方形 10"/>
          <p:cNvSpPr/>
          <p:nvPr/>
        </p:nvSpPr>
        <p:spPr>
          <a:xfrm>
            <a:off x="4508205" y="1063660"/>
            <a:ext cx="4543404" cy="946191"/>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中古自動車等の輸出拠点として活用していた使用者が撤退した後、スポットでの使用のみとなり、稼働率が低下している。</a:t>
            </a:r>
            <a:endParaRPr lang="ja-JP" altLang="en-US" sz="1200" dirty="0">
              <a:latin typeface="+mn-ea"/>
              <a:cs typeface="Times New Roman" panose="02020603050405020304" pitchFamily="18" charset="0"/>
            </a:endParaRPr>
          </a:p>
        </p:txBody>
      </p:sp>
      <p:sp>
        <p:nvSpPr>
          <p:cNvPr id="13" name="正方形/長方形 12"/>
          <p:cNvSpPr/>
          <p:nvPr/>
        </p:nvSpPr>
        <p:spPr>
          <a:xfrm>
            <a:off x="4508205" y="1067488"/>
            <a:ext cx="2234335"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4" name="角丸四角形 13"/>
          <p:cNvSpPr/>
          <p:nvPr/>
        </p:nvSpPr>
        <p:spPr>
          <a:xfrm>
            <a:off x="75082" y="5804870"/>
            <a:ext cx="8986775" cy="8198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中</a:t>
            </a:r>
            <a:r>
              <a:rPr lang="ja-JP" altLang="en-US" sz="1200" b="1" dirty="0" smtClean="0">
                <a:solidFill>
                  <a:schemeClr val="bg1"/>
                </a:solidFill>
                <a:effectLst>
                  <a:outerShdw blurRad="38100" dist="38100" dir="2700000" algn="tl">
                    <a:srgbClr val="000000">
                      <a:alpha val="43137"/>
                    </a:srgbClr>
                  </a:outerShdw>
                </a:effectLst>
                <a:latin typeface="+mj-ea"/>
                <a:ea typeface="+mj-ea"/>
              </a:rPr>
              <a:t>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smtClean="0">
                <a:solidFill>
                  <a:schemeClr val="bg1"/>
                </a:solidFill>
                <a:latin typeface="+mj-ea"/>
                <a:ea typeface="+mj-ea"/>
              </a:rPr>
              <a:t>新たな事業者の掘り起こしを行う。</a:t>
            </a:r>
            <a:endParaRPr lang="ja-JP" altLang="en-US" sz="1200" b="1" dirty="0">
              <a:solidFill>
                <a:schemeClr val="bg1"/>
              </a:solidFill>
              <a:latin typeface="+mj-ea"/>
              <a:ea typeface="+mj-ea"/>
            </a:endParaRPr>
          </a:p>
        </p:txBody>
      </p:sp>
      <p:pic>
        <p:nvPicPr>
          <p:cNvPr id="2" name="図 1"/>
          <p:cNvPicPr>
            <a:picLocks noChangeAspect="1"/>
          </p:cNvPicPr>
          <p:nvPr/>
        </p:nvPicPr>
        <p:blipFill>
          <a:blip r:embed="rId6"/>
          <a:stretch>
            <a:fillRect/>
          </a:stretch>
        </p:blipFill>
        <p:spPr>
          <a:xfrm>
            <a:off x="147509" y="2453673"/>
            <a:ext cx="4445930" cy="3029181"/>
          </a:xfrm>
          <a:prstGeom prst="rect">
            <a:avLst/>
          </a:prstGeom>
        </p:spPr>
      </p:pic>
      <p:sp>
        <p:nvSpPr>
          <p:cNvPr id="5" name="正方形/長方形 4"/>
          <p:cNvSpPr/>
          <p:nvPr/>
        </p:nvSpPr>
        <p:spPr>
          <a:xfrm>
            <a:off x="3323180" y="4086573"/>
            <a:ext cx="914400" cy="115538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323180" y="2836999"/>
            <a:ext cx="914400" cy="114937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328357" y="3212999"/>
            <a:ext cx="909223" cy="215444"/>
          </a:xfrm>
          <a:prstGeom prst="rect">
            <a:avLst/>
          </a:prstGeom>
          <a:noFill/>
        </p:spPr>
        <p:txBody>
          <a:bodyPr wrap="none" rtlCol="0">
            <a:spAutoFit/>
          </a:bodyPr>
          <a:lstStyle/>
          <a:p>
            <a:r>
              <a:rPr kumimoji="1" lang="en-US" altLang="ja-JP" sz="800" dirty="0" smtClean="0">
                <a:solidFill>
                  <a:schemeClr val="bg1"/>
                </a:solidFill>
              </a:rPr>
              <a:t>HS-2</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17" name="テキスト ボックス 16"/>
          <p:cNvSpPr txBox="1"/>
          <p:nvPr/>
        </p:nvSpPr>
        <p:spPr>
          <a:xfrm>
            <a:off x="3325768" y="4575287"/>
            <a:ext cx="909223" cy="215444"/>
          </a:xfrm>
          <a:prstGeom prst="rect">
            <a:avLst/>
          </a:prstGeom>
          <a:noFill/>
        </p:spPr>
        <p:txBody>
          <a:bodyPr wrap="none" rtlCol="0">
            <a:spAutoFit/>
          </a:bodyPr>
          <a:lstStyle/>
          <a:p>
            <a:r>
              <a:rPr kumimoji="1" lang="en-US" altLang="ja-JP" sz="800" dirty="0" smtClean="0">
                <a:solidFill>
                  <a:schemeClr val="bg1"/>
                </a:solidFill>
              </a:rPr>
              <a:t>HS-3</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39</a:t>
            </a:fld>
            <a:endParaRPr kumimoji="1" lang="ja-JP" altLang="en-US" dirty="0"/>
          </a:p>
        </p:txBody>
      </p:sp>
    </p:spTree>
    <p:extLst>
      <p:ext uri="{BB962C8B-B14F-4D97-AF65-F5344CB8AC3E}">
        <p14:creationId xmlns:p14="http://schemas.microsoft.com/office/powerpoint/2010/main" val="92702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7805</TotalTime>
  <Words>144</Words>
  <PresentationFormat>画面に合わせる (4:3)</PresentationFormat>
  <Paragraphs>29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【新たな課題】 　　⑧　北港白津地区荷さばき地</vt:lpstr>
      <vt:lpstr>Ⅳ　経営改善策 　２．個別課題への対応 　【新たな課題】 　　⑧　北港白津地区荷さばき地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2019-03-06T02:36:57Z</dcterms:modified>
</cp:coreProperties>
</file>