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0" saveSubsetFonts="1">
  <p:sldMasterIdLst>
    <p:sldMasterId id="2147483766" r:id="rId1"/>
  </p:sldMasterIdLst>
  <p:notesMasterIdLst>
    <p:notesMasterId r:id="rId4"/>
  </p:notesMasterIdLst>
  <p:sldIdLst>
    <p:sldId id="360" r:id="rId2"/>
    <p:sldId id="359" r:id="rId3"/>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131</c:v>
                </c:pt>
                <c:pt idx="1">
                  <c:v>31</c:v>
                </c:pt>
              </c:numCache>
            </c:numRef>
          </c:cat>
          <c:val>
            <c:numRef>
              <c:f>J!$B$4:$C$4</c:f>
              <c:numCache>
                <c:formatCode>General</c:formatCode>
                <c:ptCount val="2"/>
                <c:pt idx="0" formatCode="#,##0_);[Red]\(#,##0\)">
                  <c:v>113</c:v>
                </c:pt>
              </c:numCache>
            </c:numRef>
          </c:val>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9.4074074074074077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7552111111111112"/>
                      <c:h val="0.2069629629629629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131</c:v>
                </c:pt>
                <c:pt idx="1">
                  <c:v>31</c:v>
                </c:pt>
              </c:numCache>
            </c:numRef>
          </c:cat>
          <c:val>
            <c:numRef>
              <c:f>J!$B$5:$C$5</c:f>
              <c:numCache>
                <c:formatCode>General</c:formatCode>
                <c:ptCount val="2"/>
                <c:pt idx="0" formatCode="#,##0_);[Red]\(#,##0\)">
                  <c:v>18</c:v>
                </c:pt>
              </c:numCache>
            </c:numRef>
          </c:val>
        </c:ser>
        <c:ser>
          <c:idx val="2"/>
          <c:order val="2"/>
          <c:tx>
            <c:strRef>
              <c:f>J!$A$6</c:f>
              <c:strCache>
                <c:ptCount val="1"/>
                <c:pt idx="0">
                  <c:v>使用料収入</c:v>
                </c:pt>
              </c:strCache>
            </c:strRef>
          </c:tx>
          <c:spPr>
            <a:noFill/>
            <a:ln>
              <a:solidFill>
                <a:schemeClr val="tx1"/>
              </a:solidFill>
            </a:ln>
            <a:effectLst/>
          </c:spPr>
          <c:invertIfNegative val="0"/>
          <c:dLbls>
            <c:dLbl>
              <c:idx val="1"/>
              <c:layout>
                <c:manualLayout>
                  <c:x val="9.4074074074074077E-3"/>
                  <c:y val="-7.839506172839506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363074074074076"/>
                      <c:h val="0.2069629629629629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131</c:v>
                </c:pt>
                <c:pt idx="1">
                  <c:v>31</c:v>
                </c:pt>
              </c:numCache>
            </c:numRef>
          </c:cat>
          <c:val>
            <c:numRef>
              <c:f>J!$B$6:$C$6</c:f>
              <c:numCache>
                <c:formatCode>#,##0_);[Red]\(#,##0\)</c:formatCode>
                <c:ptCount val="2"/>
                <c:pt idx="1">
                  <c:v>31</c:v>
                </c:pt>
              </c:numCache>
            </c:numRef>
          </c:val>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131</c:v>
                </c:pt>
                <c:pt idx="1">
                  <c:v>31</c:v>
                </c:pt>
              </c:numCache>
            </c:numRef>
          </c:cat>
          <c:val>
            <c:numRef>
              <c:f>J!$B$7:$C$7</c:f>
              <c:numCache>
                <c:formatCode>#,##0_);[Red]\(#,##0\)</c:formatCode>
                <c:ptCount val="2"/>
                <c:pt idx="1">
                  <c:v>100</c:v>
                </c:pt>
              </c:numCache>
            </c:numRef>
          </c:val>
        </c:ser>
        <c:dLbls>
          <c:dLblPos val="ctr"/>
          <c:showLegendKey val="0"/>
          <c:showVal val="1"/>
          <c:showCatName val="0"/>
          <c:showSerName val="0"/>
          <c:showPercent val="0"/>
          <c:showBubbleSize val="0"/>
        </c:dLbls>
        <c:gapWidth val="48"/>
        <c:overlap val="100"/>
        <c:axId val="441936296"/>
        <c:axId val="441933160"/>
      </c:barChart>
      <c:catAx>
        <c:axId val="44193629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1933160"/>
        <c:crosses val="autoZero"/>
        <c:auto val="1"/>
        <c:lblAlgn val="ctr"/>
        <c:lblOffset val="100"/>
        <c:noMultiLvlLbl val="0"/>
      </c:catAx>
      <c:valAx>
        <c:axId val="441933160"/>
        <c:scaling>
          <c:orientation val="minMax"/>
        </c:scaling>
        <c:delete val="1"/>
        <c:axPos val="l"/>
        <c:numFmt formatCode="0%" sourceLinked="1"/>
        <c:majorTickMark val="none"/>
        <c:minorTickMark val="none"/>
        <c:tickLblPos val="nextTo"/>
        <c:crossAx val="4419362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134</c:v>
                </c:pt>
                <c:pt idx="1">
                  <c:v>47</c:v>
                </c:pt>
              </c:numCache>
            </c:numRef>
          </c:cat>
          <c:val>
            <c:numRef>
              <c:f>J!$D$4:$E$4</c:f>
              <c:numCache>
                <c:formatCode>General</c:formatCode>
                <c:ptCount val="2"/>
                <c:pt idx="0" formatCode="#,##0_);[Red]\(#,##0\)">
                  <c:v>113</c:v>
                </c:pt>
              </c:numCache>
            </c:numRef>
          </c:val>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134</c:v>
                </c:pt>
                <c:pt idx="1">
                  <c:v>47</c:v>
                </c:pt>
              </c:numCache>
            </c:numRef>
          </c:cat>
          <c:val>
            <c:numRef>
              <c:f>J!$D$5:$E$5</c:f>
              <c:numCache>
                <c:formatCode>General</c:formatCode>
                <c:ptCount val="2"/>
                <c:pt idx="0" formatCode="#,##0_);[Red]\(#,##0\)">
                  <c:v>21</c:v>
                </c:pt>
              </c:numCache>
            </c:numRef>
          </c:val>
        </c:ser>
        <c:ser>
          <c:idx val="2"/>
          <c:order val="2"/>
          <c:tx>
            <c:strRef>
              <c:f>J!$A$6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134</c:v>
                </c:pt>
                <c:pt idx="1">
                  <c:v>47</c:v>
                </c:pt>
              </c:numCache>
            </c:numRef>
          </c:cat>
          <c:val>
            <c:numRef>
              <c:f>J!$D$6:$E$6</c:f>
              <c:numCache>
                <c:formatCode>#,##0_);[Red]\(#,##0\)</c:formatCode>
                <c:ptCount val="2"/>
                <c:pt idx="1">
                  <c:v>47</c:v>
                </c:pt>
              </c:numCache>
            </c:numRef>
          </c:val>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134</c:v>
                </c:pt>
                <c:pt idx="1">
                  <c:v>47</c:v>
                </c:pt>
              </c:numCache>
            </c:numRef>
          </c:cat>
          <c:val>
            <c:numRef>
              <c:f>J!$D$7:$E$7</c:f>
              <c:numCache>
                <c:formatCode>#,##0_);[Red]\(#,##0\)</c:formatCode>
                <c:ptCount val="2"/>
                <c:pt idx="1">
                  <c:v>87</c:v>
                </c:pt>
              </c:numCache>
            </c:numRef>
          </c:val>
        </c:ser>
        <c:dLbls>
          <c:dLblPos val="ctr"/>
          <c:showLegendKey val="0"/>
          <c:showVal val="1"/>
          <c:showCatName val="0"/>
          <c:showSerName val="0"/>
          <c:showPercent val="0"/>
          <c:showBubbleSize val="0"/>
        </c:dLbls>
        <c:gapWidth val="48"/>
        <c:overlap val="100"/>
        <c:axId val="441928456"/>
        <c:axId val="441934336"/>
      </c:barChart>
      <c:catAx>
        <c:axId val="44192845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1934336"/>
        <c:crosses val="autoZero"/>
        <c:auto val="1"/>
        <c:lblAlgn val="ctr"/>
        <c:lblOffset val="100"/>
        <c:noMultiLvlLbl val="0"/>
      </c:catAx>
      <c:valAx>
        <c:axId val="441934336"/>
        <c:scaling>
          <c:orientation val="minMax"/>
        </c:scaling>
        <c:delete val="1"/>
        <c:axPos val="l"/>
        <c:numFmt formatCode="0%" sourceLinked="1"/>
        <c:majorTickMark val="none"/>
        <c:minorTickMark val="none"/>
        <c:tickLblPos val="nextTo"/>
        <c:crossAx val="4419284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dPt>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J!$B$11:$B$12</c:f>
              <c:numCache>
                <c:formatCode>0.0%</c:formatCode>
                <c:ptCount val="2"/>
                <c:pt idx="0">
                  <c:v>0.25690000000000002</c:v>
                </c:pt>
                <c:pt idx="1">
                  <c:v>0.67030000000000001</c:v>
                </c:pt>
              </c:numCache>
            </c:numRef>
          </c:val>
        </c:ser>
        <c:dLbls>
          <c:dLblPos val="outEnd"/>
          <c:showLegendKey val="0"/>
          <c:showVal val="1"/>
          <c:showCatName val="0"/>
          <c:showSerName val="0"/>
          <c:showPercent val="0"/>
          <c:showBubbleSize val="0"/>
        </c:dLbls>
        <c:gapWidth val="20"/>
        <c:overlap val="-27"/>
        <c:axId val="441927280"/>
        <c:axId val="441926888"/>
      </c:barChart>
      <c:catAx>
        <c:axId val="441927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1926888"/>
        <c:crosses val="autoZero"/>
        <c:auto val="1"/>
        <c:lblAlgn val="ctr"/>
        <c:lblOffset val="100"/>
        <c:noMultiLvlLbl val="0"/>
      </c:catAx>
      <c:valAx>
        <c:axId val="441926888"/>
        <c:scaling>
          <c:orientation val="minMax"/>
        </c:scaling>
        <c:delete val="1"/>
        <c:axPos val="l"/>
        <c:numFmt formatCode="0.0%" sourceLinked="1"/>
        <c:majorTickMark val="none"/>
        <c:minorTickMark val="none"/>
        <c:tickLblPos val="nextTo"/>
        <c:crossAx val="44192728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J!$C$11:$C$12</c:f>
              <c:numCache>
                <c:formatCode>0.0%</c:formatCode>
                <c:ptCount val="2"/>
                <c:pt idx="0">
                  <c:v>0.32940000000000003</c:v>
                </c:pt>
                <c:pt idx="1">
                  <c:v>0.6613</c:v>
                </c:pt>
              </c:numCache>
            </c:numRef>
          </c:val>
        </c:ser>
        <c:dLbls>
          <c:dLblPos val="outEnd"/>
          <c:showLegendKey val="0"/>
          <c:showVal val="1"/>
          <c:showCatName val="0"/>
          <c:showSerName val="0"/>
          <c:showPercent val="0"/>
          <c:showBubbleSize val="0"/>
        </c:dLbls>
        <c:gapWidth val="20"/>
        <c:overlap val="-27"/>
        <c:axId val="441931200"/>
        <c:axId val="441929240"/>
      </c:barChart>
      <c:catAx>
        <c:axId val="441931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1929240"/>
        <c:crosses val="autoZero"/>
        <c:auto val="1"/>
        <c:lblAlgn val="ctr"/>
        <c:lblOffset val="100"/>
        <c:noMultiLvlLbl val="0"/>
      </c:catAx>
      <c:valAx>
        <c:axId val="441929240"/>
        <c:scaling>
          <c:orientation val="minMax"/>
        </c:scaling>
        <c:delete val="1"/>
        <c:axPos val="l"/>
        <c:numFmt formatCode="0.0%" sourceLinked="1"/>
        <c:majorTickMark val="none"/>
        <c:minorTickMark val="none"/>
        <c:tickLblPos val="nextTo"/>
        <c:crossAx val="44193120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40</a:t>
            </a:fld>
            <a:endParaRPr kumimoji="1" lang="ja-JP" altLang="en-US"/>
          </a:p>
        </p:txBody>
      </p:sp>
    </p:spTree>
    <p:extLst>
      <p:ext uri="{BB962C8B-B14F-4D97-AF65-F5344CB8AC3E}">
        <p14:creationId xmlns:p14="http://schemas.microsoft.com/office/powerpoint/2010/main" val="310641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en-US" altLang="ja-JP" sz="1600" b="1" dirty="0" smtClean="0">
                <a:solidFill>
                  <a:schemeClr val="tx1"/>
                </a:solidFill>
                <a:latin typeface="+mj-ea"/>
              </a:rPr>
              <a:t>【</a:t>
            </a:r>
            <a:r>
              <a:rPr lang="ja-JP" altLang="en-US" sz="1600" b="1" dirty="0" smtClean="0">
                <a:solidFill>
                  <a:schemeClr val="tx1"/>
                </a:solidFill>
                <a:latin typeface="+mj-ea"/>
              </a:rPr>
              <a:t>新たな課題</a:t>
            </a:r>
            <a:r>
              <a:rPr lang="en-US" altLang="ja-JP" sz="1600" b="1" dirty="0" smtClean="0">
                <a:solidFill>
                  <a:schemeClr val="tx1"/>
                </a:solidFill>
                <a:latin typeface="+mj-ea"/>
              </a:rPr>
              <a:t>】</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⑨　Ｊ地区荷さばき地</a:t>
            </a:r>
            <a:endParaRPr kumimoji="1" lang="ja-JP" altLang="en-US" sz="1600" b="1" dirty="0">
              <a:solidFill>
                <a:schemeClr val="tx1"/>
              </a:solidFill>
              <a:latin typeface="+mj-ea"/>
            </a:endParaRPr>
          </a:p>
        </p:txBody>
      </p:sp>
      <p:sp>
        <p:nvSpPr>
          <p:cNvPr id="5" name="タイトル 1"/>
          <p:cNvSpPr txBox="1">
            <a:spLocks/>
          </p:cNvSpPr>
          <p:nvPr/>
        </p:nvSpPr>
        <p:spPr>
          <a:xfrm>
            <a:off x="168813"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456" y="1598939"/>
            <a:ext cx="3426957" cy="5011763"/>
          </a:xfrm>
          <a:prstGeom prst="rect">
            <a:avLst/>
          </a:prstGeom>
        </p:spPr>
      </p:pic>
      <p:sp>
        <p:nvSpPr>
          <p:cNvPr id="7" name="Text Box 580"/>
          <p:cNvSpPr txBox="1">
            <a:spLocks noChangeArrowheads="1"/>
          </p:cNvSpPr>
          <p:nvPr/>
        </p:nvSpPr>
        <p:spPr bwMode="auto">
          <a:xfrm>
            <a:off x="2254351" y="499992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8" name="グループ化 7"/>
          <p:cNvGrpSpPr/>
          <p:nvPr/>
        </p:nvGrpSpPr>
        <p:grpSpPr>
          <a:xfrm>
            <a:off x="605065" y="1843557"/>
            <a:ext cx="1842924" cy="995533"/>
            <a:chOff x="436252" y="1612471"/>
            <a:chExt cx="1842924" cy="995533"/>
          </a:xfrm>
        </p:grpSpPr>
        <p:sp>
          <p:nvSpPr>
            <p:cNvPr id="9" name="正方形/長方形 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0" name="正方形/長方形 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楕円 1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3" name="直線コネクタ 1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フリーフォーム 1"/>
          <p:cNvSpPr/>
          <p:nvPr/>
        </p:nvSpPr>
        <p:spPr>
          <a:xfrm>
            <a:off x="1382820" y="6257750"/>
            <a:ext cx="58903" cy="84147"/>
          </a:xfrm>
          <a:custGeom>
            <a:avLst/>
            <a:gdLst>
              <a:gd name="connsiteX0" fmla="*/ 58903 w 58903"/>
              <a:gd name="connsiteY0" fmla="*/ 0 h 84147"/>
              <a:gd name="connsiteX1" fmla="*/ 58903 w 58903"/>
              <a:gd name="connsiteY1" fmla="*/ 84147 h 84147"/>
              <a:gd name="connsiteX2" fmla="*/ 25244 w 58903"/>
              <a:gd name="connsiteY2" fmla="*/ 84147 h 84147"/>
              <a:gd name="connsiteX3" fmla="*/ 0 w 58903"/>
              <a:gd name="connsiteY3" fmla="*/ 2805 h 84147"/>
              <a:gd name="connsiteX4" fmla="*/ 58903 w 58903"/>
              <a:gd name="connsiteY4" fmla="*/ 0 h 8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3" h="84147">
                <a:moveTo>
                  <a:pt x="58903" y="0"/>
                </a:moveTo>
                <a:lnTo>
                  <a:pt x="58903" y="84147"/>
                </a:lnTo>
                <a:lnTo>
                  <a:pt x="25244" y="84147"/>
                </a:lnTo>
                <a:lnTo>
                  <a:pt x="0" y="2805"/>
                </a:lnTo>
                <a:lnTo>
                  <a:pt x="58903" y="0"/>
                </a:lnTo>
                <a:close/>
              </a:path>
            </a:pathLst>
          </a:cu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7139" y="6293373"/>
            <a:ext cx="115200" cy="45719"/>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39684" y="6323897"/>
            <a:ext cx="114361" cy="180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597749" y="6316697"/>
            <a:ext cx="122775" cy="252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647"/>
          <p:cNvSpPr txBox="1">
            <a:spLocks noChangeArrowheads="1"/>
          </p:cNvSpPr>
          <p:nvPr/>
        </p:nvSpPr>
        <p:spPr bwMode="auto">
          <a:xfrm>
            <a:off x="591175" y="5644540"/>
            <a:ext cx="1584000"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⑨</a:t>
            </a:r>
            <a:r>
              <a:rPr lang="en-US" altLang="ja-JP" sz="1200" dirty="0" smtClean="0">
                <a:solidFill>
                  <a:prstClr val="black"/>
                </a:solidFill>
                <a:latin typeface="+mn-ea"/>
                <a:ea typeface="+mn-ea"/>
              </a:rPr>
              <a:t>J</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8894" y="1598939"/>
            <a:ext cx="4650045" cy="3229151"/>
          </a:xfrm>
          <a:prstGeom prst="rect">
            <a:avLst/>
          </a:prstGeom>
        </p:spPr>
      </p:pic>
      <p:sp>
        <p:nvSpPr>
          <p:cNvPr id="22" name="タイトル 1"/>
          <p:cNvSpPr txBox="1">
            <a:spLocks/>
          </p:cNvSpPr>
          <p:nvPr/>
        </p:nvSpPr>
        <p:spPr>
          <a:xfrm>
            <a:off x="4118222"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sp>
        <p:nvSpPr>
          <p:cNvPr id="23" name="フリーフォーム 22"/>
          <p:cNvSpPr/>
          <p:nvPr/>
        </p:nvSpPr>
        <p:spPr>
          <a:xfrm>
            <a:off x="4731488" y="3965944"/>
            <a:ext cx="366824" cy="659219"/>
          </a:xfrm>
          <a:custGeom>
            <a:avLst/>
            <a:gdLst>
              <a:gd name="connsiteX0" fmla="*/ 0 w 366824"/>
              <a:gd name="connsiteY0" fmla="*/ 0 h 659219"/>
              <a:gd name="connsiteX1" fmla="*/ 366824 w 366824"/>
              <a:gd name="connsiteY1" fmla="*/ 0 h 659219"/>
              <a:gd name="connsiteX2" fmla="*/ 366824 w 366824"/>
              <a:gd name="connsiteY2" fmla="*/ 659219 h 659219"/>
              <a:gd name="connsiteX3" fmla="*/ 207335 w 366824"/>
              <a:gd name="connsiteY3" fmla="*/ 659219 h 659219"/>
              <a:gd name="connsiteX4" fmla="*/ 0 w 366824"/>
              <a:gd name="connsiteY4" fmla="*/ 0 h 6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24" h="659219">
                <a:moveTo>
                  <a:pt x="0" y="0"/>
                </a:moveTo>
                <a:lnTo>
                  <a:pt x="366824" y="0"/>
                </a:lnTo>
                <a:lnTo>
                  <a:pt x="366824" y="659219"/>
                </a:lnTo>
                <a:lnTo>
                  <a:pt x="207335" y="659219"/>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5140411" y="4261316"/>
            <a:ext cx="1126230" cy="293031"/>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6354903" y="4370761"/>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7530560" y="4367230"/>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40</a:t>
            </a:fld>
            <a:endParaRPr kumimoji="1" lang="ja-JP" altLang="en-US" dirty="0"/>
          </a:p>
        </p:txBody>
      </p:sp>
    </p:spTree>
    <p:extLst>
      <p:ext uri="{BB962C8B-B14F-4D97-AF65-F5344CB8AC3E}">
        <p14:creationId xmlns:p14="http://schemas.microsoft.com/office/powerpoint/2010/main" val="250901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en-US" altLang="ja-JP" sz="1600" b="1" dirty="0" smtClean="0">
                <a:solidFill>
                  <a:schemeClr val="tx1"/>
                </a:solidFill>
                <a:latin typeface="+mj-ea"/>
              </a:rPr>
              <a:t>【</a:t>
            </a:r>
            <a:r>
              <a:rPr lang="ja-JP" altLang="en-US" sz="1600" b="1" dirty="0" smtClean="0">
                <a:solidFill>
                  <a:schemeClr val="tx1"/>
                </a:solidFill>
                <a:latin typeface="+mj-ea"/>
              </a:rPr>
              <a:t>新たな課題</a:t>
            </a:r>
            <a:r>
              <a:rPr lang="en-US" altLang="ja-JP" sz="1600" b="1" dirty="0" smtClean="0">
                <a:solidFill>
                  <a:schemeClr val="tx1"/>
                </a:solidFill>
                <a:latin typeface="+mj-ea"/>
              </a:rPr>
              <a:t>】</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⑨　Ｊ地区荷さばき地</a:t>
            </a:r>
            <a:endParaRPr kumimoji="1" lang="ja-JP" altLang="en-US" sz="1600" b="1" dirty="0">
              <a:solidFill>
                <a:schemeClr val="tx1"/>
              </a:solidFill>
              <a:latin typeface="+mj-ea"/>
            </a:endParaRPr>
          </a:p>
        </p:txBody>
      </p:sp>
      <p:graphicFrame>
        <p:nvGraphicFramePr>
          <p:cNvPr id="5" name="グラフ 4"/>
          <p:cNvGraphicFramePr>
            <a:graphicFrameLocks/>
          </p:cNvGraphicFramePr>
          <p:nvPr>
            <p:extLst>
              <p:ext uri="{D42A27DB-BD31-4B8C-83A1-F6EECF244321}">
                <p14:modId xmlns:p14="http://schemas.microsoft.com/office/powerpoint/2010/main" val="3238374190"/>
              </p:ext>
            </p:extLst>
          </p:nvPr>
        </p:nvGraphicFramePr>
        <p:xfrm>
          <a:off x="4650039" y="2251035"/>
          <a:ext cx="2700000"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1727526557"/>
              </p:ext>
            </p:extLst>
          </p:nvPr>
        </p:nvGraphicFramePr>
        <p:xfrm>
          <a:off x="4731609" y="4008964"/>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650005556"/>
              </p:ext>
            </p:extLst>
          </p:nvPr>
        </p:nvGraphicFramePr>
        <p:xfrm>
          <a:off x="7431609" y="2228218"/>
          <a:ext cx="162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p:cNvGraphicFramePr>
            <a:graphicFrameLocks/>
          </p:cNvGraphicFramePr>
          <p:nvPr>
            <p:extLst>
              <p:ext uri="{D42A27DB-BD31-4B8C-83A1-F6EECF244321}">
                <p14:modId xmlns:p14="http://schemas.microsoft.com/office/powerpoint/2010/main" val="1332815101"/>
              </p:ext>
            </p:extLst>
          </p:nvPr>
        </p:nvGraphicFramePr>
        <p:xfrm>
          <a:off x="7431609" y="4014751"/>
          <a:ext cx="1620000" cy="1620000"/>
        </p:xfrm>
        <a:graphic>
          <a:graphicData uri="http://schemas.openxmlformats.org/drawingml/2006/chart">
            <c:chart xmlns:c="http://schemas.openxmlformats.org/drawingml/2006/chart" xmlns:r="http://schemas.openxmlformats.org/officeDocument/2006/relationships" r:id="rId5"/>
          </a:graphicData>
        </a:graphic>
      </p:graphicFrame>
      <p:sp>
        <p:nvSpPr>
          <p:cNvPr id="9" name="正方形/長方形 8"/>
          <p:cNvSpPr/>
          <p:nvPr/>
        </p:nvSpPr>
        <p:spPr>
          <a:xfrm>
            <a:off x="71961" y="1090375"/>
            <a:ext cx="4496508" cy="2982457"/>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Ｊ地区荷さばき地の役割</a:t>
            </a: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Ｊ</a:t>
            </a:r>
            <a:r>
              <a:rPr lang="ja-JP" altLang="en-US" sz="1200" kern="100" dirty="0" smtClean="0">
                <a:latin typeface="+mn-ea"/>
                <a:cs typeface="Times New Roman" panose="02020603050405020304" pitchFamily="18" charset="0"/>
              </a:rPr>
              <a:t>地区荷さばき地は、流通の効率化と保管・品質管理を図るため、背後に大型冷蔵倉庫や製材品センターが整備されており、それらの施設の貨物を扱う船舶の優先埠頭として運用している。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しかしながら、近年は冷凍貨物のコンテナ化に伴い冷凍船の使用が減少しており、また製材については、取扱量が減少している。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ＲＯＲＯ船での荷役に対応できるよう、他岸壁よりも一体使用荷さばき地を広く指定してきたが、ＲＯＲＯ船の利用が低下し、利用実態がそぐわなくなってきたことから、平成</a:t>
            </a:r>
            <a:r>
              <a:rPr lang="en-US" altLang="ja-JP" sz="1200" kern="100" dirty="0" smtClean="0">
                <a:latin typeface="+mn-ea"/>
                <a:cs typeface="Times New Roman" panose="02020603050405020304" pitchFamily="18" charset="0"/>
              </a:rPr>
              <a:t>29</a:t>
            </a:r>
            <a:r>
              <a:rPr lang="ja-JP" altLang="en-US" sz="1200" kern="100" dirty="0" smtClean="0">
                <a:latin typeface="+mn-ea"/>
                <a:cs typeface="Times New Roman" panose="02020603050405020304" pitchFamily="18" charset="0"/>
              </a:rPr>
              <a:t>年</a:t>
            </a:r>
            <a:r>
              <a:rPr lang="en-US" altLang="ja-JP" sz="1200" kern="100" dirty="0" smtClean="0">
                <a:latin typeface="+mn-ea"/>
                <a:cs typeface="Times New Roman" panose="02020603050405020304" pitchFamily="18" charset="0"/>
              </a:rPr>
              <a:t>7</a:t>
            </a:r>
            <a:r>
              <a:rPr lang="ja-JP" altLang="en-US" sz="1200" kern="100" dirty="0" smtClean="0">
                <a:latin typeface="+mn-ea"/>
                <a:cs typeface="Times New Roman" panose="02020603050405020304" pitchFamily="18" charset="0"/>
              </a:rPr>
              <a:t>月に一体使用荷さばき地の一部を通常の荷さばき地に変更した。</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平成</a:t>
            </a:r>
            <a:r>
              <a:rPr lang="en-US" altLang="ja-JP" sz="1200" kern="100" dirty="0" smtClean="0">
                <a:latin typeface="+mn-ea"/>
                <a:cs typeface="Times New Roman" panose="02020603050405020304" pitchFamily="18" charset="0"/>
              </a:rPr>
              <a:t>29</a:t>
            </a:r>
            <a:r>
              <a:rPr lang="ja-JP" altLang="en-US" sz="1200" kern="100" dirty="0" smtClean="0">
                <a:latin typeface="+mn-ea"/>
                <a:cs typeface="Times New Roman" panose="02020603050405020304" pitchFamily="18" charset="0"/>
              </a:rPr>
              <a:t>年</a:t>
            </a:r>
            <a:r>
              <a:rPr lang="en-US" altLang="ja-JP" sz="1200" kern="100" dirty="0" smtClean="0">
                <a:latin typeface="+mn-ea"/>
                <a:cs typeface="Times New Roman" panose="02020603050405020304" pitchFamily="18" charset="0"/>
              </a:rPr>
              <a:t>8</a:t>
            </a:r>
            <a:r>
              <a:rPr lang="ja-JP" altLang="en-US" sz="1200" kern="100" dirty="0" smtClean="0">
                <a:latin typeface="+mn-ea"/>
                <a:cs typeface="Times New Roman" panose="02020603050405020304" pitchFamily="18" charset="0"/>
              </a:rPr>
              <a:t>月から、鉄及び非鉄金属スクラップの一時保管場所としてＪ</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１荷さばき地での使用を始めている。</a:t>
            </a:r>
            <a:endParaRPr lang="ja-JP" altLang="en-US" sz="1200" kern="100" dirty="0">
              <a:latin typeface="+mn-ea"/>
              <a:cs typeface="Times New Roman" panose="02020603050405020304" pitchFamily="18" charset="0"/>
            </a:endParaRPr>
          </a:p>
        </p:txBody>
      </p:sp>
      <p:sp>
        <p:nvSpPr>
          <p:cNvPr id="10" name="正方形/長方形 9"/>
          <p:cNvSpPr/>
          <p:nvPr/>
        </p:nvSpPr>
        <p:spPr>
          <a:xfrm>
            <a:off x="4651600" y="1108866"/>
            <a:ext cx="4400009" cy="1052219"/>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通常の荷さばき地に変更した箇所に関して新たな利用を見込んでいたが、見込み</a:t>
            </a:r>
            <a:r>
              <a:rPr lang="ja-JP" altLang="en-US" sz="1200" dirty="0">
                <a:latin typeface="+mn-ea"/>
                <a:cs typeface="Times New Roman" panose="02020603050405020304" pitchFamily="18" charset="0"/>
              </a:rPr>
              <a:t>通</a:t>
            </a:r>
            <a:r>
              <a:rPr lang="ja-JP" altLang="en-US" sz="1200" dirty="0" smtClean="0">
                <a:latin typeface="+mn-ea"/>
                <a:cs typeface="Times New Roman" panose="02020603050405020304" pitchFamily="18" charset="0"/>
              </a:rPr>
              <a:t>りになっておらず、使用料収入が伸びなかった。</a:t>
            </a:r>
            <a:endParaRPr lang="ja-JP" altLang="en-US" sz="1200" dirty="0">
              <a:latin typeface="+mn-ea"/>
              <a:cs typeface="Times New Roman" panose="02020603050405020304" pitchFamily="18" charset="0"/>
            </a:endParaRPr>
          </a:p>
        </p:txBody>
      </p:sp>
      <p:sp>
        <p:nvSpPr>
          <p:cNvPr id="11" name="正方形/長方形 10"/>
          <p:cNvSpPr/>
          <p:nvPr/>
        </p:nvSpPr>
        <p:spPr>
          <a:xfrm>
            <a:off x="4651600" y="1108864"/>
            <a:ext cx="2290321"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2" name="角丸四角形 11"/>
          <p:cNvSpPr/>
          <p:nvPr/>
        </p:nvSpPr>
        <p:spPr>
          <a:xfrm>
            <a:off x="75082" y="5735085"/>
            <a:ext cx="8986775" cy="916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a:t>
            </a:r>
            <a:r>
              <a:rPr lang="ja-JP" altLang="en-US" sz="1200" b="1" dirty="0">
                <a:solidFill>
                  <a:schemeClr val="bg1"/>
                </a:solidFill>
                <a:effectLst>
                  <a:outerShdw blurRad="38100" dist="38100" dir="2700000" algn="tl">
                    <a:srgbClr val="000000">
                      <a:alpha val="43137"/>
                    </a:srgbClr>
                  </a:outerShdw>
                </a:effectLst>
                <a:latin typeface="+mj-ea"/>
                <a:ea typeface="+mj-ea"/>
              </a:rPr>
              <a:t>中</a:t>
            </a:r>
            <a:r>
              <a:rPr lang="ja-JP" altLang="en-US" sz="1200" b="1" dirty="0" smtClean="0">
                <a:solidFill>
                  <a:schemeClr val="bg1"/>
                </a:solidFill>
                <a:effectLst>
                  <a:outerShdw blurRad="38100" dist="38100" dir="2700000" algn="tl">
                    <a:srgbClr val="000000">
                      <a:alpha val="43137"/>
                    </a:srgbClr>
                  </a:outerShdw>
                </a:effectLst>
                <a:latin typeface="+mj-ea"/>
                <a:ea typeface="+mj-ea"/>
              </a:rPr>
              <a:t>期的取組）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indent="-171450">
              <a:buFont typeface="Arial" panose="020B0604020202020204" pitchFamily="34" charset="0"/>
              <a:buChar char="•"/>
            </a:pPr>
            <a:r>
              <a:rPr lang="ja-JP" altLang="en-US" sz="1200" b="1" dirty="0" smtClean="0">
                <a:solidFill>
                  <a:schemeClr val="bg1"/>
                </a:solidFill>
                <a:latin typeface="+mj-ea"/>
              </a:rPr>
              <a:t>新た</a:t>
            </a:r>
            <a:r>
              <a:rPr lang="ja-JP" altLang="en-US" sz="1200" b="1" dirty="0">
                <a:solidFill>
                  <a:schemeClr val="bg1"/>
                </a:solidFill>
                <a:latin typeface="+mj-ea"/>
              </a:rPr>
              <a:t>な事業者の</a:t>
            </a:r>
            <a:r>
              <a:rPr lang="ja-JP" altLang="en-US" sz="1200" b="1" dirty="0" smtClean="0">
                <a:solidFill>
                  <a:schemeClr val="bg1"/>
                </a:solidFill>
                <a:latin typeface="+mj-ea"/>
              </a:rPr>
              <a:t>掘り起こしを</a:t>
            </a:r>
            <a:r>
              <a:rPr lang="ja-JP" altLang="en-US" sz="1200" b="1" dirty="0">
                <a:solidFill>
                  <a:schemeClr val="bg1"/>
                </a:solidFill>
                <a:latin typeface="+mj-ea"/>
              </a:rPr>
              <a:t>行うが</a:t>
            </a:r>
            <a:r>
              <a:rPr lang="ja-JP" altLang="en-US" sz="1200" b="1" dirty="0" smtClean="0">
                <a:solidFill>
                  <a:schemeClr val="bg1"/>
                </a:solidFill>
                <a:latin typeface="+mj-ea"/>
              </a:rPr>
              <a:t>、実現の見通しが立たないと判断した場合は、荷さばき地の一部廃止により収支改善を図る。</a:t>
            </a:r>
            <a:endParaRPr lang="ja-JP" altLang="en-US" sz="1200" b="1" dirty="0">
              <a:solidFill>
                <a:schemeClr val="bg1"/>
              </a:solidFill>
              <a:latin typeface="+mj-ea"/>
            </a:endParaRPr>
          </a:p>
        </p:txBody>
      </p:sp>
      <p:pic>
        <p:nvPicPr>
          <p:cNvPr id="13" name="図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26" y="4120678"/>
            <a:ext cx="4591874" cy="1506466"/>
          </a:xfrm>
          <a:prstGeom prst="rect">
            <a:avLst/>
          </a:prstGeom>
        </p:spPr>
      </p:pic>
      <p:sp>
        <p:nvSpPr>
          <p:cNvPr id="14" name="フリーフォーム 13"/>
          <p:cNvSpPr/>
          <p:nvPr/>
        </p:nvSpPr>
        <p:spPr>
          <a:xfrm>
            <a:off x="488735" y="4676022"/>
            <a:ext cx="371231" cy="676031"/>
          </a:xfrm>
          <a:custGeom>
            <a:avLst/>
            <a:gdLst>
              <a:gd name="connsiteX0" fmla="*/ 0 w 371231"/>
              <a:gd name="connsiteY0" fmla="*/ 0 h 676031"/>
              <a:gd name="connsiteX1" fmla="*/ 371231 w 371231"/>
              <a:gd name="connsiteY1" fmla="*/ 0 h 676031"/>
              <a:gd name="connsiteX2" fmla="*/ 371231 w 371231"/>
              <a:gd name="connsiteY2" fmla="*/ 676031 h 676031"/>
              <a:gd name="connsiteX3" fmla="*/ 230554 w 371231"/>
              <a:gd name="connsiteY3" fmla="*/ 676031 h 676031"/>
              <a:gd name="connsiteX4" fmla="*/ 0 w 371231"/>
              <a:gd name="connsiteY4" fmla="*/ 0 h 676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31" h="676031">
                <a:moveTo>
                  <a:pt x="0" y="0"/>
                </a:moveTo>
                <a:lnTo>
                  <a:pt x="371231" y="0"/>
                </a:lnTo>
                <a:lnTo>
                  <a:pt x="371231" y="676031"/>
                </a:lnTo>
                <a:lnTo>
                  <a:pt x="230554" y="676031"/>
                </a:lnTo>
                <a:lnTo>
                  <a:pt x="0" y="0"/>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924617" y="4984731"/>
            <a:ext cx="1119379" cy="287214"/>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122497" y="5082421"/>
            <a:ext cx="1119379" cy="18952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337039" y="5082420"/>
            <a:ext cx="1119379" cy="18952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55578" y="5014037"/>
            <a:ext cx="837089" cy="215444"/>
          </a:xfrm>
          <a:prstGeom prst="rect">
            <a:avLst/>
          </a:prstGeom>
          <a:noFill/>
        </p:spPr>
        <p:txBody>
          <a:bodyPr wrap="none" rtlCol="0">
            <a:spAutoFit/>
          </a:bodyPr>
          <a:lstStyle/>
          <a:p>
            <a:r>
              <a:rPr kumimoji="1" lang="ja-JP" altLang="en-US" sz="700" dirty="0" smtClean="0">
                <a:solidFill>
                  <a:schemeClr val="bg1"/>
                </a:solidFill>
              </a:rPr>
              <a:t>Ｊ</a:t>
            </a:r>
            <a:r>
              <a:rPr kumimoji="1" lang="en-US" altLang="ja-JP" sz="700" dirty="0" smtClean="0">
                <a:solidFill>
                  <a:schemeClr val="bg1"/>
                </a:solidFill>
              </a:rPr>
              <a:t>1</a:t>
            </a:r>
            <a:r>
              <a:rPr kumimoji="1" lang="ja-JP" altLang="en-US" sz="800" dirty="0" smtClean="0">
                <a:solidFill>
                  <a:schemeClr val="bg1"/>
                </a:solidFill>
              </a:rPr>
              <a:t>荷さばき地</a:t>
            </a:r>
            <a:endParaRPr kumimoji="1" lang="ja-JP" altLang="en-US" sz="700" dirty="0">
              <a:solidFill>
                <a:schemeClr val="bg1"/>
              </a:solidFill>
            </a:endParaRPr>
          </a:p>
        </p:txBody>
      </p:sp>
      <p:sp>
        <p:nvSpPr>
          <p:cNvPr id="19" name="テキスト ボックス 18"/>
          <p:cNvSpPr txBox="1"/>
          <p:nvPr/>
        </p:nvSpPr>
        <p:spPr>
          <a:xfrm>
            <a:off x="2247592" y="5126378"/>
            <a:ext cx="837089" cy="215444"/>
          </a:xfrm>
          <a:prstGeom prst="rect">
            <a:avLst/>
          </a:prstGeom>
          <a:noFill/>
        </p:spPr>
        <p:txBody>
          <a:bodyPr wrap="none" rtlCol="0">
            <a:spAutoFit/>
          </a:bodyPr>
          <a:lstStyle/>
          <a:p>
            <a:r>
              <a:rPr kumimoji="1" lang="ja-JP" altLang="en-US" sz="700" dirty="0" smtClean="0">
                <a:solidFill>
                  <a:schemeClr val="bg1"/>
                </a:solidFill>
              </a:rPr>
              <a:t>Ｊ</a:t>
            </a:r>
            <a:r>
              <a:rPr lang="en-US" altLang="ja-JP" sz="700" dirty="0">
                <a:solidFill>
                  <a:schemeClr val="bg1"/>
                </a:solidFill>
              </a:rPr>
              <a:t>2</a:t>
            </a:r>
            <a:r>
              <a:rPr kumimoji="1" lang="ja-JP" altLang="en-US" sz="800" dirty="0" smtClean="0">
                <a:solidFill>
                  <a:schemeClr val="bg1"/>
                </a:solidFill>
              </a:rPr>
              <a:t>荷さばき地</a:t>
            </a:r>
            <a:endParaRPr kumimoji="1" lang="ja-JP" altLang="en-US" sz="700" dirty="0">
              <a:solidFill>
                <a:schemeClr val="bg1"/>
              </a:solidFill>
            </a:endParaRPr>
          </a:p>
        </p:txBody>
      </p:sp>
      <p:sp>
        <p:nvSpPr>
          <p:cNvPr id="20" name="テキスト ボックス 19"/>
          <p:cNvSpPr txBox="1"/>
          <p:nvPr/>
        </p:nvSpPr>
        <p:spPr>
          <a:xfrm>
            <a:off x="3488653" y="5122520"/>
            <a:ext cx="856325" cy="215444"/>
          </a:xfrm>
          <a:prstGeom prst="rect">
            <a:avLst/>
          </a:prstGeom>
          <a:noFill/>
        </p:spPr>
        <p:txBody>
          <a:bodyPr wrap="none" rtlCol="0">
            <a:spAutoFit/>
          </a:bodyPr>
          <a:lstStyle/>
          <a:p>
            <a:r>
              <a:rPr kumimoji="1" lang="ja-JP" altLang="en-US" sz="800" dirty="0" smtClean="0">
                <a:solidFill>
                  <a:schemeClr val="bg1"/>
                </a:solidFill>
              </a:rPr>
              <a:t>Ｊ</a:t>
            </a:r>
            <a:r>
              <a:rPr lang="en-US" altLang="ja-JP" sz="800" dirty="0">
                <a:solidFill>
                  <a:schemeClr val="bg1"/>
                </a:solidFill>
              </a:rPr>
              <a:t>3</a:t>
            </a:r>
            <a:r>
              <a:rPr kumimoji="1" lang="ja-JP" altLang="en-US" sz="800" dirty="0" smtClean="0">
                <a:solidFill>
                  <a:schemeClr val="bg1"/>
                </a:solidFill>
              </a:rPr>
              <a:t>荷さばき地</a:t>
            </a:r>
            <a:endParaRPr kumimoji="1" lang="ja-JP" altLang="en-US" sz="800" dirty="0">
              <a:solidFill>
                <a:schemeClr val="bg1"/>
              </a:solidFill>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41</a:t>
            </a:fld>
            <a:endParaRPr kumimoji="1" lang="ja-JP" altLang="en-US" dirty="0"/>
          </a:p>
        </p:txBody>
      </p:sp>
    </p:spTree>
    <p:extLst>
      <p:ext uri="{BB962C8B-B14F-4D97-AF65-F5344CB8AC3E}">
        <p14:creationId xmlns:p14="http://schemas.microsoft.com/office/powerpoint/2010/main" val="366650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7804</TotalTime>
  <Words>302</Words>
  <PresentationFormat>画面に合わせる (4:3)</PresentationFormat>
  <Paragraphs>35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【新たな課題】 　　⑨　Ｊ地区荷さばき地</vt:lpstr>
      <vt:lpstr>Ⅳ　経営改善策 　２．個別課題への対応 　【新たな課題】 　　⑨　Ｊ地区荷さばき地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2019-03-06T02:38:24Z</dcterms:modified>
</cp:coreProperties>
</file>