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
  </p:notesMasterIdLst>
  <p:sldIdLst>
    <p:sldId id="257" r:id="rId2"/>
    <p:sldId id="260" r:id="rId3"/>
    <p:sldId id="258" r:id="rId4"/>
  </p:sldIdLst>
  <p:sldSz cx="9601200" cy="14219238"/>
  <p:notesSz cx="9872663" cy="142954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37" autoAdjust="0"/>
    <p:restoredTop sz="94660"/>
  </p:normalViewPr>
  <p:slideViewPr>
    <p:cSldViewPr snapToGrid="0">
      <p:cViewPr>
        <p:scale>
          <a:sx n="70" d="100"/>
          <a:sy n="70" d="100"/>
        </p:scale>
        <p:origin x="138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19.190205%20&#26368;&#32066;&#29256;\&#32076;&#21942;&#35336;&#30011;&#20803;&#12487;&#12540;&#12479;\&#32076;&#21942;&#35336;&#30011;&#21454;&#25903;&#21450;&#12403;&#31292;&#20685;&#29575;&#12464;&#12521;&#125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19.190205%20&#26368;&#32066;&#29256;\&#32076;&#21942;&#35336;&#30011;&#20803;&#12487;&#12540;&#12479;\&#32076;&#21942;&#35336;&#30011;&#21454;&#25903;&#21450;&#12403;&#31292;&#20685;&#29575;&#12464;&#12521;&#125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19.190205%20&#26368;&#32066;&#29256;\&#32076;&#21942;&#35336;&#30011;&#20803;&#12487;&#12540;&#12479;\&#32076;&#21942;&#35336;&#30011;&#21454;&#25903;&#21450;&#12403;&#31292;&#20685;&#29575;&#12464;&#12521;&#1250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17836257309938E-3"/>
          <c:y val="0"/>
          <c:w val="0.99607843137254903"/>
          <c:h val="0.98340026773761713"/>
        </c:manualLayout>
      </c:layout>
      <c:barChart>
        <c:barDir val="col"/>
        <c:grouping val="stacked"/>
        <c:varyColors val="0"/>
        <c:ser>
          <c:idx val="0"/>
          <c:order val="0"/>
          <c:tx>
            <c:strRef>
              <c:f>経営計画による効果!$A$4</c:f>
              <c:strCache>
                <c:ptCount val="1"/>
                <c:pt idx="0">
                  <c:v>営業収益</c:v>
                </c:pt>
              </c:strCache>
            </c:strRef>
          </c:tx>
          <c:spPr>
            <a:solidFill>
              <a:schemeClr val="accent1"/>
            </a:solidFill>
            <a:ln>
              <a:solidFill>
                <a:srgbClr val="7030A0"/>
              </a:solidFill>
            </a:ln>
            <a:effectLst/>
          </c:spPr>
          <c:invertIfNegative val="0"/>
          <c:dPt>
            <c:idx val="0"/>
            <c:invertIfNegative val="0"/>
            <c:bubble3D val="0"/>
            <c:spPr>
              <a:noFill/>
              <a:ln>
                <a:solidFill>
                  <a:srgbClr val="7030A0"/>
                </a:solidFill>
              </a:ln>
              <a:effectLst/>
            </c:spPr>
          </c:dPt>
          <c:dLbls>
            <c:dLbl>
              <c:idx val="0"/>
              <c:layout>
                <c:manualLayout>
                  <c:x val="-5.8797892720306513E-3"/>
                  <c:y val="5.2541371158392434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1745370370370372"/>
                      <c:h val="0.35136666666666666"/>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46.5</c:v>
                </c:pt>
                <c:pt idx="1">
                  <c:v>41.300000000000004</c:v>
                </c:pt>
              </c:numCache>
            </c:numRef>
          </c:cat>
          <c:val>
            <c:numRef>
              <c:f>経営計画による効果!$B$4:$C$4</c:f>
              <c:numCache>
                <c:formatCode>General</c:formatCode>
                <c:ptCount val="2"/>
                <c:pt idx="0" formatCode="#,##0.0;[Red]\-#,##0.0">
                  <c:v>38.299999999999997</c:v>
                </c:pt>
              </c:numCache>
            </c:numRef>
          </c:val>
        </c:ser>
        <c:ser>
          <c:idx val="1"/>
          <c:order val="1"/>
          <c:tx>
            <c:strRef>
              <c:f>経営計画による効果!$A$5</c:f>
              <c:strCache>
                <c:ptCount val="1"/>
                <c:pt idx="0">
                  <c:v>営業外収益</c:v>
                </c:pt>
              </c:strCache>
            </c:strRef>
          </c:tx>
          <c:spPr>
            <a:noFill/>
            <a:ln>
              <a:solidFill>
                <a:srgbClr val="7030A0"/>
              </a:solidFill>
            </a:ln>
            <a:effectLst/>
          </c:spPr>
          <c:invertIfNegative val="0"/>
          <c:dLbls>
            <c:dLbl>
              <c:idx val="0"/>
              <c:layout>
                <c:manualLayout>
                  <c:x val="3.9953653761636499E-7"/>
                  <c:y val="-5.1508333333333415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9803921568627452"/>
                      <c:h val="0.18313253012048189"/>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46.5</c:v>
                </c:pt>
                <c:pt idx="1">
                  <c:v>41.300000000000004</c:v>
                </c:pt>
              </c:numCache>
            </c:numRef>
          </c:cat>
          <c:val>
            <c:numRef>
              <c:f>経営計画による効果!$B$5:$C$5</c:f>
              <c:numCache>
                <c:formatCode>General</c:formatCode>
                <c:ptCount val="2"/>
                <c:pt idx="0" formatCode="#,##0.0;[Red]\-#,##0.0">
                  <c:v>8.1999999999999993</c:v>
                </c:pt>
              </c:numCache>
            </c:numRef>
          </c:val>
        </c:ser>
        <c:ser>
          <c:idx val="2"/>
          <c:order val="2"/>
          <c:tx>
            <c:strRef>
              <c:f>経営計画による効果!$A$6</c:f>
              <c:strCache>
                <c:ptCount val="1"/>
                <c:pt idx="0">
                  <c:v>営業費用</c:v>
                </c:pt>
              </c:strCache>
            </c:strRef>
          </c:tx>
          <c:spPr>
            <a:noFill/>
            <a:ln>
              <a:solidFill>
                <a:srgbClr val="7030A0"/>
              </a:solidFill>
            </a:ln>
            <a:effectLst/>
          </c:spPr>
          <c:invertIfNegative val="0"/>
          <c:dLbls>
            <c:dLbl>
              <c:idx val="1"/>
              <c:layout>
                <c:manualLayout>
                  <c:x val="1.7163209673489221E-2"/>
                  <c:y val="0.12443639987445067"/>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6371299342105265"/>
                      <c:h val="0.41789391086001254"/>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46.5</c:v>
                </c:pt>
                <c:pt idx="1">
                  <c:v>41.300000000000004</c:v>
                </c:pt>
              </c:numCache>
            </c:numRef>
          </c:cat>
          <c:val>
            <c:numRef>
              <c:f>経営計画による効果!$B$6:$C$6</c:f>
              <c:numCache>
                <c:formatCode>#,##0.0;[Red]\-#,##0.0</c:formatCode>
                <c:ptCount val="2"/>
                <c:pt idx="1">
                  <c:v>40.1</c:v>
                </c:pt>
              </c:numCache>
            </c:numRef>
          </c:val>
        </c:ser>
        <c:ser>
          <c:idx val="3"/>
          <c:order val="3"/>
          <c:tx>
            <c:strRef>
              <c:f>経営計画による効果!$A$7</c:f>
              <c:strCache>
                <c:ptCount val="1"/>
                <c:pt idx="0">
                  <c:v>営業外費用</c:v>
                </c:pt>
              </c:strCache>
            </c:strRef>
          </c:tx>
          <c:spPr>
            <a:noFill/>
            <a:ln>
              <a:solidFill>
                <a:srgbClr val="7030A0"/>
              </a:solidFill>
            </a:ln>
            <a:effectLst/>
          </c:spPr>
          <c:invertIfNegative val="0"/>
          <c:dLbls>
            <c:dLbl>
              <c:idx val="1"/>
              <c:layout>
                <c:manualLayout>
                  <c:x val="-0.35370977011494253"/>
                  <c:y val="0.20027748226950351"/>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9875478927203065"/>
                      <c:h val="0.20866430260047278"/>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numRef>
              <c:f>経営計画による効果!$B$3:$C$3</c:f>
              <c:numCache>
                <c:formatCode>"支出"\
#,##0.0"億円"</c:formatCode>
                <c:ptCount val="2"/>
                <c:pt idx="0" formatCode="&quot;収入&quot;\&#10;#,##0.0&quot;億円&quot;">
                  <c:v>46.5</c:v>
                </c:pt>
                <c:pt idx="1">
                  <c:v>41.300000000000004</c:v>
                </c:pt>
              </c:numCache>
            </c:numRef>
          </c:cat>
          <c:val>
            <c:numRef>
              <c:f>経営計画による効果!$B$7:$C$7</c:f>
              <c:numCache>
                <c:formatCode>#,##0.0;[Red]\-#,##0.0</c:formatCode>
                <c:ptCount val="2"/>
                <c:pt idx="1">
                  <c:v>1.2</c:v>
                </c:pt>
              </c:numCache>
            </c:numRef>
          </c:val>
        </c:ser>
        <c:ser>
          <c:idx val="4"/>
          <c:order val="4"/>
          <c:tx>
            <c:strRef>
              <c:f>経営計画による効果!$A$8</c:f>
              <c:strCache>
                <c:ptCount val="1"/>
                <c:pt idx="0">
                  <c:v>経常損益</c:v>
                </c:pt>
              </c:strCache>
            </c:strRef>
          </c:tx>
          <c:spPr>
            <a:noFill/>
            <a:ln w="31750">
              <a:solidFill>
                <a:srgbClr val="7030A0"/>
              </a:solidFill>
              <a:prstDash val="sysDot"/>
            </a:ln>
            <a:effectLst/>
          </c:spPr>
          <c:invertIfNegative val="0"/>
          <c:dLbls>
            <c:dLbl>
              <c:idx val="1"/>
              <c:layout>
                <c:manualLayout>
                  <c:x val="-7.4849232456140353E-3"/>
                  <c:y val="-0.11266949152542373"/>
                </c:manualLayout>
              </c:layout>
              <c:dLblPos val="ctr"/>
              <c:showLegendKey val="0"/>
              <c:showVal val="1"/>
              <c:showCatName val="0"/>
              <c:showSerName val="1"/>
              <c:showPercent val="0"/>
              <c:showBubbleSize val="0"/>
              <c:extLst>
                <c:ext xmlns:c15="http://schemas.microsoft.com/office/drawing/2012/chart" uri="{CE6537A1-D6FC-4f65-9D91-7224C49458BB}">
                  <c15:layout>
                    <c:manualLayout>
                      <c:w val="0.42312774122807018"/>
                      <c:h val="0.20321013810420591"/>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46.5</c:v>
                </c:pt>
                <c:pt idx="1">
                  <c:v>41.300000000000004</c:v>
                </c:pt>
              </c:numCache>
            </c:numRef>
          </c:cat>
          <c:val>
            <c:numRef>
              <c:f>経営計画による効果!$B$8:$C$8</c:f>
              <c:numCache>
                <c:formatCode>#,##0.0;[Red]\-#,##0.0</c:formatCode>
                <c:ptCount val="2"/>
                <c:pt idx="1">
                  <c:v>5.2</c:v>
                </c:pt>
              </c:numCache>
            </c:numRef>
          </c:val>
        </c:ser>
        <c:dLbls>
          <c:dLblPos val="ctr"/>
          <c:showLegendKey val="0"/>
          <c:showVal val="1"/>
          <c:showCatName val="0"/>
          <c:showSerName val="0"/>
          <c:showPercent val="0"/>
          <c:showBubbleSize val="0"/>
        </c:dLbls>
        <c:gapWidth val="65"/>
        <c:overlap val="100"/>
        <c:axId val="429248608"/>
        <c:axId val="429244688"/>
      </c:barChart>
      <c:catAx>
        <c:axId val="429248608"/>
        <c:scaling>
          <c:orientation val="minMax"/>
        </c:scaling>
        <c:delete val="1"/>
        <c:axPos val="b"/>
        <c:numFmt formatCode="&quot;収入&quot;\&#10;#,##0.0&quot;億円&quot;" sourceLinked="1"/>
        <c:majorTickMark val="out"/>
        <c:minorTickMark val="none"/>
        <c:tickLblPos val="nextTo"/>
        <c:crossAx val="429244688"/>
        <c:crosses val="autoZero"/>
        <c:auto val="1"/>
        <c:lblAlgn val="ctr"/>
        <c:lblOffset val="100"/>
        <c:noMultiLvlLbl val="0"/>
      </c:catAx>
      <c:valAx>
        <c:axId val="429244688"/>
        <c:scaling>
          <c:orientation val="minMax"/>
        </c:scaling>
        <c:delete val="1"/>
        <c:axPos val="l"/>
        <c:numFmt formatCode="#,##0.0;[Red]\-#,##0.0" sourceLinked="1"/>
        <c:majorTickMark val="none"/>
        <c:minorTickMark val="none"/>
        <c:tickLblPos val="nextTo"/>
        <c:crossAx val="429248608"/>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8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17592592592594E-3"/>
          <c:y val="1.1244979919678722E-2"/>
          <c:w val="0.99607843137254903"/>
          <c:h val="0.98340026773761713"/>
        </c:manualLayout>
      </c:layout>
      <c:barChart>
        <c:barDir val="col"/>
        <c:grouping val="stacked"/>
        <c:varyColors val="0"/>
        <c:ser>
          <c:idx val="0"/>
          <c:order val="0"/>
          <c:tx>
            <c:strRef>
              <c:f>経営計画による効果!$A$4</c:f>
              <c:strCache>
                <c:ptCount val="1"/>
                <c:pt idx="0">
                  <c:v>営業収益</c:v>
                </c:pt>
              </c:strCache>
            </c:strRef>
          </c:tx>
          <c:spPr>
            <a:noFill/>
            <a:ln>
              <a:solidFill>
                <a:srgbClr val="7030A0"/>
              </a:solidFill>
            </a:ln>
            <a:effectLst/>
          </c:spPr>
          <c:invertIfNegative val="0"/>
          <c:dLbls>
            <c:dLbl>
              <c:idx val="0"/>
              <c:layout>
                <c:manualLayout>
                  <c:x val="-1.2164750957854412E-2"/>
                  <c:y val="0.1125886524822694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9535440613026818"/>
                      <c:h val="0.37379432624113473"/>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c:v>51.5</c:v>
                </c:pt>
                <c:pt idx="1">
                  <c:v>38.000000000000007</c:v>
                </c:pt>
              </c:numCache>
            </c:numRef>
          </c:cat>
          <c:val>
            <c:numRef>
              <c:f>経営計画による効果!$F$4:$G$4</c:f>
              <c:numCache>
                <c:formatCode>General</c:formatCode>
                <c:ptCount val="2"/>
                <c:pt idx="0" formatCode="#,##0.0;[Red]\-#,##0.0">
                  <c:v>43.3</c:v>
                </c:pt>
              </c:numCache>
            </c:numRef>
          </c:val>
        </c:ser>
        <c:ser>
          <c:idx val="1"/>
          <c:order val="1"/>
          <c:tx>
            <c:strRef>
              <c:f>経営計画による効果!$A$5</c:f>
              <c:strCache>
                <c:ptCount val="1"/>
                <c:pt idx="0">
                  <c:v>営業外収益</c:v>
                </c:pt>
              </c:strCache>
            </c:strRef>
          </c:tx>
          <c:spPr>
            <a:noFill/>
            <a:ln>
              <a:solidFill>
                <a:srgbClr val="7030A0"/>
              </a:solidFill>
            </a:ln>
            <a:effectLst/>
          </c:spPr>
          <c:invertIfNegative val="0"/>
          <c:dLbls>
            <c:dLbl>
              <c:idx val="0"/>
              <c:layout>
                <c:manualLayout>
                  <c:x val="1.824712643678162E-2"/>
                  <c:y val="-7.5056146572104023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3793103448275861"/>
                      <c:h val="0.20866430260047278"/>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c:v>51.5</c:v>
                </c:pt>
                <c:pt idx="1">
                  <c:v>38.000000000000007</c:v>
                </c:pt>
              </c:numCache>
            </c:numRef>
          </c:cat>
          <c:val>
            <c:numRef>
              <c:f>経営計画による効果!$F$5:$G$5</c:f>
              <c:numCache>
                <c:formatCode>General</c:formatCode>
                <c:ptCount val="2"/>
                <c:pt idx="0" formatCode="#,##0.0;[Red]\-#,##0.0">
                  <c:v>8.1999999999999993</c:v>
                </c:pt>
              </c:numCache>
            </c:numRef>
          </c:val>
        </c:ser>
        <c:ser>
          <c:idx val="2"/>
          <c:order val="2"/>
          <c:tx>
            <c:strRef>
              <c:f>経営計画による効果!$A$6</c:f>
              <c:strCache>
                <c:ptCount val="1"/>
                <c:pt idx="0">
                  <c:v>営業費用</c:v>
                </c:pt>
              </c:strCache>
            </c:strRef>
          </c:tx>
          <c:spPr>
            <a:noFill/>
            <a:ln>
              <a:solidFill>
                <a:srgbClr val="7030A0"/>
              </a:solidFill>
            </a:ln>
            <a:effectLst/>
          </c:spPr>
          <c:invertIfNegative val="0"/>
          <c:dLbls>
            <c:dLbl>
              <c:idx val="1"/>
              <c:layout/>
              <c:dLblPos val="ctr"/>
              <c:showLegendKey val="0"/>
              <c:showVal val="1"/>
              <c:showCatName val="0"/>
              <c:showSerName val="1"/>
              <c:showPercent val="0"/>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c:v>51.5</c:v>
                </c:pt>
                <c:pt idx="1">
                  <c:v>38.000000000000007</c:v>
                </c:pt>
              </c:numCache>
            </c:numRef>
          </c:cat>
          <c:val>
            <c:numRef>
              <c:f>経営計画による効果!$F$6:$G$6</c:f>
              <c:numCache>
                <c:formatCode>#,##0.0;[Red]\-#,##0.0</c:formatCode>
                <c:ptCount val="2"/>
                <c:pt idx="1">
                  <c:v>36.800000000000004</c:v>
                </c:pt>
              </c:numCache>
            </c:numRef>
          </c:val>
        </c:ser>
        <c:ser>
          <c:idx val="3"/>
          <c:order val="3"/>
          <c:tx>
            <c:strRef>
              <c:f>経営計画による効果!$A$7</c:f>
              <c:strCache>
                <c:ptCount val="1"/>
                <c:pt idx="0">
                  <c:v>営業外費用</c:v>
                </c:pt>
              </c:strCache>
            </c:strRef>
          </c:tx>
          <c:spPr>
            <a:noFill/>
            <a:ln>
              <a:solidFill>
                <a:srgbClr val="7030A0"/>
              </a:solidFill>
            </a:ln>
            <a:effectLst/>
          </c:spPr>
          <c:invertIfNegative val="0"/>
          <c:dLbls>
            <c:dLbl>
              <c:idx val="1"/>
              <c:layout>
                <c:manualLayout>
                  <c:x val="-0.45009578544061302"/>
                  <c:y val="9.7576832151300238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0412021072796933"/>
                      <c:h val="0.17113475177304965"/>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numRef>
              <c:f>経営計画による効果!$F$3:$G$3</c:f>
              <c:numCache>
                <c:formatCode>"支出"\
#,##0.0"億円"</c:formatCode>
                <c:ptCount val="2"/>
                <c:pt idx="0">
                  <c:v>51.5</c:v>
                </c:pt>
                <c:pt idx="1">
                  <c:v>38.000000000000007</c:v>
                </c:pt>
              </c:numCache>
            </c:numRef>
          </c:cat>
          <c:val>
            <c:numRef>
              <c:f>経営計画による効果!$F$7:$G$7</c:f>
              <c:numCache>
                <c:formatCode>#,##0.0;[Red]\-#,##0.0</c:formatCode>
                <c:ptCount val="2"/>
                <c:pt idx="1">
                  <c:v>1.2</c:v>
                </c:pt>
              </c:numCache>
            </c:numRef>
          </c:val>
        </c:ser>
        <c:ser>
          <c:idx val="4"/>
          <c:order val="4"/>
          <c:tx>
            <c:strRef>
              <c:f>経営計画による効果!$A$8</c:f>
              <c:strCache>
                <c:ptCount val="1"/>
                <c:pt idx="0">
                  <c:v>経常損益</c:v>
                </c:pt>
              </c:strCache>
            </c:strRef>
          </c:tx>
          <c:spPr>
            <a:noFill/>
            <a:ln w="31750">
              <a:solidFill>
                <a:srgbClr val="7030A0"/>
              </a:solidFill>
              <a:prstDash val="sysDot"/>
            </a:ln>
            <a:effectLst/>
          </c:spPr>
          <c:invertIfNegative val="0"/>
          <c:dLbls>
            <c:dLbl>
              <c:idx val="1"/>
              <c:layout>
                <c:manualLayout>
                  <c:x val="5.4128219296226531E-3"/>
                  <c:y val="-0.17496882773925945"/>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6780667151081146"/>
                      <c:h val="0.14346219595836304"/>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c:v>51.5</c:v>
                </c:pt>
                <c:pt idx="1">
                  <c:v>38.000000000000007</c:v>
                </c:pt>
              </c:numCache>
            </c:numRef>
          </c:cat>
          <c:val>
            <c:numRef>
              <c:f>経営計画による効果!$F$8:$G$8</c:f>
              <c:numCache>
                <c:formatCode>#,##0.0;[Red]\-#,##0.0</c:formatCode>
                <c:ptCount val="2"/>
                <c:pt idx="1">
                  <c:v>13.5</c:v>
                </c:pt>
              </c:numCache>
            </c:numRef>
          </c:val>
        </c:ser>
        <c:dLbls>
          <c:dLblPos val="ctr"/>
          <c:showLegendKey val="0"/>
          <c:showVal val="1"/>
          <c:showCatName val="0"/>
          <c:showSerName val="0"/>
          <c:showPercent val="0"/>
          <c:showBubbleSize val="0"/>
        </c:dLbls>
        <c:gapWidth val="65"/>
        <c:overlap val="100"/>
        <c:axId val="429241552"/>
        <c:axId val="429242336"/>
      </c:barChart>
      <c:catAx>
        <c:axId val="429241552"/>
        <c:scaling>
          <c:orientation val="minMax"/>
        </c:scaling>
        <c:delete val="1"/>
        <c:axPos val="b"/>
        <c:numFmt formatCode="&quot;支出&quot;\&#10;#,##0.0&quot;億円&quot;" sourceLinked="1"/>
        <c:majorTickMark val="out"/>
        <c:minorTickMark val="none"/>
        <c:tickLblPos val="nextTo"/>
        <c:crossAx val="429242336"/>
        <c:crosses val="autoZero"/>
        <c:auto val="1"/>
        <c:lblAlgn val="ctr"/>
        <c:lblOffset val="100"/>
        <c:noMultiLvlLbl val="0"/>
      </c:catAx>
      <c:valAx>
        <c:axId val="429242336"/>
        <c:scaling>
          <c:orientation val="minMax"/>
        </c:scaling>
        <c:delete val="1"/>
        <c:axPos val="l"/>
        <c:numFmt formatCode="#,##0.0;[Red]\-#,##0.0" sourceLinked="1"/>
        <c:majorTickMark val="none"/>
        <c:minorTickMark val="none"/>
        <c:tickLblPos val="nextTo"/>
        <c:crossAx val="429241552"/>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8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14531379828978E-3"/>
          <c:y val="1.1053010452359699E-2"/>
          <c:w val="0.99607843137254903"/>
          <c:h val="0.97589420803782501"/>
        </c:manualLayout>
      </c:layout>
      <c:barChart>
        <c:barDir val="col"/>
        <c:grouping val="stacked"/>
        <c:varyColors val="0"/>
        <c:ser>
          <c:idx val="0"/>
          <c:order val="0"/>
          <c:tx>
            <c:strRef>
              <c:f>経営計画による効果!$A$4</c:f>
              <c:strCache>
                <c:ptCount val="1"/>
                <c:pt idx="0">
                  <c:v>営業収益</c:v>
                </c:pt>
              </c:strCache>
            </c:strRef>
          </c:tx>
          <c:spPr>
            <a:noFill/>
            <a:ln>
              <a:solidFill>
                <a:srgbClr val="7030A0"/>
              </a:solidFill>
            </a:ln>
            <a:effectLst/>
          </c:spPr>
          <c:invertIfNegative val="0"/>
          <c:dLbls>
            <c:dLbl>
              <c:idx val="0"/>
              <c:layout>
                <c:manualLayout>
                  <c:x val="-1.2164750957854412E-2"/>
                  <c:y val="9.0070921985815608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0751915708812259"/>
                      <c:h val="0.37379432624113473"/>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経営計画による効果!$D$3:$E$3</c:f>
              <c:numCache>
                <c:formatCode>"支出"\
#,##0.0"億円"</c:formatCode>
                <c:ptCount val="2"/>
                <c:pt idx="0">
                  <c:v>47.7</c:v>
                </c:pt>
                <c:pt idx="1">
                  <c:v>39.300000000000004</c:v>
                </c:pt>
              </c:numCache>
            </c:numRef>
          </c:cat>
          <c:val>
            <c:numRef>
              <c:f>経営計画による効果!$D$4:$E$4</c:f>
              <c:numCache>
                <c:formatCode>General</c:formatCode>
                <c:ptCount val="2"/>
                <c:pt idx="0" formatCode="#,##0.0;[Red]\-#,##0.0">
                  <c:v>39.5</c:v>
                </c:pt>
              </c:numCache>
            </c:numRef>
          </c:val>
        </c:ser>
        <c:ser>
          <c:idx val="1"/>
          <c:order val="1"/>
          <c:tx>
            <c:strRef>
              <c:f>経営計画による効果!$A$5</c:f>
              <c:strCache>
                <c:ptCount val="1"/>
                <c:pt idx="0">
                  <c:v>営業外収益</c:v>
                </c:pt>
              </c:strCache>
            </c:strRef>
          </c:tx>
          <c:spPr>
            <a:noFill/>
            <a:ln>
              <a:solidFill>
                <a:srgbClr val="7030A0"/>
              </a:solidFill>
            </a:ln>
            <a:effectLst/>
          </c:spPr>
          <c:invertIfNegative val="0"/>
          <c:dLbls>
            <c:dLbl>
              <c:idx val="0"/>
              <c:layout>
                <c:manualLayout>
                  <c:x val="1.824712643678161E-2"/>
                  <c:y val="2.9550827423167851E-7"/>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1968390804597699"/>
                      <c:h val="0.14861702127659573"/>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経営計画による効果!$D$3:$E$3</c:f>
              <c:numCache>
                <c:formatCode>"支出"\
#,##0.0"億円"</c:formatCode>
                <c:ptCount val="2"/>
                <c:pt idx="0">
                  <c:v>47.7</c:v>
                </c:pt>
                <c:pt idx="1">
                  <c:v>39.300000000000004</c:v>
                </c:pt>
              </c:numCache>
            </c:numRef>
          </c:cat>
          <c:val>
            <c:numRef>
              <c:f>経営計画による効果!$D$5:$E$5</c:f>
              <c:numCache>
                <c:formatCode>General</c:formatCode>
                <c:ptCount val="2"/>
                <c:pt idx="0" formatCode="#,##0.0;[Red]\-#,##0.0">
                  <c:v>8.1999999999999993</c:v>
                </c:pt>
              </c:numCache>
            </c:numRef>
          </c:val>
        </c:ser>
        <c:ser>
          <c:idx val="2"/>
          <c:order val="2"/>
          <c:tx>
            <c:strRef>
              <c:f>経営計画による効果!$A$6</c:f>
              <c:strCache>
                <c:ptCount val="1"/>
                <c:pt idx="0">
                  <c:v>営業費用</c:v>
                </c:pt>
              </c:strCache>
            </c:strRef>
          </c:tx>
          <c:spPr>
            <a:noFill/>
            <a:ln>
              <a:solidFill>
                <a:srgbClr val="7030A0"/>
              </a:solidFill>
            </a:ln>
            <a:effectLst/>
          </c:spPr>
          <c:invertIfNegative val="0"/>
          <c:dLbls>
            <c:dLbl>
              <c:idx val="1"/>
              <c:layout>
                <c:manualLayout>
                  <c:x val="0"/>
                  <c:y val="8.2565011820330894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1914750957854408"/>
                      <c:h val="0.37379432624113473"/>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経営計画による効果!$D$3:$E$3</c:f>
              <c:numCache>
                <c:formatCode>"支出"\
#,##0.0"億円"</c:formatCode>
                <c:ptCount val="2"/>
                <c:pt idx="0">
                  <c:v>47.7</c:v>
                </c:pt>
                <c:pt idx="1">
                  <c:v>39.300000000000004</c:v>
                </c:pt>
              </c:numCache>
            </c:numRef>
          </c:cat>
          <c:val>
            <c:numRef>
              <c:f>経営計画による効果!$D$6:$E$6</c:f>
              <c:numCache>
                <c:formatCode>#,##0.0;[Red]\-#,##0.0</c:formatCode>
                <c:ptCount val="2"/>
                <c:pt idx="1">
                  <c:v>38.1</c:v>
                </c:pt>
              </c:numCache>
            </c:numRef>
          </c:val>
        </c:ser>
        <c:ser>
          <c:idx val="3"/>
          <c:order val="3"/>
          <c:tx>
            <c:strRef>
              <c:f>経営計画による効果!$A$7</c:f>
              <c:strCache>
                <c:ptCount val="1"/>
                <c:pt idx="0">
                  <c:v>営業外費用</c:v>
                </c:pt>
              </c:strCache>
            </c:strRef>
          </c:tx>
          <c:spPr>
            <a:noFill/>
            <a:ln>
              <a:solidFill>
                <a:srgbClr val="7030A0"/>
              </a:solidFill>
            </a:ln>
            <a:effectLst/>
          </c:spPr>
          <c:invertIfNegative val="0"/>
          <c:dLbls>
            <c:dLbl>
              <c:idx val="1"/>
              <c:layout>
                <c:manualLayout>
                  <c:x val="-0.29499521072796936"/>
                  <c:y val="0.1388593380614657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5582040229885062"/>
                      <c:h val="0.11859338061465721"/>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numRef>
              <c:f>経営計画による効果!$D$3:$E$3</c:f>
              <c:numCache>
                <c:formatCode>"支出"\
#,##0.0"億円"</c:formatCode>
                <c:ptCount val="2"/>
                <c:pt idx="0">
                  <c:v>47.7</c:v>
                </c:pt>
                <c:pt idx="1">
                  <c:v>39.300000000000004</c:v>
                </c:pt>
              </c:numCache>
            </c:numRef>
          </c:cat>
          <c:val>
            <c:numRef>
              <c:f>経営計画による効果!$D$7:$E$7</c:f>
              <c:numCache>
                <c:formatCode>#,##0.0;[Red]\-#,##0.0</c:formatCode>
                <c:ptCount val="2"/>
                <c:pt idx="1">
                  <c:v>1.2</c:v>
                </c:pt>
              </c:numCache>
            </c:numRef>
          </c:val>
        </c:ser>
        <c:ser>
          <c:idx val="4"/>
          <c:order val="4"/>
          <c:tx>
            <c:strRef>
              <c:f>経営計画による効果!$A$8</c:f>
              <c:strCache>
                <c:ptCount val="1"/>
                <c:pt idx="0">
                  <c:v>経常損益</c:v>
                </c:pt>
              </c:strCache>
            </c:strRef>
          </c:tx>
          <c:spPr>
            <a:noFill/>
            <a:ln w="31750">
              <a:solidFill>
                <a:srgbClr val="7030A0"/>
              </a:solidFill>
              <a:prstDash val="sysDot"/>
            </a:ln>
            <a:effectLst/>
          </c:spPr>
          <c:invertIfNegative val="0"/>
          <c:dLbls>
            <c:dLbl>
              <c:idx val="1"/>
              <c:layout>
                <c:manualLayout>
                  <c:x val="3.2814784356725146E-3"/>
                  <c:y val="-0.12433384203403497"/>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9499664750957852"/>
                      <c:h val="0.13360520094562647"/>
                    </c:manualLayout>
                  </c15:layout>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経営計画による効果!$D$3:$E$3</c:f>
              <c:numCache>
                <c:formatCode>"支出"\
#,##0.0"億円"</c:formatCode>
                <c:ptCount val="2"/>
                <c:pt idx="0">
                  <c:v>47.7</c:v>
                </c:pt>
                <c:pt idx="1">
                  <c:v>39.300000000000004</c:v>
                </c:pt>
              </c:numCache>
            </c:numRef>
          </c:cat>
          <c:val>
            <c:numRef>
              <c:f>経営計画による効果!$D$8:$E$8</c:f>
              <c:numCache>
                <c:formatCode>#,##0.0;[Red]\-#,##0.0</c:formatCode>
                <c:ptCount val="2"/>
                <c:pt idx="1">
                  <c:v>8.4</c:v>
                </c:pt>
              </c:numCache>
            </c:numRef>
          </c:val>
        </c:ser>
        <c:dLbls>
          <c:dLblPos val="ctr"/>
          <c:showLegendKey val="0"/>
          <c:showVal val="1"/>
          <c:showCatName val="0"/>
          <c:showSerName val="0"/>
          <c:showPercent val="0"/>
          <c:showBubbleSize val="0"/>
        </c:dLbls>
        <c:gapWidth val="65"/>
        <c:overlap val="100"/>
        <c:axId val="429245080"/>
        <c:axId val="429247824"/>
      </c:barChart>
      <c:catAx>
        <c:axId val="429245080"/>
        <c:scaling>
          <c:orientation val="minMax"/>
        </c:scaling>
        <c:delete val="1"/>
        <c:axPos val="b"/>
        <c:numFmt formatCode="&quot;支出&quot;\&#10;#,##0.0&quot;億円&quot;" sourceLinked="1"/>
        <c:majorTickMark val="out"/>
        <c:minorTickMark val="none"/>
        <c:tickLblPos val="nextTo"/>
        <c:crossAx val="429247824"/>
        <c:crosses val="autoZero"/>
        <c:auto val="1"/>
        <c:lblAlgn val="ctr"/>
        <c:lblOffset val="100"/>
        <c:noMultiLvlLbl val="0"/>
      </c:catAx>
      <c:valAx>
        <c:axId val="429247824"/>
        <c:scaling>
          <c:orientation val="minMax"/>
        </c:scaling>
        <c:delete val="1"/>
        <c:axPos val="l"/>
        <c:numFmt formatCode="#,##0.0;[Red]\-#,##0.0" sourceLinked="1"/>
        <c:majorTickMark val="none"/>
        <c:minorTickMark val="none"/>
        <c:tickLblPos val="nextTo"/>
        <c:crossAx val="429245080"/>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8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4278155" cy="717255"/>
          </a:xfrm>
          <a:prstGeom prst="rect">
            <a:avLst/>
          </a:prstGeom>
        </p:spPr>
        <p:txBody>
          <a:bodyPr vert="horz" lIns="133033" tIns="66517" rIns="133033" bIns="66517" rtlCol="0"/>
          <a:lstStyle>
            <a:lvl1pPr algn="l">
              <a:defRPr sz="1700"/>
            </a:lvl1pPr>
          </a:lstStyle>
          <a:p>
            <a:endParaRPr kumimoji="1" lang="ja-JP" altLang="en-US" dirty="0"/>
          </a:p>
        </p:txBody>
      </p:sp>
      <p:sp>
        <p:nvSpPr>
          <p:cNvPr id="3" name="日付プレースホルダー 2"/>
          <p:cNvSpPr>
            <a:spLocks noGrp="1"/>
          </p:cNvSpPr>
          <p:nvPr>
            <p:ph type="dt" idx="1"/>
          </p:nvPr>
        </p:nvSpPr>
        <p:spPr>
          <a:xfrm>
            <a:off x="5592228" y="0"/>
            <a:ext cx="4278155" cy="717255"/>
          </a:xfrm>
          <a:prstGeom prst="rect">
            <a:avLst/>
          </a:prstGeom>
        </p:spPr>
        <p:txBody>
          <a:bodyPr vert="horz" lIns="133033" tIns="66517" rIns="133033" bIns="66517" rtlCol="0"/>
          <a:lstStyle>
            <a:lvl1pPr algn="r">
              <a:defRPr sz="1700"/>
            </a:lvl1pPr>
          </a:lstStyle>
          <a:p>
            <a:fld id="{7A7C8CCB-02EC-4A6C-9A82-6B8A15C28150}" type="datetimeFigureOut">
              <a:rPr kumimoji="1" lang="ja-JP" altLang="en-US" smtClean="0"/>
              <a:t>2019/3/5</a:t>
            </a:fld>
            <a:endParaRPr kumimoji="1" lang="ja-JP" altLang="en-US" dirty="0"/>
          </a:p>
        </p:txBody>
      </p:sp>
      <p:sp>
        <p:nvSpPr>
          <p:cNvPr id="4" name="スライド イメージ プレースホルダー 3"/>
          <p:cNvSpPr>
            <a:spLocks noGrp="1" noRot="1" noChangeAspect="1"/>
          </p:cNvSpPr>
          <p:nvPr>
            <p:ph type="sldImg" idx="2"/>
          </p:nvPr>
        </p:nvSpPr>
        <p:spPr>
          <a:xfrm>
            <a:off x="3306763" y="1785938"/>
            <a:ext cx="3259137" cy="4824412"/>
          </a:xfrm>
          <a:prstGeom prst="rect">
            <a:avLst/>
          </a:prstGeom>
          <a:noFill/>
          <a:ln w="12700">
            <a:solidFill>
              <a:prstClr val="black"/>
            </a:solidFill>
          </a:ln>
        </p:spPr>
        <p:txBody>
          <a:bodyPr vert="horz" lIns="133033" tIns="66517" rIns="133033" bIns="66517" rtlCol="0" anchor="ctr"/>
          <a:lstStyle/>
          <a:p>
            <a:endParaRPr lang="ja-JP" altLang="en-US" dirty="0"/>
          </a:p>
        </p:txBody>
      </p:sp>
      <p:sp>
        <p:nvSpPr>
          <p:cNvPr id="5" name="ノート プレースホルダー 4"/>
          <p:cNvSpPr>
            <a:spLocks noGrp="1"/>
          </p:cNvSpPr>
          <p:nvPr>
            <p:ph type="body" sz="quarter" idx="3"/>
          </p:nvPr>
        </p:nvSpPr>
        <p:spPr>
          <a:xfrm>
            <a:off x="987267" y="6879684"/>
            <a:ext cx="7898130" cy="5628829"/>
          </a:xfrm>
          <a:prstGeom prst="rect">
            <a:avLst/>
          </a:prstGeom>
        </p:spPr>
        <p:txBody>
          <a:bodyPr vert="horz" lIns="133033" tIns="66517" rIns="133033" bIns="665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13578186"/>
            <a:ext cx="4278155" cy="717254"/>
          </a:xfrm>
          <a:prstGeom prst="rect">
            <a:avLst/>
          </a:prstGeom>
        </p:spPr>
        <p:txBody>
          <a:bodyPr vert="horz" lIns="133033" tIns="66517" rIns="133033" bIns="66517" rtlCol="0" anchor="b"/>
          <a:lstStyle>
            <a:lvl1pPr algn="l">
              <a:defRPr sz="1700"/>
            </a:lvl1pPr>
          </a:lstStyle>
          <a:p>
            <a:endParaRPr kumimoji="1" lang="ja-JP" altLang="en-US" dirty="0"/>
          </a:p>
        </p:txBody>
      </p:sp>
      <p:sp>
        <p:nvSpPr>
          <p:cNvPr id="7" name="スライド番号プレースホルダー 6"/>
          <p:cNvSpPr>
            <a:spLocks noGrp="1"/>
          </p:cNvSpPr>
          <p:nvPr>
            <p:ph type="sldNum" sz="quarter" idx="5"/>
          </p:nvPr>
        </p:nvSpPr>
        <p:spPr>
          <a:xfrm>
            <a:off x="5592228" y="13578186"/>
            <a:ext cx="4278155" cy="717254"/>
          </a:xfrm>
          <a:prstGeom prst="rect">
            <a:avLst/>
          </a:prstGeom>
        </p:spPr>
        <p:txBody>
          <a:bodyPr vert="horz" lIns="133033" tIns="66517" rIns="133033" bIns="66517" rtlCol="0" anchor="b"/>
          <a:lstStyle>
            <a:lvl1pPr algn="r">
              <a:defRPr sz="1700"/>
            </a:lvl1pPr>
          </a:lstStyle>
          <a:p>
            <a:fld id="{9124B435-F942-4AC6-801E-187FD9145361}" type="slidenum">
              <a:rPr kumimoji="1" lang="ja-JP" altLang="en-US" smtClean="0"/>
              <a:t>‹#›</a:t>
            </a:fld>
            <a:endParaRPr kumimoji="1" lang="ja-JP" altLang="en-US" dirty="0"/>
          </a:p>
        </p:txBody>
      </p:sp>
    </p:spTree>
    <p:extLst>
      <p:ext uri="{BB962C8B-B14F-4D97-AF65-F5344CB8AC3E}">
        <p14:creationId xmlns:p14="http://schemas.microsoft.com/office/powerpoint/2010/main" val="1534620209"/>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6763" y="1785938"/>
            <a:ext cx="3259137" cy="48244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24B435-F942-4AC6-801E-187FD9145361}" type="slidenum">
              <a:rPr kumimoji="1" lang="ja-JP" altLang="en-US" smtClean="0"/>
              <a:t>1</a:t>
            </a:fld>
            <a:endParaRPr kumimoji="1" lang="ja-JP" altLang="en-US" dirty="0"/>
          </a:p>
        </p:txBody>
      </p:sp>
    </p:spTree>
    <p:extLst>
      <p:ext uri="{BB962C8B-B14F-4D97-AF65-F5344CB8AC3E}">
        <p14:creationId xmlns:p14="http://schemas.microsoft.com/office/powerpoint/2010/main" val="2261465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327085"/>
            <a:ext cx="8161020" cy="4950401"/>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7468393"/>
            <a:ext cx="7200900" cy="3433023"/>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492833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16514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757043"/>
            <a:ext cx="2070259" cy="1205014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757043"/>
            <a:ext cx="6090761" cy="1205014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16910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7094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544939"/>
            <a:ext cx="8281035" cy="5914807"/>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9515703"/>
            <a:ext cx="8281035" cy="3110457"/>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9191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785214"/>
            <a:ext cx="4080510" cy="90219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785214"/>
            <a:ext cx="4080510" cy="90219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82968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757046"/>
            <a:ext cx="8281035" cy="274839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485689"/>
            <a:ext cx="4061757" cy="170828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5193972"/>
            <a:ext cx="4061757" cy="76395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485689"/>
            <a:ext cx="4081761" cy="170828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5193972"/>
            <a:ext cx="4081761" cy="76395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981104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4082685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092438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947949"/>
            <a:ext cx="3096637" cy="3317822"/>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2047310"/>
            <a:ext cx="4860608" cy="1010487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4265771"/>
            <a:ext cx="3096637" cy="7902869"/>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58241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947949"/>
            <a:ext cx="3096637" cy="3317822"/>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2047310"/>
            <a:ext cx="4860608" cy="10104875"/>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dirty="0" smtClean="0"/>
              <a:t>図を追加</a:t>
            </a:r>
            <a:endParaRPr lang="en-US" dirty="0"/>
          </a:p>
        </p:txBody>
      </p:sp>
      <p:sp>
        <p:nvSpPr>
          <p:cNvPr id="4" name="Text Placeholder 3"/>
          <p:cNvSpPr>
            <a:spLocks noGrp="1"/>
          </p:cNvSpPr>
          <p:nvPr>
            <p:ph type="body" sz="half" idx="2"/>
          </p:nvPr>
        </p:nvSpPr>
        <p:spPr>
          <a:xfrm>
            <a:off x="661333" y="4265771"/>
            <a:ext cx="3096637" cy="7902869"/>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2019/3/5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0931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757046"/>
            <a:ext cx="8281035" cy="274839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785214"/>
            <a:ext cx="8281035" cy="902197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3179130"/>
            <a:ext cx="2160270" cy="757043"/>
          </a:xfrm>
          <a:prstGeom prst="rect">
            <a:avLst/>
          </a:prstGeom>
        </p:spPr>
        <p:txBody>
          <a:bodyPr vert="horz" lIns="91440" tIns="45720" rIns="91440" bIns="45720" rtlCol="0" anchor="ctr"/>
          <a:lstStyle>
            <a:lvl1pPr algn="l">
              <a:defRPr sz="1260">
                <a:solidFill>
                  <a:schemeClr val="tx1">
                    <a:tint val="75000"/>
                  </a:schemeClr>
                </a:solidFill>
              </a:defRPr>
            </a:lvl1pPr>
          </a:lstStyle>
          <a:p>
            <a:fld id="{A95DB593-898B-496C-A349-F34F2C950E69}" type="datetimeFigureOut">
              <a:rPr kumimoji="1" lang="ja-JP" altLang="en-US" smtClean="0"/>
              <a:t>2019/3/5</a:t>
            </a:fld>
            <a:endParaRPr kumimoji="1" lang="ja-JP" altLang="en-US" dirty="0"/>
          </a:p>
        </p:txBody>
      </p:sp>
      <p:sp>
        <p:nvSpPr>
          <p:cNvPr id="5" name="Footer Placeholder 4"/>
          <p:cNvSpPr>
            <a:spLocks noGrp="1"/>
          </p:cNvSpPr>
          <p:nvPr>
            <p:ph type="ftr" sz="quarter" idx="3"/>
          </p:nvPr>
        </p:nvSpPr>
        <p:spPr>
          <a:xfrm>
            <a:off x="3180398" y="13179130"/>
            <a:ext cx="3240405" cy="757043"/>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780848" y="13179130"/>
            <a:ext cx="2160270" cy="757043"/>
          </a:xfrm>
          <a:prstGeom prst="rect">
            <a:avLst/>
          </a:prstGeom>
        </p:spPr>
        <p:txBody>
          <a:bodyPr vert="horz" lIns="91440" tIns="45720" rIns="91440" bIns="45720" rtlCol="0" anchor="ctr"/>
          <a:lstStyle>
            <a:lvl1pPr algn="r">
              <a:defRPr sz="1260">
                <a:solidFill>
                  <a:schemeClr val="tx1">
                    <a:tint val="75000"/>
                  </a:schemeClr>
                </a:solidFill>
              </a:defRPr>
            </a:lvl1p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73044390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サブタイトル 2"/>
          <p:cNvSpPr>
            <a:spLocks noGrp="1"/>
          </p:cNvSpPr>
          <p:nvPr>
            <p:ph type="subTitle" idx="1"/>
          </p:nvPr>
        </p:nvSpPr>
        <p:spPr>
          <a:xfrm>
            <a:off x="590227" y="717928"/>
            <a:ext cx="6252874" cy="1076687"/>
          </a:xfrm>
          <a:ln w="57150">
            <a:solidFill>
              <a:srgbClr val="002060"/>
            </a:solidFill>
          </a:ln>
          <a:effectLst>
            <a:glow rad="101600">
              <a:schemeClr val="accent5">
                <a:satMod val="175000"/>
                <a:alpha val="40000"/>
              </a:schemeClr>
            </a:glow>
          </a:effectLst>
        </p:spPr>
        <p:txBody>
          <a:bodyPr anchor="ctr">
            <a:normAutofit/>
          </a:bodyPr>
          <a:lstStyle/>
          <a:p>
            <a:pPr algn="l">
              <a:spcBef>
                <a:spcPts val="600"/>
              </a:spcBef>
            </a:pPr>
            <a:r>
              <a:rPr lang="ja-JP" altLang="en-US" sz="1200" b="1" u="sng" dirty="0"/>
              <a:t>阪神港の目指すべき姿</a:t>
            </a:r>
            <a:endParaRPr lang="en-US" altLang="ja-JP" sz="1200" b="1" u="sng" dirty="0"/>
          </a:p>
          <a:p>
            <a:pPr algn="l">
              <a:spcBef>
                <a:spcPts val="600"/>
              </a:spcBef>
            </a:pPr>
            <a:r>
              <a:rPr lang="ja-JP" altLang="en-US" sz="1200" dirty="0"/>
              <a:t>①　西日本の産業と国際物流を支えるゲートポートとして、機能拡大（基幹航路の維持・拡大）</a:t>
            </a:r>
            <a:endParaRPr lang="en-US" altLang="ja-JP" sz="1200" dirty="0"/>
          </a:p>
          <a:p>
            <a:pPr algn="l">
              <a:spcBef>
                <a:spcPts val="600"/>
              </a:spcBef>
            </a:pPr>
            <a:r>
              <a:rPr lang="ja-JP" altLang="en-US" sz="1200" dirty="0"/>
              <a:t>②　釜山港等東アジア主要港湾と対峙できる港湾サービスを確保し、国内ハブ港湾機能再構築</a:t>
            </a:r>
            <a:endParaRPr lang="en-US" altLang="ja-JP" sz="1200" dirty="0"/>
          </a:p>
          <a:p>
            <a:pPr algn="l">
              <a:spcBef>
                <a:spcPts val="600"/>
              </a:spcBef>
            </a:pPr>
            <a:r>
              <a:rPr lang="ja-JP" altLang="en-US" sz="1200" dirty="0"/>
              <a:t>③　基幹航路の拡大に向けた取扱貨物量を確保、東アジアの国際ハブポートとして機能</a:t>
            </a:r>
          </a:p>
        </p:txBody>
      </p:sp>
      <p:sp>
        <p:nvSpPr>
          <p:cNvPr id="39" name="サブタイトル 2"/>
          <p:cNvSpPr txBox="1">
            <a:spLocks/>
          </p:cNvSpPr>
          <p:nvPr/>
        </p:nvSpPr>
        <p:spPr>
          <a:xfrm>
            <a:off x="7213485" y="717928"/>
            <a:ext cx="2351706" cy="1076687"/>
          </a:xfrm>
          <a:prstGeom prst="rect">
            <a:avLst/>
          </a:prstGeom>
          <a:ln w="57150">
            <a:solidFill>
              <a:srgbClr val="002060"/>
            </a:solidFill>
          </a:ln>
        </p:spPr>
        <p:txBody>
          <a:bodyPr vert="horz" lIns="162560" tIns="81280" rIns="162560" bIns="81280" rtlCol="0" anchor="ctr">
            <a:normAutofit fontScale="92500" lnSpcReduction="10000"/>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100000"/>
              </a:lnSpc>
              <a:spcBef>
                <a:spcPts val="0"/>
              </a:spcBef>
            </a:pPr>
            <a:r>
              <a:rPr lang="ja-JP" altLang="en-US" sz="1200" b="1" u="sng" dirty="0"/>
              <a:t>阪神港の主な戦略</a:t>
            </a:r>
            <a:endParaRPr lang="en-US" altLang="ja-JP" sz="1200" b="1" u="sng" dirty="0"/>
          </a:p>
          <a:p>
            <a:pPr marL="171450" indent="-171450" algn="l">
              <a:lnSpc>
                <a:spcPct val="100000"/>
              </a:lnSpc>
              <a:spcBef>
                <a:spcPts val="0"/>
              </a:spcBef>
              <a:buFont typeface="Wingdings" panose="05000000000000000000" pitchFamily="2" charset="2"/>
              <a:buChar char="Ø"/>
            </a:pPr>
            <a:r>
              <a:rPr lang="ja-JP" altLang="en-US" sz="1200" dirty="0"/>
              <a:t>内航フィーダーネットワークの充実など「集貨」機能の強化</a:t>
            </a:r>
            <a:endParaRPr lang="en-US" altLang="ja-JP" sz="1200" dirty="0"/>
          </a:p>
          <a:p>
            <a:pPr marL="171450" indent="-171450" algn="l">
              <a:lnSpc>
                <a:spcPct val="100000"/>
              </a:lnSpc>
              <a:spcBef>
                <a:spcPts val="0"/>
              </a:spcBef>
              <a:buFont typeface="Wingdings" panose="05000000000000000000" pitchFamily="2" charset="2"/>
              <a:buChar char="Ø"/>
            </a:pPr>
            <a:r>
              <a:rPr lang="ja-JP" altLang="en-US" sz="1200" dirty="0"/>
              <a:t>産業の立地促進による「創貨」</a:t>
            </a:r>
            <a:endParaRPr lang="en-US" altLang="ja-JP" sz="1200" dirty="0"/>
          </a:p>
          <a:p>
            <a:pPr marL="171450" indent="-171450" algn="l">
              <a:lnSpc>
                <a:spcPct val="100000"/>
              </a:lnSpc>
              <a:spcBef>
                <a:spcPts val="0"/>
              </a:spcBef>
              <a:buFont typeface="Wingdings" panose="05000000000000000000" pitchFamily="2" charset="2"/>
              <a:buChar char="Ø"/>
            </a:pPr>
            <a:r>
              <a:rPr lang="ja-JP" altLang="en-US" sz="1200" dirty="0"/>
              <a:t>港湾施設の機能強化など「競争力強化」</a:t>
            </a:r>
          </a:p>
        </p:txBody>
      </p:sp>
      <p:sp>
        <p:nvSpPr>
          <p:cNvPr id="40" name="サブタイトル 2"/>
          <p:cNvSpPr txBox="1">
            <a:spLocks/>
          </p:cNvSpPr>
          <p:nvPr/>
        </p:nvSpPr>
        <p:spPr>
          <a:xfrm>
            <a:off x="552341" y="4850788"/>
            <a:ext cx="4596046" cy="2159710"/>
          </a:xfrm>
          <a:prstGeom prst="rect">
            <a:avLst/>
          </a:prstGeom>
          <a:ln w="57150">
            <a:solidFill>
              <a:srgbClr val="002060"/>
            </a:solidFill>
          </a:ln>
        </p:spPr>
        <p:txBody>
          <a:bodyPr vert="horz" lIns="162560" tIns="81280" rIns="162560" bIns="81280" rtlCol="0" anchor="ctr">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spcBef>
                <a:spcPts val="0"/>
              </a:spcBef>
            </a:pPr>
            <a:r>
              <a:rPr lang="ja-JP" altLang="en-US" sz="1200" b="1" u="sng" dirty="0"/>
              <a:t>大阪港の</a:t>
            </a:r>
            <a:r>
              <a:rPr lang="ja-JP" altLang="en-US" sz="1200" b="1" u="sng" dirty="0" smtClean="0"/>
              <a:t>戦略案</a:t>
            </a:r>
            <a:endParaRPr lang="en-US" altLang="ja-JP" sz="1200" dirty="0"/>
          </a:p>
          <a:p>
            <a:pPr algn="l">
              <a:spcBef>
                <a:spcPts val="0"/>
              </a:spcBef>
            </a:pPr>
            <a:r>
              <a:rPr lang="ja-JP" altLang="en-US" sz="1200" kern="100" dirty="0">
                <a:latin typeface="+mj-ea"/>
                <a:cs typeface="Times New Roman" panose="02020603050405020304" pitchFamily="18" charset="0"/>
              </a:rPr>
              <a:t>①　海外ポートセールスの推進、ブランド力の強化</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②　府営港湾との連携、ゲート前滞留対策、集貨</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③　コンテナターミナルゲート前混雑緩和</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④　内航フィーダーの貨物拡大</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⑤　豪州からの輸入貨物拡大</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⑥　コンテナ船会社の統合などに対応したターミナルの再編</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⑦　民間による物流施設の整備促進</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⑧　外航フェリー貨物へのインセンティブ</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⑨　</a:t>
            </a:r>
            <a:r>
              <a:rPr lang="en-US" altLang="ja-JP" sz="1200" kern="100" dirty="0">
                <a:latin typeface="+mj-ea"/>
                <a:cs typeface="Times New Roman" panose="02020603050405020304" pitchFamily="18" charset="0"/>
              </a:rPr>
              <a:t>PFI</a:t>
            </a:r>
            <a:r>
              <a:rPr lang="ja-JP" altLang="en-US" sz="1200" kern="100" dirty="0">
                <a:latin typeface="+mj-ea"/>
                <a:cs typeface="Times New Roman" panose="02020603050405020304" pitchFamily="18" charset="0"/>
              </a:rPr>
              <a:t>手法による天保山客船ターミナルの整備</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⑩　天保山客船ターミナルの一般</a:t>
            </a:r>
            <a:r>
              <a:rPr lang="ja-JP" altLang="en-US" sz="1200" kern="100" dirty="0" smtClean="0">
                <a:latin typeface="+mj-ea"/>
                <a:cs typeface="Times New Roman" panose="02020603050405020304" pitchFamily="18" charset="0"/>
              </a:rPr>
              <a:t>会計化</a:t>
            </a:r>
            <a:endParaRPr lang="en-US" altLang="ja-JP" sz="1200" kern="100" dirty="0" smtClean="0">
              <a:latin typeface="+mj-ea"/>
              <a:cs typeface="Times New Roman" panose="02020603050405020304" pitchFamily="18" charset="0"/>
            </a:endParaRPr>
          </a:p>
          <a:p>
            <a:pPr algn="just">
              <a:spcBef>
                <a:spcPts val="0"/>
              </a:spcBef>
            </a:pPr>
            <a:r>
              <a:rPr lang="ja-JP" altLang="en-US" sz="1200" kern="100" dirty="0" smtClean="0">
                <a:latin typeface="+mj-ea"/>
                <a:cs typeface="Times New Roman" panose="02020603050405020304" pitchFamily="18" charset="0"/>
              </a:rPr>
              <a:t>⑪</a:t>
            </a:r>
            <a:r>
              <a:rPr lang="ja-JP" altLang="en-US" sz="1200" kern="100" dirty="0" smtClean="0">
                <a:solidFill>
                  <a:srgbClr val="FF0000"/>
                </a:solidFill>
                <a:latin typeface="+mj-ea"/>
                <a:cs typeface="Times New Roman" panose="02020603050405020304" pitchFamily="18" charset="0"/>
              </a:rPr>
              <a:t>　</a:t>
            </a:r>
            <a:r>
              <a:rPr lang="ja-JP" altLang="en-US" sz="1200" kern="100" dirty="0" smtClean="0">
                <a:latin typeface="+mj-ea"/>
                <a:cs typeface="Times New Roman" panose="02020603050405020304" pitchFamily="18" charset="0"/>
              </a:rPr>
              <a:t>港湾施設の強靭化（災害に強い港湾施設の整備）</a:t>
            </a:r>
            <a:endParaRPr lang="en-US" altLang="ja-JP" sz="1200" kern="100" dirty="0">
              <a:latin typeface="+mj-ea"/>
              <a:cs typeface="Times New Roman" panose="02020603050405020304" pitchFamily="18" charset="0"/>
            </a:endParaRPr>
          </a:p>
        </p:txBody>
      </p:sp>
      <p:sp>
        <p:nvSpPr>
          <p:cNvPr id="41" name="サブタイトル 2"/>
          <p:cNvSpPr txBox="1">
            <a:spLocks/>
          </p:cNvSpPr>
          <p:nvPr/>
        </p:nvSpPr>
        <p:spPr>
          <a:xfrm>
            <a:off x="5364962" y="4837043"/>
            <a:ext cx="4154440" cy="2173455"/>
          </a:xfrm>
          <a:prstGeom prst="rect">
            <a:avLst/>
          </a:prstGeom>
          <a:ln w="57150">
            <a:solidFill>
              <a:srgbClr val="002060"/>
            </a:solidFill>
          </a:ln>
        </p:spPr>
        <p:txBody>
          <a:bodyPr vert="horz" lIns="162560" tIns="81280" rIns="162560" bIns="81280" rtlCol="0" anchor="ctr">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80000"/>
              </a:lnSpc>
              <a:spcBef>
                <a:spcPts val="1000"/>
              </a:spcBef>
            </a:pPr>
            <a:r>
              <a:rPr lang="ja-JP" altLang="en-US" sz="1200" b="1" u="sng" dirty="0"/>
              <a:t>事業者ヒアリング</a:t>
            </a:r>
            <a:r>
              <a:rPr lang="ja-JP" altLang="en-US" sz="1200" b="1" u="sng" kern="100" dirty="0">
                <a:latin typeface="+mj-ea"/>
                <a:cs typeface="Times New Roman" panose="02020603050405020304" pitchFamily="18" charset="0"/>
              </a:rPr>
              <a:t>の結果</a:t>
            </a:r>
            <a:endParaRPr lang="en-US" altLang="ja-JP" sz="1200" b="1" u="sng" kern="100" dirty="0">
              <a:latin typeface="+mj-ea"/>
              <a:cs typeface="Times New Roman" panose="02020603050405020304" pitchFamily="18" charset="0"/>
            </a:endParaRPr>
          </a:p>
          <a:p>
            <a:pPr algn="l">
              <a:lnSpc>
                <a:spcPct val="80000"/>
              </a:lnSpc>
              <a:spcBef>
                <a:spcPts val="1000"/>
              </a:spcBef>
            </a:pPr>
            <a:r>
              <a:rPr lang="en-US" altLang="ja-JP" sz="1200" kern="100" dirty="0">
                <a:latin typeface="+mj-ea"/>
                <a:cs typeface="Times New Roman" panose="02020603050405020304" pitchFamily="18" charset="0"/>
              </a:rPr>
              <a:t>※</a:t>
            </a:r>
            <a:r>
              <a:rPr lang="ja-JP" altLang="en-US" sz="1200" kern="100" dirty="0">
                <a:latin typeface="+mj-ea"/>
                <a:cs typeface="Times New Roman" panose="02020603050405020304" pitchFamily="18" charset="0"/>
              </a:rPr>
              <a:t>大阪港に望むもの</a:t>
            </a:r>
          </a:p>
          <a:p>
            <a:pPr algn="l">
              <a:lnSpc>
                <a:spcPct val="80000"/>
              </a:lnSpc>
              <a:spcBef>
                <a:spcPts val="1000"/>
              </a:spcBef>
            </a:pPr>
            <a:r>
              <a:rPr lang="ja-JP" altLang="en-US" sz="1200" kern="100" dirty="0">
                <a:latin typeface="+mj-ea"/>
                <a:cs typeface="Times New Roman" panose="02020603050405020304" pitchFamily="18" charset="0"/>
              </a:rPr>
              <a:t>①　使用料の低減</a:t>
            </a:r>
          </a:p>
          <a:p>
            <a:pPr algn="l">
              <a:lnSpc>
                <a:spcPct val="80000"/>
              </a:lnSpc>
              <a:spcBef>
                <a:spcPts val="1000"/>
              </a:spcBef>
            </a:pPr>
            <a:r>
              <a:rPr lang="ja-JP" altLang="en-US" sz="1200" kern="100" dirty="0">
                <a:latin typeface="+mj-ea"/>
                <a:cs typeface="Times New Roman" panose="02020603050405020304" pitchFamily="18" charset="0"/>
              </a:rPr>
              <a:t>②　インセンティブの導入</a:t>
            </a:r>
          </a:p>
          <a:p>
            <a:pPr algn="l">
              <a:lnSpc>
                <a:spcPct val="80000"/>
              </a:lnSpc>
              <a:spcBef>
                <a:spcPts val="1000"/>
              </a:spcBef>
            </a:pPr>
            <a:r>
              <a:rPr lang="ja-JP" altLang="en-US" sz="1200" kern="100" dirty="0">
                <a:latin typeface="+mj-ea"/>
                <a:cs typeface="Times New Roman" panose="02020603050405020304" pitchFamily="18" charset="0"/>
              </a:rPr>
              <a:t>③　用地の確保</a:t>
            </a:r>
          </a:p>
          <a:p>
            <a:pPr algn="l">
              <a:lnSpc>
                <a:spcPct val="80000"/>
              </a:lnSpc>
              <a:spcBef>
                <a:spcPts val="1000"/>
              </a:spcBef>
            </a:pPr>
            <a:r>
              <a:rPr lang="ja-JP" altLang="en-US" sz="1200" kern="100" dirty="0">
                <a:latin typeface="+mj-ea"/>
                <a:cs typeface="Times New Roman" panose="02020603050405020304" pitchFamily="18" charset="0"/>
              </a:rPr>
              <a:t>④　上屋の老朽化対策</a:t>
            </a:r>
          </a:p>
          <a:p>
            <a:pPr algn="l">
              <a:lnSpc>
                <a:spcPct val="80000"/>
              </a:lnSpc>
              <a:spcBef>
                <a:spcPts val="1000"/>
              </a:spcBef>
            </a:pPr>
            <a:r>
              <a:rPr lang="ja-JP" altLang="en-US" sz="1200" kern="100" dirty="0">
                <a:latin typeface="+mj-ea"/>
                <a:cs typeface="Times New Roman" panose="02020603050405020304" pitchFamily="18" charset="0"/>
              </a:rPr>
              <a:t>⑤　競争力強化の取組</a:t>
            </a:r>
          </a:p>
        </p:txBody>
      </p:sp>
      <p:sp>
        <p:nvSpPr>
          <p:cNvPr id="42" name="サブタイトル 2"/>
          <p:cNvSpPr txBox="1">
            <a:spLocks/>
          </p:cNvSpPr>
          <p:nvPr/>
        </p:nvSpPr>
        <p:spPr>
          <a:xfrm>
            <a:off x="482215" y="2846794"/>
            <a:ext cx="4437888" cy="1324105"/>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大阪港の強み</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en-US" altLang="ja-JP" sz="1200" kern="100" dirty="0">
                <a:latin typeface="+mj-ea"/>
                <a:cs typeface="Times New Roman" panose="02020603050405020304" pitchFamily="18" charset="0"/>
              </a:rPr>
              <a:t>2,100</a:t>
            </a:r>
            <a:r>
              <a:rPr lang="ja-JP" altLang="en-US" sz="1200" kern="100" dirty="0">
                <a:latin typeface="+mj-ea"/>
                <a:cs typeface="Times New Roman" panose="02020603050405020304" pitchFamily="18" charset="0"/>
              </a:rPr>
              <a:t>万人のマーケットがあり、インフラが充実</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アジア航路（特に中国）が充実している。</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内航フェリーの航路網が充実している。</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官民によるポートセールス体制が整っている。</a:t>
            </a:r>
            <a:endParaRPr lang="en-US" altLang="ja-JP" sz="1200" kern="100" dirty="0">
              <a:latin typeface="+mj-ea"/>
              <a:cs typeface="Times New Roman" panose="02020603050405020304" pitchFamily="18" charset="0"/>
            </a:endParaRPr>
          </a:p>
        </p:txBody>
      </p:sp>
      <p:sp>
        <p:nvSpPr>
          <p:cNvPr id="44" name="二等辺三角形 43"/>
          <p:cNvSpPr/>
          <p:nvPr/>
        </p:nvSpPr>
        <p:spPr>
          <a:xfrm rot="5400000" flipH="1">
            <a:off x="6496249" y="1133988"/>
            <a:ext cx="1064088" cy="18511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5" name="サブタイトル 2"/>
          <p:cNvSpPr txBox="1">
            <a:spLocks/>
          </p:cNvSpPr>
          <p:nvPr/>
        </p:nvSpPr>
        <p:spPr>
          <a:xfrm>
            <a:off x="418778" y="2539552"/>
            <a:ext cx="2307632" cy="352286"/>
          </a:xfrm>
          <a:prstGeom prst="rect">
            <a:avLst/>
          </a:prstGeom>
          <a:ln w="57150">
            <a:noFill/>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en-US" altLang="ja-JP" sz="1200" b="1" u="sng" dirty="0"/>
              <a:t>SWOT</a:t>
            </a:r>
            <a:r>
              <a:rPr lang="ja-JP" altLang="en-US" sz="1200" b="1" u="sng" dirty="0"/>
              <a:t>分析（主なもの）</a:t>
            </a:r>
            <a:endParaRPr lang="en-US" altLang="ja-JP" sz="1200" b="1" u="sng" kern="100" dirty="0">
              <a:latin typeface="+mj-ea"/>
              <a:cs typeface="Times New Roman" panose="02020603050405020304" pitchFamily="18" charset="0"/>
            </a:endParaRPr>
          </a:p>
        </p:txBody>
      </p:sp>
      <p:sp>
        <p:nvSpPr>
          <p:cNvPr id="46" name="サブタイトル 2"/>
          <p:cNvSpPr txBox="1">
            <a:spLocks/>
          </p:cNvSpPr>
          <p:nvPr/>
        </p:nvSpPr>
        <p:spPr>
          <a:xfrm>
            <a:off x="6931741" y="7532026"/>
            <a:ext cx="2462537" cy="2202944"/>
          </a:xfrm>
          <a:prstGeom prst="rect">
            <a:avLst/>
          </a:prstGeom>
          <a:ln w="57150">
            <a:solidFill>
              <a:srgbClr val="002060"/>
            </a:solidFill>
            <a:prstDash val="sysDash"/>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ja-JP" altLang="en-US" sz="1400" b="1" u="sng" dirty="0"/>
              <a:t>港湾施設提供事業で達成すべきこと</a:t>
            </a:r>
            <a:endParaRPr lang="en-US" altLang="ja-JP" sz="1400" b="1" u="sng" dirty="0"/>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取扱貨物量の増加</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市民生活安定のために必要な機能の維持</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収支改善</a:t>
            </a:r>
          </a:p>
        </p:txBody>
      </p:sp>
      <p:sp>
        <p:nvSpPr>
          <p:cNvPr id="49" name="下矢印 48"/>
          <p:cNvSpPr/>
          <p:nvPr/>
        </p:nvSpPr>
        <p:spPr>
          <a:xfrm rot="5400000">
            <a:off x="6128747" y="8498032"/>
            <a:ext cx="1186653" cy="291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0" name="サブタイトル 2"/>
          <p:cNvSpPr txBox="1">
            <a:spLocks/>
          </p:cNvSpPr>
          <p:nvPr/>
        </p:nvSpPr>
        <p:spPr>
          <a:xfrm>
            <a:off x="482215" y="3746668"/>
            <a:ext cx="4437888" cy="1092872"/>
          </a:xfrm>
          <a:prstGeom prst="rect">
            <a:avLst/>
          </a:prstGeom>
          <a:noFill/>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大阪港の弱み</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内航フィーダーは地理的・輸出航路体系的に神戸港が有利</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コンテナ車両によるターミナル前での車列が発生している。</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岸壁・埠頭・上屋の老朽化による機能の</a:t>
            </a:r>
            <a:r>
              <a:rPr lang="ja-JP" altLang="en-US" sz="1200" kern="100" dirty="0" smtClean="0">
                <a:latin typeface="+mj-ea"/>
                <a:cs typeface="Times New Roman" panose="02020603050405020304" pitchFamily="18" charset="0"/>
              </a:rPr>
              <a:t>陳腐化</a:t>
            </a:r>
            <a:endParaRPr lang="en-US" altLang="ja-JP" sz="120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smtClean="0">
                <a:latin typeface="+mj-ea"/>
                <a:cs typeface="Times New Roman" panose="02020603050405020304" pitchFamily="18" charset="0"/>
              </a:rPr>
              <a:t>台風</a:t>
            </a:r>
            <a:r>
              <a:rPr lang="en-US" altLang="ja-JP" sz="1200" kern="100" dirty="0" smtClean="0">
                <a:latin typeface="+mj-ea"/>
                <a:cs typeface="Times New Roman" panose="02020603050405020304" pitchFamily="18" charset="0"/>
              </a:rPr>
              <a:t>21</a:t>
            </a:r>
            <a:r>
              <a:rPr lang="ja-JP" altLang="en-US" sz="1200" kern="100" dirty="0" smtClean="0">
                <a:latin typeface="+mj-ea"/>
                <a:cs typeface="Times New Roman" panose="02020603050405020304" pitchFamily="18" charset="0"/>
              </a:rPr>
              <a:t>号の影響により多くの港湾施設が被害を受けている。</a:t>
            </a:r>
            <a:endParaRPr lang="en-US" altLang="ja-JP" sz="1200" kern="100" dirty="0">
              <a:latin typeface="+mj-ea"/>
              <a:cs typeface="Times New Roman" panose="02020603050405020304" pitchFamily="18" charset="0"/>
            </a:endParaRPr>
          </a:p>
        </p:txBody>
      </p:sp>
      <p:sp>
        <p:nvSpPr>
          <p:cNvPr id="51" name="サブタイトル 2"/>
          <p:cNvSpPr txBox="1">
            <a:spLocks/>
          </p:cNvSpPr>
          <p:nvPr/>
        </p:nvSpPr>
        <p:spPr>
          <a:xfrm>
            <a:off x="5257021" y="2857495"/>
            <a:ext cx="4437888" cy="1314827"/>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大阪港の機会、プラス要因</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en-US" altLang="ja-JP" sz="1200" kern="100" dirty="0">
                <a:latin typeface="+mj-ea"/>
                <a:cs typeface="Times New Roman" panose="02020603050405020304" pitchFamily="18" charset="0"/>
              </a:rPr>
              <a:t>ODA</a:t>
            </a:r>
            <a:r>
              <a:rPr lang="ja-JP" altLang="en-US" sz="1200" kern="100" dirty="0">
                <a:latin typeface="+mj-ea"/>
                <a:cs typeface="Times New Roman" panose="02020603050405020304" pitchFamily="18" charset="0"/>
              </a:rPr>
              <a:t>により、アジアのコンテナターミナルの整備が進む。</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アライアンスの再編などに伴い、ターミナルも再編される。</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内航フェリーや内航</a:t>
            </a:r>
            <a:r>
              <a:rPr lang="en-US" altLang="ja-JP" sz="1200" kern="100" dirty="0">
                <a:latin typeface="+mj-ea"/>
                <a:cs typeface="Times New Roman" panose="02020603050405020304" pitchFamily="18" charset="0"/>
              </a:rPr>
              <a:t>RORO</a:t>
            </a:r>
            <a:r>
              <a:rPr lang="ja-JP" altLang="en-US" sz="1200" kern="100" dirty="0">
                <a:latin typeface="+mj-ea"/>
                <a:cs typeface="Times New Roman" panose="02020603050405020304" pitchFamily="18" charset="0"/>
              </a:rPr>
              <a:t>船の大型化が進んでいる。</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クルーズによる訪日外国人の増加</a:t>
            </a:r>
          </a:p>
        </p:txBody>
      </p:sp>
      <p:sp>
        <p:nvSpPr>
          <p:cNvPr id="52" name="サブタイトル 2"/>
          <p:cNvSpPr txBox="1">
            <a:spLocks/>
          </p:cNvSpPr>
          <p:nvPr/>
        </p:nvSpPr>
        <p:spPr>
          <a:xfrm>
            <a:off x="5257021" y="3742248"/>
            <a:ext cx="4437888" cy="1092872"/>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大阪港の脅威、マイナス要因</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中国経済が減退している。</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背後圏の人口が減少する見込み。</a:t>
            </a:r>
            <a:endParaRPr lang="en-US" altLang="ja-JP" sz="12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a:latin typeface="+mj-ea"/>
                <a:cs typeface="Times New Roman" panose="02020603050405020304" pitchFamily="18" charset="0"/>
              </a:rPr>
              <a:t>新名神開通により、神戸港のアクセスが向上する</a:t>
            </a:r>
            <a:r>
              <a:rPr lang="ja-JP" altLang="en-US" sz="1200" kern="100" dirty="0" smtClean="0">
                <a:latin typeface="+mj-ea"/>
                <a:cs typeface="Times New Roman" panose="02020603050405020304" pitchFamily="18" charset="0"/>
              </a:rPr>
              <a:t>。</a:t>
            </a:r>
            <a:endParaRPr lang="en-US" altLang="ja-JP" sz="120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200" kern="100" dirty="0" smtClean="0">
                <a:latin typeface="+mj-ea"/>
                <a:cs typeface="Times New Roman" panose="02020603050405020304" pitchFamily="18" charset="0"/>
              </a:rPr>
              <a:t>今後、大規模な台風など自然災害が起こる可能性がある。</a:t>
            </a:r>
            <a:endParaRPr lang="en-US" altLang="ja-JP" sz="1200" kern="100" dirty="0">
              <a:latin typeface="+mj-ea"/>
              <a:cs typeface="Times New Roman" panose="02020603050405020304" pitchFamily="18" charset="0"/>
            </a:endParaRPr>
          </a:p>
        </p:txBody>
      </p:sp>
      <p:sp>
        <p:nvSpPr>
          <p:cNvPr id="53" name="正方形/長方形 52"/>
          <p:cNvSpPr/>
          <p:nvPr/>
        </p:nvSpPr>
        <p:spPr>
          <a:xfrm>
            <a:off x="545779" y="2815638"/>
            <a:ext cx="8974963" cy="1810000"/>
          </a:xfrm>
          <a:prstGeom prst="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8" name="角丸四角形 57"/>
          <p:cNvSpPr/>
          <p:nvPr/>
        </p:nvSpPr>
        <p:spPr>
          <a:xfrm>
            <a:off x="2387951" y="7111050"/>
            <a:ext cx="4714349" cy="217614"/>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a:solidFill>
                  <a:schemeClr val="tx1"/>
                </a:solidFill>
              </a:rPr>
              <a:t>施設提供事業で取り組むべき方策を選定</a:t>
            </a:r>
            <a:endParaRPr lang="ja-JP" altLang="en-US" sz="1600" dirty="0">
              <a:solidFill>
                <a:schemeClr val="tx1"/>
              </a:solidFill>
            </a:endParaRPr>
          </a:p>
        </p:txBody>
      </p:sp>
      <p:sp>
        <p:nvSpPr>
          <p:cNvPr id="60" name="正方形/長方形 59"/>
          <p:cNvSpPr/>
          <p:nvPr/>
        </p:nvSpPr>
        <p:spPr>
          <a:xfrm>
            <a:off x="93906" y="639548"/>
            <a:ext cx="369322" cy="1181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阪神港</a:t>
            </a:r>
          </a:p>
        </p:txBody>
      </p:sp>
      <p:sp>
        <p:nvSpPr>
          <p:cNvPr id="61" name="正方形/長方形 60"/>
          <p:cNvSpPr/>
          <p:nvPr/>
        </p:nvSpPr>
        <p:spPr>
          <a:xfrm>
            <a:off x="93906" y="2719416"/>
            <a:ext cx="369322" cy="4091231"/>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大阪港</a:t>
            </a:r>
          </a:p>
        </p:txBody>
      </p:sp>
      <p:sp>
        <p:nvSpPr>
          <p:cNvPr id="62" name="正方形/長方形 61"/>
          <p:cNvSpPr/>
          <p:nvPr/>
        </p:nvSpPr>
        <p:spPr>
          <a:xfrm>
            <a:off x="93906" y="6895092"/>
            <a:ext cx="369322" cy="707887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施設提供事業</a:t>
            </a:r>
          </a:p>
        </p:txBody>
      </p:sp>
      <p:sp>
        <p:nvSpPr>
          <p:cNvPr id="65" name="二等辺三角形 64"/>
          <p:cNvSpPr/>
          <p:nvPr/>
        </p:nvSpPr>
        <p:spPr>
          <a:xfrm rot="10800000" flipH="1">
            <a:off x="1783336" y="4651396"/>
            <a:ext cx="2708446" cy="1556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1" name="正方形/長方形 30"/>
          <p:cNvSpPr/>
          <p:nvPr/>
        </p:nvSpPr>
        <p:spPr>
          <a:xfrm>
            <a:off x="590299" y="7525836"/>
            <a:ext cx="5957590" cy="2605172"/>
          </a:xfrm>
          <a:prstGeom prst="rect">
            <a:avLst/>
          </a:prstGeom>
          <a:ln w="57150">
            <a:solidFill>
              <a:srgbClr val="7030A0"/>
            </a:solidFill>
          </a:ln>
        </p:spPr>
        <p:txBody>
          <a:bodyPr wrap="square" anchor="t">
            <a:noAutofit/>
          </a:bodyPr>
          <a:lstStyle/>
          <a:p>
            <a:pPr algn="just"/>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競争力強化</a:t>
            </a:r>
            <a:r>
              <a:rPr lang="ja-JP" altLang="en-US" sz="1300" b="1" kern="100" dirty="0" smtClean="0">
                <a:latin typeface="+mj-ea"/>
                <a:ea typeface="+mj-ea"/>
                <a:cs typeface="Times New Roman" panose="02020603050405020304" pitchFamily="18" charset="0"/>
              </a:rPr>
              <a:t>策の</a:t>
            </a:r>
            <a:r>
              <a:rPr lang="ja-JP" altLang="en-US" sz="1300" b="1" kern="100" dirty="0">
                <a:latin typeface="+mj-ea"/>
                <a:ea typeface="+mj-ea"/>
                <a:cs typeface="Times New Roman" panose="02020603050405020304" pitchFamily="18" charset="0"/>
              </a:rPr>
              <a:t>考え方</a:t>
            </a:r>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（中期的取組）</a:t>
            </a:r>
            <a:endParaRPr lang="en-US" altLang="ja-JP" sz="1300" b="1"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我が国においては、人口減少の問題や、船会社の統合・船舶大型化等による寄港地の絞り込み、といった厳しい経営環境が今後も見込まれるが、大阪港は、背後の広大なマーケットや、充実した物流ネットワークといった強み、ポテンシャルを有していると考え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このため、今後、事業拡大や新たな事業展開を企図する民間事業者の動向に注視しながら、ニーズの変化を的確に捉え、こうした事業者がビジネスチャンスを逸することのないよう、事業者を後押しする施策を実施していく必要が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本市においては、これまで実施してきた施策に加え、</a:t>
            </a:r>
            <a:r>
              <a:rPr lang="en-US" altLang="ja-JP" sz="1200" kern="100" dirty="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分析を基に策定した</a:t>
            </a:r>
            <a:r>
              <a:rPr lang="ja-JP" altLang="en-US" sz="1200" kern="100" dirty="0" smtClean="0">
                <a:latin typeface="+mj-ea"/>
                <a:ea typeface="+mj-ea"/>
                <a:cs typeface="Times New Roman" panose="02020603050405020304" pitchFamily="18" charset="0"/>
              </a:rPr>
              <a:t>戦略案に</a:t>
            </a:r>
            <a:r>
              <a:rPr lang="ja-JP" altLang="en-US" sz="1200" kern="100" dirty="0">
                <a:latin typeface="+mj-ea"/>
                <a:ea typeface="+mj-ea"/>
                <a:cs typeface="Times New Roman" panose="02020603050405020304" pitchFamily="18" charset="0"/>
              </a:rPr>
              <a:t>取り組みつつ、また</a:t>
            </a:r>
            <a:r>
              <a:rPr lang="ja-JP" altLang="en-US" sz="1200" kern="100" dirty="0" smtClean="0">
                <a:latin typeface="+mj-ea"/>
                <a:ea typeface="+mj-ea"/>
                <a:cs typeface="Times New Roman" panose="02020603050405020304" pitchFamily="18" charset="0"/>
              </a:rPr>
              <a:t>戦略案も</a:t>
            </a:r>
            <a:r>
              <a:rPr lang="ja-JP" altLang="en-US" sz="1200" kern="100" dirty="0">
                <a:latin typeface="+mj-ea"/>
                <a:ea typeface="+mj-ea"/>
                <a:cs typeface="Times New Roman" panose="02020603050405020304" pitchFamily="18" charset="0"/>
              </a:rPr>
              <a:t>適宜見直しながら、大阪港の取扱貨物量をさらに増加させていくことが重要である。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施設提供事業の経営改善に向けては、この</a:t>
            </a:r>
            <a:r>
              <a:rPr lang="ja-JP" altLang="en-US" sz="1200" kern="100" dirty="0" smtClean="0">
                <a:latin typeface="+mj-ea"/>
                <a:ea typeface="+mj-ea"/>
                <a:cs typeface="Times New Roman" panose="02020603050405020304" pitchFamily="18" charset="0"/>
              </a:rPr>
              <a:t>戦略案及び</a:t>
            </a:r>
            <a:r>
              <a:rPr lang="ja-JP" altLang="en-US" sz="1200" kern="100" dirty="0">
                <a:latin typeface="+mj-ea"/>
                <a:ea typeface="+mj-ea"/>
                <a:cs typeface="Times New Roman" panose="02020603050405020304" pitchFamily="18" charset="0"/>
              </a:rPr>
              <a:t>事業者ヒアリングに基づき、施設の稼働率向上のための「競争力強化</a:t>
            </a:r>
            <a:r>
              <a:rPr lang="ja-JP" altLang="en-US" sz="1200" kern="100" dirty="0" smtClean="0">
                <a:latin typeface="+mj-ea"/>
                <a:ea typeface="+mj-ea"/>
                <a:cs typeface="Times New Roman" panose="02020603050405020304" pitchFamily="18" charset="0"/>
              </a:rPr>
              <a:t>策」</a:t>
            </a:r>
            <a:r>
              <a:rPr lang="ja-JP" altLang="en-US" sz="1200" kern="100" dirty="0">
                <a:latin typeface="+mj-ea"/>
                <a:ea typeface="+mj-ea"/>
                <a:cs typeface="Times New Roman" panose="02020603050405020304" pitchFamily="18" charset="0"/>
              </a:rPr>
              <a:t>を策定、実施していくことが必要となる。</a:t>
            </a:r>
          </a:p>
        </p:txBody>
      </p:sp>
      <p:sp>
        <p:nvSpPr>
          <p:cNvPr id="32" name="正方形/長方形 31"/>
          <p:cNvSpPr/>
          <p:nvPr/>
        </p:nvSpPr>
        <p:spPr>
          <a:xfrm>
            <a:off x="583881" y="10410310"/>
            <a:ext cx="6018691" cy="3563660"/>
          </a:xfrm>
          <a:prstGeom prst="rect">
            <a:avLst/>
          </a:prstGeom>
          <a:ln w="57150">
            <a:solidFill>
              <a:srgbClr val="7030A0"/>
            </a:solidFill>
          </a:ln>
        </p:spPr>
        <p:txBody>
          <a:bodyPr wrap="square" anchor="t">
            <a:noAutofit/>
          </a:bodyPr>
          <a:lstStyle/>
          <a:p>
            <a:pPr algn="just"/>
            <a:r>
              <a:rPr lang="en-US" altLang="ja-JP" sz="1200" b="1" u="sng" kern="100" dirty="0">
                <a:latin typeface="+mj-ea"/>
                <a:ea typeface="+mj-ea"/>
                <a:cs typeface="Times New Roman" panose="02020603050405020304" pitchFamily="18" charset="0"/>
              </a:rPr>
              <a:t>【</a:t>
            </a:r>
            <a:r>
              <a:rPr lang="ja-JP" altLang="en-US" sz="1200" b="1" u="sng" kern="100" dirty="0">
                <a:latin typeface="+mj-ea"/>
                <a:ea typeface="+mj-ea"/>
                <a:cs typeface="Times New Roman" panose="02020603050405020304" pitchFamily="18" charset="0"/>
              </a:rPr>
              <a:t>競争力強化</a:t>
            </a:r>
            <a:r>
              <a:rPr lang="ja-JP" altLang="en-US" sz="1200" b="1" u="sng" kern="100" dirty="0" smtClean="0">
                <a:latin typeface="+mj-ea"/>
                <a:ea typeface="+mj-ea"/>
                <a:cs typeface="Times New Roman" panose="02020603050405020304" pitchFamily="18" charset="0"/>
              </a:rPr>
              <a:t>策</a:t>
            </a:r>
            <a:r>
              <a:rPr lang="en-US" altLang="ja-JP" sz="1200" b="1" u="sng" kern="100" dirty="0" smtClean="0">
                <a:latin typeface="+mj-ea"/>
                <a:ea typeface="+mj-ea"/>
                <a:cs typeface="Times New Roman" panose="02020603050405020304" pitchFamily="18" charset="0"/>
              </a:rPr>
              <a:t>】</a:t>
            </a:r>
            <a:endParaRPr lang="en-US" altLang="ja-JP" sz="1200" b="1" u="sng"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Ⅰ.</a:t>
            </a:r>
            <a:r>
              <a:rPr lang="ja-JP" altLang="en-US" sz="1200" b="1" u="sng" kern="100" dirty="0">
                <a:latin typeface="+mj-ea"/>
                <a:ea typeface="+mj-ea"/>
                <a:cs typeface="Times New Roman" panose="02020603050405020304" pitchFamily="18" charset="0"/>
              </a:rPr>
              <a:t>上屋をはじめとした所管施設の補修強化</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限りある財源を予防保全型の補修に可能な限り充当していくことで、所管施設の延命化及び機能維持に努めていく。</a:t>
            </a:r>
          </a:p>
          <a:p>
            <a:pPr algn="just"/>
            <a:r>
              <a:rPr lang="en-US" altLang="ja-JP" sz="1200" b="1" kern="100" dirty="0">
                <a:latin typeface="+mj-ea"/>
                <a:ea typeface="+mj-ea"/>
                <a:cs typeface="Times New Roman" panose="02020603050405020304" pitchFamily="18" charset="0"/>
              </a:rPr>
              <a:t>Ⅱ.</a:t>
            </a:r>
            <a:r>
              <a:rPr lang="ja-JP" altLang="en-US" sz="1200" b="1" u="sng" kern="100" dirty="0">
                <a:latin typeface="+mj-ea"/>
                <a:ea typeface="+mj-ea"/>
                <a:cs typeface="Times New Roman" panose="02020603050405020304" pitchFamily="18" charset="0"/>
              </a:rPr>
              <a:t>高度な物流機能を持った所管施設の更新</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1200"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Ⅲ.</a:t>
            </a:r>
            <a:r>
              <a:rPr lang="ja-JP" altLang="en-US" sz="1200" b="1" u="sng" kern="100" dirty="0">
                <a:latin typeface="+mj-ea"/>
                <a:ea typeface="+mj-ea"/>
                <a:cs typeface="Times New Roman" panose="02020603050405020304" pitchFamily="18" charset="0"/>
              </a:rPr>
              <a:t>所管施設の更新にあたっての積極的な民間活力の導入</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更新投資においては、国制度の「先導的官民連携支援事業」を活用するなど、民間活力の導入に積極的に取り組む。</a:t>
            </a:r>
            <a:endParaRPr lang="en-US" altLang="ja-JP" sz="1200"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Ⅳ.</a:t>
            </a:r>
            <a:r>
              <a:rPr lang="ja-JP" altLang="en-US" sz="1200" b="1" u="sng" kern="100" dirty="0">
                <a:latin typeface="+mj-ea"/>
                <a:ea typeface="+mj-ea"/>
                <a:cs typeface="Times New Roman" panose="02020603050405020304" pitchFamily="18" charset="0"/>
              </a:rPr>
              <a:t>競争力のある使用料体系への見直し</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p>
          <a:p>
            <a:pPr algn="just"/>
            <a:r>
              <a:rPr lang="en-US" altLang="ja-JP" sz="1200" b="1" kern="100" dirty="0">
                <a:latin typeface="+mj-ea"/>
                <a:ea typeface="+mj-ea"/>
                <a:cs typeface="Times New Roman" panose="02020603050405020304" pitchFamily="18" charset="0"/>
              </a:rPr>
              <a:t>Ⅴ.</a:t>
            </a:r>
            <a:r>
              <a:rPr lang="ja-JP" altLang="en-US" sz="1200" b="1" u="sng" kern="100" dirty="0">
                <a:latin typeface="+mj-ea"/>
                <a:ea typeface="+mj-ea"/>
                <a:cs typeface="Times New Roman" panose="02020603050405020304" pitchFamily="18" charset="0"/>
              </a:rPr>
              <a:t>取扱貨物量が増加し所管施設の稼働率向上につながるインセンティブの実施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r>
              <a:rPr lang="en-US" altLang="ja-JP" sz="1200" b="1" kern="100" dirty="0">
                <a:latin typeface="+mj-ea"/>
                <a:ea typeface="+mj-ea"/>
                <a:cs typeface="Times New Roman" panose="02020603050405020304" pitchFamily="18" charset="0"/>
              </a:rPr>
              <a:t>Ⅵ.</a:t>
            </a:r>
            <a:r>
              <a:rPr lang="ja-JP" altLang="en-US" sz="1200" b="1" u="sng" kern="100" dirty="0">
                <a:latin typeface="+mj-ea"/>
                <a:ea typeface="+mj-ea"/>
                <a:cs typeface="Times New Roman" panose="02020603050405020304" pitchFamily="18" charset="0"/>
              </a:rPr>
              <a:t>大阪港内での物流の効率化につながるインセンティブの実施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大阪港内における渋滞の緩和など、物流の効率化に資するユーザーの取り組みに対して、使用料の軽減や事業への支援などを検討する。</a:t>
            </a:r>
          </a:p>
        </p:txBody>
      </p:sp>
      <p:sp>
        <p:nvSpPr>
          <p:cNvPr id="34" name="二等辺三角形 33"/>
          <p:cNvSpPr/>
          <p:nvPr/>
        </p:nvSpPr>
        <p:spPr>
          <a:xfrm rot="10800000" flipH="1">
            <a:off x="2042865" y="10182905"/>
            <a:ext cx="2708446" cy="1755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6" name="正方形/長方形 35"/>
          <p:cNvSpPr/>
          <p:nvPr/>
        </p:nvSpPr>
        <p:spPr>
          <a:xfrm>
            <a:off x="89793" y="203818"/>
            <a:ext cx="9429609"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sz="1600" dirty="0">
                <a:solidFill>
                  <a:schemeClr val="tx1"/>
                </a:solidFill>
                <a:latin typeface="+mn-ea"/>
              </a:rPr>
              <a:t>1.</a:t>
            </a:r>
            <a:r>
              <a:rPr lang="ja-JP" altLang="en-US" sz="1600" dirty="0">
                <a:solidFill>
                  <a:schemeClr val="tx1"/>
                </a:solidFill>
                <a:latin typeface="+mn-ea"/>
              </a:rPr>
              <a:t>大阪港の競争力強化の取り組みと港湾施設提供事業経営</a:t>
            </a:r>
            <a:r>
              <a:rPr lang="ja-JP" altLang="en-US" sz="1600" dirty="0" smtClean="0">
                <a:solidFill>
                  <a:schemeClr val="tx1"/>
                </a:solidFill>
                <a:latin typeface="+mn-ea"/>
              </a:rPr>
              <a:t>計画 </a:t>
            </a:r>
            <a:r>
              <a:rPr lang="en-US" altLang="ja-JP" sz="1600" dirty="0" smtClean="0">
                <a:solidFill>
                  <a:schemeClr val="tx1"/>
                </a:solidFill>
                <a:latin typeface="+mn-ea"/>
              </a:rPr>
              <a:t>Ver.2.0</a:t>
            </a:r>
            <a:r>
              <a:rPr lang="ja-JP" altLang="en-US" sz="1600" dirty="0" smtClean="0">
                <a:solidFill>
                  <a:schemeClr val="tx1"/>
                </a:solidFill>
                <a:latin typeface="+mn-ea"/>
              </a:rPr>
              <a:t>の関わりについて</a:t>
            </a:r>
            <a:endParaRPr lang="en-US" altLang="ja-JP" sz="1600" dirty="0">
              <a:solidFill>
                <a:schemeClr val="tx1"/>
              </a:solidFill>
              <a:latin typeface="+mn-ea"/>
            </a:endParaRPr>
          </a:p>
        </p:txBody>
      </p:sp>
      <p:sp>
        <p:nvSpPr>
          <p:cNvPr id="37" name="角丸四角形 36"/>
          <p:cNvSpPr/>
          <p:nvPr/>
        </p:nvSpPr>
        <p:spPr>
          <a:xfrm>
            <a:off x="6876142" y="10123760"/>
            <a:ext cx="2585491" cy="103445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1800" b="1" u="sng" dirty="0">
                <a:solidFill>
                  <a:schemeClr val="bg1"/>
                </a:solidFill>
              </a:rPr>
              <a:t>経営改善</a:t>
            </a:r>
            <a:r>
              <a:rPr lang="ja-JP" altLang="en-US" sz="1800" b="1" u="sng" dirty="0" smtClean="0">
                <a:solidFill>
                  <a:schemeClr val="bg1"/>
                </a:solidFill>
              </a:rPr>
              <a:t>策</a:t>
            </a:r>
            <a:endParaRPr lang="en-US" altLang="ja-JP" sz="1800" b="1" u="sng" dirty="0">
              <a:solidFill>
                <a:schemeClr val="bg1"/>
              </a:solidFill>
            </a:endParaRPr>
          </a:p>
          <a:p>
            <a:pPr algn="ctr">
              <a:spcBef>
                <a:spcPts val="600"/>
              </a:spcBef>
            </a:pPr>
            <a:r>
              <a:rPr lang="en-US" altLang="ja-JP" sz="1800" b="1" u="sng" dirty="0">
                <a:solidFill>
                  <a:schemeClr val="bg1"/>
                </a:solidFill>
              </a:rPr>
              <a:t>※</a:t>
            </a:r>
            <a:r>
              <a:rPr lang="ja-JP" altLang="en-US" sz="1800" b="1" u="sng" dirty="0">
                <a:solidFill>
                  <a:schemeClr val="bg1"/>
                </a:solidFill>
              </a:rPr>
              <a:t>次ページ</a:t>
            </a:r>
            <a:endParaRPr lang="en-US" altLang="ja-JP" sz="1800" dirty="0">
              <a:solidFill>
                <a:schemeClr val="bg1"/>
              </a:solidFill>
            </a:endParaRPr>
          </a:p>
        </p:txBody>
      </p:sp>
      <p:sp>
        <p:nvSpPr>
          <p:cNvPr id="43" name="正方形/長方形 42"/>
          <p:cNvSpPr/>
          <p:nvPr/>
        </p:nvSpPr>
        <p:spPr>
          <a:xfrm rot="5400000">
            <a:off x="7774023" y="11564840"/>
            <a:ext cx="1255402"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47" name="二等辺三角形 46"/>
          <p:cNvSpPr/>
          <p:nvPr/>
        </p:nvSpPr>
        <p:spPr>
          <a:xfrm rot="10800000" flipH="1">
            <a:off x="7102301" y="9834196"/>
            <a:ext cx="2238685" cy="24259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6" name="正方形/長方形 55"/>
          <p:cNvSpPr/>
          <p:nvPr/>
        </p:nvSpPr>
        <p:spPr>
          <a:xfrm>
            <a:off x="-46605" y="14058416"/>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j-ea"/>
                <a:ea typeface="+mj-ea"/>
              </a:rPr>
              <a:t>-1-</a:t>
            </a:r>
            <a:endParaRPr lang="ja-JP" altLang="en-US" sz="1400" dirty="0">
              <a:solidFill>
                <a:schemeClr val="tx1"/>
              </a:solidFill>
              <a:latin typeface="+mj-ea"/>
              <a:ea typeface="+mj-ea"/>
            </a:endParaRPr>
          </a:p>
        </p:txBody>
      </p:sp>
      <p:sp>
        <p:nvSpPr>
          <p:cNvPr id="55" name="下矢印 54"/>
          <p:cNvSpPr/>
          <p:nvPr/>
        </p:nvSpPr>
        <p:spPr>
          <a:xfrm rot="5400000">
            <a:off x="7128127" y="11344748"/>
            <a:ext cx="1015832" cy="206694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r>
              <a:rPr lang="ja-JP" altLang="en-US" sz="1400" b="1" dirty="0">
                <a:solidFill>
                  <a:schemeClr val="bg1"/>
                </a:solidFill>
              </a:rPr>
              <a:t>財源の確保</a:t>
            </a:r>
          </a:p>
        </p:txBody>
      </p:sp>
      <p:sp>
        <p:nvSpPr>
          <p:cNvPr id="2" name="正方形/長方形 1"/>
          <p:cNvSpPr/>
          <p:nvPr/>
        </p:nvSpPr>
        <p:spPr>
          <a:xfrm>
            <a:off x="81797" y="1898915"/>
            <a:ext cx="9471284" cy="670073"/>
          </a:xfrm>
          <a:prstGeom prst="rect">
            <a:avLst/>
          </a:prstGeom>
          <a:ln w="31750">
            <a:solidFill>
              <a:srgbClr val="002060"/>
            </a:solidFill>
          </a:ln>
        </p:spPr>
        <p:txBody>
          <a:bodyPr wrap="square">
            <a:noAutofit/>
          </a:bodyPr>
          <a:lstStyle/>
          <a:p>
            <a:pPr algn="just"/>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阪神港においては、阪神国際港湾㈱によるコンテナターミナルの一体的な運営など両港が連携すべき取り組みと、各港の特性に応じて実施すべき取り組みがあり、大阪港は輸入中心に、神戸港は輸出中心に発展してきた歴史的な経過など、各港の強みや弱みを踏まえた施策を展開していく。</a:t>
            </a:r>
          </a:p>
        </p:txBody>
      </p:sp>
      <p:sp>
        <p:nvSpPr>
          <p:cNvPr id="54" name="二等辺三角形 53"/>
          <p:cNvSpPr/>
          <p:nvPr/>
        </p:nvSpPr>
        <p:spPr>
          <a:xfrm rot="10800000" flipH="1">
            <a:off x="2433754" y="7354422"/>
            <a:ext cx="1316084" cy="84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7" name="二等辺三角形 56"/>
          <p:cNvSpPr/>
          <p:nvPr/>
        </p:nvSpPr>
        <p:spPr>
          <a:xfrm rot="10800000" flipH="1">
            <a:off x="5508720" y="7354422"/>
            <a:ext cx="1316084" cy="84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3" name="タイトル 1"/>
          <p:cNvSpPr txBox="1">
            <a:spLocks/>
          </p:cNvSpPr>
          <p:nvPr/>
        </p:nvSpPr>
        <p:spPr>
          <a:xfrm>
            <a:off x="77996" y="-10021"/>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Ver.2.0</a:t>
            </a:r>
            <a:r>
              <a:rPr lang="ja-JP" altLang="en-US" sz="2000" b="1" i="1" u="sng" dirty="0" smtClean="0"/>
              <a:t>概要</a:t>
            </a:r>
            <a:endParaRPr lang="ja-JP" altLang="en-US" sz="2000" b="1" i="1" u="sng" dirty="0"/>
          </a:p>
        </p:txBody>
      </p:sp>
    </p:spTree>
    <p:extLst>
      <p:ext uri="{BB962C8B-B14F-4D97-AF65-F5344CB8AC3E}">
        <p14:creationId xmlns:p14="http://schemas.microsoft.com/office/powerpoint/2010/main" val="4154295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716" y="14024155"/>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j-ea"/>
                <a:ea typeface="+mj-ea"/>
              </a:rPr>
              <a:t>-2-</a:t>
            </a:r>
            <a:endParaRPr lang="ja-JP" altLang="en-US" sz="1400" dirty="0">
              <a:solidFill>
                <a:schemeClr val="tx1"/>
              </a:solidFill>
              <a:latin typeface="+mj-ea"/>
              <a:ea typeface="+mj-ea"/>
            </a:endParaRPr>
          </a:p>
        </p:txBody>
      </p:sp>
      <p:sp>
        <p:nvSpPr>
          <p:cNvPr id="5" name="タイトル 1"/>
          <p:cNvSpPr txBox="1">
            <a:spLocks/>
          </p:cNvSpPr>
          <p:nvPr/>
        </p:nvSpPr>
        <p:spPr>
          <a:xfrm>
            <a:off x="77996" y="-10021"/>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Ver.2.0</a:t>
            </a:r>
            <a:r>
              <a:rPr lang="ja-JP" altLang="en-US" sz="2000" b="1" i="1" u="sng" dirty="0" smtClean="0"/>
              <a:t>概要</a:t>
            </a:r>
            <a:endParaRPr lang="ja-JP" altLang="en-US" sz="2000" b="1" i="1" u="sng" dirty="0"/>
          </a:p>
        </p:txBody>
      </p:sp>
      <p:sp>
        <p:nvSpPr>
          <p:cNvPr id="6" name="正方形/長方形 5"/>
          <p:cNvSpPr/>
          <p:nvPr/>
        </p:nvSpPr>
        <p:spPr>
          <a:xfrm>
            <a:off x="77996" y="194168"/>
            <a:ext cx="9429609"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a:solidFill>
                  <a:schemeClr val="tx1"/>
                </a:solidFill>
                <a:latin typeface="+mn-ea"/>
              </a:rPr>
              <a:t>２</a:t>
            </a:r>
            <a:r>
              <a:rPr lang="en-US" altLang="ja-JP" sz="1600" dirty="0" smtClean="0">
                <a:solidFill>
                  <a:schemeClr val="tx1"/>
                </a:solidFill>
                <a:latin typeface="+mn-ea"/>
              </a:rPr>
              <a:t>.</a:t>
            </a:r>
            <a:r>
              <a:rPr lang="ja-JP" altLang="en-US" sz="1600" dirty="0" smtClean="0">
                <a:solidFill>
                  <a:schemeClr val="tx1"/>
                </a:solidFill>
                <a:latin typeface="+mn-ea"/>
              </a:rPr>
              <a:t> 経営計画</a:t>
            </a:r>
            <a:r>
              <a:rPr lang="en-US" altLang="ja-JP" sz="1600" dirty="0" smtClean="0">
                <a:solidFill>
                  <a:schemeClr val="tx1"/>
                </a:solidFill>
                <a:latin typeface="+mn-ea"/>
              </a:rPr>
              <a:t>Ver.2.0</a:t>
            </a:r>
            <a:r>
              <a:rPr lang="ja-JP" altLang="en-US" sz="1600" dirty="0" smtClean="0">
                <a:solidFill>
                  <a:schemeClr val="tx1"/>
                </a:solidFill>
                <a:latin typeface="+mn-ea"/>
              </a:rPr>
              <a:t>について</a:t>
            </a:r>
            <a:endParaRPr lang="en-US" altLang="ja-JP" sz="1600" dirty="0">
              <a:solidFill>
                <a:schemeClr val="tx1"/>
              </a:solidFill>
              <a:latin typeface="+mn-ea"/>
            </a:endParaRPr>
          </a:p>
        </p:txBody>
      </p:sp>
      <p:sp>
        <p:nvSpPr>
          <p:cNvPr id="7" name="コンテンツ プレースホルダー 2"/>
          <p:cNvSpPr txBox="1">
            <a:spLocks/>
          </p:cNvSpPr>
          <p:nvPr/>
        </p:nvSpPr>
        <p:spPr>
          <a:xfrm>
            <a:off x="171591" y="10557337"/>
            <a:ext cx="9054921" cy="2910615"/>
          </a:xfrm>
          <a:prstGeom prst="rect">
            <a:avLst/>
          </a:prstGeom>
          <a:ln w="38100">
            <a:solidFill>
              <a:srgbClr val="FF0000"/>
            </a:solidFill>
          </a:ln>
        </p:spPr>
        <p:txBody>
          <a:bodyPr vert="horz" lIns="91440" tIns="45720" rIns="91440" bIns="45720" spcCol="18000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Font typeface="Wingdings" panose="05000000000000000000" pitchFamily="2" charset="2"/>
              <a:buChar char="Ø"/>
            </a:pPr>
            <a:endParaRPr lang="en-US" altLang="ja-JP" sz="3200" dirty="0" smtClean="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400" dirty="0" smtClean="0">
                <a:latin typeface="メイリオ" panose="020B0604030504040204" pitchFamily="50" charset="-128"/>
                <a:ea typeface="メイリオ" panose="020B0604030504040204" pitchFamily="50" charset="-128"/>
              </a:rPr>
              <a:t>（被害）</a:t>
            </a:r>
            <a:endParaRPr lang="en-US" altLang="ja-JP" sz="1400" dirty="0" smtClean="0">
              <a:latin typeface="メイリオ" panose="020B0604030504040204" pitchFamily="50" charset="-128"/>
              <a:ea typeface="メイリオ" panose="020B0604030504040204" pitchFamily="50" charset="-128"/>
            </a:endParaRPr>
          </a:p>
          <a:p>
            <a:pPr marL="0" indent="0">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平成</a:t>
            </a:r>
            <a:r>
              <a:rPr lang="en-US" altLang="ja-JP" sz="1400" dirty="0" smtClean="0">
                <a:latin typeface="メイリオ" panose="020B0604030504040204" pitchFamily="50" charset="-128"/>
                <a:ea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rPr>
              <a:t>年台風第</a:t>
            </a:r>
            <a:r>
              <a:rPr lang="en-US" altLang="ja-JP" sz="1400" dirty="0" smtClean="0">
                <a:latin typeface="メイリオ" panose="020B0604030504040204" pitchFamily="50" charset="-128"/>
                <a:ea typeface="メイリオ" panose="020B0604030504040204" pitchFamily="50" charset="-128"/>
              </a:rPr>
              <a:t>21</a:t>
            </a:r>
            <a:r>
              <a:rPr lang="ja-JP" altLang="en-US" sz="1400" dirty="0" smtClean="0">
                <a:latin typeface="メイリオ" panose="020B0604030504040204" pitchFamily="50" charset="-128"/>
                <a:ea typeface="メイリオ" panose="020B0604030504040204" pitchFamily="50" charset="-128"/>
              </a:rPr>
              <a:t>号により、港湾施設提供事業の経営資源である上屋及び荷役機械に多大な被害を受けた。</a:t>
            </a:r>
            <a:endParaRPr lang="en-US" altLang="ja-JP" sz="1400" dirty="0" smtClean="0">
              <a:latin typeface="メイリオ" panose="020B0604030504040204" pitchFamily="50" charset="-128"/>
              <a:ea typeface="メイリオ" panose="020B0604030504040204" pitchFamily="50" charset="-128"/>
            </a:endParaRPr>
          </a:p>
          <a:p>
            <a:pPr marL="0" indent="0">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とくに上屋では、</a:t>
            </a:r>
            <a:r>
              <a:rPr lang="en-US" altLang="ja-JP" sz="1400" dirty="0" smtClean="0">
                <a:latin typeface="メイリオ" panose="020B0604030504040204" pitchFamily="50" charset="-128"/>
                <a:ea typeface="メイリオ" panose="020B0604030504040204" pitchFamily="50" charset="-128"/>
              </a:rPr>
              <a:t>81</a:t>
            </a:r>
            <a:r>
              <a:rPr lang="ja-JP" altLang="en-US" sz="1400" dirty="0" smtClean="0">
                <a:latin typeface="メイリオ" panose="020B0604030504040204" pitchFamily="50" charset="-128"/>
                <a:ea typeface="メイリオ" panose="020B0604030504040204" pitchFamily="50" charset="-128"/>
              </a:rPr>
              <a:t>棟のうち</a:t>
            </a:r>
            <a:r>
              <a:rPr lang="en-US" altLang="ja-JP" sz="1400" dirty="0" smtClean="0">
                <a:latin typeface="メイリオ" panose="020B0604030504040204" pitchFamily="50" charset="-128"/>
                <a:ea typeface="メイリオ" panose="020B0604030504040204" pitchFamily="50" charset="-128"/>
              </a:rPr>
              <a:t>66</a:t>
            </a:r>
            <a:r>
              <a:rPr lang="ja-JP" altLang="en-US" sz="1400" dirty="0" smtClean="0">
                <a:latin typeface="メイリオ" panose="020B0604030504040204" pitchFamily="50" charset="-128"/>
                <a:ea typeface="メイリオ" panose="020B0604030504040204" pitchFamily="50" charset="-128"/>
              </a:rPr>
              <a:t>棟で屋根やシャッターの破損や停電などの被害が生じた。</a:t>
            </a:r>
            <a:endParaRPr lang="en-US" altLang="ja-JP" sz="1400" dirty="0" smtClean="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400" dirty="0" smtClean="0">
                <a:latin typeface="メイリオ" panose="020B0604030504040204" pitchFamily="50" charset="-128"/>
                <a:ea typeface="メイリオ" panose="020B0604030504040204" pitchFamily="50" charset="-128"/>
              </a:rPr>
              <a:t>（これまでの取り組み）</a:t>
            </a:r>
            <a:endParaRPr lang="en-US" altLang="ja-JP" sz="1400" dirty="0" smtClean="0">
              <a:latin typeface="メイリオ" panose="020B0604030504040204" pitchFamily="50" charset="-128"/>
              <a:ea typeface="メイリオ" panose="020B0604030504040204" pitchFamily="50" charset="-128"/>
            </a:endParaRPr>
          </a:p>
          <a:p>
            <a:pPr marL="0" indent="0">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港湾施設の補修</a:t>
            </a:r>
            <a:r>
              <a:rPr lang="ja-JP" altLang="en-US" sz="1400" dirty="0">
                <a:latin typeface="メイリオ" panose="020B0604030504040204" pitchFamily="50" charset="-128"/>
                <a:ea typeface="メイリオ" panose="020B0604030504040204" pitchFamily="50" charset="-128"/>
              </a:rPr>
              <a:t>については、港湾局の技術部門の職員を中心としたプロジェクトチームを編成するとともに緊急工事による応急補修を</a:t>
            </a:r>
            <a:r>
              <a:rPr lang="ja-JP" altLang="en-US" sz="1400" dirty="0" smtClean="0">
                <a:latin typeface="メイリオ" panose="020B0604030504040204" pitchFamily="50" charset="-128"/>
                <a:ea typeface="メイリオ" panose="020B0604030504040204" pitchFamily="50" charset="-128"/>
              </a:rPr>
              <a:t>実施した。</a:t>
            </a:r>
            <a:endParaRPr lang="ja-JP" altLang="en-US" sz="14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400" dirty="0">
                <a:latin typeface="メイリオ" panose="020B0604030504040204" pitchFamily="50" charset="-128"/>
                <a:ea typeface="メイリオ" panose="020B0604030504040204" pitchFamily="50" charset="-128"/>
              </a:rPr>
              <a:t>（課題解決のための「経営改善策</a:t>
            </a:r>
            <a:r>
              <a:rPr lang="ja-JP" altLang="en-US" sz="1400" dirty="0" smtClean="0">
                <a:latin typeface="メイリオ" panose="020B0604030504040204" pitchFamily="50" charset="-128"/>
                <a:ea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endParaRPr>
          </a:p>
          <a:p>
            <a:pPr marL="0" indent="0">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平成</a:t>
            </a:r>
            <a:r>
              <a:rPr lang="en-US" altLang="ja-JP" sz="1400" dirty="0">
                <a:latin typeface="メイリオ" panose="020B0604030504040204" pitchFamily="50" charset="-128"/>
                <a:ea typeface="メイリオ" panose="020B0604030504040204" pitchFamily="50" charset="-128"/>
              </a:rPr>
              <a:t>31</a:t>
            </a:r>
            <a:r>
              <a:rPr lang="ja-JP" altLang="en-US" sz="1400" dirty="0" smtClean="0">
                <a:latin typeface="メイリオ" panose="020B0604030504040204" pitchFamily="50" charset="-128"/>
                <a:ea typeface="メイリオ" panose="020B0604030504040204" pitchFamily="50" charset="-128"/>
              </a:rPr>
              <a:t>年度に本格</a:t>
            </a:r>
            <a:r>
              <a:rPr lang="ja-JP" altLang="en-US" sz="1400" dirty="0">
                <a:latin typeface="メイリオ" panose="020B0604030504040204" pitchFamily="50" charset="-128"/>
                <a:ea typeface="メイリオ" panose="020B0604030504040204" pitchFamily="50" charset="-128"/>
              </a:rPr>
              <a:t>復旧工事に着手</a:t>
            </a:r>
          </a:p>
          <a:p>
            <a:pPr marL="0" indent="0">
              <a:lnSpc>
                <a:spcPct val="100000"/>
              </a:lnSpc>
              <a:spcBef>
                <a:spcPts val="0"/>
              </a:spcBef>
              <a:buFont typeface="Wingdings" panose="05000000000000000000" pitchFamily="2" charset="2"/>
              <a:buChar char="Ø"/>
            </a:pPr>
            <a:r>
              <a:rPr lang="ja-JP" altLang="en-US" sz="1400" dirty="0">
                <a:latin typeface="メイリオ" panose="020B0604030504040204" pitchFamily="50" charset="-128"/>
                <a:ea typeface="メイリオ" panose="020B0604030504040204" pitchFamily="50" charset="-128"/>
              </a:rPr>
              <a:t>これまで台風に特化した対策を講じていなかったことから本格復旧工事に際しては、台風</a:t>
            </a:r>
            <a:r>
              <a:rPr lang="en-US" altLang="ja-JP" sz="1400" dirty="0">
                <a:latin typeface="メイリオ" panose="020B0604030504040204" pitchFamily="50" charset="-128"/>
                <a:ea typeface="メイリオ" panose="020B0604030504040204" pitchFamily="50" charset="-128"/>
              </a:rPr>
              <a:t>21</a:t>
            </a:r>
            <a:r>
              <a:rPr lang="ja-JP" altLang="en-US" sz="1400" dirty="0">
                <a:latin typeface="メイリオ" panose="020B0604030504040204" pitchFamily="50" charset="-128"/>
                <a:ea typeface="メイリオ" panose="020B0604030504040204" pitchFamily="50" charset="-128"/>
              </a:rPr>
              <a:t>号を教訓とし、上屋の屋根・シャッター等の強度を向上させる手法を検討し</a:t>
            </a:r>
            <a:r>
              <a:rPr lang="ja-JP" altLang="en-US" sz="1400" dirty="0" smtClean="0">
                <a:latin typeface="メイリオ" panose="020B0604030504040204" pitchFamily="50" charset="-128"/>
                <a:ea typeface="メイリオ" panose="020B0604030504040204" pitchFamily="50" charset="-128"/>
              </a:rPr>
              <a:t>実施する。</a:t>
            </a:r>
            <a:endParaRPr lang="ja-JP" altLang="en-US" sz="1400" dirty="0">
              <a:latin typeface="メイリオ" panose="020B0604030504040204" pitchFamily="50" charset="-128"/>
              <a:ea typeface="メイリオ" panose="020B0604030504040204" pitchFamily="50" charset="-128"/>
            </a:endParaRPr>
          </a:p>
        </p:txBody>
      </p:sp>
      <p:sp>
        <p:nvSpPr>
          <p:cNvPr id="9" name="コンテンツ プレースホルダー 2"/>
          <p:cNvSpPr txBox="1">
            <a:spLocks/>
          </p:cNvSpPr>
          <p:nvPr/>
        </p:nvSpPr>
        <p:spPr>
          <a:xfrm>
            <a:off x="193578" y="10570101"/>
            <a:ext cx="3654522" cy="368225"/>
          </a:xfrm>
          <a:prstGeom prst="rect">
            <a:avLst/>
          </a:prstGeom>
          <a:solidFill>
            <a:srgbClr val="FF0000"/>
          </a:solidFill>
          <a:ln w="38100">
            <a:solidFill>
              <a:srgbClr val="FF0000"/>
            </a:solidFill>
          </a:ln>
        </p:spPr>
        <p:txBody>
          <a:bodyPr vert="horz" lIns="91440" tIns="45720" rIns="91440" bIns="45720" spcCol="180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1200"/>
              </a:spcBef>
              <a:buNone/>
            </a:pP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②　平成</a:t>
            </a:r>
            <a:r>
              <a:rPr lang="en-US" altLang="ja-JP"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30</a:t>
            </a: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年台風第</a:t>
            </a:r>
            <a:r>
              <a:rPr lang="en-US" altLang="ja-JP"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21</a:t>
            </a: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号被害からの復旧</a:t>
            </a:r>
            <a:endParaRPr lang="en-US" altLang="ja-JP"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0" name="正方形/長方形 9"/>
          <p:cNvSpPr/>
          <p:nvPr/>
        </p:nvSpPr>
        <p:spPr>
          <a:xfrm>
            <a:off x="131579" y="3215544"/>
            <a:ext cx="9376026" cy="3028845"/>
          </a:xfrm>
          <a:prstGeom prst="rect">
            <a:avLst/>
          </a:prstGeom>
          <a:ln w="57150">
            <a:solidFill>
              <a:srgbClr val="002060"/>
            </a:solidFill>
          </a:ln>
        </p:spPr>
        <p:txBody>
          <a:bodyPr wrap="square" anchor="ctr">
            <a:noAutofit/>
          </a:bodyPr>
          <a:lstStyle/>
          <a:p>
            <a:pPr marL="324000" indent="-342900" algn="just">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本経営計画 </a:t>
            </a:r>
            <a:r>
              <a:rPr lang="en-US" altLang="ja-JP" sz="1400" dirty="0" smtClean="0">
                <a:latin typeface="メイリオ" panose="020B0604030504040204" pitchFamily="50" charset="-128"/>
                <a:ea typeface="メイリオ" panose="020B0604030504040204" pitchFamily="50" charset="-128"/>
              </a:rPr>
              <a:t>Ver.2.0</a:t>
            </a:r>
            <a:r>
              <a:rPr lang="ja-JP" altLang="en-US" sz="1400" dirty="0" smtClean="0">
                <a:latin typeface="メイリオ" panose="020B0604030504040204" pitchFamily="50" charset="-128"/>
                <a:ea typeface="メイリオ" panose="020B0604030504040204" pitchFamily="50" charset="-128"/>
              </a:rPr>
              <a:t>では、経営計画で定めた「経営改善策」の進捗を確認するとともに、平成</a:t>
            </a:r>
            <a:r>
              <a:rPr lang="en-US" altLang="ja-JP" sz="1400" dirty="0" smtClean="0">
                <a:latin typeface="メイリオ" panose="020B0604030504040204" pitchFamily="50" charset="-128"/>
                <a:ea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rPr>
              <a:t>年度決算結果に基づき新たに「個別課題」を抽出した。</a:t>
            </a:r>
            <a:endParaRPr lang="en-US" altLang="ja-JP" sz="1400" dirty="0" smtClean="0">
              <a:latin typeface="メイリオ" panose="020B0604030504040204" pitchFamily="50" charset="-128"/>
              <a:ea typeface="メイリオ" panose="020B0604030504040204" pitchFamily="50" charset="-128"/>
            </a:endParaRPr>
          </a:p>
          <a:p>
            <a:pPr marL="324000" indent="-342900" algn="just">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港湾施設提供事業の平成</a:t>
            </a:r>
            <a:r>
              <a:rPr lang="en-US" altLang="ja-JP" sz="1400" dirty="0" smtClean="0">
                <a:latin typeface="メイリオ" panose="020B0604030504040204" pitchFamily="50" charset="-128"/>
                <a:ea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rPr>
              <a:t>年度決算における経常損益は</a:t>
            </a:r>
            <a:r>
              <a:rPr lang="en-US" altLang="ja-JP" sz="1400" dirty="0" smtClean="0">
                <a:latin typeface="メイリオ" panose="020B0604030504040204" pitchFamily="50" charset="-128"/>
                <a:ea typeface="メイリオ" panose="020B0604030504040204" pitchFamily="50" charset="-128"/>
              </a:rPr>
              <a:t>5</a:t>
            </a:r>
            <a:r>
              <a:rPr lang="ja-JP" altLang="en-US" sz="1400" dirty="0" smtClean="0">
                <a:latin typeface="メイリオ" panose="020B0604030504040204" pitchFamily="50" charset="-128"/>
                <a:ea typeface="メイリオ" panose="020B0604030504040204" pitchFamily="50" charset="-128"/>
              </a:rPr>
              <a:t>億</a:t>
            </a:r>
            <a:r>
              <a:rPr lang="en-US" altLang="ja-JP" sz="1400" dirty="0" smtClean="0">
                <a:latin typeface="メイリオ" panose="020B0604030504040204" pitchFamily="50" charset="-128"/>
                <a:ea typeface="メイリオ" panose="020B0604030504040204" pitchFamily="50" charset="-128"/>
              </a:rPr>
              <a:t>1,700</a:t>
            </a:r>
            <a:r>
              <a:rPr lang="ja-JP" altLang="en-US" sz="1400" dirty="0" smtClean="0">
                <a:latin typeface="メイリオ" panose="020B0604030504040204" pitchFamily="50" charset="-128"/>
                <a:ea typeface="メイリオ" panose="020B0604030504040204" pitchFamily="50" charset="-128"/>
              </a:rPr>
              <a:t>万円と、平成</a:t>
            </a:r>
            <a:r>
              <a:rPr lang="en-US" altLang="ja-JP" sz="1400" dirty="0" smtClean="0">
                <a:latin typeface="メイリオ" panose="020B0604030504040204" pitchFamily="50" charset="-128"/>
                <a:ea typeface="メイリオ" panose="020B0604030504040204" pitchFamily="50" charset="-128"/>
              </a:rPr>
              <a:t>28</a:t>
            </a:r>
            <a:r>
              <a:rPr lang="ja-JP" altLang="en-US" sz="1400" dirty="0" smtClean="0">
                <a:latin typeface="メイリオ" panose="020B0604030504040204" pitchFamily="50" charset="-128"/>
                <a:ea typeface="メイリオ" panose="020B0604030504040204" pitchFamily="50" charset="-128"/>
              </a:rPr>
              <a:t>年度決算の</a:t>
            </a:r>
            <a:r>
              <a:rPr lang="en-US" altLang="ja-JP" sz="1400" dirty="0" smtClean="0">
                <a:latin typeface="メイリオ" panose="020B0604030504040204" pitchFamily="50" charset="-128"/>
                <a:ea typeface="メイリオ" panose="020B0604030504040204" pitchFamily="50" charset="-128"/>
              </a:rPr>
              <a:t>3</a:t>
            </a:r>
            <a:r>
              <a:rPr lang="ja-JP" altLang="en-US" sz="1400" dirty="0" smtClean="0">
                <a:latin typeface="メイリオ" panose="020B0604030504040204" pitchFamily="50" charset="-128"/>
                <a:ea typeface="メイリオ" panose="020B0604030504040204" pitchFamily="50" charset="-128"/>
              </a:rPr>
              <a:t>億</a:t>
            </a:r>
            <a:r>
              <a:rPr lang="en-US" altLang="ja-JP" sz="1400" dirty="0" smtClean="0">
                <a:latin typeface="メイリオ" panose="020B0604030504040204" pitchFamily="50" charset="-128"/>
                <a:ea typeface="メイリオ" panose="020B0604030504040204" pitchFamily="50" charset="-128"/>
              </a:rPr>
              <a:t>600</a:t>
            </a:r>
            <a:r>
              <a:rPr lang="ja-JP" altLang="en-US" sz="1400" dirty="0" smtClean="0">
                <a:latin typeface="メイリオ" panose="020B0604030504040204" pitchFamily="50" charset="-128"/>
                <a:ea typeface="メイリオ" panose="020B0604030504040204" pitchFamily="50" charset="-128"/>
              </a:rPr>
              <a:t>万円から</a:t>
            </a:r>
            <a:r>
              <a:rPr lang="en-US" altLang="ja-JP" sz="1400" dirty="0" smtClean="0">
                <a:latin typeface="メイリオ" panose="020B0604030504040204" pitchFamily="50" charset="-128"/>
                <a:ea typeface="メイリオ" panose="020B0604030504040204" pitchFamily="50" charset="-128"/>
              </a:rPr>
              <a:t>2</a:t>
            </a:r>
            <a:r>
              <a:rPr lang="ja-JP" altLang="en-US" sz="1400" dirty="0" smtClean="0">
                <a:latin typeface="メイリオ" panose="020B0604030504040204" pitchFamily="50" charset="-128"/>
                <a:ea typeface="メイリオ" panose="020B0604030504040204" pitchFamily="50" charset="-128"/>
              </a:rPr>
              <a:t>億</a:t>
            </a:r>
            <a:r>
              <a:rPr lang="en-US" altLang="ja-JP" sz="1400" dirty="0" smtClean="0">
                <a:latin typeface="メイリオ" panose="020B0604030504040204" pitchFamily="50" charset="-128"/>
                <a:ea typeface="メイリオ" panose="020B0604030504040204" pitchFamily="50" charset="-128"/>
              </a:rPr>
              <a:t>1,100</a:t>
            </a:r>
            <a:r>
              <a:rPr lang="ja-JP" altLang="en-US" sz="1400" dirty="0" smtClean="0">
                <a:latin typeface="メイリオ" panose="020B0604030504040204" pitchFamily="50" charset="-128"/>
                <a:ea typeface="メイリオ" panose="020B0604030504040204" pitchFamily="50" charset="-128"/>
              </a:rPr>
              <a:t>万円改善し、堅調に推移している。</a:t>
            </a:r>
            <a:endParaRPr lang="en-US" altLang="ja-JP" sz="1400" dirty="0" smtClean="0">
              <a:latin typeface="メイリオ" panose="020B0604030504040204" pitchFamily="50" charset="-128"/>
              <a:ea typeface="メイリオ" panose="020B0604030504040204" pitchFamily="50" charset="-128"/>
            </a:endParaRPr>
          </a:p>
          <a:p>
            <a:pPr marL="324000" indent="-342900" algn="just">
              <a:buFont typeface="Wingdings" panose="05000000000000000000" pitchFamily="2" charset="2"/>
              <a:buChar char="Ø"/>
            </a:pPr>
            <a:r>
              <a:rPr lang="ja-JP" altLang="en-US" sz="1400" dirty="0">
                <a:latin typeface="メイリオ" panose="020B0604030504040204" pitchFamily="50" charset="-128"/>
                <a:ea typeface="メイリオ" panose="020B0604030504040204" pitchFamily="50" charset="-128"/>
              </a:rPr>
              <a:t>前回の経営</a:t>
            </a:r>
            <a:r>
              <a:rPr lang="ja-JP" altLang="en-US" sz="1400" dirty="0" smtClean="0">
                <a:latin typeface="メイリオ" panose="020B0604030504040204" pitchFamily="50" charset="-128"/>
                <a:ea typeface="メイリオ" panose="020B0604030504040204" pitchFamily="50" charset="-128"/>
              </a:rPr>
              <a:t>計画における経営改善対象額として、</a:t>
            </a:r>
            <a:r>
              <a:rPr lang="en-US" altLang="ja-JP" sz="1400" dirty="0" smtClean="0">
                <a:latin typeface="メイリオ" panose="020B0604030504040204" pitchFamily="50" charset="-128"/>
                <a:ea typeface="メイリオ" panose="020B0604030504040204" pitchFamily="50" charset="-128"/>
              </a:rPr>
              <a:t>2022</a:t>
            </a:r>
            <a:r>
              <a:rPr lang="ja-JP" altLang="en-US" sz="1400" dirty="0">
                <a:latin typeface="メイリオ" panose="020B0604030504040204" pitchFamily="50" charset="-128"/>
                <a:ea typeface="メイリオ" panose="020B0604030504040204" pitchFamily="50" charset="-128"/>
              </a:rPr>
              <a:t>年度まで</a:t>
            </a:r>
            <a:r>
              <a:rPr lang="ja-JP" altLang="en-US" sz="1400" dirty="0" smtClean="0">
                <a:latin typeface="メイリオ" panose="020B0604030504040204" pitchFamily="50" charset="-128"/>
                <a:ea typeface="メイリオ" panose="020B0604030504040204" pitchFamily="50" charset="-128"/>
              </a:rPr>
              <a:t>に赤字額の合計である約</a:t>
            </a:r>
            <a:r>
              <a:rPr lang="en-US" altLang="ja-JP" sz="1400" dirty="0">
                <a:latin typeface="メイリオ" panose="020B0604030504040204" pitchFamily="50" charset="-128"/>
                <a:ea typeface="メイリオ" panose="020B0604030504040204" pitchFamily="50" charset="-128"/>
              </a:rPr>
              <a:t>7</a:t>
            </a:r>
            <a:r>
              <a:rPr lang="ja-JP" altLang="en-US" sz="1400" dirty="0">
                <a:latin typeface="メイリオ" panose="020B0604030504040204" pitchFamily="50" charset="-128"/>
                <a:ea typeface="メイリオ" panose="020B0604030504040204" pitchFamily="50" charset="-128"/>
              </a:rPr>
              <a:t>億円の経営改善を目指す</a:t>
            </a:r>
            <a:r>
              <a:rPr lang="ja-JP" altLang="en-US" sz="1400" dirty="0" smtClean="0">
                <a:latin typeface="メイリオ" panose="020B0604030504040204" pitchFamily="50" charset="-128"/>
                <a:ea typeface="メイリオ" panose="020B0604030504040204" pitchFamily="50" charset="-128"/>
              </a:rPr>
              <a:t>こととして</a:t>
            </a:r>
            <a:r>
              <a:rPr lang="ja-JP" altLang="en-US" sz="1400" dirty="0">
                <a:latin typeface="メイリオ" panose="020B0604030504040204" pitchFamily="50" charset="-128"/>
                <a:ea typeface="メイリオ" panose="020B0604030504040204" pitchFamily="50" charset="-128"/>
              </a:rPr>
              <a:t>いたが</a:t>
            </a:r>
            <a:r>
              <a:rPr lang="ja-JP" altLang="en-US" sz="1400" dirty="0" smtClean="0">
                <a:latin typeface="メイリオ" panose="020B0604030504040204" pitchFamily="50" charset="-128"/>
                <a:ea typeface="メイリオ" panose="020B0604030504040204" pitchFamily="50" charset="-128"/>
              </a:rPr>
              <a:t>、今回の経営計画</a:t>
            </a:r>
            <a:r>
              <a:rPr lang="en-US" altLang="ja-JP" sz="1400" dirty="0" smtClean="0">
                <a:latin typeface="メイリオ" panose="020B0604030504040204" pitchFamily="50" charset="-128"/>
                <a:ea typeface="メイリオ" panose="020B0604030504040204" pitchFamily="50" charset="-128"/>
              </a:rPr>
              <a:t>Ver.2.0</a:t>
            </a:r>
            <a:r>
              <a:rPr lang="ja-JP" altLang="en-US" sz="1400" dirty="0" smtClean="0">
                <a:latin typeface="メイリオ" panose="020B0604030504040204" pitchFamily="50" charset="-128"/>
                <a:ea typeface="メイリオ" panose="020B0604030504040204" pitchFamily="50" charset="-128"/>
              </a:rPr>
              <a:t>では、個別課題の解決により</a:t>
            </a:r>
            <a:r>
              <a:rPr lang="en-US" altLang="ja-JP" sz="1400" dirty="0" smtClean="0">
                <a:latin typeface="メイリオ" panose="020B0604030504040204" pitchFamily="50" charset="-128"/>
                <a:ea typeface="メイリオ" panose="020B0604030504040204" pitchFamily="50" charset="-128"/>
              </a:rPr>
              <a:t>7,900</a:t>
            </a:r>
            <a:r>
              <a:rPr lang="ja-JP" altLang="en-US" sz="1400" dirty="0">
                <a:latin typeface="メイリオ" panose="020B0604030504040204" pitchFamily="50" charset="-128"/>
                <a:ea typeface="メイリオ" panose="020B0604030504040204" pitchFamily="50" charset="-128"/>
              </a:rPr>
              <a:t>万円改善</a:t>
            </a:r>
            <a:r>
              <a:rPr lang="ja-JP" altLang="en-US" sz="1400" dirty="0" smtClean="0">
                <a:latin typeface="メイリオ" panose="020B0604030504040204" pitchFamily="50" charset="-128"/>
                <a:ea typeface="メイリオ" panose="020B0604030504040204" pitchFamily="50" charset="-128"/>
              </a:rPr>
              <a:t>したものの、「</a:t>
            </a:r>
            <a:r>
              <a:rPr lang="ja-JP" altLang="en-US" sz="1400" dirty="0">
                <a:latin typeface="メイリオ" panose="020B0604030504040204" pitchFamily="50" charset="-128"/>
                <a:ea typeface="メイリオ" panose="020B0604030504040204" pitchFamily="50" charset="-128"/>
              </a:rPr>
              <a:t>収支結果の算出方法</a:t>
            </a:r>
            <a:r>
              <a:rPr lang="ja-JP" altLang="en-US" sz="1400" dirty="0" smtClean="0">
                <a:latin typeface="メイリオ" panose="020B0604030504040204" pitchFamily="50" charset="-128"/>
                <a:ea typeface="メイリオ" panose="020B0604030504040204" pitchFamily="50" charset="-128"/>
              </a:rPr>
              <a:t>」（税込み⇒税抜き）を</a:t>
            </a:r>
            <a:r>
              <a:rPr lang="ja-JP" altLang="en-US" sz="1400" dirty="0">
                <a:latin typeface="メイリオ" panose="020B0604030504040204" pitchFamily="50" charset="-128"/>
                <a:ea typeface="メイリオ" panose="020B0604030504040204" pitchFamily="50" charset="-128"/>
              </a:rPr>
              <a:t>変更したことに</a:t>
            </a:r>
            <a:r>
              <a:rPr lang="ja-JP" altLang="en-US" sz="1400" dirty="0" smtClean="0">
                <a:latin typeface="メイリオ" panose="020B0604030504040204" pitchFamily="50" charset="-128"/>
                <a:ea typeface="メイリオ" panose="020B0604030504040204" pitchFamily="50" charset="-128"/>
              </a:rPr>
              <a:t>より</a:t>
            </a:r>
            <a:r>
              <a:rPr lang="en-US" altLang="ja-JP" sz="1400" dirty="0" smtClean="0">
                <a:latin typeface="メイリオ" panose="020B0604030504040204" pitchFamily="50" charset="-128"/>
                <a:ea typeface="メイリオ" panose="020B0604030504040204" pitchFamily="50" charset="-128"/>
              </a:rPr>
              <a:t>9,900</a:t>
            </a:r>
            <a:r>
              <a:rPr lang="ja-JP" altLang="en-US" sz="1400" dirty="0">
                <a:latin typeface="メイリオ" panose="020B0604030504040204" pitchFamily="50" charset="-128"/>
                <a:ea typeface="メイリオ" panose="020B0604030504040204" pitchFamily="50" charset="-128"/>
              </a:rPr>
              <a:t>万円、利用者の撤退や新規利用者の獲得が実現しなかったことから、</a:t>
            </a:r>
            <a:r>
              <a:rPr lang="ja-JP" altLang="en-US" sz="1400" dirty="0" smtClean="0">
                <a:latin typeface="メイリオ" panose="020B0604030504040204" pitchFamily="50" charset="-128"/>
                <a:ea typeface="メイリオ" panose="020B0604030504040204" pitchFamily="50" charset="-128"/>
              </a:rPr>
              <a:t>新た</a:t>
            </a:r>
            <a:r>
              <a:rPr lang="ja-JP" altLang="en-US" sz="1400" dirty="0">
                <a:latin typeface="メイリオ" panose="020B0604030504040204" pitchFamily="50" charset="-128"/>
                <a:ea typeface="メイリオ" panose="020B0604030504040204" pitchFamily="50" charset="-128"/>
              </a:rPr>
              <a:t>な</a:t>
            </a:r>
            <a:r>
              <a:rPr lang="ja-JP" altLang="en-US" sz="1400" dirty="0" smtClean="0">
                <a:latin typeface="メイリオ" panose="020B0604030504040204" pitchFamily="50" charset="-128"/>
                <a:ea typeface="メイリオ" panose="020B0604030504040204" pitchFamily="50" charset="-128"/>
              </a:rPr>
              <a:t>個別課題として</a:t>
            </a:r>
            <a:r>
              <a:rPr lang="en-US" altLang="ja-JP" sz="1400" dirty="0" smtClean="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億</a:t>
            </a:r>
            <a:r>
              <a:rPr lang="en-US" altLang="ja-JP" sz="1400" dirty="0">
                <a:latin typeface="メイリオ" panose="020B0604030504040204" pitchFamily="50" charset="-128"/>
                <a:ea typeface="メイリオ" panose="020B0604030504040204" pitchFamily="50" charset="-128"/>
              </a:rPr>
              <a:t>1,700</a:t>
            </a:r>
            <a:r>
              <a:rPr lang="ja-JP" altLang="en-US" sz="1400" dirty="0">
                <a:latin typeface="メイリオ" panose="020B0604030504040204" pitchFamily="50" charset="-128"/>
                <a:ea typeface="メイリオ" panose="020B0604030504040204" pitchFamily="50" charset="-128"/>
              </a:rPr>
              <a:t>万</a:t>
            </a:r>
            <a:r>
              <a:rPr lang="ja-JP" altLang="en-US" sz="1400" dirty="0" smtClean="0">
                <a:latin typeface="メイリオ" panose="020B0604030504040204" pitchFamily="50" charset="-128"/>
                <a:ea typeface="メイリオ" panose="020B0604030504040204" pitchFamily="50" charset="-128"/>
              </a:rPr>
              <a:t>円が経営改善の対象額となった。</a:t>
            </a:r>
            <a:endParaRPr lang="en-US" altLang="ja-JP" sz="1400" dirty="0" smtClean="0">
              <a:latin typeface="メイリオ" panose="020B0604030504040204" pitchFamily="50" charset="-128"/>
              <a:ea typeface="メイリオ" panose="020B0604030504040204" pitchFamily="50" charset="-128"/>
            </a:endParaRPr>
          </a:p>
          <a:p>
            <a:pPr marL="324000" indent="-342900" algn="just">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このことから、経営計画 </a:t>
            </a:r>
            <a:r>
              <a:rPr lang="en-US" altLang="ja-JP" sz="1400" dirty="0" smtClean="0">
                <a:latin typeface="メイリオ" panose="020B0604030504040204" pitchFamily="50" charset="-128"/>
                <a:ea typeface="メイリオ" panose="020B0604030504040204" pitchFamily="50" charset="-128"/>
              </a:rPr>
              <a:t>Ver.2.0</a:t>
            </a:r>
            <a:r>
              <a:rPr lang="ja-JP" altLang="en-US" sz="1400" dirty="0" smtClean="0">
                <a:latin typeface="メイリオ" panose="020B0604030504040204" pitchFamily="50" charset="-128"/>
                <a:ea typeface="メイリオ" panose="020B0604030504040204" pitchFamily="50" charset="-128"/>
              </a:rPr>
              <a:t>では、今後</a:t>
            </a:r>
            <a:r>
              <a:rPr lang="en-US" altLang="ja-JP" sz="1400" dirty="0" smtClean="0">
                <a:latin typeface="メイリオ" panose="020B0604030504040204" pitchFamily="50" charset="-128"/>
                <a:ea typeface="メイリオ" panose="020B0604030504040204" pitchFamily="50" charset="-128"/>
              </a:rPr>
              <a:t>2022</a:t>
            </a:r>
            <a:r>
              <a:rPr lang="ja-JP" altLang="en-US" sz="1400" dirty="0" smtClean="0">
                <a:latin typeface="メイリオ" panose="020B0604030504040204" pitchFamily="50" charset="-128"/>
                <a:ea typeface="メイリオ" panose="020B0604030504040204" pitchFamily="50" charset="-128"/>
              </a:rPr>
              <a:t>年度までに約</a:t>
            </a:r>
            <a:r>
              <a:rPr lang="en-US" altLang="ja-JP" sz="1400" dirty="0" smtClean="0">
                <a:latin typeface="メイリオ" panose="020B0604030504040204" pitchFamily="50" charset="-128"/>
                <a:ea typeface="メイリオ" panose="020B0604030504040204" pitchFamily="50" charset="-128"/>
              </a:rPr>
              <a:t>8</a:t>
            </a:r>
            <a:r>
              <a:rPr lang="ja-JP" altLang="en-US" sz="1400" dirty="0" smtClean="0">
                <a:latin typeface="メイリオ" panose="020B0604030504040204" pitchFamily="50" charset="-128"/>
                <a:ea typeface="メイリオ" panose="020B0604030504040204" pitchFamily="50" charset="-128"/>
              </a:rPr>
              <a:t>億円の経営改善を目指すこととなった。</a:t>
            </a:r>
            <a:endParaRPr lang="en-US" altLang="ja-JP" sz="1400" dirty="0" smtClean="0">
              <a:latin typeface="メイリオ" panose="020B0604030504040204" pitchFamily="50" charset="-128"/>
              <a:ea typeface="メイリオ" panose="020B0604030504040204" pitchFamily="50" charset="-128"/>
            </a:endParaRPr>
          </a:p>
          <a:p>
            <a:pPr marL="324000" indent="-342900" algn="just">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施設提供事業は社会経済情勢の変化などの影響を大きく受ける事業であり、経営改善策の成否にも多大な影響を及ぼすことになる。</a:t>
            </a:r>
            <a:endParaRPr lang="en-US" altLang="ja-JP" sz="1400" dirty="0" smtClean="0">
              <a:latin typeface="メイリオ" panose="020B0604030504040204" pitchFamily="50" charset="-128"/>
              <a:ea typeface="メイリオ" panose="020B0604030504040204" pitchFamily="50" charset="-128"/>
            </a:endParaRPr>
          </a:p>
          <a:p>
            <a:pPr marL="324000" indent="-342900" algn="just">
              <a:buFont typeface="Wingdings" panose="05000000000000000000" pitchFamily="2" charset="2"/>
              <a:buChar char="Ø"/>
            </a:pPr>
            <a:r>
              <a:rPr lang="ja-JP" altLang="en-US" sz="1400" dirty="0">
                <a:latin typeface="メイリオ" panose="020B0604030504040204" pitchFamily="50" charset="-128"/>
                <a:ea typeface="メイリオ" panose="020B0604030504040204" pitchFamily="50" charset="-128"/>
              </a:rPr>
              <a:t>上記</a:t>
            </a:r>
            <a:r>
              <a:rPr lang="ja-JP" altLang="en-US" sz="1400" dirty="0" smtClean="0">
                <a:latin typeface="メイリオ" panose="020B0604030504040204" pitchFamily="50" charset="-128"/>
                <a:ea typeface="メイリオ" panose="020B0604030504040204" pitchFamily="50" charset="-128"/>
              </a:rPr>
              <a:t>のような経営環境にあるものの、</a:t>
            </a:r>
            <a:r>
              <a:rPr lang="en-US" altLang="ja-JP" sz="1400" dirty="0" smtClean="0">
                <a:latin typeface="メイリオ" panose="020B0604030504040204" pitchFamily="50" charset="-128"/>
                <a:ea typeface="メイリオ" panose="020B0604030504040204" pitchFamily="50" charset="-128"/>
              </a:rPr>
              <a:t>PDCA</a:t>
            </a:r>
            <a:r>
              <a:rPr lang="ja-JP" altLang="en-US" sz="1400" dirty="0" smtClean="0">
                <a:latin typeface="メイリオ" panose="020B0604030504040204" pitchFamily="50" charset="-128"/>
                <a:ea typeface="メイリオ" panose="020B0604030504040204" pitchFamily="50" charset="-128"/>
              </a:rPr>
              <a:t>サイクルの実施により、経営環境の変化を把握し経営改善策を策定・実行する仕組みを構築したことにより、即応性は非常に高まったものと認識している。</a:t>
            </a:r>
            <a:endParaRPr lang="ja-JP" altLang="ja-JP" sz="1400" dirty="0">
              <a:latin typeface="メイリオ" panose="020B0604030504040204" pitchFamily="50" charset="-128"/>
              <a:ea typeface="メイリオ" panose="020B0604030504040204" pitchFamily="50" charset="-128"/>
            </a:endParaRPr>
          </a:p>
        </p:txBody>
      </p:sp>
      <p:sp>
        <p:nvSpPr>
          <p:cNvPr id="12" name="正方形/長方形 11"/>
          <p:cNvSpPr/>
          <p:nvPr/>
        </p:nvSpPr>
        <p:spPr>
          <a:xfrm>
            <a:off x="143593" y="885819"/>
            <a:ext cx="9385037" cy="1887756"/>
          </a:xfrm>
          <a:prstGeom prst="rect">
            <a:avLst/>
          </a:prstGeom>
          <a:ln w="38100">
            <a:solidFill>
              <a:srgbClr val="002060"/>
            </a:solidFill>
          </a:ln>
        </p:spPr>
        <p:txBody>
          <a:bodyPr wrap="square" anchor="ctr">
            <a:noAutofit/>
          </a:bodyPr>
          <a:lstStyle/>
          <a:p>
            <a:pPr marL="342900" indent="-342900" algn="just">
              <a:spcBef>
                <a:spcPts val="600"/>
              </a:spcBef>
              <a:buFont typeface="Wingdings" panose="05000000000000000000" pitchFamily="2" charset="2"/>
              <a:buChar char="Ø"/>
            </a:pPr>
            <a:r>
              <a:rPr lang="en-US" altLang="ja-JP" sz="1400" dirty="0" smtClean="0">
                <a:latin typeface="メイリオ" panose="020B0604030504040204" pitchFamily="50" charset="-128"/>
                <a:ea typeface="メイリオ" panose="020B0604030504040204" pitchFamily="50" charset="-128"/>
              </a:rPr>
              <a:t>2022</a:t>
            </a:r>
            <a:r>
              <a:rPr lang="ja-JP" altLang="en-US" sz="1400" dirty="0" smtClean="0">
                <a:latin typeface="メイリオ" panose="020B0604030504040204" pitchFamily="50" charset="-128"/>
                <a:ea typeface="メイリオ" panose="020B0604030504040204" pitchFamily="50" charset="-128"/>
              </a:rPr>
              <a:t>年度までを</a:t>
            </a:r>
            <a:r>
              <a:rPr lang="ja-JP" altLang="en-US" sz="1400" dirty="0">
                <a:latin typeface="メイリオ" panose="020B0604030504040204" pitchFamily="50" charset="-128"/>
                <a:ea typeface="メイリオ" panose="020B0604030504040204" pitchFamily="50" charset="-128"/>
              </a:rPr>
              <a:t>取組期間とするが、</a:t>
            </a:r>
            <a:r>
              <a:rPr lang="ja-JP" altLang="ja-JP" sz="1400" dirty="0">
                <a:latin typeface="メイリオ" panose="020B0604030504040204" pitchFamily="50" charset="-128"/>
                <a:ea typeface="メイリオ" panose="020B0604030504040204" pitchFamily="50" charset="-128"/>
              </a:rPr>
              <a:t>毎年度の決算結果を基に「全般的課題」及び「個別課題」</a:t>
            </a:r>
            <a:r>
              <a:rPr lang="ja-JP" altLang="ja-JP" sz="1400" dirty="0" smtClean="0">
                <a:latin typeface="メイリオ" panose="020B0604030504040204" pitchFamily="50" charset="-128"/>
                <a:ea typeface="メイリオ" panose="020B0604030504040204" pitchFamily="50" charset="-128"/>
              </a:rPr>
              <a:t>を</a:t>
            </a:r>
            <a:r>
              <a:rPr lang="ja-JP" altLang="en-US" sz="1400" dirty="0" smtClean="0">
                <a:latin typeface="メイリオ" panose="020B0604030504040204" pitchFamily="50" charset="-128"/>
                <a:ea typeface="メイリオ" panose="020B0604030504040204" pitchFamily="50" charset="-128"/>
              </a:rPr>
              <a:t>確認（必要であれば新たに</a:t>
            </a:r>
            <a:r>
              <a:rPr lang="ja-JP" altLang="ja-JP" sz="1400" dirty="0" smtClean="0">
                <a:latin typeface="メイリオ" panose="020B0604030504040204" pitchFamily="50" charset="-128"/>
                <a:ea typeface="メイリオ" panose="020B0604030504040204" pitchFamily="50" charset="-128"/>
              </a:rPr>
              <a:t>抽出</a:t>
            </a:r>
            <a:r>
              <a:rPr lang="ja-JP" altLang="en-US" sz="1400" dirty="0" smtClean="0">
                <a:latin typeface="メイリオ" panose="020B0604030504040204" pitchFamily="50" charset="-128"/>
                <a:ea typeface="メイリオ" panose="020B0604030504040204" pitchFamily="50" charset="-128"/>
              </a:rPr>
              <a:t>する）</a:t>
            </a:r>
            <a:r>
              <a:rPr lang="ja-JP" altLang="ja-JP" sz="1400" dirty="0" smtClean="0">
                <a:latin typeface="メイリオ" panose="020B0604030504040204" pitchFamily="50" charset="-128"/>
                <a:ea typeface="メイリオ" panose="020B0604030504040204" pitchFamily="50" charset="-128"/>
              </a:rPr>
              <a:t>し</a:t>
            </a:r>
            <a:r>
              <a:rPr lang="ja-JP" altLang="ja-JP" sz="1400" dirty="0">
                <a:latin typeface="メイリオ" panose="020B0604030504040204" pitchFamily="50" charset="-128"/>
                <a:ea typeface="メイリオ" panose="020B0604030504040204" pitchFamily="50" charset="-128"/>
              </a:rPr>
              <a:t>、必要な</a:t>
            </a:r>
            <a:r>
              <a:rPr lang="ja-JP" altLang="en-US" sz="1400" dirty="0">
                <a:latin typeface="メイリオ" panose="020B0604030504040204" pitchFamily="50" charset="-128"/>
                <a:ea typeface="メイリオ" panose="020B0604030504040204" pitchFamily="50" charset="-128"/>
              </a:rPr>
              <a:t>経営</a:t>
            </a:r>
            <a:r>
              <a:rPr lang="ja-JP" altLang="ja-JP" sz="1400" dirty="0">
                <a:latin typeface="メイリオ" panose="020B0604030504040204" pitchFamily="50" charset="-128"/>
                <a:ea typeface="メイリオ" panose="020B0604030504040204" pitchFamily="50" charset="-128"/>
              </a:rPr>
              <a:t>改善策を策定する。</a:t>
            </a:r>
            <a:endParaRPr lang="en-US" altLang="ja-JP" sz="1400" dirty="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a:latin typeface="メイリオ" panose="020B0604030504040204" pitchFamily="50" charset="-128"/>
                <a:ea typeface="メイリオ" panose="020B0604030504040204" pitchFamily="50" charset="-128"/>
              </a:rPr>
              <a:t>過去</a:t>
            </a:r>
            <a:r>
              <a:rPr lang="ja-JP" altLang="en-US" sz="1400" dirty="0" smtClean="0">
                <a:latin typeface="メイリオ" panose="020B0604030504040204" pitchFamily="50" charset="-128"/>
                <a:ea typeface="メイリオ" panose="020B0604030504040204" pitchFamily="50" charset="-128"/>
              </a:rPr>
              <a:t>に抽出した</a:t>
            </a:r>
            <a:r>
              <a:rPr lang="ja-JP" altLang="ja-JP" sz="1400" dirty="0" smtClean="0">
                <a:latin typeface="メイリオ" panose="020B0604030504040204" pitchFamily="50" charset="-128"/>
                <a:ea typeface="メイリオ" panose="020B0604030504040204" pitchFamily="50" charset="-128"/>
              </a:rPr>
              <a:t>課題</a:t>
            </a:r>
            <a:r>
              <a:rPr lang="ja-JP" altLang="ja-JP" sz="1400" dirty="0">
                <a:latin typeface="メイリオ" panose="020B0604030504040204" pitchFamily="50" charset="-128"/>
                <a:ea typeface="メイリオ" panose="020B0604030504040204" pitchFamily="50" charset="-128"/>
              </a:rPr>
              <a:t>の改善状況を検証し、</a:t>
            </a:r>
            <a:r>
              <a:rPr lang="ja-JP" altLang="en-US" sz="1400" dirty="0">
                <a:latin typeface="メイリオ" panose="020B0604030504040204" pitchFamily="50" charset="-128"/>
                <a:ea typeface="メイリオ" panose="020B0604030504040204" pitchFamily="50" charset="-128"/>
              </a:rPr>
              <a:t>経営</a:t>
            </a:r>
            <a:r>
              <a:rPr lang="ja-JP" altLang="ja-JP" sz="1400" dirty="0">
                <a:latin typeface="メイリオ" panose="020B0604030504040204" pitchFamily="50" charset="-128"/>
                <a:ea typeface="メイリオ" panose="020B0604030504040204" pitchFamily="50" charset="-128"/>
              </a:rPr>
              <a:t>改善策の効果を確認する</a:t>
            </a:r>
            <a:r>
              <a:rPr lang="ja-JP" altLang="ja-JP" sz="1400" dirty="0" smtClean="0">
                <a:latin typeface="メイリオ" panose="020B0604030504040204" pitchFamily="50" charset="-128"/>
                <a:ea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必要が生じれば、経営改善策を修正する。</a:t>
            </a:r>
            <a:endParaRPr lang="en-US" altLang="ja-JP" sz="1400" dirty="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ja-JP" sz="1400" dirty="0">
                <a:latin typeface="メイリオ" panose="020B0604030504040204" pitchFamily="50" charset="-128"/>
                <a:ea typeface="メイリオ" panose="020B0604030504040204" pitchFamily="50" charset="-128"/>
              </a:rPr>
              <a:t>以上の作業（ＰＤＣＡサイクル）を繰り返し、その結果を毎年度公表する</a:t>
            </a:r>
            <a:r>
              <a:rPr lang="ja-JP" altLang="ja-JP" sz="1400" dirty="0" smtClean="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（修正した経営計画の策定・公表）</a:t>
            </a:r>
            <a:endParaRPr lang="en-US" altLang="ja-JP" sz="1400" dirty="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a:latin typeface="メイリオ" panose="020B0604030504040204" pitchFamily="50" charset="-128"/>
                <a:ea typeface="メイリオ" panose="020B0604030504040204" pitchFamily="50" charset="-128"/>
              </a:rPr>
              <a:t>取組期間終了後</a:t>
            </a:r>
            <a:r>
              <a:rPr lang="ja-JP" altLang="en-US" sz="1400" dirty="0" smtClean="0">
                <a:latin typeface="メイリオ" panose="020B0604030504040204" pitchFamily="50" charset="-128"/>
                <a:ea typeface="メイリオ" panose="020B0604030504040204" pitchFamily="50" charset="-128"/>
              </a:rPr>
              <a:t>の</a:t>
            </a:r>
            <a:r>
              <a:rPr lang="en-US" altLang="ja-JP" sz="1400" dirty="0" smtClean="0">
                <a:latin typeface="メイリオ" panose="020B0604030504040204" pitchFamily="50" charset="-128"/>
                <a:ea typeface="メイリオ" panose="020B0604030504040204" pitchFamily="50" charset="-128"/>
              </a:rPr>
              <a:t>2023</a:t>
            </a:r>
            <a:r>
              <a:rPr lang="ja-JP" altLang="en-US" sz="1400" dirty="0" smtClean="0">
                <a:latin typeface="メイリオ" panose="020B0604030504040204" pitchFamily="50" charset="-128"/>
                <a:ea typeface="メイリオ" panose="020B0604030504040204" pitchFamily="50" charset="-128"/>
              </a:rPr>
              <a:t>年度</a:t>
            </a:r>
            <a:r>
              <a:rPr lang="ja-JP" altLang="en-US" sz="1400" dirty="0">
                <a:latin typeface="メイリオ" panose="020B0604030504040204" pitchFamily="50" charset="-128"/>
                <a:ea typeface="メイリオ" panose="020B0604030504040204" pitchFamily="50" charset="-128"/>
              </a:rPr>
              <a:t>に、</a:t>
            </a:r>
            <a:r>
              <a:rPr lang="ja-JP" altLang="en-US" sz="1400" dirty="0" smtClean="0">
                <a:latin typeface="メイリオ" panose="020B0604030504040204" pitchFamily="50" charset="-128"/>
                <a:ea typeface="メイリオ" panose="020B0604030504040204" pitchFamily="50" charset="-128"/>
              </a:rPr>
              <a:t>本計画</a:t>
            </a:r>
            <a:r>
              <a:rPr lang="ja-JP" altLang="en-US" sz="1400" dirty="0">
                <a:latin typeface="メイリオ" panose="020B0604030504040204" pitchFamily="50" charset="-128"/>
                <a:ea typeface="メイリオ" panose="020B0604030504040204" pitchFamily="50" charset="-128"/>
              </a:rPr>
              <a:t>の必要性や有効性などを確認し</a:t>
            </a:r>
            <a:r>
              <a:rPr lang="ja-JP" altLang="en-US" sz="1400" dirty="0" smtClean="0">
                <a:latin typeface="メイリオ" panose="020B0604030504040204" pitchFamily="50" charset="-128"/>
                <a:ea typeface="メイリオ" panose="020B0604030504040204" pitchFamily="50" charset="-128"/>
              </a:rPr>
              <a:t>、本</a:t>
            </a:r>
            <a:r>
              <a:rPr lang="ja-JP" altLang="en-US" sz="1400" dirty="0">
                <a:latin typeface="メイリオ" panose="020B0604030504040204" pitchFamily="50" charset="-128"/>
                <a:ea typeface="メイリオ" panose="020B0604030504040204" pitchFamily="50" charset="-128"/>
              </a:rPr>
              <a:t>計画</a:t>
            </a:r>
            <a:r>
              <a:rPr lang="ja-JP" altLang="en-US" sz="1400" dirty="0" smtClean="0">
                <a:latin typeface="メイリオ" panose="020B0604030504040204" pitchFamily="50" charset="-128"/>
                <a:ea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rPr>
              <a:t>あり方を再度検討する。</a:t>
            </a:r>
            <a:endParaRPr lang="ja-JP" altLang="ja-JP" sz="14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127142" y="2739552"/>
            <a:ext cx="4890088"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②　経営計画策定から実施１年目の評価について</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77997" y="6239675"/>
            <a:ext cx="4890088"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③　経営改善策について</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127141" y="480184"/>
            <a:ext cx="4890088"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①　</a:t>
            </a:r>
            <a:r>
              <a:rPr lang="en-US" altLang="ja-JP" sz="1600" dirty="0" smtClean="0">
                <a:solidFill>
                  <a:schemeClr val="tx1"/>
                </a:solidFill>
                <a:latin typeface="メイリオ" panose="020B0604030504040204" pitchFamily="50" charset="-128"/>
                <a:ea typeface="メイリオ" panose="020B0604030504040204" pitchFamily="50" charset="-128"/>
              </a:rPr>
              <a:t>PDCA</a:t>
            </a:r>
            <a:r>
              <a:rPr lang="ja-JP" altLang="en-US" sz="1600" dirty="0" smtClean="0">
                <a:solidFill>
                  <a:schemeClr val="tx1"/>
                </a:solidFill>
                <a:latin typeface="メイリオ" panose="020B0604030504040204" pitchFamily="50" charset="-128"/>
                <a:ea typeface="メイリオ" panose="020B0604030504040204" pitchFamily="50" charset="-128"/>
              </a:rPr>
              <a:t>サイクルの実施について</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128049" y="6714822"/>
            <a:ext cx="9379556" cy="3647152"/>
          </a:xfrm>
          <a:prstGeom prst="rect">
            <a:avLst/>
          </a:prstGeom>
          <a:ln w="57150">
            <a:solidFill>
              <a:srgbClr val="7030A0"/>
            </a:solidFill>
          </a:ln>
        </p:spPr>
        <p:txBody>
          <a:bodyPr wrap="square">
            <a:spAutoFit/>
          </a:bodyPr>
          <a:lstStyle/>
          <a:p>
            <a:pPr lvl="0" algn="just">
              <a:lnSpc>
                <a:spcPct val="150000"/>
              </a:lnSpc>
              <a:spcAft>
                <a:spcPts val="0"/>
              </a:spcAft>
            </a:pPr>
            <a:endParaRPr lang="en-US" altLang="ja-JP"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50000"/>
              </a:lnSpc>
            </a:pP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経営計画 </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Ver.2.0 </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29</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年度決算）における「収支結果の算出方法」の変更</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p>
          <a:p>
            <a:pPr marL="342900" indent="-342900" algn="just">
              <a:lnSpc>
                <a:spcPct val="150000"/>
              </a:lnSpc>
              <a:buFont typeface="Wingdings" panose="05000000000000000000" pitchFamily="2" charset="2"/>
              <a:buChar char="Ø"/>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経営計画で</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は消費税を課税した状態での収支</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結果に基づいて個別課題を抽出していたが</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、経営計画 </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Ver.2.0</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で</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は港営事業会計の</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決算表示と</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同様の</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消費税での影響を除いた収支結果（以下「税抜き表示」とする。）に</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基づき個別課題を抽出した</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50000"/>
              </a:lnSpc>
            </a:pP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経営計画 </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Ver.2.0</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で新たに抽出した「個別課題」</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lnSpc>
                <a:spcPct val="150000"/>
              </a:lnSpc>
              <a:buFont typeface="Wingdings" panose="05000000000000000000" pitchFamily="2" charset="2"/>
              <a:buChar char="Ø"/>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上記の「収支結果の算出方法の変更」及び経営計画策定後の状況変化により以下の地区を新たに「個別課題」として抽出した</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50000"/>
              </a:lnSpc>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　・北港白津地区荷さばき地</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利用者の撤退による収支悪化</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p>
          <a:p>
            <a:pPr algn="just">
              <a:lnSpc>
                <a:spcPct val="150000"/>
              </a:lnSpc>
            </a:pP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　　・Ｊ</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地区</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荷さばき地</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新規利用者の誘致が実現しなかったため</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p>
          <a:p>
            <a:pPr algn="just">
              <a:lnSpc>
                <a:spcPct val="150000"/>
              </a:lnSpc>
            </a:pP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　　・ＫＦ</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地区荷さばき地（船客上屋含む</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税抜き表示による収支結果で赤字となったため</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正方形/長方形 19"/>
          <p:cNvSpPr/>
          <p:nvPr/>
        </p:nvSpPr>
        <p:spPr>
          <a:xfrm>
            <a:off x="143593" y="6733919"/>
            <a:ext cx="1990008" cy="35439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メイリオ" panose="020B0604030504040204" pitchFamily="50" charset="-128"/>
                <a:ea typeface="メイリオ" panose="020B0604030504040204" pitchFamily="50" charset="-128"/>
              </a:rPr>
              <a:t>①　個別課題の抽出</a:t>
            </a:r>
            <a:endParaRPr kumimoji="1" lang="ja-JP" altLang="en-US"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91221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グラフ 29"/>
          <p:cNvGraphicFramePr>
            <a:graphicFrameLocks/>
          </p:cNvGraphicFramePr>
          <p:nvPr>
            <p:extLst>
              <p:ext uri="{D42A27DB-BD31-4B8C-83A1-F6EECF244321}">
                <p14:modId xmlns:p14="http://schemas.microsoft.com/office/powerpoint/2010/main" val="290023998"/>
              </p:ext>
            </p:extLst>
          </p:nvPr>
        </p:nvGraphicFramePr>
        <p:xfrm>
          <a:off x="362708" y="11779494"/>
          <a:ext cx="2188800" cy="16062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2" name="グラフ 31"/>
          <p:cNvGraphicFramePr>
            <a:graphicFrameLocks/>
          </p:cNvGraphicFramePr>
          <p:nvPr>
            <p:extLst>
              <p:ext uri="{D42A27DB-BD31-4B8C-83A1-F6EECF244321}">
                <p14:modId xmlns:p14="http://schemas.microsoft.com/office/powerpoint/2010/main" val="2655351242"/>
              </p:ext>
            </p:extLst>
          </p:nvPr>
        </p:nvGraphicFramePr>
        <p:xfrm>
          <a:off x="5262867" y="11734168"/>
          <a:ext cx="2207476" cy="16615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グラフ 30"/>
          <p:cNvGraphicFramePr>
            <a:graphicFrameLocks/>
          </p:cNvGraphicFramePr>
          <p:nvPr>
            <p:extLst>
              <p:ext uri="{D42A27DB-BD31-4B8C-83A1-F6EECF244321}">
                <p14:modId xmlns:p14="http://schemas.microsoft.com/office/powerpoint/2010/main" val="3800178812"/>
              </p:ext>
            </p:extLst>
          </p:nvPr>
        </p:nvGraphicFramePr>
        <p:xfrm>
          <a:off x="2780742" y="11646356"/>
          <a:ext cx="2188800" cy="1736450"/>
        </p:xfrm>
        <a:graphic>
          <a:graphicData uri="http://schemas.openxmlformats.org/drawingml/2006/chart">
            <c:chart xmlns:c="http://schemas.openxmlformats.org/drawingml/2006/chart" xmlns:r="http://schemas.openxmlformats.org/officeDocument/2006/relationships" r:id="rId4"/>
          </a:graphicData>
        </a:graphic>
      </p:graphicFrame>
      <p:sp>
        <p:nvSpPr>
          <p:cNvPr id="16" name="正方形/長方形 15"/>
          <p:cNvSpPr/>
          <p:nvPr/>
        </p:nvSpPr>
        <p:spPr>
          <a:xfrm>
            <a:off x="92592" y="4460180"/>
            <a:ext cx="9181958" cy="5449084"/>
          </a:xfrm>
          <a:prstGeom prst="rect">
            <a:avLst/>
          </a:prstGeom>
          <a:ln w="38100" cmpd="thinThick">
            <a:solidFill>
              <a:srgbClr val="7030A0"/>
            </a:solidFill>
            <a:prstDash val="solid"/>
          </a:ln>
        </p:spPr>
        <p:txBody>
          <a:bodyPr wrap="square" anchor="t">
            <a:noAutofit/>
          </a:bodyPr>
          <a:lstStyle/>
          <a:p>
            <a:pPr algn="just"/>
            <a:endPar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経営計画からの継続課題</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①</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C-6,7</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埠頭（荷役機械を含む）</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短期的取組）　埠頭用地面積の精査</a:t>
            </a:r>
            <a:endParaRPr lang="en-US" altLang="ja-JP" sz="1400" kern="100" dirty="0">
              <a:latin typeface="+mn-ea"/>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　荷役機械事業の継続の可否の</a:t>
            </a:r>
            <a:r>
              <a:rPr lang="ja-JP" altLang="en-US" sz="1400" kern="100" dirty="0" smtClean="0">
                <a:latin typeface="+mn-ea"/>
                <a:cs typeface="Times New Roman" panose="02020603050405020304" pitchFamily="18" charset="0"/>
              </a:rPr>
              <a:t>検討</a:t>
            </a:r>
            <a:endParaRPr lang="en-US" altLang="ja-JP" sz="1400" kern="100" dirty="0" smtClean="0">
              <a:latin typeface="+mn-ea"/>
              <a:cs typeface="Times New Roman" panose="02020603050405020304" pitchFamily="18" charset="0"/>
            </a:endParaRPr>
          </a:p>
          <a:p>
            <a:pPr algn="just">
              <a:lnSpc>
                <a:spcPts val="1600"/>
              </a:lnSpc>
            </a:pP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②</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青果物関連施設</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中期的取組）安治川は設備の廃止を検討し、雑貨</a:t>
            </a:r>
            <a:r>
              <a:rPr lang="ja-JP" altLang="en-US" sz="1400" kern="100" dirty="0" smtClean="0">
                <a:latin typeface="+mn-ea"/>
                <a:cs typeface="Times New Roman" panose="02020603050405020304" pitchFamily="18" charset="0"/>
              </a:rPr>
              <a:t>上屋の需要を掘り起こす。</a:t>
            </a:r>
            <a:endParaRPr lang="en-US" altLang="ja-JP" sz="1400" kern="100" dirty="0" smtClean="0">
              <a:latin typeface="+mn-ea"/>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中期的取組）北港白津は施設の改良を検討し、取扱</a:t>
            </a:r>
            <a:r>
              <a:rPr lang="ja-JP" altLang="en-US" sz="1400" kern="100" dirty="0" smtClean="0">
                <a:latin typeface="+mn-ea"/>
                <a:cs typeface="Times New Roman" panose="02020603050405020304" pitchFamily="18" charset="0"/>
              </a:rPr>
              <a:t>貨物量の増加による稼働率の向上を図る。</a:t>
            </a:r>
            <a:endParaRPr lang="en-US" altLang="ja-JP" sz="1400" kern="100" dirty="0" smtClean="0">
              <a:latin typeface="+mn-ea"/>
              <a:cs typeface="Times New Roman" panose="02020603050405020304" pitchFamily="18" charset="0"/>
            </a:endParaRPr>
          </a:p>
          <a:p>
            <a:pPr algn="just">
              <a:lnSpc>
                <a:spcPts val="1600"/>
              </a:lnSpc>
            </a:pP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③</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R</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中期的取組）荷さばき地の使用箇所を集約した上で</a:t>
            </a:r>
            <a:r>
              <a:rPr lang="ja-JP" altLang="en-US" sz="1400" kern="100" dirty="0" smtClean="0">
                <a:latin typeface="+mn-ea"/>
                <a:cs typeface="Times New Roman" panose="02020603050405020304" pitchFamily="18" charset="0"/>
              </a:rPr>
              <a:t>一部を廃止</a:t>
            </a:r>
            <a:endParaRPr lang="en-US" altLang="ja-JP" sz="1400" kern="100" dirty="0">
              <a:latin typeface="+mn-ea"/>
              <a:cs typeface="Times New Roman" panose="02020603050405020304" pitchFamily="18" charset="0"/>
            </a:endParaRPr>
          </a:p>
          <a:p>
            <a:pPr algn="just">
              <a:lnSpc>
                <a:spcPts val="1600"/>
              </a:lnSpc>
            </a:pP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④</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K</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地区荷さばき地（上屋含む）</a:t>
            </a:r>
            <a:r>
              <a:rPr lang="ja-JP" altLang="en-US"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中期的取組）荷さばき地の使用箇所を集約した上</a:t>
            </a:r>
            <a:r>
              <a:rPr lang="ja-JP" altLang="en-US" sz="1400" kern="100" dirty="0" smtClean="0">
                <a:latin typeface="+mn-ea"/>
                <a:cs typeface="Times New Roman" panose="02020603050405020304" pitchFamily="18" charset="0"/>
              </a:rPr>
              <a:t>で一部</a:t>
            </a:r>
            <a:r>
              <a:rPr lang="ja-JP" altLang="en-US" sz="1400" kern="100" dirty="0">
                <a:latin typeface="+mn-ea"/>
                <a:cs typeface="Times New Roman" panose="02020603050405020304" pitchFamily="18" charset="0"/>
              </a:rPr>
              <a:t>を</a:t>
            </a:r>
            <a:r>
              <a:rPr lang="ja-JP" altLang="en-US" sz="1400" kern="100" dirty="0" smtClean="0">
                <a:latin typeface="+mn-ea"/>
                <a:cs typeface="Times New Roman" panose="02020603050405020304" pitchFamily="18" charset="0"/>
              </a:rPr>
              <a:t>廃止</a:t>
            </a:r>
            <a:endParaRPr lang="en-US" altLang="ja-JP" sz="1400" kern="100" dirty="0">
              <a:latin typeface="+mn-ea"/>
              <a:cs typeface="Times New Roman" panose="02020603050405020304" pitchFamily="18" charset="0"/>
            </a:endParaRPr>
          </a:p>
          <a:p>
            <a:pPr algn="just">
              <a:lnSpc>
                <a:spcPts val="1600"/>
              </a:lnSpc>
            </a:pP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⑤</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C1</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地区西荷さばき地</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中期的取組）隣接地と合わせた一体的利用も検討</a:t>
            </a:r>
            <a:endParaRPr lang="en-US" altLang="ja-JP" sz="1400" kern="100" dirty="0">
              <a:latin typeface="+mn-ea"/>
              <a:cs typeface="Times New Roman" panose="02020603050405020304" pitchFamily="18" charset="0"/>
            </a:endParaRPr>
          </a:p>
          <a:p>
            <a:pPr algn="just">
              <a:lnSpc>
                <a:spcPts val="1600"/>
              </a:lnSpc>
            </a:pP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⑥</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その他の低稼働</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E</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I</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Q</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短期的取組）補修費を精査するとともに、新たな需要</a:t>
            </a:r>
            <a:r>
              <a:rPr lang="ja-JP" altLang="en-US" sz="1400" kern="100" dirty="0" smtClean="0">
                <a:latin typeface="+mn-ea"/>
                <a:cs typeface="Times New Roman" panose="02020603050405020304" pitchFamily="18" charset="0"/>
              </a:rPr>
              <a:t>を掘り起こす。</a:t>
            </a:r>
          </a:p>
          <a:p>
            <a:pPr algn="just">
              <a:lnSpc>
                <a:spcPts val="1600"/>
              </a:lnSpc>
            </a:pP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⑦</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L</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地区基部荷さばき地</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短期的取組）荷さばき地の一部返還及び（南側の）</a:t>
            </a:r>
            <a:r>
              <a:rPr lang="ja-JP" altLang="en-US" sz="1400" kern="100" dirty="0" smtClean="0">
                <a:latin typeface="+mn-ea"/>
                <a:cs typeface="Times New Roman" panose="02020603050405020304" pitchFamily="18" charset="0"/>
              </a:rPr>
              <a:t>廃止とともに、新た</a:t>
            </a:r>
            <a:r>
              <a:rPr lang="ja-JP" altLang="en-US" sz="1400" kern="100" dirty="0">
                <a:latin typeface="+mn-ea"/>
                <a:cs typeface="Times New Roman" panose="02020603050405020304" pitchFamily="18" charset="0"/>
              </a:rPr>
              <a:t>な</a:t>
            </a:r>
            <a:r>
              <a:rPr lang="ja-JP" altLang="en-US" sz="1400" kern="100" dirty="0" smtClean="0">
                <a:latin typeface="+mn-ea"/>
                <a:cs typeface="Times New Roman" panose="02020603050405020304" pitchFamily="18" charset="0"/>
              </a:rPr>
              <a:t>需要</a:t>
            </a:r>
            <a:r>
              <a:rPr lang="ja-JP" altLang="en-US" sz="1400" kern="100" dirty="0">
                <a:latin typeface="+mn-ea"/>
                <a:cs typeface="Times New Roman" panose="02020603050405020304" pitchFamily="18" charset="0"/>
              </a:rPr>
              <a:t>を</a:t>
            </a:r>
            <a:r>
              <a:rPr lang="ja-JP" altLang="en-US" sz="1400" kern="100" dirty="0" smtClean="0">
                <a:latin typeface="+mn-ea"/>
                <a:cs typeface="Times New Roman" panose="02020603050405020304" pitchFamily="18" charset="0"/>
              </a:rPr>
              <a:t>掘り起こす。</a:t>
            </a:r>
            <a:endParaRPr lang="en-US" altLang="ja-JP" sz="1400" kern="100" dirty="0" smtClean="0">
              <a:latin typeface="+mn-ea"/>
              <a:cs typeface="Times New Roman" panose="02020603050405020304" pitchFamily="18" charset="0"/>
            </a:endParaRPr>
          </a:p>
          <a:p>
            <a:pPr algn="just">
              <a:lnSpc>
                <a:spcPts val="1600"/>
              </a:lnSpc>
            </a:pP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新</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たな課題</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p>
          <a:p>
            <a:pPr algn="just">
              <a:lnSpc>
                <a:spcPts val="1600"/>
              </a:lnSpc>
            </a:pP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⑧北港白津地区荷さばき地</a:t>
            </a:r>
            <a:endPar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kern="100" dirty="0">
                <a:latin typeface="+mn-ea"/>
                <a:cs typeface="Times New Roman" panose="02020603050405020304" pitchFamily="18" charset="0"/>
              </a:rPr>
              <a:t>（中期的取組）新たな需要の掘り起こしを</a:t>
            </a:r>
            <a:r>
              <a:rPr lang="ja-JP" altLang="en-US" sz="1400" kern="100" dirty="0" smtClean="0">
                <a:latin typeface="+mn-ea"/>
                <a:cs typeface="Times New Roman" panose="02020603050405020304" pitchFamily="18" charset="0"/>
              </a:rPr>
              <a:t>行う。</a:t>
            </a:r>
            <a:endParaRPr lang="en-US" altLang="ja-JP" sz="1400" kern="100" dirty="0" smtClean="0">
              <a:latin typeface="+mn-ea"/>
              <a:cs typeface="Times New Roman" panose="02020603050405020304" pitchFamily="18" charset="0"/>
            </a:endParaRPr>
          </a:p>
          <a:p>
            <a:pPr algn="just">
              <a:lnSpc>
                <a:spcPts val="1600"/>
              </a:lnSpc>
            </a:pP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　⑨</a:t>
            </a:r>
            <a:r>
              <a:rPr lang="en-US" altLang="ja-JP" sz="1400" b="1" kern="100" dirty="0" smtClean="0">
                <a:latin typeface="メイリオ" panose="020B0604030504040204" pitchFamily="50" charset="-128"/>
                <a:ea typeface="メイリオ" panose="020B0604030504040204" pitchFamily="50" charset="-128"/>
                <a:cs typeface="Times New Roman" panose="02020603050405020304" pitchFamily="18" charset="0"/>
              </a:rPr>
              <a:t>J</a:t>
            </a: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）新た</a:t>
            </a:r>
            <a:r>
              <a:rPr lang="ja-JP" altLang="en-US" sz="1400" kern="100" dirty="0">
                <a:latin typeface="+mn-ea"/>
                <a:cs typeface="Times New Roman" panose="02020603050405020304" pitchFamily="18" charset="0"/>
              </a:rPr>
              <a:t>な需要の掘り起こしを行うが、実現の見通しが立たない場合は、荷さばき地を一部供用廃止する。</a:t>
            </a:r>
            <a:endParaRPr lang="en-US" altLang="ja-JP" sz="1400" kern="100" dirty="0">
              <a:latin typeface="+mn-ea"/>
              <a:cs typeface="Times New Roman" panose="02020603050405020304" pitchFamily="18" charset="0"/>
            </a:endParaRPr>
          </a:p>
          <a:p>
            <a:pPr algn="just">
              <a:lnSpc>
                <a:spcPts val="1600"/>
              </a:lnSpc>
            </a:pPr>
            <a:r>
              <a:rPr lang="ja-JP" altLang="en-US" sz="1400" b="1" kern="100" dirty="0" smtClean="0">
                <a:latin typeface="メイリオ" panose="020B0604030504040204" pitchFamily="50" charset="-128"/>
                <a:ea typeface="メイリオ" panose="020B0604030504040204" pitchFamily="50" charset="-128"/>
                <a:cs typeface="Times New Roman" panose="02020603050405020304" pitchFamily="18" charset="0"/>
              </a:rPr>
              <a:t>　⑩</a:t>
            </a:r>
            <a:r>
              <a:rPr lang="en-US" altLang="ja-JP" sz="1400" b="1" kern="100" dirty="0" smtClean="0">
                <a:latin typeface="メイリオ" panose="020B0604030504040204" pitchFamily="50" charset="-128"/>
                <a:ea typeface="メイリオ" panose="020B0604030504040204" pitchFamily="50" charset="-128"/>
                <a:cs typeface="Times New Roman" panose="02020603050405020304" pitchFamily="18" charset="0"/>
              </a:rPr>
              <a:t>KF</a:t>
            </a: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）荷さばき地</a:t>
            </a:r>
            <a:r>
              <a:rPr lang="ja-JP" altLang="en-US" sz="1400" kern="100" dirty="0">
                <a:latin typeface="+mn-ea"/>
                <a:cs typeface="Times New Roman" panose="02020603050405020304" pitchFamily="18" charset="0"/>
              </a:rPr>
              <a:t>の底地を優先的に大阪港埋立事業から取得する。</a:t>
            </a:r>
            <a:endParaRPr lang="en-US" altLang="ja-JP" sz="1400" kern="100" dirty="0">
              <a:latin typeface="+mn-ea"/>
              <a:cs typeface="Times New Roman" panose="02020603050405020304" pitchFamily="18" charset="0"/>
            </a:endParaRPr>
          </a:p>
          <a:p>
            <a:pPr algn="just"/>
            <a:endParaRPr lang="en-US" altLang="ja-JP" sz="1400" kern="100" dirty="0">
              <a:latin typeface="+mn-ea"/>
              <a:cs typeface="Times New Roman" panose="02020603050405020304" pitchFamily="18" charset="0"/>
            </a:endParaRPr>
          </a:p>
        </p:txBody>
      </p:sp>
      <p:sp>
        <p:nvSpPr>
          <p:cNvPr id="13" name="正方形/長方形 12"/>
          <p:cNvSpPr/>
          <p:nvPr/>
        </p:nvSpPr>
        <p:spPr>
          <a:xfrm>
            <a:off x="92592" y="1269125"/>
            <a:ext cx="9179226" cy="3131264"/>
          </a:xfrm>
          <a:prstGeom prst="rect">
            <a:avLst/>
          </a:prstGeom>
          <a:ln w="38100">
            <a:solidFill>
              <a:srgbClr val="7030A0"/>
            </a:solidFill>
          </a:ln>
        </p:spPr>
        <p:txBody>
          <a:bodyPr wrap="square" anchor="t">
            <a:noAutofit/>
          </a:bodyPr>
          <a:lstStyle/>
          <a:p>
            <a:pPr algn="just"/>
            <a:endParaRPr lang="en-US" altLang="ja-JP" sz="1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①台風</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21</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号被害からの復旧</a:t>
            </a:r>
            <a:endPar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②稼働率</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向上のための分析及び戦略</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策定が必要 </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ea typeface="+mj-ea"/>
                <a:cs typeface="Times New Roman" panose="02020603050405020304" pitchFamily="18" charset="0"/>
              </a:rPr>
              <a:t>　（中期的取組</a:t>
            </a:r>
            <a:r>
              <a:rPr lang="ja-JP" altLang="en-US" sz="1400" kern="100" dirty="0" smtClean="0">
                <a:latin typeface="+mj-ea"/>
                <a:ea typeface="+mj-ea"/>
                <a:cs typeface="Times New Roman" panose="02020603050405020304" pitchFamily="18" charset="0"/>
              </a:rPr>
              <a:t>）</a:t>
            </a:r>
            <a:r>
              <a:rPr lang="en-US" altLang="ja-JP" sz="1400" kern="100" dirty="0" smtClean="0">
                <a:latin typeface="+mj-ea"/>
                <a:ea typeface="+mj-ea"/>
                <a:cs typeface="Times New Roman" panose="02020603050405020304" pitchFamily="18" charset="0"/>
              </a:rPr>
              <a:t>SWOT</a:t>
            </a:r>
            <a:r>
              <a:rPr lang="ja-JP" altLang="en-US" sz="1400" kern="100" dirty="0">
                <a:latin typeface="+mj-ea"/>
                <a:ea typeface="+mj-ea"/>
                <a:cs typeface="Times New Roman" panose="02020603050405020304" pitchFamily="18" charset="0"/>
              </a:rPr>
              <a:t>分析・事業者ヒアリング</a:t>
            </a:r>
            <a:r>
              <a:rPr lang="ja-JP" altLang="en-US" sz="1400" kern="100" dirty="0" smtClean="0">
                <a:latin typeface="+mj-ea"/>
                <a:ea typeface="+mj-ea"/>
                <a:cs typeface="Times New Roman" panose="02020603050405020304" pitchFamily="18" charset="0"/>
              </a:rPr>
              <a:t>などを踏まえた</a:t>
            </a:r>
            <a:r>
              <a:rPr lang="ja-JP" altLang="en-US" sz="1400" kern="100" dirty="0">
                <a:latin typeface="+mj-ea"/>
                <a:ea typeface="+mj-ea"/>
                <a:cs typeface="Times New Roman" panose="02020603050405020304" pitchFamily="18" charset="0"/>
              </a:rPr>
              <a:t>競争力強化</a:t>
            </a:r>
            <a:r>
              <a:rPr lang="ja-JP" altLang="en-US" sz="1400" kern="100" dirty="0" smtClean="0">
                <a:latin typeface="+mj-ea"/>
                <a:ea typeface="+mj-ea"/>
                <a:cs typeface="Times New Roman" panose="02020603050405020304" pitchFamily="18" charset="0"/>
              </a:rPr>
              <a:t>策</a:t>
            </a:r>
            <a:r>
              <a:rPr lang="en-US" altLang="ja-JP" sz="1400" kern="100" dirty="0" smtClean="0">
                <a:latin typeface="+mj-ea"/>
                <a:ea typeface="+mj-ea"/>
                <a:cs typeface="Times New Roman" panose="02020603050405020304" pitchFamily="18" charset="0"/>
              </a:rPr>
              <a:t> 【</a:t>
            </a:r>
            <a:r>
              <a:rPr lang="en-US" altLang="ja-JP" sz="1400" kern="100" dirty="0">
                <a:latin typeface="+mj-ea"/>
                <a:ea typeface="+mj-ea"/>
                <a:cs typeface="Times New Roman" panose="02020603050405020304" pitchFamily="18" charset="0"/>
              </a:rPr>
              <a:t>1</a:t>
            </a:r>
            <a:r>
              <a:rPr lang="ja-JP" altLang="en-US" sz="1400" kern="100" dirty="0" smtClean="0">
                <a:latin typeface="+mj-ea"/>
                <a:ea typeface="+mj-ea"/>
                <a:cs typeface="Times New Roman" panose="02020603050405020304" pitchFamily="18" charset="0"/>
              </a:rPr>
              <a:t>ページに詳細</a:t>
            </a:r>
            <a:r>
              <a:rPr lang="en-US" altLang="ja-JP" sz="1400" kern="100" dirty="0" smtClean="0">
                <a:latin typeface="+mj-ea"/>
                <a:ea typeface="+mj-ea"/>
                <a:cs typeface="Times New Roman" panose="02020603050405020304" pitchFamily="18" charset="0"/>
              </a:rPr>
              <a:t>】</a:t>
            </a: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③</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営業損益の安定的黒字体質の構築が</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必要</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④</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過大な土地賃借料負担</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埋立事業へ</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の支払</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p>
          <a:p>
            <a:pPr algn="just"/>
            <a:r>
              <a:rPr lang="ja-JP" altLang="en-US" sz="1400" kern="100" dirty="0">
                <a:latin typeface="+mj-ea"/>
                <a:cs typeface="Times New Roman" panose="02020603050405020304" pitchFamily="18" charset="0"/>
              </a:rPr>
              <a:t>　（中期的取組</a:t>
            </a:r>
            <a:r>
              <a:rPr lang="ja-JP" altLang="en-US" sz="1400" kern="100" dirty="0" smtClean="0">
                <a:latin typeface="+mj-ea"/>
                <a:cs typeface="Times New Roman" panose="02020603050405020304" pitchFamily="18" charset="0"/>
              </a:rPr>
              <a:t>）赤字</a:t>
            </a:r>
            <a:r>
              <a:rPr lang="ja-JP" altLang="en-US" sz="1400" kern="100" dirty="0">
                <a:latin typeface="+mj-ea"/>
                <a:cs typeface="Times New Roman" panose="02020603050405020304" pitchFamily="18" charset="0"/>
              </a:rPr>
              <a:t>施設の個別課題を改善</a:t>
            </a:r>
            <a:r>
              <a:rPr lang="ja-JP" altLang="en-US" sz="1400" kern="100" dirty="0" smtClean="0">
                <a:latin typeface="+mj-ea"/>
                <a:cs typeface="Times New Roman" panose="02020603050405020304" pitchFamily="18" charset="0"/>
              </a:rPr>
              <a:t>した上で生じた留保</a:t>
            </a:r>
            <a:r>
              <a:rPr lang="ja-JP" altLang="en-US" sz="1400" kern="100" dirty="0">
                <a:latin typeface="+mj-ea"/>
                <a:cs typeface="Times New Roman" panose="02020603050405020304" pitchFamily="18" charset="0"/>
              </a:rPr>
              <a:t>資金を活用した</a:t>
            </a:r>
            <a:r>
              <a:rPr lang="ja-JP" altLang="en-US" sz="1400" kern="100" dirty="0" smtClean="0">
                <a:latin typeface="+mj-ea"/>
                <a:cs typeface="Times New Roman" panose="02020603050405020304" pitchFamily="18" charset="0"/>
              </a:rPr>
              <a:t>、埠頭用地</a:t>
            </a:r>
            <a:r>
              <a:rPr lang="ja-JP" altLang="en-US" sz="1400" kern="100" dirty="0">
                <a:latin typeface="+mj-ea"/>
                <a:cs typeface="Times New Roman" panose="02020603050405020304" pitchFamily="18" charset="0"/>
              </a:rPr>
              <a:t>の</a:t>
            </a:r>
            <a:r>
              <a:rPr lang="ja-JP" altLang="en-US" sz="1400" kern="100" dirty="0" smtClean="0">
                <a:latin typeface="+mj-ea"/>
                <a:cs typeface="Times New Roman" panose="02020603050405020304" pitchFamily="18" charset="0"/>
              </a:rPr>
              <a:t>購入の促進</a:t>
            </a:r>
            <a:endParaRPr lang="en-US" altLang="ja-JP" sz="1400" kern="100" dirty="0" smtClean="0">
              <a:latin typeface="+mj-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⑤</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収益性の低い「一体使用荷さばき地</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」の必要性の</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検証</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cs typeface="Times New Roman" panose="02020603050405020304" pitchFamily="18" charset="0"/>
              </a:rPr>
              <a:t>　</a:t>
            </a:r>
            <a:r>
              <a:rPr lang="ja-JP" altLang="en-US" sz="1400" kern="100" dirty="0" smtClean="0">
                <a:latin typeface="+mj-ea"/>
                <a:cs typeface="Times New Roman" panose="02020603050405020304" pitchFamily="18" charset="0"/>
              </a:rPr>
              <a:t>（中期的取組</a:t>
            </a:r>
            <a:r>
              <a:rPr lang="ja-JP" altLang="en-US" sz="1400" kern="100" dirty="0">
                <a:latin typeface="+mj-ea"/>
                <a:cs typeface="Times New Roman" panose="02020603050405020304" pitchFamily="18" charset="0"/>
              </a:rPr>
              <a:t>）</a:t>
            </a:r>
            <a:r>
              <a:rPr lang="ja-JP" altLang="en-US" sz="1400" kern="100" dirty="0" smtClean="0">
                <a:latin typeface="+mj-ea"/>
                <a:cs typeface="Times New Roman" panose="02020603050405020304" pitchFamily="18" charset="0"/>
              </a:rPr>
              <a:t>現状</a:t>
            </a:r>
            <a:r>
              <a:rPr lang="ja-JP" altLang="en-US" sz="1400" kern="100" dirty="0">
                <a:latin typeface="+mj-ea"/>
                <a:cs typeface="Times New Roman" panose="02020603050405020304" pitchFamily="18" charset="0"/>
              </a:rPr>
              <a:t>の利用実態に支障が</a:t>
            </a:r>
            <a:r>
              <a:rPr lang="ja-JP" altLang="en-US" sz="1400" kern="100" dirty="0" smtClean="0">
                <a:latin typeface="+mj-ea"/>
                <a:cs typeface="Times New Roman" panose="02020603050405020304" pitchFamily="18" charset="0"/>
              </a:rPr>
              <a:t>生じない範囲で一体</a:t>
            </a:r>
            <a:r>
              <a:rPr lang="ja-JP" altLang="en-US" sz="1400" kern="100" dirty="0">
                <a:latin typeface="+mj-ea"/>
                <a:cs typeface="Times New Roman" panose="02020603050405020304" pitchFamily="18" charset="0"/>
              </a:rPr>
              <a:t>使用荷さばき地</a:t>
            </a:r>
            <a:r>
              <a:rPr lang="ja-JP" altLang="en-US" sz="1400" kern="100" dirty="0" smtClean="0">
                <a:latin typeface="+mj-ea"/>
                <a:cs typeface="Times New Roman" panose="02020603050405020304" pitchFamily="18" charset="0"/>
              </a:rPr>
              <a:t>を通常の「荷さばき地</a:t>
            </a:r>
            <a:r>
              <a:rPr lang="ja-JP" altLang="en-US" sz="1400" kern="100" dirty="0">
                <a:latin typeface="+mj-ea"/>
                <a:cs typeface="Times New Roman" panose="02020603050405020304" pitchFamily="18" charset="0"/>
              </a:rPr>
              <a:t>」</a:t>
            </a:r>
            <a:r>
              <a:rPr lang="ja-JP" altLang="en-US" sz="1400" kern="100" dirty="0" smtClean="0">
                <a:latin typeface="+mj-ea"/>
                <a:cs typeface="Times New Roman" panose="02020603050405020304" pitchFamily="18" charset="0"/>
              </a:rPr>
              <a:t>へ転換</a:t>
            </a:r>
            <a:r>
              <a:rPr lang="ja-JP" altLang="en-US" sz="1400" kern="100" dirty="0">
                <a:latin typeface="+mj-ea"/>
                <a:cs typeface="Times New Roman" panose="02020603050405020304" pitchFamily="18" charset="0"/>
              </a:rPr>
              <a:t>する</a:t>
            </a:r>
            <a:r>
              <a:rPr lang="ja-JP" altLang="en-US" sz="1400" kern="100" dirty="0" smtClean="0">
                <a:latin typeface="+mj-ea"/>
                <a:cs typeface="Times New Roman" panose="02020603050405020304" pitchFamily="18" charset="0"/>
              </a:rPr>
              <a:t>。</a:t>
            </a:r>
            <a:endParaRPr lang="en-US" altLang="ja-JP" sz="1400" kern="100" dirty="0" smtClean="0">
              <a:latin typeface="+mj-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⑥</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老朽化する上屋への対応</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cs typeface="Times New Roman" panose="02020603050405020304" pitchFamily="18" charset="0"/>
              </a:rPr>
              <a:t>　（中期的</a:t>
            </a:r>
            <a:r>
              <a:rPr lang="ja-JP" altLang="en-US" sz="1400" kern="100" dirty="0" smtClean="0">
                <a:latin typeface="+mj-ea"/>
                <a:cs typeface="Times New Roman" panose="02020603050405020304" pitchFamily="18" charset="0"/>
              </a:rPr>
              <a:t>取組）上屋</a:t>
            </a:r>
            <a:r>
              <a:rPr lang="ja-JP" altLang="en-US" sz="1400" kern="100" dirty="0">
                <a:latin typeface="+mj-ea"/>
                <a:cs typeface="Times New Roman" panose="02020603050405020304" pitchFamily="18" charset="0"/>
              </a:rPr>
              <a:t>を更新投資するに</a:t>
            </a:r>
            <a:r>
              <a:rPr lang="ja-JP" altLang="en-US" sz="1400" kern="100" dirty="0" smtClean="0">
                <a:latin typeface="+mj-ea"/>
                <a:cs typeface="Times New Roman" panose="02020603050405020304" pitchFamily="18" charset="0"/>
              </a:rPr>
              <a:t>あってのルールを策定</a:t>
            </a:r>
            <a:r>
              <a:rPr lang="ja-JP" altLang="en-US" sz="1400" kern="100" dirty="0">
                <a:latin typeface="+mj-ea"/>
                <a:cs typeface="Times New Roman" panose="02020603050405020304" pitchFamily="18" charset="0"/>
              </a:rPr>
              <a:t>する。</a:t>
            </a:r>
            <a:endParaRPr lang="en-US" altLang="ja-JP" sz="1400" kern="100" dirty="0">
              <a:latin typeface="+mj-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⑦</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港営事業会計を構成する施設提供</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事業と埋立事業</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の区分の明確化</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cs typeface="Times New Roman" panose="02020603050405020304" pitchFamily="18" charset="0"/>
              </a:rPr>
              <a:t>　（</a:t>
            </a:r>
            <a:r>
              <a:rPr lang="ja-JP" altLang="en-US" sz="1400" kern="100" dirty="0" smtClean="0">
                <a:latin typeface="+mj-ea"/>
                <a:cs typeface="Times New Roman" panose="02020603050405020304" pitchFamily="18" charset="0"/>
              </a:rPr>
              <a:t>中期的取組</a:t>
            </a:r>
            <a:r>
              <a:rPr lang="ja-JP" altLang="en-US" sz="1400" kern="100" dirty="0">
                <a:latin typeface="+mj-ea"/>
                <a:cs typeface="Times New Roman" panose="02020603050405020304" pitchFamily="18" charset="0"/>
              </a:rPr>
              <a:t>）</a:t>
            </a:r>
            <a:r>
              <a:rPr lang="ja-JP" altLang="en-US" sz="1400" kern="100" dirty="0" smtClean="0">
                <a:latin typeface="+mj-ea"/>
                <a:cs typeface="Times New Roman" panose="02020603050405020304" pitchFamily="18" charset="0"/>
              </a:rPr>
              <a:t>港営</a:t>
            </a:r>
            <a:r>
              <a:rPr lang="ja-JP" altLang="en-US" sz="1400" kern="100" dirty="0">
                <a:latin typeface="+mj-ea"/>
                <a:cs typeface="Times New Roman" panose="02020603050405020304" pitchFamily="18" charset="0"/>
              </a:rPr>
              <a:t>事業会計を分離する</a:t>
            </a:r>
            <a:r>
              <a:rPr lang="ja-JP" altLang="en-US" sz="1400" kern="100" dirty="0" smtClean="0">
                <a:latin typeface="+mj-ea"/>
                <a:cs typeface="Times New Roman" panose="02020603050405020304" pitchFamily="18" charset="0"/>
              </a:rPr>
              <a:t>など様々な手法及びその実施の是非について研究</a:t>
            </a:r>
            <a:r>
              <a:rPr lang="ja-JP" altLang="en-US" sz="1400" kern="100" dirty="0">
                <a:latin typeface="+mj-ea"/>
                <a:cs typeface="Times New Roman" panose="02020603050405020304" pitchFamily="18" charset="0"/>
              </a:rPr>
              <a:t>・検討</a:t>
            </a:r>
            <a:r>
              <a:rPr lang="ja-JP" altLang="en-US" sz="1400" kern="100" dirty="0" smtClean="0">
                <a:latin typeface="+mj-ea"/>
                <a:cs typeface="Times New Roman" panose="02020603050405020304" pitchFamily="18" charset="0"/>
              </a:rPr>
              <a:t>を行う</a:t>
            </a:r>
            <a:r>
              <a:rPr lang="ja-JP" altLang="en-US" sz="1400" kern="100" dirty="0">
                <a:latin typeface="+mj-ea"/>
                <a:cs typeface="Times New Roman" panose="02020603050405020304" pitchFamily="18" charset="0"/>
              </a:rPr>
              <a:t>。</a:t>
            </a:r>
            <a:endParaRPr lang="en-US" altLang="ja-JP" sz="1400" kern="100" dirty="0">
              <a:latin typeface="+mj-ea"/>
              <a:cs typeface="Times New Roman" panose="02020603050405020304" pitchFamily="18" charset="0"/>
            </a:endParaRPr>
          </a:p>
          <a:p>
            <a:pPr algn="just"/>
            <a:endParaRPr lang="en-US" altLang="ja-JP" sz="1400" kern="100" dirty="0">
              <a:latin typeface="+mj-ea"/>
              <a:ea typeface="+mj-ea"/>
              <a:cs typeface="Times New Roman" panose="02020603050405020304" pitchFamily="18" charset="0"/>
            </a:endParaRPr>
          </a:p>
          <a:p>
            <a:pPr algn="just"/>
            <a:endParaRPr lang="en-US" altLang="ja-JP" sz="1400" kern="100" dirty="0">
              <a:latin typeface="+mj-ea"/>
              <a:ea typeface="+mj-ea"/>
              <a:cs typeface="Times New Roman" panose="02020603050405020304" pitchFamily="18" charset="0"/>
            </a:endParaRPr>
          </a:p>
        </p:txBody>
      </p:sp>
      <p:sp>
        <p:nvSpPr>
          <p:cNvPr id="12" name="正方形/長方形 11"/>
          <p:cNvSpPr/>
          <p:nvPr/>
        </p:nvSpPr>
        <p:spPr>
          <a:xfrm>
            <a:off x="89860" y="1269123"/>
            <a:ext cx="3427204" cy="4173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bg1"/>
                </a:solidFill>
              </a:rPr>
              <a:t>③　全般的課題解決</a:t>
            </a:r>
            <a:r>
              <a:rPr lang="ja-JP" altLang="en-US" sz="1400" dirty="0">
                <a:solidFill>
                  <a:schemeClr val="bg1"/>
                </a:solidFill>
              </a:rPr>
              <a:t>のための経営改善</a:t>
            </a:r>
            <a:r>
              <a:rPr lang="ja-JP" altLang="en-US" sz="1400" dirty="0" smtClean="0">
                <a:solidFill>
                  <a:schemeClr val="bg1"/>
                </a:solidFill>
              </a:rPr>
              <a:t>策</a:t>
            </a:r>
            <a:endParaRPr lang="ja-JP" altLang="en-US" sz="1400" dirty="0">
              <a:solidFill>
                <a:schemeClr val="bg1"/>
              </a:solidFill>
            </a:endParaRPr>
          </a:p>
        </p:txBody>
      </p:sp>
      <p:sp>
        <p:nvSpPr>
          <p:cNvPr id="15" name="正方形/長方形 14"/>
          <p:cNvSpPr/>
          <p:nvPr/>
        </p:nvSpPr>
        <p:spPr>
          <a:xfrm>
            <a:off x="92592" y="4439316"/>
            <a:ext cx="3427205" cy="40702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t>④　個別</a:t>
            </a:r>
            <a:r>
              <a:rPr lang="ja-JP" altLang="en-US" sz="1400" dirty="0"/>
              <a:t>課題解決のための経営改善</a:t>
            </a:r>
            <a:r>
              <a:rPr lang="ja-JP" altLang="en-US" sz="1400" dirty="0" smtClean="0"/>
              <a:t>策</a:t>
            </a:r>
            <a:endParaRPr lang="ja-JP" altLang="en-US" sz="1400" dirty="0"/>
          </a:p>
        </p:txBody>
      </p:sp>
      <p:sp>
        <p:nvSpPr>
          <p:cNvPr id="24" name="タイトル 1"/>
          <p:cNvSpPr txBox="1">
            <a:spLocks/>
          </p:cNvSpPr>
          <p:nvPr/>
        </p:nvSpPr>
        <p:spPr>
          <a:xfrm>
            <a:off x="77996" y="-10021"/>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Ver.2.0</a:t>
            </a:r>
            <a:r>
              <a:rPr lang="ja-JP" altLang="en-US" sz="2000" b="1" i="1" u="sng" dirty="0" smtClean="0"/>
              <a:t>概要</a:t>
            </a:r>
            <a:endParaRPr lang="ja-JP" altLang="en-US" sz="2000" b="1" i="1" u="sng" dirty="0"/>
          </a:p>
        </p:txBody>
      </p:sp>
      <p:sp>
        <p:nvSpPr>
          <p:cNvPr id="68" name="正方形/長方形 67"/>
          <p:cNvSpPr/>
          <p:nvPr/>
        </p:nvSpPr>
        <p:spPr>
          <a:xfrm>
            <a:off x="21054" y="14008096"/>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j-ea"/>
                <a:ea typeface="+mj-ea"/>
              </a:rPr>
              <a:t>-3-</a:t>
            </a:r>
            <a:endParaRPr lang="ja-JP" altLang="en-US" sz="1400" dirty="0">
              <a:solidFill>
                <a:schemeClr val="tx1"/>
              </a:solidFill>
              <a:latin typeface="+mj-ea"/>
              <a:ea typeface="+mj-ea"/>
            </a:endParaRPr>
          </a:p>
        </p:txBody>
      </p:sp>
      <p:sp>
        <p:nvSpPr>
          <p:cNvPr id="43" name="正方形/長方形 42"/>
          <p:cNvSpPr/>
          <p:nvPr/>
        </p:nvSpPr>
        <p:spPr>
          <a:xfrm>
            <a:off x="89930" y="336744"/>
            <a:ext cx="7892020" cy="869346"/>
          </a:xfrm>
          <a:prstGeom prst="rect">
            <a:avLst/>
          </a:prstGeom>
          <a:ln w="38100">
            <a:solidFill>
              <a:srgbClr val="7030A0"/>
            </a:solidFill>
          </a:ln>
        </p:spPr>
        <p:txBody>
          <a:bodyPr wrap="square" anchor="ctr">
            <a:noAutofit/>
          </a:bodyPr>
          <a:lstStyle/>
          <a:p>
            <a:pPr algn="just">
              <a:spcBef>
                <a:spcPts val="1200"/>
              </a:spcBef>
            </a:pPr>
            <a:r>
              <a:rPr lang="ja-JP" altLang="en-US" sz="1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取組期間の目標年次</a:t>
            </a:r>
            <a:endParaRPr lang="en-US" altLang="ja-JP" sz="1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lnSpc>
                <a:spcPts val="900"/>
              </a:lnSpc>
              <a:spcBef>
                <a:spcPts val="1200"/>
              </a:spcBef>
              <a:buFont typeface="Wingdings" panose="05000000000000000000" pitchFamily="2" charset="2"/>
              <a:buChar char="Ø"/>
            </a:pPr>
            <a:r>
              <a:rPr lang="ja-JP" altLang="en-US" sz="1400" kern="100" dirty="0">
                <a:latin typeface="+mj-ea"/>
                <a:ea typeface="+mj-ea"/>
                <a:cs typeface="Times New Roman" panose="02020603050405020304" pitchFamily="18" charset="0"/>
              </a:rPr>
              <a:t>短期間で取り組むべきもの（短期的取組）　平成</a:t>
            </a:r>
            <a:r>
              <a:rPr lang="en-US" altLang="ja-JP" sz="1400" kern="100" dirty="0">
                <a:latin typeface="+mj-ea"/>
                <a:ea typeface="+mj-ea"/>
                <a:cs typeface="Times New Roman" panose="02020603050405020304" pitchFamily="18" charset="0"/>
              </a:rPr>
              <a:t>30</a:t>
            </a:r>
            <a:r>
              <a:rPr lang="ja-JP" altLang="en-US" sz="1400" kern="100" dirty="0">
                <a:latin typeface="+mj-ea"/>
                <a:ea typeface="+mj-ea"/>
                <a:cs typeface="Times New Roman" panose="02020603050405020304" pitchFamily="18" charset="0"/>
              </a:rPr>
              <a:t>年度</a:t>
            </a:r>
            <a:r>
              <a:rPr lang="ja-JP" altLang="en-US" sz="1400" kern="100" dirty="0" smtClean="0">
                <a:latin typeface="+mj-ea"/>
                <a:ea typeface="+mj-ea"/>
                <a:cs typeface="Times New Roman" panose="02020603050405020304" pitchFamily="18" charset="0"/>
              </a:rPr>
              <a:t>から</a:t>
            </a:r>
            <a:r>
              <a:rPr lang="en-US" altLang="ja-JP" sz="1400" kern="100" dirty="0" smtClean="0">
                <a:latin typeface="+mj-ea"/>
                <a:ea typeface="+mj-ea"/>
                <a:cs typeface="Times New Roman" panose="02020603050405020304" pitchFamily="18" charset="0"/>
              </a:rPr>
              <a:t>2020</a:t>
            </a:r>
            <a:r>
              <a:rPr lang="ja-JP" altLang="en-US" sz="1400" kern="100" dirty="0" smtClean="0">
                <a:latin typeface="+mj-ea"/>
                <a:ea typeface="+mj-ea"/>
                <a:cs typeface="Times New Roman" panose="02020603050405020304" pitchFamily="18" charset="0"/>
              </a:rPr>
              <a:t>年度まで</a:t>
            </a:r>
            <a:r>
              <a:rPr lang="ja-JP" altLang="en-US" sz="1400" kern="100" dirty="0">
                <a:latin typeface="+mj-ea"/>
                <a:ea typeface="+mj-ea"/>
                <a:cs typeface="Times New Roman" panose="02020603050405020304" pitchFamily="18" charset="0"/>
              </a:rPr>
              <a:t>（</a:t>
            </a:r>
            <a:r>
              <a:rPr lang="en-US" altLang="ja-JP" sz="1400" kern="100" dirty="0">
                <a:latin typeface="+mj-ea"/>
                <a:ea typeface="+mj-ea"/>
                <a:cs typeface="Times New Roman" panose="02020603050405020304" pitchFamily="18" charset="0"/>
              </a:rPr>
              <a:t>3</a:t>
            </a:r>
            <a:r>
              <a:rPr lang="ja-JP" altLang="en-US" sz="1400" kern="100" dirty="0">
                <a:latin typeface="+mj-ea"/>
                <a:ea typeface="+mj-ea"/>
                <a:cs typeface="Times New Roman" panose="02020603050405020304" pitchFamily="18" charset="0"/>
              </a:rPr>
              <a:t>年間）</a:t>
            </a:r>
            <a:endParaRPr lang="en-US" altLang="ja-JP" sz="1400" kern="100" dirty="0">
              <a:latin typeface="+mj-ea"/>
              <a:ea typeface="+mj-ea"/>
              <a:cs typeface="Times New Roman" panose="02020603050405020304" pitchFamily="18" charset="0"/>
            </a:endParaRPr>
          </a:p>
          <a:p>
            <a:pPr marL="171450" indent="-171450" algn="just">
              <a:lnSpc>
                <a:spcPts val="900"/>
              </a:lnSpc>
              <a:spcBef>
                <a:spcPts val="1200"/>
              </a:spcBef>
              <a:buFont typeface="Wingdings" panose="05000000000000000000" pitchFamily="2" charset="2"/>
              <a:buChar char="Ø"/>
            </a:pPr>
            <a:r>
              <a:rPr lang="ja-JP" altLang="en-US" sz="1400" kern="100" dirty="0">
                <a:latin typeface="+mj-ea"/>
                <a:ea typeface="+mj-ea"/>
                <a:cs typeface="Times New Roman" panose="02020603050405020304" pitchFamily="18" charset="0"/>
              </a:rPr>
              <a:t>中期的に取り組むべきもの（中期的取組）　平成</a:t>
            </a:r>
            <a:r>
              <a:rPr lang="en-US" altLang="ja-JP" sz="1400" kern="100" dirty="0">
                <a:latin typeface="+mj-ea"/>
                <a:ea typeface="+mj-ea"/>
                <a:cs typeface="Times New Roman" panose="02020603050405020304" pitchFamily="18" charset="0"/>
              </a:rPr>
              <a:t>30</a:t>
            </a:r>
            <a:r>
              <a:rPr lang="ja-JP" altLang="en-US" sz="1400" kern="100" dirty="0">
                <a:latin typeface="+mj-ea"/>
                <a:ea typeface="+mj-ea"/>
                <a:cs typeface="Times New Roman" panose="02020603050405020304" pitchFamily="18" charset="0"/>
              </a:rPr>
              <a:t>年度</a:t>
            </a:r>
            <a:r>
              <a:rPr lang="ja-JP" altLang="en-US" sz="1400" kern="100" dirty="0" smtClean="0">
                <a:latin typeface="+mj-ea"/>
                <a:ea typeface="+mj-ea"/>
                <a:cs typeface="Times New Roman" panose="02020603050405020304" pitchFamily="18" charset="0"/>
              </a:rPr>
              <a:t>から</a:t>
            </a:r>
            <a:r>
              <a:rPr lang="en-US" altLang="ja-JP" sz="1400" kern="100" dirty="0" smtClean="0">
                <a:latin typeface="+mj-ea"/>
                <a:ea typeface="+mj-ea"/>
                <a:cs typeface="Times New Roman" panose="02020603050405020304" pitchFamily="18" charset="0"/>
              </a:rPr>
              <a:t>2022</a:t>
            </a:r>
            <a:r>
              <a:rPr lang="ja-JP" altLang="en-US" sz="1400" kern="100" dirty="0" smtClean="0">
                <a:latin typeface="+mj-ea"/>
                <a:ea typeface="+mj-ea"/>
                <a:cs typeface="Times New Roman" panose="02020603050405020304" pitchFamily="18" charset="0"/>
              </a:rPr>
              <a:t>年度まで</a:t>
            </a:r>
            <a:r>
              <a:rPr lang="ja-JP" altLang="en-US" sz="1400" kern="100" dirty="0">
                <a:latin typeface="+mj-ea"/>
                <a:ea typeface="+mj-ea"/>
                <a:cs typeface="Times New Roman" panose="02020603050405020304" pitchFamily="18" charset="0"/>
              </a:rPr>
              <a:t>（</a:t>
            </a:r>
            <a:r>
              <a:rPr lang="en-US" altLang="ja-JP" sz="1400" kern="100" dirty="0">
                <a:latin typeface="+mj-ea"/>
                <a:ea typeface="+mj-ea"/>
                <a:cs typeface="Times New Roman" panose="02020603050405020304" pitchFamily="18" charset="0"/>
              </a:rPr>
              <a:t>5</a:t>
            </a:r>
            <a:r>
              <a:rPr lang="ja-JP" altLang="en-US" sz="1400" kern="100" dirty="0">
                <a:latin typeface="+mj-ea"/>
                <a:ea typeface="+mj-ea"/>
                <a:cs typeface="Times New Roman" panose="02020603050405020304" pitchFamily="18" charset="0"/>
              </a:rPr>
              <a:t>年間）</a:t>
            </a:r>
            <a:endParaRPr lang="ja-JP" altLang="ja-JP" sz="1400" kern="100" dirty="0">
              <a:latin typeface="+mj-ea"/>
              <a:ea typeface="+mj-ea"/>
              <a:cs typeface="Times New Roman" panose="02020603050405020304" pitchFamily="18" charset="0"/>
            </a:endParaRPr>
          </a:p>
        </p:txBody>
      </p:sp>
      <p:sp>
        <p:nvSpPr>
          <p:cNvPr id="71" name="正方形/長方形 70"/>
          <p:cNvSpPr/>
          <p:nvPr/>
        </p:nvSpPr>
        <p:spPr>
          <a:xfrm>
            <a:off x="7383004" y="11500731"/>
            <a:ext cx="1992507" cy="1878807"/>
          </a:xfrm>
          <a:prstGeom prst="rect">
            <a:avLst/>
          </a:prstGeom>
          <a:noFill/>
          <a:ln w="38100">
            <a:solidFill>
              <a:srgbClr val="7030A0"/>
            </a:solidFill>
          </a:ln>
        </p:spPr>
        <p:txBody>
          <a:bodyPr wrap="square" anchor="t">
            <a:noAutofit/>
          </a:bodyPr>
          <a:lstStyle/>
          <a:p>
            <a:pPr algn="just"/>
            <a:endParaRPr lang="en-US" altLang="ja-JP" sz="1600" kern="100" dirty="0">
              <a:solidFill>
                <a:schemeClr val="tx2"/>
              </a:solidFill>
              <a:latin typeface="+mn-ea"/>
              <a:cs typeface="Times New Roman" panose="02020603050405020304" pitchFamily="18" charset="0"/>
            </a:endParaRPr>
          </a:p>
          <a:p>
            <a:pPr marL="171450" indent="-171450" algn="just">
              <a:buFont typeface="Arial" panose="020B0604020202020204" pitchFamily="34" charset="0"/>
              <a:buChar char="•"/>
            </a:pPr>
            <a:r>
              <a:rPr lang="ja-JP" altLang="en-US" sz="1400" kern="100" dirty="0">
                <a:solidFill>
                  <a:schemeClr val="tx2"/>
                </a:solidFill>
                <a:latin typeface="+mn-ea"/>
                <a:cs typeface="Times New Roman" panose="02020603050405020304" pitchFamily="18" charset="0"/>
              </a:rPr>
              <a:t>短期的取組により、</a:t>
            </a:r>
            <a:r>
              <a:rPr lang="ja-JP" altLang="en-US" sz="1400" kern="100" dirty="0" smtClean="0">
                <a:solidFill>
                  <a:schemeClr val="tx2"/>
                </a:solidFill>
                <a:latin typeface="+mn-ea"/>
                <a:cs typeface="Times New Roman" panose="02020603050405020304" pitchFamily="18" charset="0"/>
              </a:rPr>
              <a:t>約</a:t>
            </a:r>
            <a:r>
              <a:rPr lang="en-US" altLang="ja-JP" sz="1400" kern="100" dirty="0">
                <a:solidFill>
                  <a:schemeClr val="tx2"/>
                </a:solidFill>
                <a:latin typeface="+mn-ea"/>
                <a:cs typeface="Times New Roman" panose="02020603050405020304" pitchFamily="18" charset="0"/>
              </a:rPr>
              <a:t>3</a:t>
            </a:r>
            <a:r>
              <a:rPr lang="ja-JP" altLang="en-US" sz="1400" kern="100" dirty="0" smtClean="0">
                <a:solidFill>
                  <a:schemeClr val="tx2"/>
                </a:solidFill>
                <a:latin typeface="+mn-ea"/>
                <a:cs typeface="Times New Roman" panose="02020603050405020304" pitchFamily="18" charset="0"/>
              </a:rPr>
              <a:t>億円</a:t>
            </a:r>
            <a:r>
              <a:rPr lang="ja-JP" altLang="en-US" sz="1400" kern="100" dirty="0">
                <a:solidFill>
                  <a:schemeClr val="tx2"/>
                </a:solidFill>
                <a:latin typeface="+mn-ea"/>
                <a:cs typeface="Times New Roman" panose="02020603050405020304" pitchFamily="18" charset="0"/>
              </a:rPr>
              <a:t>の効果が見込まれ、取組期間終了後</a:t>
            </a:r>
            <a:r>
              <a:rPr lang="ja-JP" altLang="en-US" sz="1400" kern="100" dirty="0" smtClean="0">
                <a:solidFill>
                  <a:schemeClr val="tx2"/>
                </a:solidFill>
                <a:latin typeface="+mn-ea"/>
                <a:cs typeface="Times New Roman" panose="02020603050405020304" pitchFamily="18" charset="0"/>
              </a:rPr>
              <a:t>（</a:t>
            </a:r>
            <a:r>
              <a:rPr lang="en-US" altLang="ja-JP" sz="1400" kern="100" dirty="0">
                <a:solidFill>
                  <a:schemeClr val="tx2"/>
                </a:solidFill>
                <a:latin typeface="+mn-ea"/>
                <a:cs typeface="Times New Roman" panose="02020603050405020304" pitchFamily="18" charset="0"/>
              </a:rPr>
              <a:t>4</a:t>
            </a:r>
            <a:r>
              <a:rPr lang="ja-JP" altLang="en-US" sz="1400" kern="100" dirty="0" smtClean="0">
                <a:solidFill>
                  <a:schemeClr val="tx2"/>
                </a:solidFill>
                <a:latin typeface="+mn-ea"/>
                <a:cs typeface="Times New Roman" panose="02020603050405020304" pitchFamily="18" charset="0"/>
              </a:rPr>
              <a:t>年後</a:t>
            </a:r>
            <a:r>
              <a:rPr lang="ja-JP" altLang="en-US" sz="1400" kern="100" dirty="0">
                <a:solidFill>
                  <a:schemeClr val="tx2"/>
                </a:solidFill>
                <a:latin typeface="+mn-ea"/>
                <a:cs typeface="Times New Roman" panose="02020603050405020304" pitchFamily="18" charset="0"/>
              </a:rPr>
              <a:t>）には、</a:t>
            </a:r>
            <a:r>
              <a:rPr lang="ja-JP" altLang="en-US" sz="1400" kern="100" dirty="0" smtClean="0">
                <a:solidFill>
                  <a:schemeClr val="tx2"/>
                </a:solidFill>
                <a:latin typeface="+mn-ea"/>
                <a:cs typeface="Times New Roman" panose="02020603050405020304" pitchFamily="18" charset="0"/>
              </a:rPr>
              <a:t>約</a:t>
            </a:r>
            <a:r>
              <a:rPr lang="en-US" altLang="ja-JP" sz="1400" kern="100" dirty="0">
                <a:solidFill>
                  <a:schemeClr val="tx2"/>
                </a:solidFill>
                <a:latin typeface="+mn-ea"/>
                <a:cs typeface="Times New Roman" panose="02020603050405020304" pitchFamily="18" charset="0"/>
              </a:rPr>
              <a:t>8</a:t>
            </a:r>
            <a:r>
              <a:rPr lang="ja-JP" altLang="en-US" sz="1400" kern="100" dirty="0" smtClean="0">
                <a:solidFill>
                  <a:schemeClr val="tx2"/>
                </a:solidFill>
                <a:latin typeface="+mn-ea"/>
                <a:cs typeface="Times New Roman" panose="02020603050405020304" pitchFamily="18" charset="0"/>
              </a:rPr>
              <a:t>億円</a:t>
            </a:r>
            <a:r>
              <a:rPr lang="ja-JP" altLang="en-US" sz="1400" kern="100" dirty="0">
                <a:solidFill>
                  <a:schemeClr val="tx2"/>
                </a:solidFill>
                <a:latin typeface="+mn-ea"/>
                <a:cs typeface="Times New Roman" panose="02020603050405020304" pitchFamily="18" charset="0"/>
              </a:rPr>
              <a:t>の効果が見込まれる。</a:t>
            </a:r>
          </a:p>
        </p:txBody>
      </p:sp>
      <p:sp>
        <p:nvSpPr>
          <p:cNvPr id="72" name="正方形/長方形 71"/>
          <p:cNvSpPr/>
          <p:nvPr/>
        </p:nvSpPr>
        <p:spPr>
          <a:xfrm>
            <a:off x="7382168" y="11493528"/>
            <a:ext cx="1513609" cy="285965"/>
          </a:xfrm>
          <a:prstGeom prst="rect">
            <a:avLst/>
          </a:prstGeom>
          <a:solidFill>
            <a:srgbClr val="7030A0"/>
          </a:solidFill>
        </p:spPr>
        <p:txBody>
          <a:bodyPr wrap="square" anchor="ctr">
            <a:noAutofit/>
          </a:bodyPr>
          <a:lstStyle/>
          <a:p>
            <a:pPr algn="just"/>
            <a:r>
              <a:rPr lang="ja-JP" altLang="en-US" sz="1400" b="1" kern="100" dirty="0">
                <a:solidFill>
                  <a:schemeClr val="bg1"/>
                </a:solidFill>
                <a:latin typeface="+mn-ea"/>
                <a:cs typeface="Times New Roman" panose="02020603050405020304" pitchFamily="18" charset="0"/>
              </a:rPr>
              <a:t>効果額について</a:t>
            </a:r>
            <a:endParaRPr lang="en-US" altLang="ja-JP" sz="1400" b="1" kern="100" dirty="0">
              <a:solidFill>
                <a:schemeClr val="bg1"/>
              </a:solidFill>
              <a:latin typeface="+mn-ea"/>
              <a:cs typeface="Times New Roman" panose="02020603050405020304" pitchFamily="18" charset="0"/>
            </a:endParaRPr>
          </a:p>
        </p:txBody>
      </p:sp>
      <p:sp>
        <p:nvSpPr>
          <p:cNvPr id="73" name="右矢印 72"/>
          <p:cNvSpPr/>
          <p:nvPr/>
        </p:nvSpPr>
        <p:spPr>
          <a:xfrm>
            <a:off x="2464856" y="12324279"/>
            <a:ext cx="443577" cy="419717"/>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400" dirty="0">
              <a:latin typeface="+mn-ea"/>
            </a:endParaRPr>
          </a:p>
        </p:txBody>
      </p:sp>
      <p:sp>
        <p:nvSpPr>
          <p:cNvPr id="74" name="正方形/長方形 73"/>
          <p:cNvSpPr/>
          <p:nvPr/>
        </p:nvSpPr>
        <p:spPr>
          <a:xfrm>
            <a:off x="219977" y="13530067"/>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収入</a:t>
            </a:r>
            <a:endParaRPr lang="en-US" altLang="ja-JP" sz="1200" dirty="0">
              <a:solidFill>
                <a:schemeClr val="tx1"/>
              </a:solidFill>
              <a:latin typeface="+mn-ea"/>
            </a:endParaRPr>
          </a:p>
          <a:p>
            <a:pPr algn="ctr"/>
            <a:r>
              <a:rPr lang="en-US" altLang="ja-JP" sz="1200" dirty="0" smtClean="0">
                <a:solidFill>
                  <a:schemeClr val="tx1"/>
                </a:solidFill>
                <a:latin typeface="+mn-ea"/>
              </a:rPr>
              <a:t>46.5</a:t>
            </a:r>
            <a:r>
              <a:rPr lang="ja-JP" altLang="en-US" sz="1200" dirty="0" smtClean="0">
                <a:solidFill>
                  <a:schemeClr val="tx1"/>
                </a:solidFill>
                <a:latin typeface="+mn-ea"/>
              </a:rPr>
              <a:t>億</a:t>
            </a:r>
            <a:r>
              <a:rPr lang="ja-JP" altLang="en-US" sz="1200" dirty="0">
                <a:solidFill>
                  <a:schemeClr val="tx1"/>
                </a:solidFill>
                <a:latin typeface="+mn-ea"/>
              </a:rPr>
              <a:t>円</a:t>
            </a:r>
          </a:p>
        </p:txBody>
      </p:sp>
      <p:sp>
        <p:nvSpPr>
          <p:cNvPr id="75" name="正方形/長方形 74"/>
          <p:cNvSpPr/>
          <p:nvPr/>
        </p:nvSpPr>
        <p:spPr>
          <a:xfrm>
            <a:off x="1323038" y="13534958"/>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支出</a:t>
            </a:r>
            <a:endParaRPr lang="en-US" altLang="ja-JP" sz="1200" dirty="0">
              <a:solidFill>
                <a:schemeClr val="tx1"/>
              </a:solidFill>
              <a:latin typeface="+mn-ea"/>
            </a:endParaRPr>
          </a:p>
          <a:p>
            <a:pPr algn="ctr"/>
            <a:r>
              <a:rPr lang="en-US" altLang="ja-JP" sz="1200" dirty="0" smtClean="0">
                <a:solidFill>
                  <a:schemeClr val="tx1"/>
                </a:solidFill>
                <a:latin typeface="+mn-ea"/>
              </a:rPr>
              <a:t>41.3</a:t>
            </a:r>
            <a:r>
              <a:rPr lang="ja-JP" altLang="en-US" sz="1200" dirty="0" smtClean="0">
                <a:solidFill>
                  <a:schemeClr val="tx1"/>
                </a:solidFill>
                <a:latin typeface="+mn-ea"/>
              </a:rPr>
              <a:t>億</a:t>
            </a:r>
            <a:r>
              <a:rPr lang="ja-JP" altLang="en-US" sz="1200" dirty="0">
                <a:solidFill>
                  <a:schemeClr val="tx1"/>
                </a:solidFill>
                <a:latin typeface="+mn-ea"/>
              </a:rPr>
              <a:t>円</a:t>
            </a:r>
          </a:p>
        </p:txBody>
      </p:sp>
      <p:sp>
        <p:nvSpPr>
          <p:cNvPr id="76" name="正方形/長方形 75"/>
          <p:cNvSpPr/>
          <p:nvPr/>
        </p:nvSpPr>
        <p:spPr>
          <a:xfrm>
            <a:off x="217876" y="11358244"/>
            <a:ext cx="1676905" cy="28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400" dirty="0">
                <a:solidFill>
                  <a:schemeClr val="tx1"/>
                </a:solidFill>
                <a:latin typeface="+mn-ea"/>
              </a:rPr>
              <a:t>　</a:t>
            </a:r>
            <a:r>
              <a:rPr lang="ja-JP" altLang="en-US" sz="1400" u="sng" dirty="0">
                <a:solidFill>
                  <a:schemeClr val="tx1"/>
                </a:solidFill>
                <a:latin typeface="+mn-ea"/>
              </a:rPr>
              <a:t>試算結果</a:t>
            </a:r>
            <a:endParaRPr lang="en-US" altLang="ja-JP" sz="1400" u="sng" dirty="0">
              <a:solidFill>
                <a:schemeClr val="tx1"/>
              </a:solidFill>
              <a:latin typeface="+mn-ea"/>
            </a:endParaRPr>
          </a:p>
        </p:txBody>
      </p:sp>
      <p:sp>
        <p:nvSpPr>
          <p:cNvPr id="77" name="正方形/長方形 76"/>
          <p:cNvSpPr/>
          <p:nvPr/>
        </p:nvSpPr>
        <p:spPr>
          <a:xfrm>
            <a:off x="183218" y="10515380"/>
            <a:ext cx="9278064" cy="3369190"/>
          </a:xfrm>
          <a:prstGeom prst="rect">
            <a:avLst/>
          </a:prstGeom>
          <a:noFill/>
          <a:ln w="38100">
            <a:solidFill>
              <a:srgbClr val="7030A0"/>
            </a:solidFill>
          </a:ln>
          <a:effectLst/>
        </p:spPr>
        <p:txBody>
          <a:bodyPr wrap="square">
            <a:noAutofit/>
          </a:bodyPr>
          <a:lstStyle/>
          <a:p>
            <a:endParaRPr lang="en-US" altLang="ja-JP" sz="1400" kern="100" dirty="0">
              <a:latin typeface="+mn-ea"/>
              <a:cs typeface="Times New Roman" panose="02020603050405020304" pitchFamily="18" charset="0"/>
            </a:endParaRPr>
          </a:p>
        </p:txBody>
      </p:sp>
      <p:sp>
        <p:nvSpPr>
          <p:cNvPr id="78" name="正方形/長方形 77"/>
          <p:cNvSpPr/>
          <p:nvPr/>
        </p:nvSpPr>
        <p:spPr>
          <a:xfrm>
            <a:off x="211169" y="11644676"/>
            <a:ext cx="2439470" cy="28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平成</a:t>
            </a:r>
            <a:r>
              <a:rPr lang="en-US" altLang="ja-JP" sz="1200" dirty="0" smtClean="0">
                <a:solidFill>
                  <a:schemeClr val="tx1"/>
                </a:solidFill>
                <a:latin typeface="+mn-ea"/>
              </a:rPr>
              <a:t>29</a:t>
            </a:r>
            <a:r>
              <a:rPr lang="ja-JP" altLang="en-US" sz="1200" dirty="0" smtClean="0">
                <a:solidFill>
                  <a:schemeClr val="tx1"/>
                </a:solidFill>
                <a:latin typeface="+mn-ea"/>
              </a:rPr>
              <a:t>年度</a:t>
            </a:r>
            <a:r>
              <a:rPr lang="ja-JP" altLang="en-US" sz="1200" dirty="0">
                <a:solidFill>
                  <a:schemeClr val="tx1"/>
                </a:solidFill>
                <a:latin typeface="+mn-ea"/>
              </a:rPr>
              <a:t>経常損益</a:t>
            </a:r>
            <a:endParaRPr lang="en-US" altLang="ja-JP" sz="1200" dirty="0">
              <a:solidFill>
                <a:schemeClr val="tx1"/>
              </a:solidFill>
              <a:latin typeface="+mn-ea"/>
            </a:endParaRPr>
          </a:p>
          <a:p>
            <a:pPr algn="ctr"/>
            <a:r>
              <a:rPr lang="ja-JP" altLang="en-US" sz="1200" dirty="0">
                <a:solidFill>
                  <a:schemeClr val="tx1"/>
                </a:solidFill>
                <a:latin typeface="+mn-ea"/>
              </a:rPr>
              <a:t>（現状）</a:t>
            </a:r>
            <a:endParaRPr lang="en-US" altLang="ja-JP" sz="1200" dirty="0">
              <a:solidFill>
                <a:schemeClr val="tx1"/>
              </a:solidFill>
              <a:latin typeface="+mn-ea"/>
            </a:endParaRPr>
          </a:p>
        </p:txBody>
      </p:sp>
      <p:sp>
        <p:nvSpPr>
          <p:cNvPr id="79" name="正方形/長方形 78"/>
          <p:cNvSpPr/>
          <p:nvPr/>
        </p:nvSpPr>
        <p:spPr>
          <a:xfrm>
            <a:off x="3128609" y="11438299"/>
            <a:ext cx="1700150" cy="28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短期的取組効果</a:t>
            </a:r>
            <a:endParaRPr lang="en-US" altLang="ja-JP" sz="1200" dirty="0">
              <a:solidFill>
                <a:schemeClr val="tx1"/>
              </a:solidFill>
              <a:latin typeface="+mn-ea"/>
            </a:endParaRPr>
          </a:p>
          <a:p>
            <a:pPr algn="ctr"/>
            <a:r>
              <a:rPr lang="ja-JP" altLang="en-US" sz="1200" dirty="0" smtClean="0">
                <a:solidFill>
                  <a:schemeClr val="tx1"/>
                </a:solidFill>
                <a:latin typeface="+mn-ea"/>
              </a:rPr>
              <a:t>（</a:t>
            </a:r>
            <a:r>
              <a:rPr lang="en-US" altLang="ja-JP" sz="1200" dirty="0">
                <a:solidFill>
                  <a:schemeClr val="tx1"/>
                </a:solidFill>
                <a:latin typeface="+mn-ea"/>
              </a:rPr>
              <a:t>2</a:t>
            </a:r>
            <a:r>
              <a:rPr lang="ja-JP" altLang="en-US" sz="1200" dirty="0" smtClean="0">
                <a:solidFill>
                  <a:schemeClr val="tx1"/>
                </a:solidFill>
                <a:latin typeface="+mn-ea"/>
              </a:rPr>
              <a:t>年後</a:t>
            </a:r>
            <a:r>
              <a:rPr lang="ja-JP" altLang="en-US" sz="1200" dirty="0">
                <a:solidFill>
                  <a:schemeClr val="tx1"/>
                </a:solidFill>
                <a:latin typeface="+mn-ea"/>
              </a:rPr>
              <a:t>の効果）</a:t>
            </a:r>
            <a:endParaRPr lang="en-US" altLang="ja-JP" sz="1200" dirty="0">
              <a:solidFill>
                <a:schemeClr val="tx1"/>
              </a:solidFill>
              <a:latin typeface="+mn-ea"/>
            </a:endParaRPr>
          </a:p>
        </p:txBody>
      </p:sp>
      <p:sp>
        <p:nvSpPr>
          <p:cNvPr id="80" name="正方形/長方形 79"/>
          <p:cNvSpPr/>
          <p:nvPr/>
        </p:nvSpPr>
        <p:spPr>
          <a:xfrm>
            <a:off x="2717904" y="13537992"/>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収入</a:t>
            </a:r>
            <a:endParaRPr lang="en-US" altLang="ja-JP" sz="1200" dirty="0">
              <a:solidFill>
                <a:schemeClr val="tx1"/>
              </a:solidFill>
              <a:latin typeface="+mn-ea"/>
            </a:endParaRPr>
          </a:p>
          <a:p>
            <a:pPr algn="ctr"/>
            <a:r>
              <a:rPr lang="en-US" altLang="ja-JP" sz="1200" dirty="0" smtClean="0">
                <a:solidFill>
                  <a:schemeClr val="tx1"/>
                </a:solidFill>
                <a:latin typeface="+mn-ea"/>
              </a:rPr>
              <a:t>47.7</a:t>
            </a:r>
            <a:r>
              <a:rPr lang="ja-JP" altLang="en-US" sz="1200" dirty="0" smtClean="0">
                <a:solidFill>
                  <a:schemeClr val="tx1"/>
                </a:solidFill>
                <a:latin typeface="+mn-ea"/>
              </a:rPr>
              <a:t>億</a:t>
            </a:r>
            <a:r>
              <a:rPr lang="ja-JP" altLang="en-US" sz="1200" dirty="0">
                <a:solidFill>
                  <a:schemeClr val="tx1"/>
                </a:solidFill>
                <a:latin typeface="+mn-ea"/>
              </a:rPr>
              <a:t>円</a:t>
            </a:r>
          </a:p>
        </p:txBody>
      </p:sp>
      <p:sp>
        <p:nvSpPr>
          <p:cNvPr id="81" name="正方形/長方形 80"/>
          <p:cNvSpPr/>
          <p:nvPr/>
        </p:nvSpPr>
        <p:spPr>
          <a:xfrm>
            <a:off x="3803834" y="13538850"/>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支出</a:t>
            </a:r>
            <a:endParaRPr lang="en-US" altLang="ja-JP" sz="1200" dirty="0">
              <a:solidFill>
                <a:schemeClr val="tx1"/>
              </a:solidFill>
              <a:latin typeface="+mn-ea"/>
            </a:endParaRPr>
          </a:p>
          <a:p>
            <a:pPr algn="ctr"/>
            <a:r>
              <a:rPr lang="en-US" altLang="ja-JP" sz="1200" dirty="0" smtClean="0">
                <a:solidFill>
                  <a:schemeClr val="tx1"/>
                </a:solidFill>
                <a:latin typeface="+mn-ea"/>
              </a:rPr>
              <a:t>39.</a:t>
            </a:r>
            <a:r>
              <a:rPr lang="en-US" altLang="ja-JP" sz="1200" dirty="0">
                <a:solidFill>
                  <a:schemeClr val="tx1"/>
                </a:solidFill>
                <a:latin typeface="+mn-ea"/>
              </a:rPr>
              <a:t>3</a:t>
            </a:r>
            <a:r>
              <a:rPr lang="ja-JP" altLang="en-US" sz="1200" dirty="0" smtClean="0">
                <a:solidFill>
                  <a:schemeClr val="tx1"/>
                </a:solidFill>
                <a:latin typeface="+mn-ea"/>
              </a:rPr>
              <a:t>億円</a:t>
            </a:r>
            <a:endParaRPr lang="ja-JP" altLang="en-US" sz="1200" dirty="0">
              <a:solidFill>
                <a:schemeClr val="tx1"/>
              </a:solidFill>
              <a:latin typeface="+mn-ea"/>
            </a:endParaRPr>
          </a:p>
        </p:txBody>
      </p:sp>
      <p:sp>
        <p:nvSpPr>
          <p:cNvPr id="82" name="正方形/長方形 81"/>
          <p:cNvSpPr/>
          <p:nvPr/>
        </p:nvSpPr>
        <p:spPr>
          <a:xfrm>
            <a:off x="163478" y="10491768"/>
            <a:ext cx="9406785" cy="1007672"/>
          </a:xfrm>
          <a:prstGeom prst="rect">
            <a:avLst/>
          </a:prstGeom>
          <a:noFill/>
          <a:ln w="38100">
            <a:noFill/>
          </a:ln>
          <a:effectLst/>
        </p:spPr>
        <p:txBody>
          <a:bodyPr wrap="square">
            <a:noAutofit/>
          </a:bodyPr>
          <a:lstStyle/>
          <a:p>
            <a:r>
              <a:rPr lang="ja-JP" altLang="en-US" sz="1400" kern="100" dirty="0">
                <a:latin typeface="+mn-ea"/>
                <a:cs typeface="Times New Roman" panose="02020603050405020304" pitchFamily="18" charset="0"/>
              </a:rPr>
              <a:t>　</a:t>
            </a:r>
            <a:r>
              <a:rPr lang="ja-JP" altLang="en-US" sz="1400" u="sng" kern="100" dirty="0">
                <a:latin typeface="+mn-ea"/>
                <a:cs typeface="Times New Roman" panose="02020603050405020304" pitchFamily="18" charset="0"/>
              </a:rPr>
              <a:t>前提条件</a:t>
            </a:r>
            <a:endParaRPr lang="en-US" altLang="ja-JP" sz="1400" u="sng" kern="100" dirty="0">
              <a:latin typeface="+mn-ea"/>
              <a:cs typeface="Times New Roman" panose="02020603050405020304" pitchFamily="18" charset="0"/>
            </a:endParaRPr>
          </a:p>
          <a:p>
            <a:pPr marL="342900" indent="-342900">
              <a:buFont typeface="Wingdings" panose="05000000000000000000" pitchFamily="2" charset="2"/>
              <a:buChar char=""/>
            </a:pPr>
            <a:r>
              <a:rPr lang="ja-JP" altLang="en-US" sz="1400" kern="100" dirty="0">
                <a:latin typeface="+mn-ea"/>
                <a:cs typeface="Times New Roman" panose="02020603050405020304" pitchFamily="18" charset="0"/>
              </a:rPr>
              <a:t>短期的取組による経営改善効果と中期的取組による経営改善効果をそれぞれ試算</a:t>
            </a:r>
            <a:endParaRPr lang="en-US" altLang="ja-JP" sz="1400" kern="100" dirty="0">
              <a:latin typeface="+mn-ea"/>
              <a:cs typeface="Times New Roman" panose="02020603050405020304" pitchFamily="18" charset="0"/>
            </a:endParaRPr>
          </a:p>
          <a:p>
            <a:pPr marL="342900" indent="-342900">
              <a:buFont typeface="Wingdings" panose="05000000000000000000" pitchFamily="2" charset="2"/>
              <a:buChar char=""/>
            </a:pPr>
            <a:r>
              <a:rPr lang="ja-JP" altLang="en-US" sz="1400" kern="100" dirty="0">
                <a:latin typeface="+mn-ea"/>
                <a:cs typeface="Times New Roman" panose="02020603050405020304" pitchFamily="18" charset="0"/>
              </a:rPr>
              <a:t>赤字地区及び施設について、経営改善策の実施により、効果を発揮（赤字を解消）した場合の額を効果額とする。</a:t>
            </a:r>
            <a:endParaRPr lang="en-US" altLang="ja-JP" sz="1400" kern="100" dirty="0">
              <a:latin typeface="+mn-ea"/>
              <a:cs typeface="Times New Roman" panose="02020603050405020304" pitchFamily="18" charset="0"/>
            </a:endParaRPr>
          </a:p>
          <a:p>
            <a:pPr marL="342900" indent="-342900">
              <a:buFont typeface="Wingdings" panose="05000000000000000000" pitchFamily="2" charset="2"/>
              <a:buChar char=""/>
            </a:pPr>
            <a:r>
              <a:rPr lang="ja-JP" altLang="en-US" sz="1400" kern="100" dirty="0">
                <a:latin typeface="+mn-ea"/>
                <a:cs typeface="Times New Roman" panose="02020603050405020304" pitchFamily="18" charset="0"/>
              </a:rPr>
              <a:t>平成</a:t>
            </a:r>
            <a:r>
              <a:rPr lang="en-US" altLang="ja-JP" sz="1400" kern="100" dirty="0" smtClean="0">
                <a:latin typeface="+mn-ea"/>
                <a:cs typeface="Times New Roman" panose="02020603050405020304" pitchFamily="18" charset="0"/>
              </a:rPr>
              <a:t>29</a:t>
            </a:r>
            <a:r>
              <a:rPr lang="ja-JP" altLang="en-US" sz="1400" kern="100" dirty="0" smtClean="0">
                <a:latin typeface="+mn-ea"/>
                <a:cs typeface="Times New Roman" panose="02020603050405020304" pitchFamily="18" charset="0"/>
              </a:rPr>
              <a:t>年度</a:t>
            </a:r>
            <a:r>
              <a:rPr lang="ja-JP" altLang="en-US" sz="1400" kern="100" dirty="0">
                <a:latin typeface="+mn-ea"/>
                <a:cs typeface="Times New Roman" panose="02020603050405020304" pitchFamily="18" charset="0"/>
              </a:rPr>
              <a:t>決算と比較した場合の試算であり、経営改善策以外の影響は考慮していない。</a:t>
            </a:r>
            <a:endParaRPr lang="ja-JP" altLang="ja-JP" sz="1400" kern="100" dirty="0">
              <a:latin typeface="+mn-ea"/>
              <a:cs typeface="Times New Roman" panose="02020603050405020304" pitchFamily="18" charset="0"/>
            </a:endParaRPr>
          </a:p>
        </p:txBody>
      </p:sp>
      <p:sp>
        <p:nvSpPr>
          <p:cNvPr id="84" name="正方形/長方形 83"/>
          <p:cNvSpPr/>
          <p:nvPr/>
        </p:nvSpPr>
        <p:spPr>
          <a:xfrm>
            <a:off x="5516530" y="11451883"/>
            <a:ext cx="1700150" cy="28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経営改善効果</a:t>
            </a:r>
            <a:endParaRPr lang="en-US" altLang="ja-JP" sz="1200" dirty="0">
              <a:solidFill>
                <a:schemeClr val="tx1"/>
              </a:solidFill>
              <a:latin typeface="+mn-ea"/>
            </a:endParaRPr>
          </a:p>
          <a:p>
            <a:pPr algn="ctr"/>
            <a:r>
              <a:rPr lang="ja-JP" altLang="en-US" sz="1200" dirty="0" smtClean="0">
                <a:solidFill>
                  <a:schemeClr val="tx1"/>
                </a:solidFill>
                <a:latin typeface="+mn-ea"/>
              </a:rPr>
              <a:t>（</a:t>
            </a:r>
            <a:r>
              <a:rPr lang="en-US" altLang="ja-JP" sz="1200" dirty="0">
                <a:solidFill>
                  <a:schemeClr val="tx1"/>
                </a:solidFill>
                <a:latin typeface="+mn-ea"/>
              </a:rPr>
              <a:t>4</a:t>
            </a:r>
            <a:r>
              <a:rPr lang="ja-JP" altLang="en-US" sz="1200" dirty="0" smtClean="0">
                <a:solidFill>
                  <a:schemeClr val="tx1"/>
                </a:solidFill>
                <a:latin typeface="+mn-ea"/>
              </a:rPr>
              <a:t>年後</a:t>
            </a:r>
            <a:r>
              <a:rPr lang="ja-JP" altLang="en-US" sz="1200" dirty="0">
                <a:solidFill>
                  <a:schemeClr val="tx1"/>
                </a:solidFill>
                <a:latin typeface="+mn-ea"/>
              </a:rPr>
              <a:t>の効果）</a:t>
            </a:r>
            <a:endParaRPr lang="en-US" altLang="ja-JP" sz="1200" dirty="0">
              <a:solidFill>
                <a:schemeClr val="tx1"/>
              </a:solidFill>
              <a:latin typeface="+mn-ea"/>
            </a:endParaRPr>
          </a:p>
        </p:txBody>
      </p:sp>
      <p:sp>
        <p:nvSpPr>
          <p:cNvPr id="85" name="正方形/長方形 84"/>
          <p:cNvSpPr/>
          <p:nvPr/>
        </p:nvSpPr>
        <p:spPr>
          <a:xfrm>
            <a:off x="5167537" y="13527851"/>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収入</a:t>
            </a:r>
            <a:endParaRPr lang="en-US" altLang="ja-JP" sz="1200" dirty="0">
              <a:solidFill>
                <a:schemeClr val="tx1"/>
              </a:solidFill>
              <a:latin typeface="+mn-ea"/>
            </a:endParaRPr>
          </a:p>
          <a:p>
            <a:pPr algn="ctr"/>
            <a:r>
              <a:rPr lang="en-US" altLang="ja-JP" sz="1200" dirty="0" smtClean="0">
                <a:solidFill>
                  <a:schemeClr val="tx1"/>
                </a:solidFill>
                <a:latin typeface="+mn-ea"/>
              </a:rPr>
              <a:t>51.</a:t>
            </a:r>
            <a:r>
              <a:rPr lang="en-US" altLang="ja-JP" sz="1200" dirty="0">
                <a:solidFill>
                  <a:schemeClr val="tx1"/>
                </a:solidFill>
                <a:latin typeface="+mn-ea"/>
              </a:rPr>
              <a:t>5</a:t>
            </a:r>
            <a:r>
              <a:rPr lang="ja-JP" altLang="en-US" sz="1200" dirty="0" smtClean="0">
                <a:solidFill>
                  <a:schemeClr val="tx1"/>
                </a:solidFill>
                <a:latin typeface="+mn-ea"/>
              </a:rPr>
              <a:t>億円</a:t>
            </a:r>
            <a:endParaRPr lang="ja-JP" altLang="en-US" sz="1200" dirty="0">
              <a:solidFill>
                <a:schemeClr val="tx1"/>
              </a:solidFill>
              <a:latin typeface="+mn-ea"/>
            </a:endParaRPr>
          </a:p>
        </p:txBody>
      </p:sp>
      <p:sp>
        <p:nvSpPr>
          <p:cNvPr id="86" name="正方形/長方形 85"/>
          <p:cNvSpPr/>
          <p:nvPr/>
        </p:nvSpPr>
        <p:spPr>
          <a:xfrm>
            <a:off x="6240639" y="13529142"/>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支出</a:t>
            </a:r>
            <a:endParaRPr lang="en-US" altLang="ja-JP" sz="1200" dirty="0">
              <a:solidFill>
                <a:schemeClr val="tx1"/>
              </a:solidFill>
              <a:latin typeface="+mn-ea"/>
            </a:endParaRPr>
          </a:p>
          <a:p>
            <a:pPr algn="ctr"/>
            <a:r>
              <a:rPr lang="en-US" altLang="ja-JP" sz="1200" dirty="0" smtClean="0">
                <a:solidFill>
                  <a:schemeClr val="tx1"/>
                </a:solidFill>
                <a:latin typeface="+mn-ea"/>
              </a:rPr>
              <a:t>38.0</a:t>
            </a:r>
            <a:r>
              <a:rPr lang="ja-JP" altLang="en-US" sz="1200" dirty="0" smtClean="0">
                <a:solidFill>
                  <a:schemeClr val="tx1"/>
                </a:solidFill>
                <a:latin typeface="+mn-ea"/>
              </a:rPr>
              <a:t>億</a:t>
            </a:r>
            <a:r>
              <a:rPr lang="ja-JP" altLang="en-US" sz="1200" dirty="0">
                <a:solidFill>
                  <a:schemeClr val="tx1"/>
                </a:solidFill>
                <a:latin typeface="+mn-ea"/>
              </a:rPr>
              <a:t>円</a:t>
            </a:r>
          </a:p>
        </p:txBody>
      </p:sp>
      <p:sp>
        <p:nvSpPr>
          <p:cNvPr id="87" name="正方形/長方形 86"/>
          <p:cNvSpPr/>
          <p:nvPr/>
        </p:nvSpPr>
        <p:spPr>
          <a:xfrm>
            <a:off x="304342" y="10249300"/>
            <a:ext cx="5548401" cy="29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effectLst>
                  <a:outerShdw blurRad="38100" dist="38100" dir="2700000" algn="tl">
                    <a:srgbClr val="000000">
                      <a:alpha val="43137"/>
                    </a:srgbClr>
                  </a:outerShdw>
                </a:effectLst>
              </a:rPr>
              <a:t>現状を前提とした場合の効果額の試算</a:t>
            </a:r>
          </a:p>
        </p:txBody>
      </p:sp>
      <p:sp>
        <p:nvSpPr>
          <p:cNvPr id="88" name="正方形/長方形 87"/>
          <p:cNvSpPr/>
          <p:nvPr/>
        </p:nvSpPr>
        <p:spPr>
          <a:xfrm>
            <a:off x="77996" y="9840689"/>
            <a:ext cx="9429609"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a:solidFill>
                  <a:schemeClr val="tx1"/>
                </a:solidFill>
                <a:latin typeface="+mn-ea"/>
              </a:rPr>
              <a:t>３</a:t>
            </a:r>
            <a:r>
              <a:rPr lang="en-US" altLang="ja-JP" sz="1600" dirty="0" smtClean="0">
                <a:solidFill>
                  <a:schemeClr val="tx1"/>
                </a:solidFill>
                <a:latin typeface="+mn-ea"/>
              </a:rPr>
              <a:t>.</a:t>
            </a:r>
            <a:r>
              <a:rPr lang="ja-JP" altLang="en-US" sz="1600" dirty="0" smtClean="0">
                <a:solidFill>
                  <a:schemeClr val="tx1"/>
                </a:solidFill>
                <a:latin typeface="+mn-ea"/>
              </a:rPr>
              <a:t> 経営改善策の実施による効果額の試算について</a:t>
            </a:r>
            <a:endParaRPr lang="en-US" altLang="ja-JP" sz="1600" dirty="0">
              <a:solidFill>
                <a:schemeClr val="tx1"/>
              </a:solidFill>
              <a:latin typeface="+mn-ea"/>
            </a:endParaRPr>
          </a:p>
        </p:txBody>
      </p:sp>
      <p:sp>
        <p:nvSpPr>
          <p:cNvPr id="83" name="右矢印 82"/>
          <p:cNvSpPr/>
          <p:nvPr/>
        </p:nvSpPr>
        <p:spPr>
          <a:xfrm>
            <a:off x="4887064" y="12417766"/>
            <a:ext cx="443577" cy="419717"/>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400" dirty="0">
              <a:latin typeface="+mn-ea"/>
            </a:endParaRPr>
          </a:p>
        </p:txBody>
      </p:sp>
    </p:spTree>
    <p:extLst>
      <p:ext uri="{BB962C8B-B14F-4D97-AF65-F5344CB8AC3E}">
        <p14:creationId xmlns:p14="http://schemas.microsoft.com/office/powerpoint/2010/main" val="1178269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1925</TotalTime>
  <Words>1894</Words>
  <PresentationFormat>ユーザー設定</PresentationFormat>
  <Paragraphs>208</Paragraphs>
  <Slides>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ＭＳ Ｐゴシック</vt:lpstr>
      <vt:lpstr>ＭＳ ゴシック</vt:lpstr>
      <vt:lpstr>メイリオ</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2019-02-06T05:53:50Z</cp:lastPrinted>
  <dcterms:created xsi:type="dcterms:W3CDTF">2017-10-06T08:42:29Z</dcterms:created>
  <dcterms:modified xsi:type="dcterms:W3CDTF">2019-03-05T04:21:44Z</dcterms:modified>
</cp:coreProperties>
</file>