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1"/>
  </p:notesMasterIdLst>
  <p:handoutMasterIdLst>
    <p:handoutMasterId r:id="rId12"/>
  </p:handoutMasterIdLst>
  <p:sldIdLst>
    <p:sldId id="256" r:id="rId2"/>
    <p:sldId id="278" r:id="rId3"/>
    <p:sldId id="470" r:id="rId4"/>
    <p:sldId id="475" r:id="rId5"/>
    <p:sldId id="460" r:id="rId6"/>
    <p:sldId id="476" r:id="rId7"/>
    <p:sldId id="462" r:id="rId8"/>
    <p:sldId id="471" r:id="rId9"/>
    <p:sldId id="47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3236" autoAdjust="0"/>
  </p:normalViewPr>
  <p:slideViewPr>
    <p:cSldViewPr snapToGrid="0">
      <p:cViewPr varScale="1">
        <p:scale>
          <a:sx n="68" d="100"/>
          <a:sy n="68" d="100"/>
        </p:scale>
        <p:origin x="1554" y="66"/>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BFF06E-E0EF-4906-B12D-2C8E2B517655}" type="datetimeFigureOut">
              <a:rPr kumimoji="1" lang="ja-JP" altLang="en-US" smtClean="0"/>
              <a:t>2023/3/9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3833332-7681-4398-81D6-0574307D3D5A}" type="slidenum">
              <a:rPr kumimoji="1" lang="ja-JP" altLang="en-US" smtClean="0"/>
              <a:t>‹#›</a:t>
            </a:fld>
            <a:endParaRPr kumimoji="1" lang="ja-JP" altLang="en-US"/>
          </a:p>
        </p:txBody>
      </p:sp>
    </p:spTree>
    <p:extLst>
      <p:ext uri="{BB962C8B-B14F-4D97-AF65-F5344CB8AC3E}">
        <p14:creationId xmlns:p14="http://schemas.microsoft.com/office/powerpoint/2010/main" val="1335837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2023/3/9</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4</a:t>
            </a:fld>
            <a:endParaRPr kumimoji="1" lang="ja-JP" altLang="en-US"/>
          </a:p>
        </p:txBody>
      </p:sp>
    </p:spTree>
    <p:extLst>
      <p:ext uri="{BB962C8B-B14F-4D97-AF65-F5344CB8AC3E}">
        <p14:creationId xmlns:p14="http://schemas.microsoft.com/office/powerpoint/2010/main" val="354277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7</a:t>
            </a:fld>
            <a:endParaRPr kumimoji="1" lang="ja-JP" altLang="en-US"/>
          </a:p>
        </p:txBody>
      </p:sp>
    </p:spTree>
    <p:extLst>
      <p:ext uri="{BB962C8B-B14F-4D97-AF65-F5344CB8AC3E}">
        <p14:creationId xmlns:p14="http://schemas.microsoft.com/office/powerpoint/2010/main" val="269279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9</a:t>
            </a:fld>
            <a:endParaRPr kumimoji="1" lang="ja-JP" altLang="en-US"/>
          </a:p>
        </p:txBody>
      </p:sp>
    </p:spTree>
    <p:extLst>
      <p:ext uri="{BB962C8B-B14F-4D97-AF65-F5344CB8AC3E}">
        <p14:creationId xmlns:p14="http://schemas.microsoft.com/office/powerpoint/2010/main" val="1389783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2023/3/9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2023/3/9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2023/3/9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2023/3/9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2023/3/9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2023/3/9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2023/3/9</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36" y="1217897"/>
            <a:ext cx="9144000" cy="2621301"/>
          </a:xfrm>
          <a:noFill/>
        </p:spPr>
        <p:txBody>
          <a:bodyPr>
            <a:normAutofit/>
          </a:bodyPr>
          <a:lstStyle/>
          <a:p>
            <a:pPr algn="ctr"/>
            <a:r>
              <a:rPr lang="ja-JP" altLang="en-US" sz="4400" dirty="0" smtClean="0">
                <a:solidFill>
                  <a:schemeClr val="tx1"/>
                </a:solidFill>
                <a:effectLst>
                  <a:outerShdw blurRad="38100" dist="38100" dir="2700000" algn="tl">
                    <a:srgbClr val="000000">
                      <a:alpha val="43137"/>
                    </a:srgbClr>
                  </a:outerShdw>
                </a:effectLst>
              </a:rPr>
              <a:t>第２次</a:t>
            </a:r>
            <a:r>
              <a:rPr lang="en-US" altLang="ja-JP" sz="4400" dirty="0">
                <a:solidFill>
                  <a:schemeClr val="tx1"/>
                </a:solidFill>
                <a:effectLst>
                  <a:outerShdw blurRad="38100" dist="38100" dir="2700000" algn="tl">
                    <a:srgbClr val="000000">
                      <a:alpha val="43137"/>
                    </a:srgbClr>
                  </a:outerShdw>
                </a:effectLst>
              </a:rPr>
              <a:t/>
            </a:r>
            <a:br>
              <a:rPr lang="en-US" altLang="ja-JP" sz="4400" dirty="0">
                <a:solidFill>
                  <a:schemeClr val="tx1"/>
                </a:solidFill>
                <a:effectLst>
                  <a:outerShdw blurRad="38100" dist="38100" dir="2700000" algn="tl">
                    <a:srgbClr val="000000">
                      <a:alpha val="43137"/>
                    </a:srgbClr>
                  </a:outerShdw>
                </a:effectLst>
              </a:rPr>
            </a:br>
            <a:r>
              <a:rPr kumimoji="1" lang="ja-JP" altLang="en-US" sz="4400" dirty="0" smtClean="0">
                <a:solidFill>
                  <a:schemeClr val="tx1"/>
                </a:solidFill>
                <a:effectLst>
                  <a:outerShdw blurRad="38100" dist="38100" dir="2700000" algn="tl">
                    <a:srgbClr val="000000">
                      <a:alpha val="43137"/>
                    </a:srgbClr>
                  </a:outerShdw>
                </a:effectLst>
              </a:rPr>
              <a:t>港湾</a:t>
            </a:r>
            <a:r>
              <a:rPr kumimoji="1" lang="ja-JP" altLang="en-US" sz="4400" dirty="0">
                <a:solidFill>
                  <a:schemeClr val="tx1"/>
                </a:solidFill>
                <a:effectLst>
                  <a:outerShdw blurRad="38100" dist="38100" dir="2700000" algn="tl">
                    <a:srgbClr val="000000">
                      <a:alpha val="43137"/>
                    </a:srgbClr>
                  </a:outerShdw>
                </a:effectLst>
              </a:rPr>
              <a:t>施設提供事業経営</a:t>
            </a:r>
            <a:r>
              <a:rPr kumimoji="1" lang="ja-JP" altLang="en-US" sz="4400" dirty="0" smtClean="0">
                <a:solidFill>
                  <a:schemeClr val="tx1"/>
                </a:solidFill>
                <a:effectLst>
                  <a:outerShdw blurRad="38100" dist="38100" dir="2700000" algn="tl">
                    <a:srgbClr val="000000">
                      <a:alpha val="43137"/>
                    </a:srgbClr>
                  </a:outerShdw>
                </a:effectLst>
              </a:rPr>
              <a:t>計画</a:t>
            </a:r>
            <a:r>
              <a:rPr kumimoji="1" lang="en-US" altLang="ja-JP" sz="4400" dirty="0">
                <a:solidFill>
                  <a:schemeClr val="tx1"/>
                </a:solidFill>
                <a:effectLst>
                  <a:outerShdw blurRad="38100" dist="38100" dir="2700000" algn="tl">
                    <a:srgbClr val="000000">
                      <a:alpha val="43137"/>
                    </a:srgbClr>
                  </a:outerShdw>
                </a:effectLst>
              </a:rPr>
              <a:t/>
            </a:r>
            <a:br>
              <a:rPr kumimoji="1" lang="en-US" altLang="ja-JP" sz="4400" dirty="0">
                <a:solidFill>
                  <a:schemeClr val="tx1"/>
                </a:solidFill>
                <a:effectLst>
                  <a:outerShdw blurRad="38100" dist="38100" dir="2700000" algn="tl">
                    <a:srgbClr val="000000">
                      <a:alpha val="43137"/>
                    </a:srgbClr>
                  </a:outerShdw>
                </a:effectLst>
              </a:rPr>
            </a:br>
            <a:r>
              <a:rPr lang="ja-JP" altLang="en-US" sz="2800" dirty="0" smtClean="0">
                <a:solidFill>
                  <a:schemeClr val="tx1"/>
                </a:solidFill>
                <a:effectLst>
                  <a:outerShdw blurRad="38100" dist="38100" dir="2700000" algn="tl">
                    <a:srgbClr val="000000">
                      <a:alpha val="43137"/>
                    </a:srgbClr>
                  </a:outerShdw>
                </a:effectLst>
              </a:rPr>
              <a:t>（</a:t>
            </a:r>
            <a:r>
              <a:rPr lang="ja-JP" altLang="en-US" sz="2800" dirty="0">
                <a:solidFill>
                  <a:schemeClr val="tx1"/>
                </a:solidFill>
                <a:effectLst>
                  <a:outerShdw blurRad="38100" dist="38100" dir="2700000" algn="tl">
                    <a:srgbClr val="000000">
                      <a:alpha val="43137"/>
                    </a:srgbClr>
                  </a:outerShdw>
                </a:effectLst>
              </a:rPr>
              <a:t>令和５年度～令和９年度）</a:t>
            </a:r>
            <a:endParaRPr kumimoji="1" lang="ja-JP" altLang="en-US" sz="28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51636" y="4586416"/>
            <a:ext cx="6858000" cy="698679"/>
          </a:xfrm>
        </p:spPr>
        <p:txBody>
          <a:bodyPr>
            <a:normAutofit fontScale="92500" lnSpcReduction="10000"/>
          </a:bodyPr>
          <a:lstStyle/>
          <a:p>
            <a:pPr algn="ctr"/>
            <a:r>
              <a:rPr lang="ja-JP" altLang="en-US" sz="4400" dirty="0">
                <a:solidFill>
                  <a:schemeClr val="tx1"/>
                </a:solidFill>
              </a:rPr>
              <a:t>令和５</a:t>
            </a:r>
            <a:r>
              <a:rPr kumimoji="1" lang="ja-JP" altLang="en-US" sz="4400" dirty="0">
                <a:solidFill>
                  <a:schemeClr val="tx1"/>
                </a:solidFill>
              </a:rPr>
              <a:t>年</a:t>
            </a:r>
            <a:r>
              <a:rPr lang="ja-JP" altLang="en-US" sz="4400" dirty="0">
                <a:solidFill>
                  <a:schemeClr val="tx1"/>
                </a:solidFill>
              </a:rPr>
              <a:t>３</a:t>
            </a:r>
            <a:r>
              <a:rPr kumimoji="1" lang="ja-JP" altLang="en-US" sz="4400" dirty="0">
                <a:solidFill>
                  <a:schemeClr val="tx1"/>
                </a:solidFill>
              </a:rPr>
              <a:t>月</a:t>
            </a: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a:t>大阪港湾局</a:t>
            </a:r>
          </a:p>
        </p:txBody>
      </p:sp>
    </p:spTree>
    <p:extLst>
      <p:ext uri="{BB962C8B-B14F-4D97-AF65-F5344CB8AC3E}">
        <p14:creationId xmlns:p14="http://schemas.microsoft.com/office/powerpoint/2010/main" val="341513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4691"/>
            <a:ext cx="9144000" cy="658284"/>
          </a:xfrm>
        </p:spPr>
        <p:txBody>
          <a:bodyPr>
            <a:noAutofit/>
          </a:bodyPr>
          <a:lstStyle/>
          <a:p>
            <a:pPr algn="ctr"/>
            <a:r>
              <a:rPr kumimoji="1" lang="ja-JP" altLang="en-US" sz="2400" dirty="0">
                <a:solidFill>
                  <a:schemeClr val="tx1"/>
                </a:solidFill>
              </a:rPr>
              <a:t>目　次</a:t>
            </a:r>
          </a:p>
        </p:txBody>
      </p:sp>
      <p:sp>
        <p:nvSpPr>
          <p:cNvPr id="3" name="コンテンツ プレースホルダー 2"/>
          <p:cNvSpPr>
            <a:spLocks noGrp="1"/>
          </p:cNvSpPr>
          <p:nvPr>
            <p:ph idx="1"/>
          </p:nvPr>
        </p:nvSpPr>
        <p:spPr>
          <a:xfrm>
            <a:off x="0" y="983673"/>
            <a:ext cx="9143999" cy="5763491"/>
          </a:xfrm>
        </p:spPr>
        <p:txBody>
          <a:bodyPr>
            <a:noAutofit/>
          </a:bodyPr>
          <a:lstStyle/>
          <a:p>
            <a:pPr marL="0" indent="0">
              <a:lnSpc>
                <a:spcPct val="80000"/>
              </a:lnSpc>
              <a:buNone/>
            </a:pPr>
            <a:r>
              <a:rPr lang="ja-JP" altLang="en-US" dirty="0">
                <a:solidFill>
                  <a:srgbClr val="FF0000"/>
                </a:solidFill>
                <a:latin typeface="+mn-ea"/>
              </a:rPr>
              <a:t>　</a:t>
            </a:r>
            <a:r>
              <a:rPr lang="en-US" altLang="ja-JP" dirty="0">
                <a:solidFill>
                  <a:schemeClr val="tx1"/>
                </a:solidFill>
                <a:latin typeface="+mn-ea"/>
              </a:rPr>
              <a:t>Ⅰ</a:t>
            </a:r>
            <a:r>
              <a:rPr lang="ja-JP" altLang="en-US" dirty="0">
                <a:solidFill>
                  <a:schemeClr val="tx1"/>
                </a:solidFill>
                <a:latin typeface="+mn-ea"/>
              </a:rPr>
              <a:t>  </a:t>
            </a:r>
            <a:r>
              <a:rPr lang="ja-JP" altLang="en-US" dirty="0" smtClean="0">
                <a:solidFill>
                  <a:schemeClr val="tx1"/>
                </a:solidFill>
                <a:latin typeface="+mn-ea"/>
              </a:rPr>
              <a:t> 第２次</a:t>
            </a:r>
            <a:r>
              <a:rPr lang="ja-JP" altLang="en-US" dirty="0">
                <a:solidFill>
                  <a:schemeClr val="tx1"/>
                </a:solidFill>
                <a:latin typeface="+mn-ea"/>
              </a:rPr>
              <a:t>港湾施設提供事業経営計画とは　　　　　　　　　　　　　　　　</a:t>
            </a:r>
            <a:r>
              <a:rPr lang="ja-JP" altLang="en-US" dirty="0" smtClean="0">
                <a:solidFill>
                  <a:schemeClr val="tx1"/>
                </a:solidFill>
                <a:latin typeface="+mn-ea"/>
              </a:rPr>
              <a:t> ２</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Ⅱ</a:t>
            </a:r>
            <a:r>
              <a:rPr lang="ja-JP" altLang="en-US" dirty="0">
                <a:solidFill>
                  <a:schemeClr val="tx1"/>
                </a:solidFill>
                <a:latin typeface="+mn-ea"/>
              </a:rPr>
              <a:t>　港湾施設提供事業を取り巻く状況　　　　　　　　　　　　　　　　　　 ３</a:t>
            </a: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Ⅲ</a:t>
            </a:r>
            <a:r>
              <a:rPr lang="ja-JP" altLang="en-US" dirty="0">
                <a:solidFill>
                  <a:schemeClr val="tx1"/>
                </a:solidFill>
                <a:latin typeface="+mn-ea"/>
              </a:rPr>
              <a:t>　港湾施設提供事業の課題　　　　　　　　　　　　　　　　　　　　　　 </a:t>
            </a:r>
            <a:r>
              <a:rPr lang="ja-JP" altLang="en-US" dirty="0" smtClean="0">
                <a:solidFill>
                  <a:schemeClr val="tx1"/>
                </a:solidFill>
                <a:latin typeface="+mn-ea"/>
              </a:rPr>
              <a:t>４</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Ⅳ</a:t>
            </a:r>
            <a:r>
              <a:rPr lang="ja-JP" altLang="en-US" dirty="0">
                <a:solidFill>
                  <a:schemeClr val="tx1"/>
                </a:solidFill>
                <a:latin typeface="+mn-ea"/>
              </a:rPr>
              <a:t>　経営改善策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１．施設稼働率　　　　　　　　　　　　　　　　　　　　　　　　　　　 </a:t>
            </a:r>
            <a:r>
              <a:rPr lang="ja-JP" altLang="en-US" dirty="0" smtClean="0">
                <a:solidFill>
                  <a:schemeClr val="tx1"/>
                </a:solidFill>
                <a:latin typeface="+mn-ea"/>
              </a:rPr>
              <a:t>５</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２．上屋の老朽化 　　　　　　　　　　　　　　　　　　　　　　　　　　</a:t>
            </a:r>
            <a:r>
              <a:rPr lang="ja-JP" altLang="en-US" dirty="0" smtClean="0">
                <a:solidFill>
                  <a:schemeClr val="tx1"/>
                </a:solidFill>
                <a:latin typeface="+mn-ea"/>
              </a:rPr>
              <a:t>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３．土地賃借料</a:t>
            </a:r>
            <a:r>
              <a:rPr lang="ja-JP" altLang="en-US" dirty="0" smtClean="0">
                <a:solidFill>
                  <a:schemeClr val="tx1"/>
                </a:solidFill>
                <a:latin typeface="+mn-ea"/>
              </a:rPr>
              <a:t>負担</a:t>
            </a:r>
            <a:r>
              <a:rPr lang="ja-JP" altLang="en-US" dirty="0">
                <a:solidFill>
                  <a:schemeClr val="tx1"/>
                </a:solidFill>
                <a:latin typeface="+mn-ea"/>
              </a:rPr>
              <a:t>（</a:t>
            </a:r>
            <a:r>
              <a:rPr lang="ja-JP" altLang="en-US" dirty="0" smtClean="0">
                <a:solidFill>
                  <a:schemeClr val="tx1"/>
                </a:solidFill>
                <a:latin typeface="+mn-ea"/>
              </a:rPr>
              <a:t>施設</a:t>
            </a:r>
            <a:r>
              <a:rPr lang="ja-JP" altLang="en-US" dirty="0">
                <a:solidFill>
                  <a:schemeClr val="tx1"/>
                </a:solidFill>
                <a:latin typeface="+mn-ea"/>
              </a:rPr>
              <a:t>提供事業から埋立事業への</a:t>
            </a:r>
            <a:r>
              <a:rPr lang="ja-JP" altLang="en-US" dirty="0" smtClean="0">
                <a:solidFill>
                  <a:schemeClr val="tx1"/>
                </a:solidFill>
                <a:latin typeface="+mn-ea"/>
              </a:rPr>
              <a:t>支払</a:t>
            </a:r>
            <a:r>
              <a:rPr lang="ja-JP" altLang="en-US" dirty="0">
                <a:solidFill>
                  <a:schemeClr val="tx1"/>
                </a:solidFill>
                <a:latin typeface="+mn-ea"/>
              </a:rPr>
              <a:t>）</a:t>
            </a:r>
            <a:r>
              <a:rPr lang="ja-JP" altLang="en-US" dirty="0" smtClean="0">
                <a:solidFill>
                  <a:schemeClr val="tx1"/>
                </a:solidFill>
                <a:latin typeface="+mn-ea"/>
              </a:rPr>
              <a:t> </a:t>
            </a:r>
            <a:r>
              <a:rPr lang="ja-JP" altLang="en-US" dirty="0">
                <a:solidFill>
                  <a:schemeClr val="tx1"/>
                </a:solidFill>
                <a:latin typeface="+mn-ea"/>
              </a:rPr>
              <a:t>　　　　　　　７</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Ⅴ</a:t>
            </a:r>
            <a:r>
              <a:rPr lang="ja-JP" altLang="en-US" dirty="0">
                <a:solidFill>
                  <a:schemeClr val="tx1"/>
                </a:solidFill>
                <a:latin typeface="+mn-ea"/>
              </a:rPr>
              <a:t>　計画目標　　　　　　　　　　　　　　　　　　　　　　　　　　　　　 </a:t>
            </a:r>
            <a:r>
              <a:rPr lang="ja-JP" altLang="en-US" dirty="0" smtClean="0">
                <a:solidFill>
                  <a:schemeClr val="tx1"/>
                </a:solidFill>
                <a:latin typeface="+mn-ea"/>
              </a:rPr>
              <a:t>８</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p:txBody>
      </p:sp>
      <p:sp>
        <p:nvSpPr>
          <p:cNvPr id="4" name="スライド番号プレースホルダー 3"/>
          <p:cNvSpPr>
            <a:spLocks noGrp="1"/>
          </p:cNvSpPr>
          <p:nvPr>
            <p:ph type="sldNum" sz="quarter" idx="12"/>
          </p:nvPr>
        </p:nvSpPr>
        <p:spPr>
          <a:xfrm>
            <a:off x="8706864" y="6596195"/>
            <a:ext cx="512638" cy="365125"/>
          </a:xfrm>
        </p:spPr>
        <p:txBody>
          <a:bodyPr/>
          <a:lstStyle/>
          <a:p>
            <a:r>
              <a:rPr lang="ja-JP" altLang="en-US" dirty="0"/>
              <a:t>１</a:t>
            </a:r>
            <a:endParaRPr kumimoji="1" lang="ja-JP" altLang="en-US" dirty="0"/>
          </a:p>
        </p:txBody>
      </p:sp>
    </p:spTree>
    <p:extLst>
      <p:ext uri="{BB962C8B-B14F-4D97-AF65-F5344CB8AC3E}">
        <p14:creationId xmlns:p14="http://schemas.microsoft.com/office/powerpoint/2010/main" val="143985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4891"/>
            <a:ext cx="8516203" cy="618186"/>
          </a:xfrm>
        </p:spPr>
        <p:txBody>
          <a:bodyPr>
            <a:normAutofit/>
          </a:bodyPr>
          <a:lstStyle/>
          <a:p>
            <a:r>
              <a:rPr kumimoji="1" lang="en-US" altLang="ja-JP" sz="1600" b="1" dirty="0">
                <a:solidFill>
                  <a:schemeClr val="tx1"/>
                </a:solidFill>
                <a:latin typeface="+mj-ea"/>
              </a:rPr>
              <a:t>Ⅰ</a:t>
            </a:r>
            <a:r>
              <a:rPr lang="ja-JP" altLang="en-US" sz="1600" b="1" dirty="0">
                <a:solidFill>
                  <a:schemeClr val="tx1"/>
                </a:solidFill>
                <a:latin typeface="+mj-ea"/>
              </a:rPr>
              <a:t> </a:t>
            </a:r>
            <a:r>
              <a:rPr lang="ja-JP" altLang="en-US" sz="1600" b="1" dirty="0" smtClean="0">
                <a:solidFill>
                  <a:schemeClr val="tx1"/>
                </a:solidFill>
                <a:latin typeface="+mj-ea"/>
              </a:rPr>
              <a:t>第２次港湾</a:t>
            </a:r>
            <a:r>
              <a:rPr lang="ja-JP" altLang="en-US" sz="1600" b="1" dirty="0">
                <a:solidFill>
                  <a:schemeClr val="tx1"/>
                </a:solidFill>
                <a:latin typeface="+mj-ea"/>
              </a:rPr>
              <a:t>施設提供事業経営計画とは</a:t>
            </a:r>
            <a:br>
              <a:rPr lang="ja-JP" altLang="en-US" sz="1600" b="1" dirty="0">
                <a:solidFill>
                  <a:schemeClr val="tx1"/>
                </a:solidFill>
                <a:latin typeface="+mj-ea"/>
              </a:rPr>
            </a:br>
            <a:endParaRPr kumimoji="1" lang="ja-JP" altLang="en-US" sz="1600" b="1" dirty="0">
              <a:solidFill>
                <a:schemeClr val="tx1"/>
              </a:solidFill>
              <a:latin typeface="+mj-ea"/>
            </a:endParaRPr>
          </a:p>
        </p:txBody>
      </p:sp>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06849" y="2443518"/>
            <a:ext cx="2296350" cy="1296000"/>
          </a:xfrm>
          <a:prstGeom prst="rect">
            <a:avLst/>
          </a:prstGeom>
        </p:spPr>
      </p:pic>
      <p:sp>
        <p:nvSpPr>
          <p:cNvPr id="16" name="コンテンツ プレースホルダー 2"/>
          <p:cNvSpPr txBox="1">
            <a:spLocks/>
          </p:cNvSpPr>
          <p:nvPr/>
        </p:nvSpPr>
        <p:spPr>
          <a:xfrm>
            <a:off x="6025294" y="2159957"/>
            <a:ext cx="3118706" cy="290005"/>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荷役機械（ガントリークレーン）</a:t>
            </a:r>
            <a:r>
              <a:rPr lang="ja-JP" altLang="en-US" sz="1200" dirty="0">
                <a:latin typeface="+mj-ea"/>
              </a:rPr>
              <a:t>２基</a:t>
            </a:r>
            <a:endParaRPr lang="en-US" altLang="ja-JP" sz="1200" dirty="0">
              <a:latin typeface="+mj-ea"/>
              <a:ea typeface="+mj-ea"/>
            </a:endParaRPr>
          </a:p>
        </p:txBody>
      </p:sp>
      <p:pic>
        <p:nvPicPr>
          <p:cNvPr id="17" name="図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84122" y="2449963"/>
            <a:ext cx="2252612" cy="1296000"/>
          </a:xfrm>
          <a:prstGeom prst="rect">
            <a:avLst/>
          </a:prstGeom>
        </p:spPr>
      </p:pic>
      <p:sp>
        <p:nvSpPr>
          <p:cNvPr id="18" name="コンテンツ プレースホルダー 2"/>
          <p:cNvSpPr txBox="1">
            <a:spLocks/>
          </p:cNvSpPr>
          <p:nvPr/>
        </p:nvSpPr>
        <p:spPr>
          <a:xfrm>
            <a:off x="3014845" y="2167390"/>
            <a:ext cx="2707082" cy="240968"/>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荷さばき地　９８７</a:t>
            </a:r>
            <a:r>
              <a:rPr lang="en-US" altLang="ja-JP" sz="1200" dirty="0">
                <a:latin typeface="+mj-ea"/>
                <a:ea typeface="+mj-ea"/>
              </a:rPr>
              <a:t>,</a:t>
            </a:r>
            <a:r>
              <a:rPr lang="ja-JP" altLang="en-US" sz="1200" dirty="0">
                <a:latin typeface="+mj-ea"/>
                <a:ea typeface="+mj-ea"/>
              </a:rPr>
              <a:t>２７１㎡</a:t>
            </a:r>
            <a:endParaRPr lang="en-US" altLang="ja-JP" sz="1200" dirty="0">
              <a:latin typeface="+mj-ea"/>
              <a:ea typeface="+mj-ea"/>
            </a:endParaRPr>
          </a:p>
        </p:txBody>
      </p:sp>
      <p:pic>
        <p:nvPicPr>
          <p:cNvPr id="19" name="図 1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295" y="2449963"/>
            <a:ext cx="1728000" cy="1296000"/>
          </a:xfrm>
          <a:prstGeom prst="rect">
            <a:avLst/>
          </a:prstGeom>
        </p:spPr>
      </p:pic>
      <p:sp>
        <p:nvSpPr>
          <p:cNvPr id="20" name="コンテンツ プレースホルダー 2"/>
          <p:cNvSpPr txBox="1">
            <a:spLocks/>
          </p:cNvSpPr>
          <p:nvPr/>
        </p:nvSpPr>
        <p:spPr>
          <a:xfrm>
            <a:off x="575020" y="2166030"/>
            <a:ext cx="180000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上屋　８０棟</a:t>
            </a:r>
            <a:endParaRPr lang="en-US" altLang="ja-JP" sz="1200" dirty="0">
              <a:latin typeface="+mj-ea"/>
              <a:ea typeface="+mj-ea"/>
            </a:endParaRPr>
          </a:p>
        </p:txBody>
      </p:sp>
      <p:sp>
        <p:nvSpPr>
          <p:cNvPr id="22" name="コンテンツ プレースホルダー 2"/>
          <p:cNvSpPr txBox="1">
            <a:spLocks/>
          </p:cNvSpPr>
          <p:nvPr/>
        </p:nvSpPr>
        <p:spPr>
          <a:xfrm>
            <a:off x="219171" y="1917082"/>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a:latin typeface="+mj-ea"/>
                <a:ea typeface="+mj-ea"/>
              </a:rPr>
              <a:t>【</a:t>
            </a:r>
            <a:r>
              <a:rPr lang="ja-JP" altLang="en-US" sz="1200" dirty="0">
                <a:latin typeface="+mj-ea"/>
                <a:ea typeface="+mj-ea"/>
              </a:rPr>
              <a:t>施設提供事業における主な施設</a:t>
            </a:r>
            <a:r>
              <a:rPr lang="en-US" altLang="ja-JP" sz="1200" dirty="0">
                <a:latin typeface="+mj-ea"/>
                <a:ea typeface="+mj-ea"/>
              </a:rPr>
              <a:t>】</a:t>
            </a:r>
          </a:p>
        </p:txBody>
      </p:sp>
      <p:sp>
        <p:nvSpPr>
          <p:cNvPr id="4" name="スライド番号プレースホルダー 3"/>
          <p:cNvSpPr>
            <a:spLocks noGrp="1"/>
          </p:cNvSpPr>
          <p:nvPr>
            <p:ph type="sldNum" sz="quarter" idx="12"/>
          </p:nvPr>
        </p:nvSpPr>
        <p:spPr>
          <a:xfrm>
            <a:off x="8706864" y="6596195"/>
            <a:ext cx="512638" cy="369350"/>
          </a:xfrm>
        </p:spPr>
        <p:txBody>
          <a:bodyPr/>
          <a:lstStyle/>
          <a:p>
            <a:r>
              <a:rPr kumimoji="1" lang="ja-JP" altLang="en-US" dirty="0"/>
              <a:t>２</a:t>
            </a:r>
          </a:p>
        </p:txBody>
      </p:sp>
      <p:sp>
        <p:nvSpPr>
          <p:cNvPr id="3" name="テキスト ボックス 2"/>
          <p:cNvSpPr txBox="1"/>
          <p:nvPr/>
        </p:nvSpPr>
        <p:spPr>
          <a:xfrm>
            <a:off x="-10663" y="5100225"/>
            <a:ext cx="9144000" cy="1815882"/>
          </a:xfrm>
          <a:prstGeom prst="rect">
            <a:avLst/>
          </a:prstGeom>
          <a:noFill/>
        </p:spPr>
        <p:txBody>
          <a:bodyPr wrap="square" rtlCol="0">
            <a:spAutoFit/>
          </a:bodyPr>
          <a:lstStyle/>
          <a:p>
            <a:r>
              <a:rPr lang="ja-JP" altLang="en-US" sz="1600" b="1" dirty="0"/>
              <a:t>③</a:t>
            </a:r>
            <a:r>
              <a:rPr kumimoji="1" lang="ja-JP" altLang="en-US" sz="1600" b="1" dirty="0"/>
              <a:t>目的</a:t>
            </a:r>
          </a:p>
          <a:p>
            <a:pPr marL="285750" indent="-285750">
              <a:buFont typeface="Wingdings" panose="05000000000000000000" pitchFamily="2" charset="2"/>
              <a:buChar char="Ø"/>
            </a:pPr>
            <a:r>
              <a:rPr lang="ja-JP" altLang="en-US" sz="1400" dirty="0"/>
              <a:t>「港湾施設提供事業経営計画」に取り組んだ結果、営業損益は、港湾施設提供事業経営計画の取り組み開始時の平成</a:t>
            </a:r>
            <a:r>
              <a:rPr lang="en-US" altLang="ja-JP" sz="1400" dirty="0"/>
              <a:t>30</a:t>
            </a:r>
            <a:r>
              <a:rPr lang="ja-JP" altLang="en-US" sz="1400" dirty="0"/>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第２次港湾施設提供事業経営計画」を策定する。</a:t>
            </a:r>
            <a:endParaRPr lang="en-US" altLang="ja-JP" sz="1400" dirty="0"/>
          </a:p>
          <a:p>
            <a:pPr marL="285750" indent="-285750">
              <a:buFont typeface="Wingdings" panose="05000000000000000000" pitchFamily="2" charset="2"/>
              <a:buChar char="Ø"/>
            </a:pPr>
            <a:r>
              <a:rPr lang="ja-JP" altLang="en-US" sz="1400" dirty="0"/>
              <a:t>取組期間は令和５年度から令和９年度までの５年間とし、毎年度、必要に応じ計画等の見直しを行う。</a:t>
            </a:r>
            <a:endParaRPr lang="en-US" altLang="ja-JP" sz="1400" dirty="0"/>
          </a:p>
          <a:p>
            <a:pPr marL="285750" indent="-285750">
              <a:buFont typeface="Wingdings" panose="05000000000000000000" pitchFamily="2" charset="2"/>
              <a:buChar char="Ø"/>
            </a:pPr>
            <a:endParaRPr kumimoji="1" lang="en-US" altLang="ja-JP" sz="1200" dirty="0"/>
          </a:p>
        </p:txBody>
      </p:sp>
      <p:sp>
        <p:nvSpPr>
          <p:cNvPr id="15" name="テキスト ボックス 14"/>
          <p:cNvSpPr txBox="1"/>
          <p:nvPr/>
        </p:nvSpPr>
        <p:spPr>
          <a:xfrm>
            <a:off x="-10663" y="3885054"/>
            <a:ext cx="9154663" cy="1200329"/>
          </a:xfrm>
          <a:prstGeom prst="rect">
            <a:avLst/>
          </a:prstGeom>
          <a:noFill/>
        </p:spPr>
        <p:txBody>
          <a:bodyPr wrap="square" rtlCol="0">
            <a:spAutoFit/>
          </a:bodyPr>
          <a:lstStyle/>
          <a:p>
            <a:r>
              <a:rPr lang="ja-JP" altLang="en-US" sz="1600" b="1" dirty="0"/>
              <a:t>②第２次経営計画策定に至る経過</a:t>
            </a:r>
            <a:endParaRPr kumimoji="1" lang="en-US" altLang="ja-JP" sz="1600" b="1" dirty="0"/>
          </a:p>
          <a:p>
            <a:pPr marL="285750" indent="-285750">
              <a:buFont typeface="Wingdings" panose="05000000000000000000" pitchFamily="2" charset="2"/>
              <a:buChar char="Ø"/>
            </a:pPr>
            <a:r>
              <a:rPr lang="ja-JP" altLang="en-US" sz="1400" dirty="0"/>
              <a:t>営業損益が平成</a:t>
            </a:r>
            <a:r>
              <a:rPr lang="en-US" altLang="ja-JP" sz="1400" dirty="0"/>
              <a:t>22</a:t>
            </a:r>
            <a:r>
              <a:rPr lang="ja-JP" altLang="en-US" sz="1400" dirty="0"/>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lang="en-US" altLang="ja-JP" sz="1400" dirty="0"/>
              <a:t>30</a:t>
            </a:r>
            <a:r>
              <a:rPr lang="ja-JP" altLang="en-US" sz="1400" dirty="0"/>
              <a:t>年度に「港湾施設提供事業経営計画」を策定し、令和４年度までの５年間経営改善策に取り組んできた。</a:t>
            </a:r>
          </a:p>
        </p:txBody>
      </p:sp>
      <p:sp>
        <p:nvSpPr>
          <p:cNvPr id="14" name="テキスト ボックス 13"/>
          <p:cNvSpPr txBox="1"/>
          <p:nvPr/>
        </p:nvSpPr>
        <p:spPr>
          <a:xfrm>
            <a:off x="0" y="702517"/>
            <a:ext cx="9144000" cy="1200329"/>
          </a:xfrm>
          <a:prstGeom prst="rect">
            <a:avLst/>
          </a:prstGeom>
          <a:noFill/>
        </p:spPr>
        <p:txBody>
          <a:bodyPr wrap="square" rtlCol="0">
            <a:spAutoFit/>
          </a:bodyPr>
          <a:lstStyle/>
          <a:p>
            <a:r>
              <a:rPr lang="ja-JP" altLang="en-US" sz="1600" b="1" dirty="0"/>
              <a:t>① 港湾施設提供事業とは</a:t>
            </a:r>
            <a:endParaRPr lang="en-US" altLang="ja-JP" sz="1600" b="1" dirty="0"/>
          </a:p>
          <a:p>
            <a:pPr marL="285750" indent="-285750">
              <a:buFont typeface="Wingdings" panose="05000000000000000000" pitchFamily="2" charset="2"/>
              <a:buChar char="Ø"/>
            </a:pPr>
            <a:r>
              <a:rPr lang="ja-JP" altLang="en-US" sz="1400" kern="100" dirty="0">
                <a:latin typeface="+mj-ea"/>
                <a:cs typeface="Times New Roman" panose="02020603050405020304" pitchFamily="18" charset="0"/>
              </a:rPr>
              <a:t>港湾施設提供事業（以下、「施設提供事業」とする。）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kumimoji="1" lang="ja-JP" altLang="en-US" sz="1200" dirty="0"/>
          </a:p>
        </p:txBody>
      </p:sp>
    </p:spTree>
    <p:extLst>
      <p:ext uri="{BB962C8B-B14F-4D97-AF65-F5344CB8AC3E}">
        <p14:creationId xmlns:p14="http://schemas.microsoft.com/office/powerpoint/2010/main" val="245081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44970"/>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800" b="1" dirty="0">
                <a:solidFill>
                  <a:schemeClr val="tx1"/>
                </a:solidFill>
                <a:latin typeface="+mj-ea"/>
              </a:rPr>
              <a:t>Ⅱ</a:t>
            </a:r>
            <a:r>
              <a:rPr lang="ja-JP" altLang="en-US" sz="1800" b="1" dirty="0">
                <a:solidFill>
                  <a:schemeClr val="tx1"/>
                </a:solidFill>
                <a:latin typeface="+mj-ea"/>
              </a:rPr>
              <a:t>　港湾施設提供事業を取り巻く状況</a:t>
            </a:r>
          </a:p>
        </p:txBody>
      </p:sp>
      <p:sp>
        <p:nvSpPr>
          <p:cNvPr id="3" name="スライド番号プレースホルダー 2"/>
          <p:cNvSpPr>
            <a:spLocks noGrp="1"/>
          </p:cNvSpPr>
          <p:nvPr>
            <p:ph type="sldNum" sz="quarter" idx="12"/>
          </p:nvPr>
        </p:nvSpPr>
        <p:spPr>
          <a:xfrm>
            <a:off x="8706864" y="6605720"/>
            <a:ext cx="512638" cy="365125"/>
          </a:xfrm>
        </p:spPr>
        <p:txBody>
          <a:bodyPr/>
          <a:lstStyle/>
          <a:p>
            <a:r>
              <a:rPr kumimoji="1" lang="ja-JP" altLang="en-US" dirty="0"/>
              <a:t>３</a:t>
            </a:r>
          </a:p>
        </p:txBody>
      </p:sp>
      <p:grpSp>
        <p:nvGrpSpPr>
          <p:cNvPr id="45" name="グループ化 44"/>
          <p:cNvGrpSpPr/>
          <p:nvPr/>
        </p:nvGrpSpPr>
        <p:grpSpPr>
          <a:xfrm>
            <a:off x="321223" y="391910"/>
            <a:ext cx="8661010" cy="885275"/>
            <a:chOff x="207393" y="3553157"/>
            <a:chExt cx="8613228" cy="1464693"/>
          </a:xfrm>
        </p:grpSpPr>
        <p:sp>
          <p:nvSpPr>
            <p:cNvPr id="46" name="正方形/長方形 45"/>
            <p:cNvSpPr/>
            <p:nvPr/>
          </p:nvSpPr>
          <p:spPr>
            <a:xfrm>
              <a:off x="207393" y="3553157"/>
              <a:ext cx="1662111" cy="14646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①経営収支、施設の状況</a:t>
              </a:r>
              <a:endParaRPr kumimoji="1" lang="ja-JP" altLang="en-US" dirty="0">
                <a:solidFill>
                  <a:schemeClr val="bg1"/>
                </a:solidFill>
              </a:endParaRPr>
            </a:p>
          </p:txBody>
        </p:sp>
        <p:sp>
          <p:nvSpPr>
            <p:cNvPr id="47" name="正方形/長方形 46"/>
            <p:cNvSpPr/>
            <p:nvPr/>
          </p:nvSpPr>
          <p:spPr>
            <a:xfrm>
              <a:off x="1954177" y="3553159"/>
              <a:ext cx="6866444" cy="1464691"/>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営業損益は、平成</a:t>
              </a:r>
              <a:r>
                <a:rPr lang="en-US" altLang="ja-JP" sz="1200" kern="100" dirty="0">
                  <a:latin typeface="+mj-ea"/>
                  <a:ea typeface="+mj-ea"/>
                  <a:cs typeface="Times New Roman" panose="02020603050405020304" pitchFamily="18" charset="0"/>
                </a:rPr>
                <a:t>30</a:t>
              </a:r>
              <a:r>
                <a:rPr lang="ja-JP" altLang="en-US" sz="1200" kern="100" dirty="0">
                  <a:latin typeface="+mj-ea"/>
                  <a:ea typeface="+mj-ea"/>
                  <a:cs typeface="Times New Roman" panose="02020603050405020304" pitchFamily="18" charset="0"/>
                </a:rPr>
                <a:t>年度以降黒字であるものの、令和２年度以降は減少傾向にある。　　</a:t>
              </a:r>
              <a:endParaRPr lang="en-US" altLang="ja-JP" sz="12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埋立地に立地する多数の埠頭用地の底地を埋立事業から賃借している。</a:t>
              </a:r>
              <a:endParaRPr lang="en-US" altLang="ja-JP" sz="12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大半の上屋が</a:t>
              </a:r>
              <a:r>
                <a:rPr lang="ja-JP" altLang="en-US" sz="1200" kern="100" dirty="0">
                  <a:latin typeface="+mj-ea"/>
                  <a:cs typeface="Times New Roman" panose="02020603050405020304" pitchFamily="18" charset="0"/>
                </a:rPr>
                <a:t>、地方公営企業法上の</a:t>
              </a:r>
              <a:r>
                <a:rPr lang="ja-JP" altLang="en-US" sz="1200" kern="100" dirty="0">
                  <a:latin typeface="+mj-ea"/>
                  <a:ea typeface="+mj-ea"/>
                  <a:cs typeface="Times New Roman" panose="02020603050405020304" pitchFamily="18" charset="0"/>
                </a:rPr>
                <a:t>耐用年数を経過するなど老朽化が進行している。</a:t>
              </a:r>
              <a:r>
                <a:rPr lang="ja-JP" altLang="en-US" sz="1300" kern="100" dirty="0">
                  <a:effectLst>
                    <a:outerShdw blurRad="38100" dist="38100" dir="2700000" algn="tl">
                      <a:srgbClr val="000000">
                        <a:alpha val="43137"/>
                      </a:srgbClr>
                    </a:outerShdw>
                  </a:effectLst>
                  <a:latin typeface="+mj-ea"/>
                  <a:ea typeface="+mj-ea"/>
                  <a:cs typeface="Times New Roman" panose="02020603050405020304" pitchFamily="18" charset="0"/>
                </a:rPr>
                <a:t>　</a:t>
              </a:r>
              <a:r>
                <a:rPr lang="ja-JP" altLang="en-US" sz="1400"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4" name="グループ化 13"/>
          <p:cNvGrpSpPr/>
          <p:nvPr/>
        </p:nvGrpSpPr>
        <p:grpSpPr>
          <a:xfrm>
            <a:off x="304078" y="1427758"/>
            <a:ext cx="8678155" cy="2655562"/>
            <a:chOff x="207393" y="3771134"/>
            <a:chExt cx="8613227" cy="1008472"/>
          </a:xfrm>
        </p:grpSpPr>
        <p:sp>
          <p:nvSpPr>
            <p:cNvPr id="15" name="正方形/長方形 14"/>
            <p:cNvSpPr/>
            <p:nvPr/>
          </p:nvSpPr>
          <p:spPr>
            <a:xfrm>
              <a:off x="207393" y="3771134"/>
              <a:ext cx="1679256" cy="10084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②大阪港を取り巻く状況</a:t>
              </a:r>
              <a:endParaRPr kumimoji="1" lang="ja-JP" altLang="en-US" dirty="0">
                <a:solidFill>
                  <a:schemeClr val="bg1"/>
                </a:solidFill>
              </a:endParaRPr>
            </a:p>
          </p:txBody>
        </p:sp>
        <p:sp>
          <p:nvSpPr>
            <p:cNvPr id="16" name="正方形/長方形 15"/>
            <p:cNvSpPr/>
            <p:nvPr/>
          </p:nvSpPr>
          <p:spPr>
            <a:xfrm>
              <a:off x="1971321" y="3771134"/>
              <a:ext cx="6849299" cy="1008472"/>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200" i="1" kern="100" dirty="0">
                  <a:latin typeface="メイリオ 見出し"/>
                  <a:ea typeface="+mj-ea"/>
                  <a:cs typeface="Times New Roman" panose="02020603050405020304" pitchFamily="18" charset="0"/>
                </a:rPr>
                <a:t>外国貿易に関する状況</a:t>
              </a:r>
              <a:endParaRPr lang="en-US" altLang="ja-JP" sz="1200" i="1" kern="100" dirty="0">
                <a:latin typeface="メイリオ 見出し"/>
                <a:ea typeface="+mj-ea"/>
                <a:cs typeface="Times New Roman" panose="02020603050405020304" pitchFamily="18" charset="0"/>
              </a:endParaRPr>
            </a:p>
            <a:p>
              <a:pPr marL="171450" indent="-171450">
                <a:lnSpc>
                  <a:spcPct val="150000"/>
                </a:lnSpc>
                <a:buFont typeface="Arial" panose="020B0604020202020204" pitchFamily="34" charset="0"/>
                <a:buChar char="•"/>
              </a:pPr>
              <a:r>
                <a:rPr lang="ja-JP" altLang="en-US" sz="1050" i="1" dirty="0">
                  <a:latin typeface="メイリオ 見出し"/>
                </a:rPr>
                <a:t>中国をはじめ東アジア諸港の港勢伸長により、港湾の相対的地位が低下しており、このままでは日本のコンテナ港湾が世界の基幹航路ネットワークから外れてしまう可能性も指摘される中、従来以上のコスト削減やリードタイムの短縮、施設の利便性向上等が求められている。</a:t>
              </a:r>
              <a:endParaRPr lang="en-US" altLang="ja-JP" sz="1050" i="1" dirty="0">
                <a:latin typeface="メイリオ 見出し"/>
              </a:endParaRPr>
            </a:p>
            <a:p>
              <a:pPr marL="285750" indent="-285750">
                <a:lnSpc>
                  <a:spcPct val="150000"/>
                </a:lnSpc>
                <a:buFont typeface="Wingdings" panose="05000000000000000000" pitchFamily="2" charset="2"/>
                <a:buChar char="Ø"/>
              </a:pPr>
              <a:r>
                <a:rPr lang="ja-JP" altLang="en-US" sz="1200" dirty="0">
                  <a:latin typeface="メイリオ 見出し"/>
                </a:rPr>
                <a:t>国内貿易に関する状況</a:t>
              </a:r>
              <a:endParaRPr lang="en-US" altLang="ja-JP" sz="1200" dirty="0">
                <a:latin typeface="メイリオ 見出し"/>
              </a:endParaRPr>
            </a:p>
            <a:p>
              <a:pPr marL="180000" lvl="0" indent="-457200" algn="just">
                <a:lnSpc>
                  <a:spcPct val="150000"/>
                </a:lnSpc>
                <a:spcAft>
                  <a:spcPts val="0"/>
                </a:spcAft>
              </a:pPr>
              <a:r>
                <a:rPr lang="ja-JP" altLang="en-US" sz="1100" kern="100" dirty="0">
                  <a:latin typeface="メイリオ 見出し"/>
                  <a:cs typeface="Times New Roman" panose="02020603050405020304" pitchFamily="18" charset="0"/>
                </a:rPr>
                <a:t>・ </a:t>
              </a:r>
              <a:r>
                <a:rPr lang="ja-JP" altLang="en-US" sz="1050" i="1" kern="100" dirty="0">
                  <a:latin typeface="メイリオ 見出し"/>
                  <a:ea typeface="+mj-ea"/>
                  <a:cs typeface="Times New Roman" panose="02020603050405020304" pitchFamily="18" charset="0"/>
                </a:rPr>
                <a:t>効率的な輸送形態に対するニーズの高まりを背景に、大量輸送が可能で物流分野の労働力不足にも対応できる内航フェリーや</a:t>
              </a:r>
              <a:r>
                <a:rPr lang="en-US" altLang="ja-JP" sz="1050" kern="100" dirty="0">
                  <a:latin typeface="メイリオ 見出し"/>
                  <a:ea typeface="+mj-ea"/>
                  <a:cs typeface="Times New Roman" panose="02020603050405020304" pitchFamily="18" charset="0"/>
                </a:rPr>
                <a:t>RORO</a:t>
              </a:r>
              <a:r>
                <a:rPr lang="ja-JP" altLang="en-US" sz="1050" kern="100" dirty="0">
                  <a:latin typeface="メイリオ 見出し"/>
                  <a:ea typeface="+mj-ea"/>
                  <a:cs typeface="Times New Roman" panose="02020603050405020304" pitchFamily="18" charset="0"/>
                </a:rPr>
                <a:t>船に</a:t>
              </a:r>
              <a:r>
                <a:rPr lang="ja-JP" altLang="en-US" sz="1050" i="1" kern="100" dirty="0">
                  <a:latin typeface="メイリオ 見出し"/>
                  <a:ea typeface="+mj-ea"/>
                  <a:cs typeface="Times New Roman" panose="02020603050405020304" pitchFamily="18" charset="0"/>
                </a:rPr>
                <a:t>おいて、輸送能力向上等を図る船舶大型化が進められている。</a:t>
              </a:r>
              <a:endParaRPr lang="en-US" altLang="ja-JP" sz="1050" i="1" kern="100" dirty="0">
                <a:latin typeface="メイリオ 見出し"/>
                <a:ea typeface="+mj-ea"/>
                <a:cs typeface="Times New Roman" panose="02020603050405020304" pitchFamily="18" charset="0"/>
              </a:endParaRPr>
            </a:p>
            <a:p>
              <a:pPr marL="285750" indent="-285750" algn="just">
                <a:lnSpc>
                  <a:spcPct val="150000"/>
                </a:lnSpc>
                <a:buFont typeface="Wingdings" panose="05000000000000000000" pitchFamily="2" charset="2"/>
                <a:buChar char="Ø"/>
              </a:pPr>
              <a:r>
                <a:rPr lang="ja-JP" altLang="en-US" sz="1200" i="1" kern="100" dirty="0">
                  <a:latin typeface="メイリオ 見出し"/>
                  <a:cs typeface="Times New Roman" panose="02020603050405020304" pitchFamily="18" charset="0"/>
                </a:rPr>
                <a:t>クルーズ客船に関する状況</a:t>
              </a:r>
              <a:endParaRPr lang="en-US" altLang="ja-JP" sz="1200" i="1" kern="100" dirty="0">
                <a:latin typeface="メイリオ 見出し"/>
                <a:cs typeface="Times New Roman" panose="02020603050405020304" pitchFamily="18" charset="0"/>
              </a:endParaRPr>
            </a:p>
            <a:p>
              <a:pPr algn="just">
                <a:lnSpc>
                  <a:spcPct val="150000"/>
                </a:lnSpc>
              </a:pPr>
              <a:r>
                <a:rPr lang="ja-JP" altLang="en-US" sz="1100" i="1" kern="100" dirty="0">
                  <a:latin typeface="メイリオ 見出し"/>
                  <a:cs typeface="Times New Roman" panose="02020603050405020304" pitchFamily="18" charset="0"/>
                </a:rPr>
                <a:t>・</a:t>
              </a:r>
              <a:r>
                <a:rPr lang="ja-JP" altLang="en-US" sz="1050" i="1" kern="100" dirty="0">
                  <a:latin typeface="メイリオ 見出し"/>
                  <a:cs typeface="Times New Roman" panose="02020603050405020304" pitchFamily="18" charset="0"/>
                </a:rPr>
                <a:t> 新型コロナウイルスの感染の影響により不安定な受入が続いているものの、国内クルーズに続き、</a:t>
              </a:r>
              <a:r>
                <a:rPr lang="ja-JP" altLang="en-US" sz="1050" i="1" kern="100" dirty="0" smtClean="0">
                  <a:latin typeface="メイリオ 見出し"/>
                  <a:cs typeface="Times New Roman" panose="02020603050405020304" pitchFamily="18" charset="0"/>
                </a:rPr>
                <a:t>国際クルー　</a:t>
              </a:r>
              <a:endParaRPr lang="en-US" altLang="ja-JP" sz="1050" i="1" kern="100" dirty="0" smtClean="0">
                <a:latin typeface="メイリオ 見出し"/>
                <a:cs typeface="Times New Roman" panose="02020603050405020304" pitchFamily="18" charset="0"/>
              </a:endParaRPr>
            </a:p>
            <a:p>
              <a:pPr algn="just">
                <a:lnSpc>
                  <a:spcPct val="150000"/>
                </a:lnSpc>
              </a:pPr>
              <a:r>
                <a:rPr lang="ja-JP" altLang="en-US" sz="1050" i="1" kern="100" dirty="0" smtClean="0">
                  <a:latin typeface="メイリオ 見出し"/>
                  <a:cs typeface="Times New Roman" panose="02020603050405020304" pitchFamily="18" charset="0"/>
                </a:rPr>
                <a:t>　 ズ</a:t>
              </a:r>
              <a:r>
                <a:rPr lang="ja-JP" altLang="en-US" sz="1050" i="1" kern="100" dirty="0">
                  <a:latin typeface="メイリオ 見出し"/>
                  <a:cs typeface="Times New Roman" panose="02020603050405020304" pitchFamily="18" charset="0"/>
                </a:rPr>
                <a:t>についても受入再開の見込みとなっている。</a:t>
              </a:r>
              <a:endParaRPr lang="en-US" altLang="ja-JP" sz="1050" i="1" kern="100" dirty="0">
                <a:latin typeface="メイリオ 見出し"/>
                <a:cs typeface="Times New Roman" panose="02020603050405020304" pitchFamily="18" charset="0"/>
              </a:endParaRPr>
            </a:p>
            <a:p>
              <a:pPr algn="just">
                <a:lnSpc>
                  <a:spcPct val="150000"/>
                </a:lnSpc>
              </a:pPr>
              <a:endParaRPr lang="en-US" altLang="ja-JP" sz="1400" kern="100" dirty="0">
                <a:effectLst>
                  <a:outerShdw blurRad="38100" dist="38100" dir="2700000" algn="tl">
                    <a:srgbClr val="000000">
                      <a:alpha val="43137"/>
                    </a:srgbClr>
                  </a:outerShdw>
                </a:effectLst>
                <a:latin typeface="+mj-ea"/>
                <a:cs typeface="Times New Roman" panose="02020603050405020304" pitchFamily="18" charset="0"/>
              </a:endParaRPr>
            </a:p>
          </p:txBody>
        </p:sp>
      </p:grpSp>
      <p:grpSp>
        <p:nvGrpSpPr>
          <p:cNvPr id="10" name="グループ化 9"/>
          <p:cNvGrpSpPr/>
          <p:nvPr/>
        </p:nvGrpSpPr>
        <p:grpSpPr>
          <a:xfrm>
            <a:off x="304079" y="4233893"/>
            <a:ext cx="8678154" cy="1209463"/>
            <a:chOff x="302540" y="4926554"/>
            <a:chExt cx="8441907" cy="1209463"/>
          </a:xfrm>
        </p:grpSpPr>
        <p:sp>
          <p:nvSpPr>
            <p:cNvPr id="11" name="正方形/長方形 10"/>
            <p:cNvSpPr/>
            <p:nvPr/>
          </p:nvSpPr>
          <p:spPr>
            <a:xfrm>
              <a:off x="302540" y="4926554"/>
              <a:ext cx="1633541" cy="120946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③港湾計画における貨物量の見通し</a:t>
              </a:r>
            </a:p>
          </p:txBody>
        </p:sp>
        <p:sp>
          <p:nvSpPr>
            <p:cNvPr id="12" name="正方形/長方形 11"/>
            <p:cNvSpPr/>
            <p:nvPr/>
          </p:nvSpPr>
          <p:spPr>
            <a:xfrm>
              <a:off x="2018447" y="4934679"/>
              <a:ext cx="6726000" cy="1201338"/>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平成</a:t>
              </a:r>
              <a:r>
                <a:rPr lang="en-US" altLang="ja-JP" sz="1200" kern="100" dirty="0">
                  <a:latin typeface="+mj-ea"/>
                  <a:ea typeface="+mj-ea"/>
                  <a:cs typeface="Times New Roman" panose="02020603050405020304" pitchFamily="18" charset="0"/>
                </a:rPr>
                <a:t>31</a:t>
              </a:r>
              <a:r>
                <a:rPr lang="ja-JP" altLang="en-US" sz="1200" kern="100" dirty="0">
                  <a:latin typeface="+mj-ea"/>
                  <a:ea typeface="+mj-ea"/>
                  <a:cs typeface="Times New Roman" panose="02020603050405020304" pitchFamily="18" charset="0"/>
                </a:rPr>
                <a:t>年に改訂した大阪港港湾計画では、</a:t>
              </a:r>
              <a:r>
                <a:rPr lang="en-US" altLang="ja-JP" sz="1200" kern="100" dirty="0">
                  <a:latin typeface="+mj-ea"/>
                  <a:ea typeface="+mj-ea"/>
                  <a:cs typeface="Times New Roman" panose="02020603050405020304" pitchFamily="18" charset="0"/>
                </a:rPr>
                <a:t>2020</a:t>
              </a:r>
              <a:r>
                <a:rPr lang="ja-JP" altLang="en-US" sz="1200" kern="100" dirty="0">
                  <a:latin typeface="+mj-ea"/>
                  <a:ea typeface="+mj-ea"/>
                  <a:cs typeface="Times New Roman" panose="02020603050405020304" pitchFamily="18" charset="0"/>
                </a:rPr>
                <a:t>年代後半の外貿コンテナ貨物量は</a:t>
              </a:r>
              <a:r>
                <a:rPr lang="en-US" altLang="ja-JP" sz="1200" kern="100" dirty="0">
                  <a:latin typeface="+mj-ea"/>
                  <a:ea typeface="+mj-ea"/>
                  <a:cs typeface="Times New Roman" panose="02020603050405020304" pitchFamily="18" charset="0"/>
                </a:rPr>
                <a:t>271</a:t>
              </a:r>
              <a:r>
                <a:rPr lang="ja-JP" altLang="en-US" sz="1200" kern="100" dirty="0">
                  <a:latin typeface="+mj-ea"/>
                  <a:ea typeface="+mj-ea"/>
                  <a:cs typeface="Times New Roman" panose="02020603050405020304" pitchFamily="18" charset="0"/>
                </a:rPr>
                <a:t>万</a:t>
              </a:r>
              <a:r>
                <a:rPr lang="en-US" altLang="ja-JP" sz="1200" kern="100" dirty="0">
                  <a:latin typeface="+mj-ea"/>
                  <a:ea typeface="+mj-ea"/>
                  <a:cs typeface="Times New Roman" panose="02020603050405020304" pitchFamily="18" charset="0"/>
                </a:rPr>
                <a:t>TEU</a:t>
              </a:r>
              <a:r>
                <a:rPr lang="ja-JP" altLang="en-US" sz="1200" kern="100" dirty="0" err="1">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総取扱貨物量は</a:t>
              </a:r>
              <a:r>
                <a:rPr lang="en-US" altLang="ja-JP" sz="1200" kern="100" dirty="0">
                  <a:latin typeface="+mj-ea"/>
                  <a:ea typeface="+mj-ea"/>
                  <a:cs typeface="Times New Roman" panose="02020603050405020304" pitchFamily="18" charset="0"/>
                </a:rPr>
                <a:t>9,660</a:t>
              </a:r>
              <a:r>
                <a:rPr lang="ja-JP" altLang="en-US" sz="1200" kern="100" dirty="0">
                  <a:latin typeface="+mj-ea"/>
                  <a:ea typeface="+mj-ea"/>
                  <a:cs typeface="Times New Roman" panose="02020603050405020304" pitchFamily="18" charset="0"/>
                </a:rPr>
                <a:t>万トンに増加すると推計している。　</a:t>
              </a:r>
              <a:endParaRPr lang="en-US" altLang="ja-JP" sz="12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令和４年の外貿コンテナ貨物量（</a:t>
              </a:r>
              <a:r>
                <a:rPr lang="en-US" altLang="ja-JP" sz="1200" kern="100" dirty="0">
                  <a:latin typeface="+mj-ea"/>
                  <a:ea typeface="+mj-ea"/>
                  <a:cs typeface="Times New Roman" panose="02020603050405020304" pitchFamily="18" charset="0"/>
                </a:rPr>
                <a:t>213</a:t>
              </a:r>
              <a:r>
                <a:rPr lang="ja-JP" altLang="en-US" sz="1200" kern="100" dirty="0">
                  <a:latin typeface="+mj-ea"/>
                  <a:ea typeface="+mj-ea"/>
                  <a:cs typeface="Times New Roman" panose="02020603050405020304" pitchFamily="18" charset="0"/>
                </a:rPr>
                <a:t>万</a:t>
              </a:r>
              <a:r>
                <a:rPr lang="en-US" altLang="ja-JP" sz="1200" kern="100" dirty="0">
                  <a:latin typeface="+mj-ea"/>
                  <a:ea typeface="+mj-ea"/>
                  <a:cs typeface="Times New Roman" panose="02020603050405020304" pitchFamily="18" charset="0"/>
                </a:rPr>
                <a:t>TEU</a:t>
              </a:r>
              <a:r>
                <a:rPr lang="ja-JP" altLang="en-US" sz="1200" kern="100" dirty="0">
                  <a:latin typeface="+mj-ea"/>
                  <a:ea typeface="+mj-ea"/>
                  <a:cs typeface="Times New Roman" panose="02020603050405020304" pitchFamily="18" charset="0"/>
                </a:rPr>
                <a:t>）は、新型コロナウィルス感染症拡大前の水準に戻っており、今後も堅調に増加する見込みである。</a:t>
              </a:r>
              <a:endParaRPr lang="en-US" altLang="ja-JP" sz="12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3" name="グループ化 12"/>
          <p:cNvGrpSpPr/>
          <p:nvPr/>
        </p:nvGrpSpPr>
        <p:grpSpPr>
          <a:xfrm>
            <a:off x="304079" y="5591333"/>
            <a:ext cx="8678154" cy="968134"/>
            <a:chOff x="302540" y="5037897"/>
            <a:chExt cx="8441907" cy="968134"/>
          </a:xfrm>
        </p:grpSpPr>
        <p:sp>
          <p:nvSpPr>
            <p:cNvPr id="17" name="正方形/長方形 16"/>
            <p:cNvSpPr/>
            <p:nvPr/>
          </p:nvSpPr>
          <p:spPr>
            <a:xfrm>
              <a:off x="302540" y="5037897"/>
              <a:ext cx="1633541" cy="96813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④事業者ニーズの状況</a:t>
              </a:r>
            </a:p>
          </p:txBody>
        </p:sp>
        <p:sp>
          <p:nvSpPr>
            <p:cNvPr id="18" name="正方形/長方形 17"/>
            <p:cNvSpPr/>
            <p:nvPr/>
          </p:nvSpPr>
          <p:spPr>
            <a:xfrm>
              <a:off x="2018447" y="5037897"/>
              <a:ext cx="6726000" cy="968134"/>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集貨等に必要な</a:t>
              </a:r>
              <a:r>
                <a:rPr lang="ja-JP" altLang="en-US" sz="1200" kern="100" dirty="0" smtClean="0">
                  <a:latin typeface="+mj-ea"/>
                  <a:ea typeface="+mj-ea"/>
                  <a:cs typeface="Times New Roman" panose="02020603050405020304" pitchFamily="18" charset="0"/>
                </a:rPr>
                <a:t>大規模倉庫用地</a:t>
              </a:r>
              <a:r>
                <a:rPr lang="ja-JP" altLang="en-US" sz="1200" kern="100" dirty="0">
                  <a:latin typeface="+mj-ea"/>
                  <a:ea typeface="+mj-ea"/>
                  <a:cs typeface="Times New Roman" panose="02020603050405020304" pitchFamily="18" charset="0"/>
                </a:rPr>
                <a:t>の</a:t>
              </a:r>
              <a:r>
                <a:rPr lang="ja-JP" altLang="en-US" sz="1200" kern="100" dirty="0" smtClean="0">
                  <a:latin typeface="+mj-ea"/>
                  <a:ea typeface="+mj-ea"/>
                  <a:cs typeface="Times New Roman" panose="02020603050405020304" pitchFamily="18" charset="0"/>
                </a:rPr>
                <a:t>ニーズや冷凍・冷蔵倉庫のニーズが</a:t>
              </a:r>
              <a:r>
                <a:rPr lang="ja-JP" altLang="en-US" sz="1200" kern="100" dirty="0">
                  <a:latin typeface="+mj-ea"/>
                  <a:ea typeface="+mj-ea"/>
                  <a:cs typeface="Times New Roman" panose="02020603050405020304" pitchFamily="18" charset="0"/>
                </a:rPr>
                <a:t>高まっているものの、用地不足で倉庫を新設できないとの意見がある。</a:t>
              </a:r>
              <a:endParaRPr lang="en-US" altLang="ja-JP" sz="12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200" kern="100" dirty="0">
                  <a:latin typeface="+mj-ea"/>
                  <a:ea typeface="+mj-ea"/>
                  <a:cs typeface="Times New Roman" panose="02020603050405020304" pitchFamily="18" charset="0"/>
                </a:rPr>
                <a:t>上屋の老朽化により、施設の機能が陳腐化しているとの意見がある。　</a:t>
              </a: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353356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kumimoji="1" lang="en-US" altLang="ja-JP" sz="1800" b="1" dirty="0">
                <a:solidFill>
                  <a:schemeClr val="tx1"/>
                </a:solidFill>
                <a:latin typeface="+mj-ea"/>
              </a:rPr>
              <a:t>Ⅲ</a:t>
            </a:r>
            <a:r>
              <a:rPr kumimoji="1" lang="ja-JP" altLang="en-US" sz="1800" b="1" dirty="0">
                <a:solidFill>
                  <a:schemeClr val="tx1"/>
                </a:solidFill>
                <a:latin typeface="+mj-ea"/>
              </a:rPr>
              <a:t>　港湾施設提供事業の課題</a:t>
            </a:r>
            <a:r>
              <a:rPr kumimoji="1" lang="en-US" altLang="ja-JP" sz="1600" b="1" dirty="0">
                <a:solidFill>
                  <a:schemeClr val="tx1"/>
                </a:solidFill>
                <a:latin typeface="+mj-ea"/>
              </a:rPr>
              <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en-US" altLang="ja-JP" dirty="0"/>
              <a:t>4</a:t>
            </a:r>
            <a:endParaRPr kumimoji="1" lang="ja-JP" altLang="en-US" dirty="0"/>
          </a:p>
        </p:txBody>
      </p:sp>
      <p:grpSp>
        <p:nvGrpSpPr>
          <p:cNvPr id="15" name="グループ化 14"/>
          <p:cNvGrpSpPr/>
          <p:nvPr/>
        </p:nvGrpSpPr>
        <p:grpSpPr>
          <a:xfrm>
            <a:off x="321224" y="868532"/>
            <a:ext cx="8657674" cy="1816982"/>
            <a:chOff x="207393" y="3819077"/>
            <a:chExt cx="8505074" cy="2289667"/>
          </a:xfrm>
        </p:grpSpPr>
        <p:sp>
          <p:nvSpPr>
            <p:cNvPr id="17" name="正方形/長方形 16"/>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課題①</a:t>
              </a:r>
            </a:p>
          </p:txBody>
        </p:sp>
        <p:sp>
          <p:nvSpPr>
            <p:cNvPr id="18" name="正方形/長方形 17"/>
            <p:cNvSpPr/>
            <p:nvPr/>
          </p:nvSpPr>
          <p:spPr>
            <a:xfrm>
              <a:off x="1971321" y="3819077"/>
              <a:ext cx="6741146"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上屋及び荷さばき地の施設稼働率は全体で平均</a:t>
              </a:r>
              <a:r>
                <a:rPr lang="en-US" altLang="ja-JP" sz="1400" kern="100" dirty="0">
                  <a:latin typeface="+mj-ea"/>
                  <a:ea typeface="+mj-ea"/>
                  <a:cs typeface="Times New Roman" panose="02020603050405020304" pitchFamily="18" charset="0"/>
                </a:rPr>
                <a:t>72.5</a:t>
              </a:r>
              <a:r>
                <a:rPr lang="ja-JP" altLang="en-US" sz="1400" kern="100" dirty="0">
                  <a:latin typeface="+mj-ea"/>
                  <a:ea typeface="+mj-ea"/>
                  <a:cs typeface="Times New Roman" panose="02020603050405020304" pitchFamily="18" charset="0"/>
                </a:rPr>
                <a:t>％</a:t>
              </a:r>
              <a:r>
                <a:rPr lang="en-US" altLang="ja-JP" sz="1100" kern="100" dirty="0">
                  <a:latin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となっており、安治川内港地区や北港白津地区など稼働率の低い施設がある。</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）令和３年度決算ベース</a:t>
              </a:r>
              <a:endParaRPr lang="en-US" altLang="ja-JP" sz="1200" kern="100" dirty="0">
                <a:latin typeface="+mj-ea"/>
                <a:ea typeface="+mj-ea"/>
                <a:cs typeface="Times New Roman" panose="02020603050405020304" pitchFamily="18" charset="0"/>
              </a:endParaRPr>
            </a:p>
          </p:txBody>
        </p:sp>
      </p:grpSp>
      <p:sp>
        <p:nvSpPr>
          <p:cNvPr id="7" name="正方形/長方形 6"/>
          <p:cNvSpPr/>
          <p:nvPr/>
        </p:nvSpPr>
        <p:spPr>
          <a:xfrm>
            <a:off x="2085149" y="4796779"/>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土地賃借料負担</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p>
        </p:txBody>
      </p:sp>
      <p:sp>
        <p:nvSpPr>
          <p:cNvPr id="25" name="正方形/長方形 24"/>
          <p:cNvSpPr/>
          <p:nvPr/>
        </p:nvSpPr>
        <p:spPr>
          <a:xfrm>
            <a:off x="2085149" y="2762800"/>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上屋の老朽化</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26" name="正方形/長方形 25"/>
          <p:cNvSpPr/>
          <p:nvPr/>
        </p:nvSpPr>
        <p:spPr>
          <a:xfrm>
            <a:off x="2085149" y="808572"/>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施設稼働率</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grpSp>
        <p:nvGrpSpPr>
          <p:cNvPr id="27" name="グループ化 26"/>
          <p:cNvGrpSpPr/>
          <p:nvPr/>
        </p:nvGrpSpPr>
        <p:grpSpPr>
          <a:xfrm>
            <a:off x="321223" y="2838160"/>
            <a:ext cx="8657675" cy="1816982"/>
            <a:chOff x="207393" y="3819077"/>
            <a:chExt cx="8505074" cy="2289667"/>
          </a:xfrm>
        </p:grpSpPr>
        <p:sp>
          <p:nvSpPr>
            <p:cNvPr id="28" name="正方形/長方形 27"/>
            <p:cNvSpPr/>
            <p:nvPr/>
          </p:nvSpPr>
          <p:spPr>
            <a:xfrm>
              <a:off x="207393" y="3819077"/>
              <a:ext cx="1679256" cy="228966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課題②</a:t>
              </a:r>
            </a:p>
          </p:txBody>
        </p:sp>
        <p:sp>
          <p:nvSpPr>
            <p:cNvPr id="29" name="正方形/長方形 28"/>
            <p:cNvSpPr/>
            <p:nvPr/>
          </p:nvSpPr>
          <p:spPr>
            <a:xfrm>
              <a:off x="1971320" y="3819077"/>
              <a:ext cx="6741147"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a:t>
              </a:r>
              <a:r>
                <a:rPr lang="en-US" altLang="ja-JP" sz="1400" kern="100" dirty="0">
                  <a:latin typeface="+mj-ea"/>
                  <a:ea typeface="+mj-ea"/>
                  <a:cs typeface="Times New Roman" panose="02020603050405020304" pitchFamily="18" charset="0"/>
                </a:rPr>
                <a:t>80</a:t>
              </a:r>
              <a:r>
                <a:rPr lang="ja-JP" altLang="en-US" sz="1400" kern="100" dirty="0">
                  <a:latin typeface="+mj-ea"/>
                  <a:ea typeface="+mj-ea"/>
                  <a:cs typeface="Times New Roman" panose="02020603050405020304" pitchFamily="18" charset="0"/>
                </a:rPr>
                <a:t>棟のうち９割以上が、</a:t>
              </a:r>
              <a:r>
                <a:rPr lang="ja-JP" altLang="en-US" sz="1400" kern="100" dirty="0">
                  <a:latin typeface="+mj-ea"/>
                  <a:cs typeface="Times New Roman" panose="02020603050405020304" pitchFamily="18" charset="0"/>
                </a:rPr>
                <a:t>地方公営企業法上の</a:t>
              </a:r>
              <a:r>
                <a:rPr lang="ja-JP" altLang="en-US" sz="1400" kern="100" dirty="0">
                  <a:latin typeface="+mj-ea"/>
                  <a:ea typeface="+mj-ea"/>
                  <a:cs typeface="Times New Roman" panose="02020603050405020304" pitchFamily="18" charset="0"/>
                </a:rPr>
                <a:t>耐用年数を経過するなど老朽化が進行しており、今後の計画的な更新等に向け検討していく必要がある。</a:t>
              </a:r>
              <a:endParaRPr lang="en-US" altLang="ja-JP" sz="1400" kern="100" dirty="0">
                <a:latin typeface="+mj-ea"/>
                <a:ea typeface="+mj-ea"/>
                <a:cs typeface="Times New Roman" panose="02020603050405020304" pitchFamily="18" charset="0"/>
              </a:endParaRPr>
            </a:p>
          </p:txBody>
        </p:sp>
      </p:grpSp>
      <p:grpSp>
        <p:nvGrpSpPr>
          <p:cNvPr id="30" name="グループ化 29"/>
          <p:cNvGrpSpPr/>
          <p:nvPr/>
        </p:nvGrpSpPr>
        <p:grpSpPr>
          <a:xfrm>
            <a:off x="321222" y="4818915"/>
            <a:ext cx="8657677" cy="1816982"/>
            <a:chOff x="207393" y="3819077"/>
            <a:chExt cx="8502855" cy="2289667"/>
          </a:xfrm>
        </p:grpSpPr>
        <p:sp>
          <p:nvSpPr>
            <p:cNvPr id="31" name="正方形/長方形 30"/>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課題③</a:t>
              </a:r>
            </a:p>
          </p:txBody>
        </p:sp>
        <p:sp>
          <p:nvSpPr>
            <p:cNvPr id="32" name="正方形/長方形 31"/>
            <p:cNvSpPr/>
            <p:nvPr/>
          </p:nvSpPr>
          <p:spPr>
            <a:xfrm>
              <a:off x="1969125" y="3819077"/>
              <a:ext cx="6741123"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i="1" kern="100" dirty="0">
                <a:latin typeface="+mj-ea"/>
                <a:ea typeface="+mj-ea"/>
                <a:cs typeface="Times New Roman" panose="02020603050405020304" pitchFamily="18" charset="0"/>
              </a:endParaRPr>
            </a:p>
            <a:p>
              <a:pPr marL="285750" lvl="0" indent="-285750">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埋立事業より埠頭用地の底地を賃借しており、その賃借料</a:t>
              </a:r>
              <a:r>
                <a:rPr lang="en-US" altLang="ja-JP" sz="1400" kern="100" dirty="0">
                  <a:latin typeface="+mj-ea"/>
                  <a:ea typeface="+mj-ea"/>
                  <a:cs typeface="Times New Roman" panose="02020603050405020304" pitchFamily="18" charset="0"/>
                </a:rPr>
                <a:t>21</a:t>
              </a:r>
              <a:r>
                <a:rPr lang="ja-JP" altLang="en-US" sz="1400" kern="100" dirty="0">
                  <a:latin typeface="+mj-ea"/>
                  <a:ea typeface="+mj-ea"/>
                  <a:cs typeface="Times New Roman" panose="02020603050405020304" pitchFamily="18" charset="0"/>
                </a:rPr>
                <a:t>億円／年は、施設提供事業の総費用</a:t>
              </a:r>
              <a:r>
                <a:rPr lang="en-US" altLang="ja-JP" sz="1400" kern="100" dirty="0">
                  <a:latin typeface="+mj-ea"/>
                  <a:ea typeface="+mj-ea"/>
                  <a:cs typeface="Times New Roman" panose="02020603050405020304" pitchFamily="18" charset="0"/>
                </a:rPr>
                <a:t>41</a:t>
              </a:r>
              <a:r>
                <a:rPr lang="ja-JP" altLang="en-US" sz="1400" kern="100" dirty="0">
                  <a:latin typeface="+mj-ea"/>
                  <a:ea typeface="+mj-ea"/>
                  <a:cs typeface="Times New Roman" panose="02020603050405020304" pitchFamily="18" charset="0"/>
                </a:rPr>
                <a:t>億円</a:t>
              </a:r>
              <a:r>
                <a:rPr lang="en-US" altLang="ja-JP" sz="1100" kern="100" dirty="0">
                  <a:latin typeface="+mj-ea"/>
                  <a:ea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の約５割を占めるなど、大きな負担となっている。</a:t>
              </a:r>
              <a:endParaRPr lang="en-US" altLang="ja-JP" sz="1400" kern="100" dirty="0">
                <a:latin typeface="+mj-ea"/>
                <a:ea typeface="+mj-ea"/>
                <a:cs typeface="Times New Roman" panose="02020603050405020304" pitchFamily="18" charset="0"/>
              </a:endParaRPr>
            </a:p>
            <a:p>
              <a:pPr lvl="0">
                <a:lnSpc>
                  <a:spcPct val="200000"/>
                </a:lnSpc>
                <a:spcAft>
                  <a:spcPts val="0"/>
                </a:spcAft>
              </a:pPr>
              <a:r>
                <a:rPr lang="ja-JP" altLang="en-US" sz="1400" kern="100" dirty="0">
                  <a:latin typeface="+mj-ea"/>
                  <a:ea typeface="+mj-ea"/>
                  <a:cs typeface="Times New Roman" panose="02020603050405020304" pitchFamily="18" charset="0"/>
                </a:rPr>
                <a:t>　</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）令和５年度当初予算ベース</a:t>
              </a:r>
              <a:r>
                <a:rPr lang="ja-JP" altLang="en-US" sz="1400" kern="100" dirty="0">
                  <a:latin typeface="+mj-ea"/>
                  <a:ea typeface="+mj-ea"/>
                  <a:cs typeface="Times New Roman" panose="02020603050405020304" pitchFamily="18" charset="0"/>
                </a:rPr>
                <a:t>　</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249919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r>
              <a:rPr kumimoji="1" lang="en-US" altLang="ja-JP" sz="1600" b="1" dirty="0">
                <a:solidFill>
                  <a:schemeClr val="tx1"/>
                </a:solidFill>
                <a:latin typeface="+mj-ea"/>
              </a:rPr>
              <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５</a:t>
            </a:r>
          </a:p>
        </p:txBody>
      </p:sp>
      <p:sp>
        <p:nvSpPr>
          <p:cNvPr id="7" name="正方形/長方形 6"/>
          <p:cNvSpPr/>
          <p:nvPr/>
        </p:nvSpPr>
        <p:spPr>
          <a:xfrm>
            <a:off x="136430" y="310067"/>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１．施設稼働率</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321223" y="767831"/>
            <a:ext cx="1679256" cy="178365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grpSp>
        <p:nvGrpSpPr>
          <p:cNvPr id="17" name="グループ化 16"/>
          <p:cNvGrpSpPr/>
          <p:nvPr/>
        </p:nvGrpSpPr>
        <p:grpSpPr>
          <a:xfrm>
            <a:off x="321223" y="767833"/>
            <a:ext cx="8404691" cy="6039499"/>
            <a:chOff x="207393" y="46683"/>
            <a:chExt cx="8404691" cy="12558665"/>
          </a:xfrm>
        </p:grpSpPr>
        <p:sp>
          <p:nvSpPr>
            <p:cNvPr id="18" name="正方形/長方形 17"/>
            <p:cNvSpPr/>
            <p:nvPr/>
          </p:nvSpPr>
          <p:spPr>
            <a:xfrm>
              <a:off x="207393" y="3911145"/>
              <a:ext cx="1679256" cy="25576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19" name="正方形/長方形 18"/>
            <p:cNvSpPr/>
            <p:nvPr/>
          </p:nvSpPr>
          <p:spPr>
            <a:xfrm>
              <a:off x="1971317" y="3911145"/>
              <a:ext cx="6640763" cy="2537009"/>
            </a:xfrm>
            <a:prstGeom prst="rect">
              <a:avLst/>
            </a:prstGeom>
            <a:ln w="38100">
              <a:solidFill>
                <a:srgbClr val="7030A0"/>
              </a:solidFill>
            </a:ln>
          </p:spPr>
          <p:txBody>
            <a:bodyPr wrap="square" anchor="t" anchorCtr="0">
              <a:noAutofit/>
            </a:bodyPr>
            <a:lstStyle/>
            <a:p>
              <a:pPr marL="285750" lvl="0" indent="-285750" algn="just">
                <a:lnSpc>
                  <a:spcPts val="1700"/>
                </a:lnSpc>
                <a:spcAft>
                  <a:spcPts val="0"/>
                </a:spcAft>
                <a:buFont typeface="Wingdings" panose="05000000000000000000" pitchFamily="2" charset="2"/>
                <a:buChar char="Ø"/>
              </a:pPr>
              <a:r>
                <a:rPr lang="ja-JP" altLang="en-US" sz="1300" kern="100" dirty="0">
                  <a:latin typeface="+mj-ea"/>
                  <a:cs typeface="Times New Roman" panose="02020603050405020304" pitchFamily="18" charset="0"/>
                </a:rPr>
                <a:t>一体使用荷さばき地について、定常的に使用許可することができず岸壁の稼働率（船舶の寄港頻度）に大きく左右されるため廃止も含め検討する。</a:t>
              </a:r>
              <a:endParaRPr lang="en-US" altLang="ja-JP" sz="1300" kern="100" dirty="0">
                <a:latin typeface="+mj-ea"/>
                <a:cs typeface="Times New Roman" panose="02020603050405020304" pitchFamily="18" charset="0"/>
              </a:endParaRPr>
            </a:p>
            <a:p>
              <a:pPr marL="285750" lvl="0" indent="-285750" algn="just">
                <a:lnSpc>
                  <a:spcPts val="1700"/>
                </a:lnSpc>
                <a:spcAft>
                  <a:spcPts val="0"/>
                </a:spcAft>
                <a:buFont typeface="Wingdings" panose="05000000000000000000" pitchFamily="2" charset="2"/>
                <a:buChar char="Ø"/>
              </a:pPr>
              <a:r>
                <a:rPr lang="ja-JP" altLang="en-US" sz="1300" kern="100" dirty="0">
                  <a:latin typeface="+mj-ea"/>
                  <a:cs typeface="Times New Roman" panose="02020603050405020304" pitchFamily="18" charset="0"/>
                </a:rPr>
                <a:t>青果物の取扱いが低迷しているため、青果物上屋を一般雑貨を取扱う上屋へ変更するなど、稼働率の向上を図る。</a:t>
              </a:r>
              <a:endParaRPr lang="en-US" altLang="ja-JP" sz="1300" kern="100" dirty="0">
                <a:latin typeface="+mj-ea"/>
                <a:cs typeface="Times New Roman" panose="02020603050405020304" pitchFamily="18" charset="0"/>
              </a:endParaRPr>
            </a:p>
            <a:p>
              <a:pPr marL="285750" lvl="0" indent="-285750" algn="just">
                <a:lnSpc>
                  <a:spcPts val="17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その他の低稼働施設について、引き続き新たな事業者の掘り起こしを行う。</a:t>
              </a:r>
              <a:endParaRPr lang="en-US" altLang="ja-JP" sz="1300" kern="100" dirty="0">
                <a:latin typeface="+mj-ea"/>
                <a:ea typeface="+mj-ea"/>
                <a:cs typeface="Times New Roman" panose="02020603050405020304" pitchFamily="18" charset="0"/>
              </a:endParaRPr>
            </a:p>
          </p:txBody>
        </p:sp>
        <p:sp>
          <p:nvSpPr>
            <p:cNvPr id="26" name="正方形/長方形 25"/>
            <p:cNvSpPr/>
            <p:nvPr/>
          </p:nvSpPr>
          <p:spPr>
            <a:xfrm>
              <a:off x="1971321" y="46683"/>
              <a:ext cx="6640763" cy="3708958"/>
            </a:xfrm>
            <a:prstGeom prst="rect">
              <a:avLst/>
            </a:prstGeom>
            <a:ln w="38100">
              <a:solidFill>
                <a:srgbClr val="7030A0"/>
              </a:solidFill>
            </a:ln>
          </p:spPr>
          <p:txBody>
            <a:bodyPr wrap="square" anchor="t" anchorCtr="0">
              <a:noAutofit/>
            </a:bodyPr>
            <a:lstStyle/>
            <a:p>
              <a:pPr lvl="0" algn="just">
                <a:lnSpc>
                  <a:spcPct val="150000"/>
                </a:lnSpc>
                <a:spcAft>
                  <a:spcPts val="0"/>
                </a:spcAft>
              </a:pPr>
              <a:r>
                <a:rPr lang="ja-JP" altLang="en-US" sz="1300" kern="100" dirty="0">
                  <a:latin typeface="+mj-ea"/>
                  <a:ea typeface="+mj-ea"/>
                  <a:cs typeface="Times New Roman" panose="02020603050405020304" pitchFamily="18" charset="0"/>
                </a:rPr>
                <a:t>令和２年度</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低稼働であったＲ岸壁背後の荷さばき地を廃止し埋立事業へ返還した。</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使用料の等級に下限の等級を追加し、「ユーザー視点での競争力のある使用料」</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とした。</a:t>
              </a:r>
              <a:endParaRPr lang="en-US" altLang="ja-JP" sz="1300" kern="100" dirty="0">
                <a:latin typeface="+mj-ea"/>
                <a:ea typeface="+mj-ea"/>
                <a:cs typeface="Times New Roman" panose="02020603050405020304" pitchFamily="18" charset="0"/>
              </a:endParaRPr>
            </a:p>
            <a:p>
              <a:pPr lvl="0" algn="just">
                <a:spcAft>
                  <a:spcPts val="0"/>
                </a:spcAft>
              </a:pP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令和２、３年度　</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一部の荷さばき地について使用許可から長期貸付へと変更することで、貨物量な　</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err="1">
                  <a:latin typeface="+mj-ea"/>
                  <a:ea typeface="+mj-ea"/>
                  <a:cs typeface="Times New Roman" panose="02020603050405020304" pitchFamily="18" charset="0"/>
                </a:rPr>
                <a:t>どに</a:t>
              </a:r>
              <a:r>
                <a:rPr lang="ja-JP" altLang="en-US" sz="1300" kern="100" dirty="0">
                  <a:latin typeface="+mj-ea"/>
                  <a:ea typeface="+mj-ea"/>
                  <a:cs typeface="Times New Roman" panose="02020603050405020304" pitchFamily="18" charset="0"/>
                </a:rPr>
                <a:t>影響を受けることのない安定した稼働率を確保した。</a:t>
              </a:r>
              <a:endParaRPr lang="ja-JP" altLang="ja-JP" sz="1300" kern="100" dirty="0">
                <a:latin typeface="+mj-ea"/>
                <a:ea typeface="+mj-ea"/>
                <a:cs typeface="Times New Roman" panose="02020603050405020304" pitchFamily="18" charset="0"/>
              </a:endParaRPr>
            </a:p>
          </p:txBody>
        </p:sp>
        <p:sp>
          <p:nvSpPr>
            <p:cNvPr id="32" name="正方形/長方形 31"/>
            <p:cNvSpPr/>
            <p:nvPr/>
          </p:nvSpPr>
          <p:spPr>
            <a:xfrm>
              <a:off x="1971319" y="10234832"/>
              <a:ext cx="6640763" cy="2370516"/>
            </a:xfrm>
            <a:prstGeom prst="rect">
              <a:avLst/>
            </a:prstGeom>
            <a:ln w="38100">
              <a:solidFill>
                <a:srgbClr val="7030A0"/>
              </a:solidFill>
            </a:ln>
          </p:spPr>
          <p:txBody>
            <a:bodyPr wrap="square" anchor="t" anchorCtr="0">
              <a:noAutofit/>
            </a:bodyPr>
            <a:lstStyle/>
            <a:p>
              <a:pPr marL="285750" indent="-285750" algn="just">
                <a:lnSpc>
                  <a:spcPts val="1700"/>
                </a:lnSpc>
                <a:buFont typeface="Wingdings" panose="05000000000000000000" pitchFamily="2" charset="2"/>
                <a:buChar char="Ø"/>
              </a:pPr>
              <a:r>
                <a:rPr lang="ja-JP" altLang="en-US" sz="1300" i="1" kern="100" dirty="0">
                  <a:latin typeface="+mj-ea"/>
                  <a:ea typeface="+mj-ea"/>
                  <a:cs typeface="Times New Roman" panose="02020603050405020304" pitchFamily="18" charset="0"/>
                </a:rPr>
                <a:t>定常的に使用許可することができない一体使用荷さばき地を通常の荷さばき地へと転換することにより稼働率が向上する。</a:t>
              </a:r>
              <a:endParaRPr lang="en-US" altLang="ja-JP" sz="1300" i="1" kern="100" dirty="0">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i="1" kern="100" dirty="0">
                  <a:latin typeface="+mj-ea"/>
                  <a:ea typeface="+mj-ea"/>
                  <a:cs typeface="Times New Roman" panose="02020603050405020304" pitchFamily="18" charset="0"/>
                </a:rPr>
                <a:t>一般雑貨を取扱う上屋へ変更し、新たな需要を掘り起こすことなどにより稼働率が向上する。</a:t>
              </a:r>
              <a:endParaRPr lang="en-US" altLang="ja-JP" sz="1300" i="1" kern="100" dirty="0">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kern="100" dirty="0">
                  <a:latin typeface="+mj-ea"/>
                  <a:ea typeface="+mj-ea"/>
                  <a:cs typeface="Times New Roman" panose="02020603050405020304" pitchFamily="18" charset="0"/>
                </a:rPr>
                <a:t>使用面積の増加に伴い、稼働率が向上する。</a:t>
              </a:r>
              <a:endParaRPr lang="en-US" altLang="ja-JP" sz="1300" kern="100" dirty="0">
                <a:latin typeface="+mj-ea"/>
                <a:ea typeface="+mj-ea"/>
                <a:cs typeface="Times New Roman" panose="02020603050405020304" pitchFamily="18" charset="0"/>
              </a:endParaRPr>
            </a:p>
          </p:txBody>
        </p:sp>
        <p:sp>
          <p:nvSpPr>
            <p:cNvPr id="33" name="正方形/長方形 32"/>
            <p:cNvSpPr/>
            <p:nvPr/>
          </p:nvSpPr>
          <p:spPr>
            <a:xfrm>
              <a:off x="1971318" y="6632022"/>
              <a:ext cx="6640763" cy="3447307"/>
            </a:xfrm>
            <a:prstGeom prst="rect">
              <a:avLst/>
            </a:prstGeom>
            <a:ln w="38100">
              <a:solidFill>
                <a:srgbClr val="7030A0"/>
              </a:solidFill>
            </a:ln>
          </p:spPr>
          <p:txBody>
            <a:bodyPr wrap="square" anchor="t" anchorCtr="0">
              <a:noAutofit/>
            </a:bodyPr>
            <a:lstStyle/>
            <a:p>
              <a:pPr algn="just">
                <a:lnSpc>
                  <a:spcPct val="150000"/>
                </a:lnSpc>
              </a:pPr>
              <a:r>
                <a:rPr lang="ja-JP" altLang="en-US" sz="1300" kern="100" dirty="0">
                  <a:latin typeface="+mj-ea"/>
                  <a:ea typeface="+mj-ea"/>
                  <a:cs typeface="Times New Roman" panose="02020603050405020304" pitchFamily="18" charset="0"/>
                </a:rPr>
                <a:t>令和５年度以降</a:t>
              </a:r>
              <a:endParaRPr lang="en-US" altLang="ja-JP" sz="1300" kern="100" dirty="0">
                <a:latin typeface="+mj-ea"/>
                <a:ea typeface="+mj-ea"/>
                <a:cs typeface="Times New Roman" panose="02020603050405020304" pitchFamily="18" charset="0"/>
              </a:endParaRPr>
            </a:p>
            <a:p>
              <a:pPr marL="285750" indent="-285750" algn="just">
                <a:lnSpc>
                  <a:spcPts val="1600"/>
                </a:lnSpc>
                <a:buFont typeface="Wingdings" panose="05000000000000000000" pitchFamily="2" charset="2"/>
                <a:buChar char="Ø"/>
              </a:pPr>
              <a:r>
                <a:rPr lang="ja-JP" altLang="en-US" sz="1300" kern="100" dirty="0">
                  <a:latin typeface="+mj-ea"/>
                  <a:ea typeface="+mj-ea"/>
                  <a:cs typeface="Times New Roman" panose="02020603050405020304" pitchFamily="18" charset="0"/>
                </a:rPr>
                <a:t>毎年決算ごとに一体使用荷さばき地の利用実態の把握に努め、廃止や縮小が可能であるものについては利用者と協議をおこない、通常「荷さばき地」への転換を図る。</a:t>
              </a:r>
              <a:endParaRPr lang="ja-JP" altLang="ja-JP" sz="1300" kern="100" dirty="0">
                <a:latin typeface="+mj-ea"/>
                <a:ea typeface="+mj-ea"/>
                <a:cs typeface="Times New Roman" panose="02020603050405020304" pitchFamily="18" charset="0"/>
              </a:endParaRPr>
            </a:p>
            <a:p>
              <a:pPr marL="285750" lvl="0" indent="-285750" algn="just">
                <a:lnSpc>
                  <a:spcPts val="16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安治川青果物上屋について、雑貨上屋へと変更することを目指し、使用者と協議を進めていく。</a:t>
              </a:r>
              <a:endParaRPr lang="en-US" altLang="ja-JP" sz="1300" kern="100" dirty="0">
                <a:latin typeface="+mj-ea"/>
                <a:ea typeface="+mj-ea"/>
                <a:cs typeface="Times New Roman" panose="02020603050405020304" pitchFamily="18" charset="0"/>
              </a:endParaRPr>
            </a:p>
            <a:p>
              <a:pPr marL="285750" lvl="0" indent="-285750" algn="just">
                <a:lnSpc>
                  <a:spcPts val="16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積極的なポートセールスによる新たな事業者の掘り起こしや、使用面積の拡大についての協議を現使用者と適宜実施していく。</a:t>
              </a:r>
              <a:endParaRPr lang="en-US" altLang="ja-JP" sz="1300" kern="100" dirty="0">
                <a:latin typeface="+mj-ea"/>
                <a:ea typeface="+mj-ea"/>
                <a:cs typeface="Times New Roman" panose="02020603050405020304" pitchFamily="18" charset="0"/>
              </a:endParaRPr>
            </a:p>
          </p:txBody>
        </p:sp>
      </p:grpSp>
      <p:sp>
        <p:nvSpPr>
          <p:cNvPr id="21" name="正方形/長方形 20"/>
          <p:cNvSpPr/>
          <p:nvPr/>
        </p:nvSpPr>
        <p:spPr>
          <a:xfrm>
            <a:off x="321223" y="3927704"/>
            <a:ext cx="1679256" cy="166485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24" name="正方形/長方形 23"/>
          <p:cNvSpPr/>
          <p:nvPr/>
        </p:nvSpPr>
        <p:spPr>
          <a:xfrm>
            <a:off x="321223" y="5660308"/>
            <a:ext cx="1679256" cy="114702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Tree>
    <p:extLst>
      <p:ext uri="{BB962C8B-B14F-4D97-AF65-F5344CB8AC3E}">
        <p14:creationId xmlns:p14="http://schemas.microsoft.com/office/powerpoint/2010/main" val="21930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46404"/>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r>
              <a:rPr kumimoji="1" lang="en-US" altLang="ja-JP" sz="1600" b="1" dirty="0">
                <a:solidFill>
                  <a:schemeClr val="tx1"/>
                </a:solidFill>
                <a:latin typeface="+mj-ea"/>
              </a:rPr>
              <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６</a:t>
            </a:r>
          </a:p>
        </p:txBody>
      </p:sp>
      <p:sp>
        <p:nvSpPr>
          <p:cNvPr id="7" name="正方形/長方形 6"/>
          <p:cNvSpPr/>
          <p:nvPr/>
        </p:nvSpPr>
        <p:spPr>
          <a:xfrm>
            <a:off x="136430" y="173211"/>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２．上屋の老朽化</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321223" y="715930"/>
            <a:ext cx="1679256" cy="10978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grpSp>
        <p:nvGrpSpPr>
          <p:cNvPr id="17" name="グループ化 16"/>
          <p:cNvGrpSpPr/>
          <p:nvPr/>
        </p:nvGrpSpPr>
        <p:grpSpPr>
          <a:xfrm>
            <a:off x="321223" y="729999"/>
            <a:ext cx="8404687" cy="5501631"/>
            <a:chOff x="207393" y="2247555"/>
            <a:chExt cx="8404687" cy="7464224"/>
          </a:xfrm>
        </p:grpSpPr>
        <p:sp>
          <p:nvSpPr>
            <p:cNvPr id="18" name="正方形/長方形 17"/>
            <p:cNvSpPr/>
            <p:nvPr/>
          </p:nvSpPr>
          <p:spPr>
            <a:xfrm>
              <a:off x="207393" y="3898594"/>
              <a:ext cx="1679256" cy="105999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19" name="正方形/長方形 18"/>
            <p:cNvSpPr/>
            <p:nvPr/>
          </p:nvSpPr>
          <p:spPr>
            <a:xfrm>
              <a:off x="1971314" y="3917679"/>
              <a:ext cx="6640763" cy="1040909"/>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mn-ea"/>
                  <a:cs typeface="Times New Roman" panose="02020603050405020304" pitchFamily="18" charset="0"/>
                </a:rPr>
                <a:t>港湾計画や上屋維持管理計画の内容も踏まえ、市設上屋更新計画を策定し、上屋の更新等を実施していく。</a:t>
              </a:r>
              <a:endParaRPr lang="en-US" altLang="ja-JP" sz="1400" kern="100" dirty="0">
                <a:latin typeface="+mn-ea"/>
                <a:cs typeface="Times New Roman" panose="02020603050405020304" pitchFamily="18" charset="0"/>
              </a:endParaRPr>
            </a:p>
          </p:txBody>
        </p:sp>
        <p:sp>
          <p:nvSpPr>
            <p:cNvPr id="29" name="正方形/長方形 28"/>
            <p:cNvSpPr/>
            <p:nvPr/>
          </p:nvSpPr>
          <p:spPr>
            <a:xfrm>
              <a:off x="1971317" y="2247555"/>
              <a:ext cx="6640763" cy="1470438"/>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令和３年度に市設上屋更新計画（素案）を策定した。</a:t>
              </a:r>
              <a:endParaRPr lang="en-US" altLang="ja-JP" sz="1400" kern="100" dirty="0">
                <a:latin typeface="+mj-ea"/>
                <a:ea typeface="+mj-ea"/>
                <a:cs typeface="Times New Roman" panose="02020603050405020304" pitchFamily="18" charset="0"/>
              </a:endParaRPr>
            </a:p>
            <a:p>
              <a:pPr algn="just">
                <a:lnSpc>
                  <a:spcPct val="150000"/>
                </a:lnSpc>
              </a:pPr>
              <a:r>
                <a:rPr lang="en-US" altLang="ja-JP" sz="1400" kern="100" dirty="0">
                  <a:latin typeface="+mj-ea"/>
                  <a:ea typeface="+mj-ea"/>
                  <a:cs typeface="Times New Roman" panose="02020603050405020304" pitchFamily="18" charset="0"/>
                </a:rPr>
                <a:t>※</a:t>
              </a:r>
              <a:r>
                <a:rPr lang="ja-JP" altLang="en-US" sz="1400" kern="100" dirty="0">
                  <a:latin typeface="+mj-ea"/>
                  <a:ea typeface="+mj-ea"/>
                  <a:cs typeface="Times New Roman" panose="02020603050405020304" pitchFamily="18" charset="0"/>
                </a:rPr>
                <a:t>素案では、上屋の使用者を対象に実施した意見照会と港湾計画との位置付けを基に所管上屋を４種（更新・機能改良・延命化・廃止）に分類した。</a:t>
              </a:r>
              <a:endParaRPr lang="ja-JP" altLang="ja-JP" sz="1400" kern="100" dirty="0">
                <a:latin typeface="+mj-ea"/>
                <a:ea typeface="+mj-ea"/>
                <a:cs typeface="Times New Roman" panose="02020603050405020304" pitchFamily="18" charset="0"/>
              </a:endParaRPr>
            </a:p>
          </p:txBody>
        </p:sp>
        <p:sp>
          <p:nvSpPr>
            <p:cNvPr id="30" name="正方形/長方形 29"/>
            <p:cNvSpPr/>
            <p:nvPr/>
          </p:nvSpPr>
          <p:spPr>
            <a:xfrm>
              <a:off x="1971315" y="5158274"/>
              <a:ext cx="6640763" cy="3237366"/>
            </a:xfrm>
            <a:prstGeom prst="rect">
              <a:avLst/>
            </a:prstGeom>
            <a:ln w="38100">
              <a:solidFill>
                <a:srgbClr val="7030A0"/>
              </a:solidFill>
            </a:ln>
          </p:spPr>
          <p:txBody>
            <a:bodyPr wrap="square" anchor="t" anchorCtr="0">
              <a:noAutofit/>
            </a:bodyPr>
            <a:lstStyle/>
            <a:p>
              <a:pPr lvl="0" algn="just">
                <a:lnSpc>
                  <a:spcPts val="2800"/>
                </a:lnSpc>
                <a:spcAft>
                  <a:spcPts val="0"/>
                </a:spcAft>
              </a:pPr>
              <a:r>
                <a:rPr lang="ja-JP" altLang="en-US" sz="1400" kern="100" dirty="0">
                  <a:latin typeface="+mn-ea"/>
                  <a:cs typeface="Times New Roman" panose="02020603050405020304" pitchFamily="18" charset="0"/>
                </a:rPr>
                <a:t>令和５年度</a:t>
              </a:r>
              <a:endParaRPr lang="en-US" altLang="ja-JP" sz="1400" kern="100" dirty="0">
                <a:latin typeface="+mn-ea"/>
                <a:cs typeface="Times New Roman" panose="02020603050405020304" pitchFamily="18" charset="0"/>
              </a:endParaRPr>
            </a:p>
            <a:p>
              <a:pPr marL="171450" indent="-171450" algn="just">
                <a:lnSpc>
                  <a:spcPts val="2800"/>
                </a:lnSpc>
                <a:buFont typeface="Wingdings" panose="05000000000000000000" pitchFamily="2" charset="2"/>
                <a:buChar char="Ø"/>
              </a:pPr>
              <a:r>
                <a:rPr lang="ja-JP" altLang="en-US" sz="1400" kern="100" dirty="0">
                  <a:latin typeface="+mn-ea"/>
                  <a:cs typeface="Times New Roman" panose="02020603050405020304" pitchFamily="18" charset="0"/>
                </a:rPr>
                <a:t> 上屋の更新等に向けた方向性（更新基準等）を整理する。</a:t>
              </a:r>
              <a:endParaRPr lang="en-US" altLang="ja-JP" sz="1400" kern="100" dirty="0">
                <a:latin typeface="+mn-ea"/>
                <a:cs typeface="Times New Roman" panose="02020603050405020304" pitchFamily="18" charset="0"/>
              </a:endParaRPr>
            </a:p>
            <a:p>
              <a:pPr algn="just">
                <a:lnSpc>
                  <a:spcPts val="2800"/>
                </a:lnSpc>
              </a:pPr>
              <a:r>
                <a:rPr lang="ja-JP" altLang="en-US" sz="1400" kern="100" dirty="0">
                  <a:latin typeface="+mn-ea"/>
                  <a:cs typeface="Times New Roman" panose="02020603050405020304" pitchFamily="18" charset="0"/>
                </a:rPr>
                <a:t>令和６年度以降</a:t>
              </a:r>
              <a:endParaRPr lang="en-US" altLang="ja-JP" sz="1400" kern="100" dirty="0">
                <a:latin typeface="+mn-ea"/>
                <a:cs typeface="Times New Roman" panose="02020603050405020304" pitchFamily="18" charset="0"/>
              </a:endParaRPr>
            </a:p>
            <a:p>
              <a:pPr marL="171450" indent="-171450" algn="just">
                <a:lnSpc>
                  <a:spcPts val="2800"/>
                </a:lnSpc>
                <a:buFont typeface="Wingdings" panose="05000000000000000000" pitchFamily="2" charset="2"/>
                <a:buChar char="Ø"/>
              </a:pPr>
              <a:r>
                <a:rPr lang="ja-JP" altLang="en-US" sz="1400" kern="100" dirty="0">
                  <a:latin typeface="+mn-ea"/>
                  <a:cs typeface="Times New Roman" panose="02020603050405020304" pitchFamily="18" charset="0"/>
                </a:rPr>
                <a:t>上記方向性（更新基準等）に基づき市設上屋更新計画を策定し、同計画に基づき上屋の更新等を実施する。また、必要に応じ適宜長期収支見込みへと反映していく。</a:t>
              </a:r>
              <a:endParaRPr lang="en-US" altLang="ja-JP" sz="1400" kern="100" dirty="0">
                <a:latin typeface="+mn-ea"/>
                <a:cs typeface="Times New Roman" panose="02020603050405020304" pitchFamily="18" charset="0"/>
              </a:endParaRPr>
            </a:p>
          </p:txBody>
        </p:sp>
        <p:sp>
          <p:nvSpPr>
            <p:cNvPr id="31" name="正方形/長方形 30"/>
            <p:cNvSpPr/>
            <p:nvPr/>
          </p:nvSpPr>
          <p:spPr>
            <a:xfrm>
              <a:off x="1971314" y="8615664"/>
              <a:ext cx="6640763" cy="1096115"/>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メイリオ 見出し"/>
                  <a:ea typeface="+mj-ea"/>
                  <a:cs typeface="Times New Roman" panose="02020603050405020304" pitchFamily="18" charset="0"/>
                </a:rPr>
                <a:t>計画的な上屋の更新や機能改良等を図ることで長期的かつ安定的な施設の提供が可能となり、使用者が大阪港に定着することに繋がる。</a:t>
              </a:r>
              <a:endParaRPr lang="ja-JP" altLang="ja-JP" sz="1400" kern="100" dirty="0">
                <a:latin typeface="メイリオ 見出し"/>
                <a:ea typeface="+mj-ea"/>
                <a:cs typeface="Times New Roman" panose="02020603050405020304" pitchFamily="18" charset="0"/>
              </a:endParaRPr>
            </a:p>
          </p:txBody>
        </p:sp>
      </p:grpSp>
      <p:sp>
        <p:nvSpPr>
          <p:cNvPr id="21" name="正方形/長方形 20"/>
          <p:cNvSpPr/>
          <p:nvPr/>
        </p:nvSpPr>
        <p:spPr>
          <a:xfrm>
            <a:off x="321223" y="2875393"/>
            <a:ext cx="1679256" cy="23861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24" name="正方形/長方形 23"/>
          <p:cNvSpPr/>
          <p:nvPr/>
        </p:nvSpPr>
        <p:spPr>
          <a:xfrm>
            <a:off x="321223" y="5423720"/>
            <a:ext cx="1679256" cy="82197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Tree>
    <p:extLst>
      <p:ext uri="{BB962C8B-B14F-4D97-AF65-F5344CB8AC3E}">
        <p14:creationId xmlns:p14="http://schemas.microsoft.com/office/powerpoint/2010/main" val="285205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r>
              <a:rPr kumimoji="1" lang="en-US" altLang="ja-JP" sz="1600" b="1" dirty="0">
                <a:solidFill>
                  <a:schemeClr val="tx1"/>
                </a:solidFill>
                <a:latin typeface="+mj-ea"/>
              </a:rPr>
              <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ja-JP" altLang="en-US" dirty="0"/>
              <a:t>７</a:t>
            </a:r>
            <a:endParaRPr kumimoji="1" lang="ja-JP" altLang="en-US" dirty="0"/>
          </a:p>
        </p:txBody>
      </p:sp>
      <p:sp>
        <p:nvSpPr>
          <p:cNvPr id="7" name="正方形/長方形 6"/>
          <p:cNvSpPr/>
          <p:nvPr/>
        </p:nvSpPr>
        <p:spPr>
          <a:xfrm>
            <a:off x="136430" y="422611"/>
            <a:ext cx="7834942" cy="523220"/>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３．土地賃借料負担</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p>
        </p:txBody>
      </p:sp>
      <p:grpSp>
        <p:nvGrpSpPr>
          <p:cNvPr id="27" name="グループ化 26"/>
          <p:cNvGrpSpPr/>
          <p:nvPr/>
        </p:nvGrpSpPr>
        <p:grpSpPr>
          <a:xfrm>
            <a:off x="321223" y="1040796"/>
            <a:ext cx="8541423" cy="1801754"/>
            <a:chOff x="207393" y="3819075"/>
            <a:chExt cx="8404691" cy="4013653"/>
          </a:xfrm>
        </p:grpSpPr>
        <p:sp>
          <p:nvSpPr>
            <p:cNvPr id="28" name="正方形/長方形 27"/>
            <p:cNvSpPr/>
            <p:nvPr/>
          </p:nvSpPr>
          <p:spPr>
            <a:xfrm>
              <a:off x="207393" y="3819077"/>
              <a:ext cx="1679256" cy="40060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sp>
          <p:nvSpPr>
            <p:cNvPr id="29" name="正方形/長方形 28"/>
            <p:cNvSpPr/>
            <p:nvPr/>
          </p:nvSpPr>
          <p:spPr>
            <a:xfrm>
              <a:off x="1971321" y="3819075"/>
              <a:ext cx="6640763" cy="4013653"/>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次のとおり、埋立事業から</a:t>
              </a:r>
              <a:r>
                <a:rPr lang="en-US" altLang="ja-JP" sz="1400" kern="100" dirty="0">
                  <a:latin typeface="+mj-ea"/>
                  <a:ea typeface="+mj-ea"/>
                  <a:cs typeface="Times New Roman" panose="02020603050405020304" pitchFamily="18" charset="0"/>
                </a:rPr>
                <a:t>10</a:t>
              </a:r>
              <a:r>
                <a:rPr lang="ja-JP" altLang="en-US" sz="1400" kern="100" dirty="0">
                  <a:latin typeface="+mj-ea"/>
                  <a:ea typeface="+mj-ea"/>
                  <a:cs typeface="Times New Roman" panose="02020603050405020304" pitchFamily="18" charset="0"/>
                </a:rPr>
                <a:t>年分割により埠頭用地を取得した。</a:t>
              </a:r>
              <a:endParaRPr lang="en-US" altLang="ja-JP" sz="1400" kern="100" dirty="0">
                <a:latin typeface="+mj-ea"/>
                <a:ea typeface="+mj-ea"/>
                <a:cs typeface="Times New Roman" panose="02020603050405020304" pitchFamily="18" charset="0"/>
              </a:endParaRPr>
            </a:p>
            <a:p>
              <a:pPr lvl="0" algn="just">
                <a:lnSpc>
                  <a:spcPct val="150000"/>
                </a:lnSpc>
                <a:spcAft>
                  <a:spcPts val="0"/>
                </a:spcAft>
              </a:pPr>
              <a:r>
                <a:rPr lang="ja-JP" altLang="en-US" sz="1400" kern="100" dirty="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H27</a:t>
              </a:r>
              <a:r>
                <a:rPr lang="ja-JP" altLang="en-US" sz="1400" kern="100" dirty="0">
                  <a:latin typeface="+mj-ea"/>
                  <a:ea typeface="+mj-ea"/>
                  <a:cs typeface="Times New Roman" panose="02020603050405020304" pitchFamily="18" charset="0"/>
                </a:rPr>
                <a:t>：</a:t>
              </a:r>
              <a:r>
                <a:rPr lang="en-US" altLang="ja-JP" sz="1400" kern="100" dirty="0">
                  <a:latin typeface="+mj-ea"/>
                  <a:ea typeface="+mj-ea"/>
                  <a:cs typeface="Times New Roman" panose="02020603050405020304" pitchFamily="18" charset="0"/>
                </a:rPr>
                <a:t>R</a:t>
              </a:r>
              <a:r>
                <a:rPr lang="ja-JP" altLang="en-US" sz="1400" kern="100" dirty="0">
                  <a:latin typeface="+mj-ea"/>
                  <a:ea typeface="+mj-ea"/>
                  <a:cs typeface="Times New Roman" panose="02020603050405020304" pitchFamily="18" charset="0"/>
                </a:rPr>
                <a:t>地区荷さばき地の一部及び</a:t>
              </a:r>
              <a:r>
                <a:rPr lang="en-US" altLang="ja-JP" sz="1400" kern="100" dirty="0">
                  <a:latin typeface="+mj-ea"/>
                  <a:ea typeface="+mj-ea"/>
                  <a:cs typeface="Times New Roman" panose="02020603050405020304" pitchFamily="18" charset="0"/>
                </a:rPr>
                <a:t>F</a:t>
              </a:r>
              <a:r>
                <a:rPr lang="ja-JP" altLang="en-US" sz="1400" kern="100" dirty="0">
                  <a:latin typeface="+mj-ea"/>
                  <a:ea typeface="+mj-ea"/>
                  <a:cs typeface="Times New Roman" panose="02020603050405020304" pitchFamily="18" charset="0"/>
                </a:rPr>
                <a:t>地区荷さばき地</a:t>
              </a:r>
              <a:endParaRPr lang="en-US" altLang="ja-JP" sz="1400" kern="100" dirty="0">
                <a:latin typeface="+mj-ea"/>
                <a:ea typeface="+mj-ea"/>
                <a:cs typeface="Times New Roman" panose="02020603050405020304" pitchFamily="18" charset="0"/>
              </a:endParaRPr>
            </a:p>
            <a:p>
              <a:pPr lvl="0" algn="just">
                <a:spcAft>
                  <a:spcPts val="0"/>
                </a:spcAft>
              </a:pPr>
              <a:r>
                <a:rPr lang="ja-JP" altLang="en-US" sz="1400" kern="100" dirty="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H28</a:t>
              </a:r>
              <a:r>
                <a:rPr lang="ja-JP" altLang="en-US" sz="1400" kern="100" dirty="0">
                  <a:latin typeface="+mj-ea"/>
                  <a:ea typeface="+mj-ea"/>
                  <a:cs typeface="Times New Roman" panose="02020603050405020304" pitchFamily="18" charset="0"/>
                </a:rPr>
                <a:t>：</a:t>
              </a:r>
              <a:r>
                <a:rPr lang="en-US" altLang="ja-JP" sz="1400" kern="100" dirty="0">
                  <a:latin typeface="+mj-ea"/>
                  <a:ea typeface="+mj-ea"/>
                  <a:cs typeface="Times New Roman" panose="02020603050405020304" pitchFamily="18" charset="0"/>
                </a:rPr>
                <a:t>R</a:t>
              </a:r>
              <a:r>
                <a:rPr lang="ja-JP" altLang="en-US" sz="1400" kern="100" dirty="0">
                  <a:latin typeface="+mj-ea"/>
                  <a:ea typeface="+mj-ea"/>
                  <a:cs typeface="Times New Roman" panose="02020603050405020304" pitchFamily="18" charset="0"/>
                </a:rPr>
                <a:t>地区荷さばき地の一部</a:t>
              </a:r>
              <a:endParaRPr lang="en-US" altLang="ja-JP" sz="1400" kern="100" dirty="0">
                <a:latin typeface="+mj-ea"/>
                <a:ea typeface="+mj-ea"/>
                <a:cs typeface="Times New Roman" panose="02020603050405020304" pitchFamily="18" charset="0"/>
              </a:endParaRPr>
            </a:p>
            <a:p>
              <a:pPr lvl="0" algn="just">
                <a:spcAft>
                  <a:spcPts val="0"/>
                </a:spcAft>
              </a:pPr>
              <a:r>
                <a:rPr lang="ja-JP" altLang="en-US" sz="1400" kern="100" dirty="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R4</a:t>
              </a:r>
              <a:r>
                <a:rPr lang="ja-JP" altLang="en-US" sz="1400" kern="100" dirty="0">
                  <a:latin typeface="+mj-ea"/>
                  <a:ea typeface="+mj-ea"/>
                  <a:cs typeface="Times New Roman" panose="02020603050405020304" pitchFamily="18" charset="0"/>
                </a:rPr>
                <a:t>  ：</a:t>
              </a:r>
              <a:r>
                <a:rPr lang="en-US" altLang="ja-JP" sz="1400" kern="100" dirty="0">
                  <a:latin typeface="+mj-ea"/>
                  <a:ea typeface="+mj-ea"/>
                  <a:cs typeface="Times New Roman" panose="02020603050405020304" pitchFamily="18" charset="0"/>
                </a:rPr>
                <a:t>R</a:t>
              </a:r>
              <a:r>
                <a:rPr lang="ja-JP" altLang="en-US" sz="1400" kern="100" dirty="0">
                  <a:latin typeface="+mj-ea"/>
                  <a:ea typeface="+mj-ea"/>
                  <a:cs typeface="Times New Roman" panose="02020603050405020304" pitchFamily="18" charset="0"/>
                </a:rPr>
                <a:t>地区荷さばき地の一部及び</a:t>
              </a:r>
              <a:r>
                <a:rPr lang="en-US" altLang="ja-JP" sz="1400" kern="100" dirty="0">
                  <a:latin typeface="+mj-ea"/>
                  <a:ea typeface="+mj-ea"/>
                  <a:cs typeface="Times New Roman" panose="02020603050405020304" pitchFamily="18" charset="0"/>
                </a:rPr>
                <a:t>KF</a:t>
              </a:r>
              <a:r>
                <a:rPr lang="ja-JP" altLang="en-US" sz="1400" kern="100" dirty="0">
                  <a:latin typeface="+mj-ea"/>
                  <a:ea typeface="+mj-ea"/>
                  <a:cs typeface="Times New Roman" panose="02020603050405020304" pitchFamily="18" charset="0"/>
                </a:rPr>
                <a:t>地区荷さばき地</a:t>
              </a:r>
              <a:endParaRPr lang="en-US" altLang="ja-JP" sz="14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i="1" kern="100" dirty="0">
                  <a:latin typeface="+mj-ea"/>
                  <a:ea typeface="+mj-ea"/>
                  <a:cs typeface="Times New Roman" panose="02020603050405020304" pitchFamily="18" charset="0"/>
                </a:rPr>
                <a:t>しかしながら、埠頭用地全体の取得方針はなく、個別判断となっている。</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30" name="グループ化 29"/>
          <p:cNvGrpSpPr/>
          <p:nvPr/>
        </p:nvGrpSpPr>
        <p:grpSpPr>
          <a:xfrm>
            <a:off x="321223" y="2912247"/>
            <a:ext cx="8541423" cy="1367838"/>
            <a:chOff x="207393" y="4300079"/>
            <a:chExt cx="8404691" cy="1855786"/>
          </a:xfrm>
        </p:grpSpPr>
        <p:sp>
          <p:nvSpPr>
            <p:cNvPr id="31" name="正方形/長方形 30"/>
            <p:cNvSpPr/>
            <p:nvPr/>
          </p:nvSpPr>
          <p:spPr>
            <a:xfrm>
              <a:off x="207393" y="4300079"/>
              <a:ext cx="1679256" cy="185578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32" name="正方形/長方形 31"/>
            <p:cNvSpPr/>
            <p:nvPr/>
          </p:nvSpPr>
          <p:spPr>
            <a:xfrm>
              <a:off x="1971321" y="4300080"/>
              <a:ext cx="6640763" cy="1855783"/>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埠頭用地取得方針を策定する。</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r>
                <a:rPr lang="ja-JP" altLang="en-US" sz="1350" kern="100" dirty="0">
                  <a:latin typeface="+mj-ea"/>
                  <a:ea typeface="+mj-ea"/>
                  <a:cs typeface="Times New Roman" panose="02020603050405020304" pitchFamily="18" charset="0"/>
                </a:rPr>
                <a:t>　（取得する埠頭用地の選別や、確保する留保資金額の考え方などを整理する。）</a:t>
              </a:r>
              <a:endParaRPr lang="en-US" altLang="ja-JP" sz="135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上記方針に基づき、予算編成時に埠頭用地の取得を検討する。</a:t>
              </a:r>
              <a:endParaRPr lang="en-US" altLang="ja-JP" sz="1400" kern="100" dirty="0">
                <a:latin typeface="+mj-ea"/>
                <a:ea typeface="+mj-ea"/>
                <a:cs typeface="Times New Roman" panose="02020603050405020304" pitchFamily="18" charset="0"/>
              </a:endParaRPr>
            </a:p>
          </p:txBody>
        </p:sp>
      </p:grpSp>
      <p:grpSp>
        <p:nvGrpSpPr>
          <p:cNvPr id="33" name="グループ化 32"/>
          <p:cNvGrpSpPr/>
          <p:nvPr/>
        </p:nvGrpSpPr>
        <p:grpSpPr>
          <a:xfrm>
            <a:off x="321223" y="4349782"/>
            <a:ext cx="8541423" cy="1436302"/>
            <a:chOff x="244871" y="4571081"/>
            <a:chExt cx="8367213" cy="1418093"/>
          </a:xfrm>
        </p:grpSpPr>
        <p:sp>
          <p:nvSpPr>
            <p:cNvPr id="34" name="正方形/長方形 33"/>
            <p:cNvSpPr/>
            <p:nvPr/>
          </p:nvSpPr>
          <p:spPr>
            <a:xfrm>
              <a:off x="244871" y="4574443"/>
              <a:ext cx="1671768" cy="1414731"/>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35" name="正方形/長方形 34"/>
            <p:cNvSpPr/>
            <p:nvPr/>
          </p:nvSpPr>
          <p:spPr>
            <a:xfrm>
              <a:off x="2000934" y="4571081"/>
              <a:ext cx="6611150" cy="1418093"/>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令和５年９月：埠頭用地取得方針を策定する。</a:t>
              </a:r>
              <a:endParaRPr lang="en-US" altLang="ja-JP" sz="14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令和６年度予算より、上記方針に基づき、必要に応じて埠頭用地の取得経費を計上する。</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36" name="グループ化 35"/>
          <p:cNvGrpSpPr/>
          <p:nvPr/>
        </p:nvGrpSpPr>
        <p:grpSpPr>
          <a:xfrm>
            <a:off x="321223" y="5834176"/>
            <a:ext cx="8541423" cy="973478"/>
            <a:chOff x="207393" y="3619285"/>
            <a:chExt cx="8404691" cy="2168555"/>
          </a:xfrm>
        </p:grpSpPr>
        <p:sp>
          <p:nvSpPr>
            <p:cNvPr id="37" name="正方形/長方形 36"/>
            <p:cNvSpPr/>
            <p:nvPr/>
          </p:nvSpPr>
          <p:spPr>
            <a:xfrm>
              <a:off x="207393" y="3619285"/>
              <a:ext cx="1679256" cy="21685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
          <p:nvSpPr>
            <p:cNvPr id="38" name="正方形/長方形 37"/>
            <p:cNvSpPr/>
            <p:nvPr/>
          </p:nvSpPr>
          <p:spPr>
            <a:xfrm>
              <a:off x="1971321" y="3667415"/>
              <a:ext cx="6640763" cy="2120425"/>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取得した埠頭用地に係る賃借料が不要となることで収支が改善し、安定的な事業運営が図られる。</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177227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pPr>
              <a:spcAft>
                <a:spcPts val="0"/>
              </a:spcAft>
            </a:pPr>
            <a:r>
              <a:rPr lang="en-US" altLang="ja-JP" sz="1800" b="1" kern="100" dirty="0">
                <a:solidFill>
                  <a:schemeClr val="tx1"/>
                </a:solidFill>
                <a:latin typeface="+mn-ea"/>
                <a:ea typeface="+mn-ea"/>
                <a:cs typeface="Times New Roman" panose="02020603050405020304" pitchFamily="18" charset="0"/>
              </a:rPr>
              <a:t>Ⅴ</a:t>
            </a:r>
            <a:r>
              <a:rPr lang="ja-JP" altLang="en-US" sz="1800" b="1" kern="100" dirty="0">
                <a:solidFill>
                  <a:schemeClr val="tx1"/>
                </a:solidFill>
                <a:latin typeface="+mn-ea"/>
                <a:ea typeface="+mn-ea"/>
                <a:cs typeface="Times New Roman" panose="02020603050405020304" pitchFamily="18" charset="0"/>
              </a:rPr>
              <a:t>　計画目標</a:t>
            </a:r>
            <a: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t/>
            </a:r>
            <a:b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sz="1600" b="1" dirty="0">
              <a:solidFill>
                <a:srgbClr val="FF0000"/>
              </a:solidFill>
              <a:latin typeface="+mj-ea"/>
            </a:endParaRPr>
          </a:p>
        </p:txBody>
      </p:sp>
      <p:sp>
        <p:nvSpPr>
          <p:cNvPr id="2" name="スライド番号プレースホルダー 1"/>
          <p:cNvSpPr>
            <a:spLocks noGrp="1"/>
          </p:cNvSpPr>
          <p:nvPr>
            <p:ph type="sldNum" sz="quarter" idx="12"/>
          </p:nvPr>
        </p:nvSpPr>
        <p:spPr>
          <a:xfrm>
            <a:off x="8678289" y="6586670"/>
            <a:ext cx="512638" cy="365125"/>
          </a:xfrm>
        </p:spPr>
        <p:txBody>
          <a:bodyPr/>
          <a:lstStyle/>
          <a:p>
            <a:r>
              <a:rPr lang="ja-JP" altLang="en-US" dirty="0"/>
              <a:t>８</a:t>
            </a:r>
            <a:endParaRPr kumimoji="1" lang="ja-JP" altLang="en-US" dirty="0"/>
          </a:p>
        </p:txBody>
      </p:sp>
      <p:grpSp>
        <p:nvGrpSpPr>
          <p:cNvPr id="4" name="グループ化 3"/>
          <p:cNvGrpSpPr/>
          <p:nvPr/>
        </p:nvGrpSpPr>
        <p:grpSpPr>
          <a:xfrm>
            <a:off x="184491" y="587722"/>
            <a:ext cx="8541423" cy="1027846"/>
            <a:chOff x="207393" y="3819077"/>
            <a:chExt cx="8404691" cy="2289667"/>
          </a:xfrm>
        </p:grpSpPr>
        <p:sp>
          <p:nvSpPr>
            <p:cNvPr id="6" name="正方形/長方形 5"/>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営業損益</a:t>
              </a:r>
              <a:endParaRPr lang="en-US" altLang="ja-JP" dirty="0">
                <a:solidFill>
                  <a:schemeClr val="bg1"/>
                </a:solidFill>
              </a:endParaRPr>
            </a:p>
          </p:txBody>
        </p:sp>
        <p:sp>
          <p:nvSpPr>
            <p:cNvPr id="7" name="正方形/長方形 6"/>
            <p:cNvSpPr/>
            <p:nvPr/>
          </p:nvSpPr>
          <p:spPr>
            <a:xfrm>
              <a:off x="1971321" y="3819077"/>
              <a:ext cx="6640763"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全 体 目 標：</a:t>
              </a:r>
              <a:r>
                <a:rPr lang="ja-JP" altLang="en-US" sz="1400" i="1" kern="100" dirty="0">
                  <a:latin typeface="+mj-ea"/>
                  <a:ea typeface="+mj-ea"/>
                  <a:cs typeface="Times New Roman" panose="02020603050405020304" pitchFamily="18" charset="0"/>
                </a:rPr>
                <a:t>令和９年度決算において、令和４年度決算比</a:t>
              </a:r>
              <a:r>
                <a:rPr lang="en-US" altLang="ja-JP" sz="1400" kern="100" dirty="0">
                  <a:latin typeface="+mj-ea"/>
                  <a:ea typeface="+mj-ea"/>
                  <a:cs typeface="Times New Roman" panose="02020603050405020304" pitchFamily="18" charset="0"/>
                </a:rPr>
                <a:t>10</a:t>
              </a:r>
              <a:r>
                <a:rPr lang="ja-JP" altLang="en-US" sz="1400" i="1" kern="100" dirty="0">
                  <a:latin typeface="+mj-ea"/>
                  <a:ea typeface="+mj-ea"/>
                  <a:cs typeface="Times New Roman" panose="02020603050405020304" pitchFamily="18" charset="0"/>
                </a:rPr>
                <a:t>％増を目指す。</a:t>
              </a:r>
              <a:endParaRPr lang="en-US" altLang="ja-JP" sz="1400" i="1"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i="1" kern="100" dirty="0">
                  <a:latin typeface="+mj-ea"/>
                  <a:ea typeface="+mj-ea"/>
                  <a:cs typeface="Times New Roman" panose="02020603050405020304" pitchFamily="18" charset="0"/>
                </a:rPr>
                <a:t>各年度目標：前年度比２％増を目指す。</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8" name="グループ化 7"/>
          <p:cNvGrpSpPr/>
          <p:nvPr/>
        </p:nvGrpSpPr>
        <p:grpSpPr>
          <a:xfrm>
            <a:off x="184491" y="1694766"/>
            <a:ext cx="8541423" cy="1363227"/>
            <a:chOff x="207393" y="3815712"/>
            <a:chExt cx="8404691" cy="1849531"/>
          </a:xfrm>
        </p:grpSpPr>
        <p:sp>
          <p:nvSpPr>
            <p:cNvPr id="9" name="正方形/長方形 8"/>
            <p:cNvSpPr/>
            <p:nvPr/>
          </p:nvSpPr>
          <p:spPr>
            <a:xfrm>
              <a:off x="207393" y="3819074"/>
              <a:ext cx="1679256" cy="184616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施設稼働率</a:t>
              </a:r>
              <a:endParaRPr kumimoji="1" lang="ja-JP" altLang="en-US" dirty="0">
                <a:solidFill>
                  <a:schemeClr val="bg1"/>
                </a:solidFill>
              </a:endParaRPr>
            </a:p>
          </p:txBody>
        </p:sp>
        <p:sp>
          <p:nvSpPr>
            <p:cNvPr id="10" name="正方形/長方形 9"/>
            <p:cNvSpPr/>
            <p:nvPr/>
          </p:nvSpPr>
          <p:spPr>
            <a:xfrm>
              <a:off x="1971321" y="3815712"/>
              <a:ext cx="6640763" cy="1849531"/>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全 体 目 標：令和９年度決算において、上屋及び荷さばき地の稼働率について、</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r>
                <a:rPr lang="ja-JP" altLang="en-US" sz="1400" kern="100" dirty="0">
                  <a:latin typeface="+mj-ea"/>
                  <a:ea typeface="+mj-ea"/>
                  <a:cs typeface="Times New Roman" panose="02020603050405020304" pitchFamily="18" charset="0"/>
                </a:rPr>
                <a:t>　　　　　　　　令和４年度決算比５％増を目指す。</a:t>
              </a:r>
              <a:endParaRPr lang="en-US" altLang="ja-JP" sz="14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各年度目標：前年度比１％増を目指す。</a:t>
              </a:r>
              <a:endParaRPr lang="en-US" altLang="ja-JP" sz="1400" kern="100" dirty="0">
                <a:latin typeface="+mj-ea"/>
                <a:ea typeface="+mj-ea"/>
                <a:cs typeface="Times New Roman" panose="02020603050405020304" pitchFamily="18" charset="0"/>
              </a:endParaRPr>
            </a:p>
          </p:txBody>
        </p:sp>
      </p:grpSp>
      <p:grpSp>
        <p:nvGrpSpPr>
          <p:cNvPr id="11" name="グループ化 10"/>
          <p:cNvGrpSpPr/>
          <p:nvPr/>
        </p:nvGrpSpPr>
        <p:grpSpPr>
          <a:xfrm>
            <a:off x="184491" y="3137191"/>
            <a:ext cx="8541423" cy="1407765"/>
            <a:chOff x="244871" y="4221891"/>
            <a:chExt cx="8367213" cy="1389917"/>
          </a:xfrm>
        </p:grpSpPr>
        <p:sp>
          <p:nvSpPr>
            <p:cNvPr id="12" name="正方形/長方形 11"/>
            <p:cNvSpPr/>
            <p:nvPr/>
          </p:nvSpPr>
          <p:spPr>
            <a:xfrm>
              <a:off x="244871" y="4221891"/>
              <a:ext cx="1671768" cy="138991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上屋の老朽化</a:t>
              </a:r>
              <a:endParaRPr kumimoji="1" lang="ja-JP" altLang="en-US" dirty="0">
                <a:solidFill>
                  <a:schemeClr val="bg1"/>
                </a:solidFill>
              </a:endParaRPr>
            </a:p>
          </p:txBody>
        </p:sp>
        <p:sp>
          <p:nvSpPr>
            <p:cNvPr id="13" name="正方形/長方形 12"/>
            <p:cNvSpPr/>
            <p:nvPr/>
          </p:nvSpPr>
          <p:spPr>
            <a:xfrm>
              <a:off x="2000934" y="4221891"/>
              <a:ext cx="6611150" cy="138991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cs typeface="Times New Roman" panose="02020603050405020304" pitchFamily="18" charset="0"/>
                </a:rPr>
                <a:t>全 体 目 標：上屋更新計画に基づき、更新等に取り組んでいる状態を目指す。</a:t>
              </a:r>
              <a:endParaRPr lang="en-US" altLang="ja-JP" sz="1400" kern="100" dirty="0">
                <a:latin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cs typeface="Times New Roman" panose="02020603050405020304" pitchFamily="18" charset="0"/>
                </a:rPr>
                <a:t>各年度目標：経営改善策のスケジュールに基づき着実に実施し、上屋の更新等</a:t>
              </a:r>
              <a:endParaRPr lang="en-US" altLang="ja-JP" sz="1400" kern="100" dirty="0">
                <a:latin typeface="+mj-ea"/>
                <a:cs typeface="Times New Roman" panose="02020603050405020304" pitchFamily="18" charset="0"/>
              </a:endParaRPr>
            </a:p>
            <a:p>
              <a:pPr lvl="0" algn="just">
                <a:lnSpc>
                  <a:spcPct val="200000"/>
                </a:lnSpc>
                <a:spcAft>
                  <a:spcPts val="0"/>
                </a:spcAft>
              </a:pPr>
              <a:r>
                <a:rPr lang="ja-JP" altLang="en-US" sz="1400" kern="100" dirty="0">
                  <a:latin typeface="+mj-ea"/>
                  <a:cs typeface="Times New Roman" panose="02020603050405020304" pitchFamily="18" charset="0"/>
                </a:rPr>
                <a:t>　　　　　　　  に向け取組みを進める。</a:t>
              </a:r>
              <a:r>
                <a:rPr lang="ja-JP" altLang="en-US" sz="14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rPr>
                <a:t>　</a:t>
              </a:r>
              <a:r>
                <a:rPr lang="ja-JP" altLang="en-US" sz="12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2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4" name="グループ化 13"/>
          <p:cNvGrpSpPr/>
          <p:nvPr/>
        </p:nvGrpSpPr>
        <p:grpSpPr>
          <a:xfrm>
            <a:off x="184491" y="4624154"/>
            <a:ext cx="8528724" cy="1773452"/>
            <a:chOff x="219890" y="3341535"/>
            <a:chExt cx="8392195" cy="3200362"/>
          </a:xfrm>
        </p:grpSpPr>
        <p:sp>
          <p:nvSpPr>
            <p:cNvPr id="15" name="正方形/長方形 14"/>
            <p:cNvSpPr/>
            <p:nvPr/>
          </p:nvSpPr>
          <p:spPr>
            <a:xfrm>
              <a:off x="219890" y="3352280"/>
              <a:ext cx="1679256" cy="318961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賃借料負担</a:t>
              </a:r>
              <a:endParaRPr lang="en-US" altLang="ja-JP" dirty="0">
                <a:solidFill>
                  <a:schemeClr val="bg1"/>
                </a:solidFill>
              </a:endParaRPr>
            </a:p>
          </p:txBody>
        </p:sp>
        <p:sp>
          <p:nvSpPr>
            <p:cNvPr id="16" name="正方形/長方形 15"/>
            <p:cNvSpPr/>
            <p:nvPr/>
          </p:nvSpPr>
          <p:spPr>
            <a:xfrm>
              <a:off x="1971322" y="3341535"/>
              <a:ext cx="6640763" cy="3200362"/>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全 体 目 標：策定した埠頭用地取得方針に基づき、毎年度取得判断が行われて</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r>
                <a:rPr lang="ja-JP" altLang="en-US" sz="1400" kern="100" dirty="0">
                  <a:latin typeface="+mj-ea"/>
                  <a:ea typeface="+mj-ea"/>
                  <a:cs typeface="Times New Roman" panose="02020603050405020304" pitchFamily="18" charset="0"/>
                </a:rPr>
                <a:t>　　　　　　　  いる状態を目指す。</a:t>
              </a:r>
              <a:endParaRPr lang="en-US" altLang="ja-JP" sz="14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各年度目標：令和５年度に取得方針を策定し、令和６年度以降の予算編成に活</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r>
                <a:rPr lang="ja-JP" altLang="en-US" sz="1400" kern="100" dirty="0">
                  <a:latin typeface="+mj-ea"/>
                  <a:ea typeface="+mj-ea"/>
                  <a:cs typeface="Times New Roman" panose="02020603050405020304" pitchFamily="18" charset="0"/>
                </a:rPr>
                <a:t>　　　　　　　  </a:t>
              </a:r>
              <a:r>
                <a:rPr lang="ja-JP" altLang="en-US" sz="1400" kern="100" dirty="0" err="1">
                  <a:latin typeface="+mj-ea"/>
                  <a:ea typeface="+mj-ea"/>
                  <a:cs typeface="Times New Roman" panose="02020603050405020304" pitchFamily="18" charset="0"/>
                </a:rPr>
                <a:t>用して</a:t>
              </a:r>
              <a:r>
                <a:rPr lang="ja-JP" altLang="en-US" sz="1400" kern="100" dirty="0">
                  <a:latin typeface="+mj-ea"/>
                  <a:ea typeface="+mj-ea"/>
                  <a:cs typeface="Times New Roman" panose="02020603050405020304" pitchFamily="18" charset="0"/>
                </a:rPr>
                <a:t>いく。</a:t>
              </a:r>
              <a:r>
                <a:rPr lang="ja-JP" altLang="en-US" sz="1300" kern="100" dirty="0">
                  <a:latin typeface="+mj-ea"/>
                  <a:ea typeface="+mj-ea"/>
                  <a:cs typeface="Times New Roman" panose="02020603050405020304" pitchFamily="18" charset="0"/>
                </a:rPr>
                <a:t>　</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423501077"/>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21550</TotalTime>
  <Words>2162</Words>
  <PresentationFormat>画面に合わせる (4:3)</PresentationFormat>
  <Paragraphs>150</Paragraphs>
  <Slides>9</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ＭＳ Ｐゴシック</vt:lpstr>
      <vt:lpstr>メイリオ</vt:lpstr>
      <vt:lpstr>メイリオ 見出し</vt:lpstr>
      <vt:lpstr>游ゴシック</vt:lpstr>
      <vt:lpstr>游明朝</vt:lpstr>
      <vt:lpstr>Arial</vt:lpstr>
      <vt:lpstr>Calibri</vt:lpstr>
      <vt:lpstr>Century Gothic</vt:lpstr>
      <vt:lpstr>Times New Roman</vt:lpstr>
      <vt:lpstr>Wingdings</vt:lpstr>
      <vt:lpstr>Wingdings 3</vt:lpstr>
      <vt:lpstr>ファセット</vt:lpstr>
      <vt:lpstr>第２次 港湾施設提供事業経営計画 （令和５年度～令和９年度）</vt:lpstr>
      <vt:lpstr>目　次</vt:lpstr>
      <vt:lpstr>Ⅰ 第２次港湾施設提供事業経営計画とは </vt:lpstr>
      <vt:lpstr>PowerPoint プレゼンテーション</vt:lpstr>
      <vt:lpstr>Ⅲ　港湾施設提供事業の課題 </vt:lpstr>
      <vt:lpstr>Ⅳ　経営改善策 </vt:lpstr>
      <vt:lpstr>Ⅳ　経営改善策 </vt:lpstr>
      <vt:lpstr>Ⅳ　経営改善策 </vt:lpstr>
      <vt:lpstr>Ⅴ　計画目標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2023-02-01T01:56:40Z</cp:lastPrinted>
  <dcterms:created xsi:type="dcterms:W3CDTF">2017-08-25T04:05:05Z</dcterms:created>
  <dcterms:modified xsi:type="dcterms:W3CDTF">2023-03-09T00:52:52Z</dcterms:modified>
</cp:coreProperties>
</file>