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
  </p:notesMasterIdLst>
  <p:sldIdLst>
    <p:sldId id="257" r:id="rId2"/>
    <p:sldId id="260" r:id="rId3"/>
    <p:sldId id="258" r:id="rId4"/>
  </p:sldIdLst>
  <p:sldSz cx="9601200" cy="14219238"/>
  <p:notesSz cx="9939338" cy="14368463"/>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7" autoAdjust="0"/>
    <p:restoredTop sz="94660"/>
  </p:normalViewPr>
  <p:slideViewPr>
    <p:cSldViewPr snapToGrid="0">
      <p:cViewPr>
        <p:scale>
          <a:sx n="75" d="100"/>
          <a:sy n="75" d="100"/>
        </p:scale>
        <p:origin x="12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7592592592594E-3"/>
          <c:y val="1.1244979919678722E-2"/>
          <c:w val="0.99607843137254903"/>
          <c:h val="0.98340026773761713"/>
        </c:manualLayout>
      </c:layout>
      <c:barChart>
        <c:barDir val="col"/>
        <c:grouping val="stacked"/>
        <c:varyColors val="0"/>
        <c:ser>
          <c:idx val="0"/>
          <c:order val="0"/>
          <c:tx>
            <c:strRef>
              <c:f>経営計画による効果!$A$4</c:f>
              <c:strCache>
                <c:ptCount val="1"/>
                <c:pt idx="0">
                  <c:v>営業収益</c:v>
                </c:pt>
              </c:strCache>
            </c:strRef>
          </c:tx>
          <c:spPr>
            <a:solidFill>
              <a:schemeClr val="accent1"/>
            </a:solidFill>
            <a:ln>
              <a:solidFill>
                <a:srgbClr val="7030A0"/>
              </a:solidFill>
            </a:ln>
            <a:effectLst/>
          </c:spPr>
          <c:invertIfNegative val="0"/>
          <c:dPt>
            <c:idx val="0"/>
            <c:invertIfNegative val="0"/>
            <c:bubble3D val="0"/>
            <c:spPr>
              <a:noFill/>
              <a:ln>
                <a:solidFill>
                  <a:srgbClr val="7030A0"/>
                </a:solidFill>
              </a:ln>
              <a:effectLst/>
            </c:spPr>
            <c:extLst>
              <c:ext xmlns:c16="http://schemas.microsoft.com/office/drawing/2014/chart" uri="{C3380CC4-5D6E-409C-BE32-E72D297353CC}">
                <c16:uniqueId val="{00000001-6915-486E-951D-ED1CCEC48719}"/>
              </c:ext>
            </c:extLst>
          </c:dPt>
          <c:dLbls>
            <c:dLbl>
              <c:idx val="0"/>
              <c:layout>
                <c:manualLayout>
                  <c:x val="-5.8799955430610456E-3"/>
                  <c:y val="0.15659908384830526"/>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745370370370372"/>
                      <c:h val="0.35136666666666666"/>
                    </c:manualLayout>
                  </c15:layout>
                </c:ext>
                <c:ext xmlns:c16="http://schemas.microsoft.com/office/drawing/2014/chart" uri="{C3380CC4-5D6E-409C-BE32-E72D297353CC}">
                  <c16:uniqueId val="{00000001-6915-486E-951D-ED1CCEC48719}"/>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経営計画による効果!$B$4:$C$4</c:f>
              <c:numCache>
                <c:formatCode>General</c:formatCode>
                <c:ptCount val="2"/>
                <c:pt idx="0" formatCode="#,##0.0;[Red]\-#,##0.0">
                  <c:v>46.2</c:v>
                </c:pt>
              </c:numCache>
            </c:numRef>
          </c:val>
          <c:extLst>
            <c:ext xmlns:c16="http://schemas.microsoft.com/office/drawing/2014/chart" uri="{C3380CC4-5D6E-409C-BE32-E72D297353CC}">
              <c16:uniqueId val="{00000002-6915-486E-951D-ED1CCEC48719}"/>
            </c:ext>
          </c:extLst>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7.155735857561415E-3"/>
                  <c:y val="-6.7195767195767198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60823754789272033"/>
                      <c:h val="0.25030423280423281"/>
                    </c:manualLayout>
                  </c15:layout>
                </c:ext>
                <c:ext xmlns:c16="http://schemas.microsoft.com/office/drawing/2014/chart" uri="{C3380CC4-5D6E-409C-BE32-E72D297353CC}">
                  <c16:uniqueId val="{00000003-6915-486E-951D-ED1CCEC48719}"/>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経営計画による効果!$B$5:$C$5</c:f>
              <c:numCache>
                <c:formatCode>General</c:formatCode>
                <c:ptCount val="2"/>
                <c:pt idx="0" formatCode="#,##0.0;[Red]\-#,##0.0">
                  <c:v>1.3</c:v>
                </c:pt>
              </c:numCache>
            </c:numRef>
          </c:val>
          <c:extLst>
            <c:ext xmlns:c16="http://schemas.microsoft.com/office/drawing/2014/chart" uri="{C3380CC4-5D6E-409C-BE32-E72D297353CC}">
              <c16:uniqueId val="{00000004-6915-486E-951D-ED1CCEC48719}"/>
            </c:ext>
          </c:extLst>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1.7163549389308752E-2"/>
                  <c:y val="0.10834166116999648"/>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6371367285269172"/>
                      <c:h val="0.38570443345110417"/>
                    </c:manualLayout>
                  </c15:layout>
                </c:ext>
                <c:ext xmlns:c16="http://schemas.microsoft.com/office/drawing/2014/chart" uri="{C3380CC4-5D6E-409C-BE32-E72D297353CC}">
                  <c16:uniqueId val="{00000005-6915-486E-951D-ED1CCEC48719}"/>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経営計画による効果!$B$6:$C$6</c:f>
              <c:numCache>
                <c:formatCode>#,##0.0;[Red]\-#,##0.0</c:formatCode>
                <c:ptCount val="2"/>
                <c:pt idx="1">
                  <c:v>36.1</c:v>
                </c:pt>
              </c:numCache>
            </c:numRef>
          </c:val>
          <c:extLst>
            <c:ext xmlns:c16="http://schemas.microsoft.com/office/drawing/2014/chart" uri="{C3380CC4-5D6E-409C-BE32-E72D297353CC}">
              <c16:uniqueId val="{00000006-6915-486E-951D-ED1CCEC48719}"/>
            </c:ext>
          </c:extLst>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9.7882014874915546E-2"/>
                  <c:y val="5.683743686868687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5482138832544514"/>
                      <c:h val="0.17381439393939391"/>
                    </c:manualLayout>
                  </c15:layout>
                </c:ext>
                <c:ext xmlns:c16="http://schemas.microsoft.com/office/drawing/2014/chart" uri="{C3380CC4-5D6E-409C-BE32-E72D297353CC}">
                  <c16:uniqueId val="{00000007-6915-486E-951D-ED1CCEC48719}"/>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経営計画による効果!$B$7:$C$7</c:f>
              <c:numCache>
                <c:formatCode>#,##0.0;[Red]\-#,##0.0</c:formatCode>
                <c:ptCount val="2"/>
                <c:pt idx="1">
                  <c:v>0.9</c:v>
                </c:pt>
              </c:numCache>
            </c:numRef>
          </c:val>
          <c:extLst>
            <c:ext xmlns:c16="http://schemas.microsoft.com/office/drawing/2014/chart" uri="{C3380CC4-5D6E-409C-BE32-E72D297353CC}">
              <c16:uniqueId val="{00000008-6915-486E-951D-ED1CCEC48719}"/>
            </c:ext>
          </c:extLst>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5.4361054766733623E-3"/>
                  <c:y val="-0.14658597883597885"/>
                </c:manualLayout>
              </c:layout>
              <c:dLblPos val="ctr"/>
              <c:showLegendKey val="0"/>
              <c:showVal val="1"/>
              <c:showCatName val="0"/>
              <c:showSerName val="1"/>
              <c:showPercent val="0"/>
              <c:showBubbleSize val="0"/>
              <c:extLst>
                <c:ext xmlns:c15="http://schemas.microsoft.com/office/drawing/2012/chart" uri="{CE6537A1-D6FC-4f65-9D91-7224C49458BB}">
                  <c15:layout>
                    <c:manualLayout>
                      <c:w val="0.4585446247464503"/>
                      <c:h val="8.8322089947089941E-2"/>
                    </c:manualLayout>
                  </c15:layout>
                </c:ext>
                <c:ext xmlns:c16="http://schemas.microsoft.com/office/drawing/2014/chart" uri="{C3380CC4-5D6E-409C-BE32-E72D297353CC}">
                  <c16:uniqueId val="{00000009-6915-486E-951D-ED1CCEC48719}"/>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経営計画による効果!$B$8:$C$8</c:f>
              <c:numCache>
                <c:formatCode>#,##0.0;[Red]\-#,##0.0</c:formatCode>
                <c:ptCount val="2"/>
                <c:pt idx="1">
                  <c:v>10.499999999999998</c:v>
                </c:pt>
              </c:numCache>
            </c:numRef>
          </c:val>
          <c:extLst>
            <c:ext xmlns:c16="http://schemas.microsoft.com/office/drawing/2014/chart" uri="{C3380CC4-5D6E-409C-BE32-E72D297353CC}">
              <c16:uniqueId val="{0000000A-6915-486E-951D-ED1CCEC48719}"/>
            </c:ext>
          </c:extLst>
        </c:ser>
        <c:dLbls>
          <c:dLblPos val="ctr"/>
          <c:showLegendKey val="0"/>
          <c:showVal val="1"/>
          <c:showCatName val="0"/>
          <c:showSerName val="0"/>
          <c:showPercent val="0"/>
          <c:showBubbleSize val="0"/>
        </c:dLbls>
        <c:gapWidth val="65"/>
        <c:overlap val="100"/>
        <c:axId val="443079064"/>
        <c:axId val="443080632"/>
      </c:barChart>
      <c:catAx>
        <c:axId val="443079064"/>
        <c:scaling>
          <c:orientation val="minMax"/>
        </c:scaling>
        <c:delete val="1"/>
        <c:axPos val="b"/>
        <c:numFmt formatCode="&quot;収入&quot;\&#10;#,##0.0&quot;億円&quot;" sourceLinked="1"/>
        <c:majorTickMark val="out"/>
        <c:minorTickMark val="none"/>
        <c:tickLblPos val="nextTo"/>
        <c:crossAx val="443080632"/>
        <c:crosses val="autoZero"/>
        <c:auto val="1"/>
        <c:lblAlgn val="ctr"/>
        <c:lblOffset val="100"/>
        <c:noMultiLvlLbl val="0"/>
      </c:catAx>
      <c:valAx>
        <c:axId val="443080632"/>
        <c:scaling>
          <c:orientation val="minMax"/>
        </c:scaling>
        <c:delete val="1"/>
        <c:axPos val="l"/>
        <c:numFmt formatCode="#,##0.0;[Red]\-#,##0.0" sourceLinked="1"/>
        <c:majorTickMark val="none"/>
        <c:minorTickMark val="none"/>
        <c:tickLblPos val="nextTo"/>
        <c:crossAx val="4430790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2121212121214E-3"/>
          <c:y val="1.8751182033096926E-2"/>
          <c:w val="0.99607843137254903"/>
          <c:h val="0.97589420803782501"/>
        </c:manualLayout>
      </c:layout>
      <c:barChart>
        <c:barDir val="col"/>
        <c:grouping val="stacked"/>
        <c:varyColors val="0"/>
        <c:ser>
          <c:idx val="0"/>
          <c:order val="0"/>
          <c:tx>
            <c:strRef>
              <c:f>経営計画による効果!$A$4</c:f>
              <c:strCache>
                <c:ptCount val="1"/>
                <c:pt idx="0">
                  <c:v>営業収益</c:v>
                </c:pt>
              </c:strCache>
            </c:strRef>
          </c:tx>
          <c:spPr>
            <a:noFill/>
            <a:ln>
              <a:solidFill>
                <a:srgbClr val="7030A0"/>
              </a:solidFill>
            </a:ln>
            <a:effectLst/>
          </c:spPr>
          <c:invertIfNegative val="0"/>
          <c:dLbls>
            <c:dLbl>
              <c:idx val="0"/>
              <c:layout>
                <c:manualLayout>
                  <c:x val="-1.2164874324567247E-2"/>
                  <c:y val="0.1351063829787233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0751915708812259"/>
                      <c:h val="0.37379432624113473"/>
                    </c:manualLayout>
                  </c15:layout>
                </c:ext>
                <c:ext xmlns:c16="http://schemas.microsoft.com/office/drawing/2014/chart" uri="{C3380CC4-5D6E-409C-BE32-E72D297353CC}">
                  <c16:uniqueId val="{00000000-6088-4BCD-A13A-2DC62FFF14E4}"/>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経営計画による効果!$D$4:$E$4</c:f>
              <c:numCache>
                <c:formatCode>General</c:formatCode>
                <c:ptCount val="2"/>
                <c:pt idx="0" formatCode="#,##0.0;[Red]\-#,##0.0">
                  <c:v>46.800000000000004</c:v>
                </c:pt>
              </c:numCache>
            </c:numRef>
          </c:val>
          <c:extLst>
            <c:ext xmlns:c16="http://schemas.microsoft.com/office/drawing/2014/chart" uri="{C3380CC4-5D6E-409C-BE32-E72D297353CC}">
              <c16:uniqueId val="{00000001-6088-4BCD-A13A-2DC62FFF14E4}"/>
            </c:ext>
          </c:extLst>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3.3420103673653369E-2"/>
                  <c:y val="-0.10251785714285715"/>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1986421005183692"/>
                      <c:h val="0.1570165343915344"/>
                    </c:manualLayout>
                  </c15:layout>
                </c:ext>
                <c:ext xmlns:c16="http://schemas.microsoft.com/office/drawing/2014/chart" uri="{C3380CC4-5D6E-409C-BE32-E72D297353CC}">
                  <c16:uniqueId val="{00000002-6088-4BCD-A13A-2DC62FFF14E4}"/>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経営計画による効果!$D$5:$E$5</c:f>
              <c:numCache>
                <c:formatCode>General</c:formatCode>
                <c:ptCount val="2"/>
                <c:pt idx="0" formatCode="#,##0.0;[Red]\-#,##0.0">
                  <c:v>1.3</c:v>
                </c:pt>
              </c:numCache>
            </c:numRef>
          </c:val>
          <c:extLst>
            <c:ext xmlns:c16="http://schemas.microsoft.com/office/drawing/2014/chart" uri="{C3380CC4-5D6E-409C-BE32-E72D297353CC}">
              <c16:uniqueId val="{00000003-6088-4BCD-A13A-2DC62FFF14E4}"/>
            </c:ext>
          </c:extLst>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0"/>
                  <c:y val="8.256501182033089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14750957854408"/>
                      <c:h val="0.37379432624113473"/>
                    </c:manualLayout>
                  </c15:layout>
                </c:ext>
                <c:ext xmlns:c16="http://schemas.microsoft.com/office/drawing/2014/chart" uri="{C3380CC4-5D6E-409C-BE32-E72D297353CC}">
                  <c16:uniqueId val="{00000004-6088-4BCD-A13A-2DC62FFF14E4}"/>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経営計画による効果!$D$6:$E$6</c:f>
              <c:numCache>
                <c:formatCode>#,##0.0;[Red]\-#,##0.0</c:formatCode>
                <c:ptCount val="2"/>
                <c:pt idx="1">
                  <c:v>36.1</c:v>
                </c:pt>
              </c:numCache>
            </c:numRef>
          </c:val>
          <c:extLst>
            <c:ext xmlns:c16="http://schemas.microsoft.com/office/drawing/2014/chart" uri="{C3380CC4-5D6E-409C-BE32-E72D297353CC}">
              <c16:uniqueId val="{00000005-6088-4BCD-A13A-2DC62FFF14E4}"/>
            </c:ext>
          </c:extLst>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0.11968954248366014"/>
                  <c:y val="5.486441798941799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5582040229885062"/>
                      <c:h val="0.11859338061465721"/>
                    </c:manualLayout>
                  </c15:layout>
                </c:ext>
                <c:ext xmlns:c16="http://schemas.microsoft.com/office/drawing/2014/chart" uri="{C3380CC4-5D6E-409C-BE32-E72D297353CC}">
                  <c16:uniqueId val="{00000006-6088-4BCD-A13A-2DC62FFF14E4}"/>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経営計画による効果!$D$7:$E$7</c:f>
              <c:numCache>
                <c:formatCode>#,##0.0;[Red]\-#,##0.0</c:formatCode>
                <c:ptCount val="2"/>
                <c:pt idx="1">
                  <c:v>0.9</c:v>
                </c:pt>
              </c:numCache>
            </c:numRef>
          </c:val>
          <c:extLst>
            <c:ext xmlns:c16="http://schemas.microsoft.com/office/drawing/2014/chart" uri="{C3380CC4-5D6E-409C-BE32-E72D297353CC}">
              <c16:uniqueId val="{00000007-6088-4BCD-A13A-2DC62FFF14E4}"/>
            </c:ext>
          </c:extLst>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2.8622943430245597E-2"/>
                  <c:y val="-0.20885912698412698"/>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3401397340545411"/>
                      <c:h val="0.21670634920634918"/>
                    </c:manualLayout>
                  </c15:layout>
                </c:ext>
                <c:ext xmlns:c16="http://schemas.microsoft.com/office/drawing/2014/chart" uri="{C3380CC4-5D6E-409C-BE32-E72D297353CC}">
                  <c16:uniqueId val="{00000008-6088-4BCD-A13A-2DC62FFF14E4}"/>
                </c:ext>
              </c:extLst>
            </c:dLbl>
            <c:spPr>
              <a:noFill/>
              <a:ln>
                <a:noFill/>
              </a:ln>
              <a:effectLst/>
            </c:spPr>
            <c:txPr>
              <a:bodyPr rot="0" spcFirstLastPara="1" vertOverflow="ellipsis" vert="horz" wrap="square" bIns="46800"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経営計画による効果!$D$8:$E$8</c:f>
              <c:numCache>
                <c:formatCode>#,##0.0;[Red]\-#,##0.0</c:formatCode>
                <c:ptCount val="2"/>
                <c:pt idx="1">
                  <c:v>11.1</c:v>
                </c:pt>
              </c:numCache>
            </c:numRef>
          </c:val>
          <c:extLst>
            <c:ext xmlns:c16="http://schemas.microsoft.com/office/drawing/2014/chart" uri="{C3380CC4-5D6E-409C-BE32-E72D297353CC}">
              <c16:uniqueId val="{00000009-6088-4BCD-A13A-2DC62FFF14E4}"/>
            </c:ext>
          </c:extLst>
        </c:ser>
        <c:dLbls>
          <c:dLblPos val="ctr"/>
          <c:showLegendKey val="0"/>
          <c:showVal val="1"/>
          <c:showCatName val="0"/>
          <c:showSerName val="0"/>
          <c:showPercent val="0"/>
          <c:showBubbleSize val="0"/>
        </c:dLbls>
        <c:gapWidth val="65"/>
        <c:overlap val="100"/>
        <c:axId val="443087296"/>
        <c:axId val="443082984"/>
      </c:barChart>
      <c:catAx>
        <c:axId val="443087296"/>
        <c:scaling>
          <c:orientation val="minMax"/>
        </c:scaling>
        <c:delete val="1"/>
        <c:axPos val="b"/>
        <c:numFmt formatCode="&quot;収入&quot;\&#10;#,##0.0&quot;億円&quot;" sourceLinked="1"/>
        <c:majorTickMark val="out"/>
        <c:minorTickMark val="none"/>
        <c:tickLblPos val="nextTo"/>
        <c:crossAx val="443082984"/>
        <c:crosses val="autoZero"/>
        <c:auto val="1"/>
        <c:lblAlgn val="ctr"/>
        <c:lblOffset val="100"/>
        <c:noMultiLvlLbl val="0"/>
      </c:catAx>
      <c:valAx>
        <c:axId val="443082984"/>
        <c:scaling>
          <c:orientation val="minMax"/>
        </c:scaling>
        <c:delete val="1"/>
        <c:axPos val="l"/>
        <c:numFmt formatCode="#,##0.0;[Red]\-#,##0.0" sourceLinked="1"/>
        <c:majorTickMark val="none"/>
        <c:minorTickMark val="none"/>
        <c:tickLblPos val="nextTo"/>
        <c:crossAx val="443087296"/>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7126880140415E-3"/>
          <c:y val="4.2873969375736157E-3"/>
          <c:w val="0.99607843137254903"/>
          <c:h val="0.98340026773761713"/>
        </c:manualLayout>
      </c:layout>
      <c:barChart>
        <c:barDir val="col"/>
        <c:grouping val="stacked"/>
        <c:varyColors val="0"/>
        <c:ser>
          <c:idx val="0"/>
          <c:order val="0"/>
          <c:tx>
            <c:strRef>
              <c:f>経営計画による効果!$A$4</c:f>
              <c:strCache>
                <c:ptCount val="1"/>
                <c:pt idx="0">
                  <c:v>営業収益</c:v>
                </c:pt>
              </c:strCache>
            </c:strRef>
          </c:tx>
          <c:spPr>
            <a:noFill/>
            <a:ln>
              <a:solidFill>
                <a:srgbClr val="7030A0"/>
              </a:solidFill>
            </a:ln>
            <a:effectLst/>
          </c:spPr>
          <c:invertIfNegative val="0"/>
          <c:dLbls>
            <c:dLbl>
              <c:idx val="0"/>
              <c:layout>
                <c:manualLayout>
                  <c:x val="-1.2164942141676361E-2"/>
                  <c:y val="0.1404190977072889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9535440613026818"/>
                      <c:h val="0.37379432624113473"/>
                    </c:manualLayout>
                  </c15:layout>
                </c:ext>
                <c:ext xmlns:c16="http://schemas.microsoft.com/office/drawing/2014/chart" uri="{C3380CC4-5D6E-409C-BE32-E72D297353CC}">
                  <c16:uniqueId val="{00000000-0275-4DE3-BCFA-0394ADE4C9E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経営計画による効果!$F$4:$G$4</c:f>
              <c:numCache>
                <c:formatCode>General</c:formatCode>
                <c:ptCount val="2"/>
                <c:pt idx="0" formatCode="#,##0.0;[Red]\-#,##0.0">
                  <c:v>49.7</c:v>
                </c:pt>
              </c:numCache>
            </c:numRef>
          </c:val>
          <c:extLst>
            <c:ext xmlns:c16="http://schemas.microsoft.com/office/drawing/2014/chart" uri="{C3380CC4-5D6E-409C-BE32-E72D297353CC}">
              <c16:uniqueId val="{00000001-0275-4DE3-BCFA-0394ADE4C9EC}"/>
            </c:ext>
          </c:extLst>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2.8172188426698353E-7"/>
                  <c:y val="-4.893650793650793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63113590263691688"/>
                      <c:h val="0.17412830687830688"/>
                    </c:manualLayout>
                  </c15:layout>
                </c:ext>
                <c:ext xmlns:c16="http://schemas.microsoft.com/office/drawing/2014/chart" uri="{C3380CC4-5D6E-409C-BE32-E72D297353CC}">
                  <c16:uniqueId val="{00000002-0275-4DE3-BCFA-0394ADE4C9E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経営計画による効果!$F$5:$G$5</c:f>
              <c:numCache>
                <c:formatCode>General</c:formatCode>
                <c:ptCount val="2"/>
                <c:pt idx="0" formatCode="#,##0.0;[Red]\-#,##0.0">
                  <c:v>1.3</c:v>
                </c:pt>
              </c:numCache>
            </c:numRef>
          </c:val>
          <c:extLst>
            <c:ext xmlns:c16="http://schemas.microsoft.com/office/drawing/2014/chart" uri="{C3380CC4-5D6E-409C-BE32-E72D297353CC}">
              <c16:uniqueId val="{00000003-0275-4DE3-BCFA-0394ADE4C9EC}"/>
            </c:ext>
          </c:extLst>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7.3436443542935726E-3"/>
                  <c:y val="2.5198412698412699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236590038314171"/>
                      <c:h val="0.41829365079365077"/>
                    </c:manualLayout>
                  </c15:layout>
                </c:ext>
                <c:ext xmlns:c16="http://schemas.microsoft.com/office/drawing/2014/chart" uri="{C3380CC4-5D6E-409C-BE32-E72D297353CC}">
                  <c16:uniqueId val="{00000004-0275-4DE3-BCFA-0394ADE4C9E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経営計画による効果!$F$6:$G$6</c:f>
              <c:numCache>
                <c:formatCode>#,##0.0;[Red]\-#,##0.0</c:formatCode>
                <c:ptCount val="2"/>
                <c:pt idx="1">
                  <c:v>32.800000000000004</c:v>
                </c:pt>
              </c:numCache>
            </c:numRef>
          </c:val>
          <c:extLst>
            <c:ext xmlns:c16="http://schemas.microsoft.com/office/drawing/2014/chart" uri="{C3380CC4-5D6E-409C-BE32-E72D297353CC}">
              <c16:uniqueId val="{00000005-0275-4DE3-BCFA-0394ADE4C9EC}"/>
            </c:ext>
          </c:extLst>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8.5768888888888895E-2"/>
                  <c:y val="7.081068840579710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6870182555780924"/>
                      <c:h val="0.15458796296296295"/>
                    </c:manualLayout>
                  </c15:layout>
                </c:ext>
                <c:ext xmlns:c16="http://schemas.microsoft.com/office/drawing/2014/chart" uri="{C3380CC4-5D6E-409C-BE32-E72D297353CC}">
                  <c16:uniqueId val="{00000006-0275-4DE3-BCFA-0394ADE4C9E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経営計画による効果!$F$7:$G$7</c:f>
              <c:numCache>
                <c:formatCode>#,##0.0;[Red]\-#,##0.0</c:formatCode>
                <c:ptCount val="2"/>
                <c:pt idx="1">
                  <c:v>0.9</c:v>
                </c:pt>
              </c:numCache>
            </c:numRef>
          </c:val>
          <c:extLst>
            <c:ext xmlns:c16="http://schemas.microsoft.com/office/drawing/2014/chart" uri="{C3380CC4-5D6E-409C-BE32-E72D297353CC}">
              <c16:uniqueId val="{00000007-0275-4DE3-BCFA-0394ADE4C9EC}"/>
            </c:ext>
          </c:extLst>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9.5173370885120109E-3"/>
                  <c:y val="-0.2043227326266195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6780668993244762"/>
                      <c:h val="0.13963678198701618"/>
                    </c:manualLayout>
                  </c15:layout>
                </c:ext>
                <c:ext xmlns:c16="http://schemas.microsoft.com/office/drawing/2014/chart" uri="{C3380CC4-5D6E-409C-BE32-E72D297353CC}">
                  <c16:uniqueId val="{00000008-0275-4DE3-BCFA-0394ADE4C9E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経営計画による効果!$F$8:$G$8</c:f>
              <c:numCache>
                <c:formatCode>#,##0.0;[Red]\-#,##0.0</c:formatCode>
                <c:ptCount val="2"/>
                <c:pt idx="1">
                  <c:v>17.299999999999997</c:v>
                </c:pt>
              </c:numCache>
            </c:numRef>
          </c:val>
          <c:extLst>
            <c:ext xmlns:c16="http://schemas.microsoft.com/office/drawing/2014/chart" uri="{C3380CC4-5D6E-409C-BE32-E72D297353CC}">
              <c16:uniqueId val="{00000009-0275-4DE3-BCFA-0394ADE4C9EC}"/>
            </c:ext>
          </c:extLst>
        </c:ser>
        <c:dLbls>
          <c:dLblPos val="ctr"/>
          <c:showLegendKey val="0"/>
          <c:showVal val="1"/>
          <c:showCatName val="0"/>
          <c:showSerName val="0"/>
          <c:showPercent val="0"/>
          <c:showBubbleSize val="0"/>
        </c:dLbls>
        <c:gapWidth val="65"/>
        <c:overlap val="100"/>
        <c:axId val="443079848"/>
        <c:axId val="443088080"/>
      </c:barChart>
      <c:catAx>
        <c:axId val="443079848"/>
        <c:scaling>
          <c:orientation val="minMax"/>
        </c:scaling>
        <c:delete val="1"/>
        <c:axPos val="b"/>
        <c:numFmt formatCode="&quot;収入&quot;\&#10;#,##0.0&quot;億円&quot;" sourceLinked="1"/>
        <c:majorTickMark val="out"/>
        <c:minorTickMark val="none"/>
        <c:tickLblPos val="nextTo"/>
        <c:crossAx val="443088080"/>
        <c:crosses val="autoZero"/>
        <c:auto val="1"/>
        <c:lblAlgn val="ctr"/>
        <c:lblOffset val="100"/>
        <c:noMultiLvlLbl val="0"/>
      </c:catAx>
      <c:valAx>
        <c:axId val="443088080"/>
        <c:scaling>
          <c:orientation val="minMax"/>
        </c:scaling>
        <c:delete val="1"/>
        <c:axPos val="l"/>
        <c:numFmt formatCode="#,##0.0;[Red]\-#,##0.0" sourceLinked="1"/>
        <c:majorTickMark val="none"/>
        <c:minorTickMark val="none"/>
        <c:tickLblPos val="nextTo"/>
        <c:crossAx val="44307984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7048" cy="720918"/>
          </a:xfrm>
          <a:prstGeom prst="rect">
            <a:avLst/>
          </a:prstGeom>
        </p:spPr>
        <p:txBody>
          <a:bodyPr vert="horz" lIns="133772" tIns="66887" rIns="133772" bIns="66887" rtlCol="0"/>
          <a:lstStyle>
            <a:lvl1pPr algn="l">
              <a:defRPr sz="1700"/>
            </a:lvl1pPr>
          </a:lstStyle>
          <a:p>
            <a:endParaRPr kumimoji="1" lang="ja-JP" altLang="en-US" dirty="0"/>
          </a:p>
        </p:txBody>
      </p:sp>
      <p:sp>
        <p:nvSpPr>
          <p:cNvPr id="3" name="日付プレースホルダー 2"/>
          <p:cNvSpPr>
            <a:spLocks noGrp="1"/>
          </p:cNvSpPr>
          <p:nvPr>
            <p:ph type="dt" idx="1"/>
          </p:nvPr>
        </p:nvSpPr>
        <p:spPr>
          <a:xfrm>
            <a:off x="5629994" y="2"/>
            <a:ext cx="4307048" cy="720918"/>
          </a:xfrm>
          <a:prstGeom prst="rect">
            <a:avLst/>
          </a:prstGeom>
        </p:spPr>
        <p:txBody>
          <a:bodyPr vert="horz" lIns="133772" tIns="66887" rIns="133772" bIns="66887" rtlCol="0"/>
          <a:lstStyle>
            <a:lvl1pPr algn="r">
              <a:defRPr sz="1700"/>
            </a:lvl1pPr>
          </a:lstStyle>
          <a:p>
            <a:fld id="{7A7C8CCB-02EC-4A6C-9A82-6B8A15C28150}" type="datetimeFigureOut">
              <a:rPr kumimoji="1" lang="ja-JP" altLang="en-US" smtClean="0"/>
              <a:t>2021/3/18</a:t>
            </a:fld>
            <a:endParaRPr kumimoji="1" lang="ja-JP" altLang="en-US" dirty="0"/>
          </a:p>
        </p:txBody>
      </p:sp>
      <p:sp>
        <p:nvSpPr>
          <p:cNvPr id="4" name="スライド イメージ プレースホルダー 3"/>
          <p:cNvSpPr>
            <a:spLocks noGrp="1" noRot="1" noChangeAspect="1"/>
          </p:cNvSpPr>
          <p:nvPr>
            <p:ph type="sldImg" idx="2"/>
          </p:nvPr>
        </p:nvSpPr>
        <p:spPr>
          <a:xfrm>
            <a:off x="3332163" y="1793875"/>
            <a:ext cx="3275012" cy="4849813"/>
          </a:xfrm>
          <a:prstGeom prst="rect">
            <a:avLst/>
          </a:prstGeom>
          <a:noFill/>
          <a:ln w="12700">
            <a:solidFill>
              <a:prstClr val="black"/>
            </a:solidFill>
          </a:ln>
        </p:spPr>
        <p:txBody>
          <a:bodyPr vert="horz" lIns="133772" tIns="66887" rIns="133772" bIns="66887" rtlCol="0" anchor="ctr"/>
          <a:lstStyle/>
          <a:p>
            <a:endParaRPr lang="ja-JP" altLang="en-US" dirty="0"/>
          </a:p>
        </p:txBody>
      </p:sp>
      <p:sp>
        <p:nvSpPr>
          <p:cNvPr id="5" name="ノート プレースホルダー 4"/>
          <p:cNvSpPr>
            <a:spLocks noGrp="1"/>
          </p:cNvSpPr>
          <p:nvPr>
            <p:ph type="body" sz="quarter" idx="3"/>
          </p:nvPr>
        </p:nvSpPr>
        <p:spPr>
          <a:xfrm>
            <a:off x="993935" y="6914832"/>
            <a:ext cx="7951470" cy="5657583"/>
          </a:xfrm>
          <a:prstGeom prst="rect">
            <a:avLst/>
          </a:prstGeom>
        </p:spPr>
        <p:txBody>
          <a:bodyPr vert="horz" lIns="133772" tIns="66887" rIns="133772" bIns="6688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13647548"/>
            <a:ext cx="4307048" cy="720918"/>
          </a:xfrm>
          <a:prstGeom prst="rect">
            <a:avLst/>
          </a:prstGeom>
        </p:spPr>
        <p:txBody>
          <a:bodyPr vert="horz" lIns="133772" tIns="66887" rIns="133772" bIns="66887" rtlCol="0" anchor="b"/>
          <a:lstStyle>
            <a:lvl1pPr algn="l">
              <a:defRPr sz="1700"/>
            </a:lvl1pPr>
          </a:lstStyle>
          <a:p>
            <a:endParaRPr kumimoji="1" lang="ja-JP" altLang="en-US" dirty="0"/>
          </a:p>
        </p:txBody>
      </p:sp>
      <p:sp>
        <p:nvSpPr>
          <p:cNvPr id="7" name="スライド番号プレースホルダー 6"/>
          <p:cNvSpPr>
            <a:spLocks noGrp="1"/>
          </p:cNvSpPr>
          <p:nvPr>
            <p:ph type="sldNum" sz="quarter" idx="5"/>
          </p:nvPr>
        </p:nvSpPr>
        <p:spPr>
          <a:xfrm>
            <a:off x="5629994" y="13647548"/>
            <a:ext cx="4307048" cy="720918"/>
          </a:xfrm>
          <a:prstGeom prst="rect">
            <a:avLst/>
          </a:prstGeom>
        </p:spPr>
        <p:txBody>
          <a:bodyPr vert="horz" lIns="133772" tIns="66887" rIns="133772" bIns="66887" rtlCol="0" anchor="b"/>
          <a:lstStyle>
            <a:lvl1pPr algn="r">
              <a:defRPr sz="1700"/>
            </a:lvl1pPr>
          </a:lstStyle>
          <a:p>
            <a:fld id="{9124B435-F942-4AC6-801E-187FD9145361}" type="slidenum">
              <a:rPr kumimoji="1" lang="ja-JP" altLang="en-US" smtClean="0"/>
              <a:t>‹#›</a:t>
            </a:fld>
            <a:endParaRPr kumimoji="1" lang="ja-JP" altLang="en-US" dirty="0"/>
          </a:p>
        </p:txBody>
      </p:sp>
    </p:spTree>
    <p:extLst>
      <p:ext uri="{BB962C8B-B14F-4D97-AF65-F5344CB8AC3E}">
        <p14:creationId xmlns:p14="http://schemas.microsoft.com/office/powerpoint/2010/main" val="1534620209"/>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32163" y="1793875"/>
            <a:ext cx="3275012" cy="4849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124B435-F942-4AC6-801E-187FD9145361}" type="slidenum">
              <a:rPr kumimoji="1" lang="ja-JP" altLang="en-US" smtClean="0"/>
              <a:t>1</a:t>
            </a:fld>
            <a:endParaRPr kumimoji="1" lang="ja-JP" altLang="en-US" dirty="0"/>
          </a:p>
        </p:txBody>
      </p:sp>
    </p:spTree>
    <p:extLst>
      <p:ext uri="{BB962C8B-B14F-4D97-AF65-F5344CB8AC3E}">
        <p14:creationId xmlns:p14="http://schemas.microsoft.com/office/powerpoint/2010/main" val="226146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327085"/>
            <a:ext cx="8161020" cy="4950401"/>
          </a:xfrm>
        </p:spPr>
        <p:txBody>
          <a:bodyPr anchor="b"/>
          <a:lstStyle>
            <a:lvl1pPr algn="ctr">
              <a:defRPr sz="63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00150" y="7468393"/>
            <a:ext cx="7200900" cy="3433023"/>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149283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116514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757043"/>
            <a:ext cx="2070259" cy="1205014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083" y="757043"/>
            <a:ext cx="6090761" cy="1205014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116910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217094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544939"/>
            <a:ext cx="8281035" cy="5914807"/>
          </a:xfrm>
        </p:spPr>
        <p:txBody>
          <a:bodyPr anchor="b"/>
          <a:lstStyle>
            <a:lvl1pPr>
              <a:defRPr sz="63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5082" y="9515703"/>
            <a:ext cx="8281035" cy="3110457"/>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219191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60083" y="3785214"/>
            <a:ext cx="4080510" cy="90219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860608" y="3785214"/>
            <a:ext cx="4080510" cy="90219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82968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757046"/>
            <a:ext cx="8281035" cy="274839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1334" y="3485689"/>
            <a:ext cx="4061757" cy="1708282"/>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61334" y="5193972"/>
            <a:ext cx="4061757" cy="76395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60608" y="3485689"/>
            <a:ext cx="4081761" cy="1708282"/>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860608" y="5193972"/>
            <a:ext cx="4081761" cy="76395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19811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408268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209243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947949"/>
            <a:ext cx="3096637" cy="3317822"/>
          </a:xfrm>
        </p:spPr>
        <p:txBody>
          <a:bodyPr anchor="b"/>
          <a:lstStyle>
            <a:lvl1pPr>
              <a:defRPr sz="336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081760" y="2047310"/>
            <a:ext cx="4860608" cy="101048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61333" y="4265771"/>
            <a:ext cx="3096637" cy="7902869"/>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58241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947949"/>
            <a:ext cx="3096637" cy="3317822"/>
          </a:xfrm>
        </p:spPr>
        <p:txBody>
          <a:bodyPr anchor="b"/>
          <a:lstStyle>
            <a:lvl1pPr>
              <a:defRPr sz="336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81760" y="2047310"/>
            <a:ext cx="4860608" cy="10104875"/>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dirty="0" smtClean="0"/>
              <a:t>図を追加</a:t>
            </a:r>
            <a:endParaRPr lang="en-US" dirty="0"/>
          </a:p>
        </p:txBody>
      </p:sp>
      <p:sp>
        <p:nvSpPr>
          <p:cNvPr id="4" name="Text Placeholder 3"/>
          <p:cNvSpPr>
            <a:spLocks noGrp="1"/>
          </p:cNvSpPr>
          <p:nvPr>
            <p:ph type="body" sz="half" idx="2"/>
          </p:nvPr>
        </p:nvSpPr>
        <p:spPr>
          <a:xfrm>
            <a:off x="661333" y="4265771"/>
            <a:ext cx="3096637" cy="7902869"/>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5DB593-898B-496C-A349-F34F2C950E69}" type="datetimeFigureOut">
              <a:rPr kumimoji="1" lang="ja-JP" altLang="en-US" smtClean="0"/>
              <a:t>2021/3/18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210931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757046"/>
            <a:ext cx="8281035" cy="274839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083" y="3785214"/>
            <a:ext cx="8281035" cy="902197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60083" y="13179130"/>
            <a:ext cx="2160270" cy="757043"/>
          </a:xfrm>
          <a:prstGeom prst="rect">
            <a:avLst/>
          </a:prstGeom>
        </p:spPr>
        <p:txBody>
          <a:bodyPr vert="horz" lIns="91440" tIns="45720" rIns="91440" bIns="45720" rtlCol="0" anchor="ctr"/>
          <a:lstStyle>
            <a:lvl1pPr algn="l">
              <a:defRPr sz="1260">
                <a:solidFill>
                  <a:schemeClr val="tx1">
                    <a:tint val="75000"/>
                  </a:schemeClr>
                </a:solidFill>
              </a:defRPr>
            </a:lvl1pPr>
          </a:lstStyle>
          <a:p>
            <a:fld id="{A95DB593-898B-496C-A349-F34F2C950E69}" type="datetimeFigureOut">
              <a:rPr kumimoji="1" lang="ja-JP" altLang="en-US" smtClean="0"/>
              <a:t>2021/3/18</a:t>
            </a:fld>
            <a:endParaRPr kumimoji="1" lang="ja-JP" altLang="en-US" dirty="0"/>
          </a:p>
        </p:txBody>
      </p:sp>
      <p:sp>
        <p:nvSpPr>
          <p:cNvPr id="5" name="Footer Placeholder 4"/>
          <p:cNvSpPr>
            <a:spLocks noGrp="1"/>
          </p:cNvSpPr>
          <p:nvPr>
            <p:ph type="ftr" sz="quarter" idx="3"/>
          </p:nvPr>
        </p:nvSpPr>
        <p:spPr>
          <a:xfrm>
            <a:off x="3180398" y="13179130"/>
            <a:ext cx="3240405" cy="757043"/>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780848" y="13179130"/>
            <a:ext cx="2160270" cy="757043"/>
          </a:xfrm>
          <a:prstGeom prst="rect">
            <a:avLst/>
          </a:prstGeom>
        </p:spPr>
        <p:txBody>
          <a:bodyPr vert="horz" lIns="91440" tIns="45720" rIns="91440" bIns="45720" rtlCol="0" anchor="ctr"/>
          <a:lstStyle>
            <a:lvl1pPr algn="r">
              <a:defRPr sz="1260">
                <a:solidFill>
                  <a:schemeClr val="tx1">
                    <a:tint val="75000"/>
                  </a:schemeClr>
                </a:solidFill>
              </a:defRPr>
            </a:lvl1pPr>
          </a:lstStyle>
          <a:p>
            <a:fld id="{23D5DB08-1784-43AE-998C-BFA8D780C831}" type="slidenum">
              <a:rPr kumimoji="1" lang="ja-JP" altLang="en-US" smtClean="0"/>
              <a:t>‹#›</a:t>
            </a:fld>
            <a:endParaRPr kumimoji="1" lang="ja-JP" altLang="en-US" dirty="0"/>
          </a:p>
        </p:txBody>
      </p:sp>
    </p:spTree>
    <p:extLst>
      <p:ext uri="{BB962C8B-B14F-4D97-AF65-F5344CB8AC3E}">
        <p14:creationId xmlns:p14="http://schemas.microsoft.com/office/powerpoint/2010/main" val="7304439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サブタイトル 2"/>
          <p:cNvSpPr>
            <a:spLocks noGrp="1"/>
          </p:cNvSpPr>
          <p:nvPr>
            <p:ph type="subTitle" idx="1"/>
          </p:nvPr>
        </p:nvSpPr>
        <p:spPr>
          <a:xfrm>
            <a:off x="590227" y="659872"/>
            <a:ext cx="6252874" cy="1076687"/>
          </a:xfrm>
          <a:ln w="57150">
            <a:solidFill>
              <a:srgbClr val="002060"/>
            </a:solidFill>
          </a:ln>
          <a:effectLst>
            <a:glow rad="101600">
              <a:schemeClr val="accent5">
                <a:satMod val="175000"/>
                <a:alpha val="40000"/>
              </a:schemeClr>
            </a:glow>
          </a:effectLst>
        </p:spPr>
        <p:txBody>
          <a:bodyPr anchor="ctr">
            <a:normAutofit/>
          </a:bodyPr>
          <a:lstStyle/>
          <a:p>
            <a:pPr algn="l">
              <a:spcBef>
                <a:spcPts val="600"/>
              </a:spcBef>
            </a:pPr>
            <a:r>
              <a:rPr lang="ja-JP" altLang="en-US" sz="1200" b="1" u="sng" dirty="0"/>
              <a:t>阪神港の目指すべき姿</a:t>
            </a:r>
            <a:endParaRPr lang="en-US" altLang="ja-JP" sz="1200" b="1" u="sng" dirty="0"/>
          </a:p>
          <a:p>
            <a:pPr algn="l">
              <a:spcBef>
                <a:spcPts val="600"/>
              </a:spcBef>
            </a:pPr>
            <a:r>
              <a:rPr lang="ja-JP" altLang="en-US" sz="1200" dirty="0"/>
              <a:t>①　西日本の産業と国際物流を支えるゲートポートとして、機能拡大（基幹航路の維持・拡大）</a:t>
            </a:r>
            <a:endParaRPr lang="en-US" altLang="ja-JP" sz="1200" dirty="0"/>
          </a:p>
          <a:p>
            <a:pPr algn="l">
              <a:spcBef>
                <a:spcPts val="600"/>
              </a:spcBef>
            </a:pPr>
            <a:r>
              <a:rPr lang="ja-JP" altLang="en-US" sz="1200" dirty="0"/>
              <a:t>②　釜山港等東アジア主要港湾と対峙できる港湾サービスを確保し、国内ハブ港湾機能再構築</a:t>
            </a:r>
            <a:endParaRPr lang="en-US" altLang="ja-JP" sz="1200" dirty="0"/>
          </a:p>
          <a:p>
            <a:pPr algn="l">
              <a:spcBef>
                <a:spcPts val="600"/>
              </a:spcBef>
            </a:pPr>
            <a:r>
              <a:rPr lang="ja-JP" altLang="en-US" sz="1200" dirty="0"/>
              <a:t>③　基幹航路の拡大に向けた取扱貨物量を確保、東アジアの国際ハブポートとして機能</a:t>
            </a:r>
          </a:p>
        </p:txBody>
      </p:sp>
      <p:sp>
        <p:nvSpPr>
          <p:cNvPr id="39" name="サブタイトル 2"/>
          <p:cNvSpPr txBox="1">
            <a:spLocks/>
          </p:cNvSpPr>
          <p:nvPr/>
        </p:nvSpPr>
        <p:spPr>
          <a:xfrm>
            <a:off x="7179493" y="630844"/>
            <a:ext cx="2351706" cy="1076687"/>
          </a:xfrm>
          <a:prstGeom prst="rect">
            <a:avLst/>
          </a:prstGeom>
          <a:ln w="57150">
            <a:solidFill>
              <a:srgbClr val="002060"/>
            </a:solidFill>
          </a:ln>
        </p:spPr>
        <p:txBody>
          <a:bodyPr vert="horz" lIns="162560" tIns="81280" rIns="162560" bIns="81280" rtlCol="0" anchor="ctr">
            <a:normAutofit fontScale="92500" lnSpcReduction="10000"/>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100000"/>
              </a:lnSpc>
              <a:spcBef>
                <a:spcPts val="0"/>
              </a:spcBef>
            </a:pPr>
            <a:r>
              <a:rPr lang="ja-JP" altLang="en-US" sz="1200" b="1" u="sng" dirty="0"/>
              <a:t>阪神港の主な戦略</a:t>
            </a:r>
            <a:endParaRPr lang="en-US" altLang="ja-JP" sz="1200" b="1" u="sng" dirty="0"/>
          </a:p>
          <a:p>
            <a:pPr marL="171450" indent="-171450" algn="l">
              <a:lnSpc>
                <a:spcPct val="100000"/>
              </a:lnSpc>
              <a:spcBef>
                <a:spcPts val="0"/>
              </a:spcBef>
              <a:buFont typeface="Wingdings" panose="05000000000000000000" pitchFamily="2" charset="2"/>
              <a:buChar char="Ø"/>
            </a:pPr>
            <a:r>
              <a:rPr lang="ja-JP" altLang="en-US" sz="1200" dirty="0"/>
              <a:t>内航フィーダーネットワークの充実など「集貨」機能の強化</a:t>
            </a:r>
            <a:endParaRPr lang="en-US" altLang="ja-JP" sz="1200" dirty="0"/>
          </a:p>
          <a:p>
            <a:pPr marL="171450" indent="-171450" algn="l">
              <a:lnSpc>
                <a:spcPct val="100000"/>
              </a:lnSpc>
              <a:spcBef>
                <a:spcPts val="0"/>
              </a:spcBef>
              <a:buFont typeface="Wingdings" panose="05000000000000000000" pitchFamily="2" charset="2"/>
              <a:buChar char="Ø"/>
            </a:pPr>
            <a:r>
              <a:rPr lang="ja-JP" altLang="en-US" sz="1200" dirty="0"/>
              <a:t>産業の立地促進による「創貨」</a:t>
            </a:r>
            <a:endParaRPr lang="en-US" altLang="ja-JP" sz="1200" dirty="0"/>
          </a:p>
          <a:p>
            <a:pPr marL="171450" indent="-171450" algn="l">
              <a:lnSpc>
                <a:spcPct val="100000"/>
              </a:lnSpc>
              <a:spcBef>
                <a:spcPts val="0"/>
              </a:spcBef>
              <a:buFont typeface="Wingdings" panose="05000000000000000000" pitchFamily="2" charset="2"/>
              <a:buChar char="Ø"/>
            </a:pPr>
            <a:r>
              <a:rPr lang="ja-JP" altLang="en-US" sz="1200" dirty="0"/>
              <a:t>港湾施設の機能強化など「競争力強化」</a:t>
            </a:r>
          </a:p>
        </p:txBody>
      </p:sp>
      <p:sp>
        <p:nvSpPr>
          <p:cNvPr id="40" name="サブタイトル 2"/>
          <p:cNvSpPr txBox="1">
            <a:spLocks/>
          </p:cNvSpPr>
          <p:nvPr/>
        </p:nvSpPr>
        <p:spPr>
          <a:xfrm>
            <a:off x="552615" y="5114040"/>
            <a:ext cx="5518575" cy="2284064"/>
          </a:xfrm>
          <a:prstGeom prst="rect">
            <a:avLst/>
          </a:prstGeom>
          <a:ln w="57150">
            <a:solidFill>
              <a:srgbClr val="002060"/>
            </a:solidFill>
          </a:ln>
        </p:spPr>
        <p:txBody>
          <a:bodyPr vert="horz" lIns="162560" tIns="81280" rIns="162560" bIns="81280" rtlCol="0" anchor="ctr">
            <a:no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spcBef>
                <a:spcPts val="0"/>
              </a:spcBef>
            </a:pPr>
            <a:r>
              <a:rPr lang="ja-JP" altLang="en-US" sz="1200" b="1" u="sng" dirty="0"/>
              <a:t>大阪港の</a:t>
            </a:r>
            <a:r>
              <a:rPr lang="ja-JP" altLang="en-US" sz="1200" b="1" u="sng" dirty="0" smtClean="0"/>
              <a:t>戦略案</a:t>
            </a:r>
            <a:endParaRPr lang="en-US" altLang="ja-JP" sz="1200" dirty="0"/>
          </a:p>
          <a:p>
            <a:pPr algn="l">
              <a:spcBef>
                <a:spcPts val="0"/>
              </a:spcBef>
            </a:pPr>
            <a:r>
              <a:rPr lang="ja-JP" altLang="en-US" sz="1200" kern="100" dirty="0">
                <a:latin typeface="+mj-ea"/>
                <a:cs typeface="Times New Roman" panose="02020603050405020304" pitchFamily="18" charset="0"/>
              </a:rPr>
              <a:t>①　海外ポートセールスの推進、ブランド力の強化</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②　</a:t>
            </a:r>
            <a:r>
              <a:rPr lang="ja-JP" altLang="en-US" sz="1200" kern="100" dirty="0" smtClean="0">
                <a:latin typeface="+mj-ea"/>
                <a:cs typeface="Times New Roman" panose="02020603050405020304" pitchFamily="18" charset="0"/>
              </a:rPr>
              <a:t>大阪港・府営</a:t>
            </a:r>
            <a:r>
              <a:rPr lang="ja-JP" altLang="en-US" sz="1200" kern="100" dirty="0">
                <a:latin typeface="+mj-ea"/>
                <a:cs typeface="Times New Roman" panose="02020603050405020304" pitchFamily="18" charset="0"/>
              </a:rPr>
              <a:t>港湾との連携</a:t>
            </a:r>
            <a:r>
              <a:rPr lang="ja-JP" altLang="en-US" sz="1200" kern="100" dirty="0" smtClean="0">
                <a:latin typeface="+mj-ea"/>
                <a:cs typeface="Times New Roman" panose="02020603050405020304" pitchFamily="18" charset="0"/>
              </a:rPr>
              <a:t>、集貨</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③　コンテナターミナルゲート前混雑緩和</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④　内航フィーダーの貨物拡大</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⑤　豪州からの輸入貨物拡大</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⑥　</a:t>
            </a:r>
            <a:r>
              <a:rPr lang="ja-JP" altLang="en-US" sz="1200" kern="100" dirty="0" smtClean="0">
                <a:latin typeface="+mj-ea"/>
                <a:cs typeface="Times New Roman" panose="02020603050405020304" pitchFamily="18" charset="0"/>
              </a:rPr>
              <a:t>ターミナル</a:t>
            </a:r>
            <a:r>
              <a:rPr lang="ja-JP" altLang="en-US" sz="1200" kern="100" dirty="0">
                <a:latin typeface="+mj-ea"/>
                <a:cs typeface="Times New Roman" panose="02020603050405020304" pitchFamily="18" charset="0"/>
              </a:rPr>
              <a:t>の</a:t>
            </a:r>
            <a:r>
              <a:rPr lang="ja-JP" altLang="en-US" sz="1200" kern="100" dirty="0" smtClean="0">
                <a:latin typeface="+mj-ea"/>
                <a:cs typeface="Times New Roman" panose="02020603050405020304" pitchFamily="18" charset="0"/>
              </a:rPr>
              <a:t>再編、ターミナル作業の効率化</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⑦　民間による物流施設の整備促進</a:t>
            </a:r>
            <a:endParaRPr lang="en-US" altLang="ja-JP" sz="1200" kern="100" dirty="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⑧　外航フェリー貨物へのインセンティブ</a:t>
            </a:r>
            <a:endParaRPr lang="en-US" altLang="ja-JP" sz="1200" kern="100" dirty="0">
              <a:latin typeface="+mj-ea"/>
              <a:cs typeface="Times New Roman" panose="02020603050405020304" pitchFamily="18" charset="0"/>
            </a:endParaRPr>
          </a:p>
          <a:p>
            <a:pPr algn="just">
              <a:spcBef>
                <a:spcPts val="0"/>
              </a:spcBef>
            </a:pPr>
            <a:r>
              <a:rPr lang="ja-JP" altLang="en-US" sz="1200" kern="100" dirty="0" smtClean="0">
                <a:latin typeface="+mj-ea"/>
                <a:cs typeface="Times New Roman" panose="02020603050405020304" pitchFamily="18" charset="0"/>
              </a:rPr>
              <a:t>⑨　クルーズ客船に係る安全・安心な受入体制の構築、利便性の高い天保山客</a:t>
            </a:r>
            <a:endParaRPr lang="en-US" altLang="ja-JP" sz="1200" kern="100" dirty="0" smtClean="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　 船ターミナルの整備</a:t>
            </a:r>
            <a:endParaRPr lang="en-US" altLang="ja-JP" sz="1200" kern="100" dirty="0" smtClean="0">
              <a:latin typeface="+mj-ea"/>
              <a:cs typeface="Times New Roman" panose="02020603050405020304" pitchFamily="18" charset="0"/>
            </a:endParaRPr>
          </a:p>
          <a:p>
            <a:pPr algn="just">
              <a:spcBef>
                <a:spcPts val="0"/>
              </a:spcBef>
            </a:pPr>
            <a:r>
              <a:rPr lang="ja-JP" altLang="en-US" sz="1200" kern="100" dirty="0" smtClean="0">
                <a:latin typeface="+mj-ea"/>
                <a:cs typeface="Times New Roman" panose="02020603050405020304" pitchFamily="18" charset="0"/>
              </a:rPr>
              <a:t>⑩　災害に強い港湾施設の整備</a:t>
            </a:r>
            <a:r>
              <a:rPr lang="ja-JP" altLang="en-US" sz="1200" kern="100" dirty="0">
                <a:latin typeface="+mj-ea"/>
                <a:cs typeface="Times New Roman" panose="02020603050405020304" pitchFamily="18" charset="0"/>
              </a:rPr>
              <a:t>　</a:t>
            </a:r>
            <a:endParaRPr lang="en-US" altLang="ja-JP" sz="1200" kern="100" dirty="0" smtClean="0">
              <a:latin typeface="+mj-ea"/>
              <a:cs typeface="Times New Roman" panose="02020603050405020304" pitchFamily="18" charset="0"/>
            </a:endParaRPr>
          </a:p>
          <a:p>
            <a:pPr algn="just">
              <a:spcBef>
                <a:spcPts val="0"/>
              </a:spcBef>
            </a:pPr>
            <a:r>
              <a:rPr lang="ja-JP" altLang="en-US" sz="1200" kern="100" dirty="0">
                <a:latin typeface="+mj-ea"/>
                <a:cs typeface="Times New Roman" panose="02020603050405020304" pitchFamily="18" charset="0"/>
              </a:rPr>
              <a:t>⑪　環境にも配慮した港湾機能の</a:t>
            </a:r>
            <a:r>
              <a:rPr lang="ja-JP" altLang="en-US" sz="1200" kern="100" dirty="0" smtClean="0">
                <a:latin typeface="+mj-ea"/>
                <a:cs typeface="Times New Roman" panose="02020603050405020304" pitchFamily="18" charset="0"/>
              </a:rPr>
              <a:t>高度化</a:t>
            </a:r>
            <a:endParaRPr lang="ja-JP" altLang="en-US" sz="1200" kern="100" dirty="0">
              <a:latin typeface="+mj-ea"/>
              <a:cs typeface="Times New Roman" panose="02020603050405020304" pitchFamily="18" charset="0"/>
            </a:endParaRPr>
          </a:p>
        </p:txBody>
      </p:sp>
      <p:sp>
        <p:nvSpPr>
          <p:cNvPr id="41" name="サブタイトル 2"/>
          <p:cNvSpPr txBox="1">
            <a:spLocks/>
          </p:cNvSpPr>
          <p:nvPr/>
        </p:nvSpPr>
        <p:spPr>
          <a:xfrm>
            <a:off x="6215411" y="5139039"/>
            <a:ext cx="3178867" cy="2256014"/>
          </a:xfrm>
          <a:prstGeom prst="rect">
            <a:avLst/>
          </a:prstGeom>
          <a:ln w="57150">
            <a:solidFill>
              <a:srgbClr val="002060"/>
            </a:solidFill>
          </a:ln>
        </p:spPr>
        <p:txBody>
          <a:bodyPr vert="horz" lIns="162560" tIns="81280" rIns="162560" bIns="81280" rtlCol="0" anchor="ctr">
            <a:no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80000"/>
              </a:lnSpc>
              <a:spcBef>
                <a:spcPts val="1000"/>
              </a:spcBef>
            </a:pPr>
            <a:r>
              <a:rPr lang="ja-JP" altLang="en-US" sz="1200" b="1" u="sng" dirty="0"/>
              <a:t>事業者ヒアリング</a:t>
            </a:r>
            <a:r>
              <a:rPr lang="ja-JP" altLang="en-US" sz="1200" b="1" u="sng" kern="100" dirty="0">
                <a:latin typeface="+mj-ea"/>
                <a:cs typeface="Times New Roman" panose="02020603050405020304" pitchFamily="18" charset="0"/>
              </a:rPr>
              <a:t>の結果</a:t>
            </a:r>
            <a:endParaRPr lang="en-US" altLang="ja-JP" sz="1200" b="1" u="sng" kern="100" dirty="0">
              <a:latin typeface="+mj-ea"/>
              <a:cs typeface="Times New Roman" panose="02020603050405020304" pitchFamily="18" charset="0"/>
            </a:endParaRPr>
          </a:p>
          <a:p>
            <a:pPr algn="l">
              <a:lnSpc>
                <a:spcPct val="80000"/>
              </a:lnSpc>
              <a:spcBef>
                <a:spcPts val="1000"/>
              </a:spcBef>
            </a:pPr>
            <a:r>
              <a:rPr lang="en-US" altLang="ja-JP" sz="1200" kern="100" dirty="0">
                <a:latin typeface="+mj-ea"/>
                <a:cs typeface="Times New Roman" panose="02020603050405020304" pitchFamily="18" charset="0"/>
              </a:rPr>
              <a:t>※</a:t>
            </a:r>
            <a:r>
              <a:rPr lang="ja-JP" altLang="en-US" sz="1200" kern="100" dirty="0">
                <a:latin typeface="+mj-ea"/>
                <a:cs typeface="Times New Roman" panose="02020603050405020304" pitchFamily="18" charset="0"/>
              </a:rPr>
              <a:t>大阪港に望むもの</a:t>
            </a:r>
          </a:p>
          <a:p>
            <a:pPr algn="l">
              <a:lnSpc>
                <a:spcPct val="80000"/>
              </a:lnSpc>
              <a:spcBef>
                <a:spcPts val="1000"/>
              </a:spcBef>
            </a:pPr>
            <a:r>
              <a:rPr lang="ja-JP" altLang="en-US" sz="1200" kern="100" dirty="0">
                <a:latin typeface="+mj-ea"/>
                <a:cs typeface="Times New Roman" panose="02020603050405020304" pitchFamily="18" charset="0"/>
              </a:rPr>
              <a:t>①　使用料の低減</a:t>
            </a:r>
          </a:p>
          <a:p>
            <a:pPr algn="l">
              <a:lnSpc>
                <a:spcPct val="80000"/>
              </a:lnSpc>
              <a:spcBef>
                <a:spcPts val="1000"/>
              </a:spcBef>
            </a:pPr>
            <a:r>
              <a:rPr lang="ja-JP" altLang="en-US" sz="1200" kern="100" dirty="0">
                <a:latin typeface="+mj-ea"/>
                <a:cs typeface="Times New Roman" panose="02020603050405020304" pitchFamily="18" charset="0"/>
              </a:rPr>
              <a:t>②　インセンティブの導入</a:t>
            </a:r>
          </a:p>
          <a:p>
            <a:pPr algn="l">
              <a:lnSpc>
                <a:spcPct val="80000"/>
              </a:lnSpc>
              <a:spcBef>
                <a:spcPts val="1000"/>
              </a:spcBef>
            </a:pPr>
            <a:r>
              <a:rPr lang="ja-JP" altLang="en-US" sz="1200" kern="100" dirty="0">
                <a:latin typeface="+mj-ea"/>
                <a:cs typeface="Times New Roman" panose="02020603050405020304" pitchFamily="18" charset="0"/>
              </a:rPr>
              <a:t>③　用地の確保</a:t>
            </a:r>
          </a:p>
          <a:p>
            <a:pPr algn="l">
              <a:lnSpc>
                <a:spcPct val="80000"/>
              </a:lnSpc>
              <a:spcBef>
                <a:spcPts val="1000"/>
              </a:spcBef>
            </a:pPr>
            <a:r>
              <a:rPr lang="ja-JP" altLang="en-US" sz="1200" kern="100" dirty="0">
                <a:latin typeface="+mj-ea"/>
                <a:cs typeface="Times New Roman" panose="02020603050405020304" pitchFamily="18" charset="0"/>
              </a:rPr>
              <a:t>④　上屋の老朽化対策</a:t>
            </a:r>
          </a:p>
          <a:p>
            <a:pPr algn="l">
              <a:lnSpc>
                <a:spcPct val="80000"/>
              </a:lnSpc>
              <a:spcBef>
                <a:spcPts val="1000"/>
              </a:spcBef>
            </a:pPr>
            <a:r>
              <a:rPr lang="ja-JP" altLang="en-US" sz="1200" kern="100" dirty="0">
                <a:latin typeface="+mj-ea"/>
                <a:cs typeface="Times New Roman" panose="02020603050405020304" pitchFamily="18" charset="0"/>
              </a:rPr>
              <a:t>⑤　競争力強化の取組</a:t>
            </a:r>
          </a:p>
        </p:txBody>
      </p:sp>
      <p:sp>
        <p:nvSpPr>
          <p:cNvPr id="42" name="サブタイトル 2"/>
          <p:cNvSpPr txBox="1">
            <a:spLocks/>
          </p:cNvSpPr>
          <p:nvPr/>
        </p:nvSpPr>
        <p:spPr>
          <a:xfrm>
            <a:off x="482215" y="2750638"/>
            <a:ext cx="4437888" cy="1324105"/>
          </a:xfrm>
          <a:prstGeom prst="rect">
            <a:avLst/>
          </a:prstGeom>
          <a:ln w="28575">
            <a:noFill/>
          </a:ln>
        </p:spPr>
        <p:txBody>
          <a:bodyPr vert="horz" lIns="162560" tIns="81280" rIns="162560" bIns="81280" rtlCol="0" anchor="t">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50000"/>
              </a:lnSpc>
            </a:pPr>
            <a:r>
              <a:rPr lang="ja-JP" altLang="en-US" sz="1200" b="1" u="sng" kern="100" dirty="0">
                <a:latin typeface="+mj-ea"/>
                <a:cs typeface="Times New Roman" panose="02020603050405020304" pitchFamily="18" charset="0"/>
              </a:rPr>
              <a:t>大阪港の強み</a:t>
            </a:r>
            <a:endParaRPr lang="en-US" altLang="ja-JP" sz="1200" b="1" u="sng"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en-US" altLang="ja-JP" sz="1050" kern="100" dirty="0">
                <a:latin typeface="+mj-ea"/>
                <a:cs typeface="Times New Roman" panose="02020603050405020304" pitchFamily="18" charset="0"/>
              </a:rPr>
              <a:t>2,100</a:t>
            </a:r>
            <a:r>
              <a:rPr lang="ja-JP" altLang="en-US" sz="1050" kern="100" dirty="0">
                <a:latin typeface="+mj-ea"/>
                <a:cs typeface="Times New Roman" panose="02020603050405020304" pitchFamily="18" charset="0"/>
              </a:rPr>
              <a:t>万人のマーケットがあり、インフラが充実</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アジア航路（特に中国）が充実している。</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内航フェリーの航路網が充実している。</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官民によるポートセールス体制が整っている。</a:t>
            </a:r>
            <a:endParaRPr lang="en-US" altLang="ja-JP" sz="1050" kern="100" dirty="0">
              <a:latin typeface="+mj-ea"/>
              <a:cs typeface="Times New Roman" panose="02020603050405020304" pitchFamily="18" charset="0"/>
            </a:endParaRPr>
          </a:p>
        </p:txBody>
      </p:sp>
      <p:sp>
        <p:nvSpPr>
          <p:cNvPr id="44" name="二等辺三角形 43"/>
          <p:cNvSpPr/>
          <p:nvPr/>
        </p:nvSpPr>
        <p:spPr>
          <a:xfrm rot="5400000" flipH="1">
            <a:off x="6496249" y="1075932"/>
            <a:ext cx="1064088" cy="1851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5" name="サブタイトル 2"/>
          <p:cNvSpPr txBox="1">
            <a:spLocks/>
          </p:cNvSpPr>
          <p:nvPr/>
        </p:nvSpPr>
        <p:spPr>
          <a:xfrm>
            <a:off x="409253" y="2424346"/>
            <a:ext cx="2307632" cy="352286"/>
          </a:xfrm>
          <a:prstGeom prst="rect">
            <a:avLst/>
          </a:prstGeom>
          <a:ln w="57150">
            <a:noFill/>
          </a:ln>
        </p:spPr>
        <p:txBody>
          <a:bodyPr vert="horz" lIns="162560" tIns="81280" rIns="162560" bIns="8128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r>
              <a:rPr lang="en-US" altLang="ja-JP" sz="1200" b="1" u="sng" dirty="0"/>
              <a:t>SWOT</a:t>
            </a:r>
            <a:r>
              <a:rPr lang="ja-JP" altLang="en-US" sz="1200" b="1" u="sng" dirty="0"/>
              <a:t>分析（主なもの）</a:t>
            </a:r>
            <a:endParaRPr lang="en-US" altLang="ja-JP" sz="1200" b="1" u="sng" kern="100" dirty="0">
              <a:latin typeface="+mj-ea"/>
              <a:cs typeface="Times New Roman" panose="02020603050405020304" pitchFamily="18" charset="0"/>
            </a:endParaRPr>
          </a:p>
        </p:txBody>
      </p:sp>
      <p:sp>
        <p:nvSpPr>
          <p:cNvPr id="46" name="サブタイトル 2"/>
          <p:cNvSpPr txBox="1">
            <a:spLocks/>
          </p:cNvSpPr>
          <p:nvPr/>
        </p:nvSpPr>
        <p:spPr>
          <a:xfrm>
            <a:off x="7102300" y="7938427"/>
            <a:ext cx="2291978" cy="2202944"/>
          </a:xfrm>
          <a:prstGeom prst="rect">
            <a:avLst/>
          </a:prstGeom>
          <a:ln w="57150">
            <a:solidFill>
              <a:srgbClr val="002060"/>
            </a:solidFill>
            <a:prstDash val="sysDash"/>
          </a:ln>
        </p:spPr>
        <p:txBody>
          <a:bodyPr vert="horz" lIns="162560" tIns="81280" rIns="162560" bIns="8128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r>
              <a:rPr lang="ja-JP" altLang="en-US" sz="1400" b="1" u="sng" dirty="0"/>
              <a:t>港湾施設提供事業で達成すべきこと</a:t>
            </a:r>
            <a:endParaRPr lang="en-US" altLang="ja-JP" sz="1400" b="1" u="sng" dirty="0"/>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取扱貨物量の増加</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市民生活安定のために必要な機能の維持</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収支改善</a:t>
            </a:r>
          </a:p>
        </p:txBody>
      </p:sp>
      <p:sp>
        <p:nvSpPr>
          <p:cNvPr id="49" name="下矢印 48"/>
          <p:cNvSpPr/>
          <p:nvPr/>
        </p:nvSpPr>
        <p:spPr>
          <a:xfrm rot="5400000">
            <a:off x="6314059" y="8869644"/>
            <a:ext cx="1186653" cy="215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0" name="サブタイトル 2"/>
          <p:cNvSpPr txBox="1">
            <a:spLocks/>
          </p:cNvSpPr>
          <p:nvPr/>
        </p:nvSpPr>
        <p:spPr>
          <a:xfrm>
            <a:off x="503916" y="3923991"/>
            <a:ext cx="4437888" cy="1092872"/>
          </a:xfrm>
          <a:prstGeom prst="rect">
            <a:avLst/>
          </a:prstGeom>
          <a:noFill/>
          <a:ln w="28575">
            <a:noFill/>
          </a:ln>
        </p:spPr>
        <p:txBody>
          <a:bodyPr vert="horz" lIns="162560" tIns="81280" rIns="162560" bIns="81280" rtlCol="0" anchor="t">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50000"/>
              </a:lnSpc>
            </a:pPr>
            <a:r>
              <a:rPr lang="ja-JP" altLang="en-US" sz="1200" b="1" u="sng" kern="100" dirty="0">
                <a:latin typeface="+mj-ea"/>
                <a:cs typeface="Times New Roman" panose="02020603050405020304" pitchFamily="18" charset="0"/>
              </a:rPr>
              <a:t>大阪港の弱み</a:t>
            </a:r>
            <a:endParaRPr lang="en-US" altLang="ja-JP" sz="1200" b="1" u="sng"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内航フィーダーは地理的・輸出航路体系的に神戸港が有利</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コンテナ車両によるターミナル前での車列が発生している。</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岸壁・埠頭・上屋の老朽化による機能の</a:t>
            </a:r>
            <a:r>
              <a:rPr lang="ja-JP" altLang="en-US" sz="1050" kern="100" dirty="0" smtClean="0">
                <a:latin typeface="+mj-ea"/>
                <a:cs typeface="Times New Roman" panose="02020603050405020304" pitchFamily="18" charset="0"/>
              </a:rPr>
              <a:t>陳腐化</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基幹航路（欧州・北米航路）が少ない。</a:t>
            </a:r>
            <a:endParaRPr lang="en-US" altLang="ja-JP" sz="1050" kern="100" dirty="0" smtClean="0">
              <a:latin typeface="+mj-ea"/>
              <a:cs typeface="Times New Roman" panose="02020603050405020304" pitchFamily="18" charset="0"/>
            </a:endParaRPr>
          </a:p>
        </p:txBody>
      </p:sp>
      <p:sp>
        <p:nvSpPr>
          <p:cNvPr id="51" name="サブタイトル 2"/>
          <p:cNvSpPr txBox="1">
            <a:spLocks/>
          </p:cNvSpPr>
          <p:nvPr/>
        </p:nvSpPr>
        <p:spPr>
          <a:xfrm>
            <a:off x="4726948" y="2750638"/>
            <a:ext cx="4793793" cy="1459103"/>
          </a:xfrm>
          <a:prstGeom prst="rect">
            <a:avLst/>
          </a:prstGeom>
          <a:ln w="28575">
            <a:noFill/>
          </a:ln>
        </p:spPr>
        <p:txBody>
          <a:bodyPr vert="horz" lIns="162560" tIns="81280" rIns="162560" bIns="81280" rtlCol="0" anchor="t">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50000"/>
              </a:lnSpc>
            </a:pPr>
            <a:r>
              <a:rPr lang="ja-JP" altLang="en-US" sz="1200" b="1" u="sng" kern="100" dirty="0">
                <a:latin typeface="+mj-ea"/>
                <a:cs typeface="Times New Roman" panose="02020603050405020304" pitchFamily="18" charset="0"/>
              </a:rPr>
              <a:t>大阪港の機会、プラス要因</a:t>
            </a:r>
            <a:endParaRPr lang="en-US" altLang="ja-JP" sz="1200" b="1" u="sng"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en-US" altLang="ja-JP" sz="1050" kern="100" dirty="0">
                <a:latin typeface="+mj-ea"/>
                <a:cs typeface="Times New Roman" panose="02020603050405020304" pitchFamily="18" charset="0"/>
              </a:rPr>
              <a:t>ODA</a:t>
            </a:r>
            <a:r>
              <a:rPr lang="ja-JP" altLang="en-US" sz="1050" kern="100" dirty="0">
                <a:latin typeface="+mj-ea"/>
                <a:cs typeface="Times New Roman" panose="02020603050405020304" pitchFamily="18" charset="0"/>
              </a:rPr>
              <a:t>により、アジアのコンテナターミナルの整備が進む。</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アライアンスの再編などに伴い、ターミナルも再編される。</a:t>
            </a:r>
            <a:endParaRPr lang="en-US" altLang="ja-JP" sz="105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内航</a:t>
            </a:r>
            <a:r>
              <a:rPr lang="en-US" altLang="ja-JP" sz="1050" kern="100" dirty="0">
                <a:latin typeface="+mj-ea"/>
                <a:cs typeface="Times New Roman" panose="02020603050405020304" pitchFamily="18" charset="0"/>
              </a:rPr>
              <a:t>RORO</a:t>
            </a:r>
            <a:r>
              <a:rPr lang="ja-JP" altLang="en-US" sz="1050" kern="100" dirty="0">
                <a:latin typeface="+mj-ea"/>
                <a:cs typeface="Times New Roman" panose="02020603050405020304" pitchFamily="18" charset="0"/>
              </a:rPr>
              <a:t>船</a:t>
            </a:r>
            <a:r>
              <a:rPr lang="ja-JP" altLang="en-US" sz="1050" kern="100" dirty="0" smtClean="0">
                <a:latin typeface="+mj-ea"/>
                <a:cs typeface="Times New Roman" panose="02020603050405020304" pitchFamily="18" charset="0"/>
              </a:rPr>
              <a:t>の需要が高まっている。</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夢洲地区におけ</a:t>
            </a:r>
            <a:r>
              <a:rPr lang="ja-JP" altLang="en-US" sz="1050" kern="100" dirty="0">
                <a:latin typeface="+mj-ea"/>
                <a:cs typeface="Times New Roman" panose="02020603050405020304" pitchFamily="18" charset="0"/>
              </a:rPr>
              <a:t>る</a:t>
            </a:r>
            <a:r>
              <a:rPr lang="ja-JP" altLang="en-US" sz="1050" kern="100" dirty="0" smtClean="0">
                <a:latin typeface="+mj-ea"/>
                <a:cs typeface="Times New Roman" panose="02020603050405020304" pitchFamily="18" charset="0"/>
              </a:rPr>
              <a:t>テクノポート線や道路などのインフラ整備の実施</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阪神高速大和川線全面開通により大阪港へのアクセスが向上</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港湾に</a:t>
            </a:r>
            <a:r>
              <a:rPr lang="ja-JP" altLang="en-US" sz="1050" kern="100" dirty="0" smtClean="0">
                <a:latin typeface="+mj-ea"/>
                <a:cs typeface="Times New Roman" panose="02020603050405020304" pitchFamily="18" charset="0"/>
              </a:rPr>
              <a:t>おけるデジタルトランスフォーメーションを</a:t>
            </a:r>
            <a:r>
              <a:rPr lang="ja-JP" altLang="en-US" sz="1050" kern="100" dirty="0">
                <a:latin typeface="+mj-ea"/>
                <a:cs typeface="Times New Roman" panose="02020603050405020304" pitchFamily="18" charset="0"/>
              </a:rPr>
              <a:t>通じた生産性</a:t>
            </a:r>
            <a:r>
              <a:rPr lang="ja-JP" altLang="en-US" sz="1050" kern="100" dirty="0" smtClean="0">
                <a:latin typeface="+mj-ea"/>
                <a:cs typeface="Times New Roman" panose="02020603050405020304" pitchFamily="18" charset="0"/>
              </a:rPr>
              <a:t>の向上</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a:latin typeface="+mj-ea"/>
                <a:cs typeface="Times New Roman" panose="02020603050405020304" pitchFamily="18" charset="0"/>
              </a:rPr>
              <a:t>カーボンニュートラル</a:t>
            </a:r>
            <a:r>
              <a:rPr lang="ja-JP" altLang="en-US" sz="1050" kern="100" dirty="0" smtClean="0">
                <a:latin typeface="+mj-ea"/>
                <a:cs typeface="Times New Roman" panose="02020603050405020304" pitchFamily="18" charset="0"/>
              </a:rPr>
              <a:t>ポートの形成</a:t>
            </a:r>
            <a:endParaRPr lang="en-US" altLang="ja-JP" sz="1050" kern="100" dirty="0" smtClean="0">
              <a:latin typeface="+mj-ea"/>
              <a:cs typeface="Times New Roman" panose="02020603050405020304" pitchFamily="18" charset="0"/>
            </a:endParaRPr>
          </a:p>
        </p:txBody>
      </p:sp>
      <p:sp>
        <p:nvSpPr>
          <p:cNvPr id="52" name="サブタイトル 2"/>
          <p:cNvSpPr txBox="1">
            <a:spLocks/>
          </p:cNvSpPr>
          <p:nvPr/>
        </p:nvSpPr>
        <p:spPr>
          <a:xfrm>
            <a:off x="4726948" y="4036791"/>
            <a:ext cx="4808024" cy="931168"/>
          </a:xfrm>
          <a:prstGeom prst="rect">
            <a:avLst/>
          </a:prstGeom>
          <a:ln w="28575">
            <a:noFill/>
          </a:ln>
        </p:spPr>
        <p:txBody>
          <a:bodyPr vert="horz" lIns="162560" tIns="81280" rIns="162560" bIns="81280" rtlCol="0" anchor="t">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50000"/>
              </a:lnSpc>
            </a:pPr>
            <a:r>
              <a:rPr lang="ja-JP" altLang="en-US" sz="1200" b="1" u="sng" kern="100" dirty="0">
                <a:latin typeface="+mj-ea"/>
                <a:cs typeface="Times New Roman" panose="02020603050405020304" pitchFamily="18" charset="0"/>
              </a:rPr>
              <a:t>大阪港の脅威、マイナス</a:t>
            </a:r>
            <a:r>
              <a:rPr lang="ja-JP" altLang="en-US" sz="1200" b="1" u="sng" kern="100" dirty="0" smtClean="0">
                <a:latin typeface="+mj-ea"/>
                <a:cs typeface="Times New Roman" panose="02020603050405020304" pitchFamily="18" charset="0"/>
              </a:rPr>
              <a:t>要因</a:t>
            </a:r>
            <a:endParaRPr lang="en-US" altLang="ja-JP" sz="1100" kern="100" dirty="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新型コロナウイルスの感染</a:t>
            </a:r>
            <a:r>
              <a:rPr lang="ja-JP" altLang="en-US" sz="1050" kern="100" dirty="0">
                <a:latin typeface="+mj-ea"/>
                <a:cs typeface="Times New Roman" panose="02020603050405020304" pitchFamily="18" charset="0"/>
              </a:rPr>
              <a:t>拡大により、大幅な景気</a:t>
            </a:r>
            <a:r>
              <a:rPr lang="ja-JP" altLang="en-US" sz="1050" kern="100" dirty="0" smtClean="0">
                <a:latin typeface="+mj-ea"/>
                <a:cs typeface="Times New Roman" panose="02020603050405020304" pitchFamily="18" charset="0"/>
              </a:rPr>
              <a:t>後退局面に入っている。</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背後圏の人口が減少する見込み。</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新名神</a:t>
            </a:r>
            <a:r>
              <a:rPr lang="ja-JP" altLang="en-US" sz="1050" kern="100" dirty="0">
                <a:latin typeface="+mj-ea"/>
                <a:cs typeface="Times New Roman" panose="02020603050405020304" pitchFamily="18" charset="0"/>
              </a:rPr>
              <a:t>開通により、</a:t>
            </a:r>
            <a:r>
              <a:rPr lang="ja-JP" altLang="en-US" sz="1050" kern="100" dirty="0" smtClean="0">
                <a:latin typeface="+mj-ea"/>
                <a:cs typeface="Times New Roman" panose="02020603050405020304" pitchFamily="18" charset="0"/>
              </a:rPr>
              <a:t>神戸港への</a:t>
            </a:r>
            <a:r>
              <a:rPr lang="ja-JP" altLang="en-US" sz="1050" kern="100" dirty="0">
                <a:latin typeface="+mj-ea"/>
                <a:cs typeface="Times New Roman" panose="02020603050405020304" pitchFamily="18" charset="0"/>
              </a:rPr>
              <a:t>アクセス</a:t>
            </a:r>
            <a:r>
              <a:rPr lang="ja-JP" altLang="en-US" sz="1050" kern="100" dirty="0" smtClean="0">
                <a:latin typeface="+mj-ea"/>
                <a:cs typeface="Times New Roman" panose="02020603050405020304" pitchFamily="18" charset="0"/>
              </a:rPr>
              <a:t>が向上</a:t>
            </a:r>
            <a:endParaRPr lang="en-US" altLang="ja-JP" sz="1050" kern="100" dirty="0" smtClean="0">
              <a:latin typeface="+mj-ea"/>
              <a:cs typeface="Times New Roman" panose="02020603050405020304" pitchFamily="18" charset="0"/>
            </a:endParaRPr>
          </a:p>
          <a:p>
            <a:pPr marL="171450" indent="-171450" algn="l">
              <a:lnSpc>
                <a:spcPct val="50000"/>
              </a:lnSpc>
              <a:spcBef>
                <a:spcPts val="600"/>
              </a:spcBef>
              <a:buFont typeface="Wingdings" panose="05000000000000000000" pitchFamily="2" charset="2"/>
              <a:buChar char="Ø"/>
            </a:pPr>
            <a:r>
              <a:rPr lang="ja-JP" altLang="en-US" sz="1050" kern="100" dirty="0" smtClean="0">
                <a:latin typeface="+mj-ea"/>
                <a:cs typeface="Times New Roman" panose="02020603050405020304" pitchFamily="18" charset="0"/>
              </a:rPr>
              <a:t>今後、大規模な台風など自然災害が起こる可能性がある。</a:t>
            </a:r>
            <a:endParaRPr lang="en-US" altLang="ja-JP" sz="1050" kern="100" dirty="0">
              <a:latin typeface="+mj-ea"/>
              <a:cs typeface="Times New Roman" panose="02020603050405020304" pitchFamily="18" charset="0"/>
            </a:endParaRPr>
          </a:p>
        </p:txBody>
      </p:sp>
      <p:sp>
        <p:nvSpPr>
          <p:cNvPr id="53" name="正方形/長方形 52"/>
          <p:cNvSpPr/>
          <p:nvPr/>
        </p:nvSpPr>
        <p:spPr>
          <a:xfrm>
            <a:off x="545779" y="2692941"/>
            <a:ext cx="8974963" cy="2193801"/>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8" name="角丸四角形 57"/>
          <p:cNvSpPr/>
          <p:nvPr/>
        </p:nvSpPr>
        <p:spPr>
          <a:xfrm>
            <a:off x="545779" y="7499197"/>
            <a:ext cx="8848499" cy="20166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chemeClr val="tx1"/>
                </a:solidFill>
              </a:rPr>
              <a:t>施設提供事業で取り組むべき方策を選定</a:t>
            </a:r>
            <a:endParaRPr lang="ja-JP" altLang="en-US" sz="1400" dirty="0">
              <a:solidFill>
                <a:schemeClr val="tx1"/>
              </a:solidFill>
            </a:endParaRPr>
          </a:p>
        </p:txBody>
      </p:sp>
      <p:sp>
        <p:nvSpPr>
          <p:cNvPr id="60" name="正方形/長方形 59"/>
          <p:cNvSpPr/>
          <p:nvPr/>
        </p:nvSpPr>
        <p:spPr>
          <a:xfrm>
            <a:off x="93906" y="596006"/>
            <a:ext cx="369322" cy="118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阪神港</a:t>
            </a:r>
          </a:p>
        </p:txBody>
      </p:sp>
      <p:sp>
        <p:nvSpPr>
          <p:cNvPr id="61" name="正方形/長方形 60"/>
          <p:cNvSpPr/>
          <p:nvPr/>
        </p:nvSpPr>
        <p:spPr>
          <a:xfrm>
            <a:off x="93906" y="2719416"/>
            <a:ext cx="369322" cy="49814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大阪港</a:t>
            </a:r>
          </a:p>
        </p:txBody>
      </p:sp>
      <p:sp>
        <p:nvSpPr>
          <p:cNvPr id="62" name="正方形/長方形 61"/>
          <p:cNvSpPr/>
          <p:nvPr/>
        </p:nvSpPr>
        <p:spPr>
          <a:xfrm>
            <a:off x="93906" y="7903204"/>
            <a:ext cx="369322" cy="61552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施設提供事業</a:t>
            </a:r>
          </a:p>
        </p:txBody>
      </p:sp>
      <p:sp>
        <p:nvSpPr>
          <p:cNvPr id="31" name="正方形/長方形 30"/>
          <p:cNvSpPr/>
          <p:nvPr/>
        </p:nvSpPr>
        <p:spPr>
          <a:xfrm>
            <a:off x="554816" y="7903204"/>
            <a:ext cx="6165298" cy="2312866"/>
          </a:xfrm>
          <a:prstGeom prst="rect">
            <a:avLst/>
          </a:prstGeom>
          <a:ln w="57150">
            <a:solidFill>
              <a:srgbClr val="7030A0"/>
            </a:solidFill>
          </a:ln>
        </p:spPr>
        <p:txBody>
          <a:bodyPr wrap="square" anchor="t">
            <a:noAutofit/>
          </a:bodyPr>
          <a:lstStyle/>
          <a:p>
            <a:pPr algn="just"/>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競争力強化</a:t>
            </a:r>
            <a:r>
              <a:rPr lang="ja-JP" altLang="en-US" sz="1300" b="1" kern="100" dirty="0" smtClean="0">
                <a:latin typeface="+mj-ea"/>
                <a:ea typeface="+mj-ea"/>
                <a:cs typeface="Times New Roman" panose="02020603050405020304" pitchFamily="18" charset="0"/>
              </a:rPr>
              <a:t>策の</a:t>
            </a:r>
            <a:r>
              <a:rPr lang="ja-JP" altLang="en-US" sz="1300" b="1" kern="100" dirty="0">
                <a:latin typeface="+mj-ea"/>
                <a:ea typeface="+mj-ea"/>
                <a:cs typeface="Times New Roman" panose="02020603050405020304" pitchFamily="18" charset="0"/>
              </a:rPr>
              <a:t>考え方</a:t>
            </a:r>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（中期的取組）</a:t>
            </a:r>
            <a:endParaRPr lang="en-US" altLang="ja-JP" sz="1300" b="1"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我が国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この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本市においては、これまで実施してきた施策に加え、</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分析を基に策定した</a:t>
            </a:r>
            <a:r>
              <a:rPr lang="ja-JP" altLang="en-US" sz="1200" kern="100" dirty="0" smtClean="0">
                <a:latin typeface="+mj-ea"/>
                <a:ea typeface="+mj-ea"/>
                <a:cs typeface="Times New Roman" panose="02020603050405020304" pitchFamily="18" charset="0"/>
              </a:rPr>
              <a:t>戦略案に</a:t>
            </a:r>
            <a:r>
              <a:rPr lang="ja-JP" altLang="en-US" sz="1200" kern="100" dirty="0">
                <a:latin typeface="+mj-ea"/>
                <a:ea typeface="+mj-ea"/>
                <a:cs typeface="Times New Roman" panose="02020603050405020304" pitchFamily="18" charset="0"/>
              </a:rPr>
              <a:t>取り組みつつ、また</a:t>
            </a:r>
            <a:r>
              <a:rPr lang="ja-JP" altLang="en-US" sz="1200" kern="100" dirty="0" smtClean="0">
                <a:latin typeface="+mj-ea"/>
                <a:ea typeface="+mj-ea"/>
                <a:cs typeface="Times New Roman" panose="02020603050405020304" pitchFamily="18" charset="0"/>
              </a:rPr>
              <a:t>戦略案も</a:t>
            </a:r>
            <a:r>
              <a:rPr lang="ja-JP" altLang="en-US" sz="1200" kern="100" dirty="0">
                <a:latin typeface="+mj-ea"/>
                <a:ea typeface="+mj-ea"/>
                <a:cs typeface="Times New Roman" panose="02020603050405020304" pitchFamily="18" charset="0"/>
              </a:rPr>
              <a:t>適宜見直しながら、大阪港の取扱貨物量をさらに増加させていくことが重要である。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施設提供事業の経営改善に向けては、この</a:t>
            </a:r>
            <a:r>
              <a:rPr lang="ja-JP" altLang="en-US" sz="1200" kern="100" dirty="0" smtClean="0">
                <a:latin typeface="+mj-ea"/>
                <a:ea typeface="+mj-ea"/>
                <a:cs typeface="Times New Roman" panose="02020603050405020304" pitchFamily="18" charset="0"/>
              </a:rPr>
              <a:t>戦略案及び</a:t>
            </a:r>
            <a:r>
              <a:rPr lang="ja-JP" altLang="en-US" sz="1200" kern="100" dirty="0">
                <a:latin typeface="+mj-ea"/>
                <a:ea typeface="+mj-ea"/>
                <a:cs typeface="Times New Roman" panose="02020603050405020304" pitchFamily="18" charset="0"/>
              </a:rPr>
              <a:t>事業者ヒアリングに基づき、施設の稼働率向上のための「競争力強化</a:t>
            </a:r>
            <a:r>
              <a:rPr lang="ja-JP" altLang="en-US" sz="1200" kern="100" dirty="0" smtClean="0">
                <a:latin typeface="+mj-ea"/>
                <a:ea typeface="+mj-ea"/>
                <a:cs typeface="Times New Roman" panose="02020603050405020304" pitchFamily="18" charset="0"/>
              </a:rPr>
              <a:t>策」</a:t>
            </a:r>
            <a:r>
              <a:rPr lang="ja-JP" altLang="en-US" sz="1200" kern="100" dirty="0">
                <a:latin typeface="+mj-ea"/>
                <a:ea typeface="+mj-ea"/>
                <a:cs typeface="Times New Roman" panose="02020603050405020304" pitchFamily="18" charset="0"/>
              </a:rPr>
              <a:t>を策定、実施していくことが必要となる。</a:t>
            </a:r>
          </a:p>
        </p:txBody>
      </p:sp>
      <p:sp>
        <p:nvSpPr>
          <p:cNvPr id="32" name="正方形/長方形 31"/>
          <p:cNvSpPr/>
          <p:nvPr/>
        </p:nvSpPr>
        <p:spPr>
          <a:xfrm>
            <a:off x="583882" y="10468367"/>
            <a:ext cx="5992584" cy="3563660"/>
          </a:xfrm>
          <a:prstGeom prst="rect">
            <a:avLst/>
          </a:prstGeom>
          <a:ln w="57150">
            <a:solidFill>
              <a:srgbClr val="7030A0"/>
            </a:solidFill>
          </a:ln>
        </p:spPr>
        <p:txBody>
          <a:bodyPr wrap="square" anchor="t">
            <a:noAutofit/>
          </a:bodyPr>
          <a:lstStyle/>
          <a:p>
            <a:pPr algn="just"/>
            <a:r>
              <a:rPr lang="en-US" altLang="ja-JP" sz="1200" b="1" u="sng" kern="100" dirty="0">
                <a:latin typeface="+mj-ea"/>
                <a:ea typeface="+mj-ea"/>
                <a:cs typeface="Times New Roman" panose="02020603050405020304" pitchFamily="18" charset="0"/>
              </a:rPr>
              <a:t>【</a:t>
            </a:r>
            <a:r>
              <a:rPr lang="ja-JP" altLang="en-US" sz="1200" b="1" u="sng" kern="100" dirty="0">
                <a:latin typeface="+mj-ea"/>
                <a:ea typeface="+mj-ea"/>
                <a:cs typeface="Times New Roman" panose="02020603050405020304" pitchFamily="18" charset="0"/>
              </a:rPr>
              <a:t>競争力強化</a:t>
            </a:r>
            <a:r>
              <a:rPr lang="ja-JP" altLang="en-US" sz="1200" b="1" u="sng" kern="100" dirty="0" smtClean="0">
                <a:latin typeface="+mj-ea"/>
                <a:ea typeface="+mj-ea"/>
                <a:cs typeface="Times New Roman" panose="02020603050405020304" pitchFamily="18" charset="0"/>
              </a:rPr>
              <a:t>策</a:t>
            </a:r>
            <a:r>
              <a:rPr lang="en-US" altLang="ja-JP" sz="1200" b="1" u="sng" kern="100" dirty="0" smtClean="0">
                <a:latin typeface="+mj-ea"/>
                <a:ea typeface="+mj-ea"/>
                <a:cs typeface="Times New Roman" panose="02020603050405020304" pitchFamily="18" charset="0"/>
              </a:rPr>
              <a:t>】</a:t>
            </a:r>
            <a:endParaRPr lang="en-US" altLang="ja-JP" sz="1200" b="1" u="sng" kern="100" dirty="0">
              <a:latin typeface="+mj-ea"/>
              <a:ea typeface="+mj-ea"/>
              <a:cs typeface="Times New Roman" panose="02020603050405020304" pitchFamily="18" charset="0"/>
            </a:endParaRPr>
          </a:p>
          <a:p>
            <a:pPr algn="just"/>
            <a:r>
              <a:rPr lang="en-US" altLang="ja-JP" sz="1200" b="1" kern="100" dirty="0">
                <a:latin typeface="+mj-ea"/>
                <a:ea typeface="+mj-ea"/>
                <a:cs typeface="Times New Roman" panose="02020603050405020304" pitchFamily="18" charset="0"/>
              </a:rPr>
              <a:t>Ⅰ.</a:t>
            </a:r>
            <a:r>
              <a:rPr lang="ja-JP" altLang="en-US" sz="1200" b="1" u="sng" kern="100" dirty="0">
                <a:latin typeface="+mj-ea"/>
                <a:ea typeface="+mj-ea"/>
                <a:cs typeface="Times New Roman" panose="02020603050405020304" pitchFamily="18" charset="0"/>
              </a:rPr>
              <a:t>上屋をはじめとした所管施設の補修強化</a:t>
            </a:r>
            <a:endParaRPr lang="en-US" altLang="ja-JP" sz="1200" b="1" u="sng"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限りある財源を予防保全型の補修に可能な限り充当していくことで、所管施設の延命化及び機能維持に努めていく。</a:t>
            </a:r>
          </a:p>
          <a:p>
            <a:pPr algn="just"/>
            <a:r>
              <a:rPr lang="en-US" altLang="ja-JP" sz="1200" b="1" kern="100" dirty="0">
                <a:latin typeface="+mj-ea"/>
                <a:ea typeface="+mj-ea"/>
                <a:cs typeface="Times New Roman" panose="02020603050405020304" pitchFamily="18" charset="0"/>
              </a:rPr>
              <a:t>Ⅱ.</a:t>
            </a:r>
            <a:r>
              <a:rPr lang="ja-JP" altLang="en-US" sz="1200" b="1" u="sng" kern="100" dirty="0">
                <a:latin typeface="+mj-ea"/>
                <a:ea typeface="+mj-ea"/>
                <a:cs typeface="Times New Roman" panose="02020603050405020304" pitchFamily="18" charset="0"/>
              </a:rPr>
              <a:t>高度な物流機能を持った所管施設の更新</a:t>
            </a:r>
            <a:endParaRPr lang="en-US" altLang="ja-JP" sz="1200" b="1" u="sng"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所管施設の更新投資の際には、仕様やレイアウトに一定の汎用性を持たせることに留意しつつ、物流の高度化などに対応したものとする。</a:t>
            </a:r>
            <a:endParaRPr lang="en-US" altLang="ja-JP" sz="1200" kern="100" dirty="0">
              <a:latin typeface="+mj-ea"/>
              <a:ea typeface="+mj-ea"/>
              <a:cs typeface="Times New Roman" panose="02020603050405020304" pitchFamily="18" charset="0"/>
            </a:endParaRPr>
          </a:p>
          <a:p>
            <a:pPr algn="just"/>
            <a:r>
              <a:rPr lang="en-US" altLang="ja-JP" sz="1200" b="1" kern="100" dirty="0">
                <a:latin typeface="+mj-ea"/>
                <a:ea typeface="+mj-ea"/>
                <a:cs typeface="Times New Roman" panose="02020603050405020304" pitchFamily="18" charset="0"/>
              </a:rPr>
              <a:t>Ⅲ.</a:t>
            </a:r>
            <a:r>
              <a:rPr lang="ja-JP" altLang="en-US" sz="1200" b="1" u="sng" kern="100" dirty="0">
                <a:latin typeface="+mj-ea"/>
                <a:ea typeface="+mj-ea"/>
                <a:cs typeface="Times New Roman" panose="02020603050405020304" pitchFamily="18" charset="0"/>
              </a:rPr>
              <a:t>所管施設の更新にあたっての積極的な民間活力の導入</a:t>
            </a:r>
            <a:endParaRPr lang="en-US" altLang="ja-JP" sz="1200" b="1" u="sng"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更新投資においては</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PFI</a:t>
            </a:r>
            <a:r>
              <a:rPr lang="ja-JP" altLang="en-US" sz="1200" kern="100" dirty="0">
                <a:latin typeface="+mj-ea"/>
                <a:ea typeface="+mj-ea"/>
                <a:cs typeface="Times New Roman" panose="02020603050405020304" pitchFamily="18" charset="0"/>
              </a:rPr>
              <a:t>手法</a:t>
            </a:r>
            <a:r>
              <a:rPr lang="ja-JP" altLang="en-US" sz="1200" kern="100" dirty="0" smtClean="0">
                <a:latin typeface="+mj-ea"/>
                <a:ea typeface="+mj-ea"/>
                <a:cs typeface="Times New Roman" panose="02020603050405020304" pitchFamily="18" charset="0"/>
              </a:rPr>
              <a:t>を</a:t>
            </a:r>
            <a:r>
              <a:rPr lang="ja-JP" altLang="en-US" sz="1200" kern="100" dirty="0">
                <a:latin typeface="+mj-ea"/>
                <a:ea typeface="+mj-ea"/>
                <a:cs typeface="Times New Roman" panose="02020603050405020304" pitchFamily="18" charset="0"/>
              </a:rPr>
              <a:t>活用するなど、民間活力の導入に積極的に取り組む。</a:t>
            </a:r>
            <a:endParaRPr lang="en-US" altLang="ja-JP" sz="1200" kern="100" dirty="0">
              <a:latin typeface="+mj-ea"/>
              <a:ea typeface="+mj-ea"/>
              <a:cs typeface="Times New Roman" panose="02020603050405020304" pitchFamily="18" charset="0"/>
            </a:endParaRPr>
          </a:p>
          <a:p>
            <a:pPr algn="just"/>
            <a:r>
              <a:rPr lang="en-US" altLang="ja-JP" sz="1200" b="1" kern="100" dirty="0">
                <a:latin typeface="+mj-ea"/>
                <a:ea typeface="+mj-ea"/>
                <a:cs typeface="Times New Roman" panose="02020603050405020304" pitchFamily="18" charset="0"/>
              </a:rPr>
              <a:t>Ⅳ.</a:t>
            </a:r>
            <a:r>
              <a:rPr lang="ja-JP" altLang="en-US" sz="1200" b="1" u="sng" kern="100" dirty="0">
                <a:latin typeface="+mj-ea"/>
                <a:ea typeface="+mj-ea"/>
                <a:cs typeface="Times New Roman" panose="02020603050405020304" pitchFamily="18" charset="0"/>
              </a:rPr>
              <a:t>競争力のある使用料体系への見直し</a:t>
            </a:r>
            <a:endParaRPr lang="en-US" altLang="ja-JP" sz="1200" b="1" u="sng"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現行の使用料を全体的に軽減すること、あるいは現行の使用料の等級に下限の等級を追加するなどにより、「ユーザー視点での競争力のある使用料」とする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algn="just"/>
            <a:r>
              <a:rPr lang="ja-JP" altLang="en-US" sz="1200" kern="100" dirty="0">
                <a:latin typeface="+mj-ea"/>
                <a:ea typeface="+mj-ea"/>
                <a:cs typeface="Times New Roman" panose="02020603050405020304" pitchFamily="18" charset="0"/>
              </a:rPr>
              <a:t>　</a:t>
            </a:r>
            <a:r>
              <a:rPr lang="ja-JP" altLang="en-US" sz="1200" kern="100" dirty="0" smtClean="0">
                <a:latin typeface="+mj-ea"/>
                <a:ea typeface="+mj-ea"/>
                <a:cs typeface="Times New Roman" panose="02020603050405020304" pitchFamily="18" charset="0"/>
              </a:rPr>
              <a:t>　　</a:t>
            </a:r>
            <a:r>
              <a:rPr lang="en-US" altLang="ja-JP" sz="1200" kern="100" dirty="0" smtClean="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うち、「新たな等級の設置」については、令和</a:t>
            </a:r>
            <a:r>
              <a:rPr lang="en-US" altLang="ja-JP" sz="1200" kern="100" dirty="0" smtClean="0">
                <a:latin typeface="+mj-ea"/>
                <a:ea typeface="+mj-ea"/>
                <a:cs typeface="Times New Roman" panose="02020603050405020304" pitchFamily="18" charset="0"/>
              </a:rPr>
              <a:t>2</a:t>
            </a:r>
            <a:r>
              <a:rPr lang="ja-JP" altLang="en-US" sz="1200" kern="100" dirty="0" smtClean="0">
                <a:latin typeface="+mj-ea"/>
                <a:ea typeface="+mj-ea"/>
                <a:cs typeface="Times New Roman" panose="02020603050405020304" pitchFamily="18" charset="0"/>
              </a:rPr>
              <a:t>年度から実施</a:t>
            </a:r>
            <a:endParaRPr lang="ja-JP" altLang="en-US" sz="1200" kern="100" dirty="0">
              <a:latin typeface="+mj-ea"/>
              <a:ea typeface="+mj-ea"/>
              <a:cs typeface="Times New Roman" panose="02020603050405020304" pitchFamily="18" charset="0"/>
            </a:endParaRPr>
          </a:p>
          <a:p>
            <a:pPr algn="just"/>
            <a:r>
              <a:rPr lang="en-US" altLang="ja-JP" sz="1200" b="1" kern="100" dirty="0">
                <a:latin typeface="+mj-ea"/>
                <a:ea typeface="+mj-ea"/>
                <a:cs typeface="Times New Roman" panose="02020603050405020304" pitchFamily="18" charset="0"/>
              </a:rPr>
              <a:t>Ⅴ.</a:t>
            </a:r>
            <a:r>
              <a:rPr lang="ja-JP" altLang="en-US" sz="1200" b="1" u="sng" kern="100" dirty="0">
                <a:latin typeface="+mj-ea"/>
                <a:ea typeface="+mj-ea"/>
                <a:cs typeface="Times New Roman" panose="02020603050405020304" pitchFamily="18" charset="0"/>
              </a:rPr>
              <a:t>取扱貨物量が増加し所管施設の稼働率向上につながるインセンティブの実施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所管施設の利用促進（使用開始）につながるような「新たな使用料制度」や「取扱貨物量増加に対するインセンティブ（集貨に関する支援）」などを検討する。</a:t>
            </a:r>
          </a:p>
          <a:p>
            <a:pPr algn="just"/>
            <a:r>
              <a:rPr lang="en-US" altLang="ja-JP" sz="1200" b="1" kern="100" dirty="0">
                <a:latin typeface="+mj-ea"/>
                <a:ea typeface="+mj-ea"/>
                <a:cs typeface="Times New Roman" panose="02020603050405020304" pitchFamily="18" charset="0"/>
              </a:rPr>
              <a:t>Ⅵ.</a:t>
            </a:r>
            <a:r>
              <a:rPr lang="ja-JP" altLang="en-US" sz="1200" b="1" u="sng" kern="100" dirty="0">
                <a:latin typeface="+mj-ea"/>
                <a:ea typeface="+mj-ea"/>
                <a:cs typeface="Times New Roman" panose="02020603050405020304" pitchFamily="18" charset="0"/>
              </a:rPr>
              <a:t>大阪港内での物流の効率化につながるインセンティブの実施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大阪港内における渋滞の緩和など、物流の効率化に資するユーザーの取り組みに対して、使用料の軽減や事業への支援などを検討する。</a:t>
            </a:r>
          </a:p>
        </p:txBody>
      </p:sp>
      <p:sp>
        <p:nvSpPr>
          <p:cNvPr id="36" name="正方形/長方形 35"/>
          <p:cNvSpPr/>
          <p:nvPr/>
        </p:nvSpPr>
        <p:spPr>
          <a:xfrm>
            <a:off x="89793" y="174790"/>
            <a:ext cx="9429609" cy="556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600" dirty="0">
                <a:solidFill>
                  <a:schemeClr val="tx1"/>
                </a:solidFill>
                <a:latin typeface="+mn-ea"/>
              </a:rPr>
              <a:t>1.</a:t>
            </a:r>
            <a:r>
              <a:rPr lang="ja-JP" altLang="en-US" sz="1600" dirty="0">
                <a:solidFill>
                  <a:schemeClr val="tx1"/>
                </a:solidFill>
                <a:latin typeface="+mn-ea"/>
              </a:rPr>
              <a:t>大阪港の競争力強化の取り組みと港湾施設提供事業経営</a:t>
            </a:r>
            <a:r>
              <a:rPr lang="ja-JP" altLang="en-US" sz="1600" dirty="0" smtClean="0">
                <a:solidFill>
                  <a:schemeClr val="tx1"/>
                </a:solidFill>
                <a:latin typeface="+mn-ea"/>
              </a:rPr>
              <a:t>計画 </a:t>
            </a:r>
            <a:r>
              <a:rPr lang="en-US" altLang="ja-JP" sz="1600" dirty="0" smtClean="0">
                <a:solidFill>
                  <a:schemeClr val="tx1"/>
                </a:solidFill>
                <a:latin typeface="+mn-ea"/>
              </a:rPr>
              <a:t>Ver.4.0</a:t>
            </a:r>
            <a:r>
              <a:rPr lang="ja-JP" altLang="en-US" sz="1600" dirty="0" smtClean="0">
                <a:solidFill>
                  <a:schemeClr val="tx1"/>
                </a:solidFill>
                <a:latin typeface="+mn-ea"/>
              </a:rPr>
              <a:t>の関わりについて</a:t>
            </a:r>
            <a:endParaRPr lang="en-US" altLang="ja-JP" sz="1600" dirty="0">
              <a:solidFill>
                <a:schemeClr val="tx1"/>
              </a:solidFill>
              <a:latin typeface="+mn-ea"/>
            </a:endParaRPr>
          </a:p>
        </p:txBody>
      </p:sp>
      <p:sp>
        <p:nvSpPr>
          <p:cNvPr id="37" name="角丸四角形 36"/>
          <p:cNvSpPr/>
          <p:nvPr/>
        </p:nvSpPr>
        <p:spPr>
          <a:xfrm>
            <a:off x="6876142" y="10515647"/>
            <a:ext cx="2585491" cy="103445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800" b="1" u="sng" dirty="0">
                <a:solidFill>
                  <a:schemeClr val="bg1"/>
                </a:solidFill>
              </a:rPr>
              <a:t>経営改善</a:t>
            </a:r>
            <a:r>
              <a:rPr lang="ja-JP" altLang="en-US" sz="1800" b="1" u="sng" dirty="0" smtClean="0">
                <a:solidFill>
                  <a:schemeClr val="bg1"/>
                </a:solidFill>
              </a:rPr>
              <a:t>策</a:t>
            </a:r>
            <a:endParaRPr lang="en-US" altLang="ja-JP" sz="1800" b="1" u="sng" dirty="0">
              <a:solidFill>
                <a:schemeClr val="bg1"/>
              </a:solidFill>
            </a:endParaRPr>
          </a:p>
          <a:p>
            <a:pPr algn="ctr">
              <a:spcBef>
                <a:spcPts val="600"/>
              </a:spcBef>
            </a:pPr>
            <a:r>
              <a:rPr lang="en-US" altLang="ja-JP" sz="1800" b="1" u="sng" dirty="0">
                <a:solidFill>
                  <a:schemeClr val="bg1"/>
                </a:solidFill>
              </a:rPr>
              <a:t>※</a:t>
            </a:r>
            <a:r>
              <a:rPr lang="ja-JP" altLang="en-US" sz="1800" b="1" u="sng" dirty="0">
                <a:solidFill>
                  <a:schemeClr val="bg1"/>
                </a:solidFill>
              </a:rPr>
              <a:t>次ページ</a:t>
            </a:r>
            <a:endParaRPr lang="en-US" altLang="ja-JP" sz="1800" dirty="0">
              <a:solidFill>
                <a:schemeClr val="bg1"/>
              </a:solidFill>
            </a:endParaRPr>
          </a:p>
        </p:txBody>
      </p:sp>
      <p:sp>
        <p:nvSpPr>
          <p:cNvPr id="43" name="正方形/長方形 42"/>
          <p:cNvSpPr/>
          <p:nvPr/>
        </p:nvSpPr>
        <p:spPr>
          <a:xfrm rot="5400000">
            <a:off x="7774023" y="12101863"/>
            <a:ext cx="1255402" cy="535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47" name="二等辺三角形 46"/>
          <p:cNvSpPr/>
          <p:nvPr/>
        </p:nvSpPr>
        <p:spPr>
          <a:xfrm rot="10800000" flipH="1">
            <a:off x="7102301" y="10211569"/>
            <a:ext cx="2238685" cy="2425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p:cNvSpPr/>
          <p:nvPr/>
        </p:nvSpPr>
        <p:spPr>
          <a:xfrm>
            <a:off x="-46605" y="14058416"/>
            <a:ext cx="9509270" cy="15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j-ea"/>
                <a:ea typeface="+mj-ea"/>
              </a:rPr>
              <a:t>-1-</a:t>
            </a:r>
            <a:endParaRPr lang="ja-JP" altLang="en-US" sz="1400" dirty="0">
              <a:solidFill>
                <a:schemeClr val="tx1"/>
              </a:solidFill>
              <a:latin typeface="+mj-ea"/>
              <a:ea typeface="+mj-ea"/>
            </a:endParaRPr>
          </a:p>
        </p:txBody>
      </p:sp>
      <p:sp>
        <p:nvSpPr>
          <p:cNvPr id="55" name="下矢印 54"/>
          <p:cNvSpPr/>
          <p:nvPr/>
        </p:nvSpPr>
        <p:spPr>
          <a:xfrm rot="5400000">
            <a:off x="7128127" y="11722121"/>
            <a:ext cx="1015832" cy="20669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ja-JP" altLang="en-US" sz="1400" b="1" dirty="0">
                <a:solidFill>
                  <a:schemeClr val="bg1"/>
                </a:solidFill>
              </a:rPr>
              <a:t>財源の確保</a:t>
            </a:r>
          </a:p>
        </p:txBody>
      </p:sp>
      <p:sp>
        <p:nvSpPr>
          <p:cNvPr id="2" name="正方形/長方形 1"/>
          <p:cNvSpPr/>
          <p:nvPr/>
        </p:nvSpPr>
        <p:spPr>
          <a:xfrm>
            <a:off x="81797" y="1855374"/>
            <a:ext cx="9471284" cy="601600"/>
          </a:xfrm>
          <a:prstGeom prst="rect">
            <a:avLst/>
          </a:prstGeom>
          <a:ln w="31750">
            <a:solidFill>
              <a:srgbClr val="002060"/>
            </a:solidFill>
          </a:ln>
        </p:spPr>
        <p:txBody>
          <a:bodyPr wrap="square">
            <a:noAutofit/>
          </a:bodyPr>
          <a:lstStyle/>
          <a:p>
            <a:pPr algn="just"/>
            <a:r>
              <a:rPr lang="ja-JP"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阪神港においては、阪神国際港湾㈱によるコンテナターミナルの一体的な運営など両港が連携すべき取り組みと、各港の特性に応じて実施すべき取り組みがあり、大阪港は輸入中心に、神戸港は輸出中心に発展してきた歴史的な経過など、各港の強みや弱みを踏まえた施策を展開していく。</a:t>
            </a:r>
          </a:p>
        </p:txBody>
      </p:sp>
      <p:sp>
        <p:nvSpPr>
          <p:cNvPr id="54" name="二等辺三角形 53"/>
          <p:cNvSpPr/>
          <p:nvPr/>
        </p:nvSpPr>
        <p:spPr>
          <a:xfrm rot="10800000" flipH="1">
            <a:off x="2632385" y="7747445"/>
            <a:ext cx="1316084" cy="842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3" name="タイトル 1"/>
          <p:cNvSpPr txBox="1">
            <a:spLocks/>
          </p:cNvSpPr>
          <p:nvPr/>
        </p:nvSpPr>
        <p:spPr>
          <a:xfrm>
            <a:off x="77996" y="-10021"/>
            <a:ext cx="6424863" cy="706075"/>
          </a:xfrm>
          <a:prstGeom prst="rect">
            <a:avLst/>
          </a:prstGeom>
        </p:spPr>
        <p:txBody>
          <a:bodyPr vert="horz" lIns="91440" tIns="45720" rIns="91440" bIns="45720" rtlCol="0" anchor="t">
            <a:no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r>
              <a:rPr lang="ja-JP" altLang="en-US" sz="2000" b="1" i="1" u="sng" dirty="0" smtClean="0"/>
              <a:t>港湾</a:t>
            </a:r>
            <a:r>
              <a:rPr lang="ja-JP" altLang="en-US" sz="2000" b="1" i="1" u="sng" dirty="0"/>
              <a:t>施設提供事業経営</a:t>
            </a:r>
            <a:r>
              <a:rPr lang="ja-JP" altLang="en-US" sz="2000" b="1" i="1" u="sng" dirty="0" smtClean="0"/>
              <a:t>計画 </a:t>
            </a:r>
            <a:r>
              <a:rPr lang="en-US" altLang="ja-JP" sz="2000" b="1" i="1" u="sng" dirty="0" smtClean="0"/>
              <a:t>Ver.4.0</a:t>
            </a:r>
            <a:r>
              <a:rPr lang="ja-JP" altLang="en-US" sz="2000" b="1" i="1" u="sng" dirty="0" smtClean="0"/>
              <a:t>概要</a:t>
            </a:r>
            <a:endParaRPr lang="ja-JP" altLang="en-US" sz="2000" b="1" i="1" u="sng" dirty="0"/>
          </a:p>
        </p:txBody>
      </p:sp>
      <p:sp>
        <p:nvSpPr>
          <p:cNvPr id="35" name="二等辺三角形 34"/>
          <p:cNvSpPr/>
          <p:nvPr/>
        </p:nvSpPr>
        <p:spPr>
          <a:xfrm rot="10800000" flipH="1">
            <a:off x="2653860" y="10298095"/>
            <a:ext cx="1316084" cy="842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8" name="二等辺三角形 47"/>
          <p:cNvSpPr/>
          <p:nvPr/>
        </p:nvSpPr>
        <p:spPr>
          <a:xfrm rot="10800000" flipH="1">
            <a:off x="2632385" y="4959083"/>
            <a:ext cx="1316084" cy="842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4154295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16" y="14024155"/>
            <a:ext cx="9509270" cy="15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j-ea"/>
                <a:ea typeface="+mj-ea"/>
              </a:rPr>
              <a:t>-2-</a:t>
            </a:r>
            <a:endParaRPr lang="ja-JP" altLang="en-US" sz="1400" dirty="0">
              <a:solidFill>
                <a:schemeClr val="tx1"/>
              </a:solidFill>
              <a:latin typeface="+mj-ea"/>
              <a:ea typeface="+mj-ea"/>
            </a:endParaRPr>
          </a:p>
        </p:txBody>
      </p:sp>
      <p:sp>
        <p:nvSpPr>
          <p:cNvPr id="5" name="タイトル 1"/>
          <p:cNvSpPr txBox="1">
            <a:spLocks/>
          </p:cNvSpPr>
          <p:nvPr/>
        </p:nvSpPr>
        <p:spPr>
          <a:xfrm>
            <a:off x="77996" y="-21999"/>
            <a:ext cx="6424863" cy="706075"/>
          </a:xfrm>
          <a:prstGeom prst="rect">
            <a:avLst/>
          </a:prstGeom>
        </p:spPr>
        <p:txBody>
          <a:bodyPr vert="horz" lIns="91440" tIns="45720" rIns="91440" bIns="45720" rtlCol="0" anchor="t">
            <a:no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r>
              <a:rPr lang="ja-JP" altLang="en-US" sz="2000" b="1" i="1" u="sng" dirty="0" smtClean="0"/>
              <a:t>港湾</a:t>
            </a:r>
            <a:r>
              <a:rPr lang="ja-JP" altLang="en-US" sz="2000" b="1" i="1" u="sng" dirty="0"/>
              <a:t>施設提供事業経営</a:t>
            </a:r>
            <a:r>
              <a:rPr lang="ja-JP" altLang="en-US" sz="2000" b="1" i="1" u="sng" dirty="0" smtClean="0"/>
              <a:t>計画 </a:t>
            </a:r>
            <a:r>
              <a:rPr lang="en-US" altLang="ja-JP" sz="2000" b="1" i="1" u="sng" dirty="0" smtClean="0"/>
              <a:t>Ver.4.0</a:t>
            </a:r>
            <a:r>
              <a:rPr lang="ja-JP" altLang="en-US" sz="2000" b="1" i="1" u="sng" dirty="0" smtClean="0"/>
              <a:t>概要</a:t>
            </a:r>
            <a:endParaRPr lang="ja-JP" altLang="en-US" sz="2000" b="1" i="1" u="sng" dirty="0"/>
          </a:p>
        </p:txBody>
      </p:sp>
      <p:sp>
        <p:nvSpPr>
          <p:cNvPr id="6" name="正方形/長方形 5"/>
          <p:cNvSpPr/>
          <p:nvPr/>
        </p:nvSpPr>
        <p:spPr>
          <a:xfrm>
            <a:off x="77996" y="274378"/>
            <a:ext cx="9429609" cy="556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dirty="0">
                <a:solidFill>
                  <a:schemeClr val="tx1"/>
                </a:solidFill>
                <a:latin typeface="+mn-ea"/>
              </a:rPr>
              <a:t>２</a:t>
            </a:r>
            <a:r>
              <a:rPr lang="en-US" altLang="ja-JP" sz="1600" dirty="0" smtClean="0">
                <a:solidFill>
                  <a:schemeClr val="tx1"/>
                </a:solidFill>
                <a:latin typeface="+mn-ea"/>
              </a:rPr>
              <a:t>.</a:t>
            </a:r>
            <a:r>
              <a:rPr lang="ja-JP" altLang="en-US" sz="1600" dirty="0" smtClean="0">
                <a:solidFill>
                  <a:schemeClr val="tx1"/>
                </a:solidFill>
                <a:latin typeface="+mn-ea"/>
              </a:rPr>
              <a:t> 経営計画</a:t>
            </a:r>
            <a:r>
              <a:rPr lang="en-US" altLang="ja-JP" sz="1600" dirty="0" smtClean="0">
                <a:solidFill>
                  <a:schemeClr val="tx1"/>
                </a:solidFill>
                <a:latin typeface="+mn-ea"/>
              </a:rPr>
              <a:t>Ver.4.0</a:t>
            </a:r>
            <a:r>
              <a:rPr lang="ja-JP" altLang="en-US" sz="1600" dirty="0" smtClean="0">
                <a:solidFill>
                  <a:schemeClr val="tx1"/>
                </a:solidFill>
                <a:latin typeface="+mn-ea"/>
              </a:rPr>
              <a:t>について</a:t>
            </a:r>
            <a:endParaRPr lang="en-US" altLang="ja-JP" sz="1600" dirty="0">
              <a:solidFill>
                <a:schemeClr val="tx1"/>
              </a:solidFill>
              <a:latin typeface="+mn-ea"/>
            </a:endParaRPr>
          </a:p>
        </p:txBody>
      </p:sp>
      <p:sp>
        <p:nvSpPr>
          <p:cNvPr id="7" name="コンテンツ プレースホルダー 2"/>
          <p:cNvSpPr txBox="1">
            <a:spLocks/>
          </p:cNvSpPr>
          <p:nvPr/>
        </p:nvSpPr>
        <p:spPr>
          <a:xfrm>
            <a:off x="55214" y="7482218"/>
            <a:ext cx="9419022" cy="2974331"/>
          </a:xfrm>
          <a:prstGeom prst="rect">
            <a:avLst/>
          </a:prstGeom>
          <a:ln w="38100">
            <a:solidFill>
              <a:srgbClr val="FF0000"/>
            </a:solidFill>
          </a:ln>
        </p:spPr>
        <p:txBody>
          <a:bodyPr vert="horz" lIns="91440" tIns="45720" rIns="91440" bIns="45720" spcCol="18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en-US" altLang="ja-JP" sz="2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新型コロナウイルス感染症（以下、「感染症」という。）の流行は、その中心地を中国から米国・欧州、中南米・アフリカへと移しながら世界規模に拡大し、</a:t>
            </a:r>
            <a:r>
              <a:rPr lang="ja-JP" altLang="en-US" sz="1200" dirty="0" smtClean="0">
                <a:latin typeface="メイリオ" panose="020B0604030504040204" pitchFamily="50" charset="-128"/>
                <a:ea typeface="メイリオ" panose="020B0604030504040204" pitchFamily="50" charset="-128"/>
              </a:rPr>
              <a:t>令和</a:t>
            </a:r>
            <a:r>
              <a:rPr lang="en-US" altLang="ja-JP" sz="1200" dirty="0" smtClean="0">
                <a:latin typeface="メイリオ" panose="020B0604030504040204" pitchFamily="50" charset="-128"/>
                <a:ea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rPr>
              <a:t>までの累計感染者数</a:t>
            </a:r>
            <a:r>
              <a:rPr lang="ja-JP" altLang="en-US" sz="1200" dirty="0" smtClean="0">
                <a:latin typeface="メイリオ" panose="020B0604030504040204" pitchFamily="50" charset="-128"/>
                <a:ea typeface="メイリオ" panose="020B0604030504040204" pitchFamily="50" charset="-128"/>
              </a:rPr>
              <a:t>は</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億人</a:t>
            </a:r>
            <a:r>
              <a:rPr lang="ja-JP" altLang="en-US" sz="1200" dirty="0">
                <a:latin typeface="メイリオ" panose="020B0604030504040204" pitchFamily="50" charset="-128"/>
                <a:ea typeface="メイリオ" panose="020B0604030504040204" pitchFamily="50" charset="-128"/>
              </a:rPr>
              <a:t>、死亡者数</a:t>
            </a:r>
            <a:r>
              <a:rPr lang="ja-JP" altLang="en-US" sz="1200" dirty="0" smtClean="0">
                <a:latin typeface="メイリオ" panose="020B0604030504040204" pitchFamily="50" charset="-128"/>
                <a:ea typeface="メイリオ" panose="020B0604030504040204" pitchFamily="50" charset="-128"/>
              </a:rPr>
              <a:t>は</a:t>
            </a:r>
            <a:r>
              <a:rPr lang="en-US" altLang="ja-JP" sz="1200" smtClean="0">
                <a:latin typeface="メイリオ" panose="020B0604030504040204" pitchFamily="50" charset="-128"/>
                <a:ea typeface="メイリオ" panose="020B0604030504040204" pitchFamily="50" charset="-128"/>
              </a:rPr>
              <a:t>200</a:t>
            </a:r>
            <a:r>
              <a:rPr lang="ja-JP" altLang="en-US" sz="1200" dirty="0">
                <a:latin typeface="メイリオ" panose="020B0604030504040204" pitchFamily="50" charset="-128"/>
                <a:ea typeface="メイリオ" panose="020B0604030504040204" pitchFamily="50" charset="-128"/>
              </a:rPr>
              <a:t>万人を上回り、各国で移動制限や外出制限等を伴う都市封鎖が実施されるなど、感染症はパンデミック（世界的な大流行）の状態に至った</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国内においても、令和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月下旬から急速に感染が拡大し、</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日には政府により新型インフルエンザ等対策特別措置法に基づく緊急事態宣言が発せられ、大阪府を含む７都府県（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日からは全国に拡大）が緊急事態措置区域に指定、不要不急の移動や外出の自粛などが要請される事態となった</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感染症は国内外経済に甚大な影響を及ぼし、需要の大幅な落ち込みと供給の制約が生じる中、人流・物流は急速に収縮している状況にあり、これらの長期化により国内企業活動、とりわけ資金力の弱い事業者においては、厳しい経営環境に陥る懸念がある</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こうした状況に鑑み、大阪港においては企業活動の持続化を企図し、令和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月に港湾施設使用料及び入港料などの支払期限の延長の取扱いを定め、令和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月から令和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月までの支払い期限を最大</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か月延長する支払期限猶予措置を実施。その後さらに、令和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月から令和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月までの港湾施設使用料等及び既に猶予している港湾施設使用料等の支払い期限を令和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月末までに再延長する措置を実施してきた。</a:t>
            </a:r>
          </a:p>
        </p:txBody>
      </p:sp>
      <p:sp>
        <p:nvSpPr>
          <p:cNvPr id="9" name="コンテンツ プレースホルダー 2"/>
          <p:cNvSpPr txBox="1">
            <a:spLocks/>
          </p:cNvSpPr>
          <p:nvPr/>
        </p:nvSpPr>
        <p:spPr>
          <a:xfrm>
            <a:off x="74752" y="7483793"/>
            <a:ext cx="3349706" cy="368225"/>
          </a:xfrm>
          <a:prstGeom prst="rect">
            <a:avLst/>
          </a:prstGeom>
          <a:solidFill>
            <a:srgbClr val="FF0000"/>
          </a:solidFill>
          <a:ln w="38100">
            <a:solidFill>
              <a:srgbClr val="FF0000"/>
            </a:solidFill>
          </a:ln>
        </p:spPr>
        <p:txBody>
          <a:bodyPr vert="horz" lIns="91440" tIns="45720" rIns="91440" bIns="45720" spcCol="18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1200"/>
              </a:spcBef>
              <a:buNone/>
            </a:pPr>
            <a:r>
              <a:rPr lang="ja-JP" altLang="en-US" sz="1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新型コロナウイルス感染症への対応</a:t>
            </a:r>
            <a:endPar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0" name="正方形/長方形 9"/>
          <p:cNvSpPr/>
          <p:nvPr/>
        </p:nvSpPr>
        <p:spPr>
          <a:xfrm>
            <a:off x="77996" y="3124200"/>
            <a:ext cx="9376026" cy="3929151"/>
          </a:xfrm>
          <a:prstGeom prst="rect">
            <a:avLst/>
          </a:prstGeom>
          <a:ln w="57150">
            <a:solidFill>
              <a:srgbClr val="002060"/>
            </a:solidFill>
          </a:ln>
        </p:spPr>
        <p:txBody>
          <a:bodyPr wrap="square" anchor="ctr">
            <a:noAutofit/>
          </a:bodyPr>
          <a:lstStyle/>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本経営計画</a:t>
            </a:r>
            <a:r>
              <a:rPr lang="en-US" altLang="ja-JP" sz="1200" dirty="0">
                <a:latin typeface="メイリオ" panose="020B0604030504040204" pitchFamily="50" charset="-128"/>
                <a:ea typeface="メイリオ" panose="020B0604030504040204" pitchFamily="50" charset="-128"/>
              </a:rPr>
              <a:t>Ver.4.0</a:t>
            </a:r>
            <a:r>
              <a:rPr lang="ja-JP" altLang="en-US" sz="1200" dirty="0">
                <a:latin typeface="メイリオ" panose="020B0604030504040204" pitchFamily="50" charset="-128"/>
                <a:ea typeface="メイリオ" panose="020B0604030504040204" pitchFamily="50" charset="-128"/>
              </a:rPr>
              <a:t>では、令和元年度決算結果に基づき「個別課題」を抽出するとともに、経営計画</a:t>
            </a:r>
            <a:r>
              <a:rPr lang="en-US" altLang="ja-JP" sz="1200" dirty="0">
                <a:latin typeface="メイリオ" panose="020B0604030504040204" pitchFamily="50" charset="-128"/>
                <a:ea typeface="メイリオ" panose="020B0604030504040204" pitchFamily="50" charset="-128"/>
              </a:rPr>
              <a:t>Ver.3.0</a:t>
            </a:r>
            <a:r>
              <a:rPr lang="ja-JP" altLang="en-US" sz="1200" dirty="0">
                <a:latin typeface="メイリオ" panose="020B0604030504040204" pitchFamily="50" charset="-128"/>
                <a:ea typeface="メイリオ" panose="020B0604030504040204" pitchFamily="50" charset="-128"/>
              </a:rPr>
              <a:t>で定めた「経営改善策」の進捗を確認した。</a:t>
            </a: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港湾施設提供事業の令和元年度決算における経常損益は</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億</a:t>
            </a:r>
            <a:r>
              <a:rPr lang="en-US" altLang="ja-JP" sz="1200" dirty="0">
                <a:latin typeface="メイリオ" panose="020B0604030504040204" pitchFamily="50" charset="-128"/>
                <a:ea typeface="メイリオ" panose="020B0604030504040204" pitchFamily="50" charset="-128"/>
              </a:rPr>
              <a:t>4,800</a:t>
            </a:r>
            <a:r>
              <a:rPr lang="ja-JP" altLang="en-US" sz="1200" dirty="0">
                <a:latin typeface="メイリオ" panose="020B0604030504040204" pitchFamily="50" charset="-128"/>
                <a:ea typeface="メイリオ" panose="020B0604030504040204" pitchFamily="50" charset="-128"/>
              </a:rPr>
              <a:t>万円と、平成</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年度決算の</a:t>
            </a:r>
            <a:r>
              <a:rPr lang="en-US" altLang="ja-JP" sz="1200" dirty="0">
                <a:latin typeface="メイリオ" panose="020B0604030504040204" pitchFamily="50" charset="-128"/>
                <a:ea typeface="メイリオ" panose="020B0604030504040204" pitchFamily="50" charset="-128"/>
              </a:rPr>
              <a:t>11</a:t>
            </a:r>
            <a:r>
              <a:rPr lang="ja-JP" altLang="en-US" sz="1200" dirty="0">
                <a:latin typeface="メイリオ" panose="020B0604030504040204" pitchFamily="50" charset="-128"/>
                <a:ea typeface="メイリオ" panose="020B0604030504040204" pitchFamily="50" charset="-128"/>
              </a:rPr>
              <a:t>億</a:t>
            </a:r>
            <a:r>
              <a:rPr lang="en-US" altLang="ja-JP" sz="1200" dirty="0">
                <a:latin typeface="メイリオ" panose="020B0604030504040204" pitchFamily="50" charset="-128"/>
                <a:ea typeface="メイリオ" panose="020B0604030504040204" pitchFamily="50" charset="-128"/>
              </a:rPr>
              <a:t>1,800</a:t>
            </a:r>
            <a:r>
              <a:rPr lang="ja-JP" altLang="en-US" sz="1200" dirty="0">
                <a:latin typeface="メイリオ" panose="020B0604030504040204" pitchFamily="50" charset="-128"/>
                <a:ea typeface="メイリオ" panose="020B0604030504040204" pitchFamily="50" charset="-128"/>
              </a:rPr>
              <a:t>万円から</a:t>
            </a:r>
            <a:r>
              <a:rPr lang="en-US" altLang="ja-JP" sz="1200" dirty="0">
                <a:latin typeface="メイリオ" panose="020B0604030504040204" pitchFamily="50" charset="-128"/>
                <a:ea typeface="メイリオ" panose="020B0604030504040204" pitchFamily="50" charset="-128"/>
              </a:rPr>
              <a:t>7,000</a:t>
            </a:r>
            <a:r>
              <a:rPr lang="ja-JP" altLang="en-US" sz="1200" dirty="0">
                <a:latin typeface="メイリオ" panose="020B0604030504040204" pitchFamily="50" charset="-128"/>
                <a:ea typeface="メイリオ" panose="020B0604030504040204" pitchFamily="50" charset="-128"/>
              </a:rPr>
              <a:t>万円悪化している。</a:t>
            </a: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前回の経営計画</a:t>
            </a:r>
            <a:r>
              <a:rPr lang="en-US" altLang="ja-JP" sz="1200" dirty="0">
                <a:latin typeface="メイリオ" panose="020B0604030504040204" pitchFamily="50" charset="-128"/>
                <a:ea typeface="メイリオ" panose="020B0604030504040204" pitchFamily="50" charset="-128"/>
              </a:rPr>
              <a:t>Ver.3.0</a:t>
            </a:r>
            <a:r>
              <a:rPr lang="ja-JP" altLang="en-US" sz="1200" dirty="0">
                <a:latin typeface="メイリオ" panose="020B0604030504040204" pitchFamily="50" charset="-128"/>
                <a:ea typeface="メイリオ" panose="020B0604030504040204" pitchFamily="50" charset="-128"/>
              </a:rPr>
              <a:t>における経営改善対象額として、令和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年度までに赤字額の合計である約７億円の経営改善を目指しており、今回の経営計画</a:t>
            </a:r>
            <a:r>
              <a:rPr lang="en-US" altLang="ja-JP" sz="1200" dirty="0">
                <a:latin typeface="メイリオ" panose="020B0604030504040204" pitchFamily="50" charset="-128"/>
                <a:ea typeface="メイリオ" panose="020B0604030504040204" pitchFamily="50" charset="-128"/>
              </a:rPr>
              <a:t>Ver.4.0</a:t>
            </a:r>
            <a:r>
              <a:rPr lang="ja-JP" altLang="en-US" sz="1200" dirty="0">
                <a:latin typeface="メイリオ" panose="020B0604030504040204" pitchFamily="50" charset="-128"/>
                <a:ea typeface="メイリオ" panose="020B0604030504040204" pitchFamily="50" charset="-128"/>
              </a:rPr>
              <a:t>では、個別課題の解決により</a:t>
            </a:r>
            <a:r>
              <a:rPr lang="en-US" altLang="ja-JP" sz="1200" dirty="0">
                <a:latin typeface="メイリオ" panose="020B0604030504040204" pitchFamily="50" charset="-128"/>
                <a:ea typeface="メイリオ" panose="020B0604030504040204" pitchFamily="50" charset="-128"/>
              </a:rPr>
              <a:t>D</a:t>
            </a:r>
            <a:r>
              <a:rPr lang="ja-JP" altLang="en-US" sz="1200" dirty="0">
                <a:latin typeface="メイリオ" panose="020B0604030504040204" pitchFamily="50" charset="-128"/>
                <a:ea typeface="メイリオ" panose="020B0604030504040204" pitchFamily="50" charset="-128"/>
              </a:rPr>
              <a:t>・Ｅ地区の赤字額が</a:t>
            </a:r>
            <a:r>
              <a:rPr lang="en-US" altLang="ja-JP" sz="1200" dirty="0">
                <a:latin typeface="メイリオ" panose="020B0604030504040204" pitchFamily="50" charset="-128"/>
                <a:ea typeface="メイリオ" panose="020B0604030504040204" pitchFamily="50" charset="-128"/>
              </a:rPr>
              <a:t>45</a:t>
            </a:r>
            <a:r>
              <a:rPr lang="ja-JP" altLang="en-US" sz="1200" dirty="0">
                <a:latin typeface="メイリオ" panose="020B0604030504040204" pitchFamily="50" charset="-128"/>
                <a:ea typeface="メイリオ" panose="020B0604030504040204" pitchFamily="50" charset="-128"/>
              </a:rPr>
              <a:t>百万円解消したものの、北港白津地区の収入減などにより、赤字額の合計は、約</a:t>
            </a:r>
            <a:r>
              <a:rPr lang="en-US" altLang="ja-JP" sz="1200" dirty="0">
                <a:latin typeface="メイリオ" panose="020B0604030504040204" pitchFamily="50" charset="-128"/>
                <a:ea typeface="メイリオ" panose="020B0604030504040204" pitchFamily="50" charset="-128"/>
              </a:rPr>
              <a:t>6.8</a:t>
            </a:r>
            <a:r>
              <a:rPr lang="ja-JP" altLang="en-US" sz="1200" dirty="0">
                <a:latin typeface="メイリオ" panose="020B0604030504040204" pitchFamily="50" charset="-128"/>
                <a:ea typeface="メイリオ" panose="020B0604030504040204" pitchFamily="50" charset="-128"/>
              </a:rPr>
              <a:t>億円である。</a:t>
            </a: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Ｃ</a:t>
            </a:r>
            <a:r>
              <a:rPr lang="en-US" altLang="ja-JP" sz="1200" dirty="0">
                <a:latin typeface="メイリオ" panose="020B0604030504040204" pitchFamily="50" charset="-128"/>
                <a:ea typeface="メイリオ" panose="020B0604030504040204" pitchFamily="50" charset="-128"/>
              </a:rPr>
              <a:t>-6</a:t>
            </a:r>
            <a:r>
              <a:rPr lang="ja-JP" altLang="en-US" sz="1200" dirty="0" err="1">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７埠頭について、「本埠頭における機能」は、国際基幹航路の受入体制や地方港湾からの集貨機能の確保を図るために必要不可欠であることから本埠頭内で維持していくこととし、ガントリークレーンを</a:t>
            </a:r>
            <a:r>
              <a:rPr lang="en-US" altLang="ja-JP" sz="1200" dirty="0">
                <a:latin typeface="メイリオ" panose="020B0604030504040204" pitchFamily="50" charset="-128"/>
                <a:ea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rPr>
              <a:t>基新設する</a:t>
            </a:r>
            <a:r>
              <a:rPr lang="ja-JP" altLang="en-US" sz="1200" dirty="0">
                <a:latin typeface="メイリオ" panose="020B0604030504040204" pitchFamily="50" charset="-128"/>
                <a:ea typeface="メイリオ" panose="020B0604030504040204" pitchFamily="50" charset="-128"/>
              </a:rPr>
              <a:t>こととした。また、Ｌ地区基部荷さばき地については、現在使用している使用者が令和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年度から使用面積の増加により、赤字額が解消する見込みとなった。</a:t>
            </a: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新型コロナウイルス感染症の対応として、大阪港においては企業活動の持続化を企図し、令和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月に港湾施設使用料及び入港料などの支払期限の延長の取扱いを定め、令和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月から令和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月までの支払い期限を最大</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か月延長する支払期限猶予措置を実施。その後さらに、令和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月から令和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月までの港湾施設使用料等及び既に猶予している港湾施設使用料等の支払い期限を令和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月末までに再延長する措置を実施してきた。</a:t>
            </a: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このことから、経営計画</a:t>
            </a:r>
            <a:r>
              <a:rPr lang="en-US" altLang="ja-JP" sz="1200" dirty="0">
                <a:latin typeface="メイリオ" panose="020B0604030504040204" pitchFamily="50" charset="-128"/>
                <a:ea typeface="メイリオ" panose="020B0604030504040204" pitchFamily="50" charset="-128"/>
              </a:rPr>
              <a:t>Ver.4.0</a:t>
            </a:r>
            <a:r>
              <a:rPr lang="ja-JP" altLang="en-US" sz="1200" dirty="0">
                <a:latin typeface="メイリオ" panose="020B0604030504040204" pitchFamily="50" charset="-128"/>
                <a:ea typeface="メイリオ" panose="020B0604030504040204" pitchFamily="50" charset="-128"/>
              </a:rPr>
              <a:t>では、今後令和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年度までに約</a:t>
            </a:r>
            <a:r>
              <a:rPr lang="en-US" altLang="ja-JP" sz="1200" dirty="0">
                <a:latin typeface="メイリオ" panose="020B0604030504040204" pitchFamily="50" charset="-128"/>
                <a:ea typeface="メイリオ" panose="020B0604030504040204" pitchFamily="50" charset="-128"/>
              </a:rPr>
              <a:t>6.8</a:t>
            </a:r>
            <a:r>
              <a:rPr lang="ja-JP" altLang="en-US" sz="1200" dirty="0">
                <a:latin typeface="メイリオ" panose="020B0604030504040204" pitchFamily="50" charset="-128"/>
                <a:ea typeface="メイリオ" panose="020B0604030504040204" pitchFamily="50" charset="-128"/>
              </a:rPr>
              <a:t>億円の経営改善を目指すこととなった。施設提供事業は、社会経済情勢の変化などの影響を大きく受ける事業であり、経営改善策の成否にも多大な影響を及ぼすことになる。</a:t>
            </a: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上記のような経営環境にあるものの、ＰＤＣＡサイクルの実施により、経営環境の変化を把握し経営改善策を策定・実行する仕組みを構築したことにより、即応性は非常に高まったものと認識している。</a:t>
            </a:r>
          </a:p>
        </p:txBody>
      </p:sp>
      <p:sp>
        <p:nvSpPr>
          <p:cNvPr id="12" name="正方形/長方形 11"/>
          <p:cNvSpPr/>
          <p:nvPr/>
        </p:nvSpPr>
        <p:spPr>
          <a:xfrm>
            <a:off x="84378" y="1033962"/>
            <a:ext cx="9389858" cy="1746759"/>
          </a:xfrm>
          <a:prstGeom prst="rect">
            <a:avLst/>
          </a:prstGeom>
          <a:ln w="38100">
            <a:solidFill>
              <a:srgbClr val="002060"/>
            </a:solidFill>
          </a:ln>
        </p:spPr>
        <p:txBody>
          <a:bodyPr wrap="square" anchor="ctr">
            <a:noAutofit/>
          </a:bodyPr>
          <a:lstStyle/>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度までを取組期間とするが、毎年度の決算結果を基に施設提供事業全体あるいは多くの地区に共通する課題（以下、「全般的課題」とする。）及び地区あるいは施設単位の課題（以下、「個別課題」とする。）を確認（必要であれば新たに抽出する）し、必要な経営改善策を策定する。</a:t>
            </a:r>
          </a:p>
          <a:p>
            <a:pPr marL="342900" indent="-342900" algn="just">
              <a:spcBef>
                <a:spcPts val="600"/>
              </a:spcBef>
              <a:buFont typeface="Wingdings" panose="05000000000000000000" pitchFamily="2" charset="2"/>
              <a:buChar char="Ø"/>
            </a:pPr>
            <a:r>
              <a:rPr lang="ja-JP" altLang="en-US" sz="1200" dirty="0" smtClean="0">
                <a:latin typeface="メイリオ" panose="020B0604030504040204" pitchFamily="50" charset="-128"/>
                <a:ea typeface="メイリオ" panose="020B0604030504040204" pitchFamily="50" charset="-128"/>
              </a:rPr>
              <a:t>過去に抽出した</a:t>
            </a:r>
            <a:r>
              <a:rPr lang="ja-JP" altLang="ja-JP" sz="1200" dirty="0" smtClean="0">
                <a:latin typeface="メイリオ" panose="020B0604030504040204" pitchFamily="50" charset="-128"/>
                <a:ea typeface="メイリオ" panose="020B0604030504040204" pitchFamily="50" charset="-128"/>
              </a:rPr>
              <a:t>課題</a:t>
            </a:r>
            <a:r>
              <a:rPr lang="ja-JP" altLang="ja-JP" sz="1200" dirty="0">
                <a:latin typeface="メイリオ" panose="020B0604030504040204" pitchFamily="50" charset="-128"/>
                <a:ea typeface="メイリオ" panose="020B0604030504040204" pitchFamily="50" charset="-128"/>
              </a:rPr>
              <a:t>の改善状況を検証し、</a:t>
            </a:r>
            <a:r>
              <a:rPr lang="ja-JP" altLang="en-US" sz="1200" dirty="0">
                <a:latin typeface="メイリオ" panose="020B0604030504040204" pitchFamily="50" charset="-128"/>
                <a:ea typeface="メイリオ" panose="020B0604030504040204" pitchFamily="50" charset="-128"/>
              </a:rPr>
              <a:t>経営</a:t>
            </a:r>
            <a:r>
              <a:rPr lang="ja-JP" altLang="ja-JP" sz="1200" dirty="0">
                <a:latin typeface="メイリオ" panose="020B0604030504040204" pitchFamily="50" charset="-128"/>
                <a:ea typeface="メイリオ" panose="020B0604030504040204" pitchFamily="50" charset="-128"/>
              </a:rPr>
              <a:t>改善策の効果を確認する</a:t>
            </a:r>
            <a:r>
              <a:rPr lang="ja-JP" altLang="ja-JP"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342900" indent="-342900" algn="just">
              <a:spcBef>
                <a:spcPts val="600"/>
              </a:spcBef>
              <a:buFont typeface="Wingdings" panose="05000000000000000000" pitchFamily="2" charset="2"/>
              <a:buChar char="Ø"/>
            </a:pPr>
            <a:r>
              <a:rPr lang="ja-JP" altLang="en-US" sz="1200" dirty="0" smtClean="0">
                <a:latin typeface="メイリオ" panose="020B0604030504040204" pitchFamily="50" charset="-128"/>
                <a:ea typeface="メイリオ" panose="020B0604030504040204" pitchFamily="50" charset="-128"/>
              </a:rPr>
              <a:t>必要が生じれば、経営改善策を修正する。</a:t>
            </a:r>
            <a:endParaRPr lang="en-US" altLang="ja-JP" sz="1200" dirty="0">
              <a:latin typeface="メイリオ" panose="020B0604030504040204" pitchFamily="50" charset="-128"/>
              <a:ea typeface="メイリオ" panose="020B0604030504040204" pitchFamily="50" charset="-128"/>
            </a:endParaRPr>
          </a:p>
          <a:p>
            <a:pPr marL="342900" indent="-342900" algn="just">
              <a:spcBef>
                <a:spcPts val="600"/>
              </a:spcBef>
              <a:buFont typeface="Wingdings" panose="05000000000000000000" pitchFamily="2" charset="2"/>
              <a:buChar char="Ø"/>
            </a:pPr>
            <a:r>
              <a:rPr lang="ja-JP" altLang="ja-JP" sz="1200" dirty="0">
                <a:latin typeface="メイリオ" panose="020B0604030504040204" pitchFamily="50" charset="-128"/>
                <a:ea typeface="メイリオ" panose="020B0604030504040204" pitchFamily="50" charset="-128"/>
              </a:rPr>
              <a:t>以上の作業（ＰＤＣＡサイクル）を繰り返し、その結果を毎年度公表する</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（修正した経営計画の策定・公表）</a:t>
            </a:r>
            <a:endParaRPr lang="en-US" altLang="ja-JP" sz="1200" dirty="0">
              <a:latin typeface="メイリオ" panose="020B0604030504040204" pitchFamily="50" charset="-128"/>
              <a:ea typeface="メイリオ" panose="020B0604030504040204" pitchFamily="50" charset="-128"/>
            </a:endParaRPr>
          </a:p>
          <a:p>
            <a:pPr marL="342900" indent="-342900" algn="just">
              <a:spcBef>
                <a:spcPts val="600"/>
              </a:spcBef>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取組期間終了後</a:t>
            </a:r>
            <a:r>
              <a:rPr lang="ja-JP" altLang="en-US" sz="1200" dirty="0" smtClean="0">
                <a:latin typeface="メイリオ" panose="020B0604030504040204" pitchFamily="50" charset="-128"/>
                <a:ea typeface="メイリオ" panose="020B0604030504040204" pitchFamily="50" charset="-128"/>
              </a:rPr>
              <a:t>の令和</a:t>
            </a:r>
            <a:r>
              <a:rPr lang="en-US" altLang="ja-JP" sz="1200" dirty="0" smtClean="0">
                <a:latin typeface="メイリオ" panose="020B0604030504040204" pitchFamily="50" charset="-128"/>
                <a:ea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に、</a:t>
            </a:r>
            <a:r>
              <a:rPr lang="ja-JP" altLang="en-US" sz="1200" dirty="0" smtClean="0">
                <a:latin typeface="メイリオ" panose="020B0604030504040204" pitchFamily="50" charset="-128"/>
                <a:ea typeface="メイリオ" panose="020B0604030504040204" pitchFamily="50" charset="-128"/>
              </a:rPr>
              <a:t>本計画</a:t>
            </a:r>
            <a:r>
              <a:rPr lang="ja-JP" altLang="en-US" sz="1200" dirty="0">
                <a:latin typeface="メイリオ" panose="020B0604030504040204" pitchFamily="50" charset="-128"/>
                <a:ea typeface="メイリオ" panose="020B0604030504040204" pitchFamily="50" charset="-128"/>
              </a:rPr>
              <a:t>の必要性や有効性などを確認し</a:t>
            </a:r>
            <a:r>
              <a:rPr lang="ja-JP" altLang="en-US" sz="1200" dirty="0" smtClean="0">
                <a:latin typeface="メイリオ" panose="020B0604030504040204" pitchFamily="50" charset="-128"/>
                <a:ea typeface="メイリオ" panose="020B0604030504040204" pitchFamily="50" charset="-128"/>
              </a:rPr>
              <a:t>、本</a:t>
            </a:r>
            <a:r>
              <a:rPr lang="ja-JP" altLang="en-US" sz="1200" dirty="0">
                <a:latin typeface="メイリオ" panose="020B0604030504040204" pitchFamily="50" charset="-128"/>
                <a:ea typeface="メイリオ" panose="020B0604030504040204" pitchFamily="50" charset="-128"/>
              </a:rPr>
              <a:t>計画</a:t>
            </a:r>
            <a:r>
              <a:rPr lang="ja-JP" altLang="en-US" sz="1200" dirty="0" smtClean="0">
                <a:latin typeface="メイリオ" panose="020B0604030504040204" pitchFamily="50" charset="-128"/>
                <a:ea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rPr>
              <a:t>あり方を再度検討する。</a:t>
            </a:r>
            <a:endParaRPr lang="ja-JP" altLang="ja-JP" sz="12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135146" y="2698626"/>
            <a:ext cx="4890088" cy="556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dirty="0" smtClean="0">
                <a:solidFill>
                  <a:schemeClr val="tx1"/>
                </a:solidFill>
                <a:latin typeface="メイリオ" panose="020B0604030504040204" pitchFamily="50" charset="-128"/>
                <a:ea typeface="メイリオ" panose="020B0604030504040204" pitchFamily="50" charset="-128"/>
              </a:rPr>
              <a:t>②　経営計画策定から実施</a:t>
            </a:r>
            <a:r>
              <a:rPr lang="en-US" altLang="ja-JP" sz="1600" dirty="0">
                <a:solidFill>
                  <a:schemeClr val="tx1"/>
                </a:solidFill>
                <a:latin typeface="メイリオ" panose="020B0604030504040204" pitchFamily="50" charset="-128"/>
                <a:ea typeface="メイリオ" panose="020B0604030504040204" pitchFamily="50" charset="-128"/>
              </a:rPr>
              <a:t>3</a:t>
            </a:r>
            <a:r>
              <a:rPr lang="ja-JP" altLang="en-US" sz="1600" dirty="0" smtClean="0">
                <a:solidFill>
                  <a:schemeClr val="tx1"/>
                </a:solidFill>
                <a:latin typeface="メイリオ" panose="020B0604030504040204" pitchFamily="50" charset="-128"/>
                <a:ea typeface="メイリオ" panose="020B0604030504040204" pitchFamily="50" charset="-128"/>
              </a:rPr>
              <a:t>年目の評価について</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160578" y="7034302"/>
            <a:ext cx="4890088" cy="5272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dirty="0" smtClean="0">
                <a:solidFill>
                  <a:schemeClr val="tx1"/>
                </a:solidFill>
                <a:latin typeface="メイリオ" panose="020B0604030504040204" pitchFamily="50" charset="-128"/>
                <a:ea typeface="メイリオ" panose="020B0604030504040204" pitchFamily="50" charset="-128"/>
              </a:rPr>
              <a:t>③　経営改善策について</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146191" y="662662"/>
            <a:ext cx="4890088" cy="42482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dirty="0" smtClean="0">
                <a:solidFill>
                  <a:schemeClr val="tx1"/>
                </a:solidFill>
                <a:latin typeface="メイリオ" panose="020B0604030504040204" pitchFamily="50" charset="-128"/>
                <a:ea typeface="メイリオ" panose="020B0604030504040204" pitchFamily="50" charset="-128"/>
              </a:rPr>
              <a:t>①　</a:t>
            </a:r>
            <a:r>
              <a:rPr lang="en-US" altLang="ja-JP" sz="1600" dirty="0" smtClean="0">
                <a:solidFill>
                  <a:schemeClr val="tx1"/>
                </a:solidFill>
                <a:latin typeface="メイリオ" panose="020B0604030504040204" pitchFamily="50" charset="-128"/>
                <a:ea typeface="メイリオ" panose="020B0604030504040204" pitchFamily="50" charset="-128"/>
              </a:rPr>
              <a:t>PDCA</a:t>
            </a:r>
            <a:r>
              <a:rPr lang="ja-JP" altLang="en-US" sz="1600" dirty="0" smtClean="0">
                <a:solidFill>
                  <a:schemeClr val="tx1"/>
                </a:solidFill>
                <a:latin typeface="メイリオ" panose="020B0604030504040204" pitchFamily="50" charset="-128"/>
                <a:ea typeface="メイリオ" panose="020B0604030504040204" pitchFamily="50" charset="-128"/>
              </a:rPr>
              <a:t>サイクルの実施について</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84378" y="10524560"/>
            <a:ext cx="9423227" cy="3462486"/>
          </a:xfrm>
          <a:prstGeom prst="rect">
            <a:avLst/>
          </a:prstGeom>
          <a:ln w="57150">
            <a:solidFill>
              <a:srgbClr val="7030A0"/>
            </a:solidFill>
          </a:ln>
        </p:spPr>
        <p:txBody>
          <a:bodyPr wrap="square">
            <a:spAutoFit/>
          </a:bodyPr>
          <a:lstStyle/>
          <a:p>
            <a:pPr algn="just"/>
            <a:endParaRPr lang="en-US" altLang="ja-JP" sz="1400"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9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経営計画 </a:t>
            </a:r>
            <a:r>
              <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rPr>
              <a:t>Ver.4.0 </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（令和</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元</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年度決算）における個別課題の抽出の考え方</a:t>
            </a:r>
            <a:r>
              <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rPr>
              <a:t>》</a:t>
            </a:r>
          </a:p>
          <a:p>
            <a:pPr algn="just"/>
            <a:endParaRPr lang="en-US" altLang="ja-JP" sz="1400"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342900" indent="-342900" algn="just">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個別課題については、令和元年度決算の計数を基に地区あるいは施設単位で「赤字」となっているもの（</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地区）を抽出した</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342900" indent="-342900" algn="just">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経営計画</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Ver.3.0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で、平成</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年台風第</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21</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号の影響により一時的に稼働率が下がったものの、令和元年度には赤字を解消出来る見込みであったため、検討の対象から除外した施設（</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B</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地区）について、令和元年度に赤字を解消することが出来なかったため、検討の対象にした</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342900" indent="-342900" algn="just">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経営計画</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Ver.3.0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で掲げた個別課題の一つで</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あった（</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D</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E</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地区）に</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ついては、営業損益の安定的な黒字化が図られたため、個別課題から削除した。</a:t>
            </a:r>
          </a:p>
          <a:p>
            <a:pPr marL="342900" indent="-342900" algn="just">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経営計画</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Ver.3.0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で掲げた個別課題の一つで</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あった（</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L</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地区基部</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荷さばき地）に</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ついては、令和</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年度に営業損益の安定的な黒字化が見込めるため、個別課題から削除した。</a:t>
            </a:r>
          </a:p>
          <a:p>
            <a:pPr marL="342900" indent="-342900" algn="just">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経営計画</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Ver.3.0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で掲げた個別課題の一つであった（</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C-6</a:t>
            </a:r>
            <a:r>
              <a:rPr lang="ja-JP" altLang="en-US" sz="1200" kern="100" dirty="0" err="1">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埠頭（荷役機械を含む））の短期的取組及び中期的取組については、「本埠頭における機能」は本埠頭内で維持していくこととし、ガントリークレーンを</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基新設する</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こととした。しかし、収支改善までには至っていないことから、新たな課題として、中期的取組終了年度である令和</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年度までに夢洲物流車両の交通円滑化対策及び、万博終了後の活用を見据えて、「埠頭用地の面積の精査」を行う。また、ガントリークレーンについては、稼働率を向上させるなど収益増加につながるよう取り組むべきであるが、夢洲物流車両の交通円滑化に向けた対策のひとつとして活用を検討していることから、万博終了後を見据えた取組みとして進める。</a:t>
            </a:r>
          </a:p>
        </p:txBody>
      </p:sp>
      <p:sp>
        <p:nvSpPr>
          <p:cNvPr id="20" name="正方形/長方形 19"/>
          <p:cNvSpPr/>
          <p:nvPr/>
        </p:nvSpPr>
        <p:spPr>
          <a:xfrm>
            <a:off x="57324" y="10507804"/>
            <a:ext cx="1990008" cy="35439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メイリオ" panose="020B0604030504040204" pitchFamily="50" charset="-128"/>
                <a:ea typeface="メイリオ" panose="020B0604030504040204" pitchFamily="50" charset="-128"/>
              </a:rPr>
              <a:t>①　個別課題の抽出</a:t>
            </a:r>
            <a:endParaRPr kumimoji="1" lang="ja-JP" altLang="en-US"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122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6238" y="4881441"/>
            <a:ext cx="9357655" cy="5707461"/>
          </a:xfrm>
          <a:prstGeom prst="rect">
            <a:avLst/>
          </a:prstGeom>
          <a:ln w="38100" cmpd="thinThick">
            <a:solidFill>
              <a:srgbClr val="7030A0"/>
            </a:solidFill>
            <a:prstDash val="solid"/>
          </a:ln>
        </p:spPr>
        <p:txBody>
          <a:bodyPr wrap="square" anchor="t">
            <a:noAutofit/>
          </a:bodyPr>
          <a:lstStyle/>
          <a:p>
            <a:pPr algn="just"/>
            <a:endPar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経営計画からの継続課題</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400" kern="100" dirty="0" smtClean="0">
              <a:latin typeface="+mn-ea"/>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①青果物</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関連</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施設</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安治川</a:t>
            </a:r>
            <a:r>
              <a:rPr lang="ja-JP" altLang="en-US" sz="1200" kern="100" dirty="0">
                <a:latin typeface="+mn-ea"/>
                <a:cs typeface="Times New Roman" panose="02020603050405020304" pitchFamily="18" charset="0"/>
              </a:rPr>
              <a:t>は設備の廃止を検討し、雑貨</a:t>
            </a:r>
            <a:r>
              <a:rPr lang="ja-JP" altLang="en-US" sz="1200" kern="100" dirty="0" smtClean="0">
                <a:latin typeface="+mn-ea"/>
                <a:cs typeface="Times New Roman" panose="02020603050405020304" pitchFamily="18" charset="0"/>
              </a:rPr>
              <a:t>上屋の需要の掘り起こしを行う。</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北港</a:t>
            </a:r>
            <a:r>
              <a:rPr lang="ja-JP" altLang="en-US" sz="1200" kern="100" dirty="0">
                <a:latin typeface="+mn-ea"/>
                <a:cs typeface="Times New Roman" panose="02020603050405020304" pitchFamily="18" charset="0"/>
              </a:rPr>
              <a:t>白津は施設の改良を検討し、取扱</a:t>
            </a:r>
            <a:r>
              <a:rPr lang="ja-JP" altLang="en-US" sz="1200" kern="100" dirty="0" smtClean="0">
                <a:latin typeface="+mn-ea"/>
                <a:cs typeface="Times New Roman" panose="02020603050405020304" pitchFamily="18" charset="0"/>
              </a:rPr>
              <a:t>貨物量の増加による稼働率の向上を図る。</a:t>
            </a:r>
            <a:endParaRPr lang="en-US" altLang="ja-JP" sz="1200" kern="100" dirty="0" smtClean="0">
              <a:latin typeface="+mn-ea"/>
              <a:cs typeface="Times New Roman" panose="02020603050405020304" pitchFamily="18" charset="0"/>
            </a:endParaRPr>
          </a:p>
          <a:p>
            <a:pPr algn="just"/>
            <a:endParaRPr lang="en-US" altLang="ja-JP" sz="400" kern="100" dirty="0" smtClean="0">
              <a:latin typeface="+mn-ea"/>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②</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R</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4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の使用箇所を集約した上で</a:t>
            </a:r>
            <a:r>
              <a:rPr lang="ja-JP" altLang="en-US" sz="1200" kern="100" dirty="0" smtClean="0">
                <a:latin typeface="+mn-ea"/>
                <a:cs typeface="Times New Roman" panose="02020603050405020304" pitchFamily="18" charset="0"/>
              </a:rPr>
              <a:t>一部を廃止</a:t>
            </a:r>
            <a:endParaRPr lang="en-US" altLang="ja-JP" sz="1200" kern="100" dirty="0" smtClean="0">
              <a:latin typeface="+mn-ea"/>
              <a:cs typeface="Times New Roman" panose="02020603050405020304" pitchFamily="18" charset="0"/>
            </a:endParaRPr>
          </a:p>
          <a:p>
            <a:pPr algn="just"/>
            <a:endParaRPr lang="en-US" altLang="ja-JP" sz="400" kern="100" dirty="0">
              <a:latin typeface="+mn-ea"/>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③</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地区荷さばき地（上屋含む）</a:t>
            </a:r>
            <a:r>
              <a:rPr lang="ja-JP" altLang="en-US" sz="14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の使用箇所を集約した上</a:t>
            </a:r>
            <a:r>
              <a:rPr lang="ja-JP" altLang="en-US" sz="1200" kern="100" dirty="0" smtClean="0">
                <a:latin typeface="+mn-ea"/>
                <a:cs typeface="Times New Roman" panose="02020603050405020304" pitchFamily="18" charset="0"/>
              </a:rPr>
              <a:t>で一部</a:t>
            </a:r>
            <a:r>
              <a:rPr lang="ja-JP" altLang="en-US" sz="1200" kern="100" dirty="0">
                <a:latin typeface="+mn-ea"/>
                <a:cs typeface="Times New Roman" panose="02020603050405020304" pitchFamily="18" charset="0"/>
              </a:rPr>
              <a:t>を</a:t>
            </a:r>
            <a:r>
              <a:rPr lang="ja-JP" altLang="en-US" sz="1200" kern="100" dirty="0" smtClean="0">
                <a:latin typeface="+mn-ea"/>
                <a:cs typeface="Times New Roman" panose="02020603050405020304" pitchFamily="18" charset="0"/>
              </a:rPr>
              <a:t>廃止</a:t>
            </a:r>
            <a:endParaRPr lang="en-US" altLang="ja-JP" sz="1200" kern="100" dirty="0" smtClean="0">
              <a:latin typeface="+mn-ea"/>
              <a:cs typeface="Times New Roman" panose="02020603050405020304" pitchFamily="18" charset="0"/>
            </a:endParaRPr>
          </a:p>
          <a:p>
            <a:pPr algn="just"/>
            <a:endParaRPr lang="en-US" altLang="ja-JP" sz="400" kern="100" dirty="0">
              <a:latin typeface="+mn-ea"/>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④</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C1</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地区西荷さばき地</a:t>
            </a:r>
            <a:endParaRPr lang="en-US" altLang="ja-JP" sz="14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隣</a:t>
            </a:r>
            <a:r>
              <a:rPr lang="ja-JP" altLang="en-US" sz="1200" kern="100" dirty="0">
                <a:latin typeface="+mn-ea"/>
                <a:cs typeface="Times New Roman" panose="02020603050405020304" pitchFamily="18" charset="0"/>
              </a:rPr>
              <a:t>接地と合わせた一体的利用も</a:t>
            </a:r>
            <a:r>
              <a:rPr lang="ja-JP" altLang="en-US" sz="1200" kern="100" dirty="0" smtClean="0">
                <a:latin typeface="+mn-ea"/>
                <a:cs typeface="Times New Roman" panose="02020603050405020304" pitchFamily="18" charset="0"/>
              </a:rPr>
              <a:t>検討</a:t>
            </a:r>
            <a:endParaRPr lang="en-US" altLang="ja-JP" sz="1200" kern="100" dirty="0" smtClean="0">
              <a:latin typeface="+mn-ea"/>
              <a:cs typeface="Times New Roman" panose="02020603050405020304" pitchFamily="18" charset="0"/>
            </a:endParaRPr>
          </a:p>
          <a:p>
            <a:pPr algn="just"/>
            <a:endParaRPr lang="en-US" altLang="ja-JP" sz="400" kern="100" dirty="0">
              <a:latin typeface="+mn-ea"/>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⑤その他</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の低稼働</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Q</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endParaRPr lang="en-US" altLang="ja-JP" sz="14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短期的</a:t>
            </a:r>
            <a:r>
              <a:rPr lang="ja-JP" altLang="en-US" sz="1200" kern="100" dirty="0" smtClean="0">
                <a:latin typeface="+mn-ea"/>
                <a:cs typeface="Times New Roman" panose="02020603050405020304" pitchFamily="18" charset="0"/>
              </a:rPr>
              <a:t>取組・中期的取組）　新た</a:t>
            </a:r>
            <a:r>
              <a:rPr lang="ja-JP" altLang="en-US" sz="1200" kern="100" dirty="0">
                <a:latin typeface="+mn-ea"/>
                <a:cs typeface="Times New Roman" panose="02020603050405020304" pitchFamily="18" charset="0"/>
              </a:rPr>
              <a:t>な</a:t>
            </a:r>
            <a:r>
              <a:rPr lang="ja-JP" altLang="en-US" sz="1200" kern="100" dirty="0" smtClean="0">
                <a:latin typeface="+mn-ea"/>
                <a:cs typeface="Times New Roman" panose="02020603050405020304" pitchFamily="18" charset="0"/>
              </a:rPr>
              <a:t>需要</a:t>
            </a:r>
            <a:r>
              <a:rPr lang="ja-JP" altLang="en-US" sz="1200" kern="100" dirty="0">
                <a:latin typeface="+mn-ea"/>
                <a:cs typeface="Times New Roman" panose="02020603050405020304" pitchFamily="18" charset="0"/>
              </a:rPr>
              <a:t>の</a:t>
            </a:r>
            <a:r>
              <a:rPr lang="ja-JP" altLang="en-US" sz="1200" kern="100" dirty="0" smtClean="0">
                <a:latin typeface="+mn-ea"/>
                <a:cs typeface="Times New Roman" panose="02020603050405020304" pitchFamily="18" charset="0"/>
              </a:rPr>
              <a:t>掘り起こしを行うことにより、収支の改善を図る。</a:t>
            </a:r>
            <a:endParaRPr lang="en-US" altLang="ja-JP" sz="1200" kern="100" dirty="0" smtClean="0">
              <a:latin typeface="+mn-ea"/>
              <a:cs typeface="Times New Roman" panose="02020603050405020304" pitchFamily="18" charset="0"/>
            </a:endParaRPr>
          </a:p>
          <a:p>
            <a:pPr algn="just"/>
            <a:endParaRPr lang="ja-JP" altLang="en-US" sz="400" kern="100" dirty="0" smtClean="0">
              <a:solidFill>
                <a:srgbClr val="FF0000"/>
              </a:solidFill>
              <a:latin typeface="+mn-ea"/>
              <a:cs typeface="Times New Roman" panose="02020603050405020304" pitchFamily="18" charset="0"/>
            </a:endParaRPr>
          </a:p>
          <a:p>
            <a:pPr algn="just"/>
            <a:endParaRPr lang="en-US" altLang="ja-JP" sz="400" kern="100" dirty="0" smtClean="0">
              <a:solidFill>
                <a:srgbClr val="FF0000"/>
              </a:solidFill>
              <a:latin typeface="+mn-ea"/>
              <a:cs typeface="Times New Roman" panose="02020603050405020304" pitchFamily="18" charset="0"/>
            </a:endParaRPr>
          </a:p>
          <a:p>
            <a:pPr algn="just"/>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⑥</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北港</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白津地区荷さばき地</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新た</a:t>
            </a:r>
            <a:r>
              <a:rPr lang="ja-JP" altLang="en-US" sz="1200" kern="100" dirty="0">
                <a:latin typeface="+mn-ea"/>
                <a:cs typeface="Times New Roman" panose="02020603050405020304" pitchFamily="18" charset="0"/>
              </a:rPr>
              <a:t>な需要の</a:t>
            </a:r>
            <a:r>
              <a:rPr lang="ja-JP" altLang="en-US" sz="1200" kern="100" dirty="0" smtClean="0">
                <a:latin typeface="+mn-ea"/>
                <a:cs typeface="Times New Roman" panose="02020603050405020304" pitchFamily="18" charset="0"/>
              </a:rPr>
              <a:t>掘り起こしを行う。</a:t>
            </a:r>
            <a:endParaRPr lang="en-US" altLang="ja-JP" sz="1200" kern="100" dirty="0" smtClean="0">
              <a:latin typeface="+mn-ea"/>
              <a:cs typeface="Times New Roman" panose="02020603050405020304" pitchFamily="18" charset="0"/>
            </a:endParaRPr>
          </a:p>
          <a:p>
            <a:pPr algn="just"/>
            <a:endParaRPr lang="en-US" altLang="ja-JP" sz="400" kern="100" dirty="0">
              <a:latin typeface="+mn-ea"/>
              <a:cs typeface="Times New Roman" panose="02020603050405020304" pitchFamily="18" charset="0"/>
            </a:endParaRPr>
          </a:p>
          <a:p>
            <a:pPr algn="just"/>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⑦</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J</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新た</a:t>
            </a:r>
            <a:r>
              <a:rPr lang="ja-JP" altLang="en-US" sz="1200" kern="100" dirty="0">
                <a:latin typeface="+mn-ea"/>
                <a:cs typeface="Times New Roman" panose="02020603050405020304" pitchFamily="18" charset="0"/>
              </a:rPr>
              <a:t>な需要の</a:t>
            </a:r>
            <a:r>
              <a:rPr lang="ja-JP" altLang="en-US" sz="1200" kern="100" dirty="0" smtClean="0">
                <a:latin typeface="+mn-ea"/>
                <a:cs typeface="Times New Roman" panose="02020603050405020304" pitchFamily="18" charset="0"/>
              </a:rPr>
              <a:t>掘り起こしを行う。</a:t>
            </a:r>
            <a:endParaRPr lang="en-US" altLang="ja-JP" sz="1200" kern="100" dirty="0" smtClean="0">
              <a:latin typeface="+mn-ea"/>
              <a:cs typeface="Times New Roman" panose="02020603050405020304" pitchFamily="18" charset="0"/>
            </a:endParaRPr>
          </a:p>
          <a:p>
            <a:pPr algn="just"/>
            <a:endParaRPr lang="en-US" altLang="ja-JP" sz="400" kern="100" dirty="0">
              <a:latin typeface="+mn-ea"/>
              <a:cs typeface="Times New Roman" panose="02020603050405020304" pitchFamily="18" charset="0"/>
            </a:endParaRPr>
          </a:p>
          <a:p>
            <a:pPr algn="just"/>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⑧</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KF</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荷さばき地（船客上屋含む）</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の底地を優先的に大阪港埋立事業から取得する</a:t>
            </a:r>
            <a:r>
              <a:rPr lang="ja-JP" altLang="en-US" sz="1200" kern="100" dirty="0" smtClean="0">
                <a:latin typeface="+mn-ea"/>
                <a:cs typeface="Times New Roman" panose="02020603050405020304" pitchFamily="18" charset="0"/>
              </a:rPr>
              <a:t>。</a:t>
            </a:r>
            <a:endParaRPr lang="en-US" altLang="ja-JP" sz="1200" kern="100" dirty="0" smtClean="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⑨</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C-6</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埠頭（荷役</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機械を含む）</a:t>
            </a:r>
            <a:endPar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latin typeface="+mn-ea"/>
                <a:cs typeface="Times New Roman" panose="02020603050405020304" pitchFamily="18" charset="0"/>
              </a:rPr>
              <a:t>（中期的</a:t>
            </a:r>
            <a:r>
              <a:rPr lang="ja-JP" altLang="en-US" sz="1200" kern="100" dirty="0">
                <a:latin typeface="+mn-ea"/>
                <a:cs typeface="Times New Roman" panose="02020603050405020304" pitchFamily="18" charset="0"/>
              </a:rPr>
              <a:t>取組</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万博開催期間中の夢洲物流車両の交通円滑化に向けた対策及び、万博終了後の活用を見据えて、「埠頭用地の面積</a:t>
            </a:r>
            <a:r>
              <a:rPr lang="ja-JP" altLang="en-US" sz="1200" kern="100" dirty="0" smtClean="0">
                <a:latin typeface="+mn-ea"/>
                <a:cs typeface="Times New Roman" panose="02020603050405020304" pitchFamily="18" charset="0"/>
              </a:rPr>
              <a:t>の</a:t>
            </a:r>
            <a:endParaRPr lang="en-US" altLang="ja-JP" sz="1200" kern="100" dirty="0">
              <a:latin typeface="+mn-ea"/>
              <a:cs typeface="Times New Roman" panose="02020603050405020304" pitchFamily="18" charset="0"/>
            </a:endParaRPr>
          </a:p>
          <a:p>
            <a:pPr algn="just"/>
            <a:r>
              <a:rPr lang="en-US" altLang="ja-JP" sz="1200"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精査</a:t>
            </a:r>
            <a:r>
              <a:rPr lang="ja-JP" altLang="en-US" sz="1200" kern="100" dirty="0">
                <a:latin typeface="+mn-ea"/>
                <a:cs typeface="Times New Roman" panose="02020603050405020304" pitchFamily="18" charset="0"/>
              </a:rPr>
              <a:t>」を行う</a:t>
            </a:r>
            <a:r>
              <a:rPr lang="ja-JP" altLang="en-US" sz="1200" kern="100" dirty="0" smtClean="0">
                <a:latin typeface="+mn-ea"/>
                <a:cs typeface="Times New Roman" panose="02020603050405020304" pitchFamily="18" charset="0"/>
              </a:rPr>
              <a:t>。また</a:t>
            </a:r>
            <a:r>
              <a:rPr lang="ja-JP" altLang="en-US" sz="1200" kern="100" dirty="0">
                <a:latin typeface="+mn-ea"/>
                <a:cs typeface="Times New Roman" panose="02020603050405020304" pitchFamily="18" charset="0"/>
              </a:rPr>
              <a:t>、ガントリークレーンについては、夢洲物流車両の交通円滑化に向けた対策のひとつとして活用を検討</a:t>
            </a:r>
            <a:r>
              <a:rPr lang="ja-JP" altLang="en-US" sz="1200" kern="100" dirty="0" smtClean="0">
                <a:latin typeface="+mn-ea"/>
                <a:cs typeface="Times New Roman" panose="02020603050405020304" pitchFamily="18" charset="0"/>
              </a:rPr>
              <a:t>し</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err="1" smtClean="0">
                <a:latin typeface="+mn-ea"/>
                <a:cs typeface="Times New Roman" panose="02020603050405020304" pitchFamily="18" charset="0"/>
              </a:rPr>
              <a:t>て</a:t>
            </a:r>
            <a:r>
              <a:rPr lang="ja-JP" altLang="en-US" sz="1200" kern="100" dirty="0">
                <a:latin typeface="+mn-ea"/>
                <a:cs typeface="Times New Roman" panose="02020603050405020304" pitchFamily="18" charset="0"/>
              </a:rPr>
              <a:t>いること</a:t>
            </a:r>
            <a:r>
              <a:rPr lang="ja-JP" altLang="en-US" sz="1200" kern="100" dirty="0" smtClean="0">
                <a:latin typeface="+mn-ea"/>
                <a:cs typeface="Times New Roman" panose="02020603050405020304" pitchFamily="18" charset="0"/>
              </a:rPr>
              <a:t>から</a:t>
            </a:r>
            <a:r>
              <a:rPr lang="ja-JP" altLang="en-US" sz="1200" kern="100" dirty="0">
                <a:latin typeface="+mn-ea"/>
                <a:cs typeface="Times New Roman" panose="02020603050405020304" pitchFamily="18" charset="0"/>
              </a:rPr>
              <a:t>、万博終了後を見据えた取組みとして進める。</a:t>
            </a:r>
          </a:p>
          <a:p>
            <a:pPr algn="just"/>
            <a:endParaRPr lang="en-US" altLang="ja-JP" sz="14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p:cNvSpPr/>
          <p:nvPr/>
        </p:nvSpPr>
        <p:spPr>
          <a:xfrm>
            <a:off x="113558" y="1611660"/>
            <a:ext cx="9350335" cy="3174904"/>
          </a:xfrm>
          <a:prstGeom prst="rect">
            <a:avLst/>
          </a:prstGeom>
          <a:ln w="38100">
            <a:solidFill>
              <a:srgbClr val="7030A0"/>
            </a:solidFill>
          </a:ln>
        </p:spPr>
        <p:txBody>
          <a:bodyPr wrap="square" anchor="t">
            <a:noAutofit/>
          </a:bodyPr>
          <a:lstStyle/>
          <a:p>
            <a:pPr algn="just"/>
            <a:endParaRPr lang="en-US" altLang="ja-JP" sz="16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6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①新型コロナウイルス感染症への</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対応</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②稼働率</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向上のための分析及び戦略</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策定が必要 </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j-ea"/>
                <a:ea typeface="+mj-ea"/>
                <a:cs typeface="Times New Roman" panose="02020603050405020304" pitchFamily="18" charset="0"/>
              </a:rPr>
              <a:t>　（中期的取組</a:t>
            </a:r>
            <a:r>
              <a:rPr lang="ja-JP" altLang="en-US" sz="1400" kern="100" dirty="0" smtClean="0">
                <a:latin typeface="+mj-ea"/>
                <a:ea typeface="+mj-ea"/>
                <a:cs typeface="Times New Roman" panose="02020603050405020304" pitchFamily="18" charset="0"/>
              </a:rPr>
              <a:t>）</a:t>
            </a:r>
            <a:r>
              <a:rPr lang="en-US" altLang="ja-JP" sz="1400" kern="100" dirty="0" smtClean="0">
                <a:latin typeface="+mj-ea"/>
                <a:ea typeface="+mj-ea"/>
                <a:cs typeface="Times New Roman" panose="02020603050405020304" pitchFamily="18" charset="0"/>
              </a:rPr>
              <a:t>SWOT</a:t>
            </a:r>
            <a:r>
              <a:rPr lang="ja-JP" altLang="en-US" sz="1400" kern="100" dirty="0">
                <a:latin typeface="+mj-ea"/>
                <a:ea typeface="+mj-ea"/>
                <a:cs typeface="Times New Roman" panose="02020603050405020304" pitchFamily="18" charset="0"/>
              </a:rPr>
              <a:t>分析・事業者ヒアリング</a:t>
            </a:r>
            <a:r>
              <a:rPr lang="ja-JP" altLang="en-US" sz="1400" kern="100" dirty="0" smtClean="0">
                <a:latin typeface="+mj-ea"/>
                <a:ea typeface="+mj-ea"/>
                <a:cs typeface="Times New Roman" panose="02020603050405020304" pitchFamily="18" charset="0"/>
              </a:rPr>
              <a:t>などを踏まえた</a:t>
            </a:r>
            <a:r>
              <a:rPr lang="ja-JP" altLang="en-US" sz="1400" kern="100" dirty="0">
                <a:latin typeface="+mj-ea"/>
                <a:ea typeface="+mj-ea"/>
                <a:cs typeface="Times New Roman" panose="02020603050405020304" pitchFamily="18" charset="0"/>
              </a:rPr>
              <a:t>競争力強化</a:t>
            </a:r>
            <a:r>
              <a:rPr lang="ja-JP" altLang="en-US" sz="1400" kern="100" dirty="0" smtClean="0">
                <a:latin typeface="+mj-ea"/>
                <a:ea typeface="+mj-ea"/>
                <a:cs typeface="Times New Roman" panose="02020603050405020304" pitchFamily="18" charset="0"/>
              </a:rPr>
              <a:t>策</a:t>
            </a:r>
            <a:r>
              <a:rPr lang="en-US" altLang="ja-JP" sz="1400" kern="100" dirty="0" smtClean="0">
                <a:latin typeface="+mj-ea"/>
                <a:ea typeface="+mj-ea"/>
                <a:cs typeface="Times New Roman" panose="02020603050405020304" pitchFamily="18" charset="0"/>
              </a:rPr>
              <a:t> 【</a:t>
            </a:r>
            <a:r>
              <a:rPr lang="en-US" altLang="ja-JP" sz="1400" kern="100" dirty="0">
                <a:latin typeface="+mj-ea"/>
                <a:ea typeface="+mj-ea"/>
                <a:cs typeface="Times New Roman" panose="02020603050405020304" pitchFamily="18" charset="0"/>
              </a:rPr>
              <a:t>1</a:t>
            </a:r>
            <a:r>
              <a:rPr lang="ja-JP" altLang="en-US" sz="1400" kern="100" dirty="0" smtClean="0">
                <a:latin typeface="+mj-ea"/>
                <a:ea typeface="+mj-ea"/>
                <a:cs typeface="Times New Roman" panose="02020603050405020304" pitchFamily="18" charset="0"/>
              </a:rPr>
              <a:t>ページに詳細</a:t>
            </a:r>
            <a:r>
              <a:rPr lang="en-US" altLang="ja-JP" sz="1400" kern="100" dirty="0" smtClean="0">
                <a:latin typeface="+mj-ea"/>
                <a:ea typeface="+mj-ea"/>
                <a:cs typeface="Times New Roman" panose="02020603050405020304" pitchFamily="18" charset="0"/>
              </a:rPr>
              <a:t>】</a:t>
            </a:r>
          </a:p>
          <a:p>
            <a:pPr algn="just"/>
            <a:endParaRPr lang="en-US" altLang="ja-JP" sz="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③</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過大</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な土地賃借料負担</a:t>
            </a:r>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埋立事業へ</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の支払</a:t>
            </a:r>
            <a:r>
              <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en-US" sz="1400" kern="100" dirty="0">
                <a:latin typeface="+mj-ea"/>
                <a:cs typeface="Times New Roman" panose="02020603050405020304" pitchFamily="18" charset="0"/>
              </a:rPr>
              <a:t>　（中期的取組</a:t>
            </a:r>
            <a:r>
              <a:rPr lang="ja-JP" altLang="en-US" sz="1400" kern="100" dirty="0" smtClean="0">
                <a:latin typeface="+mj-ea"/>
                <a:cs typeface="Times New Roman" panose="02020603050405020304" pitchFamily="18" charset="0"/>
              </a:rPr>
              <a:t>）赤字</a:t>
            </a:r>
            <a:r>
              <a:rPr lang="ja-JP" altLang="en-US" sz="1400" kern="100" dirty="0">
                <a:latin typeface="+mj-ea"/>
                <a:cs typeface="Times New Roman" panose="02020603050405020304" pitchFamily="18" charset="0"/>
              </a:rPr>
              <a:t>施設の個別課題を改善</a:t>
            </a:r>
            <a:r>
              <a:rPr lang="ja-JP" altLang="en-US" sz="1400" kern="100" dirty="0" smtClean="0">
                <a:latin typeface="+mj-ea"/>
                <a:cs typeface="Times New Roman" panose="02020603050405020304" pitchFamily="18" charset="0"/>
              </a:rPr>
              <a:t>した上で生じた留保</a:t>
            </a:r>
            <a:r>
              <a:rPr lang="ja-JP" altLang="en-US" sz="1400" kern="100" dirty="0">
                <a:latin typeface="+mj-ea"/>
                <a:cs typeface="Times New Roman" panose="02020603050405020304" pitchFamily="18" charset="0"/>
              </a:rPr>
              <a:t>資金を活用した</a:t>
            </a:r>
            <a:r>
              <a:rPr lang="ja-JP" altLang="en-US" sz="1400" kern="100" dirty="0" smtClean="0">
                <a:latin typeface="+mj-ea"/>
                <a:cs typeface="Times New Roman" panose="02020603050405020304" pitchFamily="18" charset="0"/>
              </a:rPr>
              <a:t>、埠頭用地</a:t>
            </a:r>
            <a:r>
              <a:rPr lang="ja-JP" altLang="en-US" sz="1400" kern="100" dirty="0">
                <a:latin typeface="+mj-ea"/>
                <a:cs typeface="Times New Roman" panose="02020603050405020304" pitchFamily="18" charset="0"/>
              </a:rPr>
              <a:t>の</a:t>
            </a:r>
            <a:r>
              <a:rPr lang="ja-JP" altLang="en-US" sz="1400" kern="100" dirty="0" smtClean="0">
                <a:latin typeface="+mj-ea"/>
                <a:cs typeface="Times New Roman" panose="02020603050405020304" pitchFamily="18" charset="0"/>
              </a:rPr>
              <a:t>購入の促進</a:t>
            </a:r>
            <a:endParaRPr lang="en-US" altLang="ja-JP" sz="1400" kern="100" dirty="0" smtClean="0">
              <a:latin typeface="+mj-ea"/>
              <a:cs typeface="Times New Roman" panose="02020603050405020304" pitchFamily="18" charset="0"/>
            </a:endParaRPr>
          </a:p>
          <a:p>
            <a:pPr algn="just"/>
            <a:endParaRPr lang="en-US" altLang="ja-JP" sz="400" kern="100" dirty="0" smtClean="0">
              <a:latin typeface="+mj-ea"/>
              <a:cs typeface="Times New Roman" panose="02020603050405020304" pitchFamily="18" charset="0"/>
            </a:endParaRPr>
          </a:p>
          <a:p>
            <a:pPr algn="just"/>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④</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収益性</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の低い「一体使用荷さばき地</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」の必要性の</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検証</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j-ea"/>
                <a:cs typeface="Times New Roman" panose="02020603050405020304" pitchFamily="18" charset="0"/>
              </a:rPr>
              <a:t>　</a:t>
            </a:r>
            <a:r>
              <a:rPr lang="ja-JP" altLang="en-US" sz="1400" kern="100" dirty="0" smtClean="0">
                <a:latin typeface="+mj-ea"/>
                <a:cs typeface="Times New Roman" panose="02020603050405020304" pitchFamily="18" charset="0"/>
              </a:rPr>
              <a:t>（中期的取組</a:t>
            </a:r>
            <a:r>
              <a:rPr lang="ja-JP" altLang="en-US" sz="1400" kern="100" dirty="0">
                <a:latin typeface="+mj-ea"/>
                <a:cs typeface="Times New Roman" panose="02020603050405020304" pitchFamily="18" charset="0"/>
              </a:rPr>
              <a:t>）</a:t>
            </a:r>
            <a:r>
              <a:rPr lang="ja-JP" altLang="en-US" sz="1400" kern="100" dirty="0" smtClean="0">
                <a:latin typeface="+mj-ea"/>
                <a:cs typeface="Times New Roman" panose="02020603050405020304" pitchFamily="18" charset="0"/>
              </a:rPr>
              <a:t>現状</a:t>
            </a:r>
            <a:r>
              <a:rPr lang="ja-JP" altLang="en-US" sz="1400" kern="100" dirty="0">
                <a:latin typeface="+mj-ea"/>
                <a:cs typeface="Times New Roman" panose="02020603050405020304" pitchFamily="18" charset="0"/>
              </a:rPr>
              <a:t>の利用実態に支障が</a:t>
            </a:r>
            <a:r>
              <a:rPr lang="ja-JP" altLang="en-US" sz="1400" kern="100" dirty="0" smtClean="0">
                <a:latin typeface="+mj-ea"/>
                <a:cs typeface="Times New Roman" panose="02020603050405020304" pitchFamily="18" charset="0"/>
              </a:rPr>
              <a:t>生じない範囲で一体</a:t>
            </a:r>
            <a:r>
              <a:rPr lang="ja-JP" altLang="en-US" sz="1400" kern="100" dirty="0">
                <a:latin typeface="+mj-ea"/>
                <a:cs typeface="Times New Roman" panose="02020603050405020304" pitchFamily="18" charset="0"/>
              </a:rPr>
              <a:t>使用荷さばき地</a:t>
            </a:r>
            <a:r>
              <a:rPr lang="ja-JP" altLang="en-US" sz="1400" kern="100" dirty="0" smtClean="0">
                <a:latin typeface="+mj-ea"/>
                <a:cs typeface="Times New Roman" panose="02020603050405020304" pitchFamily="18" charset="0"/>
              </a:rPr>
              <a:t>を通常の「荷さばき地</a:t>
            </a:r>
            <a:r>
              <a:rPr lang="ja-JP" altLang="en-US" sz="1400" kern="100" dirty="0">
                <a:latin typeface="+mj-ea"/>
                <a:cs typeface="Times New Roman" panose="02020603050405020304" pitchFamily="18" charset="0"/>
              </a:rPr>
              <a:t>」</a:t>
            </a:r>
            <a:r>
              <a:rPr lang="ja-JP" altLang="en-US" sz="1400" kern="100" dirty="0" smtClean="0">
                <a:latin typeface="+mj-ea"/>
                <a:cs typeface="Times New Roman" panose="02020603050405020304" pitchFamily="18" charset="0"/>
              </a:rPr>
              <a:t>へ転換</a:t>
            </a:r>
            <a:r>
              <a:rPr lang="ja-JP" altLang="en-US" sz="1400" kern="100" dirty="0">
                <a:latin typeface="+mj-ea"/>
                <a:cs typeface="Times New Roman" panose="02020603050405020304" pitchFamily="18" charset="0"/>
              </a:rPr>
              <a:t>する</a:t>
            </a:r>
            <a:r>
              <a:rPr lang="ja-JP" altLang="en-US" sz="1400" kern="100" dirty="0" smtClean="0">
                <a:latin typeface="+mj-ea"/>
                <a:cs typeface="Times New Roman" panose="02020603050405020304" pitchFamily="18" charset="0"/>
              </a:rPr>
              <a:t>。</a:t>
            </a:r>
            <a:endParaRPr lang="en-US" altLang="ja-JP" sz="1400" kern="100" dirty="0" smtClean="0">
              <a:latin typeface="+mj-ea"/>
              <a:cs typeface="Times New Roman" panose="02020603050405020304" pitchFamily="18" charset="0"/>
            </a:endParaRPr>
          </a:p>
          <a:p>
            <a:pPr algn="just"/>
            <a:endParaRPr lang="en-US" altLang="ja-JP" sz="400" kern="100" dirty="0" smtClean="0">
              <a:latin typeface="+mj-ea"/>
              <a:cs typeface="Times New Roman" panose="02020603050405020304" pitchFamily="18" charset="0"/>
            </a:endParaRPr>
          </a:p>
          <a:p>
            <a:pPr algn="just"/>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⑤</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老朽化</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する上屋への対応</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j-ea"/>
                <a:cs typeface="Times New Roman" panose="02020603050405020304" pitchFamily="18" charset="0"/>
              </a:rPr>
              <a:t>　（中期的</a:t>
            </a:r>
            <a:r>
              <a:rPr lang="ja-JP" altLang="en-US" sz="1400" kern="100" dirty="0" smtClean="0">
                <a:latin typeface="+mj-ea"/>
                <a:cs typeface="Times New Roman" panose="02020603050405020304" pitchFamily="18" charset="0"/>
              </a:rPr>
              <a:t>取組）上屋</a:t>
            </a:r>
            <a:r>
              <a:rPr lang="ja-JP" altLang="en-US" sz="1400" kern="100" dirty="0">
                <a:latin typeface="+mj-ea"/>
                <a:cs typeface="Times New Roman" panose="02020603050405020304" pitchFamily="18" charset="0"/>
              </a:rPr>
              <a:t>を更新投資するに</a:t>
            </a:r>
            <a:r>
              <a:rPr lang="ja-JP" altLang="en-US" sz="1400" kern="100" dirty="0" smtClean="0">
                <a:latin typeface="+mj-ea"/>
                <a:cs typeface="Times New Roman" panose="02020603050405020304" pitchFamily="18" charset="0"/>
              </a:rPr>
              <a:t>あたってのルールを策定</a:t>
            </a:r>
            <a:r>
              <a:rPr lang="ja-JP" altLang="en-US" sz="1400" kern="100" dirty="0">
                <a:latin typeface="+mj-ea"/>
                <a:cs typeface="Times New Roman" panose="02020603050405020304" pitchFamily="18" charset="0"/>
              </a:rPr>
              <a:t>する</a:t>
            </a:r>
            <a:r>
              <a:rPr lang="ja-JP" altLang="en-US" sz="1400" kern="100" dirty="0" smtClean="0">
                <a:latin typeface="+mj-ea"/>
                <a:cs typeface="Times New Roman" panose="02020603050405020304" pitchFamily="18" charset="0"/>
              </a:rPr>
              <a:t>。</a:t>
            </a:r>
            <a:endParaRPr lang="en-US" altLang="ja-JP" sz="1400" kern="100" dirty="0" smtClean="0">
              <a:latin typeface="+mj-ea"/>
              <a:cs typeface="Times New Roman" panose="02020603050405020304" pitchFamily="18" charset="0"/>
            </a:endParaRPr>
          </a:p>
          <a:p>
            <a:pPr algn="just"/>
            <a:endParaRPr lang="en-US" altLang="ja-JP" sz="400" kern="100" dirty="0">
              <a:latin typeface="+mj-ea"/>
              <a:cs typeface="Times New Roman" panose="02020603050405020304" pitchFamily="18" charset="0"/>
            </a:endParaRPr>
          </a:p>
          <a:p>
            <a:pPr algn="just"/>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⑥港営</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事業会計を構成する施設提供</a:t>
            </a:r>
            <a:r>
              <a:rPr lang="ja-JP" altLang="en-US" sz="14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事業と埋立事業</a:t>
            </a: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の区分の明確化</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mj-ea"/>
                <a:cs typeface="Times New Roman" panose="02020603050405020304" pitchFamily="18" charset="0"/>
              </a:rPr>
              <a:t>　（</a:t>
            </a:r>
            <a:r>
              <a:rPr lang="ja-JP" altLang="en-US" sz="1400" kern="100" dirty="0" smtClean="0">
                <a:latin typeface="+mj-ea"/>
                <a:cs typeface="Times New Roman" panose="02020603050405020304" pitchFamily="18" charset="0"/>
              </a:rPr>
              <a:t>中期的取組</a:t>
            </a:r>
            <a:r>
              <a:rPr lang="ja-JP" altLang="en-US" sz="1400" kern="100" dirty="0">
                <a:latin typeface="+mj-ea"/>
                <a:cs typeface="Times New Roman" panose="02020603050405020304" pitchFamily="18" charset="0"/>
              </a:rPr>
              <a:t>）</a:t>
            </a:r>
            <a:r>
              <a:rPr lang="ja-JP" altLang="en-US" sz="1400" kern="100" dirty="0" smtClean="0">
                <a:latin typeface="+mj-ea"/>
                <a:cs typeface="Times New Roman" panose="02020603050405020304" pitchFamily="18" charset="0"/>
              </a:rPr>
              <a:t>港営</a:t>
            </a:r>
            <a:r>
              <a:rPr lang="ja-JP" altLang="en-US" sz="1400" kern="100" dirty="0">
                <a:latin typeface="+mj-ea"/>
                <a:cs typeface="Times New Roman" panose="02020603050405020304" pitchFamily="18" charset="0"/>
              </a:rPr>
              <a:t>事業会計を分離する</a:t>
            </a:r>
            <a:r>
              <a:rPr lang="ja-JP" altLang="en-US" sz="1400" kern="100" dirty="0" smtClean="0">
                <a:latin typeface="+mj-ea"/>
                <a:cs typeface="Times New Roman" panose="02020603050405020304" pitchFamily="18" charset="0"/>
              </a:rPr>
              <a:t>など様々な手法及びその実施の是非について研究</a:t>
            </a:r>
            <a:r>
              <a:rPr lang="ja-JP" altLang="en-US" sz="1400" kern="100" dirty="0">
                <a:latin typeface="+mj-ea"/>
                <a:cs typeface="Times New Roman" panose="02020603050405020304" pitchFamily="18" charset="0"/>
              </a:rPr>
              <a:t>・検討</a:t>
            </a:r>
            <a:r>
              <a:rPr lang="ja-JP" altLang="en-US" sz="1400" kern="100" dirty="0" smtClean="0">
                <a:latin typeface="+mj-ea"/>
                <a:cs typeface="Times New Roman" panose="02020603050405020304" pitchFamily="18" charset="0"/>
              </a:rPr>
              <a:t>を行う。</a:t>
            </a:r>
            <a:endParaRPr lang="en-US" altLang="ja-JP" sz="1400" kern="100" dirty="0">
              <a:latin typeface="+mj-ea"/>
              <a:cs typeface="Times New Roman" panose="02020603050405020304" pitchFamily="18" charset="0"/>
            </a:endParaRPr>
          </a:p>
        </p:txBody>
      </p:sp>
      <p:sp>
        <p:nvSpPr>
          <p:cNvPr id="12" name="正方形/長方形 11"/>
          <p:cNvSpPr/>
          <p:nvPr/>
        </p:nvSpPr>
        <p:spPr>
          <a:xfrm>
            <a:off x="102635" y="1591090"/>
            <a:ext cx="3427204" cy="417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1"/>
                </a:solidFill>
              </a:rPr>
              <a:t>②</a:t>
            </a:r>
            <a:r>
              <a:rPr lang="ja-JP" altLang="en-US" sz="1400" dirty="0" smtClean="0">
                <a:solidFill>
                  <a:schemeClr val="bg1"/>
                </a:solidFill>
              </a:rPr>
              <a:t>　全般的課題解決</a:t>
            </a:r>
            <a:r>
              <a:rPr lang="ja-JP" altLang="en-US" sz="1400" dirty="0">
                <a:solidFill>
                  <a:schemeClr val="bg1"/>
                </a:solidFill>
              </a:rPr>
              <a:t>のための経営改善</a:t>
            </a:r>
            <a:r>
              <a:rPr lang="ja-JP" altLang="en-US" sz="1400" dirty="0" smtClean="0">
                <a:solidFill>
                  <a:schemeClr val="bg1"/>
                </a:solidFill>
              </a:rPr>
              <a:t>策</a:t>
            </a:r>
            <a:endParaRPr lang="ja-JP" altLang="en-US" sz="1400" dirty="0">
              <a:solidFill>
                <a:schemeClr val="bg1"/>
              </a:solidFill>
            </a:endParaRPr>
          </a:p>
        </p:txBody>
      </p:sp>
      <p:sp>
        <p:nvSpPr>
          <p:cNvPr id="15" name="正方形/長方形 14"/>
          <p:cNvSpPr/>
          <p:nvPr/>
        </p:nvSpPr>
        <p:spPr>
          <a:xfrm>
            <a:off x="101704" y="4876659"/>
            <a:ext cx="3427205" cy="3842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t>③　個別</a:t>
            </a:r>
            <a:r>
              <a:rPr lang="ja-JP" altLang="en-US" sz="1400" dirty="0"/>
              <a:t>課題解決のための経営改善</a:t>
            </a:r>
            <a:r>
              <a:rPr lang="ja-JP" altLang="en-US" sz="1400" dirty="0" smtClean="0"/>
              <a:t>策</a:t>
            </a:r>
            <a:endParaRPr lang="ja-JP" altLang="en-US" sz="1400" dirty="0"/>
          </a:p>
        </p:txBody>
      </p:sp>
      <p:sp>
        <p:nvSpPr>
          <p:cNvPr id="24" name="タイトル 1"/>
          <p:cNvSpPr txBox="1">
            <a:spLocks/>
          </p:cNvSpPr>
          <p:nvPr/>
        </p:nvSpPr>
        <p:spPr>
          <a:xfrm>
            <a:off x="77996" y="-10021"/>
            <a:ext cx="6424863" cy="706075"/>
          </a:xfrm>
          <a:prstGeom prst="rect">
            <a:avLst/>
          </a:prstGeom>
        </p:spPr>
        <p:txBody>
          <a:bodyPr vert="horz" lIns="91440" tIns="45720" rIns="91440" bIns="45720" rtlCol="0" anchor="t">
            <a:no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r>
              <a:rPr lang="ja-JP" altLang="en-US" sz="2000" b="1" i="1" u="sng" dirty="0" smtClean="0"/>
              <a:t>港湾</a:t>
            </a:r>
            <a:r>
              <a:rPr lang="ja-JP" altLang="en-US" sz="2000" b="1" i="1" u="sng" dirty="0"/>
              <a:t>施設提供事業経営</a:t>
            </a:r>
            <a:r>
              <a:rPr lang="ja-JP" altLang="en-US" sz="2000" b="1" i="1" u="sng" dirty="0" smtClean="0"/>
              <a:t>計画 </a:t>
            </a:r>
            <a:r>
              <a:rPr lang="en-US" altLang="ja-JP" sz="2000" b="1" i="1" u="sng" dirty="0" smtClean="0"/>
              <a:t>Ver.4.0</a:t>
            </a:r>
            <a:r>
              <a:rPr lang="ja-JP" altLang="en-US" sz="2000" b="1" i="1" u="sng" dirty="0" smtClean="0"/>
              <a:t>概要</a:t>
            </a:r>
            <a:endParaRPr lang="ja-JP" altLang="en-US" sz="2000" b="1" i="1" u="sng" dirty="0"/>
          </a:p>
        </p:txBody>
      </p:sp>
      <p:sp>
        <p:nvSpPr>
          <p:cNvPr id="68" name="正方形/長方形 67"/>
          <p:cNvSpPr/>
          <p:nvPr/>
        </p:nvSpPr>
        <p:spPr>
          <a:xfrm>
            <a:off x="21054" y="14046196"/>
            <a:ext cx="9509270" cy="15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mj-ea"/>
                <a:ea typeface="+mj-ea"/>
              </a:rPr>
              <a:t>-3-</a:t>
            </a:r>
            <a:endParaRPr lang="ja-JP" altLang="en-US" sz="1400" dirty="0">
              <a:solidFill>
                <a:schemeClr val="tx1"/>
              </a:solidFill>
              <a:latin typeface="+mj-ea"/>
              <a:ea typeface="+mj-ea"/>
            </a:endParaRPr>
          </a:p>
        </p:txBody>
      </p:sp>
      <p:sp>
        <p:nvSpPr>
          <p:cNvPr id="43" name="正方形/長方形 42"/>
          <p:cNvSpPr/>
          <p:nvPr/>
        </p:nvSpPr>
        <p:spPr>
          <a:xfrm>
            <a:off x="113558" y="457200"/>
            <a:ext cx="9350335" cy="954718"/>
          </a:xfrm>
          <a:prstGeom prst="rect">
            <a:avLst/>
          </a:prstGeom>
          <a:ln w="38100">
            <a:solidFill>
              <a:srgbClr val="7030A0"/>
            </a:solidFill>
          </a:ln>
        </p:spPr>
        <p:txBody>
          <a:bodyPr wrap="square" anchor="ctr">
            <a:noAutofit/>
          </a:bodyPr>
          <a:lstStyle/>
          <a:p>
            <a:pPr algn="just">
              <a:spcBef>
                <a:spcPts val="1200"/>
              </a:spcBef>
            </a:pPr>
            <a:r>
              <a:rPr lang="ja-JP" altLang="en-US"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取組期間の目標年次</a:t>
            </a:r>
            <a:endParaRPr lang="en-US" altLang="ja-JP" sz="14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spcBef>
                <a:spcPts val="600"/>
              </a:spcBef>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短期間で取り組むべきもの（短期的取組）　平成</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年度</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から令和</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年度</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まで（</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年間）</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spcBef>
                <a:spcPts val="600"/>
              </a:spcBef>
              <a:buFont typeface="Wingdings" panose="05000000000000000000" pitchFamily="2" charset="2"/>
              <a:buChar char="Ø"/>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中期的に取り組むべきもの（中期的取組）　平成</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年度</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から令和</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年度</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まで（</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年間）</a:t>
            </a:r>
            <a:endPar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6" name="正方形/長方形 75"/>
          <p:cNvSpPr/>
          <p:nvPr/>
        </p:nvSpPr>
        <p:spPr>
          <a:xfrm>
            <a:off x="185830" y="11737291"/>
            <a:ext cx="1367199" cy="32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400" dirty="0" smtClean="0">
                <a:solidFill>
                  <a:schemeClr val="tx1"/>
                </a:solidFill>
                <a:latin typeface="+mn-ea"/>
              </a:rPr>
              <a:t>　</a:t>
            </a:r>
            <a:r>
              <a:rPr lang="ja-JP" altLang="en-US" sz="1400" u="sng" dirty="0" smtClean="0">
                <a:solidFill>
                  <a:schemeClr val="tx1"/>
                </a:solidFill>
                <a:latin typeface="+mn-ea"/>
              </a:rPr>
              <a:t>試算結果</a:t>
            </a:r>
            <a:endParaRPr lang="en-US" altLang="ja-JP" sz="1400" u="sng" dirty="0" smtClean="0">
              <a:solidFill>
                <a:schemeClr val="tx1"/>
              </a:solidFill>
              <a:latin typeface="+mn-ea"/>
            </a:endParaRPr>
          </a:p>
        </p:txBody>
      </p:sp>
      <p:sp>
        <p:nvSpPr>
          <p:cNvPr id="77" name="正方形/長方形 76"/>
          <p:cNvSpPr/>
          <p:nvPr/>
        </p:nvSpPr>
        <p:spPr>
          <a:xfrm>
            <a:off x="185830" y="11203241"/>
            <a:ext cx="9278064" cy="2842956"/>
          </a:xfrm>
          <a:prstGeom prst="rect">
            <a:avLst/>
          </a:prstGeom>
          <a:noFill/>
          <a:ln w="38100">
            <a:solidFill>
              <a:srgbClr val="7030A0"/>
            </a:solidFill>
          </a:ln>
          <a:effectLst/>
        </p:spPr>
        <p:txBody>
          <a:bodyPr wrap="square">
            <a:noAutofit/>
          </a:bodyPr>
          <a:lstStyle/>
          <a:p>
            <a:endParaRPr lang="en-US" altLang="ja-JP" sz="1400" kern="100" dirty="0">
              <a:latin typeface="+mn-ea"/>
              <a:cs typeface="Times New Roman" panose="02020603050405020304" pitchFamily="18" charset="0"/>
            </a:endParaRPr>
          </a:p>
        </p:txBody>
      </p:sp>
      <p:sp>
        <p:nvSpPr>
          <p:cNvPr id="82" name="正方形/長方形 81"/>
          <p:cNvSpPr/>
          <p:nvPr/>
        </p:nvSpPr>
        <p:spPr>
          <a:xfrm>
            <a:off x="166091" y="11179629"/>
            <a:ext cx="8527966" cy="811536"/>
          </a:xfrm>
          <a:prstGeom prst="rect">
            <a:avLst/>
          </a:prstGeom>
          <a:noFill/>
          <a:ln w="38100">
            <a:noFill/>
          </a:ln>
          <a:effectLst/>
        </p:spPr>
        <p:txBody>
          <a:bodyPr wrap="square">
            <a:noAutofit/>
          </a:bodyPr>
          <a:lstStyle/>
          <a:p>
            <a:r>
              <a:rPr lang="ja-JP" altLang="en-US" sz="1400" kern="100" dirty="0">
                <a:latin typeface="+mn-ea"/>
                <a:cs typeface="Times New Roman" panose="02020603050405020304" pitchFamily="18" charset="0"/>
              </a:rPr>
              <a:t>　</a:t>
            </a:r>
            <a:r>
              <a:rPr lang="ja-JP" altLang="en-US" sz="1400" u="sng" kern="100" dirty="0">
                <a:latin typeface="+mn-ea"/>
                <a:cs typeface="Times New Roman" panose="02020603050405020304" pitchFamily="18" charset="0"/>
              </a:rPr>
              <a:t>前提</a:t>
            </a:r>
            <a:r>
              <a:rPr lang="ja-JP" altLang="en-US" sz="1400" u="sng" kern="100" dirty="0" smtClean="0">
                <a:latin typeface="+mn-ea"/>
                <a:cs typeface="Times New Roman" panose="02020603050405020304" pitchFamily="18" charset="0"/>
              </a:rPr>
              <a:t>条件</a:t>
            </a:r>
            <a:endParaRPr lang="en-US" altLang="ja-JP" sz="1400" u="sng" kern="100" dirty="0">
              <a:latin typeface="+mn-ea"/>
              <a:cs typeface="Times New Roman" panose="02020603050405020304" pitchFamily="18" charset="0"/>
            </a:endParaRPr>
          </a:p>
          <a:p>
            <a:pPr marL="342900" indent="-342900">
              <a:buFont typeface="Wingdings" panose="05000000000000000000" pitchFamily="2" charset="2"/>
              <a:buChar char=""/>
            </a:pPr>
            <a:r>
              <a:rPr lang="ja-JP" altLang="en-US" sz="1300" kern="100" dirty="0">
                <a:latin typeface="+mn-ea"/>
                <a:cs typeface="Times New Roman" panose="02020603050405020304" pitchFamily="18" charset="0"/>
              </a:rPr>
              <a:t>短期的取組による経営改善効果と中期的取組による経営改善効果をそれぞれ試算</a:t>
            </a:r>
          </a:p>
          <a:p>
            <a:pPr marL="342900" indent="-342900">
              <a:buFont typeface="Wingdings" panose="05000000000000000000" pitchFamily="2" charset="2"/>
              <a:buChar char=""/>
            </a:pPr>
            <a:r>
              <a:rPr lang="ja-JP" altLang="en-US" sz="1300" kern="100" dirty="0">
                <a:latin typeface="+mn-ea"/>
                <a:cs typeface="Times New Roman" panose="02020603050405020304" pitchFamily="18" charset="0"/>
              </a:rPr>
              <a:t>個別課題に関する経営改善策の実施により、効果を発揮（赤字を解消）した場合の額を「効果額」とする。</a:t>
            </a:r>
          </a:p>
        </p:txBody>
      </p:sp>
      <p:sp>
        <p:nvSpPr>
          <p:cNvPr id="87" name="正方形/長方形 86"/>
          <p:cNvSpPr/>
          <p:nvPr/>
        </p:nvSpPr>
        <p:spPr>
          <a:xfrm>
            <a:off x="306954" y="10937161"/>
            <a:ext cx="5548401" cy="295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effectLst>
                  <a:outerShdw blurRad="38100" dist="38100" dir="2700000" algn="tl">
                    <a:srgbClr val="000000">
                      <a:alpha val="43137"/>
                    </a:srgbClr>
                  </a:outerShdw>
                </a:effectLst>
              </a:rPr>
              <a:t>現状を前提とした場合の効果額の試算</a:t>
            </a:r>
          </a:p>
        </p:txBody>
      </p:sp>
      <p:sp>
        <p:nvSpPr>
          <p:cNvPr id="88" name="正方形/長方形 87"/>
          <p:cNvSpPr/>
          <p:nvPr/>
        </p:nvSpPr>
        <p:spPr>
          <a:xfrm>
            <a:off x="61558" y="10528550"/>
            <a:ext cx="9429609" cy="556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dirty="0">
                <a:solidFill>
                  <a:schemeClr val="tx1"/>
                </a:solidFill>
                <a:latin typeface="+mn-ea"/>
              </a:rPr>
              <a:t>３</a:t>
            </a:r>
            <a:r>
              <a:rPr lang="en-US" altLang="ja-JP" sz="1600" dirty="0" smtClean="0">
                <a:solidFill>
                  <a:schemeClr val="tx1"/>
                </a:solidFill>
                <a:latin typeface="+mn-ea"/>
              </a:rPr>
              <a:t>.</a:t>
            </a:r>
            <a:r>
              <a:rPr lang="ja-JP" altLang="en-US" sz="1600" dirty="0" smtClean="0">
                <a:solidFill>
                  <a:schemeClr val="tx1"/>
                </a:solidFill>
                <a:latin typeface="+mn-ea"/>
              </a:rPr>
              <a:t> 経営改善策の実施による効果額の試算について</a:t>
            </a:r>
            <a:endParaRPr lang="en-US" altLang="ja-JP" sz="1600" dirty="0">
              <a:solidFill>
                <a:schemeClr val="tx1"/>
              </a:solidFill>
              <a:latin typeface="+mn-ea"/>
            </a:endParaRPr>
          </a:p>
        </p:txBody>
      </p:sp>
      <p:sp>
        <p:nvSpPr>
          <p:cNvPr id="19" name="正方形/長方形 18"/>
          <p:cNvSpPr/>
          <p:nvPr/>
        </p:nvSpPr>
        <p:spPr>
          <a:xfrm>
            <a:off x="7385616" y="12188592"/>
            <a:ext cx="1992507" cy="1704173"/>
          </a:xfrm>
          <a:prstGeom prst="rect">
            <a:avLst/>
          </a:prstGeom>
          <a:noFill/>
          <a:ln w="38100">
            <a:solidFill>
              <a:srgbClr val="7030A0"/>
            </a:solidFill>
          </a:ln>
        </p:spPr>
        <p:txBody>
          <a:bodyPr wrap="square" anchor="t">
            <a:noAutofit/>
          </a:bodyPr>
          <a:lstStyle/>
          <a:p>
            <a:pPr algn="just"/>
            <a:endParaRPr lang="en-US" altLang="ja-JP" sz="1600" kern="100" dirty="0">
              <a:solidFill>
                <a:schemeClr val="tx2"/>
              </a:solidFill>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400" kern="100" dirty="0">
                <a:latin typeface="+mn-ea"/>
                <a:cs typeface="Times New Roman" panose="02020603050405020304" pitchFamily="18" charset="0"/>
              </a:rPr>
              <a:t>短期的取組などにより、</a:t>
            </a:r>
            <a:r>
              <a:rPr lang="ja-JP" altLang="en-US" sz="1400" kern="100" dirty="0">
                <a:solidFill>
                  <a:schemeClr val="tx2"/>
                </a:solidFill>
                <a:latin typeface="+mn-ea"/>
                <a:cs typeface="Times New Roman" panose="02020603050405020304" pitchFamily="18" charset="0"/>
              </a:rPr>
              <a:t>約</a:t>
            </a:r>
            <a:r>
              <a:rPr lang="en-US" altLang="ja-JP" sz="1400" kern="100" dirty="0">
                <a:latin typeface="+mn-ea"/>
                <a:cs typeface="Times New Roman" panose="02020603050405020304" pitchFamily="18" charset="0"/>
              </a:rPr>
              <a:t>0.6</a:t>
            </a:r>
            <a:r>
              <a:rPr lang="ja-JP" altLang="en-US" sz="1400" kern="100" dirty="0">
                <a:latin typeface="+mn-ea"/>
                <a:cs typeface="Times New Roman" panose="02020603050405020304" pitchFamily="18" charset="0"/>
              </a:rPr>
              <a:t>億円の効果が見込まれ、さらに、中期的取組（</a:t>
            </a:r>
            <a:r>
              <a:rPr lang="en-US" altLang="ja-JP" sz="1400" kern="100" dirty="0">
                <a:latin typeface="+mn-ea"/>
                <a:cs typeface="Times New Roman" panose="02020603050405020304" pitchFamily="18" charset="0"/>
              </a:rPr>
              <a:t>2</a:t>
            </a:r>
            <a:r>
              <a:rPr lang="ja-JP" altLang="en-US" sz="1400" kern="100" dirty="0">
                <a:latin typeface="+mn-ea"/>
                <a:cs typeface="Times New Roman" panose="02020603050405020304" pitchFamily="18" charset="0"/>
              </a:rPr>
              <a:t>年後）により、約</a:t>
            </a:r>
            <a:r>
              <a:rPr lang="en-US" altLang="ja-JP" sz="1400" kern="100" dirty="0">
                <a:latin typeface="+mn-ea"/>
                <a:cs typeface="Times New Roman" panose="02020603050405020304" pitchFamily="18" charset="0"/>
              </a:rPr>
              <a:t>6.2</a:t>
            </a:r>
            <a:r>
              <a:rPr lang="ja-JP" altLang="en-US" sz="1400" kern="100" dirty="0">
                <a:latin typeface="+mn-ea"/>
                <a:cs typeface="Times New Roman" panose="02020603050405020304" pitchFamily="18" charset="0"/>
              </a:rPr>
              <a:t>億円の効果が見込まれる。</a:t>
            </a:r>
          </a:p>
        </p:txBody>
      </p:sp>
      <p:sp>
        <p:nvSpPr>
          <p:cNvPr id="21" name="正方形/長方形 20"/>
          <p:cNvSpPr/>
          <p:nvPr/>
        </p:nvSpPr>
        <p:spPr>
          <a:xfrm>
            <a:off x="7384780" y="12181389"/>
            <a:ext cx="1513609" cy="285965"/>
          </a:xfrm>
          <a:prstGeom prst="rect">
            <a:avLst/>
          </a:prstGeom>
          <a:solidFill>
            <a:srgbClr val="7030A0"/>
          </a:solidFill>
        </p:spPr>
        <p:txBody>
          <a:bodyPr wrap="square" anchor="ctr">
            <a:noAutofit/>
          </a:bodyPr>
          <a:lstStyle/>
          <a:p>
            <a:pPr algn="just"/>
            <a:r>
              <a:rPr lang="ja-JP" altLang="en-US" sz="1400" b="1" kern="100" dirty="0">
                <a:solidFill>
                  <a:schemeClr val="bg1"/>
                </a:solidFill>
                <a:latin typeface="+mn-ea"/>
                <a:cs typeface="Times New Roman" panose="02020603050405020304" pitchFamily="18" charset="0"/>
              </a:rPr>
              <a:t>効果額について</a:t>
            </a:r>
            <a:endParaRPr lang="en-US" altLang="ja-JP" sz="1400" b="1" kern="100" dirty="0">
              <a:solidFill>
                <a:schemeClr val="bg1"/>
              </a:solidFill>
              <a:latin typeface="+mn-ea"/>
              <a:cs typeface="Times New Roman" panose="02020603050405020304" pitchFamily="18" charset="0"/>
            </a:endParaRPr>
          </a:p>
        </p:txBody>
      </p:sp>
      <p:grpSp>
        <p:nvGrpSpPr>
          <p:cNvPr id="22" name="グループ化 21"/>
          <p:cNvGrpSpPr/>
          <p:nvPr/>
        </p:nvGrpSpPr>
        <p:grpSpPr>
          <a:xfrm>
            <a:off x="166091" y="12014777"/>
            <a:ext cx="7329583" cy="1937661"/>
            <a:chOff x="21506" y="2374360"/>
            <a:chExt cx="7377406" cy="2520448"/>
          </a:xfrm>
        </p:grpSpPr>
        <p:sp>
          <p:nvSpPr>
            <p:cNvPr id="23" name="正方形/長方形 22"/>
            <p:cNvSpPr/>
            <p:nvPr/>
          </p:nvSpPr>
          <p:spPr>
            <a:xfrm>
              <a:off x="29506" y="459955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47.5</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25" name="正方形/長方形 24"/>
            <p:cNvSpPr/>
            <p:nvPr/>
          </p:nvSpPr>
          <p:spPr>
            <a:xfrm>
              <a:off x="952956" y="460822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37.0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26" name="正方形/長方形 25"/>
            <p:cNvSpPr/>
            <p:nvPr/>
          </p:nvSpPr>
          <p:spPr>
            <a:xfrm>
              <a:off x="2468916" y="4613266"/>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48.1</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27" name="正方形/長方形 26"/>
            <p:cNvSpPr/>
            <p:nvPr/>
          </p:nvSpPr>
          <p:spPr>
            <a:xfrm>
              <a:off x="3379687" y="4613266"/>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37.0.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28" name="正方形/長方形 27"/>
            <p:cNvSpPr/>
            <p:nvPr/>
          </p:nvSpPr>
          <p:spPr>
            <a:xfrm>
              <a:off x="4922651" y="4610375"/>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51.0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29" name="正方形/長方形 28"/>
            <p:cNvSpPr/>
            <p:nvPr/>
          </p:nvSpPr>
          <p:spPr>
            <a:xfrm>
              <a:off x="5829401" y="461214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33.7</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30" name="正方形/長方形 29"/>
            <p:cNvSpPr/>
            <p:nvPr/>
          </p:nvSpPr>
          <p:spPr>
            <a:xfrm>
              <a:off x="21506" y="2427531"/>
              <a:ext cx="2326758" cy="38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令和</a:t>
              </a:r>
              <a:r>
                <a:rPr lang="ja-JP" altLang="en-US" sz="1300" dirty="0">
                  <a:solidFill>
                    <a:schemeClr val="tx1"/>
                  </a:solidFill>
                  <a:latin typeface="+mn-ea"/>
                </a:rPr>
                <a:t>元</a:t>
              </a:r>
              <a:r>
                <a:rPr lang="ja-JP" altLang="en-US" sz="1300" dirty="0" smtClean="0">
                  <a:solidFill>
                    <a:schemeClr val="tx1"/>
                  </a:solidFill>
                  <a:latin typeface="+mn-ea"/>
                </a:rPr>
                <a:t>年度経常損益</a:t>
              </a:r>
              <a:endParaRPr lang="en-US" altLang="ja-JP" sz="1300" dirty="0" smtClean="0">
                <a:solidFill>
                  <a:schemeClr val="tx1"/>
                </a:solidFill>
                <a:latin typeface="+mn-ea"/>
              </a:endParaRPr>
            </a:p>
            <a:p>
              <a:pPr algn="ctr"/>
              <a:r>
                <a:rPr lang="ja-JP" altLang="en-US" sz="1300" dirty="0" smtClean="0">
                  <a:solidFill>
                    <a:schemeClr val="tx1"/>
                  </a:solidFill>
                  <a:latin typeface="+mn-ea"/>
                </a:rPr>
                <a:t>（現状）</a:t>
              </a:r>
              <a:endParaRPr lang="en-US" altLang="ja-JP" sz="1300" dirty="0" smtClean="0">
                <a:solidFill>
                  <a:schemeClr val="tx1"/>
                </a:solidFill>
                <a:latin typeface="+mn-ea"/>
              </a:endParaRPr>
            </a:p>
          </p:txBody>
        </p:sp>
        <p:sp>
          <p:nvSpPr>
            <p:cNvPr id="31" name="正方形/長方形 30"/>
            <p:cNvSpPr/>
            <p:nvPr/>
          </p:nvSpPr>
          <p:spPr>
            <a:xfrm>
              <a:off x="2228536" y="2374360"/>
              <a:ext cx="2597499" cy="403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短期的取組効果</a:t>
              </a:r>
              <a:endParaRPr lang="en-US" altLang="ja-JP" sz="1300" dirty="0" smtClean="0">
                <a:solidFill>
                  <a:schemeClr val="tx1"/>
                </a:solidFill>
                <a:latin typeface="+mn-ea"/>
              </a:endParaRPr>
            </a:p>
            <a:p>
              <a:pPr algn="ctr"/>
              <a:r>
                <a:rPr lang="ja-JP" altLang="en-US" sz="1300" dirty="0" smtClean="0">
                  <a:solidFill>
                    <a:schemeClr val="tx1"/>
                  </a:solidFill>
                  <a:latin typeface="+mn-ea"/>
                </a:rPr>
                <a:t>（令和</a:t>
              </a:r>
              <a:r>
                <a:rPr lang="en-US" altLang="ja-JP" sz="1300" dirty="0" smtClean="0">
                  <a:solidFill>
                    <a:schemeClr val="tx1"/>
                  </a:solidFill>
                  <a:latin typeface="+mn-ea"/>
                </a:rPr>
                <a:t>2</a:t>
              </a:r>
              <a:r>
                <a:rPr lang="ja-JP" altLang="en-US" sz="1300" dirty="0" smtClean="0">
                  <a:solidFill>
                    <a:schemeClr val="tx1"/>
                  </a:solidFill>
                  <a:latin typeface="+mn-ea"/>
                </a:rPr>
                <a:t>年度決算反映後の効果）</a:t>
              </a:r>
              <a:endParaRPr lang="en-US" altLang="ja-JP" sz="1300" dirty="0" smtClean="0">
                <a:solidFill>
                  <a:schemeClr val="tx1"/>
                </a:solidFill>
                <a:latin typeface="+mn-ea"/>
              </a:endParaRPr>
            </a:p>
          </p:txBody>
        </p:sp>
        <p:sp>
          <p:nvSpPr>
            <p:cNvPr id="33" name="正方形/長方形 32"/>
            <p:cNvSpPr/>
            <p:nvPr/>
          </p:nvSpPr>
          <p:spPr>
            <a:xfrm>
              <a:off x="4699593" y="2382616"/>
              <a:ext cx="2699319" cy="407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経営改善効果</a:t>
              </a:r>
              <a:endParaRPr lang="en-US" altLang="ja-JP" sz="1300" dirty="0" smtClean="0">
                <a:solidFill>
                  <a:schemeClr val="tx1"/>
                </a:solidFill>
                <a:latin typeface="+mn-ea"/>
              </a:endParaRPr>
            </a:p>
            <a:p>
              <a:pPr algn="ctr"/>
              <a:r>
                <a:rPr lang="ja-JP" altLang="en-US" sz="1300" dirty="0" smtClean="0">
                  <a:solidFill>
                    <a:schemeClr val="tx1"/>
                  </a:solidFill>
                  <a:latin typeface="+mn-ea"/>
                </a:rPr>
                <a:t>（令和</a:t>
              </a:r>
              <a:r>
                <a:rPr lang="en-US" altLang="ja-JP" sz="1300" dirty="0">
                  <a:solidFill>
                    <a:schemeClr val="tx1"/>
                  </a:solidFill>
                  <a:latin typeface="+mn-ea"/>
                </a:rPr>
                <a:t>4</a:t>
              </a:r>
              <a:r>
                <a:rPr lang="ja-JP" altLang="en-US" sz="1300" dirty="0" smtClean="0">
                  <a:solidFill>
                    <a:schemeClr val="tx1"/>
                  </a:solidFill>
                  <a:latin typeface="+mn-ea"/>
                </a:rPr>
                <a:t>年度決算反映後の効果）</a:t>
              </a:r>
              <a:endParaRPr lang="en-US" altLang="ja-JP" sz="1300" dirty="0" smtClean="0">
                <a:solidFill>
                  <a:schemeClr val="tx1"/>
                </a:solidFill>
                <a:latin typeface="+mn-ea"/>
              </a:endParaRPr>
            </a:p>
          </p:txBody>
        </p:sp>
        <p:graphicFrame>
          <p:nvGraphicFramePr>
            <p:cNvPr id="34" name="グラフ 33"/>
            <p:cNvGraphicFramePr>
              <a:graphicFrameLocks/>
            </p:cNvGraphicFramePr>
            <p:nvPr>
              <p:extLst>
                <p:ext uri="{D42A27DB-BD31-4B8C-83A1-F6EECF244321}">
                  <p14:modId xmlns:p14="http://schemas.microsoft.com/office/powerpoint/2010/main" val="3110526840"/>
                </p:ext>
              </p:extLst>
            </p:nvPr>
          </p:nvGraphicFramePr>
          <p:xfrm>
            <a:off x="225021" y="2780969"/>
            <a:ext cx="1800000" cy="16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グラフ 34"/>
            <p:cNvGraphicFramePr>
              <a:graphicFrameLocks/>
            </p:cNvGraphicFramePr>
            <p:nvPr>
              <p:extLst>
                <p:ext uri="{D42A27DB-BD31-4B8C-83A1-F6EECF244321}">
                  <p14:modId xmlns:p14="http://schemas.microsoft.com/office/powerpoint/2010/main" val="1323776591"/>
                </p:ext>
              </p:extLst>
            </p:nvPr>
          </p:nvGraphicFramePr>
          <p:xfrm>
            <a:off x="2633445" y="2786221"/>
            <a:ext cx="1800000"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グラフ 35"/>
            <p:cNvGraphicFramePr>
              <a:graphicFrameLocks/>
            </p:cNvGraphicFramePr>
            <p:nvPr>
              <p:extLst>
                <p:ext uri="{D42A27DB-BD31-4B8C-83A1-F6EECF244321}">
                  <p14:modId xmlns:p14="http://schemas.microsoft.com/office/powerpoint/2010/main" val="885958853"/>
                </p:ext>
              </p:extLst>
            </p:nvPr>
          </p:nvGraphicFramePr>
          <p:xfrm>
            <a:off x="5095686" y="2777590"/>
            <a:ext cx="1800000" cy="1656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ストライプ矢印 36"/>
            <p:cNvSpPr/>
            <p:nvPr/>
          </p:nvSpPr>
          <p:spPr>
            <a:xfrm>
              <a:off x="1936178" y="3496333"/>
              <a:ext cx="803732" cy="398478"/>
            </a:xfrm>
            <a:prstGeom prst="stripedRightArrow">
              <a:avLst>
                <a:gd name="adj1" fmla="val 100000"/>
                <a:gd name="adj2" fmla="val 4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t>効果額　</a:t>
              </a:r>
              <a:r>
                <a:rPr lang="en-US" altLang="ja-JP" sz="900" dirty="0" smtClean="0"/>
                <a:t>0.6</a:t>
              </a:r>
              <a:r>
                <a:rPr kumimoji="1" lang="ja-JP" altLang="en-US" sz="900" dirty="0" smtClean="0"/>
                <a:t>億</a:t>
              </a:r>
              <a:r>
                <a:rPr kumimoji="1" lang="ja-JP" altLang="en-US" sz="900" dirty="0"/>
                <a:t>円</a:t>
              </a:r>
            </a:p>
          </p:txBody>
        </p:sp>
        <p:sp>
          <p:nvSpPr>
            <p:cNvPr id="38" name="ストライプ矢印 37"/>
            <p:cNvSpPr/>
            <p:nvPr/>
          </p:nvSpPr>
          <p:spPr>
            <a:xfrm>
              <a:off x="4400302" y="3496333"/>
              <a:ext cx="803732" cy="398478"/>
            </a:xfrm>
            <a:prstGeom prst="stripedRightArrow">
              <a:avLst>
                <a:gd name="adj1" fmla="val 100000"/>
                <a:gd name="adj2" fmla="val 4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t>効果額　</a:t>
              </a:r>
              <a:r>
                <a:rPr kumimoji="1" lang="en-US" altLang="ja-JP" sz="900" dirty="0" smtClean="0"/>
                <a:t>6.2</a:t>
              </a:r>
              <a:r>
                <a:rPr kumimoji="1" lang="ja-JP" altLang="en-US" sz="900" dirty="0" smtClean="0"/>
                <a:t>億</a:t>
              </a:r>
              <a:r>
                <a:rPr kumimoji="1" lang="ja-JP" altLang="en-US" sz="900" dirty="0"/>
                <a:t>円</a:t>
              </a:r>
            </a:p>
          </p:txBody>
        </p:sp>
      </p:grpSp>
    </p:spTree>
    <p:extLst>
      <p:ext uri="{BB962C8B-B14F-4D97-AF65-F5344CB8AC3E}">
        <p14:creationId xmlns:p14="http://schemas.microsoft.com/office/powerpoint/2010/main" val="1178269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2665</TotalTime>
  <Words>3501</Words>
  <Application>Microsoft Office PowerPoint</Application>
  <PresentationFormat>ユーザー設定</PresentationFormat>
  <Paragraphs>222</Paragraphs>
  <Slides>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ＭＳ Ｐゴシック</vt:lpstr>
      <vt:lpstr>ＭＳ ゴシック</vt:lpstr>
      <vt:lpstr>メイリオ</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港湾施設提供事業経営計画（素案）概要</dc:title>
  <cp:lastPrinted>2021-01-28T00:38:36Z</cp:lastPrinted>
  <dcterms:created xsi:type="dcterms:W3CDTF">2017-10-06T08:42:29Z</dcterms:created>
  <dcterms:modified xsi:type="dcterms:W3CDTF">2021-03-18T00:08:36Z</dcterms:modified>
</cp:coreProperties>
</file>