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5"/>
  </p:notesMasterIdLst>
  <p:sldIdLst>
    <p:sldId id="257" r:id="rId2"/>
    <p:sldId id="260" r:id="rId3"/>
    <p:sldId id="258" r:id="rId4"/>
  </p:sldIdLst>
  <p:sldSz cx="9601200" cy="14219238"/>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44" autoAdjust="0"/>
    <p:restoredTop sz="94333" autoAdjust="0"/>
  </p:normalViewPr>
  <p:slideViewPr>
    <p:cSldViewPr snapToGrid="0">
      <p:cViewPr>
        <p:scale>
          <a:sx n="84" d="100"/>
          <a:sy n="84" d="100"/>
        </p:scale>
        <p:origin x="1140" y="-378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211468399061589E-3"/>
          <c:y val="0"/>
          <c:w val="0.99607874155881393"/>
          <c:h val="0.94282281633325105"/>
        </c:manualLayout>
      </c:layout>
      <c:barChart>
        <c:barDir val="col"/>
        <c:grouping val="stacked"/>
        <c:varyColors val="0"/>
        <c:ser>
          <c:idx val="0"/>
          <c:order val="0"/>
          <c:tx>
            <c:strRef>
              <c:f>経営計画による効果!$A$4</c:f>
              <c:strCache>
                <c:ptCount val="1"/>
                <c:pt idx="0">
                  <c:v>営業収益</c:v>
                </c:pt>
              </c:strCache>
            </c:strRef>
          </c:tx>
          <c:spPr>
            <a:solidFill>
              <a:schemeClr val="accent1"/>
            </a:solidFill>
            <a:ln>
              <a:solidFill>
                <a:srgbClr val="7030A0"/>
              </a:solidFill>
            </a:ln>
            <a:effectLst/>
          </c:spPr>
          <c:invertIfNegative val="0"/>
          <c:dPt>
            <c:idx val="0"/>
            <c:invertIfNegative val="0"/>
            <c:bubble3D val="0"/>
            <c:spPr>
              <a:noFill/>
              <a:ln>
                <a:solidFill>
                  <a:srgbClr val="7030A0"/>
                </a:solidFill>
              </a:ln>
              <a:effectLst/>
            </c:spPr>
            <c:extLst>
              <c:ext xmlns:c16="http://schemas.microsoft.com/office/drawing/2014/chart" uri="{C3380CC4-5D6E-409C-BE32-E72D297353CC}">
                <c16:uniqueId val="{00000001-CB22-4B9E-AD0B-E190204493EA}"/>
              </c:ext>
            </c:extLst>
          </c:dPt>
          <c:dLbls>
            <c:dLbl>
              <c:idx val="0"/>
              <c:layout>
                <c:manualLayout>
                  <c:x val="-5.8799955430610456E-3"/>
                  <c:y val="0.15659908384830526"/>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41745370370370372"/>
                      <c:h val="0.35136666666666666"/>
                    </c:manualLayout>
                  </c15:layout>
                </c:ext>
                <c:ext xmlns:c16="http://schemas.microsoft.com/office/drawing/2014/chart" uri="{C3380CC4-5D6E-409C-BE32-E72D297353CC}">
                  <c16:uniqueId val="{00000001-CB22-4B9E-AD0B-E190204493EA}"/>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経営計画による効果!$B$3:$C$3</c:f>
              <c:numCache>
                <c:formatCode>"支出"\
#,##0.0"億円"</c:formatCode>
                <c:ptCount val="2"/>
                <c:pt idx="0" formatCode="&quot;収入&quot;\&#10;#,##0.0&quot;億円&quot;">
                  <c:v>45.3</c:v>
                </c:pt>
                <c:pt idx="1">
                  <c:v>36.199999999999996</c:v>
                </c:pt>
              </c:numCache>
            </c:numRef>
          </c:cat>
          <c:val>
            <c:numRef>
              <c:f>経営計画による効果!$B$4:$C$4</c:f>
              <c:numCache>
                <c:formatCode>General</c:formatCode>
                <c:ptCount val="2"/>
                <c:pt idx="0" formatCode="#,##0.0;[Red]\-#,##0.0">
                  <c:v>45</c:v>
                </c:pt>
              </c:numCache>
            </c:numRef>
          </c:val>
          <c:extLst>
            <c:ext xmlns:c16="http://schemas.microsoft.com/office/drawing/2014/chart" uri="{C3380CC4-5D6E-409C-BE32-E72D297353CC}">
              <c16:uniqueId val="{00000002-CB22-4B9E-AD0B-E190204493EA}"/>
            </c:ext>
          </c:extLst>
        </c:ser>
        <c:ser>
          <c:idx val="1"/>
          <c:order val="1"/>
          <c:tx>
            <c:strRef>
              <c:f>経営計画による効果!$A$5</c:f>
              <c:strCache>
                <c:ptCount val="1"/>
                <c:pt idx="0">
                  <c:v>営業外収益</c:v>
                </c:pt>
              </c:strCache>
            </c:strRef>
          </c:tx>
          <c:spPr>
            <a:noFill/>
            <a:ln>
              <a:solidFill>
                <a:srgbClr val="7030A0"/>
              </a:solidFill>
            </a:ln>
            <a:effectLst/>
          </c:spPr>
          <c:invertIfNegative val="0"/>
          <c:dLbls>
            <c:dLbl>
              <c:idx val="0"/>
              <c:layout>
                <c:manualLayout>
                  <c:x val="-1.3724559908320945E-2"/>
                  <c:y val="-0.10618651981970857"/>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47843232745889264"/>
                      <c:h val="0.21287342039186627"/>
                    </c:manualLayout>
                  </c15:layout>
                </c:ext>
                <c:ext xmlns:c16="http://schemas.microsoft.com/office/drawing/2014/chart" uri="{C3380CC4-5D6E-409C-BE32-E72D297353CC}">
                  <c16:uniqueId val="{00000002-9AB3-40E4-BF0B-99BE510BD26F}"/>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経営計画による効果!$B$3:$C$3</c:f>
              <c:numCache>
                <c:formatCode>"支出"\
#,##0.0"億円"</c:formatCode>
                <c:ptCount val="2"/>
                <c:pt idx="0" formatCode="&quot;収入&quot;\&#10;#,##0.0&quot;億円&quot;">
                  <c:v>45.3</c:v>
                </c:pt>
                <c:pt idx="1">
                  <c:v>36.199999999999996</c:v>
                </c:pt>
              </c:numCache>
            </c:numRef>
          </c:cat>
          <c:val>
            <c:numRef>
              <c:f>経営計画による効果!$B$5:$C$5</c:f>
              <c:numCache>
                <c:formatCode>General</c:formatCode>
                <c:ptCount val="2"/>
                <c:pt idx="0" formatCode="#,##0.0;[Red]\-#,##0.0">
                  <c:v>0.3</c:v>
                </c:pt>
              </c:numCache>
            </c:numRef>
          </c:val>
          <c:extLst>
            <c:ext xmlns:c16="http://schemas.microsoft.com/office/drawing/2014/chart" uri="{C3380CC4-5D6E-409C-BE32-E72D297353CC}">
              <c16:uniqueId val="{00000003-CB22-4B9E-AD0B-E190204493EA}"/>
            </c:ext>
          </c:extLst>
        </c:ser>
        <c:ser>
          <c:idx val="2"/>
          <c:order val="2"/>
          <c:tx>
            <c:strRef>
              <c:f>経営計画による効果!$A$6</c:f>
              <c:strCache>
                <c:ptCount val="1"/>
                <c:pt idx="0">
                  <c:v>営業費用</c:v>
                </c:pt>
              </c:strCache>
            </c:strRef>
          </c:tx>
          <c:spPr>
            <a:noFill/>
            <a:ln>
              <a:solidFill>
                <a:srgbClr val="7030A0"/>
              </a:solidFill>
            </a:ln>
            <a:effectLst/>
          </c:spPr>
          <c:invertIfNegative val="0"/>
          <c:dLbls>
            <c:dLbl>
              <c:idx val="1"/>
              <c:layout>
                <c:manualLayout>
                  <c:x val="1.9955300120837872E-7"/>
                  <c:y val="7.4609125295508213E-2"/>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42938697318007663"/>
                      <c:h val="0.31823936170212763"/>
                    </c:manualLayout>
                  </c15:layout>
                </c:ext>
                <c:ext xmlns:c16="http://schemas.microsoft.com/office/drawing/2014/chart" uri="{C3380CC4-5D6E-409C-BE32-E72D297353CC}">
                  <c16:uniqueId val="{00000004-CB22-4B9E-AD0B-E190204493EA}"/>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経営計画による効果!$B$3:$C$3</c:f>
              <c:numCache>
                <c:formatCode>"支出"\
#,##0.0"億円"</c:formatCode>
                <c:ptCount val="2"/>
                <c:pt idx="0" formatCode="&quot;収入&quot;\&#10;#,##0.0&quot;億円&quot;">
                  <c:v>45.3</c:v>
                </c:pt>
                <c:pt idx="1">
                  <c:v>36.199999999999996</c:v>
                </c:pt>
              </c:numCache>
            </c:numRef>
          </c:cat>
          <c:val>
            <c:numRef>
              <c:f>経営計画による効果!$B$6:$C$6</c:f>
              <c:numCache>
                <c:formatCode>#,##0.0;[Red]\-#,##0.0</c:formatCode>
                <c:ptCount val="2"/>
                <c:pt idx="1">
                  <c:v>35.4</c:v>
                </c:pt>
              </c:numCache>
            </c:numRef>
          </c:val>
          <c:extLst>
            <c:ext xmlns:c16="http://schemas.microsoft.com/office/drawing/2014/chart" uri="{C3380CC4-5D6E-409C-BE32-E72D297353CC}">
              <c16:uniqueId val="{00000005-CB22-4B9E-AD0B-E190204493EA}"/>
            </c:ext>
          </c:extLst>
        </c:ser>
        <c:ser>
          <c:idx val="3"/>
          <c:order val="3"/>
          <c:tx>
            <c:strRef>
              <c:f>経営計画による効果!$A$7</c:f>
              <c:strCache>
                <c:ptCount val="1"/>
                <c:pt idx="0">
                  <c:v>営業外費用</c:v>
                </c:pt>
              </c:strCache>
            </c:strRef>
          </c:tx>
          <c:spPr>
            <a:noFill/>
            <a:ln>
              <a:solidFill>
                <a:srgbClr val="7030A0"/>
              </a:solidFill>
            </a:ln>
            <a:effectLst/>
          </c:spPr>
          <c:invertIfNegative val="0"/>
          <c:dLbls>
            <c:dLbl>
              <c:idx val="1"/>
              <c:layout>
                <c:manualLayout>
                  <c:x val="-0.42083236196411128"/>
                  <c:y val="0.13172619782662387"/>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45774775920817068"/>
                      <c:h val="0.18077830431382233"/>
                    </c:manualLayout>
                  </c15:layout>
                </c:ext>
                <c:ext xmlns:c16="http://schemas.microsoft.com/office/drawing/2014/chart" uri="{C3380CC4-5D6E-409C-BE32-E72D297353CC}">
                  <c16:uniqueId val="{00000006-CB22-4B9E-AD0B-E190204493EA}"/>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solidFill>
                      <a:round/>
                    </a:ln>
                    <a:effectLst/>
                  </c:spPr>
                </c15:leaderLines>
              </c:ext>
            </c:extLst>
          </c:dLbls>
          <c:cat>
            <c:numRef>
              <c:f>経営計画による効果!$B$3:$C$3</c:f>
              <c:numCache>
                <c:formatCode>"支出"\
#,##0.0"億円"</c:formatCode>
                <c:ptCount val="2"/>
                <c:pt idx="0" formatCode="&quot;収入&quot;\&#10;#,##0.0&quot;億円&quot;">
                  <c:v>45.3</c:v>
                </c:pt>
                <c:pt idx="1">
                  <c:v>36.199999999999996</c:v>
                </c:pt>
              </c:numCache>
            </c:numRef>
          </c:cat>
          <c:val>
            <c:numRef>
              <c:f>経営計画による効果!$B$7:$C$7</c:f>
              <c:numCache>
                <c:formatCode>#,##0.0;[Red]\-#,##0.0</c:formatCode>
                <c:ptCount val="2"/>
                <c:pt idx="1">
                  <c:v>0.8</c:v>
                </c:pt>
              </c:numCache>
            </c:numRef>
          </c:val>
          <c:extLst>
            <c:ext xmlns:c16="http://schemas.microsoft.com/office/drawing/2014/chart" uri="{C3380CC4-5D6E-409C-BE32-E72D297353CC}">
              <c16:uniqueId val="{00000007-CB22-4B9E-AD0B-E190204493EA}"/>
            </c:ext>
          </c:extLst>
        </c:ser>
        <c:ser>
          <c:idx val="4"/>
          <c:order val="4"/>
          <c:tx>
            <c:strRef>
              <c:f>経営計画による効果!$A$8</c:f>
              <c:strCache>
                <c:ptCount val="1"/>
                <c:pt idx="0">
                  <c:v>経常損益</c:v>
                </c:pt>
              </c:strCache>
            </c:strRef>
          </c:tx>
          <c:spPr>
            <a:noFill/>
            <a:ln w="31750">
              <a:solidFill>
                <a:srgbClr val="7030A0"/>
              </a:solidFill>
              <a:prstDash val="sysDot"/>
            </a:ln>
            <a:effectLst/>
          </c:spPr>
          <c:invertIfNegative val="0"/>
          <c:dLbls>
            <c:dLbl>
              <c:idx val="1"/>
              <c:layout>
                <c:manualLayout>
                  <c:x val="9.4171402489724963E-3"/>
                  <c:y val="-0.15756623291759284"/>
                </c:manualLayout>
              </c:layout>
              <c:tx>
                <c:rich>
                  <a:bodyPr/>
                  <a:lstStyle/>
                  <a:p>
                    <a:fld id="{4F780670-E8E2-434A-80C5-72A7EEEBADAA}" type="SERIESNAME">
                      <a:rPr lang="ja-JP" altLang="en-US" smtClean="0"/>
                      <a:pPr/>
                      <a:t>[系列名]</a:t>
                    </a:fld>
                    <a:r>
                      <a:rPr lang="ja-JP" altLang="en-US" baseline="0" dirty="0" smtClean="0"/>
                      <a:t> </a:t>
                    </a:r>
                    <a:fld id="{AD2DFECC-3AAE-4774-974C-6E2930A222FE}" type="VALUE">
                      <a:rPr lang="en-US" altLang="ja-JP" baseline="0"/>
                      <a:pPr/>
                      <a:t>[値]</a:t>
                    </a:fld>
                    <a:endParaRPr lang="ja-JP" altLang="en-US" baseline="0" dirty="0" smtClean="0"/>
                  </a:p>
                </c:rich>
              </c:tx>
              <c:dLblPos val="ctr"/>
              <c:showLegendKey val="0"/>
              <c:showVal val="1"/>
              <c:showCatName val="0"/>
              <c:showSerName val="1"/>
              <c:showPercent val="0"/>
              <c:showBubbleSize val="0"/>
              <c:extLst>
                <c:ext xmlns:c15="http://schemas.microsoft.com/office/drawing/2012/chart" uri="{CE6537A1-D6FC-4f65-9D91-7224C49458BB}">
                  <c15:layout>
                    <c:manualLayout>
                      <c:w val="0.42312768256909061"/>
                      <c:h val="0.11352074966532798"/>
                    </c:manualLayout>
                  </c15:layout>
                  <c15:dlblFieldTable/>
                  <c15:showDataLabelsRange val="0"/>
                </c:ext>
                <c:ext xmlns:c16="http://schemas.microsoft.com/office/drawing/2014/chart" uri="{C3380CC4-5D6E-409C-BE32-E72D297353CC}">
                  <c16:uniqueId val="{00000008-CB22-4B9E-AD0B-E190204493EA}"/>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経営計画による効果!$B$3:$C$3</c:f>
              <c:numCache>
                <c:formatCode>"支出"\
#,##0.0"億円"</c:formatCode>
                <c:ptCount val="2"/>
                <c:pt idx="0" formatCode="&quot;収入&quot;\&#10;#,##0.0&quot;億円&quot;">
                  <c:v>45.3</c:v>
                </c:pt>
                <c:pt idx="1">
                  <c:v>36.199999999999996</c:v>
                </c:pt>
              </c:numCache>
            </c:numRef>
          </c:cat>
          <c:val>
            <c:numRef>
              <c:f>経営計画による効果!$B$8:$C$8</c:f>
              <c:numCache>
                <c:formatCode>#,##0.0;[Red]\-#,##0.0</c:formatCode>
                <c:ptCount val="2"/>
                <c:pt idx="1">
                  <c:v>9.1</c:v>
                </c:pt>
              </c:numCache>
            </c:numRef>
          </c:val>
          <c:extLst>
            <c:ext xmlns:c16="http://schemas.microsoft.com/office/drawing/2014/chart" uri="{C3380CC4-5D6E-409C-BE32-E72D297353CC}">
              <c16:uniqueId val="{00000009-CB22-4B9E-AD0B-E190204493EA}"/>
            </c:ext>
          </c:extLst>
        </c:ser>
        <c:dLbls>
          <c:dLblPos val="ctr"/>
          <c:showLegendKey val="0"/>
          <c:showVal val="1"/>
          <c:showCatName val="0"/>
          <c:showSerName val="0"/>
          <c:showPercent val="0"/>
          <c:showBubbleSize val="0"/>
        </c:dLbls>
        <c:gapWidth val="65"/>
        <c:overlap val="100"/>
        <c:axId val="443079064"/>
        <c:axId val="443080632"/>
      </c:barChart>
      <c:catAx>
        <c:axId val="443079064"/>
        <c:scaling>
          <c:orientation val="minMax"/>
        </c:scaling>
        <c:delete val="1"/>
        <c:axPos val="b"/>
        <c:numFmt formatCode="&quot;収入&quot;\&#10;#,##0.0&quot;億円&quot;" sourceLinked="1"/>
        <c:majorTickMark val="out"/>
        <c:minorTickMark val="none"/>
        <c:tickLblPos val="nextTo"/>
        <c:crossAx val="443080632"/>
        <c:crosses val="autoZero"/>
        <c:auto val="1"/>
        <c:lblAlgn val="ctr"/>
        <c:lblOffset val="100"/>
        <c:noMultiLvlLbl val="0"/>
      </c:catAx>
      <c:valAx>
        <c:axId val="443080632"/>
        <c:scaling>
          <c:orientation val="minMax"/>
        </c:scaling>
        <c:delete val="1"/>
        <c:axPos val="l"/>
        <c:numFmt formatCode="#,##0.0;[Red]\-#,##0.0" sourceLinked="1"/>
        <c:majorTickMark val="none"/>
        <c:minorTickMark val="none"/>
        <c:tickLblPos val="nextTo"/>
        <c:crossAx val="443079064"/>
        <c:crosses val="autoZero"/>
        <c:crossBetween val="between"/>
      </c:valAx>
      <c:spPr>
        <a:noFill/>
        <a:ln w="25400">
          <a:noFill/>
        </a:ln>
        <a:effectLst/>
      </c:spPr>
    </c:plotArea>
    <c:plotVisOnly val="1"/>
    <c:dispBlanksAs val="gap"/>
    <c:showDLblsOverMax val="0"/>
  </c:chart>
  <c:spPr>
    <a:solidFill>
      <a:schemeClr val="bg1"/>
    </a:solidFill>
    <a:ln w="9525" cap="flat" cmpd="sng" algn="ctr">
      <a:noFill/>
      <a:round/>
    </a:ln>
    <a:effectLst/>
  </c:spPr>
  <c:txPr>
    <a:bodyPr/>
    <a:lstStyle/>
    <a:p>
      <a:pPr>
        <a:defRPr sz="80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215686274509795E-3"/>
          <c:y val="1.6599881796690308E-2"/>
          <c:w val="0.99607843137254903"/>
          <c:h val="0.91061168345488674"/>
        </c:manualLayout>
      </c:layout>
      <c:barChart>
        <c:barDir val="col"/>
        <c:grouping val="stacked"/>
        <c:varyColors val="0"/>
        <c:ser>
          <c:idx val="0"/>
          <c:order val="0"/>
          <c:tx>
            <c:strRef>
              <c:f>経営計画による効果!$A$4</c:f>
              <c:strCache>
                <c:ptCount val="1"/>
                <c:pt idx="0">
                  <c:v>営業収益</c:v>
                </c:pt>
              </c:strCache>
            </c:strRef>
          </c:tx>
          <c:spPr>
            <a:noFill/>
            <a:ln>
              <a:solidFill>
                <a:srgbClr val="7030A0"/>
              </a:solidFill>
            </a:ln>
            <a:effectLst/>
          </c:spPr>
          <c:invertIfNegative val="0"/>
          <c:dLbls>
            <c:dLbl>
              <c:idx val="0"/>
              <c:layout>
                <c:manualLayout>
                  <c:x val="-1.2164942141676361E-2"/>
                  <c:y val="0.14041909770728894"/>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39535440613026818"/>
                      <c:h val="0.37379432624113473"/>
                    </c:manualLayout>
                  </c15:layout>
                </c:ext>
                <c:ext xmlns:c16="http://schemas.microsoft.com/office/drawing/2014/chart" uri="{C3380CC4-5D6E-409C-BE32-E72D297353CC}">
                  <c16:uniqueId val="{00000000-1C2F-4BDF-9645-B1EB89D8F1A9}"/>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経営計画による効果!$F$3:$G$3</c:f>
              <c:numCache>
                <c:formatCode>"支出"\
#,##0.0"億円"</c:formatCode>
                <c:ptCount val="2"/>
                <c:pt idx="0" formatCode="&quot;収入&quot;\&#10;#,##0.0&quot;億円&quot;">
                  <c:v>48</c:v>
                </c:pt>
                <c:pt idx="1">
                  <c:v>35.9</c:v>
                </c:pt>
              </c:numCache>
            </c:numRef>
          </c:cat>
          <c:val>
            <c:numRef>
              <c:f>経営計画による効果!$F$4:$G$4</c:f>
              <c:numCache>
                <c:formatCode>General</c:formatCode>
                <c:ptCount val="2"/>
                <c:pt idx="0" formatCode="#,##0.0;[Red]\-#,##0.0">
                  <c:v>47.7</c:v>
                </c:pt>
              </c:numCache>
            </c:numRef>
          </c:val>
          <c:extLst>
            <c:ext xmlns:c16="http://schemas.microsoft.com/office/drawing/2014/chart" uri="{C3380CC4-5D6E-409C-BE32-E72D297353CC}">
              <c16:uniqueId val="{00000001-1C2F-4BDF-9645-B1EB89D8F1A9}"/>
            </c:ext>
          </c:extLst>
        </c:ser>
        <c:ser>
          <c:idx val="1"/>
          <c:order val="1"/>
          <c:tx>
            <c:strRef>
              <c:f>経営計画による効果!$A$5</c:f>
              <c:strCache>
                <c:ptCount val="1"/>
                <c:pt idx="0">
                  <c:v>営業外収益</c:v>
                </c:pt>
              </c:strCache>
            </c:strRef>
          </c:tx>
          <c:spPr>
            <a:noFill/>
            <a:ln>
              <a:solidFill>
                <a:srgbClr val="7030A0"/>
              </a:solidFill>
            </a:ln>
            <a:effectLst/>
          </c:spPr>
          <c:invertIfNegative val="0"/>
          <c:dLbls>
            <c:dLbl>
              <c:idx val="0"/>
              <c:layout>
                <c:manualLayout>
                  <c:x val="0"/>
                  <c:y val="-8.358312676419595E-2"/>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54893395456625549"/>
                      <c:h val="0.23221547190898539"/>
                    </c:manualLayout>
                  </c15:layout>
                </c:ext>
                <c:ext xmlns:c16="http://schemas.microsoft.com/office/drawing/2014/chart" uri="{C3380CC4-5D6E-409C-BE32-E72D297353CC}">
                  <c16:uniqueId val="{00000002-1C2F-4BDF-9645-B1EB89D8F1A9}"/>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経営計画による効果!$F$3:$G$3</c:f>
              <c:numCache>
                <c:formatCode>"支出"\
#,##0.0"億円"</c:formatCode>
                <c:ptCount val="2"/>
                <c:pt idx="0" formatCode="&quot;収入&quot;\&#10;#,##0.0&quot;億円&quot;">
                  <c:v>48</c:v>
                </c:pt>
                <c:pt idx="1">
                  <c:v>35.9</c:v>
                </c:pt>
              </c:numCache>
            </c:numRef>
          </c:cat>
          <c:val>
            <c:numRef>
              <c:f>経営計画による効果!$F$5:$G$5</c:f>
              <c:numCache>
                <c:formatCode>General</c:formatCode>
                <c:ptCount val="2"/>
                <c:pt idx="0" formatCode="#,##0.0;[Red]\-#,##0.0">
                  <c:v>0.3</c:v>
                </c:pt>
              </c:numCache>
            </c:numRef>
          </c:val>
          <c:extLst>
            <c:ext xmlns:c16="http://schemas.microsoft.com/office/drawing/2014/chart" uri="{C3380CC4-5D6E-409C-BE32-E72D297353CC}">
              <c16:uniqueId val="{00000003-1C2F-4BDF-9645-B1EB89D8F1A9}"/>
            </c:ext>
          </c:extLst>
        </c:ser>
        <c:ser>
          <c:idx val="2"/>
          <c:order val="2"/>
          <c:tx>
            <c:strRef>
              <c:f>経営計画による効果!$A$6</c:f>
              <c:strCache>
                <c:ptCount val="1"/>
                <c:pt idx="0">
                  <c:v>営業費用</c:v>
                </c:pt>
              </c:strCache>
            </c:strRef>
          </c:tx>
          <c:spPr>
            <a:noFill/>
            <a:ln>
              <a:solidFill>
                <a:srgbClr val="7030A0"/>
              </a:solidFill>
            </a:ln>
            <a:effectLst/>
          </c:spPr>
          <c:invertIfNegative val="0"/>
          <c:dLbls>
            <c:dLbl>
              <c:idx val="1"/>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38660386911655359"/>
                      <c:h val="0.45310999985671507"/>
                    </c:manualLayout>
                  </c15:layout>
                </c:ext>
                <c:ext xmlns:c16="http://schemas.microsoft.com/office/drawing/2014/chart" uri="{C3380CC4-5D6E-409C-BE32-E72D297353CC}">
                  <c16:uniqueId val="{00000004-1C2F-4BDF-9645-B1EB89D8F1A9}"/>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経営計画による効果!$F$3:$G$3</c:f>
              <c:numCache>
                <c:formatCode>"支出"\
#,##0.0"億円"</c:formatCode>
                <c:ptCount val="2"/>
                <c:pt idx="0" formatCode="&quot;収入&quot;\&#10;#,##0.0&quot;億円&quot;">
                  <c:v>48</c:v>
                </c:pt>
                <c:pt idx="1">
                  <c:v>35.9</c:v>
                </c:pt>
              </c:numCache>
            </c:numRef>
          </c:cat>
          <c:val>
            <c:numRef>
              <c:f>経営計画による効果!$F$6:$G$6</c:f>
              <c:numCache>
                <c:formatCode>#,##0.0;[Red]\-#,##0.0</c:formatCode>
                <c:ptCount val="2"/>
                <c:pt idx="1">
                  <c:v>35.1</c:v>
                </c:pt>
              </c:numCache>
            </c:numRef>
          </c:val>
          <c:extLst>
            <c:ext xmlns:c16="http://schemas.microsoft.com/office/drawing/2014/chart" uri="{C3380CC4-5D6E-409C-BE32-E72D297353CC}">
              <c16:uniqueId val="{00000005-1C2F-4BDF-9645-B1EB89D8F1A9}"/>
            </c:ext>
          </c:extLst>
        </c:ser>
        <c:ser>
          <c:idx val="3"/>
          <c:order val="3"/>
          <c:tx>
            <c:strRef>
              <c:f>経営計画による効果!$A$7</c:f>
              <c:strCache>
                <c:ptCount val="1"/>
                <c:pt idx="0">
                  <c:v>営業外費用</c:v>
                </c:pt>
              </c:strCache>
            </c:strRef>
          </c:tx>
          <c:spPr>
            <a:noFill/>
            <a:ln>
              <a:solidFill>
                <a:srgbClr val="7030A0"/>
              </a:solidFill>
            </a:ln>
            <a:effectLst/>
          </c:spPr>
          <c:invertIfNegative val="0"/>
          <c:dLbls>
            <c:dLbl>
              <c:idx val="1"/>
              <c:layout>
                <c:manualLayout>
                  <c:x val="-0.44098620206135625"/>
                  <c:y val="8.3666590248026168E-2"/>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48883256208223896"/>
                      <c:h val="0.18193085106382978"/>
                    </c:manualLayout>
                  </c15:layout>
                </c:ext>
                <c:ext xmlns:c16="http://schemas.microsoft.com/office/drawing/2014/chart" uri="{C3380CC4-5D6E-409C-BE32-E72D297353CC}">
                  <c16:uniqueId val="{00000006-1C2F-4BDF-9645-B1EB89D8F1A9}"/>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solidFill>
                      <a:round/>
                    </a:ln>
                    <a:effectLst/>
                  </c:spPr>
                </c15:leaderLines>
              </c:ext>
            </c:extLst>
          </c:dLbls>
          <c:cat>
            <c:numRef>
              <c:f>経営計画による効果!$F$3:$G$3</c:f>
              <c:numCache>
                <c:formatCode>"支出"\
#,##0.0"億円"</c:formatCode>
                <c:ptCount val="2"/>
                <c:pt idx="0" formatCode="&quot;収入&quot;\&#10;#,##0.0&quot;億円&quot;">
                  <c:v>48</c:v>
                </c:pt>
                <c:pt idx="1">
                  <c:v>35.9</c:v>
                </c:pt>
              </c:numCache>
            </c:numRef>
          </c:cat>
          <c:val>
            <c:numRef>
              <c:f>経営計画による効果!$F$7:$G$7</c:f>
              <c:numCache>
                <c:formatCode>#,##0.0;[Red]\-#,##0.0</c:formatCode>
                <c:ptCount val="2"/>
                <c:pt idx="1">
                  <c:v>0.8</c:v>
                </c:pt>
              </c:numCache>
            </c:numRef>
          </c:val>
          <c:extLst>
            <c:ext xmlns:c16="http://schemas.microsoft.com/office/drawing/2014/chart" uri="{C3380CC4-5D6E-409C-BE32-E72D297353CC}">
              <c16:uniqueId val="{00000007-1C2F-4BDF-9645-B1EB89D8F1A9}"/>
            </c:ext>
          </c:extLst>
        </c:ser>
        <c:ser>
          <c:idx val="4"/>
          <c:order val="4"/>
          <c:tx>
            <c:strRef>
              <c:f>経営計画による効果!$A$8</c:f>
              <c:strCache>
                <c:ptCount val="1"/>
                <c:pt idx="0">
                  <c:v>経常損益</c:v>
                </c:pt>
              </c:strCache>
            </c:strRef>
          </c:tx>
          <c:spPr>
            <a:noFill/>
            <a:ln w="31750">
              <a:solidFill>
                <a:srgbClr val="7030A0"/>
              </a:solidFill>
              <a:prstDash val="sysDot"/>
            </a:ln>
            <a:effectLst/>
          </c:spPr>
          <c:invertIfNegative val="0"/>
          <c:dLbls>
            <c:dLbl>
              <c:idx val="1"/>
              <c:layout>
                <c:manualLayout>
                  <c:x val="-3.1215643282612075E-7"/>
                  <c:y val="-0.18707999598802139"/>
                </c:manualLayout>
              </c:layout>
              <c:tx>
                <c:rich>
                  <a:bodyPr rot="0" spcFirstLastPara="1" vertOverflow="ellipsis" vert="horz" wrap="square" lIns="38100" tIns="19050" rIns="38100" bIns="19050" anchor="ctr" anchorCtr="1">
                    <a:noAutofit/>
                  </a:bodyPr>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r>
                      <a:rPr lang="ja-JP" altLang="en-US"/>
                      <a:t>経常損益</a:t>
                    </a:r>
                    <a:fld id="{FF6F2214-4846-42C6-86CD-35165BEAEEFF}" type="VALUE">
                      <a:rPr lang="en-US" altLang="ja-JP"/>
                      <a:pPr>
                        <a:defRPr/>
                      </a:pPr>
                      <a:t>[値]</a:t>
                    </a:fld>
                    <a:endParaRPr lang="ja-JP" altLang="en-US"/>
                  </a:p>
                </c:rich>
              </c:tx>
              <c:spPr>
                <a:noFill/>
                <a:ln>
                  <a:noFill/>
                </a:ln>
                <a:effectLst/>
              </c:spPr>
              <c:txPr>
                <a:bodyPr rot="0" spcFirstLastPara="1" vertOverflow="ellipsis" vert="horz" wrap="square" lIns="38100" tIns="19050" rIns="38100" bIns="19050" anchor="ctr" anchorCtr="1">
                  <a:noAutofit/>
                </a:bodyPr>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0.51325245619154813"/>
                      <c:h val="0.16212765957446809"/>
                    </c:manualLayout>
                  </c15:layout>
                  <c15:dlblFieldTable/>
                  <c15:showDataLabelsRange val="0"/>
                </c:ext>
                <c:ext xmlns:c16="http://schemas.microsoft.com/office/drawing/2014/chart" uri="{C3380CC4-5D6E-409C-BE32-E72D297353CC}">
                  <c16:uniqueId val="{00000008-1C2F-4BDF-9645-B1EB89D8F1A9}"/>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経営計画による効果!$F$3:$G$3</c:f>
              <c:numCache>
                <c:formatCode>"支出"\
#,##0.0"億円"</c:formatCode>
                <c:ptCount val="2"/>
                <c:pt idx="0" formatCode="&quot;収入&quot;\&#10;#,##0.0&quot;億円&quot;">
                  <c:v>48</c:v>
                </c:pt>
                <c:pt idx="1">
                  <c:v>35.9</c:v>
                </c:pt>
              </c:numCache>
            </c:numRef>
          </c:cat>
          <c:val>
            <c:numRef>
              <c:f>経営計画による効果!$F$8:$G$8</c:f>
              <c:numCache>
                <c:formatCode>#,##0.0;[Red]\-#,##0.0</c:formatCode>
                <c:ptCount val="2"/>
                <c:pt idx="1">
                  <c:v>12.099999999999998</c:v>
                </c:pt>
              </c:numCache>
            </c:numRef>
          </c:val>
          <c:extLst>
            <c:ext xmlns:c16="http://schemas.microsoft.com/office/drawing/2014/chart" uri="{C3380CC4-5D6E-409C-BE32-E72D297353CC}">
              <c16:uniqueId val="{00000009-1C2F-4BDF-9645-B1EB89D8F1A9}"/>
            </c:ext>
          </c:extLst>
        </c:ser>
        <c:dLbls>
          <c:dLblPos val="ctr"/>
          <c:showLegendKey val="0"/>
          <c:showVal val="1"/>
          <c:showCatName val="0"/>
          <c:showSerName val="0"/>
          <c:showPercent val="0"/>
          <c:showBubbleSize val="0"/>
        </c:dLbls>
        <c:gapWidth val="65"/>
        <c:overlap val="100"/>
        <c:axId val="443079848"/>
        <c:axId val="443088080"/>
      </c:barChart>
      <c:catAx>
        <c:axId val="443079848"/>
        <c:scaling>
          <c:orientation val="minMax"/>
        </c:scaling>
        <c:delete val="1"/>
        <c:axPos val="b"/>
        <c:numFmt formatCode="&quot;収入&quot;\&#10;#,##0.0&quot;億円&quot;" sourceLinked="1"/>
        <c:majorTickMark val="out"/>
        <c:minorTickMark val="none"/>
        <c:tickLblPos val="nextTo"/>
        <c:crossAx val="443088080"/>
        <c:crosses val="autoZero"/>
        <c:auto val="1"/>
        <c:lblAlgn val="ctr"/>
        <c:lblOffset val="100"/>
        <c:noMultiLvlLbl val="0"/>
      </c:catAx>
      <c:valAx>
        <c:axId val="443088080"/>
        <c:scaling>
          <c:orientation val="minMax"/>
        </c:scaling>
        <c:delete val="1"/>
        <c:axPos val="l"/>
        <c:numFmt formatCode="#,##0.0;[Red]\-#,##0.0" sourceLinked="1"/>
        <c:majorTickMark val="none"/>
        <c:minorTickMark val="none"/>
        <c:tickLblPos val="nextTo"/>
        <c:crossAx val="443079848"/>
        <c:crosses val="autoZero"/>
        <c:crossBetween val="between"/>
      </c:valAx>
      <c:spPr>
        <a:noFill/>
        <a:ln w="25400">
          <a:noFill/>
        </a:ln>
        <a:effectLst/>
      </c:spPr>
    </c:plotArea>
    <c:plotVisOnly val="1"/>
    <c:dispBlanksAs val="gap"/>
    <c:showDLblsOverMax val="0"/>
  </c:chart>
  <c:spPr>
    <a:solidFill>
      <a:schemeClr val="bg1"/>
    </a:solidFill>
    <a:ln w="9525" cap="flat" cmpd="sng" algn="ctr">
      <a:noFill/>
      <a:round/>
    </a:ln>
    <a:effectLst/>
  </c:spPr>
  <c:txPr>
    <a:bodyPr/>
    <a:lstStyle/>
    <a:p>
      <a:pPr>
        <a:defRPr sz="80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788" cy="498693"/>
          </a:xfrm>
          <a:prstGeom prst="rect">
            <a:avLst/>
          </a:prstGeom>
        </p:spPr>
        <p:txBody>
          <a:bodyPr vert="horz" lIns="92150" tIns="46075" rIns="92150" bIns="46075"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40" y="1"/>
            <a:ext cx="2949788" cy="498693"/>
          </a:xfrm>
          <a:prstGeom prst="rect">
            <a:avLst/>
          </a:prstGeom>
        </p:spPr>
        <p:txBody>
          <a:bodyPr vert="horz" lIns="92150" tIns="46075" rIns="92150" bIns="46075" rtlCol="0"/>
          <a:lstStyle>
            <a:lvl1pPr algn="r">
              <a:defRPr sz="1200"/>
            </a:lvl1pPr>
          </a:lstStyle>
          <a:p>
            <a:fld id="{7A7C8CCB-02EC-4A6C-9A82-6B8A15C28150}" type="datetimeFigureOut">
              <a:rPr kumimoji="1" lang="ja-JP" altLang="en-US" smtClean="0"/>
              <a:t>2022/3/10</a:t>
            </a:fld>
            <a:endParaRPr kumimoji="1" lang="ja-JP" altLang="en-US" dirty="0"/>
          </a:p>
        </p:txBody>
      </p:sp>
      <p:sp>
        <p:nvSpPr>
          <p:cNvPr id="4" name="スライド イメージ プレースホルダー 3"/>
          <p:cNvSpPr>
            <a:spLocks noGrp="1" noRot="1" noChangeAspect="1"/>
          </p:cNvSpPr>
          <p:nvPr>
            <p:ph type="sldImg" idx="2"/>
          </p:nvPr>
        </p:nvSpPr>
        <p:spPr>
          <a:xfrm>
            <a:off x="2271713" y="1241425"/>
            <a:ext cx="2263775" cy="3354388"/>
          </a:xfrm>
          <a:prstGeom prst="rect">
            <a:avLst/>
          </a:prstGeom>
          <a:noFill/>
          <a:ln w="12700">
            <a:solidFill>
              <a:prstClr val="black"/>
            </a:solidFill>
          </a:ln>
        </p:spPr>
        <p:txBody>
          <a:bodyPr vert="horz" lIns="92150" tIns="46075" rIns="92150" bIns="46075" rtlCol="0" anchor="ctr"/>
          <a:lstStyle/>
          <a:p>
            <a:endParaRPr lang="ja-JP" altLang="en-US" dirty="0"/>
          </a:p>
        </p:txBody>
      </p:sp>
      <p:sp>
        <p:nvSpPr>
          <p:cNvPr id="5" name="ノート プレースホルダー 4"/>
          <p:cNvSpPr>
            <a:spLocks noGrp="1"/>
          </p:cNvSpPr>
          <p:nvPr>
            <p:ph type="body" sz="quarter" idx="3"/>
          </p:nvPr>
        </p:nvSpPr>
        <p:spPr>
          <a:xfrm>
            <a:off x="680721" y="4783314"/>
            <a:ext cx="5445760" cy="3913615"/>
          </a:xfrm>
          <a:prstGeom prst="rect">
            <a:avLst/>
          </a:prstGeom>
        </p:spPr>
        <p:txBody>
          <a:bodyPr vert="horz" lIns="92150" tIns="46075" rIns="92150" bIns="4607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647"/>
            <a:ext cx="2949788" cy="498693"/>
          </a:xfrm>
          <a:prstGeom prst="rect">
            <a:avLst/>
          </a:prstGeom>
        </p:spPr>
        <p:txBody>
          <a:bodyPr vert="horz" lIns="92150" tIns="46075" rIns="92150" bIns="46075"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40" y="9440647"/>
            <a:ext cx="2949788" cy="498693"/>
          </a:xfrm>
          <a:prstGeom prst="rect">
            <a:avLst/>
          </a:prstGeom>
        </p:spPr>
        <p:txBody>
          <a:bodyPr vert="horz" lIns="92150" tIns="46075" rIns="92150" bIns="46075" rtlCol="0" anchor="b"/>
          <a:lstStyle>
            <a:lvl1pPr algn="r">
              <a:defRPr sz="1200"/>
            </a:lvl1pPr>
          </a:lstStyle>
          <a:p>
            <a:fld id="{9124B435-F942-4AC6-801E-187FD9145361}" type="slidenum">
              <a:rPr kumimoji="1" lang="ja-JP" altLang="en-US" smtClean="0"/>
              <a:t>‹#›</a:t>
            </a:fld>
            <a:endParaRPr kumimoji="1" lang="ja-JP" altLang="en-US" dirty="0"/>
          </a:p>
        </p:txBody>
      </p:sp>
    </p:spTree>
    <p:extLst>
      <p:ext uri="{BB962C8B-B14F-4D97-AF65-F5344CB8AC3E}">
        <p14:creationId xmlns:p14="http://schemas.microsoft.com/office/powerpoint/2010/main" val="1534620209"/>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71713" y="1241425"/>
            <a:ext cx="2263775" cy="33543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124B435-F942-4AC6-801E-187FD9145361}" type="slidenum">
              <a:rPr kumimoji="1" lang="ja-JP" altLang="en-US" smtClean="0"/>
              <a:t>1</a:t>
            </a:fld>
            <a:endParaRPr kumimoji="1" lang="ja-JP" altLang="en-US" dirty="0"/>
          </a:p>
        </p:txBody>
      </p:sp>
    </p:spTree>
    <p:extLst>
      <p:ext uri="{BB962C8B-B14F-4D97-AF65-F5344CB8AC3E}">
        <p14:creationId xmlns:p14="http://schemas.microsoft.com/office/powerpoint/2010/main" val="2261465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327085"/>
            <a:ext cx="8161020" cy="4950401"/>
          </a:xfrm>
        </p:spPr>
        <p:txBody>
          <a:bodyPr anchor="b"/>
          <a:lstStyle>
            <a:lvl1pPr algn="ctr">
              <a:defRPr sz="63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00150" y="7468393"/>
            <a:ext cx="7200900" cy="3433023"/>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95DB593-898B-496C-A349-F34F2C950E69}" type="datetimeFigureOut">
              <a:rPr kumimoji="1" lang="ja-JP" altLang="en-US" smtClean="0"/>
              <a:t>2022/3/10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1492833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95DB593-898B-496C-A349-F34F2C950E69}" type="datetimeFigureOut">
              <a:rPr kumimoji="1" lang="ja-JP" altLang="en-US" smtClean="0"/>
              <a:t>2022/3/10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1165147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757043"/>
            <a:ext cx="2070259" cy="1205014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60083" y="757043"/>
            <a:ext cx="6090761" cy="1205014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95DB593-898B-496C-A349-F34F2C950E69}" type="datetimeFigureOut">
              <a:rPr kumimoji="1" lang="ja-JP" altLang="en-US" smtClean="0"/>
              <a:t>2022/3/10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1169106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95DB593-898B-496C-A349-F34F2C950E69}" type="datetimeFigureOut">
              <a:rPr kumimoji="1" lang="ja-JP" altLang="en-US" smtClean="0"/>
              <a:t>2022/3/10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217094459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55082" y="3544939"/>
            <a:ext cx="8281035" cy="5914807"/>
          </a:xfrm>
        </p:spPr>
        <p:txBody>
          <a:bodyPr anchor="b"/>
          <a:lstStyle>
            <a:lvl1pPr>
              <a:defRPr sz="63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55082" y="9515703"/>
            <a:ext cx="8281035" cy="3110457"/>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95DB593-898B-496C-A349-F34F2C950E69}" type="datetimeFigureOut">
              <a:rPr kumimoji="1" lang="ja-JP" altLang="en-US" smtClean="0"/>
              <a:t>2022/3/10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2191911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60083" y="3785214"/>
            <a:ext cx="4080510" cy="90219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860608" y="3785214"/>
            <a:ext cx="4080510" cy="90219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95DB593-898B-496C-A349-F34F2C950E69}" type="datetimeFigureOut">
              <a:rPr kumimoji="1" lang="ja-JP" altLang="en-US" smtClean="0"/>
              <a:t>2022/3/10</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829680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1333" y="757046"/>
            <a:ext cx="8281035" cy="2748395"/>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1334" y="3485689"/>
            <a:ext cx="4061757" cy="170828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smtClean="0"/>
              <a:t>マスター テキストの書式設定</a:t>
            </a:r>
          </a:p>
        </p:txBody>
      </p:sp>
      <p:sp>
        <p:nvSpPr>
          <p:cNvPr id="4" name="Content Placeholder 3"/>
          <p:cNvSpPr>
            <a:spLocks noGrp="1"/>
          </p:cNvSpPr>
          <p:nvPr>
            <p:ph sz="half" idx="2"/>
          </p:nvPr>
        </p:nvSpPr>
        <p:spPr>
          <a:xfrm>
            <a:off x="661334" y="5193972"/>
            <a:ext cx="4061757" cy="76395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860608" y="3485689"/>
            <a:ext cx="4081761" cy="170828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860608" y="5193972"/>
            <a:ext cx="4081761" cy="76395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95DB593-898B-496C-A349-F34F2C950E69}" type="datetimeFigureOut">
              <a:rPr kumimoji="1" lang="ja-JP" altLang="en-US" smtClean="0"/>
              <a:t>2022/3/10</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1981104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95DB593-898B-496C-A349-F34F2C950E69}" type="datetimeFigureOut">
              <a:rPr kumimoji="1" lang="ja-JP" altLang="en-US" smtClean="0"/>
              <a:t>2022/3/10</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4082685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DB593-898B-496C-A349-F34F2C950E69}" type="datetimeFigureOut">
              <a:rPr kumimoji="1" lang="ja-JP" altLang="en-US" smtClean="0"/>
              <a:t>2022/3/10</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2092438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1333" y="947949"/>
            <a:ext cx="3096637" cy="3317822"/>
          </a:xfrm>
        </p:spPr>
        <p:txBody>
          <a:bodyPr anchor="b"/>
          <a:lstStyle>
            <a:lvl1pPr>
              <a:defRPr sz="336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081760" y="2047310"/>
            <a:ext cx="4860608" cy="10104875"/>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61333" y="4265771"/>
            <a:ext cx="3096637" cy="7902869"/>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95DB593-898B-496C-A349-F34F2C950E69}" type="datetimeFigureOut">
              <a:rPr kumimoji="1" lang="ja-JP" altLang="en-US" smtClean="0"/>
              <a:t>2022/3/10</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582412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1333" y="947949"/>
            <a:ext cx="3096637" cy="3317822"/>
          </a:xfrm>
        </p:spPr>
        <p:txBody>
          <a:bodyPr anchor="b"/>
          <a:lstStyle>
            <a:lvl1pPr>
              <a:defRPr sz="336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081760" y="2047310"/>
            <a:ext cx="4860608" cy="10104875"/>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ja-JP" altLang="en-US" dirty="0" smtClean="0"/>
              <a:t>図を追加</a:t>
            </a:r>
            <a:endParaRPr lang="en-US" dirty="0"/>
          </a:p>
        </p:txBody>
      </p:sp>
      <p:sp>
        <p:nvSpPr>
          <p:cNvPr id="4" name="Text Placeholder 3"/>
          <p:cNvSpPr>
            <a:spLocks noGrp="1"/>
          </p:cNvSpPr>
          <p:nvPr>
            <p:ph type="body" sz="half" idx="2"/>
          </p:nvPr>
        </p:nvSpPr>
        <p:spPr>
          <a:xfrm>
            <a:off x="661333" y="4265771"/>
            <a:ext cx="3096637" cy="7902869"/>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95DB593-898B-496C-A349-F34F2C950E69}" type="datetimeFigureOut">
              <a:rPr kumimoji="1" lang="ja-JP" altLang="en-US" smtClean="0"/>
              <a:t>2022/3/10</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2109316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757046"/>
            <a:ext cx="8281035" cy="2748395"/>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0083" y="3785214"/>
            <a:ext cx="8281035" cy="902197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60083" y="13179130"/>
            <a:ext cx="2160270" cy="757043"/>
          </a:xfrm>
          <a:prstGeom prst="rect">
            <a:avLst/>
          </a:prstGeom>
        </p:spPr>
        <p:txBody>
          <a:bodyPr vert="horz" lIns="91440" tIns="45720" rIns="91440" bIns="45720" rtlCol="0" anchor="ctr"/>
          <a:lstStyle>
            <a:lvl1pPr algn="l">
              <a:defRPr sz="1260">
                <a:solidFill>
                  <a:schemeClr val="tx1">
                    <a:tint val="75000"/>
                  </a:schemeClr>
                </a:solidFill>
              </a:defRPr>
            </a:lvl1pPr>
          </a:lstStyle>
          <a:p>
            <a:fld id="{A95DB593-898B-496C-A349-F34F2C950E69}" type="datetimeFigureOut">
              <a:rPr kumimoji="1" lang="ja-JP" altLang="en-US" smtClean="0"/>
              <a:t>2022/3/10</a:t>
            </a:fld>
            <a:endParaRPr kumimoji="1" lang="ja-JP" altLang="en-US" dirty="0"/>
          </a:p>
        </p:txBody>
      </p:sp>
      <p:sp>
        <p:nvSpPr>
          <p:cNvPr id="5" name="Footer Placeholder 4"/>
          <p:cNvSpPr>
            <a:spLocks noGrp="1"/>
          </p:cNvSpPr>
          <p:nvPr>
            <p:ph type="ftr" sz="quarter" idx="3"/>
          </p:nvPr>
        </p:nvSpPr>
        <p:spPr>
          <a:xfrm>
            <a:off x="3180398" y="13179130"/>
            <a:ext cx="3240405" cy="757043"/>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780848" y="13179130"/>
            <a:ext cx="2160270" cy="757043"/>
          </a:xfrm>
          <a:prstGeom prst="rect">
            <a:avLst/>
          </a:prstGeom>
        </p:spPr>
        <p:txBody>
          <a:bodyPr vert="horz" lIns="91440" tIns="45720" rIns="91440" bIns="45720" rtlCol="0" anchor="ctr"/>
          <a:lstStyle>
            <a:lvl1pPr algn="r">
              <a:defRPr sz="1260">
                <a:solidFill>
                  <a:schemeClr val="tx1">
                    <a:tint val="75000"/>
                  </a:schemeClr>
                </a:solidFill>
              </a:defRPr>
            </a:lvl1p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73044390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60120" rtl="0" eaLnBrk="1" latinLnBrk="0" hangingPunct="1">
        <a:defRPr kumimoji="1" sz="1890" kern="1200">
          <a:solidFill>
            <a:schemeClr val="tx1"/>
          </a:solidFill>
          <a:latin typeface="+mn-lt"/>
          <a:ea typeface="+mn-ea"/>
          <a:cs typeface="+mn-cs"/>
        </a:defRPr>
      </a:lvl1pPr>
      <a:lvl2pPr marL="480060" algn="l" defTabSz="960120" rtl="0" eaLnBrk="1" latinLnBrk="0" hangingPunct="1">
        <a:defRPr kumimoji="1" sz="1890" kern="1200">
          <a:solidFill>
            <a:schemeClr val="tx1"/>
          </a:solidFill>
          <a:latin typeface="+mn-lt"/>
          <a:ea typeface="+mn-ea"/>
          <a:cs typeface="+mn-cs"/>
        </a:defRPr>
      </a:lvl2pPr>
      <a:lvl3pPr marL="960120" algn="l" defTabSz="960120" rtl="0" eaLnBrk="1" latinLnBrk="0" hangingPunct="1">
        <a:defRPr kumimoji="1" sz="1890" kern="1200">
          <a:solidFill>
            <a:schemeClr val="tx1"/>
          </a:solidFill>
          <a:latin typeface="+mn-lt"/>
          <a:ea typeface="+mn-ea"/>
          <a:cs typeface="+mn-cs"/>
        </a:defRPr>
      </a:lvl3pPr>
      <a:lvl4pPr marL="1440180" algn="l" defTabSz="960120" rtl="0" eaLnBrk="1" latinLnBrk="0" hangingPunct="1">
        <a:defRPr kumimoji="1" sz="1890" kern="1200">
          <a:solidFill>
            <a:schemeClr val="tx1"/>
          </a:solidFill>
          <a:latin typeface="+mn-lt"/>
          <a:ea typeface="+mn-ea"/>
          <a:cs typeface="+mn-cs"/>
        </a:defRPr>
      </a:lvl4pPr>
      <a:lvl5pPr marL="1920240" algn="l" defTabSz="960120" rtl="0" eaLnBrk="1" latinLnBrk="0" hangingPunct="1">
        <a:defRPr kumimoji="1" sz="1890" kern="1200">
          <a:solidFill>
            <a:schemeClr val="tx1"/>
          </a:solidFill>
          <a:latin typeface="+mn-lt"/>
          <a:ea typeface="+mn-ea"/>
          <a:cs typeface="+mn-cs"/>
        </a:defRPr>
      </a:lvl5pPr>
      <a:lvl6pPr marL="2400300" algn="l" defTabSz="960120" rtl="0" eaLnBrk="1" latinLnBrk="0" hangingPunct="1">
        <a:defRPr kumimoji="1" sz="1890" kern="1200">
          <a:solidFill>
            <a:schemeClr val="tx1"/>
          </a:solidFill>
          <a:latin typeface="+mn-lt"/>
          <a:ea typeface="+mn-ea"/>
          <a:cs typeface="+mn-cs"/>
        </a:defRPr>
      </a:lvl6pPr>
      <a:lvl7pPr marL="2880360" algn="l" defTabSz="960120" rtl="0" eaLnBrk="1" latinLnBrk="0" hangingPunct="1">
        <a:defRPr kumimoji="1" sz="1890" kern="1200">
          <a:solidFill>
            <a:schemeClr val="tx1"/>
          </a:solidFill>
          <a:latin typeface="+mn-lt"/>
          <a:ea typeface="+mn-ea"/>
          <a:cs typeface="+mn-cs"/>
        </a:defRPr>
      </a:lvl7pPr>
      <a:lvl8pPr marL="3360420" algn="l" defTabSz="960120" rtl="0" eaLnBrk="1" latinLnBrk="0" hangingPunct="1">
        <a:defRPr kumimoji="1" sz="1890" kern="1200">
          <a:solidFill>
            <a:schemeClr val="tx1"/>
          </a:solidFill>
          <a:latin typeface="+mn-lt"/>
          <a:ea typeface="+mn-ea"/>
          <a:cs typeface="+mn-cs"/>
        </a:defRPr>
      </a:lvl8pPr>
      <a:lvl9pPr marL="3840480" algn="l" defTabSz="960120"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サブタイトル 2"/>
          <p:cNvSpPr>
            <a:spLocks noGrp="1"/>
          </p:cNvSpPr>
          <p:nvPr>
            <p:ph type="subTitle" idx="1"/>
          </p:nvPr>
        </p:nvSpPr>
        <p:spPr>
          <a:xfrm>
            <a:off x="590227" y="659872"/>
            <a:ext cx="6252874" cy="1076687"/>
          </a:xfrm>
          <a:ln w="57150">
            <a:solidFill>
              <a:srgbClr val="002060"/>
            </a:solidFill>
          </a:ln>
          <a:effectLst>
            <a:glow rad="101600">
              <a:schemeClr val="accent5">
                <a:satMod val="175000"/>
                <a:alpha val="40000"/>
              </a:schemeClr>
            </a:glow>
          </a:effectLst>
        </p:spPr>
        <p:txBody>
          <a:bodyPr anchor="ctr">
            <a:normAutofit/>
          </a:bodyPr>
          <a:lstStyle/>
          <a:p>
            <a:pPr algn="l">
              <a:spcBef>
                <a:spcPts val="600"/>
              </a:spcBef>
            </a:pPr>
            <a:r>
              <a:rPr lang="ja-JP" altLang="en-US" sz="1200" b="1" u="sng" dirty="0"/>
              <a:t>阪神港の目指すべき姿</a:t>
            </a:r>
            <a:endParaRPr lang="en-US" altLang="ja-JP" sz="1200" b="1" u="sng" dirty="0"/>
          </a:p>
          <a:p>
            <a:pPr algn="l">
              <a:spcBef>
                <a:spcPts val="600"/>
              </a:spcBef>
            </a:pPr>
            <a:r>
              <a:rPr lang="ja-JP" altLang="en-US" sz="1200" dirty="0"/>
              <a:t>①　西日本の産業と国際物流を支えるゲートポートとして、機能拡大（基幹航路の維持・拡大）</a:t>
            </a:r>
            <a:endParaRPr lang="en-US" altLang="ja-JP" sz="1200" dirty="0"/>
          </a:p>
          <a:p>
            <a:pPr algn="l">
              <a:spcBef>
                <a:spcPts val="600"/>
              </a:spcBef>
            </a:pPr>
            <a:r>
              <a:rPr lang="ja-JP" altLang="en-US" sz="1200" dirty="0"/>
              <a:t>②　釜山港等東アジア主要港湾と対峙できる港湾サービスを確保し、国内ハブ港湾機能再構築</a:t>
            </a:r>
            <a:endParaRPr lang="en-US" altLang="ja-JP" sz="1200" dirty="0"/>
          </a:p>
          <a:p>
            <a:pPr algn="l">
              <a:spcBef>
                <a:spcPts val="600"/>
              </a:spcBef>
            </a:pPr>
            <a:r>
              <a:rPr lang="ja-JP" altLang="en-US" sz="1200" dirty="0"/>
              <a:t>③　基幹航路の拡大に向けた取扱貨物量を確保、東アジアの国際ハブポートとして機能</a:t>
            </a:r>
          </a:p>
        </p:txBody>
      </p:sp>
      <p:sp>
        <p:nvSpPr>
          <p:cNvPr id="39" name="サブタイトル 2"/>
          <p:cNvSpPr txBox="1">
            <a:spLocks/>
          </p:cNvSpPr>
          <p:nvPr/>
        </p:nvSpPr>
        <p:spPr>
          <a:xfrm>
            <a:off x="7179493" y="630844"/>
            <a:ext cx="2351706" cy="1076687"/>
          </a:xfrm>
          <a:prstGeom prst="rect">
            <a:avLst/>
          </a:prstGeom>
          <a:ln w="57150">
            <a:solidFill>
              <a:srgbClr val="002060"/>
            </a:solidFill>
          </a:ln>
        </p:spPr>
        <p:txBody>
          <a:bodyPr vert="horz" lIns="162560" tIns="81280" rIns="162560" bIns="81280" rtlCol="0" anchor="ctr">
            <a:normAutofit fontScale="92500" lnSpcReduction="10000"/>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lnSpc>
                <a:spcPct val="100000"/>
              </a:lnSpc>
              <a:spcBef>
                <a:spcPts val="0"/>
              </a:spcBef>
            </a:pPr>
            <a:r>
              <a:rPr lang="ja-JP" altLang="en-US" sz="1200" b="1" u="sng" dirty="0"/>
              <a:t>阪神港の主な戦略</a:t>
            </a:r>
            <a:endParaRPr lang="en-US" altLang="ja-JP" sz="1200" b="1" u="sng" dirty="0"/>
          </a:p>
          <a:p>
            <a:pPr marL="171450" indent="-171450" algn="l">
              <a:lnSpc>
                <a:spcPct val="100000"/>
              </a:lnSpc>
              <a:spcBef>
                <a:spcPts val="0"/>
              </a:spcBef>
              <a:buFont typeface="Wingdings" panose="05000000000000000000" pitchFamily="2" charset="2"/>
              <a:buChar char="Ø"/>
            </a:pPr>
            <a:r>
              <a:rPr lang="ja-JP" altLang="en-US" sz="1200" dirty="0"/>
              <a:t>内航フィーダーネットワークの充実など「集貨」機能の強化</a:t>
            </a:r>
            <a:endParaRPr lang="en-US" altLang="ja-JP" sz="1200" dirty="0"/>
          </a:p>
          <a:p>
            <a:pPr marL="171450" indent="-171450" algn="l">
              <a:lnSpc>
                <a:spcPct val="100000"/>
              </a:lnSpc>
              <a:spcBef>
                <a:spcPts val="0"/>
              </a:spcBef>
              <a:buFont typeface="Wingdings" panose="05000000000000000000" pitchFamily="2" charset="2"/>
              <a:buChar char="Ø"/>
            </a:pPr>
            <a:r>
              <a:rPr lang="ja-JP" altLang="en-US" sz="1200" dirty="0"/>
              <a:t>産業の立地促進による「創貨」</a:t>
            </a:r>
            <a:endParaRPr lang="en-US" altLang="ja-JP" sz="1200" dirty="0"/>
          </a:p>
          <a:p>
            <a:pPr marL="171450" indent="-171450" algn="l">
              <a:lnSpc>
                <a:spcPct val="100000"/>
              </a:lnSpc>
              <a:spcBef>
                <a:spcPts val="0"/>
              </a:spcBef>
              <a:buFont typeface="Wingdings" panose="05000000000000000000" pitchFamily="2" charset="2"/>
              <a:buChar char="Ø"/>
            </a:pPr>
            <a:r>
              <a:rPr lang="ja-JP" altLang="en-US" sz="1200" dirty="0"/>
              <a:t>港湾施設の機能強化など「競争力強化」</a:t>
            </a:r>
          </a:p>
        </p:txBody>
      </p:sp>
      <p:sp>
        <p:nvSpPr>
          <p:cNvPr id="40" name="サブタイトル 2"/>
          <p:cNvSpPr txBox="1">
            <a:spLocks/>
          </p:cNvSpPr>
          <p:nvPr/>
        </p:nvSpPr>
        <p:spPr>
          <a:xfrm>
            <a:off x="552615" y="5114040"/>
            <a:ext cx="5518575" cy="2284064"/>
          </a:xfrm>
          <a:prstGeom prst="rect">
            <a:avLst/>
          </a:prstGeom>
          <a:ln w="57150">
            <a:solidFill>
              <a:srgbClr val="002060"/>
            </a:solidFill>
          </a:ln>
        </p:spPr>
        <p:txBody>
          <a:bodyPr vert="horz" lIns="162560" tIns="81280" rIns="162560" bIns="81280" rtlCol="0" anchor="ctr">
            <a:no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spcBef>
                <a:spcPts val="0"/>
              </a:spcBef>
            </a:pPr>
            <a:r>
              <a:rPr lang="ja-JP" altLang="en-US" sz="1200" b="1" u="sng" dirty="0"/>
              <a:t>大阪港の</a:t>
            </a:r>
            <a:r>
              <a:rPr lang="ja-JP" altLang="en-US" sz="1200" b="1" u="sng" dirty="0" smtClean="0"/>
              <a:t>戦略案</a:t>
            </a:r>
            <a:endParaRPr lang="en-US" altLang="ja-JP" sz="1200" dirty="0"/>
          </a:p>
          <a:p>
            <a:pPr algn="l">
              <a:spcBef>
                <a:spcPts val="0"/>
              </a:spcBef>
            </a:pPr>
            <a:r>
              <a:rPr lang="ja-JP" altLang="en-US" sz="1200" kern="100" dirty="0">
                <a:latin typeface="+mj-ea"/>
                <a:cs typeface="Times New Roman" panose="02020603050405020304" pitchFamily="18" charset="0"/>
              </a:rPr>
              <a:t>①　海外ポートセールスの推進、ブランド力の強化</a:t>
            </a:r>
            <a:endParaRPr lang="en-US" altLang="ja-JP" sz="1200" kern="100" dirty="0">
              <a:latin typeface="+mj-ea"/>
              <a:cs typeface="Times New Roman" panose="02020603050405020304" pitchFamily="18" charset="0"/>
            </a:endParaRPr>
          </a:p>
          <a:p>
            <a:pPr algn="just">
              <a:spcBef>
                <a:spcPts val="0"/>
              </a:spcBef>
            </a:pPr>
            <a:r>
              <a:rPr lang="ja-JP" altLang="en-US" sz="1200" kern="100" dirty="0">
                <a:latin typeface="+mj-ea"/>
                <a:cs typeface="Times New Roman" panose="02020603050405020304" pitchFamily="18" charset="0"/>
              </a:rPr>
              <a:t>②　</a:t>
            </a:r>
            <a:r>
              <a:rPr lang="ja-JP" altLang="en-US" sz="1200" kern="100" dirty="0" smtClean="0">
                <a:latin typeface="+mj-ea"/>
                <a:cs typeface="Times New Roman" panose="02020603050405020304" pitchFamily="18" charset="0"/>
              </a:rPr>
              <a:t>大阪港・府営</a:t>
            </a:r>
            <a:r>
              <a:rPr lang="ja-JP" altLang="en-US" sz="1200" kern="100" dirty="0">
                <a:latin typeface="+mj-ea"/>
                <a:cs typeface="Times New Roman" panose="02020603050405020304" pitchFamily="18" charset="0"/>
              </a:rPr>
              <a:t>港湾との連携</a:t>
            </a:r>
            <a:r>
              <a:rPr lang="ja-JP" altLang="en-US" sz="1200" kern="100" dirty="0" smtClean="0">
                <a:latin typeface="+mj-ea"/>
                <a:cs typeface="Times New Roman" panose="02020603050405020304" pitchFamily="18" charset="0"/>
              </a:rPr>
              <a:t>、南大阪・和歌山・畿央地区からの集貨</a:t>
            </a:r>
            <a:endParaRPr lang="en-US" altLang="ja-JP" sz="1200" kern="100" dirty="0">
              <a:latin typeface="+mj-ea"/>
              <a:cs typeface="Times New Roman" panose="02020603050405020304" pitchFamily="18" charset="0"/>
            </a:endParaRPr>
          </a:p>
          <a:p>
            <a:pPr algn="just">
              <a:spcBef>
                <a:spcPts val="0"/>
              </a:spcBef>
            </a:pPr>
            <a:r>
              <a:rPr lang="ja-JP" altLang="en-US" sz="1200" kern="100" dirty="0">
                <a:latin typeface="+mj-ea"/>
                <a:cs typeface="Times New Roman" panose="02020603050405020304" pitchFamily="18" charset="0"/>
              </a:rPr>
              <a:t>③　コンテナターミナルゲート前混雑緩和</a:t>
            </a:r>
            <a:endParaRPr lang="en-US" altLang="ja-JP" sz="1200" kern="100" dirty="0">
              <a:latin typeface="+mj-ea"/>
              <a:cs typeface="Times New Roman" panose="02020603050405020304" pitchFamily="18" charset="0"/>
            </a:endParaRPr>
          </a:p>
          <a:p>
            <a:pPr algn="just">
              <a:spcBef>
                <a:spcPts val="0"/>
              </a:spcBef>
            </a:pPr>
            <a:r>
              <a:rPr lang="ja-JP" altLang="en-US" sz="1200" kern="100" dirty="0">
                <a:latin typeface="+mj-ea"/>
                <a:cs typeface="Times New Roman" panose="02020603050405020304" pitchFamily="18" charset="0"/>
              </a:rPr>
              <a:t>④　内航フィーダーの貨物拡大</a:t>
            </a:r>
            <a:endParaRPr lang="en-US" altLang="ja-JP" sz="1200" kern="100" dirty="0">
              <a:latin typeface="+mj-ea"/>
              <a:cs typeface="Times New Roman" panose="02020603050405020304" pitchFamily="18" charset="0"/>
            </a:endParaRPr>
          </a:p>
          <a:p>
            <a:pPr algn="just">
              <a:spcBef>
                <a:spcPts val="0"/>
              </a:spcBef>
            </a:pPr>
            <a:r>
              <a:rPr lang="ja-JP" altLang="en-US" sz="1200" kern="100" dirty="0">
                <a:latin typeface="+mj-ea"/>
                <a:cs typeface="Times New Roman" panose="02020603050405020304" pitchFamily="18" charset="0"/>
              </a:rPr>
              <a:t>⑤　豪州からの輸入貨物拡大</a:t>
            </a:r>
            <a:endParaRPr lang="en-US" altLang="ja-JP" sz="1200" kern="100" dirty="0">
              <a:latin typeface="+mj-ea"/>
              <a:cs typeface="Times New Roman" panose="02020603050405020304" pitchFamily="18" charset="0"/>
            </a:endParaRPr>
          </a:p>
          <a:p>
            <a:pPr algn="just">
              <a:spcBef>
                <a:spcPts val="0"/>
              </a:spcBef>
            </a:pPr>
            <a:r>
              <a:rPr lang="ja-JP" altLang="en-US" sz="1200" kern="100" dirty="0">
                <a:latin typeface="+mj-ea"/>
                <a:cs typeface="Times New Roman" panose="02020603050405020304" pitchFamily="18" charset="0"/>
              </a:rPr>
              <a:t>⑥　</a:t>
            </a:r>
            <a:r>
              <a:rPr lang="ja-JP" altLang="en-US" sz="1200" kern="100" dirty="0" smtClean="0">
                <a:latin typeface="+mj-ea"/>
                <a:cs typeface="Times New Roman" panose="02020603050405020304" pitchFamily="18" charset="0"/>
              </a:rPr>
              <a:t>ターミナル</a:t>
            </a:r>
            <a:r>
              <a:rPr lang="ja-JP" altLang="en-US" sz="1200" kern="100" dirty="0">
                <a:latin typeface="+mj-ea"/>
                <a:cs typeface="Times New Roman" panose="02020603050405020304" pitchFamily="18" charset="0"/>
              </a:rPr>
              <a:t>の</a:t>
            </a:r>
            <a:r>
              <a:rPr lang="ja-JP" altLang="en-US" sz="1200" kern="100" dirty="0" smtClean="0">
                <a:latin typeface="+mj-ea"/>
                <a:cs typeface="Times New Roman" panose="02020603050405020304" pitchFamily="18" charset="0"/>
              </a:rPr>
              <a:t>再編、ターミナル作業の効率化</a:t>
            </a:r>
            <a:endParaRPr lang="en-US" altLang="ja-JP" sz="1200" kern="100" dirty="0">
              <a:latin typeface="+mj-ea"/>
              <a:cs typeface="Times New Roman" panose="02020603050405020304" pitchFamily="18" charset="0"/>
            </a:endParaRPr>
          </a:p>
          <a:p>
            <a:pPr algn="just">
              <a:spcBef>
                <a:spcPts val="0"/>
              </a:spcBef>
            </a:pPr>
            <a:r>
              <a:rPr lang="ja-JP" altLang="en-US" sz="1200" kern="100" dirty="0">
                <a:latin typeface="+mj-ea"/>
                <a:cs typeface="Times New Roman" panose="02020603050405020304" pitchFamily="18" charset="0"/>
              </a:rPr>
              <a:t>⑦　民間による物流施設の整備促進</a:t>
            </a:r>
            <a:endParaRPr lang="en-US" altLang="ja-JP" sz="1200" kern="100" dirty="0">
              <a:latin typeface="+mj-ea"/>
              <a:cs typeface="Times New Roman" panose="02020603050405020304" pitchFamily="18" charset="0"/>
            </a:endParaRPr>
          </a:p>
          <a:p>
            <a:pPr algn="just">
              <a:spcBef>
                <a:spcPts val="0"/>
              </a:spcBef>
            </a:pPr>
            <a:r>
              <a:rPr lang="ja-JP" altLang="en-US" sz="1200" kern="100" dirty="0">
                <a:latin typeface="+mj-ea"/>
                <a:cs typeface="Times New Roman" panose="02020603050405020304" pitchFamily="18" charset="0"/>
              </a:rPr>
              <a:t>⑧　外航フェリー貨物へのインセンティブ</a:t>
            </a:r>
            <a:endParaRPr lang="en-US" altLang="ja-JP" sz="1200" kern="100" dirty="0">
              <a:latin typeface="+mj-ea"/>
              <a:cs typeface="Times New Roman" panose="02020603050405020304" pitchFamily="18" charset="0"/>
            </a:endParaRPr>
          </a:p>
          <a:p>
            <a:pPr algn="just">
              <a:spcBef>
                <a:spcPts val="0"/>
              </a:spcBef>
            </a:pPr>
            <a:r>
              <a:rPr lang="ja-JP" altLang="en-US" sz="1200" kern="100" dirty="0" smtClean="0">
                <a:latin typeface="+mj-ea"/>
                <a:cs typeface="Times New Roman" panose="02020603050405020304" pitchFamily="18" charset="0"/>
              </a:rPr>
              <a:t>⑨　クルーズ客船に係る安全・安心な受入体制の構築、利便性の高い天保山客</a:t>
            </a:r>
            <a:endParaRPr lang="en-US" altLang="ja-JP" sz="1200" kern="100" dirty="0" smtClean="0">
              <a:latin typeface="+mj-ea"/>
              <a:cs typeface="Times New Roman" panose="02020603050405020304" pitchFamily="18" charset="0"/>
            </a:endParaRPr>
          </a:p>
          <a:p>
            <a:pPr algn="just">
              <a:spcBef>
                <a:spcPts val="0"/>
              </a:spcBef>
            </a:pPr>
            <a:r>
              <a:rPr lang="ja-JP" altLang="en-US" sz="1200" kern="100" dirty="0">
                <a:latin typeface="+mj-ea"/>
                <a:cs typeface="Times New Roman" panose="02020603050405020304" pitchFamily="18" charset="0"/>
              </a:rPr>
              <a:t>　</a:t>
            </a:r>
            <a:r>
              <a:rPr lang="ja-JP" altLang="en-US" sz="1200" kern="100" dirty="0" smtClean="0">
                <a:latin typeface="+mj-ea"/>
                <a:cs typeface="Times New Roman" panose="02020603050405020304" pitchFamily="18" charset="0"/>
              </a:rPr>
              <a:t>　 船ターミナルの整備</a:t>
            </a:r>
            <a:endParaRPr lang="en-US" altLang="ja-JP" sz="1200" kern="100" dirty="0" smtClean="0">
              <a:latin typeface="+mj-ea"/>
              <a:cs typeface="Times New Roman" panose="02020603050405020304" pitchFamily="18" charset="0"/>
            </a:endParaRPr>
          </a:p>
          <a:p>
            <a:pPr algn="just">
              <a:spcBef>
                <a:spcPts val="0"/>
              </a:spcBef>
            </a:pPr>
            <a:r>
              <a:rPr lang="ja-JP" altLang="en-US" sz="1200" kern="100" dirty="0" smtClean="0">
                <a:latin typeface="+mj-ea"/>
                <a:cs typeface="Times New Roman" panose="02020603050405020304" pitchFamily="18" charset="0"/>
              </a:rPr>
              <a:t>⑩　災害に強い港湾施設の整備</a:t>
            </a:r>
            <a:r>
              <a:rPr lang="ja-JP" altLang="en-US" sz="1200" kern="100" dirty="0">
                <a:latin typeface="+mj-ea"/>
                <a:cs typeface="Times New Roman" panose="02020603050405020304" pitchFamily="18" charset="0"/>
              </a:rPr>
              <a:t>　</a:t>
            </a:r>
            <a:endParaRPr lang="en-US" altLang="ja-JP" sz="1200" kern="100" dirty="0" smtClean="0">
              <a:latin typeface="+mj-ea"/>
              <a:cs typeface="Times New Roman" panose="02020603050405020304" pitchFamily="18" charset="0"/>
            </a:endParaRPr>
          </a:p>
          <a:p>
            <a:pPr algn="just">
              <a:spcBef>
                <a:spcPts val="0"/>
              </a:spcBef>
            </a:pPr>
            <a:r>
              <a:rPr lang="ja-JP" altLang="en-US" sz="1200" kern="100" dirty="0">
                <a:latin typeface="+mj-ea"/>
                <a:cs typeface="Times New Roman" panose="02020603050405020304" pitchFamily="18" charset="0"/>
              </a:rPr>
              <a:t>⑪　環境にも配慮した港湾機能の</a:t>
            </a:r>
            <a:r>
              <a:rPr lang="ja-JP" altLang="en-US" sz="1200" kern="100" dirty="0" smtClean="0">
                <a:latin typeface="+mj-ea"/>
                <a:cs typeface="Times New Roman" panose="02020603050405020304" pitchFamily="18" charset="0"/>
              </a:rPr>
              <a:t>高度化</a:t>
            </a:r>
            <a:endParaRPr lang="ja-JP" altLang="en-US" sz="1200" kern="100" dirty="0">
              <a:latin typeface="+mj-ea"/>
              <a:cs typeface="Times New Roman" panose="02020603050405020304" pitchFamily="18" charset="0"/>
            </a:endParaRPr>
          </a:p>
        </p:txBody>
      </p:sp>
      <p:sp>
        <p:nvSpPr>
          <p:cNvPr id="41" name="サブタイトル 2"/>
          <p:cNvSpPr txBox="1">
            <a:spLocks/>
          </p:cNvSpPr>
          <p:nvPr/>
        </p:nvSpPr>
        <p:spPr>
          <a:xfrm>
            <a:off x="6215411" y="5139039"/>
            <a:ext cx="3178867" cy="2256014"/>
          </a:xfrm>
          <a:prstGeom prst="rect">
            <a:avLst/>
          </a:prstGeom>
          <a:ln w="57150">
            <a:solidFill>
              <a:srgbClr val="002060"/>
            </a:solidFill>
          </a:ln>
        </p:spPr>
        <p:txBody>
          <a:bodyPr vert="horz" lIns="162560" tIns="81280" rIns="162560" bIns="81280" rtlCol="0" anchor="ctr">
            <a:no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lnSpc>
                <a:spcPct val="80000"/>
              </a:lnSpc>
              <a:spcBef>
                <a:spcPts val="1000"/>
              </a:spcBef>
            </a:pPr>
            <a:r>
              <a:rPr lang="ja-JP" altLang="en-US" sz="1200" b="1" u="sng" dirty="0"/>
              <a:t>事業者ヒアリング</a:t>
            </a:r>
            <a:r>
              <a:rPr lang="ja-JP" altLang="en-US" sz="1200" b="1" u="sng" kern="100" dirty="0">
                <a:latin typeface="+mj-ea"/>
                <a:cs typeface="Times New Roman" panose="02020603050405020304" pitchFamily="18" charset="0"/>
              </a:rPr>
              <a:t>の結果</a:t>
            </a:r>
            <a:endParaRPr lang="en-US" altLang="ja-JP" sz="1200" b="1" u="sng" kern="100" dirty="0">
              <a:latin typeface="+mj-ea"/>
              <a:cs typeface="Times New Roman" panose="02020603050405020304" pitchFamily="18" charset="0"/>
            </a:endParaRPr>
          </a:p>
          <a:p>
            <a:pPr algn="l">
              <a:lnSpc>
                <a:spcPct val="80000"/>
              </a:lnSpc>
              <a:spcBef>
                <a:spcPts val="1000"/>
              </a:spcBef>
            </a:pPr>
            <a:r>
              <a:rPr lang="en-US" altLang="ja-JP" sz="1200" kern="100" dirty="0">
                <a:latin typeface="+mj-ea"/>
                <a:cs typeface="Times New Roman" panose="02020603050405020304" pitchFamily="18" charset="0"/>
              </a:rPr>
              <a:t>※</a:t>
            </a:r>
            <a:r>
              <a:rPr lang="ja-JP" altLang="en-US" sz="1200" kern="100" dirty="0">
                <a:latin typeface="+mj-ea"/>
                <a:cs typeface="Times New Roman" panose="02020603050405020304" pitchFamily="18" charset="0"/>
              </a:rPr>
              <a:t>大阪港に望むもの</a:t>
            </a:r>
          </a:p>
          <a:p>
            <a:pPr algn="l">
              <a:lnSpc>
                <a:spcPct val="80000"/>
              </a:lnSpc>
              <a:spcBef>
                <a:spcPts val="1000"/>
              </a:spcBef>
            </a:pPr>
            <a:r>
              <a:rPr lang="ja-JP" altLang="en-US" sz="1200" kern="100" dirty="0">
                <a:latin typeface="+mj-ea"/>
                <a:cs typeface="Times New Roman" panose="02020603050405020304" pitchFamily="18" charset="0"/>
              </a:rPr>
              <a:t>①　使用料の低減</a:t>
            </a:r>
          </a:p>
          <a:p>
            <a:pPr algn="l">
              <a:lnSpc>
                <a:spcPct val="80000"/>
              </a:lnSpc>
              <a:spcBef>
                <a:spcPts val="1000"/>
              </a:spcBef>
            </a:pPr>
            <a:r>
              <a:rPr lang="ja-JP" altLang="en-US" sz="1200" kern="100" dirty="0">
                <a:latin typeface="+mj-ea"/>
                <a:cs typeface="Times New Roman" panose="02020603050405020304" pitchFamily="18" charset="0"/>
              </a:rPr>
              <a:t>②　インセンティブの導入</a:t>
            </a:r>
          </a:p>
          <a:p>
            <a:pPr algn="l">
              <a:lnSpc>
                <a:spcPct val="80000"/>
              </a:lnSpc>
              <a:spcBef>
                <a:spcPts val="1000"/>
              </a:spcBef>
            </a:pPr>
            <a:r>
              <a:rPr lang="ja-JP" altLang="en-US" sz="1200" kern="100" dirty="0">
                <a:latin typeface="+mj-ea"/>
                <a:cs typeface="Times New Roman" panose="02020603050405020304" pitchFamily="18" charset="0"/>
              </a:rPr>
              <a:t>③　用地の確保</a:t>
            </a:r>
          </a:p>
          <a:p>
            <a:pPr algn="l">
              <a:lnSpc>
                <a:spcPct val="80000"/>
              </a:lnSpc>
              <a:spcBef>
                <a:spcPts val="1000"/>
              </a:spcBef>
            </a:pPr>
            <a:r>
              <a:rPr lang="ja-JP" altLang="en-US" sz="1200" kern="100" dirty="0">
                <a:latin typeface="+mj-ea"/>
                <a:cs typeface="Times New Roman" panose="02020603050405020304" pitchFamily="18" charset="0"/>
              </a:rPr>
              <a:t>④　上屋の老朽化対策</a:t>
            </a:r>
          </a:p>
          <a:p>
            <a:pPr algn="l">
              <a:lnSpc>
                <a:spcPct val="80000"/>
              </a:lnSpc>
              <a:spcBef>
                <a:spcPts val="1000"/>
              </a:spcBef>
            </a:pPr>
            <a:r>
              <a:rPr lang="ja-JP" altLang="en-US" sz="1200" kern="100" dirty="0">
                <a:latin typeface="+mj-ea"/>
                <a:cs typeface="Times New Roman" panose="02020603050405020304" pitchFamily="18" charset="0"/>
              </a:rPr>
              <a:t>⑤　競争力強化の取組</a:t>
            </a:r>
          </a:p>
        </p:txBody>
      </p:sp>
      <p:sp>
        <p:nvSpPr>
          <p:cNvPr id="42" name="サブタイトル 2"/>
          <p:cNvSpPr txBox="1">
            <a:spLocks/>
          </p:cNvSpPr>
          <p:nvPr/>
        </p:nvSpPr>
        <p:spPr>
          <a:xfrm>
            <a:off x="482215" y="2750638"/>
            <a:ext cx="4437888" cy="1324105"/>
          </a:xfrm>
          <a:prstGeom prst="rect">
            <a:avLst/>
          </a:prstGeom>
          <a:ln w="28575">
            <a:noFill/>
          </a:ln>
        </p:spPr>
        <p:txBody>
          <a:bodyPr vert="horz" lIns="162560" tIns="81280" rIns="162560" bIns="81280" rtlCol="0" anchor="t">
            <a:norm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lnSpc>
                <a:spcPct val="50000"/>
              </a:lnSpc>
            </a:pPr>
            <a:r>
              <a:rPr lang="ja-JP" altLang="en-US" sz="1200" b="1" u="sng" kern="100" dirty="0">
                <a:latin typeface="+mj-ea"/>
                <a:cs typeface="Times New Roman" panose="02020603050405020304" pitchFamily="18" charset="0"/>
              </a:rPr>
              <a:t>大阪港の強み</a:t>
            </a:r>
            <a:endParaRPr lang="en-US" altLang="ja-JP" sz="1200" b="1" u="sng"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en-US" altLang="ja-JP" sz="1050" kern="100" dirty="0">
                <a:latin typeface="+mj-ea"/>
                <a:cs typeface="Times New Roman" panose="02020603050405020304" pitchFamily="18" charset="0"/>
              </a:rPr>
              <a:t>2,100</a:t>
            </a:r>
            <a:r>
              <a:rPr lang="ja-JP" altLang="en-US" sz="1050" kern="100" dirty="0">
                <a:latin typeface="+mj-ea"/>
                <a:cs typeface="Times New Roman" panose="02020603050405020304" pitchFamily="18" charset="0"/>
              </a:rPr>
              <a:t>万人のマーケットがあり、インフラが充実</a:t>
            </a:r>
            <a:endParaRPr lang="en-US" altLang="ja-JP" sz="1050"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050" kern="100" dirty="0">
                <a:latin typeface="+mj-ea"/>
                <a:cs typeface="Times New Roman" panose="02020603050405020304" pitchFamily="18" charset="0"/>
              </a:rPr>
              <a:t>アジア航路（特に中国）が充実している。</a:t>
            </a:r>
            <a:endParaRPr lang="en-US" altLang="ja-JP" sz="1050"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050" kern="100" dirty="0">
                <a:latin typeface="+mj-ea"/>
                <a:cs typeface="Times New Roman" panose="02020603050405020304" pitchFamily="18" charset="0"/>
              </a:rPr>
              <a:t>内航フェリーの航路網が充実している。</a:t>
            </a:r>
            <a:endParaRPr lang="en-US" altLang="ja-JP" sz="1050"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050" kern="100" dirty="0">
                <a:latin typeface="+mj-ea"/>
                <a:cs typeface="Times New Roman" panose="02020603050405020304" pitchFamily="18" charset="0"/>
              </a:rPr>
              <a:t>官民によるポートセールス体制が整っている。</a:t>
            </a:r>
            <a:endParaRPr lang="en-US" altLang="ja-JP" sz="1050" kern="100" dirty="0">
              <a:latin typeface="+mj-ea"/>
              <a:cs typeface="Times New Roman" panose="02020603050405020304" pitchFamily="18" charset="0"/>
            </a:endParaRPr>
          </a:p>
        </p:txBody>
      </p:sp>
      <p:sp>
        <p:nvSpPr>
          <p:cNvPr id="44" name="二等辺三角形 43"/>
          <p:cNvSpPr/>
          <p:nvPr/>
        </p:nvSpPr>
        <p:spPr>
          <a:xfrm rot="5400000" flipH="1">
            <a:off x="6496249" y="1075932"/>
            <a:ext cx="1064088" cy="18511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45" name="サブタイトル 2"/>
          <p:cNvSpPr txBox="1">
            <a:spLocks/>
          </p:cNvSpPr>
          <p:nvPr/>
        </p:nvSpPr>
        <p:spPr>
          <a:xfrm>
            <a:off x="409253" y="2424346"/>
            <a:ext cx="2307632" cy="352286"/>
          </a:xfrm>
          <a:prstGeom prst="rect">
            <a:avLst/>
          </a:prstGeom>
          <a:ln w="57150">
            <a:noFill/>
          </a:ln>
        </p:spPr>
        <p:txBody>
          <a:bodyPr vert="horz" lIns="162560" tIns="81280" rIns="162560" bIns="81280" rtlCol="0" anchor="ctr">
            <a:norm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r>
              <a:rPr lang="en-US" altLang="ja-JP" sz="1200" b="1" u="sng" dirty="0"/>
              <a:t>SWOT</a:t>
            </a:r>
            <a:r>
              <a:rPr lang="ja-JP" altLang="en-US" sz="1200" b="1" u="sng" dirty="0"/>
              <a:t>分析（主なもの）</a:t>
            </a:r>
            <a:endParaRPr lang="en-US" altLang="ja-JP" sz="1200" b="1" u="sng" kern="100" dirty="0">
              <a:latin typeface="+mj-ea"/>
              <a:cs typeface="Times New Roman" panose="02020603050405020304" pitchFamily="18" charset="0"/>
            </a:endParaRPr>
          </a:p>
        </p:txBody>
      </p:sp>
      <p:sp>
        <p:nvSpPr>
          <p:cNvPr id="46" name="サブタイトル 2"/>
          <p:cNvSpPr txBox="1">
            <a:spLocks/>
          </p:cNvSpPr>
          <p:nvPr/>
        </p:nvSpPr>
        <p:spPr>
          <a:xfrm>
            <a:off x="7102300" y="7938427"/>
            <a:ext cx="2291978" cy="2202944"/>
          </a:xfrm>
          <a:prstGeom prst="rect">
            <a:avLst/>
          </a:prstGeom>
          <a:ln w="57150">
            <a:solidFill>
              <a:srgbClr val="002060"/>
            </a:solidFill>
            <a:prstDash val="sysDash"/>
          </a:ln>
        </p:spPr>
        <p:txBody>
          <a:bodyPr vert="horz" lIns="162560" tIns="81280" rIns="162560" bIns="81280" rtlCol="0" anchor="ctr">
            <a:norm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r>
              <a:rPr lang="ja-JP" altLang="en-US" sz="1400" b="1" u="sng" dirty="0"/>
              <a:t>港湾施設提供事業で達成すべきこと</a:t>
            </a:r>
            <a:endParaRPr lang="en-US" altLang="ja-JP" sz="1400" b="1" u="sng" dirty="0"/>
          </a:p>
          <a:p>
            <a:pPr marL="171450" indent="-171450" algn="l">
              <a:buFont typeface="Wingdings" panose="05000000000000000000" pitchFamily="2" charset="2"/>
              <a:buChar char="Ø"/>
            </a:pPr>
            <a:r>
              <a:rPr lang="ja-JP" altLang="en-US" sz="1400" kern="100" dirty="0">
                <a:latin typeface="+mj-ea"/>
                <a:cs typeface="Times New Roman" panose="02020603050405020304" pitchFamily="18" charset="0"/>
              </a:rPr>
              <a:t>取扱貨物量の増加</a:t>
            </a:r>
            <a:endParaRPr lang="en-US" altLang="ja-JP" sz="1400" kern="100" dirty="0">
              <a:latin typeface="+mj-ea"/>
              <a:cs typeface="Times New Roman" panose="02020603050405020304" pitchFamily="18" charset="0"/>
            </a:endParaRPr>
          </a:p>
          <a:p>
            <a:pPr marL="171450" indent="-171450" algn="l">
              <a:buFont typeface="Wingdings" panose="05000000000000000000" pitchFamily="2" charset="2"/>
              <a:buChar char="Ø"/>
            </a:pPr>
            <a:r>
              <a:rPr lang="ja-JP" altLang="en-US" sz="1400" kern="100" dirty="0">
                <a:latin typeface="+mj-ea"/>
                <a:cs typeface="Times New Roman" panose="02020603050405020304" pitchFamily="18" charset="0"/>
              </a:rPr>
              <a:t>市民生活安定のために必要な機能の維持</a:t>
            </a:r>
            <a:endParaRPr lang="en-US" altLang="ja-JP" sz="1400" kern="100" dirty="0">
              <a:latin typeface="+mj-ea"/>
              <a:cs typeface="Times New Roman" panose="02020603050405020304" pitchFamily="18" charset="0"/>
            </a:endParaRPr>
          </a:p>
          <a:p>
            <a:pPr marL="171450" indent="-171450" algn="l">
              <a:buFont typeface="Wingdings" panose="05000000000000000000" pitchFamily="2" charset="2"/>
              <a:buChar char="Ø"/>
            </a:pPr>
            <a:r>
              <a:rPr lang="ja-JP" altLang="en-US" sz="1400" kern="100" dirty="0">
                <a:latin typeface="+mj-ea"/>
                <a:cs typeface="Times New Roman" panose="02020603050405020304" pitchFamily="18" charset="0"/>
              </a:rPr>
              <a:t>収支改善</a:t>
            </a:r>
          </a:p>
        </p:txBody>
      </p:sp>
      <p:sp>
        <p:nvSpPr>
          <p:cNvPr id="49" name="下矢印 48"/>
          <p:cNvSpPr/>
          <p:nvPr/>
        </p:nvSpPr>
        <p:spPr>
          <a:xfrm rot="5400000">
            <a:off x="6314059" y="8869644"/>
            <a:ext cx="1186653" cy="2156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50" name="サブタイトル 2"/>
          <p:cNvSpPr txBox="1">
            <a:spLocks/>
          </p:cNvSpPr>
          <p:nvPr/>
        </p:nvSpPr>
        <p:spPr>
          <a:xfrm>
            <a:off x="503916" y="3923991"/>
            <a:ext cx="4437888" cy="1092872"/>
          </a:xfrm>
          <a:prstGeom prst="rect">
            <a:avLst/>
          </a:prstGeom>
          <a:noFill/>
          <a:ln w="28575">
            <a:noFill/>
          </a:ln>
        </p:spPr>
        <p:txBody>
          <a:bodyPr vert="horz" lIns="162560" tIns="81280" rIns="162560" bIns="81280" rtlCol="0" anchor="t">
            <a:norm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lnSpc>
                <a:spcPct val="50000"/>
              </a:lnSpc>
            </a:pPr>
            <a:r>
              <a:rPr lang="ja-JP" altLang="en-US" sz="1200" b="1" u="sng" kern="100" dirty="0">
                <a:latin typeface="+mj-ea"/>
                <a:cs typeface="Times New Roman" panose="02020603050405020304" pitchFamily="18" charset="0"/>
              </a:rPr>
              <a:t>大阪港の弱み</a:t>
            </a:r>
            <a:endParaRPr lang="en-US" altLang="ja-JP" sz="1200" b="1" u="sng"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050" kern="100" dirty="0">
                <a:latin typeface="+mj-ea"/>
                <a:cs typeface="Times New Roman" panose="02020603050405020304" pitchFamily="18" charset="0"/>
              </a:rPr>
              <a:t>内航フィーダーは地理的・輸出航路体系的に神戸港が有利</a:t>
            </a:r>
            <a:endParaRPr lang="en-US" altLang="ja-JP" sz="1050"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050" kern="100" dirty="0">
                <a:latin typeface="+mj-ea"/>
                <a:cs typeface="Times New Roman" panose="02020603050405020304" pitchFamily="18" charset="0"/>
              </a:rPr>
              <a:t>コンテナ車両によるターミナル前での車列が発生している。</a:t>
            </a:r>
            <a:endParaRPr lang="en-US" altLang="ja-JP" sz="1050"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050" kern="100" dirty="0">
                <a:latin typeface="+mj-ea"/>
                <a:cs typeface="Times New Roman" panose="02020603050405020304" pitchFamily="18" charset="0"/>
              </a:rPr>
              <a:t>岸壁・埠頭・上屋の老朽化による機能の</a:t>
            </a:r>
            <a:r>
              <a:rPr lang="ja-JP" altLang="en-US" sz="1050" kern="100" dirty="0" smtClean="0">
                <a:latin typeface="+mj-ea"/>
                <a:cs typeface="Times New Roman" panose="02020603050405020304" pitchFamily="18" charset="0"/>
              </a:rPr>
              <a:t>陳腐化</a:t>
            </a:r>
            <a:endParaRPr lang="en-US" altLang="ja-JP" sz="1050" kern="100" dirty="0" smtClean="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050" kern="100" dirty="0">
                <a:latin typeface="+mj-ea"/>
                <a:cs typeface="Times New Roman" panose="02020603050405020304" pitchFamily="18" charset="0"/>
              </a:rPr>
              <a:t>基幹航路（欧州・北米航路）が少ない。</a:t>
            </a:r>
            <a:endParaRPr lang="en-US" altLang="ja-JP" sz="1050" kern="100" dirty="0" smtClean="0">
              <a:latin typeface="+mj-ea"/>
              <a:cs typeface="Times New Roman" panose="02020603050405020304" pitchFamily="18" charset="0"/>
            </a:endParaRPr>
          </a:p>
        </p:txBody>
      </p:sp>
      <p:sp>
        <p:nvSpPr>
          <p:cNvPr id="51" name="サブタイトル 2"/>
          <p:cNvSpPr txBox="1">
            <a:spLocks/>
          </p:cNvSpPr>
          <p:nvPr/>
        </p:nvSpPr>
        <p:spPr>
          <a:xfrm>
            <a:off x="4726948" y="2750638"/>
            <a:ext cx="4793793" cy="1459103"/>
          </a:xfrm>
          <a:prstGeom prst="rect">
            <a:avLst/>
          </a:prstGeom>
          <a:ln w="28575">
            <a:noFill/>
          </a:ln>
        </p:spPr>
        <p:txBody>
          <a:bodyPr vert="horz" lIns="162560" tIns="81280" rIns="162560" bIns="81280" rtlCol="0" anchor="t">
            <a:norm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lnSpc>
                <a:spcPct val="50000"/>
              </a:lnSpc>
            </a:pPr>
            <a:r>
              <a:rPr lang="ja-JP" altLang="en-US" sz="1200" b="1" u="sng" kern="100" dirty="0">
                <a:latin typeface="+mj-ea"/>
                <a:cs typeface="Times New Roman" panose="02020603050405020304" pitchFamily="18" charset="0"/>
              </a:rPr>
              <a:t>大阪港の機会、プラス要因</a:t>
            </a:r>
            <a:endParaRPr lang="en-US" altLang="ja-JP" sz="1200" b="1" u="sng"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en-US" altLang="ja-JP" sz="1050" kern="100" dirty="0">
                <a:latin typeface="+mj-ea"/>
                <a:cs typeface="Times New Roman" panose="02020603050405020304" pitchFamily="18" charset="0"/>
              </a:rPr>
              <a:t>ODA</a:t>
            </a:r>
            <a:r>
              <a:rPr lang="ja-JP" altLang="en-US" sz="1050" kern="100" dirty="0">
                <a:latin typeface="+mj-ea"/>
                <a:cs typeface="Times New Roman" panose="02020603050405020304" pitchFamily="18" charset="0"/>
              </a:rPr>
              <a:t>により、アジアのコンテナターミナルの整備が進む。</a:t>
            </a:r>
            <a:endParaRPr lang="en-US" altLang="ja-JP" sz="1050"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050" kern="100" dirty="0">
                <a:latin typeface="+mj-ea"/>
                <a:cs typeface="Times New Roman" panose="02020603050405020304" pitchFamily="18" charset="0"/>
              </a:rPr>
              <a:t>アライアンスの再編などに伴い、ターミナルも再編される。</a:t>
            </a:r>
            <a:endParaRPr lang="en-US" altLang="ja-JP" sz="1050"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050" kern="100" dirty="0" smtClean="0">
                <a:latin typeface="+mj-ea"/>
                <a:cs typeface="Times New Roman" panose="02020603050405020304" pitchFamily="18" charset="0"/>
              </a:rPr>
              <a:t>内航</a:t>
            </a:r>
            <a:r>
              <a:rPr lang="en-US" altLang="ja-JP" sz="1050" kern="100" dirty="0">
                <a:latin typeface="+mj-ea"/>
                <a:cs typeface="Times New Roman" panose="02020603050405020304" pitchFamily="18" charset="0"/>
              </a:rPr>
              <a:t>RORO</a:t>
            </a:r>
            <a:r>
              <a:rPr lang="ja-JP" altLang="en-US" sz="1050" kern="100" dirty="0">
                <a:latin typeface="+mj-ea"/>
                <a:cs typeface="Times New Roman" panose="02020603050405020304" pitchFamily="18" charset="0"/>
              </a:rPr>
              <a:t>船</a:t>
            </a:r>
            <a:r>
              <a:rPr lang="ja-JP" altLang="en-US" sz="1050" kern="100" dirty="0" smtClean="0">
                <a:latin typeface="+mj-ea"/>
                <a:cs typeface="Times New Roman" panose="02020603050405020304" pitchFamily="18" charset="0"/>
              </a:rPr>
              <a:t>の需要が高まっている。</a:t>
            </a:r>
            <a:endParaRPr lang="en-US" altLang="ja-JP" sz="1050" kern="100" dirty="0" smtClean="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050" kern="100" dirty="0" smtClean="0">
                <a:latin typeface="+mj-ea"/>
                <a:cs typeface="Times New Roman" panose="02020603050405020304" pitchFamily="18" charset="0"/>
              </a:rPr>
              <a:t>夢洲地区におけ</a:t>
            </a:r>
            <a:r>
              <a:rPr lang="ja-JP" altLang="en-US" sz="1050" kern="100" dirty="0">
                <a:latin typeface="+mj-ea"/>
                <a:cs typeface="Times New Roman" panose="02020603050405020304" pitchFamily="18" charset="0"/>
              </a:rPr>
              <a:t>る</a:t>
            </a:r>
            <a:r>
              <a:rPr lang="ja-JP" altLang="en-US" sz="1050" kern="100" dirty="0" smtClean="0">
                <a:latin typeface="+mj-ea"/>
                <a:cs typeface="Times New Roman" panose="02020603050405020304" pitchFamily="18" charset="0"/>
              </a:rPr>
              <a:t>テクノポート線や道路などのインフラ整備の実施</a:t>
            </a:r>
            <a:endParaRPr lang="en-US" altLang="ja-JP" sz="1050" kern="100" dirty="0" smtClean="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050" kern="100" dirty="0" smtClean="0">
                <a:latin typeface="+mj-ea"/>
                <a:cs typeface="Times New Roman" panose="02020603050405020304" pitchFamily="18" charset="0"/>
              </a:rPr>
              <a:t>阪神高速大和川線全面開通により大阪港へのアクセスが向上</a:t>
            </a:r>
            <a:endParaRPr lang="en-US" altLang="ja-JP" sz="1050" kern="100" dirty="0" smtClean="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050" kern="100" dirty="0">
                <a:latin typeface="+mj-ea"/>
                <a:cs typeface="Times New Roman" panose="02020603050405020304" pitchFamily="18" charset="0"/>
              </a:rPr>
              <a:t>港湾に</a:t>
            </a:r>
            <a:r>
              <a:rPr lang="ja-JP" altLang="en-US" sz="1050" kern="100" dirty="0" smtClean="0">
                <a:latin typeface="+mj-ea"/>
                <a:cs typeface="Times New Roman" panose="02020603050405020304" pitchFamily="18" charset="0"/>
              </a:rPr>
              <a:t>おけるデジタルトランスフォーメーションを</a:t>
            </a:r>
            <a:r>
              <a:rPr lang="ja-JP" altLang="en-US" sz="1050" kern="100" dirty="0">
                <a:latin typeface="+mj-ea"/>
                <a:cs typeface="Times New Roman" panose="02020603050405020304" pitchFamily="18" charset="0"/>
              </a:rPr>
              <a:t>通じた生産性</a:t>
            </a:r>
            <a:r>
              <a:rPr lang="ja-JP" altLang="en-US" sz="1050" kern="100" dirty="0" smtClean="0">
                <a:latin typeface="+mj-ea"/>
                <a:cs typeface="Times New Roman" panose="02020603050405020304" pitchFamily="18" charset="0"/>
              </a:rPr>
              <a:t>の向上</a:t>
            </a:r>
            <a:endParaRPr lang="en-US" altLang="ja-JP" sz="1050" kern="100" dirty="0" smtClean="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050" kern="100" dirty="0">
                <a:latin typeface="+mj-ea"/>
                <a:cs typeface="Times New Roman" panose="02020603050405020304" pitchFamily="18" charset="0"/>
              </a:rPr>
              <a:t>カーボンニュートラル</a:t>
            </a:r>
            <a:r>
              <a:rPr lang="ja-JP" altLang="en-US" sz="1050" kern="100" dirty="0" smtClean="0">
                <a:latin typeface="+mj-ea"/>
                <a:cs typeface="Times New Roman" panose="02020603050405020304" pitchFamily="18" charset="0"/>
              </a:rPr>
              <a:t>ポートの形成</a:t>
            </a:r>
            <a:endParaRPr lang="en-US" altLang="ja-JP" sz="1050" kern="100" dirty="0" smtClean="0">
              <a:latin typeface="+mj-ea"/>
              <a:cs typeface="Times New Roman" panose="02020603050405020304" pitchFamily="18" charset="0"/>
            </a:endParaRPr>
          </a:p>
        </p:txBody>
      </p:sp>
      <p:sp>
        <p:nvSpPr>
          <p:cNvPr id="52" name="サブタイトル 2"/>
          <p:cNvSpPr txBox="1">
            <a:spLocks/>
          </p:cNvSpPr>
          <p:nvPr/>
        </p:nvSpPr>
        <p:spPr>
          <a:xfrm>
            <a:off x="4726948" y="4036791"/>
            <a:ext cx="4808024" cy="931168"/>
          </a:xfrm>
          <a:prstGeom prst="rect">
            <a:avLst/>
          </a:prstGeom>
          <a:ln w="28575">
            <a:noFill/>
          </a:ln>
        </p:spPr>
        <p:txBody>
          <a:bodyPr vert="horz" lIns="162560" tIns="81280" rIns="162560" bIns="81280" rtlCol="0" anchor="t">
            <a:norm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lnSpc>
                <a:spcPct val="50000"/>
              </a:lnSpc>
            </a:pPr>
            <a:r>
              <a:rPr lang="ja-JP" altLang="en-US" sz="1200" b="1" u="sng" kern="100" dirty="0">
                <a:latin typeface="+mj-ea"/>
                <a:cs typeface="Times New Roman" panose="02020603050405020304" pitchFamily="18" charset="0"/>
              </a:rPr>
              <a:t>大阪港の脅威、マイナス</a:t>
            </a:r>
            <a:r>
              <a:rPr lang="ja-JP" altLang="en-US" sz="1200" b="1" u="sng" kern="100" dirty="0" smtClean="0">
                <a:latin typeface="+mj-ea"/>
                <a:cs typeface="Times New Roman" panose="02020603050405020304" pitchFamily="18" charset="0"/>
              </a:rPr>
              <a:t>要因</a:t>
            </a:r>
            <a:endParaRPr lang="en-US" altLang="ja-JP" sz="1100"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050" kern="100" dirty="0" smtClean="0">
                <a:latin typeface="+mj-ea"/>
                <a:cs typeface="Times New Roman" panose="02020603050405020304" pitchFamily="18" charset="0"/>
              </a:rPr>
              <a:t>新型コロナウイルスの感染</a:t>
            </a:r>
            <a:r>
              <a:rPr lang="ja-JP" altLang="en-US" sz="1050" kern="100" dirty="0">
                <a:latin typeface="+mj-ea"/>
                <a:cs typeface="Times New Roman" panose="02020603050405020304" pitchFamily="18" charset="0"/>
              </a:rPr>
              <a:t>拡大により、大幅な景気</a:t>
            </a:r>
            <a:r>
              <a:rPr lang="ja-JP" altLang="en-US" sz="1050" kern="100" dirty="0" smtClean="0">
                <a:latin typeface="+mj-ea"/>
                <a:cs typeface="Times New Roman" panose="02020603050405020304" pitchFamily="18" charset="0"/>
              </a:rPr>
              <a:t>後退局面に入っている。</a:t>
            </a:r>
            <a:endParaRPr lang="en-US" altLang="ja-JP" sz="1050" kern="100" dirty="0" smtClean="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050" kern="100" dirty="0" smtClean="0">
                <a:latin typeface="+mj-ea"/>
                <a:cs typeface="Times New Roman" panose="02020603050405020304" pitchFamily="18" charset="0"/>
              </a:rPr>
              <a:t>背後圏の人口が減少する見込み。</a:t>
            </a:r>
            <a:endParaRPr lang="en-US" altLang="ja-JP" sz="1050" kern="100" dirty="0" smtClean="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050" kern="100" dirty="0" smtClean="0">
                <a:latin typeface="+mj-ea"/>
                <a:cs typeface="Times New Roman" panose="02020603050405020304" pitchFamily="18" charset="0"/>
              </a:rPr>
              <a:t>新名神</a:t>
            </a:r>
            <a:r>
              <a:rPr lang="ja-JP" altLang="en-US" sz="1050" kern="100" dirty="0">
                <a:latin typeface="+mj-ea"/>
                <a:cs typeface="Times New Roman" panose="02020603050405020304" pitchFamily="18" charset="0"/>
              </a:rPr>
              <a:t>開通により、</a:t>
            </a:r>
            <a:r>
              <a:rPr lang="ja-JP" altLang="en-US" sz="1050" kern="100" dirty="0" smtClean="0">
                <a:latin typeface="+mj-ea"/>
                <a:cs typeface="Times New Roman" panose="02020603050405020304" pitchFamily="18" charset="0"/>
              </a:rPr>
              <a:t>神戸港への</a:t>
            </a:r>
            <a:r>
              <a:rPr lang="ja-JP" altLang="en-US" sz="1050" kern="100" dirty="0">
                <a:latin typeface="+mj-ea"/>
                <a:cs typeface="Times New Roman" panose="02020603050405020304" pitchFamily="18" charset="0"/>
              </a:rPr>
              <a:t>アクセス</a:t>
            </a:r>
            <a:r>
              <a:rPr lang="ja-JP" altLang="en-US" sz="1050" kern="100" dirty="0" smtClean="0">
                <a:latin typeface="+mj-ea"/>
                <a:cs typeface="Times New Roman" panose="02020603050405020304" pitchFamily="18" charset="0"/>
              </a:rPr>
              <a:t>が向上</a:t>
            </a:r>
            <a:endParaRPr lang="en-US" altLang="ja-JP" sz="1050" kern="100" dirty="0" smtClean="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050" kern="100" dirty="0" smtClean="0">
                <a:latin typeface="+mj-ea"/>
                <a:cs typeface="Times New Roman" panose="02020603050405020304" pitchFamily="18" charset="0"/>
              </a:rPr>
              <a:t>今後、大規模な台風など自然災害が起こる可能性がある。</a:t>
            </a:r>
            <a:endParaRPr lang="en-US" altLang="ja-JP" sz="1050" kern="100" dirty="0">
              <a:latin typeface="+mj-ea"/>
              <a:cs typeface="Times New Roman" panose="02020603050405020304" pitchFamily="18" charset="0"/>
            </a:endParaRPr>
          </a:p>
        </p:txBody>
      </p:sp>
      <p:sp>
        <p:nvSpPr>
          <p:cNvPr id="53" name="正方形/長方形 52"/>
          <p:cNvSpPr/>
          <p:nvPr/>
        </p:nvSpPr>
        <p:spPr>
          <a:xfrm>
            <a:off x="545779" y="2692941"/>
            <a:ext cx="8974963" cy="2193801"/>
          </a:xfrm>
          <a:prstGeom prst="rect">
            <a:avLst/>
          </a:prstGeom>
          <a:noFill/>
          <a:ln w="381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58" name="角丸四角形 57"/>
          <p:cNvSpPr/>
          <p:nvPr/>
        </p:nvSpPr>
        <p:spPr>
          <a:xfrm>
            <a:off x="545779" y="7499197"/>
            <a:ext cx="8848499" cy="201661"/>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u="sng" dirty="0">
                <a:solidFill>
                  <a:schemeClr val="tx1"/>
                </a:solidFill>
              </a:rPr>
              <a:t>施設提供事業で取り組むべき方策を選定</a:t>
            </a:r>
            <a:endParaRPr lang="ja-JP" altLang="en-US" sz="1400" dirty="0">
              <a:solidFill>
                <a:schemeClr val="tx1"/>
              </a:solidFill>
            </a:endParaRPr>
          </a:p>
        </p:txBody>
      </p:sp>
      <p:sp>
        <p:nvSpPr>
          <p:cNvPr id="60" name="正方形/長方形 59"/>
          <p:cNvSpPr/>
          <p:nvPr/>
        </p:nvSpPr>
        <p:spPr>
          <a:xfrm>
            <a:off x="93906" y="596006"/>
            <a:ext cx="369322" cy="1181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bg1"/>
                </a:solidFill>
              </a:rPr>
              <a:t>阪神港</a:t>
            </a:r>
          </a:p>
        </p:txBody>
      </p:sp>
      <p:sp>
        <p:nvSpPr>
          <p:cNvPr id="61" name="正方形/長方形 60"/>
          <p:cNvSpPr/>
          <p:nvPr/>
        </p:nvSpPr>
        <p:spPr>
          <a:xfrm>
            <a:off x="93906" y="2719416"/>
            <a:ext cx="369322" cy="498144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bg1"/>
                </a:solidFill>
              </a:rPr>
              <a:t>大阪港</a:t>
            </a:r>
          </a:p>
        </p:txBody>
      </p:sp>
      <p:sp>
        <p:nvSpPr>
          <p:cNvPr id="62" name="正方形/長方形 61"/>
          <p:cNvSpPr/>
          <p:nvPr/>
        </p:nvSpPr>
        <p:spPr>
          <a:xfrm>
            <a:off x="93906" y="7903204"/>
            <a:ext cx="369322" cy="6155212"/>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bg1"/>
                </a:solidFill>
              </a:rPr>
              <a:t>施設提供事業</a:t>
            </a:r>
          </a:p>
        </p:txBody>
      </p:sp>
      <p:sp>
        <p:nvSpPr>
          <p:cNvPr id="31" name="正方形/長方形 30"/>
          <p:cNvSpPr/>
          <p:nvPr/>
        </p:nvSpPr>
        <p:spPr>
          <a:xfrm>
            <a:off x="554816" y="7903204"/>
            <a:ext cx="6165298" cy="2312866"/>
          </a:xfrm>
          <a:prstGeom prst="rect">
            <a:avLst/>
          </a:prstGeom>
          <a:ln w="57150">
            <a:solidFill>
              <a:srgbClr val="7030A0"/>
            </a:solidFill>
          </a:ln>
        </p:spPr>
        <p:txBody>
          <a:bodyPr wrap="square" anchor="t">
            <a:noAutofit/>
          </a:bodyPr>
          <a:lstStyle/>
          <a:p>
            <a:pPr algn="just"/>
            <a:r>
              <a:rPr lang="en-US" altLang="ja-JP" sz="1300" b="1" kern="100" dirty="0">
                <a:latin typeface="+mj-ea"/>
                <a:ea typeface="+mj-ea"/>
                <a:cs typeface="Times New Roman" panose="02020603050405020304" pitchFamily="18" charset="0"/>
              </a:rPr>
              <a:t>《</a:t>
            </a:r>
            <a:r>
              <a:rPr lang="ja-JP" altLang="en-US" sz="1300" b="1" kern="100" dirty="0">
                <a:latin typeface="+mj-ea"/>
                <a:ea typeface="+mj-ea"/>
                <a:cs typeface="Times New Roman" panose="02020603050405020304" pitchFamily="18" charset="0"/>
              </a:rPr>
              <a:t>競争力強化</a:t>
            </a:r>
            <a:r>
              <a:rPr lang="ja-JP" altLang="en-US" sz="1300" b="1" kern="100" dirty="0" smtClean="0">
                <a:latin typeface="+mj-ea"/>
                <a:ea typeface="+mj-ea"/>
                <a:cs typeface="Times New Roman" panose="02020603050405020304" pitchFamily="18" charset="0"/>
              </a:rPr>
              <a:t>策の</a:t>
            </a:r>
            <a:r>
              <a:rPr lang="ja-JP" altLang="en-US" sz="1300" b="1" kern="100" dirty="0">
                <a:latin typeface="+mj-ea"/>
                <a:ea typeface="+mj-ea"/>
                <a:cs typeface="Times New Roman" panose="02020603050405020304" pitchFamily="18" charset="0"/>
              </a:rPr>
              <a:t>考え方</a:t>
            </a:r>
            <a:r>
              <a:rPr lang="en-US" altLang="ja-JP" sz="1300" b="1" kern="100" dirty="0">
                <a:latin typeface="+mj-ea"/>
                <a:ea typeface="+mj-ea"/>
                <a:cs typeface="Times New Roman" panose="02020603050405020304" pitchFamily="18" charset="0"/>
              </a:rPr>
              <a:t>》</a:t>
            </a:r>
            <a:r>
              <a:rPr lang="ja-JP" altLang="en-US" sz="1300" b="1" kern="100" dirty="0">
                <a:latin typeface="+mj-ea"/>
                <a:ea typeface="+mj-ea"/>
                <a:cs typeface="Times New Roman" panose="02020603050405020304" pitchFamily="18" charset="0"/>
              </a:rPr>
              <a:t>（中期的取組）</a:t>
            </a:r>
            <a:endParaRPr lang="en-US" altLang="ja-JP" sz="1300" b="1" kern="100" dirty="0">
              <a:latin typeface="+mj-ea"/>
              <a:ea typeface="+mj-ea"/>
              <a:cs typeface="Times New Roman" panose="02020603050405020304" pitchFamily="18" charset="0"/>
            </a:endParaRP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我が国においては、人口減少の問題や、船会社の統合・船舶大型化等による寄港地の絞り込み、といった厳しい経営環境が今後も見込まれるが、大阪港は、背後の広大なマーケットや、充実した物流ネットワークといった強み、ポテンシャルを有していると考える。</a:t>
            </a: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このため、今後、事業拡大や新たな事業展開を企図する民間事業者の動向に注視しながら、ニーズの変化を的確に捉え、こうした事業者がビジネスチャンスを逸することのないよう、事業者を後押しする施策を実施していく必要がある。</a:t>
            </a: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本市においては、これまで実施してきた施策に加え、</a:t>
            </a:r>
            <a:r>
              <a:rPr lang="en-US" altLang="ja-JP" sz="1200" kern="100" dirty="0">
                <a:latin typeface="+mj-ea"/>
                <a:ea typeface="+mj-ea"/>
                <a:cs typeface="Times New Roman" panose="02020603050405020304" pitchFamily="18" charset="0"/>
              </a:rPr>
              <a:t>SWOT</a:t>
            </a:r>
            <a:r>
              <a:rPr lang="ja-JP" altLang="en-US" sz="1200" kern="100" dirty="0">
                <a:latin typeface="+mj-ea"/>
                <a:ea typeface="+mj-ea"/>
                <a:cs typeface="Times New Roman" panose="02020603050405020304" pitchFamily="18" charset="0"/>
              </a:rPr>
              <a:t>分析を基に策定した</a:t>
            </a:r>
            <a:r>
              <a:rPr lang="ja-JP" altLang="en-US" sz="1200" kern="100" dirty="0" smtClean="0">
                <a:latin typeface="+mj-ea"/>
                <a:ea typeface="+mj-ea"/>
                <a:cs typeface="Times New Roman" panose="02020603050405020304" pitchFamily="18" charset="0"/>
              </a:rPr>
              <a:t>戦略案に</a:t>
            </a:r>
            <a:r>
              <a:rPr lang="ja-JP" altLang="en-US" sz="1200" kern="100" dirty="0">
                <a:latin typeface="+mj-ea"/>
                <a:ea typeface="+mj-ea"/>
                <a:cs typeface="Times New Roman" panose="02020603050405020304" pitchFamily="18" charset="0"/>
              </a:rPr>
              <a:t>取り組みつつ、また</a:t>
            </a:r>
            <a:r>
              <a:rPr lang="ja-JP" altLang="en-US" sz="1200" kern="100" dirty="0" smtClean="0">
                <a:latin typeface="+mj-ea"/>
                <a:ea typeface="+mj-ea"/>
                <a:cs typeface="Times New Roman" panose="02020603050405020304" pitchFamily="18" charset="0"/>
              </a:rPr>
              <a:t>戦略案も</a:t>
            </a:r>
            <a:r>
              <a:rPr lang="ja-JP" altLang="en-US" sz="1200" kern="100" dirty="0">
                <a:latin typeface="+mj-ea"/>
                <a:ea typeface="+mj-ea"/>
                <a:cs typeface="Times New Roman" panose="02020603050405020304" pitchFamily="18" charset="0"/>
              </a:rPr>
              <a:t>適宜見直しながら、大阪港の取扱貨物量をさらに増加させていくことが重要である。</a:t>
            </a: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施設提供事業の経営改善に向けては、この</a:t>
            </a:r>
            <a:r>
              <a:rPr lang="ja-JP" altLang="en-US" sz="1200" kern="100" dirty="0" smtClean="0">
                <a:latin typeface="+mj-ea"/>
                <a:ea typeface="+mj-ea"/>
                <a:cs typeface="Times New Roman" panose="02020603050405020304" pitchFamily="18" charset="0"/>
              </a:rPr>
              <a:t>戦略案及び</a:t>
            </a:r>
            <a:r>
              <a:rPr lang="ja-JP" altLang="en-US" sz="1200" kern="100" dirty="0">
                <a:latin typeface="+mj-ea"/>
                <a:ea typeface="+mj-ea"/>
                <a:cs typeface="Times New Roman" panose="02020603050405020304" pitchFamily="18" charset="0"/>
              </a:rPr>
              <a:t>事業者ヒアリングに基づき、施設の稼働率向上のための「競争力強化</a:t>
            </a:r>
            <a:r>
              <a:rPr lang="ja-JP" altLang="en-US" sz="1200" kern="100" dirty="0" smtClean="0">
                <a:latin typeface="+mj-ea"/>
                <a:ea typeface="+mj-ea"/>
                <a:cs typeface="Times New Roman" panose="02020603050405020304" pitchFamily="18" charset="0"/>
              </a:rPr>
              <a:t>策」</a:t>
            </a:r>
            <a:r>
              <a:rPr lang="ja-JP" altLang="en-US" sz="1200" kern="100" dirty="0">
                <a:latin typeface="+mj-ea"/>
                <a:ea typeface="+mj-ea"/>
                <a:cs typeface="Times New Roman" panose="02020603050405020304" pitchFamily="18" charset="0"/>
              </a:rPr>
              <a:t>を策定、実施していくことが必要となる。</a:t>
            </a:r>
          </a:p>
        </p:txBody>
      </p:sp>
      <p:sp>
        <p:nvSpPr>
          <p:cNvPr id="32" name="正方形/長方形 31"/>
          <p:cNvSpPr/>
          <p:nvPr/>
        </p:nvSpPr>
        <p:spPr>
          <a:xfrm>
            <a:off x="583882" y="10430267"/>
            <a:ext cx="5992584" cy="3563660"/>
          </a:xfrm>
          <a:prstGeom prst="rect">
            <a:avLst/>
          </a:prstGeom>
          <a:ln w="57150">
            <a:solidFill>
              <a:srgbClr val="7030A0"/>
            </a:solidFill>
          </a:ln>
        </p:spPr>
        <p:txBody>
          <a:bodyPr wrap="square" anchor="t">
            <a:noAutofit/>
          </a:bodyPr>
          <a:lstStyle/>
          <a:p>
            <a:pPr algn="just"/>
            <a:r>
              <a:rPr lang="en-US" altLang="ja-JP" sz="1200" b="1" u="sng" kern="100" dirty="0">
                <a:latin typeface="+mj-ea"/>
                <a:ea typeface="+mj-ea"/>
                <a:cs typeface="Times New Roman" panose="02020603050405020304" pitchFamily="18" charset="0"/>
              </a:rPr>
              <a:t>【</a:t>
            </a:r>
            <a:r>
              <a:rPr lang="ja-JP" altLang="en-US" sz="1200" b="1" u="sng" kern="100" dirty="0">
                <a:latin typeface="+mj-ea"/>
                <a:ea typeface="+mj-ea"/>
                <a:cs typeface="Times New Roman" panose="02020603050405020304" pitchFamily="18" charset="0"/>
              </a:rPr>
              <a:t>競争力強化</a:t>
            </a:r>
            <a:r>
              <a:rPr lang="ja-JP" altLang="en-US" sz="1200" b="1" u="sng" kern="100" dirty="0" smtClean="0">
                <a:latin typeface="+mj-ea"/>
                <a:ea typeface="+mj-ea"/>
                <a:cs typeface="Times New Roman" panose="02020603050405020304" pitchFamily="18" charset="0"/>
              </a:rPr>
              <a:t>策</a:t>
            </a:r>
            <a:r>
              <a:rPr lang="en-US" altLang="ja-JP" sz="1200" b="1" u="sng" kern="100" dirty="0" smtClean="0">
                <a:latin typeface="+mj-ea"/>
                <a:ea typeface="+mj-ea"/>
                <a:cs typeface="Times New Roman" panose="02020603050405020304" pitchFamily="18" charset="0"/>
              </a:rPr>
              <a:t>】</a:t>
            </a:r>
            <a:endParaRPr lang="en-US" altLang="ja-JP" sz="1200" b="1" u="sng" kern="100" dirty="0">
              <a:latin typeface="+mj-ea"/>
              <a:ea typeface="+mj-ea"/>
              <a:cs typeface="Times New Roman" panose="02020603050405020304" pitchFamily="18" charset="0"/>
            </a:endParaRPr>
          </a:p>
          <a:p>
            <a:pPr algn="just"/>
            <a:r>
              <a:rPr lang="en-US" altLang="ja-JP" sz="1200" b="1" kern="100" dirty="0">
                <a:latin typeface="+mj-ea"/>
                <a:ea typeface="+mj-ea"/>
                <a:cs typeface="Times New Roman" panose="02020603050405020304" pitchFamily="18" charset="0"/>
              </a:rPr>
              <a:t>Ⅰ.</a:t>
            </a:r>
            <a:r>
              <a:rPr lang="ja-JP" altLang="en-US" sz="1200" b="1" u="sng" kern="100" dirty="0">
                <a:latin typeface="+mj-ea"/>
                <a:ea typeface="+mj-ea"/>
                <a:cs typeface="Times New Roman" panose="02020603050405020304" pitchFamily="18" charset="0"/>
              </a:rPr>
              <a:t>上屋をはじめとした所管施設の補修強化</a:t>
            </a:r>
            <a:endParaRPr lang="en-US" altLang="ja-JP" sz="1200" b="1" u="sng" kern="100" dirty="0">
              <a:latin typeface="+mj-ea"/>
              <a:ea typeface="+mj-ea"/>
              <a:cs typeface="Times New Roman" panose="02020603050405020304" pitchFamily="18" charset="0"/>
            </a:endParaRP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限りある財源を予防保全型の補修に可能な限り充当していくことで、所管施設の延命化及び機能維持に努めていく。</a:t>
            </a:r>
          </a:p>
          <a:p>
            <a:pPr algn="just"/>
            <a:r>
              <a:rPr lang="en-US" altLang="ja-JP" sz="1200" b="1" kern="100" dirty="0">
                <a:latin typeface="+mj-ea"/>
                <a:ea typeface="+mj-ea"/>
                <a:cs typeface="Times New Roman" panose="02020603050405020304" pitchFamily="18" charset="0"/>
              </a:rPr>
              <a:t>Ⅱ.</a:t>
            </a:r>
            <a:r>
              <a:rPr lang="ja-JP" altLang="en-US" sz="1200" b="1" u="sng" kern="100" dirty="0">
                <a:latin typeface="+mj-ea"/>
                <a:ea typeface="+mj-ea"/>
                <a:cs typeface="Times New Roman" panose="02020603050405020304" pitchFamily="18" charset="0"/>
              </a:rPr>
              <a:t>高度な物流機能を持った所管施設の更新</a:t>
            </a:r>
            <a:endParaRPr lang="en-US" altLang="ja-JP" sz="1200" b="1" u="sng" kern="100" dirty="0">
              <a:latin typeface="+mj-ea"/>
              <a:ea typeface="+mj-ea"/>
              <a:cs typeface="Times New Roman" panose="02020603050405020304" pitchFamily="18" charset="0"/>
            </a:endParaRP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所管施設の更新投資の際には、仕様やレイアウトに一定の汎用性を持たせることに留意しつつ、物流の高度化などに対応したものとする。</a:t>
            </a:r>
            <a:endParaRPr lang="en-US" altLang="ja-JP" sz="1200" kern="100" dirty="0">
              <a:latin typeface="+mj-ea"/>
              <a:ea typeface="+mj-ea"/>
              <a:cs typeface="Times New Roman" panose="02020603050405020304" pitchFamily="18" charset="0"/>
            </a:endParaRPr>
          </a:p>
          <a:p>
            <a:pPr algn="just"/>
            <a:r>
              <a:rPr lang="en-US" altLang="ja-JP" sz="1200" b="1" kern="100" dirty="0">
                <a:latin typeface="+mj-ea"/>
                <a:ea typeface="+mj-ea"/>
                <a:cs typeface="Times New Roman" panose="02020603050405020304" pitchFamily="18" charset="0"/>
              </a:rPr>
              <a:t>Ⅲ.</a:t>
            </a:r>
            <a:r>
              <a:rPr lang="ja-JP" altLang="en-US" sz="1200" b="1" u="sng" kern="100" dirty="0">
                <a:latin typeface="+mj-ea"/>
                <a:ea typeface="+mj-ea"/>
                <a:cs typeface="Times New Roman" panose="02020603050405020304" pitchFamily="18" charset="0"/>
              </a:rPr>
              <a:t>所管施設の更新にあたっての積極的な民間活力の導入</a:t>
            </a:r>
            <a:endParaRPr lang="en-US" altLang="ja-JP" sz="1200" b="1" u="sng" kern="100" dirty="0">
              <a:latin typeface="+mj-ea"/>
              <a:ea typeface="+mj-ea"/>
              <a:cs typeface="Times New Roman" panose="02020603050405020304" pitchFamily="18" charset="0"/>
            </a:endParaRP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更新投資においては</a:t>
            </a:r>
            <a:r>
              <a:rPr lang="ja-JP" altLang="en-US" sz="1200" kern="100" dirty="0" smtClean="0">
                <a:latin typeface="+mj-ea"/>
                <a:ea typeface="+mj-ea"/>
                <a:cs typeface="Times New Roman" panose="02020603050405020304" pitchFamily="18" charset="0"/>
              </a:rPr>
              <a:t>、</a:t>
            </a:r>
            <a:r>
              <a:rPr lang="en-US" altLang="ja-JP" sz="1200" kern="100" dirty="0" smtClean="0">
                <a:latin typeface="+mj-ea"/>
                <a:ea typeface="+mj-ea"/>
                <a:cs typeface="Times New Roman" panose="02020603050405020304" pitchFamily="18" charset="0"/>
              </a:rPr>
              <a:t>PFI</a:t>
            </a:r>
            <a:r>
              <a:rPr lang="ja-JP" altLang="en-US" sz="1200" kern="100" dirty="0">
                <a:latin typeface="+mj-ea"/>
                <a:ea typeface="+mj-ea"/>
                <a:cs typeface="Times New Roman" panose="02020603050405020304" pitchFamily="18" charset="0"/>
              </a:rPr>
              <a:t>手法</a:t>
            </a:r>
            <a:r>
              <a:rPr lang="ja-JP" altLang="en-US" sz="1200" kern="100" dirty="0" smtClean="0">
                <a:latin typeface="+mj-ea"/>
                <a:ea typeface="+mj-ea"/>
                <a:cs typeface="Times New Roman" panose="02020603050405020304" pitchFamily="18" charset="0"/>
              </a:rPr>
              <a:t>を</a:t>
            </a:r>
            <a:r>
              <a:rPr lang="ja-JP" altLang="en-US" sz="1200" kern="100" dirty="0">
                <a:latin typeface="+mj-ea"/>
                <a:ea typeface="+mj-ea"/>
                <a:cs typeface="Times New Roman" panose="02020603050405020304" pitchFamily="18" charset="0"/>
              </a:rPr>
              <a:t>活用するなど、民間活力の導入に積極的に取り組む。</a:t>
            </a:r>
            <a:endParaRPr lang="en-US" altLang="ja-JP" sz="1200" kern="100" dirty="0">
              <a:latin typeface="+mj-ea"/>
              <a:ea typeface="+mj-ea"/>
              <a:cs typeface="Times New Roman" panose="02020603050405020304" pitchFamily="18" charset="0"/>
            </a:endParaRPr>
          </a:p>
          <a:p>
            <a:pPr algn="just"/>
            <a:r>
              <a:rPr lang="en-US" altLang="ja-JP" sz="1200" b="1" kern="100" dirty="0">
                <a:latin typeface="+mj-ea"/>
                <a:ea typeface="+mj-ea"/>
                <a:cs typeface="Times New Roman" panose="02020603050405020304" pitchFamily="18" charset="0"/>
              </a:rPr>
              <a:t>Ⅳ.</a:t>
            </a:r>
            <a:r>
              <a:rPr lang="ja-JP" altLang="en-US" sz="1200" b="1" u="sng" kern="100" dirty="0">
                <a:latin typeface="+mj-ea"/>
                <a:ea typeface="+mj-ea"/>
                <a:cs typeface="Times New Roman" panose="02020603050405020304" pitchFamily="18" charset="0"/>
              </a:rPr>
              <a:t>競争力のある使用料体系への見直し</a:t>
            </a:r>
            <a:endParaRPr lang="en-US" altLang="ja-JP" sz="1200" b="1" u="sng" kern="100" dirty="0">
              <a:latin typeface="+mj-ea"/>
              <a:ea typeface="+mj-ea"/>
              <a:cs typeface="Times New Roman" panose="02020603050405020304" pitchFamily="18" charset="0"/>
            </a:endParaRP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現行の使用料を全体的に軽減すること、あるいは現行の使用料の等級に下限の等級を追加するなどにより、「ユーザー視点での競争力のある使用料」とする</a:t>
            </a:r>
            <a:r>
              <a:rPr lang="ja-JP" altLang="en-US" sz="1200" kern="100" dirty="0" smtClean="0">
                <a:latin typeface="+mj-ea"/>
                <a:ea typeface="+mj-ea"/>
                <a:cs typeface="Times New Roman" panose="02020603050405020304" pitchFamily="18" charset="0"/>
              </a:rPr>
              <a:t>。</a:t>
            </a:r>
            <a:endParaRPr lang="en-US" altLang="ja-JP" sz="1200" kern="100" dirty="0" smtClean="0">
              <a:latin typeface="+mj-ea"/>
              <a:ea typeface="+mj-ea"/>
              <a:cs typeface="Times New Roman" panose="02020603050405020304" pitchFamily="18" charset="0"/>
            </a:endParaRPr>
          </a:p>
          <a:p>
            <a:pPr algn="just"/>
            <a:r>
              <a:rPr lang="ja-JP" altLang="en-US" sz="1200" kern="100" dirty="0">
                <a:latin typeface="+mj-ea"/>
                <a:ea typeface="+mj-ea"/>
                <a:cs typeface="Times New Roman" panose="02020603050405020304" pitchFamily="18" charset="0"/>
              </a:rPr>
              <a:t>　</a:t>
            </a:r>
            <a:r>
              <a:rPr lang="ja-JP" altLang="en-US" sz="1200" kern="100" dirty="0" smtClean="0">
                <a:latin typeface="+mj-ea"/>
                <a:ea typeface="+mj-ea"/>
                <a:cs typeface="Times New Roman" panose="02020603050405020304" pitchFamily="18" charset="0"/>
              </a:rPr>
              <a:t>　　</a:t>
            </a:r>
            <a:r>
              <a:rPr lang="en-US" altLang="ja-JP" sz="1200" kern="100" dirty="0" smtClean="0">
                <a:latin typeface="+mj-ea"/>
                <a:ea typeface="+mj-ea"/>
                <a:cs typeface="Times New Roman" panose="02020603050405020304" pitchFamily="18" charset="0"/>
              </a:rPr>
              <a:t>※</a:t>
            </a:r>
            <a:r>
              <a:rPr lang="ja-JP" altLang="en-US" sz="1200" kern="100" dirty="0" smtClean="0">
                <a:latin typeface="+mj-ea"/>
                <a:ea typeface="+mj-ea"/>
                <a:cs typeface="Times New Roman" panose="02020603050405020304" pitchFamily="18" charset="0"/>
              </a:rPr>
              <a:t>うち、「新たな等級の設置」については、令和</a:t>
            </a:r>
            <a:r>
              <a:rPr lang="en-US" altLang="ja-JP" sz="1200" kern="100" dirty="0" smtClean="0">
                <a:latin typeface="+mj-ea"/>
                <a:ea typeface="+mj-ea"/>
                <a:cs typeface="Times New Roman" panose="02020603050405020304" pitchFamily="18" charset="0"/>
              </a:rPr>
              <a:t>2</a:t>
            </a:r>
            <a:r>
              <a:rPr lang="ja-JP" altLang="en-US" sz="1200" kern="100" dirty="0" smtClean="0">
                <a:latin typeface="+mj-ea"/>
                <a:ea typeface="+mj-ea"/>
                <a:cs typeface="Times New Roman" panose="02020603050405020304" pitchFamily="18" charset="0"/>
              </a:rPr>
              <a:t>年度から実施</a:t>
            </a:r>
            <a:endParaRPr lang="ja-JP" altLang="en-US" sz="1200" kern="100" dirty="0">
              <a:latin typeface="+mj-ea"/>
              <a:ea typeface="+mj-ea"/>
              <a:cs typeface="Times New Roman" panose="02020603050405020304" pitchFamily="18" charset="0"/>
            </a:endParaRPr>
          </a:p>
          <a:p>
            <a:pPr algn="just"/>
            <a:r>
              <a:rPr lang="en-US" altLang="ja-JP" sz="1200" b="1" kern="100" dirty="0">
                <a:latin typeface="+mj-ea"/>
                <a:ea typeface="+mj-ea"/>
                <a:cs typeface="Times New Roman" panose="02020603050405020304" pitchFamily="18" charset="0"/>
              </a:rPr>
              <a:t>Ⅴ.</a:t>
            </a:r>
            <a:r>
              <a:rPr lang="ja-JP" altLang="en-US" sz="1200" b="1" u="sng" kern="100" dirty="0">
                <a:latin typeface="+mj-ea"/>
                <a:ea typeface="+mj-ea"/>
                <a:cs typeface="Times New Roman" panose="02020603050405020304" pitchFamily="18" charset="0"/>
              </a:rPr>
              <a:t>取扱貨物量が増加し所管施設の稼働率向上につながるインセンティブの実施</a:t>
            </a:r>
            <a:endParaRPr lang="en-US" altLang="ja-JP" sz="1200" b="1" u="sng" kern="100" dirty="0">
              <a:latin typeface="+mj-ea"/>
              <a:ea typeface="+mj-ea"/>
              <a:cs typeface="Times New Roman" panose="02020603050405020304" pitchFamily="18" charset="0"/>
            </a:endParaRP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所管施設の利用促進（使用開始）につながるような「新たな使用料制度」や「取扱貨物量増加に対するインセンティブ（集貨に関する支援）」などを検討する。</a:t>
            </a:r>
          </a:p>
          <a:p>
            <a:pPr algn="just"/>
            <a:r>
              <a:rPr lang="en-US" altLang="ja-JP" sz="1200" b="1" kern="100" dirty="0">
                <a:latin typeface="+mj-ea"/>
                <a:ea typeface="+mj-ea"/>
                <a:cs typeface="Times New Roman" panose="02020603050405020304" pitchFamily="18" charset="0"/>
              </a:rPr>
              <a:t>Ⅵ.</a:t>
            </a:r>
            <a:r>
              <a:rPr lang="ja-JP" altLang="en-US" sz="1200" b="1" u="sng" kern="100" dirty="0">
                <a:latin typeface="+mj-ea"/>
                <a:ea typeface="+mj-ea"/>
                <a:cs typeface="Times New Roman" panose="02020603050405020304" pitchFamily="18" charset="0"/>
              </a:rPr>
              <a:t>大阪港内での物流の効率化につながるインセンティブの実施</a:t>
            </a:r>
            <a:endParaRPr lang="en-US" altLang="ja-JP" sz="1200" b="1" u="sng" kern="100" dirty="0">
              <a:latin typeface="+mj-ea"/>
              <a:ea typeface="+mj-ea"/>
              <a:cs typeface="Times New Roman" panose="02020603050405020304" pitchFamily="18" charset="0"/>
            </a:endParaRP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大阪港内における渋滞の緩和など、物流の効率化に資するユーザーの取り組みに対して、使用料の軽減や事業への支援などを検討する。</a:t>
            </a:r>
          </a:p>
        </p:txBody>
      </p:sp>
      <p:sp>
        <p:nvSpPr>
          <p:cNvPr id="36" name="正方形/長方形 35"/>
          <p:cNvSpPr/>
          <p:nvPr/>
        </p:nvSpPr>
        <p:spPr>
          <a:xfrm>
            <a:off x="89793" y="174790"/>
            <a:ext cx="9429609" cy="556202"/>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en-US" altLang="ja-JP" sz="1600" dirty="0">
                <a:solidFill>
                  <a:schemeClr val="tx1"/>
                </a:solidFill>
                <a:latin typeface="+mn-ea"/>
              </a:rPr>
              <a:t>1.</a:t>
            </a:r>
            <a:r>
              <a:rPr lang="ja-JP" altLang="en-US" sz="1600" dirty="0">
                <a:solidFill>
                  <a:schemeClr val="tx1"/>
                </a:solidFill>
                <a:latin typeface="+mn-ea"/>
              </a:rPr>
              <a:t>大阪港の競争力強化の取り組みと港湾施設提供事業経営</a:t>
            </a:r>
            <a:r>
              <a:rPr lang="ja-JP" altLang="en-US" sz="1600" dirty="0" smtClean="0">
                <a:solidFill>
                  <a:schemeClr val="tx1"/>
                </a:solidFill>
                <a:latin typeface="+mn-ea"/>
              </a:rPr>
              <a:t>計画 </a:t>
            </a:r>
            <a:r>
              <a:rPr lang="en-US" altLang="ja-JP" sz="1600" dirty="0" smtClean="0">
                <a:solidFill>
                  <a:schemeClr val="tx1"/>
                </a:solidFill>
                <a:latin typeface="+mn-ea"/>
              </a:rPr>
              <a:t>Ver.5.0</a:t>
            </a:r>
            <a:r>
              <a:rPr lang="ja-JP" altLang="en-US" sz="1600" dirty="0" smtClean="0">
                <a:solidFill>
                  <a:schemeClr val="tx1"/>
                </a:solidFill>
                <a:latin typeface="+mn-ea"/>
              </a:rPr>
              <a:t>の関わりについて</a:t>
            </a:r>
            <a:endParaRPr lang="en-US" altLang="ja-JP" sz="1600" dirty="0">
              <a:solidFill>
                <a:schemeClr val="tx1"/>
              </a:solidFill>
              <a:latin typeface="+mn-ea"/>
            </a:endParaRPr>
          </a:p>
        </p:txBody>
      </p:sp>
      <p:sp>
        <p:nvSpPr>
          <p:cNvPr id="37" name="角丸四角形 36"/>
          <p:cNvSpPr/>
          <p:nvPr/>
        </p:nvSpPr>
        <p:spPr>
          <a:xfrm>
            <a:off x="6876142" y="10515647"/>
            <a:ext cx="2585491" cy="1034458"/>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ja-JP" altLang="en-US" sz="1800" b="1" u="sng" dirty="0">
                <a:solidFill>
                  <a:schemeClr val="bg1"/>
                </a:solidFill>
              </a:rPr>
              <a:t>経営改善</a:t>
            </a:r>
            <a:r>
              <a:rPr lang="ja-JP" altLang="en-US" sz="1800" b="1" u="sng" dirty="0" smtClean="0">
                <a:solidFill>
                  <a:schemeClr val="bg1"/>
                </a:solidFill>
              </a:rPr>
              <a:t>策</a:t>
            </a:r>
            <a:endParaRPr lang="en-US" altLang="ja-JP" sz="1800" b="1" u="sng" dirty="0">
              <a:solidFill>
                <a:schemeClr val="bg1"/>
              </a:solidFill>
            </a:endParaRPr>
          </a:p>
          <a:p>
            <a:pPr algn="ctr">
              <a:spcBef>
                <a:spcPts val="600"/>
              </a:spcBef>
            </a:pPr>
            <a:r>
              <a:rPr lang="en-US" altLang="ja-JP" sz="1800" b="1" u="sng" dirty="0" smtClean="0">
                <a:solidFill>
                  <a:schemeClr val="bg1"/>
                </a:solidFill>
              </a:rPr>
              <a:t>※</a:t>
            </a:r>
            <a:r>
              <a:rPr lang="ja-JP" altLang="en-US" sz="1800" b="1" u="sng" dirty="0">
                <a:solidFill>
                  <a:schemeClr val="bg1"/>
                </a:solidFill>
              </a:rPr>
              <a:t>３</a:t>
            </a:r>
            <a:r>
              <a:rPr lang="ja-JP" altLang="en-US" sz="1800" b="1" u="sng" dirty="0" smtClean="0">
                <a:solidFill>
                  <a:schemeClr val="bg1"/>
                </a:solidFill>
              </a:rPr>
              <a:t>ページ</a:t>
            </a:r>
            <a:endParaRPr lang="en-US" altLang="ja-JP" sz="1800" dirty="0">
              <a:solidFill>
                <a:schemeClr val="bg1"/>
              </a:solidFill>
            </a:endParaRPr>
          </a:p>
        </p:txBody>
      </p:sp>
      <p:sp>
        <p:nvSpPr>
          <p:cNvPr id="43" name="正方形/長方形 42"/>
          <p:cNvSpPr/>
          <p:nvPr/>
        </p:nvSpPr>
        <p:spPr>
          <a:xfrm rot="5400000">
            <a:off x="7774023" y="12101863"/>
            <a:ext cx="1255402" cy="53558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p>
        </p:txBody>
      </p:sp>
      <p:sp>
        <p:nvSpPr>
          <p:cNvPr id="47" name="二等辺三角形 46"/>
          <p:cNvSpPr/>
          <p:nvPr/>
        </p:nvSpPr>
        <p:spPr>
          <a:xfrm rot="10800000" flipH="1">
            <a:off x="7102301" y="10211569"/>
            <a:ext cx="2238685" cy="24259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56" name="正方形/長方形 55"/>
          <p:cNvSpPr/>
          <p:nvPr/>
        </p:nvSpPr>
        <p:spPr>
          <a:xfrm>
            <a:off x="-46605" y="14001266"/>
            <a:ext cx="9509270" cy="1534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j-ea"/>
                <a:ea typeface="+mj-ea"/>
              </a:rPr>
              <a:t>-1-</a:t>
            </a:r>
            <a:endParaRPr lang="ja-JP" altLang="en-US" sz="1400" dirty="0">
              <a:solidFill>
                <a:schemeClr val="tx1"/>
              </a:solidFill>
              <a:latin typeface="+mj-ea"/>
              <a:ea typeface="+mj-ea"/>
            </a:endParaRPr>
          </a:p>
        </p:txBody>
      </p:sp>
      <p:sp>
        <p:nvSpPr>
          <p:cNvPr id="55" name="下矢印 54"/>
          <p:cNvSpPr/>
          <p:nvPr/>
        </p:nvSpPr>
        <p:spPr>
          <a:xfrm rot="5400000">
            <a:off x="7128127" y="11722121"/>
            <a:ext cx="1015832" cy="2066944"/>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nchorCtr="1"/>
          <a:lstStyle/>
          <a:p>
            <a:pPr algn="ctr"/>
            <a:r>
              <a:rPr lang="ja-JP" altLang="en-US" sz="1400" b="1" dirty="0">
                <a:solidFill>
                  <a:schemeClr val="bg1"/>
                </a:solidFill>
              </a:rPr>
              <a:t>財源の確保</a:t>
            </a:r>
          </a:p>
        </p:txBody>
      </p:sp>
      <p:sp>
        <p:nvSpPr>
          <p:cNvPr id="2" name="正方形/長方形 1"/>
          <p:cNvSpPr/>
          <p:nvPr/>
        </p:nvSpPr>
        <p:spPr>
          <a:xfrm>
            <a:off x="81797" y="1855374"/>
            <a:ext cx="9471284" cy="601600"/>
          </a:xfrm>
          <a:prstGeom prst="rect">
            <a:avLst/>
          </a:prstGeom>
          <a:ln w="31750">
            <a:solidFill>
              <a:srgbClr val="002060"/>
            </a:solidFill>
          </a:ln>
        </p:spPr>
        <p:txBody>
          <a:bodyPr wrap="square">
            <a:noAutofit/>
          </a:bodyPr>
          <a:lstStyle/>
          <a:p>
            <a:pPr algn="just"/>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阪神港においては、阪神国際港湾㈱によるコンテナターミナルの一体的な運営など両港が連携すべき取り組みと、各港の特性に応じて実施すべき取り組みがあり、大阪港は輸入中心に、神戸港は輸出中心に発展してきた歴史的な経過など、各港の強みや弱みを踏まえた施策を展開していく。</a:t>
            </a:r>
          </a:p>
        </p:txBody>
      </p:sp>
      <p:sp>
        <p:nvSpPr>
          <p:cNvPr id="54" name="二等辺三角形 53"/>
          <p:cNvSpPr/>
          <p:nvPr/>
        </p:nvSpPr>
        <p:spPr>
          <a:xfrm rot="10800000" flipH="1">
            <a:off x="2632385" y="7747445"/>
            <a:ext cx="1316084" cy="8423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33" name="タイトル 1"/>
          <p:cNvSpPr txBox="1">
            <a:spLocks/>
          </p:cNvSpPr>
          <p:nvPr/>
        </p:nvSpPr>
        <p:spPr>
          <a:xfrm>
            <a:off x="77996" y="-10021"/>
            <a:ext cx="6424863" cy="706075"/>
          </a:xfrm>
          <a:prstGeom prst="rect">
            <a:avLst/>
          </a:prstGeom>
        </p:spPr>
        <p:txBody>
          <a:bodyPr vert="horz" lIns="91440" tIns="45720" rIns="91440" bIns="45720" rtlCol="0" anchor="t">
            <a:noAutofit/>
          </a:bodyPr>
          <a:lst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a:lstStyle>
          <a:p>
            <a:r>
              <a:rPr lang="ja-JP" altLang="en-US" sz="2000" b="1" i="1" u="sng" dirty="0" smtClean="0"/>
              <a:t>港湾</a:t>
            </a:r>
            <a:r>
              <a:rPr lang="ja-JP" altLang="en-US" sz="2000" b="1" i="1" u="sng" dirty="0"/>
              <a:t>施設提供事業経営</a:t>
            </a:r>
            <a:r>
              <a:rPr lang="ja-JP" altLang="en-US" sz="2000" b="1" i="1" u="sng" dirty="0" smtClean="0"/>
              <a:t>計画 </a:t>
            </a:r>
            <a:r>
              <a:rPr lang="en-US" altLang="ja-JP" sz="2000" b="1" i="1" u="sng" dirty="0" smtClean="0"/>
              <a:t>Ver.5.0</a:t>
            </a:r>
            <a:r>
              <a:rPr lang="ja-JP" altLang="en-US" sz="2000" b="1" i="1" u="sng" dirty="0" smtClean="0"/>
              <a:t>概要</a:t>
            </a:r>
            <a:endParaRPr lang="ja-JP" altLang="en-US" sz="2000" b="1" i="1" u="sng" dirty="0"/>
          </a:p>
        </p:txBody>
      </p:sp>
      <p:sp>
        <p:nvSpPr>
          <p:cNvPr id="35" name="二等辺三角形 34"/>
          <p:cNvSpPr/>
          <p:nvPr/>
        </p:nvSpPr>
        <p:spPr>
          <a:xfrm rot="10800000" flipH="1">
            <a:off x="2653860" y="10298095"/>
            <a:ext cx="1316084" cy="8423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48" name="二等辺三角形 47"/>
          <p:cNvSpPr/>
          <p:nvPr/>
        </p:nvSpPr>
        <p:spPr>
          <a:xfrm rot="10800000" flipH="1">
            <a:off x="2632385" y="4959083"/>
            <a:ext cx="1316084" cy="8423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Tree>
    <p:extLst>
      <p:ext uri="{BB962C8B-B14F-4D97-AF65-F5344CB8AC3E}">
        <p14:creationId xmlns:p14="http://schemas.microsoft.com/office/powerpoint/2010/main" val="41542954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716" y="13909855"/>
            <a:ext cx="9509270" cy="1534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j-ea"/>
                <a:ea typeface="+mj-ea"/>
              </a:rPr>
              <a:t>-2-</a:t>
            </a:r>
            <a:endParaRPr lang="ja-JP" altLang="en-US" sz="1400" dirty="0">
              <a:solidFill>
                <a:schemeClr val="tx1"/>
              </a:solidFill>
              <a:latin typeface="+mj-ea"/>
              <a:ea typeface="+mj-ea"/>
            </a:endParaRPr>
          </a:p>
        </p:txBody>
      </p:sp>
      <p:sp>
        <p:nvSpPr>
          <p:cNvPr id="5" name="タイトル 1"/>
          <p:cNvSpPr txBox="1">
            <a:spLocks/>
          </p:cNvSpPr>
          <p:nvPr/>
        </p:nvSpPr>
        <p:spPr>
          <a:xfrm>
            <a:off x="77996" y="-21999"/>
            <a:ext cx="6424863" cy="706075"/>
          </a:xfrm>
          <a:prstGeom prst="rect">
            <a:avLst/>
          </a:prstGeom>
        </p:spPr>
        <p:txBody>
          <a:bodyPr vert="horz" lIns="91440" tIns="45720" rIns="91440" bIns="45720" rtlCol="0" anchor="t">
            <a:noAutofit/>
          </a:bodyPr>
          <a:lst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a:lstStyle>
          <a:p>
            <a:r>
              <a:rPr lang="ja-JP" altLang="en-US" sz="2000" b="1" i="1" u="sng" dirty="0" smtClean="0"/>
              <a:t>港湾</a:t>
            </a:r>
            <a:r>
              <a:rPr lang="ja-JP" altLang="en-US" sz="2000" b="1" i="1" u="sng" dirty="0"/>
              <a:t>施設提供事業経営</a:t>
            </a:r>
            <a:r>
              <a:rPr lang="ja-JP" altLang="en-US" sz="2000" b="1" i="1" u="sng" dirty="0" smtClean="0"/>
              <a:t>計画 </a:t>
            </a:r>
            <a:r>
              <a:rPr lang="en-US" altLang="ja-JP" sz="2000" b="1" i="1" u="sng" dirty="0" smtClean="0"/>
              <a:t>Ver.5.0</a:t>
            </a:r>
            <a:r>
              <a:rPr lang="ja-JP" altLang="en-US" sz="2000" b="1" i="1" u="sng" dirty="0" smtClean="0"/>
              <a:t>概要</a:t>
            </a:r>
            <a:endParaRPr lang="ja-JP" altLang="en-US" sz="2000" b="1" i="1" u="sng" dirty="0"/>
          </a:p>
        </p:txBody>
      </p:sp>
      <p:sp>
        <p:nvSpPr>
          <p:cNvPr id="6" name="正方形/長方形 5"/>
          <p:cNvSpPr/>
          <p:nvPr/>
        </p:nvSpPr>
        <p:spPr>
          <a:xfrm>
            <a:off x="77996" y="274378"/>
            <a:ext cx="9429609" cy="556202"/>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ja-JP" altLang="en-US" sz="1600" dirty="0">
                <a:solidFill>
                  <a:schemeClr val="tx1"/>
                </a:solidFill>
                <a:latin typeface="+mn-ea"/>
              </a:rPr>
              <a:t>２</a:t>
            </a:r>
            <a:r>
              <a:rPr lang="en-US" altLang="ja-JP" sz="1600" dirty="0" smtClean="0">
                <a:solidFill>
                  <a:schemeClr val="tx1"/>
                </a:solidFill>
                <a:latin typeface="+mn-ea"/>
              </a:rPr>
              <a:t>.</a:t>
            </a:r>
            <a:r>
              <a:rPr lang="ja-JP" altLang="en-US" sz="1600" dirty="0" smtClean="0">
                <a:solidFill>
                  <a:schemeClr val="tx1"/>
                </a:solidFill>
                <a:latin typeface="+mn-ea"/>
              </a:rPr>
              <a:t> 経営計画</a:t>
            </a:r>
            <a:r>
              <a:rPr lang="en-US" altLang="ja-JP" sz="1600" dirty="0" smtClean="0">
                <a:solidFill>
                  <a:schemeClr val="tx1"/>
                </a:solidFill>
                <a:latin typeface="+mn-ea"/>
              </a:rPr>
              <a:t>Ver.5.0</a:t>
            </a:r>
            <a:r>
              <a:rPr lang="ja-JP" altLang="en-US" sz="1600" dirty="0" smtClean="0">
                <a:solidFill>
                  <a:schemeClr val="tx1"/>
                </a:solidFill>
                <a:latin typeface="+mn-ea"/>
              </a:rPr>
              <a:t>について</a:t>
            </a:r>
            <a:endParaRPr lang="en-US" altLang="ja-JP" sz="1600" dirty="0">
              <a:solidFill>
                <a:schemeClr val="tx1"/>
              </a:solidFill>
              <a:latin typeface="+mn-ea"/>
            </a:endParaRPr>
          </a:p>
        </p:txBody>
      </p:sp>
      <p:sp>
        <p:nvSpPr>
          <p:cNvPr id="10" name="正方形/長方形 9"/>
          <p:cNvSpPr/>
          <p:nvPr/>
        </p:nvSpPr>
        <p:spPr>
          <a:xfrm>
            <a:off x="77996" y="3124200"/>
            <a:ext cx="9376026" cy="2750435"/>
          </a:xfrm>
          <a:prstGeom prst="rect">
            <a:avLst/>
          </a:prstGeom>
          <a:ln w="57150">
            <a:solidFill>
              <a:srgbClr val="002060"/>
            </a:solidFill>
          </a:ln>
        </p:spPr>
        <p:txBody>
          <a:bodyPr wrap="square" anchor="ctr">
            <a:noAutofit/>
          </a:bodyPr>
          <a:lstStyle/>
          <a:p>
            <a:pPr marL="342900" indent="-342900" algn="just">
              <a:spcBef>
                <a:spcPts val="600"/>
              </a:spcBef>
              <a:buFont typeface="Wingdings" panose="05000000000000000000" pitchFamily="2" charset="2"/>
              <a:buChar char="Ø"/>
            </a:pPr>
            <a:endParaRPr lang="ja-JP" altLang="en-US" sz="1200" dirty="0">
              <a:latin typeface="メイリオ" panose="020B0604030504040204" pitchFamily="50" charset="-128"/>
              <a:ea typeface="メイリオ" panose="020B0604030504040204" pitchFamily="50" charset="-128"/>
            </a:endParaRPr>
          </a:p>
        </p:txBody>
      </p:sp>
      <p:sp>
        <p:nvSpPr>
          <p:cNvPr id="12" name="正方形/長方形 11"/>
          <p:cNvSpPr/>
          <p:nvPr/>
        </p:nvSpPr>
        <p:spPr>
          <a:xfrm>
            <a:off x="84378" y="1033962"/>
            <a:ext cx="9389858" cy="1746759"/>
          </a:xfrm>
          <a:prstGeom prst="rect">
            <a:avLst/>
          </a:prstGeom>
          <a:ln w="38100">
            <a:solidFill>
              <a:srgbClr val="002060"/>
            </a:solidFill>
          </a:ln>
        </p:spPr>
        <p:txBody>
          <a:bodyPr wrap="square" anchor="ctr">
            <a:noAutofit/>
          </a:bodyPr>
          <a:lstStyle/>
          <a:p>
            <a:pPr marL="342900" indent="-342900" algn="just">
              <a:spcBef>
                <a:spcPts val="600"/>
              </a:spcBef>
              <a:buFont typeface="Wingdings" panose="05000000000000000000" pitchFamily="2" charset="2"/>
              <a:buChar char="Ø"/>
            </a:pPr>
            <a:r>
              <a:rPr lang="ja-JP" altLang="en-US" sz="1200" dirty="0">
                <a:latin typeface="メイリオ" panose="020B0604030504040204" pitchFamily="50" charset="-128"/>
                <a:ea typeface="メイリオ" panose="020B0604030504040204" pitchFamily="50" charset="-128"/>
              </a:rPr>
              <a:t>令和</a:t>
            </a:r>
            <a:r>
              <a:rPr lang="en-US" altLang="ja-JP" sz="1200" dirty="0">
                <a:latin typeface="メイリオ" panose="020B0604030504040204" pitchFamily="50" charset="-128"/>
                <a:ea typeface="メイリオ" panose="020B0604030504040204" pitchFamily="50" charset="-128"/>
              </a:rPr>
              <a:t>4</a:t>
            </a:r>
            <a:r>
              <a:rPr lang="ja-JP" altLang="en-US" sz="1200" dirty="0">
                <a:latin typeface="メイリオ" panose="020B0604030504040204" pitchFamily="50" charset="-128"/>
                <a:ea typeface="メイリオ" panose="020B0604030504040204" pitchFamily="50" charset="-128"/>
              </a:rPr>
              <a:t>年度までを取組期間とするが、毎年度の決算結果を基に施設提供事業全体あるいは多くの地区に共通する課題（以下、「全般的課題」とする。）及び地区あるいは施設単位の課題（以下、「個別課題」とする。）を確認（必要であれば新たに抽出する）し、必要な経営改善策を策定する。</a:t>
            </a:r>
          </a:p>
          <a:p>
            <a:pPr marL="342900" indent="-342900" algn="just">
              <a:spcBef>
                <a:spcPts val="600"/>
              </a:spcBef>
              <a:buFont typeface="Wingdings" panose="05000000000000000000" pitchFamily="2" charset="2"/>
              <a:buChar char="Ø"/>
            </a:pPr>
            <a:r>
              <a:rPr lang="ja-JP" altLang="en-US" sz="1200" dirty="0" smtClean="0">
                <a:latin typeface="メイリオ" panose="020B0604030504040204" pitchFamily="50" charset="-128"/>
                <a:ea typeface="メイリオ" panose="020B0604030504040204" pitchFamily="50" charset="-128"/>
              </a:rPr>
              <a:t>過去に抽出した</a:t>
            </a:r>
            <a:r>
              <a:rPr lang="ja-JP" altLang="ja-JP" sz="1200" dirty="0" smtClean="0">
                <a:latin typeface="メイリオ" panose="020B0604030504040204" pitchFamily="50" charset="-128"/>
                <a:ea typeface="メイリオ" panose="020B0604030504040204" pitchFamily="50" charset="-128"/>
              </a:rPr>
              <a:t>課題</a:t>
            </a:r>
            <a:r>
              <a:rPr lang="ja-JP" altLang="ja-JP" sz="1200" dirty="0">
                <a:latin typeface="メイリオ" panose="020B0604030504040204" pitchFamily="50" charset="-128"/>
                <a:ea typeface="メイリオ" panose="020B0604030504040204" pitchFamily="50" charset="-128"/>
              </a:rPr>
              <a:t>の改善状況を検証し、</a:t>
            </a:r>
            <a:r>
              <a:rPr lang="ja-JP" altLang="en-US" sz="1200" dirty="0">
                <a:latin typeface="メイリオ" panose="020B0604030504040204" pitchFamily="50" charset="-128"/>
                <a:ea typeface="メイリオ" panose="020B0604030504040204" pitchFamily="50" charset="-128"/>
              </a:rPr>
              <a:t>経営</a:t>
            </a:r>
            <a:r>
              <a:rPr lang="ja-JP" altLang="ja-JP" sz="1200" dirty="0">
                <a:latin typeface="メイリオ" panose="020B0604030504040204" pitchFamily="50" charset="-128"/>
                <a:ea typeface="メイリオ" panose="020B0604030504040204" pitchFamily="50" charset="-128"/>
              </a:rPr>
              <a:t>改善策の効果を確認する</a:t>
            </a:r>
            <a:r>
              <a:rPr lang="ja-JP" altLang="ja-JP"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pPr marL="342900" indent="-342900" algn="just">
              <a:spcBef>
                <a:spcPts val="600"/>
              </a:spcBef>
              <a:buFont typeface="Wingdings" panose="05000000000000000000" pitchFamily="2" charset="2"/>
              <a:buChar char="Ø"/>
            </a:pPr>
            <a:r>
              <a:rPr lang="ja-JP" altLang="en-US" sz="1200" dirty="0" smtClean="0">
                <a:latin typeface="メイリオ" panose="020B0604030504040204" pitchFamily="50" charset="-128"/>
                <a:ea typeface="メイリオ" panose="020B0604030504040204" pitchFamily="50" charset="-128"/>
              </a:rPr>
              <a:t>必要が生じれば、経営改善策を修正する。</a:t>
            </a:r>
            <a:endParaRPr lang="en-US" altLang="ja-JP" sz="1200" dirty="0">
              <a:latin typeface="メイリオ" panose="020B0604030504040204" pitchFamily="50" charset="-128"/>
              <a:ea typeface="メイリオ" panose="020B0604030504040204" pitchFamily="50" charset="-128"/>
            </a:endParaRPr>
          </a:p>
          <a:p>
            <a:pPr marL="342900" indent="-342900" algn="just">
              <a:spcBef>
                <a:spcPts val="600"/>
              </a:spcBef>
              <a:buFont typeface="Wingdings" panose="05000000000000000000" pitchFamily="2" charset="2"/>
              <a:buChar char="Ø"/>
            </a:pPr>
            <a:r>
              <a:rPr lang="ja-JP" altLang="ja-JP" sz="1200" dirty="0">
                <a:latin typeface="メイリオ" panose="020B0604030504040204" pitchFamily="50" charset="-128"/>
                <a:ea typeface="メイリオ" panose="020B0604030504040204" pitchFamily="50" charset="-128"/>
              </a:rPr>
              <a:t>以上の作業（ＰＤＣＡサイクル）を繰り返し、その結果を毎年度公表する</a:t>
            </a:r>
            <a:r>
              <a:rPr lang="ja-JP" altLang="ja-JP" sz="1200" dirty="0"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（修正した経営計画の策定・公表）</a:t>
            </a:r>
            <a:endParaRPr lang="en-US" altLang="ja-JP" sz="1200" dirty="0">
              <a:latin typeface="メイリオ" panose="020B0604030504040204" pitchFamily="50" charset="-128"/>
              <a:ea typeface="メイリオ" panose="020B0604030504040204" pitchFamily="50" charset="-128"/>
            </a:endParaRPr>
          </a:p>
          <a:p>
            <a:pPr marL="342900" indent="-342900" algn="just">
              <a:spcBef>
                <a:spcPts val="600"/>
              </a:spcBef>
              <a:buFont typeface="Wingdings" panose="05000000000000000000" pitchFamily="2" charset="2"/>
              <a:buChar char="Ø"/>
            </a:pPr>
            <a:r>
              <a:rPr lang="ja-JP" altLang="en-US" sz="1200" dirty="0">
                <a:latin typeface="メイリオ" panose="020B0604030504040204" pitchFamily="50" charset="-128"/>
                <a:ea typeface="メイリオ" panose="020B0604030504040204" pitchFamily="50" charset="-128"/>
              </a:rPr>
              <a:t>取組期間終了後</a:t>
            </a:r>
            <a:r>
              <a:rPr lang="ja-JP" altLang="en-US" sz="1200" dirty="0" smtClean="0">
                <a:latin typeface="メイリオ" panose="020B0604030504040204" pitchFamily="50" charset="-128"/>
                <a:ea typeface="メイリオ" panose="020B0604030504040204" pitchFamily="50" charset="-128"/>
              </a:rPr>
              <a:t>の令和</a:t>
            </a:r>
            <a:r>
              <a:rPr lang="en-US" altLang="ja-JP" sz="1200" dirty="0" smtClean="0">
                <a:latin typeface="メイリオ" panose="020B0604030504040204" pitchFamily="50" charset="-128"/>
                <a:ea typeface="メイリオ" panose="020B0604030504040204" pitchFamily="50" charset="-128"/>
              </a:rPr>
              <a:t>5</a:t>
            </a:r>
            <a:r>
              <a:rPr lang="ja-JP" altLang="en-US" sz="1200" dirty="0" smtClean="0">
                <a:latin typeface="メイリオ" panose="020B0604030504040204" pitchFamily="50" charset="-128"/>
                <a:ea typeface="メイリオ" panose="020B0604030504040204" pitchFamily="50" charset="-128"/>
              </a:rPr>
              <a:t>年度</a:t>
            </a:r>
            <a:r>
              <a:rPr lang="ja-JP" altLang="en-US" sz="1200" dirty="0">
                <a:latin typeface="メイリオ" panose="020B0604030504040204" pitchFamily="50" charset="-128"/>
                <a:ea typeface="メイリオ" panose="020B0604030504040204" pitchFamily="50" charset="-128"/>
              </a:rPr>
              <a:t>に、</a:t>
            </a:r>
            <a:r>
              <a:rPr lang="ja-JP" altLang="en-US" sz="1200" dirty="0" smtClean="0">
                <a:latin typeface="メイリオ" panose="020B0604030504040204" pitchFamily="50" charset="-128"/>
                <a:ea typeface="メイリオ" panose="020B0604030504040204" pitchFamily="50" charset="-128"/>
              </a:rPr>
              <a:t>本計画</a:t>
            </a:r>
            <a:r>
              <a:rPr lang="ja-JP" altLang="en-US" sz="1200" dirty="0">
                <a:latin typeface="メイリオ" panose="020B0604030504040204" pitchFamily="50" charset="-128"/>
                <a:ea typeface="メイリオ" panose="020B0604030504040204" pitchFamily="50" charset="-128"/>
              </a:rPr>
              <a:t>の必要性や有効性などを確認し</a:t>
            </a:r>
            <a:r>
              <a:rPr lang="ja-JP" altLang="en-US" sz="1200" dirty="0" smtClean="0">
                <a:latin typeface="メイリオ" panose="020B0604030504040204" pitchFamily="50" charset="-128"/>
                <a:ea typeface="メイリオ" panose="020B0604030504040204" pitchFamily="50" charset="-128"/>
              </a:rPr>
              <a:t>、本</a:t>
            </a:r>
            <a:r>
              <a:rPr lang="ja-JP" altLang="en-US" sz="1200" dirty="0">
                <a:latin typeface="メイリオ" panose="020B0604030504040204" pitchFamily="50" charset="-128"/>
                <a:ea typeface="メイリオ" panose="020B0604030504040204" pitchFamily="50" charset="-128"/>
              </a:rPr>
              <a:t>計画</a:t>
            </a:r>
            <a:r>
              <a:rPr lang="ja-JP" altLang="en-US" sz="1200" dirty="0" smtClean="0">
                <a:latin typeface="メイリオ" panose="020B0604030504040204" pitchFamily="50" charset="-128"/>
                <a:ea typeface="メイリオ" panose="020B0604030504040204" pitchFamily="50" charset="-128"/>
              </a:rPr>
              <a:t>の</a:t>
            </a:r>
            <a:r>
              <a:rPr lang="ja-JP" altLang="en-US" sz="1200" dirty="0">
                <a:latin typeface="メイリオ" panose="020B0604030504040204" pitchFamily="50" charset="-128"/>
                <a:ea typeface="メイリオ" panose="020B0604030504040204" pitchFamily="50" charset="-128"/>
              </a:rPr>
              <a:t>あり方を再度検討する。</a:t>
            </a:r>
            <a:endParaRPr lang="ja-JP" altLang="ja-JP" sz="1200" dirty="0">
              <a:latin typeface="メイリオ" panose="020B0604030504040204" pitchFamily="50" charset="-128"/>
              <a:ea typeface="メイリオ" panose="020B0604030504040204" pitchFamily="50" charset="-128"/>
            </a:endParaRPr>
          </a:p>
        </p:txBody>
      </p:sp>
      <p:sp>
        <p:nvSpPr>
          <p:cNvPr id="13" name="正方形/長方形 12"/>
          <p:cNvSpPr/>
          <p:nvPr/>
        </p:nvSpPr>
        <p:spPr>
          <a:xfrm>
            <a:off x="135146" y="2698626"/>
            <a:ext cx="4890088" cy="556202"/>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ja-JP" altLang="en-US" sz="1600" dirty="0" smtClean="0">
                <a:solidFill>
                  <a:schemeClr val="tx1"/>
                </a:solidFill>
                <a:latin typeface="メイリオ" panose="020B0604030504040204" pitchFamily="50" charset="-128"/>
                <a:ea typeface="メイリオ" panose="020B0604030504040204" pitchFamily="50" charset="-128"/>
              </a:rPr>
              <a:t>②　経営計画策定から実施</a:t>
            </a:r>
            <a:r>
              <a:rPr lang="ja-JP" altLang="en-US" sz="1600" dirty="0">
                <a:solidFill>
                  <a:schemeClr val="tx1"/>
                </a:solidFill>
                <a:latin typeface="メイリオ" panose="020B0604030504040204" pitchFamily="50" charset="-128"/>
                <a:ea typeface="メイリオ" panose="020B0604030504040204" pitchFamily="50" charset="-128"/>
              </a:rPr>
              <a:t>４</a:t>
            </a:r>
            <a:r>
              <a:rPr lang="ja-JP" altLang="en-US" sz="1600" dirty="0" smtClean="0">
                <a:solidFill>
                  <a:schemeClr val="tx1"/>
                </a:solidFill>
                <a:latin typeface="メイリオ" panose="020B0604030504040204" pitchFamily="50" charset="-128"/>
                <a:ea typeface="メイリオ" panose="020B0604030504040204" pitchFamily="50" charset="-128"/>
              </a:rPr>
              <a:t>年目の評価について</a:t>
            </a:r>
            <a:endParaRPr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18" name="正方形/長方形 17"/>
          <p:cNvSpPr/>
          <p:nvPr/>
        </p:nvSpPr>
        <p:spPr>
          <a:xfrm>
            <a:off x="146191" y="662662"/>
            <a:ext cx="4890088" cy="424821"/>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ja-JP" altLang="en-US" sz="1600" dirty="0" smtClean="0">
                <a:solidFill>
                  <a:schemeClr val="tx1"/>
                </a:solidFill>
                <a:latin typeface="メイリオ" panose="020B0604030504040204" pitchFamily="50" charset="-128"/>
                <a:ea typeface="メイリオ" panose="020B0604030504040204" pitchFamily="50" charset="-128"/>
              </a:rPr>
              <a:t>①　</a:t>
            </a:r>
            <a:r>
              <a:rPr lang="en-US" altLang="ja-JP" sz="1600" dirty="0" smtClean="0">
                <a:solidFill>
                  <a:schemeClr val="tx1"/>
                </a:solidFill>
                <a:latin typeface="メイリオ" panose="020B0604030504040204" pitchFamily="50" charset="-128"/>
                <a:ea typeface="メイリオ" panose="020B0604030504040204" pitchFamily="50" charset="-128"/>
              </a:rPr>
              <a:t>PDCA</a:t>
            </a:r>
            <a:r>
              <a:rPr lang="ja-JP" altLang="en-US" sz="1600" dirty="0" smtClean="0">
                <a:solidFill>
                  <a:schemeClr val="tx1"/>
                </a:solidFill>
                <a:latin typeface="メイリオ" panose="020B0604030504040204" pitchFamily="50" charset="-128"/>
                <a:ea typeface="メイリオ" panose="020B0604030504040204" pitchFamily="50" charset="-128"/>
              </a:rPr>
              <a:t>サイクルの実施について</a:t>
            </a:r>
            <a:endParaRPr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19" name="正方形/長方形 18"/>
          <p:cNvSpPr/>
          <p:nvPr/>
        </p:nvSpPr>
        <p:spPr>
          <a:xfrm>
            <a:off x="67889" y="8635532"/>
            <a:ext cx="9396240" cy="4517871"/>
          </a:xfrm>
          <a:prstGeom prst="rect">
            <a:avLst/>
          </a:prstGeom>
          <a:ln w="57150">
            <a:solidFill>
              <a:srgbClr val="7030A0"/>
            </a:solidFill>
          </a:ln>
        </p:spPr>
        <p:txBody>
          <a:bodyPr wrap="square">
            <a:spAutoFit/>
          </a:bodyPr>
          <a:lstStyle/>
          <a:p>
            <a:pPr algn="just"/>
            <a:endParaRPr lang="en-US" altLang="ja-JP" sz="1400" kern="1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400" kern="100" dirty="0">
                <a:latin typeface="メイリオ" panose="020B0604030504040204" pitchFamily="50" charset="-128"/>
                <a:ea typeface="メイリオ" panose="020B0604030504040204" pitchFamily="50" charset="-128"/>
                <a:cs typeface="Times New Roman" panose="02020603050405020304" pitchFamily="18" charset="0"/>
              </a:rPr>
              <a:t>経営計画 </a:t>
            </a:r>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Ver.</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５</a:t>
            </a:r>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.0 </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（令和</a:t>
            </a:r>
            <a:r>
              <a:rPr lang="ja-JP" altLang="en-US" sz="1400" kern="100" dirty="0">
                <a:latin typeface="メイリオ" panose="020B0604030504040204" pitchFamily="50" charset="-128"/>
                <a:ea typeface="メイリオ" panose="020B0604030504040204" pitchFamily="50" charset="-128"/>
                <a:cs typeface="Times New Roman" panose="02020603050405020304" pitchFamily="18" charset="0"/>
              </a:rPr>
              <a:t>２</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年度決算）における個別課題の抽出の考え方</a:t>
            </a:r>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400" kern="1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endParaRPr>
          </a:p>
          <a:p>
            <a:pPr marL="342900" lvl="0" indent="-342900" defTabSz="914400">
              <a:lnSpc>
                <a:spcPct val="150000"/>
              </a:lnSpc>
              <a:buFont typeface="Wingdings" panose="05000000000000000000" pitchFamily="2" charset="2"/>
              <a:buChar char="Ø"/>
            </a:pPr>
            <a:r>
              <a:rPr lang="ja-JP" altLang="en-US"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個別課題については、令和２年度決算の計数を基に地区あるいは施設単位で「赤字」となっているもの（</a:t>
            </a:r>
            <a:r>
              <a:rPr lang="en-US" altLang="ja-JP"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13</a:t>
            </a:r>
            <a:r>
              <a:rPr lang="ja-JP" altLang="en-US"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地区）のうち、一過性の事象（突発的な修繕費用の増加や一時的な稼働率の減少）による収支の悪化で「赤字」となったものを除き、構造的な問題を解決する必要があるものを抽出した。</a:t>
            </a:r>
          </a:p>
          <a:p>
            <a:pPr marL="285750" lvl="0" indent="-285750" algn="just" defTabSz="914400">
              <a:lnSpc>
                <a:spcPct val="150000"/>
              </a:lnSpc>
              <a:buFont typeface="Wingdings" panose="05000000000000000000" pitchFamily="2" charset="2"/>
              <a:buChar char="Ø"/>
            </a:pPr>
            <a:r>
              <a:rPr lang="ja-JP" altLang="en-US"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経営計画</a:t>
            </a:r>
            <a:r>
              <a:rPr lang="en-US" altLang="ja-JP"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Ver.4.0</a:t>
            </a:r>
            <a:r>
              <a:rPr lang="ja-JP" altLang="en-US"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で掲げた個別課題の一つであった、その他低稼働地区（</a:t>
            </a:r>
            <a:r>
              <a:rPr lang="en-US" altLang="ja-JP"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a:t>
            </a:r>
            <a:r>
              <a:rPr lang="ja-JP" altLang="en-US"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B</a:t>
            </a:r>
            <a:r>
              <a:rPr lang="ja-JP" altLang="en-US"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地区、</a:t>
            </a:r>
            <a:r>
              <a:rPr lang="en-US" altLang="ja-JP"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I</a:t>
            </a:r>
            <a:r>
              <a:rPr lang="ja-JP" altLang="en-US"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地区、</a:t>
            </a:r>
            <a:r>
              <a:rPr lang="en-US" altLang="ja-JP"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Q</a:t>
            </a:r>
            <a:r>
              <a:rPr lang="ja-JP" altLang="en-US"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地区）について、 </a:t>
            </a:r>
            <a:r>
              <a:rPr lang="en-US" altLang="ja-JP"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a:t>
            </a:r>
            <a:r>
              <a:rPr lang="ja-JP" altLang="en-US"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B</a:t>
            </a:r>
            <a:r>
              <a:rPr lang="ja-JP" altLang="en-US"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地区、</a:t>
            </a:r>
            <a:r>
              <a:rPr lang="en-US" altLang="ja-JP"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I</a:t>
            </a:r>
            <a:r>
              <a:rPr lang="ja-JP" altLang="en-US"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地区は黒字化が図られたため、個別課題から削除した。また、</a:t>
            </a:r>
            <a:r>
              <a:rPr lang="en-US" altLang="ja-JP"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Q</a:t>
            </a:r>
            <a:r>
              <a:rPr lang="ja-JP" altLang="en-US"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地区についても、</a:t>
            </a:r>
            <a:r>
              <a:rPr lang="ja-JP" altLang="ja-JP"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赤字となっており新たな事業者の掘り起こし等が必要ではあるものの、</a:t>
            </a:r>
            <a:r>
              <a:rPr lang="ja-JP" altLang="en-US"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事業者へのヒアリングや協議により使用面積の集約化等を行うことで営業損益の安定的な黒字化が図られ、構造的な問題を抱えているとはいえないため、個別課題から削除した。</a:t>
            </a:r>
            <a:endParaRPr lang="en-US" altLang="ja-JP"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L="285750" lvl="0" indent="-285750" algn="just" defTabSz="914400">
              <a:lnSpc>
                <a:spcPct val="150000"/>
              </a:lnSpc>
              <a:buFont typeface="Wingdings" panose="05000000000000000000" pitchFamily="2" charset="2"/>
              <a:buChar char="Ø"/>
            </a:pPr>
            <a:r>
              <a:rPr lang="ja-JP" altLang="en-US"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経営計画</a:t>
            </a:r>
            <a:r>
              <a:rPr lang="en-US" altLang="ja-JP"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Ver.4.0</a:t>
            </a:r>
            <a:r>
              <a:rPr lang="ja-JP" altLang="en-US"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で掲げた個別課題の一つであった</a:t>
            </a:r>
            <a:r>
              <a:rPr lang="en-US" altLang="ja-JP"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KF</a:t>
            </a:r>
            <a:r>
              <a:rPr lang="ja-JP" altLang="en-US"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地区荷さばき地（船客上屋含む）については、大阪港埋立事業からの賃借料及び、購入代金を比較し、留保資金等の状況を踏まえ、令和４年度に埠頭用地を購入することで安定的な黒字化が図られるため、個別課題から削除した。</a:t>
            </a:r>
            <a:endParaRPr lang="en-US" altLang="ja-JP"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L="285750" lvl="0" indent="-285750" algn="just" defTabSz="914400">
              <a:lnSpc>
                <a:spcPct val="150000"/>
              </a:lnSpc>
              <a:buFont typeface="Wingdings" panose="05000000000000000000" pitchFamily="2" charset="2"/>
              <a:buChar char="Ø"/>
            </a:pPr>
            <a:r>
              <a:rPr lang="en-US" altLang="ja-JP"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C1</a:t>
            </a:r>
            <a:r>
              <a:rPr lang="ja-JP" altLang="en-US"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地区西荷さばき地、</a:t>
            </a:r>
            <a:r>
              <a:rPr lang="en-US" altLang="ja-JP"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C-6</a:t>
            </a:r>
            <a:r>
              <a:rPr lang="ja-JP" altLang="en-US"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7</a:t>
            </a:r>
            <a:r>
              <a:rPr lang="ja-JP" altLang="en-US" sz="12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埠頭（荷役機械を含む）については万博期間における夢洲物流車両の交通円滑化に向けた対策の用地として活用し、万博期間終了後に経営改善に向けた取組み（新たな事業者の掘り起し）を行うこととしているため、個別課題から削除した。</a:t>
            </a:r>
          </a:p>
          <a:p>
            <a:pPr marL="342900" indent="-342900" algn="just">
              <a:buFont typeface="Wingdings" panose="05000000000000000000" pitchFamily="2" charset="2"/>
              <a:buChar char="Ø"/>
            </a:pPr>
            <a:endPar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0" name="正方形/長方形 19"/>
          <p:cNvSpPr/>
          <p:nvPr/>
        </p:nvSpPr>
        <p:spPr>
          <a:xfrm>
            <a:off x="77996" y="8656399"/>
            <a:ext cx="1990008" cy="354393"/>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メイリオ" panose="020B0604030504040204" pitchFamily="50" charset="-128"/>
                <a:ea typeface="メイリオ" panose="020B0604030504040204" pitchFamily="50" charset="-128"/>
              </a:rPr>
              <a:t>個別課題の抽出</a:t>
            </a:r>
            <a:endParaRPr kumimoji="1" lang="ja-JP" altLang="en-US" sz="1400" b="1" dirty="0">
              <a:latin typeface="メイリオ" panose="020B0604030504040204" pitchFamily="50" charset="-128"/>
              <a:ea typeface="メイリオ" panose="020B0604030504040204" pitchFamily="50" charset="-128"/>
            </a:endParaRPr>
          </a:p>
        </p:txBody>
      </p:sp>
      <p:sp>
        <p:nvSpPr>
          <p:cNvPr id="2" name="正方形/長方形 1"/>
          <p:cNvSpPr/>
          <p:nvPr/>
        </p:nvSpPr>
        <p:spPr>
          <a:xfrm>
            <a:off x="84378" y="3196979"/>
            <a:ext cx="9221547" cy="2677656"/>
          </a:xfrm>
          <a:prstGeom prst="rect">
            <a:avLst/>
          </a:prstGeom>
        </p:spPr>
        <p:txBody>
          <a:bodyPr wrap="square">
            <a:spAutoFit/>
          </a:bodyPr>
          <a:lstStyle/>
          <a:p>
            <a:pPr marL="342900" lvl="0" indent="-342900" defTabSz="914400">
              <a:buFont typeface="Wingdings" panose="05000000000000000000" pitchFamily="2" charset="2"/>
              <a:buChar char=""/>
              <a:tabLst>
                <a:tab pos="4572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rPr>
              <a:t>本経営</a:t>
            </a:r>
            <a:r>
              <a:rPr kumimoji="0" lang="ja-JP" altLang="en-US" sz="1200" kern="0" dirty="0">
                <a:solidFill>
                  <a:srgbClr val="000000"/>
                </a:solidFill>
                <a:latin typeface="メイリオ" panose="020B0604030504040204" pitchFamily="50" charset="-128"/>
                <a:ea typeface="メイリオ" panose="020B0604030504040204" pitchFamily="50" charset="-128"/>
              </a:rPr>
              <a:t>計画</a:t>
            </a:r>
            <a:r>
              <a:rPr kumimoji="0" lang="en-US" altLang="ja-JP" sz="1200" kern="0" dirty="0">
                <a:solidFill>
                  <a:srgbClr val="000000"/>
                </a:solidFill>
                <a:latin typeface="メイリオ" panose="020B0604030504040204" pitchFamily="50" charset="-128"/>
                <a:ea typeface="メイリオ" panose="020B0604030504040204" pitchFamily="50" charset="-128"/>
              </a:rPr>
              <a:t>Ver.5.0</a:t>
            </a:r>
            <a:r>
              <a:rPr kumimoji="0" lang="ja-JP" altLang="en-US" sz="1200" kern="0" dirty="0">
                <a:solidFill>
                  <a:srgbClr val="000000"/>
                </a:solidFill>
                <a:latin typeface="メイリオ" panose="020B0604030504040204" pitchFamily="50" charset="-128"/>
                <a:ea typeface="メイリオ" panose="020B0604030504040204" pitchFamily="50" charset="-128"/>
              </a:rPr>
              <a:t>では、令和</a:t>
            </a:r>
            <a:r>
              <a:rPr kumimoji="0" lang="en-US" altLang="ja-JP" sz="1200" kern="0" dirty="0">
                <a:solidFill>
                  <a:srgbClr val="000000"/>
                </a:solidFill>
                <a:latin typeface="メイリオ" panose="020B0604030504040204" pitchFamily="50" charset="-128"/>
                <a:ea typeface="メイリオ" panose="020B0604030504040204" pitchFamily="50" charset="-128"/>
              </a:rPr>
              <a:t>2</a:t>
            </a:r>
            <a:r>
              <a:rPr kumimoji="0" lang="ja-JP" altLang="en-US" sz="1200" kern="0" dirty="0">
                <a:solidFill>
                  <a:srgbClr val="000000"/>
                </a:solidFill>
                <a:latin typeface="メイリオ" panose="020B0604030504040204" pitchFamily="50" charset="-128"/>
                <a:ea typeface="メイリオ" panose="020B0604030504040204" pitchFamily="50" charset="-128"/>
              </a:rPr>
              <a:t>年度決算結果に基づき「個別課題」を抽出するとともに、経営計画</a:t>
            </a:r>
            <a:r>
              <a:rPr kumimoji="0" lang="en-US" altLang="ja-JP" sz="1200" kern="0" dirty="0">
                <a:solidFill>
                  <a:srgbClr val="000000"/>
                </a:solidFill>
                <a:latin typeface="メイリオ" panose="020B0604030504040204" pitchFamily="50" charset="-128"/>
                <a:ea typeface="メイリオ" panose="020B0604030504040204" pitchFamily="50" charset="-128"/>
              </a:rPr>
              <a:t>Ver.4.0</a:t>
            </a:r>
            <a:r>
              <a:rPr kumimoji="0" lang="ja-JP" altLang="en-US" sz="1200" kern="0" dirty="0">
                <a:solidFill>
                  <a:srgbClr val="000000"/>
                </a:solidFill>
                <a:latin typeface="メイリオ" panose="020B0604030504040204" pitchFamily="50" charset="-128"/>
                <a:ea typeface="メイリオ" panose="020B0604030504040204" pitchFamily="50" charset="-128"/>
              </a:rPr>
              <a:t>で定めた「経営改善策」の進捗を確認した。</a:t>
            </a:r>
          </a:p>
          <a:p>
            <a:pPr marL="342900" lvl="0" indent="-342900" defTabSz="914400">
              <a:buFont typeface="Wingdings" panose="05000000000000000000" pitchFamily="2" charset="2"/>
              <a:buChar char=""/>
              <a:tabLst>
                <a:tab pos="4572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rPr>
              <a:t>港湾施設提供事業の令和２年度決算における経常損益は</a:t>
            </a:r>
            <a:r>
              <a:rPr kumimoji="0" lang="en-US" altLang="ja-JP" sz="1200" kern="0" dirty="0">
                <a:solidFill>
                  <a:srgbClr val="000000"/>
                </a:solidFill>
                <a:latin typeface="メイリオ" panose="020B0604030504040204" pitchFamily="50" charset="-128"/>
                <a:ea typeface="メイリオ" panose="020B0604030504040204" pitchFamily="50" charset="-128"/>
              </a:rPr>
              <a:t>9</a:t>
            </a:r>
            <a:r>
              <a:rPr kumimoji="0" lang="ja-JP" altLang="en-US" sz="1200" kern="0" dirty="0">
                <a:solidFill>
                  <a:srgbClr val="000000"/>
                </a:solidFill>
                <a:latin typeface="メイリオ" panose="020B0604030504040204" pitchFamily="50" charset="-128"/>
                <a:ea typeface="メイリオ" panose="020B0604030504040204" pitchFamily="50" charset="-128"/>
              </a:rPr>
              <a:t>億</a:t>
            </a:r>
            <a:r>
              <a:rPr kumimoji="0" lang="en-US" altLang="ja-JP" sz="1200" kern="0" dirty="0">
                <a:solidFill>
                  <a:srgbClr val="000000"/>
                </a:solidFill>
                <a:latin typeface="メイリオ" panose="020B0604030504040204" pitchFamily="50" charset="-128"/>
                <a:ea typeface="メイリオ" panose="020B0604030504040204" pitchFamily="50" charset="-128"/>
              </a:rPr>
              <a:t>1,000</a:t>
            </a:r>
            <a:r>
              <a:rPr kumimoji="0" lang="ja-JP" altLang="en-US" sz="1200" kern="0" dirty="0">
                <a:solidFill>
                  <a:srgbClr val="000000"/>
                </a:solidFill>
                <a:latin typeface="メイリオ" panose="020B0604030504040204" pitchFamily="50" charset="-128"/>
                <a:ea typeface="メイリオ" panose="020B0604030504040204" pitchFamily="50" charset="-128"/>
              </a:rPr>
              <a:t>万円と、令和元年度決算における経常損益</a:t>
            </a:r>
            <a:r>
              <a:rPr kumimoji="0" lang="en-US" altLang="ja-JP" sz="1200" kern="0" dirty="0">
                <a:solidFill>
                  <a:srgbClr val="000000"/>
                </a:solidFill>
                <a:latin typeface="メイリオ" panose="020B0604030504040204" pitchFamily="50" charset="-128"/>
                <a:ea typeface="メイリオ" panose="020B0604030504040204" pitchFamily="50" charset="-128"/>
              </a:rPr>
              <a:t>10</a:t>
            </a:r>
            <a:r>
              <a:rPr kumimoji="0" lang="ja-JP" altLang="en-US" sz="1200" kern="0" dirty="0">
                <a:solidFill>
                  <a:srgbClr val="000000"/>
                </a:solidFill>
                <a:latin typeface="メイリオ" panose="020B0604030504040204" pitchFamily="50" charset="-128"/>
                <a:ea typeface="メイリオ" panose="020B0604030504040204" pitchFamily="50" charset="-128"/>
              </a:rPr>
              <a:t>億</a:t>
            </a:r>
            <a:r>
              <a:rPr kumimoji="0" lang="en-US" altLang="ja-JP" sz="1200" kern="0" dirty="0">
                <a:solidFill>
                  <a:srgbClr val="000000"/>
                </a:solidFill>
                <a:latin typeface="メイリオ" panose="020B0604030504040204" pitchFamily="50" charset="-128"/>
                <a:ea typeface="メイリオ" panose="020B0604030504040204" pitchFamily="50" charset="-128"/>
              </a:rPr>
              <a:t>4,800</a:t>
            </a:r>
            <a:r>
              <a:rPr kumimoji="0" lang="ja-JP" altLang="en-US" sz="1200" kern="0" dirty="0">
                <a:solidFill>
                  <a:srgbClr val="000000"/>
                </a:solidFill>
                <a:latin typeface="メイリオ" panose="020B0604030504040204" pitchFamily="50" charset="-128"/>
                <a:ea typeface="メイリオ" panose="020B0604030504040204" pitchFamily="50" charset="-128"/>
              </a:rPr>
              <a:t>万円から</a:t>
            </a:r>
            <a:r>
              <a:rPr kumimoji="0" lang="en-US" altLang="ja-JP" sz="1200" kern="0" dirty="0">
                <a:solidFill>
                  <a:srgbClr val="000000"/>
                </a:solidFill>
                <a:latin typeface="メイリオ" panose="020B0604030504040204" pitchFamily="50" charset="-128"/>
                <a:ea typeface="メイリオ" panose="020B0604030504040204" pitchFamily="50" charset="-128"/>
              </a:rPr>
              <a:t>1</a:t>
            </a:r>
            <a:r>
              <a:rPr kumimoji="0" lang="ja-JP" altLang="en-US" sz="1200" kern="0" dirty="0">
                <a:solidFill>
                  <a:srgbClr val="000000"/>
                </a:solidFill>
                <a:latin typeface="メイリオ" panose="020B0604030504040204" pitchFamily="50" charset="-128"/>
                <a:ea typeface="メイリオ" panose="020B0604030504040204" pitchFamily="50" charset="-128"/>
              </a:rPr>
              <a:t>億</a:t>
            </a:r>
            <a:r>
              <a:rPr kumimoji="0" lang="en-US" altLang="ja-JP" sz="1200" kern="0" dirty="0">
                <a:solidFill>
                  <a:srgbClr val="000000"/>
                </a:solidFill>
                <a:latin typeface="メイリオ" panose="020B0604030504040204" pitchFamily="50" charset="-128"/>
                <a:ea typeface="メイリオ" panose="020B0604030504040204" pitchFamily="50" charset="-128"/>
              </a:rPr>
              <a:t>3,800</a:t>
            </a:r>
            <a:r>
              <a:rPr kumimoji="0" lang="ja-JP" altLang="en-US" sz="1200" kern="0" dirty="0">
                <a:solidFill>
                  <a:srgbClr val="000000"/>
                </a:solidFill>
                <a:latin typeface="メイリオ" panose="020B0604030504040204" pitchFamily="50" charset="-128"/>
                <a:ea typeface="メイリオ" panose="020B0604030504040204" pitchFamily="50" charset="-128"/>
              </a:rPr>
              <a:t>万</a:t>
            </a:r>
            <a:r>
              <a:rPr kumimoji="0" lang="ja-JP" altLang="en-US" sz="1200" kern="0" dirty="0" smtClean="0">
                <a:solidFill>
                  <a:srgbClr val="000000"/>
                </a:solidFill>
                <a:latin typeface="メイリオ" panose="020B0604030504040204" pitchFamily="50" charset="-128"/>
                <a:ea typeface="メイリオ" panose="020B0604030504040204" pitchFamily="50" charset="-128"/>
              </a:rPr>
              <a:t>円減少</a:t>
            </a:r>
            <a:r>
              <a:rPr kumimoji="0" lang="ja-JP" altLang="en-US" sz="1200" kern="0" dirty="0">
                <a:solidFill>
                  <a:srgbClr val="000000"/>
                </a:solidFill>
                <a:latin typeface="メイリオ" panose="020B0604030504040204" pitchFamily="50" charset="-128"/>
                <a:ea typeface="メイリオ" panose="020B0604030504040204" pitchFamily="50" charset="-128"/>
              </a:rPr>
              <a:t>している。</a:t>
            </a:r>
          </a:p>
          <a:p>
            <a:pPr marL="342900" lvl="0" indent="-342900" defTabSz="914400">
              <a:buFont typeface="Wingdings" panose="05000000000000000000" pitchFamily="2" charset="2"/>
              <a:buChar char=""/>
              <a:tabLst>
                <a:tab pos="4572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rPr>
              <a:t>前回の経営計画</a:t>
            </a:r>
            <a:r>
              <a:rPr kumimoji="0" lang="en-US" altLang="ja-JP" sz="1200" kern="0" dirty="0">
                <a:solidFill>
                  <a:srgbClr val="000000"/>
                </a:solidFill>
                <a:latin typeface="メイリオ" panose="020B0604030504040204" pitchFamily="50" charset="-128"/>
                <a:ea typeface="メイリオ" panose="020B0604030504040204" pitchFamily="50" charset="-128"/>
              </a:rPr>
              <a:t>Ver.4.0</a:t>
            </a:r>
            <a:r>
              <a:rPr kumimoji="0" lang="ja-JP" altLang="en-US" sz="1200" kern="0" dirty="0">
                <a:solidFill>
                  <a:srgbClr val="000000"/>
                </a:solidFill>
                <a:latin typeface="メイリオ" panose="020B0604030504040204" pitchFamily="50" charset="-128"/>
                <a:ea typeface="メイリオ" panose="020B0604030504040204" pitchFamily="50" charset="-128"/>
              </a:rPr>
              <a:t>では経営改善対象額として、令和</a:t>
            </a:r>
            <a:r>
              <a:rPr kumimoji="0" lang="en-US" altLang="ja-JP" sz="1200" kern="0" dirty="0">
                <a:solidFill>
                  <a:srgbClr val="000000"/>
                </a:solidFill>
                <a:latin typeface="メイリオ" panose="020B0604030504040204" pitchFamily="50" charset="-128"/>
                <a:ea typeface="メイリオ" panose="020B0604030504040204" pitchFamily="50" charset="-128"/>
              </a:rPr>
              <a:t>4</a:t>
            </a:r>
            <a:r>
              <a:rPr kumimoji="0" lang="ja-JP" altLang="en-US" sz="1200" kern="0" dirty="0">
                <a:solidFill>
                  <a:srgbClr val="000000"/>
                </a:solidFill>
                <a:latin typeface="メイリオ" panose="020B0604030504040204" pitchFamily="50" charset="-128"/>
                <a:ea typeface="メイリオ" panose="020B0604030504040204" pitchFamily="50" charset="-128"/>
              </a:rPr>
              <a:t>年度までに赤字額の合計である約</a:t>
            </a:r>
            <a:r>
              <a:rPr kumimoji="0" lang="en-US" altLang="ja-JP" sz="1200" kern="0" dirty="0">
                <a:solidFill>
                  <a:srgbClr val="000000"/>
                </a:solidFill>
                <a:latin typeface="メイリオ" panose="020B0604030504040204" pitchFamily="50" charset="-128"/>
                <a:ea typeface="メイリオ" panose="020B0604030504040204" pitchFamily="50" charset="-128"/>
              </a:rPr>
              <a:t>6.8</a:t>
            </a:r>
            <a:r>
              <a:rPr kumimoji="0" lang="ja-JP" altLang="en-US" sz="1200" kern="0" dirty="0">
                <a:solidFill>
                  <a:srgbClr val="000000"/>
                </a:solidFill>
                <a:latin typeface="メイリオ" panose="020B0604030504040204" pitchFamily="50" charset="-128"/>
                <a:ea typeface="メイリオ" panose="020B0604030504040204" pitchFamily="50" charset="-128"/>
              </a:rPr>
              <a:t>億円の経営改善を目指している。</a:t>
            </a:r>
          </a:p>
          <a:p>
            <a:pPr marL="342900" lvl="0" indent="-342900" defTabSz="914400">
              <a:buFont typeface="Wingdings" panose="05000000000000000000" pitchFamily="2" charset="2"/>
              <a:buChar char=""/>
              <a:tabLst>
                <a:tab pos="4572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rPr>
              <a:t>今回の経営計画</a:t>
            </a:r>
            <a:r>
              <a:rPr kumimoji="0" lang="en-US" altLang="ja-JP" sz="1200" kern="0" dirty="0">
                <a:solidFill>
                  <a:srgbClr val="000000"/>
                </a:solidFill>
                <a:latin typeface="メイリオ" panose="020B0604030504040204" pitchFamily="50" charset="-128"/>
                <a:ea typeface="メイリオ" panose="020B0604030504040204" pitchFamily="50" charset="-128"/>
              </a:rPr>
              <a:t>Ver.5.0</a:t>
            </a:r>
            <a:r>
              <a:rPr kumimoji="0" lang="ja-JP" altLang="en-US" sz="1200" kern="0" dirty="0">
                <a:solidFill>
                  <a:srgbClr val="000000"/>
                </a:solidFill>
                <a:latin typeface="メイリオ" panose="020B0604030504040204" pitchFamily="50" charset="-128"/>
                <a:ea typeface="メイリオ" panose="020B0604030504040204" pitchFamily="50" charset="-128"/>
              </a:rPr>
              <a:t>では、個別課題の解決（その他の低稼働地区</a:t>
            </a:r>
            <a:r>
              <a:rPr kumimoji="0" lang="en-US" altLang="ja-JP" sz="1200" kern="0" dirty="0">
                <a:solidFill>
                  <a:srgbClr val="000000"/>
                </a:solidFill>
                <a:latin typeface="メイリオ" panose="020B0604030504040204" pitchFamily="50" charset="-128"/>
                <a:ea typeface="メイリオ" panose="020B0604030504040204" pitchFamily="50" charset="-128"/>
              </a:rPr>
              <a:t>/</a:t>
            </a:r>
            <a:r>
              <a:rPr kumimoji="0" lang="ja-JP" altLang="en-US" sz="1200" kern="0" dirty="0">
                <a:solidFill>
                  <a:srgbClr val="000000"/>
                </a:solidFill>
                <a:latin typeface="メイリオ" panose="020B0604030504040204" pitchFamily="50" charset="-128"/>
                <a:ea typeface="メイリオ" panose="020B0604030504040204" pitchFamily="50" charset="-128"/>
              </a:rPr>
              <a:t>北港白津荷さばき地</a:t>
            </a:r>
            <a:r>
              <a:rPr kumimoji="0" lang="en-US" altLang="ja-JP" sz="1200" kern="0" dirty="0">
                <a:solidFill>
                  <a:srgbClr val="000000"/>
                </a:solidFill>
                <a:latin typeface="メイリオ" panose="020B0604030504040204" pitchFamily="50" charset="-128"/>
                <a:ea typeface="メイリオ" panose="020B0604030504040204" pitchFamily="50" charset="-128"/>
              </a:rPr>
              <a:t>/KF</a:t>
            </a:r>
            <a:r>
              <a:rPr kumimoji="0" lang="ja-JP" altLang="en-US" sz="1200" kern="0" dirty="0">
                <a:solidFill>
                  <a:srgbClr val="000000"/>
                </a:solidFill>
                <a:latin typeface="メイリオ" panose="020B0604030504040204" pitchFamily="50" charset="-128"/>
                <a:ea typeface="メイリオ" panose="020B0604030504040204" pitchFamily="50" charset="-128"/>
              </a:rPr>
              <a:t>地区荷さばき地）や減価償却費の減などに加え、</a:t>
            </a:r>
            <a:r>
              <a:rPr kumimoji="0" lang="en-US" altLang="ja-JP" sz="1200" kern="0" dirty="0">
                <a:solidFill>
                  <a:srgbClr val="000000"/>
                </a:solidFill>
                <a:latin typeface="メイリオ" panose="020B0604030504040204" pitchFamily="50" charset="-128"/>
                <a:ea typeface="メイリオ" panose="020B0604030504040204" pitchFamily="50" charset="-128"/>
              </a:rPr>
              <a:t>C-1</a:t>
            </a:r>
            <a:r>
              <a:rPr kumimoji="0" lang="ja-JP" altLang="en-US" sz="1200" kern="0" dirty="0">
                <a:solidFill>
                  <a:srgbClr val="000000"/>
                </a:solidFill>
                <a:latin typeface="メイリオ" panose="020B0604030504040204" pitchFamily="50" charset="-128"/>
                <a:ea typeface="メイリオ" panose="020B0604030504040204" pitchFamily="50" charset="-128"/>
              </a:rPr>
              <a:t>地区西荷さばき地、</a:t>
            </a:r>
            <a:r>
              <a:rPr kumimoji="0" lang="en-US" altLang="ja-JP" sz="1200" kern="0" dirty="0">
                <a:solidFill>
                  <a:srgbClr val="000000"/>
                </a:solidFill>
                <a:latin typeface="メイリオ" panose="020B0604030504040204" pitchFamily="50" charset="-128"/>
                <a:ea typeface="メイリオ" panose="020B0604030504040204" pitchFamily="50" charset="-128"/>
              </a:rPr>
              <a:t>C-6,</a:t>
            </a:r>
            <a:r>
              <a:rPr kumimoji="0" lang="ja-JP" altLang="en-US" sz="1200" kern="0" dirty="0">
                <a:solidFill>
                  <a:srgbClr val="000000"/>
                </a:solidFill>
                <a:latin typeface="メイリオ" panose="020B0604030504040204" pitchFamily="50" charset="-128"/>
                <a:ea typeface="メイリオ" panose="020B0604030504040204" pitchFamily="50" charset="-128"/>
              </a:rPr>
              <a:t>７埠頭（荷役機械を含む）については万博期間終了後の取組みとすることから、経営改善対象額として経営改善を目指す赤字額の合計は</a:t>
            </a:r>
            <a:r>
              <a:rPr kumimoji="0" lang="en-US" altLang="ja-JP" sz="1200" kern="0" dirty="0">
                <a:solidFill>
                  <a:srgbClr val="000000"/>
                </a:solidFill>
                <a:latin typeface="メイリオ" panose="020B0604030504040204" pitchFamily="50" charset="-128"/>
                <a:ea typeface="メイリオ" panose="020B0604030504040204" pitchFamily="50" charset="-128"/>
              </a:rPr>
              <a:t>3.0</a:t>
            </a:r>
            <a:r>
              <a:rPr kumimoji="0" lang="ja-JP" altLang="en-US" sz="1200" kern="0" dirty="0">
                <a:solidFill>
                  <a:srgbClr val="000000"/>
                </a:solidFill>
                <a:latin typeface="メイリオ" panose="020B0604030504040204" pitchFamily="50" charset="-128"/>
                <a:ea typeface="メイリオ" panose="020B0604030504040204" pitchFamily="50" charset="-128"/>
              </a:rPr>
              <a:t>億円となる。</a:t>
            </a:r>
          </a:p>
          <a:p>
            <a:pPr marL="342900" lvl="0" indent="-342900" defTabSz="914400">
              <a:buFont typeface="Wingdings" panose="05000000000000000000" pitchFamily="2" charset="2"/>
              <a:buChar char=""/>
              <a:tabLst>
                <a:tab pos="4572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rPr>
              <a:t>このことから、経営計画</a:t>
            </a:r>
            <a:r>
              <a:rPr kumimoji="0" lang="en-US" altLang="ja-JP" sz="1200" kern="0" dirty="0">
                <a:solidFill>
                  <a:srgbClr val="000000"/>
                </a:solidFill>
                <a:latin typeface="メイリオ" panose="020B0604030504040204" pitchFamily="50" charset="-128"/>
                <a:ea typeface="メイリオ" panose="020B0604030504040204" pitchFamily="50" charset="-128"/>
              </a:rPr>
              <a:t>Ver.5.0</a:t>
            </a:r>
            <a:r>
              <a:rPr kumimoji="0" lang="ja-JP" altLang="en-US" sz="1200" kern="0" dirty="0">
                <a:solidFill>
                  <a:srgbClr val="000000"/>
                </a:solidFill>
                <a:latin typeface="メイリオ" panose="020B0604030504040204" pitchFamily="50" charset="-128"/>
                <a:ea typeface="メイリオ" panose="020B0604030504040204" pitchFamily="50" charset="-128"/>
              </a:rPr>
              <a:t>では、令和</a:t>
            </a:r>
            <a:r>
              <a:rPr kumimoji="0" lang="en-US" altLang="ja-JP" sz="1200" kern="0" dirty="0">
                <a:solidFill>
                  <a:srgbClr val="000000"/>
                </a:solidFill>
                <a:latin typeface="メイリオ" panose="020B0604030504040204" pitchFamily="50" charset="-128"/>
                <a:ea typeface="メイリオ" panose="020B0604030504040204" pitchFamily="50" charset="-128"/>
              </a:rPr>
              <a:t>4</a:t>
            </a:r>
            <a:r>
              <a:rPr kumimoji="0" lang="ja-JP" altLang="en-US" sz="1200" kern="0" dirty="0">
                <a:solidFill>
                  <a:srgbClr val="000000"/>
                </a:solidFill>
                <a:latin typeface="メイリオ" panose="020B0604030504040204" pitchFamily="50" charset="-128"/>
                <a:ea typeface="メイリオ" panose="020B0604030504040204" pitchFamily="50" charset="-128"/>
              </a:rPr>
              <a:t>年度末までに約</a:t>
            </a:r>
            <a:r>
              <a:rPr kumimoji="0" lang="en-US" altLang="ja-JP" sz="1200" kern="0" dirty="0">
                <a:solidFill>
                  <a:srgbClr val="000000"/>
                </a:solidFill>
                <a:latin typeface="メイリオ" panose="020B0604030504040204" pitchFamily="50" charset="-128"/>
                <a:ea typeface="メイリオ" panose="020B0604030504040204" pitchFamily="50" charset="-128"/>
              </a:rPr>
              <a:t>3.0</a:t>
            </a:r>
            <a:r>
              <a:rPr kumimoji="0" lang="ja-JP" altLang="en-US" sz="1200" kern="0" dirty="0">
                <a:solidFill>
                  <a:srgbClr val="000000"/>
                </a:solidFill>
                <a:latin typeface="メイリオ" panose="020B0604030504040204" pitchFamily="50" charset="-128"/>
                <a:ea typeface="メイリオ" panose="020B0604030504040204" pitchFamily="50" charset="-128"/>
              </a:rPr>
              <a:t>億円の経営改善を目指すこととなった。</a:t>
            </a:r>
          </a:p>
          <a:p>
            <a:pPr marL="342900" lvl="0" indent="-342900" defTabSz="914400">
              <a:buFont typeface="Wingdings" panose="05000000000000000000" pitchFamily="2" charset="2"/>
              <a:buChar char=""/>
              <a:tabLst>
                <a:tab pos="4572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rPr>
              <a:t>また、港湾施設提供事業は、社会経済情勢の変化などの影響を大きく受ける事業であり、経営改善策の成否にも多大な影響を及ぼすことになる。</a:t>
            </a:r>
          </a:p>
          <a:p>
            <a:pPr marL="342900" lvl="0" indent="-342900" defTabSz="914400">
              <a:buFont typeface="Wingdings" panose="05000000000000000000" pitchFamily="2" charset="2"/>
              <a:buChar char=""/>
              <a:tabLst>
                <a:tab pos="4572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rPr>
              <a:t>このような経営環境にあるものの、ＰＤＣＡサイクルの実施により、経営環境の変化を把握し経営改善策を策定・実行する仕組みを構築したことにより、即応性は非常に高まったものと認識している。</a:t>
            </a:r>
          </a:p>
          <a:p>
            <a:pPr marL="342900" marR="0" lvl="0" indent="-342900" defTabSz="914400" eaLnBrk="1" fontAlgn="auto" latinLnBrk="0" hangingPunct="1">
              <a:lnSpc>
                <a:spcPct val="100000"/>
              </a:lnSpc>
              <a:spcBef>
                <a:spcPts val="0"/>
              </a:spcBef>
              <a:spcAft>
                <a:spcPts val="0"/>
              </a:spcAft>
              <a:buClrTx/>
              <a:buSzTx/>
              <a:buFont typeface="Wingdings" panose="05000000000000000000" pitchFamily="2" charset="2"/>
              <a:buChar char=""/>
              <a:tabLst>
                <a:tab pos="457200" algn="l"/>
              </a:tabLst>
              <a:defRPr/>
            </a:pPr>
            <a:endParaRPr kumimoji="0" lang="ja-JP" altLang="ja-JP" sz="1200" b="0"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15" name="正方形/長方形 14"/>
          <p:cNvSpPr/>
          <p:nvPr/>
        </p:nvSpPr>
        <p:spPr>
          <a:xfrm>
            <a:off x="77996" y="5977811"/>
            <a:ext cx="9376026" cy="2554545"/>
          </a:xfrm>
          <a:prstGeom prst="rect">
            <a:avLst/>
          </a:prstGeom>
          <a:ln w="57150">
            <a:solidFill>
              <a:srgbClr val="7030A0"/>
            </a:solidFill>
          </a:ln>
        </p:spPr>
        <p:txBody>
          <a:bodyPr wrap="square">
            <a:spAutoFit/>
          </a:bodyPr>
          <a:lstStyle/>
          <a:p>
            <a:pPr algn="just"/>
            <a:endPar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400" kern="100" dirty="0">
                <a:latin typeface="メイリオ" panose="020B0604030504040204" pitchFamily="50" charset="-128"/>
                <a:ea typeface="メイリオ" panose="020B0604030504040204" pitchFamily="50" charset="-128"/>
                <a:cs typeface="Times New Roman" panose="02020603050405020304" pitchFamily="18" charset="0"/>
              </a:rPr>
              <a:t>経営計画 </a:t>
            </a:r>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Ver.</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５</a:t>
            </a:r>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.0 </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（令和</a:t>
            </a:r>
            <a:r>
              <a:rPr lang="ja-JP" altLang="en-US" sz="1400" kern="100" dirty="0">
                <a:latin typeface="メイリオ" panose="020B0604030504040204" pitchFamily="50" charset="-128"/>
                <a:ea typeface="メイリオ" panose="020B0604030504040204" pitchFamily="50" charset="-128"/>
                <a:cs typeface="Times New Roman" panose="02020603050405020304" pitchFamily="18" charset="0"/>
              </a:rPr>
              <a:t>２</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年度決算）における</a:t>
            </a:r>
            <a:r>
              <a:rPr lang="ja-JP" altLang="en-US" sz="1400" kern="100" dirty="0">
                <a:latin typeface="メイリオ" panose="020B0604030504040204" pitchFamily="50" charset="-128"/>
                <a:ea typeface="メイリオ" panose="020B0604030504040204" pitchFamily="50" charset="-128"/>
                <a:cs typeface="Times New Roman" panose="02020603050405020304" pitchFamily="18" charset="0"/>
              </a:rPr>
              <a:t>全般的</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課題の抽出の考え方</a:t>
            </a:r>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a:t>
            </a:r>
          </a:p>
          <a:p>
            <a:pPr lvl="0" algn="just" defTabSz="914400"/>
            <a:r>
              <a:rPr lang="ja-JP" altLang="en-US" sz="1300" kern="10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300" kern="100" dirty="0">
                <a:latin typeface="メイリオ" panose="020B0604030504040204" pitchFamily="50" charset="-128"/>
                <a:ea typeface="メイリオ" panose="020B0604030504040204" pitchFamily="50" charset="-128"/>
                <a:cs typeface="Times New Roman" panose="02020603050405020304" pitchFamily="18" charset="0"/>
              </a:rPr>
              <a:t>港湾施設提供</a:t>
            </a:r>
            <a:r>
              <a:rPr lang="ja-JP" altLang="en-US" sz="1300" kern="100" dirty="0" smtClean="0">
                <a:latin typeface="メイリオ" panose="020B0604030504040204" pitchFamily="50" charset="-128"/>
                <a:ea typeface="メイリオ" panose="020B0604030504040204" pitchFamily="50" charset="-128"/>
                <a:cs typeface="Times New Roman" panose="02020603050405020304" pitchFamily="18" charset="0"/>
              </a:rPr>
              <a:t>事業の令和２年度決算において、新型コロナウイルス感染症に伴う物流への影響はあまり見受けられなかったものの、物流</a:t>
            </a:r>
            <a:r>
              <a:rPr lang="ja-JP" altLang="en-US" sz="1300" kern="100" dirty="0">
                <a:latin typeface="メイリオ" panose="020B0604030504040204" pitchFamily="50" charset="-128"/>
                <a:ea typeface="メイリオ" panose="020B0604030504040204" pitchFamily="50" charset="-128"/>
                <a:cs typeface="Times New Roman" panose="02020603050405020304" pitchFamily="18" charset="0"/>
              </a:rPr>
              <a:t>への影響を注視していく必要があることから</a:t>
            </a:r>
            <a:r>
              <a:rPr lang="ja-JP" altLang="en-US" sz="1300" kern="100" dirty="0" smtClean="0">
                <a:latin typeface="メイリオ" panose="020B0604030504040204" pitchFamily="50" charset="-128"/>
                <a:ea typeface="メイリオ" panose="020B0604030504040204" pitchFamily="50" charset="-128"/>
                <a:cs typeface="Times New Roman" panose="02020603050405020304" pitchFamily="18" charset="0"/>
              </a:rPr>
              <a:t>、「新型コロナウイルス感染症への対応」については、昨年度</a:t>
            </a:r>
            <a:r>
              <a:rPr lang="ja-JP" altLang="en-US" sz="1300" kern="100" dirty="0">
                <a:latin typeface="メイリオ" panose="020B0604030504040204" pitchFamily="50" charset="-128"/>
                <a:ea typeface="メイリオ" panose="020B0604030504040204" pitchFamily="50" charset="-128"/>
                <a:cs typeface="Times New Roman" panose="02020603050405020304" pitchFamily="18" charset="0"/>
              </a:rPr>
              <a:t>に引き続き</a:t>
            </a:r>
            <a:r>
              <a:rPr lang="zh-TW" altLang="en-US" sz="1300" dirty="0">
                <a:latin typeface="メイリオ" panose="020B0604030504040204" pitchFamily="50" charset="-128"/>
                <a:ea typeface="メイリオ" panose="020B0604030504040204" pitchFamily="50" charset="-128"/>
              </a:rPr>
              <a:t>港湾施設提供事業経営</a:t>
            </a:r>
            <a:r>
              <a:rPr lang="zh-TW" altLang="en-US" sz="1300" kern="100" dirty="0">
                <a:latin typeface="新細明體"/>
                <a:ea typeface="+mj-ea"/>
                <a:cs typeface="Times New Roman" panose="02020603050405020304" pitchFamily="18" charset="0"/>
              </a:rPr>
              <a:t>計画</a:t>
            </a:r>
            <a:r>
              <a:rPr lang="en-US" altLang="zh-TW" sz="1300" dirty="0">
                <a:latin typeface="メイリオ" panose="020B0604030504040204" pitchFamily="50" charset="-128"/>
                <a:ea typeface="メイリオ" panose="020B0604030504040204" pitchFamily="50" charset="-128"/>
              </a:rPr>
              <a:t>Ver</a:t>
            </a:r>
            <a:r>
              <a:rPr lang="en-US" altLang="ja-JP" sz="1300" dirty="0">
                <a:latin typeface="メイリオ" panose="020B0604030504040204" pitchFamily="50" charset="-128"/>
                <a:ea typeface="メイリオ" panose="020B0604030504040204" pitchFamily="50" charset="-128"/>
              </a:rPr>
              <a:t>.5.0</a:t>
            </a:r>
            <a:r>
              <a:rPr lang="ja-JP" altLang="en-US" sz="1300" dirty="0">
                <a:latin typeface="メイリオ" panose="020B0604030504040204" pitchFamily="50" charset="-128"/>
                <a:ea typeface="メイリオ" panose="020B0604030504040204" pitchFamily="50" charset="-128"/>
              </a:rPr>
              <a:t>の全般的課題と</a:t>
            </a:r>
            <a:r>
              <a:rPr lang="ja-JP" altLang="en-US" sz="1300" dirty="0" smtClean="0">
                <a:latin typeface="メイリオ" panose="020B0604030504040204" pitchFamily="50" charset="-128"/>
                <a:ea typeface="メイリオ" panose="020B0604030504040204" pitchFamily="50" charset="-128"/>
              </a:rPr>
              <a:t>する</a:t>
            </a:r>
            <a:endParaRPr lang="en-US" altLang="ja-JP" sz="1300" dirty="0" smtClean="0">
              <a:latin typeface="メイリオ" panose="020B0604030504040204" pitchFamily="50" charset="-128"/>
              <a:ea typeface="メイリオ" panose="020B0604030504040204" pitchFamily="50" charset="-128"/>
            </a:endParaRPr>
          </a:p>
          <a:p>
            <a:pPr lvl="0" algn="just" defTabSz="914400"/>
            <a:r>
              <a:rPr lang="ja-JP" altLang="en-US" sz="1300" kern="10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・経営</a:t>
            </a:r>
            <a:r>
              <a:rPr lang="ja-JP" altLang="en-US" sz="13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計画</a:t>
            </a:r>
            <a:r>
              <a:rPr lang="en-US" altLang="ja-JP" sz="13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Ver.4.0</a:t>
            </a:r>
            <a:r>
              <a:rPr lang="ja-JP" altLang="en-US" sz="13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で全般的課題の一つとして掲げていた「港営事業会計を構成する施設提供事業と埋立事業の区分の明確化」については、「両事業の区分を明確にし、各事業の透明性・独立性・採算性を高める」ため会計の分離等を検討することとしていたが、施設提供事業が埋立事業から賃借している埠頭用地全てを買取る場合多額の資金が必要となることに加え、今後も同一会計のもと大阪港埋立事業から賃借しながら事業を進めることでより柔軟な事業運営が可能となることから、経営計画</a:t>
            </a:r>
            <a:r>
              <a:rPr lang="en-US" altLang="ja-JP" sz="13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Ver.5.0</a:t>
            </a:r>
            <a:r>
              <a:rPr lang="ja-JP" altLang="en-US" sz="13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の全般的課題から削除した。</a:t>
            </a:r>
          </a:p>
          <a:p>
            <a:pPr lvl="0" algn="just" defTabSz="914400"/>
            <a:endPar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6" name="正方形/長方形 15"/>
          <p:cNvSpPr/>
          <p:nvPr/>
        </p:nvSpPr>
        <p:spPr>
          <a:xfrm>
            <a:off x="84378" y="6007205"/>
            <a:ext cx="1990008" cy="354393"/>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メイリオ" panose="020B0604030504040204" pitchFamily="50" charset="-128"/>
                <a:ea typeface="メイリオ" panose="020B0604030504040204" pitchFamily="50" charset="-128"/>
              </a:rPr>
              <a:t>全般的</a:t>
            </a:r>
            <a:r>
              <a:rPr lang="ja-JP" altLang="en-US" sz="1400" b="1" dirty="0" smtClean="0">
                <a:latin typeface="メイリオ" panose="020B0604030504040204" pitchFamily="50" charset="-128"/>
                <a:ea typeface="メイリオ" panose="020B0604030504040204" pitchFamily="50" charset="-128"/>
              </a:rPr>
              <a:t>課題の抽出</a:t>
            </a:r>
            <a:endParaRPr kumimoji="1" lang="ja-JP" altLang="en-US" sz="14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91221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112901" y="4351631"/>
            <a:ext cx="9260630" cy="2939353"/>
          </a:xfrm>
          <a:prstGeom prst="rect">
            <a:avLst/>
          </a:prstGeom>
          <a:ln w="38100" cmpd="thinThick">
            <a:solidFill>
              <a:srgbClr val="7030A0"/>
            </a:solidFill>
            <a:prstDash val="solid"/>
          </a:ln>
        </p:spPr>
        <p:txBody>
          <a:bodyPr wrap="square" anchor="t">
            <a:noAutofit/>
          </a:bodyPr>
          <a:lstStyle/>
          <a:p>
            <a:pPr algn="just"/>
            <a:endParaRPr lang="en-US" altLang="ja-JP"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en-US" altLang="ja-JP"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経営計画からの継続課題</a:t>
            </a:r>
            <a:r>
              <a:rPr lang="en-US" altLang="ja-JP"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400" kern="100" dirty="0" smtClean="0">
              <a:latin typeface="+mn-ea"/>
              <a:cs typeface="Times New Roman" panose="02020603050405020304" pitchFamily="18" charset="0"/>
            </a:endParaRPr>
          </a:p>
          <a:p>
            <a:pPr algn="just"/>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①青果物</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関連</a:t>
            </a: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施設</a:t>
            </a:r>
            <a:endPar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en-US" altLang="ja-JP"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200" kern="100" dirty="0" smtClean="0">
                <a:latin typeface="+mn-ea"/>
                <a:cs typeface="Times New Roman" panose="02020603050405020304" pitchFamily="18" charset="0"/>
              </a:rPr>
              <a:t>（</a:t>
            </a:r>
            <a:r>
              <a:rPr lang="ja-JP" altLang="en-US" sz="1200" kern="100" dirty="0">
                <a:latin typeface="+mn-ea"/>
                <a:cs typeface="Times New Roman" panose="02020603050405020304" pitchFamily="18" charset="0"/>
              </a:rPr>
              <a:t>中期的取組</a:t>
            </a:r>
            <a:r>
              <a:rPr lang="ja-JP" altLang="en-US" sz="1200" kern="100" dirty="0" smtClean="0">
                <a:latin typeface="+mn-ea"/>
                <a:cs typeface="Times New Roman" panose="02020603050405020304" pitchFamily="18" charset="0"/>
              </a:rPr>
              <a:t>）　安治川</a:t>
            </a:r>
            <a:r>
              <a:rPr lang="ja-JP" altLang="en-US" sz="1200" kern="100" dirty="0">
                <a:latin typeface="+mn-ea"/>
                <a:cs typeface="Times New Roman" panose="02020603050405020304" pitchFamily="18" charset="0"/>
              </a:rPr>
              <a:t>は設備の廃止を検討し、雑貨</a:t>
            </a:r>
            <a:r>
              <a:rPr lang="ja-JP" altLang="en-US" sz="1200" kern="100" dirty="0" smtClean="0">
                <a:latin typeface="+mn-ea"/>
                <a:cs typeface="Times New Roman" panose="02020603050405020304" pitchFamily="18" charset="0"/>
              </a:rPr>
              <a:t>上屋の需要の掘り起こしを行う。</a:t>
            </a:r>
            <a:endParaRPr lang="en-US" altLang="ja-JP" sz="1200" kern="100" dirty="0" smtClean="0">
              <a:latin typeface="+mn-ea"/>
              <a:cs typeface="Times New Roman" panose="02020603050405020304" pitchFamily="18" charset="0"/>
            </a:endParaRPr>
          </a:p>
          <a:p>
            <a:pPr algn="just"/>
            <a:r>
              <a:rPr lang="ja-JP" altLang="en-US" sz="1200" kern="100" dirty="0" smtClean="0">
                <a:latin typeface="+mn-ea"/>
                <a:cs typeface="Times New Roman" panose="02020603050405020304" pitchFamily="18" charset="0"/>
              </a:rPr>
              <a:t>　（</a:t>
            </a:r>
            <a:r>
              <a:rPr lang="ja-JP" altLang="en-US" sz="1200" kern="100" dirty="0">
                <a:latin typeface="+mn-ea"/>
                <a:cs typeface="Times New Roman" panose="02020603050405020304" pitchFamily="18" charset="0"/>
              </a:rPr>
              <a:t>中期的取組</a:t>
            </a:r>
            <a:r>
              <a:rPr lang="ja-JP" altLang="en-US" sz="1200" kern="100" dirty="0" smtClean="0">
                <a:latin typeface="+mn-ea"/>
                <a:cs typeface="Times New Roman" panose="02020603050405020304" pitchFamily="18" charset="0"/>
              </a:rPr>
              <a:t>）　北港</a:t>
            </a:r>
            <a:r>
              <a:rPr lang="ja-JP" altLang="en-US" sz="1200" kern="100" dirty="0">
                <a:latin typeface="+mn-ea"/>
                <a:cs typeface="Times New Roman" panose="02020603050405020304" pitchFamily="18" charset="0"/>
              </a:rPr>
              <a:t>白津は施設の改良を検討し、取扱</a:t>
            </a:r>
            <a:r>
              <a:rPr lang="ja-JP" altLang="en-US" sz="1200" kern="100" dirty="0" smtClean="0">
                <a:latin typeface="+mn-ea"/>
                <a:cs typeface="Times New Roman" panose="02020603050405020304" pitchFamily="18" charset="0"/>
              </a:rPr>
              <a:t>貨物量の増加による稼働率の向上を図る。</a:t>
            </a:r>
            <a:endParaRPr lang="en-US" altLang="ja-JP" sz="1200" kern="100" dirty="0" smtClean="0">
              <a:latin typeface="+mn-ea"/>
              <a:cs typeface="Times New Roman" panose="02020603050405020304" pitchFamily="18" charset="0"/>
            </a:endParaRPr>
          </a:p>
          <a:p>
            <a:pPr algn="just"/>
            <a:endParaRPr lang="en-US" altLang="ja-JP" sz="400" kern="100" dirty="0" smtClean="0">
              <a:latin typeface="+mn-ea"/>
              <a:cs typeface="Times New Roman" panose="02020603050405020304" pitchFamily="18" charset="0"/>
            </a:endParaRPr>
          </a:p>
          <a:p>
            <a:pPr algn="just"/>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②</a:t>
            </a:r>
            <a:r>
              <a:rPr lang="en-US" altLang="ja-JP"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R</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地区荷さばき地</a:t>
            </a:r>
            <a:endParaRPr lang="en-US" altLang="ja-JP" sz="1400"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400" kern="100" dirty="0">
                <a:latin typeface="+mn-ea"/>
                <a:cs typeface="Times New Roman" panose="02020603050405020304" pitchFamily="18" charset="0"/>
              </a:rPr>
              <a:t>　</a:t>
            </a:r>
            <a:r>
              <a:rPr lang="ja-JP" altLang="en-US" sz="1200" kern="100" dirty="0" smtClean="0">
                <a:latin typeface="+mn-ea"/>
                <a:cs typeface="Times New Roman" panose="02020603050405020304" pitchFamily="18" charset="0"/>
              </a:rPr>
              <a:t>（</a:t>
            </a:r>
            <a:r>
              <a:rPr lang="ja-JP" altLang="en-US" sz="1200" kern="100" dirty="0">
                <a:latin typeface="+mn-ea"/>
                <a:cs typeface="Times New Roman" panose="02020603050405020304" pitchFamily="18" charset="0"/>
              </a:rPr>
              <a:t>中期的取組</a:t>
            </a:r>
            <a:r>
              <a:rPr lang="ja-JP" altLang="en-US" sz="1200" kern="100" dirty="0" smtClean="0">
                <a:latin typeface="+mn-ea"/>
                <a:cs typeface="Times New Roman" panose="02020603050405020304" pitchFamily="18" charset="0"/>
              </a:rPr>
              <a:t>）　荷さばき地</a:t>
            </a:r>
            <a:r>
              <a:rPr lang="ja-JP" altLang="en-US" sz="1200" kern="100" dirty="0">
                <a:latin typeface="+mn-ea"/>
                <a:cs typeface="Times New Roman" panose="02020603050405020304" pitchFamily="18" charset="0"/>
              </a:rPr>
              <a:t>の使用箇所を集約した上で</a:t>
            </a:r>
            <a:r>
              <a:rPr lang="ja-JP" altLang="en-US" sz="1200" kern="100" dirty="0" smtClean="0">
                <a:latin typeface="+mn-ea"/>
                <a:cs typeface="Times New Roman" panose="02020603050405020304" pitchFamily="18" charset="0"/>
              </a:rPr>
              <a:t>一部を廃止</a:t>
            </a:r>
            <a:endParaRPr lang="en-US" altLang="ja-JP" sz="1200" kern="100" dirty="0" smtClean="0">
              <a:latin typeface="+mn-ea"/>
              <a:cs typeface="Times New Roman" panose="02020603050405020304" pitchFamily="18" charset="0"/>
            </a:endParaRPr>
          </a:p>
          <a:p>
            <a:pPr algn="just"/>
            <a:endParaRPr lang="en-US" altLang="ja-JP" sz="400" kern="100" dirty="0">
              <a:latin typeface="+mn-ea"/>
              <a:cs typeface="Times New Roman" panose="02020603050405020304" pitchFamily="18" charset="0"/>
            </a:endParaRPr>
          </a:p>
          <a:p>
            <a:pPr algn="just"/>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③</a:t>
            </a:r>
            <a:r>
              <a:rPr lang="en-US" altLang="ja-JP"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K</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地区荷さばき地（上屋含む）</a:t>
            </a:r>
            <a:r>
              <a:rPr lang="ja-JP" altLang="en-US" sz="1400"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a:t>
            </a:r>
            <a:endParaRPr lang="en-US" altLang="ja-JP" sz="1400"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400" kern="100" dirty="0">
                <a:latin typeface="+mn-ea"/>
                <a:cs typeface="Times New Roman" panose="02020603050405020304" pitchFamily="18" charset="0"/>
              </a:rPr>
              <a:t>　</a:t>
            </a:r>
            <a:r>
              <a:rPr lang="ja-JP" altLang="en-US" sz="1200" kern="100" dirty="0" smtClean="0">
                <a:latin typeface="+mn-ea"/>
                <a:cs typeface="Times New Roman" panose="02020603050405020304" pitchFamily="18" charset="0"/>
              </a:rPr>
              <a:t>（</a:t>
            </a:r>
            <a:r>
              <a:rPr lang="ja-JP" altLang="en-US" sz="1200" kern="100" dirty="0">
                <a:latin typeface="+mn-ea"/>
                <a:cs typeface="Times New Roman" panose="02020603050405020304" pitchFamily="18" charset="0"/>
              </a:rPr>
              <a:t>中期的取組</a:t>
            </a:r>
            <a:r>
              <a:rPr lang="ja-JP" altLang="en-US" sz="1200" kern="100" dirty="0" smtClean="0">
                <a:latin typeface="+mn-ea"/>
                <a:cs typeface="Times New Roman" panose="02020603050405020304" pitchFamily="18" charset="0"/>
              </a:rPr>
              <a:t>）　荷さばき地</a:t>
            </a:r>
            <a:r>
              <a:rPr lang="ja-JP" altLang="en-US" sz="1200" kern="100" dirty="0">
                <a:latin typeface="+mn-ea"/>
                <a:cs typeface="Times New Roman" panose="02020603050405020304" pitchFamily="18" charset="0"/>
              </a:rPr>
              <a:t>の使用箇所を集約した上</a:t>
            </a:r>
            <a:r>
              <a:rPr lang="ja-JP" altLang="en-US" sz="1200" kern="100" dirty="0" smtClean="0">
                <a:latin typeface="+mn-ea"/>
                <a:cs typeface="Times New Roman" panose="02020603050405020304" pitchFamily="18" charset="0"/>
              </a:rPr>
              <a:t>で一部</a:t>
            </a:r>
            <a:r>
              <a:rPr lang="ja-JP" altLang="en-US" sz="1200" kern="100" dirty="0">
                <a:latin typeface="+mn-ea"/>
                <a:cs typeface="Times New Roman" panose="02020603050405020304" pitchFamily="18" charset="0"/>
              </a:rPr>
              <a:t>を</a:t>
            </a:r>
            <a:r>
              <a:rPr lang="ja-JP" altLang="en-US" sz="1200" kern="100" dirty="0" smtClean="0">
                <a:latin typeface="+mn-ea"/>
                <a:cs typeface="Times New Roman" panose="02020603050405020304" pitchFamily="18" charset="0"/>
              </a:rPr>
              <a:t>廃止</a:t>
            </a:r>
            <a:endParaRPr lang="en-US" altLang="ja-JP" sz="400" kern="100" dirty="0">
              <a:latin typeface="+mn-ea"/>
              <a:cs typeface="Times New Roman" panose="02020603050405020304" pitchFamily="18" charset="0"/>
            </a:endParaRPr>
          </a:p>
          <a:p>
            <a:pPr algn="just"/>
            <a:endParaRPr lang="ja-JP" altLang="en-US" sz="400" kern="100" dirty="0" smtClean="0">
              <a:solidFill>
                <a:srgbClr val="FF0000"/>
              </a:solidFill>
              <a:latin typeface="+mn-ea"/>
              <a:cs typeface="Times New Roman" panose="02020603050405020304" pitchFamily="18" charset="0"/>
            </a:endParaRPr>
          </a:p>
          <a:p>
            <a:pPr algn="just"/>
            <a:endParaRPr lang="en-US" altLang="ja-JP" sz="400" kern="100" dirty="0">
              <a:latin typeface="+mn-ea"/>
              <a:cs typeface="Times New Roman" panose="02020603050405020304" pitchFamily="18" charset="0"/>
            </a:endParaRPr>
          </a:p>
          <a:p>
            <a:pPr algn="just"/>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④</a:t>
            </a:r>
            <a:r>
              <a:rPr lang="en-US" altLang="ja-JP"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J</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地区荷さばき地</a:t>
            </a:r>
            <a:endPar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400" kern="100" dirty="0" smtClean="0">
                <a:latin typeface="+mn-ea"/>
                <a:cs typeface="Times New Roman" panose="02020603050405020304" pitchFamily="18" charset="0"/>
              </a:rPr>
              <a:t>　</a:t>
            </a:r>
            <a:r>
              <a:rPr lang="ja-JP" altLang="en-US" sz="1200" kern="100" dirty="0" smtClean="0">
                <a:latin typeface="+mn-ea"/>
                <a:cs typeface="Times New Roman" panose="02020603050405020304" pitchFamily="18" charset="0"/>
              </a:rPr>
              <a:t>（</a:t>
            </a:r>
            <a:r>
              <a:rPr lang="ja-JP" altLang="en-US" sz="1200" kern="100" dirty="0">
                <a:latin typeface="+mn-ea"/>
                <a:cs typeface="Times New Roman" panose="02020603050405020304" pitchFamily="18" charset="0"/>
              </a:rPr>
              <a:t>中期的取組</a:t>
            </a:r>
            <a:r>
              <a:rPr lang="ja-JP" altLang="en-US" sz="1200" kern="100" dirty="0" smtClean="0">
                <a:latin typeface="+mn-ea"/>
                <a:cs typeface="Times New Roman" panose="02020603050405020304" pitchFamily="18" charset="0"/>
              </a:rPr>
              <a:t>）　新た</a:t>
            </a:r>
            <a:r>
              <a:rPr lang="ja-JP" altLang="en-US" sz="1200" kern="100" dirty="0">
                <a:latin typeface="+mn-ea"/>
                <a:cs typeface="Times New Roman" panose="02020603050405020304" pitchFamily="18" charset="0"/>
              </a:rPr>
              <a:t>な需要の</a:t>
            </a:r>
            <a:r>
              <a:rPr lang="ja-JP" altLang="en-US" sz="1200" kern="100" dirty="0" smtClean="0">
                <a:latin typeface="+mn-ea"/>
                <a:cs typeface="Times New Roman" panose="02020603050405020304" pitchFamily="18" charset="0"/>
              </a:rPr>
              <a:t>掘り起こしを行う。</a:t>
            </a:r>
            <a:endParaRPr lang="en-US" altLang="ja-JP" sz="1200" kern="100" dirty="0" smtClean="0">
              <a:latin typeface="+mn-ea"/>
              <a:cs typeface="Times New Roman" panose="02020603050405020304" pitchFamily="18" charset="0"/>
            </a:endParaRPr>
          </a:p>
          <a:p>
            <a:pPr algn="just"/>
            <a:endParaRPr lang="en-US" altLang="ja-JP" sz="400" kern="100" dirty="0">
              <a:latin typeface="+mn-ea"/>
              <a:cs typeface="Times New Roman" panose="02020603050405020304" pitchFamily="18" charset="0"/>
            </a:endParaRPr>
          </a:p>
          <a:p>
            <a:pPr algn="just"/>
            <a:endParaRPr lang="en-US" altLang="ja-JP" sz="1400"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3" name="正方形/長方形 12"/>
          <p:cNvSpPr/>
          <p:nvPr/>
        </p:nvSpPr>
        <p:spPr>
          <a:xfrm>
            <a:off x="98462" y="7757295"/>
            <a:ext cx="9263632" cy="2083510"/>
          </a:xfrm>
          <a:prstGeom prst="rect">
            <a:avLst/>
          </a:prstGeom>
          <a:ln w="38100">
            <a:solidFill>
              <a:srgbClr val="7030A0"/>
            </a:solidFill>
          </a:ln>
        </p:spPr>
        <p:txBody>
          <a:bodyPr wrap="square" anchor="t">
            <a:noAutofit/>
          </a:bodyPr>
          <a:lstStyle/>
          <a:p>
            <a:pPr algn="just"/>
            <a:endParaRPr lang="en-US" altLang="ja-JP" sz="16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400" kern="100" dirty="0">
              <a:latin typeface="+mj-ea"/>
              <a:cs typeface="Times New Roman" panose="02020603050405020304" pitchFamily="18" charset="0"/>
            </a:endParaRPr>
          </a:p>
        </p:txBody>
      </p:sp>
      <p:sp>
        <p:nvSpPr>
          <p:cNvPr id="12" name="正方形/長方形 11"/>
          <p:cNvSpPr/>
          <p:nvPr/>
        </p:nvSpPr>
        <p:spPr>
          <a:xfrm>
            <a:off x="102635" y="1591090"/>
            <a:ext cx="3427204" cy="41738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bg1"/>
                </a:solidFill>
              </a:rPr>
              <a:t>①</a:t>
            </a:r>
            <a:r>
              <a:rPr lang="ja-JP" altLang="en-US" sz="1400" dirty="0" smtClean="0">
                <a:solidFill>
                  <a:schemeClr val="bg1"/>
                </a:solidFill>
              </a:rPr>
              <a:t>　全般的課題解決</a:t>
            </a:r>
            <a:r>
              <a:rPr lang="ja-JP" altLang="en-US" sz="1400" dirty="0">
                <a:solidFill>
                  <a:schemeClr val="bg1"/>
                </a:solidFill>
              </a:rPr>
              <a:t>のための経営改善</a:t>
            </a:r>
            <a:r>
              <a:rPr lang="ja-JP" altLang="en-US" sz="1400" dirty="0" smtClean="0">
                <a:solidFill>
                  <a:schemeClr val="bg1"/>
                </a:solidFill>
              </a:rPr>
              <a:t>策</a:t>
            </a:r>
            <a:endParaRPr lang="ja-JP" altLang="en-US" sz="1400" dirty="0">
              <a:solidFill>
                <a:schemeClr val="bg1"/>
              </a:solidFill>
            </a:endParaRPr>
          </a:p>
        </p:txBody>
      </p:sp>
      <p:sp>
        <p:nvSpPr>
          <p:cNvPr id="15" name="正方形/長方形 14"/>
          <p:cNvSpPr/>
          <p:nvPr/>
        </p:nvSpPr>
        <p:spPr>
          <a:xfrm>
            <a:off x="109898" y="4359732"/>
            <a:ext cx="3427205" cy="384249"/>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t>②</a:t>
            </a:r>
            <a:r>
              <a:rPr lang="ja-JP" altLang="en-US" sz="1400" dirty="0" smtClean="0"/>
              <a:t>　個別</a:t>
            </a:r>
            <a:r>
              <a:rPr lang="ja-JP" altLang="en-US" sz="1400" dirty="0"/>
              <a:t>課題解決のための経営改善</a:t>
            </a:r>
            <a:r>
              <a:rPr lang="ja-JP" altLang="en-US" sz="1400" dirty="0" smtClean="0"/>
              <a:t>策</a:t>
            </a:r>
            <a:endParaRPr lang="ja-JP" altLang="en-US" sz="1400" dirty="0"/>
          </a:p>
        </p:txBody>
      </p:sp>
      <p:sp>
        <p:nvSpPr>
          <p:cNvPr id="24" name="タイトル 1"/>
          <p:cNvSpPr txBox="1">
            <a:spLocks/>
          </p:cNvSpPr>
          <p:nvPr/>
        </p:nvSpPr>
        <p:spPr>
          <a:xfrm>
            <a:off x="77996" y="-10021"/>
            <a:ext cx="6424863" cy="706075"/>
          </a:xfrm>
          <a:prstGeom prst="rect">
            <a:avLst/>
          </a:prstGeom>
        </p:spPr>
        <p:txBody>
          <a:bodyPr vert="horz" lIns="91440" tIns="45720" rIns="91440" bIns="45720" rtlCol="0" anchor="t">
            <a:noAutofit/>
          </a:bodyPr>
          <a:lst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a:lstStyle>
          <a:p>
            <a:r>
              <a:rPr lang="ja-JP" altLang="en-US" sz="2000" b="1" i="1" u="sng" dirty="0" smtClean="0"/>
              <a:t>港湾</a:t>
            </a:r>
            <a:r>
              <a:rPr lang="ja-JP" altLang="en-US" sz="2000" b="1" i="1" u="sng" dirty="0"/>
              <a:t>施設提供事業経営</a:t>
            </a:r>
            <a:r>
              <a:rPr lang="ja-JP" altLang="en-US" sz="2000" b="1" i="1" u="sng" dirty="0" smtClean="0"/>
              <a:t>計画 </a:t>
            </a:r>
            <a:r>
              <a:rPr lang="en-US" altLang="ja-JP" sz="2000" b="1" i="1" u="sng" dirty="0" smtClean="0"/>
              <a:t>Ver.5.0</a:t>
            </a:r>
            <a:r>
              <a:rPr lang="ja-JP" altLang="en-US" sz="2000" b="1" i="1" u="sng" dirty="0" smtClean="0"/>
              <a:t>概要</a:t>
            </a:r>
            <a:endParaRPr lang="ja-JP" altLang="en-US" sz="2000" b="1" i="1" u="sng" dirty="0"/>
          </a:p>
        </p:txBody>
      </p:sp>
      <p:sp>
        <p:nvSpPr>
          <p:cNvPr id="68" name="正方形/長方形 67"/>
          <p:cNvSpPr/>
          <p:nvPr/>
        </p:nvSpPr>
        <p:spPr>
          <a:xfrm>
            <a:off x="21054" y="13931896"/>
            <a:ext cx="9509270" cy="1534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mj-ea"/>
                <a:ea typeface="+mj-ea"/>
              </a:rPr>
              <a:t>-3-</a:t>
            </a:r>
            <a:endParaRPr lang="ja-JP" altLang="en-US" sz="1400" dirty="0">
              <a:solidFill>
                <a:schemeClr val="tx1"/>
              </a:solidFill>
              <a:latin typeface="+mj-ea"/>
              <a:ea typeface="+mj-ea"/>
            </a:endParaRPr>
          </a:p>
        </p:txBody>
      </p:sp>
      <p:sp>
        <p:nvSpPr>
          <p:cNvPr id="43" name="正方形/長方形 42"/>
          <p:cNvSpPr/>
          <p:nvPr/>
        </p:nvSpPr>
        <p:spPr>
          <a:xfrm>
            <a:off x="113559" y="457200"/>
            <a:ext cx="9259970" cy="953967"/>
          </a:xfrm>
          <a:prstGeom prst="rect">
            <a:avLst/>
          </a:prstGeom>
          <a:ln w="38100">
            <a:solidFill>
              <a:srgbClr val="7030A0"/>
            </a:solidFill>
          </a:ln>
        </p:spPr>
        <p:txBody>
          <a:bodyPr wrap="square" anchor="ctr">
            <a:noAutofit/>
          </a:bodyPr>
          <a:lstStyle/>
          <a:p>
            <a:pPr algn="just">
              <a:spcBef>
                <a:spcPts val="1200"/>
              </a:spcBef>
            </a:pP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取組期間の目標年次</a:t>
            </a:r>
            <a:endPar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marL="171450" indent="-171450" algn="just">
              <a:spcBef>
                <a:spcPts val="600"/>
              </a:spcBef>
              <a:buFont typeface="Wingdings" panose="05000000000000000000" pitchFamily="2" charset="2"/>
              <a:buChar char="Ø"/>
            </a:pP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短期間で取り組むべきもの（短期的取組）　</a:t>
            </a:r>
            <a:r>
              <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rPr>
              <a:t>2018</a:t>
            </a:r>
            <a:r>
              <a:rPr lang="ja-JP" altLang="en-US" sz="1200" kern="100" dirty="0" smtClean="0">
                <a:latin typeface="メイリオ" panose="020B0604030504040204" pitchFamily="50" charset="-128"/>
                <a:ea typeface="メイリオ" panose="020B0604030504040204" pitchFamily="50" charset="-128"/>
                <a:cs typeface="Times New Roman" panose="02020603050405020304" pitchFamily="18" charset="0"/>
              </a:rPr>
              <a:t>（平成</a:t>
            </a:r>
            <a:r>
              <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rPr>
              <a:t>30</a:t>
            </a:r>
            <a:r>
              <a:rPr lang="ja-JP" altLang="en-US" sz="1200" kern="100" dirty="0" smtClean="0">
                <a:latin typeface="メイリオ" panose="020B0604030504040204" pitchFamily="50" charset="-128"/>
                <a:ea typeface="メイリオ" panose="020B0604030504040204" pitchFamily="50" charset="-128"/>
                <a:cs typeface="Times New Roman" panose="02020603050405020304" pitchFamily="18" charset="0"/>
              </a:rPr>
              <a:t>）年度から</a:t>
            </a:r>
            <a:r>
              <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rPr>
              <a:t>2020</a:t>
            </a:r>
            <a:r>
              <a:rPr lang="ja-JP" altLang="en-US" sz="1200" kern="100" dirty="0" smtClean="0">
                <a:latin typeface="メイリオ" panose="020B0604030504040204" pitchFamily="50" charset="-128"/>
                <a:ea typeface="メイリオ" panose="020B0604030504040204" pitchFamily="50" charset="-128"/>
                <a:cs typeface="Times New Roman" panose="02020603050405020304" pitchFamily="18" charset="0"/>
              </a:rPr>
              <a:t>（令和</a:t>
            </a:r>
            <a:r>
              <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rPr>
              <a:t>2</a:t>
            </a:r>
            <a:r>
              <a:rPr lang="ja-JP" altLang="en-US" sz="1200" kern="100" dirty="0" smtClean="0">
                <a:latin typeface="メイリオ" panose="020B0604030504040204" pitchFamily="50" charset="-128"/>
                <a:ea typeface="メイリオ" panose="020B0604030504040204" pitchFamily="50" charset="-128"/>
                <a:cs typeface="Times New Roman" panose="02020603050405020304" pitchFamily="18" charset="0"/>
              </a:rPr>
              <a:t>）年度まで（</a:t>
            </a:r>
            <a:r>
              <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rPr>
              <a:t>3</a:t>
            </a:r>
            <a:r>
              <a:rPr lang="ja-JP" altLang="en-US" sz="1200" kern="100" dirty="0" smtClean="0">
                <a:latin typeface="メイリオ" panose="020B0604030504040204" pitchFamily="50" charset="-128"/>
                <a:ea typeface="メイリオ" panose="020B0604030504040204" pitchFamily="50" charset="-128"/>
                <a:cs typeface="Times New Roman" panose="02020603050405020304" pitchFamily="18" charset="0"/>
              </a:rPr>
              <a:t>年間）</a:t>
            </a:r>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171450" indent="-171450" algn="just">
              <a:spcBef>
                <a:spcPts val="600"/>
              </a:spcBef>
              <a:buFont typeface="Wingdings" panose="05000000000000000000" pitchFamily="2" charset="2"/>
              <a:buChar char="Ø"/>
            </a:pP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中期的に取り組むべきもの（中期的取組）　</a:t>
            </a:r>
            <a:r>
              <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rPr>
              <a:t>2018</a:t>
            </a:r>
            <a:r>
              <a:rPr lang="ja-JP" altLang="en-US" sz="1200" kern="100" dirty="0" smtClean="0">
                <a:latin typeface="メイリオ" panose="020B0604030504040204" pitchFamily="50" charset="-128"/>
                <a:ea typeface="メイリオ" panose="020B0604030504040204" pitchFamily="50" charset="-128"/>
                <a:cs typeface="Times New Roman" panose="02020603050405020304" pitchFamily="18" charset="0"/>
              </a:rPr>
              <a:t>（平成</a:t>
            </a:r>
            <a:r>
              <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rPr>
              <a:t>30</a:t>
            </a:r>
            <a:r>
              <a:rPr lang="ja-JP" altLang="en-US" sz="1200" kern="100" dirty="0" smtClean="0">
                <a:latin typeface="メイリオ" panose="020B0604030504040204" pitchFamily="50" charset="-128"/>
                <a:ea typeface="メイリオ" panose="020B0604030504040204" pitchFamily="50" charset="-128"/>
                <a:cs typeface="Times New Roman" panose="02020603050405020304" pitchFamily="18" charset="0"/>
              </a:rPr>
              <a:t>）年度から</a:t>
            </a:r>
            <a:r>
              <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rPr>
              <a:t>2022</a:t>
            </a:r>
            <a:r>
              <a:rPr lang="ja-JP" altLang="en-US" sz="1200" kern="100" dirty="0" smtClean="0">
                <a:latin typeface="メイリオ" panose="020B0604030504040204" pitchFamily="50" charset="-128"/>
                <a:ea typeface="メイリオ" panose="020B0604030504040204" pitchFamily="50" charset="-128"/>
                <a:cs typeface="Times New Roman" panose="02020603050405020304" pitchFamily="18" charset="0"/>
              </a:rPr>
              <a:t>（令和</a:t>
            </a:r>
            <a:r>
              <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rPr>
              <a:t>4</a:t>
            </a:r>
            <a:r>
              <a:rPr lang="ja-JP" altLang="en-US" sz="1200" kern="100" dirty="0" smtClean="0">
                <a:latin typeface="メイリオ" panose="020B0604030504040204" pitchFamily="50" charset="-128"/>
                <a:ea typeface="メイリオ" panose="020B0604030504040204" pitchFamily="50" charset="-128"/>
                <a:cs typeface="Times New Roman" panose="02020603050405020304" pitchFamily="18" charset="0"/>
              </a:rPr>
              <a:t>）年度まで（</a:t>
            </a:r>
            <a:r>
              <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rPr>
              <a:t>5</a:t>
            </a:r>
            <a:r>
              <a:rPr lang="ja-JP" altLang="en-US" sz="1200" kern="100" dirty="0" smtClean="0">
                <a:latin typeface="メイリオ" panose="020B0604030504040204" pitchFamily="50" charset="-128"/>
                <a:ea typeface="メイリオ" panose="020B0604030504040204" pitchFamily="50" charset="-128"/>
                <a:cs typeface="Times New Roman" panose="02020603050405020304" pitchFamily="18" charset="0"/>
              </a:rPr>
              <a:t>年間）</a:t>
            </a:r>
            <a:endPar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76" name="正方形/長方形 75"/>
          <p:cNvSpPr/>
          <p:nvPr/>
        </p:nvSpPr>
        <p:spPr>
          <a:xfrm>
            <a:off x="306240" y="11169307"/>
            <a:ext cx="1367199" cy="3211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400" dirty="0" smtClean="0">
                <a:solidFill>
                  <a:schemeClr val="tx1"/>
                </a:solidFill>
                <a:latin typeface="+mn-ea"/>
              </a:rPr>
              <a:t>　</a:t>
            </a:r>
            <a:r>
              <a:rPr lang="ja-JP" altLang="en-US" sz="1400" u="sng" dirty="0" smtClean="0">
                <a:solidFill>
                  <a:schemeClr val="tx1"/>
                </a:solidFill>
                <a:latin typeface="+mn-ea"/>
              </a:rPr>
              <a:t>試算結果</a:t>
            </a:r>
            <a:endParaRPr lang="en-US" altLang="ja-JP" sz="1400" u="sng" dirty="0" smtClean="0">
              <a:solidFill>
                <a:schemeClr val="tx1"/>
              </a:solidFill>
              <a:latin typeface="+mn-ea"/>
            </a:endParaRPr>
          </a:p>
        </p:txBody>
      </p:sp>
      <p:sp>
        <p:nvSpPr>
          <p:cNvPr id="77" name="正方形/長方形 76"/>
          <p:cNvSpPr/>
          <p:nvPr/>
        </p:nvSpPr>
        <p:spPr>
          <a:xfrm>
            <a:off x="102634" y="10504146"/>
            <a:ext cx="9270895" cy="3418539"/>
          </a:xfrm>
          <a:prstGeom prst="rect">
            <a:avLst/>
          </a:prstGeom>
          <a:noFill/>
          <a:ln w="38100">
            <a:solidFill>
              <a:srgbClr val="7030A0"/>
            </a:solidFill>
          </a:ln>
          <a:effectLst/>
        </p:spPr>
        <p:txBody>
          <a:bodyPr wrap="square">
            <a:noAutofit/>
          </a:bodyPr>
          <a:lstStyle/>
          <a:p>
            <a:endParaRPr lang="en-US" altLang="ja-JP" sz="1400" kern="100" dirty="0">
              <a:latin typeface="+mn-ea"/>
              <a:cs typeface="Times New Roman" panose="02020603050405020304" pitchFamily="18" charset="0"/>
            </a:endParaRPr>
          </a:p>
        </p:txBody>
      </p:sp>
      <p:sp>
        <p:nvSpPr>
          <p:cNvPr id="82" name="正方形/長方形 81"/>
          <p:cNvSpPr/>
          <p:nvPr/>
        </p:nvSpPr>
        <p:spPr>
          <a:xfrm>
            <a:off x="285143" y="10536155"/>
            <a:ext cx="8527966" cy="811536"/>
          </a:xfrm>
          <a:prstGeom prst="rect">
            <a:avLst/>
          </a:prstGeom>
          <a:noFill/>
          <a:ln w="38100">
            <a:noFill/>
          </a:ln>
          <a:effectLst/>
        </p:spPr>
        <p:txBody>
          <a:bodyPr wrap="square">
            <a:noAutofit/>
          </a:bodyPr>
          <a:lstStyle/>
          <a:p>
            <a:r>
              <a:rPr lang="ja-JP" altLang="en-US" sz="1400" kern="100" dirty="0">
                <a:latin typeface="+mn-ea"/>
                <a:cs typeface="Times New Roman" panose="02020603050405020304" pitchFamily="18" charset="0"/>
              </a:rPr>
              <a:t>　</a:t>
            </a:r>
            <a:r>
              <a:rPr lang="ja-JP" altLang="en-US" sz="1400" u="sng" kern="100" dirty="0">
                <a:latin typeface="+mn-ea"/>
                <a:cs typeface="Times New Roman" panose="02020603050405020304" pitchFamily="18" charset="0"/>
              </a:rPr>
              <a:t>前提</a:t>
            </a:r>
            <a:r>
              <a:rPr lang="ja-JP" altLang="en-US" sz="1400" u="sng" kern="100" dirty="0" smtClean="0">
                <a:latin typeface="+mn-ea"/>
                <a:cs typeface="Times New Roman" panose="02020603050405020304" pitchFamily="18" charset="0"/>
              </a:rPr>
              <a:t>条件</a:t>
            </a:r>
            <a:endParaRPr lang="en-US" altLang="ja-JP" sz="1400" u="sng" kern="100" dirty="0">
              <a:latin typeface="+mn-ea"/>
              <a:cs typeface="Times New Roman" panose="02020603050405020304" pitchFamily="18" charset="0"/>
            </a:endParaRPr>
          </a:p>
          <a:p>
            <a:pPr marL="342900" indent="-342900">
              <a:buFont typeface="Wingdings" panose="05000000000000000000" pitchFamily="2" charset="2"/>
              <a:buChar char=""/>
            </a:pPr>
            <a:r>
              <a:rPr lang="ja-JP" altLang="en-US" sz="1300" kern="100" dirty="0" smtClean="0">
                <a:latin typeface="+mn-ea"/>
                <a:cs typeface="Times New Roman" panose="02020603050405020304" pitchFamily="18" charset="0"/>
              </a:rPr>
              <a:t>中期的</a:t>
            </a:r>
            <a:r>
              <a:rPr lang="ja-JP" altLang="en-US" sz="1300" kern="100" dirty="0">
                <a:latin typeface="+mn-ea"/>
                <a:cs typeface="Times New Roman" panose="02020603050405020304" pitchFamily="18" charset="0"/>
              </a:rPr>
              <a:t>取組による経営改善効果</a:t>
            </a:r>
            <a:r>
              <a:rPr lang="ja-JP" altLang="en-US" sz="1300" kern="100" dirty="0" smtClean="0">
                <a:latin typeface="+mn-ea"/>
                <a:cs typeface="Times New Roman" panose="02020603050405020304" pitchFamily="18" charset="0"/>
              </a:rPr>
              <a:t>を試算</a:t>
            </a:r>
            <a:endParaRPr lang="ja-JP" altLang="en-US" sz="1300" kern="100" dirty="0">
              <a:latin typeface="+mn-ea"/>
              <a:cs typeface="Times New Roman" panose="02020603050405020304" pitchFamily="18" charset="0"/>
            </a:endParaRPr>
          </a:p>
          <a:p>
            <a:pPr marL="342900" indent="-342900">
              <a:buFont typeface="Wingdings" panose="05000000000000000000" pitchFamily="2" charset="2"/>
              <a:buChar char=""/>
            </a:pPr>
            <a:r>
              <a:rPr lang="ja-JP" altLang="en-US" sz="1300" kern="100" dirty="0">
                <a:latin typeface="+mn-ea"/>
                <a:cs typeface="Times New Roman" panose="02020603050405020304" pitchFamily="18" charset="0"/>
              </a:rPr>
              <a:t>個別課題に関する経営改善策の実施により、効果を発揮（赤字を解消）した場合の額を「効果額」とする。</a:t>
            </a:r>
          </a:p>
        </p:txBody>
      </p:sp>
      <p:sp>
        <p:nvSpPr>
          <p:cNvPr id="87" name="正方形/長方形 86"/>
          <p:cNvSpPr/>
          <p:nvPr/>
        </p:nvSpPr>
        <p:spPr>
          <a:xfrm>
            <a:off x="247163" y="10207697"/>
            <a:ext cx="5548401" cy="2951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effectLst>
                  <a:outerShdw blurRad="38100" dist="38100" dir="2700000" algn="tl">
                    <a:srgbClr val="000000">
                      <a:alpha val="43137"/>
                    </a:srgbClr>
                  </a:outerShdw>
                </a:effectLst>
              </a:rPr>
              <a:t>現状を前提とした場合の効果額の試算</a:t>
            </a:r>
          </a:p>
        </p:txBody>
      </p:sp>
      <p:sp>
        <p:nvSpPr>
          <p:cNvPr id="88" name="正方形/長方形 87"/>
          <p:cNvSpPr/>
          <p:nvPr/>
        </p:nvSpPr>
        <p:spPr>
          <a:xfrm>
            <a:off x="60884" y="9878986"/>
            <a:ext cx="9429609" cy="366289"/>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ja-JP" altLang="en-US" sz="1600" dirty="0">
                <a:solidFill>
                  <a:schemeClr val="tx1"/>
                </a:solidFill>
                <a:latin typeface="+mn-ea"/>
              </a:rPr>
              <a:t>３</a:t>
            </a:r>
            <a:r>
              <a:rPr lang="en-US" altLang="ja-JP" sz="1600" dirty="0" smtClean="0">
                <a:solidFill>
                  <a:schemeClr val="tx1"/>
                </a:solidFill>
                <a:latin typeface="+mn-ea"/>
              </a:rPr>
              <a:t>.</a:t>
            </a:r>
            <a:r>
              <a:rPr lang="ja-JP" altLang="en-US" sz="1600" dirty="0" smtClean="0">
                <a:solidFill>
                  <a:schemeClr val="tx1"/>
                </a:solidFill>
                <a:latin typeface="+mn-ea"/>
              </a:rPr>
              <a:t> 経営改善策の実施による効果額の試算について</a:t>
            </a:r>
            <a:endParaRPr lang="en-US" altLang="ja-JP" sz="1600" dirty="0">
              <a:solidFill>
                <a:schemeClr val="tx1"/>
              </a:solidFill>
              <a:latin typeface="+mn-ea"/>
            </a:endParaRPr>
          </a:p>
        </p:txBody>
      </p:sp>
      <p:sp>
        <p:nvSpPr>
          <p:cNvPr id="19" name="正方形/長方形 18"/>
          <p:cNvSpPr/>
          <p:nvPr/>
        </p:nvSpPr>
        <p:spPr>
          <a:xfrm>
            <a:off x="6949159" y="12693153"/>
            <a:ext cx="2038622" cy="1032921"/>
          </a:xfrm>
          <a:prstGeom prst="rect">
            <a:avLst/>
          </a:prstGeom>
          <a:noFill/>
          <a:ln w="38100">
            <a:solidFill>
              <a:srgbClr val="7030A0"/>
            </a:solidFill>
          </a:ln>
        </p:spPr>
        <p:txBody>
          <a:bodyPr wrap="square" anchor="t">
            <a:noAutofit/>
          </a:bodyPr>
          <a:lstStyle/>
          <a:p>
            <a:pPr algn="just"/>
            <a:endParaRPr lang="en-US" altLang="ja-JP" sz="1600" kern="100" dirty="0">
              <a:solidFill>
                <a:schemeClr val="tx2"/>
              </a:solidFill>
              <a:latin typeface="+mn-ea"/>
              <a:cs typeface="Times New Roman" panose="02020603050405020304" pitchFamily="18" charset="0"/>
            </a:endParaRPr>
          </a:p>
        </p:txBody>
      </p:sp>
      <p:sp>
        <p:nvSpPr>
          <p:cNvPr id="21" name="正方形/長方形 20"/>
          <p:cNvSpPr/>
          <p:nvPr/>
        </p:nvSpPr>
        <p:spPr>
          <a:xfrm>
            <a:off x="6949159" y="12701445"/>
            <a:ext cx="1513609" cy="285965"/>
          </a:xfrm>
          <a:prstGeom prst="rect">
            <a:avLst/>
          </a:prstGeom>
          <a:solidFill>
            <a:srgbClr val="7030A0"/>
          </a:solidFill>
        </p:spPr>
        <p:txBody>
          <a:bodyPr wrap="square" anchor="ctr">
            <a:noAutofit/>
          </a:bodyPr>
          <a:lstStyle/>
          <a:p>
            <a:pPr algn="just"/>
            <a:r>
              <a:rPr lang="ja-JP" altLang="en-US" sz="1400" b="1" kern="100" dirty="0">
                <a:solidFill>
                  <a:schemeClr val="bg1"/>
                </a:solidFill>
                <a:latin typeface="+mn-ea"/>
                <a:cs typeface="Times New Roman" panose="02020603050405020304" pitchFamily="18" charset="0"/>
              </a:rPr>
              <a:t>効果額について</a:t>
            </a:r>
            <a:endParaRPr lang="en-US" altLang="ja-JP" sz="1400" b="1" kern="100" dirty="0">
              <a:solidFill>
                <a:schemeClr val="bg1"/>
              </a:solidFill>
              <a:latin typeface="+mn-ea"/>
              <a:cs typeface="Times New Roman" panose="02020603050405020304" pitchFamily="18" charset="0"/>
            </a:endParaRPr>
          </a:p>
        </p:txBody>
      </p:sp>
      <p:sp>
        <p:nvSpPr>
          <p:cNvPr id="32" name="正方形/長方形 31"/>
          <p:cNvSpPr/>
          <p:nvPr/>
        </p:nvSpPr>
        <p:spPr>
          <a:xfrm>
            <a:off x="631639" y="11514412"/>
            <a:ext cx="2326758" cy="3861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00" dirty="0">
                <a:solidFill>
                  <a:schemeClr val="tx1"/>
                </a:solidFill>
                <a:latin typeface="+mn-ea"/>
              </a:rPr>
              <a:t>令和２年度経常損益</a:t>
            </a:r>
            <a:endParaRPr lang="en-US" altLang="ja-JP" sz="1300" dirty="0">
              <a:solidFill>
                <a:schemeClr val="tx1"/>
              </a:solidFill>
              <a:latin typeface="+mn-ea"/>
            </a:endParaRPr>
          </a:p>
          <a:p>
            <a:pPr algn="ctr"/>
            <a:r>
              <a:rPr lang="ja-JP" altLang="en-US" sz="1300" dirty="0">
                <a:solidFill>
                  <a:schemeClr val="tx1"/>
                </a:solidFill>
                <a:latin typeface="+mn-ea"/>
              </a:rPr>
              <a:t>（現状）</a:t>
            </a:r>
            <a:endParaRPr lang="en-US" altLang="ja-JP" sz="1300" dirty="0">
              <a:solidFill>
                <a:schemeClr val="tx1"/>
              </a:solidFill>
              <a:latin typeface="+mn-ea"/>
            </a:endParaRPr>
          </a:p>
        </p:txBody>
      </p:sp>
      <p:graphicFrame>
        <p:nvGraphicFramePr>
          <p:cNvPr id="39" name="グラフ 38"/>
          <p:cNvGraphicFramePr>
            <a:graphicFrameLocks/>
          </p:cNvGraphicFramePr>
          <p:nvPr>
            <p:extLst>
              <p:ext uri="{D42A27DB-BD31-4B8C-83A1-F6EECF244321}">
                <p14:modId xmlns:p14="http://schemas.microsoft.com/office/powerpoint/2010/main" val="3807971533"/>
              </p:ext>
            </p:extLst>
          </p:nvPr>
        </p:nvGraphicFramePr>
        <p:xfrm>
          <a:off x="815663" y="11900340"/>
          <a:ext cx="1831607" cy="1554816"/>
        </p:xfrm>
        <a:graphic>
          <a:graphicData uri="http://schemas.openxmlformats.org/drawingml/2006/chart">
            <c:chart xmlns:c="http://schemas.openxmlformats.org/drawingml/2006/chart" xmlns:r="http://schemas.openxmlformats.org/officeDocument/2006/relationships" r:id="rId2"/>
          </a:graphicData>
        </a:graphic>
      </p:graphicFrame>
      <p:sp>
        <p:nvSpPr>
          <p:cNvPr id="40" name="正方形/長方形 39"/>
          <p:cNvSpPr/>
          <p:nvPr/>
        </p:nvSpPr>
        <p:spPr>
          <a:xfrm>
            <a:off x="3427969" y="11492928"/>
            <a:ext cx="2699319" cy="4074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00" dirty="0">
                <a:solidFill>
                  <a:schemeClr val="tx1"/>
                </a:solidFill>
                <a:latin typeface="+mn-ea"/>
              </a:rPr>
              <a:t>経営改善効果</a:t>
            </a:r>
            <a:endParaRPr lang="en-US" altLang="ja-JP" sz="1300" dirty="0">
              <a:solidFill>
                <a:schemeClr val="tx1"/>
              </a:solidFill>
              <a:latin typeface="+mn-ea"/>
            </a:endParaRPr>
          </a:p>
          <a:p>
            <a:pPr algn="ctr"/>
            <a:r>
              <a:rPr lang="ja-JP" altLang="en-US" sz="1300" dirty="0">
                <a:solidFill>
                  <a:schemeClr val="tx1"/>
                </a:solidFill>
                <a:latin typeface="+mn-ea"/>
              </a:rPr>
              <a:t>（令和</a:t>
            </a:r>
            <a:r>
              <a:rPr lang="en-US" altLang="ja-JP" sz="1300" dirty="0">
                <a:solidFill>
                  <a:schemeClr val="tx1"/>
                </a:solidFill>
                <a:latin typeface="+mn-ea"/>
              </a:rPr>
              <a:t>4</a:t>
            </a:r>
            <a:r>
              <a:rPr lang="ja-JP" altLang="en-US" sz="1300" dirty="0">
                <a:solidFill>
                  <a:schemeClr val="tx1"/>
                </a:solidFill>
                <a:latin typeface="+mn-ea"/>
              </a:rPr>
              <a:t>年度決算反映後の効果）</a:t>
            </a:r>
            <a:endParaRPr lang="en-US" altLang="ja-JP" sz="1300" dirty="0">
              <a:solidFill>
                <a:schemeClr val="tx1"/>
              </a:solidFill>
              <a:latin typeface="+mn-ea"/>
            </a:endParaRPr>
          </a:p>
        </p:txBody>
      </p:sp>
      <p:sp>
        <p:nvSpPr>
          <p:cNvPr id="42" name="正方形/長方形 41"/>
          <p:cNvSpPr/>
          <p:nvPr/>
        </p:nvSpPr>
        <p:spPr>
          <a:xfrm>
            <a:off x="631639" y="13543959"/>
            <a:ext cx="1268290" cy="2815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00" dirty="0">
                <a:solidFill>
                  <a:schemeClr val="tx1"/>
                </a:solidFill>
                <a:latin typeface="+mn-ea"/>
              </a:rPr>
              <a:t>収入</a:t>
            </a:r>
            <a:endParaRPr lang="en-US" altLang="ja-JP" sz="1300" dirty="0">
              <a:solidFill>
                <a:schemeClr val="tx1"/>
              </a:solidFill>
              <a:latin typeface="+mn-ea"/>
            </a:endParaRPr>
          </a:p>
          <a:p>
            <a:pPr algn="ctr"/>
            <a:r>
              <a:rPr lang="en-US" altLang="ja-JP" sz="1300" dirty="0">
                <a:solidFill>
                  <a:schemeClr val="tx1"/>
                </a:solidFill>
                <a:latin typeface="+mn-ea"/>
              </a:rPr>
              <a:t>45.3</a:t>
            </a:r>
            <a:r>
              <a:rPr lang="ja-JP" altLang="en-US" sz="1300" dirty="0">
                <a:solidFill>
                  <a:schemeClr val="tx1"/>
                </a:solidFill>
                <a:latin typeface="+mn-ea"/>
              </a:rPr>
              <a:t>億円</a:t>
            </a:r>
          </a:p>
        </p:txBody>
      </p:sp>
      <p:sp>
        <p:nvSpPr>
          <p:cNvPr id="44" name="正方形/長方形 43"/>
          <p:cNvSpPr/>
          <p:nvPr/>
        </p:nvSpPr>
        <p:spPr>
          <a:xfrm>
            <a:off x="1578314" y="13568980"/>
            <a:ext cx="1268290" cy="256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00" dirty="0">
                <a:solidFill>
                  <a:schemeClr val="tx1"/>
                </a:solidFill>
                <a:latin typeface="+mn-ea"/>
              </a:rPr>
              <a:t>支出</a:t>
            </a:r>
            <a:endParaRPr lang="en-US" altLang="ja-JP" sz="1300" dirty="0">
              <a:solidFill>
                <a:schemeClr val="tx1"/>
              </a:solidFill>
              <a:latin typeface="+mn-ea"/>
            </a:endParaRPr>
          </a:p>
          <a:p>
            <a:pPr algn="ctr"/>
            <a:r>
              <a:rPr lang="en-US" altLang="ja-JP" sz="1300" dirty="0">
                <a:solidFill>
                  <a:schemeClr val="tx1"/>
                </a:solidFill>
                <a:latin typeface="+mn-ea"/>
              </a:rPr>
              <a:t>36.2</a:t>
            </a:r>
            <a:r>
              <a:rPr lang="ja-JP" altLang="en-US" sz="1300" dirty="0">
                <a:solidFill>
                  <a:schemeClr val="tx1"/>
                </a:solidFill>
                <a:latin typeface="+mn-ea"/>
              </a:rPr>
              <a:t>億円</a:t>
            </a:r>
          </a:p>
        </p:txBody>
      </p:sp>
      <p:sp>
        <p:nvSpPr>
          <p:cNvPr id="45" name="正方形/長方形 44"/>
          <p:cNvSpPr/>
          <p:nvPr/>
        </p:nvSpPr>
        <p:spPr>
          <a:xfrm>
            <a:off x="3712546" y="13564492"/>
            <a:ext cx="1268290" cy="2815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00" dirty="0">
                <a:solidFill>
                  <a:schemeClr val="tx1"/>
                </a:solidFill>
                <a:latin typeface="+mn-ea"/>
              </a:rPr>
              <a:t>収入</a:t>
            </a:r>
            <a:endParaRPr lang="en-US" altLang="ja-JP" sz="1300" dirty="0">
              <a:solidFill>
                <a:schemeClr val="tx1"/>
              </a:solidFill>
              <a:latin typeface="+mn-ea"/>
            </a:endParaRPr>
          </a:p>
          <a:p>
            <a:pPr algn="ctr"/>
            <a:r>
              <a:rPr lang="en-US" altLang="ja-JP" sz="1300" dirty="0" smtClean="0">
                <a:solidFill>
                  <a:schemeClr val="tx1"/>
                </a:solidFill>
                <a:latin typeface="+mn-ea"/>
              </a:rPr>
              <a:t>48.0</a:t>
            </a:r>
            <a:r>
              <a:rPr lang="ja-JP" altLang="en-US" sz="1300" dirty="0" smtClean="0">
                <a:solidFill>
                  <a:schemeClr val="tx1"/>
                </a:solidFill>
                <a:latin typeface="+mn-ea"/>
              </a:rPr>
              <a:t>億円</a:t>
            </a:r>
            <a:endParaRPr lang="ja-JP" altLang="en-US" sz="1300" dirty="0">
              <a:solidFill>
                <a:schemeClr val="tx1"/>
              </a:solidFill>
              <a:latin typeface="+mn-ea"/>
            </a:endParaRPr>
          </a:p>
        </p:txBody>
      </p:sp>
      <p:sp>
        <p:nvSpPr>
          <p:cNvPr id="46" name="正方形/長方形 45"/>
          <p:cNvSpPr/>
          <p:nvPr/>
        </p:nvSpPr>
        <p:spPr>
          <a:xfrm>
            <a:off x="4493001" y="13564492"/>
            <a:ext cx="1268290" cy="2815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00" dirty="0">
                <a:solidFill>
                  <a:schemeClr val="tx1"/>
                </a:solidFill>
                <a:latin typeface="+mn-ea"/>
              </a:rPr>
              <a:t>支出</a:t>
            </a:r>
            <a:endParaRPr lang="en-US" altLang="ja-JP" sz="1300" dirty="0">
              <a:solidFill>
                <a:schemeClr val="tx1"/>
              </a:solidFill>
              <a:latin typeface="+mn-ea"/>
            </a:endParaRPr>
          </a:p>
          <a:p>
            <a:pPr algn="ctr"/>
            <a:r>
              <a:rPr lang="en-US" altLang="ja-JP" sz="1300" dirty="0" smtClean="0">
                <a:solidFill>
                  <a:schemeClr val="tx1"/>
                </a:solidFill>
                <a:latin typeface="+mn-ea"/>
              </a:rPr>
              <a:t>35.9</a:t>
            </a:r>
            <a:r>
              <a:rPr lang="ja-JP" altLang="en-US" sz="1300" dirty="0" smtClean="0">
                <a:solidFill>
                  <a:schemeClr val="tx1"/>
                </a:solidFill>
                <a:latin typeface="+mn-ea"/>
              </a:rPr>
              <a:t>億円</a:t>
            </a:r>
            <a:endParaRPr lang="ja-JP" altLang="en-US" sz="1300" dirty="0">
              <a:solidFill>
                <a:schemeClr val="tx1"/>
              </a:solidFill>
              <a:latin typeface="+mn-ea"/>
            </a:endParaRPr>
          </a:p>
        </p:txBody>
      </p:sp>
      <p:sp>
        <p:nvSpPr>
          <p:cNvPr id="2" name="正方形/長方形 1"/>
          <p:cNvSpPr/>
          <p:nvPr/>
        </p:nvSpPr>
        <p:spPr>
          <a:xfrm>
            <a:off x="6952113" y="12987410"/>
            <a:ext cx="2032713" cy="738664"/>
          </a:xfrm>
          <a:prstGeom prst="rect">
            <a:avLst/>
          </a:prstGeom>
        </p:spPr>
        <p:txBody>
          <a:bodyPr wrap="square">
            <a:spAutoFit/>
          </a:bodyPr>
          <a:lstStyle/>
          <a:p>
            <a:r>
              <a:rPr lang="ja-JP" altLang="en-US" sz="1400" kern="100" dirty="0" smtClean="0">
                <a:latin typeface="+mn-ea"/>
                <a:cs typeface="Times New Roman" panose="02020603050405020304" pitchFamily="18" charset="0"/>
              </a:rPr>
              <a:t>・中期的</a:t>
            </a:r>
            <a:r>
              <a:rPr lang="ja-JP" altLang="en-US" sz="1400" kern="100" dirty="0">
                <a:latin typeface="+mn-ea"/>
                <a:cs typeface="Times New Roman" panose="02020603050405020304" pitchFamily="18" charset="0"/>
              </a:rPr>
              <a:t>取組により、約</a:t>
            </a:r>
            <a:r>
              <a:rPr lang="en-US" altLang="ja-JP" sz="1400" kern="100" dirty="0" smtClean="0">
                <a:latin typeface="+mn-ea"/>
                <a:cs typeface="Times New Roman" panose="02020603050405020304" pitchFamily="18" charset="0"/>
              </a:rPr>
              <a:t>3.0</a:t>
            </a:r>
            <a:r>
              <a:rPr lang="ja-JP" altLang="en-US" sz="1400" kern="100" dirty="0" smtClean="0">
                <a:latin typeface="+mn-ea"/>
                <a:cs typeface="Times New Roman" panose="02020603050405020304" pitchFamily="18" charset="0"/>
              </a:rPr>
              <a:t>億円</a:t>
            </a:r>
            <a:r>
              <a:rPr lang="ja-JP" altLang="en-US" sz="1400" kern="100" dirty="0">
                <a:latin typeface="+mn-ea"/>
                <a:cs typeface="Times New Roman" panose="02020603050405020304" pitchFamily="18" charset="0"/>
              </a:rPr>
              <a:t>の効果が見込まれる。</a:t>
            </a:r>
            <a:endParaRPr lang="ja-JP" altLang="en-US" sz="1400" dirty="0"/>
          </a:p>
        </p:txBody>
      </p:sp>
      <p:sp>
        <p:nvSpPr>
          <p:cNvPr id="26" name="ストライプ矢印 25"/>
          <p:cNvSpPr/>
          <p:nvPr/>
        </p:nvSpPr>
        <p:spPr>
          <a:xfrm>
            <a:off x="2800097" y="12693153"/>
            <a:ext cx="955326" cy="452898"/>
          </a:xfrm>
          <a:prstGeom prst="stripedRightArrow">
            <a:avLst>
              <a:gd name="adj1" fmla="val 100000"/>
              <a:gd name="adj2" fmla="val 40000"/>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just">
              <a:spcAft>
                <a:spcPts val="0"/>
              </a:spcAft>
            </a:pPr>
            <a:r>
              <a:rPr kumimoji="1" lang="ja-JP" altLang="en-US" sz="1200" dirty="0" smtClean="0"/>
              <a:t>効果</a:t>
            </a:r>
            <a:r>
              <a:rPr kumimoji="1" lang="ja-JP" altLang="en-US" sz="1200" dirty="0"/>
              <a:t>額　</a:t>
            </a:r>
            <a:r>
              <a:rPr kumimoji="1" lang="en-US" altLang="ja-JP" sz="1200" dirty="0" smtClean="0"/>
              <a:t>3.0</a:t>
            </a:r>
            <a:r>
              <a:rPr kumimoji="1" lang="ja-JP" altLang="en-US" sz="1200" dirty="0" smtClean="0"/>
              <a:t>億円</a:t>
            </a:r>
            <a:endParaRPr kumimoji="1" lang="ja-JP" altLang="en-US" sz="1200" dirty="0"/>
          </a:p>
        </p:txBody>
      </p:sp>
      <p:graphicFrame>
        <p:nvGraphicFramePr>
          <p:cNvPr id="27" name="グラフ 26"/>
          <p:cNvGraphicFramePr>
            <a:graphicFrameLocks/>
          </p:cNvGraphicFramePr>
          <p:nvPr>
            <p:extLst>
              <p:ext uri="{D42A27DB-BD31-4B8C-83A1-F6EECF244321}">
                <p14:modId xmlns:p14="http://schemas.microsoft.com/office/powerpoint/2010/main" val="2748273872"/>
              </p:ext>
            </p:extLst>
          </p:nvPr>
        </p:nvGraphicFramePr>
        <p:xfrm>
          <a:off x="3914396" y="12066229"/>
          <a:ext cx="1601761" cy="1395820"/>
        </p:xfrm>
        <a:graphic>
          <a:graphicData uri="http://schemas.openxmlformats.org/drawingml/2006/chart">
            <c:chart xmlns:c="http://schemas.openxmlformats.org/drawingml/2006/chart" xmlns:r="http://schemas.openxmlformats.org/officeDocument/2006/relationships" r:id="rId3"/>
          </a:graphicData>
        </a:graphic>
      </p:graphicFrame>
      <p:sp>
        <p:nvSpPr>
          <p:cNvPr id="28" name="正方形/長方形 27"/>
          <p:cNvSpPr/>
          <p:nvPr/>
        </p:nvSpPr>
        <p:spPr>
          <a:xfrm>
            <a:off x="109898" y="1618605"/>
            <a:ext cx="9263631" cy="2711886"/>
          </a:xfrm>
          <a:prstGeom prst="rect">
            <a:avLst/>
          </a:prstGeom>
          <a:ln w="38100">
            <a:solidFill>
              <a:srgbClr val="7030A0"/>
            </a:solidFill>
          </a:ln>
        </p:spPr>
        <p:txBody>
          <a:bodyPr wrap="square" anchor="t">
            <a:noAutofit/>
          </a:bodyPr>
          <a:lstStyle/>
          <a:p>
            <a:pPr algn="just"/>
            <a:endParaRPr lang="en-US" altLang="ja-JP" sz="16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6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①新型コロナウイルス感染症への</a:t>
            </a: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対応</a:t>
            </a:r>
            <a:endPar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②稼働率</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向上のための分析及び戦略</a:t>
            </a: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策定が必要 </a:t>
            </a:r>
            <a:endPar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400" kern="100" dirty="0">
                <a:latin typeface="+mj-ea"/>
                <a:ea typeface="+mj-ea"/>
                <a:cs typeface="Times New Roman" panose="02020603050405020304" pitchFamily="18" charset="0"/>
              </a:rPr>
              <a:t>　</a:t>
            </a:r>
            <a:r>
              <a:rPr lang="ja-JP" altLang="en-US" sz="1200" kern="100" dirty="0">
                <a:latin typeface="+mj-ea"/>
                <a:ea typeface="+mj-ea"/>
                <a:cs typeface="Times New Roman" panose="02020603050405020304" pitchFamily="18" charset="0"/>
              </a:rPr>
              <a:t>（中期的取組</a:t>
            </a:r>
            <a:r>
              <a:rPr lang="ja-JP" altLang="en-US" sz="1200" kern="100" dirty="0" smtClean="0">
                <a:latin typeface="+mj-ea"/>
                <a:ea typeface="+mj-ea"/>
                <a:cs typeface="Times New Roman" panose="02020603050405020304" pitchFamily="18" charset="0"/>
              </a:rPr>
              <a:t>）</a:t>
            </a:r>
            <a:r>
              <a:rPr lang="en-US" altLang="ja-JP" sz="1200" kern="100" dirty="0" smtClean="0">
                <a:latin typeface="+mj-ea"/>
                <a:ea typeface="+mj-ea"/>
                <a:cs typeface="Times New Roman" panose="02020603050405020304" pitchFamily="18" charset="0"/>
              </a:rPr>
              <a:t>SWOT</a:t>
            </a:r>
            <a:r>
              <a:rPr lang="ja-JP" altLang="en-US" sz="1200" kern="100" dirty="0">
                <a:latin typeface="+mj-ea"/>
                <a:ea typeface="+mj-ea"/>
                <a:cs typeface="Times New Roman" panose="02020603050405020304" pitchFamily="18" charset="0"/>
              </a:rPr>
              <a:t>分析・事業者ヒアリング</a:t>
            </a:r>
            <a:r>
              <a:rPr lang="ja-JP" altLang="en-US" sz="1200" kern="100" dirty="0" smtClean="0">
                <a:latin typeface="+mj-ea"/>
                <a:ea typeface="+mj-ea"/>
                <a:cs typeface="Times New Roman" panose="02020603050405020304" pitchFamily="18" charset="0"/>
              </a:rPr>
              <a:t>などを踏まえた</a:t>
            </a:r>
            <a:r>
              <a:rPr lang="ja-JP" altLang="en-US" sz="1200" kern="100" dirty="0">
                <a:latin typeface="+mj-ea"/>
                <a:ea typeface="+mj-ea"/>
                <a:cs typeface="Times New Roman" panose="02020603050405020304" pitchFamily="18" charset="0"/>
              </a:rPr>
              <a:t>競争力強化</a:t>
            </a:r>
            <a:r>
              <a:rPr lang="ja-JP" altLang="en-US" sz="1200" kern="100" dirty="0" smtClean="0">
                <a:latin typeface="+mj-ea"/>
                <a:ea typeface="+mj-ea"/>
                <a:cs typeface="Times New Roman" panose="02020603050405020304" pitchFamily="18" charset="0"/>
              </a:rPr>
              <a:t>策</a:t>
            </a:r>
            <a:r>
              <a:rPr lang="en-US" altLang="ja-JP" sz="1200" kern="100" dirty="0" smtClean="0">
                <a:latin typeface="+mj-ea"/>
                <a:ea typeface="+mj-ea"/>
                <a:cs typeface="Times New Roman" panose="02020603050405020304" pitchFamily="18" charset="0"/>
              </a:rPr>
              <a:t> 【</a:t>
            </a:r>
            <a:r>
              <a:rPr lang="en-US" altLang="ja-JP" sz="1200" kern="100" dirty="0">
                <a:latin typeface="+mj-ea"/>
                <a:ea typeface="+mj-ea"/>
                <a:cs typeface="Times New Roman" panose="02020603050405020304" pitchFamily="18" charset="0"/>
              </a:rPr>
              <a:t>1</a:t>
            </a:r>
            <a:r>
              <a:rPr lang="ja-JP" altLang="en-US" sz="1200" kern="100" dirty="0" smtClean="0">
                <a:latin typeface="+mj-ea"/>
                <a:ea typeface="+mj-ea"/>
                <a:cs typeface="Times New Roman" panose="02020603050405020304" pitchFamily="18" charset="0"/>
              </a:rPr>
              <a:t>ページに詳細</a:t>
            </a:r>
            <a:r>
              <a:rPr lang="en-US" altLang="ja-JP" sz="1200" kern="100" dirty="0" smtClean="0">
                <a:latin typeface="+mj-ea"/>
                <a:ea typeface="+mj-ea"/>
                <a:cs typeface="Times New Roman" panose="02020603050405020304" pitchFamily="18" charset="0"/>
              </a:rPr>
              <a:t>】</a:t>
            </a:r>
          </a:p>
          <a:p>
            <a:pPr algn="just"/>
            <a:endParaRPr lang="en-US" altLang="ja-JP" sz="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③</a:t>
            </a: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過大</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な土地賃借料負担</a:t>
            </a:r>
            <a:r>
              <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埋立事業へ</a:t>
            </a: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の支払</a:t>
            </a:r>
            <a:r>
              <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a:t>
            </a:r>
          </a:p>
          <a:p>
            <a:pPr algn="just"/>
            <a:r>
              <a:rPr lang="ja-JP" altLang="en-US" sz="1200" kern="100" dirty="0">
                <a:latin typeface="+mj-ea"/>
                <a:cs typeface="Times New Roman" panose="02020603050405020304" pitchFamily="18" charset="0"/>
              </a:rPr>
              <a:t>　（中期的取組</a:t>
            </a:r>
            <a:r>
              <a:rPr lang="ja-JP" altLang="en-US" sz="1200" kern="100" dirty="0" smtClean="0">
                <a:latin typeface="+mj-ea"/>
                <a:cs typeface="Times New Roman" panose="02020603050405020304" pitchFamily="18" charset="0"/>
              </a:rPr>
              <a:t>）赤字</a:t>
            </a:r>
            <a:r>
              <a:rPr lang="ja-JP" altLang="en-US" sz="1200" kern="100" dirty="0">
                <a:latin typeface="+mj-ea"/>
                <a:cs typeface="Times New Roman" panose="02020603050405020304" pitchFamily="18" charset="0"/>
              </a:rPr>
              <a:t>施設の個別課題を改善</a:t>
            </a:r>
            <a:r>
              <a:rPr lang="ja-JP" altLang="en-US" sz="1200" kern="100" dirty="0" smtClean="0">
                <a:latin typeface="+mj-ea"/>
                <a:cs typeface="Times New Roman" panose="02020603050405020304" pitchFamily="18" charset="0"/>
              </a:rPr>
              <a:t>した上で生じた留保</a:t>
            </a:r>
            <a:r>
              <a:rPr lang="ja-JP" altLang="en-US" sz="1200" kern="100" dirty="0">
                <a:latin typeface="+mj-ea"/>
                <a:cs typeface="Times New Roman" panose="02020603050405020304" pitchFamily="18" charset="0"/>
              </a:rPr>
              <a:t>資金を活用した</a:t>
            </a:r>
            <a:r>
              <a:rPr lang="ja-JP" altLang="en-US" sz="1200" kern="100" dirty="0" smtClean="0">
                <a:latin typeface="+mj-ea"/>
                <a:cs typeface="Times New Roman" panose="02020603050405020304" pitchFamily="18" charset="0"/>
              </a:rPr>
              <a:t>、埠頭用地</a:t>
            </a:r>
            <a:r>
              <a:rPr lang="ja-JP" altLang="en-US" sz="1200" kern="100" dirty="0">
                <a:latin typeface="+mj-ea"/>
                <a:cs typeface="Times New Roman" panose="02020603050405020304" pitchFamily="18" charset="0"/>
              </a:rPr>
              <a:t>の</a:t>
            </a:r>
            <a:r>
              <a:rPr lang="ja-JP" altLang="en-US" sz="1200" kern="100" dirty="0" smtClean="0">
                <a:latin typeface="+mj-ea"/>
                <a:cs typeface="Times New Roman" panose="02020603050405020304" pitchFamily="18" charset="0"/>
              </a:rPr>
              <a:t>購入の促進</a:t>
            </a:r>
            <a:endParaRPr lang="en-US" altLang="ja-JP" sz="1200" kern="100" dirty="0" smtClean="0">
              <a:latin typeface="+mj-ea"/>
              <a:cs typeface="Times New Roman" panose="02020603050405020304" pitchFamily="18" charset="0"/>
            </a:endParaRPr>
          </a:p>
          <a:p>
            <a:pPr algn="just"/>
            <a:endParaRPr lang="en-US" altLang="ja-JP" sz="400" kern="100" dirty="0" smtClean="0">
              <a:latin typeface="+mj-ea"/>
              <a:cs typeface="Times New Roman" panose="02020603050405020304" pitchFamily="18" charset="0"/>
            </a:endParaRPr>
          </a:p>
          <a:p>
            <a:pPr algn="just"/>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④</a:t>
            </a: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収益性</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の低い「一体使用荷さばき地</a:t>
            </a: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」の必要性の</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検証</a:t>
            </a:r>
            <a:endPar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a:latin typeface="+mj-ea"/>
                <a:cs typeface="Times New Roman" panose="02020603050405020304" pitchFamily="18" charset="0"/>
              </a:rPr>
              <a:t>　</a:t>
            </a:r>
            <a:r>
              <a:rPr lang="ja-JP" altLang="en-US" sz="1200" kern="100" dirty="0" smtClean="0">
                <a:latin typeface="+mj-ea"/>
                <a:cs typeface="Times New Roman" panose="02020603050405020304" pitchFamily="18" charset="0"/>
              </a:rPr>
              <a:t>（中期的取組</a:t>
            </a:r>
            <a:r>
              <a:rPr lang="ja-JP" altLang="en-US" sz="1200" kern="100" dirty="0">
                <a:latin typeface="+mj-ea"/>
                <a:cs typeface="Times New Roman" panose="02020603050405020304" pitchFamily="18" charset="0"/>
              </a:rPr>
              <a:t>）</a:t>
            </a:r>
            <a:r>
              <a:rPr lang="ja-JP" altLang="en-US" sz="1200" kern="100" dirty="0" smtClean="0">
                <a:latin typeface="+mj-ea"/>
                <a:cs typeface="Times New Roman" panose="02020603050405020304" pitchFamily="18" charset="0"/>
              </a:rPr>
              <a:t>現状</a:t>
            </a:r>
            <a:r>
              <a:rPr lang="ja-JP" altLang="en-US" sz="1200" kern="100" dirty="0">
                <a:latin typeface="+mj-ea"/>
                <a:cs typeface="Times New Roman" panose="02020603050405020304" pitchFamily="18" charset="0"/>
              </a:rPr>
              <a:t>の利用実態に支障が</a:t>
            </a:r>
            <a:r>
              <a:rPr lang="ja-JP" altLang="en-US" sz="1200" kern="100" dirty="0" smtClean="0">
                <a:latin typeface="+mj-ea"/>
                <a:cs typeface="Times New Roman" panose="02020603050405020304" pitchFamily="18" charset="0"/>
              </a:rPr>
              <a:t>生じない範囲で一体</a:t>
            </a:r>
            <a:r>
              <a:rPr lang="ja-JP" altLang="en-US" sz="1200" kern="100" dirty="0">
                <a:latin typeface="+mj-ea"/>
                <a:cs typeface="Times New Roman" panose="02020603050405020304" pitchFamily="18" charset="0"/>
              </a:rPr>
              <a:t>使用荷さばき地</a:t>
            </a:r>
            <a:r>
              <a:rPr lang="ja-JP" altLang="en-US" sz="1200" kern="100" dirty="0" smtClean="0">
                <a:latin typeface="+mj-ea"/>
                <a:cs typeface="Times New Roman" panose="02020603050405020304" pitchFamily="18" charset="0"/>
              </a:rPr>
              <a:t>を通常の「荷さばき地</a:t>
            </a:r>
            <a:r>
              <a:rPr lang="ja-JP" altLang="en-US" sz="1200" kern="100" dirty="0">
                <a:latin typeface="+mj-ea"/>
                <a:cs typeface="Times New Roman" panose="02020603050405020304" pitchFamily="18" charset="0"/>
              </a:rPr>
              <a:t>」</a:t>
            </a:r>
            <a:r>
              <a:rPr lang="ja-JP" altLang="en-US" sz="1200" kern="100" dirty="0" smtClean="0">
                <a:latin typeface="+mj-ea"/>
                <a:cs typeface="Times New Roman" panose="02020603050405020304" pitchFamily="18" charset="0"/>
              </a:rPr>
              <a:t>へ転換</a:t>
            </a:r>
            <a:r>
              <a:rPr lang="ja-JP" altLang="en-US" sz="1200" kern="100" dirty="0">
                <a:latin typeface="+mj-ea"/>
                <a:cs typeface="Times New Roman" panose="02020603050405020304" pitchFamily="18" charset="0"/>
              </a:rPr>
              <a:t>する</a:t>
            </a:r>
            <a:r>
              <a:rPr lang="ja-JP" altLang="en-US" sz="1200" kern="100" dirty="0" smtClean="0">
                <a:latin typeface="+mj-ea"/>
                <a:cs typeface="Times New Roman" panose="02020603050405020304" pitchFamily="18" charset="0"/>
              </a:rPr>
              <a:t>。</a:t>
            </a:r>
            <a:endParaRPr lang="en-US" altLang="ja-JP" sz="1200" kern="100" dirty="0" smtClean="0">
              <a:latin typeface="+mj-ea"/>
              <a:cs typeface="Times New Roman" panose="02020603050405020304" pitchFamily="18" charset="0"/>
            </a:endParaRPr>
          </a:p>
          <a:p>
            <a:pPr algn="just"/>
            <a:endParaRPr lang="en-US" altLang="ja-JP" sz="400" kern="100" dirty="0" smtClean="0">
              <a:latin typeface="+mj-ea"/>
              <a:cs typeface="Times New Roman" panose="02020603050405020304" pitchFamily="18" charset="0"/>
            </a:endParaRPr>
          </a:p>
          <a:p>
            <a:pPr algn="just"/>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⑤</a:t>
            </a: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老朽化</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する上屋への対応</a:t>
            </a:r>
            <a:endPar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a:latin typeface="+mj-ea"/>
                <a:cs typeface="Times New Roman" panose="02020603050405020304" pitchFamily="18" charset="0"/>
              </a:rPr>
              <a:t>　（中期的</a:t>
            </a:r>
            <a:r>
              <a:rPr lang="ja-JP" altLang="en-US" sz="1200" kern="100" dirty="0" smtClean="0">
                <a:latin typeface="+mj-ea"/>
                <a:cs typeface="Times New Roman" panose="02020603050405020304" pitchFamily="18" charset="0"/>
              </a:rPr>
              <a:t>取組）上屋</a:t>
            </a:r>
            <a:r>
              <a:rPr lang="ja-JP" altLang="en-US" sz="1200" kern="100" dirty="0">
                <a:latin typeface="+mj-ea"/>
                <a:cs typeface="Times New Roman" panose="02020603050405020304" pitchFamily="18" charset="0"/>
              </a:rPr>
              <a:t>を更新投資するに</a:t>
            </a:r>
            <a:r>
              <a:rPr lang="ja-JP" altLang="en-US" sz="1200" kern="100" dirty="0" smtClean="0">
                <a:latin typeface="+mj-ea"/>
                <a:cs typeface="Times New Roman" panose="02020603050405020304" pitchFamily="18" charset="0"/>
              </a:rPr>
              <a:t>あたってのルールを策定</a:t>
            </a:r>
            <a:r>
              <a:rPr lang="ja-JP" altLang="en-US" sz="1200" kern="100" dirty="0">
                <a:latin typeface="+mj-ea"/>
                <a:cs typeface="Times New Roman" panose="02020603050405020304" pitchFamily="18" charset="0"/>
              </a:rPr>
              <a:t>する</a:t>
            </a:r>
            <a:r>
              <a:rPr lang="ja-JP" altLang="en-US" sz="1200" kern="100" dirty="0" smtClean="0">
                <a:latin typeface="+mj-ea"/>
                <a:cs typeface="Times New Roman" panose="02020603050405020304" pitchFamily="18" charset="0"/>
              </a:rPr>
              <a:t>。</a:t>
            </a:r>
            <a:endParaRPr lang="en-US" altLang="ja-JP" sz="1200" kern="100" dirty="0" smtClean="0">
              <a:latin typeface="+mj-ea"/>
              <a:cs typeface="Times New Roman" panose="02020603050405020304" pitchFamily="18" charset="0"/>
            </a:endParaRPr>
          </a:p>
          <a:p>
            <a:pPr algn="just"/>
            <a:endParaRPr lang="en-US" altLang="ja-JP" sz="400" kern="100" dirty="0">
              <a:latin typeface="+mj-ea"/>
              <a:cs typeface="Times New Roman" panose="02020603050405020304" pitchFamily="18" charset="0"/>
            </a:endParaRPr>
          </a:p>
        </p:txBody>
      </p:sp>
      <p:sp>
        <p:nvSpPr>
          <p:cNvPr id="29" name="正方形/長方形 28"/>
          <p:cNvSpPr/>
          <p:nvPr/>
        </p:nvSpPr>
        <p:spPr>
          <a:xfrm>
            <a:off x="169122" y="7820707"/>
            <a:ext cx="3458430" cy="1284908"/>
          </a:xfrm>
          <a:prstGeom prst="rect">
            <a:avLst/>
          </a:prstGeom>
          <a:noFill/>
          <a:ln w="38100">
            <a:noFill/>
          </a:ln>
          <a:effectLst>
            <a:outerShdw blurRad="50800" dist="50800" dir="5400000" algn="ctr" rotWithShape="0">
              <a:schemeClr val="bg1"/>
            </a:outerShdw>
          </a:effectLst>
        </p:spPr>
        <p:txBody>
          <a:bodyPr wrap="square">
            <a:noAutofit/>
          </a:bodyPr>
          <a:lstStyle/>
          <a:p>
            <a:pPr lvl="0">
              <a:spcAft>
                <a:spcPts val="0"/>
              </a:spcAft>
            </a:pPr>
            <a:r>
              <a:rPr lang="ja-JP" altLang="en-US" sz="1400" b="1" kern="100" dirty="0">
                <a:latin typeface="+mn-ea"/>
                <a:cs typeface="Times New Roman" panose="02020603050405020304" pitchFamily="18" charset="0"/>
              </a:rPr>
              <a:t>①</a:t>
            </a:r>
            <a:r>
              <a:rPr lang="en-US" altLang="ja-JP" sz="1400" b="1" kern="100" dirty="0">
                <a:latin typeface="+mn-ea"/>
                <a:cs typeface="Times New Roman" panose="02020603050405020304" pitchFamily="18" charset="0"/>
              </a:rPr>
              <a:t>‐</a:t>
            </a:r>
            <a:r>
              <a:rPr lang="ja-JP" altLang="en-US" sz="1400" b="1" kern="100" dirty="0">
                <a:latin typeface="+mn-ea"/>
                <a:cs typeface="Times New Roman" panose="02020603050405020304" pitchFamily="18" charset="0"/>
              </a:rPr>
              <a:t>１　</a:t>
            </a:r>
            <a:r>
              <a:rPr lang="ja-JP" altLang="en-US" sz="1400" b="1" u="sng" kern="100" dirty="0" smtClean="0">
                <a:latin typeface="+mn-ea"/>
                <a:cs typeface="Times New Roman" panose="02020603050405020304" pitchFamily="18" charset="0"/>
              </a:rPr>
              <a:t>短期的取組</a:t>
            </a:r>
            <a:r>
              <a:rPr lang="ja-JP" altLang="en-US" sz="1400" b="1" u="sng" kern="100" dirty="0">
                <a:latin typeface="+mn-ea"/>
                <a:cs typeface="Times New Roman" panose="02020603050405020304" pitchFamily="18" charset="0"/>
              </a:rPr>
              <a:t>と</a:t>
            </a:r>
            <a:r>
              <a:rPr lang="ja-JP" altLang="en-US" sz="1400" b="1" u="sng" kern="100" dirty="0" smtClean="0">
                <a:latin typeface="+mn-ea"/>
                <a:cs typeface="Times New Roman" panose="02020603050405020304" pitchFamily="18" charset="0"/>
              </a:rPr>
              <a:t>して掲げた個別課題</a:t>
            </a:r>
            <a:endParaRPr lang="en-US" altLang="ja-JP" sz="1400" b="1" u="sng" kern="100" dirty="0" smtClean="0">
              <a:latin typeface="+mn-ea"/>
              <a:cs typeface="Times New Roman" panose="02020603050405020304" pitchFamily="18" charset="0"/>
            </a:endParaRPr>
          </a:p>
          <a:p>
            <a:pPr lvl="0">
              <a:spcAft>
                <a:spcPts val="0"/>
              </a:spcAft>
            </a:pPr>
            <a:r>
              <a:rPr lang="ja-JP" altLang="en-US" sz="1100" kern="100" dirty="0">
                <a:latin typeface="+mn-ea"/>
                <a:cs typeface="Times New Roman" panose="02020603050405020304" pitchFamily="18" charset="0"/>
              </a:rPr>
              <a:t>　　</a:t>
            </a:r>
            <a:r>
              <a:rPr lang="ja-JP" altLang="en-US" sz="1100" kern="100" dirty="0" smtClean="0">
                <a:latin typeface="+mn-ea"/>
                <a:cs typeface="Times New Roman" panose="02020603050405020304" pitchFamily="18" charset="0"/>
              </a:rPr>
              <a:t>　</a:t>
            </a:r>
            <a:r>
              <a:rPr lang="en-US" altLang="ja-JP" sz="1100" kern="100" dirty="0" smtClean="0">
                <a:latin typeface="+mn-ea"/>
                <a:cs typeface="Times New Roman" panose="02020603050405020304" pitchFamily="18" charset="0"/>
              </a:rPr>
              <a:t>Ⅰ</a:t>
            </a:r>
            <a:r>
              <a:rPr lang="ja-JP" altLang="en-US" sz="1100" kern="100" dirty="0">
                <a:latin typeface="+mn-ea"/>
                <a:cs typeface="Times New Roman" panose="02020603050405020304" pitchFamily="18" charset="0"/>
              </a:rPr>
              <a:t>　</a:t>
            </a:r>
            <a:r>
              <a:rPr lang="en-US" altLang="ja-JP" sz="1100" kern="100" dirty="0">
                <a:latin typeface="+mn-ea"/>
                <a:cs typeface="Times New Roman" panose="02020603050405020304" pitchFamily="18" charset="0"/>
              </a:rPr>
              <a:t>C-6</a:t>
            </a:r>
            <a:r>
              <a:rPr lang="ja-JP" altLang="en-US" sz="1100" kern="100" dirty="0" err="1">
                <a:latin typeface="+mn-ea"/>
                <a:cs typeface="Times New Roman" panose="02020603050405020304" pitchFamily="18" charset="0"/>
              </a:rPr>
              <a:t>、</a:t>
            </a:r>
            <a:r>
              <a:rPr lang="ja-JP" altLang="en-US" sz="1100" kern="100" dirty="0">
                <a:latin typeface="+mn-ea"/>
                <a:cs typeface="Times New Roman" panose="02020603050405020304" pitchFamily="18" charset="0"/>
              </a:rPr>
              <a:t>７埠頭（荷役機械を含む）　</a:t>
            </a:r>
            <a:endParaRPr lang="en-US" altLang="ja-JP" sz="1100" kern="100" dirty="0">
              <a:latin typeface="+mn-ea"/>
              <a:cs typeface="Times New Roman" panose="02020603050405020304" pitchFamily="18" charset="0"/>
            </a:endParaRPr>
          </a:p>
          <a:p>
            <a:pPr lvl="0">
              <a:spcAft>
                <a:spcPts val="0"/>
              </a:spcAft>
            </a:pPr>
            <a:r>
              <a:rPr lang="ja-JP" altLang="en-US" sz="1100" kern="100" dirty="0">
                <a:latin typeface="+mn-ea"/>
                <a:cs typeface="Times New Roman" panose="02020603050405020304" pitchFamily="18" charset="0"/>
              </a:rPr>
              <a:t>　　　</a:t>
            </a:r>
            <a:r>
              <a:rPr lang="en-US" altLang="ja-JP" sz="1100" kern="100" dirty="0">
                <a:latin typeface="+mn-ea"/>
                <a:cs typeface="Times New Roman" panose="02020603050405020304" pitchFamily="18" charset="0"/>
              </a:rPr>
              <a:t>Ⅱ</a:t>
            </a:r>
            <a:r>
              <a:rPr lang="ja-JP" altLang="en-US" sz="1100" kern="100" dirty="0">
                <a:latin typeface="+mn-ea"/>
                <a:cs typeface="Times New Roman" panose="02020603050405020304" pitchFamily="18" charset="0"/>
              </a:rPr>
              <a:t>　その他低稼働地区（</a:t>
            </a:r>
            <a:r>
              <a:rPr lang="en-US" altLang="ja-JP" sz="1100" kern="100" dirty="0" smtClean="0">
                <a:latin typeface="+mn-ea"/>
                <a:cs typeface="Times New Roman" panose="02020603050405020304" pitchFamily="18" charset="0"/>
              </a:rPr>
              <a:t>D</a:t>
            </a:r>
            <a:r>
              <a:rPr lang="ja-JP" altLang="en-US" sz="1100" kern="100" dirty="0" smtClean="0">
                <a:latin typeface="+mn-ea"/>
                <a:cs typeface="Times New Roman" panose="02020603050405020304" pitchFamily="18" charset="0"/>
              </a:rPr>
              <a:t>・</a:t>
            </a:r>
            <a:r>
              <a:rPr lang="en-US" altLang="ja-JP" sz="1100" kern="100" dirty="0" smtClean="0">
                <a:latin typeface="+mn-ea"/>
                <a:cs typeface="Times New Roman" panose="02020603050405020304" pitchFamily="18" charset="0"/>
              </a:rPr>
              <a:t>E</a:t>
            </a:r>
            <a:r>
              <a:rPr lang="ja-JP" altLang="en-US" sz="1100" kern="100" dirty="0">
                <a:latin typeface="+mn-ea"/>
                <a:cs typeface="Times New Roman" panose="02020603050405020304" pitchFamily="18" charset="0"/>
              </a:rPr>
              <a:t>地区</a:t>
            </a:r>
            <a:r>
              <a:rPr lang="ja-JP" altLang="en-US" sz="1100" kern="100" dirty="0" smtClean="0">
                <a:latin typeface="+mn-ea"/>
                <a:cs typeface="Times New Roman" panose="02020603050405020304" pitchFamily="18" charset="0"/>
              </a:rPr>
              <a:t>）</a:t>
            </a:r>
            <a:endParaRPr lang="en-US" altLang="ja-JP" sz="1100" kern="100" dirty="0">
              <a:latin typeface="+mn-ea"/>
              <a:cs typeface="Times New Roman" panose="02020603050405020304" pitchFamily="18" charset="0"/>
            </a:endParaRPr>
          </a:p>
          <a:p>
            <a:pPr lvl="0">
              <a:spcAft>
                <a:spcPts val="0"/>
              </a:spcAft>
            </a:pPr>
            <a:r>
              <a:rPr lang="ja-JP" altLang="en-US" sz="1100" kern="100" dirty="0">
                <a:latin typeface="+mn-ea"/>
                <a:cs typeface="Times New Roman" panose="02020603050405020304" pitchFamily="18" charset="0"/>
              </a:rPr>
              <a:t>　　　</a:t>
            </a:r>
            <a:r>
              <a:rPr lang="en-US" altLang="ja-JP" sz="1100" kern="100" dirty="0">
                <a:latin typeface="+mn-ea"/>
                <a:cs typeface="Times New Roman" panose="02020603050405020304" pitchFamily="18" charset="0"/>
              </a:rPr>
              <a:t>Ⅲ</a:t>
            </a:r>
            <a:r>
              <a:rPr lang="ja-JP" altLang="en-US" sz="1100" kern="100" dirty="0">
                <a:latin typeface="+mn-ea"/>
                <a:cs typeface="Times New Roman" panose="02020603050405020304" pitchFamily="18" charset="0"/>
              </a:rPr>
              <a:t>　その他低稼働地区（</a:t>
            </a:r>
            <a:r>
              <a:rPr lang="en-US" altLang="ja-JP" sz="1100" kern="100" dirty="0">
                <a:latin typeface="+mn-ea"/>
                <a:cs typeface="Times New Roman" panose="02020603050405020304" pitchFamily="18" charset="0"/>
              </a:rPr>
              <a:t>I</a:t>
            </a:r>
            <a:r>
              <a:rPr lang="ja-JP" altLang="en-US" sz="1100" kern="100" dirty="0">
                <a:latin typeface="+mn-ea"/>
                <a:cs typeface="Times New Roman" panose="02020603050405020304" pitchFamily="18" charset="0"/>
              </a:rPr>
              <a:t>地区</a:t>
            </a:r>
            <a:r>
              <a:rPr lang="ja-JP" altLang="en-US" sz="1100" kern="100" dirty="0" smtClean="0">
                <a:latin typeface="+mn-ea"/>
                <a:cs typeface="Times New Roman" panose="02020603050405020304" pitchFamily="18" charset="0"/>
              </a:rPr>
              <a:t>）</a:t>
            </a:r>
            <a:endParaRPr lang="en-US" altLang="ja-JP" sz="1100" kern="100" dirty="0">
              <a:latin typeface="+mn-ea"/>
              <a:cs typeface="Times New Roman" panose="02020603050405020304" pitchFamily="18" charset="0"/>
            </a:endParaRPr>
          </a:p>
          <a:p>
            <a:pPr lvl="0">
              <a:spcAft>
                <a:spcPts val="0"/>
              </a:spcAft>
            </a:pPr>
            <a:r>
              <a:rPr lang="ja-JP" altLang="en-US" sz="1100" kern="100" dirty="0">
                <a:latin typeface="+mn-ea"/>
                <a:cs typeface="Times New Roman" panose="02020603050405020304" pitchFamily="18" charset="0"/>
              </a:rPr>
              <a:t>　　　</a:t>
            </a:r>
            <a:r>
              <a:rPr lang="en-US" altLang="ja-JP" sz="1100" kern="100" dirty="0">
                <a:latin typeface="+mn-ea"/>
                <a:cs typeface="Times New Roman" panose="02020603050405020304" pitchFamily="18" charset="0"/>
              </a:rPr>
              <a:t>Ⅳ</a:t>
            </a:r>
            <a:r>
              <a:rPr lang="ja-JP" altLang="en-US" sz="1100" kern="100" dirty="0">
                <a:latin typeface="+mn-ea"/>
                <a:cs typeface="Times New Roman" panose="02020603050405020304" pitchFamily="18" charset="0"/>
              </a:rPr>
              <a:t>　その他低稼働地区（</a:t>
            </a:r>
            <a:r>
              <a:rPr lang="en-US" altLang="ja-JP" sz="1100" kern="100" dirty="0">
                <a:latin typeface="+mn-ea"/>
                <a:cs typeface="Times New Roman" panose="02020603050405020304" pitchFamily="18" charset="0"/>
              </a:rPr>
              <a:t>Q</a:t>
            </a:r>
            <a:r>
              <a:rPr lang="ja-JP" altLang="en-US" sz="1100" kern="100" dirty="0">
                <a:latin typeface="+mn-ea"/>
                <a:cs typeface="Times New Roman" panose="02020603050405020304" pitchFamily="18" charset="0"/>
              </a:rPr>
              <a:t>地区</a:t>
            </a:r>
            <a:r>
              <a:rPr lang="ja-JP" altLang="en-US" sz="1100" kern="100" dirty="0" smtClean="0">
                <a:latin typeface="+mn-ea"/>
                <a:cs typeface="Times New Roman" panose="02020603050405020304" pitchFamily="18" charset="0"/>
              </a:rPr>
              <a:t>）</a:t>
            </a:r>
            <a:endParaRPr lang="en-US" altLang="ja-JP" sz="1100" kern="100" dirty="0">
              <a:latin typeface="+mn-ea"/>
              <a:cs typeface="Times New Roman" panose="02020603050405020304" pitchFamily="18" charset="0"/>
            </a:endParaRPr>
          </a:p>
          <a:p>
            <a:pPr lvl="0">
              <a:spcAft>
                <a:spcPts val="0"/>
              </a:spcAft>
            </a:pPr>
            <a:r>
              <a:rPr lang="ja-JP" altLang="en-US" sz="1100" kern="100" dirty="0">
                <a:latin typeface="+mn-ea"/>
                <a:cs typeface="Times New Roman" panose="02020603050405020304" pitchFamily="18" charset="0"/>
              </a:rPr>
              <a:t>　　　</a:t>
            </a:r>
            <a:r>
              <a:rPr lang="en-US" altLang="ja-JP" sz="1100" kern="100" dirty="0">
                <a:latin typeface="+mn-ea"/>
                <a:cs typeface="Times New Roman" panose="02020603050405020304" pitchFamily="18" charset="0"/>
              </a:rPr>
              <a:t>Ⅴ</a:t>
            </a:r>
            <a:r>
              <a:rPr lang="ja-JP" altLang="en-US" sz="1100" kern="100" dirty="0">
                <a:latin typeface="+mn-ea"/>
                <a:cs typeface="Times New Roman" panose="02020603050405020304" pitchFamily="18" charset="0"/>
              </a:rPr>
              <a:t>　その他低稼働地区（</a:t>
            </a:r>
            <a:r>
              <a:rPr lang="en-US" altLang="ja-JP" sz="1100" kern="100" dirty="0" smtClean="0">
                <a:latin typeface="+mn-ea"/>
                <a:cs typeface="Times New Roman" panose="02020603050405020304" pitchFamily="18" charset="0"/>
              </a:rPr>
              <a:t>A</a:t>
            </a:r>
            <a:r>
              <a:rPr lang="ja-JP" altLang="en-US" sz="1100" kern="100" dirty="0" smtClean="0">
                <a:latin typeface="+mn-ea"/>
                <a:cs typeface="Times New Roman" panose="02020603050405020304" pitchFamily="18" charset="0"/>
              </a:rPr>
              <a:t>・</a:t>
            </a:r>
            <a:r>
              <a:rPr lang="en-US" altLang="ja-JP" sz="1100" kern="100" dirty="0" smtClean="0">
                <a:latin typeface="+mn-ea"/>
                <a:cs typeface="Times New Roman" panose="02020603050405020304" pitchFamily="18" charset="0"/>
              </a:rPr>
              <a:t>B</a:t>
            </a:r>
            <a:r>
              <a:rPr lang="ja-JP" altLang="en-US" sz="1100" kern="100" dirty="0">
                <a:latin typeface="+mn-ea"/>
                <a:cs typeface="Times New Roman" panose="02020603050405020304" pitchFamily="18" charset="0"/>
              </a:rPr>
              <a:t>地区</a:t>
            </a:r>
            <a:r>
              <a:rPr lang="ja-JP" altLang="en-US" sz="1100" kern="100" dirty="0" smtClean="0">
                <a:latin typeface="+mn-ea"/>
                <a:cs typeface="Times New Roman" panose="02020603050405020304" pitchFamily="18" charset="0"/>
              </a:rPr>
              <a:t>）</a:t>
            </a:r>
            <a:endParaRPr lang="en-US" altLang="ja-JP" sz="1100" kern="100" dirty="0">
              <a:latin typeface="+mn-ea"/>
              <a:cs typeface="Times New Roman" panose="02020603050405020304" pitchFamily="18" charset="0"/>
            </a:endParaRPr>
          </a:p>
          <a:p>
            <a:pPr lvl="0">
              <a:spcAft>
                <a:spcPts val="0"/>
              </a:spcAft>
            </a:pPr>
            <a:r>
              <a:rPr lang="ja-JP" altLang="en-US" sz="1100" kern="100" dirty="0">
                <a:latin typeface="+mn-ea"/>
                <a:cs typeface="Times New Roman" panose="02020603050405020304" pitchFamily="18" charset="0"/>
              </a:rPr>
              <a:t>　　　</a:t>
            </a:r>
            <a:r>
              <a:rPr lang="en-US" altLang="ja-JP" sz="1100" kern="100" dirty="0">
                <a:latin typeface="+mn-ea"/>
                <a:cs typeface="Times New Roman" panose="02020603050405020304" pitchFamily="18" charset="0"/>
              </a:rPr>
              <a:t>Ⅵ</a:t>
            </a:r>
            <a:r>
              <a:rPr lang="ja-JP" altLang="en-US" sz="1100" kern="100" dirty="0">
                <a:latin typeface="+mn-ea"/>
                <a:cs typeface="Times New Roman" panose="02020603050405020304" pitchFamily="18" charset="0"/>
              </a:rPr>
              <a:t>　</a:t>
            </a:r>
            <a:r>
              <a:rPr lang="en-US" altLang="ja-JP" sz="1100" kern="100" dirty="0">
                <a:latin typeface="+mn-ea"/>
                <a:cs typeface="Times New Roman" panose="02020603050405020304" pitchFamily="18" charset="0"/>
              </a:rPr>
              <a:t>L</a:t>
            </a:r>
            <a:r>
              <a:rPr lang="ja-JP" altLang="en-US" sz="1100" kern="100" dirty="0">
                <a:latin typeface="+mn-ea"/>
                <a:cs typeface="Times New Roman" panose="02020603050405020304" pitchFamily="18" charset="0"/>
              </a:rPr>
              <a:t>地区基部</a:t>
            </a:r>
            <a:r>
              <a:rPr lang="ja-JP" altLang="en-US" sz="1100" kern="100" dirty="0" smtClean="0">
                <a:latin typeface="+mn-ea"/>
                <a:cs typeface="Times New Roman" panose="02020603050405020304" pitchFamily="18" charset="0"/>
              </a:rPr>
              <a:t>荷さばき地</a:t>
            </a:r>
            <a:endParaRPr lang="en-US" altLang="ja-JP" sz="1100" kern="100" dirty="0">
              <a:latin typeface="+mn-ea"/>
              <a:cs typeface="Times New Roman" panose="02020603050405020304" pitchFamily="18" charset="0"/>
            </a:endParaRPr>
          </a:p>
          <a:p>
            <a:pPr lvl="0">
              <a:spcAft>
                <a:spcPts val="0"/>
              </a:spcAft>
            </a:pPr>
            <a:endParaRPr lang="en-US" altLang="ja-JP" sz="1300" kern="100" dirty="0" smtClean="0">
              <a:latin typeface="+mn-ea"/>
              <a:cs typeface="Times New Roman" panose="02020603050405020304" pitchFamily="18" charset="0"/>
            </a:endParaRPr>
          </a:p>
          <a:p>
            <a:pPr lvl="0">
              <a:spcAft>
                <a:spcPts val="0"/>
              </a:spcAft>
            </a:pPr>
            <a:endParaRPr lang="en-US" altLang="ja-JP" sz="1400" b="1" u="sng" kern="100" dirty="0">
              <a:latin typeface="+mn-ea"/>
              <a:cs typeface="Times New Roman" panose="02020603050405020304" pitchFamily="18" charset="0"/>
            </a:endParaRPr>
          </a:p>
        </p:txBody>
      </p:sp>
      <p:sp>
        <p:nvSpPr>
          <p:cNvPr id="30" name="テキスト ボックス 29"/>
          <p:cNvSpPr txBox="1"/>
          <p:nvPr/>
        </p:nvSpPr>
        <p:spPr>
          <a:xfrm>
            <a:off x="3781202" y="8042868"/>
            <a:ext cx="5671509" cy="1785104"/>
          </a:xfrm>
          <a:prstGeom prst="rect">
            <a:avLst/>
          </a:prstGeom>
          <a:noFill/>
        </p:spPr>
        <p:txBody>
          <a:bodyPr wrap="square" rtlCol="0">
            <a:spAutoFit/>
          </a:bodyPr>
          <a:lstStyle/>
          <a:p>
            <a:r>
              <a:rPr lang="en-US" altLang="ja-JP" sz="1000" dirty="0">
                <a:latin typeface="+mn-ea"/>
              </a:rPr>
              <a:t>Ⅰ</a:t>
            </a:r>
            <a:r>
              <a:rPr lang="ja-JP" altLang="en-US" sz="1000" dirty="0">
                <a:latin typeface="+mn-ea"/>
              </a:rPr>
              <a:t>　</a:t>
            </a:r>
            <a:r>
              <a:rPr kumimoji="1" lang="ja-JP" altLang="en-US" sz="1000" dirty="0">
                <a:latin typeface="+mn-ea"/>
              </a:rPr>
              <a:t>本埠頭における活用方針の検討を行い</a:t>
            </a:r>
            <a:r>
              <a:rPr kumimoji="1" lang="ja-JP" altLang="en-US" sz="1000" dirty="0" smtClean="0">
                <a:latin typeface="+mn-ea"/>
              </a:rPr>
              <a:t>、ガントリークレーン</a:t>
            </a:r>
            <a:r>
              <a:rPr kumimoji="1" lang="en-US" altLang="ja-JP" sz="1000" dirty="0">
                <a:latin typeface="+mn-ea"/>
              </a:rPr>
              <a:t>2</a:t>
            </a:r>
            <a:r>
              <a:rPr kumimoji="1" lang="ja-JP" altLang="en-US" sz="1000" dirty="0" smtClean="0">
                <a:latin typeface="+mn-ea"/>
              </a:rPr>
              <a:t>基の新設</a:t>
            </a:r>
            <a:r>
              <a:rPr lang="ja-JP" altLang="en-US" sz="1000" dirty="0">
                <a:latin typeface="+mn-ea"/>
              </a:rPr>
              <a:t>を決定した。</a:t>
            </a:r>
            <a:endParaRPr kumimoji="1" lang="en-US" altLang="ja-JP" sz="1000" dirty="0">
              <a:latin typeface="+mn-ea"/>
            </a:endParaRPr>
          </a:p>
          <a:p>
            <a:r>
              <a:rPr lang="en-US" altLang="ja-JP" sz="1000" dirty="0">
                <a:latin typeface="+mn-ea"/>
              </a:rPr>
              <a:t>Ⅱ</a:t>
            </a:r>
            <a:r>
              <a:rPr lang="ja-JP" altLang="en-US" sz="1000" dirty="0">
                <a:latin typeface="+mn-ea"/>
              </a:rPr>
              <a:t>　</a:t>
            </a:r>
            <a:r>
              <a:rPr lang="ja-JP" altLang="en-US" sz="1000" dirty="0" smtClean="0">
                <a:latin typeface="+mn-ea"/>
              </a:rPr>
              <a:t>平成</a:t>
            </a:r>
            <a:r>
              <a:rPr lang="en-US" altLang="ja-JP" sz="1000" dirty="0" smtClean="0">
                <a:latin typeface="+mn-ea"/>
              </a:rPr>
              <a:t>28</a:t>
            </a:r>
            <a:r>
              <a:rPr lang="ja-JP" altLang="en-US" sz="1000" dirty="0" smtClean="0">
                <a:latin typeface="+mn-ea"/>
              </a:rPr>
              <a:t>年度</a:t>
            </a:r>
            <a:r>
              <a:rPr lang="ja-JP" altLang="en-US" sz="1000" dirty="0">
                <a:latin typeface="+mn-ea"/>
              </a:rPr>
              <a:t>決算</a:t>
            </a:r>
            <a:r>
              <a:rPr lang="ja-JP" altLang="en-US" sz="1000" dirty="0" smtClean="0">
                <a:latin typeface="+mn-ea"/>
              </a:rPr>
              <a:t>では </a:t>
            </a:r>
            <a:r>
              <a:rPr lang="en-US" altLang="ja-JP" sz="1000" dirty="0" smtClean="0">
                <a:latin typeface="+mn-ea"/>
              </a:rPr>
              <a:t>2,100</a:t>
            </a:r>
            <a:r>
              <a:rPr lang="ja-JP" altLang="en-US" sz="1000" dirty="0" smtClean="0">
                <a:latin typeface="+mn-ea"/>
              </a:rPr>
              <a:t>万円の赤字 であった</a:t>
            </a:r>
            <a:r>
              <a:rPr lang="ja-JP" altLang="en-US" sz="1000" dirty="0">
                <a:latin typeface="+mn-ea"/>
              </a:rPr>
              <a:t>もの</a:t>
            </a:r>
            <a:r>
              <a:rPr lang="ja-JP" altLang="en-US" sz="1000" dirty="0" smtClean="0">
                <a:latin typeface="+mn-ea"/>
              </a:rPr>
              <a:t>の、改善</a:t>
            </a:r>
            <a:r>
              <a:rPr lang="ja-JP" altLang="en-US" sz="1000" dirty="0">
                <a:latin typeface="+mn-ea"/>
              </a:rPr>
              <a:t>し、</a:t>
            </a:r>
            <a:endParaRPr lang="en-US" altLang="ja-JP" sz="1000" dirty="0">
              <a:latin typeface="+mn-ea"/>
            </a:endParaRPr>
          </a:p>
          <a:p>
            <a:r>
              <a:rPr lang="ja-JP" altLang="en-US" sz="1000" dirty="0">
                <a:latin typeface="+mn-ea"/>
              </a:rPr>
              <a:t>　　令和</a:t>
            </a:r>
            <a:r>
              <a:rPr lang="en-US" altLang="ja-JP" sz="1000" dirty="0">
                <a:latin typeface="+mn-ea"/>
              </a:rPr>
              <a:t>2</a:t>
            </a:r>
            <a:r>
              <a:rPr lang="ja-JP" altLang="en-US" sz="1000" dirty="0">
                <a:latin typeface="+mn-ea"/>
              </a:rPr>
              <a:t>年度決算で</a:t>
            </a:r>
            <a:r>
              <a:rPr lang="ja-JP" altLang="en-US" sz="1000" dirty="0" smtClean="0">
                <a:latin typeface="+mn-ea"/>
              </a:rPr>
              <a:t>は </a:t>
            </a:r>
            <a:r>
              <a:rPr lang="en-US" altLang="ja-JP" sz="1000" u="sng" dirty="0" smtClean="0">
                <a:latin typeface="+mn-ea"/>
              </a:rPr>
              <a:t>3,900</a:t>
            </a:r>
            <a:r>
              <a:rPr lang="ja-JP" altLang="en-US" sz="1000" u="sng" dirty="0" smtClean="0">
                <a:latin typeface="+mn-ea"/>
              </a:rPr>
              <a:t>万円の黒字</a:t>
            </a:r>
            <a:r>
              <a:rPr lang="ja-JP" altLang="en-US" sz="1000" dirty="0" smtClean="0">
                <a:latin typeface="+mn-ea"/>
              </a:rPr>
              <a:t> と</a:t>
            </a:r>
            <a:r>
              <a:rPr lang="ja-JP" altLang="en-US" sz="1000" dirty="0">
                <a:latin typeface="+mn-ea"/>
              </a:rPr>
              <a:t>なった。（</a:t>
            </a:r>
            <a:r>
              <a:rPr lang="ja-JP" altLang="en-US" sz="1000" b="1" u="sng" dirty="0">
                <a:latin typeface="+mn-ea"/>
              </a:rPr>
              <a:t>効果額：</a:t>
            </a:r>
            <a:r>
              <a:rPr lang="en-US" altLang="ja-JP" sz="1000" b="1" u="sng" dirty="0" smtClean="0">
                <a:latin typeface="+mn-ea"/>
              </a:rPr>
              <a:t>6,0</a:t>
            </a:r>
            <a:r>
              <a:rPr lang="en-US" altLang="ja-JP" sz="1000" b="1" u="sng" dirty="0">
                <a:latin typeface="+mn-ea"/>
              </a:rPr>
              <a:t>00</a:t>
            </a:r>
            <a:r>
              <a:rPr lang="ja-JP" altLang="en-US" sz="1000" b="1" u="sng" dirty="0" smtClean="0">
                <a:latin typeface="+mn-ea"/>
              </a:rPr>
              <a:t>万</a:t>
            </a:r>
            <a:r>
              <a:rPr lang="ja-JP" altLang="en-US" sz="1000" b="1" u="sng" dirty="0">
                <a:latin typeface="+mn-ea"/>
              </a:rPr>
              <a:t>円</a:t>
            </a:r>
            <a:r>
              <a:rPr lang="ja-JP" altLang="en-US" sz="1000" b="1" dirty="0">
                <a:latin typeface="+mn-ea"/>
              </a:rPr>
              <a:t>）</a:t>
            </a:r>
            <a:endParaRPr lang="en-US" altLang="ja-JP" sz="1000" dirty="0">
              <a:latin typeface="+mn-ea"/>
            </a:endParaRPr>
          </a:p>
          <a:p>
            <a:r>
              <a:rPr kumimoji="1" lang="en-US" altLang="ja-JP" sz="1000" dirty="0">
                <a:latin typeface="+mn-ea"/>
              </a:rPr>
              <a:t>Ⅲ</a:t>
            </a:r>
            <a:r>
              <a:rPr kumimoji="1" lang="ja-JP" altLang="en-US" sz="1000" dirty="0">
                <a:latin typeface="+mn-ea"/>
              </a:rPr>
              <a:t>　</a:t>
            </a:r>
            <a:r>
              <a:rPr lang="ja-JP" altLang="en-US" sz="1000" dirty="0" smtClean="0">
                <a:latin typeface="+mn-ea"/>
              </a:rPr>
              <a:t>平成</a:t>
            </a:r>
            <a:r>
              <a:rPr lang="en-US" altLang="ja-JP" sz="1000" dirty="0" smtClean="0">
                <a:latin typeface="+mn-ea"/>
              </a:rPr>
              <a:t>28</a:t>
            </a:r>
            <a:r>
              <a:rPr lang="ja-JP" altLang="en-US" sz="1000" dirty="0" smtClean="0">
                <a:latin typeface="+mn-ea"/>
              </a:rPr>
              <a:t>年度決算</a:t>
            </a:r>
            <a:r>
              <a:rPr kumimoji="1" lang="ja-JP" altLang="en-US" sz="1000" dirty="0" smtClean="0">
                <a:latin typeface="+mn-ea"/>
              </a:rPr>
              <a:t>では </a:t>
            </a:r>
            <a:r>
              <a:rPr kumimoji="1" lang="en-US" altLang="ja-JP" sz="1000" dirty="0" smtClean="0">
                <a:latin typeface="+mn-ea"/>
              </a:rPr>
              <a:t>1,4</a:t>
            </a:r>
            <a:r>
              <a:rPr lang="en-US" altLang="ja-JP" sz="1000" dirty="0" smtClean="0">
                <a:latin typeface="+mn-ea"/>
              </a:rPr>
              <a:t>00</a:t>
            </a:r>
            <a:r>
              <a:rPr kumimoji="1" lang="ja-JP" altLang="en-US" sz="1000" dirty="0" smtClean="0">
                <a:latin typeface="+mn-ea"/>
              </a:rPr>
              <a:t>万</a:t>
            </a:r>
            <a:r>
              <a:rPr kumimoji="1" lang="ja-JP" altLang="en-US" sz="1000" dirty="0">
                <a:latin typeface="+mn-ea"/>
              </a:rPr>
              <a:t>円の</a:t>
            </a:r>
            <a:r>
              <a:rPr kumimoji="1" lang="ja-JP" altLang="en-US" sz="1000" dirty="0" smtClean="0">
                <a:latin typeface="+mn-ea"/>
              </a:rPr>
              <a:t>赤字 であった</a:t>
            </a:r>
            <a:r>
              <a:rPr kumimoji="1" lang="ja-JP" altLang="en-US" sz="1000" dirty="0">
                <a:latin typeface="+mn-ea"/>
              </a:rPr>
              <a:t>もの</a:t>
            </a:r>
            <a:r>
              <a:rPr kumimoji="1" lang="ja-JP" altLang="en-US" sz="1000" dirty="0" smtClean="0">
                <a:latin typeface="+mn-ea"/>
              </a:rPr>
              <a:t>の、改善</a:t>
            </a:r>
            <a:r>
              <a:rPr kumimoji="1" lang="ja-JP" altLang="en-US" sz="1000" dirty="0">
                <a:latin typeface="+mn-ea"/>
              </a:rPr>
              <a:t>し、</a:t>
            </a:r>
            <a:endParaRPr kumimoji="1" lang="en-US" altLang="ja-JP" sz="1000" dirty="0">
              <a:latin typeface="+mn-ea"/>
            </a:endParaRPr>
          </a:p>
          <a:p>
            <a:r>
              <a:rPr lang="ja-JP" altLang="en-US" sz="1000" dirty="0">
                <a:latin typeface="+mn-ea"/>
              </a:rPr>
              <a:t>　　</a:t>
            </a:r>
            <a:r>
              <a:rPr kumimoji="1" lang="ja-JP" altLang="en-US" sz="1000" dirty="0">
                <a:latin typeface="+mn-ea"/>
              </a:rPr>
              <a:t>令和</a:t>
            </a:r>
            <a:r>
              <a:rPr kumimoji="1" lang="en-US" altLang="ja-JP" sz="1000" dirty="0">
                <a:latin typeface="+mn-ea"/>
              </a:rPr>
              <a:t>2</a:t>
            </a:r>
            <a:r>
              <a:rPr kumimoji="1" lang="ja-JP" altLang="en-US" sz="1000" dirty="0">
                <a:latin typeface="+mn-ea"/>
              </a:rPr>
              <a:t>年度決算で</a:t>
            </a:r>
            <a:r>
              <a:rPr kumimoji="1" lang="ja-JP" altLang="en-US" sz="1000" dirty="0" smtClean="0">
                <a:latin typeface="+mn-ea"/>
              </a:rPr>
              <a:t>は </a:t>
            </a:r>
            <a:r>
              <a:rPr kumimoji="1" lang="en-US" altLang="ja-JP" sz="1000" u="sng" dirty="0" smtClean="0">
                <a:latin typeface="+mn-ea"/>
              </a:rPr>
              <a:t>1,9</a:t>
            </a:r>
            <a:r>
              <a:rPr lang="en-US" altLang="ja-JP" sz="1000" u="sng" dirty="0" smtClean="0">
                <a:latin typeface="+mn-ea"/>
              </a:rPr>
              <a:t>00</a:t>
            </a:r>
            <a:r>
              <a:rPr kumimoji="1" lang="ja-JP" altLang="en-US" sz="1000" u="sng" dirty="0" smtClean="0">
                <a:latin typeface="+mn-ea"/>
              </a:rPr>
              <a:t>万</a:t>
            </a:r>
            <a:r>
              <a:rPr kumimoji="1" lang="ja-JP" altLang="en-US" sz="1000" u="sng" dirty="0">
                <a:latin typeface="+mn-ea"/>
              </a:rPr>
              <a:t>円の</a:t>
            </a:r>
            <a:r>
              <a:rPr kumimoji="1" lang="ja-JP" altLang="en-US" sz="1000" u="sng" dirty="0" smtClean="0">
                <a:latin typeface="+mn-ea"/>
              </a:rPr>
              <a:t>黒字</a:t>
            </a:r>
            <a:r>
              <a:rPr kumimoji="1" lang="ja-JP" altLang="en-US" sz="1000" dirty="0" smtClean="0">
                <a:latin typeface="+mn-ea"/>
              </a:rPr>
              <a:t> と</a:t>
            </a:r>
            <a:r>
              <a:rPr kumimoji="1" lang="ja-JP" altLang="en-US" sz="1000" dirty="0">
                <a:latin typeface="+mn-ea"/>
              </a:rPr>
              <a:t>なった。（</a:t>
            </a:r>
            <a:r>
              <a:rPr kumimoji="1" lang="ja-JP" altLang="en-US" sz="1000" b="1" u="sng" dirty="0">
                <a:latin typeface="+mn-ea"/>
              </a:rPr>
              <a:t>効果額：</a:t>
            </a:r>
            <a:r>
              <a:rPr kumimoji="1" lang="en-US" altLang="ja-JP" sz="1000" b="1" u="sng" dirty="0" smtClean="0">
                <a:latin typeface="+mn-ea"/>
              </a:rPr>
              <a:t>3,3</a:t>
            </a:r>
            <a:r>
              <a:rPr lang="en-US" altLang="ja-JP" sz="1000" b="1" u="sng" dirty="0">
                <a:latin typeface="+mn-ea"/>
              </a:rPr>
              <a:t>00</a:t>
            </a:r>
            <a:r>
              <a:rPr kumimoji="1" lang="ja-JP" altLang="en-US" sz="1000" b="1" u="sng" dirty="0" smtClean="0">
                <a:latin typeface="+mn-ea"/>
              </a:rPr>
              <a:t>万</a:t>
            </a:r>
            <a:r>
              <a:rPr kumimoji="1" lang="ja-JP" altLang="en-US" sz="1000" b="1" u="sng" dirty="0">
                <a:latin typeface="+mn-ea"/>
              </a:rPr>
              <a:t>円</a:t>
            </a:r>
            <a:r>
              <a:rPr kumimoji="1" lang="ja-JP" altLang="en-US" sz="1000" b="1" dirty="0">
                <a:latin typeface="+mn-ea"/>
              </a:rPr>
              <a:t>）</a:t>
            </a:r>
            <a:endParaRPr kumimoji="1" lang="en-US" altLang="ja-JP" sz="1000" dirty="0">
              <a:latin typeface="+mn-ea"/>
            </a:endParaRPr>
          </a:p>
          <a:p>
            <a:r>
              <a:rPr lang="en-US" altLang="ja-JP" sz="1000" dirty="0">
                <a:latin typeface="+mn-ea"/>
              </a:rPr>
              <a:t>Ⅳ</a:t>
            </a:r>
            <a:r>
              <a:rPr lang="ja-JP" altLang="en-US" sz="1000" dirty="0">
                <a:latin typeface="+mn-ea"/>
              </a:rPr>
              <a:t>　</a:t>
            </a:r>
            <a:r>
              <a:rPr lang="ja-JP" altLang="en-US" sz="1000" dirty="0" smtClean="0">
                <a:latin typeface="+mn-ea"/>
              </a:rPr>
              <a:t>平成</a:t>
            </a:r>
            <a:r>
              <a:rPr lang="en-US" altLang="ja-JP" sz="1000" dirty="0" smtClean="0">
                <a:latin typeface="+mn-ea"/>
              </a:rPr>
              <a:t>28</a:t>
            </a:r>
            <a:r>
              <a:rPr lang="ja-JP" altLang="en-US" sz="1000" dirty="0" smtClean="0">
                <a:latin typeface="+mn-ea"/>
              </a:rPr>
              <a:t>年度決算では </a:t>
            </a:r>
            <a:r>
              <a:rPr lang="en-US" altLang="ja-JP" sz="1000" dirty="0" smtClean="0">
                <a:latin typeface="+mn-ea"/>
              </a:rPr>
              <a:t>1,100</a:t>
            </a:r>
            <a:r>
              <a:rPr lang="ja-JP" altLang="en-US" sz="1000" dirty="0" smtClean="0">
                <a:latin typeface="+mn-ea"/>
              </a:rPr>
              <a:t>万</a:t>
            </a:r>
            <a:r>
              <a:rPr lang="ja-JP" altLang="en-US" sz="1000" dirty="0">
                <a:latin typeface="+mn-ea"/>
              </a:rPr>
              <a:t>円の</a:t>
            </a:r>
            <a:r>
              <a:rPr lang="ja-JP" altLang="en-US" sz="1000" dirty="0" smtClean="0">
                <a:latin typeface="+mn-ea"/>
              </a:rPr>
              <a:t>赤字 で</a:t>
            </a:r>
            <a:r>
              <a:rPr lang="ja-JP" altLang="en-US" sz="1000" dirty="0">
                <a:latin typeface="+mn-ea"/>
              </a:rPr>
              <a:t>あり、令和２年度決算においても</a:t>
            </a:r>
            <a:endParaRPr lang="en-US" altLang="ja-JP" sz="1000" dirty="0">
              <a:latin typeface="+mn-ea"/>
            </a:endParaRPr>
          </a:p>
          <a:p>
            <a:r>
              <a:rPr lang="ja-JP" altLang="en-US" sz="1000" dirty="0">
                <a:latin typeface="+mn-ea"/>
              </a:rPr>
              <a:t>　　</a:t>
            </a:r>
            <a:r>
              <a:rPr lang="en-US" altLang="ja-JP" sz="1000" dirty="0" smtClean="0">
                <a:latin typeface="+mn-ea"/>
              </a:rPr>
              <a:t>2,2</a:t>
            </a:r>
            <a:r>
              <a:rPr lang="en-US" altLang="ja-JP" sz="1000" dirty="0">
                <a:latin typeface="+mn-ea"/>
              </a:rPr>
              <a:t>00</a:t>
            </a:r>
            <a:r>
              <a:rPr lang="ja-JP" altLang="en-US" sz="1000" dirty="0" smtClean="0">
                <a:latin typeface="+mn-ea"/>
              </a:rPr>
              <a:t>万円</a:t>
            </a:r>
            <a:r>
              <a:rPr lang="ja-JP" altLang="en-US" sz="1000" dirty="0">
                <a:latin typeface="+mn-ea"/>
              </a:rPr>
              <a:t>の</a:t>
            </a:r>
            <a:r>
              <a:rPr lang="ja-JP" altLang="en-US" sz="1000" dirty="0" smtClean="0">
                <a:latin typeface="+mn-ea"/>
              </a:rPr>
              <a:t>赤字 で</a:t>
            </a:r>
            <a:r>
              <a:rPr lang="ja-JP" altLang="en-US" sz="1000" dirty="0">
                <a:latin typeface="+mn-ea"/>
              </a:rPr>
              <a:t>あるため、</a:t>
            </a:r>
            <a:r>
              <a:rPr kumimoji="1" lang="ja-JP" altLang="en-US" sz="1000" dirty="0" smtClean="0">
                <a:latin typeface="+mn-ea"/>
              </a:rPr>
              <a:t>引</a:t>
            </a:r>
            <a:r>
              <a:rPr lang="ja-JP" altLang="en-US" sz="1000" dirty="0">
                <a:latin typeface="+mn-ea"/>
              </a:rPr>
              <a:t>き</a:t>
            </a:r>
            <a:r>
              <a:rPr kumimoji="1" lang="ja-JP" altLang="en-US" sz="1000" dirty="0" smtClean="0">
                <a:latin typeface="+mn-ea"/>
              </a:rPr>
              <a:t>続き事</a:t>
            </a:r>
            <a:r>
              <a:rPr kumimoji="1" lang="ja-JP" altLang="en-US" sz="1000" dirty="0">
                <a:latin typeface="+mn-ea"/>
              </a:rPr>
              <a:t>業者を呼び込むことで黒字化を</a:t>
            </a:r>
            <a:r>
              <a:rPr kumimoji="1" lang="ja-JP" altLang="en-US" sz="1000" dirty="0" smtClean="0">
                <a:latin typeface="+mn-ea"/>
              </a:rPr>
              <a:t>図る。</a:t>
            </a:r>
            <a:endParaRPr kumimoji="1" lang="en-US" altLang="ja-JP" sz="1000" dirty="0">
              <a:latin typeface="+mn-ea"/>
            </a:endParaRPr>
          </a:p>
          <a:p>
            <a:r>
              <a:rPr lang="en-US" altLang="ja-JP" sz="1000" dirty="0">
                <a:latin typeface="+mn-ea"/>
              </a:rPr>
              <a:t>Ⅴ</a:t>
            </a:r>
            <a:r>
              <a:rPr lang="ja-JP" altLang="en-US" sz="1000" dirty="0">
                <a:latin typeface="+mn-ea"/>
              </a:rPr>
              <a:t>　</a:t>
            </a:r>
            <a:r>
              <a:rPr lang="ja-JP" altLang="en-US" sz="1000" dirty="0" smtClean="0">
                <a:latin typeface="+mn-ea"/>
              </a:rPr>
              <a:t>令和元年度決算では </a:t>
            </a:r>
            <a:r>
              <a:rPr lang="en-US" altLang="ja-JP" sz="1000" dirty="0" smtClean="0">
                <a:latin typeface="+mn-ea"/>
              </a:rPr>
              <a:t>500</a:t>
            </a:r>
            <a:r>
              <a:rPr lang="ja-JP" altLang="en-US" sz="1000" dirty="0" smtClean="0">
                <a:latin typeface="+mn-ea"/>
              </a:rPr>
              <a:t>万円</a:t>
            </a:r>
            <a:r>
              <a:rPr lang="ja-JP" altLang="en-US" sz="1000" dirty="0">
                <a:latin typeface="+mn-ea"/>
              </a:rPr>
              <a:t>の</a:t>
            </a:r>
            <a:r>
              <a:rPr lang="ja-JP" altLang="en-US" sz="1000" dirty="0" smtClean="0">
                <a:latin typeface="+mn-ea"/>
              </a:rPr>
              <a:t>赤字 であった</a:t>
            </a:r>
            <a:r>
              <a:rPr lang="ja-JP" altLang="en-US" sz="1000" dirty="0">
                <a:latin typeface="+mn-ea"/>
              </a:rPr>
              <a:t>もの</a:t>
            </a:r>
            <a:r>
              <a:rPr lang="ja-JP" altLang="en-US" sz="1000" dirty="0" smtClean="0">
                <a:latin typeface="+mn-ea"/>
              </a:rPr>
              <a:t>の、改善</a:t>
            </a:r>
            <a:r>
              <a:rPr lang="ja-JP" altLang="en-US" sz="1000" dirty="0">
                <a:latin typeface="+mn-ea"/>
              </a:rPr>
              <a:t>し、</a:t>
            </a:r>
            <a:endParaRPr lang="en-US" altLang="ja-JP" sz="1000" dirty="0">
              <a:latin typeface="+mn-ea"/>
            </a:endParaRPr>
          </a:p>
          <a:p>
            <a:r>
              <a:rPr lang="ja-JP" altLang="en-US" sz="1000" dirty="0">
                <a:latin typeface="+mn-ea"/>
              </a:rPr>
              <a:t>　　令和２年度決算で</a:t>
            </a:r>
            <a:r>
              <a:rPr lang="ja-JP" altLang="en-US" sz="1000" dirty="0" smtClean="0">
                <a:latin typeface="+mn-ea"/>
              </a:rPr>
              <a:t>は </a:t>
            </a:r>
            <a:r>
              <a:rPr lang="en-US" altLang="ja-JP" sz="1000" u="sng" dirty="0" smtClean="0">
                <a:latin typeface="+mn-ea"/>
              </a:rPr>
              <a:t>900</a:t>
            </a:r>
            <a:r>
              <a:rPr lang="ja-JP" altLang="en-US" sz="1000" u="sng" dirty="0" smtClean="0">
                <a:latin typeface="+mn-ea"/>
              </a:rPr>
              <a:t>万円</a:t>
            </a:r>
            <a:r>
              <a:rPr lang="ja-JP" altLang="en-US" sz="1000" u="sng" dirty="0">
                <a:latin typeface="+mn-ea"/>
              </a:rPr>
              <a:t>の</a:t>
            </a:r>
            <a:r>
              <a:rPr lang="ja-JP" altLang="en-US" sz="1000" u="sng" dirty="0" smtClean="0">
                <a:latin typeface="+mn-ea"/>
              </a:rPr>
              <a:t>黒字</a:t>
            </a:r>
            <a:r>
              <a:rPr lang="ja-JP" altLang="en-US" sz="1000" dirty="0" smtClean="0">
                <a:latin typeface="+mn-ea"/>
              </a:rPr>
              <a:t> と</a:t>
            </a:r>
            <a:r>
              <a:rPr lang="ja-JP" altLang="en-US" sz="1000" dirty="0">
                <a:latin typeface="+mn-ea"/>
              </a:rPr>
              <a:t>なった。（</a:t>
            </a:r>
            <a:r>
              <a:rPr lang="ja-JP" altLang="en-US" sz="1000" b="1" u="sng" dirty="0">
                <a:latin typeface="+mn-ea"/>
              </a:rPr>
              <a:t>効果額：</a:t>
            </a:r>
            <a:r>
              <a:rPr lang="en-US" altLang="ja-JP" sz="1000" b="1" u="sng" dirty="0" smtClean="0">
                <a:latin typeface="+mn-ea"/>
              </a:rPr>
              <a:t>1,4</a:t>
            </a:r>
            <a:r>
              <a:rPr lang="en-US" altLang="ja-JP" sz="1000" b="1" u="sng" dirty="0">
                <a:latin typeface="+mn-ea"/>
              </a:rPr>
              <a:t>00</a:t>
            </a:r>
            <a:r>
              <a:rPr lang="ja-JP" altLang="en-US" sz="1000" b="1" u="sng" dirty="0" smtClean="0">
                <a:latin typeface="+mn-ea"/>
              </a:rPr>
              <a:t>万</a:t>
            </a:r>
            <a:r>
              <a:rPr lang="ja-JP" altLang="en-US" sz="1000" b="1" u="sng" dirty="0">
                <a:latin typeface="+mn-ea"/>
              </a:rPr>
              <a:t>円</a:t>
            </a:r>
            <a:r>
              <a:rPr lang="ja-JP" altLang="en-US" sz="1000" b="1" dirty="0">
                <a:latin typeface="+mn-ea"/>
              </a:rPr>
              <a:t>）</a:t>
            </a:r>
            <a:endParaRPr lang="en-US" altLang="ja-JP" sz="1000" dirty="0">
              <a:latin typeface="+mn-ea"/>
            </a:endParaRPr>
          </a:p>
          <a:p>
            <a:r>
              <a:rPr kumimoji="1" lang="en-US" altLang="ja-JP" sz="1000" dirty="0">
                <a:latin typeface="+mn-ea"/>
              </a:rPr>
              <a:t>Ⅵ</a:t>
            </a:r>
            <a:r>
              <a:rPr kumimoji="1" lang="ja-JP" altLang="en-US" sz="1000" dirty="0">
                <a:latin typeface="+mn-ea"/>
              </a:rPr>
              <a:t>　</a:t>
            </a:r>
            <a:r>
              <a:rPr lang="ja-JP" altLang="en-US" sz="1000" dirty="0" smtClean="0">
                <a:latin typeface="+mn-ea"/>
              </a:rPr>
              <a:t>平成</a:t>
            </a:r>
            <a:r>
              <a:rPr lang="en-US" altLang="ja-JP" sz="1000" dirty="0" smtClean="0">
                <a:latin typeface="+mn-ea"/>
              </a:rPr>
              <a:t>28</a:t>
            </a:r>
            <a:r>
              <a:rPr lang="ja-JP" altLang="en-US" sz="1000" dirty="0" smtClean="0">
                <a:latin typeface="+mn-ea"/>
              </a:rPr>
              <a:t>年度</a:t>
            </a:r>
            <a:r>
              <a:rPr kumimoji="1" lang="ja-JP" altLang="en-US" sz="1000" dirty="0" smtClean="0">
                <a:latin typeface="+mn-ea"/>
              </a:rPr>
              <a:t>決算</a:t>
            </a:r>
            <a:r>
              <a:rPr lang="ja-JP" altLang="en-US" sz="1000" dirty="0">
                <a:latin typeface="+mn-ea"/>
              </a:rPr>
              <a:t>で</a:t>
            </a:r>
            <a:r>
              <a:rPr lang="ja-JP" altLang="en-US" sz="1000" dirty="0" smtClean="0">
                <a:latin typeface="+mn-ea"/>
              </a:rPr>
              <a:t>は </a:t>
            </a:r>
            <a:r>
              <a:rPr kumimoji="1" lang="en-US" altLang="ja-JP" sz="1000" dirty="0" smtClean="0">
                <a:latin typeface="+mn-ea"/>
              </a:rPr>
              <a:t>300</a:t>
            </a:r>
            <a:r>
              <a:rPr kumimoji="1" lang="ja-JP" altLang="en-US" sz="1000" dirty="0" smtClean="0">
                <a:latin typeface="+mn-ea"/>
              </a:rPr>
              <a:t>万円の赤字 であり、令和</a:t>
            </a:r>
            <a:r>
              <a:rPr kumimoji="1" lang="en-US" altLang="ja-JP" sz="1000" dirty="0" smtClean="0">
                <a:latin typeface="+mn-ea"/>
              </a:rPr>
              <a:t>2</a:t>
            </a:r>
            <a:r>
              <a:rPr kumimoji="1" lang="ja-JP" altLang="en-US" sz="1000" dirty="0" smtClean="0">
                <a:latin typeface="+mn-ea"/>
              </a:rPr>
              <a:t>年度決算においても </a:t>
            </a:r>
            <a:r>
              <a:rPr lang="en-US" altLang="ja-JP" sz="1000" dirty="0" smtClean="0">
                <a:latin typeface="+mn-ea"/>
              </a:rPr>
              <a:t>400</a:t>
            </a:r>
            <a:r>
              <a:rPr kumimoji="1" lang="ja-JP" altLang="en-US" sz="1000" dirty="0" smtClean="0">
                <a:latin typeface="+mn-ea"/>
              </a:rPr>
              <a:t>万円の赤字 ではある</a:t>
            </a:r>
            <a:endParaRPr kumimoji="1" lang="en-US" altLang="ja-JP" sz="1000" dirty="0" smtClean="0">
              <a:latin typeface="+mn-ea"/>
            </a:endParaRPr>
          </a:p>
          <a:p>
            <a:r>
              <a:rPr lang="ja-JP" altLang="en-US" sz="1000" dirty="0">
                <a:latin typeface="+mn-ea"/>
              </a:rPr>
              <a:t>　</a:t>
            </a:r>
            <a:r>
              <a:rPr lang="ja-JP" altLang="en-US" sz="1000" dirty="0" smtClean="0">
                <a:latin typeface="+mn-ea"/>
              </a:rPr>
              <a:t>　</a:t>
            </a:r>
            <a:r>
              <a:rPr kumimoji="1" lang="ja-JP" altLang="en-US" sz="1000" dirty="0" smtClean="0">
                <a:latin typeface="+mn-ea"/>
              </a:rPr>
              <a:t>ものの、現使用者の使用面積増加により、令和</a:t>
            </a:r>
            <a:r>
              <a:rPr kumimoji="1" lang="ja-JP" altLang="en-US" sz="1000" dirty="0">
                <a:latin typeface="+mn-ea"/>
              </a:rPr>
              <a:t>４年度以降には</a:t>
            </a:r>
            <a:r>
              <a:rPr kumimoji="1" lang="ja-JP" altLang="en-US" sz="1000" dirty="0" smtClean="0">
                <a:latin typeface="+mn-ea"/>
              </a:rPr>
              <a:t>黒字</a:t>
            </a:r>
            <a:r>
              <a:rPr lang="ja-JP" altLang="en-US" sz="1000" dirty="0" smtClean="0">
                <a:latin typeface="+mn-ea"/>
              </a:rPr>
              <a:t>化が見込まれる。</a:t>
            </a:r>
            <a:endParaRPr kumimoji="1" lang="ja-JP" altLang="en-US" sz="1000" dirty="0">
              <a:latin typeface="+mn-ea"/>
            </a:endParaRPr>
          </a:p>
        </p:txBody>
      </p:sp>
      <p:sp>
        <p:nvSpPr>
          <p:cNvPr id="4" name="正方形/長方形 3"/>
          <p:cNvSpPr/>
          <p:nvPr/>
        </p:nvSpPr>
        <p:spPr>
          <a:xfrm>
            <a:off x="3529571" y="7814631"/>
            <a:ext cx="3347550" cy="307777"/>
          </a:xfrm>
          <a:prstGeom prst="rect">
            <a:avLst/>
          </a:prstGeom>
        </p:spPr>
        <p:txBody>
          <a:bodyPr wrap="square">
            <a:spAutoFit/>
          </a:bodyPr>
          <a:lstStyle/>
          <a:p>
            <a:pPr lvl="0">
              <a:spcAft>
                <a:spcPts val="0"/>
              </a:spcAft>
            </a:pPr>
            <a:r>
              <a:rPr lang="ja-JP" altLang="en-US" sz="1400" b="1" kern="100" dirty="0">
                <a:latin typeface="+mn-ea"/>
                <a:cs typeface="Times New Roman" panose="02020603050405020304" pitchFamily="18" charset="0"/>
              </a:rPr>
              <a:t>①</a:t>
            </a:r>
            <a:r>
              <a:rPr lang="en-US" altLang="ja-JP" sz="1400" b="1" kern="100" dirty="0">
                <a:latin typeface="+mn-ea"/>
                <a:cs typeface="Times New Roman" panose="02020603050405020304" pitchFamily="18" charset="0"/>
              </a:rPr>
              <a:t>-2</a:t>
            </a:r>
            <a:r>
              <a:rPr lang="ja-JP" altLang="en-US" sz="1400" b="1" kern="100" dirty="0">
                <a:latin typeface="+mn-ea"/>
                <a:cs typeface="Times New Roman" panose="02020603050405020304" pitchFamily="18" charset="0"/>
              </a:rPr>
              <a:t>　</a:t>
            </a:r>
            <a:r>
              <a:rPr lang="ja-JP" altLang="en-US" sz="1400" b="1" u="sng" kern="100" dirty="0">
                <a:latin typeface="+mn-ea"/>
                <a:cs typeface="Times New Roman" panose="02020603050405020304" pitchFamily="18" charset="0"/>
              </a:rPr>
              <a:t>取組</a:t>
            </a:r>
            <a:r>
              <a:rPr lang="ja-JP" altLang="en-US" sz="1400" b="1" u="sng" kern="100" dirty="0" smtClean="0">
                <a:latin typeface="+mn-ea"/>
                <a:cs typeface="Times New Roman" panose="02020603050405020304" pitchFamily="18" charset="0"/>
              </a:rPr>
              <a:t>結果　効果額：１億</a:t>
            </a:r>
            <a:r>
              <a:rPr lang="en-US" altLang="ja-JP" sz="1400" b="1" u="sng" kern="100" dirty="0" smtClean="0">
                <a:latin typeface="+mn-ea"/>
                <a:cs typeface="Times New Roman" panose="02020603050405020304" pitchFamily="18" charset="0"/>
              </a:rPr>
              <a:t>700</a:t>
            </a:r>
            <a:r>
              <a:rPr lang="ja-JP" altLang="en-US" sz="1400" b="1" u="sng" kern="100" dirty="0" smtClean="0">
                <a:latin typeface="+mn-ea"/>
                <a:cs typeface="Times New Roman" panose="02020603050405020304" pitchFamily="18" charset="0"/>
              </a:rPr>
              <a:t>万円</a:t>
            </a:r>
            <a:endParaRPr lang="en-US" altLang="ja-JP" sz="1400" b="1" u="sng" kern="100" dirty="0">
              <a:latin typeface="+mn-ea"/>
              <a:cs typeface="Times New Roman" panose="02020603050405020304" pitchFamily="18" charset="0"/>
            </a:endParaRPr>
          </a:p>
        </p:txBody>
      </p:sp>
      <p:sp>
        <p:nvSpPr>
          <p:cNvPr id="31" name="正方形/長方形 30"/>
          <p:cNvSpPr/>
          <p:nvPr/>
        </p:nvSpPr>
        <p:spPr>
          <a:xfrm>
            <a:off x="102598" y="9172226"/>
            <a:ext cx="3604003" cy="667130"/>
          </a:xfrm>
          <a:prstGeom prst="rect">
            <a:avLst/>
          </a:prstGeom>
          <a:noFill/>
          <a:ln w="38100">
            <a:solidFill>
              <a:srgbClr val="7030A0"/>
            </a:solidFill>
          </a:ln>
        </p:spPr>
        <p:txBody>
          <a:bodyPr wrap="square" anchor="t">
            <a:noAutofit/>
          </a:bodyPr>
          <a:lstStyle/>
          <a:p>
            <a:pPr lvl="0" algn="just">
              <a:spcAft>
                <a:spcPts val="0"/>
              </a:spcAft>
            </a:pPr>
            <a:endParaRPr lang="en-US" altLang="ja-JP" kern="100" dirty="0">
              <a:solidFill>
                <a:schemeClr val="tx2"/>
              </a:solidFill>
              <a:latin typeface="+mn-ea"/>
              <a:cs typeface="Times New Roman" panose="02020603050405020304" pitchFamily="18" charset="0"/>
            </a:endParaRPr>
          </a:p>
        </p:txBody>
      </p:sp>
      <p:sp>
        <p:nvSpPr>
          <p:cNvPr id="5" name="正方形/長方形 4"/>
          <p:cNvSpPr/>
          <p:nvPr/>
        </p:nvSpPr>
        <p:spPr>
          <a:xfrm>
            <a:off x="152774" y="9314229"/>
            <a:ext cx="3602649" cy="553998"/>
          </a:xfrm>
          <a:prstGeom prst="rect">
            <a:avLst/>
          </a:prstGeom>
        </p:spPr>
        <p:txBody>
          <a:bodyPr wrap="square">
            <a:spAutoFit/>
          </a:bodyPr>
          <a:lstStyle/>
          <a:p>
            <a:r>
              <a:rPr lang="ja-JP" altLang="en-US" sz="1000" dirty="0"/>
              <a:t>令和</a:t>
            </a:r>
            <a:r>
              <a:rPr lang="en-US" altLang="ja-JP" sz="1000" dirty="0"/>
              <a:t>2</a:t>
            </a:r>
            <a:r>
              <a:rPr lang="ja-JP" altLang="en-US" sz="1000" dirty="0"/>
              <a:t>年度決算において、赤字地区は残されているものの</a:t>
            </a:r>
            <a:r>
              <a:rPr lang="ja-JP" altLang="en-US" sz="1000" dirty="0" smtClean="0"/>
              <a:t>、</a:t>
            </a:r>
            <a:endParaRPr lang="en-US" altLang="ja-JP" sz="1000" dirty="0" smtClean="0"/>
          </a:p>
          <a:p>
            <a:r>
              <a:rPr lang="ja-JP" altLang="en-US" sz="1000" dirty="0" smtClean="0"/>
              <a:t>短期的</a:t>
            </a:r>
            <a:r>
              <a:rPr lang="ja-JP" altLang="en-US" sz="1000" dirty="0"/>
              <a:t>取組により黒字に転じた地区もあり、一定の成果</a:t>
            </a:r>
            <a:r>
              <a:rPr lang="ja-JP" altLang="en-US" sz="1000" dirty="0" smtClean="0"/>
              <a:t>が</a:t>
            </a:r>
            <a:endParaRPr lang="en-US" altLang="ja-JP" sz="1000" dirty="0" smtClean="0"/>
          </a:p>
          <a:p>
            <a:r>
              <a:rPr lang="ja-JP" altLang="en-US" sz="1000" dirty="0" smtClean="0"/>
              <a:t>あった。引き続き</a:t>
            </a:r>
            <a:r>
              <a:rPr lang="ja-JP" altLang="en-US" sz="1000" dirty="0"/>
              <a:t>経営改善に向け、取組を進めていく。</a:t>
            </a:r>
          </a:p>
        </p:txBody>
      </p:sp>
      <p:sp>
        <p:nvSpPr>
          <p:cNvPr id="34" name="正方形/長方形 33"/>
          <p:cNvSpPr/>
          <p:nvPr/>
        </p:nvSpPr>
        <p:spPr>
          <a:xfrm>
            <a:off x="113841" y="9181461"/>
            <a:ext cx="1189794" cy="159763"/>
          </a:xfrm>
          <a:prstGeom prst="rect">
            <a:avLst/>
          </a:prstGeom>
          <a:solidFill>
            <a:srgbClr val="7030A0"/>
          </a:solidFill>
        </p:spPr>
        <p:txBody>
          <a:bodyPr wrap="square" anchor="ctr">
            <a:noAutofit/>
          </a:bodyPr>
          <a:lstStyle/>
          <a:p>
            <a:pPr lvl="0">
              <a:spcAft>
                <a:spcPts val="0"/>
              </a:spcAft>
            </a:pPr>
            <a:r>
              <a:rPr lang="ja-JP" altLang="en-US" sz="1300" b="1" kern="100" dirty="0" smtClean="0">
                <a:solidFill>
                  <a:schemeClr val="bg1"/>
                </a:solidFill>
                <a:latin typeface="+mn-ea"/>
                <a:cs typeface="Times New Roman" panose="02020603050405020304" pitchFamily="18" charset="0"/>
              </a:rPr>
              <a:t>　</a:t>
            </a:r>
            <a:r>
              <a:rPr lang="ja-JP" altLang="en-US" sz="1050" b="1" kern="100" dirty="0" smtClean="0">
                <a:solidFill>
                  <a:schemeClr val="bg1"/>
                </a:solidFill>
                <a:latin typeface="+mn-ea"/>
                <a:cs typeface="Times New Roman" panose="02020603050405020304" pitchFamily="18" charset="0"/>
              </a:rPr>
              <a:t>まとめ</a:t>
            </a:r>
            <a:endParaRPr lang="en-US" altLang="ja-JP" sz="1050" b="1" kern="100" dirty="0">
              <a:solidFill>
                <a:schemeClr val="bg1"/>
              </a:solidFill>
              <a:latin typeface="+mn-ea"/>
              <a:cs typeface="Times New Roman" panose="02020603050405020304" pitchFamily="18" charset="0"/>
            </a:endParaRPr>
          </a:p>
        </p:txBody>
      </p:sp>
      <p:sp>
        <p:nvSpPr>
          <p:cNvPr id="35" name="正方形/長方形 34"/>
          <p:cNvSpPr/>
          <p:nvPr/>
        </p:nvSpPr>
        <p:spPr>
          <a:xfrm>
            <a:off x="169122" y="7306300"/>
            <a:ext cx="4890088" cy="556202"/>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ja-JP" altLang="en-US" sz="1600" dirty="0" smtClean="0">
                <a:solidFill>
                  <a:schemeClr val="tx1"/>
                </a:solidFill>
                <a:latin typeface="メイリオ" panose="020B0604030504040204" pitchFamily="50" charset="-128"/>
                <a:ea typeface="メイリオ" panose="020B0604030504040204" pitchFamily="50" charset="-128"/>
              </a:rPr>
              <a:t>③　短期的取組による効果（令和２年度決算）</a:t>
            </a:r>
            <a:endParaRPr lang="en-US" altLang="ja-JP" sz="16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1782697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2812</TotalTime>
  <Words>3230</Words>
  <PresentationFormat>ユーザー設定</PresentationFormat>
  <Paragraphs>211</Paragraphs>
  <Slides>3</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3</vt:i4>
      </vt:variant>
    </vt:vector>
  </HeadingPairs>
  <TitlesOfParts>
    <vt:vector size="13" baseType="lpstr">
      <vt:lpstr>ＭＳ Ｐゴシック</vt:lpstr>
      <vt:lpstr>ＭＳ ゴシック</vt:lpstr>
      <vt:lpstr>新細明體</vt:lpstr>
      <vt:lpstr>メイリオ</vt:lpstr>
      <vt:lpstr>Arial</vt:lpstr>
      <vt:lpstr>Calibri</vt:lpstr>
      <vt:lpstr>Calibri Light</vt:lpstr>
      <vt:lpstr>Times New Roman</vt:lpstr>
      <vt:lpstr>Wingdings</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2022-02-03T05:25:01Z</cp:lastPrinted>
  <dcterms:created xsi:type="dcterms:W3CDTF">2017-10-06T08:42:29Z</dcterms:created>
  <dcterms:modified xsi:type="dcterms:W3CDTF">2022-03-10T01:33:04Z</dcterms:modified>
</cp:coreProperties>
</file>