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7"/>
  </p:notesMasterIdLst>
  <p:sldIdLst>
    <p:sldId id="256" r:id="rId2"/>
    <p:sldId id="278" r:id="rId3"/>
    <p:sldId id="389" r:id="rId4"/>
    <p:sldId id="257" r:id="rId5"/>
    <p:sldId id="354"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勝井　祐貴" initials="勝井　祐貴" lastIdx="2" clrIdx="0">
    <p:extLst>
      <p:ext uri="{19B8F6BF-5375-455C-9EA6-DF929625EA0E}">
        <p15:presenceInfo xmlns:p15="http://schemas.microsoft.com/office/powerpoint/2012/main" userId="勝井　祐貴"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5D7ED"/>
    <a:srgbClr val="421E4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93211" autoAdjust="0"/>
  </p:normalViewPr>
  <p:slideViewPr>
    <p:cSldViewPr snapToGrid="0">
      <p:cViewPr varScale="1">
        <p:scale>
          <a:sx n="59" d="100"/>
          <a:sy n="59" d="100"/>
        </p:scale>
        <p:origin x="78" y="264"/>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5EF03-B41F-4A60-A51B-6E87E187509A}"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kumimoji="1" lang="ja-JP" altLang="en-US"/>
        </a:p>
      </dgm:t>
    </dgm:pt>
    <dgm:pt modelId="{E22CC281-9954-4CBD-95C9-97213FE6200F}">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Plan</a:t>
          </a:r>
        </a:p>
        <a:p>
          <a:r>
            <a:rPr kumimoji="1" lang="ja-JP" altLang="en-US" dirty="0" smtClean="0"/>
            <a:t>（計画）</a:t>
          </a:r>
          <a:endParaRPr kumimoji="1" lang="ja-JP" altLang="en-US" dirty="0"/>
        </a:p>
      </dgm:t>
    </dgm:pt>
    <dgm:pt modelId="{DDEDA4D1-46C5-4274-BD6C-B3197716B338}" type="parTrans" cxnId="{EA5C050B-8E4A-4363-8B89-FAB5C8A2E882}">
      <dgm:prSet/>
      <dgm:spPr/>
      <dgm:t>
        <a:bodyPr/>
        <a:lstStyle/>
        <a:p>
          <a:endParaRPr kumimoji="1" lang="ja-JP" altLang="en-US"/>
        </a:p>
      </dgm:t>
    </dgm:pt>
    <dgm:pt modelId="{F9C835C1-E382-487B-AF5F-3DC4D8F0E4BD}" type="sibTrans" cxnId="{EA5C050B-8E4A-4363-8B89-FAB5C8A2E882}">
      <dgm:prSet/>
      <dgm:spPr/>
      <dgm:t>
        <a:bodyPr/>
        <a:lstStyle/>
        <a:p>
          <a:endParaRPr kumimoji="1" lang="ja-JP" altLang="en-US"/>
        </a:p>
      </dgm:t>
    </dgm:pt>
    <dgm:pt modelId="{F49E12AD-BC30-4822-9184-C692E35CF8F4}">
      <dgm:prSet phldrT="[テキスト]" custT="1"/>
      <dgm:spPr/>
      <dgm:t>
        <a:bodyPr/>
        <a:lstStyle/>
        <a:p>
          <a:r>
            <a:rPr kumimoji="1" lang="ja-JP" altLang="en-US" sz="1200" dirty="0" smtClean="0"/>
            <a:t>「有識者の意見」を踏まえた経営改善策を策定する。</a:t>
          </a:r>
          <a:endParaRPr kumimoji="1" lang="ja-JP" altLang="en-US" sz="1200" dirty="0"/>
        </a:p>
      </dgm:t>
    </dgm:pt>
    <dgm:pt modelId="{4D716B0D-1448-4773-A38B-E0C2362984D2}" type="parTrans" cxnId="{971DD177-03B0-4A03-A895-9FBB83C8F0BF}">
      <dgm:prSet/>
      <dgm:spPr/>
      <dgm:t>
        <a:bodyPr/>
        <a:lstStyle/>
        <a:p>
          <a:endParaRPr kumimoji="1" lang="ja-JP" altLang="en-US"/>
        </a:p>
      </dgm:t>
    </dgm:pt>
    <dgm:pt modelId="{0D9E77A8-08E1-4707-B35B-AC3CD8F854CA}" type="sibTrans" cxnId="{971DD177-03B0-4A03-A895-9FBB83C8F0BF}">
      <dgm:prSet/>
      <dgm:spPr/>
      <dgm:t>
        <a:bodyPr/>
        <a:lstStyle/>
        <a:p>
          <a:endParaRPr kumimoji="1" lang="ja-JP" altLang="en-US"/>
        </a:p>
      </dgm:t>
    </dgm:pt>
    <dgm:pt modelId="{7A2B7C8C-EB4C-48F3-A1A3-C6C4BE67BCAE}">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Do</a:t>
          </a:r>
        </a:p>
        <a:p>
          <a:r>
            <a:rPr kumimoji="1" lang="ja-JP" altLang="en-US" dirty="0" smtClean="0"/>
            <a:t>（実行）</a:t>
          </a:r>
          <a:endParaRPr kumimoji="1" lang="ja-JP" altLang="en-US" dirty="0"/>
        </a:p>
      </dgm:t>
    </dgm:pt>
    <dgm:pt modelId="{BF437B4F-51F9-402B-B0F8-1429D26EA39A}" type="parTrans" cxnId="{4255D1C9-83AC-49EA-BC17-E6CA6EEE8D30}">
      <dgm:prSet/>
      <dgm:spPr/>
      <dgm:t>
        <a:bodyPr/>
        <a:lstStyle/>
        <a:p>
          <a:endParaRPr kumimoji="1" lang="ja-JP" altLang="en-US"/>
        </a:p>
      </dgm:t>
    </dgm:pt>
    <dgm:pt modelId="{2D483E21-8AD6-429D-B3B9-34666087613E}" type="sibTrans" cxnId="{4255D1C9-83AC-49EA-BC17-E6CA6EEE8D30}">
      <dgm:prSet/>
      <dgm:spPr/>
      <dgm:t>
        <a:bodyPr/>
        <a:lstStyle/>
        <a:p>
          <a:endParaRPr kumimoji="1" lang="ja-JP" altLang="en-US"/>
        </a:p>
      </dgm:t>
    </dgm:pt>
    <dgm:pt modelId="{2A59F98F-42CD-4653-A254-C3B12FBFFA3B}">
      <dgm:prSet phldrT="[テキスト]" custT="1"/>
      <dgm:spPr/>
      <dgm:t>
        <a:bodyPr/>
        <a:lstStyle/>
        <a:p>
          <a:r>
            <a:rPr kumimoji="1" lang="ja-JP" altLang="en-US" sz="1200" dirty="0" smtClean="0"/>
            <a:t>経営改善策に沿って日々の業務を行う。</a:t>
          </a:r>
          <a:endParaRPr kumimoji="1" lang="ja-JP" altLang="en-US" sz="1200" dirty="0"/>
        </a:p>
      </dgm:t>
    </dgm:pt>
    <dgm:pt modelId="{555D7B12-7E84-4063-BEDB-E55259E85B73}" type="parTrans" cxnId="{BDFFD1C0-2D17-4446-A77E-5519946D9FA6}">
      <dgm:prSet/>
      <dgm:spPr/>
      <dgm:t>
        <a:bodyPr/>
        <a:lstStyle/>
        <a:p>
          <a:endParaRPr kumimoji="1" lang="ja-JP" altLang="en-US"/>
        </a:p>
      </dgm:t>
    </dgm:pt>
    <dgm:pt modelId="{67140B58-E1F9-4A01-9BA9-359039F42346}" type="sibTrans" cxnId="{BDFFD1C0-2D17-4446-A77E-5519946D9FA6}">
      <dgm:prSet/>
      <dgm:spPr/>
      <dgm:t>
        <a:bodyPr/>
        <a:lstStyle/>
        <a:p>
          <a:endParaRPr kumimoji="1" lang="ja-JP" altLang="en-US"/>
        </a:p>
      </dgm:t>
    </dgm:pt>
    <dgm:pt modelId="{2EA8E944-2B5D-4D4B-9DE4-5B91C87C1B61}">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Check</a:t>
          </a:r>
        </a:p>
        <a:p>
          <a:r>
            <a:rPr kumimoji="1" lang="ja-JP" altLang="en-US" dirty="0" smtClean="0"/>
            <a:t>（評価）</a:t>
          </a:r>
          <a:endParaRPr kumimoji="1" lang="ja-JP" altLang="en-US" dirty="0"/>
        </a:p>
      </dgm:t>
    </dgm:pt>
    <dgm:pt modelId="{A02F942F-DEED-433B-A17D-CF2443C8BA63}" type="parTrans" cxnId="{E0593BA1-FE3D-4E26-AA2D-769BA5C3F917}">
      <dgm:prSet/>
      <dgm:spPr/>
      <dgm:t>
        <a:bodyPr/>
        <a:lstStyle/>
        <a:p>
          <a:endParaRPr kumimoji="1" lang="ja-JP" altLang="en-US"/>
        </a:p>
      </dgm:t>
    </dgm:pt>
    <dgm:pt modelId="{0FF4941E-7736-4EFC-86EE-2CD816CF1A45}" type="sibTrans" cxnId="{E0593BA1-FE3D-4E26-AA2D-769BA5C3F917}">
      <dgm:prSet/>
      <dgm:spPr/>
      <dgm:t>
        <a:bodyPr/>
        <a:lstStyle/>
        <a:p>
          <a:endParaRPr kumimoji="1" lang="ja-JP" altLang="en-US"/>
        </a:p>
      </dgm:t>
    </dgm:pt>
    <dgm:pt modelId="{C82C2CF6-3CEC-4D1B-86FB-81BF13AAD185}">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Action</a:t>
          </a:r>
        </a:p>
        <a:p>
          <a:r>
            <a:rPr kumimoji="1" lang="ja-JP" altLang="en-US" dirty="0" smtClean="0"/>
            <a:t>（改善）</a:t>
          </a:r>
          <a:endParaRPr kumimoji="1" lang="ja-JP" altLang="en-US" dirty="0"/>
        </a:p>
      </dgm:t>
    </dgm:pt>
    <dgm:pt modelId="{D0539543-1555-43BB-8C22-E94D4AB339E4}" type="parTrans" cxnId="{C5DAA61A-4274-4F1E-A97E-E38DBEFEE6FD}">
      <dgm:prSet/>
      <dgm:spPr/>
      <dgm:t>
        <a:bodyPr/>
        <a:lstStyle/>
        <a:p>
          <a:endParaRPr kumimoji="1" lang="ja-JP" altLang="en-US"/>
        </a:p>
      </dgm:t>
    </dgm:pt>
    <dgm:pt modelId="{EAD50B67-8D26-4C23-BD89-372A6F00F53E}" type="sibTrans" cxnId="{C5DAA61A-4274-4F1E-A97E-E38DBEFEE6FD}">
      <dgm:prSet/>
      <dgm:spPr/>
      <dgm:t>
        <a:bodyPr/>
        <a:lstStyle/>
        <a:p>
          <a:endParaRPr kumimoji="1" lang="ja-JP" altLang="en-US"/>
        </a:p>
      </dgm:t>
    </dgm:pt>
    <dgm:pt modelId="{D563C0BD-CC1A-4F33-967F-DB94E64D3A55}">
      <dgm:prSet phldrT="[テキスト]" custT="1"/>
      <dgm:spPr/>
      <dgm:t>
        <a:bodyPr anchor="t"/>
        <a:lstStyle/>
        <a:p>
          <a:r>
            <a:rPr kumimoji="1" lang="ja-JP" altLang="en-US" sz="1200" dirty="0" smtClean="0"/>
            <a:t>計画に沿っていない経営改善策や新たな課題に対し、さらなる経営改善を検討する。</a:t>
          </a:r>
          <a:endParaRPr kumimoji="1" lang="ja-JP" altLang="en-US" sz="1200" dirty="0"/>
        </a:p>
      </dgm:t>
    </dgm:pt>
    <dgm:pt modelId="{09DCAFCD-470B-47E0-82BE-438209A6F4A7}" type="parTrans" cxnId="{C8AEA837-A57F-4086-A86D-52F847EF8EAD}">
      <dgm:prSet/>
      <dgm:spPr/>
      <dgm:t>
        <a:bodyPr/>
        <a:lstStyle/>
        <a:p>
          <a:endParaRPr kumimoji="1" lang="ja-JP" altLang="en-US"/>
        </a:p>
      </dgm:t>
    </dgm:pt>
    <dgm:pt modelId="{9073A100-7B9F-4A53-8A56-1A1180B85D23}" type="sibTrans" cxnId="{C8AEA837-A57F-4086-A86D-52F847EF8EAD}">
      <dgm:prSet/>
      <dgm:spPr/>
      <dgm:t>
        <a:bodyPr/>
        <a:lstStyle/>
        <a:p>
          <a:endParaRPr kumimoji="1" lang="ja-JP" altLang="en-US"/>
        </a:p>
      </dgm:t>
    </dgm:pt>
    <dgm:pt modelId="{571F6A46-48A2-42CE-BAEC-F9B6C4AEBB7E}">
      <dgm:prSet phldrT="[テキスト]" custT="1"/>
      <dgm:spPr/>
      <dgm:t>
        <a:bodyPr anchor="ctr"/>
        <a:lstStyle/>
        <a:p>
          <a:r>
            <a:rPr kumimoji="1" lang="ja-JP" altLang="en-US" sz="1200" dirty="0" smtClean="0"/>
            <a:t>年度末の決算結果をもとに改善状況を検証し、経営改善策の効果を確認する。</a:t>
          </a:r>
          <a:endParaRPr kumimoji="1" lang="ja-JP" altLang="en-US" sz="1200" dirty="0"/>
        </a:p>
      </dgm:t>
    </dgm:pt>
    <dgm:pt modelId="{CBD1E61E-2495-4753-B214-5F35FD374C93}" type="parTrans" cxnId="{4B4F5543-5DCB-44AE-AE54-2954DE903CE0}">
      <dgm:prSet/>
      <dgm:spPr/>
      <dgm:t>
        <a:bodyPr/>
        <a:lstStyle/>
        <a:p>
          <a:endParaRPr kumimoji="1" lang="ja-JP" altLang="en-US"/>
        </a:p>
      </dgm:t>
    </dgm:pt>
    <dgm:pt modelId="{033DB7FC-857A-418C-9521-6D4D4920CF50}" type="sibTrans" cxnId="{4B4F5543-5DCB-44AE-AE54-2954DE903CE0}">
      <dgm:prSet/>
      <dgm:spPr/>
      <dgm:t>
        <a:bodyPr/>
        <a:lstStyle/>
        <a:p>
          <a:endParaRPr kumimoji="1" lang="ja-JP" altLang="en-US"/>
        </a:p>
      </dgm:t>
    </dgm:pt>
    <dgm:pt modelId="{2CDC43E0-1734-4381-AFFB-66DE99A35375}" type="pres">
      <dgm:prSet presAssocID="{8105EF03-B41F-4A60-A51B-6E87E187509A}" presName="cycleMatrixDiagram" presStyleCnt="0">
        <dgm:presLayoutVars>
          <dgm:chMax val="1"/>
          <dgm:dir/>
          <dgm:animLvl val="lvl"/>
          <dgm:resizeHandles val="exact"/>
        </dgm:presLayoutVars>
      </dgm:prSet>
      <dgm:spPr/>
      <dgm:t>
        <a:bodyPr/>
        <a:lstStyle/>
        <a:p>
          <a:endParaRPr kumimoji="1" lang="ja-JP" altLang="en-US"/>
        </a:p>
      </dgm:t>
    </dgm:pt>
    <dgm:pt modelId="{C871865C-E111-44A6-B888-A66984511F3A}" type="pres">
      <dgm:prSet presAssocID="{8105EF03-B41F-4A60-A51B-6E87E187509A}" presName="children" presStyleCnt="0"/>
      <dgm:spPr/>
    </dgm:pt>
    <dgm:pt modelId="{ACE0B13A-E8F0-4D19-93E3-0201DC9FF8FA}" type="pres">
      <dgm:prSet presAssocID="{8105EF03-B41F-4A60-A51B-6E87E187509A}" presName="child1group" presStyleCnt="0"/>
      <dgm:spPr/>
    </dgm:pt>
    <dgm:pt modelId="{6582D210-6331-4158-A523-6D5CCA8BDB30}" type="pres">
      <dgm:prSet presAssocID="{8105EF03-B41F-4A60-A51B-6E87E187509A}" presName="child1" presStyleLbl="bgAcc1" presStyleIdx="0" presStyleCnt="4" custScaleX="141085" custLinFactNeighborX="-19448" custLinFactNeighborY="9094"/>
      <dgm:spPr/>
      <dgm:t>
        <a:bodyPr/>
        <a:lstStyle/>
        <a:p>
          <a:endParaRPr kumimoji="1" lang="ja-JP" altLang="en-US"/>
        </a:p>
      </dgm:t>
    </dgm:pt>
    <dgm:pt modelId="{16AEF6A2-4D34-4613-9522-6C42BE3B0C1C}" type="pres">
      <dgm:prSet presAssocID="{8105EF03-B41F-4A60-A51B-6E87E187509A}" presName="child1Text" presStyleLbl="bgAcc1" presStyleIdx="0" presStyleCnt="4">
        <dgm:presLayoutVars>
          <dgm:bulletEnabled val="1"/>
        </dgm:presLayoutVars>
      </dgm:prSet>
      <dgm:spPr/>
      <dgm:t>
        <a:bodyPr/>
        <a:lstStyle/>
        <a:p>
          <a:endParaRPr kumimoji="1" lang="ja-JP" altLang="en-US"/>
        </a:p>
      </dgm:t>
    </dgm:pt>
    <dgm:pt modelId="{89056578-55C3-4131-8AD0-FAB3E6CC6A21}" type="pres">
      <dgm:prSet presAssocID="{8105EF03-B41F-4A60-A51B-6E87E187509A}" presName="child2group" presStyleCnt="0"/>
      <dgm:spPr/>
    </dgm:pt>
    <dgm:pt modelId="{8D2494A9-C06C-48BD-AFE2-4D109CE8CCA8}" type="pres">
      <dgm:prSet presAssocID="{8105EF03-B41F-4A60-A51B-6E87E187509A}" presName="child2" presStyleLbl="bgAcc1" presStyleIdx="1" presStyleCnt="4" custScaleX="132905" custScaleY="81210" custLinFactNeighborX="25630" custLinFactNeighborY="1338"/>
      <dgm:spPr/>
      <dgm:t>
        <a:bodyPr/>
        <a:lstStyle/>
        <a:p>
          <a:endParaRPr kumimoji="1" lang="ja-JP" altLang="en-US"/>
        </a:p>
      </dgm:t>
    </dgm:pt>
    <dgm:pt modelId="{5A59D2E2-DCA0-4109-BB0C-BDD1D8BA0C06}" type="pres">
      <dgm:prSet presAssocID="{8105EF03-B41F-4A60-A51B-6E87E187509A}" presName="child2Text" presStyleLbl="bgAcc1" presStyleIdx="1" presStyleCnt="4">
        <dgm:presLayoutVars>
          <dgm:bulletEnabled val="1"/>
        </dgm:presLayoutVars>
      </dgm:prSet>
      <dgm:spPr/>
      <dgm:t>
        <a:bodyPr/>
        <a:lstStyle/>
        <a:p>
          <a:endParaRPr kumimoji="1" lang="ja-JP" altLang="en-US"/>
        </a:p>
      </dgm:t>
    </dgm:pt>
    <dgm:pt modelId="{9714181F-6E04-4745-A7FE-83ECFB5F23E2}" type="pres">
      <dgm:prSet presAssocID="{8105EF03-B41F-4A60-A51B-6E87E187509A}" presName="child3group" presStyleCnt="0"/>
      <dgm:spPr/>
    </dgm:pt>
    <dgm:pt modelId="{EAF90356-88E3-40C0-9B9C-41D8EF4429FA}" type="pres">
      <dgm:prSet presAssocID="{8105EF03-B41F-4A60-A51B-6E87E187509A}" presName="child3" presStyleLbl="bgAcc1" presStyleIdx="2" presStyleCnt="4" custScaleX="148752" custLinFactNeighborX="25689" custLinFactNeighborY="-1226"/>
      <dgm:spPr/>
      <dgm:t>
        <a:bodyPr/>
        <a:lstStyle/>
        <a:p>
          <a:endParaRPr kumimoji="1" lang="ja-JP" altLang="en-US"/>
        </a:p>
      </dgm:t>
    </dgm:pt>
    <dgm:pt modelId="{7EB26BEA-891D-4DAD-87CD-28DAF8F009CA}" type="pres">
      <dgm:prSet presAssocID="{8105EF03-B41F-4A60-A51B-6E87E187509A}" presName="child3Text" presStyleLbl="bgAcc1" presStyleIdx="2" presStyleCnt="4">
        <dgm:presLayoutVars>
          <dgm:bulletEnabled val="1"/>
        </dgm:presLayoutVars>
      </dgm:prSet>
      <dgm:spPr/>
      <dgm:t>
        <a:bodyPr/>
        <a:lstStyle/>
        <a:p>
          <a:endParaRPr kumimoji="1" lang="ja-JP" altLang="en-US"/>
        </a:p>
      </dgm:t>
    </dgm:pt>
    <dgm:pt modelId="{9AF62FF8-EA2A-4446-A8E4-E1E91773C20F}" type="pres">
      <dgm:prSet presAssocID="{8105EF03-B41F-4A60-A51B-6E87E187509A}" presName="child4group" presStyleCnt="0"/>
      <dgm:spPr/>
    </dgm:pt>
    <dgm:pt modelId="{3355D324-9C45-4BAF-BCB5-2F61AE23C4DC}" type="pres">
      <dgm:prSet presAssocID="{8105EF03-B41F-4A60-A51B-6E87E187509A}" presName="child4" presStyleLbl="bgAcc1" presStyleIdx="3" presStyleCnt="4" custScaleX="154986" custLinFactNeighborX="-20778" custLinFactNeighborY="1445"/>
      <dgm:spPr/>
      <dgm:t>
        <a:bodyPr/>
        <a:lstStyle/>
        <a:p>
          <a:endParaRPr kumimoji="1" lang="ja-JP" altLang="en-US"/>
        </a:p>
      </dgm:t>
    </dgm:pt>
    <dgm:pt modelId="{473C994B-1E06-42F8-9317-74F612EE2693}" type="pres">
      <dgm:prSet presAssocID="{8105EF03-B41F-4A60-A51B-6E87E187509A}" presName="child4Text" presStyleLbl="bgAcc1" presStyleIdx="3" presStyleCnt="4">
        <dgm:presLayoutVars>
          <dgm:bulletEnabled val="1"/>
        </dgm:presLayoutVars>
      </dgm:prSet>
      <dgm:spPr/>
      <dgm:t>
        <a:bodyPr/>
        <a:lstStyle/>
        <a:p>
          <a:endParaRPr kumimoji="1" lang="ja-JP" altLang="en-US"/>
        </a:p>
      </dgm:t>
    </dgm:pt>
    <dgm:pt modelId="{6773EA77-4E73-42BF-99D5-A51139A2084B}" type="pres">
      <dgm:prSet presAssocID="{8105EF03-B41F-4A60-A51B-6E87E187509A}" presName="childPlaceholder" presStyleCnt="0"/>
      <dgm:spPr/>
    </dgm:pt>
    <dgm:pt modelId="{8A05BC72-F973-485B-9F32-81F3C20FD536}" type="pres">
      <dgm:prSet presAssocID="{8105EF03-B41F-4A60-A51B-6E87E187509A}" presName="circle" presStyleCnt="0"/>
      <dgm:spPr/>
    </dgm:pt>
    <dgm:pt modelId="{EE2B20B3-BD2E-46FD-B2E2-B420EC814F3A}" type="pres">
      <dgm:prSet presAssocID="{8105EF03-B41F-4A60-A51B-6E87E187509A}" presName="quadrant1" presStyleLbl="node1" presStyleIdx="0" presStyleCnt="4">
        <dgm:presLayoutVars>
          <dgm:chMax val="1"/>
          <dgm:bulletEnabled val="1"/>
        </dgm:presLayoutVars>
      </dgm:prSet>
      <dgm:spPr/>
      <dgm:t>
        <a:bodyPr/>
        <a:lstStyle/>
        <a:p>
          <a:endParaRPr kumimoji="1" lang="ja-JP" altLang="en-US"/>
        </a:p>
      </dgm:t>
    </dgm:pt>
    <dgm:pt modelId="{E61DA43F-C5B6-4188-8D9E-0D0A4059D91F}" type="pres">
      <dgm:prSet presAssocID="{8105EF03-B41F-4A60-A51B-6E87E187509A}" presName="quadrant2" presStyleLbl="node1" presStyleIdx="1" presStyleCnt="4">
        <dgm:presLayoutVars>
          <dgm:chMax val="1"/>
          <dgm:bulletEnabled val="1"/>
        </dgm:presLayoutVars>
      </dgm:prSet>
      <dgm:spPr/>
      <dgm:t>
        <a:bodyPr/>
        <a:lstStyle/>
        <a:p>
          <a:endParaRPr kumimoji="1" lang="ja-JP" altLang="en-US"/>
        </a:p>
      </dgm:t>
    </dgm:pt>
    <dgm:pt modelId="{A80165F6-D9E6-4ABB-8F2A-FD33635BBEAA}" type="pres">
      <dgm:prSet presAssocID="{8105EF03-B41F-4A60-A51B-6E87E187509A}" presName="quadrant3" presStyleLbl="node1" presStyleIdx="2" presStyleCnt="4">
        <dgm:presLayoutVars>
          <dgm:chMax val="1"/>
          <dgm:bulletEnabled val="1"/>
        </dgm:presLayoutVars>
      </dgm:prSet>
      <dgm:spPr/>
      <dgm:t>
        <a:bodyPr/>
        <a:lstStyle/>
        <a:p>
          <a:endParaRPr kumimoji="1" lang="ja-JP" altLang="en-US"/>
        </a:p>
      </dgm:t>
    </dgm:pt>
    <dgm:pt modelId="{71D863BA-AA39-4D32-81B9-E7136E296E66}" type="pres">
      <dgm:prSet presAssocID="{8105EF03-B41F-4A60-A51B-6E87E187509A}" presName="quadrant4" presStyleLbl="node1" presStyleIdx="3" presStyleCnt="4">
        <dgm:presLayoutVars>
          <dgm:chMax val="1"/>
          <dgm:bulletEnabled val="1"/>
        </dgm:presLayoutVars>
      </dgm:prSet>
      <dgm:spPr/>
      <dgm:t>
        <a:bodyPr/>
        <a:lstStyle/>
        <a:p>
          <a:endParaRPr kumimoji="1" lang="ja-JP" altLang="en-US"/>
        </a:p>
      </dgm:t>
    </dgm:pt>
    <dgm:pt modelId="{35522A8D-0061-47D7-95A6-401081F42989}" type="pres">
      <dgm:prSet presAssocID="{8105EF03-B41F-4A60-A51B-6E87E187509A}" presName="quadrantPlaceholder" presStyleCnt="0"/>
      <dgm:spPr/>
    </dgm:pt>
    <dgm:pt modelId="{44EAD8B4-1513-486F-8815-5DD881B0AA28}" type="pres">
      <dgm:prSet presAssocID="{8105EF03-B41F-4A60-A51B-6E87E187509A}" presName="center1" presStyleLbl="fgShp" presStyleIdx="0" presStyleCnt="2"/>
      <dgm:spPr/>
    </dgm:pt>
    <dgm:pt modelId="{DCF48887-8D5A-43B6-B734-9FB6D62180AC}" type="pres">
      <dgm:prSet presAssocID="{8105EF03-B41F-4A60-A51B-6E87E187509A}" presName="center2" presStyleLbl="fgShp" presStyleIdx="1" presStyleCnt="2"/>
      <dgm:spPr/>
    </dgm:pt>
  </dgm:ptLst>
  <dgm:cxnLst>
    <dgm:cxn modelId="{4B4F5543-5DCB-44AE-AE54-2954DE903CE0}" srcId="{2EA8E944-2B5D-4D4B-9DE4-5B91C87C1B61}" destId="{571F6A46-48A2-42CE-BAEC-F9B6C4AEBB7E}" srcOrd="0" destOrd="0" parTransId="{CBD1E61E-2495-4753-B214-5F35FD374C93}" sibTransId="{033DB7FC-857A-418C-9521-6D4D4920CF50}"/>
    <dgm:cxn modelId="{CF75F6B0-D3A4-4D10-99C3-3BE3CCC11E6E}" type="presOf" srcId="{F49E12AD-BC30-4822-9184-C692E35CF8F4}" destId="{16AEF6A2-4D34-4613-9522-6C42BE3B0C1C}" srcOrd="1" destOrd="0" presId="urn:microsoft.com/office/officeart/2005/8/layout/cycle4"/>
    <dgm:cxn modelId="{EA5C050B-8E4A-4363-8B89-FAB5C8A2E882}" srcId="{8105EF03-B41F-4A60-A51B-6E87E187509A}" destId="{E22CC281-9954-4CBD-95C9-97213FE6200F}" srcOrd="0" destOrd="0" parTransId="{DDEDA4D1-46C5-4274-BD6C-B3197716B338}" sibTransId="{F9C835C1-E382-487B-AF5F-3DC4D8F0E4BD}"/>
    <dgm:cxn modelId="{B8CD8BA6-03B4-46D4-B3E8-42BD4D99D63A}" type="presOf" srcId="{2EA8E944-2B5D-4D4B-9DE4-5B91C87C1B61}" destId="{A80165F6-D9E6-4ABB-8F2A-FD33635BBEAA}" srcOrd="0" destOrd="0" presId="urn:microsoft.com/office/officeart/2005/8/layout/cycle4"/>
    <dgm:cxn modelId="{CED015DF-F3F2-4797-AEAF-565E6DD0C920}" type="presOf" srcId="{2A59F98F-42CD-4653-A254-C3B12FBFFA3B}" destId="{8D2494A9-C06C-48BD-AFE2-4D109CE8CCA8}" srcOrd="0" destOrd="0" presId="urn:microsoft.com/office/officeart/2005/8/layout/cycle4"/>
    <dgm:cxn modelId="{93B57082-8AD2-4A45-B4F8-B5BAC5FB25C0}" type="presOf" srcId="{C82C2CF6-3CEC-4D1B-86FB-81BF13AAD185}" destId="{71D863BA-AA39-4D32-81B9-E7136E296E66}" srcOrd="0" destOrd="0" presId="urn:microsoft.com/office/officeart/2005/8/layout/cycle4"/>
    <dgm:cxn modelId="{BDFFD1C0-2D17-4446-A77E-5519946D9FA6}" srcId="{7A2B7C8C-EB4C-48F3-A1A3-C6C4BE67BCAE}" destId="{2A59F98F-42CD-4653-A254-C3B12FBFFA3B}" srcOrd="0" destOrd="0" parTransId="{555D7B12-7E84-4063-BEDB-E55259E85B73}" sibTransId="{67140B58-E1F9-4A01-9BA9-359039F42346}"/>
    <dgm:cxn modelId="{09F4319E-8D6C-4AD3-81B8-3F154E2DC413}" type="presOf" srcId="{D563C0BD-CC1A-4F33-967F-DB94E64D3A55}" destId="{3355D324-9C45-4BAF-BCB5-2F61AE23C4DC}" srcOrd="0" destOrd="0" presId="urn:microsoft.com/office/officeart/2005/8/layout/cycle4"/>
    <dgm:cxn modelId="{C8AEA837-A57F-4086-A86D-52F847EF8EAD}" srcId="{C82C2CF6-3CEC-4D1B-86FB-81BF13AAD185}" destId="{D563C0BD-CC1A-4F33-967F-DB94E64D3A55}" srcOrd="0" destOrd="0" parTransId="{09DCAFCD-470B-47E0-82BE-438209A6F4A7}" sibTransId="{9073A100-7B9F-4A53-8A56-1A1180B85D23}"/>
    <dgm:cxn modelId="{EACE9F60-92A1-4B43-B655-D3623235D73A}" type="presOf" srcId="{D563C0BD-CC1A-4F33-967F-DB94E64D3A55}" destId="{473C994B-1E06-42F8-9317-74F612EE2693}" srcOrd="1" destOrd="0" presId="urn:microsoft.com/office/officeart/2005/8/layout/cycle4"/>
    <dgm:cxn modelId="{C5DAA61A-4274-4F1E-A97E-E38DBEFEE6FD}" srcId="{8105EF03-B41F-4A60-A51B-6E87E187509A}" destId="{C82C2CF6-3CEC-4D1B-86FB-81BF13AAD185}" srcOrd="3" destOrd="0" parTransId="{D0539543-1555-43BB-8C22-E94D4AB339E4}" sibTransId="{EAD50B67-8D26-4C23-BD89-372A6F00F53E}"/>
    <dgm:cxn modelId="{BC637E5C-4D9A-4A25-B895-93E4023B68F1}" type="presOf" srcId="{8105EF03-B41F-4A60-A51B-6E87E187509A}" destId="{2CDC43E0-1734-4381-AFFB-66DE99A35375}" srcOrd="0" destOrd="0" presId="urn:microsoft.com/office/officeart/2005/8/layout/cycle4"/>
    <dgm:cxn modelId="{4255D1C9-83AC-49EA-BC17-E6CA6EEE8D30}" srcId="{8105EF03-B41F-4A60-A51B-6E87E187509A}" destId="{7A2B7C8C-EB4C-48F3-A1A3-C6C4BE67BCAE}" srcOrd="1" destOrd="0" parTransId="{BF437B4F-51F9-402B-B0F8-1429D26EA39A}" sibTransId="{2D483E21-8AD6-429D-B3B9-34666087613E}"/>
    <dgm:cxn modelId="{E0593BA1-FE3D-4E26-AA2D-769BA5C3F917}" srcId="{8105EF03-B41F-4A60-A51B-6E87E187509A}" destId="{2EA8E944-2B5D-4D4B-9DE4-5B91C87C1B61}" srcOrd="2" destOrd="0" parTransId="{A02F942F-DEED-433B-A17D-CF2443C8BA63}" sibTransId="{0FF4941E-7736-4EFC-86EE-2CD816CF1A45}"/>
    <dgm:cxn modelId="{971DD177-03B0-4A03-A895-9FBB83C8F0BF}" srcId="{E22CC281-9954-4CBD-95C9-97213FE6200F}" destId="{F49E12AD-BC30-4822-9184-C692E35CF8F4}" srcOrd="0" destOrd="0" parTransId="{4D716B0D-1448-4773-A38B-E0C2362984D2}" sibTransId="{0D9E77A8-08E1-4707-B35B-AC3CD8F854CA}"/>
    <dgm:cxn modelId="{8BC691D1-83AE-44B9-BDE3-ED7E24470795}" type="presOf" srcId="{F49E12AD-BC30-4822-9184-C692E35CF8F4}" destId="{6582D210-6331-4158-A523-6D5CCA8BDB30}" srcOrd="0" destOrd="0" presId="urn:microsoft.com/office/officeart/2005/8/layout/cycle4"/>
    <dgm:cxn modelId="{CC8F94B8-B279-4670-B249-231AB2194ACD}" type="presOf" srcId="{2A59F98F-42CD-4653-A254-C3B12FBFFA3B}" destId="{5A59D2E2-DCA0-4109-BB0C-BDD1D8BA0C06}" srcOrd="1" destOrd="0" presId="urn:microsoft.com/office/officeart/2005/8/layout/cycle4"/>
    <dgm:cxn modelId="{A00AA713-564E-4D57-BA3A-6ABD7909C648}" type="presOf" srcId="{571F6A46-48A2-42CE-BAEC-F9B6C4AEBB7E}" destId="{EAF90356-88E3-40C0-9B9C-41D8EF4429FA}" srcOrd="0" destOrd="0" presId="urn:microsoft.com/office/officeart/2005/8/layout/cycle4"/>
    <dgm:cxn modelId="{EDA93217-8248-48DA-9CE6-75BBAF4FFFCF}" type="presOf" srcId="{E22CC281-9954-4CBD-95C9-97213FE6200F}" destId="{EE2B20B3-BD2E-46FD-B2E2-B420EC814F3A}" srcOrd="0" destOrd="0" presId="urn:microsoft.com/office/officeart/2005/8/layout/cycle4"/>
    <dgm:cxn modelId="{BE11A691-8C82-4219-BECE-379CBB5437D3}" type="presOf" srcId="{7A2B7C8C-EB4C-48F3-A1A3-C6C4BE67BCAE}" destId="{E61DA43F-C5B6-4188-8D9E-0D0A4059D91F}" srcOrd="0" destOrd="0" presId="urn:microsoft.com/office/officeart/2005/8/layout/cycle4"/>
    <dgm:cxn modelId="{D197042A-F5D9-4CFC-815D-C4A704A819AA}" type="presOf" srcId="{571F6A46-48A2-42CE-BAEC-F9B6C4AEBB7E}" destId="{7EB26BEA-891D-4DAD-87CD-28DAF8F009CA}" srcOrd="1" destOrd="0" presId="urn:microsoft.com/office/officeart/2005/8/layout/cycle4"/>
    <dgm:cxn modelId="{ECF9E888-3FD9-4E78-AF80-362384E63125}" type="presParOf" srcId="{2CDC43E0-1734-4381-AFFB-66DE99A35375}" destId="{C871865C-E111-44A6-B888-A66984511F3A}" srcOrd="0" destOrd="0" presId="urn:microsoft.com/office/officeart/2005/8/layout/cycle4"/>
    <dgm:cxn modelId="{CE9D5EB7-A4E4-48D6-91AF-357B831FCA22}" type="presParOf" srcId="{C871865C-E111-44A6-B888-A66984511F3A}" destId="{ACE0B13A-E8F0-4D19-93E3-0201DC9FF8FA}" srcOrd="0" destOrd="0" presId="urn:microsoft.com/office/officeart/2005/8/layout/cycle4"/>
    <dgm:cxn modelId="{028E78EB-2716-4052-838E-C59F9D90F7CD}" type="presParOf" srcId="{ACE0B13A-E8F0-4D19-93E3-0201DC9FF8FA}" destId="{6582D210-6331-4158-A523-6D5CCA8BDB30}" srcOrd="0" destOrd="0" presId="urn:microsoft.com/office/officeart/2005/8/layout/cycle4"/>
    <dgm:cxn modelId="{CB3C979F-62FC-49A3-81AE-B3648FBF14CF}" type="presParOf" srcId="{ACE0B13A-E8F0-4D19-93E3-0201DC9FF8FA}" destId="{16AEF6A2-4D34-4613-9522-6C42BE3B0C1C}" srcOrd="1" destOrd="0" presId="urn:microsoft.com/office/officeart/2005/8/layout/cycle4"/>
    <dgm:cxn modelId="{DE531A67-8211-418B-B0C9-39E3E0131BF6}" type="presParOf" srcId="{C871865C-E111-44A6-B888-A66984511F3A}" destId="{89056578-55C3-4131-8AD0-FAB3E6CC6A21}" srcOrd="1" destOrd="0" presId="urn:microsoft.com/office/officeart/2005/8/layout/cycle4"/>
    <dgm:cxn modelId="{339C3F45-D0EF-4785-B2CD-E2B108D1A5CA}" type="presParOf" srcId="{89056578-55C3-4131-8AD0-FAB3E6CC6A21}" destId="{8D2494A9-C06C-48BD-AFE2-4D109CE8CCA8}" srcOrd="0" destOrd="0" presId="urn:microsoft.com/office/officeart/2005/8/layout/cycle4"/>
    <dgm:cxn modelId="{48324293-7B6C-4CE8-972F-EBDE368997FC}" type="presParOf" srcId="{89056578-55C3-4131-8AD0-FAB3E6CC6A21}" destId="{5A59D2E2-DCA0-4109-BB0C-BDD1D8BA0C06}" srcOrd="1" destOrd="0" presId="urn:microsoft.com/office/officeart/2005/8/layout/cycle4"/>
    <dgm:cxn modelId="{96D02272-E937-44B9-9E9D-4F827BEAA4E1}" type="presParOf" srcId="{C871865C-E111-44A6-B888-A66984511F3A}" destId="{9714181F-6E04-4745-A7FE-83ECFB5F23E2}" srcOrd="2" destOrd="0" presId="urn:microsoft.com/office/officeart/2005/8/layout/cycle4"/>
    <dgm:cxn modelId="{FE986F12-131D-41C1-B253-A0620EB64588}" type="presParOf" srcId="{9714181F-6E04-4745-A7FE-83ECFB5F23E2}" destId="{EAF90356-88E3-40C0-9B9C-41D8EF4429FA}" srcOrd="0" destOrd="0" presId="urn:microsoft.com/office/officeart/2005/8/layout/cycle4"/>
    <dgm:cxn modelId="{E8D985A4-2E21-48F5-BFD1-4D5DB1196470}" type="presParOf" srcId="{9714181F-6E04-4745-A7FE-83ECFB5F23E2}" destId="{7EB26BEA-891D-4DAD-87CD-28DAF8F009CA}" srcOrd="1" destOrd="0" presId="urn:microsoft.com/office/officeart/2005/8/layout/cycle4"/>
    <dgm:cxn modelId="{034226D0-ABF3-456B-AF45-606162D93B61}" type="presParOf" srcId="{C871865C-E111-44A6-B888-A66984511F3A}" destId="{9AF62FF8-EA2A-4446-A8E4-E1E91773C20F}" srcOrd="3" destOrd="0" presId="urn:microsoft.com/office/officeart/2005/8/layout/cycle4"/>
    <dgm:cxn modelId="{C2BDEE11-5BC1-46D6-9EEB-EEA38DF3EA10}" type="presParOf" srcId="{9AF62FF8-EA2A-4446-A8E4-E1E91773C20F}" destId="{3355D324-9C45-4BAF-BCB5-2F61AE23C4DC}" srcOrd="0" destOrd="0" presId="urn:microsoft.com/office/officeart/2005/8/layout/cycle4"/>
    <dgm:cxn modelId="{C4ACE706-82ED-420F-A512-85D171CE4F9D}" type="presParOf" srcId="{9AF62FF8-EA2A-4446-A8E4-E1E91773C20F}" destId="{473C994B-1E06-42F8-9317-74F612EE2693}" srcOrd="1" destOrd="0" presId="urn:microsoft.com/office/officeart/2005/8/layout/cycle4"/>
    <dgm:cxn modelId="{F3FEB79C-B7AA-4294-B543-46CE77473447}" type="presParOf" srcId="{C871865C-E111-44A6-B888-A66984511F3A}" destId="{6773EA77-4E73-42BF-99D5-A51139A2084B}" srcOrd="4" destOrd="0" presId="urn:microsoft.com/office/officeart/2005/8/layout/cycle4"/>
    <dgm:cxn modelId="{7291CBB3-4FA2-480D-848D-1E2CF20C6061}" type="presParOf" srcId="{2CDC43E0-1734-4381-AFFB-66DE99A35375}" destId="{8A05BC72-F973-485B-9F32-81F3C20FD536}" srcOrd="1" destOrd="0" presId="urn:microsoft.com/office/officeart/2005/8/layout/cycle4"/>
    <dgm:cxn modelId="{76DC7127-EEC3-4BA5-856B-18A01BED37F1}" type="presParOf" srcId="{8A05BC72-F973-485B-9F32-81F3C20FD536}" destId="{EE2B20B3-BD2E-46FD-B2E2-B420EC814F3A}" srcOrd="0" destOrd="0" presId="urn:microsoft.com/office/officeart/2005/8/layout/cycle4"/>
    <dgm:cxn modelId="{38C98DAB-8DA5-4E31-867D-22302DE18C5E}" type="presParOf" srcId="{8A05BC72-F973-485B-9F32-81F3C20FD536}" destId="{E61DA43F-C5B6-4188-8D9E-0D0A4059D91F}" srcOrd="1" destOrd="0" presId="urn:microsoft.com/office/officeart/2005/8/layout/cycle4"/>
    <dgm:cxn modelId="{A0301FCC-BD28-4CFA-B80E-E571757D7833}" type="presParOf" srcId="{8A05BC72-F973-485B-9F32-81F3C20FD536}" destId="{A80165F6-D9E6-4ABB-8F2A-FD33635BBEAA}" srcOrd="2" destOrd="0" presId="urn:microsoft.com/office/officeart/2005/8/layout/cycle4"/>
    <dgm:cxn modelId="{B1407473-6102-4D06-9231-742DB3C6CDD3}" type="presParOf" srcId="{8A05BC72-F973-485B-9F32-81F3C20FD536}" destId="{71D863BA-AA39-4D32-81B9-E7136E296E66}" srcOrd="3" destOrd="0" presId="urn:microsoft.com/office/officeart/2005/8/layout/cycle4"/>
    <dgm:cxn modelId="{02B5B9C9-60A7-4E60-B3C5-04DB928B4A98}" type="presParOf" srcId="{8A05BC72-F973-485B-9F32-81F3C20FD536}" destId="{35522A8D-0061-47D7-95A6-401081F42989}" srcOrd="4" destOrd="0" presId="urn:microsoft.com/office/officeart/2005/8/layout/cycle4"/>
    <dgm:cxn modelId="{7A3ED1E9-7798-4005-BD01-6CB381439245}" type="presParOf" srcId="{2CDC43E0-1734-4381-AFFB-66DE99A35375}" destId="{44EAD8B4-1513-486F-8815-5DD881B0AA28}" srcOrd="2" destOrd="0" presId="urn:microsoft.com/office/officeart/2005/8/layout/cycle4"/>
    <dgm:cxn modelId="{5FF45792-EC18-458A-856C-A80F9795BBF0}" type="presParOf" srcId="{2CDC43E0-1734-4381-AFFB-66DE99A35375}" destId="{DCF48887-8D5A-43B6-B734-9FB6D62180AC}"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90356-88E3-40C0-9B9C-41D8EF4429FA}">
      <dsp:nvSpPr>
        <dsp:cNvPr id="0" name=""/>
        <dsp:cNvSpPr/>
      </dsp:nvSpPr>
      <dsp:spPr>
        <a:xfrm>
          <a:off x="4429643" y="3081390"/>
          <a:ext cx="3349195" cy="14584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年度末の決算結果をもとに改善状況を検証し、経営改善策の効果を確認する。</a:t>
          </a:r>
          <a:endParaRPr kumimoji="1" lang="ja-JP" altLang="en-US" sz="1200" kern="1200" dirty="0"/>
        </a:p>
      </dsp:txBody>
      <dsp:txXfrm>
        <a:off x="5466440" y="3478048"/>
        <a:ext cx="2280360" cy="1029784"/>
      </dsp:txXfrm>
    </dsp:sp>
    <dsp:sp modelId="{3355D324-9C45-4BAF-BCB5-2F61AE23C4DC}">
      <dsp:nvSpPr>
        <dsp:cNvPr id="0" name=""/>
        <dsp:cNvSpPr/>
      </dsp:nvSpPr>
      <dsp:spPr>
        <a:xfrm>
          <a:off x="0" y="3099271"/>
          <a:ext cx="3489555" cy="14584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計画に沿っていない経営改善策や新たな課題に対し、さらなる経営改善を検討する。</a:t>
          </a:r>
          <a:endParaRPr kumimoji="1" lang="ja-JP" altLang="en-US" sz="1200" kern="1200" dirty="0"/>
        </a:p>
      </dsp:txBody>
      <dsp:txXfrm>
        <a:off x="32038" y="3495929"/>
        <a:ext cx="2378612" cy="1029784"/>
      </dsp:txXfrm>
    </dsp:sp>
    <dsp:sp modelId="{8D2494A9-C06C-48BD-AFE2-4D109CE8CCA8}">
      <dsp:nvSpPr>
        <dsp:cNvPr id="0" name=""/>
        <dsp:cNvSpPr/>
      </dsp:nvSpPr>
      <dsp:spPr>
        <a:xfrm>
          <a:off x="4786443" y="156538"/>
          <a:ext cx="2992395" cy="118443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経営改善策に沿って日々の業務を行う。</a:t>
          </a:r>
          <a:endParaRPr kumimoji="1" lang="ja-JP" altLang="en-US" sz="1200" kern="1200" dirty="0"/>
        </a:p>
      </dsp:txBody>
      <dsp:txXfrm>
        <a:off x="5710180" y="182556"/>
        <a:ext cx="2042640" cy="836288"/>
      </dsp:txXfrm>
    </dsp:sp>
    <dsp:sp modelId="{6582D210-6331-4158-A523-6D5CCA8BDB30}">
      <dsp:nvSpPr>
        <dsp:cNvPr id="0" name=""/>
        <dsp:cNvSpPr/>
      </dsp:nvSpPr>
      <dsp:spPr>
        <a:xfrm>
          <a:off x="61572" y="132634"/>
          <a:ext cx="3176570" cy="14584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「有識者の意見」を踏まえた経営改善策を策定する。</a:t>
          </a:r>
          <a:endParaRPr kumimoji="1" lang="ja-JP" altLang="en-US" sz="1200" kern="1200" dirty="0"/>
        </a:p>
      </dsp:txBody>
      <dsp:txXfrm>
        <a:off x="93610" y="164672"/>
        <a:ext cx="2159523" cy="1029784"/>
      </dsp:txXfrm>
    </dsp:sp>
    <dsp:sp modelId="{EE2B20B3-BD2E-46FD-B2E2-B420EC814F3A}">
      <dsp:nvSpPr>
        <dsp:cNvPr id="0" name=""/>
        <dsp:cNvSpPr/>
      </dsp:nvSpPr>
      <dsp:spPr>
        <a:xfrm>
          <a:off x="1870335" y="259791"/>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Plan</a:t>
          </a:r>
        </a:p>
        <a:p>
          <a:pPr lvl="0" algn="ctr" defTabSz="933450">
            <a:lnSpc>
              <a:spcPct val="90000"/>
            </a:lnSpc>
            <a:spcBef>
              <a:spcPct val="0"/>
            </a:spcBef>
            <a:spcAft>
              <a:spcPct val="35000"/>
            </a:spcAft>
          </a:pPr>
          <a:r>
            <a:rPr kumimoji="1" lang="ja-JP" altLang="en-US" sz="2100" kern="1200" dirty="0" smtClean="0"/>
            <a:t>（計画）</a:t>
          </a:r>
          <a:endParaRPr kumimoji="1" lang="ja-JP" altLang="en-US" sz="2100" kern="1200" dirty="0"/>
        </a:p>
      </dsp:txBody>
      <dsp:txXfrm>
        <a:off x="2448362" y="837818"/>
        <a:ext cx="1395479" cy="1395479"/>
      </dsp:txXfrm>
    </dsp:sp>
    <dsp:sp modelId="{E61DA43F-C5B6-4188-8D9E-0D0A4059D91F}">
      <dsp:nvSpPr>
        <dsp:cNvPr id="0" name=""/>
        <dsp:cNvSpPr/>
      </dsp:nvSpPr>
      <dsp:spPr>
        <a:xfrm rot="5400000">
          <a:off x="3934997" y="259791"/>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Do</a:t>
          </a:r>
        </a:p>
        <a:p>
          <a:pPr lvl="0" algn="ctr" defTabSz="933450">
            <a:lnSpc>
              <a:spcPct val="90000"/>
            </a:lnSpc>
            <a:spcBef>
              <a:spcPct val="0"/>
            </a:spcBef>
            <a:spcAft>
              <a:spcPct val="35000"/>
            </a:spcAft>
          </a:pPr>
          <a:r>
            <a:rPr kumimoji="1" lang="ja-JP" altLang="en-US" sz="2100" kern="1200" dirty="0" smtClean="0"/>
            <a:t>（実行）</a:t>
          </a:r>
          <a:endParaRPr kumimoji="1" lang="ja-JP" altLang="en-US" sz="2100" kern="1200" dirty="0"/>
        </a:p>
      </dsp:txBody>
      <dsp:txXfrm rot="-5400000">
        <a:off x="3934997" y="837818"/>
        <a:ext cx="1395479" cy="1395479"/>
      </dsp:txXfrm>
    </dsp:sp>
    <dsp:sp modelId="{A80165F6-D9E6-4ABB-8F2A-FD33635BBEAA}">
      <dsp:nvSpPr>
        <dsp:cNvPr id="0" name=""/>
        <dsp:cNvSpPr/>
      </dsp:nvSpPr>
      <dsp:spPr>
        <a:xfrm rot="10800000">
          <a:off x="3934997" y="2324453"/>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Check</a:t>
          </a:r>
        </a:p>
        <a:p>
          <a:pPr lvl="0" algn="ctr" defTabSz="933450">
            <a:lnSpc>
              <a:spcPct val="90000"/>
            </a:lnSpc>
            <a:spcBef>
              <a:spcPct val="0"/>
            </a:spcBef>
            <a:spcAft>
              <a:spcPct val="35000"/>
            </a:spcAft>
          </a:pPr>
          <a:r>
            <a:rPr kumimoji="1" lang="ja-JP" altLang="en-US" sz="2100" kern="1200" dirty="0" smtClean="0"/>
            <a:t>（評価）</a:t>
          </a:r>
          <a:endParaRPr kumimoji="1" lang="ja-JP" altLang="en-US" sz="2100" kern="1200" dirty="0"/>
        </a:p>
      </dsp:txBody>
      <dsp:txXfrm rot="10800000">
        <a:off x="3934997" y="2324453"/>
        <a:ext cx="1395479" cy="1395479"/>
      </dsp:txXfrm>
    </dsp:sp>
    <dsp:sp modelId="{71D863BA-AA39-4D32-81B9-E7136E296E66}">
      <dsp:nvSpPr>
        <dsp:cNvPr id="0" name=""/>
        <dsp:cNvSpPr/>
      </dsp:nvSpPr>
      <dsp:spPr>
        <a:xfrm rot="16200000">
          <a:off x="1870335" y="2324453"/>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Action</a:t>
          </a:r>
        </a:p>
        <a:p>
          <a:pPr lvl="0" algn="ctr" defTabSz="933450">
            <a:lnSpc>
              <a:spcPct val="90000"/>
            </a:lnSpc>
            <a:spcBef>
              <a:spcPct val="0"/>
            </a:spcBef>
            <a:spcAft>
              <a:spcPct val="35000"/>
            </a:spcAft>
          </a:pPr>
          <a:r>
            <a:rPr kumimoji="1" lang="ja-JP" altLang="en-US" sz="2100" kern="1200" dirty="0" smtClean="0"/>
            <a:t>（改善）</a:t>
          </a:r>
          <a:endParaRPr kumimoji="1" lang="ja-JP" altLang="en-US" sz="2100" kern="1200" dirty="0"/>
        </a:p>
      </dsp:txBody>
      <dsp:txXfrm rot="5400000">
        <a:off x="2448362" y="2324453"/>
        <a:ext cx="1395479" cy="1395479"/>
      </dsp:txXfrm>
    </dsp:sp>
    <dsp:sp modelId="{44EAD8B4-1513-486F-8815-5DD881B0AA28}">
      <dsp:nvSpPr>
        <dsp:cNvPr id="0" name=""/>
        <dsp:cNvSpPr/>
      </dsp:nvSpPr>
      <dsp:spPr>
        <a:xfrm>
          <a:off x="3548727" y="1868678"/>
          <a:ext cx="681383" cy="592507"/>
        </a:xfrm>
        <a:prstGeom prst="circularArrow">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F48887-8D5A-43B6-B734-9FB6D62180AC}">
      <dsp:nvSpPr>
        <dsp:cNvPr id="0" name=""/>
        <dsp:cNvSpPr/>
      </dsp:nvSpPr>
      <dsp:spPr>
        <a:xfrm rot="10800000">
          <a:off x="3548727" y="2096565"/>
          <a:ext cx="681383" cy="592507"/>
        </a:xfrm>
        <a:prstGeom prst="circularArrow">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1</a:t>
            </a:fld>
            <a:endParaRPr kumimoji="1" lang="ja-JP" altLang="en-US"/>
          </a:p>
        </p:txBody>
      </p:sp>
    </p:spTree>
    <p:extLst>
      <p:ext uri="{BB962C8B-B14F-4D97-AF65-F5344CB8AC3E}">
        <p14:creationId xmlns:p14="http://schemas.microsoft.com/office/powerpoint/2010/main" val="171894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2</a:t>
            </a:fld>
            <a:endParaRPr kumimoji="1" lang="ja-JP" altLang="en-US"/>
          </a:p>
        </p:txBody>
      </p:sp>
    </p:spTree>
    <p:extLst>
      <p:ext uri="{BB962C8B-B14F-4D97-AF65-F5344CB8AC3E}">
        <p14:creationId xmlns:p14="http://schemas.microsoft.com/office/powerpoint/2010/main" val="396949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2021/3/18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2021/3/18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2021/3/18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2021/3/18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2021/3/18</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78424" y="1217897"/>
            <a:ext cx="6341196" cy="1907440"/>
          </a:xfrm>
        </p:spPr>
        <p:txBody>
          <a:bodyPr>
            <a:normAutofit fontScale="90000"/>
          </a:bodyPr>
          <a:lstStyle/>
          <a:p>
            <a:r>
              <a:rPr kumimoji="1" lang="ja-JP" altLang="en-US" sz="4400" dirty="0" smtClean="0">
                <a:solidFill>
                  <a:schemeClr val="tx1"/>
                </a:solidFill>
                <a:effectLst>
                  <a:outerShdw blurRad="38100" dist="38100" dir="2700000" algn="tl">
                    <a:srgbClr val="000000">
                      <a:alpha val="43137"/>
                    </a:srgbClr>
                  </a:outerShdw>
                </a:effectLst>
              </a:rPr>
              <a:t>港湾施設提供事業経営計画</a:t>
            </a:r>
            <a:r>
              <a:rPr kumimoji="1" lang="en-US" altLang="ja-JP" sz="4400" dirty="0" smtClean="0">
                <a:solidFill>
                  <a:schemeClr val="tx1"/>
                </a:solidFill>
                <a:effectLst>
                  <a:outerShdw blurRad="38100" dist="38100" dir="2700000" algn="tl">
                    <a:srgbClr val="000000">
                      <a:alpha val="43137"/>
                    </a:srgbClr>
                  </a:outerShdw>
                </a:effectLst>
              </a:rPr>
              <a:t/>
            </a:r>
            <a:br>
              <a:rPr kumimoji="1" lang="en-US" altLang="ja-JP" sz="4400" dirty="0" smtClean="0">
                <a:solidFill>
                  <a:schemeClr val="tx1"/>
                </a:solidFill>
                <a:effectLst>
                  <a:outerShdw blurRad="38100" dist="38100" dir="2700000" algn="tl">
                    <a:srgbClr val="000000">
                      <a:alpha val="43137"/>
                    </a:srgbClr>
                  </a:outerShdw>
                </a:effectLst>
              </a:rPr>
            </a:br>
            <a:r>
              <a:rPr kumimoji="1" lang="en-US" altLang="ja-JP" sz="4400" dirty="0" smtClean="0">
                <a:solidFill>
                  <a:schemeClr val="tx1"/>
                </a:solidFill>
                <a:effectLst>
                  <a:outerShdw blurRad="38100" dist="38100" dir="2700000" algn="tl">
                    <a:srgbClr val="000000">
                      <a:alpha val="43137"/>
                    </a:srgbClr>
                  </a:outerShdw>
                </a:effectLst>
              </a:rPr>
              <a:t>Ver.4.0</a:t>
            </a:r>
            <a:endParaRPr kumimoji="1" lang="ja-JP" altLang="en-US" sz="4400" dirty="0">
              <a:solidFill>
                <a:schemeClr val="tx1"/>
              </a:solidFill>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1143000" y="4641006"/>
            <a:ext cx="6858000" cy="698679"/>
          </a:xfrm>
        </p:spPr>
        <p:txBody>
          <a:bodyPr>
            <a:normAutofit fontScale="92500" lnSpcReduction="10000"/>
          </a:bodyPr>
          <a:lstStyle/>
          <a:p>
            <a:pPr algn="ctr"/>
            <a:r>
              <a:rPr lang="ja-JP" altLang="en-US" sz="4400" dirty="0" smtClean="0">
                <a:solidFill>
                  <a:schemeClr val="tx1"/>
                </a:solidFill>
              </a:rPr>
              <a:t>令和</a:t>
            </a:r>
            <a:r>
              <a:rPr lang="en-US" altLang="ja-JP" sz="4400" dirty="0" smtClean="0">
                <a:solidFill>
                  <a:schemeClr val="tx1"/>
                </a:solidFill>
              </a:rPr>
              <a:t>3</a:t>
            </a:r>
            <a:r>
              <a:rPr kumimoji="1" lang="ja-JP" altLang="en-US" sz="4400" dirty="0" smtClean="0">
                <a:solidFill>
                  <a:schemeClr val="tx1"/>
                </a:solidFill>
              </a:rPr>
              <a:t>年</a:t>
            </a:r>
            <a:r>
              <a:rPr lang="en-US" altLang="ja-JP" sz="4400" dirty="0">
                <a:solidFill>
                  <a:schemeClr val="tx1"/>
                </a:solidFill>
              </a:rPr>
              <a:t>3</a:t>
            </a:r>
            <a:r>
              <a:rPr kumimoji="1" lang="ja-JP" altLang="en-US" sz="4400" dirty="0" smtClean="0">
                <a:solidFill>
                  <a:schemeClr val="tx1"/>
                </a:solidFill>
              </a:rPr>
              <a:t>月</a:t>
            </a:r>
            <a:endParaRPr kumimoji="1" lang="ja-JP" altLang="en-US" sz="4400" dirty="0">
              <a:solidFill>
                <a:schemeClr val="tx1"/>
              </a:solidFill>
            </a:endParaRPr>
          </a:p>
        </p:txBody>
      </p:sp>
      <p:sp>
        <p:nvSpPr>
          <p:cNvPr id="5" name="正方形/長方形 4"/>
          <p:cNvSpPr/>
          <p:nvPr/>
        </p:nvSpPr>
        <p:spPr>
          <a:xfrm>
            <a:off x="423082" y="5285095"/>
            <a:ext cx="8315108" cy="85639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smtClean="0"/>
              <a:t>大阪港湾局</a:t>
            </a:r>
            <a:endParaRPr kumimoji="1" lang="ja-JP" altLang="en-US" sz="3600" dirty="0"/>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1</a:t>
            </a:fld>
            <a:endParaRPr kumimoji="1" lang="ja-JP" altLang="en-US"/>
          </a:p>
        </p:txBody>
      </p:sp>
    </p:spTree>
    <p:extLst>
      <p:ext uri="{BB962C8B-B14F-4D97-AF65-F5344CB8AC3E}">
        <p14:creationId xmlns:p14="http://schemas.microsoft.com/office/powerpoint/2010/main" val="3415135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81172"/>
            <a:ext cx="9144000" cy="832834"/>
          </a:xfrm>
        </p:spPr>
        <p:txBody>
          <a:bodyPr>
            <a:normAutofit/>
          </a:bodyPr>
          <a:lstStyle/>
          <a:p>
            <a:pPr algn="ctr"/>
            <a:r>
              <a:rPr kumimoji="1" lang="ja-JP" altLang="en-US" sz="2800" dirty="0" smtClean="0">
                <a:solidFill>
                  <a:schemeClr val="tx1"/>
                </a:solidFill>
              </a:rPr>
              <a:t>目次</a:t>
            </a:r>
            <a:endParaRPr kumimoji="1" lang="ja-JP" altLang="en-US" sz="2800" dirty="0">
              <a:solidFill>
                <a:schemeClr val="tx1"/>
              </a:solidFill>
            </a:endParaRPr>
          </a:p>
        </p:txBody>
      </p:sp>
      <p:sp>
        <p:nvSpPr>
          <p:cNvPr id="3" name="コンテンツ プレースホルダー 2"/>
          <p:cNvSpPr>
            <a:spLocks noGrp="1"/>
          </p:cNvSpPr>
          <p:nvPr>
            <p:ph idx="1"/>
          </p:nvPr>
        </p:nvSpPr>
        <p:spPr>
          <a:xfrm>
            <a:off x="653809" y="459275"/>
            <a:ext cx="6129127" cy="6365475"/>
          </a:xfrm>
        </p:spPr>
        <p:txBody>
          <a:bodyPr>
            <a:noAutofit/>
          </a:bodyPr>
          <a:lstStyle/>
          <a:p>
            <a:pPr marL="0" indent="0">
              <a:lnSpc>
                <a:spcPct val="80000"/>
              </a:lnSpc>
              <a:buNone/>
            </a:pPr>
            <a:r>
              <a:rPr lang="en-US" altLang="ja-JP" sz="1200" dirty="0" smtClean="0">
                <a:latin typeface="+mn-ea"/>
              </a:rPr>
              <a:t>Ⅰ</a:t>
            </a:r>
            <a:r>
              <a:rPr lang="ja-JP" altLang="en-US" sz="1200" dirty="0" smtClean="0">
                <a:latin typeface="+mn-ea"/>
              </a:rPr>
              <a:t>　はじめに</a:t>
            </a:r>
            <a:endParaRPr lang="en-US" altLang="ja-JP" sz="1200" dirty="0" smtClean="0">
              <a:latin typeface="+mn-ea"/>
            </a:endParaRPr>
          </a:p>
          <a:p>
            <a:pPr marL="0" indent="0">
              <a:lnSpc>
                <a:spcPct val="80000"/>
              </a:lnSpc>
              <a:buNone/>
            </a:pPr>
            <a:r>
              <a:rPr lang="ja-JP" altLang="en-US" sz="1100" dirty="0">
                <a:latin typeface="+mn-ea"/>
              </a:rPr>
              <a:t>　</a:t>
            </a:r>
            <a:r>
              <a:rPr lang="ja-JP" altLang="en-US" sz="1050" dirty="0" smtClean="0">
                <a:latin typeface="+mn-ea"/>
              </a:rPr>
              <a:t>１　</a:t>
            </a:r>
            <a:r>
              <a:rPr lang="ja-JP" altLang="en-US" sz="1050" dirty="0" smtClean="0">
                <a:solidFill>
                  <a:schemeClr val="tx1"/>
                </a:solidFill>
                <a:latin typeface="+mn-ea"/>
              </a:rPr>
              <a:t>新型コロナウイルス感染症への対応</a:t>
            </a:r>
            <a:endParaRPr lang="en-US" altLang="ja-JP" sz="1050" dirty="0" smtClean="0">
              <a:solidFill>
                <a:schemeClr val="tx1"/>
              </a:solidFill>
              <a:latin typeface="+mn-ea"/>
            </a:endParaRPr>
          </a:p>
          <a:p>
            <a:pPr marL="0" indent="0">
              <a:lnSpc>
                <a:spcPct val="80000"/>
              </a:lnSpc>
              <a:buNone/>
            </a:pPr>
            <a:r>
              <a:rPr lang="ja-JP" altLang="en-US" sz="1050" dirty="0">
                <a:latin typeface="+mn-ea"/>
              </a:rPr>
              <a:t>　</a:t>
            </a:r>
            <a:r>
              <a:rPr lang="ja-JP" altLang="en-US" sz="1050" dirty="0" smtClean="0">
                <a:latin typeface="+mn-ea"/>
              </a:rPr>
              <a:t>２　</a:t>
            </a:r>
            <a:r>
              <a:rPr lang="ja-JP" altLang="en-US" sz="1050" dirty="0">
                <a:latin typeface="+mn-ea"/>
              </a:rPr>
              <a:t>港湾施設提供</a:t>
            </a:r>
            <a:r>
              <a:rPr lang="ja-JP" altLang="en-US" sz="1050" dirty="0" smtClean="0">
                <a:latin typeface="+mn-ea"/>
              </a:rPr>
              <a:t>事業経</a:t>
            </a:r>
            <a:r>
              <a:rPr lang="ja-JP" altLang="en-US" sz="1050" dirty="0" smtClean="0">
                <a:solidFill>
                  <a:schemeClr val="tx1"/>
                </a:solidFill>
                <a:latin typeface="+mn-ea"/>
              </a:rPr>
              <a:t>営計画</a:t>
            </a:r>
            <a:r>
              <a:rPr lang="en-US" altLang="ja-JP" sz="1050" dirty="0" smtClean="0">
                <a:solidFill>
                  <a:schemeClr val="tx1"/>
                </a:solidFill>
                <a:latin typeface="+mn-ea"/>
              </a:rPr>
              <a:t>Ver.</a:t>
            </a:r>
            <a:r>
              <a:rPr lang="en-US" altLang="ja-JP" sz="1050" dirty="0">
                <a:solidFill>
                  <a:schemeClr val="tx1"/>
                </a:solidFill>
                <a:latin typeface="+mn-ea"/>
              </a:rPr>
              <a:t>4</a:t>
            </a:r>
            <a:r>
              <a:rPr lang="en-US" altLang="ja-JP" sz="1050" dirty="0" smtClean="0">
                <a:solidFill>
                  <a:schemeClr val="tx1"/>
                </a:solidFill>
                <a:latin typeface="+mn-ea"/>
              </a:rPr>
              <a:t>.0</a:t>
            </a:r>
            <a:r>
              <a:rPr lang="ja-JP" altLang="en-US" sz="1050" dirty="0" smtClean="0">
                <a:solidFill>
                  <a:schemeClr val="tx1"/>
                </a:solidFill>
                <a:latin typeface="+mn-ea"/>
              </a:rPr>
              <a:t>と</a:t>
            </a:r>
            <a:r>
              <a:rPr lang="ja-JP" altLang="en-US" sz="1050" dirty="0">
                <a:solidFill>
                  <a:schemeClr val="tx1"/>
                </a:solidFill>
                <a:latin typeface="+mn-ea"/>
              </a:rPr>
              <a:t>は</a:t>
            </a:r>
            <a:endParaRPr lang="en-US" altLang="ja-JP" sz="1050" dirty="0" smtClean="0">
              <a:solidFill>
                <a:schemeClr val="tx1"/>
              </a:solidFill>
              <a:latin typeface="+mn-ea"/>
            </a:endParaRPr>
          </a:p>
          <a:p>
            <a:pPr marL="0" indent="0">
              <a:lnSpc>
                <a:spcPct val="80000"/>
              </a:lnSpc>
              <a:buNone/>
            </a:pPr>
            <a:r>
              <a:rPr lang="ja-JP" altLang="en-US" sz="1050" dirty="0">
                <a:solidFill>
                  <a:schemeClr val="tx1"/>
                </a:solidFill>
                <a:latin typeface="+mn-ea"/>
              </a:rPr>
              <a:t>　</a:t>
            </a:r>
            <a:r>
              <a:rPr lang="ja-JP" altLang="en-US" sz="1050" dirty="0" smtClean="0">
                <a:solidFill>
                  <a:schemeClr val="tx1"/>
                </a:solidFill>
                <a:latin typeface="+mn-ea"/>
              </a:rPr>
              <a:t>３　ＰＤＣＡサイクルの実施</a:t>
            </a:r>
            <a:endParaRPr lang="en-US" altLang="ja-JP" sz="1050" dirty="0" smtClean="0">
              <a:solidFill>
                <a:schemeClr val="tx1"/>
              </a:solidFill>
              <a:latin typeface="+mn-ea"/>
            </a:endParaRPr>
          </a:p>
          <a:p>
            <a:pPr marL="0" indent="0">
              <a:lnSpc>
                <a:spcPct val="80000"/>
              </a:lnSpc>
              <a:buNone/>
            </a:pPr>
            <a:endParaRPr lang="en-US" altLang="ja-JP" sz="100" dirty="0" smtClean="0">
              <a:solidFill>
                <a:schemeClr val="tx1"/>
              </a:solidFill>
              <a:latin typeface="+mn-ea"/>
            </a:endParaRPr>
          </a:p>
          <a:p>
            <a:pPr marL="0" indent="0">
              <a:lnSpc>
                <a:spcPct val="80000"/>
              </a:lnSpc>
              <a:buNone/>
            </a:pPr>
            <a:r>
              <a:rPr kumimoji="1" lang="en-US" altLang="ja-JP" sz="1200" dirty="0" smtClean="0">
                <a:solidFill>
                  <a:schemeClr val="tx1"/>
                </a:solidFill>
                <a:latin typeface="+mn-ea"/>
              </a:rPr>
              <a:t>Ⅱ</a:t>
            </a:r>
            <a:r>
              <a:rPr kumimoji="1" lang="ja-JP" altLang="en-US" sz="1200" dirty="0" smtClean="0">
                <a:solidFill>
                  <a:schemeClr val="tx1"/>
                </a:solidFill>
                <a:latin typeface="+mn-ea"/>
              </a:rPr>
              <a:t>　港湾施設提供事業を取り巻く状況</a:t>
            </a:r>
            <a:endParaRPr kumimoji="1" lang="en-US" altLang="ja-JP" sz="1200" dirty="0" smtClean="0">
              <a:solidFill>
                <a:schemeClr val="tx1"/>
              </a:solidFill>
              <a:latin typeface="+mn-ea"/>
            </a:endParaRPr>
          </a:p>
          <a:p>
            <a:pPr marL="0" indent="0">
              <a:lnSpc>
                <a:spcPct val="80000"/>
              </a:lnSpc>
              <a:buNone/>
            </a:pPr>
            <a:r>
              <a:rPr lang="ja-JP" altLang="en-US" sz="1100" dirty="0">
                <a:solidFill>
                  <a:schemeClr val="tx1"/>
                </a:solidFill>
                <a:latin typeface="+mn-ea"/>
              </a:rPr>
              <a:t>　</a:t>
            </a:r>
            <a:r>
              <a:rPr lang="ja-JP" altLang="en-US" sz="1050" dirty="0" smtClean="0">
                <a:solidFill>
                  <a:schemeClr val="tx1"/>
                </a:solidFill>
                <a:latin typeface="+mn-ea"/>
              </a:rPr>
              <a:t>１　港湾施設提供事業の経営収支</a:t>
            </a:r>
            <a:endParaRPr lang="en-US" altLang="ja-JP" sz="1050" dirty="0" smtClean="0">
              <a:solidFill>
                <a:schemeClr val="tx1"/>
              </a:solidFill>
              <a:latin typeface="+mn-ea"/>
            </a:endParaRPr>
          </a:p>
          <a:p>
            <a:pPr marL="0" indent="0">
              <a:lnSpc>
                <a:spcPct val="80000"/>
              </a:lnSpc>
              <a:buNone/>
            </a:pPr>
            <a:r>
              <a:rPr lang="ja-JP" altLang="en-US" sz="1050" dirty="0" smtClean="0">
                <a:solidFill>
                  <a:schemeClr val="tx1"/>
                </a:solidFill>
                <a:latin typeface="+mn-ea"/>
              </a:rPr>
              <a:t>　２　</a:t>
            </a:r>
            <a:r>
              <a:rPr kumimoji="1" lang="ja-JP" altLang="en-US" sz="1050" dirty="0" smtClean="0">
                <a:solidFill>
                  <a:schemeClr val="tx1"/>
                </a:solidFill>
                <a:latin typeface="+mn-ea"/>
              </a:rPr>
              <a:t>大阪港を取り巻く状況</a:t>
            </a:r>
            <a:endParaRPr kumimoji="1" lang="en-US" altLang="ja-JP" sz="1050" dirty="0" smtClean="0">
              <a:solidFill>
                <a:schemeClr val="tx1"/>
              </a:solidFill>
              <a:latin typeface="+mn-ea"/>
            </a:endParaRPr>
          </a:p>
          <a:p>
            <a:pPr marL="0" indent="0">
              <a:lnSpc>
                <a:spcPct val="80000"/>
              </a:lnSpc>
              <a:buNone/>
            </a:pPr>
            <a:r>
              <a:rPr lang="ja-JP" altLang="en-US" sz="1050" dirty="0">
                <a:solidFill>
                  <a:schemeClr val="tx1"/>
                </a:solidFill>
                <a:latin typeface="+mn-ea"/>
              </a:rPr>
              <a:t>　</a:t>
            </a:r>
            <a:r>
              <a:rPr lang="ja-JP" altLang="en-US" sz="1050" dirty="0" smtClean="0">
                <a:solidFill>
                  <a:schemeClr val="tx1"/>
                </a:solidFill>
                <a:latin typeface="+mn-ea"/>
              </a:rPr>
              <a:t>３　</a:t>
            </a:r>
            <a:r>
              <a:rPr lang="en-US" altLang="ja-JP" sz="1050" dirty="0" smtClean="0">
                <a:solidFill>
                  <a:schemeClr val="tx1"/>
                </a:solidFill>
                <a:latin typeface="+mn-ea"/>
              </a:rPr>
              <a:t>SWOT</a:t>
            </a:r>
            <a:r>
              <a:rPr lang="ja-JP" altLang="en-US" sz="1050" dirty="0" smtClean="0">
                <a:solidFill>
                  <a:schemeClr val="tx1"/>
                </a:solidFill>
                <a:latin typeface="+mn-ea"/>
              </a:rPr>
              <a:t>分析による戦略案の策定</a:t>
            </a:r>
            <a:endParaRPr lang="en-US" altLang="ja-JP" sz="1050" dirty="0" smtClean="0">
              <a:solidFill>
                <a:schemeClr val="tx1"/>
              </a:solidFill>
              <a:latin typeface="+mn-ea"/>
            </a:endParaRPr>
          </a:p>
          <a:p>
            <a:pPr marL="0" indent="0">
              <a:lnSpc>
                <a:spcPct val="80000"/>
              </a:lnSpc>
              <a:buNone/>
            </a:pPr>
            <a:r>
              <a:rPr kumimoji="1" lang="ja-JP" altLang="en-US" sz="1050" dirty="0">
                <a:solidFill>
                  <a:schemeClr val="tx1"/>
                </a:solidFill>
                <a:latin typeface="+mn-ea"/>
              </a:rPr>
              <a:t>　</a:t>
            </a:r>
            <a:r>
              <a:rPr lang="ja-JP" altLang="en-US" sz="1050" dirty="0">
                <a:solidFill>
                  <a:schemeClr val="tx1"/>
                </a:solidFill>
                <a:latin typeface="+mn-ea"/>
              </a:rPr>
              <a:t>４</a:t>
            </a:r>
            <a:r>
              <a:rPr kumimoji="1" lang="ja-JP" altLang="en-US" sz="1050" dirty="0" smtClean="0">
                <a:solidFill>
                  <a:schemeClr val="tx1"/>
                </a:solidFill>
                <a:latin typeface="+mn-ea"/>
              </a:rPr>
              <a:t>　利用者ヒアリング結果</a:t>
            </a:r>
            <a:endParaRPr kumimoji="1" lang="en-US" altLang="ja-JP" sz="1050" dirty="0" smtClean="0">
              <a:solidFill>
                <a:schemeClr val="tx1"/>
              </a:solidFill>
              <a:latin typeface="+mn-ea"/>
            </a:endParaRPr>
          </a:p>
          <a:p>
            <a:pPr marL="0" indent="0">
              <a:lnSpc>
                <a:spcPct val="80000"/>
              </a:lnSpc>
              <a:buNone/>
            </a:pPr>
            <a:r>
              <a:rPr lang="ja-JP" altLang="en-US" sz="1050" dirty="0">
                <a:solidFill>
                  <a:schemeClr val="tx1"/>
                </a:solidFill>
                <a:latin typeface="+mn-ea"/>
              </a:rPr>
              <a:t>　</a:t>
            </a:r>
            <a:r>
              <a:rPr lang="ja-JP" altLang="en-US" sz="1050" dirty="0" smtClean="0">
                <a:solidFill>
                  <a:schemeClr val="tx1"/>
                </a:solidFill>
                <a:latin typeface="+mn-ea"/>
              </a:rPr>
              <a:t>５　港湾計画における貨物量の見通し</a:t>
            </a:r>
            <a:endParaRPr lang="en-US" altLang="ja-JP" sz="1050" dirty="0" smtClean="0">
              <a:solidFill>
                <a:schemeClr val="tx1"/>
              </a:solidFill>
              <a:latin typeface="+mn-ea"/>
            </a:endParaRPr>
          </a:p>
          <a:p>
            <a:pPr marL="0" indent="0">
              <a:lnSpc>
                <a:spcPct val="80000"/>
              </a:lnSpc>
              <a:buNone/>
            </a:pPr>
            <a:endParaRPr lang="en-US" altLang="ja-JP" sz="100" dirty="0" smtClean="0">
              <a:solidFill>
                <a:schemeClr val="tx1"/>
              </a:solidFill>
              <a:latin typeface="+mn-ea"/>
            </a:endParaRPr>
          </a:p>
          <a:p>
            <a:pPr marL="0" indent="0">
              <a:lnSpc>
                <a:spcPct val="80000"/>
              </a:lnSpc>
              <a:buNone/>
            </a:pPr>
            <a:r>
              <a:rPr lang="en-US" altLang="ja-JP" sz="1200" dirty="0" smtClean="0">
                <a:solidFill>
                  <a:schemeClr val="tx1"/>
                </a:solidFill>
                <a:latin typeface="+mn-ea"/>
              </a:rPr>
              <a:t>Ⅲ</a:t>
            </a:r>
            <a:r>
              <a:rPr lang="ja-JP" altLang="en-US" sz="1200" dirty="0" smtClean="0">
                <a:solidFill>
                  <a:schemeClr val="tx1"/>
                </a:solidFill>
                <a:latin typeface="+mn-ea"/>
              </a:rPr>
              <a:t>　港湾施設提供事業の課題</a:t>
            </a:r>
            <a:endParaRPr lang="en-US" altLang="ja-JP" sz="1200" dirty="0">
              <a:solidFill>
                <a:schemeClr val="tx1"/>
              </a:solidFill>
              <a:latin typeface="+mn-ea"/>
            </a:endParaRPr>
          </a:p>
          <a:p>
            <a:pPr marL="0" indent="0">
              <a:lnSpc>
                <a:spcPct val="80000"/>
              </a:lnSpc>
              <a:buNone/>
            </a:pPr>
            <a:r>
              <a:rPr lang="ja-JP" altLang="en-US" sz="1100" dirty="0">
                <a:solidFill>
                  <a:schemeClr val="tx1"/>
                </a:solidFill>
                <a:latin typeface="+mn-ea"/>
              </a:rPr>
              <a:t>　</a:t>
            </a:r>
            <a:r>
              <a:rPr lang="ja-JP" altLang="en-US" sz="1050" dirty="0">
                <a:solidFill>
                  <a:schemeClr val="tx1"/>
                </a:solidFill>
                <a:latin typeface="+mn-ea"/>
              </a:rPr>
              <a:t>１　</a:t>
            </a:r>
            <a:r>
              <a:rPr lang="ja-JP" altLang="en-US" sz="1050" dirty="0" smtClean="0">
                <a:solidFill>
                  <a:schemeClr val="tx1"/>
                </a:solidFill>
                <a:latin typeface="+mn-ea"/>
              </a:rPr>
              <a:t>経営計画</a:t>
            </a:r>
            <a:r>
              <a:rPr lang="en-US" altLang="ja-JP" sz="1050" dirty="0" smtClean="0">
                <a:solidFill>
                  <a:schemeClr val="tx1"/>
                </a:solidFill>
                <a:latin typeface="+mn-ea"/>
              </a:rPr>
              <a:t>Ver.3.0</a:t>
            </a:r>
            <a:r>
              <a:rPr lang="ja-JP" altLang="en-US" sz="1050" dirty="0" smtClean="0">
                <a:solidFill>
                  <a:schemeClr val="tx1"/>
                </a:solidFill>
                <a:latin typeface="+mn-ea"/>
              </a:rPr>
              <a:t>で抽出した課題</a:t>
            </a:r>
            <a:endParaRPr lang="en-US" altLang="ja-JP" sz="1050" dirty="0" smtClean="0">
              <a:solidFill>
                <a:schemeClr val="tx1"/>
              </a:solidFill>
              <a:latin typeface="+mn-ea"/>
            </a:endParaRPr>
          </a:p>
          <a:p>
            <a:pPr marL="0" indent="0">
              <a:lnSpc>
                <a:spcPct val="80000"/>
              </a:lnSpc>
              <a:buNone/>
            </a:pPr>
            <a:r>
              <a:rPr lang="ja-JP" altLang="en-US" sz="1050" dirty="0">
                <a:solidFill>
                  <a:schemeClr val="tx1"/>
                </a:solidFill>
                <a:latin typeface="+mn-ea"/>
              </a:rPr>
              <a:t>　２　</a:t>
            </a:r>
            <a:r>
              <a:rPr lang="ja-JP" altLang="en-US" sz="1050" dirty="0" smtClean="0">
                <a:solidFill>
                  <a:schemeClr val="tx1"/>
                </a:solidFill>
                <a:latin typeface="+mn-ea"/>
              </a:rPr>
              <a:t>個別</a:t>
            </a:r>
            <a:r>
              <a:rPr lang="ja-JP" altLang="en-US" sz="1050" dirty="0">
                <a:solidFill>
                  <a:schemeClr val="tx1"/>
                </a:solidFill>
                <a:latin typeface="+mn-ea"/>
              </a:rPr>
              <a:t>課題</a:t>
            </a:r>
            <a:r>
              <a:rPr lang="ja-JP" altLang="en-US" sz="1050" dirty="0" smtClean="0">
                <a:solidFill>
                  <a:schemeClr val="tx1"/>
                </a:solidFill>
                <a:latin typeface="+mn-ea"/>
              </a:rPr>
              <a:t>への取組み成果（主に短期的取組）</a:t>
            </a:r>
            <a:endParaRPr lang="en-US" altLang="ja-JP" sz="1050" dirty="0">
              <a:solidFill>
                <a:schemeClr val="tx1"/>
              </a:solidFill>
              <a:latin typeface="+mn-ea"/>
            </a:endParaRPr>
          </a:p>
          <a:p>
            <a:pPr marL="0" indent="0">
              <a:lnSpc>
                <a:spcPct val="80000"/>
              </a:lnSpc>
              <a:buNone/>
            </a:pPr>
            <a:r>
              <a:rPr lang="ja-JP" altLang="en-US" sz="1050" dirty="0">
                <a:solidFill>
                  <a:schemeClr val="tx1"/>
                </a:solidFill>
                <a:latin typeface="+mn-ea"/>
              </a:rPr>
              <a:t>　３　</a:t>
            </a:r>
            <a:r>
              <a:rPr lang="ja-JP" altLang="en-US" sz="1050" dirty="0" smtClean="0">
                <a:solidFill>
                  <a:schemeClr val="tx1"/>
                </a:solidFill>
                <a:latin typeface="+mn-ea"/>
              </a:rPr>
              <a:t>全般的課題の抽出</a:t>
            </a:r>
            <a:endParaRPr lang="en-US" altLang="ja-JP" sz="1050" dirty="0" smtClean="0">
              <a:solidFill>
                <a:schemeClr val="tx1"/>
              </a:solidFill>
              <a:latin typeface="+mn-ea"/>
            </a:endParaRPr>
          </a:p>
          <a:p>
            <a:pPr marL="0" indent="0">
              <a:lnSpc>
                <a:spcPct val="80000"/>
              </a:lnSpc>
              <a:buNone/>
            </a:pPr>
            <a:r>
              <a:rPr lang="ja-JP" altLang="en-US" sz="1050" dirty="0">
                <a:solidFill>
                  <a:schemeClr val="tx1"/>
                </a:solidFill>
                <a:latin typeface="+mn-ea"/>
              </a:rPr>
              <a:t>　４　</a:t>
            </a:r>
            <a:r>
              <a:rPr lang="ja-JP" altLang="en-US" sz="1050" dirty="0" smtClean="0">
                <a:solidFill>
                  <a:schemeClr val="tx1"/>
                </a:solidFill>
                <a:latin typeface="+mn-ea"/>
              </a:rPr>
              <a:t>個別課題の抽出</a:t>
            </a:r>
            <a:endParaRPr lang="en-US" altLang="ja-JP" sz="1050" dirty="0">
              <a:solidFill>
                <a:schemeClr val="tx1"/>
              </a:solidFill>
              <a:latin typeface="+mn-ea"/>
            </a:endParaRPr>
          </a:p>
          <a:p>
            <a:pPr marL="0" indent="0">
              <a:lnSpc>
                <a:spcPct val="80000"/>
              </a:lnSpc>
              <a:buNone/>
            </a:pPr>
            <a:endParaRPr lang="en-US" altLang="ja-JP" sz="100" dirty="0">
              <a:solidFill>
                <a:schemeClr val="tx1"/>
              </a:solidFill>
              <a:latin typeface="+mn-ea"/>
            </a:endParaRPr>
          </a:p>
          <a:p>
            <a:pPr marL="0" indent="0">
              <a:lnSpc>
                <a:spcPct val="80000"/>
              </a:lnSpc>
              <a:buNone/>
            </a:pPr>
            <a:r>
              <a:rPr lang="en-US" altLang="ja-JP" sz="1200" dirty="0">
                <a:solidFill>
                  <a:schemeClr val="tx1"/>
                </a:solidFill>
                <a:latin typeface="+mn-ea"/>
              </a:rPr>
              <a:t>Ⅳ</a:t>
            </a:r>
            <a:r>
              <a:rPr kumimoji="1" lang="ja-JP" altLang="en-US" sz="1200" dirty="0" smtClean="0">
                <a:solidFill>
                  <a:schemeClr val="tx1"/>
                </a:solidFill>
                <a:latin typeface="+mn-ea"/>
              </a:rPr>
              <a:t>　経営改善策</a:t>
            </a:r>
            <a:endParaRPr kumimoji="1" lang="en-US" altLang="ja-JP" sz="1200" dirty="0" smtClean="0">
              <a:solidFill>
                <a:schemeClr val="tx1"/>
              </a:solidFill>
              <a:latin typeface="+mn-ea"/>
            </a:endParaRPr>
          </a:p>
          <a:p>
            <a:pPr marL="0" indent="0">
              <a:lnSpc>
                <a:spcPct val="80000"/>
              </a:lnSpc>
              <a:buNone/>
            </a:pPr>
            <a:r>
              <a:rPr lang="ja-JP" altLang="en-US" sz="1050" dirty="0" smtClean="0">
                <a:solidFill>
                  <a:schemeClr val="tx1"/>
                </a:solidFill>
                <a:latin typeface="+mn-ea"/>
              </a:rPr>
              <a:t>　１</a:t>
            </a:r>
            <a:r>
              <a:rPr lang="ja-JP" altLang="en-US" sz="1050" dirty="0">
                <a:solidFill>
                  <a:schemeClr val="tx1"/>
                </a:solidFill>
                <a:latin typeface="+mn-ea"/>
              </a:rPr>
              <a:t>　全般的課題への対応</a:t>
            </a:r>
            <a:endParaRPr lang="en-US" altLang="ja-JP" sz="1050" dirty="0">
              <a:solidFill>
                <a:schemeClr val="tx1"/>
              </a:solidFill>
              <a:latin typeface="+mn-ea"/>
            </a:endParaRPr>
          </a:p>
          <a:p>
            <a:pPr marL="0" indent="0">
              <a:lnSpc>
                <a:spcPct val="80000"/>
              </a:lnSpc>
              <a:buNone/>
            </a:pPr>
            <a:r>
              <a:rPr lang="ja-JP" altLang="en-US" sz="1050" dirty="0">
                <a:solidFill>
                  <a:schemeClr val="tx1"/>
                </a:solidFill>
                <a:latin typeface="+mn-ea"/>
              </a:rPr>
              <a:t>　２　個別課題への対応</a:t>
            </a:r>
            <a:endParaRPr lang="en-US" altLang="ja-JP" sz="1050" dirty="0">
              <a:solidFill>
                <a:schemeClr val="tx1"/>
              </a:solidFill>
              <a:latin typeface="+mn-ea"/>
            </a:endParaRPr>
          </a:p>
          <a:p>
            <a:pPr marL="0" indent="0">
              <a:lnSpc>
                <a:spcPct val="80000"/>
              </a:lnSpc>
              <a:buNone/>
            </a:pPr>
            <a:endParaRPr lang="en-US" altLang="ja-JP" sz="100" dirty="0" smtClean="0">
              <a:solidFill>
                <a:schemeClr val="tx1"/>
              </a:solidFill>
              <a:latin typeface="+mn-ea"/>
            </a:endParaRPr>
          </a:p>
          <a:p>
            <a:pPr marL="0" indent="0">
              <a:lnSpc>
                <a:spcPct val="80000"/>
              </a:lnSpc>
              <a:buNone/>
            </a:pPr>
            <a:r>
              <a:rPr lang="en-US" altLang="ja-JP" sz="1200" dirty="0">
                <a:solidFill>
                  <a:schemeClr val="tx1"/>
                </a:solidFill>
                <a:latin typeface="+mn-ea"/>
              </a:rPr>
              <a:t>Ⅴ</a:t>
            </a:r>
            <a:r>
              <a:rPr lang="ja-JP" altLang="en-US" sz="1200" dirty="0" smtClean="0">
                <a:solidFill>
                  <a:schemeClr val="tx1"/>
                </a:solidFill>
                <a:latin typeface="+mn-ea"/>
              </a:rPr>
              <a:t>　</a:t>
            </a:r>
            <a:r>
              <a:rPr lang="ja-JP" altLang="en-US" sz="1200" kern="100" dirty="0" smtClean="0">
                <a:solidFill>
                  <a:schemeClr val="tx1"/>
                </a:solidFill>
                <a:latin typeface="+mn-ea"/>
                <a:cs typeface="Times New Roman" panose="02020603050405020304" pitchFamily="18" charset="0"/>
              </a:rPr>
              <a:t>経営計画</a:t>
            </a:r>
            <a:r>
              <a:rPr lang="en-US" altLang="ja-JP" sz="1200" kern="100" dirty="0" smtClean="0">
                <a:solidFill>
                  <a:schemeClr val="tx1"/>
                </a:solidFill>
                <a:latin typeface="+mn-ea"/>
                <a:cs typeface="Times New Roman" panose="02020603050405020304" pitchFamily="18" charset="0"/>
              </a:rPr>
              <a:t>Ver.</a:t>
            </a:r>
            <a:r>
              <a:rPr lang="en-US" altLang="ja-JP" sz="1200" kern="100" dirty="0">
                <a:solidFill>
                  <a:schemeClr val="tx1"/>
                </a:solidFill>
                <a:latin typeface="+mn-ea"/>
                <a:cs typeface="Times New Roman" panose="02020603050405020304" pitchFamily="18" charset="0"/>
              </a:rPr>
              <a:t>4</a:t>
            </a:r>
            <a:r>
              <a:rPr lang="en-US" altLang="ja-JP" sz="1200" kern="100" dirty="0" smtClean="0">
                <a:solidFill>
                  <a:schemeClr val="tx1"/>
                </a:solidFill>
                <a:latin typeface="+mn-ea"/>
                <a:cs typeface="Times New Roman" panose="02020603050405020304" pitchFamily="18" charset="0"/>
              </a:rPr>
              <a:t>.0</a:t>
            </a:r>
            <a:r>
              <a:rPr lang="ja-JP" altLang="en-US" sz="1200" dirty="0" smtClean="0">
                <a:solidFill>
                  <a:schemeClr val="tx1"/>
                </a:solidFill>
                <a:latin typeface="+mn-ea"/>
              </a:rPr>
              <a:t>よる効果</a:t>
            </a:r>
            <a:endParaRPr lang="en-US" altLang="ja-JP" sz="1200" dirty="0" smtClean="0">
              <a:solidFill>
                <a:schemeClr val="tx1"/>
              </a:solidFill>
              <a:latin typeface="+mn-ea"/>
            </a:endParaRPr>
          </a:p>
          <a:p>
            <a:pPr marL="0" indent="0">
              <a:lnSpc>
                <a:spcPct val="80000"/>
              </a:lnSpc>
              <a:buNone/>
            </a:pPr>
            <a:r>
              <a:rPr lang="ja-JP" altLang="en-US" sz="1100" dirty="0">
                <a:solidFill>
                  <a:schemeClr val="tx1"/>
                </a:solidFill>
                <a:latin typeface="+mn-ea"/>
              </a:rPr>
              <a:t>　</a:t>
            </a:r>
            <a:r>
              <a:rPr lang="ja-JP" altLang="en-US" sz="1050" dirty="0">
                <a:solidFill>
                  <a:schemeClr val="tx1"/>
                </a:solidFill>
                <a:latin typeface="+mn-ea"/>
              </a:rPr>
              <a:t>１　大阪港の競争力強化への貢献</a:t>
            </a:r>
          </a:p>
          <a:p>
            <a:pPr marL="0" indent="0">
              <a:lnSpc>
                <a:spcPct val="80000"/>
              </a:lnSpc>
              <a:buNone/>
            </a:pPr>
            <a:r>
              <a:rPr lang="ja-JP" altLang="en-US" sz="1050" dirty="0">
                <a:solidFill>
                  <a:schemeClr val="tx1"/>
                </a:solidFill>
                <a:latin typeface="+mn-ea"/>
              </a:rPr>
              <a:t>　</a:t>
            </a:r>
            <a:r>
              <a:rPr lang="ja-JP" altLang="en-US" sz="1050" dirty="0" smtClean="0">
                <a:solidFill>
                  <a:schemeClr val="tx1"/>
                </a:solidFill>
                <a:latin typeface="+mn-ea"/>
              </a:rPr>
              <a:t>２</a:t>
            </a:r>
            <a:r>
              <a:rPr lang="ja-JP" altLang="en-US" sz="1050" dirty="0">
                <a:solidFill>
                  <a:schemeClr val="tx1"/>
                </a:solidFill>
                <a:latin typeface="+mn-ea"/>
              </a:rPr>
              <a:t>　</a:t>
            </a:r>
            <a:r>
              <a:rPr lang="ja-JP" altLang="en-US" sz="1050" dirty="0" smtClean="0">
                <a:solidFill>
                  <a:schemeClr val="tx1"/>
                </a:solidFill>
                <a:latin typeface="+mn-ea"/>
              </a:rPr>
              <a:t>経営</a:t>
            </a:r>
            <a:r>
              <a:rPr lang="ja-JP" altLang="en-US" sz="1050" dirty="0">
                <a:solidFill>
                  <a:schemeClr val="tx1"/>
                </a:solidFill>
                <a:latin typeface="+mn-ea"/>
              </a:rPr>
              <a:t>改善策を実施し、効果が発揮された場合の額（競争力強化の財源</a:t>
            </a:r>
            <a:r>
              <a:rPr lang="ja-JP" altLang="en-US" sz="1050" dirty="0" smtClean="0">
                <a:solidFill>
                  <a:schemeClr val="tx1"/>
                </a:solidFill>
                <a:latin typeface="+mn-ea"/>
              </a:rPr>
              <a:t>）</a:t>
            </a:r>
            <a:endParaRPr lang="en-US" altLang="ja-JP" sz="1050" dirty="0" smtClean="0">
              <a:solidFill>
                <a:schemeClr val="tx1"/>
              </a:solidFill>
              <a:latin typeface="+mn-ea"/>
            </a:endParaRPr>
          </a:p>
          <a:p>
            <a:pPr marL="0" indent="0">
              <a:lnSpc>
                <a:spcPct val="80000"/>
              </a:lnSpc>
              <a:buNone/>
            </a:pPr>
            <a:endParaRPr kumimoji="1" lang="en-US" altLang="ja-JP" sz="100" dirty="0" smtClean="0">
              <a:solidFill>
                <a:schemeClr val="tx1"/>
              </a:solidFill>
              <a:latin typeface="+mn-ea"/>
            </a:endParaRPr>
          </a:p>
          <a:p>
            <a:pPr marL="0" indent="0">
              <a:lnSpc>
                <a:spcPct val="80000"/>
              </a:lnSpc>
              <a:buNone/>
            </a:pPr>
            <a:r>
              <a:rPr lang="en-US" altLang="ja-JP" sz="1200" dirty="0">
                <a:solidFill>
                  <a:schemeClr val="tx1"/>
                </a:solidFill>
                <a:latin typeface="+mn-ea"/>
              </a:rPr>
              <a:t>Ⅵ</a:t>
            </a:r>
            <a:r>
              <a:rPr kumimoji="1" lang="ja-JP" altLang="en-US" sz="1200" dirty="0" smtClean="0">
                <a:solidFill>
                  <a:schemeClr val="tx1"/>
                </a:solidFill>
                <a:latin typeface="+mn-ea"/>
              </a:rPr>
              <a:t>　</a:t>
            </a:r>
            <a:r>
              <a:rPr lang="ja-JP" altLang="en-US" sz="1200" dirty="0" smtClean="0">
                <a:solidFill>
                  <a:schemeClr val="tx1"/>
                </a:solidFill>
                <a:latin typeface="+mn-ea"/>
              </a:rPr>
              <a:t>経営計画</a:t>
            </a:r>
            <a:r>
              <a:rPr lang="en-US" altLang="ja-JP" sz="1200" dirty="0" smtClean="0">
                <a:solidFill>
                  <a:schemeClr val="tx1"/>
                </a:solidFill>
                <a:latin typeface="+mn-ea"/>
              </a:rPr>
              <a:t>Ver.4.0</a:t>
            </a:r>
            <a:r>
              <a:rPr lang="ja-JP" altLang="en-US" sz="1200" dirty="0" smtClean="0">
                <a:solidFill>
                  <a:schemeClr val="tx1"/>
                </a:solidFill>
                <a:latin typeface="+mn-ea"/>
              </a:rPr>
              <a:t>のまとめ</a:t>
            </a:r>
            <a:endParaRPr kumimoji="1" lang="ja-JP" altLang="en-US" sz="1200" dirty="0">
              <a:solidFill>
                <a:schemeClr val="tx1"/>
              </a:solidFill>
              <a:latin typeface="+mn-ea"/>
            </a:endParaRPr>
          </a:p>
        </p:txBody>
      </p:sp>
      <p:sp>
        <p:nvSpPr>
          <p:cNvPr id="13" name="コンテンツ プレースホルダー 2"/>
          <p:cNvSpPr txBox="1">
            <a:spLocks/>
          </p:cNvSpPr>
          <p:nvPr/>
        </p:nvSpPr>
        <p:spPr>
          <a:xfrm>
            <a:off x="6782936" y="459275"/>
            <a:ext cx="1693781" cy="63648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r">
              <a:lnSpc>
                <a:spcPct val="80000"/>
              </a:lnSpc>
              <a:buFont typeface="Wingdings 3" charset="2"/>
              <a:buNone/>
            </a:pPr>
            <a:r>
              <a:rPr lang="en-US" altLang="ja-JP" sz="1200" dirty="0" smtClean="0">
                <a:latin typeface="+mn-ea"/>
              </a:rPr>
              <a:t>3</a:t>
            </a:r>
          </a:p>
          <a:p>
            <a:pPr marL="0" indent="0" algn="r">
              <a:lnSpc>
                <a:spcPct val="80000"/>
              </a:lnSpc>
              <a:buFont typeface="Wingdings 3" charset="2"/>
              <a:buNone/>
            </a:pPr>
            <a:r>
              <a:rPr lang="ja-JP" altLang="en-US" sz="1100" dirty="0" smtClean="0">
                <a:latin typeface="+mn-ea"/>
              </a:rPr>
              <a:t>　</a:t>
            </a:r>
            <a:r>
              <a:rPr lang="en-US" altLang="ja-JP" sz="1050" dirty="0" smtClean="0">
                <a:latin typeface="+mn-ea"/>
              </a:rPr>
              <a:t>3</a:t>
            </a:r>
          </a:p>
          <a:p>
            <a:pPr marL="0" indent="0" algn="r">
              <a:lnSpc>
                <a:spcPct val="80000"/>
              </a:lnSpc>
              <a:buFont typeface="Wingdings 3" charset="2"/>
              <a:buNone/>
            </a:pPr>
            <a:r>
              <a:rPr lang="en-US" altLang="ja-JP" sz="1050" dirty="0">
                <a:latin typeface="+mn-ea"/>
              </a:rPr>
              <a:t>4</a:t>
            </a:r>
            <a:endParaRPr lang="en-US" altLang="ja-JP" sz="1050" dirty="0" smtClean="0">
              <a:latin typeface="+mn-ea"/>
            </a:endParaRPr>
          </a:p>
          <a:p>
            <a:pPr marL="0" indent="0" algn="r">
              <a:lnSpc>
                <a:spcPct val="80000"/>
              </a:lnSpc>
              <a:buFont typeface="Wingdings 3" charset="2"/>
              <a:buNone/>
            </a:pPr>
            <a:r>
              <a:rPr lang="ja-JP" altLang="en-US" sz="1050" dirty="0" smtClean="0">
                <a:latin typeface="+mn-ea"/>
              </a:rPr>
              <a:t>　</a:t>
            </a:r>
            <a:r>
              <a:rPr lang="en-US" altLang="ja-JP" sz="1050" dirty="0">
                <a:latin typeface="+mn-ea"/>
              </a:rPr>
              <a:t>5</a:t>
            </a:r>
            <a:endParaRPr lang="en-US" altLang="ja-JP" sz="1100" dirty="0" smtClean="0">
              <a:latin typeface="+mn-ea"/>
            </a:endParaRPr>
          </a:p>
          <a:p>
            <a:pPr marL="0" indent="0" algn="r">
              <a:lnSpc>
                <a:spcPct val="80000"/>
              </a:lnSpc>
              <a:buFont typeface="Wingdings 3" charset="2"/>
              <a:buNone/>
            </a:pPr>
            <a:endParaRPr lang="en-US" altLang="ja-JP" sz="100" dirty="0" smtClean="0">
              <a:latin typeface="+mn-ea"/>
            </a:endParaRPr>
          </a:p>
          <a:p>
            <a:pPr marL="0" indent="0" algn="r">
              <a:lnSpc>
                <a:spcPct val="80000"/>
              </a:lnSpc>
              <a:buFont typeface="Wingdings 3" charset="2"/>
              <a:buNone/>
            </a:pPr>
            <a:r>
              <a:rPr lang="en-US" altLang="ja-JP" sz="1200" dirty="0">
                <a:latin typeface="+mn-ea"/>
              </a:rPr>
              <a:t>6</a:t>
            </a:r>
            <a:endParaRPr lang="en-US" altLang="ja-JP" sz="1200" dirty="0" smtClean="0">
              <a:latin typeface="+mn-ea"/>
            </a:endParaRPr>
          </a:p>
          <a:p>
            <a:pPr marL="0" indent="0" algn="r">
              <a:lnSpc>
                <a:spcPct val="80000"/>
              </a:lnSpc>
              <a:buFont typeface="Wingdings 3" charset="2"/>
              <a:buNone/>
            </a:pPr>
            <a:r>
              <a:rPr lang="en-US" altLang="ja-JP" sz="1050" dirty="0">
                <a:latin typeface="+mn-ea"/>
              </a:rPr>
              <a:t>6</a:t>
            </a:r>
            <a:endParaRPr lang="en-US" altLang="ja-JP" sz="1050" dirty="0" smtClean="0">
              <a:latin typeface="+mn-ea"/>
            </a:endParaRPr>
          </a:p>
          <a:p>
            <a:pPr marL="0" indent="0" algn="r">
              <a:lnSpc>
                <a:spcPct val="80000"/>
              </a:lnSpc>
              <a:buFont typeface="Wingdings 3" charset="2"/>
              <a:buNone/>
            </a:pPr>
            <a:r>
              <a:rPr lang="en-US" altLang="ja-JP" sz="1050" dirty="0">
                <a:latin typeface="+mn-ea"/>
              </a:rPr>
              <a:t>7</a:t>
            </a:r>
            <a:endParaRPr lang="en-US" altLang="ja-JP" sz="1050" dirty="0" smtClean="0">
              <a:latin typeface="+mn-ea"/>
            </a:endParaRPr>
          </a:p>
          <a:p>
            <a:pPr marL="0" indent="0" algn="r">
              <a:lnSpc>
                <a:spcPct val="80000"/>
              </a:lnSpc>
              <a:buFont typeface="Wingdings 3" charset="2"/>
              <a:buNone/>
            </a:pPr>
            <a:r>
              <a:rPr lang="en-US" altLang="ja-JP" sz="1050" dirty="0">
                <a:latin typeface="+mn-ea"/>
              </a:rPr>
              <a:t>8</a:t>
            </a:r>
            <a:endParaRPr lang="en-US" altLang="ja-JP" sz="1050" dirty="0" smtClean="0">
              <a:latin typeface="+mn-ea"/>
            </a:endParaRPr>
          </a:p>
          <a:p>
            <a:pPr marL="0" indent="0" algn="r">
              <a:lnSpc>
                <a:spcPct val="80000"/>
              </a:lnSpc>
              <a:buFont typeface="Wingdings 3" charset="2"/>
              <a:buNone/>
            </a:pPr>
            <a:r>
              <a:rPr lang="en-US" altLang="ja-JP" sz="1050" dirty="0">
                <a:latin typeface="+mn-ea"/>
              </a:rPr>
              <a:t>8</a:t>
            </a:r>
            <a:endParaRPr lang="en-US" altLang="ja-JP" sz="1050" dirty="0" smtClean="0">
              <a:latin typeface="+mn-ea"/>
            </a:endParaRPr>
          </a:p>
          <a:p>
            <a:pPr marL="0" indent="0" algn="r">
              <a:lnSpc>
                <a:spcPct val="80000"/>
              </a:lnSpc>
              <a:buFont typeface="Wingdings 3" charset="2"/>
              <a:buNone/>
            </a:pPr>
            <a:r>
              <a:rPr lang="en-US" altLang="ja-JP" sz="1050" dirty="0">
                <a:latin typeface="+mn-ea"/>
              </a:rPr>
              <a:t>9</a:t>
            </a:r>
            <a:endParaRPr lang="en-US" altLang="ja-JP" sz="1100" dirty="0" smtClean="0">
              <a:latin typeface="+mn-ea"/>
            </a:endParaRPr>
          </a:p>
          <a:p>
            <a:pPr marL="0" indent="0" algn="r">
              <a:lnSpc>
                <a:spcPct val="80000"/>
              </a:lnSpc>
              <a:buFont typeface="Wingdings 3" charset="2"/>
              <a:buNone/>
            </a:pPr>
            <a:endParaRPr lang="en-US" altLang="ja-JP" sz="100" dirty="0" smtClean="0">
              <a:latin typeface="+mn-ea"/>
            </a:endParaRPr>
          </a:p>
          <a:p>
            <a:pPr marL="0" indent="0" algn="r">
              <a:lnSpc>
                <a:spcPct val="80000"/>
              </a:lnSpc>
              <a:buFont typeface="Wingdings 3" charset="2"/>
              <a:buNone/>
            </a:pPr>
            <a:r>
              <a:rPr lang="en-US" altLang="ja-JP" sz="1200" dirty="0" smtClean="0">
                <a:latin typeface="+mn-ea"/>
              </a:rPr>
              <a:t>10</a:t>
            </a:r>
            <a:endParaRPr lang="en-US" altLang="ja-JP" sz="1100" dirty="0" smtClean="0">
              <a:latin typeface="+mn-ea"/>
            </a:endParaRPr>
          </a:p>
          <a:p>
            <a:pPr marL="0" indent="0" algn="r">
              <a:lnSpc>
                <a:spcPct val="80000"/>
              </a:lnSpc>
              <a:buFont typeface="Wingdings 3" charset="2"/>
              <a:buNone/>
            </a:pPr>
            <a:r>
              <a:rPr lang="en-US" altLang="ja-JP" sz="1050" dirty="0" smtClean="0">
                <a:latin typeface="+mn-ea"/>
              </a:rPr>
              <a:t>10</a:t>
            </a:r>
          </a:p>
          <a:p>
            <a:pPr marL="0" indent="0" algn="r">
              <a:lnSpc>
                <a:spcPct val="80000"/>
              </a:lnSpc>
              <a:buFont typeface="Wingdings 3" charset="2"/>
              <a:buNone/>
            </a:pPr>
            <a:r>
              <a:rPr lang="en-US" altLang="ja-JP" sz="1050" dirty="0" smtClean="0">
                <a:latin typeface="+mn-ea"/>
              </a:rPr>
              <a:t>11</a:t>
            </a:r>
          </a:p>
          <a:p>
            <a:pPr marL="0" indent="0" algn="r">
              <a:lnSpc>
                <a:spcPct val="80000"/>
              </a:lnSpc>
              <a:buFont typeface="Wingdings 3" charset="2"/>
              <a:buNone/>
            </a:pPr>
            <a:r>
              <a:rPr lang="en-US" altLang="ja-JP" sz="1050" dirty="0" smtClean="0">
                <a:latin typeface="+mn-ea"/>
              </a:rPr>
              <a:t>13</a:t>
            </a:r>
          </a:p>
          <a:p>
            <a:pPr marL="0" indent="0" algn="r">
              <a:lnSpc>
                <a:spcPct val="80000"/>
              </a:lnSpc>
              <a:buFont typeface="Wingdings 3" charset="2"/>
              <a:buNone/>
            </a:pPr>
            <a:r>
              <a:rPr lang="en-US" altLang="ja-JP" sz="1050" dirty="0" smtClean="0">
                <a:latin typeface="+mn-ea"/>
              </a:rPr>
              <a:t>14</a:t>
            </a:r>
          </a:p>
          <a:p>
            <a:pPr marL="0" indent="0" algn="r">
              <a:lnSpc>
                <a:spcPct val="80000"/>
              </a:lnSpc>
              <a:buFont typeface="Wingdings 3" charset="2"/>
              <a:buNone/>
            </a:pPr>
            <a:r>
              <a:rPr lang="ja-JP" altLang="en-US" sz="100" dirty="0" smtClean="0">
                <a:latin typeface="+mn-ea"/>
              </a:rPr>
              <a:t>　</a:t>
            </a:r>
            <a:endParaRPr lang="en-US" altLang="ja-JP" sz="100" dirty="0" smtClean="0">
              <a:latin typeface="+mn-ea"/>
            </a:endParaRPr>
          </a:p>
          <a:p>
            <a:pPr marL="0" indent="0" algn="r">
              <a:lnSpc>
                <a:spcPct val="80000"/>
              </a:lnSpc>
              <a:buFont typeface="Wingdings 3" charset="2"/>
              <a:buNone/>
            </a:pPr>
            <a:r>
              <a:rPr lang="en-US" altLang="ja-JP" sz="1200" dirty="0" smtClean="0">
                <a:latin typeface="+mn-ea"/>
              </a:rPr>
              <a:t>17</a:t>
            </a:r>
            <a:endParaRPr lang="en-US" altLang="ja-JP" sz="1400" dirty="0" smtClean="0">
              <a:latin typeface="+mn-ea"/>
            </a:endParaRPr>
          </a:p>
          <a:p>
            <a:pPr marL="0" indent="0" algn="r">
              <a:lnSpc>
                <a:spcPct val="80000"/>
              </a:lnSpc>
              <a:buFont typeface="Wingdings 3" charset="2"/>
              <a:buNone/>
            </a:pPr>
            <a:r>
              <a:rPr lang="en-US" altLang="ja-JP" sz="1050" dirty="0" smtClean="0">
                <a:latin typeface="+mn-ea"/>
              </a:rPr>
              <a:t>17</a:t>
            </a:r>
          </a:p>
          <a:p>
            <a:pPr marL="0" indent="0" algn="r">
              <a:lnSpc>
                <a:spcPct val="80000"/>
              </a:lnSpc>
              <a:buFont typeface="Wingdings 3" charset="2"/>
              <a:buNone/>
            </a:pPr>
            <a:r>
              <a:rPr lang="en-US" altLang="ja-JP" sz="1050" dirty="0" smtClean="0">
                <a:latin typeface="+mn-ea"/>
              </a:rPr>
              <a:t>26</a:t>
            </a:r>
          </a:p>
          <a:p>
            <a:pPr marL="0" indent="0" algn="r">
              <a:lnSpc>
                <a:spcPct val="80000"/>
              </a:lnSpc>
              <a:buFont typeface="Wingdings 3" charset="2"/>
              <a:buNone/>
            </a:pPr>
            <a:endParaRPr lang="en-US" altLang="ja-JP" sz="100" dirty="0" smtClean="0">
              <a:latin typeface="+mn-ea"/>
            </a:endParaRPr>
          </a:p>
          <a:p>
            <a:pPr marL="0" indent="0" algn="r">
              <a:lnSpc>
                <a:spcPct val="80000"/>
              </a:lnSpc>
              <a:buFont typeface="Wingdings 3" charset="2"/>
              <a:buNone/>
            </a:pPr>
            <a:r>
              <a:rPr lang="en-US" altLang="ja-JP" sz="1200" dirty="0" smtClean="0">
                <a:latin typeface="+mn-ea"/>
              </a:rPr>
              <a:t>44</a:t>
            </a:r>
            <a:endParaRPr lang="en-US" altLang="ja-JP" sz="1400" dirty="0" smtClean="0">
              <a:latin typeface="+mn-ea"/>
            </a:endParaRPr>
          </a:p>
          <a:p>
            <a:pPr marL="0" indent="0" algn="r">
              <a:lnSpc>
                <a:spcPct val="80000"/>
              </a:lnSpc>
              <a:buFont typeface="Wingdings 3" charset="2"/>
              <a:buNone/>
            </a:pPr>
            <a:r>
              <a:rPr lang="en-US" altLang="ja-JP" sz="1050" dirty="0" smtClean="0">
                <a:latin typeface="+mn-ea"/>
              </a:rPr>
              <a:t>44</a:t>
            </a:r>
          </a:p>
          <a:p>
            <a:pPr marL="0" indent="0" algn="r">
              <a:lnSpc>
                <a:spcPct val="80000"/>
              </a:lnSpc>
              <a:buFont typeface="Wingdings 3" charset="2"/>
              <a:buNone/>
            </a:pPr>
            <a:r>
              <a:rPr lang="en-US" altLang="ja-JP" sz="1050" dirty="0" smtClean="0">
                <a:latin typeface="+mn-ea"/>
              </a:rPr>
              <a:t>45</a:t>
            </a:r>
          </a:p>
          <a:p>
            <a:pPr marL="0" indent="0" algn="r">
              <a:lnSpc>
                <a:spcPct val="80000"/>
              </a:lnSpc>
              <a:buFont typeface="Wingdings 3" charset="2"/>
              <a:buNone/>
            </a:pPr>
            <a:endParaRPr lang="en-US" altLang="ja-JP" sz="100" dirty="0" smtClean="0">
              <a:latin typeface="+mn-ea"/>
            </a:endParaRPr>
          </a:p>
          <a:p>
            <a:pPr marL="0" indent="0" algn="r">
              <a:lnSpc>
                <a:spcPct val="80000"/>
              </a:lnSpc>
              <a:buFont typeface="Wingdings 3" charset="2"/>
              <a:buNone/>
            </a:pPr>
            <a:r>
              <a:rPr lang="en-US" altLang="ja-JP" sz="1200" dirty="0" smtClean="0">
                <a:latin typeface="+mn-ea"/>
              </a:rPr>
              <a:t>46</a:t>
            </a:r>
            <a:endParaRPr lang="ja-JP" altLang="en-US" sz="1400" dirty="0">
              <a:latin typeface="+mn-ea"/>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2</a:t>
            </a:fld>
            <a:endParaRPr kumimoji="1" lang="ja-JP" altLang="en-US" dirty="0"/>
          </a:p>
        </p:txBody>
      </p:sp>
    </p:spTree>
    <p:extLst>
      <p:ext uri="{BB962C8B-B14F-4D97-AF65-F5344CB8AC3E}">
        <p14:creationId xmlns:p14="http://schemas.microsoft.com/office/powerpoint/2010/main" val="1439858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0" y="1"/>
            <a:ext cx="7886700" cy="618186"/>
          </a:xfrm>
          <a:prstGeom prst="rect">
            <a:avLst/>
          </a:prstGeom>
        </p:spPr>
        <p:txBody>
          <a:bodyPr>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smtClean="0">
                <a:solidFill>
                  <a:schemeClr val="tx1"/>
                </a:solidFill>
                <a:latin typeface="+mj-ea"/>
              </a:rPr>
              <a:t>Ⅰ</a:t>
            </a:r>
            <a:r>
              <a:rPr lang="ja-JP" altLang="en-US" sz="1600" b="1" smtClean="0">
                <a:solidFill>
                  <a:schemeClr val="tx1"/>
                </a:solidFill>
                <a:latin typeface="+mj-ea"/>
              </a:rPr>
              <a:t>　はじめに</a:t>
            </a:r>
            <a:endParaRPr lang="ja-JP" altLang="en-US" sz="1600" b="1" dirty="0">
              <a:solidFill>
                <a:schemeClr val="tx1"/>
              </a:solidFill>
              <a:latin typeface="+mj-ea"/>
            </a:endParaRPr>
          </a:p>
        </p:txBody>
      </p:sp>
      <p:sp>
        <p:nvSpPr>
          <p:cNvPr id="4" name="コンテンツ プレースホルダー 2"/>
          <p:cNvSpPr txBox="1">
            <a:spLocks/>
          </p:cNvSpPr>
          <p:nvPr/>
        </p:nvSpPr>
        <p:spPr>
          <a:xfrm>
            <a:off x="82981" y="284034"/>
            <a:ext cx="7886700" cy="329288"/>
          </a:xfrm>
          <a:prstGeom prst="rect">
            <a:avLst/>
          </a:prstGeom>
        </p:spPr>
        <p:txBody>
          <a:bodyPr spcCol="18000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600" b="1" dirty="0" smtClean="0">
                <a:solidFill>
                  <a:schemeClr val="tx1"/>
                </a:solidFill>
                <a:latin typeface="+mj-ea"/>
                <a:ea typeface="+mj-ea"/>
              </a:rPr>
              <a:t>1</a:t>
            </a:r>
            <a:r>
              <a:rPr lang="ja-JP" altLang="en-US" sz="1600" b="1" dirty="0">
                <a:solidFill>
                  <a:schemeClr val="tx1"/>
                </a:solidFill>
                <a:latin typeface="+mj-ea"/>
                <a:ea typeface="+mj-ea"/>
              </a:rPr>
              <a:t>．</a:t>
            </a:r>
            <a:r>
              <a:rPr lang="ja-JP" altLang="en-US" sz="1600" b="1" dirty="0" smtClean="0">
                <a:solidFill>
                  <a:schemeClr val="tx1"/>
                </a:solidFill>
                <a:latin typeface="+mj-ea"/>
                <a:ea typeface="+mj-ea"/>
              </a:rPr>
              <a:t>新型コロナウイルス感染症への対応</a:t>
            </a:r>
            <a:endParaRPr lang="en-US" altLang="ja-JP" sz="1600" b="1" dirty="0" smtClean="0">
              <a:solidFill>
                <a:schemeClr val="tx1"/>
              </a:solidFill>
              <a:latin typeface="+mj-ea"/>
              <a:ea typeface="+mj-ea"/>
            </a:endParaRPr>
          </a:p>
        </p:txBody>
      </p:sp>
      <p:sp>
        <p:nvSpPr>
          <p:cNvPr id="2" name="スライド番号プレースホルダー 1"/>
          <p:cNvSpPr>
            <a:spLocks noGrp="1"/>
          </p:cNvSpPr>
          <p:nvPr>
            <p:ph type="sldNum" sz="quarter" idx="12"/>
          </p:nvPr>
        </p:nvSpPr>
        <p:spPr>
          <a:xfrm>
            <a:off x="8713250" y="6615707"/>
            <a:ext cx="512638" cy="365125"/>
          </a:xfrm>
        </p:spPr>
        <p:txBody>
          <a:bodyPr/>
          <a:lstStyle/>
          <a:p>
            <a:fld id="{8F2DF4D1-A360-4C90-B403-85324C324155}" type="slidenum">
              <a:rPr kumimoji="1" lang="ja-JP" altLang="en-US" smtClean="0"/>
              <a:t>3</a:t>
            </a:fld>
            <a:endParaRPr kumimoji="1" lang="ja-JP" altLang="en-US" dirty="0"/>
          </a:p>
        </p:txBody>
      </p:sp>
      <p:sp>
        <p:nvSpPr>
          <p:cNvPr id="5" name="テキスト ボックス 4"/>
          <p:cNvSpPr txBox="1"/>
          <p:nvPr/>
        </p:nvSpPr>
        <p:spPr>
          <a:xfrm>
            <a:off x="82981" y="897355"/>
            <a:ext cx="8861514" cy="5509200"/>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600" dirty="0" smtClean="0"/>
              <a:t>新型</a:t>
            </a:r>
            <a:r>
              <a:rPr lang="ja-JP" altLang="en-US" sz="1600" dirty="0"/>
              <a:t>コロナウイルス感染症（</a:t>
            </a:r>
            <a:r>
              <a:rPr lang="ja-JP" altLang="en-US" sz="1600" dirty="0" smtClean="0"/>
              <a:t>以下、「</a:t>
            </a:r>
            <a:r>
              <a:rPr lang="ja-JP" altLang="en-US" sz="1600" dirty="0"/>
              <a:t>感染症」</a:t>
            </a:r>
            <a:r>
              <a:rPr lang="ja-JP" altLang="en-US" sz="1600" dirty="0" smtClean="0"/>
              <a:t>とする。</a:t>
            </a:r>
            <a:r>
              <a:rPr lang="ja-JP" altLang="en-US" sz="1600" dirty="0"/>
              <a:t>）の流行は、その中心地を中国から米国・欧州、中南米・アフリカへと移しながら世界規模に拡大し、</a:t>
            </a:r>
            <a:r>
              <a:rPr lang="ja-JP" altLang="en-US" sz="1600" dirty="0" smtClean="0"/>
              <a:t>令和</a:t>
            </a:r>
            <a:r>
              <a:rPr lang="en-US" altLang="ja-JP" sz="1600" dirty="0" smtClean="0"/>
              <a:t>3</a:t>
            </a:r>
            <a:r>
              <a:rPr lang="ja-JP" altLang="en-US" sz="1600" dirty="0" smtClean="0"/>
              <a:t>年</a:t>
            </a:r>
            <a:r>
              <a:rPr lang="en-US" altLang="ja-JP" sz="1600" dirty="0" smtClean="0"/>
              <a:t>1</a:t>
            </a:r>
            <a:r>
              <a:rPr lang="ja-JP" altLang="en-US" sz="1600" dirty="0" smtClean="0"/>
              <a:t>月</a:t>
            </a:r>
            <a:r>
              <a:rPr lang="ja-JP" altLang="en-US" sz="1600" dirty="0"/>
              <a:t>までの累計感染者数</a:t>
            </a:r>
            <a:r>
              <a:rPr lang="ja-JP" altLang="en-US" sz="1600" dirty="0" smtClean="0"/>
              <a:t>は</a:t>
            </a:r>
            <a:r>
              <a:rPr lang="en-US" altLang="ja-JP" sz="1600" dirty="0" smtClean="0"/>
              <a:t>1</a:t>
            </a:r>
            <a:r>
              <a:rPr lang="ja-JP" altLang="en-US" sz="1600" dirty="0" smtClean="0"/>
              <a:t>億人</a:t>
            </a:r>
            <a:r>
              <a:rPr lang="ja-JP" altLang="en-US" sz="1600" dirty="0"/>
              <a:t>、死亡者数</a:t>
            </a:r>
            <a:r>
              <a:rPr lang="ja-JP" altLang="en-US" sz="1600" dirty="0" smtClean="0"/>
              <a:t>は</a:t>
            </a:r>
            <a:r>
              <a:rPr lang="en-US" altLang="ja-JP" sz="1600" dirty="0" smtClean="0"/>
              <a:t>200</a:t>
            </a:r>
            <a:r>
              <a:rPr lang="ja-JP" altLang="en-US" sz="1600" dirty="0"/>
              <a:t>万人を上回り、各国で移動制限や外出制限等を伴う都市封鎖が実施されるなど、感染症はパンデミック（世界的な大流行）の状態に至った</a:t>
            </a:r>
            <a:r>
              <a:rPr lang="ja-JP" altLang="en-US" sz="1600" dirty="0" smtClean="0"/>
              <a:t>。</a:t>
            </a:r>
            <a:endParaRPr lang="en-US" altLang="ja-JP" sz="1600" dirty="0" smtClean="0"/>
          </a:p>
          <a:p>
            <a:pPr marL="285750" indent="-285750">
              <a:buFont typeface="Wingdings" panose="05000000000000000000" pitchFamily="2" charset="2"/>
              <a:buChar char="Ø"/>
            </a:pPr>
            <a:endParaRPr lang="ja-JP" altLang="en-US" sz="1600" dirty="0"/>
          </a:p>
          <a:p>
            <a:pPr marL="285750" indent="-285750">
              <a:buFont typeface="Wingdings" panose="05000000000000000000" pitchFamily="2" charset="2"/>
              <a:buChar char="Ø"/>
            </a:pPr>
            <a:r>
              <a:rPr lang="ja-JP" altLang="en-US" sz="1600" dirty="0" smtClean="0"/>
              <a:t>国内</a:t>
            </a:r>
            <a:r>
              <a:rPr lang="ja-JP" altLang="en-US" sz="1600" dirty="0"/>
              <a:t>においても、令和</a:t>
            </a:r>
            <a:r>
              <a:rPr lang="en-US" altLang="ja-JP" sz="1600" dirty="0"/>
              <a:t>2</a:t>
            </a:r>
            <a:r>
              <a:rPr lang="ja-JP" altLang="en-US" sz="1600" dirty="0"/>
              <a:t>年</a:t>
            </a:r>
            <a:r>
              <a:rPr lang="en-US" altLang="ja-JP" sz="1600" dirty="0"/>
              <a:t>3</a:t>
            </a:r>
            <a:r>
              <a:rPr lang="ja-JP" altLang="en-US" sz="1600" dirty="0"/>
              <a:t>月下旬から急速に感染が拡大し、</a:t>
            </a:r>
            <a:r>
              <a:rPr lang="en-US" altLang="ja-JP" sz="1600" dirty="0"/>
              <a:t>4</a:t>
            </a:r>
            <a:r>
              <a:rPr lang="ja-JP" altLang="en-US" sz="1600" dirty="0"/>
              <a:t>月</a:t>
            </a:r>
            <a:r>
              <a:rPr lang="en-US" altLang="ja-JP" sz="1600" dirty="0"/>
              <a:t>7</a:t>
            </a:r>
            <a:r>
              <a:rPr lang="ja-JP" altLang="en-US" sz="1600" dirty="0"/>
              <a:t>日には政府により新型インフルエンザ等対策特別措置法に基づく緊急事態宣言が発せられ、大阪府を含む７都府県（</a:t>
            </a:r>
            <a:r>
              <a:rPr lang="en-US" altLang="ja-JP" sz="1600" dirty="0"/>
              <a:t>4</a:t>
            </a:r>
            <a:r>
              <a:rPr lang="ja-JP" altLang="en-US" sz="1600" dirty="0"/>
              <a:t>月</a:t>
            </a:r>
            <a:r>
              <a:rPr lang="en-US" altLang="ja-JP" sz="1600" dirty="0"/>
              <a:t>16</a:t>
            </a:r>
            <a:r>
              <a:rPr lang="ja-JP" altLang="en-US" sz="1600" dirty="0"/>
              <a:t>日からは全国に拡大）が緊急事態措置区域に指定、不要不急の移動や外出の自粛などが要請される事態となった</a:t>
            </a:r>
            <a:r>
              <a:rPr lang="ja-JP" altLang="en-US" sz="1600" dirty="0" smtClean="0"/>
              <a:t>。</a:t>
            </a:r>
            <a:endParaRPr lang="en-US" altLang="ja-JP" sz="1600" dirty="0" smtClean="0"/>
          </a:p>
          <a:p>
            <a:pPr marL="285750" indent="-285750">
              <a:buFont typeface="Wingdings" panose="05000000000000000000" pitchFamily="2" charset="2"/>
              <a:buChar char="Ø"/>
            </a:pPr>
            <a:endParaRPr lang="ja-JP" altLang="en-US" sz="1600" dirty="0"/>
          </a:p>
          <a:p>
            <a:pPr marL="285750" indent="-285750">
              <a:buFont typeface="Wingdings" panose="05000000000000000000" pitchFamily="2" charset="2"/>
              <a:buChar char="Ø"/>
            </a:pPr>
            <a:r>
              <a:rPr lang="ja-JP" altLang="en-US" sz="1600" dirty="0" smtClean="0"/>
              <a:t>感染症</a:t>
            </a:r>
            <a:r>
              <a:rPr lang="ja-JP" altLang="en-US" sz="1600" dirty="0"/>
              <a:t>は国内外経済に甚大な影響を及ぼし、需要の大幅な落ち込みと供給の制約が生じる中、人流・物流は急速に収縮している状況にあり、これらの長期化により国内企業活動、とりわけ資金力の弱い事業者においては、厳しい経営環境に陥る懸念がある</a:t>
            </a:r>
            <a:r>
              <a:rPr lang="ja-JP" altLang="en-US" sz="1600" dirty="0" smtClean="0"/>
              <a:t>。</a:t>
            </a:r>
            <a:endParaRPr lang="en-US" altLang="ja-JP" sz="1600" dirty="0" smtClean="0"/>
          </a:p>
          <a:p>
            <a:endParaRPr lang="ja-JP" altLang="en-US" sz="1600" dirty="0"/>
          </a:p>
          <a:p>
            <a:pPr marL="285750" indent="-285750">
              <a:buFont typeface="Wingdings" panose="05000000000000000000" pitchFamily="2" charset="2"/>
              <a:buChar char="Ø"/>
            </a:pPr>
            <a:r>
              <a:rPr lang="ja-JP" altLang="en-US" sz="1600" dirty="0" smtClean="0"/>
              <a:t>こう</a:t>
            </a:r>
            <a:r>
              <a:rPr lang="ja-JP" altLang="en-US" sz="1600" dirty="0"/>
              <a:t>した状況に鑑み、大阪港においては企業活動の持続化を企図し、令和</a:t>
            </a:r>
            <a:r>
              <a:rPr lang="en-US" altLang="ja-JP" sz="1600" dirty="0"/>
              <a:t>2</a:t>
            </a:r>
            <a:r>
              <a:rPr lang="ja-JP" altLang="en-US" sz="1600" dirty="0"/>
              <a:t>年</a:t>
            </a:r>
            <a:r>
              <a:rPr lang="en-US" altLang="ja-JP" sz="1600" dirty="0"/>
              <a:t>4</a:t>
            </a:r>
            <a:r>
              <a:rPr lang="ja-JP" altLang="en-US" sz="1600" dirty="0"/>
              <a:t>月に港湾施設使用料及び入港料などの支払期限の延長の取扱いを定め、令和</a:t>
            </a:r>
            <a:r>
              <a:rPr lang="en-US" altLang="ja-JP" sz="1600" dirty="0"/>
              <a:t>2</a:t>
            </a:r>
            <a:r>
              <a:rPr lang="ja-JP" altLang="en-US" sz="1600" dirty="0"/>
              <a:t>年</a:t>
            </a:r>
            <a:r>
              <a:rPr lang="en-US" altLang="ja-JP" sz="1600" dirty="0"/>
              <a:t>4</a:t>
            </a:r>
            <a:r>
              <a:rPr lang="ja-JP" altLang="en-US" sz="1600" dirty="0"/>
              <a:t>月から令和</a:t>
            </a:r>
            <a:r>
              <a:rPr lang="en-US" altLang="ja-JP" sz="1600" dirty="0"/>
              <a:t>2</a:t>
            </a:r>
            <a:r>
              <a:rPr lang="ja-JP" altLang="en-US" sz="1600" dirty="0"/>
              <a:t>年</a:t>
            </a:r>
            <a:r>
              <a:rPr lang="en-US" altLang="ja-JP" sz="1600" dirty="0"/>
              <a:t>9</a:t>
            </a:r>
            <a:r>
              <a:rPr lang="ja-JP" altLang="en-US" sz="1600" dirty="0"/>
              <a:t>月まで</a:t>
            </a:r>
            <a:r>
              <a:rPr lang="ja-JP" altLang="en-US" sz="1600" dirty="0" smtClean="0"/>
              <a:t>の支払い</a:t>
            </a:r>
            <a:r>
              <a:rPr lang="ja-JP" altLang="en-US" sz="1600" dirty="0"/>
              <a:t>期限を最大</a:t>
            </a:r>
            <a:r>
              <a:rPr lang="en-US" altLang="ja-JP" sz="1600" dirty="0"/>
              <a:t>6</a:t>
            </a:r>
            <a:r>
              <a:rPr lang="ja-JP" altLang="en-US" sz="1600" dirty="0"/>
              <a:t>か月延長</a:t>
            </a:r>
            <a:r>
              <a:rPr lang="ja-JP" altLang="en-US" sz="1600" dirty="0" smtClean="0"/>
              <a:t>する支払</a:t>
            </a:r>
            <a:r>
              <a:rPr lang="ja-JP" altLang="en-US" sz="1600" dirty="0"/>
              <a:t>期限猶予措置を実施。その後さらに、令和</a:t>
            </a:r>
            <a:r>
              <a:rPr lang="en-US" altLang="ja-JP" sz="1600" dirty="0"/>
              <a:t>2</a:t>
            </a:r>
            <a:r>
              <a:rPr lang="ja-JP" altLang="en-US" sz="1600" dirty="0"/>
              <a:t>年</a:t>
            </a:r>
            <a:r>
              <a:rPr lang="en-US" altLang="ja-JP" sz="1600" dirty="0"/>
              <a:t>10</a:t>
            </a:r>
            <a:r>
              <a:rPr lang="ja-JP" altLang="en-US" sz="1600" dirty="0"/>
              <a:t>月から令和</a:t>
            </a:r>
            <a:r>
              <a:rPr lang="en-US" altLang="ja-JP" sz="1600" dirty="0"/>
              <a:t>3</a:t>
            </a:r>
            <a:r>
              <a:rPr lang="ja-JP" altLang="en-US" sz="1600" dirty="0"/>
              <a:t>年</a:t>
            </a:r>
            <a:r>
              <a:rPr lang="en-US" altLang="ja-JP" sz="1600" dirty="0"/>
              <a:t>3</a:t>
            </a:r>
            <a:r>
              <a:rPr lang="ja-JP" altLang="en-US" sz="1600" dirty="0" smtClean="0"/>
              <a:t>月までの</a:t>
            </a:r>
            <a:r>
              <a:rPr lang="ja-JP" altLang="en-US" sz="1600" dirty="0"/>
              <a:t>港湾施設使用料等及び既に猶予している港湾施設使用料等の支払い期限を令和</a:t>
            </a:r>
            <a:r>
              <a:rPr lang="en-US" altLang="ja-JP" sz="1600" dirty="0"/>
              <a:t>3</a:t>
            </a:r>
            <a:r>
              <a:rPr lang="ja-JP" altLang="en-US" sz="1600" dirty="0"/>
              <a:t>年</a:t>
            </a:r>
            <a:r>
              <a:rPr lang="en-US" altLang="ja-JP" sz="1600" dirty="0"/>
              <a:t>3</a:t>
            </a:r>
            <a:r>
              <a:rPr lang="ja-JP" altLang="en-US" sz="1600" dirty="0"/>
              <a:t>月末までに再延長する措置を</a:t>
            </a:r>
            <a:r>
              <a:rPr lang="ja-JP" altLang="en-US" sz="1600" dirty="0" smtClean="0"/>
              <a:t>実施して</a:t>
            </a:r>
            <a:r>
              <a:rPr lang="ja-JP" altLang="en-US" sz="1600" dirty="0"/>
              <a:t>きた</a:t>
            </a:r>
            <a:r>
              <a:rPr lang="ja-JP" altLang="en-US" sz="1600" dirty="0" smtClean="0"/>
              <a:t>。</a:t>
            </a:r>
            <a:endParaRPr lang="en-US" altLang="ja-JP" sz="1600" dirty="0" smtClean="0"/>
          </a:p>
          <a:p>
            <a:pPr marL="285750" indent="-285750">
              <a:buFont typeface="Wingdings" panose="05000000000000000000" pitchFamily="2" charset="2"/>
              <a:buChar char="Ø"/>
            </a:pPr>
            <a:endParaRPr lang="ja-JP" altLang="en-US" sz="1600" dirty="0"/>
          </a:p>
          <a:p>
            <a:pPr marL="285750" indent="-285750">
              <a:buFont typeface="Wingdings" panose="05000000000000000000" pitchFamily="2" charset="2"/>
              <a:buChar char="Ø"/>
            </a:pPr>
            <a:r>
              <a:rPr lang="ja-JP" altLang="en-US" sz="1600" dirty="0" smtClean="0"/>
              <a:t>感染症</a:t>
            </a:r>
            <a:r>
              <a:rPr lang="ja-JP" altLang="en-US" sz="1600" dirty="0"/>
              <a:t>は、その収束までに相当長期に及ぶ可能性が高く、内外貿への影響力も大きいことから、これへの対応</a:t>
            </a:r>
            <a:r>
              <a:rPr lang="ja-JP" altLang="en-US" sz="1600" dirty="0" smtClean="0"/>
              <a:t>を港湾施設提供事業経営計画</a:t>
            </a:r>
            <a:r>
              <a:rPr lang="en-US" altLang="ja-JP" sz="1600" dirty="0" smtClean="0"/>
              <a:t>Ver.4.0</a:t>
            </a:r>
            <a:r>
              <a:rPr lang="ja-JP" altLang="en-US" sz="1600" dirty="0" smtClean="0"/>
              <a:t>の全般的</a:t>
            </a:r>
            <a:r>
              <a:rPr lang="ja-JP" altLang="en-US" sz="1600" dirty="0"/>
              <a:t>課題に加える。</a:t>
            </a:r>
          </a:p>
        </p:txBody>
      </p:sp>
    </p:spTree>
    <p:extLst>
      <p:ext uri="{BB962C8B-B14F-4D97-AF65-F5344CB8AC3E}">
        <p14:creationId xmlns:p14="http://schemas.microsoft.com/office/powerpoint/2010/main" val="1873342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正方形/長方形 22"/>
          <p:cNvSpPr/>
          <p:nvPr/>
        </p:nvSpPr>
        <p:spPr>
          <a:xfrm>
            <a:off x="172189" y="2485685"/>
            <a:ext cx="8810044" cy="1200329"/>
          </a:xfrm>
          <a:prstGeom prst="rect">
            <a:avLst/>
          </a:prstGeom>
        </p:spPr>
        <p:txBody>
          <a:bodyPr wrap="square">
            <a:spAutoFit/>
          </a:bodyPr>
          <a:lstStyle/>
          <a:p>
            <a:pPr marL="228600" lvl="0" indent="-228600" algn="just">
              <a:spcAft>
                <a:spcPts val="0"/>
              </a:spcAft>
              <a:buFont typeface="+mj-ea"/>
              <a:buAutoNum type="circleNumDbPlain"/>
            </a:pPr>
            <a:r>
              <a:rPr lang="ja-JP" altLang="en-US" sz="1200" kern="100" dirty="0" smtClean="0">
                <a:latin typeface="+mj-ea"/>
                <a:ea typeface="+mj-ea"/>
                <a:cs typeface="Times New Roman" panose="02020603050405020304" pitchFamily="18" charset="0"/>
              </a:rPr>
              <a:t>港湾施設提供事業とは</a:t>
            </a:r>
            <a:endParaRPr lang="en-US" altLang="ja-JP" sz="1200" kern="100" dirty="0">
              <a:latin typeface="+mj-ea"/>
              <a:ea typeface="+mj-ea"/>
              <a:cs typeface="Times New Roman" panose="02020603050405020304" pitchFamily="18" charset="0"/>
            </a:endParaRPr>
          </a:p>
          <a:p>
            <a:pPr lvl="1" algn="just"/>
            <a:r>
              <a:rPr lang="ja-JP" altLang="en-US" sz="1200" kern="100" dirty="0" smtClean="0">
                <a:latin typeface="+mj-ea"/>
                <a:ea typeface="+mj-ea"/>
                <a:cs typeface="Times New Roman" panose="02020603050405020304" pitchFamily="18" charset="0"/>
              </a:rPr>
              <a:t>　</a:t>
            </a:r>
            <a:r>
              <a:rPr lang="ja-JP" altLang="en-US" sz="1200" kern="100" dirty="0">
                <a:latin typeface="+mj-ea"/>
                <a:ea typeface="+mj-ea"/>
                <a:cs typeface="Times New Roman" panose="02020603050405020304" pitchFamily="18" charset="0"/>
              </a:rPr>
              <a:t>港湾施設提供事業（以下、「施設提供事業」とする。）は、港湾の機能を効率的に発揮させるために必要な埠頭用地、上屋、荷役機械等を整備運営することを目的としている事業であり、大阪港埋立事業（以下、「埋立事業」とする。）と合わせて大阪市港営事業会計（以下「港営事業会計」とする。）として、地方公営企業法の財務規定を適用して会計処理を行っている。</a:t>
            </a:r>
            <a:endParaRPr lang="en-US" altLang="ja-JP" sz="1200" kern="100" dirty="0" smtClean="0">
              <a:latin typeface="+mj-ea"/>
              <a:ea typeface="+mj-ea"/>
              <a:cs typeface="Times New Roman" panose="02020603050405020304" pitchFamily="18" charset="0"/>
            </a:endParaRPr>
          </a:p>
          <a:p>
            <a:pPr lvl="0" algn="just">
              <a:spcAft>
                <a:spcPts val="0"/>
              </a:spcAft>
            </a:pPr>
            <a:endParaRPr lang="ja-JP" altLang="en-US" sz="1200" kern="100" dirty="0">
              <a:latin typeface="+mj-ea"/>
              <a:ea typeface="+mj-ea"/>
              <a:cs typeface="Times New Roman" panose="02020603050405020304" pitchFamily="18" charset="0"/>
            </a:endParaRPr>
          </a:p>
        </p:txBody>
      </p:sp>
      <p:sp>
        <p:nvSpPr>
          <p:cNvPr id="2" name="タイトル 1"/>
          <p:cNvSpPr>
            <a:spLocks noGrp="1"/>
          </p:cNvSpPr>
          <p:nvPr>
            <p:ph type="title"/>
          </p:nvPr>
        </p:nvSpPr>
        <p:spPr>
          <a:xfrm>
            <a:off x="-1" y="1"/>
            <a:ext cx="8516203" cy="618186"/>
          </a:xfrm>
        </p:spPr>
        <p:txBody>
          <a:bodyPr>
            <a:normAutofit/>
          </a:bodyPr>
          <a:lstStyle/>
          <a:p>
            <a:r>
              <a:rPr kumimoji="1" lang="en-US" altLang="ja-JP" sz="1600" b="1" dirty="0" smtClean="0">
                <a:solidFill>
                  <a:schemeClr val="tx1"/>
                </a:solidFill>
                <a:latin typeface="+mj-ea"/>
              </a:rPr>
              <a:t>Ⅰ</a:t>
            </a:r>
            <a:r>
              <a:rPr kumimoji="1" lang="ja-JP" altLang="en-US" sz="1600" b="1" dirty="0" smtClean="0">
                <a:solidFill>
                  <a:schemeClr val="tx1"/>
                </a:solidFill>
                <a:latin typeface="+mj-ea"/>
              </a:rPr>
              <a:t>　はじめに</a:t>
            </a:r>
            <a:endParaRPr kumimoji="1" lang="ja-JP" altLang="en-US" sz="1600" b="1" dirty="0">
              <a:solidFill>
                <a:schemeClr val="tx1"/>
              </a:solidFill>
              <a:latin typeface="+mj-ea"/>
            </a:endParaRPr>
          </a:p>
        </p:txBody>
      </p:sp>
      <p:sp>
        <p:nvSpPr>
          <p:cNvPr id="3" name="コンテンツ プレースホルダー 2"/>
          <p:cNvSpPr>
            <a:spLocks noGrp="1"/>
          </p:cNvSpPr>
          <p:nvPr>
            <p:ph idx="1"/>
          </p:nvPr>
        </p:nvSpPr>
        <p:spPr>
          <a:xfrm>
            <a:off x="82981" y="284034"/>
            <a:ext cx="8584298" cy="329288"/>
          </a:xfrm>
        </p:spPr>
        <p:txBody>
          <a:bodyPr spcCol="180000">
            <a:noAutofit/>
          </a:bodyPr>
          <a:lstStyle/>
          <a:p>
            <a:pPr marL="0" indent="0">
              <a:buNone/>
            </a:pPr>
            <a:r>
              <a:rPr lang="en-US" altLang="ja-JP" sz="1600" b="1" dirty="0" smtClean="0">
                <a:solidFill>
                  <a:schemeClr val="tx1"/>
                </a:solidFill>
                <a:latin typeface="+mj-ea"/>
                <a:ea typeface="+mj-ea"/>
              </a:rPr>
              <a:t>2</a:t>
            </a:r>
            <a:r>
              <a:rPr lang="ja-JP" altLang="en-US" sz="1600" b="1" dirty="0" smtClean="0">
                <a:solidFill>
                  <a:schemeClr val="tx1"/>
                </a:solidFill>
                <a:latin typeface="+mj-ea"/>
                <a:ea typeface="+mj-ea"/>
              </a:rPr>
              <a:t>．港湾</a:t>
            </a:r>
            <a:r>
              <a:rPr lang="ja-JP" altLang="en-US" sz="1600" b="1" dirty="0">
                <a:solidFill>
                  <a:schemeClr val="tx1"/>
                </a:solidFill>
                <a:latin typeface="+mj-ea"/>
                <a:ea typeface="+mj-ea"/>
              </a:rPr>
              <a:t>施設提供</a:t>
            </a:r>
            <a:r>
              <a:rPr lang="ja-JP" altLang="en-US" sz="1600" b="1" dirty="0" smtClean="0">
                <a:solidFill>
                  <a:schemeClr val="tx1"/>
                </a:solidFill>
                <a:latin typeface="+mj-ea"/>
                <a:ea typeface="+mj-ea"/>
              </a:rPr>
              <a:t>事業経営計画</a:t>
            </a:r>
            <a:r>
              <a:rPr lang="en-US" altLang="ja-JP" sz="1600" b="1" dirty="0" smtClean="0">
                <a:solidFill>
                  <a:schemeClr val="tx1"/>
                </a:solidFill>
                <a:latin typeface="+mj-ea"/>
                <a:ea typeface="+mj-ea"/>
              </a:rPr>
              <a:t>Ver.4.0</a:t>
            </a:r>
            <a:r>
              <a:rPr lang="ja-JP" altLang="en-US" sz="1600" b="1" dirty="0" smtClean="0">
                <a:solidFill>
                  <a:schemeClr val="tx1"/>
                </a:solidFill>
                <a:latin typeface="+mj-ea"/>
                <a:ea typeface="+mj-ea"/>
              </a:rPr>
              <a:t>とは</a:t>
            </a:r>
            <a:endParaRPr lang="en-US" altLang="ja-JP" sz="1600" b="1" dirty="0" smtClean="0">
              <a:solidFill>
                <a:schemeClr val="tx1"/>
              </a:solidFill>
              <a:latin typeface="+mj-ea"/>
              <a:ea typeface="+mj-ea"/>
            </a:endParaRPr>
          </a:p>
        </p:txBody>
      </p:sp>
      <p:sp>
        <p:nvSpPr>
          <p:cNvPr id="14" name="正方形/長方形 13"/>
          <p:cNvSpPr/>
          <p:nvPr/>
        </p:nvSpPr>
        <p:spPr>
          <a:xfrm>
            <a:off x="151076" y="549734"/>
            <a:ext cx="8810044" cy="2123658"/>
          </a:xfrm>
          <a:prstGeom prst="rect">
            <a:avLst/>
          </a:prstGeom>
        </p:spPr>
        <p:txBody>
          <a:bodyPr wrap="square">
            <a:spAutoFit/>
          </a:bodyPr>
          <a:lstStyle/>
          <a:p>
            <a:pPr marL="342900" lvl="0" indent="-342900" algn="just">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港湾施設提供事業経営</a:t>
            </a:r>
            <a:r>
              <a:rPr lang="ja-JP" altLang="en-US" sz="1200" kern="100" dirty="0" smtClean="0">
                <a:latin typeface="+mj-ea"/>
                <a:ea typeface="+mj-ea"/>
                <a:cs typeface="Times New Roman" panose="02020603050405020304" pitchFamily="18" charset="0"/>
              </a:rPr>
              <a:t>計画（</a:t>
            </a:r>
            <a:r>
              <a:rPr lang="ja-JP" altLang="en-US" sz="1200" kern="100" dirty="0">
                <a:latin typeface="+mj-ea"/>
                <a:ea typeface="+mj-ea"/>
                <a:cs typeface="Times New Roman" panose="02020603050405020304" pitchFamily="18" charset="0"/>
              </a:rPr>
              <a:t>以下、「経営</a:t>
            </a:r>
            <a:r>
              <a:rPr lang="ja-JP" altLang="en-US" sz="1200" kern="100" dirty="0" smtClean="0">
                <a:latin typeface="+mj-ea"/>
                <a:ea typeface="+mj-ea"/>
                <a:cs typeface="Times New Roman" panose="02020603050405020304" pitchFamily="18" charset="0"/>
              </a:rPr>
              <a:t>計画」</a:t>
            </a:r>
            <a:r>
              <a:rPr lang="ja-JP" altLang="en-US" sz="1200" kern="100" dirty="0">
                <a:latin typeface="+mj-ea"/>
                <a:ea typeface="+mj-ea"/>
                <a:cs typeface="Times New Roman" panose="02020603050405020304" pitchFamily="18" charset="0"/>
              </a:rPr>
              <a:t>とする。</a:t>
            </a:r>
            <a:r>
              <a:rPr lang="ja-JP" altLang="en-US" sz="1200" kern="100" dirty="0" smtClean="0">
                <a:latin typeface="+mj-ea"/>
                <a:ea typeface="+mj-ea"/>
                <a:cs typeface="Times New Roman" panose="02020603050405020304" pitchFamily="18" charset="0"/>
              </a:rPr>
              <a:t>）</a:t>
            </a:r>
            <a:r>
              <a:rPr lang="en-US" altLang="ja-JP" sz="1200" kern="100" dirty="0">
                <a:latin typeface="+mj-ea"/>
                <a:cs typeface="Times New Roman" panose="02020603050405020304" pitchFamily="18" charset="0"/>
              </a:rPr>
              <a:t> Ver.4.0</a:t>
            </a:r>
            <a:r>
              <a:rPr lang="ja-JP" altLang="en-US" sz="1200" kern="100" dirty="0" smtClean="0">
                <a:latin typeface="+mj-ea"/>
                <a:ea typeface="+mj-ea"/>
                <a:cs typeface="Times New Roman" panose="02020603050405020304" pitchFamily="18" charset="0"/>
              </a:rPr>
              <a:t>は、令和</a:t>
            </a:r>
            <a:r>
              <a:rPr lang="en-US" altLang="ja-JP" sz="1200" kern="100" dirty="0">
                <a:latin typeface="+mj-ea"/>
                <a:ea typeface="+mj-ea"/>
                <a:cs typeface="Times New Roman" panose="02020603050405020304" pitchFamily="18" charset="0"/>
              </a:rPr>
              <a:t>2</a:t>
            </a:r>
            <a:r>
              <a:rPr lang="ja-JP" altLang="en-US" sz="1200" kern="100" dirty="0" smtClean="0">
                <a:latin typeface="+mj-ea"/>
                <a:ea typeface="+mj-ea"/>
                <a:cs typeface="Times New Roman" panose="02020603050405020304" pitchFamily="18" charset="0"/>
              </a:rPr>
              <a:t>年</a:t>
            </a:r>
            <a:r>
              <a:rPr lang="en-US" altLang="ja-JP" sz="1200" kern="100" dirty="0" smtClean="0">
                <a:latin typeface="+mj-ea"/>
                <a:ea typeface="+mj-ea"/>
                <a:cs typeface="Times New Roman" panose="02020603050405020304" pitchFamily="18" charset="0"/>
              </a:rPr>
              <a:t>3</a:t>
            </a:r>
            <a:r>
              <a:rPr lang="ja-JP" altLang="en-US" sz="1200" kern="100" dirty="0" smtClean="0">
                <a:latin typeface="+mj-ea"/>
                <a:ea typeface="+mj-ea"/>
                <a:cs typeface="Times New Roman" panose="02020603050405020304" pitchFamily="18" charset="0"/>
              </a:rPr>
              <a:t>月末に策定した</a:t>
            </a:r>
            <a:r>
              <a:rPr lang="ja-JP" altLang="en-US" sz="1200" kern="100" dirty="0">
                <a:latin typeface="+mj-ea"/>
                <a:ea typeface="+mj-ea"/>
                <a:cs typeface="Times New Roman" panose="02020603050405020304" pitchFamily="18" charset="0"/>
              </a:rPr>
              <a:t>「</a:t>
            </a:r>
            <a:r>
              <a:rPr lang="ja-JP" altLang="en-US" sz="1200" kern="100" dirty="0" smtClean="0">
                <a:latin typeface="+mj-ea"/>
                <a:ea typeface="+mj-ea"/>
                <a:cs typeface="Times New Roman" panose="02020603050405020304" pitchFamily="18" charset="0"/>
              </a:rPr>
              <a:t>経営計画</a:t>
            </a:r>
            <a:r>
              <a:rPr lang="en-US" altLang="ja-JP" sz="1200" kern="100" dirty="0" smtClean="0">
                <a:latin typeface="+mj-ea"/>
                <a:ea typeface="+mj-ea"/>
                <a:cs typeface="Times New Roman" panose="02020603050405020304" pitchFamily="18" charset="0"/>
              </a:rPr>
              <a:t>Ver.3.0</a:t>
            </a:r>
            <a:r>
              <a:rPr lang="ja-JP" altLang="en-US" sz="1200" kern="100" dirty="0" smtClean="0">
                <a:latin typeface="+mj-ea"/>
                <a:ea typeface="+mj-ea"/>
                <a:cs typeface="Times New Roman" panose="02020603050405020304" pitchFamily="18" charset="0"/>
              </a:rPr>
              <a:t>」を更新したものであり、今後とも、計画取組期限の令和</a:t>
            </a:r>
            <a:r>
              <a:rPr lang="en-US" altLang="ja-JP" sz="1200" kern="100" dirty="0">
                <a:latin typeface="+mj-ea"/>
                <a:ea typeface="+mj-ea"/>
                <a:cs typeface="Times New Roman" panose="02020603050405020304" pitchFamily="18" charset="0"/>
              </a:rPr>
              <a:t>4</a:t>
            </a:r>
            <a:r>
              <a:rPr lang="ja-JP" altLang="en-US" sz="1200" kern="100" dirty="0" smtClean="0">
                <a:latin typeface="+mj-ea"/>
                <a:ea typeface="+mj-ea"/>
                <a:cs typeface="Times New Roman" panose="02020603050405020304" pitchFamily="18" charset="0"/>
              </a:rPr>
              <a:t>年度まで毎年度の決算結果に基づいて更新していく。</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a:latin typeface="+mj-ea"/>
                <a:cs typeface="Times New Roman" panose="02020603050405020304" pitchFamily="18" charset="0"/>
              </a:rPr>
              <a:t>経営</a:t>
            </a:r>
            <a:r>
              <a:rPr lang="ja-JP" altLang="en-US" sz="1200" kern="100" dirty="0" smtClean="0">
                <a:latin typeface="+mj-ea"/>
                <a:cs typeface="Times New Roman" panose="02020603050405020304" pitchFamily="18" charset="0"/>
              </a:rPr>
              <a:t>計画</a:t>
            </a:r>
            <a:r>
              <a:rPr lang="en-US" altLang="ja-JP" sz="1200" kern="100" dirty="0" smtClean="0">
                <a:latin typeface="+mj-ea"/>
                <a:cs typeface="Times New Roman" panose="02020603050405020304" pitchFamily="18" charset="0"/>
              </a:rPr>
              <a:t>Ver.4.0</a:t>
            </a:r>
            <a:r>
              <a:rPr lang="ja-JP" altLang="en-US" sz="1200" kern="100" dirty="0" smtClean="0">
                <a:latin typeface="+mj-ea"/>
                <a:ea typeface="+mj-ea"/>
                <a:cs typeface="Times New Roman" panose="02020603050405020304" pitchFamily="18" charset="0"/>
              </a:rPr>
              <a:t>では</a:t>
            </a:r>
            <a:r>
              <a:rPr lang="ja-JP" altLang="en-US" sz="1200" kern="100" dirty="0">
                <a:latin typeface="+mj-ea"/>
                <a:ea typeface="+mj-ea"/>
                <a:cs typeface="Times New Roman" panose="02020603050405020304" pitchFamily="18" charset="0"/>
              </a:rPr>
              <a:t>、経営</a:t>
            </a:r>
            <a:r>
              <a:rPr lang="ja-JP" altLang="en-US" sz="1200" kern="100" dirty="0" smtClean="0">
                <a:latin typeface="+mj-ea"/>
                <a:ea typeface="+mj-ea"/>
                <a:cs typeface="Times New Roman" panose="02020603050405020304" pitchFamily="18" charset="0"/>
              </a:rPr>
              <a:t>計画</a:t>
            </a:r>
            <a:r>
              <a:rPr lang="en-US" altLang="ja-JP" sz="1200" kern="100" dirty="0" smtClean="0">
                <a:latin typeface="+mj-ea"/>
                <a:ea typeface="+mj-ea"/>
                <a:cs typeface="Times New Roman" panose="02020603050405020304" pitchFamily="18" charset="0"/>
              </a:rPr>
              <a:t>Ver.3.0</a:t>
            </a:r>
            <a:r>
              <a:rPr lang="ja-JP" altLang="en-US" sz="1200" kern="100" dirty="0" smtClean="0">
                <a:latin typeface="+mj-ea"/>
                <a:ea typeface="+mj-ea"/>
                <a:cs typeface="Times New Roman" panose="02020603050405020304" pitchFamily="18" charset="0"/>
              </a:rPr>
              <a:t>で</a:t>
            </a:r>
            <a:r>
              <a:rPr lang="ja-JP" altLang="en-US" sz="1200" kern="100" dirty="0">
                <a:latin typeface="+mj-ea"/>
                <a:ea typeface="+mj-ea"/>
                <a:cs typeface="Times New Roman" panose="02020603050405020304" pitchFamily="18" charset="0"/>
              </a:rPr>
              <a:t>定めた経営改善策</a:t>
            </a:r>
            <a:r>
              <a:rPr lang="ja-JP" altLang="en-US" sz="1200" kern="100" dirty="0" smtClean="0">
                <a:latin typeface="+mj-ea"/>
                <a:ea typeface="+mj-ea"/>
                <a:cs typeface="Times New Roman" panose="02020603050405020304" pitchFamily="18" charset="0"/>
              </a:rPr>
              <a:t>の令和</a:t>
            </a:r>
            <a:r>
              <a:rPr lang="ja-JP" altLang="en-US" sz="1200" kern="100" dirty="0">
                <a:latin typeface="+mj-ea"/>
                <a:ea typeface="+mj-ea"/>
                <a:cs typeface="Times New Roman" panose="02020603050405020304" pitchFamily="18" charset="0"/>
              </a:rPr>
              <a:t>元</a:t>
            </a:r>
            <a:r>
              <a:rPr lang="ja-JP" altLang="en-US" sz="1200" kern="100" dirty="0" smtClean="0">
                <a:latin typeface="+mj-ea"/>
                <a:ea typeface="+mj-ea"/>
                <a:cs typeface="Times New Roman" panose="02020603050405020304" pitchFamily="18" charset="0"/>
              </a:rPr>
              <a:t>年度</a:t>
            </a:r>
            <a:r>
              <a:rPr lang="ja-JP" altLang="en-US" sz="1200" kern="100" dirty="0">
                <a:latin typeface="+mj-ea"/>
                <a:ea typeface="+mj-ea"/>
                <a:cs typeface="Times New Roman" panose="02020603050405020304" pitchFamily="18" charset="0"/>
              </a:rPr>
              <a:t>での効果を</a:t>
            </a:r>
            <a:r>
              <a:rPr lang="ja-JP" altLang="en-US" sz="1200" kern="100" dirty="0" smtClean="0">
                <a:latin typeface="+mj-ea"/>
                <a:ea typeface="+mj-ea"/>
                <a:cs typeface="Times New Roman" panose="02020603050405020304" pitchFamily="18" charset="0"/>
              </a:rPr>
              <a:t>検証し、令和</a:t>
            </a:r>
            <a:r>
              <a:rPr lang="ja-JP" altLang="en-US" sz="1200" kern="100" dirty="0">
                <a:latin typeface="+mj-ea"/>
                <a:ea typeface="+mj-ea"/>
                <a:cs typeface="Times New Roman" panose="02020603050405020304" pitchFamily="18" charset="0"/>
              </a:rPr>
              <a:t>元</a:t>
            </a:r>
            <a:r>
              <a:rPr lang="ja-JP" altLang="en-US" sz="1200" kern="100" dirty="0" smtClean="0">
                <a:latin typeface="+mj-ea"/>
                <a:ea typeface="+mj-ea"/>
                <a:cs typeface="Times New Roman" panose="02020603050405020304" pitchFamily="18" charset="0"/>
              </a:rPr>
              <a:t>年度決算に基づき個別課題を抽出した。</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また、</a:t>
            </a:r>
            <a:r>
              <a:rPr lang="ja-JP" altLang="en-US" sz="1200" kern="100" dirty="0">
                <a:latin typeface="+mj-ea"/>
                <a:cs typeface="Times New Roman" panose="02020603050405020304" pitchFamily="18" charset="0"/>
              </a:rPr>
              <a:t>経営</a:t>
            </a:r>
            <a:r>
              <a:rPr lang="ja-JP" altLang="en-US" sz="1200" kern="100" dirty="0" smtClean="0">
                <a:latin typeface="+mj-ea"/>
                <a:cs typeface="Times New Roman" panose="02020603050405020304" pitchFamily="18" charset="0"/>
              </a:rPr>
              <a:t>計画</a:t>
            </a:r>
            <a:r>
              <a:rPr lang="en-US" altLang="ja-JP" sz="1200" kern="100" dirty="0" smtClean="0">
                <a:latin typeface="+mj-ea"/>
                <a:cs typeface="Times New Roman" panose="02020603050405020304" pitchFamily="18" charset="0"/>
              </a:rPr>
              <a:t>Ver.4.0</a:t>
            </a:r>
            <a:r>
              <a:rPr lang="ja-JP" altLang="en-US" sz="1200" kern="100" dirty="0" smtClean="0">
                <a:latin typeface="+mj-ea"/>
                <a:ea typeface="+mj-ea"/>
                <a:cs typeface="Times New Roman" panose="02020603050405020304" pitchFamily="18" charset="0"/>
              </a:rPr>
              <a:t>は</a:t>
            </a:r>
            <a:r>
              <a:rPr lang="ja-JP" altLang="en-US" sz="1200" kern="100" dirty="0">
                <a:latin typeface="+mj-ea"/>
                <a:ea typeface="+mj-ea"/>
                <a:cs typeface="Times New Roman" panose="02020603050405020304" pitchFamily="18" charset="0"/>
              </a:rPr>
              <a:t>、不採算施設を単に現状の認識をもって廃止、利用転換するような手法をとるものではないことを基本的な考え方としている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施設</a:t>
            </a:r>
            <a:r>
              <a:rPr lang="ja-JP" altLang="en-US" sz="1200" kern="100" dirty="0">
                <a:latin typeface="+mj-ea"/>
                <a:ea typeface="+mj-ea"/>
                <a:cs typeface="Times New Roman" panose="02020603050405020304" pitchFamily="18" charset="0"/>
              </a:rPr>
              <a:t>提供事業の本来の目的は、大阪港の取扱貨物量を増加させることにより大阪都市圏の物流全体の効率化を図り、そのことで市民生活の安定に寄与することである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したがって</a:t>
            </a:r>
            <a:r>
              <a:rPr lang="ja-JP" altLang="en-US" sz="1200" kern="100" dirty="0">
                <a:latin typeface="+mj-ea"/>
                <a:ea typeface="+mj-ea"/>
                <a:cs typeface="Times New Roman" panose="02020603050405020304" pitchFamily="18" charset="0"/>
              </a:rPr>
              <a:t>、現状では稼働率が低い施設であっても、今後の取扱貨物量の増加が見込まれるものや大阪港にとって必要不可欠なものは、検討期限を設けることや状況変化を見極めながら経営改善策を講じて施設を存続していくものとする。</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endParaRPr lang="ja-JP" altLang="en-US" sz="1200" kern="100" dirty="0">
              <a:latin typeface="+mj-ea"/>
              <a:ea typeface="+mj-ea"/>
              <a:cs typeface="Times New Roman" panose="02020603050405020304" pitchFamily="18" charset="0"/>
            </a:endParaRPr>
          </a:p>
        </p:txBody>
      </p:sp>
      <p:pic>
        <p:nvPicPr>
          <p:cNvPr id="6" name="図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106849" y="4067597"/>
            <a:ext cx="2296350" cy="1296000"/>
          </a:xfrm>
          <a:prstGeom prst="rect">
            <a:avLst/>
          </a:prstGeom>
        </p:spPr>
      </p:pic>
      <p:sp>
        <p:nvSpPr>
          <p:cNvPr id="16" name="コンテンツ プレースホルダー 2"/>
          <p:cNvSpPr txBox="1">
            <a:spLocks/>
          </p:cNvSpPr>
          <p:nvPr/>
        </p:nvSpPr>
        <p:spPr>
          <a:xfrm>
            <a:off x="6094569" y="3728617"/>
            <a:ext cx="3049431" cy="248400"/>
          </a:xfrm>
          <a:prstGeom prst="rect">
            <a:avLst/>
          </a:prstGeom>
        </p:spPr>
        <p:txBody>
          <a:bodyPr vert="horz" lIns="91440" tIns="45720" rIns="91440" bIns="45720" spcCol="18000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smtClean="0">
                <a:latin typeface="+mj-ea"/>
                <a:ea typeface="+mj-ea"/>
              </a:rPr>
              <a:t>荷役機械２基（ガントリークレーン）</a:t>
            </a:r>
            <a:endParaRPr lang="en-US" altLang="ja-JP" sz="1200" dirty="0" smtClean="0">
              <a:latin typeface="+mj-ea"/>
              <a:ea typeface="+mj-ea"/>
            </a:endParaRPr>
          </a:p>
        </p:txBody>
      </p:sp>
      <p:pic>
        <p:nvPicPr>
          <p:cNvPr id="17" name="図 1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084122" y="4074042"/>
            <a:ext cx="2252612" cy="1296000"/>
          </a:xfrm>
          <a:prstGeom prst="rect">
            <a:avLst/>
          </a:prstGeom>
        </p:spPr>
      </p:pic>
      <p:sp>
        <p:nvSpPr>
          <p:cNvPr id="18" name="コンテンツ プレースホルダー 2"/>
          <p:cNvSpPr txBox="1">
            <a:spLocks/>
          </p:cNvSpPr>
          <p:nvPr/>
        </p:nvSpPr>
        <p:spPr>
          <a:xfrm>
            <a:off x="3084120" y="3736049"/>
            <a:ext cx="2436086" cy="249024"/>
          </a:xfrm>
          <a:prstGeom prst="rect">
            <a:avLst/>
          </a:prstGeom>
        </p:spPr>
        <p:txBody>
          <a:bodyPr vert="horz" lIns="91440" tIns="45720" rIns="91440" bIns="45720" spcCol="18000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smtClean="0">
                <a:latin typeface="+mj-ea"/>
                <a:ea typeface="+mj-ea"/>
              </a:rPr>
              <a:t>荷さばき地９８</a:t>
            </a:r>
            <a:r>
              <a:rPr lang="ja-JP" altLang="en-US" sz="1200" dirty="0">
                <a:latin typeface="+mj-ea"/>
                <a:ea typeface="+mj-ea"/>
              </a:rPr>
              <a:t>７</a:t>
            </a:r>
            <a:r>
              <a:rPr lang="ja-JP" altLang="en-US" sz="1200" dirty="0" smtClean="0">
                <a:latin typeface="+mj-ea"/>
                <a:ea typeface="+mj-ea"/>
              </a:rPr>
              <a:t>，２７１㎡</a:t>
            </a:r>
            <a:endParaRPr lang="en-US" altLang="ja-JP" sz="1200" dirty="0" smtClean="0">
              <a:latin typeface="+mj-ea"/>
              <a:ea typeface="+mj-ea"/>
            </a:endParaRPr>
          </a:p>
        </p:txBody>
      </p:sp>
      <p:pic>
        <p:nvPicPr>
          <p:cNvPr id="19" name="図 1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44295" y="4074042"/>
            <a:ext cx="1728000" cy="1296000"/>
          </a:xfrm>
          <a:prstGeom prst="rect">
            <a:avLst/>
          </a:prstGeom>
        </p:spPr>
      </p:pic>
      <p:sp>
        <p:nvSpPr>
          <p:cNvPr id="20" name="コンテンツ プレースホルダー 2"/>
          <p:cNvSpPr txBox="1">
            <a:spLocks/>
          </p:cNvSpPr>
          <p:nvPr/>
        </p:nvSpPr>
        <p:spPr>
          <a:xfrm>
            <a:off x="644295" y="3734689"/>
            <a:ext cx="1800000" cy="248400"/>
          </a:xfrm>
          <a:prstGeom prst="rect">
            <a:avLst/>
          </a:prstGeom>
        </p:spPr>
        <p:txBody>
          <a:bodyPr vert="horz" lIns="91440" tIns="45720" rIns="91440" bIns="45720" spcCol="18000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smtClean="0">
                <a:latin typeface="+mj-ea"/>
                <a:ea typeface="+mj-ea"/>
              </a:rPr>
              <a:t>上屋８</a:t>
            </a:r>
            <a:r>
              <a:rPr lang="ja-JP" altLang="en-US" sz="1200" dirty="0">
                <a:latin typeface="+mj-ea"/>
                <a:ea typeface="+mj-ea"/>
              </a:rPr>
              <a:t>０</a:t>
            </a:r>
            <a:r>
              <a:rPr lang="ja-JP" altLang="en-US" sz="1200" dirty="0" smtClean="0">
                <a:latin typeface="+mj-ea"/>
                <a:ea typeface="+mj-ea"/>
              </a:rPr>
              <a:t>棟</a:t>
            </a:r>
            <a:endParaRPr lang="en-US" altLang="ja-JP" sz="1200" dirty="0" smtClean="0">
              <a:latin typeface="+mj-ea"/>
              <a:ea typeface="+mj-ea"/>
            </a:endParaRPr>
          </a:p>
        </p:txBody>
      </p:sp>
      <p:sp>
        <p:nvSpPr>
          <p:cNvPr id="22" name="コンテンツ プレースホルダー 2"/>
          <p:cNvSpPr txBox="1">
            <a:spLocks/>
          </p:cNvSpPr>
          <p:nvPr/>
        </p:nvSpPr>
        <p:spPr>
          <a:xfrm>
            <a:off x="301067" y="3476363"/>
            <a:ext cx="3300260" cy="248400"/>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200" dirty="0" smtClean="0">
                <a:latin typeface="+mj-ea"/>
                <a:ea typeface="+mj-ea"/>
              </a:rPr>
              <a:t>【</a:t>
            </a:r>
            <a:r>
              <a:rPr lang="ja-JP" altLang="en-US" sz="1200" dirty="0" smtClean="0">
                <a:latin typeface="+mj-ea"/>
                <a:ea typeface="+mj-ea"/>
              </a:rPr>
              <a:t>施設提供事業における主な施設</a:t>
            </a:r>
            <a:r>
              <a:rPr lang="en-US" altLang="ja-JP" sz="1200" dirty="0" smtClean="0">
                <a:latin typeface="+mj-ea"/>
                <a:ea typeface="+mj-ea"/>
              </a:rPr>
              <a:t>】</a:t>
            </a:r>
          </a:p>
        </p:txBody>
      </p:sp>
      <p:sp>
        <p:nvSpPr>
          <p:cNvPr id="24" name="正方形/長方形 23"/>
          <p:cNvSpPr/>
          <p:nvPr/>
        </p:nvSpPr>
        <p:spPr>
          <a:xfrm>
            <a:off x="151076" y="5463667"/>
            <a:ext cx="8810044" cy="1200329"/>
          </a:xfrm>
          <a:prstGeom prst="rect">
            <a:avLst/>
          </a:prstGeom>
        </p:spPr>
        <p:txBody>
          <a:bodyPr wrap="square">
            <a:spAutoFit/>
          </a:bodyPr>
          <a:lstStyle/>
          <a:p>
            <a:pPr marL="228600" lvl="0" indent="-228600" algn="just">
              <a:spcAft>
                <a:spcPts val="0"/>
              </a:spcAft>
              <a:buFont typeface="+mj-ea"/>
              <a:buAutoNum type="circleNumDbPlain" startAt="2"/>
            </a:pPr>
            <a:r>
              <a:rPr lang="ja-JP" altLang="en-US" sz="1200" kern="100" dirty="0" smtClean="0">
                <a:latin typeface="+mj-ea"/>
                <a:ea typeface="+mj-ea"/>
                <a:cs typeface="Times New Roman" panose="02020603050405020304" pitchFamily="18" charset="0"/>
              </a:rPr>
              <a:t>経営計画策定に至る経過</a:t>
            </a:r>
            <a:endParaRPr lang="en-US" altLang="ja-JP" sz="1200" kern="100" dirty="0">
              <a:latin typeface="+mj-ea"/>
              <a:ea typeface="+mj-ea"/>
              <a:cs typeface="Times New Roman" panose="02020603050405020304" pitchFamily="18" charset="0"/>
            </a:endParaRPr>
          </a:p>
          <a:p>
            <a:pPr lvl="1" algn="just"/>
            <a:r>
              <a:rPr lang="ja-JP" altLang="en-US" sz="1200" kern="100" dirty="0">
                <a:latin typeface="+mj-ea"/>
                <a:ea typeface="+mj-ea"/>
                <a:cs typeface="Times New Roman" panose="02020603050405020304" pitchFamily="18" charset="0"/>
              </a:rPr>
              <a:t>　施設提供事業が所管する上屋については、ほとんどが耐用年数である</a:t>
            </a:r>
            <a:r>
              <a:rPr lang="en-US" altLang="ja-JP" sz="1200" kern="100" dirty="0">
                <a:latin typeface="+mj-ea"/>
                <a:ea typeface="+mj-ea"/>
                <a:cs typeface="Times New Roman" panose="02020603050405020304" pitchFamily="18" charset="0"/>
              </a:rPr>
              <a:t>31</a:t>
            </a:r>
            <a:r>
              <a:rPr lang="ja-JP" altLang="en-US" sz="1200" kern="100" dirty="0">
                <a:latin typeface="+mj-ea"/>
                <a:ea typeface="+mj-ea"/>
                <a:cs typeface="Times New Roman" panose="02020603050405020304" pitchFamily="18" charset="0"/>
              </a:rPr>
              <a:t>年を経過するなど、老朽化が進んでおり、今後、多額の補修費や更新投資が必要となってくる。</a:t>
            </a:r>
          </a:p>
          <a:p>
            <a:pPr lvl="1" algn="just"/>
            <a:r>
              <a:rPr lang="ja-JP" altLang="en-US" sz="1200" kern="100" dirty="0" smtClean="0">
                <a:latin typeface="+mj-ea"/>
                <a:ea typeface="+mj-ea"/>
                <a:cs typeface="Times New Roman" panose="02020603050405020304" pitchFamily="18" charset="0"/>
              </a:rPr>
              <a:t>　この</a:t>
            </a:r>
            <a:r>
              <a:rPr lang="ja-JP" altLang="en-US" sz="1200" kern="100" dirty="0">
                <a:latin typeface="+mj-ea"/>
                <a:ea typeface="+mj-ea"/>
                <a:cs typeface="Times New Roman" panose="02020603050405020304" pitchFamily="18" charset="0"/>
              </a:rPr>
              <a:t>ような状況のもと、施設提供事業において、経営の抜本的な改革を実施し、施設の老朽化に伴い将来予想される事業リスクや利用者ニーズに対応出来る財務体質の向上を図ることにより、大阪港の競争力を強化することを目的に「港湾施設提供事業経営計画」を策定することとした</a:t>
            </a:r>
            <a:r>
              <a:rPr lang="ja-JP" altLang="en-US" sz="1200" kern="100" dirty="0" smtClean="0">
                <a:latin typeface="+mj-ea"/>
                <a:ea typeface="+mj-ea"/>
                <a:cs typeface="Times New Roman" panose="02020603050405020304" pitchFamily="18" charset="0"/>
              </a:rPr>
              <a:t>。</a:t>
            </a:r>
            <a:endParaRPr lang="ja-JP" altLang="en-US" sz="1200" kern="100" dirty="0">
              <a:latin typeface="+mj-ea"/>
              <a:ea typeface="+mj-ea"/>
              <a:cs typeface="Times New Roman" panose="02020603050405020304" pitchFamily="18" charset="0"/>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4</a:t>
            </a:fld>
            <a:endParaRPr kumimoji="1" lang="ja-JP" altLang="en-US" dirty="0"/>
          </a:p>
        </p:txBody>
      </p:sp>
    </p:spTree>
    <p:extLst>
      <p:ext uri="{BB962C8B-B14F-4D97-AF65-F5344CB8AC3E}">
        <p14:creationId xmlns:p14="http://schemas.microsoft.com/office/powerpoint/2010/main" val="972386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1492"/>
            <a:ext cx="7886700" cy="346471"/>
          </a:xfrm>
        </p:spPr>
        <p:txBody>
          <a:bodyPr>
            <a:normAutofit/>
          </a:bodyPr>
          <a:lstStyle/>
          <a:p>
            <a:r>
              <a:rPr lang="en-US" altLang="ja-JP" sz="1600" b="1" dirty="0">
                <a:solidFill>
                  <a:schemeClr val="tx1"/>
                </a:solidFill>
                <a:latin typeface="+mj-ea"/>
              </a:rPr>
              <a:t>Ⅰ</a:t>
            </a:r>
            <a:r>
              <a:rPr kumimoji="1" lang="ja-JP" altLang="en-US" sz="1600" b="1" dirty="0" smtClean="0">
                <a:solidFill>
                  <a:schemeClr val="tx1"/>
                </a:solidFill>
                <a:latin typeface="+mj-ea"/>
              </a:rPr>
              <a:t>　はじめに</a:t>
            </a:r>
            <a:endParaRPr kumimoji="1" lang="ja-JP" altLang="en-US" sz="1600" b="1" dirty="0">
              <a:solidFill>
                <a:schemeClr val="tx1"/>
              </a:solidFill>
              <a:latin typeface="+mj-ea"/>
            </a:endParaRPr>
          </a:p>
        </p:txBody>
      </p:sp>
      <p:sp>
        <p:nvSpPr>
          <p:cNvPr id="19" name="正方形/長方形 18"/>
          <p:cNvSpPr/>
          <p:nvPr/>
        </p:nvSpPr>
        <p:spPr>
          <a:xfrm>
            <a:off x="0" y="733353"/>
            <a:ext cx="8978173" cy="1415772"/>
          </a:xfrm>
          <a:prstGeom prst="rect">
            <a:avLst/>
          </a:prstGeom>
        </p:spPr>
        <p:txBody>
          <a:bodyPr wrap="square">
            <a:spAutoFit/>
          </a:bodyPr>
          <a:lstStyle/>
          <a:p>
            <a:pPr marL="342900" indent="-342900" algn="just">
              <a:buFont typeface="Wingdings" panose="05000000000000000000" pitchFamily="2" charset="2"/>
              <a:buChar char="Ø"/>
            </a:pPr>
            <a:r>
              <a:rPr lang="ja-JP" altLang="en-US" sz="1200" dirty="0" smtClean="0"/>
              <a:t>令和</a:t>
            </a:r>
            <a:r>
              <a:rPr lang="en-US" altLang="ja-JP" sz="1200" dirty="0"/>
              <a:t>4</a:t>
            </a:r>
            <a:r>
              <a:rPr lang="ja-JP" altLang="en-US" sz="1200" dirty="0" smtClean="0"/>
              <a:t>年度までを取組期間とするが、</a:t>
            </a:r>
            <a:r>
              <a:rPr lang="ja-JP" altLang="ja-JP" sz="1200" dirty="0" smtClean="0"/>
              <a:t>毎年度</a:t>
            </a:r>
            <a:r>
              <a:rPr lang="ja-JP" altLang="ja-JP" sz="1200" dirty="0"/>
              <a:t>の決算結果を基</a:t>
            </a:r>
            <a:r>
              <a:rPr lang="ja-JP" altLang="ja-JP" sz="1200" dirty="0" smtClean="0"/>
              <a:t>に</a:t>
            </a:r>
            <a:r>
              <a:rPr lang="ja-JP" altLang="en-US" sz="1200" kern="100" dirty="0" smtClean="0">
                <a:latin typeface="+mj-ea"/>
                <a:cs typeface="Times New Roman" panose="02020603050405020304" pitchFamily="18" charset="0"/>
              </a:rPr>
              <a:t>施設</a:t>
            </a:r>
            <a:r>
              <a:rPr lang="ja-JP" altLang="en-US" sz="1200" kern="100" dirty="0">
                <a:latin typeface="+mj-ea"/>
                <a:cs typeface="Times New Roman" panose="02020603050405020304" pitchFamily="18" charset="0"/>
              </a:rPr>
              <a:t>提供事業全体あるいは多くの地区に共通する課題（</a:t>
            </a:r>
            <a:r>
              <a:rPr lang="ja-JP" altLang="en-US" sz="1200" kern="100" dirty="0" smtClean="0">
                <a:latin typeface="+mj-ea"/>
                <a:cs typeface="Times New Roman" panose="02020603050405020304" pitchFamily="18" charset="0"/>
              </a:rPr>
              <a:t>以下、「</a:t>
            </a:r>
            <a:r>
              <a:rPr lang="ja-JP" altLang="en-US" sz="1200" kern="100" dirty="0">
                <a:latin typeface="+mj-ea"/>
                <a:cs typeface="Times New Roman" panose="02020603050405020304" pitchFamily="18" charset="0"/>
              </a:rPr>
              <a:t>全般的課題」</a:t>
            </a:r>
            <a:r>
              <a:rPr lang="ja-JP" altLang="en-US" sz="1200" kern="100" dirty="0" smtClean="0">
                <a:latin typeface="+mj-ea"/>
                <a:cs typeface="Times New Roman" panose="02020603050405020304" pitchFamily="18" charset="0"/>
              </a:rPr>
              <a:t>とする。）及び地区</a:t>
            </a:r>
            <a:r>
              <a:rPr lang="ja-JP" altLang="en-US" sz="1200" kern="100" dirty="0">
                <a:latin typeface="+mj-ea"/>
                <a:cs typeface="Times New Roman" panose="02020603050405020304" pitchFamily="18" charset="0"/>
              </a:rPr>
              <a:t>あるいは施設単位の課題（</a:t>
            </a:r>
            <a:r>
              <a:rPr lang="ja-JP" altLang="en-US" sz="1200" kern="100" dirty="0" smtClean="0">
                <a:latin typeface="+mj-ea"/>
                <a:cs typeface="Times New Roman" panose="02020603050405020304" pitchFamily="18" charset="0"/>
              </a:rPr>
              <a:t>以下、「</a:t>
            </a:r>
            <a:r>
              <a:rPr lang="ja-JP" altLang="en-US" sz="1200" kern="100" dirty="0">
                <a:latin typeface="+mj-ea"/>
                <a:cs typeface="Times New Roman" panose="02020603050405020304" pitchFamily="18" charset="0"/>
              </a:rPr>
              <a:t>個別課題」</a:t>
            </a:r>
            <a:r>
              <a:rPr lang="ja-JP" altLang="en-US" sz="1200" kern="100" dirty="0" smtClean="0">
                <a:latin typeface="+mj-ea"/>
                <a:cs typeface="Times New Roman" panose="02020603050405020304" pitchFamily="18" charset="0"/>
              </a:rPr>
              <a:t>とする。</a:t>
            </a:r>
            <a:r>
              <a:rPr lang="ja-JP" altLang="en-US" sz="1200" kern="100" dirty="0">
                <a:latin typeface="+mj-ea"/>
                <a:cs typeface="Times New Roman" panose="02020603050405020304" pitchFamily="18" charset="0"/>
              </a:rPr>
              <a:t>）</a:t>
            </a:r>
            <a:r>
              <a:rPr lang="ja-JP" altLang="ja-JP" sz="1200" dirty="0" smtClean="0"/>
              <a:t>を</a:t>
            </a:r>
            <a:r>
              <a:rPr lang="ja-JP" altLang="en-US" sz="1200" dirty="0" smtClean="0"/>
              <a:t>確認（必要であれば新たに抽出する）</a:t>
            </a:r>
            <a:r>
              <a:rPr lang="ja-JP" altLang="ja-JP" sz="1200" dirty="0" smtClean="0"/>
              <a:t>し</a:t>
            </a:r>
            <a:r>
              <a:rPr lang="ja-JP" altLang="ja-JP" sz="1200" dirty="0"/>
              <a:t>、必要</a:t>
            </a:r>
            <a:r>
              <a:rPr lang="ja-JP" altLang="ja-JP" sz="1200" dirty="0" smtClean="0"/>
              <a:t>な</a:t>
            </a:r>
            <a:r>
              <a:rPr lang="ja-JP" altLang="en-US" sz="1200" dirty="0" smtClean="0"/>
              <a:t>経営</a:t>
            </a:r>
            <a:r>
              <a:rPr lang="ja-JP" altLang="ja-JP" sz="1200" dirty="0" smtClean="0"/>
              <a:t>改善</a:t>
            </a:r>
            <a:r>
              <a:rPr lang="ja-JP" altLang="ja-JP" sz="1200" dirty="0"/>
              <a:t>策を策定する</a:t>
            </a:r>
            <a:r>
              <a:rPr lang="ja-JP" altLang="ja-JP" sz="1200" dirty="0" smtClean="0"/>
              <a:t>。</a:t>
            </a:r>
            <a:endParaRPr lang="en-US" altLang="ja-JP" sz="1200" dirty="0" smtClean="0"/>
          </a:p>
          <a:p>
            <a:pPr marL="342900" indent="-342900" algn="just">
              <a:buFont typeface="Wingdings" panose="05000000000000000000" pitchFamily="2" charset="2"/>
              <a:buChar char="Ø"/>
            </a:pPr>
            <a:r>
              <a:rPr lang="ja-JP" altLang="en-US" sz="1200" dirty="0"/>
              <a:t>過去</a:t>
            </a:r>
            <a:r>
              <a:rPr lang="ja-JP" altLang="en-US" sz="1200" dirty="0" smtClean="0"/>
              <a:t>に</a:t>
            </a:r>
            <a:r>
              <a:rPr lang="ja-JP" altLang="ja-JP" sz="1200" dirty="0" smtClean="0"/>
              <a:t>抽出</a:t>
            </a:r>
            <a:r>
              <a:rPr lang="ja-JP" altLang="ja-JP" sz="1200" dirty="0"/>
              <a:t>した課題の改善状況を検証し</a:t>
            </a:r>
            <a:r>
              <a:rPr lang="ja-JP" altLang="ja-JP" sz="1200" dirty="0" smtClean="0"/>
              <a:t>、</a:t>
            </a:r>
            <a:r>
              <a:rPr lang="ja-JP" altLang="en-US" sz="1200" dirty="0" smtClean="0"/>
              <a:t>経営</a:t>
            </a:r>
            <a:r>
              <a:rPr lang="ja-JP" altLang="ja-JP" sz="1200" dirty="0" smtClean="0"/>
              <a:t>改善</a:t>
            </a:r>
            <a:r>
              <a:rPr lang="ja-JP" altLang="ja-JP" sz="1200" dirty="0"/>
              <a:t>策の効果を確認する</a:t>
            </a:r>
            <a:r>
              <a:rPr lang="ja-JP" altLang="ja-JP" sz="1200" dirty="0" smtClean="0"/>
              <a:t>。</a:t>
            </a:r>
            <a:endParaRPr lang="en-US" altLang="ja-JP" sz="1200" dirty="0" smtClean="0"/>
          </a:p>
          <a:p>
            <a:pPr marL="342900" indent="-342900" algn="just">
              <a:buFont typeface="Wingdings" panose="05000000000000000000" pitchFamily="2" charset="2"/>
              <a:buChar char="Ø"/>
            </a:pPr>
            <a:r>
              <a:rPr lang="ja-JP" altLang="en-US" sz="1200" dirty="0"/>
              <a:t>必要</a:t>
            </a:r>
            <a:r>
              <a:rPr lang="ja-JP" altLang="en-US" sz="1200" dirty="0" smtClean="0"/>
              <a:t>が生じれば、経営改善策を修正する。</a:t>
            </a:r>
            <a:endParaRPr lang="en-US" altLang="ja-JP" sz="1200" dirty="0" smtClean="0"/>
          </a:p>
          <a:p>
            <a:pPr marL="342900" indent="-342900" algn="just">
              <a:buFont typeface="Wingdings" panose="05000000000000000000" pitchFamily="2" charset="2"/>
              <a:buChar char="Ø"/>
            </a:pPr>
            <a:r>
              <a:rPr lang="ja-JP" altLang="ja-JP" sz="1200" dirty="0"/>
              <a:t>以上の作業（ＰＤＣＡサイクル）を繰り返し、その結果を毎年度公表する</a:t>
            </a:r>
            <a:r>
              <a:rPr lang="ja-JP" altLang="ja-JP" sz="1200" dirty="0" smtClean="0"/>
              <a:t>。</a:t>
            </a:r>
            <a:r>
              <a:rPr lang="ja-JP" altLang="en-US" sz="1200" dirty="0" smtClean="0"/>
              <a:t>（修正し</a:t>
            </a:r>
            <a:r>
              <a:rPr lang="ja-JP" altLang="en-US" sz="1200" dirty="0"/>
              <a:t>た</a:t>
            </a:r>
            <a:r>
              <a:rPr lang="ja-JP" altLang="en-US" sz="1200" dirty="0" smtClean="0"/>
              <a:t>経営計画の策定・公表）</a:t>
            </a:r>
            <a:endParaRPr lang="en-US" altLang="ja-JP" sz="1200" dirty="0" smtClean="0"/>
          </a:p>
          <a:p>
            <a:pPr marL="342900" lvl="0" indent="-342900" algn="just">
              <a:buFont typeface="Wingdings" panose="05000000000000000000" pitchFamily="2" charset="2"/>
              <a:buChar char="Ø"/>
            </a:pPr>
            <a:r>
              <a:rPr lang="ja-JP" altLang="en-US" sz="1200" dirty="0" smtClean="0"/>
              <a:t>取組期間終了後の令和</a:t>
            </a:r>
            <a:r>
              <a:rPr lang="en-US" altLang="ja-JP" sz="1200" dirty="0"/>
              <a:t>5</a:t>
            </a:r>
            <a:r>
              <a:rPr lang="ja-JP" altLang="en-US" sz="1200" dirty="0" smtClean="0"/>
              <a:t>年度に、本計画の必要性や有効性などを確認し、本計画のあり方を再度検討する。</a:t>
            </a:r>
            <a:endParaRPr lang="ja-JP" altLang="ja-JP" sz="1200" dirty="0"/>
          </a:p>
        </p:txBody>
      </p:sp>
      <p:graphicFrame>
        <p:nvGraphicFramePr>
          <p:cNvPr id="2" name="図表 1"/>
          <p:cNvGraphicFramePr/>
          <p:nvPr>
            <p:extLst>
              <p:ext uri="{D42A27DB-BD31-4B8C-83A1-F6EECF244321}">
                <p14:modId xmlns:p14="http://schemas.microsoft.com/office/powerpoint/2010/main" val="1499210978"/>
              </p:ext>
            </p:extLst>
          </p:nvPr>
        </p:nvGraphicFramePr>
        <p:xfrm>
          <a:off x="320585" y="2067018"/>
          <a:ext cx="7778839" cy="455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 name="角丸四角形 31"/>
          <p:cNvSpPr/>
          <p:nvPr/>
        </p:nvSpPr>
        <p:spPr>
          <a:xfrm>
            <a:off x="6083578" y="3085863"/>
            <a:ext cx="2506632"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schemeClr val="tx1"/>
                </a:solidFill>
                <a:effectLst>
                  <a:outerShdw blurRad="38100" dist="38100" dir="2700000" algn="tl">
                    <a:srgbClr val="000000">
                      <a:alpha val="43137"/>
                    </a:srgbClr>
                  </a:outerShdw>
                </a:effectLst>
                <a:latin typeface="+mj-ea"/>
                <a:ea typeface="+mj-ea"/>
              </a:rPr>
              <a:t>経営計画の</a:t>
            </a:r>
            <a:r>
              <a:rPr lang="ja-JP" altLang="en-US" sz="1200" b="1" u="sng" dirty="0">
                <a:solidFill>
                  <a:schemeClr val="tx1"/>
                </a:solidFill>
                <a:effectLst>
                  <a:outerShdw blurRad="38100" dist="38100" dir="2700000" algn="tl">
                    <a:srgbClr val="000000">
                      <a:alpha val="43137"/>
                    </a:srgbClr>
                  </a:outerShdw>
                </a:effectLst>
                <a:latin typeface="+mj-ea"/>
                <a:ea typeface="+mj-ea"/>
              </a:rPr>
              <a:t>実行</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28" name="角丸四角形 27"/>
          <p:cNvSpPr/>
          <p:nvPr/>
        </p:nvSpPr>
        <p:spPr>
          <a:xfrm>
            <a:off x="6083577" y="4710378"/>
            <a:ext cx="2506633"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schemeClr val="tx1"/>
                </a:solidFill>
                <a:effectLst>
                  <a:outerShdw blurRad="38100" dist="38100" dir="2700000" algn="tl">
                    <a:srgbClr val="000000">
                      <a:alpha val="43137"/>
                    </a:srgbClr>
                  </a:outerShdw>
                </a:effectLst>
                <a:latin typeface="+mj-ea"/>
                <a:ea typeface="+mj-ea"/>
              </a:rPr>
              <a:t>目標値への達成率、定性的な成果（方針との整合）を評価</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29" name="角丸四角形 28"/>
          <p:cNvSpPr/>
          <p:nvPr/>
        </p:nvSpPr>
        <p:spPr>
          <a:xfrm>
            <a:off x="167423" y="3085863"/>
            <a:ext cx="2612460"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schemeClr val="tx1"/>
                </a:solidFill>
                <a:effectLst>
                  <a:outerShdw blurRad="38100" dist="38100" dir="2700000" algn="tl">
                    <a:srgbClr val="000000">
                      <a:alpha val="43137"/>
                    </a:srgbClr>
                  </a:outerShdw>
                </a:effectLst>
                <a:latin typeface="+mj-ea"/>
                <a:ea typeface="+mj-ea"/>
              </a:rPr>
              <a:t>経営計画の経営目標・方針の立案</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30" name="角丸四角形 29"/>
          <p:cNvSpPr/>
          <p:nvPr/>
        </p:nvSpPr>
        <p:spPr>
          <a:xfrm>
            <a:off x="167423" y="4740411"/>
            <a:ext cx="2612460"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a:solidFill>
                  <a:schemeClr val="tx1"/>
                </a:solidFill>
                <a:effectLst>
                  <a:outerShdw blurRad="38100" dist="38100" dir="2700000" algn="tl">
                    <a:srgbClr val="000000">
                      <a:alpha val="43137"/>
                    </a:srgbClr>
                  </a:outerShdw>
                </a:effectLst>
                <a:latin typeface="+mj-ea"/>
                <a:ea typeface="+mj-ea"/>
              </a:rPr>
              <a:t>必要</a:t>
            </a:r>
            <a:r>
              <a:rPr lang="ja-JP" altLang="en-US" sz="1200" b="1" u="sng" dirty="0" smtClean="0">
                <a:solidFill>
                  <a:schemeClr val="tx1"/>
                </a:solidFill>
                <a:effectLst>
                  <a:outerShdw blurRad="38100" dist="38100" dir="2700000" algn="tl">
                    <a:srgbClr val="000000">
                      <a:alpha val="43137"/>
                    </a:srgbClr>
                  </a:outerShdw>
                </a:effectLst>
                <a:latin typeface="+mj-ea"/>
                <a:ea typeface="+mj-ea"/>
              </a:rPr>
              <a:t>に応じて、計画をローリング</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10" name="コンテンツ プレースホルダー 2"/>
          <p:cNvSpPr>
            <a:spLocks noGrp="1"/>
          </p:cNvSpPr>
          <p:nvPr>
            <p:ph idx="1"/>
          </p:nvPr>
        </p:nvSpPr>
        <p:spPr>
          <a:xfrm>
            <a:off x="82981" y="340306"/>
            <a:ext cx="7886700" cy="329288"/>
          </a:xfrm>
        </p:spPr>
        <p:txBody>
          <a:bodyPr spcCol="180000">
            <a:noAutofit/>
          </a:bodyPr>
          <a:lstStyle/>
          <a:p>
            <a:pPr marL="0" indent="0">
              <a:buNone/>
            </a:pPr>
            <a:r>
              <a:rPr lang="en-US" altLang="ja-JP" sz="1600" b="1" dirty="0" smtClean="0">
                <a:solidFill>
                  <a:schemeClr val="tx1"/>
                </a:solidFill>
                <a:latin typeface="+mj-ea"/>
                <a:ea typeface="+mj-ea"/>
              </a:rPr>
              <a:t>3</a:t>
            </a:r>
            <a:r>
              <a:rPr lang="ja-JP" altLang="en-US" sz="1600" b="1" dirty="0">
                <a:solidFill>
                  <a:schemeClr val="tx1"/>
                </a:solidFill>
                <a:latin typeface="+mj-ea"/>
                <a:ea typeface="+mj-ea"/>
              </a:rPr>
              <a:t>．</a:t>
            </a:r>
            <a:r>
              <a:rPr lang="ja-JP" altLang="en-US" sz="1600" b="1" dirty="0" smtClean="0">
                <a:solidFill>
                  <a:schemeClr val="tx1"/>
                </a:solidFill>
                <a:latin typeface="+mj-ea"/>
                <a:ea typeface="+mj-ea"/>
              </a:rPr>
              <a:t>ＰＤＣＡサイクルの実施</a:t>
            </a:r>
            <a:endParaRPr lang="en-US" altLang="ja-JP" sz="1600" b="1" dirty="0" smtClean="0">
              <a:solidFill>
                <a:schemeClr val="tx1"/>
              </a:solidFill>
              <a:latin typeface="+mj-ea"/>
              <a:ea typeface="+mj-ea"/>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5</a:t>
            </a:fld>
            <a:endParaRPr kumimoji="1" lang="ja-JP" altLang="en-US" dirty="0"/>
          </a:p>
        </p:txBody>
      </p:sp>
    </p:spTree>
    <p:extLst>
      <p:ext uri="{BB962C8B-B14F-4D97-AF65-F5344CB8AC3E}">
        <p14:creationId xmlns:p14="http://schemas.microsoft.com/office/powerpoint/2010/main" val="1101119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15194</TotalTime>
  <Words>1461</Words>
  <Application>Microsoft Office PowerPoint</Application>
  <PresentationFormat>画面に合わせる (4:3)</PresentationFormat>
  <Paragraphs>115</Paragraphs>
  <Slides>5</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ＭＳ Ｐゴシック</vt:lpstr>
      <vt:lpstr>メイリオ</vt:lpstr>
      <vt:lpstr>Arial</vt:lpstr>
      <vt:lpstr>Calibri</vt:lpstr>
      <vt:lpstr>Century Gothic</vt:lpstr>
      <vt:lpstr>Times New Roman</vt:lpstr>
      <vt:lpstr>Wingdings</vt:lpstr>
      <vt:lpstr>Wingdings 3</vt:lpstr>
      <vt:lpstr>ファセット</vt:lpstr>
      <vt:lpstr>港湾施設提供事業経営計画 Ver.4.0</vt:lpstr>
      <vt:lpstr>目次</vt:lpstr>
      <vt:lpstr>PowerPoint プレゼンテーション</vt:lpstr>
      <vt:lpstr>Ⅰ　はじめに</vt:lpstr>
      <vt:lpstr>Ⅰ　はじめに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港湾施設提供事業経営計画概要（素案）</dc:title>
  <cp:lastPrinted>2021-03-14T23:24:55Z</cp:lastPrinted>
  <dcterms:created xsi:type="dcterms:W3CDTF">2017-08-25T04:05:05Z</dcterms:created>
  <dcterms:modified xsi:type="dcterms:W3CDTF">2021-03-18T01:04:54Z</dcterms:modified>
</cp:coreProperties>
</file>