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5" saveSubsetFonts="1">
  <p:sldMasterIdLst>
    <p:sldMasterId id="2147483766" r:id="rId1"/>
  </p:sldMasterIdLst>
  <p:notesMasterIdLst>
    <p:notesMasterId r:id="rId3"/>
  </p:notesMasterIdLst>
  <p:sldIdLst>
    <p:sldId id="420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勝井　祐貴" initials="勝井　祐貴" lastIdx="2" clrIdx="0">
    <p:extLst>
      <p:ext uri="{19B8F6BF-5375-455C-9EA6-DF929625EA0E}">
        <p15:presenceInfo xmlns:p15="http://schemas.microsoft.com/office/powerpoint/2012/main" userId="勝井　祐貴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7ED"/>
    <a:srgbClr val="421E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3211" autoAdjust="0"/>
  </p:normalViewPr>
  <p:slideViewPr>
    <p:cSldViewPr snapToGrid="0">
      <p:cViewPr varScale="1">
        <p:scale>
          <a:sx n="68" d="100"/>
          <a:sy n="68" d="100"/>
        </p:scale>
        <p:origin x="1644" y="48"/>
      </p:cViewPr>
      <p:guideLst/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R02&#24180;&#24230;\200928&#12288;&#35506;&#38263;&#20250;\&#20316;&#25104;&#29992;\&#32076;&#21942;&#35336;&#30011;&#21454;&#25903;&#21450;&#12403;&#31292;&#20685;&#29575;&#12464;&#12521;&#12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R02&#24180;&#24230;\200928&#12288;&#35506;&#38263;&#20250;\&#20316;&#25104;&#29992;\&#32076;&#21942;&#35336;&#30011;&#21454;&#25903;&#21450;&#12403;&#31292;&#20685;&#29575;&#12464;&#12521;&#1250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R02&#24180;&#24230;\200928&#12288;&#35506;&#38263;&#20250;\&#20316;&#25104;&#29992;\&#32076;&#21942;&#35336;&#30011;&#21454;&#25903;&#21450;&#12403;&#31292;&#20685;&#29575;&#12464;&#12521;&#12501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R02&#24180;&#24230;\200928&#12288;&#35506;&#38263;&#20250;\&#20316;&#25104;&#29992;\&#32076;&#21942;&#35336;&#30011;&#21454;&#25903;&#21450;&#12403;&#31292;&#20685;&#29575;&#12464;&#12521;&#12501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R02&#24180;&#24230;\200928&#12288;&#35506;&#38263;&#20250;\&#20316;&#25104;&#29992;\&#32076;&#21942;&#35336;&#30011;&#21454;&#25903;&#21450;&#12403;&#31292;&#20685;&#29575;&#12464;&#12521;&#12501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H30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25185629629629636"/>
          <c:y val="7.199074074074073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2.5851851851851852E-2"/>
          <c:y val="0.25480864197530867"/>
          <c:w val="0.93888888888888888"/>
          <c:h val="0.597349382716049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AB!$A$4</c:f>
              <c:strCache>
                <c:ptCount val="1"/>
                <c:pt idx="0">
                  <c:v>土地賃借料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790123456790124"/>
                      <c:h val="0.26881666666666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45F-49D2-8AE3-8893BD6FA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322</c:v>
                </c:pt>
                <c:pt idx="1">
                  <c:v>315</c:v>
                </c:pt>
              </c:numCache>
            </c:numRef>
          </c:cat>
          <c:val>
            <c:numRef>
              <c:f>AB!$B$4:$C$4</c:f>
              <c:numCache>
                <c:formatCode>General</c:formatCode>
                <c:ptCount val="2"/>
                <c:pt idx="0" formatCode="#,##0_);[Red]\(#,##0\)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5-48E5-991B-1A394FD62812}"/>
            </c:ext>
          </c:extLst>
        </c:ser>
        <c:ser>
          <c:idx val="1"/>
          <c:order val="1"/>
          <c:tx>
            <c:strRef>
              <c:f>AB!$A$5</c:f>
              <c:strCache>
                <c:ptCount val="1"/>
                <c:pt idx="0">
                  <c:v>その他経費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327160493827161E-2"/>
                  <c:y val="-6.4675178792741559E-17"/>
                </c:manualLayout>
              </c:layout>
              <c:tx>
                <c:rich>
                  <a:bodyPr/>
                  <a:lstStyle/>
                  <a:p>
                    <a:fld id="{8C7CC377-4272-491C-95B0-62141E8C65EC}" type="SERIESNAME">
                      <a:rPr lang="ja-JP" altLang="en-US" smtClean="0"/>
                      <a:pPr/>
                      <a:t>[系列名]</a:t>
                    </a:fld>
                    <a:r>
                      <a:rPr lang="ja-JP" altLang="en-US" baseline="0" dirty="0" smtClean="0"/>
                      <a:t> </a:t>
                    </a:r>
                    <a:fld id="{6D1E9396-AE5A-4580-939C-522818FB88DB}" type="VALUE">
                      <a:rPr lang="en-US" altLang="ja-JP" baseline="0"/>
                      <a:pPr/>
                      <a:t>[値]</a:t>
                    </a:fld>
                    <a:endParaRPr lang="ja-JP" altLang="en-US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792839506172841"/>
                      <c:h val="0.20696277777777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25-48E5-991B-1A394FD62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322</c:v>
                </c:pt>
                <c:pt idx="1">
                  <c:v>315</c:v>
                </c:pt>
              </c:numCache>
            </c:numRef>
          </c:cat>
          <c:val>
            <c:numRef>
              <c:f>AB!$B$5:$C$5</c:f>
              <c:numCache>
                <c:formatCode>General</c:formatCode>
                <c:ptCount val="2"/>
                <c:pt idx="0" formatCode="#,##0_);[Red]\(#,##0\)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25-48E5-991B-1A394FD62812}"/>
            </c:ext>
          </c:extLst>
        </c:ser>
        <c:ser>
          <c:idx val="2"/>
          <c:order val="2"/>
          <c:tx>
            <c:strRef>
              <c:f>AB!$A$6</c:f>
              <c:strCache>
                <c:ptCount val="1"/>
                <c:pt idx="0">
                  <c:v>使用料収入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5682098765432099E-3"/>
                  <c:y val="-2.5478611111111178E-2"/>
                </c:manualLayout>
              </c:layout>
              <c:tx>
                <c:rich>
                  <a:bodyPr/>
                  <a:lstStyle/>
                  <a:p>
                    <a:fld id="{3CA89BCF-B0B5-49DA-9AED-A9AF19D5728C}" type="SERIESNAME">
                      <a:rPr lang="ja-JP" altLang="en-US" smtClean="0"/>
                      <a:pPr/>
                      <a:t>[系列名]</a:t>
                    </a:fld>
                    <a:r>
                      <a:rPr lang="ja-JP" altLang="en-US" baseline="0" dirty="0" smtClean="0"/>
                      <a:t> </a:t>
                    </a:r>
                    <a:fld id="{65339A06-E920-4229-866D-2C004035331F}" type="VALUE">
                      <a:rPr lang="en-US" altLang="ja-JP" baseline="0"/>
                      <a:pPr/>
                      <a:t>[値]</a:t>
                    </a:fld>
                    <a:endParaRPr lang="ja-JP" altLang="en-US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140864197530862"/>
                      <c:h val="0.270462777777777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25-48E5-991B-1A394FD62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322</c:v>
                </c:pt>
                <c:pt idx="1">
                  <c:v>315</c:v>
                </c:pt>
              </c:numCache>
            </c:numRef>
          </c:cat>
          <c:val>
            <c:numRef>
              <c:f>AB!$B$6:$C$6</c:f>
              <c:numCache>
                <c:formatCode>#,##0_);[Red]\(#,##0\)</c:formatCode>
                <c:ptCount val="2"/>
                <c:pt idx="1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25-48E5-991B-1A394FD62812}"/>
            </c:ext>
          </c:extLst>
        </c:ser>
        <c:ser>
          <c:idx val="3"/>
          <c:order val="3"/>
          <c:tx>
            <c:strRef>
              <c:f>AB!$A$7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4.7037037037037039E-3"/>
                  <c:y val="-6.2716358024691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72C0C996-99CE-4D77-A57A-1E5A6DB1890A}" type="SERIESNAME">
                      <a:rPr lang="ja-JP" altLang="en-US" smtClean="0"/>
                      <a:pPr>
                        <a:defRPr/>
                      </a:pPr>
                      <a:t>[系列名]</a:t>
                    </a:fld>
                    <a:r>
                      <a:rPr lang="ja-JP" altLang="en-US" baseline="0" dirty="0" smtClean="0"/>
                      <a:t> </a:t>
                    </a:r>
                    <a:fld id="{1A6BAC19-77BD-4B0B-B08C-65E27D61CD7A}" type="VALUE">
                      <a:rPr lang="en-US" altLang="ja-JP" baseline="0"/>
                      <a:pPr>
                        <a:defRPr/>
                      </a:pPr>
                      <a:t>[値]</a:t>
                    </a:fld>
                    <a:endParaRPr lang="ja-JP" alt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2615629629629634"/>
                      <c:h val="9.95617283950617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25-48E5-991B-1A394FD62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322</c:v>
                </c:pt>
                <c:pt idx="1">
                  <c:v>315</c:v>
                </c:pt>
              </c:numCache>
            </c:numRef>
          </c:cat>
          <c:val>
            <c:numRef>
              <c:f>AB!$B$7:$C$7</c:f>
              <c:numCache>
                <c:formatCode>#,##0_);[Red]\(#,##0\)</c:formatCode>
                <c:ptCount val="2"/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25-48E5-991B-1A394FD628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43080240"/>
        <c:axId val="443086512"/>
      </c:barChart>
      <c:catAx>
        <c:axId val="443080240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43086512"/>
        <c:crosses val="autoZero"/>
        <c:auto val="1"/>
        <c:lblAlgn val="ctr"/>
        <c:lblOffset val="100"/>
        <c:noMultiLvlLbl val="0"/>
      </c:catAx>
      <c:valAx>
        <c:axId val="443086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308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R1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619658119651E-2"/>
          <c:y val="0.11696161616161616"/>
          <c:w val="0.9656266025641026"/>
          <c:h val="0.75145202020202018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1-49FA-A75F-0460E49186A5}"/>
              </c:ext>
            </c:extLst>
          </c:dPt>
          <c:dLbls>
            <c:dLbl>
              <c:idx val="0"/>
              <c:layout>
                <c:manualLayout>
                  <c:x val="0"/>
                  <c:y val="0.148166666666666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3415185185185184"/>
                      <c:h val="0.134697222222222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A81-49FA-A75F-0460E49186A5}"/>
                </c:ext>
              </c:extLst>
            </c:dLbl>
            <c:dLbl>
              <c:idx val="1"/>
              <c:layout>
                <c:manualLayout>
                  <c:x val="0"/>
                  <c:y val="5.6444444444444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5712592592592599"/>
                      <c:h val="0.15971222222222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81-49FA-A75F-0460E4918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Q!$A$11:$A$12</c:f>
              <c:strCache>
                <c:ptCount val="2"/>
                <c:pt idx="0">
                  <c:v>Q地区</c:v>
                </c:pt>
                <c:pt idx="1">
                  <c:v>全施設平均</c:v>
                </c:pt>
              </c:strCache>
            </c:strRef>
          </c:cat>
          <c:val>
            <c:numRef>
              <c:f>Q!$C$11:$C$12</c:f>
              <c:numCache>
                <c:formatCode>0.0%</c:formatCode>
                <c:ptCount val="2"/>
                <c:pt idx="0">
                  <c:v>0.71630000000000005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81-49FA-A75F-0460E491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41989504"/>
        <c:axId val="441984016"/>
      </c:barChart>
      <c:catAx>
        <c:axId val="44198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41984016"/>
        <c:crosses val="autoZero"/>
        <c:auto val="1"/>
        <c:lblAlgn val="ctr"/>
        <c:lblOffset val="100"/>
        <c:noMultiLvlLbl val="0"/>
      </c:catAx>
      <c:valAx>
        <c:axId val="4419840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1989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R1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34642929292929292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619658119651E-2"/>
          <c:y val="0.16827488425925927"/>
          <c:w val="0.9656266025641026"/>
          <c:h val="0.70013888888888887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16-4791-8C13-916A913CD465}"/>
              </c:ext>
            </c:extLst>
          </c:dPt>
          <c:dLbls>
            <c:dLbl>
              <c:idx val="0"/>
              <c:layout>
                <c:manualLayout>
                  <c:x val="1.1758796296296283E-2"/>
                  <c:y val="-3.52805555555555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51837037037037"/>
                      <c:h val="0.13687777777777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3BA-46B4-9907-66A8CA7D707F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541296296296298"/>
                      <c:h val="0.277988888888888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16-4791-8C13-916A913CD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A・B!$A$11:$A$12</c:f>
              <c:strCache>
                <c:ptCount val="2"/>
                <c:pt idx="0">
                  <c:v>A・B地区</c:v>
                </c:pt>
                <c:pt idx="1">
                  <c:v>全施設平均</c:v>
                </c:pt>
              </c:strCache>
            </c:strRef>
          </c:cat>
          <c:val>
            <c:numRef>
              <c:f>A・B!$C$11:$C$12</c:f>
              <c:numCache>
                <c:formatCode>0.0%</c:formatCode>
                <c:ptCount val="2"/>
                <c:pt idx="0">
                  <c:v>0.88039999999999996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6-4791-8C13-916A913CD4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43081024"/>
        <c:axId val="443086120"/>
      </c:barChart>
      <c:catAx>
        <c:axId val="4430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43086120"/>
        <c:crosses val="autoZero"/>
        <c:auto val="1"/>
        <c:lblAlgn val="ctr"/>
        <c:lblOffset val="100"/>
        <c:noMultiLvlLbl val="0"/>
      </c:catAx>
      <c:valAx>
        <c:axId val="4430861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3081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H30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34642929292929292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619658119651E-2"/>
          <c:y val="0.16827488425925927"/>
          <c:w val="0.9656266025641026"/>
          <c:h val="0.70013888888888887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68-4D1B-9C64-23FC3D515F71}"/>
              </c:ext>
            </c:extLst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68-4D1B-9C64-23FC3D515F71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359629629629631"/>
                      <c:h val="0.35560000000000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68-4D1B-9C64-23FC3D515F71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007777777777776"/>
                      <c:h val="0.29915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68-4D1B-9C64-23FC3D515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A・B!$A$11:$A$12</c:f>
              <c:strCache>
                <c:ptCount val="2"/>
                <c:pt idx="0">
                  <c:v>A・B地区</c:v>
                </c:pt>
                <c:pt idx="1">
                  <c:v>全施設平均</c:v>
                </c:pt>
              </c:strCache>
            </c:strRef>
          </c:cat>
          <c:val>
            <c:numRef>
              <c:f>A・B!$B$11:$B$12</c:f>
              <c:numCache>
                <c:formatCode>0.0%</c:formatCode>
                <c:ptCount val="2"/>
                <c:pt idx="0">
                  <c:v>0.86370000000000002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68-4D1B-9C64-23FC3D515F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43085336"/>
        <c:axId val="443082200"/>
      </c:barChart>
      <c:catAx>
        <c:axId val="44308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43082200"/>
        <c:crosses val="autoZero"/>
        <c:auto val="1"/>
        <c:lblAlgn val="ctr"/>
        <c:lblOffset val="100"/>
        <c:noMultiLvlLbl val="0"/>
      </c:catAx>
      <c:valAx>
        <c:axId val="4430822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30853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R1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9.1930246913580246E-2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87592929292929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215</c:v>
                </c:pt>
                <c:pt idx="1">
                  <c:v>220</c:v>
                </c:pt>
              </c:numCache>
            </c:numRef>
          </c:cat>
          <c:val>
            <c:numRef>
              <c:f>I!$D$4:$E$4</c:f>
              <c:numCache>
                <c:formatCode>General</c:formatCode>
                <c:ptCount val="2"/>
                <c:pt idx="0" formatCode="#,##0_);[Red]\(#,##0\)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1-4381-B125-EDDC3DA8A602}"/>
            </c:ext>
          </c:extLst>
        </c:ser>
        <c:ser>
          <c:idx val="1"/>
          <c:order val="1"/>
          <c:tx>
            <c:strRef>
              <c:f>I!$A$5</c:f>
              <c:strCache>
                <c:ptCount val="1"/>
                <c:pt idx="0">
                  <c:v>その他経費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057DC69-69BA-463B-896E-FD2771D97DA7}" type="SERIESNAME">
                      <a:rPr lang="ja-JP" altLang="en-US"/>
                      <a:pPr/>
                      <a:t>[系列名]</a:t>
                    </a:fld>
                    <a:r>
                      <a:rPr lang="ja-JP" altLang="en-US" baseline="0" dirty="0"/>
                      <a:t>
</a:t>
                    </a:r>
                    <a:fld id="{F9F6F657-853C-42B2-8182-170BB458A67C}" type="VALUE">
                      <a:rPr lang="en-US" altLang="ja-JP" baseline="0"/>
                      <a:pPr/>
                      <a:t>[値]</a:t>
                    </a:fld>
                    <a:endParaRPr lang="ja-JP" alt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493827160493828"/>
                      <c:h val="0.268816666666666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01-4381-B125-EDDC3DA8A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215</c:v>
                </c:pt>
                <c:pt idx="1">
                  <c:v>220</c:v>
                </c:pt>
              </c:numCache>
            </c:numRef>
          </c:cat>
          <c:val>
            <c:numRef>
              <c:f>I!$D$5:$E$5</c:f>
              <c:numCache>
                <c:formatCode>General</c:formatCode>
                <c:ptCount val="2"/>
                <c:pt idx="0" formatCode="#,##0_);[Red]\(#,##0\)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1-4381-B125-EDDC3DA8A602}"/>
            </c:ext>
          </c:extLst>
        </c:ser>
        <c:ser>
          <c:idx val="2"/>
          <c:order val="2"/>
          <c:tx>
            <c:strRef>
              <c:f>I!$A$6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B5F3C1DD-6BBD-47D3-91E7-B2077A7F7A43}" type="SERIESNAME">
                      <a:rPr lang="ja-JP" altLang="en-US" smtClean="0"/>
                      <a:pPr/>
                      <a:t>[系列名]</a:t>
                    </a:fld>
                    <a:r>
                      <a:rPr lang="ja-JP" altLang="en-US" baseline="0" smtClean="0"/>
                      <a:t> </a:t>
                    </a:r>
                    <a:fld id="{5B6FA0F4-008C-415D-804B-C7941D9A9CD3}" type="VALUE">
                      <a:rPr lang="en-US" altLang="ja-JP" baseline="0"/>
                      <a:pPr/>
                      <a:t>[値]</a:t>
                    </a:fld>
                    <a:endParaRPr lang="ja-JP" altLang="en-US" baseline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60-475A-9936-795ECC187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215</c:v>
                </c:pt>
                <c:pt idx="1">
                  <c:v>220</c:v>
                </c:pt>
              </c:numCache>
            </c:numRef>
          </c:cat>
          <c:val>
            <c:numRef>
              <c:f>I!$D$6:$E$6</c:f>
              <c:numCache>
                <c:formatCode>#,##0_);[Red]\(#,##0\)</c:formatCode>
                <c:ptCount val="2"/>
                <c:pt idx="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01-4381-B125-EDDC3DA8A602}"/>
            </c:ext>
          </c:extLst>
        </c:ser>
        <c:ser>
          <c:idx val="3"/>
          <c:order val="3"/>
          <c:tx>
            <c:strRef>
              <c:f>I!$A$7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7.4074074074072637E-3"/>
                  <c:y val="4.93902777777777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r>
                      <a:rPr lang="ja-JP" altLang="en-US" dirty="0" smtClean="0"/>
                      <a:t>赤字額</a:t>
                    </a:r>
                    <a:fld id="{715E63A7-5672-4196-BB02-95C87821CC72}" type="VALUE">
                      <a:rPr lang="en-US" altLang="ja-JP" smtClean="0"/>
                      <a:pPr>
                        <a:defRPr/>
                      </a:pPr>
                      <a:t>[値]</a:t>
                    </a:fld>
                    <a:endParaRPr lang="ja-JP" alt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07407407407409"/>
                      <c:h val="0.12982222222222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7D0-4732-8C91-CD96CFC65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215</c:v>
                </c:pt>
                <c:pt idx="1">
                  <c:v>220</c:v>
                </c:pt>
              </c:numCache>
            </c:numRef>
          </c:cat>
          <c:val>
            <c:numRef>
              <c:f>I!$D$7:$E$7</c:f>
              <c:numCache>
                <c:formatCode>#,##0;"△ "#,##0</c:formatCode>
                <c:ptCount val="2"/>
                <c:pt idx="1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1-4381-B125-EDDC3DA8A6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41410136"/>
        <c:axId val="441412880"/>
      </c:barChart>
      <c:catAx>
        <c:axId val="441410136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41412880"/>
        <c:crosses val="autoZero"/>
        <c:auto val="1"/>
        <c:lblAlgn val="ctr"/>
        <c:lblOffset val="100"/>
        <c:noMultiLvlLbl val="0"/>
      </c:catAx>
      <c:valAx>
        <c:axId val="441412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141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H30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9.1930246913580246E-2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87592929292929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272</c:v>
                </c:pt>
                <c:pt idx="1">
                  <c:v>222</c:v>
                </c:pt>
              </c:numCache>
            </c:numRef>
          </c:cat>
          <c:val>
            <c:numRef>
              <c:f>I!$D$4:$E$4</c:f>
              <c:numCache>
                <c:formatCode>General</c:formatCode>
                <c:ptCount val="2"/>
                <c:pt idx="0" formatCode="#,##0_);[Red]\(#,##0\)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7-47B7-94C4-391F9E0B4402}"/>
            </c:ext>
          </c:extLst>
        </c:ser>
        <c:ser>
          <c:idx val="1"/>
          <c:order val="1"/>
          <c:tx>
            <c:strRef>
              <c:f>I!$A$5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272</c:v>
                </c:pt>
                <c:pt idx="1">
                  <c:v>222</c:v>
                </c:pt>
              </c:numCache>
            </c:numRef>
          </c:cat>
          <c:val>
            <c:numRef>
              <c:f>I!$D$5:$E$5</c:f>
              <c:numCache>
                <c:formatCode>General</c:formatCode>
                <c:ptCount val="2"/>
                <c:pt idx="0" formatCode="#,##0_);[Red]\(#,##0\)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7-47B7-94C4-391F9E0B4402}"/>
            </c:ext>
          </c:extLst>
        </c:ser>
        <c:ser>
          <c:idx val="2"/>
          <c:order val="2"/>
          <c:tx>
            <c:strRef>
              <c:f>I!$A$6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272</c:v>
                </c:pt>
                <c:pt idx="1">
                  <c:v>222</c:v>
                </c:pt>
              </c:numCache>
            </c:numRef>
          </c:cat>
          <c:val>
            <c:numRef>
              <c:f>I!$D$6:$E$6</c:f>
              <c:numCache>
                <c:formatCode>#,##0_);[Red]\(#,##0\)</c:formatCode>
                <c:ptCount val="2"/>
                <c:pt idx="1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7-47B7-94C4-391F9E0B4402}"/>
            </c:ext>
          </c:extLst>
        </c:ser>
        <c:ser>
          <c:idx val="3"/>
          <c:order val="3"/>
          <c:tx>
            <c:strRef>
              <c:f>I!$A$7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1.2935035758548312E-16"/>
                  <c:y val="-3.72020202020202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07-47B7-94C4-391F9E0B4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272</c:v>
                </c:pt>
                <c:pt idx="1">
                  <c:v>222</c:v>
                </c:pt>
              </c:numCache>
            </c:numRef>
          </c:cat>
          <c:val>
            <c:numRef>
              <c:f>I!$D$7:$E$7</c:f>
              <c:numCache>
                <c:formatCode>#,##0_);[Red]\(#,##0\)</c:formatCode>
                <c:ptCount val="2"/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07-47B7-94C4-391F9E0B44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13939536"/>
        <c:axId val="413941104"/>
      </c:barChart>
      <c:catAx>
        <c:axId val="413939536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41104"/>
        <c:crosses val="autoZero"/>
        <c:auto val="1"/>
        <c:lblAlgn val="ctr"/>
        <c:lblOffset val="100"/>
        <c:noMultiLvlLbl val="0"/>
      </c:catAx>
      <c:valAx>
        <c:axId val="413941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393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H30</a:t>
            </a:r>
            <a:r>
              <a:rPr lang="ja-JP" altLang="en-US" sz="800"/>
              <a:t>稼働率</a:t>
            </a:r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370370370371E-2"/>
          <c:y val="0.15544646464646467"/>
          <c:w val="0.9656266025641026"/>
          <c:h val="0.73220959595959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8C-49CC-B30C-95CA47CC2FEC}"/>
              </c:ext>
            </c:extLst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8C-49CC-B30C-95CA47CC2FEC}"/>
              </c:ext>
            </c:extLst>
          </c:dPt>
          <c:dLbls>
            <c:dLbl>
              <c:idx val="0"/>
              <c:layout>
                <c:manualLayout>
                  <c:x val="0"/>
                  <c:y val="6.3500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4591111111111115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8C-49CC-B30C-95CA47CC2FEC}"/>
                </c:ext>
              </c:extLst>
            </c:dLbl>
            <c:dLbl>
              <c:idx val="1"/>
              <c:layout>
                <c:manualLayout>
                  <c:x val="0"/>
                  <c:y val="4.233333333333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007777777777776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8C-49CC-B30C-95CA47CC2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I!$A$11:$A$12</c:f>
              <c:strCache>
                <c:ptCount val="2"/>
                <c:pt idx="0">
                  <c:v>I地区</c:v>
                </c:pt>
                <c:pt idx="1">
                  <c:v>全施設平均</c:v>
                </c:pt>
              </c:strCache>
            </c:strRef>
          </c:cat>
          <c:val>
            <c:numRef>
              <c:f>I!$C$11:$C$12</c:f>
              <c:numCache>
                <c:formatCode>0.0%</c:formatCode>
                <c:ptCount val="2"/>
                <c:pt idx="0">
                  <c:v>0.78349999999999997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8C-49CC-B30C-95CA47CC2F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13934440"/>
        <c:axId val="413939144"/>
      </c:barChart>
      <c:catAx>
        <c:axId val="41393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39144"/>
        <c:crosses val="autoZero"/>
        <c:auto val="1"/>
        <c:lblAlgn val="ctr"/>
        <c:lblOffset val="100"/>
        <c:noMultiLvlLbl val="0"/>
      </c:catAx>
      <c:valAx>
        <c:axId val="4139391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3934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H30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0760925925925924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2463611111111112"/>
          <c:w val="1"/>
          <c:h val="0.652314999999999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Q!$A$4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351</c:v>
                </c:pt>
                <c:pt idx="1">
                  <c:v>319</c:v>
                </c:pt>
              </c:numCache>
            </c:numRef>
          </c:cat>
          <c:val>
            <c:numRef>
              <c:f>Q!$D$4:$E$4</c:f>
              <c:numCache>
                <c:formatCode>General</c:formatCode>
                <c:ptCount val="2"/>
                <c:pt idx="0" formatCode="#,##0_);[Red]\(#,##0\)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A-4DD3-B8E4-67013ABAAF3D}"/>
            </c:ext>
          </c:extLst>
        </c:ser>
        <c:ser>
          <c:idx val="1"/>
          <c:order val="1"/>
          <c:tx>
            <c:strRef>
              <c:f>Q!$A$5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351</c:v>
                </c:pt>
                <c:pt idx="1">
                  <c:v>319</c:v>
                </c:pt>
              </c:numCache>
            </c:numRef>
          </c:cat>
          <c:val>
            <c:numRef>
              <c:f>Q!$D$5:$E$5</c:f>
              <c:numCache>
                <c:formatCode>General</c:formatCode>
                <c:ptCount val="2"/>
                <c:pt idx="0" formatCode="#,##0_);[Red]\(#,##0\)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A-4DD3-B8E4-67013ABAAF3D}"/>
            </c:ext>
          </c:extLst>
        </c:ser>
        <c:ser>
          <c:idx val="2"/>
          <c:order val="2"/>
          <c:tx>
            <c:strRef>
              <c:f>Q!$A$6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351</c:v>
                </c:pt>
                <c:pt idx="1">
                  <c:v>319</c:v>
                </c:pt>
              </c:numCache>
            </c:numRef>
          </c:cat>
          <c:val>
            <c:numRef>
              <c:f>Q!$D$6:$E$6</c:f>
              <c:numCache>
                <c:formatCode>#,##0_);[Red]\(#,##0\)</c:formatCode>
                <c:ptCount val="2"/>
                <c:pt idx="1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CA-4DD3-B8E4-67013ABAAF3D}"/>
            </c:ext>
          </c:extLst>
        </c:ser>
        <c:ser>
          <c:idx val="3"/>
          <c:order val="3"/>
          <c:tx>
            <c:strRef>
              <c:f>Q!$A$7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1.2935035758548312E-16"/>
                  <c:y val="-3.72020202020202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CA-4DD3-B8E4-67013ABAA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351</c:v>
                </c:pt>
                <c:pt idx="1">
                  <c:v>319</c:v>
                </c:pt>
              </c:numCache>
            </c:numRef>
          </c:cat>
          <c:val>
            <c:numRef>
              <c:f>Q!$D$7:$E$7</c:f>
              <c:numCache>
                <c:formatCode>#,##0_);[Red]\(#,##0\)</c:formatCode>
                <c:ptCount val="2"/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CA-4DD3-B8E4-67013ABAAF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13936400"/>
        <c:axId val="413937184"/>
      </c:barChart>
      <c:catAx>
        <c:axId val="413936400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37184"/>
        <c:crosses val="autoZero"/>
        <c:auto val="1"/>
        <c:lblAlgn val="ctr"/>
        <c:lblOffset val="100"/>
        <c:noMultiLvlLbl val="0"/>
      </c:catAx>
      <c:valAx>
        <c:axId val="413937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393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H30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619658119651E-2"/>
          <c:y val="0.11696161616161616"/>
          <c:w val="0.9656266025641026"/>
          <c:h val="0.75145202020202018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71-479A-BC7D-A32602F600F6}"/>
              </c:ext>
            </c:extLst>
          </c:dPt>
          <c:dLbls>
            <c:dLbl>
              <c:idx val="0"/>
              <c:layout>
                <c:manualLayout>
                  <c:x val="0"/>
                  <c:y val="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3415185185185184"/>
                      <c:h val="0.134697222222222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B71-479A-BC7D-A32602F600F6}"/>
                </c:ext>
              </c:extLst>
            </c:dLbl>
            <c:dLbl>
              <c:idx val="1"/>
              <c:layout>
                <c:manualLayout>
                  <c:x val="0"/>
                  <c:y val="5.6444444444444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5712592592592599"/>
                      <c:h val="0.15971222222222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71-479A-BC7D-A32602F600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Q!$A$11:$A$12</c:f>
              <c:strCache>
                <c:ptCount val="2"/>
                <c:pt idx="0">
                  <c:v>Q地区</c:v>
                </c:pt>
                <c:pt idx="1">
                  <c:v>全施設平均</c:v>
                </c:pt>
              </c:strCache>
            </c:strRef>
          </c:cat>
          <c:val>
            <c:numRef>
              <c:f>Q!$C$11:$C$12</c:f>
              <c:numCache>
                <c:formatCode>0.0%</c:formatCode>
                <c:ptCount val="2"/>
                <c:pt idx="0">
                  <c:v>0.72570000000000001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71-479A-BC7D-A32602F600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13937968"/>
        <c:axId val="413938360"/>
      </c:barChart>
      <c:catAx>
        <c:axId val="41393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38360"/>
        <c:crosses val="autoZero"/>
        <c:auto val="1"/>
        <c:lblAlgn val="ctr"/>
        <c:lblOffset val="100"/>
        <c:noMultiLvlLbl val="0"/>
      </c:catAx>
      <c:valAx>
        <c:axId val="4139383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3937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R1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25185629629629636"/>
          <c:y val="7.199074074074073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2.5851851851851852E-2"/>
          <c:y val="0.27832716049382722"/>
          <c:w val="0.93888888888888888"/>
          <c:h val="0.57383086419753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AB!$A$4</c:f>
              <c:strCache>
                <c:ptCount val="1"/>
                <c:pt idx="0">
                  <c:v>土地賃借料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27777777777778"/>
                      <c:h val="0.268816666666666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DE-4A5A-BB72-7BCE7901FE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324.39999999999998</c:v>
                </c:pt>
                <c:pt idx="1">
                  <c:v>319</c:v>
                </c:pt>
              </c:numCache>
            </c:numRef>
          </c:cat>
          <c:val>
            <c:numRef>
              <c:f>AB!$D$4:$E$4</c:f>
              <c:numCache>
                <c:formatCode>General</c:formatCode>
                <c:ptCount val="2"/>
                <c:pt idx="0" formatCode="#,##0_);[Red]\(#,##0\)">
                  <c:v>167.4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9-41CC-A0EA-4ED385E23C8B}"/>
            </c:ext>
          </c:extLst>
        </c:ser>
        <c:ser>
          <c:idx val="1"/>
          <c:order val="1"/>
          <c:tx>
            <c:strRef>
              <c:f>AB!$A$5</c:f>
              <c:strCache>
                <c:ptCount val="1"/>
                <c:pt idx="0">
                  <c:v>その他経費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7033950617283949E-3"/>
                  <c:y val="7.0555555555554912E-3"/>
                </c:manualLayout>
              </c:layout>
              <c:tx>
                <c:rich>
                  <a:bodyPr/>
                  <a:lstStyle/>
                  <a:p>
                    <a:fld id="{99F6D44F-527A-4624-9D41-BFB367A635B0}" type="SERIESNAME">
                      <a:rPr lang="ja-JP" altLang="en-US" smtClean="0"/>
                      <a:pPr/>
                      <a:t>[系列名]</a:t>
                    </a:fld>
                    <a:endParaRPr lang="ja-JP" altLang="en-US" baseline="0" dirty="0" smtClean="0"/>
                  </a:p>
                  <a:p>
                    <a:r>
                      <a:rPr lang="ja-JP" altLang="en-US" baseline="0" dirty="0" smtClean="0"/>
                      <a:t> </a:t>
                    </a:r>
                    <a:fld id="{BA0E4AD6-E7D2-49B0-8C51-26F426EA8E99}" type="VALUE">
                      <a:rPr lang="en-US" altLang="ja-JP" baseline="0"/>
                      <a:pPr/>
                      <a:t>[値]</a:t>
                    </a:fld>
                    <a:endParaRPr lang="ja-JP" altLang="en-US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852098765432094"/>
                      <c:h val="0.20696277777777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C9-41CC-A0EA-4ED385E23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324.39999999999998</c:v>
                </c:pt>
                <c:pt idx="1">
                  <c:v>319</c:v>
                </c:pt>
              </c:numCache>
            </c:numRef>
          </c:cat>
          <c:val>
            <c:numRef>
              <c:f>AB!$D$5:$E$5</c:f>
              <c:numCache>
                <c:formatCode>General</c:formatCode>
                <c:ptCount val="2"/>
                <c:pt idx="0" formatCode="#,##0_);[Red]\(#,##0\)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C9-41CC-A0EA-4ED385E23C8B}"/>
            </c:ext>
          </c:extLst>
        </c:ser>
        <c:ser>
          <c:idx val="2"/>
          <c:order val="2"/>
          <c:tx>
            <c:strRef>
              <c:f>AB!$A$6</c:f>
              <c:strCache>
                <c:ptCount val="1"/>
                <c:pt idx="0">
                  <c:v>使用料収入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324.39999999999998</c:v>
                </c:pt>
                <c:pt idx="1">
                  <c:v>319</c:v>
                </c:pt>
              </c:numCache>
            </c:numRef>
          </c:cat>
          <c:val>
            <c:numRef>
              <c:f>AB!$D$6:$E$6</c:f>
              <c:numCache>
                <c:formatCode>#,##0_);[Red]\(#,##0\)</c:formatCode>
                <c:ptCount val="2"/>
                <c:pt idx="1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C9-41CC-A0EA-4ED385E23C8B}"/>
            </c:ext>
          </c:extLst>
        </c:ser>
        <c:ser>
          <c:idx val="3"/>
          <c:order val="3"/>
          <c:tx>
            <c:strRef>
              <c:f>AB!$A$7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9.2888888888897512E-4"/>
                  <c:y val="-9.01543209876543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B9B2B203-8E9D-4EBC-AB43-D053622241D1}" type="SERIESNAME">
                      <a:rPr lang="ja-JP" altLang="en-US" smtClean="0"/>
                      <a:pPr>
                        <a:defRPr/>
                      </a:pPr>
                      <a:t>[系列名]</a:t>
                    </a:fld>
                    <a:r>
                      <a:rPr lang="ja-JP" altLang="en-US" baseline="0" dirty="0" smtClean="0"/>
                      <a:t> </a:t>
                    </a:r>
                    <a:fld id="{779A4C5D-7098-4C45-B6C1-092886325BAE}" type="VALUE">
                      <a:rPr lang="en-US" altLang="ja-JP" baseline="0"/>
                      <a:pPr>
                        <a:defRPr/>
                      </a:pPr>
                      <a:t>[値]</a:t>
                    </a:fld>
                    <a:endParaRPr lang="ja-JP" alt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367259259259259"/>
                      <c:h val="0.107401234567901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C9-41CC-A0EA-4ED385E23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AB!$D$3:$E$3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324.39999999999998</c:v>
                </c:pt>
                <c:pt idx="1">
                  <c:v>319</c:v>
                </c:pt>
              </c:numCache>
            </c:numRef>
          </c:cat>
          <c:val>
            <c:numRef>
              <c:f>AB!$D$7:$E$7</c:f>
              <c:numCache>
                <c:formatCode>#,##0_);[Red]\(#,##0\)</c:formatCode>
                <c:ptCount val="2"/>
                <c:pt idx="1">
                  <c:v>5.3999999999999773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C9-41CC-A0EA-4ED385E23C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43086904"/>
        <c:axId val="443078672"/>
      </c:barChart>
      <c:catAx>
        <c:axId val="443086904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43078672"/>
        <c:crosses val="autoZero"/>
        <c:auto val="1"/>
        <c:lblAlgn val="ctr"/>
        <c:lblOffset val="100"/>
        <c:noMultiLvlLbl val="0"/>
      </c:catAx>
      <c:valAx>
        <c:axId val="443078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308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R1</a:t>
            </a:r>
            <a:r>
              <a:rPr lang="ja-JP" altLang="en-US" sz="800"/>
              <a:t>稼働率</a:t>
            </a:r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370370370371E-2"/>
          <c:y val="0.15544646464646467"/>
          <c:w val="0.9656266025641026"/>
          <c:h val="0.73220959595959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C5-4D0F-8312-FD39366A1CA4}"/>
              </c:ext>
            </c:extLst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C5-4D0F-8312-FD39366A1CA4}"/>
              </c:ext>
            </c:extLst>
          </c:dPt>
          <c:dLbls>
            <c:dLbl>
              <c:idx val="0"/>
              <c:layout>
                <c:manualLayout>
                  <c:x val="0"/>
                  <c:y val="6.3500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4591111111111115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C5-4D0F-8312-FD39366A1CA4}"/>
                </c:ext>
              </c:extLst>
            </c:dLbl>
            <c:dLbl>
              <c:idx val="1"/>
              <c:layout>
                <c:manualLayout>
                  <c:x val="0"/>
                  <c:y val="4.233333333333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007777777777776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1C5-4D0F-8312-FD39366A1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I!$A$11:$A$12</c:f>
              <c:strCache>
                <c:ptCount val="2"/>
                <c:pt idx="0">
                  <c:v>I地区</c:v>
                </c:pt>
                <c:pt idx="1">
                  <c:v>全施設平均</c:v>
                </c:pt>
              </c:strCache>
            </c:strRef>
          </c:cat>
          <c:val>
            <c:numRef>
              <c:f>I!$C$11:$C$12</c:f>
              <c:numCache>
                <c:formatCode>0.0%</c:formatCode>
                <c:ptCount val="2"/>
                <c:pt idx="0">
                  <c:v>0.77380000000000004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C5-4D0F-8312-FD39366A1C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41411312"/>
        <c:axId val="441410528"/>
      </c:barChart>
      <c:catAx>
        <c:axId val="44141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41410528"/>
        <c:crosses val="autoZero"/>
        <c:auto val="1"/>
        <c:lblAlgn val="ctr"/>
        <c:lblOffset val="100"/>
        <c:noMultiLvlLbl val="0"/>
      </c:catAx>
      <c:valAx>
        <c:axId val="4414105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1411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R1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0760925925925924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2463611111111112"/>
          <c:w val="1"/>
          <c:h val="0.652314999999999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Q!$A$4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374</c:v>
                </c:pt>
                <c:pt idx="1">
                  <c:v>314</c:v>
                </c:pt>
              </c:numCache>
            </c:numRef>
          </c:cat>
          <c:val>
            <c:numRef>
              <c:f>Q!$D$4:$E$4</c:f>
              <c:numCache>
                <c:formatCode>General</c:formatCode>
                <c:ptCount val="2"/>
                <c:pt idx="0" formatCode="#,##0_);[Red]\(#,##0\)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5-4B39-AA68-2B8E3FB599F2}"/>
            </c:ext>
          </c:extLst>
        </c:ser>
        <c:ser>
          <c:idx val="1"/>
          <c:order val="1"/>
          <c:tx>
            <c:strRef>
              <c:f>Q!$A$5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374</c:v>
                </c:pt>
                <c:pt idx="1">
                  <c:v>314</c:v>
                </c:pt>
              </c:numCache>
            </c:numRef>
          </c:cat>
          <c:val>
            <c:numRef>
              <c:f>Q!$D$5:$E$5</c:f>
              <c:numCache>
                <c:formatCode>General</c:formatCode>
                <c:ptCount val="2"/>
                <c:pt idx="0" formatCode="#,##0_);[Red]\(#,##0\)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5-4B39-AA68-2B8E3FB599F2}"/>
            </c:ext>
          </c:extLst>
        </c:ser>
        <c:ser>
          <c:idx val="2"/>
          <c:order val="2"/>
          <c:tx>
            <c:strRef>
              <c:f>Q!$A$6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374</c:v>
                </c:pt>
                <c:pt idx="1">
                  <c:v>314</c:v>
                </c:pt>
              </c:numCache>
            </c:numRef>
          </c:cat>
          <c:val>
            <c:numRef>
              <c:f>Q!$D$6:$E$6</c:f>
              <c:numCache>
                <c:formatCode>#,##0_);[Red]\(#,##0\)</c:formatCode>
                <c:ptCount val="2"/>
                <c:pt idx="1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E5-4B39-AA68-2B8E3FB599F2}"/>
            </c:ext>
          </c:extLst>
        </c:ser>
        <c:ser>
          <c:idx val="3"/>
          <c:order val="3"/>
          <c:tx>
            <c:strRef>
              <c:f>Q!$A$7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1.2935035758548312E-16"/>
                  <c:y val="-3.72020202020202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E5-4B39-AA68-2B8E3FB599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374</c:v>
                </c:pt>
                <c:pt idx="1">
                  <c:v>314</c:v>
                </c:pt>
              </c:numCache>
            </c:numRef>
          </c:cat>
          <c:val>
            <c:numRef>
              <c:f>Q!$D$7:$E$7</c:f>
              <c:numCache>
                <c:formatCode>#,##0_);[Red]\(#,##0\)</c:formatCode>
                <c:ptCount val="2"/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E5-4B39-AA68-2B8E3FB599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41408960"/>
        <c:axId val="441986368"/>
      </c:barChart>
      <c:catAx>
        <c:axId val="441408960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41986368"/>
        <c:crosses val="autoZero"/>
        <c:auto val="1"/>
        <c:lblAlgn val="ctr"/>
        <c:lblOffset val="100"/>
        <c:noMultiLvlLbl val="0"/>
      </c:catAx>
      <c:valAx>
        <c:axId val="441986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140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0375" cy="498645"/>
          </a:xfrm>
          <a:prstGeom prst="rect">
            <a:avLst/>
          </a:prstGeom>
        </p:spPr>
        <p:txBody>
          <a:bodyPr vert="horz" lIns="92187" tIns="46091" rIns="92187" bIns="460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645"/>
          </a:xfrm>
          <a:prstGeom prst="rect">
            <a:avLst/>
          </a:prstGeom>
        </p:spPr>
        <p:txBody>
          <a:bodyPr vert="horz" lIns="92187" tIns="46091" rIns="92187" bIns="46091" rtlCol="0"/>
          <a:lstStyle>
            <a:lvl1pPr algn="r">
              <a:defRPr sz="1200"/>
            </a:lvl1pPr>
          </a:lstStyle>
          <a:p>
            <a:fld id="{03CF707E-E338-4175-96F7-401751D3C73D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357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7" tIns="46091" rIns="92187" bIns="460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783479"/>
            <a:ext cx="5446723" cy="3914043"/>
          </a:xfrm>
          <a:prstGeom prst="rect">
            <a:avLst/>
          </a:prstGeom>
        </p:spPr>
        <p:txBody>
          <a:bodyPr vert="horz" lIns="92187" tIns="46091" rIns="92187" bIns="4609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94"/>
            <a:ext cx="2950375" cy="498645"/>
          </a:xfrm>
          <a:prstGeom prst="rect">
            <a:avLst/>
          </a:prstGeom>
        </p:spPr>
        <p:txBody>
          <a:bodyPr vert="horz" lIns="92187" tIns="46091" rIns="92187" bIns="460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694"/>
            <a:ext cx="2950374" cy="498645"/>
          </a:xfrm>
          <a:prstGeom prst="rect">
            <a:avLst/>
          </a:prstGeom>
        </p:spPr>
        <p:txBody>
          <a:bodyPr vert="horz" lIns="92187" tIns="46091" rIns="92187" bIns="46091" rtlCol="0" anchor="b"/>
          <a:lstStyle>
            <a:lvl1pPr algn="r">
              <a:defRPr sz="1200"/>
            </a:lvl1pPr>
          </a:lstStyle>
          <a:p>
            <a:fld id="{552D216E-87BB-4C3D-8BE9-1BEE5930C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B8E-F648-4D88-82DC-305279067A1A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4541" y="6626111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68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7983-E189-49E6-8951-18611FBCA033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2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68-F349-46A3-A0D2-B02BFE3943F6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E24A-EF47-4766-9536-7A6DF9F261B3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9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541-371F-46C0-9A2C-79C24D7D88C3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18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475D-1883-47E8-998F-C0822B32A38A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03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9CD-2B84-42CD-B960-E8BDBA26AF73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0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06B5-BD4C-4EB7-8AEE-43EB8A1522EA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7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6E8B-368D-4912-A6E5-F904FF6BBAE5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0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DFF-F68A-4B3C-90D7-3F1FAAC906B9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5914" y="6624770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13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2FAD-D011-4747-827E-32EF65BF9A55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674" y="6041363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22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058-6CA2-4484-960B-D20A181A9EE2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75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D6A1-5F38-4A0D-AB97-66F061ADF69D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36F-57A3-40D4-877B-56ECED523498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6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33CC-6283-4C9A-B070-DC0096E61DD6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6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1F98-43B5-402D-B69B-8E27BA682AA0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0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DC5A-DAAD-4FBE-BAE5-783A452A4F38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12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6286-B553-45B1-81C6-77BC78B3B0D6}" type="datetime1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9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83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グラフ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592380"/>
              </p:ext>
            </p:extLst>
          </p:nvPr>
        </p:nvGraphicFramePr>
        <p:xfrm>
          <a:off x="70913" y="2425126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グラフ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819695"/>
              </p:ext>
            </p:extLst>
          </p:nvPr>
        </p:nvGraphicFramePr>
        <p:xfrm>
          <a:off x="3158026" y="4346472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1492"/>
            <a:ext cx="7886700" cy="1018008"/>
          </a:xfrm>
        </p:spPr>
        <p:txBody>
          <a:bodyPr>
            <a:normAutofit/>
          </a:bodyPr>
          <a:lstStyle/>
          <a:p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Ⅳ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j-ea"/>
              </a:rPr>
              <a:t>　経営改善策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２．個別課題への対応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　⑤　その他の低稼働地区（</a:t>
            </a:r>
            <a:r>
              <a:rPr lang="en-US" altLang="ja-JP" sz="1600" b="1" u="sng" dirty="0" smtClean="0">
                <a:solidFill>
                  <a:schemeClr val="tx1"/>
                </a:solidFill>
                <a:latin typeface="+mj-ea"/>
              </a:rPr>
              <a:t>A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+mj-ea"/>
              </a:rPr>
              <a:t>･</a:t>
            </a:r>
            <a:r>
              <a:rPr lang="en-US" altLang="ja-JP" sz="1600" b="1" u="sng" dirty="0">
                <a:solidFill>
                  <a:schemeClr val="tx1"/>
                </a:solidFill>
                <a:latin typeface="+mj-ea"/>
              </a:rPr>
              <a:t>B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I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Q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）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2569" y="6041395"/>
            <a:ext cx="8866715" cy="79613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課題解決のための「経営改善策</a:t>
            </a:r>
            <a:r>
              <a:rPr lang="ja-JP" altLang="en-US" sz="1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」</a:t>
            </a:r>
            <a:endParaRPr lang="en-US" altLang="ja-JP" sz="1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（中期的取組）</a:t>
            </a:r>
            <a:endParaRPr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ja-JP" altLang="ja-JP" sz="1200" b="1" dirty="0" smtClean="0">
                <a:solidFill>
                  <a:schemeClr val="bg1"/>
                </a:solidFill>
              </a:rPr>
              <a:t>新た</a:t>
            </a:r>
            <a:r>
              <a:rPr lang="ja-JP" altLang="ja-JP" sz="1200" b="1" dirty="0">
                <a:solidFill>
                  <a:schemeClr val="bg1"/>
                </a:solidFill>
              </a:rPr>
              <a:t>な事業者の掘り起こし</a:t>
            </a:r>
            <a:r>
              <a:rPr lang="ja-JP" altLang="ja-JP" sz="1200" b="1" dirty="0" smtClean="0">
                <a:solidFill>
                  <a:schemeClr val="bg1"/>
                </a:solidFill>
              </a:rPr>
              <a:t>を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重点的に行う</a:t>
            </a:r>
            <a:r>
              <a:rPr lang="ja-JP" altLang="ja-JP" sz="1200" b="1" dirty="0" smtClean="0">
                <a:solidFill>
                  <a:schemeClr val="bg1"/>
                </a:solidFill>
              </a:rPr>
              <a:t>こと</a:t>
            </a:r>
            <a:r>
              <a:rPr lang="ja-JP" altLang="ja-JP" sz="1200" b="1" dirty="0">
                <a:solidFill>
                  <a:schemeClr val="bg1"/>
                </a:solidFill>
              </a:rPr>
              <a:t>により、収支の改善を図る</a:t>
            </a:r>
            <a:r>
              <a:rPr lang="ja-JP" altLang="ja-JP" sz="1200" b="1" dirty="0" smtClean="0">
                <a:solidFill>
                  <a:schemeClr val="bg1"/>
                </a:solidFill>
              </a:rPr>
              <a:t>。</a:t>
            </a:r>
            <a:endParaRPr lang="ja-JP" altLang="ja-JP" sz="1200" b="1" dirty="0">
              <a:solidFill>
                <a:schemeClr val="bg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62171" y="798161"/>
            <a:ext cx="3395891" cy="1307540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lvl="0" algn="just">
              <a:spcAft>
                <a:spcPts val="0"/>
              </a:spcAft>
            </a:pPr>
            <a:r>
              <a:rPr lang="ja-JP" altLang="en-US" sz="1100" b="1" u="sng" kern="100" dirty="0" smtClean="0">
                <a:latin typeface="+mn-ea"/>
                <a:cs typeface="Times New Roman" panose="02020603050405020304" pitchFamily="18" charset="0"/>
              </a:rPr>
              <a:t>各埠頭の役割</a:t>
            </a:r>
            <a:endParaRPr lang="en-US" altLang="ja-JP" sz="1100" b="1" u="sng" kern="100" dirty="0" smtClean="0">
              <a:latin typeface="+mn-ea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900" kern="100" dirty="0" smtClean="0">
                <a:latin typeface="+mn-ea"/>
                <a:cs typeface="Times New Roman" panose="02020603050405020304" pitchFamily="18" charset="0"/>
              </a:rPr>
              <a:t>A</a:t>
            </a:r>
            <a:r>
              <a:rPr lang="ja-JP" altLang="en-US" sz="900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900" kern="100" dirty="0">
                <a:latin typeface="+mn-ea"/>
                <a:cs typeface="Times New Roman" panose="02020603050405020304" pitchFamily="18" charset="0"/>
              </a:rPr>
              <a:t>B</a:t>
            </a:r>
            <a:r>
              <a:rPr lang="ja-JP" altLang="en-US" sz="900" kern="100" dirty="0" smtClean="0">
                <a:latin typeface="+mn-ea"/>
                <a:cs typeface="Times New Roman" panose="02020603050405020304" pitchFamily="18" charset="0"/>
              </a:rPr>
              <a:t>地区は、</a:t>
            </a:r>
            <a:r>
              <a:rPr lang="ja-JP" altLang="en-US" sz="900" kern="100" dirty="0">
                <a:latin typeface="+mn-ea"/>
                <a:cs typeface="Times New Roman" panose="02020603050405020304" pitchFamily="18" charset="0"/>
              </a:rPr>
              <a:t>内貿の定期航路を優先するふ頭である。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900" kern="100" dirty="0" smtClean="0">
                <a:latin typeface="+mn-ea"/>
                <a:cs typeface="Times New Roman" panose="02020603050405020304" pitchFamily="18" charset="0"/>
              </a:rPr>
              <a:t>Ｉ</a:t>
            </a:r>
            <a:r>
              <a:rPr lang="ja-JP" altLang="en-US" sz="900" kern="100" dirty="0">
                <a:latin typeface="+mn-ea"/>
                <a:cs typeface="Times New Roman" panose="02020603050405020304" pitchFamily="18" charset="0"/>
              </a:rPr>
              <a:t>地区は</a:t>
            </a:r>
            <a:r>
              <a:rPr lang="ja-JP" altLang="en-US" sz="900" kern="100" dirty="0" smtClean="0">
                <a:latin typeface="+mn-ea"/>
                <a:cs typeface="Times New Roman" panose="02020603050405020304" pitchFamily="18" charset="0"/>
              </a:rPr>
              <a:t>、外貿雑貨取扱機能</a:t>
            </a:r>
            <a:r>
              <a:rPr lang="ja-JP" altLang="en-US" sz="900" kern="100" dirty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en-US" sz="900" kern="100" dirty="0" smtClean="0">
                <a:latin typeface="+mn-ea"/>
                <a:cs typeface="Times New Roman" panose="02020603050405020304" pitchFamily="18" charset="0"/>
              </a:rPr>
              <a:t>強化、特にコンテナフィーダー</a:t>
            </a:r>
            <a:r>
              <a:rPr lang="ja-JP" altLang="en-US" sz="900" kern="100" dirty="0">
                <a:latin typeface="+mn-ea"/>
                <a:cs typeface="Times New Roman" panose="02020603050405020304" pitchFamily="18" charset="0"/>
              </a:rPr>
              <a:t>機能の強化を目的とし</a:t>
            </a:r>
            <a:r>
              <a:rPr lang="ja-JP" altLang="en-US" sz="900" kern="100" dirty="0" smtClean="0">
                <a:latin typeface="+mn-ea"/>
                <a:cs typeface="Times New Roman" panose="02020603050405020304" pitchFamily="18" charset="0"/>
              </a:rPr>
              <a:t>、コンテナ貨物の集荷、荷役を行うための埠頭として整備された。</a:t>
            </a:r>
            <a:endParaRPr lang="ja-JP" altLang="en-US" sz="900" kern="100" dirty="0">
              <a:latin typeface="+mn-ea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900" kern="100" dirty="0" smtClean="0">
                <a:latin typeface="+mn-ea"/>
                <a:cs typeface="Times New Roman" panose="02020603050405020304" pitchFamily="18" charset="0"/>
              </a:rPr>
              <a:t>Ｑ</a:t>
            </a:r>
            <a:r>
              <a:rPr lang="ja-JP" altLang="en-US" sz="900" kern="100" dirty="0">
                <a:latin typeface="+mn-ea"/>
                <a:cs typeface="Times New Roman" panose="02020603050405020304" pitchFamily="18" charset="0"/>
              </a:rPr>
              <a:t>地区は、コンテナへの荷詰め荷出しのための高床式上屋であるＱ上屋（南港外貿雑貨センター）とその周囲の荷さばき地からなり、コンテナ物流の集貨・配送の拠点となって</a:t>
            </a:r>
            <a:r>
              <a:rPr lang="ja-JP" altLang="en-US" sz="900" kern="100" dirty="0" smtClean="0">
                <a:latin typeface="+mn-ea"/>
                <a:cs typeface="Times New Roman" panose="02020603050405020304" pitchFamily="18" charset="0"/>
              </a:rPr>
              <a:t>いる。</a:t>
            </a:r>
            <a:endParaRPr lang="ja-JP" altLang="en-US" sz="9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3817672" y="806758"/>
            <a:ext cx="2620835" cy="12989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en-US" altLang="ja-JP" sz="1100" dirty="0" smtClean="0">
              <a:latin typeface="+mn-ea"/>
              <a:cs typeface="Times New Roman" panose="02020603050405020304" pitchFamily="18" charset="0"/>
            </a:endParaRPr>
          </a:p>
          <a:p>
            <a:endParaRPr lang="en-US" altLang="ja-JP" sz="900" dirty="0" smtClean="0"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A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B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地区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、Ｉ地区及びＱ地区は、稼働率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A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B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地区：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88.0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ja-JP" sz="1100" dirty="0">
                <a:latin typeface="+mn-ea"/>
                <a:cs typeface="Times New Roman" panose="02020603050405020304" pitchFamily="18" charset="0"/>
              </a:rPr>
              <a:t>I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地区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77.4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、Ｑ地区：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71.6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）は全体的に低くないものの、他地区と比較して補修費が高くなっている。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3818085" y="815616"/>
            <a:ext cx="2104495" cy="2913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u="sng" dirty="0" smtClean="0">
                <a:solidFill>
                  <a:schemeClr val="bg1"/>
                </a:solidFill>
              </a:rPr>
              <a:t>収支分析などから導いた課題</a:t>
            </a:r>
            <a:endParaRPr kumimoji="1" lang="ja-JP" altLang="en-US" sz="1100" b="1" u="sng" dirty="0">
              <a:solidFill>
                <a:schemeClr val="bg1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62171" y="2206876"/>
            <a:ext cx="11059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ja-JP" altLang="en-US" sz="1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Ａ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・</a:t>
            </a:r>
            <a:r>
              <a:rPr lang="ja-JP" altLang="en-US" sz="1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Ｂ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地区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061672" y="2105701"/>
            <a:ext cx="11059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ja-JP" sz="1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I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地区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6232749" y="2105702"/>
            <a:ext cx="11059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ja-JP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Q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地区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graphicFrame>
        <p:nvGraphicFramePr>
          <p:cNvPr id="41" name="グラフ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832789"/>
              </p:ext>
            </p:extLst>
          </p:nvPr>
        </p:nvGraphicFramePr>
        <p:xfrm>
          <a:off x="3113721" y="2380349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グラフ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047565"/>
              </p:ext>
            </p:extLst>
          </p:nvPr>
        </p:nvGraphicFramePr>
        <p:xfrm>
          <a:off x="4823084" y="2371603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グラフ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562432"/>
              </p:ext>
            </p:extLst>
          </p:nvPr>
        </p:nvGraphicFramePr>
        <p:xfrm>
          <a:off x="6149921" y="2404121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グラフ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810175"/>
              </p:ext>
            </p:extLst>
          </p:nvPr>
        </p:nvGraphicFramePr>
        <p:xfrm>
          <a:off x="7859284" y="2419532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グラフ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903137"/>
              </p:ext>
            </p:extLst>
          </p:nvPr>
        </p:nvGraphicFramePr>
        <p:xfrm>
          <a:off x="51332" y="4201089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グラフ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806225"/>
              </p:ext>
            </p:extLst>
          </p:nvPr>
        </p:nvGraphicFramePr>
        <p:xfrm>
          <a:off x="4842580" y="4116275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7" name="グラフ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861115"/>
              </p:ext>
            </p:extLst>
          </p:nvPr>
        </p:nvGraphicFramePr>
        <p:xfrm>
          <a:off x="6149921" y="4151637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8" name="グラフ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236511"/>
              </p:ext>
            </p:extLst>
          </p:nvPr>
        </p:nvGraphicFramePr>
        <p:xfrm>
          <a:off x="7886700" y="4171603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254711"/>
              </p:ext>
            </p:extLst>
          </p:nvPr>
        </p:nvGraphicFramePr>
        <p:xfrm>
          <a:off x="1804498" y="4171603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4" name="グラフ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019960"/>
              </p:ext>
            </p:extLst>
          </p:nvPr>
        </p:nvGraphicFramePr>
        <p:xfrm>
          <a:off x="1799772" y="2401089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3313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紫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15196</TotalTime>
  <Words>343</Words>
  <Application>Microsoft Office PowerPoint</Application>
  <PresentationFormat>画面に合わせる (4:3)</PresentationFormat>
  <Paragraphs>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メイリオ</vt:lpstr>
      <vt:lpstr>Arial</vt:lpstr>
      <vt:lpstr>Calibri</vt:lpstr>
      <vt:lpstr>Century Gothic</vt:lpstr>
      <vt:lpstr>Times New Roman</vt:lpstr>
      <vt:lpstr>Wingdings 3</vt:lpstr>
      <vt:lpstr>ファセット</vt:lpstr>
      <vt:lpstr>Ⅳ　経営改善策 　２．個別課題への対応 　　⑤　その他の低稼働地区（A･B地区、I地区、Q地区）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港湾施設提供事業経営計画概要（素案）</dc:title>
  <cp:lastPrinted>2021-03-14T23:24:55Z</cp:lastPrinted>
  <dcterms:created xsi:type="dcterms:W3CDTF">2017-08-25T04:05:05Z</dcterms:created>
  <dcterms:modified xsi:type="dcterms:W3CDTF">2021-03-18T11:46:56Z</dcterms:modified>
</cp:coreProperties>
</file>