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2" saveSubsetFonts="1">
  <p:sldMasterIdLst>
    <p:sldMasterId id="2147483766" r:id="rId1"/>
  </p:sldMasterIdLst>
  <p:notesMasterIdLst>
    <p:notesMasterId r:id="rId4"/>
  </p:notesMasterIdLst>
  <p:sldIdLst>
    <p:sldId id="330" r:id="rId2"/>
    <p:sldId id="409"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211"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R02&#24180;&#24230;\200928&#12288;&#35506;&#38263;&#20250;\&#20316;&#25104;&#29992;\&#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0031157407407407"/>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0620388888888888"/>
          <c:w val="0.93888888888888888"/>
          <c:h val="0.65300944444444442"/>
        </c:manualLayout>
      </c:layout>
      <c:barChart>
        <c:barDir val="col"/>
        <c:grouping val="percentStacked"/>
        <c:varyColors val="0"/>
        <c:ser>
          <c:idx val="0"/>
          <c:order val="0"/>
          <c:tx>
            <c:strRef>
              <c:f>'C-6,7'!$A$4</c:f>
              <c:strCache>
                <c:ptCount val="1"/>
                <c:pt idx="0">
                  <c:v>C-6費用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'C-6,7'!$D$4:$E$4</c:f>
              <c:numCache>
                <c:formatCode>General</c:formatCode>
                <c:ptCount val="2"/>
                <c:pt idx="0" formatCode="#,##0_);[Red]\(#,##0\)">
                  <c:v>203</c:v>
                </c:pt>
              </c:numCache>
            </c:numRef>
          </c:val>
          <c:extLst>
            <c:ext xmlns:c16="http://schemas.microsoft.com/office/drawing/2014/chart" uri="{C3380CC4-5D6E-409C-BE32-E72D297353CC}">
              <c16:uniqueId val="{00000000-3727-4113-8513-7DAD074A0154}"/>
            </c:ext>
          </c:extLst>
        </c:ser>
        <c:ser>
          <c:idx val="1"/>
          <c:order val="1"/>
          <c:tx>
            <c:strRef>
              <c:f>'C-6,7'!$A$5</c:f>
              <c:strCache>
                <c:ptCount val="1"/>
                <c:pt idx="0">
                  <c:v>C-7費用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'C-6,7'!$D$5:$E$5</c:f>
              <c:numCache>
                <c:formatCode>General</c:formatCode>
                <c:ptCount val="2"/>
                <c:pt idx="0" formatCode="#,##0_);[Red]\(#,##0\)">
                  <c:v>226</c:v>
                </c:pt>
              </c:numCache>
            </c:numRef>
          </c:val>
          <c:extLst>
            <c:ext xmlns:c16="http://schemas.microsoft.com/office/drawing/2014/chart" uri="{C3380CC4-5D6E-409C-BE32-E72D297353CC}">
              <c16:uniqueId val="{00000001-3727-4113-8513-7DAD074A0154}"/>
            </c:ext>
          </c:extLst>
        </c:ser>
        <c:ser>
          <c:idx val="2"/>
          <c:order val="2"/>
          <c:tx>
            <c:strRef>
              <c:f>'C-6,7'!$A$6</c:f>
              <c:strCache>
                <c:ptCount val="1"/>
                <c:pt idx="0">
                  <c:v>荷役機械費用</c:v>
                </c:pt>
              </c:strCache>
            </c:strRef>
          </c:tx>
          <c:spPr>
            <a:noFill/>
            <a:ln>
              <a:solidFill>
                <a:schemeClr val="tx1"/>
              </a:solidFill>
            </a:ln>
            <a:effectLst/>
          </c:spPr>
          <c:invertIfNegative val="0"/>
          <c:dLbls>
            <c:dLbl>
              <c:idx val="0"/>
              <c:layout>
                <c:manualLayout>
                  <c:x val="-1.0919212962962962E-2"/>
                  <c:y val="-4.8848824786324784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7204761904761902"/>
                      <c:h val="0.13171555555555556"/>
                    </c:manualLayout>
                  </c15:layout>
                </c:ext>
                <c:ext xmlns:c16="http://schemas.microsoft.com/office/drawing/2014/chart" uri="{C3380CC4-5D6E-409C-BE32-E72D297353CC}">
                  <c16:uniqueId val="{00000002-3727-4113-8513-7DAD074A01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'C-6,7'!$D$6:$E$6</c:f>
              <c:numCache>
                <c:formatCode>General</c:formatCode>
                <c:ptCount val="2"/>
                <c:pt idx="0" formatCode="#,##0_);[Red]\(#,##0\)">
                  <c:v>46</c:v>
                </c:pt>
              </c:numCache>
            </c:numRef>
          </c:val>
          <c:extLst>
            <c:ext xmlns:c16="http://schemas.microsoft.com/office/drawing/2014/chart" uri="{C3380CC4-5D6E-409C-BE32-E72D297353CC}">
              <c16:uniqueId val="{00000003-3727-4113-8513-7DAD074A0154}"/>
            </c:ext>
          </c:extLst>
        </c:ser>
        <c:ser>
          <c:idx val="3"/>
          <c:order val="3"/>
          <c:tx>
            <c:strRef>
              <c:f>'C-6,7'!$A$7</c:f>
              <c:strCache>
                <c:ptCount val="1"/>
                <c:pt idx="0">
                  <c:v>C-6収入</c:v>
                </c:pt>
              </c:strCache>
            </c:strRef>
          </c:tx>
          <c:spPr>
            <a:noFill/>
            <a:ln>
              <a:solidFill>
                <a:schemeClr val="tx1"/>
              </a:solidFill>
            </a:ln>
            <a:effectLst/>
          </c:spPr>
          <c:invertIfNegative val="0"/>
          <c:dLbls>
            <c:dLbl>
              <c:idx val="1"/>
              <c:layout>
                <c:manualLayout>
                  <c:x val="0"/>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3727-4113-8513-7DAD074A01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'C-6,7'!$D$7:$E$7</c:f>
              <c:numCache>
                <c:formatCode>#,##0_);[Red]\(#,##0\)</c:formatCode>
                <c:ptCount val="2"/>
                <c:pt idx="1">
                  <c:v>150</c:v>
                </c:pt>
              </c:numCache>
            </c:numRef>
          </c:val>
          <c:extLst>
            <c:ext xmlns:c16="http://schemas.microsoft.com/office/drawing/2014/chart" uri="{C3380CC4-5D6E-409C-BE32-E72D297353CC}">
              <c16:uniqueId val="{00000005-3727-4113-8513-7DAD074A0154}"/>
            </c:ext>
          </c:extLst>
        </c:ser>
        <c:ser>
          <c:idx val="4"/>
          <c:order val="4"/>
          <c:tx>
            <c:strRef>
              <c:f>'C-6,7'!$A$8</c:f>
              <c:strCache>
                <c:ptCount val="1"/>
                <c:pt idx="0">
                  <c:v>C-7収入</c:v>
                </c:pt>
              </c:strCache>
            </c:strRef>
          </c:tx>
          <c:spPr>
            <a:noFill/>
            <a:ln>
              <a:solidFill>
                <a:schemeClr val="tx1"/>
              </a:solidFill>
            </a:ln>
            <a:effectLst/>
          </c:spPr>
          <c:invertIfNegative val="0"/>
          <c:dLbls>
            <c:dLbl>
              <c:idx val="1"/>
              <c:layout>
                <c:manualLayout>
                  <c:x val="-1.0779196465456927E-16"/>
                  <c:y val="6.7841880341880344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792236111111111"/>
                      <c:h val="0.17910256410256412"/>
                    </c:manualLayout>
                  </c15:layout>
                </c:ext>
                <c:ext xmlns:c16="http://schemas.microsoft.com/office/drawing/2014/chart" uri="{C3380CC4-5D6E-409C-BE32-E72D297353CC}">
                  <c16:uniqueId val="{00000006-3727-4113-8513-7DAD074A01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'C-6,7'!$D$8:$E$8</c:f>
              <c:numCache>
                <c:formatCode>#,##0_);[Red]\(#,##0\)</c:formatCode>
                <c:ptCount val="2"/>
                <c:pt idx="1">
                  <c:v>111</c:v>
                </c:pt>
              </c:numCache>
            </c:numRef>
          </c:val>
          <c:extLst>
            <c:ext xmlns:c16="http://schemas.microsoft.com/office/drawing/2014/chart" uri="{C3380CC4-5D6E-409C-BE32-E72D297353CC}">
              <c16:uniqueId val="{00000007-3727-4113-8513-7DAD074A0154}"/>
            </c:ext>
          </c:extLst>
        </c:ser>
        <c:ser>
          <c:idx val="5"/>
          <c:order val="5"/>
          <c:tx>
            <c:strRef>
              <c:f>'C-6,7'!$A$9</c:f>
              <c:strCache>
                <c:ptCount val="1"/>
                <c:pt idx="0">
                  <c:v>荷役機械
収入</c:v>
                </c:pt>
              </c:strCache>
            </c:strRef>
          </c:tx>
          <c:spPr>
            <a:noFill/>
            <a:ln>
              <a:solidFill>
                <a:schemeClr val="tx1"/>
              </a:solidFill>
            </a:ln>
            <a:effectLst/>
          </c:spPr>
          <c:invertIfNegative val="0"/>
          <c:dLbls>
            <c:dLbl>
              <c:idx val="1"/>
              <c:layout>
                <c:manualLayout>
                  <c:x val="-0.24022476851851857"/>
                  <c:y val="0.2282203525641025"/>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9715357142857143"/>
                      <c:h val="0.28693777777777774"/>
                    </c:manualLayout>
                  </c15:layout>
                </c:ext>
                <c:ext xmlns:c16="http://schemas.microsoft.com/office/drawing/2014/chart" uri="{C3380CC4-5D6E-409C-BE32-E72D297353CC}">
                  <c16:uniqueId val="{00000008-3727-4113-8513-7DAD074A01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'C-6,7'!$D$9:$E$9</c:f>
              <c:numCache>
                <c:formatCode>#,##0_);[Red]\(#,##0\)</c:formatCode>
                <c:ptCount val="2"/>
                <c:pt idx="1">
                  <c:v>37</c:v>
                </c:pt>
              </c:numCache>
            </c:numRef>
          </c:val>
          <c:extLst>
            <c:ext xmlns:c16="http://schemas.microsoft.com/office/drawing/2014/chart" uri="{C3380CC4-5D6E-409C-BE32-E72D297353CC}">
              <c16:uniqueId val="{00000009-3727-4113-8513-7DAD074A0154}"/>
            </c:ext>
          </c:extLst>
        </c:ser>
        <c:ser>
          <c:idx val="6"/>
          <c:order val="6"/>
          <c:tx>
            <c:strRef>
              <c:f>'C-6,7'!$A$10</c:f>
              <c:strCache>
                <c:ptCount val="1"/>
                <c:pt idx="0">
                  <c:v>赤字額
（荷役）</c:v>
                </c:pt>
              </c:strCache>
            </c:strRef>
          </c:tx>
          <c:spPr>
            <a:noFill/>
            <a:ln w="31750">
              <a:solidFill>
                <a:srgbClr val="7030A0"/>
              </a:solidFill>
              <a:prstDash val="dash"/>
            </a:ln>
            <a:effectLst/>
          </c:spPr>
          <c:invertIfNegative val="0"/>
          <c:dLbls>
            <c:dLbl>
              <c:idx val="1"/>
              <c:layout>
                <c:manualLayout>
                  <c:x val="-0.24190486111111117"/>
                  <c:y val="-3.9619391025641056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1478373015873015"/>
                      <c:h val="0.28510777777777779"/>
                    </c:manualLayout>
                  </c15:layout>
                </c:ext>
                <c:ext xmlns:c16="http://schemas.microsoft.com/office/drawing/2014/chart" uri="{C3380CC4-5D6E-409C-BE32-E72D297353CC}">
                  <c16:uniqueId val="{0000000A-3727-4113-8513-7DAD074A0154}"/>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'C-6,7'!$D$10:$E$10</c:f>
              <c:numCache>
                <c:formatCode>#,##0_);[Red]\(#,##0\)</c:formatCode>
                <c:ptCount val="2"/>
                <c:pt idx="1">
                  <c:v>9</c:v>
                </c:pt>
              </c:numCache>
            </c:numRef>
          </c:val>
          <c:extLst>
            <c:ext xmlns:c16="http://schemas.microsoft.com/office/drawing/2014/chart" uri="{C3380CC4-5D6E-409C-BE32-E72D297353CC}">
              <c16:uniqueId val="{0000000B-3727-4113-8513-7DAD074A0154}"/>
            </c:ext>
          </c:extLst>
        </c:ser>
        <c:ser>
          <c:idx val="7"/>
          <c:order val="7"/>
          <c:tx>
            <c:strRef>
              <c:f>'C-6,7'!$A$11</c:f>
              <c:strCache>
                <c:ptCount val="1"/>
                <c:pt idx="0">
                  <c:v>赤字額
（上屋）</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475</c:v>
                </c:pt>
                <c:pt idx="1">
                  <c:v>298</c:v>
                </c:pt>
              </c:numCache>
            </c:numRef>
          </c:cat>
          <c:val>
            <c:numRef>
              <c:f>'C-6,7'!$D$11:$E$11</c:f>
              <c:numCache>
                <c:formatCode>#,##0_);[Red]\(#,##0\)</c:formatCode>
                <c:ptCount val="2"/>
                <c:pt idx="1">
                  <c:v>168</c:v>
                </c:pt>
              </c:numCache>
            </c:numRef>
          </c:val>
          <c:extLst>
            <c:ext xmlns:c16="http://schemas.microsoft.com/office/drawing/2014/chart" uri="{C3380CC4-5D6E-409C-BE32-E72D297353CC}">
              <c16:uniqueId val="{0000000C-3727-4113-8513-7DAD074A0154}"/>
            </c:ext>
          </c:extLst>
        </c:ser>
        <c:dLbls>
          <c:dLblPos val="ctr"/>
          <c:showLegendKey val="0"/>
          <c:showVal val="1"/>
          <c:showCatName val="0"/>
          <c:showSerName val="0"/>
          <c:showPercent val="0"/>
          <c:showBubbleSize val="0"/>
        </c:dLbls>
        <c:gapWidth val="48"/>
        <c:overlap val="100"/>
        <c:axId val="307665392"/>
        <c:axId val="307662648"/>
      </c:barChart>
      <c:catAx>
        <c:axId val="30766539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07662648"/>
        <c:crosses val="autoZero"/>
        <c:auto val="1"/>
        <c:lblAlgn val="ctr"/>
        <c:lblOffset val="100"/>
        <c:noMultiLvlLbl val="0"/>
      </c:catAx>
      <c:valAx>
        <c:axId val="307662648"/>
        <c:scaling>
          <c:orientation val="minMax"/>
        </c:scaling>
        <c:delete val="1"/>
        <c:axPos val="l"/>
        <c:numFmt formatCode="0%" sourceLinked="1"/>
        <c:majorTickMark val="none"/>
        <c:minorTickMark val="none"/>
        <c:tickLblPos val="nextTo"/>
        <c:crossAx val="3076653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sz="800"/>
              <a:t>収支（単位：百万円）</a:t>
            </a:r>
          </a:p>
        </c:rich>
      </c:tx>
      <c:layout>
        <c:manualLayout>
          <c:xMode val="edge"/>
          <c:yMode val="edge"/>
          <c:x val="0.20031157407407407"/>
          <c:y val="7.2000000000000005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3.0555413930495649E-2"/>
          <c:y val="0.20620388888888888"/>
          <c:w val="0.93888888888888888"/>
          <c:h val="0.65300944444444442"/>
        </c:manualLayout>
      </c:layout>
      <c:barChart>
        <c:barDir val="col"/>
        <c:grouping val="percentStacked"/>
        <c:varyColors val="0"/>
        <c:ser>
          <c:idx val="0"/>
          <c:order val="0"/>
          <c:tx>
            <c:strRef>
              <c:f>'C-6,7'!$A$4</c:f>
              <c:strCache>
                <c:ptCount val="1"/>
                <c:pt idx="0">
                  <c:v>C-6費用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478</c:v>
                </c:pt>
                <c:pt idx="1">
                  <c:v>283</c:v>
                </c:pt>
              </c:numCache>
            </c:numRef>
          </c:cat>
          <c:val>
            <c:numRef>
              <c:f>'C-6,7'!$D$4:$E$4</c:f>
              <c:numCache>
                <c:formatCode>General</c:formatCode>
                <c:ptCount val="2"/>
                <c:pt idx="0" formatCode="#,##0_);[Red]\(#,##0\)">
                  <c:v>197</c:v>
                </c:pt>
              </c:numCache>
            </c:numRef>
          </c:val>
          <c:extLst>
            <c:ext xmlns:c16="http://schemas.microsoft.com/office/drawing/2014/chart" uri="{C3380CC4-5D6E-409C-BE32-E72D297353CC}">
              <c16:uniqueId val="{00000000-8322-43D3-97DC-14B157859D79}"/>
            </c:ext>
          </c:extLst>
        </c:ser>
        <c:ser>
          <c:idx val="1"/>
          <c:order val="1"/>
          <c:tx>
            <c:strRef>
              <c:f>'C-6,7'!$A$5</c:f>
              <c:strCache>
                <c:ptCount val="1"/>
                <c:pt idx="0">
                  <c:v>C-7費用</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478</c:v>
                </c:pt>
                <c:pt idx="1">
                  <c:v>283</c:v>
                </c:pt>
              </c:numCache>
            </c:numRef>
          </c:cat>
          <c:val>
            <c:numRef>
              <c:f>'C-6,7'!$D$5:$E$5</c:f>
              <c:numCache>
                <c:formatCode>General</c:formatCode>
                <c:ptCount val="2"/>
                <c:pt idx="0" formatCode="#,##0_);[Red]\(#,##0\)">
                  <c:v>226</c:v>
                </c:pt>
              </c:numCache>
            </c:numRef>
          </c:val>
          <c:extLst>
            <c:ext xmlns:c16="http://schemas.microsoft.com/office/drawing/2014/chart" uri="{C3380CC4-5D6E-409C-BE32-E72D297353CC}">
              <c16:uniqueId val="{00000001-8322-43D3-97DC-14B157859D79}"/>
            </c:ext>
          </c:extLst>
        </c:ser>
        <c:ser>
          <c:idx val="2"/>
          <c:order val="2"/>
          <c:tx>
            <c:strRef>
              <c:f>'C-6,7'!$A$6</c:f>
              <c:strCache>
                <c:ptCount val="1"/>
                <c:pt idx="0">
                  <c:v>荷役機械費用</c:v>
                </c:pt>
              </c:strCache>
            </c:strRef>
          </c:tx>
          <c:spPr>
            <a:noFill/>
            <a:ln>
              <a:solidFill>
                <a:schemeClr val="tx1"/>
              </a:solidFill>
            </a:ln>
            <a:effectLst/>
          </c:spPr>
          <c:invertIfNegative val="0"/>
          <c:dLbls>
            <c:dLbl>
              <c:idx val="0"/>
              <c:layout>
                <c:manualLayout>
                  <c:x val="-1.0919212962962962E-2"/>
                  <c:y val="-4.8848824786324784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7204761904761902"/>
                      <c:h val="0.13171555555555556"/>
                    </c:manualLayout>
                  </c15:layout>
                </c:ext>
                <c:ext xmlns:c16="http://schemas.microsoft.com/office/drawing/2014/chart" uri="{C3380CC4-5D6E-409C-BE32-E72D297353CC}">
                  <c16:uniqueId val="{00000002-8322-43D3-97DC-14B157859D79}"/>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478</c:v>
                </c:pt>
                <c:pt idx="1">
                  <c:v>283</c:v>
                </c:pt>
              </c:numCache>
            </c:numRef>
          </c:cat>
          <c:val>
            <c:numRef>
              <c:f>'C-6,7'!$D$6:$E$6</c:f>
              <c:numCache>
                <c:formatCode>General</c:formatCode>
                <c:ptCount val="2"/>
                <c:pt idx="0" formatCode="#,##0_);[Red]\(#,##0\)">
                  <c:v>55</c:v>
                </c:pt>
              </c:numCache>
            </c:numRef>
          </c:val>
          <c:extLst>
            <c:ext xmlns:c16="http://schemas.microsoft.com/office/drawing/2014/chart" uri="{C3380CC4-5D6E-409C-BE32-E72D297353CC}">
              <c16:uniqueId val="{00000003-8322-43D3-97DC-14B157859D79}"/>
            </c:ext>
          </c:extLst>
        </c:ser>
        <c:ser>
          <c:idx val="3"/>
          <c:order val="3"/>
          <c:tx>
            <c:strRef>
              <c:f>'C-6,7'!$A$7</c:f>
              <c:strCache>
                <c:ptCount val="1"/>
                <c:pt idx="0">
                  <c:v>C-6収入</c:v>
                </c:pt>
              </c:strCache>
            </c:strRef>
          </c:tx>
          <c:spPr>
            <a:noFill/>
            <a:ln>
              <a:solidFill>
                <a:schemeClr val="tx1"/>
              </a:solidFill>
            </a:ln>
            <a:effectLst/>
          </c:spPr>
          <c:invertIfNegative val="0"/>
          <c:dLbls>
            <c:dLbl>
              <c:idx val="1"/>
              <c:layout>
                <c:manualLayout>
                  <c:x val="0"/>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8322-43D3-97DC-14B157859D79}"/>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478</c:v>
                </c:pt>
                <c:pt idx="1">
                  <c:v>283</c:v>
                </c:pt>
              </c:numCache>
            </c:numRef>
          </c:cat>
          <c:val>
            <c:numRef>
              <c:f>'C-6,7'!$D$7:$E$7</c:f>
              <c:numCache>
                <c:formatCode>#,##0_);[Red]\(#,##0\)</c:formatCode>
                <c:ptCount val="2"/>
                <c:pt idx="1">
                  <c:v>150</c:v>
                </c:pt>
              </c:numCache>
            </c:numRef>
          </c:val>
          <c:extLst>
            <c:ext xmlns:c16="http://schemas.microsoft.com/office/drawing/2014/chart" uri="{C3380CC4-5D6E-409C-BE32-E72D297353CC}">
              <c16:uniqueId val="{00000005-8322-43D3-97DC-14B157859D79}"/>
            </c:ext>
          </c:extLst>
        </c:ser>
        <c:ser>
          <c:idx val="4"/>
          <c:order val="4"/>
          <c:tx>
            <c:strRef>
              <c:f>'C-6,7'!$A$8</c:f>
              <c:strCache>
                <c:ptCount val="1"/>
                <c:pt idx="0">
                  <c:v>C-7収入</c:v>
                </c:pt>
              </c:strCache>
            </c:strRef>
          </c:tx>
          <c:spPr>
            <a:noFill/>
            <a:ln>
              <a:solidFill>
                <a:schemeClr val="tx1"/>
              </a:solidFill>
            </a:ln>
            <a:effectLst/>
          </c:spPr>
          <c:invertIfNegative val="0"/>
          <c:dLbls>
            <c:dLbl>
              <c:idx val="1"/>
              <c:layout>
                <c:manualLayout>
                  <c:x val="-1.0779196465456927E-16"/>
                  <c:y val="6.7841880341880344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792236111111111"/>
                      <c:h val="0.17910256410256412"/>
                    </c:manualLayout>
                  </c15:layout>
                </c:ext>
                <c:ext xmlns:c16="http://schemas.microsoft.com/office/drawing/2014/chart" uri="{C3380CC4-5D6E-409C-BE32-E72D297353CC}">
                  <c16:uniqueId val="{00000006-8322-43D3-97DC-14B157859D79}"/>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478</c:v>
                </c:pt>
                <c:pt idx="1">
                  <c:v>283</c:v>
                </c:pt>
              </c:numCache>
            </c:numRef>
          </c:cat>
          <c:val>
            <c:numRef>
              <c:f>'C-6,7'!$D$8:$E$8</c:f>
              <c:numCache>
                <c:formatCode>#,##0_);[Red]\(#,##0\)</c:formatCode>
                <c:ptCount val="2"/>
                <c:pt idx="1">
                  <c:v>94</c:v>
                </c:pt>
              </c:numCache>
            </c:numRef>
          </c:val>
          <c:extLst>
            <c:ext xmlns:c16="http://schemas.microsoft.com/office/drawing/2014/chart" uri="{C3380CC4-5D6E-409C-BE32-E72D297353CC}">
              <c16:uniqueId val="{00000007-8322-43D3-97DC-14B157859D79}"/>
            </c:ext>
          </c:extLst>
        </c:ser>
        <c:ser>
          <c:idx val="5"/>
          <c:order val="5"/>
          <c:tx>
            <c:strRef>
              <c:f>'C-6,7'!$A$9</c:f>
              <c:strCache>
                <c:ptCount val="1"/>
                <c:pt idx="0">
                  <c:v>荷役機械
収入</c:v>
                </c:pt>
              </c:strCache>
            </c:strRef>
          </c:tx>
          <c:spPr>
            <a:noFill/>
            <a:ln>
              <a:solidFill>
                <a:schemeClr val="tx1"/>
              </a:solidFill>
            </a:ln>
            <a:effectLst/>
          </c:spPr>
          <c:invertIfNegative val="0"/>
          <c:dLbls>
            <c:dLbl>
              <c:idx val="1"/>
              <c:layout>
                <c:manualLayout>
                  <c:x val="-0.24022476851851857"/>
                  <c:y val="0.2282203525641025"/>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19715357142857143"/>
                      <c:h val="0.28693777777777774"/>
                    </c:manualLayout>
                  </c15:layout>
                </c:ext>
                <c:ext xmlns:c16="http://schemas.microsoft.com/office/drawing/2014/chart" uri="{C3380CC4-5D6E-409C-BE32-E72D297353CC}">
                  <c16:uniqueId val="{00000008-8322-43D3-97DC-14B157859D79}"/>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'C-6,7'!$D$3:$E$3</c:f>
              <c:numCache>
                <c:formatCode>"収入（"#,##0"）";[Red]"収入（"\-#,##0"）"</c:formatCode>
                <c:ptCount val="2"/>
                <c:pt idx="0" formatCode="&quot;費用（&quot;#,##0&quot;）&quot;;[Red]&quot;費用（&quot;\-#,##0&quot;）&quot;">
                  <c:v>478</c:v>
                </c:pt>
                <c:pt idx="1">
                  <c:v>283</c:v>
                </c:pt>
              </c:numCache>
            </c:numRef>
          </c:cat>
          <c:val>
            <c:numRef>
              <c:f>'C-6,7'!$D$9:$E$9</c:f>
              <c:numCache>
                <c:formatCode>#,##0_);[Red]\(#,##0\)</c:formatCode>
                <c:ptCount val="2"/>
                <c:pt idx="1">
                  <c:v>39</c:v>
                </c:pt>
              </c:numCache>
            </c:numRef>
          </c:val>
          <c:extLst>
            <c:ext xmlns:c16="http://schemas.microsoft.com/office/drawing/2014/chart" uri="{C3380CC4-5D6E-409C-BE32-E72D297353CC}">
              <c16:uniqueId val="{00000009-8322-43D3-97DC-14B157859D79}"/>
            </c:ext>
          </c:extLst>
        </c:ser>
        <c:ser>
          <c:idx val="6"/>
          <c:order val="6"/>
          <c:tx>
            <c:strRef>
              <c:f>'C-6,7'!$A$10</c:f>
              <c:strCache>
                <c:ptCount val="1"/>
                <c:pt idx="0">
                  <c:v>赤字額
（荷役）</c:v>
                </c:pt>
              </c:strCache>
            </c:strRef>
          </c:tx>
          <c:spPr>
            <a:noFill/>
            <a:ln w="31750">
              <a:solidFill>
                <a:srgbClr val="7030A0"/>
              </a:solidFill>
              <a:prstDash val="dash"/>
            </a:ln>
            <a:effectLst/>
          </c:spPr>
          <c:invertIfNegative val="0"/>
          <c:dLbls>
            <c:dLbl>
              <c:idx val="1"/>
              <c:layout>
                <c:manualLayout>
                  <c:x val="-0.24515439814814816"/>
                  <c:y val="-3.9619391025640993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21478373015873015"/>
                      <c:h val="0.28510777777777779"/>
                    </c:manualLayout>
                  </c15:layout>
                </c:ext>
                <c:ext xmlns:c16="http://schemas.microsoft.com/office/drawing/2014/chart" uri="{C3380CC4-5D6E-409C-BE32-E72D297353CC}">
                  <c16:uniqueId val="{0000000A-8322-43D3-97DC-14B157859D79}"/>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'C-6,7'!$D$3:$E$3</c:f>
              <c:numCache>
                <c:formatCode>"収入（"#,##0"）";[Red]"収入（"\-#,##0"）"</c:formatCode>
                <c:ptCount val="2"/>
                <c:pt idx="0" formatCode="&quot;費用（&quot;#,##0&quot;）&quot;;[Red]&quot;費用（&quot;\-#,##0&quot;）&quot;">
                  <c:v>478</c:v>
                </c:pt>
                <c:pt idx="1">
                  <c:v>283</c:v>
                </c:pt>
              </c:numCache>
            </c:numRef>
          </c:cat>
          <c:val>
            <c:numRef>
              <c:f>'C-6,7'!$D$10:$E$10</c:f>
              <c:numCache>
                <c:formatCode>#,##0_);[Red]\(#,##0\)</c:formatCode>
                <c:ptCount val="2"/>
                <c:pt idx="1">
                  <c:v>16</c:v>
                </c:pt>
              </c:numCache>
            </c:numRef>
          </c:val>
          <c:extLst>
            <c:ext xmlns:c16="http://schemas.microsoft.com/office/drawing/2014/chart" uri="{C3380CC4-5D6E-409C-BE32-E72D297353CC}">
              <c16:uniqueId val="{0000000B-8322-43D3-97DC-14B157859D79}"/>
            </c:ext>
          </c:extLst>
        </c:ser>
        <c:ser>
          <c:idx val="7"/>
          <c:order val="7"/>
          <c:tx>
            <c:strRef>
              <c:f>'C-6,7'!$A$11</c:f>
              <c:strCache>
                <c:ptCount val="1"/>
                <c:pt idx="0">
                  <c:v>赤字額
（上屋）</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'C-6,7'!$D$3:$E$3</c:f>
              <c:numCache>
                <c:formatCode>"収入（"#,##0"）";[Red]"収入（"\-#,##0"）"</c:formatCode>
                <c:ptCount val="2"/>
                <c:pt idx="0" formatCode="&quot;費用（&quot;#,##0&quot;）&quot;;[Red]&quot;費用（&quot;\-#,##0&quot;）&quot;">
                  <c:v>478</c:v>
                </c:pt>
                <c:pt idx="1">
                  <c:v>283</c:v>
                </c:pt>
              </c:numCache>
            </c:numRef>
          </c:cat>
          <c:val>
            <c:numRef>
              <c:f>'C-6,7'!$D$11:$E$11</c:f>
              <c:numCache>
                <c:formatCode>#,##0_);[Red]\(#,##0\)</c:formatCode>
                <c:ptCount val="2"/>
                <c:pt idx="1">
                  <c:v>179</c:v>
                </c:pt>
              </c:numCache>
            </c:numRef>
          </c:val>
          <c:extLst>
            <c:ext xmlns:c16="http://schemas.microsoft.com/office/drawing/2014/chart" uri="{C3380CC4-5D6E-409C-BE32-E72D297353CC}">
              <c16:uniqueId val="{0000000C-8322-43D3-97DC-14B157859D79}"/>
            </c:ext>
          </c:extLst>
        </c:ser>
        <c:dLbls>
          <c:dLblPos val="ctr"/>
          <c:showLegendKey val="0"/>
          <c:showVal val="1"/>
          <c:showCatName val="0"/>
          <c:showSerName val="0"/>
          <c:showPercent val="0"/>
          <c:showBubbleSize val="0"/>
        </c:dLbls>
        <c:gapWidth val="48"/>
        <c:overlap val="100"/>
        <c:axId val="322393328"/>
        <c:axId val="322393720"/>
      </c:barChart>
      <c:catAx>
        <c:axId val="322393328"/>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22393720"/>
        <c:crosses val="autoZero"/>
        <c:auto val="1"/>
        <c:lblAlgn val="ctr"/>
        <c:lblOffset val="100"/>
        <c:noMultiLvlLbl val="0"/>
      </c:catAx>
      <c:valAx>
        <c:axId val="322393720"/>
        <c:scaling>
          <c:orientation val="minMax"/>
        </c:scaling>
        <c:delete val="1"/>
        <c:axPos val="l"/>
        <c:numFmt formatCode="0%" sourceLinked="1"/>
        <c:majorTickMark val="none"/>
        <c:minorTickMark val="none"/>
        <c:tickLblPos val="nextTo"/>
        <c:crossAx val="3223933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R1</a:t>
            </a:r>
            <a:r>
              <a:rPr lang="ja-JP" altLang="en-US" sz="800"/>
              <a:t>稼働率</a:t>
            </a:r>
            <a:endParaRPr lang="ja-JP" sz="800"/>
          </a:p>
        </c:rich>
      </c:tx>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925925925928E-2"/>
          <c:y val="0.19473333333333334"/>
          <c:w val="0.87064814814814817"/>
          <c:h val="0.59049555555555555"/>
        </c:manualLayout>
      </c:layout>
      <c:barChart>
        <c:barDir val="col"/>
        <c:grouping val="clustered"/>
        <c:varyColors val="0"/>
        <c:ser>
          <c:idx val="0"/>
          <c:order val="0"/>
          <c:spPr>
            <a:noFill/>
            <a:ln>
              <a:solidFill>
                <a:schemeClr val="tx1"/>
              </a:solidFill>
            </a:ln>
            <a:effectLst/>
          </c:spPr>
          <c:invertIfNegative val="0"/>
          <c:dPt>
            <c:idx val="2"/>
            <c:invertIfNegative val="0"/>
            <c:bubble3D val="0"/>
            <c:spPr>
              <a:noFill/>
              <a:ln w="31750">
                <a:solidFill>
                  <a:srgbClr val="7030A0"/>
                </a:solidFill>
                <a:prstDash val="sysDot"/>
              </a:ln>
              <a:effectLst/>
            </c:spPr>
            <c:extLst>
              <c:ext xmlns:c16="http://schemas.microsoft.com/office/drawing/2014/chart" uri="{C3380CC4-5D6E-409C-BE32-E72D297353CC}">
                <c16:uniqueId val="{00000001-C285-42AD-BCFB-0BDB5336881B}"/>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'C-6,7'!$A$15:$A$17</c:f>
              <c:strCache>
                <c:ptCount val="3"/>
                <c:pt idx="0">
                  <c:v>C-6</c:v>
                </c:pt>
                <c:pt idx="1">
                  <c:v>C-7</c:v>
                </c:pt>
                <c:pt idx="2">
                  <c:v>全施設平均</c:v>
                </c:pt>
              </c:strCache>
            </c:strRef>
          </c:cat>
          <c:val>
            <c:numRef>
              <c:f>'C-6,7'!$C$15:$C$17</c:f>
              <c:numCache>
                <c:formatCode>0.0%</c:formatCode>
                <c:ptCount val="3"/>
                <c:pt idx="0">
                  <c:v>0.5635</c:v>
                </c:pt>
                <c:pt idx="1">
                  <c:v>0.34789999999999999</c:v>
                </c:pt>
                <c:pt idx="2">
                  <c:v>0.67</c:v>
                </c:pt>
              </c:numCache>
            </c:numRef>
          </c:val>
          <c:extLst>
            <c:ext xmlns:c16="http://schemas.microsoft.com/office/drawing/2014/chart" uri="{C3380CC4-5D6E-409C-BE32-E72D297353CC}">
              <c16:uniqueId val="{00000002-C285-42AD-BCFB-0BDB5336881B}"/>
            </c:ext>
          </c:extLst>
        </c:ser>
        <c:dLbls>
          <c:showLegendKey val="0"/>
          <c:showVal val="0"/>
          <c:showCatName val="0"/>
          <c:showSerName val="0"/>
          <c:showPercent val="0"/>
          <c:showBubbleSize val="0"/>
        </c:dLbls>
        <c:gapWidth val="20"/>
        <c:overlap val="-27"/>
        <c:axId val="266649992"/>
        <c:axId val="438998376"/>
      </c:barChart>
      <c:catAx>
        <c:axId val="266649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8998376"/>
        <c:crosses val="autoZero"/>
        <c:auto val="1"/>
        <c:lblAlgn val="ctr"/>
        <c:lblOffset val="100"/>
        <c:noMultiLvlLbl val="0"/>
      </c:catAx>
      <c:valAx>
        <c:axId val="438998376"/>
        <c:scaling>
          <c:orientation val="minMax"/>
        </c:scaling>
        <c:delete val="1"/>
        <c:axPos val="l"/>
        <c:numFmt formatCode="0.0%" sourceLinked="1"/>
        <c:majorTickMark val="none"/>
        <c:minorTickMark val="none"/>
        <c:tickLblPos val="nextTo"/>
        <c:crossAx val="266649992"/>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4675925925925928E-2"/>
          <c:y val="0.19473333333333334"/>
          <c:w val="0.87064814814814817"/>
          <c:h val="0.59049555555555555"/>
        </c:manualLayout>
      </c:layout>
      <c:barChart>
        <c:barDir val="col"/>
        <c:grouping val="clustered"/>
        <c:varyColors val="0"/>
        <c:ser>
          <c:idx val="0"/>
          <c:order val="0"/>
          <c:spPr>
            <a:noFill/>
            <a:ln>
              <a:solidFill>
                <a:schemeClr val="tx1"/>
              </a:solidFill>
            </a:ln>
            <a:effectLst/>
          </c:spPr>
          <c:invertIfNegative val="0"/>
          <c:dPt>
            <c:idx val="2"/>
            <c:invertIfNegative val="0"/>
            <c:bubble3D val="0"/>
            <c:spPr>
              <a:noFill/>
              <a:ln w="31750">
                <a:solidFill>
                  <a:srgbClr val="7030A0"/>
                </a:solidFill>
                <a:prstDash val="sysDot"/>
              </a:ln>
              <a:effectLst/>
            </c:spPr>
            <c:extLst>
              <c:ext xmlns:c16="http://schemas.microsoft.com/office/drawing/2014/chart" uri="{C3380CC4-5D6E-409C-BE32-E72D297353CC}">
                <c16:uniqueId val="{00000001-677F-4109-9584-664F652BAD53}"/>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'C-6,7'!$A$15:$A$17</c:f>
              <c:strCache>
                <c:ptCount val="3"/>
                <c:pt idx="0">
                  <c:v>C-6</c:v>
                </c:pt>
                <c:pt idx="1">
                  <c:v>C-7</c:v>
                </c:pt>
                <c:pt idx="2">
                  <c:v>全施設平均</c:v>
                </c:pt>
              </c:strCache>
            </c:strRef>
          </c:cat>
          <c:val>
            <c:numRef>
              <c:f>'C-6,7'!$B$15:$B$17</c:f>
              <c:numCache>
                <c:formatCode>0.0%</c:formatCode>
                <c:ptCount val="3"/>
                <c:pt idx="0">
                  <c:v>0.5635</c:v>
                </c:pt>
                <c:pt idx="1">
                  <c:v>0.51329999999999998</c:v>
                </c:pt>
                <c:pt idx="2">
                  <c:v>0.66</c:v>
                </c:pt>
              </c:numCache>
            </c:numRef>
          </c:val>
          <c:extLst>
            <c:ext xmlns:c16="http://schemas.microsoft.com/office/drawing/2014/chart" uri="{C3380CC4-5D6E-409C-BE32-E72D297353CC}">
              <c16:uniqueId val="{00000002-677F-4109-9584-664F652BAD53}"/>
            </c:ext>
          </c:extLst>
        </c:ser>
        <c:dLbls>
          <c:showLegendKey val="0"/>
          <c:showVal val="0"/>
          <c:showCatName val="0"/>
          <c:showSerName val="0"/>
          <c:showPercent val="0"/>
          <c:showBubbleSize val="0"/>
        </c:dLbls>
        <c:gapWidth val="20"/>
        <c:overlap val="-27"/>
        <c:axId val="322396464"/>
        <c:axId val="266651560"/>
      </c:barChart>
      <c:catAx>
        <c:axId val="3223964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266651560"/>
        <c:crosses val="autoZero"/>
        <c:auto val="1"/>
        <c:lblAlgn val="ctr"/>
        <c:lblOffset val="100"/>
        <c:noMultiLvlLbl val="0"/>
      </c:catAx>
      <c:valAx>
        <c:axId val="266651560"/>
        <c:scaling>
          <c:orientation val="minMax"/>
        </c:scaling>
        <c:delete val="1"/>
        <c:axPos val="l"/>
        <c:numFmt formatCode="0.0%" sourceLinked="1"/>
        <c:majorTickMark val="none"/>
        <c:minorTickMark val="none"/>
        <c:tickLblPos val="nextTo"/>
        <c:crossAx val="32239646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2021/3/18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2021/3/18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2021/3/18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2021/3/18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2021/3/18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2021/3/18</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グループ化 227"/>
          <p:cNvGrpSpPr/>
          <p:nvPr/>
        </p:nvGrpSpPr>
        <p:grpSpPr>
          <a:xfrm>
            <a:off x="203347" y="1319812"/>
            <a:ext cx="3476172" cy="5011763"/>
            <a:chOff x="203347" y="1319812"/>
            <a:chExt cx="3476172" cy="5011763"/>
          </a:xfrm>
        </p:grpSpPr>
        <p:pic>
          <p:nvPicPr>
            <p:cNvPr id="117" name="図 11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347" y="1319812"/>
              <a:ext cx="3454253" cy="5011763"/>
            </a:xfrm>
            <a:prstGeom prst="rect">
              <a:avLst/>
            </a:prstGeom>
          </p:spPr>
        </p:pic>
        <p:sp>
          <p:nvSpPr>
            <p:cNvPr id="183" name="Freeform 405" descr="右上がり対角線 (太)"/>
            <p:cNvSpPr>
              <a:spLocks/>
            </p:cNvSpPr>
            <p:nvPr/>
          </p:nvSpPr>
          <p:spPr bwMode="auto">
            <a:xfrm>
              <a:off x="1758349" y="5035821"/>
              <a:ext cx="326841" cy="125112"/>
            </a:xfrm>
            <a:custGeom>
              <a:avLst/>
              <a:gdLst>
                <a:gd name="T0" fmla="*/ 0 w 260"/>
                <a:gd name="T1" fmla="*/ 0 h 89"/>
                <a:gd name="T2" fmla="*/ 2147483646 w 260"/>
                <a:gd name="T3" fmla="*/ 2147483646 h 89"/>
                <a:gd name="T4" fmla="*/ 2147483646 w 260"/>
                <a:gd name="T5" fmla="*/ 2147483646 h 89"/>
                <a:gd name="T6" fmla="*/ 2147483646 w 260"/>
                <a:gd name="T7" fmla="*/ 0 h 89"/>
                <a:gd name="T8" fmla="*/ 0 w 260"/>
                <a:gd name="T9" fmla="*/ 0 h 89"/>
                <a:gd name="T10" fmla="*/ 0 60000 65536"/>
                <a:gd name="T11" fmla="*/ 0 60000 65536"/>
                <a:gd name="T12" fmla="*/ 0 60000 65536"/>
                <a:gd name="T13" fmla="*/ 0 60000 65536"/>
                <a:gd name="T14" fmla="*/ 0 60000 65536"/>
                <a:gd name="T15" fmla="*/ 0 w 260"/>
                <a:gd name="T16" fmla="*/ 0 h 89"/>
                <a:gd name="T17" fmla="*/ 260 w 260"/>
                <a:gd name="T18" fmla="*/ 89 h 89"/>
              </a:gdLst>
              <a:ahLst/>
              <a:cxnLst>
                <a:cxn ang="T10">
                  <a:pos x="T0" y="T1"/>
                </a:cxn>
                <a:cxn ang="T11">
                  <a:pos x="T2" y="T3"/>
                </a:cxn>
                <a:cxn ang="T12">
                  <a:pos x="T4" y="T5"/>
                </a:cxn>
                <a:cxn ang="T13">
                  <a:pos x="T6" y="T7"/>
                </a:cxn>
                <a:cxn ang="T14">
                  <a:pos x="T8" y="T9"/>
                </a:cxn>
              </a:cxnLst>
              <a:rect l="T15" t="T16" r="T17" b="T18"/>
              <a:pathLst>
                <a:path w="260" h="89">
                  <a:moveTo>
                    <a:pt x="0" y="0"/>
                  </a:moveTo>
                  <a:lnTo>
                    <a:pt x="1" y="89"/>
                  </a:lnTo>
                  <a:lnTo>
                    <a:pt x="260" y="89"/>
                  </a:lnTo>
                  <a:lnTo>
                    <a:pt x="260" y="0"/>
                  </a:lnTo>
                  <a:lnTo>
                    <a:pt x="0" y="0"/>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sz="1200">
                <a:solidFill>
                  <a:prstClr val="black"/>
                </a:solidFill>
                <a:latin typeface="+mn-ea"/>
              </a:endParaRPr>
            </a:p>
          </p:txBody>
        </p:sp>
        <p:sp>
          <p:nvSpPr>
            <p:cNvPr id="186" name="Freeform 693"/>
            <p:cNvSpPr>
              <a:spLocks/>
            </p:cNvSpPr>
            <p:nvPr/>
          </p:nvSpPr>
          <p:spPr bwMode="white">
            <a:xfrm>
              <a:off x="1833268"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sz="1200">
                <a:solidFill>
                  <a:prstClr val="black"/>
                </a:solidFill>
                <a:latin typeface="+mn-ea"/>
              </a:endParaRPr>
            </a:p>
          </p:txBody>
        </p:sp>
        <p:sp>
          <p:nvSpPr>
            <p:cNvPr id="187" name="Freeform 696"/>
            <p:cNvSpPr>
              <a:spLocks/>
            </p:cNvSpPr>
            <p:nvPr/>
          </p:nvSpPr>
          <p:spPr bwMode="white">
            <a:xfrm>
              <a:off x="2003747" y="5182925"/>
              <a:ext cx="13652" cy="12288"/>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008000"/>
            </a:solidFill>
            <a:ln w="9525">
              <a:solidFill>
                <a:srgbClr val="008000"/>
              </a:solidFill>
              <a:round/>
              <a:headEnd/>
              <a:tailEnd/>
            </a:ln>
          </p:spPr>
          <p:txBody>
            <a:bodyPr lIns="74295" tIns="8890" rIns="74295" bIns="8890"/>
            <a:lstStyle/>
            <a:p>
              <a:endParaRPr lang="ja-JP" altLang="en-US" sz="1200">
                <a:solidFill>
                  <a:prstClr val="black"/>
                </a:solidFill>
                <a:latin typeface="+mn-ea"/>
              </a:endParaRPr>
            </a:p>
          </p:txBody>
        </p:sp>
        <p:sp>
          <p:nvSpPr>
            <p:cNvPr id="208" name="Text Box 580"/>
            <p:cNvSpPr txBox="1">
              <a:spLocks noChangeArrowheads="1"/>
            </p:cNvSpPr>
            <p:nvPr/>
          </p:nvSpPr>
          <p:spPr bwMode="auto">
            <a:xfrm>
              <a:off x="1758349" y="4314923"/>
              <a:ext cx="993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2000" b="1" dirty="0">
                  <a:solidFill>
                    <a:prstClr val="black"/>
                  </a:solidFill>
                  <a:latin typeface="+mn-ea"/>
                  <a:ea typeface="+mn-ea"/>
                </a:rPr>
                <a:t>咲洲</a:t>
              </a:r>
            </a:p>
          </p:txBody>
        </p:sp>
        <p:sp>
          <p:nvSpPr>
            <p:cNvPr id="214" name="Text Box 647"/>
            <p:cNvSpPr txBox="1">
              <a:spLocks noChangeArrowheads="1"/>
            </p:cNvSpPr>
            <p:nvPr/>
          </p:nvSpPr>
          <p:spPr bwMode="auto">
            <a:xfrm>
              <a:off x="1137065" y="5230916"/>
              <a:ext cx="254245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⑨</a:t>
              </a:r>
              <a:r>
                <a:rPr lang="en-US" altLang="ja-JP" sz="1200" dirty="0" smtClean="0">
                  <a:solidFill>
                    <a:prstClr val="black"/>
                  </a:solidFill>
                  <a:latin typeface="+mn-ea"/>
                  <a:ea typeface="+mn-ea"/>
                </a:rPr>
                <a:t>C-6,7</a:t>
              </a:r>
              <a:r>
                <a:rPr lang="ja-JP" altLang="en-US" sz="1200" dirty="0" smtClean="0">
                  <a:solidFill>
                    <a:prstClr val="black"/>
                  </a:solidFill>
                  <a:latin typeface="+mn-ea"/>
                  <a:ea typeface="+mn-ea"/>
                </a:rPr>
                <a:t>埠頭（荷役機械を含む）</a:t>
              </a:r>
              <a:endParaRPr lang="ja-JP" altLang="en-US" sz="1200" dirty="0">
                <a:solidFill>
                  <a:prstClr val="black"/>
                </a:solidFill>
                <a:latin typeface="+mn-ea"/>
                <a:ea typeface="+mn-ea"/>
              </a:endParaRPr>
            </a:p>
          </p:txBody>
        </p:sp>
      </p:grpSp>
      <p:cxnSp>
        <p:nvCxnSpPr>
          <p:cNvPr id="115" name="直線コネクタ 114"/>
          <p:cNvCxnSpPr/>
          <p:nvPr/>
        </p:nvCxnSpPr>
        <p:spPr>
          <a:xfrm rot="5400000" flipH="1">
            <a:off x="1813573" y="5152036"/>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rot="5400000" flipH="1">
            <a:off x="1985643" y="5156949"/>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222" name="図 2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3947" y="1319812"/>
            <a:ext cx="5148776" cy="4399060"/>
          </a:xfrm>
          <a:prstGeom prst="rect">
            <a:avLst/>
          </a:prstGeom>
        </p:spPr>
      </p:pic>
      <p:sp>
        <p:nvSpPr>
          <p:cNvPr id="223" name="正方形/長方形 222"/>
          <p:cNvSpPr/>
          <p:nvPr/>
        </p:nvSpPr>
        <p:spPr>
          <a:xfrm>
            <a:off x="4534044" y="3865457"/>
            <a:ext cx="1751796" cy="14176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24" name="正方形/長方形 223"/>
          <p:cNvSpPr/>
          <p:nvPr/>
        </p:nvSpPr>
        <p:spPr>
          <a:xfrm>
            <a:off x="6285840" y="3333068"/>
            <a:ext cx="1747024" cy="1950052"/>
          </a:xfrm>
          <a:custGeom>
            <a:avLst/>
            <a:gdLst>
              <a:gd name="connsiteX0" fmla="*/ 0 w 1162051"/>
              <a:gd name="connsiteY0" fmla="*/ 0 h 942975"/>
              <a:gd name="connsiteX1" fmla="*/ 1162051 w 1162051"/>
              <a:gd name="connsiteY1" fmla="*/ 0 h 942975"/>
              <a:gd name="connsiteX2" fmla="*/ 1162051 w 1162051"/>
              <a:gd name="connsiteY2" fmla="*/ 942975 h 942975"/>
              <a:gd name="connsiteX3" fmla="*/ 0 w 1162051"/>
              <a:gd name="connsiteY3" fmla="*/ 942975 h 942975"/>
              <a:gd name="connsiteX4" fmla="*/ 0 w 1162051"/>
              <a:gd name="connsiteY4" fmla="*/ 0 h 942975"/>
              <a:gd name="connsiteX0" fmla="*/ 0 w 1162051"/>
              <a:gd name="connsiteY0" fmla="*/ 3174 h 946149"/>
              <a:gd name="connsiteX1" fmla="*/ 974726 w 1162051"/>
              <a:gd name="connsiteY1" fmla="*/ 0 h 946149"/>
              <a:gd name="connsiteX2" fmla="*/ 1162051 w 1162051"/>
              <a:gd name="connsiteY2" fmla="*/ 3174 h 946149"/>
              <a:gd name="connsiteX3" fmla="*/ 1162051 w 1162051"/>
              <a:gd name="connsiteY3" fmla="*/ 946149 h 946149"/>
              <a:gd name="connsiteX4" fmla="*/ 0 w 1162051"/>
              <a:gd name="connsiteY4" fmla="*/ 946149 h 946149"/>
              <a:gd name="connsiteX5" fmla="*/ 0 w 1162051"/>
              <a:gd name="connsiteY5" fmla="*/ 3174 h 946149"/>
              <a:gd name="connsiteX0" fmla="*/ 0 w 1162051"/>
              <a:gd name="connsiteY0" fmla="*/ 7936 h 950911"/>
              <a:gd name="connsiteX1" fmla="*/ 974726 w 1162051"/>
              <a:gd name="connsiteY1" fmla="*/ 4762 h 950911"/>
              <a:gd name="connsiteX2" fmla="*/ 1089026 w 1162051"/>
              <a:gd name="connsiteY2" fmla="*/ 0 h 950911"/>
              <a:gd name="connsiteX3" fmla="*/ 1162051 w 1162051"/>
              <a:gd name="connsiteY3" fmla="*/ 7936 h 950911"/>
              <a:gd name="connsiteX4" fmla="*/ 1162051 w 1162051"/>
              <a:gd name="connsiteY4" fmla="*/ 950911 h 950911"/>
              <a:gd name="connsiteX5" fmla="*/ 0 w 1162051"/>
              <a:gd name="connsiteY5" fmla="*/ 950911 h 950911"/>
              <a:gd name="connsiteX6" fmla="*/ 0 w 1162051"/>
              <a:gd name="connsiteY6" fmla="*/ 7936 h 950911"/>
              <a:gd name="connsiteX0" fmla="*/ 0 w 1162051"/>
              <a:gd name="connsiteY0" fmla="*/ 341311 h 1284286"/>
              <a:gd name="connsiteX1" fmla="*/ 974726 w 1162051"/>
              <a:gd name="connsiteY1" fmla="*/ 338137 h 1284286"/>
              <a:gd name="connsiteX2" fmla="*/ 984251 w 1162051"/>
              <a:gd name="connsiteY2" fmla="*/ 0 h 1284286"/>
              <a:gd name="connsiteX3" fmla="*/ 1162051 w 1162051"/>
              <a:gd name="connsiteY3" fmla="*/ 341311 h 1284286"/>
              <a:gd name="connsiteX4" fmla="*/ 1162051 w 1162051"/>
              <a:gd name="connsiteY4" fmla="*/ 1284286 h 1284286"/>
              <a:gd name="connsiteX5" fmla="*/ 0 w 1162051"/>
              <a:gd name="connsiteY5" fmla="*/ 1284286 h 1284286"/>
              <a:gd name="connsiteX6" fmla="*/ 0 w 1162051"/>
              <a:gd name="connsiteY6" fmla="*/ 341311 h 1284286"/>
              <a:gd name="connsiteX0" fmla="*/ 0 w 1162051"/>
              <a:gd name="connsiteY0" fmla="*/ 341311 h 1284286"/>
              <a:gd name="connsiteX1" fmla="*/ 974726 w 1162051"/>
              <a:gd name="connsiteY1" fmla="*/ 338137 h 1284286"/>
              <a:gd name="connsiteX2" fmla="*/ 984251 w 1162051"/>
              <a:gd name="connsiteY2" fmla="*/ 0 h 1284286"/>
              <a:gd name="connsiteX3" fmla="*/ 1079501 w 1162051"/>
              <a:gd name="connsiteY3" fmla="*/ 152400 h 1284286"/>
              <a:gd name="connsiteX4" fmla="*/ 1162051 w 1162051"/>
              <a:gd name="connsiteY4" fmla="*/ 341311 h 1284286"/>
              <a:gd name="connsiteX5" fmla="*/ 1162051 w 1162051"/>
              <a:gd name="connsiteY5" fmla="*/ 1284286 h 1284286"/>
              <a:gd name="connsiteX6" fmla="*/ 0 w 1162051"/>
              <a:gd name="connsiteY6" fmla="*/ 1284286 h 1284286"/>
              <a:gd name="connsiteX7" fmla="*/ 0 w 1162051"/>
              <a:gd name="connsiteY7" fmla="*/ 341311 h 1284286"/>
              <a:gd name="connsiteX0" fmla="*/ 0 w 1162051"/>
              <a:gd name="connsiteY0" fmla="*/ 344906 h 1287881"/>
              <a:gd name="connsiteX1" fmla="*/ 974726 w 1162051"/>
              <a:gd name="connsiteY1" fmla="*/ 341732 h 1287881"/>
              <a:gd name="connsiteX2" fmla="*/ 984251 w 1162051"/>
              <a:gd name="connsiteY2" fmla="*/ 3595 h 1287881"/>
              <a:gd name="connsiteX3" fmla="*/ 1146176 w 1162051"/>
              <a:gd name="connsiteY3" fmla="*/ 17883 h 1287881"/>
              <a:gd name="connsiteX4" fmla="*/ 1162051 w 1162051"/>
              <a:gd name="connsiteY4" fmla="*/ 344906 h 1287881"/>
              <a:gd name="connsiteX5" fmla="*/ 1162051 w 1162051"/>
              <a:gd name="connsiteY5" fmla="*/ 1287881 h 1287881"/>
              <a:gd name="connsiteX6" fmla="*/ 0 w 1162051"/>
              <a:gd name="connsiteY6" fmla="*/ 1287881 h 1287881"/>
              <a:gd name="connsiteX7" fmla="*/ 0 w 1162051"/>
              <a:gd name="connsiteY7" fmla="*/ 344906 h 1287881"/>
              <a:gd name="connsiteX0" fmla="*/ 0 w 1162051"/>
              <a:gd name="connsiteY0" fmla="*/ 357979 h 1300954"/>
              <a:gd name="connsiteX1" fmla="*/ 974726 w 1162051"/>
              <a:gd name="connsiteY1" fmla="*/ 354805 h 1300954"/>
              <a:gd name="connsiteX2" fmla="*/ 984251 w 1162051"/>
              <a:gd name="connsiteY2" fmla="*/ 0 h 1300954"/>
              <a:gd name="connsiteX3" fmla="*/ 1146176 w 1162051"/>
              <a:gd name="connsiteY3" fmla="*/ 30956 h 1300954"/>
              <a:gd name="connsiteX4" fmla="*/ 1162051 w 1162051"/>
              <a:gd name="connsiteY4" fmla="*/ 357979 h 1300954"/>
              <a:gd name="connsiteX5" fmla="*/ 1162051 w 1162051"/>
              <a:gd name="connsiteY5" fmla="*/ 1300954 h 1300954"/>
              <a:gd name="connsiteX6" fmla="*/ 0 w 1162051"/>
              <a:gd name="connsiteY6" fmla="*/ 1300954 h 1300954"/>
              <a:gd name="connsiteX7" fmla="*/ 0 w 1162051"/>
              <a:gd name="connsiteY7" fmla="*/ 357979 h 1300954"/>
              <a:gd name="connsiteX0" fmla="*/ 0 w 1162051"/>
              <a:gd name="connsiteY0" fmla="*/ 364040 h 1307015"/>
              <a:gd name="connsiteX1" fmla="*/ 974726 w 1162051"/>
              <a:gd name="connsiteY1" fmla="*/ 360866 h 1307015"/>
              <a:gd name="connsiteX2" fmla="*/ 984251 w 1162051"/>
              <a:gd name="connsiteY2" fmla="*/ 6061 h 1307015"/>
              <a:gd name="connsiteX3" fmla="*/ 1146176 w 1162051"/>
              <a:gd name="connsiteY3" fmla="*/ 37017 h 1307015"/>
              <a:gd name="connsiteX4" fmla="*/ 1162051 w 1162051"/>
              <a:gd name="connsiteY4" fmla="*/ 364040 h 1307015"/>
              <a:gd name="connsiteX5" fmla="*/ 1162051 w 1162051"/>
              <a:gd name="connsiteY5" fmla="*/ 1307015 h 1307015"/>
              <a:gd name="connsiteX6" fmla="*/ 0 w 1162051"/>
              <a:gd name="connsiteY6" fmla="*/ 1307015 h 1307015"/>
              <a:gd name="connsiteX7" fmla="*/ 0 w 1162051"/>
              <a:gd name="connsiteY7" fmla="*/ 364040 h 1307015"/>
              <a:gd name="connsiteX0" fmla="*/ 0 w 1162051"/>
              <a:gd name="connsiteY0" fmla="*/ 377934 h 1320909"/>
              <a:gd name="connsiteX1" fmla="*/ 974726 w 1162051"/>
              <a:gd name="connsiteY1" fmla="*/ 374760 h 1320909"/>
              <a:gd name="connsiteX2" fmla="*/ 984251 w 1162051"/>
              <a:gd name="connsiteY2" fmla="*/ 19955 h 1320909"/>
              <a:gd name="connsiteX3" fmla="*/ 1150939 w 1162051"/>
              <a:gd name="connsiteY3" fmla="*/ 27099 h 1320909"/>
              <a:gd name="connsiteX4" fmla="*/ 1162051 w 1162051"/>
              <a:gd name="connsiteY4" fmla="*/ 377934 h 1320909"/>
              <a:gd name="connsiteX5" fmla="*/ 1162051 w 1162051"/>
              <a:gd name="connsiteY5" fmla="*/ 1320909 h 1320909"/>
              <a:gd name="connsiteX6" fmla="*/ 0 w 1162051"/>
              <a:gd name="connsiteY6" fmla="*/ 1320909 h 1320909"/>
              <a:gd name="connsiteX7" fmla="*/ 0 w 1162051"/>
              <a:gd name="connsiteY7" fmla="*/ 377934 h 1320909"/>
              <a:gd name="connsiteX0" fmla="*/ 0 w 1162051"/>
              <a:gd name="connsiteY0" fmla="*/ 358189 h 1301164"/>
              <a:gd name="connsiteX1" fmla="*/ 974726 w 1162051"/>
              <a:gd name="connsiteY1" fmla="*/ 355015 h 1301164"/>
              <a:gd name="connsiteX2" fmla="*/ 984251 w 1162051"/>
              <a:gd name="connsiteY2" fmla="*/ 210 h 1301164"/>
              <a:gd name="connsiteX3" fmla="*/ 1150939 w 1162051"/>
              <a:gd name="connsiteY3" fmla="*/ 7354 h 1301164"/>
              <a:gd name="connsiteX4" fmla="*/ 1162051 w 1162051"/>
              <a:gd name="connsiteY4" fmla="*/ 358189 h 1301164"/>
              <a:gd name="connsiteX5" fmla="*/ 1162051 w 1162051"/>
              <a:gd name="connsiteY5" fmla="*/ 1301164 h 1301164"/>
              <a:gd name="connsiteX6" fmla="*/ 0 w 1162051"/>
              <a:gd name="connsiteY6" fmla="*/ 1301164 h 1301164"/>
              <a:gd name="connsiteX7" fmla="*/ 0 w 1162051"/>
              <a:gd name="connsiteY7" fmla="*/ 358189 h 1301164"/>
              <a:gd name="connsiteX0" fmla="*/ 0 w 1162051"/>
              <a:gd name="connsiteY0" fmla="*/ 358650 h 1301625"/>
              <a:gd name="connsiteX1" fmla="*/ 974726 w 1162051"/>
              <a:gd name="connsiteY1" fmla="*/ 355476 h 1301625"/>
              <a:gd name="connsiteX2" fmla="*/ 984251 w 1162051"/>
              <a:gd name="connsiteY2" fmla="*/ 671 h 1301625"/>
              <a:gd name="connsiteX3" fmla="*/ 1150939 w 1162051"/>
              <a:gd name="connsiteY3" fmla="*/ 7815 h 1301625"/>
              <a:gd name="connsiteX4" fmla="*/ 1162051 w 1162051"/>
              <a:gd name="connsiteY4" fmla="*/ 358650 h 1301625"/>
              <a:gd name="connsiteX5" fmla="*/ 1162051 w 1162051"/>
              <a:gd name="connsiteY5" fmla="*/ 1301625 h 1301625"/>
              <a:gd name="connsiteX6" fmla="*/ 0 w 1162051"/>
              <a:gd name="connsiteY6" fmla="*/ 1301625 h 1301625"/>
              <a:gd name="connsiteX7" fmla="*/ 0 w 1162051"/>
              <a:gd name="connsiteY7" fmla="*/ 358650 h 1301625"/>
              <a:gd name="connsiteX0" fmla="*/ 0 w 1162051"/>
              <a:gd name="connsiteY0" fmla="*/ 354122 h 1297097"/>
              <a:gd name="connsiteX1" fmla="*/ 974726 w 1162051"/>
              <a:gd name="connsiteY1" fmla="*/ 350948 h 1297097"/>
              <a:gd name="connsiteX2" fmla="*/ 979488 w 1162051"/>
              <a:gd name="connsiteY2" fmla="*/ 5668 h 1297097"/>
              <a:gd name="connsiteX3" fmla="*/ 1150939 w 1162051"/>
              <a:gd name="connsiteY3" fmla="*/ 3287 h 1297097"/>
              <a:gd name="connsiteX4" fmla="*/ 1162051 w 1162051"/>
              <a:gd name="connsiteY4" fmla="*/ 354122 h 1297097"/>
              <a:gd name="connsiteX5" fmla="*/ 1162051 w 1162051"/>
              <a:gd name="connsiteY5" fmla="*/ 1297097 h 1297097"/>
              <a:gd name="connsiteX6" fmla="*/ 0 w 1162051"/>
              <a:gd name="connsiteY6" fmla="*/ 1297097 h 1297097"/>
              <a:gd name="connsiteX7" fmla="*/ 0 w 1162051"/>
              <a:gd name="connsiteY7" fmla="*/ 354122 h 129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051" h="1297097">
                <a:moveTo>
                  <a:pt x="0" y="354122"/>
                </a:moveTo>
                <a:lnTo>
                  <a:pt x="974726" y="350948"/>
                </a:lnTo>
                <a:cubicBezTo>
                  <a:pt x="976313" y="235855"/>
                  <a:pt x="977901" y="120761"/>
                  <a:pt x="979488" y="5668"/>
                </a:cubicBezTo>
                <a:cubicBezTo>
                  <a:pt x="1099344" y="4080"/>
                  <a:pt x="1023939" y="-4650"/>
                  <a:pt x="1150939" y="3287"/>
                </a:cubicBezTo>
                <a:lnTo>
                  <a:pt x="1162051" y="354122"/>
                </a:lnTo>
                <a:lnTo>
                  <a:pt x="1162051" y="1297097"/>
                </a:lnTo>
                <a:lnTo>
                  <a:pt x="0" y="1297097"/>
                </a:lnTo>
                <a:lnTo>
                  <a:pt x="0" y="35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grpSp>
        <p:nvGrpSpPr>
          <p:cNvPr id="28" name="グループ化 27"/>
          <p:cNvGrpSpPr/>
          <p:nvPr/>
        </p:nvGrpSpPr>
        <p:grpSpPr>
          <a:xfrm>
            <a:off x="436252" y="1612471"/>
            <a:ext cx="1842924" cy="995533"/>
            <a:chOff x="436252" y="1612471"/>
            <a:chExt cx="1842924" cy="995533"/>
          </a:xfrm>
        </p:grpSpPr>
        <p:sp>
          <p:nvSpPr>
            <p:cNvPr id="29" name="正方形/長方形 2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30" name="正方形/長方形 2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正方形/長方形 3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円/楕円 3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3" name="直線コネクタ 3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4" name="タイトル 1"/>
          <p:cNvSpPr>
            <a:spLocks noGrp="1"/>
          </p:cNvSpPr>
          <p:nvPr>
            <p:ph type="title"/>
          </p:nvPr>
        </p:nvSpPr>
        <p:spPr>
          <a:xfrm>
            <a:off x="0" y="61492"/>
            <a:ext cx="7886700" cy="1018008"/>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２</a:t>
            </a:r>
            <a:r>
              <a:rPr lang="ja-JP" altLang="en-US" sz="1600" b="1" dirty="0" smtClean="0">
                <a:solidFill>
                  <a:schemeClr val="tx1"/>
                </a:solidFill>
                <a:latin typeface="+mj-ea"/>
              </a:rPr>
              <a:t>．個別課題への対応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⑨　</a:t>
            </a:r>
            <a:r>
              <a:rPr lang="en-US" altLang="ja-JP" sz="1600" b="1" dirty="0" smtClean="0">
                <a:solidFill>
                  <a:schemeClr val="tx1"/>
                </a:solidFill>
                <a:latin typeface="+mj-ea"/>
              </a:rPr>
              <a:t>C-6</a:t>
            </a:r>
            <a:r>
              <a:rPr lang="ja-JP" altLang="en-US" sz="1600" b="1" dirty="0" err="1" smtClean="0">
                <a:solidFill>
                  <a:schemeClr val="tx1"/>
                </a:solidFill>
                <a:latin typeface="+mj-ea"/>
              </a:rPr>
              <a:t>、</a:t>
            </a:r>
            <a:r>
              <a:rPr lang="en-US" altLang="ja-JP" sz="1600" b="1" dirty="0" smtClean="0">
                <a:solidFill>
                  <a:schemeClr val="tx1"/>
                </a:solidFill>
                <a:latin typeface="+mj-ea"/>
              </a:rPr>
              <a:t>7</a:t>
            </a:r>
            <a:r>
              <a:rPr lang="ja-JP" altLang="en-US" sz="1600" b="1" dirty="0" smtClean="0">
                <a:solidFill>
                  <a:schemeClr val="tx1"/>
                </a:solidFill>
                <a:latin typeface="+mj-ea"/>
              </a:rPr>
              <a:t>埠頭（荷役機械を含む）</a:t>
            </a:r>
            <a:endParaRPr kumimoji="1" lang="ja-JP" altLang="en-US" sz="1600" b="1" dirty="0">
              <a:solidFill>
                <a:schemeClr val="tx1"/>
              </a:solidFill>
              <a:latin typeface="+mj-ea"/>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42</a:t>
            </a:fld>
            <a:endParaRPr kumimoji="1" lang="ja-JP" altLang="en-US" dirty="0"/>
          </a:p>
        </p:txBody>
      </p:sp>
    </p:spTree>
    <p:extLst>
      <p:ext uri="{BB962C8B-B14F-4D97-AF65-F5344CB8AC3E}">
        <p14:creationId xmlns:p14="http://schemas.microsoft.com/office/powerpoint/2010/main" val="2721285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smtClean="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２</a:t>
            </a:r>
            <a:r>
              <a:rPr lang="ja-JP" altLang="en-US" sz="1600" b="1" dirty="0" smtClean="0">
                <a:solidFill>
                  <a:schemeClr val="tx1"/>
                </a:solidFill>
                <a:latin typeface="+mj-ea"/>
              </a:rPr>
              <a:t>．個別課題への対応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⑨　</a:t>
            </a:r>
            <a:r>
              <a:rPr lang="en-US" altLang="ja-JP" sz="1600" b="1" dirty="0" smtClean="0">
                <a:solidFill>
                  <a:schemeClr val="tx1"/>
                </a:solidFill>
                <a:latin typeface="+mj-ea"/>
              </a:rPr>
              <a:t>C-6</a:t>
            </a:r>
            <a:r>
              <a:rPr lang="ja-JP" altLang="en-US" sz="1600" b="1" dirty="0" err="1" smtClean="0">
                <a:solidFill>
                  <a:schemeClr val="tx1"/>
                </a:solidFill>
                <a:latin typeface="+mj-ea"/>
              </a:rPr>
              <a:t>、</a:t>
            </a:r>
            <a:r>
              <a:rPr lang="en-US" altLang="ja-JP" sz="1600" b="1" dirty="0" smtClean="0">
                <a:solidFill>
                  <a:schemeClr val="tx1"/>
                </a:solidFill>
                <a:latin typeface="+mj-ea"/>
              </a:rPr>
              <a:t>7</a:t>
            </a:r>
            <a:r>
              <a:rPr lang="ja-JP" altLang="en-US" sz="1600" b="1" dirty="0" smtClean="0">
                <a:solidFill>
                  <a:schemeClr val="tx1"/>
                </a:solidFill>
                <a:latin typeface="+mj-ea"/>
              </a:rPr>
              <a:t>埠頭（荷役機械を含む）</a:t>
            </a:r>
            <a:endParaRPr kumimoji="1" lang="ja-JP" altLang="en-US" sz="1600" b="1" dirty="0">
              <a:solidFill>
                <a:schemeClr val="tx1"/>
              </a:solidFill>
              <a:latin typeface="+mj-ea"/>
            </a:endParaRPr>
          </a:p>
        </p:txBody>
      </p:sp>
      <p:sp>
        <p:nvSpPr>
          <p:cNvPr id="32" name="角丸四角形 31"/>
          <p:cNvSpPr/>
          <p:nvPr/>
        </p:nvSpPr>
        <p:spPr>
          <a:xfrm>
            <a:off x="72568" y="4882798"/>
            <a:ext cx="8986775" cy="187458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b="1" u="sng" dirty="0" smtClean="0">
                <a:solidFill>
                  <a:schemeClr val="bg1"/>
                </a:solidFill>
                <a:effectLst>
                  <a:outerShdw blurRad="38100" dist="38100" dir="2700000" algn="tl">
                    <a:srgbClr val="000000">
                      <a:alpha val="43137"/>
                    </a:srgbClr>
                  </a:outerShdw>
                </a:effectLst>
                <a:latin typeface="+mn-ea"/>
              </a:rPr>
              <a:t>課題解決のための「経営改善策」</a:t>
            </a:r>
            <a:endParaRPr lang="en-US" altLang="ja-JP" sz="1200" b="1" u="sng" dirty="0" smtClean="0">
              <a:solidFill>
                <a:schemeClr val="bg1"/>
              </a:solidFill>
              <a:effectLst>
                <a:outerShdw blurRad="38100" dist="38100" dir="2700000" algn="tl">
                  <a:srgbClr val="000000">
                    <a:alpha val="43137"/>
                  </a:srgbClr>
                </a:outerShdw>
              </a:effectLst>
              <a:latin typeface="+mn-ea"/>
            </a:endParaRPr>
          </a:p>
          <a:p>
            <a:pPr marL="171450" lvl="0" indent="-171450">
              <a:buFont typeface="Arial" panose="020B0604020202020204" pitchFamily="34" charset="0"/>
              <a:buChar char="•"/>
            </a:pPr>
            <a:r>
              <a:rPr lang="ja-JP" altLang="en-US" sz="1200" b="1" dirty="0">
                <a:solidFill>
                  <a:schemeClr val="bg1"/>
                </a:solidFill>
              </a:rPr>
              <a:t>「本埠頭における機能」は、国際基幹航路の受入体制や地方港湾からの集貨機能の確保を図るために必要不可欠で</a:t>
            </a:r>
            <a:r>
              <a:rPr lang="ja-JP" altLang="en-US" sz="1200" b="1" dirty="0" smtClean="0">
                <a:solidFill>
                  <a:schemeClr val="bg1"/>
                </a:solidFill>
              </a:rPr>
              <a:t>あることから本埠頭内</a:t>
            </a:r>
            <a:r>
              <a:rPr lang="ja-JP" altLang="en-US" sz="1200" b="1" dirty="0">
                <a:solidFill>
                  <a:schemeClr val="bg1"/>
                </a:solidFill>
              </a:rPr>
              <a:t>で維持していくこととし、ガントリークレーンを</a:t>
            </a:r>
            <a:r>
              <a:rPr lang="en-US" altLang="ja-JP" sz="1200" b="1" dirty="0">
                <a:solidFill>
                  <a:schemeClr val="bg1"/>
                </a:solidFill>
              </a:rPr>
              <a:t>2</a:t>
            </a:r>
            <a:r>
              <a:rPr lang="ja-JP" altLang="en-US" sz="1200" b="1" dirty="0" smtClean="0">
                <a:solidFill>
                  <a:schemeClr val="bg1"/>
                </a:solidFill>
              </a:rPr>
              <a:t>基新設する</a:t>
            </a:r>
            <a:r>
              <a:rPr lang="ja-JP" altLang="en-US" sz="1200" b="1" dirty="0">
                <a:solidFill>
                  <a:schemeClr val="bg1"/>
                </a:solidFill>
              </a:rPr>
              <a:t>こととした</a:t>
            </a:r>
            <a:r>
              <a:rPr lang="ja-JP" altLang="en-US" sz="1200" b="1" dirty="0" smtClean="0">
                <a:solidFill>
                  <a:schemeClr val="bg1"/>
                </a:solidFill>
              </a:rPr>
              <a:t>。</a:t>
            </a:r>
            <a:endParaRPr lang="en-US" altLang="ja-JP" sz="1200" b="1" dirty="0" smtClean="0">
              <a:solidFill>
                <a:schemeClr val="bg1"/>
              </a:solidFill>
            </a:endParaRPr>
          </a:p>
          <a:p>
            <a:pPr lvl="0"/>
            <a:endParaRPr lang="en-US" altLang="ja-JP" sz="1200" b="1" dirty="0" smtClean="0">
              <a:solidFill>
                <a:schemeClr val="bg1"/>
              </a:solidFill>
            </a:endParaRPr>
          </a:p>
          <a:p>
            <a:pPr lvl="0"/>
            <a:r>
              <a:rPr lang="ja-JP" altLang="en-US" sz="1200" b="1" dirty="0" smtClean="0">
                <a:solidFill>
                  <a:schemeClr val="bg1"/>
                </a:solidFill>
              </a:rPr>
              <a:t>（</a:t>
            </a:r>
            <a:r>
              <a:rPr lang="ja-JP" altLang="en-US" sz="1200" b="1" dirty="0">
                <a:solidFill>
                  <a:schemeClr val="bg1"/>
                </a:solidFill>
              </a:rPr>
              <a:t>中期的取組）</a:t>
            </a:r>
            <a:endParaRPr lang="en-US" altLang="ja-JP" sz="1200" b="1" u="sng" dirty="0">
              <a:solidFill>
                <a:schemeClr val="bg1"/>
              </a:solidFill>
            </a:endParaRPr>
          </a:p>
          <a:p>
            <a:pPr lvl="0"/>
            <a:r>
              <a:rPr lang="ja-JP" altLang="en-US" sz="1200" b="1" dirty="0" smtClean="0">
                <a:solidFill>
                  <a:schemeClr val="bg1"/>
                </a:solidFill>
              </a:rPr>
              <a:t>・　</a:t>
            </a:r>
            <a:r>
              <a:rPr lang="ja-JP" altLang="en-US" sz="1200" b="1" dirty="0">
                <a:solidFill>
                  <a:schemeClr val="bg1"/>
                </a:solidFill>
              </a:rPr>
              <a:t>万博開催期間中の夢洲物流車両の交通円滑化に向けた対策及び、万博終了後の活用を見据えて、「埠頭用地の面積</a:t>
            </a:r>
            <a:r>
              <a:rPr lang="ja-JP" altLang="en-US" sz="1200" b="1" dirty="0" smtClean="0">
                <a:solidFill>
                  <a:schemeClr val="bg1"/>
                </a:solidFill>
              </a:rPr>
              <a:t>の精</a:t>
            </a:r>
            <a:endParaRPr lang="en-US" altLang="ja-JP" sz="1200" b="1" dirty="0" smtClean="0">
              <a:solidFill>
                <a:schemeClr val="bg1"/>
              </a:solidFill>
            </a:endParaRPr>
          </a:p>
          <a:p>
            <a:pPr lvl="0"/>
            <a:r>
              <a:rPr lang="ja-JP" altLang="en-US" sz="1200" b="1" dirty="0">
                <a:solidFill>
                  <a:schemeClr val="bg1"/>
                </a:solidFill>
              </a:rPr>
              <a:t>　</a:t>
            </a:r>
            <a:r>
              <a:rPr lang="ja-JP" altLang="en-US" sz="1200" b="1" dirty="0" smtClean="0">
                <a:solidFill>
                  <a:schemeClr val="bg1"/>
                </a:solidFill>
              </a:rPr>
              <a:t>　査</a:t>
            </a:r>
            <a:r>
              <a:rPr lang="ja-JP" altLang="en-US" sz="1200" b="1" dirty="0">
                <a:solidFill>
                  <a:schemeClr val="bg1"/>
                </a:solidFill>
              </a:rPr>
              <a:t>」を行う</a:t>
            </a:r>
            <a:r>
              <a:rPr lang="ja-JP" altLang="en-US" sz="1200" b="1" dirty="0" smtClean="0">
                <a:solidFill>
                  <a:schemeClr val="bg1"/>
                </a:solidFill>
              </a:rPr>
              <a:t>。</a:t>
            </a:r>
            <a:endParaRPr lang="en-US" altLang="ja-JP" sz="1200" b="1" dirty="0" smtClean="0">
              <a:solidFill>
                <a:schemeClr val="bg1"/>
              </a:solidFill>
            </a:endParaRPr>
          </a:p>
          <a:p>
            <a:pPr lvl="0"/>
            <a:r>
              <a:rPr lang="ja-JP" altLang="en-US" sz="1200" b="1" dirty="0">
                <a:solidFill>
                  <a:schemeClr val="bg1"/>
                </a:solidFill>
              </a:rPr>
              <a:t>　</a:t>
            </a:r>
            <a:r>
              <a:rPr lang="ja-JP" altLang="en-US" sz="1200" b="1" dirty="0" smtClean="0">
                <a:solidFill>
                  <a:schemeClr val="bg1"/>
                </a:solidFill>
              </a:rPr>
              <a:t>　</a:t>
            </a:r>
            <a:r>
              <a:rPr lang="en-US" altLang="ja-JP" sz="1200" b="1" dirty="0" smtClean="0">
                <a:solidFill>
                  <a:schemeClr val="bg1"/>
                </a:solidFill>
              </a:rPr>
              <a:t>※</a:t>
            </a:r>
            <a:r>
              <a:rPr lang="ja-JP" altLang="en-US" sz="1200" b="1" dirty="0" smtClean="0">
                <a:solidFill>
                  <a:schemeClr val="bg1"/>
                </a:solidFill>
              </a:rPr>
              <a:t>ガントリークレーンに</a:t>
            </a:r>
            <a:r>
              <a:rPr lang="ja-JP" altLang="en-US" sz="1200" b="1" dirty="0">
                <a:solidFill>
                  <a:schemeClr val="bg1"/>
                </a:solidFill>
              </a:rPr>
              <a:t>ついては、夢洲物流車両の交通円滑化に向けた対策のひとつとして活用を検討している</a:t>
            </a:r>
            <a:r>
              <a:rPr lang="ja-JP" altLang="en-US" sz="1200" b="1" dirty="0" smtClean="0">
                <a:solidFill>
                  <a:schemeClr val="bg1"/>
                </a:solidFill>
              </a:rPr>
              <a:t>ことか</a:t>
            </a:r>
            <a:endParaRPr lang="en-US" altLang="ja-JP" sz="1200" b="1" dirty="0" smtClean="0">
              <a:solidFill>
                <a:schemeClr val="bg1"/>
              </a:solidFill>
            </a:endParaRPr>
          </a:p>
          <a:p>
            <a:pPr lvl="0"/>
            <a:r>
              <a:rPr lang="ja-JP" altLang="en-US" sz="1200" b="1" dirty="0">
                <a:solidFill>
                  <a:schemeClr val="bg1"/>
                </a:solidFill>
              </a:rPr>
              <a:t>　</a:t>
            </a:r>
            <a:r>
              <a:rPr lang="ja-JP" altLang="en-US" sz="1200" b="1" dirty="0" smtClean="0">
                <a:solidFill>
                  <a:schemeClr val="bg1"/>
                </a:solidFill>
              </a:rPr>
              <a:t>　　ら</a:t>
            </a:r>
            <a:r>
              <a:rPr lang="ja-JP" altLang="en-US" sz="1200" b="1" dirty="0">
                <a:solidFill>
                  <a:schemeClr val="bg1"/>
                </a:solidFill>
              </a:rPr>
              <a:t>、万博</a:t>
            </a:r>
            <a:r>
              <a:rPr lang="ja-JP" altLang="en-US" sz="1200" b="1" dirty="0" smtClean="0">
                <a:solidFill>
                  <a:schemeClr val="bg1"/>
                </a:solidFill>
              </a:rPr>
              <a:t>終了後を</a:t>
            </a:r>
            <a:r>
              <a:rPr lang="ja-JP" altLang="en-US" sz="1200" b="1" dirty="0">
                <a:solidFill>
                  <a:schemeClr val="bg1"/>
                </a:solidFill>
              </a:rPr>
              <a:t>見据えた</a:t>
            </a:r>
            <a:r>
              <a:rPr lang="ja-JP" altLang="en-US" sz="1200" b="1" dirty="0" smtClean="0">
                <a:solidFill>
                  <a:schemeClr val="bg1"/>
                </a:solidFill>
              </a:rPr>
              <a:t>取組みと</a:t>
            </a:r>
            <a:r>
              <a:rPr lang="ja-JP" altLang="en-US" sz="1200" b="1" dirty="0">
                <a:solidFill>
                  <a:schemeClr val="bg1"/>
                </a:solidFill>
              </a:rPr>
              <a:t>して進める。</a:t>
            </a:r>
          </a:p>
          <a:p>
            <a:pPr lvl="0"/>
            <a:r>
              <a:rPr lang="ja-JP" altLang="en-US" sz="900" b="1" strike="sngStrike" dirty="0" smtClean="0">
                <a:solidFill>
                  <a:schemeClr val="bg1"/>
                </a:solidFill>
              </a:rPr>
              <a:t>　</a:t>
            </a:r>
            <a:endParaRPr lang="en-US" altLang="ja-JP" sz="900" b="1" strike="sngStrike" dirty="0" smtClean="0">
              <a:solidFill>
                <a:schemeClr val="bg1"/>
              </a:solidFill>
            </a:endParaRPr>
          </a:p>
        </p:txBody>
      </p:sp>
      <p:sp>
        <p:nvSpPr>
          <p:cNvPr id="2" name="正方形/長方形 1"/>
          <p:cNvSpPr/>
          <p:nvPr/>
        </p:nvSpPr>
        <p:spPr>
          <a:xfrm>
            <a:off x="4277679" y="736110"/>
            <a:ext cx="4777362" cy="1123384"/>
          </a:xfrm>
          <a:prstGeom prst="rect">
            <a:avLst/>
          </a:prstGeom>
          <a:solidFill>
            <a:schemeClr val="bg1"/>
          </a:solidFill>
          <a:ln w="19050">
            <a:solidFill>
              <a:schemeClr val="accent1"/>
            </a:solidFill>
          </a:ln>
        </p:spPr>
        <p:txBody>
          <a:bodyPr wrap="square">
            <a:spAutoFit/>
          </a:bodyPr>
          <a:lstStyle/>
          <a:p>
            <a:pPr lvl="0" algn="just">
              <a:spcAft>
                <a:spcPts val="0"/>
              </a:spcAft>
            </a:pPr>
            <a:r>
              <a:rPr lang="en-US" altLang="ja-JP" sz="1200" b="1" u="sng" kern="100" dirty="0" smtClean="0">
                <a:latin typeface="+mj-ea"/>
                <a:ea typeface="+mj-ea"/>
                <a:cs typeface="Times New Roman" panose="02020603050405020304" pitchFamily="18" charset="0"/>
              </a:rPr>
              <a:t>C-6</a:t>
            </a:r>
            <a:r>
              <a:rPr lang="ja-JP" altLang="en-US" sz="1200" b="1" u="sng" kern="100" dirty="0" err="1" smtClean="0">
                <a:latin typeface="+mj-ea"/>
                <a:ea typeface="+mj-ea"/>
                <a:cs typeface="Times New Roman" panose="02020603050405020304" pitchFamily="18" charset="0"/>
              </a:rPr>
              <a:t>、</a:t>
            </a:r>
            <a:r>
              <a:rPr lang="en-US" altLang="ja-JP" sz="1200" b="1" u="sng" kern="100" dirty="0" smtClean="0">
                <a:latin typeface="+mj-ea"/>
                <a:ea typeface="+mj-ea"/>
                <a:cs typeface="Times New Roman" panose="02020603050405020304" pitchFamily="18" charset="0"/>
              </a:rPr>
              <a:t>7</a:t>
            </a:r>
            <a:r>
              <a:rPr lang="ja-JP" altLang="en-US" sz="1200" b="1" u="sng" kern="100" dirty="0" smtClean="0">
                <a:latin typeface="+mj-ea"/>
                <a:ea typeface="+mj-ea"/>
                <a:cs typeface="Times New Roman" panose="02020603050405020304" pitchFamily="18" charset="0"/>
              </a:rPr>
              <a:t>埠頭の役割</a:t>
            </a:r>
            <a:endParaRPr lang="en-US" altLang="ja-JP" sz="1200" b="1" u="sng"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ja-JP" sz="1100" kern="100" dirty="0" smtClean="0">
                <a:latin typeface="+mj-ea"/>
                <a:ea typeface="+mj-ea"/>
                <a:cs typeface="Times New Roman" panose="02020603050405020304" pitchFamily="18" charset="0"/>
              </a:rPr>
              <a:t>セミコンテナ</a:t>
            </a:r>
            <a:r>
              <a:rPr lang="ja-JP" altLang="ja-JP" sz="1100" kern="100" dirty="0">
                <a:latin typeface="+mj-ea"/>
                <a:ea typeface="+mj-ea"/>
                <a:cs typeface="Times New Roman" panose="02020603050405020304" pitchFamily="18" charset="0"/>
              </a:rPr>
              <a:t>船や内航コンテナ船、外航の在来貨物を扱う船舶の</a:t>
            </a:r>
            <a:r>
              <a:rPr lang="ja-JP" altLang="ja-JP" sz="1100" kern="100" dirty="0" smtClean="0">
                <a:latin typeface="+mj-ea"/>
                <a:ea typeface="+mj-ea"/>
                <a:cs typeface="Times New Roman" panose="02020603050405020304" pitchFamily="18" charset="0"/>
              </a:rPr>
              <a:t>優先</a:t>
            </a:r>
            <a:r>
              <a:rPr lang="ja-JP" altLang="en-US" sz="1100" kern="100" dirty="0" smtClean="0">
                <a:latin typeface="+mj-ea"/>
                <a:ea typeface="+mj-ea"/>
                <a:cs typeface="Times New Roman" panose="02020603050405020304" pitchFamily="18" charset="0"/>
              </a:rPr>
              <a:t>埠頭</a:t>
            </a:r>
            <a:r>
              <a:rPr lang="ja-JP" altLang="ja-JP" sz="1100" kern="100" dirty="0" smtClean="0">
                <a:latin typeface="+mj-ea"/>
                <a:ea typeface="+mj-ea"/>
                <a:cs typeface="Times New Roman" panose="02020603050405020304" pitchFamily="18" charset="0"/>
              </a:rPr>
              <a:t>で</a:t>
            </a:r>
            <a:r>
              <a:rPr lang="ja-JP" altLang="ja-JP" sz="1100" kern="100" dirty="0">
                <a:latin typeface="+mj-ea"/>
                <a:ea typeface="+mj-ea"/>
                <a:cs typeface="Times New Roman" panose="02020603050405020304" pitchFamily="18" charset="0"/>
              </a:rPr>
              <a:t>あり、コンテナ物流を支える機能などを有している</a:t>
            </a:r>
            <a:r>
              <a:rPr lang="ja-JP" altLang="ja-JP" sz="1100" kern="100" dirty="0" smtClean="0">
                <a:latin typeface="+mj-ea"/>
                <a:ea typeface="+mj-ea"/>
                <a:cs typeface="Times New Roman" panose="02020603050405020304" pitchFamily="18" charset="0"/>
              </a:rPr>
              <a:t>。</a:t>
            </a:r>
            <a:endParaRPr lang="en-US" altLang="ja-JP" sz="1100" kern="100" dirty="0" smtClean="0">
              <a:latin typeface="+mj-ea"/>
              <a:ea typeface="+mj-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ja-JP" sz="1100" kern="100" dirty="0" smtClean="0">
                <a:latin typeface="+mj-ea"/>
                <a:ea typeface="+mj-ea"/>
                <a:cs typeface="Times New Roman" panose="02020603050405020304" pitchFamily="18" charset="0"/>
              </a:rPr>
              <a:t>大阪港</a:t>
            </a:r>
            <a:r>
              <a:rPr lang="ja-JP" altLang="ja-JP" sz="1100" kern="100" dirty="0">
                <a:latin typeface="+mj-ea"/>
                <a:ea typeface="+mj-ea"/>
                <a:cs typeface="Times New Roman" panose="02020603050405020304" pitchFamily="18" charset="0"/>
              </a:rPr>
              <a:t>におけるセミコンテナ船の拠点として、北米向けの基幹航路の維持・強化に貢献</a:t>
            </a:r>
            <a:r>
              <a:rPr lang="ja-JP" altLang="ja-JP" sz="1100" kern="100" dirty="0" smtClean="0">
                <a:latin typeface="+mj-ea"/>
                <a:ea typeface="+mj-ea"/>
                <a:cs typeface="Times New Roman" panose="02020603050405020304" pitchFamily="18" charset="0"/>
              </a:rPr>
              <a:t>し</a:t>
            </a:r>
            <a:r>
              <a:rPr lang="ja-JP" altLang="en-US" sz="1100" kern="100" dirty="0" smtClean="0">
                <a:latin typeface="+mj-ea"/>
                <a:ea typeface="+mj-ea"/>
                <a:cs typeface="Times New Roman" panose="02020603050405020304" pitchFamily="18" charset="0"/>
              </a:rPr>
              <a:t>、</a:t>
            </a:r>
            <a:r>
              <a:rPr lang="ja-JP" altLang="ja-JP" sz="1100" dirty="0" smtClean="0">
                <a:latin typeface="+mj-ea"/>
                <a:ea typeface="+mj-ea"/>
                <a:cs typeface="Times New Roman" panose="02020603050405020304" pitchFamily="18" charset="0"/>
              </a:rPr>
              <a:t>また</a:t>
            </a:r>
            <a:r>
              <a:rPr lang="ja-JP" altLang="ja-JP" sz="1100" dirty="0">
                <a:latin typeface="+mj-ea"/>
                <a:ea typeface="+mj-ea"/>
                <a:cs typeface="Times New Roman" panose="02020603050405020304" pitchFamily="18" charset="0"/>
              </a:rPr>
              <a:t>、内航コンテナ船の拠点として、外貿コンテナ取扱量の増加に貢献している。</a:t>
            </a:r>
            <a:endParaRPr lang="ja-JP" altLang="en-US" sz="1100" dirty="0">
              <a:latin typeface="+mj-ea"/>
              <a:ea typeface="+mj-ea"/>
            </a:endParaRPr>
          </a:p>
        </p:txBody>
      </p:sp>
      <p:sp>
        <p:nvSpPr>
          <p:cNvPr id="35" name="正方形/長方形 34"/>
          <p:cNvSpPr/>
          <p:nvPr/>
        </p:nvSpPr>
        <p:spPr>
          <a:xfrm>
            <a:off x="4290381" y="1914668"/>
            <a:ext cx="4777361" cy="1290763"/>
          </a:xfrm>
          <a:prstGeom prst="rect">
            <a:avLst/>
          </a:prstGeom>
          <a:solidFill>
            <a:schemeClr val="bg1"/>
          </a:solidFill>
          <a:ln w="25400">
            <a:solidFill>
              <a:schemeClr val="accent1"/>
            </a:solidFill>
          </a:ln>
        </p:spPr>
        <p:txBody>
          <a:bodyPr wrap="square">
            <a:noAutofit/>
          </a:bodyPr>
          <a:lstStyle/>
          <a:p>
            <a:endParaRPr lang="en-US" altLang="ja-JP" sz="2400" dirty="0" smtClean="0">
              <a:latin typeface="+mn-ea"/>
              <a:cs typeface="Times New Roman" panose="02020603050405020304" pitchFamily="18" charset="0"/>
            </a:endParaRPr>
          </a:p>
          <a:p>
            <a:pPr marL="171450" indent="-171450">
              <a:buFont typeface="Arial" panose="020B0604020202020204" pitchFamily="34" charset="0"/>
              <a:buChar char="•"/>
            </a:pPr>
            <a:r>
              <a:rPr lang="ja-JP" altLang="ja-JP" sz="1100" dirty="0">
                <a:latin typeface="+mn-ea"/>
                <a:cs typeface="Times New Roman" panose="02020603050405020304" pitchFamily="18" charset="0"/>
              </a:rPr>
              <a:t>本</a:t>
            </a:r>
            <a:r>
              <a:rPr lang="ja-JP" altLang="en-US" sz="1100" dirty="0">
                <a:latin typeface="+mn-ea"/>
                <a:cs typeface="Times New Roman" panose="02020603050405020304" pitchFamily="18" charset="0"/>
              </a:rPr>
              <a:t>埠頭</a:t>
            </a:r>
            <a:r>
              <a:rPr lang="ja-JP" altLang="ja-JP" sz="1100" dirty="0">
                <a:latin typeface="+mn-ea"/>
                <a:cs typeface="Times New Roman" panose="02020603050405020304" pitchFamily="18" charset="0"/>
              </a:rPr>
              <a:t>はコンテナを扱う</a:t>
            </a:r>
            <a:r>
              <a:rPr lang="ja-JP" altLang="en-US" sz="1100" dirty="0">
                <a:latin typeface="+mn-ea"/>
                <a:cs typeface="Times New Roman" panose="02020603050405020304" pitchFamily="18" charset="0"/>
              </a:rPr>
              <a:t>埠頭</a:t>
            </a:r>
            <a:r>
              <a:rPr lang="ja-JP" altLang="ja-JP" sz="1100" dirty="0">
                <a:latin typeface="+mn-ea"/>
                <a:cs typeface="Times New Roman" panose="02020603050405020304" pitchFamily="18" charset="0"/>
              </a:rPr>
              <a:t>であることから、コンテナを蔵置する荷さばき地</a:t>
            </a:r>
            <a:r>
              <a:rPr lang="ja-JP" altLang="en-US" sz="1100" dirty="0">
                <a:latin typeface="+mn-ea"/>
                <a:cs typeface="Times New Roman" panose="02020603050405020304" pitchFamily="18" charset="0"/>
              </a:rPr>
              <a:t>であるが稼働率が低く</a:t>
            </a:r>
            <a:r>
              <a:rPr lang="ja-JP" altLang="ja-JP" sz="1100" dirty="0">
                <a:latin typeface="+mn-ea"/>
                <a:cs typeface="Times New Roman" panose="02020603050405020304" pitchFamily="18" charset="0"/>
              </a:rPr>
              <a:t>、</a:t>
            </a:r>
            <a:r>
              <a:rPr lang="ja-JP" altLang="en-US" sz="1100" dirty="0" smtClean="0">
                <a:latin typeface="+mn-ea"/>
                <a:cs typeface="Times New Roman" panose="02020603050405020304" pitchFamily="18" charset="0"/>
              </a:rPr>
              <a:t>また荷さばき地</a:t>
            </a:r>
            <a:r>
              <a:rPr lang="ja-JP" altLang="en-US" sz="1100" dirty="0">
                <a:latin typeface="+mn-ea"/>
                <a:cs typeface="Times New Roman" panose="02020603050405020304" pitchFamily="18" charset="0"/>
              </a:rPr>
              <a:t>共有通路</a:t>
            </a:r>
            <a:r>
              <a:rPr lang="ja-JP" altLang="ja-JP" sz="1100" dirty="0">
                <a:latin typeface="+mn-ea"/>
                <a:cs typeface="Times New Roman" panose="02020603050405020304" pitchFamily="18" charset="0"/>
              </a:rPr>
              <a:t>を</a:t>
            </a:r>
            <a:r>
              <a:rPr lang="ja-JP" altLang="en-US" sz="1100" dirty="0">
                <a:latin typeface="+mn-ea"/>
                <a:cs typeface="Times New Roman" panose="02020603050405020304" pitchFamily="18" charset="0"/>
              </a:rPr>
              <a:t>埠頭用地</a:t>
            </a:r>
            <a:r>
              <a:rPr lang="ja-JP" altLang="ja-JP" sz="1100" dirty="0">
                <a:latin typeface="+mn-ea"/>
                <a:cs typeface="Times New Roman" panose="02020603050405020304" pitchFamily="18" charset="0"/>
              </a:rPr>
              <a:t>内に設置しており、そのことも稼働率を低下させている一因となっている。</a:t>
            </a:r>
            <a:endParaRPr lang="ja-JP" altLang="en-US" sz="1100" dirty="0">
              <a:latin typeface="+mn-ea"/>
            </a:endParaRPr>
          </a:p>
        </p:txBody>
      </p:sp>
      <p:sp>
        <p:nvSpPr>
          <p:cNvPr id="17" name="正方形/長方形 16"/>
          <p:cNvSpPr/>
          <p:nvPr/>
        </p:nvSpPr>
        <p:spPr>
          <a:xfrm>
            <a:off x="4290380" y="1931373"/>
            <a:ext cx="2189410" cy="29935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上屋倉庫事業における課題</a:t>
            </a:r>
            <a:endParaRPr kumimoji="1" lang="ja-JP" altLang="en-US" sz="1200" b="1" u="sng" dirty="0">
              <a:solidFill>
                <a:schemeClr val="bg1"/>
              </a:solidFill>
            </a:endParaRPr>
          </a:p>
        </p:txBody>
      </p:sp>
      <p:sp>
        <p:nvSpPr>
          <p:cNvPr id="37" name="正方形/長方形 36"/>
          <p:cNvSpPr/>
          <p:nvPr/>
        </p:nvSpPr>
        <p:spPr>
          <a:xfrm>
            <a:off x="4290380" y="3247730"/>
            <a:ext cx="4764661" cy="1482625"/>
          </a:xfrm>
          <a:prstGeom prst="rect">
            <a:avLst/>
          </a:prstGeom>
          <a:solidFill>
            <a:schemeClr val="bg1"/>
          </a:solidFill>
          <a:ln w="25400">
            <a:solidFill>
              <a:schemeClr val="accent1"/>
            </a:solidFill>
          </a:ln>
        </p:spPr>
        <p:txBody>
          <a:bodyPr wrap="square">
            <a:noAutofit/>
          </a:bodyPr>
          <a:lstStyle/>
          <a:p>
            <a:endParaRPr lang="en-US" altLang="ja-JP" sz="1200" dirty="0" smtClean="0">
              <a:latin typeface="+mn-ea"/>
              <a:cs typeface="Times New Roman" panose="02020603050405020304" pitchFamily="18" charset="0"/>
            </a:endParaRPr>
          </a:p>
          <a:p>
            <a:pPr marL="171450" indent="-171450">
              <a:buFont typeface="Arial" panose="020B0604020202020204" pitchFamily="34" charset="0"/>
              <a:buChar char="•"/>
            </a:pPr>
            <a:endParaRPr lang="en-US" altLang="ja-JP" sz="1200"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100" dirty="0">
                <a:latin typeface="+mn-ea"/>
                <a:cs typeface="Times New Roman" panose="02020603050405020304" pitchFamily="18" charset="0"/>
              </a:rPr>
              <a:t>ガントリークレーンを設置してから</a:t>
            </a:r>
            <a:r>
              <a:rPr lang="ja-JP" altLang="en-US" sz="1100" dirty="0" smtClean="0">
                <a:latin typeface="+mn-ea"/>
                <a:cs typeface="Times New Roman" panose="02020603050405020304" pitchFamily="18" charset="0"/>
              </a:rPr>
              <a:t>約</a:t>
            </a:r>
            <a:r>
              <a:rPr lang="en-US" altLang="ja-JP" sz="1100" dirty="0" smtClean="0">
                <a:latin typeface="+mn-ea"/>
                <a:cs typeface="Times New Roman" panose="02020603050405020304" pitchFamily="18" charset="0"/>
              </a:rPr>
              <a:t>29</a:t>
            </a:r>
            <a:r>
              <a:rPr lang="ja-JP" altLang="en-US" sz="1100" dirty="0" smtClean="0">
                <a:latin typeface="+mn-ea"/>
                <a:cs typeface="Times New Roman" panose="02020603050405020304" pitchFamily="18" charset="0"/>
              </a:rPr>
              <a:t>年</a:t>
            </a:r>
            <a:r>
              <a:rPr lang="ja-JP" altLang="en-US" sz="1100" dirty="0">
                <a:latin typeface="+mn-ea"/>
                <a:cs typeface="Times New Roman" panose="02020603050405020304" pitchFamily="18" charset="0"/>
              </a:rPr>
              <a:t>が経過しており、更新するのか否かの判断が必要となって</a:t>
            </a:r>
            <a:r>
              <a:rPr lang="ja-JP" altLang="en-US" sz="1100" dirty="0" smtClean="0">
                <a:latin typeface="+mn-ea"/>
                <a:cs typeface="Times New Roman" panose="02020603050405020304" pitchFamily="18" charset="0"/>
              </a:rPr>
              <a:t>いたが、令和</a:t>
            </a:r>
            <a:r>
              <a:rPr lang="en-US" altLang="ja-JP" sz="1100" dirty="0" smtClean="0">
                <a:latin typeface="+mn-ea"/>
                <a:cs typeface="Times New Roman" panose="02020603050405020304" pitchFamily="18" charset="0"/>
              </a:rPr>
              <a:t>2</a:t>
            </a:r>
            <a:r>
              <a:rPr lang="ja-JP" altLang="en-US" sz="1100" dirty="0" smtClean="0">
                <a:latin typeface="+mn-ea"/>
                <a:cs typeface="Times New Roman" panose="02020603050405020304" pitchFamily="18" charset="0"/>
              </a:rPr>
              <a:t>年度に</a:t>
            </a:r>
            <a:r>
              <a:rPr lang="ja-JP" altLang="en-US" sz="1100" dirty="0">
                <a:latin typeface="+mn-ea"/>
                <a:cs typeface="Times New Roman" panose="02020603050405020304" pitchFamily="18" charset="0"/>
              </a:rPr>
              <a:t>新設</a:t>
            </a:r>
            <a:r>
              <a:rPr lang="ja-JP" altLang="en-US" sz="1100" dirty="0" smtClean="0">
                <a:latin typeface="+mn-ea"/>
                <a:cs typeface="Times New Roman" panose="02020603050405020304" pitchFamily="18" charset="0"/>
              </a:rPr>
              <a:t>することとした。</a:t>
            </a:r>
            <a:endParaRPr lang="ja-JP" altLang="en-US"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100" dirty="0">
                <a:latin typeface="+mn-ea"/>
                <a:cs typeface="Times New Roman" panose="02020603050405020304" pitchFamily="18" charset="0"/>
              </a:rPr>
              <a:t>収支状況は</a:t>
            </a:r>
            <a:r>
              <a:rPr lang="ja-JP" altLang="en-US" sz="1100" dirty="0" smtClean="0">
                <a:latin typeface="+mn-ea"/>
                <a:cs typeface="Times New Roman" panose="02020603050405020304" pitchFamily="18" charset="0"/>
              </a:rPr>
              <a:t>、</a:t>
            </a:r>
            <a:r>
              <a:rPr lang="en-US" altLang="ja-JP" sz="1100" dirty="0" smtClean="0">
                <a:latin typeface="+mn-ea"/>
                <a:cs typeface="Times New Roman" panose="02020603050405020304" pitchFamily="18" charset="0"/>
              </a:rPr>
              <a:t>1</a:t>
            </a:r>
            <a:r>
              <a:rPr lang="en-US" altLang="ja-JP" sz="1100" dirty="0">
                <a:latin typeface="+mn-ea"/>
                <a:cs typeface="Times New Roman" panose="02020603050405020304" pitchFamily="18" charset="0"/>
              </a:rPr>
              <a:t>6</a:t>
            </a:r>
            <a:r>
              <a:rPr lang="ja-JP" altLang="en-US" sz="1100" dirty="0" smtClean="0">
                <a:latin typeface="+mn-ea"/>
                <a:cs typeface="Times New Roman" panose="02020603050405020304" pitchFamily="18" charset="0"/>
              </a:rPr>
              <a:t>百万円</a:t>
            </a:r>
            <a:r>
              <a:rPr lang="ja-JP" altLang="en-US" sz="1100" dirty="0">
                <a:latin typeface="+mn-ea"/>
                <a:cs typeface="Times New Roman" panose="02020603050405020304" pitchFamily="18" charset="0"/>
              </a:rPr>
              <a:t>の赤字ではあるが</a:t>
            </a:r>
            <a:r>
              <a:rPr lang="ja-JP" altLang="en-US" sz="1100" dirty="0" smtClean="0">
                <a:latin typeface="+mn-ea"/>
                <a:cs typeface="Times New Roman" panose="02020603050405020304" pitchFamily="18" charset="0"/>
              </a:rPr>
              <a:t>、ガントリークレーン</a:t>
            </a:r>
            <a:r>
              <a:rPr lang="ja-JP" altLang="en-US" sz="1100" dirty="0">
                <a:latin typeface="+mn-ea"/>
                <a:cs typeface="Times New Roman" panose="02020603050405020304" pitchFamily="18" charset="0"/>
              </a:rPr>
              <a:t>新設</a:t>
            </a:r>
            <a:r>
              <a:rPr lang="ja-JP" altLang="en-US" sz="1100" dirty="0" smtClean="0">
                <a:latin typeface="+mn-ea"/>
                <a:cs typeface="Times New Roman" panose="02020603050405020304" pitchFamily="18" charset="0"/>
              </a:rPr>
              <a:t>後</a:t>
            </a:r>
            <a:r>
              <a:rPr lang="ja-JP" altLang="en-US" sz="1100" dirty="0">
                <a:latin typeface="+mn-ea"/>
                <a:cs typeface="Times New Roman" panose="02020603050405020304" pitchFamily="18" charset="0"/>
              </a:rPr>
              <a:t>についてはより一層の利用促進を図り、収益増加につなげていく必要がある。</a:t>
            </a:r>
            <a:endParaRPr lang="ja-JP" altLang="en-US" sz="1100" strike="sngStrike" dirty="0">
              <a:latin typeface="+mn-ea"/>
              <a:cs typeface="Times New Roman" panose="02020603050405020304" pitchFamily="18" charset="0"/>
            </a:endParaRPr>
          </a:p>
        </p:txBody>
      </p:sp>
      <p:sp>
        <p:nvSpPr>
          <p:cNvPr id="38" name="正方形/長方形 37"/>
          <p:cNvSpPr/>
          <p:nvPr/>
        </p:nvSpPr>
        <p:spPr>
          <a:xfrm>
            <a:off x="4303259" y="3264437"/>
            <a:ext cx="2189410" cy="3044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荷役機械事業における課題</a:t>
            </a:r>
            <a:endParaRPr kumimoji="1" lang="ja-JP" altLang="en-US" sz="1200" b="1" u="sng" dirty="0">
              <a:solidFill>
                <a:schemeClr val="bg1"/>
              </a:solidFill>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43</a:t>
            </a:fld>
            <a:endParaRPr kumimoji="1" lang="ja-JP" altLang="en-US" dirty="0"/>
          </a:p>
        </p:txBody>
      </p:sp>
      <p:graphicFrame>
        <p:nvGraphicFramePr>
          <p:cNvPr id="19" name="グラフ 18"/>
          <p:cNvGraphicFramePr>
            <a:graphicFrameLocks/>
          </p:cNvGraphicFramePr>
          <p:nvPr>
            <p:extLst>
              <p:ext uri="{D42A27DB-BD31-4B8C-83A1-F6EECF244321}">
                <p14:modId xmlns:p14="http://schemas.microsoft.com/office/powerpoint/2010/main" val="3326142167"/>
              </p:ext>
            </p:extLst>
          </p:nvPr>
        </p:nvGraphicFramePr>
        <p:xfrm>
          <a:off x="72568" y="901613"/>
          <a:ext cx="2160000" cy="18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p:cNvGraphicFramePr>
          <p:nvPr>
            <p:extLst>
              <p:ext uri="{D42A27DB-BD31-4B8C-83A1-F6EECF244321}">
                <p14:modId xmlns:p14="http://schemas.microsoft.com/office/powerpoint/2010/main" val="2111284191"/>
              </p:ext>
            </p:extLst>
          </p:nvPr>
        </p:nvGraphicFramePr>
        <p:xfrm>
          <a:off x="98773" y="2839165"/>
          <a:ext cx="2160000"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2661794290"/>
              </p:ext>
            </p:extLst>
          </p:nvPr>
        </p:nvGraphicFramePr>
        <p:xfrm>
          <a:off x="2232568" y="2976449"/>
          <a:ext cx="1980000" cy="18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extLst>
              <p:ext uri="{D42A27DB-BD31-4B8C-83A1-F6EECF244321}">
                <p14:modId xmlns:p14="http://schemas.microsoft.com/office/powerpoint/2010/main" val="680559030"/>
              </p:ext>
            </p:extLst>
          </p:nvPr>
        </p:nvGraphicFramePr>
        <p:xfrm>
          <a:off x="2232568" y="1050564"/>
          <a:ext cx="1980000" cy="1872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13334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15195</TotalTime>
  <Words>495</Words>
  <Application>Microsoft Office PowerPoint</Application>
  <PresentationFormat>画面に合わせる (4:3)</PresentationFormat>
  <Paragraphs>46</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⑨　C-6、7埠頭（荷役機械を含む）</vt:lpstr>
      <vt:lpstr>Ⅳ　経営改善策 　２．個別課題への対応 　　⑨　C-6、7埠頭（荷役機械を含む）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2021-03-14T23:24:55Z</cp:lastPrinted>
  <dcterms:created xsi:type="dcterms:W3CDTF">2017-08-25T04:05:05Z</dcterms:created>
  <dcterms:modified xsi:type="dcterms:W3CDTF">2021-03-18T01:48:28Z</dcterms:modified>
</cp:coreProperties>
</file>