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 saveSubsetFonts="1">
  <p:sldMasterIdLst>
    <p:sldMasterId id="2147483766" r:id="rId1"/>
  </p:sldMasterIdLst>
  <p:notesMasterIdLst>
    <p:notesMasterId r:id="rId6"/>
  </p:notesMasterIdLst>
  <p:sldIdLst>
    <p:sldId id="259" r:id="rId2"/>
    <p:sldId id="441" r:id="rId3"/>
    <p:sldId id="406" r:id="rId4"/>
    <p:sldId id="44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211"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～昭和50年代整備</c:v>
                </c:pt>
              </c:strCache>
            </c:strRef>
          </c:tx>
          <c:spPr>
            <a:pattFill prst="wdDnDiag">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Sheet1!$B$2:$B$6</c:f>
              <c:numCache>
                <c:formatCode>General</c:formatCode>
                <c:ptCount val="5"/>
                <c:pt idx="1">
                  <c:v>3</c:v>
                </c:pt>
                <c:pt idx="2">
                  <c:v>23</c:v>
                </c:pt>
                <c:pt idx="3">
                  <c:v>42</c:v>
                </c:pt>
                <c:pt idx="4">
                  <c:v>68</c:v>
                </c:pt>
              </c:numCache>
            </c:numRef>
          </c:val>
          <c:extLst>
            <c:ext xmlns:c16="http://schemas.microsoft.com/office/drawing/2014/chart" uri="{C3380CC4-5D6E-409C-BE32-E72D297353CC}">
              <c16:uniqueId val="{00000000-15BD-4335-B502-E6651BE46ACD}"/>
            </c:ext>
          </c:extLst>
        </c:ser>
        <c:ser>
          <c:idx val="1"/>
          <c:order val="1"/>
          <c:tx>
            <c:strRef>
              <c:f>Sheet1!$C$1</c:f>
              <c:strCache>
                <c:ptCount val="1"/>
                <c:pt idx="0">
                  <c:v>昭和60年代～整備</c:v>
                </c:pt>
              </c:strCache>
            </c:strRef>
          </c:tx>
          <c:spPr>
            <a:solidFill>
              <a:schemeClr val="accent1"/>
            </a:solidFill>
            <a:ln>
              <a:noFill/>
            </a:ln>
            <a:effectLst/>
          </c:spPr>
          <c:invertIfNegative val="0"/>
          <c:dLbls>
            <c:dLbl>
              <c:idx val="0"/>
              <c:layout/>
              <c:tx>
                <c:rich>
                  <a:bodyPr/>
                  <a:lstStyle/>
                  <a:p>
                    <a:r>
                      <a:rPr lang="en-US" altLang="ja-JP" b="0" u="none" dirty="0" smtClean="0">
                        <a:solidFill>
                          <a:schemeClr val="tx1"/>
                        </a:solidFill>
                      </a:rPr>
                      <a:t>1</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5BD-4335-B502-E6651BE46ACD}"/>
                </c:ext>
              </c:extLst>
            </c:dLbl>
            <c:dLbl>
              <c:idx val="4"/>
              <c:layout/>
              <c:tx>
                <c:rich>
                  <a:bodyPr/>
                  <a:lstStyle/>
                  <a:p>
                    <a:r>
                      <a:rPr lang="en-US" altLang="ja-JP" b="0" u="none" dirty="0" smtClean="0">
                        <a:solidFill>
                          <a:schemeClr val="tx1"/>
                        </a:solidFill>
                      </a:rPr>
                      <a:t>12</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5BD-4335-B502-E6651BE46A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Sheet1!$C$2:$C$6</c:f>
              <c:numCache>
                <c:formatCode>General</c:formatCode>
                <c:ptCount val="5"/>
                <c:pt idx="0">
                  <c:v>1</c:v>
                </c:pt>
                <c:pt idx="1">
                  <c:v>3</c:v>
                </c:pt>
                <c:pt idx="2">
                  <c:v>7</c:v>
                </c:pt>
                <c:pt idx="3">
                  <c:v>1</c:v>
                </c:pt>
                <c:pt idx="4">
                  <c:v>12</c:v>
                </c:pt>
              </c:numCache>
            </c:numRef>
          </c:val>
          <c:extLst>
            <c:ext xmlns:c16="http://schemas.microsoft.com/office/drawing/2014/chart" uri="{C3380CC4-5D6E-409C-BE32-E72D297353CC}">
              <c16:uniqueId val="{00000003-15BD-4335-B502-E6651BE46ACD}"/>
            </c:ext>
          </c:extLst>
        </c:ser>
        <c:dLbls>
          <c:showLegendKey val="0"/>
          <c:showVal val="0"/>
          <c:showCatName val="0"/>
          <c:showSerName val="0"/>
          <c:showPercent val="0"/>
          <c:showBubbleSize val="0"/>
        </c:dLbls>
        <c:gapWidth val="150"/>
        <c:overlap val="100"/>
        <c:axId val="456230488"/>
        <c:axId val="456234408"/>
      </c:barChart>
      <c:catAx>
        <c:axId val="456230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56234408"/>
        <c:crosses val="autoZero"/>
        <c:auto val="1"/>
        <c:lblAlgn val="ctr"/>
        <c:lblOffset val="100"/>
        <c:noMultiLvlLbl val="0"/>
      </c:catAx>
      <c:valAx>
        <c:axId val="45623440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5623048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egendEntry>
        <c:idx val="1"/>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6</a:t>
            </a:fld>
            <a:endParaRPr kumimoji="1" lang="ja-JP" altLang="en-US"/>
          </a:p>
        </p:txBody>
      </p:sp>
    </p:spTree>
    <p:extLst>
      <p:ext uri="{BB962C8B-B14F-4D97-AF65-F5344CB8AC3E}">
        <p14:creationId xmlns:p14="http://schemas.microsoft.com/office/powerpoint/2010/main" val="1302726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Ⅱ</a:t>
            </a:r>
            <a:r>
              <a:rPr lang="ja-JP" altLang="en-US" sz="1600" b="1" dirty="0" smtClean="0">
                <a:solidFill>
                  <a:schemeClr val="tx1"/>
                </a:solidFill>
                <a:latin typeface="+mj-ea"/>
              </a:rPr>
              <a:t>　港湾施設提供事業を取り巻く状況</a:t>
            </a:r>
            <a:endParaRPr lang="ja-JP" altLang="en-US" sz="1600" b="1" dirty="0">
              <a:solidFill>
                <a:schemeClr val="tx1"/>
              </a:solidFill>
              <a:latin typeface="+mj-ea"/>
            </a:endParaRPr>
          </a:p>
        </p:txBody>
      </p:sp>
      <p:sp>
        <p:nvSpPr>
          <p:cNvPr id="5" name="コンテンツ プレースホルダー 2"/>
          <p:cNvSpPr>
            <a:spLocks noGrp="1"/>
          </p:cNvSpPr>
          <p:nvPr>
            <p:ph idx="1"/>
          </p:nvPr>
        </p:nvSpPr>
        <p:spPr>
          <a:xfrm>
            <a:off x="97859" y="295095"/>
            <a:ext cx="7886700" cy="402534"/>
          </a:xfrm>
        </p:spPr>
        <p:txBody>
          <a:bodyPr spcCol="180000">
            <a:normAutofit/>
          </a:bodyPr>
          <a:lstStyle/>
          <a:p>
            <a:pPr marL="0" indent="0">
              <a:buNone/>
            </a:pPr>
            <a:r>
              <a:rPr kumimoji="1" lang="en-US" altLang="ja-JP" sz="1600" b="1" dirty="0" smtClean="0">
                <a:solidFill>
                  <a:schemeClr val="tx1"/>
                </a:solidFill>
                <a:latin typeface="+mj-ea"/>
                <a:ea typeface="+mj-ea"/>
              </a:rPr>
              <a:t>1</a:t>
            </a:r>
            <a:r>
              <a:rPr lang="ja-JP" altLang="en-US" sz="1600" b="1" dirty="0" smtClean="0">
                <a:solidFill>
                  <a:schemeClr val="tx1"/>
                </a:solidFill>
                <a:latin typeface="+mj-ea"/>
                <a:ea typeface="+mj-ea"/>
              </a:rPr>
              <a:t>．</a:t>
            </a:r>
            <a:r>
              <a:rPr kumimoji="1" lang="ja-JP" altLang="en-US" sz="1600" b="1" dirty="0" smtClean="0">
                <a:solidFill>
                  <a:schemeClr val="tx1"/>
                </a:solidFill>
                <a:latin typeface="+mj-ea"/>
                <a:ea typeface="+mj-ea"/>
              </a:rPr>
              <a:t>港湾</a:t>
            </a:r>
            <a:r>
              <a:rPr lang="ja-JP" altLang="en-US" sz="1600" b="1" dirty="0" smtClean="0">
                <a:solidFill>
                  <a:schemeClr val="tx1"/>
                </a:solidFill>
                <a:latin typeface="+mj-ea"/>
                <a:ea typeface="+mj-ea"/>
              </a:rPr>
              <a:t>施設提供事業の経営収支</a:t>
            </a:r>
            <a:endParaRPr lang="en-US" altLang="ja-JP" sz="1600" b="1" dirty="0" smtClean="0">
              <a:solidFill>
                <a:schemeClr val="tx1"/>
              </a:solidFill>
              <a:latin typeface="+mj-ea"/>
              <a:ea typeface="+mj-ea"/>
            </a:endParaRPr>
          </a:p>
        </p:txBody>
      </p:sp>
      <p:sp>
        <p:nvSpPr>
          <p:cNvPr id="9" name="コンテンツ プレースホルダー 2"/>
          <p:cNvSpPr txBox="1">
            <a:spLocks/>
          </p:cNvSpPr>
          <p:nvPr/>
        </p:nvSpPr>
        <p:spPr>
          <a:xfrm>
            <a:off x="3524034" y="505750"/>
            <a:ext cx="5431281" cy="284600"/>
          </a:xfrm>
          <a:prstGeom prst="rect">
            <a:avLst/>
          </a:prstGeom>
        </p:spPr>
        <p:txBody>
          <a:bodyPr vert="horz" lIns="91440" tIns="45720" rIns="91440" bIns="45720" spcCol="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r>
              <a:rPr lang="ja-JP" altLang="en-US" sz="1000" dirty="0" smtClean="0">
                <a:latin typeface="+mj-ea"/>
                <a:ea typeface="+mj-ea"/>
              </a:rPr>
              <a:t>（単位：億円）</a:t>
            </a:r>
            <a:endParaRPr lang="ja-JP" altLang="en-US" sz="1000" dirty="0">
              <a:latin typeface="+mj-ea"/>
              <a:ea typeface="+mj-ea"/>
            </a:endParaRPr>
          </a:p>
        </p:txBody>
      </p:sp>
      <p:sp>
        <p:nvSpPr>
          <p:cNvPr id="10" name="正方形/長方形 9"/>
          <p:cNvSpPr/>
          <p:nvPr/>
        </p:nvSpPr>
        <p:spPr>
          <a:xfrm>
            <a:off x="213104" y="4764105"/>
            <a:ext cx="3828105" cy="1350946"/>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150" b="1" u="sng" dirty="0" smtClean="0">
                <a:solidFill>
                  <a:schemeClr val="tx1"/>
                </a:solidFill>
              </a:rPr>
              <a:t>収支圧迫要因</a:t>
            </a:r>
            <a:endParaRPr lang="en-US" altLang="ja-JP" sz="1150" b="1" u="sng"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埋立地に立地する多数の埠頭</a:t>
            </a:r>
            <a:r>
              <a:rPr lang="ja-JP" altLang="en-US" sz="1150" dirty="0">
                <a:solidFill>
                  <a:schemeClr val="tx1"/>
                </a:solidFill>
              </a:rPr>
              <a:t>用地</a:t>
            </a:r>
            <a:r>
              <a:rPr lang="ja-JP" altLang="en-US" sz="1150" dirty="0" smtClean="0">
                <a:solidFill>
                  <a:schemeClr val="tx1"/>
                </a:solidFill>
              </a:rPr>
              <a:t>の底地を埋立事業から</a:t>
            </a:r>
            <a:r>
              <a:rPr lang="ja-JP" altLang="en-US" sz="1150" dirty="0">
                <a:solidFill>
                  <a:schemeClr val="tx1"/>
                </a:solidFill>
              </a:rPr>
              <a:t>賃借</a:t>
            </a:r>
            <a:r>
              <a:rPr lang="ja-JP" altLang="en-US" sz="1150" dirty="0" smtClean="0">
                <a:solidFill>
                  <a:schemeClr val="tx1"/>
                </a:solidFill>
              </a:rPr>
              <a:t>している。</a:t>
            </a:r>
            <a:endParaRPr lang="en-US" altLang="ja-JP" sz="1150"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また、安定的に収益を計上出来ない「</a:t>
            </a:r>
            <a:r>
              <a:rPr lang="ja-JP" altLang="en-US" sz="1150" dirty="0">
                <a:solidFill>
                  <a:schemeClr val="tx1"/>
                </a:solidFill>
              </a:rPr>
              <a:t>一体使用荷さばき地の存在</a:t>
            </a:r>
            <a:r>
              <a:rPr lang="ja-JP" altLang="en-US" sz="1150" dirty="0" smtClean="0">
                <a:solidFill>
                  <a:schemeClr val="tx1"/>
                </a:solidFill>
              </a:rPr>
              <a:t>」も赤字要因の</a:t>
            </a:r>
            <a:r>
              <a:rPr lang="ja-JP" altLang="en-US" sz="1150" dirty="0">
                <a:solidFill>
                  <a:schemeClr val="tx1"/>
                </a:solidFill>
              </a:rPr>
              <a:t>一つとなっている</a:t>
            </a:r>
            <a:r>
              <a:rPr lang="ja-JP" altLang="en-US" sz="1150" dirty="0" smtClean="0">
                <a:solidFill>
                  <a:schemeClr val="tx1"/>
                </a:solidFill>
              </a:rPr>
              <a:t>。</a:t>
            </a:r>
            <a:endParaRPr lang="ja-JP" altLang="en-US" sz="1150" dirty="0">
              <a:solidFill>
                <a:schemeClr val="tx1"/>
              </a:solidFill>
            </a:endParaRPr>
          </a:p>
        </p:txBody>
      </p:sp>
      <p:sp>
        <p:nvSpPr>
          <p:cNvPr id="16" name="コンテンツ プレースホルダー 2"/>
          <p:cNvSpPr txBox="1">
            <a:spLocks/>
          </p:cNvSpPr>
          <p:nvPr/>
        </p:nvSpPr>
        <p:spPr>
          <a:xfrm>
            <a:off x="-225711" y="4355383"/>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②　</a:t>
            </a:r>
            <a:r>
              <a:rPr lang="ja-JP" altLang="en-US" sz="1200" u="sng" dirty="0" smtClean="0">
                <a:solidFill>
                  <a:schemeClr val="tx1"/>
                </a:solidFill>
                <a:latin typeface="+mj-ea"/>
                <a:ea typeface="+mj-ea"/>
              </a:rPr>
              <a:t>施設提供事業の経営収支の特徴</a:t>
            </a:r>
            <a:endParaRPr lang="en-US" altLang="ja-JP" sz="1200" u="sng" dirty="0" smtClean="0">
              <a:solidFill>
                <a:schemeClr val="tx1"/>
              </a:solidFill>
              <a:latin typeface="+mj-ea"/>
              <a:ea typeface="+mj-ea"/>
            </a:endParaRPr>
          </a:p>
        </p:txBody>
      </p:sp>
      <p:sp>
        <p:nvSpPr>
          <p:cNvPr id="20" name="コンテンツ プレースホルダー 2"/>
          <p:cNvSpPr txBox="1">
            <a:spLocks/>
          </p:cNvSpPr>
          <p:nvPr/>
        </p:nvSpPr>
        <p:spPr>
          <a:xfrm>
            <a:off x="3985376" y="4331226"/>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③　</a:t>
            </a:r>
            <a:r>
              <a:rPr lang="ja-JP" altLang="en-US" sz="1200" u="sng" dirty="0" smtClean="0">
                <a:solidFill>
                  <a:schemeClr val="tx1"/>
                </a:solidFill>
                <a:latin typeface="+mj-ea"/>
                <a:ea typeface="+mj-ea"/>
              </a:rPr>
              <a:t>施設の老朽化</a:t>
            </a:r>
            <a:endParaRPr lang="en-US" altLang="ja-JP" sz="1200" u="sng" dirty="0" smtClean="0">
              <a:solidFill>
                <a:schemeClr val="tx1"/>
              </a:solidFill>
              <a:latin typeface="+mj-ea"/>
              <a:ea typeface="+mj-ea"/>
            </a:endParaRPr>
          </a:p>
        </p:txBody>
      </p:sp>
      <p:graphicFrame>
        <p:nvGraphicFramePr>
          <p:cNvPr id="22" name="グラフ 21"/>
          <p:cNvGraphicFramePr/>
          <p:nvPr>
            <p:extLst>
              <p:ext uri="{D42A27DB-BD31-4B8C-83A1-F6EECF244321}">
                <p14:modId xmlns:p14="http://schemas.microsoft.com/office/powerpoint/2010/main" val="3101309299"/>
              </p:ext>
            </p:extLst>
          </p:nvPr>
        </p:nvGraphicFramePr>
        <p:xfrm>
          <a:off x="4285844" y="4788382"/>
          <a:ext cx="2213256" cy="1773235"/>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 Box 3"/>
          <p:cNvSpPr txBox="1">
            <a:spLocks noChangeArrowheads="1"/>
          </p:cNvSpPr>
          <p:nvPr/>
        </p:nvSpPr>
        <p:spPr bwMode="auto">
          <a:xfrm>
            <a:off x="4262534" y="4521175"/>
            <a:ext cx="2152588" cy="463559"/>
          </a:xfrm>
          <a:prstGeom prst="rect">
            <a:avLst/>
          </a:prstGeom>
          <a:noFill/>
          <a:ln w="508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ja-JP" altLang="en-US" sz="1000" b="1" u="sng" dirty="0" smtClean="0"/>
              <a:t>上屋の整備年度（単位：棟）</a:t>
            </a:r>
            <a:endParaRPr lang="en-US" altLang="ja-JP" sz="1000" b="1" u="sng" dirty="0" smtClean="0"/>
          </a:p>
        </p:txBody>
      </p:sp>
      <p:sp>
        <p:nvSpPr>
          <p:cNvPr id="31" name="コンテンツ プレースホルダー 2"/>
          <p:cNvSpPr txBox="1">
            <a:spLocks/>
          </p:cNvSpPr>
          <p:nvPr/>
        </p:nvSpPr>
        <p:spPr>
          <a:xfrm>
            <a:off x="6017411" y="4362883"/>
            <a:ext cx="3663070" cy="666516"/>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20000"/>
              </a:lnSpc>
              <a:buNone/>
            </a:pPr>
            <a:r>
              <a:rPr lang="ja-JP" altLang="en-US" sz="1200" dirty="0" smtClean="0">
                <a:solidFill>
                  <a:schemeClr val="tx1"/>
                </a:solidFill>
                <a:latin typeface="+mj-ea"/>
                <a:ea typeface="+mj-ea"/>
              </a:rPr>
              <a:t>　④　</a:t>
            </a:r>
            <a:r>
              <a:rPr lang="ja-JP" altLang="en-US" sz="1200" u="sng" dirty="0" smtClean="0">
                <a:solidFill>
                  <a:schemeClr val="tx1"/>
                </a:solidFill>
                <a:latin typeface="+mj-ea"/>
                <a:ea typeface="+mj-ea"/>
              </a:rPr>
              <a:t>港営事業会計を取り巻く状況</a:t>
            </a:r>
            <a:endParaRPr lang="en-US" altLang="ja-JP" sz="1200" u="sng" dirty="0" smtClean="0">
              <a:solidFill>
                <a:schemeClr val="tx1"/>
              </a:solidFill>
              <a:latin typeface="+mj-ea"/>
              <a:ea typeface="+mj-ea"/>
            </a:endParaRPr>
          </a:p>
        </p:txBody>
      </p:sp>
      <p:sp>
        <p:nvSpPr>
          <p:cNvPr id="32" name="正方形/長方形 31"/>
          <p:cNvSpPr/>
          <p:nvPr/>
        </p:nvSpPr>
        <p:spPr>
          <a:xfrm>
            <a:off x="6391816" y="4670383"/>
            <a:ext cx="2709673" cy="1954387"/>
          </a:xfrm>
          <a:prstGeom prst="rect">
            <a:avLst/>
          </a:prstGeom>
          <a:noFill/>
          <a:ln w="1905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50" b="1" u="sng" dirty="0" smtClean="0">
                <a:solidFill>
                  <a:schemeClr val="tx1"/>
                </a:solidFill>
              </a:rPr>
              <a:t>事業区分の明確化</a:t>
            </a:r>
            <a:endParaRPr lang="en-US" altLang="ja-JP" sz="1150" b="1" u="sng" dirty="0" smtClean="0">
              <a:solidFill>
                <a:schemeClr val="tx1"/>
              </a:solidFill>
            </a:endParaRPr>
          </a:p>
          <a:p>
            <a:pPr marL="171450" indent="-171450">
              <a:buFont typeface="Arial" panose="020B0604020202020204" pitchFamily="34" charset="0"/>
              <a:buChar char="•"/>
            </a:pPr>
            <a:r>
              <a:rPr lang="ja-JP" altLang="en-US" sz="1150" dirty="0" smtClean="0">
                <a:solidFill>
                  <a:schemeClr val="tx1"/>
                </a:solidFill>
              </a:rPr>
              <a:t>港営事業会計を構成するもう一方の事業である埋立事業については、夢洲における万博の開催・</a:t>
            </a:r>
            <a:r>
              <a:rPr lang="en-US" altLang="ja-JP" sz="1150" dirty="0" smtClean="0">
                <a:solidFill>
                  <a:schemeClr val="tx1"/>
                </a:solidFill>
              </a:rPr>
              <a:t>IR</a:t>
            </a:r>
            <a:r>
              <a:rPr lang="ja-JP" altLang="en-US" sz="1150" dirty="0" smtClean="0">
                <a:solidFill>
                  <a:schemeClr val="tx1"/>
                </a:solidFill>
              </a:rPr>
              <a:t>誘致などに伴い、大規模なインフラ投資が想定され、持続可能性やリスクへの対応などの検証が求められる。</a:t>
            </a:r>
          </a:p>
          <a:p>
            <a:pPr marL="171450" indent="-171450">
              <a:buFont typeface="Arial" panose="020B0604020202020204" pitchFamily="34" charset="0"/>
              <a:buChar char="•"/>
            </a:pPr>
            <a:r>
              <a:rPr lang="ja-JP" altLang="en-US" sz="1150" dirty="0" smtClean="0">
                <a:solidFill>
                  <a:schemeClr val="tx1"/>
                </a:solidFill>
              </a:rPr>
              <a:t>したがって</a:t>
            </a:r>
            <a:r>
              <a:rPr lang="ja-JP" altLang="en-US" sz="1150" dirty="0">
                <a:solidFill>
                  <a:schemeClr val="tx1"/>
                </a:solidFill>
              </a:rPr>
              <a:t>、施設提供事業、埋立事業ともに、より独立性・透明性の高い事業運営が求められている。</a:t>
            </a:r>
          </a:p>
        </p:txBody>
      </p:sp>
      <p:sp>
        <p:nvSpPr>
          <p:cNvPr id="18" name="四角形吹き出し 17"/>
          <p:cNvSpPr/>
          <p:nvPr/>
        </p:nvSpPr>
        <p:spPr>
          <a:xfrm>
            <a:off x="879021" y="3930637"/>
            <a:ext cx="8076294" cy="393441"/>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j-ea"/>
                <a:ea typeface="+mj-ea"/>
              </a:rPr>
              <a:t>前回の経営改善方策の策定以降（平成</a:t>
            </a:r>
            <a:r>
              <a:rPr lang="en-US" altLang="ja-JP" sz="1200" dirty="0" smtClean="0">
                <a:solidFill>
                  <a:schemeClr val="tx1"/>
                </a:solidFill>
                <a:latin typeface="+mj-ea"/>
                <a:ea typeface="+mj-ea"/>
              </a:rPr>
              <a:t>19</a:t>
            </a:r>
            <a:r>
              <a:rPr lang="ja-JP" altLang="en-US" sz="1200" dirty="0" smtClean="0">
                <a:solidFill>
                  <a:schemeClr val="tx1"/>
                </a:solidFill>
                <a:latin typeface="+mj-ea"/>
                <a:ea typeface="+mj-ea"/>
              </a:rPr>
              <a:t>年度以降）は、堅調</a:t>
            </a:r>
            <a:r>
              <a:rPr lang="ja-JP" altLang="en-US" sz="1200" dirty="0">
                <a:solidFill>
                  <a:schemeClr val="tx1"/>
                </a:solidFill>
                <a:latin typeface="+mj-ea"/>
                <a:ea typeface="+mj-ea"/>
              </a:rPr>
              <a:t>に利益を計上して</a:t>
            </a:r>
            <a:r>
              <a:rPr lang="ja-JP" altLang="en-US" sz="1200" dirty="0" smtClean="0">
                <a:solidFill>
                  <a:schemeClr val="tx1"/>
                </a:solidFill>
                <a:latin typeface="+mj-ea"/>
                <a:ea typeface="+mj-ea"/>
              </a:rPr>
              <a:t>いた</a:t>
            </a:r>
            <a:r>
              <a:rPr lang="ja-JP" altLang="en-US" sz="1200" dirty="0">
                <a:solidFill>
                  <a:schemeClr val="tx1"/>
                </a:solidFill>
                <a:latin typeface="+mj-ea"/>
                <a:ea typeface="+mj-ea"/>
              </a:rPr>
              <a:t>が</a:t>
            </a:r>
            <a:r>
              <a:rPr lang="ja-JP" altLang="en-US" sz="1200" dirty="0" smtClean="0">
                <a:solidFill>
                  <a:schemeClr val="tx1"/>
                </a:solidFill>
                <a:latin typeface="+mj-ea"/>
                <a:ea typeface="+mj-ea"/>
              </a:rPr>
              <a:t>、平成</a:t>
            </a:r>
            <a:r>
              <a:rPr lang="en-US" altLang="ja-JP" sz="1200" dirty="0" smtClean="0">
                <a:solidFill>
                  <a:schemeClr val="tx1"/>
                </a:solidFill>
                <a:latin typeface="+mj-ea"/>
                <a:ea typeface="+mj-ea"/>
              </a:rPr>
              <a:t>22</a:t>
            </a:r>
            <a:r>
              <a:rPr lang="ja-JP" altLang="en-US" sz="1200" dirty="0" smtClean="0">
                <a:solidFill>
                  <a:schemeClr val="tx1"/>
                </a:solidFill>
                <a:latin typeface="+mj-ea"/>
                <a:ea typeface="+mj-ea"/>
              </a:rPr>
              <a:t>年度以降</a:t>
            </a:r>
            <a:r>
              <a:rPr lang="ja-JP" altLang="en-US" sz="1200" dirty="0">
                <a:solidFill>
                  <a:schemeClr val="tx1"/>
                </a:solidFill>
                <a:latin typeface="+mj-ea"/>
                <a:ea typeface="+mj-ea"/>
              </a:rPr>
              <a:t>、将来の収支悪化</a:t>
            </a:r>
            <a:r>
              <a:rPr lang="ja-JP" altLang="en-US" sz="1200" dirty="0" smtClean="0">
                <a:solidFill>
                  <a:schemeClr val="tx1"/>
                </a:solidFill>
                <a:latin typeface="+mj-ea"/>
                <a:ea typeface="+mj-ea"/>
              </a:rPr>
              <a:t>防止の実現のため、</a:t>
            </a:r>
            <a:r>
              <a:rPr lang="ja-JP" altLang="en-US" sz="1200" dirty="0">
                <a:solidFill>
                  <a:schemeClr val="tx1"/>
                </a:solidFill>
                <a:latin typeface="+mj-ea"/>
                <a:ea typeface="+mj-ea"/>
              </a:rPr>
              <a:t>施設数を減少させたことなどにより</a:t>
            </a:r>
            <a:r>
              <a:rPr lang="ja-JP" altLang="en-US" sz="1200" dirty="0" smtClean="0">
                <a:solidFill>
                  <a:schemeClr val="tx1"/>
                </a:solidFill>
                <a:latin typeface="+mj-ea"/>
                <a:ea typeface="+mj-ea"/>
              </a:rPr>
              <a:t>、利益</a:t>
            </a:r>
            <a:r>
              <a:rPr lang="ja-JP" altLang="en-US" sz="1200" dirty="0">
                <a:solidFill>
                  <a:schemeClr val="tx1"/>
                </a:solidFill>
                <a:latin typeface="+mj-ea"/>
                <a:ea typeface="+mj-ea"/>
              </a:rPr>
              <a:t>が減少している</a:t>
            </a:r>
            <a:r>
              <a:rPr lang="ja-JP" altLang="en-US" sz="1200" dirty="0" smtClean="0">
                <a:solidFill>
                  <a:schemeClr val="tx1"/>
                </a:solidFill>
                <a:latin typeface="+mj-ea"/>
                <a:ea typeface="+mj-ea"/>
              </a:rPr>
              <a:t>。</a:t>
            </a:r>
            <a:endParaRPr lang="en-US" altLang="ja-JP" sz="1200" dirty="0" smtClean="0">
              <a:solidFill>
                <a:schemeClr val="tx1"/>
              </a:solidFill>
              <a:latin typeface="+mj-ea"/>
              <a:ea typeface="+mj-ea"/>
            </a:endParaRPr>
          </a:p>
        </p:txBody>
      </p:sp>
      <p:sp>
        <p:nvSpPr>
          <p:cNvPr id="6" name="右矢印 5"/>
          <p:cNvSpPr/>
          <p:nvPr/>
        </p:nvSpPr>
        <p:spPr>
          <a:xfrm>
            <a:off x="417301" y="3850404"/>
            <a:ext cx="461720" cy="361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6</a:t>
            </a:fld>
            <a:endParaRPr kumimoji="1" lang="ja-JP" altLang="en-US" dirty="0"/>
          </a:p>
        </p:txBody>
      </p:sp>
      <p:sp>
        <p:nvSpPr>
          <p:cNvPr id="7" name="テキスト ボックス 6"/>
          <p:cNvSpPr txBox="1"/>
          <p:nvPr/>
        </p:nvSpPr>
        <p:spPr>
          <a:xfrm>
            <a:off x="5653438" y="3621512"/>
            <a:ext cx="5675622" cy="253916"/>
          </a:xfrm>
          <a:prstGeom prst="rect">
            <a:avLst/>
          </a:prstGeom>
          <a:noFill/>
        </p:spPr>
        <p:txBody>
          <a:bodyPr wrap="square" rtlCol="0">
            <a:spAutoFit/>
          </a:bodyPr>
          <a:lstStyle/>
          <a:p>
            <a:r>
              <a:rPr kumimoji="1" lang="en-US" altLang="ja-JP" sz="1050" dirty="0" smtClean="0"/>
              <a:t>※</a:t>
            </a:r>
            <a:r>
              <a:rPr kumimoji="1" lang="ja-JP" altLang="en-US" sz="1050" dirty="0" smtClean="0"/>
              <a:t>大阪港埋立事業との会計内取引の金額を含む数値</a:t>
            </a:r>
            <a:endParaRPr kumimoji="1" lang="ja-JP" altLang="en-US" sz="1050" dirty="0"/>
          </a:p>
        </p:txBody>
      </p:sp>
      <p:pic>
        <p:nvPicPr>
          <p:cNvPr id="8" name="図 7"/>
          <p:cNvPicPr>
            <a:picLocks noChangeAspect="1"/>
          </p:cNvPicPr>
          <p:nvPr/>
        </p:nvPicPr>
        <p:blipFill>
          <a:blip r:embed="rId4"/>
          <a:stretch>
            <a:fillRect/>
          </a:stretch>
        </p:blipFill>
        <p:spPr>
          <a:xfrm>
            <a:off x="519299" y="739386"/>
            <a:ext cx="8298521" cy="2850821"/>
          </a:xfrm>
          <a:prstGeom prst="rect">
            <a:avLst/>
          </a:prstGeom>
        </p:spPr>
      </p:pic>
      <p:sp>
        <p:nvSpPr>
          <p:cNvPr id="2" name="正方形/長方形 1"/>
          <p:cNvSpPr/>
          <p:nvPr/>
        </p:nvSpPr>
        <p:spPr>
          <a:xfrm>
            <a:off x="519299" y="739386"/>
            <a:ext cx="8298521" cy="283802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6082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669971" y="3487118"/>
            <a:ext cx="4414786" cy="32565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smtClean="0">
              <a:solidFill>
                <a:schemeClr val="tx1"/>
              </a:solidFill>
            </a:endParaRPr>
          </a:p>
          <a:p>
            <a:endParaRPr lang="en-US" altLang="ja-JP" sz="800" dirty="0">
              <a:solidFill>
                <a:schemeClr val="tx1"/>
              </a:solidFill>
            </a:endParaRPr>
          </a:p>
          <a:p>
            <a:endParaRPr lang="en-US" altLang="ja-JP" sz="800" dirty="0" smtClean="0">
              <a:solidFill>
                <a:schemeClr val="tx1"/>
              </a:solidFill>
            </a:endParaRPr>
          </a:p>
          <a:p>
            <a:endParaRPr lang="en-US" altLang="ja-JP" sz="600" dirty="0">
              <a:solidFill>
                <a:schemeClr val="tx1"/>
              </a:solidFill>
            </a:endParaRPr>
          </a:p>
          <a:p>
            <a:pPr>
              <a:lnSpc>
                <a:spcPts val="1200"/>
              </a:lnSpc>
            </a:pPr>
            <a:r>
              <a:rPr lang="ja-JP" altLang="en-US" sz="1050" b="1" u="sng" dirty="0">
                <a:solidFill>
                  <a:schemeClr val="tx1"/>
                </a:solidFill>
              </a:rPr>
              <a:t>新型コロナウイルス感染症拡大による状況</a:t>
            </a:r>
            <a:endParaRPr lang="en-US" altLang="ja-JP" sz="1050" b="1" u="sng" dirty="0">
              <a:solidFill>
                <a:schemeClr val="tx1"/>
              </a:solidFill>
            </a:endParaRPr>
          </a:p>
          <a:p>
            <a:pPr marL="171450" indent="-171450">
              <a:lnSpc>
                <a:spcPts val="1100"/>
              </a:lnSpc>
              <a:buFont typeface="Arial" panose="020B0604020202020204" pitchFamily="34" charset="0"/>
              <a:buChar char="•"/>
            </a:pPr>
            <a:r>
              <a:rPr lang="ja-JP" altLang="en-US" sz="700" dirty="0">
                <a:solidFill>
                  <a:schemeClr val="tx1"/>
                </a:solidFill>
              </a:rPr>
              <a:t>新型コロナウイルス感染拡大により</a:t>
            </a:r>
            <a:r>
              <a:rPr lang="ja-JP" altLang="en-US" sz="700" dirty="0" smtClean="0">
                <a:solidFill>
                  <a:schemeClr val="tx1"/>
                </a:solidFill>
              </a:rPr>
              <a:t>、令和</a:t>
            </a:r>
            <a:r>
              <a:rPr lang="en-US" altLang="ja-JP" sz="700" dirty="0" smtClean="0">
                <a:solidFill>
                  <a:schemeClr val="tx1"/>
                </a:solidFill>
              </a:rPr>
              <a:t>2</a:t>
            </a:r>
            <a:r>
              <a:rPr lang="ja-JP" altLang="en-US" sz="700" dirty="0" smtClean="0">
                <a:solidFill>
                  <a:schemeClr val="tx1"/>
                </a:solidFill>
              </a:rPr>
              <a:t>年の</a:t>
            </a:r>
            <a:r>
              <a:rPr lang="ja-JP" altLang="en-US" sz="700" dirty="0">
                <a:solidFill>
                  <a:schemeClr val="tx1"/>
                </a:solidFill>
              </a:rPr>
              <a:t>訪日外国人</a:t>
            </a:r>
            <a:r>
              <a:rPr lang="ja-JP" altLang="en-US" sz="700" dirty="0" smtClean="0">
                <a:solidFill>
                  <a:schemeClr val="tx1"/>
                </a:solidFill>
              </a:rPr>
              <a:t>は</a:t>
            </a:r>
            <a:r>
              <a:rPr lang="en-US" altLang="ja-JP" sz="700" dirty="0" smtClean="0">
                <a:solidFill>
                  <a:schemeClr val="tx1"/>
                </a:solidFill>
              </a:rPr>
              <a:t>1~12</a:t>
            </a:r>
            <a:r>
              <a:rPr lang="ja-JP" altLang="en-US" sz="700" dirty="0" smtClean="0">
                <a:solidFill>
                  <a:schemeClr val="tx1"/>
                </a:solidFill>
              </a:rPr>
              <a:t>月の</a:t>
            </a:r>
            <a:r>
              <a:rPr lang="ja-JP" altLang="en-US" sz="700" dirty="0">
                <a:solidFill>
                  <a:schemeClr val="tx1"/>
                </a:solidFill>
              </a:rPr>
              <a:t>累計で前年同期と比べ</a:t>
            </a:r>
            <a:r>
              <a:rPr lang="ja-JP" altLang="en-US" sz="700" dirty="0" smtClean="0">
                <a:solidFill>
                  <a:schemeClr val="tx1"/>
                </a:solidFill>
              </a:rPr>
              <a:t>約</a:t>
            </a:r>
            <a:r>
              <a:rPr lang="en-US" altLang="ja-JP" sz="700" b="1" dirty="0" smtClean="0">
                <a:solidFill>
                  <a:schemeClr val="tx1"/>
                </a:solidFill>
              </a:rPr>
              <a:t>9</a:t>
            </a:r>
            <a:r>
              <a:rPr lang="ja-JP" altLang="en-US" sz="700" dirty="0" smtClean="0">
                <a:solidFill>
                  <a:schemeClr val="tx1"/>
                </a:solidFill>
              </a:rPr>
              <a:t>割</a:t>
            </a:r>
            <a:r>
              <a:rPr lang="ja-JP" altLang="en-US" sz="700" dirty="0">
                <a:solidFill>
                  <a:schemeClr val="tx1"/>
                </a:solidFill>
              </a:rPr>
              <a:t>減少している</a:t>
            </a:r>
            <a:r>
              <a:rPr lang="ja-JP" altLang="en-US" sz="700" dirty="0" smtClean="0">
                <a:solidFill>
                  <a:schemeClr val="tx1"/>
                </a:solidFill>
              </a:rPr>
              <a:t>。</a:t>
            </a:r>
            <a:endParaRPr lang="en-US" altLang="ja-JP" sz="700" dirty="0">
              <a:solidFill>
                <a:schemeClr val="tx1"/>
              </a:solidFill>
            </a:endParaRPr>
          </a:p>
          <a:p>
            <a:pPr marL="171450" indent="-171450">
              <a:lnSpc>
                <a:spcPts val="1100"/>
              </a:lnSpc>
              <a:buFont typeface="Arial" panose="020B0604020202020204" pitchFamily="34" charset="0"/>
              <a:buChar char="•"/>
            </a:pPr>
            <a:r>
              <a:rPr lang="ja-JP" altLang="en-US" sz="700" dirty="0">
                <a:solidFill>
                  <a:schemeClr val="tx1"/>
                </a:solidFill>
              </a:rPr>
              <a:t>クルーズ業界では、新型コロナウイルスの感染拡大により、世界的にクルーズ船の運航が停止していたが</a:t>
            </a:r>
            <a:r>
              <a:rPr lang="ja-JP" altLang="en-US" sz="700" dirty="0" smtClean="0">
                <a:solidFill>
                  <a:schemeClr val="tx1"/>
                </a:solidFill>
              </a:rPr>
              <a:t>、一部</a:t>
            </a:r>
            <a:r>
              <a:rPr lang="ja-JP" altLang="en-US" sz="700" dirty="0">
                <a:solidFill>
                  <a:schemeClr val="tx1"/>
                </a:solidFill>
              </a:rPr>
              <a:t>の国・地域で自国内クルーズが徐々に再開されている</a:t>
            </a:r>
            <a:r>
              <a:rPr lang="ja-JP" altLang="en-US" sz="700" dirty="0" smtClean="0">
                <a:solidFill>
                  <a:schemeClr val="tx1"/>
                </a:solidFill>
              </a:rPr>
              <a:t>。</a:t>
            </a:r>
            <a:endParaRPr lang="en-US" altLang="ja-JP" sz="700" dirty="0" smtClean="0">
              <a:solidFill>
                <a:schemeClr val="tx1"/>
              </a:solidFill>
            </a:endParaRPr>
          </a:p>
          <a:p>
            <a:pPr marL="171450" indent="-171450">
              <a:lnSpc>
                <a:spcPts val="1100"/>
              </a:lnSpc>
              <a:buFont typeface="Arial" panose="020B0604020202020204" pitchFamily="34" charset="0"/>
              <a:buChar char="•"/>
            </a:pPr>
            <a:r>
              <a:rPr lang="ja-JP" altLang="en-US" sz="700" dirty="0" smtClean="0">
                <a:solidFill>
                  <a:schemeClr val="tx1"/>
                </a:solidFill>
              </a:rPr>
              <a:t>日本</a:t>
            </a:r>
            <a:r>
              <a:rPr lang="ja-JP" altLang="en-US" sz="700" dirty="0">
                <a:solidFill>
                  <a:schemeClr val="tx1"/>
                </a:solidFill>
              </a:rPr>
              <a:t>でも国監修のもと日本外航客船協会</a:t>
            </a:r>
            <a:r>
              <a:rPr lang="ja-JP" altLang="en-US" sz="700" dirty="0" smtClean="0">
                <a:solidFill>
                  <a:schemeClr val="tx1"/>
                </a:solidFill>
              </a:rPr>
              <a:t>及び日本</a:t>
            </a:r>
            <a:r>
              <a:rPr lang="ja-JP" altLang="en-US" sz="700" dirty="0">
                <a:solidFill>
                  <a:schemeClr val="tx1"/>
                </a:solidFill>
              </a:rPr>
              <a:t>港湾協会が、クルーズ客船及び受入港における感染拡大防止にかかるガイドラインを策定し、</a:t>
            </a:r>
            <a:r>
              <a:rPr lang="ja-JP" altLang="en-US" sz="700" dirty="0" smtClean="0">
                <a:solidFill>
                  <a:schemeClr val="tx1"/>
                </a:solidFill>
              </a:rPr>
              <a:t>同ガイドライン</a:t>
            </a:r>
            <a:r>
              <a:rPr lang="ja-JP" altLang="en-US" sz="700" dirty="0">
                <a:solidFill>
                  <a:schemeClr val="tx1"/>
                </a:solidFill>
              </a:rPr>
              <a:t>に沿った対策を徹底して行った国内クルーズが</a:t>
            </a:r>
            <a:r>
              <a:rPr lang="en-US" altLang="ja-JP" sz="700" dirty="0">
                <a:solidFill>
                  <a:schemeClr val="tx1"/>
                </a:solidFill>
              </a:rPr>
              <a:t>10</a:t>
            </a:r>
            <a:r>
              <a:rPr lang="ja-JP" altLang="en-US" sz="700" dirty="0">
                <a:solidFill>
                  <a:schemeClr val="tx1"/>
                </a:solidFill>
              </a:rPr>
              <a:t>月から再開している。一方、国際クルーズについて</a:t>
            </a:r>
            <a:r>
              <a:rPr lang="ja-JP" altLang="en-US" sz="700" dirty="0" smtClean="0">
                <a:solidFill>
                  <a:schemeClr val="tx1"/>
                </a:solidFill>
              </a:rPr>
              <a:t>は入</a:t>
            </a:r>
            <a:r>
              <a:rPr lang="ja-JP" altLang="en-US" sz="700" dirty="0">
                <a:solidFill>
                  <a:schemeClr val="tx1"/>
                </a:solidFill>
              </a:rPr>
              <a:t>出国が厳しく制限されているため、再開時期は不透明である</a:t>
            </a:r>
            <a:r>
              <a:rPr lang="ja-JP" altLang="en-US" sz="700" dirty="0" smtClean="0">
                <a:solidFill>
                  <a:schemeClr val="tx1"/>
                </a:solidFill>
              </a:rPr>
              <a:t>。</a:t>
            </a:r>
            <a:endParaRPr lang="en-US" altLang="ja-JP" sz="700" dirty="0" smtClean="0">
              <a:solidFill>
                <a:schemeClr val="tx1"/>
              </a:solidFill>
            </a:endParaRPr>
          </a:p>
          <a:p>
            <a:pPr>
              <a:lnSpc>
                <a:spcPts val="1200"/>
              </a:lnSpc>
            </a:pPr>
            <a:r>
              <a:rPr lang="ja-JP" altLang="en-US" sz="1000" b="1" u="sng" dirty="0" smtClean="0">
                <a:solidFill>
                  <a:schemeClr val="tx1"/>
                </a:solidFill>
              </a:rPr>
              <a:t>訪日外国人の</a:t>
            </a:r>
            <a:r>
              <a:rPr lang="ja-JP" altLang="en-US" sz="1000" b="1" u="sng" dirty="0">
                <a:solidFill>
                  <a:schemeClr val="tx1"/>
                </a:solidFill>
              </a:rPr>
              <a:t>状況</a:t>
            </a:r>
            <a:endParaRPr lang="en-US" altLang="ja-JP" sz="1000" b="1" u="sng" dirty="0" smtClean="0">
              <a:solidFill>
                <a:schemeClr val="tx1"/>
              </a:solidFill>
            </a:endParaRPr>
          </a:p>
          <a:p>
            <a:pPr marL="171450" indent="-171450">
              <a:lnSpc>
                <a:spcPts val="1100"/>
              </a:lnSpc>
              <a:buFont typeface="Arial" panose="020B0604020202020204" pitchFamily="34" charset="0"/>
              <a:buChar char="•"/>
            </a:pPr>
            <a:r>
              <a:rPr lang="ja-JP" altLang="en-US" sz="700" dirty="0" smtClean="0">
                <a:solidFill>
                  <a:schemeClr val="tx1"/>
                </a:solidFill>
              </a:rPr>
              <a:t>令和</a:t>
            </a:r>
            <a:r>
              <a:rPr lang="en-US" altLang="ja-JP" sz="700" dirty="0" smtClean="0">
                <a:solidFill>
                  <a:schemeClr val="tx1"/>
                </a:solidFill>
              </a:rPr>
              <a:t>2</a:t>
            </a:r>
            <a:r>
              <a:rPr lang="ja-JP" altLang="en-US" sz="700" dirty="0" smtClean="0">
                <a:solidFill>
                  <a:schemeClr val="tx1"/>
                </a:solidFill>
              </a:rPr>
              <a:t>年に</a:t>
            </a:r>
            <a:r>
              <a:rPr lang="ja-JP" altLang="en-US" sz="700" dirty="0">
                <a:solidFill>
                  <a:schemeClr val="tx1"/>
                </a:solidFill>
              </a:rPr>
              <a:t>日本を訪れた外国人数は</a:t>
            </a:r>
            <a:r>
              <a:rPr lang="ja-JP" altLang="en-US" sz="700" dirty="0" smtClean="0">
                <a:solidFill>
                  <a:schemeClr val="tx1"/>
                </a:solidFill>
              </a:rPr>
              <a:t>約</a:t>
            </a:r>
            <a:r>
              <a:rPr lang="en-US" altLang="ja-JP" sz="700" dirty="0" smtClean="0">
                <a:solidFill>
                  <a:schemeClr val="tx1"/>
                </a:solidFill>
              </a:rPr>
              <a:t>411</a:t>
            </a:r>
            <a:r>
              <a:rPr lang="ja-JP" altLang="en-US" sz="700" dirty="0" smtClean="0">
                <a:solidFill>
                  <a:schemeClr val="tx1"/>
                </a:solidFill>
              </a:rPr>
              <a:t>万人</a:t>
            </a:r>
            <a:r>
              <a:rPr lang="en-US" altLang="ja-JP" sz="700" dirty="0">
                <a:solidFill>
                  <a:schemeClr val="tx1"/>
                </a:solidFill>
              </a:rPr>
              <a:t>(</a:t>
            </a:r>
            <a:r>
              <a:rPr lang="ja-JP" altLang="en-US" sz="700" dirty="0" smtClean="0">
                <a:solidFill>
                  <a:schemeClr val="tx1"/>
                </a:solidFill>
              </a:rPr>
              <a:t>前年比▲</a:t>
            </a:r>
            <a:r>
              <a:rPr lang="en-US" altLang="ja-JP" sz="700" dirty="0" smtClean="0">
                <a:solidFill>
                  <a:schemeClr val="tx1"/>
                </a:solidFill>
              </a:rPr>
              <a:t>87.1%)</a:t>
            </a:r>
            <a:r>
              <a:rPr lang="ja-JP" altLang="en-US" sz="700" dirty="0" smtClean="0">
                <a:solidFill>
                  <a:schemeClr val="tx1"/>
                </a:solidFill>
              </a:rPr>
              <a:t>となっており、コロナウイルス感染症拡大の影響により大幅</a:t>
            </a:r>
            <a:r>
              <a:rPr lang="ja-JP" altLang="en-US" sz="700" dirty="0">
                <a:solidFill>
                  <a:schemeClr val="tx1"/>
                </a:solidFill>
              </a:rPr>
              <a:t>に</a:t>
            </a:r>
            <a:r>
              <a:rPr lang="ja-JP" altLang="en-US" sz="700" dirty="0" smtClean="0">
                <a:solidFill>
                  <a:schemeClr val="tx1"/>
                </a:solidFill>
              </a:rPr>
              <a:t>減少した</a:t>
            </a:r>
            <a:r>
              <a:rPr lang="ja-JP" altLang="en-US" sz="700" dirty="0">
                <a:solidFill>
                  <a:schemeClr val="tx1"/>
                </a:solidFill>
              </a:rPr>
              <a:t>。そのうち大阪を訪れたのは、推計値で約</a:t>
            </a:r>
            <a:r>
              <a:rPr lang="en-US" altLang="ja-JP" sz="700" dirty="0">
                <a:solidFill>
                  <a:schemeClr val="tx1"/>
                </a:solidFill>
              </a:rPr>
              <a:t>159</a:t>
            </a:r>
            <a:r>
              <a:rPr lang="ja-JP" altLang="en-US" sz="700" dirty="0" smtClean="0">
                <a:solidFill>
                  <a:schemeClr val="tx1"/>
                </a:solidFill>
              </a:rPr>
              <a:t>万人</a:t>
            </a:r>
            <a:r>
              <a:rPr lang="en-US" altLang="ja-JP" sz="700" dirty="0">
                <a:solidFill>
                  <a:schemeClr val="tx1"/>
                </a:solidFill>
              </a:rPr>
              <a:t>(</a:t>
            </a:r>
            <a:r>
              <a:rPr lang="ja-JP" altLang="en-US" sz="700" dirty="0">
                <a:solidFill>
                  <a:schemeClr val="tx1"/>
                </a:solidFill>
              </a:rPr>
              <a:t>前年比▲</a:t>
            </a:r>
            <a:r>
              <a:rPr lang="en-US" altLang="ja-JP" sz="700" dirty="0">
                <a:solidFill>
                  <a:schemeClr val="tx1"/>
                </a:solidFill>
              </a:rPr>
              <a:t>87.1%)</a:t>
            </a:r>
            <a:r>
              <a:rPr lang="ja-JP" altLang="en-US" sz="700" dirty="0" smtClean="0">
                <a:solidFill>
                  <a:schemeClr val="tx1"/>
                </a:solidFill>
              </a:rPr>
              <a:t>と</a:t>
            </a:r>
            <a:r>
              <a:rPr lang="ja-JP" altLang="en-US" sz="700" dirty="0">
                <a:solidFill>
                  <a:schemeClr val="tx1"/>
                </a:solidFill>
              </a:rPr>
              <a:t>なっている。</a:t>
            </a:r>
            <a:endParaRPr lang="en-US" altLang="ja-JP" sz="700" dirty="0">
              <a:solidFill>
                <a:schemeClr val="tx1"/>
              </a:solidFill>
            </a:endParaRPr>
          </a:p>
          <a:p>
            <a:pPr>
              <a:lnSpc>
                <a:spcPts val="1200"/>
              </a:lnSpc>
            </a:pPr>
            <a:r>
              <a:rPr lang="ja-JP" altLang="en-US" sz="1050" b="1" u="sng" dirty="0" smtClean="0">
                <a:solidFill>
                  <a:schemeClr val="tx1"/>
                </a:solidFill>
              </a:rPr>
              <a:t>大阪港</a:t>
            </a:r>
            <a:r>
              <a:rPr lang="ja-JP" altLang="en-US" sz="1050" b="1" u="sng" dirty="0">
                <a:solidFill>
                  <a:schemeClr val="tx1"/>
                </a:solidFill>
              </a:rPr>
              <a:t>における今後の見込み</a:t>
            </a:r>
            <a:endParaRPr lang="en-US" altLang="ja-JP" sz="1050" b="1" u="sng" dirty="0">
              <a:solidFill>
                <a:schemeClr val="tx1"/>
              </a:solidFill>
            </a:endParaRPr>
          </a:p>
          <a:p>
            <a:pPr marL="171450" indent="-171450">
              <a:lnSpc>
                <a:spcPts val="1100"/>
              </a:lnSpc>
              <a:buFont typeface="Arial" panose="020B0604020202020204" pitchFamily="34" charset="0"/>
              <a:buChar char="•"/>
            </a:pPr>
            <a:r>
              <a:rPr lang="ja-JP" altLang="en-US" sz="700" dirty="0">
                <a:solidFill>
                  <a:schemeClr val="tx1"/>
                </a:solidFill>
              </a:rPr>
              <a:t>近年、国内各港へのクルーズ船の寄港が増加している。大阪港も人気の寄港地として増加傾向に</a:t>
            </a:r>
            <a:r>
              <a:rPr lang="ja-JP" altLang="en-US" sz="700" dirty="0" smtClean="0">
                <a:solidFill>
                  <a:schemeClr val="tx1"/>
                </a:solidFill>
              </a:rPr>
              <a:t>あり、令和</a:t>
            </a:r>
            <a:r>
              <a:rPr lang="ja-JP" altLang="en-US" sz="700" dirty="0">
                <a:solidFill>
                  <a:schemeClr val="tx1"/>
                </a:solidFill>
              </a:rPr>
              <a:t>元年の寄港回数は</a:t>
            </a:r>
            <a:r>
              <a:rPr lang="en-US" altLang="ja-JP" sz="700" dirty="0">
                <a:solidFill>
                  <a:schemeClr val="tx1"/>
                </a:solidFill>
              </a:rPr>
              <a:t>62</a:t>
            </a:r>
            <a:r>
              <a:rPr lang="ja-JP" altLang="en-US" sz="700" dirty="0">
                <a:solidFill>
                  <a:schemeClr val="tx1"/>
                </a:solidFill>
              </a:rPr>
              <a:t>回と</a:t>
            </a:r>
            <a:r>
              <a:rPr lang="ja-JP" altLang="en-US" sz="700" dirty="0" smtClean="0">
                <a:solidFill>
                  <a:schemeClr val="tx1"/>
                </a:solidFill>
              </a:rPr>
              <a:t>なった。しかし、令和</a:t>
            </a:r>
            <a:r>
              <a:rPr lang="en-US" altLang="ja-JP" sz="700" dirty="0" smtClean="0">
                <a:solidFill>
                  <a:schemeClr val="tx1"/>
                </a:solidFill>
              </a:rPr>
              <a:t>2</a:t>
            </a:r>
            <a:r>
              <a:rPr lang="ja-JP" altLang="en-US" sz="700" dirty="0" smtClean="0">
                <a:solidFill>
                  <a:schemeClr val="tx1"/>
                </a:solidFill>
              </a:rPr>
              <a:t>年以降は新型</a:t>
            </a:r>
            <a:r>
              <a:rPr lang="ja-JP" altLang="en-US" sz="700" dirty="0">
                <a:solidFill>
                  <a:schemeClr val="tx1"/>
                </a:solidFill>
              </a:rPr>
              <a:t>コロナウイルス感染症拡大の影響もあり、今後の外国籍クルーズ船による寄港再開時期は見通せない状況に</a:t>
            </a:r>
            <a:r>
              <a:rPr lang="ja-JP" altLang="en-US" sz="700" dirty="0" smtClean="0">
                <a:solidFill>
                  <a:schemeClr val="tx1"/>
                </a:solidFill>
              </a:rPr>
              <a:t>ある。また、日本</a:t>
            </a:r>
            <a:r>
              <a:rPr lang="ja-JP" altLang="en-US" sz="700" dirty="0">
                <a:solidFill>
                  <a:schemeClr val="tx1"/>
                </a:solidFill>
              </a:rPr>
              <a:t>籍クルーズ船による国内クルーズについて</a:t>
            </a:r>
            <a:r>
              <a:rPr lang="ja-JP" altLang="en-US" sz="700" dirty="0" smtClean="0">
                <a:solidFill>
                  <a:schemeClr val="tx1"/>
                </a:solidFill>
              </a:rPr>
              <a:t>、感染症対策を行ったうえ、</a:t>
            </a:r>
            <a:r>
              <a:rPr lang="en-US" altLang="ja-JP" sz="700" dirty="0" smtClean="0">
                <a:solidFill>
                  <a:schemeClr val="tx1"/>
                </a:solidFill>
              </a:rPr>
              <a:t>12</a:t>
            </a:r>
            <a:r>
              <a:rPr lang="ja-JP" altLang="en-US" sz="700" dirty="0">
                <a:solidFill>
                  <a:schemeClr val="tx1"/>
                </a:solidFill>
              </a:rPr>
              <a:t>月から大阪港への寄港が再開して</a:t>
            </a:r>
            <a:r>
              <a:rPr lang="ja-JP" altLang="en-US" sz="700" dirty="0" smtClean="0">
                <a:solidFill>
                  <a:schemeClr val="tx1"/>
                </a:solidFill>
              </a:rPr>
              <a:t>いるが、感染拡大状況下で</a:t>
            </a:r>
            <a:r>
              <a:rPr lang="en-US" altLang="ja-JP" sz="700" dirty="0" smtClean="0">
                <a:solidFill>
                  <a:schemeClr val="tx1"/>
                </a:solidFill>
              </a:rPr>
              <a:t>1</a:t>
            </a:r>
            <a:r>
              <a:rPr lang="ja-JP" altLang="en-US" sz="700" dirty="0" smtClean="0">
                <a:solidFill>
                  <a:schemeClr val="tx1"/>
                </a:solidFill>
              </a:rPr>
              <a:t>月から再度全国的にクルーズがストップしている。</a:t>
            </a:r>
            <a:endParaRPr lang="ja-JP" altLang="en-US" sz="700" dirty="0">
              <a:solidFill>
                <a:schemeClr val="tx1"/>
              </a:solidFill>
            </a:endParaRPr>
          </a:p>
        </p:txBody>
      </p:sp>
      <p:sp>
        <p:nvSpPr>
          <p:cNvPr id="9" name="正方形/長方形 8"/>
          <p:cNvSpPr/>
          <p:nvPr/>
        </p:nvSpPr>
        <p:spPr>
          <a:xfrm>
            <a:off x="4669971" y="631412"/>
            <a:ext cx="4414786" cy="28557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solidFill>
                <a:schemeClr val="tx1"/>
              </a:solidFill>
            </a:endParaRPr>
          </a:p>
          <a:p>
            <a:endParaRPr lang="en-US" altLang="ja-JP" sz="1200" dirty="0">
              <a:solidFill>
                <a:schemeClr val="tx1"/>
              </a:solidFill>
            </a:endParaRPr>
          </a:p>
          <a:p>
            <a:endParaRPr lang="en-US" altLang="ja-JP" sz="1200" dirty="0">
              <a:solidFill>
                <a:schemeClr val="tx1"/>
              </a:solidFill>
            </a:endParaRPr>
          </a:p>
          <a:p>
            <a:r>
              <a:rPr lang="ja-JP" altLang="en-US" sz="1100" b="1" u="sng" dirty="0">
                <a:solidFill>
                  <a:schemeClr val="tx1"/>
                </a:solidFill>
              </a:rPr>
              <a:t>新型コロナウイルス感染症拡大による状況</a:t>
            </a:r>
            <a:endParaRPr lang="en-US" altLang="ja-JP" sz="1100" b="1" u="sng" dirty="0">
              <a:solidFill>
                <a:schemeClr val="tx1"/>
              </a:solidFill>
            </a:endParaRPr>
          </a:p>
          <a:p>
            <a:pPr marL="171450" indent="-171450">
              <a:buFont typeface="Arial" panose="020B0604020202020204" pitchFamily="34" charset="0"/>
              <a:buChar char="•"/>
            </a:pPr>
            <a:r>
              <a:rPr lang="ja-JP" altLang="en-US" sz="1050" dirty="0">
                <a:solidFill>
                  <a:schemeClr val="tx1"/>
                </a:solidFill>
              </a:rPr>
              <a:t>新型コロナウイルス感染症が世界中で拡大し国内外で収束時期が予測できず、経済や</a:t>
            </a:r>
            <a:r>
              <a:rPr lang="ja-JP" altLang="en-US" sz="1050" dirty="0" smtClean="0">
                <a:solidFill>
                  <a:schemeClr val="tx1"/>
                </a:solidFill>
              </a:rPr>
              <a:t>貿易の</a:t>
            </a:r>
            <a:r>
              <a:rPr lang="ja-JP" altLang="en-US" sz="1050" dirty="0">
                <a:solidFill>
                  <a:schemeClr val="tx1"/>
                </a:solidFill>
              </a:rPr>
              <a:t>回復が見通せない状況にある</a:t>
            </a:r>
            <a:r>
              <a:rPr lang="ja-JP" altLang="en-US" sz="1050" dirty="0" smtClean="0">
                <a:solidFill>
                  <a:schemeClr val="tx1"/>
                </a:solidFill>
              </a:rPr>
              <a:t>。</a:t>
            </a:r>
            <a:endParaRPr lang="en-US" altLang="ja-JP" sz="1050" dirty="0">
              <a:solidFill>
                <a:schemeClr val="tx1"/>
              </a:solidFill>
            </a:endParaRPr>
          </a:p>
          <a:p>
            <a:r>
              <a:rPr lang="ja-JP" altLang="en-US" sz="1100" b="1" u="sng" dirty="0" smtClean="0">
                <a:solidFill>
                  <a:schemeClr val="tx1"/>
                </a:solidFill>
              </a:rPr>
              <a:t>効率的</a:t>
            </a:r>
            <a:r>
              <a:rPr lang="ja-JP" altLang="en-US" sz="1100" b="1" u="sng" dirty="0">
                <a:solidFill>
                  <a:schemeClr val="tx1"/>
                </a:solidFill>
              </a:rPr>
              <a:t>な輸送形態の重要性の高まり</a:t>
            </a:r>
            <a:endParaRPr lang="en-US" altLang="ja-JP" sz="1100" b="1" u="sng" dirty="0">
              <a:solidFill>
                <a:schemeClr val="tx1"/>
              </a:solidFill>
            </a:endParaRPr>
          </a:p>
          <a:p>
            <a:pPr marL="171450" indent="-171450">
              <a:buFont typeface="Arial" panose="020B0604020202020204" pitchFamily="34" charset="0"/>
              <a:buChar char="•"/>
            </a:pPr>
            <a:r>
              <a:rPr lang="ja-JP" altLang="en-US" sz="1050" dirty="0">
                <a:solidFill>
                  <a:schemeClr val="tx1"/>
                </a:solidFill>
              </a:rPr>
              <a:t>環境にやさしいモーダルシフトの推進に寄与するとともに、一度に大量輸送が可能で、荷役効率の高い内航フェリーや</a:t>
            </a:r>
            <a:r>
              <a:rPr lang="en-US" altLang="ja-JP" sz="1050" dirty="0">
                <a:solidFill>
                  <a:schemeClr val="tx1"/>
                </a:solidFill>
              </a:rPr>
              <a:t>RORO</a:t>
            </a:r>
            <a:r>
              <a:rPr lang="ja-JP" altLang="en-US" sz="1050" dirty="0">
                <a:solidFill>
                  <a:schemeClr val="tx1"/>
                </a:solidFill>
              </a:rPr>
              <a:t>船等による効率的な輸送形態の重要性が高まっている。</a:t>
            </a:r>
            <a:endParaRPr lang="en-US" altLang="ja-JP" sz="1050" dirty="0">
              <a:solidFill>
                <a:schemeClr val="tx1"/>
              </a:solidFill>
            </a:endParaRPr>
          </a:p>
          <a:p>
            <a:r>
              <a:rPr lang="ja-JP" altLang="en-US" sz="1100" b="1" u="sng" dirty="0">
                <a:solidFill>
                  <a:schemeClr val="tx1"/>
                </a:solidFill>
              </a:rPr>
              <a:t>船舶の大型化への対応</a:t>
            </a:r>
            <a:endParaRPr lang="en-US" altLang="ja-JP" sz="1100" b="1" u="sng" dirty="0">
              <a:solidFill>
                <a:schemeClr val="tx1"/>
              </a:solidFill>
            </a:endParaRPr>
          </a:p>
          <a:p>
            <a:pPr marL="171450" indent="-171450">
              <a:buFont typeface="Arial" panose="020B0604020202020204" pitchFamily="34" charset="0"/>
              <a:buChar char="•"/>
            </a:pPr>
            <a:r>
              <a:rPr lang="ja-JP" altLang="en-US" sz="1050" dirty="0" smtClean="0">
                <a:solidFill>
                  <a:schemeClr val="tx1"/>
                </a:solidFill>
              </a:rPr>
              <a:t>この</a:t>
            </a:r>
            <a:r>
              <a:rPr lang="ja-JP" altLang="en-US" sz="1050" dirty="0">
                <a:solidFill>
                  <a:schemeClr val="tx1"/>
                </a:solidFill>
              </a:rPr>
              <a:t>ような状況の中、沖縄航路を中心とした</a:t>
            </a:r>
            <a:r>
              <a:rPr lang="en-US" altLang="ja-JP" sz="1050" dirty="0">
                <a:solidFill>
                  <a:schemeClr val="tx1"/>
                </a:solidFill>
              </a:rPr>
              <a:t>RORO</a:t>
            </a:r>
            <a:r>
              <a:rPr lang="ja-JP" altLang="en-US" sz="1050" dirty="0">
                <a:solidFill>
                  <a:schemeClr val="tx1"/>
                </a:solidFill>
              </a:rPr>
              <a:t>船に</a:t>
            </a:r>
            <a:r>
              <a:rPr lang="ja-JP" altLang="en-US" sz="1050" dirty="0" smtClean="0">
                <a:solidFill>
                  <a:schemeClr val="tx1"/>
                </a:solidFill>
              </a:rPr>
              <a:t>おいて</a:t>
            </a:r>
            <a:r>
              <a:rPr lang="ja-JP" altLang="en-US" sz="1050" dirty="0">
                <a:solidFill>
                  <a:schemeClr val="tx1"/>
                </a:solidFill>
              </a:rPr>
              <a:t>、</a:t>
            </a:r>
            <a:r>
              <a:rPr lang="ja-JP" altLang="en-US" sz="1050" dirty="0" smtClean="0">
                <a:solidFill>
                  <a:schemeClr val="tx1"/>
                </a:solidFill>
              </a:rPr>
              <a:t>輸</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送</a:t>
            </a:r>
            <a:r>
              <a:rPr lang="ja-JP" altLang="en-US" sz="1050" dirty="0">
                <a:solidFill>
                  <a:schemeClr val="tx1"/>
                </a:solidFill>
              </a:rPr>
              <a:t>能力向上等を図るため船舶の大型化が</a:t>
            </a:r>
            <a:r>
              <a:rPr lang="ja-JP" altLang="en-US" sz="1050" dirty="0" smtClean="0">
                <a:solidFill>
                  <a:schemeClr val="tx1"/>
                </a:solidFill>
              </a:rPr>
              <a:t>進められて</a:t>
            </a:r>
            <a:r>
              <a:rPr lang="ja-JP" altLang="en-US" sz="1050" dirty="0">
                <a:solidFill>
                  <a:schemeClr val="tx1"/>
                </a:solidFill>
              </a:rPr>
              <a:t>いる。</a:t>
            </a:r>
            <a:endParaRPr lang="en-US" altLang="ja-JP" sz="1050" dirty="0">
              <a:solidFill>
                <a:schemeClr val="tx1"/>
              </a:solidFill>
            </a:endParaRPr>
          </a:p>
          <a:p>
            <a:r>
              <a:rPr lang="ja-JP" altLang="en-US" sz="1100" b="1" u="sng" dirty="0">
                <a:solidFill>
                  <a:schemeClr val="tx1"/>
                </a:solidFill>
              </a:rPr>
              <a:t>阪神港における集貨の取り組み</a:t>
            </a:r>
            <a:endParaRPr lang="en-US" altLang="ja-JP" sz="1100" b="1" u="sng" dirty="0">
              <a:solidFill>
                <a:schemeClr val="tx1"/>
              </a:solidFill>
            </a:endParaRPr>
          </a:p>
          <a:p>
            <a:pPr marL="171450" indent="-171450">
              <a:buFont typeface="Arial" panose="020B0604020202020204" pitchFamily="34" charset="0"/>
              <a:buChar char="•"/>
            </a:pPr>
            <a:r>
              <a:rPr lang="ja-JP" altLang="en-US" sz="1050" dirty="0">
                <a:solidFill>
                  <a:schemeClr val="tx1"/>
                </a:solidFill>
              </a:rPr>
              <a:t>国際戦略港湾施策において、西日本発着のコンテナ貨物を阪神港へ集貨する取り組みが進められる中、内航フィーダー船への対応について検討していく必要がある。</a:t>
            </a:r>
          </a:p>
        </p:txBody>
      </p:sp>
      <p:sp>
        <p:nvSpPr>
          <p:cNvPr id="4" name="コンテンツ プレースホルダー 2"/>
          <p:cNvSpPr txBox="1">
            <a:spLocks/>
          </p:cNvSpPr>
          <p:nvPr/>
        </p:nvSpPr>
        <p:spPr>
          <a:xfrm>
            <a:off x="34472" y="315597"/>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None/>
            </a:pPr>
            <a:r>
              <a:rPr lang="ja-JP" altLang="en-US" sz="1600" b="1" dirty="0" smtClean="0">
                <a:solidFill>
                  <a:prstClr val="black"/>
                </a:solidFill>
                <a:latin typeface="メイリオ" panose="020B0604030504040204" pitchFamily="50" charset="-128"/>
              </a:rPr>
              <a:t>２</a:t>
            </a:r>
            <a:r>
              <a:rPr lang="ja-JP" altLang="en-US" sz="1600" b="1" dirty="0" smtClean="0">
                <a:solidFill>
                  <a:schemeClr val="tx1"/>
                </a:solidFill>
                <a:latin typeface="+mj-ea"/>
              </a:rPr>
              <a:t>．</a:t>
            </a:r>
            <a:r>
              <a:rPr lang="ja-JP" altLang="en-US" sz="1600" b="1" dirty="0" smtClean="0">
                <a:solidFill>
                  <a:prstClr val="black"/>
                </a:solidFill>
                <a:latin typeface="メイリオ" panose="020B0604030504040204" pitchFamily="50" charset="-128"/>
              </a:rPr>
              <a:t>大阪港</a:t>
            </a:r>
            <a:r>
              <a:rPr lang="ja-JP" altLang="en-US" sz="1600" b="1" dirty="0">
                <a:solidFill>
                  <a:prstClr val="black"/>
                </a:solidFill>
                <a:latin typeface="メイリオ" panose="020B0604030504040204" pitchFamily="50" charset="-128"/>
              </a:rPr>
              <a:t>を取り巻く</a:t>
            </a:r>
            <a:r>
              <a:rPr lang="ja-JP" altLang="en-US" sz="1600" b="1" dirty="0" smtClean="0">
                <a:solidFill>
                  <a:prstClr val="black"/>
                </a:solidFill>
                <a:latin typeface="メイリオ" panose="020B0604030504040204" pitchFamily="50" charset="-128"/>
              </a:rPr>
              <a:t>状況</a:t>
            </a:r>
            <a:endParaRPr lang="en-US" altLang="ja-JP" sz="1600" b="1" dirty="0">
              <a:solidFill>
                <a:prstClr val="black"/>
              </a:solidFill>
              <a:latin typeface="メイリオ" panose="020B0604030504040204" pitchFamily="50" charset="-128"/>
            </a:endParaRPr>
          </a:p>
        </p:txBody>
      </p:sp>
      <p:sp>
        <p:nvSpPr>
          <p:cNvPr id="6" name="正方形/長方形 5"/>
          <p:cNvSpPr/>
          <p:nvPr/>
        </p:nvSpPr>
        <p:spPr>
          <a:xfrm>
            <a:off x="34474" y="631408"/>
            <a:ext cx="4559297" cy="61122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r>
              <a:rPr lang="ja-JP" altLang="en-US" sz="1100" b="1" u="sng" dirty="0" smtClean="0">
                <a:solidFill>
                  <a:schemeClr val="tx1"/>
                </a:solidFill>
              </a:rPr>
              <a:t>新型</a:t>
            </a:r>
            <a:r>
              <a:rPr lang="ja-JP" altLang="en-US" sz="1100" b="1" u="sng" dirty="0">
                <a:solidFill>
                  <a:schemeClr val="tx1"/>
                </a:solidFill>
              </a:rPr>
              <a:t>コロナウイルス感染症拡大による状況</a:t>
            </a:r>
            <a:endParaRPr lang="en-US" altLang="ja-JP" sz="1050" b="1" u="sng" dirty="0">
              <a:solidFill>
                <a:schemeClr val="tx1"/>
              </a:solidFill>
            </a:endParaRPr>
          </a:p>
          <a:p>
            <a:pPr marL="171450" indent="-171450">
              <a:buFont typeface="Arial" panose="020B0604020202020204" pitchFamily="34" charset="0"/>
              <a:buChar char="•"/>
            </a:pPr>
            <a:r>
              <a:rPr lang="ja-JP" altLang="en-US" sz="1050" dirty="0">
                <a:solidFill>
                  <a:schemeClr val="tx1"/>
                </a:solidFill>
              </a:rPr>
              <a:t>新型コロナウイルス感染症が全世界で拡大し、収束時期などについては予測できない状況で、世界経済は大幅な景気後退局面にある。</a:t>
            </a:r>
            <a:endParaRPr lang="en-US" altLang="ja-JP" sz="1050" dirty="0">
              <a:solidFill>
                <a:schemeClr val="tx1"/>
              </a:solidFill>
            </a:endParaRPr>
          </a:p>
          <a:p>
            <a:pPr marL="171450" indent="-171450">
              <a:buFont typeface="Arial" panose="020B0604020202020204" pitchFamily="34" charset="0"/>
              <a:buChar char="•"/>
            </a:pPr>
            <a:r>
              <a:rPr lang="en-US" altLang="ja-JP" sz="1050" dirty="0" smtClean="0">
                <a:solidFill>
                  <a:schemeClr val="tx1"/>
                </a:solidFill>
              </a:rPr>
              <a:t>WTO</a:t>
            </a:r>
            <a:r>
              <a:rPr lang="ja-JP" altLang="en-US" sz="1050" dirty="0">
                <a:solidFill>
                  <a:schemeClr val="tx1"/>
                </a:solidFill>
              </a:rPr>
              <a:t>の世界貿易</a:t>
            </a:r>
            <a:r>
              <a:rPr lang="ja-JP" altLang="en-US" sz="1050" dirty="0" smtClean="0">
                <a:solidFill>
                  <a:schemeClr val="tx1"/>
                </a:solidFill>
              </a:rPr>
              <a:t>見通し（令和</a:t>
            </a:r>
            <a:r>
              <a:rPr lang="en-US" altLang="ja-JP" sz="1050" dirty="0" smtClean="0">
                <a:solidFill>
                  <a:schemeClr val="tx1"/>
                </a:solidFill>
              </a:rPr>
              <a:t>2</a:t>
            </a:r>
            <a:r>
              <a:rPr lang="ja-JP" altLang="en-US" sz="1050" dirty="0" smtClean="0">
                <a:solidFill>
                  <a:schemeClr val="tx1"/>
                </a:solidFill>
              </a:rPr>
              <a:t>年</a:t>
            </a:r>
            <a:r>
              <a:rPr lang="en-US" altLang="ja-JP" sz="1050" dirty="0" smtClean="0">
                <a:solidFill>
                  <a:schemeClr val="tx1"/>
                </a:solidFill>
              </a:rPr>
              <a:t>10</a:t>
            </a:r>
            <a:r>
              <a:rPr lang="ja-JP" altLang="en-US" sz="1050" dirty="0" smtClean="0">
                <a:solidFill>
                  <a:schemeClr val="tx1"/>
                </a:solidFill>
              </a:rPr>
              <a:t>月公表）では、令和</a:t>
            </a:r>
            <a:r>
              <a:rPr lang="en-US" altLang="ja-JP" sz="1050" dirty="0" smtClean="0">
                <a:solidFill>
                  <a:schemeClr val="tx1"/>
                </a:solidFill>
              </a:rPr>
              <a:t>2</a:t>
            </a:r>
            <a:r>
              <a:rPr lang="ja-JP" altLang="en-US" sz="1050" dirty="0" smtClean="0">
                <a:solidFill>
                  <a:schemeClr val="tx1"/>
                </a:solidFill>
              </a:rPr>
              <a:t>年</a:t>
            </a:r>
            <a:r>
              <a:rPr lang="ja-JP" altLang="en-US" sz="1050" dirty="0">
                <a:solidFill>
                  <a:schemeClr val="tx1"/>
                </a:solidFill>
              </a:rPr>
              <a:t>の世界</a:t>
            </a:r>
            <a:r>
              <a:rPr lang="ja-JP" altLang="en-US" sz="1050" dirty="0" smtClean="0">
                <a:solidFill>
                  <a:schemeClr val="tx1"/>
                </a:solidFill>
              </a:rPr>
              <a:t>の貿易量が前年比で約</a:t>
            </a:r>
            <a:r>
              <a:rPr lang="en-US" altLang="ja-JP" sz="1050" dirty="0" smtClean="0">
                <a:solidFill>
                  <a:schemeClr val="tx1"/>
                </a:solidFill>
              </a:rPr>
              <a:t>1</a:t>
            </a:r>
            <a:r>
              <a:rPr lang="ja-JP" altLang="en-US" sz="1050" dirty="0" smtClean="0">
                <a:solidFill>
                  <a:schemeClr val="tx1"/>
                </a:solidFill>
              </a:rPr>
              <a:t>割落ち込む</a:t>
            </a:r>
            <a:r>
              <a:rPr lang="ja-JP" altLang="en-US" sz="1050" dirty="0">
                <a:solidFill>
                  <a:schemeClr val="tx1"/>
                </a:solidFill>
              </a:rPr>
              <a:t>という見込みも</a:t>
            </a:r>
            <a:r>
              <a:rPr lang="ja-JP" altLang="en-US" sz="1050" dirty="0" smtClean="0">
                <a:solidFill>
                  <a:schemeClr val="tx1"/>
                </a:solidFill>
              </a:rPr>
              <a:t>示されている。</a:t>
            </a:r>
            <a:endParaRPr lang="en-US" altLang="ja-JP" sz="1050" dirty="0" smtClean="0">
              <a:solidFill>
                <a:schemeClr val="tx1"/>
              </a:solidFill>
            </a:endParaRPr>
          </a:p>
          <a:p>
            <a:endParaRPr lang="en-US" altLang="ja-JP" sz="1050" u="sng" dirty="0">
              <a:solidFill>
                <a:schemeClr val="tx1"/>
              </a:solidFill>
            </a:endParaRPr>
          </a:p>
          <a:p>
            <a:r>
              <a:rPr lang="ja-JP" altLang="en-US" sz="1100" b="1" u="sng" dirty="0" smtClean="0">
                <a:solidFill>
                  <a:schemeClr val="tx1"/>
                </a:solidFill>
              </a:rPr>
              <a:t>我が国</a:t>
            </a:r>
            <a:r>
              <a:rPr lang="ja-JP" altLang="en-US" sz="1100" b="1" u="sng" dirty="0">
                <a:solidFill>
                  <a:schemeClr val="tx1"/>
                </a:solidFill>
              </a:rPr>
              <a:t>港湾を取り巻く状況</a:t>
            </a:r>
            <a:endParaRPr lang="en-US" altLang="ja-JP" sz="1100" b="1" u="sng" dirty="0">
              <a:solidFill>
                <a:schemeClr val="tx1"/>
              </a:solidFill>
            </a:endParaRPr>
          </a:p>
          <a:p>
            <a:pPr marL="171450" indent="-171450">
              <a:buFont typeface="Arial" panose="020B0604020202020204" pitchFamily="34" charset="0"/>
              <a:buChar char="•"/>
            </a:pPr>
            <a:r>
              <a:rPr lang="ja-JP" altLang="en-US" sz="1050" dirty="0">
                <a:solidFill>
                  <a:schemeClr val="tx1"/>
                </a:solidFill>
              </a:rPr>
              <a:t>アジア地域の急速な経済成長や人口の増加、国際分業の進展に伴い、交易が一層活発化しており、我が国の産業・貿易構造の変化に伴って、国際海上輸送ネットワークの重要性が高まっている。</a:t>
            </a:r>
          </a:p>
          <a:p>
            <a:pPr marL="171450" indent="-171450">
              <a:buFont typeface="Arial" panose="020B0604020202020204" pitchFamily="34" charset="0"/>
              <a:buChar char="•"/>
            </a:pPr>
            <a:r>
              <a:rPr lang="ja-JP" altLang="en-US" sz="1050" dirty="0">
                <a:solidFill>
                  <a:schemeClr val="tx1"/>
                </a:solidFill>
              </a:rPr>
              <a:t>一方、中国を中心とした東アジア諸港の港勢の伸長により、我が国の港湾の相対的地位が低下している。</a:t>
            </a:r>
          </a:p>
          <a:p>
            <a:pPr marL="171450" indent="-171450">
              <a:buFont typeface="Arial" panose="020B0604020202020204" pitchFamily="34" charset="0"/>
              <a:buChar char="•"/>
            </a:pPr>
            <a:r>
              <a:rPr lang="ja-JP" altLang="en-US" sz="1050" dirty="0">
                <a:solidFill>
                  <a:schemeClr val="tx1"/>
                </a:solidFill>
              </a:rPr>
              <a:t>また</a:t>
            </a:r>
            <a:r>
              <a:rPr lang="ja-JP" altLang="en-US" sz="1050" dirty="0" smtClean="0">
                <a:solidFill>
                  <a:schemeClr val="tx1"/>
                </a:solidFill>
              </a:rPr>
              <a:t>、国際分業</a:t>
            </a:r>
            <a:r>
              <a:rPr lang="ja-JP" altLang="en-US" sz="1050" dirty="0">
                <a:solidFill>
                  <a:schemeClr val="tx1"/>
                </a:solidFill>
              </a:rPr>
              <a:t>の進展に伴ってサプライチェーンマネジメントの</a:t>
            </a:r>
            <a:r>
              <a:rPr lang="ja-JP" altLang="en-US" sz="1050" dirty="0" smtClean="0">
                <a:solidFill>
                  <a:schemeClr val="tx1"/>
                </a:solidFill>
              </a:rPr>
              <a:t>高度化</a:t>
            </a:r>
            <a:r>
              <a:rPr lang="ja-JP" altLang="en-US" sz="1050" dirty="0">
                <a:solidFill>
                  <a:schemeClr val="tx1"/>
                </a:solidFill>
              </a:rPr>
              <a:t>が進む中、総合的な物流の効率化が求められている。</a:t>
            </a:r>
            <a:endParaRPr lang="en-US" altLang="ja-JP" sz="1050" dirty="0">
              <a:solidFill>
                <a:schemeClr val="tx1"/>
              </a:solidFill>
            </a:endParaRPr>
          </a:p>
          <a:p>
            <a:endParaRPr lang="en-US" altLang="ja-JP" sz="1100" b="1" u="sng" dirty="0" smtClean="0">
              <a:solidFill>
                <a:schemeClr val="tx1"/>
              </a:solidFill>
            </a:endParaRPr>
          </a:p>
          <a:p>
            <a:r>
              <a:rPr lang="ja-JP" altLang="en-US" sz="1100" b="1" u="sng" dirty="0" smtClean="0">
                <a:solidFill>
                  <a:schemeClr val="tx1"/>
                </a:solidFill>
              </a:rPr>
              <a:t>アライアンス</a:t>
            </a:r>
            <a:r>
              <a:rPr lang="ja-JP" altLang="en-US" sz="1100" b="1" u="sng" dirty="0">
                <a:solidFill>
                  <a:schemeClr val="tx1"/>
                </a:solidFill>
              </a:rPr>
              <a:t>の再編</a:t>
            </a:r>
          </a:p>
          <a:p>
            <a:pPr marL="171450" indent="-171450">
              <a:buFont typeface="Arial" panose="020B0604020202020204" pitchFamily="34" charset="0"/>
              <a:buChar char="•"/>
            </a:pPr>
            <a:r>
              <a:rPr lang="ja-JP" altLang="en-US" sz="1050" dirty="0">
                <a:solidFill>
                  <a:schemeClr val="tx1"/>
                </a:solidFill>
              </a:rPr>
              <a:t>世界の主要なコンテナ船会社が東西基幹航路で組織する配船連合のアライアンスは、平成</a:t>
            </a:r>
            <a:r>
              <a:rPr lang="en-US" altLang="ja-JP" sz="1050" dirty="0">
                <a:solidFill>
                  <a:schemeClr val="tx1"/>
                </a:solidFill>
              </a:rPr>
              <a:t>29</a:t>
            </a:r>
            <a:r>
              <a:rPr lang="ja-JP" altLang="en-US" sz="1050" dirty="0">
                <a:solidFill>
                  <a:schemeClr val="tx1"/>
                </a:solidFill>
              </a:rPr>
              <a:t>年から３大体制に移行した。</a:t>
            </a:r>
          </a:p>
          <a:p>
            <a:pPr marL="171450" indent="-171450">
              <a:buFont typeface="Arial" panose="020B0604020202020204" pitchFamily="34" charset="0"/>
              <a:buChar char="•"/>
            </a:pPr>
            <a:r>
              <a:rPr lang="ja-JP" altLang="en-US" sz="1050" dirty="0">
                <a:solidFill>
                  <a:schemeClr val="tx1"/>
                </a:solidFill>
              </a:rPr>
              <a:t>また、邦船３社においてもコンテナ船事業を統合した新会社が</a:t>
            </a:r>
            <a:r>
              <a:rPr lang="ja-JP" altLang="en-US" sz="1050" dirty="0" smtClean="0">
                <a:solidFill>
                  <a:schemeClr val="tx1"/>
                </a:solidFill>
              </a:rPr>
              <a:t>平成</a:t>
            </a:r>
            <a:r>
              <a:rPr lang="en-US" altLang="ja-JP" sz="1050" dirty="0">
                <a:solidFill>
                  <a:schemeClr val="tx1"/>
                </a:solidFill>
              </a:rPr>
              <a:t>29</a:t>
            </a:r>
            <a:r>
              <a:rPr lang="ja-JP" altLang="en-US" sz="1050" dirty="0">
                <a:solidFill>
                  <a:schemeClr val="tx1"/>
                </a:solidFill>
              </a:rPr>
              <a:t>年</a:t>
            </a:r>
            <a:r>
              <a:rPr lang="en-US" altLang="ja-JP" sz="1050" dirty="0">
                <a:solidFill>
                  <a:schemeClr val="tx1"/>
                </a:solidFill>
              </a:rPr>
              <a:t>10</a:t>
            </a:r>
            <a:r>
              <a:rPr lang="ja-JP" altLang="en-US" sz="1050" dirty="0">
                <a:solidFill>
                  <a:schemeClr val="tx1"/>
                </a:solidFill>
              </a:rPr>
              <a:t>月に設立され平成</a:t>
            </a:r>
            <a:r>
              <a:rPr lang="en-US" altLang="ja-JP" sz="1050" dirty="0">
                <a:solidFill>
                  <a:schemeClr val="tx1"/>
                </a:solidFill>
              </a:rPr>
              <a:t>30</a:t>
            </a:r>
            <a:r>
              <a:rPr lang="ja-JP" altLang="en-US" sz="1050" dirty="0">
                <a:solidFill>
                  <a:schemeClr val="tx1"/>
                </a:solidFill>
              </a:rPr>
              <a:t>年</a:t>
            </a:r>
            <a:r>
              <a:rPr lang="en-US" altLang="ja-JP" sz="1050" dirty="0">
                <a:solidFill>
                  <a:schemeClr val="tx1"/>
                </a:solidFill>
              </a:rPr>
              <a:t>4</a:t>
            </a:r>
            <a:r>
              <a:rPr lang="ja-JP" altLang="en-US" sz="1050" dirty="0">
                <a:solidFill>
                  <a:schemeClr val="tx1"/>
                </a:solidFill>
              </a:rPr>
              <a:t>月に</a:t>
            </a:r>
            <a:r>
              <a:rPr lang="ja-JP" altLang="en-US" sz="1050" dirty="0" smtClean="0">
                <a:solidFill>
                  <a:schemeClr val="tx1"/>
                </a:solidFill>
              </a:rPr>
              <a:t>サービスが開始されている。</a:t>
            </a:r>
            <a:endParaRPr lang="en-US" altLang="ja-JP" sz="1050" dirty="0" smtClean="0">
              <a:solidFill>
                <a:schemeClr val="tx1"/>
              </a:solidFill>
            </a:endParaRPr>
          </a:p>
          <a:p>
            <a:endParaRPr lang="en-US" altLang="ja-JP" sz="1100" b="1" dirty="0" smtClean="0">
              <a:solidFill>
                <a:schemeClr val="tx1"/>
              </a:solidFill>
            </a:endParaRPr>
          </a:p>
          <a:p>
            <a:r>
              <a:rPr lang="ja-JP" altLang="en-US" sz="1100" b="1" u="sng" dirty="0" smtClean="0">
                <a:solidFill>
                  <a:schemeClr val="tx1"/>
                </a:solidFill>
              </a:rPr>
              <a:t>大阪港</a:t>
            </a:r>
            <a:r>
              <a:rPr lang="ja-JP" altLang="en-US" sz="1100" b="1" u="sng" dirty="0">
                <a:solidFill>
                  <a:schemeClr val="tx1"/>
                </a:solidFill>
              </a:rPr>
              <a:t>の求められる役割</a:t>
            </a:r>
          </a:p>
          <a:p>
            <a:pPr marL="171450" indent="-171450">
              <a:buFont typeface="Arial" panose="020B0604020202020204" pitchFamily="34" charset="0"/>
              <a:buChar char="•"/>
            </a:pPr>
            <a:r>
              <a:rPr lang="ja-JP" altLang="en-US" sz="1050" dirty="0">
                <a:solidFill>
                  <a:schemeClr val="tx1"/>
                </a:solidFill>
              </a:rPr>
              <a:t>このような状況の中、平成</a:t>
            </a:r>
            <a:r>
              <a:rPr lang="en-US" altLang="ja-JP" sz="1050" dirty="0">
                <a:solidFill>
                  <a:schemeClr val="tx1"/>
                </a:solidFill>
              </a:rPr>
              <a:t>22</a:t>
            </a:r>
            <a:r>
              <a:rPr lang="ja-JP" altLang="en-US" sz="1050" dirty="0">
                <a:solidFill>
                  <a:schemeClr val="tx1"/>
                </a:solidFill>
              </a:rPr>
              <a:t>年に大阪港と神戸港は、阪神港として、国際コンテナ戦略港湾に選定され、我が国全体の経済・産業を支える上で、これまで以上に重要な役割を担うこととなった。</a:t>
            </a:r>
          </a:p>
          <a:p>
            <a:pPr marL="171450" indent="-171450">
              <a:buFont typeface="Arial" panose="020B0604020202020204" pitchFamily="34" charset="0"/>
              <a:buChar char="•"/>
            </a:pPr>
            <a:r>
              <a:rPr lang="ja-JP" altLang="en-US" sz="1050" dirty="0">
                <a:solidFill>
                  <a:schemeClr val="tx1"/>
                </a:solidFill>
              </a:rPr>
              <a:t>こうした背景を踏まえつつ、中国をはじめとするアジア諸国等との交易の進展に伴う貨物量の増大や、船舶の大型化等にも今後対応していく必要があることなどから、限られた資産を最大限活用しながら、多様なユーザーニーズに対応していけるよう、より効率的な港湾経営を行っていくことが求められている。</a:t>
            </a:r>
          </a:p>
        </p:txBody>
      </p:sp>
      <p:sp>
        <p:nvSpPr>
          <p:cNvPr id="7" name="正方形/長方形 6"/>
          <p:cNvSpPr/>
          <p:nvPr/>
        </p:nvSpPr>
        <p:spPr>
          <a:xfrm>
            <a:off x="34472" y="631410"/>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外国貿易に関する状況</a:t>
            </a:r>
          </a:p>
        </p:txBody>
      </p:sp>
      <p:sp>
        <p:nvSpPr>
          <p:cNvPr id="8" name="正方形/長方形 7"/>
          <p:cNvSpPr/>
          <p:nvPr/>
        </p:nvSpPr>
        <p:spPr>
          <a:xfrm>
            <a:off x="4668604" y="631411"/>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国内貿易に関する状況</a:t>
            </a:r>
          </a:p>
        </p:txBody>
      </p:sp>
      <p:sp>
        <p:nvSpPr>
          <p:cNvPr id="10" name="正方形/長方形 9"/>
          <p:cNvSpPr/>
          <p:nvPr/>
        </p:nvSpPr>
        <p:spPr>
          <a:xfrm>
            <a:off x="4669971" y="3497572"/>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クルーズ客船に関する状況</a:t>
            </a:r>
          </a:p>
        </p:txBody>
      </p:sp>
      <p:sp>
        <p:nvSpPr>
          <p:cNvPr id="13"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a:solidFill>
                  <a:prstClr val="black"/>
                </a:solidFill>
                <a:latin typeface="メイリオ" panose="020B0604030504040204" pitchFamily="50" charset="-128"/>
              </a:rPr>
              <a:t>Ⅱ</a:t>
            </a:r>
            <a:r>
              <a:rPr lang="ja-JP" altLang="en-US" sz="1600" b="1" dirty="0">
                <a:solidFill>
                  <a:prstClr val="black"/>
                </a:solidFill>
                <a:latin typeface="メイリオ" panose="020B0604030504040204" pitchFamily="50" charset="-128"/>
              </a:rPr>
              <a:t>　港湾施設提供事業を取り巻く状況</a:t>
            </a:r>
          </a:p>
        </p:txBody>
      </p:sp>
      <p:sp>
        <p:nvSpPr>
          <p:cNvPr id="3" name="スライド番号プレースホルダー 2"/>
          <p:cNvSpPr>
            <a:spLocks noGrp="1"/>
          </p:cNvSpPr>
          <p:nvPr>
            <p:ph type="sldNum" sz="quarter" idx="12"/>
          </p:nvPr>
        </p:nvSpPr>
        <p:spPr/>
        <p:txBody>
          <a:bodyPr/>
          <a:lstStyle/>
          <a:p>
            <a:fld id="{8F2DF4D1-A360-4C90-B403-85324C324155}" type="slidenum">
              <a:rPr lang="ja-JP" altLang="en-US" smtClean="0">
                <a:solidFill>
                  <a:srgbClr val="AD84C6"/>
                </a:solidFill>
              </a:rPr>
              <a:pPr/>
              <a:t>7</a:t>
            </a:fld>
            <a:endParaRPr lang="ja-JP" altLang="en-US" dirty="0">
              <a:solidFill>
                <a:srgbClr val="AD84C6"/>
              </a:solidFill>
            </a:endParaRPr>
          </a:p>
        </p:txBody>
      </p:sp>
    </p:spTree>
    <p:extLst>
      <p:ext uri="{BB962C8B-B14F-4D97-AF65-F5344CB8AC3E}">
        <p14:creationId xmlns:p14="http://schemas.microsoft.com/office/powerpoint/2010/main" val="3134042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63500" y="240779"/>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None/>
            </a:pPr>
            <a:r>
              <a:rPr lang="ja-JP" altLang="en-US" sz="1600" b="1" dirty="0" smtClean="0">
                <a:solidFill>
                  <a:prstClr val="black"/>
                </a:solidFill>
                <a:latin typeface="メイリオ" panose="020B0604030504040204" pitchFamily="50" charset="-128"/>
              </a:rPr>
              <a:t>３</a:t>
            </a:r>
            <a:r>
              <a:rPr lang="ja-JP" altLang="en-US" sz="1600" b="1" dirty="0" smtClean="0">
                <a:solidFill>
                  <a:schemeClr val="tx1"/>
                </a:solidFill>
                <a:latin typeface="+mj-ea"/>
              </a:rPr>
              <a:t>．</a:t>
            </a:r>
            <a:r>
              <a:rPr lang="en-US" altLang="ja-JP" sz="1600" b="1" dirty="0" smtClean="0">
                <a:solidFill>
                  <a:prstClr val="black"/>
                </a:solidFill>
                <a:latin typeface="メイリオ" panose="020B0604030504040204" pitchFamily="50" charset="-128"/>
              </a:rPr>
              <a:t>SWOT</a:t>
            </a:r>
            <a:r>
              <a:rPr lang="ja-JP" altLang="en-US" sz="1600" b="1" dirty="0">
                <a:solidFill>
                  <a:prstClr val="black"/>
                </a:solidFill>
                <a:latin typeface="メイリオ" panose="020B0604030504040204" pitchFamily="50" charset="-128"/>
              </a:rPr>
              <a:t>分析による戦略案の策定</a:t>
            </a:r>
            <a:endParaRPr lang="en-US" altLang="ja-JP" sz="1600" b="1" dirty="0">
              <a:solidFill>
                <a:prstClr val="black"/>
              </a:solidFill>
              <a:latin typeface="メイリオ" panose="020B0604030504040204" pitchFamily="50" charset="-128"/>
            </a:endParaRPr>
          </a:p>
        </p:txBody>
      </p:sp>
      <p:sp>
        <p:nvSpPr>
          <p:cNvPr id="5" name="四角形吹き出し 4"/>
          <p:cNvSpPr/>
          <p:nvPr/>
        </p:nvSpPr>
        <p:spPr>
          <a:xfrm>
            <a:off x="51911" y="486550"/>
            <a:ext cx="9100605" cy="1086206"/>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大阪港のＳＷＯＴ分析を行い、その分析結果について、機会（プラス要因）を捉えた成長戦略・改善戦略、脅威（マイナス要因）を捉えた回避または対抗戦略・対応戦略に区分し、具体的な戦略案を策定した。</a:t>
            </a:r>
          </a:p>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なお、この戦略案は、大阪港の競争力強化のために本市として既に取り組んでいるもの、あるいは今後取り組む予定のものであり、「</a:t>
            </a:r>
            <a:r>
              <a:rPr lang="en-US" altLang="ja-JP" sz="1100" dirty="0">
                <a:solidFill>
                  <a:prstClr val="black"/>
                </a:solidFill>
                <a:latin typeface="メイリオ" panose="020B0604030504040204" pitchFamily="50" charset="-128"/>
              </a:rPr>
              <a:t>Ⅳ</a:t>
            </a:r>
            <a:r>
              <a:rPr lang="ja-JP" altLang="en-US" sz="1100" dirty="0">
                <a:solidFill>
                  <a:prstClr val="black"/>
                </a:solidFill>
                <a:latin typeface="メイリオ" panose="020B0604030504040204" pitchFamily="50" charset="-128"/>
              </a:rPr>
              <a:t>経営改善策１．全般的課題への対応　競争力強化策」で示す戦略案のみが本市の取り組むものではない。</a:t>
            </a:r>
            <a:endParaRPr lang="en-US" altLang="ja-JP" sz="1100" dirty="0">
              <a:solidFill>
                <a:prstClr val="black"/>
              </a:solidFill>
              <a:latin typeface="メイリオ" panose="020B0604030504040204" pitchFamily="50" charset="-128"/>
            </a:endParaRPr>
          </a:p>
          <a:p>
            <a:r>
              <a:rPr lang="ja-JP" altLang="en-US" sz="1100" dirty="0">
                <a:solidFill>
                  <a:prstClr val="black"/>
                </a:solidFill>
                <a:latin typeface="メイリオ" panose="020B0604030504040204" pitchFamily="50" charset="-128"/>
              </a:rPr>
              <a:t>　「</a:t>
            </a:r>
            <a:r>
              <a:rPr lang="en-US" altLang="ja-JP" sz="1100" dirty="0">
                <a:solidFill>
                  <a:prstClr val="black"/>
                </a:solidFill>
                <a:latin typeface="メイリオ" panose="020B0604030504040204" pitchFamily="50" charset="-128"/>
              </a:rPr>
              <a:t>SWOT</a:t>
            </a:r>
            <a:r>
              <a:rPr lang="ja-JP" altLang="en-US" sz="1100" dirty="0">
                <a:solidFill>
                  <a:prstClr val="black"/>
                </a:solidFill>
                <a:latin typeface="メイリオ" panose="020B0604030504040204" pitchFamily="50" charset="-128"/>
              </a:rPr>
              <a:t>分析</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別紙１</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参照」「戦略案</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別紙２</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a:t>
            </a:r>
          </a:p>
        </p:txBody>
      </p:sp>
      <p:sp>
        <p:nvSpPr>
          <p:cNvPr id="9" name="コンテンツ プレースホルダー 2"/>
          <p:cNvSpPr txBox="1">
            <a:spLocks/>
          </p:cNvSpPr>
          <p:nvPr/>
        </p:nvSpPr>
        <p:spPr>
          <a:xfrm>
            <a:off x="51911" y="4353038"/>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None/>
            </a:pPr>
            <a:r>
              <a:rPr lang="ja-JP" altLang="en-US" sz="1600" b="1" dirty="0" smtClean="0">
                <a:solidFill>
                  <a:prstClr val="black"/>
                </a:solidFill>
                <a:latin typeface="メイリオ" panose="020B0604030504040204" pitchFamily="50" charset="-128"/>
              </a:rPr>
              <a:t>４</a:t>
            </a:r>
            <a:r>
              <a:rPr lang="ja-JP" altLang="en-US" sz="1600" b="1" dirty="0" smtClean="0">
                <a:solidFill>
                  <a:schemeClr val="tx1"/>
                </a:solidFill>
                <a:latin typeface="+mj-ea"/>
              </a:rPr>
              <a:t>．</a:t>
            </a:r>
            <a:r>
              <a:rPr lang="ja-JP" altLang="en-US" sz="1600" b="1" dirty="0" smtClean="0">
                <a:solidFill>
                  <a:prstClr val="black"/>
                </a:solidFill>
                <a:latin typeface="メイリオ" panose="020B0604030504040204" pitchFamily="50" charset="-128"/>
              </a:rPr>
              <a:t>利用者</a:t>
            </a:r>
            <a:r>
              <a:rPr lang="ja-JP" altLang="en-US" sz="1600" b="1" dirty="0">
                <a:solidFill>
                  <a:prstClr val="black"/>
                </a:solidFill>
                <a:latin typeface="メイリオ" panose="020B0604030504040204" pitchFamily="50" charset="-128"/>
              </a:rPr>
              <a:t>ヒアリング結果</a:t>
            </a:r>
            <a:endParaRPr lang="en-US" altLang="ja-JP" sz="1600" b="1" dirty="0">
              <a:solidFill>
                <a:prstClr val="black"/>
              </a:solidFill>
              <a:latin typeface="メイリオ" panose="020B0604030504040204" pitchFamily="50" charset="-128"/>
            </a:endParaRPr>
          </a:p>
        </p:txBody>
      </p:sp>
      <p:sp>
        <p:nvSpPr>
          <p:cNvPr id="35"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a:solidFill>
                  <a:prstClr val="black"/>
                </a:solidFill>
                <a:latin typeface="メイリオ" panose="020B0604030504040204" pitchFamily="50" charset="-128"/>
              </a:rPr>
              <a:t>Ⅱ</a:t>
            </a:r>
            <a:r>
              <a:rPr lang="ja-JP" altLang="en-US" sz="1600" b="1" dirty="0">
                <a:solidFill>
                  <a:prstClr val="black"/>
                </a:solidFill>
                <a:latin typeface="メイリオ" panose="020B0604030504040204" pitchFamily="50" charset="-128"/>
              </a:rPr>
              <a:t>　港湾施設提供事業を取り巻く状況</a:t>
            </a:r>
          </a:p>
        </p:txBody>
      </p:sp>
      <p:graphicFrame>
        <p:nvGraphicFramePr>
          <p:cNvPr id="3" name="表 2"/>
          <p:cNvGraphicFramePr>
            <a:graphicFrameLocks noGrp="1"/>
          </p:cNvGraphicFramePr>
          <p:nvPr>
            <p:extLst>
              <p:ext uri="{D42A27DB-BD31-4B8C-83A1-F6EECF244321}">
                <p14:modId xmlns:p14="http://schemas.microsoft.com/office/powerpoint/2010/main" val="260479837"/>
              </p:ext>
            </p:extLst>
          </p:nvPr>
        </p:nvGraphicFramePr>
        <p:xfrm>
          <a:off x="144071" y="4942801"/>
          <a:ext cx="8768814" cy="1905000"/>
        </p:xfrm>
        <a:graphic>
          <a:graphicData uri="http://schemas.openxmlformats.org/drawingml/2006/table">
            <a:tbl>
              <a:tblPr firstRow="1" bandRow="1">
                <a:tableStyleId>{5C22544A-7EE6-4342-B048-85BDC9FD1C3A}</a:tableStyleId>
              </a:tblPr>
              <a:tblGrid>
                <a:gridCol w="1461469">
                  <a:extLst>
                    <a:ext uri="{9D8B030D-6E8A-4147-A177-3AD203B41FA5}">
                      <a16:colId xmlns:a16="http://schemas.microsoft.com/office/drawing/2014/main" val="20000"/>
                    </a:ext>
                  </a:extLst>
                </a:gridCol>
                <a:gridCol w="1461469">
                  <a:extLst>
                    <a:ext uri="{9D8B030D-6E8A-4147-A177-3AD203B41FA5}">
                      <a16:colId xmlns:a16="http://schemas.microsoft.com/office/drawing/2014/main" val="20001"/>
                    </a:ext>
                  </a:extLst>
                </a:gridCol>
                <a:gridCol w="1461469">
                  <a:extLst>
                    <a:ext uri="{9D8B030D-6E8A-4147-A177-3AD203B41FA5}">
                      <a16:colId xmlns:a16="http://schemas.microsoft.com/office/drawing/2014/main" val="20002"/>
                    </a:ext>
                  </a:extLst>
                </a:gridCol>
                <a:gridCol w="1461469">
                  <a:extLst>
                    <a:ext uri="{9D8B030D-6E8A-4147-A177-3AD203B41FA5}">
                      <a16:colId xmlns:a16="http://schemas.microsoft.com/office/drawing/2014/main" val="20003"/>
                    </a:ext>
                  </a:extLst>
                </a:gridCol>
                <a:gridCol w="1461469">
                  <a:extLst>
                    <a:ext uri="{9D8B030D-6E8A-4147-A177-3AD203B41FA5}">
                      <a16:colId xmlns:a16="http://schemas.microsoft.com/office/drawing/2014/main" val="20004"/>
                    </a:ext>
                  </a:extLst>
                </a:gridCol>
                <a:gridCol w="1461469">
                  <a:extLst>
                    <a:ext uri="{9D8B030D-6E8A-4147-A177-3AD203B41FA5}">
                      <a16:colId xmlns:a16="http://schemas.microsoft.com/office/drawing/2014/main" val="20005"/>
                    </a:ext>
                  </a:extLst>
                </a:gridCol>
              </a:tblGrid>
              <a:tr h="327221">
                <a:tc>
                  <a:txBody>
                    <a:bodyPr/>
                    <a:lstStyle/>
                    <a:p>
                      <a:pPr algn="ctr"/>
                      <a:r>
                        <a:rPr kumimoji="1" lang="ja-JP" altLang="en-US" sz="950" dirty="0">
                          <a:latin typeface="+mn-ea"/>
                          <a:ea typeface="+mn-ea"/>
                        </a:rPr>
                        <a:t>事業者</a:t>
                      </a:r>
                      <a:endParaRPr kumimoji="1" lang="en-US" altLang="ja-JP" sz="950" dirty="0">
                        <a:latin typeface="+mn-ea"/>
                        <a:ea typeface="+mn-ea"/>
                      </a:endParaRPr>
                    </a:p>
                    <a:p>
                      <a:pPr algn="ctr"/>
                      <a:r>
                        <a:rPr kumimoji="1" lang="ja-JP" altLang="en-US" sz="950" dirty="0">
                          <a:latin typeface="+mn-ea"/>
                          <a:ea typeface="+mn-ea"/>
                        </a:rPr>
                        <a:t>　</a:t>
                      </a:r>
                      <a:r>
                        <a:rPr kumimoji="1" lang="en-US" altLang="ja-JP" sz="950" dirty="0">
                          <a:latin typeface="+mn-ea"/>
                          <a:ea typeface="+mn-ea"/>
                        </a:rPr>
                        <a:t>/</a:t>
                      </a:r>
                      <a:r>
                        <a:rPr kumimoji="1" lang="ja-JP" altLang="en-US" sz="950" dirty="0">
                          <a:latin typeface="+mn-ea"/>
                          <a:ea typeface="+mn-ea"/>
                        </a:rPr>
                        <a:t>カテゴリ</a:t>
                      </a:r>
                    </a:p>
                  </a:txBody>
                  <a:tcPr anchor="ctr"/>
                </a:tc>
                <a:tc>
                  <a:txBody>
                    <a:bodyPr/>
                    <a:lstStyle/>
                    <a:p>
                      <a:pPr algn="ctr"/>
                      <a:r>
                        <a:rPr kumimoji="1" lang="ja-JP" altLang="en-US" sz="950" dirty="0">
                          <a:latin typeface="+mn-ea"/>
                          <a:ea typeface="+mn-ea"/>
                        </a:rPr>
                        <a:t>貨物の見通し</a:t>
                      </a:r>
                    </a:p>
                  </a:txBody>
                  <a:tcPr anchor="ctr"/>
                </a:tc>
                <a:tc>
                  <a:txBody>
                    <a:bodyPr/>
                    <a:lstStyle/>
                    <a:p>
                      <a:pPr algn="ctr"/>
                      <a:r>
                        <a:rPr kumimoji="1" lang="ja-JP" altLang="en-US" sz="950" dirty="0">
                          <a:latin typeface="+mn-ea"/>
                          <a:ea typeface="+mn-ea"/>
                        </a:rPr>
                        <a:t>料金の低減（インセンティブなど）</a:t>
                      </a:r>
                    </a:p>
                  </a:txBody>
                  <a:tcPr anchor="ctr"/>
                </a:tc>
                <a:tc>
                  <a:txBody>
                    <a:bodyPr/>
                    <a:lstStyle/>
                    <a:p>
                      <a:pPr algn="ctr"/>
                      <a:r>
                        <a:rPr kumimoji="1" lang="ja-JP" altLang="en-US" sz="950" dirty="0">
                          <a:latin typeface="+mn-ea"/>
                          <a:ea typeface="+mn-ea"/>
                        </a:rPr>
                        <a:t>用地の確保</a:t>
                      </a:r>
                    </a:p>
                  </a:txBody>
                  <a:tcPr anchor="ctr"/>
                </a:tc>
                <a:tc>
                  <a:txBody>
                    <a:bodyPr/>
                    <a:lstStyle/>
                    <a:p>
                      <a:pPr algn="ctr"/>
                      <a:r>
                        <a:rPr kumimoji="1" lang="ja-JP" altLang="en-US" sz="950" dirty="0">
                          <a:latin typeface="+mn-ea"/>
                          <a:ea typeface="+mn-ea"/>
                        </a:rPr>
                        <a:t>上屋の老朽化</a:t>
                      </a:r>
                    </a:p>
                  </a:txBody>
                  <a:tcPr anchor="ctr"/>
                </a:tc>
                <a:tc>
                  <a:txBody>
                    <a:bodyPr/>
                    <a:lstStyle/>
                    <a:p>
                      <a:pPr algn="ctr"/>
                      <a:r>
                        <a:rPr kumimoji="1" lang="ja-JP" altLang="en-US" sz="950" dirty="0">
                          <a:latin typeface="+mn-ea"/>
                          <a:ea typeface="+mn-ea"/>
                        </a:rPr>
                        <a:t>競争力強化の取組</a:t>
                      </a:r>
                    </a:p>
                  </a:txBody>
                  <a:tcPr anchor="ctr"/>
                </a:tc>
                <a:extLst>
                  <a:ext uri="{0D108BD9-81ED-4DB2-BD59-A6C34878D82A}">
                    <a16:rowId xmlns:a16="http://schemas.microsoft.com/office/drawing/2014/main" val="10000"/>
                  </a:ext>
                </a:extLst>
              </a:tr>
              <a:tr h="431931">
                <a:tc>
                  <a:txBody>
                    <a:bodyPr/>
                    <a:lstStyle/>
                    <a:p>
                      <a:pPr algn="ctr"/>
                      <a:r>
                        <a:rPr kumimoji="1" lang="ja-JP" altLang="en-US" sz="1100" dirty="0">
                          <a:latin typeface="+mn-ea"/>
                          <a:ea typeface="+mn-ea"/>
                        </a:rPr>
                        <a:t>コンテナ船運航会社</a:t>
                      </a:r>
                    </a:p>
                  </a:txBody>
                  <a:tcPr anchor="ctr"/>
                </a:tc>
                <a:tc>
                  <a:txBody>
                    <a:bodyPr/>
                    <a:lstStyle/>
                    <a:p>
                      <a:pPr algn="l"/>
                      <a:r>
                        <a:rPr kumimoji="1" lang="ja-JP" altLang="en-US" sz="700" u="none" dirty="0" smtClean="0">
                          <a:solidFill>
                            <a:schemeClr val="tx1"/>
                          </a:solidFill>
                          <a:effectLst/>
                          <a:latin typeface="+mn-ea"/>
                          <a:ea typeface="+mn-ea"/>
                        </a:rPr>
                        <a:t>米中貿易摩擦の影響で中国との貨物量は減少。最近は新興の東南アジア諸国に着目している。</a:t>
                      </a:r>
                      <a:endParaRPr kumimoji="1" lang="ja-JP" altLang="en-US" sz="700" u="none" dirty="0">
                        <a:solidFill>
                          <a:schemeClr val="tx1"/>
                        </a:solidFill>
                        <a:effectLst/>
                        <a:latin typeface="+mn-ea"/>
                        <a:ea typeface="+mn-ea"/>
                      </a:endParaRPr>
                    </a:p>
                  </a:txBody>
                  <a:tcPr anchor="ctr"/>
                </a:tc>
                <a:tc>
                  <a:txBody>
                    <a:bodyPr/>
                    <a:lstStyle/>
                    <a:p>
                      <a:pPr algn="l"/>
                      <a:r>
                        <a:rPr kumimoji="1" lang="ja-JP" altLang="en-US" sz="900" dirty="0">
                          <a:latin typeface="+mn-ea"/>
                          <a:ea typeface="+mn-ea"/>
                        </a:rPr>
                        <a:t>大阪港でボリュームを扱った既存船会社に対するインセンティブなど</a:t>
                      </a:r>
                    </a:p>
                  </a:txBody>
                  <a:tcPr anchor="ctr"/>
                </a:tc>
                <a:tc>
                  <a:txBody>
                    <a:bodyPr/>
                    <a:lstStyle/>
                    <a:p>
                      <a:pPr algn="l"/>
                      <a:r>
                        <a:rPr kumimoji="1" lang="ja-JP" altLang="en-US" sz="900" dirty="0">
                          <a:latin typeface="+mn-ea"/>
                          <a:ea typeface="+mn-ea"/>
                        </a:rPr>
                        <a:t>複数のターミナルを使っており効率面で課題があると認識している</a:t>
                      </a:r>
                    </a:p>
                  </a:txBody>
                  <a:tcPr anchor="ctr"/>
                </a:tc>
                <a:tc>
                  <a:txBody>
                    <a:bodyPr/>
                    <a:lstStyle/>
                    <a:p>
                      <a:pPr algn="ctr"/>
                      <a:r>
                        <a:rPr kumimoji="1" lang="en-US" altLang="ja-JP" sz="900" dirty="0">
                          <a:latin typeface="+mn-ea"/>
                          <a:ea typeface="+mn-ea"/>
                        </a:rPr>
                        <a:t>―</a:t>
                      </a:r>
                    </a:p>
                    <a:p>
                      <a:pPr algn="ctr"/>
                      <a:r>
                        <a:rPr kumimoji="1" lang="ja-JP" altLang="en-US" sz="900" dirty="0">
                          <a:latin typeface="+mn-ea"/>
                          <a:ea typeface="+mn-ea"/>
                        </a:rPr>
                        <a:t>（コンテナは上屋を使用しないため）</a:t>
                      </a:r>
                    </a:p>
                  </a:txBody>
                  <a:tcPr anchor="ctr"/>
                </a:tc>
                <a:tc>
                  <a:txBody>
                    <a:bodyPr/>
                    <a:lstStyle/>
                    <a:p>
                      <a:pPr algn="l"/>
                      <a:r>
                        <a:rPr kumimoji="1" lang="ja-JP" altLang="en-US" sz="900" dirty="0">
                          <a:latin typeface="+mn-ea"/>
                          <a:ea typeface="+mn-ea"/>
                        </a:rPr>
                        <a:t>内航専用バースが整備出来れば寄港したい</a:t>
                      </a:r>
                    </a:p>
                  </a:txBody>
                  <a:tcPr anchor="ctr"/>
                </a:tc>
                <a:extLst>
                  <a:ext uri="{0D108BD9-81ED-4DB2-BD59-A6C34878D82A}">
                    <a16:rowId xmlns:a16="http://schemas.microsoft.com/office/drawing/2014/main" val="10001"/>
                  </a:ext>
                </a:extLst>
              </a:tr>
              <a:tr h="431931">
                <a:tc>
                  <a:txBody>
                    <a:bodyPr/>
                    <a:lstStyle/>
                    <a:p>
                      <a:pPr algn="ctr"/>
                      <a:r>
                        <a:rPr kumimoji="1" lang="ja-JP" altLang="en-US" sz="1100" dirty="0">
                          <a:latin typeface="+mn-ea"/>
                          <a:ea typeface="+mn-ea"/>
                        </a:rPr>
                        <a:t>外航・内航船</a:t>
                      </a:r>
                      <a:endParaRPr kumimoji="1" lang="en-US" altLang="ja-JP" sz="1100" dirty="0">
                        <a:latin typeface="+mn-ea"/>
                        <a:ea typeface="+mn-ea"/>
                      </a:endParaRPr>
                    </a:p>
                    <a:p>
                      <a:pPr algn="ctr"/>
                      <a:r>
                        <a:rPr kumimoji="1" lang="ja-JP" altLang="en-US" sz="1100" dirty="0">
                          <a:latin typeface="+mn-ea"/>
                          <a:ea typeface="+mn-ea"/>
                        </a:rPr>
                        <a:t>運航会社</a:t>
                      </a:r>
                    </a:p>
                  </a:txBody>
                  <a:tcPr anchor="ctr"/>
                </a:tc>
                <a:tc>
                  <a:txBody>
                    <a:bodyPr/>
                    <a:lstStyle/>
                    <a:p>
                      <a:pPr algn="l"/>
                      <a:r>
                        <a:rPr kumimoji="1" lang="ja-JP" altLang="en-US" sz="900" dirty="0">
                          <a:latin typeface="+mn-ea"/>
                          <a:ea typeface="+mn-ea"/>
                        </a:rPr>
                        <a:t>「パルプや新聞紙は大阪港揚げにしてほしい」との引き合いが強い</a:t>
                      </a:r>
                    </a:p>
                  </a:txBody>
                  <a:tcPr anchor="ctr"/>
                </a:tc>
                <a:tc>
                  <a:txBody>
                    <a:bodyPr/>
                    <a:lstStyle/>
                    <a:p>
                      <a:pPr algn="l"/>
                      <a:r>
                        <a:rPr kumimoji="1" lang="ja-JP" altLang="en-US" sz="900" dirty="0">
                          <a:latin typeface="+mn-ea"/>
                          <a:ea typeface="+mn-ea"/>
                        </a:rPr>
                        <a:t>コンテナだけでなくバルク貨物に対するインセンティブが必要</a:t>
                      </a:r>
                    </a:p>
                  </a:txBody>
                  <a:tcPr anchor="ctr"/>
                </a:tc>
                <a:tc>
                  <a:txBody>
                    <a:bodyPr/>
                    <a:lstStyle/>
                    <a:p>
                      <a:pPr algn="l"/>
                      <a:r>
                        <a:rPr kumimoji="1" lang="ja-JP" altLang="en-US" sz="900" dirty="0">
                          <a:latin typeface="+mn-ea"/>
                          <a:ea typeface="+mn-ea"/>
                        </a:rPr>
                        <a:t>船舶の大型化により、大阪港では岸壁水深が確保出来ない場合がある</a:t>
                      </a:r>
                    </a:p>
                  </a:txBody>
                  <a:tcPr anchor="ctr"/>
                </a:tc>
                <a:tc>
                  <a:txBody>
                    <a:bodyPr/>
                    <a:lstStyle/>
                    <a:p>
                      <a:pPr algn="l"/>
                      <a:r>
                        <a:rPr kumimoji="1" lang="ja-JP" altLang="en-US" sz="900" dirty="0">
                          <a:latin typeface="+mn-ea"/>
                          <a:ea typeface="+mn-ea"/>
                        </a:rPr>
                        <a:t>上屋の更新を期待している。雨天にも荷役が出来るようなものが望ましい</a:t>
                      </a:r>
                    </a:p>
                  </a:txBody>
                  <a:tcPr anchor="ctr"/>
                </a:tc>
                <a:tc>
                  <a:txBody>
                    <a:bodyPr/>
                    <a:lstStyle/>
                    <a:p>
                      <a:pPr algn="l"/>
                      <a:r>
                        <a:rPr kumimoji="1" lang="ja-JP" altLang="en-US" sz="900" dirty="0">
                          <a:latin typeface="+mn-ea"/>
                          <a:ea typeface="+mn-ea"/>
                        </a:rPr>
                        <a:t>岸壁水深が、確保されている夢洲を一時的にでも利用したい</a:t>
                      </a:r>
                    </a:p>
                  </a:txBody>
                  <a:tcPr anchor="ctr"/>
                </a:tc>
                <a:extLst>
                  <a:ext uri="{0D108BD9-81ED-4DB2-BD59-A6C34878D82A}">
                    <a16:rowId xmlns:a16="http://schemas.microsoft.com/office/drawing/2014/main" val="10002"/>
                  </a:ext>
                </a:extLst>
              </a:tr>
              <a:tr h="431931">
                <a:tc>
                  <a:txBody>
                    <a:bodyPr/>
                    <a:lstStyle/>
                    <a:p>
                      <a:pPr algn="ctr"/>
                      <a:r>
                        <a:rPr kumimoji="1" lang="ja-JP" altLang="en-US" sz="1100" dirty="0">
                          <a:latin typeface="+mn-ea"/>
                          <a:ea typeface="+mn-ea"/>
                        </a:rPr>
                        <a:t>港湾運送関係事業者</a:t>
                      </a:r>
                    </a:p>
                  </a:txBody>
                  <a:tcPr anchor="ctr"/>
                </a:tc>
                <a:tc>
                  <a:txBody>
                    <a:bodyPr/>
                    <a:lstStyle/>
                    <a:p>
                      <a:r>
                        <a:rPr lang="ja-JP" altLang="en-US" sz="900" dirty="0"/>
                        <a:t>危険物貨物の取り扱いは伸びており、今後も伸びると思っている</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港頭地区の競争力のある料金体系の導入を是非お願いしたい</a:t>
                      </a:r>
                    </a:p>
                  </a:txBody>
                  <a:tcPr anchor="ctr"/>
                </a:tc>
                <a:tc>
                  <a:txBody>
                    <a:bodyPr/>
                    <a:lstStyle/>
                    <a:p>
                      <a:pPr algn="l"/>
                      <a:r>
                        <a:rPr kumimoji="1" lang="ja-JP" altLang="en-US" sz="900" dirty="0">
                          <a:latin typeface="+mn-ea"/>
                          <a:ea typeface="+mn-ea"/>
                        </a:rPr>
                        <a:t>荷物を集めるには大きな土地が必要。土地の確保をお願いしたい</a:t>
                      </a:r>
                    </a:p>
                  </a:txBody>
                  <a:tcPr anchor="ctr"/>
                </a:tc>
                <a:tc>
                  <a:txBody>
                    <a:bodyPr/>
                    <a:lstStyle/>
                    <a:p>
                      <a:pPr algn="l"/>
                      <a:r>
                        <a:rPr kumimoji="1" lang="ja-JP" altLang="en-US" sz="900" b="0" dirty="0">
                          <a:solidFill>
                            <a:schemeClr val="tx1"/>
                          </a:solidFill>
                          <a:effectLst/>
                          <a:latin typeface="+mn-ea"/>
                          <a:ea typeface="+mn-ea"/>
                        </a:rPr>
                        <a:t>上屋の老朽化により、施設の機能が陳腐化している</a:t>
                      </a:r>
                    </a:p>
                  </a:txBody>
                  <a:tcPr anchor="ctr"/>
                </a:tc>
                <a:tc>
                  <a:txBody>
                    <a:bodyPr/>
                    <a:lstStyle/>
                    <a:p>
                      <a:pPr algn="l"/>
                      <a:r>
                        <a:rPr kumimoji="1" lang="ja-JP" altLang="en-US" sz="700" dirty="0">
                          <a:latin typeface="+mn-ea"/>
                          <a:ea typeface="+mn-ea"/>
                        </a:rPr>
                        <a:t>国内フィーダーの大阪港への取込みが</a:t>
                      </a:r>
                      <a:r>
                        <a:rPr kumimoji="1" lang="ja-JP" altLang="en-US" sz="700" dirty="0" smtClean="0">
                          <a:latin typeface="+mn-ea"/>
                          <a:ea typeface="+mn-ea"/>
                        </a:rPr>
                        <a:t>必要</a:t>
                      </a:r>
                      <a:endParaRPr kumimoji="1" lang="en-US" altLang="ja-JP" sz="700" dirty="0" smtClean="0">
                        <a:latin typeface="+mn-ea"/>
                        <a:ea typeface="+mn-ea"/>
                      </a:endParaRPr>
                    </a:p>
                    <a:p>
                      <a:pPr algn="l"/>
                      <a:r>
                        <a:rPr kumimoji="1" lang="ja-JP" altLang="en-US" sz="700" u="none" dirty="0" smtClean="0">
                          <a:solidFill>
                            <a:schemeClr val="tx1"/>
                          </a:solidFill>
                          <a:latin typeface="+mn-ea"/>
                          <a:ea typeface="+mn-ea"/>
                        </a:rPr>
                        <a:t>老朽化したガントリークレーンの更新は有難い</a:t>
                      </a:r>
                      <a:endParaRPr kumimoji="1" lang="ja-JP" altLang="en-US" sz="700" u="none" dirty="0">
                        <a:solidFill>
                          <a:schemeClr val="tx1"/>
                        </a:solidFill>
                        <a:latin typeface="+mn-ea"/>
                        <a:ea typeface="+mn-ea"/>
                      </a:endParaRPr>
                    </a:p>
                  </a:txBody>
                  <a:tcPr anchor="ctr"/>
                </a:tc>
                <a:extLst>
                  <a:ext uri="{0D108BD9-81ED-4DB2-BD59-A6C34878D82A}">
                    <a16:rowId xmlns:a16="http://schemas.microsoft.com/office/drawing/2014/main" val="10003"/>
                  </a:ext>
                </a:extLst>
              </a:tr>
            </a:tbl>
          </a:graphicData>
        </a:graphic>
      </p:graphicFrame>
      <p:grpSp>
        <p:nvGrpSpPr>
          <p:cNvPr id="10" name="グループ化 9"/>
          <p:cNvGrpSpPr/>
          <p:nvPr/>
        </p:nvGrpSpPr>
        <p:grpSpPr>
          <a:xfrm>
            <a:off x="94238" y="1415190"/>
            <a:ext cx="8972935" cy="2921895"/>
            <a:chOff x="135773" y="1644157"/>
            <a:chExt cx="8972935" cy="2802062"/>
          </a:xfrm>
        </p:grpSpPr>
        <p:sp>
          <p:nvSpPr>
            <p:cNvPr id="31" name="正方形/長方形 30"/>
            <p:cNvSpPr/>
            <p:nvPr/>
          </p:nvSpPr>
          <p:spPr>
            <a:xfrm>
              <a:off x="135773" y="1753381"/>
              <a:ext cx="8856000" cy="26928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p:txBody>
        </p:sp>
        <p:sp>
          <p:nvSpPr>
            <p:cNvPr id="32" name="正方形/長方形 31"/>
            <p:cNvSpPr/>
            <p:nvPr/>
          </p:nvSpPr>
          <p:spPr>
            <a:xfrm>
              <a:off x="188574" y="1694409"/>
              <a:ext cx="8880078" cy="26928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p:txBody>
        </p:sp>
        <p:sp>
          <p:nvSpPr>
            <p:cNvPr id="6" name="テキスト ボックス 5"/>
            <p:cNvSpPr txBox="1"/>
            <p:nvPr/>
          </p:nvSpPr>
          <p:spPr>
            <a:xfrm>
              <a:off x="148518" y="1931687"/>
              <a:ext cx="4140785" cy="577081"/>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①　官民一体での海外ポートセールスの推進、東南アジア各港</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との連携・交流強化、直行便の誘致、大阪港のブランド力</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強化などによる東南アジアからの輸入促進。</a:t>
              </a:r>
            </a:p>
          </p:txBody>
        </p:sp>
        <p:sp>
          <p:nvSpPr>
            <p:cNvPr id="7" name="正方形/長方形 6"/>
            <p:cNvSpPr/>
            <p:nvPr/>
          </p:nvSpPr>
          <p:spPr>
            <a:xfrm>
              <a:off x="198103" y="1644157"/>
              <a:ext cx="2107858" cy="28656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prstClr val="white"/>
                  </a:solidFill>
                </a:rPr>
                <a:t>SWOT</a:t>
              </a:r>
              <a:r>
                <a:rPr lang="ja-JP" altLang="en-US" sz="1200" b="1" dirty="0">
                  <a:solidFill>
                    <a:prstClr val="white"/>
                  </a:solidFill>
                </a:rPr>
                <a:t>分析による戦略案</a:t>
              </a:r>
            </a:p>
          </p:txBody>
        </p:sp>
        <p:sp>
          <p:nvSpPr>
            <p:cNvPr id="8" name="テキスト ボックス 7"/>
            <p:cNvSpPr txBox="1"/>
            <p:nvPr/>
          </p:nvSpPr>
          <p:spPr>
            <a:xfrm>
              <a:off x="161397" y="2398566"/>
              <a:ext cx="4126620" cy="708370"/>
            </a:xfrm>
            <a:prstGeom prst="rect">
              <a:avLst/>
            </a:prstGeom>
            <a:noFill/>
          </p:spPr>
          <p:txBody>
            <a:bodyPr wrap="square" rtlCol="0">
              <a:spAutoFit/>
            </a:bodyPr>
            <a:lstStyle/>
            <a:p>
              <a:r>
                <a:rPr lang="ja-JP" altLang="en-US" sz="1050" dirty="0">
                  <a:latin typeface="メイリオ" panose="020B0604030504040204" pitchFamily="50" charset="-128"/>
                  <a:cs typeface="メイリオ" pitchFamily="50" charset="-128"/>
                </a:rPr>
                <a:t>②　</a:t>
              </a:r>
              <a:r>
                <a:rPr lang="ja-JP" altLang="en-US" sz="1050" dirty="0" smtClean="0">
                  <a:latin typeface="メイリオ" panose="020B0604030504040204" pitchFamily="50" charset="-128"/>
                  <a:cs typeface="メイリオ" pitchFamily="50" charset="-128"/>
                </a:rPr>
                <a:t>大阪港湾局として「大阪港」「府営港湾」が連携したセミ</a:t>
              </a:r>
              <a:endParaRPr lang="en-US" altLang="ja-JP" sz="1050" dirty="0" smtClean="0">
                <a:latin typeface="メイリオ" panose="020B0604030504040204" pitchFamily="50" charset="-128"/>
                <a:cs typeface="メイリオ" pitchFamily="50" charset="-128"/>
              </a:endParaRPr>
            </a:p>
            <a:p>
              <a:r>
                <a:rPr lang="ja-JP" altLang="en-US" sz="1050" dirty="0" smtClean="0">
                  <a:latin typeface="メイリオ" panose="020B0604030504040204" pitchFamily="50" charset="-128"/>
                  <a:cs typeface="メイリオ" pitchFamily="50" charset="-128"/>
                </a:rPr>
                <a:t>      ナー等を</a:t>
              </a:r>
              <a:r>
                <a:rPr lang="ja-JP" altLang="en-US" sz="1050" dirty="0">
                  <a:latin typeface="メイリオ" panose="020B0604030504040204" pitchFamily="50" charset="-128"/>
                  <a:cs typeface="メイリオ" pitchFamily="50" charset="-128"/>
                </a:rPr>
                <a:t>実</a:t>
              </a:r>
              <a:r>
                <a:rPr lang="ja-JP" altLang="en-US" sz="1050" dirty="0" smtClean="0">
                  <a:latin typeface="メイリオ" panose="020B0604030504040204" pitchFamily="50" charset="-128"/>
                  <a:cs typeface="メイリオ" pitchFamily="50" charset="-128"/>
                </a:rPr>
                <a:t>施する</a:t>
              </a:r>
              <a:r>
                <a:rPr lang="ja-JP" altLang="en-US" sz="1050" dirty="0">
                  <a:latin typeface="メイリオ" panose="020B0604030504040204" pitchFamily="50" charset="-128"/>
                  <a:cs typeface="メイリオ" pitchFamily="50" charset="-128"/>
                </a:rPr>
                <a:t>と</a:t>
              </a:r>
              <a:r>
                <a:rPr lang="ja-JP" altLang="en-US" sz="1050" dirty="0" smtClean="0">
                  <a:latin typeface="メイリオ" panose="020B0604030504040204" pitchFamily="50" charset="-128"/>
                  <a:cs typeface="メイリオ" pitchFamily="50" charset="-128"/>
                </a:rPr>
                <a:t>ともに</a:t>
              </a:r>
              <a:r>
                <a:rPr lang="ja-JP" altLang="en-US" sz="1050" dirty="0">
                  <a:latin typeface="メイリオ" panose="020B0604030504040204" pitchFamily="50" charset="-128"/>
                  <a:cs typeface="メイリオ" pitchFamily="50" charset="-128"/>
                </a:rPr>
                <a:t>、大阪港のゲート前滞留対策、</a:t>
              </a:r>
              <a:r>
                <a:rPr lang="ja-JP" altLang="en-US" sz="1050" dirty="0" smtClean="0">
                  <a:latin typeface="メイリオ" panose="020B0604030504040204" pitchFamily="50" charset="-128"/>
                  <a:cs typeface="メイリオ" pitchFamily="50" charset="-128"/>
                </a:rPr>
                <a:t>南</a:t>
              </a:r>
              <a:endParaRPr lang="en-US" altLang="ja-JP" sz="1050" dirty="0" smtClean="0">
                <a:latin typeface="メイリオ" panose="020B0604030504040204" pitchFamily="50" charset="-128"/>
                <a:cs typeface="メイリオ" pitchFamily="50" charset="-128"/>
              </a:endParaRPr>
            </a:p>
            <a:p>
              <a:r>
                <a:rPr lang="en-US" altLang="ja-JP" sz="1050" dirty="0">
                  <a:latin typeface="メイリオ" panose="020B0604030504040204" pitchFamily="50" charset="-128"/>
                  <a:cs typeface="メイリオ" pitchFamily="50" charset="-128"/>
                </a:rPr>
                <a:t> </a:t>
              </a:r>
              <a:r>
                <a:rPr lang="en-US" altLang="ja-JP" sz="1050" dirty="0" smtClean="0">
                  <a:latin typeface="メイリオ" panose="020B0604030504040204" pitchFamily="50" charset="-128"/>
                  <a:cs typeface="メイリオ" pitchFamily="50" charset="-128"/>
                </a:rPr>
                <a:t>     </a:t>
              </a:r>
              <a:r>
                <a:rPr lang="ja-JP" altLang="en-US" sz="1050" dirty="0" smtClean="0">
                  <a:latin typeface="メイリオ" panose="020B0604030504040204" pitchFamily="50" charset="-128"/>
                  <a:cs typeface="メイリオ" pitchFamily="50" charset="-128"/>
                </a:rPr>
                <a:t>大阪</a:t>
              </a:r>
              <a:r>
                <a:rPr lang="ja-JP" altLang="en-US" sz="1050" dirty="0">
                  <a:latin typeface="メイリオ" panose="020B0604030504040204" pitchFamily="50" charset="-128"/>
                  <a:cs typeface="メイリオ" pitchFamily="50" charset="-128"/>
                </a:rPr>
                <a:t>・</a:t>
              </a:r>
              <a:r>
                <a:rPr lang="ja-JP" altLang="en-US" sz="1050" dirty="0" smtClean="0">
                  <a:latin typeface="メイリオ" panose="020B0604030504040204" pitchFamily="50" charset="-128"/>
                  <a:cs typeface="メイリオ" pitchFamily="50" charset="-128"/>
                </a:rPr>
                <a:t>和歌山・奈良・三重方面</a:t>
              </a:r>
              <a:r>
                <a:rPr lang="ja-JP" altLang="en-US" sz="1050" dirty="0">
                  <a:latin typeface="メイリオ" panose="020B0604030504040204" pitchFamily="50" charset="-128"/>
                  <a:cs typeface="メイリオ" pitchFamily="50" charset="-128"/>
                </a:rPr>
                <a:t>等からの集貨について検討</a:t>
              </a:r>
              <a:r>
                <a:rPr lang="ja-JP" altLang="en-US" sz="1050" dirty="0" smtClean="0">
                  <a:latin typeface="メイリオ" panose="020B0604030504040204" pitchFamily="50" charset="-128"/>
                  <a:cs typeface="メイリオ" pitchFamily="50" charset="-128"/>
                </a:rPr>
                <a:t>を</a:t>
              </a:r>
              <a:endParaRPr lang="en-US" altLang="ja-JP" sz="1050" dirty="0" smtClean="0">
                <a:latin typeface="メイリオ" panose="020B0604030504040204" pitchFamily="50" charset="-128"/>
                <a:cs typeface="メイリオ" pitchFamily="50" charset="-128"/>
              </a:endParaRPr>
            </a:p>
            <a:p>
              <a:r>
                <a:rPr lang="en-US" altLang="ja-JP" sz="1050" dirty="0">
                  <a:latin typeface="メイリオ" panose="020B0604030504040204" pitchFamily="50" charset="-128"/>
                  <a:cs typeface="メイリオ" pitchFamily="50" charset="-128"/>
                </a:rPr>
                <a:t> </a:t>
              </a:r>
              <a:r>
                <a:rPr lang="en-US" altLang="ja-JP" sz="1050" dirty="0" smtClean="0">
                  <a:latin typeface="メイリオ" panose="020B0604030504040204" pitchFamily="50" charset="-128"/>
                  <a:cs typeface="メイリオ" pitchFamily="50" charset="-128"/>
                </a:rPr>
                <a:t>     </a:t>
              </a:r>
              <a:r>
                <a:rPr lang="ja-JP" altLang="en-US" sz="1050" dirty="0" smtClean="0">
                  <a:latin typeface="メイリオ" panose="020B0604030504040204" pitchFamily="50" charset="-128"/>
                  <a:cs typeface="メイリオ" pitchFamily="50" charset="-128"/>
                </a:rPr>
                <a:t>進める</a:t>
              </a:r>
              <a:r>
                <a:rPr lang="ja-JP" altLang="en-US" sz="1050" dirty="0">
                  <a:latin typeface="メイリオ" panose="020B0604030504040204" pitchFamily="50" charset="-128"/>
                  <a:cs typeface="メイリオ" pitchFamily="50" charset="-128"/>
                </a:rPr>
                <a:t>。</a:t>
              </a:r>
            </a:p>
          </p:txBody>
        </p:sp>
        <p:sp>
          <p:nvSpPr>
            <p:cNvPr id="12" name="テキスト ボックス 11"/>
            <p:cNvSpPr txBox="1"/>
            <p:nvPr/>
          </p:nvSpPr>
          <p:spPr>
            <a:xfrm>
              <a:off x="148518" y="3031980"/>
              <a:ext cx="4462759" cy="430887"/>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③　コンテナターミナルゲート前混雑緩和の取組み（滞留対策</a:t>
              </a:r>
              <a:endParaRPr lang="en-US" altLang="ja-JP" sz="1050" dirty="0">
                <a:solidFill>
                  <a:prstClr val="black"/>
                </a:solidFill>
                <a:latin typeface="メイリオ" panose="020B0604030504040204" pitchFamily="50" charset="-128"/>
                <a:cs typeface="メイリオ" pitchFamily="50" charset="-128"/>
              </a:endParaRPr>
            </a:p>
            <a:p>
              <a:pPr marL="261938" indent="-261938"/>
              <a:r>
                <a:rPr lang="ja-JP" altLang="en-US" sz="1050" dirty="0">
                  <a:solidFill>
                    <a:prstClr val="black"/>
                  </a:solidFill>
                  <a:latin typeface="メイリオ" panose="020B0604030504040204" pitchFamily="50" charset="-128"/>
                  <a:cs typeface="メイリオ" pitchFamily="50" charset="-128"/>
                </a:rPr>
                <a:t>　　システム構築、物流・一般交通の分離等）を推進する。</a:t>
              </a:r>
            </a:p>
          </p:txBody>
        </p:sp>
        <p:sp>
          <p:nvSpPr>
            <p:cNvPr id="14" name="テキスト ボックス 13"/>
            <p:cNvSpPr txBox="1"/>
            <p:nvPr/>
          </p:nvSpPr>
          <p:spPr>
            <a:xfrm>
              <a:off x="148518" y="3422308"/>
              <a:ext cx="3909773" cy="430887"/>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④　内航フィーダー貨物拡大を目指し、内航フィーダー船が定期的に着岸できるバース利用方法を検討する。</a:t>
              </a:r>
            </a:p>
          </p:txBody>
        </p:sp>
        <p:sp>
          <p:nvSpPr>
            <p:cNvPr id="17" name="テキスト ボックス 16"/>
            <p:cNvSpPr txBox="1"/>
            <p:nvPr/>
          </p:nvSpPr>
          <p:spPr>
            <a:xfrm>
              <a:off x="148518" y="3797128"/>
              <a:ext cx="3922518" cy="553414"/>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⑤　豪州航路の維持拡大を目指し、大型船受入確保（航路増深、バースウィンドウ確保等）や豪州からの輸入貨物拡大に向けた需要を掘り起す。</a:t>
              </a:r>
            </a:p>
          </p:txBody>
        </p:sp>
        <p:sp>
          <p:nvSpPr>
            <p:cNvPr id="19" name="テキスト ボックス 18"/>
            <p:cNvSpPr txBox="1"/>
            <p:nvPr/>
          </p:nvSpPr>
          <p:spPr>
            <a:xfrm>
              <a:off x="4056770" y="1940672"/>
              <a:ext cx="4896000" cy="398458"/>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⑥　</a:t>
              </a:r>
              <a:r>
                <a:rPr lang="ja-JP" altLang="en-US" sz="1050" dirty="0" smtClean="0">
                  <a:solidFill>
                    <a:prstClr val="black"/>
                  </a:solidFill>
                  <a:latin typeface="メイリオ" panose="020B0604030504040204" pitchFamily="50" charset="-128"/>
                  <a:cs typeface="メイリオ" pitchFamily="50" charset="-128"/>
                </a:rPr>
                <a:t>船舶</a:t>
              </a:r>
              <a:r>
                <a:rPr lang="ja-JP" altLang="en-US" sz="1050" dirty="0">
                  <a:solidFill>
                    <a:prstClr val="black"/>
                  </a:solidFill>
                  <a:latin typeface="メイリオ" panose="020B0604030504040204" pitchFamily="50" charset="-128"/>
                  <a:cs typeface="メイリオ" pitchFamily="50" charset="-128"/>
                </a:rPr>
                <a:t>の大型化、内航</a:t>
              </a:r>
              <a:r>
                <a:rPr lang="ja-JP" altLang="en-US" sz="1050" dirty="0" smtClean="0">
                  <a:solidFill>
                    <a:prstClr val="black"/>
                  </a:solidFill>
                  <a:latin typeface="メイリオ" panose="020B0604030504040204" pitchFamily="50" charset="-128"/>
                  <a:cs typeface="メイリオ" pitchFamily="50" charset="-128"/>
                </a:rPr>
                <a:t>フィーダーサービスに対応</a:t>
              </a:r>
              <a:r>
                <a:rPr lang="ja-JP" altLang="en-US" sz="1050" dirty="0">
                  <a:solidFill>
                    <a:prstClr val="black"/>
                  </a:solidFill>
                  <a:latin typeface="メイリオ" panose="020B0604030504040204" pitchFamily="50" charset="-128"/>
                  <a:cs typeface="メイリオ" pitchFamily="50" charset="-128"/>
                </a:rPr>
                <a:t>した大阪港</a:t>
              </a:r>
              <a:r>
                <a:rPr lang="ja-JP" altLang="en-US" sz="1050" dirty="0" smtClean="0">
                  <a:solidFill>
                    <a:prstClr val="black"/>
                  </a:solidFill>
                  <a:latin typeface="メイリオ" panose="020B0604030504040204" pitchFamily="50" charset="-128"/>
                  <a:cs typeface="メイリオ" pitchFamily="50" charset="-128"/>
                </a:rPr>
                <a:t>コンテナターミ</a:t>
              </a:r>
              <a:endParaRPr lang="en-US" altLang="ja-JP" sz="1050" dirty="0" smtClean="0">
                <a:solidFill>
                  <a:prstClr val="black"/>
                </a:solidFill>
                <a:latin typeface="メイリオ" panose="020B0604030504040204" pitchFamily="50" charset="-128"/>
                <a:cs typeface="メイリオ" pitchFamily="50" charset="-128"/>
              </a:endParaRPr>
            </a:p>
            <a:p>
              <a:r>
                <a:rPr lang="en-US" altLang="ja-JP" sz="1050" dirty="0">
                  <a:solidFill>
                    <a:prstClr val="black"/>
                  </a:solidFill>
                  <a:latin typeface="メイリオ" panose="020B0604030504040204" pitchFamily="50" charset="-128"/>
                  <a:cs typeface="メイリオ" pitchFamily="50" charset="-128"/>
                </a:rPr>
                <a:t> </a:t>
              </a:r>
              <a:r>
                <a:rPr lang="en-US" altLang="ja-JP" sz="1050" dirty="0" smtClean="0">
                  <a:solidFill>
                    <a:prstClr val="black"/>
                  </a:solidFill>
                  <a:latin typeface="メイリオ" panose="020B0604030504040204" pitchFamily="50" charset="-128"/>
                  <a:cs typeface="メイリオ" pitchFamily="50" charset="-128"/>
                </a:rPr>
                <a:t>     </a:t>
              </a:r>
              <a:r>
                <a:rPr lang="ja-JP" altLang="en-US" sz="1050" dirty="0" smtClean="0">
                  <a:solidFill>
                    <a:prstClr val="black"/>
                  </a:solidFill>
                  <a:latin typeface="メイリオ" panose="020B0604030504040204" pitchFamily="50" charset="-128"/>
                  <a:cs typeface="メイリオ" pitchFamily="50" charset="-128"/>
                </a:rPr>
                <a:t>ナル</a:t>
              </a:r>
              <a:r>
                <a:rPr lang="ja-JP" altLang="en-US" sz="1050" dirty="0">
                  <a:solidFill>
                    <a:prstClr val="black"/>
                  </a:solidFill>
                  <a:latin typeface="メイリオ" panose="020B0604030504040204" pitchFamily="50" charset="-128"/>
                  <a:cs typeface="メイリオ" pitchFamily="50" charset="-128"/>
                </a:rPr>
                <a:t>の再編、</a:t>
              </a:r>
              <a:r>
                <a:rPr lang="en-US" altLang="ja-JP" sz="1050" dirty="0">
                  <a:solidFill>
                    <a:prstClr val="black"/>
                  </a:solidFill>
                  <a:latin typeface="メイリオ" panose="020B0604030504040204" pitchFamily="50" charset="-128"/>
                  <a:cs typeface="メイリオ" pitchFamily="50" charset="-128"/>
                </a:rPr>
                <a:t>CT</a:t>
              </a:r>
              <a:r>
                <a:rPr lang="ja-JP" altLang="en-US" sz="1050" dirty="0">
                  <a:solidFill>
                    <a:prstClr val="black"/>
                  </a:solidFill>
                  <a:latin typeface="メイリオ" panose="020B0604030504040204" pitchFamily="50" charset="-128"/>
                  <a:cs typeface="メイリオ" pitchFamily="50" charset="-128"/>
                </a:rPr>
                <a:t>処理能力の</a:t>
              </a:r>
              <a:r>
                <a:rPr lang="ja-JP" altLang="en-US" sz="1050" dirty="0" smtClean="0">
                  <a:solidFill>
                    <a:prstClr val="black"/>
                  </a:solidFill>
                  <a:latin typeface="メイリオ" panose="020B0604030504040204" pitchFamily="50" charset="-128"/>
                  <a:cs typeface="メイリオ" pitchFamily="50" charset="-128"/>
                </a:rPr>
                <a:t>強化</a:t>
              </a:r>
              <a:r>
                <a:rPr lang="ja-JP" altLang="en-US" sz="1050" dirty="0">
                  <a:solidFill>
                    <a:prstClr val="black"/>
                  </a:solidFill>
                  <a:latin typeface="メイリオ" panose="020B0604030504040204" pitchFamily="50" charset="-128"/>
                  <a:cs typeface="メイリオ" pitchFamily="50" charset="-128"/>
                </a:rPr>
                <a:t>等を</a:t>
              </a:r>
              <a:r>
                <a:rPr lang="ja-JP" altLang="en-US" sz="1050" dirty="0" smtClean="0">
                  <a:solidFill>
                    <a:prstClr val="black"/>
                  </a:solidFill>
                  <a:latin typeface="メイリオ" panose="020B0604030504040204" pitchFamily="50" charset="-128"/>
                  <a:cs typeface="メイリオ" pitchFamily="50" charset="-128"/>
                </a:rPr>
                <a:t>検討する</a:t>
              </a:r>
              <a:r>
                <a:rPr lang="ja-JP" altLang="en-US" sz="1050" dirty="0">
                  <a:solidFill>
                    <a:prstClr val="black"/>
                  </a:solidFill>
                  <a:latin typeface="メイリオ" panose="020B0604030504040204" pitchFamily="50" charset="-128"/>
                  <a:cs typeface="メイリオ" pitchFamily="50" charset="-128"/>
                </a:rPr>
                <a:t>。</a:t>
              </a:r>
            </a:p>
          </p:txBody>
        </p:sp>
        <p:sp>
          <p:nvSpPr>
            <p:cNvPr id="21" name="テキスト ボックス 20"/>
            <p:cNvSpPr txBox="1"/>
            <p:nvPr/>
          </p:nvSpPr>
          <p:spPr>
            <a:xfrm>
              <a:off x="4061268" y="2313996"/>
              <a:ext cx="4896000" cy="415498"/>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⑦　物流倉庫の立地促進、及び見直し可能な公共上屋については取り壊して市有地を賃貸するなど、民間による物流施設の整備等について検討する。</a:t>
              </a:r>
            </a:p>
          </p:txBody>
        </p:sp>
        <p:sp>
          <p:nvSpPr>
            <p:cNvPr id="24" name="テキスト ボックス 23"/>
            <p:cNvSpPr txBox="1"/>
            <p:nvPr/>
          </p:nvSpPr>
          <p:spPr>
            <a:xfrm>
              <a:off x="4061267" y="2678774"/>
              <a:ext cx="4896000" cy="398458"/>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⑧　既存のインセンティブの利用促進に加え、外航フェリー貨物に</a:t>
              </a:r>
              <a:r>
                <a:rPr lang="ja-JP" altLang="en-US" sz="1050" dirty="0" smtClean="0">
                  <a:solidFill>
                    <a:prstClr val="black"/>
                  </a:solidFill>
                  <a:latin typeface="メイリオ" panose="020B0604030504040204" pitchFamily="50" charset="-128"/>
                  <a:cs typeface="メイリオ" pitchFamily="50" charset="-128"/>
                </a:rPr>
                <a:t>対するイン</a:t>
              </a:r>
              <a:endParaRPr lang="en-US" altLang="ja-JP" sz="1050" dirty="0" smtClean="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a:t>
              </a:r>
              <a:r>
                <a:rPr lang="ja-JP" altLang="en-US" sz="1050" dirty="0" smtClean="0">
                  <a:solidFill>
                    <a:prstClr val="black"/>
                  </a:solidFill>
                  <a:latin typeface="メイリオ" panose="020B0604030504040204" pitchFamily="50" charset="-128"/>
                  <a:cs typeface="メイリオ" pitchFamily="50" charset="-128"/>
                </a:rPr>
                <a:t>　センティブ</a:t>
              </a:r>
              <a:r>
                <a:rPr lang="ja-JP" altLang="en-US" sz="1050" dirty="0">
                  <a:solidFill>
                    <a:prstClr val="black"/>
                  </a:solidFill>
                  <a:latin typeface="メイリオ" panose="020B0604030504040204" pitchFamily="50" charset="-128"/>
                  <a:cs typeface="メイリオ" pitchFamily="50" charset="-128"/>
                </a:rPr>
                <a:t>を検討する。</a:t>
              </a:r>
            </a:p>
          </p:txBody>
        </p:sp>
        <p:sp>
          <p:nvSpPr>
            <p:cNvPr id="26" name="テキスト ボックス 25"/>
            <p:cNvSpPr txBox="1"/>
            <p:nvPr/>
          </p:nvSpPr>
          <p:spPr>
            <a:xfrm>
              <a:off x="4060858" y="3049484"/>
              <a:ext cx="5047850" cy="553414"/>
            </a:xfrm>
            <a:prstGeom prst="rect">
              <a:avLst/>
            </a:prstGeom>
            <a:noFill/>
          </p:spPr>
          <p:txBody>
            <a:bodyPr wrap="square" rtlCol="0">
              <a:spAutoFit/>
            </a:bodyPr>
            <a:lstStyle/>
            <a:p>
              <a:pPr marL="261938" indent="-261938"/>
              <a:r>
                <a:rPr lang="ja-JP" altLang="en-US" sz="1050" dirty="0">
                  <a:latin typeface="メイリオ" panose="020B0604030504040204" pitchFamily="50" charset="-128"/>
                  <a:cs typeface="メイリオ" pitchFamily="50" charset="-128"/>
                </a:rPr>
                <a:t>⑨　戦略的な誘致活動</a:t>
              </a:r>
              <a:r>
                <a:rPr lang="ja-JP" altLang="en-US" sz="1050" dirty="0" smtClean="0">
                  <a:latin typeface="メイリオ" panose="020B0604030504040204" pitchFamily="50" charset="-128"/>
                  <a:cs typeface="メイリオ" pitchFamily="50" charset="-128"/>
                </a:rPr>
                <a:t>やコロナ</a:t>
              </a:r>
              <a:r>
                <a:rPr lang="ja-JP" altLang="en-US" sz="1050" dirty="0">
                  <a:latin typeface="メイリオ" panose="020B0604030504040204" pitchFamily="50" charset="-128"/>
                  <a:cs typeface="メイリオ" pitchFamily="50" charset="-128"/>
                </a:rPr>
                <a:t>禍</a:t>
              </a:r>
              <a:r>
                <a:rPr lang="ja-JP" altLang="en-US" sz="1050" dirty="0" smtClean="0">
                  <a:latin typeface="メイリオ" panose="020B0604030504040204" pitchFamily="50" charset="-128"/>
                  <a:cs typeface="メイリオ" pitchFamily="50" charset="-128"/>
                </a:rPr>
                <a:t>に対応した安全・安心な受け入れ体制の構築、利便性</a:t>
              </a:r>
              <a:r>
                <a:rPr lang="ja-JP" altLang="en-US" sz="1050" dirty="0">
                  <a:latin typeface="メイリオ" panose="020B0604030504040204" pitchFamily="50" charset="-128"/>
                  <a:cs typeface="メイリオ" pitchFamily="50" charset="-128"/>
                </a:rPr>
                <a:t>の高い天保山客船ターミナルの整備、新たな</a:t>
              </a:r>
              <a:r>
                <a:rPr lang="ja-JP" altLang="en-US" sz="1050" dirty="0" smtClean="0">
                  <a:latin typeface="メイリオ" panose="020B0604030504040204" pitchFamily="50" charset="-128"/>
                  <a:cs typeface="メイリオ" pitchFamily="50" charset="-128"/>
                </a:rPr>
                <a:t>観光ツアー先</a:t>
              </a:r>
              <a:r>
                <a:rPr lang="ja-JP" altLang="en-US" sz="1050" dirty="0">
                  <a:latin typeface="メイリオ" panose="020B0604030504040204" pitchFamily="50" charset="-128"/>
                  <a:cs typeface="メイリオ" pitchFamily="50" charset="-128"/>
                </a:rPr>
                <a:t>の開拓などにより、クルーズ客船を誘致する。</a:t>
              </a:r>
            </a:p>
          </p:txBody>
        </p:sp>
      </p:grpSp>
      <p:sp>
        <p:nvSpPr>
          <p:cNvPr id="23" name="四角形吹き出し 22"/>
          <p:cNvSpPr/>
          <p:nvPr/>
        </p:nvSpPr>
        <p:spPr>
          <a:xfrm>
            <a:off x="94238" y="4581831"/>
            <a:ext cx="9100605" cy="1086206"/>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ＳＷＯＴ分析による戦略案を補完するため、大阪港の利用者が、大阪港に期待するものや港湾管理者への要望などについて、これまでも情報交換を行っているが、経営計画の策定にあわせたヒアリングも実施した。「利用者ヒアリング結果</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別紙３</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a:t>
            </a:r>
          </a:p>
        </p:txBody>
      </p:sp>
      <p:sp>
        <p:nvSpPr>
          <p:cNvPr id="11" name="スライド番号プレースホルダー 10"/>
          <p:cNvSpPr>
            <a:spLocks noGrp="1"/>
          </p:cNvSpPr>
          <p:nvPr>
            <p:ph type="sldNum" sz="quarter" idx="12"/>
          </p:nvPr>
        </p:nvSpPr>
        <p:spPr/>
        <p:txBody>
          <a:bodyPr/>
          <a:lstStyle/>
          <a:p>
            <a:fld id="{8F2DF4D1-A360-4C90-B403-85324C324155}" type="slidenum">
              <a:rPr lang="ja-JP" altLang="en-US" smtClean="0">
                <a:solidFill>
                  <a:srgbClr val="AD84C6"/>
                </a:solidFill>
              </a:rPr>
              <a:pPr/>
              <a:t>8</a:t>
            </a:fld>
            <a:endParaRPr lang="ja-JP" altLang="en-US" dirty="0">
              <a:solidFill>
                <a:srgbClr val="AD84C6"/>
              </a:solidFill>
            </a:endParaRPr>
          </a:p>
        </p:txBody>
      </p:sp>
      <p:sp>
        <p:nvSpPr>
          <p:cNvPr id="28" name="テキスト ボックス 27">
            <a:extLst>
              <a:ext uri="{FF2B5EF4-FFF2-40B4-BE49-F238E27FC236}">
                <a16:creationId xmlns:a16="http://schemas.microsoft.com/office/drawing/2014/main" id="{154110AE-1424-4CED-851F-57A70A817E21}"/>
              </a:ext>
            </a:extLst>
          </p:cNvPr>
          <p:cNvSpPr txBox="1"/>
          <p:nvPr/>
        </p:nvSpPr>
        <p:spPr>
          <a:xfrm>
            <a:off x="4019323" y="3440886"/>
            <a:ext cx="4896000" cy="415498"/>
          </a:xfrm>
          <a:prstGeom prst="rect">
            <a:avLst/>
          </a:prstGeom>
          <a:noFill/>
        </p:spPr>
        <p:txBody>
          <a:bodyPr wrap="square" rtlCol="0">
            <a:spAutoFit/>
          </a:bodyPr>
          <a:lstStyle/>
          <a:p>
            <a:pPr marL="261938" indent="-261938"/>
            <a:r>
              <a:rPr lang="ja-JP" altLang="en-US" sz="1050" dirty="0" smtClean="0">
                <a:latin typeface="メイリオ" panose="020B0604030504040204" pitchFamily="50" charset="-128"/>
                <a:cs typeface="メイリオ" pitchFamily="50" charset="-128"/>
              </a:rPr>
              <a:t>⑩</a:t>
            </a:r>
            <a:r>
              <a:rPr lang="ja-JP" altLang="en-US" sz="1050" dirty="0">
                <a:solidFill>
                  <a:prstClr val="black"/>
                </a:solidFill>
                <a:latin typeface="メイリオ" panose="020B0604030504040204" pitchFamily="50" charset="-128"/>
                <a:cs typeface="メイリオ" pitchFamily="50" charset="-128"/>
              </a:rPr>
              <a:t>　</a:t>
            </a:r>
            <a:r>
              <a:rPr lang="ja-JP" altLang="en-US" sz="1050" dirty="0" smtClean="0">
                <a:solidFill>
                  <a:prstClr val="black"/>
                </a:solidFill>
                <a:latin typeface="メイリオ" panose="020B0604030504040204" pitchFamily="50" charset="-128"/>
                <a:cs typeface="メイリオ" pitchFamily="50" charset="-128"/>
              </a:rPr>
              <a:t>港湾施設</a:t>
            </a:r>
            <a:r>
              <a:rPr lang="ja-JP" altLang="en-US" sz="1050" dirty="0" smtClean="0">
                <a:latin typeface="メイリオ" panose="020B0604030504040204" pitchFamily="50" charset="-128"/>
                <a:cs typeface="メイリオ" pitchFamily="50" charset="-128"/>
              </a:rPr>
              <a:t>の</a:t>
            </a:r>
            <a:r>
              <a:rPr lang="ja-JP" altLang="en-US" sz="1050" dirty="0" smtClean="0">
                <a:solidFill>
                  <a:prstClr val="black"/>
                </a:solidFill>
                <a:latin typeface="メイリオ" panose="020B0604030504040204" pitchFamily="50" charset="-128"/>
                <a:cs typeface="メイリオ" pitchFamily="50" charset="-128"/>
              </a:rPr>
              <a:t>強靭化（災害に強い港湾施設の整備）</a:t>
            </a:r>
            <a:endParaRPr lang="ja-JP" altLang="en-US" sz="1050" dirty="0">
              <a:solidFill>
                <a:prstClr val="black"/>
              </a:solidFill>
              <a:latin typeface="メイリオ" panose="020B0604030504040204" pitchFamily="50" charset="-128"/>
              <a:cs typeface="メイリオ" pitchFamily="50" charset="-128"/>
            </a:endParaRPr>
          </a:p>
          <a:p>
            <a:pPr marL="261938" indent="-261938"/>
            <a:endParaRPr lang="ja-JP" altLang="en-US" sz="1050" dirty="0">
              <a:solidFill>
                <a:srgbClr val="FF0000"/>
              </a:solidFill>
              <a:latin typeface="メイリオ" panose="020B0604030504040204" pitchFamily="50" charset="-128"/>
              <a:cs typeface="メイリオ" pitchFamily="50" charset="-128"/>
            </a:endParaRPr>
          </a:p>
        </p:txBody>
      </p:sp>
      <p:sp>
        <p:nvSpPr>
          <p:cNvPr id="25" name="テキスト ボックス 24">
            <a:extLst>
              <a:ext uri="{FF2B5EF4-FFF2-40B4-BE49-F238E27FC236}">
                <a16:creationId xmlns:a16="http://schemas.microsoft.com/office/drawing/2014/main" id="{154110AE-1424-4CED-851F-57A70A817E21}"/>
              </a:ext>
            </a:extLst>
          </p:cNvPr>
          <p:cNvSpPr txBox="1"/>
          <p:nvPr/>
        </p:nvSpPr>
        <p:spPr>
          <a:xfrm>
            <a:off x="4018158" y="3718699"/>
            <a:ext cx="4896000" cy="41549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261938" indent="-261938"/>
            <a:r>
              <a:rPr lang="ja-JP" altLang="en-US" sz="1050" dirty="0" smtClean="0">
                <a:latin typeface="メイリオ" panose="020B0604030504040204" pitchFamily="50" charset="-128"/>
                <a:cs typeface="メイリオ" pitchFamily="50" charset="-128"/>
              </a:rPr>
              <a:t>⑪</a:t>
            </a:r>
            <a:r>
              <a:rPr lang="ja-JP" altLang="en-US" sz="1050" dirty="0">
                <a:latin typeface="メイリオ" panose="020B0604030504040204" pitchFamily="50" charset="-128"/>
                <a:cs typeface="メイリオ" pitchFamily="50" charset="-128"/>
              </a:rPr>
              <a:t>　</a:t>
            </a:r>
            <a:r>
              <a:rPr lang="en-US" altLang="ja-JP" sz="1050" dirty="0" smtClean="0">
                <a:latin typeface="メイリオ" panose="020B0604030504040204" pitchFamily="50" charset="-128"/>
                <a:cs typeface="メイリオ" pitchFamily="50" charset="-128"/>
              </a:rPr>
              <a:t>LNG</a:t>
            </a:r>
            <a:r>
              <a:rPr lang="ja-JP" altLang="en-US" sz="1050" dirty="0" smtClean="0">
                <a:latin typeface="メイリオ" panose="020B0604030504040204" pitchFamily="50" charset="-128"/>
                <a:cs typeface="メイリオ" pitchFamily="50" charset="-128"/>
              </a:rPr>
              <a:t>バンカリング拠点の形成など、環境にも配慮した港湾機能の高度化に取り組む。</a:t>
            </a:r>
            <a:endParaRPr lang="ja-JP" altLang="en-US" sz="1050" dirty="0">
              <a:latin typeface="メイリオ" panose="020B0604030504040204" pitchFamily="50" charset="-128"/>
              <a:cs typeface="メイリオ" pitchFamily="50" charset="-128"/>
            </a:endParaRPr>
          </a:p>
        </p:txBody>
      </p:sp>
    </p:spTree>
    <p:extLst>
      <p:ext uri="{BB962C8B-B14F-4D97-AF65-F5344CB8AC3E}">
        <p14:creationId xmlns:p14="http://schemas.microsoft.com/office/powerpoint/2010/main" val="1701340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57220" y="284191"/>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600" b="1" dirty="0" smtClean="0">
                <a:solidFill>
                  <a:schemeClr val="tx1"/>
                </a:solidFill>
                <a:latin typeface="+mj-ea"/>
                <a:ea typeface="+mj-ea"/>
              </a:rPr>
              <a:t>５．港湾計画における貨物量の見通し</a:t>
            </a:r>
            <a:endParaRPr lang="en-US" altLang="ja-JP" sz="1600" b="1" dirty="0" smtClean="0">
              <a:solidFill>
                <a:schemeClr val="tx1"/>
              </a:solidFill>
              <a:latin typeface="+mj-ea"/>
              <a:ea typeface="+mj-ea"/>
            </a:endParaRPr>
          </a:p>
        </p:txBody>
      </p:sp>
      <p:sp>
        <p:nvSpPr>
          <p:cNvPr id="53" name="テキスト ボックス 52"/>
          <p:cNvSpPr txBox="1"/>
          <p:nvPr/>
        </p:nvSpPr>
        <p:spPr>
          <a:xfrm>
            <a:off x="-34158" y="2525898"/>
            <a:ext cx="2724656" cy="313334"/>
          </a:xfrm>
          <a:prstGeom prst="rect">
            <a:avLst/>
          </a:prstGeom>
          <a:noFill/>
        </p:spPr>
        <p:txBody>
          <a:bodyPr wrap="square" tIns="18000" bIns="18000" rtlCol="0">
            <a:spAutoFit/>
          </a:bodyPr>
          <a:lstStyle/>
          <a:p>
            <a:pPr algn="l">
              <a:lnSpc>
                <a:spcPts val="2400"/>
              </a:lnSpc>
            </a:pPr>
            <a:r>
              <a:rPr lang="ja-JP" altLang="en-US" sz="1200" dirty="0" smtClean="0">
                <a:latin typeface="+mn-ea"/>
              </a:rPr>
              <a:t>■取扱貨物量推計フロー</a:t>
            </a:r>
            <a:endParaRPr lang="ja-JP" altLang="en-US" sz="1200" b="1" dirty="0">
              <a:latin typeface="+mn-ea"/>
            </a:endParaRPr>
          </a:p>
        </p:txBody>
      </p:sp>
      <p:sp>
        <p:nvSpPr>
          <p:cNvPr id="79" name="正方形/長方形 78"/>
          <p:cNvSpPr/>
          <p:nvPr/>
        </p:nvSpPr>
        <p:spPr>
          <a:xfrm>
            <a:off x="81169" y="632828"/>
            <a:ext cx="4481306" cy="1738938"/>
          </a:xfrm>
          <a:prstGeom prst="rect">
            <a:avLst/>
          </a:prstGeom>
        </p:spPr>
        <p:txBody>
          <a:bodyPr wrap="square">
            <a:spAutoFit/>
          </a:bodyPr>
          <a:lstStyle/>
          <a:p>
            <a:pPr marL="180975" lvl="0" indent="-180975" algn="just">
              <a:spcAft>
                <a:spcPts val="0"/>
              </a:spcAft>
              <a:buFont typeface="Wingdings" panose="05000000000000000000" pitchFamily="2" charset="2"/>
              <a:buChar char="Ø"/>
            </a:pPr>
            <a:r>
              <a:rPr lang="ja-JP" altLang="en-US" sz="1300" kern="100" dirty="0" smtClean="0">
                <a:latin typeface="+mj-ea"/>
                <a:ea typeface="+mj-ea"/>
                <a:cs typeface="Times New Roman" panose="02020603050405020304" pitchFamily="18" charset="0"/>
              </a:rPr>
              <a:t>平成</a:t>
            </a:r>
            <a:r>
              <a:rPr lang="en-US" altLang="ja-JP" sz="1300" kern="100" dirty="0" smtClean="0">
                <a:latin typeface="+mj-ea"/>
                <a:ea typeface="+mj-ea"/>
                <a:cs typeface="Times New Roman" panose="02020603050405020304" pitchFamily="18" charset="0"/>
              </a:rPr>
              <a:t>31</a:t>
            </a:r>
            <a:r>
              <a:rPr lang="ja-JP" altLang="en-US" sz="1300" kern="100" dirty="0" smtClean="0">
                <a:latin typeface="+mj-ea"/>
                <a:ea typeface="+mj-ea"/>
                <a:cs typeface="Times New Roman" panose="02020603050405020304" pitchFamily="18" charset="0"/>
              </a:rPr>
              <a:t>年</a:t>
            </a:r>
            <a:r>
              <a:rPr lang="en-US" altLang="ja-JP" sz="1300" kern="100" dirty="0" smtClean="0">
                <a:latin typeface="+mj-ea"/>
                <a:ea typeface="+mj-ea"/>
                <a:cs typeface="Times New Roman" panose="02020603050405020304" pitchFamily="18" charset="0"/>
              </a:rPr>
              <a:t>3</a:t>
            </a:r>
            <a:r>
              <a:rPr lang="ja-JP" altLang="en-US" sz="1300" kern="100" dirty="0" smtClean="0">
                <a:latin typeface="+mj-ea"/>
                <a:ea typeface="+mj-ea"/>
                <a:cs typeface="Times New Roman" panose="02020603050405020304" pitchFamily="18" charset="0"/>
              </a:rPr>
              <a:t>月に改訂した大阪港</a:t>
            </a:r>
            <a:r>
              <a:rPr lang="ja-JP" altLang="ja-JP" sz="1300" kern="100" dirty="0" smtClean="0">
                <a:latin typeface="+mj-ea"/>
                <a:ea typeface="+mj-ea"/>
                <a:cs typeface="Times New Roman" panose="02020603050405020304" pitchFamily="18" charset="0"/>
              </a:rPr>
              <a:t>港湾計画</a:t>
            </a:r>
            <a:r>
              <a:rPr lang="ja-JP" altLang="en-US" sz="1300" kern="100" dirty="0" smtClean="0">
                <a:latin typeface="+mj-ea"/>
                <a:ea typeface="+mj-ea"/>
                <a:cs typeface="Times New Roman" panose="02020603050405020304" pitchFamily="18" charset="0"/>
              </a:rPr>
              <a:t>において</a:t>
            </a:r>
            <a:r>
              <a:rPr lang="ja-JP" altLang="ja-JP" sz="1300" kern="100" dirty="0" smtClean="0">
                <a:latin typeface="+mj-ea"/>
                <a:ea typeface="+mj-ea"/>
                <a:cs typeface="Times New Roman" panose="02020603050405020304" pitchFamily="18" charset="0"/>
              </a:rPr>
              <a:t>、</a:t>
            </a:r>
            <a:r>
              <a:rPr lang="ja-JP" altLang="ja-JP" sz="1300" kern="100" dirty="0">
                <a:latin typeface="+mj-ea"/>
                <a:ea typeface="+mj-ea"/>
                <a:cs typeface="Times New Roman" panose="02020603050405020304" pitchFamily="18" charset="0"/>
              </a:rPr>
              <a:t>概ね</a:t>
            </a:r>
            <a:r>
              <a:rPr lang="en-US" altLang="ja-JP" sz="1300" kern="100" dirty="0">
                <a:latin typeface="+mj-ea"/>
                <a:ea typeface="+mj-ea"/>
                <a:cs typeface="Times New Roman" panose="02020603050405020304" pitchFamily="18" charset="0"/>
              </a:rPr>
              <a:t>10</a:t>
            </a:r>
            <a:r>
              <a:rPr lang="ja-JP" altLang="ja-JP" sz="1300" kern="100" dirty="0">
                <a:latin typeface="+mj-ea"/>
                <a:ea typeface="+mj-ea"/>
                <a:cs typeface="Times New Roman" panose="02020603050405020304" pitchFamily="18" charset="0"/>
              </a:rPr>
              <a:t>年後の</a:t>
            </a:r>
            <a:r>
              <a:rPr lang="ja-JP" altLang="ja-JP" sz="1300" kern="100" dirty="0" smtClean="0">
                <a:latin typeface="+mj-ea"/>
                <a:ea typeface="+mj-ea"/>
                <a:cs typeface="Times New Roman" panose="02020603050405020304" pitchFamily="18" charset="0"/>
              </a:rPr>
              <a:t>取扱貨</a:t>
            </a:r>
            <a:r>
              <a:rPr lang="ja-JP" altLang="ja-JP" sz="1300" kern="100" dirty="0">
                <a:latin typeface="+mj-ea"/>
                <a:ea typeface="+mj-ea"/>
                <a:cs typeface="Times New Roman" panose="02020603050405020304" pitchFamily="18" charset="0"/>
              </a:rPr>
              <a:t>物量</a:t>
            </a:r>
            <a:r>
              <a:rPr lang="ja-JP" altLang="ja-JP" sz="1300" kern="100" dirty="0" smtClean="0">
                <a:latin typeface="+mj-ea"/>
                <a:ea typeface="+mj-ea"/>
                <a:cs typeface="Times New Roman" panose="02020603050405020304" pitchFamily="18" charset="0"/>
              </a:rPr>
              <a:t>を</a:t>
            </a:r>
            <a:r>
              <a:rPr lang="ja-JP" altLang="en-US" sz="1300" kern="100" dirty="0" smtClean="0">
                <a:latin typeface="+mj-ea"/>
                <a:ea typeface="+mj-ea"/>
                <a:cs typeface="Times New Roman" panose="02020603050405020304" pitchFamily="18" charset="0"/>
              </a:rPr>
              <a:t>下記の</a:t>
            </a:r>
            <a:r>
              <a:rPr lang="ja-JP" altLang="ja-JP" sz="1300" kern="100" dirty="0" smtClean="0">
                <a:latin typeface="+mj-ea"/>
                <a:ea typeface="+mj-ea"/>
                <a:cs typeface="Times New Roman" panose="02020603050405020304" pitchFamily="18" charset="0"/>
              </a:rPr>
              <a:t>方法</a:t>
            </a:r>
            <a:r>
              <a:rPr lang="ja-JP" altLang="ja-JP" sz="1300" kern="100" dirty="0">
                <a:latin typeface="+mj-ea"/>
                <a:ea typeface="+mj-ea"/>
                <a:cs typeface="Times New Roman" panose="02020603050405020304" pitchFamily="18" charset="0"/>
              </a:rPr>
              <a:t>により、</a:t>
            </a:r>
            <a:r>
              <a:rPr lang="ja-JP" altLang="ja-JP" sz="1300" kern="100" dirty="0" smtClean="0">
                <a:latin typeface="+mj-ea"/>
                <a:ea typeface="+mj-ea"/>
                <a:cs typeface="Times New Roman" panose="02020603050405020304" pitchFamily="18" charset="0"/>
              </a:rPr>
              <a:t>推計</a:t>
            </a:r>
            <a:r>
              <a:rPr lang="ja-JP" altLang="en-US" sz="1300" kern="100" dirty="0" smtClean="0">
                <a:latin typeface="+mj-ea"/>
                <a:ea typeface="+mj-ea"/>
                <a:cs typeface="Times New Roman" panose="02020603050405020304" pitchFamily="18" charset="0"/>
              </a:rPr>
              <a:t>した</a:t>
            </a:r>
            <a:r>
              <a:rPr lang="ja-JP" altLang="ja-JP" sz="1300" kern="100" dirty="0" smtClean="0">
                <a:latin typeface="+mj-ea"/>
                <a:ea typeface="+mj-ea"/>
                <a:cs typeface="Times New Roman" panose="02020603050405020304" pitchFamily="18" charset="0"/>
              </a:rPr>
              <a:t>。</a:t>
            </a:r>
            <a:endParaRPr lang="en-US" altLang="ja-JP" sz="1300" kern="100" dirty="0" smtClean="0">
              <a:latin typeface="+mj-ea"/>
              <a:ea typeface="+mj-ea"/>
              <a:cs typeface="Times New Roman" panose="02020603050405020304" pitchFamily="18" charset="0"/>
            </a:endParaRPr>
          </a:p>
          <a:p>
            <a:pPr lvl="0" algn="just">
              <a:spcAft>
                <a:spcPts val="0"/>
              </a:spcAft>
            </a:pPr>
            <a:endParaRPr lang="ja-JP" altLang="ja-JP" sz="800" kern="100" dirty="0">
              <a:latin typeface="+mj-ea"/>
              <a:ea typeface="+mj-ea"/>
              <a:cs typeface="Times New Roman" panose="02020603050405020304" pitchFamily="18" charset="0"/>
            </a:endParaRPr>
          </a:p>
          <a:p>
            <a:pPr marL="180975" lvl="0" indent="-180975" algn="just">
              <a:spcAft>
                <a:spcPts val="0"/>
              </a:spcAft>
              <a:buFont typeface="Wingdings" panose="05000000000000000000" pitchFamily="2" charset="2"/>
              <a:buChar char="Ø"/>
            </a:pPr>
            <a:r>
              <a:rPr lang="ja-JP" altLang="en-US" sz="1300" kern="100" dirty="0" smtClean="0">
                <a:latin typeface="+mj-ea"/>
                <a:ea typeface="+mj-ea"/>
                <a:cs typeface="Times New Roman" panose="02020603050405020304" pitchFamily="18" charset="0"/>
              </a:rPr>
              <a:t>大阪港の取扱貨物量推計の結果、</a:t>
            </a:r>
            <a:r>
              <a:rPr lang="en-US" altLang="ja-JP" sz="1300" kern="100" dirty="0" smtClean="0">
                <a:latin typeface="+mj-ea"/>
                <a:ea typeface="+mj-ea"/>
                <a:cs typeface="Times New Roman" panose="02020603050405020304" pitchFamily="18" charset="0"/>
              </a:rPr>
              <a:t>2020</a:t>
            </a:r>
            <a:r>
              <a:rPr lang="ja-JP" altLang="en-US" sz="1300" kern="100" dirty="0" smtClean="0">
                <a:latin typeface="+mj-ea"/>
                <a:ea typeface="+mj-ea"/>
                <a:cs typeface="Times New Roman" panose="02020603050405020304" pitchFamily="18" charset="0"/>
              </a:rPr>
              <a:t>年代後半の</a:t>
            </a:r>
            <a:endParaRPr lang="en-US" altLang="ja-JP" sz="1300" kern="100" dirty="0" smtClean="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外貿コンテナ貨物量は、</a:t>
            </a:r>
            <a:r>
              <a:rPr lang="en-US" altLang="ja-JP" sz="1300" kern="100" dirty="0" smtClean="0">
                <a:latin typeface="+mj-ea"/>
                <a:ea typeface="+mj-ea"/>
                <a:cs typeface="Times New Roman" panose="02020603050405020304" pitchFamily="18" charset="0"/>
              </a:rPr>
              <a:t>271</a:t>
            </a:r>
            <a:r>
              <a:rPr lang="ja-JP" altLang="en-US" sz="1300" kern="100" dirty="0" smtClean="0">
                <a:latin typeface="+mj-ea"/>
                <a:ea typeface="+mj-ea"/>
                <a:cs typeface="Times New Roman" panose="02020603050405020304" pitchFamily="18" charset="0"/>
              </a:rPr>
              <a:t>万</a:t>
            </a:r>
            <a:r>
              <a:rPr lang="en-US" altLang="ja-JP" sz="1300" kern="100" dirty="0" smtClean="0">
                <a:latin typeface="+mj-ea"/>
                <a:ea typeface="+mj-ea"/>
                <a:cs typeface="Times New Roman" panose="02020603050405020304" pitchFamily="18" charset="0"/>
              </a:rPr>
              <a:t>TEU</a:t>
            </a:r>
            <a:r>
              <a:rPr lang="ja-JP" altLang="en-US" sz="1300" kern="100" dirty="0" smtClean="0">
                <a:latin typeface="+mj-ea"/>
                <a:ea typeface="+mj-ea"/>
                <a:cs typeface="Times New Roman" panose="02020603050405020304" pitchFamily="18" charset="0"/>
              </a:rPr>
              <a:t>と今後堅調に増加</a:t>
            </a:r>
            <a:endParaRPr lang="en-US" altLang="ja-JP" sz="1300" kern="100" dirty="0" smtClean="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する</a:t>
            </a:r>
            <a:r>
              <a:rPr lang="ja-JP" altLang="ja-JP" sz="1300" kern="100" dirty="0" smtClean="0">
                <a:latin typeface="+mj-ea"/>
                <a:ea typeface="+mj-ea"/>
                <a:cs typeface="Times New Roman" panose="02020603050405020304" pitchFamily="18" charset="0"/>
              </a:rPr>
              <a:t>見込み</a:t>
            </a:r>
            <a:r>
              <a:rPr lang="ja-JP" altLang="en-US" sz="1300" kern="100" dirty="0" smtClean="0">
                <a:latin typeface="+mj-ea"/>
                <a:ea typeface="+mj-ea"/>
                <a:cs typeface="Times New Roman" panose="02020603050405020304" pitchFamily="18" charset="0"/>
              </a:rPr>
              <a:t>。</a:t>
            </a:r>
            <a:endParaRPr lang="en-US" altLang="ja-JP" sz="1300" kern="100" dirty="0" smtClean="0">
              <a:latin typeface="+mj-ea"/>
              <a:ea typeface="+mj-ea"/>
              <a:cs typeface="Times New Roman" panose="02020603050405020304" pitchFamily="18" charset="0"/>
            </a:endParaRPr>
          </a:p>
          <a:p>
            <a:pPr lvl="0" algn="just">
              <a:spcAft>
                <a:spcPts val="0"/>
              </a:spcAft>
            </a:pPr>
            <a:endParaRPr lang="en-US" altLang="ja-JP" sz="800" kern="100" dirty="0" smtClean="0">
              <a:effectLst/>
              <a:latin typeface="+mj-ea"/>
              <a:ea typeface="+mj-ea"/>
              <a:cs typeface="Times New Roman" panose="02020603050405020304" pitchFamily="18" charset="0"/>
            </a:endParaRPr>
          </a:p>
          <a:p>
            <a:pPr marL="180975" lvl="0" indent="-180975" algn="just">
              <a:spcAft>
                <a:spcPts val="0"/>
              </a:spcAft>
              <a:buFont typeface="Wingdings" panose="05000000000000000000" pitchFamily="2" charset="2"/>
              <a:buChar char="Ø"/>
            </a:pPr>
            <a:r>
              <a:rPr lang="ja-JP" altLang="en-US" sz="1300" kern="100" dirty="0" smtClean="0">
                <a:latin typeface="+mj-ea"/>
                <a:cs typeface="Times New Roman" panose="02020603050405020304" pitchFamily="18" charset="0"/>
              </a:rPr>
              <a:t>また、総取扱</a:t>
            </a:r>
            <a:r>
              <a:rPr lang="ja-JP" altLang="en-US" sz="1300" kern="100" dirty="0">
                <a:latin typeface="+mj-ea"/>
                <a:cs typeface="Times New Roman" panose="02020603050405020304" pitchFamily="18" charset="0"/>
              </a:rPr>
              <a:t>貨</a:t>
            </a:r>
            <a:r>
              <a:rPr lang="ja-JP" altLang="en-US" sz="1300" kern="100" dirty="0" smtClean="0">
                <a:latin typeface="+mj-ea"/>
                <a:cs typeface="Times New Roman" panose="02020603050405020304" pitchFamily="18" charset="0"/>
              </a:rPr>
              <a:t>物量についても、</a:t>
            </a:r>
            <a:r>
              <a:rPr lang="en-US" altLang="ja-JP" sz="1300" kern="100" dirty="0" smtClean="0">
                <a:latin typeface="+mj-ea"/>
                <a:cs typeface="Times New Roman" panose="02020603050405020304" pitchFamily="18" charset="0"/>
              </a:rPr>
              <a:t>9,660</a:t>
            </a:r>
            <a:r>
              <a:rPr lang="ja-JP" altLang="en-US" sz="1300" kern="100" dirty="0" smtClean="0">
                <a:latin typeface="+mj-ea"/>
                <a:cs typeface="Times New Roman" panose="02020603050405020304" pitchFamily="18" charset="0"/>
              </a:rPr>
              <a:t>万トンと堅調</a:t>
            </a:r>
            <a:endParaRPr lang="en-US" altLang="ja-JP" sz="1300" kern="100" dirty="0" smtClean="0">
              <a:latin typeface="+mj-ea"/>
              <a:cs typeface="Times New Roman" panose="02020603050405020304" pitchFamily="18" charset="0"/>
            </a:endParaRPr>
          </a:p>
          <a:p>
            <a:pPr lvl="0" algn="just">
              <a:spcAft>
                <a:spcPts val="0"/>
              </a:spcAft>
            </a:pPr>
            <a:r>
              <a:rPr lang="ja-JP" altLang="en-US" sz="1300" kern="100" dirty="0">
                <a:latin typeface="+mj-ea"/>
                <a:cs typeface="Times New Roman" panose="02020603050405020304" pitchFamily="18" charset="0"/>
              </a:rPr>
              <a:t>　</a:t>
            </a:r>
            <a:r>
              <a:rPr lang="ja-JP" altLang="en-US" sz="1300" kern="100" dirty="0" smtClean="0">
                <a:latin typeface="+mj-ea"/>
                <a:cs typeface="Times New Roman" panose="02020603050405020304" pitchFamily="18" charset="0"/>
              </a:rPr>
              <a:t>に</a:t>
            </a:r>
            <a:r>
              <a:rPr lang="ja-JP" altLang="ja-JP" sz="1300" kern="100" dirty="0" smtClean="0">
                <a:latin typeface="+mj-ea"/>
                <a:cs typeface="Times New Roman" panose="02020603050405020304" pitchFamily="18" charset="0"/>
              </a:rPr>
              <a:t>増加</a:t>
            </a:r>
            <a:r>
              <a:rPr lang="ja-JP" altLang="ja-JP" sz="1300" kern="100" dirty="0">
                <a:latin typeface="+mj-ea"/>
                <a:cs typeface="Times New Roman" panose="02020603050405020304" pitchFamily="18" charset="0"/>
              </a:rPr>
              <a:t>する</a:t>
            </a:r>
            <a:r>
              <a:rPr lang="ja-JP" altLang="ja-JP" sz="1300" kern="100" dirty="0" smtClean="0">
                <a:latin typeface="+mj-ea"/>
                <a:cs typeface="Times New Roman" panose="02020603050405020304" pitchFamily="18" charset="0"/>
              </a:rPr>
              <a:t>見込み</a:t>
            </a:r>
            <a:r>
              <a:rPr lang="ja-JP" altLang="en-US" sz="1300" kern="100" dirty="0" smtClean="0">
                <a:latin typeface="+mj-ea"/>
                <a:cs typeface="Times New Roman" panose="02020603050405020304" pitchFamily="18" charset="0"/>
              </a:rPr>
              <a:t>。</a:t>
            </a:r>
            <a:endParaRPr lang="en-US" altLang="ja-JP" sz="1300" kern="100" dirty="0">
              <a:latin typeface="+mj-ea"/>
              <a:cs typeface="Times New Roman" panose="02020603050405020304" pitchFamily="18" charset="0"/>
            </a:endParaRPr>
          </a:p>
        </p:txBody>
      </p:sp>
      <p:sp>
        <p:nvSpPr>
          <p:cNvPr id="82"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Ⅱ</a:t>
            </a:r>
            <a:r>
              <a:rPr lang="ja-JP" altLang="en-US" sz="1600" b="1" dirty="0" smtClean="0">
                <a:solidFill>
                  <a:schemeClr val="tx1"/>
                </a:solidFill>
                <a:latin typeface="+mj-ea"/>
              </a:rPr>
              <a:t>　港湾施設提供事業を取り巻く状況</a:t>
            </a:r>
            <a:endParaRPr lang="ja-JP" altLang="en-US" sz="1600" b="1" dirty="0">
              <a:solidFill>
                <a:schemeClr val="tx1"/>
              </a:solidFill>
              <a:latin typeface="+mj-ea"/>
            </a:endParaRPr>
          </a:p>
        </p:txBody>
      </p:sp>
      <p:sp>
        <p:nvSpPr>
          <p:cNvPr id="66" name="テキスト ボックス 65"/>
          <p:cNvSpPr txBox="1"/>
          <p:nvPr/>
        </p:nvSpPr>
        <p:spPr>
          <a:xfrm>
            <a:off x="2163380" y="6598632"/>
            <a:ext cx="2027620" cy="220923"/>
          </a:xfrm>
          <a:prstGeom prst="rect">
            <a:avLst/>
          </a:prstGeom>
          <a:solidFill>
            <a:srgbClr val="F6800A"/>
          </a:solidFill>
          <a:ln w="31750">
            <a:solidFill>
              <a:srgbClr val="FF0000"/>
            </a:solidFill>
          </a:ln>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外貿ｺﾝﾃﾅ貨物量（</a:t>
            </a:r>
            <a:r>
              <a:rPr lang="en-US" altLang="ja-JP" sz="1200" dirty="0">
                <a:solidFill>
                  <a:schemeClr val="bg1"/>
                </a:solidFill>
                <a:effectLst>
                  <a:outerShdw blurRad="38100" dist="38100" dir="2700000" algn="tl">
                    <a:srgbClr val="000000">
                      <a:alpha val="43137"/>
                    </a:srgbClr>
                  </a:outerShdw>
                </a:effectLst>
                <a:latin typeface="+mj-ea"/>
                <a:ea typeface="+mj-ea"/>
              </a:rPr>
              <a:t>TEU</a:t>
            </a:r>
            <a:r>
              <a:rPr lang="ja-JP" altLang="en-US" sz="1200" dirty="0">
                <a:solidFill>
                  <a:schemeClr val="bg1"/>
                </a:solidFill>
                <a:effectLst>
                  <a:outerShdw blurRad="38100" dist="38100" dir="2700000" algn="tl">
                    <a:srgbClr val="000000">
                      <a:alpha val="43137"/>
                    </a:srgbClr>
                  </a:outerShdw>
                </a:effectLst>
                <a:latin typeface="+mj-ea"/>
                <a:ea typeface="+mj-ea"/>
              </a:rPr>
              <a:t>）</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67" name="テキスト ボックス 66"/>
          <p:cNvSpPr txBox="1"/>
          <p:nvPr/>
        </p:nvSpPr>
        <p:spPr>
          <a:xfrm>
            <a:off x="25400" y="3771004"/>
            <a:ext cx="4213225" cy="292147"/>
          </a:xfrm>
          <a:prstGeom prst="rect">
            <a:avLst/>
          </a:prstGeom>
          <a:solidFill>
            <a:schemeClr val="bg1"/>
          </a:solidFill>
          <a:ln w="38100">
            <a:solidFill>
              <a:schemeClr val="tx1"/>
            </a:solidFill>
          </a:ln>
        </p:spPr>
        <p:txBody>
          <a:bodyPr vert="horz" wrap="square" lIns="91202" tIns="45601" rIns="91202" bIns="45601" rtlCol="0" anchor="ctr" anchorCtr="1">
            <a:spAutoFit/>
          </a:bodyPr>
          <a:lstStyle/>
          <a:p>
            <a:pPr algn="ctr"/>
            <a:r>
              <a:rPr lang="ja-JP" altLang="en-US" sz="1300" dirty="0">
                <a:effectLst>
                  <a:outerShdw blurRad="38100" dist="38100" dir="2700000" algn="tl">
                    <a:srgbClr val="000000">
                      <a:alpha val="43137"/>
                    </a:srgbClr>
                  </a:outerShdw>
                </a:effectLst>
                <a:latin typeface="+mj-ea"/>
                <a:ea typeface="+mj-ea"/>
              </a:rPr>
              <a:t>外　　貿</a:t>
            </a:r>
          </a:p>
        </p:txBody>
      </p:sp>
      <p:cxnSp>
        <p:nvCxnSpPr>
          <p:cNvPr id="69" name="カギ線コネクタ 68"/>
          <p:cNvCxnSpPr/>
          <p:nvPr/>
        </p:nvCxnSpPr>
        <p:spPr>
          <a:xfrm rot="5400000" flipH="1" flipV="1">
            <a:off x="2119658" y="3462770"/>
            <a:ext cx="26094" cy="2052300"/>
          </a:xfrm>
          <a:prstGeom prst="bentConnector3">
            <a:avLst>
              <a:gd name="adj1" fmla="val -797509"/>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136996" y="4709900"/>
            <a:ext cx="0" cy="501865"/>
          </a:xfrm>
          <a:prstGeom prst="straightConnector1">
            <a:avLst/>
          </a:prstGeom>
          <a:ln w="19050">
            <a:solidFill>
              <a:schemeClr val="tx1"/>
            </a:solidFill>
            <a:headEnd w="sm" len="sm"/>
            <a:tailEnd type="arrow" w="sm" len="sm"/>
          </a:ln>
        </p:spPr>
        <p:style>
          <a:lnRef idx="1">
            <a:schemeClr val="accent1"/>
          </a:lnRef>
          <a:fillRef idx="0">
            <a:schemeClr val="accent1"/>
          </a:fillRef>
          <a:effectRef idx="0">
            <a:schemeClr val="accent1"/>
          </a:effectRef>
          <a:fontRef idx="minor">
            <a:schemeClr val="tx1"/>
          </a:fontRef>
        </p:style>
      </p:cxnSp>
      <p:sp>
        <p:nvSpPr>
          <p:cNvPr id="71" name="左矢印吹き出し 70"/>
          <p:cNvSpPr/>
          <p:nvPr/>
        </p:nvSpPr>
        <p:spPr>
          <a:xfrm>
            <a:off x="2180113" y="4846920"/>
            <a:ext cx="1896591" cy="198304"/>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貨物量・業界の動向</a:t>
            </a:r>
            <a:endParaRPr lang="en-US" altLang="ja-JP" sz="1100" dirty="0">
              <a:solidFill>
                <a:schemeClr val="tx1"/>
              </a:solidFill>
              <a:latin typeface="+mj-ea"/>
              <a:ea typeface="+mj-ea"/>
            </a:endParaRPr>
          </a:p>
        </p:txBody>
      </p:sp>
      <p:sp>
        <p:nvSpPr>
          <p:cNvPr id="72" name="右矢印吹き出し 71"/>
          <p:cNvSpPr/>
          <p:nvPr/>
        </p:nvSpPr>
        <p:spPr>
          <a:xfrm>
            <a:off x="81284" y="4842094"/>
            <a:ext cx="2004819" cy="198304"/>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荷主等へのヒアリング</a:t>
            </a:r>
            <a:endParaRPr lang="en-US" altLang="ja-JP" sz="1100" dirty="0">
              <a:solidFill>
                <a:schemeClr val="tx1"/>
              </a:solidFill>
              <a:latin typeface="+mj-ea"/>
              <a:ea typeface="+mj-ea"/>
            </a:endParaRPr>
          </a:p>
        </p:txBody>
      </p:sp>
      <p:sp>
        <p:nvSpPr>
          <p:cNvPr id="73" name="テキスト ボックス 72"/>
          <p:cNvSpPr txBox="1"/>
          <p:nvPr/>
        </p:nvSpPr>
        <p:spPr>
          <a:xfrm>
            <a:off x="22995" y="5891315"/>
            <a:ext cx="1988094" cy="220923"/>
          </a:xfrm>
          <a:prstGeom prst="rect">
            <a:avLst/>
          </a:prstGeom>
          <a:solidFill>
            <a:srgbClr val="F6800A"/>
          </a:solidFill>
          <a:ln w="31750">
            <a:solidFill>
              <a:srgbClr val="FF0000"/>
            </a:solidFill>
          </a:ln>
        </p:spPr>
        <p:txBody>
          <a:bodyPr wrap="square" lIns="91202" tIns="17953" rIns="91202" bIns="17953" rtlCol="0" anchor="ctr" anchorCtr="1">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外貿一般貨物量</a:t>
            </a:r>
            <a:r>
              <a:rPr lang="ja-JP" altLang="en-US" sz="1200" dirty="0" smtClean="0">
                <a:solidFill>
                  <a:schemeClr val="bg1"/>
                </a:solidFill>
                <a:effectLst>
                  <a:outerShdw blurRad="38100" dist="38100" dir="2700000" algn="tl">
                    <a:srgbClr val="000000">
                      <a:alpha val="43137"/>
                    </a:srgbClr>
                  </a:outerShdw>
                </a:effectLst>
                <a:latin typeface="+mj-ea"/>
                <a:ea typeface="+mj-ea"/>
              </a:rPr>
              <a:t>（ﾄﾝ）</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74" name="右矢印吹き出し 73"/>
          <p:cNvSpPr/>
          <p:nvPr/>
        </p:nvSpPr>
        <p:spPr>
          <a:xfrm>
            <a:off x="2308705" y="6261148"/>
            <a:ext cx="832924" cy="179531"/>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0" rIns="91202" bIns="0" rtlCol="0" anchor="ctr"/>
          <a:lstStyle/>
          <a:p>
            <a:pPr algn="ctr"/>
            <a:r>
              <a:rPr lang="ja-JP" altLang="en-US" sz="1100" dirty="0">
                <a:solidFill>
                  <a:schemeClr val="tx1"/>
                </a:solidFill>
                <a:latin typeface="+mj-ea"/>
                <a:ea typeface="+mj-ea"/>
              </a:rPr>
              <a:t>原単位</a:t>
            </a:r>
            <a:endParaRPr lang="en-US" altLang="ja-JP" sz="1100" dirty="0">
              <a:solidFill>
                <a:schemeClr val="tx1"/>
              </a:solidFill>
              <a:latin typeface="+mj-ea"/>
              <a:ea typeface="+mj-ea"/>
            </a:endParaRPr>
          </a:p>
        </p:txBody>
      </p:sp>
      <p:sp>
        <p:nvSpPr>
          <p:cNvPr id="75" name="左矢印吹き出し 74"/>
          <p:cNvSpPr/>
          <p:nvPr/>
        </p:nvSpPr>
        <p:spPr>
          <a:xfrm>
            <a:off x="3214491" y="6259843"/>
            <a:ext cx="965718" cy="179531"/>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0" rIns="91202" bIns="0" rtlCol="0" anchor="ctr"/>
          <a:lstStyle/>
          <a:p>
            <a:pPr algn="ctr"/>
            <a:r>
              <a:rPr lang="ja-JP" altLang="en-US" sz="1100" dirty="0">
                <a:solidFill>
                  <a:schemeClr val="tx1"/>
                </a:solidFill>
                <a:latin typeface="+mj-ea"/>
                <a:ea typeface="+mj-ea"/>
              </a:rPr>
              <a:t>空コン率</a:t>
            </a:r>
            <a:endParaRPr lang="en-US" altLang="ja-JP" sz="1100" dirty="0">
              <a:solidFill>
                <a:schemeClr val="tx1"/>
              </a:solidFill>
              <a:latin typeface="+mj-ea"/>
              <a:ea typeface="+mj-ea"/>
            </a:endParaRPr>
          </a:p>
        </p:txBody>
      </p:sp>
      <p:sp>
        <p:nvSpPr>
          <p:cNvPr id="77" name="テキスト ボックス 76"/>
          <p:cNvSpPr txBox="1"/>
          <p:nvPr/>
        </p:nvSpPr>
        <p:spPr>
          <a:xfrm>
            <a:off x="4442460" y="5220069"/>
            <a:ext cx="4673664"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推計モデルの検討と将来貨物量推計</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cxnSp>
        <p:nvCxnSpPr>
          <p:cNvPr id="78" name="カギ線コネクタ 77"/>
          <p:cNvCxnSpPr/>
          <p:nvPr/>
        </p:nvCxnSpPr>
        <p:spPr>
          <a:xfrm rot="16200000" flipH="1">
            <a:off x="6685466" y="3472624"/>
            <a:ext cx="12667" cy="2052300"/>
          </a:xfrm>
          <a:prstGeom prst="bentConnector3">
            <a:avLst>
              <a:gd name="adj1" fmla="val 1667806"/>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6696004" y="4702494"/>
            <a:ext cx="0" cy="521970"/>
          </a:xfrm>
          <a:prstGeom prst="straightConnector1">
            <a:avLst/>
          </a:prstGeom>
          <a:ln w="19050">
            <a:solidFill>
              <a:schemeClr val="tx1"/>
            </a:solidFill>
            <a:tailEnd type="arrow" w="sm" len="sm"/>
          </a:ln>
        </p:spPr>
        <p:style>
          <a:lnRef idx="1">
            <a:schemeClr val="accent1"/>
          </a:lnRef>
          <a:fillRef idx="0">
            <a:schemeClr val="accent1"/>
          </a:fillRef>
          <a:effectRef idx="0">
            <a:schemeClr val="accent1"/>
          </a:effectRef>
          <a:fontRef idx="minor">
            <a:schemeClr val="tx1"/>
          </a:fontRef>
        </p:style>
      </p:cxnSp>
      <p:sp>
        <p:nvSpPr>
          <p:cNvPr id="81" name="左矢印吹き出し 80"/>
          <p:cNvSpPr/>
          <p:nvPr/>
        </p:nvSpPr>
        <p:spPr>
          <a:xfrm>
            <a:off x="6745732" y="4853047"/>
            <a:ext cx="1904242" cy="196480"/>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貨物量・業界の動向</a:t>
            </a:r>
            <a:endParaRPr lang="en-US" altLang="ja-JP" sz="1100" dirty="0">
              <a:solidFill>
                <a:schemeClr val="tx1"/>
              </a:solidFill>
              <a:latin typeface="+mj-ea"/>
              <a:ea typeface="+mj-ea"/>
            </a:endParaRPr>
          </a:p>
        </p:txBody>
      </p:sp>
      <p:sp>
        <p:nvSpPr>
          <p:cNvPr id="83" name="右矢印吹き出し 82"/>
          <p:cNvSpPr/>
          <p:nvPr/>
        </p:nvSpPr>
        <p:spPr>
          <a:xfrm>
            <a:off x="4616137" y="4857256"/>
            <a:ext cx="2031025" cy="196480"/>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荷主等へのヒアリング</a:t>
            </a:r>
            <a:endParaRPr lang="en-US" altLang="ja-JP" sz="1100" dirty="0">
              <a:solidFill>
                <a:schemeClr val="tx1"/>
              </a:solidFill>
              <a:latin typeface="+mj-ea"/>
              <a:ea typeface="+mj-ea"/>
            </a:endParaRPr>
          </a:p>
        </p:txBody>
      </p:sp>
      <p:sp>
        <p:nvSpPr>
          <p:cNvPr id="84" name="テキスト ボックス 83"/>
          <p:cNvSpPr txBox="1"/>
          <p:nvPr/>
        </p:nvSpPr>
        <p:spPr>
          <a:xfrm>
            <a:off x="6774180" y="5909872"/>
            <a:ext cx="2336803" cy="220923"/>
          </a:xfrm>
          <a:prstGeom prst="rect">
            <a:avLst/>
          </a:prstGeom>
          <a:solidFill>
            <a:srgbClr val="F6800A"/>
          </a:solidFill>
          <a:ln w="31750">
            <a:solidFill>
              <a:srgbClr val="FF0000"/>
            </a:solidFill>
          </a:ln>
        </p:spPr>
        <p:txBody>
          <a:bodyPr wrap="square" lIns="91202" tIns="17953" rIns="91202"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内貿フェリー</a:t>
            </a:r>
            <a:r>
              <a:rPr lang="ja-JP" altLang="en-US" sz="1200" dirty="0">
                <a:solidFill>
                  <a:schemeClr val="bg1"/>
                </a:solidFill>
                <a:effectLst>
                  <a:outerShdw blurRad="38100" dist="38100" dir="2700000" algn="tl">
                    <a:srgbClr val="000000">
                      <a:alpha val="43137"/>
                    </a:srgbClr>
                  </a:outerShdw>
                </a:effectLst>
                <a:latin typeface="+mj-ea"/>
                <a:ea typeface="+mj-ea"/>
              </a:rPr>
              <a:t>貨物量</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5" name="テキスト ボックス 84"/>
          <p:cNvSpPr txBox="1"/>
          <p:nvPr/>
        </p:nvSpPr>
        <p:spPr>
          <a:xfrm>
            <a:off x="4462784" y="5910658"/>
            <a:ext cx="2227576" cy="220923"/>
          </a:xfrm>
          <a:prstGeom prst="rect">
            <a:avLst/>
          </a:prstGeom>
          <a:solidFill>
            <a:srgbClr val="F6800A"/>
          </a:solidFill>
          <a:ln w="31750">
            <a:solidFill>
              <a:srgbClr val="FF0000"/>
            </a:solidFill>
          </a:ln>
        </p:spPr>
        <p:txBody>
          <a:bodyPr wrap="square" lIns="91202" tIns="17953" rIns="91202" bIns="17953" rtlCol="0" anchor="ctr" anchorCtr="1">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内貿一般貨物量</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6" name="テキスト ボックス 85"/>
          <p:cNvSpPr txBox="1"/>
          <p:nvPr/>
        </p:nvSpPr>
        <p:spPr>
          <a:xfrm>
            <a:off x="4324350" y="3774906"/>
            <a:ext cx="4794250" cy="292147"/>
          </a:xfrm>
          <a:prstGeom prst="rect">
            <a:avLst/>
          </a:prstGeom>
          <a:solidFill>
            <a:schemeClr val="bg1"/>
          </a:solidFill>
          <a:ln w="38100">
            <a:solidFill>
              <a:schemeClr val="tx1"/>
            </a:solidFill>
          </a:ln>
        </p:spPr>
        <p:txBody>
          <a:bodyPr vert="horz" wrap="square" lIns="91202" tIns="45601" rIns="91202" bIns="45601" rtlCol="0" anchor="ctr" anchorCtr="1">
            <a:spAutoFit/>
          </a:bodyPr>
          <a:lstStyle/>
          <a:p>
            <a:pPr algn="ctr"/>
            <a:r>
              <a:rPr lang="ja-JP" altLang="en-US" sz="1300" dirty="0">
                <a:effectLst>
                  <a:outerShdw blurRad="38100" dist="38100" dir="2700000" algn="tl">
                    <a:srgbClr val="000000">
                      <a:alpha val="43137"/>
                    </a:srgbClr>
                  </a:outerShdw>
                </a:effectLst>
                <a:latin typeface="+mj-ea"/>
                <a:ea typeface="+mj-ea"/>
              </a:rPr>
              <a:t>内　　貿</a:t>
            </a:r>
          </a:p>
        </p:txBody>
      </p:sp>
      <p:sp>
        <p:nvSpPr>
          <p:cNvPr id="87" name="正方形/長方形 86"/>
          <p:cNvSpPr/>
          <p:nvPr/>
        </p:nvSpPr>
        <p:spPr>
          <a:xfrm>
            <a:off x="7805444" y="5522802"/>
            <a:ext cx="999469" cy="215461"/>
          </a:xfrm>
          <a:prstGeom prst="rect">
            <a:avLst/>
          </a:prstGeom>
          <a:solidFill>
            <a:srgbClr val="FFFF99"/>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601" rIns="0" bIns="45601" rtlCol="0" anchor="ctr"/>
          <a:lstStyle/>
          <a:p>
            <a:pPr algn="ctr"/>
            <a:r>
              <a:rPr lang="ja-JP" altLang="en-US" sz="1050" dirty="0">
                <a:solidFill>
                  <a:schemeClr val="tx1"/>
                </a:solidFill>
                <a:latin typeface="+mj-ea"/>
                <a:ea typeface="+mj-ea"/>
              </a:rPr>
              <a:t>航路別に推計</a:t>
            </a:r>
          </a:p>
        </p:txBody>
      </p:sp>
      <p:sp>
        <p:nvSpPr>
          <p:cNvPr id="88" name="テキスト ボックス 87"/>
          <p:cNvSpPr txBox="1"/>
          <p:nvPr/>
        </p:nvSpPr>
        <p:spPr>
          <a:xfrm>
            <a:off x="2147573" y="5891832"/>
            <a:ext cx="2058667"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外貿コンテナ貨物量</a:t>
            </a:r>
            <a:r>
              <a:rPr lang="ja-JP" altLang="en-US" sz="1200" dirty="0" smtClean="0">
                <a:solidFill>
                  <a:schemeClr val="bg1"/>
                </a:solidFill>
                <a:effectLst>
                  <a:outerShdw blurRad="38100" dist="38100" dir="2700000" algn="tl">
                    <a:srgbClr val="000000">
                      <a:alpha val="43137"/>
                    </a:srgbClr>
                  </a:outerShdw>
                </a:effectLst>
                <a:latin typeface="+mj-ea"/>
                <a:ea typeface="+mj-ea"/>
              </a:rPr>
              <a:t>（ﾄﾝ）</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9" name="テキスト ボックス 88"/>
          <p:cNvSpPr txBox="1"/>
          <p:nvPr/>
        </p:nvSpPr>
        <p:spPr>
          <a:xfrm>
            <a:off x="35496" y="3239600"/>
            <a:ext cx="9073008" cy="435725"/>
          </a:xfrm>
          <a:prstGeom prst="rect">
            <a:avLst/>
          </a:prstGeom>
          <a:solidFill>
            <a:schemeClr val="bg1"/>
          </a:solidFill>
          <a:ln w="31750">
            <a:solidFill>
              <a:srgbClr val="F6800A"/>
            </a:solidFill>
          </a:ln>
        </p:spPr>
        <p:txBody>
          <a:bodyPr vert="horz" wrap="square" lIns="91202" tIns="17953" rIns="91202" bIns="17953" rtlCol="0" anchor="ctr" anchorCtr="1">
            <a:spAutoFit/>
          </a:bodyPr>
          <a:lstStyle/>
          <a:p>
            <a:pPr algn="ctr"/>
            <a:r>
              <a:rPr lang="ja-JP" altLang="en-US" sz="1300" dirty="0">
                <a:solidFill>
                  <a:srgbClr val="F6800A"/>
                </a:solidFill>
                <a:effectLst>
                  <a:outerShdw blurRad="38100" dist="38100" dir="2700000" algn="tl">
                    <a:srgbClr val="000000">
                      <a:alpha val="43137"/>
                    </a:srgbClr>
                  </a:outerShdw>
                </a:effectLst>
                <a:latin typeface="+mj-ea"/>
                <a:ea typeface="+mj-ea"/>
              </a:rPr>
              <a:t>ミクロ推計</a:t>
            </a:r>
            <a:endParaRPr lang="en-US" altLang="ja-JP" sz="1300" dirty="0">
              <a:solidFill>
                <a:srgbClr val="F6800A"/>
              </a:solidFill>
              <a:effectLst>
                <a:outerShdw blurRad="38100" dist="38100" dir="2700000" algn="tl">
                  <a:srgbClr val="000000">
                    <a:alpha val="43137"/>
                  </a:srgbClr>
                </a:outerShdw>
              </a:effectLst>
              <a:latin typeface="+mj-ea"/>
              <a:ea typeface="+mj-ea"/>
            </a:endParaRPr>
          </a:p>
          <a:p>
            <a:pPr algn="ctr"/>
            <a:r>
              <a:rPr lang="ja-JP" altLang="en-US" sz="1200" dirty="0">
                <a:latin typeface="+mj-ea"/>
                <a:ea typeface="+mj-ea"/>
              </a:rPr>
              <a:t>（品種ごとに業界の動向、荷主へのヒアリング等も踏まえて推計）</a:t>
            </a:r>
            <a:endParaRPr lang="en-US" altLang="ja-JP" sz="1200" dirty="0">
              <a:solidFill>
                <a:srgbClr val="F6800A"/>
              </a:solidFill>
              <a:effectLst>
                <a:outerShdw blurRad="38100" dist="38100" dir="2700000" algn="tl">
                  <a:srgbClr val="000000">
                    <a:alpha val="43137"/>
                  </a:srgbClr>
                </a:outerShdw>
              </a:effectLst>
              <a:latin typeface="+mj-ea"/>
              <a:ea typeface="+mj-ea"/>
            </a:endParaRPr>
          </a:p>
        </p:txBody>
      </p:sp>
      <p:sp>
        <p:nvSpPr>
          <p:cNvPr id="90" name="テキスト ボックス 89"/>
          <p:cNvSpPr txBox="1"/>
          <p:nvPr/>
        </p:nvSpPr>
        <p:spPr>
          <a:xfrm>
            <a:off x="14289" y="2871107"/>
            <a:ext cx="9108504" cy="292147"/>
          </a:xfrm>
          <a:prstGeom prst="rect">
            <a:avLst/>
          </a:prstGeom>
          <a:solidFill>
            <a:srgbClr val="FFFF00"/>
          </a:solidFill>
          <a:ln w="19050">
            <a:solidFill>
              <a:schemeClr val="tx1"/>
            </a:solidFill>
          </a:ln>
        </p:spPr>
        <p:txBody>
          <a:bodyPr wrap="square" lIns="91202" tIns="45601" rIns="91202" bIns="45601" rtlCol="0">
            <a:spAutoFit/>
          </a:bodyPr>
          <a:lstStyle/>
          <a:p>
            <a:pPr algn="ctr"/>
            <a:r>
              <a:rPr lang="ja-JP" altLang="en-US" sz="1300" dirty="0">
                <a:effectLst>
                  <a:outerShdw blurRad="38100" dist="38100" dir="2700000" algn="tl">
                    <a:srgbClr val="000000">
                      <a:alpha val="43137"/>
                    </a:srgbClr>
                  </a:outerShdw>
                </a:effectLst>
                <a:latin typeface="+mj-ea"/>
                <a:ea typeface="+mj-ea"/>
              </a:rPr>
              <a:t>基準年：</a:t>
            </a:r>
            <a:r>
              <a:rPr lang="en-US" altLang="ja-JP" sz="1300" dirty="0">
                <a:effectLst>
                  <a:outerShdw blurRad="38100" dist="38100" dir="2700000" algn="tl">
                    <a:srgbClr val="000000">
                      <a:alpha val="43137"/>
                    </a:srgbClr>
                  </a:outerShdw>
                </a:effectLst>
                <a:latin typeface="+mj-ea"/>
                <a:ea typeface="+mj-ea"/>
              </a:rPr>
              <a:t>2013</a:t>
            </a:r>
            <a:r>
              <a:rPr lang="ja-JP" altLang="en-US" sz="1300" dirty="0" smtClean="0">
                <a:effectLst>
                  <a:outerShdw blurRad="38100" dist="38100" dir="2700000" algn="tl">
                    <a:srgbClr val="000000">
                      <a:alpha val="43137"/>
                    </a:srgbClr>
                  </a:outerShdw>
                </a:effectLst>
                <a:latin typeface="+mj-ea"/>
                <a:ea typeface="+mj-ea"/>
              </a:rPr>
              <a:t>年</a:t>
            </a:r>
            <a:r>
              <a:rPr lang="ja-JP" altLang="en-US" sz="1300" dirty="0">
                <a:effectLst>
                  <a:outerShdw blurRad="38100" dist="38100" dir="2700000" algn="tl">
                    <a:srgbClr val="000000">
                      <a:alpha val="43137"/>
                    </a:srgbClr>
                  </a:outerShdw>
                </a:effectLst>
                <a:latin typeface="+mj-ea"/>
                <a:ea typeface="+mj-ea"/>
              </a:rPr>
              <a:t>　　目標年次</a:t>
            </a:r>
            <a:r>
              <a:rPr lang="ja-JP" altLang="en-US" sz="1300" dirty="0" smtClean="0">
                <a:effectLst>
                  <a:outerShdw blurRad="38100" dist="38100" dir="2700000" algn="tl">
                    <a:srgbClr val="000000">
                      <a:alpha val="43137"/>
                    </a:srgbClr>
                  </a:outerShdw>
                </a:effectLst>
                <a:latin typeface="+mj-ea"/>
                <a:ea typeface="+mj-ea"/>
              </a:rPr>
              <a:t>：</a:t>
            </a:r>
            <a:r>
              <a:rPr lang="en-US" altLang="ja-JP" sz="1300" dirty="0" smtClean="0">
                <a:effectLst>
                  <a:outerShdw blurRad="38100" dist="38100" dir="2700000" algn="tl">
                    <a:srgbClr val="000000">
                      <a:alpha val="43137"/>
                    </a:srgbClr>
                  </a:outerShdw>
                </a:effectLst>
                <a:latin typeface="+mj-ea"/>
                <a:ea typeface="+mj-ea"/>
              </a:rPr>
              <a:t>2020</a:t>
            </a:r>
            <a:r>
              <a:rPr lang="ja-JP" altLang="en-US" sz="1300" dirty="0" smtClean="0">
                <a:effectLst>
                  <a:outerShdw blurRad="38100" dist="38100" dir="2700000" algn="tl">
                    <a:srgbClr val="000000">
                      <a:alpha val="43137"/>
                    </a:srgbClr>
                  </a:outerShdw>
                </a:effectLst>
                <a:latin typeface="+mj-ea"/>
                <a:ea typeface="+mj-ea"/>
              </a:rPr>
              <a:t>年代後半</a:t>
            </a:r>
            <a:endParaRPr lang="ja-JP" altLang="en-US" sz="1300" dirty="0">
              <a:effectLst>
                <a:outerShdw blurRad="38100" dist="38100" dir="2700000" algn="tl">
                  <a:srgbClr val="000000">
                    <a:alpha val="43137"/>
                  </a:srgbClr>
                </a:outerShdw>
              </a:effectLst>
              <a:latin typeface="+mj-ea"/>
              <a:ea typeface="+mj-ea"/>
            </a:endParaRPr>
          </a:p>
        </p:txBody>
      </p:sp>
      <p:cxnSp>
        <p:nvCxnSpPr>
          <p:cNvPr id="93" name="直線コネクタ 92"/>
          <p:cNvCxnSpPr/>
          <p:nvPr/>
        </p:nvCxnSpPr>
        <p:spPr>
          <a:xfrm>
            <a:off x="6701636" y="5447030"/>
            <a:ext cx="0" cy="1568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図形 74"/>
          <p:cNvCxnSpPr/>
          <p:nvPr/>
        </p:nvCxnSpPr>
        <p:spPr>
          <a:xfrm rot="16200000" flipV="1">
            <a:off x="6715375" y="4872525"/>
            <a:ext cx="4625" cy="2067070"/>
          </a:xfrm>
          <a:prstGeom prst="bentConnector3">
            <a:avLst>
              <a:gd name="adj1" fmla="val 6547005"/>
            </a:avLst>
          </a:prstGeom>
          <a:ln w="190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2130906" y="5433456"/>
            <a:ext cx="0" cy="1579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図形 74"/>
          <p:cNvCxnSpPr/>
          <p:nvPr/>
        </p:nvCxnSpPr>
        <p:spPr>
          <a:xfrm rot="16200000" flipV="1">
            <a:off x="2158614" y="4864905"/>
            <a:ext cx="4625" cy="2067070"/>
          </a:xfrm>
          <a:prstGeom prst="bentConnector3">
            <a:avLst>
              <a:gd name="adj1" fmla="val 6409751"/>
            </a:avLst>
          </a:prstGeom>
          <a:ln w="190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a:off x="3174586" y="6123940"/>
            <a:ext cx="0" cy="455562"/>
          </a:xfrm>
          <a:prstGeom prst="straightConnector1">
            <a:avLst/>
          </a:prstGeom>
          <a:ln w="19050">
            <a:solidFill>
              <a:schemeClr val="tx1"/>
            </a:solidFill>
            <a:headEnd w="sm" len="sm"/>
            <a:tailEnd type="arrow" w="sm" len="sm"/>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12705" y="4139880"/>
            <a:ext cx="1809749" cy="405589"/>
          </a:xfrm>
          <a:prstGeom prst="rect">
            <a:avLst/>
          </a:prstGeom>
          <a:solidFill>
            <a:srgbClr val="F6800A"/>
          </a:solidFill>
        </p:spPr>
        <p:txBody>
          <a:bodyPr wrap="square" lIns="36000" tIns="17953" rIns="36000"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外貿 太宗</a:t>
            </a:r>
            <a:r>
              <a:rPr lang="ja-JP" altLang="en-US" sz="1200" dirty="0">
                <a:solidFill>
                  <a:schemeClr val="bg1"/>
                </a:solidFill>
                <a:effectLst>
                  <a:outerShdw blurRad="38100" dist="38100" dir="2700000" algn="tl">
                    <a:srgbClr val="000000">
                      <a:alpha val="43137"/>
                    </a:srgbClr>
                  </a:outerShdw>
                </a:effectLst>
                <a:latin typeface="+mj-ea"/>
                <a:ea typeface="+mj-ea"/>
              </a:rPr>
              <a:t>貨物</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ja-JP" altLang="en-US" sz="1200" dirty="0">
                <a:solidFill>
                  <a:schemeClr val="bg1"/>
                </a:solidFill>
                <a:effectLst>
                  <a:outerShdw blurRad="38100" dist="38100" dir="2700000" algn="tl">
                    <a:srgbClr val="000000">
                      <a:alpha val="43137"/>
                    </a:srgbClr>
                  </a:outerShdw>
                </a:effectLst>
                <a:latin typeface="+mj-ea"/>
                <a:ea typeface="+mj-ea"/>
              </a:rPr>
              <a:t>過去</a:t>
            </a:r>
            <a:r>
              <a:rPr lang="en-US" altLang="ja-JP" sz="1200" dirty="0">
                <a:solidFill>
                  <a:schemeClr val="bg1"/>
                </a:solidFill>
                <a:effectLst>
                  <a:outerShdw blurRad="38100" dist="38100" dir="2700000" algn="tl">
                    <a:srgbClr val="000000">
                      <a:alpha val="43137"/>
                    </a:srgbClr>
                  </a:outerShdw>
                </a:effectLst>
                <a:latin typeface="+mj-ea"/>
                <a:ea typeface="+mj-ea"/>
              </a:rPr>
              <a:t>10</a:t>
            </a:r>
            <a:r>
              <a:rPr lang="ja-JP" altLang="en-US" sz="1200" dirty="0">
                <a:solidFill>
                  <a:schemeClr val="bg1"/>
                </a:solidFill>
                <a:effectLst>
                  <a:outerShdw blurRad="38100" dist="38100" dir="2700000" algn="tl">
                    <a:srgbClr val="000000">
                      <a:alpha val="43137"/>
                    </a:srgbClr>
                  </a:outerShdw>
                </a:effectLst>
                <a:latin typeface="+mj-ea"/>
                <a:ea typeface="+mj-ea"/>
              </a:rPr>
              <a:t>年間の取扱実績</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76" name="テキスト ボックス 75"/>
          <p:cNvSpPr txBox="1"/>
          <p:nvPr/>
        </p:nvSpPr>
        <p:spPr>
          <a:xfrm>
            <a:off x="6719759" y="4142049"/>
            <a:ext cx="2405192" cy="390200"/>
          </a:xfrm>
          <a:prstGeom prst="rect">
            <a:avLst/>
          </a:prstGeom>
          <a:solidFill>
            <a:srgbClr val="F6800A"/>
          </a:solidFill>
        </p:spPr>
        <p:txBody>
          <a:bodyPr wrap="square" lIns="36000" tIns="17953" rIns="36000"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経済指標等</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en-US" altLang="ja-JP" sz="1100" dirty="0">
                <a:solidFill>
                  <a:schemeClr val="bg1"/>
                </a:solidFill>
                <a:effectLst>
                  <a:outerShdw blurRad="38100" dist="38100" dir="2700000" algn="tl">
                    <a:srgbClr val="000000">
                      <a:alpha val="43137"/>
                    </a:srgbClr>
                  </a:outerShdw>
                </a:effectLst>
                <a:latin typeface="+mj-ea"/>
                <a:ea typeface="+mj-ea"/>
              </a:rPr>
              <a:t>(</a:t>
            </a:r>
            <a:r>
              <a:rPr lang="ja-JP" altLang="en-US" sz="1100" dirty="0" smtClean="0">
                <a:solidFill>
                  <a:schemeClr val="bg1"/>
                </a:solidFill>
                <a:effectLst>
                  <a:outerShdw blurRad="38100" dist="38100" dir="2700000" algn="tl">
                    <a:srgbClr val="000000">
                      <a:alpha val="43137"/>
                    </a:srgbClr>
                  </a:outerShdw>
                </a:effectLst>
                <a:latin typeface="+mj-ea"/>
                <a:ea typeface="+mj-ea"/>
              </a:rPr>
              <a:t>相手</a:t>
            </a:r>
            <a:r>
              <a:rPr lang="ja-JP" altLang="en-US" sz="1100" dirty="0">
                <a:solidFill>
                  <a:schemeClr val="bg1"/>
                </a:solidFill>
                <a:effectLst>
                  <a:outerShdw blurRad="38100" dist="38100" dir="2700000" algn="tl">
                    <a:srgbClr val="000000">
                      <a:alpha val="43137"/>
                    </a:srgbClr>
                  </a:outerShdw>
                </a:effectLst>
                <a:latin typeface="+mj-ea"/>
                <a:ea typeface="+mj-ea"/>
              </a:rPr>
              <a:t>地域ＧＲＰ、製造品出荷額</a:t>
            </a:r>
            <a:r>
              <a:rPr lang="ja-JP" altLang="en-US" sz="1100" dirty="0" smtClean="0">
                <a:solidFill>
                  <a:schemeClr val="bg1"/>
                </a:solidFill>
                <a:effectLst>
                  <a:outerShdw blurRad="38100" dist="38100" dir="2700000" algn="tl">
                    <a:srgbClr val="000000">
                      <a:alpha val="43137"/>
                    </a:srgbClr>
                  </a:outerShdw>
                </a:effectLst>
                <a:latin typeface="+mj-ea"/>
                <a:ea typeface="+mj-ea"/>
              </a:rPr>
              <a:t>等</a:t>
            </a:r>
            <a:r>
              <a:rPr lang="en-US" altLang="ja-JP" sz="1100" dirty="0" smtClean="0">
                <a:solidFill>
                  <a:schemeClr val="bg1"/>
                </a:solidFill>
                <a:effectLst>
                  <a:outerShdw blurRad="38100" dist="38100" dir="2700000" algn="tl">
                    <a:srgbClr val="000000">
                      <a:alpha val="43137"/>
                    </a:srgbClr>
                  </a:outerShdw>
                </a:effectLst>
                <a:latin typeface="+mj-ea"/>
                <a:ea typeface="+mj-ea"/>
              </a:rPr>
              <a:t>)</a:t>
            </a:r>
            <a:endParaRPr lang="en-US" altLang="ja-JP" sz="1100" dirty="0">
              <a:solidFill>
                <a:schemeClr val="bg1"/>
              </a:solidFill>
              <a:effectLst>
                <a:outerShdw blurRad="38100" dist="38100" dir="2700000" algn="tl">
                  <a:srgbClr val="000000">
                    <a:alpha val="43137"/>
                  </a:srgbClr>
                </a:outerShdw>
              </a:effectLst>
              <a:latin typeface="+mj-ea"/>
              <a:ea typeface="+mj-ea"/>
            </a:endParaRPr>
          </a:p>
        </p:txBody>
      </p:sp>
      <p:sp>
        <p:nvSpPr>
          <p:cNvPr id="91" name="テキスト ボックス 90"/>
          <p:cNvSpPr txBox="1"/>
          <p:nvPr/>
        </p:nvSpPr>
        <p:spPr>
          <a:xfrm>
            <a:off x="1879604" y="4141234"/>
            <a:ext cx="2282821" cy="390200"/>
          </a:xfrm>
          <a:prstGeom prst="rect">
            <a:avLst/>
          </a:prstGeom>
          <a:solidFill>
            <a:srgbClr val="F6800A"/>
          </a:solidFill>
        </p:spPr>
        <p:txBody>
          <a:bodyPr wrap="square" lIns="36000" tIns="17953" rIns="36000"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経済指標等</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en-US" altLang="ja-JP" sz="1100" dirty="0">
                <a:solidFill>
                  <a:schemeClr val="bg1"/>
                </a:solidFill>
                <a:effectLst>
                  <a:outerShdw blurRad="38100" dist="38100" dir="2700000" algn="tl">
                    <a:srgbClr val="000000">
                      <a:alpha val="43137"/>
                    </a:srgbClr>
                  </a:outerShdw>
                </a:effectLst>
                <a:latin typeface="+mj-ea"/>
                <a:ea typeface="+mj-ea"/>
              </a:rPr>
              <a:t>(</a:t>
            </a:r>
            <a:r>
              <a:rPr lang="ja-JP" altLang="en-US" sz="1100" dirty="0" smtClean="0">
                <a:solidFill>
                  <a:schemeClr val="bg1"/>
                </a:solidFill>
                <a:effectLst>
                  <a:outerShdw blurRad="38100" dist="38100" dir="2700000" algn="tl">
                    <a:srgbClr val="000000">
                      <a:alpha val="43137"/>
                    </a:srgbClr>
                  </a:outerShdw>
                </a:effectLst>
                <a:latin typeface="+mj-ea"/>
                <a:ea typeface="+mj-ea"/>
              </a:rPr>
              <a:t>相手</a:t>
            </a:r>
            <a:r>
              <a:rPr lang="ja-JP" altLang="en-US" sz="1100" dirty="0">
                <a:solidFill>
                  <a:schemeClr val="bg1"/>
                </a:solidFill>
                <a:effectLst>
                  <a:outerShdw blurRad="38100" dist="38100" dir="2700000" algn="tl">
                    <a:srgbClr val="000000">
                      <a:alpha val="43137"/>
                    </a:srgbClr>
                  </a:outerShdw>
                </a:effectLst>
                <a:latin typeface="+mj-ea"/>
                <a:ea typeface="+mj-ea"/>
              </a:rPr>
              <a:t>国ＧＤＰ、製造品出荷額</a:t>
            </a:r>
            <a:r>
              <a:rPr lang="ja-JP" altLang="en-US" sz="1100" dirty="0" smtClean="0">
                <a:solidFill>
                  <a:schemeClr val="bg1"/>
                </a:solidFill>
                <a:effectLst>
                  <a:outerShdw blurRad="38100" dist="38100" dir="2700000" algn="tl">
                    <a:srgbClr val="000000">
                      <a:alpha val="43137"/>
                    </a:srgbClr>
                  </a:outerShdw>
                </a:effectLst>
                <a:latin typeface="+mj-ea"/>
                <a:ea typeface="+mj-ea"/>
              </a:rPr>
              <a:t>等</a:t>
            </a:r>
            <a:r>
              <a:rPr lang="en-US" altLang="ja-JP" sz="1100" dirty="0" smtClean="0">
                <a:solidFill>
                  <a:schemeClr val="bg1"/>
                </a:solidFill>
                <a:effectLst>
                  <a:outerShdw blurRad="38100" dist="38100" dir="2700000" algn="tl">
                    <a:srgbClr val="000000">
                      <a:alpha val="43137"/>
                    </a:srgbClr>
                  </a:outerShdw>
                </a:effectLst>
                <a:latin typeface="+mj-ea"/>
                <a:ea typeface="+mj-ea"/>
              </a:rPr>
              <a:t>)</a:t>
            </a:r>
            <a:endParaRPr lang="en-US" altLang="ja-JP" sz="1100" dirty="0">
              <a:solidFill>
                <a:schemeClr val="bg1"/>
              </a:solidFill>
              <a:effectLst>
                <a:outerShdw blurRad="38100" dist="38100" dir="2700000" algn="tl">
                  <a:srgbClr val="000000">
                    <a:alpha val="43137"/>
                  </a:srgbClr>
                </a:outerShdw>
              </a:effectLst>
              <a:latin typeface="+mj-ea"/>
              <a:ea typeface="+mj-ea"/>
            </a:endParaRPr>
          </a:p>
        </p:txBody>
      </p:sp>
      <p:sp>
        <p:nvSpPr>
          <p:cNvPr id="95" name="テキスト ボックス 94"/>
          <p:cNvSpPr txBox="1"/>
          <p:nvPr/>
        </p:nvSpPr>
        <p:spPr>
          <a:xfrm>
            <a:off x="4413254" y="4138743"/>
            <a:ext cx="2238375" cy="405589"/>
          </a:xfrm>
          <a:prstGeom prst="rect">
            <a:avLst/>
          </a:prstGeom>
          <a:solidFill>
            <a:srgbClr val="F6800A"/>
          </a:solidFill>
        </p:spPr>
        <p:txBody>
          <a:bodyPr wrap="square" lIns="36000" tIns="17953" rIns="36000"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フェリー、内貿一般 太宗</a:t>
            </a:r>
            <a:r>
              <a:rPr lang="ja-JP" altLang="en-US" sz="1200" dirty="0">
                <a:solidFill>
                  <a:schemeClr val="bg1"/>
                </a:solidFill>
                <a:effectLst>
                  <a:outerShdw blurRad="38100" dist="38100" dir="2700000" algn="tl">
                    <a:srgbClr val="000000">
                      <a:alpha val="43137"/>
                    </a:srgbClr>
                  </a:outerShdw>
                </a:effectLst>
                <a:latin typeface="+mj-ea"/>
                <a:ea typeface="+mj-ea"/>
              </a:rPr>
              <a:t>貨物</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ja-JP" altLang="en-US" sz="1200" dirty="0">
                <a:solidFill>
                  <a:schemeClr val="bg1"/>
                </a:solidFill>
                <a:effectLst>
                  <a:outerShdw blurRad="38100" dist="38100" dir="2700000" algn="tl">
                    <a:srgbClr val="000000">
                      <a:alpha val="43137"/>
                    </a:srgbClr>
                  </a:outerShdw>
                </a:effectLst>
                <a:latin typeface="+mj-ea"/>
                <a:ea typeface="+mj-ea"/>
              </a:rPr>
              <a:t>過去</a:t>
            </a:r>
            <a:r>
              <a:rPr lang="en-US" altLang="ja-JP" sz="1200" dirty="0">
                <a:solidFill>
                  <a:schemeClr val="bg1"/>
                </a:solidFill>
                <a:effectLst>
                  <a:outerShdw blurRad="38100" dist="38100" dir="2700000" algn="tl">
                    <a:srgbClr val="000000">
                      <a:alpha val="43137"/>
                    </a:srgbClr>
                  </a:outerShdw>
                </a:effectLst>
                <a:latin typeface="+mj-ea"/>
                <a:ea typeface="+mj-ea"/>
              </a:rPr>
              <a:t>10</a:t>
            </a:r>
            <a:r>
              <a:rPr lang="ja-JP" altLang="en-US" sz="1200" dirty="0" smtClean="0">
                <a:solidFill>
                  <a:schemeClr val="bg1"/>
                </a:solidFill>
                <a:effectLst>
                  <a:outerShdw blurRad="38100" dist="38100" dir="2700000" algn="tl">
                    <a:srgbClr val="000000">
                      <a:alpha val="43137"/>
                    </a:srgbClr>
                  </a:outerShdw>
                </a:effectLst>
                <a:latin typeface="+mj-ea"/>
                <a:ea typeface="+mj-ea"/>
              </a:rPr>
              <a:t>年間の</a:t>
            </a:r>
            <a:r>
              <a:rPr lang="ja-JP" altLang="en-US" sz="1200" dirty="0">
                <a:solidFill>
                  <a:schemeClr val="bg1"/>
                </a:solidFill>
                <a:effectLst>
                  <a:outerShdw blurRad="38100" dist="38100" dir="2700000" algn="tl">
                    <a:srgbClr val="000000">
                      <a:alpha val="43137"/>
                    </a:srgbClr>
                  </a:outerShdw>
                </a:effectLst>
                <a:latin typeface="+mj-ea"/>
                <a:ea typeface="+mj-ea"/>
              </a:rPr>
              <a:t>取扱実績</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92" name="テキスト ボックス 91"/>
          <p:cNvSpPr txBox="1"/>
          <p:nvPr/>
        </p:nvSpPr>
        <p:spPr>
          <a:xfrm>
            <a:off x="25404" y="5218777"/>
            <a:ext cx="4157976"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推計モデルの検討と将来貨物量推計</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38" name="スライド番号プレースホルダー 10"/>
          <p:cNvSpPr>
            <a:spLocks noGrp="1"/>
          </p:cNvSpPr>
          <p:nvPr>
            <p:ph type="sldNum" sz="quarter" idx="12"/>
          </p:nvPr>
        </p:nvSpPr>
        <p:spPr>
          <a:xfrm>
            <a:off x="8725914" y="6624770"/>
            <a:ext cx="512638" cy="365125"/>
          </a:xfrm>
        </p:spPr>
        <p:txBody>
          <a:bodyPr/>
          <a:lstStyle/>
          <a:p>
            <a:r>
              <a:rPr kumimoji="1" lang="en-US" altLang="ja-JP" dirty="0" smtClean="0"/>
              <a:t>9</a:t>
            </a:r>
          </a:p>
        </p:txBody>
      </p:sp>
      <p:graphicFrame>
        <p:nvGraphicFramePr>
          <p:cNvPr id="39" name="オブジェクト 38"/>
          <p:cNvGraphicFramePr>
            <a:graphicFrameLocks noChangeAspect="1"/>
          </p:cNvGraphicFramePr>
          <p:nvPr>
            <p:extLst/>
          </p:nvPr>
        </p:nvGraphicFramePr>
        <p:xfrm>
          <a:off x="4753291" y="553765"/>
          <a:ext cx="4295775" cy="1897063"/>
        </p:xfrm>
        <a:graphic>
          <a:graphicData uri="http://schemas.openxmlformats.org/presentationml/2006/ole">
            <mc:AlternateContent xmlns:mc="http://schemas.openxmlformats.org/markup-compatibility/2006">
              <mc:Choice xmlns:v="urn:schemas-microsoft-com:vml" Requires="v">
                <p:oleObj spid="_x0000_s1062" name="ワークシート" r:id="rId3" imgW="2866992" imgH="1266962" progId="Excel.Sheet.12">
                  <p:embed/>
                </p:oleObj>
              </mc:Choice>
              <mc:Fallback>
                <p:oleObj name="ワークシート" r:id="rId3" imgW="2866992" imgH="1266962" progId="Excel.Sheet.12">
                  <p:embed/>
                  <p:pic>
                    <p:nvPicPr>
                      <p:cNvPr id="39" name="オブジェクト 38"/>
                      <p:cNvPicPr/>
                      <p:nvPr/>
                    </p:nvPicPr>
                    <p:blipFill>
                      <a:blip r:embed="rId4"/>
                      <a:stretch>
                        <a:fillRect/>
                      </a:stretch>
                    </p:blipFill>
                    <p:spPr>
                      <a:xfrm>
                        <a:off x="4753291" y="553765"/>
                        <a:ext cx="4295775" cy="1897063"/>
                      </a:xfrm>
                      <a:prstGeom prst="rect">
                        <a:avLst/>
                      </a:prstGeom>
                    </p:spPr>
                  </p:pic>
                </p:oleObj>
              </mc:Fallback>
            </mc:AlternateContent>
          </a:graphicData>
        </a:graphic>
      </p:graphicFrame>
    </p:spTree>
    <p:extLst>
      <p:ext uri="{BB962C8B-B14F-4D97-AF65-F5344CB8AC3E}">
        <p14:creationId xmlns:p14="http://schemas.microsoft.com/office/powerpoint/2010/main" val="2299545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15195</TotalTime>
  <Words>2278</Words>
  <Application>Microsoft Office PowerPoint</Application>
  <PresentationFormat>画面に合わせる (4:3)</PresentationFormat>
  <Paragraphs>161</Paragraphs>
  <Slides>4</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4" baseType="lpstr">
      <vt:lpstr>ＭＳ Ｐゴシック</vt:lpstr>
      <vt:lpstr>メイリオ</vt:lpstr>
      <vt:lpstr>Arial</vt:lpstr>
      <vt:lpstr>Calibri</vt:lpstr>
      <vt:lpstr>Century Gothic</vt:lpstr>
      <vt:lpstr>Times New Roman</vt:lpstr>
      <vt:lpstr>Wingdings</vt:lpstr>
      <vt:lpstr>Wingdings 3</vt:lpstr>
      <vt:lpstr>ファセット</vt:lpstr>
      <vt:lpstr>ワークシート</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2021-03-14T23:24:55Z</cp:lastPrinted>
  <dcterms:created xsi:type="dcterms:W3CDTF">2017-08-25T04:05:05Z</dcterms:created>
  <dcterms:modified xsi:type="dcterms:W3CDTF">2021-03-18T01:06:54Z</dcterms:modified>
</cp:coreProperties>
</file>