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aveSubsetFonts="1">
  <p:sldMasterIdLst>
    <p:sldMasterId id="2147483766" r:id="rId1"/>
  </p:sldMasterIdLst>
  <p:notesMasterIdLst>
    <p:notesMasterId r:id="rId6"/>
  </p:notesMasterIdLst>
  <p:sldIdLst>
    <p:sldId id="264" r:id="rId2"/>
    <p:sldId id="430" r:id="rId3"/>
    <p:sldId id="431" r:id="rId4"/>
    <p:sldId id="435"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勝井　祐貴" initials="勝井　祐貴" lastIdx="2" clrIdx="0">
    <p:extLst>
      <p:ext uri="{19B8F6BF-5375-455C-9EA6-DF929625EA0E}">
        <p15:presenceInfo xmlns:p15="http://schemas.microsoft.com/office/powerpoint/2012/main" userId="勝井　祐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93211" autoAdjust="0"/>
  </p:normalViewPr>
  <p:slideViewPr>
    <p:cSldViewPr snapToGrid="0">
      <p:cViewPr varScale="1">
        <p:scale>
          <a:sx n="68" d="100"/>
          <a:sy n="68" d="100"/>
        </p:scale>
        <p:origin x="1644"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2D216E-87BB-4C3D-8BE9-1BEE5930CF15}"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799420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2D216E-87BB-4C3D-8BE9-1BEE5930CF15}"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57106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2021/3/18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2021/3/18</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8120"/>
            <a:ext cx="7886700" cy="618186"/>
          </a:xfrm>
        </p:spPr>
        <p:txBody>
          <a:bodyPr>
            <a:noAutofit/>
          </a:bodyPr>
          <a:lstStyle/>
          <a:p>
            <a:r>
              <a:rPr kumimoji="1" lang="en-US" altLang="ja-JP" sz="1600" b="1" dirty="0" smtClean="0">
                <a:solidFill>
                  <a:schemeClr val="tx1"/>
                </a:solidFill>
                <a:latin typeface="+mj-ea"/>
              </a:rPr>
              <a:t>Ⅲ</a:t>
            </a:r>
            <a:r>
              <a:rPr kumimoji="1" lang="ja-JP" altLang="en-US" sz="1600" b="1" dirty="0" smtClean="0">
                <a:solidFill>
                  <a:schemeClr val="tx1"/>
                </a:solidFill>
                <a:latin typeface="+mj-ea"/>
              </a:rPr>
              <a:t>　港湾施設提供事業の課題</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endParaRPr kumimoji="1" lang="ja-JP" altLang="en-US" sz="1600" b="1" dirty="0">
              <a:solidFill>
                <a:schemeClr val="tx1"/>
              </a:solidFill>
              <a:latin typeface="+mj-ea"/>
            </a:endParaRPr>
          </a:p>
        </p:txBody>
      </p:sp>
      <p:sp>
        <p:nvSpPr>
          <p:cNvPr id="9" name="正方形/長方形 8"/>
          <p:cNvSpPr/>
          <p:nvPr/>
        </p:nvSpPr>
        <p:spPr>
          <a:xfrm>
            <a:off x="94884" y="212766"/>
            <a:ext cx="8978173" cy="692497"/>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ja-JP" altLang="en-US" sz="1300" kern="100" dirty="0" smtClean="0">
                <a:effectLst/>
                <a:latin typeface="+mj-ea"/>
                <a:ea typeface="+mj-ea"/>
                <a:cs typeface="Times New Roman" panose="02020603050405020304" pitchFamily="18" charset="0"/>
              </a:rPr>
              <a:t>施設提供事業の課題を、全般的課題と個別課題に分類するとともに、それらを</a:t>
            </a:r>
            <a:r>
              <a:rPr lang="ja-JP" altLang="en-US" sz="1300" kern="100" dirty="0" smtClean="0">
                <a:latin typeface="+mj-ea"/>
                <a:ea typeface="+mj-ea"/>
                <a:cs typeface="Times New Roman" panose="02020603050405020304" pitchFamily="18" charset="0"/>
              </a:rPr>
              <a:t>短期間で取り組むべきもの</a:t>
            </a:r>
            <a:r>
              <a:rPr lang="ja-JP" altLang="en-US" sz="1300" kern="100" dirty="0">
                <a:latin typeface="+mj-ea"/>
                <a:ea typeface="+mj-ea"/>
                <a:cs typeface="Times New Roman" panose="02020603050405020304" pitchFamily="18" charset="0"/>
              </a:rPr>
              <a:t>と、中期的に</a:t>
            </a:r>
            <a:r>
              <a:rPr lang="ja-JP" altLang="en-US" sz="1300" kern="100" dirty="0" smtClean="0">
                <a:latin typeface="+mj-ea"/>
                <a:ea typeface="+mj-ea"/>
                <a:cs typeface="Times New Roman" panose="02020603050405020304" pitchFamily="18" charset="0"/>
              </a:rPr>
              <a:t>取り組むべきもの</a:t>
            </a:r>
            <a:r>
              <a:rPr lang="ja-JP" altLang="en-US" sz="1300" kern="100" dirty="0">
                <a:latin typeface="+mj-ea"/>
                <a:ea typeface="+mj-ea"/>
                <a:cs typeface="Times New Roman" panose="02020603050405020304" pitchFamily="18" charset="0"/>
              </a:rPr>
              <a:t>に区分</a:t>
            </a:r>
            <a:r>
              <a:rPr lang="ja-JP" altLang="en-US" sz="1300" kern="100" dirty="0" smtClean="0">
                <a:latin typeface="+mj-ea"/>
                <a:ea typeface="+mj-ea"/>
                <a:cs typeface="Times New Roman" panose="02020603050405020304" pitchFamily="18" charset="0"/>
              </a:rPr>
              <a:t>している。</a:t>
            </a:r>
            <a:endParaRPr lang="en-US" altLang="ja-JP" sz="1300" kern="100" dirty="0" smtClean="0">
              <a:latin typeface="+mj-ea"/>
              <a:ea typeface="+mj-ea"/>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10</a:t>
            </a:fld>
            <a:endParaRPr kumimoji="1" lang="ja-JP" altLang="en-US" dirty="0"/>
          </a:p>
        </p:txBody>
      </p:sp>
      <p:grpSp>
        <p:nvGrpSpPr>
          <p:cNvPr id="3" name="グループ化 2"/>
          <p:cNvGrpSpPr/>
          <p:nvPr/>
        </p:nvGrpSpPr>
        <p:grpSpPr>
          <a:xfrm>
            <a:off x="94884" y="843245"/>
            <a:ext cx="8785880" cy="971788"/>
            <a:chOff x="94884" y="2003964"/>
            <a:chExt cx="8495055" cy="1034034"/>
          </a:xfrm>
        </p:grpSpPr>
        <p:sp>
          <p:nvSpPr>
            <p:cNvPr id="14" name="正方形/長方形 13"/>
            <p:cNvSpPr/>
            <p:nvPr/>
          </p:nvSpPr>
          <p:spPr>
            <a:xfrm>
              <a:off x="94884" y="2008808"/>
              <a:ext cx="8495055" cy="1029190"/>
            </a:xfrm>
            <a:prstGeom prst="rect">
              <a:avLst/>
            </a:prstGeom>
            <a:ln w="38100">
              <a:solidFill>
                <a:srgbClr val="7030A0"/>
              </a:solidFill>
            </a:ln>
          </p:spPr>
          <p:txBody>
            <a:bodyPr wrap="square" anchor="ctr">
              <a:noAutofit/>
            </a:bodyPr>
            <a:lstStyle/>
            <a:p>
              <a:pPr lvl="0" algn="just">
                <a:lnSpc>
                  <a:spcPct val="150000"/>
                </a:lnSpc>
                <a:spcAft>
                  <a:spcPts val="0"/>
                </a:spcAft>
              </a:pPr>
              <a:endParaRPr lang="en-US" altLang="ja-JP" sz="1300" i="1" kern="100" dirty="0" smtClean="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300" i="1" kern="100" dirty="0" smtClean="0">
                  <a:latin typeface="+mj-ea"/>
                  <a:ea typeface="+mj-ea"/>
                  <a:cs typeface="Times New Roman" panose="02020603050405020304" pitchFamily="18" charset="0"/>
                </a:rPr>
                <a:t>短期間で取り組むべきもの（短期的取組）　令和</a:t>
              </a:r>
              <a:r>
                <a:rPr lang="en-US" altLang="ja-JP" sz="1300" kern="100" dirty="0" smtClean="0">
                  <a:latin typeface="+mj-ea"/>
                  <a:ea typeface="+mj-ea"/>
                  <a:cs typeface="Times New Roman" panose="02020603050405020304" pitchFamily="18" charset="0"/>
                </a:rPr>
                <a:t>2</a:t>
              </a:r>
              <a:r>
                <a:rPr lang="ja-JP" altLang="en-US" sz="1300" i="1" kern="100" dirty="0" smtClean="0">
                  <a:latin typeface="+mj-ea"/>
                  <a:ea typeface="+mj-ea"/>
                  <a:cs typeface="Times New Roman" panose="02020603050405020304" pitchFamily="18" charset="0"/>
                </a:rPr>
                <a:t>年度まで</a:t>
              </a:r>
              <a:endParaRPr lang="en-US" altLang="ja-JP" sz="1300" i="1" kern="100" dirty="0" smtClean="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300" i="1" kern="100" dirty="0" smtClean="0">
                  <a:latin typeface="+mj-ea"/>
                  <a:ea typeface="+mj-ea"/>
                  <a:cs typeface="Times New Roman" panose="02020603050405020304" pitchFamily="18" charset="0"/>
                </a:rPr>
                <a:t>中期的に取り組むべきもの（中期的取組）　令和</a:t>
              </a:r>
              <a:r>
                <a:rPr lang="en-US" altLang="ja-JP" sz="1300" kern="100" dirty="0">
                  <a:latin typeface="+mj-ea"/>
                  <a:ea typeface="+mj-ea"/>
                  <a:cs typeface="Times New Roman" panose="02020603050405020304" pitchFamily="18" charset="0"/>
                </a:rPr>
                <a:t>4</a:t>
              </a:r>
              <a:r>
                <a:rPr lang="ja-JP" altLang="en-US" sz="1300" i="1" kern="100" dirty="0" smtClean="0">
                  <a:latin typeface="+mj-ea"/>
                  <a:ea typeface="+mj-ea"/>
                  <a:cs typeface="Times New Roman" panose="02020603050405020304" pitchFamily="18" charset="0"/>
                </a:rPr>
                <a:t>年度まで</a:t>
              </a:r>
              <a:endParaRPr lang="ja-JP" altLang="ja-JP" sz="1300" i="1" kern="100" dirty="0" smtClean="0">
                <a:latin typeface="+mj-ea"/>
                <a:ea typeface="+mj-ea"/>
                <a:cs typeface="Times New Roman" panose="02020603050405020304" pitchFamily="18" charset="0"/>
              </a:endParaRPr>
            </a:p>
          </p:txBody>
        </p:sp>
        <p:sp>
          <p:nvSpPr>
            <p:cNvPr id="15" name="正方形/長方形 14"/>
            <p:cNvSpPr/>
            <p:nvPr/>
          </p:nvSpPr>
          <p:spPr>
            <a:xfrm>
              <a:off x="94884" y="2003964"/>
              <a:ext cx="3016805" cy="34589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schemeClr val="bg1"/>
                  </a:solidFill>
                </a:rPr>
                <a:t>課題</a:t>
              </a:r>
              <a:r>
                <a:rPr lang="ja-JP" altLang="en-US" sz="1300" dirty="0" smtClean="0">
                  <a:solidFill>
                    <a:schemeClr val="bg1"/>
                  </a:solidFill>
                </a:rPr>
                <a:t>ごとの取り組み期間の目標年次</a:t>
              </a:r>
              <a:endParaRPr lang="ja-JP" altLang="en-US" sz="1300" dirty="0">
                <a:solidFill>
                  <a:schemeClr val="bg1"/>
                </a:solidFill>
              </a:endParaRPr>
            </a:p>
          </p:txBody>
        </p:sp>
      </p:grpSp>
      <p:sp>
        <p:nvSpPr>
          <p:cNvPr id="16" name="タイトル 1"/>
          <p:cNvSpPr txBox="1">
            <a:spLocks/>
          </p:cNvSpPr>
          <p:nvPr/>
        </p:nvSpPr>
        <p:spPr>
          <a:xfrm>
            <a:off x="0" y="1985209"/>
            <a:ext cx="7886700" cy="354269"/>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a:solidFill>
                  <a:schemeClr val="tx1"/>
                </a:solidFill>
                <a:latin typeface="+mj-ea"/>
              </a:rPr>
              <a:t>　 １．</a:t>
            </a:r>
            <a:r>
              <a:rPr lang="ja-JP" altLang="en-US" sz="1600" b="1" dirty="0" smtClean="0">
                <a:solidFill>
                  <a:schemeClr val="tx1"/>
                </a:solidFill>
                <a:latin typeface="+mj-ea"/>
              </a:rPr>
              <a:t>経営計画</a:t>
            </a:r>
            <a:r>
              <a:rPr lang="en-US" altLang="ja-JP" sz="1600" b="1" dirty="0" smtClean="0">
                <a:solidFill>
                  <a:schemeClr val="tx1"/>
                </a:solidFill>
                <a:latin typeface="+mj-ea"/>
              </a:rPr>
              <a:t>Ver.3.0</a:t>
            </a:r>
            <a:r>
              <a:rPr lang="ja-JP" altLang="en-US" sz="1600" b="1" dirty="0" smtClean="0">
                <a:solidFill>
                  <a:schemeClr val="tx1"/>
                </a:solidFill>
                <a:latin typeface="+mj-ea"/>
              </a:rPr>
              <a:t>で</a:t>
            </a:r>
            <a:r>
              <a:rPr lang="ja-JP" altLang="en-US" sz="1600" b="1" dirty="0">
                <a:solidFill>
                  <a:schemeClr val="tx1"/>
                </a:solidFill>
                <a:latin typeface="+mj-ea"/>
              </a:rPr>
              <a:t>抽</a:t>
            </a:r>
            <a:r>
              <a:rPr lang="ja-JP" altLang="en-US" sz="1600" b="1" dirty="0" smtClean="0">
                <a:solidFill>
                  <a:schemeClr val="tx1"/>
                </a:solidFill>
                <a:latin typeface="+mj-ea"/>
              </a:rPr>
              <a:t>出した課題</a:t>
            </a:r>
            <a:endParaRPr lang="ja-JP" altLang="en-US" sz="1600" b="1" dirty="0">
              <a:solidFill>
                <a:schemeClr val="tx1"/>
              </a:solidFill>
              <a:latin typeface="+mj-ea"/>
            </a:endParaRPr>
          </a:p>
        </p:txBody>
      </p:sp>
      <p:grpSp>
        <p:nvGrpSpPr>
          <p:cNvPr id="8" name="グループ化 7"/>
          <p:cNvGrpSpPr/>
          <p:nvPr/>
        </p:nvGrpSpPr>
        <p:grpSpPr>
          <a:xfrm>
            <a:off x="94884" y="2329701"/>
            <a:ext cx="8785880" cy="4500589"/>
            <a:chOff x="94884" y="3077861"/>
            <a:chExt cx="8785880" cy="4500589"/>
          </a:xfrm>
        </p:grpSpPr>
        <p:sp>
          <p:nvSpPr>
            <p:cNvPr id="20" name="正方形/長方形 19"/>
            <p:cNvSpPr/>
            <p:nvPr/>
          </p:nvSpPr>
          <p:spPr>
            <a:xfrm>
              <a:off x="94884" y="3077861"/>
              <a:ext cx="1581516" cy="147607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全般的課題</a:t>
              </a:r>
              <a:endParaRPr kumimoji="1" lang="ja-JP" altLang="en-US" dirty="0">
                <a:solidFill>
                  <a:schemeClr val="bg1"/>
                </a:solidFill>
              </a:endParaRPr>
            </a:p>
          </p:txBody>
        </p:sp>
        <p:sp>
          <p:nvSpPr>
            <p:cNvPr id="18" name="正方形/長方形 17"/>
            <p:cNvSpPr/>
            <p:nvPr/>
          </p:nvSpPr>
          <p:spPr>
            <a:xfrm>
              <a:off x="1771284" y="3101494"/>
              <a:ext cx="7109480" cy="1452443"/>
            </a:xfrm>
            <a:prstGeom prst="rect">
              <a:avLst/>
            </a:prstGeom>
            <a:ln w="38100">
              <a:solidFill>
                <a:srgbClr val="7030A0"/>
              </a:solidFill>
            </a:ln>
          </p:spPr>
          <p:txBody>
            <a:bodyPr wrap="square" anchor="ctr">
              <a:noAutofit/>
            </a:bodyPr>
            <a:lstStyle/>
            <a:p>
              <a:pPr lvl="0" algn="just">
                <a:lnSpc>
                  <a:spcPct val="150000"/>
                </a:lnSpc>
                <a:spcAft>
                  <a:spcPts val="0"/>
                </a:spcAft>
              </a:pPr>
              <a:r>
                <a:rPr lang="ja-JP" altLang="en-US" sz="1300" i="1" kern="100" dirty="0" smtClean="0">
                  <a:latin typeface="+mj-ea"/>
                  <a:ea typeface="+mj-ea"/>
                  <a:cs typeface="Times New Roman" panose="02020603050405020304" pitchFamily="18" charset="0"/>
                </a:rPr>
                <a:t>①</a:t>
              </a:r>
              <a:r>
                <a:rPr lang="ja-JP" altLang="en-US" sz="1300" i="1" kern="100" dirty="0">
                  <a:latin typeface="+mj-ea"/>
                  <a:ea typeface="+mj-ea"/>
                  <a:cs typeface="Times New Roman" panose="02020603050405020304" pitchFamily="18" charset="0"/>
                </a:rPr>
                <a:t>　稼働率向上のための分析及び戦略策定が</a:t>
              </a:r>
              <a:r>
                <a:rPr lang="ja-JP" altLang="en-US" sz="1300" i="1" kern="100" dirty="0" smtClean="0">
                  <a:latin typeface="+mj-ea"/>
                  <a:ea typeface="+mj-ea"/>
                  <a:cs typeface="Times New Roman" panose="02020603050405020304" pitchFamily="18" charset="0"/>
                </a:rPr>
                <a:t>必要</a:t>
              </a:r>
              <a:endParaRPr lang="ja-JP" altLang="en-US" sz="1300" i="1" kern="100" dirty="0">
                <a:latin typeface="+mj-ea"/>
                <a:ea typeface="+mj-ea"/>
                <a:cs typeface="Times New Roman" panose="02020603050405020304" pitchFamily="18" charset="0"/>
              </a:endParaRPr>
            </a:p>
            <a:p>
              <a:pPr algn="just">
                <a:lnSpc>
                  <a:spcPct val="150000"/>
                </a:lnSpc>
              </a:pPr>
              <a:r>
                <a:rPr lang="ja-JP" altLang="en-US" sz="1300" i="1" kern="100" dirty="0" smtClean="0">
                  <a:latin typeface="+mj-ea"/>
                  <a:ea typeface="+mj-ea"/>
                  <a:cs typeface="Times New Roman" panose="02020603050405020304" pitchFamily="18" charset="0"/>
                </a:rPr>
                <a:t>②</a:t>
              </a:r>
              <a:r>
                <a:rPr lang="ja-JP" altLang="en-US" sz="1300" i="1" kern="100" dirty="0">
                  <a:latin typeface="+mj-ea"/>
                  <a:ea typeface="+mj-ea"/>
                  <a:cs typeface="Times New Roman" panose="02020603050405020304" pitchFamily="18" charset="0"/>
                </a:rPr>
                <a:t>　過大な土地賃借料負担</a:t>
              </a:r>
              <a:r>
                <a:rPr lang="en-US" altLang="ja-JP" sz="1300" i="1" kern="100" dirty="0">
                  <a:latin typeface="+mj-ea"/>
                  <a:ea typeface="+mj-ea"/>
                  <a:cs typeface="Times New Roman" panose="02020603050405020304" pitchFamily="18" charset="0"/>
                </a:rPr>
                <a:t>(</a:t>
              </a:r>
              <a:r>
                <a:rPr lang="ja-JP" altLang="en-US" sz="1300" i="1" kern="100" dirty="0">
                  <a:latin typeface="+mj-ea"/>
                  <a:ea typeface="+mj-ea"/>
                  <a:cs typeface="Times New Roman" panose="02020603050405020304" pitchFamily="18" charset="0"/>
                </a:rPr>
                <a:t>施設提供事業から埋立事業への支払</a:t>
              </a:r>
              <a:r>
                <a:rPr lang="en-US" altLang="ja-JP" sz="1300" i="1" kern="100" dirty="0">
                  <a:latin typeface="+mj-ea"/>
                  <a:ea typeface="+mj-ea"/>
                  <a:cs typeface="Times New Roman" panose="02020603050405020304" pitchFamily="18" charset="0"/>
                </a:rPr>
                <a:t>) </a:t>
              </a:r>
              <a:endParaRPr lang="en-US" altLang="ja-JP" sz="1300" i="1" kern="100" dirty="0" smtClean="0">
                <a:latin typeface="+mj-ea"/>
                <a:ea typeface="+mj-ea"/>
                <a:cs typeface="Times New Roman" panose="02020603050405020304" pitchFamily="18" charset="0"/>
              </a:endParaRPr>
            </a:p>
            <a:p>
              <a:pPr algn="just">
                <a:lnSpc>
                  <a:spcPct val="150000"/>
                </a:lnSpc>
              </a:pPr>
              <a:r>
                <a:rPr lang="ja-JP" altLang="en-US" sz="1300" i="1" kern="100" dirty="0" smtClean="0">
                  <a:latin typeface="+mj-ea"/>
                  <a:ea typeface="+mj-ea"/>
                  <a:cs typeface="Times New Roman" panose="02020603050405020304" pitchFamily="18" charset="0"/>
                </a:rPr>
                <a:t>③</a:t>
              </a:r>
              <a:r>
                <a:rPr lang="ja-JP" altLang="en-US" sz="1300" i="1" kern="100" dirty="0">
                  <a:latin typeface="+mj-ea"/>
                  <a:ea typeface="+mj-ea"/>
                  <a:cs typeface="Times New Roman" panose="02020603050405020304" pitchFamily="18" charset="0"/>
                </a:rPr>
                <a:t>　収益性の低い「一体使用荷さばき地」の必要性の</a:t>
              </a:r>
              <a:r>
                <a:rPr lang="ja-JP" altLang="en-US" sz="1300" i="1" kern="100" dirty="0" smtClean="0">
                  <a:latin typeface="+mj-ea"/>
                  <a:ea typeface="+mj-ea"/>
                  <a:cs typeface="Times New Roman" panose="02020603050405020304" pitchFamily="18" charset="0"/>
                </a:rPr>
                <a:t>検証</a:t>
              </a:r>
              <a:endParaRPr lang="en-US" altLang="ja-JP" sz="1300" i="1" kern="100" dirty="0" smtClean="0">
                <a:latin typeface="+mj-ea"/>
                <a:ea typeface="+mj-ea"/>
                <a:cs typeface="Times New Roman" panose="02020603050405020304" pitchFamily="18" charset="0"/>
              </a:endParaRPr>
            </a:p>
            <a:p>
              <a:pPr algn="just">
                <a:lnSpc>
                  <a:spcPct val="150000"/>
                </a:lnSpc>
              </a:pPr>
              <a:r>
                <a:rPr lang="ja-JP" altLang="en-US" sz="1300" i="1" kern="100" dirty="0" smtClean="0">
                  <a:latin typeface="+mj-ea"/>
                  <a:ea typeface="+mj-ea"/>
                  <a:cs typeface="Times New Roman" panose="02020603050405020304" pitchFamily="18" charset="0"/>
                </a:rPr>
                <a:t>④</a:t>
              </a:r>
              <a:r>
                <a:rPr lang="ja-JP" altLang="en-US" sz="1300" i="1" kern="100" dirty="0">
                  <a:latin typeface="+mj-ea"/>
                  <a:ea typeface="+mj-ea"/>
                  <a:cs typeface="Times New Roman" panose="02020603050405020304" pitchFamily="18" charset="0"/>
                </a:rPr>
                <a:t>　老朽化する上屋への</a:t>
              </a:r>
              <a:r>
                <a:rPr lang="ja-JP" altLang="en-US" sz="1300" i="1" kern="100" dirty="0" smtClean="0">
                  <a:latin typeface="+mj-ea"/>
                  <a:ea typeface="+mj-ea"/>
                  <a:cs typeface="Times New Roman" panose="02020603050405020304" pitchFamily="18" charset="0"/>
                </a:rPr>
                <a:t>対応</a:t>
              </a:r>
              <a:endParaRPr lang="en-US" altLang="ja-JP" sz="1300" i="1" kern="100" dirty="0" smtClean="0">
                <a:latin typeface="+mj-ea"/>
                <a:ea typeface="+mj-ea"/>
                <a:cs typeface="Times New Roman" panose="02020603050405020304" pitchFamily="18" charset="0"/>
              </a:endParaRPr>
            </a:p>
            <a:p>
              <a:pPr algn="just">
                <a:lnSpc>
                  <a:spcPct val="150000"/>
                </a:lnSpc>
              </a:pPr>
              <a:r>
                <a:rPr lang="ja-JP" altLang="en-US" sz="1300" i="1" kern="100" dirty="0" smtClean="0">
                  <a:latin typeface="+mj-ea"/>
                  <a:ea typeface="+mj-ea"/>
                  <a:cs typeface="Times New Roman" panose="02020603050405020304" pitchFamily="18" charset="0"/>
                </a:rPr>
                <a:t>⑤</a:t>
              </a:r>
              <a:r>
                <a:rPr lang="ja-JP" altLang="en-US" sz="1300" i="1" kern="100" dirty="0">
                  <a:latin typeface="+mj-ea"/>
                  <a:ea typeface="+mj-ea"/>
                  <a:cs typeface="Times New Roman" panose="02020603050405020304" pitchFamily="18" charset="0"/>
                </a:rPr>
                <a:t>　港営事業会計を構成する施設提供事業と埋立事業の区分の</a:t>
              </a:r>
              <a:r>
                <a:rPr lang="ja-JP" altLang="en-US" sz="1300" i="1" kern="100" dirty="0" smtClean="0">
                  <a:latin typeface="+mj-ea"/>
                  <a:ea typeface="+mj-ea"/>
                  <a:cs typeface="Times New Roman" panose="02020603050405020304" pitchFamily="18" charset="0"/>
                </a:rPr>
                <a:t>明確化</a:t>
              </a:r>
              <a:endParaRPr lang="ja-JP" altLang="en-US" sz="1300" i="1" kern="100" dirty="0">
                <a:latin typeface="+mj-ea"/>
                <a:ea typeface="+mj-ea"/>
                <a:cs typeface="Times New Roman" panose="02020603050405020304" pitchFamily="18" charset="0"/>
              </a:endParaRPr>
            </a:p>
          </p:txBody>
        </p:sp>
        <p:sp>
          <p:nvSpPr>
            <p:cNvPr id="24" name="正方形/長方形 23"/>
            <p:cNvSpPr/>
            <p:nvPr/>
          </p:nvSpPr>
          <p:spPr>
            <a:xfrm>
              <a:off x="7498081" y="3144137"/>
              <a:ext cx="1374032" cy="1423656"/>
            </a:xfrm>
            <a:prstGeom prst="rect">
              <a:avLst/>
            </a:prstGeom>
            <a:ln w="38100">
              <a:noFill/>
            </a:ln>
          </p:spPr>
          <p:txBody>
            <a:bodyPr wrap="square" anchor="ctr">
              <a:noAutofit/>
            </a:bodyPr>
            <a:lstStyle/>
            <a:p>
              <a:pPr lvl="0" algn="r">
                <a:lnSpc>
                  <a:spcPct val="150000"/>
                </a:lnSpc>
                <a:spcAft>
                  <a:spcPts val="0"/>
                </a:spcAft>
              </a:pPr>
              <a:r>
                <a:rPr lang="ja-JP" altLang="en-US" sz="1300" i="1" kern="100" dirty="0" smtClean="0">
                  <a:latin typeface="+mj-ea"/>
                  <a:ea typeface="+mj-ea"/>
                  <a:cs typeface="Times New Roman" panose="02020603050405020304" pitchFamily="18" charset="0"/>
                </a:rPr>
                <a:t>（中期的取組）</a:t>
              </a:r>
              <a:endParaRPr lang="ja-JP" altLang="en-US" sz="1300" i="1" kern="100" dirty="0">
                <a:latin typeface="+mj-ea"/>
                <a:ea typeface="+mj-ea"/>
                <a:cs typeface="Times New Roman" panose="02020603050405020304" pitchFamily="18" charset="0"/>
              </a:endParaRPr>
            </a:p>
            <a:p>
              <a:pPr algn="r">
                <a:lnSpc>
                  <a:spcPct val="150000"/>
                </a:lnSpc>
              </a:pPr>
              <a:r>
                <a:rPr lang="ja-JP" altLang="en-US" sz="1300" i="1" kern="100" dirty="0" smtClean="0">
                  <a:latin typeface="+mj-ea"/>
                  <a:cs typeface="Times New Roman" panose="02020603050405020304" pitchFamily="18" charset="0"/>
                </a:rPr>
                <a:t>（中期的</a:t>
              </a:r>
              <a:r>
                <a:rPr lang="ja-JP" altLang="en-US" sz="1300" i="1" kern="100" dirty="0">
                  <a:latin typeface="+mj-ea"/>
                  <a:cs typeface="Times New Roman" panose="02020603050405020304" pitchFamily="18" charset="0"/>
                </a:rPr>
                <a:t>取組</a:t>
              </a:r>
              <a:r>
                <a:rPr lang="ja-JP" altLang="en-US" sz="1300" i="1" kern="100" dirty="0" smtClean="0">
                  <a:latin typeface="+mj-ea"/>
                  <a:cs typeface="Times New Roman" panose="02020603050405020304" pitchFamily="18" charset="0"/>
                </a:rPr>
                <a:t>）</a:t>
              </a:r>
              <a:endParaRPr lang="en-US" altLang="ja-JP"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cs typeface="Times New Roman" panose="02020603050405020304" pitchFamily="18" charset="0"/>
                </a:rPr>
                <a:t>（中期的</a:t>
              </a:r>
              <a:r>
                <a:rPr lang="ja-JP" altLang="en-US" sz="1300" i="1" kern="100" dirty="0">
                  <a:latin typeface="+mj-ea"/>
                  <a:cs typeface="Times New Roman" panose="02020603050405020304" pitchFamily="18" charset="0"/>
                </a:rPr>
                <a:t>取組）</a:t>
              </a:r>
              <a:endParaRPr lang="ja-JP" altLang="en-US"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cs typeface="Times New Roman" panose="02020603050405020304" pitchFamily="18" charset="0"/>
                </a:rPr>
                <a:t>（</a:t>
              </a:r>
              <a:r>
                <a:rPr lang="ja-JP" altLang="en-US" sz="1300" i="1" kern="100" dirty="0">
                  <a:latin typeface="+mj-ea"/>
                  <a:cs typeface="Times New Roman" panose="02020603050405020304" pitchFamily="18" charset="0"/>
                </a:rPr>
                <a:t>中期的取組）</a:t>
              </a:r>
              <a:endParaRPr lang="ja-JP" altLang="en-US"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cs typeface="Times New Roman" panose="02020603050405020304" pitchFamily="18" charset="0"/>
                </a:rPr>
                <a:t>（中期的</a:t>
              </a:r>
              <a:r>
                <a:rPr lang="ja-JP" altLang="en-US" sz="1300" i="1" kern="100" dirty="0">
                  <a:latin typeface="+mj-ea"/>
                  <a:cs typeface="Times New Roman" panose="02020603050405020304" pitchFamily="18" charset="0"/>
                </a:rPr>
                <a:t>取組）</a:t>
              </a:r>
              <a:endParaRPr lang="ja-JP" altLang="en-US" sz="1300" i="1" kern="100" dirty="0">
                <a:latin typeface="+mj-ea"/>
                <a:ea typeface="+mj-ea"/>
                <a:cs typeface="Times New Roman" panose="02020603050405020304" pitchFamily="18" charset="0"/>
              </a:endParaRPr>
            </a:p>
          </p:txBody>
        </p:sp>
        <p:sp>
          <p:nvSpPr>
            <p:cNvPr id="25" name="正方形/長方形 24"/>
            <p:cNvSpPr/>
            <p:nvPr/>
          </p:nvSpPr>
          <p:spPr>
            <a:xfrm>
              <a:off x="6400800" y="4665462"/>
              <a:ext cx="2466109" cy="2912988"/>
            </a:xfrm>
            <a:prstGeom prst="rect">
              <a:avLst/>
            </a:prstGeom>
            <a:ln w="38100">
              <a:noFill/>
            </a:ln>
          </p:spPr>
          <p:txBody>
            <a:bodyPr wrap="square" anchor="ctr">
              <a:noAutofit/>
            </a:bodyPr>
            <a:lstStyle/>
            <a:p>
              <a:pPr lvl="0" algn="r">
                <a:lnSpc>
                  <a:spcPct val="150000"/>
                </a:lnSpc>
                <a:spcAft>
                  <a:spcPts val="0"/>
                </a:spcAft>
              </a:pPr>
              <a:r>
                <a:rPr lang="ja-JP" altLang="en-US" sz="1300" i="1" kern="100" dirty="0" smtClean="0">
                  <a:latin typeface="+mj-ea"/>
                  <a:ea typeface="+mj-ea"/>
                  <a:cs typeface="Times New Roman" panose="02020603050405020304" pitchFamily="18" charset="0"/>
                </a:rPr>
                <a:t>（短期的取組、中期的取組）</a:t>
              </a:r>
              <a:endParaRPr lang="ja-JP" altLang="en-US" sz="1300" i="1" kern="100" dirty="0">
                <a:latin typeface="+mj-ea"/>
                <a:ea typeface="+mj-ea"/>
                <a:cs typeface="Times New Roman" panose="02020603050405020304" pitchFamily="18" charset="0"/>
              </a:endParaRPr>
            </a:p>
            <a:p>
              <a:pPr algn="r">
                <a:lnSpc>
                  <a:spcPct val="150000"/>
                </a:lnSpc>
              </a:pPr>
              <a:r>
                <a:rPr lang="ja-JP" altLang="en-US" sz="1300" i="1" kern="100" dirty="0" smtClean="0">
                  <a:latin typeface="+mj-ea"/>
                  <a:cs typeface="Times New Roman" panose="02020603050405020304" pitchFamily="18" charset="0"/>
                </a:rPr>
                <a:t>（中期的</a:t>
              </a:r>
              <a:r>
                <a:rPr lang="ja-JP" altLang="en-US" sz="1300" i="1" kern="100" dirty="0">
                  <a:latin typeface="+mj-ea"/>
                  <a:cs typeface="Times New Roman" panose="02020603050405020304" pitchFamily="18" charset="0"/>
                </a:rPr>
                <a:t>取組</a:t>
              </a:r>
              <a:r>
                <a:rPr lang="ja-JP" altLang="en-US" sz="1300" i="1" kern="100" dirty="0" smtClean="0">
                  <a:latin typeface="+mj-ea"/>
                  <a:cs typeface="Times New Roman" panose="02020603050405020304" pitchFamily="18" charset="0"/>
                </a:rPr>
                <a:t>）</a:t>
              </a:r>
              <a:endParaRPr lang="en-US" altLang="ja-JP"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cs typeface="Times New Roman" panose="02020603050405020304" pitchFamily="18" charset="0"/>
                </a:rPr>
                <a:t>（中期的</a:t>
              </a:r>
              <a:r>
                <a:rPr lang="ja-JP" altLang="en-US" sz="1300" i="1" kern="100" dirty="0">
                  <a:latin typeface="+mj-ea"/>
                  <a:cs typeface="Times New Roman" panose="02020603050405020304" pitchFamily="18" charset="0"/>
                </a:rPr>
                <a:t>取組）</a:t>
              </a:r>
              <a:endParaRPr lang="ja-JP" altLang="en-US"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cs typeface="Times New Roman" panose="02020603050405020304" pitchFamily="18" charset="0"/>
                </a:rPr>
                <a:t>（</a:t>
              </a:r>
              <a:r>
                <a:rPr lang="ja-JP" altLang="en-US" sz="1300" i="1" kern="100" dirty="0">
                  <a:latin typeface="+mj-ea"/>
                  <a:cs typeface="Times New Roman" panose="02020603050405020304" pitchFamily="18" charset="0"/>
                </a:rPr>
                <a:t>中期的取組）</a:t>
              </a:r>
              <a:endParaRPr lang="ja-JP" altLang="en-US"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cs typeface="Times New Roman" panose="02020603050405020304" pitchFamily="18" charset="0"/>
                </a:rPr>
                <a:t>（中期的</a:t>
              </a:r>
              <a:r>
                <a:rPr lang="ja-JP" altLang="en-US" sz="1300" i="1" kern="100" dirty="0">
                  <a:latin typeface="+mj-ea"/>
                  <a:cs typeface="Times New Roman" panose="02020603050405020304" pitchFamily="18" charset="0"/>
                </a:rPr>
                <a:t>取組</a:t>
              </a:r>
              <a:r>
                <a:rPr lang="ja-JP" altLang="en-US" sz="1300" i="1" kern="100" dirty="0" smtClean="0">
                  <a:latin typeface="+mj-ea"/>
                  <a:cs typeface="Times New Roman" panose="02020603050405020304" pitchFamily="18" charset="0"/>
                </a:rPr>
                <a:t>）</a:t>
              </a:r>
              <a:endParaRPr lang="en-US" altLang="ja-JP" sz="1300" i="1" kern="100" dirty="0" smtClean="0">
                <a:latin typeface="+mj-ea"/>
                <a:cs typeface="Times New Roman" panose="02020603050405020304" pitchFamily="18" charset="0"/>
              </a:endParaRPr>
            </a:p>
            <a:p>
              <a:pPr lvl="0" algn="r">
                <a:lnSpc>
                  <a:spcPct val="150000"/>
                </a:lnSpc>
                <a:spcAft>
                  <a:spcPts val="0"/>
                </a:spcAft>
              </a:pPr>
              <a:r>
                <a:rPr lang="ja-JP" altLang="en-US" sz="1300" i="1" kern="100" dirty="0" smtClean="0">
                  <a:latin typeface="+mj-ea"/>
                  <a:ea typeface="+mj-ea"/>
                  <a:cs typeface="Times New Roman" panose="02020603050405020304" pitchFamily="18" charset="0"/>
                </a:rPr>
                <a:t>（短期的取組）</a:t>
              </a:r>
              <a:endParaRPr lang="en-US" altLang="ja-JP" sz="1300" i="1" kern="100" dirty="0" smtClean="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ea typeface="+mj-ea"/>
                  <a:cs typeface="Times New Roman" panose="02020603050405020304" pitchFamily="18" charset="0"/>
                </a:rPr>
                <a:t>（短期的取組）</a:t>
              </a:r>
              <a:endParaRPr lang="en-US" altLang="ja-JP" sz="1300" i="1" kern="100" dirty="0" smtClean="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ea typeface="+mj-ea"/>
                  <a:cs typeface="Times New Roman" panose="02020603050405020304" pitchFamily="18" charset="0"/>
                </a:rPr>
                <a:t>（中期的取組）</a:t>
              </a:r>
              <a:endParaRPr lang="en-US" altLang="ja-JP" sz="1300" i="1" kern="100" dirty="0" smtClean="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ea typeface="+mj-ea"/>
                  <a:cs typeface="Times New Roman" panose="02020603050405020304" pitchFamily="18" charset="0"/>
                </a:rPr>
                <a:t>（中期的取組）</a:t>
              </a:r>
              <a:endParaRPr lang="en-US" altLang="ja-JP" sz="1300" i="1" kern="100" dirty="0" smtClean="0">
                <a:latin typeface="+mj-ea"/>
                <a:ea typeface="+mj-ea"/>
                <a:cs typeface="Times New Roman" panose="02020603050405020304" pitchFamily="18" charset="0"/>
              </a:endParaRPr>
            </a:p>
            <a:p>
              <a:pPr lvl="0" algn="r">
                <a:lnSpc>
                  <a:spcPct val="150000"/>
                </a:lnSpc>
                <a:spcAft>
                  <a:spcPts val="0"/>
                </a:spcAft>
              </a:pPr>
              <a:r>
                <a:rPr lang="ja-JP" altLang="en-US" sz="1300" i="1" kern="100" dirty="0" smtClean="0">
                  <a:latin typeface="+mj-ea"/>
                  <a:ea typeface="+mj-ea"/>
                  <a:cs typeface="Times New Roman" panose="02020603050405020304" pitchFamily="18" charset="0"/>
                </a:rPr>
                <a:t>（中期的取組）</a:t>
              </a:r>
              <a:endParaRPr lang="ja-JP" altLang="en-US" sz="1300" i="1" kern="100" dirty="0">
                <a:latin typeface="+mj-ea"/>
                <a:ea typeface="+mj-ea"/>
                <a:cs typeface="Times New Roman" panose="02020603050405020304" pitchFamily="18" charset="0"/>
              </a:endParaRPr>
            </a:p>
          </p:txBody>
        </p:sp>
      </p:grpSp>
      <p:grpSp>
        <p:nvGrpSpPr>
          <p:cNvPr id="21" name="グループ化 20"/>
          <p:cNvGrpSpPr/>
          <p:nvPr/>
        </p:nvGrpSpPr>
        <p:grpSpPr>
          <a:xfrm>
            <a:off x="94884" y="3890327"/>
            <a:ext cx="8785880" cy="2939963"/>
            <a:chOff x="94884" y="2401212"/>
            <a:chExt cx="8785880" cy="2939963"/>
          </a:xfrm>
        </p:grpSpPr>
        <p:sp>
          <p:nvSpPr>
            <p:cNvPr id="22" name="正方形/長方形 21"/>
            <p:cNvSpPr/>
            <p:nvPr/>
          </p:nvSpPr>
          <p:spPr>
            <a:xfrm>
              <a:off x="94884" y="2401212"/>
              <a:ext cx="1581516" cy="293996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個別</a:t>
              </a:r>
              <a:r>
                <a:rPr kumimoji="1" lang="ja-JP" altLang="en-US" dirty="0" smtClean="0">
                  <a:solidFill>
                    <a:schemeClr val="bg1"/>
                  </a:solidFill>
                </a:rPr>
                <a:t>課題</a:t>
              </a:r>
              <a:endParaRPr kumimoji="1" lang="ja-JP" altLang="en-US" dirty="0">
                <a:solidFill>
                  <a:schemeClr val="bg1"/>
                </a:solidFill>
              </a:endParaRPr>
            </a:p>
          </p:txBody>
        </p:sp>
        <p:sp>
          <p:nvSpPr>
            <p:cNvPr id="23" name="正方形/長方形 22"/>
            <p:cNvSpPr/>
            <p:nvPr/>
          </p:nvSpPr>
          <p:spPr>
            <a:xfrm>
              <a:off x="1771284" y="2401212"/>
              <a:ext cx="7109480" cy="2939963"/>
            </a:xfrm>
            <a:prstGeom prst="rect">
              <a:avLst/>
            </a:prstGeom>
            <a:ln w="38100">
              <a:solidFill>
                <a:srgbClr val="7030A0"/>
              </a:solidFill>
            </a:ln>
          </p:spPr>
          <p:txBody>
            <a:bodyPr wrap="square" anchor="ctr">
              <a:noAutofit/>
            </a:bodyPr>
            <a:lstStyle/>
            <a:p>
              <a:pPr lvl="0" algn="just">
                <a:lnSpc>
                  <a:spcPct val="150000"/>
                </a:lnSpc>
                <a:spcAft>
                  <a:spcPts val="0"/>
                </a:spcAft>
              </a:pPr>
              <a:r>
                <a:rPr lang="ja-JP" altLang="en-US" sz="1300" kern="100" dirty="0" smtClean="0">
                  <a:latin typeface="+mj-ea"/>
                  <a:ea typeface="+mj-ea"/>
                  <a:cs typeface="Times New Roman" panose="02020603050405020304" pitchFamily="18" charset="0"/>
                </a:rPr>
                <a:t>①</a:t>
              </a:r>
              <a:r>
                <a:rPr lang="ja-JP" altLang="en-US" sz="1300" kern="100" dirty="0">
                  <a:latin typeface="+mj-ea"/>
                  <a:ea typeface="+mj-ea"/>
                  <a:cs typeface="Times New Roman" panose="02020603050405020304" pitchFamily="18" charset="0"/>
                </a:rPr>
                <a:t>　</a:t>
              </a:r>
              <a:r>
                <a:rPr lang="ja-JP" altLang="en-US" sz="1300" kern="100" dirty="0" smtClean="0">
                  <a:latin typeface="+mj-ea"/>
                  <a:ea typeface="+mj-ea"/>
                  <a:cs typeface="Times New Roman" panose="02020603050405020304" pitchFamily="18" charset="0"/>
                </a:rPr>
                <a:t>Ｃ</a:t>
              </a:r>
              <a:r>
                <a:rPr lang="en-US" altLang="ja-JP" sz="1300" kern="100" dirty="0" smtClean="0">
                  <a:latin typeface="+mj-ea"/>
                  <a:ea typeface="+mj-ea"/>
                  <a:cs typeface="Times New Roman" panose="02020603050405020304" pitchFamily="18" charset="0"/>
                </a:rPr>
                <a:t>-6</a:t>
              </a:r>
              <a:r>
                <a:rPr lang="ja-JP" altLang="en-US" sz="1300" kern="100" dirty="0" err="1" smtClean="0">
                  <a:latin typeface="+mj-ea"/>
                  <a:ea typeface="+mj-ea"/>
                  <a:cs typeface="Times New Roman" panose="02020603050405020304" pitchFamily="18" charset="0"/>
                </a:rPr>
                <a:t>、</a:t>
              </a:r>
              <a:r>
                <a:rPr lang="en-US" altLang="ja-JP" sz="1300" kern="100" dirty="0" smtClean="0">
                  <a:latin typeface="+mj-ea"/>
                  <a:ea typeface="+mj-ea"/>
                  <a:cs typeface="Times New Roman" panose="02020603050405020304" pitchFamily="18" charset="0"/>
                </a:rPr>
                <a:t>7</a:t>
              </a:r>
              <a:r>
                <a:rPr lang="ja-JP" altLang="en-US" sz="1300" kern="100" dirty="0" smtClean="0">
                  <a:latin typeface="+mj-ea"/>
                  <a:ea typeface="+mj-ea"/>
                  <a:cs typeface="Times New Roman" panose="02020603050405020304" pitchFamily="18" charset="0"/>
                </a:rPr>
                <a:t>埠頭（荷役機械</a:t>
              </a:r>
              <a:r>
                <a:rPr lang="ja-JP" altLang="en-US" sz="1300" kern="100" dirty="0">
                  <a:latin typeface="+mj-ea"/>
                  <a:ea typeface="+mj-ea"/>
                  <a:cs typeface="Times New Roman" panose="02020603050405020304" pitchFamily="18" charset="0"/>
                </a:rPr>
                <a:t>を</a:t>
              </a:r>
              <a:r>
                <a:rPr lang="ja-JP" altLang="en-US" sz="1300" kern="100" dirty="0" smtClean="0">
                  <a:latin typeface="+mj-ea"/>
                  <a:ea typeface="+mj-ea"/>
                  <a:cs typeface="Times New Roman" panose="02020603050405020304" pitchFamily="18" charset="0"/>
                </a:rPr>
                <a:t>含む）</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②　青果物関連施設</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③</a:t>
              </a:r>
              <a:r>
                <a:rPr lang="ja-JP" altLang="en-US" sz="1300" kern="100" dirty="0">
                  <a:latin typeface="+mj-ea"/>
                  <a:ea typeface="+mj-ea"/>
                  <a:cs typeface="Times New Roman" panose="02020603050405020304" pitchFamily="18" charset="0"/>
                </a:rPr>
                <a:t>　</a:t>
              </a:r>
              <a:r>
                <a:rPr lang="ja-JP" altLang="en-US" sz="1300" kern="100" dirty="0" smtClean="0">
                  <a:latin typeface="+mj-ea"/>
                  <a:ea typeface="+mj-ea"/>
                  <a:cs typeface="Times New Roman" panose="02020603050405020304" pitchFamily="18" charset="0"/>
                </a:rPr>
                <a:t>Ｒ地区荷さばき地</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④</a:t>
              </a:r>
              <a:r>
                <a:rPr lang="ja-JP" altLang="en-US" sz="1300" kern="100" dirty="0">
                  <a:latin typeface="+mj-ea"/>
                  <a:ea typeface="+mj-ea"/>
                  <a:cs typeface="Times New Roman" panose="02020603050405020304" pitchFamily="18" charset="0"/>
                </a:rPr>
                <a:t>　</a:t>
              </a:r>
              <a:r>
                <a:rPr lang="ja-JP" altLang="en-US" sz="1300" kern="100" dirty="0" smtClean="0">
                  <a:latin typeface="+mj-ea"/>
                  <a:ea typeface="+mj-ea"/>
                  <a:cs typeface="Times New Roman" panose="02020603050405020304" pitchFamily="18" charset="0"/>
                </a:rPr>
                <a:t>Ｋ地区荷さばき地（上屋含む）</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⑤</a:t>
              </a:r>
              <a:r>
                <a:rPr lang="ja-JP" altLang="en-US" sz="1300" kern="100" dirty="0">
                  <a:latin typeface="+mj-ea"/>
                  <a:ea typeface="+mj-ea"/>
                  <a:cs typeface="Times New Roman" panose="02020603050405020304" pitchFamily="18" charset="0"/>
                </a:rPr>
                <a:t>　</a:t>
              </a:r>
              <a:r>
                <a:rPr lang="ja-JP" altLang="en-US" sz="1300" kern="100" dirty="0" smtClean="0">
                  <a:latin typeface="+mj-ea"/>
                  <a:ea typeface="+mj-ea"/>
                  <a:cs typeface="Times New Roman" panose="02020603050405020304" pitchFamily="18" charset="0"/>
                </a:rPr>
                <a:t>Ｃ</a:t>
              </a:r>
              <a:r>
                <a:rPr lang="en-US" altLang="ja-JP" sz="1300" kern="100" dirty="0" smtClean="0">
                  <a:latin typeface="+mj-ea"/>
                  <a:ea typeface="+mj-ea"/>
                  <a:cs typeface="Times New Roman" panose="02020603050405020304" pitchFamily="18" charset="0"/>
                </a:rPr>
                <a:t>1</a:t>
              </a:r>
              <a:r>
                <a:rPr lang="ja-JP" altLang="en-US" sz="1300" kern="100" dirty="0" smtClean="0">
                  <a:latin typeface="+mj-ea"/>
                  <a:ea typeface="+mj-ea"/>
                  <a:cs typeface="Times New Roman" panose="02020603050405020304" pitchFamily="18" charset="0"/>
                </a:rPr>
                <a:t>地区西荷さばき地</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⑥　その他の低稼働地区（Ｄ・Ｅ地区、Ｉ地区、Ｑ地区）</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⑦　Ｌ地区基部荷さばき地</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⑧　北港白津地区荷さばき地</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⑨　Ｊ地区荷さばき地</a:t>
              </a:r>
              <a:endParaRPr lang="en-US" altLang="ja-JP" sz="1300" kern="100" dirty="0" smtClean="0">
                <a:latin typeface="+mj-ea"/>
                <a:ea typeface="+mj-ea"/>
                <a:cs typeface="Times New Roman" panose="02020603050405020304" pitchFamily="18" charset="0"/>
              </a:endParaRPr>
            </a:p>
            <a:p>
              <a:pPr lvl="0" algn="just">
                <a:lnSpc>
                  <a:spcPct val="150000"/>
                </a:lnSpc>
                <a:spcAft>
                  <a:spcPts val="0"/>
                </a:spcAft>
              </a:pPr>
              <a:r>
                <a:rPr lang="ja-JP" altLang="en-US" sz="1300" kern="100" dirty="0" smtClean="0">
                  <a:latin typeface="+mj-ea"/>
                  <a:ea typeface="+mj-ea"/>
                  <a:cs typeface="Times New Roman" panose="02020603050405020304" pitchFamily="18" charset="0"/>
                </a:rPr>
                <a:t>⑩　ＫＦ地区荷さばき地（船客上屋含む）</a:t>
              </a:r>
              <a:endParaRPr lang="ja-JP" altLang="en-US" sz="1300" kern="100" dirty="0">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4124475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283050" y="192638"/>
            <a:ext cx="5915025" cy="403886"/>
          </a:xfrm>
        </p:spPr>
        <p:txBody>
          <a:bodyPr>
            <a:noAutofit/>
          </a:bodyPr>
          <a:lstStyle/>
          <a:p>
            <a:r>
              <a:rPr lang="en-US" altLang="ja-JP" sz="1600" b="1" dirty="0" smtClean="0">
                <a:solidFill>
                  <a:schemeClr val="tx1"/>
                </a:solidFill>
                <a:latin typeface="+mj-ea"/>
              </a:rPr>
              <a:t>Ⅲ</a:t>
            </a:r>
            <a:r>
              <a:rPr lang="ja-JP" altLang="en-US" sz="1600" b="1" dirty="0" smtClean="0">
                <a:solidFill>
                  <a:schemeClr val="tx1"/>
                </a:solidFill>
                <a:latin typeface="+mj-ea"/>
              </a:rPr>
              <a:t>　港湾施設提供事業の課題</a:t>
            </a:r>
            <a:r>
              <a:rPr lang="en-US" altLang="ja-JP" sz="1600" b="1" dirty="0">
                <a:solidFill>
                  <a:schemeClr val="tx1"/>
                </a:solidFill>
                <a:latin typeface="+mj-ea"/>
              </a:rPr>
              <a:t/>
            </a:r>
            <a:br>
              <a:rPr lang="en-US" altLang="ja-JP" sz="1600" b="1" dirty="0">
                <a:solidFill>
                  <a:schemeClr val="tx1"/>
                </a:solidFill>
                <a:latin typeface="+mj-ea"/>
              </a:rPr>
            </a:br>
            <a:r>
              <a:rPr lang="ja-JP" altLang="en-US" sz="1600" b="1" dirty="0">
                <a:solidFill>
                  <a:schemeClr val="tx1"/>
                </a:solidFill>
                <a:latin typeface="+mj-ea"/>
              </a:rPr>
              <a:t>　２</a:t>
            </a:r>
            <a:r>
              <a:rPr lang="ja-JP" altLang="en-US" sz="1600" b="1" dirty="0" smtClean="0">
                <a:solidFill>
                  <a:schemeClr val="tx1"/>
                </a:solidFill>
                <a:latin typeface="+mj-ea"/>
              </a:rPr>
              <a:t>．個別課題への取組み成果（主に短期的取組）</a:t>
            </a:r>
            <a:r>
              <a:rPr lang="en-US" altLang="ja-JP" sz="1200" b="1" dirty="0">
                <a:solidFill>
                  <a:schemeClr val="tx1"/>
                </a:solidFill>
                <a:latin typeface="+mj-ea"/>
              </a:rPr>
              <a:t/>
            </a:r>
            <a:br>
              <a:rPr lang="en-US" altLang="ja-JP" sz="1200" b="1" dirty="0">
                <a:solidFill>
                  <a:schemeClr val="tx1"/>
                </a:solidFill>
                <a:latin typeface="+mj-ea"/>
              </a:rPr>
            </a:br>
            <a:r>
              <a:rPr lang="ja-JP" altLang="en-US" sz="1200" b="1" dirty="0">
                <a:solidFill>
                  <a:schemeClr val="tx1"/>
                </a:solidFill>
                <a:latin typeface="+mj-ea"/>
              </a:rPr>
              <a:t>　　</a:t>
            </a:r>
          </a:p>
        </p:txBody>
      </p:sp>
      <p:sp>
        <p:nvSpPr>
          <p:cNvPr id="4" name="正方形/長方形 3"/>
          <p:cNvSpPr/>
          <p:nvPr/>
        </p:nvSpPr>
        <p:spPr>
          <a:xfrm>
            <a:off x="352264" y="1687424"/>
            <a:ext cx="8460000" cy="5051000"/>
          </a:xfrm>
          <a:prstGeom prst="rect">
            <a:avLst/>
          </a:prstGeom>
          <a:ln w="38100">
            <a:solidFill>
              <a:schemeClr val="accent1"/>
            </a:solidFill>
          </a:ln>
        </p:spPr>
        <p:txBody>
          <a:bodyPr wrap="square">
            <a:noAutofit/>
          </a:bodyPr>
          <a:lstStyle/>
          <a:p>
            <a:pPr algn="just"/>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改　善　</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策：</a:t>
            </a:r>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cs typeface="Times New Roman" panose="02020603050405020304" pitchFamily="18" charset="0"/>
              </a:rPr>
              <a:t>取</a:t>
            </a:r>
            <a:r>
              <a:rPr lang="ja-JP" altLang="en-US" sz="1200" kern="100" dirty="0">
                <a:latin typeface="メイリオ" panose="020B0604030504040204" pitchFamily="50" charset="-128"/>
                <a:cs typeface="Times New Roman" panose="02020603050405020304" pitchFamily="18" charset="0"/>
              </a:rPr>
              <a:t>　　　組</a:t>
            </a:r>
            <a:r>
              <a:rPr lang="ja-JP" altLang="en-US" sz="1200" kern="100" dirty="0" smtClean="0">
                <a:latin typeface="メイリオ" panose="020B0604030504040204" pitchFamily="50" charset="-128"/>
                <a:cs typeface="Times New Roman" panose="02020603050405020304" pitchFamily="18" charset="0"/>
              </a:rPr>
              <a:t>：</a:t>
            </a:r>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solidFill>
                <a:prstClr val="black"/>
              </a:solidFill>
              <a:latin typeface="メイリオ" panose="020B0604030504040204" pitchFamily="50" charset="-128"/>
              <a:cs typeface="Times New Roman" panose="02020603050405020304" pitchFamily="18" charset="0"/>
            </a:endParaRPr>
          </a:p>
          <a:p>
            <a:pPr algn="just"/>
            <a:r>
              <a:rPr lang="ja-JP" altLang="en-US" sz="1200" kern="100" dirty="0">
                <a:solidFill>
                  <a:prstClr val="black"/>
                </a:solidFill>
                <a:latin typeface="メイリオ" panose="020B0604030504040204" pitchFamily="50" charset="-128"/>
                <a:cs typeface="Times New Roman" panose="02020603050405020304" pitchFamily="18" charset="0"/>
              </a:rPr>
              <a:t>改　善　策</a:t>
            </a:r>
            <a:r>
              <a:rPr lang="ja-JP" altLang="en-US" sz="1200" kern="100" dirty="0" smtClean="0">
                <a:solidFill>
                  <a:prstClr val="black"/>
                </a:solidFill>
                <a:latin typeface="メイリオ" panose="020B0604030504040204" pitchFamily="50" charset="-128"/>
                <a:cs typeface="Times New Roman" panose="02020603050405020304" pitchFamily="18" charset="0"/>
              </a:rPr>
              <a:t>：</a:t>
            </a:r>
            <a:endParaRPr lang="en-US" altLang="ja-JP" sz="1200" kern="100" dirty="0">
              <a:solidFill>
                <a:prstClr val="black"/>
              </a:solidFill>
              <a:latin typeface="メイリオ" panose="020B0604030504040204" pitchFamily="50" charset="-128"/>
              <a:cs typeface="Times New Roman" panose="02020603050405020304" pitchFamily="18" charset="0"/>
            </a:endParaRPr>
          </a:p>
          <a:p>
            <a:pPr algn="just"/>
            <a:endParaRPr lang="en-US" altLang="ja-JP" sz="1200" kern="100" dirty="0" smtClean="0">
              <a:solidFill>
                <a:prstClr val="black"/>
              </a:solidFill>
              <a:latin typeface="メイリオ" panose="020B0604030504040204" pitchFamily="50" charset="-128"/>
              <a:cs typeface="Times New Roman" panose="02020603050405020304" pitchFamily="18" charset="0"/>
            </a:endParaRPr>
          </a:p>
          <a:p>
            <a:pPr algn="just"/>
            <a:endParaRPr lang="en-US" altLang="ja-JP" sz="1200" kern="100" dirty="0">
              <a:solidFill>
                <a:prstClr val="black"/>
              </a:solidFill>
              <a:latin typeface="メイリオ" panose="020B0604030504040204" pitchFamily="50" charset="-128"/>
              <a:cs typeface="Times New Roman" panose="02020603050405020304" pitchFamily="18" charset="0"/>
            </a:endParaRPr>
          </a:p>
          <a:p>
            <a:pPr algn="just"/>
            <a:endParaRPr lang="en-US" altLang="ja-JP" sz="1200" kern="100" dirty="0" smtClean="0">
              <a:solidFill>
                <a:prstClr val="black"/>
              </a:solidFill>
              <a:latin typeface="メイリオ" panose="020B0604030504040204" pitchFamily="50" charset="-128"/>
              <a:cs typeface="Times New Roman" panose="02020603050405020304" pitchFamily="18" charset="0"/>
            </a:endParaRPr>
          </a:p>
          <a:p>
            <a:pPr algn="just"/>
            <a:r>
              <a:rPr lang="ja-JP" altLang="en-US" sz="1200" kern="100" dirty="0" smtClean="0">
                <a:solidFill>
                  <a:prstClr val="black"/>
                </a:solidFill>
                <a:latin typeface="メイリオ" panose="020B0604030504040204" pitchFamily="50" charset="-128"/>
                <a:cs typeface="Times New Roman" panose="02020603050405020304" pitchFamily="18" charset="0"/>
              </a:rPr>
              <a:t>取</a:t>
            </a:r>
            <a:r>
              <a:rPr lang="ja-JP" altLang="en-US" sz="1200" kern="100" dirty="0">
                <a:solidFill>
                  <a:prstClr val="black"/>
                </a:solidFill>
                <a:latin typeface="メイリオ" panose="020B0604030504040204" pitchFamily="50" charset="-128"/>
                <a:cs typeface="Times New Roman" panose="02020603050405020304" pitchFamily="18" charset="0"/>
              </a:rPr>
              <a:t>　　　組</a:t>
            </a:r>
            <a:r>
              <a:rPr lang="ja-JP" altLang="en-US" sz="1200" kern="100" dirty="0" smtClean="0">
                <a:solidFill>
                  <a:prstClr val="black"/>
                </a:solidFill>
                <a:latin typeface="メイリオ" panose="020B0604030504040204" pitchFamily="50" charset="-128"/>
                <a:cs typeface="Times New Roman" panose="02020603050405020304" pitchFamily="18" charset="0"/>
                <a:sym typeface="Wingdings" panose="05000000000000000000" pitchFamily="2" charset="2"/>
              </a:rPr>
              <a:t>：</a:t>
            </a:r>
            <a:endParaRPr lang="en-US" altLang="ja-JP" sz="1200" kern="100" dirty="0">
              <a:latin typeface="メイリオ" panose="020B0604030504040204" pitchFamily="50" charset="-128"/>
              <a:cs typeface="Times New Roman" panose="02020603050405020304" pitchFamily="18" charset="0"/>
              <a:sym typeface="Wingdings" panose="05000000000000000000" pitchFamily="2" charset="2"/>
            </a:endParaRPr>
          </a:p>
          <a:p>
            <a:pPr algn="just"/>
            <a:endParaRPr lang="en-US" altLang="ja-JP" sz="1200" kern="100" dirty="0" smtClean="0">
              <a:solidFill>
                <a:srgbClr val="FF0000"/>
              </a:solidFill>
              <a:latin typeface="メイリオ" panose="020B0604030504040204" pitchFamily="50" charset="-128"/>
              <a:cs typeface="Times New Roman" panose="02020603050405020304" pitchFamily="18" charset="0"/>
            </a:endParaRPr>
          </a:p>
          <a:p>
            <a:pPr algn="just"/>
            <a:endParaRPr lang="en-US" altLang="ja-JP" sz="1200" kern="100" dirty="0">
              <a:solidFill>
                <a:srgbClr val="FF0000"/>
              </a:solidFill>
              <a:latin typeface="メイリオ" panose="020B0604030504040204" pitchFamily="50" charset="-128"/>
              <a:cs typeface="Times New Roman" panose="02020603050405020304" pitchFamily="18" charset="0"/>
            </a:endParaRPr>
          </a:p>
          <a:p>
            <a:pPr algn="just"/>
            <a:endParaRPr lang="en-US" altLang="ja-JP" sz="1200" kern="100" dirty="0">
              <a:solidFill>
                <a:srgbClr val="FF0000"/>
              </a:solidFill>
              <a:latin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cs typeface="Times New Roman" panose="02020603050405020304" pitchFamily="18" charset="0"/>
              </a:rPr>
              <a:t>両　取　</a:t>
            </a:r>
            <a:r>
              <a:rPr lang="ja-JP" altLang="en-US" sz="1200" kern="100" dirty="0" smtClean="0">
                <a:latin typeface="メイリオ" panose="020B0604030504040204" pitchFamily="50" charset="-128"/>
                <a:cs typeface="Times New Roman" panose="02020603050405020304" pitchFamily="18" charset="0"/>
              </a:rPr>
              <a:t>組：</a:t>
            </a:r>
            <a:endParaRPr lang="en-US" altLang="ja-JP" sz="1200" kern="100" dirty="0">
              <a:solidFill>
                <a:prstClr val="black"/>
              </a:solidFill>
              <a:latin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cs typeface="Times New Roman" panose="02020603050405020304" pitchFamily="18" charset="0"/>
              </a:rPr>
              <a:t>成</a:t>
            </a:r>
            <a:r>
              <a:rPr lang="ja-JP" altLang="en-US" sz="1200" kern="100" dirty="0">
                <a:latin typeface="メイリオ" panose="020B0604030504040204" pitchFamily="50" charset="-128"/>
                <a:cs typeface="Times New Roman" panose="02020603050405020304" pitchFamily="18" charset="0"/>
              </a:rPr>
              <a:t>　　　果　</a:t>
            </a:r>
            <a:endParaRPr lang="ja-JP" altLang="en-US" sz="1200" u="sng" kern="100" dirty="0">
              <a:solidFill>
                <a:srgbClr val="FF0000"/>
              </a:solidFill>
              <a:latin typeface="メイリオ"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8F2DF4D1-A360-4C90-B403-85324C324155}" type="slidenum">
              <a:rPr lang="ja-JP" altLang="en-US">
                <a:solidFill>
                  <a:srgbClr val="AD84C6"/>
                </a:solidFill>
                <a:latin typeface="Century Gothic" panose="020F0302020204030204"/>
                <a:ea typeface="メイリオ" panose="020B0604030504040204" pitchFamily="50" charset="-128"/>
              </a:rPr>
              <a:pPr/>
              <a:t>11</a:t>
            </a:fld>
            <a:endParaRPr lang="ja-JP" altLang="en-US" dirty="0">
              <a:solidFill>
                <a:srgbClr val="AD84C6"/>
              </a:solidFill>
              <a:latin typeface="Century Gothic" panose="020F0302020204030204"/>
              <a:ea typeface="メイリオ" panose="020B0604030504040204" pitchFamily="50" charset="-128"/>
            </a:endParaRPr>
          </a:p>
        </p:txBody>
      </p:sp>
      <p:sp>
        <p:nvSpPr>
          <p:cNvPr id="6" name="テキスト ボックス 5"/>
          <p:cNvSpPr txBox="1"/>
          <p:nvPr/>
        </p:nvSpPr>
        <p:spPr>
          <a:xfrm>
            <a:off x="697579" y="1411794"/>
            <a:ext cx="3573414" cy="338554"/>
          </a:xfrm>
          <a:prstGeom prst="rect">
            <a:avLst/>
          </a:prstGeom>
          <a:noFill/>
        </p:spPr>
        <p:txBody>
          <a:bodyPr wrap="none" rtlCol="0">
            <a:spAutoFit/>
          </a:bodyPr>
          <a:lstStyle/>
          <a:p>
            <a:r>
              <a:rPr lang="ja-JP" altLang="en-US" sz="1600" b="1" dirty="0">
                <a:latin typeface="+mj-ea"/>
                <a:ea typeface="+mj-ea"/>
              </a:rPr>
              <a:t>①　</a:t>
            </a:r>
            <a:r>
              <a:rPr lang="en-US" altLang="ja-JP" sz="1600" b="1" dirty="0" smtClean="0">
                <a:latin typeface="+mj-ea"/>
                <a:ea typeface="+mj-ea"/>
              </a:rPr>
              <a:t>C-6</a:t>
            </a:r>
            <a:r>
              <a:rPr lang="ja-JP" altLang="en-US" sz="1600" b="1" dirty="0" err="1" smtClean="0">
                <a:latin typeface="+mj-ea"/>
                <a:ea typeface="+mj-ea"/>
              </a:rPr>
              <a:t>、</a:t>
            </a:r>
            <a:r>
              <a:rPr lang="en-US" altLang="ja-JP" sz="1600" b="1" dirty="0" smtClean="0">
                <a:latin typeface="+mj-ea"/>
                <a:ea typeface="+mj-ea"/>
              </a:rPr>
              <a:t>7</a:t>
            </a:r>
            <a:r>
              <a:rPr lang="ja-JP" altLang="en-US" sz="1600" b="1" dirty="0">
                <a:latin typeface="+mj-ea"/>
                <a:ea typeface="+mj-ea"/>
              </a:rPr>
              <a:t>埠頭（荷役機械を含む）</a:t>
            </a:r>
            <a:endParaRPr kumimoji="1" lang="ja-JP" altLang="en-US" sz="1600" dirty="0">
              <a:latin typeface="+mj-ea"/>
              <a:ea typeface="+mj-ea"/>
            </a:endParaRPr>
          </a:p>
        </p:txBody>
      </p:sp>
      <p:sp>
        <p:nvSpPr>
          <p:cNvPr id="12" name="正方形/長方形 11"/>
          <p:cNvSpPr/>
          <p:nvPr/>
        </p:nvSpPr>
        <p:spPr>
          <a:xfrm>
            <a:off x="352264" y="789311"/>
            <a:ext cx="8460000" cy="636551"/>
          </a:xfrm>
          <a:prstGeom prst="rect">
            <a:avLst/>
          </a:prstGeom>
          <a:ln w="15875">
            <a:noFill/>
          </a:ln>
        </p:spPr>
        <p:txBody>
          <a:bodyPr wrap="square" anchor="ctr">
            <a:noAutofit/>
          </a:bodyPr>
          <a:lstStyle/>
          <a:p>
            <a:pPr marL="171450" lvl="0" indent="-17145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　令和</a:t>
            </a:r>
            <a:r>
              <a:rPr lang="en-US" altLang="ja-JP" sz="1200" kern="100" dirty="0" smtClean="0">
                <a:latin typeface="+mj-ea"/>
                <a:ea typeface="+mj-ea"/>
                <a:cs typeface="Times New Roman" panose="02020603050405020304" pitchFamily="18" charset="0"/>
              </a:rPr>
              <a:t>2</a:t>
            </a:r>
            <a:r>
              <a:rPr lang="ja-JP" altLang="en-US" sz="1200" kern="100" dirty="0" smtClean="0">
                <a:latin typeface="+mj-ea"/>
                <a:ea typeface="+mj-ea"/>
                <a:cs typeface="Times New Roman" panose="02020603050405020304" pitchFamily="18" charset="0"/>
              </a:rPr>
              <a:t>年度までに取り組むべきものを短期的取組としており、</a:t>
            </a:r>
            <a:r>
              <a:rPr lang="ja-JP" altLang="en-US" sz="1200" kern="100" dirty="0" smtClean="0">
                <a:latin typeface="+mj-ea"/>
                <a:cs typeface="Times New Roman" panose="02020603050405020304" pitchFamily="18" charset="0"/>
              </a:rPr>
              <a:t>短期的</a:t>
            </a:r>
            <a:r>
              <a:rPr lang="ja-JP" altLang="en-US" sz="1200" kern="100" dirty="0">
                <a:latin typeface="+mj-ea"/>
                <a:cs typeface="Times New Roman" panose="02020603050405020304" pitchFamily="18" charset="0"/>
              </a:rPr>
              <a:t>取組の成果は、次の</a:t>
            </a:r>
            <a:r>
              <a:rPr lang="ja-JP" altLang="en-US" sz="1200" kern="100" dirty="0" smtClean="0">
                <a:latin typeface="+mj-ea"/>
                <a:cs typeface="Times New Roman" panose="02020603050405020304" pitchFamily="18" charset="0"/>
              </a:rPr>
              <a:t>とおり見込んでいる。</a:t>
            </a:r>
            <a:endParaRPr lang="en-US" altLang="ja-JP" sz="1200" kern="100" dirty="0" smtClean="0">
              <a:latin typeface="+mj-ea"/>
              <a:ea typeface="+mj-ea"/>
              <a:cs typeface="Times New Roman" panose="02020603050405020304" pitchFamily="18" charset="0"/>
            </a:endParaRPr>
          </a:p>
          <a:p>
            <a:pPr marL="171450" lvl="0" indent="-171450" algn="just">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　</a:t>
            </a:r>
            <a:r>
              <a:rPr lang="ja-JP" altLang="en-US" sz="1200" kern="100" dirty="0" smtClean="0">
                <a:latin typeface="+mj-ea"/>
                <a:ea typeface="+mj-ea"/>
                <a:cs typeface="Times New Roman" panose="02020603050405020304" pitchFamily="18" charset="0"/>
              </a:rPr>
              <a:t>ただし、</a:t>
            </a:r>
            <a:r>
              <a:rPr lang="en-US" altLang="ja-JP" sz="1200" kern="100" dirty="0" smtClean="0">
                <a:latin typeface="+mj-ea"/>
                <a:ea typeface="+mj-ea"/>
                <a:cs typeface="Times New Roman" panose="02020603050405020304" pitchFamily="18" charset="0"/>
              </a:rPr>
              <a:t>C-6</a:t>
            </a:r>
            <a:r>
              <a:rPr lang="ja-JP" altLang="en-US" sz="1200" kern="100" dirty="0" err="1" smtClean="0">
                <a:latin typeface="+mj-ea"/>
                <a:ea typeface="+mj-ea"/>
                <a:cs typeface="Times New Roman" panose="02020603050405020304" pitchFamily="18" charset="0"/>
              </a:rPr>
              <a:t>、</a:t>
            </a:r>
            <a:r>
              <a:rPr lang="en-US" altLang="ja-JP" sz="1200" kern="100" dirty="0" smtClean="0">
                <a:latin typeface="+mj-ea"/>
                <a:ea typeface="+mj-ea"/>
                <a:cs typeface="Times New Roman" panose="02020603050405020304" pitchFamily="18" charset="0"/>
              </a:rPr>
              <a:t>7</a:t>
            </a:r>
            <a:r>
              <a:rPr lang="ja-JP" altLang="en-US" sz="1200" kern="100" dirty="0">
                <a:latin typeface="+mj-ea"/>
                <a:ea typeface="+mj-ea"/>
                <a:cs typeface="Times New Roman" panose="02020603050405020304" pitchFamily="18" charset="0"/>
              </a:rPr>
              <a:t>埠頭</a:t>
            </a:r>
            <a:r>
              <a:rPr lang="ja-JP" altLang="en-US" sz="1200" kern="100" dirty="0" smtClean="0">
                <a:latin typeface="+mj-ea"/>
                <a:ea typeface="+mj-ea"/>
                <a:cs typeface="Times New Roman" panose="02020603050405020304" pitchFamily="18" charset="0"/>
              </a:rPr>
              <a:t>の中期的取組は、令和</a:t>
            </a:r>
            <a:r>
              <a:rPr lang="en-US" altLang="ja-JP" sz="1200" kern="100" dirty="0" smtClean="0">
                <a:latin typeface="+mj-ea"/>
                <a:ea typeface="+mj-ea"/>
                <a:cs typeface="Times New Roman" panose="02020603050405020304" pitchFamily="18" charset="0"/>
              </a:rPr>
              <a:t>3</a:t>
            </a:r>
            <a:r>
              <a:rPr lang="ja-JP" altLang="en-US" sz="1200" kern="100" dirty="0" smtClean="0">
                <a:latin typeface="+mj-ea"/>
                <a:ea typeface="+mj-ea"/>
                <a:cs typeface="Times New Roman" panose="02020603050405020304" pitchFamily="18" charset="0"/>
              </a:rPr>
              <a:t>年度予算編成時までに取り組むべきものとしていたため、その成果に</a:t>
            </a:r>
            <a:r>
              <a:rPr lang="ja-JP" altLang="en-US" sz="1200" kern="100" dirty="0" err="1" smtClean="0">
                <a:latin typeface="+mj-ea"/>
                <a:ea typeface="+mj-ea"/>
                <a:cs typeface="Times New Roman" panose="02020603050405020304" pitchFamily="18" charset="0"/>
              </a:rPr>
              <a:t>つ</a:t>
            </a:r>
            <a:endParaRPr lang="en-US" altLang="ja-JP" sz="1200" kern="100" dirty="0" smtClean="0">
              <a:latin typeface="+mj-ea"/>
              <a:ea typeface="+mj-ea"/>
              <a:cs typeface="Times New Roman" panose="02020603050405020304" pitchFamily="18" charset="0"/>
            </a:endParaRPr>
          </a:p>
          <a:p>
            <a:pPr lvl="0" algn="just">
              <a:spcAft>
                <a:spcPts val="0"/>
              </a:spcAft>
            </a:pPr>
            <a:r>
              <a:rPr lang="ja-JP" altLang="en-US" sz="1200" kern="100" dirty="0" smtClean="0">
                <a:latin typeface="+mj-ea"/>
                <a:ea typeface="+mj-ea"/>
                <a:cs typeface="Times New Roman" panose="02020603050405020304" pitchFamily="18" charset="0"/>
              </a:rPr>
              <a:t>　　いて、記載する</a:t>
            </a:r>
            <a:r>
              <a:rPr lang="ja-JP" altLang="en-US" sz="1200" kern="100" dirty="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p:txBody>
      </p:sp>
      <p:sp>
        <p:nvSpPr>
          <p:cNvPr id="7" name="テキスト ボックス 6"/>
          <p:cNvSpPr txBox="1"/>
          <p:nvPr/>
        </p:nvSpPr>
        <p:spPr>
          <a:xfrm>
            <a:off x="1436873" y="1777990"/>
            <a:ext cx="7375391" cy="4985980"/>
          </a:xfrm>
          <a:prstGeom prst="rect">
            <a:avLst/>
          </a:prstGeom>
          <a:noFill/>
          <a:ln>
            <a:noFill/>
          </a:ln>
        </p:spPr>
        <p:txBody>
          <a:bodyPr wrap="square" rtlCol="0">
            <a:spAutoFit/>
          </a:bodyPr>
          <a:lstStyle/>
          <a:p>
            <a:pPr algn="just"/>
            <a:endParaRPr lang="en-US" altLang="ja-JP" kern="100" dirty="0">
              <a:latin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cs typeface="Times New Roman" panose="02020603050405020304" pitchFamily="18" charset="0"/>
              </a:rPr>
              <a:t>咲</a:t>
            </a:r>
            <a:r>
              <a:rPr lang="ja-JP" altLang="en-US" sz="1200" kern="100" dirty="0">
                <a:latin typeface="メイリオ" panose="020B0604030504040204" pitchFamily="50" charset="-128"/>
                <a:cs typeface="Times New Roman" panose="02020603050405020304" pitchFamily="18" charset="0"/>
              </a:rPr>
              <a:t>洲地区のコンテナ貨物取扱にかかわる今後の検討なども踏まえ、本埠頭の活用方針を再検討する。</a:t>
            </a:r>
            <a:endParaRPr lang="en-US" altLang="ja-JP" sz="1200" kern="100" dirty="0">
              <a:latin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cs typeface="Times New Roman" panose="02020603050405020304" pitchFamily="18" charset="0"/>
                <a:sym typeface="Wingdings" panose="05000000000000000000" pitchFamily="2" charset="2"/>
              </a:rPr>
              <a:t>本埠頭</a:t>
            </a:r>
            <a:r>
              <a:rPr lang="ja-JP" altLang="en-US" sz="1200" kern="100" dirty="0">
                <a:latin typeface="メイリオ" panose="020B0604030504040204" pitchFamily="50" charset="-128"/>
                <a:cs typeface="Times New Roman" panose="02020603050405020304" pitchFamily="18" charset="0"/>
                <a:sym typeface="Wingdings" panose="05000000000000000000" pitchFamily="2" charset="2"/>
              </a:rPr>
              <a:t>利用者へのヒアリングでの意見や</a:t>
            </a:r>
            <a:r>
              <a:rPr lang="ja-JP" altLang="en-US" sz="1200" kern="100" dirty="0">
                <a:latin typeface="メイリオ" panose="020B0604030504040204" pitchFamily="50" charset="-128"/>
                <a:cs typeface="Times New Roman" panose="02020603050405020304" pitchFamily="18" charset="0"/>
              </a:rPr>
              <a:t>コンテナ貨物取扱機能の維持に係る今後のあり方検討、また</a:t>
            </a:r>
            <a:r>
              <a:rPr lang="ja-JP" altLang="en-US" sz="1200" kern="100" dirty="0" smtClean="0">
                <a:latin typeface="メイリオ" panose="020B0604030504040204" pitchFamily="50" charset="-128"/>
                <a:cs typeface="Times New Roman" panose="02020603050405020304" pitchFamily="18" charset="0"/>
              </a:rPr>
              <a:t>、ガントリークレーン</a:t>
            </a:r>
            <a:r>
              <a:rPr lang="ja-JP" altLang="en-US" sz="1200" kern="100" dirty="0">
                <a:latin typeface="メイリオ" panose="020B0604030504040204" pitchFamily="50" charset="-128"/>
                <a:cs typeface="Times New Roman" panose="02020603050405020304" pitchFamily="18" charset="0"/>
              </a:rPr>
              <a:t>を新規整備した場合の施設提供事業の収支全体の状況確認なども踏まえ、本埠頭</a:t>
            </a:r>
            <a:r>
              <a:rPr lang="ja-JP" altLang="en-US" sz="1200" kern="100" dirty="0" smtClean="0">
                <a:latin typeface="メイリオ" panose="020B0604030504040204" pitchFamily="50" charset="-128"/>
                <a:cs typeface="Times New Roman" panose="02020603050405020304" pitchFamily="18" charset="0"/>
              </a:rPr>
              <a:t>の活用</a:t>
            </a:r>
            <a:r>
              <a:rPr lang="ja-JP" altLang="en-US" sz="1200" kern="100" dirty="0">
                <a:latin typeface="メイリオ" panose="020B0604030504040204" pitchFamily="50" charset="-128"/>
                <a:cs typeface="Times New Roman" panose="02020603050405020304" pitchFamily="18" charset="0"/>
              </a:rPr>
              <a:t>方針の再検討を行った。</a:t>
            </a:r>
            <a:endParaRPr lang="en-US" altLang="ja-JP" sz="1200" kern="100" dirty="0">
              <a:latin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cs typeface="Times New Roman" panose="02020603050405020304" pitchFamily="18" charset="0"/>
            </a:endParaRPr>
          </a:p>
          <a:p>
            <a:pPr algn="just"/>
            <a:endParaRPr lang="en-US" altLang="ja-JP" sz="1200" kern="100" dirty="0" smtClean="0">
              <a:latin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cs typeface="Times New Roman" panose="02020603050405020304" pitchFamily="18" charset="0"/>
            </a:endParaRPr>
          </a:p>
          <a:p>
            <a:pPr algn="just"/>
            <a:r>
              <a:rPr lang="ja-JP" altLang="en-US" sz="1200" kern="100" dirty="0" smtClean="0">
                <a:solidFill>
                  <a:prstClr val="black"/>
                </a:solidFill>
                <a:latin typeface="メイリオ" panose="020B0604030504040204" pitchFamily="50" charset="-128"/>
                <a:cs typeface="Times New Roman" panose="02020603050405020304" pitchFamily="18" charset="0"/>
              </a:rPr>
              <a:t>「</a:t>
            </a:r>
            <a:r>
              <a:rPr lang="ja-JP" altLang="en-US" sz="1200" kern="100" dirty="0">
                <a:solidFill>
                  <a:prstClr val="black"/>
                </a:solidFill>
                <a:latin typeface="メイリオ" panose="020B0604030504040204" pitchFamily="50" charset="-128"/>
                <a:cs typeface="Times New Roman" panose="02020603050405020304" pitchFamily="18" charset="0"/>
              </a:rPr>
              <a:t>令和３年度予算編成時」までに「ガントリークレーンを更新するのか否か」の判断をする</a:t>
            </a:r>
            <a:r>
              <a:rPr lang="ja-JP" altLang="en-US" sz="1200" kern="100" dirty="0" smtClean="0">
                <a:solidFill>
                  <a:prstClr val="black"/>
                </a:solidFill>
                <a:latin typeface="メイリオ" panose="020B0604030504040204" pitchFamily="50" charset="-128"/>
                <a:cs typeface="Times New Roman" panose="02020603050405020304" pitchFamily="18" charset="0"/>
              </a:rPr>
              <a:t>。しかし</a:t>
            </a:r>
            <a:r>
              <a:rPr lang="ja-JP" altLang="en-US" sz="1200" kern="100" dirty="0">
                <a:solidFill>
                  <a:prstClr val="black"/>
                </a:solidFill>
                <a:latin typeface="メイリオ" panose="020B0604030504040204" pitchFamily="50" charset="-128"/>
                <a:cs typeface="Times New Roman" panose="02020603050405020304" pitchFamily="18" charset="0"/>
              </a:rPr>
              <a:t>、施設提供事業の収支全体の状況により、本埠頭の維持が困難な状況に陥った場合には</a:t>
            </a:r>
            <a:r>
              <a:rPr lang="ja-JP" altLang="en-US" sz="1200" kern="100" dirty="0" smtClean="0">
                <a:solidFill>
                  <a:prstClr val="black"/>
                </a:solidFill>
                <a:latin typeface="メイリオ" panose="020B0604030504040204" pitchFamily="50" charset="-128"/>
                <a:cs typeface="Times New Roman" panose="02020603050405020304" pitchFamily="18" charset="0"/>
              </a:rPr>
              <a:t>、阪神</a:t>
            </a:r>
            <a:r>
              <a:rPr lang="ja-JP" altLang="en-US" sz="1200" kern="100" dirty="0">
                <a:solidFill>
                  <a:prstClr val="black"/>
                </a:solidFill>
                <a:latin typeface="メイリオ" panose="020B0604030504040204" pitchFamily="50" charset="-128"/>
                <a:cs typeface="Times New Roman" panose="02020603050405020304" pitchFamily="18" charset="0"/>
              </a:rPr>
              <a:t>国際港湾㈱が運営するコンテナふ頭で「本埠頭における機能」を担うことも視野に据える</a:t>
            </a:r>
            <a:r>
              <a:rPr lang="ja-JP" altLang="en-US" sz="1200" b="1" kern="100" dirty="0">
                <a:solidFill>
                  <a:prstClr val="black"/>
                </a:solidFill>
                <a:latin typeface="メイリオ" panose="020B0604030504040204" pitchFamily="50" charset="-128"/>
                <a:cs typeface="Times New Roman" panose="02020603050405020304" pitchFamily="18" charset="0"/>
              </a:rPr>
              <a:t>。</a:t>
            </a:r>
            <a:endParaRPr lang="en-US" altLang="ja-JP" sz="1200" kern="100" dirty="0">
              <a:solidFill>
                <a:prstClr val="black"/>
              </a:solidFill>
              <a:latin typeface="メイリオ" panose="020B0604030504040204" pitchFamily="50" charset="-128"/>
              <a:cs typeface="Times New Roman" panose="02020603050405020304" pitchFamily="18" charset="0"/>
            </a:endParaRPr>
          </a:p>
          <a:p>
            <a:pPr algn="just"/>
            <a:endParaRPr lang="en-US" altLang="ja-JP" sz="1200" kern="100" dirty="0" smtClean="0">
              <a:latin typeface="メイリオ" panose="020B0604030504040204" pitchFamily="50" charset="-128"/>
              <a:cs typeface="Times New Roman" panose="02020603050405020304" pitchFamily="18" charset="0"/>
              <a:sym typeface="Wingdings" panose="05000000000000000000" pitchFamily="2" charset="2"/>
            </a:endParaRPr>
          </a:p>
          <a:p>
            <a:pPr algn="just"/>
            <a:r>
              <a:rPr lang="ja-JP" altLang="en-US" sz="1200" kern="100" dirty="0" smtClean="0">
                <a:latin typeface="メイリオ" panose="020B0604030504040204" pitchFamily="50" charset="-128"/>
                <a:cs typeface="Times New Roman" panose="02020603050405020304" pitchFamily="18" charset="0"/>
                <a:sym typeface="Wingdings" panose="05000000000000000000" pitchFamily="2" charset="2"/>
              </a:rPr>
              <a:t>本埠頭</a:t>
            </a:r>
            <a:r>
              <a:rPr lang="ja-JP" altLang="en-US" sz="1200" kern="100" dirty="0">
                <a:latin typeface="メイリオ" panose="020B0604030504040204" pitchFamily="50" charset="-128"/>
                <a:cs typeface="Times New Roman" panose="02020603050405020304" pitchFamily="18" charset="0"/>
                <a:sym typeface="Wingdings" panose="05000000000000000000" pitchFamily="2" charset="2"/>
              </a:rPr>
              <a:t>利用者へのヒアリングでの意見やコンテナ貨物取扱機能の維持に係る今後のあり方検討、また</a:t>
            </a:r>
            <a:r>
              <a:rPr lang="ja-JP" altLang="en-US" sz="1200" kern="100" dirty="0" smtClean="0">
                <a:latin typeface="メイリオ" panose="020B0604030504040204" pitchFamily="50" charset="-128"/>
                <a:cs typeface="Times New Roman" panose="02020603050405020304" pitchFamily="18" charset="0"/>
                <a:sym typeface="Wingdings" panose="05000000000000000000" pitchFamily="2" charset="2"/>
              </a:rPr>
              <a:t>、ガントリークレーン</a:t>
            </a:r>
            <a:r>
              <a:rPr lang="ja-JP" altLang="en-US" sz="1200" kern="100" dirty="0">
                <a:latin typeface="メイリオ" panose="020B0604030504040204" pitchFamily="50" charset="-128"/>
                <a:cs typeface="Times New Roman" panose="02020603050405020304" pitchFamily="18" charset="0"/>
                <a:sym typeface="Wingdings" panose="05000000000000000000" pitchFamily="2" charset="2"/>
              </a:rPr>
              <a:t>を更新した場合の施設提供事業の収支全体の状況確認なども踏まえ、本埠頭</a:t>
            </a:r>
            <a:r>
              <a:rPr lang="ja-JP" altLang="en-US" sz="1200" kern="100" dirty="0" smtClean="0">
                <a:latin typeface="メイリオ" panose="020B0604030504040204" pitchFamily="50" charset="-128"/>
                <a:cs typeface="Times New Roman" panose="02020603050405020304" pitchFamily="18" charset="0"/>
                <a:sym typeface="Wingdings" panose="05000000000000000000" pitchFamily="2" charset="2"/>
              </a:rPr>
              <a:t>の活用</a:t>
            </a:r>
            <a:r>
              <a:rPr lang="ja-JP" altLang="en-US" sz="1200" kern="100" dirty="0">
                <a:latin typeface="メイリオ" panose="020B0604030504040204" pitchFamily="50" charset="-128"/>
                <a:cs typeface="Times New Roman" panose="02020603050405020304" pitchFamily="18" charset="0"/>
                <a:sym typeface="Wingdings" panose="05000000000000000000" pitchFamily="2" charset="2"/>
              </a:rPr>
              <a:t>方針の再検討を行った。</a:t>
            </a:r>
            <a:endParaRPr lang="en-US" altLang="ja-JP" sz="1200" kern="100" dirty="0">
              <a:latin typeface="メイリオ" panose="020B0604030504040204" pitchFamily="50" charset="-128"/>
              <a:cs typeface="Times New Roman" panose="02020603050405020304" pitchFamily="18" charset="0"/>
              <a:sym typeface="Wingdings" panose="05000000000000000000" pitchFamily="2" charset="2"/>
            </a:endParaRPr>
          </a:p>
          <a:p>
            <a:pPr algn="just"/>
            <a:endParaRPr lang="en-US" altLang="ja-JP" sz="1200" kern="100" dirty="0">
              <a:solidFill>
                <a:srgbClr val="FF0000"/>
              </a:solidFill>
              <a:latin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cs typeface="Times New Roman" panose="02020603050405020304" pitchFamily="18" charset="0"/>
              </a:rPr>
              <a:t>検討</a:t>
            </a:r>
            <a:r>
              <a:rPr lang="ja-JP" altLang="en-US" sz="1200" kern="100" dirty="0">
                <a:latin typeface="メイリオ" panose="020B0604030504040204" pitchFamily="50" charset="-128"/>
                <a:cs typeface="Times New Roman" panose="02020603050405020304" pitchFamily="18" charset="0"/>
              </a:rPr>
              <a:t>の結果「本埠頭における機能」は、国際基幹航路の受入体制や地方港湾からの集貨機能の確保を図るために必要不可欠で</a:t>
            </a:r>
            <a:r>
              <a:rPr lang="ja-JP" altLang="en-US" sz="1200" kern="100" dirty="0" smtClean="0">
                <a:latin typeface="メイリオ" panose="020B0604030504040204" pitchFamily="50" charset="-128"/>
                <a:cs typeface="Times New Roman" panose="02020603050405020304" pitchFamily="18" charset="0"/>
              </a:rPr>
              <a:t>あることから施設</a:t>
            </a:r>
            <a:r>
              <a:rPr lang="ja-JP" altLang="en-US" sz="1200" kern="100" dirty="0">
                <a:latin typeface="メイリオ" panose="020B0604030504040204" pitchFamily="50" charset="-128"/>
                <a:cs typeface="Times New Roman" panose="02020603050405020304" pitchFamily="18" charset="0"/>
              </a:rPr>
              <a:t>提供事業全体</a:t>
            </a:r>
            <a:r>
              <a:rPr lang="ja-JP" altLang="en-US" sz="1200" kern="100" dirty="0" smtClean="0">
                <a:latin typeface="メイリオ" panose="020B0604030504040204" pitchFamily="50" charset="-128"/>
                <a:cs typeface="Times New Roman" panose="02020603050405020304" pitchFamily="18" charset="0"/>
              </a:rPr>
              <a:t>収支へ</a:t>
            </a:r>
            <a:r>
              <a:rPr lang="ja-JP" altLang="en-US" sz="1200" kern="100" dirty="0">
                <a:latin typeface="メイリオ" panose="020B0604030504040204" pitchFamily="50" charset="-128"/>
                <a:cs typeface="Times New Roman" panose="02020603050405020304" pitchFamily="18" charset="0"/>
              </a:rPr>
              <a:t>の影響も確認した上で</a:t>
            </a:r>
            <a:r>
              <a:rPr lang="ja-JP" altLang="en-US" sz="1200" kern="100" dirty="0" smtClean="0">
                <a:latin typeface="メイリオ" panose="020B0604030504040204" pitchFamily="50" charset="-128"/>
                <a:cs typeface="Times New Roman" panose="02020603050405020304" pitchFamily="18" charset="0"/>
              </a:rPr>
              <a:t>、本埠頭内</a:t>
            </a:r>
            <a:r>
              <a:rPr lang="ja-JP" altLang="en-US" sz="1200" kern="100" dirty="0">
                <a:latin typeface="メイリオ" panose="020B0604030504040204" pitchFamily="50" charset="-128"/>
                <a:cs typeface="Times New Roman" panose="02020603050405020304" pitchFamily="18" charset="0"/>
              </a:rPr>
              <a:t>で維持していくこととし、</a:t>
            </a:r>
            <a:r>
              <a:rPr lang="ja-JP" altLang="en-US" sz="1200" kern="100" dirty="0" smtClean="0">
                <a:latin typeface="メイリオ" panose="020B0604030504040204" pitchFamily="50" charset="-128"/>
                <a:cs typeface="Times New Roman" panose="02020603050405020304" pitchFamily="18" charset="0"/>
              </a:rPr>
              <a:t>ガントリークレーン</a:t>
            </a:r>
            <a:r>
              <a:rPr lang="ja-JP" altLang="en-US" sz="1200" kern="100" dirty="0">
                <a:latin typeface="メイリオ" panose="020B0604030504040204" pitchFamily="50" charset="-128"/>
                <a:cs typeface="Times New Roman" panose="02020603050405020304" pitchFamily="18" charset="0"/>
              </a:rPr>
              <a:t>を</a:t>
            </a:r>
            <a:r>
              <a:rPr lang="en-US" altLang="ja-JP" sz="1200" kern="100" dirty="0">
                <a:latin typeface="メイリオ" panose="020B0604030504040204" pitchFamily="50" charset="-128"/>
                <a:cs typeface="Times New Roman" panose="02020603050405020304" pitchFamily="18" charset="0"/>
              </a:rPr>
              <a:t>2</a:t>
            </a:r>
            <a:r>
              <a:rPr lang="ja-JP" altLang="en-US" sz="1200" kern="100" dirty="0" smtClean="0">
                <a:latin typeface="メイリオ" panose="020B0604030504040204" pitchFamily="50" charset="-128"/>
                <a:cs typeface="Times New Roman" panose="02020603050405020304" pitchFamily="18" charset="0"/>
              </a:rPr>
              <a:t>基新設する</a:t>
            </a:r>
            <a:r>
              <a:rPr lang="ja-JP" altLang="en-US" sz="1200" kern="100" dirty="0">
                <a:latin typeface="メイリオ" panose="020B0604030504040204" pitchFamily="50" charset="-128"/>
                <a:cs typeface="Times New Roman" panose="02020603050405020304" pitchFamily="18" charset="0"/>
              </a:rPr>
              <a:t>こととした。しかし</a:t>
            </a:r>
            <a:r>
              <a:rPr lang="ja-JP" altLang="en-US" sz="1200" kern="100" dirty="0" smtClean="0">
                <a:latin typeface="メイリオ" panose="020B0604030504040204" pitchFamily="50" charset="-128"/>
                <a:cs typeface="Times New Roman" panose="02020603050405020304" pitchFamily="18" charset="0"/>
              </a:rPr>
              <a:t>、収支</a:t>
            </a:r>
            <a:r>
              <a:rPr lang="ja-JP" altLang="en-US" sz="1200" kern="100" dirty="0">
                <a:latin typeface="メイリオ" panose="020B0604030504040204" pitchFamily="50" charset="-128"/>
                <a:cs typeface="Times New Roman" panose="02020603050405020304" pitchFamily="18" charset="0"/>
              </a:rPr>
              <a:t>改善までには</a:t>
            </a:r>
            <a:r>
              <a:rPr lang="ja-JP" altLang="en-US" sz="1200" kern="100" dirty="0" smtClean="0">
                <a:latin typeface="メイリオ" panose="020B0604030504040204" pitchFamily="50" charset="-128"/>
                <a:cs typeface="Times New Roman" panose="02020603050405020304" pitchFamily="18" charset="0"/>
              </a:rPr>
              <a:t>至っていないことから</a:t>
            </a:r>
            <a:r>
              <a:rPr lang="ja-JP" altLang="en-US" sz="1200" kern="100" dirty="0">
                <a:latin typeface="メイリオ" panose="020B0604030504040204" pitchFamily="50" charset="-128"/>
                <a:cs typeface="Times New Roman" panose="02020603050405020304" pitchFamily="18" charset="0"/>
              </a:rPr>
              <a:t>、新たな課題として、中期的</a:t>
            </a:r>
            <a:r>
              <a:rPr lang="ja-JP" altLang="en-US" sz="1200" kern="100" dirty="0" smtClean="0">
                <a:latin typeface="メイリオ" panose="020B0604030504040204" pitchFamily="50" charset="-128"/>
                <a:cs typeface="Times New Roman" panose="02020603050405020304" pitchFamily="18" charset="0"/>
              </a:rPr>
              <a:t>取組終了</a:t>
            </a:r>
            <a:r>
              <a:rPr lang="ja-JP" altLang="en-US" sz="1200" kern="100" dirty="0">
                <a:latin typeface="メイリオ" panose="020B0604030504040204" pitchFamily="50" charset="-128"/>
                <a:cs typeface="Times New Roman" panose="02020603050405020304" pitchFamily="18" charset="0"/>
              </a:rPr>
              <a:t>年度である令和</a:t>
            </a:r>
            <a:r>
              <a:rPr lang="en-US" altLang="ja-JP" sz="1200" kern="100" dirty="0">
                <a:latin typeface="メイリオ" panose="020B0604030504040204" pitchFamily="50" charset="-128"/>
                <a:cs typeface="Times New Roman" panose="02020603050405020304" pitchFamily="18" charset="0"/>
              </a:rPr>
              <a:t>4</a:t>
            </a:r>
            <a:r>
              <a:rPr lang="ja-JP" altLang="en-US" sz="1200" kern="100" dirty="0">
                <a:latin typeface="メイリオ" panose="020B0604030504040204" pitchFamily="50" charset="-128"/>
                <a:cs typeface="Times New Roman" panose="02020603050405020304" pitchFamily="18" charset="0"/>
              </a:rPr>
              <a:t>年度までに万博</a:t>
            </a:r>
            <a:r>
              <a:rPr lang="ja-JP" altLang="en-US" sz="1200" kern="100" dirty="0" smtClean="0">
                <a:latin typeface="メイリオ" panose="020B0604030504040204" pitchFamily="50" charset="-128"/>
                <a:cs typeface="Times New Roman" panose="02020603050405020304" pitchFamily="18" charset="0"/>
              </a:rPr>
              <a:t>開催期</a:t>
            </a:r>
            <a:r>
              <a:rPr lang="ja-JP" altLang="en-US" sz="1200" kern="100" dirty="0">
                <a:latin typeface="メイリオ" panose="020B0604030504040204" pitchFamily="50" charset="-128"/>
                <a:cs typeface="Times New Roman" panose="02020603050405020304" pitchFamily="18" charset="0"/>
              </a:rPr>
              <a:t>間中の夢洲物流車両の交通円滑化に向けた</a:t>
            </a:r>
            <a:r>
              <a:rPr lang="ja-JP" altLang="en-US" sz="1200" kern="100" dirty="0" smtClean="0">
                <a:latin typeface="メイリオ" panose="020B0604030504040204" pitchFamily="50" charset="-128"/>
                <a:cs typeface="Times New Roman" panose="02020603050405020304" pitchFamily="18" charset="0"/>
              </a:rPr>
              <a:t>対策及び</a:t>
            </a:r>
            <a:r>
              <a:rPr lang="ja-JP" altLang="en-US" sz="1200" kern="100" dirty="0">
                <a:latin typeface="メイリオ" panose="020B0604030504040204" pitchFamily="50" charset="-128"/>
                <a:cs typeface="Times New Roman" panose="02020603050405020304" pitchFamily="18" charset="0"/>
              </a:rPr>
              <a:t>、万博終了後の活用を見据えて、「埠頭用地の</a:t>
            </a:r>
            <a:r>
              <a:rPr lang="ja-JP" altLang="en-US" sz="1200" kern="100" dirty="0" smtClean="0">
                <a:latin typeface="メイリオ" panose="020B0604030504040204" pitchFamily="50" charset="-128"/>
                <a:cs typeface="Times New Roman" panose="02020603050405020304" pitchFamily="18" charset="0"/>
              </a:rPr>
              <a:t>面積の</a:t>
            </a:r>
            <a:r>
              <a:rPr lang="ja-JP" altLang="en-US" sz="1200" kern="100" dirty="0">
                <a:latin typeface="メイリオ" panose="020B0604030504040204" pitchFamily="50" charset="-128"/>
                <a:cs typeface="Times New Roman" panose="02020603050405020304" pitchFamily="18" charset="0"/>
              </a:rPr>
              <a:t>精査」を行う。また</a:t>
            </a:r>
            <a:r>
              <a:rPr lang="ja-JP" altLang="en-US" sz="1200" kern="100" dirty="0" smtClean="0">
                <a:latin typeface="メイリオ" panose="020B0604030504040204" pitchFamily="50" charset="-128"/>
                <a:cs typeface="Times New Roman" panose="02020603050405020304" pitchFamily="18" charset="0"/>
              </a:rPr>
              <a:t>、ガントリークレーンについては、稼働率を向上させるなど収益</a:t>
            </a:r>
            <a:r>
              <a:rPr lang="ja-JP" altLang="en-US" sz="1200" kern="100" dirty="0">
                <a:latin typeface="メイリオ" panose="020B0604030504040204" pitchFamily="50" charset="-128"/>
                <a:cs typeface="Times New Roman" panose="02020603050405020304" pitchFamily="18" charset="0"/>
              </a:rPr>
              <a:t>増加につながるよう</a:t>
            </a:r>
            <a:r>
              <a:rPr lang="ja-JP" altLang="en-US" sz="1200" kern="100" dirty="0" smtClean="0">
                <a:latin typeface="メイリオ" panose="020B0604030504040204" pitchFamily="50" charset="-128"/>
                <a:cs typeface="Times New Roman" panose="02020603050405020304" pitchFamily="18" charset="0"/>
              </a:rPr>
              <a:t>取り組むべきである</a:t>
            </a:r>
            <a:r>
              <a:rPr lang="ja-JP" altLang="en-US" sz="1200" kern="100" dirty="0">
                <a:latin typeface="メイリオ" panose="020B0604030504040204" pitchFamily="50" charset="-128"/>
                <a:cs typeface="Times New Roman" panose="02020603050405020304" pitchFamily="18" charset="0"/>
              </a:rPr>
              <a:t>が、夢洲物流車両の交通円滑化に向けた対策のひとつとして活用を検討</a:t>
            </a:r>
            <a:r>
              <a:rPr lang="ja-JP" altLang="en-US" sz="1200" kern="100" dirty="0" smtClean="0">
                <a:latin typeface="メイリオ" panose="020B0604030504040204" pitchFamily="50" charset="-128"/>
                <a:cs typeface="Times New Roman" panose="02020603050405020304" pitchFamily="18" charset="0"/>
              </a:rPr>
              <a:t>していることから、万博</a:t>
            </a:r>
            <a:r>
              <a:rPr lang="ja-JP" altLang="en-US" sz="1200" kern="100" dirty="0">
                <a:latin typeface="メイリオ" panose="020B0604030504040204" pitchFamily="50" charset="-128"/>
                <a:cs typeface="Times New Roman" panose="02020603050405020304" pitchFamily="18" charset="0"/>
              </a:rPr>
              <a:t>終了後を見据えた取組みとして進める。</a:t>
            </a:r>
          </a:p>
          <a:p>
            <a:endParaRPr kumimoji="1" lang="ja-JP" altLang="en-US" sz="1200" dirty="0"/>
          </a:p>
        </p:txBody>
      </p:sp>
      <p:sp>
        <p:nvSpPr>
          <p:cNvPr id="11" name="正方形/長方形 10"/>
          <p:cNvSpPr/>
          <p:nvPr/>
        </p:nvSpPr>
        <p:spPr>
          <a:xfrm>
            <a:off x="352264" y="1691663"/>
            <a:ext cx="1084609" cy="253201"/>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prstClr val="white"/>
                </a:solidFill>
                <a:latin typeface="Century Gothic" panose="020F0302020204030204"/>
                <a:ea typeface="メイリオ" panose="020B0604030504040204" pitchFamily="50" charset="-128"/>
              </a:rPr>
              <a:t>短期的取組</a:t>
            </a:r>
          </a:p>
        </p:txBody>
      </p:sp>
      <p:sp>
        <p:nvSpPr>
          <p:cNvPr id="10" name="正方形/長方形 9"/>
          <p:cNvSpPr/>
          <p:nvPr/>
        </p:nvSpPr>
        <p:spPr>
          <a:xfrm>
            <a:off x="352264" y="3181219"/>
            <a:ext cx="1108152" cy="2513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prstClr val="white"/>
                </a:solidFill>
                <a:latin typeface="Century Gothic" panose="020F0302020204030204"/>
                <a:ea typeface="メイリオ" panose="020B0604030504040204" pitchFamily="50" charset="-128"/>
              </a:rPr>
              <a:t>中期的取組</a:t>
            </a:r>
          </a:p>
        </p:txBody>
      </p:sp>
    </p:spTree>
    <p:extLst>
      <p:ext uri="{BB962C8B-B14F-4D97-AF65-F5344CB8AC3E}">
        <p14:creationId xmlns:p14="http://schemas.microsoft.com/office/powerpoint/2010/main" val="2026198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400048" y="1405108"/>
            <a:ext cx="8460000" cy="2790994"/>
          </a:xfrm>
          <a:prstGeom prst="rect">
            <a:avLst/>
          </a:prstGeom>
          <a:ln w="38100">
            <a:solidFill>
              <a:schemeClr val="accent1"/>
            </a:solidFill>
          </a:ln>
        </p:spPr>
        <p:txBody>
          <a:bodyPr wrap="square">
            <a:noAutofit/>
          </a:bodyPr>
          <a:lstStyle/>
          <a:p>
            <a:pPr algn="just"/>
            <a:endParaRPr lang="en-US" altLang="ja-JP" sz="10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改　善　策：補修費を精査するとともに、新たな事業者の掘起こしをすることにより、収支改善を図る</a:t>
            </a:r>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取</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組：補修費の精査を実施し</a:t>
            </a:r>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cs typeface="Times New Roman" panose="02020603050405020304" pitchFamily="18" charset="0"/>
              </a:rPr>
              <a:t>埠頭利用再編により</a:t>
            </a:r>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新た</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な事業者の掘起こしを実施した</a:t>
            </a:r>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成　　　果：</a:t>
            </a:r>
            <a:r>
              <a:rPr lang="en-US" altLang="ja-JP" sz="1200" kern="100" dirty="0">
                <a:latin typeface="メイリオ" panose="020B0604030504040204" pitchFamily="50" charset="-128"/>
                <a:cs typeface="Times New Roman" panose="02020603050405020304" pitchFamily="18" charset="0"/>
              </a:rPr>
              <a:t>I</a:t>
            </a:r>
            <a:r>
              <a:rPr lang="ja-JP" altLang="en-US" sz="1200" kern="100" dirty="0">
                <a:latin typeface="メイリオ" panose="020B0604030504040204" pitchFamily="50" charset="-128"/>
                <a:cs typeface="Times New Roman" panose="02020603050405020304" pitchFamily="18" charset="0"/>
              </a:rPr>
              <a:t>地区、</a:t>
            </a:r>
            <a:r>
              <a:rPr lang="en-US" altLang="ja-JP" sz="1200" kern="100" dirty="0">
                <a:latin typeface="メイリオ" panose="020B0604030504040204" pitchFamily="50" charset="-128"/>
                <a:cs typeface="Times New Roman" panose="02020603050405020304" pitchFamily="18" charset="0"/>
              </a:rPr>
              <a:t>Q</a:t>
            </a:r>
            <a:r>
              <a:rPr lang="ja-JP" altLang="en-US" sz="1200" kern="100" dirty="0">
                <a:latin typeface="メイリオ" panose="020B0604030504040204" pitchFamily="50" charset="-128"/>
                <a:cs typeface="Times New Roman" panose="02020603050405020304" pitchFamily="18" charset="0"/>
              </a:rPr>
              <a:t>地区及びＤ・Ｅ地区の施設カルテを作成し老朽箇所の見える化を実施した結果</a:t>
            </a:r>
            <a:r>
              <a:rPr lang="ja-JP" altLang="en-US" sz="1200" kern="100" dirty="0" smtClean="0">
                <a:latin typeface="メイリオ" panose="020B0604030504040204" pitchFamily="50" charset="-128"/>
                <a:cs typeface="Times New Roman" panose="02020603050405020304" pitchFamily="18" charset="0"/>
              </a:rPr>
              <a:t>、補修費</a:t>
            </a:r>
            <a:r>
              <a:rPr lang="ja-JP" altLang="en-US" sz="1200" kern="100" dirty="0">
                <a:latin typeface="メイリオ" panose="020B0604030504040204" pitchFamily="50" charset="-128"/>
                <a:cs typeface="Times New Roman" panose="02020603050405020304" pitchFamily="18" charset="0"/>
              </a:rPr>
              <a:t>を精査</a:t>
            </a:r>
            <a:r>
              <a:rPr lang="ja-JP" altLang="en-US" sz="1200" kern="100" dirty="0" smtClean="0">
                <a:latin typeface="メイリオ" panose="020B0604030504040204" pitchFamily="50" charset="-128"/>
                <a:cs typeface="Times New Roman" panose="02020603050405020304" pitchFamily="18" charset="0"/>
              </a:rPr>
              <a:t>し</a:t>
            </a:r>
            <a:endParaRPr lang="en-US" altLang="ja-JP" sz="1200" kern="100" dirty="0" smtClean="0">
              <a:latin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cs typeface="Times New Roman" panose="02020603050405020304" pitchFamily="18" charset="0"/>
              </a:rPr>
              <a:t>　</a:t>
            </a:r>
            <a:r>
              <a:rPr lang="ja-JP" altLang="en-US" sz="1200" kern="100" dirty="0" smtClean="0">
                <a:latin typeface="メイリオ" panose="020B0604030504040204" pitchFamily="50" charset="-128"/>
                <a:cs typeface="Times New Roman" panose="02020603050405020304" pitchFamily="18" charset="0"/>
              </a:rPr>
              <a:t>　　　　　予防</a:t>
            </a:r>
            <a:r>
              <a:rPr lang="ja-JP" altLang="en-US" sz="1200" kern="100" dirty="0">
                <a:latin typeface="メイリオ" panose="020B0604030504040204" pitchFamily="50" charset="-128"/>
                <a:cs typeface="Times New Roman" panose="02020603050405020304" pitchFamily="18" charset="0"/>
              </a:rPr>
              <a:t>保全の観点からは余剰なものを含んでいないことを確認した</a:t>
            </a:r>
            <a:r>
              <a:rPr lang="ja-JP" altLang="en-US" sz="1200" kern="100" dirty="0" smtClean="0">
                <a:latin typeface="メイリオ" panose="020B0604030504040204" pitchFamily="50" charset="-128"/>
                <a:cs typeface="Times New Roman" panose="02020603050405020304" pitchFamily="18" charset="0"/>
              </a:rPr>
              <a:t>。</a:t>
            </a:r>
            <a:endParaRPr lang="en-US" altLang="ja-JP" sz="1200" kern="100" dirty="0" smtClean="0">
              <a:latin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cs typeface="Times New Roman" panose="02020603050405020304" pitchFamily="18" charset="0"/>
              </a:rPr>
              <a:t>　　　　　　</a:t>
            </a:r>
            <a:r>
              <a:rPr lang="en-US" altLang="ja-JP" sz="1200" kern="100" dirty="0">
                <a:latin typeface="メイリオ" panose="020B0604030504040204" pitchFamily="50" charset="-128"/>
                <a:cs typeface="Times New Roman" panose="02020603050405020304" pitchFamily="18" charset="0"/>
              </a:rPr>
              <a:t>I</a:t>
            </a:r>
            <a:r>
              <a:rPr lang="ja-JP" altLang="en-US" sz="1200" kern="100" dirty="0">
                <a:latin typeface="メイリオ" panose="020B0604030504040204" pitchFamily="50" charset="-128"/>
                <a:cs typeface="Times New Roman" panose="02020603050405020304" pitchFamily="18" charset="0"/>
              </a:rPr>
              <a:t>地区、</a:t>
            </a:r>
            <a:r>
              <a:rPr lang="en-US" altLang="ja-JP" sz="1200" kern="100" dirty="0">
                <a:latin typeface="メイリオ" panose="020B0604030504040204" pitchFamily="50" charset="-128"/>
                <a:cs typeface="Times New Roman" panose="02020603050405020304" pitchFamily="18" charset="0"/>
              </a:rPr>
              <a:t>Q</a:t>
            </a:r>
            <a:r>
              <a:rPr lang="ja-JP" altLang="en-US" sz="1200" kern="100" dirty="0">
                <a:latin typeface="メイリオ" panose="020B0604030504040204" pitchFamily="50" charset="-128"/>
                <a:cs typeface="Times New Roman" panose="02020603050405020304" pitchFamily="18" charset="0"/>
              </a:rPr>
              <a:t>地区については、収支改善には</a:t>
            </a:r>
            <a:r>
              <a:rPr lang="ja-JP" altLang="en-US" sz="1200" kern="100" dirty="0" smtClean="0">
                <a:latin typeface="メイリオ" panose="020B0604030504040204" pitchFamily="50" charset="-128"/>
                <a:cs typeface="Times New Roman" panose="02020603050405020304" pitchFamily="18" charset="0"/>
              </a:rPr>
              <a:t>収益の増加が</a:t>
            </a:r>
            <a:r>
              <a:rPr lang="ja-JP" altLang="en-US" sz="1200" kern="100" dirty="0">
                <a:latin typeface="メイリオ" panose="020B0604030504040204" pitchFamily="50" charset="-128"/>
                <a:cs typeface="Times New Roman" panose="02020603050405020304" pitchFamily="18" charset="0"/>
              </a:rPr>
              <a:t>必要となるが、新たな事業者の掘起こしまでには</a:t>
            </a:r>
            <a:r>
              <a:rPr lang="ja-JP" altLang="en-US" sz="1200" kern="100" dirty="0" smtClean="0">
                <a:latin typeface="メイリオ" panose="020B0604030504040204" pitchFamily="50" charset="-128"/>
                <a:cs typeface="Times New Roman" panose="02020603050405020304" pitchFamily="18" charset="0"/>
              </a:rPr>
              <a:t>至ら</a:t>
            </a:r>
            <a:endParaRPr lang="en-US" altLang="ja-JP" sz="1200" kern="100" dirty="0" smtClean="0">
              <a:latin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cs typeface="Times New Roman" panose="02020603050405020304" pitchFamily="18" charset="0"/>
              </a:rPr>
              <a:t>　</a:t>
            </a:r>
            <a:r>
              <a:rPr lang="ja-JP" altLang="en-US" sz="1200" kern="100" dirty="0" smtClean="0">
                <a:latin typeface="メイリオ" panose="020B0604030504040204" pitchFamily="50" charset="-128"/>
                <a:cs typeface="Times New Roman" panose="02020603050405020304" pitchFamily="18" charset="0"/>
              </a:rPr>
              <a:t>　　　　　ず、赤字</a:t>
            </a:r>
            <a:r>
              <a:rPr lang="ja-JP" altLang="en-US" sz="1200" kern="100" dirty="0">
                <a:latin typeface="メイリオ" panose="020B0604030504040204" pitchFamily="50" charset="-128"/>
                <a:cs typeface="Times New Roman" panose="02020603050405020304" pitchFamily="18" charset="0"/>
              </a:rPr>
              <a:t>額は解消しなかった</a:t>
            </a:r>
            <a:r>
              <a:rPr lang="ja-JP" altLang="en-US" sz="1200" kern="100" dirty="0" smtClean="0">
                <a:latin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cs typeface="Times New Roman" panose="02020603050405020304" pitchFamily="18" charset="0"/>
              </a:rPr>
              <a:t>そのため、</a:t>
            </a:r>
            <a:r>
              <a:rPr lang="ja-JP" altLang="en-US" sz="1200" kern="100" dirty="0" smtClean="0">
                <a:latin typeface="メイリオ" panose="020B0604030504040204" pitchFamily="50" charset="-128"/>
                <a:cs typeface="Times New Roman" panose="02020603050405020304" pitchFamily="18" charset="0"/>
              </a:rPr>
              <a:t>引き続き</a:t>
            </a:r>
            <a:r>
              <a:rPr lang="ja-JP" altLang="en-US" sz="1200" dirty="0" smtClean="0">
                <a:latin typeface="メイリオ" panose="020B0604030504040204" pitchFamily="50" charset="-128"/>
              </a:rPr>
              <a:t>事</a:t>
            </a:r>
            <a:r>
              <a:rPr lang="ja-JP" altLang="en-US" sz="1200" dirty="0">
                <a:latin typeface="メイリオ" panose="020B0604030504040204" pitchFamily="50" charset="-128"/>
              </a:rPr>
              <a:t>業者の掘り起こしを重点的に</a:t>
            </a:r>
            <a:r>
              <a:rPr lang="ja-JP" altLang="en-US" sz="1200" dirty="0" smtClean="0">
                <a:latin typeface="メイリオ" panose="020B0604030504040204" pitchFamily="50" charset="-128"/>
              </a:rPr>
              <a:t>取り組む</a:t>
            </a:r>
            <a:r>
              <a:rPr lang="ja-JP" altLang="en-US" sz="1200" dirty="0">
                <a:latin typeface="メイリオ" panose="020B0604030504040204" pitchFamily="50" charset="-128"/>
              </a:rPr>
              <a:t>。</a:t>
            </a:r>
            <a:endParaRPr lang="en-US" altLang="ja-JP" sz="1200" kern="100" dirty="0">
              <a:latin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cs typeface="Times New Roman" panose="02020603050405020304" pitchFamily="18" charset="0"/>
              </a:rPr>
              <a:t>　　　　　　</a:t>
            </a:r>
            <a:r>
              <a:rPr lang="en-US" altLang="ja-JP" sz="1200" kern="100" dirty="0" smtClean="0">
                <a:latin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cs typeface="Times New Roman" panose="02020603050405020304" pitchFamily="18" charset="0"/>
              </a:rPr>
              <a:t>・</a:t>
            </a:r>
            <a:r>
              <a:rPr lang="en-US" altLang="ja-JP" sz="1200" kern="100" dirty="0">
                <a:latin typeface="メイリオ" panose="020B0604030504040204" pitchFamily="50" charset="-128"/>
                <a:cs typeface="Times New Roman" panose="02020603050405020304" pitchFamily="18" charset="0"/>
              </a:rPr>
              <a:t>E</a:t>
            </a:r>
            <a:r>
              <a:rPr lang="ja-JP" altLang="en-US" sz="1200" kern="100" dirty="0">
                <a:latin typeface="メイリオ" panose="020B0604030504040204" pitchFamily="50" charset="-128"/>
                <a:cs typeface="Times New Roman" panose="02020603050405020304" pitchFamily="18" charset="0"/>
              </a:rPr>
              <a:t>地区については、新たな事業者等が使用開始したことにより、使用面積が増加し、使用料収入が</a:t>
            </a:r>
            <a:r>
              <a:rPr lang="ja-JP" altLang="en-US" sz="1200" kern="100" dirty="0" smtClean="0">
                <a:latin typeface="メイリオ" panose="020B0604030504040204" pitchFamily="50" charset="-128"/>
                <a:cs typeface="Times New Roman" panose="02020603050405020304" pitchFamily="18" charset="0"/>
              </a:rPr>
              <a:t>増加</a:t>
            </a:r>
            <a:endParaRPr lang="en-US" altLang="ja-JP" sz="1200" kern="100" dirty="0" smtClean="0">
              <a:latin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cs typeface="Times New Roman" panose="02020603050405020304" pitchFamily="18" charset="0"/>
              </a:rPr>
              <a:t>　</a:t>
            </a:r>
            <a:r>
              <a:rPr lang="ja-JP" altLang="en-US" sz="1200" kern="100" dirty="0" smtClean="0">
                <a:latin typeface="メイリオ" panose="020B0604030504040204" pitchFamily="50" charset="-128"/>
                <a:cs typeface="Times New Roman" panose="02020603050405020304" pitchFamily="18" charset="0"/>
              </a:rPr>
              <a:t>　　　　　したため、令和元</a:t>
            </a:r>
            <a:r>
              <a:rPr lang="ja-JP" altLang="en-US" sz="1200" kern="100" dirty="0">
                <a:latin typeface="メイリオ" panose="020B0604030504040204" pitchFamily="50" charset="-128"/>
                <a:cs typeface="Times New Roman" panose="02020603050405020304" pitchFamily="18" charset="0"/>
              </a:rPr>
              <a:t>年度決算において赤字額が解消した。</a:t>
            </a:r>
          </a:p>
          <a:p>
            <a:pPr algn="just"/>
            <a:r>
              <a:rPr lang="ja-JP" altLang="en-US" sz="1200" kern="100" dirty="0">
                <a:latin typeface="メイリオ" panose="020B0604030504040204" pitchFamily="50" charset="-128"/>
                <a:cs typeface="Times New Roman" panose="02020603050405020304" pitchFamily="18" charset="0"/>
              </a:rPr>
              <a:t>　　　　　　</a:t>
            </a:r>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効</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果　額</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1.01</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億円</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solidFill>
                  <a:prstClr val="black"/>
                </a:solidFill>
                <a:latin typeface="メイリオ" panose="020B0604030504040204" pitchFamily="50" charset="-128"/>
                <a:cs typeface="Times New Roman" panose="02020603050405020304" pitchFamily="18" charset="0"/>
              </a:rPr>
              <a:t>（令和</a:t>
            </a:r>
            <a:r>
              <a:rPr lang="en-US" altLang="ja-JP" sz="1200" kern="100" dirty="0">
                <a:solidFill>
                  <a:prstClr val="black"/>
                </a:solidFill>
                <a:latin typeface="メイリオ" panose="020B0604030504040204" pitchFamily="50" charset="-128"/>
                <a:cs typeface="Times New Roman" panose="02020603050405020304" pitchFamily="18" charset="0"/>
              </a:rPr>
              <a:t>2</a:t>
            </a:r>
            <a:r>
              <a:rPr lang="ja-JP" altLang="en-US" sz="1200" kern="100" dirty="0">
                <a:solidFill>
                  <a:prstClr val="black"/>
                </a:solidFill>
                <a:latin typeface="メイリオ" panose="020B0604030504040204" pitchFamily="50" charset="-128"/>
                <a:cs typeface="Times New Roman" panose="02020603050405020304" pitchFamily="18" charset="0"/>
              </a:rPr>
              <a:t>年度決算</a:t>
            </a:r>
            <a:r>
              <a:rPr lang="ja-JP" altLang="en-US" sz="1200" kern="100" dirty="0" smtClean="0">
                <a:solidFill>
                  <a:prstClr val="black"/>
                </a:solidFill>
                <a:latin typeface="メイリオ" panose="020B0604030504040204" pitchFamily="50" charset="-128"/>
                <a:cs typeface="Times New Roman" panose="02020603050405020304" pitchFamily="18" charset="0"/>
              </a:rPr>
              <a:t>反映後</a:t>
            </a:r>
            <a:r>
              <a:rPr lang="ja-JP" altLang="en-US" sz="1200" kern="100" dirty="0">
                <a:solidFill>
                  <a:prstClr val="black"/>
                </a:solidFill>
                <a:latin typeface="メイリオ" panose="020B0604030504040204" pitchFamily="50" charset="-128"/>
                <a:cs typeface="Times New Roman" panose="02020603050405020304" pitchFamily="18" charset="0"/>
              </a:rPr>
              <a:t>見込</a:t>
            </a:r>
            <a:r>
              <a:rPr lang="ja-JP" altLang="en-US" sz="1200" kern="100" dirty="0" smtClean="0">
                <a:solidFill>
                  <a:prstClr val="black"/>
                </a:solidFill>
                <a:latin typeface="メイリオ" panose="020B0604030504040204" pitchFamily="50" charset="-128"/>
                <a:cs typeface="Times New Roman" panose="02020603050405020304" pitchFamily="18" charset="0"/>
              </a:rPr>
              <a:t>）</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タイトル 1"/>
          <p:cNvSpPr>
            <a:spLocks noGrp="1"/>
          </p:cNvSpPr>
          <p:nvPr>
            <p:ph type="title"/>
          </p:nvPr>
        </p:nvSpPr>
        <p:spPr>
          <a:xfrm>
            <a:off x="276225" y="354708"/>
            <a:ext cx="5915025" cy="954064"/>
          </a:xfrm>
        </p:spPr>
        <p:txBody>
          <a:bodyPr>
            <a:noAutofit/>
          </a:bodyPr>
          <a:lstStyle/>
          <a:p>
            <a:r>
              <a:rPr lang="en-US" altLang="ja-JP" sz="1600" b="1" dirty="0" smtClean="0">
                <a:solidFill>
                  <a:schemeClr val="tx1"/>
                </a:solidFill>
                <a:latin typeface="+mj-ea"/>
              </a:rPr>
              <a:t>Ⅲ</a:t>
            </a:r>
            <a:r>
              <a:rPr lang="ja-JP" altLang="en-US" sz="1600" b="1" dirty="0">
                <a:solidFill>
                  <a:schemeClr val="tx1"/>
                </a:solidFill>
                <a:latin typeface="+mj-ea"/>
              </a:rPr>
              <a:t>　港湾施設提供事業の</a:t>
            </a:r>
            <a:r>
              <a:rPr lang="ja-JP" altLang="en-US" sz="1600" b="1" dirty="0" smtClean="0">
                <a:solidFill>
                  <a:schemeClr val="tx1"/>
                </a:solidFill>
                <a:latin typeface="+mj-ea"/>
              </a:rPr>
              <a:t>課題</a:t>
            </a:r>
            <a:r>
              <a:rPr lang="en-US" altLang="ja-JP" sz="1600" b="1" dirty="0">
                <a:solidFill>
                  <a:schemeClr val="tx1"/>
                </a:solidFill>
                <a:latin typeface="+mj-ea"/>
              </a:rPr>
              <a:t/>
            </a:r>
            <a:br>
              <a:rPr lang="en-US" altLang="ja-JP" sz="1600" b="1" dirty="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２．個別</a:t>
            </a:r>
            <a:r>
              <a:rPr lang="ja-JP" altLang="en-US" sz="1600" b="1" dirty="0">
                <a:solidFill>
                  <a:schemeClr val="tx1"/>
                </a:solidFill>
                <a:latin typeface="+mj-ea"/>
              </a:rPr>
              <a:t>課題への取組み成果（主に短期的取組）</a:t>
            </a:r>
            <a:r>
              <a:rPr lang="en-US" altLang="ja-JP" sz="1600" b="1" dirty="0">
                <a:solidFill>
                  <a:schemeClr val="tx1"/>
                </a:solidFill>
                <a:latin typeface="+mj-ea"/>
              </a:rPr>
              <a:t/>
            </a:r>
            <a:br>
              <a:rPr lang="en-US" altLang="ja-JP" sz="1600" b="1" dirty="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②</a:t>
            </a:r>
            <a:r>
              <a:rPr lang="ja-JP" altLang="en-US" sz="1600" b="1" dirty="0">
                <a:solidFill>
                  <a:schemeClr val="tx1"/>
                </a:solidFill>
                <a:latin typeface="+mj-ea"/>
              </a:rPr>
              <a:t>　</a:t>
            </a:r>
            <a:r>
              <a:rPr lang="ja-JP" altLang="en-US" sz="1600" b="1" dirty="0" smtClean="0">
                <a:solidFill>
                  <a:schemeClr val="tx1"/>
                </a:solidFill>
                <a:latin typeface="+mj-ea"/>
              </a:rPr>
              <a:t>その他の低稼働</a:t>
            </a:r>
            <a:r>
              <a:rPr lang="ja-JP" altLang="en-US" sz="1600" b="1" dirty="0">
                <a:solidFill>
                  <a:schemeClr val="tx1"/>
                </a:solidFill>
                <a:latin typeface="+mj-ea"/>
              </a:rPr>
              <a:t>地区（</a:t>
            </a:r>
            <a:r>
              <a:rPr lang="en-US" altLang="ja-JP" sz="1600" b="1" dirty="0">
                <a:solidFill>
                  <a:schemeClr val="tx1"/>
                </a:solidFill>
                <a:latin typeface="+mj-ea"/>
              </a:rPr>
              <a:t>D</a:t>
            </a:r>
            <a:r>
              <a:rPr lang="ja-JP" altLang="en-US" sz="1600" b="1" dirty="0">
                <a:solidFill>
                  <a:schemeClr val="tx1"/>
                </a:solidFill>
                <a:latin typeface="+mj-ea"/>
              </a:rPr>
              <a:t>・</a:t>
            </a:r>
            <a:r>
              <a:rPr lang="en-US" altLang="ja-JP" sz="1600" b="1" dirty="0">
                <a:solidFill>
                  <a:schemeClr val="tx1"/>
                </a:solidFill>
                <a:latin typeface="+mj-ea"/>
              </a:rPr>
              <a:t>E</a:t>
            </a:r>
            <a:r>
              <a:rPr lang="ja-JP" altLang="en-US" sz="1600" b="1" dirty="0">
                <a:solidFill>
                  <a:schemeClr val="tx1"/>
                </a:solidFill>
                <a:latin typeface="+mj-ea"/>
              </a:rPr>
              <a:t>地区、</a:t>
            </a:r>
            <a:r>
              <a:rPr lang="en-US" altLang="ja-JP" sz="1600" b="1" dirty="0">
                <a:solidFill>
                  <a:schemeClr val="tx1"/>
                </a:solidFill>
                <a:latin typeface="+mj-ea"/>
              </a:rPr>
              <a:t>I</a:t>
            </a:r>
            <a:r>
              <a:rPr lang="ja-JP" altLang="en-US" sz="1600" b="1" dirty="0">
                <a:solidFill>
                  <a:schemeClr val="tx1"/>
                </a:solidFill>
                <a:latin typeface="+mj-ea"/>
              </a:rPr>
              <a:t>地区、</a:t>
            </a:r>
            <a:r>
              <a:rPr lang="en-US" altLang="ja-JP" sz="1600" b="1" dirty="0">
                <a:solidFill>
                  <a:schemeClr val="tx1"/>
                </a:solidFill>
                <a:latin typeface="+mj-ea"/>
              </a:rPr>
              <a:t>Q</a:t>
            </a:r>
            <a:r>
              <a:rPr lang="ja-JP" altLang="en-US" sz="1600" b="1" dirty="0">
                <a:solidFill>
                  <a:schemeClr val="tx1"/>
                </a:solidFill>
                <a:latin typeface="+mj-ea"/>
              </a:rPr>
              <a:t>地区）</a:t>
            </a:r>
          </a:p>
        </p:txBody>
      </p:sp>
      <p:sp>
        <p:nvSpPr>
          <p:cNvPr id="11" name="正方形/長方形 10"/>
          <p:cNvSpPr/>
          <p:nvPr/>
        </p:nvSpPr>
        <p:spPr>
          <a:xfrm>
            <a:off x="400049" y="1405110"/>
            <a:ext cx="1175532" cy="24464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prstClr val="white"/>
                </a:solidFill>
                <a:latin typeface="Century Gothic" panose="020F0302020204030204"/>
                <a:ea typeface="メイリオ" panose="020B0604030504040204" pitchFamily="50" charset="-128"/>
              </a:rPr>
              <a:t>短期的取組</a:t>
            </a:r>
          </a:p>
        </p:txBody>
      </p:sp>
      <p:sp>
        <p:nvSpPr>
          <p:cNvPr id="2" name="スライド番号プレースホルダー 1"/>
          <p:cNvSpPr>
            <a:spLocks noGrp="1"/>
          </p:cNvSpPr>
          <p:nvPr>
            <p:ph type="sldNum" sz="quarter" idx="12"/>
          </p:nvPr>
        </p:nvSpPr>
        <p:spPr/>
        <p:txBody>
          <a:bodyPr/>
          <a:lstStyle/>
          <a:p>
            <a:fld id="{8F2DF4D1-A360-4C90-B403-85324C324155}" type="slidenum">
              <a:rPr lang="ja-JP" altLang="en-US">
                <a:solidFill>
                  <a:srgbClr val="AD84C6"/>
                </a:solidFill>
                <a:latin typeface="Century Gothic" panose="020F0302020204030204"/>
                <a:ea typeface="メイリオ" panose="020B0604030504040204" pitchFamily="50" charset="-128"/>
              </a:rPr>
              <a:pPr/>
              <a:t>12</a:t>
            </a:fld>
            <a:endParaRPr lang="ja-JP" altLang="en-US" dirty="0">
              <a:solidFill>
                <a:srgbClr val="AD84C6"/>
              </a:solidFill>
              <a:latin typeface="Century Gothic" panose="020F0302020204030204"/>
              <a:ea typeface="メイリオ" panose="020B0604030504040204" pitchFamily="50" charset="-128"/>
            </a:endParaRPr>
          </a:p>
        </p:txBody>
      </p:sp>
      <p:sp>
        <p:nvSpPr>
          <p:cNvPr id="8" name="タイトル 1"/>
          <p:cNvSpPr txBox="1">
            <a:spLocks/>
          </p:cNvSpPr>
          <p:nvPr/>
        </p:nvSpPr>
        <p:spPr>
          <a:xfrm>
            <a:off x="400048" y="4257029"/>
            <a:ext cx="5915025" cy="265790"/>
          </a:xfrm>
          <a:prstGeom prst="rect">
            <a:avLst/>
          </a:prstGeom>
        </p:spPr>
        <p:txBody>
          <a:bodyPr vert="horz" lIns="68580" tIns="34290" rIns="68580" bIns="3429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a:solidFill>
                  <a:prstClr val="black"/>
                </a:solidFill>
                <a:latin typeface="メイリオ" panose="020B0604030504040204" pitchFamily="50" charset="-128"/>
                <a:ea typeface="メイリオ" panose="020B0604030504040204" pitchFamily="50" charset="-128"/>
              </a:rPr>
              <a:t>　 </a:t>
            </a:r>
            <a:r>
              <a:rPr lang="ja-JP" altLang="en-US" sz="1600" b="1" dirty="0" smtClean="0">
                <a:solidFill>
                  <a:prstClr val="black"/>
                </a:solidFill>
                <a:latin typeface="メイリオ" panose="020B0604030504040204" pitchFamily="50" charset="-128"/>
                <a:ea typeface="メイリオ" panose="020B0604030504040204" pitchFamily="50" charset="-128"/>
              </a:rPr>
              <a:t> </a:t>
            </a:r>
            <a:r>
              <a:rPr lang="ja-JP" altLang="en-US" sz="1600" b="1" dirty="0" smtClean="0">
                <a:solidFill>
                  <a:prstClr val="black"/>
                </a:solidFill>
                <a:latin typeface="+mj-ea"/>
              </a:rPr>
              <a:t>③</a:t>
            </a:r>
            <a:r>
              <a:rPr lang="ja-JP" altLang="en-US" sz="1600" b="1" dirty="0">
                <a:solidFill>
                  <a:prstClr val="black"/>
                </a:solidFill>
                <a:latin typeface="+mj-ea"/>
              </a:rPr>
              <a:t>　</a:t>
            </a:r>
            <a:r>
              <a:rPr lang="en-US" altLang="ja-JP" sz="1600" b="1" dirty="0">
                <a:solidFill>
                  <a:prstClr val="black"/>
                </a:solidFill>
                <a:latin typeface="+mj-ea"/>
              </a:rPr>
              <a:t>L</a:t>
            </a:r>
            <a:r>
              <a:rPr lang="ja-JP" altLang="en-US" sz="1600" b="1" dirty="0">
                <a:solidFill>
                  <a:prstClr val="black"/>
                </a:solidFill>
                <a:latin typeface="+mj-ea"/>
              </a:rPr>
              <a:t>地区基部荷さばき地</a:t>
            </a:r>
          </a:p>
        </p:txBody>
      </p:sp>
      <p:sp>
        <p:nvSpPr>
          <p:cNvPr id="9" name="正方形/長方形 8"/>
          <p:cNvSpPr/>
          <p:nvPr/>
        </p:nvSpPr>
        <p:spPr>
          <a:xfrm>
            <a:off x="400048" y="4583746"/>
            <a:ext cx="8460000" cy="2041024"/>
          </a:xfrm>
          <a:prstGeom prst="rect">
            <a:avLst/>
          </a:prstGeom>
          <a:ln w="38100">
            <a:solidFill>
              <a:schemeClr val="accent1"/>
            </a:solidFill>
          </a:ln>
        </p:spPr>
        <p:txBody>
          <a:bodyPr wrap="square">
            <a:noAutofit/>
          </a:bodyPr>
          <a:lstStyle/>
          <a:p>
            <a:pPr algn="just"/>
            <a:endParaRPr lang="en-US" altLang="ja-JP" sz="10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改　善　策：新たな事業者の掘起こしにより、収支の改善を図る</a:t>
            </a:r>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取</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組：現在、本荷さばき地を使用している使用者に対し、使用面積を増加するよう打診を</a:t>
            </a:r>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行い、</a:t>
            </a:r>
            <a:r>
              <a:rPr lang="ja-JP" altLang="en-US" sz="1200" kern="100" dirty="0" smtClean="0">
                <a:latin typeface="メイリオ" panose="020B0604030504040204" pitchFamily="50" charset="-128"/>
                <a:cs typeface="Times New Roman" panose="02020603050405020304" pitchFamily="18" charset="0"/>
              </a:rPr>
              <a:t>使用面積の</a:t>
            </a:r>
            <a:r>
              <a:rPr lang="ja-JP" altLang="en-US" sz="1200" kern="100" dirty="0">
                <a:latin typeface="メイリオ" panose="020B0604030504040204" pitchFamily="50" charset="-128"/>
                <a:cs typeface="Times New Roman" panose="02020603050405020304" pitchFamily="18" charset="0"/>
              </a:rPr>
              <a:t>増加</a:t>
            </a:r>
            <a:r>
              <a:rPr lang="ja-JP" altLang="en-US" sz="1200" kern="100" dirty="0" smtClean="0">
                <a:latin typeface="メイリオ" panose="020B0604030504040204" pitchFamily="50" charset="-128"/>
                <a:cs typeface="Times New Roman" panose="02020603050405020304" pitchFamily="18" charset="0"/>
              </a:rPr>
              <a:t>を</a:t>
            </a:r>
            <a:endParaRPr lang="en-US" altLang="ja-JP" sz="1200" kern="100" dirty="0" smtClean="0">
              <a:latin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cs typeface="Times New Roman" panose="02020603050405020304" pitchFamily="18" charset="0"/>
              </a:rPr>
              <a:t>　</a:t>
            </a:r>
            <a:r>
              <a:rPr lang="ja-JP" altLang="en-US" sz="1200" kern="100" dirty="0" smtClean="0">
                <a:latin typeface="メイリオ" panose="020B0604030504040204" pitchFamily="50" charset="-128"/>
                <a:cs typeface="Times New Roman" panose="02020603050405020304" pitchFamily="18" charset="0"/>
              </a:rPr>
              <a:t>　　　　　実施</a:t>
            </a:r>
            <a:r>
              <a:rPr lang="ja-JP" altLang="en-US" sz="1200" kern="100" dirty="0">
                <a:latin typeface="メイリオ" panose="020B0604030504040204" pitchFamily="50" charset="-128"/>
                <a:cs typeface="Times New Roman" panose="02020603050405020304" pitchFamily="18" charset="0"/>
              </a:rPr>
              <a:t>できる見込みと</a:t>
            </a:r>
            <a:r>
              <a:rPr lang="ja-JP" altLang="en-US" sz="1200" kern="100" dirty="0" smtClean="0">
                <a:latin typeface="メイリオ" panose="020B0604030504040204" pitchFamily="50" charset="-128"/>
                <a:cs typeface="Times New Roman" panose="02020603050405020304" pitchFamily="18" charset="0"/>
              </a:rPr>
              <a:t>なった</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成</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果</a:t>
            </a:r>
            <a:r>
              <a:rPr lang="ja-JP" altLang="en-US" sz="1200" kern="100" dirty="0">
                <a:solidFill>
                  <a:prstClr val="black"/>
                </a:solidFill>
                <a:latin typeface="メイリオ" panose="020B0604030504040204" pitchFamily="50" charset="-128"/>
                <a:cs typeface="Times New Roman" panose="02020603050405020304" pitchFamily="18" charset="0"/>
              </a:rPr>
              <a:t>：令和４年度以降に現使用者</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の使用面積増加により</a:t>
            </a:r>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、赤字</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額が解消する見込みである</a:t>
            </a:r>
            <a:r>
              <a:rPr lang="ja-JP"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効</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果　額</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0.04</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億円</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solidFill>
                  <a:prstClr val="black"/>
                </a:solidFill>
                <a:latin typeface="メイリオ" panose="020B0604030504040204" pitchFamily="50" charset="-128"/>
                <a:cs typeface="Times New Roman" panose="02020603050405020304" pitchFamily="18" charset="0"/>
              </a:rPr>
              <a:t>（</a:t>
            </a:r>
            <a:r>
              <a:rPr lang="zh-TW"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令和</a:t>
            </a:r>
            <a:r>
              <a:rPr lang="en-US" altLang="zh-TW"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4</a:t>
            </a:r>
            <a:r>
              <a:rPr lang="zh-TW" altLang="en-US" sz="12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年度</a:t>
            </a:r>
            <a:r>
              <a:rPr lang="zh-TW"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決算反映後見込</a:t>
            </a:r>
            <a:r>
              <a:rPr lang="ja-JP" altLang="en-US" sz="1200" kern="100" dirty="0" smtClean="0">
                <a:solidFill>
                  <a:prstClr val="black"/>
                </a:solidFill>
                <a:latin typeface="メイリオ" panose="020B0604030504040204" pitchFamily="50" charset="-128"/>
                <a:cs typeface="Times New Roman" panose="02020603050405020304" pitchFamily="18" charset="0"/>
              </a:rPr>
              <a:t>）</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正方形/長方形 9"/>
          <p:cNvSpPr/>
          <p:nvPr/>
        </p:nvSpPr>
        <p:spPr>
          <a:xfrm>
            <a:off x="400048" y="4583746"/>
            <a:ext cx="1175533" cy="25094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prstClr val="white"/>
                </a:solidFill>
                <a:latin typeface="Century Gothic" panose="020F0302020204030204"/>
                <a:ea typeface="メイリオ" panose="020B0604030504040204" pitchFamily="50" charset="-128"/>
              </a:rPr>
              <a:t>短期的取組</a:t>
            </a:r>
          </a:p>
        </p:txBody>
      </p:sp>
    </p:spTree>
    <p:extLst>
      <p:ext uri="{BB962C8B-B14F-4D97-AF65-F5344CB8AC3E}">
        <p14:creationId xmlns:p14="http://schemas.microsoft.com/office/powerpoint/2010/main" val="3841949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kumimoji="1" lang="en-US" altLang="ja-JP" sz="1600" b="1" dirty="0" smtClean="0">
                <a:solidFill>
                  <a:schemeClr val="tx1"/>
                </a:solidFill>
                <a:latin typeface="+mj-ea"/>
              </a:rPr>
              <a:t>Ⅲ</a:t>
            </a:r>
            <a:r>
              <a:rPr kumimoji="1" lang="ja-JP" altLang="en-US" sz="1600" b="1" dirty="0" smtClean="0">
                <a:solidFill>
                  <a:schemeClr val="tx1"/>
                </a:solidFill>
                <a:latin typeface="+mj-ea"/>
              </a:rPr>
              <a:t>　港湾施設提供事業の課題</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endParaRPr kumimoji="1" lang="ja-JP" altLang="en-US" sz="1600" b="1" dirty="0">
              <a:solidFill>
                <a:schemeClr val="tx1"/>
              </a:solidFill>
              <a:latin typeface="+mj-ea"/>
            </a:endParaRPr>
          </a:p>
        </p:txBody>
      </p:sp>
      <p:grpSp>
        <p:nvGrpSpPr>
          <p:cNvPr id="8" name="グループ化 7"/>
          <p:cNvGrpSpPr/>
          <p:nvPr/>
        </p:nvGrpSpPr>
        <p:grpSpPr>
          <a:xfrm>
            <a:off x="260380" y="1579938"/>
            <a:ext cx="8936607" cy="4197407"/>
            <a:chOff x="260380" y="1709675"/>
            <a:chExt cx="8936607" cy="2984987"/>
          </a:xfrm>
        </p:grpSpPr>
        <p:grpSp>
          <p:nvGrpSpPr>
            <p:cNvPr id="7" name="グループ化 6"/>
            <p:cNvGrpSpPr/>
            <p:nvPr/>
          </p:nvGrpSpPr>
          <p:grpSpPr>
            <a:xfrm>
              <a:off x="260380" y="2010211"/>
              <a:ext cx="8631029" cy="2684451"/>
              <a:chOff x="94885" y="3821513"/>
              <a:chExt cx="8631029" cy="2684451"/>
            </a:xfrm>
          </p:grpSpPr>
          <p:sp>
            <p:nvSpPr>
              <p:cNvPr id="6" name="正方形/長方形 5"/>
              <p:cNvSpPr/>
              <p:nvPr/>
            </p:nvSpPr>
            <p:spPr>
              <a:xfrm>
                <a:off x="94885" y="3825637"/>
                <a:ext cx="1679256" cy="268032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全般的課題</a:t>
                </a:r>
                <a:endParaRPr kumimoji="1" lang="ja-JP" altLang="en-US" dirty="0">
                  <a:solidFill>
                    <a:schemeClr val="bg1"/>
                  </a:solidFill>
                </a:endParaRPr>
              </a:p>
            </p:txBody>
          </p:sp>
          <p:sp>
            <p:nvSpPr>
              <p:cNvPr id="2" name="正方形/長方形 1"/>
              <p:cNvSpPr/>
              <p:nvPr/>
            </p:nvSpPr>
            <p:spPr>
              <a:xfrm>
                <a:off x="1884979" y="3821513"/>
                <a:ext cx="6840935" cy="2677582"/>
              </a:xfrm>
              <a:prstGeom prst="rect">
                <a:avLst/>
              </a:prstGeom>
              <a:ln w="38100">
                <a:solidFill>
                  <a:srgbClr val="7030A0"/>
                </a:solidFill>
              </a:ln>
            </p:spPr>
            <p:txBody>
              <a:bodyPr wrap="square" anchor="ctr">
                <a:noAutofit/>
              </a:bodyPr>
              <a:lstStyle/>
              <a:p>
                <a:pPr algn="just">
                  <a:lnSpc>
                    <a:spcPct val="200000"/>
                  </a:lnSpc>
                </a:pP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①　新型コロナウイルス感染症への対応</a:t>
                </a:r>
                <a:endParaRPr lang="en-US" altLang="ja-JP"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endParaRPr>
              </a:p>
              <a:p>
                <a:pPr algn="just">
                  <a:lnSpc>
                    <a:spcPct val="200000"/>
                  </a:lnSpc>
                </a:pP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②　稼働率</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向上のための分析及び戦略策定が</a:t>
                </a: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必要     </a:t>
                </a:r>
                <a:endParaRPr lang="en-US" altLang="ja-JP"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endParaRPr>
              </a:p>
              <a:p>
                <a:pPr algn="just">
                  <a:lnSpc>
                    <a:spcPct val="200000"/>
                  </a:lnSpc>
                </a:pPr>
                <a:r>
                  <a:rPr lang="ja-JP" altLang="en-US" sz="1400" i="1" kern="100" dirty="0">
                    <a:effectLst>
                      <a:outerShdw blurRad="38100" dist="38100" dir="2700000" algn="tl">
                        <a:srgbClr val="000000">
                          <a:alpha val="43137"/>
                        </a:srgbClr>
                      </a:outerShdw>
                    </a:effectLst>
                    <a:latin typeface="+mj-ea"/>
                    <a:cs typeface="Times New Roman" panose="02020603050405020304" pitchFamily="18" charset="0"/>
                  </a:rPr>
                  <a:t>③</a:t>
                </a:r>
                <a:r>
                  <a:rPr lang="ja-JP" altLang="en-US" sz="1400" i="1" kern="100" dirty="0" smtClean="0">
                    <a:effectLst>
                      <a:outerShdw blurRad="38100" dist="38100" dir="2700000" algn="tl">
                        <a:srgbClr val="000000">
                          <a:alpha val="43137"/>
                        </a:srgbClr>
                      </a:outerShdw>
                    </a:effectLst>
                    <a:latin typeface="+mj-ea"/>
                    <a:cs typeface="Times New Roman" panose="02020603050405020304" pitchFamily="18" charset="0"/>
                  </a:rPr>
                  <a:t>　過大</a:t>
                </a:r>
                <a:r>
                  <a:rPr lang="ja-JP" altLang="en-US" sz="1400" i="1" kern="100" dirty="0">
                    <a:effectLst>
                      <a:outerShdw blurRad="38100" dist="38100" dir="2700000" algn="tl">
                        <a:srgbClr val="000000">
                          <a:alpha val="43137"/>
                        </a:srgbClr>
                      </a:outerShdw>
                    </a:effectLst>
                    <a:latin typeface="+mj-ea"/>
                    <a:cs typeface="Times New Roman" panose="02020603050405020304" pitchFamily="18" charset="0"/>
                  </a:rPr>
                  <a:t>な土地賃借料負担</a:t>
                </a:r>
                <a:r>
                  <a:rPr lang="en-US" altLang="ja-JP" sz="1400" i="1" kern="100" dirty="0">
                    <a:effectLst>
                      <a:outerShdw blurRad="38100" dist="38100" dir="2700000" algn="tl">
                        <a:srgbClr val="000000">
                          <a:alpha val="43137"/>
                        </a:srgbClr>
                      </a:outerShdw>
                    </a:effectLst>
                    <a:latin typeface="+mj-ea"/>
                    <a:cs typeface="Times New Roman" panose="02020603050405020304" pitchFamily="18" charset="0"/>
                  </a:rPr>
                  <a:t>(</a:t>
                </a:r>
                <a:r>
                  <a:rPr lang="ja-JP" altLang="en-US" sz="1400" i="1" kern="100" dirty="0">
                    <a:effectLst>
                      <a:outerShdw blurRad="38100" dist="38100" dir="2700000" algn="tl">
                        <a:srgbClr val="000000">
                          <a:alpha val="43137"/>
                        </a:srgbClr>
                      </a:outerShdw>
                    </a:effectLst>
                    <a:latin typeface="+mj-ea"/>
                    <a:cs typeface="Times New Roman" panose="02020603050405020304" pitchFamily="18" charset="0"/>
                  </a:rPr>
                  <a:t>施設提供事業から埋立事業への支払</a:t>
                </a:r>
                <a:r>
                  <a:rPr lang="en-US" altLang="ja-JP" sz="1400" i="1" kern="100" dirty="0">
                    <a:effectLst>
                      <a:outerShdw blurRad="38100" dist="38100" dir="2700000" algn="tl">
                        <a:srgbClr val="000000">
                          <a:alpha val="43137"/>
                        </a:srgbClr>
                      </a:outerShdw>
                    </a:effectLst>
                    <a:latin typeface="+mj-ea"/>
                    <a:cs typeface="Times New Roman" panose="02020603050405020304" pitchFamily="18" charset="0"/>
                  </a:rPr>
                  <a:t>) </a:t>
                </a:r>
                <a:r>
                  <a:rPr lang="ja-JP" altLang="en-US" sz="1400" i="1" kern="100" dirty="0">
                    <a:effectLst>
                      <a:outerShdw blurRad="38100" dist="38100" dir="2700000" algn="tl">
                        <a:srgbClr val="000000">
                          <a:alpha val="43137"/>
                        </a:srgbClr>
                      </a:outerShdw>
                    </a:effectLst>
                    <a:latin typeface="+mj-ea"/>
                    <a:cs typeface="Times New Roman" panose="02020603050405020304" pitchFamily="18" charset="0"/>
                  </a:rPr>
                  <a:t>                     </a:t>
                </a:r>
                <a:endParaRPr lang="en-US" altLang="ja-JP" sz="1400" i="1" kern="100" dirty="0">
                  <a:effectLst>
                    <a:outerShdw blurRad="38100" dist="38100" dir="2700000" algn="tl">
                      <a:srgbClr val="000000">
                        <a:alpha val="43137"/>
                      </a:srgbClr>
                    </a:outerShdw>
                  </a:effectLst>
                  <a:latin typeface="+mj-ea"/>
                  <a:cs typeface="Times New Roman" panose="02020603050405020304" pitchFamily="18" charset="0"/>
                </a:endParaRPr>
              </a:p>
              <a:p>
                <a:pPr lvl="0" algn="just">
                  <a:lnSpc>
                    <a:spcPct val="200000"/>
                  </a:lnSpc>
                  <a:spcAft>
                    <a:spcPts val="0"/>
                  </a:spcAft>
                </a:pP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④　収益性</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の低い「一体使用荷さばき地」の必要性の</a:t>
                </a: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検証                </a:t>
                </a:r>
                <a:endParaRPr lang="en-US" altLang="ja-JP"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⑤</a:t>
                </a: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　老朽化</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する上屋への</a:t>
                </a: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対応</a:t>
                </a:r>
                <a:endParaRPr lang="en-US" altLang="ja-JP"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r>
                  <a:rPr lang="ja-JP" altLang="en-US" sz="1400" i="1" kern="100" dirty="0">
                    <a:effectLst>
                      <a:outerShdw blurRad="38100" dist="38100" dir="2700000" algn="tl">
                        <a:srgbClr val="000000">
                          <a:alpha val="43137"/>
                        </a:srgbClr>
                      </a:outerShdw>
                    </a:effectLst>
                    <a:latin typeface="+mj-ea"/>
                    <a:cs typeface="Times New Roman" panose="02020603050405020304" pitchFamily="18" charset="0"/>
                  </a:rPr>
                  <a:t>⑥　</a:t>
                </a:r>
                <a:r>
                  <a:rPr lang="ja-JP" altLang="ja-JP" sz="1400" i="1" kern="100" dirty="0">
                    <a:effectLst>
                      <a:outerShdw blurRad="38100" dist="38100" dir="2700000" algn="tl">
                        <a:srgbClr val="000000">
                          <a:alpha val="43137"/>
                        </a:srgbClr>
                      </a:outerShdw>
                    </a:effectLst>
                    <a:latin typeface="+mj-ea"/>
                    <a:cs typeface="Times New Roman" panose="02020603050405020304" pitchFamily="18" charset="0"/>
                  </a:rPr>
                  <a:t>港営事業会計を構成する施設提供事業と埋立事業</a:t>
                </a:r>
                <a:r>
                  <a:rPr lang="ja-JP" altLang="ja-JP" sz="1400" i="1" kern="100" dirty="0" smtClean="0">
                    <a:effectLst>
                      <a:outerShdw blurRad="38100" dist="38100" dir="2700000" algn="tl">
                        <a:srgbClr val="000000">
                          <a:alpha val="43137"/>
                        </a:srgbClr>
                      </a:outerShdw>
                    </a:effectLst>
                    <a:latin typeface="+mj-ea"/>
                    <a:cs typeface="Times New Roman" panose="02020603050405020304" pitchFamily="18" charset="0"/>
                  </a:rPr>
                  <a:t>の</a:t>
                </a:r>
                <a:r>
                  <a:rPr lang="ja-JP" altLang="en-US" sz="1400" i="1" kern="100" dirty="0" smtClean="0">
                    <a:effectLst>
                      <a:outerShdw blurRad="38100" dist="38100" dir="2700000" algn="tl">
                        <a:srgbClr val="000000">
                          <a:alpha val="43137"/>
                        </a:srgbClr>
                      </a:outerShdw>
                    </a:effectLst>
                    <a:latin typeface="+mj-ea"/>
                    <a:cs typeface="Times New Roman" panose="02020603050405020304" pitchFamily="18" charset="0"/>
                  </a:rPr>
                  <a:t>区分の明確化</a:t>
                </a:r>
                <a:endParaRPr lang="ja-JP" altLang="ja-JP" sz="1400" i="1"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
          <p:nvSpPr>
            <p:cNvPr id="13" name="正方形/長方形 12"/>
            <p:cNvSpPr/>
            <p:nvPr/>
          </p:nvSpPr>
          <p:spPr>
            <a:xfrm>
              <a:off x="7626427" y="1709675"/>
              <a:ext cx="1570560" cy="2949177"/>
            </a:xfrm>
            <a:prstGeom prst="rect">
              <a:avLst/>
            </a:prstGeom>
            <a:ln w="38100">
              <a:noFill/>
            </a:ln>
          </p:spPr>
          <p:txBody>
            <a:bodyPr wrap="square" anchor="ctr">
              <a:noAutofit/>
            </a:bodyPr>
            <a:lstStyle/>
            <a:p>
              <a:pPr lvl="0" algn="just">
                <a:lnSpc>
                  <a:spcPct val="200000"/>
                </a:lnSpc>
                <a:spcAft>
                  <a:spcPts val="0"/>
                </a:spcAft>
              </a:pPr>
              <a:endParaRPr lang="en-US" altLang="ja-JP"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en-US" altLang="ja-JP"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（中期的取組）</a:t>
              </a:r>
              <a:endParaRPr lang="en-US" altLang="ja-JP"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endParaRPr>
            </a:p>
            <a:p>
              <a:pPr algn="just">
                <a:lnSpc>
                  <a:spcPct val="200000"/>
                </a:lnSpc>
              </a:pP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（中期的</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取組）</a:t>
              </a:r>
              <a:endParaRPr lang="en-US" altLang="ja-JP" sz="1400" i="1"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algn="just">
                <a:lnSpc>
                  <a:spcPct val="200000"/>
                </a:lnSpc>
              </a:pP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（中期的</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取組）</a:t>
              </a:r>
              <a:endParaRPr lang="en-US" altLang="ja-JP" sz="1400" i="1"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中期的取組</a:t>
              </a: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a:t>
              </a:r>
            </a:p>
            <a:p>
              <a:pPr lvl="0" algn="just">
                <a:lnSpc>
                  <a:spcPct val="200000"/>
                </a:lnSpc>
                <a:spcAft>
                  <a:spcPts val="0"/>
                </a:spcAft>
              </a:pPr>
              <a:r>
                <a:rPr lang="ja-JP" altLang="en-US" sz="1400" i="1" kern="100" dirty="0" smtClean="0">
                  <a:effectLst>
                    <a:outerShdw blurRad="38100" dist="38100" dir="2700000" algn="tl">
                      <a:srgbClr val="000000">
                        <a:alpha val="43137"/>
                      </a:srgbClr>
                    </a:outerShdw>
                  </a:effectLst>
                  <a:latin typeface="+mj-ea"/>
                  <a:ea typeface="+mj-ea"/>
                  <a:cs typeface="Times New Roman" panose="02020603050405020304" pitchFamily="18" charset="0"/>
                </a:rPr>
                <a:t>（中期的取組）</a:t>
              </a:r>
              <a:endParaRPr lang="ja-JP" altLang="ja-JP" sz="1400" i="1"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13</a:t>
            </a:fld>
            <a:endParaRPr kumimoji="1" lang="ja-JP" altLang="en-US" dirty="0"/>
          </a:p>
        </p:txBody>
      </p:sp>
      <p:sp>
        <p:nvSpPr>
          <p:cNvPr id="11" name="正方形/長方形 10"/>
          <p:cNvSpPr/>
          <p:nvPr/>
        </p:nvSpPr>
        <p:spPr>
          <a:xfrm>
            <a:off x="105527" y="974568"/>
            <a:ext cx="8785882" cy="492443"/>
          </a:xfrm>
          <a:prstGeom prst="rect">
            <a:avLst/>
          </a:prstGeom>
        </p:spPr>
        <p:txBody>
          <a:bodyPr wrap="square">
            <a:spAutoFit/>
          </a:bodyPr>
          <a:lstStyle/>
          <a:p>
            <a:pPr marL="285750" indent="-285750">
              <a:buFont typeface="Wingdings" panose="05000000000000000000" pitchFamily="2" charset="2"/>
              <a:buChar char="Ø"/>
            </a:pPr>
            <a:r>
              <a:rPr lang="ja-JP" altLang="en-US" sz="1300" kern="100" dirty="0" smtClean="0">
                <a:latin typeface="+mj-ea"/>
                <a:ea typeface="+mj-ea"/>
                <a:cs typeface="Times New Roman" panose="02020603050405020304" pitchFamily="18" charset="0"/>
              </a:rPr>
              <a:t>「</a:t>
            </a:r>
            <a:r>
              <a:rPr lang="ja-JP" altLang="en-US" sz="1300" kern="100" dirty="0">
                <a:latin typeface="+mj-ea"/>
                <a:ea typeface="+mj-ea"/>
                <a:cs typeface="Times New Roman" panose="02020603050405020304" pitchFamily="18" charset="0"/>
              </a:rPr>
              <a:t>新型コロナウイルス感染症への対応」は</a:t>
            </a:r>
            <a:r>
              <a:rPr lang="ja-JP" altLang="en-US" sz="1300" kern="100" dirty="0" smtClean="0">
                <a:latin typeface="+mj-ea"/>
                <a:ea typeface="+mj-ea"/>
                <a:cs typeface="Times New Roman" panose="02020603050405020304" pitchFamily="18" charset="0"/>
              </a:rPr>
              <a:t>、</a:t>
            </a:r>
            <a:r>
              <a:rPr lang="ja-JP" altLang="en-US" sz="1300" dirty="0">
                <a:latin typeface="+mj-ea"/>
                <a:ea typeface="+mj-ea"/>
              </a:rPr>
              <a:t>その収束までに相当長期に及ぶ可能性が高く、内外貿への影響力も大きいことから、これへの対応</a:t>
            </a:r>
            <a:r>
              <a:rPr lang="ja-JP" altLang="en-US" sz="1300" dirty="0" smtClean="0">
                <a:latin typeface="+mj-ea"/>
                <a:ea typeface="+mj-ea"/>
              </a:rPr>
              <a:t>を</a:t>
            </a:r>
            <a:r>
              <a:rPr lang="zh-TW" altLang="en-US" sz="1300" dirty="0">
                <a:latin typeface="メイリオ" panose="020B0604030504040204" pitchFamily="50" charset="-128"/>
                <a:ea typeface="メイリオ" panose="020B0604030504040204" pitchFamily="50" charset="-128"/>
              </a:rPr>
              <a:t>港湾施設提供事業経営計画</a:t>
            </a:r>
            <a:r>
              <a:rPr lang="en-US" altLang="zh-TW" sz="1300" dirty="0" smtClean="0">
                <a:latin typeface="メイリオ" panose="020B0604030504040204" pitchFamily="50" charset="-128"/>
                <a:ea typeface="メイリオ" panose="020B0604030504040204" pitchFamily="50" charset="-128"/>
              </a:rPr>
              <a:t>Ver.4.0</a:t>
            </a:r>
            <a:r>
              <a:rPr lang="ja-JP" altLang="en-US" sz="1300" dirty="0" smtClean="0">
                <a:latin typeface="メイリオ" panose="020B0604030504040204" pitchFamily="50" charset="-128"/>
                <a:ea typeface="メイリオ" panose="020B0604030504040204" pitchFamily="50" charset="-128"/>
              </a:rPr>
              <a:t>の</a:t>
            </a:r>
            <a:r>
              <a:rPr lang="ja-JP" altLang="en-US" sz="1300" dirty="0" smtClean="0">
                <a:latin typeface="+mj-ea"/>
                <a:ea typeface="+mj-ea"/>
              </a:rPr>
              <a:t>全般的</a:t>
            </a:r>
            <a:r>
              <a:rPr lang="ja-JP" altLang="en-US" sz="1300" dirty="0">
                <a:latin typeface="+mj-ea"/>
                <a:ea typeface="+mj-ea"/>
              </a:rPr>
              <a:t>課題に加える</a:t>
            </a:r>
            <a:r>
              <a:rPr lang="ja-JP" altLang="en-US" sz="1300" dirty="0" smtClean="0">
                <a:latin typeface="+mj-ea"/>
                <a:ea typeface="+mj-ea"/>
              </a:rPr>
              <a:t>。</a:t>
            </a:r>
            <a:endParaRPr lang="ja-JP" altLang="en-US" sz="1300" dirty="0">
              <a:latin typeface="+mj-ea"/>
              <a:ea typeface="+mj-ea"/>
            </a:endParaRPr>
          </a:p>
        </p:txBody>
      </p:sp>
      <p:sp>
        <p:nvSpPr>
          <p:cNvPr id="16" name="タイトル 1"/>
          <p:cNvSpPr txBox="1">
            <a:spLocks/>
          </p:cNvSpPr>
          <p:nvPr/>
        </p:nvSpPr>
        <p:spPr>
          <a:xfrm>
            <a:off x="0" y="536429"/>
            <a:ext cx="7886700" cy="61818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a:solidFill>
                  <a:schemeClr val="tx1"/>
                </a:solidFill>
                <a:latin typeface="+mj-ea"/>
              </a:rPr>
              <a:t>　３</a:t>
            </a:r>
            <a:r>
              <a:rPr lang="ja-JP" altLang="en-US" sz="1600" b="1" dirty="0" smtClean="0">
                <a:solidFill>
                  <a:schemeClr val="tx1"/>
                </a:solidFill>
                <a:latin typeface="+mj-ea"/>
              </a:rPr>
              <a:t>．</a:t>
            </a:r>
            <a:r>
              <a:rPr lang="ja-JP" altLang="en-US" sz="1600" b="1" dirty="0">
                <a:solidFill>
                  <a:schemeClr val="tx1"/>
                </a:solidFill>
                <a:latin typeface="+mj-ea"/>
              </a:rPr>
              <a:t>全般的</a:t>
            </a:r>
            <a:r>
              <a:rPr lang="ja-JP" altLang="en-US" sz="1600" b="1" dirty="0" smtClean="0">
                <a:solidFill>
                  <a:schemeClr val="tx1"/>
                </a:solidFill>
                <a:latin typeface="+mj-ea"/>
              </a:rPr>
              <a:t>課題の抽出</a:t>
            </a:r>
            <a:r>
              <a:rPr lang="en-US" altLang="ja-JP" sz="1600" b="1" dirty="0" smtClean="0">
                <a:solidFill>
                  <a:schemeClr val="tx1"/>
                </a:solidFill>
                <a:latin typeface="+mj-ea"/>
              </a:rPr>
              <a:t/>
            </a:r>
            <a:br>
              <a:rPr lang="en-US" altLang="ja-JP" sz="1600" b="1" dirty="0" smtClean="0">
                <a:solidFill>
                  <a:schemeClr val="tx1"/>
                </a:solidFill>
                <a:latin typeface="+mj-ea"/>
              </a:rPr>
            </a:br>
            <a:endParaRPr lang="ja-JP" altLang="en-US" sz="1600" b="1" dirty="0">
              <a:solidFill>
                <a:schemeClr val="tx1"/>
              </a:solidFill>
              <a:latin typeface="+mj-ea"/>
            </a:endParaRPr>
          </a:p>
        </p:txBody>
      </p:sp>
    </p:spTree>
    <p:extLst>
      <p:ext uri="{BB962C8B-B14F-4D97-AF65-F5344CB8AC3E}">
        <p14:creationId xmlns:p14="http://schemas.microsoft.com/office/powerpoint/2010/main" val="1317734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15195</TotalTime>
  <Words>1455</Words>
  <Application>Microsoft Office PowerPoint</Application>
  <PresentationFormat>画面に合わせる (4:3)</PresentationFormat>
  <Paragraphs>131</Paragraphs>
  <Slides>4</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ＭＳ Ｐゴシック</vt:lpstr>
      <vt:lpstr>メイリオ</vt:lpstr>
      <vt:lpstr>Arial</vt:lpstr>
      <vt:lpstr>Calibri</vt:lpstr>
      <vt:lpstr>Century Gothic</vt:lpstr>
      <vt:lpstr>Times New Roman</vt:lpstr>
      <vt:lpstr>Wingdings</vt:lpstr>
      <vt:lpstr>Wingdings 3</vt:lpstr>
      <vt:lpstr>ファセット</vt:lpstr>
      <vt:lpstr>Ⅲ　港湾施設提供事業の課題 </vt:lpstr>
      <vt:lpstr>Ⅲ　港湾施設提供事業の課題 　２．個別課題への取組み成果（主に短期的取組） 　　</vt:lpstr>
      <vt:lpstr>Ⅲ　港湾施設提供事業の課題 　２．個別課題への取組み成果（主に短期的取組） 　　②　その他の低稼働地区（D・E地区、I地区、Q地区）</vt:lpstr>
      <vt:lpstr>Ⅲ　港湾施設提供事業の課題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2021-03-14T23:24:55Z</cp:lastPrinted>
  <dcterms:created xsi:type="dcterms:W3CDTF">2017-08-25T04:05:05Z</dcterms:created>
  <dcterms:modified xsi:type="dcterms:W3CDTF">2021-03-18T01:08:15Z</dcterms:modified>
</cp:coreProperties>
</file>