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6" saveSubsetFonts="1">
  <p:sldMasterIdLst>
    <p:sldMasterId id="2147483766" r:id="rId1"/>
  </p:sldMasterIdLst>
  <p:notesMasterIdLst>
    <p:notesMasterId r:id="rId4"/>
  </p:notesMasterIdLst>
  <p:sldIdLst>
    <p:sldId id="411" r:id="rId2"/>
    <p:sldId id="412"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3211"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4222-4D0E-A408-AF70C0A810BC}"/>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'青果物（北港白津）'!$A$10:$A$11</c:f>
              <c:strCache>
                <c:ptCount val="2"/>
                <c:pt idx="0">
                  <c:v>北港白津地区</c:v>
                </c:pt>
                <c:pt idx="1">
                  <c:v>全施設平均</c:v>
                </c:pt>
              </c:strCache>
            </c:strRef>
          </c:cat>
          <c:val>
            <c:numRef>
              <c:f>'青果物（北港白津）'!$C$10:$C$11</c:f>
              <c:numCache>
                <c:formatCode>0.0%</c:formatCode>
                <c:ptCount val="2"/>
                <c:pt idx="0">
                  <c:v>0.24249999999999999</c:v>
                </c:pt>
                <c:pt idx="1">
                  <c:v>0.66</c:v>
                </c:pt>
              </c:numCache>
            </c:numRef>
          </c:val>
          <c:extLst>
            <c:ext xmlns:c16="http://schemas.microsoft.com/office/drawing/2014/chart" uri="{C3380CC4-5D6E-409C-BE32-E72D297353CC}">
              <c16:uniqueId val="{00000002-4222-4D0E-A408-AF70C0A810BC}"/>
            </c:ext>
          </c:extLst>
        </c:ser>
        <c:dLbls>
          <c:dLblPos val="outEnd"/>
          <c:showLegendKey val="0"/>
          <c:showVal val="1"/>
          <c:showCatName val="0"/>
          <c:showSerName val="0"/>
          <c:showPercent val="0"/>
          <c:showBubbleSize val="0"/>
        </c:dLbls>
        <c:gapWidth val="20"/>
        <c:overlap val="-27"/>
        <c:axId val="308172096"/>
        <c:axId val="308171312"/>
      </c:barChart>
      <c:catAx>
        <c:axId val="3081720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8171312"/>
        <c:crosses val="autoZero"/>
        <c:auto val="1"/>
        <c:lblAlgn val="ctr"/>
        <c:lblOffset val="100"/>
        <c:noMultiLvlLbl val="0"/>
      </c:catAx>
      <c:valAx>
        <c:axId val="308171312"/>
        <c:scaling>
          <c:orientation val="minMax"/>
        </c:scaling>
        <c:delete val="1"/>
        <c:axPos val="l"/>
        <c:numFmt formatCode="0.0%" sourceLinked="1"/>
        <c:majorTickMark val="none"/>
        <c:minorTickMark val="none"/>
        <c:tickLblPos val="nextTo"/>
        <c:crossAx val="308172096"/>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31300432098765435"/>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824544444444445"/>
        </c:manualLayout>
      </c:layout>
      <c:barChart>
        <c:barDir val="col"/>
        <c:grouping val="percentStacked"/>
        <c:varyColors val="0"/>
        <c:ser>
          <c:idx val="0"/>
          <c:order val="0"/>
          <c:tx>
            <c:strRef>
              <c:f>'青果物（北港白津）'!$A$4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147</c:v>
                </c:pt>
                <c:pt idx="1">
                  <c:v>73</c:v>
                </c:pt>
              </c:numCache>
            </c:numRef>
          </c:cat>
          <c:val>
            <c:numRef>
              <c:f>'青果物（北港白津）'!$D$4:$E$4</c:f>
              <c:numCache>
                <c:formatCode>General</c:formatCode>
                <c:ptCount val="2"/>
                <c:pt idx="0" formatCode="#,##0_);[Red]\(#,##0\)">
                  <c:v>147</c:v>
                </c:pt>
              </c:numCache>
            </c:numRef>
          </c:val>
          <c:extLst>
            <c:ext xmlns:c16="http://schemas.microsoft.com/office/drawing/2014/chart" uri="{C3380CC4-5D6E-409C-BE32-E72D297353CC}">
              <c16:uniqueId val="{00000000-17E6-4713-99DC-E46B20863FE0}"/>
            </c:ext>
          </c:extLst>
        </c:ser>
        <c:ser>
          <c:idx val="1"/>
          <c:order val="1"/>
          <c:tx>
            <c:strRef>
              <c:f>'青果物（北港白津）'!$A$5</c:f>
              <c:strCache>
                <c:ptCount val="1"/>
                <c:pt idx="0">
                  <c:v>使用料収入</c:v>
                </c:pt>
              </c:strCache>
            </c:strRef>
          </c:tx>
          <c:spPr>
            <a:noFill/>
            <a:ln>
              <a:solidFill>
                <a:srgbClr val="7030A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147</c:v>
                </c:pt>
                <c:pt idx="1">
                  <c:v>73</c:v>
                </c:pt>
              </c:numCache>
            </c:numRef>
          </c:cat>
          <c:val>
            <c:numRef>
              <c:f>'青果物（北港白津）'!$D$5:$E$5</c:f>
              <c:numCache>
                <c:formatCode>#,##0_);[Red]\(#,##0\)</c:formatCode>
                <c:ptCount val="2"/>
                <c:pt idx="1">
                  <c:v>73</c:v>
                </c:pt>
              </c:numCache>
            </c:numRef>
          </c:val>
          <c:extLst>
            <c:ext xmlns:c16="http://schemas.microsoft.com/office/drawing/2014/chart" uri="{C3380CC4-5D6E-409C-BE32-E72D297353CC}">
              <c16:uniqueId val="{00000001-17E6-4713-99DC-E46B20863FE0}"/>
            </c:ext>
          </c:extLst>
        </c:ser>
        <c:ser>
          <c:idx val="2"/>
          <c:order val="2"/>
          <c:tx>
            <c:strRef>
              <c:f>'青果物（北港白津）'!$A$6</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147</c:v>
                </c:pt>
                <c:pt idx="1">
                  <c:v>73</c:v>
                </c:pt>
              </c:numCache>
            </c:numRef>
          </c:cat>
          <c:val>
            <c:numRef>
              <c:f>'青果物（北港白津）'!$D$6:$E$6</c:f>
              <c:numCache>
                <c:formatCode>#,##0_);[Red]\(#,##0\)</c:formatCode>
                <c:ptCount val="2"/>
                <c:pt idx="1">
                  <c:v>74</c:v>
                </c:pt>
              </c:numCache>
            </c:numRef>
          </c:val>
          <c:extLst>
            <c:ext xmlns:c16="http://schemas.microsoft.com/office/drawing/2014/chart" uri="{C3380CC4-5D6E-409C-BE32-E72D297353CC}">
              <c16:uniqueId val="{00000002-17E6-4713-99DC-E46B20863FE0}"/>
            </c:ext>
          </c:extLst>
        </c:ser>
        <c:dLbls>
          <c:dLblPos val="ctr"/>
          <c:showLegendKey val="0"/>
          <c:showVal val="1"/>
          <c:showCatName val="0"/>
          <c:showSerName val="0"/>
          <c:showPercent val="0"/>
          <c:showBubbleSize val="0"/>
        </c:dLbls>
        <c:gapWidth val="48"/>
        <c:overlap val="100"/>
        <c:axId val="308171704"/>
        <c:axId val="308169352"/>
      </c:barChart>
      <c:catAx>
        <c:axId val="30817170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8169352"/>
        <c:crosses val="autoZero"/>
        <c:auto val="1"/>
        <c:lblAlgn val="ctr"/>
        <c:lblOffset val="100"/>
        <c:noMultiLvlLbl val="0"/>
      </c:catAx>
      <c:valAx>
        <c:axId val="308169352"/>
        <c:scaling>
          <c:orientation val="minMax"/>
        </c:scaling>
        <c:delete val="1"/>
        <c:axPos val="l"/>
        <c:numFmt formatCode="0%" sourceLinked="1"/>
        <c:majorTickMark val="none"/>
        <c:minorTickMark val="none"/>
        <c:tickLblPos val="nextTo"/>
        <c:crossAx val="3081717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9879537037037041"/>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5423222222222224"/>
        </c:manualLayout>
      </c:layout>
      <c:barChart>
        <c:barDir val="col"/>
        <c:grouping val="percentStacked"/>
        <c:varyColors val="0"/>
        <c:ser>
          <c:idx val="0"/>
          <c:order val="0"/>
          <c:tx>
            <c:strRef>
              <c:f>'青果物（安治川）'!$A$4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74</c:v>
                </c:pt>
                <c:pt idx="1">
                  <c:v>57</c:v>
                </c:pt>
              </c:numCache>
            </c:numRef>
          </c:cat>
          <c:val>
            <c:numRef>
              <c:f>'青果物（安治川）'!$D$4:$E$4</c:f>
              <c:numCache>
                <c:formatCode>General</c:formatCode>
                <c:ptCount val="2"/>
                <c:pt idx="0" formatCode="#,##0_);[Red]\(#,##0\)">
                  <c:v>74</c:v>
                </c:pt>
              </c:numCache>
            </c:numRef>
          </c:val>
          <c:extLst>
            <c:ext xmlns:c16="http://schemas.microsoft.com/office/drawing/2014/chart" uri="{C3380CC4-5D6E-409C-BE32-E72D297353CC}">
              <c16:uniqueId val="{00000000-1AE2-422A-A705-173325B07E21}"/>
            </c:ext>
          </c:extLst>
        </c:ser>
        <c:ser>
          <c:idx val="1"/>
          <c:order val="1"/>
          <c:tx>
            <c:strRef>
              <c:f>'青果物（安治川）'!$A$5</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74</c:v>
                </c:pt>
                <c:pt idx="1">
                  <c:v>57</c:v>
                </c:pt>
              </c:numCache>
            </c:numRef>
          </c:cat>
          <c:val>
            <c:numRef>
              <c:f>'青果物（安治川）'!$D$5:$E$5</c:f>
              <c:numCache>
                <c:formatCode>#,##0_);[Red]\(#,##0\)</c:formatCode>
                <c:ptCount val="2"/>
                <c:pt idx="1">
                  <c:v>57</c:v>
                </c:pt>
              </c:numCache>
            </c:numRef>
          </c:val>
          <c:extLst>
            <c:ext xmlns:c16="http://schemas.microsoft.com/office/drawing/2014/chart" uri="{C3380CC4-5D6E-409C-BE32-E72D297353CC}">
              <c16:uniqueId val="{00000001-1AE2-422A-A705-173325B07E21}"/>
            </c:ext>
          </c:extLst>
        </c:ser>
        <c:ser>
          <c:idx val="2"/>
          <c:order val="2"/>
          <c:tx>
            <c:strRef>
              <c:f>'青果物（安治川）'!$A$6</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74</c:v>
                </c:pt>
                <c:pt idx="1">
                  <c:v>57</c:v>
                </c:pt>
              </c:numCache>
            </c:numRef>
          </c:cat>
          <c:val>
            <c:numRef>
              <c:f>'青果物（安治川）'!$D$6:$E$6</c:f>
              <c:numCache>
                <c:formatCode>#,##0_);[Red]\(#,##0\)</c:formatCode>
                <c:ptCount val="2"/>
                <c:pt idx="1">
                  <c:v>17</c:v>
                </c:pt>
              </c:numCache>
            </c:numRef>
          </c:val>
          <c:extLst>
            <c:ext xmlns:c16="http://schemas.microsoft.com/office/drawing/2014/chart" uri="{C3380CC4-5D6E-409C-BE32-E72D297353CC}">
              <c16:uniqueId val="{00000002-1AE2-422A-A705-173325B07E21}"/>
            </c:ext>
          </c:extLst>
        </c:ser>
        <c:dLbls>
          <c:dLblPos val="ctr"/>
          <c:showLegendKey val="0"/>
          <c:showVal val="1"/>
          <c:showCatName val="0"/>
          <c:showSerName val="0"/>
          <c:showPercent val="0"/>
          <c:showBubbleSize val="0"/>
        </c:dLbls>
        <c:gapWidth val="48"/>
        <c:overlap val="100"/>
        <c:axId val="308170136"/>
        <c:axId val="411702752"/>
      </c:barChart>
      <c:catAx>
        <c:axId val="308170136"/>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1702752"/>
        <c:crosses val="autoZero"/>
        <c:auto val="1"/>
        <c:lblAlgn val="ctr"/>
        <c:lblOffset val="100"/>
        <c:noMultiLvlLbl val="0"/>
      </c:catAx>
      <c:valAx>
        <c:axId val="411702752"/>
        <c:scaling>
          <c:orientation val="minMax"/>
        </c:scaling>
        <c:delete val="1"/>
        <c:axPos val="l"/>
        <c:numFmt formatCode="0%" sourceLinked="1"/>
        <c:majorTickMark val="none"/>
        <c:minorTickMark val="none"/>
        <c:tickLblPos val="nextTo"/>
        <c:crossAx val="3081701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29879537037037041"/>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5423222222222224"/>
        </c:manualLayout>
      </c:layout>
      <c:barChart>
        <c:barDir val="col"/>
        <c:grouping val="percentStacked"/>
        <c:varyColors val="0"/>
        <c:ser>
          <c:idx val="0"/>
          <c:order val="0"/>
          <c:tx>
            <c:strRef>
              <c:f>'青果物（安治川）'!$A$4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71</c:v>
                </c:pt>
                <c:pt idx="1">
                  <c:v>48</c:v>
                </c:pt>
              </c:numCache>
            </c:numRef>
          </c:cat>
          <c:val>
            <c:numRef>
              <c:f>'青果物（安治川）'!$D$4:$E$4</c:f>
              <c:numCache>
                <c:formatCode>General</c:formatCode>
                <c:ptCount val="2"/>
                <c:pt idx="0" formatCode="#,##0_);[Red]\(#,##0\)">
                  <c:v>71</c:v>
                </c:pt>
              </c:numCache>
            </c:numRef>
          </c:val>
          <c:extLst>
            <c:ext xmlns:c16="http://schemas.microsoft.com/office/drawing/2014/chart" uri="{C3380CC4-5D6E-409C-BE32-E72D297353CC}">
              <c16:uniqueId val="{00000000-488A-42A6-BD39-70C03F249D87}"/>
            </c:ext>
          </c:extLst>
        </c:ser>
        <c:ser>
          <c:idx val="1"/>
          <c:order val="1"/>
          <c:tx>
            <c:strRef>
              <c:f>'青果物（安治川）'!$A$5</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71</c:v>
                </c:pt>
                <c:pt idx="1">
                  <c:v>48</c:v>
                </c:pt>
              </c:numCache>
            </c:numRef>
          </c:cat>
          <c:val>
            <c:numRef>
              <c:f>'青果物（安治川）'!$D$5:$E$5</c:f>
              <c:numCache>
                <c:formatCode>#,##0_);[Red]\(#,##0\)</c:formatCode>
                <c:ptCount val="2"/>
                <c:pt idx="1">
                  <c:v>48</c:v>
                </c:pt>
              </c:numCache>
            </c:numRef>
          </c:val>
          <c:extLst>
            <c:ext xmlns:c16="http://schemas.microsoft.com/office/drawing/2014/chart" uri="{C3380CC4-5D6E-409C-BE32-E72D297353CC}">
              <c16:uniqueId val="{00000001-488A-42A6-BD39-70C03F249D87}"/>
            </c:ext>
          </c:extLst>
        </c:ser>
        <c:ser>
          <c:idx val="2"/>
          <c:order val="2"/>
          <c:tx>
            <c:strRef>
              <c:f>'青果物（安治川）'!$A$6</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'青果物（安治川）'!$D$3:$E$3</c:f>
              <c:numCache>
                <c:formatCode>"収入（"#,##0"）";[Red]"収入（"\-#,##0"）"</c:formatCode>
                <c:ptCount val="2"/>
                <c:pt idx="0" formatCode="&quot;費用（&quot;#,##0&quot;）&quot;;[Red]&quot;費用（&quot;\-#,##0&quot;）&quot;">
                  <c:v>71</c:v>
                </c:pt>
                <c:pt idx="1">
                  <c:v>48</c:v>
                </c:pt>
              </c:numCache>
            </c:numRef>
          </c:cat>
          <c:val>
            <c:numRef>
              <c:f>'青果物（安治川）'!$D$6:$E$6</c:f>
              <c:numCache>
                <c:formatCode>#,##0_);[Red]\(#,##0\)</c:formatCode>
                <c:ptCount val="2"/>
                <c:pt idx="1">
                  <c:v>23</c:v>
                </c:pt>
              </c:numCache>
            </c:numRef>
          </c:val>
          <c:extLst>
            <c:ext xmlns:c16="http://schemas.microsoft.com/office/drawing/2014/chart" uri="{C3380CC4-5D6E-409C-BE32-E72D297353CC}">
              <c16:uniqueId val="{00000002-488A-42A6-BD39-70C03F249D87}"/>
            </c:ext>
          </c:extLst>
        </c:ser>
        <c:dLbls>
          <c:dLblPos val="ctr"/>
          <c:showLegendKey val="0"/>
          <c:showVal val="1"/>
          <c:showCatName val="0"/>
          <c:showSerName val="0"/>
          <c:showPercent val="0"/>
          <c:showBubbleSize val="0"/>
        </c:dLbls>
        <c:gapWidth val="48"/>
        <c:overlap val="100"/>
        <c:axId val="438993672"/>
        <c:axId val="438997200"/>
      </c:barChart>
      <c:catAx>
        <c:axId val="43899367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8997200"/>
        <c:crosses val="autoZero"/>
        <c:auto val="1"/>
        <c:lblAlgn val="ctr"/>
        <c:lblOffset val="100"/>
        <c:noMultiLvlLbl val="0"/>
      </c:catAx>
      <c:valAx>
        <c:axId val="438997200"/>
        <c:scaling>
          <c:orientation val="minMax"/>
        </c:scaling>
        <c:delete val="1"/>
        <c:axPos val="l"/>
        <c:numFmt formatCode="0%" sourceLinked="1"/>
        <c:majorTickMark val="none"/>
        <c:minorTickMark val="none"/>
        <c:tickLblPos val="nextTo"/>
        <c:crossAx val="43899367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31300432098765435"/>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2031500000000001"/>
          <c:w val="0.93888888888888888"/>
          <c:h val="0.5824544444444445"/>
        </c:manualLayout>
      </c:layout>
      <c:barChart>
        <c:barDir val="col"/>
        <c:grouping val="percentStacked"/>
        <c:varyColors val="0"/>
        <c:ser>
          <c:idx val="0"/>
          <c:order val="0"/>
          <c:tx>
            <c:strRef>
              <c:f>'青果物（北港白津）'!$A$4</c:f>
              <c:strCache>
                <c:ptCount val="1"/>
                <c:pt idx="0">
                  <c:v>その他経費</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149</c:v>
                </c:pt>
                <c:pt idx="1">
                  <c:v>69</c:v>
                </c:pt>
              </c:numCache>
            </c:numRef>
          </c:cat>
          <c:val>
            <c:numRef>
              <c:f>'青果物（北港白津）'!$D$4:$E$4</c:f>
              <c:numCache>
                <c:formatCode>General</c:formatCode>
                <c:ptCount val="2"/>
                <c:pt idx="0" formatCode="#,##0_);[Red]\(#,##0\)">
                  <c:v>149</c:v>
                </c:pt>
              </c:numCache>
            </c:numRef>
          </c:val>
          <c:extLst>
            <c:ext xmlns:c16="http://schemas.microsoft.com/office/drawing/2014/chart" uri="{C3380CC4-5D6E-409C-BE32-E72D297353CC}">
              <c16:uniqueId val="{00000000-BE90-41E2-9A71-E7A34F5C82A0}"/>
            </c:ext>
          </c:extLst>
        </c:ser>
        <c:ser>
          <c:idx val="1"/>
          <c:order val="1"/>
          <c:tx>
            <c:strRef>
              <c:f>'青果物（北港白津）'!$A$5</c:f>
              <c:strCache>
                <c:ptCount val="1"/>
                <c:pt idx="0">
                  <c:v>使用料収入</c:v>
                </c:pt>
              </c:strCache>
            </c:strRef>
          </c:tx>
          <c:spPr>
            <a:noFill/>
            <a:ln>
              <a:solidFill>
                <a:srgbClr val="7030A0"/>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149</c:v>
                </c:pt>
                <c:pt idx="1">
                  <c:v>69</c:v>
                </c:pt>
              </c:numCache>
            </c:numRef>
          </c:cat>
          <c:val>
            <c:numRef>
              <c:f>'青果物（北港白津）'!$D$5:$E$5</c:f>
              <c:numCache>
                <c:formatCode>#,##0_);[Red]\(#,##0\)</c:formatCode>
                <c:ptCount val="2"/>
                <c:pt idx="1">
                  <c:v>69</c:v>
                </c:pt>
              </c:numCache>
            </c:numRef>
          </c:val>
          <c:extLst>
            <c:ext xmlns:c16="http://schemas.microsoft.com/office/drawing/2014/chart" uri="{C3380CC4-5D6E-409C-BE32-E72D297353CC}">
              <c16:uniqueId val="{00000001-BE90-41E2-9A71-E7A34F5C82A0}"/>
            </c:ext>
          </c:extLst>
        </c:ser>
        <c:ser>
          <c:idx val="2"/>
          <c:order val="2"/>
          <c:tx>
            <c:strRef>
              <c:f>'青果物（北港白津）'!$A$6</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'青果物（北港白津）'!$D$3:$E$3</c:f>
              <c:numCache>
                <c:formatCode>"収入（"#,##0"）";[Red]"収入（"\-#,##0"）"</c:formatCode>
                <c:ptCount val="2"/>
                <c:pt idx="0" formatCode="&quot;費用（&quot;#,##0&quot;）&quot;;[Red]&quot;費用（&quot;\-#,##0&quot;）&quot;">
                  <c:v>149</c:v>
                </c:pt>
                <c:pt idx="1">
                  <c:v>69</c:v>
                </c:pt>
              </c:numCache>
            </c:numRef>
          </c:cat>
          <c:val>
            <c:numRef>
              <c:f>'青果物（北港白津）'!$D$6:$E$6</c:f>
              <c:numCache>
                <c:formatCode>#,##0_);[Red]\(#,##0\)</c:formatCode>
                <c:ptCount val="2"/>
                <c:pt idx="1">
                  <c:v>80</c:v>
                </c:pt>
              </c:numCache>
            </c:numRef>
          </c:val>
          <c:extLst>
            <c:ext xmlns:c16="http://schemas.microsoft.com/office/drawing/2014/chart" uri="{C3380CC4-5D6E-409C-BE32-E72D297353CC}">
              <c16:uniqueId val="{00000002-BE90-41E2-9A71-E7A34F5C82A0}"/>
            </c:ext>
          </c:extLst>
        </c:ser>
        <c:dLbls>
          <c:dLblPos val="ctr"/>
          <c:showLegendKey val="0"/>
          <c:showVal val="1"/>
          <c:showCatName val="0"/>
          <c:showSerName val="0"/>
          <c:showPercent val="0"/>
          <c:showBubbleSize val="0"/>
        </c:dLbls>
        <c:gapWidth val="48"/>
        <c:overlap val="100"/>
        <c:axId val="438999944"/>
        <c:axId val="438992888"/>
      </c:barChart>
      <c:catAx>
        <c:axId val="438999944"/>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8992888"/>
        <c:crosses val="autoZero"/>
        <c:auto val="1"/>
        <c:lblAlgn val="ctr"/>
        <c:lblOffset val="100"/>
        <c:noMultiLvlLbl val="0"/>
      </c:catAx>
      <c:valAx>
        <c:axId val="438992888"/>
        <c:scaling>
          <c:orientation val="minMax"/>
        </c:scaling>
        <c:delete val="1"/>
        <c:axPos val="l"/>
        <c:numFmt formatCode="0%" sourceLinked="1"/>
        <c:majorTickMark val="none"/>
        <c:minorTickMark val="none"/>
        <c:tickLblPos val="nextTo"/>
        <c:crossAx val="4389999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1BCF-4885-9C48-51E22654FF38}"/>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'青果物（北港白津）'!$A$10:$A$11</c:f>
              <c:strCache>
                <c:ptCount val="2"/>
                <c:pt idx="0">
                  <c:v>北港白津地区</c:v>
                </c:pt>
                <c:pt idx="1">
                  <c:v>全施設平均</c:v>
                </c:pt>
              </c:strCache>
            </c:strRef>
          </c:cat>
          <c:val>
            <c:numRef>
              <c:f>'青果物（北港白津）'!$C$10:$C$11</c:f>
              <c:numCache>
                <c:formatCode>0.0%</c:formatCode>
                <c:ptCount val="2"/>
                <c:pt idx="0">
                  <c:v>0.2311</c:v>
                </c:pt>
                <c:pt idx="1">
                  <c:v>0.67</c:v>
                </c:pt>
              </c:numCache>
            </c:numRef>
          </c:val>
          <c:extLst>
            <c:ext xmlns:c16="http://schemas.microsoft.com/office/drawing/2014/chart" uri="{C3380CC4-5D6E-409C-BE32-E72D297353CC}">
              <c16:uniqueId val="{00000002-1BCF-4885-9C48-51E22654FF38}"/>
            </c:ext>
          </c:extLst>
        </c:ser>
        <c:dLbls>
          <c:dLblPos val="outEnd"/>
          <c:showLegendKey val="0"/>
          <c:showVal val="1"/>
          <c:showCatName val="0"/>
          <c:showSerName val="0"/>
          <c:showPercent val="0"/>
          <c:showBubbleSize val="0"/>
        </c:dLbls>
        <c:gapWidth val="20"/>
        <c:overlap val="-27"/>
        <c:axId val="324385128"/>
        <c:axId val="324383560"/>
      </c:barChart>
      <c:catAx>
        <c:axId val="3243851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4383560"/>
        <c:crosses val="autoZero"/>
        <c:auto val="1"/>
        <c:lblAlgn val="ctr"/>
        <c:lblOffset val="100"/>
        <c:noMultiLvlLbl val="0"/>
      </c:catAx>
      <c:valAx>
        <c:axId val="324383560"/>
        <c:scaling>
          <c:orientation val="minMax"/>
        </c:scaling>
        <c:delete val="1"/>
        <c:axPos val="l"/>
        <c:numFmt formatCode="0.0%" sourceLinked="1"/>
        <c:majorTickMark val="none"/>
        <c:minorTickMark val="none"/>
        <c:tickLblPos val="nextTo"/>
        <c:crossAx val="32438512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1825185185185186"/>
          <c:w val="0.87064814814814817"/>
          <c:h val="0.57666666666666666"/>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3139-402D-A210-F1A0E220DB45}"/>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'青果物（安治川）'!$A$10:$A$11</c:f>
              <c:strCache>
                <c:ptCount val="2"/>
                <c:pt idx="0">
                  <c:v>安治川地区</c:v>
                </c:pt>
                <c:pt idx="1">
                  <c:v>全施設平均※</c:v>
                </c:pt>
              </c:strCache>
            </c:strRef>
          </c:cat>
          <c:val>
            <c:numRef>
              <c:f>'青果物（安治川）'!$C$10:$C$11</c:f>
              <c:numCache>
                <c:formatCode>0.0%</c:formatCode>
                <c:ptCount val="2"/>
                <c:pt idx="0">
                  <c:v>0.38269999999999998</c:v>
                </c:pt>
                <c:pt idx="1">
                  <c:v>0.67</c:v>
                </c:pt>
              </c:numCache>
            </c:numRef>
          </c:val>
          <c:extLst>
            <c:ext xmlns:c16="http://schemas.microsoft.com/office/drawing/2014/chart" uri="{C3380CC4-5D6E-409C-BE32-E72D297353CC}">
              <c16:uniqueId val="{00000002-3139-402D-A210-F1A0E220DB45}"/>
            </c:ext>
          </c:extLst>
        </c:ser>
        <c:dLbls>
          <c:dLblPos val="outEnd"/>
          <c:showLegendKey val="0"/>
          <c:showVal val="1"/>
          <c:showCatName val="0"/>
          <c:showSerName val="0"/>
          <c:showPercent val="0"/>
          <c:showBubbleSize val="0"/>
        </c:dLbls>
        <c:gapWidth val="20"/>
        <c:overlap val="-27"/>
        <c:axId val="438999160"/>
        <c:axId val="439000336"/>
      </c:barChart>
      <c:catAx>
        <c:axId val="4389991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9000336"/>
        <c:crosses val="autoZero"/>
        <c:auto val="1"/>
        <c:lblAlgn val="ctr"/>
        <c:lblOffset val="100"/>
        <c:noMultiLvlLbl val="0"/>
      </c:catAx>
      <c:valAx>
        <c:axId val="439000336"/>
        <c:scaling>
          <c:orientation val="minMax"/>
        </c:scaling>
        <c:delete val="1"/>
        <c:axPos val="l"/>
        <c:numFmt formatCode="0.0%" sourceLinked="1"/>
        <c:majorTickMark val="none"/>
        <c:minorTickMark val="none"/>
        <c:tickLblPos val="nextTo"/>
        <c:crossAx val="438999160"/>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757575757581E-2"/>
          <c:y val="0.20649259259259259"/>
          <c:w val="0.87064814814814817"/>
          <c:h val="0.58842592592592591"/>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D7B9-4E39-BE04-E625ABEF37AE}"/>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'青果物（安治川）'!$A$10:$A$11</c:f>
              <c:strCache>
                <c:ptCount val="2"/>
                <c:pt idx="0">
                  <c:v>安治川地区</c:v>
                </c:pt>
                <c:pt idx="1">
                  <c:v>全施設平均※</c:v>
                </c:pt>
              </c:strCache>
            </c:strRef>
          </c:cat>
          <c:val>
            <c:numRef>
              <c:f>'青果物（安治川）'!$B$10:$B$11</c:f>
              <c:numCache>
                <c:formatCode>0.0%</c:formatCode>
                <c:ptCount val="2"/>
                <c:pt idx="0">
                  <c:v>0.43840000000000001</c:v>
                </c:pt>
                <c:pt idx="1">
                  <c:v>0.66</c:v>
                </c:pt>
              </c:numCache>
            </c:numRef>
          </c:val>
          <c:extLst>
            <c:ext xmlns:c16="http://schemas.microsoft.com/office/drawing/2014/chart" uri="{C3380CC4-5D6E-409C-BE32-E72D297353CC}">
              <c16:uniqueId val="{00000002-D7B9-4E39-BE04-E625ABEF37AE}"/>
            </c:ext>
          </c:extLst>
        </c:ser>
        <c:dLbls>
          <c:dLblPos val="outEnd"/>
          <c:showLegendKey val="0"/>
          <c:showVal val="1"/>
          <c:showCatName val="0"/>
          <c:showSerName val="0"/>
          <c:showPercent val="0"/>
          <c:showBubbleSize val="0"/>
        </c:dLbls>
        <c:gapWidth val="20"/>
        <c:overlap val="-27"/>
        <c:axId val="438998768"/>
        <c:axId val="438996024"/>
      </c:barChart>
      <c:catAx>
        <c:axId val="4389987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8996024"/>
        <c:crosses val="autoZero"/>
        <c:auto val="1"/>
        <c:lblAlgn val="ctr"/>
        <c:lblOffset val="100"/>
        <c:noMultiLvlLbl val="0"/>
      </c:catAx>
      <c:valAx>
        <c:axId val="438996024"/>
        <c:scaling>
          <c:orientation val="minMax"/>
        </c:scaling>
        <c:delete val="1"/>
        <c:axPos val="l"/>
        <c:numFmt formatCode="0.0%" sourceLinked="1"/>
        <c:majorTickMark val="none"/>
        <c:minorTickMark val="none"/>
        <c:tickLblPos val="nextTo"/>
        <c:crossAx val="43899876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2021/3/18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27</a:t>
            </a:fld>
            <a:endParaRPr kumimoji="1" lang="ja-JP" altLang="en-US"/>
          </a:p>
        </p:txBody>
      </p:sp>
    </p:spTree>
    <p:extLst>
      <p:ext uri="{BB962C8B-B14F-4D97-AF65-F5344CB8AC3E}">
        <p14:creationId xmlns:p14="http://schemas.microsoft.com/office/powerpoint/2010/main" val="205156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2021/3/18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2021/3/18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2021/3/18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2021/3/18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2021/3/18</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6177" y="1613007"/>
            <a:ext cx="4163936" cy="5011763"/>
          </a:xfrm>
          <a:prstGeom prst="rect">
            <a:avLst/>
          </a:prstGeom>
        </p:spPr>
      </p:pic>
      <p:sp>
        <p:nvSpPr>
          <p:cNvPr id="18" name="Freeform 443" descr="右上がり対角線 (太)"/>
          <p:cNvSpPr>
            <a:spLocks/>
          </p:cNvSpPr>
          <p:nvPr/>
        </p:nvSpPr>
        <p:spPr bwMode="auto">
          <a:xfrm>
            <a:off x="1643746" y="2795038"/>
            <a:ext cx="153483" cy="218508"/>
          </a:xfrm>
          <a:custGeom>
            <a:avLst/>
            <a:gdLst>
              <a:gd name="T0" fmla="*/ 2147483646 w 339"/>
              <a:gd name="T1" fmla="*/ 0 h 855"/>
              <a:gd name="T2" fmla="*/ 0 w 339"/>
              <a:gd name="T3" fmla="*/ 2147483646 h 855"/>
              <a:gd name="T4" fmla="*/ 2147483646 w 339"/>
              <a:gd name="T5" fmla="*/ 2147483646 h 855"/>
              <a:gd name="T6" fmla="*/ 2147483646 w 339"/>
              <a:gd name="T7" fmla="*/ 2147483646 h 855"/>
              <a:gd name="T8" fmla="*/ 2147483646 w 339"/>
              <a:gd name="T9" fmla="*/ 0 h 855"/>
              <a:gd name="T10" fmla="*/ 0 60000 65536"/>
              <a:gd name="T11" fmla="*/ 0 60000 65536"/>
              <a:gd name="T12" fmla="*/ 0 60000 65536"/>
              <a:gd name="T13" fmla="*/ 0 60000 65536"/>
              <a:gd name="T14" fmla="*/ 0 60000 65536"/>
              <a:gd name="T15" fmla="*/ 0 w 339"/>
              <a:gd name="T16" fmla="*/ 0 h 855"/>
              <a:gd name="T17" fmla="*/ 339 w 339"/>
              <a:gd name="T18" fmla="*/ 855 h 855"/>
              <a:gd name="connsiteX0" fmla="*/ 3363 w 10000"/>
              <a:gd name="connsiteY0" fmla="*/ 0 h 9474"/>
              <a:gd name="connsiteX1" fmla="*/ 0 w 10000"/>
              <a:gd name="connsiteY1" fmla="*/ 9474 h 9474"/>
              <a:gd name="connsiteX2" fmla="*/ 9481 w 10000"/>
              <a:gd name="connsiteY2" fmla="*/ 7266 h 9474"/>
              <a:gd name="connsiteX3" fmla="*/ 10000 w 10000"/>
              <a:gd name="connsiteY3" fmla="*/ 351 h 9474"/>
              <a:gd name="connsiteX4" fmla="*/ 3363 w 10000"/>
              <a:gd name="connsiteY4" fmla="*/ 0 h 9474"/>
              <a:gd name="connsiteX0" fmla="*/ 3363 w 11133"/>
              <a:gd name="connsiteY0" fmla="*/ 0 h 10000"/>
              <a:gd name="connsiteX1" fmla="*/ 0 w 11133"/>
              <a:gd name="connsiteY1" fmla="*/ 10000 h 10000"/>
              <a:gd name="connsiteX2" fmla="*/ 9481 w 11133"/>
              <a:gd name="connsiteY2" fmla="*/ 7669 h 10000"/>
              <a:gd name="connsiteX3" fmla="*/ 11133 w 11133"/>
              <a:gd name="connsiteY3" fmla="*/ 904 h 10000"/>
              <a:gd name="connsiteX4" fmla="*/ 3363 w 11133"/>
              <a:gd name="connsiteY4" fmla="*/ 0 h 10000"/>
              <a:gd name="connsiteX0" fmla="*/ 8649 w 11133"/>
              <a:gd name="connsiteY0" fmla="*/ 0 h 9252"/>
              <a:gd name="connsiteX1" fmla="*/ 0 w 11133"/>
              <a:gd name="connsiteY1" fmla="*/ 9252 h 9252"/>
              <a:gd name="connsiteX2" fmla="*/ 9481 w 11133"/>
              <a:gd name="connsiteY2" fmla="*/ 6921 h 9252"/>
              <a:gd name="connsiteX3" fmla="*/ 11133 w 11133"/>
              <a:gd name="connsiteY3" fmla="*/ 156 h 9252"/>
              <a:gd name="connsiteX4" fmla="*/ 8649 w 11133"/>
              <a:gd name="connsiteY4" fmla="*/ 0 h 9252"/>
              <a:gd name="connsiteX0" fmla="*/ 4264 w 10000"/>
              <a:gd name="connsiteY0" fmla="*/ 0 h 10809"/>
              <a:gd name="connsiteX1" fmla="*/ 0 w 10000"/>
              <a:gd name="connsiteY1" fmla="*/ 10809 h 10809"/>
              <a:gd name="connsiteX2" fmla="*/ 8516 w 10000"/>
              <a:gd name="connsiteY2" fmla="*/ 8290 h 10809"/>
              <a:gd name="connsiteX3" fmla="*/ 10000 w 10000"/>
              <a:gd name="connsiteY3" fmla="*/ 978 h 10809"/>
              <a:gd name="connsiteX4" fmla="*/ 4264 w 10000"/>
              <a:gd name="connsiteY4" fmla="*/ 0 h 10809"/>
              <a:gd name="connsiteX0" fmla="*/ 1890 w 7626"/>
              <a:gd name="connsiteY0" fmla="*/ 0 h 8499"/>
              <a:gd name="connsiteX1" fmla="*/ 0 w 7626"/>
              <a:gd name="connsiteY1" fmla="*/ 8499 h 8499"/>
              <a:gd name="connsiteX2" fmla="*/ 6142 w 7626"/>
              <a:gd name="connsiteY2" fmla="*/ 8290 h 8499"/>
              <a:gd name="connsiteX3" fmla="*/ 7626 w 7626"/>
              <a:gd name="connsiteY3" fmla="*/ 978 h 8499"/>
              <a:gd name="connsiteX4" fmla="*/ 1890 w 7626"/>
              <a:gd name="connsiteY4" fmla="*/ 0 h 8499"/>
              <a:gd name="connsiteX0" fmla="*/ 1885 w 9407"/>
              <a:gd name="connsiteY0" fmla="*/ 0 h 9754"/>
              <a:gd name="connsiteX1" fmla="*/ 0 w 9407"/>
              <a:gd name="connsiteY1" fmla="*/ 9049 h 9754"/>
              <a:gd name="connsiteX2" fmla="*/ 7461 w 9407"/>
              <a:gd name="connsiteY2" fmla="*/ 9754 h 9754"/>
              <a:gd name="connsiteX3" fmla="*/ 9407 w 9407"/>
              <a:gd name="connsiteY3" fmla="*/ 1151 h 9754"/>
              <a:gd name="connsiteX4" fmla="*/ 1885 w 9407"/>
              <a:gd name="connsiteY4" fmla="*/ 0 h 9754"/>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0000"/>
              <a:gd name="connsiteX1" fmla="*/ 0 w 10000"/>
              <a:gd name="connsiteY1" fmla="*/ 9277 h 10000"/>
              <a:gd name="connsiteX2" fmla="*/ 7931 w 10000"/>
              <a:gd name="connsiteY2" fmla="*/ 10000 h 10000"/>
              <a:gd name="connsiteX3" fmla="*/ 10000 w 10000"/>
              <a:gd name="connsiteY3" fmla="*/ 1180 h 10000"/>
              <a:gd name="connsiteX4" fmla="*/ 2004 w 10000"/>
              <a:gd name="connsiteY4" fmla="*/ 0 h 10000"/>
              <a:gd name="connsiteX0" fmla="*/ 2004 w 10000"/>
              <a:gd name="connsiteY0" fmla="*/ 0 h 12787"/>
              <a:gd name="connsiteX1" fmla="*/ 0 w 10000"/>
              <a:gd name="connsiteY1" fmla="*/ 9277 h 12787"/>
              <a:gd name="connsiteX2" fmla="*/ 7143 w 10000"/>
              <a:gd name="connsiteY2" fmla="*/ 12787 h 12787"/>
              <a:gd name="connsiteX3" fmla="*/ 10000 w 10000"/>
              <a:gd name="connsiteY3" fmla="*/ 1180 h 12787"/>
              <a:gd name="connsiteX4" fmla="*/ 2004 w 10000"/>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 name="connsiteX0" fmla="*/ 2162 w 10158"/>
              <a:gd name="connsiteY0" fmla="*/ 0 h 12787"/>
              <a:gd name="connsiteX1" fmla="*/ 0 w 10158"/>
              <a:gd name="connsiteY1" fmla="*/ 11925 h 12787"/>
              <a:gd name="connsiteX2" fmla="*/ 7301 w 10158"/>
              <a:gd name="connsiteY2" fmla="*/ 12787 h 12787"/>
              <a:gd name="connsiteX3" fmla="*/ 10158 w 10158"/>
              <a:gd name="connsiteY3" fmla="*/ 1180 h 12787"/>
              <a:gd name="connsiteX4" fmla="*/ 2162 w 10158"/>
              <a:gd name="connsiteY4" fmla="*/ 0 h 12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8" h="12787">
                <a:moveTo>
                  <a:pt x="2162" y="0"/>
                </a:moveTo>
                <a:lnTo>
                  <a:pt x="0" y="11925"/>
                </a:lnTo>
                <a:cubicBezTo>
                  <a:pt x="6584" y="12724"/>
                  <a:pt x="4657" y="12546"/>
                  <a:pt x="7301" y="12787"/>
                </a:cubicBezTo>
                <a:lnTo>
                  <a:pt x="10158" y="1180"/>
                </a:lnTo>
                <a:lnTo>
                  <a:pt x="2162"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dirty="0">
              <a:solidFill>
                <a:prstClr val="black"/>
              </a:solidFill>
              <a:latin typeface="+mn-ea"/>
            </a:endParaRPr>
          </a:p>
        </p:txBody>
      </p:sp>
      <p:sp>
        <p:nvSpPr>
          <p:cNvPr id="19" name="Freeform 496"/>
          <p:cNvSpPr>
            <a:spLocks/>
          </p:cNvSpPr>
          <p:nvPr/>
        </p:nvSpPr>
        <p:spPr bwMode="auto">
          <a:xfrm rot="10411022">
            <a:off x="1688743" y="2814793"/>
            <a:ext cx="54617" cy="41124"/>
          </a:xfrm>
          <a:custGeom>
            <a:avLst/>
            <a:gdLst>
              <a:gd name="T0" fmla="*/ 2147483646 w 87"/>
              <a:gd name="T1" fmla="*/ 2147483646 h 90"/>
              <a:gd name="T2" fmla="*/ 0 w 87"/>
              <a:gd name="T3" fmla="*/ 2147483646 h 90"/>
              <a:gd name="T4" fmla="*/ 2147483646 w 87"/>
              <a:gd name="T5" fmla="*/ 0 h 90"/>
              <a:gd name="T6" fmla="*/ 2147483646 w 87"/>
              <a:gd name="T7" fmla="*/ 2147483646 h 90"/>
              <a:gd name="T8" fmla="*/ 2147483646 w 87"/>
              <a:gd name="T9" fmla="*/ 2147483646 h 90"/>
              <a:gd name="T10" fmla="*/ 0 60000 65536"/>
              <a:gd name="T11" fmla="*/ 0 60000 65536"/>
              <a:gd name="T12" fmla="*/ 0 60000 65536"/>
              <a:gd name="T13" fmla="*/ 0 60000 65536"/>
              <a:gd name="T14" fmla="*/ 0 60000 65536"/>
              <a:gd name="T15" fmla="*/ 0 w 87"/>
              <a:gd name="T16" fmla="*/ 0 h 90"/>
              <a:gd name="T17" fmla="*/ 87 w 87"/>
              <a:gd name="T18" fmla="*/ 90 h 90"/>
            </a:gdLst>
            <a:ahLst/>
            <a:cxnLst>
              <a:cxn ang="T10">
                <a:pos x="T0" y="T1"/>
              </a:cxn>
              <a:cxn ang="T11">
                <a:pos x="T2" y="T3"/>
              </a:cxn>
              <a:cxn ang="T12">
                <a:pos x="T4" y="T5"/>
              </a:cxn>
              <a:cxn ang="T13">
                <a:pos x="T6" y="T7"/>
              </a:cxn>
              <a:cxn ang="T14">
                <a:pos x="T8" y="T9"/>
              </a:cxn>
            </a:cxnLst>
            <a:rect l="T15" t="T16" r="T17" b="T18"/>
            <a:pathLst>
              <a:path w="87" h="90">
                <a:moveTo>
                  <a:pt x="75" y="90"/>
                </a:moveTo>
                <a:lnTo>
                  <a:pt x="0" y="75"/>
                </a:lnTo>
                <a:lnTo>
                  <a:pt x="9" y="0"/>
                </a:lnTo>
                <a:lnTo>
                  <a:pt x="87" y="12"/>
                </a:lnTo>
                <a:lnTo>
                  <a:pt x="75" y="90"/>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20" name="Freeform 721"/>
          <p:cNvSpPr>
            <a:spLocks/>
          </p:cNvSpPr>
          <p:nvPr/>
        </p:nvSpPr>
        <p:spPr bwMode="auto">
          <a:xfrm>
            <a:off x="1702399" y="2820930"/>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sz="1200">
              <a:solidFill>
                <a:prstClr val="black"/>
              </a:solidFill>
              <a:latin typeface="+mn-ea"/>
            </a:endParaRPr>
          </a:p>
        </p:txBody>
      </p:sp>
      <p:sp>
        <p:nvSpPr>
          <p:cNvPr id="21" name="Freeform 497"/>
          <p:cNvSpPr>
            <a:spLocks/>
          </p:cNvSpPr>
          <p:nvPr/>
        </p:nvSpPr>
        <p:spPr bwMode="auto">
          <a:xfrm rot="10544123">
            <a:off x="1682741" y="2885329"/>
            <a:ext cx="39318" cy="67925"/>
          </a:xfrm>
          <a:custGeom>
            <a:avLst/>
            <a:gdLst>
              <a:gd name="T0" fmla="*/ 2147483646 w 60"/>
              <a:gd name="T1" fmla="*/ 2147483646 h 111"/>
              <a:gd name="T2" fmla="*/ 0 w 60"/>
              <a:gd name="T3" fmla="*/ 2147483646 h 111"/>
              <a:gd name="T4" fmla="*/ 2147483646 w 60"/>
              <a:gd name="T5" fmla="*/ 0 h 111"/>
              <a:gd name="T6" fmla="*/ 2147483646 w 60"/>
              <a:gd name="T7" fmla="*/ 2147483646 h 111"/>
              <a:gd name="T8" fmla="*/ 2147483646 w 60"/>
              <a:gd name="T9" fmla="*/ 2147483646 h 111"/>
              <a:gd name="T10" fmla="*/ 0 60000 65536"/>
              <a:gd name="T11" fmla="*/ 0 60000 65536"/>
              <a:gd name="T12" fmla="*/ 0 60000 65536"/>
              <a:gd name="T13" fmla="*/ 0 60000 65536"/>
              <a:gd name="T14" fmla="*/ 0 60000 65536"/>
              <a:gd name="T15" fmla="*/ 0 w 60"/>
              <a:gd name="T16" fmla="*/ 0 h 111"/>
              <a:gd name="T17" fmla="*/ 60 w 60"/>
              <a:gd name="T18" fmla="*/ 111 h 111"/>
            </a:gdLst>
            <a:ahLst/>
            <a:cxnLst>
              <a:cxn ang="T10">
                <a:pos x="T0" y="T1"/>
              </a:cxn>
              <a:cxn ang="T11">
                <a:pos x="T2" y="T3"/>
              </a:cxn>
              <a:cxn ang="T12">
                <a:pos x="T4" y="T5"/>
              </a:cxn>
              <a:cxn ang="T13">
                <a:pos x="T6" y="T7"/>
              </a:cxn>
              <a:cxn ang="T14">
                <a:pos x="T8" y="T9"/>
              </a:cxn>
            </a:cxnLst>
            <a:rect l="T15" t="T16" r="T17" b="T18"/>
            <a:pathLst>
              <a:path w="60" h="111">
                <a:moveTo>
                  <a:pt x="48" y="111"/>
                </a:moveTo>
                <a:lnTo>
                  <a:pt x="0" y="96"/>
                </a:lnTo>
                <a:lnTo>
                  <a:pt x="12" y="0"/>
                </a:lnTo>
                <a:lnTo>
                  <a:pt x="60" y="15"/>
                </a:lnTo>
                <a:lnTo>
                  <a:pt x="48" y="111"/>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22" name="Freeform 720"/>
          <p:cNvSpPr>
            <a:spLocks/>
          </p:cNvSpPr>
          <p:nvPr/>
        </p:nvSpPr>
        <p:spPr bwMode="auto">
          <a:xfrm>
            <a:off x="1686596" y="2883960"/>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sz="1200">
              <a:solidFill>
                <a:prstClr val="black"/>
              </a:solidFill>
              <a:latin typeface="+mn-ea"/>
            </a:endParaRPr>
          </a:p>
        </p:txBody>
      </p:sp>
      <p:sp>
        <p:nvSpPr>
          <p:cNvPr id="23" name="Text Box 684"/>
          <p:cNvSpPr txBox="1">
            <a:spLocks noChangeArrowheads="1"/>
          </p:cNvSpPr>
          <p:nvPr/>
        </p:nvSpPr>
        <p:spPr bwMode="auto">
          <a:xfrm>
            <a:off x="747017" y="3164817"/>
            <a:ext cx="237206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①</a:t>
            </a:r>
            <a:r>
              <a:rPr lang="ja-JP" altLang="en-US" sz="1200" dirty="0" smtClean="0">
                <a:solidFill>
                  <a:prstClr val="black"/>
                </a:solidFill>
                <a:latin typeface="+mn-ea"/>
                <a:ea typeface="+mn-ea"/>
              </a:rPr>
              <a:t>青果物関連施設（北港白津）</a:t>
            </a:r>
            <a:endParaRPr lang="ja-JP" altLang="en-US" sz="1200" dirty="0">
              <a:solidFill>
                <a:prstClr val="black"/>
              </a:solidFill>
              <a:latin typeface="+mn-ea"/>
              <a:ea typeface="+mn-ea"/>
            </a:endParaRPr>
          </a:p>
        </p:txBody>
      </p:sp>
      <p:sp>
        <p:nvSpPr>
          <p:cNvPr id="24" name="Freeform 472" descr="右上がり対角線 (太)"/>
          <p:cNvSpPr>
            <a:spLocks/>
          </p:cNvSpPr>
          <p:nvPr/>
        </p:nvSpPr>
        <p:spPr bwMode="auto">
          <a:xfrm rot="9967286" flipH="1" flipV="1">
            <a:off x="3324597" y="3168056"/>
            <a:ext cx="41500" cy="39318"/>
          </a:xfrm>
          <a:custGeom>
            <a:avLst/>
            <a:gdLst>
              <a:gd name="T0" fmla="*/ 2147483646 w 84"/>
              <a:gd name="T1" fmla="*/ 2147483646 h 111"/>
              <a:gd name="T2" fmla="*/ 0 w 84"/>
              <a:gd name="T3" fmla="*/ 2147483646 h 111"/>
              <a:gd name="T4" fmla="*/ 2147483646 w 84"/>
              <a:gd name="T5" fmla="*/ 2147483646 h 111"/>
              <a:gd name="T6" fmla="*/ 2147483646 w 84"/>
              <a:gd name="T7" fmla="*/ 0 h 111"/>
              <a:gd name="T8" fmla="*/ 2147483646 w 84"/>
              <a:gd name="T9" fmla="*/ 2147483646 h 111"/>
              <a:gd name="T10" fmla="*/ 0 60000 65536"/>
              <a:gd name="T11" fmla="*/ 0 60000 65536"/>
              <a:gd name="T12" fmla="*/ 0 60000 65536"/>
              <a:gd name="T13" fmla="*/ 0 60000 65536"/>
              <a:gd name="T14" fmla="*/ 0 60000 65536"/>
              <a:gd name="T15" fmla="*/ 0 w 84"/>
              <a:gd name="T16" fmla="*/ 0 h 111"/>
              <a:gd name="T17" fmla="*/ 84 w 84"/>
              <a:gd name="T18" fmla="*/ 111 h 111"/>
            </a:gdLst>
            <a:ahLst/>
            <a:cxnLst>
              <a:cxn ang="T10">
                <a:pos x="T0" y="T1"/>
              </a:cxn>
              <a:cxn ang="T11">
                <a:pos x="T2" y="T3"/>
              </a:cxn>
              <a:cxn ang="T12">
                <a:pos x="T4" y="T5"/>
              </a:cxn>
              <a:cxn ang="T13">
                <a:pos x="T6" y="T7"/>
              </a:cxn>
              <a:cxn ang="T14">
                <a:pos x="T8" y="T9"/>
              </a:cxn>
            </a:cxnLst>
            <a:rect l="T15" t="T16" r="T17" b="T18"/>
            <a:pathLst>
              <a:path w="84" h="111">
                <a:moveTo>
                  <a:pt x="9" y="18"/>
                </a:moveTo>
                <a:lnTo>
                  <a:pt x="0" y="111"/>
                </a:lnTo>
                <a:lnTo>
                  <a:pt x="84" y="75"/>
                </a:lnTo>
                <a:lnTo>
                  <a:pt x="63" y="0"/>
                </a:lnTo>
                <a:lnTo>
                  <a:pt x="9" y="18"/>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25" name="Freeform 572"/>
          <p:cNvSpPr>
            <a:spLocks/>
          </p:cNvSpPr>
          <p:nvPr/>
        </p:nvSpPr>
        <p:spPr bwMode="auto">
          <a:xfrm rot="19560000" flipH="1">
            <a:off x="3330405" y="3175919"/>
            <a:ext cx="29882" cy="23591"/>
          </a:xfrm>
          <a:custGeom>
            <a:avLst/>
            <a:gdLst>
              <a:gd name="T0" fmla="*/ 2147483646 w 51"/>
              <a:gd name="T1" fmla="*/ 2147483646 h 66"/>
              <a:gd name="T2" fmla="*/ 2147483646 w 51"/>
              <a:gd name="T3" fmla="*/ 2147483646 h 66"/>
              <a:gd name="T4" fmla="*/ 0 w 51"/>
              <a:gd name="T5" fmla="*/ 2147483646 h 66"/>
              <a:gd name="T6" fmla="*/ 2147483646 w 51"/>
              <a:gd name="T7" fmla="*/ 0 h 66"/>
              <a:gd name="T8" fmla="*/ 2147483646 w 51"/>
              <a:gd name="T9" fmla="*/ 2147483646 h 66"/>
              <a:gd name="T10" fmla="*/ 0 60000 65536"/>
              <a:gd name="T11" fmla="*/ 0 60000 65536"/>
              <a:gd name="T12" fmla="*/ 0 60000 65536"/>
              <a:gd name="T13" fmla="*/ 0 60000 65536"/>
              <a:gd name="T14" fmla="*/ 0 60000 65536"/>
              <a:gd name="T15" fmla="*/ 0 w 51"/>
              <a:gd name="T16" fmla="*/ 0 h 66"/>
              <a:gd name="T17" fmla="*/ 51 w 51"/>
              <a:gd name="T18" fmla="*/ 66 h 66"/>
            </a:gdLst>
            <a:ahLst/>
            <a:cxnLst>
              <a:cxn ang="T10">
                <a:pos x="T0" y="T1"/>
              </a:cxn>
              <a:cxn ang="T11">
                <a:pos x="T2" y="T3"/>
              </a:cxn>
              <a:cxn ang="T12">
                <a:pos x="T4" y="T5"/>
              </a:cxn>
              <a:cxn ang="T13">
                <a:pos x="T6" y="T7"/>
              </a:cxn>
              <a:cxn ang="T14">
                <a:pos x="T8" y="T9"/>
              </a:cxn>
            </a:cxnLst>
            <a:rect l="T15" t="T16" r="T17" b="T18"/>
            <a:pathLst>
              <a:path w="51" h="66">
                <a:moveTo>
                  <a:pt x="51" y="45"/>
                </a:moveTo>
                <a:lnTo>
                  <a:pt x="6" y="66"/>
                </a:lnTo>
                <a:lnTo>
                  <a:pt x="0" y="9"/>
                </a:lnTo>
                <a:lnTo>
                  <a:pt x="45" y="0"/>
                </a:lnTo>
                <a:lnTo>
                  <a:pt x="51" y="45"/>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26" name="Freeform 722"/>
          <p:cNvSpPr>
            <a:spLocks/>
          </p:cNvSpPr>
          <p:nvPr/>
        </p:nvSpPr>
        <p:spPr bwMode="white">
          <a:xfrm flipV="1">
            <a:off x="3345346" y="3170544"/>
            <a:ext cx="7864" cy="7864"/>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sz="1200">
              <a:solidFill>
                <a:prstClr val="black"/>
              </a:solidFill>
              <a:latin typeface="+mn-ea"/>
            </a:endParaRPr>
          </a:p>
        </p:txBody>
      </p:sp>
      <p:sp>
        <p:nvSpPr>
          <p:cNvPr id="27" name="Freeform 482" descr="右上がり対角線 (太)"/>
          <p:cNvSpPr>
            <a:spLocks/>
          </p:cNvSpPr>
          <p:nvPr/>
        </p:nvSpPr>
        <p:spPr bwMode="auto">
          <a:xfrm>
            <a:off x="3382709" y="3149121"/>
            <a:ext cx="47614" cy="39318"/>
          </a:xfrm>
          <a:custGeom>
            <a:avLst/>
            <a:gdLst>
              <a:gd name="T0" fmla="*/ 0 w 105"/>
              <a:gd name="T1" fmla="*/ 2147483646 h 69"/>
              <a:gd name="T2" fmla="*/ 2147483646 w 105"/>
              <a:gd name="T3" fmla="*/ 2147483646 h 69"/>
              <a:gd name="T4" fmla="*/ 2147483646 w 105"/>
              <a:gd name="T5" fmla="*/ 2147483646 h 69"/>
              <a:gd name="T6" fmla="*/ 2147483646 w 105"/>
              <a:gd name="T7" fmla="*/ 0 h 69"/>
              <a:gd name="T8" fmla="*/ 0 w 105"/>
              <a:gd name="T9" fmla="*/ 2147483646 h 69"/>
              <a:gd name="T10" fmla="*/ 0 60000 65536"/>
              <a:gd name="T11" fmla="*/ 0 60000 65536"/>
              <a:gd name="T12" fmla="*/ 0 60000 65536"/>
              <a:gd name="T13" fmla="*/ 0 60000 65536"/>
              <a:gd name="T14" fmla="*/ 0 60000 65536"/>
              <a:gd name="T15" fmla="*/ 0 w 105"/>
              <a:gd name="T16" fmla="*/ 0 h 69"/>
              <a:gd name="T17" fmla="*/ 105 w 105"/>
              <a:gd name="T18" fmla="*/ 69 h 69"/>
            </a:gdLst>
            <a:ahLst/>
            <a:cxnLst>
              <a:cxn ang="T10">
                <a:pos x="T0" y="T1"/>
              </a:cxn>
              <a:cxn ang="T11">
                <a:pos x="T2" y="T3"/>
              </a:cxn>
              <a:cxn ang="T12">
                <a:pos x="T4" y="T5"/>
              </a:cxn>
              <a:cxn ang="T13">
                <a:pos x="T6" y="T7"/>
              </a:cxn>
              <a:cxn ang="T14">
                <a:pos x="T8" y="T9"/>
              </a:cxn>
            </a:cxnLst>
            <a:rect l="T15" t="T16" r="T17" b="T18"/>
            <a:pathLst>
              <a:path w="105" h="69">
                <a:moveTo>
                  <a:pt x="0" y="21"/>
                </a:moveTo>
                <a:lnTo>
                  <a:pt x="15" y="69"/>
                </a:lnTo>
                <a:lnTo>
                  <a:pt x="105" y="39"/>
                </a:lnTo>
                <a:lnTo>
                  <a:pt x="69" y="0"/>
                </a:lnTo>
                <a:lnTo>
                  <a:pt x="0" y="21"/>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28" name="Freeform 483" descr="右上がり対角線 (太)"/>
          <p:cNvSpPr>
            <a:spLocks/>
          </p:cNvSpPr>
          <p:nvPr/>
        </p:nvSpPr>
        <p:spPr bwMode="auto">
          <a:xfrm>
            <a:off x="3450434" y="3121996"/>
            <a:ext cx="54727" cy="39318"/>
          </a:xfrm>
          <a:custGeom>
            <a:avLst/>
            <a:gdLst>
              <a:gd name="T0" fmla="*/ 0 w 123"/>
              <a:gd name="T1" fmla="*/ 2147483646 h 66"/>
              <a:gd name="T2" fmla="*/ 2147483646 w 123"/>
              <a:gd name="T3" fmla="*/ 2147483646 h 66"/>
              <a:gd name="T4" fmla="*/ 2147483646 w 123"/>
              <a:gd name="T5" fmla="*/ 2147483646 h 66"/>
              <a:gd name="T6" fmla="*/ 2147483646 w 123"/>
              <a:gd name="T7" fmla="*/ 0 h 66"/>
              <a:gd name="T8" fmla="*/ 0 w 123"/>
              <a:gd name="T9" fmla="*/ 2147483646 h 66"/>
              <a:gd name="T10" fmla="*/ 0 60000 65536"/>
              <a:gd name="T11" fmla="*/ 0 60000 65536"/>
              <a:gd name="T12" fmla="*/ 0 60000 65536"/>
              <a:gd name="T13" fmla="*/ 0 60000 65536"/>
              <a:gd name="T14" fmla="*/ 0 60000 65536"/>
              <a:gd name="T15" fmla="*/ 0 w 123"/>
              <a:gd name="T16" fmla="*/ 0 h 66"/>
              <a:gd name="T17" fmla="*/ 123 w 123"/>
              <a:gd name="T18" fmla="*/ 66 h 66"/>
            </a:gdLst>
            <a:ahLst/>
            <a:cxnLst>
              <a:cxn ang="T10">
                <a:pos x="T0" y="T1"/>
              </a:cxn>
              <a:cxn ang="T11">
                <a:pos x="T2" y="T3"/>
              </a:cxn>
              <a:cxn ang="T12">
                <a:pos x="T4" y="T5"/>
              </a:cxn>
              <a:cxn ang="T13">
                <a:pos x="T6" y="T7"/>
              </a:cxn>
              <a:cxn ang="T14">
                <a:pos x="T8" y="T9"/>
              </a:cxn>
            </a:cxnLst>
            <a:rect l="T15" t="T16" r="T17" b="T18"/>
            <a:pathLst>
              <a:path w="123" h="66">
                <a:moveTo>
                  <a:pt x="0" y="27"/>
                </a:moveTo>
                <a:lnTo>
                  <a:pt x="33" y="66"/>
                </a:lnTo>
                <a:lnTo>
                  <a:pt x="123" y="42"/>
                </a:lnTo>
                <a:lnTo>
                  <a:pt x="90" y="0"/>
                </a:lnTo>
                <a:lnTo>
                  <a:pt x="0" y="2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29" name="Freeform 484" descr="右上がり対角線 (太)"/>
          <p:cNvSpPr>
            <a:spLocks/>
          </p:cNvSpPr>
          <p:nvPr/>
        </p:nvSpPr>
        <p:spPr bwMode="auto">
          <a:xfrm>
            <a:off x="3513663" y="3030217"/>
            <a:ext cx="57456" cy="77303"/>
          </a:xfrm>
          <a:custGeom>
            <a:avLst/>
            <a:gdLst>
              <a:gd name="T0" fmla="*/ 2147483646 w 144"/>
              <a:gd name="T1" fmla="*/ 0 h 165"/>
              <a:gd name="T2" fmla="*/ 0 w 144"/>
              <a:gd name="T3" fmla="*/ 2147483646 h 165"/>
              <a:gd name="T4" fmla="*/ 2147483646 w 144"/>
              <a:gd name="T5" fmla="*/ 2147483646 h 165"/>
              <a:gd name="T6" fmla="*/ 2147483646 w 144"/>
              <a:gd name="T7" fmla="*/ 2147483646 h 165"/>
              <a:gd name="T8" fmla="*/ 2147483646 w 144"/>
              <a:gd name="T9" fmla="*/ 0 h 165"/>
              <a:gd name="T10" fmla="*/ 0 60000 65536"/>
              <a:gd name="T11" fmla="*/ 0 60000 65536"/>
              <a:gd name="T12" fmla="*/ 0 60000 65536"/>
              <a:gd name="T13" fmla="*/ 0 60000 65536"/>
              <a:gd name="T14" fmla="*/ 0 60000 65536"/>
              <a:gd name="T15" fmla="*/ 0 w 144"/>
              <a:gd name="T16" fmla="*/ 0 h 165"/>
              <a:gd name="T17" fmla="*/ 144 w 144"/>
              <a:gd name="T18" fmla="*/ 165 h 165"/>
            </a:gdLst>
            <a:ahLst/>
            <a:cxnLst>
              <a:cxn ang="T10">
                <a:pos x="T0" y="T1"/>
              </a:cxn>
              <a:cxn ang="T11">
                <a:pos x="T2" y="T3"/>
              </a:cxn>
              <a:cxn ang="T12">
                <a:pos x="T4" y="T5"/>
              </a:cxn>
              <a:cxn ang="T13">
                <a:pos x="T6" y="T7"/>
              </a:cxn>
              <a:cxn ang="T14">
                <a:pos x="T8" y="T9"/>
              </a:cxn>
            </a:cxnLst>
            <a:rect l="T15" t="T16" r="T17" b="T18"/>
            <a:pathLst>
              <a:path w="144" h="165">
                <a:moveTo>
                  <a:pt x="105" y="0"/>
                </a:moveTo>
                <a:lnTo>
                  <a:pt x="0" y="126"/>
                </a:lnTo>
                <a:lnTo>
                  <a:pt x="36" y="165"/>
                </a:lnTo>
                <a:lnTo>
                  <a:pt x="144" y="36"/>
                </a:lnTo>
                <a:lnTo>
                  <a:pt x="105"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30" name="Freeform 570"/>
          <p:cNvSpPr>
            <a:spLocks/>
          </p:cNvSpPr>
          <p:nvPr/>
        </p:nvSpPr>
        <p:spPr bwMode="auto">
          <a:xfrm>
            <a:off x="3459604" y="3129367"/>
            <a:ext cx="35018" cy="12288"/>
          </a:xfrm>
          <a:custGeom>
            <a:avLst/>
            <a:gdLst>
              <a:gd name="T0" fmla="*/ 2147483646 w 96"/>
              <a:gd name="T1" fmla="*/ 2147483646 h 42"/>
              <a:gd name="T2" fmla="*/ 2147483646 w 96"/>
              <a:gd name="T3" fmla="*/ 2147483646 h 42"/>
              <a:gd name="T4" fmla="*/ 0 w 96"/>
              <a:gd name="T5" fmla="*/ 2147483646 h 42"/>
              <a:gd name="T6" fmla="*/ 2147483646 w 96"/>
              <a:gd name="T7" fmla="*/ 0 h 42"/>
              <a:gd name="T8" fmla="*/ 2147483646 w 96"/>
              <a:gd name="T9" fmla="*/ 2147483646 h 42"/>
              <a:gd name="T10" fmla="*/ 0 60000 65536"/>
              <a:gd name="T11" fmla="*/ 0 60000 65536"/>
              <a:gd name="T12" fmla="*/ 0 60000 65536"/>
              <a:gd name="T13" fmla="*/ 0 60000 65536"/>
              <a:gd name="T14" fmla="*/ 0 60000 65536"/>
              <a:gd name="T15" fmla="*/ 0 w 96"/>
              <a:gd name="T16" fmla="*/ 0 h 42"/>
              <a:gd name="T17" fmla="*/ 96 w 96"/>
              <a:gd name="T18" fmla="*/ 42 h 42"/>
            </a:gdLst>
            <a:ahLst/>
            <a:cxnLst>
              <a:cxn ang="T10">
                <a:pos x="T0" y="T1"/>
              </a:cxn>
              <a:cxn ang="T11">
                <a:pos x="T2" y="T3"/>
              </a:cxn>
              <a:cxn ang="T12">
                <a:pos x="T4" y="T5"/>
              </a:cxn>
              <a:cxn ang="T13">
                <a:pos x="T6" y="T7"/>
              </a:cxn>
              <a:cxn ang="T14">
                <a:pos x="T8" y="T9"/>
              </a:cxn>
            </a:cxnLst>
            <a:rect l="T15" t="T16" r="T17" b="T18"/>
            <a:pathLst>
              <a:path w="96" h="42">
                <a:moveTo>
                  <a:pt x="96" y="21"/>
                </a:moveTo>
                <a:lnTo>
                  <a:pt x="24" y="42"/>
                </a:lnTo>
                <a:lnTo>
                  <a:pt x="0" y="21"/>
                </a:lnTo>
                <a:lnTo>
                  <a:pt x="78" y="0"/>
                </a:lnTo>
                <a:lnTo>
                  <a:pt x="96" y="21"/>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31" name="Freeform 571"/>
          <p:cNvSpPr>
            <a:spLocks/>
          </p:cNvSpPr>
          <p:nvPr/>
        </p:nvSpPr>
        <p:spPr bwMode="auto">
          <a:xfrm>
            <a:off x="3514002" y="3030218"/>
            <a:ext cx="57117" cy="64507"/>
          </a:xfrm>
          <a:custGeom>
            <a:avLst/>
            <a:gdLst>
              <a:gd name="T0" fmla="*/ 2147483646 w 87"/>
              <a:gd name="T1" fmla="*/ 2147483646 h 106"/>
              <a:gd name="T2" fmla="*/ 2147483646 w 87"/>
              <a:gd name="T3" fmla="*/ 2147483646 h 106"/>
              <a:gd name="T4" fmla="*/ 0 w 87"/>
              <a:gd name="T5" fmla="*/ 2147483646 h 106"/>
              <a:gd name="T6" fmla="*/ 2147483646 w 87"/>
              <a:gd name="T7" fmla="*/ 0 h 106"/>
              <a:gd name="T8" fmla="*/ 2147483646 w 87"/>
              <a:gd name="T9" fmla="*/ 2147483646 h 106"/>
              <a:gd name="T10" fmla="*/ 0 60000 65536"/>
              <a:gd name="T11" fmla="*/ 0 60000 65536"/>
              <a:gd name="T12" fmla="*/ 0 60000 65536"/>
              <a:gd name="T13" fmla="*/ 0 60000 65536"/>
              <a:gd name="T14" fmla="*/ 0 60000 65536"/>
              <a:gd name="T15" fmla="*/ 0 w 87"/>
              <a:gd name="T16" fmla="*/ 0 h 106"/>
              <a:gd name="T17" fmla="*/ 87 w 87"/>
              <a:gd name="T18" fmla="*/ 106 h 106"/>
            </a:gdLst>
            <a:ahLst/>
            <a:cxnLst>
              <a:cxn ang="T10">
                <a:pos x="T0" y="T1"/>
              </a:cxn>
              <a:cxn ang="T11">
                <a:pos x="T2" y="T3"/>
              </a:cxn>
              <a:cxn ang="T12">
                <a:pos x="T4" y="T5"/>
              </a:cxn>
              <a:cxn ang="T13">
                <a:pos x="T6" y="T7"/>
              </a:cxn>
              <a:cxn ang="T14">
                <a:pos x="T8" y="T9"/>
              </a:cxn>
            </a:cxnLst>
            <a:rect l="T15" t="T16" r="T17" b="T18"/>
            <a:pathLst>
              <a:path w="87" h="106">
                <a:moveTo>
                  <a:pt x="87" y="22"/>
                </a:moveTo>
                <a:lnTo>
                  <a:pt x="24" y="106"/>
                </a:lnTo>
                <a:lnTo>
                  <a:pt x="0" y="88"/>
                </a:lnTo>
                <a:lnTo>
                  <a:pt x="72" y="0"/>
                </a:lnTo>
                <a:lnTo>
                  <a:pt x="87" y="22"/>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32" name="Freeform 573"/>
          <p:cNvSpPr>
            <a:spLocks/>
          </p:cNvSpPr>
          <p:nvPr/>
        </p:nvSpPr>
        <p:spPr bwMode="auto">
          <a:xfrm>
            <a:off x="3389681" y="3154505"/>
            <a:ext cx="28875" cy="12288"/>
          </a:xfrm>
          <a:custGeom>
            <a:avLst/>
            <a:gdLst>
              <a:gd name="T0" fmla="*/ 2147483646 w 81"/>
              <a:gd name="T1" fmla="*/ 2147483646 h 45"/>
              <a:gd name="T2" fmla="*/ 2147483646 w 81"/>
              <a:gd name="T3" fmla="*/ 2147483646 h 45"/>
              <a:gd name="T4" fmla="*/ 0 w 81"/>
              <a:gd name="T5" fmla="*/ 2147483646 h 45"/>
              <a:gd name="T6" fmla="*/ 2147483646 w 81"/>
              <a:gd name="T7" fmla="*/ 0 h 45"/>
              <a:gd name="T8" fmla="*/ 2147483646 w 81"/>
              <a:gd name="T9" fmla="*/ 2147483646 h 45"/>
              <a:gd name="T10" fmla="*/ 0 60000 65536"/>
              <a:gd name="T11" fmla="*/ 0 60000 65536"/>
              <a:gd name="T12" fmla="*/ 0 60000 65536"/>
              <a:gd name="T13" fmla="*/ 0 60000 65536"/>
              <a:gd name="T14" fmla="*/ 0 60000 65536"/>
              <a:gd name="T15" fmla="*/ 0 w 81"/>
              <a:gd name="T16" fmla="*/ 0 h 45"/>
              <a:gd name="T17" fmla="*/ 81 w 81"/>
              <a:gd name="T18" fmla="*/ 45 h 45"/>
            </a:gdLst>
            <a:ahLst/>
            <a:cxnLst>
              <a:cxn ang="T10">
                <a:pos x="T0" y="T1"/>
              </a:cxn>
              <a:cxn ang="T11">
                <a:pos x="T2" y="T3"/>
              </a:cxn>
              <a:cxn ang="T12">
                <a:pos x="T4" y="T5"/>
              </a:cxn>
              <a:cxn ang="T13">
                <a:pos x="T6" y="T7"/>
              </a:cxn>
              <a:cxn ang="T14">
                <a:pos x="T8" y="T9"/>
              </a:cxn>
            </a:cxnLst>
            <a:rect l="T15" t="T16" r="T17" b="T18"/>
            <a:pathLst>
              <a:path w="81" h="45">
                <a:moveTo>
                  <a:pt x="81" y="21"/>
                </a:moveTo>
                <a:lnTo>
                  <a:pt x="24" y="45"/>
                </a:lnTo>
                <a:lnTo>
                  <a:pt x="0" y="18"/>
                </a:lnTo>
                <a:lnTo>
                  <a:pt x="63" y="0"/>
                </a:lnTo>
                <a:lnTo>
                  <a:pt x="81" y="21"/>
                </a:lnTo>
                <a:close/>
              </a:path>
            </a:pathLst>
          </a:custGeom>
          <a:solidFill>
            <a:schemeClr val="accent2"/>
          </a:solidFill>
          <a:ln w="9525">
            <a:solidFill>
              <a:srgbClr val="000080"/>
            </a:solidFill>
            <a:round/>
            <a:headEnd/>
            <a:tailEnd/>
          </a:ln>
        </p:spPr>
        <p:txBody>
          <a:bodyPr lIns="74295" tIns="8890" rIns="74295" bIns="8890"/>
          <a:lstStyle/>
          <a:p>
            <a:endParaRPr lang="ja-JP" altLang="en-US" sz="1200">
              <a:solidFill>
                <a:prstClr val="black"/>
              </a:solidFill>
              <a:latin typeface="+mn-ea"/>
            </a:endParaRPr>
          </a:p>
        </p:txBody>
      </p:sp>
      <p:sp>
        <p:nvSpPr>
          <p:cNvPr id="33" name="Text Box 656"/>
          <p:cNvSpPr txBox="1">
            <a:spLocks noChangeArrowheads="1"/>
          </p:cNvSpPr>
          <p:nvPr/>
        </p:nvSpPr>
        <p:spPr bwMode="auto">
          <a:xfrm>
            <a:off x="2206934" y="2642660"/>
            <a:ext cx="2227105"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①</a:t>
            </a:r>
            <a:r>
              <a:rPr lang="ja-JP" altLang="en-US" sz="1200" dirty="0" smtClean="0">
                <a:solidFill>
                  <a:prstClr val="black"/>
                </a:solidFill>
                <a:latin typeface="+mn-ea"/>
                <a:ea typeface="+mn-ea"/>
              </a:rPr>
              <a:t>青果物関連施設（安治川）</a:t>
            </a:r>
            <a:endParaRPr lang="en-US" altLang="ja-JP" sz="1200" dirty="0">
              <a:solidFill>
                <a:prstClr val="black"/>
              </a:solidFill>
              <a:latin typeface="+mn-ea"/>
              <a:ea typeface="+mn-ea"/>
            </a:endParaRPr>
          </a:p>
        </p:txBody>
      </p:sp>
      <p:sp>
        <p:nvSpPr>
          <p:cNvPr id="100" name="Text Box 579"/>
          <p:cNvSpPr txBox="1">
            <a:spLocks noChangeArrowheads="1"/>
          </p:cNvSpPr>
          <p:nvPr/>
        </p:nvSpPr>
        <p:spPr bwMode="auto">
          <a:xfrm>
            <a:off x="847949" y="2652886"/>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舞洲</a:t>
            </a:r>
          </a:p>
        </p:txBody>
      </p:sp>
      <p:cxnSp>
        <p:nvCxnSpPr>
          <p:cNvPr id="8" name="直線コネクタ 7"/>
          <p:cNvCxnSpPr/>
          <p:nvPr/>
        </p:nvCxnSpPr>
        <p:spPr>
          <a:xfrm flipH="1">
            <a:off x="577569" y="2139560"/>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6" name="Text Box 580"/>
          <p:cNvSpPr txBox="1">
            <a:spLocks noChangeArrowheads="1"/>
          </p:cNvSpPr>
          <p:nvPr/>
        </p:nvSpPr>
        <p:spPr bwMode="auto">
          <a:xfrm>
            <a:off x="1933041" y="4730768"/>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pic>
        <p:nvPicPr>
          <p:cNvPr id="117" name="図 1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21466" y="1623046"/>
            <a:ext cx="3086101" cy="2663203"/>
          </a:xfrm>
          <a:prstGeom prst="rect">
            <a:avLst/>
          </a:prstGeom>
        </p:spPr>
      </p:pic>
      <p:sp>
        <p:nvSpPr>
          <p:cNvPr id="118" name="タイトル 1"/>
          <p:cNvSpPr txBox="1">
            <a:spLocks/>
          </p:cNvSpPr>
          <p:nvPr/>
        </p:nvSpPr>
        <p:spPr>
          <a:xfrm>
            <a:off x="79425" y="1077230"/>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119" name="タイトル 1"/>
          <p:cNvSpPr txBox="1">
            <a:spLocks/>
          </p:cNvSpPr>
          <p:nvPr/>
        </p:nvSpPr>
        <p:spPr>
          <a:xfrm>
            <a:off x="4669270" y="1077230"/>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120" name="図 1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21466" y="4584311"/>
            <a:ext cx="3086115" cy="2076450"/>
          </a:xfrm>
          <a:prstGeom prst="rect">
            <a:avLst/>
          </a:prstGeom>
        </p:spPr>
      </p:pic>
      <p:sp>
        <p:nvSpPr>
          <p:cNvPr id="121" name="正方形/長方形 120"/>
          <p:cNvSpPr/>
          <p:nvPr/>
        </p:nvSpPr>
        <p:spPr>
          <a:xfrm rot="486477">
            <a:off x="5952292" y="2046899"/>
            <a:ext cx="914400" cy="1170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rot="20426057">
            <a:off x="5054807" y="5688989"/>
            <a:ext cx="2037654" cy="593770"/>
          </a:xfrm>
          <a:custGeom>
            <a:avLst/>
            <a:gdLst>
              <a:gd name="connsiteX0" fmla="*/ 0 w 1535518"/>
              <a:gd name="connsiteY0" fmla="*/ 0 h 136300"/>
              <a:gd name="connsiteX1" fmla="*/ 1535518 w 1535518"/>
              <a:gd name="connsiteY1" fmla="*/ 0 h 136300"/>
              <a:gd name="connsiteX2" fmla="*/ 1535518 w 1535518"/>
              <a:gd name="connsiteY2" fmla="*/ 136300 h 136300"/>
              <a:gd name="connsiteX3" fmla="*/ 0 w 1535518"/>
              <a:gd name="connsiteY3" fmla="*/ 136300 h 136300"/>
              <a:gd name="connsiteX4" fmla="*/ 0 w 1535518"/>
              <a:gd name="connsiteY4" fmla="*/ 0 h 136300"/>
              <a:gd name="connsiteX0" fmla="*/ 0 w 1923278"/>
              <a:gd name="connsiteY0" fmla="*/ 211376 h 347676"/>
              <a:gd name="connsiteX1" fmla="*/ 1535518 w 1923278"/>
              <a:gd name="connsiteY1" fmla="*/ 211376 h 347676"/>
              <a:gd name="connsiteX2" fmla="*/ 1923278 w 1923278"/>
              <a:gd name="connsiteY2" fmla="*/ 773 h 347676"/>
              <a:gd name="connsiteX3" fmla="*/ 1535518 w 1923278"/>
              <a:gd name="connsiteY3" fmla="*/ 347676 h 347676"/>
              <a:gd name="connsiteX4" fmla="*/ 0 w 1923278"/>
              <a:gd name="connsiteY4" fmla="*/ 347676 h 347676"/>
              <a:gd name="connsiteX5" fmla="*/ 0 w 1923278"/>
              <a:gd name="connsiteY5" fmla="*/ 211376 h 347676"/>
              <a:gd name="connsiteX0" fmla="*/ 0 w 2010507"/>
              <a:gd name="connsiteY0" fmla="*/ 211376 h 347676"/>
              <a:gd name="connsiteX1" fmla="*/ 1535518 w 2010507"/>
              <a:gd name="connsiteY1" fmla="*/ 211376 h 347676"/>
              <a:gd name="connsiteX2" fmla="*/ 1923278 w 2010507"/>
              <a:gd name="connsiteY2" fmla="*/ 773 h 347676"/>
              <a:gd name="connsiteX3" fmla="*/ 1999377 w 2010507"/>
              <a:gd name="connsiteY3" fmla="*/ 113743 h 347676"/>
              <a:gd name="connsiteX4" fmla="*/ 1535518 w 2010507"/>
              <a:gd name="connsiteY4" fmla="*/ 347676 h 347676"/>
              <a:gd name="connsiteX5" fmla="*/ 0 w 2010507"/>
              <a:gd name="connsiteY5" fmla="*/ 347676 h 347676"/>
              <a:gd name="connsiteX6" fmla="*/ 0 w 2010507"/>
              <a:gd name="connsiteY6" fmla="*/ 211376 h 347676"/>
              <a:gd name="connsiteX0" fmla="*/ 0 w 1999377"/>
              <a:gd name="connsiteY0" fmla="*/ 211376 h 347676"/>
              <a:gd name="connsiteX1" fmla="*/ 1535518 w 1999377"/>
              <a:gd name="connsiteY1" fmla="*/ 211376 h 347676"/>
              <a:gd name="connsiteX2" fmla="*/ 1923278 w 1999377"/>
              <a:gd name="connsiteY2" fmla="*/ 773 h 347676"/>
              <a:gd name="connsiteX3" fmla="*/ 1999377 w 1999377"/>
              <a:gd name="connsiteY3" fmla="*/ 113743 h 347676"/>
              <a:gd name="connsiteX4" fmla="*/ 1535518 w 1999377"/>
              <a:gd name="connsiteY4" fmla="*/ 347676 h 347676"/>
              <a:gd name="connsiteX5" fmla="*/ 0 w 1999377"/>
              <a:gd name="connsiteY5" fmla="*/ 347676 h 347676"/>
              <a:gd name="connsiteX6" fmla="*/ 0 w 1999377"/>
              <a:gd name="connsiteY6" fmla="*/ 211376 h 347676"/>
              <a:gd name="connsiteX0" fmla="*/ 0 w 1999377"/>
              <a:gd name="connsiteY0" fmla="*/ 211376 h 347676"/>
              <a:gd name="connsiteX1" fmla="*/ 1535518 w 1999377"/>
              <a:gd name="connsiteY1" fmla="*/ 211376 h 347676"/>
              <a:gd name="connsiteX2" fmla="*/ 1923278 w 1999377"/>
              <a:gd name="connsiteY2" fmla="*/ 773 h 347676"/>
              <a:gd name="connsiteX3" fmla="*/ 1999377 w 1999377"/>
              <a:gd name="connsiteY3" fmla="*/ 113743 h 347676"/>
              <a:gd name="connsiteX4" fmla="*/ 1535518 w 1999377"/>
              <a:gd name="connsiteY4" fmla="*/ 347676 h 347676"/>
              <a:gd name="connsiteX5" fmla="*/ 0 w 1999377"/>
              <a:gd name="connsiteY5" fmla="*/ 347676 h 347676"/>
              <a:gd name="connsiteX6" fmla="*/ 0 w 1999377"/>
              <a:gd name="connsiteY6" fmla="*/ 211376 h 347676"/>
              <a:gd name="connsiteX0" fmla="*/ 0 w 1999377"/>
              <a:gd name="connsiteY0" fmla="*/ 211376 h 347676"/>
              <a:gd name="connsiteX1" fmla="*/ 1535518 w 1999377"/>
              <a:gd name="connsiteY1" fmla="*/ 211376 h 347676"/>
              <a:gd name="connsiteX2" fmla="*/ 1923278 w 1999377"/>
              <a:gd name="connsiteY2" fmla="*/ 773 h 347676"/>
              <a:gd name="connsiteX3" fmla="*/ 1999377 w 1999377"/>
              <a:gd name="connsiteY3" fmla="*/ 113743 h 347676"/>
              <a:gd name="connsiteX4" fmla="*/ 1600533 w 1999377"/>
              <a:gd name="connsiteY4" fmla="*/ 335402 h 347676"/>
              <a:gd name="connsiteX5" fmla="*/ 0 w 1999377"/>
              <a:gd name="connsiteY5" fmla="*/ 347676 h 347676"/>
              <a:gd name="connsiteX6" fmla="*/ 0 w 1999377"/>
              <a:gd name="connsiteY6" fmla="*/ 211376 h 347676"/>
              <a:gd name="connsiteX0" fmla="*/ 0 w 1999377"/>
              <a:gd name="connsiteY0" fmla="*/ 211376 h 377979"/>
              <a:gd name="connsiteX1" fmla="*/ 1535518 w 1999377"/>
              <a:gd name="connsiteY1" fmla="*/ 211376 h 377979"/>
              <a:gd name="connsiteX2" fmla="*/ 1923278 w 1999377"/>
              <a:gd name="connsiteY2" fmla="*/ 773 h 377979"/>
              <a:gd name="connsiteX3" fmla="*/ 1999377 w 1999377"/>
              <a:gd name="connsiteY3" fmla="*/ 113743 h 377979"/>
              <a:gd name="connsiteX4" fmla="*/ 1600533 w 1999377"/>
              <a:gd name="connsiteY4" fmla="*/ 335402 h 377979"/>
              <a:gd name="connsiteX5" fmla="*/ 581227 w 1999377"/>
              <a:gd name="connsiteY5" fmla="*/ 377979 h 377979"/>
              <a:gd name="connsiteX6" fmla="*/ 0 w 1999377"/>
              <a:gd name="connsiteY6" fmla="*/ 347676 h 377979"/>
              <a:gd name="connsiteX7" fmla="*/ 0 w 1999377"/>
              <a:gd name="connsiteY7" fmla="*/ 211376 h 377979"/>
              <a:gd name="connsiteX0" fmla="*/ 0 w 1999377"/>
              <a:gd name="connsiteY0" fmla="*/ 211376 h 598852"/>
              <a:gd name="connsiteX1" fmla="*/ 1535518 w 1999377"/>
              <a:gd name="connsiteY1" fmla="*/ 211376 h 598852"/>
              <a:gd name="connsiteX2" fmla="*/ 1923278 w 1999377"/>
              <a:gd name="connsiteY2" fmla="*/ 773 h 598852"/>
              <a:gd name="connsiteX3" fmla="*/ 1999377 w 1999377"/>
              <a:gd name="connsiteY3" fmla="*/ 113743 h 598852"/>
              <a:gd name="connsiteX4" fmla="*/ 1600533 w 1999377"/>
              <a:gd name="connsiteY4" fmla="*/ 335402 h 598852"/>
              <a:gd name="connsiteX5" fmla="*/ 581227 w 1999377"/>
              <a:gd name="connsiteY5" fmla="*/ 377979 h 598852"/>
              <a:gd name="connsiteX6" fmla="*/ 93337 w 1999377"/>
              <a:gd name="connsiteY6" fmla="*/ 598817 h 598852"/>
              <a:gd name="connsiteX7" fmla="*/ 0 w 1999377"/>
              <a:gd name="connsiteY7" fmla="*/ 347676 h 598852"/>
              <a:gd name="connsiteX8" fmla="*/ 0 w 1999377"/>
              <a:gd name="connsiteY8" fmla="*/ 211376 h 598852"/>
              <a:gd name="connsiteX0" fmla="*/ 0 w 1999377"/>
              <a:gd name="connsiteY0" fmla="*/ 211376 h 593770"/>
              <a:gd name="connsiteX1" fmla="*/ 1535518 w 1999377"/>
              <a:gd name="connsiteY1" fmla="*/ 211376 h 593770"/>
              <a:gd name="connsiteX2" fmla="*/ 1923278 w 1999377"/>
              <a:gd name="connsiteY2" fmla="*/ 773 h 593770"/>
              <a:gd name="connsiteX3" fmla="*/ 1999377 w 1999377"/>
              <a:gd name="connsiteY3" fmla="*/ 113743 h 593770"/>
              <a:gd name="connsiteX4" fmla="*/ 1600533 w 1999377"/>
              <a:gd name="connsiteY4" fmla="*/ 335402 h 593770"/>
              <a:gd name="connsiteX5" fmla="*/ 581227 w 1999377"/>
              <a:gd name="connsiteY5" fmla="*/ 377979 h 593770"/>
              <a:gd name="connsiteX6" fmla="*/ 64818 w 1999377"/>
              <a:gd name="connsiteY6" fmla="*/ 593735 h 593770"/>
              <a:gd name="connsiteX7" fmla="*/ 0 w 1999377"/>
              <a:gd name="connsiteY7" fmla="*/ 347676 h 593770"/>
              <a:gd name="connsiteX8" fmla="*/ 0 w 1999377"/>
              <a:gd name="connsiteY8" fmla="*/ 211376 h 593770"/>
              <a:gd name="connsiteX0" fmla="*/ 38277 w 2037654"/>
              <a:gd name="connsiteY0" fmla="*/ 211376 h 593770"/>
              <a:gd name="connsiteX1" fmla="*/ 1573795 w 2037654"/>
              <a:gd name="connsiteY1" fmla="*/ 211376 h 593770"/>
              <a:gd name="connsiteX2" fmla="*/ 1961555 w 2037654"/>
              <a:gd name="connsiteY2" fmla="*/ 773 h 593770"/>
              <a:gd name="connsiteX3" fmla="*/ 2037654 w 2037654"/>
              <a:gd name="connsiteY3" fmla="*/ 113743 h 593770"/>
              <a:gd name="connsiteX4" fmla="*/ 1638810 w 2037654"/>
              <a:gd name="connsiteY4" fmla="*/ 335402 h 593770"/>
              <a:gd name="connsiteX5" fmla="*/ 619504 w 2037654"/>
              <a:gd name="connsiteY5" fmla="*/ 377979 h 593770"/>
              <a:gd name="connsiteX6" fmla="*/ 103095 w 2037654"/>
              <a:gd name="connsiteY6" fmla="*/ 593735 h 593770"/>
              <a:gd name="connsiteX7" fmla="*/ 0 w 2037654"/>
              <a:gd name="connsiteY7" fmla="*/ 455376 h 593770"/>
              <a:gd name="connsiteX8" fmla="*/ 38277 w 2037654"/>
              <a:gd name="connsiteY8" fmla="*/ 211376 h 59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654" h="593770">
                <a:moveTo>
                  <a:pt x="38277" y="211376"/>
                </a:moveTo>
                <a:lnTo>
                  <a:pt x="1573795" y="211376"/>
                </a:lnTo>
                <a:cubicBezTo>
                  <a:pt x="1576318" y="227547"/>
                  <a:pt x="1959032" y="-15398"/>
                  <a:pt x="1961555" y="773"/>
                </a:cubicBezTo>
                <a:cubicBezTo>
                  <a:pt x="2032067" y="91540"/>
                  <a:pt x="1980605" y="27761"/>
                  <a:pt x="2037654" y="113743"/>
                </a:cubicBezTo>
                <a:lnTo>
                  <a:pt x="1638810" y="335402"/>
                </a:lnTo>
                <a:cubicBezTo>
                  <a:pt x="1339924" y="338853"/>
                  <a:pt x="918390" y="374528"/>
                  <a:pt x="619504" y="377979"/>
                </a:cubicBezTo>
                <a:cubicBezTo>
                  <a:pt x="529691" y="374700"/>
                  <a:pt x="192908" y="597014"/>
                  <a:pt x="103095" y="593735"/>
                </a:cubicBezTo>
                <a:lnTo>
                  <a:pt x="0" y="455376"/>
                </a:lnTo>
                <a:lnTo>
                  <a:pt x="38277" y="211376"/>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8" name="グループ化 37"/>
          <p:cNvGrpSpPr/>
          <p:nvPr/>
        </p:nvGrpSpPr>
        <p:grpSpPr>
          <a:xfrm>
            <a:off x="436252" y="1612471"/>
            <a:ext cx="1842924" cy="995533"/>
            <a:chOff x="436252" y="1612471"/>
            <a:chExt cx="1842924" cy="995533"/>
          </a:xfrm>
        </p:grpSpPr>
        <p:sp>
          <p:nvSpPr>
            <p:cNvPr id="39" name="正方形/長方形 3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40" name="正方形/長方形 3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1" name="正方形/長方形 4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2" name="円/楕円 4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43" name="直線コネクタ 4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5" name="タイトル 1"/>
          <p:cNvSpPr txBox="1">
            <a:spLocks/>
          </p:cNvSpPr>
          <p:nvPr/>
        </p:nvSpPr>
        <p:spPr>
          <a:xfrm>
            <a:off x="4730539" y="1416118"/>
            <a:ext cx="1264802"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200" dirty="0" smtClean="0">
                <a:solidFill>
                  <a:schemeClr val="tx1"/>
                </a:solidFill>
                <a:latin typeface="+mj-ea"/>
              </a:rPr>
              <a:t>北港白津地区</a:t>
            </a:r>
            <a:endParaRPr lang="ja-JP" altLang="en-US" sz="1200" dirty="0">
              <a:solidFill>
                <a:schemeClr val="tx1"/>
              </a:solidFill>
              <a:latin typeface="+mj-ea"/>
            </a:endParaRPr>
          </a:p>
        </p:txBody>
      </p:sp>
      <p:sp>
        <p:nvSpPr>
          <p:cNvPr id="36" name="タイトル 1"/>
          <p:cNvSpPr txBox="1">
            <a:spLocks/>
          </p:cNvSpPr>
          <p:nvPr/>
        </p:nvSpPr>
        <p:spPr>
          <a:xfrm>
            <a:off x="4730539" y="4371330"/>
            <a:ext cx="1264802"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200" dirty="0" smtClean="0">
                <a:solidFill>
                  <a:schemeClr val="tx1"/>
                </a:solidFill>
                <a:latin typeface="+mj-ea"/>
              </a:rPr>
              <a:t>安治川地区</a:t>
            </a:r>
            <a:endParaRPr lang="ja-JP" altLang="en-US" sz="1200" dirty="0">
              <a:solidFill>
                <a:schemeClr val="tx1"/>
              </a:solidFill>
              <a:latin typeface="+mj-ea"/>
            </a:endParaRPr>
          </a:p>
        </p:txBody>
      </p:sp>
      <p:sp>
        <p:nvSpPr>
          <p:cNvPr id="37" name="タイトル 1"/>
          <p:cNvSpPr>
            <a:spLocks noGrp="1"/>
          </p:cNvSpPr>
          <p:nvPr>
            <p:ph type="title"/>
          </p:nvPr>
        </p:nvSpPr>
        <p:spPr>
          <a:xfrm>
            <a:off x="0" y="61492"/>
            <a:ext cx="7886700" cy="1018008"/>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①</a:t>
            </a:r>
            <a:r>
              <a:rPr lang="ja-JP" altLang="en-US" sz="1600" b="1" dirty="0">
                <a:solidFill>
                  <a:schemeClr val="tx1"/>
                </a:solidFill>
                <a:latin typeface="+mj-ea"/>
              </a:rPr>
              <a:t>　青果物関連施設</a:t>
            </a: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26</a:t>
            </a:fld>
            <a:endParaRPr kumimoji="1" lang="ja-JP" altLang="en-US" dirty="0"/>
          </a:p>
        </p:txBody>
      </p:sp>
    </p:spTree>
    <p:extLst>
      <p:ext uri="{BB962C8B-B14F-4D97-AF65-F5344CB8AC3E}">
        <p14:creationId xmlns:p14="http://schemas.microsoft.com/office/powerpoint/2010/main" val="1237939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①</a:t>
            </a:r>
            <a:r>
              <a:rPr lang="ja-JP" altLang="en-US" sz="1600" b="1" dirty="0">
                <a:solidFill>
                  <a:schemeClr val="tx1"/>
                </a:solidFill>
                <a:latin typeface="+mj-ea"/>
              </a:rPr>
              <a:t>　青果物関連施設</a:t>
            </a:r>
          </a:p>
        </p:txBody>
      </p:sp>
      <p:sp>
        <p:nvSpPr>
          <p:cNvPr id="18" name="正方形/長方形 17"/>
          <p:cNvSpPr/>
          <p:nvPr/>
        </p:nvSpPr>
        <p:spPr>
          <a:xfrm>
            <a:off x="103821" y="872257"/>
            <a:ext cx="8955522" cy="1089471"/>
          </a:xfrm>
          <a:prstGeom prst="rect">
            <a:avLst/>
          </a:prstGeom>
          <a:ln w="22225">
            <a:solidFill>
              <a:schemeClr val="accent1"/>
            </a:solidFill>
          </a:ln>
        </p:spPr>
        <p:txBody>
          <a:bodyPr wrap="square" anchor="ctr">
            <a:noAutofit/>
          </a:bodyPr>
          <a:lstStyle/>
          <a:p>
            <a:pPr lvl="0" algn="just">
              <a:spcAft>
                <a:spcPts val="0"/>
              </a:spcAft>
            </a:pPr>
            <a:r>
              <a:rPr lang="ja-JP" altLang="en-US" sz="1100" b="1" u="sng" kern="100" dirty="0" smtClean="0">
                <a:latin typeface="+mn-ea"/>
                <a:cs typeface="Times New Roman" panose="02020603050405020304" pitchFamily="18" charset="0"/>
              </a:rPr>
              <a:t>青果物関連</a:t>
            </a:r>
            <a:r>
              <a:rPr lang="ja-JP" altLang="en-US" sz="1100" b="1" u="sng" kern="100" dirty="0">
                <a:latin typeface="+mn-ea"/>
                <a:cs typeface="Times New Roman" panose="02020603050405020304" pitchFamily="18" charset="0"/>
              </a:rPr>
              <a:t>施設</a:t>
            </a:r>
            <a:r>
              <a:rPr lang="ja-JP" altLang="en-US" sz="1100" b="1" u="sng" kern="100" dirty="0" smtClean="0">
                <a:latin typeface="+mn-ea"/>
                <a:cs typeface="Times New Roman" panose="02020603050405020304" pitchFamily="18" charset="0"/>
              </a:rPr>
              <a:t>の役割</a:t>
            </a:r>
            <a:endParaRPr lang="en-US" altLang="ja-JP" sz="1100" b="1" u="sng" kern="100" dirty="0" smtClean="0">
              <a:latin typeface="+mn-ea"/>
              <a:cs typeface="Times New Roman" panose="02020603050405020304" pitchFamily="18" charset="0"/>
            </a:endParaRPr>
          </a:p>
          <a:p>
            <a:pPr marL="171450" indent="-171450" algn="just">
              <a:buFont typeface="Arial" panose="020B0604020202020204" pitchFamily="34" charset="0"/>
              <a:buChar char="•"/>
            </a:pPr>
            <a:r>
              <a:rPr lang="ja-JP" altLang="en-US" sz="1100" dirty="0" smtClean="0"/>
              <a:t>日本</a:t>
            </a:r>
            <a:r>
              <a:rPr lang="ja-JP" altLang="en-US" sz="1100" dirty="0"/>
              <a:t>は多くの食料品類を海外からの輸入に頼っており、大消費地</a:t>
            </a:r>
            <a:r>
              <a:rPr lang="ja-JP" altLang="en-US" sz="1100" dirty="0" smtClean="0"/>
              <a:t>である大阪</a:t>
            </a:r>
            <a:r>
              <a:rPr lang="ja-JP" altLang="en-US" sz="1100" dirty="0"/>
              <a:t>都市</a:t>
            </a:r>
            <a:r>
              <a:rPr lang="ja-JP" altLang="en-US" sz="1100" dirty="0" smtClean="0"/>
              <a:t>圏</a:t>
            </a:r>
            <a:r>
              <a:rPr lang="ja-JP" altLang="en-US" sz="1100" dirty="0"/>
              <a:t>を支える大阪港において、輸入食料品を取り扱う青果物関連施設は、市民の食の安全安定供給に重要な役割を果たしている。</a:t>
            </a:r>
          </a:p>
          <a:p>
            <a:pPr marL="171450" indent="-171450" algn="just">
              <a:buFont typeface="Arial" panose="020B0604020202020204" pitchFamily="34" charset="0"/>
              <a:buChar char="•"/>
            </a:pPr>
            <a:r>
              <a:rPr lang="ja-JP" altLang="en-US" sz="1100" dirty="0" smtClean="0"/>
              <a:t>青果物</a:t>
            </a:r>
            <a:r>
              <a:rPr lang="ja-JP" altLang="en-US" sz="1100" dirty="0"/>
              <a:t>関連施設は、安治川地区に上屋</a:t>
            </a:r>
            <a:r>
              <a:rPr lang="en-US" altLang="ja-JP" sz="1100" dirty="0"/>
              <a:t>4</a:t>
            </a:r>
            <a:r>
              <a:rPr lang="ja-JP" altLang="en-US" sz="1100" dirty="0" smtClean="0"/>
              <a:t>棟、</a:t>
            </a:r>
            <a:r>
              <a:rPr lang="ja-JP" altLang="en-US" sz="1100" dirty="0"/>
              <a:t>北港白津地区に上屋</a:t>
            </a:r>
            <a:r>
              <a:rPr lang="en-US" altLang="ja-JP" sz="1100" dirty="0"/>
              <a:t>2</a:t>
            </a:r>
            <a:r>
              <a:rPr lang="ja-JP" altLang="en-US" sz="1100" dirty="0" smtClean="0"/>
              <a:t>棟ある</a:t>
            </a:r>
            <a:r>
              <a:rPr lang="ja-JP" altLang="en-US" sz="1100" dirty="0"/>
              <a:t>が、港湾施設</a:t>
            </a:r>
            <a:r>
              <a:rPr lang="ja-JP" altLang="en-US" sz="1100" dirty="0" smtClean="0"/>
              <a:t>条例等に</a:t>
            </a:r>
            <a:r>
              <a:rPr lang="ja-JP" altLang="en-US" sz="1100" dirty="0"/>
              <a:t>より、</a:t>
            </a:r>
            <a:r>
              <a:rPr lang="ja-JP" altLang="en-US" sz="1100" dirty="0" smtClean="0"/>
              <a:t>安治川地区の２棟を青果物上屋とし、残る安治川地区の２棟及び北港白津地区の</a:t>
            </a:r>
            <a:r>
              <a:rPr lang="en-US" altLang="ja-JP" sz="1100" dirty="0" smtClean="0"/>
              <a:t>2</a:t>
            </a:r>
            <a:r>
              <a:rPr lang="ja-JP" altLang="en-US" sz="1100" dirty="0" smtClean="0"/>
              <a:t>棟を雑貨</a:t>
            </a:r>
            <a:r>
              <a:rPr lang="ja-JP" altLang="en-US" sz="1100" dirty="0"/>
              <a:t>上屋と定めている</a:t>
            </a:r>
            <a:r>
              <a:rPr lang="ja-JP" altLang="en-US" sz="1100" dirty="0" smtClean="0"/>
              <a:t>。なお、安治川</a:t>
            </a:r>
            <a:r>
              <a:rPr lang="en-US" altLang="ja-JP" sz="1100" dirty="0"/>
              <a:t>1</a:t>
            </a:r>
            <a:r>
              <a:rPr lang="ja-JP" altLang="en-US" sz="1100" dirty="0"/>
              <a:t>号及び安治川</a:t>
            </a:r>
            <a:r>
              <a:rPr lang="en-US" altLang="ja-JP" sz="1100" dirty="0"/>
              <a:t>11</a:t>
            </a:r>
            <a:r>
              <a:rPr lang="ja-JP" altLang="en-US" sz="1100" dirty="0"/>
              <a:t>号の青果物関連設備は本市所有であるが、安治川</a:t>
            </a:r>
            <a:r>
              <a:rPr lang="en-US" altLang="ja-JP" sz="1100" dirty="0"/>
              <a:t>2</a:t>
            </a:r>
            <a:r>
              <a:rPr lang="ja-JP" altLang="en-US" sz="1100" dirty="0"/>
              <a:t>号、安治川</a:t>
            </a:r>
            <a:r>
              <a:rPr lang="en-US" altLang="ja-JP" sz="1100" dirty="0"/>
              <a:t>12</a:t>
            </a:r>
            <a:r>
              <a:rPr lang="ja-JP" altLang="en-US" sz="1100" dirty="0"/>
              <a:t>号、北港白津</a:t>
            </a:r>
            <a:r>
              <a:rPr lang="en-US" altLang="ja-JP" sz="1100" dirty="0"/>
              <a:t>1</a:t>
            </a:r>
            <a:r>
              <a:rPr lang="ja-JP" altLang="en-US" sz="1100" dirty="0"/>
              <a:t>号及び北港白津</a:t>
            </a:r>
            <a:r>
              <a:rPr lang="en-US" altLang="ja-JP" sz="1100" dirty="0"/>
              <a:t>2</a:t>
            </a:r>
            <a:r>
              <a:rPr lang="ja-JP" altLang="en-US" sz="1100" dirty="0"/>
              <a:t>号の青果物関連設備は使用者の所有となっている。</a:t>
            </a:r>
          </a:p>
        </p:txBody>
      </p:sp>
      <p:sp>
        <p:nvSpPr>
          <p:cNvPr id="21" name="正方形/長方形 20"/>
          <p:cNvSpPr/>
          <p:nvPr/>
        </p:nvSpPr>
        <p:spPr>
          <a:xfrm>
            <a:off x="-31587" y="2933073"/>
            <a:ext cx="3430528" cy="276999"/>
          </a:xfrm>
          <a:prstGeom prst="rect">
            <a:avLst/>
          </a:prstGeom>
          <a:noFill/>
          <a:ln>
            <a:noFill/>
          </a:ln>
        </p:spPr>
        <p:txBody>
          <a:bodyPr wrap="square">
            <a:spAutoFit/>
          </a:bodyPr>
          <a:lstStyle/>
          <a:p>
            <a:pPr lvl="0" algn="just">
              <a:spcAft>
                <a:spcPts val="0"/>
              </a:spcAft>
            </a:pPr>
            <a:r>
              <a:rPr lang="ja-JP" altLang="en-US" sz="1200" b="1" u="sng" kern="100" dirty="0" smtClean="0">
                <a:latin typeface="+mj-ea"/>
                <a:ea typeface="+mj-ea"/>
                <a:cs typeface="Times New Roman" panose="02020603050405020304" pitchFamily="18" charset="0"/>
              </a:rPr>
              <a:t>安治川地区</a:t>
            </a:r>
            <a:endParaRPr lang="ja-JP" altLang="en-US" sz="1200" dirty="0">
              <a:latin typeface="+mj-ea"/>
              <a:ea typeface="+mj-ea"/>
            </a:endParaRPr>
          </a:p>
        </p:txBody>
      </p:sp>
      <p:sp>
        <p:nvSpPr>
          <p:cNvPr id="22" name="正方形/長方形 21"/>
          <p:cNvSpPr/>
          <p:nvPr/>
        </p:nvSpPr>
        <p:spPr>
          <a:xfrm>
            <a:off x="4574994" y="2933073"/>
            <a:ext cx="3430528" cy="276999"/>
          </a:xfrm>
          <a:prstGeom prst="rect">
            <a:avLst/>
          </a:prstGeom>
          <a:noFill/>
          <a:ln>
            <a:noFill/>
          </a:ln>
        </p:spPr>
        <p:txBody>
          <a:bodyPr wrap="square">
            <a:spAutoFit/>
          </a:bodyPr>
          <a:lstStyle/>
          <a:p>
            <a:pPr lvl="0" algn="just">
              <a:spcAft>
                <a:spcPts val="0"/>
              </a:spcAft>
            </a:pPr>
            <a:r>
              <a:rPr lang="ja-JP" altLang="en-US" sz="1200" b="1" u="sng" kern="100" dirty="0" smtClean="0">
                <a:latin typeface="+mj-ea"/>
                <a:ea typeface="+mj-ea"/>
                <a:cs typeface="Times New Roman" panose="02020603050405020304" pitchFamily="18" charset="0"/>
              </a:rPr>
              <a:t>北港</a:t>
            </a:r>
            <a:r>
              <a:rPr lang="ja-JP" altLang="en-US" sz="1200" b="1" u="sng" kern="100" dirty="0">
                <a:latin typeface="+mj-ea"/>
                <a:ea typeface="+mj-ea"/>
                <a:cs typeface="Times New Roman" panose="02020603050405020304" pitchFamily="18" charset="0"/>
              </a:rPr>
              <a:t>白津</a:t>
            </a:r>
            <a:r>
              <a:rPr lang="ja-JP" altLang="en-US" sz="1200" b="1" u="sng" kern="100" dirty="0" smtClean="0">
                <a:latin typeface="+mj-ea"/>
                <a:ea typeface="+mj-ea"/>
                <a:cs typeface="Times New Roman" panose="02020603050405020304" pitchFamily="18" charset="0"/>
              </a:rPr>
              <a:t>地区</a:t>
            </a:r>
            <a:endParaRPr lang="ja-JP" altLang="en-US" sz="1200" dirty="0">
              <a:latin typeface="+mj-ea"/>
              <a:ea typeface="+mj-ea"/>
            </a:endParaRPr>
          </a:p>
        </p:txBody>
      </p:sp>
      <p:sp>
        <p:nvSpPr>
          <p:cNvPr id="32" name="角丸四角形 31"/>
          <p:cNvSpPr/>
          <p:nvPr/>
        </p:nvSpPr>
        <p:spPr>
          <a:xfrm>
            <a:off x="103821" y="5352539"/>
            <a:ext cx="8955523" cy="144865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u="sng" dirty="0">
                <a:solidFill>
                  <a:schemeClr val="bg1"/>
                </a:solidFill>
                <a:effectLst>
                  <a:outerShdw blurRad="38100" dist="38100" dir="2700000" algn="tl">
                    <a:srgbClr val="000000">
                      <a:alpha val="43137"/>
                    </a:srgbClr>
                  </a:outerShdw>
                </a:effectLst>
                <a:latin typeface="+mn-ea"/>
              </a:rPr>
              <a:t>課題解決のための「経営改善策</a:t>
            </a:r>
            <a:r>
              <a:rPr lang="ja-JP" altLang="en-US" sz="1050" b="1" u="sng" dirty="0" smtClean="0">
                <a:solidFill>
                  <a:schemeClr val="bg1"/>
                </a:solidFill>
                <a:effectLst>
                  <a:outerShdw blurRad="38100" dist="38100" dir="2700000" algn="tl">
                    <a:srgbClr val="000000">
                      <a:alpha val="43137"/>
                    </a:srgbClr>
                  </a:outerShdw>
                </a:effectLst>
                <a:latin typeface="+mn-ea"/>
              </a:rPr>
              <a:t>」</a:t>
            </a:r>
            <a:endParaRPr lang="en-US" altLang="ja-JP" sz="1050" b="1" u="sng" dirty="0" smtClean="0">
              <a:solidFill>
                <a:schemeClr val="bg1"/>
              </a:solidFill>
              <a:effectLst>
                <a:outerShdw blurRad="38100" dist="38100" dir="2700000" algn="tl">
                  <a:srgbClr val="000000">
                    <a:alpha val="43137"/>
                  </a:srgbClr>
                </a:outerShdw>
              </a:effectLst>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青果物</a:t>
            </a:r>
            <a:r>
              <a:rPr lang="ja-JP" altLang="en-US" sz="1050" b="1" dirty="0">
                <a:solidFill>
                  <a:schemeClr val="bg1"/>
                </a:solidFill>
                <a:latin typeface="+mn-ea"/>
              </a:rPr>
              <a:t>関連施設は、大消費地で</a:t>
            </a:r>
            <a:r>
              <a:rPr lang="ja-JP" altLang="en-US" sz="1050" b="1" dirty="0" smtClean="0">
                <a:solidFill>
                  <a:schemeClr val="bg1"/>
                </a:solidFill>
                <a:latin typeface="+mn-ea"/>
              </a:rPr>
              <a:t>ある大阪都市圏を</a:t>
            </a:r>
            <a:r>
              <a:rPr lang="ja-JP" altLang="en-US" sz="1050" b="1" dirty="0">
                <a:solidFill>
                  <a:schemeClr val="bg1"/>
                </a:solidFill>
                <a:latin typeface="+mn-ea"/>
              </a:rPr>
              <a:t>支える大阪港にとって、食品流通の効率化に寄与する重要な施設であることから、今後も存続していく。</a:t>
            </a:r>
          </a:p>
          <a:p>
            <a:r>
              <a:rPr lang="ja-JP" altLang="en-US" sz="1050" b="1" dirty="0" smtClean="0">
                <a:solidFill>
                  <a:schemeClr val="bg1"/>
                </a:solidFill>
                <a:latin typeface="+mn-ea"/>
              </a:rPr>
              <a:t>（中期的取組）</a:t>
            </a:r>
            <a:endParaRPr lang="en-US" altLang="ja-JP" sz="1050" b="1" dirty="0" smtClean="0">
              <a:solidFill>
                <a:schemeClr val="bg1"/>
              </a:solidFill>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安治川</a:t>
            </a:r>
            <a:r>
              <a:rPr lang="ja-JP" altLang="en-US" sz="1050" b="1" dirty="0">
                <a:solidFill>
                  <a:schemeClr val="bg1"/>
                </a:solidFill>
                <a:latin typeface="+mn-ea"/>
              </a:rPr>
              <a:t>地区の安治川</a:t>
            </a:r>
            <a:r>
              <a:rPr lang="en-US" altLang="ja-JP" sz="1050" b="1" dirty="0">
                <a:solidFill>
                  <a:schemeClr val="bg1"/>
                </a:solidFill>
                <a:latin typeface="+mn-ea"/>
              </a:rPr>
              <a:t>1</a:t>
            </a:r>
            <a:r>
              <a:rPr lang="ja-JP" altLang="en-US" sz="1050" b="1" dirty="0">
                <a:solidFill>
                  <a:schemeClr val="bg1"/>
                </a:solidFill>
                <a:latin typeface="+mn-ea"/>
              </a:rPr>
              <a:t>・</a:t>
            </a:r>
            <a:r>
              <a:rPr lang="en-US" altLang="ja-JP" sz="1050" b="1" dirty="0">
                <a:solidFill>
                  <a:schemeClr val="bg1"/>
                </a:solidFill>
                <a:latin typeface="+mn-ea"/>
              </a:rPr>
              <a:t>11</a:t>
            </a:r>
            <a:r>
              <a:rPr lang="ja-JP" altLang="en-US" sz="1050" b="1" dirty="0">
                <a:solidFill>
                  <a:schemeClr val="bg1"/>
                </a:solidFill>
                <a:latin typeface="+mn-ea"/>
              </a:rPr>
              <a:t>号上屋の本市所有の青果物関連設備は老朽化が著しく、また、燻蒸回数が少なくなっており維持する必要性が乏しくなっているため、設備の廃止が可能か否かの検討を行う</a:t>
            </a:r>
            <a:r>
              <a:rPr lang="ja-JP" altLang="en-US" sz="1050" b="1" dirty="0" smtClean="0">
                <a:solidFill>
                  <a:schemeClr val="bg1"/>
                </a:solidFill>
                <a:latin typeface="+mn-ea"/>
              </a:rPr>
              <a:t>。</a:t>
            </a:r>
            <a:endParaRPr lang="en-US" altLang="ja-JP" sz="1050" b="1" dirty="0" smtClean="0">
              <a:solidFill>
                <a:schemeClr val="bg1"/>
              </a:solidFill>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設備</a:t>
            </a:r>
            <a:r>
              <a:rPr lang="ja-JP" altLang="en-US" sz="1050" b="1" dirty="0">
                <a:solidFill>
                  <a:schemeClr val="bg1"/>
                </a:solidFill>
                <a:latin typeface="+mn-ea"/>
              </a:rPr>
              <a:t>の廃止を行った場合には、安治川地区は一般雑貨を取扱う上屋とし、一般雑貨の需要を掘り起こすことにより、稼働率の向上を目指す</a:t>
            </a:r>
            <a:r>
              <a:rPr lang="ja-JP" altLang="en-US" sz="1050" b="1" dirty="0" smtClean="0">
                <a:solidFill>
                  <a:schemeClr val="bg1"/>
                </a:solidFill>
                <a:latin typeface="+mn-ea"/>
              </a:rPr>
              <a:t>。</a:t>
            </a:r>
            <a:endParaRPr lang="en-US" altLang="ja-JP" sz="1050" b="1" dirty="0" smtClean="0">
              <a:solidFill>
                <a:schemeClr val="bg1"/>
              </a:solidFill>
              <a:latin typeface="+mn-ea"/>
            </a:endParaRPr>
          </a:p>
          <a:p>
            <a:pPr marL="171450" indent="-171450">
              <a:buFont typeface="Arial" panose="020B0604020202020204" pitchFamily="34" charset="0"/>
              <a:buChar char="•"/>
            </a:pPr>
            <a:r>
              <a:rPr lang="ja-JP" altLang="en-US" sz="1050" b="1" dirty="0" smtClean="0">
                <a:solidFill>
                  <a:schemeClr val="bg1"/>
                </a:solidFill>
                <a:latin typeface="+mn-ea"/>
              </a:rPr>
              <a:t>北港白津地区の北港白津</a:t>
            </a:r>
            <a:r>
              <a:rPr lang="en-US" altLang="ja-JP" sz="1050" b="1" dirty="0" smtClean="0">
                <a:solidFill>
                  <a:schemeClr val="bg1"/>
                </a:solidFill>
                <a:latin typeface="+mn-ea"/>
              </a:rPr>
              <a:t>1</a:t>
            </a:r>
            <a:r>
              <a:rPr lang="ja-JP" altLang="en-US" sz="1050" b="1" dirty="0" smtClean="0">
                <a:solidFill>
                  <a:schemeClr val="bg1"/>
                </a:solidFill>
                <a:latin typeface="+mn-ea"/>
              </a:rPr>
              <a:t>号・</a:t>
            </a:r>
            <a:r>
              <a:rPr lang="en-US" altLang="ja-JP" sz="1050" b="1" dirty="0" smtClean="0">
                <a:solidFill>
                  <a:schemeClr val="bg1"/>
                </a:solidFill>
                <a:latin typeface="+mn-ea"/>
              </a:rPr>
              <a:t>2</a:t>
            </a:r>
            <a:r>
              <a:rPr lang="ja-JP" altLang="en-US" sz="1050" b="1" dirty="0" smtClean="0">
                <a:solidFill>
                  <a:schemeClr val="bg1"/>
                </a:solidFill>
                <a:latin typeface="+mn-ea"/>
              </a:rPr>
              <a:t>号上屋について、現在</a:t>
            </a:r>
            <a:r>
              <a:rPr lang="ja-JP" altLang="en-US" sz="1050" b="1" dirty="0">
                <a:solidFill>
                  <a:schemeClr val="bg1"/>
                </a:solidFill>
                <a:latin typeface="+mn-ea"/>
              </a:rPr>
              <a:t>の荷役形態に適した施設の改良を検討し、取扱貨物量の増加による稼働率の向上を図る</a:t>
            </a:r>
            <a:r>
              <a:rPr lang="ja-JP" altLang="en-US" sz="1050" b="1" dirty="0" smtClean="0">
                <a:solidFill>
                  <a:schemeClr val="bg1"/>
                </a:solidFill>
                <a:latin typeface="+mn-ea"/>
              </a:rPr>
              <a:t>。</a:t>
            </a:r>
            <a:endParaRPr lang="ja-JP" altLang="en-US" sz="1050" b="1" dirty="0">
              <a:solidFill>
                <a:schemeClr val="bg1"/>
              </a:solidFill>
              <a:latin typeface="+mn-ea"/>
            </a:endParaRPr>
          </a:p>
        </p:txBody>
      </p:sp>
      <p:sp>
        <p:nvSpPr>
          <p:cNvPr id="27" name="正方形/長方形 26"/>
          <p:cNvSpPr/>
          <p:nvPr/>
        </p:nvSpPr>
        <p:spPr>
          <a:xfrm>
            <a:off x="103822" y="2033813"/>
            <a:ext cx="8955522" cy="888189"/>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900" dirty="0" smtClean="0">
              <a:latin typeface="+mn-ea"/>
              <a:cs typeface="Times New Roman" panose="02020603050405020304" pitchFamily="18" charset="0"/>
            </a:endParaRPr>
          </a:p>
          <a:p>
            <a:pPr marL="171450" indent="-171450">
              <a:buFont typeface="Arial" panose="020B0604020202020204" pitchFamily="34" charset="0"/>
              <a:buChar char="•"/>
            </a:pPr>
            <a:r>
              <a:rPr lang="ja-JP" altLang="en-US" sz="1100" dirty="0" smtClean="0">
                <a:latin typeface="+mn-ea"/>
                <a:cs typeface="Times New Roman" panose="02020603050405020304" pitchFamily="18" charset="0"/>
              </a:rPr>
              <a:t>安治川</a:t>
            </a:r>
            <a:r>
              <a:rPr lang="ja-JP" altLang="en-US" sz="1100" dirty="0">
                <a:latin typeface="+mn-ea"/>
                <a:cs typeface="Times New Roman" panose="02020603050405020304" pitchFamily="18" charset="0"/>
              </a:rPr>
              <a:t>地区は本船での青果物の</a:t>
            </a:r>
            <a:r>
              <a:rPr lang="ja-JP" altLang="en-US" sz="1100" dirty="0" smtClean="0">
                <a:latin typeface="+mn-ea"/>
                <a:cs typeface="Times New Roman" panose="02020603050405020304" pitchFamily="18" charset="0"/>
              </a:rPr>
              <a:t>取扱いが</a:t>
            </a:r>
            <a:r>
              <a:rPr lang="ja-JP" altLang="en-US" sz="1100" dirty="0">
                <a:latin typeface="+mn-ea"/>
                <a:cs typeface="Times New Roman" panose="02020603050405020304" pitchFamily="18" charset="0"/>
              </a:rPr>
              <a:t>低迷しており、上屋での燻蒸回数も減少している。</a:t>
            </a:r>
          </a:p>
          <a:p>
            <a:pPr marL="171450" indent="-171450">
              <a:buFont typeface="Arial" panose="020B0604020202020204" pitchFamily="34" charset="0"/>
              <a:buChar char="•"/>
            </a:pPr>
            <a:r>
              <a:rPr lang="ja-JP" altLang="en-US" sz="1100" dirty="0" smtClean="0">
                <a:latin typeface="+mn-ea"/>
                <a:cs typeface="Times New Roman" panose="02020603050405020304" pitchFamily="18" charset="0"/>
              </a:rPr>
              <a:t>安治川</a:t>
            </a:r>
            <a:r>
              <a:rPr lang="ja-JP" altLang="en-US" sz="1100" dirty="0">
                <a:latin typeface="+mn-ea"/>
                <a:cs typeface="Times New Roman" panose="02020603050405020304" pitchFamily="18" charset="0"/>
              </a:rPr>
              <a:t>地区の青果物関連設備は老朽化が著しく、今後の補修費などの維持管理費用の増加が懸念されるとともに、更新投資は困難であると考える。</a:t>
            </a:r>
          </a:p>
        </p:txBody>
      </p:sp>
      <p:sp>
        <p:nvSpPr>
          <p:cNvPr id="28" name="正方形/長方形 27"/>
          <p:cNvSpPr/>
          <p:nvPr/>
        </p:nvSpPr>
        <p:spPr>
          <a:xfrm>
            <a:off x="103821" y="2021990"/>
            <a:ext cx="2104495" cy="29132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u="sng" dirty="0" smtClean="0"/>
              <a:t>収支分析などから導いた課題</a:t>
            </a:r>
            <a:endParaRPr kumimoji="1" lang="ja-JP" altLang="en-US" sz="1100" b="1" u="sng" dirty="0"/>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27</a:t>
            </a:fld>
            <a:endParaRPr kumimoji="1" lang="ja-JP" altLang="en-US" dirty="0"/>
          </a:p>
        </p:txBody>
      </p:sp>
      <p:graphicFrame>
        <p:nvGraphicFramePr>
          <p:cNvPr id="30" name="グラフ 29"/>
          <p:cNvGraphicFramePr>
            <a:graphicFrameLocks/>
          </p:cNvGraphicFramePr>
          <p:nvPr>
            <p:extLst>
              <p:ext uri="{D42A27DB-BD31-4B8C-83A1-F6EECF244321}">
                <p14:modId xmlns:p14="http://schemas.microsoft.com/office/powerpoint/2010/main" val="3655497163"/>
              </p:ext>
            </p:extLst>
          </p:nvPr>
        </p:nvGraphicFramePr>
        <p:xfrm>
          <a:off x="7164800" y="3137341"/>
          <a:ext cx="1872000" cy="10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グラフ 32"/>
          <p:cNvGraphicFramePr>
            <a:graphicFrameLocks/>
          </p:cNvGraphicFramePr>
          <p:nvPr>
            <p:extLst>
              <p:ext uri="{D42A27DB-BD31-4B8C-83A1-F6EECF244321}">
                <p14:modId xmlns:p14="http://schemas.microsoft.com/office/powerpoint/2010/main" val="3391072015"/>
              </p:ext>
            </p:extLst>
          </p:nvPr>
        </p:nvGraphicFramePr>
        <p:xfrm>
          <a:off x="4528074" y="3133708"/>
          <a:ext cx="2700000" cy="10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グラフ 33"/>
          <p:cNvGraphicFramePr>
            <a:graphicFrameLocks/>
          </p:cNvGraphicFramePr>
          <p:nvPr>
            <p:extLst>
              <p:ext uri="{D42A27DB-BD31-4B8C-83A1-F6EECF244321}">
                <p14:modId xmlns:p14="http://schemas.microsoft.com/office/powerpoint/2010/main" val="59793650"/>
              </p:ext>
            </p:extLst>
          </p:nvPr>
        </p:nvGraphicFramePr>
        <p:xfrm>
          <a:off x="153492" y="3166828"/>
          <a:ext cx="2700000" cy="10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グラフ 18"/>
          <p:cNvGraphicFramePr>
            <a:graphicFrameLocks/>
          </p:cNvGraphicFramePr>
          <p:nvPr>
            <p:extLst>
              <p:ext uri="{D42A27DB-BD31-4B8C-83A1-F6EECF244321}">
                <p14:modId xmlns:p14="http://schemas.microsoft.com/office/powerpoint/2010/main" val="2087337577"/>
              </p:ext>
            </p:extLst>
          </p:nvPr>
        </p:nvGraphicFramePr>
        <p:xfrm>
          <a:off x="139424" y="4225759"/>
          <a:ext cx="2700000" cy="108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グラフ 24"/>
          <p:cNvGraphicFramePr>
            <a:graphicFrameLocks/>
          </p:cNvGraphicFramePr>
          <p:nvPr>
            <p:extLst>
              <p:ext uri="{D42A27DB-BD31-4B8C-83A1-F6EECF244321}">
                <p14:modId xmlns:p14="http://schemas.microsoft.com/office/powerpoint/2010/main" val="3726166551"/>
              </p:ext>
            </p:extLst>
          </p:nvPr>
        </p:nvGraphicFramePr>
        <p:xfrm>
          <a:off x="4543267" y="4176424"/>
          <a:ext cx="2700000" cy="108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グラフ 28"/>
          <p:cNvGraphicFramePr>
            <a:graphicFrameLocks/>
          </p:cNvGraphicFramePr>
          <p:nvPr>
            <p:extLst>
              <p:ext uri="{D42A27DB-BD31-4B8C-83A1-F6EECF244321}">
                <p14:modId xmlns:p14="http://schemas.microsoft.com/office/powerpoint/2010/main" val="1463769498"/>
              </p:ext>
            </p:extLst>
          </p:nvPr>
        </p:nvGraphicFramePr>
        <p:xfrm>
          <a:off x="7183917" y="4176424"/>
          <a:ext cx="1872000" cy="108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グラフ 19"/>
          <p:cNvGraphicFramePr>
            <a:graphicFrameLocks/>
          </p:cNvGraphicFramePr>
          <p:nvPr>
            <p:extLst>
              <p:ext uri="{D42A27DB-BD31-4B8C-83A1-F6EECF244321}">
                <p14:modId xmlns:p14="http://schemas.microsoft.com/office/powerpoint/2010/main" val="1524905591"/>
              </p:ext>
            </p:extLst>
          </p:nvPr>
        </p:nvGraphicFramePr>
        <p:xfrm>
          <a:off x="2750461" y="4200018"/>
          <a:ext cx="1872000" cy="1080000"/>
        </p:xfrm>
        <a:graphic>
          <a:graphicData uri="http://schemas.openxmlformats.org/drawingml/2006/chart">
            <c:chart xmlns:c="http://schemas.openxmlformats.org/drawingml/2006/chart" xmlns:r="http://schemas.openxmlformats.org/officeDocument/2006/relationships" r:id="rId9"/>
          </a:graphicData>
        </a:graphic>
      </p:graphicFrame>
      <p:sp>
        <p:nvSpPr>
          <p:cNvPr id="26" name="テキスト ボックス 1"/>
          <p:cNvSpPr txBox="1"/>
          <p:nvPr/>
        </p:nvSpPr>
        <p:spPr>
          <a:xfrm>
            <a:off x="2749734" y="5218675"/>
            <a:ext cx="219075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altLang="ja-JP" sz="600" dirty="0" smtClean="0">
                <a:latin typeface="メイリオ" panose="020B0604030504040204" pitchFamily="50" charset="-128"/>
                <a:ea typeface="メイリオ" panose="020B0604030504040204" pitchFamily="50" charset="-128"/>
              </a:rPr>
              <a:t>※R1</a:t>
            </a:r>
            <a:r>
              <a:rPr lang="ja-JP" altLang="en-US" sz="600" dirty="0" smtClean="0">
                <a:latin typeface="メイリオ" panose="020B0604030504040204" pitchFamily="50" charset="-128"/>
                <a:ea typeface="メイリオ" panose="020B0604030504040204" pitchFamily="50" charset="-128"/>
              </a:rPr>
              <a:t>決算</a:t>
            </a:r>
            <a:r>
              <a:rPr lang="ja-JP" altLang="en-US" sz="600" dirty="0">
                <a:latin typeface="メイリオ" panose="020B0604030504040204" pitchFamily="50" charset="-128"/>
                <a:ea typeface="メイリオ" panose="020B0604030504040204" pitchFamily="50" charset="-128"/>
              </a:rPr>
              <a:t>　</a:t>
            </a:r>
            <a:r>
              <a:rPr lang="ja-JP" altLang="en-US" sz="600" dirty="0" smtClean="0">
                <a:latin typeface="メイリオ" panose="020B0604030504040204" pitchFamily="50" charset="-128"/>
                <a:ea typeface="メイリオ" panose="020B0604030504040204" pitchFamily="50" charset="-128"/>
              </a:rPr>
              <a:t>施設</a:t>
            </a:r>
            <a:r>
              <a:rPr lang="ja-JP" altLang="en-US" sz="600" dirty="0">
                <a:latin typeface="メイリオ" panose="020B0604030504040204" pitchFamily="50" charset="-128"/>
                <a:ea typeface="メイリオ" panose="020B0604030504040204" pitchFamily="50" charset="-128"/>
              </a:rPr>
              <a:t>提供事業全施設の平均稼働率</a:t>
            </a:r>
          </a:p>
        </p:txBody>
      </p:sp>
      <p:graphicFrame>
        <p:nvGraphicFramePr>
          <p:cNvPr id="31" name="グラフ 30"/>
          <p:cNvGraphicFramePr>
            <a:graphicFrameLocks/>
          </p:cNvGraphicFramePr>
          <p:nvPr>
            <p:extLst>
              <p:ext uri="{D42A27DB-BD31-4B8C-83A1-F6EECF244321}">
                <p14:modId xmlns:p14="http://schemas.microsoft.com/office/powerpoint/2010/main" val="3135623508"/>
              </p:ext>
            </p:extLst>
          </p:nvPr>
        </p:nvGraphicFramePr>
        <p:xfrm>
          <a:off x="2762380" y="3150095"/>
          <a:ext cx="1872000" cy="1080000"/>
        </p:xfrm>
        <a:graphic>
          <a:graphicData uri="http://schemas.openxmlformats.org/drawingml/2006/chart">
            <c:chart xmlns:c="http://schemas.openxmlformats.org/drawingml/2006/chart" xmlns:r="http://schemas.openxmlformats.org/officeDocument/2006/relationships" r:id="rId10"/>
          </a:graphicData>
        </a:graphic>
      </p:graphicFrame>
      <p:sp>
        <p:nvSpPr>
          <p:cNvPr id="35" name="テキスト ボックス 1"/>
          <p:cNvSpPr txBox="1"/>
          <p:nvPr/>
        </p:nvSpPr>
        <p:spPr>
          <a:xfrm>
            <a:off x="2734910" y="4129644"/>
            <a:ext cx="219075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altLang="ja-JP" sz="600" dirty="0" smtClean="0">
                <a:latin typeface="メイリオ" panose="020B0604030504040204" pitchFamily="50" charset="-128"/>
                <a:ea typeface="メイリオ" panose="020B0604030504040204" pitchFamily="50" charset="-128"/>
              </a:rPr>
              <a:t>※H30</a:t>
            </a:r>
            <a:r>
              <a:rPr lang="ja-JP" altLang="en-US" sz="600" dirty="0" smtClean="0">
                <a:latin typeface="メイリオ" panose="020B0604030504040204" pitchFamily="50" charset="-128"/>
                <a:ea typeface="メイリオ" panose="020B0604030504040204" pitchFamily="50" charset="-128"/>
              </a:rPr>
              <a:t>決算</a:t>
            </a:r>
            <a:r>
              <a:rPr lang="ja-JP" altLang="en-US" sz="600" dirty="0">
                <a:latin typeface="メイリオ" panose="020B0604030504040204" pitchFamily="50" charset="-128"/>
                <a:ea typeface="メイリオ" panose="020B0604030504040204" pitchFamily="50" charset="-128"/>
              </a:rPr>
              <a:t>　</a:t>
            </a:r>
            <a:r>
              <a:rPr lang="ja-JP" altLang="en-US" sz="600" dirty="0" smtClean="0">
                <a:latin typeface="メイリオ" panose="020B0604030504040204" pitchFamily="50" charset="-128"/>
                <a:ea typeface="メイリオ" panose="020B0604030504040204" pitchFamily="50" charset="-128"/>
              </a:rPr>
              <a:t>施設</a:t>
            </a:r>
            <a:r>
              <a:rPr lang="ja-JP" altLang="en-US" sz="600" dirty="0">
                <a:latin typeface="メイリオ" panose="020B0604030504040204" pitchFamily="50" charset="-128"/>
                <a:ea typeface="メイリオ" panose="020B0604030504040204" pitchFamily="50" charset="-128"/>
              </a:rPr>
              <a:t>提供事業全施設の平均稼働率</a:t>
            </a:r>
          </a:p>
        </p:txBody>
      </p:sp>
    </p:spTree>
    <p:extLst>
      <p:ext uri="{BB962C8B-B14F-4D97-AF65-F5344CB8AC3E}">
        <p14:creationId xmlns:p14="http://schemas.microsoft.com/office/powerpoint/2010/main" val="594115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15196</TotalTime>
  <Words>559</Words>
  <Application>Microsoft Office PowerPoint</Application>
  <PresentationFormat>画面に合わせる (4:3)</PresentationFormat>
  <Paragraphs>43</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①　青果物関連施設</vt:lpstr>
      <vt:lpstr>Ⅳ　経営改善策 　２．個別課題への対応 　　①　青果物関連施設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2021-03-14T23:24:55Z</cp:lastPrinted>
  <dcterms:created xsi:type="dcterms:W3CDTF">2017-08-25T04:05:05Z</dcterms:created>
  <dcterms:modified xsi:type="dcterms:W3CDTF">2021-03-18T01:26:39Z</dcterms:modified>
</cp:coreProperties>
</file>