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p:sldMasterIdLst>
    <p:sldMasterId id="2147483766" r:id="rId1"/>
  </p:sldMasterIdLst>
  <p:notesMasterIdLst>
    <p:notesMasterId r:id="rId4"/>
  </p:notesMasterIdLst>
  <p:sldIdLst>
    <p:sldId id="413" r:id="rId2"/>
    <p:sldId id="414"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'R'!$A$4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400</c:v>
                </c:pt>
                <c:pt idx="1">
                  <c:v>303</c:v>
                </c:pt>
              </c:numCache>
            </c:numRef>
          </c:cat>
          <c:val>
            <c:numRef>
              <c:f>'R'!$D$4:$E$4</c:f>
              <c:numCache>
                <c:formatCode>General</c:formatCode>
                <c:ptCount val="2"/>
                <c:pt idx="0" formatCode="#,##0_);[Red]\(#,##0\)">
                  <c:v>320</c:v>
                </c:pt>
              </c:numCache>
            </c:numRef>
          </c:val>
          <c:extLst>
            <c:ext xmlns:c16="http://schemas.microsoft.com/office/drawing/2014/chart" uri="{C3380CC4-5D6E-409C-BE32-E72D297353CC}">
              <c16:uniqueId val="{00000000-721D-47BC-A5AB-E4219CFADD24}"/>
            </c:ext>
          </c:extLst>
        </c:ser>
        <c:ser>
          <c:idx val="1"/>
          <c:order val="1"/>
          <c:tx>
            <c:strRef>
              <c:f>'R'!$A$5</c:f>
              <c:strCache>
                <c:ptCount val="1"/>
                <c:pt idx="0">
                  <c:v>その他経費</c:v>
                </c:pt>
              </c:strCache>
            </c:strRef>
          </c:tx>
          <c:spPr>
            <a:noFill/>
            <a:ln>
              <a:solidFill>
                <a:schemeClr val="tx1"/>
              </a:solidFill>
            </a:ln>
            <a:effectLst/>
          </c:spPr>
          <c:invertIfNegative val="0"/>
          <c:dLbls>
            <c:dLbl>
              <c:idx val="0"/>
              <c:layout>
                <c:manualLayout>
                  <c:x val="0"/>
                  <c:y val="-7.3495370370370711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3666925925925923"/>
                      <c:h val="0.14993055555555557"/>
                    </c:manualLayout>
                  </c15:layout>
                </c:ext>
                <c:ext xmlns:c16="http://schemas.microsoft.com/office/drawing/2014/chart" uri="{C3380CC4-5D6E-409C-BE32-E72D297353CC}">
                  <c16:uniqueId val="{00000001-721D-47BC-A5AB-E4219CFADD2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400</c:v>
                </c:pt>
                <c:pt idx="1">
                  <c:v>303</c:v>
                </c:pt>
              </c:numCache>
            </c:numRef>
          </c:cat>
          <c:val>
            <c:numRef>
              <c:f>'R'!$D$5:$E$5</c:f>
              <c:numCache>
                <c:formatCode>General</c:formatCode>
                <c:ptCount val="2"/>
                <c:pt idx="0" formatCode="#,##0_);[Red]\(#,##0\)">
                  <c:v>80</c:v>
                </c:pt>
              </c:numCache>
            </c:numRef>
          </c:val>
          <c:extLst>
            <c:ext xmlns:c16="http://schemas.microsoft.com/office/drawing/2014/chart" uri="{C3380CC4-5D6E-409C-BE32-E72D297353CC}">
              <c16:uniqueId val="{00000002-721D-47BC-A5AB-E4219CFADD24}"/>
            </c:ext>
          </c:extLst>
        </c:ser>
        <c:ser>
          <c:idx val="2"/>
          <c:order val="2"/>
          <c:tx>
            <c:strRef>
              <c:f>'R'!$A$6</c:f>
              <c:strCache>
                <c:ptCount val="1"/>
                <c:pt idx="0">
                  <c:v>使用料収入等</c:v>
                </c:pt>
              </c:strCache>
            </c:strRef>
          </c:tx>
          <c:spPr>
            <a:noFill/>
            <a:ln>
              <a:solidFill>
                <a:schemeClr val="tx1"/>
              </a:solidFill>
            </a:ln>
            <a:effectLst/>
          </c:spPr>
          <c:invertIfNegative val="0"/>
          <c:dLbls>
            <c:dLbl>
              <c:idx val="1"/>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21D-47BC-A5AB-E4219CFADD2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400</c:v>
                </c:pt>
                <c:pt idx="1">
                  <c:v>303</c:v>
                </c:pt>
              </c:numCache>
            </c:numRef>
          </c:cat>
          <c:val>
            <c:numRef>
              <c:f>'R'!$D$6:$E$6</c:f>
              <c:numCache>
                <c:formatCode>#,##0_);[Red]\(#,##0\)</c:formatCode>
                <c:ptCount val="2"/>
                <c:pt idx="1">
                  <c:v>303</c:v>
                </c:pt>
              </c:numCache>
            </c:numRef>
          </c:val>
          <c:extLst>
            <c:ext xmlns:c16="http://schemas.microsoft.com/office/drawing/2014/chart" uri="{C3380CC4-5D6E-409C-BE32-E72D297353CC}">
              <c16:uniqueId val="{00000004-721D-47BC-A5AB-E4219CFADD24}"/>
            </c:ext>
          </c:extLst>
        </c:ser>
        <c:ser>
          <c:idx val="3"/>
          <c:order val="3"/>
          <c:tx>
            <c:strRef>
              <c:f>'R'!$A$7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721D-47BC-A5AB-E4219CFADD24}"/>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400</c:v>
                </c:pt>
                <c:pt idx="1">
                  <c:v>303</c:v>
                </c:pt>
              </c:numCache>
            </c:numRef>
          </c:cat>
          <c:val>
            <c:numRef>
              <c:f>'R'!$D$7:$E$7</c:f>
              <c:numCache>
                <c:formatCode>#,##0_);[Red]\(#,##0\)</c:formatCode>
                <c:ptCount val="2"/>
                <c:pt idx="1">
                  <c:v>97</c:v>
                </c:pt>
              </c:numCache>
            </c:numRef>
          </c:val>
          <c:extLst>
            <c:ext xmlns:c16="http://schemas.microsoft.com/office/drawing/2014/chart" uri="{C3380CC4-5D6E-409C-BE32-E72D297353CC}">
              <c16:uniqueId val="{00000006-721D-47BC-A5AB-E4219CFADD24}"/>
            </c:ext>
          </c:extLst>
        </c:ser>
        <c:dLbls>
          <c:dLblPos val="ctr"/>
          <c:showLegendKey val="0"/>
          <c:showVal val="1"/>
          <c:showCatName val="0"/>
          <c:showSerName val="0"/>
          <c:showPercent val="0"/>
          <c:showBubbleSize val="0"/>
        </c:dLbls>
        <c:gapWidth val="48"/>
        <c:overlap val="100"/>
        <c:axId val="411705496"/>
        <c:axId val="411703928"/>
      </c:barChart>
      <c:catAx>
        <c:axId val="41170549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1703928"/>
        <c:crosses val="autoZero"/>
        <c:auto val="1"/>
        <c:lblAlgn val="ctr"/>
        <c:lblOffset val="100"/>
        <c:noMultiLvlLbl val="0"/>
      </c:catAx>
      <c:valAx>
        <c:axId val="411703928"/>
        <c:scaling>
          <c:orientation val="minMax"/>
        </c:scaling>
        <c:delete val="1"/>
        <c:axPos val="l"/>
        <c:numFmt formatCode="0%" sourceLinked="1"/>
        <c:majorTickMark val="none"/>
        <c:minorTickMark val="none"/>
        <c:tickLblPos val="nextTo"/>
        <c:crossAx val="4117054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A6C5-4A3B-9D17-C554E176051A}"/>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'R'!$A$11:$A$12</c:f>
              <c:strCache>
                <c:ptCount val="2"/>
                <c:pt idx="0">
                  <c:v>R地区</c:v>
                </c:pt>
                <c:pt idx="1">
                  <c:v>全施設平均</c:v>
                </c:pt>
              </c:strCache>
            </c:strRef>
          </c:cat>
          <c:val>
            <c:numRef>
              <c:f>'R'!$C$11:$C$12</c:f>
              <c:numCache>
                <c:formatCode>0.0%</c:formatCode>
                <c:ptCount val="2"/>
                <c:pt idx="0">
                  <c:v>0.73209999999999997</c:v>
                </c:pt>
                <c:pt idx="1">
                  <c:v>0.66</c:v>
                </c:pt>
              </c:numCache>
            </c:numRef>
          </c:val>
          <c:extLst>
            <c:ext xmlns:c16="http://schemas.microsoft.com/office/drawing/2014/chart" uri="{C3380CC4-5D6E-409C-BE32-E72D297353CC}">
              <c16:uniqueId val="{00000002-A6C5-4A3B-9D17-C554E176051A}"/>
            </c:ext>
          </c:extLst>
        </c:ser>
        <c:dLbls>
          <c:dLblPos val="outEnd"/>
          <c:showLegendKey val="0"/>
          <c:showVal val="1"/>
          <c:showCatName val="0"/>
          <c:showSerName val="0"/>
          <c:showPercent val="0"/>
          <c:showBubbleSize val="0"/>
        </c:dLbls>
        <c:gapWidth val="20"/>
        <c:overlap val="-27"/>
        <c:axId val="411705888"/>
        <c:axId val="411707456"/>
      </c:barChart>
      <c:catAx>
        <c:axId val="411705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1707456"/>
        <c:crosses val="autoZero"/>
        <c:auto val="1"/>
        <c:lblAlgn val="ctr"/>
        <c:lblOffset val="100"/>
        <c:noMultiLvlLbl val="0"/>
      </c:catAx>
      <c:valAx>
        <c:axId val="411707456"/>
        <c:scaling>
          <c:orientation val="minMax"/>
        </c:scaling>
        <c:delete val="1"/>
        <c:axPos val="l"/>
        <c:numFmt formatCode="0.0%" sourceLinked="1"/>
        <c:majorTickMark val="none"/>
        <c:minorTickMark val="none"/>
        <c:tickLblPos val="nextTo"/>
        <c:crossAx val="41170588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'R'!$A$4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'R'!$D$4:$E$4</c:f>
              <c:numCache>
                <c:formatCode>General</c:formatCode>
                <c:ptCount val="2"/>
                <c:pt idx="0" formatCode="#,##0_);[Red]\(#,##0\)">
                  <c:v>320</c:v>
                </c:pt>
              </c:numCache>
            </c:numRef>
          </c:val>
          <c:extLst>
            <c:ext xmlns:c16="http://schemas.microsoft.com/office/drawing/2014/chart" uri="{C3380CC4-5D6E-409C-BE32-E72D297353CC}">
              <c16:uniqueId val="{00000000-C9DC-4D16-8103-25EB9775D882}"/>
            </c:ext>
          </c:extLst>
        </c:ser>
        <c:ser>
          <c:idx val="1"/>
          <c:order val="1"/>
          <c:tx>
            <c:strRef>
              <c:f>'R'!$A$5</c:f>
              <c:strCache>
                <c:ptCount val="1"/>
                <c:pt idx="0">
                  <c:v>その他経費</c:v>
                </c:pt>
              </c:strCache>
            </c:strRef>
          </c:tx>
          <c:spPr>
            <a:noFill/>
            <a:ln>
              <a:solidFill>
                <a:schemeClr val="tx1"/>
              </a:solidFill>
            </a:ln>
            <a:effectLst/>
          </c:spPr>
          <c:invertIfNegative val="0"/>
          <c:dLbls>
            <c:dLbl>
              <c:idx val="0"/>
              <c:layout>
                <c:manualLayout>
                  <c:x val="0"/>
                  <c:y val="-7.3495370370370711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3666925925925923"/>
                      <c:h val="0.14993055555555557"/>
                    </c:manualLayout>
                  </c15:layout>
                </c:ext>
                <c:ext xmlns:c16="http://schemas.microsoft.com/office/drawing/2014/chart" uri="{C3380CC4-5D6E-409C-BE32-E72D297353CC}">
                  <c16:uniqueId val="{00000001-C9DC-4D16-8103-25EB9775D882}"/>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'R'!$D$5:$E$5</c:f>
              <c:numCache>
                <c:formatCode>General</c:formatCode>
                <c:ptCount val="2"/>
                <c:pt idx="0" formatCode="#,##0_);[Red]\(#,##0\)">
                  <c:v>85</c:v>
                </c:pt>
              </c:numCache>
            </c:numRef>
          </c:val>
          <c:extLst>
            <c:ext xmlns:c16="http://schemas.microsoft.com/office/drawing/2014/chart" uri="{C3380CC4-5D6E-409C-BE32-E72D297353CC}">
              <c16:uniqueId val="{00000002-C9DC-4D16-8103-25EB9775D882}"/>
            </c:ext>
          </c:extLst>
        </c:ser>
        <c:ser>
          <c:idx val="2"/>
          <c:order val="2"/>
          <c:tx>
            <c:strRef>
              <c:f>'R'!$A$6</c:f>
              <c:strCache>
                <c:ptCount val="1"/>
                <c:pt idx="0">
                  <c:v>使用料収入等</c:v>
                </c:pt>
              </c:strCache>
            </c:strRef>
          </c:tx>
          <c:spPr>
            <a:noFill/>
            <a:ln>
              <a:solidFill>
                <a:schemeClr val="tx1"/>
              </a:solidFill>
            </a:ln>
            <a:effectLst/>
          </c:spPr>
          <c:invertIfNegative val="0"/>
          <c:dLbls>
            <c:dLbl>
              <c:idx val="1"/>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9DC-4D16-8103-25EB9775D882}"/>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'R'!$D$6:$E$6</c:f>
              <c:numCache>
                <c:formatCode>#,##0_);[Red]\(#,##0\)</c:formatCode>
                <c:ptCount val="2"/>
                <c:pt idx="1">
                  <c:v>306</c:v>
                </c:pt>
              </c:numCache>
            </c:numRef>
          </c:val>
          <c:extLst>
            <c:ext xmlns:c16="http://schemas.microsoft.com/office/drawing/2014/chart" uri="{C3380CC4-5D6E-409C-BE32-E72D297353CC}">
              <c16:uniqueId val="{00000004-C9DC-4D16-8103-25EB9775D882}"/>
            </c:ext>
          </c:extLst>
        </c:ser>
        <c:ser>
          <c:idx val="3"/>
          <c:order val="3"/>
          <c:tx>
            <c:strRef>
              <c:f>'R'!$A$7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9DC-4D16-8103-25EB9775D88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'R'!$D$7:$E$7</c:f>
              <c:numCache>
                <c:formatCode>#,##0_);[Red]\(#,##0\)</c:formatCode>
                <c:ptCount val="2"/>
                <c:pt idx="1">
                  <c:v>99</c:v>
                </c:pt>
              </c:numCache>
            </c:numRef>
          </c:val>
          <c:extLst>
            <c:ext xmlns:c16="http://schemas.microsoft.com/office/drawing/2014/chart" uri="{C3380CC4-5D6E-409C-BE32-E72D297353CC}">
              <c16:uniqueId val="{00000006-C9DC-4D16-8103-25EB9775D882}"/>
            </c:ext>
          </c:extLst>
        </c:ser>
        <c:dLbls>
          <c:dLblPos val="ctr"/>
          <c:showLegendKey val="0"/>
          <c:showVal val="1"/>
          <c:showCatName val="0"/>
          <c:showSerName val="0"/>
          <c:showPercent val="0"/>
          <c:showBubbleSize val="0"/>
        </c:dLbls>
        <c:gapWidth val="48"/>
        <c:overlap val="100"/>
        <c:axId val="324385912"/>
        <c:axId val="324381992"/>
      </c:barChart>
      <c:catAx>
        <c:axId val="32438591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1992"/>
        <c:crosses val="autoZero"/>
        <c:auto val="1"/>
        <c:lblAlgn val="ctr"/>
        <c:lblOffset val="100"/>
        <c:noMultiLvlLbl val="0"/>
      </c:catAx>
      <c:valAx>
        <c:axId val="324381992"/>
        <c:scaling>
          <c:orientation val="minMax"/>
        </c:scaling>
        <c:delete val="1"/>
        <c:axPos val="l"/>
        <c:numFmt formatCode="0%" sourceLinked="1"/>
        <c:majorTickMark val="none"/>
        <c:minorTickMark val="none"/>
        <c:tickLblPos val="nextTo"/>
        <c:crossAx val="3243859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800"/>
              <a:t>改善後</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'R'!$A$4</c:f>
              <c:strCache>
                <c:ptCount val="1"/>
                <c:pt idx="0">
                  <c:v>土地賃借料</c:v>
                </c:pt>
              </c:strCache>
            </c:strRef>
          </c:tx>
          <c:spPr>
            <a:noFill/>
            <a:ln>
              <a:solidFill>
                <a:schemeClr val="tx1"/>
              </a:solidFill>
            </a:ln>
            <a:effectLst/>
          </c:spPr>
          <c:invertIfNegative val="0"/>
          <c:dLbls>
            <c:dLbl>
              <c:idx val="0"/>
              <c:layout>
                <c:manualLayout>
                  <c:x val="-2.1558392930913854E-17"/>
                  <c:y val="-8.9658564814815486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0826-43F4-A064-9E99496FB016}"/>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'R'!$F$3:$G$3</c:f>
              <c:numCache>
                <c:formatCode>"収入（"#,##0"）";[Red]"収入（"\-#,##0"）"</c:formatCode>
                <c:ptCount val="2"/>
                <c:pt idx="0" formatCode="&quot;費用（&quot;#,##0&quot;）&quot;;[Red]&quot;費用（&quot;\-#,##0&quot;）&quot;">
                  <c:v>380</c:v>
                </c:pt>
                <c:pt idx="1">
                  <c:v>325</c:v>
                </c:pt>
              </c:numCache>
            </c:numRef>
          </c:cat>
          <c:val>
            <c:numRef>
              <c:f>'R'!$F$4:$G$4</c:f>
              <c:numCache>
                <c:formatCode>General</c:formatCode>
                <c:ptCount val="2"/>
                <c:pt idx="0" formatCode="#,##0_);[Red]\(#,##0\)">
                  <c:v>295</c:v>
                </c:pt>
              </c:numCache>
            </c:numRef>
          </c:val>
          <c:extLst>
            <c:ext xmlns:c16="http://schemas.microsoft.com/office/drawing/2014/chart" uri="{C3380CC4-5D6E-409C-BE32-E72D297353CC}">
              <c16:uniqueId val="{00000001-0826-43F4-A064-9E99496FB016}"/>
            </c:ext>
          </c:extLst>
        </c:ser>
        <c:ser>
          <c:idx val="1"/>
          <c:order val="1"/>
          <c:tx>
            <c:strRef>
              <c:f>'R'!$A$5</c:f>
              <c:strCache>
                <c:ptCount val="1"/>
                <c:pt idx="0">
                  <c:v>その他経費</c:v>
                </c:pt>
              </c:strCache>
            </c:strRef>
          </c:tx>
          <c:spPr>
            <a:noFill/>
            <a:ln>
              <a:solidFill>
                <a:schemeClr val="tx1"/>
              </a:solidFill>
            </a:ln>
            <a:effectLst/>
          </c:spPr>
          <c:invertIfNegative val="0"/>
          <c:dLbls>
            <c:dLbl>
              <c:idx val="0"/>
              <c:layout>
                <c:manualLayout>
                  <c:x val="1.8518518518518518E-7"/>
                  <c:y val="5.2528935185185187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3911370370370364"/>
                      <c:h val="0.19402777777777777"/>
                    </c:manualLayout>
                  </c15:layout>
                </c:ext>
                <c:ext xmlns:c16="http://schemas.microsoft.com/office/drawing/2014/chart" uri="{C3380CC4-5D6E-409C-BE32-E72D297353CC}">
                  <c16:uniqueId val="{00000002-0826-43F4-A064-9E99496FB016}"/>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'R'!$F$3:$G$3</c:f>
              <c:numCache>
                <c:formatCode>"収入（"#,##0"）";[Red]"収入（"\-#,##0"）"</c:formatCode>
                <c:ptCount val="2"/>
                <c:pt idx="0" formatCode="&quot;費用（&quot;#,##0&quot;）&quot;;[Red]&quot;費用（&quot;\-#,##0&quot;）&quot;">
                  <c:v>380</c:v>
                </c:pt>
                <c:pt idx="1">
                  <c:v>325</c:v>
                </c:pt>
              </c:numCache>
            </c:numRef>
          </c:cat>
          <c:val>
            <c:numRef>
              <c:f>'R'!$F$5:$G$5</c:f>
              <c:numCache>
                <c:formatCode>General</c:formatCode>
                <c:ptCount val="2"/>
                <c:pt idx="0" formatCode="#,##0_);[Red]\(#,##0\)">
                  <c:v>85</c:v>
                </c:pt>
              </c:numCache>
            </c:numRef>
          </c:val>
          <c:extLst>
            <c:ext xmlns:c16="http://schemas.microsoft.com/office/drawing/2014/chart" uri="{C3380CC4-5D6E-409C-BE32-E72D297353CC}">
              <c16:uniqueId val="{00000003-0826-43F4-A064-9E99496FB016}"/>
            </c:ext>
          </c:extLst>
        </c:ser>
        <c:ser>
          <c:idx val="2"/>
          <c:order val="2"/>
          <c:tx>
            <c:strRef>
              <c:f>'R'!$A$6</c:f>
              <c:strCache>
                <c:ptCount val="1"/>
                <c:pt idx="0">
                  <c:v>使用料収入等</c:v>
                </c:pt>
              </c:strCache>
            </c:strRef>
          </c:tx>
          <c:spPr>
            <a:noFill/>
            <a:ln>
              <a:solidFill>
                <a:schemeClr val="tx1"/>
              </a:solidFill>
            </a:ln>
            <a:effectLst/>
          </c:spPr>
          <c:invertIfNegative val="0"/>
          <c:dLbls>
            <c:dLbl>
              <c:idx val="1"/>
              <c:layout>
                <c:manualLayout>
                  <c:x val="-8.6233571723655416E-17"/>
                  <c:y val="8.9484953703703705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0826-43F4-A064-9E99496FB016}"/>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'R'!$F$3:$G$3</c:f>
              <c:numCache>
                <c:formatCode>"収入（"#,##0"）";[Red]"収入（"\-#,##0"）"</c:formatCode>
                <c:ptCount val="2"/>
                <c:pt idx="0" formatCode="&quot;費用（&quot;#,##0&quot;）&quot;;[Red]&quot;費用（&quot;\-#,##0&quot;）&quot;">
                  <c:v>380</c:v>
                </c:pt>
                <c:pt idx="1">
                  <c:v>325</c:v>
                </c:pt>
              </c:numCache>
            </c:numRef>
          </c:cat>
          <c:val>
            <c:numRef>
              <c:f>'R'!$F$6:$G$6</c:f>
              <c:numCache>
                <c:formatCode>#,##0_);[Red]\(#,##0\)</c:formatCode>
                <c:ptCount val="2"/>
                <c:pt idx="1">
                  <c:v>325</c:v>
                </c:pt>
              </c:numCache>
            </c:numRef>
          </c:val>
          <c:extLst>
            <c:ext xmlns:c16="http://schemas.microsoft.com/office/drawing/2014/chart" uri="{C3380CC4-5D6E-409C-BE32-E72D297353CC}">
              <c16:uniqueId val="{00000005-0826-43F4-A064-9E99496FB016}"/>
            </c:ext>
          </c:extLst>
        </c:ser>
        <c:ser>
          <c:idx val="3"/>
          <c:order val="3"/>
          <c:tx>
            <c:strRef>
              <c:f>'R'!$A$7</c:f>
              <c:strCache>
                <c:ptCount val="1"/>
                <c:pt idx="0">
                  <c:v>赤字額</c:v>
                </c:pt>
              </c:strCache>
            </c:strRef>
          </c:tx>
          <c:spPr>
            <a:noFill/>
            <a:ln w="31750">
              <a:solidFill>
                <a:srgbClr val="7030A0"/>
              </a:solidFill>
              <a:prstDash val="sysDot"/>
            </a:ln>
            <a:effectLst/>
          </c:spPr>
          <c:invertIfNegative val="0"/>
          <c:dLbls>
            <c:dLbl>
              <c:idx val="1"/>
              <c:layout>
                <c:manualLayout>
                  <c:x val="0"/>
                  <c:y val="-4.2092013888888891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layout>
                    <c:manualLayout>
                      <c:w val="0.32730703703703706"/>
                      <c:h val="9.3339120370370357E-2"/>
                    </c:manualLayout>
                  </c15:layout>
                </c:ext>
                <c:ext xmlns:c16="http://schemas.microsoft.com/office/drawing/2014/chart" uri="{C3380CC4-5D6E-409C-BE32-E72D297353CC}">
                  <c16:uniqueId val="{00000006-0826-43F4-A064-9E99496FB016}"/>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'R'!$F$3:$G$3</c:f>
              <c:numCache>
                <c:formatCode>"収入（"#,##0"）";[Red]"収入（"\-#,##0"）"</c:formatCode>
                <c:ptCount val="2"/>
                <c:pt idx="0" formatCode="&quot;費用（&quot;#,##0&quot;）&quot;;[Red]&quot;費用（&quot;\-#,##0&quot;）&quot;">
                  <c:v>380</c:v>
                </c:pt>
                <c:pt idx="1">
                  <c:v>325</c:v>
                </c:pt>
              </c:numCache>
            </c:numRef>
          </c:cat>
          <c:val>
            <c:numRef>
              <c:f>'R'!$F$7:$G$7</c:f>
              <c:numCache>
                <c:formatCode>#,##0_);[Red]\(#,##0\)</c:formatCode>
                <c:ptCount val="2"/>
                <c:pt idx="1">
                  <c:v>55</c:v>
                </c:pt>
              </c:numCache>
            </c:numRef>
          </c:val>
          <c:extLst>
            <c:ext xmlns:c16="http://schemas.microsoft.com/office/drawing/2014/chart" uri="{C3380CC4-5D6E-409C-BE32-E72D297353CC}">
              <c16:uniqueId val="{00000007-0826-43F4-A064-9E99496FB016}"/>
            </c:ext>
          </c:extLst>
        </c:ser>
        <c:dLbls>
          <c:dLblPos val="inEnd"/>
          <c:showLegendKey val="0"/>
          <c:showVal val="1"/>
          <c:showCatName val="0"/>
          <c:showSerName val="0"/>
          <c:showPercent val="0"/>
          <c:showBubbleSize val="0"/>
        </c:dLbls>
        <c:gapWidth val="48"/>
        <c:overlap val="100"/>
        <c:axId val="324382384"/>
        <c:axId val="440042856"/>
      </c:barChart>
      <c:catAx>
        <c:axId val="32438238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2856"/>
        <c:crosses val="autoZero"/>
        <c:auto val="1"/>
        <c:lblAlgn val="ctr"/>
        <c:lblOffset val="100"/>
        <c:noMultiLvlLbl val="0"/>
      </c:catAx>
      <c:valAx>
        <c:axId val="440042856"/>
        <c:scaling>
          <c:orientation val="minMax"/>
        </c:scaling>
        <c:delete val="1"/>
        <c:axPos val="l"/>
        <c:numFmt formatCode="0%" sourceLinked="1"/>
        <c:majorTickMark val="none"/>
        <c:minorTickMark val="none"/>
        <c:tickLblPos val="nextTo"/>
        <c:crossAx val="3243823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C649-406B-AE1D-D4D26A4ABD20}"/>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'R'!$A$11:$A$12</c:f>
              <c:strCache>
                <c:ptCount val="2"/>
                <c:pt idx="0">
                  <c:v>R地区</c:v>
                </c:pt>
                <c:pt idx="1">
                  <c:v>全施設平均</c:v>
                </c:pt>
              </c:strCache>
            </c:strRef>
          </c:cat>
          <c:val>
            <c:numRef>
              <c:f>'R'!$C$11:$C$12</c:f>
              <c:numCache>
                <c:formatCode>0.0%</c:formatCode>
                <c:ptCount val="2"/>
                <c:pt idx="0">
                  <c:v>0.73409999999999997</c:v>
                </c:pt>
                <c:pt idx="1">
                  <c:v>0.67</c:v>
                </c:pt>
              </c:numCache>
            </c:numRef>
          </c:val>
          <c:extLst>
            <c:ext xmlns:c16="http://schemas.microsoft.com/office/drawing/2014/chart" uri="{C3380CC4-5D6E-409C-BE32-E72D297353CC}">
              <c16:uniqueId val="{00000002-C649-406B-AE1D-D4D26A4ABD20}"/>
            </c:ext>
          </c:extLst>
        </c:ser>
        <c:dLbls>
          <c:dLblPos val="outEnd"/>
          <c:showLegendKey val="0"/>
          <c:showVal val="1"/>
          <c:showCatName val="0"/>
          <c:showSerName val="0"/>
          <c:showPercent val="0"/>
          <c:showBubbleSize val="0"/>
        </c:dLbls>
        <c:gapWidth val="20"/>
        <c:overlap val="-27"/>
        <c:axId val="324388264"/>
        <c:axId val="324380816"/>
      </c:barChart>
      <c:catAx>
        <c:axId val="324388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0816"/>
        <c:crosses val="autoZero"/>
        <c:auto val="1"/>
        <c:lblAlgn val="ctr"/>
        <c:lblOffset val="100"/>
        <c:noMultiLvlLbl val="0"/>
      </c:catAx>
      <c:valAx>
        <c:axId val="324380816"/>
        <c:scaling>
          <c:orientation val="minMax"/>
        </c:scaling>
        <c:delete val="1"/>
        <c:axPos val="l"/>
        <c:numFmt formatCode="0.0%" sourceLinked="1"/>
        <c:majorTickMark val="none"/>
        <c:minorTickMark val="none"/>
        <c:tickLblPos val="nextTo"/>
        <c:crossAx val="3243882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800"/>
              <a:t>改善後稼働率</a:t>
            </a:r>
            <a:endParaRPr lang="ja-JP" sz="800"/>
          </a:p>
        </c:rich>
      </c:tx>
      <c:layout>
        <c:manualLayout>
          <c:xMode val="edge"/>
          <c:yMode val="edge"/>
          <c:x val="0.27587345679012343"/>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A94A-4113-96C5-03E1293FE4A9}"/>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'R'!$A$11:$A$12</c:f>
              <c:strCache>
                <c:ptCount val="2"/>
                <c:pt idx="0">
                  <c:v>R地区</c:v>
                </c:pt>
                <c:pt idx="1">
                  <c:v>全施設平均</c:v>
                </c:pt>
              </c:strCache>
            </c:strRef>
          </c:cat>
          <c:val>
            <c:numRef>
              <c:f>'R'!$D$11:$D$12</c:f>
              <c:numCache>
                <c:formatCode>0.0%</c:formatCode>
                <c:ptCount val="2"/>
                <c:pt idx="0">
                  <c:v>0.82050000000000001</c:v>
                </c:pt>
                <c:pt idx="1">
                  <c:v>0.66679999999999995</c:v>
                </c:pt>
              </c:numCache>
            </c:numRef>
          </c:val>
          <c:extLst>
            <c:ext xmlns:c16="http://schemas.microsoft.com/office/drawing/2014/chart" uri="{C3380CC4-5D6E-409C-BE32-E72D297353CC}">
              <c16:uniqueId val="{00000002-A94A-4113-96C5-03E1293FE4A9}"/>
            </c:ext>
          </c:extLst>
        </c:ser>
        <c:dLbls>
          <c:dLblPos val="outEnd"/>
          <c:showLegendKey val="0"/>
          <c:showVal val="1"/>
          <c:showCatName val="0"/>
          <c:showSerName val="0"/>
          <c:showPercent val="0"/>
          <c:showBubbleSize val="0"/>
        </c:dLbls>
        <c:gapWidth val="20"/>
        <c:overlap val="-27"/>
        <c:axId val="440048344"/>
        <c:axId val="440045208"/>
      </c:barChart>
      <c:catAx>
        <c:axId val="440048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5208"/>
        <c:crosses val="autoZero"/>
        <c:auto val="1"/>
        <c:lblAlgn val="ctr"/>
        <c:lblOffset val="100"/>
        <c:noMultiLvlLbl val="0"/>
      </c:catAx>
      <c:valAx>
        <c:axId val="440045208"/>
        <c:scaling>
          <c:orientation val="minMax"/>
        </c:scaling>
        <c:delete val="1"/>
        <c:axPos val="l"/>
        <c:numFmt formatCode="0.0%" sourceLinked="1"/>
        <c:majorTickMark val="none"/>
        <c:minorTickMark val="none"/>
        <c:tickLblPos val="nextTo"/>
        <c:crossAx val="440048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29</a:t>
            </a:fld>
            <a:endParaRPr kumimoji="1" lang="ja-JP" altLang="en-US"/>
          </a:p>
        </p:txBody>
      </p:sp>
    </p:spTree>
    <p:extLst>
      <p:ext uri="{BB962C8B-B14F-4D97-AF65-F5344CB8AC3E}">
        <p14:creationId xmlns:p14="http://schemas.microsoft.com/office/powerpoint/2010/main" val="282386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26" name="図 2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39" y="1367853"/>
            <a:ext cx="3509961" cy="5011763"/>
          </a:xfrm>
          <a:prstGeom prst="rect">
            <a:avLst/>
          </a:prstGeom>
        </p:spPr>
      </p:pic>
      <p:sp>
        <p:nvSpPr>
          <p:cNvPr id="27" name="正方形/長方形 26"/>
          <p:cNvSpPr/>
          <p:nvPr/>
        </p:nvSpPr>
        <p:spPr>
          <a:xfrm rot="19292878">
            <a:off x="1176320" y="4630315"/>
            <a:ext cx="268273"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19356264">
            <a:off x="1416243" y="4466674"/>
            <a:ext cx="200418"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Text Box 647"/>
          <p:cNvSpPr txBox="1">
            <a:spLocks noChangeArrowheads="1"/>
          </p:cNvSpPr>
          <p:nvPr/>
        </p:nvSpPr>
        <p:spPr bwMode="auto">
          <a:xfrm>
            <a:off x="396223" y="4082090"/>
            <a:ext cx="161865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en-US" altLang="ja-JP" sz="1200" dirty="0" smtClean="0">
                <a:solidFill>
                  <a:prstClr val="black"/>
                </a:solidFill>
                <a:latin typeface="+mn-ea"/>
                <a:ea typeface="+mn-ea"/>
              </a:rPr>
              <a:t>R</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2028" y="1353789"/>
            <a:ext cx="4914901" cy="4305300"/>
          </a:xfrm>
          <a:prstGeom prst="rect">
            <a:avLst/>
          </a:prstGeom>
        </p:spPr>
      </p:pic>
      <p:sp>
        <p:nvSpPr>
          <p:cNvPr id="7" name="正方形/長方形 6"/>
          <p:cNvSpPr/>
          <p:nvPr/>
        </p:nvSpPr>
        <p:spPr>
          <a:xfrm rot="19147656">
            <a:off x="6503703" y="2336713"/>
            <a:ext cx="1723783" cy="666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rot="19147656">
            <a:off x="4575736" y="3533382"/>
            <a:ext cx="2293663" cy="855530"/>
          </a:xfrm>
          <a:custGeom>
            <a:avLst/>
            <a:gdLst>
              <a:gd name="connsiteX0" fmla="*/ 0 w 2239644"/>
              <a:gd name="connsiteY0" fmla="*/ 0 h 854560"/>
              <a:gd name="connsiteX1" fmla="*/ 2239644 w 2239644"/>
              <a:gd name="connsiteY1" fmla="*/ 0 h 854560"/>
              <a:gd name="connsiteX2" fmla="*/ 2239644 w 2239644"/>
              <a:gd name="connsiteY2" fmla="*/ 854560 h 854560"/>
              <a:gd name="connsiteX3" fmla="*/ 0 w 2239644"/>
              <a:gd name="connsiteY3" fmla="*/ 854560 h 854560"/>
              <a:gd name="connsiteX4" fmla="*/ 0 w 2239644"/>
              <a:gd name="connsiteY4" fmla="*/ 0 h 854560"/>
              <a:gd name="connsiteX0" fmla="*/ 39614 w 2279258"/>
              <a:gd name="connsiteY0" fmla="*/ 0 h 854560"/>
              <a:gd name="connsiteX1" fmla="*/ 2279258 w 2279258"/>
              <a:gd name="connsiteY1" fmla="*/ 0 h 854560"/>
              <a:gd name="connsiteX2" fmla="*/ 2279258 w 2279258"/>
              <a:gd name="connsiteY2" fmla="*/ 854560 h 854560"/>
              <a:gd name="connsiteX3" fmla="*/ 0 w 2279258"/>
              <a:gd name="connsiteY3" fmla="*/ 820279 h 854560"/>
              <a:gd name="connsiteX4" fmla="*/ 39614 w 2279258"/>
              <a:gd name="connsiteY4" fmla="*/ 0 h 854560"/>
              <a:gd name="connsiteX0" fmla="*/ 54019 w 2293663"/>
              <a:gd name="connsiteY0" fmla="*/ 0 h 854560"/>
              <a:gd name="connsiteX1" fmla="*/ 2293663 w 2293663"/>
              <a:gd name="connsiteY1" fmla="*/ 0 h 854560"/>
              <a:gd name="connsiteX2" fmla="*/ 2293663 w 2293663"/>
              <a:gd name="connsiteY2" fmla="*/ 854560 h 854560"/>
              <a:gd name="connsiteX3" fmla="*/ 0 w 2293663"/>
              <a:gd name="connsiteY3" fmla="*/ 807813 h 854560"/>
              <a:gd name="connsiteX4" fmla="*/ 54019 w 2293663"/>
              <a:gd name="connsiteY4" fmla="*/ 0 h 854560"/>
              <a:gd name="connsiteX0" fmla="*/ 67454 w 2293663"/>
              <a:gd name="connsiteY0" fmla="*/ 0 h 855530"/>
              <a:gd name="connsiteX1" fmla="*/ 2293663 w 2293663"/>
              <a:gd name="connsiteY1" fmla="*/ 970 h 855530"/>
              <a:gd name="connsiteX2" fmla="*/ 2293663 w 2293663"/>
              <a:gd name="connsiteY2" fmla="*/ 855530 h 855530"/>
              <a:gd name="connsiteX3" fmla="*/ 0 w 2293663"/>
              <a:gd name="connsiteY3" fmla="*/ 808783 h 855530"/>
              <a:gd name="connsiteX4" fmla="*/ 67454 w 2293663"/>
              <a:gd name="connsiteY4" fmla="*/ 0 h 85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663" h="855530">
                <a:moveTo>
                  <a:pt x="67454" y="0"/>
                </a:moveTo>
                <a:lnTo>
                  <a:pt x="2293663" y="970"/>
                </a:lnTo>
                <a:lnTo>
                  <a:pt x="2293663" y="855530"/>
                </a:lnTo>
                <a:lnTo>
                  <a:pt x="0" y="808783"/>
                </a:lnTo>
                <a:lnTo>
                  <a:pt x="67454"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324676" y="4416273"/>
            <a:ext cx="647374" cy="620645"/>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7"/>
          <p:cNvSpPr>
            <a:spLocks noChangeAspect="1"/>
          </p:cNvSpPr>
          <p:nvPr/>
        </p:nvSpPr>
        <p:spPr>
          <a:xfrm>
            <a:off x="1099739" y="4726595"/>
            <a:ext cx="114713" cy="109977"/>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pattFill prst="wdDn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Text Box 580"/>
          <p:cNvSpPr txBox="1">
            <a:spLocks noChangeArrowheads="1"/>
          </p:cNvSpPr>
          <p:nvPr/>
        </p:nvSpPr>
        <p:spPr bwMode="auto">
          <a:xfrm>
            <a:off x="1939456" y="4681202"/>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25" name="グループ化 24"/>
          <p:cNvGrpSpPr/>
          <p:nvPr/>
        </p:nvGrpSpPr>
        <p:grpSpPr>
          <a:xfrm>
            <a:off x="436252" y="1612471"/>
            <a:ext cx="1842924" cy="995533"/>
            <a:chOff x="436252" y="1612471"/>
            <a:chExt cx="1842924" cy="995533"/>
          </a:xfrm>
        </p:grpSpPr>
        <p:sp>
          <p:nvSpPr>
            <p:cNvPr id="28" name="正方形/長方形 27"/>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30" name="正方形/長方形 2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正方形/長方形 3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円/楕円 3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コネクタ 3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②　</a:t>
            </a:r>
            <a:r>
              <a:rPr lang="en-US" altLang="ja-JP" sz="1600" b="1" dirty="0" smtClean="0">
                <a:solidFill>
                  <a:schemeClr val="tx1"/>
                </a:solidFill>
                <a:latin typeface="+mj-ea"/>
              </a:rPr>
              <a:t>R</a:t>
            </a:r>
            <a:r>
              <a:rPr lang="ja-JP" altLang="en-US" sz="1600" b="1" dirty="0" smtClean="0">
                <a:solidFill>
                  <a:schemeClr val="tx1"/>
                </a:solidFill>
                <a:latin typeface="+mj-ea"/>
              </a:rPr>
              <a:t>地区荷さばき地</a:t>
            </a:r>
            <a:endParaRPr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28</a:t>
            </a:fld>
            <a:endParaRPr kumimoji="1" lang="ja-JP" altLang="en-US" dirty="0"/>
          </a:p>
        </p:txBody>
      </p:sp>
    </p:spTree>
    <p:extLst>
      <p:ext uri="{BB962C8B-B14F-4D97-AF65-F5344CB8AC3E}">
        <p14:creationId xmlns:p14="http://schemas.microsoft.com/office/powerpoint/2010/main" val="11385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②　</a:t>
            </a:r>
            <a:r>
              <a:rPr lang="en-US" altLang="ja-JP" sz="1600" b="1" dirty="0" smtClean="0">
                <a:solidFill>
                  <a:schemeClr val="tx1"/>
                </a:solidFill>
                <a:latin typeface="+mj-ea"/>
              </a:rPr>
              <a:t>R</a:t>
            </a:r>
            <a:r>
              <a:rPr lang="ja-JP" altLang="en-US" sz="1600" b="1" dirty="0" smtClean="0">
                <a:solidFill>
                  <a:schemeClr val="tx1"/>
                </a:solidFill>
                <a:latin typeface="+mj-ea"/>
              </a:rPr>
              <a:t>地区荷さばき地</a:t>
            </a:r>
            <a:endParaRPr kumimoji="1" lang="ja-JP" altLang="en-US" sz="1600" b="1" dirty="0">
              <a:solidFill>
                <a:schemeClr val="tx1"/>
              </a:solidFill>
              <a:latin typeface="+mj-ea"/>
            </a:endParaRPr>
          </a:p>
        </p:txBody>
      </p:sp>
      <p:sp>
        <p:nvSpPr>
          <p:cNvPr id="35" name="正方形/長方形 34"/>
          <p:cNvSpPr/>
          <p:nvPr/>
        </p:nvSpPr>
        <p:spPr>
          <a:xfrm>
            <a:off x="4758460" y="3872684"/>
            <a:ext cx="3111761" cy="246221"/>
          </a:xfrm>
          <a:prstGeom prst="rect">
            <a:avLst/>
          </a:prstGeom>
          <a:ln w="22225">
            <a:noFill/>
          </a:ln>
        </p:spPr>
        <p:txBody>
          <a:bodyPr wrap="square">
            <a:spAutoFit/>
          </a:bodyPr>
          <a:lstStyle/>
          <a:p>
            <a:pPr lvl="0" algn="just">
              <a:spcAft>
                <a:spcPts val="0"/>
              </a:spcAft>
            </a:pPr>
            <a:r>
              <a:rPr lang="ja-JP" altLang="en-US" sz="1000" b="1" u="sng" kern="100" dirty="0" smtClean="0">
                <a:latin typeface="+mn-ea"/>
                <a:cs typeface="Times New Roman" panose="02020603050405020304" pitchFamily="18" charset="0"/>
              </a:rPr>
              <a:t>これまで及び当面の取組による収支見通し</a:t>
            </a:r>
            <a:endParaRPr lang="ja-JP" altLang="en-US" sz="1000" dirty="0">
              <a:latin typeface="+mn-ea"/>
            </a:endParaRPr>
          </a:p>
        </p:txBody>
      </p:sp>
      <p:sp>
        <p:nvSpPr>
          <p:cNvPr id="25" name="正方形/長方形 24"/>
          <p:cNvSpPr/>
          <p:nvPr/>
        </p:nvSpPr>
        <p:spPr>
          <a:xfrm>
            <a:off x="92276" y="877578"/>
            <a:ext cx="4491756" cy="1332222"/>
          </a:xfrm>
          <a:prstGeom prst="rect">
            <a:avLst/>
          </a:prstGeom>
          <a:ln w="22225">
            <a:solidFill>
              <a:schemeClr val="accent1"/>
            </a:solidFill>
          </a:ln>
        </p:spPr>
        <p:txBody>
          <a:bodyPr wrap="square">
            <a:noAutofit/>
          </a:bodyPr>
          <a:lstStyle/>
          <a:p>
            <a:pPr lvl="0" algn="just">
              <a:spcAft>
                <a:spcPts val="0"/>
              </a:spcAft>
            </a:pPr>
            <a:r>
              <a:rPr lang="en-US" altLang="ja-JP" sz="1200" b="1" u="sng" kern="100" dirty="0" smtClean="0">
                <a:latin typeface="+mn-ea"/>
                <a:cs typeface="Times New Roman" panose="02020603050405020304" pitchFamily="18" charset="0"/>
              </a:rPr>
              <a:t>R</a:t>
            </a:r>
            <a:r>
              <a:rPr lang="ja-JP" altLang="en-US" sz="1200" b="1" u="sng" kern="100" dirty="0" smtClean="0">
                <a:latin typeface="+mn-ea"/>
                <a:cs typeface="Times New Roman" panose="02020603050405020304" pitchFamily="18" charset="0"/>
              </a:rPr>
              <a:t>地区荷さばき地の役割</a:t>
            </a:r>
            <a:endParaRPr lang="en-US" altLang="ja-JP" sz="1200" b="1" u="sng"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Ｒ</a:t>
            </a:r>
            <a:r>
              <a:rPr lang="ja-JP" altLang="en-US" sz="1200" kern="100" dirty="0">
                <a:latin typeface="+mn-ea"/>
                <a:cs typeface="Times New Roman" panose="02020603050405020304" pitchFamily="18" charset="0"/>
              </a:rPr>
              <a:t>地区荷さばき地がある</a:t>
            </a:r>
            <a:r>
              <a:rPr lang="ja-JP" altLang="en-US" sz="1200" kern="100" dirty="0" smtClean="0">
                <a:latin typeface="+mn-ea"/>
                <a:cs typeface="Times New Roman" panose="02020603050405020304" pitchFamily="18" charset="0"/>
              </a:rPr>
              <a:t>Ｒ埠頭は</a:t>
            </a:r>
            <a:r>
              <a:rPr lang="ja-JP" altLang="en-US" sz="1200" kern="100" dirty="0">
                <a:latin typeface="+mn-ea"/>
                <a:cs typeface="Times New Roman" panose="02020603050405020304" pitchFamily="18" charset="0"/>
              </a:rPr>
              <a:t>、公共の</a:t>
            </a:r>
            <a:r>
              <a:rPr lang="ja-JP" altLang="en-US" sz="1200" kern="100" dirty="0" smtClean="0">
                <a:latin typeface="+mn-ea"/>
                <a:cs typeface="Times New Roman" panose="02020603050405020304" pitchFamily="18" charset="0"/>
              </a:rPr>
              <a:t>コンテナ埠頭から</a:t>
            </a:r>
            <a:r>
              <a:rPr lang="ja-JP" altLang="en-US" sz="1200" kern="100" dirty="0">
                <a:latin typeface="+mn-ea"/>
                <a:cs typeface="Times New Roman" panose="02020603050405020304" pitchFamily="18" charset="0"/>
              </a:rPr>
              <a:t>内航</a:t>
            </a:r>
            <a:r>
              <a:rPr lang="ja-JP" altLang="en-US" sz="1200" kern="100" dirty="0" smtClean="0">
                <a:latin typeface="+mn-ea"/>
                <a:cs typeface="Times New Roman" panose="02020603050405020304" pitchFamily="18" charset="0"/>
              </a:rPr>
              <a:t>フェリー埠頭へ</a:t>
            </a:r>
            <a:r>
              <a:rPr lang="ja-JP" altLang="en-US" sz="1200" kern="100" dirty="0">
                <a:latin typeface="+mn-ea"/>
                <a:cs typeface="Times New Roman" panose="02020603050405020304" pitchFamily="18" charset="0"/>
              </a:rPr>
              <a:t>の転換を実施</a:t>
            </a:r>
            <a:r>
              <a:rPr lang="ja-JP" altLang="en-US" sz="1200" kern="100" dirty="0" smtClean="0">
                <a:latin typeface="+mn-ea"/>
                <a:cs typeface="Times New Roman" panose="02020603050405020304" pitchFamily="18" charset="0"/>
              </a:rPr>
              <a:t>した埠頭で</a:t>
            </a:r>
            <a:r>
              <a:rPr lang="ja-JP" altLang="en-US" sz="1200" kern="100" dirty="0">
                <a:latin typeface="+mn-ea"/>
                <a:cs typeface="Times New Roman" panose="02020603050405020304" pitchFamily="18" charset="0"/>
              </a:rPr>
              <a:t>あり、現在はＲ３の一部、Ｒ４、Ｒ５が大阪港と九州を結ぶ大型フェリーの拠点（別府航路及び志布志航路が就航）となっている。</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また</a:t>
            </a:r>
            <a:r>
              <a:rPr lang="ja-JP" altLang="en-US" sz="1200" kern="100" dirty="0">
                <a:latin typeface="+mn-ea"/>
                <a:cs typeface="Times New Roman" panose="02020603050405020304" pitchFamily="18" charset="0"/>
              </a:rPr>
              <a:t>、Ｒ１からＲ３の一部は、外貿</a:t>
            </a:r>
            <a:r>
              <a:rPr lang="ja-JP" altLang="en-US" sz="1200" kern="100" dirty="0" smtClean="0">
                <a:latin typeface="+mn-ea"/>
                <a:cs typeface="Times New Roman" panose="02020603050405020304" pitchFamily="18" charset="0"/>
              </a:rPr>
              <a:t>多目的埠頭と</a:t>
            </a:r>
            <a:r>
              <a:rPr lang="ja-JP" altLang="en-US" sz="1200" kern="100" dirty="0">
                <a:latin typeface="+mn-ea"/>
                <a:cs typeface="Times New Roman" panose="02020603050405020304" pitchFamily="18" charset="0"/>
              </a:rPr>
              <a:t>して運用している。</a:t>
            </a:r>
          </a:p>
        </p:txBody>
      </p:sp>
      <p:sp>
        <p:nvSpPr>
          <p:cNvPr id="68" name="正方形/長方形 67"/>
          <p:cNvSpPr/>
          <p:nvPr/>
        </p:nvSpPr>
        <p:spPr>
          <a:xfrm>
            <a:off x="4676309" y="2714668"/>
            <a:ext cx="4404184" cy="1012077"/>
          </a:xfrm>
          <a:prstGeom prst="rect">
            <a:avLst/>
          </a:prstGeom>
          <a:solidFill>
            <a:schemeClr val="bg1"/>
          </a:solidFill>
          <a:ln w="25400">
            <a:solidFill>
              <a:schemeClr val="accent1"/>
            </a:solidFill>
          </a:ln>
        </p:spPr>
        <p:txBody>
          <a:bodyPr wrap="square">
            <a:noAutofit/>
          </a:bodyPr>
          <a:lstStyle/>
          <a:p>
            <a:endParaRPr lang="en-US" altLang="ja-JP" sz="1200" dirty="0" smtClean="0">
              <a:latin typeface="+mn-ea"/>
              <a:cs typeface="Times New Roman" panose="02020603050405020304" pitchFamily="18" charset="0"/>
            </a:endParaRPr>
          </a:p>
          <a:p>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Ｒ３</a:t>
            </a:r>
            <a:r>
              <a:rPr lang="en-US" altLang="ja-JP" sz="1200" dirty="0">
                <a:latin typeface="+mn-ea"/>
                <a:cs typeface="Times New Roman" panose="02020603050405020304" pitchFamily="18" charset="0"/>
              </a:rPr>
              <a:t>,</a:t>
            </a:r>
            <a:r>
              <a:rPr lang="ja-JP" altLang="en-US" sz="1200" dirty="0" smtClean="0">
                <a:latin typeface="+mn-ea"/>
                <a:cs typeface="Times New Roman" panose="02020603050405020304" pitchFamily="18" charset="0"/>
              </a:rPr>
              <a:t>Ｒ４</a:t>
            </a:r>
            <a:r>
              <a:rPr lang="ja-JP" altLang="en-US" sz="1200" dirty="0">
                <a:latin typeface="+mn-ea"/>
                <a:cs typeface="Times New Roman" panose="02020603050405020304" pitchFamily="18" charset="0"/>
              </a:rPr>
              <a:t>及び</a:t>
            </a:r>
            <a:r>
              <a:rPr lang="ja-JP" altLang="en-US" sz="1200" dirty="0" smtClean="0">
                <a:latin typeface="+mn-ea"/>
                <a:cs typeface="Times New Roman" panose="02020603050405020304" pitchFamily="18" charset="0"/>
              </a:rPr>
              <a:t>Ｒ５</a:t>
            </a:r>
            <a:r>
              <a:rPr lang="ja-JP" altLang="en-US" sz="1200" dirty="0">
                <a:latin typeface="+mn-ea"/>
                <a:cs typeface="Times New Roman" panose="02020603050405020304" pitchFamily="18" charset="0"/>
              </a:rPr>
              <a:t>はフェリー関連に転換したことにより、稼働率の向上と収支の改善が見込めるが、</a:t>
            </a:r>
            <a:r>
              <a:rPr lang="ja-JP" altLang="en-US" sz="1200" dirty="0" smtClean="0">
                <a:latin typeface="+mn-ea"/>
                <a:cs typeface="Times New Roman" panose="02020603050405020304" pitchFamily="18" charset="0"/>
              </a:rPr>
              <a:t>Ｒ１</a:t>
            </a:r>
            <a:r>
              <a:rPr lang="ja-JP" altLang="en-US" sz="1200" dirty="0">
                <a:latin typeface="+mn-ea"/>
                <a:cs typeface="Times New Roman" panose="02020603050405020304" pitchFamily="18" charset="0"/>
              </a:rPr>
              <a:t>及び</a:t>
            </a:r>
            <a:r>
              <a:rPr lang="ja-JP" altLang="en-US" sz="1200" dirty="0" smtClean="0">
                <a:latin typeface="+mn-ea"/>
                <a:cs typeface="Times New Roman" panose="02020603050405020304" pitchFamily="18" charset="0"/>
              </a:rPr>
              <a:t>Ｒ２</a:t>
            </a:r>
            <a:r>
              <a:rPr lang="ja-JP" altLang="en-US" sz="1200" dirty="0">
                <a:latin typeface="+mn-ea"/>
                <a:cs typeface="Times New Roman" panose="02020603050405020304" pitchFamily="18" charset="0"/>
              </a:rPr>
              <a:t>について</a:t>
            </a:r>
            <a:r>
              <a:rPr lang="ja-JP" altLang="en-US" sz="1200" dirty="0" smtClean="0">
                <a:latin typeface="+mn-ea"/>
                <a:cs typeface="Times New Roman" panose="02020603050405020304" pitchFamily="18" charset="0"/>
              </a:rPr>
              <a:t>は稼働率</a:t>
            </a:r>
            <a:r>
              <a:rPr lang="ja-JP" altLang="en-US" sz="1200" dirty="0">
                <a:latin typeface="+mn-ea"/>
                <a:cs typeface="Times New Roman" panose="02020603050405020304" pitchFamily="18" charset="0"/>
              </a:rPr>
              <a:t>が低い。</a:t>
            </a:r>
          </a:p>
        </p:txBody>
      </p:sp>
      <p:sp>
        <p:nvSpPr>
          <p:cNvPr id="69" name="正方形/長方形 68"/>
          <p:cNvSpPr/>
          <p:nvPr/>
        </p:nvSpPr>
        <p:spPr>
          <a:xfrm>
            <a:off x="4676308" y="2728301"/>
            <a:ext cx="2326100" cy="3524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70" name="正方形/長方形 69"/>
          <p:cNvSpPr/>
          <p:nvPr/>
        </p:nvSpPr>
        <p:spPr>
          <a:xfrm>
            <a:off x="4676308" y="877579"/>
            <a:ext cx="4404185" cy="1738030"/>
          </a:xfrm>
          <a:prstGeom prst="rect">
            <a:avLst/>
          </a:prstGeom>
          <a:solidFill>
            <a:schemeClr val="bg1"/>
          </a:solidFill>
          <a:ln w="25400">
            <a:solidFill>
              <a:schemeClr val="accent1"/>
            </a:solidFill>
          </a:ln>
        </p:spPr>
        <p:txBody>
          <a:bodyPr wrap="square">
            <a:noAutofit/>
          </a:bodyPr>
          <a:lstStyle/>
          <a:p>
            <a:r>
              <a:rPr lang="ja-JP" altLang="en-US" sz="1200" b="1" u="sng" dirty="0" smtClean="0">
                <a:latin typeface="+mn-ea"/>
                <a:cs typeface="Times New Roman" panose="02020603050405020304" pitchFamily="18" charset="0"/>
              </a:rPr>
              <a:t>これ</a:t>
            </a:r>
            <a:r>
              <a:rPr lang="ja-JP" altLang="en-US" sz="1200" b="1" u="sng" dirty="0">
                <a:latin typeface="+mn-ea"/>
                <a:cs typeface="Times New Roman" panose="02020603050405020304" pitchFamily="18" charset="0"/>
              </a:rPr>
              <a:t>まで及び当面の取り組みによる収支</a:t>
            </a:r>
            <a:r>
              <a:rPr lang="ja-JP" altLang="en-US" sz="1200" b="1" u="sng" dirty="0" smtClean="0">
                <a:latin typeface="+mn-ea"/>
                <a:cs typeface="Times New Roman" panose="02020603050405020304" pitchFamily="18" charset="0"/>
              </a:rPr>
              <a:t>見通し</a:t>
            </a:r>
            <a:endParaRPr lang="en-US" altLang="ja-JP" sz="1200" b="1" u="sng"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a:latin typeface="+mn-ea"/>
                <a:cs typeface="Times New Roman" panose="02020603050405020304" pitchFamily="18" charset="0"/>
              </a:rPr>
              <a:t>Ｒ３の一部、Ｒ４及びＲ５はフェリーふ頭として使用しており、平成</a:t>
            </a:r>
            <a:r>
              <a:rPr lang="en-US" altLang="ja-JP" sz="1200" dirty="0">
                <a:latin typeface="+mn-ea"/>
                <a:cs typeface="Times New Roman" panose="02020603050405020304" pitchFamily="18" charset="0"/>
              </a:rPr>
              <a:t>29</a:t>
            </a:r>
            <a:r>
              <a:rPr lang="ja-JP" altLang="en-US" sz="1200" dirty="0">
                <a:latin typeface="+mn-ea"/>
                <a:cs typeface="Times New Roman" panose="02020603050405020304" pitchFamily="18" charset="0"/>
              </a:rPr>
              <a:t>年</a:t>
            </a:r>
            <a:r>
              <a:rPr lang="en-US" altLang="ja-JP" sz="1200" dirty="0">
                <a:latin typeface="+mn-ea"/>
                <a:cs typeface="Times New Roman" panose="02020603050405020304" pitchFamily="18" charset="0"/>
              </a:rPr>
              <a:t>1</a:t>
            </a:r>
            <a:r>
              <a:rPr lang="ja-JP" altLang="en-US" sz="1200" dirty="0">
                <a:latin typeface="+mn-ea"/>
                <a:cs typeface="Times New Roman" panose="02020603050405020304" pitchFamily="18" charset="0"/>
              </a:rPr>
              <a:t>月の志布志航路の移転により、稼働率が改善している。</a:t>
            </a:r>
            <a:endParaRPr lang="en-US" altLang="ja-JP" sz="12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また、Ｒ</a:t>
            </a:r>
            <a:r>
              <a:rPr lang="ja-JP" altLang="en-US" sz="1200" dirty="0">
                <a:latin typeface="+mn-ea"/>
                <a:cs typeface="Times New Roman" panose="02020603050405020304" pitchFamily="18" charset="0"/>
              </a:rPr>
              <a:t>３の一部において、別府便の</a:t>
            </a:r>
            <a:r>
              <a:rPr lang="ja-JP" altLang="en-US" sz="1200" dirty="0" smtClean="0">
                <a:latin typeface="+mn-ea"/>
                <a:cs typeface="Times New Roman" panose="02020603050405020304" pitchFamily="18" charset="0"/>
              </a:rPr>
              <a:t>リプレース（</a:t>
            </a:r>
            <a:r>
              <a:rPr lang="ja-JP" altLang="en-US" sz="1200" dirty="0">
                <a:latin typeface="+mn-ea"/>
                <a:cs typeface="Times New Roman" panose="02020603050405020304" pitchFamily="18" charset="0"/>
              </a:rPr>
              <a:t>フェリーの大型化）</a:t>
            </a:r>
            <a:r>
              <a:rPr lang="ja-JP" altLang="en-US" sz="1200" dirty="0" smtClean="0">
                <a:latin typeface="+mn-ea"/>
                <a:cs typeface="Times New Roman" panose="02020603050405020304" pitchFamily="18" charset="0"/>
              </a:rPr>
              <a:t>に伴い、荷さばき地の許可面積が増加し、また不要となった荷さばき地の一部を供用廃止し埋立事業へ返還す</a:t>
            </a:r>
            <a:r>
              <a:rPr lang="ja-JP" altLang="en-US" sz="1200" dirty="0">
                <a:latin typeface="+mn-ea"/>
                <a:cs typeface="Times New Roman" panose="02020603050405020304" pitchFamily="18" charset="0"/>
              </a:rPr>
              <a:t>る</a:t>
            </a:r>
            <a:r>
              <a:rPr lang="ja-JP" altLang="en-US" sz="1200" dirty="0" smtClean="0">
                <a:latin typeface="+mn-ea"/>
                <a:cs typeface="Times New Roman" panose="02020603050405020304" pitchFamily="18" charset="0"/>
              </a:rPr>
              <a:t>ことから、収支が令和元年度決算から</a:t>
            </a:r>
            <a:r>
              <a:rPr lang="en-US" altLang="ja-JP" sz="1200" dirty="0" smtClean="0">
                <a:latin typeface="+mn-ea"/>
                <a:cs typeface="Times New Roman" panose="02020603050405020304" pitchFamily="18" charset="0"/>
              </a:rPr>
              <a:t>44</a:t>
            </a:r>
            <a:r>
              <a:rPr lang="ja-JP" altLang="en-US" sz="1200" dirty="0" smtClean="0">
                <a:latin typeface="+mn-ea"/>
                <a:cs typeface="Times New Roman" panose="02020603050405020304" pitchFamily="18" charset="0"/>
              </a:rPr>
              <a:t>百万円改善する見込みである。</a:t>
            </a:r>
            <a:endParaRPr lang="en-US" altLang="ja-JP" sz="1200" dirty="0" smtClean="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29</a:t>
            </a:fld>
            <a:endParaRPr kumimoji="1" lang="ja-JP" altLang="en-US" dirty="0"/>
          </a:p>
        </p:txBody>
      </p:sp>
      <p:graphicFrame>
        <p:nvGraphicFramePr>
          <p:cNvPr id="21" name="グラフ 20"/>
          <p:cNvGraphicFramePr>
            <a:graphicFrameLocks/>
          </p:cNvGraphicFramePr>
          <p:nvPr>
            <p:extLst>
              <p:ext uri="{D42A27DB-BD31-4B8C-83A1-F6EECF244321}">
                <p14:modId xmlns:p14="http://schemas.microsoft.com/office/powerpoint/2010/main" val="3285938493"/>
              </p:ext>
            </p:extLst>
          </p:nvPr>
        </p:nvGraphicFramePr>
        <p:xfrm>
          <a:off x="174138" y="2340468"/>
          <a:ext cx="2700000" cy="17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296602819"/>
              </p:ext>
            </p:extLst>
          </p:nvPr>
        </p:nvGraphicFramePr>
        <p:xfrm>
          <a:off x="2868331" y="2312652"/>
          <a:ext cx="1620000" cy="17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p:cNvGraphicFramePr>
            <a:graphicFrameLocks/>
          </p:cNvGraphicFramePr>
          <p:nvPr>
            <p:extLst>
              <p:ext uri="{D42A27DB-BD31-4B8C-83A1-F6EECF244321}">
                <p14:modId xmlns:p14="http://schemas.microsoft.com/office/powerpoint/2010/main" val="1835806695"/>
              </p:ext>
            </p:extLst>
          </p:nvPr>
        </p:nvGraphicFramePr>
        <p:xfrm>
          <a:off x="168331" y="4124713"/>
          <a:ext cx="2700000" cy="17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60619283"/>
              </p:ext>
            </p:extLst>
          </p:nvPr>
        </p:nvGraphicFramePr>
        <p:xfrm>
          <a:off x="4828113" y="4118905"/>
          <a:ext cx="2700000" cy="172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a:graphicFrameLocks/>
          </p:cNvGraphicFramePr>
          <p:nvPr>
            <p:extLst>
              <p:ext uri="{D42A27DB-BD31-4B8C-83A1-F6EECF244321}">
                <p14:modId xmlns:p14="http://schemas.microsoft.com/office/powerpoint/2010/main" val="3356551489"/>
              </p:ext>
            </p:extLst>
          </p:nvPr>
        </p:nvGraphicFramePr>
        <p:xfrm>
          <a:off x="2834521" y="4087260"/>
          <a:ext cx="1620000" cy="172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グラフ 25"/>
          <p:cNvGraphicFramePr>
            <a:graphicFrameLocks/>
          </p:cNvGraphicFramePr>
          <p:nvPr>
            <p:extLst>
              <p:ext uri="{D42A27DB-BD31-4B8C-83A1-F6EECF244321}">
                <p14:modId xmlns:p14="http://schemas.microsoft.com/office/powerpoint/2010/main" val="763231728"/>
              </p:ext>
            </p:extLst>
          </p:nvPr>
        </p:nvGraphicFramePr>
        <p:xfrm>
          <a:off x="7460492" y="4088186"/>
          <a:ext cx="1620000" cy="1728000"/>
        </p:xfrm>
        <a:graphic>
          <a:graphicData uri="http://schemas.openxmlformats.org/drawingml/2006/chart">
            <c:chart xmlns:c="http://schemas.openxmlformats.org/drawingml/2006/chart" xmlns:r="http://schemas.openxmlformats.org/officeDocument/2006/relationships" r:id="rId8"/>
          </a:graphicData>
        </a:graphic>
      </p:graphicFrame>
      <p:sp>
        <p:nvSpPr>
          <p:cNvPr id="22" name="角丸四角形 21"/>
          <p:cNvSpPr/>
          <p:nvPr/>
        </p:nvSpPr>
        <p:spPr>
          <a:xfrm>
            <a:off x="93717" y="5899321"/>
            <a:ext cx="8986775" cy="83855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（中期的取組）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smtClean="0">
                <a:solidFill>
                  <a:schemeClr val="bg1"/>
                </a:solidFill>
                <a:latin typeface="+mj-ea"/>
                <a:ea typeface="+mj-ea"/>
              </a:rPr>
              <a:t>稼働率</a:t>
            </a:r>
            <a:r>
              <a:rPr lang="ja-JP" altLang="en-US" sz="1200" b="1" dirty="0">
                <a:solidFill>
                  <a:schemeClr val="bg1"/>
                </a:solidFill>
                <a:latin typeface="+mj-ea"/>
                <a:ea typeface="+mj-ea"/>
              </a:rPr>
              <a:t>が低い</a:t>
            </a:r>
            <a:r>
              <a:rPr lang="ja-JP" altLang="en-US" sz="1200" b="1" dirty="0" smtClean="0">
                <a:solidFill>
                  <a:schemeClr val="bg1"/>
                </a:solidFill>
                <a:latin typeface="+mj-ea"/>
                <a:ea typeface="+mj-ea"/>
              </a:rPr>
              <a:t>Ｒ１</a:t>
            </a:r>
            <a:r>
              <a:rPr lang="ja-JP" altLang="en-US" sz="1200" b="1" dirty="0">
                <a:solidFill>
                  <a:schemeClr val="bg1"/>
                </a:solidFill>
                <a:latin typeface="+mj-ea"/>
                <a:ea typeface="+mj-ea"/>
              </a:rPr>
              <a:t>及び</a:t>
            </a:r>
            <a:r>
              <a:rPr lang="ja-JP" altLang="en-US" sz="1200" b="1" dirty="0" smtClean="0">
                <a:solidFill>
                  <a:schemeClr val="bg1"/>
                </a:solidFill>
                <a:latin typeface="+mj-ea"/>
                <a:ea typeface="+mj-ea"/>
              </a:rPr>
              <a:t>Ｒ２</a:t>
            </a:r>
            <a:r>
              <a:rPr lang="ja-JP" altLang="en-US" sz="1200" b="1" dirty="0">
                <a:solidFill>
                  <a:schemeClr val="bg1"/>
                </a:solidFill>
                <a:latin typeface="+mj-ea"/>
                <a:ea typeface="+mj-ea"/>
              </a:rPr>
              <a:t>は現在の使用者にヒアリングを行い、使用箇所を集約する。集約の結果生じた部分については、荷さばき地を一部廃止し収支改善を図る。</a:t>
            </a:r>
          </a:p>
        </p:txBody>
      </p:sp>
      <p:sp>
        <p:nvSpPr>
          <p:cNvPr id="16" name="右矢印 15"/>
          <p:cNvSpPr/>
          <p:nvPr/>
        </p:nvSpPr>
        <p:spPr>
          <a:xfrm>
            <a:off x="4584033" y="4788185"/>
            <a:ext cx="299572" cy="52555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00">
              <a:latin typeface="+mn-ea"/>
            </a:endParaRPr>
          </a:p>
        </p:txBody>
      </p:sp>
    </p:spTree>
    <p:extLst>
      <p:ext uri="{BB962C8B-B14F-4D97-AF65-F5344CB8AC3E}">
        <p14:creationId xmlns:p14="http://schemas.microsoft.com/office/powerpoint/2010/main" val="995135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15195</TotalTime>
  <Words>420</Words>
  <Application>Microsoft Office PowerPoint</Application>
  <PresentationFormat>画面に合わせる (4:3)</PresentationFormat>
  <Paragraphs>43</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PowerPoint プレゼンテーション</vt:lpstr>
      <vt:lpstr>Ⅳ　経営改善策 　２．個別課題への対応 　　②　R地区荷さばき地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2021-03-18T01:28:52Z</dcterms:modified>
</cp:coreProperties>
</file>