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0" saveSubsetFonts="1">
  <p:sldMasterIdLst>
    <p:sldMasterId id="2147483766" r:id="rId1"/>
  </p:sldMasterIdLst>
  <p:notesMasterIdLst>
    <p:notesMasterId r:id="rId4"/>
  </p:notesMasterIdLst>
  <p:sldIdLst>
    <p:sldId id="415" r:id="rId2"/>
    <p:sldId id="416"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211"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K!$A$4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122</c:v>
                </c:pt>
                <c:pt idx="1">
                  <c:v>96</c:v>
                </c:pt>
              </c:numCache>
            </c:numRef>
          </c:cat>
          <c:val>
            <c:numRef>
              <c:f>K!$D$4:$E$4</c:f>
              <c:numCache>
                <c:formatCode>General</c:formatCode>
                <c:ptCount val="2"/>
                <c:pt idx="0" formatCode="#,##0_);[Red]\(#,##0\)">
                  <c:v>95</c:v>
                </c:pt>
              </c:numCache>
            </c:numRef>
          </c:val>
          <c:extLst>
            <c:ext xmlns:c16="http://schemas.microsoft.com/office/drawing/2014/chart" uri="{C3380CC4-5D6E-409C-BE32-E72D297353CC}">
              <c16:uniqueId val="{00000000-7498-4C36-AF2D-108903FBD6FA}"/>
            </c:ext>
          </c:extLst>
        </c:ser>
        <c:ser>
          <c:idx val="1"/>
          <c:order val="1"/>
          <c:tx>
            <c:strRef>
              <c:f>K!$A$5</c:f>
              <c:strCache>
                <c:ptCount val="1"/>
                <c:pt idx="0">
                  <c:v>その他経費</c:v>
                </c:pt>
              </c:strCache>
            </c:strRef>
          </c:tx>
          <c:spPr>
            <a:noFill/>
            <a:ln>
              <a:solidFill>
                <a:schemeClr val="tx1"/>
              </a:solidFill>
            </a:ln>
            <a:effectLst/>
          </c:spPr>
          <c:invertIfNegative val="0"/>
          <c:dLbls>
            <c:dLbl>
              <c:idx val="0"/>
              <c:layout>
                <c:manualLayout>
                  <c:x val="-9.4074074074074077E-3"/>
                  <c:y val="7.349537037037037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903962962962961"/>
                      <c:h val="0.19402777777777777"/>
                    </c:manualLayout>
                  </c15:layout>
                </c:ext>
                <c:ext xmlns:c16="http://schemas.microsoft.com/office/drawing/2014/chart" uri="{C3380CC4-5D6E-409C-BE32-E72D297353CC}">
                  <c16:uniqueId val="{00000001-7498-4C36-AF2D-108903FBD6FA}"/>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122</c:v>
                </c:pt>
                <c:pt idx="1">
                  <c:v>96</c:v>
                </c:pt>
              </c:numCache>
            </c:numRef>
          </c:cat>
          <c:val>
            <c:numRef>
              <c:f>K!$D$5:$E$5</c:f>
              <c:numCache>
                <c:formatCode>General</c:formatCode>
                <c:ptCount val="2"/>
                <c:pt idx="0" formatCode="#,##0_);[Red]\(#,##0\)">
                  <c:v>27</c:v>
                </c:pt>
              </c:numCache>
            </c:numRef>
          </c:val>
          <c:extLst>
            <c:ext xmlns:c16="http://schemas.microsoft.com/office/drawing/2014/chart" uri="{C3380CC4-5D6E-409C-BE32-E72D297353CC}">
              <c16:uniqueId val="{00000002-7498-4C36-AF2D-108903FBD6FA}"/>
            </c:ext>
          </c:extLst>
        </c:ser>
        <c:ser>
          <c:idx val="2"/>
          <c:order val="2"/>
          <c:tx>
            <c:strRef>
              <c:f>K!$A$6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122</c:v>
                </c:pt>
                <c:pt idx="1">
                  <c:v>96</c:v>
                </c:pt>
              </c:numCache>
            </c:numRef>
          </c:cat>
          <c:val>
            <c:numRef>
              <c:f>K!$D$6:$E$6</c:f>
              <c:numCache>
                <c:formatCode>#,##0_);[Red]\(#,##0\)</c:formatCode>
                <c:ptCount val="2"/>
                <c:pt idx="1">
                  <c:v>96</c:v>
                </c:pt>
              </c:numCache>
            </c:numRef>
          </c:val>
          <c:extLst>
            <c:ext xmlns:c16="http://schemas.microsoft.com/office/drawing/2014/chart" uri="{C3380CC4-5D6E-409C-BE32-E72D297353CC}">
              <c16:uniqueId val="{00000003-7498-4C36-AF2D-108903FBD6FA}"/>
            </c:ext>
          </c:extLst>
        </c:ser>
        <c:ser>
          <c:idx val="3"/>
          <c:order val="3"/>
          <c:tx>
            <c:strRef>
              <c:f>K!$A$7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498-4C36-AF2D-108903FBD6FA}"/>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122</c:v>
                </c:pt>
                <c:pt idx="1">
                  <c:v>96</c:v>
                </c:pt>
              </c:numCache>
            </c:numRef>
          </c:cat>
          <c:val>
            <c:numRef>
              <c:f>K!$D$7:$E$7</c:f>
              <c:numCache>
                <c:formatCode>#,##0_);[Red]\(#,##0\)</c:formatCode>
                <c:ptCount val="2"/>
                <c:pt idx="1">
                  <c:v>26</c:v>
                </c:pt>
              </c:numCache>
            </c:numRef>
          </c:val>
          <c:extLst>
            <c:ext xmlns:c16="http://schemas.microsoft.com/office/drawing/2014/chart" uri="{C3380CC4-5D6E-409C-BE32-E72D297353CC}">
              <c16:uniqueId val="{00000005-7498-4C36-AF2D-108903FBD6FA}"/>
            </c:ext>
          </c:extLst>
        </c:ser>
        <c:dLbls>
          <c:dLblPos val="ctr"/>
          <c:showLegendKey val="0"/>
          <c:showVal val="1"/>
          <c:showCatName val="0"/>
          <c:showSerName val="0"/>
          <c:showPercent val="0"/>
          <c:showBubbleSize val="0"/>
        </c:dLbls>
        <c:gapWidth val="48"/>
        <c:overlap val="100"/>
        <c:axId val="412982960"/>
        <c:axId val="412985704"/>
      </c:barChart>
      <c:catAx>
        <c:axId val="41298296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2985704"/>
        <c:crosses val="autoZero"/>
        <c:auto val="1"/>
        <c:lblAlgn val="ctr"/>
        <c:lblOffset val="100"/>
        <c:noMultiLvlLbl val="0"/>
      </c:catAx>
      <c:valAx>
        <c:axId val="412985704"/>
        <c:scaling>
          <c:orientation val="minMax"/>
        </c:scaling>
        <c:delete val="1"/>
        <c:axPos val="l"/>
        <c:numFmt formatCode="0%" sourceLinked="1"/>
        <c:majorTickMark val="none"/>
        <c:minorTickMark val="none"/>
        <c:tickLblPos val="nextTo"/>
        <c:crossAx val="4129829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3F45-4AE7-A9BE-55FD950DD182}"/>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K!$A$11:$A$12</c:f>
              <c:strCache>
                <c:ptCount val="2"/>
                <c:pt idx="0">
                  <c:v>K地区</c:v>
                </c:pt>
                <c:pt idx="1">
                  <c:v>全施設平均</c:v>
                </c:pt>
              </c:strCache>
            </c:strRef>
          </c:cat>
          <c:val>
            <c:numRef>
              <c:f>K!$C$11:$C$12</c:f>
              <c:numCache>
                <c:formatCode>0.0%</c:formatCode>
                <c:ptCount val="2"/>
                <c:pt idx="0">
                  <c:v>0.70540000000000003</c:v>
                </c:pt>
                <c:pt idx="1">
                  <c:v>0.66</c:v>
                </c:pt>
              </c:numCache>
            </c:numRef>
          </c:val>
          <c:extLst>
            <c:ext xmlns:c16="http://schemas.microsoft.com/office/drawing/2014/chart" uri="{C3380CC4-5D6E-409C-BE32-E72D297353CC}">
              <c16:uniqueId val="{00000002-3F45-4AE7-A9BE-55FD950DD182}"/>
            </c:ext>
          </c:extLst>
        </c:ser>
        <c:dLbls>
          <c:dLblPos val="outEnd"/>
          <c:showLegendKey val="0"/>
          <c:showVal val="1"/>
          <c:showCatName val="0"/>
          <c:showSerName val="0"/>
          <c:showPercent val="0"/>
          <c:showBubbleSize val="0"/>
        </c:dLbls>
        <c:gapWidth val="20"/>
        <c:overlap val="-27"/>
        <c:axId val="412982568"/>
        <c:axId val="412981000"/>
      </c:barChart>
      <c:catAx>
        <c:axId val="412982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2981000"/>
        <c:crosses val="autoZero"/>
        <c:auto val="1"/>
        <c:lblAlgn val="ctr"/>
        <c:lblOffset val="100"/>
        <c:noMultiLvlLbl val="0"/>
      </c:catAx>
      <c:valAx>
        <c:axId val="412981000"/>
        <c:scaling>
          <c:orientation val="minMax"/>
        </c:scaling>
        <c:delete val="1"/>
        <c:axPos val="l"/>
        <c:numFmt formatCode="0.0%" sourceLinked="1"/>
        <c:majorTickMark val="none"/>
        <c:minorTickMark val="none"/>
        <c:tickLblPos val="nextTo"/>
        <c:crossAx val="41298256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4C2E-4BD4-8D90-BB740F7EBFA6}"/>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K!$A$11:$A$12</c:f>
              <c:strCache>
                <c:ptCount val="2"/>
                <c:pt idx="0">
                  <c:v>K地区</c:v>
                </c:pt>
                <c:pt idx="1">
                  <c:v>全施設平均</c:v>
                </c:pt>
              </c:strCache>
            </c:strRef>
          </c:cat>
          <c:val>
            <c:numRef>
              <c:f>K!$C$11:$C$12</c:f>
              <c:numCache>
                <c:formatCode>0.0%</c:formatCode>
                <c:ptCount val="2"/>
                <c:pt idx="0">
                  <c:v>0.73550000000000004</c:v>
                </c:pt>
                <c:pt idx="1">
                  <c:v>0.67</c:v>
                </c:pt>
              </c:numCache>
            </c:numRef>
          </c:val>
          <c:extLst>
            <c:ext xmlns:c16="http://schemas.microsoft.com/office/drawing/2014/chart" uri="{C3380CC4-5D6E-409C-BE32-E72D297353CC}">
              <c16:uniqueId val="{00000002-4C2E-4BD4-8D90-BB740F7EBFA6}"/>
            </c:ext>
          </c:extLst>
        </c:ser>
        <c:dLbls>
          <c:dLblPos val="outEnd"/>
          <c:showLegendKey val="0"/>
          <c:showVal val="1"/>
          <c:showCatName val="0"/>
          <c:showSerName val="0"/>
          <c:showPercent val="0"/>
          <c:showBubbleSize val="0"/>
        </c:dLbls>
        <c:gapWidth val="20"/>
        <c:overlap val="-27"/>
        <c:axId val="440042464"/>
        <c:axId val="440047168"/>
      </c:barChart>
      <c:catAx>
        <c:axId val="440042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047168"/>
        <c:crosses val="autoZero"/>
        <c:auto val="1"/>
        <c:lblAlgn val="ctr"/>
        <c:lblOffset val="100"/>
        <c:noMultiLvlLbl val="0"/>
      </c:catAx>
      <c:valAx>
        <c:axId val="440047168"/>
        <c:scaling>
          <c:orientation val="minMax"/>
        </c:scaling>
        <c:delete val="1"/>
        <c:axPos val="l"/>
        <c:numFmt formatCode="0.0%" sourceLinked="1"/>
        <c:majorTickMark val="none"/>
        <c:minorTickMark val="none"/>
        <c:tickLblPos val="nextTo"/>
        <c:crossAx val="4400424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K!$A$4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101</c:v>
                </c:pt>
              </c:numCache>
            </c:numRef>
          </c:cat>
          <c:val>
            <c:numRef>
              <c:f>K!$D$4:$E$4</c:f>
              <c:numCache>
                <c:formatCode>General</c:formatCode>
                <c:ptCount val="2"/>
                <c:pt idx="0" formatCode="#,##0_);[Red]\(#,##0\)">
                  <c:v>95</c:v>
                </c:pt>
              </c:numCache>
            </c:numRef>
          </c:val>
          <c:extLst>
            <c:ext xmlns:c16="http://schemas.microsoft.com/office/drawing/2014/chart" uri="{C3380CC4-5D6E-409C-BE32-E72D297353CC}">
              <c16:uniqueId val="{00000000-E537-4BBB-8D40-8684EFC0F303}"/>
            </c:ext>
          </c:extLst>
        </c:ser>
        <c:ser>
          <c:idx val="1"/>
          <c:order val="1"/>
          <c:tx>
            <c:strRef>
              <c:f>K!$A$5</c:f>
              <c:strCache>
                <c:ptCount val="1"/>
                <c:pt idx="0">
                  <c:v>その他経費</c:v>
                </c:pt>
              </c:strCache>
            </c:strRef>
          </c:tx>
          <c:spPr>
            <a:noFill/>
            <a:ln>
              <a:solidFill>
                <a:schemeClr val="tx1"/>
              </a:solidFill>
            </a:ln>
            <a:effectLst/>
          </c:spPr>
          <c:invertIfNegative val="0"/>
          <c:dLbls>
            <c:dLbl>
              <c:idx val="0"/>
              <c:layout>
                <c:manualLayout>
                  <c:x val="-9.4074074074074077E-3"/>
                  <c:y val="7.349537037037037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903962962962961"/>
                      <c:h val="0.19402777777777777"/>
                    </c:manualLayout>
                  </c15:layout>
                </c:ext>
                <c:ext xmlns:c16="http://schemas.microsoft.com/office/drawing/2014/chart" uri="{C3380CC4-5D6E-409C-BE32-E72D297353CC}">
                  <c16:uniqueId val="{00000001-E537-4BBB-8D40-8684EFC0F303}"/>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101</c:v>
                </c:pt>
              </c:numCache>
            </c:numRef>
          </c:cat>
          <c:val>
            <c:numRef>
              <c:f>K!$D$5:$E$5</c:f>
              <c:numCache>
                <c:formatCode>General</c:formatCode>
                <c:ptCount val="2"/>
                <c:pt idx="0" formatCode="#,##0_);[Red]\(#,##0\)">
                  <c:v>26</c:v>
                </c:pt>
              </c:numCache>
            </c:numRef>
          </c:val>
          <c:extLst>
            <c:ext xmlns:c16="http://schemas.microsoft.com/office/drawing/2014/chart" uri="{C3380CC4-5D6E-409C-BE32-E72D297353CC}">
              <c16:uniqueId val="{00000002-E537-4BBB-8D40-8684EFC0F303}"/>
            </c:ext>
          </c:extLst>
        </c:ser>
        <c:ser>
          <c:idx val="2"/>
          <c:order val="2"/>
          <c:tx>
            <c:strRef>
              <c:f>K!$A$6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101</c:v>
                </c:pt>
              </c:numCache>
            </c:numRef>
          </c:cat>
          <c:val>
            <c:numRef>
              <c:f>K!$D$6:$E$6</c:f>
              <c:numCache>
                <c:formatCode>#,##0_);[Red]\(#,##0\)</c:formatCode>
                <c:ptCount val="2"/>
                <c:pt idx="1">
                  <c:v>101</c:v>
                </c:pt>
              </c:numCache>
            </c:numRef>
          </c:val>
          <c:extLst>
            <c:ext xmlns:c16="http://schemas.microsoft.com/office/drawing/2014/chart" uri="{C3380CC4-5D6E-409C-BE32-E72D297353CC}">
              <c16:uniqueId val="{00000003-E537-4BBB-8D40-8684EFC0F303}"/>
            </c:ext>
          </c:extLst>
        </c:ser>
        <c:ser>
          <c:idx val="3"/>
          <c:order val="3"/>
          <c:tx>
            <c:strRef>
              <c:f>K!$A$7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37-4BBB-8D40-8684EFC0F30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101</c:v>
                </c:pt>
              </c:numCache>
            </c:numRef>
          </c:cat>
          <c:val>
            <c:numRef>
              <c:f>K!$D$7:$E$7</c:f>
              <c:numCache>
                <c:formatCode>#,##0_);[Red]\(#,##0\)</c:formatCode>
                <c:ptCount val="2"/>
                <c:pt idx="1">
                  <c:v>20</c:v>
                </c:pt>
              </c:numCache>
            </c:numRef>
          </c:val>
          <c:extLst>
            <c:ext xmlns:c16="http://schemas.microsoft.com/office/drawing/2014/chart" uri="{C3380CC4-5D6E-409C-BE32-E72D297353CC}">
              <c16:uniqueId val="{00000005-E537-4BBB-8D40-8684EFC0F303}"/>
            </c:ext>
          </c:extLst>
        </c:ser>
        <c:dLbls>
          <c:dLblPos val="ctr"/>
          <c:showLegendKey val="0"/>
          <c:showVal val="1"/>
          <c:showCatName val="0"/>
          <c:showSerName val="0"/>
          <c:showPercent val="0"/>
          <c:showBubbleSize val="0"/>
        </c:dLbls>
        <c:gapWidth val="48"/>
        <c:overlap val="100"/>
        <c:axId val="440043248"/>
        <c:axId val="440046776"/>
      </c:barChart>
      <c:catAx>
        <c:axId val="44004324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046776"/>
        <c:crosses val="autoZero"/>
        <c:auto val="1"/>
        <c:lblAlgn val="ctr"/>
        <c:lblOffset val="100"/>
        <c:noMultiLvlLbl val="0"/>
      </c:catAx>
      <c:valAx>
        <c:axId val="440046776"/>
        <c:scaling>
          <c:orientation val="minMax"/>
        </c:scaling>
        <c:delete val="1"/>
        <c:axPos val="l"/>
        <c:numFmt formatCode="0%" sourceLinked="1"/>
        <c:majorTickMark val="none"/>
        <c:minorTickMark val="none"/>
        <c:tickLblPos val="nextTo"/>
        <c:crossAx val="4400432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2021/3/18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30</a:t>
            </a:fld>
            <a:endParaRPr kumimoji="1" lang="ja-JP" altLang="en-US"/>
          </a:p>
        </p:txBody>
      </p:sp>
    </p:spTree>
    <p:extLst>
      <p:ext uri="{BB962C8B-B14F-4D97-AF65-F5344CB8AC3E}">
        <p14:creationId xmlns:p14="http://schemas.microsoft.com/office/powerpoint/2010/main" val="9968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2021/3/18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2021/3/18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2021/3/18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2021/3/18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37" name="図 3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38" y="1329449"/>
            <a:ext cx="3503112" cy="5011763"/>
          </a:xfrm>
          <a:prstGeom prst="rect">
            <a:avLst/>
          </a:prstGeom>
        </p:spPr>
      </p:pic>
      <p:sp>
        <p:nvSpPr>
          <p:cNvPr id="60" name="Freeform 417" descr="右上がり対角線 (太)"/>
          <p:cNvSpPr>
            <a:spLocks/>
          </p:cNvSpPr>
          <p:nvPr/>
        </p:nvSpPr>
        <p:spPr bwMode="auto">
          <a:xfrm>
            <a:off x="1343351" y="5571952"/>
            <a:ext cx="220966" cy="30527"/>
          </a:xfrm>
          <a:custGeom>
            <a:avLst/>
            <a:gdLst>
              <a:gd name="T0" fmla="*/ 0 w 426"/>
              <a:gd name="T1" fmla="*/ 2147483646 h 96"/>
              <a:gd name="T2" fmla="*/ 2147483646 w 426"/>
              <a:gd name="T3" fmla="*/ 2147483646 h 96"/>
              <a:gd name="T4" fmla="*/ 2147483646 w 426"/>
              <a:gd name="T5" fmla="*/ 0 h 96"/>
              <a:gd name="T6" fmla="*/ 2147483646 w 426"/>
              <a:gd name="T7" fmla="*/ 2147483646 h 96"/>
              <a:gd name="T8" fmla="*/ 0 w 426"/>
              <a:gd name="T9" fmla="*/ 2147483646 h 96"/>
              <a:gd name="T10" fmla="*/ 0 60000 65536"/>
              <a:gd name="T11" fmla="*/ 0 60000 65536"/>
              <a:gd name="T12" fmla="*/ 0 60000 65536"/>
              <a:gd name="T13" fmla="*/ 0 60000 65536"/>
              <a:gd name="T14" fmla="*/ 0 60000 65536"/>
              <a:gd name="T15" fmla="*/ 0 w 426"/>
              <a:gd name="T16" fmla="*/ 0 h 96"/>
              <a:gd name="T17" fmla="*/ 426 w 426"/>
              <a:gd name="T18" fmla="*/ 96 h 96"/>
            </a:gdLst>
            <a:ahLst/>
            <a:cxnLst>
              <a:cxn ang="T10">
                <a:pos x="T0" y="T1"/>
              </a:cxn>
              <a:cxn ang="T11">
                <a:pos x="T2" y="T3"/>
              </a:cxn>
              <a:cxn ang="T12">
                <a:pos x="T4" y="T5"/>
              </a:cxn>
              <a:cxn ang="T13">
                <a:pos x="T6" y="T7"/>
              </a:cxn>
              <a:cxn ang="T14">
                <a:pos x="T8" y="T9"/>
              </a:cxn>
            </a:cxnLst>
            <a:rect l="T15" t="T16" r="T17" b="T18"/>
            <a:pathLst>
              <a:path w="426" h="96">
                <a:moveTo>
                  <a:pt x="0" y="96"/>
                </a:moveTo>
                <a:lnTo>
                  <a:pt x="408" y="90"/>
                </a:lnTo>
                <a:lnTo>
                  <a:pt x="426" y="0"/>
                </a:lnTo>
                <a:lnTo>
                  <a:pt x="12" y="3"/>
                </a:lnTo>
                <a:lnTo>
                  <a:pt x="0" y="9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endParaRPr>
          </a:p>
        </p:txBody>
      </p:sp>
      <p:sp>
        <p:nvSpPr>
          <p:cNvPr id="61" name="Freeform 420" descr="右上がり対角線 (太)"/>
          <p:cNvSpPr>
            <a:spLocks/>
          </p:cNvSpPr>
          <p:nvPr/>
        </p:nvSpPr>
        <p:spPr bwMode="auto">
          <a:xfrm>
            <a:off x="1344342" y="5628702"/>
            <a:ext cx="97621" cy="18455"/>
          </a:xfrm>
          <a:custGeom>
            <a:avLst/>
            <a:gdLst>
              <a:gd name="T0" fmla="*/ 2147483646 w 186"/>
              <a:gd name="T1" fmla="*/ 2147483646 h 57"/>
              <a:gd name="T2" fmla="*/ 2147483646 w 186"/>
              <a:gd name="T3" fmla="*/ 2147483646 h 57"/>
              <a:gd name="T4" fmla="*/ 2147483646 w 186"/>
              <a:gd name="T5" fmla="*/ 0 h 57"/>
              <a:gd name="T6" fmla="*/ 0 w 186"/>
              <a:gd name="T7" fmla="*/ 2147483646 h 57"/>
              <a:gd name="T8" fmla="*/ 2147483646 w 186"/>
              <a:gd name="T9" fmla="*/ 2147483646 h 57"/>
              <a:gd name="T10" fmla="*/ 0 60000 65536"/>
              <a:gd name="T11" fmla="*/ 0 60000 65536"/>
              <a:gd name="T12" fmla="*/ 0 60000 65536"/>
              <a:gd name="T13" fmla="*/ 0 60000 65536"/>
              <a:gd name="T14" fmla="*/ 0 60000 65536"/>
              <a:gd name="T15" fmla="*/ 0 w 186"/>
              <a:gd name="T16" fmla="*/ 0 h 57"/>
              <a:gd name="T17" fmla="*/ 186 w 186"/>
              <a:gd name="T18" fmla="*/ 57 h 57"/>
            </a:gdLst>
            <a:ahLst/>
            <a:cxnLst>
              <a:cxn ang="T10">
                <a:pos x="T0" y="T1"/>
              </a:cxn>
              <a:cxn ang="T11">
                <a:pos x="T2" y="T3"/>
              </a:cxn>
              <a:cxn ang="T12">
                <a:pos x="T4" y="T5"/>
              </a:cxn>
              <a:cxn ang="T13">
                <a:pos x="T6" y="T7"/>
              </a:cxn>
              <a:cxn ang="T14">
                <a:pos x="T8" y="T9"/>
              </a:cxn>
            </a:cxnLst>
            <a:rect l="T15" t="T16" r="T17" b="T18"/>
            <a:pathLst>
              <a:path w="186" h="57">
                <a:moveTo>
                  <a:pt x="3" y="57"/>
                </a:moveTo>
                <a:lnTo>
                  <a:pt x="186" y="51"/>
                </a:lnTo>
                <a:lnTo>
                  <a:pt x="183" y="0"/>
                </a:lnTo>
                <a:lnTo>
                  <a:pt x="0" y="3"/>
                </a:lnTo>
                <a:lnTo>
                  <a:pt x="3" y="5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endParaRPr>
          </a:p>
        </p:txBody>
      </p:sp>
      <p:sp>
        <p:nvSpPr>
          <p:cNvPr id="62" name="Freeform 517"/>
          <p:cNvSpPr>
            <a:spLocks/>
          </p:cNvSpPr>
          <p:nvPr/>
        </p:nvSpPr>
        <p:spPr bwMode="auto">
          <a:xfrm>
            <a:off x="1457592" y="5587215"/>
            <a:ext cx="83423" cy="17038"/>
          </a:xfrm>
          <a:custGeom>
            <a:avLst/>
            <a:gdLst>
              <a:gd name="T0" fmla="*/ 2147483646 w 162"/>
              <a:gd name="T1" fmla="*/ 2147483646 h 51"/>
              <a:gd name="T2" fmla="*/ 0 w 162"/>
              <a:gd name="T3" fmla="*/ 2147483646 h 51"/>
              <a:gd name="T4" fmla="*/ 0 w 162"/>
              <a:gd name="T5" fmla="*/ 2147483646 h 51"/>
              <a:gd name="T6" fmla="*/ 2147483646 w 162"/>
              <a:gd name="T7" fmla="*/ 0 h 51"/>
              <a:gd name="T8" fmla="*/ 2147483646 w 162"/>
              <a:gd name="T9" fmla="*/ 2147483646 h 51"/>
              <a:gd name="T10" fmla="*/ 0 60000 65536"/>
              <a:gd name="T11" fmla="*/ 0 60000 65536"/>
              <a:gd name="T12" fmla="*/ 0 60000 65536"/>
              <a:gd name="T13" fmla="*/ 0 60000 65536"/>
              <a:gd name="T14" fmla="*/ 0 60000 65536"/>
              <a:gd name="T15" fmla="*/ 0 w 162"/>
              <a:gd name="T16" fmla="*/ 0 h 51"/>
              <a:gd name="T17" fmla="*/ 162 w 162"/>
              <a:gd name="T18" fmla="*/ 51 h 51"/>
            </a:gdLst>
            <a:ahLst/>
            <a:cxnLst>
              <a:cxn ang="T10">
                <a:pos x="T0" y="T1"/>
              </a:cxn>
              <a:cxn ang="T11">
                <a:pos x="T2" y="T3"/>
              </a:cxn>
              <a:cxn ang="T12">
                <a:pos x="T4" y="T5"/>
              </a:cxn>
              <a:cxn ang="T13">
                <a:pos x="T6" y="T7"/>
              </a:cxn>
              <a:cxn ang="T14">
                <a:pos x="T8" y="T9"/>
              </a:cxn>
            </a:cxnLst>
            <a:rect l="T15" t="T16" r="T17" b="T18"/>
            <a:pathLst>
              <a:path w="162" h="51">
                <a:moveTo>
                  <a:pt x="159" y="51"/>
                </a:moveTo>
                <a:lnTo>
                  <a:pt x="0" y="51"/>
                </a:lnTo>
                <a:lnTo>
                  <a:pt x="0" y="3"/>
                </a:lnTo>
                <a:lnTo>
                  <a:pt x="162" y="0"/>
                </a:lnTo>
                <a:lnTo>
                  <a:pt x="159"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endParaRPr>
          </a:p>
        </p:txBody>
      </p:sp>
      <p:sp>
        <p:nvSpPr>
          <p:cNvPr id="63" name="Freeform 590"/>
          <p:cNvSpPr>
            <a:spLocks/>
          </p:cNvSpPr>
          <p:nvPr/>
        </p:nvSpPr>
        <p:spPr bwMode="white">
          <a:xfrm>
            <a:off x="1530072" y="5587923"/>
            <a:ext cx="8867" cy="6384"/>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a:solidFill>
                <a:prstClr val="black"/>
              </a:solidFill>
            </a:endParaRPr>
          </a:p>
        </p:txBody>
      </p:sp>
      <p:sp>
        <p:nvSpPr>
          <p:cNvPr id="64" name="Text Box 647"/>
          <p:cNvSpPr txBox="1">
            <a:spLocks noChangeArrowheads="1"/>
          </p:cNvSpPr>
          <p:nvPr/>
        </p:nvSpPr>
        <p:spPr bwMode="auto">
          <a:xfrm>
            <a:off x="257799" y="5200092"/>
            <a:ext cx="272519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③</a:t>
            </a:r>
            <a:r>
              <a:rPr lang="en-US" altLang="ja-JP" sz="1200" dirty="0" smtClean="0">
                <a:solidFill>
                  <a:prstClr val="black"/>
                </a:solidFill>
                <a:latin typeface="+mn-ea"/>
                <a:ea typeface="+mn-ea"/>
              </a:rPr>
              <a:t>K</a:t>
            </a:r>
            <a:r>
              <a:rPr lang="ja-JP" altLang="en-US" sz="1200" dirty="0" smtClean="0">
                <a:solidFill>
                  <a:prstClr val="black"/>
                </a:solidFill>
                <a:latin typeface="+mn-ea"/>
                <a:ea typeface="+mn-ea"/>
              </a:rPr>
              <a:t>地区荷さばき地（上屋含む）</a:t>
            </a:r>
            <a:endParaRPr lang="ja-JP" altLang="en-US" sz="1200" dirty="0">
              <a:solidFill>
                <a:prstClr val="black"/>
              </a:solidFill>
              <a:latin typeface="+mn-ea"/>
              <a:ea typeface="+mn-ea"/>
            </a:endParaRPr>
          </a:p>
        </p:txBody>
      </p:sp>
      <p:cxnSp>
        <p:nvCxnSpPr>
          <p:cNvPr id="34" name="直線コネクタ 33"/>
          <p:cNvCxnSpPr/>
          <p:nvPr/>
        </p:nvCxnSpPr>
        <p:spPr>
          <a:xfrm flipH="1">
            <a:off x="307031" y="1992297"/>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2028" y="1314450"/>
            <a:ext cx="4980022" cy="4248151"/>
          </a:xfrm>
          <a:prstGeom prst="rect">
            <a:avLst/>
          </a:prstGeom>
        </p:spPr>
      </p:pic>
      <p:sp>
        <p:nvSpPr>
          <p:cNvPr id="8" name="正方形/長方形 7"/>
          <p:cNvSpPr/>
          <p:nvPr/>
        </p:nvSpPr>
        <p:spPr>
          <a:xfrm>
            <a:off x="4216401" y="2602775"/>
            <a:ext cx="3608388" cy="860515"/>
          </a:xfrm>
          <a:custGeom>
            <a:avLst/>
            <a:gdLst>
              <a:gd name="connsiteX0" fmla="*/ 0 w 3436938"/>
              <a:gd name="connsiteY0" fmla="*/ 0 h 841465"/>
              <a:gd name="connsiteX1" fmla="*/ 3436938 w 3436938"/>
              <a:gd name="connsiteY1" fmla="*/ 0 h 841465"/>
              <a:gd name="connsiteX2" fmla="*/ 3436938 w 3436938"/>
              <a:gd name="connsiteY2" fmla="*/ 841465 h 841465"/>
              <a:gd name="connsiteX3" fmla="*/ 0 w 3436938"/>
              <a:gd name="connsiteY3" fmla="*/ 841465 h 841465"/>
              <a:gd name="connsiteX4" fmla="*/ 0 w 3436938"/>
              <a:gd name="connsiteY4" fmla="*/ 0 h 841465"/>
              <a:gd name="connsiteX0" fmla="*/ 0 w 3517901"/>
              <a:gd name="connsiteY0" fmla="*/ 0 h 841465"/>
              <a:gd name="connsiteX1" fmla="*/ 3517901 w 3517901"/>
              <a:gd name="connsiteY1" fmla="*/ 9525 h 841465"/>
              <a:gd name="connsiteX2" fmla="*/ 3436938 w 3517901"/>
              <a:gd name="connsiteY2" fmla="*/ 841465 h 841465"/>
              <a:gd name="connsiteX3" fmla="*/ 0 w 3517901"/>
              <a:gd name="connsiteY3" fmla="*/ 841465 h 841465"/>
              <a:gd name="connsiteX4" fmla="*/ 0 w 3517901"/>
              <a:gd name="connsiteY4" fmla="*/ 0 h 841465"/>
              <a:gd name="connsiteX0" fmla="*/ 0 w 3581401"/>
              <a:gd name="connsiteY0" fmla="*/ 0 h 841465"/>
              <a:gd name="connsiteX1" fmla="*/ 3581401 w 3581401"/>
              <a:gd name="connsiteY1" fmla="*/ 3175 h 841465"/>
              <a:gd name="connsiteX2" fmla="*/ 3436938 w 3581401"/>
              <a:gd name="connsiteY2" fmla="*/ 841465 h 841465"/>
              <a:gd name="connsiteX3" fmla="*/ 0 w 3581401"/>
              <a:gd name="connsiteY3" fmla="*/ 841465 h 841465"/>
              <a:gd name="connsiteX4" fmla="*/ 0 w 3581401"/>
              <a:gd name="connsiteY4" fmla="*/ 0 h 841465"/>
              <a:gd name="connsiteX0" fmla="*/ 0 w 3608388"/>
              <a:gd name="connsiteY0" fmla="*/ 0 h 860515"/>
              <a:gd name="connsiteX1" fmla="*/ 3581401 w 3608388"/>
              <a:gd name="connsiteY1" fmla="*/ 3175 h 860515"/>
              <a:gd name="connsiteX2" fmla="*/ 3608388 w 3608388"/>
              <a:gd name="connsiteY2" fmla="*/ 860515 h 860515"/>
              <a:gd name="connsiteX3" fmla="*/ 0 w 3608388"/>
              <a:gd name="connsiteY3" fmla="*/ 841465 h 860515"/>
              <a:gd name="connsiteX4" fmla="*/ 0 w 3608388"/>
              <a:gd name="connsiteY4" fmla="*/ 0 h 86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88" h="860515">
                <a:moveTo>
                  <a:pt x="0" y="0"/>
                </a:moveTo>
                <a:lnTo>
                  <a:pt x="3581401" y="3175"/>
                </a:lnTo>
                <a:lnTo>
                  <a:pt x="3608388" y="860515"/>
                </a:lnTo>
                <a:lnTo>
                  <a:pt x="0" y="841465"/>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4208780" y="3638413"/>
            <a:ext cx="2382520" cy="537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Text Box 580"/>
          <p:cNvSpPr txBox="1">
            <a:spLocks noChangeArrowheads="1"/>
          </p:cNvSpPr>
          <p:nvPr/>
        </p:nvSpPr>
        <p:spPr bwMode="auto">
          <a:xfrm>
            <a:off x="1587254" y="427496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25" name="グループ化 24"/>
          <p:cNvGrpSpPr/>
          <p:nvPr/>
        </p:nvGrpSpPr>
        <p:grpSpPr>
          <a:xfrm>
            <a:off x="436252" y="1612471"/>
            <a:ext cx="1842924" cy="995533"/>
            <a:chOff x="436252" y="1612471"/>
            <a:chExt cx="1842924" cy="995533"/>
          </a:xfrm>
        </p:grpSpPr>
        <p:sp>
          <p:nvSpPr>
            <p:cNvPr id="26" name="正方形/長方形 25"/>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27" name="正方形/長方形 26"/>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正方形/長方形 27"/>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 name="円/楕円 29"/>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1" name="直線コネクタ 30"/>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③　</a:t>
            </a:r>
            <a:r>
              <a:rPr lang="en-US" altLang="ja-JP" sz="1600" b="1" dirty="0" smtClean="0">
                <a:solidFill>
                  <a:schemeClr val="tx1"/>
                </a:solidFill>
                <a:latin typeface="+mj-ea"/>
              </a:rPr>
              <a:t>K</a:t>
            </a:r>
            <a:r>
              <a:rPr lang="ja-JP" altLang="en-US" sz="1600" b="1" dirty="0" smtClean="0">
                <a:solidFill>
                  <a:schemeClr val="tx1"/>
                </a:solidFill>
                <a:latin typeface="+mj-ea"/>
              </a:rPr>
              <a:t>地区荷さばき地（上屋含む）</a:t>
            </a:r>
            <a:endParaRPr kumimoji="1" lang="ja-JP" altLang="en-US" sz="16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30</a:t>
            </a:fld>
            <a:endParaRPr kumimoji="1" lang="ja-JP" altLang="en-US" dirty="0"/>
          </a:p>
        </p:txBody>
      </p:sp>
    </p:spTree>
    <p:extLst>
      <p:ext uri="{BB962C8B-B14F-4D97-AF65-F5344CB8AC3E}">
        <p14:creationId xmlns:p14="http://schemas.microsoft.com/office/powerpoint/2010/main" val="275010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③　</a:t>
            </a:r>
            <a:r>
              <a:rPr lang="en-US" altLang="ja-JP" sz="1600" b="1" dirty="0" smtClean="0">
                <a:solidFill>
                  <a:schemeClr val="tx1"/>
                </a:solidFill>
                <a:latin typeface="+mj-ea"/>
              </a:rPr>
              <a:t>K</a:t>
            </a:r>
            <a:r>
              <a:rPr lang="ja-JP" altLang="en-US" sz="1600" b="1" dirty="0" smtClean="0">
                <a:solidFill>
                  <a:schemeClr val="tx1"/>
                </a:solidFill>
                <a:latin typeface="+mj-ea"/>
              </a:rPr>
              <a:t>地区荷さばき地（上屋含む）</a:t>
            </a:r>
            <a:endParaRPr kumimoji="1" lang="ja-JP" altLang="en-US" sz="1600" b="1" dirty="0">
              <a:solidFill>
                <a:schemeClr val="tx1"/>
              </a:solidFill>
              <a:latin typeface="+mj-ea"/>
            </a:endParaRPr>
          </a:p>
        </p:txBody>
      </p:sp>
      <p:sp>
        <p:nvSpPr>
          <p:cNvPr id="18" name="正方形/長方形 17"/>
          <p:cNvSpPr/>
          <p:nvPr/>
        </p:nvSpPr>
        <p:spPr>
          <a:xfrm>
            <a:off x="79229" y="892385"/>
            <a:ext cx="3695330" cy="1345905"/>
          </a:xfrm>
          <a:prstGeom prst="rect">
            <a:avLst/>
          </a:prstGeom>
          <a:ln w="22225">
            <a:solidFill>
              <a:schemeClr val="accent1"/>
            </a:solidFill>
          </a:ln>
        </p:spPr>
        <p:txBody>
          <a:bodyPr wrap="square">
            <a:noAutofit/>
          </a:bodyPr>
          <a:lstStyle/>
          <a:p>
            <a:pPr lvl="0" algn="just">
              <a:spcAft>
                <a:spcPts val="0"/>
              </a:spcAft>
            </a:pPr>
            <a:r>
              <a:rPr lang="en-US" altLang="ja-JP" sz="1200" b="1" u="sng" kern="100" dirty="0">
                <a:latin typeface="+mn-ea"/>
                <a:cs typeface="Times New Roman" panose="02020603050405020304" pitchFamily="18" charset="0"/>
              </a:rPr>
              <a:t>K</a:t>
            </a:r>
            <a:r>
              <a:rPr lang="ja-JP" altLang="en-US" sz="1200" b="1" u="sng" kern="100" dirty="0" smtClean="0">
                <a:latin typeface="+mn-ea"/>
                <a:cs typeface="Times New Roman" panose="02020603050405020304" pitchFamily="18" charset="0"/>
              </a:rPr>
              <a:t>地区荷さばき地の役割</a:t>
            </a:r>
            <a:endParaRPr lang="en-US" altLang="ja-JP" sz="1200" b="1" u="sng"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Ｋ</a:t>
            </a:r>
            <a:r>
              <a:rPr lang="ja-JP" altLang="en-US" sz="1200" kern="100" dirty="0">
                <a:latin typeface="+mn-ea"/>
                <a:cs typeface="Times New Roman" panose="02020603050405020304" pitchFamily="18" charset="0"/>
              </a:rPr>
              <a:t>地区荷さばき地は、南埠頭の北側に位置し、Ｊ地区荷さばき地と同様に主に製材を取扱っている。なお、Ｋ２荷さばき地は、大阪港の荷さばき地では</a:t>
            </a:r>
            <a:r>
              <a:rPr lang="ja-JP" altLang="en-US" sz="1200" kern="100" dirty="0" smtClean="0">
                <a:latin typeface="+mn-ea"/>
                <a:cs typeface="Times New Roman" panose="02020603050405020304" pitchFamily="18" charset="0"/>
              </a:rPr>
              <a:t>唯一、農林</a:t>
            </a:r>
            <a:r>
              <a:rPr lang="ja-JP" altLang="en-US" sz="1200" kern="100" dirty="0">
                <a:latin typeface="+mn-ea"/>
                <a:cs typeface="Times New Roman" panose="02020603050405020304" pitchFamily="18" charset="0"/>
              </a:rPr>
              <a:t>水産省が定めた「輸入木材検疫要綱」に基づく「輸入木材消毒実施区域」</a:t>
            </a:r>
            <a:r>
              <a:rPr lang="ja-JP" altLang="en-US" sz="1200" kern="100" dirty="0" smtClean="0">
                <a:latin typeface="+mn-ea"/>
                <a:cs typeface="Times New Roman" panose="02020603050405020304" pitchFamily="18" charset="0"/>
              </a:rPr>
              <a:t>に指定</a:t>
            </a:r>
            <a:r>
              <a:rPr lang="ja-JP" altLang="en-US" sz="1200" kern="100" dirty="0">
                <a:latin typeface="+mn-ea"/>
                <a:cs typeface="Times New Roman" panose="02020603050405020304" pitchFamily="18" charset="0"/>
              </a:rPr>
              <a:t>されている。</a:t>
            </a:r>
            <a:endParaRPr lang="ja-JP" altLang="en-US" sz="1200" dirty="0">
              <a:latin typeface="+mn-ea"/>
            </a:endParaRPr>
          </a:p>
        </p:txBody>
      </p:sp>
      <p:sp>
        <p:nvSpPr>
          <p:cNvPr id="26" name="正方形/長方形 25"/>
          <p:cNvSpPr/>
          <p:nvPr/>
        </p:nvSpPr>
        <p:spPr>
          <a:xfrm>
            <a:off x="3853788" y="892386"/>
            <a:ext cx="5188009" cy="1345904"/>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荷さばき地は、取扱貨物（輸入木材）の性格上、荷さばき地の使用許可面積に波動性があることから、稼働率が低くなっている。</a:t>
            </a: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また</a:t>
            </a:r>
            <a:r>
              <a:rPr lang="ja-JP" altLang="en-US" sz="1200" dirty="0">
                <a:latin typeface="+mn-ea"/>
                <a:cs typeface="Times New Roman" panose="02020603050405020304" pitchFamily="18" charset="0"/>
              </a:rPr>
              <a:t>、</a:t>
            </a: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荷さばき地の背後の荷さばき地である「</a:t>
            </a: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荷さばき地背後」は、施設提供事業から埋立事業へ支払う賃借料に見合う収益が確保できないため恒常的に「逆ザヤ」が生じる荷さばき地である。</a:t>
            </a:r>
          </a:p>
        </p:txBody>
      </p:sp>
      <p:sp>
        <p:nvSpPr>
          <p:cNvPr id="27" name="正方形/長方形 26"/>
          <p:cNvSpPr/>
          <p:nvPr/>
        </p:nvSpPr>
        <p:spPr>
          <a:xfrm>
            <a:off x="3853788" y="900987"/>
            <a:ext cx="2054019" cy="2629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u="sng" dirty="0" smtClean="0">
                <a:solidFill>
                  <a:schemeClr val="bg1"/>
                </a:solidFill>
              </a:rPr>
              <a:t>収支分析などから導いた課題</a:t>
            </a:r>
            <a:endParaRPr kumimoji="1" lang="ja-JP" altLang="en-US" sz="1100" b="1" u="sng" dirty="0">
              <a:solidFill>
                <a:schemeClr val="bg1"/>
              </a:solidFill>
            </a:endParaRPr>
          </a:p>
        </p:txBody>
      </p:sp>
      <p:sp>
        <p:nvSpPr>
          <p:cNvPr id="38" name="タイトル 1"/>
          <p:cNvSpPr txBox="1">
            <a:spLocks/>
          </p:cNvSpPr>
          <p:nvPr/>
        </p:nvSpPr>
        <p:spPr>
          <a:xfrm>
            <a:off x="5435279" y="2295324"/>
            <a:ext cx="2318256" cy="26549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200" dirty="0">
                <a:solidFill>
                  <a:schemeClr val="tx1"/>
                </a:solidFill>
                <a:latin typeface="+mj-ea"/>
              </a:rPr>
              <a:t>K</a:t>
            </a:r>
            <a:r>
              <a:rPr lang="ja-JP" altLang="en-US" sz="1200" dirty="0" smtClean="0">
                <a:solidFill>
                  <a:schemeClr val="tx1"/>
                </a:solidFill>
                <a:latin typeface="+mj-ea"/>
              </a:rPr>
              <a:t>地区荷さばき地配置図</a:t>
            </a:r>
            <a:endParaRPr lang="ja-JP" altLang="en-US" sz="1200" dirty="0">
              <a:solidFill>
                <a:schemeClr val="tx1"/>
              </a:solidFill>
              <a:latin typeface="+mj-ea"/>
            </a:endParaRPr>
          </a:p>
        </p:txBody>
      </p:sp>
      <p:grpSp>
        <p:nvGrpSpPr>
          <p:cNvPr id="3" name="グループ化 2"/>
          <p:cNvGrpSpPr/>
          <p:nvPr/>
        </p:nvGrpSpPr>
        <p:grpSpPr>
          <a:xfrm>
            <a:off x="5740028" y="2728229"/>
            <a:ext cx="2106542" cy="2374900"/>
            <a:chOff x="6277140" y="2865325"/>
            <a:chExt cx="2106542" cy="2374900"/>
          </a:xfrm>
        </p:grpSpPr>
        <p:pic>
          <p:nvPicPr>
            <p:cNvPr id="24" name="図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7140" y="2865325"/>
              <a:ext cx="2106542" cy="2374900"/>
            </a:xfrm>
            <a:prstGeom prst="rect">
              <a:avLst/>
            </a:prstGeom>
          </p:spPr>
        </p:pic>
        <p:sp>
          <p:nvSpPr>
            <p:cNvPr id="25" name="フリーフォーム 24"/>
            <p:cNvSpPr/>
            <p:nvPr/>
          </p:nvSpPr>
          <p:spPr>
            <a:xfrm>
              <a:off x="6354564" y="3136309"/>
              <a:ext cx="1006037" cy="389648"/>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7427484" y="3257267"/>
              <a:ext cx="834818" cy="24419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6354564" y="3619048"/>
              <a:ext cx="1366400" cy="31447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6354564" y="3030177"/>
              <a:ext cx="1006037" cy="12238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wd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643763" y="4216696"/>
              <a:ext cx="1677115" cy="699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smtClean="0">
                  <a:solidFill>
                    <a:schemeClr val="tx1"/>
                  </a:solidFill>
                </a:rPr>
                <a:t>凡例</a:t>
              </a:r>
              <a:endParaRPr kumimoji="1" lang="en-US" altLang="ja-JP" sz="800" b="1" u="sng" dirty="0" smtClean="0">
                <a:solidFill>
                  <a:schemeClr val="tx1"/>
                </a:solidFill>
              </a:endParaRPr>
            </a:p>
            <a:p>
              <a:r>
                <a:rPr lang="ja-JP" altLang="en-US" sz="800" dirty="0" smtClean="0">
                  <a:solidFill>
                    <a:schemeClr val="tx1"/>
                  </a:solidFill>
                </a:rPr>
                <a:t>　　　　　</a:t>
              </a:r>
              <a:endParaRPr lang="en-US" altLang="ja-JP" sz="800" dirty="0" smtClean="0">
                <a:solidFill>
                  <a:schemeClr val="tx1"/>
                </a:solidFill>
              </a:endParaRPr>
            </a:p>
            <a:p>
              <a:r>
                <a:rPr lang="ja-JP" altLang="en-US" sz="800" dirty="0">
                  <a:solidFill>
                    <a:schemeClr val="tx1"/>
                  </a:solidFill>
                </a:rPr>
                <a:t>　</a:t>
              </a:r>
              <a:r>
                <a:rPr lang="ja-JP" altLang="en-US" sz="800" dirty="0" smtClean="0">
                  <a:solidFill>
                    <a:schemeClr val="tx1"/>
                  </a:solidFill>
                </a:rPr>
                <a:t>　　　　荷さばき地　　　</a:t>
              </a:r>
              <a:endParaRPr lang="en-US" altLang="ja-JP" sz="800" dirty="0" smtClean="0">
                <a:solidFill>
                  <a:schemeClr val="tx1"/>
                </a:solidFill>
              </a:endParaRPr>
            </a:p>
            <a:p>
              <a:r>
                <a:rPr lang="ja-JP" altLang="en-US" sz="800" dirty="0" smtClean="0">
                  <a:solidFill>
                    <a:schemeClr val="tx1"/>
                  </a:solidFill>
                </a:rPr>
                <a:t>　　　　　一体使用荷さばき地</a:t>
              </a:r>
              <a:endParaRPr lang="en-US" altLang="ja-JP" sz="800" dirty="0" smtClean="0">
                <a:solidFill>
                  <a:schemeClr val="tx1"/>
                </a:solidFill>
              </a:endParaRPr>
            </a:p>
            <a:p>
              <a:r>
                <a:rPr lang="ja-JP" altLang="en-US" sz="800" dirty="0" smtClean="0">
                  <a:solidFill>
                    <a:schemeClr val="tx1"/>
                  </a:solidFill>
                </a:rPr>
                <a:t>　　　　　上屋</a:t>
              </a:r>
              <a:endParaRPr lang="en-US" altLang="ja-JP" sz="800" dirty="0">
                <a:solidFill>
                  <a:schemeClr val="tx1"/>
                </a:solidFill>
              </a:endParaRPr>
            </a:p>
          </p:txBody>
        </p:sp>
        <p:sp>
          <p:nvSpPr>
            <p:cNvPr id="34" name="フリーフォーム 33"/>
            <p:cNvSpPr/>
            <p:nvPr/>
          </p:nvSpPr>
          <p:spPr>
            <a:xfrm>
              <a:off x="6742501" y="4517919"/>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6742501" y="4632062"/>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dk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6742501" y="4752281"/>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863138" y="3989366"/>
              <a:ext cx="1138842" cy="19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K2</a:t>
              </a:r>
              <a:r>
                <a:rPr kumimoji="1" lang="ja-JP" altLang="en-US" sz="900" b="1" u="sng" dirty="0" smtClean="0">
                  <a:solidFill>
                    <a:schemeClr val="tx1"/>
                  </a:solidFill>
                </a:rPr>
                <a:t>荷さばき地背後</a:t>
              </a:r>
              <a:endParaRPr lang="en-US" altLang="ja-JP" sz="900" dirty="0">
                <a:solidFill>
                  <a:schemeClr val="tx1"/>
                </a:solidFill>
              </a:endParaRPr>
            </a:p>
          </p:txBody>
        </p:sp>
        <p:sp>
          <p:nvSpPr>
            <p:cNvPr id="39" name="正方形/長方形 38"/>
            <p:cNvSpPr/>
            <p:nvPr/>
          </p:nvSpPr>
          <p:spPr>
            <a:xfrm>
              <a:off x="7438025" y="2919290"/>
              <a:ext cx="913394" cy="19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K2</a:t>
              </a:r>
              <a:r>
                <a:rPr kumimoji="1" lang="ja-JP" altLang="en-US" sz="900" b="1" u="sng" dirty="0" smtClean="0">
                  <a:solidFill>
                    <a:schemeClr val="tx1"/>
                  </a:solidFill>
                </a:rPr>
                <a:t>荷さばき地</a:t>
              </a:r>
              <a:endParaRPr lang="en-US" altLang="ja-JP" sz="900" dirty="0">
                <a:solidFill>
                  <a:schemeClr val="tx1"/>
                </a:solidFill>
              </a:endParaRPr>
            </a:p>
          </p:txBody>
        </p:sp>
      </p:grpSp>
      <p:sp>
        <p:nvSpPr>
          <p:cNvPr id="40" name="正方形/長方形 39"/>
          <p:cNvSpPr/>
          <p:nvPr/>
        </p:nvSpPr>
        <p:spPr>
          <a:xfrm>
            <a:off x="6496472" y="3133093"/>
            <a:ext cx="1677115" cy="196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K1</a:t>
            </a:r>
            <a:r>
              <a:rPr kumimoji="1" lang="ja-JP" altLang="en-US" sz="900" b="1" u="sng" dirty="0" smtClean="0">
                <a:solidFill>
                  <a:schemeClr val="tx1"/>
                </a:solidFill>
              </a:rPr>
              <a:t>上屋</a:t>
            </a:r>
            <a:endParaRPr lang="en-US" altLang="ja-JP" sz="900" dirty="0">
              <a:solidFill>
                <a:schemeClr val="tx1"/>
              </a:solidFill>
            </a:endParaRPr>
          </a:p>
        </p:txBody>
      </p:sp>
      <p:cxnSp>
        <p:nvCxnSpPr>
          <p:cNvPr id="41" name="直線コネクタ 40"/>
          <p:cNvCxnSpPr>
            <a:stCxn id="39" idx="1"/>
          </p:cNvCxnSpPr>
          <p:nvPr/>
        </p:nvCxnSpPr>
        <p:spPr>
          <a:xfrm flipH="1">
            <a:off x="6640175" y="2880264"/>
            <a:ext cx="260738" cy="350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endCxn id="37" idx="0"/>
          </p:cNvCxnSpPr>
          <p:nvPr/>
        </p:nvCxnSpPr>
        <p:spPr>
          <a:xfrm>
            <a:off x="6594407" y="3610806"/>
            <a:ext cx="301040" cy="241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31</a:t>
            </a:fld>
            <a:endParaRPr kumimoji="1" lang="ja-JP" altLang="en-US" dirty="0"/>
          </a:p>
        </p:txBody>
      </p:sp>
      <p:graphicFrame>
        <p:nvGraphicFramePr>
          <p:cNvPr id="45" name="グラフ 44"/>
          <p:cNvGraphicFramePr>
            <a:graphicFrameLocks/>
          </p:cNvGraphicFramePr>
          <p:nvPr>
            <p:extLst>
              <p:ext uri="{D42A27DB-BD31-4B8C-83A1-F6EECF244321}">
                <p14:modId xmlns:p14="http://schemas.microsoft.com/office/powerpoint/2010/main" val="3630782330"/>
              </p:ext>
            </p:extLst>
          </p:nvPr>
        </p:nvGraphicFramePr>
        <p:xfrm>
          <a:off x="434388" y="2432786"/>
          <a:ext cx="2700000"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グラフ 47"/>
          <p:cNvGraphicFramePr>
            <a:graphicFrameLocks/>
          </p:cNvGraphicFramePr>
          <p:nvPr>
            <p:extLst>
              <p:ext uri="{D42A27DB-BD31-4B8C-83A1-F6EECF244321}">
                <p14:modId xmlns:p14="http://schemas.microsoft.com/office/powerpoint/2010/main" val="3187322184"/>
              </p:ext>
            </p:extLst>
          </p:nvPr>
        </p:nvGraphicFramePr>
        <p:xfrm>
          <a:off x="3486030" y="2407171"/>
          <a:ext cx="162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グラフ 45"/>
          <p:cNvGraphicFramePr>
            <a:graphicFrameLocks/>
          </p:cNvGraphicFramePr>
          <p:nvPr>
            <p:extLst>
              <p:ext uri="{D42A27DB-BD31-4B8C-83A1-F6EECF244321}">
                <p14:modId xmlns:p14="http://schemas.microsoft.com/office/powerpoint/2010/main" val="453704555"/>
              </p:ext>
            </p:extLst>
          </p:nvPr>
        </p:nvGraphicFramePr>
        <p:xfrm>
          <a:off x="3468837" y="3818274"/>
          <a:ext cx="1620000" cy="14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p:cNvGraphicFramePr>
            <a:graphicFrameLocks/>
          </p:cNvGraphicFramePr>
          <p:nvPr>
            <p:extLst>
              <p:ext uri="{D42A27DB-BD31-4B8C-83A1-F6EECF244321}">
                <p14:modId xmlns:p14="http://schemas.microsoft.com/office/powerpoint/2010/main" val="4283418499"/>
              </p:ext>
            </p:extLst>
          </p:nvPr>
        </p:nvGraphicFramePr>
        <p:xfrm>
          <a:off x="434388" y="3842103"/>
          <a:ext cx="2700000" cy="1440000"/>
        </p:xfrm>
        <a:graphic>
          <a:graphicData uri="http://schemas.openxmlformats.org/drawingml/2006/chart">
            <c:chart xmlns:c="http://schemas.openxmlformats.org/drawingml/2006/chart" xmlns:r="http://schemas.openxmlformats.org/officeDocument/2006/relationships" r:id="rId6"/>
          </a:graphicData>
        </a:graphic>
      </p:graphicFrame>
      <p:sp>
        <p:nvSpPr>
          <p:cNvPr id="32" name="角丸四角形 31"/>
          <p:cNvSpPr/>
          <p:nvPr/>
        </p:nvSpPr>
        <p:spPr>
          <a:xfrm>
            <a:off x="93717" y="5324660"/>
            <a:ext cx="8986775" cy="150604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u="sng" dirty="0">
                <a:solidFill>
                  <a:schemeClr val="bg1"/>
                </a:solidFill>
                <a:effectLst>
                  <a:outerShdw blurRad="38100" dist="38100" dir="2700000" algn="tl">
                    <a:srgbClr val="000000">
                      <a:alpha val="43137"/>
                    </a:srgbClr>
                  </a:outerShdw>
                </a:effectLst>
                <a:latin typeface="+mj-ea"/>
                <a:ea typeface="+mj-ea"/>
              </a:rPr>
              <a:t>課題解決のための「経営改善策</a:t>
            </a:r>
            <a:r>
              <a:rPr lang="ja-JP" altLang="en-US" sz="11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100" b="1" u="sng"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100" b="1" dirty="0">
                <a:solidFill>
                  <a:schemeClr val="bg1"/>
                </a:solidFill>
                <a:latin typeface="+mj-ea"/>
                <a:ea typeface="+mj-ea"/>
              </a:rPr>
              <a:t>Ｋ地区荷さばき地は、大阪港で輸入木材を取扱いするために必要な「輸入木材消毒実施区域」に指定されており、同地区の指定を受けるための要件を満たす荷さばき地を他に確保することが困難であり、また、使用者ヒアリングの結果から、取扱量増加の可能性があることから、今後も輸入木材を中心とした荷さばき地を存続していく。</a:t>
            </a:r>
          </a:p>
          <a:p>
            <a:r>
              <a:rPr lang="ja-JP" altLang="en-US" sz="1100" b="1" dirty="0" smtClean="0">
                <a:solidFill>
                  <a:schemeClr val="bg1"/>
                </a:solidFill>
                <a:effectLst>
                  <a:outerShdw blurRad="38100" dist="38100" dir="2700000" algn="tl">
                    <a:srgbClr val="000000">
                      <a:alpha val="43137"/>
                    </a:srgbClr>
                  </a:outerShdw>
                </a:effectLst>
                <a:latin typeface="+mj-ea"/>
                <a:ea typeface="+mj-ea"/>
              </a:rPr>
              <a:t>（中期的取組）</a:t>
            </a:r>
            <a:endParaRPr lang="en-US" altLang="ja-JP" sz="1100" b="1"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100" b="1" dirty="0" smtClean="0">
                <a:solidFill>
                  <a:schemeClr val="bg1"/>
                </a:solidFill>
                <a:latin typeface="+mj-ea"/>
                <a:ea typeface="+mj-ea"/>
              </a:rPr>
              <a:t>低稼働</a:t>
            </a:r>
            <a:r>
              <a:rPr lang="ja-JP" altLang="en-US" sz="1100" b="1" dirty="0">
                <a:solidFill>
                  <a:schemeClr val="bg1"/>
                </a:solidFill>
                <a:latin typeface="+mj-ea"/>
                <a:ea typeface="+mj-ea"/>
              </a:rPr>
              <a:t>の</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荷さばき地は、現在の使用者にヒアリングを実施し使用箇所を集約する。</a:t>
            </a:r>
          </a:p>
          <a:p>
            <a:pPr marL="171450" lvl="0" indent="-171450">
              <a:buFont typeface="Arial" panose="020B0604020202020204" pitchFamily="34" charset="0"/>
              <a:buChar char="•"/>
            </a:pP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荷さばき地を集約して生じた部分に、</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荷さばき地背後の使用者を移転集約することとし、</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荷さばき地背後を一部廃止し収支改善を図る</a:t>
            </a:r>
            <a:r>
              <a:rPr lang="ja-JP" altLang="en-US" sz="1100" b="1" dirty="0" smtClean="0">
                <a:solidFill>
                  <a:schemeClr val="bg1"/>
                </a:solidFill>
                <a:latin typeface="+mj-ea"/>
                <a:ea typeface="+mj-ea"/>
              </a:rPr>
              <a:t>。</a:t>
            </a:r>
            <a:endParaRPr lang="ja-JP" altLang="en-US" sz="1100" b="1" dirty="0">
              <a:solidFill>
                <a:schemeClr val="bg1"/>
              </a:solidFill>
              <a:latin typeface="+mj-ea"/>
              <a:ea typeface="+mj-ea"/>
            </a:endParaRPr>
          </a:p>
        </p:txBody>
      </p:sp>
    </p:spTree>
    <p:extLst>
      <p:ext uri="{BB962C8B-B14F-4D97-AF65-F5344CB8AC3E}">
        <p14:creationId xmlns:p14="http://schemas.microsoft.com/office/powerpoint/2010/main" val="2387644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15195</TotalTime>
  <Words>450</Words>
  <Application>Microsoft Office PowerPoint</Application>
  <PresentationFormat>画面に合わせる (4:3)</PresentationFormat>
  <Paragraphs>42</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③　K地区荷さばき地（上屋含む）</vt:lpstr>
      <vt:lpstr>Ⅳ　経営改善策 　２．個別課題への対応 　　③　K地区荷さばき地（上屋含む）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2021-03-14T23:24:55Z</cp:lastPrinted>
  <dcterms:created xsi:type="dcterms:W3CDTF">2017-08-25T04:05:05Z</dcterms:created>
  <dcterms:modified xsi:type="dcterms:W3CDTF">2021-03-18T01:30:45Z</dcterms:modified>
</cp:coreProperties>
</file>