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59" r:id="rId3"/>
    <p:sldId id="268"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31" autoAdjust="0"/>
    <p:restoredTop sz="94660"/>
  </p:normalViewPr>
  <p:slideViewPr>
    <p:cSldViewPr>
      <p:cViewPr varScale="1">
        <p:scale>
          <a:sx n="69" d="100"/>
          <a:sy n="69" d="100"/>
        </p:scale>
        <p:origin x="1338" y="54"/>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4BE5A5C4-D75A-46C3-B167-F9EB57059F26}" type="datetimeFigureOut">
              <a:rPr kumimoji="1" lang="ja-JP" altLang="en-US" smtClean="0"/>
              <a:pPr/>
              <a:t>2021/1/14</a:t>
            </a:fld>
            <a:endParaRPr kumimoji="1"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 4"/>
          <p:cNvSpPr>
            <a:spLocks noGrp="1"/>
          </p:cNvSpPr>
          <p:nvPr>
            <p:ph type="body" sz="quarter" idx="3"/>
          </p:nvPr>
        </p:nvSpPr>
        <p:spPr>
          <a:xfrm>
            <a:off x="680721" y="4721185"/>
            <a:ext cx="5445760" cy="4472702"/>
          </a:xfrm>
          <a:prstGeom prst="rect">
            <a:avLst/>
          </a:prstGeom>
        </p:spPr>
        <p:txBody>
          <a:bodyPr vert="horz" lIns="91434" tIns="45717" rIns="91434" bIns="4571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2E9642CF-4F6B-42BA-AB5A-BEF090BDADD5}" type="slidenum">
              <a:rPr kumimoji="1" lang="ja-JP" altLang="en-US" smtClean="0"/>
              <a:pPr/>
              <a:t>‹#›</a:t>
            </a:fld>
            <a:endParaRPr kumimoji="1" lang="ja-JP" altLang="en-US"/>
          </a:p>
        </p:txBody>
      </p:sp>
    </p:spTree>
    <p:extLst>
      <p:ext uri="{BB962C8B-B14F-4D97-AF65-F5344CB8AC3E}">
        <p14:creationId xmlns:p14="http://schemas.microsoft.com/office/powerpoint/2010/main" val="41727953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4448FA7-0664-49A9-B79C-3C403384552B}" type="datetime1">
              <a:rPr kumimoji="1" lang="ja-JP" altLang="en-US" smtClean="0"/>
              <a:pPr/>
              <a:t>2021/1/14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594600" y="6592267"/>
            <a:ext cx="2311400" cy="365125"/>
          </a:xfr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90F7CB2-1CE6-469B-ABBB-595DDF9A610C}" type="datetime1">
              <a:rPr kumimoji="1" lang="ja-JP" altLang="en-US" smtClean="0"/>
              <a:pPr/>
              <a:t>2021/1/14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3A68341-C073-4422-BF4C-147FB5A00D51}" type="datetime1">
              <a:rPr kumimoji="1" lang="ja-JP" altLang="en-US" smtClean="0"/>
              <a:pPr/>
              <a:t>2021/1/14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DAA8F68-2B4E-4772-83A0-D72F5FCC0FF7}" type="datetime1">
              <a:rPr kumimoji="1" lang="ja-JP" altLang="en-US" smtClean="0"/>
              <a:pPr/>
              <a:t>2021/1/14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D1AD697-548A-4617-8A3E-20E1654E833A}" type="datetime1">
              <a:rPr kumimoji="1" lang="ja-JP" altLang="en-US" smtClean="0"/>
              <a:pPr/>
              <a:t>2021/1/14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E883FEE-BA50-4965-AEC4-4DD6C134140D}" type="datetime1">
              <a:rPr kumimoji="1" lang="ja-JP" altLang="en-US" smtClean="0"/>
              <a:pPr/>
              <a:t>2021/1/14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593DA54-E54C-4718-A2A1-D998D1FCACC2}" type="datetime1">
              <a:rPr kumimoji="1" lang="ja-JP" altLang="en-US" smtClean="0"/>
              <a:pPr/>
              <a:t>2021/1/14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0B2B80A-EDE2-423F-AF0F-E9303B77EA5D}" type="datetime1">
              <a:rPr kumimoji="1" lang="ja-JP" altLang="en-US" smtClean="0"/>
              <a:pPr/>
              <a:t>2021/1/14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70BB6B2-BFE0-4174-826A-81937A9DB954}" type="datetime1">
              <a:rPr kumimoji="1" lang="ja-JP" altLang="en-US" smtClean="0"/>
              <a:pPr/>
              <a:t>2021/1/14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C6F28AE-0DC3-4B85-B6F7-647242EB49B5}" type="datetime1">
              <a:rPr kumimoji="1" lang="ja-JP" altLang="en-US" smtClean="0"/>
              <a:pPr/>
              <a:t>2021/1/14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AB32C2F-B915-43A4-8582-5F809EE82774}" type="datetime1">
              <a:rPr kumimoji="1" lang="ja-JP" altLang="en-US" smtClean="0"/>
              <a:pPr/>
              <a:t>2021/1/14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A2ACD-2824-43B3-9811-07E5D13603D0}" type="datetime1">
              <a:rPr kumimoji="1" lang="ja-JP" altLang="en-US" smtClean="0"/>
              <a:pPr/>
              <a:t>2021/1/14</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594600" y="6592267"/>
            <a:ext cx="2311400" cy="365125"/>
          </a:xfrm>
          <a:prstGeom prst="rect">
            <a:avLst/>
          </a:prstGeom>
        </p:spPr>
        <p:txBody>
          <a:bodyPr vert="horz" lIns="91440" tIns="45720" rIns="91440" bIns="45720" rtlCol="0" anchor="ctr"/>
          <a:lstStyle>
            <a:lvl1pPr algn="r">
              <a:defRPr sz="1200">
                <a:solidFill>
                  <a:schemeClr val="tx1"/>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0" y="-1"/>
            <a:ext cx="9906000" cy="76470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latin typeface="メイリオ" pitchFamily="50" charset="-128"/>
                <a:ea typeface="メイリオ" pitchFamily="50" charset="-128"/>
                <a:cs typeface="メイリオ" pitchFamily="50" charset="-128"/>
              </a:rPr>
              <a:t>大阪港の物流機能強化や集貨の仕組み、</a:t>
            </a:r>
            <a:r>
              <a:rPr lang="ja-JP" altLang="en-US" sz="2000" b="1" dirty="0">
                <a:latin typeface="メイリオ" pitchFamily="50" charset="-128"/>
                <a:ea typeface="メイリオ" pitchFamily="50" charset="-128"/>
                <a:cs typeface="メイリオ" pitchFamily="50" charset="-128"/>
              </a:rPr>
              <a:t>客船ターミナルの機能強化・客船</a:t>
            </a:r>
            <a:r>
              <a:rPr lang="ja-JP" altLang="en-US" sz="2000" b="1" dirty="0" smtClean="0">
                <a:latin typeface="メイリオ" pitchFamily="50" charset="-128"/>
                <a:ea typeface="メイリオ" pitchFamily="50" charset="-128"/>
                <a:cs typeface="メイリオ" pitchFamily="50" charset="-128"/>
              </a:rPr>
              <a:t>誘致</a:t>
            </a:r>
            <a:endParaRPr lang="en-US" altLang="ja-JP" sz="2000" b="1" dirty="0" smtClean="0">
              <a:latin typeface="メイリオ" pitchFamily="50" charset="-128"/>
              <a:ea typeface="メイリオ" pitchFamily="50" charset="-128"/>
              <a:cs typeface="メイリオ" pitchFamily="50" charset="-128"/>
            </a:endParaRPr>
          </a:p>
          <a:p>
            <a:r>
              <a:rPr lang="ja-JP" altLang="en-US" sz="2000" b="1" dirty="0" smtClean="0">
                <a:latin typeface="メイリオ" pitchFamily="50" charset="-128"/>
                <a:ea typeface="メイリオ" pitchFamily="50" charset="-128"/>
                <a:cs typeface="メイリオ" pitchFamily="50" charset="-128"/>
              </a:rPr>
              <a:t>の仕組み</a:t>
            </a:r>
            <a:r>
              <a:rPr kumimoji="1" lang="ja-JP" altLang="en-US" sz="2000" b="1" dirty="0" smtClean="0">
                <a:latin typeface="メイリオ" pitchFamily="50" charset="-128"/>
                <a:ea typeface="メイリオ" pitchFamily="50" charset="-128"/>
                <a:cs typeface="メイリオ" pitchFamily="50" charset="-128"/>
              </a:rPr>
              <a:t>の構築にむけた戦略案</a:t>
            </a:r>
            <a:endParaRPr kumimoji="1" lang="ja-JP" altLang="en-US" sz="2000" b="1" dirty="0">
              <a:latin typeface="メイリオ" pitchFamily="50" charset="-128"/>
              <a:ea typeface="メイリオ" pitchFamily="50" charset="-128"/>
              <a:cs typeface="メイリオ" pitchFamily="50" charset="-128"/>
            </a:endParaRPr>
          </a:p>
        </p:txBody>
      </p:sp>
      <p:sp>
        <p:nvSpPr>
          <p:cNvPr id="6" name="スライド番号プレースホルダ 5"/>
          <p:cNvSpPr>
            <a:spLocks noGrp="1"/>
          </p:cNvSpPr>
          <p:nvPr>
            <p:ph type="sldNum" sz="quarter" idx="12"/>
          </p:nvPr>
        </p:nvSpPr>
        <p:spPr>
          <a:xfrm>
            <a:off x="9561512" y="6592267"/>
            <a:ext cx="344488" cy="365125"/>
          </a:xfrm>
        </p:spPr>
        <p:txBody>
          <a:bodyPr/>
          <a:lstStyle/>
          <a:p>
            <a:fld id="{D2D8002D-B5B0-4BAC-B1F6-782DDCCE6D9C}" type="slidenum">
              <a:rPr kumimoji="1" lang="ja-JP" altLang="en-US" smtClean="0"/>
              <a:pPr/>
              <a:t>1</a:t>
            </a:fld>
            <a:endParaRPr kumimoji="1" lang="ja-JP" altLang="en-US" dirty="0"/>
          </a:p>
        </p:txBody>
      </p:sp>
      <p:sp>
        <p:nvSpPr>
          <p:cNvPr id="2" name="正方形/長方形 1"/>
          <p:cNvSpPr/>
          <p:nvPr/>
        </p:nvSpPr>
        <p:spPr>
          <a:xfrm>
            <a:off x="100236" y="1959223"/>
            <a:ext cx="9633520" cy="461665"/>
          </a:xfrm>
          <a:prstGeom prst="rect">
            <a:avLst/>
          </a:prstGeom>
        </p:spPr>
        <p:txBody>
          <a:bodyPr wrap="square">
            <a:spAutoFit/>
          </a:bodyPr>
          <a:lstStyle/>
          <a:p>
            <a:pPr marL="1169988" indent="-1169988"/>
            <a:r>
              <a:rPr lang="ja-JP" altLang="en-US" sz="2400" b="1" dirty="0" smtClean="0">
                <a:latin typeface="メイリオ" pitchFamily="50" charset="-128"/>
                <a:ea typeface="メイリオ" pitchFamily="50" charset="-128"/>
                <a:cs typeface="メイリオ" pitchFamily="50" charset="-128"/>
              </a:rPr>
              <a:t>ねらい：</a:t>
            </a:r>
            <a:endParaRPr lang="ja-JP" altLang="en-US" sz="2400" b="1" dirty="0">
              <a:latin typeface="メイリオ" pitchFamily="50" charset="-128"/>
              <a:ea typeface="メイリオ" pitchFamily="50" charset="-128"/>
              <a:cs typeface="メイリオ" pitchFamily="50" charset="-128"/>
            </a:endParaRPr>
          </a:p>
        </p:txBody>
      </p:sp>
      <p:sp>
        <p:nvSpPr>
          <p:cNvPr id="14" name="正方形/長方形 13"/>
          <p:cNvSpPr/>
          <p:nvPr/>
        </p:nvSpPr>
        <p:spPr>
          <a:xfrm>
            <a:off x="1265458" y="1991994"/>
            <a:ext cx="8841432" cy="1938992"/>
          </a:xfrm>
          <a:prstGeom prst="rect">
            <a:avLst/>
          </a:prstGeom>
        </p:spPr>
        <p:txBody>
          <a:bodyPr wrap="square">
            <a:spAutoFit/>
          </a:bodyPr>
          <a:lstStyle/>
          <a:p>
            <a:pPr marL="1169988" indent="-1169988"/>
            <a:r>
              <a:rPr lang="ja-JP" altLang="en-US" sz="2400" b="1" dirty="0" smtClean="0">
                <a:latin typeface="メイリオ" pitchFamily="50" charset="-128"/>
                <a:ea typeface="メイリオ" pitchFamily="50" charset="-128"/>
                <a:cs typeface="メイリオ" pitchFamily="50" charset="-128"/>
              </a:rPr>
              <a:t>（コンテナ）</a:t>
            </a:r>
            <a:endParaRPr lang="en-US" altLang="ja-JP" sz="2400" b="1" dirty="0" smtClean="0">
              <a:latin typeface="メイリオ" pitchFamily="50" charset="-128"/>
              <a:ea typeface="メイリオ" pitchFamily="50" charset="-128"/>
              <a:cs typeface="メイリオ" pitchFamily="50" charset="-128"/>
            </a:endParaRPr>
          </a:p>
          <a:p>
            <a:pPr lvl="1"/>
            <a:r>
              <a:rPr lang="ja-JP" altLang="en-US" sz="2400" b="1" dirty="0" smtClean="0">
                <a:latin typeface="メイリオ" pitchFamily="50" charset="-128"/>
                <a:ea typeface="メイリオ" pitchFamily="50" charset="-128"/>
                <a:cs typeface="メイリオ" pitchFamily="50" charset="-128"/>
              </a:rPr>
              <a:t>港運</a:t>
            </a:r>
            <a:r>
              <a:rPr lang="ja-JP" altLang="en-US" sz="2400" b="1" dirty="0">
                <a:latin typeface="メイリオ" pitchFamily="50" charset="-128"/>
                <a:ea typeface="メイリオ" pitchFamily="50" charset="-128"/>
                <a:cs typeface="メイリオ" pitchFamily="50" charset="-128"/>
              </a:rPr>
              <a:t>業界、港湾運営会社、港湾管理者が主体となり、大阪港への船会社</a:t>
            </a:r>
            <a:r>
              <a:rPr lang="ja-JP" altLang="en-US" sz="2400" b="1" dirty="0" smtClean="0">
                <a:latin typeface="メイリオ" pitchFamily="50" charset="-128"/>
                <a:ea typeface="メイリオ" pitchFamily="50" charset="-128"/>
                <a:cs typeface="メイリオ" pitchFamily="50" charset="-128"/>
              </a:rPr>
              <a:t>、荷主</a:t>
            </a:r>
            <a:r>
              <a:rPr lang="ja-JP" altLang="en-US" sz="2400" b="1" dirty="0">
                <a:latin typeface="メイリオ" pitchFamily="50" charset="-128"/>
                <a:ea typeface="メイリオ" pitchFamily="50" charset="-128"/>
                <a:cs typeface="メイリオ" pitchFamily="50" charset="-128"/>
              </a:rPr>
              <a:t>の誘致、大阪港</a:t>
            </a:r>
            <a:r>
              <a:rPr lang="ja-JP" altLang="en-US" sz="2400" b="1" dirty="0" smtClean="0">
                <a:latin typeface="メイリオ" pitchFamily="50" charset="-128"/>
                <a:ea typeface="メイリオ" pitchFamily="50" charset="-128"/>
                <a:cs typeface="メイリオ" pitchFamily="50" charset="-128"/>
              </a:rPr>
              <a:t>の外貿・内貿貨物量</a:t>
            </a:r>
            <a:r>
              <a:rPr lang="ja-JP" altLang="en-US" sz="2400" b="1" dirty="0">
                <a:latin typeface="メイリオ" pitchFamily="50" charset="-128"/>
                <a:ea typeface="メイリオ" pitchFamily="50" charset="-128"/>
                <a:cs typeface="メイリオ" pitchFamily="50" charset="-128"/>
              </a:rPr>
              <a:t>増加</a:t>
            </a:r>
            <a:r>
              <a:rPr lang="ja-JP" altLang="en-US" sz="2400" b="1" dirty="0" smtClean="0">
                <a:latin typeface="メイリオ" pitchFamily="50" charset="-128"/>
                <a:ea typeface="メイリオ" pitchFamily="50" charset="-128"/>
                <a:cs typeface="メイリオ" pitchFamily="50" charset="-128"/>
              </a:rPr>
              <a:t>を目指し、大阪港の物流機能強化や集貨の仕組みを構築する。</a:t>
            </a:r>
            <a:endParaRPr lang="en-US" altLang="ja-JP" sz="2400" b="1" dirty="0">
              <a:latin typeface="メイリオ" pitchFamily="50" charset="-128"/>
              <a:ea typeface="メイリオ" pitchFamily="50" charset="-128"/>
              <a:cs typeface="メイリオ" pitchFamily="50" charset="-128"/>
            </a:endParaRPr>
          </a:p>
        </p:txBody>
      </p:sp>
      <p:sp>
        <p:nvSpPr>
          <p:cNvPr id="15" name="正方形/長方形 14"/>
          <p:cNvSpPr/>
          <p:nvPr/>
        </p:nvSpPr>
        <p:spPr>
          <a:xfrm>
            <a:off x="1296144" y="4077072"/>
            <a:ext cx="8841432" cy="1569660"/>
          </a:xfrm>
          <a:prstGeom prst="rect">
            <a:avLst/>
          </a:prstGeom>
        </p:spPr>
        <p:txBody>
          <a:bodyPr wrap="square">
            <a:spAutoFit/>
          </a:bodyPr>
          <a:lstStyle/>
          <a:p>
            <a:pPr marL="1169988" indent="-1169988"/>
            <a:r>
              <a:rPr lang="ja-JP" altLang="en-US" sz="2400" b="1" dirty="0" smtClean="0">
                <a:latin typeface="メイリオ" pitchFamily="50" charset="-128"/>
                <a:ea typeface="メイリオ" pitchFamily="50" charset="-128"/>
                <a:cs typeface="メイリオ" pitchFamily="50" charset="-128"/>
              </a:rPr>
              <a:t>（客船・フェリー）</a:t>
            </a:r>
            <a:endParaRPr lang="en-US" altLang="ja-JP" sz="2400" b="1" dirty="0" smtClean="0">
              <a:latin typeface="メイリオ" pitchFamily="50" charset="-128"/>
              <a:ea typeface="メイリオ" pitchFamily="50" charset="-128"/>
              <a:cs typeface="メイリオ" pitchFamily="50" charset="-128"/>
            </a:endParaRPr>
          </a:p>
          <a:p>
            <a:pPr lvl="1"/>
            <a:r>
              <a:rPr lang="ja-JP" altLang="en-US" sz="2400" b="1" dirty="0" smtClean="0">
                <a:latin typeface="メイリオ" pitchFamily="50" charset="-128"/>
                <a:ea typeface="メイリオ" pitchFamily="50" charset="-128"/>
                <a:cs typeface="メイリオ" pitchFamily="50" charset="-128"/>
              </a:rPr>
              <a:t>国際</a:t>
            </a:r>
            <a:r>
              <a:rPr lang="ja-JP" altLang="en-US" sz="2400" b="1" dirty="0">
                <a:latin typeface="メイリオ" pitchFamily="50" charset="-128"/>
                <a:ea typeface="メイリオ" pitchFamily="50" charset="-128"/>
                <a:cs typeface="メイリオ" pitchFamily="50" charset="-128"/>
              </a:rPr>
              <a:t>フェリーなど</a:t>
            </a:r>
            <a:r>
              <a:rPr lang="ja-JP" altLang="en-US" sz="2400" b="1" dirty="0" smtClean="0">
                <a:latin typeface="メイリオ" pitchFamily="50" charset="-128"/>
                <a:ea typeface="メイリオ" pitchFamily="50" charset="-128"/>
                <a:cs typeface="メイリオ" pitchFamily="50" charset="-128"/>
              </a:rPr>
              <a:t>の利用促進の仕組みの構築に</a:t>
            </a:r>
            <a:r>
              <a:rPr lang="ja-JP" altLang="en-US" sz="2400" b="1" dirty="0">
                <a:latin typeface="メイリオ" pitchFamily="50" charset="-128"/>
                <a:ea typeface="メイリオ" pitchFamily="50" charset="-128"/>
                <a:cs typeface="メイリオ" pitchFamily="50" charset="-128"/>
              </a:rPr>
              <a:t>加え、大阪港の客船寄港増加を目指し、大阪港の客船ターミナルの機能強化や客船誘致</a:t>
            </a:r>
            <a:r>
              <a:rPr lang="ja-JP" altLang="en-US" sz="2400" b="1" dirty="0" smtClean="0">
                <a:latin typeface="メイリオ" pitchFamily="50" charset="-128"/>
                <a:ea typeface="メイリオ" pitchFamily="50" charset="-128"/>
                <a:cs typeface="メイリオ" pitchFamily="50" charset="-128"/>
              </a:rPr>
              <a:t>の仕組みを</a:t>
            </a:r>
            <a:r>
              <a:rPr lang="ja-JP" altLang="en-US" sz="2400" b="1" dirty="0">
                <a:latin typeface="メイリオ" pitchFamily="50" charset="-128"/>
                <a:ea typeface="メイリオ" pitchFamily="50" charset="-128"/>
                <a:cs typeface="メイリオ" pitchFamily="50" charset="-128"/>
              </a:rPr>
              <a:t>構築</a:t>
            </a:r>
            <a:r>
              <a:rPr lang="ja-JP" altLang="en-US" sz="2400" b="1" dirty="0" smtClean="0">
                <a:latin typeface="メイリオ" pitchFamily="50" charset="-128"/>
                <a:ea typeface="メイリオ" pitchFamily="50" charset="-128"/>
                <a:cs typeface="メイリオ" pitchFamily="50" charset="-128"/>
              </a:rPr>
              <a:t>する。</a:t>
            </a:r>
            <a:endParaRPr lang="ja-JP" altLang="en-US" sz="2400" b="1" dirty="0">
              <a:latin typeface="メイリオ" pitchFamily="50" charset="-128"/>
              <a:ea typeface="メイリオ" pitchFamily="50" charset="-128"/>
              <a:cs typeface="メイリオ" pitchFamily="50" charset="-128"/>
            </a:endParaRPr>
          </a:p>
        </p:txBody>
      </p:sp>
      <p:sp>
        <p:nvSpPr>
          <p:cNvPr id="7" name="テキスト ボックス 6"/>
          <p:cNvSpPr txBox="1"/>
          <p:nvPr/>
        </p:nvSpPr>
        <p:spPr>
          <a:xfrm>
            <a:off x="9044433" y="25004"/>
            <a:ext cx="848544" cy="345124"/>
          </a:xfrm>
          <a:prstGeom prst="rect">
            <a:avLst/>
          </a:prstGeom>
          <a:solidFill>
            <a:schemeClr val="bg1"/>
          </a:solidFill>
          <a:ln>
            <a:solidFill>
              <a:schemeClr val="tx1"/>
            </a:solidFill>
          </a:ln>
        </p:spPr>
        <p:txBody>
          <a:bodyPr wrap="square" lIns="0" tIns="0" rIns="0" bIns="0" rtlCol="0" anchor="ctr" anchorCtr="0">
            <a:noAutofit/>
          </a:bodyPr>
          <a:lstStyle/>
          <a:p>
            <a:pPr algn="ctr"/>
            <a:r>
              <a:rPr lang="en-US" altLang="ja-JP"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別紙</a:t>
            </a:r>
            <a:r>
              <a:rPr lang="en-US" altLang="ja-JP" sz="1200" smtClean="0">
                <a:latin typeface="メイリオ" pitchFamily="50" charset="-128"/>
                <a:ea typeface="メイリオ" pitchFamily="50" charset="-128"/>
                <a:cs typeface="メイリオ" pitchFamily="50" charset="-128"/>
              </a:rPr>
              <a:t>2〕</a:t>
            </a:r>
            <a:endParaRPr lang="ja-JP" altLang="en-US" sz="1200"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477029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1"/>
            <a:ext cx="9906000" cy="76470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latin typeface="メイリオ" pitchFamily="50" charset="-128"/>
                <a:ea typeface="メイリオ" pitchFamily="50" charset="-128"/>
                <a:cs typeface="メイリオ" pitchFamily="50" charset="-128"/>
              </a:rPr>
              <a:t>大阪港の物流機能強化や集貨の仕組み、</a:t>
            </a:r>
            <a:r>
              <a:rPr lang="ja-JP" altLang="en-US" sz="2000" b="1" dirty="0">
                <a:latin typeface="メイリオ" pitchFamily="50" charset="-128"/>
                <a:ea typeface="メイリオ" pitchFamily="50" charset="-128"/>
                <a:cs typeface="メイリオ" pitchFamily="50" charset="-128"/>
              </a:rPr>
              <a:t>客船ターミナルの機能強化・客船</a:t>
            </a:r>
            <a:r>
              <a:rPr lang="ja-JP" altLang="en-US" sz="2000" b="1" dirty="0" smtClean="0">
                <a:latin typeface="メイリオ" pitchFamily="50" charset="-128"/>
                <a:ea typeface="メイリオ" pitchFamily="50" charset="-128"/>
                <a:cs typeface="メイリオ" pitchFamily="50" charset="-128"/>
              </a:rPr>
              <a:t>誘致</a:t>
            </a:r>
            <a:endParaRPr lang="en-US" altLang="ja-JP" sz="2000" b="1" dirty="0" smtClean="0">
              <a:latin typeface="メイリオ" pitchFamily="50" charset="-128"/>
              <a:ea typeface="メイリオ" pitchFamily="50" charset="-128"/>
              <a:cs typeface="メイリオ" pitchFamily="50" charset="-128"/>
            </a:endParaRPr>
          </a:p>
          <a:p>
            <a:r>
              <a:rPr lang="ja-JP" altLang="en-US" sz="2000" b="1" dirty="0" smtClean="0">
                <a:latin typeface="メイリオ" pitchFamily="50" charset="-128"/>
                <a:ea typeface="メイリオ" pitchFamily="50" charset="-128"/>
                <a:cs typeface="メイリオ" pitchFamily="50" charset="-128"/>
              </a:rPr>
              <a:t>の仕組み</a:t>
            </a:r>
            <a:r>
              <a:rPr kumimoji="1" lang="ja-JP" altLang="en-US" sz="2000" b="1" dirty="0" smtClean="0">
                <a:latin typeface="メイリオ" pitchFamily="50" charset="-128"/>
                <a:ea typeface="メイリオ" pitchFamily="50" charset="-128"/>
                <a:cs typeface="メイリオ" pitchFamily="50" charset="-128"/>
              </a:rPr>
              <a:t>の構築にむけた戦略案</a:t>
            </a:r>
            <a:endParaRPr kumimoji="1" lang="ja-JP" altLang="en-US" sz="2000" b="1" dirty="0">
              <a:latin typeface="メイリオ" pitchFamily="50" charset="-128"/>
              <a:ea typeface="メイリオ" pitchFamily="50" charset="-128"/>
              <a:cs typeface="メイリオ" pitchFamily="50" charset="-128"/>
            </a:endParaRPr>
          </a:p>
        </p:txBody>
      </p:sp>
      <p:sp>
        <p:nvSpPr>
          <p:cNvPr id="6" name="スライド番号プレースホルダ 5"/>
          <p:cNvSpPr>
            <a:spLocks noGrp="1"/>
          </p:cNvSpPr>
          <p:nvPr>
            <p:ph type="sldNum" sz="quarter" idx="12"/>
          </p:nvPr>
        </p:nvSpPr>
        <p:spPr>
          <a:xfrm>
            <a:off x="9561512" y="6592267"/>
            <a:ext cx="344488" cy="365125"/>
          </a:xfrm>
        </p:spPr>
        <p:txBody>
          <a:bodyPr/>
          <a:lstStyle/>
          <a:p>
            <a:fld id="{D2D8002D-B5B0-4BAC-B1F6-782DDCCE6D9C}" type="slidenum">
              <a:rPr kumimoji="1" lang="ja-JP" altLang="en-US" smtClean="0"/>
              <a:pPr/>
              <a:t>2</a:t>
            </a:fld>
            <a:endParaRPr kumimoji="1" lang="ja-JP" altLang="en-US"/>
          </a:p>
        </p:txBody>
      </p:sp>
      <p:sp>
        <p:nvSpPr>
          <p:cNvPr id="17" name="テキスト ボックス 16"/>
          <p:cNvSpPr txBox="1"/>
          <p:nvPr/>
        </p:nvSpPr>
        <p:spPr>
          <a:xfrm>
            <a:off x="560512" y="1124744"/>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官民一体での海外ポートセールスの推進、</a:t>
            </a:r>
            <a:r>
              <a:rPr lang="ja-JP" altLang="en-US" sz="2000" b="1" dirty="0">
                <a:latin typeface="メイリオ" pitchFamily="50" charset="-128"/>
                <a:ea typeface="メイリオ" pitchFamily="50" charset="-128"/>
                <a:cs typeface="メイリオ" pitchFamily="50" charset="-128"/>
              </a:rPr>
              <a:t>東南アジア各港との連携・交流強化</a:t>
            </a:r>
            <a:r>
              <a:rPr lang="ja-JP" altLang="en-US" sz="2000" b="1" dirty="0" smtClean="0">
                <a:latin typeface="メイリオ" pitchFamily="50" charset="-128"/>
                <a:ea typeface="メイリオ" pitchFamily="50" charset="-128"/>
                <a:cs typeface="メイリオ" pitchFamily="50" charset="-128"/>
              </a:rPr>
              <a:t>、直行便の誘致、大阪港のブランド力強化などによる東南アジアからの輸入促進。</a:t>
            </a:r>
          </a:p>
        </p:txBody>
      </p:sp>
      <p:sp>
        <p:nvSpPr>
          <p:cNvPr id="19" name="八角形 18"/>
          <p:cNvSpPr/>
          <p:nvPr/>
        </p:nvSpPr>
        <p:spPr>
          <a:xfrm>
            <a:off x="56456" y="1124744"/>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１</a:t>
            </a:r>
            <a:endParaRPr kumimoji="1" lang="ja-JP" altLang="en-US" dirty="0">
              <a:solidFill>
                <a:schemeClr val="tx1"/>
              </a:solidFill>
            </a:endParaRPr>
          </a:p>
        </p:txBody>
      </p:sp>
      <p:sp>
        <p:nvSpPr>
          <p:cNvPr id="16" name="テキスト ボックス 15"/>
          <p:cNvSpPr txBox="1"/>
          <p:nvPr/>
        </p:nvSpPr>
        <p:spPr>
          <a:xfrm>
            <a:off x="560512" y="1772816"/>
            <a:ext cx="9345488" cy="1015663"/>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大阪港湾局として「大阪港」「府営港湾」が連携したセミナー等を実施するとともに、大阪港のゲート前滞留対策、南大阪・和歌山方面等からの集貨などについて検討を進める。</a:t>
            </a:r>
          </a:p>
        </p:txBody>
      </p:sp>
      <p:sp>
        <p:nvSpPr>
          <p:cNvPr id="20" name="八角形 19"/>
          <p:cNvSpPr/>
          <p:nvPr/>
        </p:nvSpPr>
        <p:spPr>
          <a:xfrm>
            <a:off x="56456" y="1853822"/>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２</a:t>
            </a:r>
            <a:endParaRPr kumimoji="1" lang="ja-JP" altLang="en-US" dirty="0">
              <a:solidFill>
                <a:schemeClr val="tx1"/>
              </a:solidFill>
            </a:endParaRPr>
          </a:p>
        </p:txBody>
      </p:sp>
      <p:sp>
        <p:nvSpPr>
          <p:cNvPr id="21" name="テキスト ボックス 20"/>
          <p:cNvSpPr txBox="1"/>
          <p:nvPr/>
        </p:nvSpPr>
        <p:spPr>
          <a:xfrm>
            <a:off x="560512" y="2762562"/>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コンテナターミナルゲート前混雑緩和の取組み（滞留対策システム構築、物流・一般交通の分離等）を推進する。</a:t>
            </a:r>
          </a:p>
        </p:txBody>
      </p:sp>
      <p:sp>
        <p:nvSpPr>
          <p:cNvPr id="22" name="八角形 21"/>
          <p:cNvSpPr/>
          <p:nvPr/>
        </p:nvSpPr>
        <p:spPr>
          <a:xfrm>
            <a:off x="56456" y="2730624"/>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３</a:t>
            </a:r>
            <a:endParaRPr kumimoji="1" lang="ja-JP" altLang="en-US" dirty="0">
              <a:solidFill>
                <a:schemeClr val="tx1"/>
              </a:solidFill>
            </a:endParaRPr>
          </a:p>
        </p:txBody>
      </p:sp>
      <p:sp>
        <p:nvSpPr>
          <p:cNvPr id="27" name="テキスト ボックス 26"/>
          <p:cNvSpPr txBox="1"/>
          <p:nvPr/>
        </p:nvSpPr>
        <p:spPr>
          <a:xfrm>
            <a:off x="560512" y="3511242"/>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内航フィーダー貨物拡大</a:t>
            </a:r>
            <a:r>
              <a:rPr lang="ja-JP" altLang="en-US" sz="2000" b="1" dirty="0">
                <a:latin typeface="メイリオ" pitchFamily="50" charset="-128"/>
                <a:ea typeface="メイリオ" pitchFamily="50" charset="-128"/>
                <a:cs typeface="メイリオ" pitchFamily="50" charset="-128"/>
              </a:rPr>
              <a:t>を</a:t>
            </a:r>
            <a:r>
              <a:rPr lang="ja-JP" altLang="en-US" sz="2000" b="1" dirty="0" smtClean="0">
                <a:latin typeface="メイリオ" pitchFamily="50" charset="-128"/>
                <a:ea typeface="メイリオ" pitchFamily="50" charset="-128"/>
                <a:cs typeface="メイリオ" pitchFamily="50" charset="-128"/>
              </a:rPr>
              <a:t>目指し、内航フィーダー船が</a:t>
            </a:r>
            <a:r>
              <a:rPr lang="ja-JP" altLang="en-US" sz="2000" b="1" dirty="0">
                <a:latin typeface="メイリオ" pitchFamily="50" charset="-128"/>
                <a:ea typeface="メイリオ" pitchFamily="50" charset="-128"/>
                <a:cs typeface="メイリオ" pitchFamily="50" charset="-128"/>
              </a:rPr>
              <a:t>定期</a:t>
            </a:r>
            <a:r>
              <a:rPr lang="ja-JP" altLang="en-US" sz="2000" b="1" dirty="0" smtClean="0">
                <a:latin typeface="メイリオ" pitchFamily="50" charset="-128"/>
                <a:ea typeface="メイリオ" pitchFamily="50" charset="-128"/>
                <a:cs typeface="メイリオ" pitchFamily="50" charset="-128"/>
              </a:rPr>
              <a:t>的に着岸できるバース利用方法を検討する。</a:t>
            </a:r>
          </a:p>
        </p:txBody>
      </p:sp>
      <p:sp>
        <p:nvSpPr>
          <p:cNvPr id="28" name="八角形 27"/>
          <p:cNvSpPr/>
          <p:nvPr/>
        </p:nvSpPr>
        <p:spPr>
          <a:xfrm>
            <a:off x="56456" y="3501008"/>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４</a:t>
            </a:r>
            <a:endParaRPr kumimoji="1" lang="ja-JP" altLang="en-US" dirty="0">
              <a:solidFill>
                <a:schemeClr val="tx1"/>
              </a:solidFill>
            </a:endParaRPr>
          </a:p>
        </p:txBody>
      </p:sp>
      <p:sp>
        <p:nvSpPr>
          <p:cNvPr id="29" name="テキスト ボックス 28"/>
          <p:cNvSpPr txBox="1"/>
          <p:nvPr/>
        </p:nvSpPr>
        <p:spPr>
          <a:xfrm>
            <a:off x="560512" y="4301721"/>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豪州航路の維持拡大を目指し、大型船受入確保（航路増深、バースウィンドウ確保等）や豪州からの輸入貨物拡大に向けた需要を掘り起す。</a:t>
            </a:r>
          </a:p>
        </p:txBody>
      </p:sp>
      <p:sp>
        <p:nvSpPr>
          <p:cNvPr id="30" name="八角形 29"/>
          <p:cNvSpPr/>
          <p:nvPr/>
        </p:nvSpPr>
        <p:spPr>
          <a:xfrm>
            <a:off x="56456" y="4293096"/>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５</a:t>
            </a:r>
            <a:endParaRPr kumimoji="1" lang="ja-JP" altLang="en-US" dirty="0">
              <a:solidFill>
                <a:schemeClr val="tx1"/>
              </a:solidFill>
            </a:endParaRPr>
          </a:p>
        </p:txBody>
      </p:sp>
      <p:sp>
        <p:nvSpPr>
          <p:cNvPr id="31" name="テキスト ボックス 30"/>
          <p:cNvSpPr txBox="1"/>
          <p:nvPr/>
        </p:nvSpPr>
        <p:spPr>
          <a:xfrm>
            <a:off x="560512" y="5032132"/>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船舶の大型化、内航フィーダーサービスに対応した大阪港コンテナターミナルの再編、ターミナルの渋滞緩和や搬出入・荷役作業の迅速化・効率化等を検討する。</a:t>
            </a:r>
          </a:p>
        </p:txBody>
      </p:sp>
      <p:sp>
        <p:nvSpPr>
          <p:cNvPr id="32" name="八角形 31"/>
          <p:cNvSpPr/>
          <p:nvPr/>
        </p:nvSpPr>
        <p:spPr>
          <a:xfrm>
            <a:off x="79778" y="5113650"/>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６</a:t>
            </a:r>
            <a:endParaRPr kumimoji="1" lang="ja-JP" altLang="en-US" dirty="0">
              <a:solidFill>
                <a:schemeClr val="tx1"/>
              </a:solidFill>
            </a:endParaRPr>
          </a:p>
        </p:txBody>
      </p:sp>
      <p:sp>
        <p:nvSpPr>
          <p:cNvPr id="33" name="テキスト ボックス 32"/>
          <p:cNvSpPr txBox="1"/>
          <p:nvPr/>
        </p:nvSpPr>
        <p:spPr>
          <a:xfrm>
            <a:off x="560512" y="6033482"/>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物流倉庫の立地促進、及び</a:t>
            </a:r>
            <a:r>
              <a:rPr lang="ja-JP" altLang="en-US" sz="2000" b="1" dirty="0" smtClean="0">
                <a:latin typeface="メイリオ" pitchFamily="50" charset="-128"/>
                <a:ea typeface="メイリオ" pitchFamily="50" charset="-128"/>
              </a:rPr>
              <a:t>見直し可能な公共上屋については取り壊して市有地を賃貸するなど、民間</a:t>
            </a:r>
            <a:r>
              <a:rPr lang="ja-JP" altLang="en-US" sz="2000" b="1" dirty="0">
                <a:latin typeface="メイリオ" pitchFamily="50" charset="-128"/>
                <a:ea typeface="メイリオ" pitchFamily="50" charset="-128"/>
              </a:rPr>
              <a:t>による物流施設の</a:t>
            </a:r>
            <a:r>
              <a:rPr lang="ja-JP" altLang="en-US" sz="2000" b="1" dirty="0" smtClean="0">
                <a:latin typeface="メイリオ" pitchFamily="50" charset="-128"/>
                <a:ea typeface="メイリオ" pitchFamily="50" charset="-128"/>
              </a:rPr>
              <a:t>整備等について検討する。</a:t>
            </a:r>
            <a:endParaRPr lang="en-US" altLang="ja-JP" sz="2000" b="1" dirty="0">
              <a:latin typeface="メイリオ" pitchFamily="50" charset="-128"/>
              <a:ea typeface="メイリオ" pitchFamily="50" charset="-128"/>
            </a:endParaRPr>
          </a:p>
        </p:txBody>
      </p:sp>
      <p:sp>
        <p:nvSpPr>
          <p:cNvPr id="34" name="八角形 33"/>
          <p:cNvSpPr/>
          <p:nvPr/>
        </p:nvSpPr>
        <p:spPr>
          <a:xfrm>
            <a:off x="92130" y="6105490"/>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７</a:t>
            </a:r>
            <a:endParaRPr kumimoji="1" lang="ja-JP" altLang="en-US" dirty="0">
              <a:solidFill>
                <a:schemeClr val="tx1"/>
              </a:solidFill>
            </a:endParaRPr>
          </a:p>
        </p:txBody>
      </p:sp>
      <p:sp>
        <p:nvSpPr>
          <p:cNvPr id="24" name="正方形/長方形 23"/>
          <p:cNvSpPr/>
          <p:nvPr/>
        </p:nvSpPr>
        <p:spPr>
          <a:xfrm>
            <a:off x="0" y="754747"/>
            <a:ext cx="3152800" cy="369332"/>
          </a:xfrm>
          <a:prstGeom prst="rect">
            <a:avLst/>
          </a:prstGeom>
        </p:spPr>
        <p:txBody>
          <a:bodyPr wrap="square">
            <a:spAutoFit/>
          </a:bodyPr>
          <a:lstStyle/>
          <a:p>
            <a:pPr marL="1169988" indent="-1169988"/>
            <a:r>
              <a:rPr lang="ja-JP" altLang="en-US" b="1" dirty="0" smtClean="0">
                <a:latin typeface="メイリオ" pitchFamily="50" charset="-128"/>
                <a:ea typeface="メイリオ" pitchFamily="50" charset="-128"/>
                <a:cs typeface="メイリオ" pitchFamily="50" charset="-128"/>
              </a:rPr>
              <a:t>戦略案（コンテナ）</a:t>
            </a:r>
            <a:endParaRPr lang="en-US" altLang="ja-JP" b="1" dirty="0" smtClean="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281954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0" y="-1"/>
            <a:ext cx="9906000" cy="76470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latin typeface="メイリオ" pitchFamily="50" charset="-128"/>
                <a:ea typeface="メイリオ" pitchFamily="50" charset="-128"/>
                <a:cs typeface="メイリオ" pitchFamily="50" charset="-128"/>
              </a:rPr>
              <a:t>大阪港の物流機能強化や集貨の仕組み、</a:t>
            </a:r>
            <a:r>
              <a:rPr lang="ja-JP" altLang="en-US" sz="2000" b="1" dirty="0">
                <a:latin typeface="メイリオ" pitchFamily="50" charset="-128"/>
                <a:ea typeface="メイリオ" pitchFamily="50" charset="-128"/>
                <a:cs typeface="メイリオ" pitchFamily="50" charset="-128"/>
              </a:rPr>
              <a:t>客船ターミナルの機能強化・客船</a:t>
            </a:r>
            <a:r>
              <a:rPr lang="ja-JP" altLang="en-US" sz="2000" b="1" dirty="0" smtClean="0">
                <a:latin typeface="メイリオ" pitchFamily="50" charset="-128"/>
                <a:ea typeface="メイリオ" pitchFamily="50" charset="-128"/>
                <a:cs typeface="メイリオ" pitchFamily="50" charset="-128"/>
              </a:rPr>
              <a:t>誘致</a:t>
            </a:r>
            <a:endParaRPr lang="en-US" altLang="ja-JP" sz="2000" b="1" dirty="0" smtClean="0">
              <a:latin typeface="メイリオ" pitchFamily="50" charset="-128"/>
              <a:ea typeface="メイリオ" pitchFamily="50" charset="-128"/>
              <a:cs typeface="メイリオ" pitchFamily="50" charset="-128"/>
            </a:endParaRPr>
          </a:p>
          <a:p>
            <a:r>
              <a:rPr lang="ja-JP" altLang="en-US" sz="2000" b="1" dirty="0" smtClean="0">
                <a:latin typeface="メイリオ" pitchFamily="50" charset="-128"/>
                <a:ea typeface="メイリオ" pitchFamily="50" charset="-128"/>
                <a:cs typeface="メイリオ" pitchFamily="50" charset="-128"/>
              </a:rPr>
              <a:t>の仕組み</a:t>
            </a:r>
            <a:r>
              <a:rPr kumimoji="1" lang="ja-JP" altLang="en-US" sz="2000" b="1" dirty="0" smtClean="0">
                <a:latin typeface="メイリオ" pitchFamily="50" charset="-128"/>
                <a:ea typeface="メイリオ" pitchFamily="50" charset="-128"/>
                <a:cs typeface="メイリオ" pitchFamily="50" charset="-128"/>
              </a:rPr>
              <a:t>の構築にむけた戦略案</a:t>
            </a:r>
            <a:endParaRPr kumimoji="1" lang="ja-JP" altLang="en-US" sz="2000" b="1" dirty="0">
              <a:latin typeface="メイリオ" pitchFamily="50" charset="-128"/>
              <a:ea typeface="メイリオ" pitchFamily="50" charset="-128"/>
              <a:cs typeface="メイリオ" pitchFamily="50" charset="-128"/>
            </a:endParaRPr>
          </a:p>
        </p:txBody>
      </p:sp>
      <p:sp>
        <p:nvSpPr>
          <p:cNvPr id="6" name="スライド番号プレースホルダ 5"/>
          <p:cNvSpPr>
            <a:spLocks noGrp="1"/>
          </p:cNvSpPr>
          <p:nvPr>
            <p:ph type="sldNum" sz="quarter" idx="12"/>
          </p:nvPr>
        </p:nvSpPr>
        <p:spPr>
          <a:xfrm>
            <a:off x="9561512" y="6592267"/>
            <a:ext cx="344488" cy="365125"/>
          </a:xfrm>
        </p:spPr>
        <p:txBody>
          <a:bodyPr/>
          <a:lstStyle/>
          <a:p>
            <a:fld id="{D2D8002D-B5B0-4BAC-B1F6-782DDCCE6D9C}" type="slidenum">
              <a:rPr kumimoji="1" lang="ja-JP" altLang="en-US" smtClean="0"/>
              <a:pPr/>
              <a:t>3</a:t>
            </a:fld>
            <a:endParaRPr kumimoji="1" lang="ja-JP" altLang="en-US"/>
          </a:p>
        </p:txBody>
      </p:sp>
      <p:sp>
        <p:nvSpPr>
          <p:cNvPr id="13" name="テキスト ボックス 12"/>
          <p:cNvSpPr txBox="1"/>
          <p:nvPr/>
        </p:nvSpPr>
        <p:spPr>
          <a:xfrm>
            <a:off x="428748" y="1340768"/>
            <a:ext cx="9145016"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既存のインセンティブの利用促進に加え、外航</a:t>
            </a:r>
            <a:r>
              <a:rPr lang="ja-JP" altLang="en-US" sz="2000" b="1" dirty="0">
                <a:latin typeface="メイリオ" pitchFamily="50" charset="-128"/>
                <a:ea typeface="メイリオ" pitchFamily="50" charset="-128"/>
                <a:cs typeface="メイリオ" pitchFamily="50" charset="-128"/>
              </a:rPr>
              <a:t>フェリー貨物に対する</a:t>
            </a:r>
            <a:r>
              <a:rPr lang="ja-JP" altLang="en-US" sz="2000" b="1" dirty="0" smtClean="0">
                <a:latin typeface="メイリオ" pitchFamily="50" charset="-128"/>
                <a:ea typeface="メイリオ" pitchFamily="50" charset="-128"/>
                <a:cs typeface="メイリオ" pitchFamily="50" charset="-128"/>
              </a:rPr>
              <a:t>インセンティブを検討する。</a:t>
            </a:r>
            <a:endParaRPr lang="ja-JP" altLang="en-US" dirty="0" smtClean="0">
              <a:latin typeface="メイリオ" pitchFamily="50" charset="-128"/>
              <a:ea typeface="メイリオ" pitchFamily="50" charset="-128"/>
              <a:cs typeface="メイリオ" pitchFamily="50" charset="-128"/>
            </a:endParaRPr>
          </a:p>
        </p:txBody>
      </p:sp>
      <p:sp>
        <p:nvSpPr>
          <p:cNvPr id="17" name="八角形 16"/>
          <p:cNvSpPr/>
          <p:nvPr/>
        </p:nvSpPr>
        <p:spPr>
          <a:xfrm>
            <a:off x="68708" y="1312155"/>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８</a:t>
            </a:r>
            <a:endParaRPr kumimoji="1" lang="ja-JP" altLang="en-US" dirty="0">
              <a:solidFill>
                <a:schemeClr val="tx1"/>
              </a:solidFill>
            </a:endParaRPr>
          </a:p>
        </p:txBody>
      </p:sp>
      <p:sp>
        <p:nvSpPr>
          <p:cNvPr id="10" name="テキスト ボックス 9"/>
          <p:cNvSpPr txBox="1"/>
          <p:nvPr/>
        </p:nvSpPr>
        <p:spPr>
          <a:xfrm>
            <a:off x="416496" y="2204864"/>
            <a:ext cx="9417496" cy="1015663"/>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戦略的な誘致活動や、コロナ禍に対応した安全・安心な受入体制の構築、</a:t>
            </a:r>
            <a:r>
              <a:rPr lang="ja-JP" altLang="ja-JP" sz="2000" b="1" dirty="0" smtClean="0">
                <a:latin typeface="メイリオ" pitchFamily="50" charset="-128"/>
                <a:ea typeface="メイリオ" pitchFamily="50" charset="-128"/>
                <a:cs typeface="メイリオ" pitchFamily="50" charset="-128"/>
              </a:rPr>
              <a:t>利便性</a:t>
            </a:r>
            <a:r>
              <a:rPr lang="ja-JP" altLang="en-US" sz="2000" b="1" dirty="0" smtClean="0">
                <a:latin typeface="メイリオ" pitchFamily="50" charset="-128"/>
                <a:ea typeface="メイリオ" pitchFamily="50" charset="-128"/>
                <a:cs typeface="メイリオ" pitchFamily="50" charset="-128"/>
              </a:rPr>
              <a:t>の</a:t>
            </a:r>
            <a:r>
              <a:rPr lang="ja-JP" altLang="ja-JP" sz="2000" b="1" dirty="0" smtClean="0">
                <a:latin typeface="メイリオ" pitchFamily="50" charset="-128"/>
                <a:ea typeface="メイリオ" pitchFamily="50" charset="-128"/>
                <a:cs typeface="メイリオ" pitchFamily="50" charset="-128"/>
              </a:rPr>
              <a:t>高い</a:t>
            </a:r>
            <a:r>
              <a:rPr lang="ja-JP" altLang="en-US" sz="2000" b="1" dirty="0" smtClean="0">
                <a:latin typeface="メイリオ" pitchFamily="50" charset="-128"/>
                <a:ea typeface="メイリオ" pitchFamily="50" charset="-128"/>
                <a:cs typeface="メイリオ" pitchFamily="50" charset="-128"/>
              </a:rPr>
              <a:t>天保山客船ターミナルの整備、新たな観光ツアー先の開拓などにより、クルーズ客船を誘致する。</a:t>
            </a:r>
            <a:endParaRPr lang="en-US" altLang="ja-JP" sz="2000" b="1" dirty="0">
              <a:latin typeface="メイリオ" pitchFamily="50" charset="-128"/>
              <a:ea typeface="メイリオ" pitchFamily="50" charset="-128"/>
              <a:cs typeface="メイリオ" pitchFamily="50" charset="-128"/>
            </a:endParaRPr>
          </a:p>
        </p:txBody>
      </p:sp>
      <p:sp>
        <p:nvSpPr>
          <p:cNvPr id="14" name="正方形/長方形 13"/>
          <p:cNvSpPr/>
          <p:nvPr/>
        </p:nvSpPr>
        <p:spPr>
          <a:xfrm>
            <a:off x="0" y="754747"/>
            <a:ext cx="3152800" cy="369332"/>
          </a:xfrm>
          <a:prstGeom prst="rect">
            <a:avLst/>
          </a:prstGeom>
        </p:spPr>
        <p:txBody>
          <a:bodyPr wrap="square">
            <a:spAutoFit/>
          </a:bodyPr>
          <a:lstStyle/>
          <a:p>
            <a:pPr marL="1169988" indent="-1169988"/>
            <a:r>
              <a:rPr lang="ja-JP" altLang="en-US" b="1" dirty="0" smtClean="0">
                <a:latin typeface="メイリオ" pitchFamily="50" charset="-128"/>
                <a:ea typeface="メイリオ" pitchFamily="50" charset="-128"/>
                <a:cs typeface="メイリオ" pitchFamily="50" charset="-128"/>
              </a:rPr>
              <a:t>戦略案（客船・フェリー）</a:t>
            </a:r>
            <a:endParaRPr lang="en-US" altLang="ja-JP" b="1" dirty="0" smtClean="0">
              <a:latin typeface="メイリオ" pitchFamily="50" charset="-128"/>
              <a:ea typeface="メイリオ" pitchFamily="50" charset="-128"/>
              <a:cs typeface="メイリオ" pitchFamily="50" charset="-128"/>
            </a:endParaRPr>
          </a:p>
        </p:txBody>
      </p:sp>
      <p:sp>
        <p:nvSpPr>
          <p:cNvPr id="16" name="八角形 15"/>
          <p:cNvSpPr/>
          <p:nvPr/>
        </p:nvSpPr>
        <p:spPr>
          <a:xfrm>
            <a:off x="68708" y="2325847"/>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９</a:t>
            </a:r>
            <a:endParaRPr kumimoji="1" lang="ja-JP" altLang="en-US" dirty="0">
              <a:solidFill>
                <a:schemeClr val="tx1"/>
              </a:solidFill>
            </a:endParaRPr>
          </a:p>
        </p:txBody>
      </p:sp>
      <p:sp>
        <p:nvSpPr>
          <p:cNvPr id="11" name="テキスト ボックス 10"/>
          <p:cNvSpPr txBox="1"/>
          <p:nvPr/>
        </p:nvSpPr>
        <p:spPr>
          <a:xfrm>
            <a:off x="704528" y="3305659"/>
            <a:ext cx="9141716" cy="400110"/>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港湾施設の強靭化（災害に強い施設の整備）</a:t>
            </a:r>
            <a:endParaRPr lang="en-US" altLang="ja-JP" sz="2000" b="1" dirty="0">
              <a:latin typeface="メイリオ" pitchFamily="50" charset="-128"/>
              <a:ea typeface="メイリオ" pitchFamily="50" charset="-128"/>
              <a:cs typeface="メイリオ" pitchFamily="50" charset="-128"/>
            </a:endParaRPr>
          </a:p>
        </p:txBody>
      </p:sp>
      <p:sp>
        <p:nvSpPr>
          <p:cNvPr id="18" name="八角形 17"/>
          <p:cNvSpPr/>
          <p:nvPr/>
        </p:nvSpPr>
        <p:spPr>
          <a:xfrm>
            <a:off x="68708" y="3284984"/>
            <a:ext cx="635820" cy="404398"/>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１０</a:t>
            </a:r>
            <a:endParaRPr kumimoji="1" lang="ja-JP" altLang="en-US" dirty="0">
              <a:solidFill>
                <a:schemeClr val="tx1"/>
              </a:solidFill>
            </a:endParaRPr>
          </a:p>
        </p:txBody>
      </p:sp>
      <p:sp>
        <p:nvSpPr>
          <p:cNvPr id="19" name="テキスト ボックス 18"/>
          <p:cNvSpPr txBox="1"/>
          <p:nvPr/>
        </p:nvSpPr>
        <p:spPr>
          <a:xfrm>
            <a:off x="434752" y="3859574"/>
            <a:ext cx="9141716" cy="707886"/>
          </a:xfrm>
          <a:prstGeom prst="rect">
            <a:avLst/>
          </a:prstGeom>
          <a:noFill/>
        </p:spPr>
        <p:txBody>
          <a:bodyPr wrap="square" rtlCol="0">
            <a:spAutoFit/>
          </a:bodyPr>
          <a:lstStyle/>
          <a:p>
            <a:pPr marL="261938" indent="-261938"/>
            <a:r>
              <a:rPr lang="ja-JP" altLang="en-US" sz="2000" b="1" dirty="0" smtClean="0">
                <a:latin typeface="メイリオ" pitchFamily="50" charset="-128"/>
                <a:ea typeface="メイリオ" pitchFamily="50" charset="-128"/>
                <a:cs typeface="メイリオ" pitchFamily="50" charset="-128"/>
              </a:rPr>
              <a:t>　</a:t>
            </a:r>
            <a:r>
              <a:rPr lang="en-US" altLang="ja-JP" sz="2000" b="1" dirty="0" smtClean="0">
                <a:latin typeface="メイリオ" pitchFamily="50" charset="-128"/>
                <a:ea typeface="メイリオ" pitchFamily="50" charset="-128"/>
                <a:cs typeface="メイリオ" pitchFamily="50" charset="-128"/>
              </a:rPr>
              <a:t>LNG</a:t>
            </a:r>
            <a:r>
              <a:rPr lang="ja-JP" altLang="en-US" sz="2000" b="1" dirty="0">
                <a:latin typeface="メイリオ" pitchFamily="50" charset="-128"/>
                <a:ea typeface="メイリオ" pitchFamily="50" charset="-128"/>
                <a:cs typeface="メイリオ" pitchFamily="50" charset="-128"/>
              </a:rPr>
              <a:t>バンカリング拠点の形成</a:t>
            </a:r>
            <a:r>
              <a:rPr lang="ja-JP" altLang="en-US" sz="2000" b="1" dirty="0" smtClean="0">
                <a:latin typeface="メイリオ" pitchFamily="50" charset="-128"/>
                <a:ea typeface="メイリオ" pitchFamily="50" charset="-128"/>
                <a:cs typeface="メイリオ" pitchFamily="50" charset="-128"/>
              </a:rPr>
              <a:t>など、環境</a:t>
            </a:r>
            <a:r>
              <a:rPr lang="ja-JP" altLang="en-US" sz="2000" b="1" dirty="0">
                <a:latin typeface="メイリオ" pitchFamily="50" charset="-128"/>
                <a:ea typeface="メイリオ" pitchFamily="50" charset="-128"/>
                <a:cs typeface="メイリオ" pitchFamily="50" charset="-128"/>
              </a:rPr>
              <a:t>にも配慮した港湾機能の高度化に</a:t>
            </a:r>
            <a:r>
              <a:rPr lang="ja-JP" altLang="en-US" sz="2000" b="1" dirty="0" smtClean="0">
                <a:latin typeface="メイリオ" pitchFamily="50" charset="-128"/>
                <a:ea typeface="メイリオ" pitchFamily="50" charset="-128"/>
                <a:cs typeface="メイリオ" pitchFamily="50" charset="-128"/>
              </a:rPr>
              <a:t>取り組む</a:t>
            </a:r>
            <a:r>
              <a:rPr lang="ja-JP" altLang="en-US" sz="2000" b="1" dirty="0">
                <a:latin typeface="メイリオ" pitchFamily="50" charset="-128"/>
                <a:ea typeface="メイリオ" pitchFamily="50" charset="-128"/>
                <a:cs typeface="メイリオ" pitchFamily="50" charset="-128"/>
              </a:rPr>
              <a:t>。</a:t>
            </a:r>
          </a:p>
        </p:txBody>
      </p:sp>
      <p:sp>
        <p:nvSpPr>
          <p:cNvPr id="20" name="八角形 19"/>
          <p:cNvSpPr/>
          <p:nvPr/>
        </p:nvSpPr>
        <p:spPr>
          <a:xfrm>
            <a:off x="68708" y="3933056"/>
            <a:ext cx="635820" cy="404398"/>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１</a:t>
            </a:r>
            <a:r>
              <a:rPr lang="ja-JP" altLang="en-US" dirty="0">
                <a:solidFill>
                  <a:schemeClr val="tx1"/>
                </a:solidFill>
              </a:rPr>
              <a:t>１</a:t>
            </a:r>
            <a:endParaRPr kumimoji="1" lang="ja-JP" altLang="en-US" dirty="0">
              <a:solidFill>
                <a:schemeClr val="tx1"/>
              </a:solidFill>
            </a:endParaRPr>
          </a:p>
        </p:txBody>
      </p:sp>
    </p:spTree>
    <p:extLst>
      <p:ext uri="{BB962C8B-B14F-4D97-AF65-F5344CB8AC3E}">
        <p14:creationId xmlns:p14="http://schemas.microsoft.com/office/powerpoint/2010/main" val="4279096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3250</TotalTime>
  <Words>527</Words>
  <Application>Microsoft Office PowerPoint</Application>
  <PresentationFormat>A4 210 x 297 mm</PresentationFormat>
  <Paragraphs>39</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Printed>2021-01-14T07:04:37Z</cp:lastPrinted>
  <dcterms:created xsi:type="dcterms:W3CDTF">2015-09-30T06:06:39Z</dcterms:created>
  <dcterms:modified xsi:type="dcterms:W3CDTF">2021-01-14T07:09:20Z</dcterms:modified>
</cp:coreProperties>
</file>