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25"/>
  </p:notesMasterIdLst>
  <p:handoutMasterIdLst>
    <p:handoutMasterId r:id="rId26"/>
  </p:handoutMasterIdLst>
  <p:sldIdLst>
    <p:sldId id="256" r:id="rId2"/>
    <p:sldId id="278" r:id="rId3"/>
    <p:sldId id="257" r:id="rId4"/>
    <p:sldId id="354" r:id="rId5"/>
    <p:sldId id="259" r:id="rId6"/>
    <p:sldId id="461" r:id="rId7"/>
    <p:sldId id="445" r:id="rId8"/>
    <p:sldId id="443" r:id="rId9"/>
    <p:sldId id="264" r:id="rId10"/>
    <p:sldId id="431" r:id="rId11"/>
    <p:sldId id="458" r:id="rId12"/>
    <p:sldId id="450" r:id="rId13"/>
    <p:sldId id="460" r:id="rId14"/>
    <p:sldId id="442" r:id="rId15"/>
    <p:sldId id="447" r:id="rId16"/>
    <p:sldId id="457" r:id="rId17"/>
    <p:sldId id="453" r:id="rId18"/>
    <p:sldId id="408" r:id="rId19"/>
    <p:sldId id="407" r:id="rId20"/>
    <p:sldId id="366" r:id="rId21"/>
    <p:sldId id="308" r:id="rId22"/>
    <p:sldId id="410" r:id="rId23"/>
    <p:sldId id="268" r:id="rId2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勝井　祐貴" initials="勝井　祐貴" lastIdx="2" clrIdx="0">
    <p:extLst>
      <p:ext uri="{19B8F6BF-5375-455C-9EA6-DF929625EA0E}">
        <p15:presenceInfo xmlns:p15="http://schemas.microsoft.com/office/powerpoint/2012/main" userId="勝井　祐貴"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1E40"/>
    <a:srgbClr val="E5D7E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1" autoAdjust="0"/>
    <p:restoredTop sz="93236" autoAdjust="0"/>
  </p:normalViewPr>
  <p:slideViewPr>
    <p:cSldViewPr snapToGrid="0">
      <p:cViewPr varScale="1">
        <p:scale>
          <a:sx n="68" d="100"/>
          <a:sy n="68" d="100"/>
        </p:scale>
        <p:origin x="1554" y="54"/>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～昭和50年代整備</c:v>
                </c:pt>
              </c:strCache>
            </c:strRef>
          </c:tx>
          <c:spPr>
            <a:pattFill prst="wdDnDiag">
              <a:fgClr>
                <a:schemeClr val="accent1"/>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船客上屋</c:v>
                </c:pt>
                <c:pt idx="1">
                  <c:v>青果物関連</c:v>
                </c:pt>
                <c:pt idx="2">
                  <c:v>埋立地区</c:v>
                </c:pt>
                <c:pt idx="3">
                  <c:v>在来地区</c:v>
                </c:pt>
                <c:pt idx="4">
                  <c:v>全体</c:v>
                </c:pt>
              </c:strCache>
            </c:strRef>
          </c:cat>
          <c:val>
            <c:numRef>
              <c:f>Sheet1!$B$2:$B$6</c:f>
              <c:numCache>
                <c:formatCode>General</c:formatCode>
                <c:ptCount val="5"/>
                <c:pt idx="1">
                  <c:v>3</c:v>
                </c:pt>
                <c:pt idx="2">
                  <c:v>23</c:v>
                </c:pt>
                <c:pt idx="3">
                  <c:v>42</c:v>
                </c:pt>
                <c:pt idx="4">
                  <c:v>68</c:v>
                </c:pt>
              </c:numCache>
            </c:numRef>
          </c:val>
          <c:extLst>
            <c:ext xmlns:c16="http://schemas.microsoft.com/office/drawing/2014/chart" uri="{C3380CC4-5D6E-409C-BE32-E72D297353CC}">
              <c16:uniqueId val="{00000000-15BD-4335-B502-E6651BE46ACD}"/>
            </c:ext>
          </c:extLst>
        </c:ser>
        <c:ser>
          <c:idx val="1"/>
          <c:order val="1"/>
          <c:tx>
            <c:strRef>
              <c:f>Sheet1!$C$1</c:f>
              <c:strCache>
                <c:ptCount val="1"/>
                <c:pt idx="0">
                  <c:v>昭和60年代～整備</c:v>
                </c:pt>
              </c:strCache>
            </c:strRef>
          </c:tx>
          <c:spPr>
            <a:solidFill>
              <a:schemeClr val="accent1"/>
            </a:solidFill>
            <a:ln>
              <a:noFill/>
            </a:ln>
            <a:effectLst/>
          </c:spPr>
          <c:invertIfNegative val="0"/>
          <c:dLbls>
            <c:dLbl>
              <c:idx val="0"/>
              <c:layout/>
              <c:tx>
                <c:rich>
                  <a:bodyPr/>
                  <a:lstStyle/>
                  <a:p>
                    <a:r>
                      <a:rPr lang="en-US" altLang="ja-JP" b="0" u="none" dirty="0">
                        <a:solidFill>
                          <a:schemeClr val="tx1"/>
                        </a:solidFill>
                      </a:rPr>
                      <a:t>1</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5BD-4335-B502-E6651BE46ACD}"/>
                </c:ext>
              </c:extLst>
            </c:dLbl>
            <c:dLbl>
              <c:idx val="4"/>
              <c:layout/>
              <c:tx>
                <c:rich>
                  <a:bodyPr/>
                  <a:lstStyle/>
                  <a:p>
                    <a:r>
                      <a:rPr lang="en-US" altLang="ja-JP" b="0" u="none" dirty="0">
                        <a:solidFill>
                          <a:schemeClr val="tx1"/>
                        </a:solidFill>
                      </a:rPr>
                      <a:t>12</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5BD-4335-B502-E6651BE46A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船客上屋</c:v>
                </c:pt>
                <c:pt idx="1">
                  <c:v>青果物関連</c:v>
                </c:pt>
                <c:pt idx="2">
                  <c:v>埋立地区</c:v>
                </c:pt>
                <c:pt idx="3">
                  <c:v>在来地区</c:v>
                </c:pt>
                <c:pt idx="4">
                  <c:v>全体</c:v>
                </c:pt>
              </c:strCache>
            </c:strRef>
          </c:cat>
          <c:val>
            <c:numRef>
              <c:f>Sheet1!$C$2:$C$6</c:f>
              <c:numCache>
                <c:formatCode>General</c:formatCode>
                <c:ptCount val="5"/>
                <c:pt idx="0">
                  <c:v>1</c:v>
                </c:pt>
                <c:pt idx="1">
                  <c:v>3</c:v>
                </c:pt>
                <c:pt idx="2">
                  <c:v>7</c:v>
                </c:pt>
                <c:pt idx="3">
                  <c:v>1</c:v>
                </c:pt>
                <c:pt idx="4">
                  <c:v>12</c:v>
                </c:pt>
              </c:numCache>
            </c:numRef>
          </c:val>
          <c:extLst>
            <c:ext xmlns:c16="http://schemas.microsoft.com/office/drawing/2014/chart" uri="{C3380CC4-5D6E-409C-BE32-E72D297353CC}">
              <c16:uniqueId val="{00000003-15BD-4335-B502-E6651BE46ACD}"/>
            </c:ext>
          </c:extLst>
        </c:ser>
        <c:dLbls>
          <c:showLegendKey val="0"/>
          <c:showVal val="0"/>
          <c:showCatName val="0"/>
          <c:showSerName val="0"/>
          <c:showPercent val="0"/>
          <c:showBubbleSize val="0"/>
        </c:dLbls>
        <c:gapWidth val="150"/>
        <c:overlap val="100"/>
        <c:axId val="456230488"/>
        <c:axId val="456234408"/>
      </c:barChart>
      <c:catAx>
        <c:axId val="456230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56234408"/>
        <c:crosses val="autoZero"/>
        <c:auto val="1"/>
        <c:lblAlgn val="ctr"/>
        <c:lblOffset val="100"/>
        <c:noMultiLvlLbl val="0"/>
      </c:catAx>
      <c:valAx>
        <c:axId val="45623440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4562304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ea"/>
                <a:ea typeface="+mn-ea"/>
                <a:cs typeface="+mn-cs"/>
              </a:defRPr>
            </a:pPr>
            <a:endParaRPr lang="ja-JP"/>
          </a:p>
        </c:txPr>
      </c:legendEntry>
      <c:legendEntry>
        <c:idx val="1"/>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ea"/>
                <a:ea typeface="+mn-ea"/>
                <a:cs typeface="+mn-cs"/>
              </a:defRPr>
            </a:pPr>
            <a:endParaRPr lang="ja-JP"/>
          </a:p>
        </c:txPr>
      </c:legendEntry>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～昭和50年代整備</c:v>
                </c:pt>
              </c:strCache>
            </c:strRef>
          </c:tx>
          <c:spPr>
            <a:pattFill prst="wdDnDiag">
              <a:fgClr>
                <a:schemeClr val="accent1"/>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船客上屋</c:v>
                </c:pt>
                <c:pt idx="1">
                  <c:v>青果物関連</c:v>
                </c:pt>
                <c:pt idx="2">
                  <c:v>埋立地区</c:v>
                </c:pt>
                <c:pt idx="3">
                  <c:v>在来地区</c:v>
                </c:pt>
                <c:pt idx="4">
                  <c:v>全体</c:v>
                </c:pt>
              </c:strCache>
            </c:strRef>
          </c:cat>
          <c:val>
            <c:numRef>
              <c:f>Sheet1!$B$2:$B$6</c:f>
              <c:numCache>
                <c:formatCode>General</c:formatCode>
                <c:ptCount val="5"/>
                <c:pt idx="1">
                  <c:v>3</c:v>
                </c:pt>
                <c:pt idx="2">
                  <c:v>23</c:v>
                </c:pt>
                <c:pt idx="3">
                  <c:v>42</c:v>
                </c:pt>
                <c:pt idx="4">
                  <c:v>68</c:v>
                </c:pt>
              </c:numCache>
            </c:numRef>
          </c:val>
          <c:extLst>
            <c:ext xmlns:c16="http://schemas.microsoft.com/office/drawing/2014/chart" uri="{C3380CC4-5D6E-409C-BE32-E72D297353CC}">
              <c16:uniqueId val="{00000000-93A0-4670-B2A2-3253F4C5612C}"/>
            </c:ext>
          </c:extLst>
        </c:ser>
        <c:ser>
          <c:idx val="1"/>
          <c:order val="1"/>
          <c:tx>
            <c:strRef>
              <c:f>Sheet1!$C$1</c:f>
              <c:strCache>
                <c:ptCount val="1"/>
                <c:pt idx="0">
                  <c:v>昭和60年代～整備</c:v>
                </c:pt>
              </c:strCache>
            </c:strRef>
          </c:tx>
          <c:spPr>
            <a:solidFill>
              <a:schemeClr val="accent1"/>
            </a:solidFill>
            <a:ln>
              <a:noFill/>
            </a:ln>
            <a:effectLst/>
          </c:spPr>
          <c:invertIfNegative val="0"/>
          <c:dLbls>
            <c:dLbl>
              <c:idx val="0"/>
              <c:tx>
                <c:rich>
                  <a:bodyPr/>
                  <a:lstStyle/>
                  <a:p>
                    <a:r>
                      <a:rPr lang="en-US" altLang="ja-JP" b="0" u="none" dirty="0">
                        <a:solidFill>
                          <a:schemeClr val="tx1"/>
                        </a:solidFill>
                      </a:rPr>
                      <a: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A0-4670-B2A2-3253F4C5612C}"/>
                </c:ext>
              </c:extLst>
            </c:dLbl>
            <c:dLbl>
              <c:idx val="4"/>
              <c:tx>
                <c:rich>
                  <a:bodyPr/>
                  <a:lstStyle/>
                  <a:p>
                    <a:r>
                      <a:rPr lang="en-US" altLang="ja-JP" b="0" u="none" dirty="0">
                        <a:solidFill>
                          <a:schemeClr val="tx1"/>
                        </a:solidFill>
                      </a:rPr>
                      <a:t>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A0-4670-B2A2-3253F4C5612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船客上屋</c:v>
                </c:pt>
                <c:pt idx="1">
                  <c:v>青果物関連</c:v>
                </c:pt>
                <c:pt idx="2">
                  <c:v>埋立地区</c:v>
                </c:pt>
                <c:pt idx="3">
                  <c:v>在来地区</c:v>
                </c:pt>
                <c:pt idx="4">
                  <c:v>全体</c:v>
                </c:pt>
              </c:strCache>
            </c:strRef>
          </c:cat>
          <c:val>
            <c:numRef>
              <c:f>Sheet1!$C$2:$C$6</c:f>
              <c:numCache>
                <c:formatCode>General</c:formatCode>
                <c:ptCount val="5"/>
                <c:pt idx="0">
                  <c:v>1</c:v>
                </c:pt>
                <c:pt idx="1">
                  <c:v>3</c:v>
                </c:pt>
                <c:pt idx="2">
                  <c:v>7</c:v>
                </c:pt>
                <c:pt idx="3">
                  <c:v>1</c:v>
                </c:pt>
                <c:pt idx="4">
                  <c:v>12</c:v>
                </c:pt>
              </c:numCache>
            </c:numRef>
          </c:val>
          <c:extLst>
            <c:ext xmlns:c16="http://schemas.microsoft.com/office/drawing/2014/chart" uri="{C3380CC4-5D6E-409C-BE32-E72D297353CC}">
              <c16:uniqueId val="{00000003-93A0-4670-B2A2-3253F4C5612C}"/>
            </c:ext>
          </c:extLst>
        </c:ser>
        <c:dLbls>
          <c:showLegendKey val="0"/>
          <c:showVal val="0"/>
          <c:showCatName val="0"/>
          <c:showSerName val="0"/>
          <c:showPercent val="0"/>
          <c:showBubbleSize val="0"/>
        </c:dLbls>
        <c:gapWidth val="150"/>
        <c:overlap val="100"/>
        <c:axId val="458397416"/>
        <c:axId val="458392712"/>
      </c:barChart>
      <c:catAx>
        <c:axId val="458397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58392712"/>
        <c:crosses val="autoZero"/>
        <c:auto val="1"/>
        <c:lblAlgn val="ctr"/>
        <c:lblOffset val="100"/>
        <c:noMultiLvlLbl val="0"/>
      </c:catAx>
      <c:valAx>
        <c:axId val="45839271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45839741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ea"/>
                <a:ea typeface="+mn-ea"/>
                <a:cs typeface="+mn-cs"/>
              </a:defRPr>
            </a:pPr>
            <a:endParaRPr lang="ja-JP"/>
          </a:p>
        </c:txPr>
      </c:legendEntry>
      <c:legendEntry>
        <c:idx val="1"/>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ea"/>
                <a:ea typeface="+mn-ea"/>
                <a:cs typeface="+mn-cs"/>
              </a:defRPr>
            </a:pPr>
            <a:endParaRPr lang="ja-JP"/>
          </a:p>
        </c:txPr>
      </c:legendEntry>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05EF03-B41F-4A60-A51B-6E87E187509A}"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E22CC281-9954-4CBD-95C9-97213FE6200F}">
      <dgm:prSet phldrT="[テキスト]"/>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0" scaled="1"/>
          <a:tileRect/>
        </a:gradFill>
      </dgm:spPr>
      <dgm:t>
        <a:bodyPr/>
        <a:lstStyle/>
        <a:p>
          <a:r>
            <a:rPr kumimoji="1" lang="en-US" altLang="ja-JP" dirty="0"/>
            <a:t>Plan</a:t>
          </a:r>
        </a:p>
        <a:p>
          <a:r>
            <a:rPr kumimoji="1" lang="ja-JP" altLang="en-US" dirty="0"/>
            <a:t>（計画）</a:t>
          </a:r>
        </a:p>
      </dgm:t>
    </dgm:pt>
    <dgm:pt modelId="{DDEDA4D1-46C5-4274-BD6C-B3197716B338}" type="parTrans" cxnId="{EA5C050B-8E4A-4363-8B89-FAB5C8A2E882}">
      <dgm:prSet/>
      <dgm:spPr/>
      <dgm:t>
        <a:bodyPr/>
        <a:lstStyle/>
        <a:p>
          <a:endParaRPr kumimoji="1" lang="ja-JP" altLang="en-US"/>
        </a:p>
      </dgm:t>
    </dgm:pt>
    <dgm:pt modelId="{F9C835C1-E382-487B-AF5F-3DC4D8F0E4BD}" type="sibTrans" cxnId="{EA5C050B-8E4A-4363-8B89-FAB5C8A2E882}">
      <dgm:prSet/>
      <dgm:spPr/>
      <dgm:t>
        <a:bodyPr/>
        <a:lstStyle/>
        <a:p>
          <a:endParaRPr kumimoji="1" lang="ja-JP" altLang="en-US"/>
        </a:p>
      </dgm:t>
    </dgm:pt>
    <dgm:pt modelId="{F49E12AD-BC30-4822-9184-C692E35CF8F4}">
      <dgm:prSet phldrT="[テキスト]" custT="1"/>
      <dgm:spPr/>
      <dgm:t>
        <a:bodyPr/>
        <a:lstStyle/>
        <a:p>
          <a:r>
            <a:rPr kumimoji="1" lang="ja-JP" altLang="en-US" sz="1200" dirty="0"/>
            <a:t>「有識者の意見」を踏まえた経営改善策を策定する。</a:t>
          </a:r>
        </a:p>
      </dgm:t>
    </dgm:pt>
    <dgm:pt modelId="{4D716B0D-1448-4773-A38B-E0C2362984D2}" type="parTrans" cxnId="{971DD177-03B0-4A03-A895-9FBB83C8F0BF}">
      <dgm:prSet/>
      <dgm:spPr/>
      <dgm:t>
        <a:bodyPr/>
        <a:lstStyle/>
        <a:p>
          <a:endParaRPr kumimoji="1" lang="ja-JP" altLang="en-US"/>
        </a:p>
      </dgm:t>
    </dgm:pt>
    <dgm:pt modelId="{0D9E77A8-08E1-4707-B35B-AC3CD8F854CA}" type="sibTrans" cxnId="{971DD177-03B0-4A03-A895-9FBB83C8F0BF}">
      <dgm:prSet/>
      <dgm:spPr/>
      <dgm:t>
        <a:bodyPr/>
        <a:lstStyle/>
        <a:p>
          <a:endParaRPr kumimoji="1" lang="ja-JP" altLang="en-US"/>
        </a:p>
      </dgm:t>
    </dgm:pt>
    <dgm:pt modelId="{7A2B7C8C-EB4C-48F3-A1A3-C6C4BE67BCAE}">
      <dgm:prSet phldrT="[テキスト]"/>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0" scaled="1"/>
          <a:tileRect/>
        </a:gradFill>
      </dgm:spPr>
      <dgm:t>
        <a:bodyPr/>
        <a:lstStyle/>
        <a:p>
          <a:r>
            <a:rPr kumimoji="1" lang="en-US" altLang="ja-JP" dirty="0"/>
            <a:t>Do</a:t>
          </a:r>
        </a:p>
        <a:p>
          <a:r>
            <a:rPr kumimoji="1" lang="ja-JP" altLang="en-US" dirty="0"/>
            <a:t>（実行）</a:t>
          </a:r>
        </a:p>
      </dgm:t>
    </dgm:pt>
    <dgm:pt modelId="{BF437B4F-51F9-402B-B0F8-1429D26EA39A}" type="parTrans" cxnId="{4255D1C9-83AC-49EA-BC17-E6CA6EEE8D30}">
      <dgm:prSet/>
      <dgm:spPr/>
      <dgm:t>
        <a:bodyPr/>
        <a:lstStyle/>
        <a:p>
          <a:endParaRPr kumimoji="1" lang="ja-JP" altLang="en-US"/>
        </a:p>
      </dgm:t>
    </dgm:pt>
    <dgm:pt modelId="{2D483E21-8AD6-429D-B3B9-34666087613E}" type="sibTrans" cxnId="{4255D1C9-83AC-49EA-BC17-E6CA6EEE8D30}">
      <dgm:prSet/>
      <dgm:spPr/>
      <dgm:t>
        <a:bodyPr/>
        <a:lstStyle/>
        <a:p>
          <a:endParaRPr kumimoji="1" lang="ja-JP" altLang="en-US"/>
        </a:p>
      </dgm:t>
    </dgm:pt>
    <dgm:pt modelId="{2A59F98F-42CD-4653-A254-C3B12FBFFA3B}">
      <dgm:prSet phldrT="[テキスト]" custT="1"/>
      <dgm:spPr/>
      <dgm:t>
        <a:bodyPr/>
        <a:lstStyle/>
        <a:p>
          <a:r>
            <a:rPr kumimoji="1" lang="ja-JP" altLang="en-US" sz="1200" dirty="0"/>
            <a:t>経営改善策に沿って日々の業務を行う。</a:t>
          </a:r>
        </a:p>
      </dgm:t>
    </dgm:pt>
    <dgm:pt modelId="{555D7B12-7E84-4063-BEDB-E55259E85B73}" type="parTrans" cxnId="{BDFFD1C0-2D17-4446-A77E-5519946D9FA6}">
      <dgm:prSet/>
      <dgm:spPr/>
      <dgm:t>
        <a:bodyPr/>
        <a:lstStyle/>
        <a:p>
          <a:endParaRPr kumimoji="1" lang="ja-JP" altLang="en-US"/>
        </a:p>
      </dgm:t>
    </dgm:pt>
    <dgm:pt modelId="{67140B58-E1F9-4A01-9BA9-359039F42346}" type="sibTrans" cxnId="{BDFFD1C0-2D17-4446-A77E-5519946D9FA6}">
      <dgm:prSet/>
      <dgm:spPr/>
      <dgm:t>
        <a:bodyPr/>
        <a:lstStyle/>
        <a:p>
          <a:endParaRPr kumimoji="1" lang="ja-JP" altLang="en-US"/>
        </a:p>
      </dgm:t>
    </dgm:pt>
    <dgm:pt modelId="{2EA8E944-2B5D-4D4B-9DE4-5B91C87C1B61}">
      <dgm:prSet phldrT="[テキスト]"/>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0" scaled="1"/>
          <a:tileRect/>
        </a:gradFill>
      </dgm:spPr>
      <dgm:t>
        <a:bodyPr/>
        <a:lstStyle/>
        <a:p>
          <a:r>
            <a:rPr kumimoji="1" lang="en-US" altLang="ja-JP" dirty="0"/>
            <a:t>Check</a:t>
          </a:r>
        </a:p>
        <a:p>
          <a:r>
            <a:rPr kumimoji="1" lang="ja-JP" altLang="en-US" dirty="0"/>
            <a:t>（評価）</a:t>
          </a:r>
        </a:p>
      </dgm:t>
    </dgm:pt>
    <dgm:pt modelId="{A02F942F-DEED-433B-A17D-CF2443C8BA63}" type="parTrans" cxnId="{E0593BA1-FE3D-4E26-AA2D-769BA5C3F917}">
      <dgm:prSet/>
      <dgm:spPr/>
      <dgm:t>
        <a:bodyPr/>
        <a:lstStyle/>
        <a:p>
          <a:endParaRPr kumimoji="1" lang="ja-JP" altLang="en-US"/>
        </a:p>
      </dgm:t>
    </dgm:pt>
    <dgm:pt modelId="{0FF4941E-7736-4EFC-86EE-2CD816CF1A45}" type="sibTrans" cxnId="{E0593BA1-FE3D-4E26-AA2D-769BA5C3F917}">
      <dgm:prSet/>
      <dgm:spPr/>
      <dgm:t>
        <a:bodyPr/>
        <a:lstStyle/>
        <a:p>
          <a:endParaRPr kumimoji="1" lang="ja-JP" altLang="en-US"/>
        </a:p>
      </dgm:t>
    </dgm:pt>
    <dgm:pt modelId="{C82C2CF6-3CEC-4D1B-86FB-81BF13AAD185}">
      <dgm:prSet phldrT="[テキスト]"/>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0" scaled="1"/>
          <a:tileRect/>
        </a:gradFill>
      </dgm:spPr>
      <dgm:t>
        <a:bodyPr/>
        <a:lstStyle/>
        <a:p>
          <a:r>
            <a:rPr kumimoji="1" lang="en-US" altLang="ja-JP" dirty="0"/>
            <a:t>Action</a:t>
          </a:r>
        </a:p>
        <a:p>
          <a:r>
            <a:rPr kumimoji="1" lang="ja-JP" altLang="en-US" dirty="0"/>
            <a:t>（改善）</a:t>
          </a:r>
        </a:p>
      </dgm:t>
    </dgm:pt>
    <dgm:pt modelId="{D0539543-1555-43BB-8C22-E94D4AB339E4}" type="parTrans" cxnId="{C5DAA61A-4274-4F1E-A97E-E38DBEFEE6FD}">
      <dgm:prSet/>
      <dgm:spPr/>
      <dgm:t>
        <a:bodyPr/>
        <a:lstStyle/>
        <a:p>
          <a:endParaRPr kumimoji="1" lang="ja-JP" altLang="en-US"/>
        </a:p>
      </dgm:t>
    </dgm:pt>
    <dgm:pt modelId="{EAD50B67-8D26-4C23-BD89-372A6F00F53E}" type="sibTrans" cxnId="{C5DAA61A-4274-4F1E-A97E-E38DBEFEE6FD}">
      <dgm:prSet/>
      <dgm:spPr/>
      <dgm:t>
        <a:bodyPr/>
        <a:lstStyle/>
        <a:p>
          <a:endParaRPr kumimoji="1" lang="ja-JP" altLang="en-US"/>
        </a:p>
      </dgm:t>
    </dgm:pt>
    <dgm:pt modelId="{D563C0BD-CC1A-4F33-967F-DB94E64D3A55}">
      <dgm:prSet phldrT="[テキスト]" custT="1"/>
      <dgm:spPr/>
      <dgm:t>
        <a:bodyPr anchor="t"/>
        <a:lstStyle/>
        <a:p>
          <a:r>
            <a:rPr kumimoji="1" lang="ja-JP" altLang="en-US" sz="1200" dirty="0"/>
            <a:t>計画に沿っていない経営改善策や新たな課題に対し、さらなる経営改善を検討する。</a:t>
          </a:r>
        </a:p>
      </dgm:t>
    </dgm:pt>
    <dgm:pt modelId="{09DCAFCD-470B-47E0-82BE-438209A6F4A7}" type="parTrans" cxnId="{C8AEA837-A57F-4086-A86D-52F847EF8EAD}">
      <dgm:prSet/>
      <dgm:spPr/>
      <dgm:t>
        <a:bodyPr/>
        <a:lstStyle/>
        <a:p>
          <a:endParaRPr kumimoji="1" lang="ja-JP" altLang="en-US"/>
        </a:p>
      </dgm:t>
    </dgm:pt>
    <dgm:pt modelId="{9073A100-7B9F-4A53-8A56-1A1180B85D23}" type="sibTrans" cxnId="{C8AEA837-A57F-4086-A86D-52F847EF8EAD}">
      <dgm:prSet/>
      <dgm:spPr/>
      <dgm:t>
        <a:bodyPr/>
        <a:lstStyle/>
        <a:p>
          <a:endParaRPr kumimoji="1" lang="ja-JP" altLang="en-US"/>
        </a:p>
      </dgm:t>
    </dgm:pt>
    <dgm:pt modelId="{571F6A46-48A2-42CE-BAEC-F9B6C4AEBB7E}">
      <dgm:prSet phldrT="[テキスト]" custT="1"/>
      <dgm:spPr/>
      <dgm:t>
        <a:bodyPr anchor="ctr"/>
        <a:lstStyle/>
        <a:p>
          <a:r>
            <a:rPr kumimoji="1" lang="ja-JP" altLang="en-US" sz="1200" dirty="0"/>
            <a:t>年度末の決算結果をもとに改善状況を検証し、経営改善策の効果を確認する。</a:t>
          </a:r>
        </a:p>
      </dgm:t>
    </dgm:pt>
    <dgm:pt modelId="{CBD1E61E-2495-4753-B214-5F35FD374C93}" type="parTrans" cxnId="{4B4F5543-5DCB-44AE-AE54-2954DE903CE0}">
      <dgm:prSet/>
      <dgm:spPr/>
      <dgm:t>
        <a:bodyPr/>
        <a:lstStyle/>
        <a:p>
          <a:endParaRPr kumimoji="1" lang="ja-JP" altLang="en-US"/>
        </a:p>
      </dgm:t>
    </dgm:pt>
    <dgm:pt modelId="{033DB7FC-857A-418C-9521-6D4D4920CF50}" type="sibTrans" cxnId="{4B4F5543-5DCB-44AE-AE54-2954DE903CE0}">
      <dgm:prSet/>
      <dgm:spPr/>
      <dgm:t>
        <a:bodyPr/>
        <a:lstStyle/>
        <a:p>
          <a:endParaRPr kumimoji="1" lang="ja-JP" altLang="en-US"/>
        </a:p>
      </dgm:t>
    </dgm:pt>
    <dgm:pt modelId="{2CDC43E0-1734-4381-AFFB-66DE99A35375}" type="pres">
      <dgm:prSet presAssocID="{8105EF03-B41F-4A60-A51B-6E87E187509A}" presName="cycleMatrixDiagram" presStyleCnt="0">
        <dgm:presLayoutVars>
          <dgm:chMax val="1"/>
          <dgm:dir/>
          <dgm:animLvl val="lvl"/>
          <dgm:resizeHandles val="exact"/>
        </dgm:presLayoutVars>
      </dgm:prSet>
      <dgm:spPr/>
      <dgm:t>
        <a:bodyPr/>
        <a:lstStyle/>
        <a:p>
          <a:endParaRPr kumimoji="1" lang="ja-JP" altLang="en-US"/>
        </a:p>
      </dgm:t>
    </dgm:pt>
    <dgm:pt modelId="{C871865C-E111-44A6-B888-A66984511F3A}" type="pres">
      <dgm:prSet presAssocID="{8105EF03-B41F-4A60-A51B-6E87E187509A}" presName="children" presStyleCnt="0"/>
      <dgm:spPr/>
    </dgm:pt>
    <dgm:pt modelId="{ACE0B13A-E8F0-4D19-93E3-0201DC9FF8FA}" type="pres">
      <dgm:prSet presAssocID="{8105EF03-B41F-4A60-A51B-6E87E187509A}" presName="child1group" presStyleCnt="0"/>
      <dgm:spPr/>
    </dgm:pt>
    <dgm:pt modelId="{6582D210-6331-4158-A523-6D5CCA8BDB30}" type="pres">
      <dgm:prSet presAssocID="{8105EF03-B41F-4A60-A51B-6E87E187509A}" presName="child1" presStyleLbl="bgAcc1" presStyleIdx="0" presStyleCnt="4" custScaleX="141085" custLinFactNeighborX="-19448" custLinFactNeighborY="9094"/>
      <dgm:spPr/>
      <dgm:t>
        <a:bodyPr/>
        <a:lstStyle/>
        <a:p>
          <a:endParaRPr kumimoji="1" lang="ja-JP" altLang="en-US"/>
        </a:p>
      </dgm:t>
    </dgm:pt>
    <dgm:pt modelId="{16AEF6A2-4D34-4613-9522-6C42BE3B0C1C}" type="pres">
      <dgm:prSet presAssocID="{8105EF03-B41F-4A60-A51B-6E87E187509A}" presName="child1Text" presStyleLbl="bgAcc1" presStyleIdx="0" presStyleCnt="4">
        <dgm:presLayoutVars>
          <dgm:bulletEnabled val="1"/>
        </dgm:presLayoutVars>
      </dgm:prSet>
      <dgm:spPr/>
      <dgm:t>
        <a:bodyPr/>
        <a:lstStyle/>
        <a:p>
          <a:endParaRPr kumimoji="1" lang="ja-JP" altLang="en-US"/>
        </a:p>
      </dgm:t>
    </dgm:pt>
    <dgm:pt modelId="{89056578-55C3-4131-8AD0-FAB3E6CC6A21}" type="pres">
      <dgm:prSet presAssocID="{8105EF03-B41F-4A60-A51B-6E87E187509A}" presName="child2group" presStyleCnt="0"/>
      <dgm:spPr/>
    </dgm:pt>
    <dgm:pt modelId="{8D2494A9-C06C-48BD-AFE2-4D109CE8CCA8}" type="pres">
      <dgm:prSet presAssocID="{8105EF03-B41F-4A60-A51B-6E87E187509A}" presName="child2" presStyleLbl="bgAcc1" presStyleIdx="1" presStyleCnt="4" custScaleX="132905" custScaleY="81210" custLinFactNeighborX="25630" custLinFactNeighborY="1338"/>
      <dgm:spPr/>
      <dgm:t>
        <a:bodyPr/>
        <a:lstStyle/>
        <a:p>
          <a:endParaRPr kumimoji="1" lang="ja-JP" altLang="en-US"/>
        </a:p>
      </dgm:t>
    </dgm:pt>
    <dgm:pt modelId="{5A59D2E2-DCA0-4109-BB0C-BDD1D8BA0C06}" type="pres">
      <dgm:prSet presAssocID="{8105EF03-B41F-4A60-A51B-6E87E187509A}" presName="child2Text" presStyleLbl="bgAcc1" presStyleIdx="1" presStyleCnt="4">
        <dgm:presLayoutVars>
          <dgm:bulletEnabled val="1"/>
        </dgm:presLayoutVars>
      </dgm:prSet>
      <dgm:spPr/>
      <dgm:t>
        <a:bodyPr/>
        <a:lstStyle/>
        <a:p>
          <a:endParaRPr kumimoji="1" lang="ja-JP" altLang="en-US"/>
        </a:p>
      </dgm:t>
    </dgm:pt>
    <dgm:pt modelId="{9714181F-6E04-4745-A7FE-83ECFB5F23E2}" type="pres">
      <dgm:prSet presAssocID="{8105EF03-B41F-4A60-A51B-6E87E187509A}" presName="child3group" presStyleCnt="0"/>
      <dgm:spPr/>
    </dgm:pt>
    <dgm:pt modelId="{EAF90356-88E3-40C0-9B9C-41D8EF4429FA}" type="pres">
      <dgm:prSet presAssocID="{8105EF03-B41F-4A60-A51B-6E87E187509A}" presName="child3" presStyleLbl="bgAcc1" presStyleIdx="2" presStyleCnt="4" custScaleX="148752" custLinFactNeighborX="25689" custLinFactNeighborY="-1226"/>
      <dgm:spPr/>
      <dgm:t>
        <a:bodyPr/>
        <a:lstStyle/>
        <a:p>
          <a:endParaRPr kumimoji="1" lang="ja-JP" altLang="en-US"/>
        </a:p>
      </dgm:t>
    </dgm:pt>
    <dgm:pt modelId="{7EB26BEA-891D-4DAD-87CD-28DAF8F009CA}" type="pres">
      <dgm:prSet presAssocID="{8105EF03-B41F-4A60-A51B-6E87E187509A}" presName="child3Text" presStyleLbl="bgAcc1" presStyleIdx="2" presStyleCnt="4">
        <dgm:presLayoutVars>
          <dgm:bulletEnabled val="1"/>
        </dgm:presLayoutVars>
      </dgm:prSet>
      <dgm:spPr/>
      <dgm:t>
        <a:bodyPr/>
        <a:lstStyle/>
        <a:p>
          <a:endParaRPr kumimoji="1" lang="ja-JP" altLang="en-US"/>
        </a:p>
      </dgm:t>
    </dgm:pt>
    <dgm:pt modelId="{9AF62FF8-EA2A-4446-A8E4-E1E91773C20F}" type="pres">
      <dgm:prSet presAssocID="{8105EF03-B41F-4A60-A51B-6E87E187509A}" presName="child4group" presStyleCnt="0"/>
      <dgm:spPr/>
    </dgm:pt>
    <dgm:pt modelId="{3355D324-9C45-4BAF-BCB5-2F61AE23C4DC}" type="pres">
      <dgm:prSet presAssocID="{8105EF03-B41F-4A60-A51B-6E87E187509A}" presName="child4" presStyleLbl="bgAcc1" presStyleIdx="3" presStyleCnt="4" custScaleX="154986" custLinFactNeighborX="-20778" custLinFactNeighborY="1445"/>
      <dgm:spPr/>
      <dgm:t>
        <a:bodyPr/>
        <a:lstStyle/>
        <a:p>
          <a:endParaRPr kumimoji="1" lang="ja-JP" altLang="en-US"/>
        </a:p>
      </dgm:t>
    </dgm:pt>
    <dgm:pt modelId="{473C994B-1E06-42F8-9317-74F612EE2693}" type="pres">
      <dgm:prSet presAssocID="{8105EF03-B41F-4A60-A51B-6E87E187509A}" presName="child4Text" presStyleLbl="bgAcc1" presStyleIdx="3" presStyleCnt="4">
        <dgm:presLayoutVars>
          <dgm:bulletEnabled val="1"/>
        </dgm:presLayoutVars>
      </dgm:prSet>
      <dgm:spPr/>
      <dgm:t>
        <a:bodyPr/>
        <a:lstStyle/>
        <a:p>
          <a:endParaRPr kumimoji="1" lang="ja-JP" altLang="en-US"/>
        </a:p>
      </dgm:t>
    </dgm:pt>
    <dgm:pt modelId="{6773EA77-4E73-42BF-99D5-A51139A2084B}" type="pres">
      <dgm:prSet presAssocID="{8105EF03-B41F-4A60-A51B-6E87E187509A}" presName="childPlaceholder" presStyleCnt="0"/>
      <dgm:spPr/>
    </dgm:pt>
    <dgm:pt modelId="{8A05BC72-F973-485B-9F32-81F3C20FD536}" type="pres">
      <dgm:prSet presAssocID="{8105EF03-B41F-4A60-A51B-6E87E187509A}" presName="circle" presStyleCnt="0"/>
      <dgm:spPr/>
    </dgm:pt>
    <dgm:pt modelId="{EE2B20B3-BD2E-46FD-B2E2-B420EC814F3A}" type="pres">
      <dgm:prSet presAssocID="{8105EF03-B41F-4A60-A51B-6E87E187509A}" presName="quadrant1" presStyleLbl="node1" presStyleIdx="0" presStyleCnt="4">
        <dgm:presLayoutVars>
          <dgm:chMax val="1"/>
          <dgm:bulletEnabled val="1"/>
        </dgm:presLayoutVars>
      </dgm:prSet>
      <dgm:spPr/>
      <dgm:t>
        <a:bodyPr/>
        <a:lstStyle/>
        <a:p>
          <a:endParaRPr kumimoji="1" lang="ja-JP" altLang="en-US"/>
        </a:p>
      </dgm:t>
    </dgm:pt>
    <dgm:pt modelId="{E61DA43F-C5B6-4188-8D9E-0D0A4059D91F}" type="pres">
      <dgm:prSet presAssocID="{8105EF03-B41F-4A60-A51B-6E87E187509A}" presName="quadrant2" presStyleLbl="node1" presStyleIdx="1" presStyleCnt="4">
        <dgm:presLayoutVars>
          <dgm:chMax val="1"/>
          <dgm:bulletEnabled val="1"/>
        </dgm:presLayoutVars>
      </dgm:prSet>
      <dgm:spPr/>
      <dgm:t>
        <a:bodyPr/>
        <a:lstStyle/>
        <a:p>
          <a:endParaRPr kumimoji="1" lang="ja-JP" altLang="en-US"/>
        </a:p>
      </dgm:t>
    </dgm:pt>
    <dgm:pt modelId="{A80165F6-D9E6-4ABB-8F2A-FD33635BBEAA}" type="pres">
      <dgm:prSet presAssocID="{8105EF03-B41F-4A60-A51B-6E87E187509A}" presName="quadrant3" presStyleLbl="node1" presStyleIdx="2" presStyleCnt="4">
        <dgm:presLayoutVars>
          <dgm:chMax val="1"/>
          <dgm:bulletEnabled val="1"/>
        </dgm:presLayoutVars>
      </dgm:prSet>
      <dgm:spPr/>
      <dgm:t>
        <a:bodyPr/>
        <a:lstStyle/>
        <a:p>
          <a:endParaRPr kumimoji="1" lang="ja-JP" altLang="en-US"/>
        </a:p>
      </dgm:t>
    </dgm:pt>
    <dgm:pt modelId="{71D863BA-AA39-4D32-81B9-E7136E296E66}" type="pres">
      <dgm:prSet presAssocID="{8105EF03-B41F-4A60-A51B-6E87E187509A}" presName="quadrant4" presStyleLbl="node1" presStyleIdx="3" presStyleCnt="4">
        <dgm:presLayoutVars>
          <dgm:chMax val="1"/>
          <dgm:bulletEnabled val="1"/>
        </dgm:presLayoutVars>
      </dgm:prSet>
      <dgm:spPr/>
      <dgm:t>
        <a:bodyPr/>
        <a:lstStyle/>
        <a:p>
          <a:endParaRPr kumimoji="1" lang="ja-JP" altLang="en-US"/>
        </a:p>
      </dgm:t>
    </dgm:pt>
    <dgm:pt modelId="{35522A8D-0061-47D7-95A6-401081F42989}" type="pres">
      <dgm:prSet presAssocID="{8105EF03-B41F-4A60-A51B-6E87E187509A}" presName="quadrantPlaceholder" presStyleCnt="0"/>
      <dgm:spPr/>
    </dgm:pt>
    <dgm:pt modelId="{44EAD8B4-1513-486F-8815-5DD881B0AA28}" type="pres">
      <dgm:prSet presAssocID="{8105EF03-B41F-4A60-A51B-6E87E187509A}" presName="center1" presStyleLbl="fgShp" presStyleIdx="0" presStyleCnt="2"/>
      <dgm:spPr/>
    </dgm:pt>
    <dgm:pt modelId="{DCF48887-8D5A-43B6-B734-9FB6D62180AC}" type="pres">
      <dgm:prSet presAssocID="{8105EF03-B41F-4A60-A51B-6E87E187509A}" presName="center2" presStyleLbl="fgShp" presStyleIdx="1" presStyleCnt="2"/>
      <dgm:spPr/>
    </dgm:pt>
  </dgm:ptLst>
  <dgm:cxnLst>
    <dgm:cxn modelId="{4B4F5543-5DCB-44AE-AE54-2954DE903CE0}" srcId="{2EA8E944-2B5D-4D4B-9DE4-5B91C87C1B61}" destId="{571F6A46-48A2-42CE-BAEC-F9B6C4AEBB7E}" srcOrd="0" destOrd="0" parTransId="{CBD1E61E-2495-4753-B214-5F35FD374C93}" sibTransId="{033DB7FC-857A-418C-9521-6D4D4920CF50}"/>
    <dgm:cxn modelId="{CF75F6B0-D3A4-4D10-99C3-3BE3CCC11E6E}" type="presOf" srcId="{F49E12AD-BC30-4822-9184-C692E35CF8F4}" destId="{16AEF6A2-4D34-4613-9522-6C42BE3B0C1C}" srcOrd="1" destOrd="0" presId="urn:microsoft.com/office/officeart/2005/8/layout/cycle4"/>
    <dgm:cxn modelId="{EA5C050B-8E4A-4363-8B89-FAB5C8A2E882}" srcId="{8105EF03-B41F-4A60-A51B-6E87E187509A}" destId="{E22CC281-9954-4CBD-95C9-97213FE6200F}" srcOrd="0" destOrd="0" parTransId="{DDEDA4D1-46C5-4274-BD6C-B3197716B338}" sibTransId="{F9C835C1-E382-487B-AF5F-3DC4D8F0E4BD}"/>
    <dgm:cxn modelId="{B8CD8BA6-03B4-46D4-B3E8-42BD4D99D63A}" type="presOf" srcId="{2EA8E944-2B5D-4D4B-9DE4-5B91C87C1B61}" destId="{A80165F6-D9E6-4ABB-8F2A-FD33635BBEAA}" srcOrd="0" destOrd="0" presId="urn:microsoft.com/office/officeart/2005/8/layout/cycle4"/>
    <dgm:cxn modelId="{CED015DF-F3F2-4797-AEAF-565E6DD0C920}" type="presOf" srcId="{2A59F98F-42CD-4653-A254-C3B12FBFFA3B}" destId="{8D2494A9-C06C-48BD-AFE2-4D109CE8CCA8}" srcOrd="0" destOrd="0" presId="urn:microsoft.com/office/officeart/2005/8/layout/cycle4"/>
    <dgm:cxn modelId="{93B57082-8AD2-4A45-B4F8-B5BAC5FB25C0}" type="presOf" srcId="{C82C2CF6-3CEC-4D1B-86FB-81BF13AAD185}" destId="{71D863BA-AA39-4D32-81B9-E7136E296E66}" srcOrd="0" destOrd="0" presId="urn:microsoft.com/office/officeart/2005/8/layout/cycle4"/>
    <dgm:cxn modelId="{BDFFD1C0-2D17-4446-A77E-5519946D9FA6}" srcId="{7A2B7C8C-EB4C-48F3-A1A3-C6C4BE67BCAE}" destId="{2A59F98F-42CD-4653-A254-C3B12FBFFA3B}" srcOrd="0" destOrd="0" parTransId="{555D7B12-7E84-4063-BEDB-E55259E85B73}" sibTransId="{67140B58-E1F9-4A01-9BA9-359039F42346}"/>
    <dgm:cxn modelId="{09F4319E-8D6C-4AD3-81B8-3F154E2DC413}" type="presOf" srcId="{D563C0BD-CC1A-4F33-967F-DB94E64D3A55}" destId="{3355D324-9C45-4BAF-BCB5-2F61AE23C4DC}" srcOrd="0" destOrd="0" presId="urn:microsoft.com/office/officeart/2005/8/layout/cycle4"/>
    <dgm:cxn modelId="{C8AEA837-A57F-4086-A86D-52F847EF8EAD}" srcId="{C82C2CF6-3CEC-4D1B-86FB-81BF13AAD185}" destId="{D563C0BD-CC1A-4F33-967F-DB94E64D3A55}" srcOrd="0" destOrd="0" parTransId="{09DCAFCD-470B-47E0-82BE-438209A6F4A7}" sibTransId="{9073A100-7B9F-4A53-8A56-1A1180B85D23}"/>
    <dgm:cxn modelId="{EACE9F60-92A1-4B43-B655-D3623235D73A}" type="presOf" srcId="{D563C0BD-CC1A-4F33-967F-DB94E64D3A55}" destId="{473C994B-1E06-42F8-9317-74F612EE2693}" srcOrd="1" destOrd="0" presId="urn:microsoft.com/office/officeart/2005/8/layout/cycle4"/>
    <dgm:cxn modelId="{C5DAA61A-4274-4F1E-A97E-E38DBEFEE6FD}" srcId="{8105EF03-B41F-4A60-A51B-6E87E187509A}" destId="{C82C2CF6-3CEC-4D1B-86FB-81BF13AAD185}" srcOrd="3" destOrd="0" parTransId="{D0539543-1555-43BB-8C22-E94D4AB339E4}" sibTransId="{EAD50B67-8D26-4C23-BD89-372A6F00F53E}"/>
    <dgm:cxn modelId="{BC637E5C-4D9A-4A25-B895-93E4023B68F1}" type="presOf" srcId="{8105EF03-B41F-4A60-A51B-6E87E187509A}" destId="{2CDC43E0-1734-4381-AFFB-66DE99A35375}" srcOrd="0" destOrd="0" presId="urn:microsoft.com/office/officeart/2005/8/layout/cycle4"/>
    <dgm:cxn modelId="{4255D1C9-83AC-49EA-BC17-E6CA6EEE8D30}" srcId="{8105EF03-B41F-4A60-A51B-6E87E187509A}" destId="{7A2B7C8C-EB4C-48F3-A1A3-C6C4BE67BCAE}" srcOrd="1" destOrd="0" parTransId="{BF437B4F-51F9-402B-B0F8-1429D26EA39A}" sibTransId="{2D483E21-8AD6-429D-B3B9-34666087613E}"/>
    <dgm:cxn modelId="{E0593BA1-FE3D-4E26-AA2D-769BA5C3F917}" srcId="{8105EF03-B41F-4A60-A51B-6E87E187509A}" destId="{2EA8E944-2B5D-4D4B-9DE4-5B91C87C1B61}" srcOrd="2" destOrd="0" parTransId="{A02F942F-DEED-433B-A17D-CF2443C8BA63}" sibTransId="{0FF4941E-7736-4EFC-86EE-2CD816CF1A45}"/>
    <dgm:cxn modelId="{971DD177-03B0-4A03-A895-9FBB83C8F0BF}" srcId="{E22CC281-9954-4CBD-95C9-97213FE6200F}" destId="{F49E12AD-BC30-4822-9184-C692E35CF8F4}" srcOrd="0" destOrd="0" parTransId="{4D716B0D-1448-4773-A38B-E0C2362984D2}" sibTransId="{0D9E77A8-08E1-4707-B35B-AC3CD8F854CA}"/>
    <dgm:cxn modelId="{8BC691D1-83AE-44B9-BDE3-ED7E24470795}" type="presOf" srcId="{F49E12AD-BC30-4822-9184-C692E35CF8F4}" destId="{6582D210-6331-4158-A523-6D5CCA8BDB30}" srcOrd="0" destOrd="0" presId="urn:microsoft.com/office/officeart/2005/8/layout/cycle4"/>
    <dgm:cxn modelId="{CC8F94B8-B279-4670-B249-231AB2194ACD}" type="presOf" srcId="{2A59F98F-42CD-4653-A254-C3B12FBFFA3B}" destId="{5A59D2E2-DCA0-4109-BB0C-BDD1D8BA0C06}" srcOrd="1" destOrd="0" presId="urn:microsoft.com/office/officeart/2005/8/layout/cycle4"/>
    <dgm:cxn modelId="{EDA93217-8248-48DA-9CE6-75BBAF4FFFCF}" type="presOf" srcId="{E22CC281-9954-4CBD-95C9-97213FE6200F}" destId="{EE2B20B3-BD2E-46FD-B2E2-B420EC814F3A}" srcOrd="0" destOrd="0" presId="urn:microsoft.com/office/officeart/2005/8/layout/cycle4"/>
    <dgm:cxn modelId="{A00AA713-564E-4D57-BA3A-6ABD7909C648}" type="presOf" srcId="{571F6A46-48A2-42CE-BAEC-F9B6C4AEBB7E}" destId="{EAF90356-88E3-40C0-9B9C-41D8EF4429FA}" srcOrd="0" destOrd="0" presId="urn:microsoft.com/office/officeart/2005/8/layout/cycle4"/>
    <dgm:cxn modelId="{BE11A691-8C82-4219-BECE-379CBB5437D3}" type="presOf" srcId="{7A2B7C8C-EB4C-48F3-A1A3-C6C4BE67BCAE}" destId="{E61DA43F-C5B6-4188-8D9E-0D0A4059D91F}" srcOrd="0" destOrd="0" presId="urn:microsoft.com/office/officeart/2005/8/layout/cycle4"/>
    <dgm:cxn modelId="{D197042A-F5D9-4CFC-815D-C4A704A819AA}" type="presOf" srcId="{571F6A46-48A2-42CE-BAEC-F9B6C4AEBB7E}" destId="{7EB26BEA-891D-4DAD-87CD-28DAF8F009CA}" srcOrd="1" destOrd="0" presId="urn:microsoft.com/office/officeart/2005/8/layout/cycle4"/>
    <dgm:cxn modelId="{ECF9E888-3FD9-4E78-AF80-362384E63125}" type="presParOf" srcId="{2CDC43E0-1734-4381-AFFB-66DE99A35375}" destId="{C871865C-E111-44A6-B888-A66984511F3A}" srcOrd="0" destOrd="0" presId="urn:microsoft.com/office/officeart/2005/8/layout/cycle4"/>
    <dgm:cxn modelId="{CE9D5EB7-A4E4-48D6-91AF-357B831FCA22}" type="presParOf" srcId="{C871865C-E111-44A6-B888-A66984511F3A}" destId="{ACE0B13A-E8F0-4D19-93E3-0201DC9FF8FA}" srcOrd="0" destOrd="0" presId="urn:microsoft.com/office/officeart/2005/8/layout/cycle4"/>
    <dgm:cxn modelId="{028E78EB-2716-4052-838E-C59F9D90F7CD}" type="presParOf" srcId="{ACE0B13A-E8F0-4D19-93E3-0201DC9FF8FA}" destId="{6582D210-6331-4158-A523-6D5CCA8BDB30}" srcOrd="0" destOrd="0" presId="urn:microsoft.com/office/officeart/2005/8/layout/cycle4"/>
    <dgm:cxn modelId="{CB3C979F-62FC-49A3-81AE-B3648FBF14CF}" type="presParOf" srcId="{ACE0B13A-E8F0-4D19-93E3-0201DC9FF8FA}" destId="{16AEF6A2-4D34-4613-9522-6C42BE3B0C1C}" srcOrd="1" destOrd="0" presId="urn:microsoft.com/office/officeart/2005/8/layout/cycle4"/>
    <dgm:cxn modelId="{DE531A67-8211-418B-B0C9-39E3E0131BF6}" type="presParOf" srcId="{C871865C-E111-44A6-B888-A66984511F3A}" destId="{89056578-55C3-4131-8AD0-FAB3E6CC6A21}" srcOrd="1" destOrd="0" presId="urn:microsoft.com/office/officeart/2005/8/layout/cycle4"/>
    <dgm:cxn modelId="{339C3F45-D0EF-4785-B2CD-E2B108D1A5CA}" type="presParOf" srcId="{89056578-55C3-4131-8AD0-FAB3E6CC6A21}" destId="{8D2494A9-C06C-48BD-AFE2-4D109CE8CCA8}" srcOrd="0" destOrd="0" presId="urn:microsoft.com/office/officeart/2005/8/layout/cycle4"/>
    <dgm:cxn modelId="{48324293-7B6C-4CE8-972F-EBDE368997FC}" type="presParOf" srcId="{89056578-55C3-4131-8AD0-FAB3E6CC6A21}" destId="{5A59D2E2-DCA0-4109-BB0C-BDD1D8BA0C06}" srcOrd="1" destOrd="0" presId="urn:microsoft.com/office/officeart/2005/8/layout/cycle4"/>
    <dgm:cxn modelId="{96D02272-E937-44B9-9E9D-4F827BEAA4E1}" type="presParOf" srcId="{C871865C-E111-44A6-B888-A66984511F3A}" destId="{9714181F-6E04-4745-A7FE-83ECFB5F23E2}" srcOrd="2" destOrd="0" presId="urn:microsoft.com/office/officeart/2005/8/layout/cycle4"/>
    <dgm:cxn modelId="{FE986F12-131D-41C1-B253-A0620EB64588}" type="presParOf" srcId="{9714181F-6E04-4745-A7FE-83ECFB5F23E2}" destId="{EAF90356-88E3-40C0-9B9C-41D8EF4429FA}" srcOrd="0" destOrd="0" presId="urn:microsoft.com/office/officeart/2005/8/layout/cycle4"/>
    <dgm:cxn modelId="{E8D985A4-2E21-48F5-BFD1-4D5DB1196470}" type="presParOf" srcId="{9714181F-6E04-4745-A7FE-83ECFB5F23E2}" destId="{7EB26BEA-891D-4DAD-87CD-28DAF8F009CA}" srcOrd="1" destOrd="0" presId="urn:microsoft.com/office/officeart/2005/8/layout/cycle4"/>
    <dgm:cxn modelId="{034226D0-ABF3-456B-AF45-606162D93B61}" type="presParOf" srcId="{C871865C-E111-44A6-B888-A66984511F3A}" destId="{9AF62FF8-EA2A-4446-A8E4-E1E91773C20F}" srcOrd="3" destOrd="0" presId="urn:microsoft.com/office/officeart/2005/8/layout/cycle4"/>
    <dgm:cxn modelId="{C2BDEE11-5BC1-46D6-9EEB-EEA38DF3EA10}" type="presParOf" srcId="{9AF62FF8-EA2A-4446-A8E4-E1E91773C20F}" destId="{3355D324-9C45-4BAF-BCB5-2F61AE23C4DC}" srcOrd="0" destOrd="0" presId="urn:microsoft.com/office/officeart/2005/8/layout/cycle4"/>
    <dgm:cxn modelId="{C4ACE706-82ED-420F-A512-85D171CE4F9D}" type="presParOf" srcId="{9AF62FF8-EA2A-4446-A8E4-E1E91773C20F}" destId="{473C994B-1E06-42F8-9317-74F612EE2693}" srcOrd="1" destOrd="0" presId="urn:microsoft.com/office/officeart/2005/8/layout/cycle4"/>
    <dgm:cxn modelId="{F3FEB79C-B7AA-4294-B543-46CE77473447}" type="presParOf" srcId="{C871865C-E111-44A6-B888-A66984511F3A}" destId="{6773EA77-4E73-42BF-99D5-A51139A2084B}" srcOrd="4" destOrd="0" presId="urn:microsoft.com/office/officeart/2005/8/layout/cycle4"/>
    <dgm:cxn modelId="{7291CBB3-4FA2-480D-848D-1E2CF20C6061}" type="presParOf" srcId="{2CDC43E0-1734-4381-AFFB-66DE99A35375}" destId="{8A05BC72-F973-485B-9F32-81F3C20FD536}" srcOrd="1" destOrd="0" presId="urn:microsoft.com/office/officeart/2005/8/layout/cycle4"/>
    <dgm:cxn modelId="{76DC7127-EEC3-4BA5-856B-18A01BED37F1}" type="presParOf" srcId="{8A05BC72-F973-485B-9F32-81F3C20FD536}" destId="{EE2B20B3-BD2E-46FD-B2E2-B420EC814F3A}" srcOrd="0" destOrd="0" presId="urn:microsoft.com/office/officeart/2005/8/layout/cycle4"/>
    <dgm:cxn modelId="{38C98DAB-8DA5-4E31-867D-22302DE18C5E}" type="presParOf" srcId="{8A05BC72-F973-485B-9F32-81F3C20FD536}" destId="{E61DA43F-C5B6-4188-8D9E-0D0A4059D91F}" srcOrd="1" destOrd="0" presId="urn:microsoft.com/office/officeart/2005/8/layout/cycle4"/>
    <dgm:cxn modelId="{A0301FCC-BD28-4CFA-B80E-E571757D7833}" type="presParOf" srcId="{8A05BC72-F973-485B-9F32-81F3C20FD536}" destId="{A80165F6-D9E6-4ABB-8F2A-FD33635BBEAA}" srcOrd="2" destOrd="0" presId="urn:microsoft.com/office/officeart/2005/8/layout/cycle4"/>
    <dgm:cxn modelId="{B1407473-6102-4D06-9231-742DB3C6CDD3}" type="presParOf" srcId="{8A05BC72-F973-485B-9F32-81F3C20FD536}" destId="{71D863BA-AA39-4D32-81B9-E7136E296E66}" srcOrd="3" destOrd="0" presId="urn:microsoft.com/office/officeart/2005/8/layout/cycle4"/>
    <dgm:cxn modelId="{02B5B9C9-60A7-4E60-B3C5-04DB928B4A98}" type="presParOf" srcId="{8A05BC72-F973-485B-9F32-81F3C20FD536}" destId="{35522A8D-0061-47D7-95A6-401081F42989}" srcOrd="4" destOrd="0" presId="urn:microsoft.com/office/officeart/2005/8/layout/cycle4"/>
    <dgm:cxn modelId="{7A3ED1E9-7798-4005-BD01-6CB381439245}" type="presParOf" srcId="{2CDC43E0-1734-4381-AFFB-66DE99A35375}" destId="{44EAD8B4-1513-486F-8815-5DD881B0AA28}" srcOrd="2" destOrd="0" presId="urn:microsoft.com/office/officeart/2005/8/layout/cycle4"/>
    <dgm:cxn modelId="{5FF45792-EC18-458A-856C-A80F9795BBF0}" type="presParOf" srcId="{2CDC43E0-1734-4381-AFFB-66DE99A35375}" destId="{DCF48887-8D5A-43B6-B734-9FB6D62180AC}"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90356-88E3-40C0-9B9C-41D8EF4429FA}">
      <dsp:nvSpPr>
        <dsp:cNvPr id="0" name=""/>
        <dsp:cNvSpPr/>
      </dsp:nvSpPr>
      <dsp:spPr>
        <a:xfrm>
          <a:off x="4429643" y="3081390"/>
          <a:ext cx="3349195" cy="145848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kumimoji="1" lang="ja-JP" altLang="en-US" sz="1200" kern="1200" dirty="0"/>
            <a:t>年度末の決算結果をもとに改善状況を検証し、経営改善策の効果を確認する。</a:t>
          </a:r>
        </a:p>
      </dsp:txBody>
      <dsp:txXfrm>
        <a:off x="5466440" y="3478048"/>
        <a:ext cx="2280360" cy="1029784"/>
      </dsp:txXfrm>
    </dsp:sp>
    <dsp:sp modelId="{3355D324-9C45-4BAF-BCB5-2F61AE23C4DC}">
      <dsp:nvSpPr>
        <dsp:cNvPr id="0" name=""/>
        <dsp:cNvSpPr/>
      </dsp:nvSpPr>
      <dsp:spPr>
        <a:xfrm>
          <a:off x="0" y="3099271"/>
          <a:ext cx="3489555" cy="145848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kumimoji="1" lang="ja-JP" altLang="en-US" sz="1200" kern="1200" dirty="0"/>
            <a:t>計画に沿っていない経営改善策や新たな課題に対し、さらなる経営改善を検討する。</a:t>
          </a:r>
        </a:p>
      </dsp:txBody>
      <dsp:txXfrm>
        <a:off x="32038" y="3495929"/>
        <a:ext cx="2378612" cy="1029784"/>
      </dsp:txXfrm>
    </dsp:sp>
    <dsp:sp modelId="{8D2494A9-C06C-48BD-AFE2-4D109CE8CCA8}">
      <dsp:nvSpPr>
        <dsp:cNvPr id="0" name=""/>
        <dsp:cNvSpPr/>
      </dsp:nvSpPr>
      <dsp:spPr>
        <a:xfrm>
          <a:off x="4786443" y="156538"/>
          <a:ext cx="2992395" cy="118443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kumimoji="1" lang="ja-JP" altLang="en-US" sz="1200" kern="1200" dirty="0"/>
            <a:t>経営改善策に沿って日々の業務を行う。</a:t>
          </a:r>
        </a:p>
      </dsp:txBody>
      <dsp:txXfrm>
        <a:off x="5710180" y="182556"/>
        <a:ext cx="2042640" cy="836288"/>
      </dsp:txXfrm>
    </dsp:sp>
    <dsp:sp modelId="{6582D210-6331-4158-A523-6D5CCA8BDB30}">
      <dsp:nvSpPr>
        <dsp:cNvPr id="0" name=""/>
        <dsp:cNvSpPr/>
      </dsp:nvSpPr>
      <dsp:spPr>
        <a:xfrm>
          <a:off x="61572" y="132634"/>
          <a:ext cx="3176570" cy="145848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kumimoji="1" lang="ja-JP" altLang="en-US" sz="1200" kern="1200" dirty="0"/>
            <a:t>「有識者の意見」を踏まえた経営改善策を策定する。</a:t>
          </a:r>
        </a:p>
      </dsp:txBody>
      <dsp:txXfrm>
        <a:off x="93610" y="164672"/>
        <a:ext cx="2159523" cy="1029784"/>
      </dsp:txXfrm>
    </dsp:sp>
    <dsp:sp modelId="{EE2B20B3-BD2E-46FD-B2E2-B420EC814F3A}">
      <dsp:nvSpPr>
        <dsp:cNvPr id="0" name=""/>
        <dsp:cNvSpPr/>
      </dsp:nvSpPr>
      <dsp:spPr>
        <a:xfrm>
          <a:off x="1870335" y="259791"/>
          <a:ext cx="1973506" cy="1973506"/>
        </a:xfrm>
        <a:prstGeom prst="pieWedg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kumimoji="1" lang="en-US" altLang="ja-JP" sz="2100" kern="1200" dirty="0"/>
            <a:t>Plan</a:t>
          </a:r>
        </a:p>
        <a:p>
          <a:pPr lvl="0" algn="ctr" defTabSz="933450">
            <a:lnSpc>
              <a:spcPct val="90000"/>
            </a:lnSpc>
            <a:spcBef>
              <a:spcPct val="0"/>
            </a:spcBef>
            <a:spcAft>
              <a:spcPct val="35000"/>
            </a:spcAft>
          </a:pPr>
          <a:r>
            <a:rPr kumimoji="1" lang="ja-JP" altLang="en-US" sz="2100" kern="1200" dirty="0"/>
            <a:t>（計画）</a:t>
          </a:r>
        </a:p>
      </dsp:txBody>
      <dsp:txXfrm>
        <a:off x="2448362" y="837818"/>
        <a:ext cx="1395479" cy="1395479"/>
      </dsp:txXfrm>
    </dsp:sp>
    <dsp:sp modelId="{E61DA43F-C5B6-4188-8D9E-0D0A4059D91F}">
      <dsp:nvSpPr>
        <dsp:cNvPr id="0" name=""/>
        <dsp:cNvSpPr/>
      </dsp:nvSpPr>
      <dsp:spPr>
        <a:xfrm rot="5400000">
          <a:off x="3934997" y="259791"/>
          <a:ext cx="1973506" cy="1973506"/>
        </a:xfrm>
        <a:prstGeom prst="pieWedg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kumimoji="1" lang="en-US" altLang="ja-JP" sz="2100" kern="1200" dirty="0"/>
            <a:t>Do</a:t>
          </a:r>
        </a:p>
        <a:p>
          <a:pPr lvl="0" algn="ctr" defTabSz="933450">
            <a:lnSpc>
              <a:spcPct val="90000"/>
            </a:lnSpc>
            <a:spcBef>
              <a:spcPct val="0"/>
            </a:spcBef>
            <a:spcAft>
              <a:spcPct val="35000"/>
            </a:spcAft>
          </a:pPr>
          <a:r>
            <a:rPr kumimoji="1" lang="ja-JP" altLang="en-US" sz="2100" kern="1200" dirty="0"/>
            <a:t>（実行）</a:t>
          </a:r>
        </a:p>
      </dsp:txBody>
      <dsp:txXfrm rot="-5400000">
        <a:off x="3934997" y="837818"/>
        <a:ext cx="1395479" cy="1395479"/>
      </dsp:txXfrm>
    </dsp:sp>
    <dsp:sp modelId="{A80165F6-D9E6-4ABB-8F2A-FD33635BBEAA}">
      <dsp:nvSpPr>
        <dsp:cNvPr id="0" name=""/>
        <dsp:cNvSpPr/>
      </dsp:nvSpPr>
      <dsp:spPr>
        <a:xfrm rot="10800000">
          <a:off x="3934997" y="2324453"/>
          <a:ext cx="1973506" cy="1973506"/>
        </a:xfrm>
        <a:prstGeom prst="pieWedg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kumimoji="1" lang="en-US" altLang="ja-JP" sz="2100" kern="1200" dirty="0"/>
            <a:t>Check</a:t>
          </a:r>
        </a:p>
        <a:p>
          <a:pPr lvl="0" algn="ctr" defTabSz="933450">
            <a:lnSpc>
              <a:spcPct val="90000"/>
            </a:lnSpc>
            <a:spcBef>
              <a:spcPct val="0"/>
            </a:spcBef>
            <a:spcAft>
              <a:spcPct val="35000"/>
            </a:spcAft>
          </a:pPr>
          <a:r>
            <a:rPr kumimoji="1" lang="ja-JP" altLang="en-US" sz="2100" kern="1200" dirty="0"/>
            <a:t>（評価）</a:t>
          </a:r>
        </a:p>
      </dsp:txBody>
      <dsp:txXfrm rot="10800000">
        <a:off x="3934997" y="2324453"/>
        <a:ext cx="1395479" cy="1395479"/>
      </dsp:txXfrm>
    </dsp:sp>
    <dsp:sp modelId="{71D863BA-AA39-4D32-81B9-E7136E296E66}">
      <dsp:nvSpPr>
        <dsp:cNvPr id="0" name=""/>
        <dsp:cNvSpPr/>
      </dsp:nvSpPr>
      <dsp:spPr>
        <a:xfrm rot="16200000">
          <a:off x="1870335" y="2324453"/>
          <a:ext cx="1973506" cy="1973506"/>
        </a:xfrm>
        <a:prstGeom prst="pieWedg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kumimoji="1" lang="en-US" altLang="ja-JP" sz="2100" kern="1200" dirty="0"/>
            <a:t>Action</a:t>
          </a:r>
        </a:p>
        <a:p>
          <a:pPr lvl="0" algn="ctr" defTabSz="933450">
            <a:lnSpc>
              <a:spcPct val="90000"/>
            </a:lnSpc>
            <a:spcBef>
              <a:spcPct val="0"/>
            </a:spcBef>
            <a:spcAft>
              <a:spcPct val="35000"/>
            </a:spcAft>
          </a:pPr>
          <a:r>
            <a:rPr kumimoji="1" lang="ja-JP" altLang="en-US" sz="2100" kern="1200" dirty="0"/>
            <a:t>（改善）</a:t>
          </a:r>
        </a:p>
      </dsp:txBody>
      <dsp:txXfrm rot="5400000">
        <a:off x="2448362" y="2324453"/>
        <a:ext cx="1395479" cy="1395479"/>
      </dsp:txXfrm>
    </dsp:sp>
    <dsp:sp modelId="{44EAD8B4-1513-486F-8815-5DD881B0AA28}">
      <dsp:nvSpPr>
        <dsp:cNvPr id="0" name=""/>
        <dsp:cNvSpPr/>
      </dsp:nvSpPr>
      <dsp:spPr>
        <a:xfrm>
          <a:off x="3548727" y="1868678"/>
          <a:ext cx="681383" cy="592507"/>
        </a:xfrm>
        <a:prstGeom prst="circular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F48887-8D5A-43B6-B734-9FB6D62180AC}">
      <dsp:nvSpPr>
        <dsp:cNvPr id="0" name=""/>
        <dsp:cNvSpPr/>
      </dsp:nvSpPr>
      <dsp:spPr>
        <a:xfrm rot="10800000">
          <a:off x="3548727" y="2096565"/>
          <a:ext cx="681383" cy="592507"/>
        </a:xfrm>
        <a:prstGeom prst="circular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CBFF06E-E0EF-4906-B12D-2C8E2B517655}" type="datetimeFigureOut">
              <a:rPr kumimoji="1" lang="ja-JP" altLang="en-US" smtClean="0"/>
              <a:t>2022/3/18</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3833332-7681-4398-81D6-0574307D3D5A}" type="slidenum">
              <a:rPr kumimoji="1" lang="ja-JP" altLang="en-US" smtClean="0"/>
              <a:t>‹#›</a:t>
            </a:fld>
            <a:endParaRPr kumimoji="1" lang="ja-JP" altLang="en-US"/>
          </a:p>
        </p:txBody>
      </p:sp>
    </p:spTree>
    <p:extLst>
      <p:ext uri="{BB962C8B-B14F-4D97-AF65-F5344CB8AC3E}">
        <p14:creationId xmlns:p14="http://schemas.microsoft.com/office/powerpoint/2010/main" val="1335837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75" cy="498645"/>
          </a:xfrm>
          <a:prstGeom prst="rect">
            <a:avLst/>
          </a:prstGeom>
        </p:spPr>
        <p:txBody>
          <a:bodyPr vert="horz" lIns="92187" tIns="46091" rIns="92187" bIns="460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645"/>
          </a:xfrm>
          <a:prstGeom prst="rect">
            <a:avLst/>
          </a:prstGeom>
        </p:spPr>
        <p:txBody>
          <a:bodyPr vert="horz" lIns="92187" tIns="46091" rIns="92187" bIns="46091" rtlCol="0"/>
          <a:lstStyle>
            <a:lvl1pPr algn="r">
              <a:defRPr sz="1200"/>
            </a:lvl1pPr>
          </a:lstStyle>
          <a:p>
            <a:fld id="{03CF707E-E338-4175-96F7-401751D3C73D}" type="datetimeFigureOut">
              <a:rPr kumimoji="1" lang="ja-JP" altLang="en-US" smtClean="0"/>
              <a:t>2022/3/18</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4388"/>
          </a:xfrm>
          <a:prstGeom prst="rect">
            <a:avLst/>
          </a:prstGeom>
          <a:noFill/>
          <a:ln w="12700">
            <a:solidFill>
              <a:prstClr val="black"/>
            </a:solidFill>
          </a:ln>
        </p:spPr>
        <p:txBody>
          <a:bodyPr vert="horz" lIns="92187" tIns="46091" rIns="92187" bIns="46091" rtlCol="0" anchor="ctr"/>
          <a:lstStyle/>
          <a:p>
            <a:endParaRPr lang="ja-JP" altLang="en-US"/>
          </a:p>
        </p:txBody>
      </p:sp>
      <p:sp>
        <p:nvSpPr>
          <p:cNvPr id="5" name="ノート プレースホルダー 4"/>
          <p:cNvSpPr>
            <a:spLocks noGrp="1"/>
          </p:cNvSpPr>
          <p:nvPr>
            <p:ph type="body" sz="quarter" idx="3"/>
          </p:nvPr>
        </p:nvSpPr>
        <p:spPr>
          <a:xfrm>
            <a:off x="680241" y="4783479"/>
            <a:ext cx="5446723" cy="3914043"/>
          </a:xfrm>
          <a:prstGeom prst="rect">
            <a:avLst/>
          </a:prstGeom>
        </p:spPr>
        <p:txBody>
          <a:bodyPr vert="horz" lIns="92187" tIns="46091" rIns="92187" bIns="460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94"/>
            <a:ext cx="2950375" cy="498645"/>
          </a:xfrm>
          <a:prstGeom prst="rect">
            <a:avLst/>
          </a:prstGeom>
        </p:spPr>
        <p:txBody>
          <a:bodyPr vert="horz" lIns="92187" tIns="46091" rIns="92187" bIns="460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694"/>
            <a:ext cx="2950374" cy="498645"/>
          </a:xfrm>
          <a:prstGeom prst="rect">
            <a:avLst/>
          </a:prstGeom>
        </p:spPr>
        <p:txBody>
          <a:bodyPr vert="horz" lIns="92187" tIns="46091" rIns="92187" bIns="46091"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1</a:t>
            </a:fld>
            <a:endParaRPr kumimoji="1" lang="ja-JP" altLang="en-US"/>
          </a:p>
        </p:txBody>
      </p:sp>
    </p:spTree>
    <p:extLst>
      <p:ext uri="{BB962C8B-B14F-4D97-AF65-F5344CB8AC3E}">
        <p14:creationId xmlns:p14="http://schemas.microsoft.com/office/powerpoint/2010/main" val="1718947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20</a:t>
            </a:fld>
            <a:endParaRPr kumimoji="1" lang="ja-JP" altLang="en-US"/>
          </a:p>
        </p:txBody>
      </p:sp>
    </p:spTree>
    <p:extLst>
      <p:ext uri="{BB962C8B-B14F-4D97-AF65-F5344CB8AC3E}">
        <p14:creationId xmlns:p14="http://schemas.microsoft.com/office/powerpoint/2010/main" val="1245684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21</a:t>
            </a:fld>
            <a:endParaRPr kumimoji="1" lang="ja-JP" altLang="en-US"/>
          </a:p>
        </p:txBody>
      </p:sp>
    </p:spTree>
    <p:extLst>
      <p:ext uri="{BB962C8B-B14F-4D97-AF65-F5344CB8AC3E}">
        <p14:creationId xmlns:p14="http://schemas.microsoft.com/office/powerpoint/2010/main" val="494588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2</a:t>
            </a:fld>
            <a:endParaRPr kumimoji="1" lang="ja-JP" altLang="en-US"/>
          </a:p>
        </p:txBody>
      </p:sp>
    </p:spTree>
    <p:extLst>
      <p:ext uri="{BB962C8B-B14F-4D97-AF65-F5344CB8AC3E}">
        <p14:creationId xmlns:p14="http://schemas.microsoft.com/office/powerpoint/2010/main" val="396949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5</a:t>
            </a:fld>
            <a:endParaRPr kumimoji="1" lang="ja-JP" altLang="en-US"/>
          </a:p>
        </p:txBody>
      </p:sp>
    </p:spTree>
    <p:extLst>
      <p:ext uri="{BB962C8B-B14F-4D97-AF65-F5344CB8AC3E}">
        <p14:creationId xmlns:p14="http://schemas.microsoft.com/office/powerpoint/2010/main" val="1302726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D216E-87BB-4C3D-8BE9-1BEE5930CF1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7106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D216E-87BB-4C3D-8BE9-1BEE5930CF1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135011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D216E-87BB-4C3D-8BE9-1BEE5930CF1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90455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14</a:t>
            </a:fld>
            <a:endParaRPr kumimoji="1" lang="ja-JP" altLang="en-US"/>
          </a:p>
        </p:txBody>
      </p:sp>
    </p:spTree>
    <p:extLst>
      <p:ext uri="{BB962C8B-B14F-4D97-AF65-F5344CB8AC3E}">
        <p14:creationId xmlns:p14="http://schemas.microsoft.com/office/powerpoint/2010/main" val="4261837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16</a:t>
            </a:fld>
            <a:endParaRPr kumimoji="1" lang="ja-JP" altLang="en-US"/>
          </a:p>
        </p:txBody>
      </p:sp>
    </p:spTree>
    <p:extLst>
      <p:ext uri="{BB962C8B-B14F-4D97-AF65-F5344CB8AC3E}">
        <p14:creationId xmlns:p14="http://schemas.microsoft.com/office/powerpoint/2010/main" val="359140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17</a:t>
            </a:fld>
            <a:endParaRPr kumimoji="1" lang="ja-JP" altLang="en-US"/>
          </a:p>
        </p:txBody>
      </p:sp>
    </p:spTree>
    <p:extLst>
      <p:ext uri="{BB962C8B-B14F-4D97-AF65-F5344CB8AC3E}">
        <p14:creationId xmlns:p14="http://schemas.microsoft.com/office/powerpoint/2010/main" val="1853409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2022/3/18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2022/3/18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2022/3/18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2022/3/18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2022/3/18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2022/3/18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2022/3/18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2022/3/18</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78424" y="1217897"/>
            <a:ext cx="6341196" cy="1907440"/>
          </a:xfrm>
          <a:noFill/>
        </p:spPr>
        <p:txBody>
          <a:bodyPr>
            <a:normAutofit fontScale="90000"/>
          </a:bodyPr>
          <a:lstStyle/>
          <a:p>
            <a:r>
              <a:rPr kumimoji="1" lang="ja-JP" altLang="en-US" sz="4400" dirty="0">
                <a:solidFill>
                  <a:schemeClr val="tx1"/>
                </a:solidFill>
                <a:effectLst>
                  <a:outerShdw blurRad="38100" dist="38100" dir="2700000" algn="tl">
                    <a:srgbClr val="000000">
                      <a:alpha val="43137"/>
                    </a:srgbClr>
                  </a:outerShdw>
                </a:effectLst>
              </a:rPr>
              <a:t>港湾施設提供事業経営計画</a:t>
            </a:r>
            <a:r>
              <a:rPr kumimoji="1" lang="en-US" altLang="ja-JP" sz="4400" dirty="0">
                <a:solidFill>
                  <a:schemeClr val="tx1"/>
                </a:solidFill>
                <a:effectLst>
                  <a:outerShdw blurRad="38100" dist="38100" dir="2700000" algn="tl">
                    <a:srgbClr val="000000">
                      <a:alpha val="43137"/>
                    </a:srgbClr>
                  </a:outerShdw>
                </a:effectLst>
              </a:rPr>
              <a:t/>
            </a:r>
            <a:br>
              <a:rPr kumimoji="1" lang="en-US" altLang="ja-JP" sz="4400" dirty="0">
                <a:solidFill>
                  <a:schemeClr val="tx1"/>
                </a:solidFill>
                <a:effectLst>
                  <a:outerShdw blurRad="38100" dist="38100" dir="2700000" algn="tl">
                    <a:srgbClr val="000000">
                      <a:alpha val="43137"/>
                    </a:srgbClr>
                  </a:outerShdw>
                </a:effectLst>
              </a:rPr>
            </a:br>
            <a:r>
              <a:rPr kumimoji="1" lang="en-US" altLang="ja-JP" sz="4400" dirty="0" smtClean="0">
                <a:solidFill>
                  <a:schemeClr val="tx1"/>
                </a:solidFill>
                <a:effectLst>
                  <a:outerShdw blurRad="38100" dist="38100" dir="2700000" algn="tl">
                    <a:srgbClr val="000000">
                      <a:alpha val="43137"/>
                    </a:srgbClr>
                  </a:outerShdw>
                </a:effectLst>
              </a:rPr>
              <a:t>Ver.5.0</a:t>
            </a:r>
            <a:endParaRPr kumimoji="1" lang="ja-JP" altLang="en-US" sz="4400" dirty="0">
              <a:solidFill>
                <a:schemeClr val="tx1"/>
              </a:solidFill>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1143000" y="4641006"/>
            <a:ext cx="6858000" cy="698679"/>
          </a:xfrm>
        </p:spPr>
        <p:txBody>
          <a:bodyPr>
            <a:normAutofit fontScale="92500" lnSpcReduction="10000"/>
          </a:bodyPr>
          <a:lstStyle/>
          <a:p>
            <a:pPr algn="ctr"/>
            <a:r>
              <a:rPr lang="ja-JP" altLang="en-US" sz="4400" dirty="0">
                <a:solidFill>
                  <a:schemeClr val="tx1"/>
                </a:solidFill>
              </a:rPr>
              <a:t>令和４</a:t>
            </a:r>
            <a:r>
              <a:rPr kumimoji="1" lang="ja-JP" altLang="en-US" sz="4400" dirty="0">
                <a:solidFill>
                  <a:schemeClr val="tx1"/>
                </a:solidFill>
              </a:rPr>
              <a:t>年</a:t>
            </a:r>
            <a:r>
              <a:rPr lang="ja-JP" altLang="en-US" sz="4400" dirty="0">
                <a:solidFill>
                  <a:schemeClr val="tx1"/>
                </a:solidFill>
              </a:rPr>
              <a:t>３</a:t>
            </a:r>
            <a:r>
              <a:rPr kumimoji="1" lang="ja-JP" altLang="en-US" sz="4400" dirty="0">
                <a:solidFill>
                  <a:schemeClr val="tx1"/>
                </a:solidFill>
              </a:rPr>
              <a:t>月</a:t>
            </a:r>
          </a:p>
        </p:txBody>
      </p:sp>
      <p:sp>
        <p:nvSpPr>
          <p:cNvPr id="5" name="正方形/長方形 4"/>
          <p:cNvSpPr/>
          <p:nvPr/>
        </p:nvSpPr>
        <p:spPr>
          <a:xfrm>
            <a:off x="423082" y="5285095"/>
            <a:ext cx="8315108" cy="8563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a:t>大阪港湾局</a:t>
            </a:r>
            <a:endParaRPr kumimoji="1" lang="ja-JP" altLang="en-US" sz="3600" dirty="0"/>
          </a:p>
        </p:txBody>
      </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1</a:t>
            </a:fld>
            <a:endParaRPr kumimoji="1" lang="ja-JP" altLang="en-US"/>
          </a:p>
        </p:txBody>
      </p:sp>
    </p:spTree>
    <p:extLst>
      <p:ext uri="{BB962C8B-B14F-4D97-AF65-F5344CB8AC3E}">
        <p14:creationId xmlns:p14="http://schemas.microsoft.com/office/powerpoint/2010/main" val="3415135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40677" y="1405108"/>
            <a:ext cx="8862646" cy="4207902"/>
          </a:xfrm>
          <a:prstGeom prst="rect">
            <a:avLst/>
          </a:prstGeom>
          <a:noFill/>
          <a:ln w="38100">
            <a:solidFill>
              <a:srgbClr val="7030A0"/>
            </a:solidFill>
          </a:ln>
        </p:spPr>
        <p:txBody>
          <a:bodyPr wrap="square">
            <a:noAutofit/>
          </a:bodyPr>
          <a:lstStyle/>
          <a:p>
            <a:pPr algn="just"/>
            <a:endParaRPr lang="en-US" altLang="ja-JP" sz="1400" kern="100" dirty="0">
              <a:solidFill>
                <a:prstClr val="black"/>
              </a:solidFill>
              <a:latin typeface="+mn-ea"/>
              <a:cs typeface="Times New Roman" panose="02020603050405020304" pitchFamily="18" charset="0"/>
            </a:endParaRPr>
          </a:p>
          <a:p>
            <a:pPr algn="just"/>
            <a:endParaRPr lang="en-US" altLang="ja-JP" sz="1400" kern="100" dirty="0">
              <a:latin typeface="+mn-ea"/>
              <a:cs typeface="Times New Roman" panose="02020603050405020304" pitchFamily="18" charset="0"/>
            </a:endParaRPr>
          </a:p>
          <a:p>
            <a:pPr algn="just"/>
            <a:endParaRPr lang="en-US" altLang="ja-JP" sz="1400" kern="100" dirty="0">
              <a:latin typeface="+mn-ea"/>
              <a:cs typeface="Times New Roman" panose="02020603050405020304" pitchFamily="18" charset="0"/>
            </a:endParaRPr>
          </a:p>
          <a:p>
            <a:pPr algn="just"/>
            <a:r>
              <a:rPr lang="ja-JP" altLang="en-US" sz="1400" b="1" kern="100" dirty="0" smtClean="0">
                <a:latin typeface="+mn-ea"/>
                <a:cs typeface="Times New Roman" panose="02020603050405020304" pitchFamily="18" charset="0"/>
              </a:rPr>
              <a:t>改</a:t>
            </a:r>
            <a:r>
              <a:rPr lang="ja-JP" altLang="en-US" sz="1400" b="1" kern="100" dirty="0">
                <a:latin typeface="+mn-ea"/>
                <a:cs typeface="Times New Roman" panose="02020603050405020304" pitchFamily="18" charset="0"/>
              </a:rPr>
              <a:t>　善　策</a:t>
            </a:r>
            <a:r>
              <a:rPr lang="ja-JP" altLang="en-US" sz="1400" b="1" kern="100" dirty="0" smtClean="0">
                <a:latin typeface="+mn-ea"/>
                <a:cs typeface="Times New Roman" panose="02020603050405020304" pitchFamily="18" charset="0"/>
              </a:rPr>
              <a:t>：</a:t>
            </a:r>
            <a:endParaRPr lang="en-US" altLang="ja-JP" sz="1400" b="1" kern="100" dirty="0" smtClean="0">
              <a:latin typeface="+mn-ea"/>
              <a:cs typeface="Times New Roman" panose="02020603050405020304" pitchFamily="18" charset="0"/>
            </a:endParaRPr>
          </a:p>
          <a:p>
            <a:pPr algn="just"/>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補修費</a:t>
            </a:r>
            <a:r>
              <a:rPr lang="ja-JP" altLang="en-US" sz="1400" kern="100" dirty="0">
                <a:latin typeface="+mn-ea"/>
                <a:cs typeface="Times New Roman" panose="02020603050405020304" pitchFamily="18" charset="0"/>
              </a:rPr>
              <a:t>を精査するとともに、新たな事業者の掘起こしをすることにより、収支改善を図る。</a:t>
            </a:r>
            <a:endParaRPr lang="en-US" altLang="ja-JP" sz="1400" kern="100" dirty="0">
              <a:latin typeface="+mn-ea"/>
              <a:cs typeface="Times New Roman" panose="02020603050405020304" pitchFamily="18" charset="0"/>
            </a:endParaRPr>
          </a:p>
          <a:p>
            <a:pPr algn="just"/>
            <a:endParaRPr lang="en-US" altLang="ja-JP" sz="1400" kern="100" dirty="0">
              <a:latin typeface="+mn-ea"/>
              <a:cs typeface="Times New Roman" panose="02020603050405020304" pitchFamily="18" charset="0"/>
            </a:endParaRPr>
          </a:p>
          <a:p>
            <a:pPr algn="just"/>
            <a:r>
              <a:rPr lang="ja-JP" altLang="en-US" sz="1400" b="1" kern="100" dirty="0">
                <a:latin typeface="+mn-ea"/>
                <a:cs typeface="Times New Roman" panose="02020603050405020304" pitchFamily="18" charset="0"/>
              </a:rPr>
              <a:t>取　　　組</a:t>
            </a:r>
            <a:r>
              <a:rPr lang="ja-JP" altLang="en-US" sz="1400" b="1" kern="100" dirty="0" smtClean="0">
                <a:latin typeface="+mn-ea"/>
                <a:cs typeface="Times New Roman" panose="02020603050405020304" pitchFamily="18" charset="0"/>
              </a:rPr>
              <a:t>：</a:t>
            </a:r>
            <a:endParaRPr lang="en-US" altLang="ja-JP" sz="1400" b="1" kern="100" dirty="0" smtClean="0">
              <a:latin typeface="+mn-ea"/>
              <a:cs typeface="Times New Roman" panose="02020603050405020304" pitchFamily="18" charset="0"/>
            </a:endParaRPr>
          </a:p>
          <a:p>
            <a:pPr algn="just"/>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補修費</a:t>
            </a:r>
            <a:r>
              <a:rPr lang="ja-JP" altLang="en-US" sz="1400" kern="100" dirty="0">
                <a:latin typeface="+mn-ea"/>
                <a:cs typeface="Times New Roman" panose="02020603050405020304" pitchFamily="18" charset="0"/>
              </a:rPr>
              <a:t>の精査を実施し、埠頭利用再編により新たな事業者の掘起こしを実施した。</a:t>
            </a:r>
            <a:endParaRPr lang="en-US" altLang="ja-JP" sz="1400" kern="100" dirty="0">
              <a:latin typeface="+mn-ea"/>
              <a:cs typeface="Times New Roman" panose="02020603050405020304" pitchFamily="18" charset="0"/>
            </a:endParaRPr>
          </a:p>
          <a:p>
            <a:pPr algn="just"/>
            <a:endParaRPr lang="en-US" altLang="ja-JP" sz="1400" kern="100" dirty="0">
              <a:latin typeface="+mn-ea"/>
              <a:cs typeface="Times New Roman" panose="02020603050405020304" pitchFamily="18" charset="0"/>
            </a:endParaRPr>
          </a:p>
          <a:p>
            <a:pPr algn="just"/>
            <a:r>
              <a:rPr lang="ja-JP" altLang="en-US" sz="1400" b="1" kern="100" dirty="0">
                <a:latin typeface="+mn-ea"/>
                <a:cs typeface="Times New Roman" panose="02020603050405020304" pitchFamily="18" charset="0"/>
              </a:rPr>
              <a:t>成　　　果</a:t>
            </a:r>
            <a:r>
              <a:rPr lang="ja-JP" altLang="en-US" sz="1400" b="1" kern="100" dirty="0" smtClean="0">
                <a:latin typeface="+mn-ea"/>
                <a:cs typeface="Times New Roman" panose="02020603050405020304" pitchFamily="18" charset="0"/>
              </a:rPr>
              <a:t>：</a:t>
            </a:r>
            <a:endParaRPr lang="en-US" altLang="ja-JP" sz="1400" b="1" kern="100" dirty="0" smtClean="0">
              <a:latin typeface="+mn-ea"/>
              <a:cs typeface="Times New Roman" panose="02020603050405020304" pitchFamily="18" charset="0"/>
            </a:endParaRPr>
          </a:p>
          <a:p>
            <a:pPr algn="just"/>
            <a:r>
              <a:rPr lang="ja-JP" altLang="en-US" sz="1400" kern="100" dirty="0">
                <a:latin typeface="+mn-ea"/>
                <a:cs typeface="Times New Roman" panose="02020603050405020304" pitchFamily="18" charset="0"/>
              </a:rPr>
              <a:t>　</a:t>
            </a:r>
            <a:r>
              <a:rPr lang="en-US" altLang="ja-JP" sz="1400" kern="100" dirty="0" smtClean="0">
                <a:latin typeface="+mn-ea"/>
                <a:cs typeface="Times New Roman" panose="02020603050405020304" pitchFamily="18" charset="0"/>
              </a:rPr>
              <a:t>A</a:t>
            </a:r>
            <a:r>
              <a:rPr lang="ja-JP" altLang="en-US" sz="1400" kern="100" dirty="0">
                <a:latin typeface="+mn-ea"/>
                <a:cs typeface="Times New Roman" panose="02020603050405020304" pitchFamily="18" charset="0"/>
              </a:rPr>
              <a:t>･</a:t>
            </a:r>
            <a:r>
              <a:rPr lang="en-US" altLang="ja-JP" sz="1400" kern="100" dirty="0">
                <a:latin typeface="+mn-ea"/>
                <a:cs typeface="Times New Roman" panose="02020603050405020304" pitchFamily="18" charset="0"/>
              </a:rPr>
              <a:t>B</a:t>
            </a:r>
            <a:r>
              <a:rPr lang="ja-JP" altLang="en-US" sz="1400" kern="100" dirty="0">
                <a:latin typeface="+mn-ea"/>
                <a:cs typeface="Times New Roman" panose="02020603050405020304" pitchFamily="18" charset="0"/>
              </a:rPr>
              <a:t>地区、</a:t>
            </a:r>
            <a:r>
              <a:rPr lang="en-US" altLang="ja-JP" sz="1400" kern="100" dirty="0">
                <a:latin typeface="+mn-ea"/>
                <a:cs typeface="Times New Roman" panose="02020603050405020304" pitchFamily="18" charset="0"/>
              </a:rPr>
              <a:t>I</a:t>
            </a:r>
            <a:r>
              <a:rPr lang="ja-JP" altLang="en-US" sz="1400" kern="100" dirty="0">
                <a:latin typeface="+mn-ea"/>
                <a:cs typeface="Times New Roman" panose="02020603050405020304" pitchFamily="18" charset="0"/>
              </a:rPr>
              <a:t>地区及び</a:t>
            </a:r>
            <a:r>
              <a:rPr lang="en-US" altLang="ja-JP" sz="1400" kern="100" dirty="0">
                <a:latin typeface="+mn-ea"/>
                <a:cs typeface="Times New Roman" panose="02020603050405020304" pitchFamily="18" charset="0"/>
              </a:rPr>
              <a:t>Q</a:t>
            </a:r>
            <a:r>
              <a:rPr lang="ja-JP" altLang="en-US" sz="1400" kern="100" dirty="0">
                <a:latin typeface="+mn-ea"/>
                <a:cs typeface="Times New Roman" panose="02020603050405020304" pitchFamily="18" charset="0"/>
              </a:rPr>
              <a:t>地区は稼働率（</a:t>
            </a:r>
            <a:r>
              <a:rPr lang="en-US" altLang="ja-JP" sz="1400" kern="100" dirty="0">
                <a:latin typeface="+mn-ea"/>
                <a:cs typeface="Times New Roman" panose="02020603050405020304" pitchFamily="18" charset="0"/>
              </a:rPr>
              <a:t>R</a:t>
            </a:r>
            <a:r>
              <a:rPr lang="ja-JP" altLang="en-US" sz="1400" kern="100" dirty="0" smtClean="0">
                <a:latin typeface="+mn-ea"/>
                <a:cs typeface="Times New Roman" panose="02020603050405020304" pitchFamily="18" charset="0"/>
              </a:rPr>
              <a:t>元：</a:t>
            </a:r>
            <a:r>
              <a:rPr lang="en-US" altLang="ja-JP" sz="1400" kern="100" dirty="0" smtClean="0">
                <a:latin typeface="+mn-ea"/>
                <a:cs typeface="Times New Roman" panose="02020603050405020304" pitchFamily="18" charset="0"/>
              </a:rPr>
              <a:t>A</a:t>
            </a:r>
            <a:r>
              <a:rPr lang="ja-JP" altLang="en-US" sz="1400" kern="100" dirty="0">
                <a:latin typeface="+mn-ea"/>
                <a:cs typeface="Times New Roman" panose="02020603050405020304" pitchFamily="18" charset="0"/>
              </a:rPr>
              <a:t>･</a:t>
            </a:r>
            <a:r>
              <a:rPr lang="en-US" altLang="ja-JP" sz="1400" kern="100" dirty="0">
                <a:latin typeface="+mn-ea"/>
                <a:cs typeface="Times New Roman" panose="02020603050405020304" pitchFamily="18" charset="0"/>
              </a:rPr>
              <a:t>B</a:t>
            </a:r>
            <a:r>
              <a:rPr lang="ja-JP" altLang="en-US" sz="1400" kern="100" dirty="0">
                <a:latin typeface="+mn-ea"/>
                <a:cs typeface="Times New Roman" panose="02020603050405020304" pitchFamily="18" charset="0"/>
              </a:rPr>
              <a:t>地区</a:t>
            </a:r>
            <a:r>
              <a:rPr lang="en-US" altLang="ja-JP" sz="1400" kern="100" dirty="0">
                <a:latin typeface="+mn-ea"/>
                <a:cs typeface="Times New Roman" panose="02020603050405020304" pitchFamily="18" charset="0"/>
              </a:rPr>
              <a:t>:88.0</a:t>
            </a:r>
            <a:r>
              <a:rPr lang="en-US" altLang="ja-JP" sz="1400" kern="100" dirty="0" smtClean="0">
                <a:latin typeface="+mn-ea"/>
                <a:cs typeface="Times New Roman" panose="02020603050405020304" pitchFamily="18" charset="0"/>
              </a:rPr>
              <a:t>%</a:t>
            </a:r>
            <a:r>
              <a:rPr lang="ja-JP" altLang="en-US" sz="1400" kern="100" dirty="0" smtClean="0">
                <a:latin typeface="+mn-ea"/>
                <a:cs typeface="Times New Roman" panose="02020603050405020304" pitchFamily="18" charset="0"/>
              </a:rPr>
              <a:t>、</a:t>
            </a:r>
            <a:r>
              <a:rPr lang="en-US" altLang="ja-JP" sz="1400" kern="100" dirty="0">
                <a:latin typeface="+mn-ea"/>
                <a:cs typeface="Times New Roman" panose="02020603050405020304" pitchFamily="18" charset="0"/>
              </a:rPr>
              <a:t>I</a:t>
            </a:r>
            <a:r>
              <a:rPr lang="ja-JP" altLang="en-US" sz="1400" kern="100" dirty="0">
                <a:latin typeface="+mn-ea"/>
                <a:cs typeface="Times New Roman" panose="02020603050405020304" pitchFamily="18" charset="0"/>
              </a:rPr>
              <a:t>地区：</a:t>
            </a:r>
            <a:r>
              <a:rPr lang="en-US" altLang="ja-JP" sz="1400" kern="100" dirty="0">
                <a:latin typeface="+mn-ea"/>
                <a:cs typeface="Times New Roman" panose="02020603050405020304" pitchFamily="18" charset="0"/>
              </a:rPr>
              <a:t>77.4</a:t>
            </a:r>
            <a:r>
              <a:rPr lang="ja-JP" altLang="en-US" sz="1400" kern="100" dirty="0" smtClean="0">
                <a:latin typeface="+mn-ea"/>
                <a:cs typeface="Times New Roman" panose="02020603050405020304" pitchFamily="18" charset="0"/>
              </a:rPr>
              <a:t>％、</a:t>
            </a:r>
            <a:r>
              <a:rPr lang="en-US" altLang="ja-JP" sz="1400" kern="100" dirty="0">
                <a:latin typeface="+mn-ea"/>
                <a:cs typeface="Times New Roman" panose="02020603050405020304" pitchFamily="18" charset="0"/>
              </a:rPr>
              <a:t>Q</a:t>
            </a:r>
            <a:r>
              <a:rPr lang="ja-JP" altLang="en-US" sz="1400" kern="100" dirty="0">
                <a:latin typeface="+mn-ea"/>
                <a:cs typeface="Times New Roman" panose="02020603050405020304" pitchFamily="18" charset="0"/>
              </a:rPr>
              <a:t>地区：</a:t>
            </a:r>
            <a:r>
              <a:rPr lang="en-US" altLang="ja-JP" sz="1400" kern="100" dirty="0">
                <a:latin typeface="+mn-ea"/>
                <a:cs typeface="Times New Roman" panose="02020603050405020304" pitchFamily="18" charset="0"/>
              </a:rPr>
              <a:t>71.6</a:t>
            </a:r>
            <a:r>
              <a:rPr lang="ja-JP" altLang="en-US" sz="1400" kern="100" dirty="0">
                <a:latin typeface="+mn-ea"/>
                <a:cs typeface="Times New Roman" panose="02020603050405020304" pitchFamily="18" charset="0"/>
              </a:rPr>
              <a:t>％）は</a:t>
            </a:r>
            <a:r>
              <a:rPr lang="ja-JP" altLang="en-US" sz="1400" kern="100" dirty="0" smtClean="0">
                <a:latin typeface="+mn-ea"/>
                <a:cs typeface="Times New Roman" panose="02020603050405020304" pitchFamily="18" charset="0"/>
              </a:rPr>
              <a:t>全体的</a:t>
            </a:r>
            <a:r>
              <a:rPr lang="ja-JP" altLang="en-US" sz="1400" kern="100" dirty="0">
                <a:latin typeface="+mn-ea"/>
                <a:cs typeface="Times New Roman" panose="02020603050405020304" pitchFamily="18" charset="0"/>
              </a:rPr>
              <a:t>に低くないものの、他地区と比較して補修費が高くなっている。</a:t>
            </a:r>
            <a:r>
              <a:rPr lang="ja-JP" altLang="en-US" sz="1400" kern="100" dirty="0" smtClean="0">
                <a:latin typeface="+mn-ea"/>
                <a:cs typeface="Times New Roman" panose="02020603050405020304" pitchFamily="18" charset="0"/>
              </a:rPr>
              <a:t>その</a:t>
            </a:r>
            <a:r>
              <a:rPr lang="ja-JP" altLang="en-US" sz="1400" kern="100" dirty="0">
                <a:latin typeface="+mn-ea"/>
                <a:cs typeface="Times New Roman" panose="02020603050405020304" pitchFamily="18" charset="0"/>
              </a:rPr>
              <a:t>中</a:t>
            </a:r>
            <a:r>
              <a:rPr lang="ja-JP" altLang="en-US" sz="1400" kern="100" dirty="0" smtClean="0">
                <a:latin typeface="+mn-ea"/>
                <a:cs typeface="Times New Roman" panose="02020603050405020304" pitchFamily="18" charset="0"/>
              </a:rPr>
              <a:t>では</a:t>
            </a:r>
            <a:r>
              <a:rPr lang="ja-JP" altLang="en-US" sz="1400" kern="100" dirty="0">
                <a:latin typeface="+mn-ea"/>
                <a:cs typeface="Times New Roman" panose="02020603050405020304" pitchFamily="18" charset="0"/>
              </a:rPr>
              <a:t>あるものの</a:t>
            </a:r>
            <a:r>
              <a:rPr lang="ja-JP" altLang="en-US" sz="1400" kern="100" dirty="0" smtClean="0">
                <a:latin typeface="+mn-ea"/>
                <a:cs typeface="Times New Roman" panose="02020603050405020304" pitchFamily="18" charset="0"/>
              </a:rPr>
              <a:t>、元年度</a:t>
            </a:r>
            <a:r>
              <a:rPr lang="ja-JP" altLang="en-US" sz="1400" kern="100" dirty="0">
                <a:latin typeface="+mn-ea"/>
                <a:cs typeface="Times New Roman" panose="02020603050405020304" pitchFamily="18" charset="0"/>
              </a:rPr>
              <a:t>決算と比較して約</a:t>
            </a:r>
            <a:r>
              <a:rPr lang="en-US" altLang="ja-JP" sz="1400" kern="100" dirty="0" smtClean="0">
                <a:latin typeface="+mn-ea"/>
                <a:cs typeface="Times New Roman" panose="02020603050405020304" pitchFamily="18" charset="0"/>
              </a:rPr>
              <a:t>4,000</a:t>
            </a:r>
            <a:r>
              <a:rPr lang="ja-JP" altLang="en-US" sz="1400" kern="100" dirty="0" smtClean="0">
                <a:latin typeface="+mn-ea"/>
                <a:cs typeface="Times New Roman" panose="02020603050405020304" pitchFamily="18" charset="0"/>
              </a:rPr>
              <a:t>万</a:t>
            </a:r>
            <a:r>
              <a:rPr lang="ja-JP" altLang="en-US" sz="1400" kern="100" dirty="0">
                <a:latin typeface="+mn-ea"/>
                <a:cs typeface="Times New Roman" panose="02020603050405020304" pitchFamily="18" charset="0"/>
              </a:rPr>
              <a:t>円ほど好転して</a:t>
            </a:r>
            <a:r>
              <a:rPr lang="ja-JP" altLang="en-US" sz="1400" kern="100" dirty="0" smtClean="0">
                <a:latin typeface="+mn-ea"/>
                <a:cs typeface="Times New Roman" panose="02020603050405020304" pitchFamily="18" charset="0"/>
              </a:rPr>
              <a:t>おり、引き続き</a:t>
            </a:r>
            <a:r>
              <a:rPr lang="ja-JP" altLang="en-US" sz="1400" kern="100" dirty="0">
                <a:latin typeface="+mn-ea"/>
                <a:cs typeface="Times New Roman" panose="02020603050405020304" pitchFamily="18" charset="0"/>
              </a:rPr>
              <a:t>、事業者とヒアリングを実施し使用面積を</a:t>
            </a:r>
            <a:r>
              <a:rPr lang="ja-JP" altLang="en-US" sz="1400" kern="100" dirty="0" smtClean="0">
                <a:latin typeface="+mn-ea"/>
                <a:cs typeface="Times New Roman" panose="02020603050405020304" pitchFamily="18" charset="0"/>
              </a:rPr>
              <a:t>集約する</a:t>
            </a:r>
            <a:r>
              <a:rPr lang="ja-JP" altLang="en-US" sz="1400" kern="100" dirty="0">
                <a:latin typeface="+mn-ea"/>
                <a:cs typeface="Times New Roman" panose="02020603050405020304" pitchFamily="18" charset="0"/>
              </a:rPr>
              <a:t>ことで、黒字を</a:t>
            </a:r>
            <a:r>
              <a:rPr lang="ja-JP" altLang="en-US" sz="1400" kern="100" dirty="0" smtClean="0">
                <a:latin typeface="+mn-ea"/>
                <a:cs typeface="Times New Roman" panose="02020603050405020304" pitchFamily="18" charset="0"/>
              </a:rPr>
              <a:t>目指す。</a:t>
            </a:r>
            <a:r>
              <a:rPr lang="ja-JP" altLang="en-US" sz="1400" kern="100" dirty="0">
                <a:latin typeface="+mn-ea"/>
                <a:cs typeface="Times New Roman" panose="02020603050405020304" pitchFamily="18" charset="0"/>
              </a:rPr>
              <a:t>　</a:t>
            </a:r>
            <a:endParaRPr lang="en-US" altLang="ja-JP" sz="1400" kern="100" dirty="0">
              <a:latin typeface="+mn-ea"/>
              <a:cs typeface="Times New Roman" panose="02020603050405020304" pitchFamily="18" charset="0"/>
            </a:endParaRPr>
          </a:p>
          <a:p>
            <a:r>
              <a:rPr lang="ja-JP" altLang="en-US" sz="1400" kern="100" dirty="0">
                <a:latin typeface="+mn-ea"/>
                <a:cs typeface="Times New Roman" panose="02020603050405020304" pitchFamily="18" charset="0"/>
              </a:rPr>
              <a:t>　　　　　　　　</a:t>
            </a:r>
            <a:endParaRPr lang="en-US" altLang="ja-JP" sz="1400" kern="100" dirty="0">
              <a:latin typeface="+mn-ea"/>
              <a:cs typeface="Times New Roman" panose="02020603050405020304" pitchFamily="18" charset="0"/>
            </a:endParaRPr>
          </a:p>
          <a:p>
            <a:pPr algn="just"/>
            <a:r>
              <a:rPr lang="ja-JP" altLang="en-US" sz="1400" b="1" kern="100" dirty="0">
                <a:latin typeface="+mn-ea"/>
                <a:cs typeface="Times New Roman" panose="02020603050405020304" pitchFamily="18" charset="0"/>
              </a:rPr>
              <a:t>効　果　額</a:t>
            </a:r>
            <a:r>
              <a:rPr lang="ja-JP" altLang="en-US" sz="1400" b="1" kern="100" dirty="0" smtClean="0">
                <a:latin typeface="+mn-ea"/>
                <a:cs typeface="Times New Roman" panose="02020603050405020304" pitchFamily="18" charset="0"/>
              </a:rPr>
              <a:t>：</a:t>
            </a:r>
            <a:endParaRPr lang="en-US" altLang="ja-JP" sz="1400" b="1" kern="100" dirty="0" smtClean="0">
              <a:latin typeface="+mn-ea"/>
              <a:cs typeface="Times New Roman" panose="02020603050405020304" pitchFamily="18" charset="0"/>
            </a:endParaRPr>
          </a:p>
          <a:p>
            <a:pPr algn="just"/>
            <a:r>
              <a:rPr lang="ja-JP" altLang="en-US" sz="1400" kern="100" dirty="0" smtClean="0">
                <a:latin typeface="+mn-ea"/>
                <a:cs typeface="Times New Roman" panose="02020603050405020304" pitchFamily="18" charset="0"/>
              </a:rPr>
              <a:t>　</a:t>
            </a:r>
            <a:r>
              <a:rPr lang="en-US" altLang="ja-JP" sz="1400" b="1" kern="100" dirty="0" smtClean="0">
                <a:latin typeface="+mn-ea"/>
                <a:cs typeface="Times New Roman" panose="02020603050405020304" pitchFamily="18" charset="0"/>
              </a:rPr>
              <a:t>600</a:t>
            </a:r>
            <a:r>
              <a:rPr lang="ja-JP" altLang="en-US" sz="1400" b="1" kern="100" dirty="0" smtClean="0">
                <a:latin typeface="+mn-ea"/>
                <a:cs typeface="Times New Roman" panose="02020603050405020304" pitchFamily="18" charset="0"/>
              </a:rPr>
              <a:t>万円　</a:t>
            </a:r>
            <a:r>
              <a:rPr lang="ja-JP" altLang="en-US" sz="1400" kern="100" dirty="0" smtClean="0">
                <a:latin typeface="+mn-ea"/>
                <a:cs typeface="Times New Roman" panose="02020603050405020304" pitchFamily="18" charset="0"/>
              </a:rPr>
              <a:t>（</a:t>
            </a:r>
            <a:r>
              <a:rPr lang="en-US" altLang="ja-JP" sz="1400" kern="100" dirty="0">
                <a:latin typeface="+mn-ea"/>
                <a:cs typeface="Times New Roman" panose="02020603050405020304" pitchFamily="18" charset="0"/>
              </a:rPr>
              <a:t>A</a:t>
            </a:r>
            <a:r>
              <a:rPr lang="ja-JP" altLang="en-US" sz="1400" kern="100" dirty="0">
                <a:latin typeface="+mn-ea"/>
                <a:cs typeface="Times New Roman" panose="02020603050405020304" pitchFamily="18" charset="0"/>
              </a:rPr>
              <a:t>・</a:t>
            </a:r>
            <a:r>
              <a:rPr lang="en-US" altLang="ja-JP" sz="1400" kern="100" dirty="0">
                <a:latin typeface="+mn-ea"/>
                <a:cs typeface="Times New Roman" panose="02020603050405020304" pitchFamily="18" charset="0"/>
              </a:rPr>
              <a:t>B</a:t>
            </a:r>
            <a:r>
              <a:rPr lang="ja-JP" altLang="en-US" sz="1400" kern="100" dirty="0" smtClean="0">
                <a:latin typeface="+mn-ea"/>
                <a:cs typeface="Times New Roman" panose="02020603050405020304" pitchFamily="18" charset="0"/>
              </a:rPr>
              <a:t>地区：</a:t>
            </a:r>
            <a:r>
              <a:rPr lang="en-US" altLang="ja-JP" sz="1400" kern="100" dirty="0" smtClean="0">
                <a:latin typeface="+mn-ea"/>
                <a:cs typeface="Times New Roman" panose="02020603050405020304" pitchFamily="18" charset="0"/>
              </a:rPr>
              <a:t>900</a:t>
            </a:r>
            <a:r>
              <a:rPr lang="ja-JP" altLang="en-US" sz="1400" kern="100" dirty="0">
                <a:latin typeface="+mn-ea"/>
                <a:cs typeface="Times New Roman" panose="02020603050405020304" pitchFamily="18" charset="0"/>
              </a:rPr>
              <a:t>万円、</a:t>
            </a:r>
            <a:r>
              <a:rPr lang="en-US" altLang="ja-JP" sz="1400" kern="100" dirty="0">
                <a:latin typeface="+mn-ea"/>
                <a:cs typeface="Times New Roman" panose="02020603050405020304" pitchFamily="18" charset="0"/>
              </a:rPr>
              <a:t>I</a:t>
            </a:r>
            <a:r>
              <a:rPr lang="ja-JP" altLang="en-US" sz="1400" kern="100" dirty="0" smtClean="0">
                <a:latin typeface="+mn-ea"/>
                <a:cs typeface="Times New Roman" panose="02020603050405020304" pitchFamily="18" charset="0"/>
              </a:rPr>
              <a:t>地区：</a:t>
            </a:r>
            <a:r>
              <a:rPr lang="en-US" altLang="ja-JP" sz="1400" kern="100" dirty="0" smtClean="0">
                <a:latin typeface="+mn-ea"/>
                <a:cs typeface="Times New Roman" panose="02020603050405020304" pitchFamily="18" charset="0"/>
              </a:rPr>
              <a:t>1,900</a:t>
            </a:r>
            <a:r>
              <a:rPr lang="ja-JP" altLang="en-US" sz="1400" kern="100" dirty="0">
                <a:latin typeface="+mn-ea"/>
                <a:cs typeface="Times New Roman" panose="02020603050405020304" pitchFamily="18" charset="0"/>
              </a:rPr>
              <a:t>万円、</a:t>
            </a:r>
            <a:r>
              <a:rPr lang="en-US" altLang="ja-JP" sz="1400" kern="100" dirty="0">
                <a:latin typeface="+mn-ea"/>
                <a:cs typeface="Times New Roman" panose="02020603050405020304" pitchFamily="18" charset="0"/>
              </a:rPr>
              <a:t>Q</a:t>
            </a:r>
            <a:r>
              <a:rPr lang="ja-JP" altLang="en-US" sz="1400" kern="100" dirty="0" smtClean="0">
                <a:latin typeface="+mn-ea"/>
                <a:cs typeface="Times New Roman" panose="02020603050405020304" pitchFamily="18" charset="0"/>
              </a:rPr>
              <a:t>地区：▲</a:t>
            </a:r>
            <a:r>
              <a:rPr lang="en-US" altLang="ja-JP" sz="1400" kern="100" dirty="0">
                <a:latin typeface="+mn-ea"/>
                <a:cs typeface="Times New Roman" panose="02020603050405020304" pitchFamily="18" charset="0"/>
              </a:rPr>
              <a:t>2,200</a:t>
            </a:r>
            <a:r>
              <a:rPr lang="ja-JP" altLang="en-US" sz="1400" kern="100" dirty="0">
                <a:latin typeface="+mn-ea"/>
                <a:cs typeface="Times New Roman" panose="02020603050405020304" pitchFamily="18" charset="0"/>
              </a:rPr>
              <a:t>万円）</a:t>
            </a:r>
            <a:endParaRPr lang="en-US" altLang="ja-JP" sz="1400" kern="100" dirty="0">
              <a:latin typeface="+mn-ea"/>
              <a:cs typeface="Times New Roman" panose="02020603050405020304" pitchFamily="18" charset="0"/>
            </a:endParaRPr>
          </a:p>
          <a:p>
            <a:pPr algn="just"/>
            <a:r>
              <a:rPr lang="ja-JP" altLang="en-US" sz="1400" kern="100" dirty="0">
                <a:solidFill>
                  <a:srgbClr val="421E40"/>
                </a:solidFill>
                <a:latin typeface="+mn-ea"/>
                <a:cs typeface="Times New Roman" panose="02020603050405020304" pitchFamily="18" charset="0"/>
              </a:rPr>
              <a:t>　　</a:t>
            </a:r>
            <a:endParaRPr lang="en-US" altLang="ja-JP" sz="1400" kern="100" dirty="0">
              <a:solidFill>
                <a:srgbClr val="421E40"/>
              </a:solidFill>
              <a:latin typeface="+mn-ea"/>
              <a:cs typeface="Times New Roman" panose="02020603050405020304" pitchFamily="18" charset="0"/>
            </a:endParaRPr>
          </a:p>
        </p:txBody>
      </p:sp>
      <p:sp>
        <p:nvSpPr>
          <p:cNvPr id="5" name="タイトル 1"/>
          <p:cNvSpPr>
            <a:spLocks noGrp="1"/>
          </p:cNvSpPr>
          <p:nvPr>
            <p:ph type="title"/>
          </p:nvPr>
        </p:nvSpPr>
        <p:spPr>
          <a:xfrm>
            <a:off x="140677" y="171828"/>
            <a:ext cx="5915025" cy="826978"/>
          </a:xfrm>
          <a:noFill/>
        </p:spPr>
        <p:txBody>
          <a:bodyPr>
            <a:noAutofit/>
          </a:bodyPr>
          <a:lstStyle/>
          <a:p>
            <a:r>
              <a:rPr lang="en-US" altLang="ja-JP" sz="1600" b="1" dirty="0">
                <a:solidFill>
                  <a:schemeClr val="tx1"/>
                </a:solidFill>
                <a:latin typeface="+mj-ea"/>
              </a:rPr>
              <a:t>Ⅲ</a:t>
            </a:r>
            <a:r>
              <a:rPr lang="ja-JP" altLang="en-US" sz="1600" b="1" dirty="0">
                <a:solidFill>
                  <a:schemeClr val="tx1"/>
                </a:solidFill>
                <a:latin typeface="+mj-ea"/>
              </a:rPr>
              <a:t>　港湾施設提供事業の課題</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chemeClr val="tx1"/>
                </a:solidFill>
                <a:latin typeface="+mj-ea"/>
              </a:rPr>
              <a:t>　２．個別課題への取組み成果</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chemeClr val="tx1"/>
                </a:solidFill>
                <a:latin typeface="+mj-ea"/>
              </a:rPr>
              <a:t>　　⑤　その他の低稼働地区（</a:t>
            </a:r>
            <a:r>
              <a:rPr lang="en-US" altLang="ja-JP" sz="1600" b="1" dirty="0">
                <a:solidFill>
                  <a:schemeClr val="tx1"/>
                </a:solidFill>
                <a:latin typeface="+mj-ea"/>
              </a:rPr>
              <a:t>A</a:t>
            </a:r>
            <a:r>
              <a:rPr lang="ja-JP" altLang="en-US" sz="1600" b="1" dirty="0">
                <a:solidFill>
                  <a:schemeClr val="tx1"/>
                </a:solidFill>
                <a:latin typeface="+mj-ea"/>
              </a:rPr>
              <a:t>・</a:t>
            </a:r>
            <a:r>
              <a:rPr lang="en-US" altLang="ja-JP" sz="1600" b="1" dirty="0">
                <a:solidFill>
                  <a:schemeClr val="tx1"/>
                </a:solidFill>
                <a:latin typeface="+mj-ea"/>
              </a:rPr>
              <a:t>B</a:t>
            </a:r>
            <a:r>
              <a:rPr lang="ja-JP" altLang="en-US" sz="1600" b="1" dirty="0">
                <a:solidFill>
                  <a:schemeClr val="tx1"/>
                </a:solidFill>
                <a:latin typeface="+mj-ea"/>
              </a:rPr>
              <a:t>地区、</a:t>
            </a:r>
            <a:r>
              <a:rPr lang="en-US" altLang="ja-JP" sz="1600" b="1" dirty="0">
                <a:solidFill>
                  <a:schemeClr val="tx1"/>
                </a:solidFill>
                <a:latin typeface="+mj-ea"/>
              </a:rPr>
              <a:t>I</a:t>
            </a:r>
            <a:r>
              <a:rPr lang="ja-JP" altLang="en-US" sz="1600" b="1" dirty="0">
                <a:solidFill>
                  <a:schemeClr val="tx1"/>
                </a:solidFill>
                <a:latin typeface="+mj-ea"/>
              </a:rPr>
              <a:t>地区、</a:t>
            </a:r>
            <a:r>
              <a:rPr lang="en-US" altLang="ja-JP" sz="1600" b="1" dirty="0">
                <a:solidFill>
                  <a:schemeClr val="tx1"/>
                </a:solidFill>
                <a:latin typeface="+mj-ea"/>
              </a:rPr>
              <a:t>Q</a:t>
            </a:r>
            <a:r>
              <a:rPr lang="ja-JP" altLang="en-US" sz="1600" b="1" dirty="0">
                <a:solidFill>
                  <a:schemeClr val="tx1"/>
                </a:solidFill>
                <a:latin typeface="+mj-ea"/>
              </a:rPr>
              <a:t>地区）</a:t>
            </a:r>
          </a:p>
        </p:txBody>
      </p:sp>
      <p:sp>
        <p:nvSpPr>
          <p:cNvPr id="11" name="正方形/長方形 10"/>
          <p:cNvSpPr/>
          <p:nvPr/>
        </p:nvSpPr>
        <p:spPr>
          <a:xfrm>
            <a:off x="140676" y="1405110"/>
            <a:ext cx="1631853" cy="35335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600" b="1" dirty="0" smtClean="0">
                <a:solidFill>
                  <a:prstClr val="white"/>
                </a:solidFill>
                <a:latin typeface="Century Gothic" panose="020F0302020204030204"/>
                <a:ea typeface="メイリオ" panose="020B0604030504040204" pitchFamily="50" charset="-128"/>
              </a:rPr>
              <a:t>　中期的</a:t>
            </a:r>
            <a:r>
              <a:rPr lang="ja-JP" altLang="en-US" sz="1600" b="1" dirty="0">
                <a:solidFill>
                  <a:prstClr val="white"/>
                </a:solidFill>
                <a:latin typeface="Century Gothic" panose="020F0302020204030204"/>
                <a:ea typeface="メイリオ" panose="020B0604030504040204" pitchFamily="50" charset="-128"/>
              </a:rPr>
              <a:t>取組</a:t>
            </a:r>
          </a:p>
        </p:txBody>
      </p:sp>
      <p:sp>
        <p:nvSpPr>
          <p:cNvPr id="2" name="スライド番号プレースホルダー 1"/>
          <p:cNvSpPr>
            <a:spLocks noGrp="1"/>
          </p:cNvSpPr>
          <p:nvPr>
            <p:ph type="sldNum" sz="quarter" idx="12"/>
          </p:nvPr>
        </p:nvSpPr>
        <p:spPr/>
        <p:txBody>
          <a:bodyPr/>
          <a:lstStyle/>
          <a:p>
            <a:fld id="{8F2DF4D1-A360-4C90-B403-85324C324155}" type="slidenum">
              <a:rPr lang="ja-JP" altLang="en-US">
                <a:solidFill>
                  <a:srgbClr val="AD84C6"/>
                </a:solidFill>
                <a:latin typeface="Century Gothic" panose="020F0302020204030204"/>
                <a:ea typeface="メイリオ" panose="020B0604030504040204" pitchFamily="50" charset="-128"/>
              </a:rPr>
              <a:pPr/>
              <a:t>10</a:t>
            </a:fld>
            <a:endParaRPr lang="ja-JP" altLang="en-US" dirty="0">
              <a:solidFill>
                <a:srgbClr val="AD84C6"/>
              </a:solidFill>
              <a:latin typeface="Century Gothic" panose="020F0302020204030204"/>
              <a:ea typeface="メイリオ" panose="020B0604030504040204" pitchFamily="50" charset="-128"/>
            </a:endParaRPr>
          </a:p>
        </p:txBody>
      </p:sp>
    </p:spTree>
    <p:extLst>
      <p:ext uri="{BB962C8B-B14F-4D97-AF65-F5344CB8AC3E}">
        <p14:creationId xmlns:p14="http://schemas.microsoft.com/office/powerpoint/2010/main" val="3841949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26609" y="1405108"/>
            <a:ext cx="8876714" cy="4010954"/>
          </a:xfrm>
          <a:prstGeom prst="rect">
            <a:avLst/>
          </a:prstGeom>
          <a:noFill/>
          <a:ln w="38100">
            <a:solidFill>
              <a:srgbClr val="7030A0"/>
            </a:solidFill>
          </a:ln>
        </p:spPr>
        <p:txBody>
          <a:bodyPr wrap="square">
            <a:noAutofit/>
          </a:bodyPr>
          <a:lstStyle/>
          <a:p>
            <a:pPr lvl="0" algn="just"/>
            <a:endParaRPr lang="en-US" altLang="ja-JP" sz="1400" kern="100" dirty="0" smtClean="0">
              <a:solidFill>
                <a:prstClr val="black"/>
              </a:solidFill>
              <a:latin typeface="メイリオ" panose="020B0604030504040204" pitchFamily="50" charset="-128"/>
              <a:cs typeface="Times New Roman" panose="02020603050405020304" pitchFamily="18" charset="0"/>
            </a:endParaRPr>
          </a:p>
          <a:p>
            <a:pPr lvl="0" algn="just"/>
            <a:endParaRPr lang="en-US" altLang="ja-JP" sz="1400" kern="100" dirty="0">
              <a:solidFill>
                <a:prstClr val="black"/>
              </a:solidFill>
              <a:latin typeface="メイリオ" panose="020B0604030504040204" pitchFamily="50" charset="-128"/>
              <a:cs typeface="Times New Roman" panose="02020603050405020304" pitchFamily="18" charset="0"/>
            </a:endParaRPr>
          </a:p>
          <a:p>
            <a:pPr lvl="0" algn="just"/>
            <a:endParaRPr lang="en-US" altLang="ja-JP" sz="1400" kern="100" dirty="0" smtClean="0">
              <a:solidFill>
                <a:prstClr val="black"/>
              </a:solidFill>
              <a:latin typeface="メイリオ" panose="020B0604030504040204" pitchFamily="50" charset="-128"/>
              <a:cs typeface="Times New Roman" panose="02020603050405020304" pitchFamily="18" charset="0"/>
            </a:endParaRPr>
          </a:p>
          <a:p>
            <a:pPr lvl="0" algn="just"/>
            <a:r>
              <a:rPr lang="ja-JP" altLang="en-US" sz="1400" b="1" kern="100" dirty="0" smtClean="0">
                <a:solidFill>
                  <a:prstClr val="black"/>
                </a:solidFill>
                <a:latin typeface="メイリオ" panose="020B0604030504040204" pitchFamily="50" charset="-128"/>
                <a:cs typeface="Times New Roman" panose="02020603050405020304" pitchFamily="18" charset="0"/>
              </a:rPr>
              <a:t>改</a:t>
            </a:r>
            <a:r>
              <a:rPr lang="ja-JP" altLang="en-US" sz="1400" b="1" kern="100" dirty="0">
                <a:solidFill>
                  <a:prstClr val="black"/>
                </a:solidFill>
                <a:latin typeface="メイリオ" panose="020B0604030504040204" pitchFamily="50" charset="-128"/>
                <a:cs typeface="Times New Roman" panose="02020603050405020304" pitchFamily="18" charset="0"/>
              </a:rPr>
              <a:t>　善　策</a:t>
            </a:r>
            <a:r>
              <a:rPr lang="ja-JP" altLang="en-US" sz="1400" b="1" kern="100" dirty="0" smtClean="0">
                <a:solidFill>
                  <a:prstClr val="black"/>
                </a:solidFill>
                <a:latin typeface="メイリオ" panose="020B0604030504040204" pitchFamily="50" charset="-128"/>
                <a:cs typeface="Times New Roman" panose="02020603050405020304" pitchFamily="18" charset="0"/>
              </a:rPr>
              <a:t>：</a:t>
            </a:r>
            <a:endParaRPr lang="en-US" altLang="ja-JP" sz="1400" b="1" kern="100" dirty="0" smtClean="0">
              <a:solidFill>
                <a:prstClr val="black"/>
              </a:solidFill>
              <a:latin typeface="メイリオ" panose="020B0604030504040204" pitchFamily="50" charset="-128"/>
              <a:cs typeface="Times New Roman" panose="02020603050405020304" pitchFamily="18" charset="0"/>
            </a:endParaRPr>
          </a:p>
          <a:p>
            <a:pPr lvl="0" algn="just"/>
            <a:r>
              <a:rPr lang="ja-JP" altLang="en-US" sz="1400" kern="100" dirty="0">
                <a:solidFill>
                  <a:prstClr val="black"/>
                </a:solidFill>
                <a:latin typeface="メイリオ" panose="020B0604030504040204" pitchFamily="50" charset="-128"/>
                <a:cs typeface="Times New Roman" panose="02020603050405020304" pitchFamily="18" charset="0"/>
              </a:rPr>
              <a:t>　</a:t>
            </a:r>
            <a:r>
              <a:rPr lang="ja-JP" altLang="en-US" sz="1400" kern="100" dirty="0" smtClean="0">
                <a:solidFill>
                  <a:prstClr val="black"/>
                </a:solidFill>
                <a:latin typeface="メイリオ" panose="020B0604030504040204" pitchFamily="50" charset="-128"/>
                <a:cs typeface="Times New Roman" panose="02020603050405020304" pitchFamily="18" charset="0"/>
              </a:rPr>
              <a:t>行政</a:t>
            </a:r>
            <a:r>
              <a:rPr lang="ja-JP" altLang="en-US" sz="1400" kern="100" dirty="0">
                <a:solidFill>
                  <a:prstClr val="black"/>
                </a:solidFill>
                <a:latin typeface="メイリオ" panose="020B0604030504040204" pitchFamily="50" charset="-128"/>
                <a:cs typeface="Times New Roman" panose="02020603050405020304" pitchFamily="18" charset="0"/>
              </a:rPr>
              <a:t>財産貸付（事業用定借）を行うことで安定的な収支の黒字化を目指す。</a:t>
            </a:r>
          </a:p>
          <a:p>
            <a:pPr lvl="0" algn="just"/>
            <a:endParaRPr lang="en-US" altLang="ja-JP" sz="1400" kern="100" dirty="0">
              <a:solidFill>
                <a:prstClr val="black"/>
              </a:solidFill>
              <a:latin typeface="メイリオ" panose="020B0604030504040204" pitchFamily="50" charset="-128"/>
              <a:cs typeface="Times New Roman" panose="02020603050405020304" pitchFamily="18" charset="0"/>
            </a:endParaRPr>
          </a:p>
          <a:p>
            <a:pPr lvl="0" algn="just"/>
            <a:r>
              <a:rPr lang="ja-JP" altLang="en-US" sz="1400" b="1" kern="100" dirty="0">
                <a:solidFill>
                  <a:prstClr val="black"/>
                </a:solidFill>
                <a:latin typeface="メイリオ" panose="020B0604030504040204" pitchFamily="50" charset="-128"/>
                <a:cs typeface="Times New Roman" panose="02020603050405020304" pitchFamily="18" charset="0"/>
              </a:rPr>
              <a:t>取　　　組</a:t>
            </a:r>
            <a:r>
              <a:rPr lang="ja-JP" altLang="en-US" sz="1400" b="1" kern="100" dirty="0" smtClean="0">
                <a:solidFill>
                  <a:prstClr val="black"/>
                </a:solidFill>
                <a:latin typeface="メイリオ" panose="020B0604030504040204" pitchFamily="50" charset="-128"/>
                <a:cs typeface="Times New Roman" panose="02020603050405020304" pitchFamily="18" charset="0"/>
              </a:rPr>
              <a:t>：</a:t>
            </a:r>
            <a:endParaRPr lang="en-US" altLang="ja-JP" sz="1400" b="1" kern="100" dirty="0" smtClean="0">
              <a:solidFill>
                <a:prstClr val="black"/>
              </a:solidFill>
              <a:latin typeface="メイリオ" panose="020B0604030504040204" pitchFamily="50" charset="-128"/>
              <a:cs typeface="Times New Roman" panose="02020603050405020304" pitchFamily="18" charset="0"/>
            </a:endParaRPr>
          </a:p>
          <a:p>
            <a:pPr lvl="0" algn="just"/>
            <a:r>
              <a:rPr lang="ja-JP" altLang="en-US" sz="1400" kern="100" dirty="0">
                <a:solidFill>
                  <a:prstClr val="black"/>
                </a:solidFill>
                <a:latin typeface="メイリオ" panose="020B0604030504040204" pitchFamily="50" charset="-128"/>
                <a:cs typeface="Times New Roman" panose="02020603050405020304" pitchFamily="18" charset="0"/>
              </a:rPr>
              <a:t>　</a:t>
            </a:r>
            <a:r>
              <a:rPr lang="en-US" altLang="ja-JP" sz="1400" kern="100" dirty="0" smtClean="0">
                <a:solidFill>
                  <a:prstClr val="black"/>
                </a:solidFill>
                <a:latin typeface="メイリオ" panose="020B0604030504040204" pitchFamily="50" charset="-128"/>
                <a:cs typeface="Times New Roman" panose="02020603050405020304" pitchFamily="18" charset="0"/>
              </a:rPr>
              <a:t>HS-3</a:t>
            </a:r>
            <a:r>
              <a:rPr lang="ja-JP" altLang="en-US" sz="1400" kern="100" dirty="0" smtClean="0">
                <a:solidFill>
                  <a:prstClr val="black"/>
                </a:solidFill>
                <a:latin typeface="メイリオ" panose="020B0604030504040204" pitchFamily="50" charset="-128"/>
                <a:cs typeface="Times New Roman" panose="02020603050405020304" pitchFamily="18" charset="0"/>
              </a:rPr>
              <a:t>および</a:t>
            </a:r>
            <a:r>
              <a:rPr lang="en-US" altLang="ja-JP" sz="1400" kern="100" dirty="0" smtClean="0">
                <a:solidFill>
                  <a:prstClr val="black"/>
                </a:solidFill>
                <a:latin typeface="メイリオ" panose="020B0604030504040204" pitchFamily="50" charset="-128"/>
                <a:cs typeface="Times New Roman" panose="02020603050405020304" pitchFamily="18" charset="0"/>
              </a:rPr>
              <a:t>HS-</a:t>
            </a:r>
            <a:r>
              <a:rPr lang="ja-JP" altLang="en-US" sz="1400" kern="100" dirty="0" smtClean="0">
                <a:solidFill>
                  <a:prstClr val="black"/>
                </a:solidFill>
                <a:latin typeface="メイリオ" panose="020B0604030504040204" pitchFamily="50" charset="-128"/>
                <a:cs typeface="Times New Roman" panose="02020603050405020304" pitchFamily="18" charset="0"/>
              </a:rPr>
              <a:t>２について</a:t>
            </a:r>
            <a:r>
              <a:rPr lang="ja-JP" altLang="en-US" sz="1400" kern="100" dirty="0">
                <a:solidFill>
                  <a:prstClr val="black"/>
                </a:solidFill>
                <a:latin typeface="メイリオ" panose="020B0604030504040204" pitchFamily="50" charset="-128"/>
                <a:cs typeface="Times New Roman" panose="02020603050405020304" pitchFamily="18" charset="0"/>
              </a:rPr>
              <a:t>、行政財産貸付（事業用定期借地権設定契約）条件を整理し</a:t>
            </a:r>
            <a:r>
              <a:rPr lang="ja-JP" altLang="en-US" sz="1400" kern="100" dirty="0" smtClean="0">
                <a:solidFill>
                  <a:prstClr val="black"/>
                </a:solidFill>
                <a:latin typeface="メイリオ" panose="020B0604030504040204" pitchFamily="50" charset="-128"/>
                <a:cs typeface="Times New Roman" panose="02020603050405020304" pitchFamily="18" charset="0"/>
              </a:rPr>
              <a:t>、関係</a:t>
            </a:r>
            <a:r>
              <a:rPr lang="ja-JP" altLang="en-US" sz="1400" kern="100" dirty="0">
                <a:solidFill>
                  <a:prstClr val="black"/>
                </a:solidFill>
                <a:latin typeface="メイリオ" panose="020B0604030504040204" pitchFamily="50" charset="-128"/>
                <a:cs typeface="Times New Roman" panose="02020603050405020304" pitchFamily="18" charset="0"/>
              </a:rPr>
              <a:t>各局と調整</a:t>
            </a:r>
            <a:r>
              <a:rPr lang="ja-JP" altLang="en-US" sz="1400" kern="100" dirty="0" smtClean="0">
                <a:solidFill>
                  <a:prstClr val="black"/>
                </a:solidFill>
                <a:latin typeface="メイリオ" panose="020B0604030504040204" pitchFamily="50" charset="-128"/>
                <a:cs typeface="Times New Roman" panose="02020603050405020304" pitchFamily="18" charset="0"/>
              </a:rPr>
              <a:t>を図った。</a:t>
            </a:r>
            <a:endParaRPr lang="en-US" altLang="ja-JP" sz="1400" kern="100" dirty="0">
              <a:solidFill>
                <a:prstClr val="black"/>
              </a:solidFill>
              <a:latin typeface="メイリオ" panose="020B0604030504040204" pitchFamily="50" charset="-128"/>
              <a:cs typeface="Times New Roman" panose="02020603050405020304" pitchFamily="18" charset="0"/>
            </a:endParaRPr>
          </a:p>
          <a:p>
            <a:pPr lvl="0" algn="just"/>
            <a:endParaRPr lang="en-US" altLang="ja-JP" sz="1400" kern="100" dirty="0">
              <a:solidFill>
                <a:prstClr val="black"/>
              </a:solidFill>
              <a:latin typeface="メイリオ" panose="020B0604030504040204" pitchFamily="50" charset="-128"/>
              <a:cs typeface="Times New Roman" panose="02020603050405020304" pitchFamily="18" charset="0"/>
            </a:endParaRPr>
          </a:p>
          <a:p>
            <a:pPr lvl="0" algn="just"/>
            <a:r>
              <a:rPr lang="ja-JP" altLang="en-US" sz="1400" b="1" kern="100" dirty="0">
                <a:solidFill>
                  <a:prstClr val="black"/>
                </a:solidFill>
                <a:latin typeface="メイリオ" panose="020B0604030504040204" pitchFamily="50" charset="-128"/>
                <a:cs typeface="Times New Roman" panose="02020603050405020304" pitchFamily="18" charset="0"/>
              </a:rPr>
              <a:t>成　　　果</a:t>
            </a:r>
            <a:r>
              <a:rPr lang="ja-JP" altLang="en-US" sz="1400" b="1" kern="100" dirty="0" smtClean="0">
                <a:solidFill>
                  <a:prstClr val="black"/>
                </a:solidFill>
                <a:latin typeface="メイリオ" panose="020B0604030504040204" pitchFamily="50" charset="-128"/>
                <a:cs typeface="Times New Roman" panose="02020603050405020304" pitchFamily="18" charset="0"/>
              </a:rPr>
              <a:t>：</a:t>
            </a:r>
            <a:endParaRPr lang="en-US" altLang="ja-JP" sz="1400" b="1" kern="100" dirty="0" smtClean="0">
              <a:solidFill>
                <a:prstClr val="black"/>
              </a:solidFill>
              <a:latin typeface="メイリオ" panose="020B0604030504040204" pitchFamily="50" charset="-128"/>
              <a:cs typeface="Times New Roman" panose="02020603050405020304" pitchFamily="18" charset="0"/>
            </a:endParaRPr>
          </a:p>
          <a:p>
            <a:pPr lvl="0" algn="just"/>
            <a:r>
              <a:rPr lang="ja-JP" altLang="en-US" sz="1400" kern="100" dirty="0">
                <a:solidFill>
                  <a:prstClr val="black"/>
                </a:solidFill>
                <a:latin typeface="メイリオ" panose="020B0604030504040204" pitchFamily="50" charset="-128"/>
                <a:cs typeface="Times New Roman" panose="02020603050405020304" pitchFamily="18" charset="0"/>
              </a:rPr>
              <a:t>　</a:t>
            </a:r>
            <a:r>
              <a:rPr lang="en-US" altLang="ja-JP" sz="1400" kern="100" dirty="0" smtClean="0">
                <a:solidFill>
                  <a:prstClr val="black"/>
                </a:solidFill>
                <a:latin typeface="メイリオ" panose="020B0604030504040204" pitchFamily="50" charset="-128"/>
                <a:cs typeface="Times New Roman" panose="02020603050405020304" pitchFamily="18" charset="0"/>
              </a:rPr>
              <a:t>HS-3</a:t>
            </a:r>
            <a:r>
              <a:rPr lang="ja-JP" altLang="en-US" sz="1400" kern="100" dirty="0">
                <a:solidFill>
                  <a:prstClr val="black"/>
                </a:solidFill>
                <a:latin typeface="メイリオ" panose="020B0604030504040204" pitchFamily="50" charset="-128"/>
                <a:cs typeface="Times New Roman" panose="02020603050405020304" pitchFamily="18" charset="0"/>
              </a:rPr>
              <a:t>（令和</a:t>
            </a:r>
            <a:r>
              <a:rPr lang="en-US" altLang="ja-JP" sz="1400" kern="100" dirty="0">
                <a:solidFill>
                  <a:prstClr val="black"/>
                </a:solidFill>
                <a:latin typeface="メイリオ" panose="020B0604030504040204" pitchFamily="50" charset="-128"/>
                <a:cs typeface="Times New Roman" panose="02020603050405020304" pitchFamily="18" charset="0"/>
              </a:rPr>
              <a:t>3</a:t>
            </a:r>
            <a:r>
              <a:rPr lang="ja-JP" altLang="en-US" sz="1400" kern="100" dirty="0">
                <a:solidFill>
                  <a:prstClr val="black"/>
                </a:solidFill>
                <a:latin typeface="メイリオ" panose="020B0604030504040204" pitchFamily="50" charset="-128"/>
                <a:cs typeface="Times New Roman" panose="02020603050405020304" pitchFamily="18" charset="0"/>
              </a:rPr>
              <a:t>年</a:t>
            </a:r>
            <a:r>
              <a:rPr lang="en-US" altLang="ja-JP" sz="1400" kern="100" dirty="0">
                <a:solidFill>
                  <a:prstClr val="black"/>
                </a:solidFill>
                <a:latin typeface="メイリオ" panose="020B0604030504040204" pitchFamily="50" charset="-128"/>
                <a:cs typeface="Times New Roman" panose="02020603050405020304" pitchFamily="18" charset="0"/>
              </a:rPr>
              <a:t>5</a:t>
            </a:r>
            <a:r>
              <a:rPr lang="ja-JP" altLang="en-US" sz="1400" kern="100" dirty="0">
                <a:solidFill>
                  <a:prstClr val="black"/>
                </a:solidFill>
                <a:latin typeface="メイリオ" panose="020B0604030504040204" pitchFamily="50" charset="-128"/>
                <a:cs typeface="Times New Roman" panose="02020603050405020304" pitchFamily="18" charset="0"/>
              </a:rPr>
              <a:t>月）および</a:t>
            </a:r>
            <a:r>
              <a:rPr lang="en-US" altLang="ja-JP" sz="1400" kern="100" dirty="0">
                <a:solidFill>
                  <a:prstClr val="black"/>
                </a:solidFill>
                <a:latin typeface="メイリオ" panose="020B0604030504040204" pitchFamily="50" charset="-128"/>
                <a:cs typeface="Times New Roman" panose="02020603050405020304" pitchFamily="18" charset="0"/>
              </a:rPr>
              <a:t>HS-2</a:t>
            </a:r>
            <a:r>
              <a:rPr lang="ja-JP" altLang="en-US" sz="1400" kern="100" dirty="0">
                <a:solidFill>
                  <a:prstClr val="black"/>
                </a:solidFill>
                <a:latin typeface="メイリオ" panose="020B0604030504040204" pitchFamily="50" charset="-128"/>
                <a:cs typeface="Times New Roman" panose="02020603050405020304" pitchFamily="18" charset="0"/>
              </a:rPr>
              <a:t>（令和４年</a:t>
            </a:r>
            <a:r>
              <a:rPr lang="en-US" altLang="ja-JP" sz="1400" kern="100" dirty="0">
                <a:solidFill>
                  <a:prstClr val="black"/>
                </a:solidFill>
                <a:latin typeface="メイリオ" panose="020B0604030504040204" pitchFamily="50" charset="-128"/>
                <a:cs typeface="Times New Roman" panose="02020603050405020304" pitchFamily="18" charset="0"/>
              </a:rPr>
              <a:t>4</a:t>
            </a:r>
            <a:r>
              <a:rPr lang="ja-JP" altLang="en-US" sz="1400" kern="100" dirty="0">
                <a:solidFill>
                  <a:prstClr val="black"/>
                </a:solidFill>
                <a:latin typeface="メイリオ" panose="020B0604030504040204" pitchFamily="50" charset="-128"/>
                <a:cs typeface="Times New Roman" panose="02020603050405020304" pitchFamily="18" charset="0"/>
              </a:rPr>
              <a:t>月）をそれぞれ公募入札に</a:t>
            </a:r>
            <a:r>
              <a:rPr lang="ja-JP" altLang="en-US" sz="1400" kern="100" dirty="0" smtClean="0">
                <a:solidFill>
                  <a:prstClr val="black"/>
                </a:solidFill>
                <a:latin typeface="メイリオ" panose="020B0604030504040204" pitchFamily="50" charset="-128"/>
                <a:cs typeface="Times New Roman" panose="02020603050405020304" pitchFamily="18" charset="0"/>
              </a:rPr>
              <a:t>より行政</a:t>
            </a:r>
            <a:r>
              <a:rPr lang="ja-JP" altLang="en-US" sz="1400" kern="100" dirty="0">
                <a:solidFill>
                  <a:prstClr val="black"/>
                </a:solidFill>
                <a:latin typeface="メイリオ" panose="020B0604030504040204" pitchFamily="50" charset="-128"/>
                <a:cs typeface="Times New Roman" panose="02020603050405020304" pitchFamily="18" charset="0"/>
              </a:rPr>
              <a:t>財産貸付契約（事業用定期借地権設定契約</a:t>
            </a:r>
            <a:r>
              <a:rPr lang="ja-JP" altLang="en-US" sz="1400" kern="100" dirty="0" smtClean="0">
                <a:solidFill>
                  <a:prstClr val="black"/>
                </a:solidFill>
                <a:latin typeface="メイリオ" panose="020B0604030504040204" pitchFamily="50" charset="-128"/>
                <a:cs typeface="Times New Roman" panose="02020603050405020304" pitchFamily="18" charset="0"/>
              </a:rPr>
              <a:t>）</a:t>
            </a:r>
            <a:r>
              <a:rPr lang="ja-JP" altLang="en-US" sz="1400" kern="100" dirty="0" smtClean="0">
                <a:latin typeface="メイリオ" panose="020B0604030504040204" pitchFamily="50" charset="-128"/>
                <a:cs typeface="Times New Roman" panose="02020603050405020304" pitchFamily="18" charset="0"/>
              </a:rPr>
              <a:t>を</a:t>
            </a:r>
            <a:r>
              <a:rPr lang="ja-JP" altLang="en-US" sz="1400" kern="100" dirty="0" smtClean="0">
                <a:solidFill>
                  <a:prstClr val="black"/>
                </a:solidFill>
                <a:latin typeface="メイリオ" panose="020B0604030504040204" pitchFamily="50" charset="-128"/>
                <a:cs typeface="Times New Roman" panose="02020603050405020304" pitchFamily="18" charset="0"/>
              </a:rPr>
              <a:t>締結</a:t>
            </a:r>
            <a:r>
              <a:rPr lang="ja-JP" altLang="en-US" sz="1400" kern="100" dirty="0">
                <a:solidFill>
                  <a:prstClr val="black"/>
                </a:solidFill>
                <a:latin typeface="メイリオ" panose="020B0604030504040204" pitchFamily="50" charset="-128"/>
                <a:cs typeface="Times New Roman" panose="02020603050405020304" pitchFamily="18" charset="0"/>
              </a:rPr>
              <a:t>する</a:t>
            </a:r>
            <a:r>
              <a:rPr lang="ja-JP" altLang="en-US" sz="1400" kern="100" dirty="0" smtClean="0">
                <a:solidFill>
                  <a:prstClr val="black"/>
                </a:solidFill>
                <a:latin typeface="メイリオ" panose="020B0604030504040204" pitchFamily="50" charset="-128"/>
                <a:cs typeface="Times New Roman" panose="02020603050405020304" pitchFamily="18" charset="0"/>
              </a:rPr>
              <a:t>こと</a:t>
            </a:r>
            <a:r>
              <a:rPr lang="ja-JP" altLang="en-US" sz="1400" kern="100" dirty="0">
                <a:solidFill>
                  <a:prstClr val="black"/>
                </a:solidFill>
                <a:latin typeface="メイリオ" panose="020B0604030504040204" pitchFamily="50" charset="-128"/>
                <a:cs typeface="Times New Roman" panose="02020603050405020304" pitchFamily="18" charset="0"/>
              </a:rPr>
              <a:t>で</a:t>
            </a:r>
            <a:r>
              <a:rPr lang="ja-JP" altLang="en-US" sz="1400" kern="100" dirty="0" smtClean="0">
                <a:solidFill>
                  <a:prstClr val="black"/>
                </a:solidFill>
                <a:latin typeface="メイリオ" panose="020B0604030504040204" pitchFamily="50" charset="-128"/>
                <a:cs typeface="Times New Roman" panose="02020603050405020304" pitchFamily="18" charset="0"/>
              </a:rPr>
              <a:t>、</a:t>
            </a:r>
            <a:r>
              <a:rPr lang="ja-JP" altLang="en-US" sz="1400" kern="100" dirty="0">
                <a:solidFill>
                  <a:prstClr val="black"/>
                </a:solidFill>
                <a:latin typeface="メイリオ" panose="020B0604030504040204" pitchFamily="50" charset="-128"/>
                <a:cs typeface="Times New Roman" panose="02020603050405020304" pitchFamily="18" charset="0"/>
              </a:rPr>
              <a:t>安定的な</a:t>
            </a:r>
            <a:r>
              <a:rPr lang="ja-JP" altLang="en-US" sz="1400" kern="100" dirty="0" smtClean="0">
                <a:solidFill>
                  <a:prstClr val="black"/>
                </a:solidFill>
                <a:latin typeface="メイリオ" panose="020B0604030504040204" pitchFamily="50" charset="-128"/>
                <a:cs typeface="Times New Roman" panose="02020603050405020304" pitchFamily="18" charset="0"/>
              </a:rPr>
              <a:t>黒字化が見込まれる。</a:t>
            </a:r>
            <a:endParaRPr lang="en-US" altLang="ja-JP" sz="1400" kern="100" dirty="0">
              <a:solidFill>
                <a:prstClr val="black"/>
              </a:solidFill>
              <a:latin typeface="メイリオ" panose="020B0604030504040204" pitchFamily="50" charset="-128"/>
              <a:cs typeface="Times New Roman" panose="02020603050405020304" pitchFamily="18" charset="0"/>
            </a:endParaRPr>
          </a:p>
          <a:p>
            <a:pPr lvl="0" algn="just"/>
            <a:r>
              <a:rPr lang="ja-JP" altLang="en-US" sz="1400" kern="100" dirty="0">
                <a:solidFill>
                  <a:prstClr val="black"/>
                </a:solidFill>
                <a:latin typeface="メイリオ" panose="020B0604030504040204" pitchFamily="50" charset="-128"/>
                <a:ea typeface="游ゴシック" panose="020B0400000000000000" pitchFamily="50" charset="-128"/>
                <a:cs typeface="Times New Roman" panose="02020603050405020304" pitchFamily="18" charset="0"/>
              </a:rPr>
              <a:t>　</a:t>
            </a:r>
            <a:endParaRPr lang="en-US" altLang="ja-JP" sz="1400" kern="100" dirty="0">
              <a:solidFill>
                <a:prstClr val="black"/>
              </a:solidFill>
              <a:latin typeface="メイリオ" panose="020B0604030504040204" pitchFamily="50" charset="-128"/>
              <a:ea typeface="游ゴシック" panose="020B0400000000000000" pitchFamily="50" charset="-128"/>
              <a:cs typeface="Times New Roman" panose="02020603050405020304" pitchFamily="18" charset="0"/>
            </a:endParaRPr>
          </a:p>
          <a:p>
            <a:pPr lvl="0"/>
            <a:r>
              <a:rPr lang="ja-JP" altLang="en-US" sz="1400" kern="100" dirty="0">
                <a:solidFill>
                  <a:prstClr val="black"/>
                </a:solidFill>
                <a:latin typeface="メイリオ" panose="020B0604030504040204" pitchFamily="50" charset="-128"/>
                <a:ea typeface="游ゴシック" panose="020B0400000000000000" pitchFamily="50" charset="-128"/>
                <a:cs typeface="Times New Roman" panose="02020603050405020304" pitchFamily="18" charset="0"/>
              </a:rPr>
              <a:t>　　　　　　　　</a:t>
            </a:r>
            <a:endParaRPr lang="en-US" altLang="ja-JP" sz="1400" kern="100" dirty="0">
              <a:solidFill>
                <a:prstClr val="black"/>
              </a:solidFill>
              <a:latin typeface="メイリオ" panose="020B0604030504040204" pitchFamily="50" charset="-128"/>
              <a:cs typeface="Times New Roman" panose="02020603050405020304" pitchFamily="18" charset="0"/>
            </a:endParaRPr>
          </a:p>
          <a:p>
            <a:pPr lvl="0" algn="just"/>
            <a:r>
              <a:rPr lang="ja-JP" altLang="en-US" sz="1400" b="1" kern="100" dirty="0">
                <a:solidFill>
                  <a:prstClr val="black"/>
                </a:solidFill>
                <a:latin typeface="メイリオ" panose="020B0604030504040204" pitchFamily="50" charset="-128"/>
                <a:cs typeface="Times New Roman" panose="02020603050405020304" pitchFamily="18" charset="0"/>
              </a:rPr>
              <a:t>効　果　額</a:t>
            </a:r>
            <a:r>
              <a:rPr lang="ja-JP" altLang="en-US" sz="1400" b="1" kern="100" dirty="0" smtClean="0">
                <a:solidFill>
                  <a:prstClr val="black"/>
                </a:solidFill>
                <a:latin typeface="メイリオ" panose="020B0604030504040204" pitchFamily="50" charset="-128"/>
                <a:cs typeface="Times New Roman" panose="02020603050405020304" pitchFamily="18" charset="0"/>
              </a:rPr>
              <a:t>：</a:t>
            </a:r>
            <a:endParaRPr lang="en-US" altLang="ja-JP" sz="1400" b="1" kern="100" dirty="0" smtClean="0">
              <a:solidFill>
                <a:prstClr val="black"/>
              </a:solidFill>
              <a:latin typeface="メイリオ" panose="020B0604030504040204" pitchFamily="50" charset="-128"/>
              <a:cs typeface="Times New Roman" panose="02020603050405020304" pitchFamily="18" charset="0"/>
            </a:endParaRPr>
          </a:p>
          <a:p>
            <a:pPr lvl="0" algn="just"/>
            <a:r>
              <a:rPr lang="ja-JP" altLang="en-US" sz="1400" kern="100" dirty="0">
                <a:solidFill>
                  <a:prstClr val="black"/>
                </a:solidFill>
                <a:latin typeface="メイリオ" panose="020B0604030504040204" pitchFamily="50" charset="-128"/>
                <a:cs typeface="Times New Roman" panose="02020603050405020304" pitchFamily="18" charset="0"/>
              </a:rPr>
              <a:t>　</a:t>
            </a:r>
            <a:r>
              <a:rPr lang="en-US" altLang="ja-JP" sz="1400" b="1" kern="100" dirty="0" smtClean="0">
                <a:solidFill>
                  <a:prstClr val="black"/>
                </a:solidFill>
                <a:latin typeface="メイリオ" panose="020B0604030504040204" pitchFamily="50" charset="-128"/>
                <a:cs typeface="Times New Roman" panose="02020603050405020304" pitchFamily="18" charset="0"/>
              </a:rPr>
              <a:t>1</a:t>
            </a:r>
            <a:r>
              <a:rPr lang="ja-JP" altLang="en-US" sz="1400" b="1" kern="100" dirty="0" smtClean="0">
                <a:solidFill>
                  <a:prstClr val="black"/>
                </a:solidFill>
                <a:latin typeface="メイリオ" panose="020B0604030504040204" pitchFamily="50" charset="-128"/>
                <a:cs typeface="Times New Roman" panose="02020603050405020304" pitchFamily="18" charset="0"/>
              </a:rPr>
              <a:t>億</a:t>
            </a:r>
            <a:r>
              <a:rPr lang="en-US" altLang="ja-JP" sz="1400" b="1" kern="100" dirty="0" smtClean="0">
                <a:solidFill>
                  <a:prstClr val="black"/>
                </a:solidFill>
                <a:latin typeface="メイリオ" panose="020B0604030504040204" pitchFamily="50" charset="-128"/>
                <a:cs typeface="Times New Roman" panose="02020603050405020304" pitchFamily="18" charset="0"/>
              </a:rPr>
              <a:t>1,600</a:t>
            </a:r>
            <a:r>
              <a:rPr lang="ja-JP" altLang="en-US" sz="1400" b="1" kern="100" dirty="0" smtClean="0">
                <a:solidFill>
                  <a:prstClr val="black"/>
                </a:solidFill>
                <a:latin typeface="メイリオ" panose="020B0604030504040204" pitchFamily="50" charset="-128"/>
                <a:cs typeface="Times New Roman" panose="02020603050405020304" pitchFamily="18" charset="0"/>
              </a:rPr>
              <a:t>万円</a:t>
            </a:r>
            <a:r>
              <a:rPr lang="ja-JP" altLang="en-US" sz="1400" kern="100" dirty="0">
                <a:solidFill>
                  <a:prstClr val="black"/>
                </a:solidFill>
                <a:latin typeface="メイリオ" panose="020B0604030504040204" pitchFamily="50" charset="-128"/>
                <a:cs typeface="Times New Roman" panose="02020603050405020304" pitchFamily="18" charset="0"/>
              </a:rPr>
              <a:t>　</a:t>
            </a:r>
            <a:r>
              <a:rPr lang="ja-JP" altLang="en-US" sz="1400" kern="100" dirty="0" smtClean="0">
                <a:solidFill>
                  <a:prstClr val="black"/>
                </a:solidFill>
                <a:latin typeface="メイリオ" panose="020B0604030504040204" pitchFamily="50" charset="-128"/>
                <a:cs typeface="Times New Roman" panose="02020603050405020304" pitchFamily="18" charset="0"/>
              </a:rPr>
              <a:t>（</a:t>
            </a:r>
            <a:r>
              <a:rPr lang="en-US" altLang="ja-JP" sz="1400" kern="100" dirty="0" smtClean="0">
                <a:solidFill>
                  <a:prstClr val="black"/>
                </a:solidFill>
                <a:latin typeface="メイリオ" panose="020B0604030504040204" pitchFamily="50" charset="-128"/>
                <a:cs typeface="Times New Roman" panose="02020603050405020304" pitchFamily="18" charset="0"/>
              </a:rPr>
              <a:t>HS-3</a:t>
            </a:r>
            <a:r>
              <a:rPr lang="ja-JP" altLang="en-US" sz="1400" kern="100" dirty="0" smtClean="0">
                <a:solidFill>
                  <a:prstClr val="black"/>
                </a:solidFill>
                <a:latin typeface="メイリオ" panose="020B0604030504040204" pitchFamily="50" charset="-128"/>
                <a:cs typeface="Times New Roman" panose="02020603050405020304" pitchFamily="18" charset="0"/>
              </a:rPr>
              <a:t>：</a:t>
            </a:r>
            <a:r>
              <a:rPr lang="en-US" altLang="ja-JP" sz="1400" kern="100" dirty="0" smtClean="0">
                <a:solidFill>
                  <a:prstClr val="black"/>
                </a:solidFill>
                <a:latin typeface="メイリオ" panose="020B0604030504040204" pitchFamily="50" charset="-128"/>
                <a:cs typeface="Times New Roman" panose="02020603050405020304" pitchFamily="18" charset="0"/>
              </a:rPr>
              <a:t>7,900</a:t>
            </a:r>
            <a:r>
              <a:rPr lang="ja-JP" altLang="en-US" sz="1400" kern="100" dirty="0" smtClean="0">
                <a:solidFill>
                  <a:prstClr val="black"/>
                </a:solidFill>
                <a:latin typeface="メイリオ" panose="020B0604030504040204" pitchFamily="50" charset="-128"/>
                <a:cs typeface="Times New Roman" panose="02020603050405020304" pitchFamily="18" charset="0"/>
              </a:rPr>
              <a:t>万円</a:t>
            </a:r>
            <a:r>
              <a:rPr lang="ja-JP" altLang="en-US" sz="1400" kern="100" dirty="0">
                <a:solidFill>
                  <a:prstClr val="black"/>
                </a:solidFill>
                <a:latin typeface="メイリオ" panose="020B0604030504040204" pitchFamily="50" charset="-128"/>
                <a:cs typeface="Times New Roman" panose="02020603050405020304" pitchFamily="18" charset="0"/>
              </a:rPr>
              <a:t>　</a:t>
            </a:r>
            <a:r>
              <a:rPr lang="en-US" altLang="ja-JP" sz="1400" kern="100" dirty="0">
                <a:solidFill>
                  <a:prstClr val="black"/>
                </a:solidFill>
                <a:latin typeface="メイリオ" panose="020B0604030504040204" pitchFamily="50" charset="-128"/>
                <a:cs typeface="Times New Roman" panose="02020603050405020304" pitchFamily="18" charset="0"/>
              </a:rPr>
              <a:t>HS-</a:t>
            </a:r>
            <a:r>
              <a:rPr lang="ja-JP" altLang="en-US" sz="1400" kern="100" dirty="0">
                <a:solidFill>
                  <a:prstClr val="black"/>
                </a:solidFill>
                <a:latin typeface="メイリオ" panose="020B0604030504040204" pitchFamily="50" charset="-128"/>
                <a:cs typeface="Times New Roman" panose="02020603050405020304" pitchFamily="18" charset="0"/>
              </a:rPr>
              <a:t>２</a:t>
            </a:r>
            <a:r>
              <a:rPr lang="ja-JP" altLang="en-US" sz="1400" kern="100" dirty="0" smtClean="0">
                <a:solidFill>
                  <a:prstClr val="black"/>
                </a:solidFill>
                <a:latin typeface="メイリオ" panose="020B0604030504040204" pitchFamily="50" charset="-128"/>
                <a:cs typeface="Times New Roman" panose="02020603050405020304" pitchFamily="18" charset="0"/>
              </a:rPr>
              <a:t>：</a:t>
            </a:r>
            <a:r>
              <a:rPr lang="en-US" altLang="ja-JP" sz="1400" kern="100" dirty="0" smtClean="0">
                <a:solidFill>
                  <a:prstClr val="black"/>
                </a:solidFill>
                <a:latin typeface="メイリオ" panose="020B0604030504040204" pitchFamily="50" charset="-128"/>
                <a:cs typeface="Times New Roman" panose="02020603050405020304" pitchFamily="18" charset="0"/>
              </a:rPr>
              <a:t>3,700</a:t>
            </a:r>
            <a:r>
              <a:rPr lang="ja-JP" altLang="en-US" sz="1400" kern="100" dirty="0" smtClean="0">
                <a:solidFill>
                  <a:prstClr val="black"/>
                </a:solidFill>
                <a:latin typeface="メイリオ" panose="020B0604030504040204" pitchFamily="50" charset="-128"/>
                <a:cs typeface="Times New Roman" panose="02020603050405020304" pitchFamily="18" charset="0"/>
              </a:rPr>
              <a:t>万円</a:t>
            </a:r>
            <a:r>
              <a:rPr lang="ja-JP" altLang="en-US" sz="1400" kern="100" dirty="0">
                <a:solidFill>
                  <a:prstClr val="black"/>
                </a:solidFill>
                <a:latin typeface="メイリオ" panose="020B0604030504040204" pitchFamily="50" charset="-128"/>
                <a:cs typeface="Times New Roman" panose="02020603050405020304" pitchFamily="18" charset="0"/>
              </a:rPr>
              <a:t>（見込</a:t>
            </a:r>
            <a:r>
              <a:rPr lang="ja-JP" altLang="en-US" sz="1400" kern="100" dirty="0" smtClean="0">
                <a:solidFill>
                  <a:prstClr val="black"/>
                </a:solidFill>
                <a:latin typeface="メイリオ" panose="020B0604030504040204" pitchFamily="50" charset="-128"/>
                <a:cs typeface="Times New Roman" panose="02020603050405020304" pitchFamily="18" charset="0"/>
              </a:rPr>
              <a:t>））</a:t>
            </a:r>
            <a:r>
              <a:rPr lang="ja-JP" altLang="en-US" sz="1400" kern="100" dirty="0">
                <a:solidFill>
                  <a:srgbClr val="421E40"/>
                </a:solidFill>
                <a:latin typeface="メイリオ" panose="020B0604030504040204" pitchFamily="50" charset="-128"/>
                <a:cs typeface="Times New Roman" panose="02020603050405020304" pitchFamily="18" charset="0"/>
              </a:rPr>
              <a:t>　</a:t>
            </a:r>
            <a:endParaRPr lang="en-US" altLang="ja-JP" sz="1400" kern="100" dirty="0">
              <a:solidFill>
                <a:srgbClr val="421E4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8F2DF4D1-A360-4C90-B403-85324C324155}" type="slidenum">
              <a:rPr lang="ja-JP" altLang="en-US">
                <a:solidFill>
                  <a:srgbClr val="AD84C6"/>
                </a:solidFill>
                <a:latin typeface="Century Gothic" panose="020F0302020204030204"/>
                <a:ea typeface="メイリオ" panose="020B0604030504040204" pitchFamily="50" charset="-128"/>
              </a:rPr>
              <a:pPr/>
              <a:t>11</a:t>
            </a:fld>
            <a:endParaRPr lang="ja-JP" altLang="en-US" dirty="0">
              <a:solidFill>
                <a:srgbClr val="AD84C6"/>
              </a:solidFill>
              <a:latin typeface="Century Gothic" panose="020F0302020204030204"/>
              <a:ea typeface="メイリオ" panose="020B0604030504040204" pitchFamily="50" charset="-128"/>
            </a:endParaRPr>
          </a:p>
        </p:txBody>
      </p:sp>
      <p:sp>
        <p:nvSpPr>
          <p:cNvPr id="6" name="タイトル 1"/>
          <p:cNvSpPr txBox="1">
            <a:spLocks/>
          </p:cNvSpPr>
          <p:nvPr/>
        </p:nvSpPr>
        <p:spPr>
          <a:xfrm>
            <a:off x="126610" y="154745"/>
            <a:ext cx="5915025" cy="844061"/>
          </a:xfrm>
          <a:prstGeom prst="rect">
            <a:avLst/>
          </a:prstGeom>
          <a:noFill/>
          <a:ln>
            <a:noFill/>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smtClean="0">
                <a:solidFill>
                  <a:schemeClr val="tx1"/>
                </a:solidFill>
                <a:latin typeface="+mj-ea"/>
              </a:rPr>
              <a:t>Ⅲ</a:t>
            </a:r>
            <a:r>
              <a:rPr lang="ja-JP" altLang="en-US" sz="1600" b="1" dirty="0" smtClean="0">
                <a:solidFill>
                  <a:schemeClr val="tx1"/>
                </a:solidFill>
                <a:latin typeface="+mj-ea"/>
              </a:rPr>
              <a:t>　港湾施設提供事業の課題</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smtClean="0">
                <a:solidFill>
                  <a:schemeClr val="tx1"/>
                </a:solidFill>
                <a:latin typeface="+mj-ea"/>
              </a:rPr>
              <a:t>　２．個別課題への取組み成果</a:t>
            </a:r>
            <a:r>
              <a:rPr lang="en-US" altLang="ja-JP" sz="1600" b="1" dirty="0" smtClean="0">
                <a:latin typeface="+mj-ea"/>
              </a:rPr>
              <a:t/>
            </a:r>
            <a:br>
              <a:rPr lang="en-US" altLang="ja-JP" sz="1600" b="1" dirty="0" smtClean="0">
                <a:latin typeface="+mj-ea"/>
              </a:rPr>
            </a:br>
            <a:r>
              <a:rPr lang="ja-JP" altLang="en-US" sz="1600" b="1" dirty="0" smtClean="0">
                <a:latin typeface="+mj-ea"/>
              </a:rPr>
              <a:t>　　</a:t>
            </a:r>
            <a:r>
              <a:rPr lang="ja-JP" altLang="en-US" sz="1600" b="1" dirty="0" smtClean="0">
                <a:solidFill>
                  <a:schemeClr val="tx1"/>
                </a:solidFill>
                <a:latin typeface="+mj-ea"/>
              </a:rPr>
              <a:t> ⑥　北港白津地区荷さばき地</a:t>
            </a:r>
            <a:endParaRPr lang="ja-JP" altLang="en-US" sz="1600" b="1" dirty="0">
              <a:latin typeface="+mj-ea"/>
            </a:endParaRPr>
          </a:p>
        </p:txBody>
      </p:sp>
      <p:sp>
        <p:nvSpPr>
          <p:cNvPr id="7" name="正方形/長方形 6"/>
          <p:cNvSpPr/>
          <p:nvPr/>
        </p:nvSpPr>
        <p:spPr>
          <a:xfrm>
            <a:off x="126609" y="1405108"/>
            <a:ext cx="1631853" cy="35335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600" b="1" dirty="0" smtClean="0">
                <a:solidFill>
                  <a:prstClr val="white"/>
                </a:solidFill>
                <a:latin typeface="Century Gothic" panose="020F0302020204030204"/>
                <a:ea typeface="メイリオ" panose="020B0604030504040204" pitchFamily="50" charset="-128"/>
              </a:rPr>
              <a:t>　中期的</a:t>
            </a:r>
            <a:r>
              <a:rPr lang="ja-JP" altLang="en-US" sz="1600" b="1" dirty="0">
                <a:solidFill>
                  <a:prstClr val="white"/>
                </a:solidFill>
                <a:latin typeface="Century Gothic" panose="020F0302020204030204"/>
                <a:ea typeface="メイリオ" panose="020B0604030504040204" pitchFamily="50" charset="-128"/>
              </a:rPr>
              <a:t>取組</a:t>
            </a:r>
          </a:p>
        </p:txBody>
      </p:sp>
    </p:spTree>
    <p:extLst>
      <p:ext uri="{BB962C8B-B14F-4D97-AF65-F5344CB8AC3E}">
        <p14:creationId xmlns:p14="http://schemas.microsoft.com/office/powerpoint/2010/main" val="1141972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40677" y="1405108"/>
            <a:ext cx="8862646" cy="5051964"/>
          </a:xfrm>
          <a:prstGeom prst="rect">
            <a:avLst/>
          </a:prstGeom>
          <a:noFill/>
          <a:ln w="38100">
            <a:solidFill>
              <a:srgbClr val="7030A0"/>
            </a:solidFill>
          </a:ln>
        </p:spPr>
        <p:txBody>
          <a:bodyPr wrap="square">
            <a:noAutofit/>
          </a:bodyPr>
          <a:lstStyle/>
          <a:p>
            <a:pPr algn="just"/>
            <a:endParaRPr lang="en-US" altLang="ja-JP" sz="14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4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b="1" kern="100" dirty="0" smtClean="0">
                <a:latin typeface="メイリオ" panose="020B0604030504040204" pitchFamily="50" charset="-128"/>
                <a:ea typeface="メイリオ" panose="020B0604030504040204" pitchFamily="50" charset="-128"/>
                <a:cs typeface="Times New Roman" panose="02020603050405020304" pitchFamily="18" charset="0"/>
              </a:rPr>
              <a:t>改</a:t>
            </a:r>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　善　策</a:t>
            </a:r>
            <a:r>
              <a:rPr lang="ja-JP" altLang="en-US" sz="1400" b="1" kern="100" dirty="0" smtClean="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400" b="1"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dirty="0" smtClean="0"/>
              <a:t>底地</a:t>
            </a:r>
            <a:r>
              <a:rPr lang="ja-JP" altLang="en-US" sz="1400" dirty="0"/>
              <a:t>を優先的に大阪港埋立事業から取得</a:t>
            </a:r>
            <a:r>
              <a:rPr lang="ja-JP" altLang="en-US" sz="1400" dirty="0" smtClean="0"/>
              <a:t>する</a:t>
            </a:r>
            <a:r>
              <a:rPr lang="ja-JP" altLang="en-US" sz="1400" kern="100" dirty="0" smtClean="0">
                <a:latin typeface="+mn-ea"/>
                <a:cs typeface="Times New Roman" panose="02020603050405020304" pitchFamily="18" charset="0"/>
              </a:rPr>
              <a:t>こと</a:t>
            </a:r>
            <a:r>
              <a:rPr lang="ja-JP" altLang="en-US" sz="1400" kern="100" dirty="0">
                <a:latin typeface="+mn-ea"/>
                <a:cs typeface="Times New Roman" panose="02020603050405020304" pitchFamily="18" charset="0"/>
              </a:rPr>
              <a:t>により、収支改善を図る</a:t>
            </a:r>
            <a:r>
              <a:rPr lang="ja-JP" altLang="en-US" sz="1400" kern="100" dirty="0" smtClean="0">
                <a:latin typeface="+mn-ea"/>
                <a:cs typeface="Times New Roman" panose="02020603050405020304" pitchFamily="18" charset="0"/>
              </a:rPr>
              <a:t>。</a:t>
            </a:r>
            <a:endParaRPr lang="en-US" altLang="ja-JP" sz="1400" dirty="0"/>
          </a:p>
          <a:p>
            <a:pPr algn="just"/>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取　　　組</a:t>
            </a:r>
            <a:r>
              <a:rPr lang="ja-JP" altLang="en-US" sz="1400" b="1" kern="100" dirty="0" smtClean="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400" b="1"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00" dirty="0" smtClean="0"/>
              <a:t>経営</a:t>
            </a:r>
            <a:r>
              <a:rPr lang="ja-JP" altLang="ja-JP" sz="1400" dirty="0"/>
              <a:t>改善の視点から資金不足が生じない範囲で</a:t>
            </a:r>
            <a:r>
              <a:rPr lang="ja-JP" altLang="en-US" sz="1400" dirty="0"/>
              <a:t>、大阪港埋立事業から取得する</a:t>
            </a:r>
            <a:r>
              <a:rPr lang="ja-JP" altLang="ja-JP" sz="1400" dirty="0"/>
              <a:t>優先順位</a:t>
            </a:r>
            <a:r>
              <a:rPr lang="ja-JP" altLang="en-US" sz="1400" dirty="0"/>
              <a:t>の</a:t>
            </a:r>
            <a:r>
              <a:rPr lang="ja-JP" altLang="ja-JP" sz="1400" dirty="0"/>
              <a:t>検討</a:t>
            </a:r>
            <a:r>
              <a:rPr lang="ja-JP" altLang="en-US" sz="1400" dirty="0"/>
              <a:t>を行い</a:t>
            </a:r>
            <a:r>
              <a:rPr lang="ja-JP" altLang="en-US" sz="1400" dirty="0" smtClean="0"/>
              <a:t>、稼働率</a:t>
            </a:r>
            <a:r>
              <a:rPr lang="ja-JP" altLang="en-US" sz="1400" dirty="0"/>
              <a:t>が高く、赤字地区である</a:t>
            </a:r>
            <a:r>
              <a:rPr lang="en-US" altLang="ja-JP" sz="1400" dirty="0"/>
              <a:t>KF</a:t>
            </a:r>
            <a:r>
              <a:rPr lang="ja-JP" altLang="en-US" sz="1400" dirty="0"/>
              <a:t>地区</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荷さばき地を大阪港埋立事業から取得する</a:t>
            </a:r>
            <a:r>
              <a:rPr lang="ja-JP" altLang="en-US" sz="1400" kern="100" dirty="0" smtClean="0">
                <a:latin typeface="メイリオ" panose="020B0604030504040204" pitchFamily="50" charset="-128"/>
                <a:ea typeface="メイリオ" panose="020B0604030504040204" pitchFamily="50" charset="-128"/>
                <a:cs typeface="Times New Roman" panose="02020603050405020304" pitchFamily="18" charset="0"/>
              </a:rPr>
              <a:t>こととした。</a:t>
            </a:r>
            <a:endParaRPr lang="en-US" altLang="ja-JP" sz="14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令和４年度から</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1400" kern="100" dirty="0" smtClean="0">
                <a:latin typeface="メイリオ" panose="020B0604030504040204" pitchFamily="50" charset="-128"/>
                <a:ea typeface="メイリオ" panose="020B0604030504040204" pitchFamily="50" charset="-128"/>
                <a:cs typeface="Times New Roman" panose="02020603050405020304" pitchFamily="18" charset="0"/>
              </a:rPr>
              <a:t>年分割にて取得</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成　　　果</a:t>
            </a:r>
            <a:r>
              <a:rPr lang="ja-JP" altLang="en-US" sz="1400" b="1" kern="100" dirty="0" smtClean="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400" b="1"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kern="100" dirty="0" smtClean="0">
                <a:latin typeface="メイリオ" panose="020B0604030504040204" pitchFamily="50" charset="-128"/>
                <a:cs typeface="Times New Roman" panose="02020603050405020304" pitchFamily="18" charset="0"/>
              </a:rPr>
              <a:t>令和</a:t>
            </a:r>
            <a:r>
              <a:rPr lang="ja-JP" altLang="en-US" sz="1400" kern="100" dirty="0">
                <a:latin typeface="メイリオ" panose="020B0604030504040204" pitchFamily="50" charset="-128"/>
                <a:cs typeface="Times New Roman" panose="02020603050405020304" pitchFamily="18" charset="0"/>
              </a:rPr>
              <a:t>４年度より、</a:t>
            </a:r>
            <a:r>
              <a:rPr lang="ja-JP" altLang="en-US" sz="1400" dirty="0"/>
              <a:t>下記のとおり収支改善し黒字化する見込みである。</a:t>
            </a:r>
            <a:endParaRPr lang="en-US" altLang="ja-JP" sz="1400" dirty="0"/>
          </a:p>
          <a:p>
            <a:pPr algn="just"/>
            <a:endParaRPr lang="en-US" altLang="ja-JP" sz="1400" dirty="0"/>
          </a:p>
          <a:p>
            <a:pPr algn="just"/>
            <a:endParaRPr lang="en-US" altLang="ja-JP" sz="1400" dirty="0"/>
          </a:p>
          <a:p>
            <a:pPr algn="just"/>
            <a:endParaRPr lang="en-US" altLang="ja-JP" sz="1400" dirty="0"/>
          </a:p>
          <a:p>
            <a:pPr algn="just"/>
            <a:endParaRPr lang="en-US" altLang="ja-JP" sz="1400" dirty="0"/>
          </a:p>
          <a:p>
            <a:pPr algn="just"/>
            <a:endParaRPr lang="en-US" altLang="ja-JP" sz="1400" dirty="0"/>
          </a:p>
          <a:p>
            <a:pPr algn="just"/>
            <a:endParaRPr lang="en-US" altLang="ja-JP" sz="1400" kern="100" dirty="0">
              <a:latin typeface="メイリオ" panose="020B0604030504040204" pitchFamily="50" charset="-128"/>
              <a:cs typeface="Times New Roman" panose="02020603050405020304" pitchFamily="18" charset="0"/>
            </a:endParaRPr>
          </a:p>
          <a:p>
            <a:endParaRPr lang="en-US" altLang="ja-JP" sz="1400" kern="100" dirty="0" smtClean="0">
              <a:latin typeface="メイリオ" panose="020B0604030504040204" pitchFamily="50" charset="-128"/>
              <a:cs typeface="Times New Roman" panose="02020603050405020304" pitchFamily="18" charset="0"/>
            </a:endParaRPr>
          </a:p>
          <a:p>
            <a:r>
              <a:rPr lang="ja-JP" altLang="en-US" sz="1400" kern="100" dirty="0">
                <a:latin typeface="メイリオ" panose="020B0604030504040204" pitchFamily="50" charset="-128"/>
                <a:cs typeface="Times New Roman" panose="02020603050405020304" pitchFamily="18" charset="0"/>
              </a:rPr>
              <a:t>　　　　　　　　</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効　果　額</a:t>
            </a:r>
            <a:r>
              <a:rPr lang="ja-JP" altLang="en-US" sz="1400" b="1"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b="1" kern="100" dirty="0" smtClean="0">
                <a:latin typeface="メイリオ" panose="020B0604030504040204" pitchFamily="50" charset="-128"/>
                <a:ea typeface="メイリオ" panose="020B0604030504040204" pitchFamily="50" charset="-128"/>
                <a:cs typeface="Times New Roman" panose="02020603050405020304" pitchFamily="18" charset="0"/>
              </a:rPr>
              <a:t>5,900</a:t>
            </a:r>
            <a:r>
              <a:rPr lang="ja-JP" altLang="en-US" sz="1400" b="1" kern="100" dirty="0" smtClean="0">
                <a:latin typeface="メイリオ" panose="020B0604030504040204" pitchFamily="50" charset="-128"/>
                <a:ea typeface="メイリオ" panose="020B0604030504040204" pitchFamily="50" charset="-128"/>
                <a:cs typeface="Times New Roman" panose="02020603050405020304" pitchFamily="18" charset="0"/>
              </a:rPr>
              <a:t>万円</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4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タイトル 1"/>
          <p:cNvSpPr>
            <a:spLocks noGrp="1"/>
          </p:cNvSpPr>
          <p:nvPr>
            <p:ph type="title"/>
          </p:nvPr>
        </p:nvSpPr>
        <p:spPr>
          <a:xfrm>
            <a:off x="140677" y="182452"/>
            <a:ext cx="5915025" cy="842241"/>
          </a:xfrm>
          <a:noFill/>
        </p:spPr>
        <p:txBody>
          <a:bodyPr>
            <a:noAutofit/>
          </a:bodyPr>
          <a:lstStyle/>
          <a:p>
            <a:r>
              <a:rPr lang="en-US" altLang="ja-JP" sz="1600" b="1" dirty="0">
                <a:solidFill>
                  <a:schemeClr val="tx1"/>
                </a:solidFill>
                <a:latin typeface="+mj-ea"/>
              </a:rPr>
              <a:t>Ⅲ</a:t>
            </a:r>
            <a:r>
              <a:rPr lang="ja-JP" altLang="en-US" sz="1600" b="1" dirty="0">
                <a:solidFill>
                  <a:schemeClr val="tx1"/>
                </a:solidFill>
                <a:latin typeface="+mj-ea"/>
              </a:rPr>
              <a:t>　港湾施設提供事業の課題</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chemeClr val="tx1"/>
                </a:solidFill>
                <a:latin typeface="+mj-ea"/>
              </a:rPr>
              <a:t>　２．個別課題への取組み成果</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rgbClr val="421E40"/>
                </a:solidFill>
                <a:latin typeface="+mj-ea"/>
              </a:rPr>
              <a:t>　　</a:t>
            </a:r>
            <a:r>
              <a:rPr lang="ja-JP" altLang="en-US" sz="1600" b="1" dirty="0">
                <a:solidFill>
                  <a:schemeClr val="tx1"/>
                </a:solidFill>
                <a:latin typeface="+mj-ea"/>
              </a:rPr>
              <a:t> ⑧　</a:t>
            </a:r>
            <a:r>
              <a:rPr lang="ja-JP" altLang="en-US" sz="1600" b="1" kern="100" dirty="0">
                <a:solidFill>
                  <a:schemeClr val="tx1"/>
                </a:solidFill>
                <a:latin typeface="+mj-ea"/>
                <a:cs typeface="Times New Roman" panose="02020603050405020304" pitchFamily="18" charset="0"/>
              </a:rPr>
              <a:t>ＫＦ地区荷さばき地（船客上屋含む） </a:t>
            </a:r>
            <a:endParaRPr lang="ja-JP" altLang="en-US" sz="1600" b="1" dirty="0">
              <a:solidFill>
                <a:schemeClr val="tx1"/>
              </a:solidFill>
              <a:latin typeface="+mj-ea"/>
            </a:endParaRPr>
          </a:p>
        </p:txBody>
      </p:sp>
      <p:sp>
        <p:nvSpPr>
          <p:cNvPr id="2" name="スライド番号プレースホルダー 1"/>
          <p:cNvSpPr>
            <a:spLocks noGrp="1"/>
          </p:cNvSpPr>
          <p:nvPr>
            <p:ph type="sldNum" sz="quarter" idx="12"/>
          </p:nvPr>
        </p:nvSpPr>
        <p:spPr/>
        <p:txBody>
          <a:bodyPr/>
          <a:lstStyle/>
          <a:p>
            <a:fld id="{8F2DF4D1-A360-4C90-B403-85324C324155}" type="slidenum">
              <a:rPr lang="ja-JP" altLang="en-US">
                <a:solidFill>
                  <a:srgbClr val="AD84C6"/>
                </a:solidFill>
                <a:latin typeface="Century Gothic" panose="020F0302020204030204"/>
                <a:ea typeface="メイリオ" panose="020B0604030504040204" pitchFamily="50" charset="-128"/>
              </a:rPr>
              <a:pPr/>
              <a:t>12</a:t>
            </a:fld>
            <a:endParaRPr lang="ja-JP" altLang="en-US" dirty="0">
              <a:solidFill>
                <a:srgbClr val="AD84C6"/>
              </a:solidFill>
              <a:latin typeface="Century Gothic" panose="020F0302020204030204"/>
              <a:ea typeface="メイリオ" panose="020B0604030504040204" pitchFamily="50" charset="-128"/>
            </a:endParaRPr>
          </a:p>
        </p:txBody>
      </p:sp>
      <p:sp>
        <p:nvSpPr>
          <p:cNvPr id="6" name="タイトル 1"/>
          <p:cNvSpPr txBox="1">
            <a:spLocks/>
          </p:cNvSpPr>
          <p:nvPr/>
        </p:nvSpPr>
        <p:spPr>
          <a:xfrm>
            <a:off x="1381224" y="4418122"/>
            <a:ext cx="3804482" cy="128628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（現状）＊</a:t>
            </a:r>
            <a:r>
              <a:rPr lang="en-US" altLang="ja-JP" sz="1600" dirty="0">
                <a:latin typeface="メイリオ" panose="020B0604030504040204" pitchFamily="50" charset="-128"/>
                <a:ea typeface="メイリオ" panose="020B0604030504040204" pitchFamily="50" charset="-128"/>
              </a:rPr>
              <a:t>R2</a:t>
            </a:r>
            <a:r>
              <a:rPr lang="ja-JP" altLang="en-US" sz="1600" dirty="0">
                <a:latin typeface="メイリオ" panose="020B0604030504040204" pitchFamily="50" charset="-128"/>
                <a:ea typeface="メイリオ" panose="020B0604030504040204" pitchFamily="50" charset="-128"/>
              </a:rPr>
              <a:t>決算</a:t>
            </a:r>
            <a:endParaRPr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・収益　　</a:t>
            </a:r>
            <a:r>
              <a:rPr lang="ja-JP" altLang="en-US" sz="160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1.9</a:t>
            </a:r>
            <a:r>
              <a:rPr lang="ja-JP" altLang="en-US" sz="1600" dirty="0">
                <a:latin typeface="メイリオ" panose="020B0604030504040204" pitchFamily="50" charset="-128"/>
                <a:ea typeface="メイリオ" panose="020B0604030504040204" pitchFamily="50" charset="-128"/>
              </a:rPr>
              <a:t>億円</a:t>
            </a:r>
            <a:endParaRPr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・費用　　</a:t>
            </a:r>
            <a:r>
              <a:rPr lang="ja-JP" altLang="en-US" sz="160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2.18</a:t>
            </a:r>
            <a:r>
              <a:rPr lang="ja-JP" altLang="en-US" sz="1600" dirty="0">
                <a:latin typeface="メイリオ" panose="020B0604030504040204" pitchFamily="50" charset="-128"/>
                <a:ea typeface="メイリオ" panose="020B0604030504040204" pitchFamily="50" charset="-128"/>
              </a:rPr>
              <a:t>億円</a:t>
            </a:r>
            <a:endParaRPr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・収支　  </a:t>
            </a:r>
            <a:r>
              <a:rPr lang="ja-JP" altLang="en-US" sz="1600" u="sng" dirty="0">
                <a:latin typeface="メイリオ" panose="020B0604030504040204" pitchFamily="50" charset="-128"/>
                <a:ea typeface="メイリオ" panose="020B0604030504040204" pitchFamily="50" charset="-128"/>
              </a:rPr>
              <a:t>▲</a:t>
            </a:r>
            <a:r>
              <a:rPr lang="en-US" altLang="ja-JP" sz="1600" u="sng" dirty="0">
                <a:latin typeface="メイリオ" panose="020B0604030504040204" pitchFamily="50" charset="-128"/>
                <a:ea typeface="メイリオ" panose="020B0604030504040204" pitchFamily="50" charset="-128"/>
              </a:rPr>
              <a:t>0.28</a:t>
            </a:r>
            <a:r>
              <a:rPr lang="ja-JP" altLang="en-US" sz="1600" u="sng" dirty="0">
                <a:latin typeface="メイリオ" panose="020B0604030504040204" pitchFamily="50" charset="-128"/>
                <a:ea typeface="メイリオ" panose="020B0604030504040204" pitchFamily="50" charset="-128"/>
              </a:rPr>
              <a:t>億円</a:t>
            </a:r>
            <a:endParaRPr lang="en-US" altLang="ja-JP" sz="1600" u="sng" dirty="0">
              <a:latin typeface="メイリオ" panose="020B0604030504040204" pitchFamily="50" charset="-128"/>
              <a:ea typeface="メイリオ" panose="020B0604030504040204" pitchFamily="50" charset="-128"/>
            </a:endParaRPr>
          </a:p>
          <a:p>
            <a:pPr algn="l"/>
            <a:endParaRPr lang="en-US" altLang="ja-JP" sz="1600" dirty="0">
              <a:latin typeface="メイリオ" panose="020B0604030504040204" pitchFamily="50" charset="-128"/>
              <a:ea typeface="メイリオ" panose="020B0604030504040204" pitchFamily="50" charset="-128"/>
            </a:endParaRPr>
          </a:p>
        </p:txBody>
      </p:sp>
      <p:sp>
        <p:nvSpPr>
          <p:cNvPr id="7" name="タイトル 1"/>
          <p:cNvSpPr txBox="1">
            <a:spLocks/>
          </p:cNvSpPr>
          <p:nvPr/>
        </p:nvSpPr>
        <p:spPr>
          <a:xfrm>
            <a:off x="5199774" y="4403445"/>
            <a:ext cx="3360345" cy="152835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（土地取得後）</a:t>
            </a:r>
            <a:endParaRPr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・収益　　</a:t>
            </a:r>
            <a:r>
              <a:rPr lang="ja-JP" altLang="en-US" sz="160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1.9</a:t>
            </a:r>
            <a:r>
              <a:rPr lang="ja-JP" altLang="en-US" sz="1600" dirty="0">
                <a:latin typeface="メイリオ" panose="020B0604030504040204" pitchFamily="50" charset="-128"/>
                <a:ea typeface="メイリオ" panose="020B0604030504040204" pitchFamily="50" charset="-128"/>
              </a:rPr>
              <a:t>億円</a:t>
            </a:r>
            <a:endParaRPr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・費用　　</a:t>
            </a:r>
            <a:r>
              <a:rPr lang="ja-JP" altLang="en-US" sz="160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1.59</a:t>
            </a:r>
            <a:r>
              <a:rPr lang="ja-JP" altLang="en-US" sz="1600" dirty="0">
                <a:latin typeface="メイリオ" panose="020B0604030504040204" pitchFamily="50" charset="-128"/>
                <a:ea typeface="メイリオ" panose="020B0604030504040204" pitchFamily="50" charset="-128"/>
              </a:rPr>
              <a:t>億円</a:t>
            </a:r>
            <a:endParaRPr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・収支　   </a:t>
            </a:r>
            <a:r>
              <a:rPr lang="ja-JP" altLang="en-US" sz="1600" u="sng" dirty="0">
                <a:latin typeface="メイリオ" panose="020B0604030504040204" pitchFamily="50" charset="-128"/>
                <a:ea typeface="メイリオ" panose="020B0604030504040204" pitchFamily="50" charset="-128"/>
              </a:rPr>
              <a:t>　</a:t>
            </a:r>
            <a:r>
              <a:rPr lang="en-US" altLang="ja-JP" sz="1600" u="sng" dirty="0">
                <a:latin typeface="メイリオ" panose="020B0604030504040204" pitchFamily="50" charset="-128"/>
                <a:ea typeface="メイリオ" panose="020B0604030504040204" pitchFamily="50" charset="-128"/>
              </a:rPr>
              <a:t>0.31</a:t>
            </a:r>
            <a:r>
              <a:rPr lang="ja-JP" altLang="en-US" sz="1600" u="sng" dirty="0">
                <a:latin typeface="メイリオ" panose="020B0604030504040204" pitchFamily="50" charset="-128"/>
                <a:ea typeface="メイリオ" panose="020B0604030504040204" pitchFamily="50" charset="-128"/>
              </a:rPr>
              <a:t>億円</a:t>
            </a:r>
            <a:endParaRPr lang="en-US" altLang="ja-JP" sz="1600" u="sng" dirty="0">
              <a:latin typeface="メイリオ" panose="020B0604030504040204" pitchFamily="50" charset="-128"/>
              <a:ea typeface="メイリオ" panose="020B0604030504040204" pitchFamily="50" charset="-128"/>
            </a:endParaRPr>
          </a:p>
        </p:txBody>
      </p:sp>
      <p:sp>
        <p:nvSpPr>
          <p:cNvPr id="8" name="右矢印 7"/>
          <p:cNvSpPr/>
          <p:nvPr/>
        </p:nvSpPr>
        <p:spPr>
          <a:xfrm>
            <a:off x="4389844" y="4994356"/>
            <a:ext cx="444137" cy="347808"/>
          </a:xfrm>
          <a:prstGeom prst="rightArrow">
            <a:avLst>
              <a:gd name="adj1" fmla="val 50000"/>
              <a:gd name="adj2" fmla="val 6828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3788383" y="4341373"/>
            <a:ext cx="1618925" cy="72973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400" dirty="0" smtClean="0">
                <a:latin typeface="メイリオ" panose="020B0604030504040204" pitchFamily="50" charset="-128"/>
                <a:ea typeface="メイリオ" panose="020B0604030504040204" pitchFamily="50" charset="-128"/>
              </a:rPr>
              <a:t>5,900</a:t>
            </a:r>
            <a:r>
              <a:rPr lang="ja-JP" altLang="en-US" sz="1400" dirty="0" smtClean="0">
                <a:latin typeface="メイリオ" panose="020B0604030504040204" pitchFamily="50" charset="-128"/>
                <a:ea typeface="メイリオ" panose="020B0604030504040204" pitchFamily="50" charset="-128"/>
              </a:rPr>
              <a:t>万円</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収支改善</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（土地賃貸料）</a:t>
            </a:r>
            <a:endParaRPr lang="en-US" altLang="ja-JP" sz="1400" dirty="0">
              <a:latin typeface="メイリオ" panose="020B0604030504040204" pitchFamily="50" charset="-128"/>
              <a:ea typeface="メイリオ" panose="020B0604030504040204" pitchFamily="50" charset="-128"/>
            </a:endParaRPr>
          </a:p>
        </p:txBody>
      </p:sp>
      <p:sp>
        <p:nvSpPr>
          <p:cNvPr id="10" name="正方形/長方形 9"/>
          <p:cNvSpPr/>
          <p:nvPr/>
        </p:nvSpPr>
        <p:spPr>
          <a:xfrm>
            <a:off x="126609" y="1405108"/>
            <a:ext cx="1631853" cy="35335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600" b="1" dirty="0" smtClean="0">
                <a:solidFill>
                  <a:prstClr val="white"/>
                </a:solidFill>
                <a:latin typeface="Century Gothic" panose="020F0302020204030204"/>
                <a:ea typeface="メイリオ" panose="020B0604030504040204" pitchFamily="50" charset="-128"/>
              </a:rPr>
              <a:t>　中期的</a:t>
            </a:r>
            <a:r>
              <a:rPr lang="ja-JP" altLang="en-US" sz="1600" b="1" dirty="0">
                <a:solidFill>
                  <a:prstClr val="white"/>
                </a:solidFill>
                <a:latin typeface="Century Gothic" panose="020F0302020204030204"/>
                <a:ea typeface="メイリオ" panose="020B0604030504040204" pitchFamily="50" charset="-128"/>
              </a:rPr>
              <a:t>取組</a:t>
            </a:r>
          </a:p>
        </p:txBody>
      </p:sp>
    </p:spTree>
    <p:extLst>
      <p:ext uri="{BB962C8B-B14F-4D97-AF65-F5344CB8AC3E}">
        <p14:creationId xmlns:p14="http://schemas.microsoft.com/office/powerpoint/2010/main" val="3958976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188233"/>
            <a:ext cx="7886700" cy="618186"/>
          </a:xfrm>
        </p:spPr>
        <p:txBody>
          <a:bodyPr>
            <a:noAutofit/>
          </a:bodyPr>
          <a:lstStyle/>
          <a:p>
            <a:r>
              <a:rPr kumimoji="1" lang="en-US" altLang="ja-JP" sz="1600" b="1" dirty="0">
                <a:solidFill>
                  <a:schemeClr val="tx1"/>
                </a:solidFill>
                <a:latin typeface="+mj-ea"/>
              </a:rPr>
              <a:t>Ⅲ</a:t>
            </a:r>
            <a:r>
              <a:rPr kumimoji="1" lang="ja-JP" altLang="en-US" sz="1600" b="1" dirty="0">
                <a:solidFill>
                  <a:schemeClr val="tx1"/>
                </a:solidFill>
                <a:latin typeface="+mj-ea"/>
              </a:rPr>
              <a:t>　港湾施設提供事業の課題</a:t>
            </a:r>
            <a:r>
              <a:rPr kumimoji="1" lang="en-US" altLang="ja-JP" sz="1600" b="1" dirty="0">
                <a:solidFill>
                  <a:schemeClr val="tx1"/>
                </a:solidFill>
                <a:latin typeface="+mj-ea"/>
              </a:rPr>
              <a:t/>
            </a:r>
            <a:br>
              <a:rPr kumimoji="1" lang="en-US" altLang="ja-JP" sz="1600" b="1" dirty="0">
                <a:solidFill>
                  <a:schemeClr val="tx1"/>
                </a:solidFill>
                <a:latin typeface="+mj-ea"/>
              </a:rPr>
            </a:br>
            <a:endParaRPr kumimoji="1" lang="ja-JP" altLang="en-US" sz="1600" b="1" dirty="0">
              <a:solidFill>
                <a:schemeClr val="tx1"/>
              </a:solidFill>
              <a:latin typeface="+mj-ea"/>
            </a:endParaRPr>
          </a:p>
        </p:txBody>
      </p:sp>
      <p:grpSp>
        <p:nvGrpSpPr>
          <p:cNvPr id="9" name="グループ化 8"/>
          <p:cNvGrpSpPr/>
          <p:nvPr/>
        </p:nvGrpSpPr>
        <p:grpSpPr>
          <a:xfrm>
            <a:off x="207393" y="3527535"/>
            <a:ext cx="8631029" cy="2293034"/>
            <a:chOff x="207393" y="3812345"/>
            <a:chExt cx="8631029" cy="2293034"/>
          </a:xfrm>
        </p:grpSpPr>
        <p:grpSp>
          <p:nvGrpSpPr>
            <p:cNvPr id="3" name="グループ化 2"/>
            <p:cNvGrpSpPr/>
            <p:nvPr/>
          </p:nvGrpSpPr>
          <p:grpSpPr>
            <a:xfrm>
              <a:off x="207393" y="3812346"/>
              <a:ext cx="8631029" cy="2293033"/>
              <a:chOff x="207393" y="3812346"/>
              <a:chExt cx="8631029" cy="2293033"/>
            </a:xfrm>
          </p:grpSpPr>
          <p:sp>
            <p:nvSpPr>
              <p:cNvPr id="6" name="正方形/長方形 5"/>
              <p:cNvSpPr/>
              <p:nvPr/>
            </p:nvSpPr>
            <p:spPr>
              <a:xfrm>
                <a:off x="207393" y="3819077"/>
                <a:ext cx="1679256" cy="228630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dirty="0">
                    <a:solidFill>
                      <a:schemeClr val="bg1"/>
                    </a:solidFill>
                  </a:rPr>
                  <a:t>全般的課題</a:t>
                </a:r>
              </a:p>
            </p:txBody>
          </p:sp>
          <p:sp>
            <p:nvSpPr>
              <p:cNvPr id="2" name="正方形/長方形 1"/>
              <p:cNvSpPr/>
              <p:nvPr/>
            </p:nvSpPr>
            <p:spPr>
              <a:xfrm>
                <a:off x="1941340" y="3812346"/>
                <a:ext cx="6897082" cy="2293033"/>
              </a:xfrm>
              <a:prstGeom prst="rect">
                <a:avLst/>
              </a:prstGeom>
              <a:ln w="38100">
                <a:solidFill>
                  <a:srgbClr val="7030A0"/>
                </a:solidFill>
              </a:ln>
            </p:spPr>
            <p:txBody>
              <a:bodyPr wrap="square" anchor="t" anchorCtr="0">
                <a:noAutofit/>
              </a:bodyPr>
              <a:lstStyle/>
              <a:p>
                <a:pPr algn="just">
                  <a:lnSpc>
                    <a:spcPct val="200000"/>
                  </a:lnSpc>
                </a:pPr>
                <a:r>
                  <a:rPr lang="ja-JP" altLang="en-US" sz="1400" i="1" kern="100" dirty="0">
                    <a:effectLst>
                      <a:outerShdw blurRad="38100" dist="38100" dir="2700000" algn="tl">
                        <a:srgbClr val="000000">
                          <a:alpha val="43137"/>
                        </a:srgbClr>
                      </a:outerShdw>
                    </a:effectLst>
                    <a:latin typeface="+mj-ea"/>
                    <a:ea typeface="+mj-ea"/>
                    <a:cs typeface="Times New Roman" panose="02020603050405020304" pitchFamily="18" charset="0"/>
                  </a:rPr>
                  <a:t>①　新型コロナウイルス感染症への対応</a:t>
                </a:r>
                <a:endParaRPr lang="en-US" altLang="ja-JP" sz="14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algn="just">
                  <a:lnSpc>
                    <a:spcPct val="200000"/>
                  </a:lnSpc>
                </a:pPr>
                <a:r>
                  <a:rPr lang="ja-JP" altLang="en-US" sz="1400" i="1" kern="100" dirty="0">
                    <a:effectLst>
                      <a:outerShdw blurRad="38100" dist="38100" dir="2700000" algn="tl">
                        <a:srgbClr val="000000">
                          <a:alpha val="43137"/>
                        </a:srgbClr>
                      </a:outerShdw>
                    </a:effectLst>
                    <a:latin typeface="+mj-ea"/>
                    <a:ea typeface="+mj-ea"/>
                    <a:cs typeface="Times New Roman" panose="02020603050405020304" pitchFamily="18" charset="0"/>
                  </a:rPr>
                  <a:t>②　稼働率向上のための分析及び戦略策定が必要     </a:t>
                </a:r>
                <a:r>
                  <a:rPr lang="ja-JP" altLang="en-US" sz="14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　　　　　　</a:t>
                </a:r>
                <a:endParaRPr lang="en-US" altLang="ja-JP" sz="14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algn="just">
                  <a:lnSpc>
                    <a:spcPct val="200000"/>
                  </a:lnSpc>
                </a:pPr>
                <a:r>
                  <a:rPr lang="ja-JP" altLang="en-US" sz="1400" i="1" kern="100" dirty="0" smtClean="0">
                    <a:effectLst>
                      <a:outerShdw blurRad="38100" dist="38100" dir="2700000" algn="tl">
                        <a:srgbClr val="000000">
                          <a:alpha val="43137"/>
                        </a:srgbClr>
                      </a:outerShdw>
                    </a:effectLst>
                    <a:latin typeface="+mj-ea"/>
                    <a:cs typeface="Times New Roman" panose="02020603050405020304" pitchFamily="18" charset="0"/>
                  </a:rPr>
                  <a:t>③</a:t>
                </a:r>
                <a:r>
                  <a:rPr lang="ja-JP" altLang="en-US" sz="1400" i="1" kern="100" dirty="0">
                    <a:effectLst>
                      <a:outerShdw blurRad="38100" dist="38100" dir="2700000" algn="tl">
                        <a:srgbClr val="000000">
                          <a:alpha val="43137"/>
                        </a:srgbClr>
                      </a:outerShdw>
                    </a:effectLst>
                    <a:latin typeface="+mj-ea"/>
                    <a:cs typeface="Times New Roman" panose="02020603050405020304" pitchFamily="18" charset="0"/>
                  </a:rPr>
                  <a:t>　過大な土地賃借料負担</a:t>
                </a:r>
                <a:r>
                  <a:rPr lang="en-US" altLang="ja-JP" sz="1400" i="1" kern="100" dirty="0">
                    <a:effectLst>
                      <a:outerShdw blurRad="38100" dist="38100" dir="2700000" algn="tl">
                        <a:srgbClr val="000000">
                          <a:alpha val="43137"/>
                        </a:srgbClr>
                      </a:outerShdw>
                    </a:effectLst>
                    <a:latin typeface="+mj-ea"/>
                    <a:cs typeface="Times New Roman" panose="02020603050405020304" pitchFamily="18" charset="0"/>
                  </a:rPr>
                  <a:t>(</a:t>
                </a:r>
                <a:r>
                  <a:rPr lang="ja-JP" altLang="en-US" sz="1400" i="1" kern="100" dirty="0">
                    <a:effectLst>
                      <a:outerShdw blurRad="38100" dist="38100" dir="2700000" algn="tl">
                        <a:srgbClr val="000000">
                          <a:alpha val="43137"/>
                        </a:srgbClr>
                      </a:outerShdw>
                    </a:effectLst>
                    <a:latin typeface="+mj-ea"/>
                    <a:cs typeface="Times New Roman" panose="02020603050405020304" pitchFamily="18" charset="0"/>
                  </a:rPr>
                  <a:t>施設提供事業から埋立事業への支払</a:t>
                </a:r>
                <a:r>
                  <a:rPr lang="en-US" altLang="ja-JP" sz="1400" i="1" kern="100" dirty="0" smtClean="0">
                    <a:effectLst>
                      <a:outerShdw blurRad="38100" dist="38100" dir="2700000" algn="tl">
                        <a:srgbClr val="000000">
                          <a:alpha val="43137"/>
                        </a:srgbClr>
                      </a:outerShdw>
                    </a:effectLst>
                    <a:latin typeface="+mj-ea"/>
                    <a:cs typeface="Times New Roman" panose="02020603050405020304" pitchFamily="18" charset="0"/>
                  </a:rPr>
                  <a:t>)</a:t>
                </a:r>
                <a:endParaRPr lang="en-US" altLang="ja-JP" sz="1400" i="1" kern="100" dirty="0">
                  <a:effectLst>
                    <a:outerShdw blurRad="38100" dist="38100" dir="2700000" algn="tl">
                      <a:srgbClr val="000000">
                        <a:alpha val="43137"/>
                      </a:srgbClr>
                    </a:outerShdw>
                  </a:effectLst>
                  <a:latin typeface="+mj-ea"/>
                  <a:cs typeface="Times New Roman" panose="02020603050405020304" pitchFamily="18" charset="0"/>
                </a:endParaRPr>
              </a:p>
              <a:p>
                <a:pPr lvl="0" algn="just">
                  <a:lnSpc>
                    <a:spcPct val="200000"/>
                  </a:lnSpc>
                  <a:spcAft>
                    <a:spcPts val="0"/>
                  </a:spcAft>
                </a:pPr>
                <a:r>
                  <a:rPr lang="ja-JP" altLang="en-US" sz="1400" i="1" kern="100" dirty="0">
                    <a:effectLst>
                      <a:outerShdw blurRad="38100" dist="38100" dir="2700000" algn="tl">
                        <a:srgbClr val="000000">
                          <a:alpha val="43137"/>
                        </a:srgbClr>
                      </a:outerShdw>
                    </a:effectLst>
                    <a:latin typeface="+mj-ea"/>
                    <a:ea typeface="+mj-ea"/>
                    <a:cs typeface="Times New Roman" panose="02020603050405020304" pitchFamily="18" charset="0"/>
                  </a:rPr>
                  <a:t>④　収益性の低い「一体使用荷さばき地」の必要性の</a:t>
                </a:r>
                <a:r>
                  <a:rPr lang="ja-JP" altLang="en-US" sz="14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検証</a:t>
                </a:r>
                <a:endParaRPr lang="en-US" altLang="ja-JP" sz="14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400" i="1" kern="100" dirty="0">
                    <a:effectLst>
                      <a:outerShdw blurRad="38100" dist="38100" dir="2700000" algn="tl">
                        <a:srgbClr val="000000">
                          <a:alpha val="43137"/>
                        </a:srgbClr>
                      </a:outerShdw>
                    </a:effectLst>
                    <a:latin typeface="+mj-ea"/>
                    <a:ea typeface="+mj-ea"/>
                    <a:cs typeface="Times New Roman" panose="02020603050405020304" pitchFamily="18" charset="0"/>
                  </a:rPr>
                  <a:t>⑤　老朽化する上屋への</a:t>
                </a:r>
                <a:r>
                  <a:rPr lang="ja-JP" altLang="en-US" sz="14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対応　　　　　　　　　　　　　　　　　</a:t>
                </a:r>
                <a:endParaRPr lang="en-US" altLang="ja-JP" sz="14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endParaRPr lang="ja-JP" altLang="ja-JP" sz="1400" i="1" strike="sngStrike"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grpSp>
        <p:sp>
          <p:nvSpPr>
            <p:cNvPr id="13" name="正方形/長方形 12"/>
            <p:cNvSpPr/>
            <p:nvPr/>
          </p:nvSpPr>
          <p:spPr>
            <a:xfrm>
              <a:off x="7385538" y="3812345"/>
              <a:ext cx="1452884" cy="2180494"/>
            </a:xfrm>
            <a:prstGeom prst="rect">
              <a:avLst/>
            </a:prstGeom>
            <a:ln w="38100">
              <a:noFill/>
            </a:ln>
          </p:spPr>
          <p:txBody>
            <a:bodyPr wrap="square" anchor="ctr">
              <a:noAutofit/>
            </a:bodyPr>
            <a:lstStyle/>
            <a:p>
              <a:pPr lvl="0" algn="just">
                <a:lnSpc>
                  <a:spcPct val="200000"/>
                </a:lnSpc>
                <a:spcAft>
                  <a:spcPts val="0"/>
                </a:spcAft>
              </a:pPr>
              <a:endParaRPr lang="en-US" altLang="ja-JP" sz="14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4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r>
                <a:rPr lang="ja-JP" altLang="en-US" sz="1400" i="1" kern="100" dirty="0">
                  <a:effectLst>
                    <a:outerShdw blurRad="38100" dist="38100" dir="2700000" algn="tl">
                      <a:srgbClr val="000000">
                        <a:alpha val="43137"/>
                      </a:srgbClr>
                    </a:outerShdw>
                  </a:effectLst>
                  <a:latin typeface="+mj-ea"/>
                  <a:ea typeface="+mj-ea"/>
                  <a:cs typeface="Times New Roman" panose="02020603050405020304" pitchFamily="18" charset="0"/>
                </a:rPr>
                <a:t>中期的取組）</a:t>
              </a:r>
              <a:endParaRPr lang="en-US" altLang="ja-JP" sz="14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algn="just">
                <a:lnSpc>
                  <a:spcPct val="200000"/>
                </a:lnSpc>
              </a:pPr>
              <a:r>
                <a:rPr lang="ja-JP" altLang="en-US" sz="1400" i="1" kern="100" dirty="0">
                  <a:effectLst>
                    <a:outerShdw blurRad="38100" dist="38100" dir="2700000" algn="tl">
                      <a:srgbClr val="000000">
                        <a:alpha val="43137"/>
                      </a:srgbClr>
                    </a:outerShdw>
                  </a:effectLst>
                  <a:latin typeface="+mj-ea"/>
                  <a:ea typeface="+mj-ea"/>
                  <a:cs typeface="Times New Roman" panose="02020603050405020304" pitchFamily="18" charset="0"/>
                </a:rPr>
                <a:t>（中期的取組）</a:t>
              </a:r>
              <a:endParaRPr lang="en-US" altLang="ja-JP" sz="14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algn="just">
                <a:lnSpc>
                  <a:spcPct val="200000"/>
                </a:lnSpc>
              </a:pPr>
              <a:r>
                <a:rPr lang="ja-JP" altLang="en-US" sz="1400" i="1" kern="100" dirty="0">
                  <a:effectLst>
                    <a:outerShdw blurRad="38100" dist="38100" dir="2700000" algn="tl">
                      <a:srgbClr val="000000">
                        <a:alpha val="43137"/>
                      </a:srgbClr>
                    </a:outerShdw>
                  </a:effectLst>
                  <a:latin typeface="+mj-ea"/>
                  <a:ea typeface="+mj-ea"/>
                  <a:cs typeface="Times New Roman" panose="02020603050405020304" pitchFamily="18" charset="0"/>
                </a:rPr>
                <a:t>（中期的取組）</a:t>
              </a:r>
              <a:endParaRPr lang="en-US" altLang="ja-JP" sz="14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400" i="1" kern="100" dirty="0">
                  <a:effectLst>
                    <a:outerShdw blurRad="38100" dist="38100" dir="2700000" algn="tl">
                      <a:srgbClr val="000000">
                        <a:alpha val="43137"/>
                      </a:srgbClr>
                    </a:outerShdw>
                  </a:effectLst>
                  <a:latin typeface="+mj-ea"/>
                  <a:ea typeface="+mj-ea"/>
                  <a:cs typeface="Times New Roman" panose="02020603050405020304" pitchFamily="18" charset="0"/>
                </a:rPr>
                <a:t>（中期的取組</a:t>
              </a:r>
              <a:r>
                <a:rPr lang="ja-JP" altLang="en-US" sz="14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endParaRPr lang="ja-JP" altLang="en-US" sz="14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gr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13</a:t>
            </a:fld>
            <a:endParaRPr kumimoji="1" lang="ja-JP" altLang="en-US" dirty="0"/>
          </a:p>
        </p:txBody>
      </p:sp>
      <p:sp>
        <p:nvSpPr>
          <p:cNvPr id="16" name="タイトル 1"/>
          <p:cNvSpPr txBox="1">
            <a:spLocks/>
          </p:cNvSpPr>
          <p:nvPr/>
        </p:nvSpPr>
        <p:spPr>
          <a:xfrm>
            <a:off x="0" y="536429"/>
            <a:ext cx="7886700" cy="245517"/>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solidFill>
                  <a:schemeClr val="tx1"/>
                </a:solidFill>
                <a:latin typeface="+mj-ea"/>
              </a:rPr>
              <a:t>　３．全般的課題の抽出</a:t>
            </a:r>
            <a:r>
              <a:rPr lang="en-US" altLang="ja-JP" sz="1600" b="1" dirty="0">
                <a:solidFill>
                  <a:schemeClr val="tx1"/>
                </a:solidFill>
                <a:latin typeface="+mj-ea"/>
              </a:rPr>
              <a:t/>
            </a:r>
            <a:br>
              <a:rPr lang="en-US" altLang="ja-JP" sz="1600" b="1" dirty="0">
                <a:solidFill>
                  <a:schemeClr val="tx1"/>
                </a:solidFill>
                <a:latin typeface="+mj-ea"/>
              </a:rPr>
            </a:br>
            <a:endParaRPr lang="ja-JP" altLang="en-US" sz="1600" b="1" dirty="0">
              <a:solidFill>
                <a:schemeClr val="tx1"/>
              </a:solidFill>
              <a:latin typeface="+mj-ea"/>
            </a:endParaRPr>
          </a:p>
        </p:txBody>
      </p:sp>
      <p:sp>
        <p:nvSpPr>
          <p:cNvPr id="14" name="正方形/長方形 13"/>
          <p:cNvSpPr/>
          <p:nvPr/>
        </p:nvSpPr>
        <p:spPr>
          <a:xfrm>
            <a:off x="196350" y="1873352"/>
            <a:ext cx="8642072" cy="1384995"/>
          </a:xfrm>
          <a:prstGeom prst="rect">
            <a:avLst/>
          </a:prstGeom>
          <a:noFill/>
        </p:spPr>
        <p:txBody>
          <a:bodyPr wrap="square">
            <a:spAutoFit/>
          </a:bodyPr>
          <a:lstStyle/>
          <a:p>
            <a:pPr marL="285750" indent="-285750" algn="just">
              <a:spcAft>
                <a:spcPts val="0"/>
              </a:spcAft>
              <a:buFont typeface="Arial" panose="020B0604020202020204" pitchFamily="34" charset="0"/>
              <a:buChar char="•"/>
            </a:pPr>
            <a:r>
              <a:rPr lang="ja-JP" altLang="en-US" sz="1400" kern="100" dirty="0" smtClean="0">
                <a:latin typeface="+mj-ea"/>
                <a:ea typeface="+mj-ea"/>
                <a:cs typeface="Times New Roman" panose="02020603050405020304" pitchFamily="18" charset="0"/>
              </a:rPr>
              <a:t>経営計画</a:t>
            </a:r>
            <a:r>
              <a:rPr lang="en-US" altLang="ja-JP" sz="1400" kern="100" dirty="0" smtClean="0">
                <a:latin typeface="+mj-ea"/>
                <a:ea typeface="+mj-ea"/>
                <a:cs typeface="Times New Roman" panose="02020603050405020304" pitchFamily="18" charset="0"/>
              </a:rPr>
              <a:t>Ver.4.0</a:t>
            </a:r>
            <a:r>
              <a:rPr lang="ja-JP" altLang="en-US" sz="1400" kern="100" dirty="0" smtClean="0">
                <a:latin typeface="+mj-ea"/>
                <a:ea typeface="+mj-ea"/>
                <a:cs typeface="Times New Roman" panose="02020603050405020304" pitchFamily="18" charset="0"/>
              </a:rPr>
              <a:t>で全般的課題の一つとして掲げていた「</a:t>
            </a:r>
            <a:r>
              <a:rPr lang="ja-JP" altLang="en-US" sz="1400" kern="100" dirty="0">
                <a:latin typeface="+mj-ea"/>
                <a:ea typeface="+mj-ea"/>
                <a:cs typeface="Times New Roman" panose="02020603050405020304" pitchFamily="18" charset="0"/>
              </a:rPr>
              <a:t>港営事業会計を構成する施設提供事業と埋立事業の区分の明確化」については</a:t>
            </a:r>
            <a:r>
              <a:rPr lang="ja-JP" altLang="en-US" sz="1400" kern="100" dirty="0" smtClean="0">
                <a:latin typeface="+mj-ea"/>
                <a:ea typeface="+mj-ea"/>
                <a:cs typeface="Times New Roman" panose="02020603050405020304" pitchFamily="18" charset="0"/>
              </a:rPr>
              <a:t>、「両事業</a:t>
            </a:r>
            <a:r>
              <a:rPr lang="ja-JP" altLang="en-US" sz="1400" kern="100" dirty="0">
                <a:latin typeface="+mj-ea"/>
                <a:ea typeface="+mj-ea"/>
                <a:cs typeface="Times New Roman" panose="02020603050405020304" pitchFamily="18" charset="0"/>
              </a:rPr>
              <a:t>の区分を明確にし、各事業の透明性・独立性・採算性を</a:t>
            </a:r>
            <a:r>
              <a:rPr lang="ja-JP" altLang="en-US" sz="1400" kern="100" dirty="0" smtClean="0">
                <a:latin typeface="+mj-ea"/>
                <a:ea typeface="+mj-ea"/>
                <a:cs typeface="Times New Roman" panose="02020603050405020304" pitchFamily="18" charset="0"/>
              </a:rPr>
              <a:t>高める」ため会計の分離等を検討すること</a:t>
            </a:r>
            <a:r>
              <a:rPr lang="ja-JP" altLang="en-US" sz="1400" kern="100" dirty="0">
                <a:latin typeface="+mj-ea"/>
                <a:ea typeface="+mj-ea"/>
                <a:cs typeface="Times New Roman" panose="02020603050405020304" pitchFamily="18" charset="0"/>
              </a:rPr>
              <a:t>としていたが</a:t>
            </a:r>
            <a:r>
              <a:rPr lang="ja-JP" altLang="en-US" sz="1400" kern="100" dirty="0" smtClean="0">
                <a:latin typeface="+mj-ea"/>
                <a:ea typeface="+mj-ea"/>
                <a:cs typeface="Times New Roman" panose="02020603050405020304" pitchFamily="18" charset="0"/>
              </a:rPr>
              <a:t>、施設提供事業が埋立事業から賃借している埠頭用地全てを買取る場合多額の資金が必要となることに加え、今後も同一会計のもと大阪港埋立事業から賃借しながら事業を進めることでより柔軟な事業運営が可能となることから、</a:t>
            </a:r>
            <a:r>
              <a:rPr lang="zh-TW" altLang="en-US" sz="1400" dirty="0" smtClean="0">
                <a:latin typeface="メイリオ" panose="020B0604030504040204" pitchFamily="50" charset="-128"/>
                <a:ea typeface="メイリオ" panose="020B0604030504040204" pitchFamily="50" charset="-128"/>
              </a:rPr>
              <a:t>経営</a:t>
            </a:r>
            <a:r>
              <a:rPr lang="zh-TW" altLang="en-US" sz="1400" dirty="0">
                <a:latin typeface="メイリオ" panose="020B0604030504040204" pitchFamily="50" charset="-128"/>
                <a:ea typeface="メイリオ" panose="020B0604030504040204" pitchFamily="50" charset="-128"/>
              </a:rPr>
              <a:t>計画</a:t>
            </a:r>
            <a:r>
              <a:rPr lang="en-US" altLang="zh-TW" sz="1400" dirty="0">
                <a:latin typeface="メイリオ" panose="020B0604030504040204" pitchFamily="50" charset="-128"/>
                <a:ea typeface="メイリオ" panose="020B0604030504040204" pitchFamily="50" charset="-128"/>
              </a:rPr>
              <a:t>Ver</a:t>
            </a:r>
            <a:r>
              <a:rPr lang="en-US" altLang="ja-JP" sz="1400" dirty="0">
                <a:latin typeface="メイリオ" panose="020B0604030504040204" pitchFamily="50" charset="-128"/>
                <a:ea typeface="メイリオ" panose="020B0604030504040204" pitchFamily="50" charset="-128"/>
              </a:rPr>
              <a:t>.5.0</a:t>
            </a:r>
            <a:r>
              <a:rPr lang="ja-JP" altLang="en-US" sz="1400" dirty="0">
                <a:latin typeface="メイリオ" panose="020B0604030504040204" pitchFamily="50" charset="-128"/>
                <a:ea typeface="メイリオ" panose="020B0604030504040204" pitchFamily="50" charset="-128"/>
              </a:rPr>
              <a:t>の</a:t>
            </a:r>
            <a:r>
              <a:rPr lang="ja-JP" altLang="en-US" sz="1400" dirty="0">
                <a:latin typeface="+mj-ea"/>
                <a:ea typeface="+mj-ea"/>
              </a:rPr>
              <a:t>全般的課題から削除した</a:t>
            </a:r>
            <a:r>
              <a:rPr lang="ja-JP" altLang="en-US" sz="1400" dirty="0" smtClean="0">
                <a:latin typeface="+mj-ea"/>
                <a:ea typeface="+mj-ea"/>
              </a:rPr>
              <a:t>。</a:t>
            </a:r>
            <a:endParaRPr lang="ja-JP" altLang="en-US" sz="1400" dirty="0">
              <a:latin typeface="+mj-ea"/>
              <a:ea typeface="+mj-ea"/>
            </a:endParaRPr>
          </a:p>
        </p:txBody>
      </p:sp>
      <p:sp>
        <p:nvSpPr>
          <p:cNvPr id="12" name="正方形/長方形 11"/>
          <p:cNvSpPr/>
          <p:nvPr/>
        </p:nvSpPr>
        <p:spPr>
          <a:xfrm>
            <a:off x="207393" y="1021138"/>
            <a:ext cx="8642071" cy="738664"/>
          </a:xfrm>
          <a:prstGeom prst="rect">
            <a:avLst/>
          </a:prstGeom>
          <a:noFill/>
        </p:spPr>
        <p:txBody>
          <a:bodyPr wrap="square">
            <a:spAutoFit/>
          </a:bodyPr>
          <a:lstStyle/>
          <a:p>
            <a:pPr marL="285750" indent="-285750" algn="just">
              <a:spcAft>
                <a:spcPts val="0"/>
              </a:spcAft>
              <a:buFont typeface="Arial" panose="020B0604020202020204" pitchFamily="34" charset="0"/>
              <a:buChar char="•"/>
            </a:pPr>
            <a:r>
              <a:rPr lang="ja-JP" altLang="en-US" sz="1400" kern="100" dirty="0" smtClean="0">
                <a:latin typeface="+mj-ea"/>
                <a:ea typeface="+mj-ea"/>
                <a:cs typeface="Times New Roman" panose="02020603050405020304" pitchFamily="18" charset="0"/>
              </a:rPr>
              <a:t>港湾施設提供事業の令和</a:t>
            </a:r>
            <a:r>
              <a:rPr lang="ja-JP" altLang="en-US" sz="1400" kern="100" dirty="0">
                <a:latin typeface="+mj-ea"/>
                <a:ea typeface="+mj-ea"/>
                <a:cs typeface="Times New Roman" panose="02020603050405020304" pitchFamily="18" charset="0"/>
              </a:rPr>
              <a:t>２年度決算に</a:t>
            </a:r>
            <a:r>
              <a:rPr lang="ja-JP" altLang="en-US" sz="1400" kern="100" dirty="0" smtClean="0">
                <a:latin typeface="+mj-ea"/>
                <a:ea typeface="+mj-ea"/>
                <a:cs typeface="Times New Roman" panose="02020603050405020304" pitchFamily="18" charset="0"/>
              </a:rPr>
              <a:t>おいて、新型コロナウイルス感染症に伴う物流への影響はあまり見受けられなかった</a:t>
            </a:r>
            <a:r>
              <a:rPr lang="ja-JP" altLang="en-US" sz="1400" kern="100" dirty="0">
                <a:latin typeface="+mj-ea"/>
                <a:ea typeface="+mj-ea"/>
                <a:cs typeface="Times New Roman" panose="02020603050405020304" pitchFamily="18" charset="0"/>
              </a:rPr>
              <a:t>ものの、物流への影響を注視していく必要があることから</a:t>
            </a:r>
            <a:r>
              <a:rPr lang="ja-JP" altLang="en-US" sz="1400" kern="100" dirty="0" smtClean="0">
                <a:latin typeface="+mj-ea"/>
                <a:ea typeface="+mj-ea"/>
                <a:cs typeface="Times New Roman" panose="02020603050405020304" pitchFamily="18" charset="0"/>
              </a:rPr>
              <a:t>、「新型コロナウイルス感染症への対応」については、昨年度</a:t>
            </a:r>
            <a:r>
              <a:rPr lang="ja-JP" altLang="en-US" sz="1400" kern="100" dirty="0">
                <a:latin typeface="+mj-ea"/>
                <a:ea typeface="+mj-ea"/>
                <a:cs typeface="Times New Roman" panose="02020603050405020304" pitchFamily="18" charset="0"/>
              </a:rPr>
              <a:t>に</a:t>
            </a:r>
            <a:r>
              <a:rPr lang="ja-JP" altLang="en-US" sz="1400" kern="100" dirty="0" smtClean="0">
                <a:latin typeface="+mj-ea"/>
                <a:ea typeface="+mj-ea"/>
                <a:cs typeface="Times New Roman" panose="02020603050405020304" pitchFamily="18" charset="0"/>
              </a:rPr>
              <a:t>引き続き</a:t>
            </a:r>
            <a:r>
              <a:rPr lang="zh-TW" altLang="en-US" sz="1400" dirty="0" smtClean="0">
                <a:latin typeface="メイリオ" panose="020B0604030504040204" pitchFamily="50" charset="-128"/>
                <a:ea typeface="メイリオ" panose="020B0604030504040204" pitchFamily="50" charset="-128"/>
              </a:rPr>
              <a:t>経営</a:t>
            </a:r>
            <a:r>
              <a:rPr lang="zh-TW" altLang="en-US" sz="1400" kern="100" dirty="0">
                <a:latin typeface="+mj-ea"/>
                <a:ea typeface="+mj-ea"/>
                <a:cs typeface="Times New Roman" panose="02020603050405020304" pitchFamily="18" charset="0"/>
              </a:rPr>
              <a:t>計画</a:t>
            </a:r>
            <a:r>
              <a:rPr lang="en-US" altLang="zh-TW" sz="1400" dirty="0">
                <a:latin typeface="メイリオ" panose="020B0604030504040204" pitchFamily="50" charset="-128"/>
                <a:ea typeface="メイリオ" panose="020B0604030504040204" pitchFamily="50" charset="-128"/>
              </a:rPr>
              <a:t>Ver</a:t>
            </a:r>
            <a:r>
              <a:rPr lang="en-US" altLang="ja-JP" sz="1400" dirty="0">
                <a:latin typeface="メイリオ" panose="020B0604030504040204" pitchFamily="50" charset="-128"/>
                <a:ea typeface="メイリオ" panose="020B0604030504040204" pitchFamily="50" charset="-128"/>
              </a:rPr>
              <a:t>.5.0</a:t>
            </a:r>
            <a:r>
              <a:rPr lang="ja-JP" altLang="en-US" sz="1400" dirty="0">
                <a:latin typeface="メイリオ" panose="020B0604030504040204" pitchFamily="50" charset="-128"/>
                <a:ea typeface="メイリオ" panose="020B0604030504040204" pitchFamily="50" charset="-128"/>
              </a:rPr>
              <a:t>の</a:t>
            </a:r>
            <a:r>
              <a:rPr lang="ja-JP" altLang="en-US" sz="1400" dirty="0">
                <a:latin typeface="+mj-ea"/>
                <a:ea typeface="+mj-ea"/>
              </a:rPr>
              <a:t>全般的課題とする。</a:t>
            </a:r>
          </a:p>
        </p:txBody>
      </p:sp>
    </p:spTree>
    <p:extLst>
      <p:ext uri="{BB962C8B-B14F-4D97-AF65-F5344CB8AC3E}">
        <p14:creationId xmlns:p14="http://schemas.microsoft.com/office/powerpoint/2010/main" val="2499194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257507"/>
            <a:ext cx="7886700" cy="784439"/>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a:solidFill>
                  <a:schemeClr val="tx1"/>
                </a:solidFill>
                <a:latin typeface="+mj-ea"/>
              </a:rPr>
              <a:t>Ⅲ</a:t>
            </a:r>
            <a:r>
              <a:rPr lang="ja-JP" altLang="en-US" sz="1600" b="1" dirty="0">
                <a:solidFill>
                  <a:schemeClr val="tx1"/>
                </a:solidFill>
                <a:latin typeface="+mj-ea"/>
              </a:rPr>
              <a:t>　港湾施設提供事業の課題</a:t>
            </a:r>
            <a:endParaRPr lang="en-US" altLang="ja-JP" sz="1600" b="1" dirty="0">
              <a:solidFill>
                <a:schemeClr val="tx1"/>
              </a:solidFill>
              <a:latin typeface="+mj-ea"/>
            </a:endParaRPr>
          </a:p>
          <a:p>
            <a:endParaRPr lang="en-US" altLang="ja-JP" sz="600" b="1" dirty="0">
              <a:solidFill>
                <a:schemeClr val="tx1"/>
              </a:solidFill>
              <a:latin typeface="+mj-ea"/>
            </a:endParaRPr>
          </a:p>
          <a:p>
            <a:r>
              <a:rPr lang="ja-JP" altLang="en-US" sz="1600" b="1" dirty="0">
                <a:solidFill>
                  <a:schemeClr val="tx1"/>
                </a:solidFill>
                <a:latin typeface="+mj-ea"/>
              </a:rPr>
              <a:t>　４．個別課題の抽出</a:t>
            </a:r>
            <a:endParaRPr lang="en-US" altLang="ja-JP" sz="1600" b="1" dirty="0">
              <a:solidFill>
                <a:schemeClr val="tx1"/>
              </a:solidFill>
              <a:latin typeface="+mj-ea"/>
            </a:endParaRPr>
          </a:p>
          <a:p>
            <a:endParaRPr lang="en-US" altLang="ja-JP" sz="600" b="1" dirty="0">
              <a:solidFill>
                <a:schemeClr val="tx1"/>
              </a:solidFill>
              <a:latin typeface="+mj-ea"/>
            </a:endParaRPr>
          </a:p>
          <a:p>
            <a:r>
              <a:rPr lang="ja-JP" altLang="en-US" sz="1600" b="1" dirty="0">
                <a:solidFill>
                  <a:schemeClr val="tx1"/>
                </a:solidFill>
                <a:latin typeface="+mj-ea"/>
              </a:rPr>
              <a:t>　　①経営計画（令和</a:t>
            </a:r>
            <a:r>
              <a:rPr lang="ja-JP" altLang="en-US" sz="1600" b="1" dirty="0">
                <a:solidFill>
                  <a:srgbClr val="421E40"/>
                </a:solidFill>
                <a:latin typeface="+mj-ea"/>
              </a:rPr>
              <a:t>２</a:t>
            </a:r>
            <a:r>
              <a:rPr lang="ja-JP" altLang="en-US" sz="1600" b="1" dirty="0">
                <a:solidFill>
                  <a:schemeClr val="tx1"/>
                </a:solidFill>
                <a:latin typeface="+mj-ea"/>
              </a:rPr>
              <a:t>年度決算）における個別課題の抽出の考え方</a:t>
            </a:r>
          </a:p>
        </p:txBody>
      </p:sp>
      <p:sp>
        <p:nvSpPr>
          <p:cNvPr id="6" name="正方形/長方形 5"/>
          <p:cNvSpPr/>
          <p:nvPr/>
        </p:nvSpPr>
        <p:spPr>
          <a:xfrm>
            <a:off x="166355" y="1404514"/>
            <a:ext cx="8658990" cy="923330"/>
          </a:xfrm>
          <a:prstGeom prst="rect">
            <a:avLst/>
          </a:prstGeom>
          <a:noFill/>
          <a:ln w="38100">
            <a:noFill/>
          </a:ln>
        </p:spPr>
        <p:txBody>
          <a:bodyPr wrap="square">
            <a:spAutoFit/>
          </a:bodyPr>
          <a:lstStyle/>
          <a:p>
            <a:pPr marL="342900" indent="-342900">
              <a:lnSpc>
                <a:spcPct val="150000"/>
              </a:lnSpc>
              <a:buFont typeface="Wingdings" panose="05000000000000000000" pitchFamily="2" charset="2"/>
              <a:buChar char="Ø"/>
            </a:pPr>
            <a:r>
              <a:rPr lang="ja-JP" altLang="en-US" sz="1200" kern="100" dirty="0">
                <a:effectLst/>
                <a:latin typeface="+mj-ea"/>
                <a:ea typeface="+mj-ea"/>
                <a:cs typeface="Times New Roman" panose="02020603050405020304" pitchFamily="18" charset="0"/>
              </a:rPr>
              <a:t>個別課題については、令和２年度決算の計数を基に地区あるいは施設単位で</a:t>
            </a:r>
            <a:r>
              <a:rPr lang="ja-JP" altLang="en-US" sz="1200" kern="100" dirty="0">
                <a:latin typeface="+mj-ea"/>
                <a:ea typeface="+mj-ea"/>
                <a:cs typeface="Times New Roman" panose="02020603050405020304" pitchFamily="18" charset="0"/>
              </a:rPr>
              <a:t>「赤字」となっているもの（</a:t>
            </a:r>
            <a:r>
              <a:rPr lang="en-US" altLang="ja-JP" sz="1200" kern="100" dirty="0">
                <a:latin typeface="+mj-ea"/>
                <a:ea typeface="+mj-ea"/>
                <a:cs typeface="Times New Roman" panose="02020603050405020304" pitchFamily="18" charset="0"/>
              </a:rPr>
              <a:t>13</a:t>
            </a:r>
            <a:r>
              <a:rPr lang="ja-JP" altLang="en-US" sz="1200" kern="100" dirty="0">
                <a:latin typeface="+mj-ea"/>
                <a:ea typeface="+mj-ea"/>
                <a:cs typeface="Times New Roman" panose="02020603050405020304" pitchFamily="18" charset="0"/>
              </a:rPr>
              <a:t>地区）のうち、一過性の事象（突発的な修繕費用の増加や一時的な稼働率の減少）による収支の悪化で「赤字」となったものを除き、構造的な問題を解決する必要があるものを抽出した。</a:t>
            </a: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14</a:t>
            </a:fld>
            <a:endParaRPr kumimoji="1" lang="ja-JP" altLang="en-US" dirty="0"/>
          </a:p>
        </p:txBody>
      </p:sp>
      <p:sp>
        <p:nvSpPr>
          <p:cNvPr id="7" name="正方形/長方形 6"/>
          <p:cNvSpPr/>
          <p:nvPr/>
        </p:nvSpPr>
        <p:spPr>
          <a:xfrm>
            <a:off x="240064" y="3016685"/>
            <a:ext cx="8658990" cy="3693319"/>
          </a:xfrm>
          <a:prstGeom prst="rect">
            <a:avLst/>
          </a:prstGeom>
          <a:noFill/>
          <a:ln w="38100">
            <a:noFill/>
          </a:ln>
        </p:spPr>
        <p:txBody>
          <a:bodyPr wrap="square">
            <a:spAutoFit/>
          </a:bodyPr>
          <a:lstStyle/>
          <a:p>
            <a:pPr marL="285750" indent="-285750" algn="just">
              <a:lnSpc>
                <a:spcPct val="150000"/>
              </a:lnSpc>
              <a:buFont typeface="Wingdings" panose="05000000000000000000" pitchFamily="2" charset="2"/>
              <a:buChar char="Ø"/>
            </a:pPr>
            <a:r>
              <a:rPr lang="ja-JP" altLang="en-US" sz="1200" kern="100" dirty="0" smtClean="0">
                <a:latin typeface="+mj-ea"/>
                <a:cs typeface="Times New Roman" panose="02020603050405020304" pitchFamily="18" charset="0"/>
              </a:rPr>
              <a:t>経営</a:t>
            </a:r>
            <a:r>
              <a:rPr lang="ja-JP" altLang="en-US" sz="1200" kern="100" dirty="0">
                <a:latin typeface="+mj-ea"/>
                <a:cs typeface="Times New Roman" panose="02020603050405020304" pitchFamily="18" charset="0"/>
              </a:rPr>
              <a:t>計画</a:t>
            </a:r>
            <a:r>
              <a:rPr lang="en-US" altLang="ja-JP" sz="1200" kern="100" dirty="0">
                <a:latin typeface="+mj-ea"/>
                <a:cs typeface="Times New Roman" panose="02020603050405020304" pitchFamily="18" charset="0"/>
              </a:rPr>
              <a:t>Ver.4.0</a:t>
            </a:r>
            <a:r>
              <a:rPr lang="ja-JP" altLang="en-US" sz="1200" kern="100" dirty="0">
                <a:latin typeface="+mj-ea"/>
                <a:cs typeface="Times New Roman" panose="02020603050405020304" pitchFamily="18" charset="0"/>
              </a:rPr>
              <a:t>で掲げた個別課題の一つで</a:t>
            </a:r>
            <a:r>
              <a:rPr lang="ja-JP" altLang="en-US" sz="1200" kern="100" dirty="0" smtClean="0">
                <a:latin typeface="+mj-ea"/>
                <a:cs typeface="Times New Roman" panose="02020603050405020304" pitchFamily="18" charset="0"/>
              </a:rPr>
              <a:t>あった「その他低稼働</a:t>
            </a:r>
            <a:r>
              <a:rPr lang="ja-JP" altLang="en-US" sz="1200" kern="100" dirty="0">
                <a:latin typeface="+mj-ea"/>
                <a:cs typeface="Times New Roman" panose="02020603050405020304" pitchFamily="18" charset="0"/>
              </a:rPr>
              <a:t>地区（</a:t>
            </a:r>
            <a:r>
              <a:rPr lang="en-US" altLang="ja-JP" sz="1200" kern="100" dirty="0">
                <a:latin typeface="+mj-ea"/>
                <a:cs typeface="Times New Roman" panose="02020603050405020304" pitchFamily="18" charset="0"/>
              </a:rPr>
              <a:t>A</a:t>
            </a:r>
            <a:r>
              <a:rPr lang="ja-JP" altLang="en-US" sz="1200" kern="100" dirty="0">
                <a:latin typeface="+mj-ea"/>
                <a:cs typeface="Times New Roman" panose="02020603050405020304" pitchFamily="18" charset="0"/>
              </a:rPr>
              <a:t>・</a:t>
            </a:r>
            <a:r>
              <a:rPr lang="en-US" altLang="ja-JP" sz="1200" kern="100" dirty="0">
                <a:latin typeface="+mj-ea"/>
                <a:cs typeface="Times New Roman" panose="02020603050405020304" pitchFamily="18" charset="0"/>
              </a:rPr>
              <a:t>B</a:t>
            </a:r>
            <a:r>
              <a:rPr lang="ja-JP" altLang="en-US" sz="1200" kern="100" dirty="0">
                <a:latin typeface="+mj-ea"/>
                <a:cs typeface="Times New Roman" panose="02020603050405020304" pitchFamily="18" charset="0"/>
              </a:rPr>
              <a:t>地区、</a:t>
            </a:r>
            <a:r>
              <a:rPr lang="en-US" altLang="ja-JP" sz="1200" kern="100" dirty="0">
                <a:latin typeface="+mj-ea"/>
                <a:cs typeface="Times New Roman" panose="02020603050405020304" pitchFamily="18" charset="0"/>
              </a:rPr>
              <a:t>I</a:t>
            </a:r>
            <a:r>
              <a:rPr lang="ja-JP" altLang="en-US" sz="1200" kern="100" dirty="0">
                <a:latin typeface="+mj-ea"/>
                <a:cs typeface="Times New Roman" panose="02020603050405020304" pitchFamily="18" charset="0"/>
              </a:rPr>
              <a:t>地区、</a:t>
            </a:r>
            <a:r>
              <a:rPr lang="en-US" altLang="ja-JP" sz="1200" kern="100" dirty="0">
                <a:latin typeface="+mj-ea"/>
                <a:cs typeface="Times New Roman" panose="02020603050405020304" pitchFamily="18" charset="0"/>
              </a:rPr>
              <a:t>Q</a:t>
            </a:r>
            <a:r>
              <a:rPr lang="ja-JP" altLang="en-US" sz="1200" kern="100" dirty="0">
                <a:latin typeface="+mj-ea"/>
                <a:cs typeface="Times New Roman" panose="02020603050405020304" pitchFamily="18" charset="0"/>
              </a:rPr>
              <a:t>地区</a:t>
            </a:r>
            <a:r>
              <a:rPr lang="ja-JP" altLang="en-US" sz="1200" kern="100" dirty="0" smtClean="0">
                <a:latin typeface="+mj-ea"/>
                <a:cs typeface="Times New Roman" panose="02020603050405020304" pitchFamily="18" charset="0"/>
              </a:rPr>
              <a:t>）」について</a:t>
            </a:r>
            <a:r>
              <a:rPr lang="ja-JP" altLang="en-US" sz="1200" kern="100" dirty="0">
                <a:latin typeface="+mj-ea"/>
                <a:cs typeface="Times New Roman" panose="02020603050405020304" pitchFamily="18" charset="0"/>
              </a:rPr>
              <a:t>、 </a:t>
            </a:r>
            <a:r>
              <a:rPr lang="en-US" altLang="ja-JP" sz="1200" kern="100" dirty="0">
                <a:latin typeface="+mj-ea"/>
                <a:cs typeface="Times New Roman" panose="02020603050405020304" pitchFamily="18" charset="0"/>
              </a:rPr>
              <a:t>A</a:t>
            </a:r>
            <a:r>
              <a:rPr lang="ja-JP" altLang="en-US" sz="1200" kern="100" dirty="0">
                <a:latin typeface="+mj-ea"/>
                <a:cs typeface="Times New Roman" panose="02020603050405020304" pitchFamily="18" charset="0"/>
              </a:rPr>
              <a:t>・</a:t>
            </a:r>
            <a:r>
              <a:rPr lang="en-US" altLang="ja-JP" sz="1200" kern="100" dirty="0">
                <a:latin typeface="+mj-ea"/>
                <a:cs typeface="Times New Roman" panose="02020603050405020304" pitchFamily="18" charset="0"/>
              </a:rPr>
              <a:t>B</a:t>
            </a:r>
            <a:r>
              <a:rPr lang="ja-JP" altLang="en-US" sz="1200" kern="100" dirty="0">
                <a:latin typeface="+mj-ea"/>
                <a:cs typeface="Times New Roman" panose="02020603050405020304" pitchFamily="18" charset="0"/>
              </a:rPr>
              <a:t>地区、</a:t>
            </a:r>
            <a:r>
              <a:rPr lang="en-US" altLang="ja-JP" sz="1200" kern="100" dirty="0">
                <a:latin typeface="+mj-ea"/>
                <a:cs typeface="Times New Roman" panose="02020603050405020304" pitchFamily="18" charset="0"/>
              </a:rPr>
              <a:t>I</a:t>
            </a:r>
            <a:r>
              <a:rPr lang="ja-JP" altLang="en-US" sz="1200" kern="100" dirty="0">
                <a:latin typeface="+mj-ea"/>
                <a:cs typeface="Times New Roman" panose="02020603050405020304" pitchFamily="18" charset="0"/>
              </a:rPr>
              <a:t>地区は黒字化が図られたため、個別課題から削除した。また、</a:t>
            </a:r>
            <a:r>
              <a:rPr lang="en-US" altLang="ja-JP" sz="1200" kern="100" dirty="0">
                <a:latin typeface="+mj-ea"/>
                <a:cs typeface="Times New Roman" panose="02020603050405020304" pitchFamily="18" charset="0"/>
              </a:rPr>
              <a:t>Q</a:t>
            </a:r>
            <a:r>
              <a:rPr lang="ja-JP" altLang="en-US" sz="1200" kern="100" dirty="0">
                <a:latin typeface="+mj-ea"/>
                <a:cs typeface="Times New Roman" panose="02020603050405020304" pitchFamily="18" charset="0"/>
              </a:rPr>
              <a:t>地区についても、</a:t>
            </a:r>
            <a:r>
              <a:rPr lang="ja-JP" altLang="ja-JP" sz="1200" kern="100" dirty="0">
                <a:latin typeface="+mj-ea"/>
                <a:cs typeface="Times New Roman" panose="02020603050405020304" pitchFamily="18" charset="0"/>
              </a:rPr>
              <a:t>赤字となって</a:t>
            </a:r>
            <a:r>
              <a:rPr lang="ja-JP" altLang="ja-JP" sz="1200" kern="100" dirty="0" smtClean="0">
                <a:latin typeface="+mj-ea"/>
                <a:cs typeface="Times New Roman" panose="02020603050405020304" pitchFamily="18" charset="0"/>
              </a:rPr>
              <a:t>おり</a:t>
            </a:r>
            <a:r>
              <a:rPr lang="ja-JP" altLang="en-US" sz="1200" kern="100" dirty="0" smtClean="0">
                <a:latin typeface="+mj-ea"/>
                <a:cs typeface="Times New Roman" panose="02020603050405020304" pitchFamily="18" charset="0"/>
              </a:rPr>
              <a:t>、</a:t>
            </a:r>
            <a:r>
              <a:rPr lang="ja-JP" altLang="ja-JP" sz="1200" kern="100" dirty="0" smtClean="0">
                <a:latin typeface="+mj-ea"/>
                <a:cs typeface="Times New Roman" panose="02020603050405020304" pitchFamily="18" charset="0"/>
              </a:rPr>
              <a:t>新た</a:t>
            </a:r>
            <a:r>
              <a:rPr lang="ja-JP" altLang="ja-JP" sz="1200" kern="100" dirty="0">
                <a:latin typeface="+mj-ea"/>
                <a:cs typeface="Times New Roman" panose="02020603050405020304" pitchFamily="18" charset="0"/>
              </a:rPr>
              <a:t>な事業者の掘り起こし等が必要ではあるものの、</a:t>
            </a:r>
            <a:r>
              <a:rPr lang="ja-JP" altLang="en-US" sz="1200" kern="100" dirty="0">
                <a:latin typeface="+mj-ea"/>
                <a:cs typeface="Times New Roman" panose="02020603050405020304" pitchFamily="18" charset="0"/>
              </a:rPr>
              <a:t>事業者へのヒアリングや協議により使用面積の集約化等を行うことで営業損益の安定的な黒字化が</a:t>
            </a:r>
            <a:r>
              <a:rPr lang="ja-JP" altLang="en-US" sz="1200" kern="100" dirty="0" smtClean="0">
                <a:latin typeface="+mj-ea"/>
                <a:cs typeface="Times New Roman" panose="02020603050405020304" pitchFamily="18" charset="0"/>
              </a:rPr>
              <a:t>図られる見込みであり、</a:t>
            </a:r>
            <a:r>
              <a:rPr lang="ja-JP" altLang="en-US" sz="1200" kern="100" dirty="0">
                <a:latin typeface="+mj-ea"/>
                <a:cs typeface="Times New Roman" panose="02020603050405020304" pitchFamily="18" charset="0"/>
              </a:rPr>
              <a:t>構造的な問題を抱えているとはいえないため、個別課題から削除した</a:t>
            </a:r>
            <a:r>
              <a:rPr lang="ja-JP" altLang="en-US" sz="1200" kern="100" dirty="0" smtClean="0">
                <a:latin typeface="+mj-ea"/>
                <a:cs typeface="Times New Roman" panose="02020603050405020304" pitchFamily="18" charset="0"/>
              </a:rPr>
              <a:t>。</a:t>
            </a:r>
            <a:endParaRPr lang="en-US" altLang="ja-JP" sz="1200" kern="100" dirty="0" smtClean="0">
              <a:latin typeface="+mj-ea"/>
              <a:cs typeface="Times New Roman" panose="02020603050405020304" pitchFamily="18" charset="0"/>
            </a:endParaRPr>
          </a:p>
          <a:p>
            <a:pPr marL="285750" indent="-285750" algn="just">
              <a:lnSpc>
                <a:spcPct val="150000"/>
              </a:lnSpc>
              <a:buFont typeface="Wingdings" panose="05000000000000000000" pitchFamily="2" charset="2"/>
              <a:buChar char="Ø"/>
            </a:pPr>
            <a:r>
              <a:rPr lang="ja-JP" altLang="en-US" sz="1200" kern="100" dirty="0">
                <a:latin typeface="+mj-ea"/>
                <a:cs typeface="Times New Roman" panose="02020603050405020304" pitchFamily="18" charset="0"/>
              </a:rPr>
              <a:t>経営計画</a:t>
            </a:r>
            <a:r>
              <a:rPr lang="en-US" altLang="ja-JP" sz="1200" kern="100" dirty="0">
                <a:latin typeface="+mj-ea"/>
                <a:cs typeface="Times New Roman" panose="02020603050405020304" pitchFamily="18" charset="0"/>
              </a:rPr>
              <a:t>Ver.4.0</a:t>
            </a:r>
            <a:r>
              <a:rPr lang="ja-JP" altLang="en-US" sz="1200" kern="100" dirty="0">
                <a:latin typeface="+mj-ea"/>
                <a:cs typeface="Times New Roman" panose="02020603050405020304" pitchFamily="18" charset="0"/>
              </a:rPr>
              <a:t>で掲げた個別課題の一つであった「北港白津地区荷さばき地」について、</a:t>
            </a:r>
            <a:r>
              <a:rPr lang="en-US" altLang="ja-JP" sz="1200" kern="100" dirty="0">
                <a:latin typeface="+mj-ea"/>
                <a:cs typeface="Times New Roman" panose="02020603050405020304" pitchFamily="18" charset="0"/>
              </a:rPr>
              <a:t>HS-3</a:t>
            </a:r>
            <a:r>
              <a:rPr lang="ja-JP" altLang="en-US" sz="1200" kern="100" dirty="0">
                <a:latin typeface="+mj-ea"/>
                <a:cs typeface="Times New Roman" panose="02020603050405020304" pitchFamily="18" charset="0"/>
              </a:rPr>
              <a:t>（令和</a:t>
            </a:r>
            <a:r>
              <a:rPr lang="en-US" altLang="ja-JP" sz="1200" kern="100" dirty="0">
                <a:latin typeface="+mj-ea"/>
                <a:cs typeface="Times New Roman" panose="02020603050405020304" pitchFamily="18" charset="0"/>
              </a:rPr>
              <a:t>3</a:t>
            </a:r>
            <a:r>
              <a:rPr lang="ja-JP" altLang="en-US" sz="1200" kern="100" dirty="0">
                <a:latin typeface="+mj-ea"/>
                <a:cs typeface="Times New Roman" panose="02020603050405020304" pitchFamily="18" charset="0"/>
              </a:rPr>
              <a:t>年</a:t>
            </a:r>
            <a:r>
              <a:rPr lang="en-US" altLang="ja-JP" sz="1200" kern="100" dirty="0">
                <a:latin typeface="+mj-ea"/>
                <a:cs typeface="Times New Roman" panose="02020603050405020304" pitchFamily="18" charset="0"/>
              </a:rPr>
              <a:t>5</a:t>
            </a:r>
            <a:r>
              <a:rPr lang="ja-JP" altLang="en-US" sz="1200" kern="100" dirty="0">
                <a:latin typeface="+mj-ea"/>
                <a:cs typeface="Times New Roman" panose="02020603050405020304" pitchFamily="18" charset="0"/>
              </a:rPr>
              <a:t>月）および</a:t>
            </a:r>
            <a:r>
              <a:rPr lang="en-US" altLang="ja-JP" sz="1200" kern="100" dirty="0">
                <a:latin typeface="+mj-ea"/>
                <a:cs typeface="Times New Roman" panose="02020603050405020304" pitchFamily="18" charset="0"/>
              </a:rPr>
              <a:t>HS-2</a:t>
            </a:r>
            <a:r>
              <a:rPr lang="ja-JP" altLang="en-US" sz="1200" kern="100" dirty="0">
                <a:latin typeface="+mj-ea"/>
                <a:cs typeface="Times New Roman" panose="02020603050405020304" pitchFamily="18" charset="0"/>
              </a:rPr>
              <a:t>（令和４年</a:t>
            </a:r>
            <a:r>
              <a:rPr lang="en-US" altLang="ja-JP" sz="1200" kern="100" dirty="0">
                <a:latin typeface="+mj-ea"/>
                <a:cs typeface="Times New Roman" panose="02020603050405020304" pitchFamily="18" charset="0"/>
              </a:rPr>
              <a:t>4</a:t>
            </a:r>
            <a:r>
              <a:rPr lang="ja-JP" altLang="en-US" sz="1200" kern="100" dirty="0">
                <a:latin typeface="+mj-ea"/>
                <a:cs typeface="Times New Roman" panose="02020603050405020304" pitchFamily="18" charset="0"/>
              </a:rPr>
              <a:t>月）をそれぞれ公募入札により行政財産貸付契約（事業用定期借地権設定契約）</a:t>
            </a:r>
            <a:r>
              <a:rPr lang="ja-JP" altLang="en-US" sz="1200" kern="100" dirty="0" smtClean="0">
                <a:latin typeface="+mj-ea"/>
                <a:cs typeface="Times New Roman" panose="02020603050405020304" pitchFamily="18" charset="0"/>
              </a:rPr>
              <a:t>締結</a:t>
            </a:r>
            <a:r>
              <a:rPr lang="ja-JP" altLang="en-US" sz="1200" kern="100" dirty="0">
                <a:latin typeface="+mj-ea"/>
                <a:cs typeface="Times New Roman" panose="02020603050405020304" pitchFamily="18" charset="0"/>
              </a:rPr>
              <a:t>した</a:t>
            </a:r>
            <a:r>
              <a:rPr lang="ja-JP" altLang="en-US" sz="1200" kern="100" dirty="0" smtClean="0">
                <a:latin typeface="+mj-ea"/>
                <a:cs typeface="Times New Roman" panose="02020603050405020304" pitchFamily="18" charset="0"/>
              </a:rPr>
              <a:t>こと</a:t>
            </a:r>
            <a:r>
              <a:rPr lang="ja-JP" altLang="en-US" sz="1200" kern="100" dirty="0">
                <a:latin typeface="+mj-ea"/>
                <a:cs typeface="Times New Roman" panose="02020603050405020304" pitchFamily="18" charset="0"/>
              </a:rPr>
              <a:t>で、安定的な黒字化が図られるため個別課題から削除した</a:t>
            </a:r>
            <a:r>
              <a:rPr lang="ja-JP" altLang="en-US" sz="1200" kern="100" dirty="0" smtClean="0">
                <a:latin typeface="+mj-ea"/>
                <a:cs typeface="Times New Roman" panose="02020603050405020304" pitchFamily="18" charset="0"/>
              </a:rPr>
              <a:t>。</a:t>
            </a:r>
            <a:endParaRPr lang="en-US" altLang="ja-JP" sz="1200" kern="100" dirty="0">
              <a:latin typeface="+mj-ea"/>
              <a:cs typeface="Times New Roman" panose="02020603050405020304" pitchFamily="18" charset="0"/>
            </a:endParaRPr>
          </a:p>
          <a:p>
            <a:pPr marL="285750" indent="-285750" algn="just">
              <a:lnSpc>
                <a:spcPct val="150000"/>
              </a:lnSpc>
              <a:buFont typeface="Wingdings" panose="05000000000000000000" pitchFamily="2" charset="2"/>
              <a:buChar char="Ø"/>
            </a:pPr>
            <a:r>
              <a:rPr lang="ja-JP" altLang="en-US" sz="1200" kern="100" dirty="0">
                <a:latin typeface="+mj-ea"/>
                <a:cs typeface="Times New Roman" panose="02020603050405020304" pitchFamily="18" charset="0"/>
              </a:rPr>
              <a:t>経営計画</a:t>
            </a:r>
            <a:r>
              <a:rPr lang="en-US" altLang="ja-JP" sz="1200" kern="100" dirty="0">
                <a:latin typeface="+mj-ea"/>
                <a:cs typeface="Times New Roman" panose="02020603050405020304" pitchFamily="18" charset="0"/>
              </a:rPr>
              <a:t>Ver.4.0</a:t>
            </a:r>
            <a:r>
              <a:rPr lang="ja-JP" altLang="en-US" sz="1200" kern="100" dirty="0">
                <a:latin typeface="+mj-ea"/>
                <a:cs typeface="Times New Roman" panose="02020603050405020304" pitchFamily="18" charset="0"/>
              </a:rPr>
              <a:t>で掲げた個別課題の一つで</a:t>
            </a:r>
            <a:r>
              <a:rPr lang="ja-JP" altLang="en-US" sz="1200" kern="100" dirty="0" smtClean="0">
                <a:latin typeface="+mj-ea"/>
                <a:cs typeface="Times New Roman" panose="02020603050405020304" pitchFamily="18" charset="0"/>
              </a:rPr>
              <a:t>あった「</a:t>
            </a:r>
            <a:r>
              <a:rPr lang="en-US" altLang="ja-JP" sz="1200" kern="100" dirty="0" smtClean="0">
                <a:latin typeface="+mj-ea"/>
                <a:cs typeface="Times New Roman" panose="02020603050405020304" pitchFamily="18" charset="0"/>
              </a:rPr>
              <a:t>KF</a:t>
            </a:r>
            <a:r>
              <a:rPr lang="ja-JP" altLang="en-US" sz="1200" kern="100" dirty="0">
                <a:latin typeface="+mj-ea"/>
                <a:cs typeface="Times New Roman" panose="02020603050405020304" pitchFamily="18" charset="0"/>
              </a:rPr>
              <a:t>地区荷さばき地（船客上屋含む</a:t>
            </a:r>
            <a:r>
              <a:rPr lang="ja-JP" altLang="en-US" sz="1200" kern="100" dirty="0" smtClean="0">
                <a:latin typeface="+mj-ea"/>
                <a:cs typeface="Times New Roman" panose="02020603050405020304" pitchFamily="18" charset="0"/>
              </a:rPr>
              <a:t>）」に</a:t>
            </a:r>
            <a:r>
              <a:rPr lang="ja-JP" altLang="en-US" sz="1200" kern="100" dirty="0">
                <a:latin typeface="+mj-ea"/>
                <a:cs typeface="Times New Roman" panose="02020603050405020304" pitchFamily="18" charset="0"/>
              </a:rPr>
              <a:t>ついては、大阪港埋立事業からの賃借料及び、購入代金を比較し、留保資金等の状況を踏まえ、令和４年度に埠頭用地を購入することで安定的な黒字化が図られるため、個別課題から削除した。</a:t>
            </a:r>
            <a:endParaRPr lang="en-US" altLang="ja-JP" sz="1200" kern="100" dirty="0">
              <a:latin typeface="+mj-ea"/>
              <a:cs typeface="Times New Roman" panose="02020603050405020304" pitchFamily="18" charset="0"/>
            </a:endParaRPr>
          </a:p>
          <a:p>
            <a:pPr marL="285750" indent="-285750" algn="just">
              <a:lnSpc>
                <a:spcPct val="150000"/>
              </a:lnSpc>
              <a:buFont typeface="Wingdings" panose="05000000000000000000" pitchFamily="2" charset="2"/>
              <a:buChar char="Ø"/>
            </a:pPr>
            <a:r>
              <a:rPr lang="ja-JP" altLang="en-US" sz="1200" kern="100" dirty="0" smtClean="0">
                <a:latin typeface="+mj-ea"/>
                <a:cs typeface="Times New Roman" panose="02020603050405020304" pitchFamily="18" charset="0"/>
              </a:rPr>
              <a:t>経営計画</a:t>
            </a:r>
            <a:r>
              <a:rPr lang="en-US" altLang="ja-JP" sz="1200" kern="100" dirty="0" smtClean="0">
                <a:latin typeface="+mj-ea"/>
                <a:cs typeface="Times New Roman" panose="02020603050405020304" pitchFamily="18" charset="0"/>
              </a:rPr>
              <a:t>Ver.4.0</a:t>
            </a:r>
            <a:r>
              <a:rPr lang="ja-JP" altLang="en-US" sz="1200" kern="100" dirty="0" smtClean="0">
                <a:latin typeface="+mj-ea"/>
                <a:cs typeface="Times New Roman" panose="02020603050405020304" pitchFamily="18" charset="0"/>
              </a:rPr>
              <a:t>で掲げた個別課題である「</a:t>
            </a:r>
            <a:r>
              <a:rPr lang="en-US" altLang="ja-JP" sz="1200" kern="100" dirty="0" smtClean="0">
                <a:latin typeface="+mj-ea"/>
                <a:cs typeface="Times New Roman" panose="02020603050405020304" pitchFamily="18" charset="0"/>
              </a:rPr>
              <a:t>C-1</a:t>
            </a:r>
            <a:r>
              <a:rPr lang="ja-JP" altLang="en-US" sz="1200" kern="100" dirty="0">
                <a:latin typeface="+mj-ea"/>
                <a:cs typeface="Times New Roman" panose="02020603050405020304" pitchFamily="18" charset="0"/>
              </a:rPr>
              <a:t>地区</a:t>
            </a:r>
            <a:r>
              <a:rPr lang="ja-JP" altLang="en-US" sz="1200" kern="100" dirty="0" smtClean="0">
                <a:latin typeface="+mj-ea"/>
                <a:cs typeface="Times New Roman" panose="02020603050405020304" pitchFamily="18" charset="0"/>
              </a:rPr>
              <a:t>西荷さばき地」、「</a:t>
            </a:r>
            <a:r>
              <a:rPr lang="en-US" altLang="ja-JP" sz="1200" kern="100" dirty="0" smtClean="0">
                <a:latin typeface="+mj-ea"/>
                <a:cs typeface="Times New Roman" panose="02020603050405020304" pitchFamily="18" charset="0"/>
              </a:rPr>
              <a:t>C-6</a:t>
            </a:r>
            <a:r>
              <a:rPr lang="ja-JP" altLang="en-US" sz="1200" kern="100" dirty="0">
                <a:latin typeface="+mj-ea"/>
                <a:cs typeface="Times New Roman" panose="02020603050405020304" pitchFamily="18" charset="0"/>
              </a:rPr>
              <a:t>、</a:t>
            </a:r>
            <a:r>
              <a:rPr lang="en-US" altLang="ja-JP" sz="1200" kern="100" dirty="0">
                <a:latin typeface="+mj-ea"/>
                <a:cs typeface="Times New Roman" panose="02020603050405020304" pitchFamily="18" charset="0"/>
              </a:rPr>
              <a:t>7</a:t>
            </a:r>
            <a:r>
              <a:rPr lang="ja-JP" altLang="en-US" sz="1200" kern="100" dirty="0">
                <a:latin typeface="+mj-ea"/>
                <a:cs typeface="Times New Roman" panose="02020603050405020304" pitchFamily="18" charset="0"/>
              </a:rPr>
              <a:t>埠頭（荷役機械を含む</a:t>
            </a:r>
            <a:r>
              <a:rPr lang="ja-JP" altLang="en-US" sz="1200" kern="100" dirty="0" smtClean="0">
                <a:latin typeface="+mj-ea"/>
                <a:cs typeface="Times New Roman" panose="02020603050405020304" pitchFamily="18" charset="0"/>
              </a:rPr>
              <a:t>）」に</a:t>
            </a:r>
            <a:r>
              <a:rPr lang="ja-JP" altLang="en-US" sz="1200" kern="100" dirty="0">
                <a:latin typeface="+mj-ea"/>
                <a:cs typeface="Times New Roman" panose="02020603050405020304" pitchFamily="18" charset="0"/>
              </a:rPr>
              <a:t>ついては万博期間における夢洲物流車両の交通円滑化に向けた</a:t>
            </a:r>
            <a:r>
              <a:rPr lang="ja-JP" altLang="en-US" sz="1200" kern="100" dirty="0" smtClean="0">
                <a:latin typeface="+mj-ea"/>
                <a:cs typeface="Times New Roman" panose="02020603050405020304" pitchFamily="18" charset="0"/>
              </a:rPr>
              <a:t>対策用地</a:t>
            </a:r>
            <a:r>
              <a:rPr lang="ja-JP" altLang="en-US" sz="1200" kern="100" dirty="0">
                <a:latin typeface="+mj-ea"/>
                <a:cs typeface="Times New Roman" panose="02020603050405020304" pitchFamily="18" charset="0"/>
              </a:rPr>
              <a:t>として活用し、万博期間終了後に経営改善に向けた取組み（新たな事業者の掘り起し）を行うこととしているため、個別課題から削除した。</a:t>
            </a:r>
          </a:p>
        </p:txBody>
      </p:sp>
      <p:sp>
        <p:nvSpPr>
          <p:cNvPr id="8" name="タイトル 1"/>
          <p:cNvSpPr txBox="1">
            <a:spLocks/>
          </p:cNvSpPr>
          <p:nvPr/>
        </p:nvSpPr>
        <p:spPr>
          <a:xfrm>
            <a:off x="0" y="2624466"/>
            <a:ext cx="7886700" cy="784439"/>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solidFill>
                  <a:schemeClr val="tx1"/>
                </a:solidFill>
                <a:latin typeface="+mj-ea"/>
              </a:rPr>
              <a:t>　　②経営計画</a:t>
            </a:r>
            <a:r>
              <a:rPr lang="en-US" altLang="ja-JP" sz="1600" b="1" dirty="0">
                <a:solidFill>
                  <a:schemeClr val="tx1"/>
                </a:solidFill>
                <a:latin typeface="+mj-ea"/>
              </a:rPr>
              <a:t>Ver.5.0</a:t>
            </a:r>
            <a:r>
              <a:rPr lang="ja-JP" altLang="en-US" sz="1600" b="1" dirty="0">
                <a:solidFill>
                  <a:schemeClr val="tx1"/>
                </a:solidFill>
                <a:latin typeface="+mj-ea"/>
              </a:rPr>
              <a:t>より検討の対象外となった「個別課題」</a:t>
            </a:r>
          </a:p>
        </p:txBody>
      </p:sp>
      <p:sp>
        <p:nvSpPr>
          <p:cNvPr id="10" name="正方形/長方形 9"/>
          <p:cNvSpPr/>
          <p:nvPr/>
        </p:nvSpPr>
        <p:spPr>
          <a:xfrm>
            <a:off x="156887" y="1376203"/>
            <a:ext cx="8825345" cy="996365"/>
          </a:xfrm>
          <a:prstGeom prst="rect">
            <a:avLst/>
          </a:prstGeom>
          <a:ln w="38100">
            <a:solidFill>
              <a:srgbClr val="7030A0"/>
            </a:solidFill>
          </a:ln>
        </p:spPr>
        <p:txBody>
          <a:bodyPr wrap="square" anchor="ctr">
            <a:noAutofit/>
          </a:bodyPr>
          <a:lstStyle/>
          <a:p>
            <a:pPr lvl="0" algn="just">
              <a:lnSpc>
                <a:spcPct val="150000"/>
              </a:lnSpc>
              <a:spcAft>
                <a:spcPts val="0"/>
              </a:spcAft>
            </a:pPr>
            <a:endParaRPr lang="en-US"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150000"/>
              </a:lnSpc>
              <a:spcAft>
                <a:spcPts val="0"/>
              </a:spcAft>
            </a:pPr>
            <a:endParaRPr lang="en-US"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sp>
        <p:nvSpPr>
          <p:cNvPr id="12" name="正方形/長方形 11"/>
          <p:cNvSpPr/>
          <p:nvPr/>
        </p:nvSpPr>
        <p:spPr>
          <a:xfrm>
            <a:off x="156887" y="2925030"/>
            <a:ext cx="8825345" cy="3784974"/>
          </a:xfrm>
          <a:prstGeom prst="rect">
            <a:avLst/>
          </a:prstGeom>
          <a:ln w="38100">
            <a:solidFill>
              <a:srgbClr val="7030A0"/>
            </a:solidFill>
          </a:ln>
        </p:spPr>
        <p:txBody>
          <a:bodyPr wrap="square" anchor="ctr">
            <a:noAutofit/>
          </a:bodyPr>
          <a:lstStyle/>
          <a:p>
            <a:pPr lvl="0" algn="just">
              <a:lnSpc>
                <a:spcPct val="150000"/>
              </a:lnSpc>
              <a:spcAft>
                <a:spcPts val="0"/>
              </a:spcAft>
            </a:pPr>
            <a:endParaRPr lang="en-US"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150000"/>
              </a:lnSpc>
              <a:spcAft>
                <a:spcPts val="0"/>
              </a:spcAft>
            </a:pPr>
            <a:endParaRPr lang="en-US"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3347755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15</a:t>
            </a:fld>
            <a:endParaRPr kumimoji="1" lang="ja-JP" altLang="en-US" dirty="0"/>
          </a:p>
        </p:txBody>
      </p:sp>
      <p:sp>
        <p:nvSpPr>
          <p:cNvPr id="9" name="タイトル 1"/>
          <p:cNvSpPr txBox="1">
            <a:spLocks/>
          </p:cNvSpPr>
          <p:nvPr/>
        </p:nvSpPr>
        <p:spPr>
          <a:xfrm>
            <a:off x="0" y="202515"/>
            <a:ext cx="7886700" cy="784439"/>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a:solidFill>
                  <a:schemeClr val="tx1"/>
                </a:solidFill>
                <a:latin typeface="+mj-ea"/>
              </a:rPr>
              <a:t>Ⅲ</a:t>
            </a:r>
            <a:r>
              <a:rPr lang="ja-JP" altLang="en-US" sz="1600" b="1" dirty="0">
                <a:solidFill>
                  <a:schemeClr val="tx1"/>
                </a:solidFill>
                <a:latin typeface="+mj-ea"/>
              </a:rPr>
              <a:t>　港湾施設提供事業の課題</a:t>
            </a:r>
            <a:endParaRPr lang="en-US" altLang="ja-JP" sz="1600" b="1" dirty="0">
              <a:solidFill>
                <a:schemeClr val="tx1"/>
              </a:solidFill>
              <a:latin typeface="+mj-ea"/>
            </a:endParaRPr>
          </a:p>
          <a:p>
            <a:endParaRPr lang="en-US" altLang="ja-JP" sz="600" b="1" dirty="0">
              <a:solidFill>
                <a:schemeClr val="tx1"/>
              </a:solidFill>
              <a:latin typeface="+mj-ea"/>
            </a:endParaRPr>
          </a:p>
          <a:p>
            <a:r>
              <a:rPr lang="ja-JP" altLang="en-US" sz="1600" b="1" dirty="0">
                <a:solidFill>
                  <a:schemeClr val="tx1"/>
                </a:solidFill>
                <a:latin typeface="+mj-ea"/>
              </a:rPr>
              <a:t>　４．個別課題の抽出</a:t>
            </a:r>
            <a:endParaRPr lang="en-US" altLang="ja-JP" sz="1600" b="1" dirty="0">
              <a:solidFill>
                <a:schemeClr val="tx1"/>
              </a:solidFill>
              <a:latin typeface="+mj-ea"/>
            </a:endParaRPr>
          </a:p>
        </p:txBody>
      </p:sp>
      <p:grpSp>
        <p:nvGrpSpPr>
          <p:cNvPr id="2" name="グループ化 1"/>
          <p:cNvGrpSpPr/>
          <p:nvPr/>
        </p:nvGrpSpPr>
        <p:grpSpPr>
          <a:xfrm>
            <a:off x="106674" y="1026936"/>
            <a:ext cx="9043971" cy="2912014"/>
            <a:chOff x="106674" y="1406769"/>
            <a:chExt cx="9043971" cy="2912014"/>
          </a:xfrm>
        </p:grpSpPr>
        <p:sp>
          <p:nvSpPr>
            <p:cNvPr id="7" name="正方形/長方形 6"/>
            <p:cNvSpPr/>
            <p:nvPr/>
          </p:nvSpPr>
          <p:spPr>
            <a:xfrm>
              <a:off x="106674" y="1406769"/>
              <a:ext cx="2107858" cy="271506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個別課題</a:t>
              </a:r>
            </a:p>
          </p:txBody>
        </p:sp>
        <p:sp>
          <p:nvSpPr>
            <p:cNvPr id="11" name="正方形/長方形 10"/>
            <p:cNvSpPr/>
            <p:nvPr/>
          </p:nvSpPr>
          <p:spPr>
            <a:xfrm>
              <a:off x="2335237" y="1415321"/>
              <a:ext cx="6611815" cy="2706513"/>
            </a:xfrm>
            <a:prstGeom prst="rect">
              <a:avLst/>
            </a:prstGeom>
            <a:ln w="38100" cmpd="thinThick">
              <a:solidFill>
                <a:schemeClr val="accent1">
                  <a:lumMod val="50000"/>
                </a:schemeClr>
              </a:solidFill>
              <a:prstDash val="solid"/>
            </a:ln>
          </p:spPr>
          <p:txBody>
            <a:bodyPr wrap="square" anchor="t" anchorCtr="0">
              <a:noAutofit/>
            </a:bodyPr>
            <a:lstStyle/>
            <a:p>
              <a:pPr lvl="0" algn="just">
                <a:lnSpc>
                  <a:spcPct val="200000"/>
                </a:lnSpc>
                <a:spcAft>
                  <a:spcPts val="0"/>
                </a:spcAft>
              </a:pPr>
              <a:r>
                <a:rPr lang="ja-JP" altLang="en-US" sz="20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①</a:t>
              </a:r>
              <a:r>
                <a:rPr lang="ja-JP" altLang="en-US" sz="2000" i="1" kern="100" dirty="0">
                  <a:effectLst>
                    <a:outerShdw blurRad="38100" dist="38100" dir="2700000" algn="tl">
                      <a:srgbClr val="000000">
                        <a:alpha val="43137"/>
                      </a:srgbClr>
                    </a:outerShdw>
                  </a:effectLst>
                  <a:latin typeface="+mj-ea"/>
                  <a:ea typeface="+mj-ea"/>
                  <a:cs typeface="Times New Roman" panose="02020603050405020304" pitchFamily="18" charset="0"/>
                </a:rPr>
                <a:t>　青果物関連施設                                               </a:t>
              </a:r>
              <a:endParaRPr lang="ja-JP" altLang="en-US" sz="2000" i="1" kern="100" dirty="0">
                <a:solidFill>
                  <a:srgbClr val="FF0000"/>
                </a:solidFill>
                <a:effectLst>
                  <a:outerShdw blurRad="38100" dist="38100" dir="2700000" algn="tl">
                    <a:srgbClr val="000000">
                      <a:alpha val="43137"/>
                    </a:srgbClr>
                  </a:outerShdw>
                </a:effectLst>
                <a:latin typeface="+mj-ea"/>
                <a:ea typeface="+mj-ea"/>
                <a:cs typeface="Times New Roman" panose="02020603050405020304" pitchFamily="18" charset="0"/>
              </a:endParaRPr>
            </a:p>
            <a:p>
              <a:pPr algn="just">
                <a:lnSpc>
                  <a:spcPct val="200000"/>
                </a:lnSpc>
              </a:pPr>
              <a:r>
                <a:rPr lang="ja-JP" altLang="en-US" sz="2000" i="1" kern="100" dirty="0">
                  <a:effectLst>
                    <a:outerShdw blurRad="38100" dist="38100" dir="2700000" algn="tl">
                      <a:srgbClr val="000000">
                        <a:alpha val="43137"/>
                      </a:srgbClr>
                    </a:outerShdw>
                  </a:effectLst>
                  <a:latin typeface="+mj-ea"/>
                  <a:ea typeface="+mj-ea"/>
                  <a:cs typeface="Times New Roman" panose="02020603050405020304" pitchFamily="18" charset="0"/>
                </a:rPr>
                <a:t>②　</a:t>
              </a:r>
              <a:r>
                <a:rPr lang="en-US" altLang="ja-JP" sz="2000" kern="100" dirty="0">
                  <a:effectLst>
                    <a:outerShdw blurRad="38100" dist="38100" dir="2700000" algn="tl">
                      <a:srgbClr val="000000">
                        <a:alpha val="43137"/>
                      </a:srgbClr>
                    </a:outerShdw>
                  </a:effectLst>
                  <a:latin typeface="+mj-ea"/>
                  <a:ea typeface="+mj-ea"/>
                  <a:cs typeface="Times New Roman" panose="02020603050405020304" pitchFamily="18" charset="0"/>
                </a:rPr>
                <a:t>R</a:t>
              </a:r>
              <a:r>
                <a:rPr lang="ja-JP" altLang="en-US" sz="2000" i="1" kern="100" dirty="0">
                  <a:effectLst>
                    <a:outerShdw blurRad="38100" dist="38100" dir="2700000" algn="tl">
                      <a:srgbClr val="000000">
                        <a:alpha val="43137"/>
                      </a:srgbClr>
                    </a:outerShdw>
                  </a:effectLst>
                  <a:latin typeface="+mj-ea"/>
                  <a:ea typeface="+mj-ea"/>
                  <a:cs typeface="Times New Roman" panose="02020603050405020304" pitchFamily="18" charset="0"/>
                </a:rPr>
                <a:t>地区荷さばき地 </a:t>
              </a:r>
              <a:endParaRPr lang="ja-JP" altLang="en-US" sz="2000" i="1" kern="100" dirty="0">
                <a:solidFill>
                  <a:srgbClr val="FF0000"/>
                </a:solidFill>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2000" i="1" kern="100" dirty="0">
                  <a:effectLst>
                    <a:outerShdw blurRad="38100" dist="38100" dir="2700000" algn="tl">
                      <a:srgbClr val="000000">
                        <a:alpha val="43137"/>
                      </a:srgbClr>
                    </a:outerShdw>
                  </a:effectLst>
                  <a:latin typeface="+mj-ea"/>
                  <a:ea typeface="+mj-ea"/>
                  <a:cs typeface="Times New Roman" panose="02020603050405020304" pitchFamily="18" charset="0"/>
                </a:rPr>
                <a:t>③　</a:t>
              </a:r>
              <a:r>
                <a:rPr lang="en-US" altLang="ja-JP" sz="2000" kern="100" dirty="0">
                  <a:effectLst>
                    <a:outerShdw blurRad="38100" dist="38100" dir="2700000" algn="tl">
                      <a:srgbClr val="000000">
                        <a:alpha val="43137"/>
                      </a:srgbClr>
                    </a:outerShdw>
                  </a:effectLst>
                  <a:latin typeface="+mj-ea"/>
                  <a:ea typeface="+mj-ea"/>
                  <a:cs typeface="Times New Roman" panose="02020603050405020304" pitchFamily="18" charset="0"/>
                </a:rPr>
                <a:t>K</a:t>
              </a:r>
              <a:r>
                <a:rPr lang="ja-JP" altLang="en-US" sz="2000" i="1" kern="100" dirty="0">
                  <a:effectLst>
                    <a:outerShdw blurRad="38100" dist="38100" dir="2700000" algn="tl">
                      <a:srgbClr val="000000">
                        <a:alpha val="43137"/>
                      </a:srgbClr>
                    </a:outerShdw>
                  </a:effectLst>
                  <a:latin typeface="+mj-ea"/>
                  <a:ea typeface="+mj-ea"/>
                  <a:cs typeface="Times New Roman" panose="02020603050405020304" pitchFamily="18" charset="0"/>
                </a:rPr>
                <a:t>地区荷さばき地（上屋</a:t>
              </a:r>
              <a:r>
                <a:rPr lang="ja-JP" altLang="en-US" sz="20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含む）</a:t>
              </a:r>
              <a:r>
                <a:rPr lang="ja-JP" altLang="en-US" sz="2000" i="1" strike="sngStrike" kern="100" dirty="0" smtClean="0">
                  <a:effectLst>
                    <a:outerShdw blurRad="38100" dist="38100" dir="2700000" algn="tl">
                      <a:srgbClr val="000000">
                        <a:alpha val="43137"/>
                      </a:srgbClr>
                    </a:outerShdw>
                  </a:effectLst>
                  <a:latin typeface="+mj-ea"/>
                  <a:ea typeface="+mj-ea"/>
                  <a:cs typeface="Times New Roman" panose="02020603050405020304" pitchFamily="18" charset="0"/>
                </a:rPr>
                <a:t>                                           </a:t>
              </a:r>
              <a:r>
                <a:rPr lang="ja-JP" altLang="en-US" sz="20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　</a:t>
              </a:r>
              <a:endParaRPr lang="en-US" altLang="ja-JP" sz="20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2000" i="1" kern="100" dirty="0">
                  <a:effectLst>
                    <a:outerShdw blurRad="38100" dist="38100" dir="2700000" algn="tl">
                      <a:srgbClr val="000000">
                        <a:alpha val="43137"/>
                      </a:srgbClr>
                    </a:outerShdw>
                  </a:effectLst>
                  <a:latin typeface="+mj-ea"/>
                  <a:ea typeface="+mj-ea"/>
                  <a:cs typeface="Times New Roman" panose="02020603050405020304" pitchFamily="18" charset="0"/>
                </a:rPr>
                <a:t>④</a:t>
              </a:r>
              <a:r>
                <a:rPr lang="ja-JP" altLang="en-US" sz="20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　</a:t>
              </a:r>
              <a:r>
                <a:rPr lang="ja-JP" altLang="en-US" sz="2000" kern="100" dirty="0" smtClean="0">
                  <a:effectLst>
                    <a:outerShdw blurRad="38100" dist="38100" dir="2700000" algn="tl">
                      <a:srgbClr val="000000">
                        <a:alpha val="43137"/>
                      </a:srgbClr>
                    </a:outerShdw>
                  </a:effectLst>
                  <a:latin typeface="+mj-ea"/>
                  <a:ea typeface="+mj-ea"/>
                  <a:cs typeface="Times New Roman" panose="02020603050405020304" pitchFamily="18" charset="0"/>
                </a:rPr>
                <a:t>Ｊ</a:t>
              </a:r>
              <a:r>
                <a:rPr lang="ja-JP" altLang="en-US" sz="20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地区荷さばき地</a:t>
              </a:r>
              <a:endParaRPr lang="en-US" altLang="ja-JP" sz="2000" i="1" strike="sngStrike" kern="100" dirty="0" smtClean="0">
                <a:effectLst>
                  <a:outerShdw blurRad="38100" dist="38100" dir="2700000" algn="tl">
                    <a:srgbClr val="000000">
                      <a:alpha val="43137"/>
                    </a:srgbClr>
                  </a:outerShdw>
                </a:effectLst>
                <a:latin typeface="+mj-ea"/>
                <a:cs typeface="Times New Roman" panose="02020603050405020304" pitchFamily="18" charset="0"/>
              </a:endParaRPr>
            </a:p>
            <a:p>
              <a:pPr lvl="0" algn="just">
                <a:lnSpc>
                  <a:spcPct val="200000"/>
                </a:lnSpc>
                <a:spcAft>
                  <a:spcPts val="0"/>
                </a:spcAft>
              </a:pPr>
              <a:endParaRPr lang="en-US" altLang="ja-JP" sz="1300" i="1" kern="100" dirty="0" smtClean="0">
                <a:effectLst>
                  <a:outerShdw blurRad="38100" dist="38100" dir="2700000" algn="tl">
                    <a:srgbClr val="000000">
                      <a:alpha val="43137"/>
                    </a:srgbClr>
                  </a:outerShdw>
                </a:effectLst>
                <a:latin typeface="+mj-ea"/>
                <a:cs typeface="Times New Roman" panose="02020603050405020304" pitchFamily="18" charset="0"/>
              </a:endParaRPr>
            </a:p>
          </p:txBody>
        </p:sp>
        <p:sp>
          <p:nvSpPr>
            <p:cNvPr id="12" name="正方形/長方形 11"/>
            <p:cNvSpPr/>
            <p:nvPr/>
          </p:nvSpPr>
          <p:spPr>
            <a:xfrm>
              <a:off x="7005711" y="1832054"/>
              <a:ext cx="2144934" cy="2486729"/>
            </a:xfrm>
            <a:prstGeom prst="rect">
              <a:avLst/>
            </a:prstGeom>
            <a:ln w="38100" cmpd="thinThick">
              <a:noFill/>
              <a:prstDash val="sysDash"/>
            </a:ln>
          </p:spPr>
          <p:txBody>
            <a:bodyPr wrap="square" anchor="ctr">
              <a:noAutofit/>
            </a:bodyPr>
            <a:lstStyle/>
            <a:p>
              <a:pPr algn="just">
                <a:lnSpc>
                  <a:spcPct val="200000"/>
                </a:lnSpc>
              </a:pPr>
              <a:r>
                <a:rPr lang="ja-JP" altLang="en-US" sz="20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（中期的</a:t>
              </a:r>
              <a:r>
                <a:rPr lang="ja-JP" altLang="en-US" sz="2000" i="1" kern="100" dirty="0">
                  <a:effectLst>
                    <a:outerShdw blurRad="38100" dist="38100" dir="2700000" algn="tl">
                      <a:srgbClr val="000000">
                        <a:alpha val="43137"/>
                      </a:srgbClr>
                    </a:outerShdw>
                  </a:effectLst>
                  <a:latin typeface="+mj-ea"/>
                  <a:ea typeface="+mj-ea"/>
                  <a:cs typeface="Times New Roman" panose="02020603050405020304" pitchFamily="18" charset="0"/>
                </a:rPr>
                <a:t>取組）</a:t>
              </a:r>
              <a:endParaRPr lang="en-US" altLang="ja-JP" sz="20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20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（中期的取組）　</a:t>
              </a:r>
              <a:endParaRPr lang="en-US" altLang="ja-JP" sz="20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20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（中期的取組）</a:t>
              </a:r>
              <a:endParaRPr lang="en-US" altLang="ja-JP" sz="2000" i="1" kern="100" dirty="0">
                <a:effectLst>
                  <a:outerShdw blurRad="38100" dist="38100" dir="2700000" algn="tl">
                    <a:srgbClr val="000000">
                      <a:alpha val="43137"/>
                    </a:srgbClr>
                  </a:outerShdw>
                </a:effectLst>
                <a:latin typeface="+mj-ea"/>
                <a:cs typeface="Times New Roman" panose="02020603050405020304" pitchFamily="18" charset="0"/>
              </a:endParaRPr>
            </a:p>
            <a:p>
              <a:pPr lvl="0" algn="just">
                <a:lnSpc>
                  <a:spcPct val="200000"/>
                </a:lnSpc>
                <a:spcAft>
                  <a:spcPts val="0"/>
                </a:spcAft>
              </a:pPr>
              <a:r>
                <a:rPr lang="ja-JP" altLang="en-US" sz="2000" i="1" kern="100" dirty="0">
                  <a:effectLst>
                    <a:outerShdw blurRad="38100" dist="38100" dir="2700000" algn="tl">
                      <a:srgbClr val="000000">
                        <a:alpha val="43137"/>
                      </a:srgbClr>
                    </a:outerShdw>
                  </a:effectLst>
                  <a:latin typeface="+mj-ea"/>
                  <a:cs typeface="Times New Roman" panose="02020603050405020304" pitchFamily="18" charset="0"/>
                </a:rPr>
                <a:t>（</a:t>
              </a:r>
              <a:r>
                <a:rPr lang="ja-JP" altLang="en-US" sz="2000" i="1" kern="100" dirty="0" smtClean="0">
                  <a:effectLst>
                    <a:outerShdw blurRad="38100" dist="38100" dir="2700000" algn="tl">
                      <a:srgbClr val="000000">
                        <a:alpha val="43137"/>
                      </a:srgbClr>
                    </a:outerShdw>
                  </a:effectLst>
                  <a:latin typeface="+mj-ea"/>
                  <a:cs typeface="Times New Roman" panose="02020603050405020304" pitchFamily="18" charset="0"/>
                </a:rPr>
                <a:t>中期的取組）</a:t>
              </a:r>
              <a:endParaRPr lang="en-US" altLang="ja-JP" sz="1300" i="1" strike="sngStrike" kern="100" dirty="0" smtClean="0">
                <a:effectLst>
                  <a:outerShdw blurRad="38100" dist="38100" dir="2700000" algn="tl">
                    <a:srgbClr val="000000">
                      <a:alpha val="43137"/>
                    </a:srgbClr>
                  </a:outerShdw>
                </a:effectLst>
                <a:latin typeface="+mj-ea"/>
                <a:cs typeface="Times New Roman" panose="02020603050405020304" pitchFamily="18" charset="0"/>
              </a:endParaRPr>
            </a:p>
            <a:p>
              <a:pPr algn="just">
                <a:lnSpc>
                  <a:spcPct val="200000"/>
                </a:lnSpc>
              </a:pPr>
              <a:endParaRPr lang="en-US" altLang="ja-JP" sz="1300" i="1" kern="100" dirty="0">
                <a:solidFill>
                  <a:srgbClr val="FF0000"/>
                </a:solidFill>
                <a:effectLst>
                  <a:outerShdw blurRad="38100" dist="38100" dir="2700000" algn="tl">
                    <a:srgbClr val="000000">
                      <a:alpha val="43137"/>
                    </a:srgbClr>
                  </a:outerShdw>
                </a:effectLst>
                <a:latin typeface="+mj-ea"/>
                <a:cs typeface="Times New Roman" panose="02020603050405020304" pitchFamily="18" charset="0"/>
              </a:endParaRPr>
            </a:p>
            <a:p>
              <a:pPr lvl="0" algn="just">
                <a:lnSpc>
                  <a:spcPct val="200000"/>
                </a:lnSpc>
                <a:spcAft>
                  <a:spcPts val="0"/>
                </a:spcAft>
              </a:pPr>
              <a:endPar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grpSp>
    </p:spTree>
    <p:extLst>
      <p:ext uri="{BB962C8B-B14F-4D97-AF65-F5344CB8AC3E}">
        <p14:creationId xmlns:p14="http://schemas.microsoft.com/office/powerpoint/2010/main" val="3719732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5602" y="378476"/>
            <a:ext cx="7886700" cy="61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個別課題の箇所図</a:t>
            </a:r>
            <a:endParaRPr lang="ja-JP" altLang="en-US" sz="1600" b="1" dirty="0">
              <a:solidFill>
                <a:schemeClr val="tx1"/>
              </a:solidFill>
              <a:latin typeface="+mj-ea"/>
            </a:endParaRPr>
          </a:p>
        </p:txBody>
      </p:sp>
      <p:pic>
        <p:nvPicPr>
          <p:cNvPr id="10" name="図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42583" y="1319812"/>
            <a:ext cx="5426236" cy="5011763"/>
          </a:xfrm>
          <a:prstGeom prst="rect">
            <a:avLst/>
          </a:prstGeom>
        </p:spPr>
      </p:pic>
      <p:sp>
        <p:nvSpPr>
          <p:cNvPr id="305" name="正方形/長方形 304"/>
          <p:cNvSpPr/>
          <p:nvPr/>
        </p:nvSpPr>
        <p:spPr>
          <a:xfrm rot="19292878">
            <a:off x="4658564" y="4582274"/>
            <a:ext cx="268273" cy="101774"/>
          </a:xfrm>
          <a:prstGeom prst="rect">
            <a:avLst/>
          </a:prstGeom>
          <a:pattFill prst="ltHorz">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04" name="正方形/長方形 303"/>
          <p:cNvSpPr/>
          <p:nvPr/>
        </p:nvSpPr>
        <p:spPr>
          <a:xfrm rot="19356264">
            <a:off x="4898487" y="4418633"/>
            <a:ext cx="200418" cy="101774"/>
          </a:xfrm>
          <a:prstGeom prst="rect">
            <a:avLst/>
          </a:prstGeom>
          <a:pattFill prst="ltHorz">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6" name="図 5"/>
          <p:cNvPicPr>
            <a:picLocks noChangeAspect="1"/>
          </p:cNvPicPr>
          <p:nvPr/>
        </p:nvPicPr>
        <p:blipFill rotWithShape="1">
          <a:blip r:embed="rId4" cstate="screen">
            <a:extLst>
              <a:ext uri="{28A0092B-C50C-407E-A947-70E740481C1C}">
                <a14:useLocalDpi xmlns:a14="http://schemas.microsoft.com/office/drawing/2010/main"/>
              </a:ext>
            </a:extLst>
          </a:blip>
          <a:srcRect r="20" b="9444"/>
          <a:stretch/>
        </p:blipFill>
        <p:spPr>
          <a:xfrm>
            <a:off x="90444" y="2947715"/>
            <a:ext cx="2541579" cy="3364335"/>
          </a:xfrm>
          <a:prstGeom prst="rect">
            <a:avLst/>
          </a:prstGeom>
        </p:spPr>
      </p:pic>
      <p:pic>
        <p:nvPicPr>
          <p:cNvPr id="7" name="図 6"/>
          <p:cNvPicPr>
            <a:picLocks noChangeAspect="1"/>
          </p:cNvPicPr>
          <p:nvPr/>
        </p:nvPicPr>
        <p:blipFill rotWithShape="1">
          <a:blip r:embed="rId5" cstate="screen">
            <a:extLst>
              <a:ext uri="{28A0092B-C50C-407E-A947-70E740481C1C}">
                <a14:useLocalDpi xmlns:a14="http://schemas.microsoft.com/office/drawing/2010/main"/>
              </a:ext>
            </a:extLst>
          </a:blip>
          <a:srcRect t="24902" r="-285"/>
          <a:stretch/>
        </p:blipFill>
        <p:spPr>
          <a:xfrm>
            <a:off x="105310" y="1326525"/>
            <a:ext cx="2525257" cy="2720282"/>
          </a:xfrm>
          <a:prstGeom prst="rect">
            <a:avLst/>
          </a:prstGeom>
        </p:spPr>
      </p:pic>
      <p:pic>
        <p:nvPicPr>
          <p:cNvPr id="8" name="図 7"/>
          <p:cNvPicPr>
            <a:picLocks noChangeAspect="1"/>
          </p:cNvPicPr>
          <p:nvPr/>
        </p:nvPicPr>
        <p:blipFill rotWithShape="1">
          <a:blip r:embed="rId6" cstate="screen">
            <a:extLst>
              <a:ext uri="{28A0092B-C50C-407E-A947-70E740481C1C}">
                <a14:useLocalDpi xmlns:a14="http://schemas.microsoft.com/office/drawing/2010/main"/>
              </a:ext>
            </a:extLst>
          </a:blip>
          <a:srcRect l="1" r="319" b="9213"/>
          <a:stretch/>
        </p:blipFill>
        <p:spPr>
          <a:xfrm>
            <a:off x="1595177" y="2953805"/>
            <a:ext cx="2555948" cy="3330785"/>
          </a:xfrm>
          <a:prstGeom prst="rect">
            <a:avLst/>
          </a:prstGeom>
        </p:spPr>
      </p:pic>
      <p:pic>
        <p:nvPicPr>
          <p:cNvPr id="9" name="図 8"/>
          <p:cNvPicPr>
            <a:picLocks noChangeAspect="1"/>
          </p:cNvPicPr>
          <p:nvPr/>
        </p:nvPicPr>
        <p:blipFill rotWithShape="1">
          <a:blip r:embed="rId7" cstate="screen">
            <a:extLst>
              <a:ext uri="{28A0092B-C50C-407E-A947-70E740481C1C}">
                <a14:useLocalDpi xmlns:a14="http://schemas.microsoft.com/office/drawing/2010/main"/>
              </a:ext>
            </a:extLst>
          </a:blip>
          <a:srcRect l="-1887"/>
          <a:stretch/>
        </p:blipFill>
        <p:spPr>
          <a:xfrm>
            <a:off x="1555371" y="1324651"/>
            <a:ext cx="2608984" cy="2706553"/>
          </a:xfrm>
          <a:prstGeom prst="rect">
            <a:avLst/>
          </a:prstGeom>
        </p:spPr>
      </p:pic>
      <p:sp>
        <p:nvSpPr>
          <p:cNvPr id="11" name="Freeform 443" descr="右上がり対角線 (太)"/>
          <p:cNvSpPr>
            <a:spLocks/>
          </p:cNvSpPr>
          <p:nvPr/>
        </p:nvSpPr>
        <p:spPr bwMode="auto">
          <a:xfrm>
            <a:off x="4960152" y="2501843"/>
            <a:ext cx="153483" cy="218508"/>
          </a:xfrm>
          <a:custGeom>
            <a:avLst/>
            <a:gdLst>
              <a:gd name="T0" fmla="*/ 2147483646 w 339"/>
              <a:gd name="T1" fmla="*/ 0 h 855"/>
              <a:gd name="T2" fmla="*/ 0 w 339"/>
              <a:gd name="T3" fmla="*/ 2147483646 h 855"/>
              <a:gd name="T4" fmla="*/ 2147483646 w 339"/>
              <a:gd name="T5" fmla="*/ 2147483646 h 855"/>
              <a:gd name="T6" fmla="*/ 2147483646 w 339"/>
              <a:gd name="T7" fmla="*/ 2147483646 h 855"/>
              <a:gd name="T8" fmla="*/ 2147483646 w 339"/>
              <a:gd name="T9" fmla="*/ 0 h 855"/>
              <a:gd name="T10" fmla="*/ 0 60000 65536"/>
              <a:gd name="T11" fmla="*/ 0 60000 65536"/>
              <a:gd name="T12" fmla="*/ 0 60000 65536"/>
              <a:gd name="T13" fmla="*/ 0 60000 65536"/>
              <a:gd name="T14" fmla="*/ 0 60000 65536"/>
              <a:gd name="T15" fmla="*/ 0 w 339"/>
              <a:gd name="T16" fmla="*/ 0 h 855"/>
              <a:gd name="T17" fmla="*/ 339 w 339"/>
              <a:gd name="T18" fmla="*/ 855 h 855"/>
              <a:gd name="connsiteX0" fmla="*/ 3363 w 10000"/>
              <a:gd name="connsiteY0" fmla="*/ 0 h 9474"/>
              <a:gd name="connsiteX1" fmla="*/ 0 w 10000"/>
              <a:gd name="connsiteY1" fmla="*/ 9474 h 9474"/>
              <a:gd name="connsiteX2" fmla="*/ 9481 w 10000"/>
              <a:gd name="connsiteY2" fmla="*/ 7266 h 9474"/>
              <a:gd name="connsiteX3" fmla="*/ 10000 w 10000"/>
              <a:gd name="connsiteY3" fmla="*/ 351 h 9474"/>
              <a:gd name="connsiteX4" fmla="*/ 3363 w 10000"/>
              <a:gd name="connsiteY4" fmla="*/ 0 h 9474"/>
              <a:gd name="connsiteX0" fmla="*/ 3363 w 11133"/>
              <a:gd name="connsiteY0" fmla="*/ 0 h 10000"/>
              <a:gd name="connsiteX1" fmla="*/ 0 w 11133"/>
              <a:gd name="connsiteY1" fmla="*/ 10000 h 10000"/>
              <a:gd name="connsiteX2" fmla="*/ 9481 w 11133"/>
              <a:gd name="connsiteY2" fmla="*/ 7669 h 10000"/>
              <a:gd name="connsiteX3" fmla="*/ 11133 w 11133"/>
              <a:gd name="connsiteY3" fmla="*/ 904 h 10000"/>
              <a:gd name="connsiteX4" fmla="*/ 3363 w 11133"/>
              <a:gd name="connsiteY4" fmla="*/ 0 h 10000"/>
              <a:gd name="connsiteX0" fmla="*/ 8649 w 11133"/>
              <a:gd name="connsiteY0" fmla="*/ 0 h 9252"/>
              <a:gd name="connsiteX1" fmla="*/ 0 w 11133"/>
              <a:gd name="connsiteY1" fmla="*/ 9252 h 9252"/>
              <a:gd name="connsiteX2" fmla="*/ 9481 w 11133"/>
              <a:gd name="connsiteY2" fmla="*/ 6921 h 9252"/>
              <a:gd name="connsiteX3" fmla="*/ 11133 w 11133"/>
              <a:gd name="connsiteY3" fmla="*/ 156 h 9252"/>
              <a:gd name="connsiteX4" fmla="*/ 8649 w 11133"/>
              <a:gd name="connsiteY4" fmla="*/ 0 h 9252"/>
              <a:gd name="connsiteX0" fmla="*/ 4264 w 10000"/>
              <a:gd name="connsiteY0" fmla="*/ 0 h 10809"/>
              <a:gd name="connsiteX1" fmla="*/ 0 w 10000"/>
              <a:gd name="connsiteY1" fmla="*/ 10809 h 10809"/>
              <a:gd name="connsiteX2" fmla="*/ 8516 w 10000"/>
              <a:gd name="connsiteY2" fmla="*/ 8290 h 10809"/>
              <a:gd name="connsiteX3" fmla="*/ 10000 w 10000"/>
              <a:gd name="connsiteY3" fmla="*/ 978 h 10809"/>
              <a:gd name="connsiteX4" fmla="*/ 4264 w 10000"/>
              <a:gd name="connsiteY4" fmla="*/ 0 h 10809"/>
              <a:gd name="connsiteX0" fmla="*/ 1890 w 7626"/>
              <a:gd name="connsiteY0" fmla="*/ 0 h 8499"/>
              <a:gd name="connsiteX1" fmla="*/ 0 w 7626"/>
              <a:gd name="connsiteY1" fmla="*/ 8499 h 8499"/>
              <a:gd name="connsiteX2" fmla="*/ 6142 w 7626"/>
              <a:gd name="connsiteY2" fmla="*/ 8290 h 8499"/>
              <a:gd name="connsiteX3" fmla="*/ 7626 w 7626"/>
              <a:gd name="connsiteY3" fmla="*/ 978 h 8499"/>
              <a:gd name="connsiteX4" fmla="*/ 1890 w 7626"/>
              <a:gd name="connsiteY4" fmla="*/ 0 h 8499"/>
              <a:gd name="connsiteX0" fmla="*/ 1885 w 9407"/>
              <a:gd name="connsiteY0" fmla="*/ 0 h 9754"/>
              <a:gd name="connsiteX1" fmla="*/ 0 w 9407"/>
              <a:gd name="connsiteY1" fmla="*/ 9049 h 9754"/>
              <a:gd name="connsiteX2" fmla="*/ 7461 w 9407"/>
              <a:gd name="connsiteY2" fmla="*/ 9754 h 9754"/>
              <a:gd name="connsiteX3" fmla="*/ 9407 w 9407"/>
              <a:gd name="connsiteY3" fmla="*/ 1151 h 9754"/>
              <a:gd name="connsiteX4" fmla="*/ 1885 w 9407"/>
              <a:gd name="connsiteY4" fmla="*/ 0 h 9754"/>
              <a:gd name="connsiteX0" fmla="*/ 2004 w 10000"/>
              <a:gd name="connsiteY0" fmla="*/ 0 h 10000"/>
              <a:gd name="connsiteX1" fmla="*/ 0 w 10000"/>
              <a:gd name="connsiteY1" fmla="*/ 9277 h 10000"/>
              <a:gd name="connsiteX2" fmla="*/ 7931 w 10000"/>
              <a:gd name="connsiteY2" fmla="*/ 10000 h 10000"/>
              <a:gd name="connsiteX3" fmla="*/ 10000 w 10000"/>
              <a:gd name="connsiteY3" fmla="*/ 1180 h 10000"/>
              <a:gd name="connsiteX4" fmla="*/ 2004 w 10000"/>
              <a:gd name="connsiteY4" fmla="*/ 0 h 10000"/>
              <a:gd name="connsiteX0" fmla="*/ 2004 w 10000"/>
              <a:gd name="connsiteY0" fmla="*/ 0 h 10000"/>
              <a:gd name="connsiteX1" fmla="*/ 0 w 10000"/>
              <a:gd name="connsiteY1" fmla="*/ 9277 h 10000"/>
              <a:gd name="connsiteX2" fmla="*/ 7931 w 10000"/>
              <a:gd name="connsiteY2" fmla="*/ 10000 h 10000"/>
              <a:gd name="connsiteX3" fmla="*/ 10000 w 10000"/>
              <a:gd name="connsiteY3" fmla="*/ 1180 h 10000"/>
              <a:gd name="connsiteX4" fmla="*/ 2004 w 10000"/>
              <a:gd name="connsiteY4" fmla="*/ 0 h 10000"/>
              <a:gd name="connsiteX0" fmla="*/ 2004 w 10000"/>
              <a:gd name="connsiteY0" fmla="*/ 0 h 12787"/>
              <a:gd name="connsiteX1" fmla="*/ 0 w 10000"/>
              <a:gd name="connsiteY1" fmla="*/ 9277 h 12787"/>
              <a:gd name="connsiteX2" fmla="*/ 7143 w 10000"/>
              <a:gd name="connsiteY2" fmla="*/ 12787 h 12787"/>
              <a:gd name="connsiteX3" fmla="*/ 10000 w 10000"/>
              <a:gd name="connsiteY3" fmla="*/ 1180 h 12787"/>
              <a:gd name="connsiteX4" fmla="*/ 2004 w 10000"/>
              <a:gd name="connsiteY4" fmla="*/ 0 h 12787"/>
              <a:gd name="connsiteX0" fmla="*/ 2162 w 10158"/>
              <a:gd name="connsiteY0" fmla="*/ 0 h 12787"/>
              <a:gd name="connsiteX1" fmla="*/ 0 w 10158"/>
              <a:gd name="connsiteY1" fmla="*/ 11925 h 12787"/>
              <a:gd name="connsiteX2" fmla="*/ 7301 w 10158"/>
              <a:gd name="connsiteY2" fmla="*/ 12787 h 12787"/>
              <a:gd name="connsiteX3" fmla="*/ 10158 w 10158"/>
              <a:gd name="connsiteY3" fmla="*/ 1180 h 12787"/>
              <a:gd name="connsiteX4" fmla="*/ 2162 w 10158"/>
              <a:gd name="connsiteY4" fmla="*/ 0 h 12787"/>
              <a:gd name="connsiteX0" fmla="*/ 2162 w 10158"/>
              <a:gd name="connsiteY0" fmla="*/ 0 h 12787"/>
              <a:gd name="connsiteX1" fmla="*/ 0 w 10158"/>
              <a:gd name="connsiteY1" fmla="*/ 11925 h 12787"/>
              <a:gd name="connsiteX2" fmla="*/ 7301 w 10158"/>
              <a:gd name="connsiteY2" fmla="*/ 12787 h 12787"/>
              <a:gd name="connsiteX3" fmla="*/ 10158 w 10158"/>
              <a:gd name="connsiteY3" fmla="*/ 1180 h 12787"/>
              <a:gd name="connsiteX4" fmla="*/ 2162 w 10158"/>
              <a:gd name="connsiteY4" fmla="*/ 0 h 12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8" h="12787">
                <a:moveTo>
                  <a:pt x="2162" y="0"/>
                </a:moveTo>
                <a:lnTo>
                  <a:pt x="0" y="11925"/>
                </a:lnTo>
                <a:cubicBezTo>
                  <a:pt x="6584" y="12724"/>
                  <a:pt x="4657" y="12546"/>
                  <a:pt x="7301" y="12787"/>
                </a:cubicBezTo>
                <a:lnTo>
                  <a:pt x="10158" y="1180"/>
                </a:lnTo>
                <a:lnTo>
                  <a:pt x="2162"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dirty="0">
              <a:solidFill>
                <a:prstClr val="black"/>
              </a:solidFill>
              <a:latin typeface="+mn-ea"/>
            </a:endParaRPr>
          </a:p>
        </p:txBody>
      </p:sp>
      <p:sp>
        <p:nvSpPr>
          <p:cNvPr id="12" name="Freeform 496"/>
          <p:cNvSpPr>
            <a:spLocks/>
          </p:cNvSpPr>
          <p:nvPr/>
        </p:nvSpPr>
        <p:spPr bwMode="auto">
          <a:xfrm rot="10411022">
            <a:off x="5005149" y="2521598"/>
            <a:ext cx="54617" cy="41124"/>
          </a:xfrm>
          <a:custGeom>
            <a:avLst/>
            <a:gdLst>
              <a:gd name="T0" fmla="*/ 2147483646 w 87"/>
              <a:gd name="T1" fmla="*/ 2147483646 h 90"/>
              <a:gd name="T2" fmla="*/ 0 w 87"/>
              <a:gd name="T3" fmla="*/ 2147483646 h 90"/>
              <a:gd name="T4" fmla="*/ 2147483646 w 87"/>
              <a:gd name="T5" fmla="*/ 0 h 90"/>
              <a:gd name="T6" fmla="*/ 2147483646 w 87"/>
              <a:gd name="T7" fmla="*/ 2147483646 h 90"/>
              <a:gd name="T8" fmla="*/ 2147483646 w 87"/>
              <a:gd name="T9" fmla="*/ 2147483646 h 90"/>
              <a:gd name="T10" fmla="*/ 0 60000 65536"/>
              <a:gd name="T11" fmla="*/ 0 60000 65536"/>
              <a:gd name="T12" fmla="*/ 0 60000 65536"/>
              <a:gd name="T13" fmla="*/ 0 60000 65536"/>
              <a:gd name="T14" fmla="*/ 0 60000 65536"/>
              <a:gd name="T15" fmla="*/ 0 w 87"/>
              <a:gd name="T16" fmla="*/ 0 h 90"/>
              <a:gd name="T17" fmla="*/ 87 w 87"/>
              <a:gd name="T18" fmla="*/ 90 h 90"/>
            </a:gdLst>
            <a:ahLst/>
            <a:cxnLst>
              <a:cxn ang="T10">
                <a:pos x="T0" y="T1"/>
              </a:cxn>
              <a:cxn ang="T11">
                <a:pos x="T2" y="T3"/>
              </a:cxn>
              <a:cxn ang="T12">
                <a:pos x="T4" y="T5"/>
              </a:cxn>
              <a:cxn ang="T13">
                <a:pos x="T6" y="T7"/>
              </a:cxn>
              <a:cxn ang="T14">
                <a:pos x="T8" y="T9"/>
              </a:cxn>
            </a:cxnLst>
            <a:rect l="T15" t="T16" r="T17" b="T18"/>
            <a:pathLst>
              <a:path w="87" h="90">
                <a:moveTo>
                  <a:pt x="75" y="90"/>
                </a:moveTo>
                <a:lnTo>
                  <a:pt x="0" y="75"/>
                </a:lnTo>
                <a:lnTo>
                  <a:pt x="9" y="0"/>
                </a:lnTo>
                <a:lnTo>
                  <a:pt x="87" y="12"/>
                </a:lnTo>
                <a:lnTo>
                  <a:pt x="75" y="90"/>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14" name="Freeform 497"/>
          <p:cNvSpPr>
            <a:spLocks/>
          </p:cNvSpPr>
          <p:nvPr/>
        </p:nvSpPr>
        <p:spPr bwMode="auto">
          <a:xfrm rot="10544123">
            <a:off x="4999147" y="2592134"/>
            <a:ext cx="39318" cy="67925"/>
          </a:xfrm>
          <a:custGeom>
            <a:avLst/>
            <a:gdLst>
              <a:gd name="T0" fmla="*/ 2147483646 w 60"/>
              <a:gd name="T1" fmla="*/ 2147483646 h 111"/>
              <a:gd name="T2" fmla="*/ 0 w 60"/>
              <a:gd name="T3" fmla="*/ 2147483646 h 111"/>
              <a:gd name="T4" fmla="*/ 2147483646 w 60"/>
              <a:gd name="T5" fmla="*/ 0 h 111"/>
              <a:gd name="T6" fmla="*/ 2147483646 w 60"/>
              <a:gd name="T7" fmla="*/ 2147483646 h 111"/>
              <a:gd name="T8" fmla="*/ 2147483646 w 60"/>
              <a:gd name="T9" fmla="*/ 2147483646 h 111"/>
              <a:gd name="T10" fmla="*/ 0 60000 65536"/>
              <a:gd name="T11" fmla="*/ 0 60000 65536"/>
              <a:gd name="T12" fmla="*/ 0 60000 65536"/>
              <a:gd name="T13" fmla="*/ 0 60000 65536"/>
              <a:gd name="T14" fmla="*/ 0 60000 65536"/>
              <a:gd name="T15" fmla="*/ 0 w 60"/>
              <a:gd name="T16" fmla="*/ 0 h 111"/>
              <a:gd name="T17" fmla="*/ 60 w 60"/>
              <a:gd name="T18" fmla="*/ 111 h 111"/>
            </a:gdLst>
            <a:ahLst/>
            <a:cxnLst>
              <a:cxn ang="T10">
                <a:pos x="T0" y="T1"/>
              </a:cxn>
              <a:cxn ang="T11">
                <a:pos x="T2" y="T3"/>
              </a:cxn>
              <a:cxn ang="T12">
                <a:pos x="T4" y="T5"/>
              </a:cxn>
              <a:cxn ang="T13">
                <a:pos x="T6" y="T7"/>
              </a:cxn>
              <a:cxn ang="T14">
                <a:pos x="T8" y="T9"/>
              </a:cxn>
            </a:cxnLst>
            <a:rect l="T15" t="T16" r="T17" b="T18"/>
            <a:pathLst>
              <a:path w="60" h="111">
                <a:moveTo>
                  <a:pt x="48" y="111"/>
                </a:moveTo>
                <a:lnTo>
                  <a:pt x="0" y="96"/>
                </a:lnTo>
                <a:lnTo>
                  <a:pt x="12" y="0"/>
                </a:lnTo>
                <a:lnTo>
                  <a:pt x="60" y="15"/>
                </a:lnTo>
                <a:lnTo>
                  <a:pt x="48" y="11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38" name="Freeform 472" descr="右上がり対角線 (太)"/>
          <p:cNvSpPr>
            <a:spLocks/>
          </p:cNvSpPr>
          <p:nvPr/>
        </p:nvSpPr>
        <p:spPr bwMode="auto">
          <a:xfrm rot="9967286" flipH="1" flipV="1">
            <a:off x="6641003" y="2874861"/>
            <a:ext cx="41500" cy="39318"/>
          </a:xfrm>
          <a:custGeom>
            <a:avLst/>
            <a:gdLst>
              <a:gd name="T0" fmla="*/ 2147483646 w 84"/>
              <a:gd name="T1" fmla="*/ 2147483646 h 111"/>
              <a:gd name="T2" fmla="*/ 0 w 84"/>
              <a:gd name="T3" fmla="*/ 2147483646 h 111"/>
              <a:gd name="T4" fmla="*/ 2147483646 w 84"/>
              <a:gd name="T5" fmla="*/ 2147483646 h 111"/>
              <a:gd name="T6" fmla="*/ 2147483646 w 84"/>
              <a:gd name="T7" fmla="*/ 0 h 111"/>
              <a:gd name="T8" fmla="*/ 2147483646 w 84"/>
              <a:gd name="T9" fmla="*/ 2147483646 h 111"/>
              <a:gd name="T10" fmla="*/ 0 60000 65536"/>
              <a:gd name="T11" fmla="*/ 0 60000 65536"/>
              <a:gd name="T12" fmla="*/ 0 60000 65536"/>
              <a:gd name="T13" fmla="*/ 0 60000 65536"/>
              <a:gd name="T14" fmla="*/ 0 60000 65536"/>
              <a:gd name="T15" fmla="*/ 0 w 84"/>
              <a:gd name="T16" fmla="*/ 0 h 111"/>
              <a:gd name="T17" fmla="*/ 84 w 84"/>
              <a:gd name="T18" fmla="*/ 111 h 111"/>
            </a:gdLst>
            <a:ahLst/>
            <a:cxnLst>
              <a:cxn ang="T10">
                <a:pos x="T0" y="T1"/>
              </a:cxn>
              <a:cxn ang="T11">
                <a:pos x="T2" y="T3"/>
              </a:cxn>
              <a:cxn ang="T12">
                <a:pos x="T4" y="T5"/>
              </a:cxn>
              <a:cxn ang="T13">
                <a:pos x="T6" y="T7"/>
              </a:cxn>
              <a:cxn ang="T14">
                <a:pos x="T8" y="T9"/>
              </a:cxn>
            </a:cxnLst>
            <a:rect l="T15" t="T16" r="T17" b="T18"/>
            <a:pathLst>
              <a:path w="84" h="111">
                <a:moveTo>
                  <a:pt x="9" y="18"/>
                </a:moveTo>
                <a:lnTo>
                  <a:pt x="0" y="111"/>
                </a:lnTo>
                <a:lnTo>
                  <a:pt x="84" y="75"/>
                </a:lnTo>
                <a:lnTo>
                  <a:pt x="63" y="0"/>
                </a:lnTo>
                <a:lnTo>
                  <a:pt x="9" y="18"/>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39" name="Freeform 572"/>
          <p:cNvSpPr>
            <a:spLocks/>
          </p:cNvSpPr>
          <p:nvPr/>
        </p:nvSpPr>
        <p:spPr bwMode="auto">
          <a:xfrm rot="19560000" flipH="1">
            <a:off x="6646811" y="2882724"/>
            <a:ext cx="29882" cy="23591"/>
          </a:xfrm>
          <a:custGeom>
            <a:avLst/>
            <a:gdLst>
              <a:gd name="T0" fmla="*/ 2147483646 w 51"/>
              <a:gd name="T1" fmla="*/ 2147483646 h 66"/>
              <a:gd name="T2" fmla="*/ 2147483646 w 51"/>
              <a:gd name="T3" fmla="*/ 2147483646 h 66"/>
              <a:gd name="T4" fmla="*/ 0 w 51"/>
              <a:gd name="T5" fmla="*/ 2147483646 h 66"/>
              <a:gd name="T6" fmla="*/ 2147483646 w 51"/>
              <a:gd name="T7" fmla="*/ 0 h 66"/>
              <a:gd name="T8" fmla="*/ 2147483646 w 51"/>
              <a:gd name="T9" fmla="*/ 2147483646 h 66"/>
              <a:gd name="T10" fmla="*/ 0 60000 65536"/>
              <a:gd name="T11" fmla="*/ 0 60000 65536"/>
              <a:gd name="T12" fmla="*/ 0 60000 65536"/>
              <a:gd name="T13" fmla="*/ 0 60000 65536"/>
              <a:gd name="T14" fmla="*/ 0 60000 65536"/>
              <a:gd name="T15" fmla="*/ 0 w 51"/>
              <a:gd name="T16" fmla="*/ 0 h 66"/>
              <a:gd name="T17" fmla="*/ 51 w 51"/>
              <a:gd name="T18" fmla="*/ 66 h 66"/>
            </a:gdLst>
            <a:ahLst/>
            <a:cxnLst>
              <a:cxn ang="T10">
                <a:pos x="T0" y="T1"/>
              </a:cxn>
              <a:cxn ang="T11">
                <a:pos x="T2" y="T3"/>
              </a:cxn>
              <a:cxn ang="T12">
                <a:pos x="T4" y="T5"/>
              </a:cxn>
              <a:cxn ang="T13">
                <a:pos x="T6" y="T7"/>
              </a:cxn>
              <a:cxn ang="T14">
                <a:pos x="T8" y="T9"/>
              </a:cxn>
            </a:cxnLst>
            <a:rect l="T15" t="T16" r="T17" b="T18"/>
            <a:pathLst>
              <a:path w="51" h="66">
                <a:moveTo>
                  <a:pt x="51" y="45"/>
                </a:moveTo>
                <a:lnTo>
                  <a:pt x="6" y="66"/>
                </a:lnTo>
                <a:lnTo>
                  <a:pt x="0" y="9"/>
                </a:lnTo>
                <a:lnTo>
                  <a:pt x="45" y="0"/>
                </a:lnTo>
                <a:lnTo>
                  <a:pt x="51" y="45"/>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41" name="Freeform 482" descr="右上がり対角線 (太)"/>
          <p:cNvSpPr>
            <a:spLocks/>
          </p:cNvSpPr>
          <p:nvPr/>
        </p:nvSpPr>
        <p:spPr bwMode="auto">
          <a:xfrm>
            <a:off x="6699115" y="2855926"/>
            <a:ext cx="47614" cy="39318"/>
          </a:xfrm>
          <a:custGeom>
            <a:avLst/>
            <a:gdLst>
              <a:gd name="T0" fmla="*/ 0 w 105"/>
              <a:gd name="T1" fmla="*/ 2147483646 h 69"/>
              <a:gd name="T2" fmla="*/ 2147483646 w 105"/>
              <a:gd name="T3" fmla="*/ 2147483646 h 69"/>
              <a:gd name="T4" fmla="*/ 2147483646 w 105"/>
              <a:gd name="T5" fmla="*/ 2147483646 h 69"/>
              <a:gd name="T6" fmla="*/ 2147483646 w 105"/>
              <a:gd name="T7" fmla="*/ 0 h 69"/>
              <a:gd name="T8" fmla="*/ 0 w 105"/>
              <a:gd name="T9" fmla="*/ 2147483646 h 69"/>
              <a:gd name="T10" fmla="*/ 0 60000 65536"/>
              <a:gd name="T11" fmla="*/ 0 60000 65536"/>
              <a:gd name="T12" fmla="*/ 0 60000 65536"/>
              <a:gd name="T13" fmla="*/ 0 60000 65536"/>
              <a:gd name="T14" fmla="*/ 0 60000 65536"/>
              <a:gd name="T15" fmla="*/ 0 w 105"/>
              <a:gd name="T16" fmla="*/ 0 h 69"/>
              <a:gd name="T17" fmla="*/ 105 w 105"/>
              <a:gd name="T18" fmla="*/ 69 h 69"/>
            </a:gdLst>
            <a:ahLst/>
            <a:cxnLst>
              <a:cxn ang="T10">
                <a:pos x="T0" y="T1"/>
              </a:cxn>
              <a:cxn ang="T11">
                <a:pos x="T2" y="T3"/>
              </a:cxn>
              <a:cxn ang="T12">
                <a:pos x="T4" y="T5"/>
              </a:cxn>
              <a:cxn ang="T13">
                <a:pos x="T6" y="T7"/>
              </a:cxn>
              <a:cxn ang="T14">
                <a:pos x="T8" y="T9"/>
              </a:cxn>
            </a:cxnLst>
            <a:rect l="T15" t="T16" r="T17" b="T18"/>
            <a:pathLst>
              <a:path w="105" h="69">
                <a:moveTo>
                  <a:pt x="0" y="21"/>
                </a:moveTo>
                <a:lnTo>
                  <a:pt x="15" y="69"/>
                </a:lnTo>
                <a:lnTo>
                  <a:pt x="105" y="39"/>
                </a:lnTo>
                <a:lnTo>
                  <a:pt x="69" y="0"/>
                </a:lnTo>
                <a:lnTo>
                  <a:pt x="0" y="21"/>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42" name="Freeform 483" descr="右上がり対角線 (太)"/>
          <p:cNvSpPr>
            <a:spLocks/>
          </p:cNvSpPr>
          <p:nvPr/>
        </p:nvSpPr>
        <p:spPr bwMode="auto">
          <a:xfrm>
            <a:off x="6766840" y="2828801"/>
            <a:ext cx="54727" cy="39318"/>
          </a:xfrm>
          <a:custGeom>
            <a:avLst/>
            <a:gdLst>
              <a:gd name="T0" fmla="*/ 0 w 123"/>
              <a:gd name="T1" fmla="*/ 2147483646 h 66"/>
              <a:gd name="T2" fmla="*/ 2147483646 w 123"/>
              <a:gd name="T3" fmla="*/ 2147483646 h 66"/>
              <a:gd name="T4" fmla="*/ 2147483646 w 123"/>
              <a:gd name="T5" fmla="*/ 2147483646 h 66"/>
              <a:gd name="T6" fmla="*/ 2147483646 w 123"/>
              <a:gd name="T7" fmla="*/ 0 h 66"/>
              <a:gd name="T8" fmla="*/ 0 w 123"/>
              <a:gd name="T9" fmla="*/ 2147483646 h 66"/>
              <a:gd name="T10" fmla="*/ 0 60000 65536"/>
              <a:gd name="T11" fmla="*/ 0 60000 65536"/>
              <a:gd name="T12" fmla="*/ 0 60000 65536"/>
              <a:gd name="T13" fmla="*/ 0 60000 65536"/>
              <a:gd name="T14" fmla="*/ 0 60000 65536"/>
              <a:gd name="T15" fmla="*/ 0 w 123"/>
              <a:gd name="T16" fmla="*/ 0 h 66"/>
              <a:gd name="T17" fmla="*/ 123 w 123"/>
              <a:gd name="T18" fmla="*/ 66 h 66"/>
            </a:gdLst>
            <a:ahLst/>
            <a:cxnLst>
              <a:cxn ang="T10">
                <a:pos x="T0" y="T1"/>
              </a:cxn>
              <a:cxn ang="T11">
                <a:pos x="T2" y="T3"/>
              </a:cxn>
              <a:cxn ang="T12">
                <a:pos x="T4" y="T5"/>
              </a:cxn>
              <a:cxn ang="T13">
                <a:pos x="T6" y="T7"/>
              </a:cxn>
              <a:cxn ang="T14">
                <a:pos x="T8" y="T9"/>
              </a:cxn>
            </a:cxnLst>
            <a:rect l="T15" t="T16" r="T17" b="T18"/>
            <a:pathLst>
              <a:path w="123" h="66">
                <a:moveTo>
                  <a:pt x="0" y="27"/>
                </a:moveTo>
                <a:lnTo>
                  <a:pt x="33" y="66"/>
                </a:lnTo>
                <a:lnTo>
                  <a:pt x="123" y="42"/>
                </a:lnTo>
                <a:lnTo>
                  <a:pt x="90" y="0"/>
                </a:lnTo>
                <a:lnTo>
                  <a:pt x="0" y="27"/>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43" name="Freeform 484" descr="右上がり対角線 (太)"/>
          <p:cNvSpPr>
            <a:spLocks/>
          </p:cNvSpPr>
          <p:nvPr/>
        </p:nvSpPr>
        <p:spPr bwMode="auto">
          <a:xfrm>
            <a:off x="6830069" y="2737022"/>
            <a:ext cx="57456" cy="77303"/>
          </a:xfrm>
          <a:custGeom>
            <a:avLst/>
            <a:gdLst>
              <a:gd name="T0" fmla="*/ 2147483646 w 144"/>
              <a:gd name="T1" fmla="*/ 0 h 165"/>
              <a:gd name="T2" fmla="*/ 0 w 144"/>
              <a:gd name="T3" fmla="*/ 2147483646 h 165"/>
              <a:gd name="T4" fmla="*/ 2147483646 w 144"/>
              <a:gd name="T5" fmla="*/ 2147483646 h 165"/>
              <a:gd name="T6" fmla="*/ 2147483646 w 144"/>
              <a:gd name="T7" fmla="*/ 2147483646 h 165"/>
              <a:gd name="T8" fmla="*/ 2147483646 w 144"/>
              <a:gd name="T9" fmla="*/ 0 h 165"/>
              <a:gd name="T10" fmla="*/ 0 60000 65536"/>
              <a:gd name="T11" fmla="*/ 0 60000 65536"/>
              <a:gd name="T12" fmla="*/ 0 60000 65536"/>
              <a:gd name="T13" fmla="*/ 0 60000 65536"/>
              <a:gd name="T14" fmla="*/ 0 60000 65536"/>
              <a:gd name="T15" fmla="*/ 0 w 144"/>
              <a:gd name="T16" fmla="*/ 0 h 165"/>
              <a:gd name="T17" fmla="*/ 144 w 144"/>
              <a:gd name="T18" fmla="*/ 165 h 165"/>
            </a:gdLst>
            <a:ahLst/>
            <a:cxnLst>
              <a:cxn ang="T10">
                <a:pos x="T0" y="T1"/>
              </a:cxn>
              <a:cxn ang="T11">
                <a:pos x="T2" y="T3"/>
              </a:cxn>
              <a:cxn ang="T12">
                <a:pos x="T4" y="T5"/>
              </a:cxn>
              <a:cxn ang="T13">
                <a:pos x="T6" y="T7"/>
              </a:cxn>
              <a:cxn ang="T14">
                <a:pos x="T8" y="T9"/>
              </a:cxn>
            </a:cxnLst>
            <a:rect l="T15" t="T16" r="T17" b="T18"/>
            <a:pathLst>
              <a:path w="144" h="165">
                <a:moveTo>
                  <a:pt x="105" y="0"/>
                </a:moveTo>
                <a:lnTo>
                  <a:pt x="0" y="126"/>
                </a:lnTo>
                <a:lnTo>
                  <a:pt x="36" y="165"/>
                </a:lnTo>
                <a:lnTo>
                  <a:pt x="144" y="36"/>
                </a:lnTo>
                <a:lnTo>
                  <a:pt x="105"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44" name="Freeform 570"/>
          <p:cNvSpPr>
            <a:spLocks/>
          </p:cNvSpPr>
          <p:nvPr/>
        </p:nvSpPr>
        <p:spPr bwMode="auto">
          <a:xfrm>
            <a:off x="6776010" y="2836172"/>
            <a:ext cx="35018" cy="12288"/>
          </a:xfrm>
          <a:custGeom>
            <a:avLst/>
            <a:gdLst>
              <a:gd name="T0" fmla="*/ 2147483646 w 96"/>
              <a:gd name="T1" fmla="*/ 2147483646 h 42"/>
              <a:gd name="T2" fmla="*/ 2147483646 w 96"/>
              <a:gd name="T3" fmla="*/ 2147483646 h 42"/>
              <a:gd name="T4" fmla="*/ 0 w 96"/>
              <a:gd name="T5" fmla="*/ 2147483646 h 42"/>
              <a:gd name="T6" fmla="*/ 2147483646 w 96"/>
              <a:gd name="T7" fmla="*/ 0 h 42"/>
              <a:gd name="T8" fmla="*/ 2147483646 w 96"/>
              <a:gd name="T9" fmla="*/ 2147483646 h 42"/>
              <a:gd name="T10" fmla="*/ 0 60000 65536"/>
              <a:gd name="T11" fmla="*/ 0 60000 65536"/>
              <a:gd name="T12" fmla="*/ 0 60000 65536"/>
              <a:gd name="T13" fmla="*/ 0 60000 65536"/>
              <a:gd name="T14" fmla="*/ 0 60000 65536"/>
              <a:gd name="T15" fmla="*/ 0 w 96"/>
              <a:gd name="T16" fmla="*/ 0 h 42"/>
              <a:gd name="T17" fmla="*/ 96 w 96"/>
              <a:gd name="T18" fmla="*/ 42 h 42"/>
            </a:gdLst>
            <a:ahLst/>
            <a:cxnLst>
              <a:cxn ang="T10">
                <a:pos x="T0" y="T1"/>
              </a:cxn>
              <a:cxn ang="T11">
                <a:pos x="T2" y="T3"/>
              </a:cxn>
              <a:cxn ang="T12">
                <a:pos x="T4" y="T5"/>
              </a:cxn>
              <a:cxn ang="T13">
                <a:pos x="T6" y="T7"/>
              </a:cxn>
              <a:cxn ang="T14">
                <a:pos x="T8" y="T9"/>
              </a:cxn>
            </a:cxnLst>
            <a:rect l="T15" t="T16" r="T17" b="T18"/>
            <a:pathLst>
              <a:path w="96" h="42">
                <a:moveTo>
                  <a:pt x="96" y="21"/>
                </a:moveTo>
                <a:lnTo>
                  <a:pt x="24" y="42"/>
                </a:lnTo>
                <a:lnTo>
                  <a:pt x="0" y="21"/>
                </a:lnTo>
                <a:lnTo>
                  <a:pt x="78" y="0"/>
                </a:lnTo>
                <a:lnTo>
                  <a:pt x="96" y="2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45" name="Freeform 571"/>
          <p:cNvSpPr>
            <a:spLocks/>
          </p:cNvSpPr>
          <p:nvPr/>
        </p:nvSpPr>
        <p:spPr bwMode="auto">
          <a:xfrm>
            <a:off x="6830408" y="2737023"/>
            <a:ext cx="57117" cy="64507"/>
          </a:xfrm>
          <a:custGeom>
            <a:avLst/>
            <a:gdLst>
              <a:gd name="T0" fmla="*/ 2147483646 w 87"/>
              <a:gd name="T1" fmla="*/ 2147483646 h 106"/>
              <a:gd name="T2" fmla="*/ 2147483646 w 87"/>
              <a:gd name="T3" fmla="*/ 2147483646 h 106"/>
              <a:gd name="T4" fmla="*/ 0 w 87"/>
              <a:gd name="T5" fmla="*/ 2147483646 h 106"/>
              <a:gd name="T6" fmla="*/ 2147483646 w 87"/>
              <a:gd name="T7" fmla="*/ 0 h 106"/>
              <a:gd name="T8" fmla="*/ 2147483646 w 87"/>
              <a:gd name="T9" fmla="*/ 2147483646 h 106"/>
              <a:gd name="T10" fmla="*/ 0 60000 65536"/>
              <a:gd name="T11" fmla="*/ 0 60000 65536"/>
              <a:gd name="T12" fmla="*/ 0 60000 65536"/>
              <a:gd name="T13" fmla="*/ 0 60000 65536"/>
              <a:gd name="T14" fmla="*/ 0 60000 65536"/>
              <a:gd name="T15" fmla="*/ 0 w 87"/>
              <a:gd name="T16" fmla="*/ 0 h 106"/>
              <a:gd name="T17" fmla="*/ 87 w 87"/>
              <a:gd name="T18" fmla="*/ 106 h 106"/>
            </a:gdLst>
            <a:ahLst/>
            <a:cxnLst>
              <a:cxn ang="T10">
                <a:pos x="T0" y="T1"/>
              </a:cxn>
              <a:cxn ang="T11">
                <a:pos x="T2" y="T3"/>
              </a:cxn>
              <a:cxn ang="T12">
                <a:pos x="T4" y="T5"/>
              </a:cxn>
              <a:cxn ang="T13">
                <a:pos x="T6" y="T7"/>
              </a:cxn>
              <a:cxn ang="T14">
                <a:pos x="T8" y="T9"/>
              </a:cxn>
            </a:cxnLst>
            <a:rect l="T15" t="T16" r="T17" b="T18"/>
            <a:pathLst>
              <a:path w="87" h="106">
                <a:moveTo>
                  <a:pt x="87" y="22"/>
                </a:moveTo>
                <a:lnTo>
                  <a:pt x="24" y="106"/>
                </a:lnTo>
                <a:lnTo>
                  <a:pt x="0" y="88"/>
                </a:lnTo>
                <a:lnTo>
                  <a:pt x="72" y="0"/>
                </a:lnTo>
                <a:lnTo>
                  <a:pt x="87" y="22"/>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46" name="Freeform 573"/>
          <p:cNvSpPr>
            <a:spLocks/>
          </p:cNvSpPr>
          <p:nvPr/>
        </p:nvSpPr>
        <p:spPr bwMode="auto">
          <a:xfrm>
            <a:off x="6706087" y="2861310"/>
            <a:ext cx="28875" cy="12288"/>
          </a:xfrm>
          <a:custGeom>
            <a:avLst/>
            <a:gdLst>
              <a:gd name="T0" fmla="*/ 2147483646 w 81"/>
              <a:gd name="T1" fmla="*/ 2147483646 h 45"/>
              <a:gd name="T2" fmla="*/ 2147483646 w 81"/>
              <a:gd name="T3" fmla="*/ 2147483646 h 45"/>
              <a:gd name="T4" fmla="*/ 0 w 81"/>
              <a:gd name="T5" fmla="*/ 2147483646 h 45"/>
              <a:gd name="T6" fmla="*/ 2147483646 w 81"/>
              <a:gd name="T7" fmla="*/ 0 h 45"/>
              <a:gd name="T8" fmla="*/ 2147483646 w 81"/>
              <a:gd name="T9" fmla="*/ 2147483646 h 45"/>
              <a:gd name="T10" fmla="*/ 0 60000 65536"/>
              <a:gd name="T11" fmla="*/ 0 60000 65536"/>
              <a:gd name="T12" fmla="*/ 0 60000 65536"/>
              <a:gd name="T13" fmla="*/ 0 60000 65536"/>
              <a:gd name="T14" fmla="*/ 0 60000 65536"/>
              <a:gd name="T15" fmla="*/ 0 w 81"/>
              <a:gd name="T16" fmla="*/ 0 h 45"/>
              <a:gd name="T17" fmla="*/ 81 w 81"/>
              <a:gd name="T18" fmla="*/ 45 h 45"/>
            </a:gdLst>
            <a:ahLst/>
            <a:cxnLst>
              <a:cxn ang="T10">
                <a:pos x="T0" y="T1"/>
              </a:cxn>
              <a:cxn ang="T11">
                <a:pos x="T2" y="T3"/>
              </a:cxn>
              <a:cxn ang="T12">
                <a:pos x="T4" y="T5"/>
              </a:cxn>
              <a:cxn ang="T13">
                <a:pos x="T6" y="T7"/>
              </a:cxn>
              <a:cxn ang="T14">
                <a:pos x="T8" y="T9"/>
              </a:cxn>
            </a:cxnLst>
            <a:rect l="T15" t="T16" r="T17" b="T18"/>
            <a:pathLst>
              <a:path w="81" h="45">
                <a:moveTo>
                  <a:pt x="81" y="21"/>
                </a:moveTo>
                <a:lnTo>
                  <a:pt x="24" y="45"/>
                </a:lnTo>
                <a:lnTo>
                  <a:pt x="0" y="18"/>
                </a:lnTo>
                <a:lnTo>
                  <a:pt x="63" y="0"/>
                </a:lnTo>
                <a:lnTo>
                  <a:pt x="81" y="2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48" name="Text Box 656"/>
          <p:cNvSpPr txBox="1">
            <a:spLocks noChangeArrowheads="1"/>
          </p:cNvSpPr>
          <p:nvPr/>
        </p:nvSpPr>
        <p:spPr bwMode="auto">
          <a:xfrm>
            <a:off x="5992682" y="2385262"/>
            <a:ext cx="2338544"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①</a:t>
            </a:r>
            <a:r>
              <a:rPr lang="ja-JP" altLang="en-US" sz="1200" dirty="0" smtClean="0">
                <a:solidFill>
                  <a:prstClr val="black"/>
                </a:solidFill>
                <a:latin typeface="+mn-ea"/>
                <a:ea typeface="+mn-ea"/>
              </a:rPr>
              <a:t>青果物関連施設（安治川）</a:t>
            </a:r>
            <a:endParaRPr lang="en-US" altLang="ja-JP" sz="1200" dirty="0">
              <a:solidFill>
                <a:prstClr val="black"/>
              </a:solidFill>
              <a:latin typeface="+mn-ea"/>
              <a:ea typeface="+mn-ea"/>
            </a:endParaRPr>
          </a:p>
        </p:txBody>
      </p:sp>
      <p:sp>
        <p:nvSpPr>
          <p:cNvPr id="154" name="Freeform 417" descr="右上がり対角線 (太)"/>
          <p:cNvSpPr>
            <a:spLocks/>
          </p:cNvSpPr>
          <p:nvPr/>
        </p:nvSpPr>
        <p:spPr bwMode="auto">
          <a:xfrm>
            <a:off x="4926696" y="5562315"/>
            <a:ext cx="220966" cy="30527"/>
          </a:xfrm>
          <a:custGeom>
            <a:avLst/>
            <a:gdLst>
              <a:gd name="T0" fmla="*/ 0 w 426"/>
              <a:gd name="T1" fmla="*/ 2147483646 h 96"/>
              <a:gd name="T2" fmla="*/ 2147483646 w 426"/>
              <a:gd name="T3" fmla="*/ 2147483646 h 96"/>
              <a:gd name="T4" fmla="*/ 2147483646 w 426"/>
              <a:gd name="T5" fmla="*/ 0 h 96"/>
              <a:gd name="T6" fmla="*/ 2147483646 w 426"/>
              <a:gd name="T7" fmla="*/ 2147483646 h 96"/>
              <a:gd name="T8" fmla="*/ 0 w 426"/>
              <a:gd name="T9" fmla="*/ 2147483646 h 96"/>
              <a:gd name="T10" fmla="*/ 0 60000 65536"/>
              <a:gd name="T11" fmla="*/ 0 60000 65536"/>
              <a:gd name="T12" fmla="*/ 0 60000 65536"/>
              <a:gd name="T13" fmla="*/ 0 60000 65536"/>
              <a:gd name="T14" fmla="*/ 0 60000 65536"/>
              <a:gd name="T15" fmla="*/ 0 w 426"/>
              <a:gd name="T16" fmla="*/ 0 h 96"/>
              <a:gd name="T17" fmla="*/ 426 w 426"/>
              <a:gd name="T18" fmla="*/ 96 h 96"/>
            </a:gdLst>
            <a:ahLst/>
            <a:cxnLst>
              <a:cxn ang="T10">
                <a:pos x="T0" y="T1"/>
              </a:cxn>
              <a:cxn ang="T11">
                <a:pos x="T2" y="T3"/>
              </a:cxn>
              <a:cxn ang="T12">
                <a:pos x="T4" y="T5"/>
              </a:cxn>
              <a:cxn ang="T13">
                <a:pos x="T6" y="T7"/>
              </a:cxn>
              <a:cxn ang="T14">
                <a:pos x="T8" y="T9"/>
              </a:cxn>
            </a:cxnLst>
            <a:rect l="T15" t="T16" r="T17" b="T18"/>
            <a:pathLst>
              <a:path w="426" h="96">
                <a:moveTo>
                  <a:pt x="0" y="96"/>
                </a:moveTo>
                <a:lnTo>
                  <a:pt x="408" y="90"/>
                </a:lnTo>
                <a:lnTo>
                  <a:pt x="426" y="0"/>
                </a:lnTo>
                <a:lnTo>
                  <a:pt x="12" y="3"/>
                </a:lnTo>
                <a:lnTo>
                  <a:pt x="0" y="96"/>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155" name="Freeform 420" descr="右上がり対角線 (太)"/>
          <p:cNvSpPr>
            <a:spLocks/>
          </p:cNvSpPr>
          <p:nvPr/>
        </p:nvSpPr>
        <p:spPr bwMode="auto">
          <a:xfrm>
            <a:off x="4927687" y="5619065"/>
            <a:ext cx="97621" cy="18455"/>
          </a:xfrm>
          <a:custGeom>
            <a:avLst/>
            <a:gdLst>
              <a:gd name="T0" fmla="*/ 2147483646 w 186"/>
              <a:gd name="T1" fmla="*/ 2147483646 h 57"/>
              <a:gd name="T2" fmla="*/ 2147483646 w 186"/>
              <a:gd name="T3" fmla="*/ 2147483646 h 57"/>
              <a:gd name="T4" fmla="*/ 2147483646 w 186"/>
              <a:gd name="T5" fmla="*/ 0 h 57"/>
              <a:gd name="T6" fmla="*/ 0 w 186"/>
              <a:gd name="T7" fmla="*/ 2147483646 h 57"/>
              <a:gd name="T8" fmla="*/ 2147483646 w 186"/>
              <a:gd name="T9" fmla="*/ 2147483646 h 57"/>
              <a:gd name="T10" fmla="*/ 0 60000 65536"/>
              <a:gd name="T11" fmla="*/ 0 60000 65536"/>
              <a:gd name="T12" fmla="*/ 0 60000 65536"/>
              <a:gd name="T13" fmla="*/ 0 60000 65536"/>
              <a:gd name="T14" fmla="*/ 0 60000 65536"/>
              <a:gd name="T15" fmla="*/ 0 w 186"/>
              <a:gd name="T16" fmla="*/ 0 h 57"/>
              <a:gd name="T17" fmla="*/ 186 w 186"/>
              <a:gd name="T18" fmla="*/ 57 h 57"/>
            </a:gdLst>
            <a:ahLst/>
            <a:cxnLst>
              <a:cxn ang="T10">
                <a:pos x="T0" y="T1"/>
              </a:cxn>
              <a:cxn ang="T11">
                <a:pos x="T2" y="T3"/>
              </a:cxn>
              <a:cxn ang="T12">
                <a:pos x="T4" y="T5"/>
              </a:cxn>
              <a:cxn ang="T13">
                <a:pos x="T6" y="T7"/>
              </a:cxn>
              <a:cxn ang="T14">
                <a:pos x="T8" y="T9"/>
              </a:cxn>
            </a:cxnLst>
            <a:rect l="T15" t="T16" r="T17" b="T18"/>
            <a:pathLst>
              <a:path w="186" h="57">
                <a:moveTo>
                  <a:pt x="3" y="57"/>
                </a:moveTo>
                <a:lnTo>
                  <a:pt x="186" y="51"/>
                </a:lnTo>
                <a:lnTo>
                  <a:pt x="183" y="0"/>
                </a:lnTo>
                <a:lnTo>
                  <a:pt x="0" y="3"/>
                </a:lnTo>
                <a:lnTo>
                  <a:pt x="3" y="57"/>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156" name="Freeform 517"/>
          <p:cNvSpPr>
            <a:spLocks/>
          </p:cNvSpPr>
          <p:nvPr/>
        </p:nvSpPr>
        <p:spPr bwMode="auto">
          <a:xfrm>
            <a:off x="5040937" y="5577578"/>
            <a:ext cx="83423" cy="17038"/>
          </a:xfrm>
          <a:custGeom>
            <a:avLst/>
            <a:gdLst>
              <a:gd name="T0" fmla="*/ 2147483646 w 162"/>
              <a:gd name="T1" fmla="*/ 2147483646 h 51"/>
              <a:gd name="T2" fmla="*/ 0 w 162"/>
              <a:gd name="T3" fmla="*/ 2147483646 h 51"/>
              <a:gd name="T4" fmla="*/ 0 w 162"/>
              <a:gd name="T5" fmla="*/ 2147483646 h 51"/>
              <a:gd name="T6" fmla="*/ 2147483646 w 162"/>
              <a:gd name="T7" fmla="*/ 0 h 51"/>
              <a:gd name="T8" fmla="*/ 2147483646 w 162"/>
              <a:gd name="T9" fmla="*/ 2147483646 h 51"/>
              <a:gd name="T10" fmla="*/ 0 60000 65536"/>
              <a:gd name="T11" fmla="*/ 0 60000 65536"/>
              <a:gd name="T12" fmla="*/ 0 60000 65536"/>
              <a:gd name="T13" fmla="*/ 0 60000 65536"/>
              <a:gd name="T14" fmla="*/ 0 60000 65536"/>
              <a:gd name="T15" fmla="*/ 0 w 162"/>
              <a:gd name="T16" fmla="*/ 0 h 51"/>
              <a:gd name="T17" fmla="*/ 162 w 162"/>
              <a:gd name="T18" fmla="*/ 51 h 51"/>
            </a:gdLst>
            <a:ahLst/>
            <a:cxnLst>
              <a:cxn ang="T10">
                <a:pos x="T0" y="T1"/>
              </a:cxn>
              <a:cxn ang="T11">
                <a:pos x="T2" y="T3"/>
              </a:cxn>
              <a:cxn ang="T12">
                <a:pos x="T4" y="T5"/>
              </a:cxn>
              <a:cxn ang="T13">
                <a:pos x="T6" y="T7"/>
              </a:cxn>
              <a:cxn ang="T14">
                <a:pos x="T8" y="T9"/>
              </a:cxn>
            </a:cxnLst>
            <a:rect l="T15" t="T16" r="T17" b="T18"/>
            <a:pathLst>
              <a:path w="162" h="51">
                <a:moveTo>
                  <a:pt x="159" y="51"/>
                </a:moveTo>
                <a:lnTo>
                  <a:pt x="0" y="51"/>
                </a:lnTo>
                <a:lnTo>
                  <a:pt x="0" y="3"/>
                </a:lnTo>
                <a:lnTo>
                  <a:pt x="162" y="0"/>
                </a:lnTo>
                <a:lnTo>
                  <a:pt x="159" y="5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158" name="Text Box 647"/>
          <p:cNvSpPr txBox="1">
            <a:spLocks noChangeArrowheads="1"/>
          </p:cNvSpPr>
          <p:nvPr/>
        </p:nvSpPr>
        <p:spPr bwMode="auto">
          <a:xfrm>
            <a:off x="1816363" y="5513894"/>
            <a:ext cx="2614626"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③</a:t>
            </a:r>
            <a:r>
              <a:rPr lang="en-US" altLang="ja-JP" sz="1200" dirty="0" smtClean="0">
                <a:solidFill>
                  <a:prstClr val="black"/>
                </a:solidFill>
                <a:latin typeface="+mn-ea"/>
                <a:ea typeface="+mn-ea"/>
              </a:rPr>
              <a:t>K</a:t>
            </a:r>
            <a:r>
              <a:rPr lang="ja-JP" altLang="en-US" sz="1200" dirty="0" smtClean="0">
                <a:solidFill>
                  <a:prstClr val="black"/>
                </a:solidFill>
                <a:latin typeface="+mn-ea"/>
                <a:ea typeface="+mn-ea"/>
              </a:rPr>
              <a:t>地区荷さばき地（上屋含む）</a:t>
            </a:r>
            <a:endParaRPr lang="ja-JP" altLang="en-US" sz="1200" dirty="0">
              <a:solidFill>
                <a:prstClr val="black"/>
              </a:solidFill>
              <a:latin typeface="+mn-ea"/>
              <a:ea typeface="+mn-ea"/>
            </a:endParaRPr>
          </a:p>
        </p:txBody>
      </p:sp>
      <p:sp>
        <p:nvSpPr>
          <p:cNvPr id="244" name="Freeform 693"/>
          <p:cNvSpPr>
            <a:spLocks/>
          </p:cNvSpPr>
          <p:nvPr/>
        </p:nvSpPr>
        <p:spPr bwMode="white">
          <a:xfrm>
            <a:off x="5272504" y="5182925"/>
            <a:ext cx="13652" cy="12288"/>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008000"/>
          </a:solidFill>
          <a:ln w="9525">
            <a:solidFill>
              <a:srgbClr val="008000"/>
            </a:solidFill>
            <a:round/>
            <a:headEnd/>
            <a:tailEnd/>
          </a:ln>
        </p:spPr>
        <p:txBody>
          <a:bodyPr lIns="74295" tIns="8890" rIns="74295" bIns="8890"/>
          <a:lstStyle/>
          <a:p>
            <a:endParaRPr lang="ja-JP" altLang="en-US">
              <a:solidFill>
                <a:prstClr val="black"/>
              </a:solidFill>
              <a:latin typeface="+mn-ea"/>
            </a:endParaRPr>
          </a:p>
        </p:txBody>
      </p:sp>
      <p:sp>
        <p:nvSpPr>
          <p:cNvPr id="245" name="Freeform 696"/>
          <p:cNvSpPr>
            <a:spLocks/>
          </p:cNvSpPr>
          <p:nvPr/>
        </p:nvSpPr>
        <p:spPr bwMode="white">
          <a:xfrm>
            <a:off x="5442983" y="5182925"/>
            <a:ext cx="13652" cy="12288"/>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008000"/>
          </a:solidFill>
          <a:ln w="9525">
            <a:solidFill>
              <a:srgbClr val="008000"/>
            </a:solidFill>
            <a:round/>
            <a:headEnd/>
            <a:tailEnd/>
          </a:ln>
        </p:spPr>
        <p:txBody>
          <a:bodyPr lIns="74295" tIns="8890" rIns="74295" bIns="8890"/>
          <a:lstStyle/>
          <a:p>
            <a:endParaRPr lang="ja-JP" altLang="en-US">
              <a:solidFill>
                <a:prstClr val="black"/>
              </a:solidFill>
              <a:latin typeface="+mn-ea"/>
            </a:endParaRPr>
          </a:p>
        </p:txBody>
      </p:sp>
      <p:sp>
        <p:nvSpPr>
          <p:cNvPr id="275" name="Text Box 579"/>
          <p:cNvSpPr txBox="1">
            <a:spLocks noChangeArrowheads="1"/>
          </p:cNvSpPr>
          <p:nvPr/>
        </p:nvSpPr>
        <p:spPr bwMode="auto">
          <a:xfrm>
            <a:off x="4084134" y="2334017"/>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dirty="0">
                <a:solidFill>
                  <a:prstClr val="black"/>
                </a:solidFill>
                <a:latin typeface="+mn-ea"/>
                <a:ea typeface="+mn-ea"/>
              </a:rPr>
              <a:t>舞洲</a:t>
            </a:r>
          </a:p>
        </p:txBody>
      </p:sp>
      <p:sp>
        <p:nvSpPr>
          <p:cNvPr id="276" name="Text Box 677"/>
          <p:cNvSpPr txBox="1">
            <a:spLocks noChangeArrowheads="1"/>
          </p:cNvSpPr>
          <p:nvPr/>
        </p:nvSpPr>
        <p:spPr bwMode="auto">
          <a:xfrm>
            <a:off x="3561271" y="3235473"/>
            <a:ext cx="99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dirty="0">
                <a:solidFill>
                  <a:prstClr val="black"/>
                </a:solidFill>
                <a:latin typeface="+mn-ea"/>
                <a:ea typeface="+mn-ea"/>
              </a:rPr>
              <a:t>夢洲</a:t>
            </a:r>
          </a:p>
        </p:txBody>
      </p:sp>
      <p:sp>
        <p:nvSpPr>
          <p:cNvPr id="277" name="Text Box 580"/>
          <p:cNvSpPr txBox="1">
            <a:spLocks noChangeArrowheads="1"/>
          </p:cNvSpPr>
          <p:nvPr/>
        </p:nvSpPr>
        <p:spPr bwMode="auto">
          <a:xfrm>
            <a:off x="5345703" y="4466479"/>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dirty="0">
                <a:solidFill>
                  <a:prstClr val="black"/>
                </a:solidFill>
                <a:latin typeface="+mn-ea"/>
                <a:ea typeface="+mn-ea"/>
              </a:rPr>
              <a:t>咲洲</a:t>
            </a:r>
          </a:p>
        </p:txBody>
      </p:sp>
      <p:grpSp>
        <p:nvGrpSpPr>
          <p:cNvPr id="16" name="グループ化 15"/>
          <p:cNvGrpSpPr/>
          <p:nvPr/>
        </p:nvGrpSpPr>
        <p:grpSpPr>
          <a:xfrm>
            <a:off x="436252" y="1612471"/>
            <a:ext cx="1842924" cy="995533"/>
            <a:chOff x="436252" y="1612471"/>
            <a:chExt cx="1842924" cy="995533"/>
          </a:xfrm>
        </p:grpSpPr>
        <p:sp>
          <p:nvSpPr>
            <p:cNvPr id="298" name="正方形/長方形 297"/>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299" name="正方形/長方形 298"/>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01" name="正方形/長方形 300"/>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02" name="円/楕円 301"/>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314" name="直線コネクタ 313"/>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317" name="直線コネクタ 316"/>
          <p:cNvCxnSpPr/>
          <p:nvPr/>
        </p:nvCxnSpPr>
        <p:spPr>
          <a:xfrm rot="5400000" flipH="1">
            <a:off x="5252809" y="5152036"/>
            <a:ext cx="49182" cy="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8" name="直線コネクタ 317"/>
          <p:cNvCxnSpPr/>
          <p:nvPr/>
        </p:nvCxnSpPr>
        <p:spPr>
          <a:xfrm rot="5400000" flipH="1">
            <a:off x="5424879" y="5156949"/>
            <a:ext cx="49182" cy="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20" name="正方形/長方形 7"/>
          <p:cNvSpPr>
            <a:spLocks noChangeAspect="1"/>
          </p:cNvSpPr>
          <p:nvPr/>
        </p:nvSpPr>
        <p:spPr>
          <a:xfrm>
            <a:off x="4586661" y="4665149"/>
            <a:ext cx="114713" cy="109977"/>
          </a:xfrm>
          <a:custGeom>
            <a:avLst/>
            <a:gdLst>
              <a:gd name="connsiteX0" fmla="*/ 0 w 647374"/>
              <a:gd name="connsiteY0" fmla="*/ 0 h 620645"/>
              <a:gd name="connsiteX1" fmla="*/ 647374 w 647374"/>
              <a:gd name="connsiteY1" fmla="*/ 0 h 620645"/>
              <a:gd name="connsiteX2" fmla="*/ 647374 w 647374"/>
              <a:gd name="connsiteY2" fmla="*/ 620645 h 620645"/>
              <a:gd name="connsiteX3" fmla="*/ 0 w 647374"/>
              <a:gd name="connsiteY3" fmla="*/ 620645 h 620645"/>
              <a:gd name="connsiteX4" fmla="*/ 0 w 647374"/>
              <a:gd name="connsiteY4" fmla="*/ 0 h 620645"/>
              <a:gd name="connsiteX0" fmla="*/ 0 w 647374"/>
              <a:gd name="connsiteY0" fmla="*/ 0 h 620645"/>
              <a:gd name="connsiteX1" fmla="*/ 231449 w 647374"/>
              <a:gd name="connsiteY1" fmla="*/ 3175 h 620645"/>
              <a:gd name="connsiteX2" fmla="*/ 647374 w 647374"/>
              <a:gd name="connsiteY2" fmla="*/ 620645 h 620645"/>
              <a:gd name="connsiteX3" fmla="*/ 0 w 647374"/>
              <a:gd name="connsiteY3" fmla="*/ 620645 h 620645"/>
              <a:gd name="connsiteX4" fmla="*/ 0 w 647374"/>
              <a:gd name="connsiteY4" fmla="*/ 0 h 62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374" h="620645">
                <a:moveTo>
                  <a:pt x="0" y="0"/>
                </a:moveTo>
                <a:lnTo>
                  <a:pt x="231449" y="3175"/>
                </a:lnTo>
                <a:lnTo>
                  <a:pt x="647374" y="620645"/>
                </a:lnTo>
                <a:lnTo>
                  <a:pt x="0" y="620645"/>
                </a:lnTo>
                <a:lnTo>
                  <a:pt x="0" y="0"/>
                </a:lnTo>
                <a:close/>
              </a:path>
            </a:pathLst>
          </a:custGeom>
          <a:pattFill prst="wdDnDiag">
            <a:fgClr>
              <a:srgbClr val="FF0000"/>
            </a:fgClr>
            <a:bgClr>
              <a:schemeClr val="bg1"/>
            </a:bgClr>
          </a:patt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325" name="直線コネクタ 324"/>
          <p:cNvCxnSpPr>
            <a:stCxn id="24" idx="2"/>
          </p:cNvCxnSpPr>
          <p:nvPr/>
        </p:nvCxnSpPr>
        <p:spPr>
          <a:xfrm flipH="1">
            <a:off x="5057775" y="2302453"/>
            <a:ext cx="69895" cy="2073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直線コネクタ 329"/>
          <p:cNvCxnSpPr/>
          <p:nvPr/>
        </p:nvCxnSpPr>
        <p:spPr>
          <a:xfrm flipH="1">
            <a:off x="6881813" y="2665124"/>
            <a:ext cx="231725" cy="1685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直線コネクタ 338"/>
          <p:cNvCxnSpPr>
            <a:stCxn id="294" idx="2"/>
            <a:endCxn id="305" idx="0"/>
          </p:cNvCxnSpPr>
          <p:nvPr/>
        </p:nvCxnSpPr>
        <p:spPr>
          <a:xfrm>
            <a:off x="4080135" y="4452402"/>
            <a:ext cx="680921" cy="1409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直線コネクタ 344"/>
          <p:cNvCxnSpPr/>
          <p:nvPr/>
        </p:nvCxnSpPr>
        <p:spPr>
          <a:xfrm flipH="1">
            <a:off x="4452925" y="5619065"/>
            <a:ext cx="473771" cy="184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16</a:t>
            </a:fld>
            <a:endParaRPr kumimoji="1" lang="ja-JP" altLang="en-US" dirty="0"/>
          </a:p>
        </p:txBody>
      </p:sp>
      <p:sp>
        <p:nvSpPr>
          <p:cNvPr id="95" name="フリーフォーム 94"/>
          <p:cNvSpPr>
            <a:spLocks noChangeAspect="1"/>
          </p:cNvSpPr>
          <p:nvPr/>
        </p:nvSpPr>
        <p:spPr>
          <a:xfrm>
            <a:off x="4629975" y="5983197"/>
            <a:ext cx="52067" cy="74381"/>
          </a:xfrm>
          <a:custGeom>
            <a:avLst/>
            <a:gdLst>
              <a:gd name="connsiteX0" fmla="*/ 58903 w 58903"/>
              <a:gd name="connsiteY0" fmla="*/ 0 h 84147"/>
              <a:gd name="connsiteX1" fmla="*/ 58903 w 58903"/>
              <a:gd name="connsiteY1" fmla="*/ 84147 h 84147"/>
              <a:gd name="connsiteX2" fmla="*/ 25244 w 58903"/>
              <a:gd name="connsiteY2" fmla="*/ 84147 h 84147"/>
              <a:gd name="connsiteX3" fmla="*/ 0 w 58903"/>
              <a:gd name="connsiteY3" fmla="*/ 2805 h 84147"/>
              <a:gd name="connsiteX4" fmla="*/ 58903 w 58903"/>
              <a:gd name="connsiteY4" fmla="*/ 0 h 84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03" h="84147">
                <a:moveTo>
                  <a:pt x="58903" y="0"/>
                </a:moveTo>
                <a:lnTo>
                  <a:pt x="58903" y="84147"/>
                </a:lnTo>
                <a:lnTo>
                  <a:pt x="25244" y="84147"/>
                </a:lnTo>
                <a:lnTo>
                  <a:pt x="0" y="2805"/>
                </a:lnTo>
                <a:lnTo>
                  <a:pt x="58903" y="0"/>
                </a:lnTo>
                <a:close/>
              </a:path>
            </a:pathLst>
          </a:cu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a:spLocks noChangeAspect="1"/>
          </p:cNvSpPr>
          <p:nvPr/>
        </p:nvSpPr>
        <p:spPr>
          <a:xfrm>
            <a:off x="4710853" y="6015212"/>
            <a:ext cx="101829" cy="40417"/>
          </a:xfrm>
          <a:prstGeom prst="rect">
            <a:avLst/>
          </a:pr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a:spLocks noChangeAspect="1"/>
          </p:cNvSpPr>
          <p:nvPr/>
        </p:nvSpPr>
        <p:spPr>
          <a:xfrm>
            <a:off x="4986450" y="6044485"/>
            <a:ext cx="108000" cy="16999"/>
          </a:xfrm>
          <a:prstGeom prst="rect">
            <a:avLst/>
          </a:pr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a:spLocks/>
          </p:cNvSpPr>
          <p:nvPr/>
        </p:nvSpPr>
        <p:spPr>
          <a:xfrm>
            <a:off x="4837933" y="6036536"/>
            <a:ext cx="118800" cy="22275"/>
          </a:xfrm>
          <a:prstGeom prst="rect">
            <a:avLst/>
          </a:pr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2" name="直線コネクタ 101"/>
          <p:cNvCxnSpPr>
            <a:endCxn id="101" idx="3"/>
          </p:cNvCxnSpPr>
          <p:nvPr/>
        </p:nvCxnSpPr>
        <p:spPr>
          <a:xfrm flipH="1">
            <a:off x="4512136" y="6089163"/>
            <a:ext cx="325798" cy="235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647"/>
          <p:cNvSpPr txBox="1">
            <a:spLocks noChangeArrowheads="1"/>
          </p:cNvSpPr>
          <p:nvPr/>
        </p:nvSpPr>
        <p:spPr bwMode="auto">
          <a:xfrm>
            <a:off x="2892136" y="6186501"/>
            <a:ext cx="1620000"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④</a:t>
            </a:r>
            <a:r>
              <a:rPr lang="en-US" altLang="ja-JP" sz="1200" dirty="0" smtClean="0">
                <a:solidFill>
                  <a:prstClr val="black"/>
                </a:solidFill>
                <a:latin typeface="+mn-ea"/>
                <a:ea typeface="+mn-ea"/>
              </a:rPr>
              <a:t>J</a:t>
            </a:r>
            <a:r>
              <a:rPr lang="ja-JP" altLang="en-US" sz="1200" dirty="0" smtClean="0">
                <a:solidFill>
                  <a:prstClr val="black"/>
                </a:solidFill>
                <a:latin typeface="+mn-ea"/>
                <a:ea typeface="+mn-ea"/>
              </a:rPr>
              <a:t>地区荷さばき地</a:t>
            </a:r>
            <a:endParaRPr lang="ja-JP" altLang="en-US" sz="1200" dirty="0">
              <a:solidFill>
                <a:prstClr val="black"/>
              </a:solidFill>
              <a:latin typeface="+mn-ea"/>
              <a:ea typeface="+mn-ea"/>
            </a:endParaRPr>
          </a:p>
        </p:txBody>
      </p:sp>
      <p:sp>
        <p:nvSpPr>
          <p:cNvPr id="107" name="正方形/長方形 106"/>
          <p:cNvSpPr/>
          <p:nvPr/>
        </p:nvSpPr>
        <p:spPr>
          <a:xfrm rot="1217967">
            <a:off x="5636125" y="4016133"/>
            <a:ext cx="18000" cy="18000"/>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Text Box 647"/>
          <p:cNvSpPr txBox="1">
            <a:spLocks noChangeArrowheads="1"/>
          </p:cNvSpPr>
          <p:nvPr/>
        </p:nvSpPr>
        <p:spPr bwMode="auto">
          <a:xfrm>
            <a:off x="3270162" y="4175403"/>
            <a:ext cx="1619945"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②</a:t>
            </a:r>
            <a:r>
              <a:rPr lang="en-US" altLang="ja-JP" sz="1200" dirty="0" smtClean="0">
                <a:solidFill>
                  <a:prstClr val="black"/>
                </a:solidFill>
                <a:latin typeface="+mn-ea"/>
                <a:ea typeface="+mn-ea"/>
              </a:rPr>
              <a:t>R</a:t>
            </a:r>
            <a:r>
              <a:rPr lang="ja-JP" altLang="en-US" sz="1200" dirty="0" smtClean="0">
                <a:solidFill>
                  <a:prstClr val="black"/>
                </a:solidFill>
                <a:latin typeface="+mn-ea"/>
                <a:ea typeface="+mn-ea"/>
              </a:rPr>
              <a:t>地区荷さばき地</a:t>
            </a:r>
            <a:endParaRPr lang="ja-JP" altLang="en-US" sz="1200" dirty="0">
              <a:solidFill>
                <a:prstClr val="black"/>
              </a:solidFill>
              <a:latin typeface="+mn-ea"/>
              <a:ea typeface="+mn-ea"/>
            </a:endParaRPr>
          </a:p>
        </p:txBody>
      </p:sp>
      <p:sp>
        <p:nvSpPr>
          <p:cNvPr id="24" name="Text Box 684"/>
          <p:cNvSpPr txBox="1">
            <a:spLocks noChangeArrowheads="1"/>
          </p:cNvSpPr>
          <p:nvPr/>
        </p:nvSpPr>
        <p:spPr bwMode="auto">
          <a:xfrm>
            <a:off x="3927494" y="2025454"/>
            <a:ext cx="2400351"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smtClean="0">
                <a:solidFill>
                  <a:prstClr val="black"/>
                </a:solidFill>
                <a:latin typeface="+mn-ea"/>
                <a:ea typeface="+mn-ea"/>
              </a:rPr>
              <a:t>①青果物関連施設（北港白津）</a:t>
            </a:r>
            <a:endParaRPr lang="ja-JP" altLang="en-US" sz="1200" dirty="0">
              <a:solidFill>
                <a:prstClr val="black"/>
              </a:solidFill>
              <a:latin typeface="+mn-ea"/>
              <a:ea typeface="+mn-ea"/>
            </a:endParaRPr>
          </a:p>
        </p:txBody>
      </p:sp>
    </p:spTree>
    <p:extLst>
      <p:ext uri="{BB962C8B-B14F-4D97-AF65-F5344CB8AC3E}">
        <p14:creationId xmlns:p14="http://schemas.microsoft.com/office/powerpoint/2010/main" val="3647167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12540" y="6125316"/>
            <a:ext cx="8876713" cy="688411"/>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dirty="0" smtClean="0">
              <a:solidFill>
                <a:srgbClr val="421E40"/>
              </a:solidFill>
            </a:endParaRPr>
          </a:p>
          <a:p>
            <a:pPr algn="ctr"/>
            <a:endParaRPr lang="en-US" altLang="ja-JP" sz="1050" dirty="0" smtClean="0">
              <a:solidFill>
                <a:srgbClr val="421E40"/>
              </a:solidFill>
            </a:endParaRPr>
          </a:p>
        </p:txBody>
      </p:sp>
      <p:sp>
        <p:nvSpPr>
          <p:cNvPr id="2" name="スライド番号プレースホルダー 1"/>
          <p:cNvSpPr>
            <a:spLocks noGrp="1"/>
          </p:cNvSpPr>
          <p:nvPr>
            <p:ph type="sldNum" sz="quarter" idx="12"/>
          </p:nvPr>
        </p:nvSpPr>
        <p:spPr>
          <a:xfrm>
            <a:off x="8713250" y="6615707"/>
            <a:ext cx="512638" cy="365125"/>
          </a:xfrm>
        </p:spPr>
        <p:txBody>
          <a:bodyPr/>
          <a:lstStyle/>
          <a:p>
            <a:fld id="{8F2DF4D1-A360-4C90-B403-85324C324155}" type="slidenum">
              <a:rPr kumimoji="1" lang="ja-JP" altLang="en-US" smtClean="0"/>
              <a:t>17</a:t>
            </a:fld>
            <a:endParaRPr kumimoji="1" lang="ja-JP" altLang="en-US" dirty="0"/>
          </a:p>
        </p:txBody>
      </p:sp>
      <p:sp>
        <p:nvSpPr>
          <p:cNvPr id="6" name="正方形/長方形 5"/>
          <p:cNvSpPr/>
          <p:nvPr/>
        </p:nvSpPr>
        <p:spPr>
          <a:xfrm>
            <a:off x="112542" y="795832"/>
            <a:ext cx="8876713" cy="2386293"/>
          </a:xfrm>
          <a:prstGeom prst="rect">
            <a:avLst/>
          </a:prstGeom>
          <a:noFill/>
          <a:ln w="15875">
            <a:solidFill>
              <a:srgbClr val="7030A0"/>
            </a:solidFill>
          </a:ln>
        </p:spPr>
        <p:txBody>
          <a:bodyPr wrap="square" anchor="ctr">
            <a:noAutofit/>
          </a:bodyPr>
          <a:lstStyle/>
          <a:p>
            <a:pPr lvl="0" algn="just">
              <a:spcAft>
                <a:spcPts val="0"/>
              </a:spcAft>
            </a:pPr>
            <a:endParaRPr lang="en-US" altLang="ja-JP" sz="1400" kern="100" dirty="0" smtClean="0">
              <a:latin typeface="+mj-ea"/>
              <a:ea typeface="+mj-ea"/>
              <a:cs typeface="Times New Roman" panose="02020603050405020304" pitchFamily="18" charset="0"/>
            </a:endParaRPr>
          </a:p>
          <a:p>
            <a:pPr lvl="0" algn="just">
              <a:spcAft>
                <a:spcPts val="0"/>
              </a:spcAft>
            </a:pPr>
            <a:endParaRPr lang="en-US" altLang="ja-JP" sz="1400" kern="100" dirty="0" smtClean="0">
              <a:latin typeface="+mj-ea"/>
              <a:ea typeface="+mj-ea"/>
              <a:cs typeface="Times New Roman" panose="02020603050405020304" pitchFamily="18" charset="0"/>
            </a:endParaRPr>
          </a:p>
          <a:p>
            <a:pPr lvl="0" algn="just">
              <a:spcAft>
                <a:spcPts val="0"/>
              </a:spcAft>
            </a:pPr>
            <a:r>
              <a:rPr lang="ja-JP" altLang="en-US" sz="1400" kern="100" dirty="0" smtClean="0">
                <a:latin typeface="+mj-ea"/>
                <a:ea typeface="+mj-ea"/>
                <a:cs typeface="Times New Roman" panose="02020603050405020304" pitchFamily="18" charset="0"/>
              </a:rPr>
              <a:t>  </a:t>
            </a:r>
            <a:endParaRPr lang="en-US" altLang="ja-JP" sz="1400" kern="100" dirty="0" smtClean="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400" kern="100" dirty="0" smtClean="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400" kern="100" dirty="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400" kern="100" dirty="0" smtClean="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400" kern="100" dirty="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400" kern="100" dirty="0" smtClean="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400" kern="100" dirty="0">
              <a:latin typeface="+mj-ea"/>
              <a:ea typeface="+mj-ea"/>
              <a:cs typeface="Times New Roman" panose="02020603050405020304" pitchFamily="18" charset="0"/>
            </a:endParaRPr>
          </a:p>
          <a:p>
            <a:pPr lvl="0" algn="just">
              <a:spcAft>
                <a:spcPts val="0"/>
              </a:spcAft>
            </a:pPr>
            <a:endParaRPr lang="ja-JP" altLang="en-US" sz="1400" kern="100" dirty="0">
              <a:latin typeface="+mj-ea"/>
              <a:ea typeface="+mj-ea"/>
              <a:cs typeface="Times New Roman" panose="02020603050405020304" pitchFamily="18" charset="0"/>
            </a:endParaRPr>
          </a:p>
          <a:p>
            <a:pPr lvl="0" algn="just">
              <a:spcAft>
                <a:spcPts val="0"/>
              </a:spcAft>
            </a:pPr>
            <a:endParaRPr lang="en-US" altLang="ja-JP" sz="1400" kern="100" dirty="0" smtClean="0">
              <a:latin typeface="+mj-ea"/>
              <a:ea typeface="+mj-ea"/>
              <a:cs typeface="Times New Roman" panose="02020603050405020304" pitchFamily="18" charset="0"/>
            </a:endParaRPr>
          </a:p>
        </p:txBody>
      </p:sp>
      <p:sp>
        <p:nvSpPr>
          <p:cNvPr id="7" name="正方形/長方形 6"/>
          <p:cNvSpPr/>
          <p:nvPr/>
        </p:nvSpPr>
        <p:spPr>
          <a:xfrm>
            <a:off x="112540" y="814462"/>
            <a:ext cx="2215015" cy="25728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smtClean="0"/>
              <a:t>　大阪港港勢</a:t>
            </a:r>
            <a:r>
              <a:rPr lang="ja-JP" altLang="en-US" sz="1400" b="1" dirty="0"/>
              <a:t>への影響</a:t>
            </a:r>
          </a:p>
        </p:txBody>
      </p:sp>
      <p:sp>
        <p:nvSpPr>
          <p:cNvPr id="15" name="正方形/長方形 14"/>
          <p:cNvSpPr/>
          <p:nvPr/>
        </p:nvSpPr>
        <p:spPr>
          <a:xfrm>
            <a:off x="112541" y="3213979"/>
            <a:ext cx="8876713" cy="1819467"/>
          </a:xfrm>
          <a:prstGeom prst="rect">
            <a:avLst/>
          </a:prstGeom>
          <a:ln w="15875">
            <a:solidFill>
              <a:srgbClr val="7030A0"/>
            </a:solidFill>
          </a:ln>
        </p:spPr>
        <p:txBody>
          <a:bodyPr wrap="square" anchor="ctr">
            <a:noAutofit/>
          </a:bodyPr>
          <a:lstStyle/>
          <a:p>
            <a:pPr lvl="0" algn="just">
              <a:spcAft>
                <a:spcPts val="0"/>
              </a:spcAft>
            </a:pPr>
            <a:endParaRPr lang="en-US" altLang="ja-JP" sz="1200" kern="100" dirty="0" smtClean="0">
              <a:latin typeface="+mj-ea"/>
              <a:ea typeface="+mj-ea"/>
              <a:cs typeface="Times New Roman" panose="02020603050405020304" pitchFamily="18" charset="0"/>
            </a:endParaRPr>
          </a:p>
          <a:p>
            <a:pPr lvl="0" algn="just">
              <a:spcAft>
                <a:spcPts val="0"/>
              </a:spcAft>
            </a:pPr>
            <a:endParaRPr lang="en-US" altLang="ja-JP" sz="1200" kern="100" dirty="0" smtClean="0">
              <a:latin typeface="+mj-ea"/>
              <a:ea typeface="+mj-ea"/>
              <a:cs typeface="Times New Roman" panose="02020603050405020304" pitchFamily="18" charset="0"/>
            </a:endParaRPr>
          </a:p>
          <a:p>
            <a:pPr lvl="0" algn="just">
              <a:spcAft>
                <a:spcPts val="0"/>
              </a:spcAft>
            </a:pPr>
            <a:r>
              <a:rPr lang="ja-JP" altLang="en-US" sz="1200" kern="100" dirty="0" smtClean="0">
                <a:latin typeface="+mj-ea"/>
                <a:ea typeface="+mj-ea"/>
                <a:cs typeface="Times New Roman" panose="02020603050405020304" pitchFamily="18" charset="0"/>
              </a:rPr>
              <a:t>  </a:t>
            </a:r>
            <a:endParaRPr lang="en-US" altLang="ja-JP" sz="1200" kern="100" dirty="0" smtClean="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200" kern="100" dirty="0" smtClean="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200" kern="100" dirty="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200" kern="100" dirty="0" smtClean="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200" kern="100" dirty="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200" kern="100" dirty="0" smtClean="0">
              <a:latin typeface="+mj-ea"/>
              <a:ea typeface="+mj-ea"/>
              <a:cs typeface="Times New Roman" panose="02020603050405020304" pitchFamily="18" charset="0"/>
            </a:endParaRPr>
          </a:p>
          <a:p>
            <a:pPr lvl="0" algn="just">
              <a:spcAft>
                <a:spcPts val="0"/>
              </a:spcAft>
            </a:pPr>
            <a:endParaRPr lang="ja-JP" altLang="en-US" sz="1200" kern="100" dirty="0">
              <a:latin typeface="+mj-ea"/>
              <a:ea typeface="+mj-ea"/>
              <a:cs typeface="Times New Roman" panose="02020603050405020304" pitchFamily="18" charset="0"/>
            </a:endParaRPr>
          </a:p>
        </p:txBody>
      </p:sp>
      <p:sp>
        <p:nvSpPr>
          <p:cNvPr id="5" name="正方形/長方形 4"/>
          <p:cNvSpPr/>
          <p:nvPr/>
        </p:nvSpPr>
        <p:spPr>
          <a:xfrm>
            <a:off x="112540" y="5059604"/>
            <a:ext cx="8876713" cy="1025546"/>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00" dirty="0" smtClean="0">
              <a:solidFill>
                <a:schemeClr val="tx1"/>
              </a:solidFill>
            </a:endParaRPr>
          </a:p>
          <a:p>
            <a:endParaRPr lang="en-US" altLang="ja-JP" sz="1000" dirty="0">
              <a:solidFill>
                <a:schemeClr val="tx1"/>
              </a:solidFill>
            </a:endParaRPr>
          </a:p>
          <a:p>
            <a:pPr marL="171450" indent="-171450">
              <a:buFont typeface="Arial" panose="020B0604020202020204" pitchFamily="34" charset="0"/>
              <a:buChar char="•"/>
            </a:pPr>
            <a:r>
              <a:rPr lang="ja-JP" altLang="en-US" sz="1000" dirty="0" smtClean="0">
                <a:solidFill>
                  <a:schemeClr val="tx1"/>
                </a:solidFill>
              </a:rPr>
              <a:t>令和</a:t>
            </a:r>
            <a:r>
              <a:rPr lang="en-US" altLang="ja-JP" sz="1000" dirty="0">
                <a:solidFill>
                  <a:schemeClr val="tx1"/>
                </a:solidFill>
              </a:rPr>
              <a:t>2</a:t>
            </a:r>
            <a:r>
              <a:rPr lang="ja-JP" altLang="en-US" sz="1000" dirty="0">
                <a:solidFill>
                  <a:schemeClr val="tx1"/>
                </a:solidFill>
              </a:rPr>
              <a:t>年</a:t>
            </a:r>
            <a:r>
              <a:rPr lang="en-US" altLang="ja-JP" sz="1000" dirty="0">
                <a:solidFill>
                  <a:schemeClr val="tx1"/>
                </a:solidFill>
              </a:rPr>
              <a:t>4</a:t>
            </a:r>
            <a:r>
              <a:rPr lang="ja-JP" altLang="en-US" sz="1000" dirty="0">
                <a:solidFill>
                  <a:schemeClr val="tx1"/>
                </a:solidFill>
              </a:rPr>
              <a:t>月から令和</a:t>
            </a:r>
            <a:r>
              <a:rPr lang="en-US" altLang="ja-JP" sz="1000" dirty="0">
                <a:solidFill>
                  <a:schemeClr val="tx1"/>
                </a:solidFill>
              </a:rPr>
              <a:t>2</a:t>
            </a:r>
            <a:r>
              <a:rPr lang="ja-JP" altLang="en-US" sz="1000" dirty="0">
                <a:solidFill>
                  <a:schemeClr val="tx1"/>
                </a:solidFill>
              </a:rPr>
              <a:t>年</a:t>
            </a:r>
            <a:r>
              <a:rPr lang="en-US" altLang="ja-JP" sz="1000" dirty="0">
                <a:solidFill>
                  <a:schemeClr val="tx1"/>
                </a:solidFill>
              </a:rPr>
              <a:t>9</a:t>
            </a:r>
            <a:r>
              <a:rPr lang="ja-JP" altLang="en-US" sz="1000" dirty="0">
                <a:solidFill>
                  <a:schemeClr val="tx1"/>
                </a:solidFill>
              </a:rPr>
              <a:t>月までの港湾施設使用料等の支払い期限を最大</a:t>
            </a:r>
            <a:r>
              <a:rPr lang="en-US" altLang="ja-JP" sz="1000" dirty="0">
                <a:solidFill>
                  <a:schemeClr val="tx1"/>
                </a:solidFill>
              </a:rPr>
              <a:t>6</a:t>
            </a:r>
            <a:r>
              <a:rPr lang="ja-JP" altLang="en-US" sz="1000" dirty="0">
                <a:solidFill>
                  <a:schemeClr val="tx1"/>
                </a:solidFill>
              </a:rPr>
              <a:t>か月延長する港湾施設使用料の支払期限猶予措置を実施。その後さらに、令和</a:t>
            </a:r>
            <a:r>
              <a:rPr lang="en-US" altLang="ja-JP" sz="1000" dirty="0">
                <a:solidFill>
                  <a:schemeClr val="tx1"/>
                </a:solidFill>
              </a:rPr>
              <a:t>2</a:t>
            </a:r>
            <a:r>
              <a:rPr lang="ja-JP" altLang="en-US" sz="1000" dirty="0">
                <a:solidFill>
                  <a:schemeClr val="tx1"/>
                </a:solidFill>
              </a:rPr>
              <a:t>年</a:t>
            </a:r>
            <a:r>
              <a:rPr lang="en-US" altLang="ja-JP" sz="1000" dirty="0">
                <a:solidFill>
                  <a:schemeClr val="tx1"/>
                </a:solidFill>
              </a:rPr>
              <a:t>10</a:t>
            </a:r>
            <a:r>
              <a:rPr lang="ja-JP" altLang="en-US" sz="1000" dirty="0">
                <a:solidFill>
                  <a:schemeClr val="tx1"/>
                </a:solidFill>
              </a:rPr>
              <a:t>月から令和</a:t>
            </a:r>
            <a:r>
              <a:rPr lang="en-US" altLang="ja-JP" sz="1000" dirty="0">
                <a:solidFill>
                  <a:schemeClr val="tx1"/>
                </a:solidFill>
              </a:rPr>
              <a:t>3</a:t>
            </a:r>
            <a:r>
              <a:rPr lang="ja-JP" altLang="en-US" sz="1000" dirty="0">
                <a:solidFill>
                  <a:schemeClr val="tx1"/>
                </a:solidFill>
              </a:rPr>
              <a:t>年</a:t>
            </a:r>
            <a:r>
              <a:rPr lang="en-US" altLang="ja-JP" sz="1000" dirty="0">
                <a:solidFill>
                  <a:schemeClr val="tx1"/>
                </a:solidFill>
              </a:rPr>
              <a:t>3</a:t>
            </a:r>
            <a:r>
              <a:rPr lang="ja-JP" altLang="en-US" sz="1000" dirty="0" smtClean="0">
                <a:solidFill>
                  <a:schemeClr val="tx1"/>
                </a:solidFill>
              </a:rPr>
              <a:t>月までの</a:t>
            </a:r>
            <a:r>
              <a:rPr lang="ja-JP" altLang="en-US" sz="1000" dirty="0">
                <a:solidFill>
                  <a:schemeClr val="tx1"/>
                </a:solidFill>
              </a:rPr>
              <a:t>港湾施設使用料等及び既に猶予している港湾施設使用料等の支払い期限を令和</a:t>
            </a:r>
            <a:r>
              <a:rPr lang="en-US" altLang="ja-JP" sz="1000" dirty="0">
                <a:solidFill>
                  <a:schemeClr val="tx1"/>
                </a:solidFill>
              </a:rPr>
              <a:t>3</a:t>
            </a:r>
            <a:r>
              <a:rPr lang="ja-JP" altLang="en-US" sz="1000" dirty="0">
                <a:solidFill>
                  <a:schemeClr val="tx1"/>
                </a:solidFill>
              </a:rPr>
              <a:t>年</a:t>
            </a:r>
            <a:r>
              <a:rPr lang="en-US" altLang="ja-JP" sz="1000" dirty="0">
                <a:solidFill>
                  <a:schemeClr val="tx1"/>
                </a:solidFill>
              </a:rPr>
              <a:t>3</a:t>
            </a:r>
            <a:r>
              <a:rPr lang="ja-JP" altLang="en-US" sz="1000" dirty="0">
                <a:solidFill>
                  <a:schemeClr val="tx1"/>
                </a:solidFill>
              </a:rPr>
              <a:t>月末までに再延長する措置を実施</a:t>
            </a:r>
            <a:r>
              <a:rPr lang="ja-JP" altLang="en-US" sz="1000" dirty="0" smtClean="0">
                <a:solidFill>
                  <a:schemeClr val="tx1"/>
                </a:solidFill>
              </a:rPr>
              <a:t>。</a:t>
            </a:r>
            <a:r>
              <a:rPr lang="ja-JP" altLang="en-US" sz="1000" dirty="0" smtClean="0">
                <a:solidFill>
                  <a:schemeClr val="tx1"/>
                </a:solidFill>
                <a:latin typeface="Century Gothic" panose="020B0502020202020204" pitchFamily="34" charset="0"/>
              </a:rPr>
              <a:t>引続き令和</a:t>
            </a:r>
            <a:r>
              <a:rPr lang="en-US" altLang="ja-JP" sz="1000" dirty="0" smtClean="0">
                <a:solidFill>
                  <a:schemeClr val="tx1"/>
                </a:solidFill>
                <a:latin typeface="Century Gothic" panose="020B0502020202020204" pitchFamily="34" charset="0"/>
              </a:rPr>
              <a:t>3</a:t>
            </a:r>
            <a:r>
              <a:rPr lang="ja-JP" altLang="en-US" sz="1000" dirty="0" smtClean="0">
                <a:solidFill>
                  <a:schemeClr val="tx1"/>
                </a:solidFill>
                <a:latin typeface="Century Gothic" panose="020B0502020202020204" pitchFamily="34" charset="0"/>
              </a:rPr>
              <a:t>年</a:t>
            </a:r>
            <a:r>
              <a:rPr lang="en-US" altLang="ja-JP" sz="1000" dirty="0" smtClean="0">
                <a:solidFill>
                  <a:schemeClr val="tx1"/>
                </a:solidFill>
                <a:latin typeface="Century Gothic" panose="020B0502020202020204" pitchFamily="34" charset="0"/>
              </a:rPr>
              <a:t>4</a:t>
            </a:r>
            <a:r>
              <a:rPr lang="ja-JP" altLang="en-US" sz="1000" dirty="0" smtClean="0">
                <a:solidFill>
                  <a:schemeClr val="tx1"/>
                </a:solidFill>
                <a:latin typeface="Century Gothic" panose="020B0502020202020204" pitchFamily="34" charset="0"/>
              </a:rPr>
              <a:t>月から令和</a:t>
            </a:r>
            <a:r>
              <a:rPr lang="en-US" altLang="ja-JP" sz="1000" dirty="0" smtClean="0">
                <a:solidFill>
                  <a:schemeClr val="tx1"/>
                </a:solidFill>
                <a:latin typeface="Century Gothic" panose="020B0502020202020204" pitchFamily="34" charset="0"/>
              </a:rPr>
              <a:t>4</a:t>
            </a:r>
            <a:r>
              <a:rPr lang="ja-JP" altLang="en-US" sz="1000" dirty="0" smtClean="0">
                <a:solidFill>
                  <a:schemeClr val="tx1"/>
                </a:solidFill>
                <a:latin typeface="Century Gothic" panose="020B0502020202020204" pitchFamily="34" charset="0"/>
              </a:rPr>
              <a:t>年</a:t>
            </a:r>
            <a:r>
              <a:rPr lang="en-US" altLang="ja-JP" sz="1000" dirty="0" smtClean="0">
                <a:solidFill>
                  <a:schemeClr val="tx1"/>
                </a:solidFill>
                <a:latin typeface="Century Gothic" panose="020B0502020202020204" pitchFamily="34" charset="0"/>
              </a:rPr>
              <a:t>3</a:t>
            </a:r>
            <a:r>
              <a:rPr lang="ja-JP" altLang="en-US" sz="1000" dirty="0" smtClean="0">
                <a:solidFill>
                  <a:schemeClr val="tx1"/>
                </a:solidFill>
                <a:latin typeface="Century Gothic" panose="020B0502020202020204" pitchFamily="34" charset="0"/>
              </a:rPr>
              <a:t>月までの港湾施設使用料等の支払い期限を最大</a:t>
            </a:r>
            <a:r>
              <a:rPr lang="en-US" altLang="ja-JP" sz="1000" dirty="0" smtClean="0">
                <a:solidFill>
                  <a:schemeClr val="tx1"/>
                </a:solidFill>
                <a:latin typeface="Century Gothic" panose="020B0502020202020204" pitchFamily="34" charset="0"/>
              </a:rPr>
              <a:t>11</a:t>
            </a:r>
            <a:r>
              <a:rPr lang="ja-JP" altLang="en-US" sz="1000" dirty="0" smtClean="0">
                <a:solidFill>
                  <a:schemeClr val="tx1"/>
                </a:solidFill>
                <a:latin typeface="Century Gothic" panose="020B0502020202020204" pitchFamily="34" charset="0"/>
              </a:rPr>
              <a:t>か月延長する「港湾施設使用料の支払期限延長措置」を実施。</a:t>
            </a:r>
            <a:endParaRPr lang="en-US" altLang="ja-JP" sz="1000" dirty="0" smtClean="0">
              <a:solidFill>
                <a:schemeClr val="tx1"/>
              </a:solidFill>
              <a:latin typeface="Century Gothic" panose="020B0502020202020204" pitchFamily="34" charset="0"/>
            </a:endParaRPr>
          </a:p>
          <a:p>
            <a:pPr marL="171450" indent="-171450">
              <a:buFont typeface="Arial" panose="020B0604020202020204" pitchFamily="34" charset="0"/>
              <a:buChar char="•"/>
            </a:pPr>
            <a:r>
              <a:rPr lang="ja-JP" altLang="en-US" sz="1000" dirty="0" smtClean="0">
                <a:solidFill>
                  <a:schemeClr val="tx1"/>
                </a:solidFill>
              </a:rPr>
              <a:t>クルーズ客船の運航開始に備え、天保山客船ターミナルにサーモグラフィを導入するなど、クルーズ客船入港時の感染症対策の強化を図ってきた。</a:t>
            </a:r>
            <a:endParaRPr lang="en-US" altLang="ja-JP" sz="1000" dirty="0" smtClean="0">
              <a:solidFill>
                <a:schemeClr val="tx1"/>
              </a:solidFill>
            </a:endParaRPr>
          </a:p>
        </p:txBody>
      </p:sp>
      <p:sp>
        <p:nvSpPr>
          <p:cNvPr id="17" name="正方形/長方形 16"/>
          <p:cNvSpPr/>
          <p:nvPr/>
        </p:nvSpPr>
        <p:spPr>
          <a:xfrm>
            <a:off x="113010" y="5068401"/>
            <a:ext cx="1854739" cy="25595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smtClean="0"/>
              <a:t>　これまでの対応</a:t>
            </a:r>
            <a:endParaRPr lang="ja-JP" altLang="en-US" sz="1400" b="1" dirty="0"/>
          </a:p>
        </p:txBody>
      </p:sp>
      <p:sp>
        <p:nvSpPr>
          <p:cNvPr id="18" name="タイトル 1"/>
          <p:cNvSpPr txBox="1">
            <a:spLocks/>
          </p:cNvSpPr>
          <p:nvPr/>
        </p:nvSpPr>
        <p:spPr>
          <a:xfrm>
            <a:off x="244576" y="5841"/>
            <a:ext cx="7886700" cy="932598"/>
          </a:xfrm>
          <a:prstGeom prst="rect">
            <a:avLst/>
          </a:prstGeom>
        </p:spPr>
        <p:txBody>
          <a:bodyPr>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a:solidFill>
                  <a:schemeClr val="tx1"/>
                </a:solidFill>
                <a:latin typeface="+mj-ea"/>
              </a:rPr>
              <a:t>Ⅳ</a:t>
            </a:r>
            <a:r>
              <a:rPr lang="ja-JP" altLang="en-US" sz="1600" b="1" dirty="0" smtClean="0">
                <a:solidFill>
                  <a:schemeClr val="tx1"/>
                </a:solidFill>
                <a:latin typeface="+mj-ea"/>
              </a:rPr>
              <a:t>　経営改善策</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smtClean="0">
                <a:solidFill>
                  <a:schemeClr val="tx1"/>
                </a:solidFill>
                <a:latin typeface="+mj-ea"/>
              </a:rPr>
              <a:t>　１．全般的課題への対応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smtClean="0">
                <a:solidFill>
                  <a:schemeClr val="tx1"/>
                </a:solidFill>
                <a:latin typeface="+mj-ea"/>
              </a:rPr>
              <a:t>　　①　新型コロナウイルス感染症への対応</a:t>
            </a:r>
            <a:endParaRPr lang="ja-JP" altLang="en-US" sz="1600" b="1" dirty="0">
              <a:solidFill>
                <a:schemeClr val="tx1"/>
              </a:solidFill>
              <a:latin typeface="+mj-ea"/>
            </a:endParaRPr>
          </a:p>
        </p:txBody>
      </p:sp>
      <p:sp>
        <p:nvSpPr>
          <p:cNvPr id="19" name="正方形/長方形 18"/>
          <p:cNvSpPr/>
          <p:nvPr/>
        </p:nvSpPr>
        <p:spPr>
          <a:xfrm>
            <a:off x="126607" y="6125316"/>
            <a:ext cx="1684267" cy="23902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smtClean="0"/>
              <a:t>　今後の進め方</a:t>
            </a:r>
            <a:endParaRPr lang="ja-JP" altLang="en-US" sz="1400" b="1" dirty="0"/>
          </a:p>
        </p:txBody>
      </p:sp>
      <p:sp>
        <p:nvSpPr>
          <p:cNvPr id="12" name="テキスト ボックス 11"/>
          <p:cNvSpPr txBox="1"/>
          <p:nvPr/>
        </p:nvSpPr>
        <p:spPr>
          <a:xfrm>
            <a:off x="112540" y="3548224"/>
            <a:ext cx="8862645" cy="246221"/>
          </a:xfrm>
          <a:prstGeom prst="rect">
            <a:avLst/>
          </a:prstGeom>
          <a:noFill/>
        </p:spPr>
        <p:txBody>
          <a:bodyPr wrap="square" rtlCol="0">
            <a:spAutoFit/>
          </a:bodyPr>
          <a:lstStyle/>
          <a:p>
            <a:pPr marL="171450" indent="-171450">
              <a:buFont typeface="Arial" panose="020B0604020202020204" pitchFamily="34" charset="0"/>
              <a:buChar char="•"/>
            </a:pPr>
            <a:r>
              <a:rPr lang="ja-JP" altLang="en-US" sz="1000" dirty="0" smtClean="0"/>
              <a:t>  外貿</a:t>
            </a:r>
            <a:r>
              <a:rPr lang="ja-JP" altLang="en-US" sz="1000" dirty="0"/>
              <a:t>・内貿とも、上屋・荷さばき地使用料は、前年度並みで推移</a:t>
            </a:r>
            <a:r>
              <a:rPr lang="ja-JP" altLang="en-US" sz="1000" dirty="0" smtClean="0"/>
              <a:t>している。</a:t>
            </a:r>
            <a:endParaRPr lang="ja-JP" altLang="en-US" sz="1000" dirty="0"/>
          </a:p>
        </p:txBody>
      </p:sp>
      <p:sp>
        <p:nvSpPr>
          <p:cNvPr id="14" name="正方形/長方形 13"/>
          <p:cNvSpPr/>
          <p:nvPr/>
        </p:nvSpPr>
        <p:spPr>
          <a:xfrm>
            <a:off x="112540" y="3220023"/>
            <a:ext cx="2911995" cy="2753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smtClean="0"/>
              <a:t>　港湾</a:t>
            </a:r>
            <a:r>
              <a:rPr lang="ja-JP" altLang="en-US" sz="1400" b="1" dirty="0"/>
              <a:t>施設使用料収入への影響</a:t>
            </a:r>
          </a:p>
        </p:txBody>
      </p:sp>
      <p:sp>
        <p:nvSpPr>
          <p:cNvPr id="4" name="正方形/長方形 3"/>
          <p:cNvSpPr/>
          <p:nvPr/>
        </p:nvSpPr>
        <p:spPr>
          <a:xfrm>
            <a:off x="126608" y="6401528"/>
            <a:ext cx="8862645" cy="400110"/>
          </a:xfrm>
          <a:prstGeom prst="rect">
            <a:avLst/>
          </a:prstGeom>
          <a:noFill/>
        </p:spPr>
        <p:txBody>
          <a:bodyPr wrap="square">
            <a:spAutoFit/>
          </a:bodyPr>
          <a:lstStyle/>
          <a:p>
            <a:pPr marL="171450" indent="-171450">
              <a:spcAft>
                <a:spcPts val="0"/>
              </a:spcAft>
              <a:buFont typeface="Arial" panose="020B0604020202020204" pitchFamily="34" charset="0"/>
              <a:buChar char="•"/>
            </a:pPr>
            <a:r>
              <a:rPr lang="ja-JP" altLang="ja-JP" sz="1000" kern="100" dirty="0">
                <a:latin typeface="+mn-ea"/>
                <a:cs typeface="Times New Roman" panose="02020603050405020304" pitchFamily="18" charset="0"/>
              </a:rPr>
              <a:t>大阪港の物流機能を維持するにあたり、新型コロナウイルス感染症の物流への影響を引き続き注視し、必要に応じ、大阪港の利用者の事業継続に対する支援を検討していく。</a:t>
            </a:r>
            <a:endParaRPr lang="ja-JP" altLang="ja-JP" sz="1000" kern="100" dirty="0">
              <a:effectLst/>
              <a:latin typeface="+mn-ea"/>
              <a:cs typeface="Times New Roman" panose="02020603050405020304" pitchFamily="18" charset="0"/>
            </a:endParaRPr>
          </a:p>
        </p:txBody>
      </p:sp>
      <p:sp>
        <p:nvSpPr>
          <p:cNvPr id="3" name="正方形/長方形 2"/>
          <p:cNvSpPr/>
          <p:nvPr/>
        </p:nvSpPr>
        <p:spPr>
          <a:xfrm>
            <a:off x="112542" y="776986"/>
            <a:ext cx="8876713" cy="2454736"/>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B89BA887-AADD-41CB-B097-1A369B49E327}"/>
              </a:ext>
            </a:extLst>
          </p:cNvPr>
          <p:cNvPicPr>
            <a:picLocks noChangeAspect="1" noChangeArrowheads="1"/>
            <a:extLst>
              <a:ext uri="{84589F7E-364E-4C9E-8A38-B11213B215E9}">
                <a14:cameraTool xmlns:a14="http://schemas.microsoft.com/office/drawing/2010/main" cellRange="$G$42:$U$45" spid="_x0000_s1092"/>
              </a:ext>
            </a:extLst>
          </p:cNvPicPr>
          <p:nvPr/>
        </p:nvPicPr>
        <p:blipFill>
          <a:blip r:embed="rId3"/>
          <a:srcRect/>
          <a:stretch>
            <a:fillRect/>
          </a:stretch>
        </p:blipFill>
        <p:spPr bwMode="auto">
          <a:xfrm>
            <a:off x="199188" y="3679857"/>
            <a:ext cx="8769017" cy="1212641"/>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158506" y="1145820"/>
            <a:ext cx="8233029" cy="677108"/>
          </a:xfrm>
          <a:prstGeom prst="rect">
            <a:avLst/>
          </a:prstGeom>
          <a:noFill/>
        </p:spPr>
        <p:txBody>
          <a:bodyPr wrap="square" rtlCol="0">
            <a:spAutoFit/>
          </a:bodyPr>
          <a:lstStyle/>
          <a:p>
            <a:pPr algn="just"/>
            <a:r>
              <a:rPr lang="ja-JP" altLang="en-US" sz="1000" dirty="0" smtClean="0"/>
              <a:t>・令和</a:t>
            </a:r>
            <a:r>
              <a:rPr lang="en-US" altLang="ja-JP" sz="1000" dirty="0" smtClean="0"/>
              <a:t>3</a:t>
            </a:r>
            <a:r>
              <a:rPr lang="ja-JP" altLang="en-US" sz="1000" dirty="0" smtClean="0"/>
              <a:t>年の外貿全体貨物量は</a:t>
            </a:r>
            <a:r>
              <a:rPr lang="en-US" altLang="ja-JP" sz="1000" dirty="0" smtClean="0"/>
              <a:t>､9</a:t>
            </a:r>
            <a:r>
              <a:rPr lang="ja-JP" altLang="en-US" sz="1000" dirty="0" smtClean="0"/>
              <a:t>月累計で対前年比</a:t>
            </a:r>
            <a:r>
              <a:rPr lang="en-US" altLang="ja-JP" sz="1000" dirty="0" smtClean="0"/>
              <a:t>+4</a:t>
            </a:r>
            <a:r>
              <a:rPr lang="ja-JP" altLang="en-US" sz="1000" dirty="0" smtClean="0">
                <a:latin typeface="+mn-ea"/>
              </a:rPr>
              <a:t>％</a:t>
            </a:r>
            <a:r>
              <a:rPr lang="en-US" altLang="ja-JP" sz="1000" dirty="0" smtClean="0">
                <a:latin typeface="+mn-ea"/>
              </a:rPr>
              <a:t>､</a:t>
            </a:r>
            <a:r>
              <a:rPr lang="ja-JP" altLang="en-US" sz="1000" dirty="0" smtClean="0">
                <a:latin typeface="+mn-ea"/>
              </a:rPr>
              <a:t>対</a:t>
            </a:r>
            <a:r>
              <a:rPr lang="ja-JP" altLang="en-US" sz="1000" dirty="0" smtClean="0"/>
              <a:t>前々年比は▲</a:t>
            </a:r>
            <a:r>
              <a:rPr lang="en-US" altLang="ja-JP" sz="1000" dirty="0" smtClean="0"/>
              <a:t>2</a:t>
            </a:r>
            <a:r>
              <a:rPr lang="en-US" altLang="ja-JP" sz="1000" dirty="0" smtClean="0">
                <a:latin typeface="+mn-ea"/>
              </a:rPr>
              <a:t>%</a:t>
            </a:r>
            <a:r>
              <a:rPr lang="ja-JP" altLang="en-US" sz="1000" dirty="0" smtClean="0">
                <a:latin typeface="游ゴシック" panose="020B0400000000000000" pitchFamily="50" charset="-128"/>
                <a:ea typeface="游ゴシック" panose="020B0400000000000000" pitchFamily="50" charset="-128"/>
              </a:rPr>
              <a:t>であり</a:t>
            </a:r>
            <a:r>
              <a:rPr lang="en-US" altLang="ja-JP" sz="1000" dirty="0" smtClean="0"/>
              <a:t>､</a:t>
            </a:r>
            <a:r>
              <a:rPr lang="ja-JP" altLang="en-US" sz="1000" dirty="0"/>
              <a:t>新型コロナウイルス感染症の影響を</a:t>
            </a:r>
            <a:r>
              <a:rPr lang="ja-JP" altLang="en-US" sz="1000" dirty="0" smtClean="0"/>
              <a:t>受ける前の令和元年の</a:t>
            </a:r>
            <a:endParaRPr lang="en-US" altLang="ja-JP" sz="1000" dirty="0" smtClean="0"/>
          </a:p>
          <a:p>
            <a:pPr algn="just"/>
            <a:r>
              <a:rPr lang="ja-JP" altLang="en-US" sz="1000" dirty="0"/>
              <a:t>　</a:t>
            </a:r>
            <a:r>
              <a:rPr lang="ja-JP" altLang="en-US" sz="1000" dirty="0" smtClean="0"/>
              <a:t>水準に回復していないが</a:t>
            </a:r>
            <a:r>
              <a:rPr lang="en-US" altLang="ja-JP" sz="1000" dirty="0" smtClean="0">
                <a:latin typeface="+mn-ea"/>
              </a:rPr>
              <a:t>､</a:t>
            </a:r>
            <a:r>
              <a:rPr lang="ja-JP" altLang="en-US" sz="1000" dirty="0" smtClean="0"/>
              <a:t>コンテナ取扱個数については</a:t>
            </a:r>
            <a:r>
              <a:rPr lang="en-US" altLang="ja-JP" sz="1000" dirty="0" smtClean="0"/>
              <a:t>､</a:t>
            </a:r>
            <a:r>
              <a:rPr lang="en-US" altLang="ja-JP" sz="1000" dirty="0" smtClean="0">
                <a:latin typeface="+mn-ea"/>
              </a:rPr>
              <a:t>12</a:t>
            </a:r>
            <a:r>
              <a:rPr lang="ja-JP" altLang="en-US" sz="1000" dirty="0" smtClean="0"/>
              <a:t>月累計で対前年比</a:t>
            </a:r>
            <a:r>
              <a:rPr lang="en-US" altLang="ja-JP" sz="1000" dirty="0" smtClean="0"/>
              <a:t>+3</a:t>
            </a:r>
            <a:r>
              <a:rPr lang="en-US" altLang="ja-JP" sz="1000" dirty="0" smtClean="0">
                <a:latin typeface="+mn-ea"/>
              </a:rPr>
              <a:t>%､</a:t>
            </a:r>
            <a:r>
              <a:rPr lang="ja-JP" altLang="en-US" sz="1000" dirty="0" smtClean="0">
                <a:latin typeface="+mn-ea"/>
              </a:rPr>
              <a:t>対前々</a:t>
            </a:r>
            <a:r>
              <a:rPr lang="ja-JP" altLang="en-US" sz="1000" dirty="0"/>
              <a:t>年比</a:t>
            </a:r>
            <a:r>
              <a:rPr lang="ja-JP" altLang="en-US" sz="1000" dirty="0" smtClean="0"/>
              <a:t>▲</a:t>
            </a:r>
            <a:r>
              <a:rPr lang="en-US" altLang="ja-JP" sz="1000" dirty="0" smtClean="0"/>
              <a:t>0.2</a:t>
            </a:r>
            <a:r>
              <a:rPr lang="en-US" altLang="ja-JP" sz="1000" dirty="0" smtClean="0">
                <a:latin typeface="+mn-ea"/>
              </a:rPr>
              <a:t>%</a:t>
            </a:r>
            <a:r>
              <a:rPr lang="ja-JP" altLang="en-US" sz="1000" dirty="0" smtClean="0"/>
              <a:t>であり</a:t>
            </a:r>
            <a:r>
              <a:rPr lang="en-US" altLang="ja-JP" sz="1000" dirty="0" smtClean="0"/>
              <a:t>､</a:t>
            </a:r>
            <a:r>
              <a:rPr lang="ja-JP" altLang="en-US" sz="1000" dirty="0" smtClean="0"/>
              <a:t>ほぼ回復している</a:t>
            </a:r>
            <a:r>
              <a:rPr lang="en-US" altLang="ja-JP" sz="1000" dirty="0" smtClean="0"/>
              <a:t>｡</a:t>
            </a:r>
            <a:endParaRPr lang="en-US" altLang="ja-JP" sz="1000" dirty="0"/>
          </a:p>
          <a:p>
            <a:r>
              <a:rPr lang="ja-JP" altLang="en-US" sz="1000" dirty="0" smtClean="0"/>
              <a:t>・内貿全体</a:t>
            </a:r>
            <a:r>
              <a:rPr lang="ja-JP" altLang="en-US" sz="1000" dirty="0"/>
              <a:t>貨</a:t>
            </a:r>
            <a:r>
              <a:rPr lang="ja-JP" altLang="en-US" sz="1000" dirty="0" smtClean="0"/>
              <a:t>物量は</a:t>
            </a:r>
            <a:r>
              <a:rPr lang="en-US" altLang="ja-JP" sz="1000" dirty="0" smtClean="0"/>
              <a:t>､9</a:t>
            </a:r>
            <a:r>
              <a:rPr lang="ja-JP" altLang="en-US" sz="1000" dirty="0" smtClean="0"/>
              <a:t>月累計で対前年比</a:t>
            </a:r>
            <a:r>
              <a:rPr lang="en-US" altLang="ja-JP" sz="1000" dirty="0" smtClean="0"/>
              <a:t>+7</a:t>
            </a:r>
            <a:r>
              <a:rPr lang="en-US" altLang="ja-JP" sz="1000" dirty="0" smtClean="0">
                <a:latin typeface="+mn-ea"/>
              </a:rPr>
              <a:t>%､</a:t>
            </a:r>
            <a:r>
              <a:rPr lang="ja-JP" altLang="en-US" sz="1000" dirty="0" smtClean="0"/>
              <a:t>対前々年比</a:t>
            </a:r>
            <a:r>
              <a:rPr lang="ja-JP" altLang="en-US" sz="1000" dirty="0"/>
              <a:t>は</a:t>
            </a:r>
            <a:r>
              <a:rPr lang="ja-JP" altLang="en-US" sz="1000" dirty="0" smtClean="0"/>
              <a:t>▲</a:t>
            </a:r>
            <a:r>
              <a:rPr lang="en-US" altLang="ja-JP" sz="1000" dirty="0" smtClean="0"/>
              <a:t>2</a:t>
            </a:r>
            <a:r>
              <a:rPr lang="en-US" altLang="ja-JP" sz="1000" dirty="0" smtClean="0">
                <a:latin typeface="+mn-ea"/>
              </a:rPr>
              <a:t>%</a:t>
            </a:r>
            <a:r>
              <a:rPr lang="ja-JP" altLang="en-US" sz="1000" dirty="0" smtClean="0"/>
              <a:t>であり</a:t>
            </a:r>
            <a:r>
              <a:rPr lang="en-US" altLang="ja-JP" sz="1000" dirty="0" smtClean="0"/>
              <a:t>､</a:t>
            </a:r>
            <a:r>
              <a:rPr lang="ja-JP" altLang="en-US" sz="1000" dirty="0" smtClean="0"/>
              <a:t>新型コロナ前の水準に回復していない状況である</a:t>
            </a:r>
            <a:r>
              <a:rPr lang="en-US" altLang="ja-JP" sz="1000" dirty="0" smtClean="0"/>
              <a:t>｡</a:t>
            </a:r>
          </a:p>
          <a:p>
            <a:r>
              <a:rPr lang="ja-JP" altLang="en-US" sz="600" dirty="0" smtClean="0"/>
              <a:t>　　</a:t>
            </a:r>
            <a:r>
              <a:rPr lang="en-US" altLang="ja-JP" sz="800" dirty="0" smtClean="0"/>
              <a:t>※</a:t>
            </a:r>
            <a:r>
              <a:rPr lang="ja-JP" altLang="en-US" sz="800" dirty="0" smtClean="0"/>
              <a:t>　コンテナ取扱個数には空コンテナも含む。</a:t>
            </a:r>
            <a:endParaRPr lang="en-US" altLang="ja-JP" sz="800" dirty="0"/>
          </a:p>
        </p:txBody>
      </p:sp>
      <p:grpSp>
        <p:nvGrpSpPr>
          <p:cNvPr id="8" name="Group 4"/>
          <p:cNvGrpSpPr>
            <a:grpSpLocks noChangeAspect="1"/>
          </p:cNvGrpSpPr>
          <p:nvPr/>
        </p:nvGrpSpPr>
        <p:grpSpPr bwMode="auto">
          <a:xfrm>
            <a:off x="244576" y="1757064"/>
            <a:ext cx="7275513" cy="1392237"/>
            <a:chOff x="154" y="1109"/>
            <a:chExt cx="4583" cy="877"/>
          </a:xfrm>
          <a:noFill/>
        </p:grpSpPr>
        <p:sp>
          <p:nvSpPr>
            <p:cNvPr id="9" name="AutoShape 3"/>
            <p:cNvSpPr>
              <a:spLocks noChangeAspect="1" noChangeArrowheads="1" noTextEdit="1"/>
            </p:cNvSpPr>
            <p:nvPr/>
          </p:nvSpPr>
          <p:spPr bwMode="auto">
            <a:xfrm>
              <a:off x="154" y="1109"/>
              <a:ext cx="4583" cy="8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0" name="Group 205"/>
            <p:cNvGrpSpPr>
              <a:grpSpLocks/>
            </p:cNvGrpSpPr>
            <p:nvPr/>
          </p:nvGrpSpPr>
          <p:grpSpPr bwMode="auto">
            <a:xfrm>
              <a:off x="154" y="1066"/>
              <a:ext cx="4587" cy="967"/>
              <a:chOff x="154" y="1066"/>
              <a:chExt cx="4587" cy="967"/>
            </a:xfrm>
            <a:grpFill/>
          </p:grpSpPr>
          <p:sp>
            <p:nvSpPr>
              <p:cNvPr id="27" name="Rectangle 5"/>
              <p:cNvSpPr>
                <a:spLocks noChangeArrowheads="1"/>
              </p:cNvSpPr>
              <p:nvPr/>
            </p:nvSpPr>
            <p:spPr bwMode="auto">
              <a:xfrm>
                <a:off x="154" y="1066"/>
                <a:ext cx="4583" cy="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Rectangle 6"/>
              <p:cNvSpPr>
                <a:spLocks noChangeArrowheads="1"/>
              </p:cNvSpPr>
              <p:nvPr/>
            </p:nvSpPr>
            <p:spPr bwMode="auto">
              <a:xfrm>
                <a:off x="247" y="1129"/>
                <a:ext cx="775" cy="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令和３年大阪港の貨物動向（対前年同月比）</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 name="Rectangle 7"/>
              <p:cNvSpPr>
                <a:spLocks noChangeArrowheads="1"/>
              </p:cNvSpPr>
              <p:nvPr/>
            </p:nvSpPr>
            <p:spPr bwMode="auto">
              <a:xfrm>
                <a:off x="3977" y="1125"/>
                <a:ext cx="365"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［出典：大阪港港湾統計］</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 name="Rectangle 8"/>
              <p:cNvSpPr>
                <a:spLocks noChangeArrowheads="1"/>
              </p:cNvSpPr>
              <p:nvPr/>
            </p:nvSpPr>
            <p:spPr bwMode="auto">
              <a:xfrm>
                <a:off x="1261" y="1293"/>
                <a:ext cx="13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1月</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1" name="Rectangle 9"/>
              <p:cNvSpPr>
                <a:spLocks noChangeArrowheads="1"/>
              </p:cNvSpPr>
              <p:nvPr/>
            </p:nvSpPr>
            <p:spPr bwMode="auto">
              <a:xfrm>
                <a:off x="1529" y="1293"/>
                <a:ext cx="13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2月</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2" name="Rectangle 10"/>
              <p:cNvSpPr>
                <a:spLocks noChangeArrowheads="1"/>
              </p:cNvSpPr>
              <p:nvPr/>
            </p:nvSpPr>
            <p:spPr bwMode="auto">
              <a:xfrm>
                <a:off x="1797" y="1293"/>
                <a:ext cx="13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3月</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3" name="Rectangle 11"/>
              <p:cNvSpPr>
                <a:spLocks noChangeArrowheads="1"/>
              </p:cNvSpPr>
              <p:nvPr/>
            </p:nvSpPr>
            <p:spPr bwMode="auto">
              <a:xfrm>
                <a:off x="2065" y="1293"/>
                <a:ext cx="13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4月</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4" name="Rectangle 12"/>
              <p:cNvSpPr>
                <a:spLocks noChangeArrowheads="1"/>
              </p:cNvSpPr>
              <p:nvPr/>
            </p:nvSpPr>
            <p:spPr bwMode="auto">
              <a:xfrm>
                <a:off x="2334" y="1293"/>
                <a:ext cx="13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5月</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5" name="Rectangle 13"/>
              <p:cNvSpPr>
                <a:spLocks noChangeArrowheads="1"/>
              </p:cNvSpPr>
              <p:nvPr/>
            </p:nvSpPr>
            <p:spPr bwMode="auto">
              <a:xfrm>
                <a:off x="2602" y="1293"/>
                <a:ext cx="13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6月</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6" name="Rectangle 14"/>
              <p:cNvSpPr>
                <a:spLocks noChangeArrowheads="1"/>
              </p:cNvSpPr>
              <p:nvPr/>
            </p:nvSpPr>
            <p:spPr bwMode="auto">
              <a:xfrm>
                <a:off x="2870" y="1293"/>
                <a:ext cx="13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7月</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7" name="Rectangle 15"/>
              <p:cNvSpPr>
                <a:spLocks noChangeArrowheads="1"/>
              </p:cNvSpPr>
              <p:nvPr/>
            </p:nvSpPr>
            <p:spPr bwMode="auto">
              <a:xfrm>
                <a:off x="3139" y="1293"/>
                <a:ext cx="13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8月</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8" name="Rectangle 16"/>
              <p:cNvSpPr>
                <a:spLocks noChangeArrowheads="1"/>
              </p:cNvSpPr>
              <p:nvPr/>
            </p:nvSpPr>
            <p:spPr bwMode="auto">
              <a:xfrm>
                <a:off x="3407" y="1293"/>
                <a:ext cx="13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9月</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9" name="Rectangle 17"/>
              <p:cNvSpPr>
                <a:spLocks noChangeArrowheads="1"/>
              </p:cNvSpPr>
              <p:nvPr/>
            </p:nvSpPr>
            <p:spPr bwMode="auto">
              <a:xfrm>
                <a:off x="3656" y="1293"/>
                <a:ext cx="171"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10月</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0" name="Rectangle 18"/>
              <p:cNvSpPr>
                <a:spLocks noChangeArrowheads="1"/>
              </p:cNvSpPr>
              <p:nvPr/>
            </p:nvSpPr>
            <p:spPr bwMode="auto">
              <a:xfrm>
                <a:off x="3925" y="1293"/>
                <a:ext cx="171"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11月</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1" name="Rectangle 19"/>
              <p:cNvSpPr>
                <a:spLocks noChangeArrowheads="1"/>
              </p:cNvSpPr>
              <p:nvPr/>
            </p:nvSpPr>
            <p:spPr bwMode="auto">
              <a:xfrm>
                <a:off x="4193" y="1293"/>
                <a:ext cx="171"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12月</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2" name="Rectangle 20"/>
              <p:cNvSpPr>
                <a:spLocks noChangeArrowheads="1"/>
              </p:cNvSpPr>
              <p:nvPr/>
            </p:nvSpPr>
            <p:spPr bwMode="auto">
              <a:xfrm>
                <a:off x="4446" y="1293"/>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累</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3" name="Rectangle 21"/>
              <p:cNvSpPr>
                <a:spLocks noChangeArrowheads="1"/>
              </p:cNvSpPr>
              <p:nvPr/>
            </p:nvSpPr>
            <p:spPr bwMode="auto">
              <a:xfrm>
                <a:off x="4543" y="1293"/>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計</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4" name="Rectangle 22"/>
              <p:cNvSpPr>
                <a:spLocks noChangeArrowheads="1"/>
              </p:cNvSpPr>
              <p:nvPr/>
            </p:nvSpPr>
            <p:spPr bwMode="auto">
              <a:xfrm>
                <a:off x="616" y="1434"/>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全</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5" name="Rectangle 23"/>
              <p:cNvSpPr>
                <a:spLocks noChangeArrowheads="1"/>
              </p:cNvSpPr>
              <p:nvPr/>
            </p:nvSpPr>
            <p:spPr bwMode="auto">
              <a:xfrm>
                <a:off x="728" y="1434"/>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体</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6" name="Rectangle 24"/>
              <p:cNvSpPr>
                <a:spLocks noChangeArrowheads="1"/>
              </p:cNvSpPr>
              <p:nvPr/>
            </p:nvSpPr>
            <p:spPr bwMode="auto">
              <a:xfrm>
                <a:off x="836" y="1434"/>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貨</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7" name="Rectangle 25"/>
              <p:cNvSpPr>
                <a:spLocks noChangeArrowheads="1"/>
              </p:cNvSpPr>
              <p:nvPr/>
            </p:nvSpPr>
            <p:spPr bwMode="auto">
              <a:xfrm>
                <a:off x="948" y="1434"/>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物</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8" name="Rectangle 26"/>
              <p:cNvSpPr>
                <a:spLocks noChangeArrowheads="1"/>
              </p:cNvSpPr>
              <p:nvPr/>
            </p:nvSpPr>
            <p:spPr bwMode="auto">
              <a:xfrm>
                <a:off x="1056" y="1434"/>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量</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9" name="Rectangle 27"/>
              <p:cNvSpPr>
                <a:spLocks noChangeArrowheads="1"/>
              </p:cNvSpPr>
              <p:nvPr/>
            </p:nvSpPr>
            <p:spPr bwMode="auto">
              <a:xfrm>
                <a:off x="754" y="1523"/>
                <a:ext cx="156"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（トン）</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50" name="Rectangle 28"/>
              <p:cNvSpPr>
                <a:spLocks noChangeArrowheads="1"/>
              </p:cNvSpPr>
              <p:nvPr/>
            </p:nvSpPr>
            <p:spPr bwMode="auto">
              <a:xfrm>
                <a:off x="616" y="1620"/>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コ</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51" name="Rectangle 29"/>
              <p:cNvSpPr>
                <a:spLocks noChangeArrowheads="1"/>
              </p:cNvSpPr>
              <p:nvPr/>
            </p:nvSpPr>
            <p:spPr bwMode="auto">
              <a:xfrm>
                <a:off x="679" y="1620"/>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ン</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52" name="Rectangle 30"/>
              <p:cNvSpPr>
                <a:spLocks noChangeArrowheads="1"/>
              </p:cNvSpPr>
              <p:nvPr/>
            </p:nvSpPr>
            <p:spPr bwMode="auto">
              <a:xfrm>
                <a:off x="743" y="1620"/>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テ</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53" name="Rectangle 31"/>
              <p:cNvSpPr>
                <a:spLocks noChangeArrowheads="1"/>
              </p:cNvSpPr>
              <p:nvPr/>
            </p:nvSpPr>
            <p:spPr bwMode="auto">
              <a:xfrm>
                <a:off x="806" y="1620"/>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ナ</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54" name="Rectangle 32"/>
              <p:cNvSpPr>
                <a:spLocks noChangeArrowheads="1"/>
              </p:cNvSpPr>
              <p:nvPr/>
            </p:nvSpPr>
            <p:spPr bwMode="auto">
              <a:xfrm>
                <a:off x="869" y="1620"/>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取</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55" name="Rectangle 33"/>
              <p:cNvSpPr>
                <a:spLocks noChangeArrowheads="1"/>
              </p:cNvSpPr>
              <p:nvPr/>
            </p:nvSpPr>
            <p:spPr bwMode="auto">
              <a:xfrm>
                <a:off x="933" y="1620"/>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扱</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56" name="Rectangle 34"/>
              <p:cNvSpPr>
                <a:spLocks noChangeArrowheads="1"/>
              </p:cNvSpPr>
              <p:nvPr/>
            </p:nvSpPr>
            <p:spPr bwMode="auto">
              <a:xfrm>
                <a:off x="996" y="1620"/>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個</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57" name="Rectangle 35"/>
              <p:cNvSpPr>
                <a:spLocks noChangeArrowheads="1"/>
              </p:cNvSpPr>
              <p:nvPr/>
            </p:nvSpPr>
            <p:spPr bwMode="auto">
              <a:xfrm>
                <a:off x="1056" y="1620"/>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数</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58" name="Rectangle 36"/>
              <p:cNvSpPr>
                <a:spLocks noChangeArrowheads="1"/>
              </p:cNvSpPr>
              <p:nvPr/>
            </p:nvSpPr>
            <p:spPr bwMode="auto">
              <a:xfrm>
                <a:off x="750" y="1709"/>
                <a:ext cx="216"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（TEU）</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59" name="Rectangle 37"/>
              <p:cNvSpPr>
                <a:spLocks noChangeArrowheads="1"/>
              </p:cNvSpPr>
              <p:nvPr/>
            </p:nvSpPr>
            <p:spPr bwMode="auto">
              <a:xfrm>
                <a:off x="616" y="1806"/>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全</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0" name="Rectangle 38"/>
              <p:cNvSpPr>
                <a:spLocks noChangeArrowheads="1"/>
              </p:cNvSpPr>
              <p:nvPr/>
            </p:nvSpPr>
            <p:spPr bwMode="auto">
              <a:xfrm>
                <a:off x="728" y="1806"/>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体</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1" name="Rectangle 39"/>
              <p:cNvSpPr>
                <a:spLocks noChangeArrowheads="1"/>
              </p:cNvSpPr>
              <p:nvPr/>
            </p:nvSpPr>
            <p:spPr bwMode="auto">
              <a:xfrm>
                <a:off x="836" y="1806"/>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貨</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2" name="Rectangle 40"/>
              <p:cNvSpPr>
                <a:spLocks noChangeArrowheads="1"/>
              </p:cNvSpPr>
              <p:nvPr/>
            </p:nvSpPr>
            <p:spPr bwMode="auto">
              <a:xfrm>
                <a:off x="948" y="1806"/>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物</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3" name="Rectangle 41"/>
              <p:cNvSpPr>
                <a:spLocks noChangeArrowheads="1"/>
              </p:cNvSpPr>
              <p:nvPr/>
            </p:nvSpPr>
            <p:spPr bwMode="auto">
              <a:xfrm>
                <a:off x="1056" y="1806"/>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量</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4" name="Rectangle 42"/>
              <p:cNvSpPr>
                <a:spLocks noChangeArrowheads="1"/>
              </p:cNvSpPr>
              <p:nvPr/>
            </p:nvSpPr>
            <p:spPr bwMode="auto">
              <a:xfrm>
                <a:off x="754" y="1895"/>
                <a:ext cx="156"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（トン）</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5" name="Rectangle 43"/>
              <p:cNvSpPr>
                <a:spLocks noChangeArrowheads="1"/>
              </p:cNvSpPr>
              <p:nvPr/>
            </p:nvSpPr>
            <p:spPr bwMode="auto">
              <a:xfrm>
                <a:off x="3701" y="1475"/>
                <a:ext cx="93"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 </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6" name="Rectangle 44"/>
              <p:cNvSpPr>
                <a:spLocks noChangeArrowheads="1"/>
              </p:cNvSpPr>
              <p:nvPr/>
            </p:nvSpPr>
            <p:spPr bwMode="auto">
              <a:xfrm>
                <a:off x="247" y="1337"/>
                <a:ext cx="52"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7" name="Rectangle 45"/>
              <p:cNvSpPr>
                <a:spLocks noChangeArrowheads="1"/>
              </p:cNvSpPr>
              <p:nvPr/>
            </p:nvSpPr>
            <p:spPr bwMode="auto">
              <a:xfrm>
                <a:off x="292" y="1568"/>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外</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8" name="Rectangle 46"/>
              <p:cNvSpPr>
                <a:spLocks noChangeArrowheads="1"/>
              </p:cNvSpPr>
              <p:nvPr/>
            </p:nvSpPr>
            <p:spPr bwMode="auto">
              <a:xfrm>
                <a:off x="366" y="1568"/>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貿</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9" name="Rectangle 47"/>
              <p:cNvSpPr>
                <a:spLocks noChangeArrowheads="1"/>
              </p:cNvSpPr>
              <p:nvPr/>
            </p:nvSpPr>
            <p:spPr bwMode="auto">
              <a:xfrm>
                <a:off x="1235" y="1475"/>
                <a:ext cx="13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70" name="Rectangle 48"/>
              <p:cNvSpPr>
                <a:spLocks noChangeArrowheads="1"/>
              </p:cNvSpPr>
              <p:nvPr/>
            </p:nvSpPr>
            <p:spPr bwMode="auto">
              <a:xfrm>
                <a:off x="1492" y="1475"/>
                <a:ext cx="216"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+28％</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71" name="Rectangle 49"/>
              <p:cNvSpPr>
                <a:spLocks noChangeArrowheads="1"/>
              </p:cNvSpPr>
              <p:nvPr/>
            </p:nvSpPr>
            <p:spPr bwMode="auto">
              <a:xfrm>
                <a:off x="1779" y="1475"/>
                <a:ext cx="171"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72" name="Rectangle 50"/>
              <p:cNvSpPr>
                <a:spLocks noChangeArrowheads="1"/>
              </p:cNvSpPr>
              <p:nvPr/>
            </p:nvSpPr>
            <p:spPr bwMode="auto">
              <a:xfrm>
                <a:off x="2047" y="1475"/>
                <a:ext cx="171"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73" name="Rectangle 51"/>
              <p:cNvSpPr>
                <a:spLocks noChangeArrowheads="1"/>
              </p:cNvSpPr>
              <p:nvPr/>
            </p:nvSpPr>
            <p:spPr bwMode="auto">
              <a:xfrm>
                <a:off x="2315" y="1475"/>
                <a:ext cx="171"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74" name="Rectangle 52"/>
              <p:cNvSpPr>
                <a:spLocks noChangeArrowheads="1"/>
              </p:cNvSpPr>
              <p:nvPr/>
            </p:nvSpPr>
            <p:spPr bwMode="auto">
              <a:xfrm>
                <a:off x="2583" y="1475"/>
                <a:ext cx="171"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dirty="0" smtClean="0">
                    <a:ln>
                      <a:noFill/>
                    </a:ln>
                    <a:solidFill>
                      <a:srgbClr val="000000"/>
                    </a:solidFill>
                    <a:effectLst/>
                    <a:latin typeface="游ゴシック" panose="020B0400000000000000" pitchFamily="50" charset="-128"/>
                    <a:ea typeface="游ゴシック" panose="020B0400000000000000" pitchFamily="50" charset="-128"/>
                  </a:rPr>
                  <a:t>+2%</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5" name="Rectangle 53"/>
              <p:cNvSpPr>
                <a:spLocks noChangeArrowheads="1"/>
              </p:cNvSpPr>
              <p:nvPr/>
            </p:nvSpPr>
            <p:spPr bwMode="auto">
              <a:xfrm>
                <a:off x="2844" y="1475"/>
                <a:ext cx="13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76" name="Rectangle 54"/>
              <p:cNvSpPr>
                <a:spLocks noChangeArrowheads="1"/>
              </p:cNvSpPr>
              <p:nvPr/>
            </p:nvSpPr>
            <p:spPr bwMode="auto">
              <a:xfrm>
                <a:off x="3120" y="1475"/>
                <a:ext cx="171"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+8%</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77" name="Rectangle 55"/>
              <p:cNvSpPr>
                <a:spLocks noChangeArrowheads="1"/>
              </p:cNvSpPr>
              <p:nvPr/>
            </p:nvSpPr>
            <p:spPr bwMode="auto">
              <a:xfrm>
                <a:off x="3381" y="1475"/>
                <a:ext cx="13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78" name="Rectangle 56"/>
              <p:cNvSpPr>
                <a:spLocks noChangeArrowheads="1"/>
              </p:cNvSpPr>
              <p:nvPr/>
            </p:nvSpPr>
            <p:spPr bwMode="auto">
              <a:xfrm>
                <a:off x="1235" y="1661"/>
                <a:ext cx="13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79" name="Rectangle 57"/>
              <p:cNvSpPr>
                <a:spLocks noChangeArrowheads="1"/>
              </p:cNvSpPr>
              <p:nvPr/>
            </p:nvSpPr>
            <p:spPr bwMode="auto">
              <a:xfrm>
                <a:off x="1484" y="1661"/>
                <a:ext cx="171"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＋41％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80" name="Rectangle 58"/>
              <p:cNvSpPr>
                <a:spLocks noChangeArrowheads="1"/>
              </p:cNvSpPr>
              <p:nvPr/>
            </p:nvSpPr>
            <p:spPr bwMode="auto">
              <a:xfrm>
                <a:off x="1779" y="1661"/>
                <a:ext cx="171"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81" name="Rectangle 59"/>
              <p:cNvSpPr>
                <a:spLocks noChangeArrowheads="1"/>
              </p:cNvSpPr>
              <p:nvPr/>
            </p:nvSpPr>
            <p:spPr bwMode="auto">
              <a:xfrm>
                <a:off x="2039" y="1661"/>
                <a:ext cx="13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▲7%</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82" name="Rectangle 60"/>
              <p:cNvSpPr>
                <a:spLocks noChangeArrowheads="1"/>
              </p:cNvSpPr>
              <p:nvPr/>
            </p:nvSpPr>
            <p:spPr bwMode="auto">
              <a:xfrm>
                <a:off x="4193" y="1661"/>
                <a:ext cx="171"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83" name="Rectangle 61"/>
              <p:cNvSpPr>
                <a:spLocks noChangeArrowheads="1"/>
              </p:cNvSpPr>
              <p:nvPr/>
            </p:nvSpPr>
            <p:spPr bwMode="auto">
              <a:xfrm>
                <a:off x="4461" y="1661"/>
                <a:ext cx="171"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84" name="Rectangle 62"/>
              <p:cNvSpPr>
                <a:spLocks noChangeArrowheads="1"/>
              </p:cNvSpPr>
              <p:nvPr/>
            </p:nvSpPr>
            <p:spPr bwMode="auto">
              <a:xfrm>
                <a:off x="3969" y="1475"/>
                <a:ext cx="93"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 </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85" name="Rectangle 63"/>
              <p:cNvSpPr>
                <a:spLocks noChangeArrowheads="1"/>
              </p:cNvSpPr>
              <p:nvPr/>
            </p:nvSpPr>
            <p:spPr bwMode="auto">
              <a:xfrm>
                <a:off x="4238" y="1475"/>
                <a:ext cx="93"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 </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86" name="Rectangle 64"/>
              <p:cNvSpPr>
                <a:spLocks noChangeArrowheads="1"/>
              </p:cNvSpPr>
              <p:nvPr/>
            </p:nvSpPr>
            <p:spPr bwMode="auto">
              <a:xfrm>
                <a:off x="4461" y="1475"/>
                <a:ext cx="171"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87" name="Rectangle 65"/>
              <p:cNvSpPr>
                <a:spLocks noChangeArrowheads="1"/>
              </p:cNvSpPr>
              <p:nvPr/>
            </p:nvSpPr>
            <p:spPr bwMode="auto">
              <a:xfrm>
                <a:off x="2300" y="1847"/>
                <a:ext cx="205"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+18%</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88" name="Rectangle 66"/>
              <p:cNvSpPr>
                <a:spLocks noChangeArrowheads="1"/>
              </p:cNvSpPr>
              <p:nvPr/>
            </p:nvSpPr>
            <p:spPr bwMode="auto">
              <a:xfrm>
                <a:off x="3105" y="1661"/>
                <a:ext cx="205"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+11%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89" name="Rectangle 67"/>
              <p:cNvSpPr>
                <a:spLocks noChangeArrowheads="1"/>
              </p:cNvSpPr>
              <p:nvPr/>
            </p:nvSpPr>
            <p:spPr bwMode="auto">
              <a:xfrm>
                <a:off x="3388" y="1661"/>
                <a:ext cx="171"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0" name="Rectangle 68"/>
              <p:cNvSpPr>
                <a:spLocks noChangeArrowheads="1"/>
              </p:cNvSpPr>
              <p:nvPr/>
            </p:nvSpPr>
            <p:spPr bwMode="auto">
              <a:xfrm>
                <a:off x="3649" y="1661"/>
                <a:ext cx="13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1" name="Rectangle 69"/>
              <p:cNvSpPr>
                <a:spLocks noChangeArrowheads="1"/>
              </p:cNvSpPr>
              <p:nvPr/>
            </p:nvSpPr>
            <p:spPr bwMode="auto">
              <a:xfrm>
                <a:off x="3910" y="1661"/>
                <a:ext cx="205"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+13%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2" name="Rectangle 70"/>
              <p:cNvSpPr>
                <a:spLocks noChangeArrowheads="1"/>
              </p:cNvSpPr>
              <p:nvPr/>
            </p:nvSpPr>
            <p:spPr bwMode="auto">
              <a:xfrm>
                <a:off x="2576" y="1661"/>
                <a:ext cx="13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▲6%</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3" name="Rectangle 71"/>
              <p:cNvSpPr>
                <a:spLocks noChangeArrowheads="1"/>
              </p:cNvSpPr>
              <p:nvPr/>
            </p:nvSpPr>
            <p:spPr bwMode="auto">
              <a:xfrm>
                <a:off x="2844" y="1661"/>
                <a:ext cx="13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4" name="Rectangle 72"/>
              <p:cNvSpPr>
                <a:spLocks noChangeArrowheads="1"/>
              </p:cNvSpPr>
              <p:nvPr/>
            </p:nvSpPr>
            <p:spPr bwMode="auto">
              <a:xfrm>
                <a:off x="2315" y="1661"/>
                <a:ext cx="171"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5" name="Rectangle 73"/>
              <p:cNvSpPr>
                <a:spLocks noChangeArrowheads="1"/>
              </p:cNvSpPr>
              <p:nvPr/>
            </p:nvSpPr>
            <p:spPr bwMode="auto">
              <a:xfrm>
                <a:off x="292" y="1847"/>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内</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6" name="Rectangle 74"/>
              <p:cNvSpPr>
                <a:spLocks noChangeArrowheads="1"/>
              </p:cNvSpPr>
              <p:nvPr/>
            </p:nvSpPr>
            <p:spPr bwMode="auto">
              <a:xfrm>
                <a:off x="366" y="1847"/>
                <a:ext cx="10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貿</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7" name="Rectangle 75"/>
              <p:cNvSpPr>
                <a:spLocks noChangeArrowheads="1"/>
              </p:cNvSpPr>
              <p:nvPr/>
            </p:nvSpPr>
            <p:spPr bwMode="auto">
              <a:xfrm>
                <a:off x="1235" y="1847"/>
                <a:ext cx="13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8" name="Rectangle 76"/>
              <p:cNvSpPr>
                <a:spLocks noChangeArrowheads="1"/>
              </p:cNvSpPr>
              <p:nvPr/>
            </p:nvSpPr>
            <p:spPr bwMode="auto">
              <a:xfrm>
                <a:off x="1510" y="1847"/>
                <a:ext cx="171"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9" name="Rectangle 77"/>
              <p:cNvSpPr>
                <a:spLocks noChangeArrowheads="1"/>
              </p:cNvSpPr>
              <p:nvPr/>
            </p:nvSpPr>
            <p:spPr bwMode="auto">
              <a:xfrm>
                <a:off x="1779" y="1847"/>
                <a:ext cx="171"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+3%</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0" name="Rectangle 78"/>
              <p:cNvSpPr>
                <a:spLocks noChangeArrowheads="1"/>
              </p:cNvSpPr>
              <p:nvPr/>
            </p:nvSpPr>
            <p:spPr bwMode="auto">
              <a:xfrm>
                <a:off x="2032" y="1847"/>
                <a:ext cx="205"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+12%</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1" name="Rectangle 79"/>
              <p:cNvSpPr>
                <a:spLocks noChangeArrowheads="1"/>
              </p:cNvSpPr>
              <p:nvPr/>
            </p:nvSpPr>
            <p:spPr bwMode="auto">
              <a:xfrm>
                <a:off x="4238" y="1847"/>
                <a:ext cx="93"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 </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2" name="Rectangle 80"/>
              <p:cNvSpPr>
                <a:spLocks noChangeArrowheads="1"/>
              </p:cNvSpPr>
              <p:nvPr/>
            </p:nvSpPr>
            <p:spPr bwMode="auto">
              <a:xfrm>
                <a:off x="4461" y="1847"/>
                <a:ext cx="171"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+7%</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3" name="Rectangle 81"/>
              <p:cNvSpPr>
                <a:spLocks noChangeArrowheads="1"/>
              </p:cNvSpPr>
              <p:nvPr/>
            </p:nvSpPr>
            <p:spPr bwMode="auto">
              <a:xfrm>
                <a:off x="2583" y="1847"/>
                <a:ext cx="171"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+9%</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4" name="Rectangle 82"/>
              <p:cNvSpPr>
                <a:spLocks noChangeArrowheads="1"/>
              </p:cNvSpPr>
              <p:nvPr/>
            </p:nvSpPr>
            <p:spPr bwMode="auto">
              <a:xfrm>
                <a:off x="2837" y="1847"/>
                <a:ext cx="205"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+11%</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5" name="Rectangle 83"/>
              <p:cNvSpPr>
                <a:spLocks noChangeArrowheads="1"/>
              </p:cNvSpPr>
              <p:nvPr/>
            </p:nvSpPr>
            <p:spPr bwMode="auto">
              <a:xfrm>
                <a:off x="3120" y="1847"/>
                <a:ext cx="171"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+8%</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6" name="Rectangle 84"/>
              <p:cNvSpPr>
                <a:spLocks noChangeArrowheads="1"/>
              </p:cNvSpPr>
              <p:nvPr/>
            </p:nvSpPr>
            <p:spPr bwMode="auto">
              <a:xfrm>
                <a:off x="3411" y="1847"/>
                <a:ext cx="130"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5%</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7" name="Rectangle 85"/>
              <p:cNvSpPr>
                <a:spLocks noChangeArrowheads="1"/>
              </p:cNvSpPr>
              <p:nvPr/>
            </p:nvSpPr>
            <p:spPr bwMode="auto">
              <a:xfrm>
                <a:off x="3701" y="1847"/>
                <a:ext cx="93"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 </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8" name="Rectangle 86"/>
              <p:cNvSpPr>
                <a:spLocks noChangeArrowheads="1"/>
              </p:cNvSpPr>
              <p:nvPr/>
            </p:nvSpPr>
            <p:spPr bwMode="auto">
              <a:xfrm>
                <a:off x="3969" y="1847"/>
                <a:ext cx="93"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000000"/>
                    </a:solidFill>
                    <a:effectLst/>
                    <a:latin typeface="游ゴシック" panose="020B0400000000000000" pitchFamily="50" charset="-128"/>
                    <a:ea typeface="游ゴシック" panose="020B0400000000000000" pitchFamily="50" charset="-128"/>
                  </a:rPr>
                  <a:t>- </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9" name="Rectangle 87"/>
              <p:cNvSpPr>
                <a:spLocks noChangeArrowheads="1"/>
              </p:cNvSpPr>
              <p:nvPr/>
            </p:nvSpPr>
            <p:spPr bwMode="auto">
              <a:xfrm>
                <a:off x="154" y="1066"/>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Rectangle 88"/>
              <p:cNvSpPr>
                <a:spLocks noChangeArrowheads="1"/>
              </p:cNvSpPr>
              <p:nvPr/>
            </p:nvSpPr>
            <p:spPr bwMode="auto">
              <a:xfrm>
                <a:off x="232" y="1066"/>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89"/>
              <p:cNvSpPr>
                <a:spLocks noChangeArrowheads="1"/>
              </p:cNvSpPr>
              <p:nvPr/>
            </p:nvSpPr>
            <p:spPr bwMode="auto">
              <a:xfrm>
                <a:off x="478" y="1066"/>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Rectangle 90"/>
              <p:cNvSpPr>
                <a:spLocks noChangeArrowheads="1"/>
              </p:cNvSpPr>
              <p:nvPr/>
            </p:nvSpPr>
            <p:spPr bwMode="auto">
              <a:xfrm>
                <a:off x="556" y="1066"/>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91"/>
              <p:cNvSpPr>
                <a:spLocks noChangeArrowheads="1"/>
              </p:cNvSpPr>
              <p:nvPr/>
            </p:nvSpPr>
            <p:spPr bwMode="auto">
              <a:xfrm>
                <a:off x="1167" y="1066"/>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Rectangle 92"/>
              <p:cNvSpPr>
                <a:spLocks noChangeArrowheads="1"/>
              </p:cNvSpPr>
              <p:nvPr/>
            </p:nvSpPr>
            <p:spPr bwMode="auto">
              <a:xfrm>
                <a:off x="1436" y="1066"/>
                <a:ext cx="3"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93"/>
              <p:cNvSpPr>
                <a:spLocks noChangeArrowheads="1"/>
              </p:cNvSpPr>
              <p:nvPr/>
            </p:nvSpPr>
            <p:spPr bwMode="auto">
              <a:xfrm>
                <a:off x="1704" y="1066"/>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Rectangle 94"/>
              <p:cNvSpPr>
                <a:spLocks noChangeArrowheads="1"/>
              </p:cNvSpPr>
              <p:nvPr/>
            </p:nvSpPr>
            <p:spPr bwMode="auto">
              <a:xfrm>
                <a:off x="1972" y="1066"/>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95"/>
              <p:cNvSpPr>
                <a:spLocks noChangeArrowheads="1"/>
              </p:cNvSpPr>
              <p:nvPr/>
            </p:nvSpPr>
            <p:spPr bwMode="auto">
              <a:xfrm>
                <a:off x="2241" y="1066"/>
                <a:ext cx="3"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Rectangle 96"/>
              <p:cNvSpPr>
                <a:spLocks noChangeArrowheads="1"/>
              </p:cNvSpPr>
              <p:nvPr/>
            </p:nvSpPr>
            <p:spPr bwMode="auto">
              <a:xfrm>
                <a:off x="2509" y="1066"/>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97"/>
              <p:cNvSpPr>
                <a:spLocks noChangeArrowheads="1"/>
              </p:cNvSpPr>
              <p:nvPr/>
            </p:nvSpPr>
            <p:spPr bwMode="auto">
              <a:xfrm>
                <a:off x="2777" y="1066"/>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Rectangle 98"/>
              <p:cNvSpPr>
                <a:spLocks noChangeArrowheads="1"/>
              </p:cNvSpPr>
              <p:nvPr/>
            </p:nvSpPr>
            <p:spPr bwMode="auto">
              <a:xfrm>
                <a:off x="3045" y="1066"/>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99"/>
              <p:cNvSpPr>
                <a:spLocks noChangeArrowheads="1"/>
              </p:cNvSpPr>
              <p:nvPr/>
            </p:nvSpPr>
            <p:spPr bwMode="auto">
              <a:xfrm>
                <a:off x="3314" y="1066"/>
                <a:ext cx="3"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Rectangle 100"/>
              <p:cNvSpPr>
                <a:spLocks noChangeArrowheads="1"/>
              </p:cNvSpPr>
              <p:nvPr/>
            </p:nvSpPr>
            <p:spPr bwMode="auto">
              <a:xfrm>
                <a:off x="3582" y="1066"/>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01"/>
              <p:cNvSpPr>
                <a:spLocks noChangeArrowheads="1"/>
              </p:cNvSpPr>
              <p:nvPr/>
            </p:nvSpPr>
            <p:spPr bwMode="auto">
              <a:xfrm>
                <a:off x="3850" y="1066"/>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Rectangle 102"/>
              <p:cNvSpPr>
                <a:spLocks noChangeArrowheads="1"/>
              </p:cNvSpPr>
              <p:nvPr/>
            </p:nvSpPr>
            <p:spPr bwMode="auto">
              <a:xfrm>
                <a:off x="4118" y="1066"/>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03"/>
              <p:cNvSpPr>
                <a:spLocks noChangeArrowheads="1"/>
              </p:cNvSpPr>
              <p:nvPr/>
            </p:nvSpPr>
            <p:spPr bwMode="auto">
              <a:xfrm>
                <a:off x="4387" y="1066"/>
                <a:ext cx="3"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Rectangle 104"/>
              <p:cNvSpPr>
                <a:spLocks noChangeArrowheads="1"/>
              </p:cNvSpPr>
              <p:nvPr/>
            </p:nvSpPr>
            <p:spPr bwMode="auto">
              <a:xfrm>
                <a:off x="4655" y="1066"/>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05"/>
              <p:cNvSpPr>
                <a:spLocks noChangeArrowheads="1"/>
              </p:cNvSpPr>
              <p:nvPr/>
            </p:nvSpPr>
            <p:spPr bwMode="auto">
              <a:xfrm>
                <a:off x="4733" y="1066"/>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106"/>
              <p:cNvSpPr>
                <a:spLocks noChangeShapeType="1"/>
              </p:cNvSpPr>
              <p:nvPr/>
            </p:nvSpPr>
            <p:spPr bwMode="auto">
              <a:xfrm>
                <a:off x="236" y="1233"/>
                <a:ext cx="4423"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07"/>
              <p:cNvSpPr>
                <a:spLocks noChangeArrowheads="1"/>
              </p:cNvSpPr>
              <p:nvPr/>
            </p:nvSpPr>
            <p:spPr bwMode="auto">
              <a:xfrm>
                <a:off x="236" y="1233"/>
                <a:ext cx="4423"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Line 108"/>
              <p:cNvSpPr>
                <a:spLocks noChangeShapeType="1"/>
              </p:cNvSpPr>
              <p:nvPr/>
            </p:nvSpPr>
            <p:spPr bwMode="auto">
              <a:xfrm>
                <a:off x="236" y="1419"/>
                <a:ext cx="4423"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31" name="Rectangle 109"/>
              <p:cNvSpPr>
                <a:spLocks noChangeArrowheads="1"/>
              </p:cNvSpPr>
              <p:nvPr/>
            </p:nvSpPr>
            <p:spPr bwMode="auto">
              <a:xfrm>
                <a:off x="236" y="1419"/>
                <a:ext cx="4423"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Line 110"/>
              <p:cNvSpPr>
                <a:spLocks noChangeShapeType="1"/>
              </p:cNvSpPr>
              <p:nvPr/>
            </p:nvSpPr>
            <p:spPr bwMode="auto">
              <a:xfrm>
                <a:off x="560" y="1605"/>
                <a:ext cx="4099"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33" name="Rectangle 111"/>
              <p:cNvSpPr>
                <a:spLocks noChangeArrowheads="1"/>
              </p:cNvSpPr>
              <p:nvPr/>
            </p:nvSpPr>
            <p:spPr bwMode="auto">
              <a:xfrm>
                <a:off x="560" y="1605"/>
                <a:ext cx="4099"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112"/>
              <p:cNvSpPr>
                <a:spLocks noChangeShapeType="1"/>
              </p:cNvSpPr>
              <p:nvPr/>
            </p:nvSpPr>
            <p:spPr bwMode="auto">
              <a:xfrm>
                <a:off x="556" y="1605"/>
                <a:ext cx="0" cy="19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35" name="Rectangle 113"/>
              <p:cNvSpPr>
                <a:spLocks noChangeArrowheads="1"/>
              </p:cNvSpPr>
              <p:nvPr/>
            </p:nvSpPr>
            <p:spPr bwMode="auto">
              <a:xfrm>
                <a:off x="556" y="1605"/>
                <a:ext cx="4" cy="1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Line 114"/>
              <p:cNvSpPr>
                <a:spLocks noChangeShapeType="1"/>
              </p:cNvSpPr>
              <p:nvPr/>
            </p:nvSpPr>
            <p:spPr bwMode="auto">
              <a:xfrm>
                <a:off x="236" y="1791"/>
                <a:ext cx="4423"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37" name="Rectangle 115"/>
              <p:cNvSpPr>
                <a:spLocks noChangeArrowheads="1"/>
              </p:cNvSpPr>
              <p:nvPr/>
            </p:nvSpPr>
            <p:spPr bwMode="auto">
              <a:xfrm>
                <a:off x="236" y="1791"/>
                <a:ext cx="4423"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Line 116"/>
              <p:cNvSpPr>
                <a:spLocks noChangeShapeType="1"/>
              </p:cNvSpPr>
              <p:nvPr/>
            </p:nvSpPr>
            <p:spPr bwMode="auto">
              <a:xfrm>
                <a:off x="232" y="1233"/>
                <a:ext cx="0" cy="748"/>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39" name="Rectangle 117"/>
              <p:cNvSpPr>
                <a:spLocks noChangeArrowheads="1"/>
              </p:cNvSpPr>
              <p:nvPr/>
            </p:nvSpPr>
            <p:spPr bwMode="auto">
              <a:xfrm>
                <a:off x="232" y="1233"/>
                <a:ext cx="4" cy="7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Line 118"/>
              <p:cNvSpPr>
                <a:spLocks noChangeShapeType="1"/>
              </p:cNvSpPr>
              <p:nvPr/>
            </p:nvSpPr>
            <p:spPr bwMode="auto">
              <a:xfrm>
                <a:off x="478" y="1423"/>
                <a:ext cx="0" cy="558"/>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41" name="Rectangle 119"/>
              <p:cNvSpPr>
                <a:spLocks noChangeArrowheads="1"/>
              </p:cNvSpPr>
              <p:nvPr/>
            </p:nvSpPr>
            <p:spPr bwMode="auto">
              <a:xfrm>
                <a:off x="478" y="1423"/>
                <a:ext cx="4" cy="5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Line 120"/>
              <p:cNvSpPr>
                <a:spLocks noChangeShapeType="1"/>
              </p:cNvSpPr>
              <p:nvPr/>
            </p:nvSpPr>
            <p:spPr bwMode="auto">
              <a:xfrm>
                <a:off x="1167" y="1237"/>
                <a:ext cx="0" cy="744"/>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43" name="Rectangle 121"/>
              <p:cNvSpPr>
                <a:spLocks noChangeArrowheads="1"/>
              </p:cNvSpPr>
              <p:nvPr/>
            </p:nvSpPr>
            <p:spPr bwMode="auto">
              <a:xfrm>
                <a:off x="1167" y="1237"/>
                <a:ext cx="4" cy="7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Line 122"/>
              <p:cNvSpPr>
                <a:spLocks noChangeShapeType="1"/>
              </p:cNvSpPr>
              <p:nvPr/>
            </p:nvSpPr>
            <p:spPr bwMode="auto">
              <a:xfrm>
                <a:off x="1436" y="1237"/>
                <a:ext cx="0" cy="744"/>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45" name="Rectangle 123"/>
              <p:cNvSpPr>
                <a:spLocks noChangeArrowheads="1"/>
              </p:cNvSpPr>
              <p:nvPr/>
            </p:nvSpPr>
            <p:spPr bwMode="auto">
              <a:xfrm>
                <a:off x="1436" y="1237"/>
                <a:ext cx="3" cy="7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Line 124"/>
              <p:cNvSpPr>
                <a:spLocks noChangeShapeType="1"/>
              </p:cNvSpPr>
              <p:nvPr/>
            </p:nvSpPr>
            <p:spPr bwMode="auto">
              <a:xfrm>
                <a:off x="1704" y="1237"/>
                <a:ext cx="0" cy="744"/>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47" name="Rectangle 125"/>
              <p:cNvSpPr>
                <a:spLocks noChangeArrowheads="1"/>
              </p:cNvSpPr>
              <p:nvPr/>
            </p:nvSpPr>
            <p:spPr bwMode="auto">
              <a:xfrm>
                <a:off x="1704" y="1237"/>
                <a:ext cx="4" cy="7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Line 126"/>
              <p:cNvSpPr>
                <a:spLocks noChangeShapeType="1"/>
              </p:cNvSpPr>
              <p:nvPr/>
            </p:nvSpPr>
            <p:spPr bwMode="auto">
              <a:xfrm>
                <a:off x="1972" y="1237"/>
                <a:ext cx="0" cy="744"/>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49" name="Rectangle 127"/>
              <p:cNvSpPr>
                <a:spLocks noChangeArrowheads="1"/>
              </p:cNvSpPr>
              <p:nvPr/>
            </p:nvSpPr>
            <p:spPr bwMode="auto">
              <a:xfrm>
                <a:off x="1972" y="1237"/>
                <a:ext cx="4" cy="7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128"/>
              <p:cNvSpPr>
                <a:spLocks noChangeShapeType="1"/>
              </p:cNvSpPr>
              <p:nvPr/>
            </p:nvSpPr>
            <p:spPr bwMode="auto">
              <a:xfrm>
                <a:off x="2241" y="1237"/>
                <a:ext cx="0" cy="744"/>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51" name="Rectangle 129"/>
              <p:cNvSpPr>
                <a:spLocks noChangeArrowheads="1"/>
              </p:cNvSpPr>
              <p:nvPr/>
            </p:nvSpPr>
            <p:spPr bwMode="auto">
              <a:xfrm>
                <a:off x="2241" y="1237"/>
                <a:ext cx="3" cy="7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130"/>
              <p:cNvSpPr>
                <a:spLocks noChangeShapeType="1"/>
              </p:cNvSpPr>
              <p:nvPr/>
            </p:nvSpPr>
            <p:spPr bwMode="auto">
              <a:xfrm>
                <a:off x="2509" y="1237"/>
                <a:ext cx="0" cy="744"/>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53" name="Rectangle 131"/>
              <p:cNvSpPr>
                <a:spLocks noChangeArrowheads="1"/>
              </p:cNvSpPr>
              <p:nvPr/>
            </p:nvSpPr>
            <p:spPr bwMode="auto">
              <a:xfrm>
                <a:off x="2509" y="1237"/>
                <a:ext cx="4" cy="7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132"/>
              <p:cNvSpPr>
                <a:spLocks noChangeShapeType="1"/>
              </p:cNvSpPr>
              <p:nvPr/>
            </p:nvSpPr>
            <p:spPr bwMode="auto">
              <a:xfrm>
                <a:off x="2777" y="1237"/>
                <a:ext cx="0" cy="744"/>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133"/>
              <p:cNvSpPr>
                <a:spLocks noChangeArrowheads="1"/>
              </p:cNvSpPr>
              <p:nvPr/>
            </p:nvSpPr>
            <p:spPr bwMode="auto">
              <a:xfrm>
                <a:off x="2777" y="1237"/>
                <a:ext cx="4" cy="7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Line 134"/>
              <p:cNvSpPr>
                <a:spLocks noChangeShapeType="1"/>
              </p:cNvSpPr>
              <p:nvPr/>
            </p:nvSpPr>
            <p:spPr bwMode="auto">
              <a:xfrm>
                <a:off x="3045" y="1237"/>
                <a:ext cx="0" cy="744"/>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57" name="Rectangle 135"/>
              <p:cNvSpPr>
                <a:spLocks noChangeArrowheads="1"/>
              </p:cNvSpPr>
              <p:nvPr/>
            </p:nvSpPr>
            <p:spPr bwMode="auto">
              <a:xfrm>
                <a:off x="3045" y="1237"/>
                <a:ext cx="4" cy="7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Line 136"/>
              <p:cNvSpPr>
                <a:spLocks noChangeShapeType="1"/>
              </p:cNvSpPr>
              <p:nvPr/>
            </p:nvSpPr>
            <p:spPr bwMode="auto">
              <a:xfrm>
                <a:off x="3314" y="1237"/>
                <a:ext cx="0" cy="744"/>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59" name="Rectangle 137"/>
              <p:cNvSpPr>
                <a:spLocks noChangeArrowheads="1"/>
              </p:cNvSpPr>
              <p:nvPr/>
            </p:nvSpPr>
            <p:spPr bwMode="auto">
              <a:xfrm>
                <a:off x="3314" y="1237"/>
                <a:ext cx="3" cy="7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Line 138"/>
              <p:cNvSpPr>
                <a:spLocks noChangeShapeType="1"/>
              </p:cNvSpPr>
              <p:nvPr/>
            </p:nvSpPr>
            <p:spPr bwMode="auto">
              <a:xfrm>
                <a:off x="3582" y="1237"/>
                <a:ext cx="0" cy="744"/>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61" name="Rectangle 139"/>
              <p:cNvSpPr>
                <a:spLocks noChangeArrowheads="1"/>
              </p:cNvSpPr>
              <p:nvPr/>
            </p:nvSpPr>
            <p:spPr bwMode="auto">
              <a:xfrm>
                <a:off x="3582" y="1237"/>
                <a:ext cx="4" cy="7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Line 140"/>
              <p:cNvSpPr>
                <a:spLocks noChangeShapeType="1"/>
              </p:cNvSpPr>
              <p:nvPr/>
            </p:nvSpPr>
            <p:spPr bwMode="auto">
              <a:xfrm>
                <a:off x="3850" y="1237"/>
                <a:ext cx="0" cy="744"/>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63" name="Rectangle 141"/>
              <p:cNvSpPr>
                <a:spLocks noChangeArrowheads="1"/>
              </p:cNvSpPr>
              <p:nvPr/>
            </p:nvSpPr>
            <p:spPr bwMode="auto">
              <a:xfrm>
                <a:off x="3850" y="1237"/>
                <a:ext cx="4" cy="7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142"/>
              <p:cNvSpPr>
                <a:spLocks noChangeShapeType="1"/>
              </p:cNvSpPr>
              <p:nvPr/>
            </p:nvSpPr>
            <p:spPr bwMode="auto">
              <a:xfrm>
                <a:off x="4118" y="1237"/>
                <a:ext cx="0" cy="744"/>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143"/>
              <p:cNvSpPr>
                <a:spLocks noChangeArrowheads="1"/>
              </p:cNvSpPr>
              <p:nvPr/>
            </p:nvSpPr>
            <p:spPr bwMode="auto">
              <a:xfrm>
                <a:off x="4118" y="1237"/>
                <a:ext cx="4" cy="7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Line 144"/>
              <p:cNvSpPr>
                <a:spLocks noChangeShapeType="1"/>
              </p:cNvSpPr>
              <p:nvPr/>
            </p:nvSpPr>
            <p:spPr bwMode="auto">
              <a:xfrm>
                <a:off x="4387" y="1237"/>
                <a:ext cx="0" cy="744"/>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67" name="Rectangle 145"/>
              <p:cNvSpPr>
                <a:spLocks noChangeArrowheads="1"/>
              </p:cNvSpPr>
              <p:nvPr/>
            </p:nvSpPr>
            <p:spPr bwMode="auto">
              <a:xfrm>
                <a:off x="4387" y="1237"/>
                <a:ext cx="3" cy="7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146"/>
              <p:cNvSpPr>
                <a:spLocks noChangeShapeType="1"/>
              </p:cNvSpPr>
              <p:nvPr/>
            </p:nvSpPr>
            <p:spPr bwMode="auto">
              <a:xfrm>
                <a:off x="236" y="1977"/>
                <a:ext cx="4423"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147"/>
              <p:cNvSpPr>
                <a:spLocks noChangeArrowheads="1"/>
              </p:cNvSpPr>
              <p:nvPr/>
            </p:nvSpPr>
            <p:spPr bwMode="auto">
              <a:xfrm>
                <a:off x="236" y="1977"/>
                <a:ext cx="4423"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148"/>
              <p:cNvSpPr>
                <a:spLocks noChangeShapeType="1"/>
              </p:cNvSpPr>
              <p:nvPr/>
            </p:nvSpPr>
            <p:spPr bwMode="auto">
              <a:xfrm>
                <a:off x="4655" y="1237"/>
                <a:ext cx="0" cy="744"/>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149"/>
              <p:cNvSpPr>
                <a:spLocks noChangeArrowheads="1"/>
              </p:cNvSpPr>
              <p:nvPr/>
            </p:nvSpPr>
            <p:spPr bwMode="auto">
              <a:xfrm>
                <a:off x="4655" y="1237"/>
                <a:ext cx="4" cy="7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Line 150"/>
              <p:cNvSpPr>
                <a:spLocks noChangeShapeType="1"/>
              </p:cNvSpPr>
              <p:nvPr/>
            </p:nvSpPr>
            <p:spPr bwMode="auto">
              <a:xfrm>
                <a:off x="154" y="2029"/>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73" name="Rectangle 151"/>
              <p:cNvSpPr>
                <a:spLocks noChangeArrowheads="1"/>
              </p:cNvSpPr>
              <p:nvPr/>
            </p:nvSpPr>
            <p:spPr bwMode="auto">
              <a:xfrm>
                <a:off x="154" y="2029"/>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152"/>
              <p:cNvSpPr>
                <a:spLocks noChangeShapeType="1"/>
              </p:cNvSpPr>
              <p:nvPr/>
            </p:nvSpPr>
            <p:spPr bwMode="auto">
              <a:xfrm>
                <a:off x="232" y="2029"/>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75" name="Rectangle 153"/>
              <p:cNvSpPr>
                <a:spLocks noChangeArrowheads="1"/>
              </p:cNvSpPr>
              <p:nvPr/>
            </p:nvSpPr>
            <p:spPr bwMode="auto">
              <a:xfrm>
                <a:off x="232" y="2029"/>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154"/>
              <p:cNvSpPr>
                <a:spLocks noChangeShapeType="1"/>
              </p:cNvSpPr>
              <p:nvPr/>
            </p:nvSpPr>
            <p:spPr bwMode="auto">
              <a:xfrm>
                <a:off x="478" y="2029"/>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77" name="Rectangle 155"/>
              <p:cNvSpPr>
                <a:spLocks noChangeArrowheads="1"/>
              </p:cNvSpPr>
              <p:nvPr/>
            </p:nvSpPr>
            <p:spPr bwMode="auto">
              <a:xfrm>
                <a:off x="478" y="2029"/>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156"/>
              <p:cNvSpPr>
                <a:spLocks noChangeShapeType="1"/>
              </p:cNvSpPr>
              <p:nvPr/>
            </p:nvSpPr>
            <p:spPr bwMode="auto">
              <a:xfrm>
                <a:off x="556" y="2029"/>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79" name="Rectangle 157"/>
              <p:cNvSpPr>
                <a:spLocks noChangeArrowheads="1"/>
              </p:cNvSpPr>
              <p:nvPr/>
            </p:nvSpPr>
            <p:spPr bwMode="auto">
              <a:xfrm>
                <a:off x="556" y="2029"/>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Line 158"/>
              <p:cNvSpPr>
                <a:spLocks noChangeShapeType="1"/>
              </p:cNvSpPr>
              <p:nvPr/>
            </p:nvSpPr>
            <p:spPr bwMode="auto">
              <a:xfrm>
                <a:off x="1167" y="2029"/>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81" name="Rectangle 159"/>
              <p:cNvSpPr>
                <a:spLocks noChangeArrowheads="1"/>
              </p:cNvSpPr>
              <p:nvPr/>
            </p:nvSpPr>
            <p:spPr bwMode="auto">
              <a:xfrm>
                <a:off x="1167" y="2029"/>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Line 160"/>
              <p:cNvSpPr>
                <a:spLocks noChangeShapeType="1"/>
              </p:cNvSpPr>
              <p:nvPr/>
            </p:nvSpPr>
            <p:spPr bwMode="auto">
              <a:xfrm>
                <a:off x="1436" y="2029"/>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83" name="Rectangle 161"/>
              <p:cNvSpPr>
                <a:spLocks noChangeArrowheads="1"/>
              </p:cNvSpPr>
              <p:nvPr/>
            </p:nvSpPr>
            <p:spPr bwMode="auto">
              <a:xfrm>
                <a:off x="1436" y="2029"/>
                <a:ext cx="3"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Line 162"/>
              <p:cNvSpPr>
                <a:spLocks noChangeShapeType="1"/>
              </p:cNvSpPr>
              <p:nvPr/>
            </p:nvSpPr>
            <p:spPr bwMode="auto">
              <a:xfrm>
                <a:off x="1704" y="2029"/>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85" name="Rectangle 163"/>
              <p:cNvSpPr>
                <a:spLocks noChangeArrowheads="1"/>
              </p:cNvSpPr>
              <p:nvPr/>
            </p:nvSpPr>
            <p:spPr bwMode="auto">
              <a:xfrm>
                <a:off x="1704" y="2029"/>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Line 164"/>
              <p:cNvSpPr>
                <a:spLocks noChangeShapeType="1"/>
              </p:cNvSpPr>
              <p:nvPr/>
            </p:nvSpPr>
            <p:spPr bwMode="auto">
              <a:xfrm>
                <a:off x="1972" y="2029"/>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87" name="Rectangle 165"/>
              <p:cNvSpPr>
                <a:spLocks noChangeArrowheads="1"/>
              </p:cNvSpPr>
              <p:nvPr/>
            </p:nvSpPr>
            <p:spPr bwMode="auto">
              <a:xfrm>
                <a:off x="1972" y="2029"/>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Line 166"/>
              <p:cNvSpPr>
                <a:spLocks noChangeShapeType="1"/>
              </p:cNvSpPr>
              <p:nvPr/>
            </p:nvSpPr>
            <p:spPr bwMode="auto">
              <a:xfrm>
                <a:off x="2241" y="2029"/>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89" name="Rectangle 167"/>
              <p:cNvSpPr>
                <a:spLocks noChangeArrowheads="1"/>
              </p:cNvSpPr>
              <p:nvPr/>
            </p:nvSpPr>
            <p:spPr bwMode="auto">
              <a:xfrm>
                <a:off x="2241" y="2029"/>
                <a:ext cx="3"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Line 168"/>
              <p:cNvSpPr>
                <a:spLocks noChangeShapeType="1"/>
              </p:cNvSpPr>
              <p:nvPr/>
            </p:nvSpPr>
            <p:spPr bwMode="auto">
              <a:xfrm>
                <a:off x="2509" y="2029"/>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91" name="Rectangle 169"/>
              <p:cNvSpPr>
                <a:spLocks noChangeArrowheads="1"/>
              </p:cNvSpPr>
              <p:nvPr/>
            </p:nvSpPr>
            <p:spPr bwMode="auto">
              <a:xfrm>
                <a:off x="2509" y="2029"/>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Line 170"/>
              <p:cNvSpPr>
                <a:spLocks noChangeShapeType="1"/>
              </p:cNvSpPr>
              <p:nvPr/>
            </p:nvSpPr>
            <p:spPr bwMode="auto">
              <a:xfrm>
                <a:off x="2777" y="2029"/>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93" name="Rectangle 171"/>
              <p:cNvSpPr>
                <a:spLocks noChangeArrowheads="1"/>
              </p:cNvSpPr>
              <p:nvPr/>
            </p:nvSpPr>
            <p:spPr bwMode="auto">
              <a:xfrm>
                <a:off x="2777" y="2029"/>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172"/>
              <p:cNvSpPr>
                <a:spLocks noChangeShapeType="1"/>
              </p:cNvSpPr>
              <p:nvPr/>
            </p:nvSpPr>
            <p:spPr bwMode="auto">
              <a:xfrm>
                <a:off x="3045" y="2029"/>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95" name="Rectangle 173"/>
              <p:cNvSpPr>
                <a:spLocks noChangeArrowheads="1"/>
              </p:cNvSpPr>
              <p:nvPr/>
            </p:nvSpPr>
            <p:spPr bwMode="auto">
              <a:xfrm>
                <a:off x="3045" y="2029"/>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Line 174"/>
              <p:cNvSpPr>
                <a:spLocks noChangeShapeType="1"/>
              </p:cNvSpPr>
              <p:nvPr/>
            </p:nvSpPr>
            <p:spPr bwMode="auto">
              <a:xfrm>
                <a:off x="3314" y="2029"/>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97" name="Rectangle 175"/>
              <p:cNvSpPr>
                <a:spLocks noChangeArrowheads="1"/>
              </p:cNvSpPr>
              <p:nvPr/>
            </p:nvSpPr>
            <p:spPr bwMode="auto">
              <a:xfrm>
                <a:off x="3314" y="2029"/>
                <a:ext cx="3"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Line 176"/>
              <p:cNvSpPr>
                <a:spLocks noChangeShapeType="1"/>
              </p:cNvSpPr>
              <p:nvPr/>
            </p:nvSpPr>
            <p:spPr bwMode="auto">
              <a:xfrm>
                <a:off x="3582" y="2029"/>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99" name="Rectangle 177"/>
              <p:cNvSpPr>
                <a:spLocks noChangeArrowheads="1"/>
              </p:cNvSpPr>
              <p:nvPr/>
            </p:nvSpPr>
            <p:spPr bwMode="auto">
              <a:xfrm>
                <a:off x="3582" y="2029"/>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Line 178"/>
              <p:cNvSpPr>
                <a:spLocks noChangeShapeType="1"/>
              </p:cNvSpPr>
              <p:nvPr/>
            </p:nvSpPr>
            <p:spPr bwMode="auto">
              <a:xfrm>
                <a:off x="3850" y="2029"/>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201" name="Rectangle 179"/>
              <p:cNvSpPr>
                <a:spLocks noChangeArrowheads="1"/>
              </p:cNvSpPr>
              <p:nvPr/>
            </p:nvSpPr>
            <p:spPr bwMode="auto">
              <a:xfrm>
                <a:off x="3850" y="2029"/>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Line 180"/>
              <p:cNvSpPr>
                <a:spLocks noChangeShapeType="1"/>
              </p:cNvSpPr>
              <p:nvPr/>
            </p:nvSpPr>
            <p:spPr bwMode="auto">
              <a:xfrm>
                <a:off x="4118" y="2029"/>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203" name="Rectangle 181"/>
              <p:cNvSpPr>
                <a:spLocks noChangeArrowheads="1"/>
              </p:cNvSpPr>
              <p:nvPr/>
            </p:nvSpPr>
            <p:spPr bwMode="auto">
              <a:xfrm>
                <a:off x="4118" y="2029"/>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Line 182"/>
              <p:cNvSpPr>
                <a:spLocks noChangeShapeType="1"/>
              </p:cNvSpPr>
              <p:nvPr/>
            </p:nvSpPr>
            <p:spPr bwMode="auto">
              <a:xfrm>
                <a:off x="4387" y="2029"/>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205" name="Rectangle 183"/>
              <p:cNvSpPr>
                <a:spLocks noChangeArrowheads="1"/>
              </p:cNvSpPr>
              <p:nvPr/>
            </p:nvSpPr>
            <p:spPr bwMode="auto">
              <a:xfrm>
                <a:off x="4387" y="2029"/>
                <a:ext cx="3"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Line 184"/>
              <p:cNvSpPr>
                <a:spLocks noChangeShapeType="1"/>
              </p:cNvSpPr>
              <p:nvPr/>
            </p:nvSpPr>
            <p:spPr bwMode="auto">
              <a:xfrm>
                <a:off x="4655" y="2029"/>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207" name="Rectangle 185"/>
              <p:cNvSpPr>
                <a:spLocks noChangeArrowheads="1"/>
              </p:cNvSpPr>
              <p:nvPr/>
            </p:nvSpPr>
            <p:spPr bwMode="auto">
              <a:xfrm>
                <a:off x="4655" y="2029"/>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Line 186"/>
              <p:cNvSpPr>
                <a:spLocks noChangeShapeType="1"/>
              </p:cNvSpPr>
              <p:nvPr/>
            </p:nvSpPr>
            <p:spPr bwMode="auto">
              <a:xfrm>
                <a:off x="4733" y="2029"/>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209" name="Rectangle 187"/>
              <p:cNvSpPr>
                <a:spLocks noChangeArrowheads="1"/>
              </p:cNvSpPr>
              <p:nvPr/>
            </p:nvSpPr>
            <p:spPr bwMode="auto">
              <a:xfrm>
                <a:off x="4733" y="2029"/>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Line 188"/>
              <p:cNvSpPr>
                <a:spLocks noChangeShapeType="1"/>
              </p:cNvSpPr>
              <p:nvPr/>
            </p:nvSpPr>
            <p:spPr bwMode="auto">
              <a:xfrm>
                <a:off x="4737" y="1066"/>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211" name="Rectangle 189"/>
              <p:cNvSpPr>
                <a:spLocks noChangeArrowheads="1"/>
              </p:cNvSpPr>
              <p:nvPr/>
            </p:nvSpPr>
            <p:spPr bwMode="auto">
              <a:xfrm>
                <a:off x="4737" y="1066"/>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Line 190"/>
              <p:cNvSpPr>
                <a:spLocks noChangeShapeType="1"/>
              </p:cNvSpPr>
              <p:nvPr/>
            </p:nvSpPr>
            <p:spPr bwMode="auto">
              <a:xfrm>
                <a:off x="4737" y="1114"/>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213" name="Rectangle 191"/>
              <p:cNvSpPr>
                <a:spLocks noChangeArrowheads="1"/>
              </p:cNvSpPr>
              <p:nvPr/>
            </p:nvSpPr>
            <p:spPr bwMode="auto">
              <a:xfrm>
                <a:off x="4737" y="1114"/>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Line 192"/>
              <p:cNvSpPr>
                <a:spLocks noChangeShapeType="1"/>
              </p:cNvSpPr>
              <p:nvPr/>
            </p:nvSpPr>
            <p:spPr bwMode="auto">
              <a:xfrm>
                <a:off x="4737" y="1233"/>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215" name="Rectangle 193"/>
              <p:cNvSpPr>
                <a:spLocks noChangeArrowheads="1"/>
              </p:cNvSpPr>
              <p:nvPr/>
            </p:nvSpPr>
            <p:spPr bwMode="auto">
              <a:xfrm>
                <a:off x="4737" y="1233"/>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Line 194"/>
              <p:cNvSpPr>
                <a:spLocks noChangeShapeType="1"/>
              </p:cNvSpPr>
              <p:nvPr/>
            </p:nvSpPr>
            <p:spPr bwMode="auto">
              <a:xfrm>
                <a:off x="4737" y="1419"/>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217" name="Rectangle 195"/>
              <p:cNvSpPr>
                <a:spLocks noChangeArrowheads="1"/>
              </p:cNvSpPr>
              <p:nvPr/>
            </p:nvSpPr>
            <p:spPr bwMode="auto">
              <a:xfrm>
                <a:off x="4737" y="1419"/>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Line 196"/>
              <p:cNvSpPr>
                <a:spLocks noChangeShapeType="1"/>
              </p:cNvSpPr>
              <p:nvPr/>
            </p:nvSpPr>
            <p:spPr bwMode="auto">
              <a:xfrm>
                <a:off x="4737" y="1512"/>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219" name="Rectangle 197"/>
              <p:cNvSpPr>
                <a:spLocks noChangeArrowheads="1"/>
              </p:cNvSpPr>
              <p:nvPr/>
            </p:nvSpPr>
            <p:spPr bwMode="auto">
              <a:xfrm>
                <a:off x="4737" y="1512"/>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Line 198"/>
              <p:cNvSpPr>
                <a:spLocks noChangeShapeType="1"/>
              </p:cNvSpPr>
              <p:nvPr/>
            </p:nvSpPr>
            <p:spPr bwMode="auto">
              <a:xfrm>
                <a:off x="4737" y="1605"/>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221" name="Rectangle 199"/>
              <p:cNvSpPr>
                <a:spLocks noChangeArrowheads="1"/>
              </p:cNvSpPr>
              <p:nvPr/>
            </p:nvSpPr>
            <p:spPr bwMode="auto">
              <a:xfrm>
                <a:off x="4737" y="1605"/>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Line 200"/>
              <p:cNvSpPr>
                <a:spLocks noChangeShapeType="1"/>
              </p:cNvSpPr>
              <p:nvPr/>
            </p:nvSpPr>
            <p:spPr bwMode="auto">
              <a:xfrm>
                <a:off x="4737" y="1698"/>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223" name="Rectangle 201"/>
              <p:cNvSpPr>
                <a:spLocks noChangeArrowheads="1"/>
              </p:cNvSpPr>
              <p:nvPr/>
            </p:nvSpPr>
            <p:spPr bwMode="auto">
              <a:xfrm>
                <a:off x="4737" y="1698"/>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Line 202"/>
              <p:cNvSpPr>
                <a:spLocks noChangeShapeType="1"/>
              </p:cNvSpPr>
              <p:nvPr/>
            </p:nvSpPr>
            <p:spPr bwMode="auto">
              <a:xfrm>
                <a:off x="4737" y="1791"/>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225" name="Rectangle 203"/>
              <p:cNvSpPr>
                <a:spLocks noChangeArrowheads="1"/>
              </p:cNvSpPr>
              <p:nvPr/>
            </p:nvSpPr>
            <p:spPr bwMode="auto">
              <a:xfrm>
                <a:off x="4737" y="1791"/>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Line 204"/>
              <p:cNvSpPr>
                <a:spLocks noChangeShapeType="1"/>
              </p:cNvSpPr>
              <p:nvPr/>
            </p:nvSpPr>
            <p:spPr bwMode="auto">
              <a:xfrm>
                <a:off x="4737" y="1884"/>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grpSp>
        <p:sp>
          <p:nvSpPr>
            <p:cNvPr id="11" name="Rectangle 206"/>
            <p:cNvSpPr>
              <a:spLocks noChangeArrowheads="1"/>
            </p:cNvSpPr>
            <p:nvPr/>
          </p:nvSpPr>
          <p:spPr bwMode="auto">
            <a:xfrm>
              <a:off x="4737" y="1884"/>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Line 207"/>
            <p:cNvSpPr>
              <a:spLocks noChangeShapeType="1"/>
            </p:cNvSpPr>
            <p:nvPr/>
          </p:nvSpPr>
          <p:spPr bwMode="auto">
            <a:xfrm>
              <a:off x="4737" y="1977"/>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208"/>
            <p:cNvSpPr>
              <a:spLocks noChangeArrowheads="1"/>
            </p:cNvSpPr>
            <p:nvPr/>
          </p:nvSpPr>
          <p:spPr bwMode="auto">
            <a:xfrm>
              <a:off x="4737" y="1977"/>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Line 209"/>
            <p:cNvSpPr>
              <a:spLocks noChangeShapeType="1"/>
            </p:cNvSpPr>
            <p:nvPr/>
          </p:nvSpPr>
          <p:spPr bwMode="auto">
            <a:xfrm>
              <a:off x="4737" y="2025"/>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210"/>
            <p:cNvSpPr>
              <a:spLocks noChangeArrowheads="1"/>
            </p:cNvSpPr>
            <p:nvPr/>
          </p:nvSpPr>
          <p:spPr bwMode="auto">
            <a:xfrm>
              <a:off x="4737" y="2025"/>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Line 211"/>
            <p:cNvSpPr>
              <a:spLocks noChangeShapeType="1"/>
            </p:cNvSpPr>
            <p:nvPr/>
          </p:nvSpPr>
          <p:spPr bwMode="auto">
            <a:xfrm>
              <a:off x="232" y="1233"/>
              <a:ext cx="935" cy="186"/>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143762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a:solidFill>
                  <a:schemeClr val="tx1"/>
                </a:solidFill>
                <a:latin typeface="+mj-ea"/>
              </a:rPr>
              <a:t>　経営改善策</a:t>
            </a:r>
            <a:r>
              <a:rPr kumimoji="1" lang="en-US" altLang="ja-JP" sz="1600" b="1" dirty="0">
                <a:solidFill>
                  <a:schemeClr val="tx1"/>
                </a:solidFill>
                <a:latin typeface="+mj-ea"/>
              </a:rPr>
              <a:t/>
            </a:r>
            <a:br>
              <a:rPr kumimoji="1" lang="en-US" altLang="ja-JP" sz="1600" b="1" dirty="0">
                <a:solidFill>
                  <a:schemeClr val="tx1"/>
                </a:solidFill>
                <a:latin typeface="+mj-ea"/>
              </a:rPr>
            </a:br>
            <a:r>
              <a:rPr lang="ja-JP" altLang="en-US" sz="1600" b="1" dirty="0">
                <a:solidFill>
                  <a:schemeClr val="tx1"/>
                </a:solidFill>
                <a:latin typeface="+mj-ea"/>
              </a:rPr>
              <a:t>　１．全般的課題への対応</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chemeClr val="tx1"/>
                </a:solidFill>
                <a:latin typeface="+mj-ea"/>
              </a:rPr>
              <a:t>　　②　稼働率向上のための分析及び戦略策定が必要</a:t>
            </a:r>
          </a:p>
        </p:txBody>
      </p:sp>
      <p:sp>
        <p:nvSpPr>
          <p:cNvPr id="9" name="正方形/長方形 8"/>
          <p:cNvSpPr/>
          <p:nvPr/>
        </p:nvSpPr>
        <p:spPr>
          <a:xfrm>
            <a:off x="169075" y="1983510"/>
            <a:ext cx="353439" cy="262146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altLang="ja-JP" sz="1200" b="1" dirty="0"/>
              <a:t>SWOT</a:t>
            </a:r>
            <a:r>
              <a:rPr kumimoji="1" lang="ja-JP" altLang="en-US" sz="1200" b="1" dirty="0"/>
              <a:t>分析による戦略案</a:t>
            </a:r>
          </a:p>
        </p:txBody>
      </p:sp>
      <p:sp>
        <p:nvSpPr>
          <p:cNvPr id="20" name="正方形/長方形 19"/>
          <p:cNvSpPr/>
          <p:nvPr/>
        </p:nvSpPr>
        <p:spPr>
          <a:xfrm>
            <a:off x="169075" y="4681179"/>
            <a:ext cx="353439" cy="204716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150" b="1" dirty="0"/>
              <a:t>事業者ヒアリングの結果</a:t>
            </a:r>
          </a:p>
        </p:txBody>
      </p:sp>
      <p:sp>
        <p:nvSpPr>
          <p:cNvPr id="21" name="正方形/長方形 20"/>
          <p:cNvSpPr/>
          <p:nvPr/>
        </p:nvSpPr>
        <p:spPr>
          <a:xfrm>
            <a:off x="624116" y="1983510"/>
            <a:ext cx="4486928" cy="2621469"/>
          </a:xfrm>
          <a:prstGeom prst="rect">
            <a:avLst/>
          </a:prstGeom>
          <a:ln w="38100">
            <a:solidFill>
              <a:srgbClr val="7030A0"/>
            </a:solidFill>
          </a:ln>
        </p:spPr>
        <p:txBody>
          <a:bodyPr wrap="square" anchor="ctr">
            <a:noAutofit/>
          </a:bodyPr>
          <a:lstStyle/>
          <a:p>
            <a:pPr lvl="0" algn="just">
              <a:spcAft>
                <a:spcPts val="0"/>
              </a:spcAft>
            </a:pPr>
            <a:r>
              <a:rPr lang="ja-JP" altLang="en-US" sz="1200" b="1" kern="100" dirty="0">
                <a:latin typeface="+mj-ea"/>
                <a:ea typeface="+mj-ea"/>
                <a:cs typeface="Times New Roman" panose="02020603050405020304" pitchFamily="18" charset="0"/>
              </a:rPr>
              <a:t>大阪港全体の戦略案</a:t>
            </a:r>
            <a:r>
              <a:rPr lang="en-US" altLang="ja-JP" sz="1200" b="1" kern="100" dirty="0">
                <a:latin typeface="+mj-ea"/>
                <a:ea typeface="+mj-ea"/>
                <a:cs typeface="Times New Roman" panose="02020603050405020304" pitchFamily="18" charset="0"/>
              </a:rPr>
              <a:t>【</a:t>
            </a:r>
            <a:r>
              <a:rPr lang="ja-JP" altLang="en-US" sz="1200" b="1" kern="100" dirty="0">
                <a:latin typeface="+mj-ea"/>
                <a:ea typeface="+mj-ea"/>
                <a:cs typeface="Times New Roman" panose="02020603050405020304" pitchFamily="18" charset="0"/>
              </a:rPr>
              <a:t>再掲</a:t>
            </a:r>
            <a:r>
              <a:rPr lang="en-US" altLang="ja-JP" sz="1200" b="1" kern="100" dirty="0">
                <a:latin typeface="+mj-ea"/>
                <a:ea typeface="+mj-ea"/>
                <a:cs typeface="Times New Roman" panose="02020603050405020304" pitchFamily="18" charset="0"/>
              </a:rPr>
              <a:t>~</a:t>
            </a:r>
            <a:r>
              <a:rPr lang="ja-JP" altLang="en-US" sz="1200" b="1" kern="100" dirty="0">
                <a:latin typeface="+mj-ea"/>
                <a:ea typeface="+mj-ea"/>
                <a:cs typeface="Times New Roman" panose="02020603050405020304" pitchFamily="18" charset="0"/>
              </a:rPr>
              <a:t>抜粋</a:t>
            </a:r>
            <a:r>
              <a:rPr lang="en-US" altLang="ja-JP" sz="1200" b="1" kern="100" dirty="0">
                <a:latin typeface="+mj-ea"/>
                <a:ea typeface="+mj-ea"/>
                <a:cs typeface="Times New Roman" panose="02020603050405020304" pitchFamily="18" charset="0"/>
              </a:rPr>
              <a:t>~】</a:t>
            </a:r>
          </a:p>
          <a:p>
            <a:pPr lvl="0" algn="just">
              <a:spcAft>
                <a:spcPts val="0"/>
              </a:spcAft>
            </a:pPr>
            <a:r>
              <a:rPr lang="ja-JP" altLang="en-US" sz="1200" kern="100" dirty="0">
                <a:latin typeface="+mj-ea"/>
                <a:ea typeface="+mj-ea"/>
                <a:cs typeface="Times New Roman" panose="02020603050405020304" pitchFamily="18" charset="0"/>
              </a:rPr>
              <a:t>①　</a:t>
            </a:r>
            <a:r>
              <a:rPr lang="ja-JP" altLang="en-US" sz="1180" kern="100" dirty="0">
                <a:latin typeface="+mj-ea"/>
                <a:ea typeface="+mj-ea"/>
                <a:cs typeface="Times New Roman" panose="02020603050405020304" pitchFamily="18" charset="0"/>
              </a:rPr>
              <a:t>海外ポートセールスの推進、ブランド力の強化</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②　大阪港・府営港湾との連携、集貨</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③　コンテナターミナルゲート前混雑緩和</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④　内航フィーダーの貨物拡大</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⑤　豪州からの輸入貨物拡大</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⑥　ターミナルの再編、ターミナル作業の効率化</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⑦　民間による物流施設の整備促進</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⑧　外航フェリー貨物へのインセンティブ</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⑨　クルーズ客船に係る安全・安心な受入体制の構築、</a:t>
            </a:r>
            <a:r>
              <a:rPr lang="ja-JP" altLang="en-US" sz="1180" kern="100" dirty="0" smtClean="0">
                <a:latin typeface="+mj-ea"/>
                <a:ea typeface="+mj-ea"/>
                <a:cs typeface="Times New Roman" panose="02020603050405020304" pitchFamily="18" charset="0"/>
              </a:rPr>
              <a:t>利便性</a:t>
            </a:r>
            <a:endParaRPr lang="en-US" altLang="ja-JP" sz="1180" kern="100" dirty="0" smtClean="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　</a:t>
            </a:r>
            <a:r>
              <a:rPr lang="ja-JP" altLang="en-US" sz="1180" kern="100" dirty="0" smtClean="0">
                <a:latin typeface="+mj-ea"/>
                <a:ea typeface="+mj-ea"/>
                <a:cs typeface="Times New Roman" panose="02020603050405020304" pitchFamily="18" charset="0"/>
              </a:rPr>
              <a:t>　の</a:t>
            </a:r>
            <a:r>
              <a:rPr lang="ja-JP" altLang="en-US" sz="1180" kern="100" dirty="0">
                <a:latin typeface="+mj-ea"/>
                <a:ea typeface="+mj-ea"/>
                <a:cs typeface="Times New Roman" panose="02020603050405020304" pitchFamily="18" charset="0"/>
              </a:rPr>
              <a:t>高い天保山客船ターミナルの整備</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⑩　災害に強い港湾施設の整備</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⑪　環境にも配慮した港湾機能の高度化</a:t>
            </a:r>
          </a:p>
        </p:txBody>
      </p:sp>
      <p:sp>
        <p:nvSpPr>
          <p:cNvPr id="22" name="正方形/長方形 21"/>
          <p:cNvSpPr/>
          <p:nvPr/>
        </p:nvSpPr>
        <p:spPr>
          <a:xfrm>
            <a:off x="169075" y="879380"/>
            <a:ext cx="8780069" cy="1018008"/>
          </a:xfrm>
          <a:prstGeom prst="rect">
            <a:avLst/>
          </a:prstGeom>
          <a:ln w="15875">
            <a:solidFill>
              <a:srgbClr val="7030A0"/>
            </a:solidFill>
          </a:ln>
        </p:spPr>
        <p:txBody>
          <a:bodyPr wrap="square" anchor="ctr">
            <a:noAutofit/>
          </a:bodyPr>
          <a:lstStyle/>
          <a:p>
            <a:pPr lvl="0" algn="just">
              <a:spcAft>
                <a:spcPts val="0"/>
              </a:spcAft>
            </a:pPr>
            <a:endParaRPr lang="en-US" altLang="ja-JP" b="1" kern="100" dirty="0">
              <a:latin typeface="+mj-ea"/>
              <a:ea typeface="+mj-ea"/>
              <a:cs typeface="Times New Roman" panose="02020603050405020304" pitchFamily="18" charset="0"/>
            </a:endParaRPr>
          </a:p>
          <a:p>
            <a:pPr marL="285750" lvl="0" indent="-285750" algn="just">
              <a:spcAft>
                <a:spcPts val="0"/>
              </a:spcAft>
              <a:buFont typeface="Arial" panose="020B0604020202020204" pitchFamily="34" charset="0"/>
              <a:buChar char="•"/>
            </a:pPr>
            <a:r>
              <a:rPr lang="ja-JP" altLang="en-US" sz="1200" kern="100" dirty="0">
                <a:latin typeface="+mj-ea"/>
                <a:ea typeface="+mj-ea"/>
                <a:cs typeface="Times New Roman" panose="02020603050405020304" pitchFamily="18" charset="0"/>
              </a:rPr>
              <a:t>上屋及び荷さばき地の施設稼働率は全体で平均</a:t>
            </a:r>
            <a:r>
              <a:rPr lang="en-US" altLang="ja-JP" sz="1200" kern="100" dirty="0">
                <a:latin typeface="+mj-ea"/>
                <a:ea typeface="+mj-ea"/>
                <a:cs typeface="Times New Roman" panose="02020603050405020304" pitchFamily="18" charset="0"/>
              </a:rPr>
              <a:t>67</a:t>
            </a:r>
            <a:r>
              <a:rPr lang="ja-JP" altLang="en-US" sz="1200" kern="100" dirty="0">
                <a:latin typeface="+mj-ea"/>
                <a:ea typeface="+mj-ea"/>
                <a:cs typeface="Times New Roman" panose="02020603050405020304" pitchFamily="18" charset="0"/>
              </a:rPr>
              <a:t>％となっており、一部の施設では稼働率を上昇させる余地がある。</a:t>
            </a:r>
            <a:endParaRPr lang="en-US" altLang="ja-JP" sz="1200" kern="100" dirty="0">
              <a:latin typeface="+mj-ea"/>
              <a:ea typeface="+mj-ea"/>
              <a:cs typeface="Times New Roman" panose="02020603050405020304" pitchFamily="18" charset="0"/>
            </a:endParaRPr>
          </a:p>
          <a:p>
            <a:pPr marL="285750" lvl="0" indent="-285750" algn="just">
              <a:spcAft>
                <a:spcPts val="0"/>
              </a:spcAft>
              <a:buFont typeface="Arial" panose="020B0604020202020204" pitchFamily="34" charset="0"/>
              <a:buChar char="•"/>
            </a:pPr>
            <a:r>
              <a:rPr lang="ja-JP" altLang="en-US" sz="1200" kern="100" dirty="0">
                <a:latin typeface="+mj-ea"/>
                <a:ea typeface="+mj-ea"/>
                <a:cs typeface="Times New Roman" panose="02020603050405020304" pitchFamily="18" charset="0"/>
              </a:rPr>
              <a:t>稼働率の向上のためには、</a:t>
            </a:r>
            <a:r>
              <a:rPr lang="en-US" altLang="ja-JP" sz="1200" kern="100" dirty="0">
                <a:latin typeface="+mj-ea"/>
                <a:ea typeface="+mj-ea"/>
                <a:cs typeface="Times New Roman" panose="02020603050405020304" pitchFamily="18" charset="0"/>
              </a:rPr>
              <a:t>SWOT</a:t>
            </a:r>
            <a:r>
              <a:rPr lang="ja-JP" altLang="en-US" sz="1200" kern="100" dirty="0">
                <a:latin typeface="+mj-ea"/>
                <a:ea typeface="+mj-ea"/>
                <a:cs typeface="Times New Roman" panose="02020603050405020304" pitchFamily="18" charset="0"/>
              </a:rPr>
              <a:t>分析による戦略案と事業者ヒアリング双方の結果から導き出された大阪港の競争力強化策（取扱貨物量増加）に取り組むことが必要である。</a:t>
            </a:r>
          </a:p>
        </p:txBody>
      </p:sp>
      <p:sp>
        <p:nvSpPr>
          <p:cNvPr id="23" name="正方形/長方形 22"/>
          <p:cNvSpPr/>
          <p:nvPr/>
        </p:nvSpPr>
        <p:spPr>
          <a:xfrm>
            <a:off x="624116" y="4681180"/>
            <a:ext cx="4486928" cy="2047166"/>
          </a:xfrm>
          <a:prstGeom prst="rect">
            <a:avLst/>
          </a:prstGeom>
          <a:ln w="38100">
            <a:solidFill>
              <a:srgbClr val="7030A0"/>
            </a:solidFill>
          </a:ln>
        </p:spPr>
        <p:txBody>
          <a:bodyPr wrap="square" anchor="ctr">
            <a:noAutofit/>
          </a:bodyPr>
          <a:lstStyle/>
          <a:p>
            <a:pPr lvl="0" algn="just">
              <a:lnSpc>
                <a:spcPct val="150000"/>
              </a:lnSpc>
              <a:spcAft>
                <a:spcPts val="0"/>
              </a:spcAft>
            </a:pPr>
            <a:r>
              <a:rPr lang="ja-JP" altLang="en-US" sz="1200" b="1" kern="100" dirty="0">
                <a:latin typeface="+mj-ea"/>
                <a:ea typeface="+mj-ea"/>
                <a:cs typeface="Times New Roman" panose="02020603050405020304" pitchFamily="18" charset="0"/>
              </a:rPr>
              <a:t>事業者ヒアリングの結果</a:t>
            </a:r>
            <a:endParaRPr lang="en-US" altLang="ja-JP" sz="1200" b="1" kern="100" dirty="0">
              <a:latin typeface="+mj-ea"/>
              <a:ea typeface="+mj-ea"/>
              <a:cs typeface="Times New Roman" panose="02020603050405020304" pitchFamily="18" charset="0"/>
            </a:endParaRPr>
          </a:p>
          <a:p>
            <a:pPr lvl="0" algn="just">
              <a:lnSpc>
                <a:spcPct val="150000"/>
              </a:lnSpc>
              <a:spcAft>
                <a:spcPts val="0"/>
              </a:spcAft>
            </a:pPr>
            <a:r>
              <a:rPr lang="en-US" altLang="ja-JP" sz="1200" kern="100" dirty="0">
                <a:latin typeface="+mj-ea"/>
                <a:ea typeface="+mj-ea"/>
                <a:cs typeface="Times New Roman" panose="02020603050405020304" pitchFamily="18" charset="0"/>
              </a:rPr>
              <a:t>※</a:t>
            </a:r>
            <a:r>
              <a:rPr lang="ja-JP" altLang="en-US" sz="1200" kern="100" dirty="0">
                <a:latin typeface="+mj-ea"/>
                <a:ea typeface="+mj-ea"/>
                <a:cs typeface="Times New Roman" panose="02020603050405020304" pitchFamily="18" charset="0"/>
              </a:rPr>
              <a:t>大阪港に望むもの</a:t>
            </a:r>
            <a:endParaRPr lang="en-US" altLang="ja-JP" sz="1200" kern="100" dirty="0">
              <a:latin typeface="+mj-ea"/>
              <a:ea typeface="+mj-ea"/>
              <a:cs typeface="Times New Roman" panose="02020603050405020304" pitchFamily="18" charset="0"/>
            </a:endParaRPr>
          </a:p>
          <a:p>
            <a:pPr lvl="0" algn="just">
              <a:lnSpc>
                <a:spcPct val="150000"/>
              </a:lnSpc>
              <a:spcAft>
                <a:spcPts val="0"/>
              </a:spcAft>
            </a:pPr>
            <a:r>
              <a:rPr lang="ja-JP" altLang="en-US" sz="1200" kern="100" dirty="0">
                <a:latin typeface="+mj-ea"/>
                <a:ea typeface="+mj-ea"/>
                <a:cs typeface="Times New Roman" panose="02020603050405020304" pitchFamily="18" charset="0"/>
              </a:rPr>
              <a:t>①　使用料の低減</a:t>
            </a:r>
            <a:endParaRPr lang="en-US" altLang="ja-JP" sz="1200" kern="100" dirty="0">
              <a:latin typeface="+mj-ea"/>
              <a:ea typeface="+mj-ea"/>
              <a:cs typeface="Times New Roman" panose="02020603050405020304" pitchFamily="18" charset="0"/>
            </a:endParaRPr>
          </a:p>
          <a:p>
            <a:pPr lvl="0" algn="just">
              <a:lnSpc>
                <a:spcPct val="150000"/>
              </a:lnSpc>
              <a:spcAft>
                <a:spcPts val="0"/>
              </a:spcAft>
            </a:pPr>
            <a:r>
              <a:rPr lang="ja-JP" altLang="en-US" sz="1200" kern="100" dirty="0">
                <a:latin typeface="+mj-ea"/>
                <a:ea typeface="+mj-ea"/>
                <a:cs typeface="Times New Roman" panose="02020603050405020304" pitchFamily="18" charset="0"/>
              </a:rPr>
              <a:t>②　インセンティブの導入</a:t>
            </a:r>
            <a:endParaRPr lang="en-US" altLang="ja-JP" sz="1200" kern="100" dirty="0">
              <a:latin typeface="+mj-ea"/>
              <a:ea typeface="+mj-ea"/>
              <a:cs typeface="Times New Roman" panose="02020603050405020304" pitchFamily="18" charset="0"/>
            </a:endParaRPr>
          </a:p>
          <a:p>
            <a:pPr lvl="0" algn="just">
              <a:lnSpc>
                <a:spcPct val="150000"/>
              </a:lnSpc>
              <a:spcAft>
                <a:spcPts val="0"/>
              </a:spcAft>
            </a:pPr>
            <a:r>
              <a:rPr lang="ja-JP" altLang="en-US" sz="1200" kern="100" dirty="0">
                <a:latin typeface="+mj-ea"/>
                <a:ea typeface="+mj-ea"/>
                <a:cs typeface="Times New Roman" panose="02020603050405020304" pitchFamily="18" charset="0"/>
              </a:rPr>
              <a:t>③　用地の確保</a:t>
            </a:r>
            <a:endParaRPr lang="en-US" altLang="ja-JP" sz="1200" kern="100" dirty="0">
              <a:latin typeface="+mj-ea"/>
              <a:ea typeface="+mj-ea"/>
              <a:cs typeface="Times New Roman" panose="02020603050405020304" pitchFamily="18" charset="0"/>
            </a:endParaRPr>
          </a:p>
          <a:p>
            <a:pPr lvl="0" algn="just">
              <a:lnSpc>
                <a:spcPct val="150000"/>
              </a:lnSpc>
              <a:spcAft>
                <a:spcPts val="0"/>
              </a:spcAft>
            </a:pPr>
            <a:r>
              <a:rPr lang="ja-JP" altLang="en-US" sz="1200" kern="100" dirty="0">
                <a:latin typeface="+mj-ea"/>
                <a:ea typeface="+mj-ea"/>
                <a:cs typeface="Times New Roman" panose="02020603050405020304" pitchFamily="18" charset="0"/>
              </a:rPr>
              <a:t>④　上屋の老朽化対策</a:t>
            </a:r>
            <a:endParaRPr lang="en-US" altLang="ja-JP" sz="1200" kern="100" dirty="0">
              <a:latin typeface="+mj-ea"/>
              <a:ea typeface="+mj-ea"/>
              <a:cs typeface="Times New Roman" panose="02020603050405020304" pitchFamily="18" charset="0"/>
            </a:endParaRPr>
          </a:p>
          <a:p>
            <a:pPr lvl="0" algn="just">
              <a:lnSpc>
                <a:spcPct val="150000"/>
              </a:lnSpc>
              <a:spcAft>
                <a:spcPts val="0"/>
              </a:spcAft>
            </a:pPr>
            <a:r>
              <a:rPr lang="ja-JP" altLang="en-US" sz="1200" kern="100" dirty="0">
                <a:latin typeface="+mj-ea"/>
                <a:ea typeface="+mj-ea"/>
                <a:cs typeface="Times New Roman" panose="02020603050405020304" pitchFamily="18" charset="0"/>
              </a:rPr>
              <a:t>⑤　競争力強化の取組</a:t>
            </a:r>
            <a:endParaRPr lang="en-US" altLang="ja-JP" sz="1200" kern="100" dirty="0">
              <a:latin typeface="+mj-ea"/>
              <a:ea typeface="+mj-ea"/>
              <a:cs typeface="Times New Roman" panose="02020603050405020304" pitchFamily="18" charset="0"/>
            </a:endParaRPr>
          </a:p>
        </p:txBody>
      </p:sp>
      <p:sp>
        <p:nvSpPr>
          <p:cNvPr id="24" name="右矢印吹き出し 23"/>
          <p:cNvSpPr/>
          <p:nvPr/>
        </p:nvSpPr>
        <p:spPr>
          <a:xfrm>
            <a:off x="5217556" y="2156159"/>
            <a:ext cx="1161138" cy="4572187"/>
          </a:xfrm>
          <a:prstGeom prst="rightArrowCallou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施設提供事業で取り組むべき方策を選定</a:t>
            </a:r>
          </a:p>
        </p:txBody>
      </p:sp>
      <p:sp>
        <p:nvSpPr>
          <p:cNvPr id="25" name="角丸四角形 24"/>
          <p:cNvSpPr/>
          <p:nvPr/>
        </p:nvSpPr>
        <p:spPr>
          <a:xfrm>
            <a:off x="6485206" y="3735520"/>
            <a:ext cx="2463939" cy="150521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effectLst>
                  <a:outerShdw blurRad="38100" dist="38100" dir="2700000" algn="tl">
                    <a:srgbClr val="000000">
                      <a:alpha val="43137"/>
                    </a:srgbClr>
                  </a:outerShdw>
                </a:effectLst>
              </a:rPr>
              <a:t>競争力強化策</a:t>
            </a:r>
            <a:endParaRPr lang="en-US" altLang="ja-JP" sz="2800" b="1" dirty="0">
              <a:solidFill>
                <a:schemeClr val="bg1"/>
              </a:solidFill>
              <a:effectLst>
                <a:outerShdw blurRad="38100" dist="38100" dir="2700000" algn="tl">
                  <a:srgbClr val="000000">
                    <a:alpha val="43137"/>
                  </a:srgbClr>
                </a:outerShdw>
              </a:effectLst>
            </a:endParaRPr>
          </a:p>
          <a:p>
            <a:pPr algn="ctr"/>
            <a:r>
              <a:rPr lang="en-US" altLang="ja-JP" sz="2400" b="1" dirty="0">
                <a:solidFill>
                  <a:schemeClr val="bg1"/>
                </a:solidFill>
                <a:effectLst>
                  <a:outerShdw blurRad="38100" dist="38100" dir="2700000" algn="tl">
                    <a:srgbClr val="000000">
                      <a:alpha val="43137"/>
                    </a:srgbClr>
                  </a:outerShdw>
                </a:effectLst>
              </a:rPr>
              <a:t>※</a:t>
            </a:r>
            <a:r>
              <a:rPr lang="ja-JP" altLang="en-US" sz="2400" b="1" dirty="0">
                <a:solidFill>
                  <a:schemeClr val="bg1"/>
                </a:solidFill>
                <a:effectLst>
                  <a:outerShdw blurRad="38100" dist="38100" dir="2700000" algn="tl">
                    <a:srgbClr val="000000">
                      <a:alpha val="43137"/>
                    </a:srgbClr>
                  </a:outerShdw>
                </a:effectLst>
              </a:rPr>
              <a:t>次</a:t>
            </a:r>
            <a:r>
              <a:rPr lang="ja-JP" altLang="en-US" sz="2400" b="1" dirty="0" smtClean="0">
                <a:solidFill>
                  <a:schemeClr val="bg1"/>
                </a:solidFill>
                <a:effectLst>
                  <a:outerShdw blurRad="38100" dist="38100" dir="2700000" algn="tl">
                    <a:srgbClr val="000000">
                      <a:alpha val="43137"/>
                    </a:srgbClr>
                  </a:outerShdw>
                </a:effectLst>
              </a:rPr>
              <a:t>ページ</a:t>
            </a:r>
            <a:endParaRPr lang="en-US" altLang="ja-JP" sz="2400" b="1" dirty="0" smtClean="0">
              <a:solidFill>
                <a:schemeClr val="bg1"/>
              </a:solidFill>
              <a:effectLst>
                <a:outerShdw blurRad="38100" dist="38100" dir="2700000" algn="tl">
                  <a:srgbClr val="000000">
                    <a:alpha val="43137"/>
                  </a:srgbClr>
                </a:outerShdw>
              </a:effectLst>
            </a:endParaRPr>
          </a:p>
          <a:p>
            <a:pPr algn="ctr"/>
            <a:r>
              <a:rPr lang="ja-JP" altLang="en-US" sz="2400" b="1" dirty="0" smtClean="0">
                <a:solidFill>
                  <a:schemeClr val="bg1"/>
                </a:solidFill>
                <a:effectLst>
                  <a:outerShdw blurRad="38100" dist="38100" dir="2700000" algn="tl">
                    <a:srgbClr val="000000">
                      <a:alpha val="43137"/>
                    </a:srgbClr>
                  </a:outerShdw>
                </a:effectLst>
              </a:rPr>
              <a:t>以降</a:t>
            </a:r>
            <a:endParaRPr lang="en-US" altLang="ja-JP" sz="2400" b="1" dirty="0">
              <a:solidFill>
                <a:schemeClr val="bg1"/>
              </a:solidFill>
              <a:effectLst>
                <a:outerShdw blurRad="38100" dist="38100" dir="2700000" algn="tl">
                  <a:srgbClr val="000000">
                    <a:alpha val="43137"/>
                  </a:srgbClr>
                </a:outerShdw>
              </a:effectLst>
            </a:endParaRPr>
          </a:p>
        </p:txBody>
      </p:sp>
      <p:sp>
        <p:nvSpPr>
          <p:cNvPr id="12" name="正方形/長方形 11"/>
          <p:cNvSpPr/>
          <p:nvPr/>
        </p:nvSpPr>
        <p:spPr>
          <a:xfrm>
            <a:off x="169075" y="879379"/>
            <a:ext cx="2418097" cy="2862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t>　</a:t>
            </a:r>
            <a:r>
              <a:rPr lang="ja-JP" altLang="en-US" sz="1200" b="1" dirty="0" smtClean="0"/>
              <a:t>課題</a:t>
            </a:r>
            <a:r>
              <a:rPr lang="ja-JP" altLang="en-US" sz="1200" b="1" dirty="0"/>
              <a:t>解決のための現状認識</a:t>
            </a: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18</a:t>
            </a:fld>
            <a:endParaRPr kumimoji="1" lang="ja-JP" altLang="en-US" dirty="0"/>
          </a:p>
        </p:txBody>
      </p:sp>
    </p:spTree>
    <p:extLst>
      <p:ext uri="{BB962C8B-B14F-4D97-AF65-F5344CB8AC3E}">
        <p14:creationId xmlns:p14="http://schemas.microsoft.com/office/powerpoint/2010/main" val="2857993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61492"/>
            <a:ext cx="7886700" cy="101800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a:solidFill>
                  <a:schemeClr val="tx1"/>
                </a:solidFill>
                <a:latin typeface="+mj-ea"/>
              </a:rPr>
              <a:t>Ⅳ</a:t>
            </a:r>
            <a:r>
              <a:rPr lang="ja-JP" altLang="en-US" sz="1600" b="1" dirty="0">
                <a:solidFill>
                  <a:schemeClr val="tx1"/>
                </a:solidFill>
                <a:latin typeface="+mj-ea"/>
              </a:rPr>
              <a:t>　経営改善策</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chemeClr val="tx1"/>
                </a:solidFill>
                <a:latin typeface="+mj-ea"/>
              </a:rPr>
              <a:t>　１．全般的課題への対応</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chemeClr val="tx1"/>
                </a:solidFill>
                <a:latin typeface="+mj-ea"/>
              </a:rPr>
              <a:t>　　②　稼働率向上のための分析及び戦略策定が必要</a:t>
            </a:r>
          </a:p>
        </p:txBody>
      </p:sp>
      <p:sp>
        <p:nvSpPr>
          <p:cNvPr id="6" name="正方形/長方形 5"/>
          <p:cNvSpPr/>
          <p:nvPr/>
        </p:nvSpPr>
        <p:spPr>
          <a:xfrm>
            <a:off x="140678" y="1079499"/>
            <a:ext cx="8834510" cy="4917539"/>
          </a:xfrm>
          <a:prstGeom prst="rect">
            <a:avLst/>
          </a:prstGeom>
          <a:ln w="38100">
            <a:solidFill>
              <a:srgbClr val="7030A0"/>
            </a:solidFill>
          </a:ln>
        </p:spPr>
        <p:txBody>
          <a:bodyPr wrap="square" anchor="t">
            <a:noAutofit/>
          </a:bodyPr>
          <a:lstStyle/>
          <a:p>
            <a:pPr marL="171450" lvl="0" indent="-171450" algn="just">
              <a:spcBef>
                <a:spcPts val="600"/>
              </a:spcBef>
              <a:spcAft>
                <a:spcPts val="0"/>
              </a:spcAft>
              <a:buFont typeface="Wingdings" panose="05000000000000000000" pitchFamily="2" charset="2"/>
              <a:buChar char="Ø"/>
            </a:pPr>
            <a:endParaRPr lang="en-US" altLang="ja-JP" sz="2800" kern="100" dirty="0">
              <a:latin typeface="+mj-ea"/>
              <a:ea typeface="+mj-ea"/>
              <a:cs typeface="Times New Roman" panose="02020603050405020304" pitchFamily="18" charset="0"/>
            </a:endParaRPr>
          </a:p>
          <a:p>
            <a:pPr marL="171450" lvl="0" indent="-171450" algn="just">
              <a:spcBef>
                <a:spcPts val="600"/>
              </a:spcBef>
              <a:spcAft>
                <a:spcPts val="0"/>
              </a:spcAft>
              <a:buFont typeface="Wingdings" panose="05000000000000000000" pitchFamily="2" charset="2"/>
              <a:buChar char="Ø"/>
            </a:pPr>
            <a:r>
              <a:rPr lang="ja-JP" altLang="en-US" kern="100" dirty="0">
                <a:latin typeface="+mj-ea"/>
                <a:ea typeface="+mj-ea"/>
                <a:cs typeface="Times New Roman" panose="02020603050405020304" pitchFamily="18" charset="0"/>
              </a:rPr>
              <a:t>我が国においては、人口減少の問題や、船会社の統合・船舶大型化等による寄港地の絞り込み、といった厳しい経営環境が今後も見込まれるが、大阪港は、背後の広大なマーケットや、充実した物流ネットワークといった強み、ポテンシャルを有していると考える。</a:t>
            </a:r>
            <a:endParaRPr lang="en-US" altLang="ja-JP" kern="100" dirty="0">
              <a:latin typeface="+mj-ea"/>
              <a:ea typeface="+mj-ea"/>
              <a:cs typeface="Times New Roman" panose="02020603050405020304" pitchFamily="18" charset="0"/>
            </a:endParaRPr>
          </a:p>
          <a:p>
            <a:pPr marL="171450" lvl="0" indent="-171450" algn="just">
              <a:spcBef>
                <a:spcPts val="600"/>
              </a:spcBef>
              <a:spcAft>
                <a:spcPts val="0"/>
              </a:spcAft>
              <a:buFont typeface="Wingdings" panose="05000000000000000000" pitchFamily="2" charset="2"/>
              <a:buChar char="Ø"/>
            </a:pPr>
            <a:r>
              <a:rPr lang="ja-JP" altLang="en-US" kern="100" dirty="0">
                <a:latin typeface="+mj-ea"/>
                <a:ea typeface="+mj-ea"/>
                <a:cs typeface="Times New Roman" panose="02020603050405020304" pitchFamily="18" charset="0"/>
              </a:rPr>
              <a:t>このため、今後、事業拡大や新たな事業展開を企図する民間事業者の動向に注視しながら、ニーズの変化を的確に捉え、こうした事業者がビジネスチャンスを逸することのないよう、事業者を後押しする施策を実施していく必要がある。</a:t>
            </a:r>
            <a:endParaRPr lang="en-US" altLang="ja-JP" kern="100" dirty="0">
              <a:latin typeface="+mj-ea"/>
              <a:ea typeface="+mj-ea"/>
              <a:cs typeface="Times New Roman" panose="02020603050405020304" pitchFamily="18" charset="0"/>
            </a:endParaRPr>
          </a:p>
          <a:p>
            <a:pPr marL="171450" lvl="0" indent="-171450" algn="just">
              <a:spcBef>
                <a:spcPts val="600"/>
              </a:spcBef>
              <a:spcAft>
                <a:spcPts val="0"/>
              </a:spcAft>
              <a:buFont typeface="Wingdings" panose="05000000000000000000" pitchFamily="2" charset="2"/>
              <a:buChar char="Ø"/>
            </a:pPr>
            <a:r>
              <a:rPr lang="ja-JP" altLang="en-US" kern="100" dirty="0">
                <a:latin typeface="+mj-ea"/>
                <a:ea typeface="+mj-ea"/>
                <a:cs typeface="Times New Roman" panose="02020603050405020304" pitchFamily="18" charset="0"/>
              </a:rPr>
              <a:t>本市においては、これまで実施してきた施策に加え、</a:t>
            </a:r>
            <a:r>
              <a:rPr lang="en-US" altLang="ja-JP" kern="100" dirty="0">
                <a:latin typeface="+mj-ea"/>
                <a:ea typeface="+mj-ea"/>
                <a:cs typeface="Times New Roman" panose="02020603050405020304" pitchFamily="18" charset="0"/>
              </a:rPr>
              <a:t>SWOT</a:t>
            </a:r>
            <a:r>
              <a:rPr lang="ja-JP" altLang="en-US" kern="100" dirty="0">
                <a:latin typeface="+mj-ea"/>
                <a:ea typeface="+mj-ea"/>
                <a:cs typeface="Times New Roman" panose="02020603050405020304" pitchFamily="18" charset="0"/>
              </a:rPr>
              <a:t>分析を基に策定した戦略案に取り組みつつ、また戦略案も適宜見直しながら、大阪港の取扱貨物量をさらに増加させていくことが重要である。</a:t>
            </a:r>
          </a:p>
          <a:p>
            <a:pPr marL="171450" lvl="0" indent="-171450" algn="just">
              <a:spcBef>
                <a:spcPts val="600"/>
              </a:spcBef>
              <a:spcAft>
                <a:spcPts val="0"/>
              </a:spcAft>
              <a:buFont typeface="Wingdings" panose="05000000000000000000" pitchFamily="2" charset="2"/>
              <a:buChar char="Ø"/>
            </a:pPr>
            <a:r>
              <a:rPr lang="ja-JP" altLang="en-US" kern="100" dirty="0">
                <a:latin typeface="+mj-ea"/>
                <a:ea typeface="+mj-ea"/>
                <a:cs typeface="Times New Roman" panose="02020603050405020304" pitchFamily="18" charset="0"/>
              </a:rPr>
              <a:t>施設提供事業の経営改善に向けては、この戦略案及び事業者ヒアリングに基づき、施設の稼働率向上のための「競争力強化策」を策定、実施していくことが必要となる。</a:t>
            </a:r>
          </a:p>
          <a:p>
            <a:pPr marL="171450" lvl="0" indent="-171450" algn="just">
              <a:spcBef>
                <a:spcPts val="600"/>
              </a:spcBef>
              <a:spcAft>
                <a:spcPts val="0"/>
              </a:spcAft>
              <a:buFont typeface="Wingdings" panose="05000000000000000000" pitchFamily="2" charset="2"/>
              <a:buChar char="Ø"/>
            </a:pPr>
            <a:r>
              <a:rPr lang="ja-JP" altLang="en-US" kern="100" dirty="0">
                <a:latin typeface="+mj-ea"/>
                <a:ea typeface="+mj-ea"/>
                <a:cs typeface="Times New Roman" panose="02020603050405020304" pitchFamily="18" charset="0"/>
              </a:rPr>
              <a:t>具体的な「競争力強化策」は次ページに示すとおりである。</a:t>
            </a:r>
            <a:endParaRPr lang="en-US" altLang="ja-JP" kern="100" dirty="0">
              <a:latin typeface="+mj-ea"/>
              <a:ea typeface="+mj-ea"/>
              <a:cs typeface="Times New Roman" panose="02020603050405020304" pitchFamily="18" charset="0"/>
            </a:endParaRPr>
          </a:p>
        </p:txBody>
      </p:sp>
      <p:sp>
        <p:nvSpPr>
          <p:cNvPr id="7" name="正方形/長方形 6"/>
          <p:cNvSpPr/>
          <p:nvPr/>
        </p:nvSpPr>
        <p:spPr>
          <a:xfrm>
            <a:off x="140678" y="1079498"/>
            <a:ext cx="5536792" cy="43981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bg1"/>
                </a:solidFill>
                <a:latin typeface="メイリオ" panose="020B0604030504040204" pitchFamily="50" charset="-128"/>
                <a:ea typeface="メイリオ" panose="020B0604030504040204" pitchFamily="50" charset="-128"/>
              </a:rPr>
              <a:t>　</a:t>
            </a:r>
            <a:r>
              <a:rPr lang="zh-TW" altLang="en-US" sz="2000" b="1" dirty="0" smtClean="0">
                <a:solidFill>
                  <a:schemeClr val="bg1"/>
                </a:solidFill>
                <a:latin typeface="メイリオ" panose="020B0604030504040204" pitchFamily="50" charset="-128"/>
                <a:ea typeface="メイリオ" panose="020B0604030504040204" pitchFamily="50" charset="-128"/>
              </a:rPr>
              <a:t>≪</a:t>
            </a:r>
            <a:r>
              <a:rPr lang="zh-TW" altLang="en-US" sz="2000" b="1" dirty="0">
                <a:solidFill>
                  <a:schemeClr val="bg1"/>
                </a:solidFill>
                <a:latin typeface="メイリオ" panose="020B0604030504040204" pitchFamily="50" charset="-128"/>
                <a:ea typeface="メイリオ" panose="020B0604030504040204" pitchFamily="50" charset="-128"/>
              </a:rPr>
              <a:t>競争力強化策</a:t>
            </a:r>
            <a:r>
              <a:rPr lang="ja-JP" altLang="en-US" sz="2000" b="1" dirty="0">
                <a:solidFill>
                  <a:schemeClr val="bg1"/>
                </a:solidFill>
                <a:latin typeface="メイリオ" panose="020B0604030504040204" pitchFamily="50" charset="-128"/>
                <a:ea typeface="メイリオ" panose="020B0604030504040204" pitchFamily="50" charset="-128"/>
              </a:rPr>
              <a:t>の考え方</a:t>
            </a:r>
            <a:r>
              <a:rPr lang="zh-TW" altLang="en-US" sz="2000" b="1" dirty="0">
                <a:solidFill>
                  <a:schemeClr val="bg1"/>
                </a:solidFill>
                <a:latin typeface="メイリオ" panose="020B0604030504040204" pitchFamily="50" charset="-128"/>
                <a:ea typeface="メイリオ" panose="020B0604030504040204" pitchFamily="50" charset="-128"/>
              </a:rPr>
              <a:t>≫（中期的取組）</a:t>
            </a: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19</a:t>
            </a:fld>
            <a:endParaRPr kumimoji="1" lang="ja-JP" altLang="en-US" dirty="0"/>
          </a:p>
        </p:txBody>
      </p:sp>
    </p:spTree>
    <p:extLst>
      <p:ext uri="{BB962C8B-B14F-4D97-AF65-F5344CB8AC3E}">
        <p14:creationId xmlns:p14="http://schemas.microsoft.com/office/powerpoint/2010/main" val="782655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124691"/>
            <a:ext cx="9144000" cy="658284"/>
          </a:xfrm>
        </p:spPr>
        <p:txBody>
          <a:bodyPr>
            <a:noAutofit/>
          </a:bodyPr>
          <a:lstStyle/>
          <a:p>
            <a:pPr algn="ctr"/>
            <a:r>
              <a:rPr kumimoji="1" lang="ja-JP" altLang="en-US" sz="2400" dirty="0" smtClean="0">
                <a:solidFill>
                  <a:schemeClr val="tx1"/>
                </a:solidFill>
              </a:rPr>
              <a:t>目　次</a:t>
            </a:r>
            <a:endParaRPr kumimoji="1" lang="ja-JP" altLang="en-US" sz="2400" dirty="0">
              <a:solidFill>
                <a:schemeClr val="tx1"/>
              </a:solidFill>
            </a:endParaRPr>
          </a:p>
        </p:txBody>
      </p:sp>
      <p:sp>
        <p:nvSpPr>
          <p:cNvPr id="3" name="コンテンツ プレースホルダー 2"/>
          <p:cNvSpPr>
            <a:spLocks noGrp="1"/>
          </p:cNvSpPr>
          <p:nvPr>
            <p:ph idx="1"/>
          </p:nvPr>
        </p:nvSpPr>
        <p:spPr>
          <a:xfrm>
            <a:off x="0" y="983673"/>
            <a:ext cx="9143999" cy="5763491"/>
          </a:xfrm>
        </p:spPr>
        <p:txBody>
          <a:bodyPr>
            <a:noAutofit/>
          </a:bodyPr>
          <a:lstStyle/>
          <a:p>
            <a:pPr marL="0" indent="0">
              <a:lnSpc>
                <a:spcPct val="80000"/>
              </a:lnSpc>
              <a:buNone/>
            </a:pPr>
            <a:r>
              <a:rPr lang="en-US" altLang="ja-JP" sz="1400" b="1" dirty="0">
                <a:latin typeface="+mn-ea"/>
              </a:rPr>
              <a:t>Ⅰ</a:t>
            </a:r>
            <a:r>
              <a:rPr lang="ja-JP" altLang="en-US" sz="1400" b="1" dirty="0">
                <a:latin typeface="+mn-ea"/>
              </a:rPr>
              <a:t>　はじめ</a:t>
            </a:r>
            <a:r>
              <a:rPr lang="ja-JP" altLang="en-US" sz="1400" b="1" dirty="0" smtClean="0">
                <a:latin typeface="+mn-ea"/>
              </a:rPr>
              <a:t>に</a:t>
            </a:r>
            <a:r>
              <a:rPr lang="en-US" altLang="ja-JP" sz="1400" b="1" dirty="0" smtClean="0">
                <a:latin typeface="+mn-ea"/>
              </a:rPr>
              <a:t>							</a:t>
            </a:r>
            <a:r>
              <a:rPr lang="ja-JP" altLang="en-US" sz="1400" b="1" dirty="0">
                <a:latin typeface="+mn-ea"/>
              </a:rPr>
              <a:t> </a:t>
            </a:r>
            <a:r>
              <a:rPr lang="ja-JP" altLang="en-US" sz="1400" b="1" dirty="0" smtClean="0">
                <a:latin typeface="+mn-ea"/>
              </a:rPr>
              <a:t> </a:t>
            </a:r>
            <a:r>
              <a:rPr lang="en-US" altLang="ja-JP" sz="1400" b="1" dirty="0" smtClean="0">
                <a:latin typeface="+mn-ea"/>
              </a:rPr>
              <a:t>3</a:t>
            </a:r>
            <a:r>
              <a:rPr lang="en-US" altLang="ja-JP" sz="1400" b="1" dirty="0">
                <a:latin typeface="+mn-ea"/>
              </a:rPr>
              <a:t>	</a:t>
            </a:r>
            <a:r>
              <a:rPr lang="en-US" altLang="ja-JP" sz="1400" b="1" dirty="0" smtClean="0">
                <a:solidFill>
                  <a:schemeClr val="tx1"/>
                </a:solidFill>
                <a:latin typeface="+mn-ea"/>
              </a:rPr>
              <a:t> </a:t>
            </a:r>
            <a:r>
              <a:rPr lang="en-US" altLang="ja-JP" sz="1400" b="1" dirty="0">
                <a:solidFill>
                  <a:schemeClr val="tx1"/>
                </a:solidFill>
                <a:latin typeface="+mn-ea"/>
              </a:rPr>
              <a:t>Ⅳ</a:t>
            </a:r>
            <a:r>
              <a:rPr lang="ja-JP" altLang="en-US" sz="1400" b="1" dirty="0">
                <a:solidFill>
                  <a:schemeClr val="tx1"/>
                </a:solidFill>
                <a:latin typeface="+mn-ea"/>
              </a:rPr>
              <a:t>　経営改善策</a:t>
            </a:r>
            <a:r>
              <a:rPr lang="en-US" altLang="ja-JP" sz="1400" b="1" dirty="0">
                <a:solidFill>
                  <a:schemeClr val="tx1"/>
                </a:solidFill>
                <a:latin typeface="+mn-ea"/>
              </a:rPr>
              <a:t>				</a:t>
            </a:r>
            <a:r>
              <a:rPr lang="en-US" altLang="ja-JP" sz="1400" b="1" dirty="0" smtClean="0">
                <a:solidFill>
                  <a:schemeClr val="tx1"/>
                </a:solidFill>
                <a:latin typeface="+mn-ea"/>
              </a:rPr>
              <a:t>	</a:t>
            </a:r>
            <a:r>
              <a:rPr lang="en-US" altLang="ja-JP" sz="1400" b="1" dirty="0">
                <a:solidFill>
                  <a:schemeClr val="tx1"/>
                </a:solidFill>
                <a:latin typeface="+mn-ea"/>
              </a:rPr>
              <a:t>	</a:t>
            </a:r>
            <a:r>
              <a:rPr lang="en-US" altLang="ja-JP" sz="1400" b="1" dirty="0" smtClean="0">
                <a:solidFill>
                  <a:schemeClr val="tx1"/>
                </a:solidFill>
                <a:latin typeface="+mn-ea"/>
              </a:rPr>
              <a:t>	17</a:t>
            </a:r>
            <a:endParaRPr lang="en-US" altLang="ja-JP" sz="1400" b="1" dirty="0">
              <a:latin typeface="+mn-ea"/>
            </a:endParaRPr>
          </a:p>
          <a:p>
            <a:pPr marL="0" indent="0" algn="just">
              <a:buNone/>
            </a:pPr>
            <a:r>
              <a:rPr lang="ja-JP" altLang="en-US" sz="1400" dirty="0">
                <a:latin typeface="+mn-ea"/>
              </a:rPr>
              <a:t>　</a:t>
            </a:r>
            <a:r>
              <a:rPr lang="en-US" altLang="ja-JP" sz="1400" dirty="0">
                <a:latin typeface="+mn-ea"/>
              </a:rPr>
              <a:t>1</a:t>
            </a:r>
            <a:r>
              <a:rPr lang="ja-JP" altLang="en-US" sz="1400" dirty="0">
                <a:latin typeface="+mn-ea"/>
              </a:rPr>
              <a:t>　港湾施設提供事業経</a:t>
            </a:r>
            <a:r>
              <a:rPr lang="ja-JP" altLang="en-US" sz="1400" dirty="0">
                <a:solidFill>
                  <a:schemeClr val="tx1"/>
                </a:solidFill>
                <a:latin typeface="+mn-ea"/>
              </a:rPr>
              <a:t>営計画</a:t>
            </a:r>
            <a:r>
              <a:rPr lang="en-US" altLang="ja-JP" sz="1400" dirty="0" smtClean="0">
                <a:solidFill>
                  <a:schemeClr val="tx1"/>
                </a:solidFill>
                <a:latin typeface="+mn-ea"/>
              </a:rPr>
              <a:t>Ver.5.0</a:t>
            </a:r>
            <a:r>
              <a:rPr lang="ja-JP" altLang="en-US" sz="1400" dirty="0">
                <a:solidFill>
                  <a:schemeClr val="tx1"/>
                </a:solidFill>
                <a:latin typeface="+mn-ea"/>
              </a:rPr>
              <a:t>と</a:t>
            </a:r>
            <a:r>
              <a:rPr lang="ja-JP" altLang="en-US" sz="1400" dirty="0" smtClean="0">
                <a:solidFill>
                  <a:schemeClr val="tx1"/>
                </a:solidFill>
                <a:latin typeface="+mn-ea"/>
              </a:rPr>
              <a:t>は</a:t>
            </a:r>
            <a:r>
              <a:rPr lang="en-US" altLang="ja-JP" sz="1400" dirty="0" smtClean="0">
                <a:solidFill>
                  <a:schemeClr val="tx1"/>
                </a:solidFill>
                <a:latin typeface="+mn-ea"/>
              </a:rPr>
              <a:t>		  3	</a:t>
            </a:r>
            <a:r>
              <a:rPr lang="ja-JP" altLang="en-US" sz="1400" dirty="0" smtClean="0">
                <a:solidFill>
                  <a:schemeClr val="tx1"/>
                </a:solidFill>
                <a:latin typeface="+mn-ea"/>
              </a:rPr>
              <a:t>　１</a:t>
            </a:r>
            <a:r>
              <a:rPr lang="ja-JP" altLang="en-US" sz="1400" dirty="0">
                <a:solidFill>
                  <a:schemeClr val="tx1"/>
                </a:solidFill>
                <a:latin typeface="+mn-ea"/>
              </a:rPr>
              <a:t>　全般的課題への対応</a:t>
            </a:r>
            <a:r>
              <a:rPr lang="en-US" altLang="ja-JP" sz="1400" dirty="0">
                <a:solidFill>
                  <a:schemeClr val="tx1"/>
                </a:solidFill>
                <a:latin typeface="+mn-ea"/>
              </a:rPr>
              <a:t>				</a:t>
            </a:r>
            <a:r>
              <a:rPr lang="en-US" altLang="ja-JP" sz="1400" dirty="0" smtClean="0">
                <a:solidFill>
                  <a:schemeClr val="tx1"/>
                </a:solidFill>
                <a:latin typeface="+mn-ea"/>
              </a:rPr>
              <a:t>	17</a:t>
            </a:r>
            <a:endParaRPr lang="en-US" altLang="ja-JP" sz="1400" dirty="0">
              <a:solidFill>
                <a:schemeClr val="tx1"/>
              </a:solidFill>
              <a:latin typeface="+mn-ea"/>
            </a:endParaRPr>
          </a:p>
          <a:p>
            <a:pPr marL="0" indent="0">
              <a:lnSpc>
                <a:spcPct val="80000"/>
              </a:lnSpc>
              <a:buNone/>
            </a:pPr>
            <a:r>
              <a:rPr lang="ja-JP" altLang="en-US" sz="1400" dirty="0">
                <a:solidFill>
                  <a:schemeClr val="tx1"/>
                </a:solidFill>
                <a:latin typeface="+mn-ea"/>
              </a:rPr>
              <a:t>　</a:t>
            </a:r>
            <a:r>
              <a:rPr lang="en-US" altLang="ja-JP" sz="1400" dirty="0">
                <a:solidFill>
                  <a:schemeClr val="tx1"/>
                </a:solidFill>
                <a:latin typeface="+mn-ea"/>
              </a:rPr>
              <a:t>2</a:t>
            </a:r>
            <a:r>
              <a:rPr lang="ja-JP" altLang="en-US" sz="1400" dirty="0">
                <a:solidFill>
                  <a:schemeClr val="tx1"/>
                </a:solidFill>
                <a:latin typeface="+mn-ea"/>
              </a:rPr>
              <a:t>　ＰＤＣＡサイクルの</a:t>
            </a:r>
            <a:r>
              <a:rPr lang="ja-JP" altLang="en-US" sz="1400" dirty="0" smtClean="0">
                <a:solidFill>
                  <a:schemeClr val="tx1"/>
                </a:solidFill>
                <a:latin typeface="+mn-ea"/>
              </a:rPr>
              <a:t>実施</a:t>
            </a:r>
            <a:r>
              <a:rPr lang="en-US" altLang="ja-JP" sz="1400" dirty="0" smtClean="0">
                <a:solidFill>
                  <a:schemeClr val="tx1"/>
                </a:solidFill>
                <a:latin typeface="+mn-ea"/>
              </a:rPr>
              <a:t>				  4</a:t>
            </a:r>
            <a:r>
              <a:rPr lang="en-US" altLang="ja-JP" sz="1400" dirty="0">
                <a:solidFill>
                  <a:schemeClr val="tx1"/>
                </a:solidFill>
                <a:latin typeface="+mn-ea"/>
              </a:rPr>
              <a:t>	</a:t>
            </a:r>
            <a:r>
              <a:rPr lang="en-US" altLang="ja-JP" sz="1400" dirty="0" smtClean="0">
                <a:solidFill>
                  <a:schemeClr val="tx1"/>
                </a:solidFill>
                <a:latin typeface="+mn-ea"/>
              </a:rPr>
              <a:t>   </a:t>
            </a:r>
            <a:r>
              <a:rPr lang="ja-JP" altLang="en-US" sz="1400" dirty="0" smtClean="0">
                <a:solidFill>
                  <a:schemeClr val="tx1"/>
                </a:solidFill>
                <a:latin typeface="+mn-ea"/>
              </a:rPr>
              <a:t>２</a:t>
            </a:r>
            <a:r>
              <a:rPr lang="ja-JP" altLang="en-US" sz="1400" dirty="0">
                <a:solidFill>
                  <a:schemeClr val="tx1"/>
                </a:solidFill>
                <a:latin typeface="+mn-ea"/>
              </a:rPr>
              <a:t>　個別課題への対応</a:t>
            </a:r>
            <a:r>
              <a:rPr lang="en-US" altLang="ja-JP" sz="1400" dirty="0">
                <a:solidFill>
                  <a:schemeClr val="tx1"/>
                </a:solidFill>
                <a:latin typeface="+mn-ea"/>
              </a:rPr>
              <a:t>				</a:t>
            </a:r>
            <a:r>
              <a:rPr lang="en-US" altLang="ja-JP" sz="1400" dirty="0" smtClean="0">
                <a:solidFill>
                  <a:schemeClr val="tx1"/>
                </a:solidFill>
                <a:latin typeface="+mn-ea"/>
              </a:rPr>
              <a:t>	24</a:t>
            </a:r>
          </a:p>
          <a:p>
            <a:pPr marL="0" indent="0">
              <a:lnSpc>
                <a:spcPct val="80000"/>
              </a:lnSpc>
              <a:buNone/>
            </a:pPr>
            <a:endParaRPr lang="en-US" altLang="ja-JP" sz="1400" dirty="0">
              <a:solidFill>
                <a:schemeClr val="tx1"/>
              </a:solidFill>
              <a:latin typeface="+mn-ea"/>
            </a:endParaRPr>
          </a:p>
          <a:p>
            <a:pPr marL="0" indent="0">
              <a:lnSpc>
                <a:spcPct val="80000"/>
              </a:lnSpc>
              <a:buNone/>
            </a:pPr>
            <a:r>
              <a:rPr kumimoji="1" lang="en-US" altLang="ja-JP" sz="1400" b="1" dirty="0">
                <a:solidFill>
                  <a:schemeClr val="tx1"/>
                </a:solidFill>
                <a:latin typeface="+mn-ea"/>
              </a:rPr>
              <a:t>Ⅱ</a:t>
            </a:r>
            <a:r>
              <a:rPr kumimoji="1" lang="ja-JP" altLang="en-US" sz="1400" b="1" dirty="0">
                <a:solidFill>
                  <a:schemeClr val="tx1"/>
                </a:solidFill>
                <a:latin typeface="+mn-ea"/>
              </a:rPr>
              <a:t>　港湾施設提供事業を取り巻く</a:t>
            </a:r>
            <a:r>
              <a:rPr kumimoji="1" lang="ja-JP" altLang="en-US" sz="1400" b="1" dirty="0" smtClean="0">
                <a:solidFill>
                  <a:schemeClr val="tx1"/>
                </a:solidFill>
                <a:latin typeface="+mn-ea"/>
              </a:rPr>
              <a:t>状況</a:t>
            </a:r>
            <a:r>
              <a:rPr kumimoji="1" lang="en-US" altLang="ja-JP" sz="1400" b="1" dirty="0" smtClean="0">
                <a:solidFill>
                  <a:schemeClr val="tx1"/>
                </a:solidFill>
                <a:latin typeface="+mn-ea"/>
              </a:rPr>
              <a:t>			  5	</a:t>
            </a:r>
            <a:r>
              <a:rPr lang="en-US" altLang="ja-JP" sz="1400" b="1" dirty="0">
                <a:solidFill>
                  <a:schemeClr val="tx1"/>
                </a:solidFill>
                <a:latin typeface="+mn-ea"/>
              </a:rPr>
              <a:t>Ⅴ</a:t>
            </a:r>
            <a:r>
              <a:rPr lang="ja-JP" altLang="en-US" sz="1400" b="1" dirty="0">
                <a:solidFill>
                  <a:schemeClr val="tx1"/>
                </a:solidFill>
                <a:latin typeface="+mn-ea"/>
              </a:rPr>
              <a:t>　短期的取組による効果</a:t>
            </a:r>
            <a:r>
              <a:rPr lang="en-US" altLang="ja-JP" sz="1400" b="1" dirty="0">
                <a:solidFill>
                  <a:schemeClr val="tx1"/>
                </a:solidFill>
                <a:latin typeface="+mn-ea"/>
              </a:rPr>
              <a:t>				</a:t>
            </a:r>
            <a:r>
              <a:rPr lang="en-US" altLang="ja-JP" sz="1400" b="1" dirty="0" smtClean="0">
                <a:solidFill>
                  <a:schemeClr val="tx1"/>
                </a:solidFill>
                <a:latin typeface="+mn-ea"/>
              </a:rPr>
              <a:t>	32</a:t>
            </a:r>
            <a:endParaRPr kumimoji="1" lang="en-US" altLang="ja-JP" sz="1400" b="1" dirty="0">
              <a:solidFill>
                <a:schemeClr val="tx1"/>
              </a:solidFill>
              <a:latin typeface="+mn-ea"/>
            </a:endParaRPr>
          </a:p>
          <a:p>
            <a:pPr marL="0" indent="0">
              <a:lnSpc>
                <a:spcPct val="80000"/>
              </a:lnSpc>
              <a:buNone/>
            </a:pPr>
            <a:r>
              <a:rPr lang="ja-JP" altLang="en-US" sz="1400" dirty="0">
                <a:solidFill>
                  <a:schemeClr val="tx1"/>
                </a:solidFill>
                <a:latin typeface="+mn-ea"/>
              </a:rPr>
              <a:t>　１　港湾施設提供事業の経営</a:t>
            </a:r>
            <a:r>
              <a:rPr lang="ja-JP" altLang="en-US" sz="1400" dirty="0" smtClean="0">
                <a:solidFill>
                  <a:schemeClr val="tx1"/>
                </a:solidFill>
                <a:latin typeface="+mn-ea"/>
              </a:rPr>
              <a:t>収支</a:t>
            </a:r>
            <a:r>
              <a:rPr lang="en-US" altLang="ja-JP" sz="1400" dirty="0" smtClean="0">
                <a:solidFill>
                  <a:schemeClr val="tx1"/>
                </a:solidFill>
                <a:latin typeface="+mn-ea"/>
              </a:rPr>
              <a:t>			  5</a:t>
            </a:r>
            <a:endParaRPr lang="en-US" altLang="ja-JP" sz="1400" dirty="0">
              <a:solidFill>
                <a:schemeClr val="tx1"/>
              </a:solidFill>
              <a:latin typeface="+mn-ea"/>
            </a:endParaRPr>
          </a:p>
          <a:p>
            <a:pPr marL="0" indent="0">
              <a:lnSpc>
                <a:spcPct val="80000"/>
              </a:lnSpc>
              <a:buNone/>
            </a:pPr>
            <a:r>
              <a:rPr lang="ja-JP" altLang="en-US" sz="1400" dirty="0">
                <a:solidFill>
                  <a:schemeClr val="tx1"/>
                </a:solidFill>
                <a:latin typeface="+mn-ea"/>
              </a:rPr>
              <a:t>　２　</a:t>
            </a:r>
            <a:r>
              <a:rPr kumimoji="1" lang="ja-JP" altLang="en-US" sz="1400" dirty="0">
                <a:solidFill>
                  <a:schemeClr val="tx1"/>
                </a:solidFill>
                <a:latin typeface="+mn-ea"/>
              </a:rPr>
              <a:t>大阪港を取り巻く</a:t>
            </a:r>
            <a:r>
              <a:rPr kumimoji="1" lang="ja-JP" altLang="en-US" sz="1400" dirty="0" smtClean="0">
                <a:solidFill>
                  <a:schemeClr val="tx1"/>
                </a:solidFill>
                <a:latin typeface="+mn-ea"/>
              </a:rPr>
              <a:t>状況</a:t>
            </a:r>
            <a:r>
              <a:rPr kumimoji="1" lang="en-US" altLang="ja-JP" sz="1400" dirty="0" smtClean="0">
                <a:solidFill>
                  <a:schemeClr val="tx1"/>
                </a:solidFill>
                <a:latin typeface="+mn-ea"/>
              </a:rPr>
              <a:t>				  6	</a:t>
            </a:r>
            <a:r>
              <a:rPr lang="en-US" altLang="ja-JP" sz="1400" b="1" dirty="0">
                <a:solidFill>
                  <a:schemeClr val="tx1"/>
                </a:solidFill>
                <a:latin typeface="+mn-ea"/>
              </a:rPr>
              <a:t>Ⅵ</a:t>
            </a:r>
            <a:r>
              <a:rPr lang="ja-JP" altLang="en-US" sz="1400" b="1" dirty="0">
                <a:solidFill>
                  <a:schemeClr val="tx1"/>
                </a:solidFill>
                <a:latin typeface="+mn-ea"/>
              </a:rPr>
              <a:t>　</a:t>
            </a:r>
            <a:r>
              <a:rPr lang="ja-JP" altLang="en-US" sz="1400" b="1" kern="100" dirty="0">
                <a:solidFill>
                  <a:schemeClr val="tx1"/>
                </a:solidFill>
                <a:latin typeface="+mn-ea"/>
                <a:cs typeface="Times New Roman" panose="02020603050405020304" pitchFamily="18" charset="0"/>
              </a:rPr>
              <a:t>経営計画</a:t>
            </a:r>
            <a:r>
              <a:rPr lang="en-US" altLang="ja-JP" sz="1400" b="1" kern="100" dirty="0">
                <a:solidFill>
                  <a:schemeClr val="tx1"/>
                </a:solidFill>
                <a:latin typeface="+mn-ea"/>
                <a:cs typeface="Times New Roman" panose="02020603050405020304" pitchFamily="18" charset="0"/>
              </a:rPr>
              <a:t>Ver.5.0</a:t>
            </a:r>
            <a:r>
              <a:rPr lang="ja-JP" altLang="en-US" sz="1400" b="1" kern="100" dirty="0">
                <a:solidFill>
                  <a:schemeClr val="tx1"/>
                </a:solidFill>
                <a:latin typeface="+mn-ea"/>
                <a:cs typeface="Times New Roman" panose="02020603050405020304" pitchFamily="18" charset="0"/>
              </a:rPr>
              <a:t>に</a:t>
            </a:r>
            <a:r>
              <a:rPr lang="ja-JP" altLang="en-US" sz="1400" b="1" dirty="0">
                <a:solidFill>
                  <a:schemeClr val="tx1"/>
                </a:solidFill>
                <a:latin typeface="+mn-ea"/>
              </a:rPr>
              <a:t>よる効果</a:t>
            </a:r>
            <a:r>
              <a:rPr lang="en-US" altLang="ja-JP" sz="1400" b="1" dirty="0">
                <a:solidFill>
                  <a:schemeClr val="tx1"/>
                </a:solidFill>
                <a:latin typeface="+mn-ea"/>
              </a:rPr>
              <a:t>			</a:t>
            </a:r>
            <a:r>
              <a:rPr lang="en-US" altLang="ja-JP" sz="1400" b="1" dirty="0" smtClean="0">
                <a:solidFill>
                  <a:schemeClr val="tx1"/>
                </a:solidFill>
                <a:latin typeface="+mn-ea"/>
              </a:rPr>
              <a:t>	33</a:t>
            </a:r>
            <a:endParaRPr kumimoji="1" lang="en-US" altLang="ja-JP" sz="1400" b="1" dirty="0">
              <a:solidFill>
                <a:schemeClr val="tx1"/>
              </a:solidFill>
              <a:latin typeface="+mn-ea"/>
            </a:endParaRPr>
          </a:p>
          <a:p>
            <a:pPr marL="0" indent="0">
              <a:lnSpc>
                <a:spcPct val="80000"/>
              </a:lnSpc>
              <a:buNone/>
            </a:pPr>
            <a:r>
              <a:rPr lang="ja-JP" altLang="en-US" sz="1400" dirty="0">
                <a:solidFill>
                  <a:schemeClr val="tx1"/>
                </a:solidFill>
                <a:latin typeface="+mn-ea"/>
              </a:rPr>
              <a:t>　３　</a:t>
            </a:r>
            <a:r>
              <a:rPr lang="en-US" altLang="ja-JP" sz="1400" dirty="0">
                <a:solidFill>
                  <a:schemeClr val="tx1"/>
                </a:solidFill>
                <a:latin typeface="+mn-ea"/>
              </a:rPr>
              <a:t>SWOT</a:t>
            </a:r>
            <a:r>
              <a:rPr lang="ja-JP" altLang="en-US" sz="1400" dirty="0">
                <a:solidFill>
                  <a:schemeClr val="tx1"/>
                </a:solidFill>
                <a:latin typeface="+mn-ea"/>
              </a:rPr>
              <a:t>分析による戦略案の</a:t>
            </a:r>
            <a:r>
              <a:rPr lang="ja-JP" altLang="en-US" sz="1400" dirty="0" smtClean="0">
                <a:solidFill>
                  <a:schemeClr val="tx1"/>
                </a:solidFill>
                <a:latin typeface="+mn-ea"/>
              </a:rPr>
              <a:t>策定</a:t>
            </a:r>
            <a:r>
              <a:rPr lang="en-US" altLang="ja-JP" sz="1400" dirty="0" smtClean="0">
                <a:solidFill>
                  <a:schemeClr val="tx1"/>
                </a:solidFill>
                <a:latin typeface="+mn-ea"/>
              </a:rPr>
              <a:t>			  7	</a:t>
            </a:r>
            <a:r>
              <a:rPr lang="ja-JP" altLang="en-US" sz="1400" dirty="0" smtClean="0">
                <a:solidFill>
                  <a:schemeClr val="tx1"/>
                </a:solidFill>
                <a:latin typeface="+mn-ea"/>
              </a:rPr>
              <a:t>　１</a:t>
            </a:r>
            <a:r>
              <a:rPr lang="ja-JP" altLang="en-US" sz="1400" dirty="0">
                <a:solidFill>
                  <a:schemeClr val="tx1"/>
                </a:solidFill>
                <a:latin typeface="+mn-ea"/>
              </a:rPr>
              <a:t>　大阪港の競争力強化への貢献</a:t>
            </a:r>
            <a:r>
              <a:rPr lang="en-US" altLang="ja-JP" sz="1400" dirty="0">
                <a:solidFill>
                  <a:schemeClr val="tx1"/>
                </a:solidFill>
                <a:latin typeface="+mn-ea"/>
              </a:rPr>
              <a:t>		</a:t>
            </a:r>
            <a:r>
              <a:rPr lang="en-US" altLang="ja-JP" sz="1400" dirty="0" smtClean="0">
                <a:solidFill>
                  <a:schemeClr val="tx1"/>
                </a:solidFill>
                <a:latin typeface="+mn-ea"/>
              </a:rPr>
              <a:t>	33</a:t>
            </a:r>
            <a:endParaRPr lang="en-US" altLang="ja-JP" sz="1400" dirty="0">
              <a:solidFill>
                <a:schemeClr val="tx1"/>
              </a:solidFill>
              <a:latin typeface="+mn-ea"/>
            </a:endParaRPr>
          </a:p>
          <a:p>
            <a:pPr marL="0" indent="0">
              <a:lnSpc>
                <a:spcPct val="80000"/>
              </a:lnSpc>
              <a:buNone/>
            </a:pPr>
            <a:r>
              <a:rPr kumimoji="1" lang="ja-JP" altLang="en-US" sz="1400" dirty="0">
                <a:solidFill>
                  <a:schemeClr val="tx1"/>
                </a:solidFill>
                <a:latin typeface="+mn-ea"/>
              </a:rPr>
              <a:t>　</a:t>
            </a:r>
            <a:r>
              <a:rPr lang="ja-JP" altLang="en-US" sz="1400" dirty="0">
                <a:solidFill>
                  <a:schemeClr val="tx1"/>
                </a:solidFill>
                <a:latin typeface="+mn-ea"/>
              </a:rPr>
              <a:t>４</a:t>
            </a:r>
            <a:r>
              <a:rPr kumimoji="1" lang="ja-JP" altLang="en-US" sz="1400" dirty="0">
                <a:solidFill>
                  <a:schemeClr val="tx1"/>
                </a:solidFill>
                <a:latin typeface="+mn-ea"/>
              </a:rPr>
              <a:t>　利用者ヒアリング</a:t>
            </a:r>
            <a:r>
              <a:rPr kumimoji="1" lang="ja-JP" altLang="en-US" sz="1400" dirty="0" smtClean="0">
                <a:solidFill>
                  <a:schemeClr val="tx1"/>
                </a:solidFill>
                <a:latin typeface="+mn-ea"/>
              </a:rPr>
              <a:t>結果</a:t>
            </a:r>
            <a:r>
              <a:rPr kumimoji="1" lang="en-US" altLang="ja-JP" sz="1400" dirty="0" smtClean="0">
                <a:solidFill>
                  <a:schemeClr val="tx1"/>
                </a:solidFill>
                <a:latin typeface="+mn-ea"/>
              </a:rPr>
              <a:t>				  7	</a:t>
            </a:r>
            <a:r>
              <a:rPr kumimoji="1" lang="ja-JP" altLang="en-US" sz="1400" dirty="0" smtClean="0">
                <a:solidFill>
                  <a:schemeClr val="tx1"/>
                </a:solidFill>
                <a:latin typeface="+mn-ea"/>
              </a:rPr>
              <a:t>　</a:t>
            </a:r>
            <a:r>
              <a:rPr lang="ja-JP" altLang="en-US" sz="1400" dirty="0" smtClean="0">
                <a:solidFill>
                  <a:schemeClr val="tx1"/>
                </a:solidFill>
                <a:latin typeface="+mn-ea"/>
              </a:rPr>
              <a:t>２</a:t>
            </a:r>
            <a:r>
              <a:rPr lang="ja-JP" altLang="en-US" sz="1400" dirty="0">
                <a:solidFill>
                  <a:schemeClr val="tx1"/>
                </a:solidFill>
                <a:latin typeface="+mn-ea"/>
              </a:rPr>
              <a:t>　経営改善策を実施し</a:t>
            </a:r>
            <a:r>
              <a:rPr lang="ja-JP" altLang="en-US" sz="1400" dirty="0" smtClean="0">
                <a:solidFill>
                  <a:schemeClr val="tx1"/>
                </a:solidFill>
                <a:latin typeface="+mn-ea"/>
              </a:rPr>
              <a:t>、</a:t>
            </a:r>
            <a:r>
              <a:rPr lang="ja-JP" altLang="en-US" sz="1400" dirty="0">
                <a:solidFill>
                  <a:schemeClr val="tx1"/>
                </a:solidFill>
                <a:latin typeface="+mn-ea"/>
              </a:rPr>
              <a:t>効果が</a:t>
            </a:r>
            <a:r>
              <a:rPr lang="ja-JP" altLang="en-US" sz="1400" dirty="0" smtClean="0">
                <a:solidFill>
                  <a:schemeClr val="tx1"/>
                </a:solidFill>
                <a:latin typeface="+mn-ea"/>
              </a:rPr>
              <a:t>発揮された</a:t>
            </a:r>
            <a:endParaRPr kumimoji="1" lang="en-US" altLang="ja-JP" sz="1400" dirty="0">
              <a:solidFill>
                <a:schemeClr val="tx1"/>
              </a:solidFill>
              <a:latin typeface="+mn-ea"/>
            </a:endParaRPr>
          </a:p>
          <a:p>
            <a:pPr marL="0" indent="0">
              <a:lnSpc>
                <a:spcPct val="80000"/>
              </a:lnSpc>
              <a:buNone/>
            </a:pPr>
            <a:r>
              <a:rPr lang="ja-JP" altLang="en-US" sz="1400" dirty="0">
                <a:solidFill>
                  <a:schemeClr val="tx1"/>
                </a:solidFill>
                <a:latin typeface="+mn-ea"/>
              </a:rPr>
              <a:t>　５　港湾計画における貨物量の</a:t>
            </a:r>
            <a:r>
              <a:rPr lang="ja-JP" altLang="en-US" sz="1400" dirty="0" smtClean="0">
                <a:solidFill>
                  <a:schemeClr val="tx1"/>
                </a:solidFill>
                <a:latin typeface="+mn-ea"/>
              </a:rPr>
              <a:t>見通し</a:t>
            </a:r>
            <a:r>
              <a:rPr lang="en-US" altLang="ja-JP" sz="1400" dirty="0" smtClean="0">
                <a:solidFill>
                  <a:schemeClr val="tx1"/>
                </a:solidFill>
                <a:latin typeface="+mn-ea"/>
              </a:rPr>
              <a:t>		  8	</a:t>
            </a:r>
            <a:r>
              <a:rPr lang="ja-JP" altLang="en-US" sz="1400" dirty="0" smtClean="0">
                <a:solidFill>
                  <a:schemeClr val="tx1"/>
                </a:solidFill>
                <a:latin typeface="+mn-ea"/>
              </a:rPr>
              <a:t>　　　場合</a:t>
            </a:r>
            <a:r>
              <a:rPr lang="ja-JP" altLang="en-US" sz="1400" dirty="0">
                <a:solidFill>
                  <a:schemeClr val="tx1"/>
                </a:solidFill>
                <a:latin typeface="+mn-ea"/>
              </a:rPr>
              <a:t>の額（競争力強化の財源）</a:t>
            </a:r>
            <a:r>
              <a:rPr lang="en-US" altLang="ja-JP" sz="1400" dirty="0">
                <a:solidFill>
                  <a:schemeClr val="tx1"/>
                </a:solidFill>
                <a:latin typeface="+mn-ea"/>
              </a:rPr>
              <a:t>	</a:t>
            </a:r>
            <a:r>
              <a:rPr lang="en-US" altLang="ja-JP" sz="1400" dirty="0" smtClean="0">
                <a:solidFill>
                  <a:schemeClr val="tx1"/>
                </a:solidFill>
                <a:latin typeface="+mn-ea"/>
              </a:rPr>
              <a:t>	</a:t>
            </a:r>
            <a:r>
              <a:rPr lang="en-US" altLang="ja-JP" sz="1400" dirty="0">
                <a:solidFill>
                  <a:schemeClr val="tx1"/>
                </a:solidFill>
                <a:latin typeface="+mn-ea"/>
              </a:rPr>
              <a:t>	</a:t>
            </a:r>
            <a:r>
              <a:rPr lang="en-US" altLang="ja-JP" sz="1400" dirty="0" smtClean="0">
                <a:solidFill>
                  <a:schemeClr val="tx1"/>
                </a:solidFill>
                <a:latin typeface="+mn-ea"/>
              </a:rPr>
              <a:t>34</a:t>
            </a:r>
            <a:endParaRPr lang="en-US" altLang="ja-JP" sz="1400" dirty="0">
              <a:solidFill>
                <a:schemeClr val="tx1"/>
              </a:solidFill>
              <a:latin typeface="+mn-ea"/>
            </a:endParaRPr>
          </a:p>
          <a:p>
            <a:pPr marL="0" indent="0">
              <a:lnSpc>
                <a:spcPct val="80000"/>
              </a:lnSpc>
              <a:buNone/>
            </a:pPr>
            <a:endParaRPr lang="en-US" altLang="ja-JP" sz="1400" dirty="0">
              <a:solidFill>
                <a:schemeClr val="tx1"/>
              </a:solidFill>
              <a:latin typeface="+mn-ea"/>
            </a:endParaRPr>
          </a:p>
          <a:p>
            <a:pPr marL="0" indent="0">
              <a:lnSpc>
                <a:spcPct val="80000"/>
              </a:lnSpc>
              <a:buNone/>
            </a:pPr>
            <a:r>
              <a:rPr lang="en-US" altLang="ja-JP" sz="1400" b="1" dirty="0">
                <a:solidFill>
                  <a:schemeClr val="tx1"/>
                </a:solidFill>
                <a:latin typeface="+mn-ea"/>
              </a:rPr>
              <a:t>Ⅲ</a:t>
            </a:r>
            <a:r>
              <a:rPr lang="ja-JP" altLang="en-US" sz="1400" b="1" dirty="0">
                <a:solidFill>
                  <a:schemeClr val="tx1"/>
                </a:solidFill>
                <a:latin typeface="+mn-ea"/>
              </a:rPr>
              <a:t>　港湾施設提供事業の</a:t>
            </a:r>
            <a:r>
              <a:rPr lang="ja-JP" altLang="en-US" sz="1400" b="1" dirty="0" smtClean="0">
                <a:solidFill>
                  <a:schemeClr val="tx1"/>
                </a:solidFill>
                <a:latin typeface="+mn-ea"/>
              </a:rPr>
              <a:t>課題</a:t>
            </a:r>
            <a:r>
              <a:rPr lang="en-US" altLang="ja-JP" sz="1400" b="1" dirty="0" smtClean="0">
                <a:solidFill>
                  <a:schemeClr val="tx1"/>
                </a:solidFill>
                <a:latin typeface="+mn-ea"/>
              </a:rPr>
              <a:t>			</a:t>
            </a:r>
            <a:r>
              <a:rPr lang="en-US" altLang="ja-JP" sz="1400" b="1" dirty="0">
                <a:solidFill>
                  <a:schemeClr val="tx1"/>
                </a:solidFill>
                <a:latin typeface="+mn-ea"/>
              </a:rPr>
              <a:t>	</a:t>
            </a:r>
            <a:r>
              <a:rPr lang="en-US" altLang="ja-JP" sz="1400" b="1" dirty="0" smtClean="0">
                <a:solidFill>
                  <a:schemeClr val="tx1"/>
                </a:solidFill>
                <a:latin typeface="+mn-ea"/>
              </a:rPr>
              <a:t>  9</a:t>
            </a:r>
            <a:r>
              <a:rPr lang="en-US" altLang="ja-JP" sz="1400" b="1" dirty="0">
                <a:solidFill>
                  <a:schemeClr val="tx1"/>
                </a:solidFill>
                <a:latin typeface="+mn-ea"/>
              </a:rPr>
              <a:t>	</a:t>
            </a:r>
            <a:r>
              <a:rPr lang="en-US" altLang="ja-JP" sz="1400" b="1" dirty="0" smtClean="0">
                <a:solidFill>
                  <a:schemeClr val="tx1"/>
                </a:solidFill>
                <a:latin typeface="+mn-ea"/>
              </a:rPr>
              <a:t>Ⅶ</a:t>
            </a:r>
            <a:r>
              <a:rPr lang="ja-JP" altLang="en-US" sz="1400" b="1" dirty="0">
                <a:solidFill>
                  <a:schemeClr val="tx1"/>
                </a:solidFill>
                <a:latin typeface="+mn-ea"/>
              </a:rPr>
              <a:t>　経営計画</a:t>
            </a:r>
            <a:r>
              <a:rPr lang="en-US" altLang="ja-JP" sz="1400" b="1" dirty="0">
                <a:solidFill>
                  <a:schemeClr val="tx1"/>
                </a:solidFill>
                <a:latin typeface="+mn-ea"/>
              </a:rPr>
              <a:t>Ver.5.0</a:t>
            </a:r>
            <a:r>
              <a:rPr lang="ja-JP" altLang="en-US" sz="1400" b="1" dirty="0">
                <a:solidFill>
                  <a:schemeClr val="tx1"/>
                </a:solidFill>
                <a:latin typeface="+mn-ea"/>
              </a:rPr>
              <a:t>のまとめ</a:t>
            </a:r>
            <a:r>
              <a:rPr lang="en-US" altLang="ja-JP" sz="1400" b="1" dirty="0">
                <a:solidFill>
                  <a:schemeClr val="tx1"/>
                </a:solidFill>
                <a:latin typeface="+mn-ea"/>
              </a:rPr>
              <a:t>			</a:t>
            </a:r>
            <a:r>
              <a:rPr lang="en-US" altLang="ja-JP" sz="1400" b="1" dirty="0" smtClean="0">
                <a:solidFill>
                  <a:schemeClr val="tx1"/>
                </a:solidFill>
                <a:latin typeface="+mn-ea"/>
              </a:rPr>
              <a:t>	35</a:t>
            </a:r>
            <a:endParaRPr lang="en-US" altLang="ja-JP" sz="1400" b="1" dirty="0">
              <a:solidFill>
                <a:schemeClr val="tx1"/>
              </a:solidFill>
              <a:latin typeface="+mn-ea"/>
            </a:endParaRPr>
          </a:p>
          <a:p>
            <a:pPr marL="0" indent="0" algn="just">
              <a:buNone/>
            </a:pPr>
            <a:r>
              <a:rPr lang="ja-JP" altLang="en-US" sz="1400" dirty="0">
                <a:solidFill>
                  <a:schemeClr val="tx1"/>
                </a:solidFill>
                <a:latin typeface="+mn-ea"/>
              </a:rPr>
              <a:t>　１　経営計画</a:t>
            </a:r>
            <a:r>
              <a:rPr lang="en-US" altLang="ja-JP" sz="1400" dirty="0">
                <a:solidFill>
                  <a:schemeClr val="tx1"/>
                </a:solidFill>
                <a:latin typeface="+mn-ea"/>
              </a:rPr>
              <a:t>Ver.4.0</a:t>
            </a:r>
            <a:r>
              <a:rPr lang="ja-JP" altLang="en-US" sz="1400" dirty="0">
                <a:solidFill>
                  <a:schemeClr val="tx1"/>
                </a:solidFill>
                <a:latin typeface="+mn-ea"/>
              </a:rPr>
              <a:t>で抽出した</a:t>
            </a:r>
            <a:r>
              <a:rPr lang="ja-JP" altLang="en-US" sz="1400" dirty="0" smtClean="0">
                <a:solidFill>
                  <a:schemeClr val="tx1"/>
                </a:solidFill>
                <a:latin typeface="+mn-ea"/>
              </a:rPr>
              <a:t>課題</a:t>
            </a:r>
            <a:r>
              <a:rPr lang="en-US" altLang="ja-JP" sz="1400" dirty="0" smtClean="0">
                <a:solidFill>
                  <a:schemeClr val="tx1"/>
                </a:solidFill>
                <a:latin typeface="+mn-ea"/>
              </a:rPr>
              <a:t>			  9</a:t>
            </a:r>
            <a:endParaRPr lang="en-US" altLang="ja-JP" sz="1400" dirty="0">
              <a:solidFill>
                <a:schemeClr val="tx1"/>
              </a:solidFill>
              <a:latin typeface="+mn-ea"/>
            </a:endParaRPr>
          </a:p>
          <a:p>
            <a:pPr marL="0" indent="0">
              <a:lnSpc>
                <a:spcPct val="80000"/>
              </a:lnSpc>
              <a:buNone/>
            </a:pPr>
            <a:r>
              <a:rPr lang="ja-JP" altLang="en-US" sz="1400" dirty="0">
                <a:solidFill>
                  <a:schemeClr val="tx1"/>
                </a:solidFill>
                <a:latin typeface="+mn-ea"/>
              </a:rPr>
              <a:t>　２　個別課題への取組み成果（主に短期的取組</a:t>
            </a:r>
            <a:r>
              <a:rPr lang="ja-JP" altLang="en-US" sz="1400" dirty="0" smtClean="0">
                <a:solidFill>
                  <a:schemeClr val="tx1"/>
                </a:solidFill>
                <a:latin typeface="+mn-ea"/>
              </a:rPr>
              <a:t>）</a:t>
            </a:r>
            <a:r>
              <a:rPr lang="en-US" altLang="ja-JP" sz="1400" dirty="0" smtClean="0">
                <a:solidFill>
                  <a:schemeClr val="tx1"/>
                </a:solidFill>
                <a:latin typeface="+mn-ea"/>
              </a:rPr>
              <a:t>	10</a:t>
            </a:r>
            <a:endParaRPr lang="en-US" altLang="ja-JP" sz="1400" dirty="0">
              <a:solidFill>
                <a:schemeClr val="tx1"/>
              </a:solidFill>
              <a:latin typeface="+mn-ea"/>
            </a:endParaRPr>
          </a:p>
          <a:p>
            <a:pPr marL="0" indent="0">
              <a:lnSpc>
                <a:spcPct val="80000"/>
              </a:lnSpc>
              <a:buNone/>
            </a:pPr>
            <a:r>
              <a:rPr lang="ja-JP" altLang="en-US" sz="1400" dirty="0">
                <a:solidFill>
                  <a:schemeClr val="tx1"/>
                </a:solidFill>
                <a:latin typeface="+mn-ea"/>
              </a:rPr>
              <a:t>　３　全般的課題の</a:t>
            </a:r>
            <a:r>
              <a:rPr lang="ja-JP" altLang="en-US" sz="1400" dirty="0" smtClean="0">
                <a:solidFill>
                  <a:schemeClr val="tx1"/>
                </a:solidFill>
                <a:latin typeface="+mn-ea"/>
              </a:rPr>
              <a:t>抽出</a:t>
            </a:r>
            <a:r>
              <a:rPr lang="en-US" altLang="ja-JP" sz="1400" dirty="0" smtClean="0">
                <a:solidFill>
                  <a:schemeClr val="tx1"/>
                </a:solidFill>
                <a:latin typeface="+mn-ea"/>
              </a:rPr>
              <a:t>					13</a:t>
            </a:r>
            <a:endParaRPr lang="en-US" altLang="ja-JP" sz="1400" dirty="0">
              <a:solidFill>
                <a:schemeClr val="tx1"/>
              </a:solidFill>
              <a:latin typeface="+mn-ea"/>
            </a:endParaRPr>
          </a:p>
          <a:p>
            <a:pPr marL="0" indent="0">
              <a:lnSpc>
                <a:spcPct val="80000"/>
              </a:lnSpc>
              <a:buNone/>
            </a:pPr>
            <a:r>
              <a:rPr lang="ja-JP" altLang="en-US" sz="1400" dirty="0">
                <a:solidFill>
                  <a:schemeClr val="tx1"/>
                </a:solidFill>
                <a:latin typeface="+mn-ea"/>
              </a:rPr>
              <a:t>　４　個別課題の</a:t>
            </a:r>
            <a:r>
              <a:rPr lang="ja-JP" altLang="en-US" sz="1400" dirty="0" smtClean="0">
                <a:solidFill>
                  <a:schemeClr val="tx1"/>
                </a:solidFill>
                <a:latin typeface="+mn-ea"/>
              </a:rPr>
              <a:t>抽出</a:t>
            </a:r>
            <a:r>
              <a:rPr lang="en-US" altLang="ja-JP" sz="1400" dirty="0" smtClean="0">
                <a:solidFill>
                  <a:schemeClr val="tx1"/>
                </a:solidFill>
                <a:latin typeface="+mn-ea"/>
              </a:rPr>
              <a:t>						14</a:t>
            </a:r>
            <a:endParaRPr lang="en-US" altLang="ja-JP" sz="1400" dirty="0">
              <a:solidFill>
                <a:schemeClr val="tx1"/>
              </a:solidFill>
              <a:latin typeface="+mn-ea"/>
            </a:endParaRPr>
          </a:p>
          <a:p>
            <a:pPr marL="0" indent="0">
              <a:lnSpc>
                <a:spcPct val="80000"/>
              </a:lnSpc>
              <a:buNone/>
            </a:pPr>
            <a:endParaRPr lang="en-US" altLang="ja-JP" sz="1400" dirty="0">
              <a:solidFill>
                <a:schemeClr val="tx1"/>
              </a:solidFill>
              <a:latin typeface="+mn-ea"/>
            </a:endParaRPr>
          </a:p>
          <a:p>
            <a:pPr marL="0" indent="0">
              <a:lnSpc>
                <a:spcPct val="80000"/>
              </a:lnSpc>
              <a:buNone/>
            </a:pPr>
            <a:r>
              <a:rPr lang="ja-JP" altLang="en-US" sz="1400" dirty="0">
                <a:solidFill>
                  <a:schemeClr val="tx1"/>
                </a:solidFill>
                <a:latin typeface="+mn-ea"/>
              </a:rPr>
              <a:t>　</a:t>
            </a:r>
            <a:endParaRPr lang="en-US" altLang="ja-JP" sz="1400" dirty="0">
              <a:solidFill>
                <a:schemeClr val="tx1"/>
              </a:solidFill>
              <a:latin typeface="+mn-ea"/>
            </a:endParaRPr>
          </a:p>
          <a:p>
            <a:pPr marL="0" indent="0">
              <a:lnSpc>
                <a:spcPct val="80000"/>
              </a:lnSpc>
              <a:buNone/>
            </a:pPr>
            <a:r>
              <a:rPr lang="ja-JP" altLang="en-US" sz="1400" dirty="0">
                <a:solidFill>
                  <a:schemeClr val="tx1"/>
                </a:solidFill>
                <a:latin typeface="+mn-ea"/>
              </a:rPr>
              <a:t>　</a:t>
            </a:r>
            <a:r>
              <a:rPr lang="ja-JP" altLang="en-US" sz="1400" dirty="0">
                <a:solidFill>
                  <a:srgbClr val="FF0000"/>
                </a:solidFill>
                <a:latin typeface="+mn-ea"/>
              </a:rPr>
              <a:t>　</a:t>
            </a:r>
            <a:endParaRPr lang="en-US" altLang="ja-JP" sz="1400" dirty="0">
              <a:solidFill>
                <a:schemeClr val="tx1"/>
              </a:solidFill>
              <a:latin typeface="+mn-ea"/>
            </a:endParaRPr>
          </a:p>
        </p:txBody>
      </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2</a:t>
            </a:fld>
            <a:endParaRPr kumimoji="1" lang="ja-JP" altLang="en-US" dirty="0"/>
          </a:p>
        </p:txBody>
      </p:sp>
    </p:spTree>
    <p:extLst>
      <p:ext uri="{BB962C8B-B14F-4D97-AF65-F5344CB8AC3E}">
        <p14:creationId xmlns:p14="http://schemas.microsoft.com/office/powerpoint/2010/main" val="1439858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61492"/>
            <a:ext cx="7886700" cy="101800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a:solidFill>
                  <a:schemeClr val="tx1"/>
                </a:solidFill>
                <a:latin typeface="+mj-ea"/>
              </a:rPr>
              <a:t>Ⅳ</a:t>
            </a:r>
            <a:r>
              <a:rPr lang="ja-JP" altLang="en-US" sz="1600" b="1" dirty="0">
                <a:solidFill>
                  <a:schemeClr val="tx1"/>
                </a:solidFill>
                <a:latin typeface="+mj-ea"/>
              </a:rPr>
              <a:t>　経営改善策</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chemeClr val="tx1"/>
                </a:solidFill>
                <a:latin typeface="+mj-ea"/>
              </a:rPr>
              <a:t>　１．全般的課題への対応</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chemeClr val="tx1"/>
                </a:solidFill>
                <a:latin typeface="+mj-ea"/>
              </a:rPr>
              <a:t>　　②　稼働率向上のための分析及び戦略策定が必要</a:t>
            </a:r>
          </a:p>
        </p:txBody>
      </p:sp>
      <p:sp>
        <p:nvSpPr>
          <p:cNvPr id="6" name="正方形/長方形 5"/>
          <p:cNvSpPr/>
          <p:nvPr/>
        </p:nvSpPr>
        <p:spPr>
          <a:xfrm>
            <a:off x="260621" y="1608104"/>
            <a:ext cx="8673152" cy="5016666"/>
          </a:xfrm>
          <a:prstGeom prst="rect">
            <a:avLst/>
          </a:prstGeom>
          <a:ln w="38100">
            <a:solidFill>
              <a:srgbClr val="7030A0"/>
            </a:solidFill>
          </a:ln>
        </p:spPr>
        <p:txBody>
          <a:bodyPr wrap="square" anchor="t">
            <a:noAutofit/>
          </a:bodyPr>
          <a:lstStyle/>
          <a:p>
            <a:pPr marL="171450" lvl="0" indent="-171450" algn="just">
              <a:spcBef>
                <a:spcPts val="300"/>
              </a:spcBef>
              <a:spcAft>
                <a:spcPts val="0"/>
              </a:spcAft>
              <a:buFont typeface="Wingdings" panose="05000000000000000000" pitchFamily="2" charset="2"/>
              <a:buChar char="Ø"/>
            </a:pPr>
            <a:endParaRPr lang="en-US" altLang="ja-JP" sz="2800" kern="100" dirty="0">
              <a:latin typeface="+mj-ea"/>
              <a:ea typeface="+mj-ea"/>
              <a:cs typeface="Times New Roman" panose="02020603050405020304" pitchFamily="18" charset="0"/>
            </a:endParaRPr>
          </a:p>
          <a:p>
            <a:pPr lvl="0" algn="just">
              <a:spcBef>
                <a:spcPts val="300"/>
              </a:spcBef>
              <a:spcAft>
                <a:spcPts val="0"/>
              </a:spcAft>
            </a:pPr>
            <a:r>
              <a:rPr lang="en-US" altLang="ja-JP" sz="1400" b="1" kern="100" dirty="0">
                <a:latin typeface="+mj-ea"/>
                <a:ea typeface="+mj-ea"/>
                <a:cs typeface="Times New Roman" panose="02020603050405020304" pitchFamily="18" charset="0"/>
              </a:rPr>
              <a:t>Ⅰ</a:t>
            </a:r>
            <a:r>
              <a:rPr lang="ja-JP" altLang="en-US" sz="1400" b="1" kern="100" dirty="0">
                <a:latin typeface="+mj-ea"/>
                <a:ea typeface="+mj-ea"/>
                <a:cs typeface="Times New Roman" panose="02020603050405020304" pitchFamily="18" charset="0"/>
              </a:rPr>
              <a:t>．</a:t>
            </a:r>
            <a:r>
              <a:rPr lang="ja-JP" altLang="en-US" sz="1400" b="1" u="sng" kern="100" dirty="0">
                <a:latin typeface="+mj-ea"/>
                <a:ea typeface="+mj-ea"/>
                <a:cs typeface="Times New Roman" panose="02020603050405020304" pitchFamily="18" charset="0"/>
              </a:rPr>
              <a:t>上屋をはじめとした所管施設の補修強化</a:t>
            </a:r>
            <a:endParaRPr lang="en-US" altLang="ja-JP" sz="1400" b="1" u="sng" kern="100" dirty="0">
              <a:latin typeface="+mj-ea"/>
              <a:ea typeface="+mj-ea"/>
              <a:cs typeface="Times New Roman" panose="02020603050405020304" pitchFamily="18" charset="0"/>
            </a:endParaRPr>
          </a:p>
          <a:p>
            <a:pPr marL="285750" lvl="0" indent="-285750" algn="just">
              <a:spcBef>
                <a:spcPts val="300"/>
              </a:spcBef>
              <a:spcAft>
                <a:spcPts val="0"/>
              </a:spcAft>
              <a:buFont typeface="Wingdings" panose="05000000000000000000" pitchFamily="2" charset="2"/>
              <a:buChar char="Ø"/>
            </a:pPr>
            <a:r>
              <a:rPr lang="ja-JP" altLang="en-US" sz="1400" kern="100" dirty="0">
                <a:latin typeface="+mj-ea"/>
                <a:ea typeface="+mj-ea"/>
                <a:cs typeface="Times New Roman" panose="02020603050405020304" pitchFamily="18" charset="0"/>
              </a:rPr>
              <a:t>限りある財源を予防保全型の補修に可能な限り充当していくことで、所管施設の延命化及び機能維持に努めていく。</a:t>
            </a:r>
            <a:endParaRPr lang="en-US" altLang="ja-JP" sz="1400" kern="100" dirty="0">
              <a:latin typeface="+mj-ea"/>
              <a:ea typeface="+mj-ea"/>
              <a:cs typeface="Times New Roman" panose="02020603050405020304" pitchFamily="18" charset="0"/>
            </a:endParaRPr>
          </a:p>
          <a:p>
            <a:pPr lvl="0" algn="just">
              <a:spcBef>
                <a:spcPts val="300"/>
              </a:spcBef>
              <a:spcAft>
                <a:spcPts val="0"/>
              </a:spcAft>
            </a:pPr>
            <a:r>
              <a:rPr lang="en-US" altLang="ja-JP" sz="1400" b="1" kern="100" dirty="0">
                <a:latin typeface="+mj-ea"/>
                <a:ea typeface="+mj-ea"/>
                <a:cs typeface="Times New Roman" panose="02020603050405020304" pitchFamily="18" charset="0"/>
              </a:rPr>
              <a:t>Ⅱ</a:t>
            </a:r>
            <a:r>
              <a:rPr lang="ja-JP" altLang="en-US" sz="1400" b="1" kern="100" dirty="0">
                <a:latin typeface="+mj-ea"/>
                <a:ea typeface="+mj-ea"/>
                <a:cs typeface="Times New Roman" panose="02020603050405020304" pitchFamily="18" charset="0"/>
              </a:rPr>
              <a:t>．</a:t>
            </a:r>
            <a:r>
              <a:rPr lang="ja-JP" altLang="en-US" sz="1400" b="1" u="sng" kern="100" dirty="0">
                <a:latin typeface="+mj-ea"/>
                <a:ea typeface="+mj-ea"/>
                <a:cs typeface="Times New Roman" panose="02020603050405020304" pitchFamily="18" charset="0"/>
              </a:rPr>
              <a:t>高度な物流機能を持った所管施設の更新</a:t>
            </a:r>
            <a:endParaRPr lang="en-US" altLang="ja-JP" sz="1400" b="1" u="sng" kern="100" dirty="0">
              <a:latin typeface="+mj-ea"/>
              <a:ea typeface="+mj-ea"/>
              <a:cs typeface="Times New Roman" panose="02020603050405020304" pitchFamily="18" charset="0"/>
            </a:endParaRPr>
          </a:p>
          <a:p>
            <a:pPr marL="285750" lvl="0" indent="-285750" algn="just">
              <a:spcBef>
                <a:spcPts val="300"/>
              </a:spcBef>
              <a:spcAft>
                <a:spcPts val="0"/>
              </a:spcAft>
              <a:buFont typeface="Wingdings" panose="05000000000000000000" pitchFamily="2" charset="2"/>
              <a:buChar char="Ø"/>
            </a:pPr>
            <a:r>
              <a:rPr lang="ja-JP" altLang="en-US" sz="1400" kern="100" dirty="0">
                <a:latin typeface="+mj-ea"/>
                <a:ea typeface="+mj-ea"/>
                <a:cs typeface="Times New Roman" panose="02020603050405020304" pitchFamily="18" charset="0"/>
              </a:rPr>
              <a:t>所管施設の更新投資の際には、仕様やレイアウトに一定の汎用性を持たせることに留意しつつ、物流の高度化などに対応したものとする。</a:t>
            </a:r>
            <a:endParaRPr lang="en-US" altLang="ja-JP" sz="1400" kern="100" dirty="0">
              <a:latin typeface="+mj-ea"/>
              <a:ea typeface="+mj-ea"/>
              <a:cs typeface="Times New Roman" panose="02020603050405020304" pitchFamily="18" charset="0"/>
            </a:endParaRPr>
          </a:p>
          <a:p>
            <a:pPr lvl="0" algn="just">
              <a:spcBef>
                <a:spcPts val="300"/>
              </a:spcBef>
              <a:spcAft>
                <a:spcPts val="0"/>
              </a:spcAft>
            </a:pPr>
            <a:r>
              <a:rPr lang="en-US" altLang="ja-JP" sz="1400" b="1" kern="100" dirty="0">
                <a:latin typeface="+mj-ea"/>
                <a:ea typeface="+mj-ea"/>
                <a:cs typeface="Times New Roman" panose="02020603050405020304" pitchFamily="18" charset="0"/>
              </a:rPr>
              <a:t>Ⅲ</a:t>
            </a:r>
            <a:r>
              <a:rPr lang="ja-JP" altLang="en-US" sz="1400" b="1" kern="100" dirty="0">
                <a:latin typeface="+mj-ea"/>
                <a:ea typeface="+mj-ea"/>
                <a:cs typeface="Times New Roman" panose="02020603050405020304" pitchFamily="18" charset="0"/>
              </a:rPr>
              <a:t>．</a:t>
            </a:r>
            <a:r>
              <a:rPr lang="ja-JP" altLang="en-US" sz="1400" b="1" u="sng" kern="100" dirty="0">
                <a:latin typeface="+mj-ea"/>
                <a:ea typeface="+mj-ea"/>
                <a:cs typeface="Times New Roman" panose="02020603050405020304" pitchFamily="18" charset="0"/>
              </a:rPr>
              <a:t>所管施設の更新にあたっての積極的な民間活力の導入</a:t>
            </a:r>
            <a:endParaRPr lang="en-US" altLang="ja-JP" sz="1400" b="1" u="sng" kern="100" dirty="0">
              <a:latin typeface="+mj-ea"/>
              <a:ea typeface="+mj-ea"/>
              <a:cs typeface="Times New Roman" panose="02020603050405020304" pitchFamily="18" charset="0"/>
            </a:endParaRPr>
          </a:p>
          <a:p>
            <a:pPr marL="285750" lvl="0" indent="-285750" algn="just">
              <a:spcBef>
                <a:spcPts val="300"/>
              </a:spcBef>
              <a:spcAft>
                <a:spcPts val="0"/>
              </a:spcAft>
              <a:buFont typeface="Wingdings" panose="05000000000000000000" pitchFamily="2" charset="2"/>
              <a:buChar char="Ø"/>
            </a:pPr>
            <a:r>
              <a:rPr lang="ja-JP" altLang="en-US" sz="1400" kern="100" dirty="0">
                <a:latin typeface="+mj-ea"/>
                <a:ea typeface="+mj-ea"/>
                <a:cs typeface="Times New Roman" panose="02020603050405020304" pitchFamily="18" charset="0"/>
              </a:rPr>
              <a:t>更新投資においては、</a:t>
            </a:r>
            <a:r>
              <a:rPr lang="en-US" altLang="ja-JP" sz="1400" kern="100" dirty="0">
                <a:latin typeface="+mj-ea"/>
                <a:cs typeface="Times New Roman" panose="02020603050405020304" pitchFamily="18" charset="0"/>
              </a:rPr>
              <a:t>PFI</a:t>
            </a:r>
            <a:r>
              <a:rPr lang="ja-JP" altLang="en-US" sz="1400" kern="100" dirty="0">
                <a:latin typeface="+mj-ea"/>
                <a:cs typeface="Times New Roman" panose="02020603050405020304" pitchFamily="18" charset="0"/>
              </a:rPr>
              <a:t>手法を活用するなど</a:t>
            </a:r>
            <a:r>
              <a:rPr lang="ja-JP" altLang="en-US" sz="1400" kern="100" dirty="0">
                <a:latin typeface="+mj-ea"/>
                <a:ea typeface="+mj-ea"/>
                <a:cs typeface="Times New Roman" panose="02020603050405020304" pitchFamily="18" charset="0"/>
              </a:rPr>
              <a:t>民間活力の導入に積極的に取り組む。</a:t>
            </a:r>
            <a:endParaRPr lang="en-US" altLang="ja-JP" sz="1400" kern="100" dirty="0">
              <a:latin typeface="+mj-ea"/>
              <a:ea typeface="+mj-ea"/>
              <a:cs typeface="Times New Roman" panose="02020603050405020304" pitchFamily="18" charset="0"/>
            </a:endParaRPr>
          </a:p>
          <a:p>
            <a:pPr lvl="0" algn="just">
              <a:spcBef>
                <a:spcPts val="300"/>
              </a:spcBef>
              <a:spcAft>
                <a:spcPts val="0"/>
              </a:spcAft>
            </a:pPr>
            <a:r>
              <a:rPr lang="en-US" altLang="ja-JP" sz="1400" b="1" kern="100" dirty="0">
                <a:latin typeface="+mj-ea"/>
                <a:ea typeface="+mj-ea"/>
                <a:cs typeface="Times New Roman" panose="02020603050405020304" pitchFamily="18" charset="0"/>
              </a:rPr>
              <a:t>Ⅳ</a:t>
            </a:r>
            <a:r>
              <a:rPr lang="ja-JP" altLang="en-US" sz="1400" b="1" kern="100" dirty="0">
                <a:latin typeface="+mj-ea"/>
                <a:ea typeface="+mj-ea"/>
                <a:cs typeface="Times New Roman" panose="02020603050405020304" pitchFamily="18" charset="0"/>
              </a:rPr>
              <a:t>．</a:t>
            </a:r>
            <a:r>
              <a:rPr lang="ja-JP" altLang="en-US" sz="1400" b="1" u="sng" kern="100" dirty="0">
                <a:latin typeface="+mj-ea"/>
                <a:ea typeface="+mj-ea"/>
                <a:cs typeface="Times New Roman" panose="02020603050405020304" pitchFamily="18" charset="0"/>
              </a:rPr>
              <a:t>競争力のある使用料体系への見直し（使用料全体の見直し、新たな等級の設置）</a:t>
            </a:r>
            <a:endParaRPr lang="en-US" altLang="ja-JP" sz="1400" b="1" u="sng" kern="100" dirty="0">
              <a:latin typeface="+mj-ea"/>
              <a:ea typeface="+mj-ea"/>
              <a:cs typeface="Times New Roman" panose="02020603050405020304" pitchFamily="18" charset="0"/>
            </a:endParaRPr>
          </a:p>
          <a:p>
            <a:pPr marL="285750" lvl="0" indent="-285750" algn="just">
              <a:spcBef>
                <a:spcPts val="300"/>
              </a:spcBef>
              <a:spcAft>
                <a:spcPts val="0"/>
              </a:spcAft>
              <a:buFont typeface="Wingdings" panose="05000000000000000000" pitchFamily="2" charset="2"/>
              <a:buChar char="Ø"/>
            </a:pPr>
            <a:r>
              <a:rPr lang="ja-JP" altLang="en-US" sz="1400" kern="100" dirty="0">
                <a:latin typeface="+mj-ea"/>
                <a:ea typeface="+mj-ea"/>
                <a:cs typeface="Times New Roman" panose="02020603050405020304" pitchFamily="18" charset="0"/>
              </a:rPr>
              <a:t>現行の使用料を全体的に軽減すること、あるいは現行の使用料の等級に下限の等級を追加するなどにより、「ユーザー視点での競争力のある使用料」とする。</a:t>
            </a:r>
            <a:endParaRPr lang="en-US" altLang="ja-JP" sz="1400" kern="100" dirty="0">
              <a:latin typeface="+mj-ea"/>
              <a:ea typeface="+mj-ea"/>
              <a:cs typeface="Times New Roman" panose="02020603050405020304" pitchFamily="18" charset="0"/>
            </a:endParaRPr>
          </a:p>
          <a:p>
            <a:pPr lvl="0" algn="just">
              <a:spcBef>
                <a:spcPts val="300"/>
              </a:spcBef>
              <a:spcAft>
                <a:spcPts val="0"/>
              </a:spcAft>
            </a:pPr>
            <a:r>
              <a:rPr lang="ja-JP" altLang="en-US" sz="1400" kern="100" dirty="0">
                <a:latin typeface="+mj-ea"/>
                <a:ea typeface="+mj-ea"/>
                <a:cs typeface="Times New Roman" panose="02020603050405020304" pitchFamily="18" charset="0"/>
              </a:rPr>
              <a:t>　　</a:t>
            </a:r>
            <a:r>
              <a:rPr lang="en-US" altLang="ja-JP" sz="1400" kern="100" dirty="0">
                <a:latin typeface="+mj-ea"/>
                <a:ea typeface="+mj-ea"/>
                <a:cs typeface="Times New Roman" panose="02020603050405020304" pitchFamily="18" charset="0"/>
              </a:rPr>
              <a:t>※</a:t>
            </a:r>
            <a:r>
              <a:rPr lang="ja-JP" altLang="en-US" sz="1400" kern="100" dirty="0">
                <a:latin typeface="+mj-ea"/>
                <a:ea typeface="+mj-ea"/>
                <a:cs typeface="Times New Roman" panose="02020603050405020304" pitchFamily="18" charset="0"/>
              </a:rPr>
              <a:t>うち、「新たな等級の設置」については、令和</a:t>
            </a:r>
            <a:r>
              <a:rPr lang="en-US" altLang="ja-JP" sz="1400" kern="100" dirty="0">
                <a:latin typeface="+mj-ea"/>
                <a:ea typeface="+mj-ea"/>
                <a:cs typeface="Times New Roman" panose="02020603050405020304" pitchFamily="18" charset="0"/>
              </a:rPr>
              <a:t>2</a:t>
            </a:r>
            <a:r>
              <a:rPr lang="ja-JP" altLang="en-US" sz="1400" kern="100" dirty="0">
                <a:latin typeface="+mj-ea"/>
                <a:ea typeface="+mj-ea"/>
                <a:cs typeface="Times New Roman" panose="02020603050405020304" pitchFamily="18" charset="0"/>
              </a:rPr>
              <a:t>年度から実施</a:t>
            </a:r>
            <a:endParaRPr lang="en-US" altLang="ja-JP" sz="1400" kern="100" dirty="0">
              <a:latin typeface="+mj-ea"/>
              <a:ea typeface="+mj-ea"/>
              <a:cs typeface="Times New Roman" panose="02020603050405020304" pitchFamily="18" charset="0"/>
            </a:endParaRPr>
          </a:p>
          <a:p>
            <a:pPr lvl="0" algn="just">
              <a:spcBef>
                <a:spcPts val="300"/>
              </a:spcBef>
              <a:spcAft>
                <a:spcPts val="0"/>
              </a:spcAft>
            </a:pPr>
            <a:r>
              <a:rPr lang="en-US" altLang="ja-JP" sz="1400" b="1" kern="100" dirty="0">
                <a:latin typeface="+mj-ea"/>
                <a:ea typeface="+mj-ea"/>
                <a:cs typeface="Times New Roman" panose="02020603050405020304" pitchFamily="18" charset="0"/>
              </a:rPr>
              <a:t>Ⅴ</a:t>
            </a:r>
            <a:r>
              <a:rPr lang="ja-JP" altLang="en-US" sz="1400" b="1" kern="100" dirty="0">
                <a:latin typeface="+mj-ea"/>
                <a:ea typeface="+mj-ea"/>
                <a:cs typeface="Times New Roman" panose="02020603050405020304" pitchFamily="18" charset="0"/>
              </a:rPr>
              <a:t>．</a:t>
            </a:r>
            <a:r>
              <a:rPr lang="ja-JP" altLang="en-US" sz="1400" b="1" u="sng" kern="100" dirty="0">
                <a:latin typeface="+mj-ea"/>
                <a:ea typeface="+mj-ea"/>
                <a:cs typeface="Times New Roman" panose="02020603050405020304" pitchFamily="18" charset="0"/>
              </a:rPr>
              <a:t>取扱貨物量が増加し所管施設の稼働率向上につながるインセンティブの実施</a:t>
            </a:r>
            <a:endParaRPr lang="en-US" altLang="ja-JP" sz="1400" b="1" u="sng" kern="100" dirty="0">
              <a:latin typeface="+mj-ea"/>
              <a:ea typeface="+mj-ea"/>
              <a:cs typeface="Times New Roman" panose="02020603050405020304" pitchFamily="18" charset="0"/>
            </a:endParaRPr>
          </a:p>
          <a:p>
            <a:pPr marL="285750" lvl="0" indent="-285750" algn="just">
              <a:spcBef>
                <a:spcPts val="300"/>
              </a:spcBef>
              <a:spcAft>
                <a:spcPts val="0"/>
              </a:spcAft>
              <a:buFont typeface="Wingdings" panose="05000000000000000000" pitchFamily="2" charset="2"/>
              <a:buChar char="Ø"/>
            </a:pPr>
            <a:r>
              <a:rPr lang="ja-JP" altLang="en-US" sz="1400" kern="100" dirty="0">
                <a:latin typeface="+mj-ea"/>
                <a:ea typeface="+mj-ea"/>
                <a:cs typeface="Times New Roman" panose="02020603050405020304" pitchFamily="18" charset="0"/>
              </a:rPr>
              <a:t>所管施設の利用促進（使用開始）につながるような「新たな使用料制度」や「取扱貨物量増加に対するインセンティブ（集貨に関する支援）」などを検討する。</a:t>
            </a:r>
            <a:endParaRPr lang="en-US" altLang="ja-JP" sz="1400" kern="100" dirty="0">
              <a:latin typeface="+mj-ea"/>
              <a:ea typeface="+mj-ea"/>
              <a:cs typeface="Times New Roman" panose="02020603050405020304" pitchFamily="18" charset="0"/>
            </a:endParaRPr>
          </a:p>
          <a:p>
            <a:pPr lvl="0" algn="just">
              <a:spcBef>
                <a:spcPts val="300"/>
              </a:spcBef>
              <a:spcAft>
                <a:spcPts val="0"/>
              </a:spcAft>
            </a:pPr>
            <a:r>
              <a:rPr lang="en-US" altLang="ja-JP" sz="1400" b="1" kern="100" dirty="0">
                <a:latin typeface="+mj-ea"/>
                <a:ea typeface="+mj-ea"/>
                <a:cs typeface="Times New Roman" panose="02020603050405020304" pitchFamily="18" charset="0"/>
              </a:rPr>
              <a:t>Ⅵ</a:t>
            </a:r>
            <a:r>
              <a:rPr lang="ja-JP" altLang="en-US" sz="1400" b="1" kern="100" dirty="0">
                <a:latin typeface="+mj-ea"/>
                <a:ea typeface="+mj-ea"/>
                <a:cs typeface="Times New Roman" panose="02020603050405020304" pitchFamily="18" charset="0"/>
              </a:rPr>
              <a:t>．</a:t>
            </a:r>
            <a:r>
              <a:rPr lang="ja-JP" altLang="en-US" sz="1400" b="1" u="sng" kern="100" dirty="0">
                <a:latin typeface="+mj-ea"/>
                <a:ea typeface="+mj-ea"/>
                <a:cs typeface="Times New Roman" panose="02020603050405020304" pitchFamily="18" charset="0"/>
              </a:rPr>
              <a:t>大阪港内での物流の効率化につながるインセンティブの実施</a:t>
            </a:r>
            <a:endParaRPr lang="en-US" altLang="ja-JP" sz="1400" b="1" u="sng" kern="100" dirty="0">
              <a:latin typeface="+mj-ea"/>
              <a:ea typeface="+mj-ea"/>
              <a:cs typeface="Times New Roman" panose="02020603050405020304" pitchFamily="18" charset="0"/>
            </a:endParaRPr>
          </a:p>
          <a:p>
            <a:pPr marL="285750" lvl="0" indent="-285750" algn="just">
              <a:spcBef>
                <a:spcPts val="300"/>
              </a:spcBef>
              <a:spcAft>
                <a:spcPts val="0"/>
              </a:spcAft>
              <a:buFont typeface="Wingdings" panose="05000000000000000000" pitchFamily="2" charset="2"/>
              <a:buChar char="Ø"/>
            </a:pPr>
            <a:r>
              <a:rPr lang="ja-JP" altLang="en-US" sz="1400" kern="100" dirty="0">
                <a:latin typeface="+mj-ea"/>
                <a:ea typeface="+mj-ea"/>
                <a:cs typeface="Times New Roman" panose="02020603050405020304" pitchFamily="18" charset="0"/>
              </a:rPr>
              <a:t>大阪港内における渋滞の緩和など、物流の効率化に資するユーザーの取り組みに対して、使用料の軽減や事業への支援などを検討する。</a:t>
            </a:r>
          </a:p>
        </p:txBody>
      </p:sp>
      <p:sp>
        <p:nvSpPr>
          <p:cNvPr id="7" name="正方形/長方形 6"/>
          <p:cNvSpPr/>
          <p:nvPr/>
        </p:nvSpPr>
        <p:spPr>
          <a:xfrm>
            <a:off x="260621" y="1602249"/>
            <a:ext cx="2155033" cy="39446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bg1"/>
                </a:solidFill>
                <a:latin typeface="メイリオ" panose="020B0604030504040204" pitchFamily="50" charset="-128"/>
                <a:ea typeface="メイリオ" panose="020B0604030504040204" pitchFamily="50" charset="-128"/>
              </a:rPr>
              <a:t>　</a:t>
            </a:r>
            <a:r>
              <a:rPr lang="zh-TW" altLang="en-US" sz="1600" b="1" dirty="0" smtClean="0">
                <a:solidFill>
                  <a:schemeClr val="bg1"/>
                </a:solidFill>
                <a:latin typeface="メイリオ" panose="020B0604030504040204" pitchFamily="50" charset="-128"/>
                <a:ea typeface="メイリオ" panose="020B0604030504040204" pitchFamily="50" charset="-128"/>
              </a:rPr>
              <a:t>≪</a:t>
            </a:r>
            <a:r>
              <a:rPr lang="zh-TW" altLang="en-US" sz="1600" b="1" dirty="0">
                <a:solidFill>
                  <a:schemeClr val="bg1"/>
                </a:solidFill>
                <a:latin typeface="メイリオ" panose="020B0604030504040204" pitchFamily="50" charset="-128"/>
                <a:ea typeface="メイリオ" panose="020B0604030504040204" pitchFamily="50" charset="-128"/>
              </a:rPr>
              <a:t>競争力強化策≫</a:t>
            </a:r>
          </a:p>
        </p:txBody>
      </p:sp>
      <p:sp>
        <p:nvSpPr>
          <p:cNvPr id="2" name="正方形/長方形 1"/>
          <p:cNvSpPr/>
          <p:nvPr/>
        </p:nvSpPr>
        <p:spPr>
          <a:xfrm>
            <a:off x="260621" y="922303"/>
            <a:ext cx="8673152" cy="523220"/>
          </a:xfrm>
          <a:prstGeom prst="rect">
            <a:avLst/>
          </a:prstGeom>
        </p:spPr>
        <p:txBody>
          <a:bodyPr wrap="square">
            <a:spAutoFit/>
          </a:bodyPr>
          <a:lstStyle/>
          <a:p>
            <a:pPr marL="285750" indent="-285750">
              <a:buFont typeface="Wingdings" panose="05000000000000000000" pitchFamily="2" charset="2"/>
              <a:buChar char="Ø"/>
            </a:pPr>
            <a:r>
              <a:rPr lang="ja-JP" altLang="en-US" sz="1400" b="1" dirty="0">
                <a:latin typeface="+mn-ea"/>
                <a:cs typeface="Times New Roman" panose="02020603050405020304" pitchFamily="18" charset="0"/>
              </a:rPr>
              <a:t>本経営計画での「経営改善策」を実現することによって生じる「財源」をもって以下の「競争力強化策」を実行する。</a:t>
            </a:r>
            <a:endParaRPr lang="ja-JP" altLang="en-US" sz="1400" b="1" dirty="0">
              <a:latin typeface="+mn-ea"/>
            </a:endParaRPr>
          </a:p>
        </p:txBody>
      </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20</a:t>
            </a:fld>
            <a:endParaRPr kumimoji="1" lang="ja-JP" altLang="en-US" dirty="0"/>
          </a:p>
        </p:txBody>
      </p:sp>
    </p:spTree>
    <p:extLst>
      <p:ext uri="{BB962C8B-B14F-4D97-AF65-F5344CB8AC3E}">
        <p14:creationId xmlns:p14="http://schemas.microsoft.com/office/powerpoint/2010/main" val="855111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1"/>
            <a:ext cx="7886700" cy="1272085"/>
          </a:xfrm>
        </p:spPr>
        <p:txBody>
          <a:bodyPr>
            <a:noAutofit/>
          </a:bodyPr>
          <a:lstStyle/>
          <a:p>
            <a:r>
              <a:rPr lang="en-US" altLang="ja-JP" sz="1600" b="1" dirty="0">
                <a:solidFill>
                  <a:schemeClr val="tx1"/>
                </a:solidFill>
                <a:latin typeface="+mj-ea"/>
              </a:rPr>
              <a:t>Ⅳ</a:t>
            </a:r>
            <a:r>
              <a:rPr kumimoji="1" lang="ja-JP" altLang="en-US" sz="1600" b="1" dirty="0">
                <a:solidFill>
                  <a:schemeClr val="tx1"/>
                </a:solidFill>
                <a:latin typeface="+mj-ea"/>
              </a:rPr>
              <a:t>　経営改善策</a:t>
            </a:r>
            <a:r>
              <a:rPr kumimoji="1" lang="en-US" altLang="ja-JP" sz="1600" b="1" dirty="0">
                <a:solidFill>
                  <a:schemeClr val="tx1"/>
                </a:solidFill>
                <a:latin typeface="+mj-ea"/>
              </a:rPr>
              <a:t/>
            </a:r>
            <a:br>
              <a:rPr kumimoji="1" lang="en-US" altLang="ja-JP" sz="1600" b="1" dirty="0">
                <a:solidFill>
                  <a:schemeClr val="tx1"/>
                </a:solidFill>
                <a:latin typeface="+mj-ea"/>
              </a:rPr>
            </a:br>
            <a:r>
              <a:rPr lang="ja-JP" altLang="en-US" sz="1600" b="1" dirty="0">
                <a:solidFill>
                  <a:schemeClr val="tx1"/>
                </a:solidFill>
                <a:latin typeface="+mj-ea"/>
              </a:rPr>
              <a:t>　１．全般的課題への対応</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chemeClr val="tx1"/>
                </a:solidFill>
                <a:latin typeface="+mj-ea"/>
              </a:rPr>
              <a:t>　　③　過大な土地賃借料負担（施設提供事業から埋立事業への支払）</a:t>
            </a:r>
            <a:endParaRPr kumimoji="1" lang="ja-JP" altLang="en-US" sz="1600" b="1" dirty="0">
              <a:solidFill>
                <a:schemeClr val="tx1"/>
              </a:solidFill>
              <a:latin typeface="+mj-ea"/>
            </a:endParaRPr>
          </a:p>
        </p:txBody>
      </p:sp>
      <p:sp useBgFill="1">
        <p:nvSpPr>
          <p:cNvPr id="4" name="正方形/長方形 3"/>
          <p:cNvSpPr/>
          <p:nvPr/>
        </p:nvSpPr>
        <p:spPr>
          <a:xfrm>
            <a:off x="109903" y="1102922"/>
            <a:ext cx="8872330" cy="2421704"/>
          </a:xfrm>
          <a:prstGeom prst="rect">
            <a:avLst/>
          </a:prstGeom>
          <a:ln w="38100">
            <a:solidFill>
              <a:srgbClr val="7030A0"/>
            </a:solidFill>
          </a:ln>
        </p:spPr>
        <p:txBody>
          <a:bodyPr wrap="square">
            <a:noAutofit/>
          </a:bodyPr>
          <a:lstStyle/>
          <a:p>
            <a:pPr lvl="0" algn="just">
              <a:spcAft>
                <a:spcPts val="0"/>
              </a:spcAft>
            </a:pPr>
            <a:endParaRPr lang="en-US" altLang="ja-JP" kern="100" dirty="0">
              <a:latin typeface="+mn-ea"/>
              <a:cs typeface="Times New Roman" panose="02020603050405020304" pitchFamily="18" charset="0"/>
            </a:endParaRPr>
          </a:p>
          <a:p>
            <a:pPr lvl="0" algn="just">
              <a:spcAft>
                <a:spcPts val="0"/>
              </a:spcAft>
            </a:pPr>
            <a:endParaRPr lang="en-US" altLang="ja-JP" kern="100" dirty="0">
              <a:latin typeface="+mn-ea"/>
              <a:cs typeface="Times New Roman" panose="02020603050405020304" pitchFamily="18" charset="0"/>
            </a:endParaRPr>
          </a:p>
          <a:p>
            <a:pPr marL="285750" indent="-285750" algn="just">
              <a:spcAft>
                <a:spcPts val="0"/>
              </a:spcAft>
              <a:buFont typeface="Arial" panose="020B0604020202020204" pitchFamily="34" charset="0"/>
              <a:buChar char="•"/>
            </a:pPr>
            <a:r>
              <a:rPr lang="ja-JP" altLang="ja-JP" kern="100" dirty="0" smtClean="0">
                <a:latin typeface="+mn-ea"/>
                <a:cs typeface="Times New Roman" panose="02020603050405020304" pitchFamily="18" charset="0"/>
              </a:rPr>
              <a:t>施設</a:t>
            </a:r>
            <a:r>
              <a:rPr lang="ja-JP" altLang="ja-JP" kern="100" dirty="0">
                <a:latin typeface="+mn-ea"/>
                <a:cs typeface="Times New Roman" panose="02020603050405020304" pitchFamily="18" charset="0"/>
              </a:rPr>
              <a:t>提供事業では、埋立地の埠頭用地の</a:t>
            </a:r>
            <a:r>
              <a:rPr lang="ja-JP" altLang="en-US" kern="100" dirty="0">
                <a:latin typeface="+mn-ea"/>
                <a:cs typeface="Times New Roman" panose="02020603050405020304" pitchFamily="18" charset="0"/>
              </a:rPr>
              <a:t>底地</a:t>
            </a:r>
            <a:r>
              <a:rPr lang="ja-JP" altLang="ja-JP" kern="100" dirty="0">
                <a:latin typeface="+mn-ea"/>
                <a:cs typeface="Times New Roman" panose="02020603050405020304" pitchFamily="18" charset="0"/>
              </a:rPr>
              <a:t>を埋立事業から賃借しており、</a:t>
            </a:r>
            <a:r>
              <a:rPr lang="ja-JP" altLang="ja-JP" kern="100" dirty="0" smtClean="0">
                <a:latin typeface="+mn-ea"/>
                <a:cs typeface="Times New Roman" panose="02020603050405020304" pitchFamily="18" charset="0"/>
              </a:rPr>
              <a:t>その</a:t>
            </a:r>
            <a:r>
              <a:rPr lang="ja-JP" altLang="en-US" kern="100" dirty="0" smtClean="0">
                <a:latin typeface="+mn-ea"/>
                <a:cs typeface="Times New Roman" panose="02020603050405020304" pitchFamily="18" charset="0"/>
              </a:rPr>
              <a:t>賃貸料</a:t>
            </a:r>
            <a:r>
              <a:rPr lang="en-US" altLang="ja-JP" kern="100" dirty="0" smtClean="0">
                <a:latin typeface="+mn-ea"/>
                <a:cs typeface="Times New Roman" panose="02020603050405020304" pitchFamily="18" charset="0"/>
              </a:rPr>
              <a:t>20</a:t>
            </a:r>
            <a:r>
              <a:rPr lang="ja-JP" altLang="en-US" kern="100" dirty="0" smtClean="0">
                <a:latin typeface="+mn-ea"/>
                <a:cs typeface="Times New Roman" panose="02020603050405020304" pitchFamily="18" charset="0"/>
              </a:rPr>
              <a:t>億円（令和４年度見込額）は、総費用</a:t>
            </a:r>
            <a:r>
              <a:rPr lang="en-US" altLang="ja-JP" kern="100" dirty="0" smtClean="0">
                <a:latin typeface="+mn-ea"/>
                <a:cs typeface="Times New Roman" panose="02020603050405020304" pitchFamily="18" charset="0"/>
              </a:rPr>
              <a:t>42</a:t>
            </a:r>
            <a:r>
              <a:rPr lang="ja-JP" altLang="en-US" kern="100" dirty="0" smtClean="0">
                <a:latin typeface="+mn-ea"/>
                <a:cs typeface="Times New Roman" panose="02020603050405020304" pitchFamily="18" charset="0"/>
              </a:rPr>
              <a:t>億円（令和４年度見込額）の約５割</a:t>
            </a:r>
            <a:r>
              <a:rPr lang="ja-JP" altLang="ja-JP" kern="100" dirty="0" smtClean="0">
                <a:latin typeface="+mn-ea"/>
                <a:cs typeface="Times New Roman" panose="02020603050405020304" pitchFamily="18" charset="0"/>
              </a:rPr>
              <a:t>を占めるなど、大きな負担となっている。</a:t>
            </a:r>
          </a:p>
          <a:p>
            <a:pPr marL="285750" lvl="0" indent="-285750" algn="just">
              <a:spcAft>
                <a:spcPts val="0"/>
              </a:spcAft>
              <a:buFont typeface="Arial" panose="020B0604020202020204" pitchFamily="34" charset="0"/>
              <a:buChar char="•"/>
            </a:pPr>
            <a:r>
              <a:rPr lang="ja-JP" altLang="ja-JP" kern="100" dirty="0" smtClean="0">
                <a:latin typeface="+mn-ea"/>
                <a:cs typeface="Times New Roman" panose="02020603050405020304" pitchFamily="18" charset="0"/>
              </a:rPr>
              <a:t>従来</a:t>
            </a:r>
            <a:r>
              <a:rPr lang="ja-JP" altLang="ja-JP" kern="100" dirty="0">
                <a:latin typeface="+mn-ea"/>
                <a:cs typeface="Times New Roman" panose="02020603050405020304" pitchFamily="18" charset="0"/>
              </a:rPr>
              <a:t>からも賃借料の軽減は大きな課題であった</a:t>
            </a:r>
            <a:r>
              <a:rPr lang="ja-JP" altLang="en-US" kern="100" dirty="0">
                <a:latin typeface="+mn-ea"/>
                <a:cs typeface="Times New Roman" panose="02020603050405020304" pitchFamily="18" charset="0"/>
              </a:rPr>
              <a:t>ため、</a:t>
            </a:r>
            <a:r>
              <a:rPr lang="ja-JP" altLang="ja-JP" kern="100" dirty="0">
                <a:latin typeface="+mn-ea"/>
                <a:cs typeface="Times New Roman" panose="02020603050405020304" pitchFamily="18" charset="0"/>
              </a:rPr>
              <a:t>これまで</a:t>
            </a:r>
            <a:r>
              <a:rPr lang="ja-JP" altLang="en-US" kern="100" dirty="0">
                <a:latin typeface="+mn-ea"/>
                <a:cs typeface="Times New Roman" panose="02020603050405020304" pitchFamily="18" charset="0"/>
              </a:rPr>
              <a:t>の</a:t>
            </a:r>
            <a:r>
              <a:rPr lang="ja-JP" altLang="ja-JP" kern="100" dirty="0">
                <a:latin typeface="+mn-ea"/>
                <a:cs typeface="Times New Roman" panose="02020603050405020304" pitchFamily="18" charset="0"/>
              </a:rPr>
              <a:t>累積資金を財源とすることが</a:t>
            </a:r>
            <a:r>
              <a:rPr lang="ja-JP" altLang="ja-JP" kern="100" dirty="0" smtClean="0">
                <a:latin typeface="+mn-ea"/>
                <a:cs typeface="Times New Roman" panose="02020603050405020304" pitchFamily="18" charset="0"/>
              </a:rPr>
              <a:t>できる範囲</a:t>
            </a:r>
            <a:r>
              <a:rPr lang="ja-JP" altLang="ja-JP" kern="100" dirty="0">
                <a:latin typeface="+mn-ea"/>
                <a:cs typeface="Times New Roman" panose="02020603050405020304" pitchFamily="18" charset="0"/>
              </a:rPr>
              <a:t>において、埠頭用地</a:t>
            </a:r>
            <a:r>
              <a:rPr lang="ja-JP" altLang="en-US" kern="100" dirty="0">
                <a:latin typeface="+mn-ea"/>
                <a:cs typeface="Times New Roman" panose="02020603050405020304" pitchFamily="18" charset="0"/>
              </a:rPr>
              <a:t>を</a:t>
            </a:r>
            <a:r>
              <a:rPr lang="ja-JP" altLang="ja-JP" kern="100" dirty="0">
                <a:latin typeface="+mn-ea"/>
                <a:cs typeface="Times New Roman" panose="02020603050405020304" pitchFamily="18" charset="0"/>
              </a:rPr>
              <a:t>埋立事業から取得</a:t>
            </a:r>
            <a:r>
              <a:rPr lang="ja-JP" altLang="en-US" kern="100" dirty="0">
                <a:latin typeface="+mn-ea"/>
                <a:cs typeface="Times New Roman" panose="02020603050405020304" pitchFamily="18" charset="0"/>
              </a:rPr>
              <a:t>すること</a:t>
            </a:r>
            <a:r>
              <a:rPr lang="ja-JP" altLang="ja-JP" kern="100" dirty="0">
                <a:latin typeface="+mn-ea"/>
                <a:cs typeface="Times New Roman" panose="02020603050405020304" pitchFamily="18" charset="0"/>
              </a:rPr>
              <a:t>を進めてきた。</a:t>
            </a:r>
          </a:p>
        </p:txBody>
      </p:sp>
      <p:sp>
        <p:nvSpPr>
          <p:cNvPr id="11" name="正方形/長方形 10"/>
          <p:cNvSpPr/>
          <p:nvPr/>
        </p:nvSpPr>
        <p:spPr>
          <a:xfrm>
            <a:off x="109903" y="1084828"/>
            <a:ext cx="3280411" cy="42041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bg1"/>
                </a:solidFill>
              </a:rPr>
              <a:t>　課題</a:t>
            </a:r>
            <a:r>
              <a:rPr lang="ja-JP" altLang="en-US" b="1" dirty="0">
                <a:solidFill>
                  <a:schemeClr val="bg1"/>
                </a:solidFill>
              </a:rPr>
              <a:t>解決のための現状認識</a:t>
            </a:r>
          </a:p>
        </p:txBody>
      </p:sp>
      <p:sp>
        <p:nvSpPr>
          <p:cNvPr id="12" name="二等辺三角形 11"/>
          <p:cNvSpPr/>
          <p:nvPr/>
        </p:nvSpPr>
        <p:spPr>
          <a:xfrm flipV="1">
            <a:off x="2571218" y="3685733"/>
            <a:ext cx="3949700" cy="3593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109903" y="4220307"/>
            <a:ext cx="8872330" cy="2525991"/>
          </a:xfrm>
          <a:prstGeom prst="roundRect">
            <a:avLst>
              <a:gd name="adj" fmla="val 10036"/>
            </a:avLst>
          </a:prstGeom>
          <a:solidFill>
            <a:srgbClr val="421E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schemeClr val="bg1"/>
                </a:solidFill>
                <a:effectLst>
                  <a:outerShdw blurRad="38100" dist="38100" dir="2700000" algn="tl">
                    <a:srgbClr val="000000">
                      <a:alpha val="43137"/>
                    </a:srgbClr>
                  </a:outerShdw>
                </a:effectLst>
              </a:rPr>
              <a:t>課題解決のための「経営改善策」</a:t>
            </a:r>
            <a:endParaRPr lang="en-US" altLang="ja-JP" b="1" u="sng" dirty="0">
              <a:solidFill>
                <a:schemeClr val="bg1"/>
              </a:solidFill>
              <a:effectLst>
                <a:outerShdw blurRad="38100" dist="38100" dir="2700000" algn="tl">
                  <a:srgbClr val="000000">
                    <a:alpha val="43137"/>
                  </a:srgbClr>
                </a:outerShdw>
              </a:effectLst>
            </a:endParaRPr>
          </a:p>
          <a:p>
            <a:r>
              <a:rPr lang="ja-JP" altLang="en-US" b="1" dirty="0">
                <a:solidFill>
                  <a:schemeClr val="bg1"/>
                </a:solidFill>
              </a:rPr>
              <a:t>（中期的取組）</a:t>
            </a:r>
            <a:endParaRPr lang="en-US" altLang="ja-JP" b="1" dirty="0">
              <a:solidFill>
                <a:schemeClr val="bg1"/>
              </a:solidFill>
            </a:endParaRPr>
          </a:p>
          <a:p>
            <a:pPr marL="171450" indent="-171450">
              <a:buFont typeface="Arial" panose="020B0604020202020204" pitchFamily="34" charset="0"/>
              <a:buChar char="•"/>
            </a:pPr>
            <a:r>
              <a:rPr lang="ja-JP" altLang="en-US" b="1" dirty="0">
                <a:solidFill>
                  <a:schemeClr val="bg1"/>
                </a:solidFill>
              </a:rPr>
              <a:t>赤字となっている施設について個別に課題を分析し、適切な対策により経営改善を図るとともに、経営改善により生み出された資金をもって、埋立事業が所有する埠頭用地の底地を取得し、営業損益の安定的な黒字体質を構築する。</a:t>
            </a:r>
            <a:endParaRPr lang="en-US" altLang="ja-JP" b="1" dirty="0">
              <a:solidFill>
                <a:schemeClr val="bg1"/>
              </a:solidFill>
            </a:endParaRPr>
          </a:p>
          <a:p>
            <a:pPr marL="171450" indent="-171450">
              <a:buFont typeface="Arial" panose="020B0604020202020204" pitchFamily="34" charset="0"/>
              <a:buChar char="•"/>
            </a:pPr>
            <a:r>
              <a:rPr lang="ja-JP" altLang="en-US" b="1" dirty="0">
                <a:solidFill>
                  <a:schemeClr val="bg1"/>
                </a:solidFill>
              </a:rPr>
              <a:t>なお、購入にあたっては、事業全体の収支状況や個別の収支状況などを見定めて、タイミングや箇所を決定することとする。</a:t>
            </a:r>
            <a:endParaRPr lang="en-US" altLang="ja-JP" b="1" dirty="0">
              <a:solidFill>
                <a:schemeClr val="bg1"/>
              </a:solidFill>
            </a:endParaRPr>
          </a:p>
        </p:txBody>
      </p:sp>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21</a:t>
            </a:fld>
            <a:endParaRPr kumimoji="1" lang="ja-JP" altLang="en-US" dirty="0"/>
          </a:p>
        </p:txBody>
      </p:sp>
    </p:spTree>
    <p:extLst>
      <p:ext uri="{BB962C8B-B14F-4D97-AF65-F5344CB8AC3E}">
        <p14:creationId xmlns:p14="http://schemas.microsoft.com/office/powerpoint/2010/main" val="1613059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a:solidFill>
                  <a:schemeClr val="tx1"/>
                </a:solidFill>
                <a:latin typeface="+mj-ea"/>
              </a:rPr>
              <a:t>　経営改善策</a:t>
            </a:r>
            <a:r>
              <a:rPr kumimoji="1" lang="en-US" altLang="ja-JP" sz="1600" b="1" dirty="0">
                <a:solidFill>
                  <a:schemeClr val="tx1"/>
                </a:solidFill>
                <a:latin typeface="+mj-ea"/>
              </a:rPr>
              <a:t/>
            </a:r>
            <a:br>
              <a:rPr kumimoji="1" lang="en-US" altLang="ja-JP" sz="1600" b="1" dirty="0">
                <a:solidFill>
                  <a:schemeClr val="tx1"/>
                </a:solidFill>
                <a:latin typeface="+mj-ea"/>
              </a:rPr>
            </a:br>
            <a:r>
              <a:rPr lang="ja-JP" altLang="en-US" sz="1600" b="1" dirty="0">
                <a:solidFill>
                  <a:schemeClr val="tx1"/>
                </a:solidFill>
                <a:latin typeface="+mj-ea"/>
              </a:rPr>
              <a:t>　１．全般的課題への対応</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chemeClr val="tx1"/>
                </a:solidFill>
                <a:latin typeface="+mj-ea"/>
              </a:rPr>
              <a:t>　　④　収益性の低い「一体使用荷さばき地」の必要性の検証</a:t>
            </a:r>
            <a:endParaRPr kumimoji="1" lang="ja-JP" altLang="en-US" sz="1600" b="1" dirty="0">
              <a:solidFill>
                <a:schemeClr val="tx1"/>
              </a:solidFill>
              <a:latin typeface="+mj-ea"/>
            </a:endParaRPr>
          </a:p>
        </p:txBody>
      </p:sp>
      <p:grpSp>
        <p:nvGrpSpPr>
          <p:cNvPr id="22" name="グループ化 21"/>
          <p:cNvGrpSpPr>
            <a:grpSpLocks noChangeAspect="1"/>
          </p:cNvGrpSpPr>
          <p:nvPr/>
        </p:nvGrpSpPr>
        <p:grpSpPr>
          <a:xfrm>
            <a:off x="6398639" y="1691944"/>
            <a:ext cx="2621481" cy="3554820"/>
            <a:chOff x="-133115" y="2967908"/>
            <a:chExt cx="2936168" cy="3981547"/>
          </a:xfrm>
        </p:grpSpPr>
        <p:pic>
          <p:nvPicPr>
            <p:cNvPr id="4" name="図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4885" y="4330977"/>
              <a:ext cx="2648168" cy="2408699"/>
            </a:xfrm>
            <a:prstGeom prst="rect">
              <a:avLst/>
            </a:prstGeom>
          </p:spPr>
        </p:pic>
        <p:sp>
          <p:nvSpPr>
            <p:cNvPr id="2" name="正方形/長方形 1"/>
            <p:cNvSpPr/>
            <p:nvPr/>
          </p:nvSpPr>
          <p:spPr>
            <a:xfrm>
              <a:off x="1038226" y="5631657"/>
              <a:ext cx="17859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09589" y="6579390"/>
              <a:ext cx="145255" cy="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69132" y="6579390"/>
              <a:ext cx="126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16766" y="6579862"/>
              <a:ext cx="108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rot="19038172">
              <a:off x="550344" y="5220258"/>
              <a:ext cx="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90878" y="5304931"/>
              <a:ext cx="144000" cy="1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p:cNvGrpSpPr/>
            <p:nvPr/>
          </p:nvGrpSpPr>
          <p:grpSpPr>
            <a:xfrm>
              <a:off x="76739" y="3203303"/>
              <a:ext cx="2248010" cy="1066307"/>
              <a:chOff x="154885" y="3087757"/>
              <a:chExt cx="2248010" cy="1066307"/>
            </a:xfrm>
          </p:grpSpPr>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85" y="3087757"/>
                <a:ext cx="1486036" cy="1066307"/>
              </a:xfrm>
              <a:prstGeom prst="rect">
                <a:avLst/>
              </a:prstGeom>
            </p:spPr>
          </p:pic>
          <p:sp>
            <p:nvSpPr>
              <p:cNvPr id="7" name="正方形/長方形 6"/>
              <p:cNvSpPr/>
              <p:nvPr/>
            </p:nvSpPr>
            <p:spPr>
              <a:xfrm rot="5934806">
                <a:off x="1288075" y="3860988"/>
                <a:ext cx="291462"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488495" y="3691316"/>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n-ea"/>
                  </a:rPr>
                  <a:t>HS-2,3</a:t>
                </a:r>
                <a:endParaRPr kumimoji="1" lang="ja-JP" altLang="en-US" sz="1200" dirty="0">
                  <a:solidFill>
                    <a:schemeClr val="tx1"/>
                  </a:solidFill>
                  <a:latin typeface="+mn-ea"/>
                </a:endParaRPr>
              </a:p>
            </p:txBody>
          </p:sp>
          <p:cxnSp>
            <p:nvCxnSpPr>
              <p:cNvPr id="15" name="直線コネクタ 14"/>
              <p:cNvCxnSpPr>
                <a:endCxn id="7" idx="0"/>
              </p:cNvCxnSpPr>
              <p:nvPr/>
            </p:nvCxnSpPr>
            <p:spPr>
              <a:xfrm flipH="1">
                <a:off x="1456389" y="3883846"/>
                <a:ext cx="224774" cy="3543"/>
              </a:xfrm>
              <a:prstGeom prst="line">
                <a:avLst/>
              </a:prstGeom>
            </p:spPr>
            <p:style>
              <a:lnRef idx="1">
                <a:schemeClr val="dk1"/>
              </a:lnRef>
              <a:fillRef idx="0">
                <a:schemeClr val="dk1"/>
              </a:fillRef>
              <a:effectRef idx="0">
                <a:schemeClr val="dk1"/>
              </a:effectRef>
              <a:fontRef idx="minor">
                <a:schemeClr val="tx1"/>
              </a:fontRef>
            </p:style>
          </p:cxnSp>
        </p:grpSp>
        <p:sp>
          <p:nvSpPr>
            <p:cNvPr id="18" name="正方形/長方形 17"/>
            <p:cNvSpPr/>
            <p:nvPr/>
          </p:nvSpPr>
          <p:spPr>
            <a:xfrm>
              <a:off x="648424" y="4991996"/>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n-ea"/>
                </a:rPr>
                <a:t>R-2</a:t>
              </a:r>
              <a:endParaRPr kumimoji="1" lang="ja-JP" altLang="en-US" sz="1200" dirty="0">
                <a:solidFill>
                  <a:schemeClr val="tx1"/>
                </a:solidFill>
                <a:latin typeface="+mn-ea"/>
              </a:endParaRPr>
            </a:p>
          </p:txBody>
        </p:sp>
        <p:cxnSp>
          <p:nvCxnSpPr>
            <p:cNvPr id="19" name="直線コネクタ 18"/>
            <p:cNvCxnSpPr>
              <a:endCxn id="11" idx="3"/>
            </p:cNvCxnSpPr>
            <p:nvPr/>
          </p:nvCxnSpPr>
          <p:spPr>
            <a:xfrm flipH="1">
              <a:off x="675261" y="5173370"/>
              <a:ext cx="284324" cy="20923"/>
            </a:xfrm>
            <a:prstGeom prst="line">
              <a:avLst/>
            </a:prstGeom>
          </p:spPr>
          <p:style>
            <a:lnRef idx="1">
              <a:schemeClr val="dk1"/>
            </a:lnRef>
            <a:fillRef idx="0">
              <a:schemeClr val="dk1"/>
            </a:fillRef>
            <a:effectRef idx="0">
              <a:schemeClr val="dk1"/>
            </a:effectRef>
            <a:fontRef idx="minor">
              <a:schemeClr val="tx1"/>
            </a:fontRef>
          </p:style>
        </p:cxnSp>
        <p:sp>
          <p:nvSpPr>
            <p:cNvPr id="20" name="正方形/長方形 19"/>
            <p:cNvSpPr/>
            <p:nvPr/>
          </p:nvSpPr>
          <p:spPr>
            <a:xfrm>
              <a:off x="-76150" y="4682975"/>
              <a:ext cx="1075475"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n-ea"/>
                </a:rPr>
                <a:t>R-1</a:t>
              </a:r>
            </a:p>
            <a:p>
              <a:pPr algn="ctr"/>
              <a:r>
                <a:rPr kumimoji="1" lang="ja-JP" altLang="en-US" sz="1200" dirty="0">
                  <a:solidFill>
                    <a:schemeClr val="tx1"/>
                  </a:solidFill>
                  <a:latin typeface="+mn-ea"/>
                </a:rPr>
                <a:t>（廃止済）</a:t>
              </a:r>
            </a:p>
          </p:txBody>
        </p:sp>
        <p:cxnSp>
          <p:nvCxnSpPr>
            <p:cNvPr id="23" name="直線コネクタ 22"/>
            <p:cNvCxnSpPr>
              <a:stCxn id="12" idx="0"/>
            </p:cNvCxnSpPr>
            <p:nvPr/>
          </p:nvCxnSpPr>
          <p:spPr>
            <a:xfrm flipH="1" flipV="1">
              <a:off x="381050" y="5074282"/>
              <a:ext cx="81828" cy="230649"/>
            </a:xfrm>
            <a:prstGeom prst="line">
              <a:avLst/>
            </a:prstGeom>
          </p:spPr>
          <p:style>
            <a:lnRef idx="1">
              <a:schemeClr val="dk1"/>
            </a:lnRef>
            <a:fillRef idx="0">
              <a:schemeClr val="dk1"/>
            </a:fillRef>
            <a:effectRef idx="0">
              <a:schemeClr val="dk1"/>
            </a:effectRef>
            <a:fontRef idx="minor">
              <a:schemeClr val="tx1"/>
            </a:fontRef>
          </p:style>
        </p:cxnSp>
        <p:sp>
          <p:nvSpPr>
            <p:cNvPr id="26" name="正方形/長方形 25"/>
            <p:cNvSpPr/>
            <p:nvPr/>
          </p:nvSpPr>
          <p:spPr>
            <a:xfrm>
              <a:off x="816766" y="5613918"/>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n-ea"/>
                </a:rPr>
                <a:t>C-6</a:t>
              </a:r>
              <a:endParaRPr kumimoji="1" lang="ja-JP" altLang="en-US" sz="1200" dirty="0">
                <a:solidFill>
                  <a:schemeClr val="tx1"/>
                </a:solidFill>
                <a:latin typeface="+mn-ea"/>
              </a:endParaRPr>
            </a:p>
          </p:txBody>
        </p:sp>
        <p:cxnSp>
          <p:nvCxnSpPr>
            <p:cNvPr id="27" name="直線コネクタ 26"/>
            <p:cNvCxnSpPr/>
            <p:nvPr/>
          </p:nvCxnSpPr>
          <p:spPr>
            <a:xfrm flipH="1" flipV="1">
              <a:off x="1127523" y="5671326"/>
              <a:ext cx="146443" cy="72249"/>
            </a:xfrm>
            <a:prstGeom prst="line">
              <a:avLst/>
            </a:prstGeom>
          </p:spPr>
          <p:style>
            <a:lnRef idx="1">
              <a:schemeClr val="dk1"/>
            </a:lnRef>
            <a:fillRef idx="0">
              <a:schemeClr val="dk1"/>
            </a:fillRef>
            <a:effectRef idx="0">
              <a:schemeClr val="dk1"/>
            </a:effectRef>
            <a:fontRef idx="minor">
              <a:schemeClr val="tx1"/>
            </a:fontRef>
          </p:style>
        </p:cxnSp>
        <p:sp>
          <p:nvSpPr>
            <p:cNvPr id="30" name="正方形/長方形 29"/>
            <p:cNvSpPr/>
            <p:nvPr/>
          </p:nvSpPr>
          <p:spPr>
            <a:xfrm>
              <a:off x="123826" y="6174233"/>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n-ea"/>
                </a:rPr>
                <a:t>J-1</a:t>
              </a:r>
              <a:endParaRPr kumimoji="1" lang="ja-JP" altLang="en-US" sz="1200" dirty="0">
                <a:solidFill>
                  <a:schemeClr val="tx1"/>
                </a:solidFill>
                <a:latin typeface="+mn-ea"/>
              </a:endParaRPr>
            </a:p>
          </p:txBody>
        </p:sp>
        <p:cxnSp>
          <p:nvCxnSpPr>
            <p:cNvPr id="31" name="直線コネクタ 30"/>
            <p:cNvCxnSpPr/>
            <p:nvPr/>
          </p:nvCxnSpPr>
          <p:spPr>
            <a:xfrm flipV="1">
              <a:off x="581026" y="6419850"/>
              <a:ext cx="0" cy="149550"/>
            </a:xfrm>
            <a:prstGeom prst="line">
              <a:avLst/>
            </a:prstGeom>
          </p:spPr>
          <p:style>
            <a:lnRef idx="1">
              <a:schemeClr val="dk1"/>
            </a:lnRef>
            <a:fillRef idx="0">
              <a:schemeClr val="dk1"/>
            </a:fillRef>
            <a:effectRef idx="0">
              <a:schemeClr val="dk1"/>
            </a:effectRef>
            <a:fontRef idx="minor">
              <a:schemeClr val="tx1"/>
            </a:fontRef>
          </p:style>
        </p:cxnSp>
        <p:sp>
          <p:nvSpPr>
            <p:cNvPr id="34" name="正方形/長方形 33"/>
            <p:cNvSpPr/>
            <p:nvPr/>
          </p:nvSpPr>
          <p:spPr>
            <a:xfrm>
              <a:off x="302420" y="6535816"/>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n-ea"/>
                </a:rPr>
                <a:t>J-2</a:t>
              </a:r>
              <a:endParaRPr kumimoji="1" lang="ja-JP" altLang="en-US" sz="1200" dirty="0">
                <a:solidFill>
                  <a:schemeClr val="tx1"/>
                </a:solidFill>
                <a:latin typeface="+mn-ea"/>
              </a:endParaRPr>
            </a:p>
          </p:txBody>
        </p:sp>
        <p:sp>
          <p:nvSpPr>
            <p:cNvPr id="35" name="正方形/長方形 34"/>
            <p:cNvSpPr/>
            <p:nvPr/>
          </p:nvSpPr>
          <p:spPr>
            <a:xfrm>
              <a:off x="542125" y="6261209"/>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n-ea"/>
                </a:rPr>
                <a:t>J-3</a:t>
              </a:r>
              <a:endParaRPr kumimoji="1" lang="ja-JP" altLang="en-US" sz="1200" dirty="0">
                <a:solidFill>
                  <a:schemeClr val="tx1"/>
                </a:solidFill>
                <a:latin typeface="+mn-ea"/>
              </a:endParaRPr>
            </a:p>
          </p:txBody>
        </p:sp>
        <p:cxnSp>
          <p:nvCxnSpPr>
            <p:cNvPr id="36" name="直線コネクタ 35"/>
            <p:cNvCxnSpPr/>
            <p:nvPr/>
          </p:nvCxnSpPr>
          <p:spPr>
            <a:xfrm flipV="1">
              <a:off x="870766" y="6494625"/>
              <a:ext cx="128559" cy="84765"/>
            </a:xfrm>
            <a:prstGeom prst="line">
              <a:avLst/>
            </a:prstGeom>
          </p:spPr>
          <p:style>
            <a:lnRef idx="1">
              <a:schemeClr val="dk1"/>
            </a:lnRef>
            <a:fillRef idx="0">
              <a:schemeClr val="dk1"/>
            </a:fillRef>
            <a:effectRef idx="0">
              <a:schemeClr val="dk1"/>
            </a:effectRef>
            <a:fontRef idx="minor">
              <a:schemeClr val="tx1"/>
            </a:fontRef>
          </p:style>
        </p:cxnSp>
        <p:cxnSp>
          <p:nvCxnSpPr>
            <p:cNvPr id="37" name="直線コネクタ 36"/>
            <p:cNvCxnSpPr>
              <a:endCxn id="9" idx="2"/>
            </p:cNvCxnSpPr>
            <p:nvPr/>
          </p:nvCxnSpPr>
          <p:spPr>
            <a:xfrm flipH="1" flipV="1">
              <a:off x="732132" y="6597390"/>
              <a:ext cx="8726" cy="77460"/>
            </a:xfrm>
            <a:prstGeom prst="line">
              <a:avLst/>
            </a:prstGeom>
          </p:spPr>
          <p:style>
            <a:lnRef idx="1">
              <a:schemeClr val="dk1"/>
            </a:lnRef>
            <a:fillRef idx="0">
              <a:schemeClr val="dk1"/>
            </a:fillRef>
            <a:effectRef idx="0">
              <a:schemeClr val="dk1"/>
            </a:effectRef>
            <a:fontRef idx="minor">
              <a:schemeClr val="tx1"/>
            </a:fontRef>
          </p:style>
        </p:cxnSp>
        <p:sp>
          <p:nvSpPr>
            <p:cNvPr id="43" name="正方形/長方形 42"/>
            <p:cNvSpPr/>
            <p:nvPr/>
          </p:nvSpPr>
          <p:spPr>
            <a:xfrm>
              <a:off x="-133115" y="2967908"/>
              <a:ext cx="2606645" cy="314766"/>
            </a:xfrm>
            <a:prstGeom prst="rect">
              <a:avLst/>
            </a:prstGeom>
            <a:ln w="15875">
              <a:noFill/>
            </a:ln>
          </p:spPr>
          <p:txBody>
            <a:bodyPr wrap="square" anchor="ctr">
              <a:noAutofit/>
            </a:bodyPr>
            <a:lstStyle/>
            <a:p>
              <a:pPr lvl="0" algn="just">
                <a:spcAft>
                  <a:spcPts val="0"/>
                </a:spcAft>
              </a:pPr>
              <a:r>
                <a:rPr lang="en-US" altLang="ja-JP" sz="1200" b="1" kern="100" dirty="0">
                  <a:latin typeface="+mj-ea"/>
                  <a:ea typeface="+mj-ea"/>
                  <a:cs typeface="Times New Roman" panose="02020603050405020304" pitchFamily="18" charset="0"/>
                </a:rPr>
                <a:t>【</a:t>
              </a:r>
              <a:r>
                <a:rPr lang="ja-JP" altLang="en-US" sz="1200" b="1" kern="100" dirty="0">
                  <a:latin typeface="+mj-ea"/>
                  <a:ea typeface="+mj-ea"/>
                  <a:cs typeface="Times New Roman" panose="02020603050405020304" pitchFamily="18" charset="0"/>
                </a:rPr>
                <a:t>一体使用荷さばき地位置図</a:t>
              </a:r>
              <a:r>
                <a:rPr lang="en-US" altLang="ja-JP" sz="1200" b="1" kern="100" dirty="0">
                  <a:latin typeface="+mj-ea"/>
                  <a:ea typeface="+mj-ea"/>
                  <a:cs typeface="Times New Roman" panose="02020603050405020304" pitchFamily="18" charset="0"/>
                </a:rPr>
                <a:t>】</a:t>
              </a:r>
              <a:endParaRPr lang="ja-JP" altLang="en-US" sz="1200" kern="100" dirty="0">
                <a:latin typeface="+mj-ea"/>
                <a:ea typeface="+mj-ea"/>
                <a:cs typeface="Times New Roman" panose="02020603050405020304" pitchFamily="18" charset="0"/>
              </a:endParaRPr>
            </a:p>
          </p:txBody>
        </p:sp>
        <p:sp>
          <p:nvSpPr>
            <p:cNvPr id="52" name="正方形/長方形 51"/>
            <p:cNvSpPr/>
            <p:nvPr/>
          </p:nvSpPr>
          <p:spPr>
            <a:xfrm>
              <a:off x="780766" y="6093114"/>
              <a:ext cx="86560" cy="1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525510" y="6046506"/>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n-ea"/>
                </a:rPr>
                <a:t>K-2</a:t>
              </a:r>
              <a:endParaRPr kumimoji="1" lang="ja-JP" altLang="en-US" sz="1200" dirty="0">
                <a:solidFill>
                  <a:schemeClr val="tx1"/>
                </a:solidFill>
                <a:latin typeface="+mn-ea"/>
              </a:endParaRPr>
            </a:p>
          </p:txBody>
        </p:sp>
        <p:cxnSp>
          <p:nvCxnSpPr>
            <p:cNvPr id="54" name="直線コネクタ 53"/>
            <p:cNvCxnSpPr/>
            <p:nvPr/>
          </p:nvCxnSpPr>
          <p:spPr>
            <a:xfrm flipH="1" flipV="1">
              <a:off x="836267" y="6103914"/>
              <a:ext cx="146443" cy="72249"/>
            </a:xfrm>
            <a:prstGeom prst="line">
              <a:avLst/>
            </a:prstGeom>
          </p:spPr>
          <p:style>
            <a:lnRef idx="1">
              <a:schemeClr val="dk1"/>
            </a:lnRef>
            <a:fillRef idx="0">
              <a:schemeClr val="dk1"/>
            </a:fillRef>
            <a:effectRef idx="0">
              <a:schemeClr val="dk1"/>
            </a:effectRef>
            <a:fontRef idx="minor">
              <a:schemeClr val="tx1"/>
            </a:fontRef>
          </p:style>
        </p:cxnSp>
      </p:grpSp>
      <p:pic>
        <p:nvPicPr>
          <p:cNvPr id="21" name="図 20"/>
          <p:cNvPicPr>
            <a:picLocks noChangeAspect="1"/>
          </p:cNvPicPr>
          <p:nvPr/>
        </p:nvPicPr>
        <p:blipFill rotWithShape="1">
          <a:blip r:embed="rId4" cstate="screen">
            <a:extLst>
              <a:ext uri="{28A0092B-C50C-407E-A947-70E740481C1C}">
                <a14:useLocalDpi xmlns:a14="http://schemas.microsoft.com/office/drawing/2010/main"/>
              </a:ext>
            </a:extLst>
          </a:blip>
          <a:srcRect b="9004"/>
          <a:stretch/>
        </p:blipFill>
        <p:spPr>
          <a:xfrm>
            <a:off x="3167931" y="1922054"/>
            <a:ext cx="3230880" cy="3142315"/>
          </a:xfrm>
          <a:prstGeom prst="rect">
            <a:avLst/>
          </a:prstGeom>
        </p:spPr>
      </p:pic>
      <p:sp>
        <p:nvSpPr>
          <p:cNvPr id="14" name="正方形/長方形 13"/>
          <p:cNvSpPr/>
          <p:nvPr/>
        </p:nvSpPr>
        <p:spPr>
          <a:xfrm>
            <a:off x="3316170" y="4344894"/>
            <a:ext cx="2901951" cy="371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4140586" y="4417649"/>
            <a:ext cx="1253116" cy="2190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100" dirty="0">
                <a:latin typeface="+mj-ea"/>
                <a:ea typeface="+mj-ea"/>
              </a:rPr>
              <a:t>岸壁　</a:t>
            </a:r>
            <a:r>
              <a:rPr kumimoji="1" lang="en-US" altLang="ja-JP" sz="1100" dirty="0" smtClean="0">
                <a:latin typeface="+mj-ea"/>
                <a:ea typeface="+mj-ea"/>
              </a:rPr>
              <a:t>40m</a:t>
            </a:r>
            <a:endParaRPr kumimoji="1" lang="ja-JP" altLang="en-US" sz="1100" dirty="0">
              <a:latin typeface="+mj-ea"/>
              <a:ea typeface="+mj-ea"/>
            </a:endParaRPr>
          </a:p>
        </p:txBody>
      </p:sp>
      <p:cxnSp>
        <p:nvCxnSpPr>
          <p:cNvPr id="17" name="直線コネクタ 16"/>
          <p:cNvCxnSpPr>
            <a:stCxn id="38" idx="2"/>
          </p:cNvCxnSpPr>
          <p:nvPr/>
        </p:nvCxnSpPr>
        <p:spPr>
          <a:xfrm>
            <a:off x="4464736" y="4150149"/>
            <a:ext cx="232281" cy="13833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3610381" y="3077693"/>
            <a:ext cx="2172389" cy="2190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100" dirty="0">
                <a:latin typeface="+mj-ea"/>
                <a:ea typeface="+mj-ea"/>
              </a:rPr>
              <a:t>荷さばき地</a:t>
            </a:r>
          </a:p>
        </p:txBody>
      </p:sp>
      <p:sp>
        <p:nvSpPr>
          <p:cNvPr id="40" name="正方形/長方形 39"/>
          <p:cNvSpPr/>
          <p:nvPr/>
        </p:nvSpPr>
        <p:spPr>
          <a:xfrm>
            <a:off x="3303401" y="2030146"/>
            <a:ext cx="2901951" cy="215654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303091" y="4196019"/>
            <a:ext cx="2901951" cy="15476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3378541" y="3931074"/>
            <a:ext cx="2172389" cy="2190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100" dirty="0">
                <a:latin typeface="+mj-ea"/>
                <a:ea typeface="+mj-ea"/>
              </a:rPr>
              <a:t>一体使用荷さばき地　</a:t>
            </a:r>
            <a:r>
              <a:rPr kumimoji="1" lang="en-US" altLang="ja-JP" sz="1100" dirty="0" smtClean="0">
                <a:latin typeface="+mj-ea"/>
                <a:ea typeface="+mj-ea"/>
              </a:rPr>
              <a:t>20m</a:t>
            </a:r>
            <a:endParaRPr kumimoji="1" lang="ja-JP" altLang="en-US" sz="1100" dirty="0">
              <a:latin typeface="+mj-ea"/>
              <a:ea typeface="+mj-ea"/>
            </a:endParaRPr>
          </a:p>
        </p:txBody>
      </p:sp>
      <p:sp>
        <p:nvSpPr>
          <p:cNvPr id="41" name="正方形/長方形 40"/>
          <p:cNvSpPr/>
          <p:nvPr/>
        </p:nvSpPr>
        <p:spPr>
          <a:xfrm>
            <a:off x="2897854" y="1681113"/>
            <a:ext cx="2946136" cy="303103"/>
          </a:xfrm>
          <a:prstGeom prst="rect">
            <a:avLst/>
          </a:prstGeom>
          <a:ln w="15875">
            <a:noFill/>
          </a:ln>
        </p:spPr>
        <p:txBody>
          <a:bodyPr wrap="square" anchor="ctr">
            <a:noAutofit/>
          </a:bodyPr>
          <a:lstStyle/>
          <a:p>
            <a:pPr lvl="0" algn="just">
              <a:spcAft>
                <a:spcPts val="0"/>
              </a:spcAft>
            </a:pPr>
            <a:r>
              <a:rPr lang="en-US" altLang="ja-JP" sz="1200" b="1" kern="100" dirty="0">
                <a:latin typeface="+mj-ea"/>
                <a:ea typeface="+mj-ea"/>
                <a:cs typeface="Times New Roman" panose="02020603050405020304" pitchFamily="18" charset="0"/>
              </a:rPr>
              <a:t>【</a:t>
            </a:r>
            <a:r>
              <a:rPr lang="ja-JP" altLang="en-US" sz="1200" b="1" kern="100" dirty="0">
                <a:latin typeface="+mj-ea"/>
                <a:ea typeface="+mj-ea"/>
                <a:cs typeface="Times New Roman" panose="02020603050405020304" pitchFamily="18" charset="0"/>
              </a:rPr>
              <a:t>一体使用荷さばき地のイメージ</a:t>
            </a:r>
            <a:r>
              <a:rPr lang="en-US" altLang="ja-JP" sz="1200" b="1" kern="100" dirty="0">
                <a:latin typeface="+mj-ea"/>
                <a:ea typeface="+mj-ea"/>
                <a:cs typeface="Times New Roman" panose="02020603050405020304" pitchFamily="18" charset="0"/>
              </a:rPr>
              <a:t>】</a:t>
            </a:r>
            <a:endParaRPr lang="ja-JP" altLang="en-US" sz="1200" kern="100" dirty="0">
              <a:latin typeface="+mj-ea"/>
              <a:ea typeface="+mj-ea"/>
              <a:cs typeface="Times New Roman" panose="02020603050405020304" pitchFamily="18" charset="0"/>
            </a:endParaRPr>
          </a:p>
        </p:txBody>
      </p:sp>
      <p:sp>
        <p:nvSpPr>
          <p:cNvPr id="46" name="正方形/長方形 45"/>
          <p:cNvSpPr/>
          <p:nvPr/>
        </p:nvSpPr>
        <p:spPr>
          <a:xfrm>
            <a:off x="176173" y="1701934"/>
            <a:ext cx="2824658" cy="745000"/>
          </a:xfrm>
          <a:prstGeom prst="rect">
            <a:avLst/>
          </a:prstGeom>
          <a:ln w="15875">
            <a:solidFill>
              <a:srgbClr val="7030A0"/>
            </a:solidFill>
          </a:ln>
        </p:spPr>
        <p:txBody>
          <a:bodyPr wrap="square" anchor="ctr">
            <a:noAutofit/>
          </a:bodyPr>
          <a:lstStyle/>
          <a:p>
            <a:pPr lvl="0" algn="just">
              <a:spcAft>
                <a:spcPts val="0"/>
              </a:spcAft>
            </a:pPr>
            <a:r>
              <a:rPr lang="ja-JP" altLang="en-US" sz="1100" b="1" u="sng" kern="100" dirty="0">
                <a:latin typeface="+mj-ea"/>
                <a:ea typeface="+mj-ea"/>
                <a:cs typeface="Times New Roman" panose="02020603050405020304" pitchFamily="18" charset="0"/>
              </a:rPr>
              <a:t>一体使用荷さばき地とは</a:t>
            </a:r>
            <a:endParaRPr lang="en-US" altLang="ja-JP" sz="1100" b="1" u="sng" kern="100" dirty="0">
              <a:latin typeface="+mj-ea"/>
              <a:ea typeface="+mj-ea"/>
              <a:cs typeface="Times New Roman" panose="02020603050405020304" pitchFamily="18" charset="0"/>
            </a:endParaRPr>
          </a:p>
          <a:p>
            <a:pPr lvl="0" algn="just">
              <a:spcAft>
                <a:spcPts val="0"/>
              </a:spcAft>
            </a:pPr>
            <a:r>
              <a:rPr lang="ja-JP" altLang="en-US" sz="1100" kern="100" dirty="0">
                <a:latin typeface="+mj-ea"/>
                <a:ea typeface="+mj-ea"/>
                <a:cs typeface="Times New Roman" panose="02020603050405020304" pitchFamily="18" charset="0"/>
              </a:rPr>
              <a:t>船舶の寄港に合わせて、一時的な荷さばきのためのスペースを確保し、利用者の効率的な荷役の機会を提供しているもの。</a:t>
            </a:r>
          </a:p>
        </p:txBody>
      </p:sp>
      <p:sp>
        <p:nvSpPr>
          <p:cNvPr id="47" name="正方形/長方形 46"/>
          <p:cNvSpPr/>
          <p:nvPr/>
        </p:nvSpPr>
        <p:spPr>
          <a:xfrm>
            <a:off x="176173" y="2519687"/>
            <a:ext cx="2824658" cy="777082"/>
          </a:xfrm>
          <a:prstGeom prst="rect">
            <a:avLst/>
          </a:prstGeom>
          <a:ln w="15875">
            <a:solidFill>
              <a:srgbClr val="7030A0"/>
            </a:solidFill>
          </a:ln>
        </p:spPr>
        <p:txBody>
          <a:bodyPr wrap="square" anchor="ctr">
            <a:noAutofit/>
          </a:bodyPr>
          <a:lstStyle/>
          <a:p>
            <a:pPr lvl="0" algn="just">
              <a:spcAft>
                <a:spcPts val="0"/>
              </a:spcAft>
            </a:pPr>
            <a:r>
              <a:rPr lang="ja-JP" altLang="en-US" sz="1100" b="1" u="sng" kern="100" dirty="0">
                <a:latin typeface="+mj-ea"/>
                <a:ea typeface="+mj-ea"/>
                <a:cs typeface="Times New Roman" panose="02020603050405020304" pitchFamily="18" charset="0"/>
              </a:rPr>
              <a:t>一体使用荷さばき地の特徴</a:t>
            </a:r>
            <a:endParaRPr lang="en-US" altLang="ja-JP" sz="1100" b="1" u="sng" kern="100" dirty="0">
              <a:latin typeface="+mj-ea"/>
              <a:ea typeface="+mj-ea"/>
              <a:cs typeface="Times New Roman" panose="02020603050405020304" pitchFamily="18" charset="0"/>
            </a:endParaRPr>
          </a:p>
          <a:p>
            <a:pPr lvl="0" algn="just">
              <a:spcAft>
                <a:spcPts val="0"/>
              </a:spcAft>
            </a:pPr>
            <a:r>
              <a:rPr lang="ja-JP" altLang="en-US" sz="1100" kern="100" dirty="0">
                <a:latin typeface="+mj-ea"/>
                <a:ea typeface="+mj-ea"/>
                <a:cs typeface="Times New Roman" panose="02020603050405020304" pitchFamily="18" charset="0"/>
              </a:rPr>
              <a:t>定常的に使用許可することが出来ないため、岸壁の稼働率（船舶の寄港頻度）に大きく左右され、収益性は低調となる。</a:t>
            </a:r>
          </a:p>
        </p:txBody>
      </p:sp>
      <p:sp>
        <p:nvSpPr>
          <p:cNvPr id="48" name="正方形/長方形 47"/>
          <p:cNvSpPr/>
          <p:nvPr/>
        </p:nvSpPr>
        <p:spPr>
          <a:xfrm>
            <a:off x="162583" y="3360989"/>
            <a:ext cx="2824658" cy="927497"/>
          </a:xfrm>
          <a:prstGeom prst="rect">
            <a:avLst/>
          </a:prstGeom>
          <a:ln w="15875">
            <a:solidFill>
              <a:srgbClr val="7030A0"/>
            </a:solidFill>
          </a:ln>
        </p:spPr>
        <p:txBody>
          <a:bodyPr wrap="square" anchor="ctr">
            <a:noAutofit/>
          </a:bodyPr>
          <a:lstStyle/>
          <a:p>
            <a:pPr lvl="0" algn="just">
              <a:spcAft>
                <a:spcPts val="0"/>
              </a:spcAft>
            </a:pPr>
            <a:r>
              <a:rPr lang="ja-JP" altLang="en-US" sz="1100" b="1" u="sng" kern="100" dirty="0">
                <a:latin typeface="+mj-ea"/>
                <a:ea typeface="+mj-ea"/>
                <a:cs typeface="Times New Roman" panose="02020603050405020304" pitchFamily="18" charset="0"/>
              </a:rPr>
              <a:t>他港の状況</a:t>
            </a:r>
            <a:endParaRPr lang="en-US" altLang="ja-JP" sz="1100" b="1" u="sng" kern="100" dirty="0">
              <a:latin typeface="+mj-ea"/>
              <a:ea typeface="+mj-ea"/>
              <a:cs typeface="Times New Roman" panose="02020603050405020304" pitchFamily="18" charset="0"/>
            </a:endParaRPr>
          </a:p>
          <a:p>
            <a:pPr lvl="0" algn="just">
              <a:spcAft>
                <a:spcPts val="0"/>
              </a:spcAft>
            </a:pPr>
            <a:r>
              <a:rPr lang="ja-JP" altLang="en-US" sz="1100" kern="100" dirty="0">
                <a:latin typeface="+mj-ea"/>
                <a:ea typeface="+mj-ea"/>
                <a:cs typeface="Times New Roman" panose="02020603050405020304" pitchFamily="18" charset="0"/>
              </a:rPr>
              <a:t>近年のコンテナ船、</a:t>
            </a:r>
            <a:r>
              <a:rPr lang="en-US" altLang="ja-JP" sz="1100" kern="100" dirty="0">
                <a:latin typeface="+mj-ea"/>
                <a:ea typeface="+mj-ea"/>
                <a:cs typeface="Times New Roman" panose="02020603050405020304" pitchFamily="18" charset="0"/>
              </a:rPr>
              <a:t>RORO</a:t>
            </a:r>
            <a:r>
              <a:rPr lang="ja-JP" altLang="en-US" sz="1100" kern="100" dirty="0">
                <a:latin typeface="+mj-ea"/>
                <a:ea typeface="+mj-ea"/>
                <a:cs typeface="Times New Roman" panose="02020603050405020304" pitchFamily="18" charset="0"/>
              </a:rPr>
              <a:t>船に対応するため、制度上「一体使用荷さばき地」としていないものの、運用面で大阪港と同様の取扱いをしている。</a:t>
            </a:r>
          </a:p>
        </p:txBody>
      </p:sp>
      <p:sp>
        <p:nvSpPr>
          <p:cNvPr id="49" name="正方形/長方形 48"/>
          <p:cNvSpPr/>
          <p:nvPr/>
        </p:nvSpPr>
        <p:spPr>
          <a:xfrm>
            <a:off x="156082" y="4355481"/>
            <a:ext cx="2824658" cy="732123"/>
          </a:xfrm>
          <a:prstGeom prst="rect">
            <a:avLst/>
          </a:prstGeom>
          <a:ln w="15875">
            <a:solidFill>
              <a:srgbClr val="7030A0"/>
            </a:solidFill>
          </a:ln>
        </p:spPr>
        <p:txBody>
          <a:bodyPr wrap="square" anchor="t">
            <a:noAutofit/>
          </a:bodyPr>
          <a:lstStyle/>
          <a:p>
            <a:pPr lvl="0" algn="just">
              <a:spcAft>
                <a:spcPts val="0"/>
              </a:spcAft>
            </a:pPr>
            <a:r>
              <a:rPr lang="ja-JP" altLang="en-US" sz="1100" b="1" u="sng" kern="100" dirty="0">
                <a:latin typeface="+mj-ea"/>
                <a:ea typeface="+mj-ea"/>
                <a:cs typeface="Times New Roman" panose="02020603050405020304" pitchFamily="18" charset="0"/>
              </a:rPr>
              <a:t>大阪港における必要性</a:t>
            </a:r>
            <a:endParaRPr lang="en-US" altLang="ja-JP" sz="1100" b="1" u="sng" kern="100" dirty="0">
              <a:latin typeface="+mj-ea"/>
              <a:ea typeface="+mj-ea"/>
              <a:cs typeface="Times New Roman" panose="02020603050405020304" pitchFamily="18" charset="0"/>
            </a:endParaRPr>
          </a:p>
          <a:p>
            <a:pPr lvl="0" algn="just">
              <a:spcAft>
                <a:spcPts val="0"/>
              </a:spcAft>
            </a:pPr>
            <a:r>
              <a:rPr lang="ja-JP" altLang="en-US" sz="1100" kern="100" dirty="0">
                <a:latin typeface="+mj-ea"/>
                <a:ea typeface="+mj-ea"/>
                <a:cs typeface="Times New Roman" panose="02020603050405020304" pitchFamily="18" charset="0"/>
              </a:rPr>
              <a:t>利用者にヒアリングをしたところ、大半の利用者は効率的な荷役のため必要と回答した。</a:t>
            </a:r>
            <a:endParaRPr lang="en-US" altLang="ja-JP" sz="1100" kern="100" dirty="0">
              <a:latin typeface="+mj-ea"/>
              <a:ea typeface="+mj-ea"/>
              <a:cs typeface="Times New Roman" panose="02020603050405020304" pitchFamily="18" charset="0"/>
            </a:endParaRPr>
          </a:p>
        </p:txBody>
      </p:sp>
      <p:sp>
        <p:nvSpPr>
          <p:cNvPr id="50" name="角丸四角形 49"/>
          <p:cNvSpPr/>
          <p:nvPr/>
        </p:nvSpPr>
        <p:spPr>
          <a:xfrm>
            <a:off x="28136" y="5148815"/>
            <a:ext cx="9069920" cy="1627342"/>
          </a:xfrm>
          <a:prstGeom prst="roundRect">
            <a:avLst>
              <a:gd name="adj" fmla="val 1143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u="sng" dirty="0" smtClean="0">
                <a:solidFill>
                  <a:schemeClr val="bg1"/>
                </a:solidFill>
                <a:effectLst>
                  <a:outerShdw blurRad="38100" dist="38100" dir="2700000" algn="tl">
                    <a:srgbClr val="000000">
                      <a:alpha val="43137"/>
                    </a:srgbClr>
                  </a:outerShdw>
                </a:effectLst>
                <a:latin typeface="+mn-ea"/>
              </a:rPr>
              <a:t>課題</a:t>
            </a:r>
            <a:r>
              <a:rPr lang="ja-JP" altLang="en-US" sz="1400" b="1" u="sng" dirty="0">
                <a:solidFill>
                  <a:schemeClr val="bg1"/>
                </a:solidFill>
                <a:effectLst>
                  <a:outerShdw blurRad="38100" dist="38100" dir="2700000" algn="tl">
                    <a:srgbClr val="000000">
                      <a:alpha val="43137"/>
                    </a:srgbClr>
                  </a:outerShdw>
                </a:effectLst>
                <a:latin typeface="+mn-ea"/>
              </a:rPr>
              <a:t>解決のための「経営改善策」</a:t>
            </a:r>
            <a:endParaRPr lang="en-US" altLang="ja-JP" sz="1400" b="1" u="sng" dirty="0">
              <a:solidFill>
                <a:schemeClr val="bg1"/>
              </a:solidFill>
              <a:effectLst>
                <a:outerShdw blurRad="38100" dist="38100" dir="2700000" algn="tl">
                  <a:srgbClr val="000000">
                    <a:alpha val="43137"/>
                  </a:srgbClr>
                </a:outerShdw>
              </a:effectLst>
              <a:latin typeface="+mn-ea"/>
            </a:endParaRPr>
          </a:p>
          <a:p>
            <a:r>
              <a:rPr lang="ja-JP" altLang="en-US" sz="1400" b="1" dirty="0">
                <a:solidFill>
                  <a:schemeClr val="bg1"/>
                </a:solidFill>
                <a:effectLst>
                  <a:outerShdw blurRad="38100" dist="38100" dir="2700000" algn="tl">
                    <a:srgbClr val="000000">
                      <a:alpha val="43137"/>
                    </a:srgbClr>
                  </a:outerShdw>
                </a:effectLst>
                <a:latin typeface="+mn-ea"/>
              </a:rPr>
              <a:t>（中期的取組）</a:t>
            </a:r>
            <a:endParaRPr lang="en-US" altLang="ja-JP" sz="1400" b="1" dirty="0">
              <a:solidFill>
                <a:schemeClr val="bg1"/>
              </a:solidFill>
              <a:effectLst>
                <a:outerShdw blurRad="38100" dist="38100" dir="2700000" algn="tl">
                  <a:srgbClr val="000000">
                    <a:alpha val="43137"/>
                  </a:srgbClr>
                </a:outerShdw>
              </a:effectLst>
              <a:latin typeface="+mn-ea"/>
            </a:endParaRPr>
          </a:p>
          <a:p>
            <a:pPr marL="171450" indent="-171450">
              <a:buFont typeface="Arial" panose="020B0604020202020204" pitchFamily="34" charset="0"/>
              <a:buChar char="•"/>
            </a:pPr>
            <a:r>
              <a:rPr lang="ja-JP" altLang="en-US" sz="1400" b="1" dirty="0">
                <a:solidFill>
                  <a:schemeClr val="bg1"/>
                </a:solidFill>
                <a:effectLst>
                  <a:outerShdw blurRad="38100" dist="38100" dir="2700000" algn="tl">
                    <a:srgbClr val="000000">
                      <a:alpha val="43137"/>
                    </a:srgbClr>
                  </a:outerShdw>
                </a:effectLst>
                <a:latin typeface="+mn-ea"/>
              </a:rPr>
              <a:t>他港においても、効率的な荷役が可能な公共岸壁を提供する役割を重視し、背後を専用的に使用させない荷さばき地にしている岸壁があり、大阪港の利用者からも必要性が訴えられたことから、現状の利用実態から支障が生じないＲ地区の</a:t>
            </a:r>
            <a:r>
              <a:rPr lang="en-US" altLang="ja-JP" sz="1400" b="1" dirty="0">
                <a:solidFill>
                  <a:schemeClr val="bg1"/>
                </a:solidFill>
                <a:effectLst>
                  <a:outerShdw blurRad="38100" dist="38100" dir="2700000" algn="tl">
                    <a:srgbClr val="000000">
                      <a:alpha val="43137"/>
                    </a:srgbClr>
                  </a:outerShdw>
                </a:effectLst>
                <a:latin typeface="+mn-ea"/>
              </a:rPr>
              <a:t>R-1</a:t>
            </a:r>
            <a:r>
              <a:rPr lang="ja-JP" altLang="en-US" sz="1400" b="1" dirty="0">
                <a:solidFill>
                  <a:schemeClr val="bg1"/>
                </a:solidFill>
                <a:effectLst>
                  <a:outerShdw blurRad="38100" dist="38100" dir="2700000" algn="tl">
                    <a:srgbClr val="000000">
                      <a:alpha val="43137"/>
                    </a:srgbClr>
                  </a:outerShdw>
                </a:effectLst>
                <a:latin typeface="+mn-ea"/>
              </a:rPr>
              <a:t>岸壁背後の一体使用荷さばき地を廃止し、通常の荷さばき地に転換した。</a:t>
            </a:r>
          </a:p>
          <a:p>
            <a:pPr marL="171450" indent="-171450">
              <a:buFont typeface="Arial" panose="020B0604020202020204" pitchFamily="34" charset="0"/>
              <a:buChar char="•"/>
            </a:pPr>
            <a:r>
              <a:rPr lang="ja-JP" altLang="en-US" sz="1400" b="1" dirty="0">
                <a:solidFill>
                  <a:schemeClr val="bg1"/>
                </a:solidFill>
                <a:effectLst>
                  <a:outerShdw blurRad="38100" dist="38100" dir="2700000" algn="tl">
                    <a:srgbClr val="000000">
                      <a:alpha val="43137"/>
                    </a:srgbClr>
                  </a:outerShdw>
                </a:effectLst>
                <a:latin typeface="+mn-ea"/>
              </a:rPr>
              <a:t>なお、今後も利用実態の把握に努め、廃止や縮小が可能となったものについては、通常の荷さばき地への転換を図る。</a:t>
            </a:r>
          </a:p>
        </p:txBody>
      </p:sp>
      <p:sp>
        <p:nvSpPr>
          <p:cNvPr id="55" name="正方形/長方形 54"/>
          <p:cNvSpPr/>
          <p:nvPr/>
        </p:nvSpPr>
        <p:spPr>
          <a:xfrm>
            <a:off x="176173" y="844824"/>
            <a:ext cx="8780069" cy="804699"/>
          </a:xfrm>
          <a:prstGeom prst="rect">
            <a:avLst/>
          </a:prstGeom>
          <a:ln w="15875">
            <a:solidFill>
              <a:srgbClr val="7030A0"/>
            </a:solidFill>
          </a:ln>
        </p:spPr>
        <p:txBody>
          <a:bodyPr wrap="square" anchor="ctr">
            <a:noAutofit/>
          </a:bodyPr>
          <a:lstStyle/>
          <a:p>
            <a:pPr lvl="0" algn="just">
              <a:spcAft>
                <a:spcPts val="0"/>
              </a:spcAft>
            </a:pPr>
            <a:endParaRPr lang="en-US" altLang="ja-JP" sz="2000" b="1" kern="100" dirty="0">
              <a:latin typeface="+mj-ea"/>
              <a:ea typeface="+mj-ea"/>
              <a:cs typeface="Times New Roman" panose="02020603050405020304" pitchFamily="18" charset="0"/>
            </a:endParaRPr>
          </a:p>
          <a:p>
            <a:pPr marL="285750" lvl="0" indent="-285750" algn="just">
              <a:spcAft>
                <a:spcPts val="0"/>
              </a:spcAft>
              <a:buFont typeface="Arial" panose="020B0604020202020204" pitchFamily="34" charset="0"/>
              <a:buChar char="•"/>
            </a:pPr>
            <a:r>
              <a:rPr lang="ja-JP" altLang="en-US" sz="1200" kern="100" dirty="0">
                <a:latin typeface="+mj-ea"/>
                <a:ea typeface="+mj-ea"/>
                <a:cs typeface="Times New Roman" panose="02020603050405020304" pitchFamily="18" charset="0"/>
              </a:rPr>
              <a:t>施設別収支を分析した結果、一体使用荷さばき地が存在する地区は安定した収益を計上</a:t>
            </a:r>
            <a:r>
              <a:rPr lang="ja-JP" altLang="en-US" sz="1200" kern="100" dirty="0" smtClean="0">
                <a:latin typeface="+mj-ea"/>
                <a:ea typeface="+mj-ea"/>
                <a:cs typeface="Times New Roman" panose="02020603050405020304" pitchFamily="18" charset="0"/>
              </a:rPr>
              <a:t>出来ず、赤字</a:t>
            </a:r>
            <a:r>
              <a:rPr lang="ja-JP" altLang="en-US" sz="1200" kern="100" dirty="0">
                <a:latin typeface="+mj-ea"/>
                <a:ea typeface="+mj-ea"/>
                <a:cs typeface="Times New Roman" panose="02020603050405020304" pitchFamily="18" charset="0"/>
              </a:rPr>
              <a:t>傾向となっており、一体使用荷さばき地のあり方を検討する必要がある。</a:t>
            </a:r>
          </a:p>
        </p:txBody>
      </p:sp>
      <p:sp>
        <p:nvSpPr>
          <p:cNvPr id="56" name="正方形/長方形 55"/>
          <p:cNvSpPr/>
          <p:nvPr/>
        </p:nvSpPr>
        <p:spPr>
          <a:xfrm>
            <a:off x="176173" y="844824"/>
            <a:ext cx="2418097" cy="2862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課題解決のための現状認識</a:t>
            </a:r>
          </a:p>
        </p:txBody>
      </p:sp>
      <p:sp>
        <p:nvSpPr>
          <p:cNvPr id="16" name="スライド番号プレースホルダー 15"/>
          <p:cNvSpPr>
            <a:spLocks noGrp="1"/>
          </p:cNvSpPr>
          <p:nvPr>
            <p:ph type="sldNum" sz="quarter" idx="12"/>
          </p:nvPr>
        </p:nvSpPr>
        <p:spPr/>
        <p:txBody>
          <a:bodyPr/>
          <a:lstStyle/>
          <a:p>
            <a:fld id="{8F2DF4D1-A360-4C90-B403-85324C324155}" type="slidenum">
              <a:rPr kumimoji="1" lang="ja-JP" altLang="en-US" smtClean="0"/>
              <a:t>22</a:t>
            </a:fld>
            <a:endParaRPr kumimoji="1" lang="ja-JP" altLang="en-US" dirty="0"/>
          </a:p>
        </p:txBody>
      </p:sp>
    </p:spTree>
    <p:extLst>
      <p:ext uri="{BB962C8B-B14F-4D97-AF65-F5344CB8AC3E}">
        <p14:creationId xmlns:p14="http://schemas.microsoft.com/office/powerpoint/2010/main" val="1662905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コンテンツ プレースホルダー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62323" y="5143599"/>
            <a:ext cx="2157413" cy="1504188"/>
          </a:xfrm>
          <a:prstGeom prst="rect">
            <a:avLst/>
          </a:prstGeom>
          <a:effectLst>
            <a:outerShdw blurRad="50800" dist="127000" dir="2700000" algn="tl" rotWithShape="0">
              <a:schemeClr val="bg1">
                <a:alpha val="40000"/>
              </a:schemeClr>
            </a:outerShdw>
          </a:effectLst>
        </p:spPr>
      </p:pic>
      <p:sp>
        <p:nvSpPr>
          <p:cNvPr id="5"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a:solidFill>
                  <a:schemeClr val="tx1"/>
                </a:solidFill>
                <a:latin typeface="+mj-ea"/>
              </a:rPr>
              <a:t>　経営改善策</a:t>
            </a:r>
            <a:r>
              <a:rPr kumimoji="1" lang="en-US" altLang="ja-JP" sz="1600" b="1" dirty="0">
                <a:solidFill>
                  <a:schemeClr val="tx1"/>
                </a:solidFill>
                <a:latin typeface="+mj-ea"/>
              </a:rPr>
              <a:t/>
            </a:r>
            <a:br>
              <a:rPr kumimoji="1" lang="en-US" altLang="ja-JP" sz="1600" b="1" dirty="0">
                <a:solidFill>
                  <a:schemeClr val="tx1"/>
                </a:solidFill>
                <a:latin typeface="+mj-ea"/>
              </a:rPr>
            </a:br>
            <a:r>
              <a:rPr lang="ja-JP" altLang="en-US" sz="1600" b="1" dirty="0">
                <a:solidFill>
                  <a:schemeClr val="tx1"/>
                </a:solidFill>
                <a:latin typeface="+mj-ea"/>
              </a:rPr>
              <a:t>　１．全般的課題への対応</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chemeClr val="tx1"/>
                </a:solidFill>
                <a:latin typeface="+mj-ea"/>
              </a:rPr>
              <a:t>　　⑤　老朽化する上屋への対応</a:t>
            </a:r>
            <a:endParaRPr kumimoji="1" lang="ja-JP" altLang="en-US" sz="1600" b="1" dirty="0">
              <a:solidFill>
                <a:schemeClr val="tx1"/>
              </a:solidFill>
              <a:latin typeface="+mj-ea"/>
            </a:endParaRPr>
          </a:p>
        </p:txBody>
      </p:sp>
      <p:sp>
        <p:nvSpPr>
          <p:cNvPr id="22" name="正方形/長方形 21"/>
          <p:cNvSpPr/>
          <p:nvPr/>
        </p:nvSpPr>
        <p:spPr>
          <a:xfrm>
            <a:off x="116114" y="866597"/>
            <a:ext cx="6603597" cy="1963684"/>
          </a:xfrm>
          <a:prstGeom prst="rect">
            <a:avLst/>
          </a:prstGeom>
          <a:ln w="15875">
            <a:solidFill>
              <a:srgbClr val="7030A0"/>
            </a:solidFill>
          </a:ln>
        </p:spPr>
        <p:txBody>
          <a:bodyPr wrap="square" anchor="t">
            <a:noAutofit/>
          </a:bodyPr>
          <a:lstStyle/>
          <a:p>
            <a:pPr lvl="0" algn="just">
              <a:spcAft>
                <a:spcPts val="0"/>
              </a:spcAft>
            </a:pPr>
            <a:endParaRPr lang="en-US" altLang="ja-JP" sz="1600" b="1" kern="100" dirty="0">
              <a:latin typeface="+mj-ea"/>
              <a:ea typeface="+mj-ea"/>
              <a:cs typeface="Times New Roman" panose="02020603050405020304" pitchFamily="18" charset="0"/>
            </a:endParaRPr>
          </a:p>
          <a:p>
            <a:pPr marL="171450" lvl="0" indent="-171450" algn="just">
              <a:spcAft>
                <a:spcPts val="0"/>
              </a:spcAft>
              <a:buFont typeface="Arial" panose="020B0604020202020204" pitchFamily="34" charset="0"/>
              <a:buChar char="•"/>
            </a:pPr>
            <a:endParaRPr lang="en-US" altLang="ja-JP" sz="1100" b="1" kern="100" dirty="0">
              <a:latin typeface="+mj-ea"/>
              <a:ea typeface="+mj-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j-ea"/>
                <a:ea typeface="+mj-ea"/>
                <a:cs typeface="Times New Roman" panose="02020603050405020304" pitchFamily="18" charset="0"/>
              </a:rPr>
              <a:t>ほとんど</a:t>
            </a:r>
            <a:r>
              <a:rPr lang="ja-JP" altLang="en-US" sz="1200" kern="100" dirty="0">
                <a:latin typeface="+mj-ea"/>
                <a:ea typeface="+mj-ea"/>
                <a:cs typeface="Times New Roman" panose="02020603050405020304" pitchFamily="18" charset="0"/>
              </a:rPr>
              <a:t>の上屋が、耐用年数である</a:t>
            </a:r>
            <a:r>
              <a:rPr lang="en-US" altLang="ja-JP" sz="1200" kern="100" dirty="0">
                <a:latin typeface="+mj-ea"/>
                <a:ea typeface="+mj-ea"/>
                <a:cs typeface="Times New Roman" panose="02020603050405020304" pitchFamily="18" charset="0"/>
              </a:rPr>
              <a:t>31</a:t>
            </a:r>
            <a:r>
              <a:rPr lang="ja-JP" altLang="en-US" sz="1200" kern="100" dirty="0">
                <a:latin typeface="+mj-ea"/>
                <a:ea typeface="+mj-ea"/>
                <a:cs typeface="Times New Roman" panose="02020603050405020304" pitchFamily="18" charset="0"/>
              </a:rPr>
              <a:t>年を超えるなど老朽化が進行している。</a:t>
            </a:r>
            <a:endParaRPr lang="en-US" altLang="ja-JP" sz="1200" kern="100" dirty="0">
              <a:latin typeface="+mj-ea"/>
              <a:ea typeface="+mj-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a:latin typeface="+mj-ea"/>
                <a:ea typeface="+mj-ea"/>
                <a:cs typeface="Times New Roman" panose="02020603050405020304" pitchFamily="18" charset="0"/>
              </a:rPr>
              <a:t>また、利用者へのヒアリングの結果、建設年度が古い施設では、現在の物流形態に対応していない、との指摘を受けている。</a:t>
            </a:r>
            <a:endParaRPr lang="en-US" altLang="ja-JP" sz="1200" kern="100" dirty="0">
              <a:latin typeface="+mj-ea"/>
              <a:ea typeface="+mj-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a:latin typeface="+mj-ea"/>
                <a:ea typeface="+mj-ea"/>
                <a:cs typeface="Times New Roman" panose="02020603050405020304" pitchFamily="18" charset="0"/>
              </a:rPr>
              <a:t>上屋の建替えにあたっては企業債を財源とするため、イニシャルコストと、ランニングコストを使用料収益で賄えなければならず、更新投資に着手する際には、将来にわたっての需要を見極めることが重要である。</a:t>
            </a:r>
            <a:endParaRPr lang="en-US" altLang="ja-JP" sz="1200" kern="100" dirty="0">
              <a:latin typeface="+mj-ea"/>
              <a:ea typeface="+mj-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a:latin typeface="+mj-ea"/>
                <a:ea typeface="+mj-ea"/>
                <a:cs typeface="Times New Roman" panose="02020603050405020304" pitchFamily="18" charset="0"/>
              </a:rPr>
              <a:t>戦後数多くの上屋が新設されてから相当な築年数が経過しているが、これまで建替えを行っておらず、更新投資に取り組むための明確なルールを定めていなかった。</a:t>
            </a:r>
          </a:p>
        </p:txBody>
      </p:sp>
      <p:grpSp>
        <p:nvGrpSpPr>
          <p:cNvPr id="7" name="グループ化 6"/>
          <p:cNvGrpSpPr/>
          <p:nvPr/>
        </p:nvGrpSpPr>
        <p:grpSpPr>
          <a:xfrm>
            <a:off x="6799343" y="754052"/>
            <a:ext cx="2423886" cy="3759616"/>
            <a:chOff x="6778171" y="3069153"/>
            <a:chExt cx="2423886" cy="3770859"/>
          </a:xfrm>
        </p:grpSpPr>
        <p:graphicFrame>
          <p:nvGraphicFramePr>
            <p:cNvPr id="12" name="グラフ 11"/>
            <p:cNvGraphicFramePr/>
            <p:nvPr>
              <p:extLst>
                <p:ext uri="{D42A27DB-BD31-4B8C-83A1-F6EECF244321}">
                  <p14:modId xmlns:p14="http://schemas.microsoft.com/office/powerpoint/2010/main" val="3033613954"/>
                </p:ext>
              </p:extLst>
            </p:nvPr>
          </p:nvGraphicFramePr>
          <p:xfrm>
            <a:off x="6801480" y="3340412"/>
            <a:ext cx="2255433" cy="3499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3"/>
            <p:cNvSpPr txBox="1">
              <a:spLocks noChangeArrowheads="1"/>
            </p:cNvSpPr>
            <p:nvPr/>
          </p:nvSpPr>
          <p:spPr bwMode="auto">
            <a:xfrm>
              <a:off x="6778171" y="3069153"/>
              <a:ext cx="2423886" cy="527938"/>
            </a:xfrm>
            <a:prstGeom prst="rect">
              <a:avLst/>
            </a:prstGeom>
            <a:noFill/>
            <a:ln w="508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ja-JP" altLang="en-US" sz="1000" dirty="0"/>
                <a:t>上屋の整備年度（単位：棟）（再掲）</a:t>
              </a:r>
              <a:endParaRPr lang="en-US" altLang="ja-JP" sz="1000" dirty="0"/>
            </a:p>
          </p:txBody>
        </p:sp>
      </p:grpSp>
      <p:sp>
        <p:nvSpPr>
          <p:cNvPr id="17" name="Text Box 3"/>
          <p:cNvSpPr txBox="1">
            <a:spLocks noChangeArrowheads="1"/>
          </p:cNvSpPr>
          <p:nvPr/>
        </p:nvSpPr>
        <p:spPr bwMode="auto">
          <a:xfrm>
            <a:off x="6862323" y="4654348"/>
            <a:ext cx="2157414" cy="527938"/>
          </a:xfrm>
          <a:prstGeom prst="rect">
            <a:avLst/>
          </a:prstGeom>
          <a:noFill/>
          <a:ln w="508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ja-JP" altLang="en-US" sz="1000" b="1" u="sng" dirty="0"/>
              <a:t>中央</a:t>
            </a:r>
            <a:r>
              <a:rPr lang="en-US" altLang="ja-JP" sz="1000" b="1" u="sng" dirty="0"/>
              <a:t>1</a:t>
            </a:r>
            <a:r>
              <a:rPr lang="ja-JP" altLang="en-US" sz="1000" b="1" u="sng" dirty="0"/>
              <a:t>号上屋（</a:t>
            </a:r>
            <a:r>
              <a:rPr lang="en-US" altLang="ja-JP" sz="1000" b="1" u="sng" dirty="0"/>
              <a:t>S23</a:t>
            </a:r>
            <a:r>
              <a:rPr lang="ja-JP" altLang="en-US" sz="1000" b="1" u="sng" dirty="0"/>
              <a:t>年度築）</a:t>
            </a:r>
            <a:endParaRPr lang="en-US" altLang="ja-JP" sz="1000" b="1" u="sng" dirty="0"/>
          </a:p>
          <a:p>
            <a:pPr algn="ctr">
              <a:spcBef>
                <a:spcPct val="50000"/>
              </a:spcBef>
            </a:pPr>
            <a:r>
              <a:rPr lang="ja-JP" altLang="en-US" sz="1000" b="1" u="sng" dirty="0"/>
              <a:t>大阪市で最も古い上屋</a:t>
            </a:r>
            <a:endParaRPr lang="en-US" altLang="ja-JP" sz="1000" b="1" u="sng" dirty="0"/>
          </a:p>
        </p:txBody>
      </p:sp>
      <p:sp>
        <p:nvSpPr>
          <p:cNvPr id="6" name="正方形/長方形 5"/>
          <p:cNvSpPr/>
          <p:nvPr/>
        </p:nvSpPr>
        <p:spPr>
          <a:xfrm>
            <a:off x="6852600" y="4626212"/>
            <a:ext cx="2176693" cy="2028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p:cNvSpPr/>
          <p:nvPr/>
        </p:nvSpPr>
        <p:spPr>
          <a:xfrm flipV="1">
            <a:off x="1862190" y="2917412"/>
            <a:ext cx="2995731" cy="1125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94341" y="3103306"/>
            <a:ext cx="6622838" cy="3692448"/>
          </a:xfrm>
          <a:prstGeom prst="roundRect">
            <a:avLst>
              <a:gd name="adj" fmla="val 6346"/>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u="sng" dirty="0">
                <a:solidFill>
                  <a:prstClr val="white"/>
                </a:solidFill>
                <a:effectLst>
                  <a:outerShdw blurRad="38100" dist="38100" dir="2700000" algn="tl">
                    <a:srgbClr val="000000">
                      <a:alpha val="43137"/>
                    </a:srgbClr>
                  </a:outerShdw>
                </a:effectLst>
                <a:latin typeface="+mn-ea"/>
              </a:rPr>
              <a:t>課題解決のための「経営改善策」</a:t>
            </a:r>
            <a:endParaRPr lang="en-US" altLang="ja-JP" sz="1200" b="1" u="sng" dirty="0">
              <a:solidFill>
                <a:prstClr val="white"/>
              </a:solidFill>
              <a:effectLst>
                <a:outerShdw blurRad="38100" dist="38100" dir="2700000" algn="tl">
                  <a:srgbClr val="000000">
                    <a:alpha val="43137"/>
                  </a:srgbClr>
                </a:outerShdw>
              </a:effectLst>
              <a:latin typeface="+mn-ea"/>
            </a:endParaRPr>
          </a:p>
          <a:p>
            <a:r>
              <a:rPr lang="ja-JP" altLang="en-US" sz="1200" b="1" dirty="0">
                <a:solidFill>
                  <a:prstClr val="white"/>
                </a:solidFill>
                <a:effectLst>
                  <a:outerShdw blurRad="38100" dist="38100" dir="2700000" algn="tl">
                    <a:srgbClr val="000000">
                      <a:alpha val="43137"/>
                    </a:srgbClr>
                  </a:outerShdw>
                </a:effectLst>
                <a:latin typeface="+mn-ea"/>
              </a:rPr>
              <a:t>（中期的取組）</a:t>
            </a:r>
            <a:endParaRPr lang="en-US" altLang="ja-JP" sz="1200" b="1" dirty="0">
              <a:solidFill>
                <a:prstClr val="white"/>
              </a:solidFill>
              <a:effectLst>
                <a:outerShdw blurRad="38100" dist="38100" dir="2700000" algn="tl">
                  <a:srgbClr val="000000">
                    <a:alpha val="43137"/>
                  </a:srgbClr>
                </a:outerShdw>
              </a:effectLst>
              <a:latin typeface="+mn-ea"/>
            </a:endParaRPr>
          </a:p>
          <a:p>
            <a:r>
              <a:rPr lang="ja-JP" altLang="en-US" sz="1200" b="1" dirty="0">
                <a:solidFill>
                  <a:prstClr val="white"/>
                </a:solidFill>
                <a:latin typeface="+mn-ea"/>
              </a:rPr>
              <a:t>・今後、上屋を更新投資するにあたっては、次のルールを基本とする。</a:t>
            </a:r>
            <a:endParaRPr lang="en-US" altLang="ja-JP" sz="1200" b="1" dirty="0">
              <a:solidFill>
                <a:prstClr val="white"/>
              </a:solidFill>
              <a:latin typeface="+mn-ea"/>
            </a:endParaRPr>
          </a:p>
          <a:p>
            <a:pPr marL="171450" indent="-171450">
              <a:buFont typeface="Wingdings" panose="05000000000000000000" pitchFamily="2" charset="2"/>
              <a:buChar char="Ø"/>
            </a:pPr>
            <a:r>
              <a:rPr lang="ja-JP" altLang="en-US" sz="1200" b="1" dirty="0">
                <a:solidFill>
                  <a:prstClr val="white"/>
                </a:solidFill>
                <a:latin typeface="+mn-ea"/>
              </a:rPr>
              <a:t>「上屋とその周辺の用地が一定規模あり、一体的な開発が可能であるもの」は民間活力の導入を積極的に検討する。</a:t>
            </a:r>
            <a:endParaRPr lang="en-US" altLang="ja-JP" sz="1200" b="1" dirty="0">
              <a:solidFill>
                <a:prstClr val="white"/>
              </a:solidFill>
              <a:latin typeface="+mn-ea"/>
            </a:endParaRPr>
          </a:p>
          <a:p>
            <a:pPr algn="just">
              <a:spcAft>
                <a:spcPts val="0"/>
              </a:spcAft>
            </a:pPr>
            <a:r>
              <a:rPr lang="ja-JP" altLang="en-US" sz="1200" b="1" dirty="0">
                <a:solidFill>
                  <a:prstClr val="white"/>
                </a:solidFill>
                <a:latin typeface="+mn-ea"/>
              </a:rPr>
              <a:t>「上記以外のもの</a:t>
            </a:r>
            <a:r>
              <a:rPr lang="ja-JP" altLang="en-US" sz="1200" b="1" dirty="0" smtClean="0">
                <a:solidFill>
                  <a:prstClr val="white"/>
                </a:solidFill>
                <a:latin typeface="+mn-ea"/>
              </a:rPr>
              <a:t>」は令和</a:t>
            </a:r>
            <a:r>
              <a:rPr lang="en-US" altLang="ja-JP" sz="1200" b="1" dirty="0" smtClean="0">
                <a:solidFill>
                  <a:prstClr val="white"/>
                </a:solidFill>
                <a:latin typeface="+mn-ea"/>
              </a:rPr>
              <a:t>3</a:t>
            </a:r>
            <a:r>
              <a:rPr lang="ja-JP" altLang="en-US" sz="1200" b="1" dirty="0" smtClean="0">
                <a:solidFill>
                  <a:prstClr val="white"/>
                </a:solidFill>
                <a:latin typeface="+mn-ea"/>
              </a:rPr>
              <a:t>年度に策定した</a:t>
            </a:r>
            <a:r>
              <a:rPr lang="ja-JP" altLang="en-US" sz="1200" b="1" dirty="0" smtClean="0">
                <a:solidFill>
                  <a:schemeClr val="bg1"/>
                </a:solidFill>
                <a:latin typeface="+mn-ea"/>
              </a:rPr>
              <a:t>「</a:t>
            </a:r>
            <a:r>
              <a:rPr lang="ja-JP" altLang="en-US" sz="1200" b="1" dirty="0">
                <a:solidFill>
                  <a:schemeClr val="bg1"/>
                </a:solidFill>
                <a:latin typeface="+mn-ea"/>
              </a:rPr>
              <a:t>更新</a:t>
            </a:r>
            <a:r>
              <a:rPr lang="ja-JP" altLang="en-US" sz="1200" b="1" dirty="0" smtClean="0">
                <a:solidFill>
                  <a:schemeClr val="bg1"/>
                </a:solidFill>
                <a:latin typeface="+mn-ea"/>
              </a:rPr>
              <a:t>計画</a:t>
            </a:r>
            <a:r>
              <a:rPr lang="en-US" altLang="ja-JP" sz="1200" b="1" dirty="0" smtClean="0">
                <a:solidFill>
                  <a:schemeClr val="bg1"/>
                </a:solidFill>
                <a:latin typeface="+mn-ea"/>
              </a:rPr>
              <a:t>※</a:t>
            </a:r>
            <a:r>
              <a:rPr lang="ja-JP" altLang="en-US" sz="1200" b="1" dirty="0" smtClean="0">
                <a:solidFill>
                  <a:schemeClr val="bg1"/>
                </a:solidFill>
                <a:latin typeface="+mn-ea"/>
              </a:rPr>
              <a:t>」に基づき公共</a:t>
            </a:r>
            <a:r>
              <a:rPr lang="ja-JP" altLang="en-US" sz="1200" b="1" dirty="0">
                <a:solidFill>
                  <a:schemeClr val="bg1"/>
                </a:solidFill>
                <a:latin typeface="+mn-ea"/>
              </a:rPr>
              <a:t>での更新投資の検討を行う。ただし、「大阪市</a:t>
            </a:r>
            <a:r>
              <a:rPr lang="en-US" altLang="ja-JP" sz="1200" b="1" dirty="0">
                <a:solidFill>
                  <a:schemeClr val="bg1"/>
                </a:solidFill>
                <a:latin typeface="+mn-ea"/>
              </a:rPr>
              <a:t>PPP/PFI</a:t>
            </a:r>
            <a:r>
              <a:rPr lang="ja-JP" altLang="en-US" sz="1200" b="1" dirty="0">
                <a:solidFill>
                  <a:schemeClr val="bg1"/>
                </a:solidFill>
                <a:latin typeface="+mn-ea"/>
              </a:rPr>
              <a:t>手法導入優先的検討規程」による手続きに留意する</a:t>
            </a:r>
            <a:r>
              <a:rPr lang="ja-JP" altLang="en-US" sz="1200" b="1" dirty="0" smtClean="0">
                <a:solidFill>
                  <a:schemeClr val="bg1"/>
                </a:solidFill>
                <a:latin typeface="+mn-ea"/>
              </a:rPr>
              <a:t>。</a:t>
            </a:r>
            <a:endParaRPr lang="en-US" altLang="ja-JP" sz="1200" b="1" dirty="0" smtClean="0">
              <a:solidFill>
                <a:schemeClr val="bg1"/>
              </a:solidFill>
              <a:latin typeface="+mn-ea"/>
            </a:endParaRPr>
          </a:p>
          <a:p>
            <a:pPr algn="just">
              <a:spcAft>
                <a:spcPts val="0"/>
              </a:spcAft>
            </a:pPr>
            <a:endParaRPr lang="en-US" altLang="ja-JP" sz="1200" b="1" dirty="0">
              <a:solidFill>
                <a:schemeClr val="bg1"/>
              </a:solidFill>
              <a:latin typeface="+mn-ea"/>
            </a:endParaRPr>
          </a:p>
          <a:p>
            <a:r>
              <a:rPr lang="en-US" altLang="ja-JP" sz="1200" b="1" kern="100" dirty="0">
                <a:solidFill>
                  <a:schemeClr val="bg1"/>
                </a:solidFill>
                <a:latin typeface="メイリオ" panose="020B0604030504040204" pitchFamily="50" charset="-128"/>
                <a:cs typeface="Times New Roman" panose="02020603050405020304" pitchFamily="18" charset="0"/>
              </a:rPr>
              <a:t>※</a:t>
            </a:r>
            <a:r>
              <a:rPr lang="ja-JP" altLang="en-US" sz="1200" b="1" kern="100" dirty="0">
                <a:solidFill>
                  <a:schemeClr val="bg1"/>
                </a:solidFill>
                <a:latin typeface="メイリオ" panose="020B0604030504040204" pitchFamily="50" charset="-128"/>
                <a:cs typeface="Times New Roman" panose="02020603050405020304" pitchFamily="18" charset="0"/>
              </a:rPr>
              <a:t>更新計画とは、上屋の使用者を対象に実施した意見照会と港湾計画との位置付けを基に所管上屋を</a:t>
            </a:r>
            <a:r>
              <a:rPr lang="en-US" altLang="ja-JP" sz="1200" b="1" kern="100" dirty="0">
                <a:solidFill>
                  <a:schemeClr val="bg1"/>
                </a:solidFill>
                <a:latin typeface="メイリオ" panose="020B0604030504040204" pitchFamily="50" charset="-128"/>
                <a:cs typeface="Times New Roman" panose="02020603050405020304" pitchFamily="18" charset="0"/>
              </a:rPr>
              <a:t>4</a:t>
            </a:r>
            <a:r>
              <a:rPr lang="ja-JP" altLang="en-US" sz="1200" b="1" kern="100" dirty="0">
                <a:solidFill>
                  <a:schemeClr val="bg1"/>
                </a:solidFill>
                <a:latin typeface="メイリオ" panose="020B0604030504040204" pitchFamily="50" charset="-128"/>
                <a:cs typeface="Times New Roman" panose="02020603050405020304" pitchFamily="18" charset="0"/>
              </a:rPr>
              <a:t>種（更新・機能改良・延命化・廃止）に分類し、課題を整理したものである</a:t>
            </a:r>
            <a:r>
              <a:rPr lang="ja-JP" altLang="en-US" sz="1200" b="1" kern="100" dirty="0" smtClean="0">
                <a:solidFill>
                  <a:schemeClr val="bg1"/>
                </a:solidFill>
                <a:latin typeface="メイリオ" panose="020B0604030504040204" pitchFamily="50" charset="-128"/>
                <a:cs typeface="Times New Roman" panose="02020603050405020304" pitchFamily="18" charset="0"/>
              </a:rPr>
              <a:t>。</a:t>
            </a:r>
            <a:endParaRPr lang="en-US" altLang="ja-JP" sz="1200" b="1" kern="100" dirty="0" smtClean="0">
              <a:solidFill>
                <a:schemeClr val="bg1"/>
              </a:solidFill>
              <a:latin typeface="メイリオ" panose="020B0604030504040204" pitchFamily="50" charset="-128"/>
              <a:cs typeface="Times New Roman" panose="02020603050405020304" pitchFamily="18" charset="0"/>
            </a:endParaRPr>
          </a:p>
          <a:p>
            <a:endParaRPr lang="en-US" altLang="ja-JP" sz="1200" b="1" kern="100" dirty="0">
              <a:solidFill>
                <a:schemeClr val="bg1"/>
              </a:solidFill>
              <a:latin typeface="メイリオ" panose="020B0604030504040204" pitchFamily="50" charset="-128"/>
              <a:cs typeface="Times New Roman" panose="02020603050405020304" pitchFamily="18" charset="0"/>
            </a:endParaRPr>
          </a:p>
          <a:p>
            <a:pPr lvl="0" algn="just">
              <a:spcAft>
                <a:spcPts val="0"/>
              </a:spcAft>
            </a:pPr>
            <a:r>
              <a:rPr lang="ja-JP" altLang="en-US" sz="1200" b="1" kern="100" dirty="0">
                <a:solidFill>
                  <a:schemeClr val="bg1"/>
                </a:solidFill>
                <a:latin typeface="+mj-ea"/>
                <a:cs typeface="Times New Roman" panose="02020603050405020304" pitchFamily="18" charset="0"/>
              </a:rPr>
              <a:t>公共での更新投資は次の条件を満たすこととする。</a:t>
            </a:r>
            <a:endParaRPr lang="en-US" altLang="ja-JP" sz="1200" b="1" kern="100" dirty="0">
              <a:solidFill>
                <a:schemeClr val="bg1"/>
              </a:solidFill>
              <a:latin typeface="+mj-ea"/>
              <a:cs typeface="Times New Roman" panose="02020603050405020304" pitchFamily="18" charset="0"/>
            </a:endParaRPr>
          </a:p>
          <a:p>
            <a:pPr marL="342900" lvl="0" indent="-342900" algn="just">
              <a:spcAft>
                <a:spcPts val="0"/>
              </a:spcAft>
              <a:buFont typeface="Wingdings" panose="05000000000000000000" pitchFamily="2" charset="2"/>
              <a:buChar char=""/>
            </a:pPr>
            <a:r>
              <a:rPr lang="ja-JP" altLang="ja-JP" sz="1200" b="1" kern="100" dirty="0">
                <a:solidFill>
                  <a:schemeClr val="bg1"/>
                </a:solidFill>
                <a:latin typeface="+mj-ea"/>
                <a:cs typeface="Times New Roman" panose="02020603050405020304" pitchFamily="18" charset="0"/>
              </a:rPr>
              <a:t>建替後の上屋について、建替後の使用料（</a:t>
            </a:r>
            <a:r>
              <a:rPr lang="ja-JP" altLang="en-US" sz="1200" b="1" kern="100" dirty="0">
                <a:solidFill>
                  <a:schemeClr val="bg1"/>
                </a:solidFill>
                <a:latin typeface="+mj-ea"/>
                <a:cs typeface="Times New Roman" panose="02020603050405020304" pitchFamily="18" charset="0"/>
              </a:rPr>
              <a:t>住之江区</a:t>
            </a:r>
            <a:r>
              <a:rPr lang="ja-JP" altLang="ja-JP" sz="1200" b="1" kern="100" dirty="0">
                <a:solidFill>
                  <a:schemeClr val="bg1"/>
                </a:solidFill>
                <a:latin typeface="+mj-ea"/>
                <a:cs typeface="Times New Roman" panose="02020603050405020304" pitchFamily="18" charset="0"/>
              </a:rPr>
              <a:t>以外であれば</a:t>
            </a:r>
            <a:r>
              <a:rPr lang="en-US" altLang="ja-JP" sz="1200" b="1" kern="100" dirty="0">
                <a:solidFill>
                  <a:schemeClr val="bg1"/>
                </a:solidFill>
                <a:latin typeface="+mj-ea"/>
                <a:cs typeface="Times New Roman" panose="02020603050405020304" pitchFamily="18" charset="0"/>
              </a:rPr>
              <a:t>1</a:t>
            </a:r>
            <a:r>
              <a:rPr lang="ja-JP" altLang="ja-JP" sz="1200" b="1" kern="100" dirty="0">
                <a:solidFill>
                  <a:schemeClr val="bg1"/>
                </a:solidFill>
                <a:latin typeface="+mj-ea"/>
                <a:cs typeface="Times New Roman" panose="02020603050405020304" pitchFamily="18" charset="0"/>
              </a:rPr>
              <a:t>級の使用料）を徴収しても、これまでどおり継続した施設使用を見込むことができる</a:t>
            </a:r>
            <a:r>
              <a:rPr lang="ja-JP" altLang="en-US" sz="1200" b="1" kern="100" dirty="0">
                <a:solidFill>
                  <a:schemeClr val="bg1"/>
                </a:solidFill>
                <a:latin typeface="+mj-ea"/>
                <a:cs typeface="Times New Roman" panose="02020603050405020304" pitchFamily="18" charset="0"/>
              </a:rPr>
              <a:t>こと</a:t>
            </a:r>
            <a:endParaRPr lang="ja-JP" altLang="ja-JP" sz="1200" b="1" kern="100" dirty="0">
              <a:solidFill>
                <a:schemeClr val="bg1"/>
              </a:solidFill>
              <a:latin typeface="+mj-ea"/>
              <a:cs typeface="Times New Roman" panose="02020603050405020304" pitchFamily="18" charset="0"/>
            </a:endParaRPr>
          </a:p>
          <a:p>
            <a:pPr marL="342900" lvl="0" indent="-342900" algn="just">
              <a:spcAft>
                <a:spcPts val="0"/>
              </a:spcAft>
              <a:buFont typeface="Wingdings" panose="05000000000000000000" pitchFamily="2" charset="2"/>
              <a:buChar char=""/>
            </a:pPr>
            <a:r>
              <a:rPr lang="ja-JP" altLang="ja-JP" sz="1200" b="1" kern="100" dirty="0">
                <a:solidFill>
                  <a:schemeClr val="bg1"/>
                </a:solidFill>
                <a:latin typeface="+mj-ea"/>
                <a:cs typeface="Times New Roman" panose="02020603050405020304" pitchFamily="18" charset="0"/>
              </a:rPr>
              <a:t>工事に支障が生じないこと（既存の使用者が工事期間に移転等が可能であること）</a:t>
            </a:r>
            <a:endParaRPr lang="en-US" altLang="ja-JP" sz="1200" b="1" kern="100" dirty="0">
              <a:solidFill>
                <a:schemeClr val="bg1"/>
              </a:solidFill>
              <a:latin typeface="+mj-ea"/>
              <a:cs typeface="Times New Roman" panose="02020603050405020304" pitchFamily="18" charset="0"/>
            </a:endParaRPr>
          </a:p>
          <a:p>
            <a:pPr marL="342900" lvl="0" indent="-342900" algn="just">
              <a:spcAft>
                <a:spcPts val="0"/>
              </a:spcAft>
              <a:buFont typeface="Wingdings" panose="05000000000000000000" pitchFamily="2" charset="2"/>
              <a:buChar char=""/>
            </a:pPr>
            <a:r>
              <a:rPr lang="ja-JP" altLang="ja-JP" sz="1200" b="1" dirty="0">
                <a:solidFill>
                  <a:schemeClr val="bg1"/>
                </a:solidFill>
                <a:latin typeface="+mj-ea"/>
                <a:cs typeface="Times New Roman" panose="02020603050405020304" pitchFamily="18" charset="0"/>
              </a:rPr>
              <a:t>収支が</a:t>
            </a:r>
            <a:r>
              <a:rPr lang="ja-JP" altLang="en-US" sz="1200" b="1" dirty="0">
                <a:solidFill>
                  <a:schemeClr val="bg1"/>
                </a:solidFill>
                <a:latin typeface="+mj-ea"/>
                <a:cs typeface="Times New Roman" panose="02020603050405020304" pitchFamily="18" charset="0"/>
              </a:rPr>
              <a:t>合</a:t>
            </a:r>
            <a:r>
              <a:rPr lang="ja-JP" altLang="ja-JP" sz="1200" b="1" dirty="0">
                <a:solidFill>
                  <a:schemeClr val="bg1"/>
                </a:solidFill>
                <a:latin typeface="+mj-ea"/>
                <a:cs typeface="Times New Roman" panose="02020603050405020304" pitchFamily="18" charset="0"/>
              </a:rPr>
              <a:t>償うこと（稼働率を現実的なものとして設定すること）</a:t>
            </a:r>
            <a:endParaRPr lang="en-US" altLang="ja-JP" sz="1200" b="1" dirty="0">
              <a:solidFill>
                <a:schemeClr val="bg1"/>
              </a:solidFill>
              <a:latin typeface="+mj-ea"/>
              <a:cs typeface="Times New Roman" panose="02020603050405020304" pitchFamily="18" charset="0"/>
            </a:endParaRPr>
          </a:p>
          <a:p>
            <a:pPr lvl="0" algn="just">
              <a:spcAft>
                <a:spcPts val="0"/>
              </a:spcAft>
            </a:pPr>
            <a:r>
              <a:rPr lang="ja-JP" altLang="en-US" sz="1200" b="1" dirty="0">
                <a:solidFill>
                  <a:schemeClr val="bg1"/>
                </a:solidFill>
                <a:latin typeface="+mj-ea"/>
                <a:cs typeface="Times New Roman" panose="02020603050405020304" pitchFamily="18" charset="0"/>
              </a:rPr>
              <a:t>上記の条件を満たさないものは、可能な限り上屋の延命措置を実施するが、その期限を過ぎた際は更地化による「荷さばき地」としての運用、あるいは廃止、そして、ニーズがあることが前提となるが、ユーザーへの賃貸などを実施する。</a:t>
            </a:r>
            <a:endParaRPr lang="ja-JP" altLang="en-US" sz="1200" b="1" dirty="0">
              <a:solidFill>
                <a:schemeClr val="bg1"/>
              </a:solidFill>
              <a:latin typeface="+mj-ea"/>
            </a:endParaRPr>
          </a:p>
          <a:p>
            <a:endParaRPr lang="en-US" altLang="ja-JP" sz="1200" b="1" dirty="0">
              <a:solidFill>
                <a:schemeClr val="bg1"/>
              </a:solidFill>
              <a:latin typeface="+mn-ea"/>
            </a:endParaRPr>
          </a:p>
          <a:p>
            <a:pPr marL="171450" indent="-171450">
              <a:buFont typeface="Wingdings" panose="05000000000000000000" pitchFamily="2" charset="2"/>
              <a:buChar char="Ø"/>
            </a:pPr>
            <a:endParaRPr lang="en-US" altLang="ja-JP" sz="1200" b="1" dirty="0">
              <a:solidFill>
                <a:schemeClr val="bg1"/>
              </a:solidFill>
              <a:latin typeface="+mn-ea"/>
            </a:endParaRPr>
          </a:p>
          <a:p>
            <a:pPr marL="171450" indent="-171450">
              <a:buFont typeface="Wingdings" panose="05000000000000000000" pitchFamily="2" charset="2"/>
              <a:buChar char="Ø"/>
            </a:pPr>
            <a:endParaRPr lang="en-US" altLang="ja-JP" sz="1200" b="1" dirty="0">
              <a:solidFill>
                <a:schemeClr val="bg1"/>
              </a:solidFill>
              <a:latin typeface="+mn-ea"/>
            </a:endParaRPr>
          </a:p>
          <a:p>
            <a:pPr marL="171450" indent="-171450">
              <a:buFont typeface="Wingdings" panose="05000000000000000000" pitchFamily="2" charset="2"/>
              <a:buChar char="Ø"/>
            </a:pPr>
            <a:endParaRPr lang="en-US" altLang="ja-JP" sz="1200" b="1" dirty="0">
              <a:solidFill>
                <a:schemeClr val="bg1"/>
              </a:solidFill>
              <a:latin typeface="+mn-ea"/>
            </a:endParaRPr>
          </a:p>
          <a:p>
            <a:pPr marL="171450" indent="-171450">
              <a:buFont typeface="Wingdings" panose="05000000000000000000" pitchFamily="2" charset="2"/>
              <a:buChar char="Ø"/>
            </a:pPr>
            <a:endParaRPr lang="en-US" altLang="ja-JP" sz="1200" b="1" dirty="0">
              <a:solidFill>
                <a:schemeClr val="bg1"/>
              </a:solidFill>
              <a:latin typeface="+mn-ea"/>
            </a:endParaRPr>
          </a:p>
          <a:p>
            <a:pPr marL="171450" indent="-171450">
              <a:buFont typeface="Wingdings" panose="05000000000000000000" pitchFamily="2" charset="2"/>
              <a:buChar char="Ø"/>
            </a:pPr>
            <a:endParaRPr lang="en-US" altLang="ja-JP" sz="1200" b="1" dirty="0">
              <a:solidFill>
                <a:schemeClr val="bg1"/>
              </a:solidFill>
              <a:latin typeface="+mn-ea"/>
            </a:endParaRPr>
          </a:p>
          <a:p>
            <a:endParaRPr lang="ja-JP" altLang="en-US" sz="1200" b="1" dirty="0">
              <a:solidFill>
                <a:schemeClr val="bg1"/>
              </a:solidFill>
              <a:latin typeface="+mn-ea"/>
            </a:endParaRPr>
          </a:p>
          <a:p>
            <a:pPr marL="171450" indent="-171450">
              <a:buFont typeface="Wingdings" panose="05000000000000000000" pitchFamily="2" charset="2"/>
              <a:buChar char="Ø"/>
            </a:pPr>
            <a:endParaRPr lang="en-US" altLang="ja-JP" sz="1200" b="1" dirty="0">
              <a:solidFill>
                <a:schemeClr val="bg1"/>
              </a:solidFill>
              <a:latin typeface="+mn-ea"/>
            </a:endParaRPr>
          </a:p>
          <a:p>
            <a:endParaRPr lang="ja-JP" altLang="en-US" sz="1200" b="1" dirty="0">
              <a:solidFill>
                <a:schemeClr val="bg1"/>
              </a:solidFill>
              <a:effectLst>
                <a:outerShdw blurRad="38100" dist="38100" dir="2700000" algn="tl">
                  <a:srgbClr val="000000">
                    <a:alpha val="43137"/>
                  </a:srgbClr>
                </a:outerShdw>
              </a:effectLst>
              <a:latin typeface="+mn-ea"/>
            </a:endParaRPr>
          </a:p>
        </p:txBody>
      </p:sp>
      <p:sp>
        <p:nvSpPr>
          <p:cNvPr id="8" name="正方形/長方形 7"/>
          <p:cNvSpPr/>
          <p:nvPr/>
        </p:nvSpPr>
        <p:spPr>
          <a:xfrm>
            <a:off x="225546" y="4918317"/>
            <a:ext cx="6269020" cy="1611086"/>
          </a:xfrm>
          <a:prstGeom prst="rect">
            <a:avLst/>
          </a:prstGeom>
          <a:ln>
            <a:noFill/>
          </a:ln>
        </p:spPr>
        <p:txBody>
          <a:bodyPr wrap="square">
            <a:noAutofit/>
          </a:bodyPr>
          <a:lstStyle/>
          <a:p>
            <a:pPr lvl="0" algn="just">
              <a:spcAft>
                <a:spcPts val="0"/>
              </a:spcAft>
            </a:pPr>
            <a:endParaRPr lang="ja-JP" altLang="en-US" sz="1200" dirty="0">
              <a:solidFill>
                <a:schemeClr val="bg1"/>
              </a:solidFill>
              <a:latin typeface="+mj-ea"/>
              <a:ea typeface="+mj-ea"/>
            </a:endParaRPr>
          </a:p>
        </p:txBody>
      </p:sp>
      <p:sp>
        <p:nvSpPr>
          <p:cNvPr id="15" name="正方形/長方形 14"/>
          <p:cNvSpPr/>
          <p:nvPr/>
        </p:nvSpPr>
        <p:spPr>
          <a:xfrm>
            <a:off x="116115" y="866597"/>
            <a:ext cx="2331663" cy="30003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bg1"/>
                </a:solidFill>
              </a:rPr>
              <a:t>　課題</a:t>
            </a:r>
            <a:r>
              <a:rPr lang="ja-JP" altLang="en-US" sz="1200" b="1" dirty="0">
                <a:solidFill>
                  <a:schemeClr val="bg1"/>
                </a:solidFill>
              </a:rPr>
              <a:t>解決のための現状認識</a:t>
            </a:r>
          </a:p>
        </p:txBody>
      </p:sp>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23</a:t>
            </a:fld>
            <a:endParaRPr kumimoji="1" lang="ja-JP" altLang="en-US" dirty="0"/>
          </a:p>
        </p:txBody>
      </p:sp>
    </p:spTree>
    <p:extLst>
      <p:ext uri="{BB962C8B-B14F-4D97-AF65-F5344CB8AC3E}">
        <p14:creationId xmlns:p14="http://schemas.microsoft.com/office/powerpoint/2010/main" val="502186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正方形/長方形 22"/>
          <p:cNvSpPr/>
          <p:nvPr/>
        </p:nvSpPr>
        <p:spPr>
          <a:xfrm>
            <a:off x="219171" y="2788726"/>
            <a:ext cx="8741948" cy="830997"/>
          </a:xfrm>
          <a:prstGeom prst="rect">
            <a:avLst/>
          </a:prstGeom>
        </p:spPr>
        <p:txBody>
          <a:bodyPr wrap="square">
            <a:spAutoFit/>
          </a:bodyPr>
          <a:lstStyle/>
          <a:p>
            <a:pPr marL="228600" lvl="0" indent="-228600" algn="just">
              <a:spcAft>
                <a:spcPts val="0"/>
              </a:spcAft>
              <a:buFont typeface="+mj-ea"/>
              <a:buAutoNum type="circleNumDbPlain"/>
            </a:pPr>
            <a:r>
              <a:rPr lang="ja-JP" altLang="en-US" sz="1200" kern="100" dirty="0">
                <a:latin typeface="+mj-ea"/>
                <a:ea typeface="+mj-ea"/>
                <a:cs typeface="Times New Roman" panose="02020603050405020304" pitchFamily="18" charset="0"/>
              </a:rPr>
              <a:t>港湾施設提供事業と</a:t>
            </a:r>
            <a:r>
              <a:rPr lang="ja-JP" altLang="en-US" sz="1200" kern="100" dirty="0" smtClean="0">
                <a:latin typeface="+mj-ea"/>
                <a:ea typeface="+mj-ea"/>
                <a:cs typeface="Times New Roman" panose="02020603050405020304" pitchFamily="18" charset="0"/>
              </a:rPr>
              <a:t>は</a:t>
            </a:r>
            <a:endParaRPr lang="en-US" altLang="ja-JP" sz="1200" kern="100" dirty="0">
              <a:latin typeface="+mj-ea"/>
              <a:ea typeface="+mj-ea"/>
              <a:cs typeface="Times New Roman" panose="02020603050405020304" pitchFamily="18" charset="0"/>
            </a:endParaRPr>
          </a:p>
          <a:p>
            <a:pPr lvl="0" algn="just">
              <a:spcAft>
                <a:spcPts val="0"/>
              </a:spcAft>
            </a:pPr>
            <a:r>
              <a:rPr lang="ja-JP" altLang="en-US" sz="1200" kern="100" dirty="0">
                <a:latin typeface="+mj-ea"/>
                <a:ea typeface="+mj-ea"/>
                <a:cs typeface="Times New Roman" panose="02020603050405020304" pitchFamily="18" charset="0"/>
              </a:rPr>
              <a:t>　</a:t>
            </a:r>
            <a:r>
              <a:rPr lang="ja-JP" altLang="en-US" sz="1200" kern="100" dirty="0" smtClean="0">
                <a:latin typeface="+mj-ea"/>
                <a:ea typeface="+mj-ea"/>
                <a:cs typeface="Times New Roman" panose="02020603050405020304" pitchFamily="18" charset="0"/>
              </a:rPr>
              <a:t>港湾</a:t>
            </a:r>
            <a:r>
              <a:rPr lang="ja-JP" altLang="en-US" sz="1200" kern="100" dirty="0">
                <a:latin typeface="+mj-ea"/>
                <a:ea typeface="+mj-ea"/>
                <a:cs typeface="Times New Roman" panose="02020603050405020304" pitchFamily="18" charset="0"/>
              </a:rPr>
              <a:t>施設提供事業（以下、「施設提供事業」とする。）は、港湾の機能を効率的に発揮させるために必要な埠頭用地</a:t>
            </a:r>
            <a:r>
              <a:rPr lang="ja-JP" altLang="en-US" sz="1200" kern="100" dirty="0" smtClean="0">
                <a:latin typeface="+mj-ea"/>
                <a:ea typeface="+mj-ea"/>
                <a:cs typeface="Times New Roman" panose="02020603050405020304" pitchFamily="18" charset="0"/>
              </a:rPr>
              <a:t>、上屋</a:t>
            </a:r>
            <a:r>
              <a:rPr lang="ja-JP" altLang="en-US" sz="1200" kern="100" dirty="0">
                <a:latin typeface="+mj-ea"/>
                <a:ea typeface="+mj-ea"/>
                <a:cs typeface="Times New Roman" panose="02020603050405020304" pitchFamily="18" charset="0"/>
              </a:rPr>
              <a:t>、荷役機械等を整備運営することを目的としている事業であり、大阪港埋立事業（以下、「埋立事業」とする。）</a:t>
            </a:r>
            <a:r>
              <a:rPr lang="ja-JP" altLang="en-US" sz="1200" kern="100" dirty="0" smtClean="0">
                <a:latin typeface="+mj-ea"/>
                <a:ea typeface="+mj-ea"/>
                <a:cs typeface="Times New Roman" panose="02020603050405020304" pitchFamily="18" charset="0"/>
              </a:rPr>
              <a:t>と合わせて</a:t>
            </a:r>
            <a:r>
              <a:rPr lang="ja-JP" altLang="en-US" sz="1200" kern="100" dirty="0">
                <a:latin typeface="+mj-ea"/>
                <a:ea typeface="+mj-ea"/>
                <a:cs typeface="Times New Roman" panose="02020603050405020304" pitchFamily="18" charset="0"/>
              </a:rPr>
              <a:t>大阪市港営事業会計（以下「港営事業会計」とする。）として、地方公営企業法の財務規定を適用して会計</a:t>
            </a:r>
            <a:r>
              <a:rPr lang="ja-JP" altLang="en-US" sz="1200" kern="100" dirty="0" smtClean="0">
                <a:latin typeface="+mj-ea"/>
                <a:ea typeface="+mj-ea"/>
                <a:cs typeface="Times New Roman" panose="02020603050405020304" pitchFamily="18" charset="0"/>
              </a:rPr>
              <a:t>処理を</a:t>
            </a:r>
            <a:r>
              <a:rPr lang="ja-JP" altLang="en-US" sz="1200" kern="100" dirty="0">
                <a:latin typeface="+mj-ea"/>
                <a:ea typeface="+mj-ea"/>
                <a:cs typeface="Times New Roman" panose="02020603050405020304" pitchFamily="18" charset="0"/>
              </a:rPr>
              <a:t>行っている</a:t>
            </a:r>
            <a:r>
              <a:rPr lang="ja-JP" altLang="en-US" sz="1200" kern="100" dirty="0" smtClean="0">
                <a:latin typeface="+mj-ea"/>
                <a:ea typeface="+mj-ea"/>
                <a:cs typeface="Times New Roman" panose="02020603050405020304" pitchFamily="18" charset="0"/>
              </a:rPr>
              <a:t>。</a:t>
            </a:r>
            <a:endParaRPr lang="en-US" altLang="ja-JP" sz="1200" kern="100" dirty="0">
              <a:latin typeface="+mj-ea"/>
              <a:ea typeface="+mj-ea"/>
              <a:cs typeface="Times New Roman" panose="02020603050405020304" pitchFamily="18" charset="0"/>
            </a:endParaRPr>
          </a:p>
        </p:txBody>
      </p:sp>
      <p:sp>
        <p:nvSpPr>
          <p:cNvPr id="2" name="タイトル 1"/>
          <p:cNvSpPr>
            <a:spLocks noGrp="1"/>
          </p:cNvSpPr>
          <p:nvPr>
            <p:ph type="title"/>
          </p:nvPr>
        </p:nvSpPr>
        <p:spPr>
          <a:xfrm>
            <a:off x="-1" y="1"/>
            <a:ext cx="8516203" cy="618186"/>
          </a:xfrm>
        </p:spPr>
        <p:txBody>
          <a:bodyPr>
            <a:normAutofit/>
          </a:bodyPr>
          <a:lstStyle/>
          <a:p>
            <a:r>
              <a:rPr kumimoji="1" lang="en-US" altLang="ja-JP" sz="1600" b="1" dirty="0">
                <a:solidFill>
                  <a:schemeClr val="tx1"/>
                </a:solidFill>
                <a:latin typeface="+mj-ea"/>
              </a:rPr>
              <a:t>Ⅰ</a:t>
            </a:r>
            <a:r>
              <a:rPr kumimoji="1" lang="ja-JP" altLang="en-US" sz="1600" b="1" dirty="0">
                <a:solidFill>
                  <a:schemeClr val="tx1"/>
                </a:solidFill>
                <a:latin typeface="+mj-ea"/>
              </a:rPr>
              <a:t>　はじめに</a:t>
            </a:r>
          </a:p>
        </p:txBody>
      </p:sp>
      <p:sp>
        <p:nvSpPr>
          <p:cNvPr id="3" name="コンテンツ プレースホルダー 2"/>
          <p:cNvSpPr>
            <a:spLocks noGrp="1"/>
          </p:cNvSpPr>
          <p:nvPr>
            <p:ph idx="1"/>
          </p:nvPr>
        </p:nvSpPr>
        <p:spPr>
          <a:xfrm>
            <a:off x="82981" y="284034"/>
            <a:ext cx="8584298" cy="329288"/>
          </a:xfrm>
        </p:spPr>
        <p:txBody>
          <a:bodyPr spcCol="180000">
            <a:noAutofit/>
          </a:bodyPr>
          <a:lstStyle/>
          <a:p>
            <a:pPr marL="0" indent="0" algn="just">
              <a:buNone/>
            </a:pPr>
            <a:r>
              <a:rPr lang="ja-JP" altLang="en-US" sz="1600" b="1" dirty="0" smtClean="0">
                <a:solidFill>
                  <a:schemeClr val="tx1"/>
                </a:solidFill>
                <a:latin typeface="+mj-ea"/>
                <a:ea typeface="+mj-ea"/>
              </a:rPr>
              <a:t>１</a:t>
            </a:r>
            <a:r>
              <a:rPr lang="ja-JP" altLang="en-US" sz="1600" b="1" dirty="0">
                <a:solidFill>
                  <a:schemeClr val="tx1"/>
                </a:solidFill>
                <a:latin typeface="+mj-ea"/>
                <a:ea typeface="+mj-ea"/>
              </a:rPr>
              <a:t>．港湾施設提供事業</a:t>
            </a:r>
            <a:r>
              <a:rPr lang="ja-JP" altLang="en-US" sz="1600" b="1" dirty="0" smtClean="0">
                <a:solidFill>
                  <a:schemeClr val="tx1"/>
                </a:solidFill>
                <a:latin typeface="+mj-ea"/>
                <a:ea typeface="+mj-ea"/>
              </a:rPr>
              <a:t>経営計画</a:t>
            </a:r>
            <a:r>
              <a:rPr lang="en-US" altLang="ja-JP" sz="1600" b="1" dirty="0" smtClean="0">
                <a:solidFill>
                  <a:schemeClr val="tx1"/>
                </a:solidFill>
                <a:latin typeface="+mj-ea"/>
                <a:ea typeface="+mj-ea"/>
              </a:rPr>
              <a:t>Ver.5.0</a:t>
            </a:r>
            <a:r>
              <a:rPr lang="ja-JP" altLang="en-US" sz="1600" b="1" dirty="0" smtClean="0">
                <a:solidFill>
                  <a:schemeClr val="tx1"/>
                </a:solidFill>
                <a:latin typeface="+mj-ea"/>
                <a:ea typeface="+mj-ea"/>
              </a:rPr>
              <a:t>と</a:t>
            </a:r>
            <a:r>
              <a:rPr lang="ja-JP" altLang="en-US" sz="1600" b="1" dirty="0">
                <a:solidFill>
                  <a:schemeClr val="tx1"/>
                </a:solidFill>
                <a:latin typeface="+mj-ea"/>
                <a:ea typeface="+mj-ea"/>
              </a:rPr>
              <a:t>は</a:t>
            </a:r>
            <a:endParaRPr lang="en-US" altLang="ja-JP" sz="1600" b="1" dirty="0">
              <a:solidFill>
                <a:schemeClr val="tx1"/>
              </a:solidFill>
              <a:latin typeface="+mj-ea"/>
              <a:ea typeface="+mj-ea"/>
            </a:endParaRPr>
          </a:p>
        </p:txBody>
      </p:sp>
      <p:sp>
        <p:nvSpPr>
          <p:cNvPr id="14" name="正方形/長方形 13"/>
          <p:cNvSpPr/>
          <p:nvPr/>
        </p:nvSpPr>
        <p:spPr>
          <a:xfrm>
            <a:off x="151076" y="646719"/>
            <a:ext cx="8810044" cy="2123658"/>
          </a:xfrm>
          <a:prstGeom prst="rect">
            <a:avLst/>
          </a:prstGeom>
        </p:spPr>
        <p:txBody>
          <a:bodyPr wrap="square">
            <a:spAutoFit/>
          </a:bodyPr>
          <a:lstStyle/>
          <a:p>
            <a:pPr marL="342900" indent="-342900" algn="just">
              <a:buFont typeface="Wingdings" panose="05000000000000000000" pitchFamily="2" charset="2"/>
              <a:buChar char="Ø"/>
            </a:pPr>
            <a:r>
              <a:rPr lang="ja-JP" altLang="en-US" sz="1200" kern="100" dirty="0">
                <a:latin typeface="+mn-ea"/>
                <a:cs typeface="Times New Roman" panose="02020603050405020304" pitchFamily="18" charset="0"/>
              </a:rPr>
              <a:t>港湾施設提供事業経営計画（以下、「経営計画」とする</a:t>
            </a:r>
            <a:r>
              <a:rPr lang="ja-JP" altLang="en-US" sz="1200" kern="100" dirty="0" smtClean="0">
                <a:latin typeface="+mn-ea"/>
                <a:cs typeface="Times New Roman" panose="02020603050405020304" pitchFamily="18" charset="0"/>
              </a:rPr>
              <a:t>。）</a:t>
            </a:r>
            <a:r>
              <a:rPr lang="en-US" altLang="ja-JP" sz="1200" kern="100" dirty="0" smtClean="0">
                <a:latin typeface="+mn-ea"/>
                <a:cs typeface="Times New Roman" panose="02020603050405020304" pitchFamily="18" charset="0"/>
              </a:rPr>
              <a:t>Ver.5.0</a:t>
            </a:r>
            <a:r>
              <a:rPr lang="ja-JP" altLang="en-US" sz="1200" kern="100" dirty="0" smtClean="0">
                <a:latin typeface="+mn-ea"/>
                <a:cs typeface="Times New Roman" panose="02020603050405020304" pitchFamily="18" charset="0"/>
              </a:rPr>
              <a:t>は</a:t>
            </a:r>
            <a:r>
              <a:rPr lang="ja-JP" altLang="en-US" sz="1200" kern="100" dirty="0">
                <a:latin typeface="+mn-ea"/>
                <a:cs typeface="Times New Roman" panose="02020603050405020304" pitchFamily="18" charset="0"/>
              </a:rPr>
              <a:t>、令和</a:t>
            </a:r>
            <a:r>
              <a:rPr lang="en-US" altLang="ja-JP" sz="1200" kern="100" dirty="0">
                <a:latin typeface="+mn-ea"/>
                <a:cs typeface="Times New Roman" panose="02020603050405020304" pitchFamily="18" charset="0"/>
              </a:rPr>
              <a:t>3</a:t>
            </a:r>
            <a:r>
              <a:rPr lang="ja-JP" altLang="en-US" sz="1200" kern="100" dirty="0">
                <a:latin typeface="+mn-ea"/>
                <a:cs typeface="Times New Roman" panose="02020603050405020304" pitchFamily="18" charset="0"/>
              </a:rPr>
              <a:t>年</a:t>
            </a:r>
            <a:r>
              <a:rPr lang="en-US" altLang="ja-JP" sz="1200" kern="100" dirty="0">
                <a:latin typeface="+mn-ea"/>
                <a:cs typeface="Times New Roman" panose="02020603050405020304" pitchFamily="18" charset="0"/>
              </a:rPr>
              <a:t>3</a:t>
            </a:r>
            <a:r>
              <a:rPr lang="ja-JP" altLang="en-US" sz="1200" kern="100" dirty="0">
                <a:latin typeface="+mn-ea"/>
                <a:cs typeface="Times New Roman" panose="02020603050405020304" pitchFamily="18" charset="0"/>
              </a:rPr>
              <a:t>月末に策定した「</a:t>
            </a:r>
            <a:r>
              <a:rPr lang="ja-JP" altLang="en-US" sz="1200" kern="100" dirty="0" smtClean="0">
                <a:latin typeface="+mn-ea"/>
                <a:cs typeface="Times New Roman" panose="02020603050405020304" pitchFamily="18" charset="0"/>
              </a:rPr>
              <a:t>経営計画</a:t>
            </a:r>
            <a:r>
              <a:rPr lang="en-US" altLang="ja-JP" sz="1200" kern="100" dirty="0" smtClean="0">
                <a:latin typeface="+mn-ea"/>
                <a:cs typeface="Times New Roman" panose="02020603050405020304" pitchFamily="18" charset="0"/>
              </a:rPr>
              <a:t>Ver.4.0</a:t>
            </a:r>
            <a:r>
              <a:rPr lang="ja-JP" altLang="en-US" sz="1200" kern="100" dirty="0" smtClean="0">
                <a:latin typeface="+mn-ea"/>
                <a:cs typeface="Times New Roman" panose="02020603050405020304" pitchFamily="18" charset="0"/>
              </a:rPr>
              <a:t>」</a:t>
            </a:r>
            <a:r>
              <a:rPr lang="ja-JP" altLang="en-US" sz="1200" kern="100" dirty="0">
                <a:latin typeface="+mn-ea"/>
                <a:cs typeface="Times New Roman" panose="02020603050405020304" pitchFamily="18" charset="0"/>
              </a:rPr>
              <a:t>を更新したものであり、また経営計画の取組期間が令和</a:t>
            </a:r>
            <a:r>
              <a:rPr lang="en-US" altLang="ja-JP" sz="1200" kern="100" dirty="0">
                <a:latin typeface="+mn-ea"/>
                <a:cs typeface="Times New Roman" panose="02020603050405020304" pitchFamily="18" charset="0"/>
              </a:rPr>
              <a:t>4</a:t>
            </a:r>
            <a:r>
              <a:rPr lang="ja-JP" altLang="en-US" sz="1200" kern="100" dirty="0">
                <a:latin typeface="+mn-ea"/>
                <a:cs typeface="Times New Roman" panose="02020603050405020304" pitchFamily="18" charset="0"/>
              </a:rPr>
              <a:t>年度までとなっているため、取組の最終年度として提示するものである</a:t>
            </a:r>
            <a:r>
              <a:rPr lang="ja-JP" altLang="en-US" sz="1200" kern="100" dirty="0" smtClean="0">
                <a:latin typeface="+mn-ea"/>
                <a:cs typeface="Times New Roman" panose="02020603050405020304" pitchFamily="18" charset="0"/>
              </a:rPr>
              <a:t>。</a:t>
            </a:r>
            <a:endParaRPr lang="en-US" altLang="ja-JP" sz="1200" kern="100" dirty="0" smtClean="0">
              <a:latin typeface="+mn-ea"/>
              <a:cs typeface="Times New Roman" panose="02020603050405020304" pitchFamily="18" charset="0"/>
            </a:endParaRPr>
          </a:p>
          <a:p>
            <a:pPr marL="342900" indent="-342900" algn="just">
              <a:buFont typeface="Wingdings" panose="05000000000000000000" pitchFamily="2" charset="2"/>
              <a:buChar char="Ø"/>
            </a:pPr>
            <a:r>
              <a:rPr lang="ja-JP" altLang="en-US" sz="1200" kern="100" dirty="0" smtClean="0">
                <a:latin typeface="+mj-ea"/>
                <a:ea typeface="+mj-ea"/>
                <a:cs typeface="Times New Roman" panose="02020603050405020304" pitchFamily="18" charset="0"/>
              </a:rPr>
              <a:t>経営計画</a:t>
            </a:r>
            <a:r>
              <a:rPr lang="en-US" altLang="ja-JP" sz="1200" kern="100" dirty="0" smtClean="0">
                <a:latin typeface="+mj-ea"/>
                <a:ea typeface="+mj-ea"/>
                <a:cs typeface="Times New Roman" panose="02020603050405020304" pitchFamily="18" charset="0"/>
              </a:rPr>
              <a:t>Ver.5.0</a:t>
            </a:r>
            <a:r>
              <a:rPr lang="ja-JP" altLang="en-US" sz="1200" kern="100" dirty="0" smtClean="0">
                <a:latin typeface="+mj-ea"/>
                <a:ea typeface="+mj-ea"/>
                <a:cs typeface="Times New Roman" panose="02020603050405020304" pitchFamily="18" charset="0"/>
              </a:rPr>
              <a:t>では、経営計画</a:t>
            </a:r>
            <a:r>
              <a:rPr lang="en-US" altLang="ja-JP" sz="1200" kern="100" dirty="0" smtClean="0">
                <a:latin typeface="+mj-ea"/>
                <a:ea typeface="+mj-ea"/>
                <a:cs typeface="Times New Roman" panose="02020603050405020304" pitchFamily="18" charset="0"/>
              </a:rPr>
              <a:t>Ver.4.0</a:t>
            </a:r>
            <a:r>
              <a:rPr lang="ja-JP" altLang="en-US" sz="1200" kern="100" dirty="0" smtClean="0">
                <a:latin typeface="+mj-ea"/>
                <a:ea typeface="+mj-ea"/>
                <a:cs typeface="Times New Roman" panose="02020603050405020304" pitchFamily="18" charset="0"/>
              </a:rPr>
              <a:t>で定めた経営改善策の令和</a:t>
            </a:r>
            <a:r>
              <a:rPr lang="en-US" altLang="ja-JP" sz="1200" kern="100" dirty="0" smtClean="0">
                <a:latin typeface="+mj-ea"/>
                <a:ea typeface="+mj-ea"/>
                <a:cs typeface="Times New Roman" panose="02020603050405020304" pitchFamily="18" charset="0"/>
              </a:rPr>
              <a:t>2</a:t>
            </a:r>
            <a:r>
              <a:rPr lang="ja-JP" altLang="en-US" sz="1200" kern="100" dirty="0" smtClean="0">
                <a:latin typeface="+mj-ea"/>
                <a:ea typeface="+mj-ea"/>
                <a:cs typeface="Times New Roman" panose="02020603050405020304" pitchFamily="18" charset="0"/>
              </a:rPr>
              <a:t>年度での効果を検証し、令和</a:t>
            </a:r>
            <a:r>
              <a:rPr lang="en-US" altLang="ja-JP" sz="1200" kern="100" dirty="0" smtClean="0">
                <a:latin typeface="+mj-ea"/>
                <a:ea typeface="+mj-ea"/>
                <a:cs typeface="Times New Roman" panose="02020603050405020304" pitchFamily="18" charset="0"/>
              </a:rPr>
              <a:t>2</a:t>
            </a:r>
            <a:r>
              <a:rPr lang="ja-JP" altLang="en-US" sz="1200" kern="100" dirty="0" smtClean="0">
                <a:latin typeface="+mj-ea"/>
                <a:ea typeface="+mj-ea"/>
                <a:cs typeface="Times New Roman" panose="02020603050405020304" pitchFamily="18" charset="0"/>
              </a:rPr>
              <a:t>年度決算に基づき個別課題を抽出した。</a:t>
            </a:r>
          </a:p>
          <a:p>
            <a:pPr marL="342900" lvl="0" indent="-342900" algn="just">
              <a:spcAft>
                <a:spcPts val="0"/>
              </a:spcAft>
              <a:buFont typeface="Wingdings" panose="05000000000000000000" pitchFamily="2" charset="2"/>
              <a:buChar char="Ø"/>
            </a:pPr>
            <a:r>
              <a:rPr lang="ja-JP" altLang="en-US" sz="1200" kern="100" dirty="0" smtClean="0">
                <a:latin typeface="+mj-ea"/>
                <a:ea typeface="+mj-ea"/>
                <a:cs typeface="Times New Roman" panose="02020603050405020304" pitchFamily="18" charset="0"/>
              </a:rPr>
              <a:t>また</a:t>
            </a:r>
            <a:r>
              <a:rPr lang="ja-JP" altLang="en-US" sz="1200" kern="100" dirty="0">
                <a:latin typeface="+mj-ea"/>
                <a:ea typeface="+mj-ea"/>
                <a:cs typeface="Times New Roman" panose="02020603050405020304" pitchFamily="18" charset="0"/>
              </a:rPr>
              <a:t>、</a:t>
            </a:r>
            <a:r>
              <a:rPr lang="ja-JP" altLang="en-US" sz="1200" kern="100" dirty="0" smtClean="0">
                <a:latin typeface="+mj-ea"/>
                <a:ea typeface="+mj-ea"/>
                <a:cs typeface="Times New Roman" panose="02020603050405020304" pitchFamily="18" charset="0"/>
              </a:rPr>
              <a:t>経営計画</a:t>
            </a:r>
            <a:r>
              <a:rPr lang="en-US" altLang="ja-JP" sz="1200" kern="100" dirty="0" smtClean="0">
                <a:latin typeface="+mj-ea"/>
                <a:ea typeface="+mj-ea"/>
                <a:cs typeface="Times New Roman" panose="02020603050405020304" pitchFamily="18" charset="0"/>
              </a:rPr>
              <a:t>Ver.5.0</a:t>
            </a:r>
            <a:r>
              <a:rPr lang="ja-JP" altLang="en-US" sz="1200" kern="100" dirty="0" smtClean="0">
                <a:latin typeface="+mj-ea"/>
                <a:ea typeface="+mj-ea"/>
                <a:cs typeface="Times New Roman" panose="02020603050405020304" pitchFamily="18" charset="0"/>
              </a:rPr>
              <a:t>は</a:t>
            </a:r>
            <a:r>
              <a:rPr lang="ja-JP" altLang="en-US" sz="1200" kern="100" dirty="0">
                <a:latin typeface="+mj-ea"/>
                <a:ea typeface="+mj-ea"/>
                <a:cs typeface="Times New Roman" panose="02020603050405020304" pitchFamily="18" charset="0"/>
              </a:rPr>
              <a:t>、不採算施設を単に現状の認識をもって廃止、利用転換するような手法をとるものではないことを基本的な考え方としている。</a:t>
            </a:r>
          </a:p>
          <a:p>
            <a:pPr marL="342900" lvl="0" indent="-342900" algn="just">
              <a:spcAft>
                <a:spcPts val="0"/>
              </a:spcAft>
              <a:buFont typeface="Wingdings" panose="05000000000000000000" pitchFamily="2" charset="2"/>
              <a:buChar char="Ø"/>
            </a:pPr>
            <a:r>
              <a:rPr lang="ja-JP" altLang="en-US" sz="1200" kern="100" dirty="0">
                <a:latin typeface="+mj-ea"/>
                <a:ea typeface="+mj-ea"/>
                <a:cs typeface="Times New Roman" panose="02020603050405020304" pitchFamily="18" charset="0"/>
              </a:rPr>
              <a:t>施設提供事業の本来の目的は、大阪港の取扱貨物量を増加させることにより大阪都市圏の物流全体の効率化を図り</a:t>
            </a:r>
            <a:r>
              <a:rPr lang="ja-JP" altLang="en-US" sz="1200" kern="100" dirty="0" smtClean="0">
                <a:latin typeface="+mj-ea"/>
                <a:ea typeface="+mj-ea"/>
                <a:cs typeface="Times New Roman" panose="02020603050405020304" pitchFamily="18" charset="0"/>
              </a:rPr>
              <a:t>、その</a:t>
            </a:r>
            <a:r>
              <a:rPr lang="ja-JP" altLang="en-US" sz="1200" kern="100" dirty="0">
                <a:latin typeface="+mj-ea"/>
                <a:ea typeface="+mj-ea"/>
                <a:cs typeface="Times New Roman" panose="02020603050405020304" pitchFamily="18" charset="0"/>
              </a:rPr>
              <a:t>ことで市民生活の安定に寄与することである。</a:t>
            </a:r>
          </a:p>
          <a:p>
            <a:pPr marL="342900" lvl="0" indent="-342900" algn="just">
              <a:spcAft>
                <a:spcPts val="0"/>
              </a:spcAft>
              <a:buFont typeface="Wingdings" panose="05000000000000000000" pitchFamily="2" charset="2"/>
              <a:buChar char="Ø"/>
            </a:pPr>
            <a:r>
              <a:rPr lang="ja-JP" altLang="en-US" sz="1200" kern="100" dirty="0">
                <a:latin typeface="+mj-ea"/>
                <a:ea typeface="+mj-ea"/>
                <a:cs typeface="Times New Roman" panose="02020603050405020304" pitchFamily="18" charset="0"/>
              </a:rPr>
              <a:t>したがって、現状では稼働率が低い施設であっても、今後の取扱貨物量の増加が見込まれるものや大阪港にとって</a:t>
            </a:r>
            <a:r>
              <a:rPr lang="ja-JP" altLang="en-US" sz="1200" kern="100" dirty="0" smtClean="0">
                <a:latin typeface="+mj-ea"/>
                <a:ea typeface="+mj-ea"/>
                <a:cs typeface="Times New Roman" panose="02020603050405020304" pitchFamily="18" charset="0"/>
              </a:rPr>
              <a:t>必要</a:t>
            </a:r>
            <a:r>
              <a:rPr lang="ja-JP" altLang="en-US" sz="1200" kern="100" dirty="0">
                <a:latin typeface="+mj-ea"/>
                <a:ea typeface="+mj-ea"/>
                <a:cs typeface="Times New Roman" panose="02020603050405020304" pitchFamily="18" charset="0"/>
              </a:rPr>
              <a:t>不可欠なものは、検討期限を設けることや状況変化を見極めながら経営改善策を講じて施設を存続していくものとする。</a:t>
            </a:r>
          </a:p>
        </p:txBody>
      </p:sp>
      <p:pic>
        <p:nvPicPr>
          <p:cNvPr id="6" name="図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06849" y="4247712"/>
            <a:ext cx="2296350" cy="1296000"/>
          </a:xfrm>
          <a:prstGeom prst="rect">
            <a:avLst/>
          </a:prstGeom>
        </p:spPr>
      </p:pic>
      <p:sp>
        <p:nvSpPr>
          <p:cNvPr id="16" name="コンテンツ プレースホルダー 2"/>
          <p:cNvSpPr txBox="1">
            <a:spLocks/>
          </p:cNvSpPr>
          <p:nvPr/>
        </p:nvSpPr>
        <p:spPr>
          <a:xfrm>
            <a:off x="6025294" y="3964151"/>
            <a:ext cx="3118706" cy="290005"/>
          </a:xfrm>
          <a:prstGeom prst="rect">
            <a:avLst/>
          </a:prstGeom>
        </p:spPr>
        <p:txBody>
          <a:bodyPr vert="horz" lIns="91440" tIns="45720" rIns="91440" bIns="45720"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sz="1200" dirty="0">
                <a:latin typeface="+mj-ea"/>
                <a:ea typeface="+mj-ea"/>
              </a:rPr>
              <a:t>荷役</a:t>
            </a:r>
            <a:r>
              <a:rPr lang="ja-JP" altLang="en-US" sz="1200" dirty="0" smtClean="0">
                <a:latin typeface="+mj-ea"/>
                <a:ea typeface="+mj-ea"/>
              </a:rPr>
              <a:t>機械（</a:t>
            </a:r>
            <a:r>
              <a:rPr lang="ja-JP" altLang="en-US" sz="1200" dirty="0">
                <a:latin typeface="+mj-ea"/>
                <a:ea typeface="+mj-ea"/>
              </a:rPr>
              <a:t>ガントリークレーン</a:t>
            </a:r>
            <a:r>
              <a:rPr lang="ja-JP" altLang="en-US" sz="1200" dirty="0" smtClean="0">
                <a:latin typeface="+mj-ea"/>
                <a:ea typeface="+mj-ea"/>
              </a:rPr>
              <a:t>）</a:t>
            </a:r>
            <a:r>
              <a:rPr lang="ja-JP" altLang="en-US" sz="1200" dirty="0" smtClean="0">
                <a:latin typeface="+mj-ea"/>
              </a:rPr>
              <a:t>２基</a:t>
            </a:r>
            <a:endParaRPr lang="en-US" altLang="ja-JP" sz="1200" dirty="0">
              <a:latin typeface="+mj-ea"/>
              <a:ea typeface="+mj-ea"/>
            </a:endParaRPr>
          </a:p>
        </p:txBody>
      </p:sp>
      <p:pic>
        <p:nvPicPr>
          <p:cNvPr id="17" name="図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4122" y="4254157"/>
            <a:ext cx="2252612" cy="1296000"/>
          </a:xfrm>
          <a:prstGeom prst="rect">
            <a:avLst/>
          </a:prstGeom>
        </p:spPr>
      </p:pic>
      <p:sp>
        <p:nvSpPr>
          <p:cNvPr id="18" name="コンテンツ プレースホルダー 2"/>
          <p:cNvSpPr txBox="1">
            <a:spLocks/>
          </p:cNvSpPr>
          <p:nvPr/>
        </p:nvSpPr>
        <p:spPr>
          <a:xfrm>
            <a:off x="3014845" y="3971584"/>
            <a:ext cx="2707082" cy="240968"/>
          </a:xfrm>
          <a:prstGeom prst="rect">
            <a:avLst/>
          </a:prstGeom>
        </p:spPr>
        <p:txBody>
          <a:bodyPr vert="horz" lIns="91440" tIns="45720" rIns="91440" bIns="45720"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sz="1200" dirty="0" smtClean="0">
                <a:latin typeface="+mj-ea"/>
                <a:ea typeface="+mj-ea"/>
              </a:rPr>
              <a:t>荷さばき地　９８７</a:t>
            </a:r>
            <a:r>
              <a:rPr lang="en-US" altLang="ja-JP" sz="1200" dirty="0" smtClean="0">
                <a:latin typeface="+mj-ea"/>
                <a:ea typeface="+mj-ea"/>
              </a:rPr>
              <a:t>,</a:t>
            </a:r>
            <a:r>
              <a:rPr lang="ja-JP" altLang="en-US" sz="1200" dirty="0" smtClean="0">
                <a:latin typeface="+mj-ea"/>
                <a:ea typeface="+mj-ea"/>
              </a:rPr>
              <a:t>２７１㎡</a:t>
            </a:r>
            <a:endParaRPr lang="en-US" altLang="ja-JP" sz="1200" dirty="0">
              <a:latin typeface="+mj-ea"/>
              <a:ea typeface="+mj-ea"/>
            </a:endParaRPr>
          </a:p>
        </p:txBody>
      </p:sp>
      <p:pic>
        <p:nvPicPr>
          <p:cNvPr id="19" name="図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295" y="4254157"/>
            <a:ext cx="1728000" cy="1296000"/>
          </a:xfrm>
          <a:prstGeom prst="rect">
            <a:avLst/>
          </a:prstGeom>
        </p:spPr>
      </p:pic>
      <p:sp>
        <p:nvSpPr>
          <p:cNvPr id="20" name="コンテンツ プレースホルダー 2"/>
          <p:cNvSpPr txBox="1">
            <a:spLocks/>
          </p:cNvSpPr>
          <p:nvPr/>
        </p:nvSpPr>
        <p:spPr>
          <a:xfrm>
            <a:off x="575020" y="3970224"/>
            <a:ext cx="1800000" cy="248400"/>
          </a:xfrm>
          <a:prstGeom prst="rect">
            <a:avLst/>
          </a:prstGeom>
        </p:spPr>
        <p:txBody>
          <a:bodyPr vert="horz" lIns="91440" tIns="45720" rIns="91440" bIns="45720"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sz="1200" dirty="0" smtClean="0">
                <a:latin typeface="+mj-ea"/>
                <a:ea typeface="+mj-ea"/>
              </a:rPr>
              <a:t>上屋　８０棟</a:t>
            </a:r>
            <a:endParaRPr lang="en-US" altLang="ja-JP" sz="1200" dirty="0">
              <a:latin typeface="+mj-ea"/>
              <a:ea typeface="+mj-ea"/>
            </a:endParaRPr>
          </a:p>
        </p:txBody>
      </p:sp>
      <p:sp>
        <p:nvSpPr>
          <p:cNvPr id="22" name="コンテンツ プレースホルダー 2"/>
          <p:cNvSpPr txBox="1">
            <a:spLocks/>
          </p:cNvSpPr>
          <p:nvPr/>
        </p:nvSpPr>
        <p:spPr>
          <a:xfrm>
            <a:off x="219171" y="3721276"/>
            <a:ext cx="3300260" cy="248400"/>
          </a:xfrm>
          <a:prstGeom prst="rect">
            <a:avLst/>
          </a:prstGeom>
        </p:spPr>
        <p:txBody>
          <a:bodyPr vert="horz" lIns="91440" tIns="45720" rIns="91440" bIns="45720"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200" dirty="0">
                <a:latin typeface="+mj-ea"/>
                <a:ea typeface="+mj-ea"/>
              </a:rPr>
              <a:t>【</a:t>
            </a:r>
            <a:r>
              <a:rPr lang="ja-JP" altLang="en-US" sz="1200" dirty="0">
                <a:latin typeface="+mj-ea"/>
                <a:ea typeface="+mj-ea"/>
              </a:rPr>
              <a:t>施設提供事業における主な施設</a:t>
            </a:r>
            <a:r>
              <a:rPr lang="en-US" altLang="ja-JP" sz="1200" dirty="0">
                <a:latin typeface="+mj-ea"/>
                <a:ea typeface="+mj-ea"/>
              </a:rPr>
              <a:t>】</a:t>
            </a:r>
          </a:p>
        </p:txBody>
      </p:sp>
      <p:sp>
        <p:nvSpPr>
          <p:cNvPr id="24" name="正方形/長方形 23"/>
          <p:cNvSpPr/>
          <p:nvPr/>
        </p:nvSpPr>
        <p:spPr>
          <a:xfrm>
            <a:off x="219170" y="5643782"/>
            <a:ext cx="8741949" cy="1200329"/>
          </a:xfrm>
          <a:prstGeom prst="rect">
            <a:avLst/>
          </a:prstGeom>
        </p:spPr>
        <p:txBody>
          <a:bodyPr wrap="square">
            <a:spAutoFit/>
          </a:bodyPr>
          <a:lstStyle/>
          <a:p>
            <a:pPr marL="228600" lvl="0" indent="-228600" algn="just">
              <a:spcAft>
                <a:spcPts val="0"/>
              </a:spcAft>
              <a:buFont typeface="+mj-ea"/>
              <a:buAutoNum type="circleNumDbPlain" startAt="2"/>
            </a:pPr>
            <a:r>
              <a:rPr lang="ja-JP" altLang="en-US" sz="1200" kern="100" dirty="0">
                <a:latin typeface="+mj-ea"/>
                <a:ea typeface="+mj-ea"/>
                <a:cs typeface="Times New Roman" panose="02020603050405020304" pitchFamily="18" charset="0"/>
              </a:rPr>
              <a:t>経営計画策定に至る</a:t>
            </a:r>
            <a:r>
              <a:rPr lang="ja-JP" altLang="en-US" sz="1200" kern="100" dirty="0" smtClean="0">
                <a:latin typeface="+mj-ea"/>
                <a:ea typeface="+mj-ea"/>
                <a:cs typeface="Times New Roman" panose="02020603050405020304" pitchFamily="18" charset="0"/>
              </a:rPr>
              <a:t>経過</a:t>
            </a:r>
            <a:endParaRPr lang="en-US" altLang="ja-JP" sz="1200" kern="100" dirty="0">
              <a:latin typeface="+mj-ea"/>
              <a:ea typeface="+mj-ea"/>
              <a:cs typeface="Times New Roman" panose="02020603050405020304" pitchFamily="18" charset="0"/>
            </a:endParaRPr>
          </a:p>
          <a:p>
            <a:pPr lvl="0" algn="just">
              <a:spcAft>
                <a:spcPts val="0"/>
              </a:spcAft>
            </a:pPr>
            <a:r>
              <a:rPr lang="ja-JP" altLang="en-US" sz="1200" kern="100" dirty="0">
                <a:latin typeface="+mj-ea"/>
                <a:ea typeface="+mj-ea"/>
                <a:cs typeface="Times New Roman" panose="02020603050405020304" pitchFamily="18" charset="0"/>
              </a:rPr>
              <a:t>　</a:t>
            </a:r>
            <a:r>
              <a:rPr lang="ja-JP" altLang="en-US" sz="1200" kern="100" dirty="0" smtClean="0">
                <a:latin typeface="+mj-ea"/>
                <a:ea typeface="+mj-ea"/>
                <a:cs typeface="Times New Roman" panose="02020603050405020304" pitchFamily="18" charset="0"/>
              </a:rPr>
              <a:t>施設提供事業が所管する上屋については、ほとんどが耐用年数である</a:t>
            </a:r>
            <a:r>
              <a:rPr lang="en-US" altLang="ja-JP" sz="1200" kern="100" dirty="0" smtClean="0">
                <a:latin typeface="+mj-ea"/>
                <a:ea typeface="+mj-ea"/>
                <a:cs typeface="Times New Roman" panose="02020603050405020304" pitchFamily="18" charset="0"/>
              </a:rPr>
              <a:t>31</a:t>
            </a:r>
            <a:r>
              <a:rPr lang="ja-JP" altLang="en-US" sz="1200" kern="100" dirty="0" smtClean="0">
                <a:latin typeface="+mj-ea"/>
                <a:ea typeface="+mj-ea"/>
                <a:cs typeface="Times New Roman" panose="02020603050405020304" pitchFamily="18" charset="0"/>
              </a:rPr>
              <a:t>年を経過するなど、老朽化が進んでおり、今後、多額の補修費や更新投資が必要となってくる。</a:t>
            </a:r>
            <a:endParaRPr lang="en-US" altLang="ja-JP" sz="1200" kern="100" dirty="0">
              <a:latin typeface="+mj-ea"/>
              <a:ea typeface="+mj-ea"/>
              <a:cs typeface="Times New Roman" panose="02020603050405020304" pitchFamily="18" charset="0"/>
            </a:endParaRPr>
          </a:p>
          <a:p>
            <a:pPr lvl="0" algn="just">
              <a:spcAft>
                <a:spcPts val="0"/>
              </a:spcAft>
            </a:pPr>
            <a:r>
              <a:rPr lang="ja-JP" altLang="en-US" sz="1200" kern="100" dirty="0" smtClean="0">
                <a:latin typeface="+mj-ea"/>
                <a:ea typeface="+mj-ea"/>
                <a:cs typeface="Times New Roman" panose="02020603050405020304" pitchFamily="18" charset="0"/>
              </a:rPr>
              <a:t>　この</a:t>
            </a:r>
            <a:r>
              <a:rPr lang="ja-JP" altLang="en-US" sz="1200" kern="100" dirty="0">
                <a:latin typeface="+mj-ea"/>
                <a:ea typeface="+mj-ea"/>
                <a:cs typeface="Times New Roman" panose="02020603050405020304" pitchFamily="18" charset="0"/>
              </a:rPr>
              <a:t>ような状況のもと、施設提供事業において、経営の抜本的な改革を実施し、施設の老朽化に伴い将来予想される</a:t>
            </a:r>
            <a:r>
              <a:rPr lang="ja-JP" altLang="en-US" sz="1200" kern="100" dirty="0" smtClean="0">
                <a:latin typeface="+mj-ea"/>
                <a:ea typeface="+mj-ea"/>
                <a:cs typeface="Times New Roman" panose="02020603050405020304" pitchFamily="18" charset="0"/>
              </a:rPr>
              <a:t>事業リスク</a:t>
            </a:r>
            <a:r>
              <a:rPr lang="ja-JP" altLang="en-US" sz="1200" kern="100" dirty="0">
                <a:latin typeface="+mj-ea"/>
                <a:ea typeface="+mj-ea"/>
                <a:cs typeface="Times New Roman" panose="02020603050405020304" pitchFamily="18" charset="0"/>
              </a:rPr>
              <a:t>や利用者ニーズに対応出来る財務体質の向上を図ることにより、大阪港の競争力を強化することを目的に「</a:t>
            </a:r>
            <a:r>
              <a:rPr lang="ja-JP" altLang="en-US" sz="1200" kern="100" dirty="0" smtClean="0">
                <a:latin typeface="+mj-ea"/>
                <a:ea typeface="+mj-ea"/>
                <a:cs typeface="Times New Roman" panose="02020603050405020304" pitchFamily="18" charset="0"/>
              </a:rPr>
              <a:t>港湾施設提供事業経営計画」を策定することとした。</a:t>
            </a:r>
            <a:endParaRPr lang="ja-JP" altLang="en-US" sz="1200" kern="100" dirty="0">
              <a:latin typeface="+mj-ea"/>
              <a:ea typeface="+mj-ea"/>
              <a:cs typeface="Times New Roman" panose="02020603050405020304" pitchFamily="18" charset="0"/>
            </a:endParaRPr>
          </a:p>
        </p:txBody>
      </p:sp>
      <p:sp>
        <p:nvSpPr>
          <p:cNvPr id="4" name="スライド番号プレースホルダー 3"/>
          <p:cNvSpPr>
            <a:spLocks noGrp="1"/>
          </p:cNvSpPr>
          <p:nvPr>
            <p:ph type="sldNum" sz="quarter" idx="12"/>
          </p:nvPr>
        </p:nvSpPr>
        <p:spPr>
          <a:xfrm>
            <a:off x="8725914" y="6624770"/>
            <a:ext cx="512638" cy="369350"/>
          </a:xfrm>
        </p:spPr>
        <p:txBody>
          <a:bodyPr/>
          <a:lstStyle/>
          <a:p>
            <a:fld id="{8F2DF4D1-A360-4C90-B403-85324C324155}" type="slidenum">
              <a:rPr kumimoji="1" lang="ja-JP" altLang="en-US" smtClean="0"/>
              <a:t>3</a:t>
            </a:fld>
            <a:endParaRPr kumimoji="1" lang="ja-JP" altLang="en-US" dirty="0"/>
          </a:p>
        </p:txBody>
      </p:sp>
    </p:spTree>
    <p:extLst>
      <p:ext uri="{BB962C8B-B14F-4D97-AF65-F5344CB8AC3E}">
        <p14:creationId xmlns:p14="http://schemas.microsoft.com/office/powerpoint/2010/main" val="972386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2"/>
            <a:ext cx="7886700" cy="346471"/>
          </a:xfrm>
        </p:spPr>
        <p:txBody>
          <a:bodyPr>
            <a:normAutofit/>
          </a:bodyPr>
          <a:lstStyle/>
          <a:p>
            <a:r>
              <a:rPr lang="en-US" altLang="ja-JP" sz="1600" b="1" dirty="0">
                <a:solidFill>
                  <a:schemeClr val="tx1"/>
                </a:solidFill>
                <a:latin typeface="+mj-ea"/>
              </a:rPr>
              <a:t>Ⅰ</a:t>
            </a:r>
            <a:r>
              <a:rPr kumimoji="1" lang="ja-JP" altLang="en-US" sz="1600" b="1" dirty="0">
                <a:solidFill>
                  <a:schemeClr val="tx1"/>
                </a:solidFill>
                <a:latin typeface="+mj-ea"/>
              </a:rPr>
              <a:t>　はじめに</a:t>
            </a:r>
          </a:p>
        </p:txBody>
      </p:sp>
      <p:sp>
        <p:nvSpPr>
          <p:cNvPr id="19" name="正方形/長方形 18"/>
          <p:cNvSpPr/>
          <p:nvPr/>
        </p:nvSpPr>
        <p:spPr>
          <a:xfrm>
            <a:off x="0" y="691788"/>
            <a:ext cx="9033164" cy="1415772"/>
          </a:xfrm>
          <a:prstGeom prst="rect">
            <a:avLst/>
          </a:prstGeom>
        </p:spPr>
        <p:txBody>
          <a:bodyPr wrap="square">
            <a:spAutoFit/>
          </a:bodyPr>
          <a:lstStyle/>
          <a:p>
            <a:pPr marL="342900" indent="-342900" algn="just">
              <a:buFont typeface="Wingdings" panose="05000000000000000000" pitchFamily="2" charset="2"/>
              <a:buChar char="Ø"/>
            </a:pPr>
            <a:r>
              <a:rPr lang="ja-JP" altLang="en-US" sz="1200" dirty="0"/>
              <a:t>令和</a:t>
            </a:r>
            <a:r>
              <a:rPr lang="en-US" altLang="ja-JP" sz="1200" dirty="0"/>
              <a:t>4</a:t>
            </a:r>
            <a:r>
              <a:rPr lang="ja-JP" altLang="en-US" sz="1200" dirty="0"/>
              <a:t>年度までを取組期間とするが、</a:t>
            </a:r>
            <a:r>
              <a:rPr lang="ja-JP" altLang="ja-JP" sz="1200" dirty="0"/>
              <a:t>毎年度の決算結果を基に</a:t>
            </a:r>
            <a:r>
              <a:rPr lang="ja-JP" altLang="en-US" sz="1200" kern="100" dirty="0">
                <a:latin typeface="+mj-ea"/>
                <a:cs typeface="Times New Roman" panose="02020603050405020304" pitchFamily="18" charset="0"/>
              </a:rPr>
              <a:t>施設提供事業全体あるいは多くの地区に共通する課題（以下、「全般的課題」とする。）及び地区あるいは施設単位の課題（以下、「個別課題」とする。）</a:t>
            </a:r>
            <a:r>
              <a:rPr lang="ja-JP" altLang="ja-JP" sz="1200" dirty="0"/>
              <a:t>を</a:t>
            </a:r>
            <a:r>
              <a:rPr lang="ja-JP" altLang="en-US" sz="1200" dirty="0"/>
              <a:t>確認（必要であれば新たに抽出する）</a:t>
            </a:r>
            <a:r>
              <a:rPr lang="ja-JP" altLang="ja-JP" sz="1200" dirty="0"/>
              <a:t>し、必要な</a:t>
            </a:r>
            <a:r>
              <a:rPr lang="ja-JP" altLang="en-US" sz="1200" dirty="0"/>
              <a:t>経営</a:t>
            </a:r>
            <a:r>
              <a:rPr lang="ja-JP" altLang="ja-JP" sz="1200" dirty="0"/>
              <a:t>改善策を策定する。</a:t>
            </a:r>
            <a:endParaRPr lang="en-US" altLang="ja-JP" sz="1200" dirty="0"/>
          </a:p>
          <a:p>
            <a:pPr marL="342900" indent="-342900" algn="just">
              <a:buFont typeface="Wingdings" panose="05000000000000000000" pitchFamily="2" charset="2"/>
              <a:buChar char="Ø"/>
            </a:pPr>
            <a:r>
              <a:rPr lang="ja-JP" altLang="en-US" sz="1200" dirty="0"/>
              <a:t>過去に</a:t>
            </a:r>
            <a:r>
              <a:rPr lang="ja-JP" altLang="ja-JP" sz="1200" dirty="0"/>
              <a:t>抽出した課題の改善状況を検証し、</a:t>
            </a:r>
            <a:r>
              <a:rPr lang="ja-JP" altLang="en-US" sz="1200" dirty="0"/>
              <a:t>経営</a:t>
            </a:r>
            <a:r>
              <a:rPr lang="ja-JP" altLang="ja-JP" sz="1200" dirty="0"/>
              <a:t>改善策の効果を確認する。</a:t>
            </a:r>
            <a:endParaRPr lang="en-US" altLang="ja-JP" sz="1200" dirty="0"/>
          </a:p>
          <a:p>
            <a:pPr marL="342900" indent="-342900" algn="just">
              <a:buFont typeface="Wingdings" panose="05000000000000000000" pitchFamily="2" charset="2"/>
              <a:buChar char="Ø"/>
            </a:pPr>
            <a:r>
              <a:rPr lang="ja-JP" altLang="en-US" sz="1200" dirty="0"/>
              <a:t>必要が生じれば、経営改善策を修正する。</a:t>
            </a:r>
            <a:endParaRPr lang="en-US" altLang="ja-JP" sz="1200" dirty="0"/>
          </a:p>
          <a:p>
            <a:pPr marL="342900" indent="-342900" algn="just">
              <a:buFont typeface="Wingdings" panose="05000000000000000000" pitchFamily="2" charset="2"/>
              <a:buChar char="Ø"/>
            </a:pPr>
            <a:r>
              <a:rPr lang="ja-JP" altLang="ja-JP" sz="1200" dirty="0"/>
              <a:t>以上の作業（ＰＤＣＡサイクル）を繰り返し、その結果を毎年度公表する。</a:t>
            </a:r>
            <a:r>
              <a:rPr lang="ja-JP" altLang="en-US" sz="1200" dirty="0"/>
              <a:t>（修正した経営計画の策定・公表）</a:t>
            </a:r>
            <a:endParaRPr lang="en-US" altLang="ja-JP" sz="1200" dirty="0"/>
          </a:p>
          <a:p>
            <a:pPr marL="342900" lvl="0" indent="-342900" algn="just">
              <a:buFont typeface="Wingdings" panose="05000000000000000000" pitchFamily="2" charset="2"/>
              <a:buChar char="Ø"/>
            </a:pPr>
            <a:r>
              <a:rPr lang="ja-JP" altLang="en-US" sz="1200" dirty="0"/>
              <a:t>取組期間終了後の令和</a:t>
            </a:r>
            <a:r>
              <a:rPr lang="en-US" altLang="ja-JP" sz="1200" dirty="0"/>
              <a:t>5</a:t>
            </a:r>
            <a:r>
              <a:rPr lang="ja-JP" altLang="en-US" sz="1200" dirty="0"/>
              <a:t>年度に、本計画の必要性や有効性などを確認し、本計画のあり方を再度検討する。</a:t>
            </a:r>
            <a:endParaRPr lang="ja-JP" altLang="ja-JP" sz="1200" dirty="0"/>
          </a:p>
        </p:txBody>
      </p:sp>
      <p:graphicFrame>
        <p:nvGraphicFramePr>
          <p:cNvPr id="2" name="図表 1"/>
          <p:cNvGraphicFramePr/>
          <p:nvPr>
            <p:extLst>
              <p:ext uri="{D42A27DB-BD31-4B8C-83A1-F6EECF244321}">
                <p14:modId xmlns:p14="http://schemas.microsoft.com/office/powerpoint/2010/main" val="2238866187"/>
              </p:ext>
            </p:extLst>
          </p:nvPr>
        </p:nvGraphicFramePr>
        <p:xfrm>
          <a:off x="556120" y="2067018"/>
          <a:ext cx="7778839" cy="4557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角丸四角形 31"/>
          <p:cNvSpPr/>
          <p:nvPr/>
        </p:nvSpPr>
        <p:spPr>
          <a:xfrm>
            <a:off x="6319113" y="3085863"/>
            <a:ext cx="2506632" cy="76221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tx1"/>
                </a:solidFill>
                <a:effectLst>
                  <a:outerShdw blurRad="38100" dist="38100" dir="2700000" algn="tl">
                    <a:srgbClr val="000000">
                      <a:alpha val="43137"/>
                    </a:srgbClr>
                  </a:outerShdw>
                </a:effectLst>
                <a:latin typeface="+mj-ea"/>
                <a:ea typeface="+mj-ea"/>
              </a:rPr>
              <a:t>経営計画の実行</a:t>
            </a:r>
            <a:endParaRPr lang="en-US" altLang="ja-JP" sz="1200" b="1" u="sng" dirty="0">
              <a:solidFill>
                <a:schemeClr val="tx1"/>
              </a:solidFill>
              <a:effectLst>
                <a:outerShdw blurRad="38100" dist="38100" dir="2700000" algn="tl">
                  <a:srgbClr val="000000">
                    <a:alpha val="43137"/>
                  </a:srgbClr>
                </a:outerShdw>
              </a:effectLst>
              <a:latin typeface="+mj-ea"/>
              <a:ea typeface="+mj-ea"/>
            </a:endParaRPr>
          </a:p>
        </p:txBody>
      </p:sp>
      <p:sp>
        <p:nvSpPr>
          <p:cNvPr id="28" name="角丸四角形 27"/>
          <p:cNvSpPr/>
          <p:nvPr/>
        </p:nvSpPr>
        <p:spPr>
          <a:xfrm>
            <a:off x="6319112" y="4710378"/>
            <a:ext cx="2506633" cy="76221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tx1"/>
                </a:solidFill>
                <a:effectLst>
                  <a:outerShdw blurRad="38100" dist="38100" dir="2700000" algn="tl">
                    <a:srgbClr val="000000">
                      <a:alpha val="43137"/>
                    </a:srgbClr>
                  </a:outerShdw>
                </a:effectLst>
                <a:latin typeface="+mj-ea"/>
                <a:ea typeface="+mj-ea"/>
              </a:rPr>
              <a:t>目標値への達成率、定性的な成果（方針との整合）を評価</a:t>
            </a:r>
            <a:endParaRPr lang="en-US" altLang="ja-JP" sz="1200" b="1" u="sng" dirty="0">
              <a:solidFill>
                <a:schemeClr val="tx1"/>
              </a:solidFill>
              <a:effectLst>
                <a:outerShdw blurRad="38100" dist="38100" dir="2700000" algn="tl">
                  <a:srgbClr val="000000">
                    <a:alpha val="43137"/>
                  </a:srgbClr>
                </a:outerShdw>
              </a:effectLst>
              <a:latin typeface="+mj-ea"/>
              <a:ea typeface="+mj-ea"/>
            </a:endParaRPr>
          </a:p>
        </p:txBody>
      </p:sp>
      <p:sp>
        <p:nvSpPr>
          <p:cNvPr id="29" name="角丸四角形 28"/>
          <p:cNvSpPr/>
          <p:nvPr/>
        </p:nvSpPr>
        <p:spPr>
          <a:xfrm>
            <a:off x="402958" y="3085863"/>
            <a:ext cx="2612460" cy="76221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tx1"/>
                </a:solidFill>
                <a:effectLst>
                  <a:outerShdw blurRad="38100" dist="38100" dir="2700000" algn="tl">
                    <a:srgbClr val="000000">
                      <a:alpha val="43137"/>
                    </a:srgbClr>
                  </a:outerShdw>
                </a:effectLst>
                <a:latin typeface="+mj-ea"/>
                <a:ea typeface="+mj-ea"/>
              </a:rPr>
              <a:t>経営計画の経営目標・方針の立案</a:t>
            </a:r>
            <a:endParaRPr lang="en-US" altLang="ja-JP" sz="1200" b="1" u="sng" dirty="0">
              <a:solidFill>
                <a:schemeClr val="tx1"/>
              </a:solidFill>
              <a:effectLst>
                <a:outerShdw blurRad="38100" dist="38100" dir="2700000" algn="tl">
                  <a:srgbClr val="000000">
                    <a:alpha val="43137"/>
                  </a:srgbClr>
                </a:outerShdw>
              </a:effectLst>
              <a:latin typeface="+mj-ea"/>
              <a:ea typeface="+mj-ea"/>
            </a:endParaRPr>
          </a:p>
        </p:txBody>
      </p:sp>
      <p:sp>
        <p:nvSpPr>
          <p:cNvPr id="30" name="角丸四角形 29"/>
          <p:cNvSpPr/>
          <p:nvPr/>
        </p:nvSpPr>
        <p:spPr>
          <a:xfrm>
            <a:off x="402958" y="4740411"/>
            <a:ext cx="2612460" cy="76221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tx1"/>
                </a:solidFill>
                <a:effectLst>
                  <a:outerShdw blurRad="38100" dist="38100" dir="2700000" algn="tl">
                    <a:srgbClr val="000000">
                      <a:alpha val="43137"/>
                    </a:srgbClr>
                  </a:outerShdw>
                </a:effectLst>
                <a:latin typeface="+mj-ea"/>
                <a:ea typeface="+mj-ea"/>
              </a:rPr>
              <a:t>必要に応じて、計画をローリング</a:t>
            </a:r>
            <a:endParaRPr lang="en-US" altLang="ja-JP" sz="1200" b="1" u="sng" dirty="0">
              <a:solidFill>
                <a:schemeClr val="tx1"/>
              </a:solidFill>
              <a:effectLst>
                <a:outerShdw blurRad="38100" dist="38100" dir="2700000" algn="tl">
                  <a:srgbClr val="000000">
                    <a:alpha val="43137"/>
                  </a:srgbClr>
                </a:outerShdw>
              </a:effectLst>
              <a:latin typeface="+mj-ea"/>
              <a:ea typeface="+mj-ea"/>
            </a:endParaRPr>
          </a:p>
        </p:txBody>
      </p:sp>
      <p:sp>
        <p:nvSpPr>
          <p:cNvPr id="10" name="コンテンツ プレースホルダー 2"/>
          <p:cNvSpPr>
            <a:spLocks noGrp="1"/>
          </p:cNvSpPr>
          <p:nvPr>
            <p:ph idx="1"/>
          </p:nvPr>
        </p:nvSpPr>
        <p:spPr>
          <a:xfrm>
            <a:off x="82981" y="340306"/>
            <a:ext cx="7886700" cy="329288"/>
          </a:xfrm>
        </p:spPr>
        <p:txBody>
          <a:bodyPr spcCol="180000">
            <a:noAutofit/>
          </a:bodyPr>
          <a:lstStyle/>
          <a:p>
            <a:pPr marL="0" indent="0">
              <a:buNone/>
            </a:pPr>
            <a:r>
              <a:rPr lang="en-US" altLang="ja-JP" sz="1600" b="1" dirty="0">
                <a:solidFill>
                  <a:schemeClr val="tx1"/>
                </a:solidFill>
                <a:latin typeface="+mj-ea"/>
                <a:ea typeface="+mj-ea"/>
              </a:rPr>
              <a:t>2</a:t>
            </a:r>
            <a:r>
              <a:rPr lang="ja-JP" altLang="en-US" sz="1600" b="1" dirty="0">
                <a:solidFill>
                  <a:schemeClr val="tx1"/>
                </a:solidFill>
                <a:latin typeface="+mj-ea"/>
                <a:ea typeface="+mj-ea"/>
              </a:rPr>
              <a:t>．ＰＤＣＡサイクルの実施</a:t>
            </a:r>
            <a:endParaRPr lang="en-US" altLang="ja-JP" sz="1600" b="1" dirty="0">
              <a:solidFill>
                <a:schemeClr val="tx1"/>
              </a:solidFill>
              <a:latin typeface="+mj-ea"/>
              <a:ea typeface="+mj-ea"/>
            </a:endParaRPr>
          </a:p>
        </p:txBody>
      </p:sp>
      <p:sp>
        <p:nvSpPr>
          <p:cNvPr id="4" name="スライド番号プレースホルダー 3"/>
          <p:cNvSpPr>
            <a:spLocks noGrp="1"/>
          </p:cNvSpPr>
          <p:nvPr>
            <p:ph type="sldNum" sz="quarter" idx="12"/>
          </p:nvPr>
        </p:nvSpPr>
        <p:spPr>
          <a:xfrm>
            <a:off x="8725915" y="6624770"/>
            <a:ext cx="512638" cy="365125"/>
          </a:xfrm>
        </p:spPr>
        <p:txBody>
          <a:bodyPr/>
          <a:lstStyle/>
          <a:p>
            <a:fld id="{8F2DF4D1-A360-4C90-B403-85324C324155}" type="slidenum">
              <a:rPr kumimoji="1" lang="ja-JP" altLang="en-US" smtClean="0"/>
              <a:t>4</a:t>
            </a:fld>
            <a:endParaRPr kumimoji="1" lang="ja-JP" altLang="en-US" dirty="0"/>
          </a:p>
        </p:txBody>
      </p:sp>
    </p:spTree>
    <p:extLst>
      <p:ext uri="{BB962C8B-B14F-4D97-AF65-F5344CB8AC3E}">
        <p14:creationId xmlns:p14="http://schemas.microsoft.com/office/powerpoint/2010/main" val="1101119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1"/>
          <p:cNvSpPr txBox="1">
            <a:spLocks/>
          </p:cNvSpPr>
          <p:nvPr/>
        </p:nvSpPr>
        <p:spPr>
          <a:xfrm>
            <a:off x="0" y="1"/>
            <a:ext cx="7886700" cy="61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a:solidFill>
                  <a:schemeClr val="tx1"/>
                </a:solidFill>
                <a:latin typeface="+mj-ea"/>
              </a:rPr>
              <a:t>Ⅱ</a:t>
            </a:r>
            <a:r>
              <a:rPr lang="ja-JP" altLang="en-US" sz="1600" b="1" dirty="0">
                <a:solidFill>
                  <a:schemeClr val="tx1"/>
                </a:solidFill>
                <a:latin typeface="+mj-ea"/>
              </a:rPr>
              <a:t>　港湾施設提供事業を取り巻く状況</a:t>
            </a:r>
          </a:p>
        </p:txBody>
      </p:sp>
      <p:sp>
        <p:nvSpPr>
          <p:cNvPr id="5" name="コンテンツ プレースホルダー 2"/>
          <p:cNvSpPr>
            <a:spLocks noGrp="1"/>
          </p:cNvSpPr>
          <p:nvPr>
            <p:ph idx="1"/>
          </p:nvPr>
        </p:nvSpPr>
        <p:spPr>
          <a:xfrm>
            <a:off x="97859" y="295095"/>
            <a:ext cx="7886700" cy="402534"/>
          </a:xfrm>
        </p:spPr>
        <p:txBody>
          <a:bodyPr spcCol="180000">
            <a:normAutofit/>
          </a:bodyPr>
          <a:lstStyle/>
          <a:p>
            <a:pPr marL="0" indent="0">
              <a:buNone/>
            </a:pPr>
            <a:r>
              <a:rPr kumimoji="1" lang="en-US" altLang="ja-JP" sz="1600" b="1" dirty="0">
                <a:solidFill>
                  <a:schemeClr val="tx1"/>
                </a:solidFill>
                <a:latin typeface="+mj-ea"/>
                <a:ea typeface="+mj-ea"/>
              </a:rPr>
              <a:t>1</a:t>
            </a:r>
            <a:r>
              <a:rPr lang="ja-JP" altLang="en-US" sz="1600" b="1" dirty="0">
                <a:solidFill>
                  <a:schemeClr val="tx1"/>
                </a:solidFill>
                <a:latin typeface="+mj-ea"/>
                <a:ea typeface="+mj-ea"/>
              </a:rPr>
              <a:t>．</a:t>
            </a:r>
            <a:r>
              <a:rPr kumimoji="1" lang="ja-JP" altLang="en-US" sz="1600" b="1" dirty="0">
                <a:solidFill>
                  <a:schemeClr val="tx1"/>
                </a:solidFill>
                <a:latin typeface="+mj-ea"/>
                <a:ea typeface="+mj-ea"/>
              </a:rPr>
              <a:t>港湾</a:t>
            </a:r>
            <a:r>
              <a:rPr lang="ja-JP" altLang="en-US" sz="1600" b="1" dirty="0">
                <a:solidFill>
                  <a:schemeClr val="tx1"/>
                </a:solidFill>
                <a:latin typeface="+mj-ea"/>
                <a:ea typeface="+mj-ea"/>
              </a:rPr>
              <a:t>施設提供事業の経営収支</a:t>
            </a:r>
            <a:endParaRPr lang="en-US" altLang="ja-JP" sz="1600" b="1" dirty="0">
              <a:solidFill>
                <a:schemeClr val="tx1"/>
              </a:solidFill>
              <a:latin typeface="+mj-ea"/>
              <a:ea typeface="+mj-ea"/>
            </a:endParaRPr>
          </a:p>
        </p:txBody>
      </p:sp>
      <p:sp>
        <p:nvSpPr>
          <p:cNvPr id="9" name="コンテンツ プレースホルダー 2"/>
          <p:cNvSpPr txBox="1">
            <a:spLocks/>
          </p:cNvSpPr>
          <p:nvPr/>
        </p:nvSpPr>
        <p:spPr>
          <a:xfrm>
            <a:off x="3440905" y="519605"/>
            <a:ext cx="5431281" cy="284600"/>
          </a:xfrm>
          <a:prstGeom prst="rect">
            <a:avLst/>
          </a:prstGeom>
        </p:spPr>
        <p:txBody>
          <a:bodyPr vert="horz" lIns="91440" tIns="45720" rIns="91440" bIns="45720" spcCol="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ja-JP" altLang="en-US" sz="1000" dirty="0">
                <a:latin typeface="+mj-ea"/>
                <a:ea typeface="+mj-ea"/>
              </a:rPr>
              <a:t>（単位：億円）</a:t>
            </a:r>
          </a:p>
        </p:txBody>
      </p:sp>
      <p:sp>
        <p:nvSpPr>
          <p:cNvPr id="10" name="正方形/長方形 9"/>
          <p:cNvSpPr/>
          <p:nvPr/>
        </p:nvSpPr>
        <p:spPr>
          <a:xfrm>
            <a:off x="185394" y="4902655"/>
            <a:ext cx="3828105" cy="1350946"/>
          </a:xfrm>
          <a:prstGeom prst="rect">
            <a:avLst/>
          </a:prstGeom>
          <a:noFill/>
          <a:ln w="381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ja-JP" altLang="en-US" sz="1150" b="1" u="sng" dirty="0">
                <a:solidFill>
                  <a:schemeClr val="tx1"/>
                </a:solidFill>
              </a:rPr>
              <a:t>収支圧迫要因</a:t>
            </a:r>
            <a:endParaRPr lang="en-US" altLang="ja-JP" sz="1150" b="1" u="sng" dirty="0">
              <a:solidFill>
                <a:schemeClr val="tx1"/>
              </a:solidFill>
            </a:endParaRPr>
          </a:p>
          <a:p>
            <a:pPr marL="171450" indent="-171450">
              <a:spcBef>
                <a:spcPts val="600"/>
              </a:spcBef>
              <a:buFont typeface="Arial" panose="020B0604020202020204" pitchFamily="34" charset="0"/>
              <a:buChar char="•"/>
            </a:pPr>
            <a:r>
              <a:rPr lang="ja-JP" altLang="en-US" sz="1150" dirty="0">
                <a:solidFill>
                  <a:schemeClr val="tx1"/>
                </a:solidFill>
              </a:rPr>
              <a:t>埋立地に立地する多数の埠頭用地の底地を埋立事業から賃借している。</a:t>
            </a:r>
            <a:endParaRPr lang="en-US" altLang="ja-JP" sz="1150" dirty="0">
              <a:solidFill>
                <a:schemeClr val="tx1"/>
              </a:solidFill>
            </a:endParaRPr>
          </a:p>
          <a:p>
            <a:pPr marL="171450" indent="-171450">
              <a:spcBef>
                <a:spcPts val="600"/>
              </a:spcBef>
              <a:buFont typeface="Arial" panose="020B0604020202020204" pitchFamily="34" charset="0"/>
              <a:buChar char="•"/>
            </a:pPr>
            <a:r>
              <a:rPr lang="ja-JP" altLang="en-US" sz="1150" dirty="0">
                <a:solidFill>
                  <a:schemeClr val="tx1"/>
                </a:solidFill>
              </a:rPr>
              <a:t>また、安定的に収益を計上出来ない「一体使用荷さばき地の存在」も赤字要因の一つとなっている。</a:t>
            </a:r>
          </a:p>
        </p:txBody>
      </p:sp>
      <p:sp>
        <p:nvSpPr>
          <p:cNvPr id="16" name="コンテンツ プレースホルダー 2"/>
          <p:cNvSpPr txBox="1">
            <a:spLocks/>
          </p:cNvSpPr>
          <p:nvPr/>
        </p:nvSpPr>
        <p:spPr>
          <a:xfrm>
            <a:off x="-253421" y="4493933"/>
            <a:ext cx="2965726" cy="408721"/>
          </a:xfrm>
          <a:prstGeom prst="rect">
            <a:avLst/>
          </a:prstGeom>
        </p:spPr>
        <p:txBody>
          <a:bodyPr vert="horz" lIns="91440" tIns="45720" rIns="91440" bIns="45720" spcCol="18000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1600" dirty="0">
                <a:solidFill>
                  <a:schemeClr val="tx1"/>
                </a:solidFill>
                <a:latin typeface="+mj-ea"/>
                <a:ea typeface="+mj-ea"/>
              </a:rPr>
              <a:t>　</a:t>
            </a:r>
            <a:r>
              <a:rPr lang="ja-JP" altLang="en-US" sz="1200" dirty="0">
                <a:solidFill>
                  <a:schemeClr val="tx1"/>
                </a:solidFill>
                <a:latin typeface="+mj-ea"/>
                <a:ea typeface="+mj-ea"/>
              </a:rPr>
              <a:t>②　</a:t>
            </a:r>
            <a:r>
              <a:rPr lang="ja-JP" altLang="en-US" sz="1200" u="sng" dirty="0">
                <a:solidFill>
                  <a:schemeClr val="tx1"/>
                </a:solidFill>
                <a:latin typeface="+mj-ea"/>
                <a:ea typeface="+mj-ea"/>
              </a:rPr>
              <a:t>施設提供事業の経営収支の特徴</a:t>
            </a:r>
            <a:endParaRPr lang="en-US" altLang="ja-JP" sz="1200" u="sng" dirty="0">
              <a:solidFill>
                <a:schemeClr val="tx1"/>
              </a:solidFill>
              <a:latin typeface="+mj-ea"/>
              <a:ea typeface="+mj-ea"/>
            </a:endParaRPr>
          </a:p>
        </p:txBody>
      </p:sp>
      <p:sp>
        <p:nvSpPr>
          <p:cNvPr id="20" name="コンテンツ プレースホルダー 2"/>
          <p:cNvSpPr txBox="1">
            <a:spLocks/>
          </p:cNvSpPr>
          <p:nvPr/>
        </p:nvSpPr>
        <p:spPr>
          <a:xfrm>
            <a:off x="3832334" y="4469776"/>
            <a:ext cx="2965726" cy="408721"/>
          </a:xfrm>
          <a:prstGeom prst="rect">
            <a:avLst/>
          </a:prstGeom>
        </p:spPr>
        <p:txBody>
          <a:bodyPr vert="horz" lIns="91440" tIns="45720" rIns="91440" bIns="45720" spcCol="18000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1600" dirty="0">
                <a:solidFill>
                  <a:schemeClr val="tx1"/>
                </a:solidFill>
                <a:latin typeface="+mj-ea"/>
                <a:ea typeface="+mj-ea"/>
              </a:rPr>
              <a:t>　</a:t>
            </a:r>
            <a:r>
              <a:rPr lang="ja-JP" altLang="en-US" sz="1200" dirty="0">
                <a:solidFill>
                  <a:schemeClr val="tx1"/>
                </a:solidFill>
                <a:latin typeface="+mj-ea"/>
                <a:ea typeface="+mj-ea"/>
              </a:rPr>
              <a:t>③　</a:t>
            </a:r>
            <a:r>
              <a:rPr lang="ja-JP" altLang="en-US" sz="1200" u="sng" dirty="0">
                <a:solidFill>
                  <a:schemeClr val="tx1"/>
                </a:solidFill>
                <a:latin typeface="+mj-ea"/>
                <a:ea typeface="+mj-ea"/>
              </a:rPr>
              <a:t>施設の老朽化</a:t>
            </a:r>
            <a:endParaRPr lang="en-US" altLang="ja-JP" sz="1200" u="sng" dirty="0">
              <a:solidFill>
                <a:schemeClr val="tx1"/>
              </a:solidFill>
              <a:latin typeface="+mj-ea"/>
              <a:ea typeface="+mj-ea"/>
            </a:endParaRPr>
          </a:p>
        </p:txBody>
      </p:sp>
      <p:graphicFrame>
        <p:nvGraphicFramePr>
          <p:cNvPr id="22" name="グラフ 21"/>
          <p:cNvGraphicFramePr/>
          <p:nvPr>
            <p:extLst>
              <p:ext uri="{D42A27DB-BD31-4B8C-83A1-F6EECF244321}">
                <p14:modId xmlns:p14="http://schemas.microsoft.com/office/powerpoint/2010/main" val="1399367820"/>
              </p:ext>
            </p:extLst>
          </p:nvPr>
        </p:nvGraphicFramePr>
        <p:xfrm>
          <a:off x="4132802" y="4926932"/>
          <a:ext cx="2213256" cy="1773235"/>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 Box 3"/>
          <p:cNvSpPr txBox="1">
            <a:spLocks noChangeArrowheads="1"/>
          </p:cNvSpPr>
          <p:nvPr/>
        </p:nvSpPr>
        <p:spPr bwMode="auto">
          <a:xfrm>
            <a:off x="4109492" y="4659725"/>
            <a:ext cx="2152588" cy="463559"/>
          </a:xfrm>
          <a:prstGeom prst="rect">
            <a:avLst/>
          </a:prstGeom>
          <a:noFill/>
          <a:ln w="508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ja-JP" altLang="en-US" sz="1000" b="1" u="sng" dirty="0"/>
              <a:t>上屋の整備年度（単位：棟）</a:t>
            </a:r>
            <a:endParaRPr lang="en-US" altLang="ja-JP" sz="1000" b="1" u="sng" dirty="0"/>
          </a:p>
        </p:txBody>
      </p:sp>
      <p:sp>
        <p:nvSpPr>
          <p:cNvPr id="31" name="コンテンツ プレースホルダー 2"/>
          <p:cNvSpPr txBox="1">
            <a:spLocks/>
          </p:cNvSpPr>
          <p:nvPr/>
        </p:nvSpPr>
        <p:spPr>
          <a:xfrm>
            <a:off x="5989701" y="4501433"/>
            <a:ext cx="3663070" cy="666516"/>
          </a:xfrm>
          <a:prstGeom prst="rect">
            <a:avLst/>
          </a:prstGeom>
        </p:spPr>
        <p:txBody>
          <a:bodyPr vert="horz" lIns="91440" tIns="45720" rIns="91440" bIns="45720" spcCol="18000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20000"/>
              </a:lnSpc>
              <a:buNone/>
            </a:pPr>
            <a:r>
              <a:rPr lang="ja-JP" altLang="en-US" sz="1200" dirty="0">
                <a:solidFill>
                  <a:schemeClr val="tx1"/>
                </a:solidFill>
                <a:latin typeface="+mj-ea"/>
                <a:ea typeface="+mj-ea"/>
              </a:rPr>
              <a:t>　④　</a:t>
            </a:r>
            <a:r>
              <a:rPr lang="ja-JP" altLang="en-US" sz="1200" u="sng" dirty="0">
                <a:solidFill>
                  <a:schemeClr val="tx1"/>
                </a:solidFill>
                <a:latin typeface="+mj-ea"/>
                <a:ea typeface="+mj-ea"/>
              </a:rPr>
              <a:t>港営事業会計を取り巻く状況</a:t>
            </a:r>
            <a:endParaRPr lang="en-US" altLang="ja-JP" sz="1200" u="sng" dirty="0">
              <a:solidFill>
                <a:schemeClr val="tx1"/>
              </a:solidFill>
              <a:latin typeface="+mj-ea"/>
              <a:ea typeface="+mj-ea"/>
            </a:endParaRPr>
          </a:p>
        </p:txBody>
      </p:sp>
      <p:sp>
        <p:nvSpPr>
          <p:cNvPr id="32" name="正方形/長方形 31"/>
          <p:cNvSpPr/>
          <p:nvPr/>
        </p:nvSpPr>
        <p:spPr>
          <a:xfrm>
            <a:off x="6335970" y="4808934"/>
            <a:ext cx="2709673" cy="1891234"/>
          </a:xfrm>
          <a:prstGeom prst="rect">
            <a:avLst/>
          </a:prstGeom>
          <a:no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b="1" u="sng" dirty="0">
                <a:solidFill>
                  <a:schemeClr val="tx1"/>
                </a:solidFill>
              </a:rPr>
              <a:t>事業区分の明確化</a:t>
            </a:r>
            <a:endParaRPr lang="en-US" altLang="ja-JP" sz="1150" b="1" u="sng" dirty="0">
              <a:solidFill>
                <a:schemeClr val="tx1"/>
              </a:solidFill>
            </a:endParaRPr>
          </a:p>
          <a:p>
            <a:pPr marL="171450" indent="-171450">
              <a:buFont typeface="Arial" panose="020B0604020202020204" pitchFamily="34" charset="0"/>
              <a:buChar char="•"/>
            </a:pPr>
            <a:r>
              <a:rPr lang="ja-JP" altLang="en-US" sz="1150" dirty="0">
                <a:solidFill>
                  <a:schemeClr val="tx1"/>
                </a:solidFill>
              </a:rPr>
              <a:t>港営事業会計を構成するもう一方の事業である埋立事業については、夢洲における万博の開催・</a:t>
            </a:r>
            <a:r>
              <a:rPr lang="en-US" altLang="ja-JP" sz="1150" dirty="0">
                <a:solidFill>
                  <a:schemeClr val="tx1"/>
                </a:solidFill>
              </a:rPr>
              <a:t>IR</a:t>
            </a:r>
            <a:r>
              <a:rPr lang="ja-JP" altLang="en-US" sz="1150" dirty="0">
                <a:solidFill>
                  <a:schemeClr val="tx1"/>
                </a:solidFill>
              </a:rPr>
              <a:t>誘致などに伴い、大規模なインフラ投資が想定され、持続可能性やリスクへの対応などの検証が求められる。</a:t>
            </a:r>
          </a:p>
          <a:p>
            <a:pPr marL="171450" indent="-171450">
              <a:buFont typeface="Arial" panose="020B0604020202020204" pitchFamily="34" charset="0"/>
              <a:buChar char="•"/>
            </a:pPr>
            <a:r>
              <a:rPr lang="ja-JP" altLang="en-US" sz="1150" dirty="0">
                <a:solidFill>
                  <a:schemeClr val="tx1"/>
                </a:solidFill>
              </a:rPr>
              <a:t>したがって、施設提供事業、埋立事業ともに、より独立性・透明性の高い事業運営が求められている。</a:t>
            </a:r>
          </a:p>
        </p:txBody>
      </p:sp>
      <p:sp>
        <p:nvSpPr>
          <p:cNvPr id="18" name="四角形吹き出し 17"/>
          <p:cNvSpPr/>
          <p:nvPr/>
        </p:nvSpPr>
        <p:spPr>
          <a:xfrm>
            <a:off x="879021" y="3972202"/>
            <a:ext cx="8076294" cy="393441"/>
          </a:xfrm>
          <a:prstGeom prst="wedgeRectCallout">
            <a:avLst>
              <a:gd name="adj1" fmla="val 11770"/>
              <a:gd name="adj2" fmla="val 7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j-ea"/>
                <a:ea typeface="+mj-ea"/>
              </a:rPr>
              <a:t>前回の経営改善方策の策定以降（平成</a:t>
            </a:r>
            <a:r>
              <a:rPr lang="en-US" altLang="ja-JP" sz="1200" dirty="0">
                <a:solidFill>
                  <a:schemeClr val="tx1"/>
                </a:solidFill>
                <a:latin typeface="+mj-ea"/>
                <a:ea typeface="+mj-ea"/>
              </a:rPr>
              <a:t>19</a:t>
            </a:r>
            <a:r>
              <a:rPr lang="ja-JP" altLang="en-US" sz="1200" dirty="0">
                <a:solidFill>
                  <a:schemeClr val="tx1"/>
                </a:solidFill>
                <a:latin typeface="+mj-ea"/>
                <a:ea typeface="+mj-ea"/>
              </a:rPr>
              <a:t>年度以降）は、堅調に利益を計上していたが、平成</a:t>
            </a:r>
            <a:r>
              <a:rPr lang="en-US" altLang="ja-JP" sz="1200" dirty="0">
                <a:solidFill>
                  <a:schemeClr val="tx1"/>
                </a:solidFill>
                <a:latin typeface="+mj-ea"/>
                <a:ea typeface="+mj-ea"/>
              </a:rPr>
              <a:t>22</a:t>
            </a:r>
            <a:r>
              <a:rPr lang="ja-JP" altLang="en-US" sz="1200" dirty="0">
                <a:solidFill>
                  <a:schemeClr val="tx1"/>
                </a:solidFill>
                <a:latin typeface="+mj-ea"/>
                <a:ea typeface="+mj-ea"/>
              </a:rPr>
              <a:t>年度以降、将来の収支悪化防止の実現のため、施設数を減少させたことなどにより、利益が減少している。</a:t>
            </a:r>
            <a:endParaRPr lang="en-US" altLang="ja-JP" sz="1200" dirty="0">
              <a:solidFill>
                <a:schemeClr val="tx1"/>
              </a:solidFill>
              <a:latin typeface="+mj-ea"/>
              <a:ea typeface="+mj-ea"/>
            </a:endParaRPr>
          </a:p>
        </p:txBody>
      </p:sp>
      <p:sp>
        <p:nvSpPr>
          <p:cNvPr id="6" name="右矢印 5"/>
          <p:cNvSpPr/>
          <p:nvPr/>
        </p:nvSpPr>
        <p:spPr>
          <a:xfrm>
            <a:off x="417301" y="3891969"/>
            <a:ext cx="461720" cy="361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5</a:t>
            </a:fld>
            <a:endParaRPr kumimoji="1" lang="ja-JP" altLang="en-US" dirty="0"/>
          </a:p>
        </p:txBody>
      </p:sp>
      <p:sp>
        <p:nvSpPr>
          <p:cNvPr id="7" name="テキスト ボックス 6"/>
          <p:cNvSpPr txBox="1"/>
          <p:nvPr/>
        </p:nvSpPr>
        <p:spPr>
          <a:xfrm>
            <a:off x="5653438" y="3621512"/>
            <a:ext cx="5675622" cy="253916"/>
          </a:xfrm>
          <a:prstGeom prst="rect">
            <a:avLst/>
          </a:prstGeom>
          <a:noFill/>
        </p:spPr>
        <p:txBody>
          <a:bodyPr wrap="square" rtlCol="0">
            <a:spAutoFit/>
          </a:bodyPr>
          <a:lstStyle/>
          <a:p>
            <a:r>
              <a:rPr kumimoji="1" lang="en-US" altLang="ja-JP" sz="1050" dirty="0"/>
              <a:t>※</a:t>
            </a:r>
            <a:r>
              <a:rPr kumimoji="1" lang="ja-JP" altLang="en-US" sz="1050" dirty="0"/>
              <a:t>大阪港埋立事業との会計内取引の金額を含む数値</a:t>
            </a:r>
          </a:p>
        </p:txBody>
      </p:sp>
      <p:sp>
        <p:nvSpPr>
          <p:cNvPr id="2" name="正方形/長方形 1"/>
          <p:cNvSpPr/>
          <p:nvPr/>
        </p:nvSpPr>
        <p:spPr>
          <a:xfrm>
            <a:off x="463077" y="766060"/>
            <a:ext cx="8298521" cy="283802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表 11"/>
          <p:cNvGraphicFramePr>
            <a:graphicFrameLocks noGrp="1"/>
          </p:cNvGraphicFramePr>
          <p:nvPr>
            <p:extLst>
              <p:ext uri="{D42A27DB-BD31-4B8C-83A1-F6EECF244321}">
                <p14:modId xmlns:p14="http://schemas.microsoft.com/office/powerpoint/2010/main" val="4268073672"/>
              </p:ext>
            </p:extLst>
          </p:nvPr>
        </p:nvGraphicFramePr>
        <p:xfrm>
          <a:off x="568038" y="800652"/>
          <a:ext cx="8088600" cy="2743854"/>
        </p:xfrm>
        <a:graphic>
          <a:graphicData uri="http://schemas.openxmlformats.org/drawingml/2006/table">
            <a:tbl>
              <a:tblPr/>
              <a:tblGrid>
                <a:gridCol w="131898">
                  <a:extLst>
                    <a:ext uri="{9D8B030D-6E8A-4147-A177-3AD203B41FA5}">
                      <a16:colId xmlns:a16="http://schemas.microsoft.com/office/drawing/2014/main" val="1347757620"/>
                    </a:ext>
                  </a:extLst>
                </a:gridCol>
                <a:gridCol w="131898">
                  <a:extLst>
                    <a:ext uri="{9D8B030D-6E8A-4147-A177-3AD203B41FA5}">
                      <a16:colId xmlns:a16="http://schemas.microsoft.com/office/drawing/2014/main" val="3022623330"/>
                    </a:ext>
                  </a:extLst>
                </a:gridCol>
                <a:gridCol w="1900626">
                  <a:extLst>
                    <a:ext uri="{9D8B030D-6E8A-4147-A177-3AD203B41FA5}">
                      <a16:colId xmlns:a16="http://schemas.microsoft.com/office/drawing/2014/main" val="37475396"/>
                    </a:ext>
                  </a:extLst>
                </a:gridCol>
                <a:gridCol w="28508">
                  <a:extLst>
                    <a:ext uri="{9D8B030D-6E8A-4147-A177-3AD203B41FA5}">
                      <a16:colId xmlns:a16="http://schemas.microsoft.com/office/drawing/2014/main" val="4265116874"/>
                    </a:ext>
                  </a:extLst>
                </a:gridCol>
                <a:gridCol w="535970">
                  <a:extLst>
                    <a:ext uri="{9D8B030D-6E8A-4147-A177-3AD203B41FA5}">
                      <a16:colId xmlns:a16="http://schemas.microsoft.com/office/drawing/2014/main" val="2378430953"/>
                    </a:ext>
                  </a:extLst>
                </a:gridCol>
                <a:gridCol w="535970">
                  <a:extLst>
                    <a:ext uri="{9D8B030D-6E8A-4147-A177-3AD203B41FA5}">
                      <a16:colId xmlns:a16="http://schemas.microsoft.com/office/drawing/2014/main" val="1535154070"/>
                    </a:ext>
                  </a:extLst>
                </a:gridCol>
                <a:gridCol w="535970">
                  <a:extLst>
                    <a:ext uri="{9D8B030D-6E8A-4147-A177-3AD203B41FA5}">
                      <a16:colId xmlns:a16="http://schemas.microsoft.com/office/drawing/2014/main" val="2462525831"/>
                    </a:ext>
                  </a:extLst>
                </a:gridCol>
                <a:gridCol w="535970">
                  <a:extLst>
                    <a:ext uri="{9D8B030D-6E8A-4147-A177-3AD203B41FA5}">
                      <a16:colId xmlns:a16="http://schemas.microsoft.com/office/drawing/2014/main" val="2975470807"/>
                    </a:ext>
                  </a:extLst>
                </a:gridCol>
                <a:gridCol w="535970">
                  <a:extLst>
                    <a:ext uri="{9D8B030D-6E8A-4147-A177-3AD203B41FA5}">
                      <a16:colId xmlns:a16="http://schemas.microsoft.com/office/drawing/2014/main" val="2506869539"/>
                    </a:ext>
                  </a:extLst>
                </a:gridCol>
                <a:gridCol w="535970">
                  <a:extLst>
                    <a:ext uri="{9D8B030D-6E8A-4147-A177-3AD203B41FA5}">
                      <a16:colId xmlns:a16="http://schemas.microsoft.com/office/drawing/2014/main" val="2804012207"/>
                    </a:ext>
                  </a:extLst>
                </a:gridCol>
                <a:gridCol w="535970">
                  <a:extLst>
                    <a:ext uri="{9D8B030D-6E8A-4147-A177-3AD203B41FA5}">
                      <a16:colId xmlns:a16="http://schemas.microsoft.com/office/drawing/2014/main" val="1510925186"/>
                    </a:ext>
                  </a:extLst>
                </a:gridCol>
                <a:gridCol w="535970">
                  <a:extLst>
                    <a:ext uri="{9D8B030D-6E8A-4147-A177-3AD203B41FA5}">
                      <a16:colId xmlns:a16="http://schemas.microsoft.com/office/drawing/2014/main" val="1142429697"/>
                    </a:ext>
                  </a:extLst>
                </a:gridCol>
                <a:gridCol w="535970">
                  <a:extLst>
                    <a:ext uri="{9D8B030D-6E8A-4147-A177-3AD203B41FA5}">
                      <a16:colId xmlns:a16="http://schemas.microsoft.com/office/drawing/2014/main" val="3776420249"/>
                    </a:ext>
                  </a:extLst>
                </a:gridCol>
                <a:gridCol w="535970">
                  <a:extLst>
                    <a:ext uri="{9D8B030D-6E8A-4147-A177-3AD203B41FA5}">
                      <a16:colId xmlns:a16="http://schemas.microsoft.com/office/drawing/2014/main" val="14438000"/>
                    </a:ext>
                  </a:extLst>
                </a:gridCol>
                <a:gridCol w="535970">
                  <a:extLst>
                    <a:ext uri="{9D8B030D-6E8A-4147-A177-3AD203B41FA5}">
                      <a16:colId xmlns:a16="http://schemas.microsoft.com/office/drawing/2014/main" val="2839729552"/>
                    </a:ext>
                  </a:extLst>
                </a:gridCol>
              </a:tblGrid>
              <a:tr h="329262">
                <a:tc gridSpan="3">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メイリオ" panose="020B0604030504040204" pitchFamily="50" charset="-128"/>
                          <a:ea typeface="メイリオ" panose="020B0604030504040204" pitchFamily="50" charset="-128"/>
                        </a:rPr>
                        <a:t>H22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メイリオ" panose="020B0604030504040204" pitchFamily="50" charset="-128"/>
                          <a:ea typeface="メイリオ" panose="020B0604030504040204" pitchFamily="50" charset="-128"/>
                        </a:rPr>
                        <a:t>H23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メイリオ" panose="020B0604030504040204" pitchFamily="50" charset="-128"/>
                          <a:ea typeface="メイリオ" panose="020B0604030504040204" pitchFamily="50" charset="-128"/>
                        </a:rPr>
                        <a:t>H24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メイリオ" panose="020B0604030504040204" pitchFamily="50" charset="-128"/>
                          <a:ea typeface="メイリオ" panose="020B0604030504040204" pitchFamily="50" charset="-128"/>
                        </a:rPr>
                        <a:t>H25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メイリオ" panose="020B0604030504040204" pitchFamily="50" charset="-128"/>
                          <a:ea typeface="メイリオ" panose="020B0604030504040204" pitchFamily="50" charset="-128"/>
                        </a:rPr>
                        <a:t>H26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メイリオ" panose="020B0604030504040204" pitchFamily="50" charset="-128"/>
                          <a:ea typeface="メイリオ" panose="020B0604030504040204" pitchFamily="50" charset="-128"/>
                        </a:rPr>
                        <a:t>H27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メイリオ" panose="020B0604030504040204" pitchFamily="50" charset="-128"/>
                          <a:ea typeface="メイリオ" panose="020B0604030504040204" pitchFamily="50" charset="-128"/>
                        </a:rPr>
                        <a:t>H28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メイリオ" panose="020B0604030504040204" pitchFamily="50" charset="-128"/>
                          <a:ea typeface="メイリオ" panose="020B0604030504040204" pitchFamily="50" charset="-128"/>
                        </a:rPr>
                        <a:t>H29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メイリオ" panose="020B0604030504040204" pitchFamily="50" charset="-128"/>
                          <a:ea typeface="メイリオ" panose="020B0604030504040204" pitchFamily="50" charset="-128"/>
                        </a:rPr>
                        <a:t>H30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メイリオ" panose="020B0604030504040204" pitchFamily="50" charset="-128"/>
                          <a:ea typeface="メイリオ" panose="020B0604030504040204" pitchFamily="50" charset="-128"/>
                        </a:rPr>
                        <a:t>R1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421E40"/>
                          </a:solidFill>
                          <a:effectLst/>
                          <a:latin typeface="メイリオ" panose="020B0604030504040204" pitchFamily="50" charset="-128"/>
                          <a:ea typeface="メイリオ" panose="020B0604030504040204" pitchFamily="50" charset="-128"/>
                        </a:rPr>
                        <a:t>R2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934126"/>
                  </a:ext>
                </a:extLst>
              </a:tr>
              <a:tr h="131313">
                <a:tc rowSpan="12">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収益的収支</a:t>
                      </a:r>
                    </a:p>
                  </a:txBody>
                  <a:tcPr marL="0" marR="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収益  （</a:t>
                      </a:r>
                      <a:r>
                        <a:rPr lang="en-US" sz="700" b="0" i="0" u="none" strike="noStrike">
                          <a:solidFill>
                            <a:srgbClr val="000000"/>
                          </a:solidFill>
                          <a:effectLst/>
                          <a:latin typeface="メイリオ" panose="020B0604030504040204" pitchFamily="50" charset="-128"/>
                          <a:ea typeface="メイリオ" panose="020B0604030504040204" pitchFamily="50" charset="-128"/>
                        </a:rPr>
                        <a:t>Ａ）＝（Ｂ）+（Ｃ）</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0071069"/>
                  </a:ext>
                </a:extLst>
              </a:tr>
              <a:tr h="131313">
                <a:tc vMerge="1">
                  <a:txBody>
                    <a:bodyPr/>
                    <a:lstStyle/>
                    <a:p>
                      <a:endParaRPr kumimoji="1" lang="ja-JP" altLang="en-US"/>
                    </a:p>
                  </a:txBody>
                  <a:tcPr/>
                </a:tc>
                <a:tc rowSpan="2">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 営業収益　</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Ｂ</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8582889"/>
                  </a:ext>
                </a:extLst>
              </a:tr>
              <a:tr h="131313">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 営業外収益 （Ｃ）</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599346"/>
                  </a:ext>
                </a:extLst>
              </a:tr>
              <a:tr h="131313">
                <a:tc vMerge="1">
                  <a:txBody>
                    <a:bodyPr/>
                    <a:lstStyle/>
                    <a:p>
                      <a:endParaRPr kumimoji="1" lang="ja-JP" altLang="en-US"/>
                    </a:p>
                  </a:txBody>
                  <a:tcPr/>
                </a:tc>
                <a:tc gridSpan="2">
                  <a:txBody>
                    <a:bodyPr/>
                    <a:lstStyle/>
                    <a:p>
                      <a:pPr algn="l"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 費用（Ｄ）＝（Ｅ）</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362790"/>
                  </a:ext>
                </a:extLst>
              </a:tr>
              <a:tr h="131313">
                <a:tc vMerge="1">
                  <a:txBody>
                    <a:bodyPr/>
                    <a:lstStyle/>
                    <a:p>
                      <a:endParaRPr kumimoji="1" lang="ja-JP" altLang="en-US"/>
                    </a:p>
                  </a:txBody>
                  <a:tcPr/>
                </a:tc>
                <a:tc rowSpan="2">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 営業費用  （Ｅ）</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373871"/>
                  </a:ext>
                </a:extLst>
              </a:tr>
              <a:tr h="131313">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 営業外費用 （Ｆ）</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022477"/>
                  </a:ext>
                </a:extLst>
              </a:tr>
              <a:tr h="131313">
                <a:tc vMerge="1">
                  <a:txBody>
                    <a:bodyPr/>
                    <a:lstStyle/>
                    <a:p>
                      <a:endParaRPr kumimoji="1" lang="ja-JP" altLang="en-US"/>
                    </a:p>
                  </a:txBody>
                  <a:tcPr/>
                </a:tc>
                <a:tc gridSpan="2">
                  <a:txBody>
                    <a:bodyPr/>
                    <a:lstStyle/>
                    <a:p>
                      <a:pPr algn="l"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営業損益（Ｑ）＝（</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B</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E</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214391"/>
                  </a:ext>
                </a:extLst>
              </a:tr>
              <a:tr h="131313">
                <a:tc vMerge="1">
                  <a:txBody>
                    <a:bodyPr/>
                    <a:lstStyle/>
                    <a:p>
                      <a:endParaRPr kumimoji="1" lang="ja-JP" altLang="en-US"/>
                    </a:p>
                  </a:txBody>
                  <a:tcPr/>
                </a:tc>
                <a:tc gridSpan="2">
                  <a:txBody>
                    <a:bodyPr/>
                    <a:lstStyle/>
                    <a:p>
                      <a:pPr algn="l"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経常損益  （Ｇ）</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（Ａ）</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（Ｄ）</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36975416"/>
                  </a:ext>
                </a:extLst>
              </a:tr>
              <a:tr h="131313">
                <a:tc vMerge="1">
                  <a:txBody>
                    <a:bodyPr/>
                    <a:lstStyle/>
                    <a:p>
                      <a:endParaRPr kumimoji="1" lang="ja-JP" altLang="en-US"/>
                    </a:p>
                  </a:txBody>
                  <a:tcPr/>
                </a:tc>
                <a:tc gridSpan="2">
                  <a:txBody>
                    <a:bodyPr/>
                    <a:lstStyle/>
                    <a:p>
                      <a:pPr algn="l"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 特別利益  （Ｈ）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4900280"/>
                  </a:ext>
                </a:extLst>
              </a:tr>
              <a:tr h="131313">
                <a:tc vMerge="1">
                  <a:txBody>
                    <a:bodyPr/>
                    <a:lstStyle/>
                    <a:p>
                      <a:endParaRPr kumimoji="1" lang="ja-JP" altLang="en-US"/>
                    </a:p>
                  </a:txBody>
                  <a:tcPr/>
                </a:tc>
                <a:tc gridSpan="2">
                  <a:txBody>
                    <a:bodyPr/>
                    <a:lstStyle/>
                    <a:p>
                      <a:pPr algn="l"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 特別損失  （Ｉ）</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4294982"/>
                  </a:ext>
                </a:extLst>
              </a:tr>
              <a:tr h="131313">
                <a:tc vMerge="1">
                  <a:txBody>
                    <a:bodyPr/>
                    <a:lstStyle/>
                    <a:p>
                      <a:endParaRPr kumimoji="1" lang="ja-JP" altLang="en-US"/>
                    </a:p>
                  </a:txBody>
                  <a:tcPr/>
                </a:tc>
                <a:tc gridSpan="2">
                  <a:txBody>
                    <a:bodyPr/>
                    <a:lstStyle/>
                    <a:p>
                      <a:pPr algn="l"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 特別損益  （Ｊ）＝（Ｈ）</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（Ｉ）</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212821"/>
                  </a:ext>
                </a:extLst>
              </a:tr>
              <a:tr h="131313">
                <a:tc vMerge="1">
                  <a:txBody>
                    <a:bodyPr/>
                    <a:lstStyle/>
                    <a:p>
                      <a:endParaRPr kumimoji="1" lang="ja-JP" altLang="en-US"/>
                    </a:p>
                  </a:txBody>
                  <a:tcPr/>
                </a:tc>
                <a:tc gridSpan="2">
                  <a:txBody>
                    <a:bodyPr/>
                    <a:lstStyle/>
                    <a:p>
                      <a:pPr algn="l"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当年度純利益（損失） </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(K)=(G)+(J)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36502701"/>
                  </a:ext>
                </a:extLst>
              </a:tr>
              <a:tr h="131313">
                <a:tc rowSpan="4">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資本的収支</a:t>
                      </a:r>
                    </a:p>
                  </a:txBody>
                  <a:tcPr marL="0" marR="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gridSpan="2">
                  <a:txBody>
                    <a:bodyPr/>
                    <a:lstStyle/>
                    <a:p>
                      <a:pPr algn="l"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 資本的収入（Ｌ）</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639448"/>
                  </a:ext>
                </a:extLst>
              </a:tr>
              <a:tr h="131313">
                <a:tc vMerge="1">
                  <a:txBody>
                    <a:bodyPr/>
                    <a:lstStyle/>
                    <a:p>
                      <a:endParaRPr kumimoji="1" lang="ja-JP" altLang="en-US"/>
                    </a:p>
                  </a:txBody>
                  <a:tcPr/>
                </a:tc>
                <a:tc gridSpan="2">
                  <a:txBody>
                    <a:bodyPr/>
                    <a:lstStyle/>
                    <a:p>
                      <a:pPr algn="l"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 資本的支出（Ｏ）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096388"/>
                  </a:ext>
                </a:extLst>
              </a:tr>
              <a:tr h="131313">
                <a:tc vMerge="1">
                  <a:txBody>
                    <a:bodyPr/>
                    <a:lstStyle/>
                    <a:p>
                      <a:endParaRPr kumimoji="1" lang="ja-JP" altLang="en-US"/>
                    </a:p>
                  </a:txBody>
                  <a:tcPr/>
                </a:tc>
                <a:tc gridSpan="2">
                  <a:txBody>
                    <a:bodyPr/>
                    <a:lstStyle/>
                    <a:p>
                      <a:pPr algn="l"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差引不足額 </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Ｐ</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)=(L)-(</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Ｏ</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27996226"/>
                  </a:ext>
                </a:extLst>
              </a:tr>
              <a:tr h="131313">
                <a:tc vMerge="1">
                  <a:txBody>
                    <a:bodyPr/>
                    <a:lstStyle/>
                    <a:p>
                      <a:endParaRPr kumimoji="1" lang="ja-JP" altLang="en-US"/>
                    </a:p>
                  </a:txBody>
                  <a:tcPr/>
                </a:tc>
                <a:tc gridSpan="2">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補填財源</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888455672"/>
                  </a:ext>
                </a:extLst>
              </a:tr>
              <a:tr h="156792">
                <a:tc gridSpan="3">
                  <a:txBody>
                    <a:bodyPr/>
                    <a:lstStyle/>
                    <a:p>
                      <a:pPr algn="l"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  再差引過不足額</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875891504"/>
                  </a:ext>
                </a:extLst>
              </a:tr>
              <a:tr h="156792">
                <a:tc gridSpan="3">
                  <a:txBody>
                    <a:bodyPr/>
                    <a:lstStyle/>
                    <a:p>
                      <a:pPr algn="l"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  累積資金残高 （</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63.1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358832"/>
                  </a:ext>
                </a:extLst>
              </a:tr>
            </a:tbl>
          </a:graphicData>
        </a:graphic>
      </p:graphicFrame>
    </p:spTree>
    <p:extLst>
      <p:ext uri="{BB962C8B-B14F-4D97-AF65-F5344CB8AC3E}">
        <p14:creationId xmlns:p14="http://schemas.microsoft.com/office/powerpoint/2010/main" val="4076082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287674" y="561068"/>
            <a:ext cx="4797083" cy="29799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Font typeface="+mj-lt"/>
              <a:buAutoNum type="arabicPeriod"/>
            </a:pPr>
            <a:endParaRPr lang="en-US" altLang="ja-JP" sz="1050" dirty="0">
              <a:solidFill>
                <a:schemeClr val="tx1"/>
              </a:solidFill>
            </a:endParaRPr>
          </a:p>
          <a:p>
            <a:endParaRPr lang="en-US" altLang="ja-JP" sz="1050" dirty="0">
              <a:solidFill>
                <a:schemeClr val="tx1"/>
              </a:solidFill>
            </a:endParaRPr>
          </a:p>
          <a:p>
            <a:r>
              <a:rPr lang="ja-JP" altLang="en-US" sz="1050" b="1" u="sng" dirty="0" smtClean="0">
                <a:solidFill>
                  <a:schemeClr val="tx1"/>
                </a:solidFill>
              </a:rPr>
              <a:t>新型</a:t>
            </a:r>
            <a:r>
              <a:rPr lang="ja-JP" altLang="en-US" sz="1050" b="1" u="sng" dirty="0">
                <a:solidFill>
                  <a:schemeClr val="tx1"/>
                </a:solidFill>
              </a:rPr>
              <a:t>コロナウイルス感染症拡大による状況</a:t>
            </a:r>
            <a:endParaRPr lang="en-US" altLang="ja-JP" sz="1050" b="1" u="sng" dirty="0">
              <a:solidFill>
                <a:schemeClr val="tx1"/>
              </a:solidFill>
            </a:endParaRPr>
          </a:p>
          <a:p>
            <a:pPr marL="171450" indent="-171450">
              <a:buFont typeface="Arial" panose="020B0604020202020204" pitchFamily="34" charset="0"/>
              <a:buChar char="•"/>
            </a:pPr>
            <a:r>
              <a:rPr lang="ja-JP" altLang="en-US" sz="1050" dirty="0" smtClean="0">
                <a:solidFill>
                  <a:schemeClr val="tx1"/>
                </a:solidFill>
              </a:rPr>
              <a:t>「</a:t>
            </a:r>
            <a:r>
              <a:rPr lang="ja-JP" altLang="en-US" sz="1050" dirty="0">
                <a:solidFill>
                  <a:schemeClr val="tx1"/>
                </a:solidFill>
              </a:rPr>
              <a:t>令和３年度の経済見通しと経済財政運営の基本的態度」（令和</a:t>
            </a:r>
            <a:r>
              <a:rPr lang="en-US" altLang="ja-JP" sz="1050" dirty="0">
                <a:solidFill>
                  <a:schemeClr val="tx1"/>
                </a:solidFill>
              </a:rPr>
              <a:t>3</a:t>
            </a:r>
            <a:r>
              <a:rPr lang="ja-JP" altLang="en-US" sz="1050" dirty="0">
                <a:solidFill>
                  <a:schemeClr val="tx1"/>
                </a:solidFill>
              </a:rPr>
              <a:t>年</a:t>
            </a:r>
            <a:r>
              <a:rPr lang="en-US" altLang="ja-JP" sz="1050" dirty="0">
                <a:solidFill>
                  <a:schemeClr val="tx1"/>
                </a:solidFill>
              </a:rPr>
              <a:t>1</a:t>
            </a:r>
            <a:r>
              <a:rPr lang="ja-JP" altLang="en-US" sz="1050" dirty="0">
                <a:solidFill>
                  <a:schemeClr val="tx1"/>
                </a:solidFill>
              </a:rPr>
              <a:t>月閣議</a:t>
            </a:r>
            <a:r>
              <a:rPr lang="ja-JP" altLang="en-US" sz="1050" dirty="0" smtClean="0">
                <a:solidFill>
                  <a:schemeClr val="tx1"/>
                </a:solidFill>
              </a:rPr>
              <a:t>決定</a:t>
            </a:r>
            <a:r>
              <a:rPr lang="ja-JP" altLang="en-US" sz="1050" dirty="0">
                <a:solidFill>
                  <a:schemeClr val="tx1"/>
                </a:solidFill>
              </a:rPr>
              <a:t>）では、国内経済の水準について、令和</a:t>
            </a:r>
            <a:r>
              <a:rPr lang="en-US" altLang="ja-JP" sz="1050" dirty="0">
                <a:solidFill>
                  <a:schemeClr val="tx1"/>
                </a:solidFill>
              </a:rPr>
              <a:t>2</a:t>
            </a:r>
            <a:r>
              <a:rPr lang="ja-JP" altLang="en-US" sz="1050" dirty="0">
                <a:solidFill>
                  <a:schemeClr val="tx1"/>
                </a:solidFill>
              </a:rPr>
              <a:t>年度はコロナ前を下回った状態</a:t>
            </a:r>
            <a:r>
              <a:rPr lang="ja-JP" altLang="en-US" sz="1050" dirty="0" smtClean="0">
                <a:solidFill>
                  <a:schemeClr val="tx1"/>
                </a:solidFill>
              </a:rPr>
              <a:t>に止まるとが</a:t>
            </a:r>
            <a:r>
              <a:rPr lang="ja-JP" altLang="en-US" sz="1050" dirty="0">
                <a:solidFill>
                  <a:schemeClr val="tx1"/>
                </a:solidFill>
              </a:rPr>
              <a:t>、令和</a:t>
            </a:r>
            <a:r>
              <a:rPr lang="en-US" altLang="ja-JP" sz="1050" dirty="0">
                <a:solidFill>
                  <a:schemeClr val="tx1"/>
                </a:solidFill>
              </a:rPr>
              <a:t>3</a:t>
            </a:r>
            <a:r>
              <a:rPr lang="ja-JP" altLang="en-US" sz="1050" dirty="0">
                <a:solidFill>
                  <a:schemeClr val="tx1"/>
                </a:solidFill>
              </a:rPr>
              <a:t>年度中にはコロナ前の水準に回帰することが見込まれる</a:t>
            </a:r>
            <a:r>
              <a:rPr lang="ja-JP" altLang="en-US" sz="1050" dirty="0" smtClean="0">
                <a:solidFill>
                  <a:schemeClr val="tx1"/>
                </a:solidFill>
              </a:rPr>
              <a:t>とされた</a:t>
            </a:r>
            <a:r>
              <a:rPr lang="ja-JP" altLang="en-US" sz="1050" dirty="0">
                <a:solidFill>
                  <a:schemeClr val="tx1"/>
                </a:solidFill>
              </a:rPr>
              <a:t>。</a:t>
            </a:r>
            <a:endParaRPr lang="en-US" altLang="ja-JP" sz="1050" dirty="0">
              <a:solidFill>
                <a:schemeClr val="tx1"/>
              </a:solidFill>
            </a:endParaRPr>
          </a:p>
          <a:p>
            <a:r>
              <a:rPr lang="ja-JP" altLang="en-US" sz="1050" b="1" u="sng" dirty="0">
                <a:solidFill>
                  <a:schemeClr val="tx1"/>
                </a:solidFill>
              </a:rPr>
              <a:t>効率的な輸送形態の重要性の高まり</a:t>
            </a:r>
            <a:endParaRPr lang="en-US" altLang="ja-JP" sz="1050" b="1" u="sng" dirty="0">
              <a:solidFill>
                <a:schemeClr val="tx1"/>
              </a:solidFill>
            </a:endParaRPr>
          </a:p>
          <a:p>
            <a:pPr marL="171450" indent="-171450">
              <a:buFont typeface="Arial" panose="020B0604020202020204" pitchFamily="34" charset="0"/>
              <a:buChar char="•"/>
            </a:pPr>
            <a:r>
              <a:rPr lang="ja-JP" altLang="en-US" sz="1050" dirty="0">
                <a:solidFill>
                  <a:schemeClr val="tx1"/>
                </a:solidFill>
              </a:rPr>
              <a:t>環境にやさしいモーダルシフトの推進に寄与するとともに、一度に大量輸送が可能で、荷役効率の高い内航フェリーや</a:t>
            </a:r>
            <a:r>
              <a:rPr lang="en-US" altLang="ja-JP" sz="1050" dirty="0">
                <a:solidFill>
                  <a:schemeClr val="tx1"/>
                </a:solidFill>
              </a:rPr>
              <a:t>RORO</a:t>
            </a:r>
            <a:r>
              <a:rPr lang="ja-JP" altLang="en-US" sz="1050" dirty="0">
                <a:solidFill>
                  <a:schemeClr val="tx1"/>
                </a:solidFill>
              </a:rPr>
              <a:t>船等による効率的な輸送形態の重要性が高まっている。</a:t>
            </a:r>
            <a:endParaRPr lang="en-US" altLang="ja-JP" sz="1050" dirty="0">
              <a:solidFill>
                <a:schemeClr val="tx1"/>
              </a:solidFill>
            </a:endParaRPr>
          </a:p>
          <a:p>
            <a:r>
              <a:rPr lang="ja-JP" altLang="en-US" sz="1050" b="1" u="sng" dirty="0">
                <a:solidFill>
                  <a:schemeClr val="tx1"/>
                </a:solidFill>
              </a:rPr>
              <a:t>船舶の大型化への対応</a:t>
            </a:r>
            <a:endParaRPr lang="en-US" altLang="ja-JP" sz="1050" b="1" u="sng" dirty="0">
              <a:solidFill>
                <a:schemeClr val="tx1"/>
              </a:solidFill>
            </a:endParaRPr>
          </a:p>
          <a:p>
            <a:pPr marL="171450" indent="-171450">
              <a:buFont typeface="Arial" panose="020B0604020202020204" pitchFamily="34" charset="0"/>
              <a:buChar char="•"/>
            </a:pPr>
            <a:r>
              <a:rPr lang="ja-JP" altLang="en-US" sz="1050" dirty="0">
                <a:solidFill>
                  <a:schemeClr val="tx1"/>
                </a:solidFill>
              </a:rPr>
              <a:t>このような状況の中、沖縄航路を中心とした</a:t>
            </a:r>
            <a:r>
              <a:rPr lang="en-US" altLang="ja-JP" sz="1050" dirty="0">
                <a:solidFill>
                  <a:schemeClr val="tx1"/>
                </a:solidFill>
              </a:rPr>
              <a:t>RORO</a:t>
            </a:r>
            <a:r>
              <a:rPr lang="ja-JP" altLang="en-US" sz="1050" dirty="0">
                <a:solidFill>
                  <a:schemeClr val="tx1"/>
                </a:solidFill>
              </a:rPr>
              <a:t>船において、</a:t>
            </a:r>
            <a:r>
              <a:rPr lang="ja-JP" altLang="en-US" sz="1050" dirty="0" smtClean="0">
                <a:solidFill>
                  <a:schemeClr val="tx1"/>
                </a:solidFill>
              </a:rPr>
              <a:t>輸送</a:t>
            </a:r>
            <a:r>
              <a:rPr lang="ja-JP" altLang="en-US" sz="1050" dirty="0">
                <a:solidFill>
                  <a:schemeClr val="tx1"/>
                </a:solidFill>
              </a:rPr>
              <a:t>能力向上等を図るため船舶の大型化が進められている。</a:t>
            </a:r>
            <a:endParaRPr lang="en-US" altLang="ja-JP" sz="1050" dirty="0">
              <a:solidFill>
                <a:schemeClr val="tx1"/>
              </a:solidFill>
            </a:endParaRPr>
          </a:p>
          <a:p>
            <a:r>
              <a:rPr lang="ja-JP" altLang="en-US" sz="1050" b="1" u="sng" dirty="0">
                <a:solidFill>
                  <a:schemeClr val="tx1"/>
                </a:solidFill>
              </a:rPr>
              <a:t>阪神港における集貨の取り組み</a:t>
            </a:r>
            <a:endParaRPr lang="en-US" altLang="ja-JP" sz="1050" b="1" u="sng" dirty="0">
              <a:solidFill>
                <a:schemeClr val="tx1"/>
              </a:solidFill>
            </a:endParaRPr>
          </a:p>
          <a:p>
            <a:pPr marL="171450" indent="-171450">
              <a:buFont typeface="Arial" panose="020B0604020202020204" pitchFamily="34" charset="0"/>
              <a:buChar char="•"/>
            </a:pPr>
            <a:r>
              <a:rPr lang="ja-JP" altLang="en-US" sz="1050" dirty="0">
                <a:solidFill>
                  <a:schemeClr val="tx1"/>
                </a:solidFill>
              </a:rPr>
              <a:t>国際戦略港湾施策において、西日本発着のコンテナ貨物を阪神港へ集貨する取り組みが進められる中、内航フィーダー船への対応について検討していく必要がある。</a:t>
            </a:r>
          </a:p>
        </p:txBody>
      </p:sp>
      <p:sp>
        <p:nvSpPr>
          <p:cNvPr id="4" name="コンテンツ プレースホルダー 2"/>
          <p:cNvSpPr txBox="1">
            <a:spLocks/>
          </p:cNvSpPr>
          <p:nvPr/>
        </p:nvSpPr>
        <p:spPr>
          <a:xfrm>
            <a:off x="34472" y="273393"/>
            <a:ext cx="7886700" cy="402534"/>
          </a:xfrm>
          <a:prstGeom prst="rect">
            <a:avLst/>
          </a:prstGeom>
        </p:spPr>
        <p:txBody>
          <a:bodyPr vert="horz" lIns="91440" tIns="45720" rIns="91440" bIns="45720" spcCol="18000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Clr>
                <a:srgbClr val="AD84C6"/>
              </a:buClr>
              <a:buNone/>
            </a:pPr>
            <a:r>
              <a:rPr lang="ja-JP" altLang="en-US" sz="1600" b="1" dirty="0">
                <a:solidFill>
                  <a:prstClr val="black"/>
                </a:solidFill>
                <a:latin typeface="メイリオ" panose="020B0604030504040204" pitchFamily="50" charset="-128"/>
              </a:rPr>
              <a:t>２</a:t>
            </a:r>
            <a:r>
              <a:rPr lang="ja-JP" altLang="en-US" sz="1600" b="1" dirty="0">
                <a:solidFill>
                  <a:schemeClr val="tx1"/>
                </a:solidFill>
                <a:latin typeface="+mj-ea"/>
              </a:rPr>
              <a:t>．</a:t>
            </a:r>
            <a:r>
              <a:rPr lang="ja-JP" altLang="en-US" sz="1600" b="1" dirty="0">
                <a:solidFill>
                  <a:prstClr val="black"/>
                </a:solidFill>
                <a:latin typeface="メイリオ" panose="020B0604030504040204" pitchFamily="50" charset="-128"/>
              </a:rPr>
              <a:t>大阪港を取り巻く状況</a:t>
            </a:r>
            <a:endParaRPr lang="en-US" altLang="ja-JP" sz="1600" b="1" dirty="0">
              <a:solidFill>
                <a:prstClr val="black"/>
              </a:solidFill>
              <a:latin typeface="メイリオ" panose="020B0604030504040204" pitchFamily="50" charset="-128"/>
            </a:endParaRPr>
          </a:p>
        </p:txBody>
      </p:sp>
      <p:sp>
        <p:nvSpPr>
          <p:cNvPr id="7" name="正方形/長方形 6"/>
          <p:cNvSpPr/>
          <p:nvPr/>
        </p:nvSpPr>
        <p:spPr>
          <a:xfrm>
            <a:off x="62580" y="564658"/>
            <a:ext cx="3106800" cy="30237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rPr>
              <a:t>　外国</a:t>
            </a:r>
            <a:r>
              <a:rPr lang="ja-JP" altLang="en-US" sz="1400" b="1" dirty="0">
                <a:solidFill>
                  <a:schemeClr val="bg1"/>
                </a:solidFill>
              </a:rPr>
              <a:t>貿易に関する状況</a:t>
            </a:r>
          </a:p>
        </p:txBody>
      </p:sp>
      <p:sp>
        <p:nvSpPr>
          <p:cNvPr id="8" name="正方形/長方形 7"/>
          <p:cNvSpPr/>
          <p:nvPr/>
        </p:nvSpPr>
        <p:spPr>
          <a:xfrm>
            <a:off x="4282913" y="573762"/>
            <a:ext cx="3106801" cy="29326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prstClr val="white"/>
                </a:solidFill>
              </a:rPr>
              <a:t>　</a:t>
            </a:r>
            <a:r>
              <a:rPr lang="ja-JP" altLang="en-US" sz="1400" b="1" dirty="0" smtClean="0">
                <a:solidFill>
                  <a:schemeClr val="bg1"/>
                </a:solidFill>
              </a:rPr>
              <a:t>国内</a:t>
            </a:r>
            <a:r>
              <a:rPr lang="ja-JP" altLang="en-US" sz="1400" b="1" dirty="0">
                <a:solidFill>
                  <a:schemeClr val="bg1"/>
                </a:solidFill>
              </a:rPr>
              <a:t>貿易に関する状況</a:t>
            </a:r>
          </a:p>
        </p:txBody>
      </p:sp>
      <p:sp>
        <p:nvSpPr>
          <p:cNvPr id="10" name="正方形/長方形 9"/>
          <p:cNvSpPr/>
          <p:nvPr/>
        </p:nvSpPr>
        <p:spPr>
          <a:xfrm>
            <a:off x="4282915" y="3559066"/>
            <a:ext cx="3106800" cy="30536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prstClr val="white"/>
                </a:solidFill>
              </a:rPr>
              <a:t>　クルーズ</a:t>
            </a:r>
            <a:r>
              <a:rPr lang="ja-JP" altLang="en-US" sz="1400" b="1" dirty="0">
                <a:solidFill>
                  <a:prstClr val="white"/>
                </a:solidFill>
              </a:rPr>
              <a:t>客船に関する状況</a:t>
            </a:r>
          </a:p>
        </p:txBody>
      </p:sp>
      <p:sp>
        <p:nvSpPr>
          <p:cNvPr id="13" name="タイトル 1"/>
          <p:cNvSpPr txBox="1">
            <a:spLocks/>
          </p:cNvSpPr>
          <p:nvPr/>
        </p:nvSpPr>
        <p:spPr>
          <a:xfrm>
            <a:off x="0" y="1"/>
            <a:ext cx="7886700" cy="61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a:solidFill>
                  <a:prstClr val="black"/>
                </a:solidFill>
                <a:latin typeface="メイリオ" panose="020B0604030504040204" pitchFamily="50" charset="-128"/>
              </a:rPr>
              <a:t>Ⅱ</a:t>
            </a:r>
            <a:r>
              <a:rPr lang="ja-JP" altLang="en-US" sz="1600" b="1" dirty="0">
                <a:solidFill>
                  <a:prstClr val="black"/>
                </a:solidFill>
                <a:latin typeface="メイリオ" panose="020B0604030504040204" pitchFamily="50" charset="-128"/>
              </a:rPr>
              <a:t>　港湾施設提供事業を取り巻く状況</a:t>
            </a:r>
          </a:p>
        </p:txBody>
      </p:sp>
      <p:sp>
        <p:nvSpPr>
          <p:cNvPr id="3" name="スライド番号プレースホルダー 2"/>
          <p:cNvSpPr>
            <a:spLocks noGrp="1"/>
          </p:cNvSpPr>
          <p:nvPr>
            <p:ph type="sldNum" sz="quarter" idx="12"/>
          </p:nvPr>
        </p:nvSpPr>
        <p:spPr/>
        <p:txBody>
          <a:bodyPr/>
          <a:lstStyle/>
          <a:p>
            <a:fld id="{8F2DF4D1-A360-4C90-B403-85324C324155}" type="slidenum">
              <a:rPr lang="ja-JP" altLang="en-US" smtClean="0">
                <a:solidFill>
                  <a:srgbClr val="AD84C6"/>
                </a:solidFill>
              </a:rPr>
              <a:pPr/>
              <a:t>6</a:t>
            </a:fld>
            <a:endParaRPr lang="ja-JP" altLang="en-US" dirty="0">
              <a:solidFill>
                <a:srgbClr val="AD84C6"/>
              </a:solidFill>
            </a:endParaRPr>
          </a:p>
        </p:txBody>
      </p:sp>
      <p:sp>
        <p:nvSpPr>
          <p:cNvPr id="6" name="正方形/長方形 5"/>
          <p:cNvSpPr/>
          <p:nvPr/>
        </p:nvSpPr>
        <p:spPr>
          <a:xfrm>
            <a:off x="67339" y="556858"/>
            <a:ext cx="4215574" cy="62687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rgbClr val="FF0000"/>
              </a:solidFill>
            </a:endParaRPr>
          </a:p>
          <a:p>
            <a:endParaRPr lang="en-US" altLang="ja-JP" sz="1100" b="1" u="sng" dirty="0" smtClean="0">
              <a:solidFill>
                <a:schemeClr val="tx1"/>
              </a:solidFill>
            </a:endParaRPr>
          </a:p>
          <a:p>
            <a:r>
              <a:rPr lang="ja-JP" altLang="en-US" sz="1100" b="1" u="sng" dirty="0" smtClean="0">
                <a:solidFill>
                  <a:schemeClr val="tx1"/>
                </a:solidFill>
              </a:rPr>
              <a:t>新型</a:t>
            </a:r>
            <a:r>
              <a:rPr lang="ja-JP" altLang="en-US" sz="1100" b="1" u="sng" dirty="0">
                <a:solidFill>
                  <a:schemeClr val="tx1"/>
                </a:solidFill>
              </a:rPr>
              <a:t>コロナウイルス感染症拡大による状況</a:t>
            </a:r>
            <a:endParaRPr lang="en-US" altLang="ja-JP" sz="1050" b="1" u="sng" dirty="0">
              <a:solidFill>
                <a:schemeClr val="tx1"/>
              </a:solidFill>
            </a:endParaRPr>
          </a:p>
          <a:p>
            <a:pPr marL="171450" indent="-171450">
              <a:buFont typeface="Arial" panose="020B0604020202020204" pitchFamily="34" charset="0"/>
              <a:buChar char="•"/>
            </a:pPr>
            <a:r>
              <a:rPr lang="ja-JP" altLang="en-US" sz="1050" dirty="0" smtClean="0">
                <a:solidFill>
                  <a:schemeClr val="tx1"/>
                </a:solidFill>
              </a:rPr>
              <a:t>新型</a:t>
            </a:r>
            <a:r>
              <a:rPr lang="ja-JP" altLang="en-US" sz="1050" dirty="0">
                <a:solidFill>
                  <a:schemeClr val="tx1"/>
                </a:solidFill>
              </a:rPr>
              <a:t>コロナウイルス</a:t>
            </a:r>
            <a:r>
              <a:rPr lang="ja-JP" altLang="en-US" sz="1050" dirty="0" smtClean="0">
                <a:solidFill>
                  <a:schemeClr val="tx1"/>
                </a:solidFill>
              </a:rPr>
              <a:t>感染症が</a:t>
            </a:r>
            <a:r>
              <a:rPr lang="ja-JP" altLang="en-US" sz="1050" dirty="0">
                <a:solidFill>
                  <a:schemeClr val="tx1"/>
                </a:solidFill>
              </a:rPr>
              <a:t>全世界で</a:t>
            </a:r>
            <a:r>
              <a:rPr lang="ja-JP" altLang="en-US" sz="1050" dirty="0" smtClean="0">
                <a:solidFill>
                  <a:schemeClr val="tx1"/>
                </a:solidFill>
              </a:rPr>
              <a:t>拡大</a:t>
            </a:r>
            <a:r>
              <a:rPr lang="ja-JP" altLang="en-US" sz="1050" dirty="0">
                <a:solidFill>
                  <a:schemeClr val="tx1"/>
                </a:solidFill>
              </a:rPr>
              <a:t>し、世界経済は大幅な</a:t>
            </a:r>
            <a:r>
              <a:rPr lang="ja-JP" altLang="en-US" sz="1050" dirty="0" smtClean="0">
                <a:solidFill>
                  <a:schemeClr val="tx1"/>
                </a:solidFill>
              </a:rPr>
              <a:t>景気後退</a:t>
            </a:r>
            <a:r>
              <a:rPr lang="ja-JP" altLang="en-US" sz="1050" dirty="0">
                <a:solidFill>
                  <a:schemeClr val="tx1"/>
                </a:solidFill>
              </a:rPr>
              <a:t>局面にあったが</a:t>
            </a:r>
            <a:r>
              <a:rPr lang="ja-JP" altLang="en-US" sz="1050" dirty="0" smtClean="0">
                <a:solidFill>
                  <a:schemeClr val="tx1"/>
                </a:solidFill>
              </a:rPr>
              <a:t>、令和</a:t>
            </a:r>
            <a:r>
              <a:rPr lang="en-US" altLang="ja-JP" sz="1050" dirty="0" smtClean="0">
                <a:solidFill>
                  <a:schemeClr val="tx1"/>
                </a:solidFill>
              </a:rPr>
              <a:t>2</a:t>
            </a:r>
            <a:r>
              <a:rPr lang="ja-JP" altLang="en-US" sz="1050" dirty="0" smtClean="0">
                <a:solidFill>
                  <a:schemeClr val="tx1"/>
                </a:solidFill>
              </a:rPr>
              <a:t>年</a:t>
            </a:r>
            <a:r>
              <a:rPr lang="ja-JP" altLang="en-US" sz="1050" dirty="0">
                <a:solidFill>
                  <a:schemeClr val="tx1"/>
                </a:solidFill>
              </a:rPr>
              <a:t>秋頃から世界貿易は急速に回復した。</a:t>
            </a:r>
            <a:r>
              <a:rPr lang="ja-JP" altLang="en-US" sz="1050" dirty="0" smtClean="0">
                <a:solidFill>
                  <a:schemeClr val="tx1"/>
                </a:solidFill>
              </a:rPr>
              <a:t>しかし</a:t>
            </a:r>
            <a:r>
              <a:rPr lang="ja-JP" altLang="en-US" sz="1050" dirty="0">
                <a:solidFill>
                  <a:schemeClr val="tx1"/>
                </a:solidFill>
              </a:rPr>
              <a:t>、貨物需要の急増</a:t>
            </a:r>
            <a:r>
              <a:rPr lang="ja-JP" altLang="en-US" sz="1050" dirty="0" smtClean="0">
                <a:solidFill>
                  <a:schemeClr val="tx1"/>
                </a:solidFill>
              </a:rPr>
              <a:t>に</a:t>
            </a:r>
            <a:r>
              <a:rPr lang="ja-JP" altLang="en-US" sz="1050" dirty="0">
                <a:solidFill>
                  <a:schemeClr val="tx1"/>
                </a:solidFill>
              </a:rPr>
              <a:t>伴い</a:t>
            </a:r>
            <a:r>
              <a:rPr lang="ja-JP" altLang="en-US" sz="1050" b="1" dirty="0" smtClean="0">
                <a:solidFill>
                  <a:schemeClr val="tx1"/>
                </a:solidFill>
              </a:rPr>
              <a:t>、</a:t>
            </a:r>
            <a:r>
              <a:rPr lang="ja-JP" altLang="en-US" sz="1050" dirty="0" smtClean="0">
                <a:solidFill>
                  <a:schemeClr val="tx1"/>
                </a:solidFill>
              </a:rPr>
              <a:t>運賃</a:t>
            </a:r>
            <a:r>
              <a:rPr lang="ja-JP" altLang="en-US" sz="1050" dirty="0">
                <a:solidFill>
                  <a:schemeClr val="tx1"/>
                </a:solidFill>
              </a:rPr>
              <a:t>の上昇</a:t>
            </a:r>
            <a:r>
              <a:rPr lang="ja-JP" altLang="en-US" sz="1050" dirty="0" smtClean="0">
                <a:solidFill>
                  <a:schemeClr val="tx1"/>
                </a:solidFill>
              </a:rPr>
              <a:t>や船舶</a:t>
            </a:r>
            <a:r>
              <a:rPr lang="ja-JP" altLang="en-US" sz="1050" dirty="0">
                <a:solidFill>
                  <a:schemeClr val="tx1"/>
                </a:solidFill>
              </a:rPr>
              <a:t>の遅延など物流の</a:t>
            </a:r>
            <a:r>
              <a:rPr lang="ja-JP" altLang="en-US" sz="1050" dirty="0" smtClean="0">
                <a:solidFill>
                  <a:schemeClr val="tx1"/>
                </a:solidFill>
              </a:rPr>
              <a:t>混乱が</a:t>
            </a:r>
            <a:r>
              <a:rPr lang="ja-JP" altLang="en-US" sz="1050" dirty="0">
                <a:solidFill>
                  <a:schemeClr val="tx1"/>
                </a:solidFill>
              </a:rPr>
              <a:t>続いているほか、変異</a:t>
            </a:r>
            <a:r>
              <a:rPr lang="ja-JP" altLang="en-US" sz="1050" dirty="0" smtClean="0">
                <a:solidFill>
                  <a:schemeClr val="tx1"/>
                </a:solidFill>
              </a:rPr>
              <a:t>ウイルス</a:t>
            </a:r>
            <a:r>
              <a:rPr lang="ja-JP" altLang="en-US" sz="1050" dirty="0">
                <a:solidFill>
                  <a:schemeClr val="tx1"/>
                </a:solidFill>
              </a:rPr>
              <a:t>による感染の再拡大が起きており</a:t>
            </a:r>
            <a:r>
              <a:rPr lang="ja-JP" altLang="en-US" sz="1050" dirty="0" smtClean="0">
                <a:solidFill>
                  <a:schemeClr val="tx1"/>
                </a:solidFill>
              </a:rPr>
              <a:t>、コロナ前</a:t>
            </a:r>
            <a:r>
              <a:rPr lang="ja-JP" altLang="en-US" sz="1050" dirty="0">
                <a:solidFill>
                  <a:schemeClr val="tx1"/>
                </a:solidFill>
              </a:rPr>
              <a:t>の水準に戻るには時間がかかる見通しである</a:t>
            </a:r>
            <a:r>
              <a:rPr lang="ja-JP" altLang="en-US" sz="1050" dirty="0" smtClean="0">
                <a:solidFill>
                  <a:schemeClr val="tx1"/>
                </a:solidFill>
              </a:rPr>
              <a:t>。</a:t>
            </a:r>
            <a:endParaRPr lang="en-US" altLang="ja-JP" sz="1050" dirty="0" smtClean="0">
              <a:solidFill>
                <a:schemeClr val="tx1"/>
              </a:solidFill>
            </a:endParaRPr>
          </a:p>
          <a:p>
            <a:pPr marL="171450" indent="-171450">
              <a:buFont typeface="Arial" panose="020B0604020202020204" pitchFamily="34" charset="0"/>
              <a:buChar char="•"/>
            </a:pPr>
            <a:r>
              <a:rPr lang="en-US" altLang="ja-JP" sz="1050" dirty="0" smtClean="0">
                <a:solidFill>
                  <a:schemeClr val="tx1"/>
                </a:solidFill>
              </a:rPr>
              <a:t>WTO</a:t>
            </a:r>
            <a:r>
              <a:rPr lang="ja-JP" altLang="en-US" sz="1050" dirty="0">
                <a:solidFill>
                  <a:schemeClr val="tx1"/>
                </a:solidFill>
              </a:rPr>
              <a:t>の世界貿易見通し（令和</a:t>
            </a:r>
            <a:r>
              <a:rPr lang="en-US" altLang="ja-JP" sz="1050" dirty="0">
                <a:solidFill>
                  <a:schemeClr val="tx1"/>
                </a:solidFill>
              </a:rPr>
              <a:t>3</a:t>
            </a:r>
            <a:r>
              <a:rPr lang="ja-JP" altLang="en-US" sz="1050" dirty="0">
                <a:solidFill>
                  <a:schemeClr val="tx1"/>
                </a:solidFill>
              </a:rPr>
              <a:t>年</a:t>
            </a:r>
            <a:r>
              <a:rPr lang="en-US" altLang="ja-JP" sz="1050" dirty="0">
                <a:solidFill>
                  <a:schemeClr val="tx1"/>
                </a:solidFill>
              </a:rPr>
              <a:t>10</a:t>
            </a:r>
            <a:r>
              <a:rPr lang="ja-JP" altLang="en-US" sz="1050" dirty="0">
                <a:solidFill>
                  <a:schemeClr val="tx1"/>
                </a:solidFill>
              </a:rPr>
              <a:t>月公表）では、令和</a:t>
            </a:r>
            <a:r>
              <a:rPr lang="en-US" altLang="ja-JP" sz="1050" dirty="0">
                <a:solidFill>
                  <a:schemeClr val="tx1"/>
                </a:solidFill>
              </a:rPr>
              <a:t>3</a:t>
            </a:r>
            <a:r>
              <a:rPr lang="ja-JP" altLang="en-US" sz="1050" dirty="0">
                <a:solidFill>
                  <a:schemeClr val="tx1"/>
                </a:solidFill>
              </a:rPr>
              <a:t>年の世界の</a:t>
            </a:r>
            <a:r>
              <a:rPr lang="ja-JP" altLang="en-US" sz="1050" dirty="0" smtClean="0">
                <a:solidFill>
                  <a:schemeClr val="tx1"/>
                </a:solidFill>
              </a:rPr>
              <a:t>貿易量</a:t>
            </a:r>
            <a:r>
              <a:rPr lang="ja-JP" altLang="en-US" sz="1050" dirty="0">
                <a:solidFill>
                  <a:schemeClr val="tx1"/>
                </a:solidFill>
              </a:rPr>
              <a:t>は前年比で</a:t>
            </a:r>
            <a:r>
              <a:rPr lang="en-US" altLang="ja-JP" sz="1050" dirty="0">
                <a:solidFill>
                  <a:schemeClr val="tx1"/>
                </a:solidFill>
              </a:rPr>
              <a:t>10.</a:t>
            </a:r>
            <a:r>
              <a:rPr lang="ja-JP" altLang="en-US" sz="1050" dirty="0">
                <a:solidFill>
                  <a:schemeClr val="tx1"/>
                </a:solidFill>
              </a:rPr>
              <a:t>８％の増加見込みであるが、令和</a:t>
            </a:r>
            <a:r>
              <a:rPr lang="en-US" altLang="ja-JP" sz="1050" dirty="0">
                <a:solidFill>
                  <a:schemeClr val="tx1"/>
                </a:solidFill>
              </a:rPr>
              <a:t>4</a:t>
            </a:r>
            <a:r>
              <a:rPr lang="ja-JP" altLang="en-US" sz="1050" dirty="0" smtClean="0">
                <a:solidFill>
                  <a:schemeClr val="tx1"/>
                </a:solidFill>
              </a:rPr>
              <a:t>年は</a:t>
            </a:r>
            <a:r>
              <a:rPr lang="ja-JP" altLang="en-US" sz="1050" dirty="0">
                <a:solidFill>
                  <a:schemeClr val="tx1"/>
                </a:solidFill>
              </a:rPr>
              <a:t>伸び率</a:t>
            </a:r>
            <a:r>
              <a:rPr lang="ja-JP" altLang="en-US" sz="1050" dirty="0" smtClean="0">
                <a:solidFill>
                  <a:schemeClr val="tx1"/>
                </a:solidFill>
              </a:rPr>
              <a:t>が</a:t>
            </a:r>
            <a:r>
              <a:rPr lang="en-US" altLang="ja-JP" sz="1050" dirty="0" smtClean="0">
                <a:solidFill>
                  <a:schemeClr val="tx1"/>
                </a:solidFill>
              </a:rPr>
              <a:t>4.7</a:t>
            </a:r>
            <a:r>
              <a:rPr lang="en-US" altLang="ja-JP" sz="1050" dirty="0">
                <a:solidFill>
                  <a:schemeClr val="tx1"/>
                </a:solidFill>
              </a:rPr>
              <a:t>%</a:t>
            </a:r>
            <a:r>
              <a:rPr lang="ja-JP" altLang="en-US" sz="1050" dirty="0">
                <a:solidFill>
                  <a:schemeClr val="tx1"/>
                </a:solidFill>
              </a:rPr>
              <a:t>と鈍化する見込みが示された。（令和</a:t>
            </a:r>
            <a:r>
              <a:rPr lang="en-US" altLang="ja-JP" sz="1050" dirty="0">
                <a:solidFill>
                  <a:schemeClr val="tx1"/>
                </a:solidFill>
              </a:rPr>
              <a:t>2</a:t>
            </a:r>
            <a:r>
              <a:rPr lang="ja-JP" altLang="en-US" sz="1050" dirty="0">
                <a:solidFill>
                  <a:schemeClr val="tx1"/>
                </a:solidFill>
              </a:rPr>
              <a:t>年は前年比</a:t>
            </a:r>
            <a:r>
              <a:rPr lang="en-US" altLang="ja-JP" sz="1050" dirty="0">
                <a:solidFill>
                  <a:schemeClr val="tx1"/>
                </a:solidFill>
              </a:rPr>
              <a:t>5.3</a:t>
            </a:r>
            <a:r>
              <a:rPr lang="ja-JP" altLang="en-US" sz="1050" dirty="0">
                <a:solidFill>
                  <a:schemeClr val="tx1"/>
                </a:solidFill>
              </a:rPr>
              <a:t>％減</a:t>
            </a:r>
            <a:r>
              <a:rPr lang="ja-JP" altLang="en-US" sz="1050" dirty="0" smtClean="0">
                <a:solidFill>
                  <a:schemeClr val="tx1"/>
                </a:solidFill>
              </a:rPr>
              <a:t>）</a:t>
            </a:r>
            <a:endParaRPr lang="en-US" altLang="ja-JP" sz="1050" u="sng" dirty="0">
              <a:solidFill>
                <a:schemeClr val="tx1"/>
              </a:solidFill>
            </a:endParaRPr>
          </a:p>
          <a:p>
            <a:r>
              <a:rPr lang="ja-JP" altLang="en-US" sz="1100" b="1" u="sng" dirty="0">
                <a:solidFill>
                  <a:schemeClr val="tx1"/>
                </a:solidFill>
              </a:rPr>
              <a:t>我が国港湾を取り巻く状況</a:t>
            </a:r>
            <a:endParaRPr lang="en-US" altLang="ja-JP" sz="1100" b="1" u="sng" dirty="0">
              <a:solidFill>
                <a:schemeClr val="tx1"/>
              </a:solidFill>
            </a:endParaRPr>
          </a:p>
          <a:p>
            <a:pPr marL="171450" indent="-171450">
              <a:buFont typeface="Arial" panose="020B0604020202020204" pitchFamily="34" charset="0"/>
              <a:buChar char="•"/>
            </a:pPr>
            <a:r>
              <a:rPr lang="ja-JP" altLang="en-US" sz="1050" dirty="0">
                <a:solidFill>
                  <a:schemeClr val="tx1"/>
                </a:solidFill>
              </a:rPr>
              <a:t>アジア地域の急速な経済成長や人口の増加、国際分業の進展に伴い、交易が一層活発化しており、我が国の産業・貿易構造の変化に伴って、国際海上輸送ネットワークの重要性が高まっている。</a:t>
            </a:r>
          </a:p>
          <a:p>
            <a:pPr marL="171450" indent="-171450">
              <a:buFont typeface="Arial" panose="020B0604020202020204" pitchFamily="34" charset="0"/>
              <a:buChar char="•"/>
            </a:pPr>
            <a:r>
              <a:rPr lang="ja-JP" altLang="en-US" sz="1050" dirty="0">
                <a:solidFill>
                  <a:schemeClr val="tx1"/>
                </a:solidFill>
              </a:rPr>
              <a:t>一方、中国を中心とした東アジア諸港の港勢の伸長により、我が国の港湾の相対的地位が低下している。</a:t>
            </a:r>
          </a:p>
          <a:p>
            <a:pPr marL="171450" indent="-171450">
              <a:buFont typeface="Arial" panose="020B0604020202020204" pitchFamily="34" charset="0"/>
              <a:buChar char="•"/>
            </a:pPr>
            <a:r>
              <a:rPr lang="ja-JP" altLang="en-US" sz="1050" dirty="0">
                <a:solidFill>
                  <a:schemeClr val="tx1"/>
                </a:solidFill>
              </a:rPr>
              <a:t>また、国際分業の進展に伴ってサプライチェーンマネジメントの高度化が進む中、総合的な物流の効率化が求められている</a:t>
            </a:r>
            <a:r>
              <a:rPr lang="ja-JP" altLang="en-US" sz="1050" dirty="0" smtClean="0">
                <a:solidFill>
                  <a:schemeClr val="tx1"/>
                </a:solidFill>
              </a:rPr>
              <a:t>。</a:t>
            </a:r>
            <a:endParaRPr lang="en-US" altLang="ja-JP" sz="1100" b="1" u="sng" dirty="0">
              <a:solidFill>
                <a:schemeClr val="tx1"/>
              </a:solidFill>
            </a:endParaRPr>
          </a:p>
          <a:p>
            <a:r>
              <a:rPr lang="ja-JP" altLang="en-US" sz="1100" b="1" u="sng" dirty="0">
                <a:solidFill>
                  <a:schemeClr val="tx1"/>
                </a:solidFill>
              </a:rPr>
              <a:t>アライアンスの再編</a:t>
            </a:r>
          </a:p>
          <a:p>
            <a:pPr marL="171450" indent="-171450">
              <a:buFont typeface="Arial" panose="020B0604020202020204" pitchFamily="34" charset="0"/>
              <a:buChar char="•"/>
            </a:pPr>
            <a:r>
              <a:rPr lang="ja-JP" altLang="en-US" sz="1050" dirty="0">
                <a:solidFill>
                  <a:schemeClr val="tx1"/>
                </a:solidFill>
              </a:rPr>
              <a:t>世界の主要なコンテナ船会社が東西基幹航路で組織する配船連合のアライアンスは、平成</a:t>
            </a:r>
            <a:r>
              <a:rPr lang="en-US" altLang="ja-JP" sz="1050" dirty="0">
                <a:solidFill>
                  <a:schemeClr val="tx1"/>
                </a:solidFill>
              </a:rPr>
              <a:t>29</a:t>
            </a:r>
            <a:r>
              <a:rPr lang="ja-JP" altLang="en-US" sz="1050" dirty="0">
                <a:solidFill>
                  <a:schemeClr val="tx1"/>
                </a:solidFill>
              </a:rPr>
              <a:t>年から３大体制に移行した。</a:t>
            </a:r>
          </a:p>
          <a:p>
            <a:pPr marL="171450" indent="-171450">
              <a:buFont typeface="Arial" panose="020B0604020202020204" pitchFamily="34" charset="0"/>
              <a:buChar char="•"/>
            </a:pPr>
            <a:r>
              <a:rPr lang="ja-JP" altLang="en-US" sz="1050" dirty="0">
                <a:solidFill>
                  <a:schemeClr val="tx1"/>
                </a:solidFill>
              </a:rPr>
              <a:t>また、邦船３社においてもコンテナ船事業を統合した新会社が平成</a:t>
            </a:r>
            <a:r>
              <a:rPr lang="en-US" altLang="ja-JP" sz="1050" dirty="0">
                <a:solidFill>
                  <a:schemeClr val="tx1"/>
                </a:solidFill>
              </a:rPr>
              <a:t>29</a:t>
            </a:r>
            <a:r>
              <a:rPr lang="ja-JP" altLang="en-US" sz="1050" dirty="0">
                <a:solidFill>
                  <a:schemeClr val="tx1"/>
                </a:solidFill>
              </a:rPr>
              <a:t>年</a:t>
            </a:r>
            <a:r>
              <a:rPr lang="en-US" altLang="ja-JP" sz="1050" dirty="0">
                <a:solidFill>
                  <a:schemeClr val="tx1"/>
                </a:solidFill>
              </a:rPr>
              <a:t>10</a:t>
            </a:r>
            <a:r>
              <a:rPr lang="ja-JP" altLang="en-US" sz="1050" dirty="0">
                <a:solidFill>
                  <a:schemeClr val="tx1"/>
                </a:solidFill>
              </a:rPr>
              <a:t>月に設立され平成</a:t>
            </a:r>
            <a:r>
              <a:rPr lang="en-US" altLang="ja-JP" sz="1050" dirty="0">
                <a:solidFill>
                  <a:schemeClr val="tx1"/>
                </a:solidFill>
              </a:rPr>
              <a:t>30</a:t>
            </a:r>
            <a:r>
              <a:rPr lang="ja-JP" altLang="en-US" sz="1050" dirty="0">
                <a:solidFill>
                  <a:schemeClr val="tx1"/>
                </a:solidFill>
              </a:rPr>
              <a:t>年</a:t>
            </a:r>
            <a:r>
              <a:rPr lang="en-US" altLang="ja-JP" sz="1050" dirty="0">
                <a:solidFill>
                  <a:schemeClr val="tx1"/>
                </a:solidFill>
              </a:rPr>
              <a:t>4</a:t>
            </a:r>
            <a:r>
              <a:rPr lang="ja-JP" altLang="en-US" sz="1050" dirty="0">
                <a:solidFill>
                  <a:schemeClr val="tx1"/>
                </a:solidFill>
              </a:rPr>
              <a:t>月にサービスが開始されている</a:t>
            </a:r>
            <a:r>
              <a:rPr lang="ja-JP" altLang="en-US" sz="1050" dirty="0" smtClean="0">
                <a:solidFill>
                  <a:schemeClr val="tx1"/>
                </a:solidFill>
              </a:rPr>
              <a:t>。</a:t>
            </a:r>
            <a:endParaRPr lang="en-US" altLang="ja-JP" sz="1100" b="1" dirty="0">
              <a:solidFill>
                <a:schemeClr val="tx1"/>
              </a:solidFill>
            </a:endParaRPr>
          </a:p>
          <a:p>
            <a:r>
              <a:rPr lang="ja-JP" altLang="en-US" sz="1100" b="1" u="sng" dirty="0">
                <a:solidFill>
                  <a:schemeClr val="tx1"/>
                </a:solidFill>
              </a:rPr>
              <a:t>大阪港の求められる役割</a:t>
            </a:r>
          </a:p>
          <a:p>
            <a:pPr marL="171450" indent="-171450">
              <a:buFont typeface="Arial" panose="020B0604020202020204" pitchFamily="34" charset="0"/>
              <a:buChar char="•"/>
            </a:pPr>
            <a:r>
              <a:rPr lang="ja-JP" altLang="en-US" sz="1050" dirty="0">
                <a:solidFill>
                  <a:schemeClr val="tx1"/>
                </a:solidFill>
              </a:rPr>
              <a:t>このような状況の中、平成</a:t>
            </a:r>
            <a:r>
              <a:rPr lang="en-US" altLang="ja-JP" sz="1050" dirty="0">
                <a:solidFill>
                  <a:schemeClr val="tx1"/>
                </a:solidFill>
              </a:rPr>
              <a:t>22</a:t>
            </a:r>
            <a:r>
              <a:rPr lang="ja-JP" altLang="en-US" sz="1050" dirty="0">
                <a:solidFill>
                  <a:schemeClr val="tx1"/>
                </a:solidFill>
              </a:rPr>
              <a:t>年に大阪港と神戸港は、阪神港として、国際コンテナ戦略港湾に選定され、我が国全体の経済・産業を支える上で、これまで以上に重要な役割を担うこととなった。</a:t>
            </a:r>
          </a:p>
          <a:p>
            <a:pPr marL="171450" indent="-171450">
              <a:buFont typeface="Arial" panose="020B0604020202020204" pitchFamily="34" charset="0"/>
              <a:buChar char="•"/>
            </a:pPr>
            <a:r>
              <a:rPr lang="ja-JP" altLang="en-US" sz="1050" dirty="0">
                <a:solidFill>
                  <a:schemeClr val="tx1"/>
                </a:solidFill>
              </a:rPr>
              <a:t>こうした背景を踏まえつつ、中国をはじめとするアジア諸国等との交易の進展に伴う貨物量の増大や、船舶の大型化等にも今後対応していく必要があることなどから、限られた資産を最大限活用しながら、多様なユーザーニーズに対応していけるよう、より効率的な港湾経営を行っていくことが求められている。</a:t>
            </a:r>
          </a:p>
        </p:txBody>
      </p:sp>
      <p:sp>
        <p:nvSpPr>
          <p:cNvPr id="12" name="正方形/長方形 11"/>
          <p:cNvSpPr/>
          <p:nvPr/>
        </p:nvSpPr>
        <p:spPr>
          <a:xfrm>
            <a:off x="4282913" y="3553679"/>
            <a:ext cx="4801844" cy="3271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200"/>
              </a:lnSpc>
            </a:pPr>
            <a:endParaRPr lang="en-US" altLang="ja-JP" sz="900" dirty="0" smtClean="0">
              <a:solidFill>
                <a:schemeClr val="tx1"/>
              </a:solidFill>
            </a:endParaRPr>
          </a:p>
          <a:p>
            <a:pPr>
              <a:lnSpc>
                <a:spcPts val="1200"/>
              </a:lnSpc>
            </a:pPr>
            <a:endParaRPr lang="en-US" altLang="ja-JP" sz="1050" b="1" u="sng" dirty="0">
              <a:solidFill>
                <a:schemeClr val="tx1"/>
              </a:solidFill>
            </a:endParaRPr>
          </a:p>
          <a:p>
            <a:pPr>
              <a:lnSpc>
                <a:spcPts val="1200"/>
              </a:lnSpc>
              <a:spcAft>
                <a:spcPts val="300"/>
              </a:spcAft>
            </a:pPr>
            <a:r>
              <a:rPr lang="ja-JP" altLang="en-US" sz="1050" b="1" u="sng" dirty="0">
                <a:solidFill>
                  <a:schemeClr val="tx1"/>
                </a:solidFill>
              </a:rPr>
              <a:t>訪日外国人の状況</a:t>
            </a:r>
            <a:endParaRPr lang="en-US" altLang="ja-JP" sz="1050" b="1" u="sng" dirty="0">
              <a:solidFill>
                <a:schemeClr val="tx1"/>
              </a:solidFill>
            </a:endParaRPr>
          </a:p>
          <a:p>
            <a:pPr marL="171450" indent="-171450">
              <a:lnSpc>
                <a:spcPts val="1100"/>
              </a:lnSpc>
              <a:buFont typeface="Arial" panose="020B0604020202020204" pitchFamily="34" charset="0"/>
              <a:buChar char="•"/>
            </a:pPr>
            <a:r>
              <a:rPr lang="ja-JP" altLang="en-US" sz="900" dirty="0">
                <a:solidFill>
                  <a:schemeClr val="tx1"/>
                </a:solidFill>
              </a:rPr>
              <a:t>令和</a:t>
            </a:r>
            <a:r>
              <a:rPr lang="en-US" altLang="ja-JP" sz="900" dirty="0" smtClean="0">
                <a:solidFill>
                  <a:schemeClr val="tx1"/>
                </a:solidFill>
              </a:rPr>
              <a:t>3</a:t>
            </a:r>
            <a:r>
              <a:rPr lang="ja-JP" altLang="en-US" sz="900" dirty="0" smtClean="0">
                <a:solidFill>
                  <a:schemeClr val="tx1"/>
                </a:solidFill>
              </a:rPr>
              <a:t>年</a:t>
            </a:r>
            <a:r>
              <a:rPr lang="ja-JP" altLang="en-US" sz="900" dirty="0">
                <a:solidFill>
                  <a:schemeClr val="tx1"/>
                </a:solidFill>
              </a:rPr>
              <a:t>に日本を訪れた外国人数は約</a:t>
            </a:r>
            <a:r>
              <a:rPr lang="en-US" altLang="ja-JP" sz="900" dirty="0" smtClean="0">
                <a:solidFill>
                  <a:schemeClr val="tx1"/>
                </a:solidFill>
              </a:rPr>
              <a:t>25</a:t>
            </a:r>
            <a:r>
              <a:rPr lang="ja-JP" altLang="en-US" sz="900" dirty="0" smtClean="0">
                <a:solidFill>
                  <a:schemeClr val="tx1"/>
                </a:solidFill>
              </a:rPr>
              <a:t>万人</a:t>
            </a:r>
            <a:r>
              <a:rPr lang="en-US" altLang="ja-JP" sz="900" dirty="0">
                <a:solidFill>
                  <a:schemeClr val="tx1"/>
                </a:solidFill>
              </a:rPr>
              <a:t>(</a:t>
            </a:r>
            <a:r>
              <a:rPr lang="ja-JP" altLang="en-US" sz="900" dirty="0">
                <a:solidFill>
                  <a:schemeClr val="tx1"/>
                </a:solidFill>
              </a:rPr>
              <a:t>前年比▲</a:t>
            </a:r>
            <a:r>
              <a:rPr lang="en-US" altLang="ja-JP" sz="900" dirty="0" smtClean="0">
                <a:solidFill>
                  <a:schemeClr val="tx1"/>
                </a:solidFill>
              </a:rPr>
              <a:t>94.0%,</a:t>
            </a:r>
            <a:r>
              <a:rPr lang="ja-JP" altLang="en-US" sz="900" dirty="0" smtClean="0">
                <a:solidFill>
                  <a:schemeClr val="tx1"/>
                </a:solidFill>
              </a:rPr>
              <a:t>令和元年比</a:t>
            </a:r>
            <a:r>
              <a:rPr lang="ja-JP" altLang="en-US" sz="900" dirty="0">
                <a:solidFill>
                  <a:schemeClr val="tx1"/>
                </a:solidFill>
              </a:rPr>
              <a:t>▲</a:t>
            </a:r>
            <a:r>
              <a:rPr lang="en-US" altLang="ja-JP" sz="900" dirty="0">
                <a:solidFill>
                  <a:schemeClr val="tx1"/>
                </a:solidFill>
              </a:rPr>
              <a:t>99.2%)</a:t>
            </a:r>
            <a:r>
              <a:rPr lang="ja-JP" altLang="en-US" sz="900" dirty="0">
                <a:solidFill>
                  <a:schemeClr val="tx1"/>
                </a:solidFill>
              </a:rPr>
              <a:t>となっており、感染症拡大の影響により大幅に減少</a:t>
            </a:r>
            <a:r>
              <a:rPr lang="ja-JP" altLang="en-US" sz="900" dirty="0" smtClean="0">
                <a:solidFill>
                  <a:schemeClr val="tx1"/>
                </a:solidFill>
              </a:rPr>
              <a:t>している。</a:t>
            </a:r>
            <a:r>
              <a:rPr lang="en-US" altLang="ja-JP" sz="900" dirty="0">
                <a:solidFill>
                  <a:schemeClr val="tx1"/>
                </a:solidFill>
              </a:rPr>
              <a:t>(</a:t>
            </a:r>
            <a:r>
              <a:rPr lang="ja-JP" altLang="en-US" sz="900" dirty="0">
                <a:solidFill>
                  <a:schemeClr val="tx1"/>
                </a:solidFill>
              </a:rPr>
              <a:t>来阪者数はインバウンドの大幅な減少に伴い調査未実施のため不明</a:t>
            </a:r>
            <a:r>
              <a:rPr lang="en-US" altLang="ja-JP" sz="900" dirty="0" smtClean="0">
                <a:solidFill>
                  <a:schemeClr val="tx1"/>
                </a:solidFill>
              </a:rPr>
              <a:t>)</a:t>
            </a:r>
            <a:endParaRPr lang="en-US" altLang="ja-JP" sz="900" b="1" dirty="0">
              <a:solidFill>
                <a:schemeClr val="tx1"/>
              </a:solidFill>
            </a:endParaRPr>
          </a:p>
          <a:p>
            <a:pPr>
              <a:lnSpc>
                <a:spcPts val="1200"/>
              </a:lnSpc>
              <a:spcAft>
                <a:spcPts val="300"/>
              </a:spcAft>
            </a:pPr>
            <a:r>
              <a:rPr lang="ja-JP" altLang="en-US" sz="1050" b="1" u="sng" dirty="0" smtClean="0">
                <a:solidFill>
                  <a:schemeClr val="tx1"/>
                </a:solidFill>
              </a:rPr>
              <a:t>新型</a:t>
            </a:r>
            <a:r>
              <a:rPr lang="ja-JP" altLang="en-US" sz="1050" b="1" u="sng" dirty="0">
                <a:solidFill>
                  <a:schemeClr val="tx1"/>
                </a:solidFill>
              </a:rPr>
              <a:t>コロナウイルス感染症拡大による状況</a:t>
            </a:r>
            <a:endParaRPr lang="en-US" altLang="ja-JP" sz="1050" b="1" u="sng" dirty="0">
              <a:solidFill>
                <a:schemeClr val="tx1"/>
              </a:solidFill>
            </a:endParaRPr>
          </a:p>
          <a:p>
            <a:pPr marL="171450" indent="-171450">
              <a:lnSpc>
                <a:spcPts val="1100"/>
              </a:lnSpc>
              <a:buFont typeface="Arial" panose="020B0604020202020204" pitchFamily="34" charset="0"/>
              <a:buChar char="•"/>
            </a:pPr>
            <a:r>
              <a:rPr lang="ja-JP" altLang="en-US" sz="900" dirty="0" smtClean="0">
                <a:solidFill>
                  <a:schemeClr val="tx1">
                    <a:lumMod val="95000"/>
                    <a:lumOff val="5000"/>
                  </a:schemeClr>
                </a:solidFill>
              </a:rPr>
              <a:t>感染症拡大</a:t>
            </a:r>
            <a:r>
              <a:rPr lang="ja-JP" altLang="en-US" sz="900" dirty="0">
                <a:solidFill>
                  <a:schemeClr val="tx1">
                    <a:lumMod val="95000"/>
                    <a:lumOff val="5000"/>
                  </a:schemeClr>
                </a:solidFill>
              </a:rPr>
              <a:t>に</a:t>
            </a:r>
            <a:r>
              <a:rPr lang="ja-JP" altLang="en-US" sz="900" dirty="0" smtClean="0">
                <a:solidFill>
                  <a:schemeClr val="tx1">
                    <a:lumMod val="95000"/>
                    <a:lumOff val="5000"/>
                  </a:schemeClr>
                </a:solidFill>
              </a:rPr>
              <a:t>より世界的にクルーズ船の運航</a:t>
            </a:r>
            <a:r>
              <a:rPr lang="ja-JP" altLang="en-US" sz="900" dirty="0">
                <a:solidFill>
                  <a:schemeClr val="tx1">
                    <a:lumMod val="95000"/>
                    <a:lumOff val="5000"/>
                  </a:schemeClr>
                </a:solidFill>
              </a:rPr>
              <a:t>が</a:t>
            </a:r>
            <a:r>
              <a:rPr lang="ja-JP" altLang="en-US" sz="900" dirty="0" smtClean="0">
                <a:solidFill>
                  <a:schemeClr val="tx1">
                    <a:lumMod val="95000"/>
                    <a:lumOff val="5000"/>
                  </a:schemeClr>
                </a:solidFill>
              </a:rPr>
              <a:t>停止されたが、各運航会社はクルーズ実施にあたっての感染症対策を徹底し、欧米などで運航を再開している。</a:t>
            </a:r>
            <a:endParaRPr lang="en-US" altLang="ja-JP" sz="900" dirty="0" smtClean="0">
              <a:solidFill>
                <a:schemeClr val="tx1">
                  <a:lumMod val="95000"/>
                  <a:lumOff val="5000"/>
                </a:schemeClr>
              </a:solidFill>
            </a:endParaRPr>
          </a:p>
          <a:p>
            <a:pPr marL="171450" indent="-171450">
              <a:lnSpc>
                <a:spcPts val="1100"/>
              </a:lnSpc>
              <a:buFont typeface="Arial" panose="020B0604020202020204" pitchFamily="34" charset="0"/>
              <a:buChar char="•"/>
            </a:pPr>
            <a:r>
              <a:rPr lang="ja-JP" altLang="en-US" sz="900" dirty="0" smtClean="0">
                <a:solidFill>
                  <a:schemeClr val="tx1"/>
                </a:solidFill>
              </a:rPr>
              <a:t>日本では、国</a:t>
            </a:r>
            <a:r>
              <a:rPr lang="ja-JP" altLang="en-US" sz="900" dirty="0">
                <a:solidFill>
                  <a:schemeClr val="tx1"/>
                </a:solidFill>
              </a:rPr>
              <a:t>監修のもと日本外航客船協会及び日本港湾協会</a:t>
            </a:r>
            <a:r>
              <a:rPr lang="ja-JP" altLang="en-US" sz="900" dirty="0" smtClean="0">
                <a:solidFill>
                  <a:schemeClr val="tx1"/>
                </a:solidFill>
              </a:rPr>
              <a:t>がクルーズ船及び</a:t>
            </a:r>
            <a:r>
              <a:rPr lang="ja-JP" altLang="en-US" sz="900" dirty="0">
                <a:solidFill>
                  <a:schemeClr val="tx1"/>
                </a:solidFill>
              </a:rPr>
              <a:t>受入港に</a:t>
            </a:r>
            <a:r>
              <a:rPr lang="ja-JP" altLang="en-US" sz="900" dirty="0" smtClean="0">
                <a:solidFill>
                  <a:schemeClr val="tx1"/>
                </a:solidFill>
              </a:rPr>
              <a:t>おける感染拡大予防に</a:t>
            </a:r>
            <a:r>
              <a:rPr lang="ja-JP" altLang="en-US" sz="900" dirty="0">
                <a:solidFill>
                  <a:schemeClr val="tx1"/>
                </a:solidFill>
              </a:rPr>
              <a:t>かかるガイドラインを策定し、同ガイドラインに</a:t>
            </a:r>
            <a:r>
              <a:rPr lang="ja-JP" altLang="en-US" sz="900" dirty="0" smtClean="0">
                <a:solidFill>
                  <a:schemeClr val="tx1"/>
                </a:solidFill>
              </a:rPr>
              <a:t>沿い令和</a:t>
            </a:r>
            <a:r>
              <a:rPr lang="en-US" altLang="ja-JP" sz="900" dirty="0" smtClean="0">
                <a:solidFill>
                  <a:schemeClr val="tx1"/>
                </a:solidFill>
              </a:rPr>
              <a:t>2</a:t>
            </a:r>
            <a:r>
              <a:rPr lang="ja-JP" altLang="en-US" sz="900" dirty="0" smtClean="0">
                <a:solidFill>
                  <a:schemeClr val="tx1"/>
                </a:solidFill>
              </a:rPr>
              <a:t>年</a:t>
            </a:r>
            <a:r>
              <a:rPr lang="en-US" altLang="ja-JP" sz="900" dirty="0" smtClean="0">
                <a:solidFill>
                  <a:schemeClr val="tx1"/>
                </a:solidFill>
              </a:rPr>
              <a:t>10</a:t>
            </a:r>
            <a:r>
              <a:rPr lang="ja-JP" altLang="en-US" sz="900" dirty="0" smtClean="0">
                <a:solidFill>
                  <a:schemeClr val="tx1"/>
                </a:solidFill>
              </a:rPr>
              <a:t>月から日本籍船による国内</a:t>
            </a:r>
            <a:r>
              <a:rPr lang="ja-JP" altLang="en-US" sz="900" dirty="0">
                <a:solidFill>
                  <a:schemeClr val="tx1"/>
                </a:solidFill>
              </a:rPr>
              <a:t>クルーズ</a:t>
            </a:r>
            <a:r>
              <a:rPr lang="ja-JP" altLang="en-US" sz="900" dirty="0" smtClean="0">
                <a:solidFill>
                  <a:schemeClr val="tx1"/>
                </a:solidFill>
              </a:rPr>
              <a:t>が再開しているが、感染拡大状況下ではクルーズ催行の中止が相次ぐなど不安定な運航状況が続いている。</a:t>
            </a:r>
            <a:r>
              <a:rPr lang="ja-JP" altLang="en-US" sz="900" dirty="0">
                <a:solidFill>
                  <a:schemeClr val="tx1"/>
                </a:solidFill>
              </a:rPr>
              <a:t>一方、国際クルーズについては入出国が厳しく制限されているため、再開時期は不透明である</a:t>
            </a:r>
            <a:r>
              <a:rPr lang="ja-JP" altLang="en-US" sz="900" dirty="0" smtClean="0">
                <a:solidFill>
                  <a:schemeClr val="tx1"/>
                </a:solidFill>
              </a:rPr>
              <a:t>。</a:t>
            </a:r>
            <a:endParaRPr lang="en-US" altLang="ja-JP" sz="1050" b="1" u="sng" dirty="0" smtClean="0">
              <a:solidFill>
                <a:schemeClr val="tx1"/>
              </a:solidFill>
            </a:endParaRPr>
          </a:p>
          <a:p>
            <a:pPr>
              <a:lnSpc>
                <a:spcPts val="1200"/>
              </a:lnSpc>
              <a:spcAft>
                <a:spcPts val="300"/>
              </a:spcAft>
            </a:pPr>
            <a:r>
              <a:rPr lang="ja-JP" altLang="en-US" sz="1050" b="1" u="sng" dirty="0" smtClean="0">
                <a:solidFill>
                  <a:schemeClr val="tx1"/>
                </a:solidFill>
              </a:rPr>
              <a:t>大阪港</a:t>
            </a:r>
            <a:r>
              <a:rPr lang="ja-JP" altLang="en-US" sz="1050" b="1" u="sng" dirty="0">
                <a:solidFill>
                  <a:schemeClr val="tx1"/>
                </a:solidFill>
              </a:rPr>
              <a:t>における今後の見込み</a:t>
            </a:r>
            <a:endParaRPr lang="en-US" altLang="ja-JP" sz="1050" b="1" u="sng" dirty="0">
              <a:solidFill>
                <a:schemeClr val="tx1"/>
              </a:solidFill>
            </a:endParaRPr>
          </a:p>
          <a:p>
            <a:pPr marL="171450" indent="-171450">
              <a:lnSpc>
                <a:spcPts val="1100"/>
              </a:lnSpc>
              <a:buFont typeface="Arial" panose="020B0604020202020204" pitchFamily="34" charset="0"/>
              <a:buChar char="•"/>
            </a:pPr>
            <a:r>
              <a:rPr lang="ja-JP" altLang="en-US" sz="900" dirty="0" smtClean="0">
                <a:solidFill>
                  <a:schemeClr val="tx1"/>
                </a:solidFill>
              </a:rPr>
              <a:t>近年の</a:t>
            </a:r>
            <a:r>
              <a:rPr lang="ja-JP" altLang="en-US" sz="900" dirty="0">
                <a:solidFill>
                  <a:schemeClr val="tx1"/>
                </a:solidFill>
              </a:rPr>
              <a:t>日本</a:t>
            </a:r>
            <a:r>
              <a:rPr lang="ja-JP" altLang="en-US" sz="900" dirty="0" smtClean="0">
                <a:solidFill>
                  <a:schemeClr val="tx1"/>
                </a:solidFill>
              </a:rPr>
              <a:t>へ</a:t>
            </a:r>
            <a:r>
              <a:rPr lang="ja-JP" altLang="en-US" sz="900" dirty="0">
                <a:solidFill>
                  <a:schemeClr val="tx1"/>
                </a:solidFill>
              </a:rPr>
              <a:t>のクルーズ</a:t>
            </a:r>
            <a:r>
              <a:rPr lang="ja-JP" altLang="en-US" sz="900" dirty="0" smtClean="0">
                <a:solidFill>
                  <a:schemeClr val="tx1"/>
                </a:solidFill>
              </a:rPr>
              <a:t>船寄港増加</a:t>
            </a:r>
            <a:r>
              <a:rPr lang="ja-JP" altLang="en-US" sz="900" dirty="0">
                <a:solidFill>
                  <a:schemeClr val="tx1"/>
                </a:solidFill>
              </a:rPr>
              <a:t>に</a:t>
            </a:r>
            <a:r>
              <a:rPr lang="ja-JP" altLang="en-US" sz="900" dirty="0" smtClean="0">
                <a:solidFill>
                  <a:schemeClr val="tx1"/>
                </a:solidFill>
              </a:rPr>
              <a:t>伴い大阪港への寄港も増加</a:t>
            </a:r>
            <a:r>
              <a:rPr lang="ja-JP" altLang="en-US" sz="900" dirty="0">
                <a:solidFill>
                  <a:schemeClr val="tx1"/>
                </a:solidFill>
              </a:rPr>
              <a:t>傾向にあり、令和元年の寄港回数</a:t>
            </a:r>
            <a:r>
              <a:rPr lang="ja-JP" altLang="en-US" sz="900" dirty="0" smtClean="0">
                <a:solidFill>
                  <a:schemeClr val="tx1"/>
                </a:solidFill>
              </a:rPr>
              <a:t>は過去最高の</a:t>
            </a:r>
            <a:r>
              <a:rPr lang="en-US" altLang="ja-JP" sz="900" dirty="0" smtClean="0">
                <a:solidFill>
                  <a:schemeClr val="tx1"/>
                </a:solidFill>
              </a:rPr>
              <a:t>62</a:t>
            </a:r>
            <a:r>
              <a:rPr lang="ja-JP" altLang="en-US" sz="900" dirty="0">
                <a:solidFill>
                  <a:schemeClr val="tx1"/>
                </a:solidFill>
              </a:rPr>
              <a:t>回となった。しかし、令和</a:t>
            </a:r>
            <a:r>
              <a:rPr lang="en-US" altLang="ja-JP" sz="900" dirty="0">
                <a:solidFill>
                  <a:schemeClr val="tx1"/>
                </a:solidFill>
              </a:rPr>
              <a:t>2</a:t>
            </a:r>
            <a:r>
              <a:rPr lang="ja-JP" altLang="en-US" sz="900" dirty="0">
                <a:solidFill>
                  <a:schemeClr val="tx1"/>
                </a:solidFill>
              </a:rPr>
              <a:t>年</a:t>
            </a:r>
            <a:r>
              <a:rPr lang="ja-JP" altLang="en-US" sz="900" dirty="0" smtClean="0">
                <a:solidFill>
                  <a:schemeClr val="tx1"/>
                </a:solidFill>
              </a:rPr>
              <a:t>以降は外国籍船が寄港できない状況が続いているほか、</a:t>
            </a:r>
            <a:r>
              <a:rPr lang="ja-JP" altLang="en-US" sz="900" dirty="0">
                <a:solidFill>
                  <a:schemeClr val="tx1"/>
                </a:solidFill>
              </a:rPr>
              <a:t>日本</a:t>
            </a:r>
            <a:r>
              <a:rPr lang="ja-JP" altLang="en-US" sz="900" dirty="0" smtClean="0">
                <a:solidFill>
                  <a:schemeClr val="tx1"/>
                </a:solidFill>
              </a:rPr>
              <a:t>籍船</a:t>
            </a:r>
            <a:r>
              <a:rPr lang="ja-JP" altLang="en-US" sz="900" dirty="0">
                <a:solidFill>
                  <a:schemeClr val="tx1"/>
                </a:solidFill>
              </a:rPr>
              <a:t>による国内クルーズに</a:t>
            </a:r>
            <a:r>
              <a:rPr lang="ja-JP" altLang="en-US" sz="900" dirty="0" smtClean="0">
                <a:solidFill>
                  <a:schemeClr val="tx1"/>
                </a:solidFill>
              </a:rPr>
              <a:t>ついても、感染症拡大に伴い大阪港に寄港するクルーズが相次いでキャンセルとなり、令和</a:t>
            </a:r>
            <a:r>
              <a:rPr lang="en-US" altLang="ja-JP" sz="900" dirty="0" smtClean="0">
                <a:solidFill>
                  <a:schemeClr val="tx1"/>
                </a:solidFill>
              </a:rPr>
              <a:t>3</a:t>
            </a:r>
            <a:r>
              <a:rPr lang="ja-JP" altLang="en-US" sz="900" dirty="0" smtClean="0">
                <a:solidFill>
                  <a:schemeClr val="tx1"/>
                </a:solidFill>
              </a:rPr>
              <a:t>年の乗客を乗せたクルーズ船の入港実績はなしとなった。当面は感染症状況下での不安定な受入が続くと見込まれる</a:t>
            </a:r>
            <a:r>
              <a:rPr lang="ja-JP" altLang="en-US" sz="900" dirty="0">
                <a:solidFill>
                  <a:schemeClr val="tx1"/>
                </a:solidFill>
              </a:rPr>
              <a:t>。</a:t>
            </a:r>
          </a:p>
        </p:txBody>
      </p:sp>
    </p:spTree>
    <p:extLst>
      <p:ext uri="{BB962C8B-B14F-4D97-AF65-F5344CB8AC3E}">
        <p14:creationId xmlns:p14="http://schemas.microsoft.com/office/powerpoint/2010/main" val="177099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63500" y="240779"/>
            <a:ext cx="7886700" cy="402534"/>
          </a:xfrm>
          <a:prstGeom prst="rect">
            <a:avLst/>
          </a:prstGeom>
        </p:spPr>
        <p:txBody>
          <a:bodyPr vert="horz" lIns="91440" tIns="45720" rIns="91440" bIns="45720" spcCol="18000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Clr>
                <a:srgbClr val="AD84C6"/>
              </a:buClr>
              <a:buNone/>
            </a:pPr>
            <a:r>
              <a:rPr lang="ja-JP" altLang="en-US" sz="1600" b="1" dirty="0">
                <a:solidFill>
                  <a:prstClr val="black"/>
                </a:solidFill>
                <a:latin typeface="メイリオ" panose="020B0604030504040204" pitchFamily="50" charset="-128"/>
              </a:rPr>
              <a:t>３</a:t>
            </a:r>
            <a:r>
              <a:rPr lang="ja-JP" altLang="en-US" sz="1600" b="1" dirty="0">
                <a:solidFill>
                  <a:schemeClr val="tx1"/>
                </a:solidFill>
                <a:latin typeface="+mj-ea"/>
              </a:rPr>
              <a:t>．</a:t>
            </a:r>
            <a:r>
              <a:rPr lang="en-US" altLang="ja-JP" sz="1600" b="1" dirty="0">
                <a:solidFill>
                  <a:prstClr val="black"/>
                </a:solidFill>
                <a:latin typeface="メイリオ" panose="020B0604030504040204" pitchFamily="50" charset="-128"/>
              </a:rPr>
              <a:t>SWOT</a:t>
            </a:r>
            <a:r>
              <a:rPr lang="ja-JP" altLang="en-US" sz="1600" b="1" dirty="0">
                <a:solidFill>
                  <a:prstClr val="black"/>
                </a:solidFill>
                <a:latin typeface="メイリオ" panose="020B0604030504040204" pitchFamily="50" charset="-128"/>
              </a:rPr>
              <a:t>分析による戦略案の策定</a:t>
            </a:r>
            <a:endParaRPr lang="en-US" altLang="ja-JP" sz="1600" b="1" dirty="0">
              <a:solidFill>
                <a:prstClr val="black"/>
              </a:solidFill>
              <a:latin typeface="メイリオ" panose="020B0604030504040204" pitchFamily="50" charset="-128"/>
            </a:endParaRPr>
          </a:p>
        </p:txBody>
      </p:sp>
      <p:sp>
        <p:nvSpPr>
          <p:cNvPr id="5" name="四角形吹き出し 4"/>
          <p:cNvSpPr/>
          <p:nvPr/>
        </p:nvSpPr>
        <p:spPr>
          <a:xfrm>
            <a:off x="51911" y="486550"/>
            <a:ext cx="9100605" cy="1086206"/>
          </a:xfrm>
          <a:prstGeom prst="wedgeRectCallout">
            <a:avLst>
              <a:gd name="adj1" fmla="val 11770"/>
              <a:gd name="adj2" fmla="val 7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Ø"/>
            </a:pPr>
            <a:r>
              <a:rPr lang="ja-JP" altLang="en-US" sz="1100" dirty="0">
                <a:solidFill>
                  <a:prstClr val="black"/>
                </a:solidFill>
                <a:latin typeface="メイリオ" panose="020B0604030504040204" pitchFamily="50" charset="-128"/>
              </a:rPr>
              <a:t>大阪港のＳＷＯＴ分析を行い、その分析結果について、機会（プラス要因）を捉えた成長戦略・改善戦略、脅威（マイナス要因）を捉えた回避または対抗戦略・対応戦略に区分し、具体的な戦略案を策定した。</a:t>
            </a:r>
          </a:p>
          <a:p>
            <a:pPr marL="171450" indent="-171450">
              <a:buFont typeface="Wingdings" panose="05000000000000000000" pitchFamily="2" charset="2"/>
              <a:buChar char="Ø"/>
            </a:pPr>
            <a:r>
              <a:rPr lang="ja-JP" altLang="en-US" sz="1100" dirty="0">
                <a:solidFill>
                  <a:prstClr val="black"/>
                </a:solidFill>
                <a:latin typeface="メイリオ" panose="020B0604030504040204" pitchFamily="50" charset="-128"/>
              </a:rPr>
              <a:t>なお、この戦略案は、大阪港の競争力強化のために本市として既に取り組んでいるもの、あるいは今後取り組む予定のものであり、「</a:t>
            </a:r>
            <a:r>
              <a:rPr lang="en-US" altLang="ja-JP" sz="1100" dirty="0">
                <a:solidFill>
                  <a:prstClr val="black"/>
                </a:solidFill>
                <a:latin typeface="メイリオ" panose="020B0604030504040204" pitchFamily="50" charset="-128"/>
              </a:rPr>
              <a:t>Ⅳ</a:t>
            </a:r>
            <a:r>
              <a:rPr lang="ja-JP" altLang="en-US" sz="1100" dirty="0">
                <a:solidFill>
                  <a:prstClr val="black"/>
                </a:solidFill>
                <a:latin typeface="メイリオ" panose="020B0604030504040204" pitchFamily="50" charset="-128"/>
              </a:rPr>
              <a:t>経営改善策１．全般的課題への対応　競争力強化策」で示す戦略案のみが本市の取り組むものではない。</a:t>
            </a:r>
            <a:endParaRPr lang="en-US" altLang="ja-JP" sz="1100" dirty="0">
              <a:solidFill>
                <a:prstClr val="black"/>
              </a:solidFill>
              <a:latin typeface="メイリオ" panose="020B0604030504040204" pitchFamily="50" charset="-128"/>
            </a:endParaRPr>
          </a:p>
          <a:p>
            <a:r>
              <a:rPr lang="ja-JP" altLang="en-US" sz="1100" dirty="0">
                <a:solidFill>
                  <a:prstClr val="black"/>
                </a:solidFill>
                <a:latin typeface="メイリオ" panose="020B0604030504040204" pitchFamily="50" charset="-128"/>
              </a:rPr>
              <a:t>　「</a:t>
            </a:r>
            <a:r>
              <a:rPr lang="en-US" altLang="ja-JP" sz="1100" dirty="0">
                <a:solidFill>
                  <a:prstClr val="black"/>
                </a:solidFill>
                <a:latin typeface="メイリオ" panose="020B0604030504040204" pitchFamily="50" charset="-128"/>
              </a:rPr>
              <a:t>SWOT</a:t>
            </a:r>
            <a:r>
              <a:rPr lang="ja-JP" altLang="en-US" sz="1100" dirty="0">
                <a:solidFill>
                  <a:prstClr val="black"/>
                </a:solidFill>
                <a:latin typeface="メイリオ" panose="020B0604030504040204" pitchFamily="50" charset="-128"/>
              </a:rPr>
              <a:t>分析</a:t>
            </a:r>
            <a:r>
              <a:rPr lang="en-US" altLang="ja-JP" sz="1100" dirty="0">
                <a:solidFill>
                  <a:prstClr val="black"/>
                </a:solidFill>
                <a:latin typeface="メイリオ" panose="020B0604030504040204" pitchFamily="50" charset="-128"/>
              </a:rPr>
              <a:t>【</a:t>
            </a:r>
            <a:r>
              <a:rPr lang="ja-JP" altLang="en-US" sz="1100" dirty="0">
                <a:solidFill>
                  <a:prstClr val="black"/>
                </a:solidFill>
                <a:latin typeface="メイリオ" panose="020B0604030504040204" pitchFamily="50" charset="-128"/>
              </a:rPr>
              <a:t>別紙１</a:t>
            </a:r>
            <a:r>
              <a:rPr lang="en-US" altLang="ja-JP" sz="1100" dirty="0">
                <a:solidFill>
                  <a:prstClr val="black"/>
                </a:solidFill>
                <a:latin typeface="メイリオ" panose="020B0604030504040204" pitchFamily="50" charset="-128"/>
              </a:rPr>
              <a:t>】</a:t>
            </a:r>
            <a:r>
              <a:rPr lang="ja-JP" altLang="en-US" sz="1100" dirty="0">
                <a:solidFill>
                  <a:prstClr val="black"/>
                </a:solidFill>
                <a:latin typeface="メイリオ" panose="020B0604030504040204" pitchFamily="50" charset="-128"/>
              </a:rPr>
              <a:t>参照」「戦略案</a:t>
            </a:r>
            <a:r>
              <a:rPr lang="en-US" altLang="ja-JP" sz="1100" dirty="0">
                <a:solidFill>
                  <a:prstClr val="black"/>
                </a:solidFill>
                <a:latin typeface="メイリオ" panose="020B0604030504040204" pitchFamily="50" charset="-128"/>
              </a:rPr>
              <a:t>【</a:t>
            </a:r>
            <a:r>
              <a:rPr lang="ja-JP" altLang="en-US" sz="1100" dirty="0">
                <a:solidFill>
                  <a:prstClr val="black"/>
                </a:solidFill>
                <a:latin typeface="メイリオ" panose="020B0604030504040204" pitchFamily="50" charset="-128"/>
              </a:rPr>
              <a:t>別紙２</a:t>
            </a:r>
            <a:r>
              <a:rPr lang="en-US" altLang="ja-JP" sz="1100" dirty="0">
                <a:solidFill>
                  <a:prstClr val="black"/>
                </a:solidFill>
                <a:latin typeface="メイリオ" panose="020B0604030504040204" pitchFamily="50" charset="-128"/>
              </a:rPr>
              <a:t>】</a:t>
            </a:r>
            <a:r>
              <a:rPr lang="ja-JP" altLang="en-US" sz="1100" dirty="0">
                <a:solidFill>
                  <a:prstClr val="black"/>
                </a:solidFill>
                <a:latin typeface="メイリオ" panose="020B0604030504040204" pitchFamily="50" charset="-128"/>
              </a:rPr>
              <a:t>参照」</a:t>
            </a:r>
          </a:p>
        </p:txBody>
      </p:sp>
      <p:sp>
        <p:nvSpPr>
          <p:cNvPr id="9" name="コンテンツ プレースホルダー 2"/>
          <p:cNvSpPr txBox="1">
            <a:spLocks/>
          </p:cNvSpPr>
          <p:nvPr/>
        </p:nvSpPr>
        <p:spPr>
          <a:xfrm>
            <a:off x="51911" y="4353038"/>
            <a:ext cx="7886700" cy="402534"/>
          </a:xfrm>
          <a:prstGeom prst="rect">
            <a:avLst/>
          </a:prstGeom>
        </p:spPr>
        <p:txBody>
          <a:bodyPr vert="horz" lIns="91440" tIns="45720" rIns="91440" bIns="45720" spcCol="18000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Clr>
                <a:srgbClr val="AD84C6"/>
              </a:buClr>
              <a:buNone/>
            </a:pPr>
            <a:r>
              <a:rPr lang="ja-JP" altLang="en-US" sz="1600" b="1" dirty="0">
                <a:solidFill>
                  <a:prstClr val="black"/>
                </a:solidFill>
                <a:latin typeface="メイリオ" panose="020B0604030504040204" pitchFamily="50" charset="-128"/>
              </a:rPr>
              <a:t>４</a:t>
            </a:r>
            <a:r>
              <a:rPr lang="ja-JP" altLang="en-US" sz="1600" b="1" dirty="0">
                <a:solidFill>
                  <a:schemeClr val="tx1"/>
                </a:solidFill>
                <a:latin typeface="+mj-ea"/>
              </a:rPr>
              <a:t>．</a:t>
            </a:r>
            <a:r>
              <a:rPr lang="ja-JP" altLang="en-US" sz="1600" b="1" dirty="0">
                <a:solidFill>
                  <a:prstClr val="black"/>
                </a:solidFill>
                <a:latin typeface="メイリオ" panose="020B0604030504040204" pitchFamily="50" charset="-128"/>
              </a:rPr>
              <a:t>利用者ヒアリング結果</a:t>
            </a:r>
            <a:endParaRPr lang="en-US" altLang="ja-JP" sz="1600" b="1" dirty="0">
              <a:solidFill>
                <a:prstClr val="black"/>
              </a:solidFill>
              <a:latin typeface="メイリオ" panose="020B0604030504040204" pitchFamily="50" charset="-128"/>
            </a:endParaRPr>
          </a:p>
        </p:txBody>
      </p:sp>
      <p:sp>
        <p:nvSpPr>
          <p:cNvPr id="35" name="タイトル 1"/>
          <p:cNvSpPr txBox="1">
            <a:spLocks/>
          </p:cNvSpPr>
          <p:nvPr/>
        </p:nvSpPr>
        <p:spPr>
          <a:xfrm>
            <a:off x="0" y="1"/>
            <a:ext cx="7886700" cy="61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a:solidFill>
                  <a:prstClr val="black"/>
                </a:solidFill>
                <a:latin typeface="メイリオ" panose="020B0604030504040204" pitchFamily="50" charset="-128"/>
              </a:rPr>
              <a:t>Ⅱ</a:t>
            </a:r>
            <a:r>
              <a:rPr lang="ja-JP" altLang="en-US" sz="1600" b="1" dirty="0">
                <a:solidFill>
                  <a:prstClr val="black"/>
                </a:solidFill>
                <a:latin typeface="メイリオ" panose="020B0604030504040204" pitchFamily="50" charset="-128"/>
              </a:rPr>
              <a:t>　港湾施設提供事業を取り巻く状況</a:t>
            </a:r>
          </a:p>
        </p:txBody>
      </p:sp>
      <p:graphicFrame>
        <p:nvGraphicFramePr>
          <p:cNvPr id="3" name="表 2"/>
          <p:cNvGraphicFramePr>
            <a:graphicFrameLocks noGrp="1"/>
          </p:cNvGraphicFramePr>
          <p:nvPr/>
        </p:nvGraphicFramePr>
        <p:xfrm>
          <a:off x="144071" y="4942801"/>
          <a:ext cx="8768814" cy="1905000"/>
        </p:xfrm>
        <a:graphic>
          <a:graphicData uri="http://schemas.openxmlformats.org/drawingml/2006/table">
            <a:tbl>
              <a:tblPr firstRow="1" bandRow="1">
                <a:tableStyleId>{5C22544A-7EE6-4342-B048-85BDC9FD1C3A}</a:tableStyleId>
              </a:tblPr>
              <a:tblGrid>
                <a:gridCol w="1461469">
                  <a:extLst>
                    <a:ext uri="{9D8B030D-6E8A-4147-A177-3AD203B41FA5}">
                      <a16:colId xmlns:a16="http://schemas.microsoft.com/office/drawing/2014/main" val="20000"/>
                    </a:ext>
                  </a:extLst>
                </a:gridCol>
                <a:gridCol w="1461469">
                  <a:extLst>
                    <a:ext uri="{9D8B030D-6E8A-4147-A177-3AD203B41FA5}">
                      <a16:colId xmlns:a16="http://schemas.microsoft.com/office/drawing/2014/main" val="20001"/>
                    </a:ext>
                  </a:extLst>
                </a:gridCol>
                <a:gridCol w="1461469">
                  <a:extLst>
                    <a:ext uri="{9D8B030D-6E8A-4147-A177-3AD203B41FA5}">
                      <a16:colId xmlns:a16="http://schemas.microsoft.com/office/drawing/2014/main" val="20002"/>
                    </a:ext>
                  </a:extLst>
                </a:gridCol>
                <a:gridCol w="1461469">
                  <a:extLst>
                    <a:ext uri="{9D8B030D-6E8A-4147-A177-3AD203B41FA5}">
                      <a16:colId xmlns:a16="http://schemas.microsoft.com/office/drawing/2014/main" val="20003"/>
                    </a:ext>
                  </a:extLst>
                </a:gridCol>
                <a:gridCol w="1461469">
                  <a:extLst>
                    <a:ext uri="{9D8B030D-6E8A-4147-A177-3AD203B41FA5}">
                      <a16:colId xmlns:a16="http://schemas.microsoft.com/office/drawing/2014/main" val="20004"/>
                    </a:ext>
                  </a:extLst>
                </a:gridCol>
                <a:gridCol w="1461469">
                  <a:extLst>
                    <a:ext uri="{9D8B030D-6E8A-4147-A177-3AD203B41FA5}">
                      <a16:colId xmlns:a16="http://schemas.microsoft.com/office/drawing/2014/main" val="20005"/>
                    </a:ext>
                  </a:extLst>
                </a:gridCol>
              </a:tblGrid>
              <a:tr h="327221">
                <a:tc>
                  <a:txBody>
                    <a:bodyPr/>
                    <a:lstStyle/>
                    <a:p>
                      <a:pPr algn="ctr"/>
                      <a:r>
                        <a:rPr kumimoji="1" lang="ja-JP" altLang="en-US" sz="950" dirty="0">
                          <a:latin typeface="+mn-ea"/>
                          <a:ea typeface="+mn-ea"/>
                        </a:rPr>
                        <a:t>事業者</a:t>
                      </a:r>
                      <a:endParaRPr kumimoji="1" lang="en-US" altLang="ja-JP" sz="950" dirty="0">
                        <a:latin typeface="+mn-ea"/>
                        <a:ea typeface="+mn-ea"/>
                      </a:endParaRPr>
                    </a:p>
                    <a:p>
                      <a:pPr algn="ctr"/>
                      <a:r>
                        <a:rPr kumimoji="1" lang="ja-JP" altLang="en-US" sz="950" dirty="0">
                          <a:latin typeface="+mn-ea"/>
                          <a:ea typeface="+mn-ea"/>
                        </a:rPr>
                        <a:t>　</a:t>
                      </a:r>
                      <a:r>
                        <a:rPr kumimoji="1" lang="en-US" altLang="ja-JP" sz="950" dirty="0">
                          <a:latin typeface="+mn-ea"/>
                          <a:ea typeface="+mn-ea"/>
                        </a:rPr>
                        <a:t>/</a:t>
                      </a:r>
                      <a:r>
                        <a:rPr kumimoji="1" lang="ja-JP" altLang="en-US" sz="950" dirty="0">
                          <a:latin typeface="+mn-ea"/>
                          <a:ea typeface="+mn-ea"/>
                        </a:rPr>
                        <a:t>カテゴリ</a:t>
                      </a:r>
                    </a:p>
                  </a:txBody>
                  <a:tcPr anchor="ctr"/>
                </a:tc>
                <a:tc>
                  <a:txBody>
                    <a:bodyPr/>
                    <a:lstStyle/>
                    <a:p>
                      <a:pPr algn="ctr"/>
                      <a:r>
                        <a:rPr kumimoji="1" lang="ja-JP" altLang="en-US" sz="950" dirty="0">
                          <a:latin typeface="+mn-ea"/>
                          <a:ea typeface="+mn-ea"/>
                        </a:rPr>
                        <a:t>貨物の見通し</a:t>
                      </a:r>
                    </a:p>
                  </a:txBody>
                  <a:tcPr anchor="ctr"/>
                </a:tc>
                <a:tc>
                  <a:txBody>
                    <a:bodyPr/>
                    <a:lstStyle/>
                    <a:p>
                      <a:pPr algn="ctr"/>
                      <a:r>
                        <a:rPr kumimoji="1" lang="ja-JP" altLang="en-US" sz="950" dirty="0">
                          <a:latin typeface="+mn-ea"/>
                          <a:ea typeface="+mn-ea"/>
                        </a:rPr>
                        <a:t>料金の低減（インセンティブなど）</a:t>
                      </a:r>
                    </a:p>
                  </a:txBody>
                  <a:tcPr anchor="ctr"/>
                </a:tc>
                <a:tc>
                  <a:txBody>
                    <a:bodyPr/>
                    <a:lstStyle/>
                    <a:p>
                      <a:pPr algn="ctr"/>
                      <a:r>
                        <a:rPr kumimoji="1" lang="ja-JP" altLang="en-US" sz="950" dirty="0">
                          <a:latin typeface="+mn-ea"/>
                          <a:ea typeface="+mn-ea"/>
                        </a:rPr>
                        <a:t>用地の確保</a:t>
                      </a:r>
                    </a:p>
                  </a:txBody>
                  <a:tcPr anchor="ctr"/>
                </a:tc>
                <a:tc>
                  <a:txBody>
                    <a:bodyPr/>
                    <a:lstStyle/>
                    <a:p>
                      <a:pPr algn="ctr"/>
                      <a:r>
                        <a:rPr kumimoji="1" lang="ja-JP" altLang="en-US" sz="950" dirty="0">
                          <a:latin typeface="+mn-ea"/>
                          <a:ea typeface="+mn-ea"/>
                        </a:rPr>
                        <a:t>上屋の老朽化</a:t>
                      </a:r>
                    </a:p>
                  </a:txBody>
                  <a:tcPr anchor="ctr"/>
                </a:tc>
                <a:tc>
                  <a:txBody>
                    <a:bodyPr/>
                    <a:lstStyle/>
                    <a:p>
                      <a:pPr algn="ctr"/>
                      <a:r>
                        <a:rPr kumimoji="1" lang="ja-JP" altLang="en-US" sz="950" dirty="0">
                          <a:latin typeface="+mn-ea"/>
                          <a:ea typeface="+mn-ea"/>
                        </a:rPr>
                        <a:t>競争力強化の取組</a:t>
                      </a:r>
                    </a:p>
                  </a:txBody>
                  <a:tcPr anchor="ctr"/>
                </a:tc>
                <a:extLst>
                  <a:ext uri="{0D108BD9-81ED-4DB2-BD59-A6C34878D82A}">
                    <a16:rowId xmlns:a16="http://schemas.microsoft.com/office/drawing/2014/main" val="10000"/>
                  </a:ext>
                </a:extLst>
              </a:tr>
              <a:tr h="431931">
                <a:tc>
                  <a:txBody>
                    <a:bodyPr/>
                    <a:lstStyle/>
                    <a:p>
                      <a:pPr algn="ctr"/>
                      <a:r>
                        <a:rPr kumimoji="1" lang="ja-JP" altLang="en-US" sz="1100" dirty="0">
                          <a:latin typeface="+mn-ea"/>
                          <a:ea typeface="+mn-ea"/>
                        </a:rPr>
                        <a:t>コンテナ船運航会社</a:t>
                      </a:r>
                    </a:p>
                  </a:txBody>
                  <a:tcPr anchor="ctr"/>
                </a:tc>
                <a:tc>
                  <a:txBody>
                    <a:bodyPr/>
                    <a:lstStyle/>
                    <a:p>
                      <a:pPr algn="l"/>
                      <a:r>
                        <a:rPr kumimoji="1" lang="ja-JP" altLang="en-US" sz="700" u="none" dirty="0">
                          <a:solidFill>
                            <a:schemeClr val="tx1"/>
                          </a:solidFill>
                          <a:effectLst/>
                          <a:latin typeface="+mn-ea"/>
                          <a:ea typeface="+mn-ea"/>
                        </a:rPr>
                        <a:t>米中貿易摩擦の影響で中国との貨物量は減少。最近は新興の東南アジア諸国に着目している。</a:t>
                      </a:r>
                    </a:p>
                  </a:txBody>
                  <a:tcPr anchor="ctr"/>
                </a:tc>
                <a:tc>
                  <a:txBody>
                    <a:bodyPr/>
                    <a:lstStyle/>
                    <a:p>
                      <a:pPr algn="l"/>
                      <a:r>
                        <a:rPr kumimoji="1" lang="ja-JP" altLang="en-US" sz="900" dirty="0">
                          <a:latin typeface="+mn-ea"/>
                          <a:ea typeface="+mn-ea"/>
                        </a:rPr>
                        <a:t>大阪港でボリュームを扱った既存船会社に対するインセンティブなど</a:t>
                      </a:r>
                    </a:p>
                  </a:txBody>
                  <a:tcPr anchor="ctr"/>
                </a:tc>
                <a:tc>
                  <a:txBody>
                    <a:bodyPr/>
                    <a:lstStyle/>
                    <a:p>
                      <a:pPr algn="l"/>
                      <a:r>
                        <a:rPr kumimoji="1" lang="ja-JP" altLang="en-US" sz="900" dirty="0">
                          <a:latin typeface="+mn-ea"/>
                          <a:ea typeface="+mn-ea"/>
                        </a:rPr>
                        <a:t>複数のターミナルを使っており効率面で課題があると認識している</a:t>
                      </a:r>
                    </a:p>
                  </a:txBody>
                  <a:tcPr anchor="ctr"/>
                </a:tc>
                <a:tc>
                  <a:txBody>
                    <a:bodyPr/>
                    <a:lstStyle/>
                    <a:p>
                      <a:pPr algn="ctr"/>
                      <a:r>
                        <a:rPr kumimoji="1" lang="en-US" altLang="ja-JP" sz="900" dirty="0">
                          <a:latin typeface="+mn-ea"/>
                          <a:ea typeface="+mn-ea"/>
                        </a:rPr>
                        <a:t>―</a:t>
                      </a:r>
                    </a:p>
                    <a:p>
                      <a:pPr algn="ctr"/>
                      <a:r>
                        <a:rPr kumimoji="1" lang="ja-JP" altLang="en-US" sz="900" dirty="0">
                          <a:latin typeface="+mn-ea"/>
                          <a:ea typeface="+mn-ea"/>
                        </a:rPr>
                        <a:t>（コンテナは上屋を使用しないため）</a:t>
                      </a:r>
                    </a:p>
                  </a:txBody>
                  <a:tcPr anchor="ctr"/>
                </a:tc>
                <a:tc>
                  <a:txBody>
                    <a:bodyPr/>
                    <a:lstStyle/>
                    <a:p>
                      <a:pPr algn="l"/>
                      <a:r>
                        <a:rPr kumimoji="1" lang="ja-JP" altLang="en-US" sz="900" dirty="0">
                          <a:latin typeface="+mn-ea"/>
                          <a:ea typeface="+mn-ea"/>
                        </a:rPr>
                        <a:t>内航専用バースが整備出来れば寄港したい</a:t>
                      </a:r>
                    </a:p>
                  </a:txBody>
                  <a:tcPr anchor="ctr"/>
                </a:tc>
                <a:extLst>
                  <a:ext uri="{0D108BD9-81ED-4DB2-BD59-A6C34878D82A}">
                    <a16:rowId xmlns:a16="http://schemas.microsoft.com/office/drawing/2014/main" val="10001"/>
                  </a:ext>
                </a:extLst>
              </a:tr>
              <a:tr h="431931">
                <a:tc>
                  <a:txBody>
                    <a:bodyPr/>
                    <a:lstStyle/>
                    <a:p>
                      <a:pPr algn="ctr"/>
                      <a:r>
                        <a:rPr kumimoji="1" lang="ja-JP" altLang="en-US" sz="1100" dirty="0">
                          <a:latin typeface="+mn-ea"/>
                          <a:ea typeface="+mn-ea"/>
                        </a:rPr>
                        <a:t>外航・内航船</a:t>
                      </a:r>
                      <a:endParaRPr kumimoji="1" lang="en-US" altLang="ja-JP" sz="1100" dirty="0">
                        <a:latin typeface="+mn-ea"/>
                        <a:ea typeface="+mn-ea"/>
                      </a:endParaRPr>
                    </a:p>
                    <a:p>
                      <a:pPr algn="ctr"/>
                      <a:r>
                        <a:rPr kumimoji="1" lang="ja-JP" altLang="en-US" sz="1100" dirty="0">
                          <a:latin typeface="+mn-ea"/>
                          <a:ea typeface="+mn-ea"/>
                        </a:rPr>
                        <a:t>運航会社</a:t>
                      </a:r>
                    </a:p>
                  </a:txBody>
                  <a:tcPr anchor="ctr"/>
                </a:tc>
                <a:tc>
                  <a:txBody>
                    <a:bodyPr/>
                    <a:lstStyle/>
                    <a:p>
                      <a:pPr algn="l"/>
                      <a:r>
                        <a:rPr kumimoji="1" lang="ja-JP" altLang="en-US" sz="900" dirty="0">
                          <a:latin typeface="+mn-ea"/>
                          <a:ea typeface="+mn-ea"/>
                        </a:rPr>
                        <a:t>「パルプや新聞紙は大阪港揚げにしてほしい」との引き合いが強い</a:t>
                      </a:r>
                    </a:p>
                  </a:txBody>
                  <a:tcPr anchor="ctr"/>
                </a:tc>
                <a:tc>
                  <a:txBody>
                    <a:bodyPr/>
                    <a:lstStyle/>
                    <a:p>
                      <a:pPr algn="l"/>
                      <a:r>
                        <a:rPr kumimoji="1" lang="ja-JP" altLang="en-US" sz="900" dirty="0">
                          <a:latin typeface="+mn-ea"/>
                          <a:ea typeface="+mn-ea"/>
                        </a:rPr>
                        <a:t>コンテナだけでなくバルク貨物に対するインセンティブが必要</a:t>
                      </a:r>
                    </a:p>
                  </a:txBody>
                  <a:tcPr anchor="ctr"/>
                </a:tc>
                <a:tc>
                  <a:txBody>
                    <a:bodyPr/>
                    <a:lstStyle/>
                    <a:p>
                      <a:pPr algn="l"/>
                      <a:r>
                        <a:rPr kumimoji="1" lang="ja-JP" altLang="en-US" sz="900" dirty="0">
                          <a:latin typeface="+mn-ea"/>
                          <a:ea typeface="+mn-ea"/>
                        </a:rPr>
                        <a:t>船舶の大型化により、大阪港では岸壁水深が確保出来ない場合がある</a:t>
                      </a:r>
                    </a:p>
                  </a:txBody>
                  <a:tcPr anchor="ctr"/>
                </a:tc>
                <a:tc>
                  <a:txBody>
                    <a:bodyPr/>
                    <a:lstStyle/>
                    <a:p>
                      <a:pPr algn="l"/>
                      <a:r>
                        <a:rPr kumimoji="1" lang="ja-JP" altLang="en-US" sz="900" dirty="0">
                          <a:latin typeface="+mn-ea"/>
                          <a:ea typeface="+mn-ea"/>
                        </a:rPr>
                        <a:t>上屋の更新を期待している。雨天にも荷役が出来るようなものが望ましい</a:t>
                      </a:r>
                    </a:p>
                  </a:txBody>
                  <a:tcPr anchor="ctr"/>
                </a:tc>
                <a:tc>
                  <a:txBody>
                    <a:bodyPr/>
                    <a:lstStyle/>
                    <a:p>
                      <a:pPr algn="l"/>
                      <a:r>
                        <a:rPr kumimoji="1" lang="ja-JP" altLang="en-US" sz="900" dirty="0">
                          <a:latin typeface="+mn-ea"/>
                          <a:ea typeface="+mn-ea"/>
                        </a:rPr>
                        <a:t>岸壁水深が、確保されている夢洲を一時的にでも利用したい</a:t>
                      </a:r>
                    </a:p>
                  </a:txBody>
                  <a:tcPr anchor="ctr"/>
                </a:tc>
                <a:extLst>
                  <a:ext uri="{0D108BD9-81ED-4DB2-BD59-A6C34878D82A}">
                    <a16:rowId xmlns:a16="http://schemas.microsoft.com/office/drawing/2014/main" val="10002"/>
                  </a:ext>
                </a:extLst>
              </a:tr>
              <a:tr h="431931">
                <a:tc>
                  <a:txBody>
                    <a:bodyPr/>
                    <a:lstStyle/>
                    <a:p>
                      <a:pPr algn="ctr"/>
                      <a:r>
                        <a:rPr kumimoji="1" lang="ja-JP" altLang="en-US" sz="1100" dirty="0">
                          <a:latin typeface="+mn-ea"/>
                          <a:ea typeface="+mn-ea"/>
                        </a:rPr>
                        <a:t>港湾運送関係事業者</a:t>
                      </a:r>
                    </a:p>
                  </a:txBody>
                  <a:tcPr anchor="ctr"/>
                </a:tc>
                <a:tc>
                  <a:txBody>
                    <a:bodyPr/>
                    <a:lstStyle/>
                    <a:p>
                      <a:r>
                        <a:rPr lang="ja-JP" altLang="en-US" sz="900" dirty="0"/>
                        <a:t>危険物貨物の取り扱いは伸びており、今後も伸びると思っている</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港頭地区の競争力のある料金体系の導入を是非お願いしたい</a:t>
                      </a:r>
                    </a:p>
                  </a:txBody>
                  <a:tcPr anchor="ctr"/>
                </a:tc>
                <a:tc>
                  <a:txBody>
                    <a:bodyPr/>
                    <a:lstStyle/>
                    <a:p>
                      <a:pPr algn="l"/>
                      <a:r>
                        <a:rPr kumimoji="1" lang="ja-JP" altLang="en-US" sz="900" dirty="0">
                          <a:latin typeface="+mn-ea"/>
                          <a:ea typeface="+mn-ea"/>
                        </a:rPr>
                        <a:t>荷物を集めるには大きな土地が必要。土地の確保をお願いしたい</a:t>
                      </a:r>
                    </a:p>
                  </a:txBody>
                  <a:tcPr anchor="ctr"/>
                </a:tc>
                <a:tc>
                  <a:txBody>
                    <a:bodyPr/>
                    <a:lstStyle/>
                    <a:p>
                      <a:pPr algn="l"/>
                      <a:r>
                        <a:rPr kumimoji="1" lang="ja-JP" altLang="en-US" sz="900" b="0" dirty="0">
                          <a:solidFill>
                            <a:schemeClr val="tx1"/>
                          </a:solidFill>
                          <a:effectLst/>
                          <a:latin typeface="+mn-ea"/>
                          <a:ea typeface="+mn-ea"/>
                        </a:rPr>
                        <a:t>上屋の老朽化により、施設の機能が陳腐化している</a:t>
                      </a:r>
                    </a:p>
                  </a:txBody>
                  <a:tcPr anchor="ctr"/>
                </a:tc>
                <a:tc>
                  <a:txBody>
                    <a:bodyPr/>
                    <a:lstStyle/>
                    <a:p>
                      <a:pPr algn="l"/>
                      <a:r>
                        <a:rPr kumimoji="1" lang="ja-JP" altLang="en-US" sz="700" dirty="0">
                          <a:latin typeface="+mn-ea"/>
                          <a:ea typeface="+mn-ea"/>
                        </a:rPr>
                        <a:t>国内フィーダーの大阪港への取込みが必要</a:t>
                      </a:r>
                      <a:endParaRPr kumimoji="1" lang="en-US" altLang="ja-JP" sz="700" dirty="0">
                        <a:latin typeface="+mn-ea"/>
                        <a:ea typeface="+mn-ea"/>
                      </a:endParaRPr>
                    </a:p>
                    <a:p>
                      <a:pPr algn="l"/>
                      <a:r>
                        <a:rPr kumimoji="1" lang="ja-JP" altLang="en-US" sz="700" u="none" dirty="0">
                          <a:solidFill>
                            <a:schemeClr val="tx1"/>
                          </a:solidFill>
                          <a:latin typeface="+mn-ea"/>
                          <a:ea typeface="+mn-ea"/>
                        </a:rPr>
                        <a:t>老朽化したガントリークレーンの更新は有難い</a:t>
                      </a:r>
                    </a:p>
                  </a:txBody>
                  <a:tcPr anchor="ctr"/>
                </a:tc>
                <a:extLst>
                  <a:ext uri="{0D108BD9-81ED-4DB2-BD59-A6C34878D82A}">
                    <a16:rowId xmlns:a16="http://schemas.microsoft.com/office/drawing/2014/main" val="10003"/>
                  </a:ext>
                </a:extLst>
              </a:tr>
            </a:tbl>
          </a:graphicData>
        </a:graphic>
      </p:graphicFrame>
      <p:sp>
        <p:nvSpPr>
          <p:cNvPr id="31" name="正方形/長方形 30"/>
          <p:cNvSpPr/>
          <p:nvPr/>
        </p:nvSpPr>
        <p:spPr>
          <a:xfrm>
            <a:off x="122374" y="1415190"/>
            <a:ext cx="8871832" cy="292189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prstClr val="black"/>
              </a:solidFill>
            </a:endParaRPr>
          </a:p>
        </p:txBody>
      </p:sp>
      <p:sp>
        <p:nvSpPr>
          <p:cNvPr id="7" name="正方形/長方形 6"/>
          <p:cNvSpPr/>
          <p:nvPr/>
        </p:nvSpPr>
        <p:spPr>
          <a:xfrm>
            <a:off x="156567" y="1415191"/>
            <a:ext cx="2558497" cy="30878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prstClr val="white"/>
                </a:solidFill>
              </a:rPr>
              <a:t>　</a:t>
            </a:r>
            <a:r>
              <a:rPr lang="en-US" altLang="ja-JP" sz="1400" b="1" dirty="0" smtClean="0">
                <a:solidFill>
                  <a:prstClr val="white"/>
                </a:solidFill>
              </a:rPr>
              <a:t>SWOT</a:t>
            </a:r>
            <a:r>
              <a:rPr lang="ja-JP" altLang="en-US" sz="1400" b="1" dirty="0">
                <a:solidFill>
                  <a:prstClr val="white"/>
                </a:solidFill>
              </a:rPr>
              <a:t>分析による戦略案</a:t>
            </a:r>
          </a:p>
        </p:txBody>
      </p:sp>
      <p:sp>
        <p:nvSpPr>
          <p:cNvPr id="23" name="四角形吹き出し 22"/>
          <p:cNvSpPr/>
          <p:nvPr/>
        </p:nvSpPr>
        <p:spPr>
          <a:xfrm>
            <a:off x="94238" y="4581831"/>
            <a:ext cx="9100605" cy="1086206"/>
          </a:xfrm>
          <a:prstGeom prst="wedgeRectCallout">
            <a:avLst>
              <a:gd name="adj1" fmla="val 11770"/>
              <a:gd name="adj2" fmla="val 7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Ø"/>
            </a:pPr>
            <a:r>
              <a:rPr lang="ja-JP" altLang="en-US" sz="1100" dirty="0">
                <a:solidFill>
                  <a:prstClr val="black"/>
                </a:solidFill>
                <a:latin typeface="メイリオ" panose="020B0604030504040204" pitchFamily="50" charset="-128"/>
              </a:rPr>
              <a:t>ＳＷＯＴ分析による戦略案を補完するため、大阪港の利用者が、大阪港に期待するものや港湾管理者への要望などについて、これまでも情報交換を行っているが、経営計画の策定にあわせたヒアリングも実施した。「利用者ヒアリング結果</a:t>
            </a:r>
            <a:r>
              <a:rPr lang="en-US" altLang="ja-JP" sz="1100" dirty="0">
                <a:solidFill>
                  <a:prstClr val="black"/>
                </a:solidFill>
                <a:latin typeface="メイリオ" panose="020B0604030504040204" pitchFamily="50" charset="-128"/>
              </a:rPr>
              <a:t>【</a:t>
            </a:r>
            <a:r>
              <a:rPr lang="ja-JP" altLang="en-US" sz="1100" dirty="0">
                <a:solidFill>
                  <a:prstClr val="black"/>
                </a:solidFill>
                <a:latin typeface="メイリオ" panose="020B0604030504040204" pitchFamily="50" charset="-128"/>
              </a:rPr>
              <a:t>別紙３</a:t>
            </a:r>
            <a:r>
              <a:rPr lang="en-US" altLang="ja-JP" sz="1100" dirty="0">
                <a:solidFill>
                  <a:prstClr val="black"/>
                </a:solidFill>
                <a:latin typeface="メイリオ" panose="020B0604030504040204" pitchFamily="50" charset="-128"/>
              </a:rPr>
              <a:t>】</a:t>
            </a:r>
            <a:r>
              <a:rPr lang="ja-JP" altLang="en-US" sz="1100" dirty="0">
                <a:solidFill>
                  <a:prstClr val="black"/>
                </a:solidFill>
                <a:latin typeface="メイリオ" panose="020B0604030504040204" pitchFamily="50" charset="-128"/>
              </a:rPr>
              <a:t>参照」</a:t>
            </a:r>
          </a:p>
        </p:txBody>
      </p:sp>
      <p:sp>
        <p:nvSpPr>
          <p:cNvPr id="11" name="スライド番号プレースホルダー 10"/>
          <p:cNvSpPr>
            <a:spLocks noGrp="1"/>
          </p:cNvSpPr>
          <p:nvPr>
            <p:ph type="sldNum" sz="quarter" idx="12"/>
          </p:nvPr>
        </p:nvSpPr>
        <p:spPr/>
        <p:txBody>
          <a:bodyPr/>
          <a:lstStyle/>
          <a:p>
            <a:fld id="{8F2DF4D1-A360-4C90-B403-85324C324155}" type="slidenum">
              <a:rPr lang="ja-JP" altLang="en-US" smtClean="0">
                <a:solidFill>
                  <a:srgbClr val="AD84C6"/>
                </a:solidFill>
              </a:rPr>
              <a:pPr/>
              <a:t>7</a:t>
            </a:fld>
            <a:endParaRPr lang="ja-JP" altLang="en-US" dirty="0">
              <a:solidFill>
                <a:srgbClr val="AD84C6"/>
              </a:solidFill>
            </a:endParaRPr>
          </a:p>
        </p:txBody>
      </p:sp>
      <p:grpSp>
        <p:nvGrpSpPr>
          <p:cNvPr id="2" name="グループ化 1"/>
          <p:cNvGrpSpPr/>
          <p:nvPr/>
        </p:nvGrpSpPr>
        <p:grpSpPr>
          <a:xfrm>
            <a:off x="122374" y="1758487"/>
            <a:ext cx="8960190" cy="2580763"/>
            <a:chOff x="106983" y="1715017"/>
            <a:chExt cx="8960190" cy="2580763"/>
          </a:xfrm>
        </p:grpSpPr>
        <p:sp>
          <p:nvSpPr>
            <p:cNvPr id="6" name="テキスト ボックス 5"/>
            <p:cNvSpPr txBox="1"/>
            <p:nvPr/>
          </p:nvSpPr>
          <p:spPr>
            <a:xfrm>
              <a:off x="106983" y="1715017"/>
              <a:ext cx="4140785" cy="601760"/>
            </a:xfrm>
            <a:prstGeom prst="rect">
              <a:avLst/>
            </a:prstGeom>
            <a:noFill/>
          </p:spPr>
          <p:txBody>
            <a:bodyPr wrap="square" rtlCol="0">
              <a:spAutoFit/>
            </a:bodyPr>
            <a:lstStyle/>
            <a:p>
              <a:r>
                <a:rPr lang="ja-JP" altLang="en-US" sz="1050" dirty="0">
                  <a:solidFill>
                    <a:prstClr val="black"/>
                  </a:solidFill>
                  <a:latin typeface="メイリオ" panose="020B0604030504040204" pitchFamily="50" charset="-128"/>
                  <a:cs typeface="メイリオ" pitchFamily="50" charset="-128"/>
                </a:rPr>
                <a:t>①　官民一体での海外ポートセールスの推進、東南アジア各港</a:t>
              </a:r>
              <a:endParaRPr lang="en-US" altLang="ja-JP" sz="1050" dirty="0">
                <a:solidFill>
                  <a:prstClr val="black"/>
                </a:solidFill>
                <a:latin typeface="メイリオ" panose="020B0604030504040204" pitchFamily="50" charset="-128"/>
                <a:cs typeface="メイリオ" pitchFamily="50" charset="-128"/>
              </a:endParaRPr>
            </a:p>
            <a:p>
              <a:r>
                <a:rPr lang="ja-JP" altLang="en-US" sz="1050" dirty="0">
                  <a:solidFill>
                    <a:prstClr val="black"/>
                  </a:solidFill>
                  <a:latin typeface="メイリオ" panose="020B0604030504040204" pitchFamily="50" charset="-128"/>
                  <a:cs typeface="メイリオ" pitchFamily="50" charset="-128"/>
                </a:rPr>
                <a:t>　　との連携・交流強化、直行便の誘致、大阪港のブランド力</a:t>
              </a:r>
              <a:endParaRPr lang="en-US" altLang="ja-JP" sz="1050" dirty="0">
                <a:solidFill>
                  <a:prstClr val="black"/>
                </a:solidFill>
                <a:latin typeface="メイリオ" panose="020B0604030504040204" pitchFamily="50" charset="-128"/>
                <a:cs typeface="メイリオ" pitchFamily="50" charset="-128"/>
              </a:endParaRPr>
            </a:p>
            <a:p>
              <a:r>
                <a:rPr lang="ja-JP" altLang="en-US" sz="1050" dirty="0">
                  <a:solidFill>
                    <a:prstClr val="black"/>
                  </a:solidFill>
                  <a:latin typeface="メイリオ" panose="020B0604030504040204" pitchFamily="50" charset="-128"/>
                  <a:cs typeface="メイリオ" pitchFamily="50" charset="-128"/>
                </a:rPr>
                <a:t>　　強化などによる東南アジアからの輸入促進。</a:t>
              </a:r>
            </a:p>
          </p:txBody>
        </p:sp>
        <p:sp>
          <p:nvSpPr>
            <p:cNvPr id="8" name="テキスト ボックス 7"/>
            <p:cNvSpPr txBox="1"/>
            <p:nvPr/>
          </p:nvSpPr>
          <p:spPr>
            <a:xfrm>
              <a:off x="119862" y="2201862"/>
              <a:ext cx="4126620" cy="738664"/>
            </a:xfrm>
            <a:prstGeom prst="rect">
              <a:avLst/>
            </a:prstGeom>
            <a:noFill/>
          </p:spPr>
          <p:txBody>
            <a:bodyPr wrap="square" rtlCol="0">
              <a:spAutoFit/>
            </a:bodyPr>
            <a:lstStyle/>
            <a:p>
              <a:r>
                <a:rPr lang="ja-JP" altLang="en-US" sz="1050" dirty="0">
                  <a:latin typeface="メイリオ" panose="020B0604030504040204" pitchFamily="50" charset="-128"/>
                  <a:cs typeface="メイリオ" pitchFamily="50" charset="-128"/>
                </a:rPr>
                <a:t>②　大阪港湾局として「大阪港」「府営港湾」が連携したセミ</a:t>
              </a:r>
              <a:endParaRPr lang="en-US" altLang="ja-JP" sz="1050" dirty="0">
                <a:latin typeface="メイリオ" panose="020B0604030504040204" pitchFamily="50" charset="-128"/>
                <a:cs typeface="メイリオ" pitchFamily="50" charset="-128"/>
              </a:endParaRPr>
            </a:p>
            <a:p>
              <a:r>
                <a:rPr lang="ja-JP" altLang="en-US" sz="1050" dirty="0">
                  <a:latin typeface="メイリオ" panose="020B0604030504040204" pitchFamily="50" charset="-128"/>
                  <a:cs typeface="メイリオ" pitchFamily="50" charset="-128"/>
                </a:rPr>
                <a:t>      </a:t>
              </a:r>
              <a:r>
                <a:rPr lang="ja-JP" altLang="en-US" sz="1050" dirty="0" smtClean="0">
                  <a:latin typeface="メイリオ" panose="020B0604030504040204" pitchFamily="50" charset="-128"/>
                  <a:cs typeface="メイリオ" pitchFamily="50" charset="-128"/>
                </a:rPr>
                <a:t>ナーや集貨事業を</a:t>
              </a:r>
              <a:r>
                <a:rPr lang="ja-JP" altLang="en-US" sz="1050" dirty="0">
                  <a:latin typeface="メイリオ" panose="020B0604030504040204" pitchFamily="50" charset="-128"/>
                  <a:cs typeface="メイリオ" pitchFamily="50" charset="-128"/>
                </a:rPr>
                <a:t>実施するとともに、大阪港のゲート前滞</a:t>
              </a:r>
              <a:endParaRPr lang="en-US" altLang="ja-JP" sz="1050" dirty="0">
                <a:latin typeface="メイリオ" panose="020B0604030504040204" pitchFamily="50" charset="-128"/>
                <a:cs typeface="メイリオ" pitchFamily="50" charset="-128"/>
              </a:endParaRPr>
            </a:p>
            <a:p>
              <a:r>
                <a:rPr lang="ja-JP" altLang="en-US" sz="1050" dirty="0">
                  <a:latin typeface="メイリオ" panose="020B0604030504040204" pitchFamily="50" charset="-128"/>
                  <a:cs typeface="メイリオ" pitchFamily="50" charset="-128"/>
                </a:rPr>
                <a:t>　　留対策、南大阪・</a:t>
              </a:r>
              <a:r>
                <a:rPr lang="ja-JP" altLang="en-US" sz="1050" dirty="0" smtClean="0">
                  <a:latin typeface="メイリオ" panose="020B0604030504040204" pitchFamily="50" charset="-128"/>
                  <a:cs typeface="メイリオ" pitchFamily="50" charset="-128"/>
                </a:rPr>
                <a:t>和歌山・畿央地区（奈良</a:t>
              </a:r>
              <a:r>
                <a:rPr lang="ja-JP" altLang="en-US" sz="1050" dirty="0">
                  <a:latin typeface="メイリオ" panose="020B0604030504040204" pitchFamily="50" charset="-128"/>
                  <a:cs typeface="メイリオ" pitchFamily="50" charset="-128"/>
                </a:rPr>
                <a:t>・三重</a:t>
              </a:r>
              <a:r>
                <a:rPr lang="ja-JP" altLang="en-US" sz="1050" dirty="0" smtClean="0">
                  <a:latin typeface="メイリオ" panose="020B0604030504040204" pitchFamily="50" charset="-128"/>
                  <a:cs typeface="メイリオ" pitchFamily="50" charset="-128"/>
                </a:rPr>
                <a:t>方面等）か</a:t>
              </a:r>
              <a:endParaRPr lang="en-US" altLang="ja-JP" sz="1050" dirty="0">
                <a:latin typeface="メイリオ" panose="020B0604030504040204" pitchFamily="50" charset="-128"/>
                <a:cs typeface="メイリオ" pitchFamily="50" charset="-128"/>
              </a:endParaRPr>
            </a:p>
            <a:p>
              <a:r>
                <a:rPr lang="ja-JP" altLang="en-US" sz="1050" dirty="0">
                  <a:latin typeface="メイリオ" panose="020B0604030504040204" pitchFamily="50" charset="-128"/>
                  <a:cs typeface="メイリオ" pitchFamily="50" charset="-128"/>
                </a:rPr>
                <a:t>　　らの集貨について検討を進める。</a:t>
              </a:r>
            </a:p>
          </p:txBody>
        </p:sp>
        <p:sp>
          <p:nvSpPr>
            <p:cNvPr id="12" name="テキスト ボックス 11"/>
            <p:cNvSpPr txBox="1"/>
            <p:nvPr/>
          </p:nvSpPr>
          <p:spPr>
            <a:xfrm>
              <a:off x="106983" y="2862365"/>
              <a:ext cx="4462759" cy="449314"/>
            </a:xfrm>
            <a:prstGeom prst="rect">
              <a:avLst/>
            </a:prstGeom>
            <a:noFill/>
          </p:spPr>
          <p:txBody>
            <a:bodyPr wrap="square" rtlCol="0">
              <a:spAutoFit/>
            </a:bodyPr>
            <a:lstStyle/>
            <a:p>
              <a:pPr marL="261938" indent="-261938"/>
              <a:r>
                <a:rPr lang="ja-JP" altLang="en-US" sz="1050" dirty="0">
                  <a:solidFill>
                    <a:prstClr val="black"/>
                  </a:solidFill>
                  <a:latin typeface="メイリオ" panose="020B0604030504040204" pitchFamily="50" charset="-128"/>
                  <a:cs typeface="メイリオ" pitchFamily="50" charset="-128"/>
                </a:rPr>
                <a:t>③　コンテナターミナルゲート前混雑緩和の取組み（滞留対策</a:t>
              </a:r>
              <a:endParaRPr lang="en-US" altLang="ja-JP" sz="1050" dirty="0">
                <a:solidFill>
                  <a:prstClr val="black"/>
                </a:solidFill>
                <a:latin typeface="メイリオ" panose="020B0604030504040204" pitchFamily="50" charset="-128"/>
                <a:cs typeface="メイリオ" pitchFamily="50" charset="-128"/>
              </a:endParaRPr>
            </a:p>
            <a:p>
              <a:pPr marL="261938" indent="-261938"/>
              <a:r>
                <a:rPr lang="ja-JP" altLang="en-US" sz="1050" dirty="0">
                  <a:solidFill>
                    <a:prstClr val="black"/>
                  </a:solidFill>
                  <a:latin typeface="メイリオ" panose="020B0604030504040204" pitchFamily="50" charset="-128"/>
                  <a:cs typeface="メイリオ" pitchFamily="50" charset="-128"/>
                </a:rPr>
                <a:t>　　システム構築、物流・一般交通の分離等）を推進する。</a:t>
              </a:r>
            </a:p>
          </p:txBody>
        </p:sp>
        <p:sp>
          <p:nvSpPr>
            <p:cNvPr id="14" name="テキスト ボックス 13"/>
            <p:cNvSpPr txBox="1"/>
            <p:nvPr/>
          </p:nvSpPr>
          <p:spPr>
            <a:xfrm>
              <a:off x="106983" y="3269385"/>
              <a:ext cx="3909773" cy="449314"/>
            </a:xfrm>
            <a:prstGeom prst="rect">
              <a:avLst/>
            </a:prstGeom>
            <a:noFill/>
          </p:spPr>
          <p:txBody>
            <a:bodyPr wrap="square" rtlCol="0">
              <a:spAutoFit/>
            </a:bodyPr>
            <a:lstStyle/>
            <a:p>
              <a:pPr marL="261938" indent="-261938"/>
              <a:r>
                <a:rPr lang="ja-JP" altLang="en-US" sz="1050" dirty="0">
                  <a:solidFill>
                    <a:prstClr val="black"/>
                  </a:solidFill>
                  <a:latin typeface="メイリオ" panose="020B0604030504040204" pitchFamily="50" charset="-128"/>
                  <a:cs typeface="メイリオ" pitchFamily="50" charset="-128"/>
                </a:rPr>
                <a:t>④　内航フィーダー貨物拡大を目指し、内航フィーダー船が定期的に着岸できるバース利用方法を検討する。</a:t>
              </a:r>
            </a:p>
          </p:txBody>
        </p:sp>
        <p:sp>
          <p:nvSpPr>
            <p:cNvPr id="17" name="テキスト ボックス 16"/>
            <p:cNvSpPr txBox="1"/>
            <p:nvPr/>
          </p:nvSpPr>
          <p:spPr>
            <a:xfrm>
              <a:off x="106983" y="3660235"/>
              <a:ext cx="3922518" cy="577081"/>
            </a:xfrm>
            <a:prstGeom prst="rect">
              <a:avLst/>
            </a:prstGeom>
            <a:noFill/>
          </p:spPr>
          <p:txBody>
            <a:bodyPr wrap="square" rtlCol="0">
              <a:spAutoFit/>
            </a:bodyPr>
            <a:lstStyle/>
            <a:p>
              <a:pPr marL="261938" indent="-261938"/>
              <a:r>
                <a:rPr lang="ja-JP" altLang="en-US" sz="1050" dirty="0">
                  <a:solidFill>
                    <a:prstClr val="black"/>
                  </a:solidFill>
                  <a:latin typeface="メイリオ" panose="020B0604030504040204" pitchFamily="50" charset="-128"/>
                  <a:cs typeface="メイリオ" pitchFamily="50" charset="-128"/>
                </a:rPr>
                <a:t>⑤　豪州航路の維持拡大を目指し、大型船受入確保（航路増深、バースウィンドウ確保等）や豪州からの輸入貨物拡大に向けた需要を掘り起す。</a:t>
              </a:r>
            </a:p>
          </p:txBody>
        </p:sp>
        <p:sp>
          <p:nvSpPr>
            <p:cNvPr id="19" name="テキスト ボックス 18"/>
            <p:cNvSpPr txBox="1"/>
            <p:nvPr/>
          </p:nvSpPr>
          <p:spPr>
            <a:xfrm>
              <a:off x="4015235" y="1724386"/>
              <a:ext cx="4896000" cy="415498"/>
            </a:xfrm>
            <a:prstGeom prst="rect">
              <a:avLst/>
            </a:prstGeom>
            <a:noFill/>
          </p:spPr>
          <p:txBody>
            <a:bodyPr wrap="square" rtlCol="0">
              <a:spAutoFit/>
            </a:bodyPr>
            <a:lstStyle/>
            <a:p>
              <a:r>
                <a:rPr lang="ja-JP" altLang="en-US" sz="1050" dirty="0">
                  <a:solidFill>
                    <a:prstClr val="black"/>
                  </a:solidFill>
                  <a:latin typeface="メイリオ" panose="020B0604030504040204" pitchFamily="50" charset="-128"/>
                  <a:cs typeface="メイリオ" pitchFamily="50" charset="-128"/>
                </a:rPr>
                <a:t>⑥　船舶の大型化、内航フィーダーサービスに対応した大阪港コンテナターミ</a:t>
              </a:r>
              <a:endParaRPr lang="en-US" altLang="ja-JP" sz="1050" dirty="0">
                <a:solidFill>
                  <a:prstClr val="black"/>
                </a:solidFill>
                <a:latin typeface="メイリオ" panose="020B0604030504040204" pitchFamily="50" charset="-128"/>
                <a:cs typeface="メイリオ" pitchFamily="50" charset="-128"/>
              </a:endParaRPr>
            </a:p>
            <a:p>
              <a:r>
                <a:rPr lang="en-US" altLang="ja-JP" sz="1050" dirty="0">
                  <a:solidFill>
                    <a:prstClr val="black"/>
                  </a:solidFill>
                  <a:latin typeface="メイリオ" panose="020B0604030504040204" pitchFamily="50" charset="-128"/>
                  <a:cs typeface="メイリオ" pitchFamily="50" charset="-128"/>
                </a:rPr>
                <a:t>      </a:t>
              </a:r>
              <a:r>
                <a:rPr lang="ja-JP" altLang="en-US" sz="1050" dirty="0">
                  <a:solidFill>
                    <a:prstClr val="black"/>
                  </a:solidFill>
                  <a:latin typeface="メイリオ" panose="020B0604030504040204" pitchFamily="50" charset="-128"/>
                  <a:cs typeface="メイリオ" pitchFamily="50" charset="-128"/>
                </a:rPr>
                <a:t>ナルの再編、</a:t>
              </a:r>
              <a:r>
                <a:rPr lang="en-US" altLang="ja-JP" sz="1050" dirty="0">
                  <a:solidFill>
                    <a:prstClr val="black"/>
                  </a:solidFill>
                  <a:latin typeface="メイリオ" panose="020B0604030504040204" pitchFamily="50" charset="-128"/>
                  <a:cs typeface="メイリオ" pitchFamily="50" charset="-128"/>
                </a:rPr>
                <a:t>CT</a:t>
              </a:r>
              <a:r>
                <a:rPr lang="ja-JP" altLang="en-US" sz="1050" dirty="0">
                  <a:solidFill>
                    <a:prstClr val="black"/>
                  </a:solidFill>
                  <a:latin typeface="メイリオ" panose="020B0604030504040204" pitchFamily="50" charset="-128"/>
                  <a:cs typeface="メイリオ" pitchFamily="50" charset="-128"/>
                </a:rPr>
                <a:t>処理能力の強化等を検討する。</a:t>
              </a:r>
            </a:p>
          </p:txBody>
        </p:sp>
        <p:sp>
          <p:nvSpPr>
            <p:cNvPr id="21" name="テキスト ボックス 20"/>
            <p:cNvSpPr txBox="1"/>
            <p:nvPr/>
          </p:nvSpPr>
          <p:spPr>
            <a:xfrm>
              <a:off x="4019733" y="2113675"/>
              <a:ext cx="4896000" cy="433267"/>
            </a:xfrm>
            <a:prstGeom prst="rect">
              <a:avLst/>
            </a:prstGeom>
            <a:noFill/>
          </p:spPr>
          <p:txBody>
            <a:bodyPr wrap="square" rtlCol="0">
              <a:spAutoFit/>
            </a:bodyPr>
            <a:lstStyle/>
            <a:p>
              <a:pPr marL="261938" indent="-261938"/>
              <a:r>
                <a:rPr lang="ja-JP" altLang="en-US" sz="1050" dirty="0">
                  <a:solidFill>
                    <a:prstClr val="black"/>
                  </a:solidFill>
                  <a:latin typeface="メイリオ" panose="020B0604030504040204" pitchFamily="50" charset="-128"/>
                  <a:cs typeface="メイリオ" pitchFamily="50" charset="-128"/>
                </a:rPr>
                <a:t>⑦　物流倉庫の立地促進、及び見直し可能な公共上屋については取り壊して市有地を賃貸するなど、民間による物流施設の整備等について検討する。</a:t>
              </a:r>
            </a:p>
          </p:txBody>
        </p:sp>
        <p:sp>
          <p:nvSpPr>
            <p:cNvPr id="24" name="テキスト ボックス 23"/>
            <p:cNvSpPr txBox="1"/>
            <p:nvPr/>
          </p:nvSpPr>
          <p:spPr>
            <a:xfrm>
              <a:off x="4019732" y="2494053"/>
              <a:ext cx="4896000" cy="415498"/>
            </a:xfrm>
            <a:prstGeom prst="rect">
              <a:avLst/>
            </a:prstGeom>
            <a:noFill/>
          </p:spPr>
          <p:txBody>
            <a:bodyPr wrap="square" rtlCol="0">
              <a:spAutoFit/>
            </a:bodyPr>
            <a:lstStyle/>
            <a:p>
              <a:r>
                <a:rPr lang="ja-JP" altLang="en-US" sz="1050" dirty="0">
                  <a:solidFill>
                    <a:prstClr val="black"/>
                  </a:solidFill>
                  <a:latin typeface="メイリオ" panose="020B0604030504040204" pitchFamily="50" charset="-128"/>
                  <a:cs typeface="メイリオ" pitchFamily="50" charset="-128"/>
                </a:rPr>
                <a:t>⑧　既存のインセンティブの利用促進に加え、外航フェリー貨物に対するイン</a:t>
              </a:r>
              <a:endParaRPr lang="en-US" altLang="ja-JP" sz="1050" dirty="0">
                <a:solidFill>
                  <a:prstClr val="black"/>
                </a:solidFill>
                <a:latin typeface="メイリオ" panose="020B0604030504040204" pitchFamily="50" charset="-128"/>
                <a:cs typeface="メイリオ" pitchFamily="50" charset="-128"/>
              </a:endParaRPr>
            </a:p>
            <a:p>
              <a:r>
                <a:rPr lang="ja-JP" altLang="en-US" sz="1050" dirty="0">
                  <a:solidFill>
                    <a:prstClr val="black"/>
                  </a:solidFill>
                  <a:latin typeface="メイリオ" panose="020B0604030504040204" pitchFamily="50" charset="-128"/>
                  <a:cs typeface="メイリオ" pitchFamily="50" charset="-128"/>
                </a:rPr>
                <a:t>　　センティブを検討する。</a:t>
              </a:r>
            </a:p>
          </p:txBody>
        </p:sp>
        <p:sp>
          <p:nvSpPr>
            <p:cNvPr id="26" name="テキスト ボックス 25"/>
            <p:cNvSpPr txBox="1"/>
            <p:nvPr/>
          </p:nvSpPr>
          <p:spPr>
            <a:xfrm>
              <a:off x="4019323" y="2880617"/>
              <a:ext cx="5047850" cy="577081"/>
            </a:xfrm>
            <a:prstGeom prst="rect">
              <a:avLst/>
            </a:prstGeom>
            <a:noFill/>
          </p:spPr>
          <p:txBody>
            <a:bodyPr wrap="square" rtlCol="0">
              <a:spAutoFit/>
            </a:bodyPr>
            <a:lstStyle/>
            <a:p>
              <a:pPr marL="261938" indent="-261938"/>
              <a:r>
                <a:rPr lang="ja-JP" altLang="en-US" sz="1050" dirty="0">
                  <a:latin typeface="メイリオ" panose="020B0604030504040204" pitchFamily="50" charset="-128"/>
                  <a:cs typeface="メイリオ" pitchFamily="50" charset="-128"/>
                </a:rPr>
                <a:t>⑨　戦略的な誘致活動やコロナ禍に対応した安全・安心な受け入れ体制の構築、利便性の高い天保山客船ターミナルの整備、新たな観光ツアー先の開拓などにより、クルーズ客船を誘致する。</a:t>
              </a:r>
            </a:p>
          </p:txBody>
        </p:sp>
        <p:sp>
          <p:nvSpPr>
            <p:cNvPr id="28" name="テキスト ボックス 27">
              <a:extLst>
                <a:ext uri="{FF2B5EF4-FFF2-40B4-BE49-F238E27FC236}">
                  <a16:creationId xmlns:a16="http://schemas.microsoft.com/office/drawing/2014/main" id="{154110AE-1424-4CED-851F-57A70A817E21}"/>
                </a:ext>
              </a:extLst>
            </p:cNvPr>
            <p:cNvSpPr txBox="1"/>
            <p:nvPr/>
          </p:nvSpPr>
          <p:spPr>
            <a:xfrm>
              <a:off x="4019323" y="3440886"/>
              <a:ext cx="4896000" cy="415498"/>
            </a:xfrm>
            <a:prstGeom prst="rect">
              <a:avLst/>
            </a:prstGeom>
            <a:noFill/>
          </p:spPr>
          <p:txBody>
            <a:bodyPr wrap="square" rtlCol="0">
              <a:spAutoFit/>
            </a:bodyPr>
            <a:lstStyle/>
            <a:p>
              <a:pPr marL="261938" indent="-261938"/>
              <a:r>
                <a:rPr lang="ja-JP" altLang="en-US" sz="1050" dirty="0">
                  <a:latin typeface="メイリオ" panose="020B0604030504040204" pitchFamily="50" charset="-128"/>
                  <a:cs typeface="メイリオ" pitchFamily="50" charset="-128"/>
                </a:rPr>
                <a:t>⑩</a:t>
              </a:r>
              <a:r>
                <a:rPr lang="ja-JP" altLang="en-US" sz="1050" dirty="0">
                  <a:solidFill>
                    <a:prstClr val="black"/>
                  </a:solidFill>
                  <a:latin typeface="メイリオ" panose="020B0604030504040204" pitchFamily="50" charset="-128"/>
                  <a:cs typeface="メイリオ" pitchFamily="50" charset="-128"/>
                </a:rPr>
                <a:t>　港湾施設</a:t>
              </a:r>
              <a:r>
                <a:rPr lang="ja-JP" altLang="en-US" sz="1050" dirty="0">
                  <a:latin typeface="メイリオ" panose="020B0604030504040204" pitchFamily="50" charset="-128"/>
                  <a:cs typeface="メイリオ" pitchFamily="50" charset="-128"/>
                </a:rPr>
                <a:t>の</a:t>
              </a:r>
              <a:r>
                <a:rPr lang="ja-JP" altLang="en-US" sz="1050" dirty="0">
                  <a:solidFill>
                    <a:prstClr val="black"/>
                  </a:solidFill>
                  <a:latin typeface="メイリオ" panose="020B0604030504040204" pitchFamily="50" charset="-128"/>
                  <a:cs typeface="メイリオ" pitchFamily="50" charset="-128"/>
                </a:rPr>
                <a:t>強靭化（災害に強い港湾施設の整備）</a:t>
              </a:r>
            </a:p>
            <a:p>
              <a:pPr marL="261938" indent="-261938"/>
              <a:endParaRPr lang="ja-JP" altLang="en-US" sz="1050" dirty="0">
                <a:solidFill>
                  <a:srgbClr val="FF0000"/>
                </a:solidFill>
                <a:latin typeface="メイリオ" panose="020B0604030504040204" pitchFamily="50" charset="-128"/>
                <a:cs typeface="メイリオ" pitchFamily="50" charset="-128"/>
              </a:endParaRPr>
            </a:p>
          </p:txBody>
        </p:sp>
        <p:sp>
          <p:nvSpPr>
            <p:cNvPr id="25" name="テキスト ボックス 24">
              <a:extLst>
                <a:ext uri="{FF2B5EF4-FFF2-40B4-BE49-F238E27FC236}">
                  <a16:creationId xmlns:a16="http://schemas.microsoft.com/office/drawing/2014/main" id="{154110AE-1424-4CED-851F-57A70A817E21}"/>
                </a:ext>
              </a:extLst>
            </p:cNvPr>
            <p:cNvSpPr txBox="1"/>
            <p:nvPr/>
          </p:nvSpPr>
          <p:spPr>
            <a:xfrm>
              <a:off x="4018158" y="3718699"/>
              <a:ext cx="4896000" cy="57708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61938" indent="-261938"/>
              <a:r>
                <a:rPr lang="ja-JP" altLang="en-US" sz="1050" dirty="0">
                  <a:latin typeface="メイリオ" panose="020B0604030504040204" pitchFamily="50" charset="-128"/>
                  <a:cs typeface="メイリオ" pitchFamily="50" charset="-128"/>
                </a:rPr>
                <a:t>⑪　</a:t>
              </a:r>
              <a:r>
                <a:rPr lang="en-US" altLang="ja-JP" sz="1050" dirty="0">
                  <a:latin typeface="メイリオ" panose="020B0604030504040204" pitchFamily="50" charset="-128"/>
                  <a:cs typeface="メイリオ" pitchFamily="50" charset="-128"/>
                </a:rPr>
                <a:t>LNG</a:t>
              </a:r>
              <a:r>
                <a:rPr lang="ja-JP" altLang="en-US" sz="1050" dirty="0">
                  <a:latin typeface="メイリオ" panose="020B0604030504040204" pitchFamily="50" charset="-128"/>
                  <a:cs typeface="メイリオ" pitchFamily="50" charset="-128"/>
                </a:rPr>
                <a:t>バンカリング拠点の形成など、環境にも配慮した港湾機能の高度化に取り組む。さらに、脱炭素社会の実現に向けカーボンニュートラルポート（</a:t>
              </a:r>
              <a:r>
                <a:rPr lang="en-US" altLang="ja-JP" sz="1050" dirty="0">
                  <a:latin typeface="メイリオ" panose="020B0604030504040204" pitchFamily="50" charset="-128"/>
                  <a:cs typeface="メイリオ" pitchFamily="50" charset="-128"/>
                </a:rPr>
                <a:t>CNP</a:t>
              </a:r>
              <a:r>
                <a:rPr lang="ja-JP" altLang="en-US" sz="1050" dirty="0">
                  <a:latin typeface="メイリオ" panose="020B0604030504040204" pitchFamily="50" charset="-128"/>
                  <a:cs typeface="メイリオ" pitchFamily="50" charset="-128"/>
                </a:rPr>
                <a:t>）の形成を目指す。</a:t>
              </a:r>
              <a:endParaRPr lang="ja-JP" altLang="en-US" sz="1050" dirty="0">
                <a:solidFill>
                  <a:srgbClr val="FF0000"/>
                </a:solidFill>
                <a:highlight>
                  <a:srgbClr val="FFFF00"/>
                </a:highlight>
                <a:latin typeface="メイリオ" panose="020B0604030504040204" pitchFamily="50" charset="-128"/>
                <a:cs typeface="メイリオ" pitchFamily="50" charset="-128"/>
              </a:endParaRPr>
            </a:p>
          </p:txBody>
        </p:sp>
      </p:grpSp>
    </p:spTree>
    <p:extLst>
      <p:ext uri="{BB962C8B-B14F-4D97-AF65-F5344CB8AC3E}">
        <p14:creationId xmlns:p14="http://schemas.microsoft.com/office/powerpoint/2010/main" val="1085067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57220" y="284191"/>
            <a:ext cx="7886700" cy="402534"/>
          </a:xfrm>
          <a:prstGeom prst="rect">
            <a:avLst/>
          </a:prstGeom>
        </p:spPr>
        <p:txBody>
          <a:bodyPr vert="horz" lIns="91440" tIns="45720" rIns="91440" bIns="45720" spcCol="18000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1600" b="1" dirty="0">
                <a:solidFill>
                  <a:schemeClr val="tx1"/>
                </a:solidFill>
                <a:latin typeface="+mj-ea"/>
                <a:ea typeface="+mj-ea"/>
              </a:rPr>
              <a:t>５．港湾計画における貨物量の見通し</a:t>
            </a:r>
            <a:endParaRPr lang="en-US" altLang="ja-JP" sz="1600" b="1" dirty="0">
              <a:solidFill>
                <a:schemeClr val="tx1"/>
              </a:solidFill>
              <a:latin typeface="+mj-ea"/>
              <a:ea typeface="+mj-ea"/>
            </a:endParaRPr>
          </a:p>
        </p:txBody>
      </p:sp>
      <p:sp>
        <p:nvSpPr>
          <p:cNvPr id="53" name="テキスト ボックス 52"/>
          <p:cNvSpPr txBox="1"/>
          <p:nvPr/>
        </p:nvSpPr>
        <p:spPr>
          <a:xfrm>
            <a:off x="-34158" y="2525898"/>
            <a:ext cx="2724656" cy="313334"/>
          </a:xfrm>
          <a:prstGeom prst="rect">
            <a:avLst/>
          </a:prstGeom>
          <a:noFill/>
        </p:spPr>
        <p:txBody>
          <a:bodyPr wrap="square" tIns="18000" bIns="18000" rtlCol="0">
            <a:spAutoFit/>
          </a:bodyPr>
          <a:lstStyle/>
          <a:p>
            <a:pPr algn="l">
              <a:lnSpc>
                <a:spcPts val="2400"/>
              </a:lnSpc>
            </a:pPr>
            <a:r>
              <a:rPr lang="ja-JP" altLang="en-US" sz="1200" dirty="0">
                <a:latin typeface="+mn-ea"/>
              </a:rPr>
              <a:t>■取扱貨物量推計フロー</a:t>
            </a:r>
            <a:endParaRPr lang="ja-JP" altLang="en-US" sz="1200" b="1" dirty="0">
              <a:latin typeface="+mn-ea"/>
            </a:endParaRPr>
          </a:p>
        </p:txBody>
      </p:sp>
      <p:sp>
        <p:nvSpPr>
          <p:cNvPr id="79" name="正方形/長方形 78"/>
          <p:cNvSpPr/>
          <p:nvPr/>
        </p:nvSpPr>
        <p:spPr>
          <a:xfrm>
            <a:off x="81169" y="632828"/>
            <a:ext cx="4481306" cy="1738938"/>
          </a:xfrm>
          <a:prstGeom prst="rect">
            <a:avLst/>
          </a:prstGeom>
        </p:spPr>
        <p:txBody>
          <a:bodyPr wrap="square">
            <a:spAutoFit/>
          </a:bodyPr>
          <a:lstStyle/>
          <a:p>
            <a:pPr marL="180975" lvl="0" indent="-180975" algn="just">
              <a:spcAft>
                <a:spcPts val="0"/>
              </a:spcAft>
              <a:buFont typeface="Wingdings" panose="05000000000000000000" pitchFamily="2" charset="2"/>
              <a:buChar char="Ø"/>
            </a:pPr>
            <a:r>
              <a:rPr lang="ja-JP" altLang="en-US" sz="1300" kern="100" dirty="0">
                <a:latin typeface="+mj-ea"/>
                <a:ea typeface="+mj-ea"/>
                <a:cs typeface="Times New Roman" panose="02020603050405020304" pitchFamily="18" charset="0"/>
              </a:rPr>
              <a:t>平成</a:t>
            </a:r>
            <a:r>
              <a:rPr lang="en-US" altLang="ja-JP" sz="1300" kern="100" dirty="0">
                <a:latin typeface="+mj-ea"/>
                <a:ea typeface="+mj-ea"/>
                <a:cs typeface="Times New Roman" panose="02020603050405020304" pitchFamily="18" charset="0"/>
              </a:rPr>
              <a:t>31</a:t>
            </a:r>
            <a:r>
              <a:rPr lang="ja-JP" altLang="en-US" sz="1300" kern="100" dirty="0">
                <a:latin typeface="+mj-ea"/>
                <a:ea typeface="+mj-ea"/>
                <a:cs typeface="Times New Roman" panose="02020603050405020304" pitchFamily="18" charset="0"/>
              </a:rPr>
              <a:t>年</a:t>
            </a:r>
            <a:r>
              <a:rPr lang="en-US" altLang="ja-JP" sz="1300" kern="100" dirty="0">
                <a:latin typeface="+mj-ea"/>
                <a:ea typeface="+mj-ea"/>
                <a:cs typeface="Times New Roman" panose="02020603050405020304" pitchFamily="18" charset="0"/>
              </a:rPr>
              <a:t>3</a:t>
            </a:r>
            <a:r>
              <a:rPr lang="ja-JP" altLang="en-US" sz="1300" kern="100" dirty="0">
                <a:latin typeface="+mj-ea"/>
                <a:ea typeface="+mj-ea"/>
                <a:cs typeface="Times New Roman" panose="02020603050405020304" pitchFamily="18" charset="0"/>
              </a:rPr>
              <a:t>月に改訂した大阪港</a:t>
            </a:r>
            <a:r>
              <a:rPr lang="ja-JP" altLang="ja-JP" sz="1300" kern="100" dirty="0">
                <a:latin typeface="+mj-ea"/>
                <a:ea typeface="+mj-ea"/>
                <a:cs typeface="Times New Roman" panose="02020603050405020304" pitchFamily="18" charset="0"/>
              </a:rPr>
              <a:t>港湾計画</a:t>
            </a:r>
            <a:r>
              <a:rPr lang="ja-JP" altLang="en-US" sz="1300" kern="100" dirty="0">
                <a:latin typeface="+mj-ea"/>
                <a:ea typeface="+mj-ea"/>
                <a:cs typeface="Times New Roman" panose="02020603050405020304" pitchFamily="18" charset="0"/>
              </a:rPr>
              <a:t>において</a:t>
            </a:r>
            <a:r>
              <a:rPr lang="ja-JP" altLang="ja-JP" sz="1300" kern="100" dirty="0">
                <a:latin typeface="+mj-ea"/>
                <a:ea typeface="+mj-ea"/>
                <a:cs typeface="Times New Roman" panose="02020603050405020304" pitchFamily="18" charset="0"/>
              </a:rPr>
              <a:t>、概ね</a:t>
            </a:r>
            <a:r>
              <a:rPr lang="en-US" altLang="ja-JP" sz="1300" kern="100" dirty="0">
                <a:latin typeface="+mj-ea"/>
                <a:ea typeface="+mj-ea"/>
                <a:cs typeface="Times New Roman" panose="02020603050405020304" pitchFamily="18" charset="0"/>
              </a:rPr>
              <a:t>10</a:t>
            </a:r>
            <a:r>
              <a:rPr lang="ja-JP" altLang="ja-JP" sz="1300" kern="100" dirty="0">
                <a:latin typeface="+mj-ea"/>
                <a:ea typeface="+mj-ea"/>
                <a:cs typeface="Times New Roman" panose="02020603050405020304" pitchFamily="18" charset="0"/>
              </a:rPr>
              <a:t>年後の取扱貨物量を</a:t>
            </a:r>
            <a:r>
              <a:rPr lang="ja-JP" altLang="en-US" sz="1300" kern="100" dirty="0">
                <a:latin typeface="+mj-ea"/>
                <a:ea typeface="+mj-ea"/>
                <a:cs typeface="Times New Roman" panose="02020603050405020304" pitchFamily="18" charset="0"/>
              </a:rPr>
              <a:t>下記の</a:t>
            </a:r>
            <a:r>
              <a:rPr lang="ja-JP" altLang="ja-JP" sz="1300" kern="100" dirty="0">
                <a:latin typeface="+mj-ea"/>
                <a:ea typeface="+mj-ea"/>
                <a:cs typeface="Times New Roman" panose="02020603050405020304" pitchFamily="18" charset="0"/>
              </a:rPr>
              <a:t>方法により、推計</a:t>
            </a:r>
            <a:r>
              <a:rPr lang="ja-JP" altLang="en-US" sz="1300" kern="100" dirty="0">
                <a:latin typeface="+mj-ea"/>
                <a:ea typeface="+mj-ea"/>
                <a:cs typeface="Times New Roman" panose="02020603050405020304" pitchFamily="18" charset="0"/>
              </a:rPr>
              <a:t>した</a:t>
            </a:r>
            <a:r>
              <a:rPr lang="ja-JP" altLang="ja-JP" sz="1300" kern="100" dirty="0">
                <a:latin typeface="+mj-ea"/>
                <a:ea typeface="+mj-ea"/>
                <a:cs typeface="Times New Roman" panose="02020603050405020304" pitchFamily="18" charset="0"/>
              </a:rPr>
              <a:t>。</a:t>
            </a:r>
            <a:endParaRPr lang="en-US" altLang="ja-JP" sz="1300" kern="100" dirty="0">
              <a:latin typeface="+mj-ea"/>
              <a:ea typeface="+mj-ea"/>
              <a:cs typeface="Times New Roman" panose="02020603050405020304" pitchFamily="18" charset="0"/>
            </a:endParaRPr>
          </a:p>
          <a:p>
            <a:pPr lvl="0" algn="just">
              <a:spcAft>
                <a:spcPts val="0"/>
              </a:spcAft>
            </a:pPr>
            <a:endParaRPr lang="ja-JP" altLang="ja-JP" sz="800" kern="100" dirty="0">
              <a:latin typeface="+mj-ea"/>
              <a:ea typeface="+mj-ea"/>
              <a:cs typeface="Times New Roman" panose="02020603050405020304" pitchFamily="18" charset="0"/>
            </a:endParaRPr>
          </a:p>
          <a:p>
            <a:pPr marL="180975" lvl="0" indent="-180975" algn="just">
              <a:spcAft>
                <a:spcPts val="0"/>
              </a:spcAft>
              <a:buFont typeface="Wingdings" panose="05000000000000000000" pitchFamily="2" charset="2"/>
              <a:buChar char="Ø"/>
            </a:pPr>
            <a:r>
              <a:rPr lang="ja-JP" altLang="en-US" sz="1300" kern="100" dirty="0">
                <a:latin typeface="+mj-ea"/>
                <a:ea typeface="+mj-ea"/>
                <a:cs typeface="Times New Roman" panose="02020603050405020304" pitchFamily="18" charset="0"/>
              </a:rPr>
              <a:t>大阪港の取扱貨物量推計の結果、</a:t>
            </a:r>
            <a:r>
              <a:rPr lang="en-US" altLang="ja-JP" sz="1300" kern="100" dirty="0">
                <a:latin typeface="+mj-ea"/>
                <a:ea typeface="+mj-ea"/>
                <a:cs typeface="Times New Roman" panose="02020603050405020304" pitchFamily="18" charset="0"/>
              </a:rPr>
              <a:t>2020</a:t>
            </a:r>
            <a:r>
              <a:rPr lang="ja-JP" altLang="en-US" sz="1300" kern="100" dirty="0">
                <a:latin typeface="+mj-ea"/>
                <a:ea typeface="+mj-ea"/>
                <a:cs typeface="Times New Roman" panose="02020603050405020304" pitchFamily="18" charset="0"/>
              </a:rPr>
              <a:t>年代後半の</a:t>
            </a:r>
            <a:endParaRPr lang="en-US" altLang="ja-JP" sz="1300" kern="100" dirty="0">
              <a:latin typeface="+mj-ea"/>
              <a:ea typeface="+mj-ea"/>
              <a:cs typeface="Times New Roman" panose="02020603050405020304" pitchFamily="18" charset="0"/>
            </a:endParaRPr>
          </a:p>
          <a:p>
            <a:pPr lvl="0" algn="just">
              <a:spcAft>
                <a:spcPts val="0"/>
              </a:spcAft>
            </a:pPr>
            <a:r>
              <a:rPr lang="ja-JP" altLang="en-US" sz="1300" kern="100" dirty="0">
                <a:latin typeface="+mj-ea"/>
                <a:ea typeface="+mj-ea"/>
                <a:cs typeface="Times New Roman" panose="02020603050405020304" pitchFamily="18" charset="0"/>
              </a:rPr>
              <a:t>　外貿コンテナ貨物量は、</a:t>
            </a:r>
            <a:r>
              <a:rPr lang="en-US" altLang="ja-JP" sz="1300" kern="100" dirty="0">
                <a:latin typeface="+mj-ea"/>
                <a:ea typeface="+mj-ea"/>
                <a:cs typeface="Times New Roman" panose="02020603050405020304" pitchFamily="18" charset="0"/>
              </a:rPr>
              <a:t>271</a:t>
            </a:r>
            <a:r>
              <a:rPr lang="ja-JP" altLang="en-US" sz="1300" kern="100" dirty="0">
                <a:latin typeface="+mj-ea"/>
                <a:ea typeface="+mj-ea"/>
                <a:cs typeface="Times New Roman" panose="02020603050405020304" pitchFamily="18" charset="0"/>
              </a:rPr>
              <a:t>万</a:t>
            </a:r>
            <a:r>
              <a:rPr lang="en-US" altLang="ja-JP" sz="1300" kern="100" dirty="0">
                <a:latin typeface="+mj-ea"/>
                <a:ea typeface="+mj-ea"/>
                <a:cs typeface="Times New Roman" panose="02020603050405020304" pitchFamily="18" charset="0"/>
              </a:rPr>
              <a:t>TEU</a:t>
            </a:r>
            <a:r>
              <a:rPr lang="ja-JP" altLang="en-US" sz="1300" kern="100" dirty="0">
                <a:latin typeface="+mj-ea"/>
                <a:ea typeface="+mj-ea"/>
                <a:cs typeface="Times New Roman" panose="02020603050405020304" pitchFamily="18" charset="0"/>
              </a:rPr>
              <a:t>と今後堅調に増加</a:t>
            </a:r>
            <a:endParaRPr lang="en-US" altLang="ja-JP" sz="1300" kern="100" dirty="0">
              <a:latin typeface="+mj-ea"/>
              <a:ea typeface="+mj-ea"/>
              <a:cs typeface="Times New Roman" panose="02020603050405020304" pitchFamily="18" charset="0"/>
            </a:endParaRPr>
          </a:p>
          <a:p>
            <a:pPr lvl="0" algn="just">
              <a:spcAft>
                <a:spcPts val="0"/>
              </a:spcAft>
            </a:pPr>
            <a:r>
              <a:rPr lang="ja-JP" altLang="en-US" sz="1300" kern="100" dirty="0">
                <a:latin typeface="+mj-ea"/>
                <a:ea typeface="+mj-ea"/>
                <a:cs typeface="Times New Roman" panose="02020603050405020304" pitchFamily="18" charset="0"/>
              </a:rPr>
              <a:t>　する</a:t>
            </a:r>
            <a:r>
              <a:rPr lang="ja-JP" altLang="ja-JP" sz="1300" kern="100" dirty="0">
                <a:latin typeface="+mj-ea"/>
                <a:ea typeface="+mj-ea"/>
                <a:cs typeface="Times New Roman" panose="02020603050405020304" pitchFamily="18" charset="0"/>
              </a:rPr>
              <a:t>見込み</a:t>
            </a:r>
            <a:r>
              <a:rPr lang="ja-JP" altLang="en-US" sz="1300" kern="100" dirty="0">
                <a:latin typeface="+mj-ea"/>
                <a:ea typeface="+mj-ea"/>
                <a:cs typeface="Times New Roman" panose="02020603050405020304" pitchFamily="18" charset="0"/>
              </a:rPr>
              <a:t>。</a:t>
            </a:r>
            <a:endParaRPr lang="en-US" altLang="ja-JP" sz="1300" kern="100" dirty="0">
              <a:latin typeface="+mj-ea"/>
              <a:ea typeface="+mj-ea"/>
              <a:cs typeface="Times New Roman" panose="02020603050405020304" pitchFamily="18" charset="0"/>
            </a:endParaRPr>
          </a:p>
          <a:p>
            <a:pPr lvl="0" algn="just">
              <a:spcAft>
                <a:spcPts val="0"/>
              </a:spcAft>
            </a:pPr>
            <a:endParaRPr lang="en-US" altLang="ja-JP" sz="800" kern="100" dirty="0">
              <a:effectLst/>
              <a:latin typeface="+mj-ea"/>
              <a:ea typeface="+mj-ea"/>
              <a:cs typeface="Times New Roman" panose="02020603050405020304" pitchFamily="18" charset="0"/>
            </a:endParaRPr>
          </a:p>
          <a:p>
            <a:pPr marL="180975" lvl="0" indent="-180975" algn="just">
              <a:spcAft>
                <a:spcPts val="0"/>
              </a:spcAft>
              <a:buFont typeface="Wingdings" panose="05000000000000000000" pitchFamily="2" charset="2"/>
              <a:buChar char="Ø"/>
            </a:pPr>
            <a:r>
              <a:rPr lang="ja-JP" altLang="en-US" sz="1300" kern="100" dirty="0">
                <a:latin typeface="+mj-ea"/>
                <a:cs typeface="Times New Roman" panose="02020603050405020304" pitchFamily="18" charset="0"/>
              </a:rPr>
              <a:t>また、総取扱貨物量についても、</a:t>
            </a:r>
            <a:r>
              <a:rPr lang="en-US" altLang="ja-JP" sz="1300" kern="100" dirty="0">
                <a:latin typeface="+mj-ea"/>
                <a:cs typeface="Times New Roman" panose="02020603050405020304" pitchFamily="18" charset="0"/>
              </a:rPr>
              <a:t>9,660</a:t>
            </a:r>
            <a:r>
              <a:rPr lang="ja-JP" altLang="en-US" sz="1300" kern="100" dirty="0">
                <a:latin typeface="+mj-ea"/>
                <a:cs typeface="Times New Roman" panose="02020603050405020304" pitchFamily="18" charset="0"/>
              </a:rPr>
              <a:t>万トンと堅調</a:t>
            </a:r>
            <a:endParaRPr lang="en-US" altLang="ja-JP" sz="1300" kern="100" dirty="0">
              <a:latin typeface="+mj-ea"/>
              <a:cs typeface="Times New Roman" panose="02020603050405020304" pitchFamily="18" charset="0"/>
            </a:endParaRPr>
          </a:p>
          <a:p>
            <a:pPr lvl="0" algn="just">
              <a:spcAft>
                <a:spcPts val="0"/>
              </a:spcAft>
            </a:pPr>
            <a:r>
              <a:rPr lang="ja-JP" altLang="en-US" sz="1300" kern="100" dirty="0">
                <a:latin typeface="+mj-ea"/>
                <a:cs typeface="Times New Roman" panose="02020603050405020304" pitchFamily="18" charset="0"/>
              </a:rPr>
              <a:t>　に</a:t>
            </a:r>
            <a:r>
              <a:rPr lang="ja-JP" altLang="ja-JP" sz="1300" kern="100" dirty="0">
                <a:latin typeface="+mj-ea"/>
                <a:cs typeface="Times New Roman" panose="02020603050405020304" pitchFamily="18" charset="0"/>
              </a:rPr>
              <a:t>増加する見込み</a:t>
            </a:r>
            <a:r>
              <a:rPr lang="ja-JP" altLang="en-US" sz="1300" kern="100" dirty="0">
                <a:latin typeface="+mj-ea"/>
                <a:cs typeface="Times New Roman" panose="02020603050405020304" pitchFamily="18" charset="0"/>
              </a:rPr>
              <a:t>。</a:t>
            </a:r>
            <a:endParaRPr lang="en-US" altLang="ja-JP" sz="1300" kern="100" dirty="0">
              <a:latin typeface="+mj-ea"/>
              <a:cs typeface="Times New Roman" panose="02020603050405020304" pitchFamily="18" charset="0"/>
            </a:endParaRPr>
          </a:p>
        </p:txBody>
      </p:sp>
      <p:sp>
        <p:nvSpPr>
          <p:cNvPr id="82" name="タイトル 1"/>
          <p:cNvSpPr txBox="1">
            <a:spLocks/>
          </p:cNvSpPr>
          <p:nvPr/>
        </p:nvSpPr>
        <p:spPr>
          <a:xfrm>
            <a:off x="0" y="1"/>
            <a:ext cx="7886700" cy="61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a:solidFill>
                  <a:schemeClr val="tx1"/>
                </a:solidFill>
                <a:latin typeface="+mj-ea"/>
              </a:rPr>
              <a:t>Ⅱ</a:t>
            </a:r>
            <a:r>
              <a:rPr lang="ja-JP" altLang="en-US" sz="1600" b="1" dirty="0">
                <a:solidFill>
                  <a:schemeClr val="tx1"/>
                </a:solidFill>
                <a:latin typeface="+mj-ea"/>
              </a:rPr>
              <a:t>　港湾施設提供事業を取り巻く状況</a:t>
            </a:r>
          </a:p>
        </p:txBody>
      </p:sp>
      <p:sp>
        <p:nvSpPr>
          <p:cNvPr id="66" name="テキスト ボックス 65"/>
          <p:cNvSpPr txBox="1"/>
          <p:nvPr/>
        </p:nvSpPr>
        <p:spPr>
          <a:xfrm>
            <a:off x="2163380" y="6598632"/>
            <a:ext cx="2027620" cy="220923"/>
          </a:xfrm>
          <a:prstGeom prst="rect">
            <a:avLst/>
          </a:prstGeom>
          <a:solidFill>
            <a:srgbClr val="F6800A"/>
          </a:solidFill>
          <a:ln w="31750">
            <a:solidFill>
              <a:srgbClr val="FF0000"/>
            </a:solidFill>
          </a:ln>
        </p:spPr>
        <p:txBody>
          <a:bodyPr wrap="square" lIns="91202" tIns="17953" rIns="91202" bIns="17953" rtlCol="0">
            <a:spAutoFit/>
          </a:bodyPr>
          <a:lstStyle/>
          <a:p>
            <a:pPr algn="ctr"/>
            <a:r>
              <a:rPr lang="ja-JP" altLang="en-US" sz="1200" dirty="0">
                <a:solidFill>
                  <a:schemeClr val="bg1"/>
                </a:solidFill>
                <a:effectLst>
                  <a:outerShdw blurRad="38100" dist="38100" dir="2700000" algn="tl">
                    <a:srgbClr val="000000">
                      <a:alpha val="43137"/>
                    </a:srgbClr>
                  </a:outerShdw>
                </a:effectLst>
                <a:latin typeface="+mj-ea"/>
                <a:ea typeface="+mj-ea"/>
              </a:rPr>
              <a:t>外貿ｺﾝﾃﾅ貨物量（</a:t>
            </a:r>
            <a:r>
              <a:rPr lang="en-US" altLang="ja-JP" sz="1200" dirty="0">
                <a:solidFill>
                  <a:schemeClr val="bg1"/>
                </a:solidFill>
                <a:effectLst>
                  <a:outerShdw blurRad="38100" dist="38100" dir="2700000" algn="tl">
                    <a:srgbClr val="000000">
                      <a:alpha val="43137"/>
                    </a:srgbClr>
                  </a:outerShdw>
                </a:effectLst>
                <a:latin typeface="+mj-ea"/>
                <a:ea typeface="+mj-ea"/>
              </a:rPr>
              <a:t>TEU</a:t>
            </a:r>
            <a:r>
              <a:rPr lang="ja-JP" altLang="en-US" sz="1200" dirty="0">
                <a:solidFill>
                  <a:schemeClr val="bg1"/>
                </a:solidFill>
                <a:effectLst>
                  <a:outerShdw blurRad="38100" dist="38100" dir="2700000" algn="tl">
                    <a:srgbClr val="000000">
                      <a:alpha val="43137"/>
                    </a:srgbClr>
                  </a:outerShdw>
                </a:effectLst>
                <a:latin typeface="+mj-ea"/>
                <a:ea typeface="+mj-ea"/>
              </a:rPr>
              <a:t>）</a:t>
            </a:r>
            <a:endParaRPr lang="en-US" altLang="ja-JP" sz="1200" dirty="0">
              <a:solidFill>
                <a:schemeClr val="bg1"/>
              </a:solidFill>
              <a:effectLst>
                <a:outerShdw blurRad="38100" dist="38100" dir="2700000" algn="tl">
                  <a:srgbClr val="000000">
                    <a:alpha val="43137"/>
                  </a:srgbClr>
                </a:outerShdw>
              </a:effectLst>
              <a:latin typeface="+mj-ea"/>
              <a:ea typeface="+mj-ea"/>
            </a:endParaRPr>
          </a:p>
        </p:txBody>
      </p:sp>
      <p:sp>
        <p:nvSpPr>
          <p:cNvPr id="67" name="テキスト ボックス 66"/>
          <p:cNvSpPr txBox="1"/>
          <p:nvPr/>
        </p:nvSpPr>
        <p:spPr>
          <a:xfrm>
            <a:off x="25400" y="3771004"/>
            <a:ext cx="4213225" cy="292147"/>
          </a:xfrm>
          <a:prstGeom prst="rect">
            <a:avLst/>
          </a:prstGeom>
          <a:solidFill>
            <a:schemeClr val="bg1"/>
          </a:solidFill>
          <a:ln w="38100">
            <a:solidFill>
              <a:schemeClr val="tx1"/>
            </a:solidFill>
          </a:ln>
        </p:spPr>
        <p:txBody>
          <a:bodyPr vert="horz" wrap="square" lIns="91202" tIns="45601" rIns="91202" bIns="45601" rtlCol="0" anchor="ctr" anchorCtr="1">
            <a:spAutoFit/>
          </a:bodyPr>
          <a:lstStyle/>
          <a:p>
            <a:pPr algn="ctr"/>
            <a:r>
              <a:rPr lang="ja-JP" altLang="en-US" sz="1300" dirty="0">
                <a:effectLst>
                  <a:outerShdw blurRad="38100" dist="38100" dir="2700000" algn="tl">
                    <a:srgbClr val="000000">
                      <a:alpha val="43137"/>
                    </a:srgbClr>
                  </a:outerShdw>
                </a:effectLst>
                <a:latin typeface="+mj-ea"/>
                <a:ea typeface="+mj-ea"/>
              </a:rPr>
              <a:t>外　　貿</a:t>
            </a:r>
          </a:p>
        </p:txBody>
      </p:sp>
      <p:cxnSp>
        <p:nvCxnSpPr>
          <p:cNvPr id="69" name="カギ線コネクタ 68"/>
          <p:cNvCxnSpPr/>
          <p:nvPr/>
        </p:nvCxnSpPr>
        <p:spPr>
          <a:xfrm rot="5400000" flipH="1" flipV="1">
            <a:off x="2119658" y="3462770"/>
            <a:ext cx="26094" cy="2052300"/>
          </a:xfrm>
          <a:prstGeom prst="bentConnector3">
            <a:avLst>
              <a:gd name="adj1" fmla="val -79750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2136996" y="4709900"/>
            <a:ext cx="0" cy="501865"/>
          </a:xfrm>
          <a:prstGeom prst="straightConnector1">
            <a:avLst/>
          </a:prstGeom>
          <a:ln w="19050">
            <a:solidFill>
              <a:schemeClr val="tx1"/>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71" name="左矢印吹き出し 70"/>
          <p:cNvSpPr/>
          <p:nvPr/>
        </p:nvSpPr>
        <p:spPr>
          <a:xfrm>
            <a:off x="2180113" y="4846920"/>
            <a:ext cx="1896591" cy="198304"/>
          </a:xfrm>
          <a:prstGeom prst="leftArrowCallout">
            <a:avLst>
              <a:gd name="adj1" fmla="val 25000"/>
              <a:gd name="adj2" fmla="val 25000"/>
              <a:gd name="adj3" fmla="val 25000"/>
              <a:gd name="adj4" fmla="val 90598"/>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202" tIns="17953" rIns="91202" bIns="17953" rtlCol="0" anchor="ctr"/>
          <a:lstStyle/>
          <a:p>
            <a:pPr algn="ctr"/>
            <a:r>
              <a:rPr lang="ja-JP" altLang="en-US" sz="1100" dirty="0">
                <a:solidFill>
                  <a:schemeClr val="tx1"/>
                </a:solidFill>
                <a:latin typeface="+mj-ea"/>
                <a:ea typeface="+mj-ea"/>
              </a:rPr>
              <a:t>貨物量・業界の動向</a:t>
            </a:r>
            <a:endParaRPr lang="en-US" altLang="ja-JP" sz="1100" dirty="0">
              <a:solidFill>
                <a:schemeClr val="tx1"/>
              </a:solidFill>
              <a:latin typeface="+mj-ea"/>
              <a:ea typeface="+mj-ea"/>
            </a:endParaRPr>
          </a:p>
        </p:txBody>
      </p:sp>
      <p:sp>
        <p:nvSpPr>
          <p:cNvPr id="72" name="右矢印吹き出し 71"/>
          <p:cNvSpPr/>
          <p:nvPr/>
        </p:nvSpPr>
        <p:spPr>
          <a:xfrm>
            <a:off x="81284" y="4842094"/>
            <a:ext cx="2004819" cy="198304"/>
          </a:xfrm>
          <a:prstGeom prst="rightArrowCallout">
            <a:avLst>
              <a:gd name="adj1" fmla="val 25000"/>
              <a:gd name="adj2" fmla="val 25000"/>
              <a:gd name="adj3" fmla="val 25000"/>
              <a:gd name="adj4" fmla="val 90277"/>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202" tIns="17953" rIns="91202" bIns="17953" rtlCol="0" anchor="ctr"/>
          <a:lstStyle/>
          <a:p>
            <a:pPr algn="ctr"/>
            <a:r>
              <a:rPr lang="ja-JP" altLang="en-US" sz="1100" dirty="0">
                <a:solidFill>
                  <a:schemeClr val="tx1"/>
                </a:solidFill>
                <a:latin typeface="+mj-ea"/>
                <a:ea typeface="+mj-ea"/>
              </a:rPr>
              <a:t>荷主等へのヒアリング</a:t>
            </a:r>
            <a:endParaRPr lang="en-US" altLang="ja-JP" sz="1100" dirty="0">
              <a:solidFill>
                <a:schemeClr val="tx1"/>
              </a:solidFill>
              <a:latin typeface="+mj-ea"/>
              <a:ea typeface="+mj-ea"/>
            </a:endParaRPr>
          </a:p>
        </p:txBody>
      </p:sp>
      <p:sp>
        <p:nvSpPr>
          <p:cNvPr id="73" name="テキスト ボックス 72"/>
          <p:cNvSpPr txBox="1"/>
          <p:nvPr/>
        </p:nvSpPr>
        <p:spPr>
          <a:xfrm>
            <a:off x="22995" y="5891315"/>
            <a:ext cx="1988094" cy="220923"/>
          </a:xfrm>
          <a:prstGeom prst="rect">
            <a:avLst/>
          </a:prstGeom>
          <a:solidFill>
            <a:srgbClr val="F6800A"/>
          </a:solidFill>
          <a:ln w="31750">
            <a:solidFill>
              <a:srgbClr val="FF0000"/>
            </a:solidFill>
          </a:ln>
        </p:spPr>
        <p:txBody>
          <a:bodyPr wrap="square" lIns="91202" tIns="17953" rIns="91202" bIns="17953" rtlCol="0" anchor="ctr" anchorCtr="1">
            <a:spAutoFit/>
          </a:bodyPr>
          <a:lstStyle/>
          <a:p>
            <a:pPr algn="ctr"/>
            <a:r>
              <a:rPr lang="ja-JP" altLang="en-US" sz="1200" dirty="0">
                <a:solidFill>
                  <a:schemeClr val="bg1"/>
                </a:solidFill>
                <a:effectLst>
                  <a:outerShdw blurRad="38100" dist="38100" dir="2700000" algn="tl">
                    <a:srgbClr val="000000">
                      <a:alpha val="43137"/>
                    </a:srgbClr>
                  </a:outerShdw>
                </a:effectLst>
                <a:latin typeface="+mj-ea"/>
                <a:ea typeface="+mj-ea"/>
              </a:rPr>
              <a:t>外貿一般貨物量（ﾄﾝ）</a:t>
            </a:r>
            <a:endParaRPr lang="en-US" altLang="ja-JP" sz="1200" dirty="0">
              <a:solidFill>
                <a:schemeClr val="bg1"/>
              </a:solidFill>
              <a:effectLst>
                <a:outerShdw blurRad="38100" dist="38100" dir="2700000" algn="tl">
                  <a:srgbClr val="000000">
                    <a:alpha val="43137"/>
                  </a:srgbClr>
                </a:outerShdw>
              </a:effectLst>
              <a:latin typeface="+mj-ea"/>
              <a:ea typeface="+mj-ea"/>
            </a:endParaRPr>
          </a:p>
        </p:txBody>
      </p:sp>
      <p:sp>
        <p:nvSpPr>
          <p:cNvPr id="74" name="右矢印吹き出し 73"/>
          <p:cNvSpPr/>
          <p:nvPr/>
        </p:nvSpPr>
        <p:spPr>
          <a:xfrm>
            <a:off x="2308705" y="6261148"/>
            <a:ext cx="832924" cy="179531"/>
          </a:xfrm>
          <a:prstGeom prst="rightArrowCallout">
            <a:avLst>
              <a:gd name="adj1" fmla="val 25000"/>
              <a:gd name="adj2" fmla="val 25000"/>
              <a:gd name="adj3" fmla="val 25000"/>
              <a:gd name="adj4" fmla="val 90277"/>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202" tIns="0" rIns="91202" bIns="0" rtlCol="0" anchor="ctr"/>
          <a:lstStyle/>
          <a:p>
            <a:pPr algn="ctr"/>
            <a:r>
              <a:rPr lang="ja-JP" altLang="en-US" sz="1100" dirty="0">
                <a:solidFill>
                  <a:schemeClr val="tx1"/>
                </a:solidFill>
                <a:latin typeface="+mj-ea"/>
                <a:ea typeface="+mj-ea"/>
              </a:rPr>
              <a:t>原単位</a:t>
            </a:r>
            <a:endParaRPr lang="en-US" altLang="ja-JP" sz="1100" dirty="0">
              <a:solidFill>
                <a:schemeClr val="tx1"/>
              </a:solidFill>
              <a:latin typeface="+mj-ea"/>
              <a:ea typeface="+mj-ea"/>
            </a:endParaRPr>
          </a:p>
        </p:txBody>
      </p:sp>
      <p:sp>
        <p:nvSpPr>
          <p:cNvPr id="75" name="左矢印吹き出し 74"/>
          <p:cNvSpPr/>
          <p:nvPr/>
        </p:nvSpPr>
        <p:spPr>
          <a:xfrm>
            <a:off x="3214491" y="6259843"/>
            <a:ext cx="965718" cy="179531"/>
          </a:xfrm>
          <a:prstGeom prst="leftArrowCallout">
            <a:avLst>
              <a:gd name="adj1" fmla="val 25000"/>
              <a:gd name="adj2" fmla="val 25000"/>
              <a:gd name="adj3" fmla="val 25000"/>
              <a:gd name="adj4" fmla="val 90598"/>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202" tIns="0" rIns="91202" bIns="0" rtlCol="0" anchor="ctr"/>
          <a:lstStyle/>
          <a:p>
            <a:pPr algn="ctr"/>
            <a:r>
              <a:rPr lang="ja-JP" altLang="en-US" sz="1100" dirty="0">
                <a:solidFill>
                  <a:schemeClr val="tx1"/>
                </a:solidFill>
                <a:latin typeface="+mj-ea"/>
                <a:ea typeface="+mj-ea"/>
              </a:rPr>
              <a:t>空コン率</a:t>
            </a:r>
            <a:endParaRPr lang="en-US" altLang="ja-JP" sz="1100" dirty="0">
              <a:solidFill>
                <a:schemeClr val="tx1"/>
              </a:solidFill>
              <a:latin typeface="+mj-ea"/>
              <a:ea typeface="+mj-ea"/>
            </a:endParaRPr>
          </a:p>
        </p:txBody>
      </p:sp>
      <p:sp>
        <p:nvSpPr>
          <p:cNvPr id="77" name="テキスト ボックス 76"/>
          <p:cNvSpPr txBox="1"/>
          <p:nvPr/>
        </p:nvSpPr>
        <p:spPr>
          <a:xfrm>
            <a:off x="4442460" y="5220069"/>
            <a:ext cx="4673664" cy="220923"/>
          </a:xfrm>
          <a:prstGeom prst="rect">
            <a:avLst/>
          </a:prstGeom>
          <a:solidFill>
            <a:srgbClr val="F6800A"/>
          </a:solidFill>
        </p:spPr>
        <p:txBody>
          <a:bodyPr wrap="square" lIns="91202" tIns="17953" rIns="91202" bIns="17953" rtlCol="0">
            <a:spAutoFit/>
          </a:bodyPr>
          <a:lstStyle/>
          <a:p>
            <a:pPr algn="ctr"/>
            <a:r>
              <a:rPr lang="ja-JP" altLang="en-US" sz="1200" dirty="0">
                <a:solidFill>
                  <a:schemeClr val="bg1"/>
                </a:solidFill>
                <a:effectLst>
                  <a:outerShdw blurRad="38100" dist="38100" dir="2700000" algn="tl">
                    <a:srgbClr val="000000">
                      <a:alpha val="43137"/>
                    </a:srgbClr>
                  </a:outerShdw>
                </a:effectLst>
                <a:latin typeface="+mj-ea"/>
                <a:ea typeface="+mj-ea"/>
              </a:rPr>
              <a:t>推計モデルの検討と将来貨物量推計</a:t>
            </a:r>
            <a:endParaRPr lang="en-US" altLang="ja-JP" sz="1200" dirty="0">
              <a:solidFill>
                <a:schemeClr val="bg1"/>
              </a:solidFill>
              <a:effectLst>
                <a:outerShdw blurRad="38100" dist="38100" dir="2700000" algn="tl">
                  <a:srgbClr val="000000">
                    <a:alpha val="43137"/>
                  </a:srgbClr>
                </a:outerShdw>
              </a:effectLst>
              <a:latin typeface="+mj-ea"/>
              <a:ea typeface="+mj-ea"/>
            </a:endParaRPr>
          </a:p>
        </p:txBody>
      </p:sp>
      <p:cxnSp>
        <p:nvCxnSpPr>
          <p:cNvPr id="78" name="カギ線コネクタ 77"/>
          <p:cNvCxnSpPr/>
          <p:nvPr/>
        </p:nvCxnSpPr>
        <p:spPr>
          <a:xfrm rot="16200000" flipH="1">
            <a:off x="6685466" y="3472624"/>
            <a:ext cx="12667" cy="2052300"/>
          </a:xfrm>
          <a:prstGeom prst="bentConnector3">
            <a:avLst>
              <a:gd name="adj1" fmla="val 166780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6696004" y="4702494"/>
            <a:ext cx="0" cy="521970"/>
          </a:xfrm>
          <a:prstGeom prst="straightConnector1">
            <a:avLst/>
          </a:prstGeom>
          <a:ln w="190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81" name="左矢印吹き出し 80"/>
          <p:cNvSpPr/>
          <p:nvPr/>
        </p:nvSpPr>
        <p:spPr>
          <a:xfrm>
            <a:off x="6745732" y="4853047"/>
            <a:ext cx="1904242" cy="196480"/>
          </a:xfrm>
          <a:prstGeom prst="leftArrowCallout">
            <a:avLst>
              <a:gd name="adj1" fmla="val 25000"/>
              <a:gd name="adj2" fmla="val 25000"/>
              <a:gd name="adj3" fmla="val 25000"/>
              <a:gd name="adj4" fmla="val 90598"/>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202" tIns="17953" rIns="91202" bIns="17953" rtlCol="0" anchor="ctr"/>
          <a:lstStyle/>
          <a:p>
            <a:pPr algn="ctr"/>
            <a:r>
              <a:rPr lang="ja-JP" altLang="en-US" sz="1100" dirty="0">
                <a:solidFill>
                  <a:schemeClr val="tx1"/>
                </a:solidFill>
                <a:latin typeface="+mj-ea"/>
                <a:ea typeface="+mj-ea"/>
              </a:rPr>
              <a:t>貨物量・業界の動向</a:t>
            </a:r>
            <a:endParaRPr lang="en-US" altLang="ja-JP" sz="1100" dirty="0">
              <a:solidFill>
                <a:schemeClr val="tx1"/>
              </a:solidFill>
              <a:latin typeface="+mj-ea"/>
              <a:ea typeface="+mj-ea"/>
            </a:endParaRPr>
          </a:p>
        </p:txBody>
      </p:sp>
      <p:sp>
        <p:nvSpPr>
          <p:cNvPr id="83" name="右矢印吹き出し 82"/>
          <p:cNvSpPr/>
          <p:nvPr/>
        </p:nvSpPr>
        <p:spPr>
          <a:xfrm>
            <a:off x="4616137" y="4857256"/>
            <a:ext cx="2031025" cy="196480"/>
          </a:xfrm>
          <a:prstGeom prst="rightArrowCallout">
            <a:avLst>
              <a:gd name="adj1" fmla="val 25000"/>
              <a:gd name="adj2" fmla="val 25000"/>
              <a:gd name="adj3" fmla="val 25000"/>
              <a:gd name="adj4" fmla="val 90277"/>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202" tIns="17953" rIns="91202" bIns="17953" rtlCol="0" anchor="ctr"/>
          <a:lstStyle/>
          <a:p>
            <a:pPr algn="ctr"/>
            <a:r>
              <a:rPr lang="ja-JP" altLang="en-US" sz="1100" dirty="0">
                <a:solidFill>
                  <a:schemeClr val="tx1"/>
                </a:solidFill>
                <a:latin typeface="+mj-ea"/>
                <a:ea typeface="+mj-ea"/>
              </a:rPr>
              <a:t>荷主等へのヒアリング</a:t>
            </a:r>
            <a:endParaRPr lang="en-US" altLang="ja-JP" sz="1100" dirty="0">
              <a:solidFill>
                <a:schemeClr val="tx1"/>
              </a:solidFill>
              <a:latin typeface="+mj-ea"/>
              <a:ea typeface="+mj-ea"/>
            </a:endParaRPr>
          </a:p>
        </p:txBody>
      </p:sp>
      <p:sp>
        <p:nvSpPr>
          <p:cNvPr id="84" name="テキスト ボックス 83"/>
          <p:cNvSpPr txBox="1"/>
          <p:nvPr/>
        </p:nvSpPr>
        <p:spPr>
          <a:xfrm>
            <a:off x="6774180" y="5909872"/>
            <a:ext cx="2336803" cy="220923"/>
          </a:xfrm>
          <a:prstGeom prst="rect">
            <a:avLst/>
          </a:prstGeom>
          <a:solidFill>
            <a:srgbClr val="F6800A"/>
          </a:solidFill>
          <a:ln w="31750">
            <a:solidFill>
              <a:srgbClr val="FF0000"/>
            </a:solidFill>
          </a:ln>
        </p:spPr>
        <p:txBody>
          <a:bodyPr wrap="square" lIns="91202" tIns="17953" rIns="91202" bIns="17953" rtlCol="0">
            <a:spAutoFit/>
          </a:bodyPr>
          <a:lstStyle/>
          <a:p>
            <a:pPr algn="ctr"/>
            <a:r>
              <a:rPr lang="ja-JP" altLang="en-US" sz="1200" dirty="0">
                <a:solidFill>
                  <a:schemeClr val="bg1"/>
                </a:solidFill>
                <a:effectLst>
                  <a:outerShdw blurRad="38100" dist="38100" dir="2700000" algn="tl">
                    <a:srgbClr val="000000">
                      <a:alpha val="43137"/>
                    </a:srgbClr>
                  </a:outerShdw>
                </a:effectLst>
                <a:latin typeface="+mj-ea"/>
                <a:ea typeface="+mj-ea"/>
              </a:rPr>
              <a:t>内貿フェリー貨物量</a:t>
            </a:r>
            <a:endParaRPr lang="en-US" altLang="ja-JP" sz="1200" dirty="0">
              <a:solidFill>
                <a:schemeClr val="bg1"/>
              </a:solidFill>
              <a:effectLst>
                <a:outerShdw blurRad="38100" dist="38100" dir="2700000" algn="tl">
                  <a:srgbClr val="000000">
                    <a:alpha val="43137"/>
                  </a:srgbClr>
                </a:outerShdw>
              </a:effectLst>
              <a:latin typeface="+mj-ea"/>
              <a:ea typeface="+mj-ea"/>
            </a:endParaRPr>
          </a:p>
        </p:txBody>
      </p:sp>
      <p:sp>
        <p:nvSpPr>
          <p:cNvPr id="85" name="テキスト ボックス 84"/>
          <p:cNvSpPr txBox="1"/>
          <p:nvPr/>
        </p:nvSpPr>
        <p:spPr>
          <a:xfrm>
            <a:off x="4462784" y="5910658"/>
            <a:ext cx="2227576" cy="220923"/>
          </a:xfrm>
          <a:prstGeom prst="rect">
            <a:avLst/>
          </a:prstGeom>
          <a:solidFill>
            <a:srgbClr val="F6800A"/>
          </a:solidFill>
          <a:ln w="31750">
            <a:solidFill>
              <a:srgbClr val="FF0000"/>
            </a:solidFill>
          </a:ln>
        </p:spPr>
        <p:txBody>
          <a:bodyPr wrap="square" lIns="91202" tIns="17953" rIns="91202" bIns="17953" rtlCol="0" anchor="ctr" anchorCtr="1">
            <a:spAutoFit/>
          </a:bodyPr>
          <a:lstStyle/>
          <a:p>
            <a:pPr algn="ctr"/>
            <a:r>
              <a:rPr lang="ja-JP" altLang="en-US" sz="1200" dirty="0">
                <a:solidFill>
                  <a:schemeClr val="bg1"/>
                </a:solidFill>
                <a:effectLst>
                  <a:outerShdw blurRad="38100" dist="38100" dir="2700000" algn="tl">
                    <a:srgbClr val="000000">
                      <a:alpha val="43137"/>
                    </a:srgbClr>
                  </a:outerShdw>
                </a:effectLst>
                <a:latin typeface="+mj-ea"/>
                <a:ea typeface="+mj-ea"/>
              </a:rPr>
              <a:t>内貿一般貨物量</a:t>
            </a:r>
            <a:endParaRPr lang="en-US" altLang="ja-JP" sz="1200" dirty="0">
              <a:solidFill>
                <a:schemeClr val="bg1"/>
              </a:solidFill>
              <a:effectLst>
                <a:outerShdw blurRad="38100" dist="38100" dir="2700000" algn="tl">
                  <a:srgbClr val="000000">
                    <a:alpha val="43137"/>
                  </a:srgbClr>
                </a:outerShdw>
              </a:effectLst>
              <a:latin typeface="+mj-ea"/>
              <a:ea typeface="+mj-ea"/>
            </a:endParaRPr>
          </a:p>
        </p:txBody>
      </p:sp>
      <p:sp>
        <p:nvSpPr>
          <p:cNvPr id="86" name="テキスト ボックス 85"/>
          <p:cNvSpPr txBox="1"/>
          <p:nvPr/>
        </p:nvSpPr>
        <p:spPr>
          <a:xfrm>
            <a:off x="4324350" y="3774906"/>
            <a:ext cx="4794250" cy="292147"/>
          </a:xfrm>
          <a:prstGeom prst="rect">
            <a:avLst/>
          </a:prstGeom>
          <a:solidFill>
            <a:schemeClr val="bg1"/>
          </a:solidFill>
          <a:ln w="38100">
            <a:solidFill>
              <a:schemeClr val="tx1"/>
            </a:solidFill>
          </a:ln>
        </p:spPr>
        <p:txBody>
          <a:bodyPr vert="horz" wrap="square" lIns="91202" tIns="45601" rIns="91202" bIns="45601" rtlCol="0" anchor="ctr" anchorCtr="1">
            <a:spAutoFit/>
          </a:bodyPr>
          <a:lstStyle/>
          <a:p>
            <a:pPr algn="ctr"/>
            <a:r>
              <a:rPr lang="ja-JP" altLang="en-US" sz="1300" dirty="0">
                <a:effectLst>
                  <a:outerShdw blurRad="38100" dist="38100" dir="2700000" algn="tl">
                    <a:srgbClr val="000000">
                      <a:alpha val="43137"/>
                    </a:srgbClr>
                  </a:outerShdw>
                </a:effectLst>
                <a:latin typeface="+mj-ea"/>
                <a:ea typeface="+mj-ea"/>
              </a:rPr>
              <a:t>内　　貿</a:t>
            </a:r>
          </a:p>
        </p:txBody>
      </p:sp>
      <p:sp>
        <p:nvSpPr>
          <p:cNvPr id="87" name="正方形/長方形 86"/>
          <p:cNvSpPr/>
          <p:nvPr/>
        </p:nvSpPr>
        <p:spPr>
          <a:xfrm>
            <a:off x="7805444" y="5522802"/>
            <a:ext cx="999469" cy="215461"/>
          </a:xfrm>
          <a:prstGeom prst="rect">
            <a:avLst/>
          </a:prstGeom>
          <a:solidFill>
            <a:srgbClr val="FFFF99"/>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45601" rIns="0" bIns="45601" rtlCol="0" anchor="ctr"/>
          <a:lstStyle/>
          <a:p>
            <a:pPr algn="ctr"/>
            <a:r>
              <a:rPr lang="ja-JP" altLang="en-US" sz="1050" dirty="0">
                <a:solidFill>
                  <a:schemeClr val="tx1"/>
                </a:solidFill>
                <a:latin typeface="+mj-ea"/>
                <a:ea typeface="+mj-ea"/>
              </a:rPr>
              <a:t>航路別に推計</a:t>
            </a:r>
          </a:p>
        </p:txBody>
      </p:sp>
      <p:sp>
        <p:nvSpPr>
          <p:cNvPr id="88" name="テキスト ボックス 87"/>
          <p:cNvSpPr txBox="1"/>
          <p:nvPr/>
        </p:nvSpPr>
        <p:spPr>
          <a:xfrm>
            <a:off x="2147573" y="5891832"/>
            <a:ext cx="2058667" cy="220923"/>
          </a:xfrm>
          <a:prstGeom prst="rect">
            <a:avLst/>
          </a:prstGeom>
          <a:solidFill>
            <a:srgbClr val="F6800A"/>
          </a:solidFill>
        </p:spPr>
        <p:txBody>
          <a:bodyPr wrap="square" lIns="91202" tIns="17953" rIns="91202" bIns="17953" rtlCol="0">
            <a:spAutoFit/>
          </a:bodyPr>
          <a:lstStyle/>
          <a:p>
            <a:pPr algn="ctr"/>
            <a:r>
              <a:rPr lang="ja-JP" altLang="en-US" sz="1200" dirty="0">
                <a:solidFill>
                  <a:schemeClr val="bg1"/>
                </a:solidFill>
                <a:effectLst>
                  <a:outerShdw blurRad="38100" dist="38100" dir="2700000" algn="tl">
                    <a:srgbClr val="000000">
                      <a:alpha val="43137"/>
                    </a:srgbClr>
                  </a:outerShdw>
                </a:effectLst>
                <a:latin typeface="+mj-ea"/>
                <a:ea typeface="+mj-ea"/>
              </a:rPr>
              <a:t>外貿コンテナ貨物量（ﾄﾝ）</a:t>
            </a:r>
            <a:endParaRPr lang="en-US" altLang="ja-JP" sz="1200" dirty="0">
              <a:solidFill>
                <a:schemeClr val="bg1"/>
              </a:solidFill>
              <a:effectLst>
                <a:outerShdw blurRad="38100" dist="38100" dir="2700000" algn="tl">
                  <a:srgbClr val="000000">
                    <a:alpha val="43137"/>
                  </a:srgbClr>
                </a:outerShdw>
              </a:effectLst>
              <a:latin typeface="+mj-ea"/>
              <a:ea typeface="+mj-ea"/>
            </a:endParaRPr>
          </a:p>
        </p:txBody>
      </p:sp>
      <p:sp>
        <p:nvSpPr>
          <p:cNvPr id="89" name="テキスト ボックス 88"/>
          <p:cNvSpPr txBox="1"/>
          <p:nvPr/>
        </p:nvSpPr>
        <p:spPr>
          <a:xfrm>
            <a:off x="35496" y="3239600"/>
            <a:ext cx="9073008" cy="435725"/>
          </a:xfrm>
          <a:prstGeom prst="rect">
            <a:avLst/>
          </a:prstGeom>
          <a:solidFill>
            <a:schemeClr val="bg1"/>
          </a:solidFill>
          <a:ln w="31750">
            <a:solidFill>
              <a:srgbClr val="F6800A"/>
            </a:solidFill>
          </a:ln>
        </p:spPr>
        <p:txBody>
          <a:bodyPr vert="horz" wrap="square" lIns="91202" tIns="17953" rIns="91202" bIns="17953" rtlCol="0" anchor="ctr" anchorCtr="1">
            <a:spAutoFit/>
          </a:bodyPr>
          <a:lstStyle/>
          <a:p>
            <a:pPr algn="ctr"/>
            <a:r>
              <a:rPr lang="ja-JP" altLang="en-US" sz="1300" dirty="0">
                <a:solidFill>
                  <a:srgbClr val="F6800A"/>
                </a:solidFill>
                <a:effectLst>
                  <a:outerShdw blurRad="38100" dist="38100" dir="2700000" algn="tl">
                    <a:srgbClr val="000000">
                      <a:alpha val="43137"/>
                    </a:srgbClr>
                  </a:outerShdw>
                </a:effectLst>
                <a:latin typeface="+mj-ea"/>
                <a:ea typeface="+mj-ea"/>
              </a:rPr>
              <a:t>ミクロ推計</a:t>
            </a:r>
            <a:endParaRPr lang="en-US" altLang="ja-JP" sz="1300" dirty="0">
              <a:solidFill>
                <a:srgbClr val="F6800A"/>
              </a:solidFill>
              <a:effectLst>
                <a:outerShdw blurRad="38100" dist="38100" dir="2700000" algn="tl">
                  <a:srgbClr val="000000">
                    <a:alpha val="43137"/>
                  </a:srgbClr>
                </a:outerShdw>
              </a:effectLst>
              <a:latin typeface="+mj-ea"/>
              <a:ea typeface="+mj-ea"/>
            </a:endParaRPr>
          </a:p>
          <a:p>
            <a:pPr algn="ctr"/>
            <a:r>
              <a:rPr lang="ja-JP" altLang="en-US" sz="1200" dirty="0">
                <a:latin typeface="+mj-ea"/>
                <a:ea typeface="+mj-ea"/>
              </a:rPr>
              <a:t>（品種ごとに業界の動向、荷主へのヒアリング等も踏まえて推計）</a:t>
            </a:r>
            <a:endParaRPr lang="en-US" altLang="ja-JP" sz="1200" dirty="0">
              <a:solidFill>
                <a:srgbClr val="F6800A"/>
              </a:solidFill>
              <a:effectLst>
                <a:outerShdw blurRad="38100" dist="38100" dir="2700000" algn="tl">
                  <a:srgbClr val="000000">
                    <a:alpha val="43137"/>
                  </a:srgbClr>
                </a:outerShdw>
              </a:effectLst>
              <a:latin typeface="+mj-ea"/>
              <a:ea typeface="+mj-ea"/>
            </a:endParaRPr>
          </a:p>
        </p:txBody>
      </p:sp>
      <p:sp>
        <p:nvSpPr>
          <p:cNvPr id="90" name="テキスト ボックス 89"/>
          <p:cNvSpPr txBox="1"/>
          <p:nvPr/>
        </p:nvSpPr>
        <p:spPr>
          <a:xfrm>
            <a:off x="14289" y="2871107"/>
            <a:ext cx="9108504" cy="292147"/>
          </a:xfrm>
          <a:prstGeom prst="rect">
            <a:avLst/>
          </a:prstGeom>
          <a:solidFill>
            <a:srgbClr val="FFFF00"/>
          </a:solidFill>
          <a:ln w="19050">
            <a:solidFill>
              <a:schemeClr val="tx1"/>
            </a:solidFill>
          </a:ln>
        </p:spPr>
        <p:txBody>
          <a:bodyPr wrap="square" lIns="91202" tIns="45601" rIns="91202" bIns="45601" rtlCol="0">
            <a:spAutoFit/>
          </a:bodyPr>
          <a:lstStyle/>
          <a:p>
            <a:pPr algn="ctr"/>
            <a:r>
              <a:rPr lang="ja-JP" altLang="en-US" sz="1300" dirty="0">
                <a:effectLst>
                  <a:outerShdw blurRad="38100" dist="38100" dir="2700000" algn="tl">
                    <a:srgbClr val="000000">
                      <a:alpha val="43137"/>
                    </a:srgbClr>
                  </a:outerShdw>
                </a:effectLst>
                <a:latin typeface="+mj-ea"/>
                <a:ea typeface="+mj-ea"/>
              </a:rPr>
              <a:t>基準年：</a:t>
            </a:r>
            <a:r>
              <a:rPr lang="en-US" altLang="ja-JP" sz="1300" dirty="0">
                <a:effectLst>
                  <a:outerShdw blurRad="38100" dist="38100" dir="2700000" algn="tl">
                    <a:srgbClr val="000000">
                      <a:alpha val="43137"/>
                    </a:srgbClr>
                  </a:outerShdw>
                </a:effectLst>
                <a:latin typeface="+mj-ea"/>
                <a:ea typeface="+mj-ea"/>
              </a:rPr>
              <a:t>2013</a:t>
            </a:r>
            <a:r>
              <a:rPr lang="ja-JP" altLang="en-US" sz="1300" dirty="0">
                <a:effectLst>
                  <a:outerShdw blurRad="38100" dist="38100" dir="2700000" algn="tl">
                    <a:srgbClr val="000000">
                      <a:alpha val="43137"/>
                    </a:srgbClr>
                  </a:outerShdw>
                </a:effectLst>
                <a:latin typeface="+mj-ea"/>
                <a:ea typeface="+mj-ea"/>
              </a:rPr>
              <a:t>年　　目標年次：</a:t>
            </a:r>
            <a:r>
              <a:rPr lang="en-US" altLang="ja-JP" sz="1300" dirty="0">
                <a:effectLst>
                  <a:outerShdw blurRad="38100" dist="38100" dir="2700000" algn="tl">
                    <a:srgbClr val="000000">
                      <a:alpha val="43137"/>
                    </a:srgbClr>
                  </a:outerShdw>
                </a:effectLst>
                <a:latin typeface="+mj-ea"/>
                <a:ea typeface="+mj-ea"/>
              </a:rPr>
              <a:t>2020</a:t>
            </a:r>
            <a:r>
              <a:rPr lang="ja-JP" altLang="en-US" sz="1300" dirty="0">
                <a:effectLst>
                  <a:outerShdw blurRad="38100" dist="38100" dir="2700000" algn="tl">
                    <a:srgbClr val="000000">
                      <a:alpha val="43137"/>
                    </a:srgbClr>
                  </a:outerShdw>
                </a:effectLst>
                <a:latin typeface="+mj-ea"/>
                <a:ea typeface="+mj-ea"/>
              </a:rPr>
              <a:t>年代後半</a:t>
            </a:r>
          </a:p>
        </p:txBody>
      </p:sp>
      <p:cxnSp>
        <p:nvCxnSpPr>
          <p:cNvPr id="93" name="直線コネクタ 92"/>
          <p:cNvCxnSpPr/>
          <p:nvPr/>
        </p:nvCxnSpPr>
        <p:spPr>
          <a:xfrm>
            <a:off x="6701636" y="5447030"/>
            <a:ext cx="0" cy="1568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図形 74"/>
          <p:cNvCxnSpPr/>
          <p:nvPr/>
        </p:nvCxnSpPr>
        <p:spPr>
          <a:xfrm rot="16200000" flipV="1">
            <a:off x="6715375" y="4872525"/>
            <a:ext cx="4625" cy="2067070"/>
          </a:xfrm>
          <a:prstGeom prst="bentConnector3">
            <a:avLst>
              <a:gd name="adj1" fmla="val 6547005"/>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2130906" y="5433456"/>
            <a:ext cx="0" cy="1579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図形 74"/>
          <p:cNvCxnSpPr/>
          <p:nvPr/>
        </p:nvCxnSpPr>
        <p:spPr>
          <a:xfrm rot="16200000" flipV="1">
            <a:off x="2158614" y="4864905"/>
            <a:ext cx="4625" cy="2067070"/>
          </a:xfrm>
          <a:prstGeom prst="bentConnector3">
            <a:avLst>
              <a:gd name="adj1" fmla="val 640975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a:off x="3174586" y="6123940"/>
            <a:ext cx="0" cy="455562"/>
          </a:xfrm>
          <a:prstGeom prst="straightConnector1">
            <a:avLst/>
          </a:prstGeom>
          <a:ln w="19050">
            <a:solidFill>
              <a:schemeClr val="tx1"/>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12705" y="4139880"/>
            <a:ext cx="1809749" cy="405589"/>
          </a:xfrm>
          <a:prstGeom prst="rect">
            <a:avLst/>
          </a:prstGeom>
          <a:solidFill>
            <a:srgbClr val="F6800A"/>
          </a:solidFill>
        </p:spPr>
        <p:txBody>
          <a:bodyPr wrap="square" lIns="36000" tIns="17953" rIns="36000" bIns="17953" rtlCol="0">
            <a:spAutoFit/>
          </a:bodyPr>
          <a:lstStyle/>
          <a:p>
            <a:pPr algn="ctr"/>
            <a:r>
              <a:rPr lang="ja-JP" altLang="en-US" sz="1200" dirty="0">
                <a:solidFill>
                  <a:schemeClr val="bg1"/>
                </a:solidFill>
                <a:effectLst>
                  <a:outerShdw blurRad="38100" dist="38100" dir="2700000" algn="tl">
                    <a:srgbClr val="000000">
                      <a:alpha val="43137"/>
                    </a:srgbClr>
                  </a:outerShdw>
                </a:effectLst>
                <a:latin typeface="+mj-ea"/>
                <a:ea typeface="+mj-ea"/>
              </a:rPr>
              <a:t>外貿 太宗貨物</a:t>
            </a:r>
            <a:endParaRPr lang="en-US" altLang="ja-JP" sz="1200" dirty="0">
              <a:solidFill>
                <a:schemeClr val="bg1"/>
              </a:solidFill>
              <a:effectLst>
                <a:outerShdw blurRad="38100" dist="38100" dir="2700000" algn="tl">
                  <a:srgbClr val="000000">
                    <a:alpha val="43137"/>
                  </a:srgbClr>
                </a:outerShdw>
              </a:effectLst>
              <a:latin typeface="+mj-ea"/>
              <a:ea typeface="+mj-ea"/>
            </a:endParaRPr>
          </a:p>
          <a:p>
            <a:pPr algn="ctr"/>
            <a:r>
              <a:rPr lang="ja-JP" altLang="en-US" sz="1200" dirty="0">
                <a:solidFill>
                  <a:schemeClr val="bg1"/>
                </a:solidFill>
                <a:effectLst>
                  <a:outerShdw blurRad="38100" dist="38100" dir="2700000" algn="tl">
                    <a:srgbClr val="000000">
                      <a:alpha val="43137"/>
                    </a:srgbClr>
                  </a:outerShdw>
                </a:effectLst>
                <a:latin typeface="+mj-ea"/>
                <a:ea typeface="+mj-ea"/>
              </a:rPr>
              <a:t>過去</a:t>
            </a:r>
            <a:r>
              <a:rPr lang="en-US" altLang="ja-JP" sz="1200" dirty="0">
                <a:solidFill>
                  <a:schemeClr val="bg1"/>
                </a:solidFill>
                <a:effectLst>
                  <a:outerShdw blurRad="38100" dist="38100" dir="2700000" algn="tl">
                    <a:srgbClr val="000000">
                      <a:alpha val="43137"/>
                    </a:srgbClr>
                  </a:outerShdw>
                </a:effectLst>
                <a:latin typeface="+mj-ea"/>
                <a:ea typeface="+mj-ea"/>
              </a:rPr>
              <a:t>10</a:t>
            </a:r>
            <a:r>
              <a:rPr lang="ja-JP" altLang="en-US" sz="1200" dirty="0">
                <a:solidFill>
                  <a:schemeClr val="bg1"/>
                </a:solidFill>
                <a:effectLst>
                  <a:outerShdw blurRad="38100" dist="38100" dir="2700000" algn="tl">
                    <a:srgbClr val="000000">
                      <a:alpha val="43137"/>
                    </a:srgbClr>
                  </a:outerShdw>
                </a:effectLst>
                <a:latin typeface="+mj-ea"/>
                <a:ea typeface="+mj-ea"/>
              </a:rPr>
              <a:t>年間の取扱実績</a:t>
            </a:r>
            <a:endParaRPr lang="en-US" altLang="ja-JP" sz="1200" dirty="0">
              <a:solidFill>
                <a:schemeClr val="bg1"/>
              </a:solidFill>
              <a:effectLst>
                <a:outerShdw blurRad="38100" dist="38100" dir="2700000" algn="tl">
                  <a:srgbClr val="000000">
                    <a:alpha val="43137"/>
                  </a:srgbClr>
                </a:outerShdw>
              </a:effectLst>
              <a:latin typeface="+mj-ea"/>
              <a:ea typeface="+mj-ea"/>
            </a:endParaRPr>
          </a:p>
        </p:txBody>
      </p:sp>
      <p:sp>
        <p:nvSpPr>
          <p:cNvPr id="76" name="テキスト ボックス 75"/>
          <p:cNvSpPr txBox="1"/>
          <p:nvPr/>
        </p:nvSpPr>
        <p:spPr>
          <a:xfrm>
            <a:off x="6719759" y="4142049"/>
            <a:ext cx="2405192" cy="390200"/>
          </a:xfrm>
          <a:prstGeom prst="rect">
            <a:avLst/>
          </a:prstGeom>
          <a:solidFill>
            <a:srgbClr val="F6800A"/>
          </a:solidFill>
        </p:spPr>
        <p:txBody>
          <a:bodyPr wrap="square" lIns="36000" tIns="17953" rIns="36000" bIns="17953" rtlCol="0">
            <a:spAutoFit/>
          </a:bodyPr>
          <a:lstStyle/>
          <a:p>
            <a:pPr algn="ctr"/>
            <a:r>
              <a:rPr lang="ja-JP" altLang="en-US" sz="1200" dirty="0">
                <a:solidFill>
                  <a:schemeClr val="bg1"/>
                </a:solidFill>
                <a:effectLst>
                  <a:outerShdw blurRad="38100" dist="38100" dir="2700000" algn="tl">
                    <a:srgbClr val="000000">
                      <a:alpha val="43137"/>
                    </a:srgbClr>
                  </a:outerShdw>
                </a:effectLst>
                <a:latin typeface="+mj-ea"/>
                <a:ea typeface="+mj-ea"/>
              </a:rPr>
              <a:t>経済指標等</a:t>
            </a:r>
            <a:endParaRPr lang="en-US" altLang="ja-JP" sz="1200" dirty="0">
              <a:solidFill>
                <a:schemeClr val="bg1"/>
              </a:solidFill>
              <a:effectLst>
                <a:outerShdw blurRad="38100" dist="38100" dir="2700000" algn="tl">
                  <a:srgbClr val="000000">
                    <a:alpha val="43137"/>
                  </a:srgbClr>
                </a:outerShdw>
              </a:effectLst>
              <a:latin typeface="+mj-ea"/>
              <a:ea typeface="+mj-ea"/>
            </a:endParaRPr>
          </a:p>
          <a:p>
            <a:pPr algn="ctr"/>
            <a:r>
              <a:rPr lang="en-US" altLang="ja-JP" sz="1100" dirty="0">
                <a:solidFill>
                  <a:schemeClr val="bg1"/>
                </a:solidFill>
                <a:effectLst>
                  <a:outerShdw blurRad="38100" dist="38100" dir="2700000" algn="tl">
                    <a:srgbClr val="000000">
                      <a:alpha val="43137"/>
                    </a:srgbClr>
                  </a:outerShdw>
                </a:effectLst>
                <a:latin typeface="+mj-ea"/>
                <a:ea typeface="+mj-ea"/>
              </a:rPr>
              <a:t>(</a:t>
            </a:r>
            <a:r>
              <a:rPr lang="ja-JP" altLang="en-US" sz="1100" dirty="0">
                <a:solidFill>
                  <a:schemeClr val="bg1"/>
                </a:solidFill>
                <a:effectLst>
                  <a:outerShdw blurRad="38100" dist="38100" dir="2700000" algn="tl">
                    <a:srgbClr val="000000">
                      <a:alpha val="43137"/>
                    </a:srgbClr>
                  </a:outerShdw>
                </a:effectLst>
                <a:latin typeface="+mj-ea"/>
                <a:ea typeface="+mj-ea"/>
              </a:rPr>
              <a:t>相手地域ＧＲＰ、製造品出荷額等</a:t>
            </a:r>
            <a:r>
              <a:rPr lang="en-US" altLang="ja-JP" sz="1100" dirty="0">
                <a:solidFill>
                  <a:schemeClr val="bg1"/>
                </a:solidFill>
                <a:effectLst>
                  <a:outerShdw blurRad="38100" dist="38100" dir="2700000" algn="tl">
                    <a:srgbClr val="000000">
                      <a:alpha val="43137"/>
                    </a:srgbClr>
                  </a:outerShdw>
                </a:effectLst>
                <a:latin typeface="+mj-ea"/>
                <a:ea typeface="+mj-ea"/>
              </a:rPr>
              <a:t>)</a:t>
            </a:r>
          </a:p>
        </p:txBody>
      </p:sp>
      <p:sp>
        <p:nvSpPr>
          <p:cNvPr id="91" name="テキスト ボックス 90"/>
          <p:cNvSpPr txBox="1"/>
          <p:nvPr/>
        </p:nvSpPr>
        <p:spPr>
          <a:xfrm>
            <a:off x="1879604" y="4141234"/>
            <a:ext cx="2282821" cy="390200"/>
          </a:xfrm>
          <a:prstGeom prst="rect">
            <a:avLst/>
          </a:prstGeom>
          <a:solidFill>
            <a:srgbClr val="F6800A"/>
          </a:solidFill>
        </p:spPr>
        <p:txBody>
          <a:bodyPr wrap="square" lIns="36000" tIns="17953" rIns="36000" bIns="17953" rtlCol="0">
            <a:spAutoFit/>
          </a:bodyPr>
          <a:lstStyle/>
          <a:p>
            <a:pPr algn="ctr"/>
            <a:r>
              <a:rPr lang="ja-JP" altLang="en-US" sz="1200" dirty="0">
                <a:solidFill>
                  <a:schemeClr val="bg1"/>
                </a:solidFill>
                <a:effectLst>
                  <a:outerShdw blurRad="38100" dist="38100" dir="2700000" algn="tl">
                    <a:srgbClr val="000000">
                      <a:alpha val="43137"/>
                    </a:srgbClr>
                  </a:outerShdw>
                </a:effectLst>
                <a:latin typeface="+mj-ea"/>
                <a:ea typeface="+mj-ea"/>
              </a:rPr>
              <a:t>経済指標等</a:t>
            </a:r>
            <a:endParaRPr lang="en-US" altLang="ja-JP" sz="1200" dirty="0">
              <a:solidFill>
                <a:schemeClr val="bg1"/>
              </a:solidFill>
              <a:effectLst>
                <a:outerShdw blurRad="38100" dist="38100" dir="2700000" algn="tl">
                  <a:srgbClr val="000000">
                    <a:alpha val="43137"/>
                  </a:srgbClr>
                </a:outerShdw>
              </a:effectLst>
              <a:latin typeface="+mj-ea"/>
              <a:ea typeface="+mj-ea"/>
            </a:endParaRPr>
          </a:p>
          <a:p>
            <a:pPr algn="ctr"/>
            <a:r>
              <a:rPr lang="en-US" altLang="ja-JP" sz="1100" dirty="0">
                <a:solidFill>
                  <a:schemeClr val="bg1"/>
                </a:solidFill>
                <a:effectLst>
                  <a:outerShdw blurRad="38100" dist="38100" dir="2700000" algn="tl">
                    <a:srgbClr val="000000">
                      <a:alpha val="43137"/>
                    </a:srgbClr>
                  </a:outerShdw>
                </a:effectLst>
                <a:latin typeface="+mj-ea"/>
                <a:ea typeface="+mj-ea"/>
              </a:rPr>
              <a:t>(</a:t>
            </a:r>
            <a:r>
              <a:rPr lang="ja-JP" altLang="en-US" sz="1100" dirty="0">
                <a:solidFill>
                  <a:schemeClr val="bg1"/>
                </a:solidFill>
                <a:effectLst>
                  <a:outerShdw blurRad="38100" dist="38100" dir="2700000" algn="tl">
                    <a:srgbClr val="000000">
                      <a:alpha val="43137"/>
                    </a:srgbClr>
                  </a:outerShdw>
                </a:effectLst>
                <a:latin typeface="+mj-ea"/>
                <a:ea typeface="+mj-ea"/>
              </a:rPr>
              <a:t>相手国ＧＤＰ、製造品出荷額等</a:t>
            </a:r>
            <a:r>
              <a:rPr lang="en-US" altLang="ja-JP" sz="1100" dirty="0">
                <a:solidFill>
                  <a:schemeClr val="bg1"/>
                </a:solidFill>
                <a:effectLst>
                  <a:outerShdw blurRad="38100" dist="38100" dir="2700000" algn="tl">
                    <a:srgbClr val="000000">
                      <a:alpha val="43137"/>
                    </a:srgbClr>
                  </a:outerShdw>
                </a:effectLst>
                <a:latin typeface="+mj-ea"/>
                <a:ea typeface="+mj-ea"/>
              </a:rPr>
              <a:t>)</a:t>
            </a:r>
          </a:p>
        </p:txBody>
      </p:sp>
      <p:sp>
        <p:nvSpPr>
          <p:cNvPr id="95" name="テキスト ボックス 94"/>
          <p:cNvSpPr txBox="1"/>
          <p:nvPr/>
        </p:nvSpPr>
        <p:spPr>
          <a:xfrm>
            <a:off x="4413254" y="4138743"/>
            <a:ext cx="2238375" cy="405589"/>
          </a:xfrm>
          <a:prstGeom prst="rect">
            <a:avLst/>
          </a:prstGeom>
          <a:solidFill>
            <a:srgbClr val="F6800A"/>
          </a:solidFill>
        </p:spPr>
        <p:txBody>
          <a:bodyPr wrap="square" lIns="36000" tIns="17953" rIns="36000" bIns="17953" rtlCol="0">
            <a:spAutoFit/>
          </a:bodyPr>
          <a:lstStyle/>
          <a:p>
            <a:pPr algn="ctr"/>
            <a:r>
              <a:rPr lang="ja-JP" altLang="en-US" sz="1200" dirty="0">
                <a:solidFill>
                  <a:schemeClr val="bg1"/>
                </a:solidFill>
                <a:effectLst>
                  <a:outerShdw blurRad="38100" dist="38100" dir="2700000" algn="tl">
                    <a:srgbClr val="000000">
                      <a:alpha val="43137"/>
                    </a:srgbClr>
                  </a:outerShdw>
                </a:effectLst>
                <a:latin typeface="+mj-ea"/>
                <a:ea typeface="+mj-ea"/>
              </a:rPr>
              <a:t>フェリー、内貿一般 太宗貨物</a:t>
            </a:r>
            <a:endParaRPr lang="en-US" altLang="ja-JP" sz="1200" dirty="0">
              <a:solidFill>
                <a:schemeClr val="bg1"/>
              </a:solidFill>
              <a:effectLst>
                <a:outerShdw blurRad="38100" dist="38100" dir="2700000" algn="tl">
                  <a:srgbClr val="000000">
                    <a:alpha val="43137"/>
                  </a:srgbClr>
                </a:outerShdw>
              </a:effectLst>
              <a:latin typeface="+mj-ea"/>
              <a:ea typeface="+mj-ea"/>
            </a:endParaRPr>
          </a:p>
          <a:p>
            <a:pPr algn="ctr"/>
            <a:r>
              <a:rPr lang="ja-JP" altLang="en-US" sz="1200" dirty="0">
                <a:solidFill>
                  <a:schemeClr val="bg1"/>
                </a:solidFill>
                <a:effectLst>
                  <a:outerShdw blurRad="38100" dist="38100" dir="2700000" algn="tl">
                    <a:srgbClr val="000000">
                      <a:alpha val="43137"/>
                    </a:srgbClr>
                  </a:outerShdw>
                </a:effectLst>
                <a:latin typeface="+mj-ea"/>
                <a:ea typeface="+mj-ea"/>
              </a:rPr>
              <a:t>過去</a:t>
            </a:r>
            <a:r>
              <a:rPr lang="en-US" altLang="ja-JP" sz="1200" dirty="0">
                <a:solidFill>
                  <a:schemeClr val="bg1"/>
                </a:solidFill>
                <a:effectLst>
                  <a:outerShdw blurRad="38100" dist="38100" dir="2700000" algn="tl">
                    <a:srgbClr val="000000">
                      <a:alpha val="43137"/>
                    </a:srgbClr>
                  </a:outerShdw>
                </a:effectLst>
                <a:latin typeface="+mj-ea"/>
                <a:ea typeface="+mj-ea"/>
              </a:rPr>
              <a:t>10</a:t>
            </a:r>
            <a:r>
              <a:rPr lang="ja-JP" altLang="en-US" sz="1200" dirty="0">
                <a:solidFill>
                  <a:schemeClr val="bg1"/>
                </a:solidFill>
                <a:effectLst>
                  <a:outerShdw blurRad="38100" dist="38100" dir="2700000" algn="tl">
                    <a:srgbClr val="000000">
                      <a:alpha val="43137"/>
                    </a:srgbClr>
                  </a:outerShdw>
                </a:effectLst>
                <a:latin typeface="+mj-ea"/>
                <a:ea typeface="+mj-ea"/>
              </a:rPr>
              <a:t>年間の取扱実績</a:t>
            </a:r>
            <a:endParaRPr lang="en-US" altLang="ja-JP" sz="1200" dirty="0">
              <a:solidFill>
                <a:schemeClr val="bg1"/>
              </a:solidFill>
              <a:effectLst>
                <a:outerShdw blurRad="38100" dist="38100" dir="2700000" algn="tl">
                  <a:srgbClr val="000000">
                    <a:alpha val="43137"/>
                  </a:srgbClr>
                </a:outerShdw>
              </a:effectLst>
              <a:latin typeface="+mj-ea"/>
              <a:ea typeface="+mj-ea"/>
            </a:endParaRPr>
          </a:p>
        </p:txBody>
      </p:sp>
      <p:sp>
        <p:nvSpPr>
          <p:cNvPr id="92" name="テキスト ボックス 91"/>
          <p:cNvSpPr txBox="1"/>
          <p:nvPr/>
        </p:nvSpPr>
        <p:spPr>
          <a:xfrm>
            <a:off x="25404" y="5218777"/>
            <a:ext cx="4157976" cy="220923"/>
          </a:xfrm>
          <a:prstGeom prst="rect">
            <a:avLst/>
          </a:prstGeom>
          <a:solidFill>
            <a:srgbClr val="F6800A"/>
          </a:solidFill>
        </p:spPr>
        <p:txBody>
          <a:bodyPr wrap="square" lIns="91202" tIns="17953" rIns="91202" bIns="17953" rtlCol="0">
            <a:spAutoFit/>
          </a:bodyPr>
          <a:lstStyle/>
          <a:p>
            <a:pPr algn="ctr"/>
            <a:r>
              <a:rPr lang="ja-JP" altLang="en-US" sz="1200" dirty="0">
                <a:solidFill>
                  <a:schemeClr val="bg1"/>
                </a:solidFill>
                <a:effectLst>
                  <a:outerShdw blurRad="38100" dist="38100" dir="2700000" algn="tl">
                    <a:srgbClr val="000000">
                      <a:alpha val="43137"/>
                    </a:srgbClr>
                  </a:outerShdw>
                </a:effectLst>
                <a:latin typeface="+mj-ea"/>
                <a:ea typeface="+mj-ea"/>
              </a:rPr>
              <a:t>推計モデルの検討と将来貨物量推計</a:t>
            </a:r>
            <a:endParaRPr lang="en-US" altLang="ja-JP" sz="1200" dirty="0">
              <a:solidFill>
                <a:schemeClr val="bg1"/>
              </a:solidFill>
              <a:effectLst>
                <a:outerShdw blurRad="38100" dist="38100" dir="2700000" algn="tl">
                  <a:srgbClr val="000000">
                    <a:alpha val="43137"/>
                  </a:srgbClr>
                </a:outerShdw>
              </a:effectLst>
              <a:latin typeface="+mj-ea"/>
              <a:ea typeface="+mj-ea"/>
            </a:endParaRPr>
          </a:p>
        </p:txBody>
      </p:sp>
      <p:sp>
        <p:nvSpPr>
          <p:cNvPr id="38" name="スライド番号プレースホルダー 10"/>
          <p:cNvSpPr>
            <a:spLocks noGrp="1"/>
          </p:cNvSpPr>
          <p:nvPr>
            <p:ph type="sldNum" sz="quarter" idx="12"/>
          </p:nvPr>
        </p:nvSpPr>
        <p:spPr>
          <a:xfrm>
            <a:off x="8725914" y="6624770"/>
            <a:ext cx="512638" cy="365125"/>
          </a:xfrm>
        </p:spPr>
        <p:txBody>
          <a:bodyPr/>
          <a:lstStyle/>
          <a:p>
            <a:r>
              <a:rPr kumimoji="1" lang="en-US" altLang="ja-JP" dirty="0" smtClean="0"/>
              <a:t>8</a:t>
            </a:r>
            <a:endParaRPr kumimoji="1" lang="en-US" altLang="ja-JP" dirty="0"/>
          </a:p>
        </p:txBody>
      </p:sp>
      <p:graphicFrame>
        <p:nvGraphicFramePr>
          <p:cNvPr id="39" name="オブジェクト 38"/>
          <p:cNvGraphicFramePr>
            <a:graphicFrameLocks noChangeAspect="1"/>
          </p:cNvGraphicFramePr>
          <p:nvPr>
            <p:extLst>
              <p:ext uri="{D42A27DB-BD31-4B8C-83A1-F6EECF244321}">
                <p14:modId xmlns:p14="http://schemas.microsoft.com/office/powerpoint/2010/main" val="3864856338"/>
              </p:ext>
            </p:extLst>
          </p:nvPr>
        </p:nvGraphicFramePr>
        <p:xfrm>
          <a:off x="4753291" y="553765"/>
          <a:ext cx="4295775" cy="1897063"/>
        </p:xfrm>
        <a:graphic>
          <a:graphicData uri="http://schemas.openxmlformats.org/presentationml/2006/ole">
            <mc:AlternateContent xmlns:mc="http://schemas.openxmlformats.org/markup-compatibility/2006">
              <mc:Choice xmlns:v="urn:schemas-microsoft-com:vml" Requires="v">
                <p:oleObj spid="_x0000_s2227" name="ワークシート" r:id="rId3" imgW="2866992" imgH="1266962" progId="Excel.Sheet.12">
                  <p:embed/>
                </p:oleObj>
              </mc:Choice>
              <mc:Fallback>
                <p:oleObj name="ワークシート" r:id="rId3" imgW="2866992" imgH="1266962" progId="Excel.Sheet.12">
                  <p:embed/>
                  <p:pic>
                    <p:nvPicPr>
                      <p:cNvPr id="39" name="オブジェクト 38"/>
                      <p:cNvPicPr/>
                      <p:nvPr/>
                    </p:nvPicPr>
                    <p:blipFill>
                      <a:blip r:embed="rId4"/>
                      <a:stretch>
                        <a:fillRect/>
                      </a:stretch>
                    </p:blipFill>
                    <p:spPr>
                      <a:xfrm>
                        <a:off x="4753291" y="553765"/>
                        <a:ext cx="4295775" cy="1897063"/>
                      </a:xfrm>
                      <a:prstGeom prst="rect">
                        <a:avLst/>
                      </a:prstGeom>
                      <a:noFill/>
                    </p:spPr>
                  </p:pic>
                </p:oleObj>
              </mc:Fallback>
            </mc:AlternateContent>
          </a:graphicData>
        </a:graphic>
      </p:graphicFrame>
    </p:spTree>
    <p:extLst>
      <p:ext uri="{BB962C8B-B14F-4D97-AF65-F5344CB8AC3E}">
        <p14:creationId xmlns:p14="http://schemas.microsoft.com/office/powerpoint/2010/main" val="683171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正方形/長方形 21"/>
          <p:cNvSpPr/>
          <p:nvPr/>
        </p:nvSpPr>
        <p:spPr>
          <a:xfrm>
            <a:off x="165224" y="3998996"/>
            <a:ext cx="1600222" cy="277711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rPr>
              <a:t>個別</a:t>
            </a:r>
            <a:r>
              <a:rPr kumimoji="1" lang="ja-JP" altLang="en-US" dirty="0">
                <a:solidFill>
                  <a:schemeClr val="bg1"/>
                </a:solidFill>
              </a:rPr>
              <a:t>課題</a:t>
            </a:r>
          </a:p>
        </p:txBody>
      </p:sp>
      <p:sp>
        <p:nvSpPr>
          <p:cNvPr id="23" name="正方形/長方形 22"/>
          <p:cNvSpPr/>
          <p:nvPr/>
        </p:nvSpPr>
        <p:spPr>
          <a:xfrm>
            <a:off x="1832973" y="3998996"/>
            <a:ext cx="7109480" cy="2777117"/>
          </a:xfrm>
          <a:prstGeom prst="rect">
            <a:avLst/>
          </a:prstGeom>
          <a:noFill/>
          <a:ln w="38100">
            <a:solidFill>
              <a:srgbClr val="7030A0"/>
            </a:solidFill>
          </a:ln>
        </p:spPr>
        <p:txBody>
          <a:bodyPr wrap="square" anchor="t" anchorCtr="0">
            <a:noAutofit/>
          </a:bodyPr>
          <a:lstStyle/>
          <a:p>
            <a:pPr algn="just">
              <a:lnSpc>
                <a:spcPct val="150000"/>
              </a:lnSpc>
            </a:pPr>
            <a:r>
              <a:rPr lang="ja-JP" altLang="en-US" sz="1300" kern="100" dirty="0">
                <a:latin typeface="+mj-ea"/>
                <a:ea typeface="+mj-ea"/>
                <a:cs typeface="Times New Roman" panose="02020603050405020304" pitchFamily="18" charset="0"/>
              </a:rPr>
              <a:t>①　</a:t>
            </a:r>
            <a:r>
              <a:rPr lang="ja-JP" altLang="en-US" sz="1300" kern="100" dirty="0">
                <a:latin typeface="+mj-ea"/>
                <a:cs typeface="Times New Roman" panose="02020603050405020304" pitchFamily="18" charset="0"/>
              </a:rPr>
              <a:t>青果物関連施設</a:t>
            </a:r>
            <a:endParaRPr lang="en-US" altLang="ja-JP" sz="1300" kern="100" dirty="0">
              <a:latin typeface="+mj-ea"/>
              <a:ea typeface="+mj-ea"/>
              <a:cs typeface="Times New Roman" panose="02020603050405020304" pitchFamily="18" charset="0"/>
            </a:endParaRPr>
          </a:p>
          <a:p>
            <a:pPr algn="just">
              <a:lnSpc>
                <a:spcPct val="150000"/>
              </a:lnSpc>
            </a:pPr>
            <a:r>
              <a:rPr lang="ja-JP" altLang="en-US" sz="1300" kern="100" dirty="0">
                <a:latin typeface="+mj-ea"/>
                <a:ea typeface="+mj-ea"/>
                <a:cs typeface="Times New Roman" panose="02020603050405020304" pitchFamily="18" charset="0"/>
              </a:rPr>
              <a:t>②　</a:t>
            </a:r>
            <a:r>
              <a:rPr lang="ja-JP" altLang="en-US" sz="1300" kern="100" dirty="0">
                <a:latin typeface="+mj-ea"/>
                <a:cs typeface="Times New Roman" panose="02020603050405020304" pitchFamily="18" charset="0"/>
              </a:rPr>
              <a:t>Ｒ地区荷さばき地</a:t>
            </a:r>
            <a:endParaRPr lang="en-US" altLang="ja-JP" sz="1300" kern="100" dirty="0">
              <a:latin typeface="+mj-ea"/>
              <a:ea typeface="+mj-ea"/>
              <a:cs typeface="Times New Roman" panose="02020603050405020304" pitchFamily="18" charset="0"/>
            </a:endParaRPr>
          </a:p>
          <a:p>
            <a:pPr algn="just">
              <a:lnSpc>
                <a:spcPct val="150000"/>
              </a:lnSpc>
            </a:pPr>
            <a:r>
              <a:rPr lang="ja-JP" altLang="en-US" sz="1300" kern="100" dirty="0">
                <a:latin typeface="+mj-ea"/>
                <a:ea typeface="+mj-ea"/>
                <a:cs typeface="Times New Roman" panose="02020603050405020304" pitchFamily="18" charset="0"/>
              </a:rPr>
              <a:t>③　</a:t>
            </a:r>
            <a:r>
              <a:rPr lang="ja-JP" altLang="en-US" sz="1300" kern="100" dirty="0">
                <a:latin typeface="+mj-ea"/>
                <a:cs typeface="Times New Roman" panose="02020603050405020304" pitchFamily="18" charset="0"/>
              </a:rPr>
              <a:t>Ｋ地区荷さばき地（上屋含む）</a:t>
            </a:r>
            <a:endParaRPr lang="en-US" altLang="ja-JP" sz="1300" kern="100" dirty="0">
              <a:latin typeface="+mj-ea"/>
              <a:ea typeface="+mj-ea"/>
              <a:cs typeface="Times New Roman" panose="02020603050405020304" pitchFamily="18" charset="0"/>
            </a:endParaRPr>
          </a:p>
          <a:p>
            <a:pPr algn="just">
              <a:lnSpc>
                <a:spcPct val="150000"/>
              </a:lnSpc>
            </a:pPr>
            <a:r>
              <a:rPr lang="ja-JP" altLang="en-US" sz="1300" kern="100" dirty="0">
                <a:latin typeface="+mj-ea"/>
                <a:ea typeface="+mj-ea"/>
                <a:cs typeface="Times New Roman" panose="02020603050405020304" pitchFamily="18" charset="0"/>
              </a:rPr>
              <a:t>④　</a:t>
            </a:r>
            <a:r>
              <a:rPr lang="ja-JP" altLang="en-US" sz="1300" kern="100" dirty="0" smtClean="0">
                <a:latin typeface="+mj-ea"/>
                <a:cs typeface="Times New Roman" panose="02020603050405020304" pitchFamily="18" charset="0"/>
              </a:rPr>
              <a:t>Ｃ</a:t>
            </a:r>
            <a:r>
              <a:rPr lang="en-US" altLang="ja-JP" sz="1300" kern="100" dirty="0" smtClean="0">
                <a:latin typeface="+mj-ea"/>
                <a:cs typeface="Times New Roman" panose="02020603050405020304" pitchFamily="18" charset="0"/>
              </a:rPr>
              <a:t>-1</a:t>
            </a:r>
            <a:r>
              <a:rPr lang="ja-JP" altLang="en-US" sz="1300" kern="100" dirty="0">
                <a:latin typeface="+mj-ea"/>
                <a:cs typeface="Times New Roman" panose="02020603050405020304" pitchFamily="18" charset="0"/>
              </a:rPr>
              <a:t>地区西荷さばき地</a:t>
            </a:r>
            <a:endParaRPr lang="en-US" altLang="ja-JP" sz="1300" kern="100" dirty="0">
              <a:latin typeface="+mj-ea"/>
              <a:ea typeface="+mj-ea"/>
              <a:cs typeface="Times New Roman" panose="02020603050405020304" pitchFamily="18" charset="0"/>
            </a:endParaRPr>
          </a:p>
          <a:p>
            <a:pPr algn="just">
              <a:lnSpc>
                <a:spcPct val="150000"/>
              </a:lnSpc>
            </a:pPr>
            <a:r>
              <a:rPr lang="ja-JP" altLang="en-US" sz="1300" kern="100" dirty="0">
                <a:latin typeface="+mj-ea"/>
                <a:ea typeface="+mj-ea"/>
                <a:cs typeface="Times New Roman" panose="02020603050405020304" pitchFamily="18" charset="0"/>
              </a:rPr>
              <a:t>⑤　</a:t>
            </a:r>
            <a:r>
              <a:rPr lang="ja-JP" altLang="en-US" sz="1300" kern="100" dirty="0">
                <a:latin typeface="+mj-ea"/>
                <a:cs typeface="Times New Roman" panose="02020603050405020304" pitchFamily="18" charset="0"/>
              </a:rPr>
              <a:t>その他の低稼働地区（</a:t>
            </a:r>
            <a:r>
              <a:rPr lang="en-US" altLang="ja-JP" sz="1300" kern="100" dirty="0">
                <a:latin typeface="+mj-ea"/>
                <a:cs typeface="Times New Roman" panose="02020603050405020304" pitchFamily="18" charset="0"/>
              </a:rPr>
              <a:t>A</a:t>
            </a:r>
            <a:r>
              <a:rPr lang="ja-JP" altLang="en-US" sz="1300" kern="100" dirty="0">
                <a:latin typeface="+mj-ea"/>
                <a:cs typeface="Times New Roman" panose="02020603050405020304" pitchFamily="18" charset="0"/>
              </a:rPr>
              <a:t>・</a:t>
            </a:r>
            <a:r>
              <a:rPr lang="en-US" altLang="ja-JP" sz="1300" kern="100" dirty="0">
                <a:latin typeface="+mj-ea"/>
                <a:cs typeface="Times New Roman" panose="02020603050405020304" pitchFamily="18" charset="0"/>
              </a:rPr>
              <a:t>B</a:t>
            </a:r>
            <a:r>
              <a:rPr lang="ja-JP" altLang="en-US" sz="1300" kern="100" dirty="0">
                <a:latin typeface="+mj-ea"/>
                <a:cs typeface="Times New Roman" panose="02020603050405020304" pitchFamily="18" charset="0"/>
              </a:rPr>
              <a:t>地区、Ｉ地区、Ｑ地区）</a:t>
            </a:r>
            <a:endParaRPr lang="en-US" altLang="ja-JP" sz="1300" kern="100" dirty="0">
              <a:latin typeface="+mj-ea"/>
              <a:ea typeface="+mj-ea"/>
              <a:cs typeface="Times New Roman" panose="02020603050405020304" pitchFamily="18" charset="0"/>
            </a:endParaRPr>
          </a:p>
          <a:p>
            <a:pPr algn="just">
              <a:lnSpc>
                <a:spcPct val="150000"/>
              </a:lnSpc>
            </a:pPr>
            <a:r>
              <a:rPr lang="ja-JP" altLang="en-US" sz="1300" kern="100" dirty="0">
                <a:latin typeface="+mj-ea"/>
                <a:ea typeface="+mj-ea"/>
                <a:cs typeface="Times New Roman" panose="02020603050405020304" pitchFamily="18" charset="0"/>
              </a:rPr>
              <a:t>⑥　</a:t>
            </a:r>
            <a:r>
              <a:rPr lang="ja-JP" altLang="en-US" sz="1300" kern="100" dirty="0">
                <a:latin typeface="+mj-ea"/>
                <a:cs typeface="Times New Roman" panose="02020603050405020304" pitchFamily="18" charset="0"/>
              </a:rPr>
              <a:t>北港白津地区荷さばき地</a:t>
            </a:r>
            <a:endParaRPr lang="en-US" altLang="ja-JP" sz="1300" kern="100" dirty="0">
              <a:latin typeface="+mj-ea"/>
              <a:ea typeface="+mj-ea"/>
              <a:cs typeface="Times New Roman" panose="02020603050405020304" pitchFamily="18" charset="0"/>
            </a:endParaRPr>
          </a:p>
          <a:p>
            <a:pPr algn="just">
              <a:lnSpc>
                <a:spcPct val="150000"/>
              </a:lnSpc>
            </a:pPr>
            <a:r>
              <a:rPr lang="ja-JP" altLang="en-US" sz="1300" kern="100" dirty="0">
                <a:latin typeface="+mj-ea"/>
                <a:ea typeface="+mj-ea"/>
                <a:cs typeface="Times New Roman" panose="02020603050405020304" pitchFamily="18" charset="0"/>
              </a:rPr>
              <a:t>⑦　</a:t>
            </a:r>
            <a:r>
              <a:rPr lang="ja-JP" altLang="en-US" sz="1300" kern="100" dirty="0">
                <a:latin typeface="+mj-ea"/>
                <a:cs typeface="Times New Roman" panose="02020603050405020304" pitchFamily="18" charset="0"/>
              </a:rPr>
              <a:t>Ｊ地区荷さばき地</a:t>
            </a:r>
            <a:endParaRPr lang="en-US" altLang="ja-JP" sz="1300" kern="100" dirty="0">
              <a:latin typeface="+mj-ea"/>
              <a:ea typeface="+mj-ea"/>
              <a:cs typeface="Times New Roman" panose="02020603050405020304" pitchFamily="18" charset="0"/>
            </a:endParaRPr>
          </a:p>
          <a:p>
            <a:pPr lvl="0" algn="just">
              <a:lnSpc>
                <a:spcPct val="150000"/>
              </a:lnSpc>
              <a:spcAft>
                <a:spcPts val="0"/>
              </a:spcAft>
            </a:pPr>
            <a:r>
              <a:rPr lang="ja-JP" altLang="en-US" sz="1300" kern="100" dirty="0">
                <a:latin typeface="+mj-ea"/>
                <a:ea typeface="+mj-ea"/>
                <a:cs typeface="Times New Roman" panose="02020603050405020304" pitchFamily="18" charset="0"/>
              </a:rPr>
              <a:t>⑧　</a:t>
            </a:r>
            <a:r>
              <a:rPr lang="ja-JP" altLang="en-US" sz="1300" kern="100" dirty="0">
                <a:latin typeface="+mj-ea"/>
                <a:cs typeface="Times New Roman" panose="02020603050405020304" pitchFamily="18" charset="0"/>
              </a:rPr>
              <a:t>ＫＦ地区荷さばき地（船客上屋含む） </a:t>
            </a:r>
            <a:endParaRPr lang="en-US" altLang="ja-JP" sz="1300" kern="100" dirty="0">
              <a:latin typeface="+mj-ea"/>
              <a:cs typeface="Times New Roman" panose="02020603050405020304" pitchFamily="18" charset="0"/>
            </a:endParaRPr>
          </a:p>
          <a:p>
            <a:pPr lvl="0" algn="just">
              <a:lnSpc>
                <a:spcPct val="150000"/>
              </a:lnSpc>
              <a:spcAft>
                <a:spcPts val="0"/>
              </a:spcAft>
            </a:pPr>
            <a:r>
              <a:rPr lang="ja-JP" altLang="en-US" sz="1300" kern="100" dirty="0">
                <a:latin typeface="+mj-ea"/>
                <a:ea typeface="+mj-ea"/>
                <a:cs typeface="Times New Roman" panose="02020603050405020304" pitchFamily="18" charset="0"/>
              </a:rPr>
              <a:t>⑨　</a:t>
            </a:r>
            <a:r>
              <a:rPr lang="ja-JP" altLang="en-US" sz="1300" kern="100" dirty="0">
                <a:latin typeface="+mj-ea"/>
                <a:cs typeface="Times New Roman" panose="02020603050405020304" pitchFamily="18" charset="0"/>
              </a:rPr>
              <a:t>Ｃ</a:t>
            </a:r>
            <a:r>
              <a:rPr lang="en-US" altLang="ja-JP" sz="1300" kern="100" dirty="0">
                <a:latin typeface="+mj-ea"/>
                <a:cs typeface="Times New Roman" panose="02020603050405020304" pitchFamily="18" charset="0"/>
              </a:rPr>
              <a:t>-6</a:t>
            </a:r>
            <a:r>
              <a:rPr lang="ja-JP" altLang="en-US" sz="1300" kern="100" dirty="0">
                <a:latin typeface="+mj-ea"/>
                <a:cs typeface="Times New Roman" panose="02020603050405020304" pitchFamily="18" charset="0"/>
              </a:rPr>
              <a:t>、</a:t>
            </a:r>
            <a:r>
              <a:rPr lang="en-US" altLang="ja-JP" sz="1300" kern="100" dirty="0">
                <a:latin typeface="+mj-ea"/>
                <a:cs typeface="Times New Roman" panose="02020603050405020304" pitchFamily="18" charset="0"/>
              </a:rPr>
              <a:t>7</a:t>
            </a:r>
            <a:r>
              <a:rPr lang="ja-JP" altLang="en-US" sz="1300" kern="100" dirty="0">
                <a:latin typeface="+mj-ea"/>
                <a:cs typeface="Times New Roman" panose="02020603050405020304" pitchFamily="18" charset="0"/>
              </a:rPr>
              <a:t>埠頭（荷役機械を含む</a:t>
            </a:r>
            <a:r>
              <a:rPr lang="ja-JP" altLang="en-US" sz="1300" kern="100" dirty="0" smtClean="0">
                <a:latin typeface="+mj-ea"/>
                <a:cs typeface="Times New Roman" panose="02020603050405020304" pitchFamily="18" charset="0"/>
              </a:rPr>
              <a:t>）</a:t>
            </a:r>
            <a:endParaRPr lang="en-US" altLang="ja-JP" sz="1300" kern="100" dirty="0">
              <a:latin typeface="+mj-ea"/>
              <a:cs typeface="Times New Roman" panose="02020603050405020304" pitchFamily="18" charset="0"/>
            </a:endParaRPr>
          </a:p>
        </p:txBody>
      </p:sp>
      <p:sp>
        <p:nvSpPr>
          <p:cNvPr id="5" name="タイトル 1"/>
          <p:cNvSpPr>
            <a:spLocks noGrp="1"/>
          </p:cNvSpPr>
          <p:nvPr>
            <p:ph type="title"/>
          </p:nvPr>
        </p:nvSpPr>
        <p:spPr>
          <a:xfrm>
            <a:off x="0" y="8120"/>
            <a:ext cx="7886700" cy="618186"/>
          </a:xfrm>
        </p:spPr>
        <p:txBody>
          <a:bodyPr>
            <a:noAutofit/>
          </a:bodyPr>
          <a:lstStyle/>
          <a:p>
            <a:r>
              <a:rPr kumimoji="1" lang="en-US" altLang="ja-JP" sz="1600" b="1" dirty="0">
                <a:solidFill>
                  <a:schemeClr val="tx1"/>
                </a:solidFill>
                <a:latin typeface="+mj-ea"/>
              </a:rPr>
              <a:t>Ⅲ</a:t>
            </a:r>
            <a:r>
              <a:rPr kumimoji="1" lang="ja-JP" altLang="en-US" sz="1600" b="1" dirty="0">
                <a:solidFill>
                  <a:schemeClr val="tx1"/>
                </a:solidFill>
                <a:latin typeface="+mj-ea"/>
              </a:rPr>
              <a:t>　港湾施設提供事業の課題</a:t>
            </a:r>
            <a:r>
              <a:rPr kumimoji="1" lang="en-US" altLang="ja-JP" sz="1600" b="1" dirty="0">
                <a:solidFill>
                  <a:schemeClr val="tx1"/>
                </a:solidFill>
                <a:latin typeface="+mj-ea"/>
              </a:rPr>
              <a:t/>
            </a:r>
            <a:br>
              <a:rPr kumimoji="1" lang="en-US" altLang="ja-JP" sz="1600" b="1" dirty="0">
                <a:solidFill>
                  <a:schemeClr val="tx1"/>
                </a:solidFill>
                <a:latin typeface="+mj-ea"/>
              </a:rPr>
            </a:br>
            <a:endParaRPr kumimoji="1" lang="ja-JP" altLang="en-US" sz="1600" b="1" dirty="0">
              <a:solidFill>
                <a:schemeClr val="tx1"/>
              </a:solidFill>
              <a:latin typeface="+mj-ea"/>
            </a:endParaRPr>
          </a:p>
        </p:txBody>
      </p:sp>
      <p:sp>
        <p:nvSpPr>
          <p:cNvPr id="9" name="正方形/長方形 8"/>
          <p:cNvSpPr/>
          <p:nvPr/>
        </p:nvSpPr>
        <p:spPr>
          <a:xfrm>
            <a:off x="94884" y="212766"/>
            <a:ext cx="8978173" cy="692497"/>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ja-JP" altLang="en-US" sz="1300" kern="100" dirty="0">
                <a:effectLst/>
                <a:latin typeface="+mj-ea"/>
                <a:ea typeface="+mj-ea"/>
                <a:cs typeface="Times New Roman" panose="02020603050405020304" pitchFamily="18" charset="0"/>
              </a:rPr>
              <a:t>施設提供事業の課題を、全般的課題と個別課題に分類するとともに、それらを</a:t>
            </a:r>
            <a:r>
              <a:rPr lang="ja-JP" altLang="en-US" sz="1300" kern="100" dirty="0">
                <a:latin typeface="+mj-ea"/>
                <a:ea typeface="+mj-ea"/>
                <a:cs typeface="Times New Roman" panose="02020603050405020304" pitchFamily="18" charset="0"/>
              </a:rPr>
              <a:t>短期間で取り組むべきものと、中期的に取り組むべきものに区分している。</a:t>
            </a:r>
            <a:endParaRPr lang="en-US" altLang="ja-JP" sz="1300" kern="100" dirty="0">
              <a:latin typeface="+mj-ea"/>
              <a:ea typeface="+mj-ea"/>
              <a:cs typeface="Times New Roman" panose="02020603050405020304" pitchFamily="18" charset="0"/>
            </a:endParaRPr>
          </a:p>
        </p:txBody>
      </p:sp>
      <p:sp>
        <p:nvSpPr>
          <p:cNvPr id="4" name="スライド番号プレースホルダー 3"/>
          <p:cNvSpPr>
            <a:spLocks noGrp="1"/>
          </p:cNvSpPr>
          <p:nvPr>
            <p:ph type="sldNum" sz="quarter" idx="12"/>
          </p:nvPr>
        </p:nvSpPr>
        <p:spPr>
          <a:xfrm>
            <a:off x="8711846" y="6624770"/>
            <a:ext cx="512638" cy="365125"/>
          </a:xfrm>
        </p:spPr>
        <p:txBody>
          <a:bodyPr/>
          <a:lstStyle/>
          <a:p>
            <a:fld id="{8F2DF4D1-A360-4C90-B403-85324C324155}" type="slidenum">
              <a:rPr kumimoji="1" lang="ja-JP" altLang="en-US" smtClean="0"/>
              <a:t>9</a:t>
            </a:fld>
            <a:endParaRPr kumimoji="1" lang="ja-JP" altLang="en-US" dirty="0"/>
          </a:p>
        </p:txBody>
      </p:sp>
      <p:grpSp>
        <p:nvGrpSpPr>
          <p:cNvPr id="3" name="グループ化 2"/>
          <p:cNvGrpSpPr/>
          <p:nvPr/>
        </p:nvGrpSpPr>
        <p:grpSpPr>
          <a:xfrm>
            <a:off x="183930" y="833679"/>
            <a:ext cx="8758523" cy="927760"/>
            <a:chOff x="94884" y="2003964"/>
            <a:chExt cx="8495055" cy="1034034"/>
          </a:xfrm>
        </p:grpSpPr>
        <p:sp>
          <p:nvSpPr>
            <p:cNvPr id="14" name="正方形/長方形 13"/>
            <p:cNvSpPr/>
            <p:nvPr/>
          </p:nvSpPr>
          <p:spPr>
            <a:xfrm>
              <a:off x="94884" y="2008808"/>
              <a:ext cx="8495055" cy="1029190"/>
            </a:xfrm>
            <a:prstGeom prst="rect">
              <a:avLst/>
            </a:prstGeom>
            <a:ln w="38100">
              <a:solidFill>
                <a:srgbClr val="7030A0"/>
              </a:solidFill>
            </a:ln>
          </p:spPr>
          <p:txBody>
            <a:bodyPr wrap="square" anchor="ctr">
              <a:noAutofit/>
            </a:bodyPr>
            <a:lstStyle/>
            <a:p>
              <a:pPr lvl="0" algn="just">
                <a:lnSpc>
                  <a:spcPct val="150000"/>
                </a:lnSpc>
                <a:spcAft>
                  <a:spcPts val="0"/>
                </a:spcAft>
              </a:pPr>
              <a:endParaRPr lang="en-US" altLang="ja-JP" sz="1300" i="1" kern="100" dirty="0">
                <a:latin typeface="+mj-ea"/>
                <a:ea typeface="+mj-ea"/>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Ø"/>
              </a:pPr>
              <a:r>
                <a:rPr lang="ja-JP" altLang="en-US" sz="1300" i="1" kern="100" dirty="0" smtClean="0">
                  <a:latin typeface="+mj-ea"/>
                  <a:ea typeface="+mj-ea"/>
                  <a:cs typeface="Times New Roman" panose="02020603050405020304" pitchFamily="18" charset="0"/>
                </a:rPr>
                <a:t>短期間</a:t>
              </a:r>
              <a:r>
                <a:rPr lang="ja-JP" altLang="en-US" sz="1300" i="1" kern="100" dirty="0">
                  <a:latin typeface="+mj-ea"/>
                  <a:ea typeface="+mj-ea"/>
                  <a:cs typeface="Times New Roman" panose="02020603050405020304" pitchFamily="18" charset="0"/>
                </a:rPr>
                <a:t>で取り組むべきもの（短期的取組）　令和</a:t>
              </a:r>
              <a:r>
                <a:rPr lang="en-US" altLang="ja-JP" sz="1300" kern="100" dirty="0">
                  <a:latin typeface="+mj-ea"/>
                  <a:ea typeface="+mj-ea"/>
                  <a:cs typeface="Times New Roman" panose="02020603050405020304" pitchFamily="18" charset="0"/>
                </a:rPr>
                <a:t>2</a:t>
              </a:r>
              <a:r>
                <a:rPr lang="ja-JP" altLang="en-US" sz="1300" i="1" kern="100" dirty="0">
                  <a:latin typeface="+mj-ea"/>
                  <a:ea typeface="+mj-ea"/>
                  <a:cs typeface="Times New Roman" panose="02020603050405020304" pitchFamily="18" charset="0"/>
                </a:rPr>
                <a:t>年度まで</a:t>
              </a:r>
              <a:endParaRPr lang="en-US" altLang="ja-JP" sz="1300" i="1" kern="100" dirty="0">
                <a:latin typeface="+mj-ea"/>
                <a:ea typeface="+mj-ea"/>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Ø"/>
              </a:pPr>
              <a:r>
                <a:rPr lang="ja-JP" altLang="en-US" sz="1300" i="1" kern="100" dirty="0">
                  <a:latin typeface="+mj-ea"/>
                  <a:ea typeface="+mj-ea"/>
                  <a:cs typeface="Times New Roman" panose="02020603050405020304" pitchFamily="18" charset="0"/>
                </a:rPr>
                <a:t>中期的に取り組むべきもの（中期的取組）　令和</a:t>
              </a:r>
              <a:r>
                <a:rPr lang="en-US" altLang="ja-JP" sz="1300" kern="100" dirty="0">
                  <a:latin typeface="+mj-ea"/>
                  <a:ea typeface="+mj-ea"/>
                  <a:cs typeface="Times New Roman" panose="02020603050405020304" pitchFamily="18" charset="0"/>
                </a:rPr>
                <a:t>4</a:t>
              </a:r>
              <a:r>
                <a:rPr lang="ja-JP" altLang="en-US" sz="1300" i="1" kern="100" dirty="0">
                  <a:latin typeface="+mj-ea"/>
                  <a:ea typeface="+mj-ea"/>
                  <a:cs typeface="Times New Roman" panose="02020603050405020304" pitchFamily="18" charset="0"/>
                </a:rPr>
                <a:t>年度まで</a:t>
              </a:r>
              <a:endParaRPr lang="ja-JP" altLang="ja-JP" sz="1300" i="1" kern="100" dirty="0">
                <a:latin typeface="+mj-ea"/>
                <a:ea typeface="+mj-ea"/>
                <a:cs typeface="Times New Roman" panose="02020603050405020304" pitchFamily="18" charset="0"/>
              </a:endParaRPr>
            </a:p>
          </p:txBody>
        </p:sp>
        <p:sp>
          <p:nvSpPr>
            <p:cNvPr id="15" name="正方形/長方形 14"/>
            <p:cNvSpPr/>
            <p:nvPr/>
          </p:nvSpPr>
          <p:spPr>
            <a:xfrm>
              <a:off x="94884" y="2003964"/>
              <a:ext cx="3016805" cy="3458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schemeClr val="bg1"/>
                  </a:solidFill>
                </a:rPr>
                <a:t>　課題</a:t>
              </a:r>
              <a:r>
                <a:rPr lang="ja-JP" altLang="en-US" sz="1300" dirty="0">
                  <a:solidFill>
                    <a:schemeClr val="bg1"/>
                  </a:solidFill>
                </a:rPr>
                <a:t>ごとの取り組み期間の目標年次</a:t>
              </a:r>
            </a:p>
          </p:txBody>
        </p:sp>
      </p:grpSp>
      <p:sp>
        <p:nvSpPr>
          <p:cNvPr id="16" name="タイトル 1"/>
          <p:cNvSpPr txBox="1">
            <a:spLocks/>
          </p:cNvSpPr>
          <p:nvPr/>
        </p:nvSpPr>
        <p:spPr>
          <a:xfrm>
            <a:off x="165224" y="1786128"/>
            <a:ext cx="3858138" cy="341235"/>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solidFill>
                  <a:srgbClr val="421E40"/>
                </a:solidFill>
                <a:latin typeface="+mj-ea"/>
              </a:rPr>
              <a:t>　</a:t>
            </a:r>
            <a:r>
              <a:rPr lang="ja-JP" altLang="en-US" sz="1600" b="1" dirty="0" smtClean="0">
                <a:solidFill>
                  <a:schemeClr val="tx1"/>
                </a:solidFill>
                <a:latin typeface="+mj-ea"/>
              </a:rPr>
              <a:t>１</a:t>
            </a:r>
            <a:r>
              <a:rPr lang="ja-JP" altLang="en-US" sz="1600" b="1" dirty="0">
                <a:solidFill>
                  <a:schemeClr val="tx1"/>
                </a:solidFill>
                <a:latin typeface="+mj-ea"/>
              </a:rPr>
              <a:t>．経営計画</a:t>
            </a:r>
            <a:r>
              <a:rPr lang="en-US" altLang="ja-JP" sz="1600" b="1" dirty="0">
                <a:solidFill>
                  <a:schemeClr val="tx1"/>
                </a:solidFill>
                <a:latin typeface="+mj-ea"/>
              </a:rPr>
              <a:t>Ver.4.0</a:t>
            </a:r>
            <a:r>
              <a:rPr lang="ja-JP" altLang="en-US" sz="1600" b="1" dirty="0">
                <a:solidFill>
                  <a:schemeClr val="tx1"/>
                </a:solidFill>
                <a:latin typeface="+mj-ea"/>
              </a:rPr>
              <a:t>で抽出した課題</a:t>
            </a:r>
          </a:p>
        </p:txBody>
      </p:sp>
      <p:grpSp>
        <p:nvGrpSpPr>
          <p:cNvPr id="8" name="グループ化 7"/>
          <p:cNvGrpSpPr/>
          <p:nvPr/>
        </p:nvGrpSpPr>
        <p:grpSpPr>
          <a:xfrm>
            <a:off x="165224" y="2049962"/>
            <a:ext cx="8861809" cy="4811069"/>
            <a:chOff x="94884" y="2798122"/>
            <a:chExt cx="8861809" cy="4811069"/>
          </a:xfrm>
        </p:grpSpPr>
        <p:sp>
          <p:nvSpPr>
            <p:cNvPr id="25" name="正方形/長方形 24"/>
            <p:cNvSpPr/>
            <p:nvPr/>
          </p:nvSpPr>
          <p:spPr>
            <a:xfrm>
              <a:off x="6490584" y="4696203"/>
              <a:ext cx="2466109" cy="2912988"/>
            </a:xfrm>
            <a:prstGeom prst="rect">
              <a:avLst/>
            </a:prstGeom>
            <a:ln w="38100">
              <a:noFill/>
            </a:ln>
          </p:spPr>
          <p:txBody>
            <a:bodyPr wrap="square" anchor="ctr">
              <a:noAutofit/>
            </a:bodyPr>
            <a:lstStyle/>
            <a:p>
              <a:pPr lvl="0" algn="r">
                <a:lnSpc>
                  <a:spcPct val="150000"/>
                </a:lnSpc>
                <a:spcAft>
                  <a:spcPts val="0"/>
                </a:spcAft>
              </a:pPr>
              <a:r>
                <a:rPr lang="ja-JP" altLang="en-US" sz="1300" i="1" kern="100" dirty="0">
                  <a:latin typeface="+mj-ea"/>
                  <a:ea typeface="+mj-ea"/>
                  <a:cs typeface="Times New Roman" panose="02020603050405020304" pitchFamily="18" charset="0"/>
                </a:rPr>
                <a:t>（中期的取組）</a:t>
              </a:r>
            </a:p>
            <a:p>
              <a:pPr algn="r">
                <a:lnSpc>
                  <a:spcPct val="150000"/>
                </a:lnSpc>
              </a:pPr>
              <a:r>
                <a:rPr lang="ja-JP" altLang="en-US" sz="1300" i="1" kern="100" dirty="0">
                  <a:latin typeface="+mj-ea"/>
                  <a:cs typeface="Times New Roman" panose="02020603050405020304" pitchFamily="18" charset="0"/>
                </a:rPr>
                <a:t>（中期的取組）</a:t>
              </a:r>
              <a:endParaRPr lang="en-US" altLang="ja-JP" sz="1300" i="1" kern="100" dirty="0">
                <a:latin typeface="+mj-ea"/>
                <a:ea typeface="+mj-ea"/>
                <a:cs typeface="Times New Roman" panose="02020603050405020304" pitchFamily="18" charset="0"/>
              </a:endParaRPr>
            </a:p>
            <a:p>
              <a:pPr lvl="0" algn="r">
                <a:lnSpc>
                  <a:spcPct val="150000"/>
                </a:lnSpc>
                <a:spcAft>
                  <a:spcPts val="0"/>
                </a:spcAft>
              </a:pPr>
              <a:r>
                <a:rPr lang="ja-JP" altLang="en-US" sz="1300" i="1" kern="100" dirty="0">
                  <a:latin typeface="+mj-ea"/>
                  <a:cs typeface="Times New Roman" panose="02020603050405020304" pitchFamily="18" charset="0"/>
                </a:rPr>
                <a:t>（中期的取組）</a:t>
              </a:r>
              <a:endParaRPr lang="ja-JP" altLang="en-US" sz="1300" i="1" kern="100" dirty="0">
                <a:latin typeface="+mj-ea"/>
                <a:ea typeface="+mj-ea"/>
                <a:cs typeface="Times New Roman" panose="02020603050405020304" pitchFamily="18" charset="0"/>
              </a:endParaRPr>
            </a:p>
            <a:p>
              <a:pPr lvl="0" algn="r">
                <a:lnSpc>
                  <a:spcPct val="150000"/>
                </a:lnSpc>
                <a:spcAft>
                  <a:spcPts val="0"/>
                </a:spcAft>
              </a:pPr>
              <a:r>
                <a:rPr lang="ja-JP" altLang="en-US" sz="1300" i="1" kern="100" dirty="0">
                  <a:latin typeface="+mj-ea"/>
                  <a:cs typeface="Times New Roman" panose="02020603050405020304" pitchFamily="18" charset="0"/>
                </a:rPr>
                <a:t>（中期的取組）</a:t>
              </a:r>
              <a:endParaRPr lang="ja-JP" altLang="en-US" sz="1300" i="1" kern="100" dirty="0">
                <a:latin typeface="+mj-ea"/>
                <a:ea typeface="+mj-ea"/>
                <a:cs typeface="Times New Roman" panose="02020603050405020304" pitchFamily="18" charset="0"/>
              </a:endParaRPr>
            </a:p>
            <a:p>
              <a:pPr lvl="0" algn="r">
                <a:lnSpc>
                  <a:spcPct val="150000"/>
                </a:lnSpc>
                <a:spcAft>
                  <a:spcPts val="0"/>
                </a:spcAft>
              </a:pPr>
              <a:r>
                <a:rPr lang="ja-JP" altLang="en-US" sz="1300" i="1" kern="100" dirty="0">
                  <a:latin typeface="+mj-ea"/>
                  <a:cs typeface="Times New Roman" panose="02020603050405020304" pitchFamily="18" charset="0"/>
                </a:rPr>
                <a:t>（短期的取組、中期的取組）</a:t>
              </a:r>
              <a:endParaRPr lang="en-US" altLang="ja-JP" sz="1300" i="1" kern="100" dirty="0">
                <a:latin typeface="+mj-ea"/>
                <a:cs typeface="Times New Roman" panose="02020603050405020304" pitchFamily="18" charset="0"/>
              </a:endParaRPr>
            </a:p>
            <a:p>
              <a:pPr lvl="0" algn="r">
                <a:lnSpc>
                  <a:spcPct val="150000"/>
                </a:lnSpc>
                <a:spcAft>
                  <a:spcPts val="0"/>
                </a:spcAft>
              </a:pPr>
              <a:r>
                <a:rPr lang="ja-JP" altLang="en-US" sz="1300" i="1" kern="100" dirty="0">
                  <a:latin typeface="+mj-ea"/>
                  <a:ea typeface="+mj-ea"/>
                  <a:cs typeface="Times New Roman" panose="02020603050405020304" pitchFamily="18" charset="0"/>
                </a:rPr>
                <a:t>（中期的取組）</a:t>
              </a:r>
              <a:endParaRPr lang="en-US" altLang="ja-JP" sz="1300" i="1" kern="100" dirty="0">
                <a:latin typeface="+mj-ea"/>
                <a:ea typeface="+mj-ea"/>
                <a:cs typeface="Times New Roman" panose="02020603050405020304" pitchFamily="18" charset="0"/>
              </a:endParaRPr>
            </a:p>
            <a:p>
              <a:pPr lvl="0" algn="r">
                <a:lnSpc>
                  <a:spcPct val="150000"/>
                </a:lnSpc>
                <a:spcAft>
                  <a:spcPts val="0"/>
                </a:spcAft>
              </a:pPr>
              <a:r>
                <a:rPr lang="ja-JP" altLang="en-US" sz="1300" i="1" kern="100" dirty="0">
                  <a:latin typeface="+mj-ea"/>
                  <a:ea typeface="+mj-ea"/>
                  <a:cs typeface="Times New Roman" panose="02020603050405020304" pitchFamily="18" charset="0"/>
                </a:rPr>
                <a:t>（中期的取組）</a:t>
              </a:r>
              <a:endParaRPr lang="en-US" altLang="ja-JP" sz="1300" i="1" kern="100" dirty="0">
                <a:latin typeface="+mj-ea"/>
                <a:ea typeface="+mj-ea"/>
                <a:cs typeface="Times New Roman" panose="02020603050405020304" pitchFamily="18" charset="0"/>
              </a:endParaRPr>
            </a:p>
            <a:p>
              <a:pPr lvl="0" algn="r">
                <a:lnSpc>
                  <a:spcPct val="150000"/>
                </a:lnSpc>
                <a:spcAft>
                  <a:spcPts val="0"/>
                </a:spcAft>
              </a:pPr>
              <a:r>
                <a:rPr lang="ja-JP" altLang="en-US" sz="1300" i="1" kern="100" dirty="0">
                  <a:latin typeface="+mj-ea"/>
                  <a:ea typeface="+mj-ea"/>
                  <a:cs typeface="Times New Roman" panose="02020603050405020304" pitchFamily="18" charset="0"/>
                </a:rPr>
                <a:t>（中期的取組）</a:t>
              </a:r>
              <a:endParaRPr lang="en-US" altLang="ja-JP" sz="1300" i="1" kern="100" dirty="0">
                <a:latin typeface="+mj-ea"/>
                <a:ea typeface="+mj-ea"/>
                <a:cs typeface="Times New Roman" panose="02020603050405020304" pitchFamily="18" charset="0"/>
              </a:endParaRPr>
            </a:p>
            <a:p>
              <a:pPr lvl="0" algn="r">
                <a:lnSpc>
                  <a:spcPct val="150000"/>
                </a:lnSpc>
                <a:spcAft>
                  <a:spcPts val="0"/>
                </a:spcAft>
              </a:pPr>
              <a:r>
                <a:rPr lang="ja-JP" altLang="en-US" sz="1300" i="1" kern="100" dirty="0">
                  <a:latin typeface="+mj-ea"/>
                  <a:ea typeface="+mj-ea"/>
                  <a:cs typeface="Times New Roman" panose="02020603050405020304" pitchFamily="18" charset="0"/>
                </a:rPr>
                <a:t>（中期的取組）</a:t>
              </a:r>
            </a:p>
          </p:txBody>
        </p:sp>
        <p:sp>
          <p:nvSpPr>
            <p:cNvPr id="20" name="正方形/長方形 19"/>
            <p:cNvSpPr/>
            <p:nvPr/>
          </p:nvSpPr>
          <p:spPr>
            <a:xfrm>
              <a:off x="94884" y="2798122"/>
              <a:ext cx="1600222" cy="18641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全般的課題</a:t>
              </a:r>
            </a:p>
          </p:txBody>
        </p:sp>
        <p:sp>
          <p:nvSpPr>
            <p:cNvPr id="18" name="正方形/長方形 17"/>
            <p:cNvSpPr/>
            <p:nvPr/>
          </p:nvSpPr>
          <p:spPr>
            <a:xfrm>
              <a:off x="1762633" y="2798122"/>
              <a:ext cx="7109480" cy="1864116"/>
            </a:xfrm>
            <a:prstGeom prst="rect">
              <a:avLst/>
            </a:prstGeom>
            <a:noFill/>
            <a:ln w="38100">
              <a:solidFill>
                <a:srgbClr val="7030A0"/>
              </a:solidFill>
            </a:ln>
          </p:spPr>
          <p:txBody>
            <a:bodyPr wrap="square" anchor="ctr">
              <a:noAutofit/>
            </a:bodyPr>
            <a:lstStyle/>
            <a:p>
              <a:pPr lvl="0" algn="just">
                <a:lnSpc>
                  <a:spcPct val="150000"/>
                </a:lnSpc>
                <a:spcAft>
                  <a:spcPts val="0"/>
                </a:spcAft>
              </a:pPr>
              <a:r>
                <a:rPr lang="ja-JP" altLang="en-US" sz="1300" i="1" kern="100" dirty="0">
                  <a:latin typeface="+mj-ea"/>
                  <a:ea typeface="+mj-ea"/>
                  <a:cs typeface="Times New Roman" panose="02020603050405020304" pitchFamily="18" charset="0"/>
                </a:rPr>
                <a:t>①　新型コロナウイルス感染症への対応</a:t>
              </a:r>
              <a:endParaRPr lang="en-US" altLang="ja-JP" sz="1300" i="1" kern="100" dirty="0">
                <a:latin typeface="+mj-ea"/>
                <a:ea typeface="+mj-ea"/>
                <a:cs typeface="Times New Roman" panose="02020603050405020304" pitchFamily="18" charset="0"/>
              </a:endParaRPr>
            </a:p>
            <a:p>
              <a:pPr lvl="0" algn="just">
                <a:lnSpc>
                  <a:spcPct val="150000"/>
                </a:lnSpc>
                <a:spcAft>
                  <a:spcPts val="0"/>
                </a:spcAft>
              </a:pPr>
              <a:r>
                <a:rPr lang="ja-JP" altLang="en-US" sz="1300" i="1" kern="100" dirty="0">
                  <a:latin typeface="+mj-ea"/>
                  <a:ea typeface="+mj-ea"/>
                  <a:cs typeface="Times New Roman" panose="02020603050405020304" pitchFamily="18" charset="0"/>
                </a:rPr>
                <a:t>②　</a:t>
              </a:r>
              <a:r>
                <a:rPr lang="ja-JP" altLang="en-US" sz="1300" i="1" kern="100" dirty="0">
                  <a:latin typeface="+mj-ea"/>
                  <a:cs typeface="Times New Roman" panose="02020603050405020304" pitchFamily="18" charset="0"/>
                </a:rPr>
                <a:t>稼働率向上のための分析及び戦略策定が必要</a:t>
              </a:r>
              <a:endParaRPr lang="en-US" altLang="ja-JP" sz="1300" i="1" kern="100" dirty="0">
                <a:latin typeface="+mj-ea"/>
                <a:ea typeface="+mj-ea"/>
                <a:cs typeface="Times New Roman" panose="02020603050405020304" pitchFamily="18" charset="0"/>
              </a:endParaRPr>
            </a:p>
            <a:p>
              <a:pPr algn="just">
                <a:lnSpc>
                  <a:spcPct val="150000"/>
                </a:lnSpc>
              </a:pPr>
              <a:r>
                <a:rPr lang="ja-JP" altLang="en-US" sz="1300" i="1" kern="100" dirty="0">
                  <a:latin typeface="+mj-ea"/>
                  <a:ea typeface="+mj-ea"/>
                  <a:cs typeface="Times New Roman" panose="02020603050405020304" pitchFamily="18" charset="0"/>
                </a:rPr>
                <a:t>③　</a:t>
              </a:r>
              <a:r>
                <a:rPr lang="ja-JP" altLang="en-US" sz="1300" i="1" kern="100" dirty="0">
                  <a:latin typeface="+mj-ea"/>
                  <a:cs typeface="Times New Roman" panose="02020603050405020304" pitchFamily="18" charset="0"/>
                </a:rPr>
                <a:t>過大な土地賃借料負担</a:t>
              </a:r>
              <a:r>
                <a:rPr lang="en-US" altLang="ja-JP" sz="1300" i="1" kern="100" dirty="0">
                  <a:latin typeface="+mj-ea"/>
                  <a:cs typeface="Times New Roman" panose="02020603050405020304" pitchFamily="18" charset="0"/>
                </a:rPr>
                <a:t>(</a:t>
              </a:r>
              <a:r>
                <a:rPr lang="ja-JP" altLang="en-US" sz="1300" i="1" kern="100" dirty="0">
                  <a:latin typeface="+mj-ea"/>
                  <a:cs typeface="Times New Roman" panose="02020603050405020304" pitchFamily="18" charset="0"/>
                </a:rPr>
                <a:t>施設提供事業から埋立事業への支払</a:t>
              </a:r>
              <a:r>
                <a:rPr lang="en-US" altLang="ja-JP" sz="1300" i="1" kern="100" dirty="0">
                  <a:latin typeface="+mj-ea"/>
                  <a:cs typeface="Times New Roman" panose="02020603050405020304" pitchFamily="18" charset="0"/>
                </a:rPr>
                <a:t>) </a:t>
              </a:r>
              <a:endParaRPr lang="en-US" altLang="ja-JP" sz="1300" i="1" kern="100" dirty="0">
                <a:latin typeface="+mj-ea"/>
                <a:ea typeface="+mj-ea"/>
                <a:cs typeface="Times New Roman" panose="02020603050405020304" pitchFamily="18" charset="0"/>
              </a:endParaRPr>
            </a:p>
            <a:p>
              <a:pPr algn="just">
                <a:lnSpc>
                  <a:spcPct val="150000"/>
                </a:lnSpc>
              </a:pPr>
              <a:r>
                <a:rPr lang="ja-JP" altLang="en-US" sz="1300" i="1" kern="100" dirty="0">
                  <a:latin typeface="+mj-ea"/>
                  <a:ea typeface="+mj-ea"/>
                  <a:cs typeface="Times New Roman" panose="02020603050405020304" pitchFamily="18" charset="0"/>
                </a:rPr>
                <a:t>④　</a:t>
              </a:r>
              <a:r>
                <a:rPr lang="ja-JP" altLang="en-US" sz="1300" i="1" kern="100" dirty="0">
                  <a:latin typeface="+mj-ea"/>
                  <a:cs typeface="Times New Roman" panose="02020603050405020304" pitchFamily="18" charset="0"/>
                </a:rPr>
                <a:t>収益性の低い「一体使用荷さばき地」の必要性の検証</a:t>
              </a:r>
              <a:endParaRPr lang="en-US" altLang="ja-JP" sz="1300" i="1" kern="100" dirty="0">
                <a:latin typeface="+mj-ea"/>
                <a:ea typeface="+mj-ea"/>
                <a:cs typeface="Times New Roman" panose="02020603050405020304" pitchFamily="18" charset="0"/>
              </a:endParaRPr>
            </a:p>
            <a:p>
              <a:pPr algn="just">
                <a:lnSpc>
                  <a:spcPct val="150000"/>
                </a:lnSpc>
              </a:pPr>
              <a:r>
                <a:rPr lang="ja-JP" altLang="en-US" sz="1300" i="1" kern="100" dirty="0">
                  <a:latin typeface="+mj-ea"/>
                  <a:ea typeface="+mj-ea"/>
                  <a:cs typeface="Times New Roman" panose="02020603050405020304" pitchFamily="18" charset="0"/>
                </a:rPr>
                <a:t>⑤　</a:t>
              </a:r>
              <a:r>
                <a:rPr lang="ja-JP" altLang="en-US" sz="1300" i="1" kern="100" dirty="0">
                  <a:latin typeface="+mj-ea"/>
                  <a:cs typeface="Times New Roman" panose="02020603050405020304" pitchFamily="18" charset="0"/>
                </a:rPr>
                <a:t>老朽化する上屋への対応</a:t>
              </a:r>
              <a:endParaRPr lang="en-US" altLang="ja-JP" sz="1300" i="1" kern="100" dirty="0">
                <a:latin typeface="+mj-ea"/>
                <a:ea typeface="+mj-ea"/>
                <a:cs typeface="Times New Roman" panose="02020603050405020304" pitchFamily="18" charset="0"/>
              </a:endParaRPr>
            </a:p>
            <a:p>
              <a:pPr algn="just">
                <a:lnSpc>
                  <a:spcPct val="150000"/>
                </a:lnSpc>
              </a:pPr>
              <a:r>
                <a:rPr lang="ja-JP" altLang="en-US" sz="1300" i="1" kern="100" dirty="0">
                  <a:latin typeface="+mj-ea"/>
                  <a:ea typeface="+mj-ea"/>
                  <a:cs typeface="Times New Roman" panose="02020603050405020304" pitchFamily="18" charset="0"/>
                </a:rPr>
                <a:t>⑥　</a:t>
              </a:r>
              <a:r>
                <a:rPr lang="ja-JP" altLang="en-US" sz="1300" i="1" kern="100" dirty="0">
                  <a:latin typeface="+mj-ea"/>
                  <a:cs typeface="Times New Roman" panose="02020603050405020304" pitchFamily="18" charset="0"/>
                </a:rPr>
                <a:t>港営事業会計を構成する施設提供事業と埋立事業の区分の明確化</a:t>
              </a:r>
              <a:endParaRPr lang="ja-JP" altLang="en-US" sz="1300" i="1" kern="100" dirty="0">
                <a:latin typeface="+mj-ea"/>
                <a:ea typeface="+mj-ea"/>
                <a:cs typeface="Times New Roman" panose="02020603050405020304" pitchFamily="18" charset="0"/>
              </a:endParaRPr>
            </a:p>
          </p:txBody>
        </p:sp>
        <p:sp>
          <p:nvSpPr>
            <p:cNvPr id="24" name="正方形/長方形 23"/>
            <p:cNvSpPr/>
            <p:nvPr/>
          </p:nvSpPr>
          <p:spPr>
            <a:xfrm>
              <a:off x="7579676" y="3164642"/>
              <a:ext cx="1374032" cy="1423656"/>
            </a:xfrm>
            <a:prstGeom prst="rect">
              <a:avLst/>
            </a:prstGeom>
            <a:noFill/>
            <a:ln w="38100">
              <a:noFill/>
            </a:ln>
          </p:spPr>
          <p:txBody>
            <a:bodyPr wrap="square" anchor="ctr">
              <a:noAutofit/>
            </a:bodyPr>
            <a:lstStyle/>
            <a:p>
              <a:pPr lvl="0" algn="r">
                <a:lnSpc>
                  <a:spcPct val="150000"/>
                </a:lnSpc>
                <a:spcAft>
                  <a:spcPts val="0"/>
                </a:spcAft>
              </a:pPr>
              <a:r>
                <a:rPr lang="ja-JP" altLang="en-US" sz="1300" i="1" kern="100" dirty="0">
                  <a:latin typeface="+mj-ea"/>
                  <a:ea typeface="+mj-ea"/>
                  <a:cs typeface="Times New Roman" panose="02020603050405020304" pitchFamily="18" charset="0"/>
                </a:rPr>
                <a:t>（中期的取組）</a:t>
              </a:r>
            </a:p>
            <a:p>
              <a:pPr algn="r">
                <a:lnSpc>
                  <a:spcPct val="150000"/>
                </a:lnSpc>
              </a:pPr>
              <a:r>
                <a:rPr lang="ja-JP" altLang="en-US" sz="1300" i="1" kern="100" dirty="0">
                  <a:latin typeface="+mj-ea"/>
                  <a:cs typeface="Times New Roman" panose="02020603050405020304" pitchFamily="18" charset="0"/>
                </a:rPr>
                <a:t>（中期的取組）</a:t>
              </a:r>
              <a:endParaRPr lang="en-US" altLang="ja-JP" sz="1300" i="1" kern="100" dirty="0">
                <a:latin typeface="+mj-ea"/>
                <a:ea typeface="+mj-ea"/>
                <a:cs typeface="Times New Roman" panose="02020603050405020304" pitchFamily="18" charset="0"/>
              </a:endParaRPr>
            </a:p>
            <a:p>
              <a:pPr lvl="0" algn="r">
                <a:lnSpc>
                  <a:spcPct val="150000"/>
                </a:lnSpc>
                <a:spcAft>
                  <a:spcPts val="0"/>
                </a:spcAft>
              </a:pPr>
              <a:r>
                <a:rPr lang="ja-JP" altLang="en-US" sz="1300" i="1" kern="100" dirty="0">
                  <a:latin typeface="+mj-ea"/>
                  <a:cs typeface="Times New Roman" panose="02020603050405020304" pitchFamily="18" charset="0"/>
                </a:rPr>
                <a:t>（中期的取組）</a:t>
              </a:r>
              <a:endParaRPr lang="ja-JP" altLang="en-US" sz="1300" i="1" kern="100" dirty="0">
                <a:latin typeface="+mj-ea"/>
                <a:ea typeface="+mj-ea"/>
                <a:cs typeface="Times New Roman" panose="02020603050405020304" pitchFamily="18" charset="0"/>
              </a:endParaRPr>
            </a:p>
            <a:p>
              <a:pPr lvl="0" algn="r">
                <a:lnSpc>
                  <a:spcPct val="150000"/>
                </a:lnSpc>
                <a:spcAft>
                  <a:spcPts val="0"/>
                </a:spcAft>
              </a:pPr>
              <a:r>
                <a:rPr lang="ja-JP" altLang="en-US" sz="1300" i="1" kern="100" dirty="0">
                  <a:latin typeface="+mj-ea"/>
                  <a:cs typeface="Times New Roman" panose="02020603050405020304" pitchFamily="18" charset="0"/>
                </a:rPr>
                <a:t>（中期的取組）</a:t>
              </a:r>
              <a:endParaRPr lang="ja-JP" altLang="en-US" sz="1300" i="1" kern="100" dirty="0">
                <a:latin typeface="+mj-ea"/>
                <a:ea typeface="+mj-ea"/>
                <a:cs typeface="Times New Roman" panose="02020603050405020304" pitchFamily="18" charset="0"/>
              </a:endParaRPr>
            </a:p>
            <a:p>
              <a:pPr lvl="0" algn="r">
                <a:lnSpc>
                  <a:spcPct val="150000"/>
                </a:lnSpc>
                <a:spcAft>
                  <a:spcPts val="0"/>
                </a:spcAft>
              </a:pPr>
              <a:r>
                <a:rPr lang="ja-JP" altLang="en-US" sz="1300" i="1" kern="100" dirty="0">
                  <a:latin typeface="+mj-ea"/>
                  <a:cs typeface="Times New Roman" panose="02020603050405020304" pitchFamily="18" charset="0"/>
                </a:rPr>
                <a:t>（中期的取組）</a:t>
              </a:r>
              <a:endParaRPr lang="ja-JP" altLang="en-US" sz="1300" i="1" kern="100" dirty="0">
                <a:latin typeface="+mj-ea"/>
                <a:ea typeface="+mj-ea"/>
                <a:cs typeface="Times New Roman" panose="02020603050405020304" pitchFamily="18" charset="0"/>
              </a:endParaRPr>
            </a:p>
          </p:txBody>
        </p:sp>
      </p:grpSp>
    </p:spTree>
    <p:extLst>
      <p:ext uri="{BB962C8B-B14F-4D97-AF65-F5344CB8AC3E}">
        <p14:creationId xmlns:p14="http://schemas.microsoft.com/office/powerpoint/2010/main" val="4124475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20439</TotalTime>
  <Words>8505</Words>
  <PresentationFormat>画面に合わせる (4:3)</PresentationFormat>
  <Paragraphs>895</Paragraphs>
  <Slides>23</Slides>
  <Notes>11</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5" baseType="lpstr">
      <vt:lpstr>ＭＳ Ｐゴシック</vt:lpstr>
      <vt:lpstr>新細明體</vt:lpstr>
      <vt:lpstr>メイリオ</vt:lpstr>
      <vt:lpstr>游ゴシック</vt:lpstr>
      <vt:lpstr>Arial</vt:lpstr>
      <vt:lpstr>Calibri</vt:lpstr>
      <vt:lpstr>Century Gothic</vt:lpstr>
      <vt:lpstr>Times New Roman</vt:lpstr>
      <vt:lpstr>Wingdings</vt:lpstr>
      <vt:lpstr>Wingdings 3</vt:lpstr>
      <vt:lpstr>ファセット</vt:lpstr>
      <vt:lpstr>ワークシート</vt:lpstr>
      <vt:lpstr>港湾施設提供事業経営計画 Ver.5.0</vt:lpstr>
      <vt:lpstr>目　次</vt:lpstr>
      <vt:lpstr>Ⅰ　はじめに</vt:lpstr>
      <vt:lpstr>Ⅰ　はじめに</vt:lpstr>
      <vt:lpstr>PowerPoint プレゼンテーション</vt:lpstr>
      <vt:lpstr>PowerPoint プレゼンテーション</vt:lpstr>
      <vt:lpstr>PowerPoint プレゼンテーション</vt:lpstr>
      <vt:lpstr>PowerPoint プレゼンテーション</vt:lpstr>
      <vt:lpstr>Ⅲ　港湾施設提供事業の課題 </vt:lpstr>
      <vt:lpstr>Ⅲ　港湾施設提供事業の課題 　２．個別課題への取組み成果 　　⑤　その他の低稼働地区（A・B地区、I地区、Q地区）</vt:lpstr>
      <vt:lpstr>PowerPoint プレゼンテーション</vt:lpstr>
      <vt:lpstr>Ⅲ　港湾施設提供事業の課題 　２．個別課題への取組み成果 　　 ⑧　ＫＦ地区荷さばき地（船客上屋含む） </vt:lpstr>
      <vt:lpstr>Ⅲ　港湾施設提供事業の課題 </vt:lpstr>
      <vt:lpstr>PowerPoint プレゼンテーション</vt:lpstr>
      <vt:lpstr>PowerPoint プレゼンテーション</vt:lpstr>
      <vt:lpstr>PowerPoint プレゼンテーション</vt:lpstr>
      <vt:lpstr>PowerPoint プレゼンテーション</vt:lpstr>
      <vt:lpstr>Ⅳ　経営改善策 　１．全般的課題への対応 　　②　稼働率向上のための分析及び戦略策定が必要</vt:lpstr>
      <vt:lpstr>PowerPoint プレゼンテーション</vt:lpstr>
      <vt:lpstr>PowerPoint プレゼンテーション</vt:lpstr>
      <vt:lpstr>Ⅳ　経営改善策 　１．全般的課題への対応 　　③　過大な土地賃借料負担（施設提供事業から埋立事業への支払）</vt:lpstr>
      <vt:lpstr>Ⅳ　経営改善策 　１．全般的課題への対応 　　④　収益性の低い「一体使用荷さばき地」の必要性の検証</vt:lpstr>
      <vt:lpstr>Ⅳ　経営改善策 　１．全般的課題への対応 　　⑤　老朽化する上屋への対応</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2022-02-07T04:04:12Z</cp:lastPrinted>
  <dcterms:created xsi:type="dcterms:W3CDTF">2017-08-25T04:05:05Z</dcterms:created>
  <dcterms:modified xsi:type="dcterms:W3CDTF">2022-03-18T06:37:50Z</dcterms:modified>
</cp:coreProperties>
</file>