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4" saveSubsetFonts="1">
  <p:sldMasterIdLst>
    <p:sldMasterId id="2147483766" r:id="rId1"/>
  </p:sldMasterIdLst>
  <p:notesMasterIdLst>
    <p:notesMasterId r:id="rId3"/>
  </p:notesMasterIdLst>
  <p:handoutMasterIdLst>
    <p:handoutMasterId r:id="rId4"/>
  </p:handoutMasterIdLst>
  <p:sldIdLst>
    <p:sldId id="411" r:id="rId2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勝井　祐貴" initials="勝井　祐貴" lastIdx="2" clrIdx="0">
    <p:extLst>
      <p:ext uri="{19B8F6BF-5375-455C-9EA6-DF929625EA0E}">
        <p15:presenceInfo xmlns:p15="http://schemas.microsoft.com/office/powerpoint/2012/main" userId="勝井　祐貴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1E40"/>
    <a:srgbClr val="E5D7E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テーマ スタイル 1 - アクセント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1" autoAdjust="0"/>
    <p:restoredTop sz="93236" autoAdjust="0"/>
  </p:normalViewPr>
  <p:slideViewPr>
    <p:cSldViewPr snapToGrid="0">
      <p:cViewPr varScale="1">
        <p:scale>
          <a:sx n="68" d="100"/>
          <a:sy n="68" d="100"/>
        </p:scale>
        <p:origin x="1554" y="48"/>
      </p:cViewPr>
      <p:guideLst/>
    </p:cSldViewPr>
  </p:slideViewPr>
  <p:outlineViewPr>
    <p:cViewPr>
      <p:scale>
        <a:sx n="33" d="100"/>
        <a:sy n="33" d="100"/>
      </p:scale>
      <p:origin x="0" y="-279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FF06E-E0EF-4906-B12D-2C8E2B517655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833332-7681-4398-81D6-0574307D3D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837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50375" cy="498645"/>
          </a:xfrm>
          <a:prstGeom prst="rect">
            <a:avLst/>
          </a:prstGeom>
        </p:spPr>
        <p:txBody>
          <a:bodyPr vert="horz" lIns="92187" tIns="46091" rIns="92187" bIns="4609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0"/>
            <a:ext cx="2950374" cy="498645"/>
          </a:xfrm>
          <a:prstGeom prst="rect">
            <a:avLst/>
          </a:prstGeom>
        </p:spPr>
        <p:txBody>
          <a:bodyPr vert="horz" lIns="92187" tIns="46091" rIns="92187" bIns="46091" rtlCol="0"/>
          <a:lstStyle>
            <a:lvl1pPr algn="r">
              <a:defRPr sz="1200"/>
            </a:lvl1pPr>
          </a:lstStyle>
          <a:p>
            <a:fld id="{03CF707E-E338-4175-96F7-401751D3C73D}" type="datetimeFigureOut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73575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87" tIns="46091" rIns="92187" bIns="460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1" y="4783479"/>
            <a:ext cx="5446723" cy="3914043"/>
          </a:xfrm>
          <a:prstGeom prst="rect">
            <a:avLst/>
          </a:prstGeom>
        </p:spPr>
        <p:txBody>
          <a:bodyPr vert="horz" lIns="92187" tIns="46091" rIns="92187" bIns="460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3" y="9440694"/>
            <a:ext cx="2950375" cy="498645"/>
          </a:xfrm>
          <a:prstGeom prst="rect">
            <a:avLst/>
          </a:prstGeom>
        </p:spPr>
        <p:txBody>
          <a:bodyPr vert="horz" lIns="92187" tIns="46091" rIns="92187" bIns="4609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694"/>
            <a:ext cx="2950374" cy="498645"/>
          </a:xfrm>
          <a:prstGeom prst="rect">
            <a:avLst/>
          </a:prstGeom>
        </p:spPr>
        <p:txBody>
          <a:bodyPr vert="horz" lIns="92187" tIns="46091" rIns="92187" bIns="46091" rtlCol="0" anchor="b"/>
          <a:lstStyle>
            <a:lvl1pPr algn="r">
              <a:defRPr sz="1200"/>
            </a:lvl1pPr>
          </a:lstStyle>
          <a:p>
            <a:fld id="{552D216E-87BB-4C3D-8BE9-1BEE5930CF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801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8FB8E-F648-4D88-82DC-305279067A1A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4541" y="6626111"/>
            <a:ext cx="512638" cy="365125"/>
          </a:xfrm>
        </p:spPr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68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67983-E189-49E6-8951-18611FBCA033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2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2B68-F349-46A3-A0D2-B02BFE3943F6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3506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0E24A-EF47-4766-9536-7A6DF9F261B3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56959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64541-371F-46C0-9A2C-79C24D7D88C3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7180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付きの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C475D-1883-47E8-998F-C0822B32A38A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1037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真または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939CD-2B84-42CD-B960-E8BDBA26AF73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0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D06B5-BD4C-4EB7-8AEE-43EB8A1522EA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679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6E8B-368D-4912-A6E5-F904FF6BBAE5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2067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5EDFF-F68A-4B3C-90D7-3F1FAAC906B9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5914" y="6624770"/>
            <a:ext cx="512638" cy="365125"/>
          </a:xfrm>
        </p:spPr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113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F2FAD-D011-4747-827E-32EF65BF9A55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444674" y="6041363"/>
            <a:ext cx="512638" cy="365125"/>
          </a:xfrm>
        </p:spPr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220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0C058-6CA2-4484-960B-D20A181A9EE2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1756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D6A1-5F38-4A0D-AB97-66F061ADF69D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9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7636F-57A3-40D4-877B-56ECED523498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5267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33CC-6283-4C9A-B070-DC0096E61DD6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065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71F98-43B5-402D-B69B-8E27BA682AA0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010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DDC5A-DAAD-4FBE-BAE5-783A452A4F38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312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66286-B553-45B1-81C6-77BC78B3B0D6}" type="datetime1">
              <a:rPr kumimoji="1" lang="ja-JP" altLang="en-US" smtClean="0"/>
              <a:t>2022/3/4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2DF4D1-A360-4C90-B403-85324C3241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497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83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  <p:sldLayoutId id="2147483782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kumimoji="1"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177" y="1613007"/>
            <a:ext cx="4163936" cy="5011763"/>
          </a:xfrm>
          <a:prstGeom prst="rect">
            <a:avLst/>
          </a:prstGeom>
        </p:spPr>
      </p:pic>
      <p:sp>
        <p:nvSpPr>
          <p:cNvPr id="18" name="Freeform 443" descr="右上がり対角線 (太)"/>
          <p:cNvSpPr>
            <a:spLocks/>
          </p:cNvSpPr>
          <p:nvPr/>
        </p:nvSpPr>
        <p:spPr bwMode="auto">
          <a:xfrm>
            <a:off x="1643746" y="2795038"/>
            <a:ext cx="153483" cy="218508"/>
          </a:xfrm>
          <a:custGeom>
            <a:avLst/>
            <a:gdLst>
              <a:gd name="T0" fmla="*/ 2147483646 w 339"/>
              <a:gd name="T1" fmla="*/ 0 h 855"/>
              <a:gd name="T2" fmla="*/ 0 w 339"/>
              <a:gd name="T3" fmla="*/ 2147483646 h 855"/>
              <a:gd name="T4" fmla="*/ 2147483646 w 339"/>
              <a:gd name="T5" fmla="*/ 2147483646 h 855"/>
              <a:gd name="T6" fmla="*/ 2147483646 w 339"/>
              <a:gd name="T7" fmla="*/ 2147483646 h 855"/>
              <a:gd name="T8" fmla="*/ 2147483646 w 339"/>
              <a:gd name="T9" fmla="*/ 0 h 8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9"/>
              <a:gd name="T16" fmla="*/ 0 h 855"/>
              <a:gd name="T17" fmla="*/ 339 w 339"/>
              <a:gd name="T18" fmla="*/ 855 h 855"/>
              <a:gd name="connsiteX0" fmla="*/ 3363 w 10000"/>
              <a:gd name="connsiteY0" fmla="*/ 0 h 9474"/>
              <a:gd name="connsiteX1" fmla="*/ 0 w 10000"/>
              <a:gd name="connsiteY1" fmla="*/ 9474 h 9474"/>
              <a:gd name="connsiteX2" fmla="*/ 9481 w 10000"/>
              <a:gd name="connsiteY2" fmla="*/ 7266 h 9474"/>
              <a:gd name="connsiteX3" fmla="*/ 10000 w 10000"/>
              <a:gd name="connsiteY3" fmla="*/ 351 h 9474"/>
              <a:gd name="connsiteX4" fmla="*/ 3363 w 10000"/>
              <a:gd name="connsiteY4" fmla="*/ 0 h 9474"/>
              <a:gd name="connsiteX0" fmla="*/ 3363 w 11133"/>
              <a:gd name="connsiteY0" fmla="*/ 0 h 10000"/>
              <a:gd name="connsiteX1" fmla="*/ 0 w 11133"/>
              <a:gd name="connsiteY1" fmla="*/ 10000 h 10000"/>
              <a:gd name="connsiteX2" fmla="*/ 9481 w 11133"/>
              <a:gd name="connsiteY2" fmla="*/ 7669 h 10000"/>
              <a:gd name="connsiteX3" fmla="*/ 11133 w 11133"/>
              <a:gd name="connsiteY3" fmla="*/ 904 h 10000"/>
              <a:gd name="connsiteX4" fmla="*/ 3363 w 11133"/>
              <a:gd name="connsiteY4" fmla="*/ 0 h 10000"/>
              <a:gd name="connsiteX0" fmla="*/ 8649 w 11133"/>
              <a:gd name="connsiteY0" fmla="*/ 0 h 9252"/>
              <a:gd name="connsiteX1" fmla="*/ 0 w 11133"/>
              <a:gd name="connsiteY1" fmla="*/ 9252 h 9252"/>
              <a:gd name="connsiteX2" fmla="*/ 9481 w 11133"/>
              <a:gd name="connsiteY2" fmla="*/ 6921 h 9252"/>
              <a:gd name="connsiteX3" fmla="*/ 11133 w 11133"/>
              <a:gd name="connsiteY3" fmla="*/ 156 h 9252"/>
              <a:gd name="connsiteX4" fmla="*/ 8649 w 11133"/>
              <a:gd name="connsiteY4" fmla="*/ 0 h 9252"/>
              <a:gd name="connsiteX0" fmla="*/ 4264 w 10000"/>
              <a:gd name="connsiteY0" fmla="*/ 0 h 10809"/>
              <a:gd name="connsiteX1" fmla="*/ 0 w 10000"/>
              <a:gd name="connsiteY1" fmla="*/ 10809 h 10809"/>
              <a:gd name="connsiteX2" fmla="*/ 8516 w 10000"/>
              <a:gd name="connsiteY2" fmla="*/ 8290 h 10809"/>
              <a:gd name="connsiteX3" fmla="*/ 10000 w 10000"/>
              <a:gd name="connsiteY3" fmla="*/ 978 h 10809"/>
              <a:gd name="connsiteX4" fmla="*/ 4264 w 10000"/>
              <a:gd name="connsiteY4" fmla="*/ 0 h 10809"/>
              <a:gd name="connsiteX0" fmla="*/ 1890 w 7626"/>
              <a:gd name="connsiteY0" fmla="*/ 0 h 8499"/>
              <a:gd name="connsiteX1" fmla="*/ 0 w 7626"/>
              <a:gd name="connsiteY1" fmla="*/ 8499 h 8499"/>
              <a:gd name="connsiteX2" fmla="*/ 6142 w 7626"/>
              <a:gd name="connsiteY2" fmla="*/ 8290 h 8499"/>
              <a:gd name="connsiteX3" fmla="*/ 7626 w 7626"/>
              <a:gd name="connsiteY3" fmla="*/ 978 h 8499"/>
              <a:gd name="connsiteX4" fmla="*/ 1890 w 7626"/>
              <a:gd name="connsiteY4" fmla="*/ 0 h 8499"/>
              <a:gd name="connsiteX0" fmla="*/ 1885 w 9407"/>
              <a:gd name="connsiteY0" fmla="*/ 0 h 9754"/>
              <a:gd name="connsiteX1" fmla="*/ 0 w 9407"/>
              <a:gd name="connsiteY1" fmla="*/ 9049 h 9754"/>
              <a:gd name="connsiteX2" fmla="*/ 7461 w 9407"/>
              <a:gd name="connsiteY2" fmla="*/ 9754 h 9754"/>
              <a:gd name="connsiteX3" fmla="*/ 9407 w 9407"/>
              <a:gd name="connsiteY3" fmla="*/ 1151 h 9754"/>
              <a:gd name="connsiteX4" fmla="*/ 1885 w 9407"/>
              <a:gd name="connsiteY4" fmla="*/ 0 h 9754"/>
              <a:gd name="connsiteX0" fmla="*/ 2004 w 10000"/>
              <a:gd name="connsiteY0" fmla="*/ 0 h 10000"/>
              <a:gd name="connsiteX1" fmla="*/ 0 w 10000"/>
              <a:gd name="connsiteY1" fmla="*/ 9277 h 10000"/>
              <a:gd name="connsiteX2" fmla="*/ 7931 w 10000"/>
              <a:gd name="connsiteY2" fmla="*/ 10000 h 10000"/>
              <a:gd name="connsiteX3" fmla="*/ 10000 w 10000"/>
              <a:gd name="connsiteY3" fmla="*/ 1180 h 10000"/>
              <a:gd name="connsiteX4" fmla="*/ 2004 w 10000"/>
              <a:gd name="connsiteY4" fmla="*/ 0 h 10000"/>
              <a:gd name="connsiteX0" fmla="*/ 2004 w 10000"/>
              <a:gd name="connsiteY0" fmla="*/ 0 h 10000"/>
              <a:gd name="connsiteX1" fmla="*/ 0 w 10000"/>
              <a:gd name="connsiteY1" fmla="*/ 9277 h 10000"/>
              <a:gd name="connsiteX2" fmla="*/ 7931 w 10000"/>
              <a:gd name="connsiteY2" fmla="*/ 10000 h 10000"/>
              <a:gd name="connsiteX3" fmla="*/ 10000 w 10000"/>
              <a:gd name="connsiteY3" fmla="*/ 1180 h 10000"/>
              <a:gd name="connsiteX4" fmla="*/ 2004 w 10000"/>
              <a:gd name="connsiteY4" fmla="*/ 0 h 10000"/>
              <a:gd name="connsiteX0" fmla="*/ 2004 w 10000"/>
              <a:gd name="connsiteY0" fmla="*/ 0 h 12787"/>
              <a:gd name="connsiteX1" fmla="*/ 0 w 10000"/>
              <a:gd name="connsiteY1" fmla="*/ 9277 h 12787"/>
              <a:gd name="connsiteX2" fmla="*/ 7143 w 10000"/>
              <a:gd name="connsiteY2" fmla="*/ 12787 h 12787"/>
              <a:gd name="connsiteX3" fmla="*/ 10000 w 10000"/>
              <a:gd name="connsiteY3" fmla="*/ 1180 h 12787"/>
              <a:gd name="connsiteX4" fmla="*/ 2004 w 10000"/>
              <a:gd name="connsiteY4" fmla="*/ 0 h 12787"/>
              <a:gd name="connsiteX0" fmla="*/ 2162 w 10158"/>
              <a:gd name="connsiteY0" fmla="*/ 0 h 12787"/>
              <a:gd name="connsiteX1" fmla="*/ 0 w 10158"/>
              <a:gd name="connsiteY1" fmla="*/ 11925 h 12787"/>
              <a:gd name="connsiteX2" fmla="*/ 7301 w 10158"/>
              <a:gd name="connsiteY2" fmla="*/ 12787 h 12787"/>
              <a:gd name="connsiteX3" fmla="*/ 10158 w 10158"/>
              <a:gd name="connsiteY3" fmla="*/ 1180 h 12787"/>
              <a:gd name="connsiteX4" fmla="*/ 2162 w 10158"/>
              <a:gd name="connsiteY4" fmla="*/ 0 h 12787"/>
              <a:gd name="connsiteX0" fmla="*/ 2162 w 10158"/>
              <a:gd name="connsiteY0" fmla="*/ 0 h 12787"/>
              <a:gd name="connsiteX1" fmla="*/ 0 w 10158"/>
              <a:gd name="connsiteY1" fmla="*/ 11925 h 12787"/>
              <a:gd name="connsiteX2" fmla="*/ 7301 w 10158"/>
              <a:gd name="connsiteY2" fmla="*/ 12787 h 12787"/>
              <a:gd name="connsiteX3" fmla="*/ 10158 w 10158"/>
              <a:gd name="connsiteY3" fmla="*/ 1180 h 12787"/>
              <a:gd name="connsiteX4" fmla="*/ 2162 w 10158"/>
              <a:gd name="connsiteY4" fmla="*/ 0 h 12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58" h="12787">
                <a:moveTo>
                  <a:pt x="2162" y="0"/>
                </a:moveTo>
                <a:lnTo>
                  <a:pt x="0" y="11925"/>
                </a:lnTo>
                <a:cubicBezTo>
                  <a:pt x="6584" y="12724"/>
                  <a:pt x="4657" y="12546"/>
                  <a:pt x="7301" y="12787"/>
                </a:cubicBezTo>
                <a:lnTo>
                  <a:pt x="10158" y="1180"/>
                </a:lnTo>
                <a:lnTo>
                  <a:pt x="2162" y="0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 dirty="0">
              <a:solidFill>
                <a:prstClr val="black"/>
              </a:solidFill>
              <a:latin typeface="+mn-ea"/>
            </a:endParaRPr>
          </a:p>
        </p:txBody>
      </p:sp>
      <p:sp>
        <p:nvSpPr>
          <p:cNvPr id="19" name="Freeform 496"/>
          <p:cNvSpPr>
            <a:spLocks/>
          </p:cNvSpPr>
          <p:nvPr/>
        </p:nvSpPr>
        <p:spPr bwMode="auto">
          <a:xfrm rot="10411022">
            <a:off x="1688743" y="2814793"/>
            <a:ext cx="54617" cy="41124"/>
          </a:xfrm>
          <a:custGeom>
            <a:avLst/>
            <a:gdLst>
              <a:gd name="T0" fmla="*/ 2147483646 w 87"/>
              <a:gd name="T1" fmla="*/ 2147483646 h 90"/>
              <a:gd name="T2" fmla="*/ 0 w 87"/>
              <a:gd name="T3" fmla="*/ 2147483646 h 90"/>
              <a:gd name="T4" fmla="*/ 2147483646 w 87"/>
              <a:gd name="T5" fmla="*/ 0 h 90"/>
              <a:gd name="T6" fmla="*/ 2147483646 w 87"/>
              <a:gd name="T7" fmla="*/ 2147483646 h 90"/>
              <a:gd name="T8" fmla="*/ 2147483646 w 87"/>
              <a:gd name="T9" fmla="*/ 2147483646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90"/>
              <a:gd name="T17" fmla="*/ 87 w 87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90">
                <a:moveTo>
                  <a:pt x="75" y="90"/>
                </a:moveTo>
                <a:lnTo>
                  <a:pt x="0" y="75"/>
                </a:lnTo>
                <a:lnTo>
                  <a:pt x="9" y="0"/>
                </a:lnTo>
                <a:lnTo>
                  <a:pt x="87" y="12"/>
                </a:lnTo>
                <a:lnTo>
                  <a:pt x="75" y="90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0" name="Freeform 721"/>
          <p:cNvSpPr>
            <a:spLocks/>
          </p:cNvSpPr>
          <p:nvPr/>
        </p:nvSpPr>
        <p:spPr bwMode="auto">
          <a:xfrm>
            <a:off x="1702399" y="2820930"/>
            <a:ext cx="13652" cy="12288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1" name="Freeform 497"/>
          <p:cNvSpPr>
            <a:spLocks/>
          </p:cNvSpPr>
          <p:nvPr/>
        </p:nvSpPr>
        <p:spPr bwMode="auto">
          <a:xfrm rot="10544123">
            <a:off x="1682741" y="2885329"/>
            <a:ext cx="39318" cy="67925"/>
          </a:xfrm>
          <a:custGeom>
            <a:avLst/>
            <a:gdLst>
              <a:gd name="T0" fmla="*/ 2147483646 w 60"/>
              <a:gd name="T1" fmla="*/ 2147483646 h 111"/>
              <a:gd name="T2" fmla="*/ 0 w 60"/>
              <a:gd name="T3" fmla="*/ 2147483646 h 111"/>
              <a:gd name="T4" fmla="*/ 2147483646 w 60"/>
              <a:gd name="T5" fmla="*/ 0 h 111"/>
              <a:gd name="T6" fmla="*/ 2147483646 w 60"/>
              <a:gd name="T7" fmla="*/ 2147483646 h 111"/>
              <a:gd name="T8" fmla="*/ 2147483646 w 60"/>
              <a:gd name="T9" fmla="*/ 2147483646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111"/>
              <a:gd name="T17" fmla="*/ 60 w 60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111">
                <a:moveTo>
                  <a:pt x="48" y="111"/>
                </a:moveTo>
                <a:lnTo>
                  <a:pt x="0" y="96"/>
                </a:lnTo>
                <a:lnTo>
                  <a:pt x="12" y="0"/>
                </a:lnTo>
                <a:lnTo>
                  <a:pt x="60" y="15"/>
                </a:lnTo>
                <a:lnTo>
                  <a:pt x="48" y="111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2" name="Freeform 720"/>
          <p:cNvSpPr>
            <a:spLocks/>
          </p:cNvSpPr>
          <p:nvPr/>
        </p:nvSpPr>
        <p:spPr bwMode="auto">
          <a:xfrm>
            <a:off x="1686596" y="2883960"/>
            <a:ext cx="13652" cy="12288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3" name="Text Box 684"/>
          <p:cNvSpPr txBox="1">
            <a:spLocks noChangeArrowheads="1"/>
          </p:cNvSpPr>
          <p:nvPr/>
        </p:nvSpPr>
        <p:spPr bwMode="auto">
          <a:xfrm>
            <a:off x="747017" y="3164817"/>
            <a:ext cx="2372064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①青果物関連施設（北港白津）</a:t>
            </a:r>
          </a:p>
        </p:txBody>
      </p:sp>
      <p:sp>
        <p:nvSpPr>
          <p:cNvPr id="24" name="Freeform 472" descr="右上がり対角線 (太)"/>
          <p:cNvSpPr>
            <a:spLocks/>
          </p:cNvSpPr>
          <p:nvPr/>
        </p:nvSpPr>
        <p:spPr bwMode="auto">
          <a:xfrm rot="9967286" flipH="1" flipV="1">
            <a:off x="3324597" y="3168056"/>
            <a:ext cx="41500" cy="39318"/>
          </a:xfrm>
          <a:custGeom>
            <a:avLst/>
            <a:gdLst>
              <a:gd name="T0" fmla="*/ 2147483646 w 84"/>
              <a:gd name="T1" fmla="*/ 2147483646 h 111"/>
              <a:gd name="T2" fmla="*/ 0 w 84"/>
              <a:gd name="T3" fmla="*/ 2147483646 h 111"/>
              <a:gd name="T4" fmla="*/ 2147483646 w 84"/>
              <a:gd name="T5" fmla="*/ 2147483646 h 111"/>
              <a:gd name="T6" fmla="*/ 2147483646 w 84"/>
              <a:gd name="T7" fmla="*/ 0 h 111"/>
              <a:gd name="T8" fmla="*/ 2147483646 w 84"/>
              <a:gd name="T9" fmla="*/ 2147483646 h 1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111"/>
              <a:gd name="T17" fmla="*/ 84 w 84"/>
              <a:gd name="T18" fmla="*/ 111 h 1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111">
                <a:moveTo>
                  <a:pt x="9" y="18"/>
                </a:moveTo>
                <a:lnTo>
                  <a:pt x="0" y="111"/>
                </a:lnTo>
                <a:lnTo>
                  <a:pt x="84" y="75"/>
                </a:lnTo>
                <a:lnTo>
                  <a:pt x="63" y="0"/>
                </a:lnTo>
                <a:lnTo>
                  <a:pt x="9" y="18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5" name="Freeform 572"/>
          <p:cNvSpPr>
            <a:spLocks/>
          </p:cNvSpPr>
          <p:nvPr/>
        </p:nvSpPr>
        <p:spPr bwMode="auto">
          <a:xfrm rot="19560000" flipH="1">
            <a:off x="3330405" y="3175919"/>
            <a:ext cx="29882" cy="23591"/>
          </a:xfrm>
          <a:custGeom>
            <a:avLst/>
            <a:gdLst>
              <a:gd name="T0" fmla="*/ 2147483646 w 51"/>
              <a:gd name="T1" fmla="*/ 2147483646 h 66"/>
              <a:gd name="T2" fmla="*/ 2147483646 w 51"/>
              <a:gd name="T3" fmla="*/ 2147483646 h 66"/>
              <a:gd name="T4" fmla="*/ 0 w 51"/>
              <a:gd name="T5" fmla="*/ 2147483646 h 66"/>
              <a:gd name="T6" fmla="*/ 2147483646 w 51"/>
              <a:gd name="T7" fmla="*/ 0 h 66"/>
              <a:gd name="T8" fmla="*/ 2147483646 w 51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66"/>
              <a:gd name="T17" fmla="*/ 51 w 51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66">
                <a:moveTo>
                  <a:pt x="51" y="45"/>
                </a:moveTo>
                <a:lnTo>
                  <a:pt x="6" y="66"/>
                </a:lnTo>
                <a:lnTo>
                  <a:pt x="0" y="9"/>
                </a:lnTo>
                <a:lnTo>
                  <a:pt x="45" y="0"/>
                </a:lnTo>
                <a:lnTo>
                  <a:pt x="51" y="45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6" name="Freeform 722"/>
          <p:cNvSpPr>
            <a:spLocks/>
          </p:cNvSpPr>
          <p:nvPr/>
        </p:nvSpPr>
        <p:spPr bwMode="white">
          <a:xfrm flipV="1">
            <a:off x="3345346" y="3170544"/>
            <a:ext cx="7864" cy="7864"/>
          </a:xfrm>
          <a:custGeom>
            <a:avLst/>
            <a:gdLst>
              <a:gd name="T0" fmla="*/ 2147483646 w 42"/>
              <a:gd name="T1" fmla="*/ 2147483646 h 78"/>
              <a:gd name="T2" fmla="*/ 0 w 42"/>
              <a:gd name="T3" fmla="*/ 2147483646 h 78"/>
              <a:gd name="T4" fmla="*/ 0 w 42"/>
              <a:gd name="T5" fmla="*/ 0 h 78"/>
              <a:gd name="T6" fmla="*/ 2147483646 w 42"/>
              <a:gd name="T7" fmla="*/ 2147483646 h 78"/>
              <a:gd name="T8" fmla="*/ 2147483646 w 42"/>
              <a:gd name="T9" fmla="*/ 2147483646 h 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"/>
              <a:gd name="T16" fmla="*/ 0 h 78"/>
              <a:gd name="T17" fmla="*/ 42 w 42"/>
              <a:gd name="T18" fmla="*/ 78 h 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" h="78">
                <a:moveTo>
                  <a:pt x="42" y="78"/>
                </a:moveTo>
                <a:lnTo>
                  <a:pt x="0" y="75"/>
                </a:lnTo>
                <a:lnTo>
                  <a:pt x="0" y="0"/>
                </a:lnTo>
                <a:lnTo>
                  <a:pt x="36" y="3"/>
                </a:lnTo>
                <a:lnTo>
                  <a:pt x="42" y="7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CC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7" name="Freeform 482" descr="右上がり対角線 (太)"/>
          <p:cNvSpPr>
            <a:spLocks/>
          </p:cNvSpPr>
          <p:nvPr/>
        </p:nvSpPr>
        <p:spPr bwMode="auto">
          <a:xfrm>
            <a:off x="3382709" y="3149121"/>
            <a:ext cx="47614" cy="39318"/>
          </a:xfrm>
          <a:custGeom>
            <a:avLst/>
            <a:gdLst>
              <a:gd name="T0" fmla="*/ 0 w 105"/>
              <a:gd name="T1" fmla="*/ 2147483646 h 69"/>
              <a:gd name="T2" fmla="*/ 2147483646 w 105"/>
              <a:gd name="T3" fmla="*/ 2147483646 h 69"/>
              <a:gd name="T4" fmla="*/ 2147483646 w 105"/>
              <a:gd name="T5" fmla="*/ 2147483646 h 69"/>
              <a:gd name="T6" fmla="*/ 2147483646 w 105"/>
              <a:gd name="T7" fmla="*/ 0 h 69"/>
              <a:gd name="T8" fmla="*/ 0 w 105"/>
              <a:gd name="T9" fmla="*/ 2147483646 h 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5"/>
              <a:gd name="T16" fmla="*/ 0 h 69"/>
              <a:gd name="T17" fmla="*/ 105 w 105"/>
              <a:gd name="T18" fmla="*/ 69 h 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5" h="69">
                <a:moveTo>
                  <a:pt x="0" y="21"/>
                </a:moveTo>
                <a:lnTo>
                  <a:pt x="15" y="69"/>
                </a:lnTo>
                <a:lnTo>
                  <a:pt x="105" y="39"/>
                </a:lnTo>
                <a:lnTo>
                  <a:pt x="69" y="0"/>
                </a:lnTo>
                <a:lnTo>
                  <a:pt x="0" y="21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8" name="Freeform 483" descr="右上がり対角線 (太)"/>
          <p:cNvSpPr>
            <a:spLocks/>
          </p:cNvSpPr>
          <p:nvPr/>
        </p:nvSpPr>
        <p:spPr bwMode="auto">
          <a:xfrm>
            <a:off x="3450434" y="3121996"/>
            <a:ext cx="54727" cy="39318"/>
          </a:xfrm>
          <a:custGeom>
            <a:avLst/>
            <a:gdLst>
              <a:gd name="T0" fmla="*/ 0 w 123"/>
              <a:gd name="T1" fmla="*/ 2147483646 h 66"/>
              <a:gd name="T2" fmla="*/ 2147483646 w 123"/>
              <a:gd name="T3" fmla="*/ 2147483646 h 66"/>
              <a:gd name="T4" fmla="*/ 2147483646 w 123"/>
              <a:gd name="T5" fmla="*/ 2147483646 h 66"/>
              <a:gd name="T6" fmla="*/ 2147483646 w 123"/>
              <a:gd name="T7" fmla="*/ 0 h 66"/>
              <a:gd name="T8" fmla="*/ 0 w 123"/>
              <a:gd name="T9" fmla="*/ 2147483646 h 6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3"/>
              <a:gd name="T16" fmla="*/ 0 h 66"/>
              <a:gd name="T17" fmla="*/ 123 w 123"/>
              <a:gd name="T18" fmla="*/ 66 h 6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3" h="66">
                <a:moveTo>
                  <a:pt x="0" y="27"/>
                </a:moveTo>
                <a:lnTo>
                  <a:pt x="33" y="66"/>
                </a:lnTo>
                <a:lnTo>
                  <a:pt x="123" y="42"/>
                </a:lnTo>
                <a:lnTo>
                  <a:pt x="90" y="0"/>
                </a:lnTo>
                <a:lnTo>
                  <a:pt x="0" y="27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29" name="Freeform 484" descr="右上がり対角線 (太)"/>
          <p:cNvSpPr>
            <a:spLocks/>
          </p:cNvSpPr>
          <p:nvPr/>
        </p:nvSpPr>
        <p:spPr bwMode="auto">
          <a:xfrm>
            <a:off x="3513663" y="3030217"/>
            <a:ext cx="57456" cy="77303"/>
          </a:xfrm>
          <a:custGeom>
            <a:avLst/>
            <a:gdLst>
              <a:gd name="T0" fmla="*/ 2147483646 w 144"/>
              <a:gd name="T1" fmla="*/ 0 h 165"/>
              <a:gd name="T2" fmla="*/ 0 w 144"/>
              <a:gd name="T3" fmla="*/ 2147483646 h 165"/>
              <a:gd name="T4" fmla="*/ 2147483646 w 144"/>
              <a:gd name="T5" fmla="*/ 2147483646 h 165"/>
              <a:gd name="T6" fmla="*/ 2147483646 w 144"/>
              <a:gd name="T7" fmla="*/ 2147483646 h 165"/>
              <a:gd name="T8" fmla="*/ 2147483646 w 144"/>
              <a:gd name="T9" fmla="*/ 0 h 16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165"/>
              <a:gd name="T17" fmla="*/ 144 w 144"/>
              <a:gd name="T18" fmla="*/ 165 h 16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165">
                <a:moveTo>
                  <a:pt x="105" y="0"/>
                </a:moveTo>
                <a:lnTo>
                  <a:pt x="0" y="126"/>
                </a:lnTo>
                <a:lnTo>
                  <a:pt x="36" y="165"/>
                </a:lnTo>
                <a:lnTo>
                  <a:pt x="144" y="36"/>
                </a:lnTo>
                <a:lnTo>
                  <a:pt x="105" y="0"/>
                </a:lnTo>
                <a:close/>
              </a:path>
            </a:pathLst>
          </a:custGeom>
          <a:pattFill prst="wdUpDiag">
            <a:fgClr>
              <a:srgbClr val="FF0000">
                <a:alpha val="50195"/>
              </a:srgbClr>
            </a:fgClr>
            <a:bgClr>
              <a:srgbClr val="FFFFFF">
                <a:alpha val="50195"/>
              </a:srgbClr>
            </a:bgClr>
          </a:pattFill>
          <a:ln w="12700">
            <a:solidFill>
              <a:srgbClr val="FF000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0" name="Freeform 570"/>
          <p:cNvSpPr>
            <a:spLocks/>
          </p:cNvSpPr>
          <p:nvPr/>
        </p:nvSpPr>
        <p:spPr bwMode="auto">
          <a:xfrm>
            <a:off x="3459604" y="3129367"/>
            <a:ext cx="35018" cy="12288"/>
          </a:xfrm>
          <a:custGeom>
            <a:avLst/>
            <a:gdLst>
              <a:gd name="T0" fmla="*/ 2147483646 w 96"/>
              <a:gd name="T1" fmla="*/ 2147483646 h 42"/>
              <a:gd name="T2" fmla="*/ 2147483646 w 96"/>
              <a:gd name="T3" fmla="*/ 2147483646 h 42"/>
              <a:gd name="T4" fmla="*/ 0 w 96"/>
              <a:gd name="T5" fmla="*/ 2147483646 h 42"/>
              <a:gd name="T6" fmla="*/ 2147483646 w 96"/>
              <a:gd name="T7" fmla="*/ 0 h 42"/>
              <a:gd name="T8" fmla="*/ 2147483646 w 96"/>
              <a:gd name="T9" fmla="*/ 2147483646 h 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6"/>
              <a:gd name="T16" fmla="*/ 0 h 42"/>
              <a:gd name="T17" fmla="*/ 96 w 96"/>
              <a:gd name="T18" fmla="*/ 42 h 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6" h="42">
                <a:moveTo>
                  <a:pt x="96" y="21"/>
                </a:moveTo>
                <a:lnTo>
                  <a:pt x="24" y="42"/>
                </a:lnTo>
                <a:lnTo>
                  <a:pt x="0" y="21"/>
                </a:lnTo>
                <a:lnTo>
                  <a:pt x="78" y="0"/>
                </a:lnTo>
                <a:lnTo>
                  <a:pt x="96" y="21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1" name="Freeform 571"/>
          <p:cNvSpPr>
            <a:spLocks/>
          </p:cNvSpPr>
          <p:nvPr/>
        </p:nvSpPr>
        <p:spPr bwMode="auto">
          <a:xfrm>
            <a:off x="3514002" y="3030218"/>
            <a:ext cx="57117" cy="64507"/>
          </a:xfrm>
          <a:custGeom>
            <a:avLst/>
            <a:gdLst>
              <a:gd name="T0" fmla="*/ 2147483646 w 87"/>
              <a:gd name="T1" fmla="*/ 2147483646 h 106"/>
              <a:gd name="T2" fmla="*/ 2147483646 w 87"/>
              <a:gd name="T3" fmla="*/ 2147483646 h 106"/>
              <a:gd name="T4" fmla="*/ 0 w 87"/>
              <a:gd name="T5" fmla="*/ 2147483646 h 106"/>
              <a:gd name="T6" fmla="*/ 2147483646 w 87"/>
              <a:gd name="T7" fmla="*/ 0 h 106"/>
              <a:gd name="T8" fmla="*/ 2147483646 w 87"/>
              <a:gd name="T9" fmla="*/ 2147483646 h 1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"/>
              <a:gd name="T16" fmla="*/ 0 h 106"/>
              <a:gd name="T17" fmla="*/ 87 w 87"/>
              <a:gd name="T18" fmla="*/ 106 h 1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" h="106">
                <a:moveTo>
                  <a:pt x="87" y="22"/>
                </a:moveTo>
                <a:lnTo>
                  <a:pt x="24" y="106"/>
                </a:lnTo>
                <a:lnTo>
                  <a:pt x="0" y="88"/>
                </a:lnTo>
                <a:lnTo>
                  <a:pt x="72" y="0"/>
                </a:lnTo>
                <a:lnTo>
                  <a:pt x="87" y="22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2" name="Freeform 573"/>
          <p:cNvSpPr>
            <a:spLocks/>
          </p:cNvSpPr>
          <p:nvPr/>
        </p:nvSpPr>
        <p:spPr bwMode="auto">
          <a:xfrm>
            <a:off x="3389681" y="3154505"/>
            <a:ext cx="28875" cy="12288"/>
          </a:xfrm>
          <a:custGeom>
            <a:avLst/>
            <a:gdLst>
              <a:gd name="T0" fmla="*/ 2147483646 w 81"/>
              <a:gd name="T1" fmla="*/ 2147483646 h 45"/>
              <a:gd name="T2" fmla="*/ 2147483646 w 81"/>
              <a:gd name="T3" fmla="*/ 2147483646 h 45"/>
              <a:gd name="T4" fmla="*/ 0 w 81"/>
              <a:gd name="T5" fmla="*/ 2147483646 h 45"/>
              <a:gd name="T6" fmla="*/ 2147483646 w 81"/>
              <a:gd name="T7" fmla="*/ 0 h 45"/>
              <a:gd name="T8" fmla="*/ 2147483646 w 81"/>
              <a:gd name="T9" fmla="*/ 2147483646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45"/>
              <a:gd name="T17" fmla="*/ 81 w 81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45">
                <a:moveTo>
                  <a:pt x="81" y="21"/>
                </a:moveTo>
                <a:lnTo>
                  <a:pt x="24" y="45"/>
                </a:lnTo>
                <a:lnTo>
                  <a:pt x="0" y="18"/>
                </a:lnTo>
                <a:lnTo>
                  <a:pt x="63" y="0"/>
                </a:lnTo>
                <a:lnTo>
                  <a:pt x="81" y="21"/>
                </a:lnTo>
                <a:close/>
              </a:path>
            </a:pathLst>
          </a:custGeom>
          <a:solidFill>
            <a:schemeClr val="accent2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 lIns="74295" tIns="8890" rIns="74295" bIns="8890"/>
          <a:lstStyle/>
          <a:p>
            <a:endParaRPr lang="ja-JP" altLang="en-US" sz="1200">
              <a:solidFill>
                <a:prstClr val="black"/>
              </a:solidFill>
              <a:latin typeface="+mn-ea"/>
            </a:endParaRPr>
          </a:p>
        </p:txBody>
      </p:sp>
      <p:sp>
        <p:nvSpPr>
          <p:cNvPr id="33" name="Text Box 656"/>
          <p:cNvSpPr txBox="1">
            <a:spLocks noChangeArrowheads="1"/>
          </p:cNvSpPr>
          <p:nvPr/>
        </p:nvSpPr>
        <p:spPr bwMode="auto">
          <a:xfrm>
            <a:off x="2206934" y="2642660"/>
            <a:ext cx="2227105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ja-JP" altLang="en-US" sz="1200" dirty="0">
                <a:solidFill>
                  <a:prstClr val="black"/>
                </a:solidFill>
                <a:latin typeface="+mn-ea"/>
                <a:ea typeface="+mn-ea"/>
              </a:rPr>
              <a:t>①青果物関連施設（安治川）</a:t>
            </a:r>
            <a:endParaRPr lang="en-US" altLang="ja-JP" sz="1200" dirty="0">
              <a:solidFill>
                <a:prstClr val="black"/>
              </a:solidFill>
              <a:latin typeface="+mn-ea"/>
              <a:ea typeface="+mn-ea"/>
            </a:endParaRPr>
          </a:p>
        </p:txBody>
      </p:sp>
      <p:sp>
        <p:nvSpPr>
          <p:cNvPr id="100" name="Text Box 579"/>
          <p:cNvSpPr txBox="1">
            <a:spLocks noChangeArrowheads="1"/>
          </p:cNvSpPr>
          <p:nvPr/>
        </p:nvSpPr>
        <p:spPr bwMode="auto">
          <a:xfrm>
            <a:off x="847949" y="2652886"/>
            <a:ext cx="9939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ja-JP" altLang="en-US" sz="1800" b="1" dirty="0">
                <a:solidFill>
                  <a:prstClr val="black"/>
                </a:solidFill>
                <a:latin typeface="+mn-ea"/>
                <a:ea typeface="+mn-ea"/>
              </a:rPr>
              <a:t>舞洲</a:t>
            </a:r>
          </a:p>
        </p:txBody>
      </p:sp>
      <p:cxnSp>
        <p:nvCxnSpPr>
          <p:cNvPr id="8" name="直線コネクタ 7"/>
          <p:cNvCxnSpPr/>
          <p:nvPr/>
        </p:nvCxnSpPr>
        <p:spPr>
          <a:xfrm flipH="1">
            <a:off x="577569" y="2139560"/>
            <a:ext cx="49182" cy="67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 Box 580"/>
          <p:cNvSpPr txBox="1">
            <a:spLocks noChangeArrowheads="1"/>
          </p:cNvSpPr>
          <p:nvPr/>
        </p:nvSpPr>
        <p:spPr bwMode="auto">
          <a:xfrm>
            <a:off x="1933041" y="4730768"/>
            <a:ext cx="9939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ja-JP" altLang="en-US" sz="1800" b="1" dirty="0">
                <a:solidFill>
                  <a:prstClr val="black"/>
                </a:solidFill>
                <a:latin typeface="+mn-ea"/>
                <a:ea typeface="+mn-ea"/>
              </a:rPr>
              <a:t>咲洲</a:t>
            </a:r>
          </a:p>
        </p:txBody>
      </p:sp>
      <p:pic>
        <p:nvPicPr>
          <p:cNvPr id="117" name="図 1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1466" y="1623046"/>
            <a:ext cx="3086101" cy="2663203"/>
          </a:xfrm>
          <a:prstGeom prst="rect">
            <a:avLst/>
          </a:prstGeom>
        </p:spPr>
      </p:pic>
      <p:sp>
        <p:nvSpPr>
          <p:cNvPr id="118" name="タイトル 1"/>
          <p:cNvSpPr txBox="1">
            <a:spLocks/>
          </p:cNvSpPr>
          <p:nvPr/>
        </p:nvSpPr>
        <p:spPr>
          <a:xfrm>
            <a:off x="79425" y="1077230"/>
            <a:ext cx="996287" cy="3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位置図</a:t>
            </a:r>
          </a:p>
        </p:txBody>
      </p:sp>
      <p:sp>
        <p:nvSpPr>
          <p:cNvPr id="119" name="タイトル 1"/>
          <p:cNvSpPr txBox="1">
            <a:spLocks/>
          </p:cNvSpPr>
          <p:nvPr/>
        </p:nvSpPr>
        <p:spPr>
          <a:xfrm>
            <a:off x="4669270" y="1077230"/>
            <a:ext cx="996287" cy="3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拡大図</a:t>
            </a:r>
          </a:p>
        </p:txBody>
      </p:sp>
      <p:pic>
        <p:nvPicPr>
          <p:cNvPr id="120" name="図 1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21466" y="4584311"/>
            <a:ext cx="3086115" cy="2076450"/>
          </a:xfrm>
          <a:prstGeom prst="rect">
            <a:avLst/>
          </a:prstGeom>
        </p:spPr>
      </p:pic>
      <p:sp>
        <p:nvSpPr>
          <p:cNvPr id="121" name="正方形/長方形 120"/>
          <p:cNvSpPr/>
          <p:nvPr/>
        </p:nvSpPr>
        <p:spPr>
          <a:xfrm rot="486477">
            <a:off x="5952292" y="2046899"/>
            <a:ext cx="914400" cy="11705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正方形/長方形 121"/>
          <p:cNvSpPr/>
          <p:nvPr/>
        </p:nvSpPr>
        <p:spPr>
          <a:xfrm rot="20426057">
            <a:off x="5054807" y="5688989"/>
            <a:ext cx="2037654" cy="593770"/>
          </a:xfrm>
          <a:custGeom>
            <a:avLst/>
            <a:gdLst>
              <a:gd name="connsiteX0" fmla="*/ 0 w 1535518"/>
              <a:gd name="connsiteY0" fmla="*/ 0 h 136300"/>
              <a:gd name="connsiteX1" fmla="*/ 1535518 w 1535518"/>
              <a:gd name="connsiteY1" fmla="*/ 0 h 136300"/>
              <a:gd name="connsiteX2" fmla="*/ 1535518 w 1535518"/>
              <a:gd name="connsiteY2" fmla="*/ 136300 h 136300"/>
              <a:gd name="connsiteX3" fmla="*/ 0 w 1535518"/>
              <a:gd name="connsiteY3" fmla="*/ 136300 h 136300"/>
              <a:gd name="connsiteX4" fmla="*/ 0 w 1535518"/>
              <a:gd name="connsiteY4" fmla="*/ 0 h 136300"/>
              <a:gd name="connsiteX0" fmla="*/ 0 w 1923278"/>
              <a:gd name="connsiteY0" fmla="*/ 211376 h 347676"/>
              <a:gd name="connsiteX1" fmla="*/ 1535518 w 1923278"/>
              <a:gd name="connsiteY1" fmla="*/ 211376 h 347676"/>
              <a:gd name="connsiteX2" fmla="*/ 1923278 w 1923278"/>
              <a:gd name="connsiteY2" fmla="*/ 773 h 347676"/>
              <a:gd name="connsiteX3" fmla="*/ 1535518 w 1923278"/>
              <a:gd name="connsiteY3" fmla="*/ 347676 h 347676"/>
              <a:gd name="connsiteX4" fmla="*/ 0 w 1923278"/>
              <a:gd name="connsiteY4" fmla="*/ 347676 h 347676"/>
              <a:gd name="connsiteX5" fmla="*/ 0 w 1923278"/>
              <a:gd name="connsiteY5" fmla="*/ 211376 h 347676"/>
              <a:gd name="connsiteX0" fmla="*/ 0 w 2010507"/>
              <a:gd name="connsiteY0" fmla="*/ 211376 h 347676"/>
              <a:gd name="connsiteX1" fmla="*/ 1535518 w 2010507"/>
              <a:gd name="connsiteY1" fmla="*/ 211376 h 347676"/>
              <a:gd name="connsiteX2" fmla="*/ 1923278 w 2010507"/>
              <a:gd name="connsiteY2" fmla="*/ 773 h 347676"/>
              <a:gd name="connsiteX3" fmla="*/ 1999377 w 2010507"/>
              <a:gd name="connsiteY3" fmla="*/ 113743 h 347676"/>
              <a:gd name="connsiteX4" fmla="*/ 1535518 w 2010507"/>
              <a:gd name="connsiteY4" fmla="*/ 347676 h 347676"/>
              <a:gd name="connsiteX5" fmla="*/ 0 w 2010507"/>
              <a:gd name="connsiteY5" fmla="*/ 347676 h 347676"/>
              <a:gd name="connsiteX6" fmla="*/ 0 w 2010507"/>
              <a:gd name="connsiteY6" fmla="*/ 211376 h 347676"/>
              <a:gd name="connsiteX0" fmla="*/ 0 w 1999377"/>
              <a:gd name="connsiteY0" fmla="*/ 211376 h 347676"/>
              <a:gd name="connsiteX1" fmla="*/ 1535518 w 1999377"/>
              <a:gd name="connsiteY1" fmla="*/ 211376 h 347676"/>
              <a:gd name="connsiteX2" fmla="*/ 1923278 w 1999377"/>
              <a:gd name="connsiteY2" fmla="*/ 773 h 347676"/>
              <a:gd name="connsiteX3" fmla="*/ 1999377 w 1999377"/>
              <a:gd name="connsiteY3" fmla="*/ 113743 h 347676"/>
              <a:gd name="connsiteX4" fmla="*/ 1535518 w 1999377"/>
              <a:gd name="connsiteY4" fmla="*/ 347676 h 347676"/>
              <a:gd name="connsiteX5" fmla="*/ 0 w 1999377"/>
              <a:gd name="connsiteY5" fmla="*/ 347676 h 347676"/>
              <a:gd name="connsiteX6" fmla="*/ 0 w 1999377"/>
              <a:gd name="connsiteY6" fmla="*/ 211376 h 347676"/>
              <a:gd name="connsiteX0" fmla="*/ 0 w 1999377"/>
              <a:gd name="connsiteY0" fmla="*/ 211376 h 347676"/>
              <a:gd name="connsiteX1" fmla="*/ 1535518 w 1999377"/>
              <a:gd name="connsiteY1" fmla="*/ 211376 h 347676"/>
              <a:gd name="connsiteX2" fmla="*/ 1923278 w 1999377"/>
              <a:gd name="connsiteY2" fmla="*/ 773 h 347676"/>
              <a:gd name="connsiteX3" fmla="*/ 1999377 w 1999377"/>
              <a:gd name="connsiteY3" fmla="*/ 113743 h 347676"/>
              <a:gd name="connsiteX4" fmla="*/ 1535518 w 1999377"/>
              <a:gd name="connsiteY4" fmla="*/ 347676 h 347676"/>
              <a:gd name="connsiteX5" fmla="*/ 0 w 1999377"/>
              <a:gd name="connsiteY5" fmla="*/ 347676 h 347676"/>
              <a:gd name="connsiteX6" fmla="*/ 0 w 1999377"/>
              <a:gd name="connsiteY6" fmla="*/ 211376 h 347676"/>
              <a:gd name="connsiteX0" fmla="*/ 0 w 1999377"/>
              <a:gd name="connsiteY0" fmla="*/ 211376 h 347676"/>
              <a:gd name="connsiteX1" fmla="*/ 1535518 w 1999377"/>
              <a:gd name="connsiteY1" fmla="*/ 211376 h 347676"/>
              <a:gd name="connsiteX2" fmla="*/ 1923278 w 1999377"/>
              <a:gd name="connsiteY2" fmla="*/ 773 h 347676"/>
              <a:gd name="connsiteX3" fmla="*/ 1999377 w 1999377"/>
              <a:gd name="connsiteY3" fmla="*/ 113743 h 347676"/>
              <a:gd name="connsiteX4" fmla="*/ 1600533 w 1999377"/>
              <a:gd name="connsiteY4" fmla="*/ 335402 h 347676"/>
              <a:gd name="connsiteX5" fmla="*/ 0 w 1999377"/>
              <a:gd name="connsiteY5" fmla="*/ 347676 h 347676"/>
              <a:gd name="connsiteX6" fmla="*/ 0 w 1999377"/>
              <a:gd name="connsiteY6" fmla="*/ 211376 h 347676"/>
              <a:gd name="connsiteX0" fmla="*/ 0 w 1999377"/>
              <a:gd name="connsiteY0" fmla="*/ 211376 h 377979"/>
              <a:gd name="connsiteX1" fmla="*/ 1535518 w 1999377"/>
              <a:gd name="connsiteY1" fmla="*/ 211376 h 377979"/>
              <a:gd name="connsiteX2" fmla="*/ 1923278 w 1999377"/>
              <a:gd name="connsiteY2" fmla="*/ 773 h 377979"/>
              <a:gd name="connsiteX3" fmla="*/ 1999377 w 1999377"/>
              <a:gd name="connsiteY3" fmla="*/ 113743 h 377979"/>
              <a:gd name="connsiteX4" fmla="*/ 1600533 w 1999377"/>
              <a:gd name="connsiteY4" fmla="*/ 335402 h 377979"/>
              <a:gd name="connsiteX5" fmla="*/ 581227 w 1999377"/>
              <a:gd name="connsiteY5" fmla="*/ 377979 h 377979"/>
              <a:gd name="connsiteX6" fmla="*/ 0 w 1999377"/>
              <a:gd name="connsiteY6" fmla="*/ 347676 h 377979"/>
              <a:gd name="connsiteX7" fmla="*/ 0 w 1999377"/>
              <a:gd name="connsiteY7" fmla="*/ 211376 h 377979"/>
              <a:gd name="connsiteX0" fmla="*/ 0 w 1999377"/>
              <a:gd name="connsiteY0" fmla="*/ 211376 h 598852"/>
              <a:gd name="connsiteX1" fmla="*/ 1535518 w 1999377"/>
              <a:gd name="connsiteY1" fmla="*/ 211376 h 598852"/>
              <a:gd name="connsiteX2" fmla="*/ 1923278 w 1999377"/>
              <a:gd name="connsiteY2" fmla="*/ 773 h 598852"/>
              <a:gd name="connsiteX3" fmla="*/ 1999377 w 1999377"/>
              <a:gd name="connsiteY3" fmla="*/ 113743 h 598852"/>
              <a:gd name="connsiteX4" fmla="*/ 1600533 w 1999377"/>
              <a:gd name="connsiteY4" fmla="*/ 335402 h 598852"/>
              <a:gd name="connsiteX5" fmla="*/ 581227 w 1999377"/>
              <a:gd name="connsiteY5" fmla="*/ 377979 h 598852"/>
              <a:gd name="connsiteX6" fmla="*/ 93337 w 1999377"/>
              <a:gd name="connsiteY6" fmla="*/ 598817 h 598852"/>
              <a:gd name="connsiteX7" fmla="*/ 0 w 1999377"/>
              <a:gd name="connsiteY7" fmla="*/ 347676 h 598852"/>
              <a:gd name="connsiteX8" fmla="*/ 0 w 1999377"/>
              <a:gd name="connsiteY8" fmla="*/ 211376 h 598852"/>
              <a:gd name="connsiteX0" fmla="*/ 0 w 1999377"/>
              <a:gd name="connsiteY0" fmla="*/ 211376 h 593770"/>
              <a:gd name="connsiteX1" fmla="*/ 1535518 w 1999377"/>
              <a:gd name="connsiteY1" fmla="*/ 211376 h 593770"/>
              <a:gd name="connsiteX2" fmla="*/ 1923278 w 1999377"/>
              <a:gd name="connsiteY2" fmla="*/ 773 h 593770"/>
              <a:gd name="connsiteX3" fmla="*/ 1999377 w 1999377"/>
              <a:gd name="connsiteY3" fmla="*/ 113743 h 593770"/>
              <a:gd name="connsiteX4" fmla="*/ 1600533 w 1999377"/>
              <a:gd name="connsiteY4" fmla="*/ 335402 h 593770"/>
              <a:gd name="connsiteX5" fmla="*/ 581227 w 1999377"/>
              <a:gd name="connsiteY5" fmla="*/ 377979 h 593770"/>
              <a:gd name="connsiteX6" fmla="*/ 64818 w 1999377"/>
              <a:gd name="connsiteY6" fmla="*/ 593735 h 593770"/>
              <a:gd name="connsiteX7" fmla="*/ 0 w 1999377"/>
              <a:gd name="connsiteY7" fmla="*/ 347676 h 593770"/>
              <a:gd name="connsiteX8" fmla="*/ 0 w 1999377"/>
              <a:gd name="connsiteY8" fmla="*/ 211376 h 593770"/>
              <a:gd name="connsiteX0" fmla="*/ 38277 w 2037654"/>
              <a:gd name="connsiteY0" fmla="*/ 211376 h 593770"/>
              <a:gd name="connsiteX1" fmla="*/ 1573795 w 2037654"/>
              <a:gd name="connsiteY1" fmla="*/ 211376 h 593770"/>
              <a:gd name="connsiteX2" fmla="*/ 1961555 w 2037654"/>
              <a:gd name="connsiteY2" fmla="*/ 773 h 593770"/>
              <a:gd name="connsiteX3" fmla="*/ 2037654 w 2037654"/>
              <a:gd name="connsiteY3" fmla="*/ 113743 h 593770"/>
              <a:gd name="connsiteX4" fmla="*/ 1638810 w 2037654"/>
              <a:gd name="connsiteY4" fmla="*/ 335402 h 593770"/>
              <a:gd name="connsiteX5" fmla="*/ 619504 w 2037654"/>
              <a:gd name="connsiteY5" fmla="*/ 377979 h 593770"/>
              <a:gd name="connsiteX6" fmla="*/ 103095 w 2037654"/>
              <a:gd name="connsiteY6" fmla="*/ 593735 h 593770"/>
              <a:gd name="connsiteX7" fmla="*/ 0 w 2037654"/>
              <a:gd name="connsiteY7" fmla="*/ 455376 h 593770"/>
              <a:gd name="connsiteX8" fmla="*/ 38277 w 2037654"/>
              <a:gd name="connsiteY8" fmla="*/ 211376 h 59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7654" h="593770">
                <a:moveTo>
                  <a:pt x="38277" y="211376"/>
                </a:moveTo>
                <a:lnTo>
                  <a:pt x="1573795" y="211376"/>
                </a:lnTo>
                <a:cubicBezTo>
                  <a:pt x="1576318" y="227547"/>
                  <a:pt x="1959032" y="-15398"/>
                  <a:pt x="1961555" y="773"/>
                </a:cubicBezTo>
                <a:cubicBezTo>
                  <a:pt x="2032067" y="91540"/>
                  <a:pt x="1980605" y="27761"/>
                  <a:pt x="2037654" y="113743"/>
                </a:cubicBezTo>
                <a:lnTo>
                  <a:pt x="1638810" y="335402"/>
                </a:lnTo>
                <a:cubicBezTo>
                  <a:pt x="1339924" y="338853"/>
                  <a:pt x="918390" y="374528"/>
                  <a:pt x="619504" y="377979"/>
                </a:cubicBezTo>
                <a:cubicBezTo>
                  <a:pt x="529691" y="374700"/>
                  <a:pt x="192908" y="597014"/>
                  <a:pt x="103095" y="593735"/>
                </a:cubicBezTo>
                <a:lnTo>
                  <a:pt x="0" y="455376"/>
                </a:lnTo>
                <a:lnTo>
                  <a:pt x="38277" y="211376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38" name="グループ化 37"/>
          <p:cNvGrpSpPr/>
          <p:nvPr/>
        </p:nvGrpSpPr>
        <p:grpSpPr>
          <a:xfrm>
            <a:off x="436252" y="1612471"/>
            <a:ext cx="1842924" cy="995533"/>
            <a:chOff x="436252" y="1612471"/>
            <a:chExt cx="1842924" cy="995533"/>
          </a:xfrm>
        </p:grpSpPr>
        <p:sp>
          <p:nvSpPr>
            <p:cNvPr id="39" name="正方形/長方形 38"/>
            <p:cNvSpPr/>
            <p:nvPr/>
          </p:nvSpPr>
          <p:spPr>
            <a:xfrm>
              <a:off x="436252" y="1612471"/>
              <a:ext cx="1842924" cy="995533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1200" b="1" u="sng" dirty="0">
                  <a:solidFill>
                    <a:schemeClr val="tx1"/>
                  </a:solidFill>
                  <a:latin typeface="+mn-ea"/>
                </a:rPr>
                <a:t>凡例</a:t>
              </a:r>
              <a:r>
                <a:rPr kumimoji="1" lang="ja-JP" altLang="en-US" sz="1200" dirty="0">
                  <a:solidFill>
                    <a:schemeClr val="tx1"/>
                  </a:solidFill>
                  <a:latin typeface="+mn-ea"/>
                </a:rPr>
                <a:t>　　</a:t>
              </a:r>
              <a:endParaRPr kumimoji="1" lang="en-US" altLang="ja-JP" sz="1200" dirty="0">
                <a:solidFill>
                  <a:schemeClr val="tx1"/>
                </a:solidFill>
                <a:latin typeface="+mn-ea"/>
              </a:endParaRPr>
            </a:p>
            <a:p>
              <a:r>
                <a:rPr kumimoji="1" lang="ja-JP" altLang="en-US" sz="1200" dirty="0">
                  <a:solidFill>
                    <a:schemeClr val="tx1"/>
                  </a:solidFill>
                  <a:latin typeface="+mn-ea"/>
                </a:rPr>
                <a:t>　　：上屋</a:t>
              </a:r>
              <a:endParaRPr kumimoji="1" lang="en-US" altLang="ja-JP" sz="1200" dirty="0">
                <a:solidFill>
                  <a:schemeClr val="tx1"/>
                </a:solidFill>
                <a:latin typeface="+mn-ea"/>
              </a:endParaRPr>
            </a:p>
            <a:p>
              <a:r>
                <a:rPr kumimoji="1" lang="ja-JP" altLang="en-US" sz="1200" dirty="0">
                  <a:solidFill>
                    <a:schemeClr val="tx1"/>
                  </a:solidFill>
                  <a:latin typeface="+mn-ea"/>
                </a:rPr>
                <a:t>　　：荷さばき地</a:t>
              </a:r>
              <a:endParaRPr kumimoji="1" lang="en-US" altLang="ja-JP" sz="1200" dirty="0">
                <a:solidFill>
                  <a:schemeClr val="tx1"/>
                </a:solidFill>
                <a:latin typeface="+mn-ea"/>
              </a:endParaRPr>
            </a:p>
            <a:p>
              <a:r>
                <a:rPr lang="ja-JP" altLang="en-US" sz="1200" dirty="0">
                  <a:solidFill>
                    <a:schemeClr val="tx1"/>
                  </a:solidFill>
                  <a:latin typeface="+mn-ea"/>
                </a:rPr>
                <a:t>　　：荷役機械</a:t>
              </a:r>
              <a:endParaRPr lang="en-US" altLang="ja-JP" sz="1200" dirty="0">
                <a:solidFill>
                  <a:schemeClr val="tx1"/>
                </a:solidFill>
                <a:latin typeface="+mn-ea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490704" y="1981983"/>
              <a:ext cx="350515" cy="923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482250" y="2144426"/>
              <a:ext cx="359402" cy="99754"/>
            </a:xfrm>
            <a:prstGeom prst="rect">
              <a:avLst/>
            </a:prstGeom>
            <a:pattFill prst="wdUpDiag">
              <a:fgClr>
                <a:srgbClr val="FF0000"/>
              </a:fgClr>
              <a:bgClr>
                <a:schemeClr val="bg1"/>
              </a:bgClr>
            </a:patt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42" name="円/楕円 41"/>
            <p:cNvSpPr>
              <a:spLocks noChangeAspect="1"/>
            </p:cNvSpPr>
            <p:nvPr/>
          </p:nvSpPr>
          <p:spPr>
            <a:xfrm>
              <a:off x="564575" y="2338060"/>
              <a:ext cx="91440" cy="914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cxnSp>
          <p:nvCxnSpPr>
            <p:cNvPr id="43" name="直線コネクタ 42"/>
            <p:cNvCxnSpPr/>
            <p:nvPr/>
          </p:nvCxnSpPr>
          <p:spPr>
            <a:xfrm flipH="1">
              <a:off x="661951" y="2379018"/>
              <a:ext cx="98364" cy="135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タイトル 1"/>
          <p:cNvSpPr txBox="1">
            <a:spLocks/>
          </p:cNvSpPr>
          <p:nvPr/>
        </p:nvSpPr>
        <p:spPr>
          <a:xfrm>
            <a:off x="4730539" y="1416118"/>
            <a:ext cx="1264802" cy="3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1200" dirty="0">
                <a:solidFill>
                  <a:schemeClr val="tx1"/>
                </a:solidFill>
                <a:latin typeface="+mj-ea"/>
              </a:rPr>
              <a:t>北港白津地区</a:t>
            </a:r>
          </a:p>
        </p:txBody>
      </p:sp>
      <p:sp>
        <p:nvSpPr>
          <p:cNvPr id="36" name="タイトル 1"/>
          <p:cNvSpPr txBox="1">
            <a:spLocks/>
          </p:cNvSpPr>
          <p:nvPr/>
        </p:nvSpPr>
        <p:spPr>
          <a:xfrm>
            <a:off x="4730539" y="4371330"/>
            <a:ext cx="1264802" cy="353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kumimoji="1"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r>
              <a:rPr lang="ja-JP" altLang="en-US" sz="1200" dirty="0">
                <a:solidFill>
                  <a:schemeClr val="tx1"/>
                </a:solidFill>
                <a:latin typeface="+mj-ea"/>
              </a:rPr>
              <a:t>安治川地区</a:t>
            </a:r>
          </a:p>
        </p:txBody>
      </p:sp>
      <p:sp>
        <p:nvSpPr>
          <p:cNvPr id="37" name="タイトル 1"/>
          <p:cNvSpPr>
            <a:spLocks noGrp="1"/>
          </p:cNvSpPr>
          <p:nvPr>
            <p:ph type="title"/>
          </p:nvPr>
        </p:nvSpPr>
        <p:spPr>
          <a:xfrm>
            <a:off x="0" y="61492"/>
            <a:ext cx="7886700" cy="1018008"/>
          </a:xfrm>
        </p:spPr>
        <p:txBody>
          <a:bodyPr>
            <a:normAutofit/>
          </a:bodyPr>
          <a:lstStyle/>
          <a:p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>Ⅳ</a:t>
            </a:r>
            <a:r>
              <a:rPr kumimoji="1" lang="ja-JP" altLang="en-US" sz="1600" b="1" dirty="0">
                <a:solidFill>
                  <a:schemeClr val="tx1"/>
                </a:solidFill>
                <a:latin typeface="+mj-ea"/>
              </a:rPr>
              <a:t>　経営改善策</a:t>
            </a:r>
            <a:r>
              <a:rPr kumimoji="1" lang="en-US" altLang="ja-JP" sz="1600" b="1" dirty="0">
                <a:solidFill>
                  <a:schemeClr val="tx1"/>
                </a:solidFill>
                <a:latin typeface="+mj-ea"/>
              </a:rPr>
              <a:t/>
            </a:r>
            <a:br>
              <a:rPr kumimoji="1" lang="en-US" altLang="ja-JP" sz="1600" b="1" dirty="0">
                <a:solidFill>
                  <a:schemeClr val="tx1"/>
                </a:solidFill>
                <a:latin typeface="+mj-ea"/>
              </a:rPr>
            </a:b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　２．個別課題への対応</a:t>
            </a:r>
            <a:r>
              <a:rPr lang="en-US" altLang="ja-JP" sz="1600" b="1" dirty="0">
                <a:solidFill>
                  <a:schemeClr val="tx1"/>
                </a:solidFill>
                <a:latin typeface="+mj-ea"/>
              </a:rPr>
              <a:t/>
            </a:r>
            <a:br>
              <a:rPr lang="en-US" altLang="ja-JP" sz="1600" b="1" dirty="0">
                <a:solidFill>
                  <a:schemeClr val="tx1"/>
                </a:solidFill>
                <a:latin typeface="+mj-ea"/>
              </a:rPr>
            </a:br>
            <a:r>
              <a:rPr lang="ja-JP" altLang="en-US" sz="1600" b="1" dirty="0">
                <a:solidFill>
                  <a:schemeClr val="tx1"/>
                </a:solidFill>
                <a:latin typeface="+mj-ea"/>
              </a:rPr>
              <a:t>　　①　青果物関連施設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DF4D1-A360-4C90-B403-85324C324155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793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ファセット">
  <a:themeElements>
    <a:clrScheme name="紫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ファセッ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20434</TotalTime>
  <Words>65</Words>
  <PresentationFormat>画面に合わせる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ＭＳ Ｐゴシック</vt:lpstr>
      <vt:lpstr>メイリオ</vt:lpstr>
      <vt:lpstr>游ゴシック</vt:lpstr>
      <vt:lpstr>Arial</vt:lpstr>
      <vt:lpstr>Calibri</vt:lpstr>
      <vt:lpstr>Century Gothic</vt:lpstr>
      <vt:lpstr>Wingdings 3</vt:lpstr>
      <vt:lpstr>ファセット</vt:lpstr>
      <vt:lpstr>Ⅳ　経営改善策 　２．個別課題への対応 　　①　青果物関連施設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2022-02-07T04:04:12Z</cp:lastPrinted>
  <dcterms:created xsi:type="dcterms:W3CDTF">2017-08-25T04:05:05Z</dcterms:created>
  <dcterms:modified xsi:type="dcterms:W3CDTF">2022-03-04T05:49:02Z</dcterms:modified>
</cp:coreProperties>
</file>