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5" saveSubsetFonts="1">
  <p:sldMasterIdLst>
    <p:sldMasterId id="2147483766" r:id="rId1"/>
  </p:sldMasterIdLst>
  <p:notesMasterIdLst>
    <p:notesMasterId r:id="rId3"/>
  </p:notesMasterIdLst>
  <p:handoutMasterIdLst>
    <p:handoutMasterId r:id="rId4"/>
  </p:handoutMasterIdLst>
  <p:sldIdLst>
    <p:sldId id="412" r:id="rId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勝井　祐貴" initials="勝井　祐貴" lastIdx="2" clrIdx="0">
    <p:extLst>
      <p:ext uri="{19B8F6BF-5375-455C-9EA6-DF929625EA0E}">
        <p15:presenceInfo xmlns:p15="http://schemas.microsoft.com/office/powerpoint/2012/main" userId="勝井　祐貴"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1E40"/>
    <a:srgbClr val="E5D7E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3236" autoAdjust="0"/>
  </p:normalViewPr>
  <p:slideViewPr>
    <p:cSldViewPr snapToGrid="0">
      <p:cViewPr>
        <p:scale>
          <a:sx n="100" d="100"/>
          <a:sy n="100" d="100"/>
        </p:scale>
        <p:origin x="624" y="-630"/>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sz="800"/>
              <a:t>収支（単位：百万円）</a:t>
            </a:r>
          </a:p>
        </c:rich>
      </c:tx>
      <c:layout>
        <c:manualLayout>
          <c:xMode val="edge"/>
          <c:yMode val="edge"/>
          <c:x val="0.30830074074074076"/>
          <c:y val="7.203703703703703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5824544444444445"/>
        </c:manualLayout>
      </c:layout>
      <c:barChart>
        <c:barDir val="col"/>
        <c:grouping val="percentStacked"/>
        <c:varyColors val="0"/>
        <c:ser>
          <c:idx val="0"/>
          <c:order val="0"/>
          <c:tx>
            <c:strRef>
              <c:f>'青果物（北港白津）'!$A$4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149</c:v>
                </c:pt>
                <c:pt idx="1">
                  <c:v>69</c:v>
                </c:pt>
              </c:numCache>
            </c:numRef>
          </c:cat>
          <c:val>
            <c:numRef>
              <c:f>'青果物（北港白津）'!$D$4:$E$4</c:f>
              <c:numCache>
                <c:formatCode>General</c:formatCode>
                <c:ptCount val="2"/>
                <c:pt idx="0" formatCode="#,##0_);[Red]\(#,##0\)">
                  <c:v>149</c:v>
                </c:pt>
              </c:numCache>
            </c:numRef>
          </c:val>
          <c:extLst>
            <c:ext xmlns:c16="http://schemas.microsoft.com/office/drawing/2014/chart" uri="{C3380CC4-5D6E-409C-BE32-E72D297353CC}">
              <c16:uniqueId val="{00000000-BE90-41E2-9A71-E7A34F5C82A0}"/>
            </c:ext>
          </c:extLst>
        </c:ser>
        <c:ser>
          <c:idx val="1"/>
          <c:order val="1"/>
          <c:tx>
            <c:strRef>
              <c:f>'青果物（北港白津）'!$A$5</c:f>
              <c:strCache>
                <c:ptCount val="1"/>
                <c:pt idx="0">
                  <c:v>使用料収入</c:v>
                </c:pt>
              </c:strCache>
            </c:strRef>
          </c:tx>
          <c:spPr>
            <a:noFill/>
            <a:ln>
              <a:solidFill>
                <a:srgbClr val="7030A0"/>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149</c:v>
                </c:pt>
                <c:pt idx="1">
                  <c:v>69</c:v>
                </c:pt>
              </c:numCache>
            </c:numRef>
          </c:cat>
          <c:val>
            <c:numRef>
              <c:f>'青果物（北港白津）'!$D$5:$E$5</c:f>
              <c:numCache>
                <c:formatCode>#,##0_);[Red]\(#,##0\)</c:formatCode>
                <c:ptCount val="2"/>
                <c:pt idx="1">
                  <c:v>69</c:v>
                </c:pt>
              </c:numCache>
            </c:numRef>
          </c:val>
          <c:extLst>
            <c:ext xmlns:c16="http://schemas.microsoft.com/office/drawing/2014/chart" uri="{C3380CC4-5D6E-409C-BE32-E72D297353CC}">
              <c16:uniqueId val="{00000001-BE90-41E2-9A71-E7A34F5C82A0}"/>
            </c:ext>
          </c:extLst>
        </c:ser>
        <c:ser>
          <c:idx val="2"/>
          <c:order val="2"/>
          <c:tx>
            <c:strRef>
              <c:f>'青果物（北港白津）'!$A$6</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149</c:v>
                </c:pt>
                <c:pt idx="1">
                  <c:v>69</c:v>
                </c:pt>
              </c:numCache>
            </c:numRef>
          </c:cat>
          <c:val>
            <c:numRef>
              <c:f>'青果物（北港白津）'!$D$6:$E$6</c:f>
              <c:numCache>
                <c:formatCode>#,##0_);[Red]\(#,##0\)</c:formatCode>
                <c:ptCount val="2"/>
                <c:pt idx="1">
                  <c:v>80</c:v>
                </c:pt>
              </c:numCache>
            </c:numRef>
          </c:val>
          <c:extLst>
            <c:ext xmlns:c16="http://schemas.microsoft.com/office/drawing/2014/chart" uri="{C3380CC4-5D6E-409C-BE32-E72D297353CC}">
              <c16:uniqueId val="{00000002-BE90-41E2-9A71-E7A34F5C82A0}"/>
            </c:ext>
          </c:extLst>
        </c:ser>
        <c:dLbls>
          <c:dLblPos val="ctr"/>
          <c:showLegendKey val="0"/>
          <c:showVal val="1"/>
          <c:showCatName val="0"/>
          <c:showSerName val="0"/>
          <c:showPercent val="0"/>
          <c:showBubbleSize val="0"/>
        </c:dLbls>
        <c:gapWidth val="48"/>
        <c:overlap val="100"/>
        <c:axId val="438999944"/>
        <c:axId val="438992888"/>
      </c:barChart>
      <c:catAx>
        <c:axId val="438999944"/>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38992888"/>
        <c:crosses val="autoZero"/>
        <c:auto val="1"/>
        <c:lblAlgn val="ctr"/>
        <c:lblOffset val="100"/>
        <c:noMultiLvlLbl val="0"/>
      </c:catAx>
      <c:valAx>
        <c:axId val="438992888"/>
        <c:scaling>
          <c:orientation val="minMax"/>
        </c:scaling>
        <c:delete val="1"/>
        <c:axPos val="l"/>
        <c:numFmt formatCode="0%" sourceLinked="1"/>
        <c:majorTickMark val="none"/>
        <c:minorTickMark val="none"/>
        <c:tickLblPos val="nextTo"/>
        <c:crossAx val="4389999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757575757581E-2"/>
          <c:y val="0.20649259259259259"/>
          <c:w val="0.87064814814814817"/>
          <c:h val="0.58842592592592591"/>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1BCF-4885-9C48-51E22654FF38}"/>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'青果物（北港白津）'!$A$10:$A$11</c:f>
              <c:strCache>
                <c:ptCount val="2"/>
                <c:pt idx="0">
                  <c:v>北港白津地区</c:v>
                </c:pt>
                <c:pt idx="1">
                  <c:v>全施設平均</c:v>
                </c:pt>
              </c:strCache>
            </c:strRef>
          </c:cat>
          <c:val>
            <c:numRef>
              <c:f>'青果物（北港白津）'!$C$10:$C$11</c:f>
              <c:numCache>
                <c:formatCode>0.0%</c:formatCode>
                <c:ptCount val="2"/>
                <c:pt idx="0">
                  <c:v>0.2311</c:v>
                </c:pt>
                <c:pt idx="1">
                  <c:v>0.67</c:v>
                </c:pt>
              </c:numCache>
            </c:numRef>
          </c:val>
          <c:extLst>
            <c:ext xmlns:c16="http://schemas.microsoft.com/office/drawing/2014/chart" uri="{C3380CC4-5D6E-409C-BE32-E72D297353CC}">
              <c16:uniqueId val="{00000002-1BCF-4885-9C48-51E22654FF38}"/>
            </c:ext>
          </c:extLst>
        </c:ser>
        <c:dLbls>
          <c:dLblPos val="outEnd"/>
          <c:showLegendKey val="0"/>
          <c:showVal val="1"/>
          <c:showCatName val="0"/>
          <c:showSerName val="0"/>
          <c:showPercent val="0"/>
          <c:showBubbleSize val="0"/>
        </c:dLbls>
        <c:gapWidth val="20"/>
        <c:overlap val="-27"/>
        <c:axId val="324385128"/>
        <c:axId val="324383560"/>
      </c:barChart>
      <c:catAx>
        <c:axId val="3243851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4383560"/>
        <c:crosses val="autoZero"/>
        <c:auto val="1"/>
        <c:lblAlgn val="ctr"/>
        <c:lblOffset val="100"/>
        <c:noMultiLvlLbl val="0"/>
      </c:catAx>
      <c:valAx>
        <c:axId val="324383560"/>
        <c:scaling>
          <c:orientation val="minMax"/>
        </c:scaling>
        <c:delete val="1"/>
        <c:axPos val="l"/>
        <c:numFmt formatCode="0.0%" sourceLinked="1"/>
        <c:majorTickMark val="none"/>
        <c:minorTickMark val="none"/>
        <c:tickLblPos val="nextTo"/>
        <c:crossAx val="324385128"/>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sz="800"/>
              <a:t>収支（単位：百万円）</a:t>
            </a:r>
          </a:p>
        </c:rich>
      </c:tx>
      <c:layout>
        <c:manualLayout>
          <c:xMode val="edge"/>
          <c:yMode val="edge"/>
          <c:x val="0.31300432098765435"/>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5824544444444445"/>
        </c:manualLayout>
      </c:layout>
      <c:barChart>
        <c:barDir val="col"/>
        <c:grouping val="percentStacked"/>
        <c:varyColors val="0"/>
        <c:ser>
          <c:idx val="0"/>
          <c:order val="0"/>
          <c:tx>
            <c:strRef>
              <c:f>'青果物（安治川）'!$A$4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'青果物（安治川）'!$B$3:$C$3</c:f>
              <c:numCache>
                <c:formatCode>"収入（"#,##0"）";[Red]"収入（"\-#,##0"）"</c:formatCode>
                <c:ptCount val="2"/>
                <c:pt idx="0" formatCode="&quot;費用（&quot;#,##0&quot;）&quot;;[Red]&quot;費用（&quot;\-#,##0&quot;）&quot;">
                  <c:v>71</c:v>
                </c:pt>
                <c:pt idx="1">
                  <c:v>48</c:v>
                </c:pt>
              </c:numCache>
            </c:numRef>
          </c:cat>
          <c:val>
            <c:numRef>
              <c:f>'青果物（安治川）'!$B$4:$C$4</c:f>
              <c:numCache>
                <c:formatCode>General</c:formatCode>
                <c:ptCount val="2"/>
                <c:pt idx="0" formatCode="#,##0_);[Red]\(#,##0\)">
                  <c:v>71</c:v>
                </c:pt>
              </c:numCache>
            </c:numRef>
          </c:val>
          <c:extLst>
            <c:ext xmlns:c16="http://schemas.microsoft.com/office/drawing/2014/chart" uri="{C3380CC4-5D6E-409C-BE32-E72D297353CC}">
              <c16:uniqueId val="{00000000-BA44-4B96-BA64-619ED294C05C}"/>
            </c:ext>
          </c:extLst>
        </c:ser>
        <c:ser>
          <c:idx val="1"/>
          <c:order val="1"/>
          <c:tx>
            <c:strRef>
              <c:f>'青果物（安治川）'!$A$5</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'青果物（安治川）'!$B$3:$C$3</c:f>
              <c:numCache>
                <c:formatCode>"収入（"#,##0"）";[Red]"収入（"\-#,##0"）"</c:formatCode>
                <c:ptCount val="2"/>
                <c:pt idx="0" formatCode="&quot;費用（&quot;#,##0&quot;）&quot;;[Red]&quot;費用（&quot;\-#,##0&quot;）&quot;">
                  <c:v>71</c:v>
                </c:pt>
                <c:pt idx="1">
                  <c:v>48</c:v>
                </c:pt>
              </c:numCache>
            </c:numRef>
          </c:cat>
          <c:val>
            <c:numRef>
              <c:f>'青果物（安治川）'!$B$5:$C$5</c:f>
              <c:numCache>
                <c:formatCode>#,##0_);[Red]\(#,##0\)</c:formatCode>
                <c:ptCount val="2"/>
                <c:pt idx="1">
                  <c:v>48</c:v>
                </c:pt>
              </c:numCache>
            </c:numRef>
          </c:val>
          <c:extLst>
            <c:ext xmlns:c16="http://schemas.microsoft.com/office/drawing/2014/chart" uri="{C3380CC4-5D6E-409C-BE32-E72D297353CC}">
              <c16:uniqueId val="{00000001-BA44-4B96-BA64-619ED294C05C}"/>
            </c:ext>
          </c:extLst>
        </c:ser>
        <c:ser>
          <c:idx val="2"/>
          <c:order val="2"/>
          <c:tx>
            <c:strRef>
              <c:f>'青果物（安治川）'!$A$6</c:f>
              <c:strCache>
                <c:ptCount val="1"/>
                <c:pt idx="0">
                  <c:v>赤字額</c:v>
                </c:pt>
              </c:strCache>
            </c:strRef>
          </c:tx>
          <c:spPr>
            <a:noFill/>
            <a:ln w="31750">
              <a:solidFill>
                <a:srgbClr val="7030A0"/>
              </a:solidFill>
              <a:prstDash val="sysDot"/>
            </a:ln>
            <a:effectLst/>
          </c:spPr>
          <c:invertIfNegative val="0"/>
          <c:dLbls>
            <c:dLbl>
              <c:idx val="0"/>
              <c:layout>
                <c:manualLayout>
                  <c:x val="-8.5206547619047612E-2"/>
                  <c:y val="-9.877777777777778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6014206349206346"/>
                      <c:h val="9.861944444444444E-2"/>
                    </c:manualLayout>
                  </c15:layout>
                </c:ext>
                <c:ext xmlns:c16="http://schemas.microsoft.com/office/drawing/2014/chart" uri="{C3380CC4-5D6E-409C-BE32-E72D297353CC}">
                  <c16:uniqueId val="{00000002-BA44-4B96-BA64-619ED294C05C}"/>
                </c:ext>
              </c:extLst>
            </c:dLbl>
            <c:dLbl>
              <c:idx val="1"/>
              <c:layout>
                <c:manualLayout>
                  <c:x val="9.7548148148148151E-3"/>
                  <c:y val="-5.8796296296296298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1819444444444445"/>
                      <c:h val="0.37253333333333333"/>
                    </c:manualLayout>
                  </c15:layout>
                </c:ext>
                <c:ext xmlns:c16="http://schemas.microsoft.com/office/drawing/2014/chart" uri="{C3380CC4-5D6E-409C-BE32-E72D297353CC}">
                  <c16:uniqueId val="{00000003-BA44-4B96-BA64-619ED294C05C}"/>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'青果物（安治川）'!$B$3:$C$3</c:f>
              <c:numCache>
                <c:formatCode>"収入（"#,##0"）";[Red]"収入（"\-#,##0"）"</c:formatCode>
                <c:ptCount val="2"/>
                <c:pt idx="0" formatCode="&quot;費用（&quot;#,##0&quot;）&quot;;[Red]&quot;費用（&quot;\-#,##0&quot;）&quot;">
                  <c:v>71</c:v>
                </c:pt>
                <c:pt idx="1">
                  <c:v>48</c:v>
                </c:pt>
              </c:numCache>
            </c:numRef>
          </c:cat>
          <c:val>
            <c:numRef>
              <c:f>'青果物（安治川）'!$B$6:$C$6</c:f>
              <c:numCache>
                <c:formatCode>#,##0_);[Red]\(#,##0\)</c:formatCode>
                <c:ptCount val="2"/>
                <c:pt idx="1">
                  <c:v>23</c:v>
                </c:pt>
              </c:numCache>
            </c:numRef>
          </c:val>
          <c:extLst>
            <c:ext xmlns:c16="http://schemas.microsoft.com/office/drawing/2014/chart" uri="{C3380CC4-5D6E-409C-BE32-E72D297353CC}">
              <c16:uniqueId val="{00000004-BA44-4B96-BA64-619ED294C05C}"/>
            </c:ext>
          </c:extLst>
        </c:ser>
        <c:dLbls>
          <c:dLblPos val="ctr"/>
          <c:showLegendKey val="0"/>
          <c:showVal val="1"/>
          <c:showCatName val="0"/>
          <c:showSerName val="0"/>
          <c:showPercent val="0"/>
          <c:showBubbleSize val="0"/>
        </c:dLbls>
        <c:gapWidth val="48"/>
        <c:overlap val="100"/>
        <c:axId val="438994064"/>
        <c:axId val="438994456"/>
      </c:barChart>
      <c:catAx>
        <c:axId val="438994064"/>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38994456"/>
        <c:crosses val="autoZero"/>
        <c:auto val="1"/>
        <c:lblAlgn val="ctr"/>
        <c:lblOffset val="100"/>
        <c:noMultiLvlLbl val="0"/>
      </c:catAx>
      <c:valAx>
        <c:axId val="438994456"/>
        <c:scaling>
          <c:orientation val="minMax"/>
        </c:scaling>
        <c:delete val="1"/>
        <c:axPos val="l"/>
        <c:numFmt formatCode="0%" sourceLinked="1"/>
        <c:majorTickMark val="none"/>
        <c:minorTickMark val="none"/>
        <c:tickLblPos val="nextTo"/>
        <c:crossAx val="4389940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a:t>
            </a:r>
            <a:r>
              <a:rPr lang="ja-JP" altLang="en-US" sz="800"/>
              <a:t>２</a:t>
            </a:r>
            <a:r>
              <a:rPr lang="ja-JP" sz="800"/>
              <a:t>収支（単位：百万円）</a:t>
            </a:r>
          </a:p>
        </c:rich>
      </c:tx>
      <c:layout>
        <c:manualLayout>
          <c:xMode val="edge"/>
          <c:yMode val="edge"/>
          <c:x val="0.29879537037037041"/>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55423222222222224"/>
        </c:manualLayout>
      </c:layout>
      <c:barChart>
        <c:barDir val="col"/>
        <c:grouping val="percentStacked"/>
        <c:varyColors val="0"/>
        <c:ser>
          <c:idx val="0"/>
          <c:order val="0"/>
          <c:tx>
            <c:strRef>
              <c:f>'青果物（安治川）'!$A$4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'青果物（安治川）'!$D$3:$E$3</c:f>
              <c:numCache>
                <c:formatCode>"収入（"#,##0"）";[Red]"収入（"\-#,##0"）"</c:formatCode>
                <c:ptCount val="2"/>
                <c:pt idx="0" formatCode="&quot;費用（&quot;#,##0&quot;）&quot;;[Red]&quot;費用（&quot;\-#,##0&quot;）&quot;">
                  <c:v>59</c:v>
                </c:pt>
                <c:pt idx="1">
                  <c:v>44</c:v>
                </c:pt>
              </c:numCache>
            </c:numRef>
          </c:cat>
          <c:val>
            <c:numRef>
              <c:f>'青果物（安治川）'!$D$4:$E$4</c:f>
              <c:numCache>
                <c:formatCode>General</c:formatCode>
                <c:ptCount val="2"/>
                <c:pt idx="0" formatCode="#,##0_);[Red]\(#,##0\)">
                  <c:v>59</c:v>
                </c:pt>
              </c:numCache>
            </c:numRef>
          </c:val>
          <c:extLst>
            <c:ext xmlns:c16="http://schemas.microsoft.com/office/drawing/2014/chart" uri="{C3380CC4-5D6E-409C-BE32-E72D297353CC}">
              <c16:uniqueId val="{00000000-1588-44F9-801D-FC6EE834BBCE}"/>
            </c:ext>
          </c:extLst>
        </c:ser>
        <c:ser>
          <c:idx val="1"/>
          <c:order val="1"/>
          <c:tx>
            <c:strRef>
              <c:f>'青果物（安治川）'!$A$5</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'青果物（安治川）'!$D$3:$E$3</c:f>
              <c:numCache>
                <c:formatCode>"収入（"#,##0"）";[Red]"収入（"\-#,##0"）"</c:formatCode>
                <c:ptCount val="2"/>
                <c:pt idx="0" formatCode="&quot;費用（&quot;#,##0&quot;）&quot;;[Red]&quot;費用（&quot;\-#,##0&quot;）&quot;">
                  <c:v>59</c:v>
                </c:pt>
                <c:pt idx="1">
                  <c:v>44</c:v>
                </c:pt>
              </c:numCache>
            </c:numRef>
          </c:cat>
          <c:val>
            <c:numRef>
              <c:f>'青果物（安治川）'!$D$5:$E$5</c:f>
              <c:numCache>
                <c:formatCode>#,##0_);[Red]\(#,##0\)</c:formatCode>
                <c:ptCount val="2"/>
                <c:pt idx="1">
                  <c:v>44</c:v>
                </c:pt>
              </c:numCache>
            </c:numRef>
          </c:val>
          <c:extLst>
            <c:ext xmlns:c16="http://schemas.microsoft.com/office/drawing/2014/chart" uri="{C3380CC4-5D6E-409C-BE32-E72D297353CC}">
              <c16:uniqueId val="{00000001-1588-44F9-801D-FC6EE834BBCE}"/>
            </c:ext>
          </c:extLst>
        </c:ser>
        <c:ser>
          <c:idx val="2"/>
          <c:order val="2"/>
          <c:tx>
            <c:strRef>
              <c:f>'青果物（安治川）'!$A$6</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'青果物（安治川）'!$D$3:$E$3</c:f>
              <c:numCache>
                <c:formatCode>"収入（"#,##0"）";[Red]"収入（"\-#,##0"）"</c:formatCode>
                <c:ptCount val="2"/>
                <c:pt idx="0" formatCode="&quot;費用（&quot;#,##0&quot;）&quot;;[Red]&quot;費用（&quot;\-#,##0&quot;）&quot;">
                  <c:v>59</c:v>
                </c:pt>
                <c:pt idx="1">
                  <c:v>44</c:v>
                </c:pt>
              </c:numCache>
            </c:numRef>
          </c:cat>
          <c:val>
            <c:numRef>
              <c:f>'青果物（安治川）'!$D$6:$E$6</c:f>
              <c:numCache>
                <c:formatCode>#,##0_);[Red]\(#,##0\)</c:formatCode>
                <c:ptCount val="2"/>
                <c:pt idx="1">
                  <c:v>15</c:v>
                </c:pt>
              </c:numCache>
            </c:numRef>
          </c:val>
          <c:extLst>
            <c:ext xmlns:c16="http://schemas.microsoft.com/office/drawing/2014/chart" uri="{C3380CC4-5D6E-409C-BE32-E72D297353CC}">
              <c16:uniqueId val="{00000002-1588-44F9-801D-FC6EE834BBCE}"/>
            </c:ext>
          </c:extLst>
        </c:ser>
        <c:dLbls>
          <c:dLblPos val="ctr"/>
          <c:showLegendKey val="0"/>
          <c:showVal val="1"/>
          <c:showCatName val="0"/>
          <c:showSerName val="0"/>
          <c:showPercent val="0"/>
          <c:showBubbleSize val="0"/>
        </c:dLbls>
        <c:gapWidth val="48"/>
        <c:overlap val="100"/>
        <c:axId val="438993672"/>
        <c:axId val="438997200"/>
      </c:barChart>
      <c:catAx>
        <c:axId val="43899367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38997200"/>
        <c:crosses val="autoZero"/>
        <c:auto val="1"/>
        <c:lblAlgn val="ctr"/>
        <c:lblOffset val="100"/>
        <c:noMultiLvlLbl val="0"/>
      </c:catAx>
      <c:valAx>
        <c:axId val="438997200"/>
        <c:scaling>
          <c:orientation val="minMax"/>
        </c:scaling>
        <c:delete val="1"/>
        <c:axPos val="l"/>
        <c:numFmt formatCode="0%" sourceLinked="1"/>
        <c:majorTickMark val="none"/>
        <c:minorTickMark val="none"/>
        <c:tickLblPos val="nextTo"/>
        <c:crossAx val="4389936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757575757581E-2"/>
          <c:y val="0.20649259259259259"/>
          <c:w val="0.87064814814814817"/>
          <c:h val="0.58842592592592591"/>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CA10-4C0D-9F20-05CA09602B4A}"/>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'青果物（安治川）'!$A$10:$A$11</c:f>
              <c:strCache>
                <c:ptCount val="2"/>
                <c:pt idx="0">
                  <c:v>安治川地区</c:v>
                </c:pt>
                <c:pt idx="1">
                  <c:v>全施設平均</c:v>
                </c:pt>
              </c:strCache>
            </c:strRef>
          </c:cat>
          <c:val>
            <c:numRef>
              <c:f>'青果物（安治川）'!$B$10:$B$11</c:f>
              <c:numCache>
                <c:formatCode>0.0%</c:formatCode>
                <c:ptCount val="2"/>
                <c:pt idx="0">
                  <c:v>0.38269999999999998</c:v>
                </c:pt>
                <c:pt idx="1">
                  <c:v>0.67</c:v>
                </c:pt>
              </c:numCache>
            </c:numRef>
          </c:val>
          <c:extLst>
            <c:ext xmlns:c16="http://schemas.microsoft.com/office/drawing/2014/chart" uri="{C3380CC4-5D6E-409C-BE32-E72D297353CC}">
              <c16:uniqueId val="{00000002-CA10-4C0D-9F20-05CA09602B4A}"/>
            </c:ext>
          </c:extLst>
        </c:ser>
        <c:dLbls>
          <c:dLblPos val="outEnd"/>
          <c:showLegendKey val="0"/>
          <c:showVal val="1"/>
          <c:showCatName val="0"/>
          <c:showSerName val="0"/>
          <c:showPercent val="0"/>
          <c:showBubbleSize val="0"/>
        </c:dLbls>
        <c:gapWidth val="20"/>
        <c:overlap val="-27"/>
        <c:axId val="438998768"/>
        <c:axId val="438996024"/>
      </c:barChart>
      <c:catAx>
        <c:axId val="4389987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38996024"/>
        <c:crosses val="autoZero"/>
        <c:auto val="1"/>
        <c:lblAlgn val="ctr"/>
        <c:lblOffset val="100"/>
        <c:noMultiLvlLbl val="0"/>
      </c:catAx>
      <c:valAx>
        <c:axId val="438996024"/>
        <c:scaling>
          <c:orientation val="minMax"/>
        </c:scaling>
        <c:delete val="1"/>
        <c:axPos val="l"/>
        <c:numFmt formatCode="0.0%" sourceLinked="1"/>
        <c:majorTickMark val="none"/>
        <c:minorTickMark val="none"/>
        <c:tickLblPos val="nextTo"/>
        <c:crossAx val="438998768"/>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a:t>
            </a:r>
            <a:r>
              <a:rPr lang="ja-JP" altLang="en-US" sz="800"/>
              <a:t>２稼働率</a:t>
            </a:r>
            <a:endParaRPr lang="ja-JP" sz="800"/>
          </a:p>
        </c:rich>
      </c:tx>
      <c:layout>
        <c:manualLayout>
          <c:xMode val="edge"/>
          <c:yMode val="edge"/>
          <c:x val="0.38713461538461547"/>
          <c:y val="0"/>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757575757581E-2"/>
          <c:y val="0.21825185185185186"/>
          <c:w val="0.87064814814814817"/>
          <c:h val="0.57666666666666666"/>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FCC7-4236-819C-0EB227E70B2F}"/>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'青果物（安治川）'!$A$10:$A$11</c:f>
              <c:strCache>
                <c:ptCount val="2"/>
                <c:pt idx="0">
                  <c:v>安治川地区</c:v>
                </c:pt>
                <c:pt idx="1">
                  <c:v>全施設平均</c:v>
                </c:pt>
              </c:strCache>
            </c:strRef>
          </c:cat>
          <c:val>
            <c:numRef>
              <c:f>'青果物（安治川）'!$C$10:$C$11</c:f>
              <c:numCache>
                <c:formatCode>0.0%</c:formatCode>
                <c:ptCount val="2"/>
                <c:pt idx="0">
                  <c:v>0.37</c:v>
                </c:pt>
                <c:pt idx="1">
                  <c:v>0.67</c:v>
                </c:pt>
              </c:numCache>
            </c:numRef>
          </c:val>
          <c:extLst>
            <c:ext xmlns:c16="http://schemas.microsoft.com/office/drawing/2014/chart" uri="{C3380CC4-5D6E-409C-BE32-E72D297353CC}">
              <c16:uniqueId val="{00000002-FCC7-4236-819C-0EB227E70B2F}"/>
            </c:ext>
          </c:extLst>
        </c:ser>
        <c:dLbls>
          <c:dLblPos val="outEnd"/>
          <c:showLegendKey val="0"/>
          <c:showVal val="1"/>
          <c:showCatName val="0"/>
          <c:showSerName val="0"/>
          <c:showPercent val="0"/>
          <c:showBubbleSize val="0"/>
        </c:dLbls>
        <c:gapWidth val="20"/>
        <c:overlap val="-27"/>
        <c:axId val="438999160"/>
        <c:axId val="439000336"/>
      </c:barChart>
      <c:catAx>
        <c:axId val="4389991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39000336"/>
        <c:crosses val="autoZero"/>
        <c:auto val="1"/>
        <c:lblAlgn val="ctr"/>
        <c:lblOffset val="100"/>
        <c:noMultiLvlLbl val="0"/>
      </c:catAx>
      <c:valAx>
        <c:axId val="439000336"/>
        <c:scaling>
          <c:orientation val="minMax"/>
        </c:scaling>
        <c:delete val="1"/>
        <c:axPos val="l"/>
        <c:numFmt formatCode="0.0%" sourceLinked="1"/>
        <c:majorTickMark val="none"/>
        <c:minorTickMark val="none"/>
        <c:tickLblPos val="nextTo"/>
        <c:crossAx val="438999160"/>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a:t>
            </a:r>
            <a:r>
              <a:rPr lang="ja-JP" altLang="en-US" sz="800"/>
              <a:t>２</a:t>
            </a:r>
            <a:r>
              <a:rPr lang="ja-JP" sz="800"/>
              <a:t>収支（単位：百万円）</a:t>
            </a:r>
          </a:p>
        </c:rich>
      </c:tx>
      <c:layout>
        <c:manualLayout>
          <c:xMode val="edge"/>
          <c:yMode val="edge"/>
          <c:x val="0.31300432098765435"/>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5824544444444445"/>
        </c:manualLayout>
      </c:layout>
      <c:barChart>
        <c:barDir val="col"/>
        <c:grouping val="percentStacked"/>
        <c:varyColors val="0"/>
        <c:ser>
          <c:idx val="0"/>
          <c:order val="0"/>
          <c:tx>
            <c:strRef>
              <c:f>'青果物（北港白津）'!$A$4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162</c:v>
                </c:pt>
                <c:pt idx="1">
                  <c:v>69</c:v>
                </c:pt>
              </c:numCache>
            </c:numRef>
          </c:cat>
          <c:val>
            <c:numRef>
              <c:f>'青果物（北港白津）'!$D$4:$E$4</c:f>
              <c:numCache>
                <c:formatCode>General</c:formatCode>
                <c:ptCount val="2"/>
                <c:pt idx="0" formatCode="#,##0_);[Red]\(#,##0\)">
                  <c:v>162</c:v>
                </c:pt>
              </c:numCache>
            </c:numRef>
          </c:val>
          <c:extLst>
            <c:ext xmlns:c16="http://schemas.microsoft.com/office/drawing/2014/chart" uri="{C3380CC4-5D6E-409C-BE32-E72D297353CC}">
              <c16:uniqueId val="{00000000-3F5A-4FF8-9441-7202C01F2D24}"/>
            </c:ext>
          </c:extLst>
        </c:ser>
        <c:ser>
          <c:idx val="1"/>
          <c:order val="1"/>
          <c:tx>
            <c:strRef>
              <c:f>'青果物（北港白津）'!$A$5</c:f>
              <c:strCache>
                <c:ptCount val="1"/>
                <c:pt idx="0">
                  <c:v>使用料収入</c:v>
                </c:pt>
              </c:strCache>
            </c:strRef>
          </c:tx>
          <c:spPr>
            <a:noFill/>
            <a:ln>
              <a:solidFill>
                <a:srgbClr val="7030A0"/>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162</c:v>
                </c:pt>
                <c:pt idx="1">
                  <c:v>69</c:v>
                </c:pt>
              </c:numCache>
            </c:numRef>
          </c:cat>
          <c:val>
            <c:numRef>
              <c:f>'青果物（北港白津）'!$D$5:$E$5</c:f>
              <c:numCache>
                <c:formatCode>#,##0_);[Red]\(#,##0\)</c:formatCode>
                <c:ptCount val="2"/>
                <c:pt idx="1">
                  <c:v>69</c:v>
                </c:pt>
              </c:numCache>
            </c:numRef>
          </c:val>
          <c:extLst>
            <c:ext xmlns:c16="http://schemas.microsoft.com/office/drawing/2014/chart" uri="{C3380CC4-5D6E-409C-BE32-E72D297353CC}">
              <c16:uniqueId val="{00000001-3F5A-4FF8-9441-7202C01F2D24}"/>
            </c:ext>
          </c:extLst>
        </c:ser>
        <c:ser>
          <c:idx val="2"/>
          <c:order val="2"/>
          <c:tx>
            <c:strRef>
              <c:f>'青果物（北港白津）'!$A$6</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162</c:v>
                </c:pt>
                <c:pt idx="1">
                  <c:v>69</c:v>
                </c:pt>
              </c:numCache>
            </c:numRef>
          </c:cat>
          <c:val>
            <c:numRef>
              <c:f>'青果物（北港白津）'!$D$6:$E$6</c:f>
              <c:numCache>
                <c:formatCode>#,##0_);[Red]\(#,##0\)</c:formatCode>
                <c:ptCount val="2"/>
                <c:pt idx="1">
                  <c:v>93</c:v>
                </c:pt>
              </c:numCache>
            </c:numRef>
          </c:val>
          <c:extLst>
            <c:ext xmlns:c16="http://schemas.microsoft.com/office/drawing/2014/chart" uri="{C3380CC4-5D6E-409C-BE32-E72D297353CC}">
              <c16:uniqueId val="{00000002-3F5A-4FF8-9441-7202C01F2D24}"/>
            </c:ext>
          </c:extLst>
        </c:ser>
        <c:dLbls>
          <c:dLblPos val="ctr"/>
          <c:showLegendKey val="0"/>
          <c:showVal val="1"/>
          <c:showCatName val="0"/>
          <c:showSerName val="0"/>
          <c:showPercent val="0"/>
          <c:showBubbleSize val="0"/>
        </c:dLbls>
        <c:gapWidth val="48"/>
        <c:overlap val="100"/>
        <c:axId val="438999944"/>
        <c:axId val="438992888"/>
      </c:barChart>
      <c:catAx>
        <c:axId val="438999944"/>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38992888"/>
        <c:crosses val="autoZero"/>
        <c:auto val="1"/>
        <c:lblAlgn val="ctr"/>
        <c:lblOffset val="100"/>
        <c:noMultiLvlLbl val="0"/>
      </c:catAx>
      <c:valAx>
        <c:axId val="438992888"/>
        <c:scaling>
          <c:orientation val="minMax"/>
        </c:scaling>
        <c:delete val="1"/>
        <c:axPos val="l"/>
        <c:numFmt formatCode="0%" sourceLinked="1"/>
        <c:majorTickMark val="none"/>
        <c:minorTickMark val="none"/>
        <c:tickLblPos val="nextTo"/>
        <c:crossAx val="4389999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a:t>
            </a:r>
            <a:r>
              <a:rPr lang="ja-JP" altLang="en-US" sz="800"/>
              <a:t>２稼働率</a:t>
            </a:r>
            <a:endParaRPr lang="ja-JP" sz="800"/>
          </a:p>
        </c:rich>
      </c:tx>
      <c:layout>
        <c:manualLayout>
          <c:xMode val="edge"/>
          <c:yMode val="edge"/>
          <c:x val="0.35321367521367519"/>
          <c:y val="3.5277777777777776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757575757581E-2"/>
          <c:y val="0.20649259259259259"/>
          <c:w val="0.87064814814814817"/>
          <c:h val="0.58842592592592591"/>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5537-4CED-AC40-3ABF1D473B35}"/>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'青果物（北港白津）'!$A$10:$A$11</c:f>
              <c:strCache>
                <c:ptCount val="2"/>
                <c:pt idx="0">
                  <c:v>北港白津地区</c:v>
                </c:pt>
                <c:pt idx="1">
                  <c:v>全施設平均</c:v>
                </c:pt>
              </c:strCache>
            </c:strRef>
          </c:cat>
          <c:val>
            <c:numRef>
              <c:f>'青果物（北港白津）'!$C$10:$C$11</c:f>
              <c:numCache>
                <c:formatCode>0.0%</c:formatCode>
                <c:ptCount val="2"/>
                <c:pt idx="0">
                  <c:v>0.23599999999999999</c:v>
                </c:pt>
                <c:pt idx="1">
                  <c:v>0.67</c:v>
                </c:pt>
              </c:numCache>
            </c:numRef>
          </c:val>
          <c:extLst>
            <c:ext xmlns:c16="http://schemas.microsoft.com/office/drawing/2014/chart" uri="{C3380CC4-5D6E-409C-BE32-E72D297353CC}">
              <c16:uniqueId val="{00000002-5537-4CED-AC40-3ABF1D473B35}"/>
            </c:ext>
          </c:extLst>
        </c:ser>
        <c:dLbls>
          <c:dLblPos val="outEnd"/>
          <c:showLegendKey val="0"/>
          <c:showVal val="1"/>
          <c:showCatName val="0"/>
          <c:showSerName val="0"/>
          <c:showPercent val="0"/>
          <c:showBubbleSize val="0"/>
        </c:dLbls>
        <c:gapWidth val="20"/>
        <c:overlap val="-27"/>
        <c:axId val="324385128"/>
        <c:axId val="324383560"/>
      </c:barChart>
      <c:catAx>
        <c:axId val="3243851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4383560"/>
        <c:crosses val="autoZero"/>
        <c:auto val="1"/>
        <c:lblAlgn val="ctr"/>
        <c:lblOffset val="100"/>
        <c:noMultiLvlLbl val="0"/>
      </c:catAx>
      <c:valAx>
        <c:axId val="324383560"/>
        <c:scaling>
          <c:orientation val="minMax"/>
        </c:scaling>
        <c:delete val="1"/>
        <c:axPos val="l"/>
        <c:numFmt formatCode="0.0%" sourceLinked="1"/>
        <c:majorTickMark val="none"/>
        <c:minorTickMark val="none"/>
        <c:tickLblPos val="nextTo"/>
        <c:crossAx val="324385128"/>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CBFF06E-E0EF-4906-B12D-2C8E2B517655}" type="datetimeFigureOut">
              <a:rPr kumimoji="1" lang="ja-JP" altLang="en-US" smtClean="0"/>
              <a:t>2022/3/4</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3833332-7681-4398-81D6-0574307D3D5A}" type="slidenum">
              <a:rPr kumimoji="1" lang="ja-JP" altLang="en-US" smtClean="0"/>
              <a:t>‹#›</a:t>
            </a:fld>
            <a:endParaRPr kumimoji="1" lang="ja-JP" altLang="en-US"/>
          </a:p>
        </p:txBody>
      </p:sp>
    </p:spTree>
    <p:extLst>
      <p:ext uri="{BB962C8B-B14F-4D97-AF65-F5344CB8AC3E}">
        <p14:creationId xmlns:p14="http://schemas.microsoft.com/office/powerpoint/2010/main" val="1335837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2022/3/4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25</a:t>
            </a:fld>
            <a:endParaRPr kumimoji="1" lang="ja-JP" altLang="en-US"/>
          </a:p>
        </p:txBody>
      </p:sp>
    </p:spTree>
    <p:extLst>
      <p:ext uri="{BB962C8B-B14F-4D97-AF65-F5344CB8AC3E}">
        <p14:creationId xmlns:p14="http://schemas.microsoft.com/office/powerpoint/2010/main" val="205156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2022/3/4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2022/3/4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2022/3/4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2022/3/4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2022/3/4</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a:solidFill>
                  <a:schemeClr val="tx1"/>
                </a:solidFill>
                <a:latin typeface="+mj-ea"/>
              </a:rPr>
              <a:t>　経営改善策</a:t>
            </a:r>
            <a:r>
              <a:rPr kumimoji="1" lang="en-US" altLang="ja-JP" sz="1600" b="1" dirty="0">
                <a:solidFill>
                  <a:schemeClr val="tx1"/>
                </a:solidFill>
                <a:latin typeface="+mj-ea"/>
              </a:rPr>
              <a:t/>
            </a:r>
            <a:br>
              <a:rPr kumimoji="1" lang="en-US" altLang="ja-JP" sz="1600" b="1" dirty="0">
                <a:solidFill>
                  <a:schemeClr val="tx1"/>
                </a:solidFill>
                <a:latin typeface="+mj-ea"/>
              </a:rPr>
            </a:br>
            <a:r>
              <a:rPr lang="ja-JP" altLang="en-US" sz="1600" b="1" dirty="0">
                <a:solidFill>
                  <a:schemeClr val="tx1"/>
                </a:solidFill>
                <a:latin typeface="+mj-ea"/>
              </a:rPr>
              <a:t>　２．個別課題への対応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①　青果物関連施設</a:t>
            </a:r>
          </a:p>
        </p:txBody>
      </p:sp>
      <p:sp>
        <p:nvSpPr>
          <p:cNvPr id="18" name="正方形/長方形 17"/>
          <p:cNvSpPr/>
          <p:nvPr/>
        </p:nvSpPr>
        <p:spPr>
          <a:xfrm>
            <a:off x="103821" y="830053"/>
            <a:ext cx="8955522" cy="1089471"/>
          </a:xfrm>
          <a:prstGeom prst="rect">
            <a:avLst/>
          </a:prstGeom>
          <a:ln w="22225">
            <a:solidFill>
              <a:schemeClr val="accent1"/>
            </a:solidFill>
          </a:ln>
        </p:spPr>
        <p:txBody>
          <a:bodyPr wrap="square" anchor="ctr">
            <a:noAutofit/>
          </a:bodyPr>
          <a:lstStyle/>
          <a:p>
            <a:pPr lvl="0" algn="just">
              <a:spcAft>
                <a:spcPts val="0"/>
              </a:spcAft>
            </a:pPr>
            <a:r>
              <a:rPr lang="ja-JP" altLang="en-US" sz="1100" b="1" u="sng" kern="100" dirty="0">
                <a:latin typeface="+mn-ea"/>
                <a:cs typeface="Times New Roman" panose="02020603050405020304" pitchFamily="18" charset="0"/>
              </a:rPr>
              <a:t>青果物関連施設の役割</a:t>
            </a:r>
            <a:endParaRPr lang="en-US" altLang="ja-JP" sz="1100" b="1" u="sng" kern="100" dirty="0">
              <a:latin typeface="+mn-ea"/>
              <a:cs typeface="Times New Roman" panose="02020603050405020304" pitchFamily="18" charset="0"/>
            </a:endParaRPr>
          </a:p>
          <a:p>
            <a:pPr marL="171450" indent="-171450" algn="just">
              <a:buFont typeface="Arial" panose="020B0604020202020204" pitchFamily="34" charset="0"/>
              <a:buChar char="•"/>
            </a:pPr>
            <a:r>
              <a:rPr lang="ja-JP" altLang="en-US" sz="1100" dirty="0"/>
              <a:t>日本は多くの食料品類を海外からの輸入に頼っており、大消費地である大阪都市圏を支える大阪港において、輸入食料品を取り扱う青果物関連施設は、市民の食の安全安定供給に重要な役割を果たしている。</a:t>
            </a:r>
          </a:p>
          <a:p>
            <a:pPr marL="171450" indent="-171450" algn="just">
              <a:buFont typeface="Arial" panose="020B0604020202020204" pitchFamily="34" charset="0"/>
              <a:buChar char="•"/>
            </a:pPr>
            <a:r>
              <a:rPr lang="ja-JP" altLang="en-US" sz="1100" dirty="0"/>
              <a:t>青果物関連施設は、安治川地区に上屋</a:t>
            </a:r>
            <a:r>
              <a:rPr lang="en-US" altLang="ja-JP" sz="1100" dirty="0"/>
              <a:t>4</a:t>
            </a:r>
            <a:r>
              <a:rPr lang="ja-JP" altLang="en-US" sz="1100" dirty="0"/>
              <a:t>棟、北港白津地区に上屋</a:t>
            </a:r>
            <a:r>
              <a:rPr lang="en-US" altLang="ja-JP" sz="1100" dirty="0"/>
              <a:t>2</a:t>
            </a:r>
            <a:r>
              <a:rPr lang="ja-JP" altLang="en-US" sz="1100" dirty="0"/>
              <a:t>棟あるが、港湾施設条例等により、安治川地区の２棟を青果物上屋とし、残る安治川地区の２棟及び北港白津地区の</a:t>
            </a:r>
            <a:r>
              <a:rPr lang="en-US" altLang="ja-JP" sz="1100" dirty="0"/>
              <a:t>2</a:t>
            </a:r>
            <a:r>
              <a:rPr lang="ja-JP" altLang="en-US" sz="1100" dirty="0"/>
              <a:t>棟を雑貨上屋と定めている。なお、安治川</a:t>
            </a:r>
            <a:r>
              <a:rPr lang="en-US" altLang="ja-JP" sz="1100" dirty="0"/>
              <a:t>1</a:t>
            </a:r>
            <a:r>
              <a:rPr lang="ja-JP" altLang="en-US" sz="1100" dirty="0"/>
              <a:t>号及び安治川</a:t>
            </a:r>
            <a:r>
              <a:rPr lang="en-US" altLang="ja-JP" sz="1100" dirty="0"/>
              <a:t>11</a:t>
            </a:r>
            <a:r>
              <a:rPr lang="ja-JP" altLang="en-US" sz="1100" dirty="0"/>
              <a:t>号の青果物関連設備は本市所有であるが、安治川</a:t>
            </a:r>
            <a:r>
              <a:rPr lang="en-US" altLang="ja-JP" sz="1100" dirty="0"/>
              <a:t>2</a:t>
            </a:r>
            <a:r>
              <a:rPr lang="ja-JP" altLang="en-US" sz="1100" dirty="0"/>
              <a:t>号、安治川</a:t>
            </a:r>
            <a:r>
              <a:rPr lang="en-US" altLang="ja-JP" sz="1100" dirty="0"/>
              <a:t>12</a:t>
            </a:r>
            <a:r>
              <a:rPr lang="ja-JP" altLang="en-US" sz="1100" dirty="0"/>
              <a:t>号、北港白津</a:t>
            </a:r>
            <a:r>
              <a:rPr lang="en-US" altLang="ja-JP" sz="1100" dirty="0"/>
              <a:t>1</a:t>
            </a:r>
            <a:r>
              <a:rPr lang="ja-JP" altLang="en-US" sz="1100" dirty="0"/>
              <a:t>号及び北港白津</a:t>
            </a:r>
            <a:r>
              <a:rPr lang="en-US" altLang="ja-JP" sz="1100" dirty="0"/>
              <a:t>2</a:t>
            </a:r>
            <a:r>
              <a:rPr lang="ja-JP" altLang="en-US" sz="1100" dirty="0"/>
              <a:t>号の青果物関連設備は使用者の所有となっている。</a:t>
            </a:r>
          </a:p>
        </p:txBody>
      </p:sp>
      <p:sp>
        <p:nvSpPr>
          <p:cNvPr id="21" name="正方形/長方形 20"/>
          <p:cNvSpPr/>
          <p:nvPr/>
        </p:nvSpPr>
        <p:spPr>
          <a:xfrm>
            <a:off x="-31587" y="2876801"/>
            <a:ext cx="3430528" cy="276999"/>
          </a:xfrm>
          <a:prstGeom prst="rect">
            <a:avLst/>
          </a:prstGeom>
          <a:noFill/>
          <a:ln>
            <a:noFill/>
          </a:ln>
        </p:spPr>
        <p:txBody>
          <a:bodyPr wrap="square">
            <a:spAutoFit/>
          </a:bodyPr>
          <a:lstStyle/>
          <a:p>
            <a:pPr lvl="0" algn="just">
              <a:spcAft>
                <a:spcPts val="0"/>
              </a:spcAft>
            </a:pPr>
            <a:r>
              <a:rPr lang="ja-JP" altLang="en-US" sz="1200" b="1" u="sng" kern="100" dirty="0">
                <a:latin typeface="+mj-ea"/>
                <a:ea typeface="+mj-ea"/>
                <a:cs typeface="Times New Roman" panose="02020603050405020304" pitchFamily="18" charset="0"/>
              </a:rPr>
              <a:t>安治川地区</a:t>
            </a:r>
            <a:endParaRPr lang="ja-JP" altLang="en-US" sz="1200" dirty="0">
              <a:latin typeface="+mj-ea"/>
              <a:ea typeface="+mj-ea"/>
            </a:endParaRPr>
          </a:p>
        </p:txBody>
      </p:sp>
      <p:sp>
        <p:nvSpPr>
          <p:cNvPr id="22" name="正方形/長方形 21"/>
          <p:cNvSpPr/>
          <p:nvPr/>
        </p:nvSpPr>
        <p:spPr>
          <a:xfrm>
            <a:off x="4574994" y="2876801"/>
            <a:ext cx="3430528" cy="276999"/>
          </a:xfrm>
          <a:prstGeom prst="rect">
            <a:avLst/>
          </a:prstGeom>
          <a:noFill/>
          <a:ln>
            <a:noFill/>
          </a:ln>
        </p:spPr>
        <p:txBody>
          <a:bodyPr wrap="square">
            <a:spAutoFit/>
          </a:bodyPr>
          <a:lstStyle/>
          <a:p>
            <a:pPr lvl="0" algn="just">
              <a:spcAft>
                <a:spcPts val="0"/>
              </a:spcAft>
            </a:pPr>
            <a:r>
              <a:rPr lang="ja-JP" altLang="en-US" sz="1200" b="1" u="sng" kern="100" dirty="0">
                <a:latin typeface="+mj-ea"/>
                <a:ea typeface="+mj-ea"/>
                <a:cs typeface="Times New Roman" panose="02020603050405020304" pitchFamily="18" charset="0"/>
              </a:rPr>
              <a:t>北港白津地区</a:t>
            </a:r>
            <a:endParaRPr lang="ja-JP" altLang="en-US" sz="1200" dirty="0">
              <a:latin typeface="+mj-ea"/>
              <a:ea typeface="+mj-ea"/>
            </a:endParaRPr>
          </a:p>
        </p:txBody>
      </p:sp>
      <p:sp>
        <p:nvSpPr>
          <p:cNvPr id="32" name="角丸四角形 31"/>
          <p:cNvSpPr/>
          <p:nvPr/>
        </p:nvSpPr>
        <p:spPr>
          <a:xfrm>
            <a:off x="103822" y="5165406"/>
            <a:ext cx="8955522" cy="1649851"/>
          </a:xfrm>
          <a:prstGeom prst="roundRect">
            <a:avLst>
              <a:gd name="adj" fmla="val 792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u="sng" dirty="0">
                <a:solidFill>
                  <a:schemeClr val="bg1"/>
                </a:solidFill>
                <a:effectLst>
                  <a:outerShdw blurRad="38100" dist="38100" dir="2700000" algn="tl">
                    <a:srgbClr val="000000">
                      <a:alpha val="43137"/>
                    </a:srgbClr>
                  </a:outerShdw>
                </a:effectLst>
                <a:latin typeface="+mn-ea"/>
              </a:rPr>
              <a:t>課題解決のための「経営改善策」</a:t>
            </a:r>
            <a:endParaRPr lang="en-US" altLang="ja-JP" sz="1100" b="1" u="sng" dirty="0">
              <a:solidFill>
                <a:schemeClr val="bg1"/>
              </a:solidFill>
              <a:effectLst>
                <a:outerShdw blurRad="38100" dist="38100" dir="2700000" algn="tl">
                  <a:srgbClr val="000000">
                    <a:alpha val="43137"/>
                  </a:srgbClr>
                </a:outerShdw>
              </a:effectLst>
              <a:latin typeface="+mn-ea"/>
            </a:endParaRPr>
          </a:p>
          <a:p>
            <a:pPr marL="171450" indent="-171450">
              <a:buFont typeface="Arial" panose="020B0604020202020204" pitchFamily="34" charset="0"/>
              <a:buChar char="•"/>
            </a:pPr>
            <a:r>
              <a:rPr lang="ja-JP" altLang="en-US" sz="1100" b="1" dirty="0">
                <a:solidFill>
                  <a:schemeClr val="bg1"/>
                </a:solidFill>
                <a:latin typeface="+mn-ea"/>
              </a:rPr>
              <a:t>青果物関連施設は、大消費地である大阪都市圏を支える大阪港にとって、食品流通の効率化に寄与する重要な施設であることから、今後も存続していく。</a:t>
            </a:r>
          </a:p>
          <a:p>
            <a:r>
              <a:rPr lang="ja-JP" altLang="en-US" sz="1100" b="1" dirty="0">
                <a:solidFill>
                  <a:schemeClr val="bg1"/>
                </a:solidFill>
                <a:latin typeface="+mn-ea"/>
              </a:rPr>
              <a:t>（中期的取組）</a:t>
            </a:r>
            <a:endParaRPr lang="en-US" altLang="ja-JP" sz="1100" b="1" dirty="0">
              <a:solidFill>
                <a:schemeClr val="bg1"/>
              </a:solidFill>
              <a:latin typeface="+mn-ea"/>
            </a:endParaRPr>
          </a:p>
          <a:p>
            <a:pPr marL="171450" indent="-171450">
              <a:buFont typeface="Arial" panose="020B0604020202020204" pitchFamily="34" charset="0"/>
              <a:buChar char="•"/>
            </a:pPr>
            <a:r>
              <a:rPr lang="ja-JP" altLang="en-US" sz="1100" b="1" dirty="0">
                <a:solidFill>
                  <a:schemeClr val="bg1"/>
                </a:solidFill>
                <a:latin typeface="+mn-ea"/>
              </a:rPr>
              <a:t>安治川地区の安治川</a:t>
            </a:r>
            <a:r>
              <a:rPr lang="en-US" altLang="ja-JP" sz="1100" b="1" dirty="0">
                <a:solidFill>
                  <a:schemeClr val="bg1"/>
                </a:solidFill>
                <a:latin typeface="+mn-ea"/>
              </a:rPr>
              <a:t>1</a:t>
            </a:r>
            <a:r>
              <a:rPr lang="ja-JP" altLang="en-US" sz="1100" b="1" dirty="0">
                <a:solidFill>
                  <a:schemeClr val="bg1"/>
                </a:solidFill>
                <a:latin typeface="+mn-ea"/>
              </a:rPr>
              <a:t>・</a:t>
            </a:r>
            <a:r>
              <a:rPr lang="en-US" altLang="ja-JP" sz="1100" b="1" dirty="0">
                <a:solidFill>
                  <a:schemeClr val="bg1"/>
                </a:solidFill>
                <a:latin typeface="+mn-ea"/>
              </a:rPr>
              <a:t>11</a:t>
            </a:r>
            <a:r>
              <a:rPr lang="ja-JP" altLang="en-US" sz="1100" b="1" dirty="0">
                <a:solidFill>
                  <a:schemeClr val="bg1"/>
                </a:solidFill>
                <a:latin typeface="+mn-ea"/>
              </a:rPr>
              <a:t>号上屋の本市所有の青果物関連設備は老朽化が著しく、また、燻蒸回数が少なくなっており維持する必要性が乏しくなっているため、設備の廃止が可能か否かの検討を行う。</a:t>
            </a:r>
            <a:endParaRPr lang="en-US" altLang="ja-JP" sz="1100" b="1" dirty="0">
              <a:solidFill>
                <a:schemeClr val="bg1"/>
              </a:solidFill>
              <a:latin typeface="+mn-ea"/>
            </a:endParaRPr>
          </a:p>
          <a:p>
            <a:pPr marL="171450" indent="-171450">
              <a:buFont typeface="Arial" panose="020B0604020202020204" pitchFamily="34" charset="0"/>
              <a:buChar char="•"/>
            </a:pPr>
            <a:r>
              <a:rPr lang="ja-JP" altLang="en-US" sz="1100" b="1" dirty="0" smtClean="0">
                <a:solidFill>
                  <a:schemeClr val="bg1"/>
                </a:solidFill>
                <a:latin typeface="+mn-ea"/>
              </a:rPr>
              <a:t>設備を廃止した</a:t>
            </a:r>
            <a:r>
              <a:rPr lang="ja-JP" altLang="en-US" sz="1100" b="1" dirty="0">
                <a:solidFill>
                  <a:schemeClr val="bg1"/>
                </a:solidFill>
                <a:latin typeface="+mn-ea"/>
              </a:rPr>
              <a:t>場合には、安治川地区は一般雑貨を取扱う上屋とし、一般雑貨の需要を掘り起こすことにより、稼働率の向上を目指す。</a:t>
            </a:r>
            <a:endParaRPr lang="en-US" altLang="ja-JP" sz="1100" b="1" dirty="0">
              <a:solidFill>
                <a:schemeClr val="bg1"/>
              </a:solidFill>
              <a:latin typeface="+mn-ea"/>
            </a:endParaRPr>
          </a:p>
          <a:p>
            <a:pPr marL="171450" indent="-171450">
              <a:buFont typeface="Arial" panose="020B0604020202020204" pitchFamily="34" charset="0"/>
              <a:buChar char="•"/>
            </a:pPr>
            <a:r>
              <a:rPr lang="ja-JP" altLang="en-US" sz="1100" b="1" dirty="0">
                <a:solidFill>
                  <a:schemeClr val="bg1"/>
                </a:solidFill>
                <a:latin typeface="+mn-ea"/>
              </a:rPr>
              <a:t>北港白津地区の北港白津</a:t>
            </a:r>
            <a:r>
              <a:rPr lang="en-US" altLang="ja-JP" sz="1100" b="1" dirty="0">
                <a:solidFill>
                  <a:schemeClr val="bg1"/>
                </a:solidFill>
                <a:latin typeface="+mn-ea"/>
              </a:rPr>
              <a:t>1</a:t>
            </a:r>
            <a:r>
              <a:rPr lang="ja-JP" altLang="en-US" sz="1100" b="1" dirty="0">
                <a:solidFill>
                  <a:schemeClr val="bg1"/>
                </a:solidFill>
                <a:latin typeface="+mn-ea"/>
              </a:rPr>
              <a:t>号・</a:t>
            </a:r>
            <a:r>
              <a:rPr lang="en-US" altLang="ja-JP" sz="1100" b="1" dirty="0">
                <a:solidFill>
                  <a:schemeClr val="bg1"/>
                </a:solidFill>
                <a:latin typeface="+mn-ea"/>
              </a:rPr>
              <a:t>2</a:t>
            </a:r>
            <a:r>
              <a:rPr lang="ja-JP" altLang="en-US" sz="1100" b="1" dirty="0">
                <a:solidFill>
                  <a:schemeClr val="bg1"/>
                </a:solidFill>
                <a:latin typeface="+mn-ea"/>
              </a:rPr>
              <a:t>号上屋について、現在の荷役形態に適した施設の改良を検討し、取扱貨物量の増加による稼働率の向上を図る。</a:t>
            </a:r>
          </a:p>
        </p:txBody>
      </p:sp>
      <p:sp>
        <p:nvSpPr>
          <p:cNvPr id="27" name="正方形/長方形 26"/>
          <p:cNvSpPr/>
          <p:nvPr/>
        </p:nvSpPr>
        <p:spPr>
          <a:xfrm>
            <a:off x="103822" y="1991609"/>
            <a:ext cx="8955522" cy="888189"/>
          </a:xfrm>
          <a:prstGeom prst="rect">
            <a:avLst/>
          </a:prstGeom>
          <a:solidFill>
            <a:schemeClr val="bg1"/>
          </a:solidFill>
          <a:ln w="25400">
            <a:solidFill>
              <a:schemeClr val="accent1"/>
            </a:solidFill>
          </a:ln>
        </p:spPr>
        <p:txBody>
          <a:bodyPr wrap="square">
            <a:noAutofit/>
          </a:bodyPr>
          <a:lstStyle/>
          <a:p>
            <a:endParaRPr lang="en-US" altLang="ja-JP" sz="1100" dirty="0">
              <a:latin typeface="+mn-ea"/>
              <a:cs typeface="Times New Roman" panose="02020603050405020304" pitchFamily="18" charset="0"/>
            </a:endParaRPr>
          </a:p>
          <a:p>
            <a:endParaRPr lang="en-US" altLang="ja-JP" sz="900" dirty="0">
              <a:latin typeface="+mn-ea"/>
              <a:cs typeface="Times New Roman" panose="02020603050405020304" pitchFamily="18" charset="0"/>
            </a:endParaRPr>
          </a:p>
          <a:p>
            <a:pPr marL="171450" indent="-171450">
              <a:buFont typeface="Arial" panose="020B0604020202020204" pitchFamily="34" charset="0"/>
              <a:buChar char="•"/>
            </a:pPr>
            <a:r>
              <a:rPr lang="ja-JP" altLang="en-US" sz="1100" dirty="0">
                <a:latin typeface="+mn-ea"/>
                <a:cs typeface="Times New Roman" panose="02020603050405020304" pitchFamily="18" charset="0"/>
              </a:rPr>
              <a:t>安治川地区は本船での青果物の取扱いが低迷しており、上屋での燻蒸回数も減少している。</a:t>
            </a:r>
          </a:p>
          <a:p>
            <a:pPr marL="171450" indent="-171450">
              <a:buFont typeface="Arial" panose="020B0604020202020204" pitchFamily="34" charset="0"/>
              <a:buChar char="•"/>
            </a:pPr>
            <a:r>
              <a:rPr lang="ja-JP" altLang="en-US" sz="1100" dirty="0">
                <a:latin typeface="+mn-ea"/>
                <a:cs typeface="Times New Roman" panose="02020603050405020304" pitchFamily="18" charset="0"/>
              </a:rPr>
              <a:t>安治川地区の青果物関連設備は老朽化が著しく、今後の補修費などの維持管理費用の増加が懸念されるとともに、更新投資は困難であると考える。</a:t>
            </a:r>
          </a:p>
        </p:txBody>
      </p:sp>
      <p:sp>
        <p:nvSpPr>
          <p:cNvPr id="28" name="正方形/長方形 27"/>
          <p:cNvSpPr/>
          <p:nvPr/>
        </p:nvSpPr>
        <p:spPr>
          <a:xfrm>
            <a:off x="103821" y="1979786"/>
            <a:ext cx="2273619" cy="2991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dirty="0"/>
              <a:t>収支分析などから導いた課題</a:t>
            </a: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25</a:t>
            </a:fld>
            <a:endParaRPr kumimoji="1" lang="ja-JP" altLang="en-US" dirty="0"/>
          </a:p>
        </p:txBody>
      </p:sp>
      <p:graphicFrame>
        <p:nvGraphicFramePr>
          <p:cNvPr id="25" name="グラフ 24"/>
          <p:cNvGraphicFramePr>
            <a:graphicFrameLocks/>
          </p:cNvGraphicFramePr>
          <p:nvPr>
            <p:extLst>
              <p:ext uri="{D42A27DB-BD31-4B8C-83A1-F6EECF244321}">
                <p14:modId xmlns:p14="http://schemas.microsoft.com/office/powerpoint/2010/main" val="1289447697"/>
              </p:ext>
            </p:extLst>
          </p:nvPr>
        </p:nvGraphicFramePr>
        <p:xfrm>
          <a:off x="4543267" y="3051285"/>
          <a:ext cx="2700000" cy="10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グラフ 28"/>
          <p:cNvGraphicFramePr>
            <a:graphicFrameLocks/>
          </p:cNvGraphicFramePr>
          <p:nvPr>
            <p:extLst>
              <p:ext uri="{D42A27DB-BD31-4B8C-83A1-F6EECF244321}">
                <p14:modId xmlns:p14="http://schemas.microsoft.com/office/powerpoint/2010/main" val="3484027153"/>
              </p:ext>
            </p:extLst>
          </p:nvPr>
        </p:nvGraphicFramePr>
        <p:xfrm>
          <a:off x="7110713" y="3079211"/>
          <a:ext cx="1872000" cy="10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グラフ 22"/>
          <p:cNvGraphicFramePr>
            <a:graphicFrameLocks/>
          </p:cNvGraphicFramePr>
          <p:nvPr>
            <p:extLst>
              <p:ext uri="{D42A27DB-BD31-4B8C-83A1-F6EECF244321}">
                <p14:modId xmlns:p14="http://schemas.microsoft.com/office/powerpoint/2010/main" val="821240620"/>
              </p:ext>
            </p:extLst>
          </p:nvPr>
        </p:nvGraphicFramePr>
        <p:xfrm>
          <a:off x="79355" y="3046557"/>
          <a:ext cx="2700000" cy="10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グラフ 23"/>
          <p:cNvGraphicFramePr>
            <a:graphicFrameLocks/>
          </p:cNvGraphicFramePr>
          <p:nvPr>
            <p:extLst>
              <p:ext uri="{D42A27DB-BD31-4B8C-83A1-F6EECF244321}">
                <p14:modId xmlns:p14="http://schemas.microsoft.com/office/powerpoint/2010/main" val="2025318512"/>
              </p:ext>
            </p:extLst>
          </p:nvPr>
        </p:nvGraphicFramePr>
        <p:xfrm>
          <a:off x="103821" y="4117791"/>
          <a:ext cx="2700000" cy="108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グラフ 35"/>
          <p:cNvGraphicFramePr>
            <a:graphicFrameLocks/>
          </p:cNvGraphicFramePr>
          <p:nvPr>
            <p:extLst>
              <p:ext uri="{D42A27DB-BD31-4B8C-83A1-F6EECF244321}">
                <p14:modId xmlns:p14="http://schemas.microsoft.com/office/powerpoint/2010/main" val="915440999"/>
              </p:ext>
            </p:extLst>
          </p:nvPr>
        </p:nvGraphicFramePr>
        <p:xfrm>
          <a:off x="2709582" y="3052607"/>
          <a:ext cx="1872000" cy="108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7" name="グラフ 36"/>
          <p:cNvGraphicFramePr>
            <a:graphicFrameLocks/>
          </p:cNvGraphicFramePr>
          <p:nvPr>
            <p:extLst>
              <p:ext uri="{D42A27DB-BD31-4B8C-83A1-F6EECF244321}">
                <p14:modId xmlns:p14="http://schemas.microsoft.com/office/powerpoint/2010/main" val="1324943360"/>
              </p:ext>
            </p:extLst>
          </p:nvPr>
        </p:nvGraphicFramePr>
        <p:xfrm>
          <a:off x="2671267" y="4081887"/>
          <a:ext cx="1872000" cy="108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8" name="グラフ 37"/>
          <p:cNvGraphicFramePr>
            <a:graphicFrameLocks/>
          </p:cNvGraphicFramePr>
          <p:nvPr>
            <p:extLst>
              <p:ext uri="{D42A27DB-BD31-4B8C-83A1-F6EECF244321}">
                <p14:modId xmlns:p14="http://schemas.microsoft.com/office/powerpoint/2010/main" val="474964989"/>
              </p:ext>
            </p:extLst>
          </p:nvPr>
        </p:nvGraphicFramePr>
        <p:xfrm>
          <a:off x="4543267" y="4081887"/>
          <a:ext cx="2700000" cy="108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9" name="グラフ 38"/>
          <p:cNvGraphicFramePr>
            <a:graphicFrameLocks/>
          </p:cNvGraphicFramePr>
          <p:nvPr>
            <p:extLst>
              <p:ext uri="{D42A27DB-BD31-4B8C-83A1-F6EECF244321}">
                <p14:modId xmlns:p14="http://schemas.microsoft.com/office/powerpoint/2010/main" val="1759362536"/>
              </p:ext>
            </p:extLst>
          </p:nvPr>
        </p:nvGraphicFramePr>
        <p:xfrm>
          <a:off x="7072398" y="4099839"/>
          <a:ext cx="1872000" cy="1080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94115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20436</TotalTime>
  <Words>478</Words>
  <PresentationFormat>画面に合わせる (4:3)</PresentationFormat>
  <Paragraphs>28</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ＭＳ Ｐゴシック</vt:lpstr>
      <vt:lpstr>メイリオ</vt:lpstr>
      <vt:lpstr>游ゴシック</vt:lpstr>
      <vt:lpstr>Arial</vt:lpstr>
      <vt:lpstr>Calibri</vt:lpstr>
      <vt:lpstr>Century Gothic</vt:lpstr>
      <vt:lpstr>Times New Roman</vt:lpstr>
      <vt:lpstr>Wingdings 3</vt:lpstr>
      <vt:lpstr>ファセット</vt:lpstr>
      <vt:lpstr>Ⅳ　経営改善策 　２．個別課題への対応 　　①　青果物関連施設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2022-02-07T04:04:12Z</cp:lastPrinted>
  <dcterms:created xsi:type="dcterms:W3CDTF">2017-08-25T04:05:05Z</dcterms:created>
  <dcterms:modified xsi:type="dcterms:W3CDTF">2022-03-04T05:48:15Z</dcterms:modified>
</cp:coreProperties>
</file>