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6" saveSubsetFonts="1">
  <p:sldMasterIdLst>
    <p:sldMasterId id="2147483766" r:id="rId1"/>
  </p:sldMasterIdLst>
  <p:notesMasterIdLst>
    <p:notesMasterId r:id="rId4"/>
  </p:notesMasterIdLst>
  <p:handoutMasterIdLst>
    <p:handoutMasterId r:id="rId5"/>
  </p:handoutMasterIdLst>
  <p:sldIdLst>
    <p:sldId id="413" r:id="rId2"/>
    <p:sldId id="414"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勝井　祐貴" initials="勝井　祐貴" lastIdx="2" clrIdx="0">
    <p:extLst>
      <p:ext uri="{19B8F6BF-5375-455C-9EA6-DF929625EA0E}">
        <p15:presenceInfo xmlns:p15="http://schemas.microsoft.com/office/powerpoint/2012/main" userId="勝井　祐貴"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1E40"/>
    <a:srgbClr val="E5D7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93236" autoAdjust="0"/>
  </p:normalViewPr>
  <p:slideViewPr>
    <p:cSldViewPr snapToGrid="0">
      <p:cViewPr varScale="1">
        <p:scale>
          <a:sx n="68" d="100"/>
          <a:sy n="68" d="100"/>
        </p:scale>
        <p:origin x="155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sz="800"/>
              <a:t>収支（単位：百万円）</a:t>
            </a:r>
          </a:p>
        </c:rich>
      </c:tx>
      <c:layout>
        <c:manualLayout>
          <c:xMode val="edge"/>
          <c:yMode val="edge"/>
          <c:x val="0.25185629629629636"/>
          <c:y val="7.1990740740740739E-4"/>
        </c:manualLayout>
      </c:layout>
      <c:overlay val="0"/>
      <c:spPr>
        <a:noFill/>
        <a:ln>
          <a:noFill/>
        </a:ln>
        <a:effectLst/>
      </c:sp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'R'!$A$4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405</c:v>
                </c:pt>
                <c:pt idx="1">
                  <c:v>306</c:v>
                </c:pt>
              </c:numCache>
            </c:numRef>
          </c:cat>
          <c:val>
            <c:numRef>
              <c:f>'R'!$D$4:$E$4</c:f>
              <c:numCache>
                <c:formatCode>General</c:formatCode>
                <c:ptCount val="2"/>
                <c:pt idx="0" formatCode="#,##0_);[Red]\(#,##0\)">
                  <c:v>320</c:v>
                </c:pt>
              </c:numCache>
            </c:numRef>
          </c:val>
          <c:extLst>
            <c:ext xmlns:c16="http://schemas.microsoft.com/office/drawing/2014/chart" uri="{C3380CC4-5D6E-409C-BE32-E72D297353CC}">
              <c16:uniqueId val="{00000000-C9DC-4D16-8103-25EB9775D882}"/>
            </c:ext>
          </c:extLst>
        </c:ser>
        <c:ser>
          <c:idx val="1"/>
          <c:order val="1"/>
          <c:tx>
            <c:strRef>
              <c:f>'R'!$A$5</c:f>
              <c:strCache>
                <c:ptCount val="1"/>
                <c:pt idx="0">
                  <c:v>その他経費</c:v>
                </c:pt>
              </c:strCache>
            </c:strRef>
          </c:tx>
          <c:spPr>
            <a:noFill/>
            <a:ln>
              <a:solidFill>
                <a:schemeClr val="tx1"/>
              </a:solidFill>
            </a:ln>
            <a:effectLst/>
          </c:spPr>
          <c:invertIfNegative val="0"/>
          <c:dLbls>
            <c:dLbl>
              <c:idx val="0"/>
              <c:layout>
                <c:manualLayout>
                  <c:x val="0"/>
                  <c:y val="-7.3495370370370711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53666925925925923"/>
                      <c:h val="0.14993055555555557"/>
                    </c:manualLayout>
                  </c15:layout>
                </c:ext>
                <c:ext xmlns:c16="http://schemas.microsoft.com/office/drawing/2014/chart" uri="{C3380CC4-5D6E-409C-BE32-E72D297353CC}">
                  <c16:uniqueId val="{00000001-C9DC-4D16-8103-25EB9775D882}"/>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405</c:v>
                </c:pt>
                <c:pt idx="1">
                  <c:v>306</c:v>
                </c:pt>
              </c:numCache>
            </c:numRef>
          </c:cat>
          <c:val>
            <c:numRef>
              <c:f>'R'!$D$5:$E$5</c:f>
              <c:numCache>
                <c:formatCode>General</c:formatCode>
                <c:ptCount val="2"/>
                <c:pt idx="0" formatCode="#,##0_);[Red]\(#,##0\)">
                  <c:v>85</c:v>
                </c:pt>
              </c:numCache>
            </c:numRef>
          </c:val>
          <c:extLst>
            <c:ext xmlns:c16="http://schemas.microsoft.com/office/drawing/2014/chart" uri="{C3380CC4-5D6E-409C-BE32-E72D297353CC}">
              <c16:uniqueId val="{00000002-C9DC-4D16-8103-25EB9775D882}"/>
            </c:ext>
          </c:extLst>
        </c:ser>
        <c:ser>
          <c:idx val="2"/>
          <c:order val="2"/>
          <c:tx>
            <c:strRef>
              <c:f>'R'!$A$6</c:f>
              <c:strCache>
                <c:ptCount val="1"/>
                <c:pt idx="0">
                  <c:v>使用料収入等</c:v>
                </c:pt>
              </c:strCache>
            </c:strRef>
          </c:tx>
          <c:spPr>
            <a:noFill/>
            <a:ln>
              <a:solidFill>
                <a:schemeClr val="tx1"/>
              </a:solidFill>
            </a:ln>
            <a:effectLst/>
          </c:spPr>
          <c:invertIfNegative val="0"/>
          <c:dLbls>
            <c:dLbl>
              <c:idx val="1"/>
              <c:layout/>
              <c:dLblPos val="ctr"/>
              <c:showLegendKey val="0"/>
              <c:showVal val="1"/>
              <c:showCatName val="0"/>
              <c:showSerName val="1"/>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C9DC-4D16-8103-25EB9775D882}"/>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405</c:v>
                </c:pt>
                <c:pt idx="1">
                  <c:v>306</c:v>
                </c:pt>
              </c:numCache>
            </c:numRef>
          </c:cat>
          <c:val>
            <c:numRef>
              <c:f>'R'!$D$6:$E$6</c:f>
              <c:numCache>
                <c:formatCode>#,##0_);[Red]\(#,##0\)</c:formatCode>
                <c:ptCount val="2"/>
                <c:pt idx="1">
                  <c:v>306</c:v>
                </c:pt>
              </c:numCache>
            </c:numRef>
          </c:val>
          <c:extLst>
            <c:ext xmlns:c16="http://schemas.microsoft.com/office/drawing/2014/chart" uri="{C3380CC4-5D6E-409C-BE32-E72D297353CC}">
              <c16:uniqueId val="{00000004-C9DC-4D16-8103-25EB9775D882}"/>
            </c:ext>
          </c:extLst>
        </c:ser>
        <c:ser>
          <c:idx val="3"/>
          <c:order val="3"/>
          <c:tx>
            <c:strRef>
              <c:f>'R'!$A$7</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9DC-4D16-8103-25EB9775D882}"/>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405</c:v>
                </c:pt>
                <c:pt idx="1">
                  <c:v>306</c:v>
                </c:pt>
              </c:numCache>
            </c:numRef>
          </c:cat>
          <c:val>
            <c:numRef>
              <c:f>'R'!$D$7:$E$7</c:f>
              <c:numCache>
                <c:formatCode>#,##0_);[Red]\(#,##0\)</c:formatCode>
                <c:ptCount val="2"/>
                <c:pt idx="1">
                  <c:v>99</c:v>
                </c:pt>
              </c:numCache>
            </c:numRef>
          </c:val>
          <c:extLst>
            <c:ext xmlns:c16="http://schemas.microsoft.com/office/drawing/2014/chart" uri="{C3380CC4-5D6E-409C-BE32-E72D297353CC}">
              <c16:uniqueId val="{00000006-C9DC-4D16-8103-25EB9775D882}"/>
            </c:ext>
          </c:extLst>
        </c:ser>
        <c:dLbls>
          <c:dLblPos val="ctr"/>
          <c:showLegendKey val="0"/>
          <c:showVal val="1"/>
          <c:showCatName val="0"/>
          <c:showSerName val="0"/>
          <c:showPercent val="0"/>
          <c:showBubbleSize val="0"/>
        </c:dLbls>
        <c:gapWidth val="48"/>
        <c:overlap val="100"/>
        <c:axId val="324385912"/>
        <c:axId val="324381992"/>
      </c:barChart>
      <c:catAx>
        <c:axId val="32438591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4381992"/>
        <c:crosses val="autoZero"/>
        <c:auto val="1"/>
        <c:lblAlgn val="ctr"/>
        <c:lblOffset val="100"/>
        <c:noMultiLvlLbl val="0"/>
      </c:catAx>
      <c:valAx>
        <c:axId val="324381992"/>
        <c:scaling>
          <c:orientation val="minMax"/>
        </c:scaling>
        <c:delete val="1"/>
        <c:axPos val="l"/>
        <c:numFmt formatCode="0%" sourceLinked="1"/>
        <c:majorTickMark val="none"/>
        <c:minorTickMark val="none"/>
        <c:tickLblPos val="nextTo"/>
        <c:crossAx val="32438591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C649-406B-AE1D-D4D26A4ABD20}"/>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'R'!$A$11:$A$12</c:f>
              <c:strCache>
                <c:ptCount val="2"/>
                <c:pt idx="0">
                  <c:v>R地区</c:v>
                </c:pt>
                <c:pt idx="1">
                  <c:v>全施設平均</c:v>
                </c:pt>
              </c:strCache>
            </c:strRef>
          </c:cat>
          <c:val>
            <c:numRef>
              <c:f>'R'!$C$11:$C$12</c:f>
              <c:numCache>
                <c:formatCode>0.0%</c:formatCode>
                <c:ptCount val="2"/>
                <c:pt idx="0">
                  <c:v>0.73409999999999997</c:v>
                </c:pt>
                <c:pt idx="1">
                  <c:v>0.67</c:v>
                </c:pt>
              </c:numCache>
            </c:numRef>
          </c:val>
          <c:extLst>
            <c:ext xmlns:c16="http://schemas.microsoft.com/office/drawing/2014/chart" uri="{C3380CC4-5D6E-409C-BE32-E72D297353CC}">
              <c16:uniqueId val="{00000002-C649-406B-AE1D-D4D26A4ABD20}"/>
            </c:ext>
          </c:extLst>
        </c:ser>
        <c:dLbls>
          <c:dLblPos val="outEnd"/>
          <c:showLegendKey val="0"/>
          <c:showVal val="1"/>
          <c:showCatName val="0"/>
          <c:showSerName val="0"/>
          <c:showPercent val="0"/>
          <c:showBubbleSize val="0"/>
        </c:dLbls>
        <c:gapWidth val="20"/>
        <c:overlap val="-27"/>
        <c:axId val="324388264"/>
        <c:axId val="324380816"/>
      </c:barChart>
      <c:catAx>
        <c:axId val="324388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4380816"/>
        <c:crosses val="autoZero"/>
        <c:auto val="1"/>
        <c:lblAlgn val="ctr"/>
        <c:lblOffset val="100"/>
        <c:noMultiLvlLbl val="0"/>
      </c:catAx>
      <c:valAx>
        <c:axId val="324380816"/>
        <c:scaling>
          <c:orientation val="minMax"/>
        </c:scaling>
        <c:delete val="1"/>
        <c:axPos val="l"/>
        <c:numFmt formatCode="0.0%" sourceLinked="1"/>
        <c:majorTickMark val="none"/>
        <c:minorTickMark val="none"/>
        <c:tickLblPos val="nextTo"/>
        <c:crossAx val="32438826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R2</a:t>
            </a:r>
            <a:r>
              <a:rPr lang="ja-JP" sz="800"/>
              <a:t>収支（単位：百万円）</a:t>
            </a:r>
          </a:p>
        </c:rich>
      </c:tx>
      <c:layout>
        <c:manualLayout>
          <c:xMode val="edge"/>
          <c:yMode val="edge"/>
          <c:x val="0.25185629629629636"/>
          <c:y val="7.1990740740740739E-4"/>
        </c:manualLayout>
      </c:layout>
      <c:overlay val="0"/>
      <c:spPr>
        <a:noFill/>
        <a:ln>
          <a:noFill/>
        </a:ln>
        <a:effectLst/>
      </c:sp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'R'!$A$4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404</c:v>
                </c:pt>
                <c:pt idx="1">
                  <c:v>301</c:v>
                </c:pt>
              </c:numCache>
            </c:numRef>
          </c:cat>
          <c:val>
            <c:numRef>
              <c:f>'R'!$D$4:$E$4</c:f>
              <c:numCache>
                <c:formatCode>General</c:formatCode>
                <c:ptCount val="2"/>
                <c:pt idx="0" formatCode="#,##0_);[Red]\(#,##0\)">
                  <c:v>320</c:v>
                </c:pt>
              </c:numCache>
            </c:numRef>
          </c:val>
          <c:extLst>
            <c:ext xmlns:c16="http://schemas.microsoft.com/office/drawing/2014/chart" uri="{C3380CC4-5D6E-409C-BE32-E72D297353CC}">
              <c16:uniqueId val="{00000000-403E-4BDE-91BC-C169ACA0578D}"/>
            </c:ext>
          </c:extLst>
        </c:ser>
        <c:ser>
          <c:idx val="1"/>
          <c:order val="1"/>
          <c:tx>
            <c:strRef>
              <c:f>'R'!$A$5</c:f>
              <c:strCache>
                <c:ptCount val="1"/>
                <c:pt idx="0">
                  <c:v>その他経費</c:v>
                </c:pt>
              </c:strCache>
            </c:strRef>
          </c:tx>
          <c:spPr>
            <a:noFill/>
            <a:ln>
              <a:solidFill>
                <a:schemeClr val="tx1"/>
              </a:solidFill>
            </a:ln>
            <a:effectLst/>
          </c:spPr>
          <c:invertIfNegative val="0"/>
          <c:dLbls>
            <c:dLbl>
              <c:idx val="0"/>
              <c:layout>
                <c:manualLayout>
                  <c:x val="0"/>
                  <c:y val="-7.3495370370370711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53666925925925923"/>
                      <c:h val="0.14993055555555557"/>
                    </c:manualLayout>
                  </c15:layout>
                </c:ext>
                <c:ext xmlns:c16="http://schemas.microsoft.com/office/drawing/2014/chart" uri="{C3380CC4-5D6E-409C-BE32-E72D297353CC}">
                  <c16:uniqueId val="{00000001-403E-4BDE-91BC-C169ACA0578D}"/>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404</c:v>
                </c:pt>
                <c:pt idx="1">
                  <c:v>301</c:v>
                </c:pt>
              </c:numCache>
            </c:numRef>
          </c:cat>
          <c:val>
            <c:numRef>
              <c:f>'R'!$D$5:$E$5</c:f>
              <c:numCache>
                <c:formatCode>General</c:formatCode>
                <c:ptCount val="2"/>
                <c:pt idx="0" formatCode="#,##0_);[Red]\(#,##0\)">
                  <c:v>84</c:v>
                </c:pt>
              </c:numCache>
            </c:numRef>
          </c:val>
          <c:extLst>
            <c:ext xmlns:c16="http://schemas.microsoft.com/office/drawing/2014/chart" uri="{C3380CC4-5D6E-409C-BE32-E72D297353CC}">
              <c16:uniqueId val="{00000002-403E-4BDE-91BC-C169ACA0578D}"/>
            </c:ext>
          </c:extLst>
        </c:ser>
        <c:ser>
          <c:idx val="2"/>
          <c:order val="2"/>
          <c:tx>
            <c:strRef>
              <c:f>'R'!$A$6</c:f>
              <c:strCache>
                <c:ptCount val="1"/>
                <c:pt idx="0">
                  <c:v>使用料収入等</c:v>
                </c:pt>
              </c:strCache>
            </c:strRef>
          </c:tx>
          <c:spPr>
            <a:noFill/>
            <a:ln>
              <a:solidFill>
                <a:schemeClr val="tx1"/>
              </a:solidFill>
            </a:ln>
            <a:effectLst/>
          </c:spPr>
          <c:invertIfNegative val="0"/>
          <c:dLbls>
            <c:dLbl>
              <c:idx val="1"/>
              <c:layout/>
              <c:dLblPos val="ctr"/>
              <c:showLegendKey val="0"/>
              <c:showVal val="1"/>
              <c:showCatName val="0"/>
              <c:showSerName val="1"/>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403E-4BDE-91BC-C169ACA0578D}"/>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404</c:v>
                </c:pt>
                <c:pt idx="1">
                  <c:v>301</c:v>
                </c:pt>
              </c:numCache>
            </c:numRef>
          </c:cat>
          <c:val>
            <c:numRef>
              <c:f>'R'!$D$6:$E$6</c:f>
              <c:numCache>
                <c:formatCode>#,##0_);[Red]\(#,##0\)</c:formatCode>
                <c:ptCount val="2"/>
                <c:pt idx="1">
                  <c:v>301</c:v>
                </c:pt>
              </c:numCache>
            </c:numRef>
          </c:val>
          <c:extLst>
            <c:ext xmlns:c16="http://schemas.microsoft.com/office/drawing/2014/chart" uri="{C3380CC4-5D6E-409C-BE32-E72D297353CC}">
              <c16:uniqueId val="{00000004-403E-4BDE-91BC-C169ACA0578D}"/>
            </c:ext>
          </c:extLst>
        </c:ser>
        <c:ser>
          <c:idx val="3"/>
          <c:order val="3"/>
          <c:tx>
            <c:strRef>
              <c:f>'R'!$A$7</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03E-4BDE-91BC-C169ACA0578D}"/>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'R'!$D$3:$E$3</c:f>
              <c:numCache>
                <c:formatCode>"収入（"#,##0"）";[Red]"収入（"\-#,##0"）"</c:formatCode>
                <c:ptCount val="2"/>
                <c:pt idx="0" formatCode="&quot;費用（&quot;#,##0&quot;）&quot;;[Red]&quot;費用（&quot;\-#,##0&quot;）&quot;">
                  <c:v>404</c:v>
                </c:pt>
                <c:pt idx="1">
                  <c:v>301</c:v>
                </c:pt>
              </c:numCache>
            </c:numRef>
          </c:cat>
          <c:val>
            <c:numRef>
              <c:f>'R'!$D$7:$E$7</c:f>
              <c:numCache>
                <c:formatCode>#,##0_);[Red]\(#,##0\)</c:formatCode>
                <c:ptCount val="2"/>
                <c:pt idx="1">
                  <c:v>103</c:v>
                </c:pt>
              </c:numCache>
            </c:numRef>
          </c:val>
          <c:extLst>
            <c:ext xmlns:c16="http://schemas.microsoft.com/office/drawing/2014/chart" uri="{C3380CC4-5D6E-409C-BE32-E72D297353CC}">
              <c16:uniqueId val="{00000006-403E-4BDE-91BC-C169ACA0578D}"/>
            </c:ext>
          </c:extLst>
        </c:ser>
        <c:dLbls>
          <c:dLblPos val="ctr"/>
          <c:showLegendKey val="0"/>
          <c:showVal val="1"/>
          <c:showCatName val="0"/>
          <c:showSerName val="0"/>
          <c:showPercent val="0"/>
          <c:showBubbleSize val="0"/>
        </c:dLbls>
        <c:gapWidth val="48"/>
        <c:overlap val="100"/>
        <c:axId val="324385912"/>
        <c:axId val="324381992"/>
      </c:barChart>
      <c:catAx>
        <c:axId val="32438591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4381992"/>
        <c:crosses val="autoZero"/>
        <c:auto val="1"/>
        <c:lblAlgn val="ctr"/>
        <c:lblOffset val="100"/>
        <c:noMultiLvlLbl val="0"/>
      </c:catAx>
      <c:valAx>
        <c:axId val="324381992"/>
        <c:scaling>
          <c:orientation val="minMax"/>
        </c:scaling>
        <c:delete val="1"/>
        <c:axPos val="l"/>
        <c:numFmt formatCode="0%" sourceLinked="1"/>
        <c:majorTickMark val="none"/>
        <c:minorTickMark val="none"/>
        <c:tickLblPos val="nextTo"/>
        <c:crossAx val="32438591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R2</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1C11-48E7-91ED-35B0F0BC4F04}"/>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'R'!$A$11:$A$12</c:f>
              <c:strCache>
                <c:ptCount val="2"/>
                <c:pt idx="0">
                  <c:v>R地区</c:v>
                </c:pt>
                <c:pt idx="1">
                  <c:v>全施設平均</c:v>
                </c:pt>
              </c:strCache>
            </c:strRef>
          </c:cat>
          <c:val>
            <c:numRef>
              <c:f>'R'!$C$11:$C$12</c:f>
              <c:numCache>
                <c:formatCode>0.0%</c:formatCode>
                <c:ptCount val="2"/>
                <c:pt idx="0">
                  <c:v>0.73050000000000004</c:v>
                </c:pt>
                <c:pt idx="1">
                  <c:v>0.67</c:v>
                </c:pt>
              </c:numCache>
            </c:numRef>
          </c:val>
          <c:extLst>
            <c:ext xmlns:c16="http://schemas.microsoft.com/office/drawing/2014/chart" uri="{C3380CC4-5D6E-409C-BE32-E72D297353CC}">
              <c16:uniqueId val="{00000002-1C11-48E7-91ED-35B0F0BC4F04}"/>
            </c:ext>
          </c:extLst>
        </c:ser>
        <c:dLbls>
          <c:dLblPos val="outEnd"/>
          <c:showLegendKey val="0"/>
          <c:showVal val="1"/>
          <c:showCatName val="0"/>
          <c:showSerName val="0"/>
          <c:showPercent val="0"/>
          <c:showBubbleSize val="0"/>
        </c:dLbls>
        <c:gapWidth val="20"/>
        <c:overlap val="-27"/>
        <c:axId val="324388264"/>
        <c:axId val="324380816"/>
      </c:barChart>
      <c:catAx>
        <c:axId val="324388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4380816"/>
        <c:crosses val="autoZero"/>
        <c:auto val="1"/>
        <c:lblAlgn val="ctr"/>
        <c:lblOffset val="100"/>
        <c:noMultiLvlLbl val="0"/>
      </c:catAx>
      <c:valAx>
        <c:axId val="324380816"/>
        <c:scaling>
          <c:orientation val="minMax"/>
        </c:scaling>
        <c:delete val="1"/>
        <c:axPos val="l"/>
        <c:numFmt formatCode="0.0%" sourceLinked="1"/>
        <c:majorTickMark val="none"/>
        <c:minorTickMark val="none"/>
        <c:tickLblPos val="nextTo"/>
        <c:crossAx val="32438826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CBFF06E-E0EF-4906-B12D-2C8E2B517655}" type="datetimeFigureOut">
              <a:rPr kumimoji="1" lang="ja-JP" altLang="en-US" smtClean="0"/>
              <a:t>2022/3/4</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3833332-7681-4398-81D6-0574307D3D5A}" type="slidenum">
              <a:rPr kumimoji="1" lang="ja-JP" altLang="en-US" smtClean="0"/>
              <a:t>‹#›</a:t>
            </a:fld>
            <a:endParaRPr kumimoji="1" lang="ja-JP" altLang="en-US"/>
          </a:p>
        </p:txBody>
      </p:sp>
    </p:spTree>
    <p:extLst>
      <p:ext uri="{BB962C8B-B14F-4D97-AF65-F5344CB8AC3E}">
        <p14:creationId xmlns:p14="http://schemas.microsoft.com/office/powerpoint/2010/main" val="1335837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2022/3/4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27</a:t>
            </a:fld>
            <a:endParaRPr kumimoji="1" lang="ja-JP" altLang="en-US"/>
          </a:p>
        </p:txBody>
      </p:sp>
    </p:spTree>
    <p:extLst>
      <p:ext uri="{BB962C8B-B14F-4D97-AF65-F5344CB8AC3E}">
        <p14:creationId xmlns:p14="http://schemas.microsoft.com/office/powerpoint/2010/main" val="282386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2022/3/4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2022/3/4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2022/3/4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2022/3/4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2022/3/4</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タイトル 1"/>
          <p:cNvSpPr txBox="1">
            <a:spLocks/>
          </p:cNvSpPr>
          <p:nvPr/>
        </p:nvSpPr>
        <p:spPr>
          <a:xfrm>
            <a:off x="0" y="1014781"/>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solidFill>
                  <a:schemeClr val="tx1"/>
                </a:solidFill>
                <a:latin typeface="+mj-ea"/>
              </a:rPr>
              <a:t>位置図</a:t>
            </a:r>
          </a:p>
        </p:txBody>
      </p:sp>
      <p:sp>
        <p:nvSpPr>
          <p:cNvPr id="227" name="タイトル 1"/>
          <p:cNvSpPr txBox="1">
            <a:spLocks/>
          </p:cNvSpPr>
          <p:nvPr/>
        </p:nvSpPr>
        <p:spPr>
          <a:xfrm>
            <a:off x="3802028" y="966278"/>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solidFill>
                  <a:schemeClr val="tx1"/>
                </a:solidFill>
                <a:latin typeface="+mj-ea"/>
              </a:rPr>
              <a:t>拡大図</a:t>
            </a:r>
          </a:p>
        </p:txBody>
      </p:sp>
      <p:pic>
        <p:nvPicPr>
          <p:cNvPr id="26" name="図 2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0339" y="1367853"/>
            <a:ext cx="3509961" cy="5011763"/>
          </a:xfrm>
          <a:prstGeom prst="rect">
            <a:avLst/>
          </a:prstGeom>
        </p:spPr>
      </p:pic>
      <p:sp>
        <p:nvSpPr>
          <p:cNvPr id="27" name="正方形/長方形 26"/>
          <p:cNvSpPr/>
          <p:nvPr/>
        </p:nvSpPr>
        <p:spPr>
          <a:xfrm rot="19292878">
            <a:off x="1176320" y="4630315"/>
            <a:ext cx="268273" cy="101774"/>
          </a:xfrm>
          <a:prstGeom prst="rect">
            <a:avLst/>
          </a:prstGeom>
          <a:pattFill prst="ltHorz">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rot="19356264">
            <a:off x="1416243" y="4466674"/>
            <a:ext cx="200418" cy="101774"/>
          </a:xfrm>
          <a:prstGeom prst="rect">
            <a:avLst/>
          </a:prstGeom>
          <a:pattFill prst="ltHorz">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Text Box 647"/>
          <p:cNvSpPr txBox="1">
            <a:spLocks noChangeArrowheads="1"/>
          </p:cNvSpPr>
          <p:nvPr/>
        </p:nvSpPr>
        <p:spPr bwMode="auto">
          <a:xfrm>
            <a:off x="396223" y="4082090"/>
            <a:ext cx="1618655"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②</a:t>
            </a:r>
            <a:r>
              <a:rPr lang="en-US" altLang="ja-JP" sz="1200" dirty="0">
                <a:solidFill>
                  <a:prstClr val="black"/>
                </a:solidFill>
                <a:latin typeface="+mn-ea"/>
                <a:ea typeface="+mn-ea"/>
              </a:rPr>
              <a:t>R</a:t>
            </a:r>
            <a:r>
              <a:rPr lang="ja-JP" altLang="en-US" sz="1200" dirty="0">
                <a:solidFill>
                  <a:prstClr val="black"/>
                </a:solidFill>
                <a:latin typeface="+mn-ea"/>
                <a:ea typeface="+mn-ea"/>
              </a:rPr>
              <a:t>地区荷さばき地</a:t>
            </a:r>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02028" y="1353789"/>
            <a:ext cx="4914901" cy="4305300"/>
          </a:xfrm>
          <a:prstGeom prst="rect">
            <a:avLst/>
          </a:prstGeom>
        </p:spPr>
      </p:pic>
      <p:sp>
        <p:nvSpPr>
          <p:cNvPr id="7" name="正方形/長方形 6"/>
          <p:cNvSpPr/>
          <p:nvPr/>
        </p:nvSpPr>
        <p:spPr>
          <a:xfrm rot="19147656">
            <a:off x="6503703" y="2336713"/>
            <a:ext cx="1723783" cy="6662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rot="19147656">
            <a:off x="4575736" y="3533382"/>
            <a:ext cx="2293663" cy="855530"/>
          </a:xfrm>
          <a:custGeom>
            <a:avLst/>
            <a:gdLst>
              <a:gd name="connsiteX0" fmla="*/ 0 w 2239644"/>
              <a:gd name="connsiteY0" fmla="*/ 0 h 854560"/>
              <a:gd name="connsiteX1" fmla="*/ 2239644 w 2239644"/>
              <a:gd name="connsiteY1" fmla="*/ 0 h 854560"/>
              <a:gd name="connsiteX2" fmla="*/ 2239644 w 2239644"/>
              <a:gd name="connsiteY2" fmla="*/ 854560 h 854560"/>
              <a:gd name="connsiteX3" fmla="*/ 0 w 2239644"/>
              <a:gd name="connsiteY3" fmla="*/ 854560 h 854560"/>
              <a:gd name="connsiteX4" fmla="*/ 0 w 2239644"/>
              <a:gd name="connsiteY4" fmla="*/ 0 h 854560"/>
              <a:gd name="connsiteX0" fmla="*/ 39614 w 2279258"/>
              <a:gd name="connsiteY0" fmla="*/ 0 h 854560"/>
              <a:gd name="connsiteX1" fmla="*/ 2279258 w 2279258"/>
              <a:gd name="connsiteY1" fmla="*/ 0 h 854560"/>
              <a:gd name="connsiteX2" fmla="*/ 2279258 w 2279258"/>
              <a:gd name="connsiteY2" fmla="*/ 854560 h 854560"/>
              <a:gd name="connsiteX3" fmla="*/ 0 w 2279258"/>
              <a:gd name="connsiteY3" fmla="*/ 820279 h 854560"/>
              <a:gd name="connsiteX4" fmla="*/ 39614 w 2279258"/>
              <a:gd name="connsiteY4" fmla="*/ 0 h 854560"/>
              <a:gd name="connsiteX0" fmla="*/ 54019 w 2293663"/>
              <a:gd name="connsiteY0" fmla="*/ 0 h 854560"/>
              <a:gd name="connsiteX1" fmla="*/ 2293663 w 2293663"/>
              <a:gd name="connsiteY1" fmla="*/ 0 h 854560"/>
              <a:gd name="connsiteX2" fmla="*/ 2293663 w 2293663"/>
              <a:gd name="connsiteY2" fmla="*/ 854560 h 854560"/>
              <a:gd name="connsiteX3" fmla="*/ 0 w 2293663"/>
              <a:gd name="connsiteY3" fmla="*/ 807813 h 854560"/>
              <a:gd name="connsiteX4" fmla="*/ 54019 w 2293663"/>
              <a:gd name="connsiteY4" fmla="*/ 0 h 854560"/>
              <a:gd name="connsiteX0" fmla="*/ 67454 w 2293663"/>
              <a:gd name="connsiteY0" fmla="*/ 0 h 855530"/>
              <a:gd name="connsiteX1" fmla="*/ 2293663 w 2293663"/>
              <a:gd name="connsiteY1" fmla="*/ 970 h 855530"/>
              <a:gd name="connsiteX2" fmla="*/ 2293663 w 2293663"/>
              <a:gd name="connsiteY2" fmla="*/ 855530 h 855530"/>
              <a:gd name="connsiteX3" fmla="*/ 0 w 2293663"/>
              <a:gd name="connsiteY3" fmla="*/ 808783 h 855530"/>
              <a:gd name="connsiteX4" fmla="*/ 67454 w 2293663"/>
              <a:gd name="connsiteY4" fmla="*/ 0 h 85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663" h="855530">
                <a:moveTo>
                  <a:pt x="67454" y="0"/>
                </a:moveTo>
                <a:lnTo>
                  <a:pt x="2293663" y="970"/>
                </a:lnTo>
                <a:lnTo>
                  <a:pt x="2293663" y="855530"/>
                </a:lnTo>
                <a:lnTo>
                  <a:pt x="0" y="808783"/>
                </a:lnTo>
                <a:lnTo>
                  <a:pt x="67454"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324676" y="4416273"/>
            <a:ext cx="647374" cy="620645"/>
          </a:xfrm>
          <a:custGeom>
            <a:avLst/>
            <a:gdLst>
              <a:gd name="connsiteX0" fmla="*/ 0 w 647374"/>
              <a:gd name="connsiteY0" fmla="*/ 0 h 620645"/>
              <a:gd name="connsiteX1" fmla="*/ 647374 w 647374"/>
              <a:gd name="connsiteY1" fmla="*/ 0 h 620645"/>
              <a:gd name="connsiteX2" fmla="*/ 647374 w 647374"/>
              <a:gd name="connsiteY2" fmla="*/ 620645 h 620645"/>
              <a:gd name="connsiteX3" fmla="*/ 0 w 647374"/>
              <a:gd name="connsiteY3" fmla="*/ 620645 h 620645"/>
              <a:gd name="connsiteX4" fmla="*/ 0 w 647374"/>
              <a:gd name="connsiteY4" fmla="*/ 0 h 620645"/>
              <a:gd name="connsiteX0" fmla="*/ 0 w 647374"/>
              <a:gd name="connsiteY0" fmla="*/ 0 h 620645"/>
              <a:gd name="connsiteX1" fmla="*/ 231449 w 647374"/>
              <a:gd name="connsiteY1" fmla="*/ 3175 h 620645"/>
              <a:gd name="connsiteX2" fmla="*/ 647374 w 647374"/>
              <a:gd name="connsiteY2" fmla="*/ 620645 h 620645"/>
              <a:gd name="connsiteX3" fmla="*/ 0 w 647374"/>
              <a:gd name="connsiteY3" fmla="*/ 620645 h 620645"/>
              <a:gd name="connsiteX4" fmla="*/ 0 w 647374"/>
              <a:gd name="connsiteY4" fmla="*/ 0 h 62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374" h="620645">
                <a:moveTo>
                  <a:pt x="0" y="0"/>
                </a:moveTo>
                <a:lnTo>
                  <a:pt x="231449" y="3175"/>
                </a:lnTo>
                <a:lnTo>
                  <a:pt x="647374" y="620645"/>
                </a:lnTo>
                <a:lnTo>
                  <a:pt x="0" y="620645"/>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7"/>
          <p:cNvSpPr>
            <a:spLocks noChangeAspect="1"/>
          </p:cNvSpPr>
          <p:nvPr/>
        </p:nvSpPr>
        <p:spPr>
          <a:xfrm>
            <a:off x="1099739" y="4726595"/>
            <a:ext cx="114713" cy="109977"/>
          </a:xfrm>
          <a:custGeom>
            <a:avLst/>
            <a:gdLst>
              <a:gd name="connsiteX0" fmla="*/ 0 w 647374"/>
              <a:gd name="connsiteY0" fmla="*/ 0 h 620645"/>
              <a:gd name="connsiteX1" fmla="*/ 647374 w 647374"/>
              <a:gd name="connsiteY1" fmla="*/ 0 h 620645"/>
              <a:gd name="connsiteX2" fmla="*/ 647374 w 647374"/>
              <a:gd name="connsiteY2" fmla="*/ 620645 h 620645"/>
              <a:gd name="connsiteX3" fmla="*/ 0 w 647374"/>
              <a:gd name="connsiteY3" fmla="*/ 620645 h 620645"/>
              <a:gd name="connsiteX4" fmla="*/ 0 w 647374"/>
              <a:gd name="connsiteY4" fmla="*/ 0 h 620645"/>
              <a:gd name="connsiteX0" fmla="*/ 0 w 647374"/>
              <a:gd name="connsiteY0" fmla="*/ 0 h 620645"/>
              <a:gd name="connsiteX1" fmla="*/ 231449 w 647374"/>
              <a:gd name="connsiteY1" fmla="*/ 3175 h 620645"/>
              <a:gd name="connsiteX2" fmla="*/ 647374 w 647374"/>
              <a:gd name="connsiteY2" fmla="*/ 620645 h 620645"/>
              <a:gd name="connsiteX3" fmla="*/ 0 w 647374"/>
              <a:gd name="connsiteY3" fmla="*/ 620645 h 620645"/>
              <a:gd name="connsiteX4" fmla="*/ 0 w 647374"/>
              <a:gd name="connsiteY4" fmla="*/ 0 h 62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374" h="620645">
                <a:moveTo>
                  <a:pt x="0" y="0"/>
                </a:moveTo>
                <a:lnTo>
                  <a:pt x="231449" y="3175"/>
                </a:lnTo>
                <a:lnTo>
                  <a:pt x="647374" y="620645"/>
                </a:lnTo>
                <a:lnTo>
                  <a:pt x="0" y="620645"/>
                </a:lnTo>
                <a:lnTo>
                  <a:pt x="0" y="0"/>
                </a:lnTo>
                <a:close/>
              </a:path>
            </a:pathLst>
          </a:custGeom>
          <a:pattFill prst="wdDnDiag">
            <a:fgClr>
              <a:srgbClr val="FF0000"/>
            </a:fgClr>
            <a:bgClr>
              <a:schemeClr val="bg1"/>
            </a:bgClr>
          </a:patt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Text Box 580"/>
          <p:cNvSpPr txBox="1">
            <a:spLocks noChangeArrowheads="1"/>
          </p:cNvSpPr>
          <p:nvPr/>
        </p:nvSpPr>
        <p:spPr bwMode="auto">
          <a:xfrm>
            <a:off x="1939456" y="4681202"/>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grpSp>
        <p:nvGrpSpPr>
          <p:cNvPr id="25" name="グループ化 24"/>
          <p:cNvGrpSpPr/>
          <p:nvPr/>
        </p:nvGrpSpPr>
        <p:grpSpPr>
          <a:xfrm>
            <a:off x="436252" y="1612471"/>
            <a:ext cx="1842924" cy="995533"/>
            <a:chOff x="436252" y="1612471"/>
            <a:chExt cx="1842924" cy="995533"/>
          </a:xfrm>
        </p:grpSpPr>
        <p:sp>
          <p:nvSpPr>
            <p:cNvPr id="28" name="正方形/長方形 27"/>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a:solidFill>
                    <a:schemeClr val="tx1"/>
                  </a:solidFill>
                  <a:latin typeface="+mn-ea"/>
                </a:rPr>
                <a:t>凡例</a:t>
              </a:r>
              <a:r>
                <a:rPr kumimoji="1" lang="ja-JP" altLang="en-US" sz="1200" dirty="0">
                  <a:solidFill>
                    <a:schemeClr val="tx1"/>
                  </a:solidFill>
                  <a:latin typeface="+mn-ea"/>
                </a:rPr>
                <a:t>　　</a:t>
              </a:r>
              <a:endParaRPr kumimoji="1" lang="en-US" altLang="ja-JP" sz="1200" dirty="0">
                <a:solidFill>
                  <a:schemeClr val="tx1"/>
                </a:solidFill>
                <a:latin typeface="+mn-ea"/>
              </a:endParaRPr>
            </a:p>
            <a:p>
              <a:r>
                <a:rPr kumimoji="1" lang="ja-JP" altLang="en-US" sz="1200" dirty="0">
                  <a:solidFill>
                    <a:schemeClr val="tx1"/>
                  </a:solidFill>
                  <a:latin typeface="+mn-ea"/>
                </a:rPr>
                <a:t>　　：上屋</a:t>
              </a:r>
              <a:endParaRPr kumimoji="1" lang="en-US" altLang="ja-JP" sz="1200" dirty="0">
                <a:solidFill>
                  <a:schemeClr val="tx1"/>
                </a:solidFill>
                <a:latin typeface="+mn-ea"/>
              </a:endParaRPr>
            </a:p>
            <a:p>
              <a:r>
                <a:rPr kumimoji="1" lang="ja-JP" altLang="en-US" sz="1200" dirty="0">
                  <a:solidFill>
                    <a:schemeClr val="tx1"/>
                  </a:solidFill>
                  <a:latin typeface="+mn-ea"/>
                </a:rPr>
                <a:t>　　：荷さばき地</a:t>
              </a:r>
              <a:endParaRPr kumimoji="1" lang="en-US" altLang="ja-JP" sz="1200" dirty="0">
                <a:solidFill>
                  <a:schemeClr val="tx1"/>
                </a:solidFill>
                <a:latin typeface="+mn-ea"/>
              </a:endParaRPr>
            </a:p>
            <a:p>
              <a:r>
                <a:rPr lang="ja-JP" altLang="en-US" sz="1200" dirty="0">
                  <a:solidFill>
                    <a:schemeClr val="tx1"/>
                  </a:solidFill>
                  <a:latin typeface="+mn-ea"/>
                </a:rPr>
                <a:t>　　：荷役機械</a:t>
              </a:r>
              <a:endParaRPr lang="en-US" altLang="ja-JP" sz="1200" dirty="0">
                <a:solidFill>
                  <a:schemeClr val="tx1"/>
                </a:solidFill>
                <a:latin typeface="+mn-ea"/>
              </a:endParaRPr>
            </a:p>
          </p:txBody>
        </p:sp>
        <p:sp>
          <p:nvSpPr>
            <p:cNvPr id="30" name="正方形/長方形 29"/>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1" name="正方形/長方形 3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2" name="円/楕円 3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3" name="直線コネクタ 32"/>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2" name="タイトル 1"/>
          <p:cNvSpPr txBox="1">
            <a:spLocks/>
          </p:cNvSpPr>
          <p:nvPr/>
        </p:nvSpPr>
        <p:spPr>
          <a:xfrm>
            <a:off x="0" y="61492"/>
            <a:ext cx="7886700" cy="101800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schemeClr val="tx1"/>
                </a:solidFill>
                <a:latin typeface="+mj-ea"/>
              </a:rPr>
              <a:t>Ⅳ</a:t>
            </a:r>
            <a:r>
              <a:rPr lang="ja-JP" altLang="en-US" sz="1600" b="1" dirty="0">
                <a:solidFill>
                  <a:schemeClr val="tx1"/>
                </a:solidFill>
                <a:latin typeface="+mj-ea"/>
              </a:rPr>
              <a:t>　経営改善策</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２．個別課題への対応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②　</a:t>
            </a:r>
            <a:r>
              <a:rPr lang="en-US" altLang="ja-JP" sz="1600" b="1" dirty="0">
                <a:solidFill>
                  <a:schemeClr val="tx1"/>
                </a:solidFill>
                <a:latin typeface="+mj-ea"/>
              </a:rPr>
              <a:t>R</a:t>
            </a:r>
            <a:r>
              <a:rPr lang="ja-JP" altLang="en-US" sz="1600" b="1" dirty="0">
                <a:solidFill>
                  <a:schemeClr val="tx1"/>
                </a:solidFill>
                <a:latin typeface="+mj-ea"/>
              </a:rPr>
              <a:t>地区荷さばき地</a:t>
            </a: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26</a:t>
            </a:fld>
            <a:endParaRPr kumimoji="1" lang="ja-JP" altLang="en-US" dirty="0"/>
          </a:p>
        </p:txBody>
      </p:sp>
    </p:spTree>
    <p:extLst>
      <p:ext uri="{BB962C8B-B14F-4D97-AF65-F5344CB8AC3E}">
        <p14:creationId xmlns:p14="http://schemas.microsoft.com/office/powerpoint/2010/main" val="113856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a:solidFill>
                  <a:schemeClr val="tx1"/>
                </a:solidFill>
                <a:latin typeface="+mj-ea"/>
              </a:rPr>
              <a:t>　経営改善策</a:t>
            </a:r>
            <a:r>
              <a:rPr kumimoji="1" lang="en-US" altLang="ja-JP" sz="1600" b="1" dirty="0">
                <a:solidFill>
                  <a:schemeClr val="tx1"/>
                </a:solidFill>
                <a:latin typeface="+mj-ea"/>
              </a:rPr>
              <a:t/>
            </a:r>
            <a:br>
              <a:rPr kumimoji="1" lang="en-US" altLang="ja-JP" sz="1600" b="1" dirty="0">
                <a:solidFill>
                  <a:schemeClr val="tx1"/>
                </a:solidFill>
                <a:latin typeface="+mj-ea"/>
              </a:rPr>
            </a:br>
            <a:r>
              <a:rPr lang="ja-JP" altLang="en-US" sz="1600" b="1" dirty="0">
                <a:solidFill>
                  <a:schemeClr val="tx1"/>
                </a:solidFill>
                <a:latin typeface="+mj-ea"/>
              </a:rPr>
              <a:t>　２．個別課題への対応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②　</a:t>
            </a:r>
            <a:r>
              <a:rPr lang="en-US" altLang="ja-JP" sz="1600" b="1" dirty="0">
                <a:solidFill>
                  <a:schemeClr val="tx1"/>
                </a:solidFill>
                <a:latin typeface="+mj-ea"/>
              </a:rPr>
              <a:t>R</a:t>
            </a:r>
            <a:r>
              <a:rPr lang="ja-JP" altLang="en-US" sz="1600" b="1" dirty="0">
                <a:solidFill>
                  <a:schemeClr val="tx1"/>
                </a:solidFill>
                <a:latin typeface="+mj-ea"/>
              </a:rPr>
              <a:t>地区荷さばき地</a:t>
            </a:r>
            <a:endParaRPr kumimoji="1" lang="ja-JP" altLang="en-US" sz="1600" b="1" dirty="0">
              <a:solidFill>
                <a:schemeClr val="tx1"/>
              </a:solidFill>
              <a:latin typeface="+mj-ea"/>
            </a:endParaRPr>
          </a:p>
        </p:txBody>
      </p:sp>
      <p:sp>
        <p:nvSpPr>
          <p:cNvPr id="25" name="正方形/長方形 24"/>
          <p:cNvSpPr/>
          <p:nvPr/>
        </p:nvSpPr>
        <p:spPr>
          <a:xfrm>
            <a:off x="92275" y="863765"/>
            <a:ext cx="4673689" cy="1398451"/>
          </a:xfrm>
          <a:prstGeom prst="rect">
            <a:avLst/>
          </a:prstGeom>
          <a:ln w="22225">
            <a:solidFill>
              <a:schemeClr val="accent1"/>
            </a:solidFill>
          </a:ln>
        </p:spPr>
        <p:txBody>
          <a:bodyPr wrap="square">
            <a:noAutofit/>
          </a:bodyPr>
          <a:lstStyle/>
          <a:p>
            <a:pPr lvl="0" algn="just">
              <a:spcAft>
                <a:spcPts val="0"/>
              </a:spcAft>
            </a:pPr>
            <a:r>
              <a:rPr lang="en-US" altLang="ja-JP" sz="1200" b="1" u="sng" kern="100" dirty="0">
                <a:latin typeface="+mn-ea"/>
                <a:cs typeface="Times New Roman" panose="02020603050405020304" pitchFamily="18" charset="0"/>
              </a:rPr>
              <a:t>R</a:t>
            </a:r>
            <a:r>
              <a:rPr lang="ja-JP" altLang="en-US" sz="1200" b="1" u="sng" kern="100" dirty="0">
                <a:latin typeface="+mn-ea"/>
                <a:cs typeface="Times New Roman" panose="02020603050405020304" pitchFamily="18" charset="0"/>
              </a:rPr>
              <a:t>地区荷さばき地の役割</a:t>
            </a:r>
            <a:endParaRPr lang="en-US" altLang="ja-JP" sz="1200" b="1" u="sng" kern="100" dirty="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a:latin typeface="+mn-ea"/>
                <a:cs typeface="Times New Roman" panose="02020603050405020304" pitchFamily="18" charset="0"/>
              </a:rPr>
              <a:t>Ｒ地区荷さばき地があるＲ埠頭は、公共のコンテナ埠頭から内航フェリー埠頭への転換を実施した埠頭であり、現在は</a:t>
            </a:r>
            <a:r>
              <a:rPr lang="ja-JP" altLang="en-US" sz="1200" kern="100" dirty="0" smtClean="0">
                <a:latin typeface="+mn-ea"/>
                <a:cs typeface="Times New Roman" panose="02020603050405020304" pitchFamily="18" charset="0"/>
              </a:rPr>
              <a:t>Ｒ</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３の</a:t>
            </a:r>
            <a:r>
              <a:rPr lang="ja-JP" altLang="en-US" sz="1200" kern="100" dirty="0">
                <a:latin typeface="+mn-ea"/>
                <a:cs typeface="Times New Roman" panose="02020603050405020304" pitchFamily="18" charset="0"/>
              </a:rPr>
              <a:t>一部、</a:t>
            </a:r>
            <a:r>
              <a:rPr lang="ja-JP" altLang="en-US" sz="1200" kern="100" dirty="0" smtClean="0">
                <a:latin typeface="+mn-ea"/>
                <a:cs typeface="Times New Roman" panose="02020603050405020304" pitchFamily="18" charset="0"/>
              </a:rPr>
              <a:t>Ｒ</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４</a:t>
            </a:r>
            <a:r>
              <a:rPr lang="ja-JP" altLang="en-US" sz="1200" kern="100" dirty="0">
                <a:latin typeface="+mn-ea"/>
                <a:cs typeface="Times New Roman" panose="02020603050405020304" pitchFamily="18" charset="0"/>
              </a:rPr>
              <a:t>、</a:t>
            </a:r>
            <a:r>
              <a:rPr lang="ja-JP" altLang="en-US" sz="1200" kern="100" dirty="0" smtClean="0">
                <a:latin typeface="+mn-ea"/>
                <a:cs typeface="Times New Roman" panose="02020603050405020304" pitchFamily="18" charset="0"/>
              </a:rPr>
              <a:t>Ｒ</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５</a:t>
            </a:r>
            <a:r>
              <a:rPr lang="ja-JP" altLang="en-US" sz="1200" kern="100" dirty="0">
                <a:latin typeface="+mn-ea"/>
                <a:cs typeface="Times New Roman" panose="02020603050405020304" pitchFamily="18" charset="0"/>
              </a:rPr>
              <a:t>が大阪港と九州を結ぶ大型フェリーの拠点（別府航路及び志布志航路が就航）となっている。</a:t>
            </a:r>
          </a:p>
          <a:p>
            <a:pPr marL="171450" lvl="0" indent="-171450" algn="just">
              <a:spcAft>
                <a:spcPts val="0"/>
              </a:spcAft>
              <a:buFont typeface="Arial" panose="020B0604020202020204" pitchFamily="34" charset="0"/>
              <a:buChar char="•"/>
            </a:pPr>
            <a:r>
              <a:rPr lang="ja-JP" altLang="en-US" sz="1200" kern="100" dirty="0">
                <a:latin typeface="+mn-ea"/>
                <a:cs typeface="Times New Roman" panose="02020603050405020304" pitchFamily="18" charset="0"/>
              </a:rPr>
              <a:t>また、</a:t>
            </a:r>
            <a:r>
              <a:rPr lang="ja-JP" altLang="en-US" sz="1200" kern="100" dirty="0" smtClean="0">
                <a:latin typeface="+mn-ea"/>
                <a:cs typeface="Times New Roman" panose="02020603050405020304" pitchFamily="18" charset="0"/>
              </a:rPr>
              <a:t>Ｒ</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１からＲ</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３の</a:t>
            </a:r>
            <a:r>
              <a:rPr lang="ja-JP" altLang="en-US" sz="1200" kern="100" dirty="0">
                <a:latin typeface="+mn-ea"/>
                <a:cs typeface="Times New Roman" panose="02020603050405020304" pitchFamily="18" charset="0"/>
              </a:rPr>
              <a:t>一部は、外貿多目的埠頭として運用している。</a:t>
            </a:r>
          </a:p>
        </p:txBody>
      </p:sp>
      <p:sp>
        <p:nvSpPr>
          <p:cNvPr id="68" name="正方形/長方形 67"/>
          <p:cNvSpPr/>
          <p:nvPr/>
        </p:nvSpPr>
        <p:spPr>
          <a:xfrm>
            <a:off x="4858239" y="3337278"/>
            <a:ext cx="4222252" cy="1145489"/>
          </a:xfrm>
          <a:prstGeom prst="rect">
            <a:avLst/>
          </a:prstGeom>
          <a:solidFill>
            <a:schemeClr val="bg1"/>
          </a:solidFill>
          <a:ln w="25400">
            <a:solidFill>
              <a:schemeClr val="accent1"/>
            </a:solidFill>
          </a:ln>
        </p:spPr>
        <p:txBody>
          <a:bodyPr wrap="square">
            <a:noAutofit/>
          </a:bodyPr>
          <a:lstStyle/>
          <a:p>
            <a:endParaRPr lang="en-US" altLang="ja-JP" sz="1300" dirty="0">
              <a:latin typeface="+mn-ea"/>
              <a:cs typeface="Times New Roman" panose="02020603050405020304" pitchFamily="18" charset="0"/>
            </a:endParaRPr>
          </a:p>
          <a:p>
            <a:endParaRPr lang="en-US" altLang="ja-JP" sz="1300" dirty="0">
              <a:latin typeface="+mn-ea"/>
              <a:cs typeface="Times New Roman" panose="02020603050405020304" pitchFamily="18" charset="0"/>
            </a:endParaRPr>
          </a:p>
          <a:p>
            <a:pPr marL="171450" indent="-171450">
              <a:buFont typeface="Arial" panose="020B0604020202020204" pitchFamily="34" charset="0"/>
              <a:buChar char="•"/>
            </a:pPr>
            <a:r>
              <a:rPr lang="ja-JP" altLang="en-US" sz="1300" dirty="0" smtClean="0">
                <a:latin typeface="+mn-ea"/>
                <a:cs typeface="Times New Roman" panose="02020603050405020304" pitchFamily="18" charset="0"/>
              </a:rPr>
              <a:t>Ｒ</a:t>
            </a:r>
            <a:r>
              <a:rPr lang="en-US" altLang="ja-JP" sz="1300" dirty="0" smtClean="0">
                <a:latin typeface="+mn-ea"/>
                <a:cs typeface="Times New Roman" panose="02020603050405020304" pitchFamily="18" charset="0"/>
              </a:rPr>
              <a:t>-</a:t>
            </a:r>
            <a:r>
              <a:rPr lang="ja-JP" altLang="en-US" sz="1300" dirty="0" smtClean="0">
                <a:latin typeface="+mn-ea"/>
                <a:cs typeface="Times New Roman" panose="02020603050405020304" pitchFamily="18" charset="0"/>
              </a:rPr>
              <a:t>３</a:t>
            </a:r>
            <a:r>
              <a:rPr lang="en-US" altLang="ja-JP" sz="1300" dirty="0">
                <a:latin typeface="+mn-ea"/>
                <a:cs typeface="Times New Roman" panose="02020603050405020304" pitchFamily="18" charset="0"/>
              </a:rPr>
              <a:t>,</a:t>
            </a:r>
            <a:r>
              <a:rPr lang="ja-JP" altLang="en-US" sz="1300" dirty="0" smtClean="0">
                <a:latin typeface="+mn-ea"/>
                <a:cs typeface="Times New Roman" panose="02020603050405020304" pitchFamily="18" charset="0"/>
              </a:rPr>
              <a:t>Ｒ</a:t>
            </a:r>
            <a:r>
              <a:rPr lang="en-US" altLang="ja-JP" sz="1300" dirty="0" smtClean="0">
                <a:latin typeface="+mn-ea"/>
                <a:cs typeface="Times New Roman" panose="02020603050405020304" pitchFamily="18" charset="0"/>
              </a:rPr>
              <a:t>-</a:t>
            </a:r>
            <a:r>
              <a:rPr lang="ja-JP" altLang="en-US" sz="1300" dirty="0" smtClean="0">
                <a:latin typeface="+mn-ea"/>
                <a:cs typeface="Times New Roman" panose="02020603050405020304" pitchFamily="18" charset="0"/>
              </a:rPr>
              <a:t>４</a:t>
            </a:r>
            <a:r>
              <a:rPr lang="ja-JP" altLang="en-US" sz="1300" dirty="0">
                <a:latin typeface="+mn-ea"/>
                <a:cs typeface="Times New Roman" panose="02020603050405020304" pitchFamily="18" charset="0"/>
              </a:rPr>
              <a:t>及び</a:t>
            </a:r>
            <a:r>
              <a:rPr lang="ja-JP" altLang="en-US" sz="1300" dirty="0" smtClean="0">
                <a:latin typeface="+mn-ea"/>
                <a:cs typeface="Times New Roman" panose="02020603050405020304" pitchFamily="18" charset="0"/>
              </a:rPr>
              <a:t>Ｒ</a:t>
            </a:r>
            <a:r>
              <a:rPr lang="en-US" altLang="ja-JP" sz="1300" dirty="0" smtClean="0">
                <a:latin typeface="+mn-ea"/>
                <a:cs typeface="Times New Roman" panose="02020603050405020304" pitchFamily="18" charset="0"/>
              </a:rPr>
              <a:t>-</a:t>
            </a:r>
            <a:r>
              <a:rPr lang="ja-JP" altLang="en-US" sz="1300" dirty="0" smtClean="0">
                <a:latin typeface="+mn-ea"/>
                <a:cs typeface="Times New Roman" panose="02020603050405020304" pitchFamily="18" charset="0"/>
              </a:rPr>
              <a:t>５</a:t>
            </a:r>
            <a:r>
              <a:rPr lang="ja-JP" altLang="en-US" sz="1300" dirty="0">
                <a:latin typeface="+mn-ea"/>
                <a:cs typeface="Times New Roman" panose="02020603050405020304" pitchFamily="18" charset="0"/>
              </a:rPr>
              <a:t>はフェリー関連に転換したことにより、稼働率の向上と収支の改善が見込めるが、</a:t>
            </a:r>
            <a:r>
              <a:rPr lang="ja-JP" altLang="en-US" sz="1300" dirty="0" smtClean="0">
                <a:latin typeface="+mn-ea"/>
                <a:cs typeface="Times New Roman" panose="02020603050405020304" pitchFamily="18" charset="0"/>
              </a:rPr>
              <a:t>Ｒ</a:t>
            </a:r>
            <a:r>
              <a:rPr lang="en-US" altLang="ja-JP" sz="1300" dirty="0" smtClean="0">
                <a:latin typeface="+mn-ea"/>
                <a:cs typeface="Times New Roman" panose="02020603050405020304" pitchFamily="18" charset="0"/>
              </a:rPr>
              <a:t>-</a:t>
            </a:r>
            <a:r>
              <a:rPr lang="ja-JP" altLang="en-US" sz="1300" dirty="0" smtClean="0">
                <a:latin typeface="+mn-ea"/>
                <a:cs typeface="Times New Roman" panose="02020603050405020304" pitchFamily="18" charset="0"/>
              </a:rPr>
              <a:t>１</a:t>
            </a:r>
            <a:r>
              <a:rPr lang="ja-JP" altLang="en-US" sz="1300" dirty="0">
                <a:latin typeface="+mn-ea"/>
                <a:cs typeface="Times New Roman" panose="02020603050405020304" pitchFamily="18" charset="0"/>
              </a:rPr>
              <a:t>及び</a:t>
            </a:r>
            <a:r>
              <a:rPr lang="ja-JP" altLang="en-US" sz="1300" dirty="0" smtClean="0">
                <a:latin typeface="+mn-ea"/>
                <a:cs typeface="Times New Roman" panose="02020603050405020304" pitchFamily="18" charset="0"/>
              </a:rPr>
              <a:t>Ｒ</a:t>
            </a:r>
            <a:r>
              <a:rPr lang="en-US" altLang="ja-JP" sz="1300" dirty="0" smtClean="0">
                <a:latin typeface="+mn-ea"/>
                <a:cs typeface="Times New Roman" panose="02020603050405020304" pitchFamily="18" charset="0"/>
              </a:rPr>
              <a:t>-</a:t>
            </a:r>
            <a:r>
              <a:rPr lang="ja-JP" altLang="en-US" sz="1300" dirty="0" smtClean="0">
                <a:latin typeface="+mn-ea"/>
                <a:cs typeface="Times New Roman" panose="02020603050405020304" pitchFamily="18" charset="0"/>
              </a:rPr>
              <a:t>２</a:t>
            </a:r>
            <a:r>
              <a:rPr lang="ja-JP" altLang="en-US" sz="1300" dirty="0">
                <a:latin typeface="+mn-ea"/>
                <a:cs typeface="Times New Roman" panose="02020603050405020304" pitchFamily="18" charset="0"/>
              </a:rPr>
              <a:t>については稼働率が低い。</a:t>
            </a:r>
          </a:p>
        </p:txBody>
      </p:sp>
      <p:sp>
        <p:nvSpPr>
          <p:cNvPr id="69" name="正方形/長方形 68"/>
          <p:cNvSpPr/>
          <p:nvPr/>
        </p:nvSpPr>
        <p:spPr>
          <a:xfrm>
            <a:off x="4858239" y="3326612"/>
            <a:ext cx="2206560" cy="33283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a:solidFill>
                  <a:schemeClr val="bg1"/>
                </a:solidFill>
              </a:rPr>
              <a:t>収支分析などから導いた課題</a:t>
            </a:r>
          </a:p>
        </p:txBody>
      </p:sp>
      <p:sp>
        <p:nvSpPr>
          <p:cNvPr id="70" name="正方形/長方形 69"/>
          <p:cNvSpPr/>
          <p:nvPr/>
        </p:nvSpPr>
        <p:spPr>
          <a:xfrm>
            <a:off x="4858239" y="877579"/>
            <a:ext cx="4222252" cy="2343924"/>
          </a:xfrm>
          <a:prstGeom prst="rect">
            <a:avLst/>
          </a:prstGeom>
          <a:solidFill>
            <a:schemeClr val="bg1"/>
          </a:solidFill>
          <a:ln w="25400">
            <a:solidFill>
              <a:schemeClr val="accent1"/>
            </a:solidFill>
          </a:ln>
        </p:spPr>
        <p:txBody>
          <a:bodyPr wrap="square">
            <a:noAutofit/>
          </a:bodyPr>
          <a:lstStyle/>
          <a:p>
            <a:r>
              <a:rPr lang="ja-JP" altLang="en-US" sz="1200" b="1" u="sng" dirty="0">
                <a:latin typeface="+mn-ea"/>
                <a:cs typeface="Times New Roman" panose="02020603050405020304" pitchFamily="18" charset="0"/>
              </a:rPr>
              <a:t>これまで及び当面の取り組みによる収支見通し</a:t>
            </a:r>
            <a:endParaRPr lang="en-US" altLang="ja-JP" sz="1200" b="1" u="sng"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Ｒ</a:t>
            </a:r>
            <a:r>
              <a:rPr lang="en-US" altLang="ja-JP" sz="1200" dirty="0" smtClean="0">
                <a:latin typeface="+mn-ea"/>
                <a:cs typeface="Times New Roman" panose="02020603050405020304" pitchFamily="18" charset="0"/>
              </a:rPr>
              <a:t>-</a:t>
            </a:r>
            <a:r>
              <a:rPr lang="ja-JP" altLang="en-US" sz="1200" dirty="0" smtClean="0">
                <a:latin typeface="+mn-ea"/>
                <a:cs typeface="Times New Roman" panose="02020603050405020304" pitchFamily="18" charset="0"/>
              </a:rPr>
              <a:t>３の</a:t>
            </a:r>
            <a:r>
              <a:rPr lang="ja-JP" altLang="en-US" sz="1200" dirty="0">
                <a:latin typeface="+mn-ea"/>
                <a:cs typeface="Times New Roman" panose="02020603050405020304" pitchFamily="18" charset="0"/>
              </a:rPr>
              <a:t>一部、</a:t>
            </a:r>
            <a:r>
              <a:rPr lang="ja-JP" altLang="en-US" sz="1200" dirty="0" smtClean="0">
                <a:latin typeface="+mn-ea"/>
                <a:cs typeface="Times New Roman" panose="02020603050405020304" pitchFamily="18" charset="0"/>
              </a:rPr>
              <a:t>Ｒ</a:t>
            </a:r>
            <a:r>
              <a:rPr lang="en-US" altLang="ja-JP" sz="1200" dirty="0" smtClean="0">
                <a:latin typeface="+mn-ea"/>
                <a:cs typeface="Times New Roman" panose="02020603050405020304" pitchFamily="18" charset="0"/>
              </a:rPr>
              <a:t>-</a:t>
            </a:r>
            <a:r>
              <a:rPr lang="ja-JP" altLang="en-US" sz="1200" dirty="0" smtClean="0">
                <a:latin typeface="+mn-ea"/>
                <a:cs typeface="Times New Roman" panose="02020603050405020304" pitchFamily="18" charset="0"/>
              </a:rPr>
              <a:t>４</a:t>
            </a:r>
            <a:r>
              <a:rPr lang="ja-JP" altLang="en-US" sz="1200" dirty="0">
                <a:latin typeface="+mn-ea"/>
                <a:cs typeface="Times New Roman" panose="02020603050405020304" pitchFamily="18" charset="0"/>
              </a:rPr>
              <a:t>及び</a:t>
            </a:r>
            <a:r>
              <a:rPr lang="ja-JP" altLang="en-US" sz="1200" dirty="0" smtClean="0">
                <a:latin typeface="+mn-ea"/>
                <a:cs typeface="Times New Roman" panose="02020603050405020304" pitchFamily="18" charset="0"/>
              </a:rPr>
              <a:t>Ｒ</a:t>
            </a:r>
            <a:r>
              <a:rPr lang="en-US" altLang="ja-JP" sz="1200" dirty="0" smtClean="0">
                <a:latin typeface="+mn-ea"/>
                <a:cs typeface="Times New Roman" panose="02020603050405020304" pitchFamily="18" charset="0"/>
              </a:rPr>
              <a:t>-</a:t>
            </a:r>
            <a:r>
              <a:rPr lang="ja-JP" altLang="en-US" sz="1200" dirty="0" smtClean="0">
                <a:latin typeface="+mn-ea"/>
                <a:cs typeface="Times New Roman" panose="02020603050405020304" pitchFamily="18" charset="0"/>
              </a:rPr>
              <a:t>５</a:t>
            </a:r>
            <a:r>
              <a:rPr lang="ja-JP" altLang="en-US" sz="1200" dirty="0">
                <a:latin typeface="+mn-ea"/>
                <a:cs typeface="Times New Roman" panose="02020603050405020304" pitchFamily="18" charset="0"/>
              </a:rPr>
              <a:t>はフェリーふ頭として使用しており、平成</a:t>
            </a:r>
            <a:r>
              <a:rPr lang="en-US" altLang="ja-JP" sz="1200" dirty="0">
                <a:latin typeface="+mn-ea"/>
                <a:cs typeface="Times New Roman" panose="02020603050405020304" pitchFamily="18" charset="0"/>
              </a:rPr>
              <a:t>29</a:t>
            </a:r>
            <a:r>
              <a:rPr lang="ja-JP" altLang="en-US" sz="1200" dirty="0">
                <a:latin typeface="+mn-ea"/>
                <a:cs typeface="Times New Roman" panose="02020603050405020304" pitchFamily="18" charset="0"/>
              </a:rPr>
              <a:t>年</a:t>
            </a:r>
            <a:r>
              <a:rPr lang="en-US" altLang="ja-JP" sz="1200" dirty="0">
                <a:latin typeface="+mn-ea"/>
                <a:cs typeface="Times New Roman" panose="02020603050405020304" pitchFamily="18" charset="0"/>
              </a:rPr>
              <a:t>1</a:t>
            </a:r>
            <a:r>
              <a:rPr lang="ja-JP" altLang="en-US" sz="1200" dirty="0">
                <a:latin typeface="+mn-ea"/>
                <a:cs typeface="Times New Roman" panose="02020603050405020304" pitchFamily="18" charset="0"/>
              </a:rPr>
              <a:t>月の志布志航路の移転により、稼働率が改善している。</a:t>
            </a:r>
            <a:endParaRPr lang="en-US" altLang="ja-JP" sz="12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a:latin typeface="+mn-ea"/>
                <a:cs typeface="Times New Roman" panose="02020603050405020304" pitchFamily="18" charset="0"/>
              </a:rPr>
              <a:t>また、</a:t>
            </a:r>
            <a:r>
              <a:rPr lang="ja-JP" altLang="en-US" sz="1200" dirty="0" smtClean="0">
                <a:latin typeface="+mn-ea"/>
                <a:cs typeface="Times New Roman" panose="02020603050405020304" pitchFamily="18" charset="0"/>
              </a:rPr>
              <a:t>Ｒ</a:t>
            </a:r>
            <a:r>
              <a:rPr lang="en-US" altLang="ja-JP" sz="1200" dirty="0" smtClean="0">
                <a:latin typeface="+mn-ea"/>
                <a:cs typeface="Times New Roman" panose="02020603050405020304" pitchFamily="18" charset="0"/>
              </a:rPr>
              <a:t>-</a:t>
            </a:r>
            <a:r>
              <a:rPr lang="ja-JP" altLang="en-US" sz="1200" dirty="0" smtClean="0">
                <a:latin typeface="+mn-ea"/>
                <a:cs typeface="Times New Roman" panose="02020603050405020304" pitchFamily="18" charset="0"/>
              </a:rPr>
              <a:t>３の</a:t>
            </a:r>
            <a:r>
              <a:rPr lang="ja-JP" altLang="en-US" sz="1200" dirty="0">
                <a:latin typeface="+mn-ea"/>
                <a:cs typeface="Times New Roman" panose="02020603050405020304" pitchFamily="18" charset="0"/>
              </a:rPr>
              <a:t>一部において、別府便のリプレース（フェリーの大型化）に伴い、荷さばき地の許可面積が増加し、また不要となった荷さばき地の一部を供用廃止し埋立事業へ返還することから、収支が令和元年度決算から</a:t>
            </a:r>
            <a:r>
              <a:rPr lang="en-US" altLang="ja-JP" sz="1200" dirty="0" smtClean="0">
                <a:latin typeface="+mn-ea"/>
                <a:cs typeface="Times New Roman" panose="02020603050405020304" pitchFamily="18" charset="0"/>
              </a:rPr>
              <a:t>4,4</a:t>
            </a:r>
            <a:r>
              <a:rPr lang="en-US" altLang="ja-JP" sz="1200" dirty="0">
                <a:latin typeface="+mn-ea"/>
                <a:cs typeface="Times New Roman" panose="02020603050405020304" pitchFamily="18" charset="0"/>
              </a:rPr>
              <a:t>00</a:t>
            </a:r>
            <a:r>
              <a:rPr lang="ja-JP" altLang="en-US" sz="1200" dirty="0" smtClean="0">
                <a:latin typeface="+mn-ea"/>
                <a:cs typeface="Times New Roman" panose="02020603050405020304" pitchFamily="18" charset="0"/>
              </a:rPr>
              <a:t>万</a:t>
            </a:r>
            <a:r>
              <a:rPr lang="ja-JP" altLang="en-US" sz="1200" dirty="0">
                <a:latin typeface="+mn-ea"/>
                <a:cs typeface="Times New Roman" panose="02020603050405020304" pitchFamily="18" charset="0"/>
              </a:rPr>
              <a:t>円改善する</a:t>
            </a:r>
            <a:r>
              <a:rPr lang="ja-JP" altLang="en-US" sz="1200" dirty="0" smtClean="0">
                <a:latin typeface="+mn-ea"/>
                <a:cs typeface="Times New Roman" panose="02020603050405020304" pitchFamily="18" charset="0"/>
              </a:rPr>
              <a:t>見込み。</a:t>
            </a:r>
            <a:endParaRPr lang="en-US" altLang="ja-JP" sz="1200" dirty="0" smtClean="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a:latin typeface="+mn-ea"/>
                <a:cs typeface="Times New Roman" panose="02020603050405020304" pitchFamily="18" charset="0"/>
              </a:rPr>
              <a:t>令和</a:t>
            </a:r>
            <a:r>
              <a:rPr lang="en-US" altLang="ja-JP" sz="1200" dirty="0">
                <a:latin typeface="+mn-ea"/>
                <a:cs typeface="Times New Roman" panose="02020603050405020304" pitchFamily="18" charset="0"/>
              </a:rPr>
              <a:t>4</a:t>
            </a:r>
            <a:r>
              <a:rPr lang="ja-JP" altLang="en-US" sz="1200" dirty="0">
                <a:latin typeface="+mn-ea"/>
                <a:cs typeface="Times New Roman" panose="02020603050405020304" pitchFamily="18" charset="0"/>
              </a:rPr>
              <a:t>年度にはＲ</a:t>
            </a:r>
            <a:r>
              <a:rPr lang="en-US" altLang="ja-JP" sz="1200" dirty="0">
                <a:latin typeface="+mn-ea"/>
                <a:cs typeface="Times New Roman" panose="02020603050405020304" pitchFamily="18" charset="0"/>
              </a:rPr>
              <a:t>-</a:t>
            </a:r>
            <a:r>
              <a:rPr lang="ja-JP" altLang="en-US" sz="1200" dirty="0">
                <a:latin typeface="+mn-ea"/>
                <a:cs typeface="Times New Roman" panose="02020603050405020304" pitchFamily="18" charset="0"/>
              </a:rPr>
              <a:t>３の一部について、埋立事業から施設提供事業への取得を行う予定。（令和</a:t>
            </a:r>
            <a:r>
              <a:rPr lang="en-US" altLang="ja-JP" sz="1200" dirty="0">
                <a:latin typeface="+mn-ea"/>
                <a:cs typeface="Times New Roman" panose="02020603050405020304" pitchFamily="18" charset="0"/>
              </a:rPr>
              <a:t>4</a:t>
            </a:r>
            <a:r>
              <a:rPr lang="ja-JP" altLang="en-US" sz="1200" dirty="0">
                <a:latin typeface="+mn-ea"/>
                <a:cs typeface="Times New Roman" panose="02020603050405020304" pitchFamily="18" charset="0"/>
              </a:rPr>
              <a:t>年度別府航路大型化に伴う埠頭整理）</a:t>
            </a:r>
            <a:endParaRPr lang="en-US" altLang="ja-JP" sz="1200" dirty="0" smtClean="0">
              <a:latin typeface="+mn-ea"/>
              <a:cs typeface="Times New Roman" panose="02020603050405020304" pitchFamily="18" charset="0"/>
            </a:endParaRPr>
          </a:p>
          <a:p>
            <a:pPr marL="171450" indent="-171450">
              <a:buFont typeface="Arial" panose="020B0604020202020204" pitchFamily="34" charset="0"/>
              <a:buChar char="•"/>
            </a:pPr>
            <a:endParaRPr lang="en-US" altLang="ja-JP" sz="1200" dirty="0">
              <a:latin typeface="+mn-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27</a:t>
            </a:fld>
            <a:endParaRPr kumimoji="1" lang="ja-JP" altLang="en-US" dirty="0"/>
          </a:p>
        </p:txBody>
      </p:sp>
      <p:graphicFrame>
        <p:nvGraphicFramePr>
          <p:cNvPr id="17" name="グラフ 16"/>
          <p:cNvGraphicFramePr>
            <a:graphicFrameLocks/>
          </p:cNvGraphicFramePr>
          <p:nvPr>
            <p:extLst>
              <p:ext uri="{D42A27DB-BD31-4B8C-83A1-F6EECF244321}">
                <p14:modId xmlns:p14="http://schemas.microsoft.com/office/powerpoint/2010/main" val="3681526925"/>
              </p:ext>
            </p:extLst>
          </p:nvPr>
        </p:nvGraphicFramePr>
        <p:xfrm>
          <a:off x="92276" y="2284530"/>
          <a:ext cx="2700000" cy="172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a:graphicFrameLocks/>
          </p:cNvGraphicFramePr>
          <p:nvPr>
            <p:extLst>
              <p:ext uri="{D42A27DB-BD31-4B8C-83A1-F6EECF244321}">
                <p14:modId xmlns:p14="http://schemas.microsoft.com/office/powerpoint/2010/main" val="3070296229"/>
              </p:ext>
            </p:extLst>
          </p:nvPr>
        </p:nvGraphicFramePr>
        <p:xfrm>
          <a:off x="2768537" y="2262216"/>
          <a:ext cx="1620000" cy="172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角丸四角形 21"/>
          <p:cNvSpPr/>
          <p:nvPr/>
        </p:nvSpPr>
        <p:spPr>
          <a:xfrm>
            <a:off x="93717" y="5795890"/>
            <a:ext cx="8986775" cy="1012874"/>
          </a:xfrm>
          <a:prstGeom prst="roundRect">
            <a:avLst>
              <a:gd name="adj" fmla="val 14989"/>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a:solidFill>
                  <a:schemeClr val="bg1"/>
                </a:solidFill>
                <a:effectLst>
                  <a:outerShdw blurRad="38100" dist="38100" dir="2700000" algn="tl">
                    <a:srgbClr val="000000">
                      <a:alpha val="43137"/>
                    </a:srgbClr>
                  </a:outerShdw>
                </a:effectLst>
                <a:latin typeface="+mj-ea"/>
              </a:rPr>
              <a:t>課題解決のための「経営改善策」</a:t>
            </a:r>
            <a:endParaRPr lang="en-US" altLang="ja-JP" sz="1400" b="1" u="sng" dirty="0">
              <a:solidFill>
                <a:schemeClr val="bg1"/>
              </a:solidFill>
              <a:effectLst>
                <a:outerShdw blurRad="38100" dist="38100" dir="2700000" algn="tl">
                  <a:srgbClr val="000000">
                    <a:alpha val="43137"/>
                  </a:srgbClr>
                </a:outerShdw>
              </a:effectLst>
              <a:latin typeface="+mj-ea"/>
            </a:endParaRPr>
          </a:p>
          <a:p>
            <a:r>
              <a:rPr lang="ja-JP" altLang="en-US" sz="1400" b="1" dirty="0">
                <a:solidFill>
                  <a:schemeClr val="bg1"/>
                </a:solidFill>
                <a:effectLst>
                  <a:outerShdw blurRad="38100" dist="38100" dir="2700000" algn="tl">
                    <a:srgbClr val="000000">
                      <a:alpha val="43137"/>
                    </a:srgbClr>
                  </a:outerShdw>
                </a:effectLst>
                <a:latin typeface="+mj-ea"/>
              </a:rPr>
              <a:t>（中期的取組）</a:t>
            </a:r>
            <a:endParaRPr lang="en-US" altLang="ja-JP" sz="1400" b="1" dirty="0">
              <a:solidFill>
                <a:schemeClr val="bg1"/>
              </a:solidFill>
              <a:effectLst>
                <a:outerShdw blurRad="38100" dist="38100" dir="2700000" algn="tl">
                  <a:srgbClr val="000000">
                    <a:alpha val="43137"/>
                  </a:srgbClr>
                </a:outerShdw>
              </a:effectLst>
              <a:latin typeface="+mj-ea"/>
            </a:endParaRPr>
          </a:p>
          <a:p>
            <a:pPr marL="171450" lvl="0" indent="-171450">
              <a:buFont typeface="Arial" panose="020B0604020202020204" pitchFamily="34" charset="0"/>
              <a:buChar char="•"/>
            </a:pPr>
            <a:r>
              <a:rPr lang="ja-JP" altLang="en-US" sz="1400" b="1" dirty="0">
                <a:solidFill>
                  <a:schemeClr val="bg1"/>
                </a:solidFill>
                <a:latin typeface="+mj-ea"/>
              </a:rPr>
              <a:t>稼働率が低い</a:t>
            </a:r>
            <a:r>
              <a:rPr lang="ja-JP" altLang="en-US" sz="1400" b="1" dirty="0" smtClean="0">
                <a:solidFill>
                  <a:schemeClr val="bg1"/>
                </a:solidFill>
                <a:latin typeface="+mj-ea"/>
              </a:rPr>
              <a:t>Ｒ</a:t>
            </a:r>
            <a:r>
              <a:rPr lang="en-US" altLang="ja-JP" sz="1400" b="1" dirty="0" smtClean="0">
                <a:solidFill>
                  <a:schemeClr val="bg1"/>
                </a:solidFill>
                <a:latin typeface="+mj-ea"/>
              </a:rPr>
              <a:t>-</a:t>
            </a:r>
            <a:r>
              <a:rPr lang="ja-JP" altLang="en-US" sz="1400" b="1" dirty="0" smtClean="0">
                <a:solidFill>
                  <a:schemeClr val="bg1"/>
                </a:solidFill>
                <a:latin typeface="+mj-ea"/>
              </a:rPr>
              <a:t>１</a:t>
            </a:r>
            <a:r>
              <a:rPr lang="ja-JP" altLang="en-US" sz="1400" b="1" dirty="0">
                <a:solidFill>
                  <a:schemeClr val="bg1"/>
                </a:solidFill>
                <a:latin typeface="+mj-ea"/>
              </a:rPr>
              <a:t>及び</a:t>
            </a:r>
            <a:r>
              <a:rPr lang="ja-JP" altLang="en-US" sz="1400" b="1" dirty="0" smtClean="0">
                <a:solidFill>
                  <a:schemeClr val="bg1"/>
                </a:solidFill>
                <a:latin typeface="+mj-ea"/>
              </a:rPr>
              <a:t>Ｒ</a:t>
            </a:r>
            <a:r>
              <a:rPr lang="en-US" altLang="ja-JP" sz="1400" b="1" dirty="0" smtClean="0">
                <a:solidFill>
                  <a:schemeClr val="bg1"/>
                </a:solidFill>
                <a:latin typeface="+mj-ea"/>
              </a:rPr>
              <a:t>-</a:t>
            </a:r>
            <a:r>
              <a:rPr lang="ja-JP" altLang="en-US" sz="1400" b="1" dirty="0" smtClean="0">
                <a:solidFill>
                  <a:schemeClr val="bg1"/>
                </a:solidFill>
                <a:latin typeface="+mj-ea"/>
              </a:rPr>
              <a:t>２</a:t>
            </a:r>
            <a:r>
              <a:rPr lang="ja-JP" altLang="en-US" sz="1400" b="1" dirty="0">
                <a:solidFill>
                  <a:schemeClr val="bg1"/>
                </a:solidFill>
                <a:latin typeface="+mj-ea"/>
              </a:rPr>
              <a:t>について、</a:t>
            </a:r>
            <a:r>
              <a:rPr lang="en-US" altLang="ja-JP" sz="1400" b="1" dirty="0">
                <a:solidFill>
                  <a:schemeClr val="bg1"/>
                </a:solidFill>
                <a:latin typeface="+mj-ea"/>
              </a:rPr>
              <a:t>R3</a:t>
            </a:r>
            <a:r>
              <a:rPr lang="ja-JP" altLang="en-US" sz="1400" b="1" dirty="0">
                <a:solidFill>
                  <a:schemeClr val="bg1"/>
                </a:solidFill>
                <a:latin typeface="+mj-ea"/>
              </a:rPr>
              <a:t>荷さばき地を使用しているフェリーの大型化に伴い</a:t>
            </a:r>
            <a:r>
              <a:rPr lang="ja-JP" altLang="en-US" sz="1400" b="1" dirty="0">
                <a:latin typeface="+mn-ea"/>
                <a:cs typeface="Times New Roman" panose="02020603050405020304" pitchFamily="18" charset="0"/>
              </a:rPr>
              <a:t>、荷さばき地の</a:t>
            </a:r>
            <a:r>
              <a:rPr lang="ja-JP" altLang="en-US" sz="1400" b="1" dirty="0">
                <a:solidFill>
                  <a:schemeClr val="bg1"/>
                </a:solidFill>
                <a:latin typeface="+mj-ea"/>
              </a:rPr>
              <a:t>許可面積が増加するため、その代替地として使用許可することで収支改善を図る。</a:t>
            </a:r>
          </a:p>
        </p:txBody>
      </p:sp>
      <p:graphicFrame>
        <p:nvGraphicFramePr>
          <p:cNvPr id="18" name="グラフ 17"/>
          <p:cNvGraphicFramePr>
            <a:graphicFrameLocks/>
          </p:cNvGraphicFramePr>
          <p:nvPr>
            <p:extLst>
              <p:ext uri="{D42A27DB-BD31-4B8C-83A1-F6EECF244321}">
                <p14:modId xmlns:p14="http://schemas.microsoft.com/office/powerpoint/2010/main" val="2191940478"/>
              </p:ext>
            </p:extLst>
          </p:nvPr>
        </p:nvGraphicFramePr>
        <p:xfrm>
          <a:off x="92276" y="4087260"/>
          <a:ext cx="2700000" cy="172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p:cNvGraphicFramePr>
            <a:graphicFrameLocks/>
          </p:cNvGraphicFramePr>
          <p:nvPr>
            <p:extLst>
              <p:ext uri="{D42A27DB-BD31-4B8C-83A1-F6EECF244321}">
                <p14:modId xmlns:p14="http://schemas.microsoft.com/office/powerpoint/2010/main" val="1658236346"/>
              </p:ext>
            </p:extLst>
          </p:nvPr>
        </p:nvGraphicFramePr>
        <p:xfrm>
          <a:off x="2768537" y="4073446"/>
          <a:ext cx="1620000" cy="1728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5135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20434</TotalTime>
  <Words>457</Words>
  <PresentationFormat>画面に合わせる (4:3)</PresentationFormat>
  <Paragraphs>37</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ＭＳ Ｐゴシック</vt:lpstr>
      <vt:lpstr>メイリオ</vt:lpstr>
      <vt:lpstr>游ゴシック</vt:lpstr>
      <vt:lpstr>Arial</vt:lpstr>
      <vt:lpstr>Calibri</vt:lpstr>
      <vt:lpstr>Century Gothic</vt:lpstr>
      <vt:lpstr>Times New Roman</vt:lpstr>
      <vt:lpstr>Wingdings 3</vt:lpstr>
      <vt:lpstr>ファセット</vt:lpstr>
      <vt:lpstr>PowerPoint プレゼンテーション</vt:lpstr>
      <vt:lpstr>Ⅳ　経営改善策 　２．個別課題への対応 　　②　R地区荷さばき地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2022-02-07T04:04:12Z</cp:lastPrinted>
  <dcterms:created xsi:type="dcterms:W3CDTF">2017-08-25T04:05:05Z</dcterms:created>
  <dcterms:modified xsi:type="dcterms:W3CDTF">2022-03-04T05:50:20Z</dcterms:modified>
</cp:coreProperties>
</file>