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2" saveSubsetFonts="1">
  <p:sldMasterIdLst>
    <p:sldMasterId id="2147483766" r:id="rId1"/>
  </p:sldMasterIdLst>
  <p:notesMasterIdLst>
    <p:notesMasterId r:id="rId6"/>
  </p:notesMasterIdLst>
  <p:handoutMasterIdLst>
    <p:handoutMasterId r:id="rId7"/>
  </p:handoutMasterIdLst>
  <p:sldIdLst>
    <p:sldId id="438" r:id="rId2"/>
    <p:sldId id="277" r:id="rId3"/>
    <p:sldId id="449" r:id="rId4"/>
    <p:sldId id="454"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勝井　祐貴" initials="勝井　祐貴" lastIdx="2" clrIdx="0">
    <p:extLst>
      <p:ext uri="{19B8F6BF-5375-455C-9EA6-DF929625EA0E}">
        <p15:presenceInfo xmlns:p15="http://schemas.microsoft.com/office/powerpoint/2012/main" userId="勝井　祐貴"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21E40"/>
    <a:srgbClr val="E5D7ED"/>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41" autoAdjust="0"/>
    <p:restoredTop sz="93236" autoAdjust="0"/>
  </p:normalViewPr>
  <p:slideViewPr>
    <p:cSldViewPr snapToGrid="0">
      <p:cViewPr varScale="1">
        <p:scale>
          <a:sx n="68" d="100"/>
          <a:sy n="68" d="100"/>
        </p:scale>
        <p:origin x="1554" y="30"/>
      </p:cViewPr>
      <p:guideLst/>
    </p:cSldViewPr>
  </p:slideViewPr>
  <p:outlineViewPr>
    <p:cViewPr>
      <p:scale>
        <a:sx n="33" d="100"/>
        <a:sy n="33" d="100"/>
      </p:scale>
      <p:origin x="0" y="-27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217592592592594E-3"/>
          <c:y val="1.1244979919678722E-2"/>
          <c:w val="0.99607843137254903"/>
          <c:h val="0.98340026773761713"/>
        </c:manualLayout>
      </c:layout>
      <c:barChart>
        <c:barDir val="col"/>
        <c:grouping val="stacked"/>
        <c:varyColors val="0"/>
        <c:ser>
          <c:idx val="0"/>
          <c:order val="0"/>
          <c:tx>
            <c:strRef>
              <c:f>経営計画による効果!$A$4</c:f>
              <c:strCache>
                <c:ptCount val="1"/>
                <c:pt idx="0">
                  <c:v>営業収益</c:v>
                </c:pt>
              </c:strCache>
            </c:strRef>
          </c:tx>
          <c:spPr>
            <a:solidFill>
              <a:schemeClr val="accent1"/>
            </a:solidFill>
            <a:ln>
              <a:solidFill>
                <a:srgbClr val="7030A0"/>
              </a:solidFill>
            </a:ln>
            <a:effectLst/>
          </c:spPr>
          <c:invertIfNegative val="0"/>
          <c:dPt>
            <c:idx val="0"/>
            <c:invertIfNegative val="0"/>
            <c:bubble3D val="0"/>
            <c:spPr>
              <a:noFill/>
              <a:ln>
                <a:solidFill>
                  <a:srgbClr val="7030A0"/>
                </a:solidFill>
              </a:ln>
              <a:effectLst/>
            </c:spPr>
            <c:extLst>
              <c:ext xmlns:c16="http://schemas.microsoft.com/office/drawing/2014/chart" uri="{C3380CC4-5D6E-409C-BE32-E72D297353CC}">
                <c16:uniqueId val="{00000001-D27E-4394-B490-D34994DDA8A6}"/>
              </c:ext>
            </c:extLst>
          </c:dPt>
          <c:dLbls>
            <c:dLbl>
              <c:idx val="0"/>
              <c:layout>
                <c:manualLayout>
                  <c:x val="-5.8799955430610456E-3"/>
                  <c:y val="0.15659908384830526"/>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1745370370370372"/>
                      <c:h val="0.35136666666666666"/>
                    </c:manualLayout>
                  </c15:layout>
                </c:ext>
                <c:ext xmlns:c16="http://schemas.microsoft.com/office/drawing/2014/chart" uri="{C3380CC4-5D6E-409C-BE32-E72D297353CC}">
                  <c16:uniqueId val="{00000001-D27E-4394-B490-D34994DDA8A6}"/>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経営計画による効果!$B$3:$C$3</c:f>
              <c:numCache>
                <c:formatCode>"支出"\
#,##0.0"億円"</c:formatCode>
                <c:ptCount val="2"/>
                <c:pt idx="0" formatCode="&quot;収入&quot;\&#10;#,##0.0&quot;億円&quot;">
                  <c:v>45.3</c:v>
                </c:pt>
                <c:pt idx="1">
                  <c:v>36.199999999999996</c:v>
                </c:pt>
              </c:numCache>
            </c:numRef>
          </c:cat>
          <c:val>
            <c:numRef>
              <c:f>経営計画による効果!$B$4:$C$4</c:f>
              <c:numCache>
                <c:formatCode>General</c:formatCode>
                <c:ptCount val="2"/>
                <c:pt idx="0" formatCode="#,##0.0;[Red]\-#,##0.0">
                  <c:v>45</c:v>
                </c:pt>
              </c:numCache>
            </c:numRef>
          </c:val>
          <c:extLst>
            <c:ext xmlns:c16="http://schemas.microsoft.com/office/drawing/2014/chart" uri="{C3380CC4-5D6E-409C-BE32-E72D297353CC}">
              <c16:uniqueId val="{00000002-D27E-4394-B490-D34994DDA8A6}"/>
            </c:ext>
          </c:extLst>
        </c:ser>
        <c:ser>
          <c:idx val="1"/>
          <c:order val="1"/>
          <c:tx>
            <c:strRef>
              <c:f>経営計画による効果!$A$5</c:f>
              <c:strCache>
                <c:ptCount val="1"/>
                <c:pt idx="0">
                  <c:v>営業外収益</c:v>
                </c:pt>
              </c:strCache>
            </c:strRef>
          </c:tx>
          <c:spPr>
            <a:noFill/>
            <a:ln>
              <a:solidFill>
                <a:srgbClr val="7030A0"/>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経営計画による効果!$B$3:$C$3</c:f>
              <c:numCache>
                <c:formatCode>"支出"\
#,##0.0"億円"</c:formatCode>
                <c:ptCount val="2"/>
                <c:pt idx="0" formatCode="&quot;収入&quot;\&#10;#,##0.0&quot;億円&quot;">
                  <c:v>45.3</c:v>
                </c:pt>
                <c:pt idx="1">
                  <c:v>36.199999999999996</c:v>
                </c:pt>
              </c:numCache>
            </c:numRef>
          </c:cat>
          <c:val>
            <c:numRef>
              <c:f>経営計画による効果!$B$5:$C$5</c:f>
              <c:numCache>
                <c:formatCode>General</c:formatCode>
                <c:ptCount val="2"/>
                <c:pt idx="0" formatCode="#,##0.0;[Red]\-#,##0.0">
                  <c:v>0.3</c:v>
                </c:pt>
              </c:numCache>
            </c:numRef>
          </c:val>
          <c:extLst>
            <c:ext xmlns:c16="http://schemas.microsoft.com/office/drawing/2014/chart" uri="{C3380CC4-5D6E-409C-BE32-E72D297353CC}">
              <c16:uniqueId val="{00000003-D27E-4394-B490-D34994DDA8A6}"/>
            </c:ext>
          </c:extLst>
        </c:ser>
        <c:ser>
          <c:idx val="2"/>
          <c:order val="2"/>
          <c:tx>
            <c:strRef>
              <c:f>経営計画による効果!$A$6</c:f>
              <c:strCache>
                <c:ptCount val="1"/>
                <c:pt idx="0">
                  <c:v>営業費用</c:v>
                </c:pt>
              </c:strCache>
            </c:strRef>
          </c:tx>
          <c:spPr>
            <a:noFill/>
            <a:ln>
              <a:solidFill>
                <a:srgbClr val="7030A0"/>
              </a:solidFill>
            </a:ln>
            <a:effectLst/>
          </c:spPr>
          <c:invertIfNegative val="0"/>
          <c:dLbls>
            <c:dLbl>
              <c:idx val="1"/>
              <c:layout>
                <c:manualLayout>
                  <c:x val="1.9955300120837872E-7"/>
                  <c:y val="7.4609125295508213E-2"/>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2938697318007663"/>
                      <c:h val="0.31823936170212763"/>
                    </c:manualLayout>
                  </c15:layout>
                </c:ext>
                <c:ext xmlns:c16="http://schemas.microsoft.com/office/drawing/2014/chart" uri="{C3380CC4-5D6E-409C-BE32-E72D297353CC}">
                  <c16:uniqueId val="{00000004-D27E-4394-B490-D34994DDA8A6}"/>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経営計画による効果!$B$3:$C$3</c:f>
              <c:numCache>
                <c:formatCode>"支出"\
#,##0.0"億円"</c:formatCode>
                <c:ptCount val="2"/>
                <c:pt idx="0" formatCode="&quot;収入&quot;\&#10;#,##0.0&quot;億円&quot;">
                  <c:v>45.3</c:v>
                </c:pt>
                <c:pt idx="1">
                  <c:v>36.199999999999996</c:v>
                </c:pt>
              </c:numCache>
            </c:numRef>
          </c:cat>
          <c:val>
            <c:numRef>
              <c:f>経営計画による効果!$B$6:$C$6</c:f>
              <c:numCache>
                <c:formatCode>#,##0.0;[Red]\-#,##0.0</c:formatCode>
                <c:ptCount val="2"/>
                <c:pt idx="1">
                  <c:v>35.4</c:v>
                </c:pt>
              </c:numCache>
            </c:numRef>
          </c:val>
          <c:extLst>
            <c:ext xmlns:c16="http://schemas.microsoft.com/office/drawing/2014/chart" uri="{C3380CC4-5D6E-409C-BE32-E72D297353CC}">
              <c16:uniqueId val="{00000005-D27E-4394-B490-D34994DDA8A6}"/>
            </c:ext>
          </c:extLst>
        </c:ser>
        <c:ser>
          <c:idx val="3"/>
          <c:order val="3"/>
          <c:tx>
            <c:strRef>
              <c:f>経営計画による効果!$A$7</c:f>
              <c:strCache>
                <c:ptCount val="1"/>
                <c:pt idx="0">
                  <c:v>営業外費用</c:v>
                </c:pt>
              </c:strCache>
            </c:strRef>
          </c:tx>
          <c:spPr>
            <a:noFill/>
            <a:ln>
              <a:solidFill>
                <a:srgbClr val="7030A0"/>
              </a:solidFill>
            </a:ln>
            <a:effectLst/>
          </c:spPr>
          <c:invertIfNegative val="0"/>
          <c:dLbls>
            <c:dLbl>
              <c:idx val="1"/>
              <c:layout>
                <c:manualLayout>
                  <c:x val="-0.22668558081675569"/>
                  <c:y val="0.20115573286052013"/>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55482121212121216"/>
                      <c:h val="0.23795567375886525"/>
                    </c:manualLayout>
                  </c15:layout>
                </c:ext>
                <c:ext xmlns:c16="http://schemas.microsoft.com/office/drawing/2014/chart" uri="{C3380CC4-5D6E-409C-BE32-E72D297353CC}">
                  <c16:uniqueId val="{00000006-D27E-4394-B490-D34994DDA8A6}"/>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solidFill>
                      <a:round/>
                    </a:ln>
                    <a:effectLst/>
                  </c:spPr>
                </c15:leaderLines>
              </c:ext>
            </c:extLst>
          </c:dLbls>
          <c:cat>
            <c:numRef>
              <c:f>経営計画による効果!$B$3:$C$3</c:f>
              <c:numCache>
                <c:formatCode>"支出"\
#,##0.0"億円"</c:formatCode>
                <c:ptCount val="2"/>
                <c:pt idx="0" formatCode="&quot;収入&quot;\&#10;#,##0.0&quot;億円&quot;">
                  <c:v>45.3</c:v>
                </c:pt>
                <c:pt idx="1">
                  <c:v>36.199999999999996</c:v>
                </c:pt>
              </c:numCache>
            </c:numRef>
          </c:cat>
          <c:val>
            <c:numRef>
              <c:f>経営計画による効果!$B$7:$C$7</c:f>
              <c:numCache>
                <c:formatCode>#,##0.0;[Red]\-#,##0.0</c:formatCode>
                <c:ptCount val="2"/>
                <c:pt idx="1">
                  <c:v>0.8</c:v>
                </c:pt>
              </c:numCache>
            </c:numRef>
          </c:val>
          <c:extLst>
            <c:ext xmlns:c16="http://schemas.microsoft.com/office/drawing/2014/chart" uri="{C3380CC4-5D6E-409C-BE32-E72D297353CC}">
              <c16:uniqueId val="{00000007-D27E-4394-B490-D34994DDA8A6}"/>
            </c:ext>
          </c:extLst>
        </c:ser>
        <c:ser>
          <c:idx val="4"/>
          <c:order val="4"/>
          <c:tx>
            <c:strRef>
              <c:f>経営計画による効果!$A$8</c:f>
              <c:strCache>
                <c:ptCount val="1"/>
                <c:pt idx="0">
                  <c:v>経常損益</c:v>
                </c:pt>
              </c:strCache>
            </c:strRef>
          </c:tx>
          <c:spPr>
            <a:noFill/>
            <a:ln w="31750">
              <a:solidFill>
                <a:srgbClr val="7030A0"/>
              </a:solidFill>
              <a:prstDash val="sysDot"/>
            </a:ln>
            <a:effectLst/>
          </c:spPr>
          <c:invertIfNegative val="0"/>
          <c:dLbls>
            <c:dLbl>
              <c:idx val="1"/>
              <c:layout>
                <c:manualLayout>
                  <c:x val="1.6350757575757574E-2"/>
                  <c:y val="-0.13041252955082741"/>
                </c:manualLayout>
              </c:layout>
              <c:dLblPos val="ctr"/>
              <c:showLegendKey val="0"/>
              <c:showVal val="1"/>
              <c:showCatName val="0"/>
              <c:showSerName val="1"/>
              <c:showPercent val="0"/>
              <c:showBubbleSize val="0"/>
              <c:extLst>
                <c:ext xmlns:c15="http://schemas.microsoft.com/office/drawing/2012/chart" uri="{CE6537A1-D6FC-4f65-9D91-7224C49458BB}">
                  <c15:layout>
                    <c:manualLayout>
                      <c:w val="0.42312768256909061"/>
                      <c:h val="0.11352074966532798"/>
                    </c:manualLayout>
                  </c15:layout>
                </c:ext>
                <c:ext xmlns:c16="http://schemas.microsoft.com/office/drawing/2014/chart" uri="{C3380CC4-5D6E-409C-BE32-E72D297353CC}">
                  <c16:uniqueId val="{00000008-D27E-4394-B490-D34994DDA8A6}"/>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経営計画による効果!$B$3:$C$3</c:f>
              <c:numCache>
                <c:formatCode>"支出"\
#,##0.0"億円"</c:formatCode>
                <c:ptCount val="2"/>
                <c:pt idx="0" formatCode="&quot;収入&quot;\&#10;#,##0.0&quot;億円&quot;">
                  <c:v>45.3</c:v>
                </c:pt>
                <c:pt idx="1">
                  <c:v>36.199999999999996</c:v>
                </c:pt>
              </c:numCache>
            </c:numRef>
          </c:cat>
          <c:val>
            <c:numRef>
              <c:f>経営計画による効果!$B$8:$C$8</c:f>
              <c:numCache>
                <c:formatCode>#,##0.0;[Red]\-#,##0.0</c:formatCode>
                <c:ptCount val="2"/>
                <c:pt idx="1">
                  <c:v>9.1</c:v>
                </c:pt>
              </c:numCache>
            </c:numRef>
          </c:val>
          <c:extLst>
            <c:ext xmlns:c16="http://schemas.microsoft.com/office/drawing/2014/chart" uri="{C3380CC4-5D6E-409C-BE32-E72D297353CC}">
              <c16:uniqueId val="{00000009-D27E-4394-B490-D34994DDA8A6}"/>
            </c:ext>
          </c:extLst>
        </c:ser>
        <c:dLbls>
          <c:dLblPos val="ctr"/>
          <c:showLegendKey val="0"/>
          <c:showVal val="1"/>
          <c:showCatName val="0"/>
          <c:showSerName val="0"/>
          <c:showPercent val="0"/>
          <c:showBubbleSize val="0"/>
        </c:dLbls>
        <c:gapWidth val="65"/>
        <c:overlap val="100"/>
        <c:axId val="443079064"/>
        <c:axId val="443080632"/>
      </c:barChart>
      <c:catAx>
        <c:axId val="443079064"/>
        <c:scaling>
          <c:orientation val="minMax"/>
        </c:scaling>
        <c:delete val="1"/>
        <c:axPos val="b"/>
        <c:numFmt formatCode="&quot;収入&quot;\&#10;#,##0.0&quot;億円&quot;" sourceLinked="1"/>
        <c:majorTickMark val="out"/>
        <c:minorTickMark val="none"/>
        <c:tickLblPos val="nextTo"/>
        <c:crossAx val="443080632"/>
        <c:crosses val="autoZero"/>
        <c:auto val="1"/>
        <c:lblAlgn val="ctr"/>
        <c:lblOffset val="100"/>
        <c:noMultiLvlLbl val="0"/>
      </c:catAx>
      <c:valAx>
        <c:axId val="443080632"/>
        <c:scaling>
          <c:orientation val="minMax"/>
        </c:scaling>
        <c:delete val="1"/>
        <c:axPos val="l"/>
        <c:numFmt formatCode="#,##0.0;[Red]\-#,##0.0" sourceLinked="1"/>
        <c:majorTickMark val="none"/>
        <c:minorTickMark val="none"/>
        <c:tickLblPos val="nextTo"/>
        <c:crossAx val="443079064"/>
        <c:crosses val="autoZero"/>
        <c:crossBetween val="between"/>
      </c:valAx>
      <c:spPr>
        <a:noFill/>
        <a:ln w="25400">
          <a:noFill/>
        </a:ln>
        <a:effectLst/>
      </c:spPr>
    </c:plotArea>
    <c:plotVisOnly val="1"/>
    <c:dispBlanksAs val="gap"/>
    <c:showDLblsOverMax val="0"/>
  </c:chart>
  <c:spPr>
    <a:noFill/>
    <a:ln w="9525" cap="flat" cmpd="sng" algn="ctr">
      <a:noFill/>
      <a:round/>
    </a:ln>
    <a:effectLst/>
  </c:spPr>
  <c:txPr>
    <a:bodyPr/>
    <a:lstStyle/>
    <a:p>
      <a:pPr>
        <a:defRPr sz="8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215686274509795E-3"/>
          <c:y val="1.6599881796690308E-2"/>
          <c:w val="0.99607843137254903"/>
          <c:h val="0.95337647754137111"/>
        </c:manualLayout>
      </c:layout>
      <c:barChart>
        <c:barDir val="col"/>
        <c:grouping val="stacked"/>
        <c:varyColors val="0"/>
        <c:ser>
          <c:idx val="0"/>
          <c:order val="0"/>
          <c:tx>
            <c:strRef>
              <c:f>経営計画による効果!$A$4</c:f>
              <c:strCache>
                <c:ptCount val="1"/>
                <c:pt idx="0">
                  <c:v>営業収益</c:v>
                </c:pt>
              </c:strCache>
            </c:strRef>
          </c:tx>
          <c:spPr>
            <a:noFill/>
            <a:ln>
              <a:solidFill>
                <a:srgbClr val="7030A0"/>
              </a:solidFill>
            </a:ln>
            <a:effectLst/>
          </c:spPr>
          <c:invertIfNegative val="0"/>
          <c:dLbls>
            <c:dLbl>
              <c:idx val="0"/>
              <c:layout>
                <c:manualLayout>
                  <c:x val="-1.2164942141676361E-2"/>
                  <c:y val="0.14041909770728894"/>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39535440613026818"/>
                      <c:h val="0.37379432624113473"/>
                    </c:manualLayout>
                  </c15:layout>
                </c:ext>
                <c:ext xmlns:c16="http://schemas.microsoft.com/office/drawing/2014/chart" uri="{C3380CC4-5D6E-409C-BE32-E72D297353CC}">
                  <c16:uniqueId val="{00000000-405C-4798-BE58-DA0D74E29227}"/>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経営計画による効果!$F$3:$G$3</c:f>
              <c:numCache>
                <c:formatCode>"支出"\
#,##0.0"億円"</c:formatCode>
                <c:ptCount val="2"/>
                <c:pt idx="0" formatCode="&quot;収入&quot;\&#10;#,##0.0&quot;億円&quot;">
                  <c:v>48</c:v>
                </c:pt>
                <c:pt idx="1">
                  <c:v>35.9</c:v>
                </c:pt>
              </c:numCache>
            </c:numRef>
          </c:cat>
          <c:val>
            <c:numRef>
              <c:f>経営計画による効果!$F$4:$G$4</c:f>
              <c:numCache>
                <c:formatCode>General</c:formatCode>
                <c:ptCount val="2"/>
                <c:pt idx="0" formatCode="#,##0.0;[Red]\-#,##0.0">
                  <c:v>47.7</c:v>
                </c:pt>
              </c:numCache>
            </c:numRef>
          </c:val>
          <c:extLst>
            <c:ext xmlns:c16="http://schemas.microsoft.com/office/drawing/2014/chart" uri="{C3380CC4-5D6E-409C-BE32-E72D297353CC}">
              <c16:uniqueId val="{00000001-405C-4798-BE58-DA0D74E29227}"/>
            </c:ext>
          </c:extLst>
        </c:ser>
        <c:ser>
          <c:idx val="1"/>
          <c:order val="1"/>
          <c:tx>
            <c:strRef>
              <c:f>経営計画による効果!$A$5</c:f>
              <c:strCache>
                <c:ptCount val="1"/>
                <c:pt idx="0">
                  <c:v>営業外収益</c:v>
                </c:pt>
              </c:strCache>
            </c:strRef>
          </c:tx>
          <c:spPr>
            <a:noFill/>
            <a:ln>
              <a:solidFill>
                <a:srgbClr val="7030A0"/>
              </a:solidFill>
            </a:ln>
            <a:effectLst/>
          </c:spPr>
          <c:invertIfNegative val="0"/>
          <c:dLbls>
            <c:dLbl>
              <c:idx val="0"/>
              <c:layout>
                <c:manualLayout>
                  <c:x val="2.6959733872119838E-3"/>
                  <c:y val="-6.9935080943380717E-2"/>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3793097818322824"/>
                      <c:h val="0.13213082422549102"/>
                    </c:manualLayout>
                  </c15:layout>
                </c:ext>
                <c:ext xmlns:c16="http://schemas.microsoft.com/office/drawing/2014/chart" uri="{C3380CC4-5D6E-409C-BE32-E72D297353CC}">
                  <c16:uniqueId val="{00000002-405C-4798-BE58-DA0D74E29227}"/>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経営計画による効果!$F$3:$G$3</c:f>
              <c:numCache>
                <c:formatCode>"支出"\
#,##0.0"億円"</c:formatCode>
                <c:ptCount val="2"/>
                <c:pt idx="0" formatCode="&quot;収入&quot;\&#10;#,##0.0&quot;億円&quot;">
                  <c:v>48</c:v>
                </c:pt>
                <c:pt idx="1">
                  <c:v>35.9</c:v>
                </c:pt>
              </c:numCache>
            </c:numRef>
          </c:cat>
          <c:val>
            <c:numRef>
              <c:f>経営計画による効果!$F$5:$G$5</c:f>
              <c:numCache>
                <c:formatCode>General</c:formatCode>
                <c:ptCount val="2"/>
                <c:pt idx="0" formatCode="#,##0.0;[Red]\-#,##0.0">
                  <c:v>0.3</c:v>
                </c:pt>
              </c:numCache>
            </c:numRef>
          </c:val>
          <c:extLst>
            <c:ext xmlns:c16="http://schemas.microsoft.com/office/drawing/2014/chart" uri="{C3380CC4-5D6E-409C-BE32-E72D297353CC}">
              <c16:uniqueId val="{00000003-405C-4798-BE58-DA0D74E29227}"/>
            </c:ext>
          </c:extLst>
        </c:ser>
        <c:ser>
          <c:idx val="2"/>
          <c:order val="2"/>
          <c:tx>
            <c:strRef>
              <c:f>経営計画による効果!$A$6</c:f>
              <c:strCache>
                <c:ptCount val="1"/>
                <c:pt idx="0">
                  <c:v>営業費用</c:v>
                </c:pt>
              </c:strCache>
            </c:strRef>
          </c:tx>
          <c:spPr>
            <a:noFill/>
            <a:ln>
              <a:solidFill>
                <a:srgbClr val="7030A0"/>
              </a:solidFill>
            </a:ln>
            <a:effectLst/>
          </c:spPr>
          <c:invertIfNegative val="0"/>
          <c:dLbls>
            <c:dLbl>
              <c:idx val="1"/>
              <c:layout/>
              <c:dLblPos val="ctr"/>
              <c:showLegendKey val="0"/>
              <c:showVal val="1"/>
              <c:showCatName val="0"/>
              <c:showSerName val="1"/>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4-405C-4798-BE58-DA0D74E29227}"/>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経営計画による効果!$F$3:$G$3</c:f>
              <c:numCache>
                <c:formatCode>"支出"\
#,##0.0"億円"</c:formatCode>
                <c:ptCount val="2"/>
                <c:pt idx="0" formatCode="&quot;収入&quot;\&#10;#,##0.0&quot;億円&quot;">
                  <c:v>48</c:v>
                </c:pt>
                <c:pt idx="1">
                  <c:v>35.9</c:v>
                </c:pt>
              </c:numCache>
            </c:numRef>
          </c:cat>
          <c:val>
            <c:numRef>
              <c:f>経営計画による効果!$F$6:$G$6</c:f>
              <c:numCache>
                <c:formatCode>#,##0.0;[Red]\-#,##0.0</c:formatCode>
                <c:ptCount val="2"/>
                <c:pt idx="1">
                  <c:v>35.1</c:v>
                </c:pt>
              </c:numCache>
            </c:numRef>
          </c:val>
          <c:extLst>
            <c:ext xmlns:c16="http://schemas.microsoft.com/office/drawing/2014/chart" uri="{C3380CC4-5D6E-409C-BE32-E72D297353CC}">
              <c16:uniqueId val="{00000005-405C-4798-BE58-DA0D74E29227}"/>
            </c:ext>
          </c:extLst>
        </c:ser>
        <c:ser>
          <c:idx val="3"/>
          <c:order val="3"/>
          <c:tx>
            <c:strRef>
              <c:f>経営計画による効果!$A$7</c:f>
              <c:strCache>
                <c:ptCount val="1"/>
                <c:pt idx="0">
                  <c:v>営業外費用</c:v>
                </c:pt>
              </c:strCache>
            </c:strRef>
          </c:tx>
          <c:spPr>
            <a:noFill/>
            <a:ln>
              <a:solidFill>
                <a:srgbClr val="7030A0"/>
              </a:solidFill>
            </a:ln>
            <a:effectLst/>
          </c:spPr>
          <c:invertIfNegative val="0"/>
          <c:dLbls>
            <c:dLbl>
              <c:idx val="1"/>
              <c:layout>
                <c:manualLayout>
                  <c:x val="-0.33568636363636362"/>
                  <c:y val="0.15167789598108747"/>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8883256208223896"/>
                      <c:h val="0.18193085106382978"/>
                    </c:manualLayout>
                  </c15:layout>
                </c:ext>
                <c:ext xmlns:c16="http://schemas.microsoft.com/office/drawing/2014/chart" uri="{C3380CC4-5D6E-409C-BE32-E72D297353CC}">
                  <c16:uniqueId val="{00000006-405C-4798-BE58-DA0D74E29227}"/>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solidFill>
                      <a:round/>
                    </a:ln>
                    <a:effectLst/>
                  </c:spPr>
                </c15:leaderLines>
              </c:ext>
            </c:extLst>
          </c:dLbls>
          <c:cat>
            <c:numRef>
              <c:f>経営計画による効果!$F$3:$G$3</c:f>
              <c:numCache>
                <c:formatCode>"支出"\
#,##0.0"億円"</c:formatCode>
                <c:ptCount val="2"/>
                <c:pt idx="0" formatCode="&quot;収入&quot;\&#10;#,##0.0&quot;億円&quot;">
                  <c:v>48</c:v>
                </c:pt>
                <c:pt idx="1">
                  <c:v>35.9</c:v>
                </c:pt>
              </c:numCache>
            </c:numRef>
          </c:cat>
          <c:val>
            <c:numRef>
              <c:f>経営計画による効果!$F$7:$G$7</c:f>
              <c:numCache>
                <c:formatCode>#,##0.0;[Red]\-#,##0.0</c:formatCode>
                <c:ptCount val="2"/>
                <c:pt idx="1">
                  <c:v>0.8</c:v>
                </c:pt>
              </c:numCache>
            </c:numRef>
          </c:val>
          <c:extLst>
            <c:ext xmlns:c16="http://schemas.microsoft.com/office/drawing/2014/chart" uri="{C3380CC4-5D6E-409C-BE32-E72D297353CC}">
              <c16:uniqueId val="{00000007-405C-4798-BE58-DA0D74E29227}"/>
            </c:ext>
          </c:extLst>
        </c:ser>
        <c:ser>
          <c:idx val="4"/>
          <c:order val="4"/>
          <c:tx>
            <c:strRef>
              <c:f>経営計画による効果!$A$8</c:f>
              <c:strCache>
                <c:ptCount val="1"/>
                <c:pt idx="0">
                  <c:v>経常損益</c:v>
                </c:pt>
              </c:strCache>
            </c:strRef>
          </c:tx>
          <c:spPr>
            <a:noFill/>
            <a:ln w="31750">
              <a:solidFill>
                <a:srgbClr val="7030A0"/>
              </a:solidFill>
              <a:prstDash val="sysDot"/>
            </a:ln>
            <a:effectLst/>
          </c:spPr>
          <c:invertIfNegative val="0"/>
          <c:dLbls>
            <c:dLbl>
              <c:idx val="1"/>
              <c:layout>
                <c:manualLayout>
                  <c:x val="-3.8826864551632201E-2"/>
                  <c:y val="-0.16888297872340424"/>
                </c:manualLayout>
              </c:layout>
              <c:tx>
                <c:rich>
                  <a:bodyPr rot="0" spcFirstLastPara="1" vertOverflow="ellipsis" vert="horz" wrap="square" lIns="38100" tIns="19050" rIns="38100" bIns="19050" anchor="ctr" anchorCtr="1">
                    <a:noAutofit/>
                  </a:bodyPr>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r>
                      <a:rPr lang="ja-JP" altLang="en-US"/>
                      <a:t>経常損益</a:t>
                    </a:r>
                    <a:fld id="{FF6F2214-4846-42C6-86CD-35165BEAEEFF}" type="VALUE">
                      <a:rPr lang="en-US" altLang="ja-JP"/>
                      <a:pPr>
                        <a:defRPr/>
                      </a:pPr>
                      <a:t>[値]</a:t>
                    </a:fld>
                    <a:endParaRPr lang="ja-JP" altLang="en-US"/>
                  </a:p>
                </c:rich>
              </c:tx>
              <c:spPr>
                <a:noFill/>
                <a:ln>
                  <a:noFill/>
                </a:ln>
                <a:effectLst/>
              </c:spPr>
              <c:txPr>
                <a:bodyPr rot="0" spcFirstLastPara="1" vertOverflow="ellipsis" vert="horz" wrap="square" lIns="38100" tIns="19050" rIns="38100" bIns="19050" anchor="ctr" anchorCtr="1">
                  <a:noAutofit/>
                </a:bodyPr>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51325245619154813"/>
                      <c:h val="0.16212765957446809"/>
                    </c:manualLayout>
                  </c15:layout>
                  <c15:dlblFieldTable/>
                  <c15:showDataLabelsRange val="0"/>
                </c:ext>
                <c:ext xmlns:c16="http://schemas.microsoft.com/office/drawing/2014/chart" uri="{C3380CC4-5D6E-409C-BE32-E72D297353CC}">
                  <c16:uniqueId val="{00000008-405C-4798-BE58-DA0D74E29227}"/>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経営計画による効果!$F$3:$G$3</c:f>
              <c:numCache>
                <c:formatCode>"支出"\
#,##0.0"億円"</c:formatCode>
                <c:ptCount val="2"/>
                <c:pt idx="0" formatCode="&quot;収入&quot;\&#10;#,##0.0&quot;億円&quot;">
                  <c:v>48</c:v>
                </c:pt>
                <c:pt idx="1">
                  <c:v>35.9</c:v>
                </c:pt>
              </c:numCache>
            </c:numRef>
          </c:cat>
          <c:val>
            <c:numRef>
              <c:f>経営計画による効果!$F$8:$G$8</c:f>
              <c:numCache>
                <c:formatCode>#,##0.0;[Red]\-#,##0.0</c:formatCode>
                <c:ptCount val="2"/>
                <c:pt idx="1">
                  <c:v>12.099999999999998</c:v>
                </c:pt>
              </c:numCache>
            </c:numRef>
          </c:val>
          <c:extLst>
            <c:ext xmlns:c16="http://schemas.microsoft.com/office/drawing/2014/chart" uri="{C3380CC4-5D6E-409C-BE32-E72D297353CC}">
              <c16:uniqueId val="{00000009-405C-4798-BE58-DA0D74E29227}"/>
            </c:ext>
          </c:extLst>
        </c:ser>
        <c:dLbls>
          <c:dLblPos val="ctr"/>
          <c:showLegendKey val="0"/>
          <c:showVal val="1"/>
          <c:showCatName val="0"/>
          <c:showSerName val="0"/>
          <c:showPercent val="0"/>
          <c:showBubbleSize val="0"/>
        </c:dLbls>
        <c:gapWidth val="65"/>
        <c:overlap val="100"/>
        <c:axId val="443079848"/>
        <c:axId val="443088080"/>
      </c:barChart>
      <c:catAx>
        <c:axId val="443079848"/>
        <c:scaling>
          <c:orientation val="minMax"/>
        </c:scaling>
        <c:delete val="1"/>
        <c:axPos val="b"/>
        <c:numFmt formatCode="&quot;収入&quot;\&#10;#,##0.0&quot;億円&quot;" sourceLinked="1"/>
        <c:majorTickMark val="out"/>
        <c:minorTickMark val="none"/>
        <c:tickLblPos val="nextTo"/>
        <c:crossAx val="443088080"/>
        <c:crosses val="autoZero"/>
        <c:auto val="1"/>
        <c:lblAlgn val="ctr"/>
        <c:lblOffset val="100"/>
        <c:noMultiLvlLbl val="0"/>
      </c:catAx>
      <c:valAx>
        <c:axId val="443088080"/>
        <c:scaling>
          <c:orientation val="minMax"/>
        </c:scaling>
        <c:delete val="1"/>
        <c:axPos val="l"/>
        <c:numFmt formatCode="#,##0.0;[Red]\-#,##0.0" sourceLinked="1"/>
        <c:majorTickMark val="none"/>
        <c:minorTickMark val="none"/>
        <c:tickLblPos val="nextTo"/>
        <c:crossAx val="443079848"/>
        <c:crosses val="autoZero"/>
        <c:crossBetween val="between"/>
      </c:valAx>
      <c:spPr>
        <a:noFill/>
        <a:ln w="25400">
          <a:noFill/>
        </a:ln>
        <a:effectLst/>
      </c:spPr>
    </c:plotArea>
    <c:plotVisOnly val="1"/>
    <c:dispBlanksAs val="gap"/>
    <c:showDLblsOverMax val="0"/>
  </c:chart>
  <c:spPr>
    <a:noFill/>
    <a:ln w="9525" cap="flat" cmpd="sng" algn="ctr">
      <a:noFill/>
      <a:round/>
    </a:ln>
    <a:effectLst/>
  </c:spPr>
  <c:txPr>
    <a:bodyPr/>
    <a:lstStyle/>
    <a:p>
      <a:pPr>
        <a:defRPr sz="8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CBFF06E-E0EF-4906-B12D-2C8E2B517655}" type="datetimeFigureOut">
              <a:rPr kumimoji="1" lang="ja-JP" altLang="en-US" smtClean="0"/>
              <a:t>2022/3/10</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3833332-7681-4398-81D6-0574307D3D5A}" type="slidenum">
              <a:rPr kumimoji="1" lang="ja-JP" altLang="en-US" smtClean="0"/>
              <a:t>‹#›</a:t>
            </a:fld>
            <a:endParaRPr kumimoji="1" lang="ja-JP" altLang="en-US"/>
          </a:p>
        </p:txBody>
      </p:sp>
    </p:spTree>
    <p:extLst>
      <p:ext uri="{BB962C8B-B14F-4D97-AF65-F5344CB8AC3E}">
        <p14:creationId xmlns:p14="http://schemas.microsoft.com/office/powerpoint/2010/main" val="13358374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375" cy="498645"/>
          </a:xfrm>
          <a:prstGeom prst="rect">
            <a:avLst/>
          </a:prstGeom>
        </p:spPr>
        <p:txBody>
          <a:bodyPr vert="horz" lIns="92187" tIns="46091" rIns="92187" bIns="460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645"/>
          </a:xfrm>
          <a:prstGeom prst="rect">
            <a:avLst/>
          </a:prstGeom>
        </p:spPr>
        <p:txBody>
          <a:bodyPr vert="horz" lIns="92187" tIns="46091" rIns="92187" bIns="46091" rtlCol="0"/>
          <a:lstStyle>
            <a:lvl1pPr algn="r">
              <a:defRPr sz="1200"/>
            </a:lvl1pPr>
          </a:lstStyle>
          <a:p>
            <a:fld id="{03CF707E-E338-4175-96F7-401751D3C73D}" type="datetimeFigureOut">
              <a:rPr kumimoji="1" lang="ja-JP" altLang="en-US" smtClean="0"/>
              <a:t>2022/3/10</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4388"/>
          </a:xfrm>
          <a:prstGeom prst="rect">
            <a:avLst/>
          </a:prstGeom>
          <a:noFill/>
          <a:ln w="12700">
            <a:solidFill>
              <a:prstClr val="black"/>
            </a:solidFill>
          </a:ln>
        </p:spPr>
        <p:txBody>
          <a:bodyPr vert="horz" lIns="92187" tIns="46091" rIns="92187" bIns="46091" rtlCol="0" anchor="ctr"/>
          <a:lstStyle/>
          <a:p>
            <a:endParaRPr lang="ja-JP" altLang="en-US"/>
          </a:p>
        </p:txBody>
      </p:sp>
      <p:sp>
        <p:nvSpPr>
          <p:cNvPr id="5" name="ノート プレースホルダー 4"/>
          <p:cNvSpPr>
            <a:spLocks noGrp="1"/>
          </p:cNvSpPr>
          <p:nvPr>
            <p:ph type="body" sz="quarter" idx="3"/>
          </p:nvPr>
        </p:nvSpPr>
        <p:spPr>
          <a:xfrm>
            <a:off x="680241" y="4783479"/>
            <a:ext cx="5446723" cy="3914043"/>
          </a:xfrm>
          <a:prstGeom prst="rect">
            <a:avLst/>
          </a:prstGeom>
        </p:spPr>
        <p:txBody>
          <a:bodyPr vert="horz" lIns="92187" tIns="46091" rIns="92187" bIns="4609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94"/>
            <a:ext cx="2950375" cy="498645"/>
          </a:xfrm>
          <a:prstGeom prst="rect">
            <a:avLst/>
          </a:prstGeom>
        </p:spPr>
        <p:txBody>
          <a:bodyPr vert="horz" lIns="92187" tIns="46091" rIns="92187" bIns="460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694"/>
            <a:ext cx="2950374" cy="498645"/>
          </a:xfrm>
          <a:prstGeom prst="rect">
            <a:avLst/>
          </a:prstGeom>
        </p:spPr>
        <p:txBody>
          <a:bodyPr vert="horz" lIns="92187" tIns="46091" rIns="92187" bIns="46091" rtlCol="0" anchor="b"/>
          <a:lstStyle>
            <a:lvl1pPr algn="r">
              <a:defRPr sz="1200"/>
            </a:lvl1pPr>
          </a:lstStyle>
          <a:p>
            <a:fld id="{552D216E-87BB-4C3D-8BE9-1BEE5930CF15}" type="slidenum">
              <a:rPr kumimoji="1" lang="ja-JP" altLang="en-US" smtClean="0"/>
              <a:t>‹#›</a:t>
            </a:fld>
            <a:endParaRPr kumimoji="1" lang="ja-JP" altLang="en-US"/>
          </a:p>
        </p:txBody>
      </p:sp>
    </p:spTree>
    <p:extLst>
      <p:ext uri="{BB962C8B-B14F-4D97-AF65-F5344CB8AC3E}">
        <p14:creationId xmlns:p14="http://schemas.microsoft.com/office/powerpoint/2010/main" val="4268015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32</a:t>
            </a:fld>
            <a:endParaRPr kumimoji="1" lang="ja-JP" altLang="en-US"/>
          </a:p>
        </p:txBody>
      </p:sp>
    </p:spTree>
    <p:extLst>
      <p:ext uri="{BB962C8B-B14F-4D97-AF65-F5344CB8AC3E}">
        <p14:creationId xmlns:p14="http://schemas.microsoft.com/office/powerpoint/2010/main" val="501621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34</a:t>
            </a:fld>
            <a:endParaRPr kumimoji="1" lang="ja-JP" altLang="en-US"/>
          </a:p>
        </p:txBody>
      </p:sp>
    </p:spTree>
    <p:extLst>
      <p:ext uri="{BB962C8B-B14F-4D97-AF65-F5344CB8AC3E}">
        <p14:creationId xmlns:p14="http://schemas.microsoft.com/office/powerpoint/2010/main" val="3830390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35</a:t>
            </a:fld>
            <a:endParaRPr kumimoji="1" lang="ja-JP" altLang="en-US"/>
          </a:p>
        </p:txBody>
      </p:sp>
    </p:spTree>
    <p:extLst>
      <p:ext uri="{BB962C8B-B14F-4D97-AF65-F5344CB8AC3E}">
        <p14:creationId xmlns:p14="http://schemas.microsoft.com/office/powerpoint/2010/main" val="2175153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238FB8E-F648-4D88-82DC-305279067A1A}"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4541" y="6626111"/>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3684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D67983-E189-49E6-8951-18611FBCA033}" type="datetime1">
              <a:rPr kumimoji="1" lang="ja-JP" altLang="en-US" smtClean="0"/>
              <a:t>2022/3/10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42202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D442B68-F349-46A3-A0D2-B02BFE3943F6}"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6735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8D0E24A-EF47-4766-9536-7A6DF9F261B3}"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5695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A564541-371F-46C0-9A2C-79C24D7D88C3}"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07180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DC475D-1883-47E8-998F-C0822B32A38A}"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1037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E4939CD-2B84-42CD-B960-E8BDBA26AF73}"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8001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BD06B5-BD4C-4EB7-8AEE-43EB8A1522EA}"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9467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2B6E8B-368D-4912-A6E5-F904FF6BBAE5}"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48206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F5EDFF-F68A-4B3C-90D7-3F1FAAC906B9}"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5914" y="6624770"/>
            <a:ext cx="512638" cy="365125"/>
          </a:xfrm>
        </p:spPr>
        <p:txBody>
          <a:bodyPr/>
          <a:lstStyle/>
          <a:p>
            <a:fld id="{8F2DF4D1-A360-4C90-B403-85324C324155}" type="slidenum">
              <a:rPr kumimoji="1" lang="ja-JP" altLang="en-US" smtClean="0"/>
              <a:t>‹#›</a:t>
            </a:fld>
            <a:endParaRPr kumimoji="1" lang="ja-JP" altLang="en-US" dirty="0"/>
          </a:p>
        </p:txBody>
      </p:sp>
    </p:spTree>
    <p:extLst>
      <p:ext uri="{BB962C8B-B14F-4D97-AF65-F5344CB8AC3E}">
        <p14:creationId xmlns:p14="http://schemas.microsoft.com/office/powerpoint/2010/main" val="1001131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21F2FAD-D011-4747-827E-32EF65BF9A55}" type="datetime1">
              <a:rPr kumimoji="1" lang="ja-JP" altLang="en-US" smtClean="0"/>
              <a:t>2022/3/10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444674" y="6041363"/>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92220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F00C058-6CA2-4484-960B-D20A181A9EE2}"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21756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8F4D6A1-5F38-4A0D-AB97-66F061ADF69D}" type="datetime1">
              <a:rPr kumimoji="1" lang="ja-JP" altLang="en-US" smtClean="0"/>
              <a:t>2022/3/10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9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DA7636F-57A3-40D4-877B-56ECED523498}" type="datetime1">
              <a:rPr kumimoji="1" lang="ja-JP" altLang="en-US" smtClean="0"/>
              <a:t>2022/3/10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55526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63033CC-6283-4C9A-B070-DC0096E61DD6}" type="datetime1">
              <a:rPr kumimoji="1" lang="ja-JP" altLang="en-US" smtClean="0"/>
              <a:t>2022/3/10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103065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71F98-43B5-402D-B69B-8E27BA682AA0}" type="datetime1">
              <a:rPr kumimoji="1" lang="ja-JP" altLang="en-US" smtClean="0"/>
              <a:t>2022/3/10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82201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3DDC5A-DAAD-4FBE-BAE5-783A452A4F38}" type="datetime1">
              <a:rPr kumimoji="1" lang="ja-JP" altLang="en-US" smtClean="0"/>
              <a:t>2022/3/10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58312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966286-B553-45B1-81C6-77BC78B3B0D6}" type="datetime1">
              <a:rPr kumimoji="1" lang="ja-JP" altLang="en-US" smtClean="0"/>
              <a:t>2022/3/10</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04497039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83"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164670"/>
            <a:ext cx="7855527" cy="362747"/>
          </a:xfrm>
          <a:noFill/>
        </p:spPr>
        <p:txBody>
          <a:bodyPr>
            <a:normAutofit/>
          </a:bodyPr>
          <a:lstStyle/>
          <a:p>
            <a:r>
              <a:rPr lang="en-US" altLang="ja-JP" sz="1600" b="1" dirty="0">
                <a:solidFill>
                  <a:schemeClr val="tx1"/>
                </a:solidFill>
                <a:latin typeface="+mj-ea"/>
              </a:rPr>
              <a:t>Ⅴ</a:t>
            </a:r>
            <a:r>
              <a:rPr kumimoji="1" lang="ja-JP" altLang="en-US" sz="1600" b="1" dirty="0">
                <a:solidFill>
                  <a:schemeClr val="tx1"/>
                </a:solidFill>
                <a:latin typeface="+mj-ea"/>
              </a:rPr>
              <a:t>　</a:t>
            </a:r>
            <a:r>
              <a:rPr kumimoji="1" lang="ja-JP" altLang="en-US" sz="1600" b="1" dirty="0" smtClean="0">
                <a:solidFill>
                  <a:schemeClr val="tx1"/>
                </a:solidFill>
                <a:latin typeface="+mj-ea"/>
              </a:rPr>
              <a:t>短期的取組に</a:t>
            </a:r>
            <a:r>
              <a:rPr kumimoji="1" lang="ja-JP" altLang="en-US" sz="1600" b="1" dirty="0">
                <a:solidFill>
                  <a:schemeClr val="tx1"/>
                </a:solidFill>
                <a:latin typeface="+mj-ea"/>
              </a:rPr>
              <a:t>よる効果</a:t>
            </a:r>
          </a:p>
        </p:txBody>
      </p:sp>
      <p:sp>
        <p:nvSpPr>
          <p:cNvPr id="21" name="正方形/長方形 20"/>
          <p:cNvSpPr/>
          <p:nvPr/>
        </p:nvSpPr>
        <p:spPr>
          <a:xfrm>
            <a:off x="112856" y="683061"/>
            <a:ext cx="8820129" cy="4787799"/>
          </a:xfrm>
          <a:prstGeom prst="rect">
            <a:avLst/>
          </a:prstGeom>
          <a:noFill/>
          <a:ln w="38100">
            <a:solidFill>
              <a:srgbClr val="7030A0"/>
            </a:solidFill>
          </a:ln>
          <a:effectLst/>
        </p:spPr>
        <p:txBody>
          <a:bodyPr wrap="square">
            <a:noAutofit/>
          </a:bodyPr>
          <a:lstStyle/>
          <a:p>
            <a:pPr lvl="0">
              <a:spcAft>
                <a:spcPts val="0"/>
              </a:spcAft>
            </a:pPr>
            <a:endParaRPr lang="en-US" altLang="ja-JP" sz="1300" kern="100" dirty="0">
              <a:latin typeface="+mn-ea"/>
              <a:cs typeface="Times New Roman" panose="02020603050405020304" pitchFamily="18" charset="0"/>
            </a:endParaRPr>
          </a:p>
        </p:txBody>
      </p:sp>
      <p:sp>
        <p:nvSpPr>
          <p:cNvPr id="22" name="正方形/長方形 21"/>
          <p:cNvSpPr/>
          <p:nvPr/>
        </p:nvSpPr>
        <p:spPr>
          <a:xfrm>
            <a:off x="102431" y="726327"/>
            <a:ext cx="9027715" cy="1715652"/>
          </a:xfrm>
          <a:prstGeom prst="rect">
            <a:avLst/>
          </a:prstGeom>
          <a:noFill/>
          <a:ln w="38100">
            <a:noFill/>
          </a:ln>
          <a:effectLst>
            <a:outerShdw blurRad="50800" dist="50800" dir="5400000" algn="ctr" rotWithShape="0">
              <a:schemeClr val="bg1"/>
            </a:outerShdw>
          </a:effectLst>
        </p:spPr>
        <p:txBody>
          <a:bodyPr wrap="square">
            <a:noAutofit/>
          </a:bodyPr>
          <a:lstStyle/>
          <a:p>
            <a:pPr lvl="0">
              <a:spcAft>
                <a:spcPts val="0"/>
              </a:spcAft>
            </a:pPr>
            <a:r>
              <a:rPr lang="ja-JP" altLang="en-US" sz="1400" b="1" kern="100" dirty="0">
                <a:latin typeface="+mn-ea"/>
                <a:cs typeface="Times New Roman" panose="02020603050405020304" pitchFamily="18" charset="0"/>
              </a:rPr>
              <a:t>①</a:t>
            </a:r>
            <a:r>
              <a:rPr lang="en-US" altLang="ja-JP" sz="1400" b="1" kern="100" dirty="0">
                <a:latin typeface="+mn-ea"/>
                <a:cs typeface="Times New Roman" panose="02020603050405020304" pitchFamily="18" charset="0"/>
              </a:rPr>
              <a:t>‐</a:t>
            </a:r>
            <a:r>
              <a:rPr lang="ja-JP" altLang="en-US" sz="1400" b="1" kern="100" dirty="0">
                <a:latin typeface="+mn-ea"/>
                <a:cs typeface="Times New Roman" panose="02020603050405020304" pitchFamily="18" charset="0"/>
              </a:rPr>
              <a:t>１　</a:t>
            </a:r>
            <a:r>
              <a:rPr lang="ja-JP" altLang="en-US" sz="1400" b="1" u="sng" kern="100" dirty="0" smtClean="0">
                <a:latin typeface="+mn-ea"/>
                <a:cs typeface="Times New Roman" panose="02020603050405020304" pitchFamily="18" charset="0"/>
              </a:rPr>
              <a:t>短期的取組</a:t>
            </a:r>
            <a:r>
              <a:rPr lang="ja-JP" altLang="en-US" sz="1400" b="1" u="sng" kern="100" dirty="0">
                <a:latin typeface="+mn-ea"/>
                <a:cs typeface="Times New Roman" panose="02020603050405020304" pitchFamily="18" charset="0"/>
              </a:rPr>
              <a:t>と</a:t>
            </a:r>
            <a:r>
              <a:rPr lang="ja-JP" altLang="en-US" sz="1400" b="1" u="sng" kern="100" dirty="0" smtClean="0">
                <a:latin typeface="+mn-ea"/>
                <a:cs typeface="Times New Roman" panose="02020603050405020304" pitchFamily="18" charset="0"/>
              </a:rPr>
              <a:t>して掲げた個別課題</a:t>
            </a:r>
            <a:endParaRPr lang="en-US" altLang="ja-JP" sz="1400" b="1" u="sng" kern="100" dirty="0" smtClean="0">
              <a:latin typeface="+mn-ea"/>
              <a:cs typeface="Times New Roman" panose="02020603050405020304" pitchFamily="18" charset="0"/>
            </a:endParaRPr>
          </a:p>
          <a:p>
            <a:pPr lvl="0">
              <a:spcAft>
                <a:spcPts val="0"/>
              </a:spcAft>
            </a:pPr>
            <a:endParaRPr lang="en-US" altLang="ja-JP" sz="1300" b="1" u="sng" kern="100" dirty="0">
              <a:latin typeface="+mn-ea"/>
              <a:cs typeface="Times New Roman" panose="02020603050405020304" pitchFamily="18" charset="0"/>
            </a:endParaRPr>
          </a:p>
          <a:p>
            <a:pPr lvl="0">
              <a:spcAft>
                <a:spcPts val="0"/>
              </a:spcAft>
            </a:pPr>
            <a:r>
              <a:rPr lang="ja-JP" altLang="en-US" sz="1300" kern="100" dirty="0">
                <a:latin typeface="+mn-ea"/>
                <a:cs typeface="Times New Roman" panose="02020603050405020304" pitchFamily="18" charset="0"/>
              </a:rPr>
              <a:t>　　　</a:t>
            </a:r>
            <a:r>
              <a:rPr lang="en-US" altLang="ja-JP" sz="1300" kern="100" dirty="0">
                <a:latin typeface="+mn-ea"/>
                <a:cs typeface="Times New Roman" panose="02020603050405020304" pitchFamily="18" charset="0"/>
              </a:rPr>
              <a:t>Ⅰ</a:t>
            </a:r>
            <a:r>
              <a:rPr lang="ja-JP" altLang="en-US" sz="1300" kern="100" dirty="0">
                <a:latin typeface="+mn-ea"/>
                <a:cs typeface="Times New Roman" panose="02020603050405020304" pitchFamily="18" charset="0"/>
              </a:rPr>
              <a:t>　</a:t>
            </a:r>
            <a:r>
              <a:rPr lang="en-US" altLang="ja-JP" sz="1300" kern="100" dirty="0">
                <a:latin typeface="+mn-ea"/>
                <a:cs typeface="Times New Roman" panose="02020603050405020304" pitchFamily="18" charset="0"/>
              </a:rPr>
              <a:t>C-6</a:t>
            </a:r>
            <a:r>
              <a:rPr lang="ja-JP" altLang="en-US" sz="1300" kern="100" dirty="0">
                <a:latin typeface="+mn-ea"/>
                <a:cs typeface="Times New Roman" panose="02020603050405020304" pitchFamily="18" charset="0"/>
              </a:rPr>
              <a:t>、</a:t>
            </a:r>
            <a:r>
              <a:rPr lang="ja-JP" altLang="en-US" sz="1300" kern="100" dirty="0">
                <a:latin typeface="+mn-ea"/>
                <a:cs typeface="Times New Roman" panose="02020603050405020304" pitchFamily="18" charset="0"/>
              </a:rPr>
              <a:t>７埠頭（荷役機械を含む）　</a:t>
            </a:r>
            <a:endParaRPr lang="en-US" altLang="ja-JP" sz="1300" kern="100" dirty="0">
              <a:latin typeface="+mn-ea"/>
              <a:cs typeface="Times New Roman" panose="02020603050405020304" pitchFamily="18" charset="0"/>
            </a:endParaRPr>
          </a:p>
          <a:p>
            <a:pPr lvl="0">
              <a:spcAft>
                <a:spcPts val="0"/>
              </a:spcAft>
            </a:pPr>
            <a:r>
              <a:rPr lang="ja-JP" altLang="en-US" sz="1300" kern="100" dirty="0">
                <a:latin typeface="+mn-ea"/>
                <a:cs typeface="Times New Roman" panose="02020603050405020304" pitchFamily="18" charset="0"/>
              </a:rPr>
              <a:t>　　　</a:t>
            </a:r>
            <a:r>
              <a:rPr lang="en-US" altLang="ja-JP" sz="1300" kern="100" dirty="0">
                <a:latin typeface="+mn-ea"/>
                <a:cs typeface="Times New Roman" panose="02020603050405020304" pitchFamily="18" charset="0"/>
              </a:rPr>
              <a:t>Ⅱ</a:t>
            </a:r>
            <a:r>
              <a:rPr lang="ja-JP" altLang="en-US" sz="1300" kern="100" dirty="0">
                <a:latin typeface="+mn-ea"/>
                <a:cs typeface="Times New Roman" panose="02020603050405020304" pitchFamily="18" charset="0"/>
              </a:rPr>
              <a:t>　その他低稼働地区（</a:t>
            </a:r>
            <a:r>
              <a:rPr lang="en-US" altLang="ja-JP" sz="1300" kern="100" dirty="0" smtClean="0">
                <a:latin typeface="+mn-ea"/>
                <a:cs typeface="Times New Roman" panose="02020603050405020304" pitchFamily="18" charset="0"/>
              </a:rPr>
              <a:t>D</a:t>
            </a:r>
            <a:r>
              <a:rPr lang="ja-JP" altLang="en-US" sz="1300" kern="100" dirty="0" smtClean="0">
                <a:latin typeface="+mn-ea"/>
                <a:cs typeface="Times New Roman" panose="02020603050405020304" pitchFamily="18" charset="0"/>
              </a:rPr>
              <a:t>・</a:t>
            </a:r>
            <a:r>
              <a:rPr lang="en-US" altLang="ja-JP" sz="1300" kern="100" dirty="0" smtClean="0">
                <a:latin typeface="+mn-ea"/>
                <a:cs typeface="Times New Roman" panose="02020603050405020304" pitchFamily="18" charset="0"/>
              </a:rPr>
              <a:t>E</a:t>
            </a:r>
            <a:r>
              <a:rPr lang="ja-JP" altLang="en-US" sz="1300" kern="100" dirty="0">
                <a:latin typeface="+mn-ea"/>
                <a:cs typeface="Times New Roman" panose="02020603050405020304" pitchFamily="18" charset="0"/>
              </a:rPr>
              <a:t>地区</a:t>
            </a:r>
            <a:r>
              <a:rPr lang="ja-JP" altLang="en-US" sz="1300" kern="100" dirty="0" smtClean="0">
                <a:latin typeface="+mn-ea"/>
                <a:cs typeface="Times New Roman" panose="02020603050405020304" pitchFamily="18" charset="0"/>
              </a:rPr>
              <a:t>）</a:t>
            </a:r>
            <a:endParaRPr lang="en-US" altLang="ja-JP" sz="1300" kern="100" dirty="0">
              <a:latin typeface="+mn-ea"/>
              <a:cs typeface="Times New Roman" panose="02020603050405020304" pitchFamily="18" charset="0"/>
            </a:endParaRPr>
          </a:p>
          <a:p>
            <a:pPr lvl="0">
              <a:spcAft>
                <a:spcPts val="0"/>
              </a:spcAft>
            </a:pPr>
            <a:r>
              <a:rPr lang="ja-JP" altLang="en-US" sz="1300" kern="100" dirty="0">
                <a:latin typeface="+mn-ea"/>
                <a:cs typeface="Times New Roman" panose="02020603050405020304" pitchFamily="18" charset="0"/>
              </a:rPr>
              <a:t>　　　</a:t>
            </a:r>
            <a:r>
              <a:rPr lang="en-US" altLang="ja-JP" sz="1300" kern="100" dirty="0">
                <a:latin typeface="+mn-ea"/>
                <a:cs typeface="Times New Roman" panose="02020603050405020304" pitchFamily="18" charset="0"/>
              </a:rPr>
              <a:t>Ⅲ</a:t>
            </a:r>
            <a:r>
              <a:rPr lang="ja-JP" altLang="en-US" sz="1300" kern="100" dirty="0">
                <a:latin typeface="+mn-ea"/>
                <a:cs typeface="Times New Roman" panose="02020603050405020304" pitchFamily="18" charset="0"/>
              </a:rPr>
              <a:t>　その他低稼働地区（</a:t>
            </a:r>
            <a:r>
              <a:rPr lang="en-US" altLang="ja-JP" sz="1300" kern="100" dirty="0">
                <a:latin typeface="+mn-ea"/>
                <a:cs typeface="Times New Roman" panose="02020603050405020304" pitchFamily="18" charset="0"/>
              </a:rPr>
              <a:t>I</a:t>
            </a:r>
            <a:r>
              <a:rPr lang="ja-JP" altLang="en-US" sz="1300" kern="100" dirty="0">
                <a:latin typeface="+mn-ea"/>
                <a:cs typeface="Times New Roman" panose="02020603050405020304" pitchFamily="18" charset="0"/>
              </a:rPr>
              <a:t>地区</a:t>
            </a:r>
            <a:r>
              <a:rPr lang="ja-JP" altLang="en-US" sz="1300" kern="100" dirty="0" smtClean="0">
                <a:latin typeface="+mn-ea"/>
                <a:cs typeface="Times New Roman" panose="02020603050405020304" pitchFamily="18" charset="0"/>
              </a:rPr>
              <a:t>）</a:t>
            </a:r>
            <a:endParaRPr lang="en-US" altLang="ja-JP" sz="1300" kern="100" dirty="0">
              <a:latin typeface="+mn-ea"/>
              <a:cs typeface="Times New Roman" panose="02020603050405020304" pitchFamily="18" charset="0"/>
            </a:endParaRPr>
          </a:p>
          <a:p>
            <a:pPr lvl="0">
              <a:spcAft>
                <a:spcPts val="0"/>
              </a:spcAft>
            </a:pPr>
            <a:r>
              <a:rPr lang="ja-JP" altLang="en-US" sz="1300" kern="100" dirty="0">
                <a:latin typeface="+mn-ea"/>
                <a:cs typeface="Times New Roman" panose="02020603050405020304" pitchFamily="18" charset="0"/>
              </a:rPr>
              <a:t>　　　</a:t>
            </a:r>
            <a:r>
              <a:rPr lang="en-US" altLang="ja-JP" sz="1300" kern="100" dirty="0">
                <a:latin typeface="+mn-ea"/>
                <a:cs typeface="Times New Roman" panose="02020603050405020304" pitchFamily="18" charset="0"/>
              </a:rPr>
              <a:t>Ⅳ</a:t>
            </a:r>
            <a:r>
              <a:rPr lang="ja-JP" altLang="en-US" sz="1300" kern="100" dirty="0">
                <a:latin typeface="+mn-ea"/>
                <a:cs typeface="Times New Roman" panose="02020603050405020304" pitchFamily="18" charset="0"/>
              </a:rPr>
              <a:t>　その他低稼働地区（</a:t>
            </a:r>
            <a:r>
              <a:rPr lang="en-US" altLang="ja-JP" sz="1300" kern="100" dirty="0">
                <a:latin typeface="+mn-ea"/>
                <a:cs typeface="Times New Roman" panose="02020603050405020304" pitchFamily="18" charset="0"/>
              </a:rPr>
              <a:t>Q</a:t>
            </a:r>
            <a:r>
              <a:rPr lang="ja-JP" altLang="en-US" sz="1300" kern="100" dirty="0">
                <a:latin typeface="+mn-ea"/>
                <a:cs typeface="Times New Roman" panose="02020603050405020304" pitchFamily="18" charset="0"/>
              </a:rPr>
              <a:t>地区</a:t>
            </a:r>
            <a:r>
              <a:rPr lang="ja-JP" altLang="en-US" sz="1300" kern="100" dirty="0" smtClean="0">
                <a:latin typeface="+mn-ea"/>
                <a:cs typeface="Times New Roman" panose="02020603050405020304" pitchFamily="18" charset="0"/>
              </a:rPr>
              <a:t>）</a:t>
            </a:r>
            <a:endParaRPr lang="en-US" altLang="ja-JP" sz="1300" kern="100" dirty="0">
              <a:latin typeface="+mn-ea"/>
              <a:cs typeface="Times New Roman" panose="02020603050405020304" pitchFamily="18" charset="0"/>
            </a:endParaRPr>
          </a:p>
          <a:p>
            <a:pPr lvl="0">
              <a:spcAft>
                <a:spcPts val="0"/>
              </a:spcAft>
            </a:pPr>
            <a:r>
              <a:rPr lang="ja-JP" altLang="en-US" sz="1300" kern="100" dirty="0">
                <a:latin typeface="+mn-ea"/>
                <a:cs typeface="Times New Roman" panose="02020603050405020304" pitchFamily="18" charset="0"/>
              </a:rPr>
              <a:t>　　　</a:t>
            </a:r>
            <a:r>
              <a:rPr lang="en-US" altLang="ja-JP" sz="1300" kern="100" dirty="0">
                <a:latin typeface="+mn-ea"/>
                <a:cs typeface="Times New Roman" panose="02020603050405020304" pitchFamily="18" charset="0"/>
              </a:rPr>
              <a:t>Ⅴ</a:t>
            </a:r>
            <a:r>
              <a:rPr lang="ja-JP" altLang="en-US" sz="1300" kern="100" dirty="0">
                <a:latin typeface="+mn-ea"/>
                <a:cs typeface="Times New Roman" panose="02020603050405020304" pitchFamily="18" charset="0"/>
              </a:rPr>
              <a:t>　その他低稼働地区（</a:t>
            </a:r>
            <a:r>
              <a:rPr lang="en-US" altLang="ja-JP" sz="1300" kern="100" dirty="0" smtClean="0">
                <a:latin typeface="+mn-ea"/>
                <a:cs typeface="Times New Roman" panose="02020603050405020304" pitchFamily="18" charset="0"/>
              </a:rPr>
              <a:t>A</a:t>
            </a:r>
            <a:r>
              <a:rPr lang="ja-JP" altLang="en-US" sz="1300" kern="100" dirty="0" smtClean="0">
                <a:latin typeface="+mn-ea"/>
                <a:cs typeface="Times New Roman" panose="02020603050405020304" pitchFamily="18" charset="0"/>
              </a:rPr>
              <a:t>・</a:t>
            </a:r>
            <a:r>
              <a:rPr lang="en-US" altLang="ja-JP" sz="1300" kern="100" dirty="0" smtClean="0">
                <a:latin typeface="+mn-ea"/>
                <a:cs typeface="Times New Roman" panose="02020603050405020304" pitchFamily="18" charset="0"/>
              </a:rPr>
              <a:t>B</a:t>
            </a:r>
            <a:r>
              <a:rPr lang="ja-JP" altLang="en-US" sz="1300" kern="100" dirty="0">
                <a:latin typeface="+mn-ea"/>
                <a:cs typeface="Times New Roman" panose="02020603050405020304" pitchFamily="18" charset="0"/>
              </a:rPr>
              <a:t>地区</a:t>
            </a:r>
            <a:r>
              <a:rPr lang="ja-JP" altLang="en-US" sz="1300" kern="100" dirty="0" smtClean="0">
                <a:latin typeface="+mn-ea"/>
                <a:cs typeface="Times New Roman" panose="02020603050405020304" pitchFamily="18" charset="0"/>
              </a:rPr>
              <a:t>）</a:t>
            </a:r>
            <a:endParaRPr lang="en-US" altLang="ja-JP" sz="1300" kern="100" dirty="0">
              <a:latin typeface="+mn-ea"/>
              <a:cs typeface="Times New Roman" panose="02020603050405020304" pitchFamily="18" charset="0"/>
            </a:endParaRPr>
          </a:p>
          <a:p>
            <a:pPr lvl="0">
              <a:spcAft>
                <a:spcPts val="0"/>
              </a:spcAft>
            </a:pPr>
            <a:r>
              <a:rPr lang="ja-JP" altLang="en-US" sz="1300" kern="100" dirty="0">
                <a:latin typeface="+mn-ea"/>
                <a:cs typeface="Times New Roman" panose="02020603050405020304" pitchFamily="18" charset="0"/>
              </a:rPr>
              <a:t>　　　</a:t>
            </a:r>
            <a:r>
              <a:rPr lang="en-US" altLang="ja-JP" sz="1300" kern="100" dirty="0">
                <a:latin typeface="+mn-ea"/>
                <a:cs typeface="Times New Roman" panose="02020603050405020304" pitchFamily="18" charset="0"/>
              </a:rPr>
              <a:t>Ⅵ</a:t>
            </a:r>
            <a:r>
              <a:rPr lang="ja-JP" altLang="en-US" sz="1300" kern="100" dirty="0">
                <a:latin typeface="+mn-ea"/>
                <a:cs typeface="Times New Roman" panose="02020603050405020304" pitchFamily="18" charset="0"/>
              </a:rPr>
              <a:t>　</a:t>
            </a:r>
            <a:r>
              <a:rPr lang="en-US" altLang="ja-JP" sz="1300" kern="100" dirty="0">
                <a:latin typeface="+mn-ea"/>
                <a:cs typeface="Times New Roman" panose="02020603050405020304" pitchFamily="18" charset="0"/>
              </a:rPr>
              <a:t>L</a:t>
            </a:r>
            <a:r>
              <a:rPr lang="ja-JP" altLang="en-US" sz="1300" kern="100" dirty="0">
                <a:latin typeface="+mn-ea"/>
                <a:cs typeface="Times New Roman" panose="02020603050405020304" pitchFamily="18" charset="0"/>
              </a:rPr>
              <a:t>地区基部</a:t>
            </a:r>
            <a:r>
              <a:rPr lang="ja-JP" altLang="en-US" sz="1300" kern="100" dirty="0" smtClean="0">
                <a:latin typeface="+mn-ea"/>
                <a:cs typeface="Times New Roman" panose="02020603050405020304" pitchFamily="18" charset="0"/>
              </a:rPr>
              <a:t>荷さばき地</a:t>
            </a:r>
            <a:endParaRPr lang="en-US" altLang="ja-JP" sz="1300" kern="100" dirty="0">
              <a:latin typeface="+mn-ea"/>
              <a:cs typeface="Times New Roman" panose="02020603050405020304" pitchFamily="18" charset="0"/>
            </a:endParaRPr>
          </a:p>
          <a:p>
            <a:pPr lvl="0">
              <a:spcAft>
                <a:spcPts val="0"/>
              </a:spcAft>
            </a:pPr>
            <a:endParaRPr lang="en-US" altLang="ja-JP" sz="1300" kern="100" dirty="0" smtClean="0">
              <a:latin typeface="+mn-ea"/>
              <a:cs typeface="Times New Roman" panose="02020603050405020304" pitchFamily="18" charset="0"/>
            </a:endParaRPr>
          </a:p>
          <a:p>
            <a:pPr lvl="0">
              <a:spcAft>
                <a:spcPts val="0"/>
              </a:spcAft>
            </a:pPr>
            <a:r>
              <a:rPr lang="ja-JP" altLang="en-US" sz="1400" b="1" kern="100" dirty="0" smtClean="0">
                <a:latin typeface="+mn-ea"/>
                <a:cs typeface="Times New Roman" panose="02020603050405020304" pitchFamily="18" charset="0"/>
              </a:rPr>
              <a:t>①</a:t>
            </a:r>
            <a:r>
              <a:rPr lang="en-US" altLang="ja-JP" sz="1400" b="1" kern="100" dirty="0">
                <a:latin typeface="+mn-ea"/>
                <a:cs typeface="Times New Roman" panose="02020603050405020304" pitchFamily="18" charset="0"/>
              </a:rPr>
              <a:t>-2</a:t>
            </a:r>
            <a:r>
              <a:rPr lang="ja-JP" altLang="en-US" sz="1400" b="1" kern="100" dirty="0">
                <a:latin typeface="+mn-ea"/>
                <a:cs typeface="Times New Roman" panose="02020603050405020304" pitchFamily="18" charset="0"/>
              </a:rPr>
              <a:t>　</a:t>
            </a:r>
            <a:r>
              <a:rPr lang="ja-JP" altLang="en-US" sz="1400" b="1" u="sng" kern="100" dirty="0" smtClean="0">
                <a:latin typeface="+mn-ea"/>
                <a:cs typeface="Times New Roman" panose="02020603050405020304" pitchFamily="18" charset="0"/>
              </a:rPr>
              <a:t>取組結果</a:t>
            </a:r>
            <a:endParaRPr lang="en-US" altLang="ja-JP" sz="1400" b="1" u="sng" kern="100" dirty="0">
              <a:latin typeface="+mn-ea"/>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fld id="{8F2DF4D1-A360-4C90-B403-85324C324155}" type="slidenum">
              <a:rPr kumimoji="1" lang="ja-JP" altLang="en-US" smtClean="0"/>
              <a:t>32</a:t>
            </a:fld>
            <a:endParaRPr kumimoji="1" lang="ja-JP" altLang="en-US" dirty="0"/>
          </a:p>
        </p:txBody>
      </p:sp>
      <p:sp>
        <p:nvSpPr>
          <p:cNvPr id="44" name="正方形/長方形 43"/>
          <p:cNvSpPr/>
          <p:nvPr/>
        </p:nvSpPr>
        <p:spPr>
          <a:xfrm>
            <a:off x="111956" y="5509733"/>
            <a:ext cx="1659302" cy="256432"/>
          </a:xfrm>
          <a:prstGeom prst="rect">
            <a:avLst/>
          </a:prstGeom>
          <a:solidFill>
            <a:srgbClr val="7030A0"/>
          </a:solidFill>
        </p:spPr>
        <p:txBody>
          <a:bodyPr wrap="square" anchor="ctr">
            <a:noAutofit/>
          </a:bodyPr>
          <a:lstStyle/>
          <a:p>
            <a:pPr lvl="0" algn="just">
              <a:spcAft>
                <a:spcPts val="0"/>
              </a:spcAft>
            </a:pPr>
            <a:r>
              <a:rPr lang="ja-JP" altLang="en-US" sz="1300" b="1" kern="100" dirty="0" smtClean="0">
                <a:solidFill>
                  <a:schemeClr val="bg1"/>
                </a:solidFill>
                <a:latin typeface="+mn-ea"/>
                <a:cs typeface="Times New Roman" panose="02020603050405020304" pitchFamily="18" charset="0"/>
              </a:rPr>
              <a:t>　効果</a:t>
            </a:r>
            <a:r>
              <a:rPr lang="ja-JP" altLang="en-US" sz="1300" b="1" kern="100" dirty="0">
                <a:solidFill>
                  <a:schemeClr val="bg1"/>
                </a:solidFill>
                <a:latin typeface="+mn-ea"/>
                <a:cs typeface="Times New Roman" panose="02020603050405020304" pitchFamily="18" charset="0"/>
              </a:rPr>
              <a:t>額について</a:t>
            </a:r>
            <a:endParaRPr lang="en-US" altLang="ja-JP" sz="1300" b="1" kern="100" dirty="0">
              <a:solidFill>
                <a:schemeClr val="bg1"/>
              </a:solidFill>
              <a:latin typeface="+mn-ea"/>
              <a:cs typeface="Times New Roman" panose="02020603050405020304" pitchFamily="18" charset="0"/>
            </a:endParaRPr>
          </a:p>
        </p:txBody>
      </p:sp>
      <p:sp>
        <p:nvSpPr>
          <p:cNvPr id="35" name="正方形/長方形 34"/>
          <p:cNvSpPr/>
          <p:nvPr/>
        </p:nvSpPr>
        <p:spPr>
          <a:xfrm>
            <a:off x="114300" y="5496092"/>
            <a:ext cx="3838552" cy="1291568"/>
          </a:xfrm>
          <a:prstGeom prst="rect">
            <a:avLst/>
          </a:prstGeom>
          <a:noFill/>
          <a:ln w="38100">
            <a:solidFill>
              <a:srgbClr val="7030A0"/>
            </a:solidFill>
          </a:ln>
        </p:spPr>
        <p:txBody>
          <a:bodyPr wrap="square" anchor="t">
            <a:noAutofit/>
          </a:bodyPr>
          <a:lstStyle/>
          <a:p>
            <a:pPr lvl="0" algn="just">
              <a:spcAft>
                <a:spcPts val="0"/>
              </a:spcAft>
            </a:pPr>
            <a:endParaRPr lang="en-US" altLang="ja-JP" kern="100" dirty="0">
              <a:solidFill>
                <a:schemeClr val="tx2"/>
              </a:solidFill>
              <a:latin typeface="+mn-ea"/>
              <a:cs typeface="Times New Roman" panose="02020603050405020304" pitchFamily="18" charset="0"/>
            </a:endParaRPr>
          </a:p>
        </p:txBody>
      </p:sp>
      <p:sp>
        <p:nvSpPr>
          <p:cNvPr id="3" name="テキスト ボックス 2"/>
          <p:cNvSpPr txBox="1"/>
          <p:nvPr/>
        </p:nvSpPr>
        <p:spPr>
          <a:xfrm>
            <a:off x="556263" y="2892982"/>
            <a:ext cx="8376722" cy="2462213"/>
          </a:xfrm>
          <a:prstGeom prst="rect">
            <a:avLst/>
          </a:prstGeom>
          <a:noFill/>
        </p:spPr>
        <p:txBody>
          <a:bodyPr wrap="square" rtlCol="0">
            <a:spAutoFit/>
          </a:bodyPr>
          <a:lstStyle/>
          <a:p>
            <a:r>
              <a:rPr lang="en-US" altLang="ja-JP" sz="1400" dirty="0">
                <a:latin typeface="+mn-ea"/>
              </a:rPr>
              <a:t>Ⅰ</a:t>
            </a:r>
            <a:r>
              <a:rPr lang="ja-JP" altLang="en-US" sz="1400" dirty="0">
                <a:latin typeface="+mn-ea"/>
              </a:rPr>
              <a:t>　</a:t>
            </a:r>
            <a:r>
              <a:rPr kumimoji="1" lang="ja-JP" altLang="en-US" sz="1400" dirty="0">
                <a:latin typeface="+mn-ea"/>
              </a:rPr>
              <a:t>本埠頭における活用方針の検討を行い</a:t>
            </a:r>
            <a:r>
              <a:rPr kumimoji="1" lang="ja-JP" altLang="en-US" sz="1400" dirty="0" smtClean="0">
                <a:latin typeface="+mn-ea"/>
              </a:rPr>
              <a:t>、ガントリークレーン</a:t>
            </a:r>
            <a:r>
              <a:rPr kumimoji="1" lang="en-US" altLang="ja-JP" sz="1400" dirty="0">
                <a:latin typeface="+mn-ea"/>
              </a:rPr>
              <a:t>2</a:t>
            </a:r>
            <a:r>
              <a:rPr kumimoji="1" lang="ja-JP" altLang="en-US" sz="1400" dirty="0" smtClean="0">
                <a:latin typeface="+mn-ea"/>
              </a:rPr>
              <a:t>基の新設</a:t>
            </a:r>
            <a:r>
              <a:rPr lang="ja-JP" altLang="en-US" sz="1400" dirty="0">
                <a:latin typeface="+mn-ea"/>
              </a:rPr>
              <a:t>を決定した。</a:t>
            </a:r>
            <a:endParaRPr kumimoji="1" lang="en-US" altLang="ja-JP" sz="1400" dirty="0">
              <a:latin typeface="+mn-ea"/>
            </a:endParaRPr>
          </a:p>
          <a:p>
            <a:r>
              <a:rPr lang="en-US" altLang="ja-JP" sz="1400" dirty="0">
                <a:latin typeface="+mn-ea"/>
              </a:rPr>
              <a:t>Ⅱ</a:t>
            </a:r>
            <a:r>
              <a:rPr lang="ja-JP" altLang="en-US" sz="1400" dirty="0">
                <a:latin typeface="+mn-ea"/>
              </a:rPr>
              <a:t>　</a:t>
            </a:r>
            <a:r>
              <a:rPr lang="ja-JP" altLang="en-US" sz="1400" dirty="0" smtClean="0">
                <a:latin typeface="+mn-ea"/>
              </a:rPr>
              <a:t>平成</a:t>
            </a:r>
            <a:r>
              <a:rPr lang="en-US" altLang="ja-JP" sz="1400" dirty="0" smtClean="0">
                <a:latin typeface="+mn-ea"/>
              </a:rPr>
              <a:t>28</a:t>
            </a:r>
            <a:r>
              <a:rPr lang="ja-JP" altLang="en-US" sz="1400" dirty="0" smtClean="0">
                <a:latin typeface="+mn-ea"/>
              </a:rPr>
              <a:t>年度</a:t>
            </a:r>
            <a:r>
              <a:rPr lang="ja-JP" altLang="en-US" sz="1400" dirty="0">
                <a:latin typeface="+mn-ea"/>
              </a:rPr>
              <a:t>決算</a:t>
            </a:r>
            <a:r>
              <a:rPr lang="ja-JP" altLang="en-US" sz="1400" dirty="0" smtClean="0">
                <a:latin typeface="+mn-ea"/>
              </a:rPr>
              <a:t>では </a:t>
            </a:r>
            <a:r>
              <a:rPr lang="en-US" altLang="ja-JP" sz="1400" dirty="0" smtClean="0">
                <a:latin typeface="+mn-ea"/>
              </a:rPr>
              <a:t>2,100</a:t>
            </a:r>
            <a:r>
              <a:rPr lang="ja-JP" altLang="en-US" sz="1400" dirty="0" smtClean="0">
                <a:latin typeface="+mn-ea"/>
              </a:rPr>
              <a:t>万円の赤字 であった</a:t>
            </a:r>
            <a:r>
              <a:rPr lang="ja-JP" altLang="en-US" sz="1400" dirty="0">
                <a:latin typeface="+mn-ea"/>
              </a:rPr>
              <a:t>もの</a:t>
            </a:r>
            <a:r>
              <a:rPr lang="ja-JP" altLang="en-US" sz="1400" dirty="0" smtClean="0">
                <a:latin typeface="+mn-ea"/>
              </a:rPr>
              <a:t>の、改善</a:t>
            </a:r>
            <a:r>
              <a:rPr lang="ja-JP" altLang="en-US" sz="1400" dirty="0">
                <a:latin typeface="+mn-ea"/>
              </a:rPr>
              <a:t>し、</a:t>
            </a:r>
            <a:endParaRPr lang="en-US" altLang="ja-JP" sz="1400" dirty="0">
              <a:latin typeface="+mn-ea"/>
            </a:endParaRPr>
          </a:p>
          <a:p>
            <a:r>
              <a:rPr lang="ja-JP" altLang="en-US" sz="1400" dirty="0">
                <a:latin typeface="+mn-ea"/>
              </a:rPr>
              <a:t>　　令和</a:t>
            </a:r>
            <a:r>
              <a:rPr lang="en-US" altLang="ja-JP" sz="1400" dirty="0">
                <a:latin typeface="+mn-ea"/>
              </a:rPr>
              <a:t>2</a:t>
            </a:r>
            <a:r>
              <a:rPr lang="ja-JP" altLang="en-US" sz="1400" dirty="0">
                <a:latin typeface="+mn-ea"/>
              </a:rPr>
              <a:t>年度決算で</a:t>
            </a:r>
            <a:r>
              <a:rPr lang="ja-JP" altLang="en-US" sz="1400" dirty="0" smtClean="0">
                <a:latin typeface="+mn-ea"/>
              </a:rPr>
              <a:t>は </a:t>
            </a:r>
            <a:r>
              <a:rPr lang="en-US" altLang="ja-JP" sz="1400" u="sng" dirty="0" smtClean="0">
                <a:latin typeface="+mn-ea"/>
              </a:rPr>
              <a:t>3,900</a:t>
            </a:r>
            <a:r>
              <a:rPr lang="ja-JP" altLang="en-US" sz="1400" u="sng" dirty="0" smtClean="0">
                <a:latin typeface="+mn-ea"/>
              </a:rPr>
              <a:t>万円の黒字</a:t>
            </a:r>
            <a:r>
              <a:rPr lang="ja-JP" altLang="en-US" sz="1400" dirty="0" smtClean="0">
                <a:latin typeface="+mn-ea"/>
              </a:rPr>
              <a:t> と</a:t>
            </a:r>
            <a:r>
              <a:rPr lang="ja-JP" altLang="en-US" sz="1400" dirty="0">
                <a:latin typeface="+mn-ea"/>
              </a:rPr>
              <a:t>なった。（</a:t>
            </a:r>
            <a:r>
              <a:rPr lang="ja-JP" altLang="en-US" sz="1400" b="1" u="sng" dirty="0">
                <a:latin typeface="+mn-ea"/>
              </a:rPr>
              <a:t>効果額：</a:t>
            </a:r>
            <a:r>
              <a:rPr lang="en-US" altLang="ja-JP" sz="1400" b="1" u="sng" dirty="0" smtClean="0">
                <a:latin typeface="+mn-ea"/>
              </a:rPr>
              <a:t>6,0</a:t>
            </a:r>
            <a:r>
              <a:rPr lang="en-US" altLang="ja-JP" sz="1400" b="1" u="sng" dirty="0">
                <a:latin typeface="+mn-ea"/>
              </a:rPr>
              <a:t>00</a:t>
            </a:r>
            <a:r>
              <a:rPr lang="ja-JP" altLang="en-US" sz="1400" b="1" u="sng" dirty="0" smtClean="0">
                <a:latin typeface="+mn-ea"/>
              </a:rPr>
              <a:t>万</a:t>
            </a:r>
            <a:r>
              <a:rPr lang="ja-JP" altLang="en-US" sz="1400" b="1" u="sng" dirty="0">
                <a:latin typeface="+mn-ea"/>
              </a:rPr>
              <a:t>円</a:t>
            </a:r>
            <a:r>
              <a:rPr lang="ja-JP" altLang="en-US" sz="1400" b="1" dirty="0">
                <a:latin typeface="+mn-ea"/>
              </a:rPr>
              <a:t>）</a:t>
            </a:r>
            <a:endParaRPr lang="en-US" altLang="ja-JP" sz="1400" dirty="0">
              <a:latin typeface="+mn-ea"/>
            </a:endParaRPr>
          </a:p>
          <a:p>
            <a:r>
              <a:rPr kumimoji="1" lang="en-US" altLang="ja-JP" sz="1400" dirty="0">
                <a:latin typeface="+mn-ea"/>
              </a:rPr>
              <a:t>Ⅲ</a:t>
            </a:r>
            <a:r>
              <a:rPr kumimoji="1" lang="ja-JP" altLang="en-US" sz="1400" dirty="0">
                <a:latin typeface="+mn-ea"/>
              </a:rPr>
              <a:t>　</a:t>
            </a:r>
            <a:r>
              <a:rPr lang="ja-JP" altLang="en-US" sz="1400" dirty="0" smtClean="0">
                <a:latin typeface="+mn-ea"/>
              </a:rPr>
              <a:t>平成</a:t>
            </a:r>
            <a:r>
              <a:rPr lang="en-US" altLang="ja-JP" sz="1400" dirty="0" smtClean="0">
                <a:latin typeface="+mn-ea"/>
              </a:rPr>
              <a:t>28</a:t>
            </a:r>
            <a:r>
              <a:rPr lang="ja-JP" altLang="en-US" sz="1400" dirty="0" smtClean="0">
                <a:latin typeface="+mn-ea"/>
              </a:rPr>
              <a:t>年度決算</a:t>
            </a:r>
            <a:r>
              <a:rPr kumimoji="1" lang="ja-JP" altLang="en-US" sz="1400" dirty="0" smtClean="0">
                <a:latin typeface="+mn-ea"/>
              </a:rPr>
              <a:t>では </a:t>
            </a:r>
            <a:r>
              <a:rPr kumimoji="1" lang="en-US" altLang="ja-JP" sz="1400" dirty="0" smtClean="0">
                <a:latin typeface="+mn-ea"/>
              </a:rPr>
              <a:t>1,4</a:t>
            </a:r>
            <a:r>
              <a:rPr lang="en-US" altLang="ja-JP" sz="1400" dirty="0" smtClean="0">
                <a:latin typeface="+mn-ea"/>
              </a:rPr>
              <a:t>00</a:t>
            </a:r>
            <a:r>
              <a:rPr kumimoji="1" lang="ja-JP" altLang="en-US" sz="1400" dirty="0" smtClean="0">
                <a:latin typeface="+mn-ea"/>
              </a:rPr>
              <a:t>万</a:t>
            </a:r>
            <a:r>
              <a:rPr kumimoji="1" lang="ja-JP" altLang="en-US" sz="1400" dirty="0">
                <a:latin typeface="+mn-ea"/>
              </a:rPr>
              <a:t>円の</a:t>
            </a:r>
            <a:r>
              <a:rPr kumimoji="1" lang="ja-JP" altLang="en-US" sz="1400" dirty="0" smtClean="0">
                <a:latin typeface="+mn-ea"/>
              </a:rPr>
              <a:t>赤字 であった</a:t>
            </a:r>
            <a:r>
              <a:rPr kumimoji="1" lang="ja-JP" altLang="en-US" sz="1400" dirty="0">
                <a:latin typeface="+mn-ea"/>
              </a:rPr>
              <a:t>もの</a:t>
            </a:r>
            <a:r>
              <a:rPr kumimoji="1" lang="ja-JP" altLang="en-US" sz="1400" dirty="0" smtClean="0">
                <a:latin typeface="+mn-ea"/>
              </a:rPr>
              <a:t>の、改善</a:t>
            </a:r>
            <a:r>
              <a:rPr kumimoji="1" lang="ja-JP" altLang="en-US" sz="1400" dirty="0">
                <a:latin typeface="+mn-ea"/>
              </a:rPr>
              <a:t>し、</a:t>
            </a:r>
            <a:endParaRPr kumimoji="1" lang="en-US" altLang="ja-JP" sz="1400" dirty="0">
              <a:latin typeface="+mn-ea"/>
            </a:endParaRPr>
          </a:p>
          <a:p>
            <a:r>
              <a:rPr lang="ja-JP" altLang="en-US" sz="1400" dirty="0">
                <a:latin typeface="+mn-ea"/>
              </a:rPr>
              <a:t>　　</a:t>
            </a:r>
            <a:r>
              <a:rPr kumimoji="1" lang="ja-JP" altLang="en-US" sz="1400" dirty="0">
                <a:latin typeface="+mn-ea"/>
              </a:rPr>
              <a:t>令和</a:t>
            </a:r>
            <a:r>
              <a:rPr kumimoji="1" lang="en-US" altLang="ja-JP" sz="1400" dirty="0">
                <a:latin typeface="+mn-ea"/>
              </a:rPr>
              <a:t>2</a:t>
            </a:r>
            <a:r>
              <a:rPr kumimoji="1" lang="ja-JP" altLang="en-US" sz="1400" dirty="0">
                <a:latin typeface="+mn-ea"/>
              </a:rPr>
              <a:t>年度決算で</a:t>
            </a:r>
            <a:r>
              <a:rPr kumimoji="1" lang="ja-JP" altLang="en-US" sz="1400" dirty="0" smtClean="0">
                <a:latin typeface="+mn-ea"/>
              </a:rPr>
              <a:t>は </a:t>
            </a:r>
            <a:r>
              <a:rPr kumimoji="1" lang="en-US" altLang="ja-JP" sz="1400" u="sng" dirty="0" smtClean="0">
                <a:latin typeface="+mn-ea"/>
              </a:rPr>
              <a:t>1,9</a:t>
            </a:r>
            <a:r>
              <a:rPr lang="en-US" altLang="ja-JP" sz="1400" u="sng" dirty="0" smtClean="0">
                <a:latin typeface="+mn-ea"/>
              </a:rPr>
              <a:t>00</a:t>
            </a:r>
            <a:r>
              <a:rPr kumimoji="1" lang="ja-JP" altLang="en-US" sz="1400" u="sng" dirty="0" smtClean="0">
                <a:latin typeface="+mn-ea"/>
              </a:rPr>
              <a:t>万</a:t>
            </a:r>
            <a:r>
              <a:rPr kumimoji="1" lang="ja-JP" altLang="en-US" sz="1400" u="sng" dirty="0">
                <a:latin typeface="+mn-ea"/>
              </a:rPr>
              <a:t>円の</a:t>
            </a:r>
            <a:r>
              <a:rPr kumimoji="1" lang="ja-JP" altLang="en-US" sz="1400" u="sng" dirty="0" smtClean="0">
                <a:latin typeface="+mn-ea"/>
              </a:rPr>
              <a:t>黒字</a:t>
            </a:r>
            <a:r>
              <a:rPr kumimoji="1" lang="ja-JP" altLang="en-US" sz="1400" dirty="0" smtClean="0">
                <a:latin typeface="+mn-ea"/>
              </a:rPr>
              <a:t> と</a:t>
            </a:r>
            <a:r>
              <a:rPr kumimoji="1" lang="ja-JP" altLang="en-US" sz="1400" dirty="0">
                <a:latin typeface="+mn-ea"/>
              </a:rPr>
              <a:t>なった。（</a:t>
            </a:r>
            <a:r>
              <a:rPr kumimoji="1" lang="ja-JP" altLang="en-US" sz="1400" b="1" u="sng" dirty="0">
                <a:latin typeface="+mn-ea"/>
              </a:rPr>
              <a:t>効果額：</a:t>
            </a:r>
            <a:r>
              <a:rPr kumimoji="1" lang="en-US" altLang="ja-JP" sz="1400" b="1" u="sng" dirty="0" smtClean="0">
                <a:latin typeface="+mn-ea"/>
              </a:rPr>
              <a:t>3,3</a:t>
            </a:r>
            <a:r>
              <a:rPr lang="en-US" altLang="ja-JP" sz="1400" b="1" u="sng" dirty="0">
                <a:latin typeface="+mn-ea"/>
              </a:rPr>
              <a:t>00</a:t>
            </a:r>
            <a:r>
              <a:rPr kumimoji="1" lang="ja-JP" altLang="en-US" sz="1400" b="1" u="sng" dirty="0" smtClean="0">
                <a:latin typeface="+mn-ea"/>
              </a:rPr>
              <a:t>万</a:t>
            </a:r>
            <a:r>
              <a:rPr kumimoji="1" lang="ja-JP" altLang="en-US" sz="1400" b="1" u="sng" dirty="0">
                <a:latin typeface="+mn-ea"/>
              </a:rPr>
              <a:t>円</a:t>
            </a:r>
            <a:r>
              <a:rPr kumimoji="1" lang="ja-JP" altLang="en-US" sz="1400" b="1" dirty="0">
                <a:latin typeface="+mn-ea"/>
              </a:rPr>
              <a:t>）</a:t>
            </a:r>
            <a:endParaRPr kumimoji="1" lang="en-US" altLang="ja-JP" sz="1400" dirty="0">
              <a:latin typeface="+mn-ea"/>
            </a:endParaRPr>
          </a:p>
          <a:p>
            <a:r>
              <a:rPr lang="en-US" altLang="ja-JP" sz="1400" dirty="0">
                <a:latin typeface="+mn-ea"/>
              </a:rPr>
              <a:t>Ⅳ</a:t>
            </a:r>
            <a:r>
              <a:rPr lang="ja-JP" altLang="en-US" sz="1400" dirty="0">
                <a:latin typeface="+mn-ea"/>
              </a:rPr>
              <a:t>　</a:t>
            </a:r>
            <a:r>
              <a:rPr lang="ja-JP" altLang="en-US" sz="1400" dirty="0" smtClean="0">
                <a:latin typeface="+mn-ea"/>
              </a:rPr>
              <a:t>平成</a:t>
            </a:r>
            <a:r>
              <a:rPr lang="en-US" altLang="ja-JP" sz="1400" dirty="0" smtClean="0">
                <a:latin typeface="+mn-ea"/>
              </a:rPr>
              <a:t>28</a:t>
            </a:r>
            <a:r>
              <a:rPr lang="ja-JP" altLang="en-US" sz="1400" dirty="0" smtClean="0">
                <a:latin typeface="+mn-ea"/>
              </a:rPr>
              <a:t>年度決算では </a:t>
            </a:r>
            <a:r>
              <a:rPr lang="en-US" altLang="ja-JP" sz="1400" dirty="0" smtClean="0">
                <a:latin typeface="+mn-ea"/>
              </a:rPr>
              <a:t>1,100</a:t>
            </a:r>
            <a:r>
              <a:rPr lang="ja-JP" altLang="en-US" sz="1400" dirty="0" smtClean="0">
                <a:latin typeface="+mn-ea"/>
              </a:rPr>
              <a:t>万</a:t>
            </a:r>
            <a:r>
              <a:rPr lang="ja-JP" altLang="en-US" sz="1400" dirty="0">
                <a:latin typeface="+mn-ea"/>
              </a:rPr>
              <a:t>円の</a:t>
            </a:r>
            <a:r>
              <a:rPr lang="ja-JP" altLang="en-US" sz="1400" dirty="0" smtClean="0">
                <a:latin typeface="+mn-ea"/>
              </a:rPr>
              <a:t>赤字 で</a:t>
            </a:r>
            <a:r>
              <a:rPr lang="ja-JP" altLang="en-US" sz="1400" dirty="0">
                <a:latin typeface="+mn-ea"/>
              </a:rPr>
              <a:t>あり、令和２年度決算においても</a:t>
            </a:r>
            <a:endParaRPr lang="en-US" altLang="ja-JP" sz="1400" dirty="0">
              <a:latin typeface="+mn-ea"/>
            </a:endParaRPr>
          </a:p>
          <a:p>
            <a:r>
              <a:rPr lang="ja-JP" altLang="en-US" sz="1400" dirty="0">
                <a:latin typeface="+mn-ea"/>
              </a:rPr>
              <a:t>　　</a:t>
            </a:r>
            <a:r>
              <a:rPr lang="en-US" altLang="ja-JP" sz="1400" dirty="0" smtClean="0">
                <a:latin typeface="+mn-ea"/>
              </a:rPr>
              <a:t>2,2</a:t>
            </a:r>
            <a:r>
              <a:rPr lang="en-US" altLang="ja-JP" sz="1400" dirty="0">
                <a:latin typeface="+mn-ea"/>
              </a:rPr>
              <a:t>00</a:t>
            </a:r>
            <a:r>
              <a:rPr lang="ja-JP" altLang="en-US" sz="1400" dirty="0" smtClean="0">
                <a:latin typeface="+mn-ea"/>
              </a:rPr>
              <a:t>万円</a:t>
            </a:r>
            <a:r>
              <a:rPr lang="ja-JP" altLang="en-US" sz="1400" dirty="0">
                <a:latin typeface="+mn-ea"/>
              </a:rPr>
              <a:t>の</a:t>
            </a:r>
            <a:r>
              <a:rPr lang="ja-JP" altLang="en-US" sz="1400" dirty="0" smtClean="0">
                <a:latin typeface="+mn-ea"/>
              </a:rPr>
              <a:t>赤字 で</a:t>
            </a:r>
            <a:r>
              <a:rPr lang="ja-JP" altLang="en-US" sz="1400" dirty="0">
                <a:latin typeface="+mn-ea"/>
              </a:rPr>
              <a:t>あるため、</a:t>
            </a:r>
            <a:r>
              <a:rPr kumimoji="1" lang="ja-JP" altLang="en-US" sz="1400" dirty="0" smtClean="0">
                <a:latin typeface="+mn-ea"/>
              </a:rPr>
              <a:t>引き続き事</a:t>
            </a:r>
            <a:r>
              <a:rPr kumimoji="1" lang="ja-JP" altLang="en-US" sz="1400" dirty="0">
                <a:latin typeface="+mn-ea"/>
              </a:rPr>
              <a:t>業者を呼び込むことで黒字化を</a:t>
            </a:r>
            <a:r>
              <a:rPr kumimoji="1" lang="ja-JP" altLang="en-US" sz="1400" dirty="0" smtClean="0">
                <a:latin typeface="+mn-ea"/>
              </a:rPr>
              <a:t>図る。</a:t>
            </a:r>
            <a:endParaRPr kumimoji="1" lang="en-US" altLang="ja-JP" sz="1400" dirty="0">
              <a:latin typeface="+mn-ea"/>
            </a:endParaRPr>
          </a:p>
          <a:p>
            <a:r>
              <a:rPr lang="en-US" altLang="ja-JP" sz="1400" dirty="0">
                <a:latin typeface="+mn-ea"/>
              </a:rPr>
              <a:t>Ⅴ</a:t>
            </a:r>
            <a:r>
              <a:rPr lang="ja-JP" altLang="en-US" sz="1400" dirty="0">
                <a:latin typeface="+mn-ea"/>
              </a:rPr>
              <a:t>　</a:t>
            </a:r>
            <a:r>
              <a:rPr lang="ja-JP" altLang="en-US" sz="1400" dirty="0" smtClean="0">
                <a:latin typeface="+mn-ea"/>
              </a:rPr>
              <a:t>令和元年度決算では </a:t>
            </a:r>
            <a:r>
              <a:rPr lang="en-US" altLang="ja-JP" sz="1400" dirty="0" smtClean="0">
                <a:latin typeface="+mn-ea"/>
              </a:rPr>
              <a:t>500</a:t>
            </a:r>
            <a:r>
              <a:rPr lang="ja-JP" altLang="en-US" sz="1400" dirty="0" smtClean="0">
                <a:latin typeface="+mn-ea"/>
              </a:rPr>
              <a:t>万円</a:t>
            </a:r>
            <a:r>
              <a:rPr lang="ja-JP" altLang="en-US" sz="1400" dirty="0">
                <a:latin typeface="+mn-ea"/>
              </a:rPr>
              <a:t>の</a:t>
            </a:r>
            <a:r>
              <a:rPr lang="ja-JP" altLang="en-US" sz="1400" dirty="0" smtClean="0">
                <a:latin typeface="+mn-ea"/>
              </a:rPr>
              <a:t>赤字 であった</a:t>
            </a:r>
            <a:r>
              <a:rPr lang="ja-JP" altLang="en-US" sz="1400" dirty="0">
                <a:latin typeface="+mn-ea"/>
              </a:rPr>
              <a:t>もの</a:t>
            </a:r>
            <a:r>
              <a:rPr lang="ja-JP" altLang="en-US" sz="1400" dirty="0" smtClean="0">
                <a:latin typeface="+mn-ea"/>
              </a:rPr>
              <a:t>の、改善</a:t>
            </a:r>
            <a:r>
              <a:rPr lang="ja-JP" altLang="en-US" sz="1400" dirty="0">
                <a:latin typeface="+mn-ea"/>
              </a:rPr>
              <a:t>し、</a:t>
            </a:r>
            <a:endParaRPr lang="en-US" altLang="ja-JP" sz="1400" dirty="0">
              <a:latin typeface="+mn-ea"/>
            </a:endParaRPr>
          </a:p>
          <a:p>
            <a:r>
              <a:rPr lang="ja-JP" altLang="en-US" sz="1400" dirty="0">
                <a:latin typeface="+mn-ea"/>
              </a:rPr>
              <a:t>　　令和２年度決算で</a:t>
            </a:r>
            <a:r>
              <a:rPr lang="ja-JP" altLang="en-US" sz="1400" dirty="0" smtClean="0">
                <a:latin typeface="+mn-ea"/>
              </a:rPr>
              <a:t>は </a:t>
            </a:r>
            <a:r>
              <a:rPr lang="en-US" altLang="ja-JP" sz="1400" u="sng" dirty="0" smtClean="0">
                <a:latin typeface="+mn-ea"/>
              </a:rPr>
              <a:t>900</a:t>
            </a:r>
            <a:r>
              <a:rPr lang="ja-JP" altLang="en-US" sz="1400" u="sng" dirty="0" smtClean="0">
                <a:latin typeface="+mn-ea"/>
              </a:rPr>
              <a:t>万円</a:t>
            </a:r>
            <a:r>
              <a:rPr lang="ja-JP" altLang="en-US" sz="1400" u="sng" dirty="0">
                <a:latin typeface="+mn-ea"/>
              </a:rPr>
              <a:t>の</a:t>
            </a:r>
            <a:r>
              <a:rPr lang="ja-JP" altLang="en-US" sz="1400" u="sng" dirty="0" smtClean="0">
                <a:latin typeface="+mn-ea"/>
              </a:rPr>
              <a:t>黒字</a:t>
            </a:r>
            <a:r>
              <a:rPr lang="ja-JP" altLang="en-US" sz="1400" dirty="0" smtClean="0">
                <a:latin typeface="+mn-ea"/>
              </a:rPr>
              <a:t> と</a:t>
            </a:r>
            <a:r>
              <a:rPr lang="ja-JP" altLang="en-US" sz="1400" dirty="0">
                <a:latin typeface="+mn-ea"/>
              </a:rPr>
              <a:t>なった。（</a:t>
            </a:r>
            <a:r>
              <a:rPr lang="ja-JP" altLang="en-US" sz="1400" b="1" u="sng" dirty="0">
                <a:latin typeface="+mn-ea"/>
              </a:rPr>
              <a:t>効果額：</a:t>
            </a:r>
            <a:r>
              <a:rPr lang="en-US" altLang="ja-JP" sz="1400" b="1" u="sng" dirty="0" smtClean="0">
                <a:latin typeface="+mn-ea"/>
              </a:rPr>
              <a:t>1,4</a:t>
            </a:r>
            <a:r>
              <a:rPr lang="en-US" altLang="ja-JP" sz="1400" b="1" u="sng" dirty="0">
                <a:latin typeface="+mn-ea"/>
              </a:rPr>
              <a:t>00</a:t>
            </a:r>
            <a:r>
              <a:rPr lang="ja-JP" altLang="en-US" sz="1400" b="1" u="sng" dirty="0" smtClean="0">
                <a:latin typeface="+mn-ea"/>
              </a:rPr>
              <a:t>万</a:t>
            </a:r>
            <a:r>
              <a:rPr lang="ja-JP" altLang="en-US" sz="1400" b="1" u="sng" dirty="0">
                <a:latin typeface="+mn-ea"/>
              </a:rPr>
              <a:t>円</a:t>
            </a:r>
            <a:r>
              <a:rPr lang="ja-JP" altLang="en-US" sz="1400" b="1" dirty="0">
                <a:latin typeface="+mn-ea"/>
              </a:rPr>
              <a:t>）</a:t>
            </a:r>
            <a:endParaRPr lang="en-US" altLang="ja-JP" sz="1400" dirty="0">
              <a:latin typeface="+mn-ea"/>
            </a:endParaRPr>
          </a:p>
          <a:p>
            <a:r>
              <a:rPr kumimoji="1" lang="en-US" altLang="ja-JP" sz="1400" dirty="0">
                <a:latin typeface="+mn-ea"/>
              </a:rPr>
              <a:t>Ⅵ</a:t>
            </a:r>
            <a:r>
              <a:rPr kumimoji="1" lang="ja-JP" altLang="en-US" sz="1400" dirty="0">
                <a:latin typeface="+mn-ea"/>
              </a:rPr>
              <a:t>　</a:t>
            </a:r>
            <a:r>
              <a:rPr lang="ja-JP" altLang="en-US" sz="1400" dirty="0" smtClean="0">
                <a:latin typeface="+mn-ea"/>
              </a:rPr>
              <a:t>平成</a:t>
            </a:r>
            <a:r>
              <a:rPr lang="en-US" altLang="ja-JP" sz="1400" dirty="0" smtClean="0">
                <a:latin typeface="+mn-ea"/>
              </a:rPr>
              <a:t>28</a:t>
            </a:r>
            <a:r>
              <a:rPr lang="ja-JP" altLang="en-US" sz="1400" dirty="0" smtClean="0">
                <a:latin typeface="+mn-ea"/>
              </a:rPr>
              <a:t>年度</a:t>
            </a:r>
            <a:r>
              <a:rPr kumimoji="1" lang="ja-JP" altLang="en-US" sz="1400" dirty="0" smtClean="0">
                <a:latin typeface="+mn-ea"/>
              </a:rPr>
              <a:t>決算</a:t>
            </a:r>
            <a:r>
              <a:rPr lang="ja-JP" altLang="en-US" sz="1400" dirty="0">
                <a:latin typeface="+mn-ea"/>
              </a:rPr>
              <a:t>で</a:t>
            </a:r>
            <a:r>
              <a:rPr lang="ja-JP" altLang="en-US" sz="1400" dirty="0" smtClean="0">
                <a:latin typeface="+mn-ea"/>
              </a:rPr>
              <a:t>は </a:t>
            </a:r>
            <a:r>
              <a:rPr kumimoji="1" lang="en-US" altLang="ja-JP" sz="1400" dirty="0" smtClean="0">
                <a:latin typeface="+mn-ea"/>
              </a:rPr>
              <a:t>300</a:t>
            </a:r>
            <a:r>
              <a:rPr kumimoji="1" lang="ja-JP" altLang="en-US" sz="1400" dirty="0" smtClean="0">
                <a:latin typeface="+mn-ea"/>
              </a:rPr>
              <a:t>万円の赤字 であり、令和</a:t>
            </a:r>
            <a:r>
              <a:rPr kumimoji="1" lang="en-US" altLang="ja-JP" sz="1400" dirty="0" smtClean="0">
                <a:latin typeface="+mn-ea"/>
              </a:rPr>
              <a:t>2</a:t>
            </a:r>
            <a:r>
              <a:rPr kumimoji="1" lang="ja-JP" altLang="en-US" sz="1400" dirty="0" smtClean="0">
                <a:latin typeface="+mn-ea"/>
              </a:rPr>
              <a:t>年度決算においても </a:t>
            </a:r>
            <a:r>
              <a:rPr lang="en-US" altLang="ja-JP" sz="1400" dirty="0" smtClean="0">
                <a:latin typeface="+mn-ea"/>
              </a:rPr>
              <a:t>400</a:t>
            </a:r>
            <a:r>
              <a:rPr kumimoji="1" lang="ja-JP" altLang="en-US" sz="1400" dirty="0" smtClean="0">
                <a:latin typeface="+mn-ea"/>
              </a:rPr>
              <a:t>万円の赤字 ではある</a:t>
            </a:r>
            <a:endParaRPr kumimoji="1" lang="en-US" altLang="ja-JP" sz="1400" dirty="0" smtClean="0">
              <a:latin typeface="+mn-ea"/>
            </a:endParaRPr>
          </a:p>
          <a:p>
            <a:r>
              <a:rPr lang="ja-JP" altLang="en-US" sz="1400" dirty="0">
                <a:latin typeface="+mn-ea"/>
              </a:rPr>
              <a:t>　</a:t>
            </a:r>
            <a:r>
              <a:rPr lang="ja-JP" altLang="en-US" sz="1400" dirty="0" smtClean="0">
                <a:latin typeface="+mn-ea"/>
              </a:rPr>
              <a:t>　</a:t>
            </a:r>
            <a:r>
              <a:rPr kumimoji="1" lang="ja-JP" altLang="en-US" sz="1400" dirty="0" smtClean="0">
                <a:latin typeface="+mn-ea"/>
              </a:rPr>
              <a:t>ものの、現使用者の使用面積増加により、令和</a:t>
            </a:r>
            <a:r>
              <a:rPr kumimoji="1" lang="ja-JP" altLang="en-US" sz="1400" dirty="0">
                <a:latin typeface="+mn-ea"/>
              </a:rPr>
              <a:t>４年度以降には</a:t>
            </a:r>
            <a:r>
              <a:rPr kumimoji="1" lang="ja-JP" altLang="en-US" sz="1400" dirty="0" smtClean="0">
                <a:latin typeface="+mn-ea"/>
              </a:rPr>
              <a:t>黒字</a:t>
            </a:r>
            <a:r>
              <a:rPr lang="ja-JP" altLang="en-US" sz="1400" dirty="0" smtClean="0">
                <a:latin typeface="+mn-ea"/>
              </a:rPr>
              <a:t>化が見込まれる。</a:t>
            </a:r>
            <a:endParaRPr kumimoji="1" lang="ja-JP" altLang="en-US" sz="1400" dirty="0">
              <a:latin typeface="+mn-ea"/>
            </a:endParaRPr>
          </a:p>
        </p:txBody>
      </p:sp>
      <p:sp>
        <p:nvSpPr>
          <p:cNvPr id="6" name="テキスト ボックス 5"/>
          <p:cNvSpPr txBox="1"/>
          <p:nvPr/>
        </p:nvSpPr>
        <p:spPr>
          <a:xfrm>
            <a:off x="179321" y="5921863"/>
            <a:ext cx="3748442" cy="738664"/>
          </a:xfrm>
          <a:prstGeom prst="rect">
            <a:avLst/>
          </a:prstGeom>
          <a:noFill/>
        </p:spPr>
        <p:txBody>
          <a:bodyPr wrap="square" rtlCol="0">
            <a:spAutoFit/>
          </a:bodyPr>
          <a:lstStyle/>
          <a:p>
            <a:r>
              <a:rPr kumimoji="1" lang="ja-JP" altLang="en-US" sz="1400" dirty="0" smtClean="0"/>
              <a:t>令和</a:t>
            </a:r>
            <a:r>
              <a:rPr kumimoji="1" lang="en-US" altLang="ja-JP" sz="1400" dirty="0"/>
              <a:t>2</a:t>
            </a:r>
            <a:r>
              <a:rPr kumimoji="1" lang="ja-JP" altLang="en-US" sz="1400" dirty="0"/>
              <a:t>年度決算において、短期的取組のうち黒字化した地区の効果額</a:t>
            </a:r>
            <a:r>
              <a:rPr kumimoji="1" lang="ja-JP" altLang="en-US" sz="1400" dirty="0" smtClean="0"/>
              <a:t>は</a:t>
            </a:r>
            <a:r>
              <a:rPr lang="en-US" altLang="ja-JP" sz="1400" b="1" u="sng" dirty="0" smtClean="0"/>
              <a:t>1</a:t>
            </a:r>
            <a:r>
              <a:rPr lang="ja-JP" altLang="en-US" sz="1400" b="1" u="sng" dirty="0" smtClean="0"/>
              <a:t>億</a:t>
            </a:r>
            <a:r>
              <a:rPr lang="en-US" altLang="ja-JP" sz="1400" b="1" u="sng" dirty="0" smtClean="0"/>
              <a:t>700</a:t>
            </a:r>
            <a:r>
              <a:rPr kumimoji="1" lang="ja-JP" altLang="en-US" sz="1400" b="1" u="sng" dirty="0" smtClean="0"/>
              <a:t>万円</a:t>
            </a:r>
            <a:r>
              <a:rPr kumimoji="1" lang="ja-JP" altLang="en-US" sz="1400" dirty="0"/>
              <a:t>である</a:t>
            </a:r>
            <a:r>
              <a:rPr kumimoji="1" lang="ja-JP" altLang="en-US" sz="1400" dirty="0" smtClean="0"/>
              <a:t>。</a:t>
            </a:r>
            <a:endParaRPr kumimoji="1" lang="ja-JP" altLang="en-US" sz="1400" dirty="0"/>
          </a:p>
        </p:txBody>
      </p:sp>
      <p:sp>
        <p:nvSpPr>
          <p:cNvPr id="13" name="正方形/長方形 12"/>
          <p:cNvSpPr/>
          <p:nvPr/>
        </p:nvSpPr>
        <p:spPr>
          <a:xfrm>
            <a:off x="3952854" y="5496092"/>
            <a:ext cx="4980132" cy="1291568"/>
          </a:xfrm>
          <a:prstGeom prst="rect">
            <a:avLst/>
          </a:prstGeom>
          <a:noFill/>
          <a:ln w="38100">
            <a:solidFill>
              <a:srgbClr val="7030A0"/>
            </a:solidFill>
          </a:ln>
        </p:spPr>
        <p:txBody>
          <a:bodyPr wrap="square" anchor="t">
            <a:noAutofit/>
          </a:bodyPr>
          <a:lstStyle/>
          <a:p>
            <a:pPr lvl="0" algn="just">
              <a:spcAft>
                <a:spcPts val="0"/>
              </a:spcAft>
            </a:pPr>
            <a:endParaRPr lang="en-US" altLang="ja-JP" kern="100" dirty="0">
              <a:solidFill>
                <a:schemeClr val="tx2"/>
              </a:solidFill>
              <a:latin typeface="+mn-ea"/>
              <a:cs typeface="Times New Roman" panose="02020603050405020304" pitchFamily="18" charset="0"/>
            </a:endParaRPr>
          </a:p>
        </p:txBody>
      </p:sp>
      <p:sp>
        <p:nvSpPr>
          <p:cNvPr id="14" name="正方形/長方形 13"/>
          <p:cNvSpPr/>
          <p:nvPr/>
        </p:nvSpPr>
        <p:spPr>
          <a:xfrm>
            <a:off x="3952853" y="5509733"/>
            <a:ext cx="1443675" cy="264993"/>
          </a:xfrm>
          <a:prstGeom prst="rect">
            <a:avLst/>
          </a:prstGeom>
          <a:solidFill>
            <a:srgbClr val="7030A0"/>
          </a:solidFill>
        </p:spPr>
        <p:txBody>
          <a:bodyPr wrap="square" anchor="ctr">
            <a:noAutofit/>
          </a:bodyPr>
          <a:lstStyle/>
          <a:p>
            <a:pPr lvl="0" algn="just">
              <a:spcAft>
                <a:spcPts val="0"/>
              </a:spcAft>
            </a:pPr>
            <a:r>
              <a:rPr lang="ja-JP" altLang="en-US" sz="1300" b="1" kern="100" dirty="0" smtClean="0">
                <a:solidFill>
                  <a:schemeClr val="bg1"/>
                </a:solidFill>
                <a:latin typeface="+mn-ea"/>
                <a:cs typeface="Times New Roman" panose="02020603050405020304" pitchFamily="18" charset="0"/>
              </a:rPr>
              <a:t>　まとめ</a:t>
            </a:r>
            <a:endParaRPr lang="en-US" altLang="ja-JP" sz="1300" b="1" kern="100" dirty="0">
              <a:solidFill>
                <a:schemeClr val="bg1"/>
              </a:solidFill>
              <a:latin typeface="+mn-ea"/>
              <a:cs typeface="Times New Roman" panose="02020603050405020304" pitchFamily="18" charset="0"/>
            </a:endParaRPr>
          </a:p>
        </p:txBody>
      </p:sp>
      <p:sp>
        <p:nvSpPr>
          <p:cNvPr id="15" name="テキスト ボックス 14"/>
          <p:cNvSpPr txBox="1"/>
          <p:nvPr/>
        </p:nvSpPr>
        <p:spPr>
          <a:xfrm>
            <a:off x="4026409" y="5788367"/>
            <a:ext cx="5016058" cy="954107"/>
          </a:xfrm>
          <a:prstGeom prst="rect">
            <a:avLst/>
          </a:prstGeom>
          <a:noFill/>
        </p:spPr>
        <p:txBody>
          <a:bodyPr wrap="square" rtlCol="0">
            <a:spAutoFit/>
          </a:bodyPr>
          <a:lstStyle/>
          <a:p>
            <a:r>
              <a:rPr kumimoji="1" lang="ja-JP" altLang="en-US" sz="1400" dirty="0"/>
              <a:t>令和</a:t>
            </a:r>
            <a:r>
              <a:rPr lang="en-US" altLang="ja-JP" sz="1400" dirty="0"/>
              <a:t>2</a:t>
            </a:r>
            <a:r>
              <a:rPr lang="ja-JP" altLang="en-US" sz="1400" dirty="0"/>
              <a:t>年度決算において</a:t>
            </a:r>
            <a:r>
              <a:rPr lang="ja-JP" altLang="en-US" sz="1400" dirty="0" smtClean="0"/>
              <a:t>、赤字</a:t>
            </a:r>
            <a:r>
              <a:rPr lang="ja-JP" altLang="en-US" sz="1400" dirty="0"/>
              <a:t>地区</a:t>
            </a:r>
            <a:r>
              <a:rPr lang="ja-JP" altLang="en-US" sz="1400" dirty="0" smtClean="0"/>
              <a:t>は残されているもの</a:t>
            </a:r>
            <a:r>
              <a:rPr lang="ja-JP" altLang="en-US" sz="1400" dirty="0"/>
              <a:t>の、短期的取組により黒字に転じた地区もあり、一定の</a:t>
            </a:r>
            <a:r>
              <a:rPr lang="ja-JP" altLang="en-US" sz="1400" dirty="0" smtClean="0"/>
              <a:t>成果があった。</a:t>
            </a:r>
            <a:endParaRPr lang="en-US" altLang="ja-JP" sz="1400" dirty="0" smtClean="0"/>
          </a:p>
          <a:p>
            <a:r>
              <a:rPr lang="ja-JP" altLang="en-US" sz="1400" dirty="0" smtClean="0"/>
              <a:t>引き続き</a:t>
            </a:r>
            <a:r>
              <a:rPr lang="ja-JP" altLang="en-US" sz="1400" dirty="0"/>
              <a:t>経営改善に向け、取組を進めていく。</a:t>
            </a:r>
            <a:endParaRPr kumimoji="1" lang="ja-JP" altLang="en-US" sz="1400" dirty="0"/>
          </a:p>
        </p:txBody>
      </p:sp>
    </p:spTree>
    <p:extLst>
      <p:ext uri="{BB962C8B-B14F-4D97-AF65-F5344CB8AC3E}">
        <p14:creationId xmlns:p14="http://schemas.microsoft.com/office/powerpoint/2010/main" val="796667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164670"/>
            <a:ext cx="7886700" cy="1018008"/>
          </a:xfrm>
        </p:spPr>
        <p:txBody>
          <a:bodyPr>
            <a:normAutofit/>
          </a:bodyPr>
          <a:lstStyle/>
          <a:p>
            <a:pPr>
              <a:spcAft>
                <a:spcPts val="0"/>
              </a:spcAft>
            </a:pPr>
            <a:r>
              <a:rPr lang="en-US" altLang="ja-JP" sz="1600" b="1" kern="100" dirty="0">
                <a:solidFill>
                  <a:schemeClr val="tx1"/>
                </a:solidFill>
                <a:latin typeface="+mn-ea"/>
                <a:ea typeface="+mn-ea"/>
                <a:cs typeface="Times New Roman" panose="02020603050405020304" pitchFamily="18" charset="0"/>
              </a:rPr>
              <a:t>Ⅵ</a:t>
            </a:r>
            <a:r>
              <a:rPr lang="ja-JP" altLang="en-US" sz="1600" b="1" kern="100" dirty="0">
                <a:solidFill>
                  <a:schemeClr val="tx1"/>
                </a:solidFill>
                <a:latin typeface="+mn-ea"/>
                <a:ea typeface="+mn-ea"/>
                <a:cs typeface="Times New Roman" panose="02020603050405020304" pitchFamily="18" charset="0"/>
              </a:rPr>
              <a:t>　経営計画</a:t>
            </a:r>
            <a:r>
              <a:rPr lang="en-US" altLang="ja-JP" sz="1600" b="1" kern="100" dirty="0">
                <a:solidFill>
                  <a:schemeClr val="tx1"/>
                </a:solidFill>
                <a:latin typeface="+mn-ea"/>
                <a:ea typeface="+mn-ea"/>
                <a:cs typeface="Times New Roman" panose="02020603050405020304" pitchFamily="18" charset="0"/>
              </a:rPr>
              <a:t>Ver.5.0</a:t>
            </a:r>
            <a:r>
              <a:rPr lang="ja-JP" altLang="en-US" sz="1600" b="1" kern="100" dirty="0">
                <a:solidFill>
                  <a:schemeClr val="tx1"/>
                </a:solidFill>
                <a:latin typeface="+mn-ea"/>
                <a:ea typeface="+mn-ea"/>
                <a:cs typeface="Times New Roman" panose="02020603050405020304" pitchFamily="18" charset="0"/>
              </a:rPr>
              <a:t>による効果</a:t>
            </a:r>
            <a:r>
              <a:rPr lang="ja-JP" altLang="ja-JP" sz="1050" kern="100" dirty="0">
                <a:latin typeface="游明朝" panose="02020400000000000000" pitchFamily="18" charset="-128"/>
                <a:ea typeface="游明朝" panose="02020400000000000000" pitchFamily="18" charset="-128"/>
                <a:cs typeface="Times New Roman" panose="02020603050405020304" pitchFamily="18" charset="0"/>
              </a:rPr>
              <a:t/>
            </a:r>
            <a:br>
              <a:rPr lang="ja-JP" altLang="ja-JP" sz="1050" kern="100" dirty="0">
                <a:latin typeface="游明朝" panose="02020400000000000000" pitchFamily="18" charset="-128"/>
                <a:ea typeface="游明朝" panose="02020400000000000000" pitchFamily="18" charset="-128"/>
                <a:cs typeface="Times New Roman" panose="02020603050405020304" pitchFamily="18" charset="0"/>
              </a:rPr>
            </a:br>
            <a:endParaRPr kumimoji="1" lang="ja-JP" altLang="en-US" sz="1600" b="1" dirty="0">
              <a:solidFill>
                <a:srgbClr val="FF0000"/>
              </a:solidFill>
              <a:latin typeface="+mj-ea"/>
            </a:endParaRPr>
          </a:p>
        </p:txBody>
      </p:sp>
      <p:sp>
        <p:nvSpPr>
          <p:cNvPr id="21" name="正方形/長方形 20"/>
          <p:cNvSpPr/>
          <p:nvPr/>
        </p:nvSpPr>
        <p:spPr>
          <a:xfrm>
            <a:off x="132501" y="1407262"/>
            <a:ext cx="8849385" cy="4652343"/>
          </a:xfrm>
          <a:prstGeom prst="rect">
            <a:avLst/>
          </a:prstGeom>
          <a:noFill/>
          <a:ln w="38100">
            <a:solidFill>
              <a:srgbClr val="7030A0"/>
            </a:solidFill>
          </a:ln>
          <a:effectLst>
            <a:glow rad="228600">
              <a:schemeClr val="accent1">
                <a:satMod val="175000"/>
                <a:alpha val="40000"/>
              </a:schemeClr>
            </a:glow>
          </a:effectLst>
          <a:scene3d>
            <a:camera prst="orthographicFront"/>
            <a:lightRig rig="threePt" dir="t"/>
          </a:scene3d>
          <a:sp3d>
            <a:bevelT prst="slope"/>
          </a:sp3d>
        </p:spPr>
        <p:txBody>
          <a:bodyPr wrap="square">
            <a:noAutofit/>
          </a:bodyPr>
          <a:lstStyle/>
          <a:p>
            <a:pPr lvl="0">
              <a:lnSpc>
                <a:spcPct val="200000"/>
              </a:lnSpc>
              <a:spcAft>
                <a:spcPts val="0"/>
              </a:spcAft>
            </a:pPr>
            <a:endParaRPr lang="en-US" altLang="ja-JP" kern="100" dirty="0">
              <a:latin typeface="+mn-ea"/>
              <a:cs typeface="Times New Roman" panose="02020603050405020304" pitchFamily="18" charset="0"/>
            </a:endParaRPr>
          </a:p>
          <a:p>
            <a:pPr lvl="0">
              <a:lnSpc>
                <a:spcPct val="200000"/>
              </a:lnSpc>
              <a:spcAft>
                <a:spcPts val="0"/>
              </a:spcAft>
            </a:pPr>
            <a:r>
              <a:rPr lang="en-US" altLang="ja-JP" b="1" i="1" u="sng" kern="100" dirty="0">
                <a:effectLst>
                  <a:outerShdw blurRad="38100" dist="38100" dir="2700000" algn="tl">
                    <a:srgbClr val="000000">
                      <a:alpha val="43137"/>
                    </a:srgbClr>
                  </a:outerShdw>
                </a:effectLst>
                <a:latin typeface="+mn-ea"/>
                <a:cs typeface="Times New Roman" panose="02020603050405020304" pitchFamily="18" charset="0"/>
              </a:rPr>
              <a:t>《</a:t>
            </a:r>
            <a:r>
              <a:rPr lang="ja-JP" altLang="en-US" b="1" i="1" u="sng" kern="100" dirty="0">
                <a:effectLst>
                  <a:outerShdw blurRad="38100" dist="38100" dir="2700000" algn="tl">
                    <a:srgbClr val="000000">
                      <a:alpha val="43137"/>
                    </a:srgbClr>
                  </a:outerShdw>
                </a:effectLst>
                <a:latin typeface="+mn-ea"/>
                <a:cs typeface="Times New Roman" panose="02020603050405020304" pitchFamily="18" charset="0"/>
              </a:rPr>
              <a:t>競争力強化策</a:t>
            </a:r>
            <a:r>
              <a:rPr lang="en-US" altLang="ja-JP" b="1" i="1" u="sng" kern="100" dirty="0">
                <a:effectLst>
                  <a:outerShdw blurRad="38100" dist="38100" dir="2700000" algn="tl">
                    <a:srgbClr val="000000">
                      <a:alpha val="43137"/>
                    </a:srgbClr>
                  </a:outerShdw>
                </a:effectLst>
                <a:latin typeface="+mn-ea"/>
                <a:cs typeface="Times New Roman" panose="02020603050405020304" pitchFamily="18" charset="0"/>
              </a:rPr>
              <a:t>》</a:t>
            </a:r>
            <a:r>
              <a:rPr lang="ja-JP" altLang="en-US" b="1" i="1" u="sng" kern="100" dirty="0">
                <a:effectLst>
                  <a:outerShdw blurRad="38100" dist="38100" dir="2700000" algn="tl">
                    <a:srgbClr val="000000">
                      <a:alpha val="43137"/>
                    </a:srgbClr>
                  </a:outerShdw>
                </a:effectLst>
                <a:latin typeface="+mn-ea"/>
                <a:cs typeface="Times New Roman" panose="02020603050405020304" pitchFamily="18" charset="0"/>
              </a:rPr>
              <a:t>（再掲）</a:t>
            </a:r>
            <a:endParaRPr lang="en-US" altLang="ja-JP" b="1" i="1" u="sng" kern="100" dirty="0">
              <a:effectLst>
                <a:outerShdw blurRad="38100" dist="38100" dir="2700000" algn="tl">
                  <a:srgbClr val="000000">
                    <a:alpha val="43137"/>
                  </a:srgbClr>
                </a:outerShdw>
              </a:effectLst>
              <a:latin typeface="+mn-ea"/>
              <a:cs typeface="Times New Roman" panose="02020603050405020304" pitchFamily="18" charset="0"/>
            </a:endParaRPr>
          </a:p>
          <a:p>
            <a:pPr marL="342900" lvl="0" indent="-342900">
              <a:lnSpc>
                <a:spcPct val="200000"/>
              </a:lnSpc>
              <a:spcAft>
                <a:spcPts val="0"/>
              </a:spcAft>
              <a:buFont typeface="Wingdings" panose="05000000000000000000" pitchFamily="2" charset="2"/>
              <a:buChar char=""/>
            </a:pPr>
            <a:r>
              <a:rPr lang="ja-JP" altLang="ja-JP" kern="100" dirty="0">
                <a:latin typeface="+mn-ea"/>
                <a:cs typeface="Times New Roman" panose="02020603050405020304" pitchFamily="18" charset="0"/>
              </a:rPr>
              <a:t>上屋をはじめとした所管施設の補修強化</a:t>
            </a:r>
          </a:p>
          <a:p>
            <a:pPr marL="342900" lvl="0" indent="-342900">
              <a:lnSpc>
                <a:spcPct val="200000"/>
              </a:lnSpc>
              <a:spcAft>
                <a:spcPts val="0"/>
              </a:spcAft>
              <a:buFont typeface="Wingdings" panose="05000000000000000000" pitchFamily="2" charset="2"/>
              <a:buChar char=""/>
            </a:pPr>
            <a:r>
              <a:rPr lang="ja-JP" altLang="ja-JP" kern="100" dirty="0">
                <a:latin typeface="+mn-ea"/>
                <a:cs typeface="Times New Roman" panose="02020603050405020304" pitchFamily="18" charset="0"/>
              </a:rPr>
              <a:t>高度な物流機能を持った所管施設の更新</a:t>
            </a:r>
          </a:p>
          <a:p>
            <a:pPr marL="342900" lvl="0" indent="-342900">
              <a:lnSpc>
                <a:spcPct val="200000"/>
              </a:lnSpc>
              <a:spcAft>
                <a:spcPts val="0"/>
              </a:spcAft>
              <a:buFont typeface="Wingdings" panose="05000000000000000000" pitchFamily="2" charset="2"/>
              <a:buChar char=""/>
            </a:pPr>
            <a:r>
              <a:rPr lang="ja-JP" altLang="ja-JP" kern="100" dirty="0">
                <a:latin typeface="+mn-ea"/>
                <a:cs typeface="Times New Roman" panose="02020603050405020304" pitchFamily="18" charset="0"/>
              </a:rPr>
              <a:t>所管施設の更新にあたっての積極的な民間活力の導入</a:t>
            </a:r>
          </a:p>
          <a:p>
            <a:pPr marL="342900" lvl="0" indent="-342900">
              <a:lnSpc>
                <a:spcPct val="200000"/>
              </a:lnSpc>
              <a:spcAft>
                <a:spcPts val="0"/>
              </a:spcAft>
              <a:buFont typeface="Wingdings" panose="05000000000000000000" pitchFamily="2" charset="2"/>
              <a:buChar char=""/>
            </a:pPr>
            <a:r>
              <a:rPr lang="ja-JP" altLang="ja-JP" kern="100" dirty="0">
                <a:latin typeface="+mn-ea"/>
                <a:cs typeface="Times New Roman" panose="02020603050405020304" pitchFamily="18" charset="0"/>
              </a:rPr>
              <a:t>競争力のある使用料体系への見直し（使用料全体の見直し、新たな等級の設置）</a:t>
            </a:r>
          </a:p>
          <a:p>
            <a:pPr marL="342900" lvl="0" indent="-342900">
              <a:lnSpc>
                <a:spcPct val="200000"/>
              </a:lnSpc>
              <a:spcAft>
                <a:spcPts val="0"/>
              </a:spcAft>
              <a:buFont typeface="Wingdings" panose="05000000000000000000" pitchFamily="2" charset="2"/>
              <a:buChar char=""/>
            </a:pPr>
            <a:r>
              <a:rPr lang="ja-JP" altLang="ja-JP" kern="100" dirty="0">
                <a:latin typeface="+mn-ea"/>
                <a:cs typeface="Times New Roman" panose="02020603050405020304" pitchFamily="18" charset="0"/>
              </a:rPr>
              <a:t>取扱貨物量が増加し所管施設の稼働率向上につながるインセンティブの実施</a:t>
            </a:r>
          </a:p>
          <a:p>
            <a:pPr marL="342900" lvl="0" indent="-342900">
              <a:lnSpc>
                <a:spcPct val="200000"/>
              </a:lnSpc>
              <a:spcAft>
                <a:spcPts val="0"/>
              </a:spcAft>
              <a:buFont typeface="Wingdings" panose="05000000000000000000" pitchFamily="2" charset="2"/>
              <a:buChar char=""/>
            </a:pPr>
            <a:r>
              <a:rPr lang="ja-JP" altLang="ja-JP" kern="100" dirty="0">
                <a:latin typeface="+mn-ea"/>
                <a:cs typeface="Times New Roman" panose="02020603050405020304" pitchFamily="18" charset="0"/>
              </a:rPr>
              <a:t>大阪港内での物流の効率化につながるインセンティブの実施</a:t>
            </a:r>
            <a:endParaRPr lang="ja-JP" altLang="ja-JP" kern="100" dirty="0">
              <a:effectLst/>
              <a:latin typeface="+mn-ea"/>
              <a:cs typeface="Times New Roman" panose="02020603050405020304" pitchFamily="18" charset="0"/>
            </a:endParaRPr>
          </a:p>
        </p:txBody>
      </p:sp>
      <p:sp>
        <p:nvSpPr>
          <p:cNvPr id="76" name="正方形/長方形 75"/>
          <p:cNvSpPr/>
          <p:nvPr/>
        </p:nvSpPr>
        <p:spPr>
          <a:xfrm>
            <a:off x="128499" y="1396281"/>
            <a:ext cx="3910101" cy="48710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u="sng" dirty="0"/>
              <a:t>１．大阪港の競争力強化への貢献</a:t>
            </a:r>
            <a:endParaRPr kumimoji="1" lang="ja-JP" altLang="en-US" b="1" u="sng" dirty="0"/>
          </a:p>
        </p:txBody>
      </p:sp>
      <p:sp>
        <p:nvSpPr>
          <p:cNvPr id="25" name="正方形/長方形 24"/>
          <p:cNvSpPr/>
          <p:nvPr/>
        </p:nvSpPr>
        <p:spPr>
          <a:xfrm>
            <a:off x="3713" y="590479"/>
            <a:ext cx="8978173" cy="584775"/>
          </a:xfrm>
          <a:prstGeom prst="rect">
            <a:avLst/>
          </a:prstGeom>
        </p:spPr>
        <p:txBody>
          <a:bodyPr wrap="square">
            <a:spAutoFit/>
          </a:bodyPr>
          <a:lstStyle/>
          <a:p>
            <a:pPr marL="342900" lvl="0" indent="-342900" algn="just">
              <a:spcAft>
                <a:spcPts val="0"/>
              </a:spcAft>
              <a:buFont typeface="Wingdings" panose="05000000000000000000" pitchFamily="2" charset="2"/>
              <a:buChar char="Ø"/>
            </a:pPr>
            <a:r>
              <a:rPr lang="ja-JP" altLang="en-US" sz="1600" kern="100" dirty="0">
                <a:latin typeface="+mj-ea"/>
                <a:ea typeface="+mj-ea"/>
                <a:cs typeface="Times New Roman" panose="02020603050405020304" pitchFamily="18" charset="0"/>
              </a:rPr>
              <a:t>経営計画の実現により生じる利益（財源）をもって、ニーズに応じた競争力強化策を実施することにより、大阪港での取扱貨物量の増大、施設提供事業の経営改善につなげていく。</a:t>
            </a:r>
            <a:endParaRPr lang="en-US" altLang="ja-JP" sz="1600" kern="100" dirty="0">
              <a:latin typeface="+mj-ea"/>
              <a:ea typeface="+mj-ea"/>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fld id="{8F2DF4D1-A360-4C90-B403-85324C324155}" type="slidenum">
              <a:rPr kumimoji="1" lang="ja-JP" altLang="en-US" smtClean="0"/>
              <a:t>33</a:t>
            </a:fld>
            <a:endParaRPr kumimoji="1" lang="ja-JP" altLang="en-US" dirty="0"/>
          </a:p>
        </p:txBody>
      </p:sp>
    </p:spTree>
    <p:extLst>
      <p:ext uri="{BB962C8B-B14F-4D97-AF65-F5344CB8AC3E}">
        <p14:creationId xmlns:p14="http://schemas.microsoft.com/office/powerpoint/2010/main" val="4091593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1074408" y="4424725"/>
            <a:ext cx="1268290" cy="4266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a:solidFill>
                  <a:schemeClr val="tx1"/>
                </a:solidFill>
                <a:latin typeface="+mn-ea"/>
              </a:rPr>
              <a:t>収入</a:t>
            </a:r>
            <a:endParaRPr lang="en-US" altLang="ja-JP" sz="1300" dirty="0">
              <a:solidFill>
                <a:schemeClr val="tx1"/>
              </a:solidFill>
              <a:latin typeface="+mn-ea"/>
            </a:endParaRPr>
          </a:p>
          <a:p>
            <a:pPr algn="ctr"/>
            <a:r>
              <a:rPr lang="en-US" altLang="ja-JP" sz="1300" dirty="0">
                <a:solidFill>
                  <a:schemeClr val="tx1"/>
                </a:solidFill>
                <a:latin typeface="+mn-ea"/>
              </a:rPr>
              <a:t>45.3</a:t>
            </a:r>
            <a:r>
              <a:rPr lang="ja-JP" altLang="en-US" sz="1300" dirty="0">
                <a:solidFill>
                  <a:schemeClr val="tx1"/>
                </a:solidFill>
                <a:latin typeface="+mn-ea"/>
              </a:rPr>
              <a:t>億円</a:t>
            </a:r>
          </a:p>
        </p:txBody>
      </p:sp>
      <p:sp>
        <p:nvSpPr>
          <p:cNvPr id="28" name="正方形/長方形 27"/>
          <p:cNvSpPr/>
          <p:nvPr/>
        </p:nvSpPr>
        <p:spPr>
          <a:xfrm>
            <a:off x="2113923" y="4438124"/>
            <a:ext cx="1268290" cy="433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a:solidFill>
                  <a:schemeClr val="tx1"/>
                </a:solidFill>
                <a:latin typeface="+mn-ea"/>
              </a:rPr>
              <a:t>支出</a:t>
            </a:r>
            <a:endParaRPr lang="en-US" altLang="ja-JP" sz="1300" dirty="0">
              <a:solidFill>
                <a:schemeClr val="tx1"/>
              </a:solidFill>
              <a:latin typeface="+mn-ea"/>
            </a:endParaRPr>
          </a:p>
          <a:p>
            <a:pPr algn="ctr"/>
            <a:r>
              <a:rPr lang="en-US" altLang="ja-JP" sz="1300" dirty="0">
                <a:solidFill>
                  <a:schemeClr val="tx1"/>
                </a:solidFill>
                <a:latin typeface="+mn-ea"/>
              </a:rPr>
              <a:t>36.2</a:t>
            </a:r>
            <a:r>
              <a:rPr lang="ja-JP" altLang="en-US" sz="1300" dirty="0">
                <a:solidFill>
                  <a:schemeClr val="tx1"/>
                </a:solidFill>
                <a:latin typeface="+mn-ea"/>
              </a:rPr>
              <a:t>億円</a:t>
            </a:r>
          </a:p>
        </p:txBody>
      </p:sp>
      <p:sp>
        <p:nvSpPr>
          <p:cNvPr id="32" name="正方形/長方形 31"/>
          <p:cNvSpPr/>
          <p:nvPr/>
        </p:nvSpPr>
        <p:spPr>
          <a:xfrm>
            <a:off x="4618966" y="4426038"/>
            <a:ext cx="1268290" cy="4630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a:solidFill>
                  <a:schemeClr val="tx1"/>
                </a:solidFill>
                <a:latin typeface="+mn-ea"/>
              </a:rPr>
              <a:t>収入</a:t>
            </a:r>
            <a:endParaRPr lang="en-US" altLang="ja-JP" sz="1300" dirty="0">
              <a:solidFill>
                <a:schemeClr val="tx1"/>
              </a:solidFill>
              <a:latin typeface="+mn-ea"/>
            </a:endParaRPr>
          </a:p>
          <a:p>
            <a:pPr algn="ctr"/>
            <a:r>
              <a:rPr lang="en-US" altLang="ja-JP" sz="1300" dirty="0" smtClean="0">
                <a:solidFill>
                  <a:schemeClr val="tx1"/>
                </a:solidFill>
                <a:latin typeface="+mn-ea"/>
              </a:rPr>
              <a:t>48.0</a:t>
            </a:r>
            <a:r>
              <a:rPr lang="ja-JP" altLang="en-US" sz="1300" dirty="0" smtClean="0">
                <a:solidFill>
                  <a:schemeClr val="tx1"/>
                </a:solidFill>
                <a:latin typeface="+mn-ea"/>
              </a:rPr>
              <a:t>億円</a:t>
            </a:r>
            <a:endParaRPr lang="ja-JP" altLang="en-US" sz="1300" dirty="0">
              <a:solidFill>
                <a:schemeClr val="tx1"/>
              </a:solidFill>
              <a:latin typeface="+mn-ea"/>
            </a:endParaRPr>
          </a:p>
        </p:txBody>
      </p:sp>
      <p:sp>
        <p:nvSpPr>
          <p:cNvPr id="33" name="正方形/長方形 32"/>
          <p:cNvSpPr/>
          <p:nvPr/>
        </p:nvSpPr>
        <p:spPr>
          <a:xfrm>
            <a:off x="5526548" y="4440683"/>
            <a:ext cx="1268290" cy="4484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a:solidFill>
                  <a:schemeClr val="tx1"/>
                </a:solidFill>
                <a:latin typeface="+mn-ea"/>
              </a:rPr>
              <a:t>支出</a:t>
            </a:r>
            <a:endParaRPr lang="en-US" altLang="ja-JP" sz="1300" dirty="0">
              <a:solidFill>
                <a:schemeClr val="tx1"/>
              </a:solidFill>
              <a:latin typeface="+mn-ea"/>
            </a:endParaRPr>
          </a:p>
          <a:p>
            <a:pPr algn="ctr"/>
            <a:r>
              <a:rPr lang="en-US" altLang="ja-JP" sz="1300" dirty="0">
                <a:solidFill>
                  <a:schemeClr val="tx1"/>
                </a:solidFill>
                <a:latin typeface="+mn-ea"/>
              </a:rPr>
              <a:t>35</a:t>
            </a:r>
            <a:r>
              <a:rPr lang="en-US" altLang="ja-JP" sz="1300" dirty="0" smtClean="0">
                <a:solidFill>
                  <a:schemeClr val="tx1"/>
                </a:solidFill>
                <a:latin typeface="+mn-ea"/>
              </a:rPr>
              <a:t>.9</a:t>
            </a:r>
            <a:r>
              <a:rPr lang="ja-JP" altLang="en-US" sz="1300" dirty="0" smtClean="0">
                <a:solidFill>
                  <a:schemeClr val="tx1"/>
                </a:solidFill>
                <a:latin typeface="+mn-ea"/>
              </a:rPr>
              <a:t>億円</a:t>
            </a:r>
            <a:endParaRPr lang="ja-JP" altLang="en-US" sz="1300" dirty="0">
              <a:solidFill>
                <a:schemeClr val="tx1"/>
              </a:solidFill>
              <a:latin typeface="+mn-ea"/>
            </a:endParaRPr>
          </a:p>
        </p:txBody>
      </p:sp>
      <p:sp>
        <p:nvSpPr>
          <p:cNvPr id="36" name="正方形/長方形 35"/>
          <p:cNvSpPr/>
          <p:nvPr/>
        </p:nvSpPr>
        <p:spPr>
          <a:xfrm>
            <a:off x="1144591" y="2175582"/>
            <a:ext cx="2326758" cy="3861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a:solidFill>
                  <a:schemeClr val="tx1"/>
                </a:solidFill>
                <a:latin typeface="+mn-ea"/>
              </a:rPr>
              <a:t>令和２年度経常損益</a:t>
            </a:r>
            <a:endParaRPr lang="en-US" altLang="ja-JP" sz="1300" dirty="0">
              <a:solidFill>
                <a:schemeClr val="tx1"/>
              </a:solidFill>
              <a:latin typeface="+mn-ea"/>
            </a:endParaRPr>
          </a:p>
          <a:p>
            <a:pPr algn="ctr"/>
            <a:r>
              <a:rPr lang="ja-JP" altLang="en-US" sz="1300" dirty="0">
                <a:solidFill>
                  <a:schemeClr val="tx1"/>
                </a:solidFill>
                <a:latin typeface="+mn-ea"/>
              </a:rPr>
              <a:t>（現状）</a:t>
            </a:r>
            <a:endParaRPr lang="en-US" altLang="ja-JP" sz="1300" dirty="0">
              <a:solidFill>
                <a:schemeClr val="tx1"/>
              </a:solidFill>
              <a:latin typeface="+mn-ea"/>
            </a:endParaRPr>
          </a:p>
        </p:txBody>
      </p:sp>
      <p:sp>
        <p:nvSpPr>
          <p:cNvPr id="38" name="正方形/長方形 37"/>
          <p:cNvSpPr/>
          <p:nvPr/>
        </p:nvSpPr>
        <p:spPr>
          <a:xfrm>
            <a:off x="4313489" y="2189367"/>
            <a:ext cx="2699319" cy="4074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a:solidFill>
                  <a:schemeClr val="tx1"/>
                </a:solidFill>
                <a:latin typeface="+mn-ea"/>
              </a:rPr>
              <a:t>経営改善効果</a:t>
            </a:r>
            <a:endParaRPr lang="en-US" altLang="ja-JP" sz="1300" dirty="0">
              <a:solidFill>
                <a:schemeClr val="tx1"/>
              </a:solidFill>
              <a:latin typeface="+mn-ea"/>
            </a:endParaRPr>
          </a:p>
          <a:p>
            <a:pPr algn="ctr"/>
            <a:r>
              <a:rPr lang="ja-JP" altLang="en-US" sz="1300" dirty="0">
                <a:solidFill>
                  <a:schemeClr val="tx1"/>
                </a:solidFill>
                <a:latin typeface="+mn-ea"/>
              </a:rPr>
              <a:t>（令和</a:t>
            </a:r>
            <a:r>
              <a:rPr lang="en-US" altLang="ja-JP" sz="1300" dirty="0">
                <a:solidFill>
                  <a:schemeClr val="tx1"/>
                </a:solidFill>
                <a:latin typeface="+mn-ea"/>
              </a:rPr>
              <a:t>4</a:t>
            </a:r>
            <a:r>
              <a:rPr lang="ja-JP" altLang="en-US" sz="1300" dirty="0">
                <a:solidFill>
                  <a:schemeClr val="tx1"/>
                </a:solidFill>
                <a:latin typeface="+mn-ea"/>
              </a:rPr>
              <a:t>年度決算反映後の効果）</a:t>
            </a:r>
            <a:endParaRPr lang="en-US" altLang="ja-JP" sz="1300" dirty="0">
              <a:solidFill>
                <a:schemeClr val="tx1"/>
              </a:solidFill>
              <a:latin typeface="+mn-ea"/>
            </a:endParaRPr>
          </a:p>
        </p:txBody>
      </p:sp>
      <p:sp>
        <p:nvSpPr>
          <p:cNvPr id="43" name="ストライプ矢印 42"/>
          <p:cNvSpPr/>
          <p:nvPr/>
        </p:nvSpPr>
        <p:spPr>
          <a:xfrm>
            <a:off x="3382213" y="3296339"/>
            <a:ext cx="1216546" cy="818499"/>
          </a:xfrm>
          <a:prstGeom prst="stripedRightArrow">
            <a:avLst>
              <a:gd name="adj1" fmla="val 100000"/>
              <a:gd name="adj2" fmla="val 40000"/>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spcAft>
                <a:spcPts val="0"/>
              </a:spcAft>
            </a:pPr>
            <a:r>
              <a:rPr kumimoji="1" lang="ja-JP" altLang="en-US" sz="1200" dirty="0" smtClean="0"/>
              <a:t>効果</a:t>
            </a:r>
            <a:r>
              <a:rPr kumimoji="1" lang="ja-JP" altLang="en-US" sz="1200" dirty="0"/>
              <a:t>額　</a:t>
            </a:r>
            <a:r>
              <a:rPr kumimoji="1" lang="en-US" altLang="ja-JP" sz="1200" dirty="0" smtClean="0"/>
              <a:t>3.0</a:t>
            </a:r>
            <a:r>
              <a:rPr kumimoji="1" lang="ja-JP" altLang="en-US" sz="1200" dirty="0" smtClean="0"/>
              <a:t>億円</a:t>
            </a:r>
            <a:endParaRPr kumimoji="1" lang="ja-JP" altLang="en-US" sz="1200" dirty="0"/>
          </a:p>
        </p:txBody>
      </p:sp>
      <p:sp>
        <p:nvSpPr>
          <p:cNvPr id="5" name="タイトル 1"/>
          <p:cNvSpPr>
            <a:spLocks noGrp="1"/>
          </p:cNvSpPr>
          <p:nvPr>
            <p:ph type="title"/>
          </p:nvPr>
        </p:nvSpPr>
        <p:spPr>
          <a:xfrm>
            <a:off x="0" y="164670"/>
            <a:ext cx="7886700" cy="1018008"/>
          </a:xfrm>
        </p:spPr>
        <p:txBody>
          <a:bodyPr>
            <a:normAutofit/>
          </a:bodyPr>
          <a:lstStyle/>
          <a:p>
            <a:pPr>
              <a:spcAft>
                <a:spcPts val="0"/>
              </a:spcAft>
            </a:pPr>
            <a:r>
              <a:rPr lang="en-US" altLang="ja-JP" sz="1600" b="1" kern="100" dirty="0">
                <a:solidFill>
                  <a:prstClr val="black"/>
                </a:solidFill>
                <a:latin typeface="メイリオ" panose="020B0604030504040204" pitchFamily="50" charset="-128"/>
                <a:cs typeface="Times New Roman" panose="02020603050405020304" pitchFamily="18" charset="0"/>
              </a:rPr>
              <a:t>Ⅵ</a:t>
            </a:r>
            <a:r>
              <a:rPr lang="ja-JP" altLang="en-US" sz="1600" b="1" kern="100" dirty="0">
                <a:solidFill>
                  <a:prstClr val="black"/>
                </a:solidFill>
                <a:latin typeface="メイリオ" panose="020B0604030504040204" pitchFamily="50" charset="-128"/>
                <a:cs typeface="Times New Roman" panose="02020603050405020304" pitchFamily="18" charset="0"/>
              </a:rPr>
              <a:t>　経営計画</a:t>
            </a:r>
            <a:r>
              <a:rPr lang="en-US" altLang="ja-JP" sz="1600" b="1" kern="100" dirty="0">
                <a:solidFill>
                  <a:prstClr val="black"/>
                </a:solidFill>
                <a:latin typeface="メイリオ" panose="020B0604030504040204" pitchFamily="50" charset="-128"/>
                <a:cs typeface="Times New Roman" panose="02020603050405020304" pitchFamily="18" charset="0"/>
              </a:rPr>
              <a:t>Ver.5.0</a:t>
            </a:r>
            <a:r>
              <a:rPr lang="ja-JP" altLang="en-US" sz="1600" b="1" kern="100" dirty="0">
                <a:solidFill>
                  <a:prstClr val="black"/>
                </a:solidFill>
                <a:latin typeface="メイリオ" panose="020B0604030504040204" pitchFamily="50" charset="-128"/>
                <a:cs typeface="Times New Roman" panose="02020603050405020304" pitchFamily="18" charset="0"/>
              </a:rPr>
              <a:t>による効果</a:t>
            </a:r>
            <a:r>
              <a:rPr lang="ja-JP" altLang="ja-JP" sz="1050" kern="100" dirty="0">
                <a:latin typeface="游明朝" panose="02020400000000000000" pitchFamily="18" charset="-128"/>
                <a:ea typeface="游明朝" panose="02020400000000000000" pitchFamily="18" charset="-128"/>
                <a:cs typeface="Times New Roman" panose="02020603050405020304" pitchFamily="18" charset="0"/>
              </a:rPr>
              <a:t/>
            </a:r>
            <a:br>
              <a:rPr lang="ja-JP" altLang="ja-JP" sz="1050" kern="100" dirty="0">
                <a:latin typeface="游明朝" panose="02020400000000000000" pitchFamily="18" charset="-128"/>
                <a:ea typeface="游明朝" panose="02020400000000000000" pitchFamily="18" charset="-128"/>
                <a:cs typeface="Times New Roman" panose="02020603050405020304" pitchFamily="18" charset="0"/>
              </a:rPr>
            </a:br>
            <a:endParaRPr kumimoji="1" lang="ja-JP" altLang="en-US" sz="1600" b="1" dirty="0">
              <a:solidFill>
                <a:srgbClr val="FF0000"/>
              </a:solidFill>
              <a:latin typeface="+mj-ea"/>
            </a:endParaRPr>
          </a:p>
        </p:txBody>
      </p:sp>
      <p:sp>
        <p:nvSpPr>
          <p:cNvPr id="50" name="正方形/長方形 49"/>
          <p:cNvSpPr/>
          <p:nvPr/>
        </p:nvSpPr>
        <p:spPr>
          <a:xfrm>
            <a:off x="176980" y="468762"/>
            <a:ext cx="7456875" cy="4573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400" b="1" u="sng" dirty="0">
                <a:solidFill>
                  <a:schemeClr val="tx1"/>
                </a:solidFill>
                <a:latin typeface="+mn-ea"/>
              </a:rPr>
              <a:t>２</a:t>
            </a:r>
            <a:r>
              <a:rPr lang="en-US" altLang="ja-JP" sz="1400" b="1" u="sng" dirty="0">
                <a:solidFill>
                  <a:schemeClr val="tx1"/>
                </a:solidFill>
                <a:latin typeface="+mn-ea"/>
              </a:rPr>
              <a:t>.</a:t>
            </a:r>
            <a:r>
              <a:rPr lang="ja-JP" altLang="en-US" sz="1400" b="1" u="sng" dirty="0">
                <a:solidFill>
                  <a:schemeClr val="tx1"/>
                </a:solidFill>
                <a:latin typeface="+mn-ea"/>
              </a:rPr>
              <a:t> 経営改善策を実施し、効果が発揮された場合の額（競争力強化の財源）</a:t>
            </a:r>
          </a:p>
        </p:txBody>
      </p:sp>
      <p:sp>
        <p:nvSpPr>
          <p:cNvPr id="21" name="正方形/長方形 20"/>
          <p:cNvSpPr/>
          <p:nvPr/>
        </p:nvSpPr>
        <p:spPr>
          <a:xfrm>
            <a:off x="76784" y="1118171"/>
            <a:ext cx="8980438" cy="3800813"/>
          </a:xfrm>
          <a:prstGeom prst="rect">
            <a:avLst/>
          </a:prstGeom>
          <a:noFill/>
          <a:ln w="38100">
            <a:solidFill>
              <a:srgbClr val="7030A0"/>
            </a:solidFill>
          </a:ln>
          <a:effectLst/>
        </p:spPr>
        <p:txBody>
          <a:bodyPr wrap="square">
            <a:noAutofit/>
          </a:bodyPr>
          <a:lstStyle/>
          <a:p>
            <a:pPr lvl="0">
              <a:spcAft>
                <a:spcPts val="0"/>
              </a:spcAft>
            </a:pPr>
            <a:endParaRPr lang="en-US" altLang="ja-JP" sz="1300" kern="100" dirty="0">
              <a:latin typeface="+mn-ea"/>
              <a:cs typeface="Times New Roman" panose="02020603050405020304" pitchFamily="18" charset="0"/>
            </a:endParaRPr>
          </a:p>
        </p:txBody>
      </p:sp>
      <p:sp>
        <p:nvSpPr>
          <p:cNvPr id="4" name="二等辺三角形 3"/>
          <p:cNvSpPr/>
          <p:nvPr/>
        </p:nvSpPr>
        <p:spPr>
          <a:xfrm rot="16200000" flipV="1">
            <a:off x="3124832" y="5998030"/>
            <a:ext cx="1165209" cy="19379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角丸四角形 47"/>
          <p:cNvSpPr/>
          <p:nvPr/>
        </p:nvSpPr>
        <p:spPr>
          <a:xfrm>
            <a:off x="3863300" y="5372744"/>
            <a:ext cx="2642504" cy="1403825"/>
          </a:xfrm>
          <a:prstGeom prst="roundRect">
            <a:avLst>
              <a:gd name="adj" fmla="val 965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dirty="0">
                <a:solidFill>
                  <a:schemeClr val="tx1"/>
                </a:solidFill>
                <a:latin typeface="+mn-ea"/>
              </a:rPr>
              <a:t>　経営計画策定以降、現状では黒字であっても、状況の変化により赤字となる施設が生じる可能性があるので、経営改善策を講じる施設の見直しが必要である。</a:t>
            </a:r>
            <a:endParaRPr lang="en-US" altLang="ja-JP" sz="1300" dirty="0">
              <a:solidFill>
                <a:schemeClr val="tx1"/>
              </a:solidFill>
              <a:latin typeface="+mn-ea"/>
            </a:endParaRPr>
          </a:p>
        </p:txBody>
      </p:sp>
      <p:sp>
        <p:nvSpPr>
          <p:cNvPr id="51" name="正方形/長方形 50"/>
          <p:cNvSpPr/>
          <p:nvPr/>
        </p:nvSpPr>
        <p:spPr>
          <a:xfrm>
            <a:off x="88090" y="5334676"/>
            <a:ext cx="3385471" cy="1420478"/>
          </a:xfrm>
          <a:prstGeom prst="rect">
            <a:avLst/>
          </a:prstGeom>
          <a:noFill/>
          <a:ln w="38100">
            <a:solidFill>
              <a:srgbClr val="7030A0"/>
            </a:solidFill>
          </a:ln>
        </p:spPr>
        <p:txBody>
          <a:bodyPr wrap="square" anchor="ctr">
            <a:noAutofit/>
          </a:bodyPr>
          <a:lstStyle/>
          <a:p>
            <a:pPr lvl="0" algn="just">
              <a:spcAft>
                <a:spcPts val="0"/>
              </a:spcAft>
            </a:pPr>
            <a:r>
              <a:rPr lang="ja-JP" altLang="en-US" sz="1300" kern="100" dirty="0">
                <a:latin typeface="+mn-ea"/>
                <a:cs typeface="Times New Roman" panose="02020603050405020304" pitchFamily="18" charset="0"/>
              </a:rPr>
              <a:t>　令和２年度決算を基に、赤字地区及び施設を抽出し、個別に経営改善策を検討したが、社会情勢の変化により、施設の稼働状況は大きく変動し、赤字の要因も変化する可能性があるため、常に経営改善策の有効性の検証が必要である。</a:t>
            </a:r>
          </a:p>
        </p:txBody>
      </p:sp>
      <p:sp>
        <p:nvSpPr>
          <p:cNvPr id="22" name="正方形/長方形 21"/>
          <p:cNvSpPr/>
          <p:nvPr/>
        </p:nvSpPr>
        <p:spPr>
          <a:xfrm>
            <a:off x="14753" y="1165097"/>
            <a:ext cx="9027715" cy="1155429"/>
          </a:xfrm>
          <a:prstGeom prst="rect">
            <a:avLst/>
          </a:prstGeom>
          <a:noFill/>
          <a:ln w="38100">
            <a:noFill/>
          </a:ln>
          <a:effectLst>
            <a:outerShdw blurRad="50800" dist="50800" dir="5400000" algn="ctr" rotWithShape="0">
              <a:schemeClr val="bg1"/>
            </a:outerShdw>
          </a:effectLst>
        </p:spPr>
        <p:txBody>
          <a:bodyPr wrap="square">
            <a:noAutofit/>
          </a:bodyPr>
          <a:lstStyle/>
          <a:p>
            <a:pPr lvl="0">
              <a:spcAft>
                <a:spcPts val="0"/>
              </a:spcAft>
            </a:pPr>
            <a:r>
              <a:rPr lang="ja-JP" altLang="en-US" sz="1300" kern="100" dirty="0">
                <a:latin typeface="+mn-ea"/>
                <a:cs typeface="Times New Roman" panose="02020603050405020304" pitchFamily="18" charset="0"/>
              </a:rPr>
              <a:t>①</a:t>
            </a:r>
            <a:r>
              <a:rPr lang="en-US" altLang="ja-JP" sz="1300" kern="100" dirty="0">
                <a:latin typeface="+mn-ea"/>
                <a:cs typeface="Times New Roman" panose="02020603050405020304" pitchFamily="18" charset="0"/>
              </a:rPr>
              <a:t>‐</a:t>
            </a:r>
            <a:r>
              <a:rPr lang="ja-JP" altLang="en-US" sz="1300" kern="100" dirty="0">
                <a:latin typeface="+mn-ea"/>
                <a:cs typeface="Times New Roman" panose="02020603050405020304" pitchFamily="18" charset="0"/>
              </a:rPr>
              <a:t>１　</a:t>
            </a:r>
            <a:r>
              <a:rPr lang="ja-JP" altLang="en-US" sz="1300" u="sng" kern="100" dirty="0">
                <a:latin typeface="+mn-ea"/>
                <a:cs typeface="Times New Roman" panose="02020603050405020304" pitchFamily="18" charset="0"/>
              </a:rPr>
              <a:t>前提条件</a:t>
            </a:r>
            <a:endParaRPr lang="en-US" altLang="ja-JP" sz="1300" u="sng" kern="100" dirty="0">
              <a:latin typeface="+mn-ea"/>
              <a:cs typeface="Times New Roman" panose="02020603050405020304" pitchFamily="18" charset="0"/>
            </a:endParaRPr>
          </a:p>
          <a:p>
            <a:pPr marL="342900" lvl="0" indent="-342900">
              <a:spcAft>
                <a:spcPts val="0"/>
              </a:spcAft>
              <a:buFont typeface="Wingdings" panose="05000000000000000000" pitchFamily="2" charset="2"/>
              <a:buChar char=""/>
            </a:pPr>
            <a:r>
              <a:rPr lang="ja-JP" altLang="en-US" sz="1300" kern="100" dirty="0">
                <a:latin typeface="+mn-ea"/>
                <a:cs typeface="Times New Roman" panose="02020603050405020304" pitchFamily="18" charset="0"/>
              </a:rPr>
              <a:t>中期的取組による経営改善効果を試算</a:t>
            </a:r>
            <a:endParaRPr lang="en-US" altLang="ja-JP" sz="1300" kern="100" dirty="0">
              <a:latin typeface="+mn-ea"/>
              <a:cs typeface="Times New Roman" panose="02020603050405020304" pitchFamily="18" charset="0"/>
            </a:endParaRPr>
          </a:p>
          <a:p>
            <a:pPr marL="342900" lvl="0" indent="-342900">
              <a:spcAft>
                <a:spcPts val="0"/>
              </a:spcAft>
              <a:buFont typeface="Wingdings" panose="05000000000000000000" pitchFamily="2" charset="2"/>
              <a:buChar char=""/>
            </a:pPr>
            <a:r>
              <a:rPr lang="ja-JP" altLang="en-US" sz="1300" kern="100" dirty="0">
                <a:latin typeface="+mn-ea"/>
                <a:cs typeface="Times New Roman" panose="02020603050405020304" pitchFamily="18" charset="0"/>
              </a:rPr>
              <a:t>個別課題に関する経営改善策の実施により、効果を発揮（赤字を解消）した場合の額を「効果額」とする。</a:t>
            </a:r>
            <a:endParaRPr lang="en-US" altLang="ja-JP" sz="1300" kern="100" dirty="0">
              <a:latin typeface="+mn-ea"/>
              <a:cs typeface="Times New Roman" panose="02020603050405020304" pitchFamily="18" charset="0"/>
            </a:endParaRPr>
          </a:p>
          <a:p>
            <a:pPr lvl="0">
              <a:spcAft>
                <a:spcPts val="0"/>
              </a:spcAft>
            </a:pPr>
            <a:endParaRPr lang="en-US" altLang="ja-JP" sz="1300" kern="100" dirty="0">
              <a:latin typeface="+mn-ea"/>
              <a:cs typeface="Times New Roman" panose="02020603050405020304" pitchFamily="18" charset="0"/>
            </a:endParaRPr>
          </a:p>
          <a:p>
            <a:pPr lvl="0">
              <a:spcAft>
                <a:spcPts val="0"/>
              </a:spcAft>
            </a:pPr>
            <a:r>
              <a:rPr lang="ja-JP" altLang="en-US" sz="1300" kern="100" dirty="0">
                <a:latin typeface="+mn-ea"/>
                <a:cs typeface="Times New Roman" panose="02020603050405020304" pitchFamily="18" charset="0"/>
              </a:rPr>
              <a:t>①</a:t>
            </a:r>
            <a:r>
              <a:rPr lang="en-US" altLang="ja-JP" sz="1300" kern="100" dirty="0">
                <a:latin typeface="+mn-ea"/>
                <a:cs typeface="Times New Roman" panose="02020603050405020304" pitchFamily="18" charset="0"/>
              </a:rPr>
              <a:t>-2</a:t>
            </a:r>
            <a:r>
              <a:rPr lang="ja-JP" altLang="en-US" sz="1300" kern="100" dirty="0">
                <a:latin typeface="+mn-ea"/>
                <a:cs typeface="Times New Roman" panose="02020603050405020304" pitchFamily="18" charset="0"/>
              </a:rPr>
              <a:t>　</a:t>
            </a:r>
            <a:r>
              <a:rPr lang="ja-JP" altLang="en-US" sz="1300" u="sng" kern="100" dirty="0">
                <a:latin typeface="+mn-ea"/>
                <a:cs typeface="Times New Roman" panose="02020603050405020304" pitchFamily="18" charset="0"/>
              </a:rPr>
              <a:t>試算結果</a:t>
            </a:r>
            <a:endParaRPr lang="en-US" altLang="ja-JP" sz="1300" u="sng" kern="100" dirty="0">
              <a:latin typeface="+mn-ea"/>
              <a:cs typeface="Times New Roman" panose="02020603050405020304" pitchFamily="18" charset="0"/>
            </a:endParaRPr>
          </a:p>
        </p:txBody>
      </p:sp>
      <p:sp>
        <p:nvSpPr>
          <p:cNvPr id="23" name="正方形/長方形 22"/>
          <p:cNvSpPr/>
          <p:nvPr/>
        </p:nvSpPr>
        <p:spPr>
          <a:xfrm>
            <a:off x="76783" y="5043427"/>
            <a:ext cx="4905142" cy="391278"/>
          </a:xfrm>
          <a:prstGeom prst="rect">
            <a:avLst/>
          </a:prstGeom>
          <a:noFill/>
          <a:ln w="38100">
            <a:noFill/>
          </a:ln>
        </p:spPr>
        <p:txBody>
          <a:bodyPr wrap="square" anchor="t">
            <a:noAutofit/>
          </a:bodyPr>
          <a:lstStyle/>
          <a:p>
            <a:pPr lvl="0" algn="just">
              <a:spcAft>
                <a:spcPts val="0"/>
              </a:spcAft>
            </a:pPr>
            <a:r>
              <a:rPr lang="ja-JP" altLang="en-US" sz="1300" b="1" kern="100" dirty="0">
                <a:latin typeface="+mn-ea"/>
                <a:cs typeface="Times New Roman" panose="02020603050405020304" pitchFamily="18" charset="0"/>
              </a:rPr>
              <a:t>②経営改善策の有効性の検証</a:t>
            </a:r>
          </a:p>
        </p:txBody>
      </p:sp>
      <p:sp>
        <p:nvSpPr>
          <p:cNvPr id="25" name="正方形/長方形 24"/>
          <p:cNvSpPr/>
          <p:nvPr/>
        </p:nvSpPr>
        <p:spPr>
          <a:xfrm>
            <a:off x="3745373" y="5081325"/>
            <a:ext cx="3150313" cy="320281"/>
          </a:xfrm>
          <a:prstGeom prst="rect">
            <a:avLst/>
          </a:prstGeom>
          <a:noFill/>
          <a:ln w="38100">
            <a:noFill/>
          </a:ln>
        </p:spPr>
        <p:txBody>
          <a:bodyPr wrap="square" anchor="t">
            <a:noAutofit/>
          </a:bodyPr>
          <a:lstStyle/>
          <a:p>
            <a:pPr lvl="0" algn="just">
              <a:spcAft>
                <a:spcPts val="0"/>
              </a:spcAft>
            </a:pPr>
            <a:r>
              <a:rPr lang="ja-JP" altLang="en-US" sz="1300" b="1" kern="100" dirty="0">
                <a:latin typeface="+mn-ea"/>
                <a:cs typeface="Times New Roman" panose="02020603050405020304" pitchFamily="18" charset="0"/>
              </a:rPr>
              <a:t>③経営改善策を講じる施設の見直し</a:t>
            </a:r>
          </a:p>
        </p:txBody>
      </p:sp>
      <p:sp>
        <p:nvSpPr>
          <p:cNvPr id="27" name="正方形/長方形 26"/>
          <p:cNvSpPr/>
          <p:nvPr/>
        </p:nvSpPr>
        <p:spPr>
          <a:xfrm>
            <a:off x="6895687" y="5372744"/>
            <a:ext cx="2146782" cy="1348957"/>
          </a:xfrm>
          <a:prstGeom prst="rect">
            <a:avLst/>
          </a:prstGeom>
          <a:solidFill>
            <a:schemeClr val="accent1">
              <a:lumMod val="50000"/>
            </a:schemeClr>
          </a:solidFill>
          <a:ln w="38100">
            <a:solidFill>
              <a:srgbClr val="7030A0"/>
            </a:solidFill>
          </a:ln>
        </p:spPr>
        <p:txBody>
          <a:bodyPr wrap="square" anchor="ctr">
            <a:noAutofit/>
          </a:bodyPr>
          <a:lstStyle/>
          <a:p>
            <a:pPr lvl="0" algn="just">
              <a:spcAft>
                <a:spcPts val="0"/>
              </a:spcAft>
            </a:pPr>
            <a:r>
              <a:rPr lang="ja-JP" altLang="en-US" sz="1400" b="1" kern="100" dirty="0">
                <a:solidFill>
                  <a:schemeClr val="bg1"/>
                </a:solidFill>
                <a:effectLst>
                  <a:outerShdw blurRad="38100" dist="38100" dir="2700000" algn="tl">
                    <a:srgbClr val="000000">
                      <a:alpha val="43137"/>
                    </a:srgbClr>
                  </a:outerShdw>
                </a:effectLst>
                <a:latin typeface="+mn-ea"/>
                <a:cs typeface="Times New Roman" panose="02020603050405020304" pitchFamily="18" charset="0"/>
              </a:rPr>
              <a:t>経営改善策を実施し、生じた効果額については、大阪港の競争力強化へ貢献する施策の財源として活用していきたい。</a:t>
            </a:r>
            <a:endParaRPr lang="en-US" altLang="ja-JP" sz="1400" b="1" kern="100" dirty="0">
              <a:solidFill>
                <a:schemeClr val="bg1"/>
              </a:solidFill>
              <a:effectLst>
                <a:outerShdw blurRad="38100" dist="38100" dir="2700000" algn="tl">
                  <a:srgbClr val="000000">
                    <a:alpha val="43137"/>
                  </a:srgbClr>
                </a:outerShdw>
              </a:effectLst>
              <a:latin typeface="+mn-ea"/>
              <a:cs typeface="Times New Roman" panose="02020603050405020304" pitchFamily="18" charset="0"/>
            </a:endParaRPr>
          </a:p>
        </p:txBody>
      </p:sp>
      <p:sp>
        <p:nvSpPr>
          <p:cNvPr id="29" name="二等辺三角形 28"/>
          <p:cNvSpPr/>
          <p:nvPr/>
        </p:nvSpPr>
        <p:spPr>
          <a:xfrm rot="16200000" flipV="1">
            <a:off x="6134697" y="6011754"/>
            <a:ext cx="1165209" cy="19379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173658" y="835706"/>
            <a:ext cx="5548401" cy="295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rPr>
              <a:t>①現状を前提とした場合の効果額の試算</a:t>
            </a:r>
            <a:endParaRPr kumimoji="1" lang="ja-JP" altLang="en-US" sz="1400" b="1" dirty="0">
              <a:solidFill>
                <a:schemeClr val="tx1"/>
              </a:solidFill>
            </a:endParaRPr>
          </a:p>
        </p:txBody>
      </p:sp>
      <p:sp>
        <p:nvSpPr>
          <p:cNvPr id="2" name="スライド番号プレースホルダー 1"/>
          <p:cNvSpPr>
            <a:spLocks noGrp="1"/>
          </p:cNvSpPr>
          <p:nvPr>
            <p:ph type="sldNum" sz="quarter" idx="12"/>
          </p:nvPr>
        </p:nvSpPr>
        <p:spPr/>
        <p:txBody>
          <a:bodyPr/>
          <a:lstStyle/>
          <a:p>
            <a:fld id="{8F2DF4D1-A360-4C90-B403-85324C324155}" type="slidenum">
              <a:rPr kumimoji="1" lang="ja-JP" altLang="en-US" smtClean="0"/>
              <a:t>34</a:t>
            </a:fld>
            <a:endParaRPr kumimoji="1" lang="ja-JP" altLang="en-US" dirty="0"/>
          </a:p>
        </p:txBody>
      </p:sp>
      <p:sp>
        <p:nvSpPr>
          <p:cNvPr id="35" name="正方形/長方形 34"/>
          <p:cNvSpPr/>
          <p:nvPr/>
        </p:nvSpPr>
        <p:spPr>
          <a:xfrm>
            <a:off x="6772079" y="3208477"/>
            <a:ext cx="2186177" cy="1224884"/>
          </a:xfrm>
          <a:prstGeom prst="rect">
            <a:avLst/>
          </a:prstGeom>
          <a:noFill/>
          <a:ln w="38100">
            <a:solidFill>
              <a:srgbClr val="7030A0"/>
            </a:solidFill>
          </a:ln>
        </p:spPr>
        <p:txBody>
          <a:bodyPr wrap="square" anchor="t" anchorCtr="0">
            <a:noAutofit/>
          </a:bodyPr>
          <a:lstStyle/>
          <a:p>
            <a:pPr lvl="0" algn="just">
              <a:spcAft>
                <a:spcPts val="0"/>
              </a:spcAft>
            </a:pPr>
            <a:endParaRPr lang="en-US" altLang="ja-JP" sz="1400" kern="100" dirty="0" smtClean="0">
              <a:solidFill>
                <a:schemeClr val="tx2"/>
              </a:solidFill>
              <a:latin typeface="+mn-ea"/>
              <a:cs typeface="Times New Roman" panose="02020603050405020304" pitchFamily="18" charset="0"/>
            </a:endParaRPr>
          </a:p>
          <a:p>
            <a:pPr lvl="0" algn="just">
              <a:spcAft>
                <a:spcPts val="0"/>
              </a:spcAft>
            </a:pPr>
            <a:endParaRPr lang="en-US" altLang="ja-JP" sz="1400" kern="100" dirty="0">
              <a:solidFill>
                <a:schemeClr val="tx2"/>
              </a:solidFill>
              <a:latin typeface="+mn-ea"/>
              <a:cs typeface="Times New Roman" panose="02020603050405020304" pitchFamily="18" charset="0"/>
            </a:endParaRPr>
          </a:p>
          <a:p>
            <a:pPr lvl="0" algn="just">
              <a:spcAft>
                <a:spcPts val="0"/>
              </a:spcAft>
            </a:pPr>
            <a:r>
              <a:rPr lang="ja-JP" altLang="en-US" sz="1400" kern="100" dirty="0" smtClean="0">
                <a:latin typeface="+mn-ea"/>
                <a:cs typeface="Times New Roman" panose="02020603050405020304" pitchFamily="18" charset="0"/>
              </a:rPr>
              <a:t>中期的取組により、約</a:t>
            </a:r>
            <a:r>
              <a:rPr lang="en-US" altLang="ja-JP" sz="1400" kern="100" dirty="0" smtClean="0">
                <a:latin typeface="+mn-ea"/>
                <a:cs typeface="Times New Roman" panose="02020603050405020304" pitchFamily="18" charset="0"/>
              </a:rPr>
              <a:t>3.0</a:t>
            </a:r>
            <a:r>
              <a:rPr lang="ja-JP" altLang="en-US" sz="1400" kern="100" dirty="0" smtClean="0">
                <a:latin typeface="+mn-ea"/>
                <a:cs typeface="Times New Roman" panose="02020603050405020304" pitchFamily="18" charset="0"/>
              </a:rPr>
              <a:t>億円の効果が見込まれる。</a:t>
            </a:r>
            <a:endParaRPr lang="ja-JP" altLang="en-US" sz="1400" strike="sngStrike" kern="100" dirty="0">
              <a:latin typeface="+mn-ea"/>
              <a:cs typeface="Times New Roman" panose="02020603050405020304" pitchFamily="18" charset="0"/>
            </a:endParaRPr>
          </a:p>
        </p:txBody>
      </p:sp>
      <p:graphicFrame>
        <p:nvGraphicFramePr>
          <p:cNvPr id="45" name="グラフ 44"/>
          <p:cNvGraphicFramePr>
            <a:graphicFrameLocks/>
          </p:cNvGraphicFramePr>
          <p:nvPr>
            <p:extLst>
              <p:ext uri="{D42A27DB-BD31-4B8C-83A1-F6EECF244321}">
                <p14:modId xmlns:p14="http://schemas.microsoft.com/office/powerpoint/2010/main" val="651277671"/>
              </p:ext>
            </p:extLst>
          </p:nvPr>
        </p:nvGraphicFramePr>
        <p:xfrm>
          <a:off x="1216651" y="2714867"/>
          <a:ext cx="1980000" cy="1692000"/>
        </p:xfrm>
        <a:graphic>
          <a:graphicData uri="http://schemas.openxmlformats.org/drawingml/2006/chart">
            <c:chart xmlns:c="http://schemas.openxmlformats.org/drawingml/2006/chart" xmlns:r="http://schemas.openxmlformats.org/officeDocument/2006/relationships" r:id="rId3"/>
          </a:graphicData>
        </a:graphic>
      </p:graphicFrame>
      <p:sp>
        <p:nvSpPr>
          <p:cNvPr id="44" name="正方形/長方形 43"/>
          <p:cNvSpPr/>
          <p:nvPr/>
        </p:nvSpPr>
        <p:spPr>
          <a:xfrm>
            <a:off x="6772079" y="3208477"/>
            <a:ext cx="1443675" cy="374990"/>
          </a:xfrm>
          <a:prstGeom prst="rect">
            <a:avLst/>
          </a:prstGeom>
          <a:solidFill>
            <a:srgbClr val="7030A0"/>
          </a:solidFill>
        </p:spPr>
        <p:txBody>
          <a:bodyPr wrap="square" anchor="ctr">
            <a:noAutofit/>
          </a:bodyPr>
          <a:lstStyle/>
          <a:p>
            <a:pPr lvl="0" algn="just">
              <a:spcAft>
                <a:spcPts val="0"/>
              </a:spcAft>
            </a:pPr>
            <a:r>
              <a:rPr lang="ja-JP" altLang="en-US" sz="1400" b="1" kern="100" dirty="0">
                <a:solidFill>
                  <a:schemeClr val="bg1"/>
                </a:solidFill>
                <a:latin typeface="+mn-ea"/>
                <a:cs typeface="Times New Roman" panose="02020603050405020304" pitchFamily="18" charset="0"/>
              </a:rPr>
              <a:t>効果額について</a:t>
            </a:r>
            <a:endParaRPr lang="en-US" altLang="ja-JP" sz="1400" b="1" kern="100" dirty="0">
              <a:solidFill>
                <a:schemeClr val="bg1"/>
              </a:solidFill>
              <a:latin typeface="+mn-ea"/>
              <a:cs typeface="Times New Roman" panose="02020603050405020304" pitchFamily="18" charset="0"/>
            </a:endParaRPr>
          </a:p>
        </p:txBody>
      </p:sp>
      <p:graphicFrame>
        <p:nvGraphicFramePr>
          <p:cNvPr id="30" name="グラフ 29"/>
          <p:cNvGraphicFramePr>
            <a:graphicFrameLocks/>
          </p:cNvGraphicFramePr>
          <p:nvPr>
            <p:extLst>
              <p:ext uri="{D42A27DB-BD31-4B8C-83A1-F6EECF244321}">
                <p14:modId xmlns:p14="http://schemas.microsoft.com/office/powerpoint/2010/main" val="485531374"/>
              </p:ext>
            </p:extLst>
          </p:nvPr>
        </p:nvGraphicFramePr>
        <p:xfrm>
          <a:off x="4598759" y="2732725"/>
          <a:ext cx="1980000" cy="1692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69875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66181"/>
            <a:ext cx="7886700" cy="548108"/>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endParaRPr lang="en-US" altLang="ja-JP" sz="1600" b="1" dirty="0">
              <a:solidFill>
                <a:srgbClr val="FF0000"/>
              </a:solidFill>
              <a:latin typeface="+mj-ea"/>
            </a:endParaRPr>
          </a:p>
        </p:txBody>
      </p:sp>
      <p:sp>
        <p:nvSpPr>
          <p:cNvPr id="7" name="正方形/長方形 6"/>
          <p:cNvSpPr/>
          <p:nvPr/>
        </p:nvSpPr>
        <p:spPr>
          <a:xfrm>
            <a:off x="120284" y="424930"/>
            <a:ext cx="8861949" cy="4162437"/>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300"/>
              </a:spcBef>
            </a:pPr>
            <a:endParaRPr lang="en-US" altLang="ja-JP" sz="1300" dirty="0" smtClean="0">
              <a:solidFill>
                <a:schemeClr val="tx1"/>
              </a:solidFill>
              <a:latin typeface="+mn-ea"/>
            </a:endParaRPr>
          </a:p>
        </p:txBody>
      </p:sp>
      <p:sp>
        <p:nvSpPr>
          <p:cNvPr id="6" name="正方形/長方形 5"/>
          <p:cNvSpPr/>
          <p:nvPr/>
        </p:nvSpPr>
        <p:spPr>
          <a:xfrm>
            <a:off x="120283" y="4690493"/>
            <a:ext cx="8861949" cy="2090135"/>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300"/>
              </a:spcBef>
            </a:pPr>
            <a:r>
              <a:rPr lang="ja-JP" altLang="en-US" sz="1400" b="1" u="sng" dirty="0">
                <a:solidFill>
                  <a:schemeClr val="tx1"/>
                </a:solidFill>
                <a:latin typeface="+mn-ea"/>
              </a:rPr>
              <a:t>今後の</a:t>
            </a:r>
            <a:r>
              <a:rPr lang="ja-JP" altLang="en-US" sz="1400" b="1" u="sng" dirty="0" smtClean="0">
                <a:solidFill>
                  <a:schemeClr val="tx1"/>
                </a:solidFill>
                <a:latin typeface="+mn-ea"/>
              </a:rPr>
              <a:t>取り組み</a:t>
            </a:r>
            <a:endParaRPr lang="en-US" altLang="ja-JP" sz="800" b="1" u="sng" dirty="0">
              <a:solidFill>
                <a:schemeClr val="tx1"/>
              </a:solidFill>
              <a:latin typeface="+mn-ea"/>
            </a:endParaRPr>
          </a:p>
          <a:p>
            <a:pPr marL="285750" indent="-285750">
              <a:spcBef>
                <a:spcPts val="300"/>
              </a:spcBef>
              <a:buFont typeface="Wingdings" panose="05000000000000000000" pitchFamily="2" charset="2"/>
              <a:buChar char="Ø"/>
            </a:pPr>
            <a:r>
              <a:rPr lang="ja-JP" altLang="en-US" sz="1300" dirty="0" smtClean="0">
                <a:solidFill>
                  <a:schemeClr val="tx1"/>
                </a:solidFill>
                <a:latin typeface="+mn-ea"/>
              </a:rPr>
              <a:t>今後とも、不断の努力を持って「経営</a:t>
            </a:r>
            <a:r>
              <a:rPr lang="ja-JP" altLang="en-US" sz="1300" dirty="0">
                <a:solidFill>
                  <a:schemeClr val="tx1"/>
                </a:solidFill>
                <a:latin typeface="+mn-ea"/>
              </a:rPr>
              <a:t>改善</a:t>
            </a:r>
            <a:r>
              <a:rPr lang="ja-JP" altLang="en-US" sz="1300" dirty="0" smtClean="0">
                <a:solidFill>
                  <a:schemeClr val="tx1"/>
                </a:solidFill>
                <a:latin typeface="+mn-ea"/>
              </a:rPr>
              <a:t>策」の実現に取り組み、本</a:t>
            </a:r>
            <a:r>
              <a:rPr lang="ja-JP" altLang="en-US" sz="1300" kern="100" dirty="0">
                <a:solidFill>
                  <a:schemeClr val="tx1"/>
                </a:solidFill>
                <a:latin typeface="+mj-ea"/>
                <a:cs typeface="Times New Roman" panose="02020603050405020304" pitchFamily="18" charset="0"/>
              </a:rPr>
              <a:t>経営計画 </a:t>
            </a:r>
            <a:r>
              <a:rPr lang="en-US" altLang="ja-JP" sz="1300" kern="100" dirty="0" smtClean="0">
                <a:solidFill>
                  <a:schemeClr val="tx1"/>
                </a:solidFill>
                <a:latin typeface="+mj-ea"/>
                <a:cs typeface="Times New Roman" panose="02020603050405020304" pitchFamily="18" charset="0"/>
              </a:rPr>
              <a:t>Ver.5.0 </a:t>
            </a:r>
            <a:r>
              <a:rPr lang="ja-JP" altLang="en-US" sz="1300" dirty="0" smtClean="0">
                <a:solidFill>
                  <a:schemeClr val="tx1"/>
                </a:solidFill>
                <a:latin typeface="+mn-ea"/>
              </a:rPr>
              <a:t>で目指している効果を発現して</a:t>
            </a:r>
            <a:r>
              <a:rPr lang="ja-JP" altLang="en-US" sz="1300" dirty="0">
                <a:solidFill>
                  <a:schemeClr val="tx1"/>
                </a:solidFill>
                <a:latin typeface="+mn-ea"/>
              </a:rPr>
              <a:t>いくとともに、赤字地区の分析を行うなど、効果的な経営改善策の検討を進めていく。</a:t>
            </a:r>
            <a:endParaRPr lang="en-US" altLang="ja-JP" sz="1300" dirty="0" smtClean="0">
              <a:solidFill>
                <a:schemeClr val="tx1"/>
              </a:solidFill>
              <a:latin typeface="+mn-ea"/>
            </a:endParaRPr>
          </a:p>
          <a:p>
            <a:pPr marL="285750" indent="-285750">
              <a:spcBef>
                <a:spcPts val="300"/>
              </a:spcBef>
              <a:buFont typeface="Wingdings" panose="05000000000000000000" pitchFamily="2" charset="2"/>
              <a:buChar char="Ø"/>
            </a:pPr>
            <a:r>
              <a:rPr lang="ja-JP" altLang="en-US" sz="1300" dirty="0" smtClean="0">
                <a:solidFill>
                  <a:schemeClr val="tx1"/>
                </a:solidFill>
                <a:latin typeface="+mn-ea"/>
              </a:rPr>
              <a:t>なお、今後の社会経済情勢の変化等により、在来地区における「ベイエリアにおける都市空間の形成」に関する期待や要請が一層高まることが予想される。</a:t>
            </a:r>
            <a:endParaRPr lang="en-US" altLang="ja-JP" sz="1300" dirty="0" smtClean="0">
              <a:solidFill>
                <a:schemeClr val="tx1"/>
              </a:solidFill>
              <a:latin typeface="+mn-ea"/>
            </a:endParaRPr>
          </a:p>
          <a:p>
            <a:pPr marL="285750" indent="-285750">
              <a:spcBef>
                <a:spcPts val="300"/>
              </a:spcBef>
              <a:buFont typeface="Wingdings" panose="05000000000000000000" pitchFamily="2" charset="2"/>
              <a:buChar char="Ø"/>
            </a:pPr>
            <a:r>
              <a:rPr lang="ja-JP" altLang="en-US" sz="1300" dirty="0" smtClean="0">
                <a:solidFill>
                  <a:schemeClr val="tx1"/>
                </a:solidFill>
                <a:latin typeface="+mn-ea"/>
              </a:rPr>
              <a:t>また、物流形態や人流の変化などにより、在来地区のベイエリアにおいても、「施設提供事業の機能の維持が困難なエリア」が生じることも予想される。</a:t>
            </a:r>
            <a:endParaRPr lang="en-US" altLang="ja-JP" sz="1300" dirty="0" smtClean="0">
              <a:solidFill>
                <a:schemeClr val="tx1"/>
              </a:solidFill>
              <a:latin typeface="+mn-ea"/>
            </a:endParaRPr>
          </a:p>
          <a:p>
            <a:pPr marL="285750" indent="-285750">
              <a:spcBef>
                <a:spcPts val="300"/>
              </a:spcBef>
              <a:buFont typeface="Wingdings" panose="05000000000000000000" pitchFamily="2" charset="2"/>
              <a:buChar char="Ø"/>
            </a:pPr>
            <a:r>
              <a:rPr lang="ja-JP" altLang="en-US" sz="1300" dirty="0" smtClean="0">
                <a:solidFill>
                  <a:schemeClr val="tx1"/>
                </a:solidFill>
                <a:latin typeface="+mn-ea"/>
              </a:rPr>
              <a:t>そう</a:t>
            </a:r>
            <a:r>
              <a:rPr lang="ja-JP" altLang="en-US" sz="1300" dirty="0">
                <a:solidFill>
                  <a:schemeClr val="tx1"/>
                </a:solidFill>
                <a:latin typeface="+mn-ea"/>
              </a:rPr>
              <a:t>いった状況を</a:t>
            </a:r>
            <a:r>
              <a:rPr lang="ja-JP" altLang="en-US" sz="1300" dirty="0" smtClean="0">
                <a:solidFill>
                  <a:schemeClr val="tx1"/>
                </a:solidFill>
                <a:latin typeface="+mn-ea"/>
              </a:rPr>
              <a:t>迎えた時に</a:t>
            </a:r>
            <a:r>
              <a:rPr lang="ja-JP" altLang="en-US" sz="1300" dirty="0">
                <a:solidFill>
                  <a:schemeClr val="tx1"/>
                </a:solidFill>
                <a:latin typeface="+mn-ea"/>
              </a:rPr>
              <a:t>は、都市計画を担う部局や経済・観光振興を担う</a:t>
            </a:r>
            <a:r>
              <a:rPr lang="ja-JP" altLang="en-US" sz="1300" dirty="0" smtClean="0">
                <a:solidFill>
                  <a:schemeClr val="tx1"/>
                </a:solidFill>
                <a:latin typeface="+mn-ea"/>
              </a:rPr>
              <a:t>部局などと適切な役割分担や連携</a:t>
            </a:r>
            <a:r>
              <a:rPr lang="ja-JP" altLang="en-US" sz="1300" dirty="0">
                <a:solidFill>
                  <a:schemeClr val="tx1"/>
                </a:solidFill>
                <a:latin typeface="+mn-ea"/>
              </a:rPr>
              <a:t>を図り</a:t>
            </a:r>
            <a:r>
              <a:rPr lang="ja-JP" altLang="en-US" sz="1300" dirty="0" smtClean="0">
                <a:solidFill>
                  <a:schemeClr val="tx1"/>
                </a:solidFill>
                <a:latin typeface="+mn-ea"/>
              </a:rPr>
              <a:t>、このベイエリアにおける大阪港の港としての役割を見極めて、都市空間との共存共栄を実現していく。</a:t>
            </a:r>
            <a:endParaRPr lang="ja-JP" altLang="en-US" sz="1300" dirty="0">
              <a:solidFill>
                <a:schemeClr val="tx1"/>
              </a:solidFill>
              <a:latin typeface="+mn-ea"/>
            </a:endParaRPr>
          </a:p>
        </p:txBody>
      </p:sp>
      <p:sp>
        <p:nvSpPr>
          <p:cNvPr id="3" name="スライド番号プレースホルダー 2"/>
          <p:cNvSpPr>
            <a:spLocks noGrp="1"/>
          </p:cNvSpPr>
          <p:nvPr>
            <p:ph type="sldNum" sz="quarter" idx="12"/>
          </p:nvPr>
        </p:nvSpPr>
        <p:spPr/>
        <p:txBody>
          <a:bodyPr/>
          <a:lstStyle/>
          <a:p>
            <a:fld id="{8F2DF4D1-A360-4C90-B403-85324C324155}" type="slidenum">
              <a:rPr kumimoji="1" lang="ja-JP" altLang="en-US" smtClean="0"/>
              <a:t>35</a:t>
            </a:fld>
            <a:endParaRPr kumimoji="1" lang="ja-JP" altLang="en-US" dirty="0"/>
          </a:p>
        </p:txBody>
      </p:sp>
      <p:sp>
        <p:nvSpPr>
          <p:cNvPr id="2" name="正方形/長方形 1"/>
          <p:cNvSpPr/>
          <p:nvPr/>
        </p:nvSpPr>
        <p:spPr>
          <a:xfrm>
            <a:off x="177944" y="528056"/>
            <a:ext cx="8746626" cy="3917335"/>
          </a:xfrm>
          <a:prstGeom prst="rect">
            <a:avLst/>
          </a:prstGeom>
          <a:noFill/>
        </p:spPr>
        <p:txBody>
          <a:bodyPr wrap="square">
            <a:noAutofit/>
          </a:bodyPr>
          <a:lstStyle/>
          <a:p>
            <a:pPr>
              <a:spcBef>
                <a:spcPts val="300"/>
              </a:spcBef>
              <a:spcAft>
                <a:spcPts val="0"/>
              </a:spcAft>
            </a:pPr>
            <a:r>
              <a:rPr lang="ja-JP" altLang="ja-JP" sz="1400" b="1" u="sng" dirty="0">
                <a:latin typeface="+mn-ea"/>
              </a:rPr>
              <a:t>経営計画策定</a:t>
            </a:r>
            <a:r>
              <a:rPr lang="ja-JP" altLang="ja-JP" sz="1400" b="1" u="sng" dirty="0" smtClean="0">
                <a:latin typeface="+mn-ea"/>
              </a:rPr>
              <a:t>から</a:t>
            </a:r>
            <a:r>
              <a:rPr lang="ja-JP" altLang="en-US" sz="1400" b="1" u="sng" dirty="0" smtClean="0">
                <a:latin typeface="+mn-ea"/>
              </a:rPr>
              <a:t>実施４</a:t>
            </a:r>
            <a:r>
              <a:rPr lang="ja-JP" altLang="ja-JP" sz="1400" b="1" u="sng" dirty="0" smtClean="0">
                <a:latin typeface="+mn-ea"/>
              </a:rPr>
              <a:t>年目</a:t>
            </a:r>
            <a:r>
              <a:rPr lang="ja-JP" altLang="ja-JP" sz="1400" b="1" u="sng" dirty="0">
                <a:latin typeface="+mn-ea"/>
              </a:rPr>
              <a:t>の</a:t>
            </a:r>
            <a:r>
              <a:rPr lang="ja-JP" altLang="ja-JP" sz="1400" b="1" u="sng" dirty="0" smtClean="0">
                <a:latin typeface="+mn-ea"/>
              </a:rPr>
              <a:t>評価</a:t>
            </a:r>
            <a:endParaRPr lang="en-US" altLang="ja-JP" sz="1400" b="1" u="sng" dirty="0" smtClean="0">
              <a:latin typeface="+mn-ea"/>
            </a:endParaRPr>
          </a:p>
          <a:p>
            <a:pPr>
              <a:spcBef>
                <a:spcPts val="300"/>
              </a:spcBef>
              <a:spcAft>
                <a:spcPts val="0"/>
              </a:spcAft>
            </a:pPr>
            <a:endParaRPr lang="ja-JP" altLang="ja-JP" sz="1400" dirty="0">
              <a:latin typeface="+mn-ea"/>
              <a:cs typeface="ＭＳ Ｐゴシック" panose="020B0600070205080204" pitchFamily="50" charset="-128"/>
            </a:endParaRPr>
          </a:p>
          <a:p>
            <a:pPr marL="342900" lvl="0" indent="-342900">
              <a:spcAft>
                <a:spcPts val="0"/>
              </a:spcAft>
              <a:buFont typeface="Wingdings" panose="05000000000000000000" pitchFamily="2" charset="2"/>
              <a:buChar char=""/>
              <a:tabLst>
                <a:tab pos="457200" algn="l"/>
              </a:tabLst>
            </a:pPr>
            <a:r>
              <a:rPr lang="ja-JP" altLang="ja-JP" sz="1400" dirty="0">
                <a:latin typeface="+mn-ea"/>
              </a:rPr>
              <a:t>本経営計画</a:t>
            </a:r>
            <a:r>
              <a:rPr lang="en-US" altLang="ja-JP" sz="1400" dirty="0" smtClean="0">
                <a:latin typeface="+mn-ea"/>
              </a:rPr>
              <a:t>Ver.5.0</a:t>
            </a:r>
            <a:r>
              <a:rPr lang="ja-JP" altLang="ja-JP" sz="1400" dirty="0" smtClean="0">
                <a:latin typeface="+mn-ea"/>
              </a:rPr>
              <a:t>では</a:t>
            </a:r>
            <a:r>
              <a:rPr lang="ja-JP" altLang="ja-JP" sz="1400" dirty="0">
                <a:latin typeface="+mn-ea"/>
              </a:rPr>
              <a:t>、令和</a:t>
            </a:r>
            <a:r>
              <a:rPr lang="en-US" altLang="ja-JP" sz="1400" dirty="0">
                <a:latin typeface="+mn-ea"/>
              </a:rPr>
              <a:t>2</a:t>
            </a:r>
            <a:r>
              <a:rPr lang="ja-JP" altLang="ja-JP" sz="1400" dirty="0">
                <a:latin typeface="+mn-ea"/>
              </a:rPr>
              <a:t>年度決算結果に基づき「個別課題」を抽出するとともに、経営計画</a:t>
            </a:r>
            <a:r>
              <a:rPr lang="en-US" altLang="ja-JP" sz="1400" dirty="0">
                <a:latin typeface="+mn-ea"/>
              </a:rPr>
              <a:t>Ver.4.0</a:t>
            </a:r>
            <a:r>
              <a:rPr lang="ja-JP" altLang="ja-JP" sz="1400" dirty="0">
                <a:latin typeface="+mn-ea"/>
              </a:rPr>
              <a:t>で定めた「経営改善策」の進捗を確認した</a:t>
            </a:r>
            <a:r>
              <a:rPr lang="ja-JP" altLang="ja-JP" sz="1400" dirty="0" smtClean="0">
                <a:latin typeface="+mn-ea"/>
              </a:rPr>
              <a:t>。</a:t>
            </a:r>
            <a:endParaRPr lang="ja-JP" altLang="ja-JP" sz="1400" dirty="0">
              <a:latin typeface="+mn-ea"/>
              <a:cs typeface="ＭＳ Ｐゴシック" panose="020B0600070205080204" pitchFamily="50" charset="-128"/>
            </a:endParaRPr>
          </a:p>
          <a:p>
            <a:pPr marL="342900" lvl="0" indent="-342900">
              <a:spcAft>
                <a:spcPts val="0"/>
              </a:spcAft>
              <a:buFont typeface="Wingdings" panose="05000000000000000000" pitchFamily="2" charset="2"/>
              <a:buChar char=""/>
              <a:tabLst>
                <a:tab pos="457200" algn="l"/>
              </a:tabLst>
            </a:pPr>
            <a:r>
              <a:rPr lang="ja-JP" altLang="ja-JP" sz="1400" dirty="0">
                <a:latin typeface="+mn-ea"/>
              </a:rPr>
              <a:t>港湾施設提供事業の令和２年度決算における経常</a:t>
            </a:r>
            <a:r>
              <a:rPr lang="ja-JP" altLang="ja-JP" sz="1400" dirty="0" smtClean="0">
                <a:latin typeface="+mn-ea"/>
              </a:rPr>
              <a:t>損益</a:t>
            </a:r>
            <a:r>
              <a:rPr lang="ja-JP" altLang="en-US" sz="1400" dirty="0" smtClean="0">
                <a:latin typeface="+mn-ea"/>
              </a:rPr>
              <a:t>は</a:t>
            </a:r>
            <a:r>
              <a:rPr lang="en-US" altLang="ja-JP" sz="1400" dirty="0" smtClean="0">
                <a:latin typeface="+mn-ea"/>
              </a:rPr>
              <a:t>9</a:t>
            </a:r>
            <a:r>
              <a:rPr lang="ja-JP" altLang="en-US" sz="1400" dirty="0" smtClean="0">
                <a:latin typeface="+mn-ea"/>
              </a:rPr>
              <a:t>億</a:t>
            </a:r>
            <a:r>
              <a:rPr lang="en-US" altLang="ja-JP" sz="1400" dirty="0" smtClean="0">
                <a:latin typeface="+mn-ea"/>
              </a:rPr>
              <a:t>1,000</a:t>
            </a:r>
            <a:r>
              <a:rPr lang="ja-JP" altLang="en-US" sz="1400" dirty="0" smtClean="0">
                <a:latin typeface="+mn-ea"/>
              </a:rPr>
              <a:t>万円</a:t>
            </a:r>
            <a:r>
              <a:rPr lang="ja-JP" altLang="ja-JP" sz="1400" dirty="0" smtClean="0">
                <a:latin typeface="+mn-ea"/>
              </a:rPr>
              <a:t>と</a:t>
            </a:r>
            <a:r>
              <a:rPr lang="ja-JP" altLang="ja-JP" sz="1400" dirty="0">
                <a:latin typeface="+mn-ea"/>
              </a:rPr>
              <a:t>、令和元年度決算における</a:t>
            </a:r>
            <a:r>
              <a:rPr lang="ja-JP" altLang="ja-JP" sz="1400" dirty="0" smtClean="0">
                <a:latin typeface="+mn-ea"/>
              </a:rPr>
              <a:t>経常</a:t>
            </a:r>
            <a:r>
              <a:rPr lang="ja-JP" altLang="en-US" sz="1400" dirty="0" smtClean="0">
                <a:latin typeface="+mn-ea"/>
              </a:rPr>
              <a:t>損益</a:t>
            </a:r>
            <a:r>
              <a:rPr lang="en-US" altLang="ja-JP" sz="1400" dirty="0" smtClean="0">
                <a:latin typeface="+mn-ea"/>
              </a:rPr>
              <a:t>10</a:t>
            </a:r>
            <a:r>
              <a:rPr lang="ja-JP" altLang="en-US" sz="1400" dirty="0" smtClean="0">
                <a:latin typeface="+mn-ea"/>
              </a:rPr>
              <a:t>億</a:t>
            </a:r>
            <a:r>
              <a:rPr lang="en-US" altLang="ja-JP" sz="1400" dirty="0" smtClean="0">
                <a:latin typeface="+mn-ea"/>
              </a:rPr>
              <a:t>4,800</a:t>
            </a:r>
            <a:r>
              <a:rPr lang="ja-JP" altLang="en-US" sz="1400" dirty="0" smtClean="0">
                <a:latin typeface="+mn-ea"/>
              </a:rPr>
              <a:t>万</a:t>
            </a:r>
            <a:r>
              <a:rPr lang="ja-JP" altLang="ja-JP" sz="1400" dirty="0" smtClean="0">
                <a:latin typeface="+mn-ea"/>
              </a:rPr>
              <a:t>円か</a:t>
            </a:r>
            <a:r>
              <a:rPr lang="ja-JP" altLang="en-US" sz="1400" dirty="0" smtClean="0">
                <a:latin typeface="+mn-ea"/>
              </a:rPr>
              <a:t>ら</a:t>
            </a:r>
            <a:r>
              <a:rPr lang="en-US" altLang="ja-JP" sz="1400" dirty="0" smtClean="0">
                <a:latin typeface="+mn-ea"/>
              </a:rPr>
              <a:t>1</a:t>
            </a:r>
            <a:r>
              <a:rPr lang="ja-JP" altLang="en-US" sz="1400" dirty="0" smtClean="0">
                <a:latin typeface="+mn-ea"/>
              </a:rPr>
              <a:t>億</a:t>
            </a:r>
            <a:r>
              <a:rPr lang="en-US" altLang="ja-JP" sz="1400" dirty="0" smtClean="0">
                <a:latin typeface="+mn-ea"/>
              </a:rPr>
              <a:t>3,800</a:t>
            </a:r>
            <a:r>
              <a:rPr lang="ja-JP" altLang="en-US" sz="1400" dirty="0" smtClean="0">
                <a:latin typeface="+mn-ea"/>
              </a:rPr>
              <a:t>万円減少している。</a:t>
            </a:r>
            <a:endParaRPr lang="ja-JP" altLang="ja-JP" sz="1400" strike="sngStrike" dirty="0">
              <a:latin typeface="+mn-ea"/>
              <a:cs typeface="ＭＳ Ｐゴシック" panose="020B0600070205080204" pitchFamily="50" charset="-128"/>
            </a:endParaRPr>
          </a:p>
          <a:p>
            <a:pPr marL="342900" indent="-342900">
              <a:buFont typeface="Wingdings" panose="05000000000000000000" pitchFamily="2" charset="2"/>
              <a:buChar char=""/>
              <a:tabLst>
                <a:tab pos="457200" algn="l"/>
              </a:tabLst>
            </a:pPr>
            <a:r>
              <a:rPr lang="ja-JP" altLang="ja-JP" sz="1400" dirty="0">
                <a:latin typeface="+mn-ea"/>
              </a:rPr>
              <a:t>前回の経営計画</a:t>
            </a:r>
            <a:r>
              <a:rPr lang="en-US" altLang="ja-JP" sz="1400" dirty="0" smtClean="0">
                <a:latin typeface="+mn-ea"/>
              </a:rPr>
              <a:t>Ver.4.0</a:t>
            </a:r>
            <a:r>
              <a:rPr lang="ja-JP" altLang="en-US" sz="1400" dirty="0" smtClean="0">
                <a:latin typeface="+mn-ea"/>
              </a:rPr>
              <a:t>では</a:t>
            </a:r>
            <a:r>
              <a:rPr lang="ja-JP" altLang="ja-JP" sz="1400" dirty="0" smtClean="0">
                <a:latin typeface="+mn-ea"/>
              </a:rPr>
              <a:t>経営</a:t>
            </a:r>
            <a:r>
              <a:rPr lang="ja-JP" altLang="ja-JP" sz="1400" dirty="0">
                <a:latin typeface="+mn-ea"/>
              </a:rPr>
              <a:t>改善対象額として、令和</a:t>
            </a:r>
            <a:r>
              <a:rPr lang="en-US" altLang="ja-JP" sz="1400" dirty="0">
                <a:latin typeface="+mn-ea"/>
              </a:rPr>
              <a:t>4</a:t>
            </a:r>
            <a:r>
              <a:rPr lang="ja-JP" altLang="ja-JP" sz="1400" dirty="0">
                <a:latin typeface="+mn-ea"/>
              </a:rPr>
              <a:t>年度までに赤字額の合計で</a:t>
            </a:r>
            <a:r>
              <a:rPr lang="ja-JP" altLang="ja-JP" sz="1400" dirty="0" smtClean="0">
                <a:latin typeface="+mn-ea"/>
              </a:rPr>
              <a:t>ある</a:t>
            </a:r>
            <a:r>
              <a:rPr lang="ja-JP" altLang="en-US" sz="1400" dirty="0">
                <a:latin typeface="+mn-ea"/>
              </a:rPr>
              <a:t>約</a:t>
            </a:r>
            <a:r>
              <a:rPr lang="en-US" altLang="ja-JP" sz="1400" dirty="0">
                <a:latin typeface="+mn-ea"/>
              </a:rPr>
              <a:t>6.8</a:t>
            </a:r>
            <a:r>
              <a:rPr lang="ja-JP" altLang="ja-JP" sz="1400" dirty="0" smtClean="0">
                <a:latin typeface="+mn-ea"/>
              </a:rPr>
              <a:t>億円</a:t>
            </a:r>
            <a:r>
              <a:rPr lang="ja-JP" altLang="ja-JP" sz="1400" dirty="0">
                <a:latin typeface="+mn-ea"/>
              </a:rPr>
              <a:t>の経営改善を</a:t>
            </a:r>
            <a:r>
              <a:rPr lang="ja-JP" altLang="ja-JP" sz="1400" dirty="0" smtClean="0">
                <a:latin typeface="+mn-ea"/>
              </a:rPr>
              <a:t>目指して</a:t>
            </a:r>
            <a:r>
              <a:rPr lang="ja-JP" altLang="en-US" sz="1400" dirty="0" smtClean="0">
                <a:latin typeface="+mn-ea"/>
              </a:rPr>
              <a:t>いる。</a:t>
            </a:r>
            <a:endParaRPr lang="en-US" altLang="ja-JP" sz="1400" dirty="0" smtClean="0">
              <a:latin typeface="+mn-ea"/>
            </a:endParaRPr>
          </a:p>
          <a:p>
            <a:pPr marL="342900" indent="-342900">
              <a:buFont typeface="Wingdings" panose="05000000000000000000" pitchFamily="2" charset="2"/>
              <a:buChar char=""/>
              <a:tabLst>
                <a:tab pos="457200" algn="l"/>
              </a:tabLst>
            </a:pPr>
            <a:r>
              <a:rPr lang="ja-JP" altLang="ja-JP" sz="1400" dirty="0" smtClean="0">
                <a:latin typeface="+mn-ea"/>
              </a:rPr>
              <a:t>今回</a:t>
            </a:r>
            <a:r>
              <a:rPr lang="ja-JP" altLang="ja-JP" sz="1400" dirty="0">
                <a:latin typeface="+mn-ea"/>
              </a:rPr>
              <a:t>の経営計画</a:t>
            </a:r>
            <a:r>
              <a:rPr lang="en-US" altLang="ja-JP" sz="1400" dirty="0" smtClean="0">
                <a:latin typeface="+mn-ea"/>
              </a:rPr>
              <a:t>Ver.5.0</a:t>
            </a:r>
            <a:r>
              <a:rPr lang="ja-JP" altLang="ja-JP" sz="1400" dirty="0" smtClean="0">
                <a:latin typeface="+mn-ea"/>
              </a:rPr>
              <a:t>では</a:t>
            </a:r>
            <a:r>
              <a:rPr lang="ja-JP" altLang="ja-JP" sz="1400" dirty="0">
                <a:latin typeface="+mn-ea"/>
              </a:rPr>
              <a:t>、個別課題の</a:t>
            </a:r>
            <a:r>
              <a:rPr lang="ja-JP" altLang="ja-JP" sz="1400" dirty="0" smtClean="0">
                <a:latin typeface="+mn-ea"/>
              </a:rPr>
              <a:t>解決</a:t>
            </a:r>
            <a:r>
              <a:rPr lang="ja-JP" altLang="en-US" sz="1400" dirty="0" smtClean="0">
                <a:latin typeface="+mn-ea"/>
              </a:rPr>
              <a:t>（その他の低稼働地区</a:t>
            </a:r>
            <a:r>
              <a:rPr lang="en-US" altLang="ja-JP" sz="1400" dirty="0" smtClean="0">
                <a:latin typeface="+mn-ea"/>
              </a:rPr>
              <a:t>/</a:t>
            </a:r>
            <a:r>
              <a:rPr lang="ja-JP" altLang="en-US" sz="1400" dirty="0">
                <a:latin typeface="+mn-ea"/>
              </a:rPr>
              <a:t>北港白津</a:t>
            </a:r>
            <a:r>
              <a:rPr lang="ja-JP" altLang="en-US" sz="1400" dirty="0" smtClean="0">
                <a:latin typeface="+mn-ea"/>
              </a:rPr>
              <a:t>荷さばき地</a:t>
            </a:r>
            <a:r>
              <a:rPr lang="en-US" altLang="ja-JP" sz="1400" dirty="0" smtClean="0">
                <a:latin typeface="+mn-ea"/>
              </a:rPr>
              <a:t>/KF</a:t>
            </a:r>
            <a:r>
              <a:rPr lang="ja-JP" altLang="en-US" sz="1400" dirty="0" smtClean="0">
                <a:latin typeface="+mn-ea"/>
              </a:rPr>
              <a:t>地区荷さばき地）や減価償却費の減</a:t>
            </a:r>
            <a:r>
              <a:rPr lang="ja-JP" altLang="ja-JP" sz="1400" dirty="0" smtClean="0">
                <a:latin typeface="+mn-ea"/>
              </a:rPr>
              <a:t>などに</a:t>
            </a:r>
            <a:r>
              <a:rPr lang="ja-JP" altLang="en-US" sz="1400" dirty="0">
                <a:latin typeface="+mn-ea"/>
              </a:rPr>
              <a:t>加え</a:t>
            </a:r>
            <a:r>
              <a:rPr lang="ja-JP" altLang="ja-JP" sz="1400" dirty="0" smtClean="0">
                <a:latin typeface="+mn-ea"/>
              </a:rPr>
              <a:t>、</a:t>
            </a:r>
            <a:r>
              <a:rPr lang="en-US" altLang="ja-JP" sz="1400" dirty="0">
                <a:latin typeface="+mn-ea"/>
              </a:rPr>
              <a:t>C-1</a:t>
            </a:r>
            <a:r>
              <a:rPr lang="ja-JP" altLang="en-US" sz="1400" dirty="0">
                <a:latin typeface="+mn-ea"/>
              </a:rPr>
              <a:t>地区西荷さばき地、</a:t>
            </a:r>
            <a:r>
              <a:rPr lang="en-US" altLang="ja-JP" sz="1400" dirty="0">
                <a:latin typeface="+mn-ea"/>
              </a:rPr>
              <a:t>C-6,</a:t>
            </a:r>
            <a:r>
              <a:rPr lang="ja-JP" altLang="en-US" sz="1400" dirty="0">
                <a:latin typeface="+mn-ea"/>
              </a:rPr>
              <a:t>７埠頭（荷役機械を含む）については万博期間終了後の取組みとすることから、経営改善対象額として経営改善を目指す赤字額の合計は</a:t>
            </a:r>
            <a:r>
              <a:rPr lang="en-US" altLang="ja-JP" sz="1400" dirty="0">
                <a:latin typeface="+mn-ea"/>
              </a:rPr>
              <a:t>3.0</a:t>
            </a:r>
            <a:r>
              <a:rPr lang="ja-JP" altLang="en-US" sz="1400" dirty="0">
                <a:latin typeface="+mn-ea"/>
              </a:rPr>
              <a:t>億円となる</a:t>
            </a:r>
            <a:r>
              <a:rPr lang="ja-JP" altLang="en-US" sz="1400" dirty="0" smtClean="0">
                <a:latin typeface="+mn-ea"/>
              </a:rPr>
              <a:t>。</a:t>
            </a:r>
            <a:endParaRPr lang="en-US" altLang="ja-JP" sz="1400" dirty="0" smtClean="0">
              <a:latin typeface="+mn-ea"/>
            </a:endParaRPr>
          </a:p>
          <a:p>
            <a:pPr marL="342900" indent="-342900">
              <a:buFont typeface="Wingdings" panose="05000000000000000000" pitchFamily="2" charset="2"/>
              <a:buChar char=""/>
              <a:tabLst>
                <a:tab pos="457200" algn="l"/>
              </a:tabLst>
            </a:pPr>
            <a:r>
              <a:rPr lang="ja-JP" altLang="ja-JP" sz="1400" dirty="0" smtClean="0">
                <a:latin typeface="+mn-ea"/>
              </a:rPr>
              <a:t>この</a:t>
            </a:r>
            <a:r>
              <a:rPr lang="ja-JP" altLang="ja-JP" sz="1400" dirty="0">
                <a:latin typeface="+mn-ea"/>
              </a:rPr>
              <a:t>ことから、経営計画</a:t>
            </a:r>
            <a:r>
              <a:rPr lang="en-US" altLang="ja-JP" sz="1400" dirty="0" smtClean="0">
                <a:latin typeface="+mn-ea"/>
              </a:rPr>
              <a:t>Ver.5.0</a:t>
            </a:r>
            <a:r>
              <a:rPr lang="ja-JP" altLang="ja-JP" sz="1400" dirty="0" smtClean="0">
                <a:latin typeface="+mn-ea"/>
              </a:rPr>
              <a:t>では、令和</a:t>
            </a:r>
            <a:r>
              <a:rPr lang="en-US" altLang="ja-JP" sz="1400" dirty="0">
                <a:latin typeface="+mn-ea"/>
              </a:rPr>
              <a:t>4</a:t>
            </a:r>
            <a:r>
              <a:rPr lang="ja-JP" altLang="ja-JP" sz="1400" dirty="0" smtClean="0">
                <a:latin typeface="+mn-ea"/>
              </a:rPr>
              <a:t>年度</a:t>
            </a:r>
            <a:r>
              <a:rPr lang="ja-JP" altLang="en-US" sz="1400" dirty="0" smtClean="0">
                <a:latin typeface="+mn-ea"/>
              </a:rPr>
              <a:t>末</a:t>
            </a:r>
            <a:r>
              <a:rPr lang="ja-JP" altLang="ja-JP" sz="1400" dirty="0" smtClean="0">
                <a:latin typeface="+mn-ea"/>
              </a:rPr>
              <a:t>までに</a:t>
            </a:r>
            <a:r>
              <a:rPr lang="ja-JP" altLang="en-US" sz="1400" dirty="0" smtClean="0">
                <a:latin typeface="+mn-ea"/>
              </a:rPr>
              <a:t>約</a:t>
            </a:r>
            <a:r>
              <a:rPr lang="en-US" altLang="ja-JP" sz="1400" dirty="0" smtClean="0">
                <a:latin typeface="+mn-ea"/>
              </a:rPr>
              <a:t>3.0</a:t>
            </a:r>
            <a:r>
              <a:rPr lang="ja-JP" altLang="ja-JP" sz="1400" dirty="0" smtClean="0">
                <a:latin typeface="+mn-ea"/>
              </a:rPr>
              <a:t>億円</a:t>
            </a:r>
            <a:r>
              <a:rPr lang="ja-JP" altLang="ja-JP" sz="1400" dirty="0">
                <a:latin typeface="+mn-ea"/>
              </a:rPr>
              <a:t>の経営改善を目指すこととなった</a:t>
            </a:r>
            <a:r>
              <a:rPr lang="ja-JP" altLang="ja-JP" sz="1400" dirty="0" smtClean="0">
                <a:latin typeface="+mn-ea"/>
              </a:rPr>
              <a:t>。</a:t>
            </a:r>
            <a:endParaRPr lang="en-US" altLang="ja-JP" sz="1400" dirty="0" smtClean="0">
              <a:latin typeface="+mn-ea"/>
            </a:endParaRPr>
          </a:p>
          <a:p>
            <a:pPr marL="342900" lvl="0" indent="-342900">
              <a:spcAft>
                <a:spcPts val="0"/>
              </a:spcAft>
              <a:buFont typeface="Wingdings" panose="05000000000000000000" pitchFamily="2" charset="2"/>
              <a:buChar char=""/>
              <a:tabLst>
                <a:tab pos="457200" algn="l"/>
              </a:tabLst>
            </a:pPr>
            <a:r>
              <a:rPr lang="ja-JP" altLang="en-US" sz="1400" dirty="0" smtClean="0">
                <a:latin typeface="+mn-ea"/>
              </a:rPr>
              <a:t>また、港湾</a:t>
            </a:r>
            <a:r>
              <a:rPr lang="ja-JP" altLang="ja-JP" sz="1400" dirty="0" smtClean="0">
                <a:latin typeface="+mn-ea"/>
              </a:rPr>
              <a:t>施設</a:t>
            </a:r>
            <a:r>
              <a:rPr lang="ja-JP" altLang="ja-JP" sz="1400" dirty="0">
                <a:latin typeface="+mn-ea"/>
              </a:rPr>
              <a:t>提供事業は、社会経済情勢の変化などの影響を大きく受ける事業であり、経営改善策の成否にも多大な影響を及ぼすことになる。</a:t>
            </a:r>
            <a:endParaRPr lang="ja-JP" altLang="ja-JP" sz="1400" dirty="0">
              <a:latin typeface="+mn-ea"/>
              <a:cs typeface="ＭＳ Ｐゴシック" panose="020B0600070205080204" pitchFamily="50" charset="-128"/>
            </a:endParaRPr>
          </a:p>
          <a:p>
            <a:pPr marL="342900" lvl="0" indent="-342900">
              <a:spcAft>
                <a:spcPts val="0"/>
              </a:spcAft>
              <a:buFont typeface="Wingdings" panose="05000000000000000000" pitchFamily="2" charset="2"/>
              <a:buChar char=""/>
              <a:tabLst>
                <a:tab pos="457200" algn="l"/>
              </a:tabLst>
            </a:pPr>
            <a:r>
              <a:rPr lang="ja-JP" altLang="en-US" sz="1400" dirty="0">
                <a:latin typeface="+mn-ea"/>
              </a:rPr>
              <a:t>この</a:t>
            </a:r>
            <a:r>
              <a:rPr lang="ja-JP" altLang="ja-JP" sz="1400" dirty="0" smtClean="0">
                <a:latin typeface="+mn-ea"/>
              </a:rPr>
              <a:t>ような</a:t>
            </a:r>
            <a:r>
              <a:rPr lang="ja-JP" altLang="ja-JP" sz="1400" dirty="0">
                <a:latin typeface="+mn-ea"/>
              </a:rPr>
              <a:t>経営環境にあるものの、ＰＤＣＡサイクルの実施により、経営環境の変化を把握し経営改善策を策定・実行する仕組みを構築したことにより、即応性は非常に高まったものと認識している。</a:t>
            </a:r>
            <a:endParaRPr lang="ja-JP" altLang="ja-JP" sz="1400" dirty="0">
              <a:effectLst/>
              <a:latin typeface="+mn-ea"/>
              <a:cs typeface="ＭＳ Ｐゴシック" panose="020B0600070205080204" pitchFamily="50" charset="-128"/>
            </a:endParaRPr>
          </a:p>
        </p:txBody>
      </p:sp>
      <p:sp>
        <p:nvSpPr>
          <p:cNvPr id="4" name="正方形/長方形 3"/>
          <p:cNvSpPr/>
          <p:nvPr/>
        </p:nvSpPr>
        <p:spPr>
          <a:xfrm>
            <a:off x="121085" y="55576"/>
            <a:ext cx="2989601" cy="338554"/>
          </a:xfrm>
          <a:prstGeom prst="rect">
            <a:avLst/>
          </a:prstGeom>
        </p:spPr>
        <p:txBody>
          <a:bodyPr wrap="none">
            <a:spAutoFit/>
          </a:bodyPr>
          <a:lstStyle/>
          <a:p>
            <a:pPr algn="just">
              <a:spcAft>
                <a:spcPts val="0"/>
              </a:spcAft>
            </a:pPr>
            <a:r>
              <a:rPr lang="ja-JP" altLang="ja-JP" sz="1600" b="1" kern="100" dirty="0">
                <a:latin typeface="+mj-ea"/>
                <a:ea typeface="+mj-ea"/>
                <a:cs typeface="Times New Roman" panose="02020603050405020304" pitchFamily="18" charset="0"/>
              </a:rPr>
              <a:t>Ⅶ　経営計画</a:t>
            </a:r>
            <a:r>
              <a:rPr lang="en-US" altLang="ja-JP" sz="1600" b="1" kern="100" dirty="0">
                <a:latin typeface="+mj-ea"/>
                <a:ea typeface="+mj-ea"/>
                <a:cs typeface="Times New Roman" panose="02020603050405020304" pitchFamily="18" charset="0"/>
              </a:rPr>
              <a:t>Ver.5.0</a:t>
            </a:r>
            <a:r>
              <a:rPr lang="ja-JP" altLang="ja-JP" sz="1600" b="1" kern="100" dirty="0">
                <a:latin typeface="+mj-ea"/>
                <a:ea typeface="+mj-ea"/>
                <a:cs typeface="Times New Roman" panose="02020603050405020304" pitchFamily="18" charset="0"/>
              </a:rPr>
              <a:t>のまとめ</a:t>
            </a:r>
            <a:endParaRPr lang="ja-JP" altLang="ja-JP" sz="1600" b="1" kern="100" dirty="0">
              <a:effectLst/>
              <a:latin typeface="+mj-ea"/>
              <a:ea typeface="+mj-ea"/>
              <a:cs typeface="Times New Roman" panose="02020603050405020304" pitchFamily="18" charset="0"/>
            </a:endParaRPr>
          </a:p>
        </p:txBody>
      </p:sp>
    </p:spTree>
    <p:extLst>
      <p:ext uri="{BB962C8B-B14F-4D97-AF65-F5344CB8AC3E}">
        <p14:creationId xmlns:p14="http://schemas.microsoft.com/office/powerpoint/2010/main" val="2640875694"/>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紫">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20434</TotalTime>
  <Words>1444</Words>
  <PresentationFormat>画面に合わせる (4:3)</PresentationFormat>
  <Paragraphs>99</Paragraphs>
  <Slides>4</Slides>
  <Notes>3</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4</vt:i4>
      </vt:variant>
    </vt:vector>
  </HeadingPairs>
  <TitlesOfParts>
    <vt:vector size="15" baseType="lpstr">
      <vt:lpstr>ＭＳ Ｐゴシック</vt:lpstr>
      <vt:lpstr>メイリオ</vt:lpstr>
      <vt:lpstr>游ゴシック</vt:lpstr>
      <vt:lpstr>游明朝</vt:lpstr>
      <vt:lpstr>Arial</vt:lpstr>
      <vt:lpstr>Calibri</vt:lpstr>
      <vt:lpstr>Century Gothic</vt:lpstr>
      <vt:lpstr>Times New Roman</vt:lpstr>
      <vt:lpstr>Wingdings</vt:lpstr>
      <vt:lpstr>Wingdings 3</vt:lpstr>
      <vt:lpstr>ファセット</vt:lpstr>
      <vt:lpstr>Ⅴ　短期的取組による効果</vt:lpstr>
      <vt:lpstr>Ⅵ　経営計画Ver.5.0による効果 </vt:lpstr>
      <vt:lpstr>Ⅵ　経営計画Ver.5.0による効果 </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2022-02-07T04:04:12Z</cp:lastPrinted>
  <dcterms:created xsi:type="dcterms:W3CDTF">2017-08-25T04:05:05Z</dcterms:created>
  <dcterms:modified xsi:type="dcterms:W3CDTF">2022-03-10T01:38:48Z</dcterms:modified>
</cp:coreProperties>
</file>