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59" r:id="rId3"/>
    <p:sldId id="268"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31" autoAdjust="0"/>
    <p:restoredTop sz="94660"/>
  </p:normalViewPr>
  <p:slideViewPr>
    <p:cSldViewPr>
      <p:cViewPr varScale="1">
        <p:scale>
          <a:sx n="65" d="100"/>
          <a:sy n="65" d="100"/>
        </p:scale>
        <p:origin x="1386" y="5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4BE5A5C4-D75A-46C3-B167-F9EB57059F26}" type="datetimeFigureOut">
              <a:rPr kumimoji="1" lang="ja-JP" altLang="en-US" smtClean="0"/>
              <a:pPr/>
              <a:t>2022/2/1</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 4"/>
          <p:cNvSpPr>
            <a:spLocks noGrp="1"/>
          </p:cNvSpPr>
          <p:nvPr>
            <p:ph type="body" sz="quarter" idx="3"/>
          </p:nvPr>
        </p:nvSpPr>
        <p:spPr>
          <a:xfrm>
            <a:off x="680721" y="4721185"/>
            <a:ext cx="5445760" cy="4472702"/>
          </a:xfrm>
          <a:prstGeom prst="rect">
            <a:avLst/>
          </a:prstGeom>
        </p:spPr>
        <p:txBody>
          <a:bodyPr vert="horz" lIns="91434" tIns="45717" rIns="91434" bIns="4571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2E9642CF-4F6B-42BA-AB5A-BEF090BDADD5}" type="slidenum">
              <a:rPr kumimoji="1" lang="ja-JP" altLang="en-US" smtClean="0"/>
              <a:pPr/>
              <a:t>‹#›</a:t>
            </a:fld>
            <a:endParaRPr kumimoji="1" lang="ja-JP" altLang="en-US"/>
          </a:p>
        </p:txBody>
      </p:sp>
    </p:spTree>
    <p:extLst>
      <p:ext uri="{BB962C8B-B14F-4D97-AF65-F5344CB8AC3E}">
        <p14:creationId xmlns:p14="http://schemas.microsoft.com/office/powerpoint/2010/main" val="41727953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4448FA7-0664-49A9-B79C-3C403384552B}" type="datetime1">
              <a:rPr kumimoji="1" lang="ja-JP" altLang="en-US" smtClean="0"/>
              <a:pPr/>
              <a:t>2022/2/1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594600" y="6592267"/>
            <a:ext cx="2311400" cy="365125"/>
          </a:xfr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90F7CB2-1CE6-469B-ABBB-595DDF9A610C}" type="datetime1">
              <a:rPr kumimoji="1" lang="ja-JP" altLang="en-US" smtClean="0"/>
              <a:pPr/>
              <a:t>2022/2/1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3A68341-C073-4422-BF4C-147FB5A00D51}" type="datetime1">
              <a:rPr kumimoji="1" lang="ja-JP" altLang="en-US" smtClean="0"/>
              <a:pPr/>
              <a:t>2022/2/1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DAA8F68-2B4E-4772-83A0-D72F5FCC0FF7}" type="datetime1">
              <a:rPr kumimoji="1" lang="ja-JP" altLang="en-US" smtClean="0"/>
              <a:pPr/>
              <a:t>2022/2/1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0D1AD697-548A-4617-8A3E-20E1654E833A}" type="datetime1">
              <a:rPr kumimoji="1" lang="ja-JP" altLang="en-US" smtClean="0"/>
              <a:pPr/>
              <a:t>2022/2/1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2E883FEE-BA50-4965-AEC4-4DD6C134140D}" type="datetime1">
              <a:rPr kumimoji="1" lang="ja-JP" altLang="en-US" smtClean="0"/>
              <a:pPr/>
              <a:t>2022/2/1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593DA54-E54C-4718-A2A1-D998D1FCACC2}" type="datetime1">
              <a:rPr kumimoji="1" lang="ja-JP" altLang="en-US" smtClean="0"/>
              <a:pPr/>
              <a:t>2022/2/1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A0B2B80A-EDE2-423F-AF0F-E9303B77EA5D}" type="datetime1">
              <a:rPr kumimoji="1" lang="ja-JP" altLang="en-US" smtClean="0"/>
              <a:pPr/>
              <a:t>2022/2/1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70BB6B2-BFE0-4174-826A-81937A9DB954}" type="datetime1">
              <a:rPr kumimoji="1" lang="ja-JP" altLang="en-US" smtClean="0"/>
              <a:pPr/>
              <a:t>2022/2/1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C6F28AE-0DC3-4B85-B6F7-647242EB49B5}" type="datetime1">
              <a:rPr kumimoji="1" lang="ja-JP" altLang="en-US" smtClean="0"/>
              <a:pPr/>
              <a:t>2022/2/1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AB32C2F-B915-43A4-8582-5F809EE82774}" type="datetime1">
              <a:rPr kumimoji="1" lang="ja-JP" altLang="en-US" smtClean="0"/>
              <a:pPr/>
              <a:t>2022/2/1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A2ACD-2824-43B3-9811-07E5D13603D0}" type="datetime1">
              <a:rPr kumimoji="1" lang="ja-JP" altLang="en-US" smtClean="0"/>
              <a:pPr/>
              <a:t>2022/2/1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594600" y="6592267"/>
            <a:ext cx="2311400" cy="365125"/>
          </a:xfrm>
          <a:prstGeom prst="rect">
            <a:avLst/>
          </a:prstGeom>
        </p:spPr>
        <p:txBody>
          <a:bodyPr vert="horz" lIns="91440" tIns="45720" rIns="91440" bIns="45720" rtlCol="0" anchor="ctr"/>
          <a:lstStyle>
            <a:lvl1pPr algn="r">
              <a:defRPr sz="1200">
                <a:solidFill>
                  <a:schemeClr val="tx1"/>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客船ターミナルの機能強化・客船誘致</a:t>
            </a:r>
            <a:endParaRPr lang="en-US" altLang="ja-JP" sz="2000" b="1" dirty="0">
              <a:latin typeface="メイリオ" pitchFamily="50" charset="-128"/>
              <a:ea typeface="メイリオ" pitchFamily="50" charset="-128"/>
              <a:cs typeface="メイリオ" pitchFamily="50" charset="-128"/>
            </a:endParaRPr>
          </a:p>
          <a:p>
            <a:r>
              <a:rPr lang="ja-JP" altLang="en-US" sz="2000" b="1" dirty="0">
                <a:latin typeface="メイリオ" pitchFamily="50" charset="-128"/>
                <a:ea typeface="メイリオ" pitchFamily="50" charset="-128"/>
                <a:cs typeface="メイリオ" pitchFamily="50" charset="-128"/>
              </a:rPr>
              <a:t>の仕組み</a:t>
            </a:r>
            <a:r>
              <a:rPr kumimoji="1" lang="ja-JP" altLang="en-US" sz="2000" b="1" dirty="0">
                <a:latin typeface="メイリオ" pitchFamily="50" charset="-128"/>
                <a:ea typeface="メイリオ" pitchFamily="50" charset="-128"/>
                <a:cs typeface="メイリオ" pitchFamily="50" charset="-128"/>
              </a:rPr>
              <a:t>の構築にむけた戦略案</a:t>
            </a: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1</a:t>
            </a:fld>
            <a:endParaRPr kumimoji="1" lang="ja-JP" altLang="en-US" dirty="0"/>
          </a:p>
        </p:txBody>
      </p:sp>
      <p:sp>
        <p:nvSpPr>
          <p:cNvPr id="2" name="正方形/長方形 1"/>
          <p:cNvSpPr/>
          <p:nvPr/>
        </p:nvSpPr>
        <p:spPr>
          <a:xfrm>
            <a:off x="100236" y="1959223"/>
            <a:ext cx="9633520" cy="461665"/>
          </a:xfrm>
          <a:prstGeom prst="rect">
            <a:avLst/>
          </a:prstGeom>
        </p:spPr>
        <p:txBody>
          <a:bodyPr wrap="square">
            <a:spAutoFit/>
          </a:bodyPr>
          <a:lstStyle/>
          <a:p>
            <a:pPr marL="1169988" indent="-1169988"/>
            <a:r>
              <a:rPr lang="ja-JP" altLang="en-US" sz="2400" b="1" dirty="0">
                <a:latin typeface="メイリオ" pitchFamily="50" charset="-128"/>
                <a:ea typeface="メイリオ" pitchFamily="50" charset="-128"/>
                <a:cs typeface="メイリオ" pitchFamily="50" charset="-128"/>
              </a:rPr>
              <a:t>ねらい：</a:t>
            </a:r>
          </a:p>
        </p:txBody>
      </p:sp>
      <p:sp>
        <p:nvSpPr>
          <p:cNvPr id="14" name="正方形/長方形 13"/>
          <p:cNvSpPr/>
          <p:nvPr/>
        </p:nvSpPr>
        <p:spPr>
          <a:xfrm>
            <a:off x="1265458" y="1991994"/>
            <a:ext cx="8841432" cy="1938992"/>
          </a:xfrm>
          <a:prstGeom prst="rect">
            <a:avLst/>
          </a:prstGeom>
        </p:spPr>
        <p:txBody>
          <a:bodyPr wrap="square">
            <a:spAutoFit/>
          </a:bodyPr>
          <a:lstStyle/>
          <a:p>
            <a:pPr marL="1169988" indent="-1169988"/>
            <a:r>
              <a:rPr lang="ja-JP" altLang="en-US" sz="2400" b="1" dirty="0">
                <a:latin typeface="メイリオ" pitchFamily="50" charset="-128"/>
                <a:ea typeface="メイリオ" pitchFamily="50" charset="-128"/>
                <a:cs typeface="メイリオ" pitchFamily="50" charset="-128"/>
              </a:rPr>
              <a:t>（コンテナ）</a:t>
            </a:r>
            <a:endParaRPr lang="en-US" altLang="ja-JP" sz="2400" b="1" dirty="0">
              <a:latin typeface="メイリオ" pitchFamily="50" charset="-128"/>
              <a:ea typeface="メイリオ" pitchFamily="50" charset="-128"/>
              <a:cs typeface="メイリオ" pitchFamily="50" charset="-128"/>
            </a:endParaRPr>
          </a:p>
          <a:p>
            <a:pPr lvl="1"/>
            <a:r>
              <a:rPr lang="ja-JP" altLang="en-US" sz="2400" b="1" dirty="0">
                <a:latin typeface="メイリオ" pitchFamily="50" charset="-128"/>
                <a:ea typeface="メイリオ" pitchFamily="50" charset="-128"/>
                <a:cs typeface="メイリオ" pitchFamily="50" charset="-128"/>
              </a:rPr>
              <a:t>港運業界、港湾運営会社、港湾管理者が主体となり、大阪港への船会社、荷主の誘致、大阪港の外貿・内貿貨物量増加を目指し、大阪港の物流機能強化や集貨の仕組みを構築する。</a:t>
            </a:r>
            <a:endParaRPr lang="en-US" altLang="ja-JP" sz="2400" b="1" dirty="0">
              <a:latin typeface="メイリオ" pitchFamily="50" charset="-128"/>
              <a:ea typeface="メイリオ" pitchFamily="50" charset="-128"/>
              <a:cs typeface="メイリオ" pitchFamily="50" charset="-128"/>
            </a:endParaRPr>
          </a:p>
        </p:txBody>
      </p:sp>
      <p:sp>
        <p:nvSpPr>
          <p:cNvPr id="15" name="正方形/長方形 14"/>
          <p:cNvSpPr/>
          <p:nvPr/>
        </p:nvSpPr>
        <p:spPr>
          <a:xfrm>
            <a:off x="1296144" y="4077072"/>
            <a:ext cx="8841432" cy="1569660"/>
          </a:xfrm>
          <a:prstGeom prst="rect">
            <a:avLst/>
          </a:prstGeom>
        </p:spPr>
        <p:txBody>
          <a:bodyPr wrap="square">
            <a:spAutoFit/>
          </a:bodyPr>
          <a:lstStyle/>
          <a:p>
            <a:pPr marL="1169988" indent="-1169988"/>
            <a:r>
              <a:rPr lang="ja-JP" altLang="en-US" sz="2400" b="1" dirty="0">
                <a:latin typeface="メイリオ" pitchFamily="50" charset="-128"/>
                <a:ea typeface="メイリオ" pitchFamily="50" charset="-128"/>
                <a:cs typeface="メイリオ" pitchFamily="50" charset="-128"/>
              </a:rPr>
              <a:t>（客船・フェリー）</a:t>
            </a:r>
            <a:endParaRPr lang="en-US" altLang="ja-JP" sz="2400" b="1" dirty="0">
              <a:latin typeface="メイリオ" pitchFamily="50" charset="-128"/>
              <a:ea typeface="メイリオ" pitchFamily="50" charset="-128"/>
              <a:cs typeface="メイリオ" pitchFamily="50" charset="-128"/>
            </a:endParaRPr>
          </a:p>
          <a:p>
            <a:pPr lvl="1"/>
            <a:r>
              <a:rPr lang="ja-JP" altLang="en-US" sz="2400" b="1" dirty="0">
                <a:latin typeface="メイリオ" pitchFamily="50" charset="-128"/>
                <a:ea typeface="メイリオ" pitchFamily="50" charset="-128"/>
                <a:cs typeface="メイリオ" pitchFamily="50" charset="-128"/>
              </a:rPr>
              <a:t>国際フェリーなどの利用促進の仕組みの構築に加え、大阪港の客船寄港増加を目指し、大阪港の客船ターミナルの機能強化や客船誘致の仕組みを構築する。</a:t>
            </a:r>
          </a:p>
        </p:txBody>
      </p:sp>
      <p:sp>
        <p:nvSpPr>
          <p:cNvPr id="7" name="テキスト ボックス 6"/>
          <p:cNvSpPr txBox="1"/>
          <p:nvPr/>
        </p:nvSpPr>
        <p:spPr>
          <a:xfrm>
            <a:off x="9044433" y="25004"/>
            <a:ext cx="848544" cy="345124"/>
          </a:xfrm>
          <a:prstGeom prst="rect">
            <a:avLst/>
          </a:prstGeom>
          <a:solidFill>
            <a:schemeClr val="bg1"/>
          </a:solidFill>
          <a:ln>
            <a:solidFill>
              <a:schemeClr val="tx1"/>
            </a:solidFill>
          </a:ln>
        </p:spPr>
        <p:txBody>
          <a:bodyPr wrap="square" lIns="0" tIns="0" rIns="0" bIns="0" rtlCol="0" anchor="ctr" anchorCtr="0">
            <a:noAutofit/>
          </a:bodyPr>
          <a:lstStyle/>
          <a:p>
            <a:pPr algn="ctr"/>
            <a:r>
              <a:rPr lang="en-US" altLang="ja-JP" sz="1200" dirty="0">
                <a:latin typeface="メイリオ" pitchFamily="50" charset="-128"/>
                <a:ea typeface="メイリオ" pitchFamily="50" charset="-128"/>
                <a:cs typeface="メイリオ" pitchFamily="50" charset="-128"/>
              </a:rPr>
              <a:t>〔</a:t>
            </a:r>
            <a:r>
              <a:rPr lang="ja-JP" altLang="en-US" sz="1200" dirty="0">
                <a:latin typeface="メイリオ" pitchFamily="50" charset="-128"/>
                <a:ea typeface="メイリオ" pitchFamily="50" charset="-128"/>
                <a:cs typeface="メイリオ" pitchFamily="50" charset="-128"/>
              </a:rPr>
              <a:t>別紙</a:t>
            </a:r>
            <a:r>
              <a:rPr lang="en-US" altLang="ja-JP" sz="1200">
                <a:latin typeface="メイリオ" pitchFamily="50" charset="-128"/>
                <a:ea typeface="メイリオ" pitchFamily="50" charset="-128"/>
                <a:cs typeface="メイリオ" pitchFamily="50" charset="-128"/>
              </a:rPr>
              <a:t>2〕</a:t>
            </a:r>
            <a:endParaRPr lang="ja-JP" altLang="en-US" sz="12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77029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客船ターミナルの機能強化・客船誘致</a:t>
            </a:r>
            <a:endParaRPr lang="en-US" altLang="ja-JP" sz="2000" b="1" dirty="0">
              <a:latin typeface="メイリオ" pitchFamily="50" charset="-128"/>
              <a:ea typeface="メイリオ" pitchFamily="50" charset="-128"/>
              <a:cs typeface="メイリオ" pitchFamily="50" charset="-128"/>
            </a:endParaRPr>
          </a:p>
          <a:p>
            <a:r>
              <a:rPr lang="ja-JP" altLang="en-US" sz="2000" b="1" dirty="0">
                <a:latin typeface="メイリオ" pitchFamily="50" charset="-128"/>
                <a:ea typeface="メイリオ" pitchFamily="50" charset="-128"/>
                <a:cs typeface="メイリオ" pitchFamily="50" charset="-128"/>
              </a:rPr>
              <a:t>の仕組み</a:t>
            </a:r>
            <a:r>
              <a:rPr kumimoji="1" lang="ja-JP" altLang="en-US" sz="2000" b="1" dirty="0">
                <a:latin typeface="メイリオ" pitchFamily="50" charset="-128"/>
                <a:ea typeface="メイリオ" pitchFamily="50" charset="-128"/>
                <a:cs typeface="メイリオ" pitchFamily="50" charset="-128"/>
              </a:rPr>
              <a:t>の構築にむけた戦略案</a:t>
            </a: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2</a:t>
            </a:fld>
            <a:endParaRPr kumimoji="1" lang="ja-JP" altLang="en-US"/>
          </a:p>
        </p:txBody>
      </p:sp>
      <p:sp>
        <p:nvSpPr>
          <p:cNvPr id="17" name="テキスト ボックス 16"/>
          <p:cNvSpPr txBox="1"/>
          <p:nvPr/>
        </p:nvSpPr>
        <p:spPr>
          <a:xfrm>
            <a:off x="560512" y="1124744"/>
            <a:ext cx="9345488"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官民一体での海外ポートセールスの推進、東南アジア各港との連携・交流強化、直行便の誘致、大阪港のブランド力強化などによる東南アジアからの輸入促進。</a:t>
            </a:r>
          </a:p>
        </p:txBody>
      </p:sp>
      <p:sp>
        <p:nvSpPr>
          <p:cNvPr id="19" name="八角形 18"/>
          <p:cNvSpPr/>
          <p:nvPr/>
        </p:nvSpPr>
        <p:spPr>
          <a:xfrm>
            <a:off x="56456" y="1124744"/>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１</a:t>
            </a:r>
          </a:p>
        </p:txBody>
      </p:sp>
      <p:sp>
        <p:nvSpPr>
          <p:cNvPr id="20" name="八角形 19"/>
          <p:cNvSpPr/>
          <p:nvPr/>
        </p:nvSpPr>
        <p:spPr>
          <a:xfrm>
            <a:off x="56456" y="2010544"/>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２</a:t>
            </a:r>
            <a:endParaRPr kumimoji="1" lang="ja-JP" altLang="en-US" dirty="0">
              <a:solidFill>
                <a:schemeClr val="tx1"/>
              </a:solidFill>
            </a:endParaRPr>
          </a:p>
        </p:txBody>
      </p:sp>
      <p:sp>
        <p:nvSpPr>
          <p:cNvPr id="21" name="テキスト ボックス 20"/>
          <p:cNvSpPr txBox="1"/>
          <p:nvPr/>
        </p:nvSpPr>
        <p:spPr>
          <a:xfrm>
            <a:off x="560512" y="2865130"/>
            <a:ext cx="9345488"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コンテナターミナルゲート前混雑緩和の取組み（滞留対策システム構築、物流・一般交通の分離等）を推進する。</a:t>
            </a:r>
          </a:p>
        </p:txBody>
      </p:sp>
      <p:sp>
        <p:nvSpPr>
          <p:cNvPr id="22" name="八角形 21"/>
          <p:cNvSpPr/>
          <p:nvPr/>
        </p:nvSpPr>
        <p:spPr>
          <a:xfrm>
            <a:off x="56456" y="2874640"/>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３</a:t>
            </a:r>
            <a:endParaRPr kumimoji="1" lang="ja-JP" altLang="en-US" dirty="0">
              <a:solidFill>
                <a:schemeClr val="tx1"/>
              </a:solidFill>
            </a:endParaRPr>
          </a:p>
        </p:txBody>
      </p:sp>
      <p:sp>
        <p:nvSpPr>
          <p:cNvPr id="27" name="テキスト ボックス 26"/>
          <p:cNvSpPr txBox="1"/>
          <p:nvPr/>
        </p:nvSpPr>
        <p:spPr>
          <a:xfrm>
            <a:off x="560512" y="3585210"/>
            <a:ext cx="9345488"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内航フィーダー貨物拡大を目指し、内航フィーダー船が定期的に着岸できるバース利用方法を検討する。</a:t>
            </a:r>
          </a:p>
        </p:txBody>
      </p:sp>
      <p:sp>
        <p:nvSpPr>
          <p:cNvPr id="28" name="八角形 27"/>
          <p:cNvSpPr/>
          <p:nvPr/>
        </p:nvSpPr>
        <p:spPr>
          <a:xfrm>
            <a:off x="56456" y="3594720"/>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４</a:t>
            </a:r>
            <a:endParaRPr kumimoji="1" lang="ja-JP" altLang="en-US" dirty="0">
              <a:solidFill>
                <a:schemeClr val="tx1"/>
              </a:solidFill>
            </a:endParaRPr>
          </a:p>
        </p:txBody>
      </p:sp>
      <p:sp>
        <p:nvSpPr>
          <p:cNvPr id="29" name="テキスト ボックス 28"/>
          <p:cNvSpPr txBox="1"/>
          <p:nvPr/>
        </p:nvSpPr>
        <p:spPr>
          <a:xfrm>
            <a:off x="560512" y="4377298"/>
            <a:ext cx="9345488"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豪州航路の維持拡大を目指し、大型船受入確保（航路増深、バースウィンドウ確保等）や豪州からの輸入貨物拡大に向けた需要を掘り起す。</a:t>
            </a:r>
          </a:p>
        </p:txBody>
      </p:sp>
      <p:sp>
        <p:nvSpPr>
          <p:cNvPr id="30" name="八角形 29"/>
          <p:cNvSpPr/>
          <p:nvPr/>
        </p:nvSpPr>
        <p:spPr>
          <a:xfrm>
            <a:off x="56456" y="4458816"/>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５</a:t>
            </a:r>
          </a:p>
        </p:txBody>
      </p:sp>
      <p:sp>
        <p:nvSpPr>
          <p:cNvPr id="31" name="テキスト ボックス 30"/>
          <p:cNvSpPr txBox="1"/>
          <p:nvPr/>
        </p:nvSpPr>
        <p:spPr>
          <a:xfrm>
            <a:off x="560512" y="5169386"/>
            <a:ext cx="9345488"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船舶の大型化、内航フィーダーサービスに対応した大阪港コンテナターミナルの再編、ターミナルの渋滞緩和や搬出入・荷役作業の迅速化・効率化等を検討する。</a:t>
            </a:r>
          </a:p>
        </p:txBody>
      </p:sp>
      <p:sp>
        <p:nvSpPr>
          <p:cNvPr id="32" name="八角形 31"/>
          <p:cNvSpPr/>
          <p:nvPr/>
        </p:nvSpPr>
        <p:spPr>
          <a:xfrm>
            <a:off x="79778" y="5250904"/>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６</a:t>
            </a:r>
            <a:endParaRPr kumimoji="1" lang="ja-JP" altLang="en-US" dirty="0">
              <a:solidFill>
                <a:schemeClr val="tx1"/>
              </a:solidFill>
            </a:endParaRPr>
          </a:p>
        </p:txBody>
      </p:sp>
      <p:sp>
        <p:nvSpPr>
          <p:cNvPr id="33" name="テキスト ボックス 32"/>
          <p:cNvSpPr txBox="1"/>
          <p:nvPr/>
        </p:nvSpPr>
        <p:spPr>
          <a:xfrm>
            <a:off x="560512" y="6033482"/>
            <a:ext cx="9345488"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物流倉庫の立地促進、及び</a:t>
            </a:r>
            <a:r>
              <a:rPr lang="ja-JP" altLang="en-US" sz="2000" b="1" dirty="0">
                <a:latin typeface="メイリオ" pitchFamily="50" charset="-128"/>
                <a:ea typeface="メイリオ" pitchFamily="50" charset="-128"/>
              </a:rPr>
              <a:t>見直し可能な公共上屋については取り壊して市有地を賃貸するなど、民間による物流施設の整備等について検討する。</a:t>
            </a:r>
            <a:endParaRPr lang="en-US" altLang="ja-JP" sz="2000" b="1" dirty="0">
              <a:latin typeface="メイリオ" pitchFamily="50" charset="-128"/>
              <a:ea typeface="メイリオ" pitchFamily="50" charset="-128"/>
            </a:endParaRPr>
          </a:p>
        </p:txBody>
      </p:sp>
      <p:sp>
        <p:nvSpPr>
          <p:cNvPr id="34" name="八角形 33"/>
          <p:cNvSpPr/>
          <p:nvPr/>
        </p:nvSpPr>
        <p:spPr>
          <a:xfrm>
            <a:off x="92130" y="6105490"/>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７</a:t>
            </a:r>
            <a:endParaRPr kumimoji="1" lang="ja-JP" altLang="en-US" dirty="0">
              <a:solidFill>
                <a:schemeClr val="tx1"/>
              </a:solidFill>
            </a:endParaRPr>
          </a:p>
        </p:txBody>
      </p:sp>
      <p:sp>
        <p:nvSpPr>
          <p:cNvPr id="24" name="正方形/長方形 23"/>
          <p:cNvSpPr/>
          <p:nvPr/>
        </p:nvSpPr>
        <p:spPr>
          <a:xfrm>
            <a:off x="0" y="754747"/>
            <a:ext cx="3152800" cy="369332"/>
          </a:xfrm>
          <a:prstGeom prst="rect">
            <a:avLst/>
          </a:prstGeom>
        </p:spPr>
        <p:txBody>
          <a:bodyPr wrap="square">
            <a:spAutoFit/>
          </a:bodyPr>
          <a:lstStyle/>
          <a:p>
            <a:pPr marL="1169988" indent="-1169988"/>
            <a:r>
              <a:rPr lang="ja-JP" altLang="en-US" b="1" dirty="0">
                <a:latin typeface="メイリオ" pitchFamily="50" charset="-128"/>
                <a:ea typeface="メイリオ" pitchFamily="50" charset="-128"/>
                <a:cs typeface="メイリオ" pitchFamily="50" charset="-128"/>
              </a:rPr>
              <a:t>戦略案（コンテナ）</a:t>
            </a:r>
            <a:endParaRPr lang="en-US" altLang="ja-JP" b="1" dirty="0">
              <a:latin typeface="メイリオ" pitchFamily="50" charset="-128"/>
              <a:ea typeface="メイリオ" pitchFamily="50" charset="-128"/>
              <a:cs typeface="メイリオ" pitchFamily="50" charset="-128"/>
            </a:endParaRPr>
          </a:p>
        </p:txBody>
      </p:sp>
      <p:sp>
        <p:nvSpPr>
          <p:cNvPr id="23" name="テキスト ボックス 15"/>
          <p:cNvSpPr txBox="1"/>
          <p:nvPr/>
        </p:nvSpPr>
        <p:spPr>
          <a:xfrm>
            <a:off x="560512" y="1837273"/>
            <a:ext cx="9345295" cy="1015663"/>
          </a:xfrm>
          <a:prstGeom prst="rect">
            <a:avLst/>
          </a:prstGeom>
          <a:solidFill>
            <a:schemeClr val="bg1"/>
          </a:solidFill>
          <a:ln>
            <a:noFill/>
          </a:ln>
        </p:spPr>
        <p:txBody>
          <a:bodyPr wrap="square" rtlCol="0">
            <a:spAutoFit/>
          </a:bodyPr>
          <a:lstStyle/>
          <a:p>
            <a:pPr>
              <a:spcAft>
                <a:spcPts val="0"/>
              </a:spcAft>
            </a:pPr>
            <a:r>
              <a:rPr kumimoji="1" lang="ja-JP" sz="2000" b="1" kern="1200" dirty="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大阪港湾局として「大阪港」「府営港湾」が連携したセミナーや集貨事業を実施するとともに、大阪港のゲート前滞留対策、南大阪・和歌山・畿央地区（奈良・三重方面等）からの集貨などについて検討を進める</a:t>
            </a:r>
            <a:r>
              <a:rPr kumimoji="1" lang="ja-JP" sz="2000" b="1" kern="1200" dirty="0" smtClean="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a:t>
            </a:r>
            <a:endParaRPr kumimoji="1" lang="en-US" altLang="ja-JP" sz="2000" b="1" kern="1200" dirty="0" smtClean="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81954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18"/>
          <p:cNvSpPr txBox="1"/>
          <p:nvPr/>
        </p:nvSpPr>
        <p:spPr>
          <a:xfrm>
            <a:off x="432304" y="3906420"/>
            <a:ext cx="9141460" cy="2148840"/>
          </a:xfrm>
          <a:prstGeom prst="rect">
            <a:avLst/>
          </a:prstGeom>
          <a:solidFill>
            <a:schemeClr val="bg1"/>
          </a:solidFill>
        </p:spPr>
        <p:txBody>
          <a:bodyPr wrap="square" rtlCol="0">
            <a:spAutoFit/>
          </a:bodyPr>
          <a:lstStyle/>
          <a:p>
            <a:pPr marL="265430" indent="-265430">
              <a:spcAft>
                <a:spcPts val="0"/>
              </a:spcAft>
            </a:pPr>
            <a:r>
              <a:rPr kumimoji="1" lang="ja-JP" sz="2000" b="1" kern="1200" dirty="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　</a:t>
            </a:r>
            <a:r>
              <a:rPr kumimoji="1" lang="en-US" sz="2000" b="1" kern="1200" dirty="0">
                <a:solidFill>
                  <a:srgbClr val="000000"/>
                </a:solidFill>
                <a:effectLst/>
                <a:latin typeface="メイリオ" panose="020B0604030504040204" pitchFamily="50" charset="-128"/>
                <a:ea typeface="ＭＳ Ｐゴシック" panose="020B0600070205080204" pitchFamily="50" charset="-128"/>
                <a:cs typeface="メイリオ" panose="020B0604030504040204" pitchFamily="50" charset="-128"/>
              </a:rPr>
              <a:t>LNG</a:t>
            </a:r>
            <a:r>
              <a:rPr kumimoji="1" lang="ja-JP" sz="2000" b="1" kern="1200" dirty="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バンカリング拠点の形成など、環境にも配慮した港湾機能の高度化に取り組む。さらに、脱炭素社会の実現に向けカーボンニュートラルポート（</a:t>
            </a:r>
            <a:r>
              <a:rPr kumimoji="1" lang="en-US" sz="2000" b="1" kern="1200" dirty="0">
                <a:solidFill>
                  <a:srgbClr val="000000"/>
                </a:solidFill>
                <a:effectLst/>
                <a:latin typeface="メイリオ" panose="020B0604030504040204" pitchFamily="50" charset="-128"/>
                <a:ea typeface="ＭＳ Ｐゴシック" panose="020B0600070205080204" pitchFamily="50" charset="-128"/>
                <a:cs typeface="メイリオ" panose="020B0604030504040204" pitchFamily="50" charset="-128"/>
              </a:rPr>
              <a:t>CNP</a:t>
            </a:r>
            <a:r>
              <a:rPr kumimoji="1" lang="ja-JP" sz="2000" b="1" kern="1200" dirty="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）の形成を目指す。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 name="正方形/長方形 11"/>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客船ターミナルの機能強化・客船誘致</a:t>
            </a:r>
            <a:endParaRPr lang="en-US" altLang="ja-JP" sz="2000" b="1" dirty="0">
              <a:latin typeface="メイリオ" pitchFamily="50" charset="-128"/>
              <a:ea typeface="メイリオ" pitchFamily="50" charset="-128"/>
              <a:cs typeface="メイリオ" pitchFamily="50" charset="-128"/>
            </a:endParaRPr>
          </a:p>
          <a:p>
            <a:r>
              <a:rPr lang="ja-JP" altLang="en-US" sz="2000" b="1" dirty="0">
                <a:latin typeface="メイリオ" pitchFamily="50" charset="-128"/>
                <a:ea typeface="メイリオ" pitchFamily="50" charset="-128"/>
                <a:cs typeface="メイリオ" pitchFamily="50" charset="-128"/>
              </a:rPr>
              <a:t>の仕組み</a:t>
            </a:r>
            <a:r>
              <a:rPr kumimoji="1" lang="ja-JP" altLang="en-US" sz="2000" b="1" dirty="0">
                <a:latin typeface="メイリオ" pitchFamily="50" charset="-128"/>
                <a:ea typeface="メイリオ" pitchFamily="50" charset="-128"/>
                <a:cs typeface="メイリオ" pitchFamily="50" charset="-128"/>
              </a:rPr>
              <a:t>の構築にむけた戦略案</a:t>
            </a: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3</a:t>
            </a:fld>
            <a:endParaRPr kumimoji="1" lang="ja-JP" altLang="en-US"/>
          </a:p>
        </p:txBody>
      </p:sp>
      <p:sp>
        <p:nvSpPr>
          <p:cNvPr id="13" name="テキスト ボックス 12"/>
          <p:cNvSpPr txBox="1"/>
          <p:nvPr/>
        </p:nvSpPr>
        <p:spPr>
          <a:xfrm>
            <a:off x="428748" y="1340768"/>
            <a:ext cx="9145016"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既存のインセンティブの利用促進に加え、外航フェリー貨物に対するインセンティブを検討する。</a:t>
            </a:r>
            <a:endParaRPr lang="ja-JP" altLang="en-US" dirty="0">
              <a:latin typeface="メイリオ" pitchFamily="50" charset="-128"/>
              <a:ea typeface="メイリオ" pitchFamily="50" charset="-128"/>
              <a:cs typeface="メイリオ" pitchFamily="50" charset="-128"/>
            </a:endParaRPr>
          </a:p>
        </p:txBody>
      </p:sp>
      <p:sp>
        <p:nvSpPr>
          <p:cNvPr id="17" name="八角形 16"/>
          <p:cNvSpPr/>
          <p:nvPr/>
        </p:nvSpPr>
        <p:spPr>
          <a:xfrm>
            <a:off x="68708" y="1312155"/>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８</a:t>
            </a:r>
            <a:endParaRPr kumimoji="1" lang="ja-JP" altLang="en-US" dirty="0">
              <a:solidFill>
                <a:schemeClr val="tx1"/>
              </a:solidFill>
            </a:endParaRPr>
          </a:p>
        </p:txBody>
      </p:sp>
      <p:sp>
        <p:nvSpPr>
          <p:cNvPr id="10" name="テキスト ボックス 9"/>
          <p:cNvSpPr txBox="1"/>
          <p:nvPr/>
        </p:nvSpPr>
        <p:spPr>
          <a:xfrm>
            <a:off x="416496" y="2204864"/>
            <a:ext cx="9417496" cy="1015663"/>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戦略的な誘致活動や、コロナ禍に対応した安全・安心な受入体制の構築、</a:t>
            </a:r>
            <a:r>
              <a:rPr lang="ja-JP" altLang="ja-JP" sz="2000" b="1" dirty="0">
                <a:latin typeface="メイリオ" pitchFamily="50" charset="-128"/>
                <a:ea typeface="メイリオ" pitchFamily="50" charset="-128"/>
                <a:cs typeface="メイリオ" pitchFamily="50" charset="-128"/>
              </a:rPr>
              <a:t>利便性</a:t>
            </a:r>
            <a:r>
              <a:rPr lang="ja-JP" altLang="en-US" sz="2000" b="1" dirty="0">
                <a:latin typeface="メイリオ" pitchFamily="50" charset="-128"/>
                <a:ea typeface="メイリオ" pitchFamily="50" charset="-128"/>
                <a:cs typeface="メイリオ" pitchFamily="50" charset="-128"/>
              </a:rPr>
              <a:t>の</a:t>
            </a:r>
            <a:r>
              <a:rPr lang="ja-JP" altLang="ja-JP" sz="2000" b="1" dirty="0">
                <a:latin typeface="メイリオ" pitchFamily="50" charset="-128"/>
                <a:ea typeface="メイリオ" pitchFamily="50" charset="-128"/>
                <a:cs typeface="メイリオ" pitchFamily="50" charset="-128"/>
              </a:rPr>
              <a:t>高い</a:t>
            </a:r>
            <a:r>
              <a:rPr lang="ja-JP" altLang="en-US" sz="2000" b="1" dirty="0">
                <a:latin typeface="メイリオ" pitchFamily="50" charset="-128"/>
                <a:ea typeface="メイリオ" pitchFamily="50" charset="-128"/>
                <a:cs typeface="メイリオ" pitchFamily="50" charset="-128"/>
              </a:rPr>
              <a:t>天保山客船ターミナルの整備、新たな観光ツアー先の開拓などにより、クルーズ客船を誘致する。</a:t>
            </a:r>
            <a:endParaRPr lang="en-US" altLang="ja-JP" sz="2000" b="1" dirty="0">
              <a:latin typeface="メイリオ" pitchFamily="50" charset="-128"/>
              <a:ea typeface="メイリオ" pitchFamily="50" charset="-128"/>
              <a:cs typeface="メイリオ" pitchFamily="50" charset="-128"/>
            </a:endParaRPr>
          </a:p>
        </p:txBody>
      </p:sp>
      <p:sp>
        <p:nvSpPr>
          <p:cNvPr id="14" name="正方形/長方形 13"/>
          <p:cNvSpPr/>
          <p:nvPr/>
        </p:nvSpPr>
        <p:spPr>
          <a:xfrm>
            <a:off x="0" y="754747"/>
            <a:ext cx="3152800" cy="369332"/>
          </a:xfrm>
          <a:prstGeom prst="rect">
            <a:avLst/>
          </a:prstGeom>
        </p:spPr>
        <p:txBody>
          <a:bodyPr wrap="square">
            <a:spAutoFit/>
          </a:bodyPr>
          <a:lstStyle/>
          <a:p>
            <a:pPr marL="1169988" indent="-1169988"/>
            <a:r>
              <a:rPr lang="ja-JP" altLang="en-US" b="1" dirty="0">
                <a:latin typeface="メイリオ" pitchFamily="50" charset="-128"/>
                <a:ea typeface="メイリオ" pitchFamily="50" charset="-128"/>
                <a:cs typeface="メイリオ" pitchFamily="50" charset="-128"/>
              </a:rPr>
              <a:t>戦略案（客船・フェリー）</a:t>
            </a:r>
            <a:endParaRPr lang="en-US" altLang="ja-JP" b="1" dirty="0">
              <a:latin typeface="メイリオ" pitchFamily="50" charset="-128"/>
              <a:ea typeface="メイリオ" pitchFamily="50" charset="-128"/>
              <a:cs typeface="メイリオ" pitchFamily="50" charset="-128"/>
            </a:endParaRPr>
          </a:p>
        </p:txBody>
      </p:sp>
      <p:sp>
        <p:nvSpPr>
          <p:cNvPr id="16" name="八角形 15"/>
          <p:cNvSpPr/>
          <p:nvPr/>
        </p:nvSpPr>
        <p:spPr>
          <a:xfrm>
            <a:off x="68708" y="2325847"/>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９</a:t>
            </a:r>
            <a:endParaRPr kumimoji="1" lang="ja-JP" altLang="en-US" dirty="0">
              <a:solidFill>
                <a:schemeClr val="tx1"/>
              </a:solidFill>
            </a:endParaRPr>
          </a:p>
        </p:txBody>
      </p:sp>
      <p:sp>
        <p:nvSpPr>
          <p:cNvPr id="11" name="テキスト ボックス 10"/>
          <p:cNvSpPr txBox="1"/>
          <p:nvPr/>
        </p:nvSpPr>
        <p:spPr>
          <a:xfrm>
            <a:off x="704528" y="3305659"/>
            <a:ext cx="9141716" cy="400110"/>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港湾施設の強靭化（災害に強い施設の整備）</a:t>
            </a:r>
            <a:endParaRPr lang="en-US" altLang="ja-JP" sz="2000" b="1" dirty="0">
              <a:latin typeface="メイリオ" pitchFamily="50" charset="-128"/>
              <a:ea typeface="メイリオ" pitchFamily="50" charset="-128"/>
              <a:cs typeface="メイリオ" pitchFamily="50" charset="-128"/>
            </a:endParaRPr>
          </a:p>
        </p:txBody>
      </p:sp>
      <p:sp>
        <p:nvSpPr>
          <p:cNvPr id="18" name="八角形 17"/>
          <p:cNvSpPr/>
          <p:nvPr/>
        </p:nvSpPr>
        <p:spPr>
          <a:xfrm>
            <a:off x="68708" y="3284984"/>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１０</a:t>
            </a:r>
            <a:endParaRPr kumimoji="1" lang="ja-JP" altLang="en-US" dirty="0">
              <a:solidFill>
                <a:schemeClr val="tx1"/>
              </a:solidFill>
            </a:endParaRPr>
          </a:p>
        </p:txBody>
      </p:sp>
      <p:sp>
        <p:nvSpPr>
          <p:cNvPr id="20" name="八角形 19"/>
          <p:cNvSpPr/>
          <p:nvPr/>
        </p:nvSpPr>
        <p:spPr>
          <a:xfrm>
            <a:off x="68708" y="3933056"/>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１１</a:t>
            </a:r>
            <a:endParaRPr kumimoji="1" lang="ja-JP" altLang="en-US" dirty="0">
              <a:solidFill>
                <a:schemeClr val="tx1"/>
              </a:solidFill>
            </a:endParaRPr>
          </a:p>
        </p:txBody>
      </p:sp>
    </p:spTree>
    <p:extLst>
      <p:ext uri="{BB962C8B-B14F-4D97-AF65-F5344CB8AC3E}">
        <p14:creationId xmlns:p14="http://schemas.microsoft.com/office/powerpoint/2010/main" val="4279096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3293</TotalTime>
  <Words>555</Words>
  <PresentationFormat>A4 210 x 297 mm</PresentationFormat>
  <Paragraphs>39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2021-10-08T11:39:31Z</cp:lastPrinted>
  <dcterms:created xsi:type="dcterms:W3CDTF">2015-09-30T06:06:39Z</dcterms:created>
  <dcterms:modified xsi:type="dcterms:W3CDTF">2022-02-01T04:41:49Z</dcterms:modified>
</cp:coreProperties>
</file>