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11"/>
  </p:notesMasterIdLst>
  <p:handoutMasterIdLst>
    <p:handoutMasterId r:id="rId12"/>
  </p:handoutMasterIdLst>
  <p:sldIdLst>
    <p:sldId id="256" r:id="rId2"/>
    <p:sldId id="278" r:id="rId3"/>
    <p:sldId id="470" r:id="rId4"/>
    <p:sldId id="478" r:id="rId5"/>
    <p:sldId id="460" r:id="rId6"/>
    <p:sldId id="477" r:id="rId7"/>
    <p:sldId id="462" r:id="rId8"/>
    <p:sldId id="471" r:id="rId9"/>
    <p:sldId id="472"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勝井　祐貴" initials="勝井　祐貴" lastIdx="2" clrIdx="0">
    <p:extLst>
      <p:ext uri="{19B8F6BF-5375-455C-9EA6-DF929625EA0E}">
        <p15:presenceInfo xmlns:p15="http://schemas.microsoft.com/office/powerpoint/2012/main" userId="勝井　祐貴"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80808"/>
    <a:srgbClr val="421E40"/>
    <a:srgbClr val="B9B9B9"/>
    <a:srgbClr val="E5D7ED"/>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41" autoAdjust="0"/>
    <p:restoredTop sz="93236" autoAdjust="0"/>
  </p:normalViewPr>
  <p:slideViewPr>
    <p:cSldViewPr snapToGrid="0">
      <p:cViewPr varScale="1">
        <p:scale>
          <a:sx n="81" d="100"/>
          <a:sy n="81" d="100"/>
        </p:scale>
        <p:origin x="1622"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CBFF06E-E0EF-4906-B12D-2C8E2B517655}" type="datetimeFigureOut">
              <a:rPr kumimoji="1" lang="ja-JP" altLang="en-US" smtClean="0"/>
              <a:t>2024/3/21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3833332-7681-4398-81D6-0574307D3D5A}" type="slidenum">
              <a:rPr kumimoji="1" lang="ja-JP" altLang="en-US" smtClean="0"/>
              <a:t>‹#›</a:t>
            </a:fld>
            <a:endParaRPr kumimoji="1" lang="ja-JP" altLang="en-US"/>
          </a:p>
        </p:txBody>
      </p:sp>
    </p:spTree>
    <p:extLst>
      <p:ext uri="{BB962C8B-B14F-4D97-AF65-F5344CB8AC3E}">
        <p14:creationId xmlns:p14="http://schemas.microsoft.com/office/powerpoint/2010/main" val="1335837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645"/>
          </a:xfrm>
          <a:prstGeom prst="rect">
            <a:avLst/>
          </a:prstGeom>
        </p:spPr>
        <p:txBody>
          <a:bodyPr vert="horz" lIns="92187" tIns="46091" rIns="92187" bIns="460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645"/>
          </a:xfrm>
          <a:prstGeom prst="rect">
            <a:avLst/>
          </a:prstGeom>
        </p:spPr>
        <p:txBody>
          <a:bodyPr vert="horz" lIns="92187" tIns="46091" rIns="92187" bIns="46091" rtlCol="0"/>
          <a:lstStyle>
            <a:lvl1pPr algn="r">
              <a:defRPr sz="1200"/>
            </a:lvl1pPr>
          </a:lstStyle>
          <a:p>
            <a:fld id="{03CF707E-E338-4175-96F7-401751D3C73D}"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87" tIns="46091" rIns="92187" bIns="46091" rtlCol="0" anchor="ctr"/>
          <a:lstStyle/>
          <a:p>
            <a:endParaRPr lang="ja-JP" altLang="en-US"/>
          </a:p>
        </p:txBody>
      </p:sp>
      <p:sp>
        <p:nvSpPr>
          <p:cNvPr id="5" name="ノート プレースホルダー 4"/>
          <p:cNvSpPr>
            <a:spLocks noGrp="1"/>
          </p:cNvSpPr>
          <p:nvPr>
            <p:ph type="body" sz="quarter" idx="3"/>
          </p:nvPr>
        </p:nvSpPr>
        <p:spPr>
          <a:xfrm>
            <a:off x="680241" y="4783479"/>
            <a:ext cx="5446723" cy="3914043"/>
          </a:xfrm>
          <a:prstGeom prst="rect">
            <a:avLst/>
          </a:prstGeom>
        </p:spPr>
        <p:txBody>
          <a:bodyPr vert="horz" lIns="92187" tIns="46091" rIns="92187" bIns="460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94"/>
            <a:ext cx="2950375" cy="498645"/>
          </a:xfrm>
          <a:prstGeom prst="rect">
            <a:avLst/>
          </a:prstGeom>
        </p:spPr>
        <p:txBody>
          <a:bodyPr vert="horz" lIns="92187" tIns="46091" rIns="92187" bIns="460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694"/>
            <a:ext cx="2950374" cy="498645"/>
          </a:xfrm>
          <a:prstGeom prst="rect">
            <a:avLst/>
          </a:prstGeom>
        </p:spPr>
        <p:txBody>
          <a:bodyPr vert="horz" lIns="92187" tIns="46091" rIns="92187" bIns="46091"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1</a:t>
            </a:fld>
            <a:endParaRPr kumimoji="1" lang="ja-JP" altLang="en-US"/>
          </a:p>
        </p:txBody>
      </p:sp>
    </p:spTree>
    <p:extLst>
      <p:ext uri="{BB962C8B-B14F-4D97-AF65-F5344CB8AC3E}">
        <p14:creationId xmlns:p14="http://schemas.microsoft.com/office/powerpoint/2010/main" val="171894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2</a:t>
            </a:fld>
            <a:endParaRPr kumimoji="1" lang="ja-JP" altLang="en-US"/>
          </a:p>
        </p:txBody>
      </p:sp>
    </p:spTree>
    <p:extLst>
      <p:ext uri="{BB962C8B-B14F-4D97-AF65-F5344CB8AC3E}">
        <p14:creationId xmlns:p14="http://schemas.microsoft.com/office/powerpoint/2010/main" val="3969499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52D216E-87BB-4C3D-8BE9-1BEE5930CF15}" type="slidenum">
              <a:rPr kumimoji="1" lang="ja-JP" altLang="en-US" smtClean="0"/>
              <a:t>3</a:t>
            </a:fld>
            <a:endParaRPr kumimoji="1" lang="ja-JP" altLang="en-US"/>
          </a:p>
        </p:txBody>
      </p:sp>
    </p:spTree>
    <p:extLst>
      <p:ext uri="{BB962C8B-B14F-4D97-AF65-F5344CB8AC3E}">
        <p14:creationId xmlns:p14="http://schemas.microsoft.com/office/powerpoint/2010/main" val="3555166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4</a:t>
            </a:fld>
            <a:endParaRPr kumimoji="1" lang="ja-JP" altLang="en-US"/>
          </a:p>
        </p:txBody>
      </p:sp>
    </p:spTree>
    <p:extLst>
      <p:ext uri="{BB962C8B-B14F-4D97-AF65-F5344CB8AC3E}">
        <p14:creationId xmlns:p14="http://schemas.microsoft.com/office/powerpoint/2010/main" val="3542774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52D216E-87BB-4C3D-8BE9-1BEE5930CF15}" type="slidenum">
              <a:rPr kumimoji="1" lang="ja-JP" altLang="en-US" smtClean="0"/>
              <a:t>5</a:t>
            </a:fld>
            <a:endParaRPr kumimoji="1" lang="ja-JP" altLang="en-US"/>
          </a:p>
        </p:txBody>
      </p:sp>
    </p:spTree>
    <p:extLst>
      <p:ext uri="{BB962C8B-B14F-4D97-AF65-F5344CB8AC3E}">
        <p14:creationId xmlns:p14="http://schemas.microsoft.com/office/powerpoint/2010/main" val="2144013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7</a:t>
            </a:fld>
            <a:endParaRPr kumimoji="1" lang="ja-JP" altLang="en-US"/>
          </a:p>
        </p:txBody>
      </p:sp>
    </p:spTree>
    <p:extLst>
      <p:ext uri="{BB962C8B-B14F-4D97-AF65-F5344CB8AC3E}">
        <p14:creationId xmlns:p14="http://schemas.microsoft.com/office/powerpoint/2010/main" val="2692799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52D216E-87BB-4C3D-8BE9-1BEE5930CF15}" type="slidenum">
              <a:rPr kumimoji="1" lang="ja-JP" altLang="en-US" smtClean="0"/>
              <a:t>8</a:t>
            </a:fld>
            <a:endParaRPr kumimoji="1" lang="ja-JP" altLang="en-US"/>
          </a:p>
        </p:txBody>
      </p:sp>
    </p:spTree>
    <p:extLst>
      <p:ext uri="{BB962C8B-B14F-4D97-AF65-F5344CB8AC3E}">
        <p14:creationId xmlns:p14="http://schemas.microsoft.com/office/powerpoint/2010/main" val="1092801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9</a:t>
            </a:fld>
            <a:endParaRPr kumimoji="1" lang="ja-JP" altLang="en-US"/>
          </a:p>
        </p:txBody>
      </p:sp>
    </p:spTree>
    <p:extLst>
      <p:ext uri="{BB962C8B-B14F-4D97-AF65-F5344CB8AC3E}">
        <p14:creationId xmlns:p14="http://schemas.microsoft.com/office/powerpoint/2010/main" val="1389783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2024/3/21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2024/3/21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2024/3/21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2024/3/21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2024/3/21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2024/3/21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2024/3/21</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36" y="1100369"/>
            <a:ext cx="9144000" cy="2621301"/>
          </a:xfrm>
          <a:noFill/>
        </p:spPr>
        <p:txBody>
          <a:bodyPr>
            <a:normAutofit/>
          </a:bodyPr>
          <a:lstStyle/>
          <a:p>
            <a:pPr algn="ctr"/>
            <a:r>
              <a:rPr lang="ja-JP" altLang="en-US" sz="4400" dirty="0">
                <a:solidFill>
                  <a:schemeClr val="tx1"/>
                </a:solidFill>
                <a:effectLst>
                  <a:outerShdw blurRad="38100" dist="38100" dir="2700000" algn="tl">
                    <a:srgbClr val="000000">
                      <a:alpha val="43137"/>
                    </a:srgbClr>
                  </a:outerShdw>
                </a:effectLst>
              </a:rPr>
              <a:t>第２次</a:t>
            </a:r>
            <a:br>
              <a:rPr lang="en-US" altLang="ja-JP" sz="4400" dirty="0">
                <a:solidFill>
                  <a:schemeClr val="tx1"/>
                </a:solidFill>
                <a:effectLst>
                  <a:outerShdw blurRad="38100" dist="38100" dir="2700000" algn="tl">
                    <a:srgbClr val="000000">
                      <a:alpha val="43137"/>
                    </a:srgbClr>
                  </a:outerShdw>
                </a:effectLst>
              </a:rPr>
            </a:br>
            <a:r>
              <a:rPr kumimoji="1" lang="ja-JP" altLang="en-US" sz="4400" dirty="0">
                <a:solidFill>
                  <a:schemeClr val="tx1"/>
                </a:solidFill>
                <a:effectLst>
                  <a:outerShdw blurRad="38100" dist="38100" dir="2700000" algn="tl">
                    <a:srgbClr val="000000">
                      <a:alpha val="43137"/>
                    </a:srgbClr>
                  </a:outerShdw>
                </a:effectLst>
              </a:rPr>
              <a:t>港湾施設提供事業経営計画</a:t>
            </a:r>
            <a:br>
              <a:rPr kumimoji="1" lang="en-US" altLang="ja-JP" sz="4400" dirty="0">
                <a:solidFill>
                  <a:schemeClr val="tx1"/>
                </a:solidFill>
                <a:effectLst>
                  <a:outerShdw blurRad="38100" dist="38100" dir="2700000" algn="tl">
                    <a:srgbClr val="000000">
                      <a:alpha val="43137"/>
                    </a:srgbClr>
                  </a:outerShdw>
                </a:effectLst>
              </a:rPr>
            </a:br>
            <a:r>
              <a:rPr lang="ja-JP" altLang="en-US" sz="2800" dirty="0">
                <a:solidFill>
                  <a:schemeClr val="tx1"/>
                </a:solidFill>
                <a:effectLst>
                  <a:outerShdw blurRad="38100" dist="38100" dir="2700000" algn="tl">
                    <a:srgbClr val="000000">
                      <a:alpha val="43137"/>
                    </a:srgbClr>
                  </a:outerShdw>
                </a:effectLst>
              </a:rPr>
              <a:t>（令和５年度～令和９年度）</a:t>
            </a:r>
            <a:br>
              <a:rPr lang="en-US" altLang="ja-JP" sz="2800" dirty="0">
                <a:solidFill>
                  <a:schemeClr val="tx1"/>
                </a:solidFill>
                <a:effectLst>
                  <a:outerShdw blurRad="38100" dist="38100" dir="2700000" algn="tl">
                    <a:srgbClr val="000000">
                      <a:alpha val="43137"/>
                    </a:srgbClr>
                  </a:outerShdw>
                </a:effectLst>
              </a:rPr>
            </a:br>
            <a:r>
              <a:rPr lang="en-US" altLang="ja-JP" sz="2800" dirty="0">
                <a:solidFill>
                  <a:schemeClr val="tx1"/>
                </a:solidFill>
                <a:effectLst>
                  <a:outerShdw blurRad="38100" dist="38100" dir="2700000" algn="tl">
                    <a:srgbClr val="000000">
                      <a:alpha val="43137"/>
                    </a:srgbClr>
                  </a:outerShdw>
                </a:effectLst>
              </a:rPr>
              <a:t>Ver.2.0</a:t>
            </a:r>
            <a:endParaRPr kumimoji="1" lang="ja-JP" altLang="en-US" sz="2800" dirty="0">
              <a:solidFill>
                <a:schemeClr val="tx1"/>
              </a:solidFill>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1151636" y="4586416"/>
            <a:ext cx="6858000" cy="698679"/>
          </a:xfrm>
        </p:spPr>
        <p:txBody>
          <a:bodyPr>
            <a:normAutofit fontScale="92500" lnSpcReduction="10000"/>
          </a:bodyPr>
          <a:lstStyle/>
          <a:p>
            <a:pPr algn="ctr"/>
            <a:r>
              <a:rPr lang="ja-JP" altLang="en-US" sz="4400" dirty="0">
                <a:solidFill>
                  <a:schemeClr val="tx1"/>
                </a:solidFill>
              </a:rPr>
              <a:t>令和６</a:t>
            </a:r>
            <a:r>
              <a:rPr kumimoji="1" lang="ja-JP" altLang="en-US" sz="4400" dirty="0">
                <a:solidFill>
                  <a:schemeClr val="tx1"/>
                </a:solidFill>
              </a:rPr>
              <a:t>年</a:t>
            </a:r>
            <a:r>
              <a:rPr lang="ja-JP" altLang="en-US" sz="4400" dirty="0">
                <a:solidFill>
                  <a:schemeClr val="tx1"/>
                </a:solidFill>
              </a:rPr>
              <a:t>３</a:t>
            </a:r>
            <a:r>
              <a:rPr kumimoji="1" lang="ja-JP" altLang="en-US" sz="4400" dirty="0">
                <a:solidFill>
                  <a:schemeClr val="tx1"/>
                </a:solidFill>
              </a:rPr>
              <a:t>月</a:t>
            </a:r>
          </a:p>
        </p:txBody>
      </p:sp>
      <p:sp>
        <p:nvSpPr>
          <p:cNvPr id="5" name="正方形/長方形 4"/>
          <p:cNvSpPr/>
          <p:nvPr/>
        </p:nvSpPr>
        <p:spPr>
          <a:xfrm>
            <a:off x="423082" y="5285095"/>
            <a:ext cx="8315108" cy="85639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dirty="0"/>
              <a:t>大阪港湾局</a:t>
            </a:r>
          </a:p>
        </p:txBody>
      </p:sp>
    </p:spTree>
    <p:extLst>
      <p:ext uri="{BB962C8B-B14F-4D97-AF65-F5344CB8AC3E}">
        <p14:creationId xmlns:p14="http://schemas.microsoft.com/office/powerpoint/2010/main" val="3415135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4691"/>
            <a:ext cx="9144000" cy="658284"/>
          </a:xfrm>
        </p:spPr>
        <p:txBody>
          <a:bodyPr>
            <a:noAutofit/>
          </a:bodyPr>
          <a:lstStyle/>
          <a:p>
            <a:pPr algn="ctr"/>
            <a:r>
              <a:rPr kumimoji="1" lang="ja-JP" altLang="en-US" sz="2400" dirty="0">
                <a:solidFill>
                  <a:schemeClr val="tx1"/>
                </a:solidFill>
              </a:rPr>
              <a:t>目　次</a:t>
            </a:r>
          </a:p>
        </p:txBody>
      </p:sp>
      <p:sp>
        <p:nvSpPr>
          <p:cNvPr id="3" name="コンテンツ プレースホルダー 2"/>
          <p:cNvSpPr>
            <a:spLocks noGrp="1"/>
          </p:cNvSpPr>
          <p:nvPr>
            <p:ph idx="1"/>
          </p:nvPr>
        </p:nvSpPr>
        <p:spPr>
          <a:xfrm>
            <a:off x="0" y="983673"/>
            <a:ext cx="9143999" cy="5763491"/>
          </a:xfrm>
        </p:spPr>
        <p:txBody>
          <a:bodyPr>
            <a:noAutofit/>
          </a:bodyPr>
          <a:lstStyle/>
          <a:p>
            <a:pPr marL="0" indent="0">
              <a:lnSpc>
                <a:spcPct val="80000"/>
              </a:lnSpc>
              <a:buNone/>
            </a:pPr>
            <a:r>
              <a:rPr lang="ja-JP" altLang="en-US" dirty="0">
                <a:solidFill>
                  <a:srgbClr val="FF0000"/>
                </a:solidFill>
                <a:latin typeface="+mn-ea"/>
              </a:rPr>
              <a:t>　</a:t>
            </a:r>
            <a:r>
              <a:rPr lang="en-US" altLang="ja-JP" dirty="0">
                <a:solidFill>
                  <a:schemeClr val="tx1"/>
                </a:solidFill>
                <a:latin typeface="+mn-ea"/>
              </a:rPr>
              <a:t>Ⅰ</a:t>
            </a:r>
            <a:r>
              <a:rPr lang="ja-JP" altLang="en-US" dirty="0">
                <a:solidFill>
                  <a:schemeClr val="tx1"/>
                </a:solidFill>
                <a:latin typeface="+mn-ea"/>
              </a:rPr>
              <a:t>   第２次港湾施設提供事業経営計画とは　　　　　　　　　　　　　　　　 ２</a:t>
            </a:r>
            <a:endParaRPr lang="en-US" altLang="ja-JP" dirty="0">
              <a:solidFill>
                <a:schemeClr val="tx1"/>
              </a:solidFill>
              <a:latin typeface="+mn-ea"/>
            </a:endParaRPr>
          </a:p>
          <a:p>
            <a:pPr marL="0" indent="0">
              <a:lnSpc>
                <a:spcPct val="80000"/>
              </a:lnSpc>
              <a:buNone/>
            </a:pP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Ⅱ</a:t>
            </a:r>
            <a:r>
              <a:rPr lang="ja-JP" altLang="en-US" dirty="0">
                <a:solidFill>
                  <a:schemeClr val="tx1"/>
                </a:solidFill>
                <a:latin typeface="+mn-ea"/>
              </a:rPr>
              <a:t>　港湾施設提供事業を取り巻く状況　　　　　　　　　　　　　　　　　　 ３</a:t>
            </a:r>
          </a:p>
          <a:p>
            <a:pPr marL="0" indent="0">
              <a:lnSpc>
                <a:spcPct val="80000"/>
              </a:lnSpc>
              <a:buNone/>
            </a:pP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Ⅲ</a:t>
            </a:r>
            <a:r>
              <a:rPr lang="ja-JP" altLang="en-US" dirty="0">
                <a:solidFill>
                  <a:schemeClr val="tx1"/>
                </a:solidFill>
                <a:latin typeface="+mn-ea"/>
              </a:rPr>
              <a:t>　港湾施設提供事業の課題　　　　　　　　　　　　　　　　　　　　　　 ４</a:t>
            </a:r>
            <a:endParaRPr lang="en-US" altLang="ja-JP" dirty="0">
              <a:solidFill>
                <a:schemeClr val="tx1"/>
              </a:solidFill>
              <a:latin typeface="+mn-ea"/>
            </a:endParaRPr>
          </a:p>
          <a:p>
            <a:pPr marL="0" indent="0">
              <a:lnSpc>
                <a:spcPct val="80000"/>
              </a:lnSpc>
              <a:buNone/>
            </a:pP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Ⅳ</a:t>
            </a:r>
            <a:r>
              <a:rPr lang="ja-JP" altLang="en-US" dirty="0">
                <a:solidFill>
                  <a:schemeClr val="tx1"/>
                </a:solidFill>
                <a:latin typeface="+mn-ea"/>
              </a:rPr>
              <a:t>　経営改善策</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１．施設稼働率　　　　　　　　　　　　　　　　　　　　　　　　　　　 ５</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２．上屋の老朽化 　　　　　　　　　　　　　　　　　　　　　　　　　　６</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３．土地賃借料負担（施設提供事業から埋立事業への支払） 　　　　　　　７</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endParaRPr lang="en-US" altLang="ja-JP" dirty="0">
              <a:solidFill>
                <a:schemeClr val="tx1"/>
              </a:solidFill>
              <a:latin typeface="+mn-ea"/>
            </a:endParaRPr>
          </a:p>
          <a:p>
            <a:pPr marL="0" indent="0">
              <a:lnSpc>
                <a:spcPct val="80000"/>
              </a:lnSpc>
              <a:buNone/>
            </a:pPr>
            <a:r>
              <a:rPr lang="ja-JP" altLang="en-US" dirty="0">
                <a:solidFill>
                  <a:schemeClr val="tx1"/>
                </a:solidFill>
                <a:latin typeface="+mn-ea"/>
              </a:rPr>
              <a:t>　</a:t>
            </a:r>
            <a:r>
              <a:rPr lang="en-US" altLang="ja-JP" dirty="0">
                <a:solidFill>
                  <a:schemeClr val="tx1"/>
                </a:solidFill>
                <a:latin typeface="+mn-ea"/>
              </a:rPr>
              <a:t>Ⅴ</a:t>
            </a:r>
            <a:r>
              <a:rPr lang="ja-JP" altLang="en-US" dirty="0">
                <a:solidFill>
                  <a:schemeClr val="tx1"/>
                </a:solidFill>
                <a:latin typeface="+mn-ea"/>
              </a:rPr>
              <a:t>　計画目標　　　　　　　　　　　　　　　　　　　　　　　　　　　　　 ８</a:t>
            </a:r>
            <a:endParaRPr lang="en-US" altLang="ja-JP" dirty="0">
              <a:solidFill>
                <a:schemeClr val="tx1"/>
              </a:solidFill>
              <a:latin typeface="+mn-ea"/>
            </a:endParaRPr>
          </a:p>
          <a:p>
            <a:pPr marL="0" indent="0">
              <a:lnSpc>
                <a:spcPct val="80000"/>
              </a:lnSpc>
              <a:buNone/>
            </a:pPr>
            <a:endParaRPr lang="en-US" altLang="ja-JP" dirty="0">
              <a:solidFill>
                <a:schemeClr val="tx1"/>
              </a:solidFill>
              <a:latin typeface="+mn-ea"/>
            </a:endParaRPr>
          </a:p>
        </p:txBody>
      </p:sp>
      <p:sp>
        <p:nvSpPr>
          <p:cNvPr id="4" name="スライド番号プレースホルダー 3"/>
          <p:cNvSpPr>
            <a:spLocks noGrp="1"/>
          </p:cNvSpPr>
          <p:nvPr>
            <p:ph type="sldNum" sz="quarter" idx="12"/>
          </p:nvPr>
        </p:nvSpPr>
        <p:spPr>
          <a:xfrm>
            <a:off x="8706864" y="6596195"/>
            <a:ext cx="512638" cy="365125"/>
          </a:xfrm>
        </p:spPr>
        <p:txBody>
          <a:bodyPr/>
          <a:lstStyle/>
          <a:p>
            <a:r>
              <a:rPr lang="ja-JP" altLang="en-US" dirty="0"/>
              <a:t>１</a:t>
            </a:r>
            <a:endParaRPr kumimoji="1" lang="ja-JP" altLang="en-US" dirty="0"/>
          </a:p>
        </p:txBody>
      </p:sp>
    </p:spTree>
    <p:extLst>
      <p:ext uri="{BB962C8B-B14F-4D97-AF65-F5344CB8AC3E}">
        <p14:creationId xmlns:p14="http://schemas.microsoft.com/office/powerpoint/2010/main" val="1439858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64891"/>
            <a:ext cx="8516203" cy="618186"/>
          </a:xfrm>
        </p:spPr>
        <p:txBody>
          <a:bodyPr>
            <a:normAutofit/>
          </a:bodyPr>
          <a:lstStyle/>
          <a:p>
            <a:r>
              <a:rPr kumimoji="1" lang="en-US" altLang="ja-JP" sz="1600" b="1" dirty="0">
                <a:solidFill>
                  <a:schemeClr val="tx1"/>
                </a:solidFill>
                <a:latin typeface="+mj-ea"/>
              </a:rPr>
              <a:t>Ⅰ</a:t>
            </a:r>
            <a:r>
              <a:rPr lang="ja-JP" altLang="en-US" sz="1600" b="1" dirty="0">
                <a:solidFill>
                  <a:schemeClr val="tx1"/>
                </a:solidFill>
                <a:latin typeface="+mj-ea"/>
              </a:rPr>
              <a:t> 第２次港湾施設提供事業経営計画とは</a:t>
            </a:r>
            <a:br>
              <a:rPr lang="ja-JP" altLang="en-US" sz="1600" b="1" dirty="0">
                <a:solidFill>
                  <a:schemeClr val="tx1"/>
                </a:solidFill>
                <a:latin typeface="+mj-ea"/>
              </a:rPr>
            </a:br>
            <a:endParaRPr kumimoji="1" lang="ja-JP" altLang="en-US" sz="1600" b="1" dirty="0">
              <a:solidFill>
                <a:schemeClr val="tx1"/>
              </a:solidFill>
              <a:latin typeface="+mj-ea"/>
            </a:endParaRPr>
          </a:p>
        </p:txBody>
      </p:sp>
      <p:pic>
        <p:nvPicPr>
          <p:cNvPr id="6" name="図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06849" y="2443518"/>
            <a:ext cx="2296350" cy="1296000"/>
          </a:xfrm>
          <a:prstGeom prst="rect">
            <a:avLst/>
          </a:prstGeom>
        </p:spPr>
      </p:pic>
      <p:sp>
        <p:nvSpPr>
          <p:cNvPr id="16" name="コンテンツ プレースホルダー 2"/>
          <p:cNvSpPr txBox="1">
            <a:spLocks/>
          </p:cNvSpPr>
          <p:nvPr/>
        </p:nvSpPr>
        <p:spPr>
          <a:xfrm>
            <a:off x="6025294" y="2159957"/>
            <a:ext cx="3118706" cy="290005"/>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a:latin typeface="+mj-ea"/>
                <a:ea typeface="+mj-ea"/>
              </a:rPr>
              <a:t>荷役機械（ガントリークレーン）</a:t>
            </a:r>
            <a:r>
              <a:rPr lang="ja-JP" altLang="en-US" sz="1200" dirty="0">
                <a:latin typeface="+mj-ea"/>
              </a:rPr>
              <a:t>２基</a:t>
            </a:r>
            <a:endParaRPr lang="en-US" altLang="ja-JP" sz="1200" dirty="0">
              <a:latin typeface="+mj-ea"/>
              <a:ea typeface="+mj-ea"/>
            </a:endParaRPr>
          </a:p>
        </p:txBody>
      </p:sp>
      <p:pic>
        <p:nvPicPr>
          <p:cNvPr id="17" name="図 1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084122" y="2449963"/>
            <a:ext cx="2252612" cy="1296000"/>
          </a:xfrm>
          <a:prstGeom prst="rect">
            <a:avLst/>
          </a:prstGeom>
        </p:spPr>
      </p:pic>
      <p:sp>
        <p:nvSpPr>
          <p:cNvPr id="18" name="コンテンツ プレースホルダー 2"/>
          <p:cNvSpPr txBox="1">
            <a:spLocks/>
          </p:cNvSpPr>
          <p:nvPr/>
        </p:nvSpPr>
        <p:spPr>
          <a:xfrm>
            <a:off x="3014845" y="2167390"/>
            <a:ext cx="2707082" cy="240968"/>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a:latin typeface="+mj-ea"/>
                <a:ea typeface="+mj-ea"/>
              </a:rPr>
              <a:t>荷さばき地　９８７</a:t>
            </a:r>
            <a:r>
              <a:rPr lang="en-US" altLang="ja-JP" sz="1200" dirty="0">
                <a:latin typeface="+mj-ea"/>
                <a:ea typeface="+mj-ea"/>
              </a:rPr>
              <a:t>,</a:t>
            </a:r>
            <a:r>
              <a:rPr lang="ja-JP" altLang="en-US" sz="1200" dirty="0">
                <a:latin typeface="+mj-ea"/>
                <a:ea typeface="+mj-ea"/>
              </a:rPr>
              <a:t>２７１㎡</a:t>
            </a:r>
            <a:endParaRPr lang="en-US" altLang="ja-JP" sz="1200" dirty="0">
              <a:latin typeface="+mj-ea"/>
              <a:ea typeface="+mj-ea"/>
            </a:endParaRPr>
          </a:p>
        </p:txBody>
      </p:sp>
      <p:pic>
        <p:nvPicPr>
          <p:cNvPr id="19" name="図 18"/>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44295" y="2449963"/>
            <a:ext cx="1728000" cy="1296000"/>
          </a:xfrm>
          <a:prstGeom prst="rect">
            <a:avLst/>
          </a:prstGeom>
        </p:spPr>
      </p:pic>
      <p:sp>
        <p:nvSpPr>
          <p:cNvPr id="20" name="コンテンツ プレースホルダー 2"/>
          <p:cNvSpPr txBox="1">
            <a:spLocks/>
          </p:cNvSpPr>
          <p:nvPr/>
        </p:nvSpPr>
        <p:spPr>
          <a:xfrm>
            <a:off x="575020" y="2166030"/>
            <a:ext cx="1800000" cy="248400"/>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a:latin typeface="+mj-ea"/>
                <a:ea typeface="+mj-ea"/>
              </a:rPr>
              <a:t>上屋　８０棟</a:t>
            </a:r>
            <a:endParaRPr lang="en-US" altLang="ja-JP" sz="1200" dirty="0">
              <a:latin typeface="+mj-ea"/>
              <a:ea typeface="+mj-ea"/>
            </a:endParaRPr>
          </a:p>
        </p:txBody>
      </p:sp>
      <p:sp>
        <p:nvSpPr>
          <p:cNvPr id="22" name="コンテンツ プレースホルダー 2"/>
          <p:cNvSpPr txBox="1">
            <a:spLocks/>
          </p:cNvSpPr>
          <p:nvPr/>
        </p:nvSpPr>
        <p:spPr>
          <a:xfrm>
            <a:off x="219171" y="1917082"/>
            <a:ext cx="3300260" cy="248400"/>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200" dirty="0">
                <a:latin typeface="+mj-ea"/>
                <a:ea typeface="+mj-ea"/>
              </a:rPr>
              <a:t>【</a:t>
            </a:r>
            <a:r>
              <a:rPr lang="ja-JP" altLang="en-US" sz="1200" dirty="0">
                <a:latin typeface="+mj-ea"/>
                <a:ea typeface="+mj-ea"/>
              </a:rPr>
              <a:t>施設提供事業における主な施設</a:t>
            </a:r>
            <a:r>
              <a:rPr lang="en-US" altLang="ja-JP" sz="1200" dirty="0">
                <a:latin typeface="+mj-ea"/>
                <a:ea typeface="+mj-ea"/>
              </a:rPr>
              <a:t>】</a:t>
            </a:r>
          </a:p>
        </p:txBody>
      </p:sp>
      <p:sp>
        <p:nvSpPr>
          <p:cNvPr id="4" name="スライド番号プレースホルダー 3"/>
          <p:cNvSpPr>
            <a:spLocks noGrp="1"/>
          </p:cNvSpPr>
          <p:nvPr>
            <p:ph type="sldNum" sz="quarter" idx="12"/>
          </p:nvPr>
        </p:nvSpPr>
        <p:spPr>
          <a:xfrm>
            <a:off x="8706864" y="6596195"/>
            <a:ext cx="512638" cy="369350"/>
          </a:xfrm>
        </p:spPr>
        <p:txBody>
          <a:bodyPr/>
          <a:lstStyle/>
          <a:p>
            <a:r>
              <a:rPr kumimoji="1" lang="ja-JP" altLang="en-US" dirty="0"/>
              <a:t>２</a:t>
            </a:r>
          </a:p>
        </p:txBody>
      </p:sp>
      <p:sp>
        <p:nvSpPr>
          <p:cNvPr id="3" name="テキスト ボックス 2"/>
          <p:cNvSpPr txBox="1"/>
          <p:nvPr/>
        </p:nvSpPr>
        <p:spPr>
          <a:xfrm>
            <a:off x="-10663" y="5100225"/>
            <a:ext cx="9144000" cy="1815882"/>
          </a:xfrm>
          <a:prstGeom prst="rect">
            <a:avLst/>
          </a:prstGeom>
          <a:noFill/>
        </p:spPr>
        <p:txBody>
          <a:bodyPr wrap="square" rtlCol="0">
            <a:spAutoFit/>
          </a:bodyPr>
          <a:lstStyle/>
          <a:p>
            <a:r>
              <a:rPr lang="ja-JP" altLang="en-US" sz="1600" b="1" dirty="0"/>
              <a:t>③</a:t>
            </a:r>
            <a:r>
              <a:rPr kumimoji="1" lang="ja-JP" altLang="en-US" sz="1600" b="1" dirty="0"/>
              <a:t>目的</a:t>
            </a:r>
          </a:p>
          <a:p>
            <a:pPr marL="285750" indent="-285750">
              <a:buFont typeface="Wingdings" panose="05000000000000000000" pitchFamily="2" charset="2"/>
              <a:buChar char="Ø"/>
            </a:pPr>
            <a:r>
              <a:rPr lang="ja-JP" altLang="en-US" sz="1400" dirty="0"/>
              <a:t>「港湾施設提供事業経営計画」に取り組んだ結果、営業損益は、港湾施設提供事業経営計画の取り組み開始時の平成</a:t>
            </a:r>
            <a:r>
              <a:rPr lang="en-US" altLang="ja-JP" sz="1400" dirty="0"/>
              <a:t>30</a:t>
            </a:r>
            <a:r>
              <a:rPr lang="ja-JP" altLang="en-US" sz="1400" dirty="0"/>
              <a:t>年度から令和３年度まで継続して黒字となるなど経営収支については一定改善しているものの、依然として、施設稼働率や上屋の老朽化など改善すべき経営課題を抱えている状況であることから、これらを改善し、長期的かつ安定的な事業運営を図ることを目的に、「第２次港湾施設提供事業経営計画」を策定する。</a:t>
            </a:r>
            <a:endParaRPr lang="en-US" altLang="ja-JP" sz="1400" dirty="0"/>
          </a:p>
          <a:p>
            <a:pPr marL="285750" indent="-285750">
              <a:buFont typeface="Wingdings" panose="05000000000000000000" pitchFamily="2" charset="2"/>
              <a:buChar char="Ø"/>
            </a:pPr>
            <a:r>
              <a:rPr lang="ja-JP" altLang="en-US" sz="1400" dirty="0"/>
              <a:t>取組期間は令和５年度から令和９年度までの５年間とし、毎年度、必要に応じ計画等の見直しを行う。</a:t>
            </a:r>
            <a:endParaRPr lang="en-US" altLang="ja-JP" sz="1400" dirty="0"/>
          </a:p>
          <a:p>
            <a:pPr marL="285750" indent="-285750">
              <a:buFont typeface="Wingdings" panose="05000000000000000000" pitchFamily="2" charset="2"/>
              <a:buChar char="Ø"/>
            </a:pPr>
            <a:endParaRPr kumimoji="1" lang="en-US" altLang="ja-JP" sz="1200" dirty="0"/>
          </a:p>
        </p:txBody>
      </p:sp>
      <p:sp>
        <p:nvSpPr>
          <p:cNvPr id="15" name="テキスト ボックス 14"/>
          <p:cNvSpPr txBox="1"/>
          <p:nvPr/>
        </p:nvSpPr>
        <p:spPr>
          <a:xfrm>
            <a:off x="-10663" y="3885054"/>
            <a:ext cx="9154663" cy="1200329"/>
          </a:xfrm>
          <a:prstGeom prst="rect">
            <a:avLst/>
          </a:prstGeom>
          <a:noFill/>
        </p:spPr>
        <p:txBody>
          <a:bodyPr wrap="square" rtlCol="0">
            <a:spAutoFit/>
          </a:bodyPr>
          <a:lstStyle/>
          <a:p>
            <a:r>
              <a:rPr lang="ja-JP" altLang="en-US" sz="1600" b="1" dirty="0"/>
              <a:t>②第２次経営計画策定に至る経過</a:t>
            </a:r>
            <a:endParaRPr kumimoji="1" lang="en-US" altLang="ja-JP" sz="1600" b="1" dirty="0"/>
          </a:p>
          <a:p>
            <a:pPr marL="285750" indent="-285750">
              <a:buFont typeface="Wingdings" panose="05000000000000000000" pitchFamily="2" charset="2"/>
              <a:buChar char="Ø"/>
            </a:pPr>
            <a:r>
              <a:rPr lang="ja-JP" altLang="en-US" sz="1400" dirty="0"/>
              <a:t>営業損益が平成</a:t>
            </a:r>
            <a:r>
              <a:rPr lang="en-US" altLang="ja-JP" sz="1400" dirty="0"/>
              <a:t>22</a:t>
            </a:r>
            <a:r>
              <a:rPr lang="ja-JP" altLang="en-US" sz="1400" dirty="0"/>
              <a:t>年度から７年連続の赤字となったことを受け、経営の抜本的な改革を実施し、施設の老朽化に伴い将来予想される事業リスクや利用者ニーズに対応出来る財務体質の向上を図ることにより、大阪港の競争力を強化することを目的として、平成</a:t>
            </a:r>
            <a:r>
              <a:rPr lang="en-US" altLang="ja-JP" sz="1400" dirty="0"/>
              <a:t>30</a:t>
            </a:r>
            <a:r>
              <a:rPr lang="ja-JP" altLang="en-US" sz="1400" dirty="0"/>
              <a:t>年度に「港湾施設提供事業経営計画」を策定し、令和４年度までの５年間経営改善策に取り組んできた。</a:t>
            </a:r>
          </a:p>
        </p:txBody>
      </p:sp>
      <p:sp>
        <p:nvSpPr>
          <p:cNvPr id="14" name="テキスト ボックス 13"/>
          <p:cNvSpPr txBox="1"/>
          <p:nvPr/>
        </p:nvSpPr>
        <p:spPr>
          <a:xfrm>
            <a:off x="0" y="702517"/>
            <a:ext cx="9144000" cy="1200329"/>
          </a:xfrm>
          <a:prstGeom prst="rect">
            <a:avLst/>
          </a:prstGeom>
          <a:noFill/>
        </p:spPr>
        <p:txBody>
          <a:bodyPr wrap="square" rtlCol="0">
            <a:spAutoFit/>
          </a:bodyPr>
          <a:lstStyle/>
          <a:p>
            <a:r>
              <a:rPr lang="ja-JP" altLang="en-US" sz="1600" b="1" dirty="0"/>
              <a:t>① 港湾施設提供事業とは</a:t>
            </a:r>
            <a:endParaRPr lang="en-US" altLang="ja-JP" sz="1600" b="1" dirty="0"/>
          </a:p>
          <a:p>
            <a:pPr marL="285750" indent="-285750">
              <a:buFont typeface="Wingdings" panose="05000000000000000000" pitchFamily="2" charset="2"/>
              <a:buChar char="Ø"/>
            </a:pPr>
            <a:r>
              <a:rPr lang="ja-JP" altLang="en-US" sz="1400" kern="100" dirty="0">
                <a:latin typeface="+mj-ea"/>
                <a:cs typeface="Times New Roman" panose="02020603050405020304" pitchFamily="18" charset="0"/>
              </a:rPr>
              <a:t>港湾施設提供事業（以下、「施設提供事業」とする。）は、港湾の機能を効率的に発揮させるために必要な埠頭用地、上屋、荷役機械等を整備運営することを目的としている事業であり、大阪港埋立事業（以下、「埋立事業」とする。）と合わせて大阪市港営事業会計（以下「港営事業会計」とする。）として、地方公営企業法の財務規定を適用して会計処理を行っている。</a:t>
            </a:r>
            <a:endParaRPr kumimoji="1" lang="ja-JP" altLang="en-US" sz="1200" dirty="0"/>
          </a:p>
        </p:txBody>
      </p:sp>
    </p:spTree>
    <p:extLst>
      <p:ext uri="{BB962C8B-B14F-4D97-AF65-F5344CB8AC3E}">
        <p14:creationId xmlns:p14="http://schemas.microsoft.com/office/powerpoint/2010/main" val="2450813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44970"/>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800" b="1" dirty="0">
                <a:solidFill>
                  <a:schemeClr val="tx1"/>
                </a:solidFill>
                <a:latin typeface="+mj-ea"/>
              </a:rPr>
              <a:t>Ⅱ</a:t>
            </a:r>
            <a:r>
              <a:rPr lang="ja-JP" altLang="en-US" sz="1800" b="1" dirty="0">
                <a:solidFill>
                  <a:schemeClr val="tx1"/>
                </a:solidFill>
                <a:latin typeface="+mj-ea"/>
              </a:rPr>
              <a:t>　港湾施設提供事業を取り巻く状況</a:t>
            </a:r>
          </a:p>
        </p:txBody>
      </p:sp>
      <p:sp>
        <p:nvSpPr>
          <p:cNvPr id="3" name="スライド番号プレースホルダー 2"/>
          <p:cNvSpPr>
            <a:spLocks noGrp="1"/>
          </p:cNvSpPr>
          <p:nvPr>
            <p:ph type="sldNum" sz="quarter" idx="12"/>
          </p:nvPr>
        </p:nvSpPr>
        <p:spPr>
          <a:xfrm>
            <a:off x="8706864" y="6605720"/>
            <a:ext cx="512638" cy="365125"/>
          </a:xfrm>
        </p:spPr>
        <p:txBody>
          <a:bodyPr/>
          <a:lstStyle/>
          <a:p>
            <a:r>
              <a:rPr kumimoji="1" lang="ja-JP" altLang="en-US" dirty="0"/>
              <a:t>３</a:t>
            </a:r>
          </a:p>
        </p:txBody>
      </p:sp>
      <p:grpSp>
        <p:nvGrpSpPr>
          <p:cNvPr id="45" name="グループ化 44"/>
          <p:cNvGrpSpPr/>
          <p:nvPr/>
        </p:nvGrpSpPr>
        <p:grpSpPr>
          <a:xfrm>
            <a:off x="321223" y="406198"/>
            <a:ext cx="8661010" cy="885275"/>
            <a:chOff x="207393" y="3553157"/>
            <a:chExt cx="8613228" cy="1464693"/>
          </a:xfrm>
        </p:grpSpPr>
        <p:sp>
          <p:nvSpPr>
            <p:cNvPr id="46" name="正方形/長方形 45"/>
            <p:cNvSpPr/>
            <p:nvPr/>
          </p:nvSpPr>
          <p:spPr>
            <a:xfrm>
              <a:off x="207393" y="3553157"/>
              <a:ext cx="1662111" cy="146469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①経営収支、施設の状況</a:t>
              </a:r>
              <a:endParaRPr kumimoji="1" lang="ja-JP" altLang="en-US" dirty="0">
                <a:solidFill>
                  <a:schemeClr val="bg1"/>
                </a:solidFill>
              </a:endParaRPr>
            </a:p>
          </p:txBody>
        </p:sp>
        <p:sp>
          <p:nvSpPr>
            <p:cNvPr id="47" name="正方形/長方形 46"/>
            <p:cNvSpPr/>
            <p:nvPr/>
          </p:nvSpPr>
          <p:spPr>
            <a:xfrm>
              <a:off x="1954177" y="3553159"/>
              <a:ext cx="6866444" cy="1464691"/>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営業損益は、平成</a:t>
              </a:r>
              <a:r>
                <a:rPr lang="en-US" altLang="ja-JP" sz="1100" kern="100" dirty="0">
                  <a:latin typeface="+mj-ea"/>
                  <a:ea typeface="+mj-ea"/>
                  <a:cs typeface="Times New Roman" panose="02020603050405020304" pitchFamily="18" charset="0"/>
                </a:rPr>
                <a:t>30</a:t>
              </a:r>
              <a:r>
                <a:rPr lang="ja-JP" altLang="en-US" sz="1100" kern="100" dirty="0">
                  <a:latin typeface="+mj-ea"/>
                  <a:ea typeface="+mj-ea"/>
                  <a:cs typeface="Times New Roman" panose="02020603050405020304" pitchFamily="18" charset="0"/>
                </a:rPr>
                <a:t>年度以降黒字であるものの、令和２年度以降は減少傾向にある。　　</a:t>
              </a:r>
              <a:endParaRPr lang="en-US" altLang="ja-JP" sz="11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埋立地に立地する多数の埠頭用地の底地を埋立事業から賃借している。</a:t>
              </a:r>
              <a:endParaRPr lang="en-US" altLang="ja-JP" sz="11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大半の上屋が</a:t>
              </a:r>
              <a:r>
                <a:rPr lang="ja-JP" altLang="en-US" sz="1100" kern="100" dirty="0">
                  <a:latin typeface="+mj-ea"/>
                  <a:cs typeface="Times New Roman" panose="02020603050405020304" pitchFamily="18" charset="0"/>
                </a:rPr>
                <a:t>、地方公営企業法上の</a:t>
              </a:r>
              <a:r>
                <a:rPr lang="ja-JP" altLang="en-US" sz="1100" kern="100" dirty="0">
                  <a:latin typeface="+mj-ea"/>
                  <a:ea typeface="+mj-ea"/>
                  <a:cs typeface="Times New Roman" panose="02020603050405020304" pitchFamily="18" charset="0"/>
                </a:rPr>
                <a:t>耐用年数を経過するなど老朽化が進行している。</a:t>
              </a:r>
              <a:r>
                <a:rPr lang="ja-JP" altLang="en-US" sz="1200" kern="100" dirty="0">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2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14" name="グループ化 13"/>
          <p:cNvGrpSpPr/>
          <p:nvPr/>
        </p:nvGrpSpPr>
        <p:grpSpPr>
          <a:xfrm>
            <a:off x="304078" y="1366681"/>
            <a:ext cx="8678155" cy="3063477"/>
            <a:chOff x="207393" y="3743846"/>
            <a:chExt cx="8613227" cy="1167545"/>
          </a:xfrm>
        </p:grpSpPr>
        <p:sp>
          <p:nvSpPr>
            <p:cNvPr id="15" name="正方形/長方形 14"/>
            <p:cNvSpPr/>
            <p:nvPr/>
          </p:nvSpPr>
          <p:spPr>
            <a:xfrm>
              <a:off x="207393" y="3743846"/>
              <a:ext cx="1679256" cy="116754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②大阪港を取り巻く状況</a:t>
              </a:r>
              <a:endParaRPr kumimoji="1" lang="ja-JP" altLang="en-US" dirty="0">
                <a:solidFill>
                  <a:schemeClr val="bg1"/>
                </a:solidFill>
              </a:endParaRPr>
            </a:p>
          </p:txBody>
        </p:sp>
        <p:sp>
          <p:nvSpPr>
            <p:cNvPr id="16" name="正方形/長方形 15"/>
            <p:cNvSpPr/>
            <p:nvPr/>
          </p:nvSpPr>
          <p:spPr>
            <a:xfrm>
              <a:off x="1971321" y="3743846"/>
              <a:ext cx="6849299" cy="1167545"/>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100" i="1" kern="100" dirty="0">
                  <a:latin typeface="メイリオ 見出し"/>
                  <a:ea typeface="+mj-ea"/>
                  <a:cs typeface="Times New Roman" panose="02020603050405020304" pitchFamily="18" charset="0"/>
                </a:rPr>
                <a:t>外国貿易に関する状況</a:t>
              </a:r>
              <a:endParaRPr lang="en-US" altLang="ja-JP" sz="1100" i="1" kern="100" dirty="0">
                <a:latin typeface="メイリオ 見出し"/>
                <a:ea typeface="+mj-ea"/>
                <a:cs typeface="Times New Roman" panose="02020603050405020304" pitchFamily="18" charset="0"/>
              </a:endParaRPr>
            </a:p>
            <a:p>
              <a:pPr>
                <a:lnSpc>
                  <a:spcPct val="150000"/>
                </a:lnSpc>
              </a:pPr>
              <a:r>
                <a:rPr lang="ja-JP" altLang="en-US" sz="1000" i="1" dirty="0">
                  <a:latin typeface="メイリオ 見出し"/>
                </a:rPr>
                <a:t>・中国をはじめ東アジア諸港の港勢伸長により、港湾の相対的地位が低下しており、このままでは日本のコンテナ港</a:t>
              </a:r>
              <a:endParaRPr lang="en-US" altLang="ja-JP" sz="1000" i="1" dirty="0">
                <a:latin typeface="メイリオ 見出し"/>
              </a:endParaRPr>
            </a:p>
            <a:p>
              <a:pPr>
                <a:lnSpc>
                  <a:spcPct val="150000"/>
                </a:lnSpc>
              </a:pPr>
              <a:r>
                <a:rPr lang="ja-JP" altLang="en-US" sz="1000" i="1" dirty="0">
                  <a:latin typeface="メイリオ 見出し"/>
                </a:rPr>
                <a:t>　湾が世界の基幹航路ネットワークから外れてしまう可能性も指摘される中、従来以上のコスト削減やリードタイム</a:t>
              </a:r>
              <a:endParaRPr lang="en-US" altLang="ja-JP" sz="1000" i="1" dirty="0">
                <a:latin typeface="メイリオ 見出し"/>
              </a:endParaRPr>
            </a:p>
            <a:p>
              <a:pPr>
                <a:lnSpc>
                  <a:spcPct val="150000"/>
                </a:lnSpc>
              </a:pPr>
              <a:r>
                <a:rPr lang="ja-JP" altLang="en-US" sz="1000" i="1" dirty="0">
                  <a:latin typeface="メイリオ 見出し"/>
                </a:rPr>
                <a:t>　の短縮、施設の利便性向上等が求められている。</a:t>
              </a:r>
              <a:endParaRPr lang="en-US" altLang="ja-JP" sz="1000" i="1" dirty="0">
                <a:latin typeface="メイリオ 見出し"/>
              </a:endParaRPr>
            </a:p>
            <a:p>
              <a:pPr marL="285750" indent="-285750">
                <a:lnSpc>
                  <a:spcPct val="150000"/>
                </a:lnSpc>
                <a:buFont typeface="Wingdings" panose="05000000000000000000" pitchFamily="2" charset="2"/>
                <a:buChar char="Ø"/>
              </a:pPr>
              <a:r>
                <a:rPr lang="ja-JP" altLang="en-US" sz="1100" dirty="0">
                  <a:latin typeface="メイリオ 見出し"/>
                </a:rPr>
                <a:t>国内貿易に関する状況</a:t>
              </a:r>
              <a:endParaRPr lang="en-US" altLang="ja-JP" sz="1100" dirty="0">
                <a:latin typeface="メイリオ 見出し"/>
              </a:endParaRPr>
            </a:p>
            <a:p>
              <a:pPr marL="180000" lvl="0" indent="-457200" algn="just">
                <a:lnSpc>
                  <a:spcPct val="150000"/>
                </a:lnSpc>
                <a:spcAft>
                  <a:spcPts val="0"/>
                </a:spcAft>
              </a:pPr>
              <a:r>
                <a:rPr lang="ja-JP" altLang="en-US" sz="1050" kern="100" dirty="0">
                  <a:latin typeface="メイリオ 見出し"/>
                  <a:cs typeface="Times New Roman" panose="02020603050405020304" pitchFamily="18" charset="0"/>
                </a:rPr>
                <a:t>・</a:t>
              </a:r>
              <a:r>
                <a:rPr lang="ja-JP" altLang="en-US" sz="1000" i="1" kern="100" dirty="0">
                  <a:solidFill>
                    <a:srgbClr val="080808"/>
                  </a:solidFill>
                  <a:latin typeface="メイリオ 見出し"/>
                  <a:ea typeface="+mj-ea"/>
                  <a:cs typeface="Times New Roman" panose="02020603050405020304" pitchFamily="18" charset="0"/>
                </a:rPr>
                <a:t>効率的な輸送形態に対するニーズの高まりを背景に、大量輸送が可能で物流分野の労働力不足や「物流</a:t>
              </a:r>
              <a:r>
                <a:rPr lang="en-US" altLang="ja-JP" sz="1000" kern="100" dirty="0">
                  <a:solidFill>
                    <a:srgbClr val="080808"/>
                  </a:solidFill>
                  <a:latin typeface="メイリオ 見出し"/>
                  <a:ea typeface="+mj-ea"/>
                  <a:cs typeface="Times New Roman" panose="02020603050405020304" pitchFamily="18" charset="0"/>
                </a:rPr>
                <a:t>2024</a:t>
              </a:r>
              <a:r>
                <a:rPr lang="ja-JP" altLang="en-US" sz="1000" i="1" kern="100" dirty="0">
                  <a:solidFill>
                    <a:srgbClr val="080808"/>
                  </a:solidFill>
                  <a:latin typeface="メイリオ 見出し"/>
                  <a:ea typeface="+mj-ea"/>
                  <a:cs typeface="Times New Roman" panose="02020603050405020304" pitchFamily="18" charset="0"/>
                </a:rPr>
                <a:t>年問題</a:t>
              </a:r>
              <a:r>
                <a:rPr lang="en-US" altLang="ja-JP" sz="1000" kern="100" dirty="0">
                  <a:solidFill>
                    <a:srgbClr val="080808"/>
                  </a:solidFill>
                  <a:latin typeface="メイリオ 見出し"/>
                  <a:ea typeface="+mj-ea"/>
                  <a:cs typeface="Times New Roman" panose="02020603050405020304" pitchFamily="18" charset="0"/>
                </a:rPr>
                <a:t>(※)</a:t>
              </a:r>
              <a:r>
                <a:rPr lang="ja-JP" altLang="en-US" sz="1000" i="1" kern="100" dirty="0">
                  <a:solidFill>
                    <a:srgbClr val="080808"/>
                  </a:solidFill>
                  <a:latin typeface="メイリオ 見出し"/>
                  <a:ea typeface="+mj-ea"/>
                  <a:cs typeface="Times New Roman" panose="02020603050405020304" pitchFamily="18" charset="0"/>
                </a:rPr>
                <a:t>」にも対応できる内航フェリーや</a:t>
              </a:r>
              <a:r>
                <a:rPr lang="en-US" altLang="ja-JP" sz="1000" kern="100" dirty="0">
                  <a:solidFill>
                    <a:srgbClr val="080808"/>
                  </a:solidFill>
                  <a:latin typeface="メイリオ 見出し"/>
                  <a:ea typeface="+mj-ea"/>
                  <a:cs typeface="Times New Roman" panose="02020603050405020304" pitchFamily="18" charset="0"/>
                </a:rPr>
                <a:t>RORO</a:t>
              </a:r>
              <a:r>
                <a:rPr lang="ja-JP" altLang="en-US" sz="1000" kern="100" dirty="0">
                  <a:solidFill>
                    <a:srgbClr val="080808"/>
                  </a:solidFill>
                  <a:latin typeface="メイリオ 見出し"/>
                  <a:ea typeface="+mj-ea"/>
                  <a:cs typeface="Times New Roman" panose="02020603050405020304" pitchFamily="18" charset="0"/>
                </a:rPr>
                <a:t>船に</a:t>
              </a:r>
              <a:r>
                <a:rPr lang="ja-JP" altLang="en-US" sz="1000" i="1" kern="100" dirty="0">
                  <a:solidFill>
                    <a:srgbClr val="080808"/>
                  </a:solidFill>
                  <a:latin typeface="メイリオ 見出し"/>
                  <a:ea typeface="+mj-ea"/>
                  <a:cs typeface="Times New Roman" panose="02020603050405020304" pitchFamily="18" charset="0"/>
                </a:rPr>
                <a:t>おいて、輸送能力向上等を図る船舶大型化が進められている。</a:t>
              </a:r>
              <a:endParaRPr lang="en-US" altLang="ja-JP" sz="1000" i="1" kern="100" dirty="0">
                <a:solidFill>
                  <a:srgbClr val="080808"/>
                </a:solidFill>
                <a:latin typeface="メイリオ 見出し"/>
                <a:ea typeface="+mj-ea"/>
                <a:cs typeface="Times New Roman" panose="02020603050405020304" pitchFamily="18" charset="0"/>
              </a:endParaRPr>
            </a:p>
            <a:p>
              <a:pPr marL="180000" lvl="0" indent="-457200" algn="just">
                <a:lnSpc>
                  <a:spcPct val="150000"/>
                </a:lnSpc>
                <a:spcAft>
                  <a:spcPts val="0"/>
                </a:spcAft>
              </a:pPr>
              <a:r>
                <a:rPr lang="ja-JP" altLang="en-US" sz="900" i="1" kern="100" dirty="0">
                  <a:solidFill>
                    <a:srgbClr val="080808"/>
                  </a:solidFill>
                  <a:latin typeface="メイリオ 見出し"/>
                  <a:ea typeface="+mj-ea"/>
                  <a:cs typeface="Times New Roman" panose="02020603050405020304" pitchFamily="18" charset="0"/>
                </a:rPr>
                <a:t>　　</a:t>
              </a:r>
              <a:r>
                <a:rPr lang="en-US" altLang="ja-JP" sz="900" kern="100" dirty="0">
                  <a:solidFill>
                    <a:srgbClr val="080808"/>
                  </a:solidFill>
                  <a:latin typeface="メイリオ 見出し"/>
                  <a:ea typeface="+mj-ea"/>
                  <a:cs typeface="Times New Roman" panose="02020603050405020304" pitchFamily="18" charset="0"/>
                </a:rPr>
                <a:t>(※)</a:t>
              </a:r>
              <a:r>
                <a:rPr lang="ja-JP" altLang="en-US" sz="900" kern="100" dirty="0">
                  <a:solidFill>
                    <a:srgbClr val="080808"/>
                  </a:solidFill>
                  <a:latin typeface="メイリオ 見出し"/>
                  <a:ea typeface="+mj-ea"/>
                  <a:cs typeface="Times New Roman" panose="02020603050405020304" pitchFamily="18" charset="0"/>
                </a:rPr>
                <a:t> </a:t>
              </a:r>
              <a:r>
                <a:rPr lang="en-US" altLang="ja-JP" sz="900" kern="100" dirty="0">
                  <a:solidFill>
                    <a:srgbClr val="080808"/>
                  </a:solidFill>
                  <a:latin typeface="メイリオ 見出し"/>
                  <a:ea typeface="+mj-ea"/>
                  <a:cs typeface="Times New Roman" panose="02020603050405020304" pitchFamily="18" charset="0"/>
                </a:rPr>
                <a:t>2024</a:t>
              </a:r>
              <a:r>
                <a:rPr lang="ja-JP" altLang="en-US" sz="900" kern="100" dirty="0">
                  <a:solidFill>
                    <a:srgbClr val="080808"/>
                  </a:solidFill>
                  <a:latin typeface="メイリオ 見出し"/>
                  <a:ea typeface="+mj-ea"/>
                  <a:cs typeface="Times New Roman" panose="02020603050405020304" pitchFamily="18" charset="0"/>
                </a:rPr>
                <a:t>年４月から、トラックドライバーの時間外労働の上限が</a:t>
              </a:r>
              <a:r>
                <a:rPr lang="en-US" altLang="ja-JP" sz="900" kern="100" dirty="0">
                  <a:solidFill>
                    <a:srgbClr val="080808"/>
                  </a:solidFill>
                  <a:latin typeface="メイリオ 見出し"/>
                  <a:ea typeface="+mj-ea"/>
                  <a:cs typeface="Times New Roman" panose="02020603050405020304" pitchFamily="18" charset="0"/>
                </a:rPr>
                <a:t>960</a:t>
              </a:r>
              <a:r>
                <a:rPr lang="ja-JP" altLang="en-US" sz="900" kern="100" dirty="0">
                  <a:solidFill>
                    <a:srgbClr val="080808"/>
                  </a:solidFill>
                  <a:latin typeface="メイリオ 見出し"/>
                  <a:ea typeface="+mj-ea"/>
                  <a:cs typeface="Times New Roman" panose="02020603050405020304" pitchFamily="18" charset="0"/>
                </a:rPr>
                <a:t>時間に規制されること等により、労働時間が短くなることで、輸送能力の不足が見込まれること。</a:t>
              </a:r>
              <a:endParaRPr lang="en-US" altLang="ja-JP" sz="900" kern="100" dirty="0">
                <a:solidFill>
                  <a:srgbClr val="080808"/>
                </a:solidFill>
                <a:latin typeface="メイリオ 見出し"/>
                <a:ea typeface="+mj-ea"/>
                <a:cs typeface="Times New Roman" panose="02020603050405020304" pitchFamily="18" charset="0"/>
              </a:endParaRPr>
            </a:p>
            <a:p>
              <a:pPr marL="285750" indent="-285750" algn="just">
                <a:lnSpc>
                  <a:spcPct val="150000"/>
                </a:lnSpc>
                <a:buFont typeface="Wingdings" panose="05000000000000000000" pitchFamily="2" charset="2"/>
                <a:buChar char="Ø"/>
              </a:pPr>
              <a:r>
                <a:rPr lang="ja-JP" altLang="en-US" sz="1100" i="1" kern="100" dirty="0">
                  <a:solidFill>
                    <a:srgbClr val="080808"/>
                  </a:solidFill>
                  <a:latin typeface="メイリオ 見出し"/>
                  <a:cs typeface="Times New Roman" panose="02020603050405020304" pitchFamily="18" charset="0"/>
                </a:rPr>
                <a:t>クルーズ客船に関する状況</a:t>
              </a:r>
              <a:endParaRPr lang="en-US" altLang="ja-JP" sz="1100" i="1" kern="100" dirty="0">
                <a:solidFill>
                  <a:srgbClr val="080808"/>
                </a:solidFill>
                <a:latin typeface="メイリオ 見出し"/>
                <a:cs typeface="Times New Roman" panose="02020603050405020304" pitchFamily="18" charset="0"/>
              </a:endParaRPr>
            </a:p>
            <a:p>
              <a:pPr algn="just">
                <a:lnSpc>
                  <a:spcPct val="150000"/>
                </a:lnSpc>
              </a:pPr>
              <a:r>
                <a:rPr lang="ja-JP" altLang="en-US" sz="1000" i="1" kern="100" dirty="0">
                  <a:solidFill>
                    <a:srgbClr val="080808"/>
                  </a:solidFill>
                  <a:latin typeface="メイリオ 見出し"/>
                  <a:cs typeface="Times New Roman" panose="02020603050405020304" pitchFamily="18" charset="0"/>
                </a:rPr>
                <a:t> </a:t>
              </a:r>
              <a:r>
                <a:rPr lang="ja-JP" altLang="en-US" sz="1000" i="1" kern="100" dirty="0">
                  <a:solidFill>
                    <a:srgbClr val="080808"/>
                  </a:solidFill>
                  <a:latin typeface="メイリオ 見出し"/>
                  <a:ea typeface="+mj-ea"/>
                  <a:cs typeface="Times New Roman" panose="02020603050405020304" pitchFamily="18" charset="0"/>
                </a:rPr>
                <a:t>・令和５年３月に運航再開し、</a:t>
              </a:r>
              <a:r>
                <a:rPr lang="en-US" altLang="ja-JP" sz="1000" kern="100" dirty="0">
                  <a:solidFill>
                    <a:srgbClr val="080808"/>
                  </a:solidFill>
                  <a:latin typeface="メイリオ 見出し"/>
                  <a:ea typeface="+mj-ea"/>
                  <a:cs typeface="Times New Roman" panose="02020603050405020304" pitchFamily="18" charset="0"/>
                </a:rPr>
                <a:t>12</a:t>
              </a:r>
              <a:r>
                <a:rPr lang="ja-JP" altLang="en-US" sz="1000" i="1" kern="100" dirty="0">
                  <a:solidFill>
                    <a:srgbClr val="080808"/>
                  </a:solidFill>
                  <a:latin typeface="メイリオ 見出し"/>
                  <a:ea typeface="+mj-ea"/>
                  <a:cs typeface="Times New Roman" panose="02020603050405020304" pitchFamily="18" charset="0"/>
                </a:rPr>
                <a:t>月までの寄港回数は</a:t>
              </a:r>
              <a:r>
                <a:rPr lang="en-US" altLang="ja-JP" sz="1000" kern="100" dirty="0">
                  <a:solidFill>
                    <a:srgbClr val="080808"/>
                  </a:solidFill>
                  <a:latin typeface="メイリオ 見出し"/>
                  <a:ea typeface="+mj-ea"/>
                  <a:cs typeface="Times New Roman" panose="02020603050405020304" pitchFamily="18" charset="0"/>
                </a:rPr>
                <a:t>46</a:t>
              </a:r>
              <a:r>
                <a:rPr lang="ja-JP" altLang="en-US" sz="1000" i="1" kern="100" dirty="0">
                  <a:solidFill>
                    <a:srgbClr val="080808"/>
                  </a:solidFill>
                  <a:latin typeface="メイリオ 見出し"/>
                  <a:ea typeface="+mj-ea"/>
                  <a:cs typeface="Times New Roman" panose="02020603050405020304" pitchFamily="18" charset="0"/>
                </a:rPr>
                <a:t>隻。（寄港実績対令和元年比 大阪港：約</a:t>
              </a:r>
              <a:r>
                <a:rPr lang="en-US" altLang="ja-JP" sz="1000" kern="100" dirty="0">
                  <a:solidFill>
                    <a:srgbClr val="080808"/>
                  </a:solidFill>
                  <a:latin typeface="メイリオ 見出し"/>
                  <a:ea typeface="+mj-ea"/>
                  <a:cs typeface="Times New Roman" panose="02020603050405020304" pitchFamily="18" charset="0"/>
                </a:rPr>
                <a:t>74</a:t>
              </a:r>
              <a:r>
                <a:rPr lang="ja-JP" altLang="en-US" sz="1000" i="1" kern="100" dirty="0">
                  <a:solidFill>
                    <a:srgbClr val="080808"/>
                  </a:solidFill>
                  <a:latin typeface="メイリオ 見出し"/>
                  <a:ea typeface="+mj-ea"/>
                  <a:cs typeface="Times New Roman" panose="02020603050405020304" pitchFamily="18" charset="0"/>
                </a:rPr>
                <a:t>％、</a:t>
              </a:r>
              <a:endParaRPr lang="en-US" altLang="ja-JP" sz="1000" i="1" kern="100" dirty="0">
                <a:solidFill>
                  <a:srgbClr val="080808"/>
                </a:solidFill>
                <a:latin typeface="メイリオ 見出し"/>
                <a:ea typeface="+mj-ea"/>
                <a:cs typeface="Times New Roman" panose="02020603050405020304" pitchFamily="18" charset="0"/>
              </a:endParaRPr>
            </a:p>
            <a:p>
              <a:pPr algn="just">
                <a:lnSpc>
                  <a:spcPct val="150000"/>
                </a:lnSpc>
              </a:pPr>
              <a:r>
                <a:rPr lang="ja-JP" altLang="en-US" sz="1000" i="1" kern="100" dirty="0">
                  <a:solidFill>
                    <a:srgbClr val="080808"/>
                  </a:solidFill>
                  <a:latin typeface="メイリオ 見出し"/>
                  <a:ea typeface="+mj-ea"/>
                  <a:cs typeface="Times New Roman" panose="02020603050405020304" pitchFamily="18" charset="0"/>
                </a:rPr>
                <a:t>　 全国：約</a:t>
              </a:r>
              <a:r>
                <a:rPr lang="en-US" altLang="ja-JP" sz="1000" kern="100" dirty="0">
                  <a:solidFill>
                    <a:srgbClr val="080808"/>
                  </a:solidFill>
                  <a:latin typeface="メイリオ 見出し"/>
                  <a:ea typeface="+mj-ea"/>
                  <a:cs typeface="Times New Roman" panose="02020603050405020304" pitchFamily="18" charset="0"/>
                </a:rPr>
                <a:t>64</a:t>
              </a:r>
              <a:r>
                <a:rPr lang="ja-JP" altLang="en-US" sz="1000" i="1" kern="100" dirty="0">
                  <a:solidFill>
                    <a:srgbClr val="080808"/>
                  </a:solidFill>
                  <a:latin typeface="メイリオ 見出し"/>
                  <a:ea typeface="+mj-ea"/>
                  <a:cs typeface="Times New Roman" panose="02020603050405020304" pitchFamily="18" charset="0"/>
                </a:rPr>
                <a:t>％）また、令和６年についてはコロナ禍前の寄港実績（</a:t>
              </a:r>
              <a:r>
                <a:rPr lang="en-US" altLang="ja-JP" sz="1000" kern="100" dirty="0">
                  <a:solidFill>
                    <a:srgbClr val="080808"/>
                  </a:solidFill>
                  <a:latin typeface="メイリオ 見出し"/>
                  <a:ea typeface="+mj-ea"/>
                  <a:cs typeface="Times New Roman" panose="02020603050405020304" pitchFamily="18" charset="0"/>
                </a:rPr>
                <a:t>62</a:t>
              </a:r>
              <a:r>
                <a:rPr lang="ja-JP" altLang="en-US" sz="1000" i="1" kern="100" dirty="0">
                  <a:solidFill>
                    <a:srgbClr val="080808"/>
                  </a:solidFill>
                  <a:latin typeface="メイリオ 見出し"/>
                  <a:ea typeface="+mj-ea"/>
                  <a:cs typeface="Times New Roman" panose="02020603050405020304" pitchFamily="18" charset="0"/>
                </a:rPr>
                <a:t>隻）を上回る岸壁予約を受けている。</a:t>
              </a:r>
              <a:endParaRPr lang="en-US" altLang="ja-JP" sz="1000" i="1" kern="100" dirty="0">
                <a:solidFill>
                  <a:srgbClr val="080808"/>
                </a:solidFill>
                <a:latin typeface="メイリオ 見出し"/>
                <a:ea typeface="+mj-ea"/>
                <a:cs typeface="Times New Roman" panose="02020603050405020304" pitchFamily="18" charset="0"/>
              </a:endParaRPr>
            </a:p>
            <a:p>
              <a:pPr algn="just">
                <a:lnSpc>
                  <a:spcPct val="150000"/>
                </a:lnSpc>
              </a:pPr>
              <a:endParaRPr lang="en-US" altLang="ja-JP" sz="1400" kern="100" dirty="0">
                <a:effectLst>
                  <a:outerShdw blurRad="38100" dist="38100" dir="2700000" algn="tl">
                    <a:srgbClr val="000000">
                      <a:alpha val="43137"/>
                    </a:srgbClr>
                  </a:outerShdw>
                </a:effectLst>
                <a:latin typeface="+mj-ea"/>
                <a:cs typeface="Times New Roman" panose="02020603050405020304" pitchFamily="18" charset="0"/>
              </a:endParaRPr>
            </a:p>
          </p:txBody>
        </p:sp>
      </p:grpSp>
      <p:grpSp>
        <p:nvGrpSpPr>
          <p:cNvPr id="10" name="グループ化 9"/>
          <p:cNvGrpSpPr/>
          <p:nvPr/>
        </p:nvGrpSpPr>
        <p:grpSpPr>
          <a:xfrm>
            <a:off x="304079" y="4505362"/>
            <a:ext cx="8678154" cy="1067757"/>
            <a:chOff x="302540" y="4926554"/>
            <a:chExt cx="8441907" cy="1067757"/>
          </a:xfrm>
        </p:grpSpPr>
        <p:sp>
          <p:nvSpPr>
            <p:cNvPr id="11" name="正方形/長方形 10"/>
            <p:cNvSpPr/>
            <p:nvPr/>
          </p:nvSpPr>
          <p:spPr>
            <a:xfrm>
              <a:off x="302540" y="4926554"/>
              <a:ext cx="1633541" cy="106775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③港湾計画における貨物量の見通し</a:t>
              </a:r>
            </a:p>
          </p:txBody>
        </p:sp>
        <p:sp>
          <p:nvSpPr>
            <p:cNvPr id="12" name="正方形/長方形 11"/>
            <p:cNvSpPr/>
            <p:nvPr/>
          </p:nvSpPr>
          <p:spPr>
            <a:xfrm>
              <a:off x="2018447" y="4934679"/>
              <a:ext cx="6726000" cy="1059632"/>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平成</a:t>
              </a:r>
              <a:r>
                <a:rPr lang="en-US" altLang="ja-JP" sz="1100" kern="100" dirty="0">
                  <a:latin typeface="+mj-ea"/>
                  <a:ea typeface="+mj-ea"/>
                  <a:cs typeface="Times New Roman" panose="02020603050405020304" pitchFamily="18" charset="0"/>
                </a:rPr>
                <a:t>31</a:t>
              </a:r>
              <a:r>
                <a:rPr lang="ja-JP" altLang="en-US" sz="1100" kern="100" dirty="0">
                  <a:latin typeface="+mj-ea"/>
                  <a:ea typeface="+mj-ea"/>
                  <a:cs typeface="Times New Roman" panose="02020603050405020304" pitchFamily="18" charset="0"/>
                </a:rPr>
                <a:t>年に改訂した大阪港港湾計画では、</a:t>
              </a:r>
              <a:r>
                <a:rPr lang="en-US" altLang="ja-JP" sz="1100" kern="100" dirty="0">
                  <a:latin typeface="+mj-ea"/>
                  <a:ea typeface="+mj-ea"/>
                  <a:cs typeface="Times New Roman" panose="02020603050405020304" pitchFamily="18" charset="0"/>
                </a:rPr>
                <a:t>2020</a:t>
              </a:r>
              <a:r>
                <a:rPr lang="ja-JP" altLang="en-US" sz="1100" kern="100" dirty="0">
                  <a:latin typeface="+mj-ea"/>
                  <a:ea typeface="+mj-ea"/>
                  <a:cs typeface="Times New Roman" panose="02020603050405020304" pitchFamily="18" charset="0"/>
                </a:rPr>
                <a:t>年代後半の外貿コンテナ貨物量は</a:t>
              </a:r>
              <a:r>
                <a:rPr lang="en-US" altLang="ja-JP" sz="1100" kern="100" dirty="0">
                  <a:latin typeface="+mj-ea"/>
                  <a:ea typeface="+mj-ea"/>
                  <a:cs typeface="Times New Roman" panose="02020603050405020304" pitchFamily="18" charset="0"/>
                </a:rPr>
                <a:t>271</a:t>
              </a:r>
              <a:r>
                <a:rPr lang="ja-JP" altLang="en-US" sz="1100" kern="100" dirty="0">
                  <a:latin typeface="+mj-ea"/>
                  <a:ea typeface="+mj-ea"/>
                  <a:cs typeface="Times New Roman" panose="02020603050405020304" pitchFamily="18" charset="0"/>
                </a:rPr>
                <a:t>万</a:t>
              </a:r>
              <a:r>
                <a:rPr lang="en-US" altLang="ja-JP" sz="1100" kern="100" dirty="0">
                  <a:latin typeface="+mj-ea"/>
                  <a:ea typeface="+mj-ea"/>
                  <a:cs typeface="Times New Roman" panose="02020603050405020304" pitchFamily="18" charset="0"/>
                </a:rPr>
                <a:t>TEU</a:t>
              </a:r>
              <a:r>
                <a:rPr lang="ja-JP" altLang="en-US" sz="1100" kern="100" dirty="0" err="1">
                  <a:latin typeface="+mj-ea"/>
                  <a:ea typeface="+mj-ea"/>
                  <a:cs typeface="Times New Roman" panose="02020603050405020304" pitchFamily="18" charset="0"/>
                </a:rPr>
                <a:t>、</a:t>
              </a:r>
              <a:r>
                <a:rPr lang="ja-JP" altLang="en-US" sz="1100" kern="100" dirty="0">
                  <a:latin typeface="+mj-ea"/>
                  <a:ea typeface="+mj-ea"/>
                  <a:cs typeface="Times New Roman" panose="02020603050405020304" pitchFamily="18" charset="0"/>
                </a:rPr>
                <a:t>総取扱貨物量は</a:t>
              </a:r>
              <a:r>
                <a:rPr lang="en-US" altLang="ja-JP" sz="1100" kern="100" dirty="0">
                  <a:latin typeface="+mj-ea"/>
                  <a:ea typeface="+mj-ea"/>
                  <a:cs typeface="Times New Roman" panose="02020603050405020304" pitchFamily="18" charset="0"/>
                </a:rPr>
                <a:t>9,660</a:t>
              </a:r>
              <a:r>
                <a:rPr lang="ja-JP" altLang="en-US" sz="1100" kern="100" dirty="0">
                  <a:latin typeface="+mj-ea"/>
                  <a:ea typeface="+mj-ea"/>
                  <a:cs typeface="Times New Roman" panose="02020603050405020304" pitchFamily="18" charset="0"/>
                </a:rPr>
                <a:t>万トンに増加すると推計している。　</a:t>
              </a:r>
              <a:endParaRPr lang="en-US" altLang="ja-JP" sz="11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100" kern="100" dirty="0">
                  <a:solidFill>
                    <a:srgbClr val="080808"/>
                  </a:solidFill>
                  <a:latin typeface="+mj-ea"/>
                  <a:ea typeface="+mj-ea"/>
                  <a:cs typeface="Times New Roman" panose="02020603050405020304" pitchFamily="18" charset="0"/>
                </a:rPr>
                <a:t>令和５年の外貿コンテナ貨物量（</a:t>
              </a:r>
              <a:r>
                <a:rPr lang="en-US" altLang="ja-JP" sz="1100" kern="100" dirty="0">
                  <a:solidFill>
                    <a:srgbClr val="080808"/>
                  </a:solidFill>
                  <a:latin typeface="+mj-ea"/>
                  <a:ea typeface="+mj-ea"/>
                  <a:cs typeface="Times New Roman" panose="02020603050405020304" pitchFamily="18" charset="0"/>
                </a:rPr>
                <a:t>198</a:t>
              </a:r>
              <a:r>
                <a:rPr lang="ja-JP" altLang="en-US" sz="1100" kern="100" dirty="0">
                  <a:solidFill>
                    <a:srgbClr val="080808"/>
                  </a:solidFill>
                  <a:latin typeface="+mj-ea"/>
                  <a:ea typeface="+mj-ea"/>
                  <a:cs typeface="Times New Roman" panose="02020603050405020304" pitchFamily="18" charset="0"/>
                </a:rPr>
                <a:t>万</a:t>
              </a:r>
              <a:r>
                <a:rPr lang="en-US" altLang="ja-JP" sz="1100" kern="100" dirty="0">
                  <a:solidFill>
                    <a:srgbClr val="080808"/>
                  </a:solidFill>
                  <a:latin typeface="+mj-ea"/>
                  <a:ea typeface="+mj-ea"/>
                  <a:cs typeface="Times New Roman" panose="02020603050405020304" pitchFamily="18" charset="0"/>
                </a:rPr>
                <a:t>TEU</a:t>
              </a:r>
              <a:r>
                <a:rPr lang="ja-JP" altLang="en-US" sz="1100" kern="100" dirty="0">
                  <a:solidFill>
                    <a:srgbClr val="080808"/>
                  </a:solidFill>
                  <a:latin typeface="+mj-ea"/>
                  <a:ea typeface="+mj-ea"/>
                  <a:cs typeface="Times New Roman" panose="02020603050405020304" pitchFamily="18" charset="0"/>
                </a:rPr>
                <a:t>）は、エネルギー価格の高騰や円安による物価上昇等を背景とする内外の経済状況を反映して、前年を下回る結果となった。</a:t>
              </a:r>
              <a:endParaRPr lang="en-US" altLang="ja-JP" sz="1200" kern="100" dirty="0">
                <a:solidFill>
                  <a:srgbClr val="080808"/>
                </a:solidFill>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13" name="グループ化 12"/>
          <p:cNvGrpSpPr/>
          <p:nvPr/>
        </p:nvGrpSpPr>
        <p:grpSpPr>
          <a:xfrm>
            <a:off x="304079" y="5648325"/>
            <a:ext cx="8678154" cy="957395"/>
            <a:chOff x="302540" y="5037897"/>
            <a:chExt cx="8441907" cy="885795"/>
          </a:xfrm>
        </p:grpSpPr>
        <p:sp>
          <p:nvSpPr>
            <p:cNvPr id="17" name="正方形/長方形 16"/>
            <p:cNvSpPr/>
            <p:nvPr/>
          </p:nvSpPr>
          <p:spPr>
            <a:xfrm>
              <a:off x="302540" y="5037897"/>
              <a:ext cx="1633541" cy="88579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④事業者ニーズの状況</a:t>
              </a:r>
            </a:p>
          </p:txBody>
        </p:sp>
        <p:sp>
          <p:nvSpPr>
            <p:cNvPr id="18" name="正方形/長方形 17"/>
            <p:cNvSpPr/>
            <p:nvPr/>
          </p:nvSpPr>
          <p:spPr>
            <a:xfrm>
              <a:off x="2018447" y="5037897"/>
              <a:ext cx="6726000" cy="885795"/>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集貨等に必要な大規模倉庫用地のニーズや冷凍・冷蔵倉庫のニーズが高まっているものの、用地不足で倉庫を新設できないとの意見がある。</a:t>
              </a:r>
              <a:endParaRPr lang="en-US" altLang="ja-JP" sz="1100" kern="100" dirty="0">
                <a:latin typeface="+mj-ea"/>
                <a:ea typeface="+mj-ea"/>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pPr>
              <a:r>
                <a:rPr lang="ja-JP" altLang="en-US" sz="1100" kern="100" dirty="0">
                  <a:latin typeface="+mj-ea"/>
                  <a:ea typeface="+mj-ea"/>
                  <a:cs typeface="Times New Roman" panose="02020603050405020304" pitchFamily="18" charset="0"/>
                </a:rPr>
                <a:t>上屋の老朽化により、施設の機能が陳腐化しているとの意見がある。　</a:t>
              </a:r>
              <a:endParaRPr lang="en-US" altLang="ja-JP" sz="12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2674499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88233"/>
            <a:ext cx="7886700" cy="618186"/>
          </a:xfrm>
        </p:spPr>
        <p:txBody>
          <a:bodyPr>
            <a:noAutofit/>
          </a:bodyPr>
          <a:lstStyle/>
          <a:p>
            <a:r>
              <a:rPr kumimoji="1" lang="en-US" altLang="ja-JP" sz="1800" b="1" dirty="0">
                <a:solidFill>
                  <a:schemeClr val="tx1"/>
                </a:solidFill>
                <a:latin typeface="+mj-ea"/>
              </a:rPr>
              <a:t>Ⅲ</a:t>
            </a:r>
            <a:r>
              <a:rPr kumimoji="1" lang="ja-JP" altLang="en-US" sz="1800" b="1" dirty="0">
                <a:solidFill>
                  <a:schemeClr val="tx1"/>
                </a:solidFill>
                <a:latin typeface="+mj-ea"/>
              </a:rPr>
              <a:t>　港湾施設提供事業の課題</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697339" y="6605720"/>
            <a:ext cx="512638" cy="365125"/>
          </a:xfrm>
        </p:spPr>
        <p:txBody>
          <a:bodyPr/>
          <a:lstStyle/>
          <a:p>
            <a:r>
              <a:rPr lang="en-US" altLang="ja-JP" dirty="0"/>
              <a:t>4</a:t>
            </a:r>
            <a:endParaRPr kumimoji="1" lang="ja-JP" altLang="en-US" dirty="0"/>
          </a:p>
        </p:txBody>
      </p:sp>
      <p:grpSp>
        <p:nvGrpSpPr>
          <p:cNvPr id="15" name="グループ化 14"/>
          <p:cNvGrpSpPr/>
          <p:nvPr/>
        </p:nvGrpSpPr>
        <p:grpSpPr>
          <a:xfrm>
            <a:off x="321224" y="868532"/>
            <a:ext cx="8657674" cy="1816982"/>
            <a:chOff x="207393" y="3819077"/>
            <a:chExt cx="8505074" cy="2289667"/>
          </a:xfrm>
        </p:grpSpPr>
        <p:sp>
          <p:nvSpPr>
            <p:cNvPr id="17" name="正方形/長方形 16"/>
            <p:cNvSpPr/>
            <p:nvPr/>
          </p:nvSpPr>
          <p:spPr>
            <a:xfrm>
              <a:off x="207393" y="3819077"/>
              <a:ext cx="1679256" cy="228630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課題①</a:t>
              </a:r>
            </a:p>
          </p:txBody>
        </p:sp>
        <p:sp>
          <p:nvSpPr>
            <p:cNvPr id="18" name="正方形/長方形 17"/>
            <p:cNvSpPr/>
            <p:nvPr/>
          </p:nvSpPr>
          <p:spPr>
            <a:xfrm>
              <a:off x="1971321" y="3819077"/>
              <a:ext cx="6741146"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上屋及び荷さばき地の施設稼働率は全体で平均</a:t>
              </a:r>
              <a:r>
                <a:rPr lang="en-US" altLang="ja-JP" sz="1400" kern="100" dirty="0">
                  <a:latin typeface="+mj-ea"/>
                  <a:ea typeface="+mj-ea"/>
                  <a:cs typeface="Times New Roman" panose="02020603050405020304" pitchFamily="18" charset="0"/>
                </a:rPr>
                <a:t>72.5</a:t>
              </a:r>
              <a:r>
                <a:rPr lang="ja-JP" altLang="en-US" sz="1400" kern="100" dirty="0">
                  <a:latin typeface="+mj-ea"/>
                  <a:ea typeface="+mj-ea"/>
                  <a:cs typeface="Times New Roman" panose="02020603050405020304" pitchFamily="18" charset="0"/>
                </a:rPr>
                <a:t>％</a:t>
              </a:r>
              <a:r>
                <a:rPr lang="en-US" altLang="ja-JP" sz="1100" kern="100" dirty="0">
                  <a:latin typeface="+mj-ea"/>
                  <a:cs typeface="Times New Roman" panose="02020603050405020304" pitchFamily="18" charset="0"/>
                </a:rPr>
                <a:t>(※)</a:t>
              </a:r>
              <a:r>
                <a:rPr lang="ja-JP" altLang="en-US" sz="1400" kern="100" dirty="0">
                  <a:latin typeface="+mj-ea"/>
                  <a:ea typeface="+mj-ea"/>
                  <a:cs typeface="Times New Roman" panose="02020603050405020304" pitchFamily="18" charset="0"/>
                </a:rPr>
                <a:t>となっており、安治川内港地区や北港白津地区など稼働率の低い施設がある。</a:t>
              </a:r>
              <a:r>
                <a:rPr lang="ja-JP" altLang="en-US" sz="1400" i="1" kern="100" dirty="0">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400" i="1"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r>
                <a:rPr lang="ja-JP" altLang="en-US" sz="1200" kern="100" dirty="0">
                  <a:latin typeface="+mj-ea"/>
                  <a:ea typeface="+mj-ea"/>
                  <a:cs typeface="Times New Roman" panose="02020603050405020304" pitchFamily="18" charset="0"/>
                </a:rPr>
                <a:t>　（</a:t>
              </a: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）令和３年度決算ベース</a:t>
              </a:r>
              <a:endParaRPr lang="en-US" altLang="ja-JP" sz="1200" kern="100" dirty="0">
                <a:latin typeface="+mj-ea"/>
                <a:ea typeface="+mj-ea"/>
                <a:cs typeface="Times New Roman" panose="02020603050405020304" pitchFamily="18" charset="0"/>
              </a:endParaRPr>
            </a:p>
          </p:txBody>
        </p:sp>
      </p:grpSp>
      <p:sp>
        <p:nvSpPr>
          <p:cNvPr id="7" name="正方形/長方形 6"/>
          <p:cNvSpPr/>
          <p:nvPr/>
        </p:nvSpPr>
        <p:spPr>
          <a:xfrm>
            <a:off x="2085149" y="4796779"/>
            <a:ext cx="6454415" cy="523220"/>
          </a:xfrm>
          <a:prstGeom prst="rect">
            <a:avLst/>
          </a:prstGeom>
        </p:spPr>
        <p:txBody>
          <a:bodyPr wrap="square">
            <a:spAutoFit/>
          </a:bodyPr>
          <a:lstStyle/>
          <a:p>
            <a:pPr algn="just">
              <a:lnSpc>
                <a:spcPct val="200000"/>
              </a:lnSpc>
            </a:pP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土地賃借料負担</a:t>
            </a:r>
            <a:r>
              <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rPr>
              <a:t>(</a:t>
            </a: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施設提供事業から埋立事業への支払</a:t>
            </a:r>
            <a:r>
              <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rPr>
              <a:t>)</a:t>
            </a:r>
          </a:p>
        </p:txBody>
      </p:sp>
      <p:sp>
        <p:nvSpPr>
          <p:cNvPr id="25" name="正方形/長方形 24"/>
          <p:cNvSpPr/>
          <p:nvPr/>
        </p:nvSpPr>
        <p:spPr>
          <a:xfrm>
            <a:off x="2085149" y="2762800"/>
            <a:ext cx="6454415" cy="523220"/>
          </a:xfrm>
          <a:prstGeom prst="rect">
            <a:avLst/>
          </a:prstGeom>
        </p:spPr>
        <p:txBody>
          <a:bodyPr wrap="square">
            <a:spAutoFit/>
          </a:bodyPr>
          <a:lstStyle/>
          <a:p>
            <a:pPr algn="just">
              <a:lnSpc>
                <a:spcPct val="200000"/>
              </a:lnSpc>
            </a:pP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上屋の老朽化</a:t>
            </a:r>
            <a:endPar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endParaRPr>
          </a:p>
        </p:txBody>
      </p:sp>
      <p:sp>
        <p:nvSpPr>
          <p:cNvPr id="26" name="正方形/長方形 25"/>
          <p:cNvSpPr/>
          <p:nvPr/>
        </p:nvSpPr>
        <p:spPr>
          <a:xfrm>
            <a:off x="2085149" y="808572"/>
            <a:ext cx="6454415" cy="523220"/>
          </a:xfrm>
          <a:prstGeom prst="rect">
            <a:avLst/>
          </a:prstGeom>
        </p:spPr>
        <p:txBody>
          <a:bodyPr wrap="square">
            <a:spAutoFit/>
          </a:bodyPr>
          <a:lstStyle/>
          <a:p>
            <a:pPr algn="just">
              <a:lnSpc>
                <a:spcPct val="200000"/>
              </a:lnSpc>
            </a:pPr>
            <a:r>
              <a:rPr lang="ja-JP" altLang="en-US" sz="1600" u="sng" kern="100" dirty="0">
                <a:effectLst>
                  <a:outerShdw blurRad="38100" dist="38100" dir="2700000" algn="tl">
                    <a:srgbClr val="000000">
                      <a:alpha val="43137"/>
                    </a:srgbClr>
                  </a:outerShdw>
                </a:effectLst>
                <a:latin typeface="+mj-ea"/>
                <a:cs typeface="Times New Roman" panose="02020603050405020304" pitchFamily="18" charset="0"/>
              </a:rPr>
              <a:t>施設稼働率</a:t>
            </a:r>
            <a:endParaRPr lang="en-US" altLang="ja-JP" sz="1600" u="sng" kern="100" dirty="0">
              <a:effectLst>
                <a:outerShdw blurRad="38100" dist="38100" dir="2700000" algn="tl">
                  <a:srgbClr val="000000">
                    <a:alpha val="43137"/>
                  </a:srgbClr>
                </a:outerShdw>
              </a:effectLst>
              <a:latin typeface="+mj-ea"/>
              <a:cs typeface="Times New Roman" panose="02020603050405020304" pitchFamily="18" charset="0"/>
            </a:endParaRPr>
          </a:p>
        </p:txBody>
      </p:sp>
      <p:grpSp>
        <p:nvGrpSpPr>
          <p:cNvPr id="27" name="グループ化 26"/>
          <p:cNvGrpSpPr/>
          <p:nvPr/>
        </p:nvGrpSpPr>
        <p:grpSpPr>
          <a:xfrm>
            <a:off x="321223" y="2838160"/>
            <a:ext cx="8657675" cy="1816982"/>
            <a:chOff x="207393" y="3819077"/>
            <a:chExt cx="8505074" cy="2289667"/>
          </a:xfrm>
        </p:grpSpPr>
        <p:sp>
          <p:nvSpPr>
            <p:cNvPr id="28" name="正方形/長方形 27"/>
            <p:cNvSpPr/>
            <p:nvPr/>
          </p:nvSpPr>
          <p:spPr>
            <a:xfrm>
              <a:off x="207393" y="3819077"/>
              <a:ext cx="1679256" cy="228966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課題②</a:t>
              </a:r>
            </a:p>
          </p:txBody>
        </p:sp>
        <p:sp>
          <p:nvSpPr>
            <p:cNvPr id="29" name="正方形/長方形 28"/>
            <p:cNvSpPr/>
            <p:nvPr/>
          </p:nvSpPr>
          <p:spPr>
            <a:xfrm>
              <a:off x="1971320" y="3819077"/>
              <a:ext cx="6741147"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endParaRPr lang="en-US" altLang="ja-JP" sz="1400" kern="100" dirty="0">
                <a:effectLst>
                  <a:outerShdw blurRad="38100" dist="38100" dir="2700000" algn="tl">
                    <a:srgbClr val="000000">
                      <a:alpha val="43137"/>
                    </a:srgbClr>
                  </a:outerShdw>
                </a:effectLst>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上屋</a:t>
              </a:r>
              <a:r>
                <a:rPr lang="en-US" altLang="ja-JP" sz="1400" kern="100" dirty="0">
                  <a:latin typeface="+mj-ea"/>
                  <a:ea typeface="+mj-ea"/>
                  <a:cs typeface="Times New Roman" panose="02020603050405020304" pitchFamily="18" charset="0"/>
                </a:rPr>
                <a:t>80</a:t>
              </a:r>
              <a:r>
                <a:rPr lang="ja-JP" altLang="en-US" sz="1400" kern="100" dirty="0">
                  <a:latin typeface="+mj-ea"/>
                  <a:ea typeface="+mj-ea"/>
                  <a:cs typeface="Times New Roman" panose="02020603050405020304" pitchFamily="18" charset="0"/>
                </a:rPr>
                <a:t>棟のうち９割以上が、</a:t>
              </a:r>
              <a:r>
                <a:rPr lang="ja-JP" altLang="en-US" sz="1400" kern="100" dirty="0">
                  <a:latin typeface="+mj-ea"/>
                  <a:cs typeface="Times New Roman" panose="02020603050405020304" pitchFamily="18" charset="0"/>
                </a:rPr>
                <a:t>地方公営企業法上の</a:t>
              </a:r>
              <a:r>
                <a:rPr lang="ja-JP" altLang="en-US" sz="1400" kern="100" dirty="0">
                  <a:latin typeface="+mj-ea"/>
                  <a:ea typeface="+mj-ea"/>
                  <a:cs typeface="Times New Roman" panose="02020603050405020304" pitchFamily="18" charset="0"/>
                </a:rPr>
                <a:t>耐用年数を経過するなど老朽化が進行しており、今後の計画的な更新等に向け検討していく必要がある。</a:t>
              </a:r>
              <a:endParaRPr lang="en-US" altLang="ja-JP" sz="1400" kern="100" dirty="0">
                <a:latin typeface="+mj-ea"/>
                <a:ea typeface="+mj-ea"/>
                <a:cs typeface="Times New Roman" panose="02020603050405020304" pitchFamily="18" charset="0"/>
              </a:endParaRPr>
            </a:p>
          </p:txBody>
        </p:sp>
      </p:grpSp>
      <p:grpSp>
        <p:nvGrpSpPr>
          <p:cNvPr id="30" name="グループ化 29"/>
          <p:cNvGrpSpPr/>
          <p:nvPr/>
        </p:nvGrpSpPr>
        <p:grpSpPr>
          <a:xfrm>
            <a:off x="321222" y="4818915"/>
            <a:ext cx="8657677" cy="1816982"/>
            <a:chOff x="207393" y="3819077"/>
            <a:chExt cx="8502855" cy="2289667"/>
          </a:xfrm>
        </p:grpSpPr>
        <p:sp>
          <p:nvSpPr>
            <p:cNvPr id="31" name="正方形/長方形 30"/>
            <p:cNvSpPr/>
            <p:nvPr/>
          </p:nvSpPr>
          <p:spPr>
            <a:xfrm>
              <a:off x="207393" y="3819077"/>
              <a:ext cx="1679256" cy="228630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dirty="0">
                  <a:solidFill>
                    <a:schemeClr val="bg1"/>
                  </a:solidFill>
                </a:rPr>
                <a:t>課題③</a:t>
              </a:r>
            </a:p>
          </p:txBody>
        </p:sp>
        <p:sp>
          <p:nvSpPr>
            <p:cNvPr id="32" name="正方形/長方形 31"/>
            <p:cNvSpPr/>
            <p:nvPr/>
          </p:nvSpPr>
          <p:spPr>
            <a:xfrm>
              <a:off x="1969125" y="3819077"/>
              <a:ext cx="6741123"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endParaRPr lang="en-US" altLang="ja-JP" sz="1400" i="1" kern="100" dirty="0">
                <a:latin typeface="+mj-ea"/>
                <a:ea typeface="+mj-ea"/>
                <a:cs typeface="Times New Roman" panose="02020603050405020304" pitchFamily="18" charset="0"/>
              </a:endParaRPr>
            </a:p>
            <a:p>
              <a:pPr marL="285750" lvl="0" indent="-285750">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埋立事業より埠頭用地の底地を賃借しており、その賃借料</a:t>
              </a:r>
              <a:r>
                <a:rPr lang="en-US" altLang="ja-JP" sz="1400" kern="100" dirty="0">
                  <a:latin typeface="+mj-ea"/>
                  <a:ea typeface="+mj-ea"/>
                  <a:cs typeface="Times New Roman" panose="02020603050405020304" pitchFamily="18" charset="0"/>
                </a:rPr>
                <a:t>21</a:t>
              </a:r>
              <a:r>
                <a:rPr lang="ja-JP" altLang="en-US" sz="1400" kern="100" dirty="0">
                  <a:latin typeface="+mj-ea"/>
                  <a:ea typeface="+mj-ea"/>
                  <a:cs typeface="Times New Roman" panose="02020603050405020304" pitchFamily="18" charset="0"/>
                </a:rPr>
                <a:t>億円／年は、施設提供事業の総費用</a:t>
              </a:r>
              <a:r>
                <a:rPr lang="en-US" altLang="ja-JP" sz="1400" kern="100" dirty="0">
                  <a:latin typeface="+mj-ea"/>
                  <a:ea typeface="+mj-ea"/>
                  <a:cs typeface="Times New Roman" panose="02020603050405020304" pitchFamily="18" charset="0"/>
                </a:rPr>
                <a:t>41</a:t>
              </a:r>
              <a:r>
                <a:rPr lang="ja-JP" altLang="en-US" sz="1400" kern="100" dirty="0">
                  <a:latin typeface="+mj-ea"/>
                  <a:ea typeface="+mj-ea"/>
                  <a:cs typeface="Times New Roman" panose="02020603050405020304" pitchFamily="18" charset="0"/>
                </a:rPr>
                <a:t>億円</a:t>
              </a:r>
              <a:r>
                <a:rPr lang="en-US" altLang="ja-JP" sz="1100" kern="100" dirty="0">
                  <a:latin typeface="+mj-ea"/>
                  <a:ea typeface="+mj-ea"/>
                  <a:cs typeface="Times New Roman" panose="02020603050405020304" pitchFamily="18" charset="0"/>
                </a:rPr>
                <a:t>(※)</a:t>
              </a:r>
              <a:r>
                <a:rPr lang="ja-JP" altLang="en-US" sz="1400" kern="100" dirty="0">
                  <a:latin typeface="+mj-ea"/>
                  <a:ea typeface="+mj-ea"/>
                  <a:cs typeface="Times New Roman" panose="02020603050405020304" pitchFamily="18" charset="0"/>
                </a:rPr>
                <a:t>の約５割を占めるなど、大きな負担となっている。</a:t>
              </a:r>
              <a:endParaRPr lang="en-US" altLang="ja-JP" sz="1400" kern="100" dirty="0">
                <a:latin typeface="+mj-ea"/>
                <a:ea typeface="+mj-ea"/>
                <a:cs typeface="Times New Roman" panose="02020603050405020304" pitchFamily="18" charset="0"/>
              </a:endParaRPr>
            </a:p>
            <a:p>
              <a:pPr lvl="0">
                <a:lnSpc>
                  <a:spcPct val="200000"/>
                </a:lnSpc>
                <a:spcAft>
                  <a:spcPts val="0"/>
                </a:spcAft>
              </a:pPr>
              <a:r>
                <a:rPr lang="ja-JP" altLang="en-US" sz="1400" kern="100" dirty="0">
                  <a:latin typeface="+mj-ea"/>
                  <a:ea typeface="+mj-ea"/>
                  <a:cs typeface="Times New Roman" panose="02020603050405020304" pitchFamily="18" charset="0"/>
                </a:rPr>
                <a:t>　</a:t>
              </a:r>
              <a:r>
                <a:rPr lang="ja-JP" altLang="en-US" sz="1200" kern="100" dirty="0">
                  <a:latin typeface="+mj-ea"/>
                  <a:ea typeface="+mj-ea"/>
                  <a:cs typeface="Times New Roman" panose="02020603050405020304" pitchFamily="18" charset="0"/>
                </a:rPr>
                <a:t>（</a:t>
              </a:r>
              <a:r>
                <a:rPr lang="en-US" altLang="ja-JP" sz="1200" kern="100" dirty="0">
                  <a:latin typeface="+mj-ea"/>
                  <a:ea typeface="+mj-ea"/>
                  <a:cs typeface="Times New Roman" panose="02020603050405020304" pitchFamily="18" charset="0"/>
                </a:rPr>
                <a:t>※</a:t>
              </a:r>
              <a:r>
                <a:rPr lang="ja-JP" altLang="en-US" sz="1200" kern="100" dirty="0">
                  <a:latin typeface="+mj-ea"/>
                  <a:ea typeface="+mj-ea"/>
                  <a:cs typeface="Times New Roman" panose="02020603050405020304" pitchFamily="18" charset="0"/>
                </a:rPr>
                <a:t>）令和５年度当初予算ベース</a:t>
              </a:r>
              <a:r>
                <a:rPr lang="ja-JP" altLang="en-US" sz="1400" kern="100" dirty="0">
                  <a:latin typeface="+mj-ea"/>
                  <a:ea typeface="+mj-ea"/>
                  <a:cs typeface="Times New Roman" panose="02020603050405020304" pitchFamily="18" charset="0"/>
                </a:rPr>
                <a:t>　</a:t>
              </a:r>
              <a:endParaRPr lang="en-US" altLang="ja-JP" sz="1400"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2499194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88233"/>
            <a:ext cx="7886700" cy="618186"/>
          </a:xfrm>
        </p:spPr>
        <p:txBody>
          <a:bodyPr>
            <a:noAutofit/>
          </a:bodyPr>
          <a:lstStyle/>
          <a:p>
            <a:r>
              <a:rPr lang="en-US" altLang="ja-JP" sz="1800" b="1" dirty="0">
                <a:solidFill>
                  <a:schemeClr val="tx1"/>
                </a:solidFill>
                <a:latin typeface="+mj-ea"/>
              </a:rPr>
              <a:t>Ⅳ</a:t>
            </a:r>
            <a:r>
              <a:rPr kumimoji="1" lang="ja-JP" altLang="en-US" sz="1800" b="1" dirty="0">
                <a:solidFill>
                  <a:schemeClr val="tx1"/>
                </a:solidFill>
                <a:latin typeface="+mj-ea"/>
              </a:rPr>
              <a:t>　経営改善策</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716389" y="6605720"/>
            <a:ext cx="512638" cy="365125"/>
          </a:xfrm>
        </p:spPr>
        <p:txBody>
          <a:bodyPr/>
          <a:lstStyle/>
          <a:p>
            <a:r>
              <a:rPr kumimoji="1" lang="ja-JP" altLang="en-US" dirty="0"/>
              <a:t>５</a:t>
            </a:r>
          </a:p>
        </p:txBody>
      </p:sp>
      <p:sp>
        <p:nvSpPr>
          <p:cNvPr id="7" name="正方形/長方形 6"/>
          <p:cNvSpPr/>
          <p:nvPr/>
        </p:nvSpPr>
        <p:spPr>
          <a:xfrm>
            <a:off x="136430" y="310067"/>
            <a:ext cx="6454415" cy="584775"/>
          </a:xfrm>
          <a:prstGeom prst="rect">
            <a:avLst/>
          </a:prstGeom>
        </p:spPr>
        <p:txBody>
          <a:bodyPr wrap="square">
            <a:spAutoFit/>
          </a:bodyPr>
          <a:lstStyle/>
          <a:p>
            <a:pPr algn="just">
              <a:lnSpc>
                <a:spcPct val="200000"/>
              </a:lnSpc>
            </a:pP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１．施設稼働率</a:t>
            </a:r>
            <a:endParaRPr lang="en-US" altLang="ja-JP" sz="1600" kern="100" dirty="0">
              <a:effectLst>
                <a:outerShdw blurRad="38100" dist="38100" dir="2700000" algn="tl">
                  <a:srgbClr val="000000">
                    <a:alpha val="43137"/>
                  </a:srgbClr>
                </a:outerShdw>
              </a:effectLst>
              <a:latin typeface="+mj-ea"/>
              <a:cs typeface="Times New Roman" panose="02020603050405020304" pitchFamily="18" charset="0"/>
            </a:endParaRPr>
          </a:p>
        </p:txBody>
      </p:sp>
      <p:sp>
        <p:nvSpPr>
          <p:cNvPr id="15" name="正方形/長方形 14"/>
          <p:cNvSpPr/>
          <p:nvPr/>
        </p:nvSpPr>
        <p:spPr>
          <a:xfrm>
            <a:off x="321223" y="767832"/>
            <a:ext cx="1679256" cy="153340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これまでの</a:t>
            </a:r>
            <a:endParaRPr lang="en-US" altLang="ja-JP" dirty="0">
              <a:solidFill>
                <a:schemeClr val="bg1"/>
              </a:solidFill>
            </a:endParaRPr>
          </a:p>
          <a:p>
            <a:pPr algn="ctr"/>
            <a:r>
              <a:rPr lang="ja-JP" altLang="en-US" dirty="0">
                <a:solidFill>
                  <a:schemeClr val="bg1"/>
                </a:solidFill>
              </a:rPr>
              <a:t>取組み</a:t>
            </a:r>
            <a:endParaRPr kumimoji="1" lang="ja-JP" altLang="en-US" dirty="0">
              <a:solidFill>
                <a:schemeClr val="bg1"/>
              </a:solidFill>
            </a:endParaRPr>
          </a:p>
        </p:txBody>
      </p:sp>
      <p:grpSp>
        <p:nvGrpSpPr>
          <p:cNvPr id="17" name="グループ化 16"/>
          <p:cNvGrpSpPr/>
          <p:nvPr/>
        </p:nvGrpSpPr>
        <p:grpSpPr>
          <a:xfrm>
            <a:off x="321223" y="767833"/>
            <a:ext cx="8404691" cy="6039499"/>
            <a:chOff x="207393" y="46683"/>
            <a:chExt cx="8404691" cy="12558665"/>
          </a:xfrm>
        </p:grpSpPr>
        <p:sp>
          <p:nvSpPr>
            <p:cNvPr id="18" name="正方形/長方形 17"/>
            <p:cNvSpPr/>
            <p:nvPr/>
          </p:nvSpPr>
          <p:spPr>
            <a:xfrm>
              <a:off x="207393" y="3376159"/>
              <a:ext cx="1679256" cy="238514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改善策</a:t>
              </a:r>
              <a:endParaRPr kumimoji="1" lang="ja-JP" altLang="en-US" dirty="0">
                <a:solidFill>
                  <a:schemeClr val="bg1"/>
                </a:solidFill>
              </a:endParaRPr>
            </a:p>
          </p:txBody>
        </p:sp>
        <p:sp>
          <p:nvSpPr>
            <p:cNvPr id="19" name="正方形/長方形 18"/>
            <p:cNvSpPr/>
            <p:nvPr/>
          </p:nvSpPr>
          <p:spPr>
            <a:xfrm>
              <a:off x="1971317" y="3390786"/>
              <a:ext cx="6640763" cy="2370518"/>
            </a:xfrm>
            <a:prstGeom prst="rect">
              <a:avLst/>
            </a:prstGeom>
            <a:ln w="38100">
              <a:solidFill>
                <a:srgbClr val="7030A0"/>
              </a:solidFill>
            </a:ln>
          </p:spPr>
          <p:txBody>
            <a:bodyPr wrap="square" anchor="t" anchorCtr="0">
              <a:noAutofit/>
            </a:bodyPr>
            <a:lstStyle/>
            <a:p>
              <a:pPr marL="285750" lvl="0" indent="-285750" algn="just">
                <a:lnSpc>
                  <a:spcPts val="1700"/>
                </a:lnSpc>
                <a:spcAft>
                  <a:spcPts val="0"/>
                </a:spcAft>
                <a:buFont typeface="Wingdings" panose="05000000000000000000" pitchFamily="2" charset="2"/>
                <a:buChar char="Ø"/>
              </a:pPr>
              <a:r>
                <a:rPr lang="ja-JP" altLang="en-US" sz="1300" kern="100" dirty="0">
                  <a:latin typeface="+mj-ea"/>
                  <a:cs typeface="Times New Roman" panose="02020603050405020304" pitchFamily="18" charset="0"/>
                </a:rPr>
                <a:t>一体使用荷さばき地について、定常的に使用許可することができず岸壁の稼働率（船舶の寄港頻度）に大きく左右されるため廃止も含め検討する。</a:t>
              </a:r>
              <a:endParaRPr lang="en-US" altLang="ja-JP" sz="1300" kern="100" dirty="0">
                <a:latin typeface="+mj-ea"/>
                <a:cs typeface="Times New Roman" panose="02020603050405020304" pitchFamily="18" charset="0"/>
              </a:endParaRPr>
            </a:p>
            <a:p>
              <a:pPr marL="285750" lvl="0" indent="-285750" algn="just">
                <a:lnSpc>
                  <a:spcPts val="1700"/>
                </a:lnSpc>
                <a:spcAft>
                  <a:spcPts val="0"/>
                </a:spcAft>
                <a:buFont typeface="Wingdings" panose="05000000000000000000" pitchFamily="2" charset="2"/>
                <a:buChar char="Ø"/>
              </a:pPr>
              <a:r>
                <a:rPr lang="ja-JP" altLang="en-US" sz="1300" kern="100" dirty="0">
                  <a:latin typeface="+mj-ea"/>
                  <a:cs typeface="Times New Roman" panose="02020603050405020304" pitchFamily="18" charset="0"/>
                </a:rPr>
                <a:t>青果物の取扱いが低迷しているため、青果物上屋を一般雑貨を取扱う上屋へ変更するなど、稼働率の向上を図る。</a:t>
              </a:r>
              <a:endParaRPr lang="en-US" altLang="ja-JP" sz="1300" kern="100" dirty="0">
                <a:latin typeface="+mj-ea"/>
                <a:cs typeface="Times New Roman" panose="02020603050405020304" pitchFamily="18" charset="0"/>
              </a:endParaRPr>
            </a:p>
            <a:p>
              <a:pPr marL="285750" lvl="0" indent="-285750" algn="just">
                <a:lnSpc>
                  <a:spcPts val="1700"/>
                </a:lnSpc>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その他の低稼働施設について、引き続き新たな事業者の掘り起こしを行う。</a:t>
              </a:r>
              <a:endParaRPr lang="en-US" altLang="ja-JP" sz="1300" kern="100" dirty="0">
                <a:latin typeface="+mj-ea"/>
                <a:ea typeface="+mj-ea"/>
                <a:cs typeface="Times New Roman" panose="02020603050405020304" pitchFamily="18" charset="0"/>
              </a:endParaRPr>
            </a:p>
          </p:txBody>
        </p:sp>
        <p:sp>
          <p:nvSpPr>
            <p:cNvPr id="26" name="正方形/長方形 25"/>
            <p:cNvSpPr/>
            <p:nvPr/>
          </p:nvSpPr>
          <p:spPr>
            <a:xfrm>
              <a:off x="1971321" y="46683"/>
              <a:ext cx="6640763" cy="3188600"/>
            </a:xfrm>
            <a:prstGeom prst="rect">
              <a:avLst/>
            </a:prstGeom>
            <a:ln w="38100">
              <a:solidFill>
                <a:srgbClr val="7030A0"/>
              </a:solidFill>
            </a:ln>
          </p:spPr>
          <p:txBody>
            <a:bodyPr wrap="square" anchor="t" anchorCtr="0">
              <a:noAutofit/>
            </a:bodyPr>
            <a:lstStyle/>
            <a:p>
              <a:pPr lvl="0" algn="just">
                <a:lnSpc>
                  <a:spcPct val="150000"/>
                </a:lnSpc>
                <a:spcAft>
                  <a:spcPts val="0"/>
                </a:spcAft>
              </a:pPr>
              <a:r>
                <a:rPr lang="ja-JP" altLang="en-US" sz="1300" kern="100" dirty="0">
                  <a:latin typeface="+mj-ea"/>
                  <a:ea typeface="+mj-ea"/>
                  <a:cs typeface="Times New Roman" panose="02020603050405020304" pitchFamily="18" charset="0"/>
                </a:rPr>
                <a:t>令和２年度</a:t>
              </a:r>
              <a:endParaRPr lang="en-US" altLang="ja-JP" sz="1300" kern="100" dirty="0">
                <a:latin typeface="+mj-ea"/>
                <a:ea typeface="+mj-ea"/>
                <a:cs typeface="Times New Roman" panose="02020603050405020304" pitchFamily="18" charset="0"/>
              </a:endParaRPr>
            </a:p>
            <a:p>
              <a:pPr marL="285750" lvl="0" indent="-285750" algn="just">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低稼働であったＲ岸壁背後の荷さばき地を廃止し埋立事業へ返還した。</a:t>
              </a:r>
              <a:endParaRPr lang="en-US" altLang="ja-JP" sz="1300" kern="100" dirty="0">
                <a:latin typeface="+mj-ea"/>
                <a:ea typeface="+mj-ea"/>
                <a:cs typeface="Times New Roman" panose="02020603050405020304" pitchFamily="18" charset="0"/>
              </a:endParaRPr>
            </a:p>
            <a:p>
              <a:pPr marL="285750" lvl="0" indent="-285750" algn="just">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使用料の等級に下限の等級を追加し、「ユーザー視点での競争力のある使用料」</a:t>
              </a:r>
              <a:endParaRPr lang="en-US" altLang="ja-JP" sz="1300" kern="100" dirty="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とした。</a:t>
              </a:r>
              <a:endParaRPr lang="en-US" altLang="ja-JP" sz="1300" kern="100" dirty="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令和２、３年度　</a:t>
              </a:r>
              <a:endParaRPr lang="en-US" altLang="ja-JP" sz="1300" kern="100" dirty="0">
                <a:latin typeface="+mj-ea"/>
                <a:ea typeface="+mj-ea"/>
                <a:cs typeface="Times New Roman" panose="02020603050405020304" pitchFamily="18" charset="0"/>
              </a:endParaRPr>
            </a:p>
            <a:p>
              <a:pPr marL="285750" lvl="0" indent="-285750" algn="just">
                <a:spcAft>
                  <a:spcPts val="0"/>
                </a:spcAft>
                <a:buFont typeface="Wingdings" panose="05000000000000000000" pitchFamily="2" charset="2"/>
                <a:buChar char="Ø"/>
              </a:pPr>
              <a:r>
                <a:rPr lang="ja-JP" altLang="en-US" sz="1300" kern="100" dirty="0">
                  <a:latin typeface="+mj-ea"/>
                  <a:ea typeface="+mj-ea"/>
                  <a:cs typeface="Times New Roman" panose="02020603050405020304" pitchFamily="18" charset="0"/>
                </a:rPr>
                <a:t>一部の荷さばき地について使用許可から長期貸付へと変更することで、貨物量な　</a:t>
              </a:r>
              <a:endParaRPr lang="en-US" altLang="ja-JP" sz="1300" kern="100" dirty="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a:t>
              </a:r>
              <a:r>
                <a:rPr lang="ja-JP" altLang="en-US" sz="1300" kern="100" dirty="0" err="1">
                  <a:latin typeface="+mj-ea"/>
                  <a:ea typeface="+mj-ea"/>
                  <a:cs typeface="Times New Roman" panose="02020603050405020304" pitchFamily="18" charset="0"/>
                </a:rPr>
                <a:t>どに</a:t>
              </a:r>
              <a:r>
                <a:rPr lang="ja-JP" altLang="en-US" sz="1300" kern="100" dirty="0">
                  <a:latin typeface="+mj-ea"/>
                  <a:ea typeface="+mj-ea"/>
                  <a:cs typeface="Times New Roman" panose="02020603050405020304" pitchFamily="18" charset="0"/>
                </a:rPr>
                <a:t>影響を受けることのない安定した稼働率を確保した。</a:t>
              </a:r>
              <a:endParaRPr lang="ja-JP" altLang="ja-JP" sz="1300" kern="100" dirty="0">
                <a:latin typeface="+mj-ea"/>
                <a:ea typeface="+mj-ea"/>
                <a:cs typeface="Times New Roman" panose="02020603050405020304" pitchFamily="18" charset="0"/>
              </a:endParaRPr>
            </a:p>
          </p:txBody>
        </p:sp>
        <p:sp>
          <p:nvSpPr>
            <p:cNvPr id="32" name="正方形/長方形 31"/>
            <p:cNvSpPr/>
            <p:nvPr/>
          </p:nvSpPr>
          <p:spPr>
            <a:xfrm>
              <a:off x="1971319" y="10234832"/>
              <a:ext cx="6640763" cy="2370516"/>
            </a:xfrm>
            <a:prstGeom prst="rect">
              <a:avLst/>
            </a:prstGeom>
            <a:ln w="38100">
              <a:solidFill>
                <a:srgbClr val="7030A0"/>
              </a:solidFill>
            </a:ln>
          </p:spPr>
          <p:txBody>
            <a:bodyPr wrap="square" anchor="t" anchorCtr="0">
              <a:noAutofit/>
            </a:bodyPr>
            <a:lstStyle/>
            <a:p>
              <a:pPr marL="285750" indent="-285750" algn="just">
                <a:lnSpc>
                  <a:spcPts val="1700"/>
                </a:lnSpc>
                <a:buFont typeface="Wingdings" panose="05000000000000000000" pitchFamily="2" charset="2"/>
                <a:buChar char="Ø"/>
              </a:pPr>
              <a:r>
                <a:rPr lang="ja-JP" altLang="en-US" sz="1300" i="1" kern="100" dirty="0">
                  <a:latin typeface="+mj-ea"/>
                  <a:ea typeface="+mj-ea"/>
                  <a:cs typeface="Times New Roman" panose="02020603050405020304" pitchFamily="18" charset="0"/>
                </a:rPr>
                <a:t>定常的に使用許可することができない一体使用荷さばき地を通常の荷さばき地へと転換することにより稼働率が向上する。</a:t>
              </a:r>
              <a:endParaRPr lang="en-US" altLang="ja-JP" sz="1300" i="1" kern="100" dirty="0">
                <a:latin typeface="+mj-ea"/>
                <a:ea typeface="+mj-ea"/>
                <a:cs typeface="Times New Roman" panose="02020603050405020304" pitchFamily="18" charset="0"/>
              </a:endParaRPr>
            </a:p>
            <a:p>
              <a:pPr marL="285750" indent="-285750" algn="just">
                <a:lnSpc>
                  <a:spcPts val="1700"/>
                </a:lnSpc>
                <a:buFont typeface="Wingdings" panose="05000000000000000000" pitchFamily="2" charset="2"/>
                <a:buChar char="Ø"/>
              </a:pPr>
              <a:r>
                <a:rPr lang="ja-JP" altLang="en-US" sz="1300" i="1" kern="100" dirty="0">
                  <a:latin typeface="+mj-ea"/>
                  <a:ea typeface="+mj-ea"/>
                  <a:cs typeface="Times New Roman" panose="02020603050405020304" pitchFamily="18" charset="0"/>
                </a:rPr>
                <a:t>一般雑貨を取扱う上屋へ変更し、新たな需要を掘り起こすことなどにより稼働率が向上する。</a:t>
              </a:r>
              <a:endParaRPr lang="en-US" altLang="ja-JP" sz="1300" i="1" kern="100" dirty="0">
                <a:latin typeface="+mj-ea"/>
                <a:ea typeface="+mj-ea"/>
                <a:cs typeface="Times New Roman" panose="02020603050405020304" pitchFamily="18" charset="0"/>
              </a:endParaRPr>
            </a:p>
            <a:p>
              <a:pPr marL="285750" indent="-285750" algn="just">
                <a:lnSpc>
                  <a:spcPts val="1700"/>
                </a:lnSpc>
                <a:buFont typeface="Wingdings" panose="05000000000000000000" pitchFamily="2" charset="2"/>
                <a:buChar char="Ø"/>
              </a:pPr>
              <a:r>
                <a:rPr lang="ja-JP" altLang="en-US" sz="1300" kern="100" dirty="0">
                  <a:latin typeface="+mj-ea"/>
                  <a:ea typeface="+mj-ea"/>
                  <a:cs typeface="Times New Roman" panose="02020603050405020304" pitchFamily="18" charset="0"/>
                </a:rPr>
                <a:t>使用面積の増加に伴い、稼働率が向上する。</a:t>
              </a:r>
              <a:endParaRPr lang="en-US" altLang="ja-JP" sz="1300" kern="100" dirty="0">
                <a:latin typeface="+mj-ea"/>
                <a:ea typeface="+mj-ea"/>
                <a:cs typeface="Times New Roman" panose="02020603050405020304" pitchFamily="18" charset="0"/>
              </a:endParaRPr>
            </a:p>
          </p:txBody>
        </p:sp>
        <p:sp>
          <p:nvSpPr>
            <p:cNvPr id="33" name="正方形/長方形 32"/>
            <p:cNvSpPr/>
            <p:nvPr/>
          </p:nvSpPr>
          <p:spPr>
            <a:xfrm>
              <a:off x="1961796" y="5916803"/>
              <a:ext cx="6640763" cy="4162522"/>
            </a:xfrm>
            <a:prstGeom prst="rect">
              <a:avLst/>
            </a:prstGeom>
            <a:ln w="38100">
              <a:solidFill>
                <a:srgbClr val="7030A0"/>
              </a:solidFill>
            </a:ln>
          </p:spPr>
          <p:txBody>
            <a:bodyPr wrap="square" anchor="t" anchorCtr="0">
              <a:noAutofit/>
            </a:bodyPr>
            <a:lstStyle/>
            <a:p>
              <a:pPr algn="just">
                <a:lnSpc>
                  <a:spcPts val="1700"/>
                </a:lnSpc>
              </a:pPr>
              <a:r>
                <a:rPr lang="ja-JP" altLang="en-US" sz="1300" kern="100" dirty="0">
                  <a:solidFill>
                    <a:srgbClr val="080808"/>
                  </a:solidFill>
                  <a:latin typeface="+mj-ea"/>
                  <a:ea typeface="+mj-ea"/>
                  <a:cs typeface="Times New Roman" panose="02020603050405020304" pitchFamily="18" charset="0"/>
                </a:rPr>
                <a:t>令和５年度</a:t>
              </a:r>
              <a:endParaRPr lang="en-US" altLang="ja-JP" sz="1300" kern="100" dirty="0">
                <a:solidFill>
                  <a:srgbClr val="080808"/>
                </a:solidFill>
                <a:latin typeface="+mj-ea"/>
                <a:ea typeface="+mj-ea"/>
                <a:cs typeface="Times New Roman" panose="02020603050405020304" pitchFamily="18" charset="0"/>
              </a:endParaRPr>
            </a:p>
            <a:p>
              <a:pPr marL="285750" indent="-285750" algn="just">
                <a:lnSpc>
                  <a:spcPts val="1700"/>
                </a:lnSpc>
                <a:buFont typeface="Wingdings" panose="05000000000000000000" pitchFamily="2" charset="2"/>
                <a:buChar char="Ø"/>
              </a:pPr>
              <a:r>
                <a:rPr lang="ja-JP" altLang="en-US" sz="1300" kern="100" dirty="0">
                  <a:solidFill>
                    <a:srgbClr val="080808"/>
                  </a:solidFill>
                  <a:latin typeface="+mj-ea"/>
                  <a:ea typeface="+mj-ea"/>
                  <a:cs typeface="Times New Roman" panose="02020603050405020304" pitchFamily="18" charset="0"/>
                </a:rPr>
                <a:t>一体使用荷さばき地については、令和４年度実績の検証及び廃止に向け事業者と協議を行うとともに、青果物上屋についても、廃止等を念頭に事業者と協議等を実施</a:t>
              </a:r>
              <a:endParaRPr lang="en-US" altLang="ja-JP" sz="1300" kern="100" dirty="0">
                <a:solidFill>
                  <a:srgbClr val="080808"/>
                </a:solidFill>
                <a:latin typeface="+mj-ea"/>
                <a:ea typeface="+mj-ea"/>
                <a:cs typeface="Times New Roman" panose="02020603050405020304" pitchFamily="18" charset="0"/>
              </a:endParaRPr>
            </a:p>
            <a:p>
              <a:pPr algn="just">
                <a:lnSpc>
                  <a:spcPts val="1700"/>
                </a:lnSpc>
              </a:pPr>
              <a:r>
                <a:rPr lang="ja-JP" altLang="en-US" sz="1300" kern="100" dirty="0">
                  <a:solidFill>
                    <a:srgbClr val="080808"/>
                  </a:solidFill>
                  <a:latin typeface="+mj-ea"/>
                  <a:ea typeface="+mj-ea"/>
                  <a:cs typeface="Times New Roman" panose="02020603050405020304" pitchFamily="18" charset="0"/>
                </a:rPr>
                <a:t>令和６年度以降</a:t>
              </a:r>
              <a:endParaRPr lang="en-US" altLang="ja-JP" sz="1300" kern="100" dirty="0">
                <a:solidFill>
                  <a:srgbClr val="080808"/>
                </a:solidFill>
                <a:latin typeface="+mj-ea"/>
                <a:ea typeface="+mj-ea"/>
                <a:cs typeface="Times New Roman" panose="02020603050405020304" pitchFamily="18" charset="0"/>
              </a:endParaRPr>
            </a:p>
            <a:p>
              <a:pPr marL="285750" indent="-285750" algn="just">
                <a:lnSpc>
                  <a:spcPts val="1700"/>
                </a:lnSpc>
                <a:buFont typeface="Wingdings" panose="05000000000000000000" pitchFamily="2" charset="2"/>
                <a:buChar char="Ø"/>
              </a:pPr>
              <a:r>
                <a:rPr lang="ja-JP" altLang="en-US" sz="1300" kern="100" dirty="0">
                  <a:solidFill>
                    <a:srgbClr val="080808"/>
                  </a:solidFill>
                  <a:latin typeface="+mj-ea"/>
                  <a:ea typeface="+mj-ea"/>
                  <a:cs typeface="Times New Roman" panose="02020603050405020304" pitchFamily="18" charset="0"/>
                </a:rPr>
                <a:t>一体使用荷さばき地については、事業者との協議結果を踏まえ、必要に応じ規則改正等の手続きを進めるとともに、青果物上屋については、一般雑貨に変更した場合の具体的な収支シミレーションを行うとともに事業者との協議を進めていく。</a:t>
              </a:r>
              <a:endParaRPr lang="en-US" altLang="ja-JP" sz="1300" kern="100" dirty="0">
                <a:solidFill>
                  <a:srgbClr val="080808"/>
                </a:solidFill>
                <a:latin typeface="+mj-ea"/>
                <a:ea typeface="+mj-ea"/>
                <a:cs typeface="Times New Roman" panose="02020603050405020304" pitchFamily="18" charset="0"/>
              </a:endParaRPr>
            </a:p>
            <a:p>
              <a:pPr marL="285750" indent="-285750" algn="just">
                <a:lnSpc>
                  <a:spcPts val="1700"/>
                </a:lnSpc>
                <a:buFont typeface="Wingdings" panose="05000000000000000000" pitchFamily="2" charset="2"/>
                <a:buChar char="Ø"/>
              </a:pPr>
              <a:r>
                <a:rPr lang="ja-JP" altLang="en-US" sz="1300" kern="100" dirty="0">
                  <a:solidFill>
                    <a:srgbClr val="080808"/>
                  </a:solidFill>
                  <a:latin typeface="+mj-ea"/>
                  <a:ea typeface="+mj-ea"/>
                  <a:cs typeface="Times New Roman" panose="02020603050405020304" pitchFamily="18" charset="0"/>
                </a:rPr>
                <a:t>その他の低稼働施設については、積極的なポートセールスによる新たな事業者の掘り起こしや、使用面積の拡大についての協議を現使用者と適宜実施していく。</a:t>
              </a:r>
              <a:endParaRPr lang="en-US" altLang="ja-JP" sz="1300" kern="100" dirty="0">
                <a:solidFill>
                  <a:srgbClr val="080808"/>
                </a:solidFill>
                <a:latin typeface="+mj-ea"/>
                <a:ea typeface="+mj-ea"/>
                <a:cs typeface="Times New Roman" panose="02020603050405020304" pitchFamily="18" charset="0"/>
              </a:endParaRPr>
            </a:p>
            <a:p>
              <a:pPr marL="285750" indent="-285750" algn="just">
                <a:lnSpc>
                  <a:spcPts val="1700"/>
                </a:lnSpc>
                <a:buFont typeface="Wingdings" panose="05000000000000000000" pitchFamily="2" charset="2"/>
                <a:buChar char="Ø"/>
              </a:pPr>
              <a:endParaRPr lang="en-US" altLang="ja-JP" sz="1300" kern="100" dirty="0">
                <a:solidFill>
                  <a:srgbClr val="FF0000"/>
                </a:solidFill>
                <a:latin typeface="+mj-ea"/>
                <a:ea typeface="+mj-ea"/>
                <a:cs typeface="Times New Roman" panose="02020603050405020304" pitchFamily="18" charset="0"/>
              </a:endParaRPr>
            </a:p>
          </p:txBody>
        </p:sp>
      </p:grpSp>
      <p:sp>
        <p:nvSpPr>
          <p:cNvPr id="21" name="正方形/長方形 20"/>
          <p:cNvSpPr/>
          <p:nvPr/>
        </p:nvSpPr>
        <p:spPr>
          <a:xfrm>
            <a:off x="321223" y="3590792"/>
            <a:ext cx="1679256" cy="200176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スケジュール</a:t>
            </a:r>
            <a:endParaRPr kumimoji="1" lang="ja-JP" altLang="en-US" dirty="0">
              <a:solidFill>
                <a:schemeClr val="bg1"/>
              </a:solidFill>
            </a:endParaRPr>
          </a:p>
        </p:txBody>
      </p:sp>
      <p:sp>
        <p:nvSpPr>
          <p:cNvPr id="24" name="正方形/長方形 23"/>
          <p:cNvSpPr/>
          <p:nvPr/>
        </p:nvSpPr>
        <p:spPr>
          <a:xfrm>
            <a:off x="321223" y="5660308"/>
            <a:ext cx="1679256" cy="114702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効果</a:t>
            </a:r>
            <a:endParaRPr lang="en-US" altLang="ja-JP" dirty="0">
              <a:solidFill>
                <a:schemeClr val="bg1"/>
              </a:solidFill>
            </a:endParaRPr>
          </a:p>
        </p:txBody>
      </p:sp>
    </p:spTree>
    <p:extLst>
      <p:ext uri="{BB962C8B-B14F-4D97-AF65-F5344CB8AC3E}">
        <p14:creationId xmlns:p14="http://schemas.microsoft.com/office/powerpoint/2010/main" val="3686642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46404"/>
            <a:ext cx="7886700" cy="618186"/>
          </a:xfrm>
        </p:spPr>
        <p:txBody>
          <a:bodyPr>
            <a:noAutofit/>
          </a:bodyPr>
          <a:lstStyle/>
          <a:p>
            <a:r>
              <a:rPr lang="en-US" altLang="ja-JP" sz="1800" b="1" dirty="0">
                <a:solidFill>
                  <a:schemeClr val="tx1"/>
                </a:solidFill>
                <a:latin typeface="+mj-ea"/>
              </a:rPr>
              <a:t>Ⅳ</a:t>
            </a:r>
            <a:r>
              <a:rPr kumimoji="1" lang="ja-JP" altLang="en-US" sz="1800" b="1" dirty="0">
                <a:solidFill>
                  <a:schemeClr val="tx1"/>
                </a:solidFill>
                <a:latin typeface="+mj-ea"/>
              </a:rPr>
              <a:t>　経営改善策</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716389" y="6605720"/>
            <a:ext cx="512638" cy="365125"/>
          </a:xfrm>
        </p:spPr>
        <p:txBody>
          <a:bodyPr/>
          <a:lstStyle/>
          <a:p>
            <a:r>
              <a:rPr kumimoji="1" lang="ja-JP" altLang="en-US" dirty="0"/>
              <a:t>６</a:t>
            </a:r>
          </a:p>
        </p:txBody>
      </p:sp>
      <p:sp>
        <p:nvSpPr>
          <p:cNvPr id="7" name="正方形/長方形 6"/>
          <p:cNvSpPr/>
          <p:nvPr/>
        </p:nvSpPr>
        <p:spPr>
          <a:xfrm>
            <a:off x="136430" y="173211"/>
            <a:ext cx="6454415" cy="584775"/>
          </a:xfrm>
          <a:prstGeom prst="rect">
            <a:avLst/>
          </a:prstGeom>
        </p:spPr>
        <p:txBody>
          <a:bodyPr wrap="square">
            <a:spAutoFit/>
          </a:bodyPr>
          <a:lstStyle/>
          <a:p>
            <a:pPr algn="just">
              <a:lnSpc>
                <a:spcPct val="200000"/>
              </a:lnSpc>
            </a:pP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２．上屋の老朽化</a:t>
            </a:r>
            <a:endParaRPr lang="en-US" altLang="ja-JP" sz="1600" kern="100" dirty="0">
              <a:effectLst>
                <a:outerShdw blurRad="38100" dist="38100" dir="2700000" algn="tl">
                  <a:srgbClr val="000000">
                    <a:alpha val="43137"/>
                  </a:srgbClr>
                </a:outerShdw>
              </a:effectLst>
              <a:latin typeface="+mj-ea"/>
              <a:cs typeface="Times New Roman" panose="02020603050405020304" pitchFamily="18" charset="0"/>
            </a:endParaRPr>
          </a:p>
        </p:txBody>
      </p:sp>
      <p:sp>
        <p:nvSpPr>
          <p:cNvPr id="15" name="正方形/長方形 14"/>
          <p:cNvSpPr/>
          <p:nvPr/>
        </p:nvSpPr>
        <p:spPr>
          <a:xfrm>
            <a:off x="321223" y="715930"/>
            <a:ext cx="1679256" cy="109788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これまでの</a:t>
            </a:r>
            <a:endParaRPr lang="en-US" altLang="ja-JP" dirty="0">
              <a:solidFill>
                <a:schemeClr val="bg1"/>
              </a:solidFill>
            </a:endParaRPr>
          </a:p>
          <a:p>
            <a:pPr algn="ctr"/>
            <a:r>
              <a:rPr lang="ja-JP" altLang="en-US" dirty="0">
                <a:solidFill>
                  <a:schemeClr val="bg1"/>
                </a:solidFill>
              </a:rPr>
              <a:t>取組み</a:t>
            </a:r>
            <a:endParaRPr kumimoji="1" lang="ja-JP" altLang="en-US" dirty="0">
              <a:solidFill>
                <a:schemeClr val="bg1"/>
              </a:solidFill>
            </a:endParaRPr>
          </a:p>
        </p:txBody>
      </p:sp>
      <p:grpSp>
        <p:nvGrpSpPr>
          <p:cNvPr id="17" name="グループ化 16"/>
          <p:cNvGrpSpPr/>
          <p:nvPr/>
        </p:nvGrpSpPr>
        <p:grpSpPr>
          <a:xfrm>
            <a:off x="321223" y="729999"/>
            <a:ext cx="8404687" cy="5501631"/>
            <a:chOff x="207393" y="2247555"/>
            <a:chExt cx="8404687" cy="7464224"/>
          </a:xfrm>
        </p:grpSpPr>
        <p:sp>
          <p:nvSpPr>
            <p:cNvPr id="18" name="正方形/長方形 17"/>
            <p:cNvSpPr/>
            <p:nvPr/>
          </p:nvSpPr>
          <p:spPr>
            <a:xfrm>
              <a:off x="207393" y="3898594"/>
              <a:ext cx="1679256" cy="105999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改善策</a:t>
              </a:r>
              <a:endParaRPr kumimoji="1" lang="ja-JP" altLang="en-US" dirty="0">
                <a:solidFill>
                  <a:schemeClr val="bg1"/>
                </a:solidFill>
              </a:endParaRPr>
            </a:p>
          </p:txBody>
        </p:sp>
        <p:sp>
          <p:nvSpPr>
            <p:cNvPr id="19" name="正方形/長方形 18"/>
            <p:cNvSpPr/>
            <p:nvPr/>
          </p:nvSpPr>
          <p:spPr>
            <a:xfrm>
              <a:off x="1971314" y="3917679"/>
              <a:ext cx="6640763" cy="1040909"/>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400" kern="100" dirty="0">
                  <a:latin typeface="+mn-ea"/>
                  <a:cs typeface="Times New Roman" panose="02020603050405020304" pitchFamily="18" charset="0"/>
                </a:rPr>
                <a:t>港湾計画や上屋維持管理計画の内容も踏まえ、市設上屋更新計画を策定し、上屋の更新等を実施していく。</a:t>
              </a:r>
              <a:endParaRPr lang="en-US" altLang="ja-JP" sz="1400" kern="100" dirty="0">
                <a:latin typeface="+mn-ea"/>
                <a:cs typeface="Times New Roman" panose="02020603050405020304" pitchFamily="18" charset="0"/>
              </a:endParaRPr>
            </a:p>
          </p:txBody>
        </p:sp>
        <p:sp>
          <p:nvSpPr>
            <p:cNvPr id="29" name="正方形/長方形 28"/>
            <p:cNvSpPr/>
            <p:nvPr/>
          </p:nvSpPr>
          <p:spPr>
            <a:xfrm>
              <a:off x="1971317" y="2247555"/>
              <a:ext cx="6640763" cy="1470438"/>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令和３年度に市設上屋更新計画（素案）を策定した。</a:t>
              </a:r>
              <a:endParaRPr lang="en-US" altLang="ja-JP" sz="1400" kern="100" dirty="0">
                <a:latin typeface="+mj-ea"/>
                <a:ea typeface="+mj-ea"/>
                <a:cs typeface="Times New Roman" panose="02020603050405020304" pitchFamily="18" charset="0"/>
              </a:endParaRPr>
            </a:p>
            <a:p>
              <a:pPr algn="just">
                <a:lnSpc>
                  <a:spcPct val="150000"/>
                </a:lnSpc>
              </a:pPr>
              <a:r>
                <a:rPr lang="en-US" altLang="ja-JP" sz="1400" kern="100" dirty="0">
                  <a:latin typeface="+mj-ea"/>
                  <a:ea typeface="+mj-ea"/>
                  <a:cs typeface="Times New Roman" panose="02020603050405020304" pitchFamily="18" charset="0"/>
                </a:rPr>
                <a:t>※</a:t>
              </a:r>
              <a:r>
                <a:rPr lang="ja-JP" altLang="en-US" sz="1400" kern="100" dirty="0">
                  <a:latin typeface="+mj-ea"/>
                  <a:ea typeface="+mj-ea"/>
                  <a:cs typeface="Times New Roman" panose="02020603050405020304" pitchFamily="18" charset="0"/>
                </a:rPr>
                <a:t>素案では、上屋の使用者を対象に実施した意見照会と港湾計画との位置付けを基に所管上屋を４種（更新・機能改良・延命化・廃止）に分類した。</a:t>
              </a:r>
              <a:endParaRPr lang="ja-JP" altLang="ja-JP" sz="1400" kern="100" dirty="0">
                <a:latin typeface="+mj-ea"/>
                <a:ea typeface="+mj-ea"/>
                <a:cs typeface="Times New Roman" panose="02020603050405020304" pitchFamily="18" charset="0"/>
              </a:endParaRPr>
            </a:p>
          </p:txBody>
        </p:sp>
        <p:sp>
          <p:nvSpPr>
            <p:cNvPr id="30" name="正方形/長方形 29"/>
            <p:cNvSpPr/>
            <p:nvPr/>
          </p:nvSpPr>
          <p:spPr>
            <a:xfrm>
              <a:off x="1971315" y="5158274"/>
              <a:ext cx="6640763" cy="3237366"/>
            </a:xfrm>
            <a:prstGeom prst="rect">
              <a:avLst/>
            </a:prstGeom>
            <a:ln w="38100">
              <a:solidFill>
                <a:srgbClr val="7030A0"/>
              </a:solidFill>
            </a:ln>
          </p:spPr>
          <p:txBody>
            <a:bodyPr wrap="square" anchor="t" anchorCtr="0">
              <a:noAutofit/>
            </a:bodyPr>
            <a:lstStyle/>
            <a:p>
              <a:pPr lvl="0" algn="just">
                <a:lnSpc>
                  <a:spcPts val="2800"/>
                </a:lnSpc>
                <a:spcAft>
                  <a:spcPts val="0"/>
                </a:spcAft>
              </a:pPr>
              <a:r>
                <a:rPr lang="ja-JP" altLang="en-US" sz="1400" kern="100" dirty="0">
                  <a:latin typeface="+mn-ea"/>
                  <a:cs typeface="Times New Roman" panose="02020603050405020304" pitchFamily="18" charset="0"/>
                </a:rPr>
                <a:t>令和５年度</a:t>
              </a:r>
              <a:endParaRPr lang="en-US" altLang="ja-JP" sz="1400" kern="100" dirty="0">
                <a:latin typeface="+mn-ea"/>
                <a:cs typeface="Times New Roman" panose="02020603050405020304" pitchFamily="18" charset="0"/>
              </a:endParaRPr>
            </a:p>
            <a:p>
              <a:pPr marL="171450" indent="-171450" algn="just">
                <a:lnSpc>
                  <a:spcPts val="2800"/>
                </a:lnSpc>
                <a:buFont typeface="Wingdings" panose="05000000000000000000" pitchFamily="2" charset="2"/>
                <a:buChar char="Ø"/>
              </a:pPr>
              <a:r>
                <a:rPr lang="ja-JP" altLang="en-US" sz="1400" kern="100" dirty="0">
                  <a:latin typeface="+mn-ea"/>
                  <a:cs typeface="Times New Roman" panose="02020603050405020304" pitchFamily="18" charset="0"/>
                </a:rPr>
                <a:t> 上屋の更新等に向けた方向性（更新基準等）を</a:t>
              </a:r>
              <a:r>
                <a:rPr lang="ja-JP" altLang="en-US" sz="1400" kern="100" dirty="0">
                  <a:solidFill>
                    <a:srgbClr val="000000"/>
                  </a:solidFill>
                  <a:latin typeface="+mn-ea"/>
                  <a:cs typeface="Times New Roman" panose="02020603050405020304" pitchFamily="18" charset="0"/>
                </a:rPr>
                <a:t>整理した</a:t>
              </a:r>
              <a:r>
                <a:rPr lang="ja-JP" altLang="en-US" sz="1400" kern="100" dirty="0">
                  <a:latin typeface="+mn-ea"/>
                  <a:cs typeface="Times New Roman" panose="02020603050405020304" pitchFamily="18" charset="0"/>
                </a:rPr>
                <a:t>。</a:t>
              </a:r>
              <a:endParaRPr lang="en-US" altLang="ja-JP" sz="1400" kern="100" dirty="0">
                <a:latin typeface="+mn-ea"/>
                <a:cs typeface="Times New Roman" panose="02020603050405020304" pitchFamily="18" charset="0"/>
              </a:endParaRPr>
            </a:p>
            <a:p>
              <a:pPr algn="just">
                <a:lnSpc>
                  <a:spcPts val="2800"/>
                </a:lnSpc>
              </a:pPr>
              <a:r>
                <a:rPr lang="ja-JP" altLang="en-US" sz="1400" kern="100" dirty="0">
                  <a:latin typeface="+mn-ea"/>
                  <a:cs typeface="Times New Roman" panose="02020603050405020304" pitchFamily="18" charset="0"/>
                </a:rPr>
                <a:t>令和６年度以降</a:t>
              </a:r>
              <a:endParaRPr lang="en-US" altLang="ja-JP" sz="1400" kern="100" dirty="0">
                <a:latin typeface="+mn-ea"/>
                <a:cs typeface="Times New Roman" panose="02020603050405020304" pitchFamily="18" charset="0"/>
              </a:endParaRPr>
            </a:p>
            <a:p>
              <a:pPr marL="171450" indent="-171450" algn="just">
                <a:lnSpc>
                  <a:spcPts val="2800"/>
                </a:lnSpc>
                <a:buFont typeface="Wingdings" panose="05000000000000000000" pitchFamily="2" charset="2"/>
                <a:buChar char="Ø"/>
              </a:pPr>
              <a:r>
                <a:rPr lang="ja-JP" altLang="en-US" sz="1400" kern="100" dirty="0">
                  <a:latin typeface="+mn-ea"/>
                  <a:cs typeface="Times New Roman" panose="02020603050405020304" pitchFamily="18" charset="0"/>
                </a:rPr>
                <a:t>上記方向性（更新基準等）に基づき市設上屋更新計画を策定し、同計画に基づき上屋の更新等を実施する。また、必要に応じ適宜長期収支見込みへと反映していく。</a:t>
              </a:r>
              <a:endParaRPr lang="en-US" altLang="ja-JP" sz="1400" kern="100" dirty="0">
                <a:latin typeface="+mn-ea"/>
                <a:cs typeface="Times New Roman" panose="02020603050405020304" pitchFamily="18" charset="0"/>
              </a:endParaRPr>
            </a:p>
          </p:txBody>
        </p:sp>
        <p:sp>
          <p:nvSpPr>
            <p:cNvPr id="31" name="正方形/長方形 30"/>
            <p:cNvSpPr/>
            <p:nvPr/>
          </p:nvSpPr>
          <p:spPr>
            <a:xfrm>
              <a:off x="1971314" y="8615664"/>
              <a:ext cx="6640763" cy="1096115"/>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400" kern="100" dirty="0">
                  <a:latin typeface="メイリオ 見出し"/>
                  <a:ea typeface="+mj-ea"/>
                  <a:cs typeface="Times New Roman" panose="02020603050405020304" pitchFamily="18" charset="0"/>
                </a:rPr>
                <a:t>計画的な上屋の更新や機能改良等を図ることで長期的かつ安定的な施設の提供が可能となり、使用者が大阪港に定着することに繋がる。</a:t>
              </a:r>
              <a:endParaRPr lang="ja-JP" altLang="ja-JP" sz="1400" kern="100" dirty="0">
                <a:latin typeface="メイリオ 見出し"/>
                <a:ea typeface="+mj-ea"/>
                <a:cs typeface="Times New Roman" panose="02020603050405020304" pitchFamily="18" charset="0"/>
              </a:endParaRPr>
            </a:p>
          </p:txBody>
        </p:sp>
      </p:grpSp>
      <p:sp>
        <p:nvSpPr>
          <p:cNvPr id="21" name="正方形/長方形 20"/>
          <p:cNvSpPr/>
          <p:nvPr/>
        </p:nvSpPr>
        <p:spPr>
          <a:xfrm>
            <a:off x="321223" y="2875393"/>
            <a:ext cx="1679256" cy="238615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スケジュール</a:t>
            </a:r>
            <a:endParaRPr kumimoji="1" lang="ja-JP" altLang="en-US" dirty="0">
              <a:solidFill>
                <a:schemeClr val="bg1"/>
              </a:solidFill>
            </a:endParaRPr>
          </a:p>
        </p:txBody>
      </p:sp>
      <p:sp>
        <p:nvSpPr>
          <p:cNvPr id="24" name="正方形/長方形 23"/>
          <p:cNvSpPr/>
          <p:nvPr/>
        </p:nvSpPr>
        <p:spPr>
          <a:xfrm>
            <a:off x="321223" y="5423720"/>
            <a:ext cx="1679256" cy="82197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効果</a:t>
            </a:r>
            <a:endParaRPr lang="en-US" altLang="ja-JP" dirty="0">
              <a:solidFill>
                <a:schemeClr val="bg1"/>
              </a:solidFill>
            </a:endParaRPr>
          </a:p>
        </p:txBody>
      </p:sp>
    </p:spTree>
    <p:extLst>
      <p:ext uri="{BB962C8B-B14F-4D97-AF65-F5344CB8AC3E}">
        <p14:creationId xmlns:p14="http://schemas.microsoft.com/office/powerpoint/2010/main" val="2852050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88233"/>
            <a:ext cx="7886700" cy="618186"/>
          </a:xfrm>
        </p:spPr>
        <p:txBody>
          <a:bodyPr>
            <a:noAutofit/>
          </a:bodyPr>
          <a:lstStyle/>
          <a:p>
            <a:r>
              <a:rPr lang="en-US" altLang="ja-JP" sz="1800" b="1" dirty="0">
                <a:solidFill>
                  <a:schemeClr val="tx1"/>
                </a:solidFill>
                <a:latin typeface="+mj-ea"/>
              </a:rPr>
              <a:t>Ⅳ</a:t>
            </a:r>
            <a:r>
              <a:rPr kumimoji="1" lang="ja-JP" altLang="en-US" sz="1800" b="1" dirty="0">
                <a:solidFill>
                  <a:schemeClr val="tx1"/>
                </a:solidFill>
                <a:latin typeface="+mj-ea"/>
              </a:rPr>
              <a:t>　経営改善策</a:t>
            </a:r>
            <a:br>
              <a:rPr kumimoji="1" lang="en-US" altLang="ja-JP" sz="1600" b="1" dirty="0">
                <a:solidFill>
                  <a:schemeClr val="tx1"/>
                </a:solidFill>
                <a:latin typeface="+mj-ea"/>
              </a:rPr>
            </a:br>
            <a:endParaRPr kumimoji="1" lang="ja-JP" altLang="en-US" sz="1800" b="1" dirty="0">
              <a:solidFill>
                <a:schemeClr val="tx1"/>
              </a:solidFill>
              <a:latin typeface="+mj-ea"/>
            </a:endParaRPr>
          </a:p>
        </p:txBody>
      </p:sp>
      <p:sp>
        <p:nvSpPr>
          <p:cNvPr id="4" name="スライド番号プレースホルダー 3"/>
          <p:cNvSpPr>
            <a:spLocks noGrp="1"/>
          </p:cNvSpPr>
          <p:nvPr>
            <p:ph type="sldNum" sz="quarter" idx="12"/>
          </p:nvPr>
        </p:nvSpPr>
        <p:spPr>
          <a:xfrm>
            <a:off x="8697339" y="6605720"/>
            <a:ext cx="512638" cy="365125"/>
          </a:xfrm>
        </p:spPr>
        <p:txBody>
          <a:bodyPr/>
          <a:lstStyle/>
          <a:p>
            <a:r>
              <a:rPr lang="ja-JP" altLang="en-US" dirty="0"/>
              <a:t>７</a:t>
            </a:r>
            <a:endParaRPr kumimoji="1" lang="ja-JP" altLang="en-US" dirty="0"/>
          </a:p>
        </p:txBody>
      </p:sp>
      <p:sp>
        <p:nvSpPr>
          <p:cNvPr id="7" name="正方形/長方形 6"/>
          <p:cNvSpPr/>
          <p:nvPr/>
        </p:nvSpPr>
        <p:spPr>
          <a:xfrm>
            <a:off x="136430" y="422611"/>
            <a:ext cx="7834942" cy="523220"/>
          </a:xfrm>
          <a:prstGeom prst="rect">
            <a:avLst/>
          </a:prstGeom>
        </p:spPr>
        <p:txBody>
          <a:bodyPr wrap="square">
            <a:spAutoFit/>
          </a:bodyPr>
          <a:lstStyle/>
          <a:p>
            <a:pPr algn="just">
              <a:lnSpc>
                <a:spcPct val="200000"/>
              </a:lnSpc>
            </a:pP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３．土地賃借料負担</a:t>
            </a:r>
            <a:r>
              <a:rPr lang="en-US" altLang="ja-JP" sz="1600" kern="100" dirty="0">
                <a:effectLst>
                  <a:outerShdw blurRad="38100" dist="38100" dir="2700000" algn="tl">
                    <a:srgbClr val="000000">
                      <a:alpha val="43137"/>
                    </a:srgbClr>
                  </a:outerShdw>
                </a:effectLst>
                <a:latin typeface="+mj-ea"/>
                <a:cs typeface="Times New Roman" panose="02020603050405020304" pitchFamily="18" charset="0"/>
              </a:rPr>
              <a:t>(</a:t>
            </a:r>
            <a:r>
              <a:rPr lang="ja-JP" altLang="en-US" sz="1600" kern="100" dirty="0">
                <a:effectLst>
                  <a:outerShdw blurRad="38100" dist="38100" dir="2700000" algn="tl">
                    <a:srgbClr val="000000">
                      <a:alpha val="43137"/>
                    </a:srgbClr>
                  </a:outerShdw>
                </a:effectLst>
                <a:latin typeface="+mj-ea"/>
                <a:cs typeface="Times New Roman" panose="02020603050405020304" pitchFamily="18" charset="0"/>
              </a:rPr>
              <a:t>施設提供事業から埋立事業への支払</a:t>
            </a:r>
            <a:r>
              <a:rPr lang="en-US" altLang="ja-JP" sz="1600" kern="100" dirty="0">
                <a:effectLst>
                  <a:outerShdw blurRad="38100" dist="38100" dir="2700000" algn="tl">
                    <a:srgbClr val="000000">
                      <a:alpha val="43137"/>
                    </a:srgbClr>
                  </a:outerShdw>
                </a:effectLst>
                <a:latin typeface="+mj-ea"/>
                <a:cs typeface="Times New Roman" panose="02020603050405020304" pitchFamily="18" charset="0"/>
              </a:rPr>
              <a:t>)</a:t>
            </a:r>
          </a:p>
        </p:txBody>
      </p:sp>
      <p:grpSp>
        <p:nvGrpSpPr>
          <p:cNvPr id="27" name="グループ化 26"/>
          <p:cNvGrpSpPr/>
          <p:nvPr/>
        </p:nvGrpSpPr>
        <p:grpSpPr>
          <a:xfrm>
            <a:off x="321223" y="1040796"/>
            <a:ext cx="8541423" cy="1580484"/>
            <a:chOff x="207393" y="3819075"/>
            <a:chExt cx="8404691" cy="3520744"/>
          </a:xfrm>
        </p:grpSpPr>
        <p:sp>
          <p:nvSpPr>
            <p:cNvPr id="28" name="正方形/長方形 27"/>
            <p:cNvSpPr/>
            <p:nvPr/>
          </p:nvSpPr>
          <p:spPr>
            <a:xfrm>
              <a:off x="207393" y="3819077"/>
              <a:ext cx="1679256" cy="352074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これまでの</a:t>
              </a:r>
              <a:endParaRPr lang="en-US" altLang="ja-JP" dirty="0">
                <a:solidFill>
                  <a:schemeClr val="bg1"/>
                </a:solidFill>
              </a:endParaRPr>
            </a:p>
            <a:p>
              <a:pPr algn="ctr"/>
              <a:r>
                <a:rPr lang="ja-JP" altLang="en-US" dirty="0">
                  <a:solidFill>
                    <a:schemeClr val="bg1"/>
                  </a:solidFill>
                </a:rPr>
                <a:t>取組み</a:t>
              </a:r>
              <a:endParaRPr kumimoji="1" lang="ja-JP" altLang="en-US" dirty="0">
                <a:solidFill>
                  <a:schemeClr val="bg1"/>
                </a:solidFill>
              </a:endParaRPr>
            </a:p>
          </p:txBody>
        </p:sp>
        <p:sp>
          <p:nvSpPr>
            <p:cNvPr id="29" name="正方形/長方形 28"/>
            <p:cNvSpPr/>
            <p:nvPr/>
          </p:nvSpPr>
          <p:spPr>
            <a:xfrm>
              <a:off x="1971321" y="3819075"/>
              <a:ext cx="6640763" cy="3520744"/>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次のとおり、埋立事業から</a:t>
              </a:r>
              <a:r>
                <a:rPr lang="en-US" altLang="ja-JP" sz="1400" kern="100" dirty="0">
                  <a:latin typeface="+mj-ea"/>
                  <a:ea typeface="+mj-ea"/>
                  <a:cs typeface="Times New Roman" panose="02020603050405020304" pitchFamily="18" charset="0"/>
                </a:rPr>
                <a:t>10</a:t>
              </a:r>
              <a:r>
                <a:rPr lang="ja-JP" altLang="en-US" sz="1400" kern="100" dirty="0">
                  <a:latin typeface="+mj-ea"/>
                  <a:ea typeface="+mj-ea"/>
                  <a:cs typeface="Times New Roman" panose="02020603050405020304" pitchFamily="18" charset="0"/>
                </a:rPr>
                <a:t>年分割により埠頭用地を取得した。</a:t>
              </a:r>
              <a:endParaRPr lang="en-US" altLang="ja-JP" sz="1400" kern="100" dirty="0">
                <a:latin typeface="+mj-ea"/>
                <a:ea typeface="+mj-ea"/>
                <a:cs typeface="Times New Roman" panose="02020603050405020304" pitchFamily="18" charset="0"/>
              </a:endParaRPr>
            </a:p>
            <a:p>
              <a:pPr lvl="0" algn="just">
                <a:lnSpc>
                  <a:spcPct val="150000"/>
                </a:lnSpc>
                <a:spcAft>
                  <a:spcPts val="0"/>
                </a:spcAft>
              </a:pPr>
              <a:r>
                <a:rPr lang="ja-JP" altLang="en-US" sz="1300" kern="100" dirty="0">
                  <a:latin typeface="+mj-ea"/>
                  <a:ea typeface="+mj-ea"/>
                  <a:cs typeface="Times New Roman" panose="02020603050405020304" pitchFamily="18" charset="0"/>
                </a:rPr>
                <a:t>　・</a:t>
              </a:r>
              <a:r>
                <a:rPr lang="en-US" altLang="ja-JP" sz="1300" kern="100" dirty="0">
                  <a:latin typeface="+mj-ea"/>
                  <a:ea typeface="+mj-ea"/>
                  <a:cs typeface="Times New Roman" panose="02020603050405020304" pitchFamily="18" charset="0"/>
                </a:rPr>
                <a:t>H27</a:t>
              </a:r>
              <a:r>
                <a:rPr lang="ja-JP" altLang="en-US" sz="1300" kern="100" dirty="0">
                  <a:latin typeface="+mj-ea"/>
                  <a:ea typeface="+mj-ea"/>
                  <a:cs typeface="Times New Roman" panose="02020603050405020304" pitchFamily="18" charset="0"/>
                </a:rPr>
                <a:t>：</a:t>
              </a:r>
              <a:r>
                <a:rPr lang="en-US" altLang="ja-JP" sz="1300" kern="100" dirty="0">
                  <a:latin typeface="+mj-ea"/>
                  <a:ea typeface="+mj-ea"/>
                  <a:cs typeface="Times New Roman" panose="02020603050405020304" pitchFamily="18" charset="0"/>
                </a:rPr>
                <a:t>R</a:t>
              </a:r>
              <a:r>
                <a:rPr lang="ja-JP" altLang="en-US" sz="1300" kern="100" dirty="0">
                  <a:latin typeface="+mj-ea"/>
                  <a:ea typeface="+mj-ea"/>
                  <a:cs typeface="Times New Roman" panose="02020603050405020304" pitchFamily="18" charset="0"/>
                </a:rPr>
                <a:t>地区荷さばき地の一部及び</a:t>
              </a:r>
              <a:r>
                <a:rPr lang="en-US" altLang="ja-JP" sz="1300" kern="100" dirty="0">
                  <a:latin typeface="+mj-ea"/>
                  <a:ea typeface="+mj-ea"/>
                  <a:cs typeface="Times New Roman" panose="02020603050405020304" pitchFamily="18" charset="0"/>
                </a:rPr>
                <a:t>F</a:t>
              </a:r>
              <a:r>
                <a:rPr lang="ja-JP" altLang="en-US" sz="1300" kern="100" dirty="0">
                  <a:latin typeface="+mj-ea"/>
                  <a:ea typeface="+mj-ea"/>
                  <a:cs typeface="Times New Roman" panose="02020603050405020304" pitchFamily="18" charset="0"/>
                </a:rPr>
                <a:t>地区荷さばき地</a:t>
              </a:r>
              <a:endParaRPr lang="en-US" altLang="ja-JP" sz="1300" kern="100" dirty="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a:t>
              </a:r>
              <a:r>
                <a:rPr lang="en-US" altLang="ja-JP" sz="1300" kern="100" dirty="0">
                  <a:latin typeface="+mj-ea"/>
                  <a:ea typeface="+mj-ea"/>
                  <a:cs typeface="Times New Roman" panose="02020603050405020304" pitchFamily="18" charset="0"/>
                </a:rPr>
                <a:t>H28</a:t>
              </a:r>
              <a:r>
                <a:rPr lang="ja-JP" altLang="en-US" sz="1300" kern="100" dirty="0">
                  <a:latin typeface="+mj-ea"/>
                  <a:ea typeface="+mj-ea"/>
                  <a:cs typeface="Times New Roman" panose="02020603050405020304" pitchFamily="18" charset="0"/>
                </a:rPr>
                <a:t>：</a:t>
              </a:r>
              <a:r>
                <a:rPr lang="en-US" altLang="ja-JP" sz="1300" kern="100" dirty="0">
                  <a:latin typeface="+mj-ea"/>
                  <a:ea typeface="+mj-ea"/>
                  <a:cs typeface="Times New Roman" panose="02020603050405020304" pitchFamily="18" charset="0"/>
                </a:rPr>
                <a:t>R</a:t>
              </a:r>
              <a:r>
                <a:rPr lang="ja-JP" altLang="en-US" sz="1300" kern="100" dirty="0">
                  <a:latin typeface="+mj-ea"/>
                  <a:ea typeface="+mj-ea"/>
                  <a:cs typeface="Times New Roman" panose="02020603050405020304" pitchFamily="18" charset="0"/>
                </a:rPr>
                <a:t>地区荷さばき地の一部</a:t>
              </a:r>
              <a:endParaRPr lang="en-US" altLang="ja-JP" sz="1300" kern="100" dirty="0">
                <a:latin typeface="+mj-ea"/>
                <a:ea typeface="+mj-ea"/>
                <a:cs typeface="Times New Roman" panose="02020603050405020304" pitchFamily="18" charset="0"/>
              </a:endParaRPr>
            </a:p>
            <a:p>
              <a:pPr lvl="0" algn="just">
                <a:spcAft>
                  <a:spcPts val="0"/>
                </a:spcAft>
              </a:pPr>
              <a:r>
                <a:rPr lang="ja-JP" altLang="en-US" sz="1300" kern="100" dirty="0">
                  <a:latin typeface="+mj-ea"/>
                  <a:ea typeface="+mj-ea"/>
                  <a:cs typeface="Times New Roman" panose="02020603050405020304" pitchFamily="18" charset="0"/>
                </a:rPr>
                <a:t>　・</a:t>
              </a:r>
              <a:r>
                <a:rPr lang="en-US" altLang="ja-JP" sz="1300" kern="100" dirty="0">
                  <a:latin typeface="+mj-ea"/>
                  <a:ea typeface="+mj-ea"/>
                  <a:cs typeface="Times New Roman" panose="02020603050405020304" pitchFamily="18" charset="0"/>
                </a:rPr>
                <a:t>R4</a:t>
              </a:r>
              <a:r>
                <a:rPr lang="ja-JP" altLang="en-US" sz="1300" kern="100" dirty="0">
                  <a:latin typeface="+mj-ea"/>
                  <a:ea typeface="+mj-ea"/>
                  <a:cs typeface="Times New Roman" panose="02020603050405020304" pitchFamily="18" charset="0"/>
                </a:rPr>
                <a:t>  ：</a:t>
              </a:r>
              <a:r>
                <a:rPr lang="en-US" altLang="ja-JP" sz="1300" kern="100" dirty="0">
                  <a:latin typeface="+mj-ea"/>
                  <a:ea typeface="+mj-ea"/>
                  <a:cs typeface="Times New Roman" panose="02020603050405020304" pitchFamily="18" charset="0"/>
                </a:rPr>
                <a:t>R</a:t>
              </a:r>
              <a:r>
                <a:rPr lang="ja-JP" altLang="en-US" sz="1300" kern="100" dirty="0">
                  <a:latin typeface="+mj-ea"/>
                  <a:ea typeface="+mj-ea"/>
                  <a:cs typeface="Times New Roman" panose="02020603050405020304" pitchFamily="18" charset="0"/>
                </a:rPr>
                <a:t>地区荷さばき地の一部及び</a:t>
              </a:r>
              <a:r>
                <a:rPr lang="en-US" altLang="ja-JP" sz="1300" kern="100" dirty="0">
                  <a:latin typeface="+mj-ea"/>
                  <a:ea typeface="+mj-ea"/>
                  <a:cs typeface="Times New Roman" panose="02020603050405020304" pitchFamily="18" charset="0"/>
                </a:rPr>
                <a:t>KF</a:t>
              </a:r>
              <a:r>
                <a:rPr lang="ja-JP" altLang="en-US" sz="1300" kern="100" dirty="0">
                  <a:latin typeface="+mj-ea"/>
                  <a:ea typeface="+mj-ea"/>
                  <a:cs typeface="Times New Roman" panose="02020603050405020304" pitchFamily="18" charset="0"/>
                </a:rPr>
                <a:t>地区荷さばき地</a:t>
              </a:r>
              <a:endParaRPr lang="en-US" altLang="ja-JP" sz="1300"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i="1" kern="100" dirty="0">
                  <a:latin typeface="+mj-ea"/>
                  <a:ea typeface="+mj-ea"/>
                  <a:cs typeface="Times New Roman" panose="02020603050405020304" pitchFamily="18" charset="0"/>
                </a:rPr>
                <a:t>しかしながら、埠頭用地全体の取得方針はなく、個別判断となっている。</a:t>
              </a:r>
              <a:endParaRPr lang="en-US" altLang="ja-JP" sz="1400" i="1"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30" name="グループ化 29"/>
          <p:cNvGrpSpPr/>
          <p:nvPr/>
        </p:nvGrpSpPr>
        <p:grpSpPr>
          <a:xfrm>
            <a:off x="321223" y="2690978"/>
            <a:ext cx="8541423" cy="1027583"/>
            <a:chOff x="207393" y="3927864"/>
            <a:chExt cx="8404691" cy="1728578"/>
          </a:xfrm>
        </p:grpSpPr>
        <p:sp>
          <p:nvSpPr>
            <p:cNvPr id="31" name="正方形/長方形 30"/>
            <p:cNvSpPr/>
            <p:nvPr/>
          </p:nvSpPr>
          <p:spPr>
            <a:xfrm>
              <a:off x="207393" y="3927864"/>
              <a:ext cx="1679256" cy="172857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改善策</a:t>
              </a:r>
              <a:endParaRPr kumimoji="1" lang="ja-JP" altLang="en-US" dirty="0">
                <a:solidFill>
                  <a:schemeClr val="bg1"/>
                </a:solidFill>
              </a:endParaRPr>
            </a:p>
          </p:txBody>
        </p:sp>
        <p:sp>
          <p:nvSpPr>
            <p:cNvPr id="32" name="正方形/長方形 31"/>
            <p:cNvSpPr/>
            <p:nvPr/>
          </p:nvSpPr>
          <p:spPr>
            <a:xfrm>
              <a:off x="1971321" y="3927865"/>
              <a:ext cx="6640763" cy="1728576"/>
            </a:xfrm>
            <a:prstGeom prst="rect">
              <a:avLst/>
            </a:prstGeom>
            <a:ln w="38100">
              <a:solidFill>
                <a:srgbClr val="7030A0"/>
              </a:solidFill>
            </a:ln>
          </p:spPr>
          <p:txBody>
            <a:bodyPr wrap="square" anchor="t" anchorCtr="0">
              <a:noAutofit/>
            </a:bodyPr>
            <a:lstStyle/>
            <a:p>
              <a:pPr marL="285750" lvl="0" indent="-285750" algn="just">
                <a:lnSpc>
                  <a:spcPts val="2300"/>
                </a:lnSpc>
                <a:spcAft>
                  <a:spcPts val="0"/>
                </a:spcAft>
                <a:buFont typeface="Wingdings" panose="05000000000000000000" pitchFamily="2" charset="2"/>
                <a:buChar char="Ø"/>
              </a:pPr>
              <a:r>
                <a:rPr lang="ja-JP" altLang="en-US" sz="1400" kern="100" dirty="0">
                  <a:solidFill>
                    <a:srgbClr val="080808"/>
                  </a:solidFill>
                  <a:latin typeface="+mj-ea"/>
                  <a:ea typeface="+mj-ea"/>
                  <a:cs typeface="Times New Roman" panose="02020603050405020304" pitchFamily="18" charset="0"/>
                </a:rPr>
                <a:t>埠頭用地を一括で取得する。（暫定的な埠頭用地を除く）</a:t>
              </a:r>
              <a:endParaRPr lang="en-US" altLang="ja-JP" sz="1400" kern="100" dirty="0">
                <a:solidFill>
                  <a:srgbClr val="080808"/>
                </a:solidFill>
                <a:latin typeface="+mj-ea"/>
                <a:ea typeface="+mj-ea"/>
                <a:cs typeface="Times New Roman" panose="02020603050405020304" pitchFamily="18" charset="0"/>
              </a:endParaRPr>
            </a:p>
            <a:p>
              <a:pPr lvl="0" algn="just">
                <a:lnSpc>
                  <a:spcPts val="2300"/>
                </a:lnSpc>
                <a:spcAft>
                  <a:spcPts val="0"/>
                </a:spcAft>
              </a:pPr>
              <a:r>
                <a:rPr lang="ja-JP" altLang="en-US" sz="1300" kern="100" dirty="0">
                  <a:solidFill>
                    <a:srgbClr val="080808"/>
                  </a:solidFill>
                  <a:latin typeface="+mj-ea"/>
                  <a:ea typeface="+mj-ea"/>
                  <a:cs typeface="Times New Roman" panose="02020603050405020304" pitchFamily="18" charset="0"/>
                </a:rPr>
                <a:t>　・取得総額：約</a:t>
              </a:r>
              <a:r>
                <a:rPr lang="en-US" altLang="ja-JP" sz="1300" kern="100" dirty="0">
                  <a:solidFill>
                    <a:srgbClr val="080808"/>
                  </a:solidFill>
                  <a:latin typeface="+mj-ea"/>
                  <a:ea typeface="+mj-ea"/>
                  <a:cs typeface="Times New Roman" panose="02020603050405020304" pitchFamily="18" charset="0"/>
                </a:rPr>
                <a:t>362</a:t>
              </a:r>
              <a:r>
                <a:rPr lang="ja-JP" altLang="en-US" sz="1300" kern="100" dirty="0">
                  <a:solidFill>
                    <a:srgbClr val="080808"/>
                  </a:solidFill>
                  <a:latin typeface="+mj-ea"/>
                  <a:ea typeface="+mj-ea"/>
                  <a:cs typeface="Times New Roman" panose="02020603050405020304" pitchFamily="18" charset="0"/>
                </a:rPr>
                <a:t>億円（取得費用の支払いについては</a:t>
              </a:r>
              <a:r>
                <a:rPr lang="en-US" altLang="ja-JP" sz="1300" kern="100" dirty="0">
                  <a:solidFill>
                    <a:srgbClr val="080808"/>
                  </a:solidFill>
                  <a:latin typeface="+mj-ea"/>
                  <a:ea typeface="+mj-ea"/>
                  <a:cs typeface="Times New Roman" panose="02020603050405020304" pitchFamily="18" charset="0"/>
                </a:rPr>
                <a:t>20</a:t>
              </a:r>
              <a:r>
                <a:rPr lang="ja-JP" altLang="en-US" sz="1300" kern="100" dirty="0">
                  <a:solidFill>
                    <a:srgbClr val="080808"/>
                  </a:solidFill>
                  <a:latin typeface="+mj-ea"/>
                  <a:ea typeface="+mj-ea"/>
                  <a:cs typeface="Times New Roman" panose="02020603050405020304" pitchFamily="18" charset="0"/>
                </a:rPr>
                <a:t>年分割で行う。 ）</a:t>
              </a:r>
              <a:endParaRPr lang="en-US" altLang="ja-JP" sz="1300" kern="100" dirty="0">
                <a:solidFill>
                  <a:srgbClr val="080808"/>
                </a:solidFill>
                <a:latin typeface="+mj-ea"/>
                <a:ea typeface="+mj-ea"/>
                <a:cs typeface="Times New Roman" panose="02020603050405020304" pitchFamily="18" charset="0"/>
              </a:endParaRPr>
            </a:p>
            <a:p>
              <a:pPr lvl="0" algn="just">
                <a:lnSpc>
                  <a:spcPts val="2300"/>
                </a:lnSpc>
                <a:spcAft>
                  <a:spcPts val="0"/>
                </a:spcAft>
              </a:pPr>
              <a:r>
                <a:rPr lang="ja-JP" altLang="en-US" sz="1300" kern="100" dirty="0">
                  <a:solidFill>
                    <a:srgbClr val="080808"/>
                  </a:solidFill>
                  <a:latin typeface="+mj-ea"/>
                  <a:ea typeface="+mj-ea"/>
                  <a:cs typeface="Times New Roman" panose="02020603050405020304" pitchFamily="18" charset="0"/>
                </a:rPr>
                <a:t>　・取得面積：約</a:t>
              </a:r>
              <a:r>
                <a:rPr lang="en-US" altLang="ja-JP" sz="1300" kern="100" dirty="0">
                  <a:solidFill>
                    <a:srgbClr val="080808"/>
                  </a:solidFill>
                  <a:latin typeface="+mj-ea"/>
                  <a:ea typeface="+mj-ea"/>
                  <a:cs typeface="Times New Roman" panose="02020603050405020304" pitchFamily="18" charset="0"/>
                </a:rPr>
                <a:t>65</a:t>
              </a:r>
              <a:r>
                <a:rPr lang="ja-JP" altLang="en-US" sz="1300" kern="100" dirty="0">
                  <a:solidFill>
                    <a:srgbClr val="080808"/>
                  </a:solidFill>
                  <a:latin typeface="+mj-ea"/>
                  <a:ea typeface="+mj-ea"/>
                  <a:cs typeface="Times New Roman" panose="02020603050405020304" pitchFamily="18" charset="0"/>
                </a:rPr>
                <a:t>㏊</a:t>
              </a:r>
              <a:endParaRPr lang="en-US" altLang="ja-JP" sz="1300" kern="100" dirty="0">
                <a:solidFill>
                  <a:srgbClr val="080808"/>
                </a:solidFill>
                <a:latin typeface="+mj-ea"/>
                <a:ea typeface="+mj-ea"/>
                <a:cs typeface="Times New Roman" panose="02020603050405020304" pitchFamily="18" charset="0"/>
              </a:endParaRPr>
            </a:p>
          </p:txBody>
        </p:sp>
      </p:grpSp>
      <p:grpSp>
        <p:nvGrpSpPr>
          <p:cNvPr id="33" name="グループ化 32"/>
          <p:cNvGrpSpPr/>
          <p:nvPr/>
        </p:nvGrpSpPr>
        <p:grpSpPr>
          <a:xfrm>
            <a:off x="321223" y="3788259"/>
            <a:ext cx="8541423" cy="2068350"/>
            <a:chOff x="244871" y="4323561"/>
            <a:chExt cx="8367213" cy="1724411"/>
          </a:xfrm>
        </p:grpSpPr>
        <p:sp>
          <p:nvSpPr>
            <p:cNvPr id="34" name="正方形/長方形 33"/>
            <p:cNvSpPr/>
            <p:nvPr/>
          </p:nvSpPr>
          <p:spPr>
            <a:xfrm>
              <a:off x="244871" y="4323561"/>
              <a:ext cx="1671768" cy="172441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スケジュール</a:t>
              </a:r>
              <a:endParaRPr kumimoji="1" lang="ja-JP" altLang="en-US" dirty="0">
                <a:solidFill>
                  <a:schemeClr val="bg1"/>
                </a:solidFill>
              </a:endParaRPr>
            </a:p>
          </p:txBody>
        </p:sp>
        <p:sp>
          <p:nvSpPr>
            <p:cNvPr id="35" name="正方形/長方形 34"/>
            <p:cNvSpPr/>
            <p:nvPr/>
          </p:nvSpPr>
          <p:spPr>
            <a:xfrm>
              <a:off x="2000934" y="4323562"/>
              <a:ext cx="6611150" cy="1724410"/>
            </a:xfrm>
            <a:prstGeom prst="rect">
              <a:avLst/>
            </a:prstGeom>
            <a:ln w="38100">
              <a:solidFill>
                <a:srgbClr val="7030A0"/>
              </a:solidFill>
            </a:ln>
          </p:spPr>
          <p:txBody>
            <a:bodyPr wrap="square" anchor="t" anchorCtr="0">
              <a:noAutofit/>
            </a:bodyPr>
            <a:lstStyle/>
            <a:p>
              <a:pPr lvl="0" algn="just">
                <a:lnSpc>
                  <a:spcPts val="2100"/>
                </a:lnSpc>
                <a:spcAft>
                  <a:spcPts val="0"/>
                </a:spcAft>
              </a:pPr>
              <a:r>
                <a:rPr lang="ja-JP" altLang="en-US" sz="1400" kern="100" dirty="0">
                  <a:solidFill>
                    <a:srgbClr val="080808"/>
                  </a:solidFill>
                  <a:latin typeface="+mj-ea"/>
                  <a:ea typeface="+mj-ea"/>
                  <a:cs typeface="Times New Roman" panose="02020603050405020304" pitchFamily="18" charset="0"/>
                </a:rPr>
                <a:t>令和５年度</a:t>
              </a:r>
              <a:endParaRPr lang="en-US" altLang="ja-JP" sz="1400" kern="100" dirty="0">
                <a:solidFill>
                  <a:srgbClr val="080808"/>
                </a:solidFill>
                <a:latin typeface="+mj-ea"/>
                <a:ea typeface="+mj-ea"/>
                <a:cs typeface="Times New Roman" panose="02020603050405020304" pitchFamily="18" charset="0"/>
              </a:endParaRPr>
            </a:p>
            <a:p>
              <a:pPr marL="285750" indent="-285750" algn="just">
                <a:lnSpc>
                  <a:spcPts val="2100"/>
                </a:lnSpc>
                <a:buFont typeface="Wingdings" panose="05000000000000000000" pitchFamily="2" charset="2"/>
                <a:buChar char="Ø"/>
              </a:pPr>
              <a:r>
                <a:rPr lang="ja-JP" altLang="en-US" sz="1400" kern="100" dirty="0">
                  <a:solidFill>
                    <a:srgbClr val="080808"/>
                  </a:solidFill>
                  <a:latin typeface="+mj-ea"/>
                  <a:ea typeface="+mj-ea"/>
                  <a:cs typeface="Times New Roman" panose="02020603050405020304" pitchFamily="18" charset="0"/>
                </a:rPr>
                <a:t>取得する埠頭用地の選別、取得面積の精査</a:t>
              </a:r>
              <a:endParaRPr lang="en-US" altLang="ja-JP" sz="1400" kern="100" dirty="0">
                <a:solidFill>
                  <a:srgbClr val="080808"/>
                </a:solidFill>
                <a:latin typeface="+mj-ea"/>
                <a:ea typeface="+mj-ea"/>
                <a:cs typeface="Times New Roman" panose="02020603050405020304" pitchFamily="18" charset="0"/>
              </a:endParaRPr>
            </a:p>
            <a:p>
              <a:pPr marL="285750" lvl="0" indent="-285750" algn="just">
                <a:lnSpc>
                  <a:spcPts val="2100"/>
                </a:lnSpc>
                <a:spcAft>
                  <a:spcPts val="0"/>
                </a:spcAft>
                <a:buFont typeface="Wingdings" panose="05000000000000000000" pitchFamily="2" charset="2"/>
                <a:buChar char="Ø"/>
              </a:pPr>
              <a:r>
                <a:rPr lang="ja-JP" altLang="en-US" sz="1400" kern="100" dirty="0">
                  <a:solidFill>
                    <a:srgbClr val="080808"/>
                  </a:solidFill>
                  <a:latin typeface="+mj-ea"/>
                  <a:ea typeface="+mj-ea"/>
                  <a:cs typeface="Times New Roman" panose="02020603050405020304" pitchFamily="18" charset="0"/>
                </a:rPr>
                <a:t>取得条件等に係る有識者（弁護士、公認会計士）への相談及び関係局との協議</a:t>
              </a:r>
              <a:endParaRPr lang="en-US" altLang="ja-JP" sz="1400" kern="100" dirty="0">
                <a:solidFill>
                  <a:srgbClr val="080808"/>
                </a:solidFill>
                <a:latin typeface="+mj-ea"/>
                <a:ea typeface="+mj-ea"/>
                <a:cs typeface="Times New Roman" panose="02020603050405020304" pitchFamily="18" charset="0"/>
              </a:endParaRPr>
            </a:p>
            <a:p>
              <a:pPr marL="285750" lvl="0" indent="-285750" algn="just">
                <a:lnSpc>
                  <a:spcPts val="2100"/>
                </a:lnSpc>
                <a:spcAft>
                  <a:spcPts val="0"/>
                </a:spcAft>
                <a:buFont typeface="Wingdings" panose="05000000000000000000" pitchFamily="2" charset="2"/>
                <a:buChar char="Ø"/>
              </a:pPr>
              <a:r>
                <a:rPr lang="ja-JP" altLang="en-US" sz="1400" kern="100" dirty="0">
                  <a:solidFill>
                    <a:srgbClr val="080808"/>
                  </a:solidFill>
                  <a:latin typeface="+mj-ea"/>
                  <a:ea typeface="+mj-ea"/>
                  <a:cs typeface="Times New Roman" panose="02020603050405020304" pitchFamily="18" charset="0"/>
                </a:rPr>
                <a:t>埠頭用地取得方針の策定</a:t>
              </a:r>
              <a:endParaRPr lang="en-US" altLang="ja-JP" sz="1400" kern="100" dirty="0">
                <a:solidFill>
                  <a:srgbClr val="080808"/>
                </a:solidFill>
                <a:latin typeface="+mj-ea"/>
                <a:ea typeface="+mj-ea"/>
                <a:cs typeface="Times New Roman" panose="02020603050405020304" pitchFamily="18" charset="0"/>
              </a:endParaRPr>
            </a:p>
            <a:p>
              <a:pPr lvl="0" algn="just">
                <a:lnSpc>
                  <a:spcPts val="2500"/>
                </a:lnSpc>
                <a:spcAft>
                  <a:spcPts val="0"/>
                </a:spcAft>
              </a:pPr>
              <a:r>
                <a:rPr lang="ja-JP" altLang="en-US" sz="1400" kern="100" dirty="0">
                  <a:solidFill>
                    <a:srgbClr val="080808"/>
                  </a:solidFill>
                  <a:latin typeface="+mj-ea"/>
                  <a:ea typeface="+mj-ea"/>
                  <a:cs typeface="Times New Roman" panose="02020603050405020304" pitchFamily="18" charset="0"/>
                </a:rPr>
                <a:t>令和６年度以降</a:t>
              </a:r>
              <a:endParaRPr lang="en-US" altLang="ja-JP" sz="1400" kern="100" dirty="0">
                <a:solidFill>
                  <a:srgbClr val="080808"/>
                </a:solidFill>
                <a:latin typeface="+mj-ea"/>
                <a:ea typeface="+mj-ea"/>
                <a:cs typeface="Times New Roman" panose="02020603050405020304" pitchFamily="18" charset="0"/>
              </a:endParaRPr>
            </a:p>
            <a:p>
              <a:pPr marL="171450" lvl="0" indent="-171450" algn="just">
                <a:lnSpc>
                  <a:spcPts val="2100"/>
                </a:lnSpc>
                <a:spcAft>
                  <a:spcPts val="0"/>
                </a:spcAft>
                <a:buFont typeface="Wingdings" panose="05000000000000000000" pitchFamily="2" charset="2"/>
                <a:buChar char="Ø"/>
              </a:pPr>
              <a:r>
                <a:rPr lang="ja-JP" altLang="en-US" sz="1200" kern="100" dirty="0">
                  <a:solidFill>
                    <a:srgbClr val="080808"/>
                  </a:solidFill>
                  <a:latin typeface="+mj-ea"/>
                  <a:ea typeface="+mj-ea"/>
                  <a:cs typeface="Times New Roman" panose="02020603050405020304" pitchFamily="18" charset="0"/>
                </a:rPr>
                <a:t>  </a:t>
              </a:r>
              <a:r>
                <a:rPr lang="ja-JP" altLang="en-US" sz="1400" kern="100" dirty="0">
                  <a:solidFill>
                    <a:srgbClr val="080808"/>
                  </a:solidFill>
                  <a:latin typeface="+mj-ea"/>
                  <a:ea typeface="+mj-ea"/>
                  <a:cs typeface="Times New Roman" panose="02020603050405020304" pitchFamily="18" charset="0"/>
                </a:rPr>
                <a:t>埠頭用地の取得</a:t>
              </a:r>
              <a:r>
                <a:rPr lang="en-US" altLang="ja-JP" sz="1400" kern="100" dirty="0">
                  <a:solidFill>
                    <a:srgbClr val="080808"/>
                  </a:solidFill>
                  <a:latin typeface="+mj-ea"/>
                  <a:ea typeface="+mj-ea"/>
                  <a:cs typeface="Times New Roman" panose="02020603050405020304" pitchFamily="18" charset="0"/>
                </a:rPr>
                <a:t>【</a:t>
              </a:r>
              <a:r>
                <a:rPr lang="ja-JP" altLang="en-US" sz="1400" kern="100" dirty="0">
                  <a:solidFill>
                    <a:srgbClr val="080808"/>
                  </a:solidFill>
                  <a:latin typeface="+mj-ea"/>
                  <a:ea typeface="+mj-ea"/>
                  <a:cs typeface="Times New Roman" panose="02020603050405020304" pitchFamily="18" charset="0"/>
                </a:rPr>
                <a:t>令和６年度</a:t>
              </a:r>
              <a:r>
                <a:rPr lang="en-US" altLang="ja-JP" sz="1400" kern="100" dirty="0">
                  <a:solidFill>
                    <a:srgbClr val="080808"/>
                  </a:solidFill>
                  <a:latin typeface="+mj-ea"/>
                  <a:ea typeface="+mj-ea"/>
                  <a:cs typeface="Times New Roman" panose="02020603050405020304" pitchFamily="18" charset="0"/>
                </a:rPr>
                <a:t>】</a:t>
              </a:r>
            </a:p>
            <a:p>
              <a:pPr lvl="0" algn="just">
                <a:lnSpc>
                  <a:spcPts val="2100"/>
                </a:lnSpc>
                <a:spcAft>
                  <a:spcPts val="0"/>
                </a:spcAft>
              </a:pPr>
              <a:r>
                <a:rPr lang="ja-JP" altLang="en-US" sz="1400" kern="100" dirty="0">
                  <a:solidFill>
                    <a:srgbClr val="080808"/>
                  </a:solidFill>
                  <a:latin typeface="+mj-ea"/>
                  <a:ea typeface="+mj-ea"/>
                  <a:cs typeface="Times New Roman" panose="02020603050405020304" pitchFamily="18" charset="0"/>
                </a:rPr>
                <a:t>  </a:t>
              </a:r>
              <a:r>
                <a:rPr lang="ja-JP" altLang="en-US" sz="1300" kern="100" dirty="0">
                  <a:solidFill>
                    <a:srgbClr val="080808"/>
                  </a:solidFill>
                  <a:latin typeface="+mj-ea"/>
                  <a:ea typeface="+mj-ea"/>
                  <a:cs typeface="Times New Roman" panose="02020603050405020304" pitchFamily="18" charset="0"/>
                </a:rPr>
                <a:t>（以降、令和</a:t>
              </a:r>
              <a:r>
                <a:rPr lang="en-US" altLang="ja-JP" sz="1300" kern="100" dirty="0">
                  <a:solidFill>
                    <a:srgbClr val="080808"/>
                  </a:solidFill>
                  <a:latin typeface="+mj-ea"/>
                  <a:ea typeface="+mj-ea"/>
                  <a:cs typeface="Times New Roman" panose="02020603050405020304" pitchFamily="18" charset="0"/>
                </a:rPr>
                <a:t>25</a:t>
              </a:r>
              <a:r>
                <a:rPr lang="ja-JP" altLang="en-US" sz="1300" kern="100" dirty="0">
                  <a:solidFill>
                    <a:srgbClr val="080808"/>
                  </a:solidFill>
                  <a:latin typeface="+mj-ea"/>
                  <a:ea typeface="+mj-ea"/>
                  <a:cs typeface="Times New Roman" panose="02020603050405020304" pitchFamily="18" charset="0"/>
                </a:rPr>
                <a:t>年度までの</a:t>
              </a:r>
              <a:r>
                <a:rPr lang="en-US" altLang="ja-JP" sz="1300" kern="100" dirty="0">
                  <a:solidFill>
                    <a:srgbClr val="080808"/>
                  </a:solidFill>
                  <a:latin typeface="+mj-ea"/>
                  <a:ea typeface="+mj-ea"/>
                  <a:cs typeface="Times New Roman" panose="02020603050405020304" pitchFamily="18" charset="0"/>
                </a:rPr>
                <a:t>20</a:t>
              </a:r>
              <a:r>
                <a:rPr lang="ja-JP" altLang="en-US" sz="1300" kern="100" dirty="0">
                  <a:solidFill>
                    <a:srgbClr val="080808"/>
                  </a:solidFill>
                  <a:latin typeface="+mj-ea"/>
                  <a:ea typeface="+mj-ea"/>
                  <a:cs typeface="Times New Roman" panose="02020603050405020304" pitchFamily="18" charset="0"/>
                </a:rPr>
                <a:t>年間、毎年度埋立事業に約</a:t>
              </a:r>
              <a:r>
                <a:rPr lang="en-US" altLang="ja-JP" sz="1300" kern="100" dirty="0">
                  <a:solidFill>
                    <a:srgbClr val="080808"/>
                  </a:solidFill>
                  <a:latin typeface="+mj-ea"/>
                  <a:ea typeface="+mj-ea"/>
                  <a:cs typeface="Times New Roman" panose="02020603050405020304" pitchFamily="18" charset="0"/>
                </a:rPr>
                <a:t>18</a:t>
              </a:r>
              <a:r>
                <a:rPr lang="ja-JP" altLang="en-US" sz="1300" kern="100" dirty="0">
                  <a:solidFill>
                    <a:srgbClr val="080808"/>
                  </a:solidFill>
                  <a:latin typeface="+mj-ea"/>
                  <a:ea typeface="+mj-ea"/>
                  <a:cs typeface="Times New Roman" panose="02020603050405020304" pitchFamily="18" charset="0"/>
                </a:rPr>
                <a:t>億円の取得費用を支払う）</a:t>
              </a:r>
              <a:endParaRPr lang="en-US" altLang="ja-JP" sz="1300" kern="100" dirty="0">
                <a:solidFill>
                  <a:srgbClr val="080808"/>
                </a:solidFill>
                <a:latin typeface="+mj-ea"/>
                <a:ea typeface="+mj-ea"/>
                <a:cs typeface="Times New Roman" panose="02020603050405020304" pitchFamily="18" charset="0"/>
              </a:endParaRPr>
            </a:p>
            <a:p>
              <a:pPr lvl="0" algn="just">
                <a:lnSpc>
                  <a:spcPct val="150000"/>
                </a:lnSpc>
                <a:spcAft>
                  <a:spcPts val="0"/>
                </a:spcAft>
              </a:pPr>
              <a:endParaRPr lang="en-US" altLang="ja-JP" sz="1400" kern="100" dirty="0">
                <a:latin typeface="+mj-ea"/>
                <a:ea typeface="+mj-ea"/>
                <a:cs typeface="Times New Roman" panose="02020603050405020304" pitchFamily="18" charset="0"/>
              </a:endParaRPr>
            </a:p>
          </p:txBody>
        </p:sp>
      </p:grpSp>
      <p:grpSp>
        <p:nvGrpSpPr>
          <p:cNvPr id="36" name="グループ化 35"/>
          <p:cNvGrpSpPr/>
          <p:nvPr/>
        </p:nvGrpSpPr>
        <p:grpSpPr>
          <a:xfrm>
            <a:off x="321223" y="5926310"/>
            <a:ext cx="8541423" cy="743458"/>
            <a:chOff x="207393" y="4032783"/>
            <a:chExt cx="8404691" cy="1480479"/>
          </a:xfrm>
        </p:grpSpPr>
        <p:sp>
          <p:nvSpPr>
            <p:cNvPr id="37" name="正方形/長方形 36"/>
            <p:cNvSpPr/>
            <p:nvPr/>
          </p:nvSpPr>
          <p:spPr>
            <a:xfrm>
              <a:off x="207393" y="4032783"/>
              <a:ext cx="1679256" cy="148047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効果</a:t>
              </a:r>
              <a:endParaRPr lang="en-US" altLang="ja-JP" dirty="0">
                <a:solidFill>
                  <a:schemeClr val="bg1"/>
                </a:solidFill>
              </a:endParaRPr>
            </a:p>
          </p:txBody>
        </p:sp>
        <p:sp>
          <p:nvSpPr>
            <p:cNvPr id="38" name="正方形/長方形 37"/>
            <p:cNvSpPr/>
            <p:nvPr/>
          </p:nvSpPr>
          <p:spPr>
            <a:xfrm>
              <a:off x="1971321" y="4032791"/>
              <a:ext cx="6640763" cy="1480471"/>
            </a:xfrm>
            <a:prstGeom prst="rect">
              <a:avLst/>
            </a:prstGeom>
            <a:ln w="38100">
              <a:solidFill>
                <a:srgbClr val="7030A0"/>
              </a:solidFill>
            </a:ln>
          </p:spPr>
          <p:txBody>
            <a:bodyPr wrap="square" anchor="t" anchorCtr="0">
              <a:noAutofit/>
            </a:bodyPr>
            <a:lstStyle/>
            <a:p>
              <a:pPr marL="285750" lvl="0" indent="-285750" algn="just">
                <a:lnSpc>
                  <a:spcPct val="15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取得した埠頭用地に係る賃借料が不要となることで収支が改善し、安定的な事業運営が図られる。</a:t>
              </a:r>
              <a:endParaRPr lang="en-US" altLang="ja-JP" sz="1400" i="1"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1772277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64670"/>
            <a:ext cx="7886700" cy="1018008"/>
          </a:xfrm>
        </p:spPr>
        <p:txBody>
          <a:bodyPr>
            <a:normAutofit/>
          </a:bodyPr>
          <a:lstStyle/>
          <a:p>
            <a:pPr>
              <a:spcAft>
                <a:spcPts val="0"/>
              </a:spcAft>
            </a:pPr>
            <a:r>
              <a:rPr lang="en-US" altLang="ja-JP" sz="1800" b="1" kern="100" dirty="0">
                <a:solidFill>
                  <a:schemeClr val="tx1"/>
                </a:solidFill>
                <a:latin typeface="+mn-ea"/>
                <a:ea typeface="+mn-ea"/>
                <a:cs typeface="Times New Roman" panose="02020603050405020304" pitchFamily="18" charset="0"/>
              </a:rPr>
              <a:t>Ⅴ</a:t>
            </a:r>
            <a:r>
              <a:rPr lang="ja-JP" altLang="en-US" sz="1800" b="1" kern="100" dirty="0">
                <a:solidFill>
                  <a:schemeClr val="tx1"/>
                </a:solidFill>
                <a:latin typeface="+mn-ea"/>
                <a:ea typeface="+mn-ea"/>
                <a:cs typeface="Times New Roman" panose="02020603050405020304" pitchFamily="18" charset="0"/>
              </a:rPr>
              <a:t>　計画目標</a:t>
            </a:r>
            <a:br>
              <a:rPr lang="ja-JP" altLang="ja-JP" sz="1050" kern="100" dirty="0">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sz="1600" b="1" dirty="0">
              <a:solidFill>
                <a:srgbClr val="FF0000"/>
              </a:solidFill>
              <a:latin typeface="+mj-ea"/>
            </a:endParaRPr>
          </a:p>
        </p:txBody>
      </p:sp>
      <p:sp>
        <p:nvSpPr>
          <p:cNvPr id="2" name="スライド番号プレースホルダー 1"/>
          <p:cNvSpPr>
            <a:spLocks noGrp="1"/>
          </p:cNvSpPr>
          <p:nvPr>
            <p:ph type="sldNum" sz="quarter" idx="12"/>
          </p:nvPr>
        </p:nvSpPr>
        <p:spPr>
          <a:xfrm>
            <a:off x="8678289" y="6586670"/>
            <a:ext cx="512638" cy="365125"/>
          </a:xfrm>
        </p:spPr>
        <p:txBody>
          <a:bodyPr/>
          <a:lstStyle/>
          <a:p>
            <a:r>
              <a:rPr lang="ja-JP" altLang="en-US" dirty="0"/>
              <a:t>８</a:t>
            </a:r>
            <a:endParaRPr kumimoji="1" lang="ja-JP" altLang="en-US" dirty="0"/>
          </a:p>
        </p:txBody>
      </p:sp>
      <p:grpSp>
        <p:nvGrpSpPr>
          <p:cNvPr id="4" name="グループ化 3"/>
          <p:cNvGrpSpPr/>
          <p:nvPr/>
        </p:nvGrpSpPr>
        <p:grpSpPr>
          <a:xfrm>
            <a:off x="184491" y="587722"/>
            <a:ext cx="8541423" cy="1027846"/>
            <a:chOff x="207393" y="3819077"/>
            <a:chExt cx="8404691" cy="2289667"/>
          </a:xfrm>
        </p:grpSpPr>
        <p:sp>
          <p:nvSpPr>
            <p:cNvPr id="6" name="正方形/長方形 5"/>
            <p:cNvSpPr/>
            <p:nvPr/>
          </p:nvSpPr>
          <p:spPr>
            <a:xfrm>
              <a:off x="207393" y="3819077"/>
              <a:ext cx="1679256" cy="228630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営業損益</a:t>
              </a:r>
              <a:endParaRPr lang="en-US" altLang="ja-JP" dirty="0">
                <a:solidFill>
                  <a:schemeClr val="bg1"/>
                </a:solidFill>
              </a:endParaRPr>
            </a:p>
          </p:txBody>
        </p:sp>
        <p:sp>
          <p:nvSpPr>
            <p:cNvPr id="7" name="正方形/長方形 6"/>
            <p:cNvSpPr/>
            <p:nvPr/>
          </p:nvSpPr>
          <p:spPr>
            <a:xfrm>
              <a:off x="1971321" y="3819077"/>
              <a:ext cx="6640763" cy="228966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全 体 目 標：</a:t>
              </a:r>
              <a:r>
                <a:rPr lang="ja-JP" altLang="en-US" sz="1400" i="1" kern="100" dirty="0">
                  <a:latin typeface="+mj-ea"/>
                  <a:ea typeface="+mj-ea"/>
                  <a:cs typeface="Times New Roman" panose="02020603050405020304" pitchFamily="18" charset="0"/>
                </a:rPr>
                <a:t>令和９年度決算において、令和４年度決算比</a:t>
              </a:r>
              <a:r>
                <a:rPr lang="en-US" altLang="ja-JP" sz="1400" kern="100" dirty="0">
                  <a:latin typeface="+mj-ea"/>
                  <a:ea typeface="+mj-ea"/>
                  <a:cs typeface="Times New Roman" panose="02020603050405020304" pitchFamily="18" charset="0"/>
                </a:rPr>
                <a:t>10</a:t>
              </a:r>
              <a:r>
                <a:rPr lang="ja-JP" altLang="en-US" sz="1400" i="1" kern="100" dirty="0">
                  <a:latin typeface="+mj-ea"/>
                  <a:ea typeface="+mj-ea"/>
                  <a:cs typeface="Times New Roman" panose="02020603050405020304" pitchFamily="18" charset="0"/>
                </a:rPr>
                <a:t>％増を目指す。</a:t>
              </a:r>
              <a:endParaRPr lang="en-US" altLang="ja-JP" sz="1400" i="1"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i="1" kern="100" dirty="0">
                  <a:latin typeface="+mj-ea"/>
                  <a:ea typeface="+mj-ea"/>
                  <a:cs typeface="Times New Roman" panose="02020603050405020304" pitchFamily="18" charset="0"/>
                </a:rPr>
                <a:t>各年度目標：前年度比２％増を目指す。</a:t>
              </a:r>
              <a:endParaRPr lang="en-US" altLang="ja-JP" sz="1400" i="1" kern="100" dirty="0">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8" name="グループ化 7"/>
          <p:cNvGrpSpPr/>
          <p:nvPr/>
        </p:nvGrpSpPr>
        <p:grpSpPr>
          <a:xfrm>
            <a:off x="184491" y="1694766"/>
            <a:ext cx="8541423" cy="1363227"/>
            <a:chOff x="207393" y="3815712"/>
            <a:chExt cx="8404691" cy="1849531"/>
          </a:xfrm>
        </p:grpSpPr>
        <p:sp>
          <p:nvSpPr>
            <p:cNvPr id="9" name="正方形/長方形 8"/>
            <p:cNvSpPr/>
            <p:nvPr/>
          </p:nvSpPr>
          <p:spPr>
            <a:xfrm>
              <a:off x="207393" y="3819074"/>
              <a:ext cx="1679256" cy="184616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施設稼働率</a:t>
              </a:r>
              <a:endParaRPr kumimoji="1" lang="ja-JP" altLang="en-US" dirty="0">
                <a:solidFill>
                  <a:schemeClr val="bg1"/>
                </a:solidFill>
              </a:endParaRPr>
            </a:p>
          </p:txBody>
        </p:sp>
        <p:sp>
          <p:nvSpPr>
            <p:cNvPr id="10" name="正方形/長方形 9"/>
            <p:cNvSpPr/>
            <p:nvPr/>
          </p:nvSpPr>
          <p:spPr>
            <a:xfrm>
              <a:off x="1971321" y="3815712"/>
              <a:ext cx="6640763" cy="1849531"/>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全 体 目 標：令和９年度決算において、上屋及び荷さばき地の稼働率について、</a:t>
              </a:r>
              <a:endParaRPr lang="en-US" altLang="ja-JP" sz="1400" kern="100" dirty="0">
                <a:latin typeface="+mj-ea"/>
                <a:ea typeface="+mj-ea"/>
                <a:cs typeface="Times New Roman" panose="02020603050405020304" pitchFamily="18" charset="0"/>
              </a:endParaRPr>
            </a:p>
            <a:p>
              <a:pPr lvl="0" algn="just">
                <a:lnSpc>
                  <a:spcPct val="200000"/>
                </a:lnSpc>
                <a:spcAft>
                  <a:spcPts val="0"/>
                </a:spcAft>
              </a:pPr>
              <a:r>
                <a:rPr lang="ja-JP" altLang="en-US" sz="1400" kern="100" dirty="0">
                  <a:latin typeface="+mj-ea"/>
                  <a:ea typeface="+mj-ea"/>
                  <a:cs typeface="Times New Roman" panose="02020603050405020304" pitchFamily="18" charset="0"/>
                </a:rPr>
                <a:t>　　　　　　　　令和４年度決算比５％増を目指す。</a:t>
              </a:r>
              <a:endParaRPr lang="en-US" altLang="ja-JP" sz="1400" kern="100" dirty="0">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ea typeface="+mj-ea"/>
                  <a:cs typeface="Times New Roman" panose="02020603050405020304" pitchFamily="18" charset="0"/>
                </a:rPr>
                <a:t>各年度目標：前年度比１％増を目指す。</a:t>
              </a:r>
              <a:endParaRPr lang="en-US" altLang="ja-JP" sz="1400" kern="100" dirty="0">
                <a:latin typeface="+mj-ea"/>
                <a:ea typeface="+mj-ea"/>
                <a:cs typeface="Times New Roman" panose="02020603050405020304" pitchFamily="18" charset="0"/>
              </a:endParaRPr>
            </a:p>
          </p:txBody>
        </p:sp>
      </p:grpSp>
      <p:grpSp>
        <p:nvGrpSpPr>
          <p:cNvPr id="11" name="グループ化 10"/>
          <p:cNvGrpSpPr/>
          <p:nvPr/>
        </p:nvGrpSpPr>
        <p:grpSpPr>
          <a:xfrm>
            <a:off x="184491" y="3137191"/>
            <a:ext cx="8541423" cy="1407765"/>
            <a:chOff x="244871" y="4221891"/>
            <a:chExt cx="8367213" cy="1389917"/>
          </a:xfrm>
        </p:grpSpPr>
        <p:sp>
          <p:nvSpPr>
            <p:cNvPr id="12" name="正方形/長方形 11"/>
            <p:cNvSpPr/>
            <p:nvPr/>
          </p:nvSpPr>
          <p:spPr>
            <a:xfrm>
              <a:off x="244871" y="4221891"/>
              <a:ext cx="1671768" cy="138991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上屋の老朽化</a:t>
              </a:r>
              <a:endParaRPr kumimoji="1" lang="ja-JP" altLang="en-US" dirty="0">
                <a:solidFill>
                  <a:schemeClr val="bg1"/>
                </a:solidFill>
              </a:endParaRPr>
            </a:p>
          </p:txBody>
        </p:sp>
        <p:sp>
          <p:nvSpPr>
            <p:cNvPr id="13" name="正方形/長方形 12"/>
            <p:cNvSpPr/>
            <p:nvPr/>
          </p:nvSpPr>
          <p:spPr>
            <a:xfrm>
              <a:off x="2000934" y="4221891"/>
              <a:ext cx="6611150" cy="1389917"/>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latin typeface="+mj-ea"/>
                  <a:cs typeface="Times New Roman" panose="02020603050405020304" pitchFamily="18" charset="0"/>
                </a:rPr>
                <a:t>全 体 目 標：上屋更新計画に基づき、更新等に取り組んでいる状態を目指す。</a:t>
              </a:r>
              <a:endParaRPr lang="en-US" altLang="ja-JP" sz="1400" kern="100" dirty="0">
                <a:latin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latin typeface="+mj-ea"/>
                  <a:cs typeface="Times New Roman" panose="02020603050405020304" pitchFamily="18" charset="0"/>
                </a:rPr>
                <a:t>各年度目標：経営改善策のスケジュールに基づき着実に実施し、上屋の更新等</a:t>
              </a:r>
              <a:endParaRPr lang="en-US" altLang="ja-JP" sz="1400" kern="100" dirty="0">
                <a:latin typeface="+mj-ea"/>
                <a:cs typeface="Times New Roman" panose="02020603050405020304" pitchFamily="18" charset="0"/>
              </a:endParaRPr>
            </a:p>
            <a:p>
              <a:pPr lvl="0" algn="just">
                <a:lnSpc>
                  <a:spcPct val="200000"/>
                </a:lnSpc>
                <a:spcAft>
                  <a:spcPts val="0"/>
                </a:spcAft>
              </a:pPr>
              <a:r>
                <a:rPr lang="ja-JP" altLang="en-US" sz="1400" kern="100" dirty="0">
                  <a:latin typeface="+mj-ea"/>
                  <a:cs typeface="Times New Roman" panose="02020603050405020304" pitchFamily="18" charset="0"/>
                </a:rPr>
                <a:t>　　　　　　　  に向け取組みを進める。</a:t>
              </a:r>
              <a:r>
                <a:rPr lang="ja-JP" altLang="en-US" sz="1400" i="1" kern="100" dirty="0">
                  <a:solidFill>
                    <a:srgbClr val="FF0000"/>
                  </a:solidFill>
                  <a:effectLst>
                    <a:outerShdw blurRad="38100" dist="38100" dir="2700000" algn="tl">
                      <a:srgbClr val="000000">
                        <a:alpha val="43137"/>
                      </a:srgbClr>
                    </a:outerShdw>
                  </a:effectLst>
                  <a:latin typeface="+mj-ea"/>
                  <a:ea typeface="+mj-ea"/>
                  <a:cs typeface="Times New Roman" panose="02020603050405020304" pitchFamily="18" charset="0"/>
                </a:rPr>
                <a:t>　</a:t>
              </a:r>
              <a:r>
                <a:rPr lang="ja-JP" altLang="en-US" sz="1200" i="1" kern="100" dirty="0">
                  <a:solidFill>
                    <a:srgbClr val="FF0000"/>
                  </a:solidFill>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200" i="1" kern="100" dirty="0">
                <a:solidFill>
                  <a:srgbClr val="FF0000"/>
                </a:solidFill>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grpSp>
        <p:nvGrpSpPr>
          <p:cNvPr id="14" name="グループ化 13"/>
          <p:cNvGrpSpPr/>
          <p:nvPr/>
        </p:nvGrpSpPr>
        <p:grpSpPr>
          <a:xfrm>
            <a:off x="184491" y="4624154"/>
            <a:ext cx="8528724" cy="1773452"/>
            <a:chOff x="219890" y="3341535"/>
            <a:chExt cx="8392195" cy="3200362"/>
          </a:xfrm>
        </p:grpSpPr>
        <p:sp>
          <p:nvSpPr>
            <p:cNvPr id="15" name="正方形/長方形 14"/>
            <p:cNvSpPr/>
            <p:nvPr/>
          </p:nvSpPr>
          <p:spPr>
            <a:xfrm>
              <a:off x="219890" y="3352280"/>
              <a:ext cx="1679256" cy="3189617"/>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dirty="0">
                  <a:solidFill>
                    <a:schemeClr val="bg1"/>
                  </a:solidFill>
                </a:rPr>
                <a:t>賃借料負担</a:t>
              </a:r>
              <a:endParaRPr lang="en-US" altLang="ja-JP" dirty="0">
                <a:solidFill>
                  <a:schemeClr val="bg1"/>
                </a:solidFill>
              </a:endParaRPr>
            </a:p>
          </p:txBody>
        </p:sp>
        <p:sp>
          <p:nvSpPr>
            <p:cNvPr id="16" name="正方形/長方形 15"/>
            <p:cNvSpPr/>
            <p:nvPr/>
          </p:nvSpPr>
          <p:spPr>
            <a:xfrm>
              <a:off x="1971322" y="3341535"/>
              <a:ext cx="6640763" cy="3200362"/>
            </a:xfrm>
            <a:prstGeom prst="rect">
              <a:avLst/>
            </a:prstGeom>
            <a:ln w="38100">
              <a:solidFill>
                <a:srgbClr val="7030A0"/>
              </a:solidFill>
            </a:ln>
          </p:spPr>
          <p:txBody>
            <a:bodyPr wrap="square" anchor="t" anchorCtr="0">
              <a:noAutofit/>
            </a:bodyPr>
            <a:lstStyle/>
            <a:p>
              <a:pPr marL="285750" lvl="0" indent="-285750" algn="just">
                <a:lnSpc>
                  <a:spcPct val="200000"/>
                </a:lnSpc>
                <a:spcAft>
                  <a:spcPts val="0"/>
                </a:spcAft>
                <a:buFont typeface="Wingdings" panose="05000000000000000000" pitchFamily="2" charset="2"/>
                <a:buChar char="Ø"/>
              </a:pPr>
              <a:r>
                <a:rPr lang="ja-JP" altLang="en-US" sz="1400" kern="100" dirty="0">
                  <a:solidFill>
                    <a:srgbClr val="080808"/>
                  </a:solidFill>
                  <a:latin typeface="+mj-ea"/>
                  <a:ea typeface="+mj-ea"/>
                  <a:cs typeface="Times New Roman" panose="02020603050405020304" pitchFamily="18" charset="0"/>
                </a:rPr>
                <a:t>全 体 目 標：埠頭用地を取得し、賃借料負担を軽減することで、安定的な事業</a:t>
              </a:r>
              <a:endParaRPr lang="en-US" altLang="ja-JP" sz="1400" kern="100" dirty="0">
                <a:solidFill>
                  <a:srgbClr val="080808"/>
                </a:solidFill>
                <a:latin typeface="+mj-ea"/>
                <a:ea typeface="+mj-ea"/>
                <a:cs typeface="Times New Roman" panose="02020603050405020304" pitchFamily="18" charset="0"/>
              </a:endParaRPr>
            </a:p>
            <a:p>
              <a:pPr lvl="0" algn="just">
                <a:lnSpc>
                  <a:spcPct val="200000"/>
                </a:lnSpc>
                <a:spcAft>
                  <a:spcPts val="0"/>
                </a:spcAft>
              </a:pPr>
              <a:r>
                <a:rPr lang="ja-JP" altLang="en-US" sz="1400" kern="100" dirty="0">
                  <a:solidFill>
                    <a:srgbClr val="080808"/>
                  </a:solidFill>
                  <a:latin typeface="+mj-ea"/>
                  <a:ea typeface="+mj-ea"/>
                  <a:cs typeface="Times New Roman" panose="02020603050405020304" pitchFamily="18" charset="0"/>
                </a:rPr>
                <a:t>　　　　　　　  運営が図られている状態を目指す。</a:t>
              </a:r>
              <a:endParaRPr lang="en-US" altLang="ja-JP" sz="1400" kern="100" dirty="0">
                <a:solidFill>
                  <a:srgbClr val="080808"/>
                </a:solidFill>
                <a:latin typeface="+mj-ea"/>
                <a:ea typeface="+mj-ea"/>
                <a:cs typeface="Times New Roman" panose="02020603050405020304" pitchFamily="18" charset="0"/>
              </a:endParaRPr>
            </a:p>
            <a:p>
              <a:pPr marL="285750" lvl="0" indent="-285750" algn="just">
                <a:lnSpc>
                  <a:spcPct val="200000"/>
                </a:lnSpc>
                <a:spcAft>
                  <a:spcPts val="0"/>
                </a:spcAft>
                <a:buFont typeface="Wingdings" panose="05000000000000000000" pitchFamily="2" charset="2"/>
                <a:buChar char="Ø"/>
              </a:pPr>
              <a:r>
                <a:rPr lang="ja-JP" altLang="en-US" sz="1400" kern="100" dirty="0">
                  <a:solidFill>
                    <a:srgbClr val="080808"/>
                  </a:solidFill>
                  <a:latin typeface="+mj-ea"/>
                  <a:ea typeface="+mj-ea"/>
                  <a:cs typeface="Times New Roman" panose="02020603050405020304" pitchFamily="18" charset="0"/>
                </a:rPr>
                <a:t>各年度目標：策定した埠頭用地取得方針に基づき、毎年度埋立事業へ取得費用</a:t>
              </a:r>
              <a:endParaRPr lang="en-US" altLang="ja-JP" sz="1400" kern="100" dirty="0">
                <a:solidFill>
                  <a:srgbClr val="080808"/>
                </a:solidFill>
                <a:latin typeface="+mj-ea"/>
                <a:ea typeface="+mj-ea"/>
                <a:cs typeface="Times New Roman" panose="02020603050405020304" pitchFamily="18" charset="0"/>
              </a:endParaRPr>
            </a:p>
            <a:p>
              <a:pPr lvl="0" algn="just">
                <a:lnSpc>
                  <a:spcPct val="200000"/>
                </a:lnSpc>
                <a:spcAft>
                  <a:spcPts val="0"/>
                </a:spcAft>
              </a:pPr>
              <a:r>
                <a:rPr lang="ja-JP" altLang="en-US" sz="1400" kern="100" dirty="0">
                  <a:solidFill>
                    <a:srgbClr val="080808"/>
                  </a:solidFill>
                  <a:latin typeface="+mj-ea"/>
                  <a:ea typeface="+mj-ea"/>
                  <a:cs typeface="Times New Roman" panose="02020603050405020304" pitchFamily="18" charset="0"/>
                </a:rPr>
                <a:t>　　　　　　　  を支払う。</a:t>
              </a:r>
              <a:r>
                <a:rPr lang="ja-JP" altLang="en-US" sz="1300" kern="100" dirty="0">
                  <a:solidFill>
                    <a:srgbClr val="080808"/>
                  </a:solidFill>
                  <a:latin typeface="+mj-ea"/>
                  <a:ea typeface="+mj-ea"/>
                  <a:cs typeface="Times New Roman" panose="02020603050405020304" pitchFamily="18" charset="0"/>
                </a:rPr>
                <a:t>　</a:t>
              </a:r>
              <a:r>
                <a:rPr lang="ja-JP" altLang="en-US" sz="1400" i="1" kern="100" dirty="0">
                  <a:solidFill>
                    <a:srgbClr val="080808"/>
                  </a:solidFill>
                  <a:effectLst>
                    <a:outerShdw blurRad="38100" dist="38100" dir="2700000" algn="tl">
                      <a:srgbClr val="000000">
                        <a:alpha val="43137"/>
                      </a:srgbClr>
                    </a:outerShdw>
                  </a:effectLst>
                  <a:latin typeface="+mj-ea"/>
                  <a:ea typeface="+mj-ea"/>
                  <a:cs typeface="Times New Roman" panose="02020603050405020304" pitchFamily="18" charset="0"/>
                </a:rPr>
                <a:t>　　</a:t>
              </a:r>
              <a:endParaRPr lang="en-US" altLang="ja-JP" sz="1400" i="1" kern="100" dirty="0">
                <a:solidFill>
                  <a:srgbClr val="080808"/>
                </a:solidFill>
                <a:effectLst>
                  <a:outerShdw blurRad="38100" dist="38100" dir="2700000" algn="tl">
                    <a:srgbClr val="000000">
                      <a:alpha val="43137"/>
                    </a:srgbClr>
                  </a:outerShdw>
                </a:effectLst>
                <a:latin typeface="+mj-ea"/>
                <a:ea typeface="+mj-ea"/>
                <a:cs typeface="Times New Roman" panose="02020603050405020304" pitchFamily="18" charset="0"/>
              </a:endParaRPr>
            </a:p>
            <a:p>
              <a:pPr lvl="0" algn="just">
                <a:lnSpc>
                  <a:spcPct val="200000"/>
                </a:lnSpc>
                <a:spcAft>
                  <a:spcPts val="0"/>
                </a:spcAft>
              </a:pPr>
              <a:endParaRPr lang="ja-JP" altLang="ja-JP" sz="1400" i="1" strike="sngStrike" kern="100" dirty="0">
                <a:effectLst>
                  <a:outerShdw blurRad="38100" dist="38100" dir="2700000" algn="tl">
                    <a:srgbClr val="000000">
                      <a:alpha val="43137"/>
                    </a:srgbClr>
                  </a:outerShdw>
                </a:effectLst>
                <a:latin typeface="+mj-ea"/>
                <a:ea typeface="+mj-ea"/>
                <a:cs typeface="Times New Roman" panose="02020603050405020304" pitchFamily="18" charset="0"/>
              </a:endParaRPr>
            </a:p>
          </p:txBody>
        </p:sp>
      </p:grpSp>
    </p:spTree>
    <p:extLst>
      <p:ext uri="{BB962C8B-B14F-4D97-AF65-F5344CB8AC3E}">
        <p14:creationId xmlns:p14="http://schemas.microsoft.com/office/powerpoint/2010/main" val="423501077"/>
      </p:ext>
    </p:extLst>
  </p:cSld>
  <p:clrMapOvr>
    <a:masterClrMapping/>
  </p:clrMapOvr>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21919</TotalTime>
  <Words>2130</Words>
  <PresentationFormat>画面に合わせる (4:3)</PresentationFormat>
  <Paragraphs>161</Paragraphs>
  <Slides>9</Slides>
  <Notes>8</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メイリオ</vt:lpstr>
      <vt:lpstr>メイリオ 見出し</vt:lpstr>
      <vt:lpstr>游ゴシック</vt:lpstr>
      <vt:lpstr>游明朝</vt:lpstr>
      <vt:lpstr>Arial</vt:lpstr>
      <vt:lpstr>Calibri</vt:lpstr>
      <vt:lpstr>Century Gothic</vt:lpstr>
      <vt:lpstr>Wingdings</vt:lpstr>
      <vt:lpstr>Wingdings 3</vt:lpstr>
      <vt:lpstr>ファセット</vt:lpstr>
      <vt:lpstr>第２次 港湾施設提供事業経営計画 （令和５年度～令和９年度） Ver.2.0</vt:lpstr>
      <vt:lpstr>目　次</vt:lpstr>
      <vt:lpstr>Ⅰ 第２次港湾施設提供事業経営計画とは </vt:lpstr>
      <vt:lpstr>PowerPoint プレゼンテーション</vt:lpstr>
      <vt:lpstr>Ⅲ　港湾施設提供事業の課題 </vt:lpstr>
      <vt:lpstr>Ⅳ　経営改善策 </vt:lpstr>
      <vt:lpstr>Ⅳ　経営改善策 </vt:lpstr>
      <vt:lpstr>Ⅳ　経営改善策 </vt:lpstr>
      <vt:lpstr>Ⅴ　計画目標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2024-02-01T04:12:07Z</cp:lastPrinted>
  <dcterms:created xsi:type="dcterms:W3CDTF">2017-08-25T04:05:05Z</dcterms:created>
  <dcterms:modified xsi:type="dcterms:W3CDTF">2024-03-21T03:08:00Z</dcterms:modified>
</cp:coreProperties>
</file>