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6" r:id="rId1"/>
  </p:sldMasterIdLst>
  <p:notesMasterIdLst>
    <p:notesMasterId r:id="rId12"/>
  </p:notesMasterIdLst>
  <p:handoutMasterIdLst>
    <p:handoutMasterId r:id="rId13"/>
  </p:handoutMasterIdLst>
  <p:sldIdLst>
    <p:sldId id="256" r:id="rId2"/>
    <p:sldId id="278" r:id="rId3"/>
    <p:sldId id="470" r:id="rId4"/>
    <p:sldId id="478" r:id="rId5"/>
    <p:sldId id="460" r:id="rId6"/>
    <p:sldId id="472" r:id="rId7"/>
    <p:sldId id="479" r:id="rId8"/>
    <p:sldId id="484" r:id="rId9"/>
    <p:sldId id="485" r:id="rId10"/>
    <p:sldId id="486" r:id="rId11"/>
  </p:sldIdLst>
  <p:sldSz cx="9144000" cy="6858000" type="screen4x3"/>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154D388-2CBE-44CB-A4E5-7282473E908C}">
          <p14:sldIdLst>
            <p14:sldId id="256"/>
            <p14:sldId id="278"/>
            <p14:sldId id="470"/>
            <p14:sldId id="478"/>
            <p14:sldId id="460"/>
            <p14:sldId id="472"/>
            <p14:sldId id="479"/>
            <p14:sldId id="484"/>
            <p14:sldId id="485"/>
            <p14:sldId id="48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080808"/>
    <a:srgbClr val="421E40"/>
    <a:srgbClr val="B9B9B9"/>
    <a:srgbClr val="E5D7ED"/>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41" autoAdjust="0"/>
    <p:restoredTop sz="93236" autoAdjust="0"/>
  </p:normalViewPr>
  <p:slideViewPr>
    <p:cSldViewPr snapToGrid="0">
      <p:cViewPr varScale="1">
        <p:scale>
          <a:sx n="77" d="100"/>
          <a:sy n="77" d="100"/>
        </p:scale>
        <p:origin x="1742" y="53"/>
      </p:cViewPr>
      <p:guideLst/>
    </p:cSldViewPr>
  </p:slideViewPr>
  <p:outlineViewPr>
    <p:cViewPr>
      <p:scale>
        <a:sx n="33" d="100"/>
        <a:sy n="33" d="100"/>
      </p:scale>
      <p:origin x="0" y="-27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206" cy="513284"/>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4201" y="0"/>
            <a:ext cx="3078206" cy="513284"/>
          </a:xfrm>
          <a:prstGeom prst="rect">
            <a:avLst/>
          </a:prstGeom>
        </p:spPr>
        <p:txBody>
          <a:bodyPr vert="horz" lIns="94668" tIns="47334" rIns="94668" bIns="47334" rtlCol="0"/>
          <a:lstStyle>
            <a:lvl1pPr algn="r">
              <a:defRPr sz="1200"/>
            </a:lvl1pPr>
          </a:lstStyle>
          <a:p>
            <a:fld id="{7CBFF06E-E0EF-4906-B12D-2C8E2B517655}" type="datetimeFigureOut">
              <a:rPr kumimoji="1" lang="ja-JP" altLang="en-US" smtClean="0"/>
              <a:t>2026/3/4</a:t>
            </a:fld>
            <a:endParaRPr kumimoji="1" lang="ja-JP" altLang="en-US"/>
          </a:p>
        </p:txBody>
      </p:sp>
      <p:sp>
        <p:nvSpPr>
          <p:cNvPr id="4" name="フッター プレースホルダー 3"/>
          <p:cNvSpPr>
            <a:spLocks noGrp="1"/>
          </p:cNvSpPr>
          <p:nvPr>
            <p:ph type="ftr" sz="quarter" idx="2"/>
          </p:nvPr>
        </p:nvSpPr>
        <p:spPr>
          <a:xfrm>
            <a:off x="1" y="9721330"/>
            <a:ext cx="3078206" cy="513284"/>
          </a:xfrm>
          <a:prstGeom prst="rect">
            <a:avLst/>
          </a:prstGeom>
        </p:spPr>
        <p:txBody>
          <a:bodyPr vert="horz" lIns="94668" tIns="47334" rIns="94668" bIns="4733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4201" y="9721330"/>
            <a:ext cx="3078206" cy="513284"/>
          </a:xfrm>
          <a:prstGeom prst="rect">
            <a:avLst/>
          </a:prstGeom>
        </p:spPr>
        <p:txBody>
          <a:bodyPr vert="horz" lIns="94668" tIns="47334" rIns="94668" bIns="47334" rtlCol="0" anchor="b"/>
          <a:lstStyle>
            <a:lvl1pPr algn="r">
              <a:defRPr sz="1200"/>
            </a:lvl1pPr>
          </a:lstStyle>
          <a:p>
            <a:fld id="{83833332-7681-4398-81D6-0574307D3D5A}" type="slidenum">
              <a:rPr kumimoji="1" lang="ja-JP" altLang="en-US" smtClean="0"/>
              <a:t>‹#›</a:t>
            </a:fld>
            <a:endParaRPr kumimoji="1" lang="ja-JP" altLang="en-US"/>
          </a:p>
        </p:txBody>
      </p:sp>
    </p:spTree>
    <p:extLst>
      <p:ext uri="{BB962C8B-B14F-4D97-AF65-F5344CB8AC3E}">
        <p14:creationId xmlns:p14="http://schemas.microsoft.com/office/powerpoint/2010/main" val="1335837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3079041" cy="513459"/>
          </a:xfrm>
          <a:prstGeom prst="rect">
            <a:avLst/>
          </a:prstGeom>
        </p:spPr>
        <p:txBody>
          <a:bodyPr vert="horz" lIns="95441" tIns="47718" rIns="95441" bIns="47718"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348" y="0"/>
            <a:ext cx="3079040" cy="513459"/>
          </a:xfrm>
          <a:prstGeom prst="rect">
            <a:avLst/>
          </a:prstGeom>
        </p:spPr>
        <p:txBody>
          <a:bodyPr vert="horz" lIns="95441" tIns="47718" rIns="95441" bIns="47718" rtlCol="0"/>
          <a:lstStyle>
            <a:lvl1pPr algn="r">
              <a:defRPr sz="1200"/>
            </a:lvl1pPr>
          </a:lstStyle>
          <a:p>
            <a:fld id="{03CF707E-E338-4175-96F7-401751D3C73D}"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1249363" y="1277938"/>
            <a:ext cx="4605337" cy="3454400"/>
          </a:xfrm>
          <a:prstGeom prst="rect">
            <a:avLst/>
          </a:prstGeom>
          <a:noFill/>
          <a:ln w="12700">
            <a:solidFill>
              <a:prstClr val="black"/>
            </a:solidFill>
          </a:ln>
        </p:spPr>
        <p:txBody>
          <a:bodyPr vert="horz" lIns="95441" tIns="47718" rIns="95441" bIns="47718" rtlCol="0" anchor="ctr"/>
          <a:lstStyle/>
          <a:p>
            <a:endParaRPr lang="ja-JP" altLang="en-US"/>
          </a:p>
        </p:txBody>
      </p:sp>
      <p:sp>
        <p:nvSpPr>
          <p:cNvPr id="5" name="ノート プレースホルダー 4"/>
          <p:cNvSpPr>
            <a:spLocks noGrp="1"/>
          </p:cNvSpPr>
          <p:nvPr>
            <p:ph type="body" sz="quarter" idx="3"/>
          </p:nvPr>
        </p:nvSpPr>
        <p:spPr>
          <a:xfrm>
            <a:off x="709907" y="4925586"/>
            <a:ext cx="5684255" cy="4030320"/>
          </a:xfrm>
          <a:prstGeom prst="rect">
            <a:avLst/>
          </a:prstGeom>
        </p:spPr>
        <p:txBody>
          <a:bodyPr vert="horz" lIns="95441" tIns="47718" rIns="95441" bIns="477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721156"/>
            <a:ext cx="3079041" cy="513459"/>
          </a:xfrm>
          <a:prstGeom prst="rect">
            <a:avLst/>
          </a:prstGeom>
        </p:spPr>
        <p:txBody>
          <a:bodyPr vert="horz" lIns="95441" tIns="47718" rIns="95441" bIns="477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348" y="9721156"/>
            <a:ext cx="3079040" cy="513459"/>
          </a:xfrm>
          <a:prstGeom prst="rect">
            <a:avLst/>
          </a:prstGeom>
        </p:spPr>
        <p:txBody>
          <a:bodyPr vert="horz" lIns="95441" tIns="47718" rIns="95441" bIns="47718" rtlCol="0" anchor="b"/>
          <a:lstStyle>
            <a:lvl1pPr algn="r">
              <a:defRPr sz="1200"/>
            </a:lvl1pPr>
          </a:lstStyle>
          <a:p>
            <a:fld id="{552D216E-87BB-4C3D-8BE9-1BEE5930CF15}" type="slidenum">
              <a:rPr kumimoji="1" lang="ja-JP" altLang="en-US" smtClean="0"/>
              <a:t>‹#›</a:t>
            </a:fld>
            <a:endParaRPr kumimoji="1" lang="ja-JP" altLang="en-US"/>
          </a:p>
        </p:txBody>
      </p:sp>
    </p:spTree>
    <p:extLst>
      <p:ext uri="{BB962C8B-B14F-4D97-AF65-F5344CB8AC3E}">
        <p14:creationId xmlns:p14="http://schemas.microsoft.com/office/powerpoint/2010/main" val="42680152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52D216E-87BB-4C3D-8BE9-1BEE5930CF15}" type="slidenum">
              <a:rPr kumimoji="1" lang="ja-JP" altLang="en-US" smtClean="0"/>
              <a:t>1</a:t>
            </a:fld>
            <a:endParaRPr kumimoji="1" lang="ja-JP" altLang="en-US"/>
          </a:p>
        </p:txBody>
      </p:sp>
    </p:spTree>
    <p:extLst>
      <p:ext uri="{BB962C8B-B14F-4D97-AF65-F5344CB8AC3E}">
        <p14:creationId xmlns:p14="http://schemas.microsoft.com/office/powerpoint/2010/main" val="1718947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A77FE-E810-A4AD-8A45-CB85608CC5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8DAF301-0247-57D9-2100-4F042CD032A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9CD141B-0D88-5BB2-7612-4775E867F90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581D38A-7B2D-DCFB-2A79-A467E9A94C3C}"/>
              </a:ext>
            </a:extLst>
          </p:cNvPr>
          <p:cNvSpPr>
            <a:spLocks noGrp="1"/>
          </p:cNvSpPr>
          <p:nvPr>
            <p:ph type="sldNum" sz="quarter" idx="10"/>
          </p:nvPr>
        </p:nvSpPr>
        <p:spPr/>
        <p:txBody>
          <a:bodyPr/>
          <a:lstStyle/>
          <a:p>
            <a:fld id="{552D216E-87BB-4C3D-8BE9-1BEE5930CF15}" type="slidenum">
              <a:rPr kumimoji="1" lang="ja-JP" altLang="en-US" smtClean="0"/>
              <a:t>10</a:t>
            </a:fld>
            <a:endParaRPr kumimoji="1" lang="ja-JP" altLang="en-US"/>
          </a:p>
        </p:txBody>
      </p:sp>
    </p:spTree>
    <p:extLst>
      <p:ext uri="{BB962C8B-B14F-4D97-AF65-F5344CB8AC3E}">
        <p14:creationId xmlns:p14="http://schemas.microsoft.com/office/powerpoint/2010/main" val="3850178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2D216E-87BB-4C3D-8BE9-1BEE5930CF15}" type="slidenum">
              <a:rPr kumimoji="1" lang="ja-JP" altLang="en-US" smtClean="0"/>
              <a:t>2</a:t>
            </a:fld>
            <a:endParaRPr kumimoji="1" lang="ja-JP" altLang="en-US"/>
          </a:p>
        </p:txBody>
      </p:sp>
    </p:spTree>
    <p:extLst>
      <p:ext uri="{BB962C8B-B14F-4D97-AF65-F5344CB8AC3E}">
        <p14:creationId xmlns:p14="http://schemas.microsoft.com/office/powerpoint/2010/main" val="3969499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2D216E-87BB-4C3D-8BE9-1BEE5930CF15}" type="slidenum">
              <a:rPr kumimoji="1" lang="ja-JP" altLang="en-US" smtClean="0"/>
              <a:t>3</a:t>
            </a:fld>
            <a:endParaRPr kumimoji="1" lang="ja-JP" altLang="en-US"/>
          </a:p>
        </p:txBody>
      </p:sp>
    </p:spTree>
    <p:extLst>
      <p:ext uri="{BB962C8B-B14F-4D97-AF65-F5344CB8AC3E}">
        <p14:creationId xmlns:p14="http://schemas.microsoft.com/office/powerpoint/2010/main" val="3555166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2D216E-87BB-4C3D-8BE9-1BEE5930CF15}" type="slidenum">
              <a:rPr kumimoji="1" lang="ja-JP" altLang="en-US" smtClean="0"/>
              <a:t>4</a:t>
            </a:fld>
            <a:endParaRPr kumimoji="1" lang="ja-JP" altLang="en-US"/>
          </a:p>
        </p:txBody>
      </p:sp>
    </p:spTree>
    <p:extLst>
      <p:ext uri="{BB962C8B-B14F-4D97-AF65-F5344CB8AC3E}">
        <p14:creationId xmlns:p14="http://schemas.microsoft.com/office/powerpoint/2010/main" val="3542774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2D216E-87BB-4C3D-8BE9-1BEE5930CF15}" type="slidenum">
              <a:rPr kumimoji="1" lang="ja-JP" altLang="en-US" smtClean="0"/>
              <a:t>5</a:t>
            </a:fld>
            <a:endParaRPr kumimoji="1" lang="ja-JP" altLang="en-US"/>
          </a:p>
        </p:txBody>
      </p:sp>
    </p:spTree>
    <p:extLst>
      <p:ext uri="{BB962C8B-B14F-4D97-AF65-F5344CB8AC3E}">
        <p14:creationId xmlns:p14="http://schemas.microsoft.com/office/powerpoint/2010/main" val="2144013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2D216E-87BB-4C3D-8BE9-1BEE5930CF15}" type="slidenum">
              <a:rPr kumimoji="1" lang="ja-JP" altLang="en-US" smtClean="0"/>
              <a:t>6</a:t>
            </a:fld>
            <a:endParaRPr kumimoji="1" lang="ja-JP" altLang="en-US"/>
          </a:p>
        </p:txBody>
      </p:sp>
    </p:spTree>
    <p:extLst>
      <p:ext uri="{BB962C8B-B14F-4D97-AF65-F5344CB8AC3E}">
        <p14:creationId xmlns:p14="http://schemas.microsoft.com/office/powerpoint/2010/main" val="1389783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52D216E-87BB-4C3D-8BE9-1BEE5930CF15}" type="slidenum">
              <a:rPr kumimoji="1" lang="ja-JP" altLang="en-US" smtClean="0"/>
              <a:t>7</a:t>
            </a:fld>
            <a:endParaRPr kumimoji="1" lang="ja-JP" altLang="en-US"/>
          </a:p>
        </p:txBody>
      </p:sp>
    </p:spTree>
    <p:extLst>
      <p:ext uri="{BB962C8B-B14F-4D97-AF65-F5344CB8AC3E}">
        <p14:creationId xmlns:p14="http://schemas.microsoft.com/office/powerpoint/2010/main" val="863635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3DF41-14F5-8674-C3D5-B73529113C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E6BCA2E-5CC1-E13B-8CEA-278424C7808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F28AC28-AC67-F105-1B32-C7541F0746F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4AB25AB-4D2A-3D5E-4306-48F919C4B4FA}"/>
              </a:ext>
            </a:extLst>
          </p:cNvPr>
          <p:cNvSpPr>
            <a:spLocks noGrp="1"/>
          </p:cNvSpPr>
          <p:nvPr>
            <p:ph type="sldNum" sz="quarter" idx="10"/>
          </p:nvPr>
        </p:nvSpPr>
        <p:spPr/>
        <p:txBody>
          <a:bodyPr/>
          <a:lstStyle/>
          <a:p>
            <a:fld id="{552D216E-87BB-4C3D-8BE9-1BEE5930CF15}" type="slidenum">
              <a:rPr kumimoji="1" lang="ja-JP" altLang="en-US" smtClean="0"/>
              <a:t>8</a:t>
            </a:fld>
            <a:endParaRPr kumimoji="1" lang="ja-JP" altLang="en-US"/>
          </a:p>
        </p:txBody>
      </p:sp>
    </p:spTree>
    <p:extLst>
      <p:ext uri="{BB962C8B-B14F-4D97-AF65-F5344CB8AC3E}">
        <p14:creationId xmlns:p14="http://schemas.microsoft.com/office/powerpoint/2010/main" val="1191345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C2C39-DF2F-5B45-0868-8AE440B2759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32F6DF7-F052-E56D-DF58-000733A75E4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4CEECAF-7E82-8B6B-8E60-D8601180D1A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EB004D4-DA29-7309-3274-B5836A934273}"/>
              </a:ext>
            </a:extLst>
          </p:cNvPr>
          <p:cNvSpPr>
            <a:spLocks noGrp="1"/>
          </p:cNvSpPr>
          <p:nvPr>
            <p:ph type="sldNum" sz="quarter" idx="10"/>
          </p:nvPr>
        </p:nvSpPr>
        <p:spPr/>
        <p:txBody>
          <a:bodyPr/>
          <a:lstStyle/>
          <a:p>
            <a:fld id="{552D216E-87BB-4C3D-8BE9-1BEE5930CF15}" type="slidenum">
              <a:rPr kumimoji="1" lang="ja-JP" altLang="en-US" smtClean="0"/>
              <a:t>9</a:t>
            </a:fld>
            <a:endParaRPr kumimoji="1" lang="ja-JP" altLang="en-US"/>
          </a:p>
        </p:txBody>
      </p:sp>
    </p:spTree>
    <p:extLst>
      <p:ext uri="{BB962C8B-B14F-4D97-AF65-F5344CB8AC3E}">
        <p14:creationId xmlns:p14="http://schemas.microsoft.com/office/powerpoint/2010/main" val="3537672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238FB8E-F648-4D88-82DC-305279067A1A}"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724541" y="6626111"/>
            <a:ext cx="512638" cy="365125"/>
          </a:xfrm>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72368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D67983-E189-49E6-8951-18611FBCA033}" type="datetime1">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422020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442B68-F349-46A3-A0D2-B02BFE3943F6}"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67350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D0E24A-EF47-4766-9536-7A6DF9F261B3}"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5695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564541-371F-46C0-9A2C-79C24D7D88C3}"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807180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DC475D-1883-47E8-998F-C0822B32A38A}"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1037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E4939CD-2B84-42CD-B960-E8BDBA26AF73}"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48001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BD06B5-BD4C-4EB7-8AEE-43EB8A1522EA}"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194679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2B6E8B-368D-4912-A6E5-F904FF6BBAE5}"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482067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F5EDFF-F68A-4B3C-90D7-3F1FAAC906B9}"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725914" y="6624770"/>
            <a:ext cx="512638" cy="365125"/>
          </a:xfrm>
        </p:spPr>
        <p:txBody>
          <a:bodyPr/>
          <a:lstStyle/>
          <a:p>
            <a:fld id="{8F2DF4D1-A360-4C90-B403-85324C324155}" type="slidenum">
              <a:rPr kumimoji="1" lang="ja-JP" altLang="en-US" smtClean="0"/>
              <a:t>‹#›</a:t>
            </a:fld>
            <a:endParaRPr kumimoji="1" lang="ja-JP" altLang="en-US" dirty="0"/>
          </a:p>
        </p:txBody>
      </p:sp>
    </p:spTree>
    <p:extLst>
      <p:ext uri="{BB962C8B-B14F-4D97-AF65-F5344CB8AC3E}">
        <p14:creationId xmlns:p14="http://schemas.microsoft.com/office/powerpoint/2010/main" val="1001131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1F2FAD-D011-4747-827E-32EF65BF9A55}" type="datetime1">
              <a:rPr kumimoji="1" lang="ja-JP" altLang="en-US" smtClean="0"/>
              <a:t>2026/3/4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6444674" y="6041363"/>
            <a:ext cx="512638" cy="365125"/>
          </a:xfrm>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492220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00C058-6CA2-4484-960B-D20A181A9EE2}" type="datetime1">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821756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F4D6A1-5F38-4A0D-AB97-66F061ADF69D}" type="datetime1">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7297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DA7636F-57A3-40D4-877B-56ECED523498}" type="datetime1">
              <a:rPr kumimoji="1" lang="ja-JP" altLang="en-US" smtClean="0"/>
              <a:t>2026/3/4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555267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63033CC-6283-4C9A-B070-DC0096E61DD6}" type="datetime1">
              <a:rPr kumimoji="1" lang="ja-JP" altLang="en-US" smtClean="0"/>
              <a:t>2026/3/4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103065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371F98-43B5-402D-B69B-8E27BA682AA0}" type="datetime1">
              <a:rPr kumimoji="1" lang="ja-JP" altLang="en-US" smtClean="0"/>
              <a:t>2026/3/4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3822010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3DDC5A-DAAD-4FBE-BAE5-783A452A4F38}" type="datetime1">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258312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966286-B553-45B1-81C6-77BC78B3B0D6}" type="datetime1">
              <a:rPr kumimoji="1" lang="ja-JP" altLang="en-US" smtClean="0"/>
              <a:t>2026/3/4</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F2DF4D1-A360-4C90-B403-85324C324155}" type="slidenum">
              <a:rPr kumimoji="1" lang="ja-JP" altLang="en-US" smtClean="0"/>
              <a:t>‹#›</a:t>
            </a:fld>
            <a:endParaRPr kumimoji="1" lang="ja-JP" altLang="en-US"/>
          </a:p>
        </p:txBody>
      </p:sp>
    </p:spTree>
    <p:extLst>
      <p:ext uri="{BB962C8B-B14F-4D97-AF65-F5344CB8AC3E}">
        <p14:creationId xmlns:p14="http://schemas.microsoft.com/office/powerpoint/2010/main" val="104497039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83"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 id="2147483782" r:id="rId17"/>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636" y="1100369"/>
            <a:ext cx="9144000" cy="2621301"/>
          </a:xfrm>
          <a:noFill/>
        </p:spPr>
        <p:txBody>
          <a:bodyPr>
            <a:normAutofit/>
          </a:bodyPr>
          <a:lstStyle/>
          <a:p>
            <a:pPr algn="ctr"/>
            <a:r>
              <a:rPr lang="ja-JP" altLang="en-US" sz="4400" dirty="0">
                <a:solidFill>
                  <a:schemeClr val="tx1"/>
                </a:solidFill>
                <a:effectLst>
                  <a:outerShdw blurRad="38100" dist="38100" dir="2700000" algn="tl">
                    <a:srgbClr val="000000">
                      <a:alpha val="43137"/>
                    </a:srgbClr>
                  </a:outerShdw>
                </a:effectLst>
              </a:rPr>
              <a:t>第２次</a:t>
            </a:r>
            <a:br>
              <a:rPr lang="en-US" altLang="ja-JP" sz="4400" dirty="0">
                <a:solidFill>
                  <a:schemeClr val="tx1"/>
                </a:solidFill>
                <a:effectLst>
                  <a:outerShdw blurRad="38100" dist="38100" dir="2700000" algn="tl">
                    <a:srgbClr val="000000">
                      <a:alpha val="43137"/>
                    </a:srgbClr>
                  </a:outerShdw>
                </a:effectLst>
              </a:rPr>
            </a:br>
            <a:r>
              <a:rPr kumimoji="1" lang="ja-JP" altLang="en-US" sz="4400" dirty="0">
                <a:solidFill>
                  <a:schemeClr val="tx1"/>
                </a:solidFill>
                <a:effectLst>
                  <a:outerShdw blurRad="38100" dist="38100" dir="2700000" algn="tl">
                    <a:srgbClr val="000000">
                      <a:alpha val="43137"/>
                    </a:srgbClr>
                  </a:outerShdw>
                </a:effectLst>
              </a:rPr>
              <a:t>港湾施設提供事業経営計画</a:t>
            </a:r>
            <a:br>
              <a:rPr kumimoji="1" lang="en-US" altLang="ja-JP" sz="4400" dirty="0">
                <a:solidFill>
                  <a:schemeClr val="tx1"/>
                </a:solidFill>
                <a:effectLst>
                  <a:outerShdw blurRad="38100" dist="38100" dir="2700000" algn="tl">
                    <a:srgbClr val="000000">
                      <a:alpha val="43137"/>
                    </a:srgbClr>
                  </a:outerShdw>
                </a:effectLst>
              </a:rPr>
            </a:br>
            <a:r>
              <a:rPr lang="ja-JP" altLang="en-US" sz="2800" dirty="0">
                <a:solidFill>
                  <a:schemeClr val="tx1"/>
                </a:solidFill>
                <a:effectLst>
                  <a:outerShdw blurRad="38100" dist="38100" dir="2700000" algn="tl">
                    <a:srgbClr val="000000">
                      <a:alpha val="43137"/>
                    </a:srgbClr>
                  </a:outerShdw>
                </a:effectLst>
              </a:rPr>
              <a:t>（令和５年度～令和９年度）</a:t>
            </a:r>
            <a:br>
              <a:rPr lang="en-US" altLang="ja-JP" sz="2800" dirty="0">
                <a:solidFill>
                  <a:schemeClr val="tx1"/>
                </a:solidFill>
                <a:effectLst>
                  <a:outerShdw blurRad="38100" dist="38100" dir="2700000" algn="tl">
                    <a:srgbClr val="000000">
                      <a:alpha val="43137"/>
                    </a:srgbClr>
                  </a:outerShdw>
                </a:effectLst>
              </a:rPr>
            </a:br>
            <a:r>
              <a:rPr lang="en-US" altLang="ja-JP" sz="2800" dirty="0">
                <a:solidFill>
                  <a:schemeClr val="tx1"/>
                </a:solidFill>
                <a:effectLst>
                  <a:outerShdw blurRad="38100" dist="38100" dir="2700000" algn="tl">
                    <a:srgbClr val="000000">
                      <a:alpha val="43137"/>
                    </a:srgbClr>
                  </a:outerShdw>
                </a:effectLst>
              </a:rPr>
              <a:t>Ver.4.0</a:t>
            </a:r>
            <a:endParaRPr kumimoji="1" lang="ja-JP" altLang="en-US" sz="2800" dirty="0">
              <a:solidFill>
                <a:schemeClr val="tx1"/>
              </a:solidFill>
              <a:effectLst>
                <a:outerShdw blurRad="38100" dist="38100" dir="2700000" algn="tl">
                  <a:srgbClr val="000000">
                    <a:alpha val="43137"/>
                  </a:srgbClr>
                </a:outerShdw>
              </a:effectLst>
            </a:endParaRPr>
          </a:p>
        </p:txBody>
      </p:sp>
      <p:sp>
        <p:nvSpPr>
          <p:cNvPr id="3" name="サブタイトル 2"/>
          <p:cNvSpPr>
            <a:spLocks noGrp="1"/>
          </p:cNvSpPr>
          <p:nvPr>
            <p:ph type="subTitle" idx="1"/>
          </p:nvPr>
        </p:nvSpPr>
        <p:spPr>
          <a:xfrm>
            <a:off x="1151636" y="4586416"/>
            <a:ext cx="6858000" cy="698679"/>
          </a:xfrm>
        </p:spPr>
        <p:txBody>
          <a:bodyPr>
            <a:normAutofit fontScale="92500" lnSpcReduction="10000"/>
          </a:bodyPr>
          <a:lstStyle/>
          <a:p>
            <a:pPr algn="ctr"/>
            <a:r>
              <a:rPr lang="ja-JP" altLang="en-US" sz="4400" dirty="0">
                <a:solidFill>
                  <a:schemeClr val="tx1"/>
                </a:solidFill>
              </a:rPr>
              <a:t>令和８</a:t>
            </a:r>
            <a:r>
              <a:rPr kumimoji="1" lang="ja-JP" altLang="en-US" sz="4400" dirty="0">
                <a:solidFill>
                  <a:schemeClr val="tx1"/>
                </a:solidFill>
              </a:rPr>
              <a:t>年</a:t>
            </a:r>
            <a:r>
              <a:rPr lang="ja-JP" altLang="en-US" sz="4400" dirty="0">
                <a:solidFill>
                  <a:schemeClr val="tx1"/>
                </a:solidFill>
              </a:rPr>
              <a:t>３</a:t>
            </a:r>
            <a:r>
              <a:rPr kumimoji="1" lang="ja-JP" altLang="en-US" sz="4400" dirty="0">
                <a:solidFill>
                  <a:schemeClr val="tx1"/>
                </a:solidFill>
              </a:rPr>
              <a:t>月</a:t>
            </a:r>
          </a:p>
        </p:txBody>
      </p:sp>
      <p:sp>
        <p:nvSpPr>
          <p:cNvPr id="5" name="正方形/長方形 4"/>
          <p:cNvSpPr/>
          <p:nvPr/>
        </p:nvSpPr>
        <p:spPr>
          <a:xfrm>
            <a:off x="423082" y="5285095"/>
            <a:ext cx="8315108" cy="85639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600" dirty="0"/>
              <a:t>大阪港湾局</a:t>
            </a:r>
          </a:p>
        </p:txBody>
      </p:sp>
    </p:spTree>
    <p:extLst>
      <p:ext uri="{BB962C8B-B14F-4D97-AF65-F5344CB8AC3E}">
        <p14:creationId xmlns:p14="http://schemas.microsoft.com/office/powerpoint/2010/main" val="3415135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FAC1B-3A96-F111-3C2C-504D7C20696F}"/>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8D4C1A52-6B3A-D62D-E473-B2047CDD214E}"/>
              </a:ext>
            </a:extLst>
          </p:cNvPr>
          <p:cNvSpPr/>
          <p:nvPr/>
        </p:nvSpPr>
        <p:spPr>
          <a:xfrm>
            <a:off x="180000" y="510300"/>
            <a:ext cx="1620000" cy="291869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600" dirty="0">
                <a:solidFill>
                  <a:schemeClr val="bg1"/>
                </a:solidFill>
              </a:rPr>
              <a:t>目標</a:t>
            </a:r>
            <a:endParaRPr lang="en-US" altLang="ja-JP" sz="1600" dirty="0">
              <a:solidFill>
                <a:schemeClr val="bg1"/>
              </a:solidFill>
            </a:endParaRPr>
          </a:p>
        </p:txBody>
      </p:sp>
      <p:sp>
        <p:nvSpPr>
          <p:cNvPr id="16" name="正方形/長方形 15">
            <a:extLst>
              <a:ext uri="{FF2B5EF4-FFF2-40B4-BE49-F238E27FC236}">
                <a16:creationId xmlns:a16="http://schemas.microsoft.com/office/drawing/2014/main" id="{14B93396-EA7E-CB77-999B-519BF81F0311}"/>
              </a:ext>
            </a:extLst>
          </p:cNvPr>
          <p:cNvSpPr/>
          <p:nvPr/>
        </p:nvSpPr>
        <p:spPr>
          <a:xfrm>
            <a:off x="1908000" y="510300"/>
            <a:ext cx="7092000" cy="2918700"/>
          </a:xfrm>
          <a:prstGeom prst="rect">
            <a:avLst/>
          </a:prstGeom>
          <a:ln w="38100">
            <a:solidFill>
              <a:srgbClr val="7030A0"/>
            </a:solidFill>
          </a:ln>
        </p:spPr>
        <p:txBody>
          <a:bodyPr wrap="square" lIns="144000" rIns="180000" anchor="ctr" anchorCtr="0">
            <a:noAutofit/>
          </a:bodyPr>
          <a:lstStyle/>
          <a:p>
            <a:pPr marL="268288" lvl="0" indent="-268288" algn="just">
              <a:lnSpc>
                <a:spcPts val="20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全 体 目 標：</a:t>
            </a:r>
            <a:r>
              <a:rPr lang="ja-JP" altLang="en-US" sz="1300" i="1" kern="100" dirty="0">
                <a:latin typeface="+mn-ea"/>
                <a:cs typeface="Times New Roman" panose="02020603050405020304" pitchFamily="18" charset="0"/>
              </a:rPr>
              <a:t>令和９年度決算において、令和４年度決算比</a:t>
            </a:r>
            <a:r>
              <a:rPr lang="en-US" altLang="ja-JP" sz="1300" kern="100" dirty="0">
                <a:latin typeface="+mn-ea"/>
                <a:cs typeface="Times New Roman" panose="02020603050405020304" pitchFamily="18" charset="0"/>
              </a:rPr>
              <a:t>10</a:t>
            </a:r>
            <a:r>
              <a:rPr lang="ja-JP" altLang="en-US" sz="1300" i="1" kern="100" dirty="0">
                <a:latin typeface="+mn-ea"/>
                <a:cs typeface="Times New Roman" panose="02020603050405020304" pitchFamily="18" charset="0"/>
              </a:rPr>
              <a:t>％増を目指す。</a:t>
            </a:r>
            <a:endParaRPr lang="en-US" altLang="ja-JP" sz="1300" i="1" kern="100" dirty="0">
              <a:latin typeface="+mn-ea"/>
              <a:cs typeface="Times New Roman" panose="02020603050405020304" pitchFamily="18" charset="0"/>
            </a:endParaRPr>
          </a:p>
          <a:p>
            <a:pPr marL="268288" lvl="0" indent="-268288" algn="just">
              <a:lnSpc>
                <a:spcPts val="2000"/>
              </a:lnSpc>
              <a:spcAft>
                <a:spcPts val="0"/>
              </a:spcAft>
              <a:buFont typeface="Wingdings" panose="05000000000000000000" pitchFamily="2" charset="2"/>
              <a:buChar char="Ø"/>
            </a:pPr>
            <a:r>
              <a:rPr lang="ja-JP" altLang="en-US" sz="1300" i="1" kern="100" dirty="0">
                <a:latin typeface="+mn-ea"/>
                <a:cs typeface="Times New Roman" panose="02020603050405020304" pitchFamily="18" charset="0"/>
              </a:rPr>
              <a:t>各年度目標：前年度比２％増を目指す。</a:t>
            </a:r>
            <a:endParaRPr lang="en-US" altLang="ja-JP" sz="1300" i="1" kern="100" dirty="0">
              <a:latin typeface="+mn-ea"/>
              <a:cs typeface="Times New Roman" panose="02020603050405020304" pitchFamily="18" charset="0"/>
            </a:endParaRPr>
          </a:p>
          <a:p>
            <a:pPr lvl="0" algn="just">
              <a:lnSpc>
                <a:spcPts val="2000"/>
              </a:lnSpc>
              <a:spcAft>
                <a:spcPts val="0"/>
              </a:spcAft>
            </a:pPr>
            <a:endParaRPr lang="en-US" altLang="ja-JP" sz="1300" i="1" kern="100" dirty="0">
              <a:latin typeface="+mn-ea"/>
              <a:cs typeface="Times New Roman" panose="02020603050405020304" pitchFamily="18" charset="0"/>
            </a:endParaRPr>
          </a:p>
          <a:p>
            <a:pPr lvl="0" algn="just">
              <a:lnSpc>
                <a:spcPts val="2000"/>
              </a:lnSpc>
              <a:spcAft>
                <a:spcPts val="0"/>
              </a:spcAft>
            </a:pPr>
            <a:r>
              <a:rPr lang="ja-JP" altLang="en-US" sz="1300" b="1" i="1" kern="100" dirty="0">
                <a:latin typeface="+mn-ea"/>
                <a:cs typeface="Times New Roman" panose="02020603050405020304" pitchFamily="18" charset="0"/>
              </a:rPr>
              <a:t>＜営業損益の推移＞　</a:t>
            </a:r>
            <a:r>
              <a:rPr lang="ja-JP" altLang="en-US" sz="1050" i="1" kern="100" dirty="0">
                <a:latin typeface="+mn-ea"/>
                <a:cs typeface="Times New Roman" panose="02020603050405020304" pitchFamily="18" charset="0"/>
              </a:rPr>
              <a:t>（　）内は令和４年度との比較</a:t>
            </a:r>
            <a:endParaRPr lang="en-US" altLang="ja-JP" sz="1300" i="1" kern="100" dirty="0">
              <a:latin typeface="+mn-ea"/>
              <a:cs typeface="Times New Roman" panose="02020603050405020304" pitchFamily="18" charset="0"/>
            </a:endParaRPr>
          </a:p>
          <a:p>
            <a:pPr marL="533400" lvl="0" indent="-285750" algn="just">
              <a:lnSpc>
                <a:spcPts val="2000"/>
              </a:lnSpc>
              <a:spcAft>
                <a:spcPts val="0"/>
              </a:spcAft>
              <a:buFontTx/>
              <a:buChar char="→"/>
            </a:pPr>
            <a:r>
              <a:rPr lang="ja-JP" altLang="en-US" sz="1300" kern="100" dirty="0">
                <a:latin typeface="+mn-ea"/>
                <a:cs typeface="Times New Roman" panose="02020603050405020304" pitchFamily="18" charset="0"/>
              </a:rPr>
              <a:t>令和４年度営業損益：</a:t>
            </a:r>
            <a:r>
              <a:rPr lang="en-US" altLang="ja-JP" sz="1300" kern="100" dirty="0">
                <a:latin typeface="+mn-ea"/>
                <a:cs typeface="Times New Roman" panose="02020603050405020304" pitchFamily="18" charset="0"/>
              </a:rPr>
              <a:t>887,258</a:t>
            </a:r>
            <a:r>
              <a:rPr lang="ja-JP" altLang="en-US" sz="1300" kern="100" dirty="0">
                <a:latin typeface="+mn-ea"/>
                <a:cs typeface="Times New Roman" panose="02020603050405020304" pitchFamily="18" charset="0"/>
              </a:rPr>
              <a:t>千円</a:t>
            </a:r>
            <a:endParaRPr lang="en-US" altLang="ja-JP" sz="1300" kern="100" dirty="0">
              <a:latin typeface="+mn-ea"/>
              <a:cs typeface="Times New Roman" panose="02020603050405020304" pitchFamily="18" charset="0"/>
            </a:endParaRPr>
          </a:p>
          <a:p>
            <a:pPr marL="247650" lvl="0" algn="just">
              <a:lnSpc>
                <a:spcPts val="2000"/>
              </a:lnSpc>
              <a:spcAft>
                <a:spcPts val="0"/>
              </a:spcAft>
            </a:pPr>
            <a:r>
              <a:rPr lang="ja-JP" altLang="en-US" sz="1300" kern="100" dirty="0">
                <a:latin typeface="+mn-ea"/>
                <a:cs typeface="Times New Roman" panose="02020603050405020304" pitchFamily="18" charset="0"/>
              </a:rPr>
              <a:t>　  令和５年度営業損益：</a:t>
            </a:r>
            <a:r>
              <a:rPr lang="en-US" altLang="ja-JP" sz="1300" kern="100" dirty="0">
                <a:latin typeface="+mn-ea"/>
                <a:cs typeface="Times New Roman" panose="02020603050405020304" pitchFamily="18" charset="0"/>
              </a:rPr>
              <a:t>1,105,466</a:t>
            </a:r>
            <a:r>
              <a:rPr lang="ja-JP" altLang="en-US" sz="1300" kern="100" dirty="0">
                <a:latin typeface="+mn-ea"/>
                <a:cs typeface="Times New Roman" panose="02020603050405020304" pitchFamily="18" charset="0"/>
              </a:rPr>
              <a:t>千円（</a:t>
            </a:r>
            <a:r>
              <a:rPr lang="en-US" altLang="ja-JP" sz="1300" kern="100" dirty="0">
                <a:latin typeface="+mn-ea"/>
                <a:cs typeface="Times New Roman" panose="02020603050405020304" pitchFamily="18" charset="0"/>
              </a:rPr>
              <a:t>25</a:t>
            </a:r>
            <a:r>
              <a:rPr lang="ja-JP" altLang="en-US" sz="1300" kern="100" dirty="0">
                <a:latin typeface="+mn-ea"/>
                <a:cs typeface="Times New Roman" panose="02020603050405020304" pitchFamily="18" charset="0"/>
              </a:rPr>
              <a:t>％増）</a:t>
            </a:r>
            <a:endParaRPr lang="en-US" altLang="ja-JP" sz="1300" kern="100" dirty="0">
              <a:latin typeface="+mn-ea"/>
              <a:cs typeface="Times New Roman" panose="02020603050405020304" pitchFamily="18" charset="0"/>
            </a:endParaRPr>
          </a:p>
          <a:p>
            <a:pPr marL="247650" lvl="0" algn="just">
              <a:lnSpc>
                <a:spcPts val="2000"/>
              </a:lnSpc>
              <a:spcAft>
                <a:spcPts val="0"/>
              </a:spcAft>
            </a:pPr>
            <a:r>
              <a:rPr lang="ja-JP" altLang="en-US" sz="1300" kern="100" dirty="0">
                <a:latin typeface="+mn-ea"/>
                <a:cs typeface="Times New Roman" panose="02020603050405020304" pitchFamily="18" charset="0"/>
              </a:rPr>
              <a:t>　  令和６年度営業損益：</a:t>
            </a:r>
            <a:r>
              <a:rPr lang="en-US" altLang="ja-JP" sz="1300" kern="100" dirty="0">
                <a:latin typeface="+mn-ea"/>
                <a:cs typeface="Times New Roman" panose="02020603050405020304" pitchFamily="18" charset="0"/>
              </a:rPr>
              <a:t>2,830,872</a:t>
            </a:r>
            <a:r>
              <a:rPr lang="ja-JP" altLang="en-US" sz="1300" kern="100" dirty="0">
                <a:latin typeface="+mn-ea"/>
                <a:cs typeface="Times New Roman" panose="02020603050405020304" pitchFamily="18" charset="0"/>
              </a:rPr>
              <a:t>千円（</a:t>
            </a:r>
            <a:r>
              <a:rPr lang="en-US" altLang="ja-JP" sz="1300" kern="100" dirty="0">
                <a:latin typeface="+mn-ea"/>
                <a:cs typeface="Times New Roman" panose="02020603050405020304" pitchFamily="18" charset="0"/>
              </a:rPr>
              <a:t>219</a:t>
            </a:r>
            <a:r>
              <a:rPr lang="ja-JP" altLang="en-US" sz="1300" kern="100" dirty="0">
                <a:latin typeface="+mn-ea"/>
                <a:cs typeface="Times New Roman" panose="02020603050405020304" pitchFamily="18" charset="0"/>
              </a:rPr>
              <a:t>％増）</a:t>
            </a:r>
            <a:endParaRPr lang="en-US" altLang="ja-JP" sz="1300" kern="100" dirty="0">
              <a:latin typeface="+mn-ea"/>
              <a:cs typeface="Times New Roman" panose="02020603050405020304" pitchFamily="18" charset="0"/>
            </a:endParaRPr>
          </a:p>
          <a:p>
            <a:pPr marL="247650" lvl="0" algn="just">
              <a:lnSpc>
                <a:spcPts val="2000"/>
              </a:lnSpc>
              <a:spcAft>
                <a:spcPts val="0"/>
              </a:spcAft>
            </a:pPr>
            <a:endParaRPr lang="en-US" altLang="ja-JP" sz="1300" kern="100" dirty="0">
              <a:latin typeface="+mn-ea"/>
              <a:cs typeface="Times New Roman" panose="02020603050405020304" pitchFamily="18" charset="0"/>
            </a:endParaRPr>
          </a:p>
          <a:p>
            <a:pPr marL="247650" lvl="0" algn="just">
              <a:lnSpc>
                <a:spcPts val="2000"/>
              </a:lnSpc>
              <a:spcAft>
                <a:spcPts val="0"/>
              </a:spcAft>
            </a:pPr>
            <a:r>
              <a:rPr lang="en-US" altLang="ja-JP" sz="1300" kern="100" dirty="0">
                <a:latin typeface="+mn-ea"/>
                <a:cs typeface="Times New Roman" panose="02020603050405020304" pitchFamily="18" charset="0"/>
              </a:rPr>
              <a:t>※</a:t>
            </a:r>
            <a:r>
              <a:rPr lang="ja-JP" altLang="en-US" sz="1300" kern="100" dirty="0">
                <a:latin typeface="+mn-ea"/>
                <a:cs typeface="Times New Roman" panose="02020603050405020304" pitchFamily="18" charset="0"/>
              </a:rPr>
              <a:t>令和６年度営業損益について、</a:t>
            </a:r>
            <a:r>
              <a:rPr lang="en-US" altLang="ja-JP" sz="1300" kern="100" dirty="0">
                <a:latin typeface="+mn-ea"/>
                <a:cs typeface="Times New Roman" panose="02020603050405020304" pitchFamily="18" charset="0"/>
              </a:rPr>
              <a:t>【</a:t>
            </a:r>
            <a:r>
              <a:rPr lang="ja-JP" altLang="en-US" sz="1300" kern="100" dirty="0">
                <a:latin typeface="+mn-ea"/>
                <a:cs typeface="Times New Roman" panose="02020603050405020304" pitchFamily="18" charset="0"/>
              </a:rPr>
              <a:t>課題③：土地賃借料負担</a:t>
            </a:r>
            <a:r>
              <a:rPr lang="en-US" altLang="ja-JP" sz="1300" kern="100" dirty="0">
                <a:latin typeface="+mn-ea"/>
                <a:cs typeface="Times New Roman" panose="02020603050405020304" pitchFamily="18" charset="0"/>
              </a:rPr>
              <a:t>】</a:t>
            </a:r>
            <a:r>
              <a:rPr lang="ja-JP" altLang="en-US" sz="1300" kern="100" dirty="0">
                <a:latin typeface="+mn-ea"/>
                <a:cs typeface="Times New Roman" panose="02020603050405020304" pitchFamily="18" charset="0"/>
              </a:rPr>
              <a:t>の影響を除いたものとし</a:t>
            </a:r>
            <a:endParaRPr lang="en-US" altLang="ja-JP" sz="1300" kern="100" dirty="0">
              <a:latin typeface="+mn-ea"/>
              <a:cs typeface="Times New Roman" panose="02020603050405020304" pitchFamily="18" charset="0"/>
            </a:endParaRPr>
          </a:p>
          <a:p>
            <a:pPr marL="247650" lvl="0" algn="just">
              <a:lnSpc>
                <a:spcPts val="2000"/>
              </a:lnSpc>
              <a:spcAft>
                <a:spcPts val="0"/>
              </a:spcAft>
            </a:pPr>
            <a:r>
              <a:rPr lang="ja-JP" altLang="en-US" sz="1300" kern="100" dirty="0">
                <a:latin typeface="+mn-ea"/>
                <a:cs typeface="Times New Roman" panose="02020603050405020304" pitchFamily="18" charset="0"/>
              </a:rPr>
              <a:t>　て算出した場合、</a:t>
            </a:r>
            <a:r>
              <a:rPr lang="en-US" altLang="ja-JP" sz="1300" kern="100" dirty="0">
                <a:latin typeface="+mn-ea"/>
                <a:cs typeface="Times New Roman" panose="02020603050405020304" pitchFamily="18" charset="0"/>
              </a:rPr>
              <a:t>1,066,239</a:t>
            </a:r>
            <a:r>
              <a:rPr lang="ja-JP" altLang="en-US" sz="1300" kern="100" dirty="0">
                <a:latin typeface="+mn-ea"/>
                <a:cs typeface="Times New Roman" panose="02020603050405020304" pitchFamily="18" charset="0"/>
              </a:rPr>
              <a:t>千円（</a:t>
            </a:r>
            <a:r>
              <a:rPr lang="en-US" altLang="ja-JP" sz="1300" kern="100" dirty="0">
                <a:latin typeface="+mn-ea"/>
                <a:cs typeface="Times New Roman" panose="02020603050405020304" pitchFamily="18" charset="0"/>
              </a:rPr>
              <a:t>20</a:t>
            </a:r>
            <a:r>
              <a:rPr lang="ja-JP" altLang="en-US" sz="1300" kern="100" dirty="0">
                <a:latin typeface="+mn-ea"/>
                <a:cs typeface="Times New Roman" panose="02020603050405020304" pitchFamily="18" charset="0"/>
              </a:rPr>
              <a:t>％増）となる。</a:t>
            </a:r>
            <a:endParaRPr lang="en-US" altLang="ja-JP" sz="1300" kern="100" dirty="0">
              <a:latin typeface="+mn-ea"/>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E9F063E4-A3AF-B9DA-3707-B6FB9F2FDE2C}"/>
              </a:ext>
            </a:extLst>
          </p:cNvPr>
          <p:cNvSpPr>
            <a:spLocks noGrp="1"/>
          </p:cNvSpPr>
          <p:nvPr>
            <p:ph type="sldNum" sz="quarter" idx="12"/>
          </p:nvPr>
        </p:nvSpPr>
        <p:spPr>
          <a:xfrm>
            <a:off x="8706864" y="6596195"/>
            <a:ext cx="512638" cy="365125"/>
          </a:xfrm>
        </p:spPr>
        <p:txBody>
          <a:bodyPr/>
          <a:lstStyle/>
          <a:p>
            <a:r>
              <a:rPr kumimoji="1" lang="ja-JP" altLang="en-US" dirty="0"/>
              <a:t>９</a:t>
            </a:r>
          </a:p>
        </p:txBody>
      </p:sp>
      <p:sp>
        <p:nvSpPr>
          <p:cNvPr id="8" name="タイトル 1">
            <a:extLst>
              <a:ext uri="{FF2B5EF4-FFF2-40B4-BE49-F238E27FC236}">
                <a16:creationId xmlns:a16="http://schemas.microsoft.com/office/drawing/2014/main" id="{E9DBC96F-0CB1-EB70-1C1D-B3157B13CF57}"/>
              </a:ext>
            </a:extLst>
          </p:cNvPr>
          <p:cNvSpPr txBox="1">
            <a:spLocks/>
          </p:cNvSpPr>
          <p:nvPr/>
        </p:nvSpPr>
        <p:spPr>
          <a:xfrm>
            <a:off x="0" y="50400"/>
            <a:ext cx="7886700" cy="441617"/>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kern="100" dirty="0">
                <a:solidFill>
                  <a:schemeClr val="tx1"/>
                </a:solidFill>
                <a:latin typeface="+mn-ea"/>
                <a:ea typeface="+mn-ea"/>
                <a:cs typeface="Times New Roman" panose="02020603050405020304" pitchFamily="18" charset="0"/>
              </a:rPr>
              <a:t>Ⅶ</a:t>
            </a:r>
            <a:r>
              <a:rPr lang="ja-JP" altLang="en-US" sz="1800" b="1" kern="100" dirty="0">
                <a:solidFill>
                  <a:schemeClr val="tx1"/>
                </a:solidFill>
                <a:latin typeface="+mn-ea"/>
                <a:ea typeface="+mn-ea"/>
                <a:cs typeface="Times New Roman" panose="02020603050405020304" pitchFamily="18" charset="0"/>
              </a:rPr>
              <a:t>　営業損益について</a:t>
            </a:r>
            <a:endParaRPr lang="ja-JP" altLang="en-US" sz="1600" dirty="0">
              <a:solidFill>
                <a:srgbClr val="FF0000"/>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195644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10573"/>
            <a:ext cx="9144000" cy="658284"/>
          </a:xfrm>
        </p:spPr>
        <p:txBody>
          <a:bodyPr>
            <a:noAutofit/>
          </a:bodyPr>
          <a:lstStyle/>
          <a:p>
            <a:pPr algn="ctr"/>
            <a:r>
              <a:rPr kumimoji="1" lang="ja-JP" altLang="en-US" sz="2400" dirty="0">
                <a:solidFill>
                  <a:schemeClr val="tx1"/>
                </a:solidFill>
              </a:rPr>
              <a:t>目　次</a:t>
            </a:r>
          </a:p>
        </p:txBody>
      </p:sp>
      <p:sp>
        <p:nvSpPr>
          <p:cNvPr id="3" name="コンテンツ プレースホルダー 2"/>
          <p:cNvSpPr>
            <a:spLocks noGrp="1"/>
          </p:cNvSpPr>
          <p:nvPr>
            <p:ph idx="1"/>
          </p:nvPr>
        </p:nvSpPr>
        <p:spPr>
          <a:xfrm>
            <a:off x="546652" y="1068857"/>
            <a:ext cx="8050695" cy="4601817"/>
          </a:xfrm>
        </p:spPr>
        <p:txBody>
          <a:bodyPr>
            <a:noAutofit/>
          </a:bodyPr>
          <a:lstStyle/>
          <a:p>
            <a:pPr marL="0" indent="0">
              <a:lnSpc>
                <a:spcPct val="80000"/>
              </a:lnSpc>
              <a:buNone/>
            </a:pPr>
            <a:r>
              <a:rPr lang="ja-JP" altLang="en-US" dirty="0">
                <a:solidFill>
                  <a:srgbClr val="FF0000"/>
                </a:solidFill>
                <a:latin typeface="+mn-ea"/>
              </a:rPr>
              <a:t>　</a:t>
            </a:r>
            <a:r>
              <a:rPr lang="en-US" altLang="ja-JP" dirty="0">
                <a:solidFill>
                  <a:schemeClr val="tx1"/>
                </a:solidFill>
                <a:latin typeface="+mn-ea"/>
              </a:rPr>
              <a:t>Ⅰ</a:t>
            </a:r>
            <a:r>
              <a:rPr lang="ja-JP" altLang="en-US" dirty="0">
                <a:solidFill>
                  <a:schemeClr val="tx1"/>
                </a:solidFill>
                <a:latin typeface="+mn-ea"/>
              </a:rPr>
              <a:t>   第２次港湾施設提供事業経営計画とは　　　　　　　　　　　　２</a:t>
            </a:r>
            <a:endParaRPr lang="en-US" altLang="ja-JP" dirty="0">
              <a:solidFill>
                <a:schemeClr val="tx1"/>
              </a:solidFill>
              <a:latin typeface="+mn-ea"/>
            </a:endParaRPr>
          </a:p>
          <a:p>
            <a:pPr marL="0" indent="0">
              <a:lnSpc>
                <a:spcPct val="80000"/>
              </a:lnSpc>
              <a:buNone/>
            </a:pP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r>
              <a:rPr lang="en-US" altLang="ja-JP" dirty="0">
                <a:solidFill>
                  <a:schemeClr val="tx1"/>
                </a:solidFill>
                <a:latin typeface="+mn-ea"/>
              </a:rPr>
              <a:t>Ⅱ</a:t>
            </a:r>
            <a:r>
              <a:rPr lang="ja-JP" altLang="en-US" dirty="0">
                <a:solidFill>
                  <a:schemeClr val="tx1"/>
                </a:solidFill>
                <a:latin typeface="+mn-ea"/>
              </a:rPr>
              <a:t>　港湾施設提供事業を取り巻く状況　　　　　　　　　　　　　　３</a:t>
            </a:r>
          </a:p>
          <a:p>
            <a:pPr marL="0" indent="0">
              <a:lnSpc>
                <a:spcPct val="80000"/>
              </a:lnSpc>
              <a:buNone/>
            </a:pP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r>
              <a:rPr lang="en-US" altLang="ja-JP" dirty="0">
                <a:solidFill>
                  <a:schemeClr val="tx1"/>
                </a:solidFill>
                <a:latin typeface="+mn-ea"/>
              </a:rPr>
              <a:t>Ⅲ</a:t>
            </a:r>
            <a:r>
              <a:rPr lang="ja-JP" altLang="en-US" dirty="0">
                <a:solidFill>
                  <a:schemeClr val="tx1"/>
                </a:solidFill>
                <a:latin typeface="+mn-ea"/>
              </a:rPr>
              <a:t>　港湾施設提供事業の課題　　　　　　　　　　　　　　　　　　４</a:t>
            </a:r>
            <a:endParaRPr lang="en-US" altLang="ja-JP" dirty="0">
              <a:solidFill>
                <a:schemeClr val="tx1"/>
              </a:solidFill>
              <a:latin typeface="+mn-ea"/>
            </a:endParaRPr>
          </a:p>
          <a:p>
            <a:pPr marL="0" indent="0">
              <a:lnSpc>
                <a:spcPct val="80000"/>
              </a:lnSpc>
              <a:buNone/>
            </a:pP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r>
              <a:rPr lang="en-US" altLang="ja-JP" dirty="0">
                <a:solidFill>
                  <a:schemeClr val="tx1"/>
                </a:solidFill>
                <a:latin typeface="+mn-ea"/>
              </a:rPr>
              <a:t>Ⅳ</a:t>
            </a:r>
            <a:r>
              <a:rPr lang="ja-JP" altLang="en-US" dirty="0">
                <a:solidFill>
                  <a:schemeClr val="tx1"/>
                </a:solidFill>
                <a:latin typeface="+mn-ea"/>
              </a:rPr>
              <a:t>　施設稼働率について　　　　　　　　　　　　　　　　　　５～６</a:t>
            </a: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endParaRPr lang="en-US" altLang="ja-JP" dirty="0">
              <a:solidFill>
                <a:schemeClr val="tx1"/>
              </a:solidFill>
              <a:latin typeface="+mn-ea"/>
            </a:endParaRPr>
          </a:p>
          <a:p>
            <a:pPr marL="0" indent="0">
              <a:lnSpc>
                <a:spcPct val="80000"/>
              </a:lnSpc>
              <a:buNone/>
            </a:pPr>
            <a:r>
              <a:rPr lang="en-US" altLang="ja-JP" dirty="0">
                <a:solidFill>
                  <a:schemeClr val="tx1"/>
                </a:solidFill>
                <a:latin typeface="+mn-ea"/>
              </a:rPr>
              <a:t>   Ⅴ</a:t>
            </a:r>
            <a:r>
              <a:rPr lang="ja-JP" altLang="en-US" dirty="0">
                <a:solidFill>
                  <a:schemeClr val="tx1"/>
                </a:solidFill>
                <a:latin typeface="+mn-ea"/>
              </a:rPr>
              <a:t>　上屋の老朽化について　　　　　　　　　　　　　　　　　　　７</a:t>
            </a:r>
            <a:endParaRPr lang="en-US" altLang="ja-JP" dirty="0">
              <a:solidFill>
                <a:schemeClr val="tx1"/>
              </a:solidFill>
              <a:latin typeface="+mn-ea"/>
            </a:endParaRPr>
          </a:p>
          <a:p>
            <a:pPr marL="0" indent="0">
              <a:lnSpc>
                <a:spcPct val="80000"/>
              </a:lnSpc>
              <a:buNone/>
            </a:pPr>
            <a:r>
              <a:rPr lang="en-US" altLang="ja-JP" dirty="0">
                <a:solidFill>
                  <a:schemeClr val="tx1"/>
                </a:solidFill>
                <a:latin typeface="+mn-ea"/>
              </a:rPr>
              <a:t> </a:t>
            </a:r>
          </a:p>
          <a:p>
            <a:pPr marL="0" indent="0">
              <a:lnSpc>
                <a:spcPct val="80000"/>
              </a:lnSpc>
              <a:buNone/>
            </a:pPr>
            <a:r>
              <a:rPr lang="ja-JP" altLang="en-US" dirty="0">
                <a:solidFill>
                  <a:schemeClr val="tx1"/>
                </a:solidFill>
                <a:latin typeface="+mn-ea"/>
              </a:rPr>
              <a:t>　</a:t>
            </a:r>
            <a:r>
              <a:rPr lang="en-US" altLang="ja-JP" dirty="0">
                <a:solidFill>
                  <a:schemeClr val="tx1"/>
                </a:solidFill>
                <a:latin typeface="+mn-ea"/>
              </a:rPr>
              <a:t>Ⅵ</a:t>
            </a:r>
            <a:r>
              <a:rPr lang="ja-JP" altLang="en-US" dirty="0">
                <a:solidFill>
                  <a:schemeClr val="tx1"/>
                </a:solidFill>
                <a:latin typeface="+mn-ea"/>
              </a:rPr>
              <a:t>　土地賃借料負担</a:t>
            </a:r>
            <a:r>
              <a:rPr lang="en-US" altLang="ja-JP" dirty="0">
                <a:solidFill>
                  <a:schemeClr val="tx1"/>
                </a:solidFill>
                <a:latin typeface="+mn-ea"/>
              </a:rPr>
              <a:t>(</a:t>
            </a:r>
            <a:r>
              <a:rPr lang="ja-JP" altLang="en-US" dirty="0">
                <a:solidFill>
                  <a:schemeClr val="tx1"/>
                </a:solidFill>
                <a:latin typeface="+mn-ea"/>
              </a:rPr>
              <a:t>施設提供事業から埋立事業への支払</a:t>
            </a:r>
            <a:r>
              <a:rPr lang="en-US" altLang="ja-JP" dirty="0">
                <a:solidFill>
                  <a:schemeClr val="tx1"/>
                </a:solidFill>
                <a:latin typeface="+mn-ea"/>
              </a:rPr>
              <a:t>)</a:t>
            </a:r>
            <a:r>
              <a:rPr lang="ja-JP" altLang="en-US" dirty="0">
                <a:solidFill>
                  <a:schemeClr val="tx1"/>
                </a:solidFill>
                <a:latin typeface="+mn-ea"/>
              </a:rPr>
              <a:t>について    ８</a:t>
            </a:r>
            <a:endParaRPr lang="en-US" altLang="ja-JP" dirty="0">
              <a:solidFill>
                <a:schemeClr val="tx1"/>
              </a:solidFill>
              <a:latin typeface="+mn-ea"/>
            </a:endParaRPr>
          </a:p>
          <a:p>
            <a:pPr marL="0" indent="0">
              <a:lnSpc>
                <a:spcPct val="80000"/>
              </a:lnSpc>
              <a:buNone/>
            </a:pP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r>
              <a:rPr lang="en-US" altLang="ja-JP" dirty="0">
                <a:solidFill>
                  <a:schemeClr val="tx1"/>
                </a:solidFill>
                <a:latin typeface="+mn-ea"/>
              </a:rPr>
              <a:t>Ⅶ</a:t>
            </a:r>
            <a:r>
              <a:rPr lang="ja-JP" altLang="en-US" dirty="0">
                <a:solidFill>
                  <a:schemeClr val="tx1"/>
                </a:solidFill>
                <a:latin typeface="+mn-ea"/>
              </a:rPr>
              <a:t>　営業損益について　　　　　　　　　　　　　　　　　　　　　 ９</a:t>
            </a:r>
            <a:endParaRPr lang="en-US" altLang="ja-JP" dirty="0">
              <a:solidFill>
                <a:schemeClr val="tx1"/>
              </a:solidFill>
              <a:latin typeface="+mn-ea"/>
            </a:endParaRPr>
          </a:p>
          <a:p>
            <a:pPr marL="0" indent="0">
              <a:lnSpc>
                <a:spcPct val="80000"/>
              </a:lnSpc>
              <a:buNone/>
            </a:pPr>
            <a:r>
              <a:rPr lang="ja-JP" altLang="en-US" dirty="0">
                <a:solidFill>
                  <a:schemeClr val="tx1"/>
                </a:solidFill>
                <a:latin typeface="+mn-ea"/>
              </a:rPr>
              <a:t>　　　</a:t>
            </a:r>
            <a:endParaRPr lang="en-US" altLang="ja-JP" dirty="0">
              <a:solidFill>
                <a:schemeClr val="tx1"/>
              </a:solidFill>
              <a:latin typeface="+mn-ea"/>
            </a:endParaRPr>
          </a:p>
        </p:txBody>
      </p:sp>
      <p:sp>
        <p:nvSpPr>
          <p:cNvPr id="4" name="スライド番号プレースホルダー 3"/>
          <p:cNvSpPr>
            <a:spLocks noGrp="1"/>
          </p:cNvSpPr>
          <p:nvPr>
            <p:ph type="sldNum" sz="quarter" idx="12"/>
          </p:nvPr>
        </p:nvSpPr>
        <p:spPr>
          <a:xfrm>
            <a:off x="8706864" y="6596195"/>
            <a:ext cx="512638" cy="365125"/>
          </a:xfrm>
        </p:spPr>
        <p:txBody>
          <a:bodyPr/>
          <a:lstStyle/>
          <a:p>
            <a:r>
              <a:rPr lang="ja-JP" altLang="en-US" dirty="0"/>
              <a:t>１</a:t>
            </a:r>
            <a:endParaRPr kumimoji="1" lang="ja-JP" altLang="en-US" dirty="0"/>
          </a:p>
        </p:txBody>
      </p:sp>
    </p:spTree>
    <p:extLst>
      <p:ext uri="{BB962C8B-B14F-4D97-AF65-F5344CB8AC3E}">
        <p14:creationId xmlns:p14="http://schemas.microsoft.com/office/powerpoint/2010/main" val="1439858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49" y="115694"/>
            <a:ext cx="8516203" cy="368092"/>
          </a:xfrm>
        </p:spPr>
        <p:txBody>
          <a:bodyPr>
            <a:normAutofit/>
          </a:bodyPr>
          <a:lstStyle/>
          <a:p>
            <a:pPr marL="400050" indent="-400050">
              <a:buFont typeface="+mj-lt"/>
              <a:buAutoNum type="romanUcPeriod"/>
            </a:pPr>
            <a:r>
              <a:rPr lang="ja-JP" altLang="en-US" sz="1800" b="1" dirty="0">
                <a:solidFill>
                  <a:schemeClr val="tx1"/>
                </a:solidFill>
                <a:latin typeface="+mj-ea"/>
              </a:rPr>
              <a:t>第２次港湾施設提供事業経営計画とは</a:t>
            </a:r>
            <a:endParaRPr kumimoji="1" lang="ja-JP" altLang="en-US" sz="1800" b="1" dirty="0">
              <a:solidFill>
                <a:schemeClr val="tx1"/>
              </a:solidFill>
              <a:latin typeface="+mj-ea"/>
            </a:endParaRPr>
          </a:p>
        </p:txBody>
      </p:sp>
      <p:grpSp>
        <p:nvGrpSpPr>
          <p:cNvPr id="5" name="グループ化 4">
            <a:extLst>
              <a:ext uri="{FF2B5EF4-FFF2-40B4-BE49-F238E27FC236}">
                <a16:creationId xmlns:a16="http://schemas.microsoft.com/office/drawing/2014/main" id="{752FEB3B-E4DF-C0FD-3199-754C488409F1}"/>
              </a:ext>
            </a:extLst>
          </p:cNvPr>
          <p:cNvGrpSpPr/>
          <p:nvPr/>
        </p:nvGrpSpPr>
        <p:grpSpPr>
          <a:xfrm>
            <a:off x="375834" y="2010287"/>
            <a:ext cx="8532302" cy="1891025"/>
            <a:chOff x="219172" y="2057548"/>
            <a:chExt cx="8867003" cy="1891025"/>
          </a:xfrm>
        </p:grpSpPr>
        <p:pic>
          <p:nvPicPr>
            <p:cNvPr id="6" name="図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63378" y="2652573"/>
              <a:ext cx="2252612" cy="1296000"/>
            </a:xfrm>
            <a:prstGeom prst="rect">
              <a:avLst/>
            </a:prstGeom>
          </p:spPr>
        </p:pic>
        <p:sp>
          <p:nvSpPr>
            <p:cNvPr id="16" name="コンテンツ プレースホルダー 2"/>
            <p:cNvSpPr txBox="1">
              <a:spLocks/>
            </p:cNvSpPr>
            <p:nvPr/>
          </p:nvSpPr>
          <p:spPr>
            <a:xfrm>
              <a:off x="5785916" y="2342931"/>
              <a:ext cx="3300259" cy="290005"/>
            </a:xfrm>
            <a:prstGeom prst="rect">
              <a:avLst/>
            </a:prstGeom>
          </p:spPr>
          <p:txBody>
            <a:bodyPr vert="horz" lIns="91440" tIns="45720" rIns="91440" bIns="45720"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Ø"/>
              </a:pPr>
              <a:r>
                <a:rPr lang="ja-JP" altLang="en-US" sz="1200" dirty="0">
                  <a:latin typeface="+mj-ea"/>
                  <a:ea typeface="+mj-ea"/>
                </a:rPr>
                <a:t>荷役機械（ガントリークレーン）</a:t>
              </a:r>
              <a:r>
                <a:rPr lang="ja-JP" altLang="en-US" sz="1200" dirty="0">
                  <a:latin typeface="+mj-ea"/>
                </a:rPr>
                <a:t>２基</a:t>
              </a:r>
              <a:endParaRPr lang="en-US" altLang="ja-JP" sz="1200" dirty="0">
                <a:latin typeface="+mj-ea"/>
                <a:ea typeface="+mj-ea"/>
              </a:endParaRPr>
            </a:p>
          </p:txBody>
        </p:sp>
        <p:pic>
          <p:nvPicPr>
            <p:cNvPr id="17" name="図 1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359404" y="2652573"/>
              <a:ext cx="2252612" cy="1296000"/>
            </a:xfrm>
            <a:prstGeom prst="rect">
              <a:avLst/>
            </a:prstGeom>
          </p:spPr>
        </p:pic>
        <p:sp>
          <p:nvSpPr>
            <p:cNvPr id="18" name="コンテンツ プレースホルダー 2"/>
            <p:cNvSpPr txBox="1">
              <a:spLocks/>
            </p:cNvSpPr>
            <p:nvPr/>
          </p:nvSpPr>
          <p:spPr>
            <a:xfrm>
              <a:off x="3359403" y="2363734"/>
              <a:ext cx="2252612" cy="240968"/>
            </a:xfrm>
            <a:prstGeom prst="rect">
              <a:avLst/>
            </a:prstGeom>
          </p:spPr>
          <p:txBody>
            <a:bodyPr vert="horz" lIns="91440" tIns="45720" rIns="91440" bIns="45720"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Ø"/>
              </a:pPr>
              <a:r>
                <a:rPr lang="ja-JP" altLang="en-US" sz="1200" dirty="0">
                  <a:latin typeface="+mj-ea"/>
                  <a:ea typeface="+mj-ea"/>
                </a:rPr>
                <a:t>荷さばき地　</a:t>
              </a:r>
              <a:r>
                <a:rPr lang="en-US" altLang="ja-JP" sz="1200" dirty="0">
                  <a:latin typeface="+mj-ea"/>
                  <a:ea typeface="+mj-ea"/>
                </a:rPr>
                <a:t>987.27</a:t>
              </a:r>
              <a:r>
                <a:rPr lang="ja-JP" altLang="en-US" sz="1200" dirty="0">
                  <a:latin typeface="+mj-ea"/>
                  <a:ea typeface="+mj-ea"/>
                </a:rPr>
                <a:t>㎡</a:t>
              </a:r>
              <a:endParaRPr lang="en-US" altLang="ja-JP" sz="1200" dirty="0">
                <a:latin typeface="+mj-ea"/>
                <a:ea typeface="+mj-ea"/>
              </a:endParaRPr>
            </a:p>
          </p:txBody>
        </p:sp>
        <p:pic>
          <p:nvPicPr>
            <p:cNvPr id="19" name="図 18"/>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37238" y="2652573"/>
              <a:ext cx="2252612" cy="1296000"/>
            </a:xfrm>
            <a:prstGeom prst="rect">
              <a:avLst/>
            </a:prstGeom>
          </p:spPr>
        </p:pic>
        <p:sp>
          <p:nvSpPr>
            <p:cNvPr id="20" name="コンテンツ プレースホルダー 2"/>
            <p:cNvSpPr txBox="1">
              <a:spLocks/>
            </p:cNvSpPr>
            <p:nvPr/>
          </p:nvSpPr>
          <p:spPr>
            <a:xfrm>
              <a:off x="663544" y="2342931"/>
              <a:ext cx="1800000" cy="248400"/>
            </a:xfrm>
            <a:prstGeom prst="rect">
              <a:avLst/>
            </a:prstGeom>
          </p:spPr>
          <p:txBody>
            <a:bodyPr vert="horz" lIns="91440" tIns="45720" rIns="91440" bIns="45720"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Ø"/>
              </a:pPr>
              <a:r>
                <a:rPr lang="ja-JP" altLang="en-US" sz="1200" dirty="0">
                  <a:latin typeface="+mj-ea"/>
                  <a:ea typeface="+mj-ea"/>
                </a:rPr>
                <a:t>上屋　８０棟</a:t>
              </a:r>
              <a:endParaRPr lang="en-US" altLang="ja-JP" sz="1200" dirty="0">
                <a:latin typeface="+mj-ea"/>
                <a:ea typeface="+mj-ea"/>
              </a:endParaRPr>
            </a:p>
          </p:txBody>
        </p:sp>
        <p:sp>
          <p:nvSpPr>
            <p:cNvPr id="22" name="コンテンツ プレースホルダー 2"/>
            <p:cNvSpPr txBox="1">
              <a:spLocks/>
            </p:cNvSpPr>
            <p:nvPr/>
          </p:nvSpPr>
          <p:spPr>
            <a:xfrm>
              <a:off x="219172" y="2057548"/>
              <a:ext cx="3300260" cy="248400"/>
            </a:xfrm>
            <a:prstGeom prst="rect">
              <a:avLst/>
            </a:prstGeom>
          </p:spPr>
          <p:txBody>
            <a:bodyPr vert="horz" lIns="91440" tIns="45720" rIns="91440" bIns="45720"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200" dirty="0">
                  <a:latin typeface="+mj-ea"/>
                  <a:ea typeface="+mj-ea"/>
                </a:rPr>
                <a:t>【</a:t>
              </a:r>
              <a:r>
                <a:rPr lang="ja-JP" altLang="en-US" sz="1200" dirty="0">
                  <a:latin typeface="+mj-ea"/>
                  <a:ea typeface="+mj-ea"/>
                </a:rPr>
                <a:t>施設提供事業における主な施設</a:t>
              </a:r>
              <a:r>
                <a:rPr lang="en-US" altLang="ja-JP" sz="1200" dirty="0">
                  <a:latin typeface="+mj-ea"/>
                  <a:ea typeface="+mj-ea"/>
                </a:rPr>
                <a:t>】</a:t>
              </a:r>
            </a:p>
          </p:txBody>
        </p:sp>
      </p:grpSp>
      <p:sp>
        <p:nvSpPr>
          <p:cNvPr id="15" name="テキスト ボックス 14"/>
          <p:cNvSpPr txBox="1"/>
          <p:nvPr/>
        </p:nvSpPr>
        <p:spPr>
          <a:xfrm>
            <a:off x="235864" y="4339425"/>
            <a:ext cx="8407316" cy="1963999"/>
          </a:xfrm>
          <a:prstGeom prst="rect">
            <a:avLst/>
          </a:prstGeom>
          <a:noFill/>
        </p:spPr>
        <p:txBody>
          <a:bodyPr wrap="square" rtlCol="0">
            <a:spAutoFit/>
          </a:bodyPr>
          <a:lstStyle/>
          <a:p>
            <a:pPr marL="342900" indent="-342900">
              <a:lnSpc>
                <a:spcPts val="2100"/>
              </a:lnSpc>
              <a:buFont typeface="Wingdings" panose="05000000000000000000" pitchFamily="2" charset="2"/>
              <a:buChar char="u"/>
            </a:pPr>
            <a:r>
              <a:rPr lang="ja-JP" altLang="en-US" sz="1600" b="1" dirty="0"/>
              <a:t>経過と目的について</a:t>
            </a:r>
            <a:endParaRPr kumimoji="1" lang="en-US" altLang="ja-JP" sz="1600" b="1" dirty="0"/>
          </a:p>
          <a:p>
            <a:pPr marL="182563" indent="-182563">
              <a:lnSpc>
                <a:spcPts val="2100"/>
              </a:lnSpc>
              <a:tabLst>
                <a:tab pos="0" algn="l"/>
              </a:tabLst>
            </a:pPr>
            <a:r>
              <a:rPr lang="ja-JP" altLang="en-US" sz="1400" dirty="0"/>
              <a:t>　　</a:t>
            </a:r>
            <a:r>
              <a:rPr lang="ja-JP" altLang="en-US" sz="1400" dirty="0">
                <a:latin typeface="+mn-ea"/>
              </a:rPr>
              <a:t>営業損益が平成</a:t>
            </a:r>
            <a:r>
              <a:rPr lang="en-US" altLang="ja-JP" sz="1400" dirty="0">
                <a:latin typeface="+mn-ea"/>
              </a:rPr>
              <a:t>22</a:t>
            </a:r>
            <a:r>
              <a:rPr lang="ja-JP" altLang="en-US" sz="1400" dirty="0">
                <a:latin typeface="+mn-ea"/>
              </a:rPr>
              <a:t>年度から７年連続の赤字となったことを受け、平成</a:t>
            </a:r>
            <a:r>
              <a:rPr lang="en-US" altLang="ja-JP" sz="1400" dirty="0">
                <a:latin typeface="+mn-ea"/>
              </a:rPr>
              <a:t>30</a:t>
            </a:r>
            <a:r>
              <a:rPr lang="ja-JP" altLang="en-US" sz="1400" dirty="0">
                <a:latin typeface="+mn-ea"/>
              </a:rPr>
              <a:t>年度に策定した「港湾施設提供事業経営計画」に基づき経営の抜本的な改革を実施し、取り組み開始以降、営業損益については継続して黒字となるなど経営収支については一定改善してきた。</a:t>
            </a:r>
            <a:endParaRPr lang="en-US" altLang="ja-JP" sz="1400" dirty="0">
              <a:latin typeface="+mn-ea"/>
            </a:endParaRPr>
          </a:p>
          <a:p>
            <a:pPr marL="182563" indent="-182563">
              <a:lnSpc>
                <a:spcPts val="2100"/>
              </a:lnSpc>
            </a:pPr>
            <a:r>
              <a:rPr lang="ja-JP" altLang="en-US" sz="1400" dirty="0">
                <a:latin typeface="+mn-ea"/>
              </a:rPr>
              <a:t>　　しかしながら、依然として、施設稼働率や上屋の老朽化など改善すべき経営課題を抱えている状況であることから、これらを改善し、長期的かつ安定的な事業運営を図ることを目的に、「第２次港湾施設提供事業経営計画」（取組期間：令和５年度～令和９年度）を策定した。　</a:t>
            </a:r>
          </a:p>
        </p:txBody>
      </p:sp>
      <p:sp>
        <p:nvSpPr>
          <p:cNvPr id="14" name="テキスト ボックス 13"/>
          <p:cNvSpPr txBox="1"/>
          <p:nvPr/>
        </p:nvSpPr>
        <p:spPr>
          <a:xfrm>
            <a:off x="235864" y="584897"/>
            <a:ext cx="8471000" cy="1425390"/>
          </a:xfrm>
          <a:prstGeom prst="rect">
            <a:avLst/>
          </a:prstGeom>
          <a:noFill/>
        </p:spPr>
        <p:txBody>
          <a:bodyPr wrap="square" rtlCol="0">
            <a:spAutoFit/>
          </a:bodyPr>
          <a:lstStyle/>
          <a:p>
            <a:pPr marL="342900" indent="-342900">
              <a:lnSpc>
                <a:spcPts val="2100"/>
              </a:lnSpc>
              <a:buFont typeface="Wingdings" panose="05000000000000000000" pitchFamily="2" charset="2"/>
              <a:buChar char="u"/>
            </a:pPr>
            <a:r>
              <a:rPr lang="ja-JP" altLang="en-US" sz="1600" b="1" dirty="0"/>
              <a:t>港湾施設提供事業について</a:t>
            </a:r>
            <a:endParaRPr lang="en-US" altLang="ja-JP" sz="1600" b="1" dirty="0"/>
          </a:p>
          <a:p>
            <a:pPr marL="182563" indent="-182563">
              <a:lnSpc>
                <a:spcPts val="2100"/>
              </a:lnSpc>
            </a:pPr>
            <a:r>
              <a:rPr lang="ja-JP" altLang="en-US" sz="1400" kern="100" dirty="0">
                <a:latin typeface="+mj-ea"/>
                <a:cs typeface="Times New Roman" panose="02020603050405020304" pitchFamily="18" charset="0"/>
              </a:rPr>
              <a:t>　　港湾施設提供事業（以下、「施設提供事業」とする。）は、港湾の機能を効率的に発揮させるために必要な埠頭用地、上屋、荷役機械等を整備運営することを目的としている事業であり、大阪港埋立事業（以下、「埋立事業」とする。）と合わせて大阪市港営事業会計（以下「港営事業会計」とする。）として、地方公営企業法の財務規定を適用して会計処理を行っている。</a:t>
            </a:r>
            <a:endParaRPr kumimoji="1" lang="ja-JP" altLang="en-US" sz="1200" dirty="0"/>
          </a:p>
        </p:txBody>
      </p:sp>
      <p:sp>
        <p:nvSpPr>
          <p:cNvPr id="3" name="スライド番号プレースホルダー 3">
            <a:extLst>
              <a:ext uri="{FF2B5EF4-FFF2-40B4-BE49-F238E27FC236}">
                <a16:creationId xmlns:a16="http://schemas.microsoft.com/office/drawing/2014/main" id="{8FC96CB8-8AAA-444C-2592-25802364E342}"/>
              </a:ext>
            </a:extLst>
          </p:cNvPr>
          <p:cNvSpPr>
            <a:spLocks noGrp="1"/>
          </p:cNvSpPr>
          <p:nvPr>
            <p:ph type="sldNum" sz="quarter" idx="12"/>
          </p:nvPr>
        </p:nvSpPr>
        <p:spPr>
          <a:xfrm>
            <a:off x="8706864" y="6596195"/>
            <a:ext cx="512638" cy="365125"/>
          </a:xfrm>
        </p:spPr>
        <p:txBody>
          <a:bodyPr/>
          <a:lstStyle/>
          <a:p>
            <a:r>
              <a:rPr lang="ja-JP" altLang="en-US" dirty="0"/>
              <a:t>２</a:t>
            </a:r>
            <a:endParaRPr kumimoji="1" lang="ja-JP" altLang="en-US" dirty="0"/>
          </a:p>
        </p:txBody>
      </p:sp>
    </p:spTree>
    <p:extLst>
      <p:ext uri="{BB962C8B-B14F-4D97-AF65-F5344CB8AC3E}">
        <p14:creationId xmlns:p14="http://schemas.microsoft.com/office/powerpoint/2010/main" val="2450813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44970"/>
            <a:ext cx="7886700" cy="426668"/>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dirty="0">
                <a:solidFill>
                  <a:schemeClr val="tx1"/>
                </a:solidFill>
                <a:latin typeface="+mj-ea"/>
              </a:rPr>
              <a:t>Ⅱ</a:t>
            </a:r>
            <a:r>
              <a:rPr lang="ja-JP" altLang="en-US" sz="1800" b="1" dirty="0">
                <a:solidFill>
                  <a:schemeClr val="tx1"/>
                </a:solidFill>
                <a:latin typeface="+mj-ea"/>
              </a:rPr>
              <a:t>　港湾施設提供事業を取り巻く状況</a:t>
            </a:r>
          </a:p>
        </p:txBody>
      </p:sp>
      <p:grpSp>
        <p:nvGrpSpPr>
          <p:cNvPr id="45" name="グループ化 44"/>
          <p:cNvGrpSpPr/>
          <p:nvPr/>
        </p:nvGrpSpPr>
        <p:grpSpPr>
          <a:xfrm>
            <a:off x="241495" y="382939"/>
            <a:ext cx="8661010" cy="957395"/>
            <a:chOff x="207393" y="3553157"/>
            <a:chExt cx="8613228" cy="1464693"/>
          </a:xfrm>
        </p:grpSpPr>
        <p:sp>
          <p:nvSpPr>
            <p:cNvPr id="46" name="正方形/長方形 45"/>
            <p:cNvSpPr/>
            <p:nvPr/>
          </p:nvSpPr>
          <p:spPr>
            <a:xfrm>
              <a:off x="207393" y="3553157"/>
              <a:ext cx="1662111" cy="146469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dirty="0">
                  <a:solidFill>
                    <a:schemeClr val="bg1"/>
                  </a:solidFill>
                </a:rPr>
                <a:t>経営収支、</a:t>
              </a:r>
              <a:endParaRPr lang="en-US" altLang="ja-JP" dirty="0">
                <a:solidFill>
                  <a:schemeClr val="bg1"/>
                </a:solidFill>
              </a:endParaRPr>
            </a:p>
            <a:p>
              <a:pPr algn="ctr"/>
              <a:r>
                <a:rPr lang="ja-JP" altLang="en-US" dirty="0">
                  <a:solidFill>
                    <a:schemeClr val="bg1"/>
                  </a:solidFill>
                </a:rPr>
                <a:t>施設の状況</a:t>
              </a:r>
              <a:endParaRPr kumimoji="1" lang="ja-JP" altLang="en-US" dirty="0">
                <a:solidFill>
                  <a:schemeClr val="bg1"/>
                </a:solidFill>
              </a:endParaRPr>
            </a:p>
          </p:txBody>
        </p:sp>
        <p:sp>
          <p:nvSpPr>
            <p:cNvPr id="47" name="正方形/長方形 46"/>
            <p:cNvSpPr/>
            <p:nvPr/>
          </p:nvSpPr>
          <p:spPr>
            <a:xfrm>
              <a:off x="1954177" y="3553159"/>
              <a:ext cx="6866444" cy="1464691"/>
            </a:xfrm>
            <a:prstGeom prst="rect">
              <a:avLst/>
            </a:prstGeom>
            <a:ln w="38100">
              <a:solidFill>
                <a:srgbClr val="7030A0"/>
              </a:solidFill>
            </a:ln>
          </p:spPr>
          <p:txBody>
            <a:bodyPr wrap="square" anchor="ctr" anchorCtr="0">
              <a:noAutofit/>
            </a:bodyPr>
            <a:lstStyle/>
            <a:p>
              <a:pPr marL="285750" lvl="0" indent="-285750" algn="just">
                <a:lnSpc>
                  <a:spcPct val="150000"/>
                </a:lnSpc>
                <a:spcAft>
                  <a:spcPts val="0"/>
                </a:spcAft>
                <a:buFont typeface="Wingdings" panose="05000000000000000000" pitchFamily="2" charset="2"/>
                <a:buChar char="Ø"/>
              </a:pPr>
              <a:r>
                <a:rPr lang="ja-JP" altLang="en-US" sz="1100" kern="100" dirty="0">
                  <a:latin typeface="+mj-ea"/>
                  <a:ea typeface="+mj-ea"/>
                  <a:cs typeface="Times New Roman" panose="02020603050405020304" pitchFamily="18" charset="0"/>
                </a:rPr>
                <a:t>営業損益は、平成</a:t>
              </a:r>
              <a:r>
                <a:rPr lang="en-US" altLang="ja-JP" sz="1100" kern="100" dirty="0">
                  <a:latin typeface="+mj-ea"/>
                  <a:ea typeface="+mj-ea"/>
                  <a:cs typeface="Times New Roman" panose="02020603050405020304" pitchFamily="18" charset="0"/>
                </a:rPr>
                <a:t>30</a:t>
              </a:r>
              <a:r>
                <a:rPr lang="ja-JP" altLang="en-US" sz="1100" kern="100" dirty="0">
                  <a:latin typeface="+mj-ea"/>
                  <a:ea typeface="+mj-ea"/>
                  <a:cs typeface="Times New Roman" panose="02020603050405020304" pitchFamily="18" charset="0"/>
                </a:rPr>
                <a:t>年度以降黒字となっており、令和６年度はこれまで課題となっていた土地賃貸料の負担を解消したことにより改善した。</a:t>
              </a:r>
              <a:endParaRPr lang="en-US" altLang="ja-JP" sz="1100" kern="100" dirty="0">
                <a:latin typeface="+mj-ea"/>
                <a:ea typeface="+mj-ea"/>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ja-JP" altLang="en-US" sz="1100" kern="100" dirty="0">
                  <a:latin typeface="+mj-ea"/>
                  <a:ea typeface="+mj-ea"/>
                  <a:cs typeface="Times New Roman" panose="02020603050405020304" pitchFamily="18" charset="0"/>
                </a:rPr>
                <a:t>大半の上屋が</a:t>
              </a:r>
              <a:r>
                <a:rPr lang="ja-JP" altLang="en-US" sz="1100" kern="100" dirty="0">
                  <a:latin typeface="+mj-ea"/>
                  <a:cs typeface="Times New Roman" panose="02020603050405020304" pitchFamily="18" charset="0"/>
                </a:rPr>
                <a:t>、地方公営企業法上の</a:t>
              </a:r>
              <a:r>
                <a:rPr lang="ja-JP" altLang="en-US" sz="1100" kern="100" dirty="0">
                  <a:latin typeface="+mj-ea"/>
                  <a:ea typeface="+mj-ea"/>
                  <a:cs typeface="Times New Roman" panose="02020603050405020304" pitchFamily="18" charset="0"/>
                </a:rPr>
                <a:t>耐用年数を経過するなど老朽化が進行している。</a:t>
              </a:r>
              <a:r>
                <a:rPr lang="ja-JP" altLang="en-US" sz="1200" kern="100" dirty="0">
                  <a:effectLst>
                    <a:outerShdw blurRad="38100" dist="38100" dir="2700000" algn="tl">
                      <a:srgbClr val="000000">
                        <a:alpha val="43137"/>
                      </a:srgbClr>
                    </a:outerShdw>
                  </a:effectLst>
                  <a:latin typeface="+mj-ea"/>
                  <a:ea typeface="+mj-ea"/>
                  <a:cs typeface="Times New Roman" panose="02020603050405020304" pitchFamily="18" charset="0"/>
                </a:rPr>
                <a:t>　　</a:t>
              </a:r>
              <a:endParaRPr lang="ja-JP" altLang="ja-JP" sz="1400" i="1" strike="sngStrike" kern="100" dirty="0">
                <a:effectLst>
                  <a:outerShdw blurRad="38100" dist="38100" dir="2700000" algn="tl">
                    <a:srgbClr val="000000">
                      <a:alpha val="43137"/>
                    </a:srgbClr>
                  </a:outerShdw>
                </a:effectLst>
                <a:latin typeface="+mj-ea"/>
                <a:ea typeface="+mj-ea"/>
                <a:cs typeface="Times New Roman" panose="02020603050405020304" pitchFamily="18" charset="0"/>
              </a:endParaRPr>
            </a:p>
          </p:txBody>
        </p:sp>
      </p:grpSp>
      <p:grpSp>
        <p:nvGrpSpPr>
          <p:cNvPr id="14" name="グループ化 13"/>
          <p:cNvGrpSpPr/>
          <p:nvPr/>
        </p:nvGrpSpPr>
        <p:grpSpPr>
          <a:xfrm>
            <a:off x="224350" y="1443099"/>
            <a:ext cx="8678155" cy="2909406"/>
            <a:chOff x="207393" y="3743846"/>
            <a:chExt cx="8613227" cy="1103043"/>
          </a:xfrm>
        </p:grpSpPr>
        <p:sp>
          <p:nvSpPr>
            <p:cNvPr id="15" name="正方形/長方形 14"/>
            <p:cNvSpPr/>
            <p:nvPr/>
          </p:nvSpPr>
          <p:spPr>
            <a:xfrm>
              <a:off x="207393" y="3743846"/>
              <a:ext cx="1679256" cy="110304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dirty="0">
                  <a:solidFill>
                    <a:schemeClr val="bg1"/>
                  </a:solidFill>
                </a:rPr>
                <a:t>大阪港を取り巻く状況</a:t>
              </a:r>
              <a:endParaRPr kumimoji="1" lang="ja-JP" altLang="en-US" dirty="0">
                <a:solidFill>
                  <a:schemeClr val="bg1"/>
                </a:solidFill>
              </a:endParaRPr>
            </a:p>
          </p:txBody>
        </p:sp>
        <p:sp>
          <p:nvSpPr>
            <p:cNvPr id="16" name="正方形/長方形 15"/>
            <p:cNvSpPr/>
            <p:nvPr/>
          </p:nvSpPr>
          <p:spPr>
            <a:xfrm>
              <a:off x="1971321" y="3743846"/>
              <a:ext cx="6849299" cy="1103043"/>
            </a:xfrm>
            <a:prstGeom prst="rect">
              <a:avLst/>
            </a:prstGeom>
            <a:ln w="38100">
              <a:solidFill>
                <a:srgbClr val="7030A0"/>
              </a:solidFill>
            </a:ln>
          </p:spPr>
          <p:txBody>
            <a:bodyPr wrap="square" anchor="t" anchorCtr="0">
              <a:noAutofit/>
            </a:bodyPr>
            <a:lstStyle/>
            <a:p>
              <a:pPr marL="285750" lvl="0" indent="-285750" algn="just">
                <a:lnSpc>
                  <a:spcPct val="200000"/>
                </a:lnSpc>
                <a:spcAft>
                  <a:spcPts val="0"/>
                </a:spcAft>
                <a:buFont typeface="Wingdings" panose="05000000000000000000" pitchFamily="2" charset="2"/>
                <a:buChar char="Ø"/>
              </a:pPr>
              <a:r>
                <a:rPr lang="ja-JP" altLang="en-US" sz="1100" i="1" kern="100" dirty="0">
                  <a:latin typeface="メイリオ 見出し"/>
                  <a:ea typeface="+mj-ea"/>
                  <a:cs typeface="Times New Roman" panose="02020603050405020304" pitchFamily="18" charset="0"/>
                </a:rPr>
                <a:t>外国貿易に関する状況</a:t>
              </a:r>
              <a:endParaRPr lang="en-US" altLang="ja-JP" sz="1100" i="1" kern="100" dirty="0">
                <a:latin typeface="メイリオ 見出し"/>
                <a:ea typeface="+mj-ea"/>
                <a:cs typeface="Times New Roman" panose="02020603050405020304" pitchFamily="18" charset="0"/>
              </a:endParaRPr>
            </a:p>
            <a:p>
              <a:pPr>
                <a:lnSpc>
                  <a:spcPct val="150000"/>
                </a:lnSpc>
              </a:pPr>
              <a:r>
                <a:rPr lang="ja-JP" altLang="en-US" sz="1100" i="1" dirty="0">
                  <a:latin typeface="メイリオ 見出し"/>
                </a:rPr>
                <a:t>・中国をはじめ東アジア諸港の港勢伸長により、日本の港湾の相対的地位が低下しており、このままでは日</a:t>
              </a:r>
              <a:endParaRPr lang="en-US" altLang="ja-JP" sz="1100" i="1" dirty="0">
                <a:latin typeface="メイリオ 見出し"/>
              </a:endParaRPr>
            </a:p>
            <a:p>
              <a:pPr>
                <a:lnSpc>
                  <a:spcPct val="150000"/>
                </a:lnSpc>
              </a:pPr>
              <a:r>
                <a:rPr lang="ja-JP" altLang="en-US" sz="1100" i="1" dirty="0">
                  <a:latin typeface="メイリオ 見出し"/>
                </a:rPr>
                <a:t>　本のコンテナ港湾が世界の基幹航路ネットワークから外れてしまう可能性も指摘される中、従来以上のコ</a:t>
              </a:r>
              <a:endParaRPr lang="en-US" altLang="ja-JP" sz="1100" i="1" dirty="0">
                <a:latin typeface="メイリオ 見出し"/>
              </a:endParaRPr>
            </a:p>
            <a:p>
              <a:pPr>
                <a:lnSpc>
                  <a:spcPct val="150000"/>
                </a:lnSpc>
              </a:pPr>
              <a:r>
                <a:rPr lang="ja-JP" altLang="en-US" sz="1100" i="1" dirty="0">
                  <a:latin typeface="メイリオ 見出し"/>
                </a:rPr>
                <a:t>　スト削減やリードタイムの短縮、施設の利便性向上等が求められている。</a:t>
              </a:r>
              <a:endParaRPr lang="en-US" altLang="ja-JP" sz="1100" i="1" dirty="0">
                <a:latin typeface="メイリオ 見出し"/>
              </a:endParaRPr>
            </a:p>
            <a:p>
              <a:pPr marL="285750" indent="-285750">
                <a:lnSpc>
                  <a:spcPct val="150000"/>
                </a:lnSpc>
                <a:buFont typeface="Wingdings" panose="05000000000000000000" pitchFamily="2" charset="2"/>
                <a:buChar char="Ø"/>
              </a:pPr>
              <a:r>
                <a:rPr lang="ja-JP" altLang="en-US" sz="1100" dirty="0">
                  <a:latin typeface="メイリオ 見出し"/>
                </a:rPr>
                <a:t>国内貿易に関する状況</a:t>
              </a:r>
              <a:endParaRPr lang="en-US" altLang="ja-JP" sz="1100" dirty="0">
                <a:latin typeface="メイリオ 見出し"/>
              </a:endParaRPr>
            </a:p>
            <a:p>
              <a:pPr marL="180000" lvl="0" indent="-457200" algn="just">
                <a:lnSpc>
                  <a:spcPct val="150000"/>
                </a:lnSpc>
                <a:spcAft>
                  <a:spcPts val="0"/>
                </a:spcAft>
              </a:pPr>
              <a:r>
                <a:rPr lang="ja-JP" altLang="en-US" sz="1100" kern="100" dirty="0">
                  <a:latin typeface="メイリオ 見出し"/>
                  <a:cs typeface="Times New Roman" panose="02020603050405020304" pitchFamily="18" charset="0"/>
                </a:rPr>
                <a:t>・</a:t>
              </a:r>
              <a:r>
                <a:rPr lang="ja-JP" altLang="en-US" sz="1100" i="1" kern="100" dirty="0">
                  <a:solidFill>
                    <a:srgbClr val="080808"/>
                  </a:solidFill>
                  <a:latin typeface="メイリオ 見出し"/>
                  <a:ea typeface="+mj-ea"/>
                  <a:cs typeface="Times New Roman" panose="02020603050405020304" pitchFamily="18" charset="0"/>
                </a:rPr>
                <a:t>効率的な輸送形態に対するニーズの高まりを背景に、大量輸送が可能で物流分野の労働力不足や「物流</a:t>
              </a:r>
              <a:r>
                <a:rPr lang="en-US" altLang="ja-JP" sz="1100" kern="100" dirty="0">
                  <a:solidFill>
                    <a:srgbClr val="080808"/>
                  </a:solidFill>
                  <a:latin typeface="メイリオ 見出し"/>
                  <a:ea typeface="+mj-ea"/>
                  <a:cs typeface="Times New Roman" panose="02020603050405020304" pitchFamily="18" charset="0"/>
                </a:rPr>
                <a:t>2024</a:t>
              </a:r>
              <a:r>
                <a:rPr lang="ja-JP" altLang="en-US" sz="1100" i="1" kern="100" dirty="0">
                  <a:solidFill>
                    <a:srgbClr val="080808"/>
                  </a:solidFill>
                  <a:latin typeface="メイリオ 見出し"/>
                  <a:ea typeface="+mj-ea"/>
                  <a:cs typeface="Times New Roman" panose="02020603050405020304" pitchFamily="18" charset="0"/>
                </a:rPr>
                <a:t>年問題</a:t>
              </a:r>
              <a:r>
                <a:rPr lang="en-US" altLang="ja-JP" sz="1100" kern="100" dirty="0">
                  <a:solidFill>
                    <a:srgbClr val="080808"/>
                  </a:solidFill>
                  <a:latin typeface="メイリオ 見出し"/>
                  <a:ea typeface="+mj-ea"/>
                  <a:cs typeface="Times New Roman" panose="02020603050405020304" pitchFamily="18" charset="0"/>
                </a:rPr>
                <a:t>(※)</a:t>
              </a:r>
              <a:r>
                <a:rPr lang="ja-JP" altLang="en-US" sz="1100" i="1" kern="100" dirty="0">
                  <a:solidFill>
                    <a:srgbClr val="080808"/>
                  </a:solidFill>
                  <a:latin typeface="メイリオ 見出し"/>
                  <a:ea typeface="+mj-ea"/>
                  <a:cs typeface="Times New Roman" panose="02020603050405020304" pitchFamily="18" charset="0"/>
                </a:rPr>
                <a:t>」にも対応できる内航フェリーや</a:t>
              </a:r>
              <a:r>
                <a:rPr lang="en-US" altLang="ja-JP" sz="1100" kern="100" dirty="0">
                  <a:solidFill>
                    <a:srgbClr val="080808"/>
                  </a:solidFill>
                  <a:latin typeface="メイリオ 見出し"/>
                  <a:ea typeface="+mj-ea"/>
                  <a:cs typeface="Times New Roman" panose="02020603050405020304" pitchFamily="18" charset="0"/>
                </a:rPr>
                <a:t>RORO</a:t>
              </a:r>
              <a:r>
                <a:rPr lang="ja-JP" altLang="en-US" sz="1100" kern="100" dirty="0">
                  <a:solidFill>
                    <a:srgbClr val="080808"/>
                  </a:solidFill>
                  <a:latin typeface="メイリオ 見出し"/>
                  <a:ea typeface="+mj-ea"/>
                  <a:cs typeface="Times New Roman" panose="02020603050405020304" pitchFamily="18" charset="0"/>
                </a:rPr>
                <a:t>船に</a:t>
              </a:r>
              <a:r>
                <a:rPr lang="ja-JP" altLang="en-US" sz="1100" i="1" kern="100" dirty="0">
                  <a:solidFill>
                    <a:srgbClr val="080808"/>
                  </a:solidFill>
                  <a:latin typeface="メイリオ 見出し"/>
                  <a:ea typeface="+mj-ea"/>
                  <a:cs typeface="Times New Roman" panose="02020603050405020304" pitchFamily="18" charset="0"/>
                </a:rPr>
                <a:t>おいて、輸送能力向上等を図る船舶大型化が進められている。</a:t>
              </a:r>
              <a:endParaRPr lang="en-US" altLang="ja-JP" sz="1100" i="1" kern="100" dirty="0">
                <a:solidFill>
                  <a:srgbClr val="080808"/>
                </a:solidFill>
                <a:latin typeface="メイリオ 見出し"/>
                <a:ea typeface="+mj-ea"/>
                <a:cs typeface="Times New Roman" panose="02020603050405020304" pitchFamily="18" charset="0"/>
              </a:endParaRPr>
            </a:p>
            <a:p>
              <a:pPr marL="180000" lvl="0" indent="-457200" algn="just">
                <a:lnSpc>
                  <a:spcPct val="150000"/>
                </a:lnSpc>
                <a:spcAft>
                  <a:spcPts val="0"/>
                </a:spcAft>
              </a:pPr>
              <a:r>
                <a:rPr lang="ja-JP" altLang="en-US" sz="1100" i="1" kern="100" dirty="0">
                  <a:solidFill>
                    <a:srgbClr val="080808"/>
                  </a:solidFill>
                  <a:latin typeface="メイリオ 見出し"/>
                  <a:ea typeface="+mj-ea"/>
                  <a:cs typeface="Times New Roman" panose="02020603050405020304" pitchFamily="18" charset="0"/>
                </a:rPr>
                <a:t>　　</a:t>
              </a:r>
              <a:r>
                <a:rPr lang="en-US" altLang="ja-JP" sz="1100" kern="100" dirty="0">
                  <a:solidFill>
                    <a:srgbClr val="080808"/>
                  </a:solidFill>
                  <a:latin typeface="メイリオ 見出し"/>
                  <a:ea typeface="+mj-ea"/>
                  <a:cs typeface="Times New Roman" panose="02020603050405020304" pitchFamily="18" charset="0"/>
                </a:rPr>
                <a:t>(※)</a:t>
              </a:r>
              <a:r>
                <a:rPr lang="ja-JP" altLang="en-US" sz="1100" kern="100" dirty="0">
                  <a:solidFill>
                    <a:srgbClr val="080808"/>
                  </a:solidFill>
                  <a:latin typeface="メイリオ 見出し"/>
                  <a:ea typeface="+mj-ea"/>
                  <a:cs typeface="Times New Roman" panose="02020603050405020304" pitchFamily="18" charset="0"/>
                </a:rPr>
                <a:t> </a:t>
              </a:r>
              <a:r>
                <a:rPr lang="en-US" altLang="ja-JP" sz="1100" kern="100" dirty="0">
                  <a:solidFill>
                    <a:srgbClr val="080808"/>
                  </a:solidFill>
                  <a:latin typeface="メイリオ 見出し"/>
                  <a:ea typeface="+mj-ea"/>
                  <a:cs typeface="Times New Roman" panose="02020603050405020304" pitchFamily="18" charset="0"/>
                </a:rPr>
                <a:t>2024</a:t>
              </a:r>
              <a:r>
                <a:rPr lang="ja-JP" altLang="en-US" sz="1100" kern="100" dirty="0">
                  <a:solidFill>
                    <a:srgbClr val="080808"/>
                  </a:solidFill>
                  <a:latin typeface="メイリオ 見出し"/>
                  <a:ea typeface="+mj-ea"/>
                  <a:cs typeface="Times New Roman" panose="02020603050405020304" pitchFamily="18" charset="0"/>
                </a:rPr>
                <a:t>年４月から、トラックドライバーの時間外労働の上限が</a:t>
              </a:r>
              <a:r>
                <a:rPr lang="en-US" altLang="ja-JP" sz="1100" kern="100" dirty="0">
                  <a:solidFill>
                    <a:srgbClr val="080808"/>
                  </a:solidFill>
                  <a:latin typeface="メイリオ 見出し"/>
                  <a:ea typeface="+mj-ea"/>
                  <a:cs typeface="Times New Roman" panose="02020603050405020304" pitchFamily="18" charset="0"/>
                </a:rPr>
                <a:t>960</a:t>
              </a:r>
              <a:r>
                <a:rPr lang="ja-JP" altLang="en-US" sz="1100" kern="100" dirty="0">
                  <a:solidFill>
                    <a:srgbClr val="080808"/>
                  </a:solidFill>
                  <a:latin typeface="メイリオ 見出し"/>
                  <a:ea typeface="+mj-ea"/>
                  <a:cs typeface="Times New Roman" panose="02020603050405020304" pitchFamily="18" charset="0"/>
                </a:rPr>
                <a:t>時間に規制されること等により、労働時間が短くなることで、輸送能力の不足が見込まれること。</a:t>
              </a:r>
              <a:endParaRPr lang="en-US" altLang="ja-JP" sz="1100" kern="100" dirty="0">
                <a:solidFill>
                  <a:srgbClr val="080808"/>
                </a:solidFill>
                <a:latin typeface="メイリオ 見出し"/>
                <a:ea typeface="+mj-ea"/>
                <a:cs typeface="Times New Roman" panose="02020603050405020304" pitchFamily="18" charset="0"/>
              </a:endParaRPr>
            </a:p>
          </p:txBody>
        </p:sp>
      </p:grpSp>
      <p:grpSp>
        <p:nvGrpSpPr>
          <p:cNvPr id="10" name="グループ化 9"/>
          <p:cNvGrpSpPr/>
          <p:nvPr/>
        </p:nvGrpSpPr>
        <p:grpSpPr>
          <a:xfrm>
            <a:off x="224351" y="4448588"/>
            <a:ext cx="8678154" cy="1220118"/>
            <a:chOff x="302540" y="4663048"/>
            <a:chExt cx="8441907" cy="1423654"/>
          </a:xfrm>
        </p:grpSpPr>
        <p:sp>
          <p:nvSpPr>
            <p:cNvPr id="11" name="正方形/長方形 10"/>
            <p:cNvSpPr/>
            <p:nvPr/>
          </p:nvSpPr>
          <p:spPr>
            <a:xfrm>
              <a:off x="302540" y="4663048"/>
              <a:ext cx="1642510" cy="1423654"/>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dirty="0">
                  <a:solidFill>
                    <a:schemeClr val="bg1"/>
                  </a:solidFill>
                </a:rPr>
                <a:t>港湾計画における貨物量の見通し</a:t>
              </a:r>
            </a:p>
          </p:txBody>
        </p:sp>
        <p:sp>
          <p:nvSpPr>
            <p:cNvPr id="12" name="正方形/長方形 11"/>
            <p:cNvSpPr/>
            <p:nvPr/>
          </p:nvSpPr>
          <p:spPr>
            <a:xfrm>
              <a:off x="2027874" y="4663048"/>
              <a:ext cx="6716573" cy="1423654"/>
            </a:xfrm>
            <a:prstGeom prst="rect">
              <a:avLst/>
            </a:prstGeom>
            <a:ln w="38100">
              <a:solidFill>
                <a:srgbClr val="7030A0"/>
              </a:solidFill>
            </a:ln>
          </p:spPr>
          <p:txBody>
            <a:bodyPr wrap="square" anchor="ctr" anchorCtr="0">
              <a:noAutofit/>
            </a:bodyPr>
            <a:lstStyle/>
            <a:p>
              <a:pPr marL="285750" lvl="0" indent="-285750" algn="just">
                <a:lnSpc>
                  <a:spcPct val="150000"/>
                </a:lnSpc>
                <a:spcAft>
                  <a:spcPts val="0"/>
                </a:spcAft>
                <a:buFont typeface="Wingdings" panose="05000000000000000000" pitchFamily="2" charset="2"/>
                <a:buChar char="Ø"/>
              </a:pPr>
              <a:r>
                <a:rPr lang="ja-JP" altLang="en-US" sz="1100" kern="100" dirty="0">
                  <a:latin typeface="+mj-ea"/>
                  <a:ea typeface="+mj-ea"/>
                  <a:cs typeface="Times New Roman" panose="02020603050405020304" pitchFamily="18" charset="0"/>
                </a:rPr>
                <a:t>平成</a:t>
              </a:r>
              <a:r>
                <a:rPr lang="en-US" altLang="ja-JP" sz="1100" kern="100" dirty="0">
                  <a:latin typeface="+mj-ea"/>
                  <a:ea typeface="+mj-ea"/>
                  <a:cs typeface="Times New Roman" panose="02020603050405020304" pitchFamily="18" charset="0"/>
                </a:rPr>
                <a:t>31</a:t>
              </a:r>
              <a:r>
                <a:rPr lang="ja-JP" altLang="en-US" sz="1100" kern="100" dirty="0">
                  <a:latin typeface="+mj-ea"/>
                  <a:ea typeface="+mj-ea"/>
                  <a:cs typeface="Times New Roman" panose="02020603050405020304" pitchFamily="18" charset="0"/>
                </a:rPr>
                <a:t>年に改訂した大阪港港湾計画では、</a:t>
              </a:r>
              <a:r>
                <a:rPr lang="en-US" altLang="ja-JP" sz="1100" kern="100" dirty="0">
                  <a:latin typeface="+mj-ea"/>
                  <a:ea typeface="+mj-ea"/>
                  <a:cs typeface="Times New Roman" panose="02020603050405020304" pitchFamily="18" charset="0"/>
                </a:rPr>
                <a:t>2020</a:t>
              </a:r>
              <a:r>
                <a:rPr lang="ja-JP" altLang="en-US" sz="1100" kern="100" dirty="0">
                  <a:latin typeface="+mj-ea"/>
                  <a:ea typeface="+mj-ea"/>
                  <a:cs typeface="Times New Roman" panose="02020603050405020304" pitchFamily="18" charset="0"/>
                </a:rPr>
                <a:t>年代後半の外貿コンテナ貨物量は</a:t>
              </a:r>
              <a:r>
                <a:rPr lang="en-US" altLang="ja-JP" sz="1100" kern="100" dirty="0">
                  <a:latin typeface="+mj-ea"/>
                  <a:ea typeface="+mj-ea"/>
                  <a:cs typeface="Times New Roman" panose="02020603050405020304" pitchFamily="18" charset="0"/>
                </a:rPr>
                <a:t>271</a:t>
              </a:r>
              <a:r>
                <a:rPr lang="ja-JP" altLang="en-US" sz="1100" kern="100" dirty="0">
                  <a:latin typeface="+mj-ea"/>
                  <a:ea typeface="+mj-ea"/>
                  <a:cs typeface="Times New Roman" panose="02020603050405020304" pitchFamily="18" charset="0"/>
                </a:rPr>
                <a:t>万</a:t>
              </a:r>
              <a:r>
                <a:rPr lang="en-US" altLang="ja-JP" sz="1100" kern="100" dirty="0">
                  <a:latin typeface="+mj-ea"/>
                  <a:ea typeface="+mj-ea"/>
                  <a:cs typeface="Times New Roman" panose="02020603050405020304" pitchFamily="18" charset="0"/>
                </a:rPr>
                <a:t>TEU</a:t>
              </a:r>
              <a:r>
                <a:rPr lang="ja-JP" altLang="en-US" sz="1100" kern="100" dirty="0" err="1">
                  <a:latin typeface="+mj-ea"/>
                  <a:ea typeface="+mj-ea"/>
                  <a:cs typeface="Times New Roman" panose="02020603050405020304" pitchFamily="18" charset="0"/>
                </a:rPr>
                <a:t>、</a:t>
              </a:r>
              <a:r>
                <a:rPr lang="ja-JP" altLang="en-US" sz="1100" kern="100" dirty="0">
                  <a:latin typeface="+mj-ea"/>
                  <a:ea typeface="+mj-ea"/>
                  <a:cs typeface="Times New Roman" panose="02020603050405020304" pitchFamily="18" charset="0"/>
                </a:rPr>
                <a:t>総取扱貨物量は</a:t>
              </a:r>
              <a:r>
                <a:rPr lang="en-US" altLang="ja-JP" sz="1100" kern="100" dirty="0">
                  <a:latin typeface="+mj-ea"/>
                  <a:ea typeface="+mj-ea"/>
                  <a:cs typeface="Times New Roman" panose="02020603050405020304" pitchFamily="18" charset="0"/>
                </a:rPr>
                <a:t>9,660</a:t>
              </a:r>
              <a:r>
                <a:rPr lang="ja-JP" altLang="en-US" sz="1100" kern="100" dirty="0">
                  <a:latin typeface="+mj-ea"/>
                  <a:ea typeface="+mj-ea"/>
                  <a:cs typeface="Times New Roman" panose="02020603050405020304" pitchFamily="18" charset="0"/>
                </a:rPr>
                <a:t>万トンに増加すると推計している。　</a:t>
              </a:r>
              <a:endParaRPr lang="en-US" altLang="ja-JP" sz="1100" kern="100" dirty="0">
                <a:latin typeface="+mj-ea"/>
                <a:ea typeface="+mj-ea"/>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ja-JP" altLang="en-US" sz="1100" kern="100" dirty="0">
                  <a:latin typeface="+mj-ea"/>
                  <a:cs typeface="Times New Roman" panose="02020603050405020304" pitchFamily="18" charset="0"/>
                </a:rPr>
                <a:t>令和７年の外貿コンテナ貨物量（</a:t>
              </a:r>
              <a:r>
                <a:rPr lang="en-US" altLang="ja-JP" sz="1100" kern="100" dirty="0">
                  <a:latin typeface="+mj-ea"/>
                  <a:cs typeface="Times New Roman" panose="02020603050405020304" pitchFamily="18" charset="0"/>
                </a:rPr>
                <a:t>210</a:t>
              </a:r>
              <a:r>
                <a:rPr lang="ja-JP" altLang="en-US" sz="1100" kern="100" dirty="0">
                  <a:latin typeface="+mj-ea"/>
                  <a:cs typeface="Times New Roman" panose="02020603050405020304" pitchFamily="18" charset="0"/>
                </a:rPr>
                <a:t>万</a:t>
              </a:r>
              <a:r>
                <a:rPr lang="en-US" altLang="ja-JP" sz="1100" kern="100" dirty="0">
                  <a:latin typeface="+mj-ea"/>
                  <a:cs typeface="Times New Roman" panose="02020603050405020304" pitchFamily="18" charset="0"/>
                </a:rPr>
                <a:t>TEU</a:t>
              </a:r>
              <a:r>
                <a:rPr lang="ja-JP" altLang="en-US" sz="1100" kern="100" dirty="0">
                  <a:latin typeface="+mj-ea"/>
                  <a:cs typeface="Times New Roman" panose="02020603050405020304" pitchFamily="18" charset="0"/>
                </a:rPr>
                <a:t>）は、</a:t>
              </a:r>
              <a:r>
                <a:rPr lang="en-US" altLang="ja-JP" sz="1100" kern="100" dirty="0">
                  <a:latin typeface="+mj-ea"/>
                  <a:cs typeface="Times New Roman" panose="02020603050405020304" pitchFamily="18" charset="0"/>
                </a:rPr>
                <a:t>2024</a:t>
              </a:r>
              <a:r>
                <a:rPr lang="ja-JP" altLang="en-US" sz="1100" kern="100" dirty="0">
                  <a:latin typeface="+mj-ea"/>
                  <a:cs typeface="Times New Roman" panose="02020603050405020304" pitchFamily="18" charset="0"/>
                </a:rPr>
                <a:t>年から２年連続で増加し、今後も堅調に推移すると見込まれる。</a:t>
              </a:r>
              <a:endParaRPr lang="en-US" altLang="ja-JP" sz="1400" kern="100" dirty="0">
                <a:effectLst>
                  <a:outerShdw blurRad="38100" dist="38100" dir="2700000" algn="tl">
                    <a:srgbClr val="000000">
                      <a:alpha val="43137"/>
                    </a:srgbClr>
                  </a:outerShdw>
                </a:effectLst>
                <a:latin typeface="+mj-ea"/>
                <a:cs typeface="Times New Roman" panose="02020603050405020304" pitchFamily="18" charset="0"/>
              </a:endParaRPr>
            </a:p>
          </p:txBody>
        </p:sp>
      </p:grpSp>
      <p:grpSp>
        <p:nvGrpSpPr>
          <p:cNvPr id="13" name="グループ化 12"/>
          <p:cNvGrpSpPr/>
          <p:nvPr/>
        </p:nvGrpSpPr>
        <p:grpSpPr>
          <a:xfrm>
            <a:off x="224351" y="5771471"/>
            <a:ext cx="8678154" cy="959062"/>
            <a:chOff x="302540" y="5125115"/>
            <a:chExt cx="8441907" cy="887337"/>
          </a:xfrm>
        </p:grpSpPr>
        <p:sp>
          <p:nvSpPr>
            <p:cNvPr id="17" name="正方形/長方形 16"/>
            <p:cNvSpPr/>
            <p:nvPr/>
          </p:nvSpPr>
          <p:spPr>
            <a:xfrm>
              <a:off x="302540" y="5126657"/>
              <a:ext cx="1633541" cy="88579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dirty="0">
                  <a:solidFill>
                    <a:schemeClr val="bg1"/>
                  </a:solidFill>
                </a:rPr>
                <a:t>事業者ニーズの状況</a:t>
              </a:r>
            </a:p>
          </p:txBody>
        </p:sp>
        <p:sp>
          <p:nvSpPr>
            <p:cNvPr id="18" name="正方形/長方形 17"/>
            <p:cNvSpPr/>
            <p:nvPr/>
          </p:nvSpPr>
          <p:spPr>
            <a:xfrm>
              <a:off x="2018447" y="5125115"/>
              <a:ext cx="6726000" cy="885795"/>
            </a:xfrm>
            <a:prstGeom prst="rect">
              <a:avLst/>
            </a:prstGeom>
            <a:ln w="38100">
              <a:solidFill>
                <a:srgbClr val="7030A0"/>
              </a:solidFill>
            </a:ln>
          </p:spPr>
          <p:txBody>
            <a:bodyPr wrap="square" anchor="ctr" anchorCtr="0">
              <a:noAutofit/>
            </a:bodyPr>
            <a:lstStyle/>
            <a:p>
              <a:pPr marL="285750" lvl="0" indent="-285750" algn="just">
                <a:lnSpc>
                  <a:spcPct val="150000"/>
                </a:lnSpc>
                <a:spcAft>
                  <a:spcPts val="0"/>
                </a:spcAft>
                <a:buFont typeface="Wingdings" panose="05000000000000000000" pitchFamily="2" charset="2"/>
                <a:buChar char="Ø"/>
              </a:pPr>
              <a:r>
                <a:rPr lang="ja-JP" altLang="en-US" sz="1100" kern="100" dirty="0">
                  <a:latin typeface="+mj-ea"/>
                  <a:ea typeface="+mj-ea"/>
                  <a:cs typeface="Times New Roman" panose="02020603050405020304" pitchFamily="18" charset="0"/>
                </a:rPr>
                <a:t>集貨等に必要な大規模倉庫用地のニーズや冷凍・冷蔵倉庫のニーズが高まっているものの、用地不足で倉庫を新設できないとの意見がある。</a:t>
              </a:r>
              <a:endParaRPr lang="en-US" altLang="ja-JP" sz="1100" kern="100" dirty="0">
                <a:latin typeface="+mj-ea"/>
                <a:ea typeface="+mj-ea"/>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ja-JP" altLang="en-US" sz="1100" kern="100" dirty="0">
                  <a:latin typeface="+mj-ea"/>
                  <a:ea typeface="+mj-ea"/>
                  <a:cs typeface="Times New Roman" panose="02020603050405020304" pitchFamily="18" charset="0"/>
                </a:rPr>
                <a:t>上屋の老朽化により、施設の機能が陳腐化しているとの意見がある。　</a:t>
              </a:r>
              <a:endParaRPr lang="ja-JP" altLang="ja-JP" sz="1400" i="1" strike="sngStrike" kern="100" dirty="0">
                <a:effectLst>
                  <a:outerShdw blurRad="38100" dist="38100" dir="2700000" algn="tl">
                    <a:srgbClr val="000000">
                      <a:alpha val="43137"/>
                    </a:srgbClr>
                  </a:outerShdw>
                </a:effectLst>
                <a:latin typeface="+mj-ea"/>
                <a:ea typeface="+mj-ea"/>
                <a:cs typeface="Times New Roman" panose="02020603050405020304" pitchFamily="18" charset="0"/>
              </a:endParaRPr>
            </a:p>
          </p:txBody>
        </p:sp>
      </p:grpSp>
      <p:sp>
        <p:nvSpPr>
          <p:cNvPr id="2" name="スライド番号プレースホルダー 3">
            <a:extLst>
              <a:ext uri="{FF2B5EF4-FFF2-40B4-BE49-F238E27FC236}">
                <a16:creationId xmlns:a16="http://schemas.microsoft.com/office/drawing/2014/main" id="{C82A87D7-2D6D-A3D0-14ED-C108EBFFC127}"/>
              </a:ext>
            </a:extLst>
          </p:cNvPr>
          <p:cNvSpPr>
            <a:spLocks noGrp="1"/>
          </p:cNvSpPr>
          <p:nvPr>
            <p:ph type="sldNum" sz="quarter" idx="12"/>
          </p:nvPr>
        </p:nvSpPr>
        <p:spPr>
          <a:xfrm>
            <a:off x="8706864" y="6596195"/>
            <a:ext cx="512638" cy="365125"/>
          </a:xfrm>
        </p:spPr>
        <p:txBody>
          <a:bodyPr/>
          <a:lstStyle/>
          <a:p>
            <a:r>
              <a:rPr kumimoji="1" lang="ja-JP" altLang="en-US" dirty="0"/>
              <a:t>３</a:t>
            </a:r>
          </a:p>
        </p:txBody>
      </p:sp>
    </p:spTree>
    <p:extLst>
      <p:ext uri="{BB962C8B-B14F-4D97-AF65-F5344CB8AC3E}">
        <p14:creationId xmlns:p14="http://schemas.microsoft.com/office/powerpoint/2010/main" val="267449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180000" y="3852000"/>
            <a:ext cx="1620000" cy="194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tIns="180000" rtlCol="0" anchor="ctr" anchorCtr="0"/>
          <a:lstStyle/>
          <a:p>
            <a:pPr algn="ctr"/>
            <a:r>
              <a:rPr kumimoji="1" lang="ja-JP" altLang="en-US" dirty="0">
                <a:solidFill>
                  <a:schemeClr val="bg1"/>
                </a:solidFill>
              </a:rPr>
              <a:t>課題③</a:t>
            </a:r>
          </a:p>
        </p:txBody>
      </p:sp>
      <p:sp>
        <p:nvSpPr>
          <p:cNvPr id="17" name="正方形/長方形 16"/>
          <p:cNvSpPr/>
          <p:nvPr/>
        </p:nvSpPr>
        <p:spPr>
          <a:xfrm>
            <a:off x="180000" y="468000"/>
            <a:ext cx="1620000" cy="154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tIns="180000" rtlCol="0" anchor="ctr" anchorCtr="0"/>
          <a:lstStyle/>
          <a:p>
            <a:pPr algn="ctr"/>
            <a:r>
              <a:rPr kumimoji="1" lang="ja-JP" altLang="en-US" dirty="0">
                <a:solidFill>
                  <a:schemeClr val="bg1"/>
                </a:solidFill>
              </a:rPr>
              <a:t>課題①</a:t>
            </a:r>
          </a:p>
        </p:txBody>
      </p:sp>
      <p:sp>
        <p:nvSpPr>
          <p:cNvPr id="28" name="正方形/長方形 27"/>
          <p:cNvSpPr/>
          <p:nvPr/>
        </p:nvSpPr>
        <p:spPr>
          <a:xfrm>
            <a:off x="180000" y="2232000"/>
            <a:ext cx="1620000" cy="140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tIns="180000" rtlCol="0" anchor="ctr" anchorCtr="0"/>
          <a:lstStyle/>
          <a:p>
            <a:pPr algn="ctr"/>
            <a:r>
              <a:rPr kumimoji="1" lang="ja-JP" altLang="en-US" dirty="0">
                <a:solidFill>
                  <a:schemeClr val="bg1"/>
                </a:solidFill>
              </a:rPr>
              <a:t>課題②</a:t>
            </a:r>
          </a:p>
        </p:txBody>
      </p:sp>
      <p:grpSp>
        <p:nvGrpSpPr>
          <p:cNvPr id="9" name="グループ化 8">
            <a:extLst>
              <a:ext uri="{FF2B5EF4-FFF2-40B4-BE49-F238E27FC236}">
                <a16:creationId xmlns:a16="http://schemas.microsoft.com/office/drawing/2014/main" id="{E3A03081-C2DE-2EA1-49F8-BD34834F8506}"/>
              </a:ext>
            </a:extLst>
          </p:cNvPr>
          <p:cNvGrpSpPr/>
          <p:nvPr/>
        </p:nvGrpSpPr>
        <p:grpSpPr>
          <a:xfrm>
            <a:off x="1908000" y="3764435"/>
            <a:ext cx="7020000" cy="2005228"/>
            <a:chOff x="1814731" y="4106204"/>
            <a:chExt cx="7020000" cy="2005228"/>
          </a:xfrm>
        </p:grpSpPr>
        <p:sp>
          <p:nvSpPr>
            <p:cNvPr id="32" name="正方形/長方形 31"/>
            <p:cNvSpPr/>
            <p:nvPr/>
          </p:nvSpPr>
          <p:spPr>
            <a:xfrm>
              <a:off x="1814731" y="4193769"/>
              <a:ext cx="7020000" cy="1917663"/>
            </a:xfrm>
            <a:prstGeom prst="rect">
              <a:avLst/>
            </a:prstGeom>
            <a:ln w="38100">
              <a:solidFill>
                <a:srgbClr val="7030A0"/>
              </a:solidFill>
            </a:ln>
          </p:spPr>
          <p:txBody>
            <a:bodyPr wrap="square" lIns="144000" tIns="180000" rIns="180000" anchor="t" anchorCtr="0">
              <a:noAutofit/>
            </a:bodyPr>
            <a:lstStyle/>
            <a:p>
              <a:pPr marL="285750" lvl="0" indent="-285750" algn="just">
                <a:lnSpc>
                  <a:spcPct val="150000"/>
                </a:lnSpc>
                <a:spcAft>
                  <a:spcPts val="0"/>
                </a:spcAft>
                <a:buFont typeface="Wingdings" panose="05000000000000000000" pitchFamily="2" charset="2"/>
                <a:buChar char="Ø"/>
              </a:pPr>
              <a:endParaRPr lang="en-US" altLang="ja-JP" sz="1400" i="1" kern="100" dirty="0">
                <a:latin typeface="+mj-ea"/>
                <a:ea typeface="+mj-ea"/>
                <a:cs typeface="Times New Roman" panose="02020603050405020304" pitchFamily="18" charset="0"/>
              </a:endParaRPr>
            </a:p>
            <a:p>
              <a:pPr marL="285750" lvl="0" indent="-285750">
                <a:lnSpc>
                  <a:spcPct val="150000"/>
                </a:lnSpc>
                <a:spcAft>
                  <a:spcPts val="0"/>
                </a:spcAft>
                <a:buFont typeface="Wingdings" panose="05000000000000000000" pitchFamily="2" charset="2"/>
                <a:buChar char="Ø"/>
              </a:pPr>
              <a:r>
                <a:rPr lang="ja-JP" altLang="en-US" sz="1400" kern="100" dirty="0">
                  <a:latin typeface="+mj-ea"/>
                  <a:ea typeface="+mj-ea"/>
                  <a:cs typeface="Times New Roman" panose="02020603050405020304" pitchFamily="18" charset="0"/>
                </a:rPr>
                <a:t>埋立事業より埠頭用地の底地を賃借しており、その賃借料約</a:t>
              </a:r>
              <a:r>
                <a:rPr lang="en-US" altLang="ja-JP" sz="1400" kern="100" dirty="0">
                  <a:latin typeface="+mj-ea"/>
                  <a:ea typeface="+mj-ea"/>
                  <a:cs typeface="Times New Roman" panose="02020603050405020304" pitchFamily="18" charset="0"/>
                </a:rPr>
                <a:t>21</a:t>
              </a:r>
              <a:r>
                <a:rPr lang="ja-JP" altLang="en-US" sz="1400" kern="100" dirty="0">
                  <a:latin typeface="+mj-ea"/>
                  <a:ea typeface="+mj-ea"/>
                  <a:cs typeface="Times New Roman" panose="02020603050405020304" pitchFamily="18" charset="0"/>
                </a:rPr>
                <a:t>億円／年は、施設提供事業の総費用</a:t>
              </a:r>
              <a:r>
                <a:rPr lang="en-US" altLang="ja-JP" sz="1400" kern="100" dirty="0">
                  <a:latin typeface="+mj-ea"/>
                  <a:ea typeface="+mj-ea"/>
                  <a:cs typeface="Times New Roman" panose="02020603050405020304" pitchFamily="18" charset="0"/>
                </a:rPr>
                <a:t>41</a:t>
              </a:r>
              <a:r>
                <a:rPr lang="ja-JP" altLang="en-US" sz="1400" kern="100" dirty="0">
                  <a:latin typeface="+mj-ea"/>
                  <a:ea typeface="+mj-ea"/>
                  <a:cs typeface="Times New Roman" panose="02020603050405020304" pitchFamily="18" charset="0"/>
                </a:rPr>
                <a:t>億円</a:t>
              </a:r>
              <a:r>
                <a:rPr lang="en-US" altLang="ja-JP" sz="1400" kern="100" dirty="0">
                  <a:latin typeface="+mj-ea"/>
                  <a:ea typeface="+mj-ea"/>
                  <a:cs typeface="Times New Roman" panose="02020603050405020304" pitchFamily="18" charset="0"/>
                </a:rPr>
                <a:t>(※)</a:t>
              </a:r>
              <a:r>
                <a:rPr lang="ja-JP" altLang="en-US" sz="1400" kern="100" dirty="0">
                  <a:latin typeface="+mj-ea"/>
                  <a:ea typeface="+mj-ea"/>
                  <a:cs typeface="Times New Roman" panose="02020603050405020304" pitchFamily="18" charset="0"/>
                </a:rPr>
                <a:t>の約５割を占めるなど、大きな負担となっていた。</a:t>
              </a:r>
              <a:endParaRPr lang="en-US" altLang="ja-JP" sz="1400" kern="100" dirty="0">
                <a:latin typeface="+mj-ea"/>
                <a:ea typeface="+mj-ea"/>
                <a:cs typeface="Times New Roman" panose="02020603050405020304" pitchFamily="18" charset="0"/>
              </a:endParaRPr>
            </a:p>
            <a:p>
              <a:pPr lvl="0">
                <a:lnSpc>
                  <a:spcPct val="150000"/>
                </a:lnSpc>
                <a:spcAft>
                  <a:spcPts val="0"/>
                </a:spcAft>
              </a:pPr>
              <a:r>
                <a:rPr lang="ja-JP" altLang="en-US" sz="1200" kern="100" dirty="0">
                  <a:latin typeface="+mj-ea"/>
                  <a:ea typeface="+mj-ea"/>
                  <a:cs typeface="Times New Roman" panose="02020603050405020304" pitchFamily="18" charset="0"/>
                </a:rPr>
                <a:t>　（</a:t>
              </a:r>
              <a:r>
                <a:rPr lang="en-US" altLang="ja-JP" sz="1200" kern="100" dirty="0">
                  <a:latin typeface="+mj-ea"/>
                  <a:ea typeface="+mj-ea"/>
                  <a:cs typeface="Times New Roman" panose="02020603050405020304" pitchFamily="18" charset="0"/>
                </a:rPr>
                <a:t>※</a:t>
              </a:r>
              <a:r>
                <a:rPr lang="ja-JP" altLang="en-US" sz="1200" kern="100" dirty="0">
                  <a:latin typeface="+mj-ea"/>
                  <a:ea typeface="+mj-ea"/>
                  <a:cs typeface="Times New Roman" panose="02020603050405020304" pitchFamily="18" charset="0"/>
                </a:rPr>
                <a:t>）令和５年度当初予算ベース　</a:t>
              </a:r>
            </a:p>
          </p:txBody>
        </p:sp>
        <p:sp>
          <p:nvSpPr>
            <p:cNvPr id="7" name="正方形/長方形 6"/>
            <p:cNvSpPr/>
            <p:nvPr/>
          </p:nvSpPr>
          <p:spPr>
            <a:xfrm>
              <a:off x="1947921" y="4106204"/>
              <a:ext cx="6454415" cy="523220"/>
            </a:xfrm>
            <a:prstGeom prst="rect">
              <a:avLst/>
            </a:prstGeom>
          </p:spPr>
          <p:txBody>
            <a:bodyPr wrap="square">
              <a:spAutoFit/>
            </a:bodyPr>
            <a:lstStyle/>
            <a:p>
              <a:pPr algn="just">
                <a:lnSpc>
                  <a:spcPct val="200000"/>
                </a:lnSpc>
              </a:pPr>
              <a:r>
                <a:rPr lang="ja-JP" altLang="en-US" sz="1600" u="sng" kern="100" dirty="0">
                  <a:effectLst>
                    <a:outerShdw blurRad="38100" dist="38100" dir="2700000" algn="tl">
                      <a:srgbClr val="000000">
                        <a:alpha val="43137"/>
                      </a:srgbClr>
                    </a:outerShdw>
                  </a:effectLst>
                  <a:latin typeface="+mj-ea"/>
                  <a:cs typeface="Times New Roman" panose="02020603050405020304" pitchFamily="18" charset="0"/>
                </a:rPr>
                <a:t>土地賃借料負担</a:t>
              </a:r>
              <a:r>
                <a:rPr lang="en-US" altLang="ja-JP" sz="1600" u="sng" kern="100" dirty="0">
                  <a:effectLst>
                    <a:outerShdw blurRad="38100" dist="38100" dir="2700000" algn="tl">
                      <a:srgbClr val="000000">
                        <a:alpha val="43137"/>
                      </a:srgbClr>
                    </a:outerShdw>
                  </a:effectLst>
                  <a:latin typeface="+mj-ea"/>
                  <a:cs typeface="Times New Roman" panose="02020603050405020304" pitchFamily="18" charset="0"/>
                </a:rPr>
                <a:t>(</a:t>
              </a:r>
              <a:r>
                <a:rPr lang="ja-JP" altLang="en-US" sz="1600" u="sng" kern="100" dirty="0">
                  <a:effectLst>
                    <a:outerShdw blurRad="38100" dist="38100" dir="2700000" algn="tl">
                      <a:srgbClr val="000000">
                        <a:alpha val="43137"/>
                      </a:srgbClr>
                    </a:outerShdw>
                  </a:effectLst>
                  <a:latin typeface="+mj-ea"/>
                  <a:cs typeface="Times New Roman" panose="02020603050405020304" pitchFamily="18" charset="0"/>
                </a:rPr>
                <a:t>施設提供事業から埋立事業への支払</a:t>
              </a:r>
              <a:r>
                <a:rPr lang="en-US" altLang="ja-JP" sz="1600" u="sng" kern="100" dirty="0">
                  <a:effectLst>
                    <a:outerShdw blurRad="38100" dist="38100" dir="2700000" algn="tl">
                      <a:srgbClr val="000000">
                        <a:alpha val="43137"/>
                      </a:srgbClr>
                    </a:outerShdw>
                  </a:effectLst>
                  <a:latin typeface="+mj-ea"/>
                  <a:cs typeface="Times New Roman" panose="02020603050405020304" pitchFamily="18" charset="0"/>
                </a:rPr>
                <a:t>)</a:t>
              </a:r>
            </a:p>
          </p:txBody>
        </p:sp>
      </p:grpSp>
      <p:grpSp>
        <p:nvGrpSpPr>
          <p:cNvPr id="8" name="グループ化 7">
            <a:extLst>
              <a:ext uri="{FF2B5EF4-FFF2-40B4-BE49-F238E27FC236}">
                <a16:creationId xmlns:a16="http://schemas.microsoft.com/office/drawing/2014/main" id="{ECC01B99-84B9-B0E5-5397-B930493F36C0}"/>
              </a:ext>
            </a:extLst>
          </p:cNvPr>
          <p:cNvGrpSpPr/>
          <p:nvPr/>
        </p:nvGrpSpPr>
        <p:grpSpPr>
          <a:xfrm>
            <a:off x="1908000" y="2244167"/>
            <a:ext cx="7020000" cy="1391833"/>
            <a:chOff x="1850731" y="2521162"/>
            <a:chExt cx="7020000" cy="1391833"/>
          </a:xfrm>
        </p:grpSpPr>
        <p:sp>
          <p:nvSpPr>
            <p:cNvPr id="29" name="正方形/長方形 28"/>
            <p:cNvSpPr/>
            <p:nvPr/>
          </p:nvSpPr>
          <p:spPr>
            <a:xfrm>
              <a:off x="1850731" y="2521162"/>
              <a:ext cx="7020000" cy="1391833"/>
            </a:xfrm>
            <a:prstGeom prst="rect">
              <a:avLst/>
            </a:prstGeom>
            <a:ln w="38100">
              <a:solidFill>
                <a:srgbClr val="7030A0"/>
              </a:solidFill>
            </a:ln>
          </p:spPr>
          <p:txBody>
            <a:bodyPr wrap="square" lIns="144000" tIns="180000" rIns="180000" anchor="t" anchorCtr="0">
              <a:noAutofit/>
            </a:bodyPr>
            <a:lstStyle/>
            <a:p>
              <a:pPr marL="285750" lvl="0" indent="-285750" algn="just">
                <a:lnSpc>
                  <a:spcPct val="150000"/>
                </a:lnSpc>
                <a:spcAft>
                  <a:spcPts val="0"/>
                </a:spcAft>
                <a:buFont typeface="Wingdings" panose="05000000000000000000" pitchFamily="2" charset="2"/>
                <a:buChar char="Ø"/>
              </a:pPr>
              <a:endParaRPr lang="en-US" altLang="ja-JP" sz="1400" kern="100" dirty="0">
                <a:effectLst>
                  <a:outerShdw blurRad="38100" dist="38100" dir="2700000" algn="tl">
                    <a:srgbClr val="000000">
                      <a:alpha val="43137"/>
                    </a:srgbClr>
                  </a:outerShdw>
                </a:effectLst>
                <a:latin typeface="+mj-ea"/>
                <a:ea typeface="+mj-ea"/>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ja-JP" altLang="en-US" sz="1400" kern="100" dirty="0">
                  <a:latin typeface="+mj-ea"/>
                  <a:ea typeface="+mj-ea"/>
                  <a:cs typeface="Times New Roman" panose="02020603050405020304" pitchFamily="18" charset="0"/>
                </a:rPr>
                <a:t>上屋</a:t>
              </a:r>
              <a:r>
                <a:rPr lang="en-US" altLang="ja-JP" sz="1400" kern="100" dirty="0">
                  <a:latin typeface="+mj-ea"/>
                  <a:ea typeface="+mj-ea"/>
                  <a:cs typeface="Times New Roman" panose="02020603050405020304" pitchFamily="18" charset="0"/>
                </a:rPr>
                <a:t>80</a:t>
              </a:r>
              <a:r>
                <a:rPr lang="ja-JP" altLang="en-US" sz="1400" kern="100" dirty="0">
                  <a:latin typeface="+mj-ea"/>
                  <a:ea typeface="+mj-ea"/>
                  <a:cs typeface="Times New Roman" panose="02020603050405020304" pitchFamily="18" charset="0"/>
                </a:rPr>
                <a:t>棟のうち９割以上が、</a:t>
              </a:r>
              <a:r>
                <a:rPr lang="ja-JP" altLang="en-US" sz="1400" kern="100" dirty="0">
                  <a:latin typeface="+mj-ea"/>
                  <a:cs typeface="Times New Roman" panose="02020603050405020304" pitchFamily="18" charset="0"/>
                </a:rPr>
                <a:t>地方公営企業法上の</a:t>
              </a:r>
              <a:r>
                <a:rPr lang="ja-JP" altLang="en-US" sz="1400" kern="100" dirty="0">
                  <a:latin typeface="+mj-ea"/>
                  <a:ea typeface="+mj-ea"/>
                  <a:cs typeface="Times New Roman" panose="02020603050405020304" pitchFamily="18" charset="0"/>
                </a:rPr>
                <a:t>耐用年数を経過するなど老朽化が進行しており、今後の計画的な更新等に向け検討していく必要がある。</a:t>
              </a:r>
              <a:endParaRPr lang="en-US" altLang="ja-JP" sz="1400" kern="100" dirty="0">
                <a:latin typeface="+mj-ea"/>
                <a:ea typeface="+mj-ea"/>
                <a:cs typeface="Times New Roman" panose="02020603050405020304" pitchFamily="18" charset="0"/>
              </a:endParaRPr>
            </a:p>
          </p:txBody>
        </p:sp>
        <p:sp>
          <p:nvSpPr>
            <p:cNvPr id="25" name="正方形/長方形 24"/>
            <p:cNvSpPr/>
            <p:nvPr/>
          </p:nvSpPr>
          <p:spPr>
            <a:xfrm>
              <a:off x="1947921" y="2521162"/>
              <a:ext cx="6454415" cy="523220"/>
            </a:xfrm>
            <a:prstGeom prst="rect">
              <a:avLst/>
            </a:prstGeom>
          </p:spPr>
          <p:txBody>
            <a:bodyPr wrap="square">
              <a:spAutoFit/>
            </a:bodyPr>
            <a:lstStyle/>
            <a:p>
              <a:pPr algn="just">
                <a:lnSpc>
                  <a:spcPct val="200000"/>
                </a:lnSpc>
              </a:pPr>
              <a:r>
                <a:rPr lang="ja-JP" altLang="en-US" sz="1600" u="sng" kern="100" dirty="0">
                  <a:effectLst>
                    <a:outerShdw blurRad="38100" dist="38100" dir="2700000" algn="tl">
                      <a:srgbClr val="000000">
                        <a:alpha val="43137"/>
                      </a:srgbClr>
                    </a:outerShdw>
                  </a:effectLst>
                  <a:latin typeface="+mj-ea"/>
                  <a:cs typeface="Times New Roman" panose="02020603050405020304" pitchFamily="18" charset="0"/>
                </a:rPr>
                <a:t>上屋の老朽化</a:t>
              </a:r>
              <a:endParaRPr lang="en-US" altLang="ja-JP" sz="1600" u="sng" kern="100" dirty="0">
                <a:effectLst>
                  <a:outerShdw blurRad="38100" dist="38100" dir="2700000" algn="tl">
                    <a:srgbClr val="000000">
                      <a:alpha val="43137"/>
                    </a:srgbClr>
                  </a:outerShdw>
                </a:effectLst>
                <a:latin typeface="+mj-ea"/>
                <a:cs typeface="Times New Roman" panose="02020603050405020304" pitchFamily="18" charset="0"/>
              </a:endParaRPr>
            </a:p>
          </p:txBody>
        </p:sp>
      </p:grpSp>
      <p:grpSp>
        <p:nvGrpSpPr>
          <p:cNvPr id="6" name="グループ化 5">
            <a:extLst>
              <a:ext uri="{FF2B5EF4-FFF2-40B4-BE49-F238E27FC236}">
                <a16:creationId xmlns:a16="http://schemas.microsoft.com/office/drawing/2014/main" id="{EAAE929E-4FAB-D4B2-C6AA-275FF8BC1A5F}"/>
              </a:ext>
            </a:extLst>
          </p:cNvPr>
          <p:cNvGrpSpPr/>
          <p:nvPr/>
        </p:nvGrpSpPr>
        <p:grpSpPr>
          <a:xfrm>
            <a:off x="1908000" y="468000"/>
            <a:ext cx="7020000" cy="1562925"/>
            <a:chOff x="1850733" y="854433"/>
            <a:chExt cx="7020000" cy="1562925"/>
          </a:xfrm>
        </p:grpSpPr>
        <p:sp>
          <p:nvSpPr>
            <p:cNvPr id="18" name="正方形/長方形 17"/>
            <p:cNvSpPr/>
            <p:nvPr/>
          </p:nvSpPr>
          <p:spPr>
            <a:xfrm>
              <a:off x="1850733" y="854433"/>
              <a:ext cx="7020000" cy="1562925"/>
            </a:xfrm>
            <a:prstGeom prst="rect">
              <a:avLst/>
            </a:prstGeom>
            <a:ln w="38100">
              <a:solidFill>
                <a:srgbClr val="7030A0"/>
              </a:solidFill>
            </a:ln>
          </p:spPr>
          <p:txBody>
            <a:bodyPr wrap="square" lIns="144000" tIns="180000" rIns="180000" anchor="t" anchorCtr="0">
              <a:noAutofit/>
            </a:bodyPr>
            <a:lstStyle/>
            <a:p>
              <a:pPr marL="285750" lvl="0" indent="-285750" algn="just">
                <a:lnSpc>
                  <a:spcPct val="150000"/>
                </a:lnSpc>
                <a:spcAft>
                  <a:spcPts val="0"/>
                </a:spcAft>
                <a:buFont typeface="Wingdings" panose="05000000000000000000" pitchFamily="2" charset="2"/>
                <a:buChar char="Ø"/>
              </a:pPr>
              <a:endParaRPr lang="en-US" altLang="ja-JP" sz="1400" kern="100" dirty="0">
                <a:effectLst>
                  <a:outerShdw blurRad="38100" dist="38100" dir="2700000" algn="tl">
                    <a:srgbClr val="000000">
                      <a:alpha val="43137"/>
                    </a:srgbClr>
                  </a:outerShdw>
                </a:effectLst>
                <a:latin typeface="+mj-ea"/>
                <a:ea typeface="+mj-ea"/>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ja-JP" altLang="en-US" sz="1400" kern="100" dirty="0">
                  <a:latin typeface="+mj-ea"/>
                  <a:ea typeface="+mj-ea"/>
                  <a:cs typeface="Times New Roman" panose="02020603050405020304" pitchFamily="18" charset="0"/>
                </a:rPr>
                <a:t>上屋及び荷さばき地の施設稼働率は全体で平均</a:t>
              </a:r>
              <a:r>
                <a:rPr lang="en-US" altLang="ja-JP" sz="1400" kern="100" dirty="0">
                  <a:latin typeface="+mj-ea"/>
                  <a:ea typeface="+mj-ea"/>
                  <a:cs typeface="Times New Roman" panose="02020603050405020304" pitchFamily="18" charset="0"/>
                </a:rPr>
                <a:t>72.5</a:t>
              </a:r>
              <a:r>
                <a:rPr lang="ja-JP" altLang="en-US" sz="1400" kern="100" dirty="0">
                  <a:latin typeface="+mj-ea"/>
                  <a:ea typeface="+mj-ea"/>
                  <a:cs typeface="Times New Roman" panose="02020603050405020304" pitchFamily="18" charset="0"/>
                </a:rPr>
                <a:t>％</a:t>
              </a:r>
              <a:r>
                <a:rPr lang="en-US" altLang="ja-JP" sz="1100" kern="100" dirty="0">
                  <a:latin typeface="+mj-ea"/>
                  <a:cs typeface="Times New Roman" panose="02020603050405020304" pitchFamily="18" charset="0"/>
                </a:rPr>
                <a:t>(※)</a:t>
              </a:r>
              <a:r>
                <a:rPr lang="ja-JP" altLang="en-US" sz="1400" kern="100" dirty="0">
                  <a:latin typeface="+mj-ea"/>
                  <a:ea typeface="+mj-ea"/>
                  <a:cs typeface="Times New Roman" panose="02020603050405020304" pitchFamily="18" charset="0"/>
                </a:rPr>
                <a:t>となっており、安治川内港地区や北港白津地区など稼働率の低い施設がある。</a:t>
              </a:r>
              <a:r>
                <a:rPr lang="ja-JP" altLang="en-US" sz="1400" i="1" kern="100" dirty="0">
                  <a:effectLst>
                    <a:outerShdw blurRad="38100" dist="38100" dir="2700000" algn="tl">
                      <a:srgbClr val="000000">
                        <a:alpha val="43137"/>
                      </a:srgbClr>
                    </a:outerShdw>
                  </a:effectLst>
                  <a:latin typeface="+mj-ea"/>
                  <a:ea typeface="+mj-ea"/>
                  <a:cs typeface="Times New Roman" panose="02020603050405020304" pitchFamily="18" charset="0"/>
                </a:rPr>
                <a:t>　　</a:t>
              </a:r>
              <a:endParaRPr lang="en-US" altLang="ja-JP" sz="1400" i="1" kern="100" dirty="0">
                <a:effectLst>
                  <a:outerShdw blurRad="38100" dist="38100" dir="2700000" algn="tl">
                    <a:srgbClr val="000000">
                      <a:alpha val="43137"/>
                    </a:srgbClr>
                  </a:outerShdw>
                </a:effectLst>
                <a:latin typeface="+mj-ea"/>
                <a:ea typeface="+mj-ea"/>
                <a:cs typeface="Times New Roman" panose="02020603050405020304" pitchFamily="18" charset="0"/>
              </a:endParaRPr>
            </a:p>
            <a:p>
              <a:pPr lvl="0" algn="just">
                <a:lnSpc>
                  <a:spcPct val="150000"/>
                </a:lnSpc>
                <a:spcAft>
                  <a:spcPts val="0"/>
                </a:spcAft>
              </a:pPr>
              <a:r>
                <a:rPr lang="ja-JP" altLang="en-US" sz="1200" kern="100" dirty="0">
                  <a:latin typeface="+mj-ea"/>
                  <a:ea typeface="+mj-ea"/>
                  <a:cs typeface="Times New Roman" panose="02020603050405020304" pitchFamily="18" charset="0"/>
                </a:rPr>
                <a:t>　（</a:t>
              </a:r>
              <a:r>
                <a:rPr lang="en-US" altLang="ja-JP" sz="1200" kern="100" dirty="0">
                  <a:latin typeface="+mj-ea"/>
                  <a:ea typeface="+mj-ea"/>
                  <a:cs typeface="Times New Roman" panose="02020603050405020304" pitchFamily="18" charset="0"/>
                </a:rPr>
                <a:t>※</a:t>
              </a:r>
              <a:r>
                <a:rPr lang="ja-JP" altLang="en-US" sz="1200" kern="100" dirty="0">
                  <a:latin typeface="+mj-ea"/>
                  <a:ea typeface="+mj-ea"/>
                  <a:cs typeface="Times New Roman" panose="02020603050405020304" pitchFamily="18" charset="0"/>
                </a:rPr>
                <a:t>）令和３年度決算ベース</a:t>
              </a:r>
              <a:endParaRPr lang="en-US" altLang="ja-JP" sz="1200" kern="100" dirty="0">
                <a:latin typeface="+mj-ea"/>
                <a:ea typeface="+mj-ea"/>
                <a:cs typeface="Times New Roman" panose="02020603050405020304" pitchFamily="18" charset="0"/>
              </a:endParaRPr>
            </a:p>
          </p:txBody>
        </p:sp>
        <p:sp>
          <p:nvSpPr>
            <p:cNvPr id="26" name="正方形/長方形 25"/>
            <p:cNvSpPr/>
            <p:nvPr/>
          </p:nvSpPr>
          <p:spPr>
            <a:xfrm>
              <a:off x="1947921" y="854433"/>
              <a:ext cx="6454415" cy="523220"/>
            </a:xfrm>
            <a:prstGeom prst="rect">
              <a:avLst/>
            </a:prstGeom>
          </p:spPr>
          <p:txBody>
            <a:bodyPr wrap="square">
              <a:spAutoFit/>
            </a:bodyPr>
            <a:lstStyle/>
            <a:p>
              <a:pPr algn="just">
                <a:lnSpc>
                  <a:spcPct val="200000"/>
                </a:lnSpc>
              </a:pPr>
              <a:r>
                <a:rPr lang="ja-JP" altLang="en-US" sz="1600" u="sng" kern="100" dirty="0">
                  <a:effectLst>
                    <a:outerShdw blurRad="38100" dist="38100" dir="2700000" algn="tl">
                      <a:srgbClr val="000000">
                        <a:alpha val="43137"/>
                      </a:srgbClr>
                    </a:outerShdw>
                  </a:effectLst>
                  <a:latin typeface="+mj-ea"/>
                  <a:cs typeface="Times New Roman" panose="02020603050405020304" pitchFamily="18" charset="0"/>
                </a:rPr>
                <a:t>施設稼働率</a:t>
              </a:r>
              <a:endParaRPr lang="en-US" altLang="ja-JP" sz="1600" u="sng" kern="100" dirty="0">
                <a:effectLst>
                  <a:outerShdw blurRad="38100" dist="38100" dir="2700000" algn="tl">
                    <a:srgbClr val="000000">
                      <a:alpha val="43137"/>
                    </a:srgbClr>
                  </a:outerShdw>
                </a:effectLst>
                <a:latin typeface="+mj-ea"/>
                <a:cs typeface="Times New Roman" panose="02020603050405020304" pitchFamily="18" charset="0"/>
              </a:endParaRPr>
            </a:p>
          </p:txBody>
        </p:sp>
      </p:grpSp>
      <p:sp>
        <p:nvSpPr>
          <p:cNvPr id="10" name="タイトル 1">
            <a:extLst>
              <a:ext uri="{FF2B5EF4-FFF2-40B4-BE49-F238E27FC236}">
                <a16:creationId xmlns:a16="http://schemas.microsoft.com/office/drawing/2014/main" id="{CD301F21-BDBD-15B3-3400-EEA62BA68B3C}"/>
              </a:ext>
            </a:extLst>
          </p:cNvPr>
          <p:cNvSpPr txBox="1">
            <a:spLocks/>
          </p:cNvSpPr>
          <p:nvPr/>
        </p:nvSpPr>
        <p:spPr>
          <a:xfrm>
            <a:off x="0" y="50400"/>
            <a:ext cx="7886700" cy="441617"/>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dirty="0">
                <a:solidFill>
                  <a:schemeClr val="tx1"/>
                </a:solidFill>
                <a:latin typeface="+mj-ea"/>
              </a:rPr>
              <a:t>Ⅲ</a:t>
            </a:r>
            <a:r>
              <a:rPr lang="ja-JP" altLang="en-US" sz="1800" b="1" dirty="0">
                <a:solidFill>
                  <a:schemeClr val="tx1"/>
                </a:solidFill>
                <a:latin typeface="+mj-ea"/>
              </a:rPr>
              <a:t>　港湾施設提供事業の課題</a:t>
            </a:r>
            <a:endParaRPr lang="ja-JP" altLang="en-US" sz="1600" dirty="0">
              <a:solidFill>
                <a:srgbClr val="FF0000"/>
              </a:solidFill>
              <a:effectLst>
                <a:outerShdw blurRad="38100" dist="38100" dir="2700000" algn="tl">
                  <a:srgbClr val="000000">
                    <a:alpha val="43137"/>
                  </a:srgbClr>
                </a:outerShdw>
              </a:effectLst>
              <a:latin typeface="+mj-ea"/>
            </a:endParaRPr>
          </a:p>
        </p:txBody>
      </p:sp>
      <p:sp>
        <p:nvSpPr>
          <p:cNvPr id="2" name="スライド番号プレースホルダー 3">
            <a:extLst>
              <a:ext uri="{FF2B5EF4-FFF2-40B4-BE49-F238E27FC236}">
                <a16:creationId xmlns:a16="http://schemas.microsoft.com/office/drawing/2014/main" id="{C9D749C3-181A-A576-A0AA-5AD37347AC8E}"/>
              </a:ext>
            </a:extLst>
          </p:cNvPr>
          <p:cNvSpPr>
            <a:spLocks noGrp="1"/>
          </p:cNvSpPr>
          <p:nvPr>
            <p:ph type="sldNum" sz="quarter" idx="12"/>
          </p:nvPr>
        </p:nvSpPr>
        <p:spPr>
          <a:xfrm>
            <a:off x="8706864" y="6596195"/>
            <a:ext cx="512638" cy="365125"/>
          </a:xfrm>
        </p:spPr>
        <p:txBody>
          <a:bodyPr/>
          <a:lstStyle/>
          <a:p>
            <a:r>
              <a:rPr lang="ja-JP" altLang="en-US" dirty="0"/>
              <a:t>４</a:t>
            </a:r>
            <a:endParaRPr kumimoji="1" lang="ja-JP" altLang="en-US" dirty="0"/>
          </a:p>
        </p:txBody>
      </p:sp>
    </p:spTree>
    <p:extLst>
      <p:ext uri="{BB962C8B-B14F-4D97-AF65-F5344CB8AC3E}">
        <p14:creationId xmlns:p14="http://schemas.microsoft.com/office/powerpoint/2010/main" val="249919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80000" y="396000"/>
            <a:ext cx="1620000" cy="153315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第１次経営計画での取組結果</a:t>
            </a:r>
          </a:p>
        </p:txBody>
      </p:sp>
      <p:sp>
        <p:nvSpPr>
          <p:cNvPr id="7" name="正方形/長方形 6"/>
          <p:cNvSpPr/>
          <p:nvPr/>
        </p:nvSpPr>
        <p:spPr>
          <a:xfrm>
            <a:off x="1908000" y="396000"/>
            <a:ext cx="7092000" cy="1533158"/>
          </a:xfrm>
          <a:prstGeom prst="rect">
            <a:avLst/>
          </a:prstGeom>
          <a:ln w="38100">
            <a:solidFill>
              <a:srgbClr val="7030A0"/>
            </a:solidFill>
          </a:ln>
        </p:spPr>
        <p:txBody>
          <a:bodyPr wrap="square" lIns="144000" rIns="180000" anchor="ctr" anchorCtr="0">
            <a:noAutofit/>
          </a:bodyPr>
          <a:lstStyle/>
          <a:p>
            <a:pPr lvl="0" algn="just">
              <a:lnSpc>
                <a:spcPts val="1700"/>
              </a:lnSpc>
              <a:spcAft>
                <a:spcPts val="0"/>
              </a:spcAft>
            </a:pPr>
            <a:r>
              <a:rPr lang="ja-JP" altLang="en-US" sz="1300" kern="100" dirty="0">
                <a:latin typeface="+mn-ea"/>
                <a:cs typeface="Times New Roman" panose="02020603050405020304" pitchFamily="18" charset="0"/>
              </a:rPr>
              <a:t>令和２年度</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低稼働であったＲ岸壁背後の荷さばき地を廃止し埋立事業へ返還した。</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使用料の等級に下限の等級を追加し、「ユーザー視点での競争力のある使用料」とした。</a:t>
            </a:r>
            <a:endParaRPr lang="en-US" altLang="ja-JP" sz="1300" kern="100" dirty="0">
              <a:latin typeface="+mn-ea"/>
              <a:cs typeface="Times New Roman" panose="02020603050405020304" pitchFamily="18" charset="0"/>
            </a:endParaRPr>
          </a:p>
          <a:p>
            <a:pPr lvl="0" algn="just">
              <a:lnSpc>
                <a:spcPts val="1700"/>
              </a:lnSpc>
              <a:spcAft>
                <a:spcPts val="0"/>
              </a:spcAft>
            </a:pPr>
            <a:r>
              <a:rPr lang="ja-JP" altLang="en-US" sz="1300" kern="100" dirty="0">
                <a:latin typeface="+mn-ea"/>
                <a:cs typeface="Times New Roman" panose="02020603050405020304" pitchFamily="18" charset="0"/>
              </a:rPr>
              <a:t>令和２、３年度　</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一部の荷さばき地について使用許可から長期貸付へと変更することで、貨物量などに影響を受けることのない安定した稼働率を確保した。</a:t>
            </a:r>
            <a:endParaRPr lang="ja-JP" altLang="ja-JP" sz="1300" kern="100" dirty="0">
              <a:latin typeface="+mn-ea"/>
              <a:cs typeface="Times New Roman" panose="02020603050405020304" pitchFamily="18" charset="0"/>
            </a:endParaRPr>
          </a:p>
        </p:txBody>
      </p:sp>
      <p:sp>
        <p:nvSpPr>
          <p:cNvPr id="9" name="正方形/長方形 8"/>
          <p:cNvSpPr/>
          <p:nvPr/>
        </p:nvSpPr>
        <p:spPr>
          <a:xfrm>
            <a:off x="180000" y="2124000"/>
            <a:ext cx="1620000" cy="295860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200"/>
              </a:lnSpc>
            </a:pPr>
            <a:r>
              <a:rPr kumimoji="1" lang="ja-JP" altLang="en-US" sz="1500" dirty="0">
                <a:solidFill>
                  <a:schemeClr val="bg1"/>
                </a:solidFill>
              </a:rPr>
              <a:t>改善策と効果</a:t>
            </a:r>
          </a:p>
        </p:txBody>
      </p:sp>
      <p:sp>
        <p:nvSpPr>
          <p:cNvPr id="10" name="正方形/長方形 9"/>
          <p:cNvSpPr/>
          <p:nvPr/>
        </p:nvSpPr>
        <p:spPr>
          <a:xfrm>
            <a:off x="1914243" y="2124000"/>
            <a:ext cx="7092000" cy="2958608"/>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一体使用荷さばき地について、定常的に使用許可することができず岸壁の稼働率（船舶の寄港頻度）に大きく左右されるため廃止も含め検討する。</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青果物の取扱いが低迷しているため、青果物上屋を一般雑貨を取扱う上屋へ変更するなど、稼働率の向上を図る。</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その他の低稼働施設について、引き続き新たな事業者の掘り起こしを行う。</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u"/>
            </a:pPr>
            <a:r>
              <a:rPr lang="ja-JP" altLang="en-US" sz="1300" b="1" i="1" kern="100" dirty="0">
                <a:latin typeface="+mn-ea"/>
                <a:cs typeface="Times New Roman" panose="02020603050405020304" pitchFamily="18" charset="0"/>
              </a:rPr>
              <a:t>定常的に使用許可することができない一体使用荷さばき地を需要に合わせて通常の荷さばき地へと転換することにより稼働率が向上する。</a:t>
            </a:r>
            <a:endParaRPr lang="en-US" altLang="ja-JP" sz="1300" b="1" i="1"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u"/>
            </a:pPr>
            <a:r>
              <a:rPr lang="ja-JP" altLang="en-US" sz="1300" b="1" i="1" kern="100" dirty="0">
                <a:latin typeface="+mn-ea"/>
                <a:cs typeface="Times New Roman" panose="02020603050405020304" pitchFamily="18" charset="0"/>
              </a:rPr>
              <a:t>青果上屋の一部を残して一般雑貨を取扱う上屋へ変更し、事業者が新たな需要を掘り起こすことが期待される。これにより稼働率が向上する。</a:t>
            </a:r>
            <a:endParaRPr lang="en-US" altLang="ja-JP" sz="1300" b="1" i="1"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u"/>
            </a:pPr>
            <a:r>
              <a:rPr lang="ja-JP" altLang="en-US" sz="1300" b="1" kern="100" dirty="0">
                <a:latin typeface="+mn-ea"/>
                <a:cs typeface="Times New Roman" panose="02020603050405020304" pitchFamily="18" charset="0"/>
              </a:rPr>
              <a:t>その他の低稼働施設については使用面積の増加に伴い、稼働率が向上する。</a:t>
            </a:r>
            <a:endParaRPr lang="en-US" altLang="ja-JP" sz="1300" b="1" kern="100" dirty="0">
              <a:latin typeface="+mn-ea"/>
              <a:cs typeface="Times New Roman" panose="02020603050405020304" pitchFamily="18" charset="0"/>
            </a:endParaRPr>
          </a:p>
        </p:txBody>
      </p:sp>
      <p:sp>
        <p:nvSpPr>
          <p:cNvPr id="15" name="正方形/長方形 14"/>
          <p:cNvSpPr/>
          <p:nvPr/>
        </p:nvSpPr>
        <p:spPr>
          <a:xfrm>
            <a:off x="180000" y="5256000"/>
            <a:ext cx="1620000" cy="9548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目標</a:t>
            </a:r>
            <a:endParaRPr lang="en-US" altLang="ja-JP" sz="1500" dirty="0">
              <a:solidFill>
                <a:schemeClr val="bg1"/>
              </a:solidFill>
            </a:endParaRPr>
          </a:p>
        </p:txBody>
      </p:sp>
      <p:sp>
        <p:nvSpPr>
          <p:cNvPr id="16" name="正方形/長方形 15"/>
          <p:cNvSpPr/>
          <p:nvPr/>
        </p:nvSpPr>
        <p:spPr>
          <a:xfrm>
            <a:off x="1908000" y="5256000"/>
            <a:ext cx="7092000" cy="963455"/>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全 体 目 標：令和９年度決算において、上屋及び荷さばき地の稼働率について、令和４年度決算比５％増を目指す。</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各年度目標：前年度比１％増を目指す。</a:t>
            </a:r>
            <a:endParaRPr lang="en-US" altLang="ja-JP" sz="1300" kern="100" dirty="0">
              <a:latin typeface="+mn-ea"/>
              <a:cs typeface="Times New Roman" panose="02020603050405020304" pitchFamily="18" charset="0"/>
            </a:endParaRPr>
          </a:p>
        </p:txBody>
      </p:sp>
      <p:sp>
        <p:nvSpPr>
          <p:cNvPr id="23" name="タイトル 1">
            <a:extLst>
              <a:ext uri="{FF2B5EF4-FFF2-40B4-BE49-F238E27FC236}">
                <a16:creationId xmlns:a16="http://schemas.microsoft.com/office/drawing/2014/main" id="{9761EC2C-7C74-77FA-BBEB-DF1D50819369}"/>
              </a:ext>
            </a:extLst>
          </p:cNvPr>
          <p:cNvSpPr txBox="1">
            <a:spLocks/>
          </p:cNvSpPr>
          <p:nvPr/>
        </p:nvSpPr>
        <p:spPr>
          <a:xfrm>
            <a:off x="0" y="50400"/>
            <a:ext cx="7886700" cy="441617"/>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kern="100" dirty="0">
                <a:solidFill>
                  <a:schemeClr val="tx1"/>
                </a:solidFill>
                <a:latin typeface="+mn-ea"/>
                <a:ea typeface="+mn-ea"/>
                <a:cs typeface="Times New Roman" panose="02020603050405020304" pitchFamily="18" charset="0"/>
              </a:rPr>
              <a:t>Ⅳ</a:t>
            </a:r>
            <a:r>
              <a:rPr lang="ja-JP" altLang="en-US" sz="1800" b="1" kern="100" dirty="0">
                <a:solidFill>
                  <a:schemeClr val="tx1"/>
                </a:solidFill>
                <a:latin typeface="+mn-ea"/>
                <a:ea typeface="+mn-ea"/>
                <a:cs typeface="Times New Roman" panose="02020603050405020304" pitchFamily="18" charset="0"/>
              </a:rPr>
              <a:t>　課題①：施設稼働率について</a:t>
            </a:r>
            <a:endParaRPr lang="ja-JP" altLang="en-US" sz="1600" dirty="0">
              <a:solidFill>
                <a:srgbClr val="FF0000"/>
              </a:solidFill>
              <a:effectLst>
                <a:outerShdw blurRad="38100" dist="38100" dir="2700000" algn="tl">
                  <a:srgbClr val="000000">
                    <a:alpha val="43137"/>
                  </a:srgbClr>
                </a:outerShdw>
              </a:effectLst>
              <a:latin typeface="+mj-ea"/>
            </a:endParaRPr>
          </a:p>
        </p:txBody>
      </p:sp>
      <p:sp>
        <p:nvSpPr>
          <p:cNvPr id="24" name="二等辺三角形 23">
            <a:extLst>
              <a:ext uri="{FF2B5EF4-FFF2-40B4-BE49-F238E27FC236}">
                <a16:creationId xmlns:a16="http://schemas.microsoft.com/office/drawing/2014/main" id="{362B4C46-47B6-A93E-851F-90B348EFABBB}"/>
              </a:ext>
            </a:extLst>
          </p:cNvPr>
          <p:cNvSpPr/>
          <p:nvPr/>
        </p:nvSpPr>
        <p:spPr>
          <a:xfrm rot="10800000">
            <a:off x="5044016" y="3553993"/>
            <a:ext cx="832453" cy="129490"/>
          </a:xfrm>
          <a:prstGeom prst="triangl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3">
            <a:extLst>
              <a:ext uri="{FF2B5EF4-FFF2-40B4-BE49-F238E27FC236}">
                <a16:creationId xmlns:a16="http://schemas.microsoft.com/office/drawing/2014/main" id="{8384FD09-E9C2-720C-225A-26B28615073C}"/>
              </a:ext>
            </a:extLst>
          </p:cNvPr>
          <p:cNvSpPr>
            <a:spLocks noGrp="1"/>
          </p:cNvSpPr>
          <p:nvPr>
            <p:ph type="sldNum" sz="quarter" idx="12"/>
          </p:nvPr>
        </p:nvSpPr>
        <p:spPr>
          <a:xfrm>
            <a:off x="8706864" y="6596195"/>
            <a:ext cx="512638" cy="365125"/>
          </a:xfrm>
        </p:spPr>
        <p:txBody>
          <a:bodyPr/>
          <a:lstStyle/>
          <a:p>
            <a:r>
              <a:rPr kumimoji="1" lang="ja-JP" altLang="en-US" dirty="0"/>
              <a:t>５</a:t>
            </a:r>
          </a:p>
        </p:txBody>
      </p:sp>
    </p:spTree>
    <p:extLst>
      <p:ext uri="{BB962C8B-B14F-4D97-AF65-F5344CB8AC3E}">
        <p14:creationId xmlns:p14="http://schemas.microsoft.com/office/powerpoint/2010/main" val="423501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74905416-F085-BAB5-02F8-DEAB4F559E96}"/>
              </a:ext>
            </a:extLst>
          </p:cNvPr>
          <p:cNvSpPr/>
          <p:nvPr/>
        </p:nvSpPr>
        <p:spPr>
          <a:xfrm>
            <a:off x="1908000" y="2209519"/>
            <a:ext cx="7092000" cy="2036379"/>
          </a:xfrm>
          <a:prstGeom prst="rect">
            <a:avLst/>
          </a:prstGeom>
          <a:ln w="38100">
            <a:solidFill>
              <a:srgbClr val="7030A0"/>
            </a:solidFill>
          </a:ln>
        </p:spPr>
        <p:txBody>
          <a:bodyPr wrap="square" lIns="144000" rIns="180000" anchor="ctr" anchorCtr="0">
            <a:noAutofit/>
          </a:bodyPr>
          <a:lstStyle/>
          <a:p>
            <a:pPr algn="just">
              <a:lnSpc>
                <a:spcPts val="1700"/>
              </a:lnSpc>
            </a:pPr>
            <a:r>
              <a:rPr lang="ja-JP" altLang="en-US" sz="1300" kern="100" dirty="0">
                <a:latin typeface="+mn-ea"/>
                <a:cs typeface="Times New Roman" panose="02020603050405020304" pitchFamily="18" charset="0"/>
              </a:rPr>
              <a:t>令和８年度以降</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一体使用荷さばき地については、事業者との協議が整ったため令和８年度に</a:t>
            </a:r>
            <a:r>
              <a:rPr lang="en-US" altLang="ja-JP" sz="1300" kern="100" dirty="0">
                <a:latin typeface="+mn-ea"/>
                <a:cs typeface="Times New Roman" panose="02020603050405020304" pitchFamily="18" charset="0"/>
              </a:rPr>
              <a:t>J</a:t>
            </a:r>
            <a:r>
              <a:rPr lang="ja-JP" altLang="en-US" sz="1300" kern="100" dirty="0">
                <a:latin typeface="+mn-ea"/>
                <a:cs typeface="Times New Roman" panose="02020603050405020304" pitchFamily="18" charset="0"/>
              </a:rPr>
              <a:t>岸壁照明柱の移設設計業務を実施する。また、青果物上屋については、稼働率向上に向け青果上屋を一部残し雑貨上屋に変更することを引き続き事業者と整備手法等における協議を進めていく。</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その他の低稼働施設については、荷さばき地の一部を万博期間中の物流対策用地として確保していたが、今後は、積極的なポートセールスによる新たな事業者の掘り起こしや、使用面積の拡大についての協議を現使用者と適宜実施していく。</a:t>
            </a:r>
            <a:endParaRPr lang="en-US" altLang="ja-JP" sz="1300" strike="sngStrike" kern="100" dirty="0">
              <a:latin typeface="+mn-ea"/>
              <a:cs typeface="Times New Roman" panose="02020603050405020304" pitchFamily="18" charset="0"/>
            </a:endParaRPr>
          </a:p>
        </p:txBody>
      </p:sp>
      <p:sp>
        <p:nvSpPr>
          <p:cNvPr id="18" name="正方形/長方形 17">
            <a:extLst>
              <a:ext uri="{FF2B5EF4-FFF2-40B4-BE49-F238E27FC236}">
                <a16:creationId xmlns:a16="http://schemas.microsoft.com/office/drawing/2014/main" id="{3002E718-2AAF-9F75-0970-7CEADC19065B}"/>
              </a:ext>
            </a:extLst>
          </p:cNvPr>
          <p:cNvSpPr/>
          <p:nvPr/>
        </p:nvSpPr>
        <p:spPr>
          <a:xfrm>
            <a:off x="180000" y="2209519"/>
            <a:ext cx="1620000" cy="203637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今後の取組み</a:t>
            </a:r>
            <a:endParaRPr kumimoji="1" lang="ja-JP" altLang="en-US" sz="1500" dirty="0">
              <a:solidFill>
                <a:schemeClr val="bg1"/>
              </a:solidFill>
            </a:endParaRPr>
          </a:p>
        </p:txBody>
      </p:sp>
      <p:sp>
        <p:nvSpPr>
          <p:cNvPr id="19" name="正方形/長方形 18">
            <a:extLst>
              <a:ext uri="{FF2B5EF4-FFF2-40B4-BE49-F238E27FC236}">
                <a16:creationId xmlns:a16="http://schemas.microsoft.com/office/drawing/2014/main" id="{8A384748-4E4B-988A-CB0D-758F2839EA8B}"/>
              </a:ext>
            </a:extLst>
          </p:cNvPr>
          <p:cNvSpPr/>
          <p:nvPr/>
        </p:nvSpPr>
        <p:spPr>
          <a:xfrm>
            <a:off x="1908000" y="396000"/>
            <a:ext cx="7092000" cy="1675396"/>
          </a:xfrm>
          <a:prstGeom prst="rect">
            <a:avLst/>
          </a:prstGeom>
          <a:ln w="38100">
            <a:solidFill>
              <a:srgbClr val="7030A0"/>
            </a:solidFill>
          </a:ln>
        </p:spPr>
        <p:txBody>
          <a:bodyPr wrap="square" lIns="144000" rIns="180000" anchor="ctr" anchorCtr="0">
            <a:noAutofit/>
          </a:bodyPr>
          <a:lstStyle/>
          <a:p>
            <a:pPr algn="just">
              <a:lnSpc>
                <a:spcPts val="1700"/>
              </a:lnSpc>
            </a:pPr>
            <a:r>
              <a:rPr lang="ja-JP" altLang="en-US" sz="1300" kern="100" dirty="0">
                <a:latin typeface="+mn-ea"/>
                <a:cs typeface="Times New Roman" panose="02020603050405020304" pitchFamily="18" charset="0"/>
              </a:rPr>
              <a:t>令和５年度～令和</a:t>
            </a:r>
            <a:r>
              <a:rPr lang="en-US" altLang="ja-JP" sz="1300" kern="100" dirty="0">
                <a:latin typeface="+mn-ea"/>
                <a:cs typeface="Times New Roman" panose="02020603050405020304" pitchFamily="18" charset="0"/>
              </a:rPr>
              <a:t>7</a:t>
            </a:r>
            <a:r>
              <a:rPr lang="ja-JP" altLang="en-US" sz="1300" kern="100" dirty="0">
                <a:latin typeface="+mn-ea"/>
                <a:cs typeface="Times New Roman" panose="02020603050405020304" pitchFamily="18" charset="0"/>
              </a:rPr>
              <a:t>年度</a:t>
            </a: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一体使用荷さばき地については、</a:t>
            </a:r>
            <a:r>
              <a:rPr lang="en-US" altLang="ja-JP" sz="1300" kern="100" dirty="0">
                <a:latin typeface="+mn-ea"/>
                <a:cs typeface="Times New Roman" panose="02020603050405020304" pitchFamily="18" charset="0"/>
              </a:rPr>
              <a:t>J</a:t>
            </a:r>
            <a:r>
              <a:rPr lang="ja-JP" altLang="en-US" sz="1300" kern="100" dirty="0">
                <a:latin typeface="+mn-ea"/>
                <a:cs typeface="Times New Roman" panose="02020603050405020304" pitchFamily="18" charset="0"/>
              </a:rPr>
              <a:t>岸壁の荷さばき地として使用する際に支障となる照明柱の移設について検討を行い、事業者と協議等を進めた。</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青果物上屋については、稼働率向上に向け青果上屋を一部残し雑貨上屋に変更した場合の収支シミュレーションを行うとともに、整備手法について、事業者と協議等を実施した。</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その他の低稼働施設については、使用面積の拡大について使用者に打診した。</a:t>
            </a:r>
            <a:endParaRPr lang="en-US" altLang="ja-JP" sz="1300" kern="100" dirty="0">
              <a:latin typeface="+mn-ea"/>
              <a:cs typeface="Times New Roman" panose="02020603050405020304" pitchFamily="18" charset="0"/>
            </a:endParaRPr>
          </a:p>
        </p:txBody>
      </p:sp>
      <p:sp>
        <p:nvSpPr>
          <p:cNvPr id="20" name="正方形/長方形 19">
            <a:extLst>
              <a:ext uri="{FF2B5EF4-FFF2-40B4-BE49-F238E27FC236}">
                <a16:creationId xmlns:a16="http://schemas.microsoft.com/office/drawing/2014/main" id="{E88D5AFC-8E01-3F49-D492-C6C9FC74DB2D}"/>
              </a:ext>
            </a:extLst>
          </p:cNvPr>
          <p:cNvSpPr/>
          <p:nvPr/>
        </p:nvSpPr>
        <p:spPr>
          <a:xfrm>
            <a:off x="180000" y="396001"/>
            <a:ext cx="1620000" cy="167539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algn="ctr"/>
            <a:r>
              <a:rPr kumimoji="1" lang="ja-JP" altLang="en-US" sz="1300" dirty="0">
                <a:solidFill>
                  <a:schemeClr val="bg1"/>
                </a:solidFill>
                <a:latin typeface="+mn-ea"/>
              </a:rPr>
              <a:t>これまでの</a:t>
            </a:r>
            <a:endParaRPr kumimoji="1" lang="en-US" altLang="ja-JP" sz="1300" dirty="0">
              <a:solidFill>
                <a:schemeClr val="bg1"/>
              </a:solidFill>
              <a:latin typeface="+mn-ea"/>
            </a:endParaRPr>
          </a:p>
          <a:p>
            <a:pPr algn="ctr"/>
            <a:r>
              <a:rPr kumimoji="1" lang="ja-JP" altLang="en-US" sz="1300" dirty="0">
                <a:solidFill>
                  <a:schemeClr val="bg1"/>
                </a:solidFill>
                <a:latin typeface="+mn-ea"/>
              </a:rPr>
              <a:t>取組み</a:t>
            </a:r>
            <a:endParaRPr kumimoji="1" lang="en-US" altLang="ja-JP" sz="1300" dirty="0">
              <a:solidFill>
                <a:schemeClr val="bg1"/>
              </a:solidFill>
              <a:latin typeface="+mn-ea"/>
            </a:endParaRPr>
          </a:p>
          <a:p>
            <a:pPr algn="ctr"/>
            <a:r>
              <a:rPr kumimoji="1" lang="ja-JP" altLang="en-US" sz="1300" dirty="0">
                <a:solidFill>
                  <a:schemeClr val="bg1"/>
                </a:solidFill>
                <a:latin typeface="+mn-ea"/>
              </a:rPr>
              <a:t>（令和５～７年度）</a:t>
            </a:r>
          </a:p>
        </p:txBody>
      </p:sp>
      <p:sp>
        <p:nvSpPr>
          <p:cNvPr id="10" name="タイトル 1">
            <a:extLst>
              <a:ext uri="{FF2B5EF4-FFF2-40B4-BE49-F238E27FC236}">
                <a16:creationId xmlns:a16="http://schemas.microsoft.com/office/drawing/2014/main" id="{7889D2BE-BC7C-B98B-403D-7C0E5B3043C6}"/>
              </a:ext>
            </a:extLst>
          </p:cNvPr>
          <p:cNvSpPr txBox="1">
            <a:spLocks/>
          </p:cNvSpPr>
          <p:nvPr/>
        </p:nvSpPr>
        <p:spPr>
          <a:xfrm>
            <a:off x="0" y="50400"/>
            <a:ext cx="7886700" cy="441617"/>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kern="100" dirty="0">
                <a:solidFill>
                  <a:schemeClr val="tx1"/>
                </a:solidFill>
                <a:latin typeface="+mn-ea"/>
                <a:ea typeface="+mn-ea"/>
                <a:cs typeface="Times New Roman" panose="02020603050405020304" pitchFamily="18" charset="0"/>
              </a:rPr>
              <a:t>Ⅳ</a:t>
            </a:r>
            <a:r>
              <a:rPr lang="ja-JP" altLang="en-US" sz="1800" b="1" kern="100" dirty="0">
                <a:solidFill>
                  <a:schemeClr val="tx1"/>
                </a:solidFill>
                <a:latin typeface="+mn-ea"/>
                <a:ea typeface="+mn-ea"/>
                <a:cs typeface="Times New Roman" panose="02020603050405020304" pitchFamily="18" charset="0"/>
              </a:rPr>
              <a:t>　課題①：施設稼働率について</a:t>
            </a:r>
            <a:endParaRPr lang="ja-JP" altLang="en-US" sz="1600" dirty="0">
              <a:solidFill>
                <a:srgbClr val="FF0000"/>
              </a:solidFill>
              <a:effectLst>
                <a:outerShdw blurRad="38100" dist="38100" dir="2700000" algn="tl">
                  <a:srgbClr val="000000">
                    <a:alpha val="43137"/>
                  </a:srgbClr>
                </a:outerShdw>
              </a:effectLst>
              <a:latin typeface="+mj-ea"/>
            </a:endParaRPr>
          </a:p>
        </p:txBody>
      </p:sp>
      <p:sp>
        <p:nvSpPr>
          <p:cNvPr id="2" name="スライド番号プレースホルダー 3">
            <a:extLst>
              <a:ext uri="{FF2B5EF4-FFF2-40B4-BE49-F238E27FC236}">
                <a16:creationId xmlns:a16="http://schemas.microsoft.com/office/drawing/2014/main" id="{8699B172-0B2F-94D4-EA34-B5D182F9CBB5}"/>
              </a:ext>
            </a:extLst>
          </p:cNvPr>
          <p:cNvSpPr>
            <a:spLocks noGrp="1"/>
          </p:cNvSpPr>
          <p:nvPr>
            <p:ph type="sldNum" sz="quarter" idx="12"/>
          </p:nvPr>
        </p:nvSpPr>
        <p:spPr>
          <a:xfrm>
            <a:off x="8706864" y="6596195"/>
            <a:ext cx="512638" cy="365125"/>
          </a:xfrm>
        </p:spPr>
        <p:txBody>
          <a:bodyPr/>
          <a:lstStyle/>
          <a:p>
            <a:r>
              <a:rPr lang="ja-JP" altLang="en-US" dirty="0"/>
              <a:t>６</a:t>
            </a:r>
            <a:endParaRPr kumimoji="1" lang="ja-JP" altLang="en-US" dirty="0"/>
          </a:p>
        </p:txBody>
      </p:sp>
    </p:spTree>
    <p:extLst>
      <p:ext uri="{BB962C8B-B14F-4D97-AF65-F5344CB8AC3E}">
        <p14:creationId xmlns:p14="http://schemas.microsoft.com/office/powerpoint/2010/main" val="39741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70761-F102-0C37-270D-4B1BC0F25E5C}"/>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5098C48D-D203-5D51-604A-039AC2158F1C}"/>
              </a:ext>
            </a:extLst>
          </p:cNvPr>
          <p:cNvSpPr/>
          <p:nvPr/>
        </p:nvSpPr>
        <p:spPr>
          <a:xfrm>
            <a:off x="181058" y="396000"/>
            <a:ext cx="1620000" cy="82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第１次経営計画での取組結果</a:t>
            </a:r>
          </a:p>
        </p:txBody>
      </p:sp>
      <p:sp>
        <p:nvSpPr>
          <p:cNvPr id="7" name="正方形/長方形 6">
            <a:extLst>
              <a:ext uri="{FF2B5EF4-FFF2-40B4-BE49-F238E27FC236}">
                <a16:creationId xmlns:a16="http://schemas.microsoft.com/office/drawing/2014/main" id="{4E23DACE-F23C-F786-2A23-294269A96C92}"/>
              </a:ext>
            </a:extLst>
          </p:cNvPr>
          <p:cNvSpPr/>
          <p:nvPr/>
        </p:nvSpPr>
        <p:spPr>
          <a:xfrm>
            <a:off x="1908544" y="396000"/>
            <a:ext cx="7092000" cy="828000"/>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令和３年度に市設上屋更新計画（素案）を策定した。</a:t>
            </a:r>
            <a:endParaRPr lang="en-US" altLang="ja-JP" sz="1300" kern="100" dirty="0">
              <a:latin typeface="+mn-ea"/>
              <a:cs typeface="Times New Roman" panose="02020603050405020304" pitchFamily="18" charset="0"/>
            </a:endParaRPr>
          </a:p>
          <a:p>
            <a:pPr marL="268288" indent="-176213" algn="just">
              <a:lnSpc>
                <a:spcPts val="1700"/>
              </a:lnSpc>
              <a:buFont typeface="メイリオ" panose="020B0604030504040204" pitchFamily="50" charset="-128"/>
              <a:buChar char="※"/>
            </a:pPr>
            <a:r>
              <a:rPr lang="ja-JP" altLang="en-US" sz="1300" kern="100" dirty="0">
                <a:latin typeface="+mn-ea"/>
                <a:cs typeface="Times New Roman" panose="02020603050405020304" pitchFamily="18" charset="0"/>
              </a:rPr>
              <a:t>素案では、上屋の使用者を対象に実施した意見照会と港湾計画との位置付けを基に所管上屋を４種（更新・機能改良・延命化・廃止）に分類した。</a:t>
            </a:r>
            <a:endParaRPr lang="en-US" altLang="ja-JP" sz="1300" kern="100" dirty="0">
              <a:latin typeface="+mn-ea"/>
              <a:cs typeface="Times New Roman" panose="02020603050405020304" pitchFamily="18" charset="0"/>
            </a:endParaRPr>
          </a:p>
        </p:txBody>
      </p:sp>
      <p:sp>
        <p:nvSpPr>
          <p:cNvPr id="9" name="正方形/長方形 8">
            <a:extLst>
              <a:ext uri="{FF2B5EF4-FFF2-40B4-BE49-F238E27FC236}">
                <a16:creationId xmlns:a16="http://schemas.microsoft.com/office/drawing/2014/main" id="{A0605B38-4764-C609-A245-EF330AE22748}"/>
              </a:ext>
            </a:extLst>
          </p:cNvPr>
          <p:cNvSpPr/>
          <p:nvPr/>
        </p:nvSpPr>
        <p:spPr>
          <a:xfrm>
            <a:off x="181058" y="1378510"/>
            <a:ext cx="1620000" cy="158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200"/>
              </a:lnSpc>
            </a:pPr>
            <a:r>
              <a:rPr kumimoji="1" lang="ja-JP" altLang="en-US" sz="1500" dirty="0">
                <a:solidFill>
                  <a:schemeClr val="bg1"/>
                </a:solidFill>
              </a:rPr>
              <a:t>改善策と効果</a:t>
            </a:r>
          </a:p>
        </p:txBody>
      </p:sp>
      <p:sp>
        <p:nvSpPr>
          <p:cNvPr id="15" name="正方形/長方形 14">
            <a:extLst>
              <a:ext uri="{FF2B5EF4-FFF2-40B4-BE49-F238E27FC236}">
                <a16:creationId xmlns:a16="http://schemas.microsoft.com/office/drawing/2014/main" id="{E93B45CA-9A45-E276-3E21-79D47DB7E362}"/>
              </a:ext>
            </a:extLst>
          </p:cNvPr>
          <p:cNvSpPr/>
          <p:nvPr/>
        </p:nvSpPr>
        <p:spPr>
          <a:xfrm>
            <a:off x="181058" y="3126202"/>
            <a:ext cx="1620000" cy="82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目標</a:t>
            </a:r>
            <a:endParaRPr lang="en-US" altLang="ja-JP" sz="1500" dirty="0">
              <a:solidFill>
                <a:schemeClr val="bg1"/>
              </a:solidFill>
            </a:endParaRPr>
          </a:p>
        </p:txBody>
      </p:sp>
      <p:sp>
        <p:nvSpPr>
          <p:cNvPr id="16" name="正方形/長方形 15">
            <a:extLst>
              <a:ext uri="{FF2B5EF4-FFF2-40B4-BE49-F238E27FC236}">
                <a16:creationId xmlns:a16="http://schemas.microsoft.com/office/drawing/2014/main" id="{0FC42C62-CBF2-2B8A-5CBC-BB6295BF4D9B}"/>
              </a:ext>
            </a:extLst>
          </p:cNvPr>
          <p:cNvSpPr/>
          <p:nvPr/>
        </p:nvSpPr>
        <p:spPr>
          <a:xfrm>
            <a:off x="1908544" y="3126202"/>
            <a:ext cx="7092000" cy="828000"/>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全 体 目 標：上屋更新計画に基づき、更新等に取り組んでいる状態を目指す。</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各年度目標：経営改善策のスケジュールに基づき着実に実施し、上屋の更新等に向け</a:t>
            </a:r>
            <a:endParaRPr lang="en-US" altLang="ja-JP" sz="1300" kern="100" dirty="0">
              <a:latin typeface="+mn-ea"/>
              <a:cs typeface="Times New Roman" panose="02020603050405020304" pitchFamily="18" charset="0"/>
            </a:endParaRPr>
          </a:p>
          <a:p>
            <a:pPr lvl="0" algn="just">
              <a:lnSpc>
                <a:spcPts val="1700"/>
              </a:lnSpc>
              <a:spcAft>
                <a:spcPts val="0"/>
              </a:spcAft>
            </a:pPr>
            <a:r>
              <a:rPr lang="ja-JP" altLang="en-US" sz="1300" kern="100" dirty="0">
                <a:latin typeface="+mn-ea"/>
                <a:cs typeface="Times New Roman" panose="02020603050405020304" pitchFamily="18" charset="0"/>
              </a:rPr>
              <a:t>　　　　　　　  取組みを進める。</a:t>
            </a:r>
            <a:endParaRPr lang="en-US" altLang="ja-JP" sz="1300" kern="100" dirty="0">
              <a:latin typeface="+mn-ea"/>
              <a:cs typeface="Times New Roman" panose="02020603050405020304" pitchFamily="18" charset="0"/>
            </a:endParaRPr>
          </a:p>
        </p:txBody>
      </p:sp>
      <p:grpSp>
        <p:nvGrpSpPr>
          <p:cNvPr id="29" name="グループ化 28">
            <a:extLst>
              <a:ext uri="{FF2B5EF4-FFF2-40B4-BE49-F238E27FC236}">
                <a16:creationId xmlns:a16="http://schemas.microsoft.com/office/drawing/2014/main" id="{C8231BAE-8115-7D83-3BEC-D0DAED748881}"/>
              </a:ext>
            </a:extLst>
          </p:cNvPr>
          <p:cNvGrpSpPr/>
          <p:nvPr/>
        </p:nvGrpSpPr>
        <p:grpSpPr>
          <a:xfrm>
            <a:off x="1908544" y="1378510"/>
            <a:ext cx="7092000" cy="1584000"/>
            <a:chOff x="1908544" y="1425162"/>
            <a:chExt cx="7020000" cy="1371411"/>
          </a:xfrm>
        </p:grpSpPr>
        <p:sp>
          <p:nvSpPr>
            <p:cNvPr id="10" name="正方形/長方形 9">
              <a:extLst>
                <a:ext uri="{FF2B5EF4-FFF2-40B4-BE49-F238E27FC236}">
                  <a16:creationId xmlns:a16="http://schemas.microsoft.com/office/drawing/2014/main" id="{278D7A09-2E55-7696-8EFE-C7D262A01DDB}"/>
                </a:ext>
              </a:extLst>
            </p:cNvPr>
            <p:cNvSpPr/>
            <p:nvPr/>
          </p:nvSpPr>
          <p:spPr>
            <a:xfrm>
              <a:off x="1908544" y="1425162"/>
              <a:ext cx="7020000" cy="1371411"/>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港湾計画や上屋維持管理計画の内容も踏まえ、市設上屋更新計画を策定し、大阪港の物流機能を保持しつつ、上屋の更新等を実施していく。</a:t>
              </a:r>
              <a:endParaRPr lang="en-US" altLang="ja-JP" sz="1300" kern="100" dirty="0">
                <a:latin typeface="+mn-ea"/>
                <a:cs typeface="Times New Roman" panose="02020603050405020304" pitchFamily="18" charset="0"/>
              </a:endParaRPr>
            </a:p>
            <a:p>
              <a:pPr lvl="0" algn="just">
                <a:lnSpc>
                  <a:spcPts val="1700"/>
                </a:lnSpc>
                <a:spcAft>
                  <a:spcPts val="0"/>
                </a:spcAft>
              </a:pPr>
              <a:endParaRPr lang="en-US" altLang="ja-JP" sz="1300" kern="100" dirty="0">
                <a:latin typeface="+mn-ea"/>
                <a:cs typeface="Times New Roman" panose="02020603050405020304" pitchFamily="18" charset="0"/>
              </a:endParaRPr>
            </a:p>
            <a:p>
              <a:pPr lvl="0" algn="just">
                <a:lnSpc>
                  <a:spcPts val="1700"/>
                </a:lnSpc>
                <a:spcAft>
                  <a:spcPts val="0"/>
                </a:spcAft>
              </a:pP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u"/>
              </a:pPr>
              <a:r>
                <a:rPr lang="ja-JP" altLang="en-US" sz="1300" b="1" kern="100" dirty="0">
                  <a:latin typeface="+mn-ea"/>
                  <a:cs typeface="Times New Roman" panose="02020603050405020304" pitchFamily="18" charset="0"/>
                </a:rPr>
                <a:t>計画的な上屋の更新や機能改良等を図ることで長期的かつ安定的な施設の提供が可能となり、使用者が大阪港に定着することに繋がる。</a:t>
              </a:r>
              <a:endParaRPr lang="en-US" altLang="ja-JP" sz="1300" b="1" kern="100" dirty="0">
                <a:latin typeface="+mn-ea"/>
                <a:cs typeface="Times New Roman" panose="02020603050405020304" pitchFamily="18" charset="0"/>
              </a:endParaRPr>
            </a:p>
          </p:txBody>
        </p:sp>
        <p:sp>
          <p:nvSpPr>
            <p:cNvPr id="21" name="二等辺三角形 20">
              <a:extLst>
                <a:ext uri="{FF2B5EF4-FFF2-40B4-BE49-F238E27FC236}">
                  <a16:creationId xmlns:a16="http://schemas.microsoft.com/office/drawing/2014/main" id="{3E2F2489-3583-2A26-E188-78EB4E5D934B}"/>
                </a:ext>
              </a:extLst>
            </p:cNvPr>
            <p:cNvSpPr/>
            <p:nvPr/>
          </p:nvSpPr>
          <p:spPr>
            <a:xfrm rot="10800000">
              <a:off x="5002317" y="2043841"/>
              <a:ext cx="832453" cy="129490"/>
            </a:xfrm>
            <a:prstGeom prst="triangl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 name="正方形/長方形 21">
            <a:extLst>
              <a:ext uri="{FF2B5EF4-FFF2-40B4-BE49-F238E27FC236}">
                <a16:creationId xmlns:a16="http://schemas.microsoft.com/office/drawing/2014/main" id="{0D487A59-253B-9D84-D182-64CBD06DA8F6}"/>
              </a:ext>
            </a:extLst>
          </p:cNvPr>
          <p:cNvSpPr/>
          <p:nvPr/>
        </p:nvSpPr>
        <p:spPr>
          <a:xfrm>
            <a:off x="1908000" y="5538202"/>
            <a:ext cx="7092000" cy="1080000"/>
          </a:xfrm>
          <a:prstGeom prst="rect">
            <a:avLst/>
          </a:prstGeom>
          <a:ln w="38100">
            <a:solidFill>
              <a:srgbClr val="7030A0"/>
            </a:solidFill>
          </a:ln>
        </p:spPr>
        <p:txBody>
          <a:bodyPr wrap="square" lIns="144000" rIns="180000" anchor="ctr" anchorCtr="0">
            <a:noAutofit/>
          </a:bodyPr>
          <a:lstStyle/>
          <a:p>
            <a:pPr algn="just">
              <a:lnSpc>
                <a:spcPts val="1700"/>
              </a:lnSpc>
            </a:pPr>
            <a:r>
              <a:rPr lang="ja-JP" altLang="en-US" sz="1300" kern="100" dirty="0">
                <a:latin typeface="+mn-ea"/>
                <a:cs typeface="Times New Roman" panose="02020603050405020304" pitchFamily="18" charset="0"/>
              </a:rPr>
              <a:t>令和８年度以降</a:t>
            </a: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市設上屋更新計画に基づき上屋の更新等を実施する。また、必要に応じ適宜長期収支見込みへと反映していく。</a:t>
            </a:r>
          </a:p>
        </p:txBody>
      </p:sp>
      <p:sp>
        <p:nvSpPr>
          <p:cNvPr id="23" name="正方形/長方形 22">
            <a:extLst>
              <a:ext uri="{FF2B5EF4-FFF2-40B4-BE49-F238E27FC236}">
                <a16:creationId xmlns:a16="http://schemas.microsoft.com/office/drawing/2014/main" id="{62DDF81E-1301-0662-A419-A6A2CD697B5D}"/>
              </a:ext>
            </a:extLst>
          </p:cNvPr>
          <p:cNvSpPr/>
          <p:nvPr/>
        </p:nvSpPr>
        <p:spPr>
          <a:xfrm>
            <a:off x="180000" y="5538202"/>
            <a:ext cx="1620000" cy="1080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rPr>
              <a:t>今後の取組み</a:t>
            </a:r>
            <a:endParaRPr kumimoji="1" lang="ja-JP" altLang="en-US" sz="1500" dirty="0">
              <a:solidFill>
                <a:schemeClr val="bg1"/>
              </a:solidFill>
            </a:endParaRPr>
          </a:p>
        </p:txBody>
      </p:sp>
      <p:sp>
        <p:nvSpPr>
          <p:cNvPr id="24" name="正方形/長方形 23">
            <a:extLst>
              <a:ext uri="{FF2B5EF4-FFF2-40B4-BE49-F238E27FC236}">
                <a16:creationId xmlns:a16="http://schemas.microsoft.com/office/drawing/2014/main" id="{2C1D50C5-5F40-0CD8-484B-BE7D5F04A7CA}"/>
              </a:ext>
            </a:extLst>
          </p:cNvPr>
          <p:cNvSpPr/>
          <p:nvPr/>
        </p:nvSpPr>
        <p:spPr>
          <a:xfrm>
            <a:off x="1908000" y="4108712"/>
            <a:ext cx="7092000" cy="1260000"/>
          </a:xfrm>
          <a:prstGeom prst="rect">
            <a:avLst/>
          </a:prstGeom>
          <a:ln w="38100">
            <a:solidFill>
              <a:srgbClr val="7030A0"/>
            </a:solidFill>
          </a:ln>
        </p:spPr>
        <p:txBody>
          <a:bodyPr wrap="square" lIns="144000" rIns="180000" anchor="ctr" anchorCtr="0">
            <a:noAutofit/>
          </a:bodyPr>
          <a:lstStyle/>
          <a:p>
            <a:pPr algn="just">
              <a:lnSpc>
                <a:spcPts val="1700"/>
              </a:lnSpc>
            </a:pPr>
            <a:r>
              <a:rPr lang="ja-JP" altLang="en-US" sz="1300" kern="100" dirty="0">
                <a:latin typeface="+mn-ea"/>
                <a:cs typeface="Times New Roman" panose="02020603050405020304" pitchFamily="18" charset="0"/>
              </a:rPr>
              <a:t>令和５年度～令和</a:t>
            </a:r>
            <a:r>
              <a:rPr lang="en-US" altLang="ja-JP" sz="1300" kern="100" dirty="0">
                <a:latin typeface="+mn-ea"/>
                <a:cs typeface="Times New Roman" panose="02020603050405020304" pitchFamily="18" charset="0"/>
              </a:rPr>
              <a:t>7</a:t>
            </a:r>
            <a:r>
              <a:rPr lang="ja-JP" altLang="en-US" sz="1300" kern="100" dirty="0">
                <a:latin typeface="+mn-ea"/>
                <a:cs typeface="Times New Roman" panose="02020603050405020304" pitchFamily="18" charset="0"/>
              </a:rPr>
              <a:t>年度</a:t>
            </a: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上屋の更新等に向けた方向性（更新基準等）を整理した 。</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上屋の荷重軸力を老朽化した岸壁の基礎で受け持ち上屋自体に影響があることが判明した</a:t>
            </a:r>
            <a:r>
              <a:rPr lang="en-US" altLang="ja-JP" sz="1300" kern="100" dirty="0">
                <a:latin typeface="+mn-ea"/>
                <a:cs typeface="Times New Roman" panose="02020603050405020304" pitchFamily="18" charset="0"/>
              </a:rPr>
              <a:t>AB</a:t>
            </a:r>
            <a:r>
              <a:rPr lang="ja-JP" altLang="en-US" sz="1300" kern="100" dirty="0">
                <a:latin typeface="+mn-ea"/>
                <a:cs typeface="Times New Roman" panose="02020603050405020304" pitchFamily="18" charset="0"/>
              </a:rPr>
              <a:t>・</a:t>
            </a:r>
            <a:r>
              <a:rPr lang="en-US" altLang="ja-JP" sz="1300" kern="100" dirty="0">
                <a:latin typeface="+mn-ea"/>
                <a:cs typeface="Times New Roman" panose="02020603050405020304" pitchFamily="18" charset="0"/>
              </a:rPr>
              <a:t>CD</a:t>
            </a:r>
            <a:r>
              <a:rPr lang="ja-JP" altLang="en-US" sz="1300" kern="100" dirty="0">
                <a:latin typeface="+mn-ea"/>
                <a:cs typeface="Times New Roman" panose="02020603050405020304" pitchFamily="18" charset="0"/>
              </a:rPr>
              <a:t>号上屋の更新に着手。</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令和７年度に上屋更新計画を策定。</a:t>
            </a:r>
            <a:endParaRPr lang="ja-JP" altLang="ja-JP" sz="1300" kern="100" dirty="0">
              <a:latin typeface="+mn-ea"/>
              <a:cs typeface="Times New Roman" panose="02020603050405020304" pitchFamily="18" charset="0"/>
            </a:endParaRPr>
          </a:p>
        </p:txBody>
      </p:sp>
      <p:sp>
        <p:nvSpPr>
          <p:cNvPr id="25" name="正方形/長方形 24">
            <a:extLst>
              <a:ext uri="{FF2B5EF4-FFF2-40B4-BE49-F238E27FC236}">
                <a16:creationId xmlns:a16="http://schemas.microsoft.com/office/drawing/2014/main" id="{13F4E174-8257-E0EE-3E38-FD19C0C780DA}"/>
              </a:ext>
            </a:extLst>
          </p:cNvPr>
          <p:cNvSpPr/>
          <p:nvPr/>
        </p:nvSpPr>
        <p:spPr>
          <a:xfrm>
            <a:off x="180000" y="4108712"/>
            <a:ext cx="1620000" cy="1260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algn="ctr"/>
            <a:r>
              <a:rPr lang="ja-JP" altLang="en-US" sz="1300" dirty="0">
                <a:solidFill>
                  <a:schemeClr val="bg1"/>
                </a:solidFill>
                <a:latin typeface="+mn-ea"/>
              </a:rPr>
              <a:t>これまでの</a:t>
            </a:r>
            <a:endParaRPr lang="en-US" altLang="ja-JP" sz="1300" dirty="0">
              <a:solidFill>
                <a:schemeClr val="bg1"/>
              </a:solidFill>
              <a:latin typeface="+mn-ea"/>
            </a:endParaRPr>
          </a:p>
          <a:p>
            <a:pPr algn="ctr"/>
            <a:r>
              <a:rPr lang="ja-JP" altLang="en-US" sz="1300" dirty="0">
                <a:solidFill>
                  <a:schemeClr val="bg1"/>
                </a:solidFill>
                <a:latin typeface="+mn-ea"/>
              </a:rPr>
              <a:t>取組み</a:t>
            </a:r>
            <a:endParaRPr lang="en-US" altLang="ja-JP" sz="1300" dirty="0">
              <a:solidFill>
                <a:schemeClr val="bg1"/>
              </a:solidFill>
              <a:latin typeface="+mn-ea"/>
            </a:endParaRPr>
          </a:p>
          <a:p>
            <a:pPr algn="ctr"/>
            <a:r>
              <a:rPr lang="ja-JP" altLang="en-US" sz="1300" dirty="0">
                <a:solidFill>
                  <a:schemeClr val="bg1"/>
                </a:solidFill>
                <a:latin typeface="+mn-ea"/>
              </a:rPr>
              <a:t>（令和５～７年度）</a:t>
            </a:r>
          </a:p>
        </p:txBody>
      </p:sp>
      <p:sp>
        <p:nvSpPr>
          <p:cNvPr id="28" name="タイトル 1">
            <a:extLst>
              <a:ext uri="{FF2B5EF4-FFF2-40B4-BE49-F238E27FC236}">
                <a16:creationId xmlns:a16="http://schemas.microsoft.com/office/drawing/2014/main" id="{CE71CF44-B696-1C38-9EE8-128B460C12C9}"/>
              </a:ext>
            </a:extLst>
          </p:cNvPr>
          <p:cNvSpPr txBox="1">
            <a:spLocks/>
          </p:cNvSpPr>
          <p:nvPr/>
        </p:nvSpPr>
        <p:spPr>
          <a:xfrm>
            <a:off x="0" y="50400"/>
            <a:ext cx="7886700" cy="441617"/>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1800" b="1" kern="100" dirty="0">
                <a:solidFill>
                  <a:schemeClr val="tx1"/>
                </a:solidFill>
                <a:latin typeface="+mn-ea"/>
                <a:ea typeface="+mn-ea"/>
                <a:cs typeface="Times New Roman" panose="02020603050405020304" pitchFamily="18" charset="0"/>
              </a:rPr>
              <a:t>Ⅴ</a:t>
            </a:r>
            <a:r>
              <a:rPr lang="ja-JP" altLang="en-US" sz="1800" b="1" kern="100" dirty="0">
                <a:solidFill>
                  <a:schemeClr val="tx1"/>
                </a:solidFill>
                <a:latin typeface="+mn-ea"/>
                <a:ea typeface="+mn-ea"/>
                <a:cs typeface="Times New Roman" panose="02020603050405020304" pitchFamily="18" charset="0"/>
              </a:rPr>
              <a:t>　課題②：上屋の老朽化について</a:t>
            </a:r>
            <a:endParaRPr lang="ja-JP" altLang="en-US" sz="1600" dirty="0">
              <a:solidFill>
                <a:srgbClr val="FF0000"/>
              </a:solidFill>
              <a:effectLst>
                <a:outerShdw blurRad="38100" dist="38100" dir="2700000" algn="tl">
                  <a:srgbClr val="000000">
                    <a:alpha val="43137"/>
                  </a:srgbClr>
                </a:outerShdw>
              </a:effectLst>
              <a:latin typeface="+mj-ea"/>
            </a:endParaRPr>
          </a:p>
        </p:txBody>
      </p:sp>
      <p:sp>
        <p:nvSpPr>
          <p:cNvPr id="3" name="スライド番号プレースホルダー 3">
            <a:extLst>
              <a:ext uri="{FF2B5EF4-FFF2-40B4-BE49-F238E27FC236}">
                <a16:creationId xmlns:a16="http://schemas.microsoft.com/office/drawing/2014/main" id="{9CBDECE7-0EF3-CD0C-A43B-D5914E932C1A}"/>
              </a:ext>
            </a:extLst>
          </p:cNvPr>
          <p:cNvSpPr>
            <a:spLocks noGrp="1"/>
          </p:cNvSpPr>
          <p:nvPr>
            <p:ph type="sldNum" sz="quarter" idx="12"/>
          </p:nvPr>
        </p:nvSpPr>
        <p:spPr>
          <a:xfrm>
            <a:off x="8706864" y="6596195"/>
            <a:ext cx="512638" cy="365125"/>
          </a:xfrm>
        </p:spPr>
        <p:txBody>
          <a:bodyPr/>
          <a:lstStyle/>
          <a:p>
            <a:r>
              <a:rPr kumimoji="1" lang="ja-JP" altLang="en-US" dirty="0"/>
              <a:t>７</a:t>
            </a:r>
          </a:p>
        </p:txBody>
      </p:sp>
    </p:spTree>
    <p:extLst>
      <p:ext uri="{BB962C8B-B14F-4D97-AF65-F5344CB8AC3E}">
        <p14:creationId xmlns:p14="http://schemas.microsoft.com/office/powerpoint/2010/main" val="34301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4E51A-501D-DBA4-46E6-520E14D3B9F3}"/>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B58E8963-2624-1A63-A7D4-3764F2F43F31}"/>
              </a:ext>
            </a:extLst>
          </p:cNvPr>
          <p:cNvSpPr>
            <a:spLocks noGrp="1"/>
          </p:cNvSpPr>
          <p:nvPr>
            <p:ph type="title"/>
          </p:nvPr>
        </p:nvSpPr>
        <p:spPr>
          <a:xfrm>
            <a:off x="0" y="50400"/>
            <a:ext cx="7886700" cy="441617"/>
          </a:xfrm>
        </p:spPr>
        <p:txBody>
          <a:bodyPr>
            <a:normAutofit fontScale="90000"/>
          </a:bodyPr>
          <a:lstStyle/>
          <a:p>
            <a:pPr>
              <a:spcAft>
                <a:spcPts val="0"/>
              </a:spcAft>
            </a:pPr>
            <a:r>
              <a:rPr lang="en-US" altLang="ja-JP" sz="1800" b="1" kern="100" dirty="0">
                <a:solidFill>
                  <a:schemeClr val="tx1"/>
                </a:solidFill>
                <a:latin typeface="+mn-ea"/>
                <a:ea typeface="+mn-ea"/>
                <a:cs typeface="Times New Roman" panose="02020603050405020304" pitchFamily="18" charset="0"/>
              </a:rPr>
              <a:t>Ⅵ</a:t>
            </a:r>
            <a:r>
              <a:rPr lang="ja-JP" altLang="en-US" sz="1800" b="1" kern="100" dirty="0">
                <a:solidFill>
                  <a:schemeClr val="tx1"/>
                </a:solidFill>
                <a:latin typeface="+mn-ea"/>
                <a:ea typeface="+mn-ea"/>
                <a:cs typeface="Times New Roman" panose="02020603050405020304" pitchFamily="18" charset="0"/>
              </a:rPr>
              <a:t>　課題③：土地賃借料負担</a:t>
            </a:r>
            <a:r>
              <a:rPr lang="en-US" altLang="ja-JP" sz="1800" b="1" kern="100" dirty="0">
                <a:solidFill>
                  <a:schemeClr val="tx1"/>
                </a:solidFill>
                <a:latin typeface="+mn-ea"/>
                <a:ea typeface="+mn-ea"/>
                <a:cs typeface="Times New Roman" panose="02020603050405020304" pitchFamily="18" charset="0"/>
              </a:rPr>
              <a:t>(</a:t>
            </a:r>
            <a:r>
              <a:rPr lang="ja-JP" altLang="en-US" sz="1800" b="1" kern="100" dirty="0">
                <a:solidFill>
                  <a:schemeClr val="tx1"/>
                </a:solidFill>
                <a:latin typeface="+mn-ea"/>
                <a:ea typeface="+mn-ea"/>
                <a:cs typeface="Times New Roman" panose="02020603050405020304" pitchFamily="18" charset="0"/>
              </a:rPr>
              <a:t>施設提供事業から埋立事業への支払</a:t>
            </a:r>
            <a:r>
              <a:rPr lang="en-US" altLang="ja-JP" sz="1800" b="1" kern="100" dirty="0">
                <a:solidFill>
                  <a:schemeClr val="tx1"/>
                </a:solidFill>
                <a:latin typeface="+mn-ea"/>
                <a:ea typeface="+mn-ea"/>
                <a:cs typeface="Times New Roman" panose="02020603050405020304" pitchFamily="18" charset="0"/>
              </a:rPr>
              <a:t>)</a:t>
            </a:r>
            <a:r>
              <a:rPr lang="ja-JP" altLang="en-US" sz="1800" b="1" kern="100" dirty="0">
                <a:solidFill>
                  <a:schemeClr val="tx1"/>
                </a:solidFill>
                <a:latin typeface="+mn-ea"/>
                <a:ea typeface="+mn-ea"/>
                <a:cs typeface="Times New Roman" panose="02020603050405020304" pitchFamily="18" charset="0"/>
              </a:rPr>
              <a:t>について</a:t>
            </a:r>
            <a:endParaRPr kumimoji="1" lang="ja-JP" altLang="en-US" sz="1600" dirty="0">
              <a:solidFill>
                <a:srgbClr val="FF0000"/>
              </a:solidFill>
              <a:effectLst>
                <a:outerShdw blurRad="38100" dist="38100" dir="2700000" algn="tl">
                  <a:srgbClr val="000000">
                    <a:alpha val="43137"/>
                  </a:srgbClr>
                </a:outerShdw>
              </a:effectLst>
              <a:latin typeface="+mj-ea"/>
            </a:endParaRPr>
          </a:p>
        </p:txBody>
      </p:sp>
      <p:sp>
        <p:nvSpPr>
          <p:cNvPr id="6" name="正方形/長方形 5">
            <a:extLst>
              <a:ext uri="{FF2B5EF4-FFF2-40B4-BE49-F238E27FC236}">
                <a16:creationId xmlns:a16="http://schemas.microsoft.com/office/drawing/2014/main" id="{26FBBB7D-B291-F5E2-5D46-2DBA0215BA6A}"/>
              </a:ext>
            </a:extLst>
          </p:cNvPr>
          <p:cNvSpPr/>
          <p:nvPr/>
        </p:nvSpPr>
        <p:spPr>
          <a:xfrm>
            <a:off x="180000" y="396000"/>
            <a:ext cx="1620000" cy="126011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latin typeface="+mn-ea"/>
              </a:rPr>
              <a:t>第１次経営計画での取組結果</a:t>
            </a:r>
          </a:p>
        </p:txBody>
      </p:sp>
      <p:sp>
        <p:nvSpPr>
          <p:cNvPr id="7" name="正方形/長方形 6">
            <a:extLst>
              <a:ext uri="{FF2B5EF4-FFF2-40B4-BE49-F238E27FC236}">
                <a16:creationId xmlns:a16="http://schemas.microsoft.com/office/drawing/2014/main" id="{D7334CC6-8042-0B44-2EFB-A69BCC4F2359}"/>
              </a:ext>
            </a:extLst>
          </p:cNvPr>
          <p:cNvSpPr/>
          <p:nvPr/>
        </p:nvSpPr>
        <p:spPr>
          <a:xfrm>
            <a:off x="1908000" y="396000"/>
            <a:ext cx="7092000" cy="1259979"/>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次のとおり、埋立事業から</a:t>
            </a:r>
            <a:r>
              <a:rPr lang="en-US" altLang="ja-JP" sz="1300" kern="100" dirty="0">
                <a:latin typeface="+mn-ea"/>
                <a:cs typeface="Times New Roman" panose="02020603050405020304" pitchFamily="18" charset="0"/>
              </a:rPr>
              <a:t>10</a:t>
            </a:r>
            <a:r>
              <a:rPr lang="ja-JP" altLang="en-US" sz="1300" kern="100" dirty="0">
                <a:latin typeface="+mn-ea"/>
                <a:cs typeface="Times New Roman" panose="02020603050405020304" pitchFamily="18" charset="0"/>
              </a:rPr>
              <a:t>年分割により埠頭用地を取得した。</a:t>
            </a:r>
            <a:endParaRPr lang="en-US" altLang="ja-JP" sz="1300" kern="100" dirty="0">
              <a:latin typeface="+mn-ea"/>
              <a:cs typeface="Times New Roman" panose="02020603050405020304" pitchFamily="18" charset="0"/>
            </a:endParaRPr>
          </a:p>
          <a:p>
            <a:pPr marL="360363" lvl="0" indent="-109538" algn="just">
              <a:lnSpc>
                <a:spcPts val="1700"/>
              </a:lnSpc>
              <a:spcAft>
                <a:spcPts val="0"/>
              </a:spcAft>
              <a:buFont typeface="Arial" panose="020B0604020202020204" pitchFamily="34" charset="0"/>
              <a:buChar char="•"/>
            </a:pPr>
            <a:r>
              <a:rPr lang="ja-JP" altLang="en-US" sz="1300" kern="100" dirty="0">
                <a:latin typeface="+mn-ea"/>
                <a:cs typeface="Times New Roman" panose="02020603050405020304" pitchFamily="18" charset="0"/>
              </a:rPr>
              <a:t>　</a:t>
            </a:r>
            <a:r>
              <a:rPr lang="en-US" altLang="ja-JP" sz="1300" kern="100" dirty="0">
                <a:latin typeface="+mn-ea"/>
                <a:cs typeface="Times New Roman" panose="02020603050405020304" pitchFamily="18" charset="0"/>
              </a:rPr>
              <a:t>H27</a:t>
            </a:r>
            <a:r>
              <a:rPr lang="ja-JP" altLang="en-US" sz="1300" kern="100" dirty="0">
                <a:latin typeface="+mn-ea"/>
                <a:cs typeface="Times New Roman" panose="02020603050405020304" pitchFamily="18" charset="0"/>
              </a:rPr>
              <a:t>：</a:t>
            </a:r>
            <a:r>
              <a:rPr lang="en-US" altLang="ja-JP" sz="1300" kern="100" dirty="0">
                <a:latin typeface="+mn-ea"/>
                <a:cs typeface="Times New Roman" panose="02020603050405020304" pitchFamily="18" charset="0"/>
              </a:rPr>
              <a:t>R</a:t>
            </a:r>
            <a:r>
              <a:rPr lang="ja-JP" altLang="en-US" sz="1300" kern="100" dirty="0">
                <a:latin typeface="+mn-ea"/>
                <a:cs typeface="Times New Roman" panose="02020603050405020304" pitchFamily="18" charset="0"/>
              </a:rPr>
              <a:t>地区荷さばき地の一部及び</a:t>
            </a:r>
            <a:r>
              <a:rPr lang="en-US" altLang="ja-JP" sz="1300" kern="100" dirty="0">
                <a:latin typeface="+mn-ea"/>
                <a:cs typeface="Times New Roman" panose="02020603050405020304" pitchFamily="18" charset="0"/>
              </a:rPr>
              <a:t>F</a:t>
            </a:r>
            <a:r>
              <a:rPr lang="ja-JP" altLang="en-US" sz="1300" kern="100" dirty="0">
                <a:latin typeface="+mn-ea"/>
                <a:cs typeface="Times New Roman" panose="02020603050405020304" pitchFamily="18" charset="0"/>
              </a:rPr>
              <a:t>地区荷さばき地</a:t>
            </a:r>
            <a:endParaRPr lang="en-US" altLang="ja-JP" sz="1300" kern="100" dirty="0">
              <a:latin typeface="+mn-ea"/>
              <a:cs typeface="Times New Roman" panose="02020603050405020304" pitchFamily="18" charset="0"/>
            </a:endParaRPr>
          </a:p>
          <a:p>
            <a:pPr marL="360363" lvl="0" indent="-109538" algn="just">
              <a:lnSpc>
                <a:spcPts val="1700"/>
              </a:lnSpc>
              <a:spcAft>
                <a:spcPts val="0"/>
              </a:spcAft>
              <a:buFont typeface="Arial" panose="020B0604020202020204" pitchFamily="34" charset="0"/>
              <a:buChar char="•"/>
            </a:pPr>
            <a:r>
              <a:rPr lang="ja-JP" altLang="en-US" sz="1300" kern="100" dirty="0">
                <a:latin typeface="+mn-ea"/>
                <a:cs typeface="Times New Roman" panose="02020603050405020304" pitchFamily="18" charset="0"/>
              </a:rPr>
              <a:t>　</a:t>
            </a:r>
            <a:r>
              <a:rPr lang="en-US" altLang="ja-JP" sz="1300" kern="100" dirty="0">
                <a:latin typeface="+mn-ea"/>
                <a:cs typeface="Times New Roman" panose="02020603050405020304" pitchFamily="18" charset="0"/>
              </a:rPr>
              <a:t>H28</a:t>
            </a:r>
            <a:r>
              <a:rPr lang="ja-JP" altLang="en-US" sz="1300" kern="100" dirty="0">
                <a:latin typeface="+mn-ea"/>
                <a:cs typeface="Times New Roman" panose="02020603050405020304" pitchFamily="18" charset="0"/>
              </a:rPr>
              <a:t>：</a:t>
            </a:r>
            <a:r>
              <a:rPr lang="en-US" altLang="ja-JP" sz="1300" kern="100" dirty="0">
                <a:latin typeface="+mn-ea"/>
                <a:cs typeface="Times New Roman" panose="02020603050405020304" pitchFamily="18" charset="0"/>
              </a:rPr>
              <a:t>R</a:t>
            </a:r>
            <a:r>
              <a:rPr lang="ja-JP" altLang="en-US" sz="1300" kern="100" dirty="0">
                <a:latin typeface="+mn-ea"/>
                <a:cs typeface="Times New Roman" panose="02020603050405020304" pitchFamily="18" charset="0"/>
              </a:rPr>
              <a:t>地区荷さばき地の一部</a:t>
            </a:r>
            <a:endParaRPr lang="en-US" altLang="ja-JP" sz="1300" kern="100" dirty="0">
              <a:latin typeface="+mn-ea"/>
              <a:cs typeface="Times New Roman" panose="02020603050405020304" pitchFamily="18" charset="0"/>
            </a:endParaRPr>
          </a:p>
          <a:p>
            <a:pPr marL="360363" lvl="0" indent="-109538" algn="just">
              <a:lnSpc>
                <a:spcPts val="1700"/>
              </a:lnSpc>
              <a:spcAft>
                <a:spcPts val="0"/>
              </a:spcAft>
              <a:buFont typeface="Arial" panose="020B0604020202020204" pitchFamily="34" charset="0"/>
              <a:buChar char="•"/>
            </a:pPr>
            <a:r>
              <a:rPr lang="ja-JP" altLang="en-US" sz="1300" kern="100" dirty="0">
                <a:latin typeface="+mn-ea"/>
                <a:cs typeface="Times New Roman" panose="02020603050405020304" pitchFamily="18" charset="0"/>
              </a:rPr>
              <a:t>　</a:t>
            </a:r>
            <a:r>
              <a:rPr lang="en-US" altLang="ja-JP" sz="1300" kern="100" dirty="0">
                <a:latin typeface="+mn-ea"/>
                <a:cs typeface="Times New Roman" panose="02020603050405020304" pitchFamily="18" charset="0"/>
              </a:rPr>
              <a:t>R4</a:t>
            </a:r>
            <a:r>
              <a:rPr lang="ja-JP" altLang="en-US" sz="1300" kern="100" dirty="0">
                <a:latin typeface="+mn-ea"/>
                <a:cs typeface="Times New Roman" panose="02020603050405020304" pitchFamily="18" charset="0"/>
              </a:rPr>
              <a:t>  ：</a:t>
            </a:r>
            <a:r>
              <a:rPr lang="en-US" altLang="ja-JP" sz="1300" kern="100" dirty="0">
                <a:latin typeface="+mn-ea"/>
                <a:cs typeface="Times New Roman" panose="02020603050405020304" pitchFamily="18" charset="0"/>
              </a:rPr>
              <a:t>R</a:t>
            </a:r>
            <a:r>
              <a:rPr lang="ja-JP" altLang="en-US" sz="1300" kern="100" dirty="0">
                <a:latin typeface="+mn-ea"/>
                <a:cs typeface="Times New Roman" panose="02020603050405020304" pitchFamily="18" charset="0"/>
              </a:rPr>
              <a:t>地区荷さばき地の一部及び</a:t>
            </a:r>
            <a:r>
              <a:rPr lang="en-US" altLang="ja-JP" sz="1300" kern="100" dirty="0">
                <a:latin typeface="+mn-ea"/>
                <a:cs typeface="Times New Roman" panose="02020603050405020304" pitchFamily="18" charset="0"/>
              </a:rPr>
              <a:t>KF</a:t>
            </a:r>
            <a:r>
              <a:rPr lang="ja-JP" altLang="en-US" sz="1300" kern="100" dirty="0">
                <a:latin typeface="+mn-ea"/>
                <a:cs typeface="Times New Roman" panose="02020603050405020304" pitchFamily="18" charset="0"/>
              </a:rPr>
              <a:t>地区荷さばき地</a:t>
            </a:r>
            <a:endParaRPr lang="en-US" altLang="ja-JP" sz="1300" kern="100" dirty="0">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i="1" kern="100" dirty="0">
                <a:latin typeface="+mn-ea"/>
                <a:cs typeface="Times New Roman" panose="02020603050405020304" pitchFamily="18" charset="0"/>
              </a:rPr>
              <a:t>しかしながら、埠頭用地全体の取得方針はなく、個別判断となっている。</a:t>
            </a:r>
            <a:endParaRPr lang="ja-JP" altLang="ja-JP" sz="1300" i="1" strike="sngStrike" kern="100" dirty="0">
              <a:effectLst>
                <a:outerShdw blurRad="38100" dist="38100" dir="2700000" algn="tl">
                  <a:srgbClr val="000000">
                    <a:alpha val="43137"/>
                  </a:srgbClr>
                </a:outerShdw>
              </a:effectLst>
              <a:latin typeface="+mn-ea"/>
              <a:cs typeface="Times New Roman" panose="02020603050405020304" pitchFamily="18" charset="0"/>
            </a:endParaRPr>
          </a:p>
        </p:txBody>
      </p:sp>
      <p:sp>
        <p:nvSpPr>
          <p:cNvPr id="9" name="正方形/長方形 8">
            <a:extLst>
              <a:ext uri="{FF2B5EF4-FFF2-40B4-BE49-F238E27FC236}">
                <a16:creationId xmlns:a16="http://schemas.microsoft.com/office/drawing/2014/main" id="{5BD544AC-F33A-D56C-93F7-2458567AE8BD}"/>
              </a:ext>
            </a:extLst>
          </p:cNvPr>
          <p:cNvSpPr/>
          <p:nvPr/>
        </p:nvSpPr>
        <p:spPr>
          <a:xfrm>
            <a:off x="180000" y="1764000"/>
            <a:ext cx="1620000" cy="1440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2200"/>
              </a:lnSpc>
            </a:pPr>
            <a:r>
              <a:rPr kumimoji="1" lang="ja-JP" altLang="en-US" sz="1500" dirty="0">
                <a:solidFill>
                  <a:schemeClr val="bg1"/>
                </a:solidFill>
                <a:latin typeface="+mn-ea"/>
              </a:rPr>
              <a:t>改善策</a:t>
            </a:r>
            <a:r>
              <a:rPr lang="ja-JP" altLang="en-US" sz="1500" dirty="0">
                <a:solidFill>
                  <a:schemeClr val="bg1"/>
                </a:solidFill>
                <a:latin typeface="+mn-ea"/>
              </a:rPr>
              <a:t>と効果</a:t>
            </a:r>
            <a:endParaRPr kumimoji="1" lang="en-US" altLang="ja-JP" sz="1500" dirty="0">
              <a:solidFill>
                <a:schemeClr val="bg1"/>
              </a:solidFill>
              <a:latin typeface="+mn-ea"/>
            </a:endParaRPr>
          </a:p>
        </p:txBody>
      </p:sp>
      <p:sp>
        <p:nvSpPr>
          <p:cNvPr id="15" name="正方形/長方形 14">
            <a:extLst>
              <a:ext uri="{FF2B5EF4-FFF2-40B4-BE49-F238E27FC236}">
                <a16:creationId xmlns:a16="http://schemas.microsoft.com/office/drawing/2014/main" id="{5A3BA580-471C-5740-E20B-4F78C513D011}"/>
              </a:ext>
            </a:extLst>
          </p:cNvPr>
          <p:cNvSpPr/>
          <p:nvPr/>
        </p:nvSpPr>
        <p:spPr>
          <a:xfrm>
            <a:off x="180000" y="3312000"/>
            <a:ext cx="1620000" cy="900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latin typeface="+mn-ea"/>
              </a:rPr>
              <a:t>目標</a:t>
            </a:r>
            <a:endParaRPr lang="en-US" altLang="ja-JP" sz="1500" dirty="0">
              <a:solidFill>
                <a:schemeClr val="bg1"/>
              </a:solidFill>
              <a:latin typeface="+mn-ea"/>
            </a:endParaRPr>
          </a:p>
        </p:txBody>
      </p:sp>
      <p:sp>
        <p:nvSpPr>
          <p:cNvPr id="16" name="正方形/長方形 15">
            <a:extLst>
              <a:ext uri="{FF2B5EF4-FFF2-40B4-BE49-F238E27FC236}">
                <a16:creationId xmlns:a16="http://schemas.microsoft.com/office/drawing/2014/main" id="{1B3E304C-E1C6-7CD1-9AD8-1D5E14C10996}"/>
              </a:ext>
            </a:extLst>
          </p:cNvPr>
          <p:cNvSpPr/>
          <p:nvPr/>
        </p:nvSpPr>
        <p:spPr>
          <a:xfrm>
            <a:off x="1908000" y="3312000"/>
            <a:ext cx="7092000" cy="900000"/>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solidFill>
                  <a:srgbClr val="080808"/>
                </a:solidFill>
                <a:latin typeface="+mn-ea"/>
                <a:cs typeface="Times New Roman" panose="02020603050405020304" pitchFamily="18" charset="0"/>
              </a:rPr>
              <a:t>全 体 目 標：埠頭用地を取得し、賃借料負担を軽減することで、安定的な事業運営が図　</a:t>
            </a:r>
            <a:endParaRPr lang="en-US" altLang="ja-JP" sz="1300" kern="100" dirty="0">
              <a:solidFill>
                <a:srgbClr val="080808"/>
              </a:solidFill>
              <a:latin typeface="+mn-ea"/>
              <a:cs typeface="Times New Roman" panose="02020603050405020304" pitchFamily="18" charset="0"/>
            </a:endParaRPr>
          </a:p>
          <a:p>
            <a:pPr lvl="0" algn="just">
              <a:lnSpc>
                <a:spcPts val="1700"/>
              </a:lnSpc>
              <a:spcAft>
                <a:spcPts val="0"/>
              </a:spcAft>
            </a:pPr>
            <a:r>
              <a:rPr lang="ja-JP" altLang="en-US" sz="1300" kern="100" dirty="0">
                <a:solidFill>
                  <a:srgbClr val="080808"/>
                </a:solidFill>
                <a:latin typeface="+mn-ea"/>
                <a:cs typeface="Times New Roman" panose="02020603050405020304" pitchFamily="18" charset="0"/>
              </a:rPr>
              <a:t>　　　　　        れている状態を目指す。</a:t>
            </a:r>
            <a:endParaRPr lang="en-US" altLang="ja-JP" sz="1300" kern="100" dirty="0">
              <a:solidFill>
                <a:srgbClr val="080808"/>
              </a:solidFill>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各年度目標：策定した埠頭用地取得方針に基づき、毎年度埋立事業へ取得費用を支払う。</a:t>
            </a:r>
            <a:endParaRPr lang="en-US" altLang="ja-JP" sz="1300" kern="100" dirty="0">
              <a:latin typeface="+mn-ea"/>
              <a:cs typeface="Times New Roman" panose="02020603050405020304" pitchFamily="18" charset="0"/>
            </a:endParaRPr>
          </a:p>
        </p:txBody>
      </p:sp>
      <p:sp>
        <p:nvSpPr>
          <p:cNvPr id="11" name="正方形/長方形 10">
            <a:extLst>
              <a:ext uri="{FF2B5EF4-FFF2-40B4-BE49-F238E27FC236}">
                <a16:creationId xmlns:a16="http://schemas.microsoft.com/office/drawing/2014/main" id="{6F1F26B6-A7E3-3970-9E20-F976F8E3597A}"/>
              </a:ext>
            </a:extLst>
          </p:cNvPr>
          <p:cNvSpPr/>
          <p:nvPr/>
        </p:nvSpPr>
        <p:spPr>
          <a:xfrm>
            <a:off x="1908000" y="6120000"/>
            <a:ext cx="7092000" cy="684000"/>
          </a:xfrm>
          <a:prstGeom prst="rect">
            <a:avLst/>
          </a:prstGeom>
          <a:ln w="38100">
            <a:solidFill>
              <a:srgbClr val="7030A0"/>
            </a:solidFill>
          </a:ln>
        </p:spPr>
        <p:txBody>
          <a:bodyPr wrap="square" lIns="144000" rIns="180000" anchor="ctr" anchorCtr="0">
            <a:noAutofit/>
          </a:bodyPr>
          <a:lstStyle/>
          <a:p>
            <a:pPr algn="just">
              <a:lnSpc>
                <a:spcPts val="1700"/>
              </a:lnSpc>
            </a:pPr>
            <a:r>
              <a:rPr lang="ja-JP" altLang="en-US" sz="1300" kern="100" dirty="0">
                <a:latin typeface="+mn-ea"/>
                <a:cs typeface="Times New Roman" panose="02020603050405020304" pitchFamily="18" charset="0"/>
              </a:rPr>
              <a:t>令和７年度以降</a:t>
            </a:r>
            <a:endParaRPr lang="en-US" altLang="ja-JP" sz="1300" kern="100" dirty="0">
              <a:latin typeface="+mn-ea"/>
              <a:cs typeface="Times New Roman" panose="02020603050405020304" pitchFamily="18" charset="0"/>
            </a:endParaRPr>
          </a:p>
          <a:p>
            <a:pPr marL="285750" indent="-285750" algn="just">
              <a:lnSpc>
                <a:spcPts val="1700"/>
              </a:lnSpc>
              <a:buFont typeface="Wingdings" panose="05000000000000000000" pitchFamily="2" charset="2"/>
              <a:buChar char="Ø"/>
            </a:pPr>
            <a:r>
              <a:rPr lang="ja-JP" altLang="en-US" sz="1300" kern="100" dirty="0">
                <a:latin typeface="+mn-ea"/>
                <a:cs typeface="Times New Roman" panose="02020603050405020304" pitchFamily="18" charset="0"/>
              </a:rPr>
              <a:t>令和</a:t>
            </a:r>
            <a:r>
              <a:rPr lang="en-US" altLang="ja-JP" sz="1300" kern="100" dirty="0">
                <a:latin typeface="+mn-ea"/>
                <a:cs typeface="Times New Roman" panose="02020603050405020304" pitchFamily="18" charset="0"/>
              </a:rPr>
              <a:t>25</a:t>
            </a:r>
            <a:r>
              <a:rPr lang="ja-JP" altLang="en-US" sz="1300" kern="100" dirty="0">
                <a:latin typeface="+mn-ea"/>
                <a:cs typeface="Times New Roman" panose="02020603050405020304" pitchFamily="18" charset="0"/>
              </a:rPr>
              <a:t>年度までの</a:t>
            </a:r>
            <a:r>
              <a:rPr lang="en-US" altLang="ja-JP" sz="1300" kern="100" dirty="0">
                <a:latin typeface="+mn-ea"/>
                <a:cs typeface="Times New Roman" panose="02020603050405020304" pitchFamily="18" charset="0"/>
              </a:rPr>
              <a:t>20</a:t>
            </a:r>
            <a:r>
              <a:rPr lang="ja-JP" altLang="en-US" sz="1300" kern="100" dirty="0">
                <a:latin typeface="+mn-ea"/>
                <a:cs typeface="Times New Roman" panose="02020603050405020304" pitchFamily="18" charset="0"/>
              </a:rPr>
              <a:t>年間、毎年度埋立事業に約</a:t>
            </a:r>
            <a:r>
              <a:rPr lang="en-US" altLang="ja-JP" sz="1300" kern="100" dirty="0">
                <a:latin typeface="+mn-ea"/>
                <a:cs typeface="Times New Roman" panose="02020603050405020304" pitchFamily="18" charset="0"/>
              </a:rPr>
              <a:t>18</a:t>
            </a:r>
            <a:r>
              <a:rPr lang="ja-JP" altLang="en-US" sz="1300" kern="100" dirty="0">
                <a:latin typeface="+mn-ea"/>
                <a:cs typeface="Times New Roman" panose="02020603050405020304" pitchFamily="18" charset="0"/>
              </a:rPr>
              <a:t>億円の取得費用を支払う。</a:t>
            </a:r>
            <a:endParaRPr lang="en-US" altLang="ja-JP" sz="1300" kern="100" dirty="0">
              <a:latin typeface="+mn-ea"/>
              <a:cs typeface="Times New Roman" panose="02020603050405020304" pitchFamily="18" charset="0"/>
            </a:endParaRPr>
          </a:p>
        </p:txBody>
      </p:sp>
      <p:sp>
        <p:nvSpPr>
          <p:cNvPr id="12" name="正方形/長方形 11">
            <a:extLst>
              <a:ext uri="{FF2B5EF4-FFF2-40B4-BE49-F238E27FC236}">
                <a16:creationId xmlns:a16="http://schemas.microsoft.com/office/drawing/2014/main" id="{30CC88FF-F249-4304-2AE4-BF70C0D25881}"/>
              </a:ext>
            </a:extLst>
          </p:cNvPr>
          <p:cNvSpPr/>
          <p:nvPr/>
        </p:nvSpPr>
        <p:spPr>
          <a:xfrm>
            <a:off x="180001" y="6120000"/>
            <a:ext cx="1620000" cy="68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500" dirty="0">
                <a:solidFill>
                  <a:schemeClr val="bg1"/>
                </a:solidFill>
                <a:latin typeface="+mn-ea"/>
              </a:rPr>
              <a:t>今後の取組み</a:t>
            </a:r>
            <a:endParaRPr kumimoji="1" lang="ja-JP" altLang="en-US" sz="1500" dirty="0">
              <a:solidFill>
                <a:schemeClr val="bg1"/>
              </a:solidFill>
              <a:latin typeface="+mn-ea"/>
            </a:endParaRPr>
          </a:p>
        </p:txBody>
      </p:sp>
      <p:sp>
        <p:nvSpPr>
          <p:cNvPr id="13" name="正方形/長方形 12">
            <a:extLst>
              <a:ext uri="{FF2B5EF4-FFF2-40B4-BE49-F238E27FC236}">
                <a16:creationId xmlns:a16="http://schemas.microsoft.com/office/drawing/2014/main" id="{E3878923-AEA5-B16C-0DB5-3266F0C23697}"/>
              </a:ext>
            </a:extLst>
          </p:cNvPr>
          <p:cNvSpPr/>
          <p:nvPr/>
        </p:nvSpPr>
        <p:spPr>
          <a:xfrm>
            <a:off x="1908000" y="4319999"/>
            <a:ext cx="7092000" cy="1690605"/>
          </a:xfrm>
          <a:prstGeom prst="rect">
            <a:avLst/>
          </a:prstGeom>
          <a:ln w="38100">
            <a:solidFill>
              <a:srgbClr val="7030A0"/>
            </a:solidFill>
          </a:ln>
        </p:spPr>
        <p:txBody>
          <a:bodyPr wrap="square" lIns="144000" rIns="180000" anchor="ctr" anchorCtr="0">
            <a:noAutofit/>
          </a:bodyPr>
          <a:lstStyle/>
          <a:p>
            <a:pPr lvl="0" algn="just">
              <a:lnSpc>
                <a:spcPts val="1700"/>
              </a:lnSpc>
              <a:spcAft>
                <a:spcPts val="0"/>
              </a:spcAft>
            </a:pPr>
            <a:r>
              <a:rPr lang="ja-JP" altLang="en-US" sz="1300" kern="100" dirty="0">
                <a:latin typeface="+mn-ea"/>
                <a:cs typeface="Times New Roman" panose="02020603050405020304" pitchFamily="18" charset="0"/>
              </a:rPr>
              <a:t>令和５年度</a:t>
            </a: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取得する埠頭用地の選別、取得面積の精査</a:t>
            </a: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取得条件等に係る有識者（弁護士 、公認会計士）への相談及び関係局との協議</a:t>
            </a: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埠頭用地取得方針の策定</a:t>
            </a:r>
            <a:endParaRPr lang="en-US" altLang="ja-JP" sz="1300" kern="100" dirty="0">
              <a:latin typeface="+mn-ea"/>
              <a:cs typeface="Times New Roman" panose="02020603050405020304" pitchFamily="18" charset="0"/>
            </a:endParaRPr>
          </a:p>
          <a:p>
            <a:pPr lvl="0" algn="just">
              <a:lnSpc>
                <a:spcPts val="1700"/>
              </a:lnSpc>
              <a:spcAft>
                <a:spcPts val="0"/>
              </a:spcAft>
            </a:pPr>
            <a:r>
              <a:rPr lang="ja-JP" altLang="en-US" sz="1300" kern="100" dirty="0">
                <a:latin typeface="+mn-ea"/>
                <a:cs typeface="Times New Roman" panose="02020603050405020304" pitchFamily="18" charset="0"/>
              </a:rPr>
              <a:t>令和６年度</a:t>
            </a:r>
          </a:p>
          <a:p>
            <a:pPr marL="285750" lvl="0" indent="-285750" algn="just">
              <a:lnSpc>
                <a:spcPts val="1700"/>
              </a:lnSpc>
              <a:spcAft>
                <a:spcPts val="0"/>
              </a:spcAft>
              <a:buFont typeface="Wingdings" panose="05000000000000000000" pitchFamily="2" charset="2"/>
              <a:buChar char="Ø"/>
            </a:pPr>
            <a:r>
              <a:rPr lang="ja-JP" altLang="en-US" sz="1300" kern="100" dirty="0">
                <a:latin typeface="+mn-ea"/>
                <a:cs typeface="Times New Roman" panose="02020603050405020304" pitchFamily="18" charset="0"/>
              </a:rPr>
              <a:t>令和６年４月１日付で埠頭用地を取得した。</a:t>
            </a:r>
            <a:endParaRPr lang="en-US" altLang="ja-JP" sz="1300" kern="100" dirty="0">
              <a:latin typeface="+mn-ea"/>
              <a:cs typeface="Times New Roman" panose="02020603050405020304" pitchFamily="18" charset="0"/>
            </a:endParaRPr>
          </a:p>
          <a:p>
            <a:pPr marL="536575" indent="-285750" algn="just">
              <a:lnSpc>
                <a:spcPts val="1700"/>
              </a:lnSpc>
              <a:buFont typeface="メイリオ" panose="020B0604030504040204" pitchFamily="50" charset="-128"/>
              <a:buChar char="→"/>
            </a:pPr>
            <a:r>
              <a:rPr lang="ja-JP" altLang="en-US" sz="1300" b="1" kern="100" dirty="0">
                <a:latin typeface="+mn-ea"/>
                <a:cs typeface="Times New Roman" panose="02020603050405020304" pitchFamily="18" charset="0"/>
              </a:rPr>
              <a:t>課題が解消され、全体目標及び各年度目標を達成する見込み</a:t>
            </a:r>
            <a:r>
              <a:rPr lang="ja-JP" altLang="en-US" sz="1300" kern="100" dirty="0">
                <a:latin typeface="+mn-ea"/>
                <a:cs typeface="Times New Roman" panose="02020603050405020304" pitchFamily="18" charset="0"/>
              </a:rPr>
              <a:t>。</a:t>
            </a:r>
            <a:endParaRPr lang="en-US" altLang="ja-JP" sz="1300" kern="100" dirty="0">
              <a:latin typeface="+mn-ea"/>
              <a:cs typeface="Times New Roman" panose="02020603050405020304" pitchFamily="18" charset="0"/>
            </a:endParaRPr>
          </a:p>
        </p:txBody>
      </p:sp>
      <p:sp>
        <p:nvSpPr>
          <p:cNvPr id="14" name="正方形/長方形 13">
            <a:extLst>
              <a:ext uri="{FF2B5EF4-FFF2-40B4-BE49-F238E27FC236}">
                <a16:creationId xmlns:a16="http://schemas.microsoft.com/office/drawing/2014/main" id="{ABB7AE78-5766-4A06-8331-988AB15DEC73}"/>
              </a:ext>
            </a:extLst>
          </p:cNvPr>
          <p:cNvSpPr/>
          <p:nvPr/>
        </p:nvSpPr>
        <p:spPr>
          <a:xfrm>
            <a:off x="180000" y="4319999"/>
            <a:ext cx="1620000" cy="16906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algn="ctr"/>
            <a:r>
              <a:rPr lang="ja-JP" altLang="en-US" sz="1300" dirty="0">
                <a:solidFill>
                  <a:schemeClr val="bg1"/>
                </a:solidFill>
                <a:latin typeface="+mn-ea"/>
              </a:rPr>
              <a:t>これまでの</a:t>
            </a:r>
            <a:endParaRPr lang="en-US" altLang="ja-JP" sz="1300" dirty="0">
              <a:solidFill>
                <a:schemeClr val="bg1"/>
              </a:solidFill>
              <a:latin typeface="+mn-ea"/>
            </a:endParaRPr>
          </a:p>
          <a:p>
            <a:pPr algn="ctr"/>
            <a:r>
              <a:rPr lang="ja-JP" altLang="en-US" sz="1300" dirty="0">
                <a:solidFill>
                  <a:schemeClr val="bg1"/>
                </a:solidFill>
                <a:latin typeface="+mn-ea"/>
              </a:rPr>
              <a:t>取組み</a:t>
            </a:r>
            <a:endParaRPr lang="en-US" altLang="ja-JP" sz="1300" dirty="0">
              <a:solidFill>
                <a:schemeClr val="bg1"/>
              </a:solidFill>
              <a:latin typeface="+mn-ea"/>
            </a:endParaRPr>
          </a:p>
          <a:p>
            <a:pPr algn="ctr"/>
            <a:r>
              <a:rPr lang="ja-JP" altLang="en-US" sz="1300" dirty="0">
                <a:solidFill>
                  <a:schemeClr val="bg1"/>
                </a:solidFill>
                <a:latin typeface="+mn-ea"/>
              </a:rPr>
              <a:t>（令和５～７年度）</a:t>
            </a:r>
          </a:p>
        </p:txBody>
      </p:sp>
      <p:grpSp>
        <p:nvGrpSpPr>
          <p:cNvPr id="27" name="グループ化 26">
            <a:extLst>
              <a:ext uri="{FF2B5EF4-FFF2-40B4-BE49-F238E27FC236}">
                <a16:creationId xmlns:a16="http://schemas.microsoft.com/office/drawing/2014/main" id="{D327785A-175B-F1B0-68CC-6BFA9D8B2FBA}"/>
              </a:ext>
            </a:extLst>
          </p:cNvPr>
          <p:cNvGrpSpPr/>
          <p:nvPr/>
        </p:nvGrpSpPr>
        <p:grpSpPr>
          <a:xfrm>
            <a:off x="1908000" y="1764000"/>
            <a:ext cx="7092000" cy="1440000"/>
            <a:chOff x="1884648" y="1764000"/>
            <a:chExt cx="7092000" cy="1440000"/>
          </a:xfrm>
        </p:grpSpPr>
        <p:sp>
          <p:nvSpPr>
            <p:cNvPr id="10" name="正方形/長方形 9">
              <a:extLst>
                <a:ext uri="{FF2B5EF4-FFF2-40B4-BE49-F238E27FC236}">
                  <a16:creationId xmlns:a16="http://schemas.microsoft.com/office/drawing/2014/main" id="{73228D84-737E-BF8D-6AD2-5798E5E039D3}"/>
                </a:ext>
              </a:extLst>
            </p:cNvPr>
            <p:cNvSpPr/>
            <p:nvPr/>
          </p:nvSpPr>
          <p:spPr>
            <a:xfrm>
              <a:off x="1884648" y="1764000"/>
              <a:ext cx="7092000" cy="1440000"/>
            </a:xfrm>
            <a:prstGeom prst="rect">
              <a:avLst/>
            </a:prstGeom>
            <a:ln w="38100">
              <a:solidFill>
                <a:srgbClr val="7030A0"/>
              </a:solidFill>
            </a:ln>
          </p:spPr>
          <p:txBody>
            <a:bodyPr wrap="square" lIns="144000" rIns="180000" anchor="ctr" anchorCtr="0">
              <a:noAutofit/>
            </a:bodyPr>
            <a:lstStyle/>
            <a:p>
              <a:pPr marL="285750" lvl="0" indent="-285750" algn="just">
                <a:lnSpc>
                  <a:spcPts val="1700"/>
                </a:lnSpc>
                <a:spcAft>
                  <a:spcPts val="0"/>
                </a:spcAft>
                <a:buFont typeface="Wingdings" panose="05000000000000000000" pitchFamily="2" charset="2"/>
                <a:buChar char="Ø"/>
              </a:pPr>
              <a:r>
                <a:rPr lang="ja-JP" altLang="en-US" sz="1300" kern="100" dirty="0">
                  <a:solidFill>
                    <a:srgbClr val="080808"/>
                  </a:solidFill>
                  <a:latin typeface="+mn-ea"/>
                  <a:cs typeface="Times New Roman" panose="02020603050405020304" pitchFamily="18" charset="0"/>
                </a:rPr>
                <a:t>埠頭用地を一括で取得する。（暫定的な埠頭用地を除く）</a:t>
              </a:r>
              <a:endParaRPr lang="en-US" altLang="ja-JP" sz="1300" kern="100" dirty="0">
                <a:solidFill>
                  <a:srgbClr val="080808"/>
                </a:solidFill>
                <a:latin typeface="+mn-ea"/>
                <a:cs typeface="Times New Roman" panose="02020603050405020304" pitchFamily="18" charset="0"/>
              </a:endParaRPr>
            </a:p>
            <a:p>
              <a:pPr lvl="0" algn="just">
                <a:lnSpc>
                  <a:spcPts val="1700"/>
                </a:lnSpc>
                <a:spcAft>
                  <a:spcPts val="0"/>
                </a:spcAft>
              </a:pPr>
              <a:r>
                <a:rPr lang="ja-JP" altLang="en-US" sz="1300" kern="100" dirty="0">
                  <a:solidFill>
                    <a:srgbClr val="080808"/>
                  </a:solidFill>
                  <a:latin typeface="+mn-ea"/>
                  <a:cs typeface="Times New Roman" panose="02020603050405020304" pitchFamily="18" charset="0"/>
                </a:rPr>
                <a:t>　・取得総額：約</a:t>
              </a:r>
              <a:r>
                <a:rPr lang="en-US" altLang="ja-JP" sz="1300" kern="100" dirty="0">
                  <a:solidFill>
                    <a:srgbClr val="080808"/>
                  </a:solidFill>
                  <a:latin typeface="+mn-ea"/>
                  <a:cs typeface="Times New Roman" panose="02020603050405020304" pitchFamily="18" charset="0"/>
                </a:rPr>
                <a:t>362</a:t>
              </a:r>
              <a:r>
                <a:rPr lang="ja-JP" altLang="en-US" sz="1300" kern="100" dirty="0">
                  <a:solidFill>
                    <a:srgbClr val="080808"/>
                  </a:solidFill>
                  <a:latin typeface="+mn-ea"/>
                  <a:cs typeface="Times New Roman" panose="02020603050405020304" pitchFamily="18" charset="0"/>
                </a:rPr>
                <a:t>億円（取得費用の支払いについては</a:t>
              </a:r>
              <a:r>
                <a:rPr lang="en-US" altLang="ja-JP" sz="1300" kern="100" dirty="0">
                  <a:solidFill>
                    <a:srgbClr val="080808"/>
                  </a:solidFill>
                  <a:latin typeface="+mn-ea"/>
                  <a:cs typeface="Times New Roman" panose="02020603050405020304" pitchFamily="18" charset="0"/>
                </a:rPr>
                <a:t>20</a:t>
              </a:r>
              <a:r>
                <a:rPr lang="ja-JP" altLang="en-US" sz="1300" kern="100" dirty="0">
                  <a:solidFill>
                    <a:srgbClr val="080808"/>
                  </a:solidFill>
                  <a:latin typeface="+mn-ea"/>
                  <a:cs typeface="Times New Roman" panose="02020603050405020304" pitchFamily="18" charset="0"/>
                </a:rPr>
                <a:t>年分割で行う。 ）</a:t>
              </a:r>
              <a:endParaRPr lang="en-US" altLang="ja-JP" sz="1300" kern="100" dirty="0">
                <a:solidFill>
                  <a:srgbClr val="080808"/>
                </a:solidFill>
                <a:latin typeface="+mn-ea"/>
                <a:cs typeface="Times New Roman" panose="02020603050405020304" pitchFamily="18" charset="0"/>
              </a:endParaRPr>
            </a:p>
            <a:p>
              <a:pPr lvl="0" algn="just">
                <a:lnSpc>
                  <a:spcPts val="1700"/>
                </a:lnSpc>
                <a:spcAft>
                  <a:spcPts val="0"/>
                </a:spcAft>
              </a:pPr>
              <a:r>
                <a:rPr lang="ja-JP" altLang="en-US" sz="1300" kern="100" dirty="0">
                  <a:solidFill>
                    <a:srgbClr val="080808"/>
                  </a:solidFill>
                  <a:latin typeface="+mn-ea"/>
                  <a:cs typeface="Times New Roman" panose="02020603050405020304" pitchFamily="18" charset="0"/>
                </a:rPr>
                <a:t>　・取得面積：約</a:t>
              </a:r>
              <a:r>
                <a:rPr lang="en-US" altLang="ja-JP" sz="1300" kern="100" dirty="0">
                  <a:solidFill>
                    <a:srgbClr val="080808"/>
                  </a:solidFill>
                  <a:latin typeface="+mn-ea"/>
                  <a:cs typeface="Times New Roman" panose="02020603050405020304" pitchFamily="18" charset="0"/>
                </a:rPr>
                <a:t>65</a:t>
              </a:r>
              <a:r>
                <a:rPr lang="ja-JP" altLang="en-US" sz="1300" kern="100" dirty="0">
                  <a:solidFill>
                    <a:srgbClr val="080808"/>
                  </a:solidFill>
                  <a:latin typeface="+mn-ea"/>
                  <a:cs typeface="Times New Roman" panose="02020603050405020304" pitchFamily="18" charset="0"/>
                </a:rPr>
                <a:t>㏊</a:t>
              </a:r>
              <a:endParaRPr lang="en-US" altLang="ja-JP" sz="1300" kern="100" dirty="0">
                <a:solidFill>
                  <a:srgbClr val="080808"/>
                </a:solidFill>
                <a:latin typeface="+mn-ea"/>
                <a:cs typeface="Times New Roman" panose="02020603050405020304" pitchFamily="18" charset="0"/>
              </a:endParaRPr>
            </a:p>
            <a:p>
              <a:pPr lvl="0" algn="just">
                <a:lnSpc>
                  <a:spcPts val="1700"/>
                </a:lnSpc>
                <a:spcAft>
                  <a:spcPts val="0"/>
                </a:spcAft>
              </a:pPr>
              <a:endParaRPr lang="en-US" altLang="ja-JP" sz="1300" kern="100" dirty="0">
                <a:solidFill>
                  <a:srgbClr val="080808"/>
                </a:solidFill>
                <a:latin typeface="+mn-ea"/>
                <a:cs typeface="Times New Roman" panose="02020603050405020304" pitchFamily="18" charset="0"/>
              </a:endParaRPr>
            </a:p>
            <a:p>
              <a:pPr marL="285750" lvl="0" indent="-285750" algn="just">
                <a:lnSpc>
                  <a:spcPts val="1700"/>
                </a:lnSpc>
                <a:spcAft>
                  <a:spcPts val="0"/>
                </a:spcAft>
                <a:buFont typeface="Wingdings" panose="05000000000000000000" pitchFamily="2" charset="2"/>
                <a:buChar char="u"/>
              </a:pPr>
              <a:r>
                <a:rPr lang="ja-JP" altLang="en-US" sz="1300" b="1" kern="100" dirty="0">
                  <a:solidFill>
                    <a:srgbClr val="080808"/>
                  </a:solidFill>
                  <a:latin typeface="+mn-ea"/>
                  <a:cs typeface="Times New Roman" panose="02020603050405020304" pitchFamily="18" charset="0"/>
                </a:rPr>
                <a:t>取得した埠頭用地に係る賃借料が不要となることで収支が改善し、安定的な事業運営が図られる。</a:t>
              </a:r>
              <a:endParaRPr lang="en-US" altLang="ja-JP" sz="1300" kern="100" dirty="0">
                <a:solidFill>
                  <a:srgbClr val="080808"/>
                </a:solidFill>
                <a:latin typeface="+mn-ea"/>
                <a:cs typeface="Times New Roman" panose="02020603050405020304" pitchFamily="18" charset="0"/>
              </a:endParaRPr>
            </a:p>
          </p:txBody>
        </p:sp>
        <p:sp>
          <p:nvSpPr>
            <p:cNvPr id="26" name="二等辺三角形 25">
              <a:extLst>
                <a:ext uri="{FF2B5EF4-FFF2-40B4-BE49-F238E27FC236}">
                  <a16:creationId xmlns:a16="http://schemas.microsoft.com/office/drawing/2014/main" id="{C99C76B3-AB72-3CAD-4977-F49DBC2BBC23}"/>
                </a:ext>
              </a:extLst>
            </p:cNvPr>
            <p:cNvSpPr/>
            <p:nvPr/>
          </p:nvSpPr>
          <p:spPr>
            <a:xfrm rot="10800000">
              <a:off x="5014421" y="2498444"/>
              <a:ext cx="832453" cy="129490"/>
            </a:xfrm>
            <a:prstGeom prst="triangl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スライド番号プレースホルダー 3">
            <a:extLst>
              <a:ext uri="{FF2B5EF4-FFF2-40B4-BE49-F238E27FC236}">
                <a16:creationId xmlns:a16="http://schemas.microsoft.com/office/drawing/2014/main" id="{E1E68EC2-09E4-9BBB-C5C4-A833681C0992}"/>
              </a:ext>
            </a:extLst>
          </p:cNvPr>
          <p:cNvSpPr>
            <a:spLocks noGrp="1"/>
          </p:cNvSpPr>
          <p:nvPr>
            <p:ph type="sldNum" sz="quarter" idx="12"/>
          </p:nvPr>
        </p:nvSpPr>
        <p:spPr>
          <a:xfrm>
            <a:off x="8706864" y="6596195"/>
            <a:ext cx="512638" cy="365125"/>
          </a:xfrm>
        </p:spPr>
        <p:txBody>
          <a:bodyPr/>
          <a:lstStyle/>
          <a:p>
            <a:r>
              <a:rPr kumimoji="1" lang="ja-JP" altLang="en-US" dirty="0"/>
              <a:t>８</a:t>
            </a:r>
          </a:p>
        </p:txBody>
      </p:sp>
    </p:spTree>
    <p:extLst>
      <p:ext uri="{BB962C8B-B14F-4D97-AF65-F5344CB8AC3E}">
        <p14:creationId xmlns:p14="http://schemas.microsoft.com/office/powerpoint/2010/main" val="1319380017"/>
      </p:ext>
    </p:extLst>
  </p:cSld>
  <p:clrMapOvr>
    <a:masterClrMapping/>
  </p:clrMapOvr>
</p:sld>
</file>

<file path=ppt/theme/theme1.xml><?xml version="1.0" encoding="utf-8"?>
<a:theme xmlns:a="http://schemas.openxmlformats.org/drawingml/2006/main" name="ファセット">
  <a:themeElements>
    <a:clrScheme name="紫">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2245</Words>
  <Application>Microsoft Office PowerPoint</Application>
  <PresentationFormat>画面に合わせる (4:3)</PresentationFormat>
  <Paragraphs>177</Paragraphs>
  <Slides>10</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メイリオ</vt:lpstr>
      <vt:lpstr>メイリオ 見出し</vt:lpstr>
      <vt:lpstr>游ゴシック</vt:lpstr>
      <vt:lpstr>Arial</vt:lpstr>
      <vt:lpstr>Calibri</vt:lpstr>
      <vt:lpstr>Century Gothic</vt:lpstr>
      <vt:lpstr>Wingdings</vt:lpstr>
      <vt:lpstr>Wingdings 3</vt:lpstr>
      <vt:lpstr>ファセット</vt:lpstr>
      <vt:lpstr>第２次 港湾施設提供事業経営計画 （令和５年度～令和９年度） Ver.4.0</vt:lpstr>
      <vt:lpstr>目　次</vt:lpstr>
      <vt:lpstr>第２次港湾施設提供事業経営計画とは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Ⅵ　課題③：土地賃借料負担(施設提供事業から埋立事業への支払)について</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2025-03-25T00:11:22Z</dcterms:created>
  <dcterms:modified xsi:type="dcterms:W3CDTF">2026-03-04T01:30:38Z</dcterms:modified>
</cp:coreProperties>
</file>