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6" r:id="rId1"/>
  </p:sldMasterIdLst>
  <p:notesMasterIdLst>
    <p:notesMasterId r:id="rId10"/>
  </p:notesMasterIdLst>
  <p:handoutMasterIdLst>
    <p:handoutMasterId r:id="rId11"/>
  </p:handoutMasterIdLst>
  <p:sldIdLst>
    <p:sldId id="256" r:id="rId2"/>
    <p:sldId id="278" r:id="rId3"/>
    <p:sldId id="458" r:id="rId4"/>
    <p:sldId id="264" r:id="rId5"/>
    <p:sldId id="455" r:id="rId6"/>
    <p:sldId id="456" r:id="rId7"/>
    <p:sldId id="459" r:id="rId8"/>
    <p:sldId id="454"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21E40"/>
    <a:srgbClr val="E5D7ED"/>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21" autoAdjust="0"/>
    <p:restoredTop sz="93236" autoAdjust="0"/>
  </p:normalViewPr>
  <p:slideViewPr>
    <p:cSldViewPr snapToGrid="0">
      <p:cViewPr varScale="1">
        <p:scale>
          <a:sx n="68" d="100"/>
          <a:sy n="68" d="100"/>
        </p:scale>
        <p:origin x="1560" y="66"/>
      </p:cViewPr>
      <p:guideLst/>
    </p:cSldViewPr>
  </p:slideViewPr>
  <p:outlineViewPr>
    <p:cViewPr>
      <p:scale>
        <a:sx n="33" d="100"/>
        <a:sy n="33" d="100"/>
      </p:scale>
      <p:origin x="0" y="-27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CBFF06E-E0EF-4906-B12D-2C8E2B517655}" type="datetimeFigureOut">
              <a:rPr kumimoji="1" lang="ja-JP" altLang="en-US" smtClean="0"/>
              <a:t>2023/9/1</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83833332-7681-4398-81D6-0574307D3D5A}" type="slidenum">
              <a:rPr kumimoji="1" lang="ja-JP" altLang="en-US" smtClean="0"/>
              <a:t>‹#›</a:t>
            </a:fld>
            <a:endParaRPr kumimoji="1" lang="ja-JP" altLang="en-US"/>
          </a:p>
        </p:txBody>
      </p:sp>
    </p:spTree>
    <p:extLst>
      <p:ext uri="{BB962C8B-B14F-4D97-AF65-F5344CB8AC3E}">
        <p14:creationId xmlns:p14="http://schemas.microsoft.com/office/powerpoint/2010/main" val="13358374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0375" cy="498645"/>
          </a:xfrm>
          <a:prstGeom prst="rect">
            <a:avLst/>
          </a:prstGeom>
        </p:spPr>
        <p:txBody>
          <a:bodyPr vert="horz" lIns="92187" tIns="46091" rIns="92187" bIns="460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645"/>
          </a:xfrm>
          <a:prstGeom prst="rect">
            <a:avLst/>
          </a:prstGeom>
        </p:spPr>
        <p:txBody>
          <a:bodyPr vert="horz" lIns="92187" tIns="46091" rIns="92187" bIns="46091" rtlCol="0"/>
          <a:lstStyle>
            <a:lvl1pPr algn="r">
              <a:defRPr sz="1200"/>
            </a:lvl1pPr>
          </a:lstStyle>
          <a:p>
            <a:fld id="{03CF707E-E338-4175-96F7-401751D3C73D}" type="datetimeFigureOut">
              <a:rPr kumimoji="1" lang="ja-JP" altLang="en-US" smtClean="0"/>
              <a:t>2023/9/1</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4388"/>
          </a:xfrm>
          <a:prstGeom prst="rect">
            <a:avLst/>
          </a:prstGeom>
          <a:noFill/>
          <a:ln w="12700">
            <a:solidFill>
              <a:prstClr val="black"/>
            </a:solidFill>
          </a:ln>
        </p:spPr>
        <p:txBody>
          <a:bodyPr vert="horz" lIns="92187" tIns="46091" rIns="92187" bIns="46091" rtlCol="0" anchor="ctr"/>
          <a:lstStyle/>
          <a:p>
            <a:endParaRPr lang="ja-JP" altLang="en-US"/>
          </a:p>
        </p:txBody>
      </p:sp>
      <p:sp>
        <p:nvSpPr>
          <p:cNvPr id="5" name="ノート プレースホルダー 4"/>
          <p:cNvSpPr>
            <a:spLocks noGrp="1"/>
          </p:cNvSpPr>
          <p:nvPr>
            <p:ph type="body" sz="quarter" idx="3"/>
          </p:nvPr>
        </p:nvSpPr>
        <p:spPr>
          <a:xfrm>
            <a:off x="680241" y="4783479"/>
            <a:ext cx="5446723" cy="3914043"/>
          </a:xfrm>
          <a:prstGeom prst="rect">
            <a:avLst/>
          </a:prstGeom>
        </p:spPr>
        <p:txBody>
          <a:bodyPr vert="horz" lIns="92187" tIns="46091" rIns="92187" bIns="4609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94"/>
            <a:ext cx="2950375" cy="498645"/>
          </a:xfrm>
          <a:prstGeom prst="rect">
            <a:avLst/>
          </a:prstGeom>
        </p:spPr>
        <p:txBody>
          <a:bodyPr vert="horz" lIns="92187" tIns="46091" rIns="92187" bIns="460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694"/>
            <a:ext cx="2950374" cy="498645"/>
          </a:xfrm>
          <a:prstGeom prst="rect">
            <a:avLst/>
          </a:prstGeom>
        </p:spPr>
        <p:txBody>
          <a:bodyPr vert="horz" lIns="92187" tIns="46091" rIns="92187" bIns="46091" rtlCol="0" anchor="b"/>
          <a:lstStyle>
            <a:lvl1pPr algn="r">
              <a:defRPr sz="1200"/>
            </a:lvl1pPr>
          </a:lstStyle>
          <a:p>
            <a:fld id="{552D216E-87BB-4C3D-8BE9-1BEE5930CF15}" type="slidenum">
              <a:rPr kumimoji="1" lang="ja-JP" altLang="en-US" smtClean="0"/>
              <a:t>‹#›</a:t>
            </a:fld>
            <a:endParaRPr kumimoji="1" lang="ja-JP" altLang="en-US"/>
          </a:p>
        </p:txBody>
      </p:sp>
    </p:spTree>
    <p:extLst>
      <p:ext uri="{BB962C8B-B14F-4D97-AF65-F5344CB8AC3E}">
        <p14:creationId xmlns:p14="http://schemas.microsoft.com/office/powerpoint/2010/main" val="42680152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1</a:t>
            </a:fld>
            <a:endParaRPr kumimoji="1" lang="ja-JP" altLang="en-US" dirty="0"/>
          </a:p>
        </p:txBody>
      </p:sp>
    </p:spTree>
    <p:extLst>
      <p:ext uri="{BB962C8B-B14F-4D97-AF65-F5344CB8AC3E}">
        <p14:creationId xmlns:p14="http://schemas.microsoft.com/office/powerpoint/2010/main" val="1718947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2</a:t>
            </a:fld>
            <a:endParaRPr kumimoji="1" lang="ja-JP" altLang="en-US" dirty="0"/>
          </a:p>
        </p:txBody>
      </p:sp>
    </p:spTree>
    <p:extLst>
      <p:ext uri="{BB962C8B-B14F-4D97-AF65-F5344CB8AC3E}">
        <p14:creationId xmlns:p14="http://schemas.microsoft.com/office/powerpoint/2010/main" val="3969499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5</a:t>
            </a:fld>
            <a:endParaRPr kumimoji="1" lang="ja-JP" altLang="en-US"/>
          </a:p>
        </p:txBody>
      </p:sp>
    </p:spTree>
    <p:extLst>
      <p:ext uri="{BB962C8B-B14F-4D97-AF65-F5344CB8AC3E}">
        <p14:creationId xmlns:p14="http://schemas.microsoft.com/office/powerpoint/2010/main" val="1459005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6</a:t>
            </a:fld>
            <a:endParaRPr kumimoji="1" lang="ja-JP" altLang="en-US"/>
          </a:p>
        </p:txBody>
      </p:sp>
    </p:spTree>
    <p:extLst>
      <p:ext uri="{BB962C8B-B14F-4D97-AF65-F5344CB8AC3E}">
        <p14:creationId xmlns:p14="http://schemas.microsoft.com/office/powerpoint/2010/main" val="3855162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7</a:t>
            </a:fld>
            <a:endParaRPr kumimoji="1" lang="ja-JP" altLang="en-US"/>
          </a:p>
        </p:txBody>
      </p:sp>
    </p:spTree>
    <p:extLst>
      <p:ext uri="{BB962C8B-B14F-4D97-AF65-F5344CB8AC3E}">
        <p14:creationId xmlns:p14="http://schemas.microsoft.com/office/powerpoint/2010/main" val="2755778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8</a:t>
            </a:fld>
            <a:endParaRPr kumimoji="1" lang="ja-JP" altLang="en-US"/>
          </a:p>
        </p:txBody>
      </p:sp>
    </p:spTree>
    <p:extLst>
      <p:ext uri="{BB962C8B-B14F-4D97-AF65-F5344CB8AC3E}">
        <p14:creationId xmlns:p14="http://schemas.microsoft.com/office/powerpoint/2010/main" val="2175153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238FB8E-F648-4D88-82DC-305279067A1A}" type="datetime1">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4541" y="6626111"/>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3684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D67983-E189-49E6-8951-18611FBCA033}" type="datetime1">
              <a:rPr kumimoji="1" lang="ja-JP" altLang="en-US" smtClean="0"/>
              <a:t>2023/9/1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42202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D442B68-F349-46A3-A0D2-B02BFE3943F6}" type="datetime1">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6735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8D0E24A-EF47-4766-9536-7A6DF9F261B3}" type="datetime1">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5695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A564541-371F-46C0-9A2C-79C24D7D88C3}" type="datetime1">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07180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1DC475D-1883-47E8-998F-C0822B32A38A}" type="datetime1">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1037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E4939CD-2B84-42CD-B960-E8BDBA26AF73}" type="datetime1">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8001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BD06B5-BD4C-4EB7-8AEE-43EB8A1522EA}" type="datetime1">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94679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2B6E8B-368D-4912-A6E5-F904FF6BBAE5}" type="datetime1">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48206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F5EDFF-F68A-4B3C-90D7-3F1FAAC906B9}" type="datetime1">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5914" y="6624770"/>
            <a:ext cx="512638" cy="365125"/>
          </a:xfrm>
        </p:spPr>
        <p:txBody>
          <a:bodyPr/>
          <a:lstStyle/>
          <a:p>
            <a:fld id="{8F2DF4D1-A360-4C90-B403-85324C324155}" type="slidenum">
              <a:rPr kumimoji="1" lang="ja-JP" altLang="en-US" smtClean="0"/>
              <a:t>‹#›</a:t>
            </a:fld>
            <a:endParaRPr kumimoji="1" lang="ja-JP" altLang="en-US" dirty="0"/>
          </a:p>
        </p:txBody>
      </p:sp>
    </p:spTree>
    <p:extLst>
      <p:ext uri="{BB962C8B-B14F-4D97-AF65-F5344CB8AC3E}">
        <p14:creationId xmlns:p14="http://schemas.microsoft.com/office/powerpoint/2010/main" val="1001131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21F2FAD-D011-4747-827E-32EF65BF9A55}" type="datetime1">
              <a:rPr kumimoji="1" lang="ja-JP" altLang="en-US" smtClean="0"/>
              <a:t>2023/9/1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6444674" y="6041363"/>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92220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F00C058-6CA2-4484-960B-D20A181A9EE2}" type="datetime1">
              <a:rPr kumimoji="1" lang="ja-JP" altLang="en-US" smtClean="0"/>
              <a:t>2023/9/1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21756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8F4D6A1-5F38-4A0D-AB97-66F061ADF69D}" type="datetime1">
              <a:rPr kumimoji="1" lang="ja-JP" altLang="en-US" smtClean="0"/>
              <a:t>2023/9/1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9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DA7636F-57A3-40D4-877B-56ECED523498}" type="datetime1">
              <a:rPr kumimoji="1" lang="ja-JP" altLang="en-US" smtClean="0"/>
              <a:t>2023/9/1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555267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63033CC-6283-4C9A-B070-DC0096E61DD6}" type="datetime1">
              <a:rPr kumimoji="1" lang="ja-JP" altLang="en-US" smtClean="0"/>
              <a:t>2023/9/1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103065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71F98-43B5-402D-B69B-8E27BA682AA0}" type="datetime1">
              <a:rPr kumimoji="1" lang="ja-JP" altLang="en-US" smtClean="0"/>
              <a:t>2023/9/1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822010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D3DDC5A-DAAD-4FBE-BAE5-783A452A4F38}" type="datetime1">
              <a:rPr kumimoji="1" lang="ja-JP" altLang="en-US" smtClean="0"/>
              <a:t>2023/9/1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58312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966286-B553-45B1-81C6-77BC78B3B0D6}" type="datetime1">
              <a:rPr kumimoji="1" lang="ja-JP" altLang="en-US" smtClean="0"/>
              <a:t>2023/9/1</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04497039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83"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 id="2147483782" r:id="rId17"/>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39816" y="1973673"/>
            <a:ext cx="13223631" cy="1719846"/>
          </a:xfrm>
          <a:noFill/>
        </p:spPr>
        <p:txBody>
          <a:bodyPr>
            <a:normAutofit/>
          </a:bodyPr>
          <a:lstStyle/>
          <a:p>
            <a:pPr algn="ctr"/>
            <a:r>
              <a:rPr kumimoji="1" lang="ja-JP" altLang="en-US" sz="4400" dirty="0">
                <a:solidFill>
                  <a:schemeClr val="tx1"/>
                </a:solidFill>
                <a:effectLst>
                  <a:outerShdw blurRad="38100" dist="38100" dir="2700000" algn="tl">
                    <a:srgbClr val="000000">
                      <a:alpha val="43137"/>
                    </a:srgbClr>
                  </a:outerShdw>
                </a:effectLst>
              </a:rPr>
              <a:t>港湾施設提供</a:t>
            </a:r>
            <a:r>
              <a:rPr kumimoji="1" lang="ja-JP" altLang="en-US" sz="4400" dirty="0" smtClean="0">
                <a:solidFill>
                  <a:schemeClr val="tx1"/>
                </a:solidFill>
                <a:effectLst>
                  <a:outerShdw blurRad="38100" dist="38100" dir="2700000" algn="tl">
                    <a:srgbClr val="000000">
                      <a:alpha val="43137"/>
                    </a:srgbClr>
                  </a:outerShdw>
                </a:effectLst>
              </a:rPr>
              <a:t>事業</a:t>
            </a:r>
            <a:r>
              <a:rPr kumimoji="1" lang="en-US" altLang="ja-JP" sz="4400" dirty="0" smtClean="0">
                <a:solidFill>
                  <a:schemeClr val="tx1"/>
                </a:solidFill>
                <a:effectLst>
                  <a:outerShdw blurRad="38100" dist="38100" dir="2700000" algn="tl">
                    <a:srgbClr val="000000">
                      <a:alpha val="43137"/>
                    </a:srgbClr>
                  </a:outerShdw>
                </a:effectLst>
              </a:rPr>
              <a:t/>
            </a:r>
            <a:br>
              <a:rPr kumimoji="1" lang="en-US" altLang="ja-JP" sz="4400" dirty="0" smtClean="0">
                <a:solidFill>
                  <a:schemeClr val="tx1"/>
                </a:solidFill>
                <a:effectLst>
                  <a:outerShdw blurRad="38100" dist="38100" dir="2700000" algn="tl">
                    <a:srgbClr val="000000">
                      <a:alpha val="43137"/>
                    </a:srgbClr>
                  </a:outerShdw>
                </a:effectLst>
              </a:rPr>
            </a:br>
            <a:r>
              <a:rPr kumimoji="1" lang="ja-JP" altLang="en-US" sz="4400" dirty="0" smtClean="0">
                <a:solidFill>
                  <a:schemeClr val="tx1"/>
                </a:solidFill>
                <a:effectLst>
                  <a:outerShdw blurRad="38100" dist="38100" dir="2700000" algn="tl">
                    <a:srgbClr val="000000">
                      <a:alpha val="43137"/>
                    </a:srgbClr>
                  </a:outerShdw>
                </a:effectLst>
              </a:rPr>
              <a:t>経営</a:t>
            </a:r>
            <a:r>
              <a:rPr kumimoji="1" lang="ja-JP" altLang="en-US" sz="4400" dirty="0">
                <a:solidFill>
                  <a:schemeClr val="tx1"/>
                </a:solidFill>
                <a:effectLst>
                  <a:outerShdw blurRad="38100" dist="38100" dir="2700000" algn="tl">
                    <a:srgbClr val="000000">
                      <a:alpha val="43137"/>
                    </a:srgbClr>
                  </a:outerShdw>
                </a:effectLst>
              </a:rPr>
              <a:t>計画</a:t>
            </a:r>
            <a:r>
              <a:rPr kumimoji="1" lang="ja-JP" altLang="en-US" sz="4400" dirty="0" smtClean="0">
                <a:solidFill>
                  <a:schemeClr val="tx1"/>
                </a:solidFill>
                <a:effectLst>
                  <a:outerShdw blurRad="38100" dist="38100" dir="2700000" algn="tl">
                    <a:srgbClr val="000000">
                      <a:alpha val="43137"/>
                    </a:srgbClr>
                  </a:outerShdw>
                </a:effectLst>
              </a:rPr>
              <a:t>の</a:t>
            </a:r>
            <a:r>
              <a:rPr lang="ja-JP" altLang="en-US" sz="4400" dirty="0" smtClean="0">
                <a:solidFill>
                  <a:schemeClr val="tx1"/>
                </a:solidFill>
                <a:effectLst>
                  <a:outerShdw blurRad="38100" dist="38100" dir="2700000" algn="tl">
                    <a:srgbClr val="000000">
                      <a:alpha val="43137"/>
                    </a:srgbClr>
                  </a:outerShdw>
                </a:effectLst>
              </a:rPr>
              <a:t>成果</a:t>
            </a:r>
            <a:endParaRPr kumimoji="1" lang="ja-JP" altLang="en-US" sz="4400" dirty="0">
              <a:solidFill>
                <a:schemeClr val="tx1"/>
              </a:solidFill>
              <a:effectLst>
                <a:outerShdw blurRad="38100" dist="38100" dir="2700000" algn="tl">
                  <a:srgbClr val="000000">
                    <a:alpha val="43137"/>
                  </a:srgbClr>
                </a:outerShdw>
              </a:effectLst>
            </a:endParaRPr>
          </a:p>
        </p:txBody>
      </p:sp>
      <p:sp>
        <p:nvSpPr>
          <p:cNvPr id="3" name="サブタイトル 2"/>
          <p:cNvSpPr>
            <a:spLocks noGrp="1"/>
          </p:cNvSpPr>
          <p:nvPr>
            <p:ph type="subTitle" idx="1"/>
          </p:nvPr>
        </p:nvSpPr>
        <p:spPr>
          <a:xfrm>
            <a:off x="1143000" y="4641006"/>
            <a:ext cx="6858000" cy="698679"/>
          </a:xfrm>
        </p:spPr>
        <p:txBody>
          <a:bodyPr>
            <a:normAutofit fontScale="92500" lnSpcReduction="10000"/>
          </a:bodyPr>
          <a:lstStyle/>
          <a:p>
            <a:pPr algn="ctr"/>
            <a:r>
              <a:rPr lang="ja-JP" altLang="en-US" sz="4400" dirty="0">
                <a:solidFill>
                  <a:schemeClr val="tx1"/>
                </a:solidFill>
              </a:rPr>
              <a:t>令和</a:t>
            </a:r>
            <a:r>
              <a:rPr lang="ja-JP" altLang="en-US" sz="4400" dirty="0" smtClean="0">
                <a:solidFill>
                  <a:schemeClr val="tx1"/>
                </a:solidFill>
              </a:rPr>
              <a:t>５</a:t>
            </a:r>
            <a:r>
              <a:rPr kumimoji="1" lang="ja-JP" altLang="en-US" sz="4400" dirty="0" smtClean="0">
                <a:solidFill>
                  <a:schemeClr val="tx1"/>
                </a:solidFill>
              </a:rPr>
              <a:t>年</a:t>
            </a:r>
            <a:r>
              <a:rPr lang="ja-JP" altLang="en-US" sz="4400" dirty="0">
                <a:solidFill>
                  <a:schemeClr val="tx1"/>
                </a:solidFill>
              </a:rPr>
              <a:t>９</a:t>
            </a:r>
            <a:r>
              <a:rPr kumimoji="1" lang="ja-JP" altLang="en-US" sz="4400" dirty="0" smtClean="0">
                <a:solidFill>
                  <a:schemeClr val="tx1"/>
                </a:solidFill>
              </a:rPr>
              <a:t>月</a:t>
            </a:r>
            <a:endParaRPr kumimoji="1" lang="ja-JP" altLang="en-US" sz="4400" dirty="0">
              <a:solidFill>
                <a:schemeClr val="tx1"/>
              </a:solidFill>
            </a:endParaRPr>
          </a:p>
        </p:txBody>
      </p:sp>
      <p:sp>
        <p:nvSpPr>
          <p:cNvPr id="5" name="正方形/長方形 4"/>
          <p:cNvSpPr/>
          <p:nvPr/>
        </p:nvSpPr>
        <p:spPr>
          <a:xfrm>
            <a:off x="423082" y="5285095"/>
            <a:ext cx="8315108" cy="85639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3600" dirty="0"/>
              <a:t>大阪港湾局</a:t>
            </a:r>
          </a:p>
        </p:txBody>
      </p:sp>
    </p:spTree>
    <p:extLst>
      <p:ext uri="{BB962C8B-B14F-4D97-AF65-F5344CB8AC3E}">
        <p14:creationId xmlns:p14="http://schemas.microsoft.com/office/powerpoint/2010/main" val="3415135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4691"/>
            <a:ext cx="9144000" cy="658284"/>
          </a:xfrm>
        </p:spPr>
        <p:txBody>
          <a:bodyPr>
            <a:noAutofit/>
          </a:bodyPr>
          <a:lstStyle/>
          <a:p>
            <a:pPr algn="ctr"/>
            <a:r>
              <a:rPr kumimoji="1" lang="ja-JP" altLang="en-US" sz="2400" dirty="0">
                <a:solidFill>
                  <a:schemeClr val="tx1"/>
                </a:solidFill>
              </a:rPr>
              <a:t>目　次</a:t>
            </a:r>
          </a:p>
        </p:txBody>
      </p:sp>
      <p:sp>
        <p:nvSpPr>
          <p:cNvPr id="3" name="コンテンツ プレースホルダー 2"/>
          <p:cNvSpPr>
            <a:spLocks noGrp="1"/>
          </p:cNvSpPr>
          <p:nvPr>
            <p:ph idx="1"/>
          </p:nvPr>
        </p:nvSpPr>
        <p:spPr>
          <a:xfrm>
            <a:off x="0" y="782975"/>
            <a:ext cx="9143999" cy="5964189"/>
          </a:xfrm>
        </p:spPr>
        <p:txBody>
          <a:bodyPr>
            <a:noAutofit/>
          </a:bodyPr>
          <a:lstStyle/>
          <a:p>
            <a:pPr marL="0" indent="0">
              <a:lnSpc>
                <a:spcPct val="80000"/>
              </a:lnSpc>
              <a:buNone/>
            </a:pPr>
            <a:endParaRPr lang="en-US" altLang="ja-JP" sz="1400" b="1" dirty="0">
              <a:solidFill>
                <a:schemeClr val="tx1"/>
              </a:solidFill>
              <a:latin typeface="+mn-ea"/>
            </a:endParaRPr>
          </a:p>
          <a:p>
            <a:pPr marL="0" indent="0">
              <a:lnSpc>
                <a:spcPct val="80000"/>
              </a:lnSpc>
              <a:buNone/>
            </a:pPr>
            <a:r>
              <a:rPr lang="ja-JP" altLang="en-US" dirty="0">
                <a:solidFill>
                  <a:schemeClr val="tx1"/>
                </a:solidFill>
                <a:latin typeface="+mn-ea"/>
              </a:rPr>
              <a:t>　　</a:t>
            </a:r>
            <a:r>
              <a:rPr lang="en-US" altLang="ja-JP" dirty="0">
                <a:solidFill>
                  <a:schemeClr val="tx1"/>
                </a:solidFill>
                <a:latin typeface="+mn-ea"/>
              </a:rPr>
              <a:t>Ⅰ.</a:t>
            </a:r>
            <a:r>
              <a:rPr lang="ja-JP" altLang="en-US" dirty="0">
                <a:solidFill>
                  <a:schemeClr val="tx1"/>
                </a:solidFill>
                <a:latin typeface="+mn-ea"/>
              </a:rPr>
              <a:t>　はじめに　　　　　　　　　　　　　　　　　　　　　　　　　　　　</a:t>
            </a:r>
            <a:r>
              <a:rPr lang="ja-JP" altLang="en-US" sz="2000" dirty="0">
                <a:solidFill>
                  <a:schemeClr val="tx1"/>
                </a:solidFill>
                <a:latin typeface="+mn-ea"/>
              </a:rPr>
              <a:t>２</a:t>
            </a:r>
            <a:r>
              <a:rPr lang="en-US" altLang="ja-JP" sz="1400" dirty="0">
                <a:solidFill>
                  <a:schemeClr val="tx1"/>
                </a:solidFill>
                <a:latin typeface="+mn-ea"/>
              </a:rPr>
              <a:t>	</a:t>
            </a:r>
          </a:p>
          <a:p>
            <a:pPr marL="0" indent="0" algn="just">
              <a:buNone/>
            </a:pPr>
            <a:endParaRPr lang="en-US" altLang="ja-JP" sz="1400" dirty="0">
              <a:solidFill>
                <a:schemeClr val="tx1"/>
              </a:solidFill>
              <a:latin typeface="+mn-ea"/>
            </a:endParaRPr>
          </a:p>
          <a:p>
            <a:pPr marL="0" indent="0" algn="just">
              <a:buNone/>
            </a:pPr>
            <a:r>
              <a:rPr lang="ja-JP" altLang="en-US" dirty="0">
                <a:solidFill>
                  <a:schemeClr val="tx1"/>
                </a:solidFill>
                <a:latin typeface="+mn-ea"/>
              </a:rPr>
              <a:t>　　</a:t>
            </a:r>
            <a:r>
              <a:rPr lang="en-US" altLang="ja-JP" dirty="0">
                <a:solidFill>
                  <a:schemeClr val="tx1"/>
                </a:solidFill>
                <a:latin typeface="+mn-ea"/>
              </a:rPr>
              <a:t>Ⅱ.</a:t>
            </a:r>
            <a:r>
              <a:rPr lang="ja-JP" altLang="en-US" dirty="0">
                <a:solidFill>
                  <a:schemeClr val="tx1"/>
                </a:solidFill>
                <a:latin typeface="+mn-ea"/>
              </a:rPr>
              <a:t>　港湾施設提供事業の課題　　　　　　　　　　　　　　　　　　　　　</a:t>
            </a:r>
            <a:r>
              <a:rPr lang="ja-JP" altLang="en-US" sz="2000" dirty="0">
                <a:solidFill>
                  <a:schemeClr val="tx1"/>
                </a:solidFill>
                <a:latin typeface="+mn-ea"/>
              </a:rPr>
              <a:t>３</a:t>
            </a:r>
            <a:endParaRPr lang="en-US" altLang="ja-JP" sz="1400" dirty="0">
              <a:solidFill>
                <a:schemeClr val="tx1"/>
              </a:solidFill>
              <a:latin typeface="+mn-ea"/>
            </a:endParaRPr>
          </a:p>
          <a:p>
            <a:pPr marL="0" indent="0">
              <a:lnSpc>
                <a:spcPct val="80000"/>
              </a:lnSpc>
              <a:buNone/>
            </a:pPr>
            <a:endParaRPr lang="en-US" altLang="ja-JP" sz="1400" dirty="0">
              <a:solidFill>
                <a:schemeClr val="tx1"/>
              </a:solidFill>
              <a:latin typeface="+mn-ea"/>
            </a:endParaRPr>
          </a:p>
          <a:p>
            <a:pPr marL="0" indent="0">
              <a:lnSpc>
                <a:spcPct val="80000"/>
              </a:lnSpc>
              <a:buNone/>
            </a:pPr>
            <a:r>
              <a:rPr lang="ja-JP" altLang="en-US" sz="1400" dirty="0">
                <a:solidFill>
                  <a:schemeClr val="tx1"/>
                </a:solidFill>
                <a:latin typeface="+mn-ea"/>
              </a:rPr>
              <a:t>　　  </a:t>
            </a:r>
            <a:r>
              <a:rPr lang="en-US" altLang="ja-JP" dirty="0">
                <a:solidFill>
                  <a:schemeClr val="tx1"/>
                </a:solidFill>
                <a:latin typeface="+mn-ea"/>
              </a:rPr>
              <a:t>Ⅲ.</a:t>
            </a:r>
            <a:r>
              <a:rPr lang="ja-JP" altLang="en-US" dirty="0">
                <a:solidFill>
                  <a:schemeClr val="tx1"/>
                </a:solidFill>
                <a:latin typeface="+mn-ea"/>
              </a:rPr>
              <a:t>　短期的取組による効果　　　　　　　　　　　　　　　　　　　　　　</a:t>
            </a:r>
            <a:r>
              <a:rPr lang="ja-JP" altLang="en-US" sz="2000" dirty="0">
                <a:solidFill>
                  <a:schemeClr val="tx1"/>
                </a:solidFill>
                <a:latin typeface="+mn-ea"/>
              </a:rPr>
              <a:t>４</a:t>
            </a:r>
            <a:endParaRPr lang="en-US" altLang="ja-JP" sz="1400" dirty="0">
              <a:solidFill>
                <a:schemeClr val="tx1"/>
              </a:solidFill>
              <a:latin typeface="+mn-ea"/>
            </a:endParaRPr>
          </a:p>
          <a:p>
            <a:pPr marL="0" indent="0">
              <a:lnSpc>
                <a:spcPct val="80000"/>
              </a:lnSpc>
              <a:buNone/>
            </a:pPr>
            <a:endParaRPr lang="en-US" altLang="ja-JP" sz="1400" dirty="0">
              <a:solidFill>
                <a:schemeClr val="tx1"/>
              </a:solidFill>
              <a:latin typeface="+mn-ea"/>
            </a:endParaRPr>
          </a:p>
          <a:p>
            <a:pPr marL="0" indent="0">
              <a:lnSpc>
                <a:spcPct val="80000"/>
              </a:lnSpc>
              <a:buNone/>
            </a:pPr>
            <a:r>
              <a:rPr lang="ja-JP" altLang="en-US" sz="1400" dirty="0">
                <a:solidFill>
                  <a:schemeClr val="tx1"/>
                </a:solidFill>
                <a:latin typeface="+mn-ea"/>
              </a:rPr>
              <a:t>　　  </a:t>
            </a:r>
            <a:r>
              <a:rPr lang="en-US" altLang="ja-JP" dirty="0">
                <a:solidFill>
                  <a:schemeClr val="tx1"/>
                </a:solidFill>
                <a:latin typeface="+mn-ea"/>
              </a:rPr>
              <a:t>Ⅳ.</a:t>
            </a:r>
            <a:r>
              <a:rPr lang="ja-JP" altLang="en-US" dirty="0">
                <a:solidFill>
                  <a:schemeClr val="tx1"/>
                </a:solidFill>
                <a:latin typeface="+mn-ea"/>
              </a:rPr>
              <a:t>　中期的取組による効果　　　　　　　　　　　　　　　　　　　　　　</a:t>
            </a:r>
            <a:r>
              <a:rPr lang="ja-JP" altLang="en-US" sz="2000" dirty="0">
                <a:solidFill>
                  <a:schemeClr val="tx1"/>
                </a:solidFill>
                <a:latin typeface="+mn-ea"/>
              </a:rPr>
              <a:t>５</a:t>
            </a:r>
            <a:endParaRPr lang="en-US" altLang="ja-JP" sz="1400" dirty="0">
              <a:solidFill>
                <a:schemeClr val="tx1"/>
              </a:solidFill>
              <a:latin typeface="+mn-ea"/>
            </a:endParaRPr>
          </a:p>
          <a:p>
            <a:pPr marL="0" indent="0">
              <a:lnSpc>
                <a:spcPct val="80000"/>
              </a:lnSpc>
              <a:buNone/>
            </a:pPr>
            <a:r>
              <a:rPr lang="ja-JP" altLang="en-US" sz="1400" dirty="0">
                <a:solidFill>
                  <a:schemeClr val="tx1"/>
                </a:solidFill>
                <a:latin typeface="+mn-ea"/>
              </a:rPr>
              <a:t>　　　　</a:t>
            </a:r>
            <a:r>
              <a:rPr lang="ja-JP" altLang="en-US" dirty="0">
                <a:solidFill>
                  <a:schemeClr val="tx1"/>
                </a:solidFill>
                <a:latin typeface="+mn-ea"/>
              </a:rPr>
              <a:t>①個別課題</a:t>
            </a:r>
            <a:r>
              <a:rPr lang="ja-JP" altLang="en-US" sz="1400" dirty="0">
                <a:solidFill>
                  <a:schemeClr val="tx1"/>
                </a:solidFill>
                <a:latin typeface="+mn-ea"/>
              </a:rPr>
              <a:t>　　　　　　　　　　　　　　　　　　　　　　　　　　　　　　　　　　　    </a:t>
            </a:r>
            <a:r>
              <a:rPr lang="ja-JP" altLang="en-US" sz="2000" dirty="0">
                <a:solidFill>
                  <a:schemeClr val="tx1"/>
                </a:solidFill>
                <a:latin typeface="+mn-ea"/>
              </a:rPr>
              <a:t>５</a:t>
            </a:r>
            <a:endParaRPr lang="en-US" altLang="ja-JP" sz="1400" dirty="0">
              <a:solidFill>
                <a:schemeClr val="tx1"/>
              </a:solidFill>
              <a:latin typeface="+mn-ea"/>
            </a:endParaRPr>
          </a:p>
          <a:p>
            <a:pPr marL="0" indent="0">
              <a:lnSpc>
                <a:spcPct val="80000"/>
              </a:lnSpc>
              <a:buNone/>
            </a:pPr>
            <a:r>
              <a:rPr lang="ja-JP" altLang="en-US" sz="1400" dirty="0">
                <a:solidFill>
                  <a:schemeClr val="tx1"/>
                </a:solidFill>
                <a:latin typeface="+mn-ea"/>
              </a:rPr>
              <a:t>　　　　</a:t>
            </a:r>
            <a:r>
              <a:rPr lang="ja-JP" altLang="en-US" dirty="0">
                <a:solidFill>
                  <a:schemeClr val="tx1"/>
                </a:solidFill>
                <a:latin typeface="+mn-ea"/>
              </a:rPr>
              <a:t>②全般的課題 </a:t>
            </a:r>
            <a:r>
              <a:rPr lang="ja-JP" altLang="en-US" sz="1400" dirty="0">
                <a:solidFill>
                  <a:schemeClr val="tx1"/>
                </a:solidFill>
                <a:latin typeface="+mn-ea"/>
              </a:rPr>
              <a:t>　　　　　　　　　　　　　　　　 　　　　　　　　　　　　　　　　　    </a:t>
            </a:r>
            <a:r>
              <a:rPr lang="ja-JP" altLang="en-US" sz="2000" dirty="0">
                <a:solidFill>
                  <a:schemeClr val="tx1"/>
                </a:solidFill>
                <a:latin typeface="+mn-ea"/>
              </a:rPr>
              <a:t>６</a:t>
            </a:r>
            <a:endParaRPr lang="en-US" altLang="ja-JP" sz="1400" dirty="0">
              <a:solidFill>
                <a:schemeClr val="tx1"/>
              </a:solidFill>
              <a:latin typeface="+mn-ea"/>
            </a:endParaRPr>
          </a:p>
          <a:p>
            <a:pPr marL="0" indent="0">
              <a:lnSpc>
                <a:spcPct val="80000"/>
              </a:lnSpc>
              <a:buNone/>
            </a:pPr>
            <a:endParaRPr lang="en-US" altLang="ja-JP" sz="1400" dirty="0">
              <a:solidFill>
                <a:schemeClr val="tx1"/>
              </a:solidFill>
              <a:latin typeface="+mn-ea"/>
            </a:endParaRPr>
          </a:p>
          <a:p>
            <a:pPr marL="0" indent="0">
              <a:lnSpc>
                <a:spcPct val="80000"/>
              </a:lnSpc>
              <a:buNone/>
            </a:pPr>
            <a:r>
              <a:rPr lang="ja-JP" altLang="en-US" dirty="0">
                <a:solidFill>
                  <a:schemeClr val="tx1"/>
                </a:solidFill>
                <a:latin typeface="+mn-ea"/>
              </a:rPr>
              <a:t>　　</a:t>
            </a:r>
            <a:r>
              <a:rPr lang="en-US" altLang="ja-JP" dirty="0">
                <a:solidFill>
                  <a:schemeClr val="tx1"/>
                </a:solidFill>
                <a:latin typeface="+mn-ea"/>
              </a:rPr>
              <a:t>Ⅴ.</a:t>
            </a:r>
            <a:r>
              <a:rPr lang="ja-JP" altLang="en-US" dirty="0">
                <a:solidFill>
                  <a:schemeClr val="tx1"/>
                </a:solidFill>
                <a:latin typeface="+mn-ea"/>
              </a:rPr>
              <a:t>　経営計画の評価</a:t>
            </a:r>
            <a:r>
              <a:rPr lang="ja-JP" altLang="en-US" sz="1600" dirty="0">
                <a:solidFill>
                  <a:schemeClr val="tx1"/>
                </a:solidFill>
                <a:latin typeface="+mn-ea"/>
              </a:rPr>
              <a:t>　</a:t>
            </a:r>
            <a:r>
              <a:rPr lang="ja-JP" altLang="en-US" sz="1400" dirty="0">
                <a:solidFill>
                  <a:schemeClr val="tx1"/>
                </a:solidFill>
                <a:latin typeface="+mn-ea"/>
              </a:rPr>
              <a:t> 　　　　　　　　　　　　　　　　　　　　　　　　　　　　　　  </a:t>
            </a:r>
            <a:r>
              <a:rPr lang="ja-JP" altLang="en-US" sz="2000" dirty="0">
                <a:solidFill>
                  <a:schemeClr val="tx1"/>
                </a:solidFill>
                <a:latin typeface="+mn-ea"/>
              </a:rPr>
              <a:t>７</a:t>
            </a:r>
            <a:endParaRPr lang="en-US" altLang="ja-JP" sz="1400" dirty="0">
              <a:solidFill>
                <a:schemeClr val="tx1"/>
              </a:solidFill>
              <a:latin typeface="+mn-ea"/>
            </a:endParaRPr>
          </a:p>
        </p:txBody>
      </p:sp>
      <p:sp>
        <p:nvSpPr>
          <p:cNvPr id="4" name="スライド番号プレースホルダー 3"/>
          <p:cNvSpPr>
            <a:spLocks noGrp="1"/>
          </p:cNvSpPr>
          <p:nvPr>
            <p:ph type="sldNum" sz="quarter" idx="12"/>
          </p:nvPr>
        </p:nvSpPr>
        <p:spPr>
          <a:xfrm>
            <a:off x="8631363" y="6564601"/>
            <a:ext cx="512638" cy="365125"/>
          </a:xfrm>
        </p:spPr>
        <p:txBody>
          <a:bodyPr/>
          <a:lstStyle/>
          <a:p>
            <a:r>
              <a:rPr lang="ja-JP" altLang="en-US" dirty="0"/>
              <a:t>１</a:t>
            </a:r>
            <a:endParaRPr kumimoji="1" lang="ja-JP" altLang="en-US" dirty="0"/>
          </a:p>
        </p:txBody>
      </p:sp>
    </p:spTree>
    <p:extLst>
      <p:ext uri="{BB962C8B-B14F-4D97-AF65-F5344CB8AC3E}">
        <p14:creationId xmlns:p14="http://schemas.microsoft.com/office/powerpoint/2010/main" val="1439858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64891"/>
            <a:ext cx="8516203" cy="618186"/>
          </a:xfrm>
        </p:spPr>
        <p:txBody>
          <a:bodyPr>
            <a:normAutofit/>
          </a:bodyPr>
          <a:lstStyle/>
          <a:p>
            <a:r>
              <a:rPr kumimoji="1" lang="en-US" altLang="ja-JP" sz="1600" b="1" dirty="0">
                <a:solidFill>
                  <a:schemeClr val="tx1"/>
                </a:solidFill>
                <a:latin typeface="+mj-ea"/>
              </a:rPr>
              <a:t>Ⅰ.</a:t>
            </a:r>
            <a:r>
              <a:rPr lang="ja-JP" altLang="en-US" sz="1600" b="1" dirty="0">
                <a:solidFill>
                  <a:schemeClr val="tx1"/>
                </a:solidFill>
                <a:latin typeface="+mj-ea"/>
              </a:rPr>
              <a:t> はじめに</a:t>
            </a:r>
            <a:br>
              <a:rPr lang="ja-JP" altLang="en-US" sz="1600" b="1" dirty="0">
                <a:solidFill>
                  <a:schemeClr val="tx1"/>
                </a:solidFill>
                <a:latin typeface="+mj-ea"/>
              </a:rPr>
            </a:br>
            <a:endParaRPr kumimoji="1" lang="ja-JP" altLang="en-US" sz="1600" b="1" dirty="0">
              <a:solidFill>
                <a:schemeClr val="tx1"/>
              </a:solidFill>
              <a:latin typeface="+mj-ea"/>
            </a:endParaRPr>
          </a:p>
        </p:txBody>
      </p:sp>
      <p:sp>
        <p:nvSpPr>
          <p:cNvPr id="4" name="スライド番号プレースホルダー 3"/>
          <p:cNvSpPr>
            <a:spLocks noGrp="1"/>
          </p:cNvSpPr>
          <p:nvPr>
            <p:ph type="sldNum" sz="quarter" idx="12"/>
          </p:nvPr>
        </p:nvSpPr>
        <p:spPr>
          <a:xfrm>
            <a:off x="8725914" y="6624770"/>
            <a:ext cx="512638" cy="369350"/>
          </a:xfrm>
        </p:spPr>
        <p:txBody>
          <a:bodyPr/>
          <a:lstStyle/>
          <a:p>
            <a:r>
              <a:rPr kumimoji="1" lang="ja-JP" altLang="en-US" dirty="0"/>
              <a:t>２</a:t>
            </a:r>
          </a:p>
        </p:txBody>
      </p:sp>
      <p:sp>
        <p:nvSpPr>
          <p:cNvPr id="15" name="テキスト ボックス 14"/>
          <p:cNvSpPr txBox="1"/>
          <p:nvPr/>
        </p:nvSpPr>
        <p:spPr>
          <a:xfrm>
            <a:off x="83889" y="535485"/>
            <a:ext cx="9154663" cy="1800493"/>
          </a:xfrm>
          <a:prstGeom prst="rect">
            <a:avLst/>
          </a:prstGeom>
          <a:noFill/>
        </p:spPr>
        <p:txBody>
          <a:bodyPr wrap="square" rtlCol="0">
            <a:spAutoFit/>
          </a:bodyPr>
          <a:lstStyle/>
          <a:p>
            <a:r>
              <a:rPr kumimoji="1" lang="ja-JP" altLang="en-US" sz="1600" b="1" dirty="0"/>
              <a:t>港湾施設提供事業経営計画とは</a:t>
            </a:r>
            <a:endParaRPr kumimoji="1" lang="en-US" altLang="ja-JP" sz="1600" b="1" dirty="0"/>
          </a:p>
          <a:p>
            <a:endParaRPr kumimoji="1" lang="en-US" altLang="ja-JP" sz="1100" b="1" dirty="0">
              <a:solidFill>
                <a:srgbClr val="FF0000"/>
              </a:solidFill>
            </a:endParaRPr>
          </a:p>
          <a:p>
            <a:pPr marL="285750" indent="-285750">
              <a:buFont typeface="Wingdings" panose="05000000000000000000" pitchFamily="2" charset="2"/>
              <a:buChar char="Ø"/>
            </a:pPr>
            <a:r>
              <a:rPr lang="ja-JP" altLang="en-US" sz="1400" dirty="0"/>
              <a:t>営業損益が平成</a:t>
            </a:r>
            <a:r>
              <a:rPr lang="en-US" altLang="ja-JP" sz="1400" dirty="0"/>
              <a:t>22</a:t>
            </a:r>
            <a:r>
              <a:rPr lang="ja-JP" altLang="en-US" sz="1400" dirty="0"/>
              <a:t>年度から７年連続の赤字となったことを受け、経営の抜本的な改革を実施し、施設の老朽化に伴い将来予想される事業リスクや利用者ニーズに対応出来る財務体質の向上を図ることにより、大阪港の競争力を強化することを目的として、平成</a:t>
            </a:r>
            <a:r>
              <a:rPr lang="en-US" altLang="ja-JP" sz="1400" dirty="0"/>
              <a:t>30</a:t>
            </a:r>
            <a:r>
              <a:rPr lang="ja-JP" altLang="en-US" sz="1400" dirty="0"/>
              <a:t>年度に「港湾施設提供事業経営計画」を策定した。</a:t>
            </a:r>
            <a:endParaRPr lang="en-US" altLang="ja-JP" sz="1400" dirty="0"/>
          </a:p>
          <a:p>
            <a:pPr marL="285750" indent="-285750">
              <a:buFont typeface="Wingdings" panose="05000000000000000000" pitchFamily="2" charset="2"/>
              <a:buChar char="Ø"/>
            </a:pPr>
            <a:r>
              <a:rPr lang="ja-JP" altLang="en-US" sz="1400" dirty="0"/>
              <a:t>令和４年度までの５年間を取組期間とし、毎年度の決算結果を基に施設提供事業全体あるいは多くの地区に共通する課題（全般的課題）及び地区あるいは施設単位の課題（個別課題）を確認し、必要な経営改善策を策定することとした。</a:t>
            </a:r>
          </a:p>
        </p:txBody>
      </p:sp>
      <p:sp>
        <p:nvSpPr>
          <p:cNvPr id="13" name="テキスト ボックス 12"/>
          <p:cNvSpPr txBox="1"/>
          <p:nvPr/>
        </p:nvSpPr>
        <p:spPr>
          <a:xfrm>
            <a:off x="83889" y="2589086"/>
            <a:ext cx="3898900" cy="276999"/>
          </a:xfrm>
          <a:prstGeom prst="rect">
            <a:avLst/>
          </a:prstGeom>
          <a:noFill/>
        </p:spPr>
        <p:txBody>
          <a:bodyPr wrap="square" rtlCol="0">
            <a:spAutoFit/>
          </a:bodyPr>
          <a:lstStyle/>
          <a:p>
            <a:r>
              <a:rPr kumimoji="1" lang="ja-JP" altLang="en-US" sz="1200" dirty="0"/>
              <a:t>（参考）港湾施設提供事業の経営収支</a:t>
            </a:r>
          </a:p>
        </p:txBody>
      </p:sp>
      <p:sp>
        <p:nvSpPr>
          <p:cNvPr id="3" name="正方形/長方形 2"/>
          <p:cNvSpPr/>
          <p:nvPr/>
        </p:nvSpPr>
        <p:spPr>
          <a:xfrm>
            <a:off x="-434715" y="6160906"/>
            <a:ext cx="2773181" cy="56541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800" dirty="0"/>
              <a:t>※H28</a:t>
            </a:r>
            <a:r>
              <a:rPr lang="ja-JP" altLang="en-US" sz="800" dirty="0"/>
              <a:t>：経営計画策定時の基準</a:t>
            </a:r>
            <a:endParaRPr kumimoji="1" lang="ja-JP" altLang="en-US" sz="800" dirty="0"/>
          </a:p>
        </p:txBody>
      </p:sp>
      <p:sp>
        <p:nvSpPr>
          <p:cNvPr id="16" name="正方形/長方形 15"/>
          <p:cNvSpPr/>
          <p:nvPr/>
        </p:nvSpPr>
        <p:spPr>
          <a:xfrm>
            <a:off x="7685472" y="2423865"/>
            <a:ext cx="1281044" cy="56541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r"/>
            <a:r>
              <a:rPr lang="ja-JP" altLang="en-US" sz="800" dirty="0" smtClean="0"/>
              <a:t>（単位：億円）</a:t>
            </a:r>
            <a:endParaRPr kumimoji="1" lang="ja-JP" altLang="en-US" sz="800" dirty="0"/>
          </a:p>
        </p:txBody>
      </p:sp>
      <p:pic>
        <p:nvPicPr>
          <p:cNvPr id="32" name="図 31"/>
          <p:cNvPicPr>
            <a:picLocks noChangeAspect="1"/>
          </p:cNvPicPr>
          <p:nvPr/>
        </p:nvPicPr>
        <p:blipFill>
          <a:blip r:embed="rId2"/>
          <a:stretch>
            <a:fillRect/>
          </a:stretch>
        </p:blipFill>
        <p:spPr>
          <a:xfrm>
            <a:off x="260382" y="2866085"/>
            <a:ext cx="8617184" cy="3454850"/>
          </a:xfrm>
          <a:prstGeom prst="rect">
            <a:avLst/>
          </a:prstGeom>
        </p:spPr>
      </p:pic>
    </p:spTree>
    <p:extLst>
      <p:ext uri="{BB962C8B-B14F-4D97-AF65-F5344CB8AC3E}">
        <p14:creationId xmlns:p14="http://schemas.microsoft.com/office/powerpoint/2010/main" val="265872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 name="正方形/長方形 21"/>
          <p:cNvSpPr/>
          <p:nvPr/>
        </p:nvSpPr>
        <p:spPr>
          <a:xfrm>
            <a:off x="141726" y="3829175"/>
            <a:ext cx="1600222" cy="3021791"/>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rPr>
              <a:t>個別</a:t>
            </a:r>
            <a:r>
              <a:rPr kumimoji="1" lang="ja-JP" altLang="en-US" dirty="0">
                <a:solidFill>
                  <a:schemeClr val="bg1"/>
                </a:solidFill>
              </a:rPr>
              <a:t>課題</a:t>
            </a:r>
          </a:p>
        </p:txBody>
      </p:sp>
      <p:sp>
        <p:nvSpPr>
          <p:cNvPr id="23" name="正方形/長方形 22"/>
          <p:cNvSpPr/>
          <p:nvPr/>
        </p:nvSpPr>
        <p:spPr>
          <a:xfrm>
            <a:off x="1832973" y="3829176"/>
            <a:ext cx="7109480" cy="3028824"/>
          </a:xfrm>
          <a:prstGeom prst="rect">
            <a:avLst/>
          </a:prstGeom>
          <a:noFill/>
          <a:ln w="38100">
            <a:solidFill>
              <a:srgbClr val="7030A0"/>
            </a:solidFill>
          </a:ln>
        </p:spPr>
        <p:txBody>
          <a:bodyPr wrap="square" anchor="t" anchorCtr="0">
            <a:noAutofit/>
          </a:bodyPr>
          <a:lstStyle/>
          <a:p>
            <a:pPr algn="just">
              <a:lnSpc>
                <a:spcPct val="150000"/>
              </a:lnSpc>
            </a:pPr>
            <a:r>
              <a:rPr lang="ja-JP" altLang="en-US" sz="1300" kern="100" dirty="0">
                <a:latin typeface="+mj-ea"/>
                <a:ea typeface="+mj-ea"/>
                <a:cs typeface="Times New Roman" panose="02020603050405020304" pitchFamily="18" charset="0"/>
              </a:rPr>
              <a:t>①　</a:t>
            </a:r>
            <a:r>
              <a:rPr lang="ja-JP" altLang="en-US" sz="1300" kern="100" dirty="0">
                <a:latin typeface="+mj-ea"/>
                <a:cs typeface="Times New Roman" panose="02020603050405020304" pitchFamily="18" charset="0"/>
              </a:rPr>
              <a:t>Ｃ</a:t>
            </a:r>
            <a:r>
              <a:rPr lang="en-US" altLang="ja-JP" sz="1300" kern="100" dirty="0">
                <a:latin typeface="+mj-ea"/>
                <a:cs typeface="Times New Roman" panose="02020603050405020304" pitchFamily="18" charset="0"/>
              </a:rPr>
              <a:t>-6</a:t>
            </a:r>
            <a:r>
              <a:rPr lang="ja-JP" altLang="en-US" sz="1300" kern="100" dirty="0" err="1">
                <a:latin typeface="+mj-ea"/>
                <a:cs typeface="Times New Roman" panose="02020603050405020304" pitchFamily="18" charset="0"/>
              </a:rPr>
              <a:t>、</a:t>
            </a:r>
            <a:r>
              <a:rPr lang="en-US" altLang="ja-JP" sz="1300" kern="100" dirty="0">
                <a:latin typeface="+mj-ea"/>
                <a:cs typeface="Times New Roman" panose="02020603050405020304" pitchFamily="18" charset="0"/>
              </a:rPr>
              <a:t>7</a:t>
            </a:r>
            <a:r>
              <a:rPr lang="ja-JP" altLang="en-US" sz="1300" kern="100" dirty="0">
                <a:latin typeface="+mj-ea"/>
                <a:cs typeface="Times New Roman" panose="02020603050405020304" pitchFamily="18" charset="0"/>
              </a:rPr>
              <a:t>埠頭（荷役機械を含む）</a:t>
            </a:r>
            <a:endParaRPr lang="en-US" altLang="ja-JP" sz="1300" kern="100" dirty="0">
              <a:latin typeface="+mj-ea"/>
              <a:cs typeface="Times New Roman" panose="02020603050405020304" pitchFamily="18" charset="0"/>
            </a:endParaRPr>
          </a:p>
          <a:p>
            <a:pPr algn="just">
              <a:lnSpc>
                <a:spcPct val="150000"/>
              </a:lnSpc>
            </a:pPr>
            <a:r>
              <a:rPr lang="ja-JP" altLang="en-US" sz="1300" kern="100" dirty="0">
                <a:latin typeface="+mj-ea"/>
                <a:ea typeface="+mj-ea"/>
                <a:cs typeface="Times New Roman" panose="02020603050405020304" pitchFamily="18" charset="0"/>
              </a:rPr>
              <a:t>②　</a:t>
            </a:r>
            <a:r>
              <a:rPr lang="ja-JP" altLang="en-US" sz="1300" kern="100" dirty="0">
                <a:latin typeface="+mj-ea"/>
                <a:cs typeface="Times New Roman" panose="02020603050405020304" pitchFamily="18" charset="0"/>
              </a:rPr>
              <a:t>その他の低稼働地区（</a:t>
            </a:r>
            <a:r>
              <a:rPr lang="en-US" altLang="ja-JP" sz="1300" kern="100" dirty="0">
                <a:latin typeface="+mj-ea"/>
                <a:cs typeface="Times New Roman" panose="02020603050405020304" pitchFamily="18" charset="0"/>
              </a:rPr>
              <a:t>A</a:t>
            </a:r>
            <a:r>
              <a:rPr lang="ja-JP" altLang="en-US" sz="1300" kern="100" dirty="0">
                <a:latin typeface="+mj-ea"/>
                <a:cs typeface="Times New Roman" panose="02020603050405020304" pitchFamily="18" charset="0"/>
              </a:rPr>
              <a:t>・</a:t>
            </a:r>
            <a:r>
              <a:rPr lang="en-US" altLang="ja-JP" sz="1300" kern="100" dirty="0">
                <a:latin typeface="+mj-ea"/>
                <a:cs typeface="Times New Roman" panose="02020603050405020304" pitchFamily="18" charset="0"/>
              </a:rPr>
              <a:t>B</a:t>
            </a:r>
            <a:r>
              <a:rPr lang="ja-JP" altLang="en-US" sz="1300" kern="100" dirty="0">
                <a:latin typeface="+mj-ea"/>
                <a:cs typeface="Times New Roman" panose="02020603050405020304" pitchFamily="18" charset="0"/>
              </a:rPr>
              <a:t>地区、</a:t>
            </a:r>
            <a:r>
              <a:rPr lang="en-US" altLang="ja-JP" sz="1300" kern="100" dirty="0">
                <a:latin typeface="+mj-ea"/>
                <a:cs typeface="Times New Roman" panose="02020603050405020304" pitchFamily="18" charset="0"/>
              </a:rPr>
              <a:t>D</a:t>
            </a:r>
            <a:r>
              <a:rPr lang="ja-JP" altLang="en-US" sz="1300" kern="100" dirty="0">
                <a:latin typeface="+mj-ea"/>
                <a:cs typeface="Times New Roman" panose="02020603050405020304" pitchFamily="18" charset="0"/>
              </a:rPr>
              <a:t>・</a:t>
            </a:r>
            <a:r>
              <a:rPr lang="en-US" altLang="ja-JP" sz="1300" kern="100" dirty="0">
                <a:latin typeface="+mj-ea"/>
                <a:cs typeface="Times New Roman" panose="02020603050405020304" pitchFamily="18" charset="0"/>
              </a:rPr>
              <a:t>E</a:t>
            </a:r>
            <a:r>
              <a:rPr lang="ja-JP" altLang="en-US" sz="1300" kern="100" dirty="0">
                <a:latin typeface="+mj-ea"/>
                <a:cs typeface="Times New Roman" panose="02020603050405020304" pitchFamily="18" charset="0"/>
              </a:rPr>
              <a:t>地区、Ｉ地区、Ｑ地区）</a:t>
            </a:r>
            <a:endParaRPr lang="en-US" altLang="ja-JP" sz="1300" kern="100" dirty="0">
              <a:latin typeface="+mj-ea"/>
              <a:cs typeface="Times New Roman" panose="02020603050405020304" pitchFamily="18" charset="0"/>
            </a:endParaRPr>
          </a:p>
          <a:p>
            <a:pPr algn="just">
              <a:lnSpc>
                <a:spcPct val="150000"/>
              </a:lnSpc>
            </a:pPr>
            <a:r>
              <a:rPr lang="ja-JP" altLang="en-US" sz="1300" kern="100" dirty="0">
                <a:latin typeface="+mj-ea"/>
                <a:cs typeface="Times New Roman" panose="02020603050405020304" pitchFamily="18" charset="0"/>
              </a:rPr>
              <a:t>③　Ｌ地区基部荷さばき地</a:t>
            </a:r>
            <a:endParaRPr lang="en-US" altLang="ja-JP" sz="1300" kern="100" dirty="0">
              <a:latin typeface="+mj-ea"/>
              <a:cs typeface="Times New Roman" panose="02020603050405020304" pitchFamily="18" charset="0"/>
            </a:endParaRPr>
          </a:p>
          <a:p>
            <a:pPr algn="just">
              <a:lnSpc>
                <a:spcPct val="150000"/>
              </a:lnSpc>
            </a:pPr>
            <a:r>
              <a:rPr lang="ja-JP" altLang="en-US" sz="1300" kern="100" dirty="0">
                <a:latin typeface="+mj-ea"/>
                <a:ea typeface="+mj-ea"/>
                <a:cs typeface="Times New Roman" panose="02020603050405020304" pitchFamily="18" charset="0"/>
              </a:rPr>
              <a:t>④　</a:t>
            </a:r>
            <a:r>
              <a:rPr lang="ja-JP" altLang="en-US" sz="1300" kern="100" dirty="0">
                <a:latin typeface="+mj-ea"/>
                <a:cs typeface="Times New Roman" panose="02020603050405020304" pitchFamily="18" charset="0"/>
              </a:rPr>
              <a:t>青果物関連施設</a:t>
            </a:r>
            <a:endParaRPr lang="en-US" altLang="ja-JP" sz="1300" kern="100" dirty="0">
              <a:latin typeface="+mj-ea"/>
              <a:ea typeface="+mj-ea"/>
              <a:cs typeface="Times New Roman" panose="02020603050405020304" pitchFamily="18" charset="0"/>
            </a:endParaRPr>
          </a:p>
          <a:p>
            <a:pPr algn="just">
              <a:lnSpc>
                <a:spcPct val="150000"/>
              </a:lnSpc>
            </a:pPr>
            <a:r>
              <a:rPr lang="ja-JP" altLang="en-US" sz="1300" kern="100" dirty="0">
                <a:latin typeface="+mj-ea"/>
                <a:ea typeface="+mj-ea"/>
                <a:cs typeface="Times New Roman" panose="02020603050405020304" pitchFamily="18" charset="0"/>
              </a:rPr>
              <a:t>⑤　</a:t>
            </a:r>
            <a:r>
              <a:rPr lang="ja-JP" altLang="en-US" sz="1300" kern="100" dirty="0">
                <a:latin typeface="+mj-ea"/>
                <a:cs typeface="Times New Roman" panose="02020603050405020304" pitchFamily="18" charset="0"/>
              </a:rPr>
              <a:t>Ｒ地区荷さばき地</a:t>
            </a:r>
            <a:endParaRPr lang="en-US" altLang="ja-JP" sz="1300" kern="100" dirty="0">
              <a:latin typeface="+mj-ea"/>
              <a:cs typeface="Times New Roman" panose="02020603050405020304" pitchFamily="18" charset="0"/>
            </a:endParaRPr>
          </a:p>
          <a:p>
            <a:pPr algn="just">
              <a:lnSpc>
                <a:spcPct val="150000"/>
              </a:lnSpc>
            </a:pPr>
            <a:r>
              <a:rPr lang="ja-JP" altLang="en-US" sz="1300" kern="100" dirty="0">
                <a:latin typeface="+mj-ea"/>
                <a:ea typeface="+mj-ea"/>
                <a:cs typeface="Times New Roman" panose="02020603050405020304" pitchFamily="18" charset="0"/>
              </a:rPr>
              <a:t>⑥　</a:t>
            </a:r>
            <a:r>
              <a:rPr lang="ja-JP" altLang="en-US" sz="1300" kern="100" dirty="0">
                <a:latin typeface="+mj-ea"/>
                <a:cs typeface="Times New Roman" panose="02020603050405020304" pitchFamily="18" charset="0"/>
              </a:rPr>
              <a:t>Ｋ地区荷さばき地（上屋含む）</a:t>
            </a:r>
            <a:endParaRPr lang="en-US" altLang="ja-JP" sz="1300" kern="100" dirty="0">
              <a:latin typeface="+mj-ea"/>
              <a:ea typeface="+mj-ea"/>
              <a:cs typeface="Times New Roman" panose="02020603050405020304" pitchFamily="18" charset="0"/>
            </a:endParaRPr>
          </a:p>
          <a:p>
            <a:pPr algn="just">
              <a:lnSpc>
                <a:spcPct val="150000"/>
              </a:lnSpc>
            </a:pPr>
            <a:r>
              <a:rPr lang="ja-JP" altLang="en-US" sz="1300" kern="100" dirty="0">
                <a:latin typeface="+mj-ea"/>
                <a:ea typeface="+mj-ea"/>
                <a:cs typeface="Times New Roman" panose="02020603050405020304" pitchFamily="18" charset="0"/>
              </a:rPr>
              <a:t>⑦　</a:t>
            </a:r>
            <a:r>
              <a:rPr lang="ja-JP" altLang="en-US" sz="1300" kern="100" dirty="0">
                <a:latin typeface="+mj-ea"/>
                <a:cs typeface="Times New Roman" panose="02020603050405020304" pitchFamily="18" charset="0"/>
              </a:rPr>
              <a:t>Ｃ</a:t>
            </a:r>
            <a:r>
              <a:rPr lang="en-US" altLang="ja-JP" sz="1300" kern="100" dirty="0">
                <a:latin typeface="+mj-ea"/>
                <a:cs typeface="Times New Roman" panose="02020603050405020304" pitchFamily="18" charset="0"/>
              </a:rPr>
              <a:t>-1</a:t>
            </a:r>
            <a:r>
              <a:rPr lang="ja-JP" altLang="en-US" sz="1300" kern="100" dirty="0">
                <a:latin typeface="+mj-ea"/>
                <a:cs typeface="Times New Roman" panose="02020603050405020304" pitchFamily="18" charset="0"/>
              </a:rPr>
              <a:t>地区西荷さばき地</a:t>
            </a:r>
            <a:endParaRPr lang="en-US" altLang="ja-JP" sz="1300" kern="100" dirty="0">
              <a:latin typeface="+mj-ea"/>
              <a:ea typeface="+mj-ea"/>
              <a:cs typeface="Times New Roman" panose="02020603050405020304" pitchFamily="18" charset="0"/>
            </a:endParaRPr>
          </a:p>
          <a:p>
            <a:pPr algn="just">
              <a:lnSpc>
                <a:spcPct val="150000"/>
              </a:lnSpc>
            </a:pPr>
            <a:r>
              <a:rPr lang="ja-JP" altLang="en-US" sz="1300" kern="100" dirty="0">
                <a:latin typeface="+mj-ea"/>
                <a:ea typeface="+mj-ea"/>
                <a:cs typeface="Times New Roman" panose="02020603050405020304" pitchFamily="18" charset="0"/>
              </a:rPr>
              <a:t>⑧　</a:t>
            </a:r>
            <a:r>
              <a:rPr lang="ja-JP" altLang="en-US" sz="1300" kern="100" dirty="0">
                <a:latin typeface="+mj-ea"/>
                <a:cs typeface="Times New Roman" panose="02020603050405020304" pitchFamily="18" charset="0"/>
              </a:rPr>
              <a:t>北港白津地区荷さばき地</a:t>
            </a:r>
            <a:endParaRPr lang="en-US" altLang="ja-JP" sz="1300" kern="100" dirty="0">
              <a:latin typeface="+mj-ea"/>
              <a:ea typeface="+mj-ea"/>
              <a:cs typeface="Times New Roman" panose="02020603050405020304" pitchFamily="18" charset="0"/>
            </a:endParaRPr>
          </a:p>
          <a:p>
            <a:pPr algn="just">
              <a:lnSpc>
                <a:spcPct val="150000"/>
              </a:lnSpc>
            </a:pPr>
            <a:r>
              <a:rPr lang="ja-JP" altLang="en-US" sz="1300" kern="100" dirty="0">
                <a:latin typeface="+mj-ea"/>
                <a:ea typeface="+mj-ea"/>
                <a:cs typeface="Times New Roman" panose="02020603050405020304" pitchFamily="18" charset="0"/>
              </a:rPr>
              <a:t>⑨　</a:t>
            </a:r>
            <a:r>
              <a:rPr lang="ja-JP" altLang="en-US" sz="1300" kern="100" dirty="0">
                <a:latin typeface="+mj-ea"/>
                <a:cs typeface="Times New Roman" panose="02020603050405020304" pitchFamily="18" charset="0"/>
              </a:rPr>
              <a:t>Ｊ地区荷さばき地</a:t>
            </a:r>
            <a:endParaRPr lang="en-US" altLang="ja-JP" sz="1300" kern="100" dirty="0">
              <a:latin typeface="+mj-ea"/>
              <a:ea typeface="+mj-ea"/>
              <a:cs typeface="Times New Roman" panose="02020603050405020304" pitchFamily="18" charset="0"/>
            </a:endParaRPr>
          </a:p>
          <a:p>
            <a:pPr lvl="0" algn="just">
              <a:lnSpc>
                <a:spcPct val="150000"/>
              </a:lnSpc>
              <a:spcAft>
                <a:spcPts val="0"/>
              </a:spcAft>
            </a:pPr>
            <a:r>
              <a:rPr lang="ja-JP" altLang="en-US" sz="1300" kern="100" dirty="0">
                <a:latin typeface="+mj-ea"/>
                <a:ea typeface="+mj-ea"/>
                <a:cs typeface="Times New Roman" panose="02020603050405020304" pitchFamily="18" charset="0"/>
              </a:rPr>
              <a:t>⑩　</a:t>
            </a:r>
            <a:r>
              <a:rPr lang="ja-JP" altLang="en-US" sz="1300" kern="100" dirty="0">
                <a:latin typeface="+mj-ea"/>
                <a:cs typeface="Times New Roman" panose="02020603050405020304" pitchFamily="18" charset="0"/>
              </a:rPr>
              <a:t>ＫＦ地区荷さばき地（船客上屋含む） </a:t>
            </a:r>
            <a:endParaRPr lang="en-US" altLang="ja-JP" sz="1300" kern="100" dirty="0">
              <a:latin typeface="+mj-ea"/>
              <a:cs typeface="Times New Roman" panose="02020603050405020304" pitchFamily="18" charset="0"/>
            </a:endParaRPr>
          </a:p>
        </p:txBody>
      </p:sp>
      <p:sp>
        <p:nvSpPr>
          <p:cNvPr id="5" name="タイトル 1"/>
          <p:cNvSpPr>
            <a:spLocks noGrp="1"/>
          </p:cNvSpPr>
          <p:nvPr>
            <p:ph type="title"/>
          </p:nvPr>
        </p:nvSpPr>
        <p:spPr>
          <a:xfrm>
            <a:off x="-112544" y="8120"/>
            <a:ext cx="7886700" cy="618186"/>
          </a:xfrm>
        </p:spPr>
        <p:txBody>
          <a:bodyPr>
            <a:noAutofit/>
          </a:bodyPr>
          <a:lstStyle/>
          <a:p>
            <a:r>
              <a:rPr kumimoji="1" lang="ja-JP" altLang="en-US" sz="1400" b="1" dirty="0">
                <a:solidFill>
                  <a:schemeClr val="tx1"/>
                </a:solidFill>
                <a:latin typeface="+mj-ea"/>
              </a:rPr>
              <a:t>　</a:t>
            </a:r>
            <a:r>
              <a:rPr lang="en-US" altLang="ja-JP" sz="1600" b="1" dirty="0">
                <a:solidFill>
                  <a:schemeClr val="tx1"/>
                </a:solidFill>
                <a:latin typeface="+mj-ea"/>
              </a:rPr>
              <a:t>Ⅱ.</a:t>
            </a:r>
            <a:r>
              <a:rPr kumimoji="1" lang="ja-JP" altLang="en-US" sz="1600" b="1" dirty="0">
                <a:solidFill>
                  <a:schemeClr val="tx1"/>
                </a:solidFill>
                <a:latin typeface="+mj-ea"/>
              </a:rPr>
              <a:t>港湾施設提供事業の課題</a:t>
            </a:r>
            <a:r>
              <a:rPr kumimoji="1" lang="en-US" altLang="ja-JP" sz="1600" b="1" dirty="0">
                <a:solidFill>
                  <a:schemeClr val="tx1"/>
                </a:solidFill>
                <a:latin typeface="+mj-ea"/>
              </a:rPr>
              <a:t/>
            </a:r>
            <a:br>
              <a:rPr kumimoji="1" lang="en-US" altLang="ja-JP" sz="1600" b="1" dirty="0">
                <a:solidFill>
                  <a:schemeClr val="tx1"/>
                </a:solidFill>
                <a:latin typeface="+mj-ea"/>
              </a:rPr>
            </a:br>
            <a:endParaRPr kumimoji="1" lang="ja-JP" altLang="en-US" sz="1600" b="1" dirty="0">
              <a:solidFill>
                <a:schemeClr val="tx1"/>
              </a:solidFill>
              <a:latin typeface="+mj-ea"/>
            </a:endParaRPr>
          </a:p>
        </p:txBody>
      </p:sp>
      <p:sp>
        <p:nvSpPr>
          <p:cNvPr id="9" name="正方形/長方形 8"/>
          <p:cNvSpPr/>
          <p:nvPr/>
        </p:nvSpPr>
        <p:spPr>
          <a:xfrm>
            <a:off x="94884" y="212766"/>
            <a:ext cx="8978173" cy="623248"/>
          </a:xfrm>
          <a:prstGeom prst="rect">
            <a:avLst/>
          </a:prstGeom>
        </p:spPr>
        <p:txBody>
          <a:bodyPr wrap="square">
            <a:spAutoFit/>
          </a:bodyPr>
          <a:lstStyle/>
          <a:p>
            <a:pPr marL="342900" indent="-342900" algn="just">
              <a:lnSpc>
                <a:spcPct val="150000"/>
              </a:lnSpc>
              <a:buFont typeface="Wingdings" panose="05000000000000000000" pitchFamily="2" charset="2"/>
              <a:buChar char="Ø"/>
            </a:pPr>
            <a:r>
              <a:rPr lang="ja-JP" altLang="en-US" sz="1200" kern="100" dirty="0">
                <a:effectLst/>
                <a:latin typeface="+mj-ea"/>
                <a:ea typeface="+mj-ea"/>
                <a:cs typeface="Times New Roman" panose="02020603050405020304" pitchFamily="18" charset="0"/>
              </a:rPr>
              <a:t>施設提供事業の課題を、全般的課題と個別課題に分類するとともに、それらを</a:t>
            </a:r>
            <a:r>
              <a:rPr lang="ja-JP" altLang="en-US" sz="1200" kern="100" dirty="0">
                <a:latin typeface="+mj-ea"/>
                <a:ea typeface="+mj-ea"/>
                <a:cs typeface="Times New Roman" panose="02020603050405020304" pitchFamily="18" charset="0"/>
              </a:rPr>
              <a:t>短期間で取り組むべきものと、中期的に取り組むべきものに区分している。</a:t>
            </a:r>
            <a:endParaRPr lang="en-US" altLang="ja-JP" sz="1200" kern="100" dirty="0">
              <a:latin typeface="+mj-ea"/>
              <a:ea typeface="+mj-ea"/>
              <a:cs typeface="Times New Roman" panose="02020603050405020304" pitchFamily="18" charset="0"/>
            </a:endParaRPr>
          </a:p>
        </p:txBody>
      </p:sp>
      <p:sp>
        <p:nvSpPr>
          <p:cNvPr id="4" name="スライド番号プレースホルダー 3"/>
          <p:cNvSpPr>
            <a:spLocks noGrp="1"/>
          </p:cNvSpPr>
          <p:nvPr>
            <p:ph type="sldNum" sz="quarter" idx="12"/>
          </p:nvPr>
        </p:nvSpPr>
        <p:spPr>
          <a:xfrm>
            <a:off x="8711846" y="6624770"/>
            <a:ext cx="512638" cy="365125"/>
          </a:xfrm>
        </p:spPr>
        <p:txBody>
          <a:bodyPr/>
          <a:lstStyle/>
          <a:p>
            <a:r>
              <a:rPr kumimoji="1" lang="ja-JP" altLang="en-US" dirty="0"/>
              <a:t>３</a:t>
            </a:r>
          </a:p>
        </p:txBody>
      </p:sp>
      <p:grpSp>
        <p:nvGrpSpPr>
          <p:cNvPr id="3" name="グループ化 2"/>
          <p:cNvGrpSpPr/>
          <p:nvPr/>
        </p:nvGrpSpPr>
        <p:grpSpPr>
          <a:xfrm>
            <a:off x="183930" y="777407"/>
            <a:ext cx="8758523" cy="927760"/>
            <a:chOff x="94884" y="2003964"/>
            <a:chExt cx="8495055" cy="1034034"/>
          </a:xfrm>
        </p:grpSpPr>
        <p:sp>
          <p:nvSpPr>
            <p:cNvPr id="14" name="正方形/長方形 13"/>
            <p:cNvSpPr/>
            <p:nvPr/>
          </p:nvSpPr>
          <p:spPr>
            <a:xfrm>
              <a:off x="94884" y="2008808"/>
              <a:ext cx="8495055" cy="1029190"/>
            </a:xfrm>
            <a:prstGeom prst="rect">
              <a:avLst/>
            </a:prstGeom>
            <a:ln w="38100">
              <a:solidFill>
                <a:srgbClr val="7030A0"/>
              </a:solidFill>
            </a:ln>
          </p:spPr>
          <p:txBody>
            <a:bodyPr wrap="square" anchor="ctr">
              <a:noAutofit/>
            </a:bodyPr>
            <a:lstStyle/>
            <a:p>
              <a:pPr lvl="0" algn="just">
                <a:lnSpc>
                  <a:spcPct val="150000"/>
                </a:lnSpc>
                <a:spcAft>
                  <a:spcPts val="0"/>
                </a:spcAft>
              </a:pPr>
              <a:endParaRPr lang="en-US" altLang="ja-JP" sz="1200" i="1" kern="100" dirty="0">
                <a:latin typeface="+mj-ea"/>
                <a:ea typeface="+mj-ea"/>
                <a:cs typeface="Times New Roman" panose="02020603050405020304" pitchFamily="18" charset="0"/>
              </a:endParaRPr>
            </a:p>
            <a:p>
              <a:pPr marL="285750" lvl="0" indent="-285750" algn="just">
                <a:lnSpc>
                  <a:spcPct val="150000"/>
                </a:lnSpc>
                <a:spcAft>
                  <a:spcPts val="0"/>
                </a:spcAft>
                <a:buFont typeface="Wingdings" panose="05000000000000000000" pitchFamily="2" charset="2"/>
                <a:buChar char="Ø"/>
              </a:pPr>
              <a:r>
                <a:rPr lang="ja-JP" altLang="en-US" sz="1200" i="1" kern="100" dirty="0">
                  <a:latin typeface="+mj-ea"/>
                  <a:ea typeface="+mj-ea"/>
                  <a:cs typeface="Times New Roman" panose="02020603050405020304" pitchFamily="18" charset="0"/>
                </a:rPr>
                <a:t>短期間で取り組むべきもの（短期的取組）　令和</a:t>
              </a:r>
              <a:r>
                <a:rPr lang="en-US" altLang="ja-JP" sz="1200" kern="100" dirty="0">
                  <a:latin typeface="+mj-ea"/>
                  <a:ea typeface="+mj-ea"/>
                  <a:cs typeface="Times New Roman" panose="02020603050405020304" pitchFamily="18" charset="0"/>
                </a:rPr>
                <a:t>2</a:t>
              </a:r>
              <a:r>
                <a:rPr lang="ja-JP" altLang="en-US" sz="1200" i="1" kern="100" dirty="0">
                  <a:latin typeface="+mj-ea"/>
                  <a:ea typeface="+mj-ea"/>
                  <a:cs typeface="Times New Roman" panose="02020603050405020304" pitchFamily="18" charset="0"/>
                </a:rPr>
                <a:t>年度まで</a:t>
              </a:r>
              <a:endParaRPr lang="en-US" altLang="ja-JP" sz="1200" i="1" kern="100" dirty="0">
                <a:latin typeface="+mj-ea"/>
                <a:ea typeface="+mj-ea"/>
                <a:cs typeface="Times New Roman" panose="02020603050405020304" pitchFamily="18" charset="0"/>
              </a:endParaRPr>
            </a:p>
            <a:p>
              <a:pPr marL="285750" lvl="0" indent="-285750" algn="just">
                <a:lnSpc>
                  <a:spcPct val="150000"/>
                </a:lnSpc>
                <a:spcAft>
                  <a:spcPts val="0"/>
                </a:spcAft>
                <a:buFont typeface="Wingdings" panose="05000000000000000000" pitchFamily="2" charset="2"/>
                <a:buChar char="Ø"/>
              </a:pPr>
              <a:r>
                <a:rPr lang="ja-JP" altLang="en-US" sz="1200" i="1" kern="100" dirty="0">
                  <a:latin typeface="+mj-ea"/>
                  <a:ea typeface="+mj-ea"/>
                  <a:cs typeface="Times New Roman" panose="02020603050405020304" pitchFamily="18" charset="0"/>
                </a:rPr>
                <a:t>中期的に取り組むべきもの（中期的取組）　令和</a:t>
              </a:r>
              <a:r>
                <a:rPr lang="en-US" altLang="ja-JP" sz="1200" kern="100" dirty="0">
                  <a:latin typeface="+mj-ea"/>
                  <a:ea typeface="+mj-ea"/>
                  <a:cs typeface="Times New Roman" panose="02020603050405020304" pitchFamily="18" charset="0"/>
                </a:rPr>
                <a:t>4</a:t>
              </a:r>
              <a:r>
                <a:rPr lang="ja-JP" altLang="en-US" sz="1200" i="1" kern="100" dirty="0">
                  <a:latin typeface="+mj-ea"/>
                  <a:ea typeface="+mj-ea"/>
                  <a:cs typeface="Times New Roman" panose="02020603050405020304" pitchFamily="18" charset="0"/>
                </a:rPr>
                <a:t>年度まで</a:t>
              </a:r>
              <a:endParaRPr lang="ja-JP" altLang="ja-JP" sz="1200" i="1" kern="100" dirty="0">
                <a:latin typeface="+mj-ea"/>
                <a:ea typeface="+mj-ea"/>
                <a:cs typeface="Times New Roman" panose="02020603050405020304" pitchFamily="18" charset="0"/>
              </a:endParaRPr>
            </a:p>
          </p:txBody>
        </p:sp>
        <p:sp>
          <p:nvSpPr>
            <p:cNvPr id="15" name="正方形/長方形 14"/>
            <p:cNvSpPr/>
            <p:nvPr/>
          </p:nvSpPr>
          <p:spPr>
            <a:xfrm>
              <a:off x="94885" y="2003964"/>
              <a:ext cx="2837041" cy="296658"/>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bg1"/>
                  </a:solidFill>
                </a:rPr>
                <a:t>　課題ごとの</a:t>
              </a:r>
              <a:r>
                <a:rPr lang="ja-JP" altLang="en-US" sz="1200" dirty="0" smtClean="0">
                  <a:solidFill>
                    <a:schemeClr val="bg1"/>
                  </a:solidFill>
                </a:rPr>
                <a:t>取組期間</a:t>
              </a:r>
              <a:r>
                <a:rPr lang="ja-JP" altLang="en-US" sz="1200" dirty="0">
                  <a:solidFill>
                    <a:schemeClr val="bg1"/>
                  </a:solidFill>
                </a:rPr>
                <a:t>の目標年次</a:t>
              </a:r>
            </a:p>
          </p:txBody>
        </p:sp>
      </p:grpSp>
      <p:sp>
        <p:nvSpPr>
          <p:cNvPr id="16" name="タイトル 1"/>
          <p:cNvSpPr txBox="1">
            <a:spLocks/>
          </p:cNvSpPr>
          <p:nvPr/>
        </p:nvSpPr>
        <p:spPr>
          <a:xfrm>
            <a:off x="212066" y="1709995"/>
            <a:ext cx="3858138" cy="341235"/>
          </a:xfrm>
          <a:prstGeom prst="rect">
            <a:avLst/>
          </a:prstGeom>
          <a:noFill/>
        </p:spPr>
        <p:txBody>
          <a:bodyPr vert="horz" lIns="91440" tIns="45720" rIns="91440" bIns="45720"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1400" b="1" dirty="0">
                <a:solidFill>
                  <a:schemeClr val="tx1"/>
                </a:solidFill>
                <a:latin typeface="+mj-ea"/>
              </a:rPr>
              <a:t>経営計画で抽出した課題</a:t>
            </a:r>
          </a:p>
        </p:txBody>
      </p:sp>
      <p:grpSp>
        <p:nvGrpSpPr>
          <p:cNvPr id="8" name="グループ化 7"/>
          <p:cNvGrpSpPr/>
          <p:nvPr/>
        </p:nvGrpSpPr>
        <p:grpSpPr>
          <a:xfrm>
            <a:off x="141726" y="1932590"/>
            <a:ext cx="8941579" cy="4992832"/>
            <a:chOff x="71386" y="2680750"/>
            <a:chExt cx="8941579" cy="4992832"/>
          </a:xfrm>
        </p:grpSpPr>
        <p:sp>
          <p:nvSpPr>
            <p:cNvPr id="25" name="正方形/長方形 24"/>
            <p:cNvSpPr/>
            <p:nvPr/>
          </p:nvSpPr>
          <p:spPr>
            <a:xfrm>
              <a:off x="6546856" y="4539449"/>
              <a:ext cx="2466109" cy="3134133"/>
            </a:xfrm>
            <a:prstGeom prst="rect">
              <a:avLst/>
            </a:prstGeom>
            <a:ln w="38100">
              <a:noFill/>
            </a:ln>
          </p:spPr>
          <p:txBody>
            <a:bodyPr wrap="square" anchor="ctr">
              <a:noAutofit/>
            </a:bodyPr>
            <a:lstStyle/>
            <a:p>
              <a:pPr lvl="0" algn="r">
                <a:lnSpc>
                  <a:spcPct val="150000"/>
                </a:lnSpc>
                <a:spcAft>
                  <a:spcPts val="0"/>
                </a:spcAft>
              </a:pPr>
              <a:r>
                <a:rPr lang="ja-JP" altLang="en-US" sz="1300" i="1" kern="100" dirty="0">
                  <a:latin typeface="+mj-ea"/>
                  <a:ea typeface="+mj-ea"/>
                  <a:cs typeface="Times New Roman" panose="02020603050405020304" pitchFamily="18" charset="0"/>
                </a:rPr>
                <a:t>（短期的取組）</a:t>
              </a:r>
            </a:p>
            <a:p>
              <a:pPr algn="r">
                <a:lnSpc>
                  <a:spcPct val="150000"/>
                </a:lnSpc>
              </a:pPr>
              <a:r>
                <a:rPr lang="ja-JP" altLang="en-US" sz="1300" i="1" kern="100" dirty="0">
                  <a:latin typeface="+mj-ea"/>
                  <a:cs typeface="Times New Roman" panose="02020603050405020304" pitchFamily="18" charset="0"/>
                </a:rPr>
                <a:t>（短期的取組）</a:t>
              </a:r>
              <a:endParaRPr lang="en-US" altLang="ja-JP" sz="1300" i="1" kern="100" dirty="0">
                <a:latin typeface="+mj-ea"/>
                <a:ea typeface="+mj-ea"/>
                <a:cs typeface="Times New Roman" panose="02020603050405020304" pitchFamily="18" charset="0"/>
              </a:endParaRPr>
            </a:p>
            <a:p>
              <a:pPr lvl="0" algn="r">
                <a:lnSpc>
                  <a:spcPct val="150000"/>
                </a:lnSpc>
                <a:spcAft>
                  <a:spcPts val="0"/>
                </a:spcAft>
              </a:pPr>
              <a:r>
                <a:rPr lang="ja-JP" altLang="en-US" sz="1300" i="1" kern="100" dirty="0">
                  <a:latin typeface="+mj-ea"/>
                  <a:cs typeface="Times New Roman" panose="02020603050405020304" pitchFamily="18" charset="0"/>
                </a:rPr>
                <a:t>（短期的取組）</a:t>
              </a:r>
              <a:endParaRPr lang="ja-JP" altLang="en-US" sz="1300" i="1" kern="100" dirty="0">
                <a:latin typeface="+mj-ea"/>
                <a:ea typeface="+mj-ea"/>
                <a:cs typeface="Times New Roman" panose="02020603050405020304" pitchFamily="18" charset="0"/>
              </a:endParaRPr>
            </a:p>
            <a:p>
              <a:pPr lvl="0" algn="r">
                <a:lnSpc>
                  <a:spcPct val="150000"/>
                </a:lnSpc>
                <a:spcAft>
                  <a:spcPts val="0"/>
                </a:spcAft>
              </a:pPr>
              <a:r>
                <a:rPr lang="ja-JP" altLang="en-US" sz="1300" i="1" kern="100" dirty="0">
                  <a:latin typeface="+mj-ea"/>
                  <a:cs typeface="Times New Roman" panose="02020603050405020304" pitchFamily="18" charset="0"/>
                </a:rPr>
                <a:t>（中期的取組）</a:t>
              </a:r>
              <a:endParaRPr lang="ja-JP" altLang="en-US" sz="1300" i="1" kern="100" dirty="0">
                <a:latin typeface="+mj-ea"/>
                <a:ea typeface="+mj-ea"/>
                <a:cs typeface="Times New Roman" panose="02020603050405020304" pitchFamily="18" charset="0"/>
              </a:endParaRPr>
            </a:p>
            <a:p>
              <a:pPr lvl="0" algn="r">
                <a:lnSpc>
                  <a:spcPct val="150000"/>
                </a:lnSpc>
                <a:spcAft>
                  <a:spcPts val="0"/>
                </a:spcAft>
              </a:pPr>
              <a:r>
                <a:rPr lang="ja-JP" altLang="en-US" sz="1300" i="1" kern="100" dirty="0">
                  <a:latin typeface="+mj-ea"/>
                  <a:cs typeface="Times New Roman" panose="02020603050405020304" pitchFamily="18" charset="0"/>
                </a:rPr>
                <a:t>（中期的取組）</a:t>
              </a:r>
              <a:endParaRPr lang="en-US" altLang="ja-JP" sz="1300" i="1" kern="100" dirty="0">
                <a:latin typeface="+mj-ea"/>
                <a:cs typeface="Times New Roman" panose="02020603050405020304" pitchFamily="18" charset="0"/>
              </a:endParaRPr>
            </a:p>
            <a:p>
              <a:pPr lvl="0" algn="r">
                <a:lnSpc>
                  <a:spcPct val="150000"/>
                </a:lnSpc>
                <a:spcAft>
                  <a:spcPts val="0"/>
                </a:spcAft>
              </a:pPr>
              <a:r>
                <a:rPr lang="ja-JP" altLang="en-US" sz="1300" i="1" kern="100" dirty="0">
                  <a:latin typeface="+mj-ea"/>
                  <a:ea typeface="+mj-ea"/>
                  <a:cs typeface="Times New Roman" panose="02020603050405020304" pitchFamily="18" charset="0"/>
                </a:rPr>
                <a:t>（中期的取組）</a:t>
              </a:r>
              <a:endParaRPr lang="en-US" altLang="ja-JP" sz="1300" i="1" kern="100" dirty="0">
                <a:latin typeface="+mj-ea"/>
                <a:ea typeface="+mj-ea"/>
                <a:cs typeface="Times New Roman" panose="02020603050405020304" pitchFamily="18" charset="0"/>
              </a:endParaRPr>
            </a:p>
            <a:p>
              <a:pPr lvl="0" algn="r">
                <a:lnSpc>
                  <a:spcPct val="150000"/>
                </a:lnSpc>
                <a:spcAft>
                  <a:spcPts val="0"/>
                </a:spcAft>
              </a:pPr>
              <a:r>
                <a:rPr lang="ja-JP" altLang="en-US" sz="1300" i="1" kern="100" dirty="0">
                  <a:latin typeface="+mj-ea"/>
                  <a:ea typeface="+mj-ea"/>
                  <a:cs typeface="Times New Roman" panose="02020603050405020304" pitchFamily="18" charset="0"/>
                </a:rPr>
                <a:t>（中期的取組）</a:t>
              </a:r>
              <a:endParaRPr lang="en-US" altLang="ja-JP" sz="1300" i="1" kern="100" dirty="0">
                <a:latin typeface="+mj-ea"/>
                <a:ea typeface="+mj-ea"/>
                <a:cs typeface="Times New Roman" panose="02020603050405020304" pitchFamily="18" charset="0"/>
              </a:endParaRPr>
            </a:p>
            <a:p>
              <a:pPr lvl="0" algn="r">
                <a:lnSpc>
                  <a:spcPct val="150000"/>
                </a:lnSpc>
                <a:spcAft>
                  <a:spcPts val="0"/>
                </a:spcAft>
              </a:pPr>
              <a:r>
                <a:rPr lang="ja-JP" altLang="en-US" sz="1300" i="1" kern="100" dirty="0">
                  <a:latin typeface="+mj-ea"/>
                  <a:ea typeface="+mj-ea"/>
                  <a:cs typeface="Times New Roman" panose="02020603050405020304" pitchFamily="18" charset="0"/>
                </a:rPr>
                <a:t>（中期的取組）</a:t>
              </a:r>
              <a:endParaRPr lang="en-US" altLang="ja-JP" sz="1300" i="1" kern="100" dirty="0">
                <a:latin typeface="+mj-ea"/>
                <a:ea typeface="+mj-ea"/>
                <a:cs typeface="Times New Roman" panose="02020603050405020304" pitchFamily="18" charset="0"/>
              </a:endParaRPr>
            </a:p>
            <a:p>
              <a:pPr lvl="0" algn="r">
                <a:lnSpc>
                  <a:spcPct val="150000"/>
                </a:lnSpc>
                <a:spcAft>
                  <a:spcPts val="0"/>
                </a:spcAft>
              </a:pPr>
              <a:r>
                <a:rPr lang="ja-JP" altLang="en-US" sz="1300" i="1" kern="100" dirty="0">
                  <a:latin typeface="+mj-ea"/>
                  <a:ea typeface="+mj-ea"/>
                  <a:cs typeface="Times New Roman" panose="02020603050405020304" pitchFamily="18" charset="0"/>
                </a:rPr>
                <a:t>（中期的取組）</a:t>
              </a:r>
              <a:endParaRPr lang="en-US" altLang="ja-JP" sz="1300" i="1" kern="100" dirty="0">
                <a:latin typeface="+mj-ea"/>
                <a:ea typeface="+mj-ea"/>
                <a:cs typeface="Times New Roman" panose="02020603050405020304" pitchFamily="18" charset="0"/>
              </a:endParaRPr>
            </a:p>
            <a:p>
              <a:pPr lvl="0" algn="r">
                <a:lnSpc>
                  <a:spcPct val="150000"/>
                </a:lnSpc>
                <a:spcAft>
                  <a:spcPts val="0"/>
                </a:spcAft>
              </a:pPr>
              <a:r>
                <a:rPr lang="ja-JP" altLang="en-US" sz="1300" i="1" kern="100" dirty="0">
                  <a:latin typeface="+mj-ea"/>
                  <a:ea typeface="+mj-ea"/>
                  <a:cs typeface="Times New Roman" panose="02020603050405020304" pitchFamily="18" charset="0"/>
                </a:rPr>
                <a:t>（中期的取組）</a:t>
              </a:r>
            </a:p>
          </p:txBody>
        </p:sp>
        <p:sp>
          <p:nvSpPr>
            <p:cNvPr id="20" name="正方形/長方形 19"/>
            <p:cNvSpPr/>
            <p:nvPr/>
          </p:nvSpPr>
          <p:spPr>
            <a:xfrm>
              <a:off x="71386" y="2713220"/>
              <a:ext cx="1600222" cy="186411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rPr>
                <a:t>全般的課題</a:t>
              </a:r>
            </a:p>
          </p:txBody>
        </p:sp>
        <p:sp>
          <p:nvSpPr>
            <p:cNvPr id="18" name="正方形/長方形 17"/>
            <p:cNvSpPr/>
            <p:nvPr/>
          </p:nvSpPr>
          <p:spPr>
            <a:xfrm>
              <a:off x="1762633" y="2713220"/>
              <a:ext cx="7114118" cy="1864116"/>
            </a:xfrm>
            <a:prstGeom prst="rect">
              <a:avLst/>
            </a:prstGeom>
            <a:noFill/>
            <a:ln w="38100">
              <a:solidFill>
                <a:srgbClr val="7030A0"/>
              </a:solidFill>
            </a:ln>
          </p:spPr>
          <p:txBody>
            <a:bodyPr wrap="square" anchor="ctr">
              <a:noAutofit/>
            </a:bodyPr>
            <a:lstStyle/>
            <a:p>
              <a:pPr lvl="0" algn="just">
                <a:lnSpc>
                  <a:spcPct val="150000"/>
                </a:lnSpc>
                <a:spcAft>
                  <a:spcPts val="0"/>
                </a:spcAft>
              </a:pPr>
              <a:r>
                <a:rPr lang="ja-JP" altLang="en-US" sz="1300" i="1" kern="100" dirty="0">
                  <a:latin typeface="+mj-ea"/>
                  <a:ea typeface="+mj-ea"/>
                  <a:cs typeface="Times New Roman" panose="02020603050405020304" pitchFamily="18" charset="0"/>
                </a:rPr>
                <a:t>①　</a:t>
              </a:r>
              <a:r>
                <a:rPr lang="ja-JP" altLang="en-US" sz="1300" i="1" kern="100" dirty="0">
                  <a:latin typeface="+mj-ea"/>
                  <a:cs typeface="Times New Roman" panose="02020603050405020304" pitchFamily="18" charset="0"/>
                </a:rPr>
                <a:t>稼働率向上のための分析及び戦略策定が必要</a:t>
              </a:r>
              <a:endParaRPr lang="en-US" altLang="ja-JP" sz="1300" i="1" kern="100" dirty="0">
                <a:latin typeface="+mj-ea"/>
                <a:cs typeface="Times New Roman" panose="02020603050405020304" pitchFamily="18" charset="0"/>
              </a:endParaRPr>
            </a:p>
            <a:p>
              <a:pPr lvl="0" algn="just">
                <a:lnSpc>
                  <a:spcPct val="150000"/>
                </a:lnSpc>
                <a:spcAft>
                  <a:spcPts val="0"/>
                </a:spcAft>
              </a:pPr>
              <a:r>
                <a:rPr lang="ja-JP" altLang="en-US" sz="1300" i="1" kern="100" dirty="0">
                  <a:latin typeface="+mj-ea"/>
                  <a:ea typeface="+mj-ea"/>
                  <a:cs typeface="Times New Roman" panose="02020603050405020304" pitchFamily="18" charset="0"/>
                </a:rPr>
                <a:t>②　営業損益の安定的黒字体質の構築が必要</a:t>
              </a:r>
              <a:endParaRPr lang="en-US" altLang="ja-JP" sz="1300" i="1" kern="100" dirty="0">
                <a:latin typeface="+mj-ea"/>
                <a:ea typeface="+mj-ea"/>
                <a:cs typeface="Times New Roman" panose="02020603050405020304" pitchFamily="18" charset="0"/>
              </a:endParaRPr>
            </a:p>
            <a:p>
              <a:pPr algn="just">
                <a:lnSpc>
                  <a:spcPct val="150000"/>
                </a:lnSpc>
              </a:pPr>
              <a:r>
                <a:rPr lang="ja-JP" altLang="en-US" sz="1300" i="1" kern="100" dirty="0">
                  <a:latin typeface="+mj-ea"/>
                  <a:ea typeface="+mj-ea"/>
                  <a:cs typeface="Times New Roman" panose="02020603050405020304" pitchFamily="18" charset="0"/>
                </a:rPr>
                <a:t>③　</a:t>
              </a:r>
              <a:r>
                <a:rPr lang="ja-JP" altLang="en-US" sz="1300" i="1" kern="100" dirty="0">
                  <a:latin typeface="+mj-ea"/>
                  <a:cs typeface="Times New Roman" panose="02020603050405020304" pitchFamily="18" charset="0"/>
                </a:rPr>
                <a:t>過大な土地賃借料負担</a:t>
              </a:r>
              <a:r>
                <a:rPr lang="en-US" altLang="ja-JP" sz="1300" i="1" kern="100" dirty="0">
                  <a:latin typeface="+mj-ea"/>
                  <a:cs typeface="Times New Roman" panose="02020603050405020304" pitchFamily="18" charset="0"/>
                </a:rPr>
                <a:t>(</a:t>
              </a:r>
              <a:r>
                <a:rPr lang="ja-JP" altLang="en-US" sz="1300" i="1" kern="100" dirty="0">
                  <a:latin typeface="+mj-ea"/>
                  <a:cs typeface="Times New Roman" panose="02020603050405020304" pitchFamily="18" charset="0"/>
                </a:rPr>
                <a:t>施設提供事業から埋立事業への支払</a:t>
              </a:r>
              <a:r>
                <a:rPr lang="en-US" altLang="ja-JP" sz="1300" i="1" kern="100" dirty="0">
                  <a:latin typeface="+mj-ea"/>
                  <a:cs typeface="Times New Roman" panose="02020603050405020304" pitchFamily="18" charset="0"/>
                </a:rPr>
                <a:t>) </a:t>
              </a:r>
              <a:endParaRPr lang="en-US" altLang="ja-JP" sz="1300" i="1" kern="100" dirty="0">
                <a:latin typeface="+mj-ea"/>
                <a:ea typeface="+mj-ea"/>
                <a:cs typeface="Times New Roman" panose="02020603050405020304" pitchFamily="18" charset="0"/>
              </a:endParaRPr>
            </a:p>
            <a:p>
              <a:pPr algn="just">
                <a:lnSpc>
                  <a:spcPct val="150000"/>
                </a:lnSpc>
              </a:pPr>
              <a:r>
                <a:rPr lang="ja-JP" altLang="en-US" sz="1300" i="1" kern="100" dirty="0">
                  <a:latin typeface="+mj-ea"/>
                  <a:ea typeface="+mj-ea"/>
                  <a:cs typeface="Times New Roman" panose="02020603050405020304" pitchFamily="18" charset="0"/>
                </a:rPr>
                <a:t>④　</a:t>
              </a:r>
              <a:r>
                <a:rPr lang="ja-JP" altLang="en-US" sz="1300" i="1" kern="100" dirty="0">
                  <a:latin typeface="+mj-ea"/>
                  <a:cs typeface="Times New Roman" panose="02020603050405020304" pitchFamily="18" charset="0"/>
                </a:rPr>
                <a:t>収益性の低い「一体使用荷さばき地」の必要性の検証</a:t>
              </a:r>
              <a:endParaRPr lang="en-US" altLang="ja-JP" sz="1300" i="1" kern="100" dirty="0">
                <a:latin typeface="+mj-ea"/>
                <a:ea typeface="+mj-ea"/>
                <a:cs typeface="Times New Roman" panose="02020603050405020304" pitchFamily="18" charset="0"/>
              </a:endParaRPr>
            </a:p>
            <a:p>
              <a:pPr algn="just">
                <a:lnSpc>
                  <a:spcPct val="150000"/>
                </a:lnSpc>
              </a:pPr>
              <a:r>
                <a:rPr lang="ja-JP" altLang="en-US" sz="1300" i="1" kern="100" dirty="0">
                  <a:latin typeface="+mj-ea"/>
                  <a:ea typeface="+mj-ea"/>
                  <a:cs typeface="Times New Roman" panose="02020603050405020304" pitchFamily="18" charset="0"/>
                </a:rPr>
                <a:t>⑤　</a:t>
              </a:r>
              <a:r>
                <a:rPr lang="ja-JP" altLang="en-US" sz="1300" i="1" kern="100" dirty="0">
                  <a:latin typeface="+mj-ea"/>
                  <a:cs typeface="Times New Roman" panose="02020603050405020304" pitchFamily="18" charset="0"/>
                </a:rPr>
                <a:t>老朽化する上屋への対応</a:t>
              </a:r>
              <a:endParaRPr lang="en-US" altLang="ja-JP" sz="1300" i="1" kern="100" dirty="0">
                <a:latin typeface="+mj-ea"/>
                <a:ea typeface="+mj-ea"/>
                <a:cs typeface="Times New Roman" panose="02020603050405020304" pitchFamily="18" charset="0"/>
              </a:endParaRPr>
            </a:p>
            <a:p>
              <a:pPr algn="just">
                <a:lnSpc>
                  <a:spcPct val="150000"/>
                </a:lnSpc>
              </a:pPr>
              <a:r>
                <a:rPr lang="ja-JP" altLang="en-US" sz="1300" i="1" kern="100" dirty="0">
                  <a:latin typeface="+mj-ea"/>
                  <a:ea typeface="+mj-ea"/>
                  <a:cs typeface="Times New Roman" panose="02020603050405020304" pitchFamily="18" charset="0"/>
                </a:rPr>
                <a:t>⑥　</a:t>
              </a:r>
              <a:r>
                <a:rPr lang="ja-JP" altLang="en-US" sz="1300" i="1" kern="100" dirty="0">
                  <a:latin typeface="+mj-ea"/>
                  <a:cs typeface="Times New Roman" panose="02020603050405020304" pitchFamily="18" charset="0"/>
                </a:rPr>
                <a:t>港営事業会計を構成する施設提供事業と埋立事業の区分の明確化</a:t>
              </a:r>
              <a:endParaRPr lang="ja-JP" altLang="en-US" sz="1300" i="1" kern="100" dirty="0">
                <a:latin typeface="+mj-ea"/>
                <a:ea typeface="+mj-ea"/>
                <a:cs typeface="Times New Roman" panose="02020603050405020304" pitchFamily="18" charset="0"/>
              </a:endParaRPr>
            </a:p>
          </p:txBody>
        </p:sp>
        <p:sp>
          <p:nvSpPr>
            <p:cNvPr id="24" name="正方形/長方形 23"/>
            <p:cNvSpPr/>
            <p:nvPr/>
          </p:nvSpPr>
          <p:spPr>
            <a:xfrm>
              <a:off x="7638933" y="2680750"/>
              <a:ext cx="1374032" cy="1919040"/>
            </a:xfrm>
            <a:prstGeom prst="rect">
              <a:avLst/>
            </a:prstGeom>
            <a:noFill/>
            <a:ln w="38100">
              <a:noFill/>
            </a:ln>
          </p:spPr>
          <p:txBody>
            <a:bodyPr wrap="square" anchor="ctr">
              <a:noAutofit/>
            </a:bodyPr>
            <a:lstStyle/>
            <a:p>
              <a:pPr lvl="0" algn="r">
                <a:lnSpc>
                  <a:spcPct val="150000"/>
                </a:lnSpc>
                <a:spcAft>
                  <a:spcPts val="0"/>
                </a:spcAft>
              </a:pPr>
              <a:r>
                <a:rPr lang="ja-JP" altLang="en-US" sz="1300" i="1" kern="100" dirty="0">
                  <a:latin typeface="+mj-ea"/>
                  <a:ea typeface="+mj-ea"/>
                  <a:cs typeface="Times New Roman" panose="02020603050405020304" pitchFamily="18" charset="0"/>
                </a:rPr>
                <a:t>（中期的取組）</a:t>
              </a:r>
            </a:p>
            <a:p>
              <a:pPr algn="r">
                <a:lnSpc>
                  <a:spcPct val="150000"/>
                </a:lnSpc>
              </a:pPr>
              <a:r>
                <a:rPr lang="ja-JP" altLang="en-US" sz="1300" i="1" kern="100" dirty="0">
                  <a:latin typeface="+mj-ea"/>
                  <a:cs typeface="Times New Roman" panose="02020603050405020304" pitchFamily="18" charset="0"/>
                </a:rPr>
                <a:t>（中期的取組）</a:t>
              </a:r>
              <a:endParaRPr lang="en-US" altLang="ja-JP" sz="1300" i="1" kern="100" dirty="0">
                <a:latin typeface="+mj-ea"/>
                <a:ea typeface="+mj-ea"/>
                <a:cs typeface="Times New Roman" panose="02020603050405020304" pitchFamily="18" charset="0"/>
              </a:endParaRPr>
            </a:p>
            <a:p>
              <a:pPr lvl="0" algn="r">
                <a:lnSpc>
                  <a:spcPct val="150000"/>
                </a:lnSpc>
                <a:spcAft>
                  <a:spcPts val="0"/>
                </a:spcAft>
              </a:pPr>
              <a:r>
                <a:rPr lang="ja-JP" altLang="en-US" sz="1300" i="1" kern="100" dirty="0">
                  <a:latin typeface="+mj-ea"/>
                  <a:cs typeface="Times New Roman" panose="02020603050405020304" pitchFamily="18" charset="0"/>
                </a:rPr>
                <a:t>（中期的取組）</a:t>
              </a:r>
              <a:endParaRPr lang="ja-JP" altLang="en-US" sz="1300" i="1" kern="100" dirty="0">
                <a:latin typeface="+mj-ea"/>
                <a:ea typeface="+mj-ea"/>
                <a:cs typeface="Times New Roman" panose="02020603050405020304" pitchFamily="18" charset="0"/>
              </a:endParaRPr>
            </a:p>
            <a:p>
              <a:pPr lvl="0" algn="r">
                <a:lnSpc>
                  <a:spcPct val="150000"/>
                </a:lnSpc>
                <a:spcAft>
                  <a:spcPts val="0"/>
                </a:spcAft>
              </a:pPr>
              <a:r>
                <a:rPr lang="ja-JP" altLang="en-US" sz="1300" i="1" kern="100" dirty="0">
                  <a:latin typeface="+mj-ea"/>
                  <a:cs typeface="Times New Roman" panose="02020603050405020304" pitchFamily="18" charset="0"/>
                </a:rPr>
                <a:t>（中期的取組）</a:t>
              </a:r>
              <a:endParaRPr lang="ja-JP" altLang="en-US" sz="1300" i="1" kern="100" dirty="0">
                <a:latin typeface="+mj-ea"/>
                <a:ea typeface="+mj-ea"/>
                <a:cs typeface="Times New Roman" panose="02020603050405020304" pitchFamily="18" charset="0"/>
              </a:endParaRPr>
            </a:p>
            <a:p>
              <a:pPr lvl="0" algn="r">
                <a:lnSpc>
                  <a:spcPct val="150000"/>
                </a:lnSpc>
                <a:spcAft>
                  <a:spcPts val="0"/>
                </a:spcAft>
              </a:pPr>
              <a:r>
                <a:rPr lang="ja-JP" altLang="en-US" sz="1300" i="1" kern="100" dirty="0">
                  <a:latin typeface="+mj-ea"/>
                  <a:cs typeface="Times New Roman" panose="02020603050405020304" pitchFamily="18" charset="0"/>
                </a:rPr>
                <a:t>（中期的取組）</a:t>
              </a:r>
              <a:endParaRPr lang="en-US" altLang="ja-JP" sz="1300" i="1" kern="100" dirty="0">
                <a:latin typeface="+mj-ea"/>
                <a:cs typeface="Times New Roman" panose="02020603050405020304" pitchFamily="18" charset="0"/>
              </a:endParaRPr>
            </a:p>
            <a:p>
              <a:pPr lvl="0" algn="r">
                <a:lnSpc>
                  <a:spcPct val="150000"/>
                </a:lnSpc>
                <a:spcAft>
                  <a:spcPts val="0"/>
                </a:spcAft>
              </a:pPr>
              <a:r>
                <a:rPr lang="ja-JP" altLang="en-US" sz="1300" i="1" kern="100" dirty="0">
                  <a:latin typeface="+mj-ea"/>
                  <a:ea typeface="+mj-ea"/>
                  <a:cs typeface="Times New Roman" panose="02020603050405020304" pitchFamily="18" charset="0"/>
                </a:rPr>
                <a:t>（中期的取組）</a:t>
              </a:r>
            </a:p>
          </p:txBody>
        </p:sp>
      </p:grpSp>
    </p:spTree>
    <p:extLst>
      <p:ext uri="{BB962C8B-B14F-4D97-AF65-F5344CB8AC3E}">
        <p14:creationId xmlns:p14="http://schemas.microsoft.com/office/powerpoint/2010/main" val="4124475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126612" y="150602"/>
            <a:ext cx="7855527" cy="362747"/>
          </a:xfrm>
          <a:noFill/>
        </p:spPr>
        <p:txBody>
          <a:bodyPr>
            <a:normAutofit/>
          </a:bodyPr>
          <a:lstStyle/>
          <a:p>
            <a:r>
              <a:rPr lang="ja-JP" altLang="en-US" sz="1600" b="1" dirty="0">
                <a:solidFill>
                  <a:schemeClr val="tx1"/>
                </a:solidFill>
                <a:latin typeface="+mj-ea"/>
              </a:rPr>
              <a:t>　</a:t>
            </a:r>
            <a:r>
              <a:rPr lang="en-US" altLang="ja-JP" sz="1600" b="1" dirty="0">
                <a:solidFill>
                  <a:schemeClr val="tx1"/>
                </a:solidFill>
                <a:latin typeface="+mj-ea"/>
              </a:rPr>
              <a:t>Ⅲ.</a:t>
            </a:r>
            <a:r>
              <a:rPr kumimoji="1" lang="ja-JP" altLang="en-US" sz="1600" b="1" dirty="0">
                <a:solidFill>
                  <a:schemeClr val="tx1"/>
                </a:solidFill>
                <a:latin typeface="+mj-ea"/>
              </a:rPr>
              <a:t>短期的取組による効果</a:t>
            </a:r>
          </a:p>
        </p:txBody>
      </p:sp>
      <p:sp>
        <p:nvSpPr>
          <p:cNvPr id="21" name="正方形/長方形 20"/>
          <p:cNvSpPr/>
          <p:nvPr/>
        </p:nvSpPr>
        <p:spPr>
          <a:xfrm>
            <a:off x="116285" y="513349"/>
            <a:ext cx="8887038" cy="6111421"/>
          </a:xfrm>
          <a:prstGeom prst="rect">
            <a:avLst/>
          </a:prstGeom>
          <a:noFill/>
          <a:ln w="38100">
            <a:solidFill>
              <a:srgbClr val="7030A0"/>
            </a:solidFill>
          </a:ln>
          <a:effectLst/>
        </p:spPr>
        <p:txBody>
          <a:bodyPr wrap="square">
            <a:noAutofit/>
          </a:bodyPr>
          <a:lstStyle/>
          <a:p>
            <a:pPr lvl="0">
              <a:spcAft>
                <a:spcPts val="0"/>
              </a:spcAft>
            </a:pPr>
            <a:endParaRPr lang="en-US" altLang="ja-JP" sz="1300" kern="100" dirty="0">
              <a:latin typeface="+mn-ea"/>
              <a:cs typeface="Times New Roman" panose="02020603050405020304" pitchFamily="18" charset="0"/>
            </a:endParaRPr>
          </a:p>
        </p:txBody>
      </p:sp>
      <p:sp>
        <p:nvSpPr>
          <p:cNvPr id="22" name="正方形/長方形 21"/>
          <p:cNvSpPr/>
          <p:nvPr/>
        </p:nvSpPr>
        <p:spPr>
          <a:xfrm>
            <a:off x="116285" y="543329"/>
            <a:ext cx="9027715" cy="6232225"/>
          </a:xfrm>
          <a:prstGeom prst="rect">
            <a:avLst/>
          </a:prstGeom>
          <a:noFill/>
          <a:ln w="38100">
            <a:noFill/>
          </a:ln>
          <a:effectLst>
            <a:outerShdw blurRad="50800" dist="50800" dir="5400000" algn="ctr" rotWithShape="0">
              <a:schemeClr val="bg1"/>
            </a:outerShdw>
          </a:effectLst>
        </p:spPr>
        <p:txBody>
          <a:bodyPr wrap="square">
            <a:noAutofit/>
          </a:bodyPr>
          <a:lstStyle/>
          <a:p>
            <a:pPr lvl="0">
              <a:spcAft>
                <a:spcPts val="0"/>
              </a:spcAft>
            </a:pPr>
            <a:r>
              <a:rPr lang="ja-JP" altLang="en-US" sz="1600" b="1" kern="100" dirty="0">
                <a:latin typeface="+mn-ea"/>
                <a:cs typeface="Times New Roman" panose="02020603050405020304" pitchFamily="18" charset="0"/>
              </a:rPr>
              <a:t>①</a:t>
            </a:r>
            <a:r>
              <a:rPr lang="en-US" altLang="ja-JP" sz="1600" b="1" kern="100" dirty="0">
                <a:latin typeface="+mn-ea"/>
                <a:cs typeface="Times New Roman" panose="02020603050405020304" pitchFamily="18" charset="0"/>
              </a:rPr>
              <a:t>‐</a:t>
            </a:r>
            <a:r>
              <a:rPr lang="ja-JP" altLang="en-US" sz="1600" b="1" kern="100" dirty="0">
                <a:latin typeface="+mn-ea"/>
                <a:cs typeface="Times New Roman" panose="02020603050405020304" pitchFamily="18" charset="0"/>
              </a:rPr>
              <a:t>１　</a:t>
            </a:r>
            <a:r>
              <a:rPr lang="ja-JP" altLang="en-US" sz="1600" b="1" u="sng" kern="100" dirty="0">
                <a:latin typeface="+mn-ea"/>
                <a:cs typeface="Times New Roman" panose="02020603050405020304" pitchFamily="18" charset="0"/>
              </a:rPr>
              <a:t>短期的</a:t>
            </a:r>
            <a:r>
              <a:rPr lang="ja-JP" altLang="en-US" sz="1600" b="1" u="sng" kern="100" dirty="0" smtClean="0">
                <a:latin typeface="+mn-ea"/>
                <a:cs typeface="Times New Roman" panose="02020603050405020304" pitchFamily="18" charset="0"/>
              </a:rPr>
              <a:t>取組（</a:t>
            </a:r>
            <a:r>
              <a:rPr lang="en-US" altLang="ja-JP" sz="1600" b="1" u="sng" kern="100" dirty="0" smtClean="0">
                <a:latin typeface="+mn-ea"/>
                <a:cs typeface="Times New Roman" panose="02020603050405020304" pitchFamily="18" charset="0"/>
              </a:rPr>
              <a:t>H30</a:t>
            </a:r>
            <a:r>
              <a:rPr lang="ja-JP" altLang="en-US" sz="1600" b="1" u="sng" kern="100" dirty="0" smtClean="0">
                <a:latin typeface="+mn-ea"/>
                <a:cs typeface="Times New Roman" panose="02020603050405020304" pitchFamily="18" charset="0"/>
              </a:rPr>
              <a:t>～</a:t>
            </a:r>
            <a:r>
              <a:rPr lang="en-US" altLang="ja-JP" sz="1600" b="1" u="sng" kern="100" dirty="0" smtClean="0">
                <a:latin typeface="+mn-ea"/>
                <a:cs typeface="Times New Roman" panose="02020603050405020304" pitchFamily="18" charset="0"/>
              </a:rPr>
              <a:t>R2</a:t>
            </a:r>
            <a:r>
              <a:rPr lang="ja-JP" altLang="en-US" sz="1600" b="1" u="sng" kern="100" dirty="0" smtClean="0">
                <a:latin typeface="+mn-ea"/>
                <a:cs typeface="Times New Roman" panose="02020603050405020304" pitchFamily="18" charset="0"/>
              </a:rPr>
              <a:t>）と</a:t>
            </a:r>
            <a:r>
              <a:rPr lang="ja-JP" altLang="en-US" sz="1600" b="1" u="sng" kern="100" dirty="0">
                <a:latin typeface="+mn-ea"/>
                <a:cs typeface="Times New Roman" panose="02020603050405020304" pitchFamily="18" charset="0"/>
              </a:rPr>
              <a:t>して掲げた個別課題及び取組結果</a:t>
            </a:r>
            <a:endParaRPr lang="en-US" altLang="ja-JP" sz="1600" b="1" u="sng" kern="100" dirty="0">
              <a:latin typeface="+mn-ea"/>
              <a:cs typeface="Times New Roman" panose="02020603050405020304" pitchFamily="18" charset="0"/>
            </a:endParaRPr>
          </a:p>
          <a:p>
            <a:pPr lvl="0">
              <a:spcAft>
                <a:spcPts val="0"/>
              </a:spcAft>
            </a:pPr>
            <a:endParaRPr lang="en-US" altLang="ja-JP" sz="1400" b="1" u="sng" kern="100" dirty="0">
              <a:latin typeface="+mn-ea"/>
              <a:cs typeface="Times New Roman" panose="02020603050405020304" pitchFamily="18" charset="0"/>
            </a:endParaRPr>
          </a:p>
          <a:p>
            <a:pPr lvl="0">
              <a:spcAft>
                <a:spcPts val="0"/>
              </a:spcAft>
            </a:pPr>
            <a:r>
              <a:rPr lang="ja-JP" altLang="en-US" sz="1400" b="1" kern="100" dirty="0">
                <a:latin typeface="+mn-ea"/>
                <a:cs typeface="Times New Roman" panose="02020603050405020304" pitchFamily="18" charset="0"/>
              </a:rPr>
              <a:t>　　　</a:t>
            </a:r>
            <a:r>
              <a:rPr lang="en-US" altLang="ja-JP" sz="1400" b="1" kern="100" dirty="0">
                <a:latin typeface="+mn-ea"/>
                <a:cs typeface="Times New Roman" panose="02020603050405020304" pitchFamily="18" charset="0"/>
              </a:rPr>
              <a:t>Ⅰ</a:t>
            </a:r>
            <a:r>
              <a:rPr lang="ja-JP" altLang="en-US" sz="1400" b="1" kern="100" dirty="0">
                <a:latin typeface="+mn-ea"/>
                <a:cs typeface="Times New Roman" panose="02020603050405020304" pitchFamily="18" charset="0"/>
              </a:rPr>
              <a:t>　</a:t>
            </a:r>
            <a:r>
              <a:rPr lang="en-US" altLang="ja-JP" sz="1400" b="1" kern="100" dirty="0">
                <a:latin typeface="+mn-ea"/>
                <a:cs typeface="Times New Roman" panose="02020603050405020304" pitchFamily="18" charset="0"/>
              </a:rPr>
              <a:t>C-6</a:t>
            </a:r>
            <a:r>
              <a:rPr lang="ja-JP" altLang="en-US" sz="1400" b="1" kern="100" dirty="0" err="1">
                <a:latin typeface="+mn-ea"/>
                <a:cs typeface="Times New Roman" panose="02020603050405020304" pitchFamily="18" charset="0"/>
              </a:rPr>
              <a:t>、</a:t>
            </a:r>
            <a:r>
              <a:rPr lang="ja-JP" altLang="en-US" sz="1400" b="1" kern="100" dirty="0">
                <a:latin typeface="+mn-ea"/>
                <a:cs typeface="Times New Roman" panose="02020603050405020304" pitchFamily="18" charset="0"/>
              </a:rPr>
              <a:t>７埠頭（荷役機械を含む）</a:t>
            </a:r>
            <a:endParaRPr lang="en-US" altLang="ja-JP" sz="1400" b="1" kern="100" dirty="0">
              <a:latin typeface="+mn-ea"/>
              <a:cs typeface="Times New Roman" panose="02020603050405020304" pitchFamily="18" charset="0"/>
            </a:endParaRPr>
          </a:p>
          <a:p>
            <a:r>
              <a:rPr lang="ja-JP" altLang="en-US" sz="1400" kern="100" dirty="0">
                <a:latin typeface="+mn-ea"/>
                <a:cs typeface="Times New Roman" panose="02020603050405020304" pitchFamily="18" charset="0"/>
              </a:rPr>
              <a:t>　　　　  </a:t>
            </a:r>
            <a:r>
              <a:rPr lang="ja-JP" altLang="en-US" sz="1400" dirty="0">
                <a:latin typeface="+mn-ea"/>
              </a:rPr>
              <a:t>本埠頭における活用方針の検討を行い、ガントリークレーン</a:t>
            </a:r>
            <a:r>
              <a:rPr lang="en-US" altLang="ja-JP" sz="1400" dirty="0">
                <a:latin typeface="+mn-ea"/>
              </a:rPr>
              <a:t>2</a:t>
            </a:r>
            <a:r>
              <a:rPr lang="ja-JP" altLang="en-US" sz="1400" dirty="0">
                <a:latin typeface="+mn-ea"/>
              </a:rPr>
              <a:t>基の新設を決定した。</a:t>
            </a:r>
            <a:endParaRPr lang="en-US" altLang="ja-JP" sz="1400" dirty="0">
              <a:latin typeface="+mn-ea"/>
            </a:endParaRPr>
          </a:p>
          <a:p>
            <a:pPr lvl="0">
              <a:spcAft>
                <a:spcPts val="0"/>
              </a:spcAft>
            </a:pPr>
            <a:endParaRPr lang="en-US" altLang="ja-JP" sz="1600" kern="100" dirty="0">
              <a:latin typeface="+mn-ea"/>
              <a:cs typeface="Times New Roman" panose="02020603050405020304" pitchFamily="18" charset="0"/>
            </a:endParaRPr>
          </a:p>
          <a:p>
            <a:pPr lvl="0">
              <a:spcAft>
                <a:spcPts val="0"/>
              </a:spcAft>
            </a:pPr>
            <a:r>
              <a:rPr lang="ja-JP" altLang="en-US" sz="1400" b="1" kern="100" dirty="0">
                <a:latin typeface="+mn-ea"/>
                <a:cs typeface="Times New Roman" panose="02020603050405020304" pitchFamily="18" charset="0"/>
              </a:rPr>
              <a:t>　　　</a:t>
            </a:r>
            <a:r>
              <a:rPr lang="en-US" altLang="ja-JP" sz="1400" b="1" kern="100" dirty="0">
                <a:latin typeface="+mn-ea"/>
                <a:cs typeface="Times New Roman" panose="02020603050405020304" pitchFamily="18" charset="0"/>
              </a:rPr>
              <a:t>Ⅱ</a:t>
            </a:r>
            <a:r>
              <a:rPr lang="ja-JP" altLang="en-US" sz="1400" b="1" kern="100" dirty="0">
                <a:latin typeface="+mn-ea"/>
                <a:cs typeface="Times New Roman" panose="02020603050405020304" pitchFamily="18" charset="0"/>
              </a:rPr>
              <a:t>　その他低稼働地区（</a:t>
            </a:r>
            <a:r>
              <a:rPr lang="en-US" altLang="ja-JP" sz="1400" b="1" kern="100" dirty="0">
                <a:latin typeface="+mn-ea"/>
                <a:cs typeface="Times New Roman" panose="02020603050405020304" pitchFamily="18" charset="0"/>
              </a:rPr>
              <a:t>D</a:t>
            </a:r>
            <a:r>
              <a:rPr lang="ja-JP" altLang="en-US" sz="1400" b="1" kern="100" dirty="0">
                <a:latin typeface="+mn-ea"/>
                <a:cs typeface="Times New Roman" panose="02020603050405020304" pitchFamily="18" charset="0"/>
              </a:rPr>
              <a:t>・</a:t>
            </a:r>
            <a:r>
              <a:rPr lang="en-US" altLang="ja-JP" sz="1400" b="1" kern="100" dirty="0">
                <a:latin typeface="+mn-ea"/>
                <a:cs typeface="Times New Roman" panose="02020603050405020304" pitchFamily="18" charset="0"/>
              </a:rPr>
              <a:t>E</a:t>
            </a:r>
            <a:r>
              <a:rPr lang="ja-JP" altLang="en-US" sz="1400" b="1" kern="100" dirty="0">
                <a:latin typeface="+mn-ea"/>
                <a:cs typeface="Times New Roman" panose="02020603050405020304" pitchFamily="18" charset="0"/>
              </a:rPr>
              <a:t>地区）</a:t>
            </a:r>
            <a:endParaRPr lang="en-US" altLang="ja-JP" sz="1400" b="1" kern="100" dirty="0">
              <a:latin typeface="+mn-ea"/>
              <a:cs typeface="Times New Roman" panose="02020603050405020304" pitchFamily="18" charset="0"/>
            </a:endParaRPr>
          </a:p>
          <a:p>
            <a:r>
              <a:rPr lang="ja-JP" altLang="en-US" sz="1400" dirty="0">
                <a:latin typeface="+mn-ea"/>
              </a:rPr>
              <a:t>　　　　  平成</a:t>
            </a:r>
            <a:r>
              <a:rPr lang="en-US" altLang="ja-JP" sz="1400" dirty="0">
                <a:latin typeface="+mn-ea"/>
              </a:rPr>
              <a:t>28</a:t>
            </a:r>
            <a:r>
              <a:rPr lang="ja-JP" altLang="en-US" sz="1400" dirty="0">
                <a:latin typeface="+mn-ea"/>
              </a:rPr>
              <a:t>年度決算では </a:t>
            </a:r>
            <a:r>
              <a:rPr lang="en-US" altLang="ja-JP" sz="1400" dirty="0">
                <a:latin typeface="+mn-ea"/>
              </a:rPr>
              <a:t>2,100</a:t>
            </a:r>
            <a:r>
              <a:rPr lang="ja-JP" altLang="en-US" sz="1400" dirty="0">
                <a:latin typeface="+mn-ea"/>
              </a:rPr>
              <a:t>万円の赤字 であったものの、改善し、</a:t>
            </a:r>
            <a:endParaRPr lang="en-US" altLang="ja-JP" sz="1400" dirty="0">
              <a:latin typeface="+mn-ea"/>
            </a:endParaRPr>
          </a:p>
          <a:p>
            <a:r>
              <a:rPr lang="ja-JP" altLang="en-US" sz="1400" dirty="0">
                <a:latin typeface="+mn-ea"/>
              </a:rPr>
              <a:t>　　　　  令和</a:t>
            </a:r>
            <a:r>
              <a:rPr lang="en-US" altLang="ja-JP" sz="1400" dirty="0">
                <a:latin typeface="+mn-ea"/>
              </a:rPr>
              <a:t>2</a:t>
            </a:r>
            <a:r>
              <a:rPr lang="ja-JP" altLang="en-US" sz="1400" dirty="0">
                <a:latin typeface="+mn-ea"/>
              </a:rPr>
              <a:t>年度決算では </a:t>
            </a:r>
            <a:r>
              <a:rPr lang="en-US" altLang="ja-JP" sz="1400" u="sng" dirty="0">
                <a:latin typeface="+mn-ea"/>
              </a:rPr>
              <a:t>3,900</a:t>
            </a:r>
            <a:r>
              <a:rPr lang="ja-JP" altLang="en-US" sz="1400" u="sng" dirty="0">
                <a:latin typeface="+mn-ea"/>
              </a:rPr>
              <a:t>万円の黒字</a:t>
            </a:r>
            <a:r>
              <a:rPr lang="ja-JP" altLang="en-US" sz="1400" dirty="0">
                <a:latin typeface="+mn-ea"/>
              </a:rPr>
              <a:t> となった。</a:t>
            </a:r>
            <a:r>
              <a:rPr lang="ja-JP" altLang="en-US" sz="1400" b="1" dirty="0">
                <a:latin typeface="+mn-ea"/>
              </a:rPr>
              <a:t>（</a:t>
            </a:r>
            <a:r>
              <a:rPr lang="ja-JP" altLang="en-US" sz="1400" b="1" u="sng" dirty="0">
                <a:latin typeface="+mn-ea"/>
              </a:rPr>
              <a:t>効果額：</a:t>
            </a:r>
            <a:r>
              <a:rPr lang="en-US" altLang="ja-JP" sz="1400" b="1" u="sng" dirty="0">
                <a:latin typeface="+mn-ea"/>
              </a:rPr>
              <a:t>6,000</a:t>
            </a:r>
            <a:r>
              <a:rPr lang="ja-JP" altLang="en-US" sz="1400" b="1" u="sng" dirty="0">
                <a:latin typeface="+mn-ea"/>
              </a:rPr>
              <a:t>万円</a:t>
            </a:r>
            <a:r>
              <a:rPr lang="ja-JP" altLang="en-US" sz="1400" b="1" dirty="0">
                <a:latin typeface="+mn-ea"/>
              </a:rPr>
              <a:t>）</a:t>
            </a:r>
            <a:endParaRPr lang="en-US" altLang="ja-JP" sz="1400" b="1" dirty="0">
              <a:latin typeface="+mn-ea"/>
            </a:endParaRPr>
          </a:p>
          <a:p>
            <a:pPr lvl="0">
              <a:spcAft>
                <a:spcPts val="0"/>
              </a:spcAft>
            </a:pPr>
            <a:endParaRPr lang="en-US" altLang="ja-JP" sz="1400" kern="100" dirty="0">
              <a:latin typeface="+mn-ea"/>
              <a:cs typeface="Times New Roman" panose="02020603050405020304" pitchFamily="18" charset="0"/>
            </a:endParaRPr>
          </a:p>
          <a:p>
            <a:pPr lvl="0">
              <a:spcAft>
                <a:spcPts val="0"/>
              </a:spcAft>
            </a:pPr>
            <a:r>
              <a:rPr lang="ja-JP" altLang="en-US" sz="1400" kern="100" dirty="0">
                <a:latin typeface="+mn-ea"/>
                <a:cs typeface="Times New Roman" panose="02020603050405020304" pitchFamily="18" charset="0"/>
              </a:rPr>
              <a:t>　　　</a:t>
            </a:r>
            <a:r>
              <a:rPr lang="en-US" altLang="ja-JP" sz="1400" b="1" kern="100" dirty="0">
                <a:latin typeface="+mn-ea"/>
                <a:cs typeface="Times New Roman" panose="02020603050405020304" pitchFamily="18" charset="0"/>
              </a:rPr>
              <a:t>Ⅲ</a:t>
            </a:r>
            <a:r>
              <a:rPr lang="ja-JP" altLang="en-US" sz="1400" b="1" kern="100" dirty="0">
                <a:latin typeface="+mn-ea"/>
                <a:cs typeface="Times New Roman" panose="02020603050405020304" pitchFamily="18" charset="0"/>
              </a:rPr>
              <a:t>　その他低稼働地区（</a:t>
            </a:r>
            <a:r>
              <a:rPr lang="en-US" altLang="ja-JP" sz="1400" b="1" kern="100" dirty="0">
                <a:latin typeface="+mn-ea"/>
                <a:cs typeface="Times New Roman" panose="02020603050405020304" pitchFamily="18" charset="0"/>
              </a:rPr>
              <a:t>I</a:t>
            </a:r>
            <a:r>
              <a:rPr lang="ja-JP" altLang="en-US" sz="1400" b="1" kern="100" dirty="0">
                <a:latin typeface="+mn-ea"/>
                <a:cs typeface="Times New Roman" panose="02020603050405020304" pitchFamily="18" charset="0"/>
              </a:rPr>
              <a:t>地区）</a:t>
            </a:r>
            <a:endParaRPr lang="en-US" altLang="ja-JP" sz="1400" b="1" kern="100" dirty="0">
              <a:latin typeface="+mn-ea"/>
              <a:cs typeface="Times New Roman" panose="02020603050405020304" pitchFamily="18" charset="0"/>
            </a:endParaRPr>
          </a:p>
          <a:p>
            <a:r>
              <a:rPr lang="ja-JP" altLang="en-US" sz="1400" kern="100" dirty="0">
                <a:latin typeface="+mn-ea"/>
                <a:cs typeface="Times New Roman" panose="02020603050405020304" pitchFamily="18" charset="0"/>
              </a:rPr>
              <a:t>　　　　  </a:t>
            </a:r>
            <a:r>
              <a:rPr lang="ja-JP" altLang="en-US" sz="1400" dirty="0">
                <a:latin typeface="+mn-ea"/>
              </a:rPr>
              <a:t>平成</a:t>
            </a:r>
            <a:r>
              <a:rPr lang="en-US" altLang="ja-JP" sz="1400" dirty="0">
                <a:latin typeface="+mn-ea"/>
              </a:rPr>
              <a:t>28</a:t>
            </a:r>
            <a:r>
              <a:rPr lang="ja-JP" altLang="en-US" sz="1400" dirty="0">
                <a:latin typeface="+mn-ea"/>
              </a:rPr>
              <a:t>年度決算では </a:t>
            </a:r>
            <a:r>
              <a:rPr lang="en-US" altLang="ja-JP" sz="1400" dirty="0">
                <a:latin typeface="+mn-ea"/>
              </a:rPr>
              <a:t>1,400</a:t>
            </a:r>
            <a:r>
              <a:rPr lang="ja-JP" altLang="en-US" sz="1400" dirty="0">
                <a:latin typeface="+mn-ea"/>
              </a:rPr>
              <a:t>万円の赤字 であったものの、改善し、</a:t>
            </a:r>
            <a:endParaRPr lang="en-US" altLang="ja-JP" sz="1400" dirty="0">
              <a:latin typeface="+mn-ea"/>
            </a:endParaRPr>
          </a:p>
          <a:p>
            <a:r>
              <a:rPr lang="ja-JP" altLang="en-US" sz="1400" dirty="0">
                <a:latin typeface="+mn-ea"/>
              </a:rPr>
              <a:t>　　　　  令和</a:t>
            </a:r>
            <a:r>
              <a:rPr lang="en-US" altLang="ja-JP" sz="1400" dirty="0">
                <a:latin typeface="+mn-ea"/>
              </a:rPr>
              <a:t>2</a:t>
            </a:r>
            <a:r>
              <a:rPr lang="ja-JP" altLang="en-US" sz="1400" dirty="0">
                <a:latin typeface="+mn-ea"/>
              </a:rPr>
              <a:t>年度決算では </a:t>
            </a:r>
            <a:r>
              <a:rPr lang="en-US" altLang="ja-JP" sz="1400" u="sng" dirty="0">
                <a:latin typeface="+mn-ea"/>
              </a:rPr>
              <a:t>1,900</a:t>
            </a:r>
            <a:r>
              <a:rPr lang="ja-JP" altLang="en-US" sz="1400" u="sng" dirty="0">
                <a:latin typeface="+mn-ea"/>
              </a:rPr>
              <a:t>万円の黒字</a:t>
            </a:r>
            <a:r>
              <a:rPr lang="ja-JP" altLang="en-US" sz="1400" dirty="0">
                <a:latin typeface="+mn-ea"/>
              </a:rPr>
              <a:t> となった。</a:t>
            </a:r>
            <a:r>
              <a:rPr lang="ja-JP" altLang="en-US" sz="1400" b="1" dirty="0">
                <a:latin typeface="+mn-ea"/>
              </a:rPr>
              <a:t>（</a:t>
            </a:r>
            <a:r>
              <a:rPr lang="ja-JP" altLang="en-US" sz="1400" b="1" u="sng" dirty="0">
                <a:latin typeface="+mn-ea"/>
              </a:rPr>
              <a:t>効果額：</a:t>
            </a:r>
            <a:r>
              <a:rPr lang="en-US" altLang="ja-JP" sz="1400" b="1" u="sng" dirty="0">
                <a:latin typeface="+mn-ea"/>
              </a:rPr>
              <a:t>3,300</a:t>
            </a:r>
            <a:r>
              <a:rPr lang="ja-JP" altLang="en-US" sz="1400" b="1" u="sng" dirty="0">
                <a:latin typeface="+mn-ea"/>
              </a:rPr>
              <a:t>万円</a:t>
            </a:r>
            <a:r>
              <a:rPr lang="ja-JP" altLang="en-US" sz="1400" b="1" dirty="0">
                <a:latin typeface="+mn-ea"/>
              </a:rPr>
              <a:t>）</a:t>
            </a:r>
            <a:endParaRPr lang="en-US" altLang="ja-JP" sz="1400" b="1" dirty="0">
              <a:latin typeface="+mn-ea"/>
            </a:endParaRPr>
          </a:p>
          <a:p>
            <a:pPr lvl="0">
              <a:spcAft>
                <a:spcPts val="0"/>
              </a:spcAft>
            </a:pPr>
            <a:endParaRPr lang="en-US" altLang="ja-JP" sz="1600" kern="100" dirty="0">
              <a:latin typeface="+mn-ea"/>
              <a:cs typeface="Times New Roman" panose="02020603050405020304" pitchFamily="18" charset="0"/>
            </a:endParaRPr>
          </a:p>
          <a:p>
            <a:pPr lvl="0">
              <a:spcAft>
                <a:spcPts val="0"/>
              </a:spcAft>
            </a:pPr>
            <a:r>
              <a:rPr lang="ja-JP" altLang="en-US" sz="1600" kern="100" dirty="0">
                <a:latin typeface="+mn-ea"/>
                <a:cs typeface="Times New Roman" panose="02020603050405020304" pitchFamily="18" charset="0"/>
              </a:rPr>
              <a:t>　　  </a:t>
            </a:r>
            <a:r>
              <a:rPr lang="en-US" altLang="ja-JP" sz="1400" b="1" kern="100" dirty="0">
                <a:latin typeface="+mn-ea"/>
                <a:cs typeface="Times New Roman" panose="02020603050405020304" pitchFamily="18" charset="0"/>
              </a:rPr>
              <a:t>Ⅳ</a:t>
            </a:r>
            <a:r>
              <a:rPr lang="ja-JP" altLang="en-US" sz="1400" b="1" kern="100" dirty="0">
                <a:latin typeface="+mn-ea"/>
                <a:cs typeface="Times New Roman" panose="02020603050405020304" pitchFamily="18" charset="0"/>
              </a:rPr>
              <a:t>　その他低稼働地区（</a:t>
            </a:r>
            <a:r>
              <a:rPr lang="en-US" altLang="ja-JP" sz="1400" b="1" kern="100" dirty="0">
                <a:latin typeface="+mn-ea"/>
                <a:cs typeface="Times New Roman" panose="02020603050405020304" pitchFamily="18" charset="0"/>
              </a:rPr>
              <a:t>Q</a:t>
            </a:r>
            <a:r>
              <a:rPr lang="ja-JP" altLang="en-US" sz="1400" b="1" kern="100" dirty="0">
                <a:latin typeface="+mn-ea"/>
                <a:cs typeface="Times New Roman" panose="02020603050405020304" pitchFamily="18" charset="0"/>
              </a:rPr>
              <a:t>地区）</a:t>
            </a:r>
            <a:endParaRPr lang="en-US" altLang="ja-JP" sz="1400" b="1" kern="100" dirty="0">
              <a:latin typeface="+mn-ea"/>
              <a:cs typeface="Times New Roman" panose="02020603050405020304" pitchFamily="18" charset="0"/>
            </a:endParaRPr>
          </a:p>
          <a:p>
            <a:r>
              <a:rPr lang="ja-JP" altLang="en-US" sz="1400" kern="100" dirty="0" smtClean="0">
                <a:latin typeface="+mn-ea"/>
                <a:cs typeface="Times New Roman" panose="02020603050405020304" pitchFamily="18" charset="0"/>
              </a:rPr>
              <a:t>　　　　  </a:t>
            </a:r>
            <a:r>
              <a:rPr lang="ja-JP" altLang="en-US" sz="1400" dirty="0" smtClean="0">
                <a:latin typeface="+mn-ea"/>
              </a:rPr>
              <a:t>平成</a:t>
            </a:r>
            <a:r>
              <a:rPr lang="en-US" altLang="ja-JP" sz="1400" dirty="0" smtClean="0">
                <a:latin typeface="+mn-ea"/>
              </a:rPr>
              <a:t>28</a:t>
            </a:r>
            <a:r>
              <a:rPr lang="ja-JP" altLang="en-US" sz="1400" dirty="0" smtClean="0">
                <a:latin typeface="+mn-ea"/>
              </a:rPr>
              <a:t>年度決算では </a:t>
            </a:r>
            <a:r>
              <a:rPr lang="en-US" altLang="ja-JP" sz="1400" dirty="0" smtClean="0">
                <a:latin typeface="+mn-ea"/>
              </a:rPr>
              <a:t>1,100</a:t>
            </a:r>
            <a:r>
              <a:rPr lang="ja-JP" altLang="en-US" sz="1400" dirty="0">
                <a:latin typeface="+mn-ea"/>
              </a:rPr>
              <a:t>万円の</a:t>
            </a:r>
            <a:r>
              <a:rPr lang="ja-JP" altLang="en-US" sz="1400" dirty="0" smtClean="0">
                <a:latin typeface="+mn-ea"/>
              </a:rPr>
              <a:t>赤字 であり、令和２年度決算においても</a:t>
            </a:r>
            <a:endParaRPr lang="ja-JP" altLang="en-US" sz="1400" dirty="0">
              <a:latin typeface="+mn-ea"/>
            </a:endParaRPr>
          </a:p>
          <a:p>
            <a:r>
              <a:rPr lang="ja-JP" altLang="en-US" sz="1400" dirty="0">
                <a:latin typeface="+mn-ea"/>
              </a:rPr>
              <a:t>　　　　  </a:t>
            </a:r>
            <a:r>
              <a:rPr lang="en-US" altLang="ja-JP" sz="1400" u="sng" dirty="0">
                <a:latin typeface="+mn-ea"/>
              </a:rPr>
              <a:t>2,200</a:t>
            </a:r>
            <a:r>
              <a:rPr lang="ja-JP" altLang="en-US" sz="1400" u="sng" dirty="0" smtClean="0">
                <a:latin typeface="+mn-ea"/>
              </a:rPr>
              <a:t>万円の赤字</a:t>
            </a:r>
            <a:r>
              <a:rPr lang="ja-JP" altLang="en-US" sz="1400" dirty="0" smtClean="0">
                <a:latin typeface="+mn-ea"/>
              </a:rPr>
              <a:t> ではあったものの、令和</a:t>
            </a:r>
            <a:r>
              <a:rPr lang="ja-JP" altLang="en-US" sz="1400" dirty="0">
                <a:latin typeface="+mn-ea"/>
              </a:rPr>
              <a:t>３</a:t>
            </a:r>
            <a:r>
              <a:rPr lang="ja-JP" altLang="en-US" sz="1400" dirty="0" smtClean="0">
                <a:latin typeface="+mn-ea"/>
              </a:rPr>
              <a:t>年度及び令和４年度決算</a:t>
            </a:r>
            <a:r>
              <a:rPr lang="ja-JP" altLang="en-US" sz="1400" dirty="0">
                <a:latin typeface="+mn-ea"/>
              </a:rPr>
              <a:t>で</a:t>
            </a:r>
            <a:r>
              <a:rPr lang="ja-JP" altLang="en-US" sz="1400" dirty="0" smtClean="0">
                <a:latin typeface="+mn-ea"/>
              </a:rPr>
              <a:t>は黒字となった。</a:t>
            </a:r>
            <a:endParaRPr lang="en-US" altLang="ja-JP" sz="1400" b="1" u="sng" dirty="0">
              <a:latin typeface="+mn-ea"/>
            </a:endParaRPr>
          </a:p>
          <a:p>
            <a:pPr lvl="0">
              <a:spcAft>
                <a:spcPts val="0"/>
              </a:spcAft>
            </a:pPr>
            <a:endParaRPr lang="en-US" altLang="ja-JP" sz="1400" kern="100" dirty="0">
              <a:latin typeface="+mn-ea"/>
              <a:cs typeface="Times New Roman" panose="02020603050405020304" pitchFamily="18" charset="0"/>
            </a:endParaRPr>
          </a:p>
          <a:p>
            <a:pPr lvl="0">
              <a:spcAft>
                <a:spcPts val="0"/>
              </a:spcAft>
            </a:pPr>
            <a:r>
              <a:rPr lang="ja-JP" altLang="en-US" sz="1400" kern="100" dirty="0">
                <a:latin typeface="+mn-ea"/>
                <a:cs typeface="Times New Roman" panose="02020603050405020304" pitchFamily="18" charset="0"/>
              </a:rPr>
              <a:t>　　　</a:t>
            </a:r>
            <a:r>
              <a:rPr lang="en-US" altLang="ja-JP" sz="1400" b="1" kern="100" dirty="0">
                <a:latin typeface="+mn-ea"/>
                <a:cs typeface="Times New Roman" panose="02020603050405020304" pitchFamily="18" charset="0"/>
              </a:rPr>
              <a:t>Ⅴ</a:t>
            </a:r>
            <a:r>
              <a:rPr lang="ja-JP" altLang="en-US" sz="1400" b="1" kern="100" dirty="0">
                <a:latin typeface="+mn-ea"/>
                <a:cs typeface="Times New Roman" panose="02020603050405020304" pitchFamily="18" charset="0"/>
              </a:rPr>
              <a:t>　その他低稼働地区（</a:t>
            </a:r>
            <a:r>
              <a:rPr lang="en-US" altLang="ja-JP" sz="1400" b="1" kern="100" dirty="0">
                <a:latin typeface="+mn-ea"/>
                <a:cs typeface="Times New Roman" panose="02020603050405020304" pitchFamily="18" charset="0"/>
              </a:rPr>
              <a:t>A</a:t>
            </a:r>
            <a:r>
              <a:rPr lang="ja-JP" altLang="en-US" sz="1400" b="1" kern="100" dirty="0">
                <a:latin typeface="+mn-ea"/>
                <a:cs typeface="Times New Roman" panose="02020603050405020304" pitchFamily="18" charset="0"/>
              </a:rPr>
              <a:t>・</a:t>
            </a:r>
            <a:r>
              <a:rPr lang="en-US" altLang="ja-JP" sz="1400" b="1" kern="100" dirty="0">
                <a:latin typeface="+mn-ea"/>
                <a:cs typeface="Times New Roman" panose="02020603050405020304" pitchFamily="18" charset="0"/>
              </a:rPr>
              <a:t>B</a:t>
            </a:r>
            <a:r>
              <a:rPr lang="ja-JP" altLang="en-US" sz="1400" b="1" kern="100" dirty="0">
                <a:latin typeface="+mn-ea"/>
                <a:cs typeface="Times New Roman" panose="02020603050405020304" pitchFamily="18" charset="0"/>
              </a:rPr>
              <a:t>地区）</a:t>
            </a:r>
            <a:endParaRPr lang="en-US" altLang="ja-JP" sz="1400" b="1" kern="100" dirty="0">
              <a:latin typeface="+mn-ea"/>
              <a:cs typeface="Times New Roman" panose="02020603050405020304" pitchFamily="18" charset="0"/>
            </a:endParaRPr>
          </a:p>
          <a:p>
            <a:r>
              <a:rPr lang="ja-JP" altLang="en-US" sz="1400" kern="100" dirty="0">
                <a:latin typeface="+mn-ea"/>
                <a:cs typeface="Times New Roman" panose="02020603050405020304" pitchFamily="18" charset="0"/>
              </a:rPr>
              <a:t>　　　　  </a:t>
            </a:r>
            <a:r>
              <a:rPr lang="ja-JP" altLang="en-US" sz="1400" dirty="0">
                <a:latin typeface="+mn-ea"/>
              </a:rPr>
              <a:t>令和元年度決算では </a:t>
            </a:r>
            <a:r>
              <a:rPr lang="en-US" altLang="ja-JP" sz="1400" dirty="0">
                <a:latin typeface="+mn-ea"/>
              </a:rPr>
              <a:t>500</a:t>
            </a:r>
            <a:r>
              <a:rPr lang="ja-JP" altLang="en-US" sz="1400" dirty="0">
                <a:latin typeface="+mn-ea"/>
              </a:rPr>
              <a:t>万円の赤字 であったものの、改善し、</a:t>
            </a:r>
            <a:endParaRPr lang="en-US" altLang="ja-JP" sz="1400" dirty="0">
              <a:latin typeface="+mn-ea"/>
            </a:endParaRPr>
          </a:p>
          <a:p>
            <a:r>
              <a:rPr lang="ja-JP" altLang="en-US" sz="1400" dirty="0">
                <a:latin typeface="+mn-ea"/>
              </a:rPr>
              <a:t>　　　　  令和</a:t>
            </a:r>
            <a:r>
              <a:rPr lang="en-US" altLang="ja-JP" sz="1400" dirty="0">
                <a:latin typeface="+mn-ea"/>
              </a:rPr>
              <a:t>2</a:t>
            </a:r>
            <a:r>
              <a:rPr lang="ja-JP" altLang="en-US" sz="1400" dirty="0">
                <a:latin typeface="+mn-ea"/>
              </a:rPr>
              <a:t>年度決算では </a:t>
            </a:r>
            <a:r>
              <a:rPr lang="en-US" altLang="ja-JP" sz="1400" u="sng" dirty="0">
                <a:latin typeface="+mn-ea"/>
              </a:rPr>
              <a:t>900</a:t>
            </a:r>
            <a:r>
              <a:rPr lang="ja-JP" altLang="en-US" sz="1400" u="sng" dirty="0">
                <a:latin typeface="+mn-ea"/>
              </a:rPr>
              <a:t>万円の黒字</a:t>
            </a:r>
            <a:r>
              <a:rPr lang="ja-JP" altLang="en-US" sz="1400" dirty="0">
                <a:latin typeface="+mn-ea"/>
              </a:rPr>
              <a:t> となった。</a:t>
            </a:r>
            <a:r>
              <a:rPr lang="ja-JP" altLang="en-US" sz="1400" b="1" dirty="0">
                <a:latin typeface="+mn-ea"/>
              </a:rPr>
              <a:t>（</a:t>
            </a:r>
            <a:r>
              <a:rPr lang="ja-JP" altLang="en-US" sz="1400" b="1" u="sng" dirty="0">
                <a:latin typeface="+mn-ea"/>
              </a:rPr>
              <a:t>効果額：</a:t>
            </a:r>
            <a:r>
              <a:rPr lang="en-US" altLang="ja-JP" sz="1400" b="1" u="sng" dirty="0">
                <a:latin typeface="+mn-ea"/>
              </a:rPr>
              <a:t>1,400</a:t>
            </a:r>
            <a:r>
              <a:rPr lang="ja-JP" altLang="en-US" sz="1400" b="1" u="sng" dirty="0">
                <a:latin typeface="+mn-ea"/>
              </a:rPr>
              <a:t>万円</a:t>
            </a:r>
            <a:r>
              <a:rPr lang="ja-JP" altLang="en-US" sz="1400" b="1" dirty="0">
                <a:latin typeface="+mn-ea"/>
              </a:rPr>
              <a:t>）</a:t>
            </a:r>
            <a:endParaRPr lang="en-US" altLang="ja-JP" sz="1400" b="1" dirty="0">
              <a:latin typeface="+mn-ea"/>
            </a:endParaRPr>
          </a:p>
          <a:p>
            <a:pPr lvl="0">
              <a:spcAft>
                <a:spcPts val="0"/>
              </a:spcAft>
            </a:pPr>
            <a:endParaRPr lang="en-US" altLang="ja-JP" sz="1400" kern="100" dirty="0">
              <a:solidFill>
                <a:srgbClr val="FF0000"/>
              </a:solidFill>
              <a:latin typeface="+mn-ea"/>
              <a:cs typeface="Times New Roman" panose="02020603050405020304" pitchFamily="18" charset="0"/>
            </a:endParaRPr>
          </a:p>
          <a:p>
            <a:pPr lvl="0">
              <a:spcAft>
                <a:spcPts val="0"/>
              </a:spcAft>
            </a:pPr>
            <a:r>
              <a:rPr lang="ja-JP" altLang="en-US" sz="1400" kern="100" dirty="0">
                <a:solidFill>
                  <a:srgbClr val="FF0000"/>
                </a:solidFill>
                <a:latin typeface="+mn-ea"/>
                <a:cs typeface="Times New Roman" panose="02020603050405020304" pitchFamily="18" charset="0"/>
              </a:rPr>
              <a:t>　　　</a:t>
            </a:r>
            <a:r>
              <a:rPr lang="en-US" altLang="ja-JP" sz="1400" b="1" kern="100" dirty="0">
                <a:latin typeface="+mn-ea"/>
                <a:cs typeface="Times New Roman" panose="02020603050405020304" pitchFamily="18" charset="0"/>
              </a:rPr>
              <a:t>Ⅵ</a:t>
            </a:r>
            <a:r>
              <a:rPr lang="ja-JP" altLang="en-US" sz="1400" b="1" kern="100" dirty="0">
                <a:latin typeface="+mn-ea"/>
                <a:cs typeface="Times New Roman" panose="02020603050405020304" pitchFamily="18" charset="0"/>
              </a:rPr>
              <a:t>　</a:t>
            </a:r>
            <a:r>
              <a:rPr lang="en-US" altLang="ja-JP" sz="1400" b="1" kern="100" dirty="0">
                <a:latin typeface="+mn-ea"/>
                <a:cs typeface="Times New Roman" panose="02020603050405020304" pitchFamily="18" charset="0"/>
              </a:rPr>
              <a:t>L</a:t>
            </a:r>
            <a:r>
              <a:rPr lang="ja-JP" altLang="en-US" sz="1400" b="1" kern="100" dirty="0">
                <a:latin typeface="+mn-ea"/>
                <a:cs typeface="Times New Roman" panose="02020603050405020304" pitchFamily="18" charset="0"/>
              </a:rPr>
              <a:t>地区基部</a:t>
            </a:r>
            <a:r>
              <a:rPr lang="ja-JP" altLang="en-US" sz="1400" b="1" kern="100" dirty="0" smtClean="0">
                <a:latin typeface="+mn-ea"/>
                <a:cs typeface="Times New Roman" panose="02020603050405020304" pitchFamily="18" charset="0"/>
              </a:rPr>
              <a:t>荷さばき地</a:t>
            </a:r>
            <a:endParaRPr lang="en-US" altLang="ja-JP" sz="1400" b="1" kern="100" dirty="0">
              <a:latin typeface="+mn-ea"/>
              <a:cs typeface="Times New Roman" panose="02020603050405020304" pitchFamily="18" charset="0"/>
            </a:endParaRPr>
          </a:p>
          <a:p>
            <a:r>
              <a:rPr lang="ja-JP" altLang="en-US" sz="1300" kern="100" dirty="0">
                <a:latin typeface="+mn-ea"/>
                <a:cs typeface="Times New Roman" panose="02020603050405020304" pitchFamily="18" charset="0"/>
              </a:rPr>
              <a:t>　　　　　</a:t>
            </a:r>
            <a:r>
              <a:rPr lang="ja-JP" altLang="en-US" sz="1400" dirty="0">
                <a:latin typeface="+mn-ea"/>
              </a:rPr>
              <a:t>平成</a:t>
            </a:r>
            <a:r>
              <a:rPr lang="en-US" altLang="ja-JP" sz="1400" dirty="0">
                <a:latin typeface="+mn-ea"/>
              </a:rPr>
              <a:t>28</a:t>
            </a:r>
            <a:r>
              <a:rPr lang="ja-JP" altLang="en-US" sz="1400" dirty="0">
                <a:latin typeface="+mn-ea"/>
              </a:rPr>
              <a:t>年度決算では </a:t>
            </a:r>
            <a:r>
              <a:rPr lang="en-US" altLang="ja-JP" sz="1400" dirty="0">
                <a:latin typeface="+mn-ea"/>
              </a:rPr>
              <a:t>300</a:t>
            </a:r>
            <a:r>
              <a:rPr lang="ja-JP" altLang="en-US" sz="1400" dirty="0">
                <a:latin typeface="+mn-ea"/>
              </a:rPr>
              <a:t>万円の赤字 であり、</a:t>
            </a:r>
            <a:r>
              <a:rPr lang="ja-JP" altLang="en-US" sz="1400" dirty="0" smtClean="0">
                <a:latin typeface="+mn-ea"/>
              </a:rPr>
              <a:t>令和</a:t>
            </a:r>
            <a:r>
              <a:rPr lang="en-US" altLang="ja-JP" sz="1400" dirty="0">
                <a:latin typeface="+mn-ea"/>
              </a:rPr>
              <a:t>2</a:t>
            </a:r>
            <a:r>
              <a:rPr lang="ja-JP" altLang="en-US" sz="1400" dirty="0" smtClean="0">
                <a:latin typeface="+mn-ea"/>
              </a:rPr>
              <a:t>年度</a:t>
            </a:r>
            <a:r>
              <a:rPr lang="ja-JP" altLang="en-US" sz="1400" dirty="0">
                <a:latin typeface="+mn-ea"/>
              </a:rPr>
              <a:t>決算において</a:t>
            </a:r>
            <a:r>
              <a:rPr lang="ja-JP" altLang="en-US" sz="1400" dirty="0" smtClean="0">
                <a:latin typeface="+mn-ea"/>
              </a:rPr>
              <a:t>も</a:t>
            </a:r>
            <a:endParaRPr lang="en-US" altLang="ja-JP" sz="1400" dirty="0" smtClean="0">
              <a:latin typeface="+mn-ea"/>
            </a:endParaRPr>
          </a:p>
          <a:p>
            <a:r>
              <a:rPr lang="ja-JP" altLang="en-US" sz="1400" dirty="0">
                <a:latin typeface="+mn-ea"/>
              </a:rPr>
              <a:t>　</a:t>
            </a:r>
            <a:r>
              <a:rPr lang="ja-JP" altLang="en-US" sz="1400" dirty="0" smtClean="0">
                <a:latin typeface="+mn-ea"/>
              </a:rPr>
              <a:t>　　　  </a:t>
            </a:r>
            <a:r>
              <a:rPr lang="en-US" altLang="ja-JP" sz="1400" u="sng" dirty="0" smtClean="0">
                <a:latin typeface="+mn-ea"/>
              </a:rPr>
              <a:t>400</a:t>
            </a:r>
            <a:r>
              <a:rPr lang="ja-JP" altLang="en-US" sz="1400" u="sng" dirty="0" smtClean="0">
                <a:latin typeface="+mn-ea"/>
              </a:rPr>
              <a:t>万</a:t>
            </a:r>
            <a:r>
              <a:rPr lang="ja-JP" altLang="en-US" sz="1400" u="sng" dirty="0">
                <a:latin typeface="+mn-ea"/>
              </a:rPr>
              <a:t>円</a:t>
            </a:r>
            <a:r>
              <a:rPr lang="ja-JP" altLang="en-US" sz="1400" u="sng" dirty="0" smtClean="0">
                <a:latin typeface="+mn-ea"/>
              </a:rPr>
              <a:t>の赤字</a:t>
            </a:r>
            <a:r>
              <a:rPr lang="ja-JP" altLang="en-US" sz="1400" dirty="0" smtClean="0">
                <a:latin typeface="+mn-ea"/>
              </a:rPr>
              <a:t> ではあったもの</a:t>
            </a:r>
            <a:r>
              <a:rPr lang="ja-JP" altLang="en-US" sz="1400" dirty="0">
                <a:latin typeface="+mn-ea"/>
              </a:rPr>
              <a:t>の</a:t>
            </a:r>
            <a:r>
              <a:rPr lang="ja-JP" altLang="en-US" sz="1400" dirty="0" smtClean="0">
                <a:latin typeface="+mn-ea"/>
              </a:rPr>
              <a:t>、今後埠頭用地の取得により黒字化</a:t>
            </a:r>
            <a:r>
              <a:rPr lang="ja-JP" altLang="en-US" sz="1400" dirty="0">
                <a:latin typeface="+mn-ea"/>
              </a:rPr>
              <a:t>が見込まれる。</a:t>
            </a:r>
            <a:endParaRPr lang="en-US" altLang="ja-JP" sz="1400" dirty="0">
              <a:latin typeface="+mn-ea"/>
            </a:endParaRPr>
          </a:p>
          <a:p>
            <a:r>
              <a:rPr lang="ja-JP" altLang="en-US" sz="1400" dirty="0">
                <a:latin typeface="+mn-ea"/>
              </a:rPr>
              <a:t>　　　　　　　　　　　　　　　　　　　　　　　　　　　　</a:t>
            </a:r>
            <a:endParaRPr lang="en-US" altLang="ja-JP" sz="1400" dirty="0">
              <a:latin typeface="+mn-ea"/>
            </a:endParaRPr>
          </a:p>
          <a:p>
            <a:r>
              <a:rPr lang="ja-JP" altLang="en-US" sz="1400" b="1" dirty="0">
                <a:latin typeface="+mn-ea"/>
              </a:rPr>
              <a:t>　　　　　</a:t>
            </a:r>
            <a:r>
              <a:rPr lang="ja-JP" altLang="en-US" sz="1600" b="1" u="sng" dirty="0">
                <a:latin typeface="+mn-ea"/>
              </a:rPr>
              <a:t>短期的取組による効果額合計：</a:t>
            </a:r>
            <a:r>
              <a:rPr lang="en-US" altLang="ja-JP" sz="1600" b="1" u="sng" dirty="0">
                <a:latin typeface="+mn-ea"/>
              </a:rPr>
              <a:t>1</a:t>
            </a:r>
            <a:r>
              <a:rPr lang="ja-JP" altLang="en-US" sz="1600" b="1" u="sng" dirty="0">
                <a:latin typeface="+mn-ea"/>
              </a:rPr>
              <a:t>億 </a:t>
            </a:r>
            <a:r>
              <a:rPr lang="en-US" altLang="ja-JP" sz="1600" b="1" u="sng" dirty="0">
                <a:latin typeface="+mn-ea"/>
              </a:rPr>
              <a:t>7</a:t>
            </a:r>
            <a:r>
              <a:rPr lang="en-US" altLang="ja-JP" sz="1600" b="1" u="sng" dirty="0" smtClean="0">
                <a:latin typeface="+mn-ea"/>
              </a:rPr>
              <a:t>00</a:t>
            </a:r>
            <a:r>
              <a:rPr lang="ja-JP" altLang="en-US" sz="1600" b="1" u="sng" dirty="0">
                <a:latin typeface="+mn-ea"/>
              </a:rPr>
              <a:t>万円</a:t>
            </a:r>
            <a:r>
              <a:rPr lang="ja-JP" altLang="en-US" sz="2000" dirty="0">
                <a:latin typeface="+mn-ea"/>
              </a:rPr>
              <a:t>　</a:t>
            </a:r>
            <a:r>
              <a:rPr lang="ja-JP" altLang="en-US" sz="1200" dirty="0">
                <a:latin typeface="+mn-ea"/>
              </a:rPr>
              <a:t>（参考）令和４年度決算ベース</a:t>
            </a:r>
            <a:r>
              <a:rPr lang="ja-JP" altLang="en-US" sz="1200" dirty="0" smtClean="0">
                <a:latin typeface="+mn-ea"/>
              </a:rPr>
              <a:t>：１億</a:t>
            </a:r>
            <a:r>
              <a:rPr lang="en-US" altLang="ja-JP" sz="1200" dirty="0" smtClean="0">
                <a:latin typeface="+mn-ea"/>
              </a:rPr>
              <a:t>5,700</a:t>
            </a:r>
            <a:r>
              <a:rPr lang="ja-JP" altLang="en-US" sz="1200" dirty="0" smtClean="0">
                <a:latin typeface="+mn-ea"/>
              </a:rPr>
              <a:t>万円</a:t>
            </a:r>
            <a:endParaRPr lang="en-US" altLang="ja-JP" sz="1100" b="1" dirty="0">
              <a:latin typeface="+mn-ea"/>
            </a:endParaRPr>
          </a:p>
          <a:p>
            <a:r>
              <a:rPr lang="ja-JP" altLang="en-US" sz="1400" dirty="0">
                <a:latin typeface="+mn-ea"/>
              </a:rPr>
              <a:t>　　　　　　　　　　　　　　　　　</a:t>
            </a:r>
            <a:endParaRPr lang="en-US" altLang="ja-JP" sz="1400" dirty="0">
              <a:latin typeface="+mn-ea"/>
            </a:endParaRPr>
          </a:p>
          <a:p>
            <a:r>
              <a:rPr lang="ja-JP" altLang="en-US" sz="1400" dirty="0">
                <a:latin typeface="+mn-ea"/>
              </a:rPr>
              <a:t>　　</a:t>
            </a:r>
            <a:endParaRPr lang="en-US" altLang="ja-JP" sz="1400" dirty="0">
              <a:latin typeface="+mn-ea"/>
            </a:endParaRPr>
          </a:p>
          <a:p>
            <a:r>
              <a:rPr lang="ja-JP" altLang="en-US" sz="1400" dirty="0">
                <a:latin typeface="+mn-ea"/>
              </a:rPr>
              <a:t>　　　　　　　　　　　　　　　　　</a:t>
            </a:r>
            <a:endParaRPr lang="en-US" altLang="ja-JP" sz="1400" kern="100" dirty="0">
              <a:latin typeface="+mn-ea"/>
              <a:cs typeface="Times New Roman" panose="02020603050405020304" pitchFamily="18" charset="0"/>
            </a:endParaRPr>
          </a:p>
        </p:txBody>
      </p:sp>
      <p:sp>
        <p:nvSpPr>
          <p:cNvPr id="2" name="スライド番号プレースホルダー 1"/>
          <p:cNvSpPr>
            <a:spLocks noGrp="1"/>
          </p:cNvSpPr>
          <p:nvPr>
            <p:ph type="sldNum" sz="quarter" idx="12"/>
          </p:nvPr>
        </p:nvSpPr>
        <p:spPr/>
        <p:txBody>
          <a:bodyPr/>
          <a:lstStyle/>
          <a:p>
            <a:r>
              <a:rPr kumimoji="1" lang="ja-JP" altLang="en-US" dirty="0"/>
              <a:t>４</a:t>
            </a:r>
          </a:p>
        </p:txBody>
      </p:sp>
    </p:spTree>
    <p:extLst>
      <p:ext uri="{BB962C8B-B14F-4D97-AF65-F5344CB8AC3E}">
        <p14:creationId xmlns:p14="http://schemas.microsoft.com/office/powerpoint/2010/main" val="3914429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112543" y="164670"/>
            <a:ext cx="7855527" cy="362747"/>
          </a:xfrm>
          <a:noFill/>
        </p:spPr>
        <p:txBody>
          <a:bodyPr>
            <a:normAutofit/>
          </a:bodyPr>
          <a:lstStyle/>
          <a:p>
            <a:r>
              <a:rPr lang="ja-JP" altLang="en-US" sz="1600" b="1" dirty="0">
                <a:solidFill>
                  <a:schemeClr val="tx1"/>
                </a:solidFill>
                <a:latin typeface="+mj-ea"/>
              </a:rPr>
              <a:t>　</a:t>
            </a:r>
            <a:r>
              <a:rPr lang="en-US" altLang="ja-JP" sz="1600" b="1" dirty="0">
                <a:solidFill>
                  <a:schemeClr val="tx1"/>
                </a:solidFill>
                <a:latin typeface="+mj-ea"/>
              </a:rPr>
              <a:t>Ⅳ.</a:t>
            </a:r>
            <a:r>
              <a:rPr lang="ja-JP" altLang="en-US" sz="1600" b="1" dirty="0">
                <a:solidFill>
                  <a:schemeClr val="tx1"/>
                </a:solidFill>
                <a:latin typeface="+mj-ea"/>
              </a:rPr>
              <a:t>中</a:t>
            </a:r>
            <a:r>
              <a:rPr kumimoji="1" lang="ja-JP" altLang="en-US" sz="1600" b="1" dirty="0">
                <a:solidFill>
                  <a:schemeClr val="tx1"/>
                </a:solidFill>
                <a:latin typeface="+mj-ea"/>
              </a:rPr>
              <a:t>期的取組による効果</a:t>
            </a:r>
          </a:p>
        </p:txBody>
      </p:sp>
      <p:sp>
        <p:nvSpPr>
          <p:cNvPr id="21" name="正方形/長方形 20"/>
          <p:cNvSpPr/>
          <p:nvPr/>
        </p:nvSpPr>
        <p:spPr>
          <a:xfrm>
            <a:off x="116285" y="527417"/>
            <a:ext cx="8887038" cy="6097353"/>
          </a:xfrm>
          <a:prstGeom prst="rect">
            <a:avLst/>
          </a:prstGeom>
          <a:noFill/>
          <a:ln w="38100">
            <a:solidFill>
              <a:srgbClr val="7030A0"/>
            </a:solidFill>
          </a:ln>
          <a:effectLst/>
        </p:spPr>
        <p:txBody>
          <a:bodyPr wrap="square">
            <a:noAutofit/>
          </a:bodyPr>
          <a:lstStyle/>
          <a:p>
            <a:pPr lvl="0">
              <a:spcAft>
                <a:spcPts val="0"/>
              </a:spcAft>
            </a:pPr>
            <a:endParaRPr lang="en-US" altLang="ja-JP" sz="1300" kern="100" dirty="0">
              <a:latin typeface="+mn-ea"/>
              <a:cs typeface="Times New Roman" panose="02020603050405020304" pitchFamily="18" charset="0"/>
            </a:endParaRPr>
          </a:p>
        </p:txBody>
      </p:sp>
      <p:sp>
        <p:nvSpPr>
          <p:cNvPr id="22" name="正方形/長方形 21"/>
          <p:cNvSpPr/>
          <p:nvPr/>
        </p:nvSpPr>
        <p:spPr>
          <a:xfrm>
            <a:off x="116285" y="570411"/>
            <a:ext cx="9027715" cy="6624867"/>
          </a:xfrm>
          <a:prstGeom prst="rect">
            <a:avLst/>
          </a:prstGeom>
          <a:noFill/>
          <a:ln w="38100">
            <a:noFill/>
          </a:ln>
          <a:effectLst>
            <a:outerShdw blurRad="50800" dist="50800" dir="5400000" algn="ctr" rotWithShape="0">
              <a:schemeClr val="bg1"/>
            </a:outerShdw>
          </a:effectLst>
        </p:spPr>
        <p:txBody>
          <a:bodyPr wrap="square">
            <a:noAutofit/>
          </a:bodyPr>
          <a:lstStyle/>
          <a:p>
            <a:pPr lvl="0">
              <a:spcAft>
                <a:spcPts val="0"/>
              </a:spcAft>
            </a:pPr>
            <a:r>
              <a:rPr lang="ja-JP" altLang="en-US" sz="1600" b="1" kern="100" dirty="0">
                <a:latin typeface="+mn-ea"/>
                <a:cs typeface="Times New Roman" panose="02020603050405020304" pitchFamily="18" charset="0"/>
              </a:rPr>
              <a:t>①</a:t>
            </a:r>
            <a:r>
              <a:rPr lang="en-US" altLang="ja-JP" sz="1600" b="1" kern="100" dirty="0">
                <a:latin typeface="+mn-ea"/>
                <a:cs typeface="Times New Roman" panose="02020603050405020304" pitchFamily="18" charset="0"/>
              </a:rPr>
              <a:t>‐</a:t>
            </a:r>
            <a:r>
              <a:rPr lang="ja-JP" altLang="en-US" sz="1600" b="1" kern="100" dirty="0">
                <a:latin typeface="+mn-ea"/>
                <a:cs typeface="Times New Roman" panose="02020603050405020304" pitchFamily="18" charset="0"/>
              </a:rPr>
              <a:t>１　</a:t>
            </a:r>
            <a:r>
              <a:rPr lang="ja-JP" altLang="en-US" sz="1600" b="1" u="sng" kern="100" dirty="0">
                <a:latin typeface="+mn-ea"/>
                <a:cs typeface="Times New Roman" panose="02020603050405020304" pitchFamily="18" charset="0"/>
              </a:rPr>
              <a:t>中期的</a:t>
            </a:r>
            <a:r>
              <a:rPr lang="ja-JP" altLang="en-US" sz="1600" b="1" u="sng" kern="100" dirty="0" smtClean="0">
                <a:latin typeface="+mn-ea"/>
                <a:cs typeface="Times New Roman" panose="02020603050405020304" pitchFamily="18" charset="0"/>
              </a:rPr>
              <a:t>取組（</a:t>
            </a:r>
            <a:r>
              <a:rPr lang="en-US" altLang="ja-JP" sz="1600" b="1" u="sng" kern="100" dirty="0" smtClean="0">
                <a:latin typeface="+mn-ea"/>
                <a:cs typeface="Times New Roman" panose="02020603050405020304" pitchFamily="18" charset="0"/>
              </a:rPr>
              <a:t>H30</a:t>
            </a:r>
            <a:r>
              <a:rPr lang="ja-JP" altLang="en-US" sz="1600" b="1" u="sng" kern="100" dirty="0" smtClean="0">
                <a:latin typeface="+mn-ea"/>
                <a:cs typeface="Times New Roman" panose="02020603050405020304" pitchFamily="18" charset="0"/>
              </a:rPr>
              <a:t>～</a:t>
            </a:r>
            <a:r>
              <a:rPr lang="en-US" altLang="ja-JP" sz="1600" b="1" u="sng" kern="100" dirty="0" smtClean="0">
                <a:latin typeface="+mn-ea"/>
                <a:cs typeface="Times New Roman" panose="02020603050405020304" pitchFamily="18" charset="0"/>
              </a:rPr>
              <a:t>R4</a:t>
            </a:r>
            <a:r>
              <a:rPr lang="ja-JP" altLang="en-US" sz="1600" b="1" u="sng" kern="100" dirty="0" smtClean="0">
                <a:latin typeface="+mn-ea"/>
                <a:cs typeface="Times New Roman" panose="02020603050405020304" pitchFamily="18" charset="0"/>
              </a:rPr>
              <a:t>）と</a:t>
            </a:r>
            <a:r>
              <a:rPr lang="ja-JP" altLang="en-US" sz="1600" b="1" u="sng" kern="100" dirty="0">
                <a:latin typeface="+mn-ea"/>
                <a:cs typeface="Times New Roman" panose="02020603050405020304" pitchFamily="18" charset="0"/>
              </a:rPr>
              <a:t>して掲げた個別課題及び取組結果</a:t>
            </a:r>
            <a:endParaRPr lang="en-US" altLang="ja-JP" sz="1600" b="1" u="sng" kern="100" dirty="0">
              <a:latin typeface="+mn-ea"/>
              <a:cs typeface="Times New Roman" panose="02020603050405020304" pitchFamily="18" charset="0"/>
            </a:endParaRPr>
          </a:p>
          <a:p>
            <a:pPr lvl="0">
              <a:spcAft>
                <a:spcPts val="0"/>
              </a:spcAft>
            </a:pPr>
            <a:endParaRPr lang="en-US" altLang="ja-JP" sz="1400" b="1" u="sng" kern="100" dirty="0">
              <a:latin typeface="+mn-ea"/>
              <a:cs typeface="Times New Roman" panose="02020603050405020304" pitchFamily="18" charset="0"/>
            </a:endParaRPr>
          </a:p>
          <a:p>
            <a:pPr lvl="0">
              <a:spcAft>
                <a:spcPts val="0"/>
              </a:spcAft>
            </a:pPr>
            <a:r>
              <a:rPr lang="ja-JP" altLang="en-US" sz="1400" kern="100" dirty="0">
                <a:latin typeface="+mn-ea"/>
                <a:cs typeface="Times New Roman" panose="02020603050405020304" pitchFamily="18" charset="0"/>
              </a:rPr>
              <a:t>　　　</a:t>
            </a:r>
            <a:r>
              <a:rPr lang="en-US" altLang="ja-JP" sz="1400" b="1" kern="100" dirty="0">
                <a:latin typeface="+mn-ea"/>
                <a:cs typeface="Times New Roman" panose="02020603050405020304" pitchFamily="18" charset="0"/>
              </a:rPr>
              <a:t>Ⅰ</a:t>
            </a:r>
            <a:r>
              <a:rPr lang="ja-JP" altLang="en-US" sz="1400" b="1" kern="100" dirty="0">
                <a:latin typeface="+mn-ea"/>
                <a:cs typeface="Times New Roman" panose="02020603050405020304" pitchFamily="18" charset="0"/>
              </a:rPr>
              <a:t>　青果物関連施設</a:t>
            </a:r>
            <a:endParaRPr lang="en-US" altLang="ja-JP" sz="1400" b="1" kern="100" dirty="0">
              <a:latin typeface="+mn-ea"/>
              <a:cs typeface="Times New Roman" panose="02020603050405020304" pitchFamily="18" charset="0"/>
            </a:endParaRPr>
          </a:p>
          <a:p>
            <a:r>
              <a:rPr lang="ja-JP" altLang="en-US" sz="1300" kern="100" dirty="0">
                <a:latin typeface="+mn-ea"/>
                <a:cs typeface="Times New Roman" panose="02020603050405020304" pitchFamily="18" charset="0"/>
              </a:rPr>
              <a:t>　　　　　</a:t>
            </a:r>
            <a:r>
              <a:rPr lang="ja-JP" altLang="en-US" sz="1200" dirty="0">
                <a:latin typeface="+mn-ea"/>
              </a:rPr>
              <a:t>平成</a:t>
            </a:r>
            <a:r>
              <a:rPr lang="en-US" altLang="ja-JP" sz="1200" dirty="0">
                <a:latin typeface="+mn-ea"/>
              </a:rPr>
              <a:t>28</a:t>
            </a:r>
            <a:r>
              <a:rPr lang="ja-JP" altLang="en-US" sz="1200" dirty="0">
                <a:latin typeface="+mn-ea"/>
              </a:rPr>
              <a:t>年度決算では </a:t>
            </a:r>
            <a:r>
              <a:rPr lang="en-US" altLang="ja-JP" sz="1200" dirty="0">
                <a:latin typeface="+mn-ea"/>
              </a:rPr>
              <a:t>1</a:t>
            </a:r>
            <a:r>
              <a:rPr lang="ja-JP" altLang="en-US" sz="1200" dirty="0">
                <a:latin typeface="+mn-ea"/>
              </a:rPr>
              <a:t>億</a:t>
            </a:r>
            <a:r>
              <a:rPr lang="en-US" altLang="ja-JP" sz="1200" dirty="0">
                <a:latin typeface="+mn-ea"/>
              </a:rPr>
              <a:t>3,100</a:t>
            </a:r>
            <a:r>
              <a:rPr lang="ja-JP" altLang="en-US" sz="1200" dirty="0">
                <a:latin typeface="+mn-ea"/>
              </a:rPr>
              <a:t>万円の赤字 であったものの、改善し、</a:t>
            </a:r>
            <a:endParaRPr lang="en-US" altLang="ja-JP" sz="1200" dirty="0">
              <a:latin typeface="+mn-ea"/>
            </a:endParaRPr>
          </a:p>
          <a:p>
            <a:r>
              <a:rPr lang="ja-JP" altLang="en-US" sz="1200" dirty="0">
                <a:latin typeface="+mn-ea"/>
              </a:rPr>
              <a:t>　　　　　 </a:t>
            </a:r>
            <a:r>
              <a:rPr lang="ja-JP" altLang="en-US" sz="1200" dirty="0" smtClean="0">
                <a:latin typeface="+mn-ea"/>
              </a:rPr>
              <a:t>令和</a:t>
            </a:r>
            <a:r>
              <a:rPr lang="en-US" altLang="ja-JP" sz="1200" dirty="0">
                <a:latin typeface="+mn-ea"/>
              </a:rPr>
              <a:t>4</a:t>
            </a:r>
            <a:r>
              <a:rPr lang="ja-JP" altLang="en-US" sz="1200" dirty="0" smtClean="0">
                <a:latin typeface="+mn-ea"/>
              </a:rPr>
              <a:t>年度</a:t>
            </a:r>
            <a:r>
              <a:rPr lang="ja-JP" altLang="en-US" sz="1200" dirty="0">
                <a:latin typeface="+mn-ea"/>
              </a:rPr>
              <a:t>決算では </a:t>
            </a:r>
            <a:r>
              <a:rPr lang="en-US" altLang="ja-JP" sz="1200" u="sng" dirty="0" smtClean="0">
                <a:latin typeface="+mn-ea"/>
              </a:rPr>
              <a:t>8,000</a:t>
            </a:r>
            <a:r>
              <a:rPr lang="ja-JP" altLang="en-US" sz="1200" u="sng" dirty="0">
                <a:latin typeface="+mn-ea"/>
              </a:rPr>
              <a:t>万円の赤字</a:t>
            </a:r>
            <a:r>
              <a:rPr lang="ja-JP" altLang="en-US" sz="1200" dirty="0">
                <a:latin typeface="+mn-ea"/>
              </a:rPr>
              <a:t> となった。</a:t>
            </a:r>
            <a:r>
              <a:rPr lang="ja-JP" altLang="en-US" sz="1250" b="1" dirty="0">
                <a:latin typeface="+mn-ea"/>
              </a:rPr>
              <a:t>（</a:t>
            </a:r>
            <a:r>
              <a:rPr lang="ja-JP" altLang="en-US" sz="1250" b="1" u="sng" dirty="0">
                <a:latin typeface="+mn-ea"/>
              </a:rPr>
              <a:t>効果額</a:t>
            </a:r>
            <a:r>
              <a:rPr lang="ja-JP" altLang="en-US" sz="1250" b="1" u="sng" dirty="0" smtClean="0">
                <a:latin typeface="+mn-ea"/>
              </a:rPr>
              <a:t>：</a:t>
            </a:r>
            <a:r>
              <a:rPr lang="en-US" altLang="ja-JP" sz="1250" b="1" u="sng" dirty="0">
                <a:latin typeface="+mn-ea"/>
              </a:rPr>
              <a:t>5,100</a:t>
            </a:r>
            <a:r>
              <a:rPr lang="ja-JP" altLang="en-US" sz="1250" b="1" u="sng" dirty="0" smtClean="0">
                <a:latin typeface="+mn-ea"/>
              </a:rPr>
              <a:t>万円</a:t>
            </a:r>
            <a:r>
              <a:rPr lang="ja-JP" altLang="en-US" sz="1250" b="1" dirty="0">
                <a:latin typeface="+mn-ea"/>
              </a:rPr>
              <a:t>）</a:t>
            </a:r>
            <a:endParaRPr lang="en-US" altLang="ja-JP" sz="1250" b="1" dirty="0">
              <a:latin typeface="+mn-ea"/>
            </a:endParaRPr>
          </a:p>
          <a:p>
            <a:pPr lvl="0">
              <a:spcAft>
                <a:spcPts val="0"/>
              </a:spcAft>
            </a:pPr>
            <a:r>
              <a:rPr lang="ja-JP" altLang="en-US" sz="1300" kern="100" dirty="0">
                <a:latin typeface="+mn-ea"/>
                <a:cs typeface="Times New Roman" panose="02020603050405020304" pitchFamily="18" charset="0"/>
              </a:rPr>
              <a:t>　   </a:t>
            </a:r>
            <a:endParaRPr lang="en-US" altLang="ja-JP" sz="1300" kern="100" dirty="0">
              <a:latin typeface="+mn-ea"/>
              <a:cs typeface="Times New Roman" panose="02020603050405020304" pitchFamily="18" charset="0"/>
            </a:endParaRPr>
          </a:p>
          <a:p>
            <a:pPr lvl="0">
              <a:spcAft>
                <a:spcPts val="0"/>
              </a:spcAft>
            </a:pPr>
            <a:r>
              <a:rPr lang="ja-JP" altLang="en-US" sz="1400" b="1" kern="100" dirty="0">
                <a:latin typeface="+mn-ea"/>
                <a:cs typeface="Times New Roman" panose="02020603050405020304" pitchFamily="18" charset="0"/>
              </a:rPr>
              <a:t>　　　</a:t>
            </a:r>
            <a:r>
              <a:rPr lang="en-US" altLang="ja-JP" sz="1400" b="1" kern="100" dirty="0">
                <a:latin typeface="+mn-ea"/>
                <a:cs typeface="Times New Roman" panose="02020603050405020304" pitchFamily="18" charset="0"/>
              </a:rPr>
              <a:t>Ⅱ</a:t>
            </a:r>
            <a:r>
              <a:rPr lang="ja-JP" altLang="en-US" sz="1400" b="1" kern="100" dirty="0">
                <a:latin typeface="+mn-ea"/>
                <a:cs typeface="Times New Roman" panose="02020603050405020304" pitchFamily="18" charset="0"/>
              </a:rPr>
              <a:t>　</a:t>
            </a:r>
            <a:r>
              <a:rPr lang="en-US" altLang="ja-JP" sz="1400" b="1" kern="100" dirty="0">
                <a:latin typeface="+mn-ea"/>
                <a:cs typeface="Times New Roman" panose="02020603050405020304" pitchFamily="18" charset="0"/>
              </a:rPr>
              <a:t>R</a:t>
            </a:r>
            <a:r>
              <a:rPr lang="ja-JP" altLang="en-US" sz="1400" b="1" kern="100" dirty="0">
                <a:latin typeface="+mn-ea"/>
                <a:cs typeface="Times New Roman" panose="02020603050405020304" pitchFamily="18" charset="0"/>
              </a:rPr>
              <a:t>地区荷さばき地</a:t>
            </a:r>
            <a:endParaRPr lang="en-US" altLang="ja-JP" sz="1600" b="1" kern="100" dirty="0">
              <a:latin typeface="+mn-ea"/>
              <a:cs typeface="Times New Roman" panose="02020603050405020304" pitchFamily="18" charset="0"/>
            </a:endParaRPr>
          </a:p>
          <a:p>
            <a:r>
              <a:rPr lang="ja-JP" altLang="en-US" sz="1300" dirty="0">
                <a:latin typeface="+mn-ea"/>
              </a:rPr>
              <a:t>               </a:t>
            </a:r>
            <a:r>
              <a:rPr lang="ja-JP" altLang="en-US" sz="1200" dirty="0">
                <a:latin typeface="+mn-ea"/>
              </a:rPr>
              <a:t>平成</a:t>
            </a:r>
            <a:r>
              <a:rPr lang="en-US" altLang="ja-JP" sz="1200" dirty="0">
                <a:latin typeface="+mn-ea"/>
              </a:rPr>
              <a:t>28</a:t>
            </a:r>
            <a:r>
              <a:rPr lang="ja-JP" altLang="en-US" sz="1200" dirty="0">
                <a:latin typeface="+mn-ea"/>
              </a:rPr>
              <a:t>年度決算では </a:t>
            </a:r>
            <a:r>
              <a:rPr lang="en-US" altLang="ja-JP" sz="1200" dirty="0">
                <a:latin typeface="+mn-ea"/>
              </a:rPr>
              <a:t>1</a:t>
            </a:r>
            <a:r>
              <a:rPr lang="ja-JP" altLang="en-US" sz="1200" dirty="0">
                <a:latin typeface="+mn-ea"/>
              </a:rPr>
              <a:t>億</a:t>
            </a:r>
            <a:r>
              <a:rPr lang="en-US" altLang="ja-JP" sz="1200" dirty="0">
                <a:latin typeface="+mn-ea"/>
              </a:rPr>
              <a:t>8,300</a:t>
            </a:r>
            <a:r>
              <a:rPr lang="ja-JP" altLang="en-US" sz="1200" dirty="0">
                <a:latin typeface="+mn-ea"/>
              </a:rPr>
              <a:t>万円の赤字 であったものの、改善し、</a:t>
            </a:r>
            <a:endParaRPr lang="en-US" altLang="ja-JP" sz="1200" dirty="0">
              <a:latin typeface="+mn-ea"/>
            </a:endParaRPr>
          </a:p>
          <a:p>
            <a:r>
              <a:rPr lang="ja-JP" altLang="en-US" sz="1200" dirty="0">
                <a:latin typeface="+mn-ea"/>
              </a:rPr>
              <a:t>　　          </a:t>
            </a:r>
            <a:r>
              <a:rPr lang="ja-JP" altLang="en-US" sz="1200" dirty="0" smtClean="0">
                <a:latin typeface="+mn-ea"/>
              </a:rPr>
              <a:t>令和</a:t>
            </a:r>
            <a:r>
              <a:rPr lang="en-US" altLang="ja-JP" sz="1200" dirty="0">
                <a:latin typeface="+mn-ea"/>
              </a:rPr>
              <a:t>4</a:t>
            </a:r>
            <a:r>
              <a:rPr lang="ja-JP" altLang="en-US" sz="1200" dirty="0" smtClean="0">
                <a:latin typeface="+mn-ea"/>
              </a:rPr>
              <a:t>年度</a:t>
            </a:r>
            <a:r>
              <a:rPr lang="ja-JP" altLang="en-US" sz="1200" dirty="0">
                <a:latin typeface="+mn-ea"/>
              </a:rPr>
              <a:t>決算では </a:t>
            </a:r>
            <a:r>
              <a:rPr lang="en-US" altLang="ja-JP" sz="1200" u="sng" dirty="0">
                <a:latin typeface="+mn-ea"/>
              </a:rPr>
              <a:t>2</a:t>
            </a:r>
            <a:r>
              <a:rPr lang="en-US" altLang="ja-JP" sz="1200" u="sng" dirty="0" smtClean="0">
                <a:latin typeface="+mn-ea"/>
              </a:rPr>
              <a:t>,600</a:t>
            </a:r>
            <a:r>
              <a:rPr lang="ja-JP" altLang="en-US" sz="1200" u="sng" dirty="0">
                <a:latin typeface="+mn-ea"/>
              </a:rPr>
              <a:t>万円の赤字</a:t>
            </a:r>
            <a:r>
              <a:rPr lang="ja-JP" altLang="en-US" sz="1200" dirty="0">
                <a:latin typeface="+mn-ea"/>
              </a:rPr>
              <a:t> となった。</a:t>
            </a:r>
            <a:r>
              <a:rPr lang="ja-JP" altLang="en-US" sz="1250" b="1" dirty="0">
                <a:latin typeface="+mn-ea"/>
              </a:rPr>
              <a:t>（</a:t>
            </a:r>
            <a:r>
              <a:rPr lang="ja-JP" altLang="en-US" sz="1250" b="1" u="sng" dirty="0">
                <a:latin typeface="+mn-ea"/>
              </a:rPr>
              <a:t>効果額</a:t>
            </a:r>
            <a:r>
              <a:rPr lang="ja-JP" altLang="en-US" sz="1250" b="1" u="sng" dirty="0" smtClean="0">
                <a:latin typeface="+mn-ea"/>
              </a:rPr>
              <a:t>：</a:t>
            </a:r>
            <a:r>
              <a:rPr lang="en-US" altLang="ja-JP" sz="1250" b="1" u="sng" dirty="0" smtClean="0">
                <a:latin typeface="+mn-ea"/>
              </a:rPr>
              <a:t>1</a:t>
            </a:r>
            <a:r>
              <a:rPr lang="ja-JP" altLang="en-US" sz="1250" b="1" u="sng" dirty="0" smtClean="0">
                <a:latin typeface="+mn-ea"/>
              </a:rPr>
              <a:t>億</a:t>
            </a:r>
            <a:r>
              <a:rPr lang="en-US" altLang="ja-JP" sz="1250" b="1" u="sng" dirty="0" smtClean="0">
                <a:latin typeface="+mn-ea"/>
              </a:rPr>
              <a:t>5,700</a:t>
            </a:r>
            <a:r>
              <a:rPr lang="ja-JP" altLang="en-US" sz="1250" b="1" u="sng" dirty="0">
                <a:latin typeface="+mn-ea"/>
              </a:rPr>
              <a:t>万円</a:t>
            </a:r>
            <a:r>
              <a:rPr lang="ja-JP" altLang="en-US" sz="1250" b="1" dirty="0">
                <a:latin typeface="+mn-ea"/>
              </a:rPr>
              <a:t>）</a:t>
            </a:r>
            <a:endParaRPr lang="en-US" altLang="ja-JP" sz="1250" b="1" dirty="0">
              <a:latin typeface="+mn-ea"/>
            </a:endParaRPr>
          </a:p>
          <a:p>
            <a:pPr lvl="0">
              <a:spcAft>
                <a:spcPts val="0"/>
              </a:spcAft>
            </a:pPr>
            <a:endParaRPr lang="en-US" altLang="ja-JP" sz="1000" kern="100" dirty="0">
              <a:latin typeface="+mn-ea"/>
              <a:cs typeface="Times New Roman" panose="02020603050405020304" pitchFamily="18" charset="0"/>
            </a:endParaRPr>
          </a:p>
          <a:p>
            <a:pPr lvl="0">
              <a:spcAft>
                <a:spcPts val="0"/>
              </a:spcAft>
            </a:pPr>
            <a:r>
              <a:rPr lang="ja-JP" altLang="en-US" sz="1300" kern="100" dirty="0">
                <a:latin typeface="+mn-ea"/>
                <a:cs typeface="Times New Roman" panose="02020603050405020304" pitchFamily="18" charset="0"/>
              </a:rPr>
              <a:t>　　　 </a:t>
            </a:r>
            <a:r>
              <a:rPr lang="en-US" altLang="ja-JP" sz="1400" b="1" kern="100" dirty="0">
                <a:latin typeface="+mn-ea"/>
                <a:cs typeface="Times New Roman" panose="02020603050405020304" pitchFamily="18" charset="0"/>
              </a:rPr>
              <a:t>Ⅲ</a:t>
            </a:r>
            <a:r>
              <a:rPr lang="ja-JP" altLang="en-US" sz="1400" b="1" kern="100" dirty="0">
                <a:latin typeface="+mn-ea"/>
                <a:cs typeface="Times New Roman" panose="02020603050405020304" pitchFamily="18" charset="0"/>
              </a:rPr>
              <a:t>　</a:t>
            </a:r>
            <a:r>
              <a:rPr lang="en-US" altLang="ja-JP" sz="1400" b="1" kern="100" dirty="0">
                <a:latin typeface="+mn-ea"/>
                <a:cs typeface="Times New Roman" panose="02020603050405020304" pitchFamily="18" charset="0"/>
              </a:rPr>
              <a:t>K</a:t>
            </a:r>
            <a:r>
              <a:rPr lang="ja-JP" altLang="en-US" sz="1400" b="1" kern="100" dirty="0">
                <a:latin typeface="+mn-ea"/>
                <a:cs typeface="Times New Roman" panose="02020603050405020304" pitchFamily="18" charset="0"/>
              </a:rPr>
              <a:t>地区荷さばき地（上屋含む）</a:t>
            </a:r>
            <a:endParaRPr lang="en-US" altLang="ja-JP" sz="1600" b="1" kern="100" dirty="0">
              <a:latin typeface="+mn-ea"/>
              <a:cs typeface="Times New Roman" panose="02020603050405020304" pitchFamily="18" charset="0"/>
            </a:endParaRPr>
          </a:p>
          <a:p>
            <a:r>
              <a:rPr lang="ja-JP" altLang="en-US" sz="1300" dirty="0">
                <a:latin typeface="+mn-ea"/>
              </a:rPr>
              <a:t>               </a:t>
            </a:r>
            <a:r>
              <a:rPr lang="ja-JP" altLang="en-US" sz="1200" dirty="0">
                <a:latin typeface="+mn-ea"/>
              </a:rPr>
              <a:t>平成</a:t>
            </a:r>
            <a:r>
              <a:rPr lang="en-US" altLang="ja-JP" sz="1200" dirty="0">
                <a:latin typeface="+mn-ea"/>
              </a:rPr>
              <a:t>28</a:t>
            </a:r>
            <a:r>
              <a:rPr lang="ja-JP" altLang="en-US" sz="1200" dirty="0">
                <a:latin typeface="+mn-ea"/>
              </a:rPr>
              <a:t>年度決算では </a:t>
            </a:r>
            <a:r>
              <a:rPr lang="en-US" altLang="ja-JP" sz="1200" dirty="0">
                <a:latin typeface="+mn-ea"/>
              </a:rPr>
              <a:t>8,300</a:t>
            </a:r>
            <a:r>
              <a:rPr lang="ja-JP" altLang="en-US" sz="1200" dirty="0">
                <a:latin typeface="+mn-ea"/>
              </a:rPr>
              <a:t>万円の赤字 であったものの、改善し、</a:t>
            </a:r>
            <a:endParaRPr lang="en-US" altLang="ja-JP" sz="1200" dirty="0">
              <a:latin typeface="+mn-ea"/>
            </a:endParaRPr>
          </a:p>
          <a:p>
            <a:r>
              <a:rPr lang="ja-JP" altLang="en-US" sz="1200" dirty="0">
                <a:latin typeface="+mn-ea"/>
              </a:rPr>
              <a:t>　　          </a:t>
            </a:r>
            <a:r>
              <a:rPr lang="ja-JP" altLang="en-US" sz="1200" dirty="0" smtClean="0">
                <a:latin typeface="+mn-ea"/>
              </a:rPr>
              <a:t>令和</a:t>
            </a:r>
            <a:r>
              <a:rPr lang="en-US" altLang="ja-JP" sz="1200" dirty="0">
                <a:latin typeface="+mn-ea"/>
              </a:rPr>
              <a:t>4</a:t>
            </a:r>
            <a:r>
              <a:rPr lang="ja-JP" altLang="en-US" sz="1200" dirty="0" smtClean="0">
                <a:latin typeface="+mn-ea"/>
              </a:rPr>
              <a:t>年度</a:t>
            </a:r>
            <a:r>
              <a:rPr lang="ja-JP" altLang="en-US" sz="1200" dirty="0">
                <a:latin typeface="+mn-ea"/>
              </a:rPr>
              <a:t>決算では </a:t>
            </a:r>
            <a:r>
              <a:rPr lang="en-US" altLang="ja-JP" sz="1200" u="sng" dirty="0" smtClean="0">
                <a:latin typeface="+mn-ea"/>
              </a:rPr>
              <a:t>1,000</a:t>
            </a:r>
            <a:r>
              <a:rPr lang="ja-JP" altLang="en-US" sz="1200" u="sng" dirty="0">
                <a:latin typeface="+mn-ea"/>
              </a:rPr>
              <a:t>万円の赤字</a:t>
            </a:r>
            <a:r>
              <a:rPr lang="ja-JP" altLang="en-US" sz="1200" dirty="0">
                <a:latin typeface="+mn-ea"/>
              </a:rPr>
              <a:t> となった。</a:t>
            </a:r>
            <a:r>
              <a:rPr lang="ja-JP" altLang="en-US" sz="1250" b="1" dirty="0">
                <a:latin typeface="+mn-ea"/>
              </a:rPr>
              <a:t>（</a:t>
            </a:r>
            <a:r>
              <a:rPr lang="ja-JP" altLang="en-US" sz="1250" b="1" u="sng" dirty="0">
                <a:latin typeface="+mn-ea"/>
              </a:rPr>
              <a:t>効果額</a:t>
            </a:r>
            <a:r>
              <a:rPr lang="ja-JP" altLang="en-US" sz="1250" b="1" u="sng" dirty="0" smtClean="0">
                <a:latin typeface="+mn-ea"/>
              </a:rPr>
              <a:t>：</a:t>
            </a:r>
            <a:r>
              <a:rPr lang="en-US" altLang="ja-JP" sz="1250" b="1" u="sng" dirty="0">
                <a:latin typeface="+mn-ea"/>
              </a:rPr>
              <a:t>7,300</a:t>
            </a:r>
            <a:r>
              <a:rPr lang="ja-JP" altLang="en-US" sz="1250" b="1" u="sng" dirty="0" smtClean="0">
                <a:latin typeface="+mn-ea"/>
              </a:rPr>
              <a:t>万円</a:t>
            </a:r>
            <a:r>
              <a:rPr lang="ja-JP" altLang="en-US" sz="1250" b="1" dirty="0">
                <a:latin typeface="+mn-ea"/>
              </a:rPr>
              <a:t>）</a:t>
            </a:r>
            <a:endParaRPr lang="en-US" altLang="ja-JP" sz="1250" b="1" dirty="0">
              <a:latin typeface="+mn-ea"/>
            </a:endParaRPr>
          </a:p>
          <a:p>
            <a:pPr lvl="0">
              <a:spcAft>
                <a:spcPts val="0"/>
              </a:spcAft>
            </a:pPr>
            <a:endParaRPr lang="en-US" altLang="ja-JP" sz="1000" kern="100" dirty="0">
              <a:latin typeface="+mn-ea"/>
              <a:cs typeface="Times New Roman" panose="02020603050405020304" pitchFamily="18" charset="0"/>
            </a:endParaRPr>
          </a:p>
          <a:p>
            <a:pPr lvl="0">
              <a:spcAft>
                <a:spcPts val="0"/>
              </a:spcAft>
            </a:pPr>
            <a:r>
              <a:rPr lang="ja-JP" altLang="en-US" sz="1400" kern="100" dirty="0">
                <a:latin typeface="+mn-ea"/>
                <a:cs typeface="Times New Roman" panose="02020603050405020304" pitchFamily="18" charset="0"/>
              </a:rPr>
              <a:t>　　　</a:t>
            </a:r>
            <a:r>
              <a:rPr lang="en-US" altLang="ja-JP" sz="1400" b="1" kern="100" dirty="0">
                <a:latin typeface="+mn-ea"/>
                <a:cs typeface="Times New Roman" panose="02020603050405020304" pitchFamily="18" charset="0"/>
              </a:rPr>
              <a:t>Ⅳ</a:t>
            </a:r>
            <a:r>
              <a:rPr lang="ja-JP" altLang="en-US" sz="1400" b="1" kern="100" dirty="0">
                <a:latin typeface="+mn-ea"/>
                <a:cs typeface="Times New Roman" panose="02020603050405020304" pitchFamily="18" charset="0"/>
              </a:rPr>
              <a:t>　</a:t>
            </a:r>
            <a:r>
              <a:rPr lang="en-US" altLang="ja-JP" sz="1400" b="1" kern="100" dirty="0">
                <a:latin typeface="+mn-ea"/>
                <a:cs typeface="Times New Roman" panose="02020603050405020304" pitchFamily="18" charset="0"/>
              </a:rPr>
              <a:t>C-1</a:t>
            </a:r>
            <a:r>
              <a:rPr lang="ja-JP" altLang="en-US" sz="1400" b="1" kern="100" dirty="0">
                <a:latin typeface="+mn-ea"/>
                <a:cs typeface="Times New Roman" panose="02020603050405020304" pitchFamily="18" charset="0"/>
              </a:rPr>
              <a:t>地区西荷さばき地</a:t>
            </a:r>
            <a:endParaRPr lang="en-US" altLang="ja-JP" sz="1600" b="1" kern="100" dirty="0">
              <a:latin typeface="+mn-ea"/>
              <a:cs typeface="Times New Roman" panose="02020603050405020304" pitchFamily="18" charset="0"/>
            </a:endParaRPr>
          </a:p>
          <a:p>
            <a:r>
              <a:rPr lang="ja-JP" altLang="en-US" sz="1300" dirty="0">
                <a:latin typeface="+mn-ea"/>
              </a:rPr>
              <a:t>               </a:t>
            </a:r>
            <a:r>
              <a:rPr lang="ja-JP" altLang="en-US" sz="1200" dirty="0">
                <a:latin typeface="+mn-ea"/>
              </a:rPr>
              <a:t>平成</a:t>
            </a:r>
            <a:r>
              <a:rPr lang="en-US" altLang="ja-JP" sz="1200" dirty="0">
                <a:latin typeface="+mn-ea"/>
              </a:rPr>
              <a:t>28</a:t>
            </a:r>
            <a:r>
              <a:rPr lang="ja-JP" altLang="en-US" sz="1200" dirty="0">
                <a:latin typeface="+mn-ea"/>
              </a:rPr>
              <a:t>年度決算では </a:t>
            </a:r>
            <a:r>
              <a:rPr lang="en-US" altLang="ja-JP" sz="1200" dirty="0">
                <a:solidFill>
                  <a:srgbClr val="421E40"/>
                </a:solidFill>
                <a:latin typeface="+mn-ea"/>
              </a:rPr>
              <a:t>7,800</a:t>
            </a:r>
            <a:r>
              <a:rPr lang="ja-JP" altLang="en-US" sz="1200" dirty="0">
                <a:solidFill>
                  <a:srgbClr val="421E40"/>
                </a:solidFill>
                <a:latin typeface="+mn-ea"/>
              </a:rPr>
              <a:t>万円</a:t>
            </a:r>
            <a:r>
              <a:rPr lang="ja-JP" altLang="en-US" sz="1200" dirty="0">
                <a:latin typeface="+mn-ea"/>
              </a:rPr>
              <a:t>の赤字 であったものの、改善し、</a:t>
            </a:r>
            <a:endParaRPr lang="en-US" altLang="ja-JP" sz="1200" dirty="0">
              <a:latin typeface="+mn-ea"/>
            </a:endParaRPr>
          </a:p>
          <a:p>
            <a:r>
              <a:rPr lang="ja-JP" altLang="en-US" sz="1200" dirty="0">
                <a:latin typeface="+mn-ea"/>
              </a:rPr>
              <a:t>　　          </a:t>
            </a:r>
            <a:r>
              <a:rPr lang="ja-JP" altLang="en-US" sz="1200" dirty="0" smtClean="0">
                <a:latin typeface="+mn-ea"/>
              </a:rPr>
              <a:t>令和</a:t>
            </a:r>
            <a:r>
              <a:rPr lang="en-US" altLang="ja-JP" sz="1200" dirty="0">
                <a:latin typeface="+mn-ea"/>
              </a:rPr>
              <a:t>4</a:t>
            </a:r>
            <a:r>
              <a:rPr lang="ja-JP" altLang="en-US" sz="1200" dirty="0" smtClean="0">
                <a:latin typeface="+mn-ea"/>
              </a:rPr>
              <a:t>年度</a:t>
            </a:r>
            <a:r>
              <a:rPr lang="ja-JP" altLang="en-US" sz="1200" dirty="0">
                <a:latin typeface="+mn-ea"/>
              </a:rPr>
              <a:t>決算では </a:t>
            </a:r>
            <a:r>
              <a:rPr lang="en-US" altLang="ja-JP" sz="1200" u="sng" dirty="0">
                <a:latin typeface="+mn-ea"/>
              </a:rPr>
              <a:t>6</a:t>
            </a:r>
            <a:r>
              <a:rPr lang="en-US" altLang="ja-JP" sz="1200" u="sng" dirty="0" smtClean="0">
                <a:latin typeface="+mn-ea"/>
              </a:rPr>
              <a:t>,100</a:t>
            </a:r>
            <a:r>
              <a:rPr lang="ja-JP" altLang="en-US" sz="1200" u="sng" dirty="0">
                <a:latin typeface="+mn-ea"/>
              </a:rPr>
              <a:t>万円の赤字 </a:t>
            </a:r>
            <a:r>
              <a:rPr lang="ja-JP" altLang="en-US" sz="1200" dirty="0">
                <a:latin typeface="+mn-ea"/>
              </a:rPr>
              <a:t>となった。 </a:t>
            </a:r>
            <a:r>
              <a:rPr lang="ja-JP" altLang="en-US" sz="1250" b="1" dirty="0">
                <a:latin typeface="+mn-ea"/>
              </a:rPr>
              <a:t>（</a:t>
            </a:r>
            <a:r>
              <a:rPr lang="ja-JP" altLang="en-US" sz="1250" b="1" u="sng" dirty="0">
                <a:latin typeface="+mn-ea"/>
              </a:rPr>
              <a:t>効果額</a:t>
            </a:r>
            <a:r>
              <a:rPr lang="ja-JP" altLang="en-US" sz="1250" b="1" u="sng" dirty="0" smtClean="0">
                <a:latin typeface="+mn-ea"/>
              </a:rPr>
              <a:t>：</a:t>
            </a:r>
            <a:r>
              <a:rPr lang="en-US" altLang="ja-JP" sz="1250" b="1" u="sng" dirty="0">
                <a:latin typeface="+mn-ea"/>
              </a:rPr>
              <a:t>1,700</a:t>
            </a:r>
            <a:r>
              <a:rPr lang="ja-JP" altLang="en-US" sz="1250" b="1" u="sng" dirty="0" smtClean="0">
                <a:latin typeface="+mn-ea"/>
              </a:rPr>
              <a:t>万円</a:t>
            </a:r>
            <a:r>
              <a:rPr lang="ja-JP" altLang="en-US" sz="1250" b="1" dirty="0">
                <a:latin typeface="+mn-ea"/>
              </a:rPr>
              <a:t>）</a:t>
            </a:r>
            <a:endParaRPr lang="en-US" altLang="ja-JP" sz="1250" b="1" dirty="0">
              <a:latin typeface="+mn-ea"/>
            </a:endParaRPr>
          </a:p>
          <a:p>
            <a:pPr lvl="0">
              <a:spcAft>
                <a:spcPts val="0"/>
              </a:spcAft>
            </a:pPr>
            <a:endParaRPr lang="en-US" altLang="ja-JP" sz="1000" kern="100" dirty="0">
              <a:latin typeface="+mn-ea"/>
              <a:cs typeface="Times New Roman" panose="02020603050405020304" pitchFamily="18" charset="0"/>
            </a:endParaRPr>
          </a:p>
          <a:p>
            <a:pPr lvl="0">
              <a:spcAft>
                <a:spcPts val="0"/>
              </a:spcAft>
            </a:pPr>
            <a:r>
              <a:rPr lang="ja-JP" altLang="en-US" sz="1400" b="1" kern="100" dirty="0">
                <a:latin typeface="+mn-ea"/>
                <a:cs typeface="Times New Roman" panose="02020603050405020304" pitchFamily="18" charset="0"/>
              </a:rPr>
              <a:t>　　　</a:t>
            </a:r>
            <a:r>
              <a:rPr lang="en-US" altLang="ja-JP" sz="1400" b="1" kern="100" dirty="0">
                <a:latin typeface="+mn-ea"/>
                <a:cs typeface="Times New Roman" panose="02020603050405020304" pitchFamily="18" charset="0"/>
              </a:rPr>
              <a:t>Ⅴ</a:t>
            </a:r>
            <a:r>
              <a:rPr lang="ja-JP" altLang="en-US" sz="1400" b="1" kern="100" dirty="0">
                <a:latin typeface="+mn-ea"/>
                <a:cs typeface="Times New Roman" panose="02020603050405020304" pitchFamily="18" charset="0"/>
              </a:rPr>
              <a:t>　北港白津地区荷さばき地</a:t>
            </a:r>
            <a:endParaRPr lang="en-US" altLang="ja-JP" sz="1400" b="1" kern="100" dirty="0">
              <a:latin typeface="+mn-ea"/>
              <a:cs typeface="Times New Roman" panose="02020603050405020304" pitchFamily="18" charset="0"/>
            </a:endParaRPr>
          </a:p>
          <a:p>
            <a:r>
              <a:rPr lang="ja-JP" altLang="en-US" sz="1300" dirty="0">
                <a:latin typeface="+mn-ea"/>
              </a:rPr>
              <a:t>               </a:t>
            </a:r>
            <a:r>
              <a:rPr lang="ja-JP" altLang="en-US" sz="1200" dirty="0">
                <a:latin typeface="+mn-ea"/>
              </a:rPr>
              <a:t>平成</a:t>
            </a:r>
            <a:r>
              <a:rPr lang="en-US" altLang="ja-JP" sz="1200" dirty="0">
                <a:latin typeface="+mn-ea"/>
              </a:rPr>
              <a:t>29</a:t>
            </a:r>
            <a:r>
              <a:rPr lang="ja-JP" altLang="en-US" sz="1200" dirty="0">
                <a:latin typeface="+mn-ea"/>
              </a:rPr>
              <a:t>年度決算では </a:t>
            </a:r>
            <a:r>
              <a:rPr lang="en-US" altLang="ja-JP" sz="1200" dirty="0">
                <a:latin typeface="+mn-ea"/>
              </a:rPr>
              <a:t>1,900</a:t>
            </a:r>
            <a:r>
              <a:rPr lang="ja-JP" altLang="en-US" sz="1200" dirty="0">
                <a:latin typeface="+mn-ea"/>
              </a:rPr>
              <a:t>万円の赤字 であったものの、改善し、</a:t>
            </a:r>
            <a:endParaRPr lang="en-US" altLang="ja-JP" sz="1200" dirty="0">
              <a:latin typeface="+mn-ea"/>
            </a:endParaRPr>
          </a:p>
          <a:p>
            <a:r>
              <a:rPr lang="ja-JP" altLang="en-US" sz="1200" dirty="0">
                <a:latin typeface="+mn-ea"/>
              </a:rPr>
              <a:t>　　          </a:t>
            </a:r>
            <a:r>
              <a:rPr lang="ja-JP" altLang="en-US" sz="1200" dirty="0" smtClean="0">
                <a:latin typeface="+mn-ea"/>
              </a:rPr>
              <a:t>令和</a:t>
            </a:r>
            <a:r>
              <a:rPr lang="en-US" altLang="ja-JP" sz="1200" dirty="0">
                <a:latin typeface="+mn-ea"/>
              </a:rPr>
              <a:t>4</a:t>
            </a:r>
            <a:r>
              <a:rPr lang="ja-JP" altLang="en-US" sz="1200" dirty="0" smtClean="0">
                <a:latin typeface="+mn-ea"/>
              </a:rPr>
              <a:t>年度</a:t>
            </a:r>
            <a:r>
              <a:rPr lang="ja-JP" altLang="en-US" sz="1200" dirty="0">
                <a:latin typeface="+mn-ea"/>
              </a:rPr>
              <a:t>決算では </a:t>
            </a:r>
            <a:r>
              <a:rPr lang="en-US" altLang="ja-JP" sz="1200" u="sng" dirty="0" smtClean="0">
                <a:latin typeface="+mn-ea"/>
              </a:rPr>
              <a:t>1</a:t>
            </a:r>
            <a:r>
              <a:rPr lang="ja-JP" altLang="en-US" sz="1200" u="sng" dirty="0" smtClean="0">
                <a:latin typeface="+mn-ea"/>
              </a:rPr>
              <a:t>億</a:t>
            </a:r>
            <a:r>
              <a:rPr lang="en-US" altLang="ja-JP" sz="1200" u="sng" dirty="0" smtClean="0">
                <a:latin typeface="+mn-ea"/>
              </a:rPr>
              <a:t>5,300</a:t>
            </a:r>
            <a:r>
              <a:rPr lang="ja-JP" altLang="en-US" sz="1200" u="sng" dirty="0" smtClean="0">
                <a:latin typeface="+mn-ea"/>
              </a:rPr>
              <a:t>万円</a:t>
            </a:r>
            <a:r>
              <a:rPr lang="ja-JP" altLang="en-US" sz="1200" u="sng" dirty="0">
                <a:latin typeface="+mn-ea"/>
              </a:rPr>
              <a:t>の黒字</a:t>
            </a:r>
            <a:r>
              <a:rPr lang="ja-JP" altLang="en-US" sz="1200" dirty="0">
                <a:latin typeface="+mn-ea"/>
              </a:rPr>
              <a:t> となった。</a:t>
            </a:r>
            <a:r>
              <a:rPr lang="ja-JP" altLang="en-US" sz="1250" b="1" dirty="0">
                <a:latin typeface="+mn-ea"/>
              </a:rPr>
              <a:t>（</a:t>
            </a:r>
            <a:r>
              <a:rPr lang="ja-JP" altLang="en-US" sz="1250" b="1" u="sng" dirty="0">
                <a:latin typeface="+mn-ea"/>
              </a:rPr>
              <a:t>効果額</a:t>
            </a:r>
            <a:r>
              <a:rPr lang="ja-JP" altLang="en-US" sz="1250" b="1" u="sng" dirty="0" smtClean="0">
                <a:latin typeface="+mn-ea"/>
              </a:rPr>
              <a:t>：</a:t>
            </a:r>
            <a:r>
              <a:rPr lang="en-US" altLang="ja-JP" sz="1250" b="1" u="sng" dirty="0" smtClean="0">
                <a:latin typeface="+mn-ea"/>
              </a:rPr>
              <a:t>1</a:t>
            </a:r>
            <a:r>
              <a:rPr lang="ja-JP" altLang="en-US" sz="1250" b="1" u="sng" dirty="0" smtClean="0">
                <a:latin typeface="+mn-ea"/>
              </a:rPr>
              <a:t>億</a:t>
            </a:r>
            <a:r>
              <a:rPr lang="en-US" altLang="ja-JP" sz="1250" b="1" u="sng" dirty="0" smtClean="0">
                <a:latin typeface="+mn-ea"/>
              </a:rPr>
              <a:t>7,200</a:t>
            </a:r>
            <a:r>
              <a:rPr lang="ja-JP" altLang="en-US" sz="1250" b="1" u="sng" dirty="0" smtClean="0">
                <a:latin typeface="+mn-ea"/>
              </a:rPr>
              <a:t>万円</a:t>
            </a:r>
            <a:r>
              <a:rPr lang="ja-JP" altLang="en-US" sz="1250" b="1" dirty="0">
                <a:latin typeface="+mn-ea"/>
              </a:rPr>
              <a:t>）</a:t>
            </a:r>
            <a:endParaRPr lang="en-US" altLang="ja-JP" sz="1250" b="1" dirty="0">
              <a:latin typeface="+mn-ea"/>
            </a:endParaRPr>
          </a:p>
          <a:p>
            <a:pPr lvl="0">
              <a:spcAft>
                <a:spcPts val="0"/>
              </a:spcAft>
            </a:pPr>
            <a:endParaRPr lang="en-US" altLang="ja-JP" sz="1000" kern="100" dirty="0">
              <a:latin typeface="+mn-ea"/>
              <a:cs typeface="Times New Roman" panose="02020603050405020304" pitchFamily="18" charset="0"/>
            </a:endParaRPr>
          </a:p>
          <a:p>
            <a:pPr lvl="0">
              <a:spcAft>
                <a:spcPts val="0"/>
              </a:spcAft>
            </a:pPr>
            <a:r>
              <a:rPr lang="ja-JP" altLang="en-US" sz="1400" b="1" kern="100" dirty="0">
                <a:latin typeface="+mn-ea"/>
                <a:cs typeface="Times New Roman" panose="02020603050405020304" pitchFamily="18" charset="0"/>
              </a:rPr>
              <a:t>　　　</a:t>
            </a:r>
            <a:r>
              <a:rPr lang="en-US" altLang="ja-JP" sz="1400" b="1" kern="100" dirty="0">
                <a:latin typeface="+mn-ea"/>
                <a:cs typeface="Times New Roman" panose="02020603050405020304" pitchFamily="18" charset="0"/>
              </a:rPr>
              <a:t>Ⅵ</a:t>
            </a:r>
            <a:r>
              <a:rPr lang="ja-JP" altLang="en-US" sz="1400" b="1" kern="100" dirty="0">
                <a:latin typeface="+mn-ea"/>
                <a:cs typeface="Times New Roman" panose="02020603050405020304" pitchFamily="18" charset="0"/>
              </a:rPr>
              <a:t>　</a:t>
            </a:r>
            <a:r>
              <a:rPr lang="en-US" altLang="ja-JP" sz="1400" b="1" kern="100" dirty="0">
                <a:latin typeface="+mn-ea"/>
                <a:cs typeface="Times New Roman" panose="02020603050405020304" pitchFamily="18" charset="0"/>
              </a:rPr>
              <a:t>J</a:t>
            </a:r>
            <a:r>
              <a:rPr lang="ja-JP" altLang="en-US" sz="1400" b="1" kern="100" dirty="0">
                <a:latin typeface="+mn-ea"/>
                <a:cs typeface="Times New Roman" panose="02020603050405020304" pitchFamily="18" charset="0"/>
              </a:rPr>
              <a:t>地区荷さばき地</a:t>
            </a:r>
            <a:endParaRPr lang="en-US" altLang="ja-JP" sz="1400" b="1" kern="100" dirty="0">
              <a:latin typeface="+mn-ea"/>
              <a:cs typeface="Times New Roman" panose="02020603050405020304" pitchFamily="18" charset="0"/>
            </a:endParaRPr>
          </a:p>
          <a:p>
            <a:r>
              <a:rPr lang="ja-JP" altLang="en-US" sz="1300" dirty="0">
                <a:latin typeface="+mn-ea"/>
              </a:rPr>
              <a:t>                </a:t>
            </a:r>
            <a:r>
              <a:rPr lang="ja-JP" altLang="en-US" sz="1200" dirty="0">
                <a:latin typeface="+mn-ea"/>
              </a:rPr>
              <a:t>平成</a:t>
            </a:r>
            <a:r>
              <a:rPr lang="en-US" altLang="ja-JP" sz="1200" dirty="0">
                <a:latin typeface="+mn-ea"/>
              </a:rPr>
              <a:t>29</a:t>
            </a:r>
            <a:r>
              <a:rPr lang="ja-JP" altLang="en-US" sz="1200" dirty="0">
                <a:latin typeface="+mn-ea"/>
              </a:rPr>
              <a:t>年度決算では </a:t>
            </a:r>
            <a:r>
              <a:rPr lang="en-US" altLang="ja-JP" sz="1200" dirty="0">
                <a:latin typeface="+mn-ea"/>
              </a:rPr>
              <a:t>8,700</a:t>
            </a:r>
            <a:r>
              <a:rPr lang="ja-JP" altLang="en-US" sz="1200" dirty="0">
                <a:latin typeface="+mn-ea"/>
              </a:rPr>
              <a:t>万円の赤字 であったものの、改善し、</a:t>
            </a:r>
            <a:endParaRPr lang="en-US" altLang="ja-JP" sz="1200" dirty="0">
              <a:latin typeface="+mn-ea"/>
            </a:endParaRPr>
          </a:p>
          <a:p>
            <a:r>
              <a:rPr lang="ja-JP" altLang="en-US" sz="1200" dirty="0">
                <a:latin typeface="+mn-ea"/>
              </a:rPr>
              <a:t>　　          </a:t>
            </a:r>
            <a:r>
              <a:rPr lang="ja-JP" altLang="en-US" sz="1200" dirty="0" smtClean="0">
                <a:latin typeface="+mn-ea"/>
              </a:rPr>
              <a:t>令和</a:t>
            </a:r>
            <a:r>
              <a:rPr lang="en-US" altLang="ja-JP" sz="1200" dirty="0">
                <a:latin typeface="+mn-ea"/>
              </a:rPr>
              <a:t>4</a:t>
            </a:r>
            <a:r>
              <a:rPr lang="ja-JP" altLang="en-US" sz="1200" dirty="0" smtClean="0">
                <a:latin typeface="+mn-ea"/>
              </a:rPr>
              <a:t>年度</a:t>
            </a:r>
            <a:r>
              <a:rPr lang="ja-JP" altLang="en-US" sz="1200" dirty="0">
                <a:latin typeface="+mn-ea"/>
              </a:rPr>
              <a:t>決算では </a:t>
            </a:r>
            <a:r>
              <a:rPr lang="en-US" altLang="ja-JP" sz="1200" u="sng" dirty="0" smtClean="0">
                <a:latin typeface="+mn-ea"/>
              </a:rPr>
              <a:t>6,900</a:t>
            </a:r>
            <a:r>
              <a:rPr lang="ja-JP" altLang="en-US" sz="1200" u="sng" dirty="0">
                <a:latin typeface="+mn-ea"/>
              </a:rPr>
              <a:t>万円の赤字</a:t>
            </a:r>
            <a:r>
              <a:rPr lang="ja-JP" altLang="en-US" sz="1200" dirty="0">
                <a:latin typeface="+mn-ea"/>
              </a:rPr>
              <a:t> となった。</a:t>
            </a:r>
            <a:r>
              <a:rPr lang="ja-JP" altLang="en-US" sz="1250" b="1" dirty="0">
                <a:latin typeface="+mn-ea"/>
              </a:rPr>
              <a:t>（</a:t>
            </a:r>
            <a:r>
              <a:rPr lang="ja-JP" altLang="en-US" sz="1250" b="1" u="sng" dirty="0">
                <a:latin typeface="+mn-ea"/>
              </a:rPr>
              <a:t>効果額：</a:t>
            </a:r>
            <a:r>
              <a:rPr lang="en-US" altLang="ja-JP" sz="1250" b="1" u="sng" dirty="0" smtClean="0">
                <a:latin typeface="+mn-ea"/>
              </a:rPr>
              <a:t>1,800</a:t>
            </a:r>
            <a:r>
              <a:rPr lang="ja-JP" altLang="en-US" sz="1250" b="1" u="sng" dirty="0">
                <a:latin typeface="+mn-ea"/>
              </a:rPr>
              <a:t>万円</a:t>
            </a:r>
            <a:r>
              <a:rPr lang="ja-JP" altLang="en-US" sz="1250" b="1" dirty="0">
                <a:latin typeface="+mn-ea"/>
              </a:rPr>
              <a:t>）</a:t>
            </a:r>
            <a:endParaRPr lang="en-US" altLang="ja-JP" sz="1250" b="1" dirty="0">
              <a:latin typeface="+mn-ea"/>
            </a:endParaRPr>
          </a:p>
          <a:p>
            <a:pPr lvl="0">
              <a:spcAft>
                <a:spcPts val="0"/>
              </a:spcAft>
            </a:pPr>
            <a:endParaRPr lang="en-US" altLang="ja-JP" sz="1000" kern="100" dirty="0">
              <a:latin typeface="+mn-ea"/>
              <a:cs typeface="Times New Roman" panose="02020603050405020304" pitchFamily="18" charset="0"/>
            </a:endParaRPr>
          </a:p>
          <a:p>
            <a:pPr lvl="0">
              <a:spcAft>
                <a:spcPts val="0"/>
              </a:spcAft>
            </a:pPr>
            <a:r>
              <a:rPr lang="ja-JP" altLang="en-US" sz="1300" kern="100" dirty="0">
                <a:latin typeface="+mn-ea"/>
                <a:cs typeface="Times New Roman" panose="02020603050405020304" pitchFamily="18" charset="0"/>
              </a:rPr>
              <a:t>　　　</a:t>
            </a:r>
            <a:r>
              <a:rPr lang="en-US" altLang="ja-JP" sz="1400" b="1" kern="100" dirty="0">
                <a:latin typeface="+mn-ea"/>
                <a:cs typeface="Times New Roman" panose="02020603050405020304" pitchFamily="18" charset="0"/>
              </a:rPr>
              <a:t>Ⅶ</a:t>
            </a:r>
            <a:r>
              <a:rPr lang="ja-JP" altLang="en-US" sz="1400" b="1" kern="100" dirty="0">
                <a:latin typeface="+mn-ea"/>
                <a:cs typeface="Times New Roman" panose="02020603050405020304" pitchFamily="18" charset="0"/>
              </a:rPr>
              <a:t>　</a:t>
            </a:r>
            <a:r>
              <a:rPr lang="en-US" altLang="ja-JP" sz="1400" b="1" kern="100" dirty="0">
                <a:latin typeface="+mn-ea"/>
                <a:cs typeface="Times New Roman" panose="02020603050405020304" pitchFamily="18" charset="0"/>
              </a:rPr>
              <a:t>KF</a:t>
            </a:r>
            <a:r>
              <a:rPr lang="ja-JP" altLang="en-US" sz="1400" b="1" kern="100" dirty="0">
                <a:latin typeface="+mn-ea"/>
                <a:cs typeface="Times New Roman" panose="02020603050405020304" pitchFamily="18" charset="0"/>
              </a:rPr>
              <a:t>地区荷さばき地（船客上屋含む）</a:t>
            </a:r>
            <a:endParaRPr lang="en-US" altLang="ja-JP" sz="1400" b="1" u="sng" kern="100" dirty="0">
              <a:latin typeface="+mn-ea"/>
              <a:cs typeface="Times New Roman" panose="02020603050405020304" pitchFamily="18" charset="0"/>
            </a:endParaRPr>
          </a:p>
          <a:p>
            <a:r>
              <a:rPr lang="ja-JP" altLang="en-US" sz="1300" dirty="0">
                <a:latin typeface="+mn-ea"/>
              </a:rPr>
              <a:t>               </a:t>
            </a:r>
            <a:r>
              <a:rPr lang="ja-JP" altLang="en-US" sz="1200" dirty="0">
                <a:latin typeface="+mn-ea"/>
              </a:rPr>
              <a:t>平成</a:t>
            </a:r>
            <a:r>
              <a:rPr lang="en-US" altLang="ja-JP" sz="1200" dirty="0">
                <a:latin typeface="+mn-ea"/>
              </a:rPr>
              <a:t>29</a:t>
            </a:r>
            <a:r>
              <a:rPr lang="ja-JP" altLang="en-US" sz="1200" dirty="0">
                <a:latin typeface="+mn-ea"/>
              </a:rPr>
              <a:t>年度決算では </a:t>
            </a:r>
            <a:r>
              <a:rPr lang="en-US" altLang="ja-JP" sz="1200" dirty="0">
                <a:latin typeface="+mn-ea"/>
              </a:rPr>
              <a:t>1,100</a:t>
            </a:r>
            <a:r>
              <a:rPr lang="ja-JP" altLang="en-US" sz="1200" dirty="0">
                <a:latin typeface="+mn-ea"/>
              </a:rPr>
              <a:t>万円の赤字 </a:t>
            </a:r>
            <a:r>
              <a:rPr lang="ja-JP" altLang="en-US" sz="1200" dirty="0" smtClean="0">
                <a:latin typeface="+mn-ea"/>
              </a:rPr>
              <a:t>であったものの、改善し、</a:t>
            </a:r>
            <a:endParaRPr lang="en-US" altLang="ja-JP" sz="1200" dirty="0" smtClean="0">
              <a:latin typeface="+mn-ea"/>
            </a:endParaRPr>
          </a:p>
          <a:p>
            <a:pPr lvl="0"/>
            <a:r>
              <a:rPr lang="ja-JP" altLang="en-US" sz="1200" dirty="0" smtClean="0">
                <a:latin typeface="+mn-ea"/>
              </a:rPr>
              <a:t>　　　　　</a:t>
            </a:r>
            <a:r>
              <a:rPr lang="en-US" altLang="ja-JP" sz="1200" dirty="0" smtClean="0">
                <a:latin typeface="+mn-ea"/>
              </a:rPr>
              <a:t> </a:t>
            </a:r>
            <a:r>
              <a:rPr lang="ja-JP" altLang="en-US" sz="1200" dirty="0" smtClean="0">
                <a:latin typeface="+mn-ea"/>
              </a:rPr>
              <a:t>令和</a:t>
            </a:r>
            <a:r>
              <a:rPr lang="en-US" altLang="ja-JP" sz="1200" dirty="0">
                <a:latin typeface="+mn-ea"/>
              </a:rPr>
              <a:t>4</a:t>
            </a:r>
            <a:r>
              <a:rPr lang="ja-JP" altLang="en-US" sz="1200" dirty="0" smtClean="0">
                <a:latin typeface="+mn-ea"/>
              </a:rPr>
              <a:t>年度決算では </a:t>
            </a:r>
            <a:r>
              <a:rPr lang="en-US" altLang="ja-JP" sz="1200" u="sng" dirty="0" smtClean="0">
                <a:latin typeface="+mn-ea"/>
              </a:rPr>
              <a:t>2,600</a:t>
            </a:r>
            <a:r>
              <a:rPr lang="ja-JP" altLang="en-US" sz="1200" u="sng" dirty="0" smtClean="0">
                <a:latin typeface="+mn-ea"/>
              </a:rPr>
              <a:t>万円の黒字</a:t>
            </a:r>
            <a:r>
              <a:rPr lang="ja-JP" altLang="en-US" sz="1200" dirty="0">
                <a:solidFill>
                  <a:prstClr val="black"/>
                </a:solidFill>
                <a:latin typeface="メイリオ" panose="020B0604030504040204" pitchFamily="50" charset="-128"/>
              </a:rPr>
              <a:t>となった。</a:t>
            </a:r>
            <a:r>
              <a:rPr lang="ja-JP" altLang="en-US" sz="1250" b="1" dirty="0">
                <a:solidFill>
                  <a:prstClr val="black"/>
                </a:solidFill>
                <a:latin typeface="メイリオ" panose="020B0604030504040204" pitchFamily="50" charset="-128"/>
              </a:rPr>
              <a:t>（</a:t>
            </a:r>
            <a:r>
              <a:rPr lang="ja-JP" altLang="en-US" sz="1250" b="1" u="sng" dirty="0">
                <a:solidFill>
                  <a:prstClr val="black"/>
                </a:solidFill>
                <a:latin typeface="メイリオ" panose="020B0604030504040204" pitchFamily="50" charset="-128"/>
              </a:rPr>
              <a:t>効果額</a:t>
            </a:r>
            <a:r>
              <a:rPr lang="ja-JP" altLang="en-US" sz="1250" b="1" u="sng" dirty="0" smtClean="0">
                <a:solidFill>
                  <a:prstClr val="black"/>
                </a:solidFill>
                <a:latin typeface="メイリオ" panose="020B0604030504040204" pitchFamily="50" charset="-128"/>
              </a:rPr>
              <a:t>：</a:t>
            </a:r>
            <a:r>
              <a:rPr lang="en-US" altLang="ja-JP" sz="1250" b="1" u="sng" dirty="0" smtClean="0">
                <a:solidFill>
                  <a:prstClr val="black"/>
                </a:solidFill>
                <a:latin typeface="メイリオ" panose="020B0604030504040204" pitchFamily="50" charset="-128"/>
              </a:rPr>
              <a:t>3,700</a:t>
            </a:r>
            <a:r>
              <a:rPr lang="ja-JP" altLang="en-US" sz="1250" b="1" u="sng" dirty="0" smtClean="0">
                <a:solidFill>
                  <a:prstClr val="black"/>
                </a:solidFill>
                <a:latin typeface="メイリオ" panose="020B0604030504040204" pitchFamily="50" charset="-128"/>
              </a:rPr>
              <a:t>万円</a:t>
            </a:r>
            <a:r>
              <a:rPr lang="ja-JP" altLang="en-US" sz="1250" b="1" dirty="0">
                <a:solidFill>
                  <a:prstClr val="black"/>
                </a:solidFill>
                <a:latin typeface="メイリオ" panose="020B0604030504040204" pitchFamily="50" charset="-128"/>
              </a:rPr>
              <a:t>）</a:t>
            </a:r>
            <a:endParaRPr lang="en-US" altLang="ja-JP" sz="1250" b="1" dirty="0">
              <a:solidFill>
                <a:prstClr val="black"/>
              </a:solidFill>
              <a:latin typeface="メイリオ" panose="020B0604030504040204" pitchFamily="50" charset="-128"/>
            </a:endParaRPr>
          </a:p>
          <a:p>
            <a:endParaRPr lang="en-US" altLang="ja-JP" sz="1200" dirty="0" smtClean="0">
              <a:latin typeface="+mn-ea"/>
            </a:endParaRPr>
          </a:p>
          <a:p>
            <a:endParaRPr lang="en-US" altLang="ja-JP" sz="1200" dirty="0">
              <a:latin typeface="+mn-ea"/>
            </a:endParaRPr>
          </a:p>
          <a:p>
            <a:pPr lvl="0">
              <a:spcAft>
                <a:spcPts val="0"/>
              </a:spcAft>
            </a:pPr>
            <a:endParaRPr lang="en-US" altLang="ja-JP" sz="1400" b="1" u="sng" kern="100" dirty="0">
              <a:latin typeface="+mn-ea"/>
              <a:cs typeface="Times New Roman" panose="02020603050405020304" pitchFamily="18" charset="0"/>
            </a:endParaRPr>
          </a:p>
          <a:p>
            <a:pPr lvl="0">
              <a:spcAft>
                <a:spcPts val="0"/>
              </a:spcAft>
            </a:pPr>
            <a:endParaRPr lang="en-US" altLang="ja-JP" sz="1400" b="1" u="sng" kern="100" dirty="0">
              <a:latin typeface="+mn-ea"/>
              <a:cs typeface="Times New Roman" panose="02020603050405020304" pitchFamily="18" charset="0"/>
            </a:endParaRPr>
          </a:p>
        </p:txBody>
      </p:sp>
      <p:sp>
        <p:nvSpPr>
          <p:cNvPr id="2" name="スライド番号プレースホルダー 1"/>
          <p:cNvSpPr>
            <a:spLocks noGrp="1"/>
          </p:cNvSpPr>
          <p:nvPr>
            <p:ph type="sldNum" sz="quarter" idx="12"/>
          </p:nvPr>
        </p:nvSpPr>
        <p:spPr/>
        <p:txBody>
          <a:bodyPr/>
          <a:lstStyle/>
          <a:p>
            <a:r>
              <a:rPr kumimoji="1" lang="ja-JP" altLang="en-US" dirty="0"/>
              <a:t>５</a:t>
            </a:r>
          </a:p>
        </p:txBody>
      </p:sp>
      <p:sp>
        <p:nvSpPr>
          <p:cNvPr id="3" name="テキスト ボックス 2"/>
          <p:cNvSpPr txBox="1"/>
          <p:nvPr/>
        </p:nvSpPr>
        <p:spPr>
          <a:xfrm>
            <a:off x="116285" y="6071570"/>
            <a:ext cx="8376722" cy="523220"/>
          </a:xfrm>
          <a:prstGeom prst="rect">
            <a:avLst/>
          </a:prstGeom>
          <a:noFill/>
        </p:spPr>
        <p:txBody>
          <a:bodyPr wrap="square" rtlCol="0">
            <a:spAutoFit/>
          </a:bodyPr>
          <a:lstStyle/>
          <a:p>
            <a:r>
              <a:rPr lang="ja-JP" altLang="en-US" sz="1400" dirty="0">
                <a:latin typeface="+mn-ea"/>
              </a:rPr>
              <a:t>　　　　　　　　　　　　　　　　　　　　　　　　</a:t>
            </a:r>
            <a:endParaRPr lang="en-US" altLang="ja-JP" sz="1400" dirty="0">
              <a:latin typeface="+mn-ea"/>
            </a:endParaRPr>
          </a:p>
          <a:p>
            <a:r>
              <a:rPr lang="ja-JP" altLang="en-US" sz="1400" b="1" dirty="0">
                <a:latin typeface="+mn-ea"/>
              </a:rPr>
              <a:t>　　　　　　　　　　　　　　　　　　　　　　　　</a:t>
            </a:r>
            <a:r>
              <a:rPr lang="ja-JP" altLang="en-US" sz="1400" b="1" u="sng" dirty="0">
                <a:latin typeface="+mn-ea"/>
              </a:rPr>
              <a:t> 中期的取組による効果額合計</a:t>
            </a:r>
            <a:r>
              <a:rPr lang="ja-JP" altLang="en-US" sz="1400" b="1" u="sng" dirty="0" smtClean="0">
                <a:latin typeface="+mn-ea"/>
              </a:rPr>
              <a:t>：５億</a:t>
            </a:r>
            <a:r>
              <a:rPr lang="en-US" altLang="ja-JP" sz="1400" b="1" u="sng" dirty="0">
                <a:latin typeface="+mn-ea"/>
              </a:rPr>
              <a:t>2,500</a:t>
            </a:r>
            <a:r>
              <a:rPr lang="ja-JP" altLang="en-US" sz="1400" b="1" u="sng" dirty="0" smtClean="0">
                <a:latin typeface="+mn-ea"/>
              </a:rPr>
              <a:t>万円</a:t>
            </a:r>
            <a:endParaRPr lang="en-US" altLang="ja-JP" sz="1400" b="1" u="sng" dirty="0">
              <a:latin typeface="+mn-ea"/>
            </a:endParaRPr>
          </a:p>
        </p:txBody>
      </p:sp>
    </p:spTree>
    <p:extLst>
      <p:ext uri="{BB962C8B-B14F-4D97-AF65-F5344CB8AC3E}">
        <p14:creationId xmlns:p14="http://schemas.microsoft.com/office/powerpoint/2010/main" val="2550083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112542" y="164670"/>
            <a:ext cx="7855527" cy="362747"/>
          </a:xfrm>
          <a:noFill/>
        </p:spPr>
        <p:txBody>
          <a:bodyPr>
            <a:normAutofit/>
          </a:bodyPr>
          <a:lstStyle/>
          <a:p>
            <a:r>
              <a:rPr lang="ja-JP" altLang="en-US" sz="1600" b="1" dirty="0">
                <a:solidFill>
                  <a:schemeClr val="tx1"/>
                </a:solidFill>
                <a:latin typeface="+mj-ea"/>
              </a:rPr>
              <a:t>　</a:t>
            </a:r>
            <a:r>
              <a:rPr lang="en-US" altLang="ja-JP" sz="1600" b="1" dirty="0">
                <a:solidFill>
                  <a:schemeClr val="tx1"/>
                </a:solidFill>
                <a:latin typeface="+mj-ea"/>
              </a:rPr>
              <a:t>Ⅳ.</a:t>
            </a:r>
            <a:r>
              <a:rPr lang="ja-JP" altLang="en-US" sz="1600" b="1" dirty="0">
                <a:solidFill>
                  <a:schemeClr val="tx1"/>
                </a:solidFill>
                <a:latin typeface="+mj-ea"/>
              </a:rPr>
              <a:t>中</a:t>
            </a:r>
            <a:r>
              <a:rPr kumimoji="1" lang="ja-JP" altLang="en-US" sz="1600" b="1" dirty="0">
                <a:solidFill>
                  <a:schemeClr val="tx1"/>
                </a:solidFill>
                <a:latin typeface="+mj-ea"/>
              </a:rPr>
              <a:t>期的取組による効果</a:t>
            </a:r>
          </a:p>
        </p:txBody>
      </p:sp>
      <p:sp>
        <p:nvSpPr>
          <p:cNvPr id="21" name="正方形/長方形 20"/>
          <p:cNvSpPr/>
          <p:nvPr/>
        </p:nvSpPr>
        <p:spPr>
          <a:xfrm>
            <a:off x="112856" y="527417"/>
            <a:ext cx="8869377" cy="6216283"/>
          </a:xfrm>
          <a:prstGeom prst="rect">
            <a:avLst/>
          </a:prstGeom>
          <a:noFill/>
          <a:ln w="38100">
            <a:solidFill>
              <a:srgbClr val="7030A0"/>
            </a:solidFill>
          </a:ln>
          <a:effectLst/>
        </p:spPr>
        <p:txBody>
          <a:bodyPr wrap="square">
            <a:noAutofit/>
          </a:bodyPr>
          <a:lstStyle/>
          <a:p>
            <a:pPr lvl="0">
              <a:spcAft>
                <a:spcPts val="0"/>
              </a:spcAft>
            </a:pPr>
            <a:endParaRPr lang="en-US" altLang="ja-JP" sz="1300" kern="100" dirty="0">
              <a:latin typeface="+mn-ea"/>
              <a:cs typeface="Times New Roman" panose="02020603050405020304" pitchFamily="18" charset="0"/>
            </a:endParaRPr>
          </a:p>
        </p:txBody>
      </p:sp>
      <p:sp>
        <p:nvSpPr>
          <p:cNvPr id="22" name="正方形/長方形 21"/>
          <p:cNvSpPr/>
          <p:nvPr/>
        </p:nvSpPr>
        <p:spPr>
          <a:xfrm>
            <a:off x="116285" y="591176"/>
            <a:ext cx="9027715" cy="276689"/>
          </a:xfrm>
          <a:prstGeom prst="rect">
            <a:avLst/>
          </a:prstGeom>
          <a:noFill/>
          <a:ln w="38100">
            <a:noFill/>
          </a:ln>
          <a:effectLst>
            <a:outerShdw blurRad="50800" dist="50800" dir="5400000" algn="ctr" rotWithShape="0">
              <a:schemeClr val="bg1"/>
            </a:outerShdw>
          </a:effectLst>
        </p:spPr>
        <p:txBody>
          <a:bodyPr wrap="square">
            <a:noAutofit/>
          </a:bodyPr>
          <a:lstStyle/>
          <a:p>
            <a:pPr lvl="0">
              <a:spcAft>
                <a:spcPts val="0"/>
              </a:spcAft>
            </a:pPr>
            <a:r>
              <a:rPr lang="ja-JP" altLang="en-US" sz="1600" b="1" kern="100" dirty="0">
                <a:latin typeface="+mn-ea"/>
                <a:cs typeface="Times New Roman" panose="02020603050405020304" pitchFamily="18" charset="0"/>
              </a:rPr>
              <a:t>②</a:t>
            </a:r>
            <a:r>
              <a:rPr lang="en-US" altLang="ja-JP" sz="1600" b="1" kern="100" dirty="0">
                <a:latin typeface="+mn-ea"/>
                <a:cs typeface="Times New Roman" panose="02020603050405020304" pitchFamily="18" charset="0"/>
              </a:rPr>
              <a:t>‐</a:t>
            </a:r>
            <a:r>
              <a:rPr lang="ja-JP" altLang="en-US" sz="1600" b="1" kern="100" dirty="0">
                <a:latin typeface="+mn-ea"/>
                <a:cs typeface="Times New Roman" panose="02020603050405020304" pitchFamily="18" charset="0"/>
              </a:rPr>
              <a:t>１　</a:t>
            </a:r>
            <a:r>
              <a:rPr lang="ja-JP" altLang="en-US" sz="1600" b="1" u="sng" kern="100" dirty="0">
                <a:latin typeface="+mn-ea"/>
                <a:cs typeface="Times New Roman" panose="02020603050405020304" pitchFamily="18" charset="0"/>
              </a:rPr>
              <a:t>中期的取組として掲げた全般的課題及び取組結果</a:t>
            </a:r>
            <a:r>
              <a:rPr lang="ja-JP" altLang="en-US" sz="1400" kern="100" dirty="0">
                <a:latin typeface="+mn-ea"/>
                <a:cs typeface="Times New Roman" panose="02020603050405020304" pitchFamily="18" charset="0"/>
              </a:rPr>
              <a:t>　</a:t>
            </a:r>
            <a:endParaRPr lang="en-US" altLang="ja-JP" sz="1100" b="1" kern="100" dirty="0">
              <a:latin typeface="+mn-ea"/>
              <a:cs typeface="Times New Roman" panose="02020603050405020304" pitchFamily="18" charset="0"/>
            </a:endParaRPr>
          </a:p>
          <a:p>
            <a:pPr lvl="0">
              <a:spcAft>
                <a:spcPts val="0"/>
              </a:spcAft>
            </a:pPr>
            <a:r>
              <a:rPr lang="ja-JP" altLang="en-US" sz="1400" kern="100" dirty="0">
                <a:latin typeface="+mn-ea"/>
                <a:cs typeface="Times New Roman" panose="02020603050405020304" pitchFamily="18" charset="0"/>
              </a:rPr>
              <a:t>　　</a:t>
            </a:r>
            <a:endParaRPr lang="en-US" altLang="ja-JP" sz="1400" b="1" u="sng" kern="100" dirty="0">
              <a:latin typeface="+mn-ea"/>
              <a:cs typeface="Times New Roman" panose="02020603050405020304" pitchFamily="18" charset="0"/>
            </a:endParaRPr>
          </a:p>
        </p:txBody>
      </p:sp>
      <p:sp>
        <p:nvSpPr>
          <p:cNvPr id="2" name="スライド番号プレースホルダー 1"/>
          <p:cNvSpPr>
            <a:spLocks noGrp="1"/>
          </p:cNvSpPr>
          <p:nvPr>
            <p:ph type="sldNum" sz="quarter" idx="12"/>
          </p:nvPr>
        </p:nvSpPr>
        <p:spPr/>
        <p:txBody>
          <a:bodyPr/>
          <a:lstStyle/>
          <a:p>
            <a:r>
              <a:rPr kumimoji="1" lang="ja-JP" altLang="en-US" dirty="0"/>
              <a:t>６</a:t>
            </a:r>
          </a:p>
        </p:txBody>
      </p:sp>
      <p:sp>
        <p:nvSpPr>
          <p:cNvPr id="3" name="テキスト ボックス 2"/>
          <p:cNvSpPr txBox="1"/>
          <p:nvPr/>
        </p:nvSpPr>
        <p:spPr>
          <a:xfrm>
            <a:off x="426743" y="931624"/>
            <a:ext cx="8406797" cy="6070893"/>
          </a:xfrm>
          <a:prstGeom prst="rect">
            <a:avLst/>
          </a:prstGeom>
          <a:noFill/>
        </p:spPr>
        <p:txBody>
          <a:bodyPr wrap="square" rtlCol="0">
            <a:spAutoFit/>
          </a:bodyPr>
          <a:lstStyle/>
          <a:p>
            <a:r>
              <a:rPr lang="en-US" altLang="ja-JP" sz="1600" b="1" kern="100" dirty="0">
                <a:latin typeface="+mn-ea"/>
                <a:cs typeface="Times New Roman" panose="02020603050405020304" pitchFamily="18" charset="0"/>
              </a:rPr>
              <a:t>Ⅰ</a:t>
            </a:r>
            <a:r>
              <a:rPr lang="ja-JP" altLang="en-US" sz="1600" b="1" kern="100" dirty="0">
                <a:latin typeface="+mn-ea"/>
                <a:cs typeface="Times New Roman" panose="02020603050405020304" pitchFamily="18" charset="0"/>
              </a:rPr>
              <a:t>　稼働率向上のための分析及び戦略策定が必要</a:t>
            </a:r>
            <a:endParaRPr lang="en-US" altLang="ja-JP" sz="1600" b="1" dirty="0">
              <a:latin typeface="+mn-ea"/>
            </a:endParaRPr>
          </a:p>
          <a:p>
            <a:r>
              <a:rPr lang="en-US" altLang="ja-JP" sz="1250" dirty="0">
                <a:latin typeface="+mn-ea"/>
              </a:rPr>
              <a:t>      </a:t>
            </a:r>
            <a:r>
              <a:rPr lang="ja-JP" altLang="en-US" sz="1250" dirty="0">
                <a:latin typeface="+mn-ea"/>
              </a:rPr>
              <a:t>令和</a:t>
            </a:r>
            <a:r>
              <a:rPr lang="en-US" altLang="ja-JP" sz="1250" dirty="0">
                <a:latin typeface="+mn-ea"/>
              </a:rPr>
              <a:t>2</a:t>
            </a:r>
            <a:r>
              <a:rPr lang="ja-JP" altLang="en-US" sz="1250" dirty="0">
                <a:latin typeface="+mn-ea"/>
              </a:rPr>
              <a:t>年度に下限等級を新設し競争力のある使用料体系への見直しを行うとともに、大阪港内での物流の効率化</a:t>
            </a:r>
            <a:endParaRPr lang="en-US" altLang="ja-JP" sz="1250" dirty="0">
              <a:latin typeface="+mn-ea"/>
            </a:endParaRPr>
          </a:p>
          <a:p>
            <a:r>
              <a:rPr lang="ja-JP" altLang="en-US" sz="1250" dirty="0">
                <a:latin typeface="+mn-ea"/>
              </a:rPr>
              <a:t>　　につながるインセンティブを実施するなど、競争力強化策を策定し実施していくことで競争力強化に努めた。</a:t>
            </a:r>
            <a:endParaRPr lang="en-US" altLang="ja-JP" sz="1250" dirty="0">
              <a:latin typeface="+mn-ea"/>
            </a:endParaRPr>
          </a:p>
          <a:p>
            <a:endParaRPr lang="en-US" altLang="ja-JP" sz="1100" dirty="0">
              <a:latin typeface="+mn-ea"/>
            </a:endParaRPr>
          </a:p>
          <a:p>
            <a:r>
              <a:rPr lang="en-US" altLang="ja-JP" sz="1600" b="1" dirty="0">
                <a:latin typeface="+mn-ea"/>
              </a:rPr>
              <a:t>Ⅱ</a:t>
            </a:r>
            <a:r>
              <a:rPr lang="ja-JP" altLang="en-US" sz="1600" b="1" dirty="0">
                <a:latin typeface="+mn-ea"/>
              </a:rPr>
              <a:t>　営業損益の安定的黒字体質の構築が必要</a:t>
            </a:r>
            <a:endParaRPr lang="en-US" altLang="ja-JP" sz="1600" b="1" dirty="0">
              <a:latin typeface="+mn-ea"/>
            </a:endParaRPr>
          </a:p>
          <a:p>
            <a:r>
              <a:rPr lang="en-US" altLang="ja-JP" sz="1250" dirty="0">
                <a:latin typeface="+mn-ea"/>
              </a:rPr>
              <a:t>  </a:t>
            </a:r>
            <a:r>
              <a:rPr lang="ja-JP" altLang="en-US" sz="1250" dirty="0">
                <a:latin typeface="+mn-ea"/>
              </a:rPr>
              <a:t>　 営業損益について、平成</a:t>
            </a:r>
            <a:r>
              <a:rPr lang="en-US" altLang="ja-JP" sz="1250" dirty="0">
                <a:latin typeface="+mn-ea"/>
              </a:rPr>
              <a:t>29</a:t>
            </a:r>
            <a:r>
              <a:rPr lang="ja-JP" altLang="en-US" sz="1250" dirty="0">
                <a:latin typeface="+mn-ea"/>
              </a:rPr>
              <a:t>年度決算まで</a:t>
            </a:r>
            <a:r>
              <a:rPr lang="en-US" altLang="ja-JP" sz="1250" dirty="0">
                <a:latin typeface="+mn-ea"/>
              </a:rPr>
              <a:t>8</a:t>
            </a:r>
            <a:r>
              <a:rPr lang="ja-JP" altLang="en-US" sz="1250" dirty="0">
                <a:latin typeface="+mn-ea"/>
              </a:rPr>
              <a:t>年連続の赤字であったが、赤字施設の個別課題を検証した上で、経</a:t>
            </a:r>
            <a:endParaRPr lang="en-US" altLang="ja-JP" sz="1250" dirty="0">
              <a:latin typeface="+mn-ea"/>
            </a:endParaRPr>
          </a:p>
          <a:p>
            <a:r>
              <a:rPr lang="ja-JP" altLang="en-US" sz="1250" dirty="0">
                <a:latin typeface="+mn-ea"/>
              </a:rPr>
              <a:t>      営改善に努めたこと等により、平成</a:t>
            </a:r>
            <a:r>
              <a:rPr lang="en-US" altLang="ja-JP" sz="1250" dirty="0">
                <a:latin typeface="+mn-ea"/>
              </a:rPr>
              <a:t>30</a:t>
            </a:r>
            <a:r>
              <a:rPr lang="ja-JP" altLang="en-US" sz="1250" dirty="0">
                <a:latin typeface="+mn-ea"/>
              </a:rPr>
              <a:t>年度決算以降、赤字になることなく営業損益の安定的な黒字化を図る</a:t>
            </a:r>
            <a:r>
              <a:rPr lang="ja-JP" altLang="en-US" sz="1250" dirty="0" err="1">
                <a:latin typeface="+mn-ea"/>
              </a:rPr>
              <a:t>こ</a:t>
            </a:r>
            <a:endParaRPr lang="en-US" altLang="ja-JP" sz="1250" dirty="0">
              <a:latin typeface="+mn-ea"/>
            </a:endParaRPr>
          </a:p>
          <a:p>
            <a:r>
              <a:rPr lang="ja-JP" altLang="en-US" sz="1250" dirty="0">
                <a:latin typeface="+mn-ea"/>
              </a:rPr>
              <a:t>　　とができた。</a:t>
            </a:r>
            <a:endParaRPr lang="en-US" altLang="ja-JP" sz="1250" dirty="0">
              <a:latin typeface="+mn-ea"/>
            </a:endParaRPr>
          </a:p>
          <a:p>
            <a:endParaRPr lang="en-US" altLang="ja-JP" sz="1100" b="1" dirty="0">
              <a:latin typeface="+mn-ea"/>
            </a:endParaRPr>
          </a:p>
          <a:p>
            <a:r>
              <a:rPr kumimoji="1" lang="en-US" altLang="ja-JP" sz="1600" b="1" dirty="0">
                <a:latin typeface="+mn-ea"/>
              </a:rPr>
              <a:t>Ⅲ</a:t>
            </a:r>
            <a:r>
              <a:rPr kumimoji="1" lang="ja-JP" altLang="en-US" sz="1600" b="1" dirty="0">
                <a:latin typeface="+mn-ea"/>
              </a:rPr>
              <a:t>　</a:t>
            </a:r>
            <a:r>
              <a:rPr lang="ja-JP" altLang="en-US" sz="1600" b="1" kern="100" dirty="0">
                <a:latin typeface="+mn-ea"/>
                <a:cs typeface="Times New Roman" panose="02020603050405020304" pitchFamily="18" charset="0"/>
              </a:rPr>
              <a:t>過大な土地賃借料負担（施設提供事業から埋立事業への支払）</a:t>
            </a:r>
            <a:endParaRPr kumimoji="1" lang="en-US" altLang="ja-JP" sz="1600" b="1" dirty="0">
              <a:latin typeface="+mn-ea"/>
            </a:endParaRPr>
          </a:p>
          <a:p>
            <a:r>
              <a:rPr kumimoji="1" lang="ja-JP" altLang="en-US" sz="1250" dirty="0">
                <a:latin typeface="+mn-ea"/>
              </a:rPr>
              <a:t>      土地賃借料は施設提供事業の総費用の大半を占めるなど</a:t>
            </a:r>
            <a:r>
              <a:rPr lang="ja-JP" altLang="en-US" sz="1250" dirty="0">
                <a:latin typeface="+mn-ea"/>
              </a:rPr>
              <a:t>大きな負担となっていることから、留保資</a:t>
            </a:r>
            <a:r>
              <a:rPr kumimoji="1" lang="ja-JP" altLang="en-US" sz="1250" dirty="0">
                <a:latin typeface="+mn-ea"/>
              </a:rPr>
              <a:t>金の状況を</a:t>
            </a:r>
            <a:endParaRPr lang="en-US" altLang="ja-JP" sz="1250" dirty="0">
              <a:latin typeface="+mn-ea"/>
            </a:endParaRPr>
          </a:p>
          <a:p>
            <a:r>
              <a:rPr kumimoji="1" lang="ja-JP" altLang="en-US" sz="1250" dirty="0">
                <a:latin typeface="+mn-ea"/>
              </a:rPr>
              <a:t>      踏まえ、埠頭用地を埋立事業から取得することを進めてきた。令和</a:t>
            </a:r>
            <a:r>
              <a:rPr kumimoji="1" lang="en-US" altLang="ja-JP" sz="1250" dirty="0">
                <a:latin typeface="+mn-ea"/>
              </a:rPr>
              <a:t>4</a:t>
            </a:r>
            <a:r>
              <a:rPr kumimoji="1" lang="ja-JP" altLang="en-US" sz="1250" dirty="0">
                <a:latin typeface="+mn-ea"/>
              </a:rPr>
              <a:t>年度には、稼働率が高く、赤字地区で</a:t>
            </a:r>
            <a:r>
              <a:rPr kumimoji="1" lang="ja-JP" altLang="en-US" sz="1250" dirty="0" err="1">
                <a:latin typeface="+mn-ea"/>
              </a:rPr>
              <a:t>あ</a:t>
            </a:r>
            <a:endParaRPr lang="en-US" altLang="ja-JP" sz="1250" dirty="0">
              <a:latin typeface="+mn-ea"/>
            </a:endParaRPr>
          </a:p>
          <a:p>
            <a:r>
              <a:rPr kumimoji="1" lang="ja-JP" altLang="en-US" sz="1250" dirty="0">
                <a:latin typeface="+mn-ea"/>
              </a:rPr>
              <a:t>　　</a:t>
            </a:r>
            <a:r>
              <a:rPr kumimoji="1" lang="ja-JP" altLang="en-US" sz="1250" dirty="0" err="1">
                <a:latin typeface="+mn-ea"/>
              </a:rPr>
              <a:t>る</a:t>
            </a:r>
            <a:r>
              <a:rPr kumimoji="1" lang="en-US" altLang="ja-JP" sz="1250" dirty="0">
                <a:latin typeface="+mn-ea"/>
              </a:rPr>
              <a:t>R</a:t>
            </a:r>
            <a:r>
              <a:rPr kumimoji="1" lang="ja-JP" altLang="en-US" sz="1250" dirty="0">
                <a:latin typeface="+mn-ea"/>
              </a:rPr>
              <a:t>地区荷さばき地及び</a:t>
            </a:r>
            <a:r>
              <a:rPr kumimoji="1" lang="en-US" altLang="ja-JP" sz="1250" dirty="0">
                <a:latin typeface="+mn-ea"/>
              </a:rPr>
              <a:t>KF</a:t>
            </a:r>
            <a:r>
              <a:rPr kumimoji="1" lang="ja-JP" altLang="en-US" sz="1250" dirty="0">
                <a:latin typeface="+mn-ea"/>
              </a:rPr>
              <a:t>地区荷さばき地について、</a:t>
            </a:r>
            <a:r>
              <a:rPr kumimoji="1" lang="en-US" altLang="ja-JP" sz="1250" dirty="0">
                <a:latin typeface="+mn-ea"/>
              </a:rPr>
              <a:t>10</a:t>
            </a:r>
            <a:r>
              <a:rPr kumimoji="1" lang="ja-JP" altLang="en-US" sz="1250" dirty="0">
                <a:latin typeface="+mn-ea"/>
              </a:rPr>
              <a:t>年分割</a:t>
            </a:r>
            <a:r>
              <a:rPr lang="ja-JP" altLang="en-US" sz="1250" dirty="0">
                <a:latin typeface="+mn-ea"/>
              </a:rPr>
              <a:t>で取得することで収支改善を図った。</a:t>
            </a:r>
            <a:endParaRPr lang="en-US" altLang="ja-JP" sz="1250" dirty="0">
              <a:latin typeface="+mn-ea"/>
            </a:endParaRPr>
          </a:p>
          <a:p>
            <a:r>
              <a:rPr lang="ja-JP" altLang="en-US" sz="1250" dirty="0">
                <a:solidFill>
                  <a:srgbClr val="FF0000"/>
                </a:solidFill>
                <a:latin typeface="+mn-ea"/>
              </a:rPr>
              <a:t>　　</a:t>
            </a:r>
            <a:r>
              <a:rPr lang="ja-JP" altLang="en-US" sz="1250" dirty="0">
                <a:latin typeface="+mn-ea"/>
              </a:rPr>
              <a:t>引き続き、第２次港湾施設提供事業経営</a:t>
            </a:r>
            <a:r>
              <a:rPr lang="ja-JP" altLang="en-US" sz="1250" dirty="0" smtClean="0">
                <a:latin typeface="+mn-ea"/>
              </a:rPr>
              <a:t>計画において</a:t>
            </a:r>
            <a:r>
              <a:rPr kumimoji="1" lang="ja-JP" altLang="en-US" sz="1250" dirty="0" smtClean="0">
                <a:latin typeface="+mn-ea"/>
              </a:rPr>
              <a:t>、埠頭用地の取得に向け検討を行っていく</a:t>
            </a:r>
            <a:r>
              <a:rPr kumimoji="1" lang="ja-JP" altLang="en-US" sz="1250" dirty="0">
                <a:latin typeface="+mn-ea"/>
              </a:rPr>
              <a:t>。</a:t>
            </a:r>
            <a:endParaRPr kumimoji="1" lang="en-US" altLang="ja-JP" sz="1250" dirty="0">
              <a:latin typeface="+mn-ea"/>
            </a:endParaRPr>
          </a:p>
          <a:p>
            <a:endParaRPr kumimoji="1" lang="en-US" altLang="ja-JP" sz="1100" dirty="0">
              <a:latin typeface="+mn-ea"/>
            </a:endParaRPr>
          </a:p>
          <a:p>
            <a:r>
              <a:rPr lang="en-US" altLang="ja-JP" sz="1600" b="1" dirty="0">
                <a:latin typeface="+mn-ea"/>
              </a:rPr>
              <a:t>Ⅳ</a:t>
            </a:r>
            <a:r>
              <a:rPr lang="ja-JP" altLang="en-US" sz="1600" b="1" dirty="0">
                <a:latin typeface="+mn-ea"/>
              </a:rPr>
              <a:t>　</a:t>
            </a:r>
            <a:r>
              <a:rPr lang="ja-JP" altLang="en-US" sz="1600" b="1" kern="100" dirty="0">
                <a:latin typeface="+mn-ea"/>
                <a:cs typeface="Times New Roman" panose="02020603050405020304" pitchFamily="18" charset="0"/>
              </a:rPr>
              <a:t>収益性の低い「一体使用荷さばき地」の必要性の検証</a:t>
            </a:r>
            <a:endParaRPr lang="en-US" altLang="ja-JP" sz="1600" b="1" dirty="0">
              <a:latin typeface="+mn-ea"/>
            </a:endParaRPr>
          </a:p>
          <a:p>
            <a:r>
              <a:rPr lang="ja-JP" altLang="en-US" sz="1250" dirty="0">
                <a:latin typeface="+mn-ea"/>
              </a:rPr>
              <a:t>      収益性の低い「一体荷さばき地」の必要性の検証を行い、令和元年度に</a:t>
            </a:r>
            <a:r>
              <a:rPr lang="en-US" altLang="ja-JP" sz="1250" dirty="0">
                <a:latin typeface="+mn-ea"/>
              </a:rPr>
              <a:t>R</a:t>
            </a:r>
            <a:r>
              <a:rPr lang="ja-JP" altLang="en-US" sz="1250" dirty="0">
                <a:latin typeface="+mn-ea"/>
              </a:rPr>
              <a:t>岸壁背後の一体使用荷さばき地を廃止</a:t>
            </a:r>
            <a:endParaRPr lang="en-US" altLang="ja-JP" sz="1250" dirty="0">
              <a:latin typeface="+mn-ea"/>
            </a:endParaRPr>
          </a:p>
          <a:p>
            <a:r>
              <a:rPr lang="ja-JP" altLang="en-US" sz="1250" dirty="0">
                <a:latin typeface="+mn-ea"/>
              </a:rPr>
              <a:t>　   し、通常の荷さばき地に転換し活用することで収支の改善を図った</a:t>
            </a:r>
            <a:r>
              <a:rPr lang="ja-JP" altLang="en-US" sz="1250" dirty="0" smtClean="0">
                <a:latin typeface="+mn-ea"/>
              </a:rPr>
              <a:t>。</a:t>
            </a:r>
            <a:endParaRPr lang="en-US" altLang="ja-JP" sz="1250" dirty="0" smtClean="0">
              <a:latin typeface="+mn-ea"/>
            </a:endParaRPr>
          </a:p>
          <a:p>
            <a:r>
              <a:rPr lang="ja-JP" altLang="en-US" sz="1250" dirty="0">
                <a:latin typeface="+mn-ea"/>
              </a:rPr>
              <a:t>　</a:t>
            </a:r>
            <a:r>
              <a:rPr lang="ja-JP" altLang="en-US" sz="1250" dirty="0" smtClean="0">
                <a:latin typeface="+mn-ea"/>
              </a:rPr>
              <a:t>　引き続き</a:t>
            </a:r>
            <a:r>
              <a:rPr lang="ja-JP" altLang="en-US" sz="1250" dirty="0">
                <a:latin typeface="+mn-ea"/>
              </a:rPr>
              <a:t>、第２次港湾施設提供事業経営計画において</a:t>
            </a:r>
            <a:r>
              <a:rPr lang="ja-JP" altLang="en-US" sz="1250" dirty="0" smtClean="0">
                <a:latin typeface="+mn-ea"/>
              </a:rPr>
              <a:t>、必要性の検証を行い廃止等に</a:t>
            </a:r>
            <a:r>
              <a:rPr lang="ja-JP" altLang="en-US" sz="1250" dirty="0">
                <a:latin typeface="+mn-ea"/>
              </a:rPr>
              <a:t>向け検討を行っていく</a:t>
            </a:r>
            <a:r>
              <a:rPr lang="ja-JP" altLang="en-US" sz="1250" dirty="0" smtClean="0">
                <a:latin typeface="+mn-ea"/>
              </a:rPr>
              <a:t>。</a:t>
            </a:r>
            <a:endParaRPr lang="en-US" altLang="ja-JP" sz="1250" dirty="0">
              <a:latin typeface="+mn-ea"/>
            </a:endParaRPr>
          </a:p>
          <a:p>
            <a:endParaRPr kumimoji="1" lang="en-US" altLang="ja-JP" sz="1100" b="1" dirty="0">
              <a:latin typeface="+mn-ea"/>
            </a:endParaRPr>
          </a:p>
          <a:p>
            <a:r>
              <a:rPr lang="en-US" altLang="ja-JP" sz="1600" b="1" dirty="0">
                <a:latin typeface="+mn-ea"/>
              </a:rPr>
              <a:t>Ⅴ</a:t>
            </a:r>
            <a:r>
              <a:rPr lang="ja-JP" altLang="en-US" sz="1600" b="1" dirty="0">
                <a:latin typeface="+mn-ea"/>
              </a:rPr>
              <a:t>　</a:t>
            </a:r>
            <a:r>
              <a:rPr lang="ja-JP" altLang="en-US" sz="1600" b="1" kern="100" dirty="0">
                <a:latin typeface="+mn-ea"/>
                <a:cs typeface="Times New Roman" panose="02020603050405020304" pitchFamily="18" charset="0"/>
              </a:rPr>
              <a:t>老朽化する上屋への対応</a:t>
            </a:r>
            <a:endParaRPr lang="en-US" altLang="ja-JP" sz="1600" b="1" dirty="0">
              <a:latin typeface="+mn-ea"/>
            </a:endParaRPr>
          </a:p>
          <a:p>
            <a:r>
              <a:rPr lang="ja-JP" altLang="en-US" sz="1250" dirty="0">
                <a:solidFill>
                  <a:srgbClr val="FF0000"/>
                </a:solidFill>
                <a:latin typeface="+mn-ea"/>
              </a:rPr>
              <a:t>　</a:t>
            </a:r>
            <a:r>
              <a:rPr lang="ja-JP" altLang="en-US" sz="1250" dirty="0">
                <a:latin typeface="+mn-ea"/>
              </a:rPr>
              <a:t>　上屋の</a:t>
            </a:r>
            <a:r>
              <a:rPr lang="ja-JP" altLang="en-US" sz="1250" dirty="0" smtClean="0">
                <a:latin typeface="+mn-ea"/>
              </a:rPr>
              <a:t>使用者を対象</a:t>
            </a:r>
            <a:r>
              <a:rPr lang="ja-JP" altLang="en-US" sz="1250" dirty="0">
                <a:latin typeface="+mn-ea"/>
              </a:rPr>
              <a:t>に実施した意見照会の結果を基に所管上屋を４種（更新・機能改良・延命化・廃止）</a:t>
            </a:r>
            <a:r>
              <a:rPr lang="ja-JP" altLang="en-US" sz="1250" dirty="0" smtClean="0">
                <a:latin typeface="+mn-ea"/>
              </a:rPr>
              <a:t>に</a:t>
            </a:r>
            <a:endParaRPr lang="en-US" altLang="ja-JP" sz="1250" dirty="0" smtClean="0">
              <a:latin typeface="+mn-ea"/>
            </a:endParaRPr>
          </a:p>
          <a:p>
            <a:r>
              <a:rPr lang="ja-JP" altLang="en-US" sz="1250" dirty="0">
                <a:latin typeface="+mn-ea"/>
              </a:rPr>
              <a:t>　</a:t>
            </a:r>
            <a:r>
              <a:rPr lang="ja-JP" altLang="en-US" sz="1250" dirty="0" smtClean="0">
                <a:latin typeface="+mn-ea"/>
              </a:rPr>
              <a:t>　分類した</a:t>
            </a:r>
            <a:r>
              <a:rPr lang="ja-JP" altLang="en-US" sz="1250" dirty="0">
                <a:latin typeface="+mn-ea"/>
              </a:rPr>
              <a:t>市設上屋更新計画（素案）を令和３年度に策定した。</a:t>
            </a:r>
            <a:endParaRPr lang="en-US" altLang="ja-JP" sz="1250" dirty="0">
              <a:latin typeface="+mn-ea"/>
            </a:endParaRPr>
          </a:p>
          <a:p>
            <a:r>
              <a:rPr lang="ja-JP" altLang="en-US" sz="1250" dirty="0">
                <a:latin typeface="+mn-ea"/>
              </a:rPr>
              <a:t>　　</a:t>
            </a:r>
            <a:r>
              <a:rPr lang="ja-JP" altLang="en-US" sz="1250" dirty="0" smtClean="0">
                <a:latin typeface="+mn-ea"/>
              </a:rPr>
              <a:t>引き続き、第２次港湾</a:t>
            </a:r>
            <a:r>
              <a:rPr lang="ja-JP" altLang="en-US" sz="1250" dirty="0">
                <a:latin typeface="+mn-ea"/>
              </a:rPr>
              <a:t>施設提供事業経営</a:t>
            </a:r>
            <a:r>
              <a:rPr lang="ja-JP" altLang="en-US" sz="1250" dirty="0" smtClean="0">
                <a:latin typeface="+mn-ea"/>
              </a:rPr>
              <a:t>計画において、計画的</a:t>
            </a:r>
            <a:r>
              <a:rPr lang="ja-JP" altLang="en-US" sz="1250" dirty="0">
                <a:latin typeface="+mn-ea"/>
              </a:rPr>
              <a:t>な上屋の更新等に</a:t>
            </a:r>
            <a:r>
              <a:rPr lang="ja-JP" altLang="en-US" sz="1250" dirty="0" smtClean="0">
                <a:latin typeface="+mn-ea"/>
              </a:rPr>
              <a:t>向け検討</a:t>
            </a:r>
            <a:r>
              <a:rPr lang="ja-JP" altLang="en-US" sz="1250" dirty="0">
                <a:latin typeface="+mn-ea"/>
              </a:rPr>
              <a:t>を行っていく。</a:t>
            </a:r>
            <a:endParaRPr lang="en-US" altLang="ja-JP" sz="1250" dirty="0">
              <a:latin typeface="+mn-ea"/>
            </a:endParaRPr>
          </a:p>
          <a:p>
            <a:endParaRPr lang="en-US" altLang="ja-JP" sz="1100" dirty="0">
              <a:latin typeface="+mn-ea"/>
            </a:endParaRPr>
          </a:p>
          <a:p>
            <a:r>
              <a:rPr kumimoji="1" lang="en-US" altLang="ja-JP" sz="1600" b="1" dirty="0">
                <a:latin typeface="+mn-ea"/>
              </a:rPr>
              <a:t>Ⅵ</a:t>
            </a:r>
            <a:r>
              <a:rPr kumimoji="1" lang="ja-JP" altLang="en-US" sz="1600" b="1" dirty="0">
                <a:latin typeface="+mn-ea"/>
              </a:rPr>
              <a:t>　</a:t>
            </a:r>
            <a:r>
              <a:rPr lang="ja-JP" altLang="en-US" sz="1600" b="1" kern="100" dirty="0">
                <a:latin typeface="+mn-ea"/>
                <a:cs typeface="Times New Roman" panose="02020603050405020304" pitchFamily="18" charset="0"/>
              </a:rPr>
              <a:t>港営事業会計を構成する施設提供事業と埋立事業の区分の明確化の検討</a:t>
            </a:r>
            <a:endParaRPr kumimoji="1" lang="en-US" altLang="ja-JP" sz="1600" b="1" dirty="0">
              <a:latin typeface="+mn-ea"/>
            </a:endParaRPr>
          </a:p>
          <a:p>
            <a:r>
              <a:rPr kumimoji="1" lang="ja-JP" altLang="en-US" sz="1250" dirty="0">
                <a:latin typeface="+mn-ea"/>
              </a:rPr>
              <a:t>      両事業の区分を明確にし、各事業の透明性・独立性・採算性を高めるため会計の分離等を検討した結果</a:t>
            </a:r>
            <a:r>
              <a:rPr lang="ja-JP" altLang="en-US" sz="1250" dirty="0">
                <a:latin typeface="+mn-ea"/>
              </a:rPr>
              <a:t>、今後　</a:t>
            </a:r>
            <a:endParaRPr lang="en-US" altLang="ja-JP" sz="1250" dirty="0">
              <a:latin typeface="+mn-ea"/>
            </a:endParaRPr>
          </a:p>
          <a:p>
            <a:r>
              <a:rPr lang="ja-JP" altLang="en-US" sz="1250" dirty="0">
                <a:latin typeface="+mn-ea"/>
              </a:rPr>
              <a:t>　　も同一会計の</a:t>
            </a:r>
            <a:r>
              <a:rPr lang="ja-JP" altLang="en-US" sz="1250" dirty="0" smtClean="0">
                <a:latin typeface="+mn-ea"/>
              </a:rPr>
              <a:t>もと事業</a:t>
            </a:r>
            <a:r>
              <a:rPr lang="ja-JP" altLang="en-US" sz="1250" dirty="0">
                <a:latin typeface="+mn-ea"/>
              </a:rPr>
              <a:t>を進めることで、より柔</a:t>
            </a:r>
            <a:r>
              <a:rPr kumimoji="1" lang="ja-JP" altLang="en-US" sz="1250" dirty="0">
                <a:latin typeface="+mn-ea"/>
              </a:rPr>
              <a:t>軟な事業運営が可能となること</a:t>
            </a:r>
            <a:r>
              <a:rPr kumimoji="1" lang="ja-JP" altLang="en-US" sz="1250" dirty="0" smtClean="0">
                <a:latin typeface="+mn-ea"/>
              </a:rPr>
              <a:t>から、</a:t>
            </a:r>
            <a:r>
              <a:rPr lang="ja-JP" altLang="en-US" sz="1250" dirty="0" smtClean="0">
                <a:latin typeface="+mn-ea"/>
              </a:rPr>
              <a:t>会計</a:t>
            </a:r>
            <a:r>
              <a:rPr lang="ja-JP" altLang="en-US" sz="1250" dirty="0">
                <a:latin typeface="+mn-ea"/>
              </a:rPr>
              <a:t>の分離等は</a:t>
            </a:r>
            <a:r>
              <a:rPr lang="ja-JP" altLang="en-US" sz="1250" dirty="0" smtClean="0">
                <a:latin typeface="+mn-ea"/>
              </a:rPr>
              <a:t>行わない</a:t>
            </a:r>
            <a:endParaRPr lang="en-US" altLang="ja-JP" sz="1250" dirty="0" smtClean="0">
              <a:latin typeface="+mn-ea"/>
            </a:endParaRPr>
          </a:p>
          <a:p>
            <a:r>
              <a:rPr lang="ja-JP" altLang="en-US" sz="1250" dirty="0">
                <a:latin typeface="+mn-ea"/>
              </a:rPr>
              <a:t>　</a:t>
            </a:r>
            <a:r>
              <a:rPr lang="ja-JP" altLang="en-US" sz="1250" dirty="0" smtClean="0">
                <a:latin typeface="+mn-ea"/>
              </a:rPr>
              <a:t>　こと</a:t>
            </a:r>
            <a:r>
              <a:rPr lang="ja-JP" altLang="en-US" sz="1250" dirty="0">
                <a:latin typeface="+mn-ea"/>
              </a:rPr>
              <a:t>とした。</a:t>
            </a:r>
            <a:endParaRPr kumimoji="1" lang="en-US" altLang="ja-JP" sz="1250" dirty="0">
              <a:latin typeface="+mn-ea"/>
            </a:endParaRPr>
          </a:p>
        </p:txBody>
      </p:sp>
    </p:spTree>
    <p:extLst>
      <p:ext uri="{BB962C8B-B14F-4D97-AF65-F5344CB8AC3E}">
        <p14:creationId xmlns:p14="http://schemas.microsoft.com/office/powerpoint/2010/main" val="1061938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66181"/>
            <a:ext cx="7886700" cy="548108"/>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endParaRPr lang="en-US" altLang="ja-JP" sz="1600" b="1" dirty="0">
              <a:solidFill>
                <a:srgbClr val="FF0000"/>
              </a:solidFill>
              <a:latin typeface="+mj-ea"/>
            </a:endParaRPr>
          </a:p>
        </p:txBody>
      </p:sp>
      <p:sp>
        <p:nvSpPr>
          <p:cNvPr id="7" name="正方形/長方形 6"/>
          <p:cNvSpPr/>
          <p:nvPr/>
        </p:nvSpPr>
        <p:spPr>
          <a:xfrm>
            <a:off x="120284" y="424931"/>
            <a:ext cx="8861949" cy="319457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300"/>
              </a:spcBef>
            </a:pPr>
            <a:endParaRPr lang="en-US" altLang="ja-JP" sz="1300" dirty="0">
              <a:solidFill>
                <a:schemeClr val="tx1"/>
              </a:solidFill>
              <a:latin typeface="+mn-ea"/>
            </a:endParaRPr>
          </a:p>
        </p:txBody>
      </p:sp>
      <p:sp>
        <p:nvSpPr>
          <p:cNvPr id="6" name="正方形/長方形 5"/>
          <p:cNvSpPr/>
          <p:nvPr/>
        </p:nvSpPr>
        <p:spPr>
          <a:xfrm>
            <a:off x="104833" y="3978251"/>
            <a:ext cx="8861950" cy="2210666"/>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300"/>
              </a:spcBef>
            </a:pPr>
            <a:r>
              <a:rPr lang="ja-JP" altLang="en-US" sz="1400" b="1" dirty="0">
                <a:solidFill>
                  <a:schemeClr val="tx1"/>
                </a:solidFill>
                <a:latin typeface="+mn-ea"/>
              </a:rPr>
              <a:t> </a:t>
            </a:r>
            <a:r>
              <a:rPr lang="ja-JP" altLang="en-US" sz="1600" b="1" u="sng" dirty="0">
                <a:solidFill>
                  <a:schemeClr val="tx1"/>
                </a:solidFill>
                <a:latin typeface="+mn-ea"/>
              </a:rPr>
              <a:t>今後の</a:t>
            </a:r>
            <a:r>
              <a:rPr lang="ja-JP" altLang="en-US" sz="1600" b="1" u="sng" dirty="0" smtClean="0">
                <a:solidFill>
                  <a:schemeClr val="tx1"/>
                </a:solidFill>
                <a:latin typeface="+mn-ea"/>
              </a:rPr>
              <a:t>取組</a:t>
            </a:r>
            <a:endParaRPr lang="en-US" altLang="ja-JP" sz="1600" b="1" u="sng" dirty="0">
              <a:solidFill>
                <a:schemeClr val="tx1"/>
              </a:solidFill>
              <a:latin typeface="+mn-ea"/>
            </a:endParaRPr>
          </a:p>
          <a:p>
            <a:pPr>
              <a:spcBef>
                <a:spcPts val="300"/>
              </a:spcBef>
            </a:pPr>
            <a:endParaRPr lang="en-US" altLang="ja-JP" sz="800" b="1" u="sng" dirty="0">
              <a:solidFill>
                <a:schemeClr val="tx1"/>
              </a:solidFill>
              <a:latin typeface="+mn-ea"/>
            </a:endParaRPr>
          </a:p>
          <a:p>
            <a:pPr marL="285750" indent="-285750">
              <a:spcBef>
                <a:spcPts val="300"/>
              </a:spcBef>
              <a:buFont typeface="Wingdings" panose="05000000000000000000" pitchFamily="2" charset="2"/>
              <a:buChar char="Ø"/>
            </a:pPr>
            <a:r>
              <a:rPr lang="ja-JP" altLang="en-US" sz="1400" dirty="0">
                <a:solidFill>
                  <a:schemeClr val="tx1"/>
                </a:solidFill>
                <a:latin typeface="+mn-ea"/>
              </a:rPr>
              <a:t>本経営計画の</a:t>
            </a:r>
            <a:r>
              <a:rPr lang="ja-JP" altLang="en-US" sz="1400" dirty="0" smtClean="0">
                <a:solidFill>
                  <a:schemeClr val="tx1"/>
                </a:solidFill>
                <a:latin typeface="+mn-ea"/>
              </a:rPr>
              <a:t>取組は令和</a:t>
            </a:r>
            <a:r>
              <a:rPr lang="en-US" altLang="ja-JP" sz="1400" dirty="0" smtClean="0">
                <a:solidFill>
                  <a:schemeClr val="tx1"/>
                </a:solidFill>
                <a:latin typeface="+mn-ea"/>
              </a:rPr>
              <a:t>4</a:t>
            </a:r>
            <a:r>
              <a:rPr lang="ja-JP" altLang="en-US" sz="1400" dirty="0" smtClean="0">
                <a:solidFill>
                  <a:schemeClr val="tx1"/>
                </a:solidFill>
                <a:latin typeface="+mn-ea"/>
              </a:rPr>
              <a:t>年度で終了と</a:t>
            </a:r>
            <a:r>
              <a:rPr lang="ja-JP" altLang="en-US" sz="1400" dirty="0">
                <a:solidFill>
                  <a:schemeClr val="tx1"/>
                </a:solidFill>
                <a:latin typeface="+mn-ea"/>
              </a:rPr>
              <a:t>なったものの</a:t>
            </a:r>
            <a:r>
              <a:rPr lang="ja-JP" altLang="en-US" sz="1400" dirty="0" smtClean="0">
                <a:solidFill>
                  <a:schemeClr val="tx1"/>
                </a:solidFill>
                <a:latin typeface="+mn-ea"/>
              </a:rPr>
              <a:t>、依然として、施設</a:t>
            </a:r>
            <a:r>
              <a:rPr lang="ja-JP" altLang="en-US" sz="1400" dirty="0">
                <a:solidFill>
                  <a:schemeClr val="tx1"/>
                </a:solidFill>
                <a:latin typeface="+mn-ea"/>
              </a:rPr>
              <a:t>稼働率や上屋の老朽化など改善すべき経営課題を抱えている。</a:t>
            </a:r>
            <a:endParaRPr lang="en-US" altLang="ja-JP" sz="1400" dirty="0">
              <a:solidFill>
                <a:schemeClr val="tx1"/>
              </a:solidFill>
              <a:latin typeface="+mn-ea"/>
            </a:endParaRPr>
          </a:p>
          <a:p>
            <a:pPr marL="285750" indent="-285750">
              <a:spcBef>
                <a:spcPts val="300"/>
              </a:spcBef>
              <a:buFont typeface="Wingdings" panose="05000000000000000000" pitchFamily="2" charset="2"/>
              <a:buChar char="Ø"/>
            </a:pPr>
            <a:r>
              <a:rPr lang="ja-JP" altLang="en-US" sz="1400" dirty="0">
                <a:solidFill>
                  <a:schemeClr val="tx1"/>
                </a:solidFill>
                <a:latin typeface="+mn-ea"/>
              </a:rPr>
              <a:t>そのため、港湾施設提供事業が抱える経営課題を改善し、長期的かつ安定的な事業運営を図るため、令和５年３月</a:t>
            </a:r>
            <a:r>
              <a:rPr lang="ja-JP" altLang="en-US" sz="1400" dirty="0" smtClean="0">
                <a:solidFill>
                  <a:schemeClr val="tx1"/>
                </a:solidFill>
                <a:latin typeface="+mn-ea"/>
              </a:rPr>
              <a:t>に第２次港湾</a:t>
            </a:r>
            <a:r>
              <a:rPr lang="ja-JP" altLang="en-US" sz="1400" dirty="0">
                <a:solidFill>
                  <a:schemeClr val="tx1"/>
                </a:solidFill>
                <a:latin typeface="+mn-ea"/>
              </a:rPr>
              <a:t>施設提供事業経営計画を策定した。</a:t>
            </a:r>
            <a:endParaRPr lang="en-US" altLang="ja-JP" sz="1400" dirty="0">
              <a:solidFill>
                <a:schemeClr val="tx1"/>
              </a:solidFill>
              <a:latin typeface="+mn-ea"/>
            </a:endParaRPr>
          </a:p>
          <a:p>
            <a:pPr marL="285750" indent="-285750">
              <a:spcBef>
                <a:spcPts val="300"/>
              </a:spcBef>
              <a:buFont typeface="Wingdings" panose="05000000000000000000" pitchFamily="2" charset="2"/>
              <a:buChar char="Ø"/>
            </a:pPr>
            <a:r>
              <a:rPr lang="ja-JP" altLang="en-US" sz="1400" dirty="0">
                <a:solidFill>
                  <a:schemeClr val="tx1"/>
                </a:solidFill>
                <a:latin typeface="+mn-ea"/>
              </a:rPr>
              <a:t>今後とも、当該計画に基づき着実に</a:t>
            </a:r>
            <a:r>
              <a:rPr lang="ja-JP" altLang="en-US" sz="1400" dirty="0" smtClean="0">
                <a:solidFill>
                  <a:schemeClr val="tx1"/>
                </a:solidFill>
                <a:latin typeface="+mn-ea"/>
              </a:rPr>
              <a:t>取組を</a:t>
            </a:r>
            <a:r>
              <a:rPr lang="ja-JP" altLang="en-US" sz="1400" dirty="0">
                <a:solidFill>
                  <a:schemeClr val="tx1"/>
                </a:solidFill>
                <a:latin typeface="+mn-ea"/>
              </a:rPr>
              <a:t>進め、経営改善に努めていく。</a:t>
            </a:r>
          </a:p>
        </p:txBody>
      </p:sp>
      <p:sp>
        <p:nvSpPr>
          <p:cNvPr id="3" name="スライド番号プレースホルダー 2"/>
          <p:cNvSpPr>
            <a:spLocks noGrp="1"/>
          </p:cNvSpPr>
          <p:nvPr>
            <p:ph type="sldNum" sz="quarter" idx="12"/>
          </p:nvPr>
        </p:nvSpPr>
        <p:spPr/>
        <p:txBody>
          <a:bodyPr/>
          <a:lstStyle/>
          <a:p>
            <a:r>
              <a:rPr kumimoji="1" lang="ja-JP" altLang="en-US" dirty="0"/>
              <a:t>７</a:t>
            </a:r>
          </a:p>
        </p:txBody>
      </p:sp>
      <p:sp>
        <p:nvSpPr>
          <p:cNvPr id="2" name="正方形/長方形 1"/>
          <p:cNvSpPr/>
          <p:nvPr/>
        </p:nvSpPr>
        <p:spPr>
          <a:xfrm>
            <a:off x="119888" y="570070"/>
            <a:ext cx="8746626" cy="3168599"/>
          </a:xfrm>
          <a:prstGeom prst="rect">
            <a:avLst/>
          </a:prstGeom>
          <a:noFill/>
        </p:spPr>
        <p:txBody>
          <a:bodyPr wrap="square">
            <a:noAutofit/>
          </a:bodyPr>
          <a:lstStyle/>
          <a:p>
            <a:pPr>
              <a:spcBef>
                <a:spcPts val="300"/>
              </a:spcBef>
              <a:spcAft>
                <a:spcPts val="0"/>
              </a:spcAft>
            </a:pPr>
            <a:r>
              <a:rPr lang="ja-JP" altLang="en-US" sz="1600" b="1" u="sng" dirty="0">
                <a:latin typeface="+mn-ea"/>
              </a:rPr>
              <a:t>本</a:t>
            </a:r>
            <a:r>
              <a:rPr lang="ja-JP" altLang="ja-JP" sz="1600" b="1" u="sng" dirty="0">
                <a:latin typeface="+mn-ea"/>
              </a:rPr>
              <a:t>経営計画</a:t>
            </a:r>
            <a:r>
              <a:rPr lang="ja-JP" altLang="en-US" sz="1600" b="1" u="sng" dirty="0">
                <a:latin typeface="+mn-ea"/>
              </a:rPr>
              <a:t>の</a:t>
            </a:r>
            <a:r>
              <a:rPr lang="ja-JP" altLang="ja-JP" sz="1600" b="1" u="sng" dirty="0">
                <a:latin typeface="+mn-ea"/>
              </a:rPr>
              <a:t>評価</a:t>
            </a:r>
            <a:endParaRPr lang="en-US" altLang="ja-JP" sz="1600" b="1" u="sng" dirty="0">
              <a:latin typeface="+mn-ea"/>
            </a:endParaRPr>
          </a:p>
          <a:p>
            <a:pPr>
              <a:spcBef>
                <a:spcPts val="300"/>
              </a:spcBef>
              <a:spcAft>
                <a:spcPts val="0"/>
              </a:spcAft>
            </a:pPr>
            <a:endParaRPr lang="ja-JP" altLang="ja-JP" sz="1400" dirty="0">
              <a:latin typeface="+mn-ea"/>
              <a:cs typeface="ＭＳ Ｐゴシック" panose="020B0600070205080204" pitchFamily="50" charset="-128"/>
            </a:endParaRPr>
          </a:p>
          <a:p>
            <a:pPr marL="342900" lvl="0" indent="-342900">
              <a:spcAft>
                <a:spcPts val="0"/>
              </a:spcAft>
              <a:buFont typeface="Wingdings" panose="05000000000000000000" pitchFamily="2" charset="2"/>
              <a:buChar char=""/>
              <a:tabLst>
                <a:tab pos="457200" algn="l"/>
              </a:tabLst>
            </a:pPr>
            <a:r>
              <a:rPr lang="ja-JP" altLang="ja-JP" sz="1400" dirty="0">
                <a:latin typeface="+mn-ea"/>
              </a:rPr>
              <a:t>本経営計画では、</a:t>
            </a:r>
            <a:r>
              <a:rPr lang="ja-JP" altLang="en-US" sz="1400" dirty="0">
                <a:latin typeface="+mn-ea"/>
              </a:rPr>
              <a:t>毎年度の</a:t>
            </a:r>
            <a:r>
              <a:rPr lang="ja-JP" altLang="ja-JP" sz="1400" dirty="0">
                <a:latin typeface="+mn-ea"/>
              </a:rPr>
              <a:t>決算結果に基づき</a:t>
            </a:r>
            <a:r>
              <a:rPr lang="ja-JP" altLang="en-US" sz="1400" dirty="0">
                <a:latin typeface="+mn-ea"/>
              </a:rPr>
              <a:t>「全般的課題」及び</a:t>
            </a:r>
            <a:r>
              <a:rPr lang="ja-JP" altLang="ja-JP" sz="1400" dirty="0">
                <a:latin typeface="+mn-ea"/>
              </a:rPr>
              <a:t>「個別課題」を抽出</a:t>
            </a:r>
            <a:r>
              <a:rPr lang="ja-JP" altLang="en-US" sz="1400" dirty="0">
                <a:latin typeface="+mn-ea"/>
              </a:rPr>
              <a:t>し、必要な経営改善策を策定し、その進捗を確認してきた。</a:t>
            </a:r>
            <a:endParaRPr lang="ja-JP" altLang="ja-JP" sz="1400" dirty="0">
              <a:latin typeface="+mn-ea"/>
              <a:cs typeface="ＭＳ Ｐゴシック" panose="020B0600070205080204" pitchFamily="50" charset="-128"/>
            </a:endParaRPr>
          </a:p>
          <a:p>
            <a:pPr marL="342900" lvl="0" indent="-342900">
              <a:spcAft>
                <a:spcPts val="0"/>
              </a:spcAft>
              <a:buFont typeface="Wingdings" panose="05000000000000000000" pitchFamily="2" charset="2"/>
              <a:buChar char=""/>
              <a:tabLst>
                <a:tab pos="457200" algn="l"/>
              </a:tabLst>
            </a:pPr>
            <a:r>
              <a:rPr lang="ja-JP" altLang="en-US" sz="1400" dirty="0" smtClean="0">
                <a:latin typeface="+mn-ea"/>
              </a:rPr>
              <a:t>取組の</a:t>
            </a:r>
            <a:r>
              <a:rPr lang="ja-JP" altLang="en-US" sz="1400" dirty="0">
                <a:latin typeface="+mn-ea"/>
              </a:rPr>
              <a:t>結果</a:t>
            </a:r>
            <a:r>
              <a:rPr lang="ja-JP" altLang="en-US" sz="1400" dirty="0" smtClean="0">
                <a:latin typeface="+mn-ea"/>
              </a:rPr>
              <a:t>、短期的取組に</a:t>
            </a:r>
            <a:r>
              <a:rPr lang="ja-JP" altLang="en-US" sz="1400" dirty="0">
                <a:latin typeface="+mn-ea"/>
              </a:rPr>
              <a:t>より</a:t>
            </a:r>
            <a:r>
              <a:rPr lang="ja-JP" altLang="en-US" sz="1400" dirty="0" smtClean="0">
                <a:latin typeface="+mn-ea"/>
              </a:rPr>
              <a:t>１億</a:t>
            </a:r>
            <a:r>
              <a:rPr lang="en-US" altLang="ja-JP" sz="1400" dirty="0" smtClean="0">
                <a:latin typeface="+mn-ea"/>
              </a:rPr>
              <a:t>700</a:t>
            </a:r>
            <a:r>
              <a:rPr lang="ja-JP" altLang="en-US" sz="1400" dirty="0" smtClean="0">
                <a:latin typeface="+mn-ea"/>
              </a:rPr>
              <a:t>万円、中期的取組により５億</a:t>
            </a:r>
            <a:r>
              <a:rPr lang="en-US" altLang="ja-JP" sz="1400" dirty="0" smtClean="0">
                <a:latin typeface="+mn-ea"/>
              </a:rPr>
              <a:t>2,500</a:t>
            </a:r>
            <a:r>
              <a:rPr lang="ja-JP" altLang="en-US" sz="1400" dirty="0" smtClean="0">
                <a:latin typeface="+mn-ea"/>
              </a:rPr>
              <a:t>万円、合計</a:t>
            </a:r>
            <a:r>
              <a:rPr lang="en-US" altLang="ja-JP" sz="1400" dirty="0" smtClean="0">
                <a:latin typeface="+mn-ea"/>
              </a:rPr>
              <a:t>6</a:t>
            </a:r>
            <a:r>
              <a:rPr lang="ja-JP" altLang="en-US" sz="1400" dirty="0" smtClean="0">
                <a:latin typeface="+mn-ea"/>
              </a:rPr>
              <a:t>億</a:t>
            </a:r>
            <a:r>
              <a:rPr lang="en-US" altLang="ja-JP" sz="1400" dirty="0" smtClean="0">
                <a:latin typeface="+mn-ea"/>
              </a:rPr>
              <a:t>3,200</a:t>
            </a:r>
            <a:r>
              <a:rPr lang="ja-JP" altLang="en-US" sz="1400" dirty="0" smtClean="0">
                <a:latin typeface="+mn-ea"/>
              </a:rPr>
              <a:t>万円の効果が得られた。また、</a:t>
            </a:r>
            <a:r>
              <a:rPr lang="ja-JP" altLang="ja-JP" sz="1400" dirty="0" smtClean="0">
                <a:latin typeface="+mn-ea"/>
              </a:rPr>
              <a:t>港湾</a:t>
            </a:r>
            <a:r>
              <a:rPr lang="ja-JP" altLang="ja-JP" sz="1400" dirty="0">
                <a:latin typeface="+mn-ea"/>
              </a:rPr>
              <a:t>施設提供事業の</a:t>
            </a:r>
            <a:r>
              <a:rPr lang="ja-JP" altLang="ja-JP" sz="1400" dirty="0" smtClean="0">
                <a:latin typeface="+mn-ea"/>
              </a:rPr>
              <a:t>令和</a:t>
            </a:r>
            <a:r>
              <a:rPr lang="ja-JP" altLang="en-US" sz="1400" dirty="0">
                <a:latin typeface="+mn-ea"/>
              </a:rPr>
              <a:t>４</a:t>
            </a:r>
            <a:r>
              <a:rPr lang="ja-JP" altLang="ja-JP" sz="1400" dirty="0" smtClean="0">
                <a:latin typeface="+mn-ea"/>
              </a:rPr>
              <a:t>年度</a:t>
            </a:r>
            <a:r>
              <a:rPr lang="ja-JP" altLang="ja-JP" sz="1400" dirty="0">
                <a:latin typeface="+mn-ea"/>
              </a:rPr>
              <a:t>決算における経常損益</a:t>
            </a:r>
            <a:r>
              <a:rPr lang="ja-JP" altLang="en-US" sz="1400" dirty="0">
                <a:latin typeface="+mn-ea"/>
              </a:rPr>
              <a:t>は</a:t>
            </a:r>
            <a:r>
              <a:rPr lang="ja-JP" altLang="en-US" sz="1400" dirty="0" smtClean="0">
                <a:latin typeface="+mn-ea"/>
              </a:rPr>
              <a:t>８億</a:t>
            </a:r>
            <a:r>
              <a:rPr lang="en-US" altLang="ja-JP" sz="1400" dirty="0">
                <a:latin typeface="+mn-ea"/>
              </a:rPr>
              <a:t>4,600</a:t>
            </a:r>
            <a:r>
              <a:rPr lang="ja-JP" altLang="en-US" sz="1400" dirty="0" smtClean="0">
                <a:latin typeface="+mn-ea"/>
              </a:rPr>
              <a:t>万円</a:t>
            </a:r>
            <a:r>
              <a:rPr lang="ja-JP" altLang="en-US" sz="1400" dirty="0">
                <a:latin typeface="+mn-ea"/>
              </a:rPr>
              <a:t>であり</a:t>
            </a:r>
            <a:r>
              <a:rPr lang="ja-JP" altLang="ja-JP" sz="1400" dirty="0">
                <a:latin typeface="+mn-ea"/>
              </a:rPr>
              <a:t>、</a:t>
            </a:r>
            <a:r>
              <a:rPr lang="ja-JP" altLang="en-US" sz="1400" dirty="0">
                <a:latin typeface="+mn-ea"/>
              </a:rPr>
              <a:t>経営計画策定時の基とした平成</a:t>
            </a:r>
            <a:r>
              <a:rPr lang="en-US" altLang="ja-JP" sz="1400" dirty="0">
                <a:latin typeface="+mn-ea"/>
              </a:rPr>
              <a:t>28</a:t>
            </a:r>
            <a:r>
              <a:rPr lang="ja-JP" altLang="ja-JP" sz="1400" dirty="0">
                <a:latin typeface="+mn-ea"/>
              </a:rPr>
              <a:t>年度決算</a:t>
            </a:r>
            <a:r>
              <a:rPr lang="ja-JP" altLang="en-US" sz="1400" dirty="0">
                <a:latin typeface="+mn-ea"/>
              </a:rPr>
              <a:t>における</a:t>
            </a:r>
            <a:r>
              <a:rPr lang="ja-JP" altLang="ja-JP" sz="1400" dirty="0">
                <a:latin typeface="+mn-ea"/>
              </a:rPr>
              <a:t>経常</a:t>
            </a:r>
            <a:r>
              <a:rPr lang="ja-JP" altLang="en-US" sz="1400" dirty="0">
                <a:latin typeface="+mn-ea"/>
              </a:rPr>
              <a:t>損益３億</a:t>
            </a:r>
            <a:r>
              <a:rPr lang="en-US" altLang="ja-JP" sz="1400" dirty="0">
                <a:latin typeface="+mn-ea"/>
              </a:rPr>
              <a:t>1,000</a:t>
            </a:r>
            <a:r>
              <a:rPr lang="ja-JP" altLang="en-US" sz="1400" dirty="0">
                <a:latin typeface="+mn-ea"/>
              </a:rPr>
              <a:t>万</a:t>
            </a:r>
            <a:r>
              <a:rPr lang="ja-JP" altLang="ja-JP" sz="1400" dirty="0">
                <a:latin typeface="+mn-ea"/>
              </a:rPr>
              <a:t>円か</a:t>
            </a:r>
            <a:r>
              <a:rPr lang="ja-JP" altLang="en-US" sz="1400" dirty="0">
                <a:latin typeface="+mn-ea"/>
              </a:rPr>
              <a:t>ら</a:t>
            </a:r>
            <a:r>
              <a:rPr lang="ja-JP" altLang="en-US" sz="1400" dirty="0" smtClean="0">
                <a:latin typeface="+mn-ea"/>
              </a:rPr>
              <a:t>５億</a:t>
            </a:r>
            <a:r>
              <a:rPr lang="en-US" altLang="ja-JP" sz="1400" dirty="0">
                <a:latin typeface="+mn-ea"/>
              </a:rPr>
              <a:t>3,600</a:t>
            </a:r>
            <a:r>
              <a:rPr lang="ja-JP" altLang="en-US" sz="1400" dirty="0" smtClean="0">
                <a:latin typeface="+mn-ea"/>
              </a:rPr>
              <a:t>万円</a:t>
            </a:r>
            <a:r>
              <a:rPr lang="ja-JP" altLang="en-US" sz="1400" dirty="0">
                <a:latin typeface="+mn-ea"/>
              </a:rPr>
              <a:t>増加している。</a:t>
            </a:r>
            <a:endParaRPr lang="en-US" altLang="ja-JP" sz="1400" dirty="0">
              <a:latin typeface="+mn-ea"/>
            </a:endParaRPr>
          </a:p>
          <a:p>
            <a:pPr marL="342900" lvl="0" indent="-342900">
              <a:spcAft>
                <a:spcPts val="0"/>
              </a:spcAft>
              <a:buFont typeface="Wingdings" panose="05000000000000000000" pitchFamily="2" charset="2"/>
              <a:buChar char=""/>
              <a:tabLst>
                <a:tab pos="457200" algn="l"/>
              </a:tabLst>
            </a:pPr>
            <a:r>
              <a:rPr lang="ja-JP" altLang="en-US" sz="1400" dirty="0">
                <a:latin typeface="+mn-ea"/>
                <a:cs typeface="ＭＳ Ｐゴシック" panose="020B0600070205080204" pitchFamily="50" charset="-128"/>
              </a:rPr>
              <a:t>さらに</a:t>
            </a:r>
            <a:r>
              <a:rPr lang="ja-JP" altLang="en-US" sz="1400" dirty="0" smtClean="0">
                <a:latin typeface="+mn-ea"/>
                <a:cs typeface="ＭＳ Ｐゴシック" panose="020B0600070205080204" pitchFamily="50" charset="-128"/>
              </a:rPr>
              <a:t>、令和４年度</a:t>
            </a:r>
            <a:r>
              <a:rPr lang="ja-JP" altLang="en-US" sz="1400" dirty="0">
                <a:latin typeface="+mn-ea"/>
                <a:cs typeface="ＭＳ Ｐゴシック" panose="020B0600070205080204" pitchFamily="50" charset="-128"/>
              </a:rPr>
              <a:t>決算における赤字地区</a:t>
            </a:r>
            <a:r>
              <a:rPr lang="ja-JP" altLang="en-US" sz="1400" dirty="0" smtClean="0">
                <a:latin typeface="+mn-ea"/>
                <a:cs typeface="ＭＳ Ｐゴシック" panose="020B0600070205080204" pitchFamily="50" charset="-128"/>
              </a:rPr>
              <a:t>は８地区</a:t>
            </a:r>
            <a:r>
              <a:rPr lang="ja-JP" altLang="en-US" sz="1400" dirty="0">
                <a:latin typeface="+mn-ea"/>
                <a:cs typeface="ＭＳ Ｐゴシック" panose="020B0600070205080204" pitchFamily="50" charset="-128"/>
              </a:rPr>
              <a:t>であり、平成</a:t>
            </a:r>
            <a:r>
              <a:rPr lang="en-US" altLang="ja-JP" sz="1400" dirty="0">
                <a:latin typeface="+mn-ea"/>
                <a:cs typeface="ＭＳ Ｐゴシック" panose="020B0600070205080204" pitchFamily="50" charset="-128"/>
              </a:rPr>
              <a:t>28</a:t>
            </a:r>
            <a:r>
              <a:rPr lang="ja-JP" altLang="en-US" sz="1400" dirty="0">
                <a:latin typeface="+mn-ea"/>
                <a:cs typeface="ＭＳ Ｐゴシック" panose="020B0600070205080204" pitchFamily="50" charset="-128"/>
              </a:rPr>
              <a:t>年度決算において赤字地区であった</a:t>
            </a:r>
            <a:r>
              <a:rPr lang="en-US" altLang="ja-JP" sz="1400" dirty="0">
                <a:latin typeface="+mn-ea"/>
                <a:cs typeface="ＭＳ Ｐゴシック" panose="020B0600070205080204" pitchFamily="50" charset="-128"/>
              </a:rPr>
              <a:t>14</a:t>
            </a:r>
            <a:r>
              <a:rPr lang="ja-JP" altLang="en-US" sz="1400" dirty="0">
                <a:latin typeface="+mn-ea"/>
                <a:cs typeface="ＭＳ Ｐゴシック" panose="020B0600070205080204" pitchFamily="50" charset="-128"/>
              </a:rPr>
              <a:t>地区のうち</a:t>
            </a:r>
            <a:r>
              <a:rPr lang="ja-JP" altLang="en-US" sz="1400" dirty="0" smtClean="0">
                <a:latin typeface="+mn-ea"/>
                <a:cs typeface="ＭＳ Ｐゴシック" panose="020B0600070205080204" pitchFamily="50" charset="-128"/>
              </a:rPr>
              <a:t>、</a:t>
            </a:r>
            <a:r>
              <a:rPr lang="en-US" altLang="ja-JP" sz="1400" dirty="0" smtClean="0">
                <a:latin typeface="+mn-ea"/>
                <a:cs typeface="ＭＳ Ｐゴシック" panose="020B0600070205080204" pitchFamily="50" charset="-128"/>
              </a:rPr>
              <a:t>6</a:t>
            </a:r>
            <a:r>
              <a:rPr lang="ja-JP" altLang="en-US" sz="1400" dirty="0" smtClean="0">
                <a:latin typeface="+mn-ea"/>
                <a:cs typeface="ＭＳ Ｐゴシック" panose="020B0600070205080204" pitchFamily="50" charset="-128"/>
              </a:rPr>
              <a:t>地区</a:t>
            </a:r>
            <a:r>
              <a:rPr lang="ja-JP" altLang="en-US" sz="1400" dirty="0">
                <a:latin typeface="+mn-ea"/>
                <a:cs typeface="ＭＳ Ｐゴシック" panose="020B0600070205080204" pitchFamily="50" charset="-128"/>
              </a:rPr>
              <a:t>について、黒字化を図ることができた。</a:t>
            </a:r>
            <a:endParaRPr lang="ja-JP" altLang="ja-JP" sz="1400" dirty="0">
              <a:latin typeface="+mn-ea"/>
              <a:cs typeface="ＭＳ Ｐゴシック" panose="020B0600070205080204" pitchFamily="50" charset="-128"/>
            </a:endParaRPr>
          </a:p>
          <a:p>
            <a:pPr marL="342900" lvl="0" indent="-342900">
              <a:spcAft>
                <a:spcPts val="0"/>
              </a:spcAft>
              <a:buFont typeface="Wingdings" panose="05000000000000000000" pitchFamily="2" charset="2"/>
              <a:buChar char=""/>
              <a:tabLst>
                <a:tab pos="457200" algn="l"/>
              </a:tabLst>
            </a:pPr>
            <a:r>
              <a:rPr lang="ja-JP" altLang="ja-JP" sz="1400" dirty="0">
                <a:latin typeface="+mn-ea"/>
              </a:rPr>
              <a:t>ＰＤＣＡサイクルの実施により、経営環境の変化を把握し経営改善策を策定・実行する仕組みを構築したことにより、即応性は非常に高まったものと認識している。</a:t>
            </a:r>
            <a:endParaRPr lang="en-US" altLang="ja-JP" sz="1400" dirty="0">
              <a:latin typeface="+mn-ea"/>
            </a:endParaRPr>
          </a:p>
        </p:txBody>
      </p:sp>
      <p:sp>
        <p:nvSpPr>
          <p:cNvPr id="4" name="正方形/長方形 3"/>
          <p:cNvSpPr/>
          <p:nvPr/>
        </p:nvSpPr>
        <p:spPr>
          <a:xfrm>
            <a:off x="104833" y="55576"/>
            <a:ext cx="1896673" cy="338554"/>
          </a:xfrm>
          <a:prstGeom prst="rect">
            <a:avLst/>
          </a:prstGeom>
        </p:spPr>
        <p:txBody>
          <a:bodyPr wrap="none">
            <a:spAutoFit/>
          </a:bodyPr>
          <a:lstStyle/>
          <a:p>
            <a:pPr algn="just">
              <a:spcAft>
                <a:spcPts val="0"/>
              </a:spcAft>
            </a:pPr>
            <a:r>
              <a:rPr lang="en-US" altLang="ja-JP" sz="1600" b="1" kern="100" dirty="0">
                <a:latin typeface="+mj-ea"/>
                <a:ea typeface="+mj-ea"/>
                <a:cs typeface="Times New Roman" panose="02020603050405020304" pitchFamily="18" charset="0"/>
              </a:rPr>
              <a:t>Ⅴ.</a:t>
            </a:r>
            <a:r>
              <a:rPr lang="ja-JP" altLang="ja-JP" sz="1600" b="1" kern="100" dirty="0">
                <a:latin typeface="+mj-ea"/>
                <a:ea typeface="+mj-ea"/>
                <a:cs typeface="Times New Roman" panose="02020603050405020304" pitchFamily="18" charset="0"/>
              </a:rPr>
              <a:t>経営計画の</a:t>
            </a:r>
            <a:r>
              <a:rPr lang="ja-JP" altLang="en-US" sz="1600" b="1" kern="100" dirty="0">
                <a:latin typeface="+mj-ea"/>
                <a:ea typeface="+mj-ea"/>
                <a:cs typeface="Times New Roman" panose="02020603050405020304" pitchFamily="18" charset="0"/>
              </a:rPr>
              <a:t>評価</a:t>
            </a:r>
            <a:endParaRPr lang="ja-JP" altLang="ja-JP" sz="1600" b="1" kern="100" dirty="0">
              <a:effectLst/>
              <a:latin typeface="+mj-ea"/>
              <a:ea typeface="+mj-ea"/>
              <a:cs typeface="Times New Roman" panose="02020603050405020304" pitchFamily="18" charset="0"/>
            </a:endParaRPr>
          </a:p>
        </p:txBody>
      </p:sp>
    </p:spTree>
    <p:extLst>
      <p:ext uri="{BB962C8B-B14F-4D97-AF65-F5344CB8AC3E}">
        <p14:creationId xmlns:p14="http://schemas.microsoft.com/office/powerpoint/2010/main" val="2640875694"/>
      </p:ext>
    </p:extLst>
  </p:cSld>
  <p:clrMapOvr>
    <a:masterClrMapping/>
  </p:clrMapOvr>
</p:sld>
</file>

<file path=ppt/theme/theme1.xml><?xml version="1.0" encoding="utf-8"?>
<a:theme xmlns:a="http://schemas.openxmlformats.org/drawingml/2006/main" name="ファセット">
  <a:themeElements>
    <a:clrScheme name="紫">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2634</Words>
  <Application>Microsoft Office PowerPoint</Application>
  <PresentationFormat>画面に合わせる (4:3)</PresentationFormat>
  <Paragraphs>186</Paragraphs>
  <Slides>8</Slides>
  <Notes>6</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8</vt:i4>
      </vt:variant>
    </vt:vector>
  </HeadingPairs>
  <TitlesOfParts>
    <vt:vector size="18" baseType="lpstr">
      <vt:lpstr>ＭＳ Ｐゴシック</vt:lpstr>
      <vt:lpstr>メイリオ</vt:lpstr>
      <vt:lpstr>游ゴシック</vt:lpstr>
      <vt:lpstr>Arial</vt:lpstr>
      <vt:lpstr>Calibri</vt:lpstr>
      <vt:lpstr>Century Gothic</vt:lpstr>
      <vt:lpstr>Times New Roman</vt:lpstr>
      <vt:lpstr>Wingdings</vt:lpstr>
      <vt:lpstr>Wingdings 3</vt:lpstr>
      <vt:lpstr>ファセット</vt:lpstr>
      <vt:lpstr>港湾施設提供事業 経営計画の成果</vt:lpstr>
      <vt:lpstr>目　次</vt:lpstr>
      <vt:lpstr>Ⅰ. はじめに </vt:lpstr>
      <vt:lpstr>　Ⅱ.港湾施設提供事業の課題 </vt:lpstr>
      <vt:lpstr>　Ⅲ.短期的取組による効果</vt:lpstr>
      <vt:lpstr>　Ⅳ.中期的取組による効果</vt:lpstr>
      <vt:lpstr>　Ⅳ.中期的取組による効果</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2023-09-01T06:56:22Z</dcterms:created>
  <dcterms:modified xsi:type="dcterms:W3CDTF">2023-09-01T06:56:32Z</dcterms:modified>
</cp:coreProperties>
</file>