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9"/>
  </p:notesMasterIdLst>
  <p:sldIdLst>
    <p:sldId id="263" r:id="rId2"/>
    <p:sldId id="260" r:id="rId3"/>
    <p:sldId id="261" r:id="rId4"/>
    <p:sldId id="262" r:id="rId5"/>
    <p:sldId id="308" r:id="rId6"/>
    <p:sldId id="309" r:id="rId7"/>
    <p:sldId id="284" r:id="rId8"/>
    <p:sldId id="276" r:id="rId9"/>
    <p:sldId id="277" r:id="rId10"/>
    <p:sldId id="278" r:id="rId11"/>
    <p:sldId id="280" r:id="rId12"/>
    <p:sldId id="281" r:id="rId13"/>
    <p:sldId id="302" r:id="rId14"/>
    <p:sldId id="286" r:id="rId15"/>
    <p:sldId id="288" r:id="rId16"/>
    <p:sldId id="289" r:id="rId17"/>
    <p:sldId id="307" r:id="rId18"/>
  </p:sldIdLst>
  <p:sldSz cx="6858000" cy="9906000" type="A4"/>
  <p:notesSz cx="6807200" cy="9939338"/>
  <p:defaultTextStyle>
    <a:defPPr>
      <a:defRPr lang="ja-JP"/>
    </a:defPPr>
    <a:lvl1pPr marL="0" algn="l" defTabSz="538732" rtl="0" eaLnBrk="1" latinLnBrk="0" hangingPunct="1">
      <a:defRPr kumimoji="1" sz="1061" kern="1200">
        <a:solidFill>
          <a:schemeClr val="tx1"/>
        </a:solidFill>
        <a:latin typeface="+mn-lt"/>
        <a:ea typeface="+mn-ea"/>
        <a:cs typeface="+mn-cs"/>
      </a:defRPr>
    </a:lvl1pPr>
    <a:lvl2pPr marL="269366" algn="l" defTabSz="538732" rtl="0" eaLnBrk="1" latinLnBrk="0" hangingPunct="1">
      <a:defRPr kumimoji="1" sz="1061" kern="1200">
        <a:solidFill>
          <a:schemeClr val="tx1"/>
        </a:solidFill>
        <a:latin typeface="+mn-lt"/>
        <a:ea typeface="+mn-ea"/>
        <a:cs typeface="+mn-cs"/>
      </a:defRPr>
    </a:lvl2pPr>
    <a:lvl3pPr marL="538732" algn="l" defTabSz="538732" rtl="0" eaLnBrk="1" latinLnBrk="0" hangingPunct="1">
      <a:defRPr kumimoji="1" sz="1061" kern="1200">
        <a:solidFill>
          <a:schemeClr val="tx1"/>
        </a:solidFill>
        <a:latin typeface="+mn-lt"/>
        <a:ea typeface="+mn-ea"/>
        <a:cs typeface="+mn-cs"/>
      </a:defRPr>
    </a:lvl3pPr>
    <a:lvl4pPr marL="808101" algn="l" defTabSz="538732" rtl="0" eaLnBrk="1" latinLnBrk="0" hangingPunct="1">
      <a:defRPr kumimoji="1" sz="1061" kern="1200">
        <a:solidFill>
          <a:schemeClr val="tx1"/>
        </a:solidFill>
        <a:latin typeface="+mn-lt"/>
        <a:ea typeface="+mn-ea"/>
        <a:cs typeface="+mn-cs"/>
      </a:defRPr>
    </a:lvl4pPr>
    <a:lvl5pPr marL="1077467" algn="l" defTabSz="538732" rtl="0" eaLnBrk="1" latinLnBrk="0" hangingPunct="1">
      <a:defRPr kumimoji="1" sz="1061" kern="1200">
        <a:solidFill>
          <a:schemeClr val="tx1"/>
        </a:solidFill>
        <a:latin typeface="+mn-lt"/>
        <a:ea typeface="+mn-ea"/>
        <a:cs typeface="+mn-cs"/>
      </a:defRPr>
    </a:lvl5pPr>
    <a:lvl6pPr marL="1346833" algn="l" defTabSz="538732" rtl="0" eaLnBrk="1" latinLnBrk="0" hangingPunct="1">
      <a:defRPr kumimoji="1" sz="1061" kern="1200">
        <a:solidFill>
          <a:schemeClr val="tx1"/>
        </a:solidFill>
        <a:latin typeface="+mn-lt"/>
        <a:ea typeface="+mn-ea"/>
        <a:cs typeface="+mn-cs"/>
      </a:defRPr>
    </a:lvl6pPr>
    <a:lvl7pPr marL="1616199" algn="l" defTabSz="538732" rtl="0" eaLnBrk="1" latinLnBrk="0" hangingPunct="1">
      <a:defRPr kumimoji="1" sz="1061" kern="1200">
        <a:solidFill>
          <a:schemeClr val="tx1"/>
        </a:solidFill>
        <a:latin typeface="+mn-lt"/>
        <a:ea typeface="+mn-ea"/>
        <a:cs typeface="+mn-cs"/>
      </a:defRPr>
    </a:lvl7pPr>
    <a:lvl8pPr marL="1885567" algn="l" defTabSz="538732" rtl="0" eaLnBrk="1" latinLnBrk="0" hangingPunct="1">
      <a:defRPr kumimoji="1" sz="1061" kern="1200">
        <a:solidFill>
          <a:schemeClr val="tx1"/>
        </a:solidFill>
        <a:latin typeface="+mn-lt"/>
        <a:ea typeface="+mn-ea"/>
        <a:cs typeface="+mn-cs"/>
      </a:defRPr>
    </a:lvl8pPr>
    <a:lvl9pPr marL="2154933" algn="l" defTabSz="538732" rtl="0" eaLnBrk="1" latinLnBrk="0" hangingPunct="1">
      <a:defRPr kumimoji="1" sz="1061"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C3DD"/>
    <a:srgbClr val="6AD7D4"/>
    <a:srgbClr val="5FD1D1"/>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265" autoAdjust="0"/>
    <p:restoredTop sz="94660"/>
  </p:normalViewPr>
  <p:slideViewPr>
    <p:cSldViewPr snapToGrid="0">
      <p:cViewPr varScale="1">
        <p:scale>
          <a:sx n="51" d="100"/>
          <a:sy n="51" d="100"/>
        </p:scale>
        <p:origin x="2574" y="84"/>
      </p:cViewPr>
      <p:guideLst/>
    </p:cSldViewPr>
  </p:slideViewPr>
  <p:notesTextViewPr>
    <p:cViewPr>
      <p:scale>
        <a:sx n="1" d="1"/>
        <a:sy n="1" d="1"/>
      </p:scale>
      <p:origin x="0" y="0"/>
    </p:cViewPr>
  </p:notesTextViewPr>
  <p:notesViewPr>
    <p:cSldViewPr snapToGrid="0">
      <p:cViewPr varScale="1">
        <p:scale>
          <a:sx n="52" d="100"/>
          <a:sy n="52" d="100"/>
        </p:scale>
        <p:origin x="296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スライド イメージ プレースホルダー 7"/>
          <p:cNvSpPr>
            <a:spLocks noGrp="1" noRot="1" noChangeAspect="1"/>
          </p:cNvSpPr>
          <p:nvPr>
            <p:ph type="sldImg" idx="2"/>
          </p:nvPr>
        </p:nvSpPr>
        <p:spPr>
          <a:xfrm>
            <a:off x="-153988" y="-187325"/>
            <a:ext cx="7153276" cy="10333038"/>
          </a:xfrm>
          <a:prstGeom prst="rect">
            <a:avLst/>
          </a:prstGeom>
          <a:noFill/>
          <a:ln w="12700">
            <a:solidFill>
              <a:prstClr val="black"/>
            </a:solidFill>
          </a:ln>
        </p:spPr>
        <p:txBody>
          <a:bodyPr vert="horz" lIns="92199" tIns="46099" rIns="92199" bIns="46099" rtlCol="0" anchor="ctr"/>
          <a:lstStyle/>
          <a:p>
            <a:endParaRPr lang="ja-JP" altLang="en-US" dirty="0"/>
          </a:p>
        </p:txBody>
      </p:sp>
    </p:spTree>
    <p:extLst>
      <p:ext uri="{BB962C8B-B14F-4D97-AF65-F5344CB8AC3E}">
        <p14:creationId xmlns:p14="http://schemas.microsoft.com/office/powerpoint/2010/main" val="1649945063"/>
      </p:ext>
    </p:extLst>
  </p:cSld>
  <p:clrMap bg1="lt1" tx1="dk1" bg2="lt2" tx2="dk2" accent1="accent1" accent2="accent2" accent3="accent3" accent4="accent4" accent5="accent5" accent6="accent6" hlink="hlink" folHlink="folHlink"/>
  <p:notesStyle>
    <a:lvl1pPr marL="0" algn="l" defTabSz="914347" rtl="0" eaLnBrk="1" latinLnBrk="0" hangingPunct="1">
      <a:defRPr kumimoji="1" sz="1200" kern="1200">
        <a:solidFill>
          <a:schemeClr val="tx1"/>
        </a:solidFill>
        <a:latin typeface="+mn-lt"/>
        <a:ea typeface="+mn-ea"/>
        <a:cs typeface="+mn-cs"/>
      </a:defRPr>
    </a:lvl1pPr>
    <a:lvl2pPr marL="457173" algn="l" defTabSz="914347" rtl="0" eaLnBrk="1" latinLnBrk="0" hangingPunct="1">
      <a:defRPr kumimoji="1" sz="1200" kern="1200">
        <a:solidFill>
          <a:schemeClr val="tx1"/>
        </a:solidFill>
        <a:latin typeface="+mn-lt"/>
        <a:ea typeface="+mn-ea"/>
        <a:cs typeface="+mn-cs"/>
      </a:defRPr>
    </a:lvl2pPr>
    <a:lvl3pPr marL="914347" algn="l" defTabSz="914347" rtl="0" eaLnBrk="1" latinLnBrk="0" hangingPunct="1">
      <a:defRPr kumimoji="1" sz="1200" kern="1200">
        <a:solidFill>
          <a:schemeClr val="tx1"/>
        </a:solidFill>
        <a:latin typeface="+mn-lt"/>
        <a:ea typeface="+mn-ea"/>
        <a:cs typeface="+mn-cs"/>
      </a:defRPr>
    </a:lvl3pPr>
    <a:lvl4pPr marL="1371520" algn="l" defTabSz="914347" rtl="0" eaLnBrk="1" latinLnBrk="0" hangingPunct="1">
      <a:defRPr kumimoji="1" sz="1200" kern="1200">
        <a:solidFill>
          <a:schemeClr val="tx1"/>
        </a:solidFill>
        <a:latin typeface="+mn-lt"/>
        <a:ea typeface="+mn-ea"/>
        <a:cs typeface="+mn-cs"/>
      </a:defRPr>
    </a:lvl4pPr>
    <a:lvl5pPr marL="1828694" algn="l" defTabSz="914347" rtl="0" eaLnBrk="1" latinLnBrk="0" hangingPunct="1">
      <a:defRPr kumimoji="1" sz="1200" kern="1200">
        <a:solidFill>
          <a:schemeClr val="tx1"/>
        </a:solidFill>
        <a:latin typeface="+mn-lt"/>
        <a:ea typeface="+mn-ea"/>
        <a:cs typeface="+mn-cs"/>
      </a:defRPr>
    </a:lvl5pPr>
    <a:lvl6pPr marL="2285866" algn="l" defTabSz="914347" rtl="0" eaLnBrk="1" latinLnBrk="0" hangingPunct="1">
      <a:defRPr kumimoji="1" sz="1200" kern="1200">
        <a:solidFill>
          <a:schemeClr val="tx1"/>
        </a:solidFill>
        <a:latin typeface="+mn-lt"/>
        <a:ea typeface="+mn-ea"/>
        <a:cs typeface="+mn-cs"/>
      </a:defRPr>
    </a:lvl6pPr>
    <a:lvl7pPr marL="2743041" algn="l" defTabSz="914347" rtl="0" eaLnBrk="1" latinLnBrk="0" hangingPunct="1">
      <a:defRPr kumimoji="1" sz="1200" kern="1200">
        <a:solidFill>
          <a:schemeClr val="tx1"/>
        </a:solidFill>
        <a:latin typeface="+mn-lt"/>
        <a:ea typeface="+mn-ea"/>
        <a:cs typeface="+mn-cs"/>
      </a:defRPr>
    </a:lvl7pPr>
    <a:lvl8pPr marL="3200214" algn="l" defTabSz="914347" rtl="0" eaLnBrk="1" latinLnBrk="0" hangingPunct="1">
      <a:defRPr kumimoji="1" sz="1200" kern="1200">
        <a:solidFill>
          <a:schemeClr val="tx1"/>
        </a:solidFill>
        <a:latin typeface="+mn-lt"/>
        <a:ea typeface="+mn-ea"/>
        <a:cs typeface="+mn-cs"/>
      </a:defRPr>
    </a:lvl8pPr>
    <a:lvl9pPr marL="3657388" algn="l" defTabSz="914347"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8"/>
            <a:ext cx="5143500" cy="2391656"/>
          </a:xfrm>
        </p:spPr>
        <p:txBody>
          <a:bodyPr/>
          <a:lstStyle>
            <a:lvl1pPr marL="0" indent="0" algn="ctr">
              <a:buNone/>
              <a:defRPr sz="1800"/>
            </a:lvl1pPr>
            <a:lvl2pPr marL="342880" indent="0" algn="ctr">
              <a:buNone/>
              <a:defRPr sz="1500"/>
            </a:lvl2pPr>
            <a:lvl3pPr marL="685760" indent="0" algn="ctr">
              <a:buNone/>
              <a:defRPr sz="1350"/>
            </a:lvl3pPr>
            <a:lvl4pPr marL="1028642" indent="0" algn="ctr">
              <a:buNone/>
              <a:defRPr sz="1200"/>
            </a:lvl4pPr>
            <a:lvl5pPr marL="1371522" indent="0" algn="ctr">
              <a:buNone/>
              <a:defRPr sz="1200"/>
            </a:lvl5pPr>
            <a:lvl6pPr marL="1714402" indent="0" algn="ctr">
              <a:buNone/>
              <a:defRPr sz="1200"/>
            </a:lvl6pPr>
            <a:lvl7pPr marL="2057282" indent="0" algn="ctr">
              <a:buNone/>
              <a:defRPr sz="1200"/>
            </a:lvl7pPr>
            <a:lvl8pPr marL="2400163" indent="0" algn="ctr">
              <a:buNone/>
              <a:defRPr sz="1200"/>
            </a:lvl8pPr>
            <a:lvl9pPr marL="2743044"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3691393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923736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7"/>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7"/>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866599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420435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21"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21" y="6629229"/>
            <a:ext cx="5915025" cy="2166937"/>
          </a:xfrm>
        </p:spPr>
        <p:txBody>
          <a:bodyPr/>
          <a:lstStyle>
            <a:lvl1pPr marL="0" indent="0">
              <a:buNone/>
              <a:defRPr sz="1800">
                <a:solidFill>
                  <a:schemeClr val="tx1"/>
                </a:solidFill>
              </a:defRPr>
            </a:lvl1pPr>
            <a:lvl2pPr marL="342880" indent="0">
              <a:buNone/>
              <a:defRPr sz="1500">
                <a:solidFill>
                  <a:schemeClr val="tx1">
                    <a:tint val="75000"/>
                  </a:schemeClr>
                </a:solidFill>
              </a:defRPr>
            </a:lvl2pPr>
            <a:lvl3pPr marL="685760" indent="0">
              <a:buNone/>
              <a:defRPr sz="1350">
                <a:solidFill>
                  <a:schemeClr val="tx1">
                    <a:tint val="75000"/>
                  </a:schemeClr>
                </a:solidFill>
              </a:defRPr>
            </a:lvl3pPr>
            <a:lvl4pPr marL="1028642" indent="0">
              <a:buNone/>
              <a:defRPr sz="1200">
                <a:solidFill>
                  <a:schemeClr val="tx1">
                    <a:tint val="75000"/>
                  </a:schemeClr>
                </a:solidFill>
              </a:defRPr>
            </a:lvl4pPr>
            <a:lvl5pPr marL="1371522" indent="0">
              <a:buNone/>
              <a:defRPr sz="1200">
                <a:solidFill>
                  <a:schemeClr val="tx1">
                    <a:tint val="75000"/>
                  </a:schemeClr>
                </a:solidFill>
              </a:defRPr>
            </a:lvl5pPr>
            <a:lvl6pPr marL="1714402" indent="0">
              <a:buNone/>
              <a:defRPr sz="1200">
                <a:solidFill>
                  <a:schemeClr val="tx1">
                    <a:tint val="75000"/>
                  </a:schemeClr>
                </a:solidFill>
              </a:defRPr>
            </a:lvl6pPr>
            <a:lvl7pPr marL="2057282" indent="0">
              <a:buNone/>
              <a:defRPr sz="1200">
                <a:solidFill>
                  <a:schemeClr val="tx1">
                    <a:tint val="75000"/>
                  </a:schemeClr>
                </a:solidFill>
              </a:defRPr>
            </a:lvl7pPr>
            <a:lvl8pPr marL="2400163" indent="0">
              <a:buNone/>
              <a:defRPr sz="1200">
                <a:solidFill>
                  <a:schemeClr val="tx1">
                    <a:tint val="75000"/>
                  </a:schemeClr>
                </a:solidFill>
              </a:defRPr>
            </a:lvl8pPr>
            <a:lvl9pPr marL="2743044"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913864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600796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6" y="527406"/>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50"/>
            <a:ext cx="2901255" cy="1190095"/>
          </a:xfrm>
        </p:spPr>
        <p:txBody>
          <a:bodyPr anchor="b"/>
          <a:lstStyle>
            <a:lvl1pPr marL="0" indent="0">
              <a:buNone/>
              <a:defRPr sz="1800" b="1"/>
            </a:lvl1pPr>
            <a:lvl2pPr marL="342880" indent="0">
              <a:buNone/>
              <a:defRPr sz="1500" b="1"/>
            </a:lvl2pPr>
            <a:lvl3pPr marL="685760" indent="0">
              <a:buNone/>
              <a:defRPr sz="1350" b="1"/>
            </a:lvl3pPr>
            <a:lvl4pPr marL="1028642" indent="0">
              <a:buNone/>
              <a:defRPr sz="1200" b="1"/>
            </a:lvl4pPr>
            <a:lvl5pPr marL="1371522" indent="0">
              <a:buNone/>
              <a:defRPr sz="1200" b="1"/>
            </a:lvl5pPr>
            <a:lvl6pPr marL="1714402" indent="0">
              <a:buNone/>
              <a:defRPr sz="1200" b="1"/>
            </a:lvl6pPr>
            <a:lvl7pPr marL="2057282" indent="0">
              <a:buNone/>
              <a:defRPr sz="1200" b="1"/>
            </a:lvl7pPr>
            <a:lvl8pPr marL="2400163" indent="0">
              <a:buNone/>
              <a:defRPr sz="1200" b="1"/>
            </a:lvl8pPr>
            <a:lvl9pPr marL="2743044"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5"/>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8" y="2428350"/>
            <a:ext cx="2915543" cy="1190095"/>
          </a:xfrm>
        </p:spPr>
        <p:txBody>
          <a:bodyPr anchor="b"/>
          <a:lstStyle>
            <a:lvl1pPr marL="0" indent="0">
              <a:buNone/>
              <a:defRPr sz="1800" b="1"/>
            </a:lvl1pPr>
            <a:lvl2pPr marL="342880" indent="0">
              <a:buNone/>
              <a:defRPr sz="1500" b="1"/>
            </a:lvl2pPr>
            <a:lvl3pPr marL="685760" indent="0">
              <a:buNone/>
              <a:defRPr sz="1350" b="1"/>
            </a:lvl3pPr>
            <a:lvl4pPr marL="1028642" indent="0">
              <a:buNone/>
              <a:defRPr sz="1200" b="1"/>
            </a:lvl4pPr>
            <a:lvl5pPr marL="1371522" indent="0">
              <a:buNone/>
              <a:defRPr sz="1200" b="1"/>
            </a:lvl5pPr>
            <a:lvl6pPr marL="1714402" indent="0">
              <a:buNone/>
              <a:defRPr sz="1200" b="1"/>
            </a:lvl6pPr>
            <a:lvl7pPr marL="2057282" indent="0">
              <a:buNone/>
              <a:defRPr sz="1200" b="1"/>
            </a:lvl7pPr>
            <a:lvl8pPr marL="2400163" indent="0">
              <a:buNone/>
              <a:defRPr sz="1200" b="1"/>
            </a:lvl8pPr>
            <a:lvl9pPr marL="2743044"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8" y="3618445"/>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787952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772472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702488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8" y="1426284"/>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0" indent="0">
              <a:buNone/>
              <a:defRPr sz="1050"/>
            </a:lvl2pPr>
            <a:lvl3pPr marL="685760" indent="0">
              <a:buNone/>
              <a:defRPr sz="900"/>
            </a:lvl3pPr>
            <a:lvl4pPr marL="1028642" indent="0">
              <a:buNone/>
              <a:defRPr sz="750"/>
            </a:lvl4pPr>
            <a:lvl5pPr marL="1371522" indent="0">
              <a:buNone/>
              <a:defRPr sz="750"/>
            </a:lvl5pPr>
            <a:lvl6pPr marL="1714402" indent="0">
              <a:buNone/>
              <a:defRPr sz="750"/>
            </a:lvl6pPr>
            <a:lvl7pPr marL="2057282" indent="0">
              <a:buNone/>
              <a:defRPr sz="750"/>
            </a:lvl7pPr>
            <a:lvl8pPr marL="2400163" indent="0">
              <a:buNone/>
              <a:defRPr sz="750"/>
            </a:lvl8pPr>
            <a:lvl9pPr marL="2743044"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310672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8" y="1426284"/>
            <a:ext cx="3471863" cy="7039681"/>
          </a:xfrm>
        </p:spPr>
        <p:txBody>
          <a:bodyPr anchor="t"/>
          <a:lstStyle>
            <a:lvl1pPr marL="0" indent="0">
              <a:buNone/>
              <a:defRPr sz="2400"/>
            </a:lvl1pPr>
            <a:lvl2pPr marL="342880" indent="0">
              <a:buNone/>
              <a:defRPr sz="2100"/>
            </a:lvl2pPr>
            <a:lvl3pPr marL="685760" indent="0">
              <a:buNone/>
              <a:defRPr sz="1800"/>
            </a:lvl3pPr>
            <a:lvl4pPr marL="1028642" indent="0">
              <a:buNone/>
              <a:defRPr sz="1500"/>
            </a:lvl4pPr>
            <a:lvl5pPr marL="1371522" indent="0">
              <a:buNone/>
              <a:defRPr sz="1500"/>
            </a:lvl5pPr>
            <a:lvl6pPr marL="1714402" indent="0">
              <a:buNone/>
              <a:defRPr sz="1500"/>
            </a:lvl6pPr>
            <a:lvl7pPr marL="2057282" indent="0">
              <a:buNone/>
              <a:defRPr sz="1500"/>
            </a:lvl7pPr>
            <a:lvl8pPr marL="2400163" indent="0">
              <a:buNone/>
              <a:defRPr sz="1500"/>
            </a:lvl8pPr>
            <a:lvl9pPr marL="2743044"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0" indent="0">
              <a:buNone/>
              <a:defRPr sz="1050"/>
            </a:lvl2pPr>
            <a:lvl3pPr marL="685760" indent="0">
              <a:buNone/>
              <a:defRPr sz="900"/>
            </a:lvl3pPr>
            <a:lvl4pPr marL="1028642" indent="0">
              <a:buNone/>
              <a:defRPr sz="750"/>
            </a:lvl4pPr>
            <a:lvl5pPr marL="1371522" indent="0">
              <a:buNone/>
              <a:defRPr sz="750"/>
            </a:lvl5pPr>
            <a:lvl6pPr marL="1714402" indent="0">
              <a:buNone/>
              <a:defRPr sz="750"/>
            </a:lvl6pPr>
            <a:lvl7pPr marL="2057282" indent="0">
              <a:buNone/>
              <a:defRPr sz="750"/>
            </a:lvl7pPr>
            <a:lvl8pPr marL="2400163" indent="0">
              <a:buNone/>
              <a:defRPr sz="750"/>
            </a:lvl8pPr>
            <a:lvl9pPr marL="2743044"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170127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2" y="527406"/>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92"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F79AE35-97DE-439F-9D48-3C74064CEEB5}" type="datetimeFigureOut">
              <a:rPr kumimoji="1" lang="ja-JP" altLang="en-US" smtClean="0"/>
              <a:t>2022/8/24</a:t>
            </a:fld>
            <a:endParaRPr kumimoji="1" lang="ja-JP" altLang="en-US" dirty="0"/>
          </a:p>
        </p:txBody>
      </p:sp>
      <p:sp>
        <p:nvSpPr>
          <p:cNvPr id="5" name="Footer Placeholder 4"/>
          <p:cNvSpPr>
            <a:spLocks noGrp="1"/>
          </p:cNvSpPr>
          <p:nvPr>
            <p:ph type="ftr" sz="quarter" idx="3"/>
          </p:nvPr>
        </p:nvSpPr>
        <p:spPr>
          <a:xfrm>
            <a:off x="2271717"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179139128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76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40" indent="-171440" algn="l" defTabSz="68576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21" indent="-171440" algn="l" defTabSz="68576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02" indent="-171440" algn="l" defTabSz="68576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082"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2962"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843"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2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60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48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60" rtl="0" eaLnBrk="1" latinLnBrk="0" hangingPunct="1">
        <a:defRPr kumimoji="1" sz="1350" kern="1200">
          <a:solidFill>
            <a:schemeClr val="tx1"/>
          </a:solidFill>
          <a:latin typeface="+mn-lt"/>
          <a:ea typeface="+mn-ea"/>
          <a:cs typeface="+mn-cs"/>
        </a:defRPr>
      </a:lvl1pPr>
      <a:lvl2pPr marL="342880" algn="l" defTabSz="685760" rtl="0" eaLnBrk="1" latinLnBrk="0" hangingPunct="1">
        <a:defRPr kumimoji="1" sz="1350" kern="1200">
          <a:solidFill>
            <a:schemeClr val="tx1"/>
          </a:solidFill>
          <a:latin typeface="+mn-lt"/>
          <a:ea typeface="+mn-ea"/>
          <a:cs typeface="+mn-cs"/>
        </a:defRPr>
      </a:lvl2pPr>
      <a:lvl3pPr marL="685760" algn="l" defTabSz="685760" rtl="0" eaLnBrk="1" latinLnBrk="0" hangingPunct="1">
        <a:defRPr kumimoji="1" sz="1350" kern="1200">
          <a:solidFill>
            <a:schemeClr val="tx1"/>
          </a:solidFill>
          <a:latin typeface="+mn-lt"/>
          <a:ea typeface="+mn-ea"/>
          <a:cs typeface="+mn-cs"/>
        </a:defRPr>
      </a:lvl3pPr>
      <a:lvl4pPr marL="1028642" algn="l" defTabSz="685760" rtl="0" eaLnBrk="1" latinLnBrk="0" hangingPunct="1">
        <a:defRPr kumimoji="1" sz="1350" kern="1200">
          <a:solidFill>
            <a:schemeClr val="tx1"/>
          </a:solidFill>
          <a:latin typeface="+mn-lt"/>
          <a:ea typeface="+mn-ea"/>
          <a:cs typeface="+mn-cs"/>
        </a:defRPr>
      </a:lvl4pPr>
      <a:lvl5pPr marL="1371522" algn="l" defTabSz="685760" rtl="0" eaLnBrk="1" latinLnBrk="0" hangingPunct="1">
        <a:defRPr kumimoji="1" sz="1350" kern="1200">
          <a:solidFill>
            <a:schemeClr val="tx1"/>
          </a:solidFill>
          <a:latin typeface="+mn-lt"/>
          <a:ea typeface="+mn-ea"/>
          <a:cs typeface="+mn-cs"/>
        </a:defRPr>
      </a:lvl5pPr>
      <a:lvl6pPr marL="1714402" algn="l" defTabSz="685760" rtl="0" eaLnBrk="1" latinLnBrk="0" hangingPunct="1">
        <a:defRPr kumimoji="1" sz="1350" kern="1200">
          <a:solidFill>
            <a:schemeClr val="tx1"/>
          </a:solidFill>
          <a:latin typeface="+mn-lt"/>
          <a:ea typeface="+mn-ea"/>
          <a:cs typeface="+mn-cs"/>
        </a:defRPr>
      </a:lvl6pPr>
      <a:lvl7pPr marL="2057282" algn="l" defTabSz="685760" rtl="0" eaLnBrk="1" latinLnBrk="0" hangingPunct="1">
        <a:defRPr kumimoji="1" sz="1350" kern="1200">
          <a:solidFill>
            <a:schemeClr val="tx1"/>
          </a:solidFill>
          <a:latin typeface="+mn-lt"/>
          <a:ea typeface="+mn-ea"/>
          <a:cs typeface="+mn-cs"/>
        </a:defRPr>
      </a:lvl7pPr>
      <a:lvl8pPr marL="2400163" algn="l" defTabSz="685760" rtl="0" eaLnBrk="1" latinLnBrk="0" hangingPunct="1">
        <a:defRPr kumimoji="1" sz="1350" kern="1200">
          <a:solidFill>
            <a:schemeClr val="tx1"/>
          </a:solidFill>
          <a:latin typeface="+mn-lt"/>
          <a:ea typeface="+mn-ea"/>
          <a:cs typeface="+mn-cs"/>
        </a:defRPr>
      </a:lvl8pPr>
      <a:lvl9pPr marL="2743044" algn="l" defTabSz="68576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7.xml"/><Relationship Id="rId5" Type="http://schemas.openxmlformats.org/officeDocument/2006/relationships/image" Target="../media/image26.png"/><Relationship Id="rId4" Type="http://schemas.openxmlformats.org/officeDocument/2006/relationships/image" Target="../media/image25.png"/></Relationships>
</file>

<file path=ppt/slides/_rels/slide13.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image" Target="../media/image31.png"/><Relationship Id="rId1" Type="http://schemas.openxmlformats.org/officeDocument/2006/relationships/slideLayout" Target="../slideLayouts/slideLayout2.xml"/><Relationship Id="rId6" Type="http://schemas.openxmlformats.org/officeDocument/2006/relationships/image" Target="../media/image35.png"/><Relationship Id="rId5" Type="http://schemas.openxmlformats.org/officeDocument/2006/relationships/image" Target="../media/image34.png"/><Relationship Id="rId4" Type="http://schemas.openxmlformats.org/officeDocument/2006/relationships/image" Target="../media/image33.png"/></Relationships>
</file>

<file path=ppt/slides/_rels/slide16.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27.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6176" y="7670653"/>
            <a:ext cx="6585388" cy="615553"/>
          </a:xfrm>
          <a:prstGeom prst="rect">
            <a:avLst/>
          </a:prstGeom>
          <a:noFill/>
        </p:spPr>
        <p:txBody>
          <a:bodyPr wrap="square" rtlCol="0">
            <a:spAutoFit/>
          </a:bodyPr>
          <a:lstStyle/>
          <a:p>
            <a:r>
              <a:rPr lang="ja-JP" altLang="en-US" sz="1400" b="1" dirty="0">
                <a:solidFill>
                  <a:srgbClr val="0070C0"/>
                </a:solidFill>
                <a:latin typeface="メイリオ" panose="020B0604030504040204" pitchFamily="50" charset="-128"/>
                <a:ea typeface="メイリオ" panose="020B0604030504040204" pitchFamily="50" charset="-128"/>
              </a:rPr>
              <a:t>港湾施設提供事業</a:t>
            </a:r>
            <a:endParaRPr lang="en-US" altLang="ja-JP" sz="1400" b="1" dirty="0">
              <a:solidFill>
                <a:srgbClr val="0070C0"/>
              </a:solidFill>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港湾機能を効率的に発揮させるために必要な埠頭用地、上屋、荷役機械等を整備しています。</a:t>
            </a:r>
          </a:p>
        </p:txBody>
      </p:sp>
      <p:sp>
        <p:nvSpPr>
          <p:cNvPr id="5" name="テキスト ボックス 4"/>
          <p:cNvSpPr txBox="1"/>
          <p:nvPr/>
        </p:nvSpPr>
        <p:spPr>
          <a:xfrm>
            <a:off x="136176" y="8490581"/>
            <a:ext cx="6585387" cy="615553"/>
          </a:xfrm>
          <a:prstGeom prst="rect">
            <a:avLst/>
          </a:prstGeom>
          <a:noFill/>
        </p:spPr>
        <p:txBody>
          <a:bodyPr wrap="square" rtlCol="0">
            <a:spAutoFit/>
          </a:bodyPr>
          <a:lstStyle/>
          <a:p>
            <a:r>
              <a:rPr lang="ja-JP" altLang="en-US" sz="1400" b="1" dirty="0">
                <a:solidFill>
                  <a:srgbClr val="0070C0"/>
                </a:solidFill>
                <a:latin typeface="メイリオ" panose="020B0604030504040204" pitchFamily="50" charset="-128"/>
                <a:ea typeface="メイリオ" panose="020B0604030504040204" pitchFamily="50" charset="-128"/>
              </a:rPr>
              <a:t>大阪港埋立事業</a:t>
            </a:r>
            <a:endParaRPr lang="en-US" altLang="ja-JP" sz="1400" b="1" dirty="0">
              <a:solidFill>
                <a:srgbClr val="0070C0"/>
              </a:solidFill>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流通施設用地や保管施設用地等物流の効率化に資するものや都市機能用地等を造成しています。</a:t>
            </a:r>
          </a:p>
        </p:txBody>
      </p:sp>
      <p:sp>
        <p:nvSpPr>
          <p:cNvPr id="11"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fontScale="92500"/>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3"/>
            </a:pPr>
            <a:r>
              <a:rPr lang="ja-JP" altLang="en-US" sz="1600" b="1" dirty="0">
                <a:latin typeface="メイリオ" panose="020B0604030504040204" pitchFamily="50" charset="-128"/>
                <a:ea typeface="メイリオ" panose="020B0604030504040204" pitchFamily="50" charset="-128"/>
              </a:rPr>
              <a:t>港営事業会計について</a:t>
            </a:r>
          </a:p>
        </p:txBody>
      </p:sp>
      <p:sp>
        <p:nvSpPr>
          <p:cNvPr id="12" name="テキスト ボックス 11"/>
          <p:cNvSpPr txBox="1"/>
          <p:nvPr/>
        </p:nvSpPr>
        <p:spPr>
          <a:xfrm>
            <a:off x="6589978" y="9690556"/>
            <a:ext cx="287258"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ja-JP" altLang="en-US" sz="800" dirty="0">
                <a:latin typeface="メイリオ" panose="020B0604030504040204" pitchFamily="50" charset="-128"/>
                <a:ea typeface="メイリオ" panose="020B0604030504040204" pitchFamily="50" charset="-128"/>
              </a:rPr>
              <a:t>４</a:t>
            </a:r>
          </a:p>
        </p:txBody>
      </p:sp>
      <p:cxnSp>
        <p:nvCxnSpPr>
          <p:cNvPr id="8" name="直線コネクタ 7"/>
          <p:cNvCxnSpPr/>
          <p:nvPr/>
        </p:nvCxnSpPr>
        <p:spPr>
          <a:xfrm>
            <a:off x="1703233" y="7805155"/>
            <a:ext cx="4912145"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1529053" y="8618556"/>
            <a:ext cx="5123171"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33458" y="364182"/>
            <a:ext cx="6654726" cy="784830"/>
          </a:xfrm>
          <a:prstGeom prst="rect">
            <a:avLst/>
          </a:prstGeom>
          <a:noFill/>
        </p:spPr>
        <p:txBody>
          <a:bodyPr wrap="square" rtlCol="0">
            <a:spAutoFit/>
          </a:bodyPr>
          <a:lstStyle/>
          <a:p>
            <a:pPr>
              <a:lnSpc>
                <a:spcPct val="150000"/>
              </a:lnSpc>
            </a:pPr>
            <a:r>
              <a:rPr lang="ja-JP" altLang="en-US" sz="1600" b="1" dirty="0">
                <a:latin typeface="メイリオ" panose="020B0604030504040204" pitchFamily="50" charset="-128"/>
                <a:ea typeface="メイリオ" panose="020B0604030504040204" pitchFamily="50" charset="-128"/>
              </a:rPr>
              <a:t>令和３年度決算状況</a:t>
            </a:r>
            <a:endParaRPr lang="en-US" altLang="ja-JP" sz="1600" b="1" dirty="0">
              <a:latin typeface="メイリオ" panose="020B0604030504040204" pitchFamily="50" charset="-128"/>
              <a:ea typeface="メイリオ" panose="020B0604030504040204" pitchFamily="50" charset="-128"/>
            </a:endParaRPr>
          </a:p>
          <a:p>
            <a:pPr>
              <a:lnSpc>
                <a:spcPct val="150000"/>
              </a:lnSpc>
            </a:pPr>
            <a:r>
              <a:rPr lang="ja-JP" altLang="en-US" sz="1400" b="1" dirty="0">
                <a:latin typeface="メイリオ" panose="020B0604030504040204" pitchFamily="50" charset="-128"/>
                <a:ea typeface="メイリオ" panose="020B0604030504040204" pitchFamily="50" charset="-128"/>
              </a:rPr>
              <a:t>　</a:t>
            </a:r>
            <a:r>
              <a:rPr lang="en-US" altLang="ja-JP" sz="1300" b="1" dirty="0">
                <a:solidFill>
                  <a:srgbClr val="FF0000"/>
                </a:solidFill>
                <a:latin typeface="メイリオ" panose="020B0604030504040204" pitchFamily="50" charset="-128"/>
                <a:ea typeface="メイリオ" panose="020B0604030504040204" pitchFamily="50" charset="-128"/>
              </a:rPr>
              <a:t>※</a:t>
            </a:r>
            <a:r>
              <a:rPr lang="ja-JP" altLang="en-US" sz="1300" b="1" dirty="0">
                <a:solidFill>
                  <a:srgbClr val="FF0000"/>
                </a:solidFill>
                <a:latin typeface="メイリオ" panose="020B0604030504040204" pitchFamily="50" charset="-128"/>
                <a:ea typeface="メイリオ" panose="020B0604030504040204" pitchFamily="50" charset="-128"/>
              </a:rPr>
              <a:t>港湾施設提供事業と大阪港埋立事業との間での会計内取引の金額を消去しています。</a:t>
            </a:r>
          </a:p>
        </p:txBody>
      </p:sp>
      <p:pic>
        <p:nvPicPr>
          <p:cNvPr id="6" name="図 5"/>
          <p:cNvPicPr>
            <a:picLocks noChangeAspect="1"/>
          </p:cNvPicPr>
          <p:nvPr/>
        </p:nvPicPr>
        <p:blipFill>
          <a:blip r:embed="rId2"/>
          <a:stretch>
            <a:fillRect/>
          </a:stretch>
        </p:blipFill>
        <p:spPr>
          <a:xfrm>
            <a:off x="291849" y="1149012"/>
            <a:ext cx="3237257" cy="4444369"/>
          </a:xfrm>
          <a:prstGeom prst="rect">
            <a:avLst/>
          </a:prstGeom>
        </p:spPr>
      </p:pic>
      <p:pic>
        <p:nvPicPr>
          <p:cNvPr id="3" name="図 2"/>
          <p:cNvPicPr>
            <a:picLocks noChangeAspect="1"/>
          </p:cNvPicPr>
          <p:nvPr/>
        </p:nvPicPr>
        <p:blipFill>
          <a:blip r:embed="rId3"/>
          <a:stretch>
            <a:fillRect/>
          </a:stretch>
        </p:blipFill>
        <p:spPr>
          <a:xfrm>
            <a:off x="3529106" y="1194648"/>
            <a:ext cx="3243353" cy="4444369"/>
          </a:xfrm>
          <a:prstGeom prst="rect">
            <a:avLst/>
          </a:prstGeom>
        </p:spPr>
      </p:pic>
      <p:pic>
        <p:nvPicPr>
          <p:cNvPr id="9" name="図 8"/>
          <p:cNvPicPr>
            <a:picLocks noChangeAspect="1"/>
          </p:cNvPicPr>
          <p:nvPr/>
        </p:nvPicPr>
        <p:blipFill>
          <a:blip r:embed="rId4"/>
          <a:stretch>
            <a:fillRect/>
          </a:stretch>
        </p:blipFill>
        <p:spPr>
          <a:xfrm>
            <a:off x="46669" y="5667796"/>
            <a:ext cx="6764400" cy="1509944"/>
          </a:xfrm>
          <a:prstGeom prst="rect">
            <a:avLst/>
          </a:prstGeom>
        </p:spPr>
      </p:pic>
    </p:spTree>
    <p:extLst>
      <p:ext uri="{BB962C8B-B14F-4D97-AF65-F5344CB8AC3E}">
        <p14:creationId xmlns:p14="http://schemas.microsoft.com/office/powerpoint/2010/main" val="259335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93309" y="456363"/>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2"/>
            </a:pPr>
            <a:r>
              <a:rPr lang="ja-JP" altLang="en-US" sz="1600" b="1" dirty="0">
                <a:solidFill>
                  <a:srgbClr val="0070C0"/>
                </a:solidFill>
                <a:latin typeface="メイリオ" panose="020B0604030504040204" pitchFamily="50" charset="-128"/>
                <a:ea typeface="メイリオ" panose="020B0604030504040204" pitchFamily="50" charset="-128"/>
              </a:rPr>
              <a:t>安全性</a:t>
            </a:r>
          </a:p>
        </p:txBody>
      </p:sp>
      <p:pic>
        <p:nvPicPr>
          <p:cNvPr id="11" name="図 10"/>
          <p:cNvPicPr>
            <a:picLocks noChangeAspect="1"/>
          </p:cNvPicPr>
          <p:nvPr/>
        </p:nvPicPr>
        <p:blipFill>
          <a:blip r:embed="rId2"/>
          <a:stretch>
            <a:fillRect/>
          </a:stretch>
        </p:blipFill>
        <p:spPr>
          <a:xfrm>
            <a:off x="198000" y="4013959"/>
            <a:ext cx="2627658" cy="381938"/>
          </a:xfrm>
          <a:prstGeom prst="rect">
            <a:avLst/>
          </a:prstGeom>
        </p:spPr>
      </p:pic>
      <p:sp>
        <p:nvSpPr>
          <p:cNvPr id="15"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6" name="テキスト ボックス 15"/>
          <p:cNvSpPr txBox="1"/>
          <p:nvPr/>
        </p:nvSpPr>
        <p:spPr>
          <a:xfrm>
            <a:off x="-12825"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13</a:t>
            </a:r>
            <a:endParaRPr lang="ja-JP" altLang="en-US" sz="8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93309" y="4395897"/>
            <a:ext cx="6660000" cy="715581"/>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短期的な支払能力を</a:t>
            </a:r>
            <a:r>
              <a:rPr lang="ja-JP" altLang="en-US" sz="900" dirty="0">
                <a:latin typeface="メイリオ" panose="020B0604030504040204" pitchFamily="50" charset="-128"/>
                <a:ea typeface="メイリオ" panose="020B0604030504040204" pitchFamily="50" charset="-128"/>
              </a:rPr>
              <a:t>示すもので</a:t>
            </a:r>
            <a:r>
              <a:rPr kumimoji="1" lang="ja-JP" altLang="en-US" sz="900" dirty="0">
                <a:latin typeface="メイリオ" panose="020B0604030504040204" pitchFamily="50" charset="-128"/>
                <a:ea typeface="メイリオ" panose="020B0604030504040204" pitchFamily="50" charset="-128"/>
              </a:rPr>
              <a:t>ある。</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１</a:t>
            </a:r>
            <a:r>
              <a:rPr kumimoji="1" lang="ja-JP" altLang="en-US" sz="900" dirty="0">
                <a:latin typeface="メイリオ" panose="020B0604030504040204" pitchFamily="50" charset="-128"/>
                <a:ea typeface="メイリオ" panose="020B0604030504040204" pitchFamily="50" charset="-128"/>
              </a:rPr>
              <a:t>年以内に現金化できる資産が、１年以内に返済すべき負債をどれだけ上回っているかを示すものであり、</a:t>
            </a:r>
            <a:r>
              <a:rPr lang="ja-JP" altLang="en-US" sz="900" dirty="0">
                <a:latin typeface="メイリオ" panose="020B0604030504040204" pitchFamily="50" charset="-128"/>
                <a:ea typeface="メイリオ" panose="020B0604030504040204" pitchFamily="50" charset="-128"/>
              </a:rPr>
              <a:t> 数値が</a:t>
            </a:r>
            <a:endParaRPr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en-US" altLang="ja-JP" sz="900" dirty="0">
                <a:latin typeface="メイリオ" panose="020B0604030504040204" pitchFamily="50" charset="-128"/>
                <a:ea typeface="メイリオ" panose="020B0604030504040204" pitchFamily="50" charset="-128"/>
              </a:rPr>
              <a:t>100</a:t>
            </a:r>
            <a:r>
              <a:rPr lang="ja-JP" altLang="en-US" sz="900" dirty="0">
                <a:latin typeface="メイリオ" panose="020B0604030504040204" pitchFamily="50" charset="-128"/>
                <a:ea typeface="メイリオ" panose="020B0604030504040204" pitchFamily="50" charset="-128"/>
              </a:rPr>
              <a:t>％を上回っていれば、短期的な支払能力に問題がないと考えられる。</a:t>
            </a:r>
            <a:endParaRPr kumimoji="1" lang="ja-JP" altLang="en-US" sz="900" dirty="0">
              <a:latin typeface="メイリオ" panose="020B0604030504040204" pitchFamily="50" charset="-128"/>
              <a:ea typeface="メイリオ" panose="020B0604030504040204" pitchFamily="50" charset="-128"/>
            </a:endParaRPr>
          </a:p>
        </p:txBody>
      </p:sp>
      <p:pic>
        <p:nvPicPr>
          <p:cNvPr id="14" name="図 13">
            <a:extLst>
              <a:ext uri="{FF2B5EF4-FFF2-40B4-BE49-F238E27FC236}">
                <a16:creationId xmlns:a16="http://schemas.microsoft.com/office/drawing/2014/main" id="{64A872C7-888B-AF5F-A1F2-50556EA8A422}"/>
              </a:ext>
            </a:extLst>
          </p:cNvPr>
          <p:cNvPicPr>
            <a:picLocks noChangeAspect="1"/>
          </p:cNvPicPr>
          <p:nvPr/>
        </p:nvPicPr>
        <p:blipFill>
          <a:blip r:embed="rId3"/>
          <a:stretch>
            <a:fillRect/>
          </a:stretch>
        </p:blipFill>
        <p:spPr>
          <a:xfrm>
            <a:off x="279062" y="8428067"/>
            <a:ext cx="4964364" cy="381938"/>
          </a:xfrm>
          <a:prstGeom prst="rect">
            <a:avLst/>
          </a:prstGeom>
        </p:spPr>
      </p:pic>
      <p:sp>
        <p:nvSpPr>
          <p:cNvPr id="17" name="テキスト ボックス 16">
            <a:extLst>
              <a:ext uri="{FF2B5EF4-FFF2-40B4-BE49-F238E27FC236}">
                <a16:creationId xmlns:a16="http://schemas.microsoft.com/office/drawing/2014/main" id="{DEDF4B80-0F68-B1C2-0E47-3064C5150C6B}"/>
              </a:ext>
            </a:extLst>
          </p:cNvPr>
          <p:cNvSpPr txBox="1"/>
          <p:nvPr/>
        </p:nvSpPr>
        <p:spPr>
          <a:xfrm>
            <a:off x="198000" y="8816104"/>
            <a:ext cx="6660000" cy="715581"/>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長期的な支払能力を</a:t>
            </a:r>
            <a:r>
              <a:rPr lang="ja-JP" altLang="en-US" sz="900" dirty="0">
                <a:latin typeface="メイリオ" panose="020B0604030504040204" pitchFamily="50" charset="-128"/>
                <a:ea typeface="メイリオ" panose="020B0604030504040204" pitchFamily="50" charset="-128"/>
              </a:rPr>
              <a:t>示すもの</a:t>
            </a:r>
            <a:r>
              <a:rPr kumimoji="1" lang="ja-JP" altLang="en-US" sz="900" dirty="0">
                <a:latin typeface="メイリオ" panose="020B0604030504040204" pitchFamily="50" charset="-128"/>
                <a:ea typeface="メイリオ" panose="020B0604030504040204" pitchFamily="50" charset="-128"/>
              </a:rPr>
              <a:t>で、固定資産がどの程度自己資本で賄われているかを示すものである。</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固定資産は、長期に渡って使用される資産であるため、返済義務のない自己資本での調達が望ましく、</a:t>
            </a:r>
            <a:r>
              <a:rPr lang="en-US" altLang="ja-JP" sz="900" dirty="0">
                <a:latin typeface="メイリオ" panose="020B0604030504040204" pitchFamily="50" charset="-128"/>
                <a:ea typeface="メイリオ" panose="020B0604030504040204" pitchFamily="50" charset="-128"/>
              </a:rPr>
              <a:t>100</a:t>
            </a:r>
            <a:r>
              <a:rPr lang="ja-JP" altLang="en-US" sz="900" dirty="0">
                <a:latin typeface="メイリオ" panose="020B0604030504040204" pitchFamily="50" charset="-128"/>
                <a:ea typeface="メイリオ" panose="020B0604030504040204" pitchFamily="50" charset="-128"/>
              </a:rPr>
              <a:t>％を下回っ</a:t>
            </a:r>
            <a:endParaRPr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ていれば、経営は安全な水準にあると考えられる。</a:t>
            </a:r>
            <a:endParaRPr kumimoji="1" lang="ja-JP" altLang="en-US" sz="900" dirty="0">
              <a:latin typeface="メイリオ" panose="020B0604030504040204" pitchFamily="50" charset="-128"/>
              <a:ea typeface="メイリオ" panose="020B0604030504040204" pitchFamily="50" charset="-128"/>
            </a:endParaRPr>
          </a:p>
        </p:txBody>
      </p:sp>
      <p:pic>
        <p:nvPicPr>
          <p:cNvPr id="2" name="図 1"/>
          <p:cNvPicPr preferRelativeResize="0">
            <a:picLocks/>
          </p:cNvPicPr>
          <p:nvPr/>
        </p:nvPicPr>
        <p:blipFill>
          <a:blip r:embed="rId4"/>
          <a:stretch>
            <a:fillRect/>
          </a:stretch>
        </p:blipFill>
        <p:spPr>
          <a:xfrm>
            <a:off x="643751" y="5255996"/>
            <a:ext cx="5749200" cy="3013200"/>
          </a:xfrm>
          <a:prstGeom prst="rect">
            <a:avLst/>
          </a:prstGeom>
        </p:spPr>
      </p:pic>
      <p:pic>
        <p:nvPicPr>
          <p:cNvPr id="4" name="図 3"/>
          <p:cNvPicPr preferRelativeResize="0">
            <a:picLocks/>
          </p:cNvPicPr>
          <p:nvPr/>
        </p:nvPicPr>
        <p:blipFill>
          <a:blip r:embed="rId5"/>
          <a:stretch>
            <a:fillRect/>
          </a:stretch>
        </p:blipFill>
        <p:spPr>
          <a:xfrm>
            <a:off x="548709" y="809790"/>
            <a:ext cx="5749200" cy="3013200"/>
          </a:xfrm>
          <a:prstGeom prst="rect">
            <a:avLst/>
          </a:prstGeom>
        </p:spPr>
      </p:pic>
    </p:spTree>
    <p:extLst>
      <p:ext uri="{BB962C8B-B14F-4D97-AF65-F5344CB8AC3E}">
        <p14:creationId xmlns:p14="http://schemas.microsoft.com/office/powerpoint/2010/main" val="2977976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コンテンツ プレースホルダー 2"/>
          <p:cNvSpPr txBox="1">
            <a:spLocks/>
          </p:cNvSpPr>
          <p:nvPr/>
        </p:nvSpPr>
        <p:spPr>
          <a:xfrm>
            <a:off x="0" y="590644"/>
            <a:ext cx="6857999" cy="6105270"/>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a:latin typeface="メイリオ" panose="020B0604030504040204" pitchFamily="50" charset="-128"/>
                <a:ea typeface="メイリオ" panose="020B0604030504040204" pitchFamily="50" charset="-128"/>
              </a:rPr>
              <a:t>港湾施設提供事業の安全性について</a:t>
            </a:r>
            <a:endParaRPr lang="en-US" altLang="ja-JP" sz="1200" b="1"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港湾施設提供事業の安全性に関する指標のうち、流動比率については、</a:t>
            </a:r>
            <a:r>
              <a:rPr lang="en-US" altLang="ja-JP" sz="1200" dirty="0">
                <a:latin typeface="メイリオ" panose="020B0604030504040204" pitchFamily="50" charset="-128"/>
                <a:ea typeface="メイリオ" panose="020B0604030504040204" pitchFamily="50" charset="-128"/>
              </a:rPr>
              <a:t>C-12</a:t>
            </a:r>
            <a:r>
              <a:rPr lang="ja-JP" altLang="en-US" sz="1200" dirty="0">
                <a:latin typeface="メイリオ" panose="020B0604030504040204" pitchFamily="50" charset="-128"/>
                <a:ea typeface="メイリオ" panose="020B0604030504040204" pitchFamily="50" charset="-128"/>
              </a:rPr>
              <a:t>埠頭用地の国への売却などによる固定資産売却益が皆減したことなどにより、前年度と比較して悪化したものの、安全な経営水準とされる</a:t>
            </a:r>
            <a:r>
              <a:rPr lang="en-US" altLang="ja-JP" sz="1200" dirty="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を上回っています。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一方、固定比率については、</a:t>
            </a:r>
            <a:r>
              <a:rPr lang="en-US" altLang="ja-JP" sz="1200" dirty="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％を上回っていることから、固定資産を自己資本でカバーできていない状態となっていますが、平成</a:t>
            </a:r>
            <a:r>
              <a:rPr lang="en-US" altLang="ja-JP" sz="1200" dirty="0">
                <a:latin typeface="メイリオ" panose="020B0604030504040204" pitchFamily="50" charset="-128"/>
                <a:ea typeface="メイリオ" panose="020B0604030504040204" pitchFamily="50" charset="-128"/>
              </a:rPr>
              <a:t>29</a:t>
            </a:r>
            <a:r>
              <a:rPr lang="ja-JP" altLang="en-US" sz="1200" dirty="0">
                <a:latin typeface="メイリオ" panose="020B0604030504040204" pitchFamily="50" charset="-128"/>
                <a:ea typeface="メイリオ" panose="020B0604030504040204" pitchFamily="50" charset="-128"/>
              </a:rPr>
              <a:t>年度以降は改善傾向です。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このように、港湾施設提供事業の安全性については、前年度と比較して悪化した指標もあることから、今後とも経営改善に努め、安全性の確保を図ってまいります。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endParaRPr lang="en-US" altLang="ja-JP" sz="1200"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B11EBD50-45B9-3476-3299-0B7EA4E37833}"/>
              </a:ext>
            </a:extLst>
          </p:cNvPr>
          <p:cNvSpPr txBox="1"/>
          <p:nvPr/>
        </p:nvSpPr>
        <p:spPr>
          <a:xfrm>
            <a:off x="6545092"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square" rtlCol="0">
            <a:spAutoFit/>
          </a:bodyPr>
          <a:lstStyle/>
          <a:p>
            <a:pPr algn="ctr"/>
            <a:r>
              <a:rPr lang="en-US" altLang="ja-JP" sz="800" dirty="0">
                <a:latin typeface="メイリオ" panose="020B0604030504040204" pitchFamily="50" charset="-128"/>
                <a:ea typeface="メイリオ" panose="020B0604030504040204" pitchFamily="50" charset="-128"/>
              </a:rPr>
              <a:t>14</a:t>
            </a:r>
            <a:endParaRPr lang="ja-JP" altLang="en-US" sz="800" dirty="0">
              <a:latin typeface="メイリオ" panose="020B0604030504040204" pitchFamily="50" charset="-128"/>
              <a:ea typeface="メイリオ" panose="020B0604030504040204" pitchFamily="50" charset="-128"/>
            </a:endParaRPr>
          </a:p>
        </p:txBody>
      </p:sp>
      <p:sp>
        <p:nvSpPr>
          <p:cNvPr id="6" name="タイトル 1"/>
          <p:cNvSpPr txBox="1">
            <a:spLocks/>
          </p:cNvSpPr>
          <p:nvPr/>
        </p:nvSpPr>
        <p:spPr>
          <a:xfrm>
            <a:off x="4337999" y="0"/>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Tree>
    <p:extLst>
      <p:ext uri="{BB962C8B-B14F-4D97-AF65-F5344CB8AC3E}">
        <p14:creationId xmlns:p14="http://schemas.microsoft.com/office/powerpoint/2010/main" val="1409250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タイトル 1"/>
          <p:cNvSpPr txBox="1">
            <a:spLocks/>
          </p:cNvSpPr>
          <p:nvPr/>
        </p:nvSpPr>
        <p:spPr>
          <a:xfrm>
            <a:off x="143628" y="564679"/>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3"/>
            </a:pPr>
            <a:r>
              <a:rPr lang="ja-JP" altLang="en-US" sz="1600" b="1" dirty="0">
                <a:solidFill>
                  <a:srgbClr val="0070C0"/>
                </a:solidFill>
                <a:latin typeface="メイリオ" panose="020B0604030504040204" pitchFamily="50" charset="-128"/>
                <a:ea typeface="メイリオ" panose="020B0604030504040204" pitchFamily="50" charset="-128"/>
              </a:rPr>
              <a:t>生産性</a:t>
            </a:r>
          </a:p>
        </p:txBody>
      </p:sp>
      <p:sp>
        <p:nvSpPr>
          <p:cNvPr id="11" name="テキスト ボックス 10">
            <a:extLst>
              <a:ext uri="{FF2B5EF4-FFF2-40B4-BE49-F238E27FC236}">
                <a16:creationId xmlns:a16="http://schemas.microsoft.com/office/drawing/2014/main" id="{0280A57E-B5A1-200E-89B1-950A68BE4A98}"/>
              </a:ext>
            </a:extLst>
          </p:cNvPr>
          <p:cNvSpPr txBox="1"/>
          <p:nvPr/>
        </p:nvSpPr>
        <p:spPr>
          <a:xfrm>
            <a:off x="198000" y="8962158"/>
            <a:ext cx="6660000" cy="507831"/>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港湾施設提供事業が</a:t>
            </a:r>
            <a:r>
              <a:rPr lang="ja-JP" altLang="en-US" sz="900" dirty="0">
                <a:latin typeface="メイリオ" panose="020B0604030504040204" pitchFamily="50" charset="-128"/>
                <a:ea typeface="メイリオ" panose="020B0604030504040204" pitchFamily="50" charset="-128"/>
              </a:rPr>
              <a:t>所管</a:t>
            </a:r>
            <a:r>
              <a:rPr kumimoji="1" lang="ja-JP" altLang="en-US" sz="900" dirty="0">
                <a:latin typeface="メイリオ" panose="020B0604030504040204" pitchFamily="50" charset="-128"/>
                <a:ea typeface="メイリオ" panose="020B0604030504040204" pitchFamily="50" charset="-128"/>
              </a:rPr>
              <a:t>する上屋</a:t>
            </a:r>
            <a:r>
              <a:rPr lang="ja-JP" altLang="en-US" sz="900" dirty="0">
                <a:latin typeface="メイリオ" panose="020B0604030504040204" pitchFamily="50" charset="-128"/>
                <a:ea typeface="メイリオ" panose="020B0604030504040204" pitchFamily="50" charset="-128"/>
              </a:rPr>
              <a:t>及び荷さばき地の稼働率</a:t>
            </a:r>
            <a:r>
              <a:rPr kumimoji="1" lang="ja-JP" altLang="en-US" sz="900" dirty="0">
                <a:latin typeface="メイリオ" panose="020B0604030504040204" pitchFamily="50" charset="-128"/>
                <a:ea typeface="メイリオ" panose="020B0604030504040204" pitchFamily="50" charset="-128"/>
              </a:rPr>
              <a:t>を示すものである。</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使用日数を考慮しており、供用面積全てを</a:t>
            </a:r>
            <a:r>
              <a:rPr lang="en-US" altLang="ja-JP" sz="900" dirty="0">
                <a:latin typeface="メイリオ" panose="020B0604030504040204" pitchFamily="50" charset="-128"/>
                <a:ea typeface="メイリオ" panose="020B0604030504040204" pitchFamily="50" charset="-128"/>
              </a:rPr>
              <a:t>365</a:t>
            </a:r>
            <a:r>
              <a:rPr lang="ja-JP" altLang="en-US" sz="900" dirty="0">
                <a:latin typeface="メイリオ" panose="020B0604030504040204" pitchFamily="50" charset="-128"/>
                <a:ea typeface="メイリオ" panose="020B0604030504040204" pitchFamily="50" charset="-128"/>
              </a:rPr>
              <a:t>日使用許可した場合、稼働率は</a:t>
            </a:r>
            <a:r>
              <a:rPr lang="en-US" altLang="ja-JP" sz="900" dirty="0">
                <a:latin typeface="メイリオ" panose="020B0604030504040204" pitchFamily="50" charset="-128"/>
                <a:ea typeface="メイリオ" panose="020B0604030504040204" pitchFamily="50" charset="-128"/>
              </a:rPr>
              <a:t>100</a:t>
            </a:r>
            <a:r>
              <a:rPr lang="ja-JP" altLang="en-US" sz="900" dirty="0">
                <a:latin typeface="メイリオ" panose="020B0604030504040204" pitchFamily="50" charset="-128"/>
                <a:ea typeface="メイリオ" panose="020B0604030504040204" pitchFamily="50" charset="-128"/>
              </a:rPr>
              <a:t>％となる。</a:t>
            </a:r>
            <a:endParaRPr lang="en-US" altLang="ja-JP" sz="900" dirty="0">
              <a:latin typeface="メイリオ" panose="020B0604030504040204" pitchFamily="50" charset="-128"/>
              <a:ea typeface="メイリオ" panose="020B0604030504040204" pitchFamily="50" charset="-128"/>
            </a:endParaRPr>
          </a:p>
        </p:txBody>
      </p:sp>
      <p:pic>
        <p:nvPicPr>
          <p:cNvPr id="14" name="図 13">
            <a:extLst>
              <a:ext uri="{FF2B5EF4-FFF2-40B4-BE49-F238E27FC236}">
                <a16:creationId xmlns:a16="http://schemas.microsoft.com/office/drawing/2014/main" id="{AED1A4D1-1A11-534C-B4F0-5CB78C44ECA8}"/>
              </a:ext>
            </a:extLst>
          </p:cNvPr>
          <p:cNvPicPr>
            <a:picLocks noChangeAspect="1"/>
          </p:cNvPicPr>
          <p:nvPr/>
        </p:nvPicPr>
        <p:blipFill>
          <a:blip r:embed="rId2"/>
          <a:stretch>
            <a:fillRect/>
          </a:stretch>
        </p:blipFill>
        <p:spPr>
          <a:xfrm>
            <a:off x="219162" y="8545555"/>
            <a:ext cx="4255169" cy="381938"/>
          </a:xfrm>
          <a:prstGeom prst="rect">
            <a:avLst/>
          </a:prstGeom>
        </p:spPr>
      </p:pic>
      <p:pic>
        <p:nvPicPr>
          <p:cNvPr id="8" name="図 7">
            <a:extLst>
              <a:ext uri="{FF2B5EF4-FFF2-40B4-BE49-F238E27FC236}">
                <a16:creationId xmlns:a16="http://schemas.microsoft.com/office/drawing/2014/main" id="{30F48010-CDA7-8558-F90C-77CA328046C2}"/>
              </a:ext>
            </a:extLst>
          </p:cNvPr>
          <p:cNvPicPr>
            <a:picLocks noChangeAspect="1"/>
          </p:cNvPicPr>
          <p:nvPr/>
        </p:nvPicPr>
        <p:blipFill>
          <a:blip r:embed="rId3"/>
          <a:stretch>
            <a:fillRect/>
          </a:stretch>
        </p:blipFill>
        <p:spPr>
          <a:xfrm>
            <a:off x="219162" y="4249790"/>
            <a:ext cx="5905500" cy="400050"/>
          </a:xfrm>
          <a:prstGeom prst="rect">
            <a:avLst/>
          </a:prstGeom>
        </p:spPr>
      </p:pic>
      <p:sp>
        <p:nvSpPr>
          <p:cNvPr id="18" name="テキスト ボックス 17">
            <a:extLst>
              <a:ext uri="{FF2B5EF4-FFF2-40B4-BE49-F238E27FC236}">
                <a16:creationId xmlns:a16="http://schemas.microsoft.com/office/drawing/2014/main" id="{E548D7C3-B775-CBB2-C815-AC58D8A66A57}"/>
              </a:ext>
            </a:extLst>
          </p:cNvPr>
          <p:cNvSpPr txBox="1"/>
          <p:nvPr/>
        </p:nvSpPr>
        <p:spPr>
          <a:xfrm>
            <a:off x="-12825"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15</a:t>
            </a:r>
            <a:endParaRPr lang="ja-JP" altLang="en-US" sz="800" dirty="0">
              <a:latin typeface="メイリオ" panose="020B0604030504040204" pitchFamily="50" charset="-128"/>
              <a:ea typeface="メイリオ" panose="020B0604030504040204" pitchFamily="50" charset="-128"/>
            </a:endParaRPr>
          </a:p>
        </p:txBody>
      </p:sp>
      <p:pic>
        <p:nvPicPr>
          <p:cNvPr id="3" name="図 2"/>
          <p:cNvPicPr>
            <a:picLocks/>
          </p:cNvPicPr>
          <p:nvPr/>
        </p:nvPicPr>
        <p:blipFill>
          <a:blip r:embed="rId4"/>
          <a:stretch>
            <a:fillRect/>
          </a:stretch>
        </p:blipFill>
        <p:spPr>
          <a:xfrm>
            <a:off x="535962" y="5306776"/>
            <a:ext cx="6116400" cy="3157200"/>
          </a:xfrm>
          <a:prstGeom prst="rect">
            <a:avLst/>
          </a:prstGeom>
        </p:spPr>
      </p:pic>
      <p:sp>
        <p:nvSpPr>
          <p:cNvPr id="10" name="テキスト ボックス 9">
            <a:extLst>
              <a:ext uri="{FF2B5EF4-FFF2-40B4-BE49-F238E27FC236}">
                <a16:creationId xmlns:a16="http://schemas.microsoft.com/office/drawing/2014/main" id="{0280A57E-B5A1-200E-89B1-950A68BE4A98}"/>
              </a:ext>
            </a:extLst>
          </p:cNvPr>
          <p:cNvSpPr txBox="1"/>
          <p:nvPr/>
        </p:nvSpPr>
        <p:spPr>
          <a:xfrm>
            <a:off x="143628" y="4640179"/>
            <a:ext cx="6660000" cy="282770"/>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償却対象資産の減価償却率の状況を示すものである。</a:t>
            </a:r>
            <a:endParaRPr kumimoji="1" lang="en-US" altLang="ja-JP" sz="900" dirty="0">
              <a:latin typeface="メイリオ" panose="020B0604030504040204" pitchFamily="50" charset="-128"/>
              <a:ea typeface="メイリオ" panose="020B0604030504040204" pitchFamily="50" charset="-128"/>
            </a:endParaRPr>
          </a:p>
        </p:txBody>
      </p:sp>
      <p:sp>
        <p:nvSpPr>
          <p:cNvPr id="12"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pic>
        <p:nvPicPr>
          <p:cNvPr id="2" name="図 1">
            <a:extLst>
              <a:ext uri="{FF2B5EF4-FFF2-40B4-BE49-F238E27FC236}">
                <a16:creationId xmlns:a16="http://schemas.microsoft.com/office/drawing/2014/main" id="{5E796711-4BEE-73EC-1029-88ACD6C532C5}"/>
              </a:ext>
            </a:extLst>
          </p:cNvPr>
          <p:cNvPicPr preferRelativeResize="0">
            <a:picLocks/>
          </p:cNvPicPr>
          <p:nvPr/>
        </p:nvPicPr>
        <p:blipFill>
          <a:blip r:embed="rId5"/>
          <a:stretch>
            <a:fillRect/>
          </a:stretch>
        </p:blipFill>
        <p:spPr>
          <a:xfrm>
            <a:off x="529200" y="915846"/>
            <a:ext cx="5799600" cy="3157200"/>
          </a:xfrm>
          <a:prstGeom prst="rect">
            <a:avLst/>
          </a:prstGeom>
        </p:spPr>
      </p:pic>
    </p:spTree>
    <p:extLst>
      <p:ext uri="{BB962C8B-B14F-4D97-AF65-F5344CB8AC3E}">
        <p14:creationId xmlns:p14="http://schemas.microsoft.com/office/powerpoint/2010/main" val="3554274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コンテンツ プレースホルダー 2">
            <a:extLst>
              <a:ext uri="{FF2B5EF4-FFF2-40B4-BE49-F238E27FC236}">
                <a16:creationId xmlns:a16="http://schemas.microsoft.com/office/drawing/2014/main" id="{5DC7B4AC-63B1-388E-B675-9A701B1E7442}"/>
              </a:ext>
            </a:extLst>
          </p:cNvPr>
          <p:cNvSpPr txBox="1">
            <a:spLocks/>
          </p:cNvSpPr>
          <p:nvPr/>
        </p:nvSpPr>
        <p:spPr>
          <a:xfrm>
            <a:off x="25236" y="733955"/>
            <a:ext cx="6864824" cy="2187045"/>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a:latin typeface="メイリオ" panose="020B0604030504040204" pitchFamily="50" charset="-128"/>
                <a:ea typeface="メイリオ" panose="020B0604030504040204" pitchFamily="50" charset="-128"/>
              </a:rPr>
              <a:t>港湾施設提供事業の生産性について</a:t>
            </a:r>
            <a:endParaRPr lang="en-US" altLang="ja-JP" sz="1200" b="1"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港湾施設提供事業の生産性についての指標のうち、有形固定資産減価償却率については、類似団体平均と比較すると悪い値となっているため、必要な修繕の実施や長寿命化を基本とした施設の効率的な維持管理など、計画的に施設の更新等を行ってまいり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上屋及び荷さばき地稼働率については、前年度よりも向上しているものの、更なる稼働率の向上に向け、引き続き、「港湾施設提供事業経営計画</a:t>
            </a:r>
            <a:r>
              <a:rPr lang="en-US" altLang="ja-JP" sz="1200" dirty="0">
                <a:latin typeface="メイリオ" panose="020B0604030504040204" pitchFamily="50" charset="-128"/>
                <a:ea typeface="メイリオ" panose="020B0604030504040204" pitchFamily="50" charset="-128"/>
              </a:rPr>
              <a:t>Ver.5.0</a:t>
            </a:r>
            <a:r>
              <a:rPr lang="ja-JP" altLang="en-US" sz="1200" dirty="0">
                <a:latin typeface="メイリオ" panose="020B0604030504040204" pitchFamily="50" charset="-128"/>
                <a:ea typeface="メイリオ" panose="020B0604030504040204" pitchFamily="50" charset="-128"/>
              </a:rPr>
              <a:t>」を着実に進めることにより、生産性の向上に努めてまいります。</a:t>
            </a:r>
            <a:endParaRPr lang="en-US" altLang="ja-JP" sz="1200" dirty="0">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10F567E8-336B-69B8-10D1-712B22389B52}"/>
              </a:ext>
            </a:extLst>
          </p:cNvPr>
          <p:cNvSpPr txBox="1">
            <a:spLocks/>
          </p:cNvSpPr>
          <p:nvPr/>
        </p:nvSpPr>
        <p:spPr>
          <a:xfrm>
            <a:off x="25236" y="3872139"/>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en-US" altLang="ja-JP" sz="1600" b="1" dirty="0">
                <a:solidFill>
                  <a:srgbClr val="0070C0"/>
                </a:solidFill>
                <a:latin typeface="メイリオ" panose="020B0604030504040204" pitchFamily="50" charset="-128"/>
                <a:ea typeface="メイリオ" panose="020B0604030504040204" pitchFamily="50" charset="-128"/>
              </a:rPr>
              <a:t>ⅳ</a:t>
            </a:r>
            <a:r>
              <a:rPr lang="ja-JP" altLang="en-US" sz="1600" b="1" dirty="0">
                <a:solidFill>
                  <a:srgbClr val="0070C0"/>
                </a:solidFill>
                <a:latin typeface="メイリオ" panose="020B0604030504040204" pitchFamily="50" charset="-128"/>
                <a:ea typeface="メイリオ" panose="020B0604030504040204" pitchFamily="50" charset="-128"/>
              </a:rPr>
              <a:t>．健全性</a:t>
            </a:r>
          </a:p>
        </p:txBody>
      </p:sp>
      <p:sp>
        <p:nvSpPr>
          <p:cNvPr id="19" name="コンテンツ プレースホルダー 2">
            <a:extLst>
              <a:ext uri="{FF2B5EF4-FFF2-40B4-BE49-F238E27FC236}">
                <a16:creationId xmlns:a16="http://schemas.microsoft.com/office/drawing/2014/main" id="{0A261A2C-A4DE-4786-436E-B68F279C1203}"/>
              </a:ext>
            </a:extLst>
          </p:cNvPr>
          <p:cNvSpPr txBox="1">
            <a:spLocks/>
          </p:cNvSpPr>
          <p:nvPr/>
        </p:nvSpPr>
        <p:spPr>
          <a:xfrm>
            <a:off x="25236" y="5409804"/>
            <a:ext cx="6864824" cy="1879930"/>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a:latin typeface="メイリオ" panose="020B0604030504040204" pitchFamily="50" charset="-128"/>
                <a:ea typeface="メイリオ" panose="020B0604030504040204" pitchFamily="50" charset="-128"/>
              </a:rPr>
              <a:t>港湾施設提供事業の健全性について</a:t>
            </a:r>
            <a:endParaRPr lang="en-US" altLang="ja-JP" sz="1200" b="1"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港湾施設提供事業において、資金不足は発生していません。</a:t>
            </a:r>
            <a:endParaRPr lang="en-US" altLang="ja-JP" sz="1200" dirty="0">
              <a:latin typeface="メイリオ" panose="020B0604030504040204" pitchFamily="50" charset="-128"/>
              <a:ea typeface="メイリオ" panose="020B0604030504040204" pitchFamily="50" charset="-128"/>
            </a:endParaRPr>
          </a:p>
        </p:txBody>
      </p:sp>
      <p:sp>
        <p:nvSpPr>
          <p:cNvPr id="21" name="テキスト ボックス 20">
            <a:extLst>
              <a:ext uri="{FF2B5EF4-FFF2-40B4-BE49-F238E27FC236}">
                <a16:creationId xmlns:a16="http://schemas.microsoft.com/office/drawing/2014/main" id="{7B36AFAE-753F-1914-ED09-3B20395F1D31}"/>
              </a:ext>
            </a:extLst>
          </p:cNvPr>
          <p:cNvSpPr txBox="1"/>
          <p:nvPr/>
        </p:nvSpPr>
        <p:spPr>
          <a:xfrm>
            <a:off x="6577153"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16</a:t>
            </a:r>
            <a:endParaRPr lang="ja-JP" altLang="en-US" sz="800" dirty="0">
              <a:latin typeface="メイリオ" panose="020B0604030504040204" pitchFamily="50" charset="-128"/>
              <a:ea typeface="メイリオ" panose="020B0604030504040204" pitchFamily="50" charset="-128"/>
            </a:endParaRPr>
          </a:p>
        </p:txBody>
      </p:sp>
      <p:sp>
        <p:nvSpPr>
          <p:cNvPr id="9" name="タイトル 1"/>
          <p:cNvSpPr txBox="1">
            <a:spLocks/>
          </p:cNvSpPr>
          <p:nvPr/>
        </p:nvSpPr>
        <p:spPr>
          <a:xfrm>
            <a:off x="4337999" y="0"/>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pic>
        <p:nvPicPr>
          <p:cNvPr id="3" name="図 2"/>
          <p:cNvPicPr>
            <a:picLocks noChangeAspect="1"/>
          </p:cNvPicPr>
          <p:nvPr/>
        </p:nvPicPr>
        <p:blipFill>
          <a:blip r:embed="rId2"/>
          <a:stretch>
            <a:fillRect/>
          </a:stretch>
        </p:blipFill>
        <p:spPr>
          <a:xfrm>
            <a:off x="375607" y="4631161"/>
            <a:ext cx="4650800" cy="381938"/>
          </a:xfrm>
          <a:prstGeom prst="rect">
            <a:avLst/>
          </a:prstGeom>
        </p:spPr>
      </p:pic>
      <p:sp>
        <p:nvSpPr>
          <p:cNvPr id="12" name="テキスト ボックス 11">
            <a:extLst>
              <a:ext uri="{FF2B5EF4-FFF2-40B4-BE49-F238E27FC236}">
                <a16:creationId xmlns:a16="http://schemas.microsoft.com/office/drawing/2014/main" id="{0280A57E-B5A1-200E-89B1-950A68BE4A98}"/>
              </a:ext>
            </a:extLst>
          </p:cNvPr>
          <p:cNvSpPr txBox="1"/>
          <p:nvPr/>
        </p:nvSpPr>
        <p:spPr>
          <a:xfrm>
            <a:off x="306436" y="5026653"/>
            <a:ext cx="6660000" cy="282770"/>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資金の不足額の度合いを事業規模である料金収入の規模と比較して示すものである。</a:t>
            </a:r>
            <a:endParaRPr kumimoji="1" lang="en-US" altLang="ja-JP" sz="900" dirty="0">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3"/>
          <a:stretch>
            <a:fillRect/>
          </a:stretch>
        </p:blipFill>
        <p:spPr>
          <a:xfrm>
            <a:off x="492568" y="4298525"/>
            <a:ext cx="2846688" cy="218250"/>
          </a:xfrm>
          <a:prstGeom prst="rect">
            <a:avLst/>
          </a:prstGeom>
        </p:spPr>
      </p:pic>
    </p:spTree>
    <p:extLst>
      <p:ext uri="{BB962C8B-B14F-4D97-AF65-F5344CB8AC3E}">
        <p14:creationId xmlns:p14="http://schemas.microsoft.com/office/powerpoint/2010/main" val="4156403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 y="368113"/>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2"/>
            </a:pPr>
            <a:r>
              <a:rPr lang="ja-JP" altLang="en-US" sz="1600" b="1" dirty="0">
                <a:latin typeface="メイリオ" panose="020B0604030504040204" pitchFamily="50" charset="-128"/>
                <a:ea typeface="メイリオ" panose="020B0604030504040204" pitchFamily="50" charset="-128"/>
              </a:rPr>
              <a:t>大阪港埋立事業</a:t>
            </a:r>
          </a:p>
        </p:txBody>
      </p:sp>
      <p:sp>
        <p:nvSpPr>
          <p:cNvPr id="9" name="タイトル 1"/>
          <p:cNvSpPr txBox="1">
            <a:spLocks/>
          </p:cNvSpPr>
          <p:nvPr/>
        </p:nvSpPr>
        <p:spPr>
          <a:xfrm>
            <a:off x="88468" y="1095183"/>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a:pPr>
            <a:r>
              <a:rPr lang="ja-JP" altLang="en-US" sz="1600" b="1" dirty="0">
                <a:solidFill>
                  <a:srgbClr val="0070C0"/>
                </a:solidFill>
                <a:latin typeface="メイリオ" panose="020B0604030504040204" pitchFamily="50" charset="-128"/>
                <a:ea typeface="メイリオ" panose="020B0604030504040204" pitchFamily="50" charset="-128"/>
              </a:rPr>
              <a:t>収益性</a:t>
            </a:r>
          </a:p>
        </p:txBody>
      </p:sp>
      <p:pic>
        <p:nvPicPr>
          <p:cNvPr id="13" name="図 12"/>
          <p:cNvPicPr>
            <a:picLocks noChangeAspect="1"/>
          </p:cNvPicPr>
          <p:nvPr/>
        </p:nvPicPr>
        <p:blipFill>
          <a:blip r:embed="rId2"/>
          <a:stretch>
            <a:fillRect/>
          </a:stretch>
        </p:blipFill>
        <p:spPr>
          <a:xfrm>
            <a:off x="300080" y="4519716"/>
            <a:ext cx="2891333" cy="381938"/>
          </a:xfrm>
          <a:prstGeom prst="rect">
            <a:avLst/>
          </a:prstGeom>
        </p:spPr>
      </p:pic>
      <p:sp>
        <p:nvSpPr>
          <p:cNvPr id="14" name="テキスト ボックス 13"/>
          <p:cNvSpPr txBox="1"/>
          <p:nvPr/>
        </p:nvSpPr>
        <p:spPr>
          <a:xfrm>
            <a:off x="185173" y="4809062"/>
            <a:ext cx="6660000" cy="490519"/>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当該年度において、経常費用が経常収益によってどの程度賄われているかを示すものである。</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数値が</a:t>
            </a:r>
            <a:r>
              <a:rPr lang="en-US" altLang="ja-JP" sz="900" dirty="0">
                <a:latin typeface="メイリオ" panose="020B0604030504040204" pitchFamily="50" charset="-128"/>
                <a:ea typeface="メイリオ" panose="020B0604030504040204" pitchFamily="50" charset="-128"/>
              </a:rPr>
              <a:t>100</a:t>
            </a:r>
            <a:r>
              <a:rPr lang="ja-JP" altLang="en-US" sz="900" dirty="0">
                <a:latin typeface="メイリオ" panose="020B0604030504040204" pitchFamily="50" charset="-128"/>
                <a:ea typeface="メイリオ" panose="020B0604030504040204" pitchFamily="50" charset="-128"/>
              </a:rPr>
              <a:t>％未満の場合、経常損失が生じていることを意味する。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sp>
        <p:nvSpPr>
          <p:cNvPr id="18"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6" name="テキスト ボックス 15"/>
          <p:cNvSpPr txBox="1"/>
          <p:nvPr/>
        </p:nvSpPr>
        <p:spPr>
          <a:xfrm>
            <a:off x="321347" y="752385"/>
            <a:ext cx="5032147" cy="307777"/>
          </a:xfrm>
          <a:prstGeom prst="rect">
            <a:avLst/>
          </a:prstGeom>
          <a:noFill/>
        </p:spPr>
        <p:txBody>
          <a:bodyPr wrap="non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lang="ja-JP" altLang="en-US" sz="1400" b="1" dirty="0">
                <a:solidFill>
                  <a:srgbClr val="FF0000"/>
                </a:solidFill>
                <a:latin typeface="メイリオ" panose="020B0604030504040204" pitchFamily="50" charset="-128"/>
                <a:ea typeface="メイリオ" panose="020B0604030504040204" pitchFamily="50" charset="-128"/>
              </a:rPr>
              <a:t>港湾施設提供</a:t>
            </a:r>
            <a:r>
              <a:rPr kumimoji="1" lang="ja-JP" altLang="en-US" sz="1400" b="1" dirty="0">
                <a:solidFill>
                  <a:srgbClr val="FF0000"/>
                </a:solidFill>
                <a:latin typeface="メイリオ" panose="020B0604030504040204" pitchFamily="50" charset="-128"/>
                <a:ea typeface="メイリオ" panose="020B0604030504040204" pitchFamily="50" charset="-128"/>
              </a:rPr>
              <a:t>事業との会計内取引の金額を含んでいます。</a:t>
            </a:r>
          </a:p>
        </p:txBody>
      </p:sp>
      <p:sp>
        <p:nvSpPr>
          <p:cNvPr id="17" name="コンテンツ プレースホルダー 2">
            <a:extLst>
              <a:ext uri="{FF2B5EF4-FFF2-40B4-BE49-F238E27FC236}">
                <a16:creationId xmlns:a16="http://schemas.microsoft.com/office/drawing/2014/main" id="{A87C8A27-A172-ABA7-CFE6-48DEB4D2C92F}"/>
              </a:ext>
            </a:extLst>
          </p:cNvPr>
          <p:cNvSpPr txBox="1">
            <a:spLocks/>
          </p:cNvSpPr>
          <p:nvPr/>
        </p:nvSpPr>
        <p:spPr>
          <a:xfrm>
            <a:off x="-12827" y="5349011"/>
            <a:ext cx="6858000" cy="4188876"/>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a:latin typeface="メイリオ" panose="020B0604030504040204" pitchFamily="50" charset="-128"/>
                <a:ea typeface="メイリオ" panose="020B0604030504040204" pitchFamily="50" charset="-128"/>
              </a:rPr>
              <a:t>大阪港埋立事業の収益性について</a:t>
            </a:r>
            <a:endParaRPr lang="en-US" altLang="ja-JP" sz="1200" b="1"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a:t>
            </a:r>
            <a:r>
              <a:rPr lang="ja-JP" altLang="en-US" sz="1150" dirty="0">
                <a:latin typeface="メイリオ" panose="020B0604030504040204" pitchFamily="50" charset="-128"/>
                <a:ea typeface="メイリオ" panose="020B0604030504040204" pitchFamily="50" charset="-128"/>
              </a:rPr>
              <a:t>大阪港埋立事業の収益性については、前年度と比較して好転しています。</a:t>
            </a:r>
            <a:endParaRPr lang="en-US" altLang="ja-JP" sz="115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150" dirty="0">
                <a:latin typeface="メイリオ" panose="020B0604030504040204" pitchFamily="50" charset="-128"/>
                <a:ea typeface="メイリオ" panose="020B0604030504040204" pitchFamily="50" charset="-128"/>
              </a:rPr>
              <a:t>　各地区のうち咲洲地区については、土地売却収益が増加したことなどにより、前年度と比較して大幅に好転しています。</a:t>
            </a:r>
            <a:endParaRPr lang="en-US" altLang="ja-JP" sz="115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150" dirty="0">
                <a:latin typeface="メイリオ" panose="020B0604030504040204" pitchFamily="50" charset="-128"/>
                <a:ea typeface="メイリオ" panose="020B0604030504040204" pitchFamily="50" charset="-128"/>
              </a:rPr>
              <a:t>　舞洲地区については、雑支出が減少したことなどにより、前年度と比較して好転しています。</a:t>
            </a:r>
            <a:endParaRPr lang="en-US" altLang="ja-JP" sz="115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150" dirty="0">
                <a:latin typeface="メイリオ" panose="020B0604030504040204" pitchFamily="50" charset="-128"/>
                <a:ea typeface="メイリオ" panose="020B0604030504040204" pitchFamily="50" charset="-128"/>
              </a:rPr>
              <a:t>　鶴浜地区については、土地売却原価が増加したことなどにより、前年度と比較して悪化しています。　</a:t>
            </a:r>
            <a:endParaRPr lang="en-US" altLang="ja-JP" sz="115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150" dirty="0">
                <a:latin typeface="メイリオ" panose="020B0604030504040204" pitchFamily="50" charset="-128"/>
                <a:ea typeface="メイリオ" panose="020B0604030504040204" pitchFamily="50" charset="-128"/>
              </a:rPr>
              <a:t>　夢洲地区については、土地売却収益が増加したものの、資産減耗費が増加したことなどにより、前年度と比較してほぼ横ばいになっています。</a:t>
            </a:r>
            <a:endParaRPr lang="en-US" altLang="ja-JP" sz="115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150" dirty="0">
                <a:latin typeface="メイリオ" panose="020B0604030504040204" pitchFamily="50" charset="-128"/>
                <a:ea typeface="メイリオ" panose="020B0604030504040204" pitchFamily="50" charset="-128"/>
              </a:rPr>
              <a:t>　このように、大阪港埋立事業全体としての収益性については、引き続き良好な状況を維持しています。しかしながら、土地売却の影響を非常に大きく受けることから、積極的な誘致活動の展開や経済情勢、企業ニーズに対応することにより、土地の売却を促進し、引き続き収益の確保に努めてまいります。</a:t>
            </a:r>
            <a:endParaRPr lang="en-US" altLang="ja-JP" sz="1150" dirty="0">
              <a:latin typeface="メイリオ" panose="020B0604030504040204" pitchFamily="50" charset="-128"/>
              <a:ea typeface="メイリオ" panose="020B0604030504040204" pitchFamily="50" charset="-128"/>
            </a:endParaRPr>
          </a:p>
        </p:txBody>
      </p:sp>
      <p:sp>
        <p:nvSpPr>
          <p:cNvPr id="19" name="テキスト ボックス 18">
            <a:extLst>
              <a:ext uri="{FF2B5EF4-FFF2-40B4-BE49-F238E27FC236}">
                <a16:creationId xmlns:a16="http://schemas.microsoft.com/office/drawing/2014/main" id="{920BAB17-1C85-7BA1-6B2C-E79BB09B44B0}"/>
              </a:ext>
            </a:extLst>
          </p:cNvPr>
          <p:cNvSpPr txBox="1"/>
          <p:nvPr/>
        </p:nvSpPr>
        <p:spPr>
          <a:xfrm>
            <a:off x="-12827" y="9690555"/>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17</a:t>
            </a:r>
            <a:endParaRPr lang="ja-JP" altLang="en-US" sz="800" dirty="0">
              <a:latin typeface="メイリオ" panose="020B0604030504040204" pitchFamily="50" charset="-128"/>
              <a:ea typeface="メイリオ" panose="020B0604030504040204" pitchFamily="50" charset="-128"/>
            </a:endParaRPr>
          </a:p>
        </p:txBody>
      </p:sp>
      <p:pic>
        <p:nvPicPr>
          <p:cNvPr id="2" name="図 1"/>
          <p:cNvPicPr>
            <a:picLocks/>
          </p:cNvPicPr>
          <p:nvPr/>
        </p:nvPicPr>
        <p:blipFill>
          <a:blip r:embed="rId3"/>
          <a:stretch>
            <a:fillRect/>
          </a:stretch>
        </p:blipFill>
        <p:spPr>
          <a:xfrm>
            <a:off x="383173" y="1455183"/>
            <a:ext cx="6066000" cy="2952000"/>
          </a:xfrm>
          <a:prstGeom prst="rect">
            <a:avLst/>
          </a:prstGeom>
        </p:spPr>
      </p:pic>
    </p:spTree>
    <p:extLst>
      <p:ext uri="{BB962C8B-B14F-4D97-AF65-F5344CB8AC3E}">
        <p14:creationId xmlns:p14="http://schemas.microsoft.com/office/powerpoint/2010/main" val="2179290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93309" y="435057"/>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2"/>
            </a:pPr>
            <a:r>
              <a:rPr lang="ja-JP" altLang="en-US" sz="1600" b="1" dirty="0">
                <a:solidFill>
                  <a:srgbClr val="0070C0"/>
                </a:solidFill>
                <a:latin typeface="メイリオ" panose="020B0604030504040204" pitchFamily="50" charset="-128"/>
                <a:ea typeface="メイリオ" panose="020B0604030504040204" pitchFamily="50" charset="-128"/>
              </a:rPr>
              <a:t>安全性</a:t>
            </a:r>
          </a:p>
        </p:txBody>
      </p:sp>
      <p:sp>
        <p:nvSpPr>
          <p:cNvPr id="20" name="テキスト ボックス 19">
            <a:extLst>
              <a:ext uri="{FF2B5EF4-FFF2-40B4-BE49-F238E27FC236}">
                <a16:creationId xmlns:a16="http://schemas.microsoft.com/office/drawing/2014/main" id="{AB5954B6-E50C-1A98-8756-D18DA141B68E}"/>
              </a:ext>
            </a:extLst>
          </p:cNvPr>
          <p:cNvSpPr txBox="1"/>
          <p:nvPr/>
        </p:nvSpPr>
        <p:spPr>
          <a:xfrm>
            <a:off x="6577151"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18</a:t>
            </a:r>
          </a:p>
        </p:txBody>
      </p:sp>
      <p:sp>
        <p:nvSpPr>
          <p:cNvPr id="12" name="タイトル 1"/>
          <p:cNvSpPr txBox="1">
            <a:spLocks/>
          </p:cNvSpPr>
          <p:nvPr/>
        </p:nvSpPr>
        <p:spPr>
          <a:xfrm>
            <a:off x="4337999" y="0"/>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pic>
        <p:nvPicPr>
          <p:cNvPr id="5" name="図 4"/>
          <p:cNvPicPr>
            <a:picLocks noChangeAspect="1"/>
          </p:cNvPicPr>
          <p:nvPr/>
        </p:nvPicPr>
        <p:blipFill>
          <a:blip r:embed="rId2"/>
          <a:stretch>
            <a:fillRect/>
          </a:stretch>
        </p:blipFill>
        <p:spPr>
          <a:xfrm>
            <a:off x="285694" y="677133"/>
            <a:ext cx="6248955" cy="2520000"/>
          </a:xfrm>
          <a:prstGeom prst="rect">
            <a:avLst/>
          </a:prstGeom>
        </p:spPr>
      </p:pic>
      <p:pic>
        <p:nvPicPr>
          <p:cNvPr id="6" name="図 5"/>
          <p:cNvPicPr>
            <a:picLocks noChangeAspect="1"/>
          </p:cNvPicPr>
          <p:nvPr/>
        </p:nvPicPr>
        <p:blipFill>
          <a:blip r:embed="rId3"/>
          <a:stretch>
            <a:fillRect/>
          </a:stretch>
        </p:blipFill>
        <p:spPr>
          <a:xfrm>
            <a:off x="369490" y="796097"/>
            <a:ext cx="908383" cy="280440"/>
          </a:xfrm>
          <a:prstGeom prst="rect">
            <a:avLst/>
          </a:prstGeom>
        </p:spPr>
      </p:pic>
      <p:pic>
        <p:nvPicPr>
          <p:cNvPr id="10" name="図 9"/>
          <p:cNvPicPr>
            <a:picLocks noChangeAspect="1"/>
          </p:cNvPicPr>
          <p:nvPr/>
        </p:nvPicPr>
        <p:blipFill>
          <a:blip r:embed="rId4"/>
          <a:stretch>
            <a:fillRect/>
          </a:stretch>
        </p:blipFill>
        <p:spPr>
          <a:xfrm>
            <a:off x="151722" y="2887616"/>
            <a:ext cx="2627604" cy="377985"/>
          </a:xfrm>
          <a:prstGeom prst="rect">
            <a:avLst/>
          </a:prstGeom>
        </p:spPr>
      </p:pic>
      <p:pic>
        <p:nvPicPr>
          <p:cNvPr id="13" name="図 12"/>
          <p:cNvPicPr>
            <a:picLocks noChangeAspect="1"/>
          </p:cNvPicPr>
          <p:nvPr/>
        </p:nvPicPr>
        <p:blipFill>
          <a:blip r:embed="rId5"/>
          <a:stretch>
            <a:fillRect/>
          </a:stretch>
        </p:blipFill>
        <p:spPr>
          <a:xfrm>
            <a:off x="41674" y="3197354"/>
            <a:ext cx="6535477" cy="705568"/>
          </a:xfrm>
          <a:prstGeom prst="rect">
            <a:avLst/>
          </a:prstGeom>
        </p:spPr>
      </p:pic>
      <p:pic>
        <p:nvPicPr>
          <p:cNvPr id="16" name="図 15"/>
          <p:cNvPicPr preferRelativeResize="0">
            <a:picLocks/>
          </p:cNvPicPr>
          <p:nvPr/>
        </p:nvPicPr>
        <p:blipFill>
          <a:blip r:embed="rId6"/>
          <a:stretch>
            <a:fillRect/>
          </a:stretch>
        </p:blipFill>
        <p:spPr>
          <a:xfrm>
            <a:off x="402380" y="4232526"/>
            <a:ext cx="6249600" cy="2520000"/>
          </a:xfrm>
          <a:prstGeom prst="rect">
            <a:avLst/>
          </a:prstGeom>
        </p:spPr>
      </p:pic>
      <p:pic>
        <p:nvPicPr>
          <p:cNvPr id="17" name="図 16"/>
          <p:cNvPicPr>
            <a:picLocks noChangeAspect="1"/>
          </p:cNvPicPr>
          <p:nvPr/>
        </p:nvPicPr>
        <p:blipFill>
          <a:blip r:embed="rId7"/>
          <a:stretch>
            <a:fillRect/>
          </a:stretch>
        </p:blipFill>
        <p:spPr>
          <a:xfrm>
            <a:off x="402380" y="4019148"/>
            <a:ext cx="944962" cy="426757"/>
          </a:xfrm>
          <a:prstGeom prst="rect">
            <a:avLst/>
          </a:prstGeom>
        </p:spPr>
      </p:pic>
      <p:pic>
        <p:nvPicPr>
          <p:cNvPr id="19" name="図 18"/>
          <p:cNvPicPr>
            <a:picLocks noChangeAspect="1"/>
          </p:cNvPicPr>
          <p:nvPr/>
        </p:nvPicPr>
        <p:blipFill>
          <a:blip r:embed="rId8"/>
          <a:stretch>
            <a:fillRect/>
          </a:stretch>
        </p:blipFill>
        <p:spPr>
          <a:xfrm>
            <a:off x="93309" y="6405023"/>
            <a:ext cx="6657409" cy="1121761"/>
          </a:xfrm>
          <a:prstGeom prst="rect">
            <a:avLst/>
          </a:prstGeom>
        </p:spPr>
      </p:pic>
      <p:sp>
        <p:nvSpPr>
          <p:cNvPr id="21" name="コンテンツ プレースホルダー 2"/>
          <p:cNvSpPr txBox="1">
            <a:spLocks/>
          </p:cNvSpPr>
          <p:nvPr/>
        </p:nvSpPr>
        <p:spPr>
          <a:xfrm>
            <a:off x="-18829" y="7653366"/>
            <a:ext cx="6858000" cy="2144912"/>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a:latin typeface="メイリオ" panose="020B0604030504040204" pitchFamily="50" charset="-128"/>
                <a:ea typeface="メイリオ" panose="020B0604030504040204" pitchFamily="50" charset="-128"/>
              </a:rPr>
              <a:t>大阪港埋立事業の安全性について</a:t>
            </a:r>
            <a:endParaRPr lang="en-US" altLang="ja-JP" sz="1200" b="1"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9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大阪港埋立事業の安全性に関する指標のうち、流動比率については、前年度と比較して、未収金が増加したことなどにより流動資産が増加したことに伴い、好転しています。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固定比率については、企業債の着実な償還などにより、平成</a:t>
            </a:r>
            <a:r>
              <a:rPr lang="en-US" altLang="ja-JP" sz="1200" dirty="0">
                <a:latin typeface="メイリオ" panose="020B0604030504040204" pitchFamily="50" charset="-128"/>
                <a:ea typeface="メイリオ" panose="020B0604030504040204" pitchFamily="50" charset="-128"/>
              </a:rPr>
              <a:t>29</a:t>
            </a:r>
            <a:r>
              <a:rPr lang="ja-JP" altLang="en-US" sz="1200" dirty="0">
                <a:latin typeface="メイリオ" panose="020B0604030504040204" pitchFamily="50" charset="-128"/>
                <a:ea typeface="メイリオ" panose="020B0604030504040204" pitchFamily="50" charset="-128"/>
              </a:rPr>
              <a:t>年度以降減少傾向にあり、その値についても</a:t>
            </a:r>
            <a:r>
              <a:rPr lang="en-US" altLang="ja-JP" sz="1200" dirty="0">
                <a:latin typeface="メイリオ" panose="020B0604030504040204" pitchFamily="50" charset="-128"/>
                <a:ea typeface="メイリオ" panose="020B0604030504040204" pitchFamily="50" charset="-128"/>
              </a:rPr>
              <a:t>20</a:t>
            </a:r>
            <a:r>
              <a:rPr lang="ja-JP" altLang="en-US" sz="1200" dirty="0">
                <a:latin typeface="メイリオ" panose="020B0604030504040204" pitchFamily="50" charset="-128"/>
                <a:ea typeface="メイリオ" panose="020B0604030504040204" pitchFamily="50" charset="-128"/>
              </a:rPr>
              <a:t>％を下回るなど良好な水準にあります。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このように、大阪港埋立事業の安全性については良好な水準にありますが、引き続き、安全性の確保を図ってまいります。</a:t>
            </a:r>
            <a:endParaRPr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1656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1AF3B4FE-F74B-9CA7-662E-C706D1D69F09}"/>
              </a:ext>
            </a:extLst>
          </p:cNvPr>
          <p:cNvSpPr txBox="1">
            <a:spLocks/>
          </p:cNvSpPr>
          <p:nvPr/>
        </p:nvSpPr>
        <p:spPr>
          <a:xfrm>
            <a:off x="97351" y="445491"/>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en-US" altLang="ja-JP" sz="1600" b="1" dirty="0">
                <a:solidFill>
                  <a:srgbClr val="0070C0"/>
                </a:solidFill>
                <a:latin typeface="メイリオ" panose="020B0604030504040204" pitchFamily="50" charset="-128"/>
                <a:ea typeface="メイリオ" panose="020B0604030504040204" pitchFamily="50" charset="-128"/>
              </a:rPr>
              <a:t>ⅲ</a:t>
            </a:r>
            <a:r>
              <a:rPr lang="ja-JP" altLang="en-US" sz="1600" b="1" dirty="0">
                <a:solidFill>
                  <a:srgbClr val="0070C0"/>
                </a:solidFill>
                <a:latin typeface="メイリオ" panose="020B0604030504040204" pitchFamily="50" charset="-128"/>
                <a:ea typeface="メイリオ" panose="020B0604030504040204" pitchFamily="50" charset="-128"/>
              </a:rPr>
              <a:t>．健全性</a:t>
            </a:r>
          </a:p>
        </p:txBody>
      </p:sp>
      <p:sp>
        <p:nvSpPr>
          <p:cNvPr id="12" name="コンテンツ プレースホルダー 2">
            <a:extLst>
              <a:ext uri="{FF2B5EF4-FFF2-40B4-BE49-F238E27FC236}">
                <a16:creationId xmlns:a16="http://schemas.microsoft.com/office/drawing/2014/main" id="{E5853D7A-7720-9DF9-1675-81ACCDC169FE}"/>
              </a:ext>
            </a:extLst>
          </p:cNvPr>
          <p:cNvSpPr txBox="1">
            <a:spLocks/>
          </p:cNvSpPr>
          <p:nvPr/>
        </p:nvSpPr>
        <p:spPr>
          <a:xfrm>
            <a:off x="97351" y="1889707"/>
            <a:ext cx="6858000" cy="910767"/>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a:latin typeface="メイリオ" panose="020B0604030504040204" pitchFamily="50" charset="-128"/>
                <a:ea typeface="メイリオ" panose="020B0604030504040204" pitchFamily="50" charset="-128"/>
              </a:rPr>
              <a:t>大阪港埋立事業の健全性について</a:t>
            </a:r>
            <a:endParaRPr lang="en-US" altLang="ja-JP" sz="1200" b="1" dirty="0">
              <a:latin typeface="メイリオ" panose="020B0604030504040204" pitchFamily="50" charset="-128"/>
              <a:ea typeface="メイリオ" panose="020B0604030504040204" pitchFamily="50" charset="-128"/>
            </a:endParaRPr>
          </a:p>
          <a:p>
            <a:pPr marL="0" indent="0">
              <a:lnSpc>
                <a:spcPct val="150000"/>
              </a:lnSpc>
              <a:buNone/>
            </a:pPr>
            <a:r>
              <a:rPr lang="ja-JP" altLang="en-US" sz="1200" dirty="0">
                <a:latin typeface="メイリオ" panose="020B0604030504040204" pitchFamily="50" charset="-128"/>
                <a:ea typeface="メイリオ" panose="020B0604030504040204" pitchFamily="50" charset="-128"/>
              </a:rPr>
              <a:t>　　大阪港埋立事業において、資金不足は発生していません。</a:t>
            </a:r>
            <a:endParaRPr lang="en-US" altLang="ja-JP" sz="1200" dirty="0">
              <a:latin typeface="メイリオ" panose="020B0604030504040204" pitchFamily="50" charset="-128"/>
              <a:ea typeface="メイリオ" panose="020B0604030504040204" pitchFamily="50" charset="-128"/>
            </a:endParaRPr>
          </a:p>
        </p:txBody>
      </p:sp>
      <p:sp>
        <p:nvSpPr>
          <p:cNvPr id="19" name="テキスト ボックス 18">
            <a:extLst>
              <a:ext uri="{FF2B5EF4-FFF2-40B4-BE49-F238E27FC236}">
                <a16:creationId xmlns:a16="http://schemas.microsoft.com/office/drawing/2014/main" id="{22DB70C0-4CF9-253D-9F27-A37DB04EA8C3}"/>
              </a:ext>
            </a:extLst>
          </p:cNvPr>
          <p:cNvSpPr txBox="1"/>
          <p:nvPr/>
        </p:nvSpPr>
        <p:spPr>
          <a:xfrm>
            <a:off x="-12828"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19</a:t>
            </a:r>
            <a:endParaRPr lang="ja-JP" altLang="en-US" sz="800" dirty="0">
              <a:latin typeface="メイリオ" panose="020B0604030504040204" pitchFamily="50" charset="-128"/>
              <a:ea typeface="メイリオ" panose="020B0604030504040204" pitchFamily="50" charset="-128"/>
            </a:endParaRPr>
          </a:p>
        </p:txBody>
      </p:sp>
      <p:sp>
        <p:nvSpPr>
          <p:cNvPr id="8"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pic>
        <p:nvPicPr>
          <p:cNvPr id="13" name="図 12"/>
          <p:cNvPicPr>
            <a:picLocks noChangeAspect="1"/>
          </p:cNvPicPr>
          <p:nvPr/>
        </p:nvPicPr>
        <p:blipFill>
          <a:blip r:embed="rId2"/>
          <a:stretch>
            <a:fillRect/>
          </a:stretch>
        </p:blipFill>
        <p:spPr>
          <a:xfrm>
            <a:off x="430090" y="1181841"/>
            <a:ext cx="4650800" cy="381938"/>
          </a:xfrm>
          <a:prstGeom prst="rect">
            <a:avLst/>
          </a:prstGeom>
        </p:spPr>
      </p:pic>
      <p:sp>
        <p:nvSpPr>
          <p:cNvPr id="14" name="テキスト ボックス 13">
            <a:extLst>
              <a:ext uri="{FF2B5EF4-FFF2-40B4-BE49-F238E27FC236}">
                <a16:creationId xmlns:a16="http://schemas.microsoft.com/office/drawing/2014/main" id="{0280A57E-B5A1-200E-89B1-950A68BE4A98}"/>
              </a:ext>
            </a:extLst>
          </p:cNvPr>
          <p:cNvSpPr txBox="1"/>
          <p:nvPr/>
        </p:nvSpPr>
        <p:spPr>
          <a:xfrm>
            <a:off x="376159" y="1585358"/>
            <a:ext cx="6660000" cy="282770"/>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資金の不足額の度合いを事業規模である料金収入の規模と比較して示すものである。</a:t>
            </a:r>
            <a:endParaRPr kumimoji="1" lang="en-US" altLang="ja-JP" sz="9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679663" y="906149"/>
            <a:ext cx="2846688" cy="218250"/>
          </a:xfrm>
          <a:prstGeom prst="rect">
            <a:avLst/>
          </a:prstGeom>
        </p:spPr>
      </p:pic>
      <p:sp>
        <p:nvSpPr>
          <p:cNvPr id="16" name="テキスト ボックス 15"/>
          <p:cNvSpPr txBox="1"/>
          <p:nvPr/>
        </p:nvSpPr>
        <p:spPr>
          <a:xfrm>
            <a:off x="97351" y="3611412"/>
            <a:ext cx="6578082" cy="3970318"/>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kumimoji="1" lang="ja-JP" altLang="en-US" sz="1200" dirty="0">
                <a:latin typeface="メイリオ" panose="020B0604030504040204" pitchFamily="50" charset="-128"/>
                <a:ea typeface="メイリオ" panose="020B0604030504040204" pitchFamily="50" charset="-128"/>
              </a:rPr>
              <a:t>類似団体平均の値は、総務省自治財政局編の地方公営企業年鑑（平成</a:t>
            </a:r>
            <a:r>
              <a:rPr kumimoji="1" lang="en-US" altLang="ja-JP" sz="1200" dirty="0">
                <a:latin typeface="メイリオ" panose="020B0604030504040204" pitchFamily="50" charset="-128"/>
                <a:ea typeface="メイリオ" panose="020B0604030504040204" pitchFamily="50" charset="-128"/>
              </a:rPr>
              <a:t>29</a:t>
            </a:r>
            <a:r>
              <a:rPr kumimoji="1" lang="ja-JP" altLang="en-US" sz="1200" dirty="0">
                <a:latin typeface="メイリオ" panose="020B0604030504040204" pitchFamily="50" charset="-128"/>
                <a:ea typeface="メイリオ" panose="020B0604030504040204" pitchFamily="50" charset="-128"/>
              </a:rPr>
              <a:t>年度・平成</a:t>
            </a:r>
            <a:r>
              <a:rPr kumimoji="1" lang="en-US" altLang="ja-JP" sz="1200" dirty="0">
                <a:latin typeface="メイリオ" panose="020B0604030504040204" pitchFamily="50" charset="-128"/>
                <a:ea typeface="メイリオ" panose="020B0604030504040204" pitchFamily="50" charset="-128"/>
              </a:rPr>
              <a:t>30</a:t>
            </a:r>
            <a:r>
              <a:rPr kumimoji="1" lang="ja-JP" altLang="en-US" sz="1200" dirty="0">
                <a:latin typeface="メイリオ" panose="020B0604030504040204" pitchFamily="50" charset="-128"/>
                <a:ea typeface="メイリオ" panose="020B0604030504040204" pitchFamily="50" charset="-128"/>
              </a:rPr>
              <a:t>年度・</a:t>
            </a:r>
            <a:r>
              <a:rPr lang="ja-JP" altLang="en-US" sz="1200" dirty="0">
                <a:latin typeface="メイリオ" panose="020B0604030504040204" pitchFamily="50" charset="-128"/>
                <a:ea typeface="メイリオ" panose="020B0604030504040204" pitchFamily="50" charset="-128"/>
              </a:rPr>
              <a:t>令和元</a:t>
            </a:r>
            <a:r>
              <a:rPr kumimoji="1" lang="ja-JP" altLang="en-US" sz="1200" dirty="0">
                <a:latin typeface="メイリオ" panose="020B0604030504040204" pitchFamily="50" charset="-128"/>
                <a:ea typeface="メイリオ" panose="020B0604030504040204" pitchFamily="50" charset="-128"/>
              </a:rPr>
              <a:t>年度</a:t>
            </a:r>
            <a:r>
              <a:rPr lang="ja-JP" altLang="en-US" sz="1200" dirty="0">
                <a:latin typeface="メイリオ" panose="020B0604030504040204" pitchFamily="50" charset="-128"/>
                <a:ea typeface="メイリオ" panose="020B0604030504040204" pitchFamily="50" charset="-128"/>
              </a:rPr>
              <a:t>・令和２年度</a:t>
            </a:r>
            <a:r>
              <a:rPr kumimoji="1" lang="ja-JP" altLang="en-US" sz="1200" dirty="0">
                <a:latin typeface="メイリオ" panose="020B0604030504040204" pitchFamily="50" charset="-128"/>
                <a:ea typeface="メイリオ" panose="020B0604030504040204" pitchFamily="50" charset="-128"/>
              </a:rPr>
              <a:t>）より算出</a:t>
            </a:r>
            <a:endParaRPr kumimoji="1" lang="en-US" altLang="ja-JP" sz="1200" dirty="0">
              <a:latin typeface="メイリオ" panose="020B0604030504040204" pitchFamily="50" charset="-128"/>
              <a:ea typeface="メイリオ" panose="020B0604030504040204" pitchFamily="50" charset="-128"/>
            </a:endParaRPr>
          </a:p>
          <a:p>
            <a:pPr marL="171450" indent="-171450">
              <a:lnSpc>
                <a:spcPct val="150000"/>
              </a:lnSpc>
              <a:buFont typeface="Arial" panose="020B0604020202020204" pitchFamily="34" charset="0"/>
              <a:buChar char="•"/>
            </a:pPr>
            <a:r>
              <a:rPr lang="ja-JP" altLang="en-US" sz="1200" dirty="0">
                <a:latin typeface="メイリオ" panose="020B0604030504040204" pitchFamily="50" charset="-128"/>
                <a:ea typeface="メイリオ" panose="020B0604030504040204" pitchFamily="50" charset="-128"/>
              </a:rPr>
              <a:t>港湾施設提供事業は、地方公営企業法財務規定等適用の港湾整備事業</a:t>
            </a:r>
            <a:r>
              <a:rPr lang="en-US" altLang="ja-JP" sz="1200" dirty="0">
                <a:latin typeface="メイリオ" panose="020B0604030504040204" pitchFamily="50" charset="-128"/>
                <a:ea typeface="メイリオ" panose="020B0604030504040204" pitchFamily="50" charset="-128"/>
              </a:rPr>
              <a:t>7</a:t>
            </a:r>
            <a:r>
              <a:rPr lang="ja-JP" altLang="en-US" sz="1200" dirty="0">
                <a:latin typeface="メイリオ" panose="020B0604030504040204" pitchFamily="50" charset="-128"/>
                <a:ea typeface="メイリオ" panose="020B0604030504040204" pitchFamily="50" charset="-128"/>
              </a:rPr>
              <a:t>事業（東京都・長崎県・神戸市・室蘭市・釧路市・根室市・名古屋港管理組合、本市は除く）のうち、総資産額が</a:t>
            </a:r>
            <a:r>
              <a:rPr lang="en-US" altLang="ja-JP" sz="1200" dirty="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億円以上の３事業（東京都・神戸市・名古屋港管理組合）の平均値</a:t>
            </a:r>
            <a:endParaRPr lang="en-US" altLang="ja-JP" sz="1200" dirty="0">
              <a:latin typeface="メイリオ" panose="020B0604030504040204" pitchFamily="50" charset="-128"/>
              <a:ea typeface="メイリオ" panose="020B0604030504040204" pitchFamily="50" charset="-128"/>
            </a:endParaRPr>
          </a:p>
          <a:p>
            <a:pPr marL="171450" indent="-171450">
              <a:lnSpc>
                <a:spcPct val="150000"/>
              </a:lnSpc>
              <a:buFont typeface="Arial" panose="020B0604020202020204" pitchFamily="34" charset="0"/>
              <a:buChar char="•"/>
            </a:pPr>
            <a:r>
              <a:rPr lang="ja-JP" altLang="en-US" sz="1200" dirty="0">
                <a:latin typeface="メイリオ" panose="020B0604030504040204" pitchFamily="50" charset="-128"/>
                <a:ea typeface="メイリオ" panose="020B0604030504040204" pitchFamily="50" charset="-128"/>
              </a:rPr>
              <a:t>大阪港埋立事業は、地方公営企業法財務規定等適用の臨海土地造成事業</a:t>
            </a:r>
            <a:r>
              <a:rPr lang="en-US" altLang="ja-JP" sz="1200" dirty="0">
                <a:latin typeface="メイリオ" panose="020B0604030504040204" pitchFamily="50" charset="-128"/>
                <a:ea typeface="メイリオ" panose="020B0604030504040204" pitchFamily="50" charset="-128"/>
              </a:rPr>
              <a:t>17</a:t>
            </a:r>
            <a:r>
              <a:rPr lang="ja-JP" altLang="en-US" sz="1200" dirty="0">
                <a:latin typeface="メイリオ" panose="020B0604030504040204" pitchFamily="50" charset="-128"/>
                <a:ea typeface="メイリオ" panose="020B0604030504040204" pitchFamily="50" charset="-128"/>
              </a:rPr>
              <a:t>事業（千葉県・東京都・新潟県・石川県・福井県・和歌山県・鳥取県・島根県・広島県・福岡県・長崎県・横浜市・神戸市・室蘭市・釧路市・根室市・名古屋港管理組合、本市は除く）のうち、総資産額が</a:t>
            </a:r>
            <a:r>
              <a:rPr lang="en-US" altLang="ja-JP" sz="1200" dirty="0">
                <a:latin typeface="メイリオ" panose="020B0604030504040204" pitchFamily="50" charset="-128"/>
                <a:ea typeface="メイリオ" panose="020B0604030504040204" pitchFamily="50" charset="-128"/>
              </a:rPr>
              <a:t>1,000</a:t>
            </a:r>
            <a:r>
              <a:rPr lang="ja-JP" altLang="en-US" sz="1200" dirty="0">
                <a:latin typeface="メイリオ" panose="020B0604030504040204" pitchFamily="50" charset="-128"/>
                <a:ea typeface="メイリオ" panose="020B0604030504040204" pitchFamily="50" charset="-128"/>
              </a:rPr>
              <a:t>億円以上の５事業（千葉県・東京都・福井県・横浜市・神戸市）の平均値</a:t>
            </a:r>
            <a:endParaRPr lang="en-US" altLang="ja-JP" sz="1200" dirty="0">
              <a:latin typeface="メイリオ" panose="020B0604030504040204" pitchFamily="50" charset="-128"/>
              <a:ea typeface="メイリオ" panose="020B0604030504040204" pitchFamily="50" charset="-128"/>
            </a:endParaRPr>
          </a:p>
          <a:p>
            <a:pPr marL="171450" indent="-171450">
              <a:lnSpc>
                <a:spcPct val="150000"/>
              </a:lnSpc>
              <a:buFont typeface="Arial" panose="020B0604020202020204" pitchFamily="34" charset="0"/>
              <a:buChar char="•"/>
            </a:pPr>
            <a:r>
              <a:rPr lang="ja-JP" altLang="en-US" sz="1200" dirty="0">
                <a:latin typeface="メイリオ" panose="020B0604030504040204" pitchFamily="50" charset="-128"/>
                <a:ea typeface="メイリオ" panose="020B0604030504040204" pitchFamily="50" charset="-128"/>
              </a:rPr>
              <a:t>なお、上記の事業（類似団体）によっては、指標の算出に必要なデータが示されていない場合があるため、類似団体平均は必ずしも全ての類似団体の平均となっていない場合があります。</a:t>
            </a:r>
          </a:p>
          <a:p>
            <a:pPr marL="171450" indent="-171450">
              <a:lnSpc>
                <a:spcPct val="150000"/>
              </a:lnSpc>
              <a:buFont typeface="Arial" panose="020B0604020202020204" pitchFamily="34" charset="0"/>
              <a:buChar char="•"/>
            </a:pPr>
            <a:endParaRPr kumimoji="1" lang="ja-JP" altLang="en-US" sz="1200" dirty="0">
              <a:latin typeface="メイリオ" panose="020B0604030504040204" pitchFamily="50" charset="-128"/>
              <a:ea typeface="メイリオ" panose="020B0604030504040204" pitchFamily="50" charset="-128"/>
            </a:endParaRPr>
          </a:p>
        </p:txBody>
      </p:sp>
      <p:sp>
        <p:nvSpPr>
          <p:cNvPr id="17" name="タイトル 1"/>
          <p:cNvSpPr txBox="1">
            <a:spLocks/>
          </p:cNvSpPr>
          <p:nvPr/>
        </p:nvSpPr>
        <p:spPr>
          <a:xfrm>
            <a:off x="19873" y="3267823"/>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172800" indent="-342880">
              <a:buFont typeface="メイリオ" panose="020B0604030504040204" pitchFamily="50" charset="-128"/>
              <a:buChar char="※"/>
            </a:pPr>
            <a:r>
              <a:rPr lang="ja-JP" altLang="en-US" sz="1600" b="1" dirty="0">
                <a:latin typeface="メイリオ" panose="020B0604030504040204" pitchFamily="50" charset="-128"/>
                <a:ea typeface="メイリオ" panose="020B0604030504040204" pitchFamily="50" charset="-128"/>
              </a:rPr>
              <a:t>類似団体平均について</a:t>
            </a:r>
          </a:p>
        </p:txBody>
      </p:sp>
    </p:spTree>
    <p:extLst>
      <p:ext uri="{BB962C8B-B14F-4D97-AF65-F5344CB8AC3E}">
        <p14:creationId xmlns:p14="http://schemas.microsoft.com/office/powerpoint/2010/main" val="1260418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6577152"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20</a:t>
            </a:r>
          </a:p>
        </p:txBody>
      </p:sp>
    </p:spTree>
    <p:extLst>
      <p:ext uri="{BB962C8B-B14F-4D97-AF65-F5344CB8AC3E}">
        <p14:creationId xmlns:p14="http://schemas.microsoft.com/office/powerpoint/2010/main" val="3135448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 y="353142"/>
            <a:ext cx="5915025" cy="503953"/>
          </a:xfrm>
        </p:spPr>
        <p:txBody>
          <a:bodyPr>
            <a:normAutofit/>
          </a:bodyPr>
          <a:lstStyle/>
          <a:p>
            <a:pPr marL="342900" indent="-342900">
              <a:buFont typeface="+mj-ea"/>
              <a:buAutoNum type="circleNumDbPlain"/>
            </a:pPr>
            <a:r>
              <a:rPr lang="ja-JP" altLang="en-US" sz="1600" b="1" dirty="0">
                <a:latin typeface="メイリオ" panose="020B0604030504040204" pitchFamily="50" charset="-128"/>
                <a:ea typeface="メイリオ" panose="020B0604030504040204" pitchFamily="50" charset="-128"/>
              </a:rPr>
              <a:t>港湾施設提供事業</a:t>
            </a:r>
          </a:p>
        </p:txBody>
      </p:sp>
      <p:sp>
        <p:nvSpPr>
          <p:cNvPr id="3" name="コンテンツ プレースホルダー 2"/>
          <p:cNvSpPr>
            <a:spLocks noGrp="1"/>
          </p:cNvSpPr>
          <p:nvPr>
            <p:ph idx="1"/>
          </p:nvPr>
        </p:nvSpPr>
        <p:spPr>
          <a:xfrm>
            <a:off x="-2" y="5140451"/>
            <a:ext cx="4877105" cy="1139428"/>
          </a:xfrm>
        </p:spPr>
        <p:txBody>
          <a:bodyPr>
            <a:normAutofit/>
          </a:bodyPr>
          <a:lstStyle/>
          <a:p>
            <a:pPr marL="0" indent="0">
              <a:lnSpc>
                <a:spcPct val="120000"/>
              </a:lnSpc>
              <a:buNone/>
            </a:pPr>
            <a:r>
              <a:rPr lang="ja-JP" altLang="en-US" sz="1200" b="1" dirty="0">
                <a:solidFill>
                  <a:srgbClr val="0070C0"/>
                </a:solidFill>
                <a:latin typeface="メイリオ" panose="020B0604030504040204" pitchFamily="50" charset="-128"/>
                <a:ea typeface="メイリオ" panose="020B0604030504040204" pitchFamily="50" charset="-128"/>
              </a:rPr>
              <a:t>荷役機械事業</a:t>
            </a:r>
            <a:endParaRPr lang="en-US" altLang="ja-JP" sz="1200" b="1" dirty="0">
              <a:solidFill>
                <a:srgbClr val="0070C0"/>
              </a:solidFill>
              <a:latin typeface="メイリオ" panose="020B0604030504040204" pitchFamily="50" charset="-128"/>
              <a:ea typeface="メイリオ" panose="020B0604030504040204" pitchFamily="50" charset="-128"/>
            </a:endParaRPr>
          </a:p>
          <a:p>
            <a:pPr marL="342880" lvl="1" indent="0">
              <a:lnSpc>
                <a:spcPct val="150000"/>
              </a:lnSpc>
              <a:buNone/>
            </a:pPr>
            <a:r>
              <a:rPr lang="ja-JP" altLang="en-US" sz="1100" dirty="0">
                <a:latin typeface="メイリオ" panose="020B0604030504040204" pitchFamily="50" charset="-128"/>
                <a:ea typeface="メイリオ" panose="020B0604030504040204" pitchFamily="50" charset="-128"/>
              </a:rPr>
              <a:t>　岸壁に、貨物の積み降ろしを行う荷役機械を設置し、利用者の用に供しており、公共外貿多目的埠頭Ｃー６・７にコンテナ荷役のためのガントリークレーンを計２基設置しています。</a:t>
            </a:r>
          </a:p>
        </p:txBody>
      </p:sp>
      <p:sp>
        <p:nvSpPr>
          <p:cNvPr id="4" name="コンテンツ プレースホルダー 2"/>
          <p:cNvSpPr txBox="1">
            <a:spLocks noChangeAspect="1"/>
          </p:cNvSpPr>
          <p:nvPr/>
        </p:nvSpPr>
        <p:spPr>
          <a:xfrm>
            <a:off x="0" y="6466160"/>
            <a:ext cx="4972050" cy="367679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200" b="1" dirty="0">
                <a:solidFill>
                  <a:srgbClr val="0070C0"/>
                </a:solidFill>
                <a:latin typeface="メイリオ" panose="020B0604030504040204" pitchFamily="50" charset="-128"/>
                <a:ea typeface="メイリオ" panose="020B0604030504040204" pitchFamily="50" charset="-128"/>
              </a:rPr>
              <a:t>上屋倉庫事業</a:t>
            </a:r>
            <a:endParaRPr lang="en-US" altLang="ja-JP" sz="1200" b="1" dirty="0">
              <a:solidFill>
                <a:srgbClr val="0070C0"/>
              </a:solidFill>
              <a:latin typeface="メイリオ" panose="020B0604030504040204" pitchFamily="50" charset="-128"/>
              <a:ea typeface="メイリオ" panose="020B0604030504040204" pitchFamily="50" charset="-128"/>
            </a:endParaRPr>
          </a:p>
          <a:p>
            <a:pPr marL="342900" lvl="1" indent="-20">
              <a:lnSpc>
                <a:spcPct val="150000"/>
              </a:lnSpc>
              <a:buNone/>
            </a:pPr>
            <a:r>
              <a:rPr lang="ja-JP" altLang="en-US" sz="105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上屋・附設事務所・貯炭場・荷さばき地等を有し、利用者の用に供することで、民間の倉庫事業などとともに、大阪港の荷さばき・保管業務の一翼を担っています。</a:t>
            </a:r>
            <a:endParaRPr lang="en-US" altLang="ja-JP" sz="1100" dirty="0">
              <a:latin typeface="メイリオ" panose="020B0604030504040204" pitchFamily="50" charset="-128"/>
              <a:ea typeface="メイリオ" panose="020B0604030504040204" pitchFamily="50" charset="-128"/>
            </a:endParaRPr>
          </a:p>
          <a:p>
            <a:pPr marL="342900" lvl="1" indent="-20">
              <a:lnSpc>
                <a:spcPct val="150000"/>
              </a:lnSpc>
              <a:buNone/>
            </a:pPr>
            <a:r>
              <a:rPr lang="ja-JP" altLang="en-US" sz="1100" dirty="0">
                <a:latin typeface="メイリオ" panose="020B0604030504040204" pitchFamily="50" charset="-128"/>
                <a:ea typeface="メイリオ" panose="020B0604030504040204" pitchFamily="50" charset="-128"/>
              </a:rPr>
              <a:t>　上屋とは、岸壁または、物揚場に面した水際第一線に設置され、輸出入貨物の荷さばきと一時的保管を行うところです。港営事業会計所管の上屋には、一般上屋をはじめ青果物上屋、船客上屋があります。</a:t>
            </a:r>
            <a:endParaRPr lang="en-US" altLang="ja-JP" sz="1100" dirty="0">
              <a:latin typeface="メイリオ" panose="020B0604030504040204" pitchFamily="50" charset="-128"/>
              <a:ea typeface="メイリオ" panose="020B0604030504040204" pitchFamily="50" charset="-128"/>
            </a:endParaRPr>
          </a:p>
          <a:p>
            <a:pPr marL="342900" lvl="1" indent="-20">
              <a:lnSpc>
                <a:spcPct val="150000"/>
              </a:lnSpc>
              <a:buNone/>
            </a:pPr>
            <a:r>
              <a:rPr lang="ja-JP" altLang="en-US" sz="1100" dirty="0">
                <a:latin typeface="メイリオ" panose="020B0604030504040204" pitchFamily="50" charset="-128"/>
                <a:ea typeface="メイリオ" panose="020B0604030504040204" pitchFamily="50" charset="-128"/>
              </a:rPr>
              <a:t>　附設事務所は、貨物の受け渡し業務の確認等を行うところで、上屋に付属したものと荷さばき地に単独で設置されているものがあります。</a:t>
            </a:r>
            <a:endParaRPr lang="en-US" altLang="ja-JP" sz="1100" dirty="0">
              <a:latin typeface="メイリオ" panose="020B0604030504040204" pitchFamily="50" charset="-128"/>
              <a:ea typeface="メイリオ" panose="020B0604030504040204" pitchFamily="50" charset="-128"/>
            </a:endParaRPr>
          </a:p>
          <a:p>
            <a:pPr marL="342900" lvl="1" indent="-20">
              <a:lnSpc>
                <a:spcPct val="150000"/>
              </a:lnSpc>
              <a:buNone/>
            </a:pPr>
            <a:r>
              <a:rPr lang="ja-JP" altLang="en-US" sz="1100" dirty="0">
                <a:latin typeface="メイリオ" panose="020B0604030504040204" pitchFamily="50" charset="-128"/>
                <a:ea typeface="メイリオ" panose="020B0604030504040204" pitchFamily="50" charset="-128"/>
              </a:rPr>
              <a:t>　貯炭場は、石炭を一時的に保管するところです。</a:t>
            </a:r>
            <a:endParaRPr lang="en-US" altLang="ja-JP" sz="1100" dirty="0">
              <a:latin typeface="メイリオ" panose="020B0604030504040204" pitchFamily="50" charset="-128"/>
              <a:ea typeface="メイリオ" panose="020B0604030504040204" pitchFamily="50" charset="-128"/>
            </a:endParaRPr>
          </a:p>
          <a:p>
            <a:pPr marL="342900" lvl="1" indent="-20">
              <a:lnSpc>
                <a:spcPct val="150000"/>
              </a:lnSpc>
              <a:buNone/>
            </a:pPr>
            <a:r>
              <a:rPr lang="ja-JP" altLang="en-US" sz="1100" dirty="0">
                <a:latin typeface="メイリオ" panose="020B0604030504040204" pitchFamily="50" charset="-128"/>
                <a:ea typeface="メイリオ" panose="020B0604030504040204" pitchFamily="50" charset="-128"/>
              </a:rPr>
              <a:t>　荷さばき地は、岸壁及び物揚場の背後にあり、貨物の荷さばきを行うところです。</a:t>
            </a:r>
            <a:endParaRPr lang="en-US" altLang="ja-JP" sz="11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204029" y="1055618"/>
            <a:ext cx="2838450" cy="1046440"/>
          </a:xfrm>
          <a:prstGeom prst="rect">
            <a:avLst/>
          </a:prstGeom>
          <a:noFill/>
        </p:spPr>
        <p:txBody>
          <a:bodyPr wrap="square" rtlCol="0">
            <a:spAutoFit/>
          </a:bodyPr>
          <a:lstStyle/>
          <a:p>
            <a:r>
              <a:rPr lang="ja-JP" altLang="en-US" sz="1600" b="1" dirty="0">
                <a:solidFill>
                  <a:srgbClr val="0070C0"/>
                </a:solidFill>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営業収益</a:t>
            </a:r>
            <a:r>
              <a:rPr lang="ja-JP" altLang="en-US" sz="1200" dirty="0">
                <a:latin typeface="メイリオ" panose="020B0604030504040204" pitchFamily="50" charset="-128"/>
                <a:ea typeface="メイリオ" panose="020B0604030504040204" pitchFamily="50" charset="-128"/>
              </a:rPr>
              <a:t>（令和３年度決算）</a:t>
            </a:r>
            <a:endParaRPr lang="en-US" altLang="ja-JP" sz="12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pPr lvl="1"/>
            <a:r>
              <a:rPr lang="en-US" altLang="ja-JP" sz="2400" b="1" dirty="0">
                <a:solidFill>
                  <a:srgbClr val="0070C0"/>
                </a:solidFill>
                <a:latin typeface="メイリオ" panose="020B0604030504040204" pitchFamily="50" charset="-128"/>
                <a:ea typeface="メイリオ" panose="020B0604030504040204" pitchFamily="50" charset="-128"/>
              </a:rPr>
              <a:t>44</a:t>
            </a:r>
            <a:r>
              <a:rPr lang="ja-JP" altLang="en-US" sz="2400" b="1" dirty="0">
                <a:solidFill>
                  <a:srgbClr val="0070C0"/>
                </a:solidFill>
                <a:latin typeface="メイリオ" panose="020B0604030504040204" pitchFamily="50" charset="-128"/>
                <a:ea typeface="メイリオ" panose="020B0604030504040204" pitchFamily="50" charset="-128"/>
              </a:rPr>
              <a:t>億</a:t>
            </a:r>
            <a:r>
              <a:rPr lang="en-US" altLang="ja-JP" sz="2400" b="1" dirty="0">
                <a:solidFill>
                  <a:srgbClr val="0070C0"/>
                </a:solidFill>
                <a:latin typeface="メイリオ" panose="020B0604030504040204" pitchFamily="50" charset="-128"/>
                <a:ea typeface="メイリオ" panose="020B0604030504040204" pitchFamily="50" charset="-128"/>
              </a:rPr>
              <a:t>8,100</a:t>
            </a:r>
            <a:r>
              <a:rPr lang="ja-JP" altLang="en-US" sz="1400" b="1" dirty="0">
                <a:solidFill>
                  <a:srgbClr val="0070C0"/>
                </a:solidFill>
                <a:latin typeface="メイリオ" panose="020B0604030504040204" pitchFamily="50" charset="-128"/>
                <a:ea typeface="メイリオ" panose="020B0604030504040204" pitchFamily="50" charset="-128"/>
              </a:rPr>
              <a:t>万円</a:t>
            </a:r>
            <a:endParaRPr lang="en-US" altLang="ja-JP" sz="1400" b="1" dirty="0">
              <a:solidFill>
                <a:srgbClr val="0070C0"/>
              </a:solidFill>
              <a:latin typeface="メイリオ" panose="020B0604030504040204" pitchFamily="50" charset="-128"/>
              <a:ea typeface="メイリオ" panose="020B0604030504040204" pitchFamily="50" charset="-128"/>
            </a:endParaRPr>
          </a:p>
          <a:p>
            <a:pPr algn="r"/>
            <a:r>
              <a:rPr lang="ja-JP" altLang="en-US" sz="1400" dirty="0">
                <a:latin typeface="メイリオ" panose="020B0604030504040204" pitchFamily="50" charset="-128"/>
                <a:ea typeface="メイリオ" panose="020B0604030504040204" pitchFamily="50" charset="-128"/>
              </a:rPr>
              <a:t>（前年度比△</a:t>
            </a:r>
            <a:r>
              <a:rPr lang="en-US" altLang="ja-JP" sz="1400" dirty="0">
                <a:latin typeface="メイリオ" panose="020B0604030504040204" pitchFamily="50" charset="-128"/>
                <a:ea typeface="メイリオ" panose="020B0604030504040204" pitchFamily="50" charset="-128"/>
              </a:rPr>
              <a:t>1,500</a:t>
            </a:r>
            <a:r>
              <a:rPr lang="ja-JP" altLang="en-US" sz="1400" dirty="0">
                <a:latin typeface="メイリオ" panose="020B0604030504040204" pitchFamily="50" charset="-128"/>
                <a:ea typeface="メイリオ" panose="020B0604030504040204" pitchFamily="50" charset="-128"/>
              </a:rPr>
              <a:t>万円）</a:t>
            </a:r>
          </a:p>
        </p:txBody>
      </p:sp>
      <p:sp>
        <p:nvSpPr>
          <p:cNvPr id="8" name="テキスト ボックス 7"/>
          <p:cNvSpPr txBox="1"/>
          <p:nvPr/>
        </p:nvSpPr>
        <p:spPr>
          <a:xfrm>
            <a:off x="3457878" y="1058706"/>
            <a:ext cx="2838450" cy="1046440"/>
          </a:xfrm>
          <a:prstGeom prst="rect">
            <a:avLst/>
          </a:prstGeom>
          <a:noFill/>
        </p:spPr>
        <p:txBody>
          <a:bodyPr wrap="square" rtlCol="0">
            <a:spAutoFit/>
          </a:bodyPr>
          <a:lstStyle/>
          <a:p>
            <a:r>
              <a:rPr lang="ja-JP" altLang="en-US" sz="1600" b="1" dirty="0">
                <a:solidFill>
                  <a:srgbClr val="0070C0"/>
                </a:solidFill>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営業損益</a:t>
            </a:r>
            <a:r>
              <a:rPr lang="ja-JP" altLang="en-US" sz="1200" dirty="0">
                <a:latin typeface="メイリオ" panose="020B0604030504040204" pitchFamily="50" charset="-128"/>
                <a:ea typeface="メイリオ" panose="020B0604030504040204" pitchFamily="50" charset="-128"/>
              </a:rPr>
              <a:t>（令和３年度決算）</a:t>
            </a:r>
            <a:endParaRPr lang="en-US" altLang="ja-JP" sz="12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pPr lvl="1"/>
            <a:r>
              <a:rPr lang="ja-JP" altLang="en-US" sz="2400" b="1" dirty="0">
                <a:solidFill>
                  <a:srgbClr val="0070C0"/>
                </a:solidFill>
                <a:latin typeface="メイリオ" panose="020B0604030504040204" pitchFamily="50" charset="-128"/>
                <a:ea typeface="メイリオ" panose="020B0604030504040204" pitchFamily="50" charset="-128"/>
              </a:rPr>
              <a:t>　</a:t>
            </a:r>
            <a:r>
              <a:rPr lang="en-US" altLang="ja-JP" sz="2400" b="1" dirty="0">
                <a:solidFill>
                  <a:srgbClr val="0070C0"/>
                </a:solidFill>
                <a:latin typeface="メイリオ" panose="020B0604030504040204" pitchFamily="50" charset="-128"/>
                <a:ea typeface="メイリオ" panose="020B0604030504040204" pitchFamily="50" charset="-128"/>
              </a:rPr>
              <a:t>8</a:t>
            </a:r>
            <a:r>
              <a:rPr lang="ja-JP" altLang="en-US" sz="2400" b="1" dirty="0">
                <a:solidFill>
                  <a:srgbClr val="0070C0"/>
                </a:solidFill>
                <a:latin typeface="メイリオ" panose="020B0604030504040204" pitchFamily="50" charset="-128"/>
                <a:ea typeface="メイリオ" panose="020B0604030504040204" pitchFamily="50" charset="-128"/>
              </a:rPr>
              <a:t>億</a:t>
            </a:r>
            <a:r>
              <a:rPr lang="en-US" altLang="ja-JP" sz="2400" b="1" dirty="0">
                <a:solidFill>
                  <a:srgbClr val="0070C0"/>
                </a:solidFill>
                <a:latin typeface="メイリオ" panose="020B0604030504040204" pitchFamily="50" charset="-128"/>
                <a:ea typeface="メイリオ" panose="020B0604030504040204" pitchFamily="50" charset="-128"/>
              </a:rPr>
              <a:t>9,000</a:t>
            </a:r>
            <a:r>
              <a:rPr lang="ja-JP" altLang="en-US" sz="1400" b="1" dirty="0">
                <a:solidFill>
                  <a:srgbClr val="0070C0"/>
                </a:solidFill>
                <a:latin typeface="メイリオ" panose="020B0604030504040204" pitchFamily="50" charset="-128"/>
                <a:ea typeface="メイリオ" panose="020B0604030504040204" pitchFamily="50" charset="-128"/>
              </a:rPr>
              <a:t>万円</a:t>
            </a:r>
            <a:endParaRPr lang="en-US" altLang="ja-JP" sz="1400" b="1" dirty="0">
              <a:solidFill>
                <a:srgbClr val="0070C0"/>
              </a:solidFill>
              <a:latin typeface="メイリオ" panose="020B0604030504040204" pitchFamily="50" charset="-128"/>
              <a:ea typeface="メイリオ" panose="020B0604030504040204" pitchFamily="50" charset="-128"/>
            </a:endParaRPr>
          </a:p>
          <a:p>
            <a:pPr algn="r"/>
            <a:r>
              <a:rPr lang="ja-JP" altLang="en-US" sz="1400" dirty="0">
                <a:latin typeface="メイリオ" panose="020B0604030504040204" pitchFamily="50" charset="-128"/>
                <a:ea typeface="メイリオ" panose="020B0604030504040204" pitchFamily="50" charset="-128"/>
              </a:rPr>
              <a:t>（前年度比△</a:t>
            </a:r>
            <a:r>
              <a:rPr lang="en-US" altLang="ja-JP" sz="1400" dirty="0">
                <a:latin typeface="メイリオ" panose="020B0604030504040204" pitchFamily="50" charset="-128"/>
                <a:ea typeface="メイリオ" panose="020B0604030504040204" pitchFamily="50" charset="-128"/>
              </a:rPr>
              <a:t>6,400</a:t>
            </a:r>
            <a:r>
              <a:rPr lang="ja-JP" altLang="en-US" sz="1400" dirty="0">
                <a:latin typeface="メイリオ" panose="020B0604030504040204" pitchFamily="50" charset="-128"/>
                <a:ea typeface="メイリオ" panose="020B0604030504040204" pitchFamily="50" charset="-128"/>
              </a:rPr>
              <a:t>万円）</a:t>
            </a:r>
          </a:p>
        </p:txBody>
      </p:sp>
      <p:sp>
        <p:nvSpPr>
          <p:cNvPr id="12" name="コンテンツ プレースホルダー 2"/>
          <p:cNvSpPr txBox="1">
            <a:spLocks/>
          </p:cNvSpPr>
          <p:nvPr/>
        </p:nvSpPr>
        <p:spPr>
          <a:xfrm>
            <a:off x="4754272" y="5463023"/>
            <a:ext cx="2260676" cy="995306"/>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100" b="1" dirty="0">
                <a:latin typeface="メイリオ" panose="020B0604030504040204" pitchFamily="50" charset="-128"/>
                <a:ea typeface="メイリオ" panose="020B0604030504040204" pitchFamily="50" charset="-128"/>
              </a:rPr>
              <a:t>荷役機械事業 業務量</a:t>
            </a:r>
            <a:r>
              <a:rPr lang="ja-JP" altLang="en-US" sz="800" dirty="0">
                <a:latin typeface="メイリオ" panose="020B0604030504040204" pitchFamily="50" charset="-128"/>
                <a:ea typeface="メイリオ" panose="020B0604030504040204" pitchFamily="50" charset="-128"/>
              </a:rPr>
              <a:t>（令和３年度）</a:t>
            </a:r>
            <a:endParaRPr lang="en-US" altLang="ja-JP" sz="1000" b="1" dirty="0">
              <a:latin typeface="メイリオ" panose="020B0604030504040204" pitchFamily="50" charset="-128"/>
              <a:ea typeface="メイリオ" panose="020B0604030504040204" pitchFamily="50" charset="-128"/>
            </a:endParaRPr>
          </a:p>
          <a:p>
            <a:pPr marL="342880" lvl="1" indent="0">
              <a:buNone/>
            </a:pPr>
            <a:r>
              <a:rPr lang="ja-JP" altLang="en-US" sz="1100" dirty="0">
                <a:latin typeface="メイリオ" panose="020B0604030504040204" pitchFamily="50" charset="-128"/>
                <a:ea typeface="メイリオ" panose="020B0604030504040204" pitchFamily="50" charset="-128"/>
              </a:rPr>
              <a:t>基数</a:t>
            </a:r>
            <a:r>
              <a:rPr lang="ja-JP" altLang="en-US" sz="1200" dirty="0">
                <a:latin typeface="メイリオ" panose="020B0604030504040204" pitchFamily="50" charset="-128"/>
                <a:ea typeface="メイリオ" panose="020B0604030504040204" pitchFamily="50" charset="-128"/>
              </a:rPr>
              <a:t>　　 　   　 ２</a:t>
            </a:r>
            <a:r>
              <a:rPr lang="ja-JP" altLang="en-US" sz="1050" dirty="0">
                <a:latin typeface="メイリオ" panose="020B0604030504040204" pitchFamily="50" charset="-128"/>
                <a:ea typeface="メイリオ" panose="020B0604030504040204" pitchFamily="50" charset="-128"/>
              </a:rPr>
              <a:t>基</a:t>
            </a:r>
            <a:endParaRPr lang="en-US" altLang="ja-JP" sz="1050" dirty="0">
              <a:latin typeface="メイリオ" panose="020B0604030504040204" pitchFamily="50" charset="-128"/>
              <a:ea typeface="メイリオ" panose="020B0604030504040204" pitchFamily="50" charset="-128"/>
            </a:endParaRPr>
          </a:p>
          <a:p>
            <a:pPr marL="342880" lvl="1" indent="0">
              <a:buNone/>
            </a:pPr>
            <a:r>
              <a:rPr lang="ja-JP" altLang="en-US" sz="1100" dirty="0">
                <a:latin typeface="メイリオ" panose="020B0604030504040204" pitchFamily="50" charset="-128"/>
                <a:ea typeface="メイリオ" panose="020B0604030504040204" pitchFamily="50" charset="-128"/>
              </a:rPr>
              <a:t>業務量</a:t>
            </a:r>
            <a:r>
              <a:rPr lang="ja-JP" altLang="en-US" sz="1200"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586</a:t>
            </a:r>
            <a:r>
              <a:rPr lang="ja-JP" altLang="en-US" sz="1050" dirty="0">
                <a:latin typeface="メイリオ" panose="020B0604030504040204" pitchFamily="50" charset="-128"/>
                <a:ea typeface="メイリオ" panose="020B0604030504040204" pitchFamily="50" charset="-128"/>
              </a:rPr>
              <a:t>時間</a:t>
            </a:r>
            <a:endParaRPr lang="en-US" altLang="ja-JP" sz="1050" dirty="0">
              <a:latin typeface="メイリオ" panose="020B0604030504040204" pitchFamily="50" charset="-128"/>
              <a:ea typeface="メイリオ" panose="020B0604030504040204" pitchFamily="50" charset="-128"/>
            </a:endParaRPr>
          </a:p>
        </p:txBody>
      </p:sp>
      <p:sp>
        <p:nvSpPr>
          <p:cNvPr id="15" name="コンテンツ プレースホルダー 2"/>
          <p:cNvSpPr txBox="1">
            <a:spLocks/>
          </p:cNvSpPr>
          <p:nvPr/>
        </p:nvSpPr>
        <p:spPr>
          <a:xfrm>
            <a:off x="4740481" y="6807693"/>
            <a:ext cx="2274467" cy="2764085"/>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100" b="1" dirty="0">
                <a:latin typeface="メイリオ" panose="020B0604030504040204" pitchFamily="50" charset="-128"/>
                <a:ea typeface="メイリオ" panose="020B0604030504040204" pitchFamily="50" charset="-128"/>
              </a:rPr>
              <a:t>上屋倉庫事業 業務量</a:t>
            </a:r>
            <a:r>
              <a:rPr lang="ja-JP" altLang="en-US" sz="800" dirty="0">
                <a:latin typeface="メイリオ" panose="020B0604030504040204" pitchFamily="50" charset="-128"/>
                <a:ea typeface="メイリオ" panose="020B0604030504040204" pitchFamily="50" charset="-128"/>
              </a:rPr>
              <a:t>（令和３年度）</a:t>
            </a:r>
            <a:endParaRPr lang="en-US" altLang="ja-JP" sz="1100" b="1" dirty="0">
              <a:latin typeface="メイリオ" panose="020B0604030504040204" pitchFamily="50" charset="-128"/>
              <a:ea typeface="メイリオ" panose="020B0604030504040204" pitchFamily="50" charset="-128"/>
            </a:endParaRPr>
          </a:p>
          <a:p>
            <a:pPr marL="342880" lvl="1" indent="0">
              <a:buNone/>
            </a:pPr>
            <a:r>
              <a:rPr lang="ja-JP" altLang="en-US" sz="1050" dirty="0">
                <a:latin typeface="メイリオ" panose="020B0604030504040204" pitchFamily="50" charset="-128"/>
                <a:ea typeface="メイリオ" panose="020B0604030504040204" pitchFamily="50" charset="-128"/>
              </a:rPr>
              <a:t>上屋</a:t>
            </a:r>
            <a:endParaRPr lang="en-US" altLang="ja-JP" sz="1050" dirty="0">
              <a:latin typeface="メイリオ" panose="020B0604030504040204" pitchFamily="50" charset="-128"/>
              <a:ea typeface="メイリオ" panose="020B0604030504040204" pitchFamily="50" charset="-128"/>
            </a:endParaRPr>
          </a:p>
          <a:p>
            <a:pPr marL="342860" lvl="1" indent="0">
              <a:buNone/>
            </a:pPr>
            <a:r>
              <a:rPr lang="ja-JP" altLang="en-US" sz="1050" dirty="0">
                <a:latin typeface="メイリオ" panose="020B0604030504040204" pitchFamily="50" charset="-128"/>
                <a:ea typeface="メイリオ" panose="020B0604030504040204" pitchFamily="50" charset="-128"/>
              </a:rPr>
              <a:t>　施設数</a:t>
            </a:r>
            <a:r>
              <a:rPr lang="ja-JP" altLang="en-US"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80</a:t>
            </a:r>
            <a:r>
              <a:rPr lang="ja-JP" altLang="en-US" sz="1050" dirty="0">
                <a:latin typeface="メイリオ" panose="020B0604030504040204" pitchFamily="50" charset="-128"/>
                <a:ea typeface="メイリオ" panose="020B0604030504040204" pitchFamily="50" charset="-128"/>
              </a:rPr>
              <a:t>棟</a:t>
            </a:r>
            <a:endParaRPr lang="en-US" altLang="ja-JP" sz="1000" dirty="0">
              <a:latin typeface="メイリオ" panose="020B0604030504040204" pitchFamily="50" charset="-128"/>
              <a:ea typeface="メイリオ" panose="020B0604030504040204" pitchFamily="50" charset="-128"/>
            </a:endParaRPr>
          </a:p>
          <a:p>
            <a:pPr marL="342860" lvl="1" indent="0">
              <a:buNone/>
            </a:pPr>
            <a:r>
              <a:rPr lang="ja-JP" altLang="en-US" sz="1050" dirty="0">
                <a:latin typeface="メイリオ" panose="020B0604030504040204" pitchFamily="50" charset="-128"/>
                <a:ea typeface="メイリオ" panose="020B0604030504040204" pitchFamily="50" charset="-128"/>
              </a:rPr>
              <a:t>　面積</a:t>
            </a:r>
            <a:r>
              <a:rPr lang="ja-JP" altLang="en-US"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237,471</a:t>
            </a:r>
            <a:r>
              <a:rPr lang="ja-JP" altLang="en-US" sz="1050" dirty="0">
                <a:latin typeface="メイリオ" panose="020B0604030504040204" pitchFamily="50" charset="-128"/>
                <a:ea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endParaRPr>
          </a:p>
          <a:p>
            <a:pPr marL="342880" lvl="1" indent="0">
              <a:buNone/>
            </a:pPr>
            <a:r>
              <a:rPr lang="ja-JP" altLang="en-US" sz="1050" dirty="0">
                <a:latin typeface="メイリオ" panose="020B0604030504040204" pitchFamily="50" charset="-128"/>
                <a:ea typeface="メイリオ" panose="020B0604030504040204" pitchFamily="50" charset="-128"/>
              </a:rPr>
              <a:t>附設事務所</a:t>
            </a:r>
            <a:endParaRPr lang="en-US" altLang="ja-JP" sz="1050" dirty="0">
              <a:latin typeface="メイリオ" panose="020B0604030504040204" pitchFamily="50" charset="-128"/>
              <a:ea typeface="メイリオ" panose="020B0604030504040204" pitchFamily="50" charset="-128"/>
            </a:endParaRPr>
          </a:p>
          <a:p>
            <a:pPr marL="342860" lvl="1" indent="0">
              <a:buNone/>
            </a:pPr>
            <a:r>
              <a:rPr lang="ja-JP" altLang="en-US" sz="1050" dirty="0">
                <a:latin typeface="メイリオ" panose="020B0604030504040204" pitchFamily="50" charset="-128"/>
                <a:ea typeface="メイリオ" panose="020B0604030504040204" pitchFamily="50" charset="-128"/>
              </a:rPr>
              <a:t>   施設数</a:t>
            </a:r>
            <a:r>
              <a:rPr lang="ja-JP" altLang="en-US" dirty="0">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48</a:t>
            </a:r>
            <a:r>
              <a:rPr lang="ja-JP" altLang="en-US" sz="1050" dirty="0">
                <a:latin typeface="メイリオ" panose="020B0604030504040204" pitchFamily="50" charset="-128"/>
                <a:ea typeface="メイリオ" panose="020B0604030504040204" pitchFamily="50" charset="-128"/>
              </a:rPr>
              <a:t>ヵ所</a:t>
            </a:r>
            <a:endParaRPr lang="en-US" altLang="ja-JP" sz="1050" dirty="0">
              <a:latin typeface="メイリオ" panose="020B0604030504040204" pitchFamily="50" charset="-128"/>
              <a:ea typeface="メイリオ" panose="020B0604030504040204" pitchFamily="50" charset="-128"/>
            </a:endParaRPr>
          </a:p>
          <a:p>
            <a:pPr marL="342860" lvl="1" indent="0">
              <a:buNone/>
            </a:pPr>
            <a:r>
              <a:rPr lang="ja-JP" altLang="en-US" sz="1050" dirty="0">
                <a:latin typeface="メイリオ" panose="020B0604030504040204" pitchFamily="50" charset="-128"/>
                <a:ea typeface="メイリオ" panose="020B0604030504040204" pitchFamily="50" charset="-128"/>
              </a:rPr>
              <a:t>   面積</a:t>
            </a:r>
            <a:r>
              <a:rPr lang="ja-JP" altLang="en-US"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13,699</a:t>
            </a:r>
            <a:r>
              <a:rPr lang="ja-JP" altLang="en-US" sz="1050" dirty="0">
                <a:latin typeface="メイリオ" panose="020B0604030504040204" pitchFamily="50" charset="-128"/>
                <a:ea typeface="メイリオ" panose="020B0604030504040204" pitchFamily="50" charset="-128"/>
              </a:rPr>
              <a:t>㎡</a:t>
            </a:r>
            <a:endParaRPr lang="en-US" altLang="ja-JP" sz="1350" dirty="0">
              <a:latin typeface="メイリオ" panose="020B0604030504040204" pitchFamily="50" charset="-128"/>
              <a:ea typeface="メイリオ" panose="020B0604030504040204" pitchFamily="50" charset="-128"/>
            </a:endParaRPr>
          </a:p>
          <a:p>
            <a:pPr marL="342880" lvl="1" indent="0">
              <a:buNone/>
            </a:pPr>
            <a:r>
              <a:rPr lang="ja-JP" altLang="en-US" sz="1050" dirty="0">
                <a:latin typeface="メイリオ" panose="020B0604030504040204" pitchFamily="50" charset="-128"/>
                <a:ea typeface="メイリオ" panose="020B0604030504040204" pitchFamily="50" charset="-128"/>
              </a:rPr>
              <a:t>貯炭場</a:t>
            </a:r>
            <a:endParaRPr lang="en-US" altLang="ja-JP" sz="1050" dirty="0">
              <a:latin typeface="メイリオ" panose="020B0604030504040204" pitchFamily="50" charset="-128"/>
              <a:ea typeface="メイリオ" panose="020B0604030504040204" pitchFamily="50" charset="-128"/>
            </a:endParaRPr>
          </a:p>
          <a:p>
            <a:pPr marL="342880" lvl="1" indent="0">
              <a:buNone/>
            </a:pPr>
            <a:r>
              <a:rPr lang="ja-JP" altLang="en-US" sz="1050" dirty="0">
                <a:latin typeface="メイリオ" panose="020B0604030504040204" pitchFamily="50" charset="-128"/>
                <a:ea typeface="メイリオ" panose="020B0604030504040204" pitchFamily="50" charset="-128"/>
              </a:rPr>
              <a:t>   面積</a:t>
            </a: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3,052</a:t>
            </a:r>
            <a:r>
              <a:rPr lang="ja-JP" altLang="en-US" sz="1050" dirty="0">
                <a:latin typeface="メイリオ" panose="020B0604030504040204" pitchFamily="50" charset="-128"/>
                <a:ea typeface="メイリオ" panose="020B0604030504040204" pitchFamily="50" charset="-128"/>
              </a:rPr>
              <a:t>㎡</a:t>
            </a:r>
            <a:endParaRPr lang="en-US" altLang="ja-JP" sz="1050" dirty="0">
              <a:latin typeface="メイリオ" panose="020B0604030504040204" pitchFamily="50" charset="-128"/>
              <a:ea typeface="メイリオ" panose="020B0604030504040204" pitchFamily="50" charset="-128"/>
            </a:endParaRPr>
          </a:p>
          <a:p>
            <a:pPr marL="342880" lvl="1" indent="0">
              <a:buNone/>
            </a:pPr>
            <a:r>
              <a:rPr lang="ja-JP" altLang="en-US" sz="1050" dirty="0">
                <a:latin typeface="メイリオ" panose="020B0604030504040204" pitchFamily="50" charset="-128"/>
                <a:ea typeface="メイリオ" panose="020B0604030504040204" pitchFamily="50" charset="-128"/>
              </a:rPr>
              <a:t>荷さばき地</a:t>
            </a:r>
            <a:endParaRPr lang="en-US" altLang="ja-JP" sz="1050" dirty="0">
              <a:latin typeface="メイリオ" panose="020B0604030504040204" pitchFamily="50" charset="-128"/>
              <a:ea typeface="メイリオ" panose="020B0604030504040204" pitchFamily="50" charset="-128"/>
            </a:endParaRPr>
          </a:p>
          <a:p>
            <a:pPr marL="342880" lvl="1" indent="0">
              <a:buNone/>
            </a:pPr>
            <a:r>
              <a:rPr lang="en-US" altLang="ja-JP" sz="105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面積</a:t>
            </a:r>
            <a:r>
              <a:rPr lang="ja-JP" altLang="en-US" sz="120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987,271</a:t>
            </a:r>
            <a:r>
              <a:rPr lang="ja-JP" altLang="en-US" sz="1050" dirty="0">
                <a:latin typeface="メイリオ" panose="020B0604030504040204" pitchFamily="50" charset="-128"/>
                <a:ea typeface="メイリオ" panose="020B0604030504040204" pitchFamily="50" charset="-128"/>
              </a:rPr>
              <a:t>㎡</a:t>
            </a:r>
            <a:endParaRPr lang="en-US" altLang="ja-JP" sz="1050" dirty="0">
              <a:latin typeface="メイリオ" panose="020B0604030504040204" pitchFamily="50" charset="-128"/>
              <a:ea typeface="メイリオ" panose="020B0604030504040204" pitchFamily="50" charset="-128"/>
            </a:endParaRPr>
          </a:p>
        </p:txBody>
      </p:sp>
      <p:sp>
        <p:nvSpPr>
          <p:cNvPr id="16"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4"/>
            </a:pPr>
            <a:r>
              <a:rPr lang="ja-JP" altLang="en-US" sz="1600" b="1" dirty="0">
                <a:latin typeface="メイリオ" panose="020B0604030504040204" pitchFamily="50" charset="-128"/>
                <a:ea typeface="メイリオ" panose="020B0604030504040204" pitchFamily="50" charset="-128"/>
              </a:rPr>
              <a:t>事業概要</a:t>
            </a:r>
          </a:p>
        </p:txBody>
      </p:sp>
      <p:sp>
        <p:nvSpPr>
          <p:cNvPr id="17" name="テキスト ボックス 16"/>
          <p:cNvSpPr txBox="1"/>
          <p:nvPr/>
        </p:nvSpPr>
        <p:spPr>
          <a:xfrm>
            <a:off x="0" y="9690556"/>
            <a:ext cx="287258"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ja-JP" altLang="en-US" sz="800" dirty="0">
                <a:latin typeface="メイリオ" panose="020B0604030504040204" pitchFamily="50" charset="-128"/>
                <a:ea typeface="メイリオ" panose="020B0604030504040204" pitchFamily="50" charset="-128"/>
              </a:rPr>
              <a:t>５</a:t>
            </a:r>
          </a:p>
        </p:txBody>
      </p:sp>
      <p:cxnSp>
        <p:nvCxnSpPr>
          <p:cNvPr id="18" name="直線コネクタ 17"/>
          <p:cNvCxnSpPr/>
          <p:nvPr/>
        </p:nvCxnSpPr>
        <p:spPr>
          <a:xfrm>
            <a:off x="1046272" y="6567296"/>
            <a:ext cx="3708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1064890" y="5272365"/>
            <a:ext cx="3708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244192" y="727048"/>
            <a:ext cx="6827510" cy="307777"/>
          </a:xfrm>
          <a:prstGeom prst="rect">
            <a:avLst/>
          </a:prstGeom>
          <a:noFill/>
        </p:spPr>
        <p:txBody>
          <a:bodyPr wrap="non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kumimoji="1" lang="ja-JP" altLang="en-US" sz="1400" b="1" dirty="0">
                <a:solidFill>
                  <a:srgbClr val="FF0000"/>
                </a:solidFill>
                <a:latin typeface="メイリオ" panose="020B0604030504040204" pitchFamily="50" charset="-128"/>
                <a:ea typeface="メイリオ" panose="020B0604030504040204" pitchFamily="50" charset="-128"/>
              </a:rPr>
              <a:t>大阪港埋立事業との会計内取引の金額を含んでいます。</a:t>
            </a:r>
            <a:r>
              <a:rPr lang="ja-JP" altLang="en-US" sz="1400" b="1" dirty="0">
                <a:solidFill>
                  <a:srgbClr val="FF0000"/>
                </a:solidFill>
                <a:latin typeface="メイリオ" panose="020B0604030504040204" pitchFamily="50" charset="-128"/>
                <a:ea typeface="メイリオ" panose="020B0604030504040204" pitchFamily="50" charset="-128"/>
              </a:rPr>
              <a:t>（会計内取引消去前）</a:t>
            </a:r>
            <a:endParaRPr kumimoji="1" lang="ja-JP" altLang="en-US" sz="1400" b="1" dirty="0">
              <a:solidFill>
                <a:srgbClr val="FF0000"/>
              </a:solidFill>
              <a:latin typeface="メイリオ" panose="020B0604030504040204" pitchFamily="50" charset="-128"/>
              <a:ea typeface="メイリオ" panose="020B0604030504040204" pitchFamily="50" charset="-128"/>
            </a:endParaRPr>
          </a:p>
        </p:txBody>
      </p:sp>
      <p:pic>
        <p:nvPicPr>
          <p:cNvPr id="13" name="図 12"/>
          <p:cNvPicPr>
            <a:picLocks noChangeAspect="1"/>
          </p:cNvPicPr>
          <p:nvPr/>
        </p:nvPicPr>
        <p:blipFill>
          <a:blip r:embed="rId2"/>
          <a:stretch>
            <a:fillRect/>
          </a:stretch>
        </p:blipFill>
        <p:spPr>
          <a:xfrm>
            <a:off x="3127850" y="2391419"/>
            <a:ext cx="3688400" cy="2694666"/>
          </a:xfrm>
          <a:prstGeom prst="rect">
            <a:avLst/>
          </a:prstGeom>
        </p:spPr>
      </p:pic>
      <p:pic>
        <p:nvPicPr>
          <p:cNvPr id="14" name="図 13"/>
          <p:cNvPicPr>
            <a:picLocks noChangeAspect="1"/>
          </p:cNvPicPr>
          <p:nvPr/>
        </p:nvPicPr>
        <p:blipFill>
          <a:blip r:embed="rId3"/>
          <a:stretch>
            <a:fillRect/>
          </a:stretch>
        </p:blipFill>
        <p:spPr>
          <a:xfrm>
            <a:off x="244192" y="2275083"/>
            <a:ext cx="2883658" cy="2865368"/>
          </a:xfrm>
          <a:prstGeom prst="rect">
            <a:avLst/>
          </a:prstGeom>
        </p:spPr>
      </p:pic>
      <p:pic>
        <p:nvPicPr>
          <p:cNvPr id="27" name="図 26"/>
          <p:cNvPicPr>
            <a:picLocks noChangeAspect="1"/>
          </p:cNvPicPr>
          <p:nvPr/>
        </p:nvPicPr>
        <p:blipFill>
          <a:blip r:embed="rId4"/>
          <a:stretch>
            <a:fillRect/>
          </a:stretch>
        </p:blipFill>
        <p:spPr>
          <a:xfrm>
            <a:off x="631879" y="3107544"/>
            <a:ext cx="1682642" cy="1414395"/>
          </a:xfrm>
          <a:prstGeom prst="rect">
            <a:avLst/>
          </a:prstGeom>
        </p:spPr>
      </p:pic>
    </p:spTree>
    <p:extLst>
      <p:ext uri="{BB962C8B-B14F-4D97-AF65-F5344CB8AC3E}">
        <p14:creationId xmlns:p14="http://schemas.microsoft.com/office/powerpoint/2010/main" val="2005816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60001"/>
            <a:ext cx="5915025" cy="504000"/>
          </a:xfrm>
        </p:spPr>
        <p:txBody>
          <a:bodyPr>
            <a:normAutofit/>
          </a:bodyPr>
          <a:lstStyle/>
          <a:p>
            <a:pPr marL="342900" indent="-342900">
              <a:buFont typeface="+mj-ea"/>
              <a:buAutoNum type="circleNumDbPlain" startAt="2"/>
            </a:pPr>
            <a:r>
              <a:rPr lang="ja-JP" altLang="en-US" sz="1600" b="1" dirty="0">
                <a:latin typeface="メイリオ" panose="020B0604030504040204" pitchFamily="50" charset="-128"/>
                <a:ea typeface="メイリオ" panose="020B0604030504040204" pitchFamily="50" charset="-128"/>
              </a:rPr>
              <a:t>大阪港埋立事業</a:t>
            </a:r>
          </a:p>
        </p:txBody>
      </p:sp>
      <p:sp>
        <p:nvSpPr>
          <p:cNvPr id="3" name="コンテンツ プレースホルダー 2"/>
          <p:cNvSpPr>
            <a:spLocks noGrp="1"/>
          </p:cNvSpPr>
          <p:nvPr>
            <p:ph idx="1"/>
          </p:nvPr>
        </p:nvSpPr>
        <p:spPr>
          <a:xfrm>
            <a:off x="75845" y="8264051"/>
            <a:ext cx="6782155" cy="1863149"/>
          </a:xfrm>
        </p:spPr>
        <p:txBody>
          <a:bodyPr>
            <a:normAutofit/>
          </a:bodyPr>
          <a:lstStyle/>
          <a:p>
            <a:pPr marL="0" indent="0">
              <a:lnSpc>
                <a:spcPct val="150000"/>
              </a:lnSpc>
              <a:buNone/>
            </a:pPr>
            <a:r>
              <a:rPr lang="ja-JP" altLang="en-US" sz="1200" b="1" dirty="0">
                <a:solidFill>
                  <a:srgbClr val="0070C0"/>
                </a:solidFill>
                <a:latin typeface="メイリオ" panose="020B0604030504040204" pitchFamily="50" charset="-128"/>
                <a:ea typeface="メイリオ" panose="020B0604030504040204" pitchFamily="50" charset="-128"/>
              </a:rPr>
              <a:t>大阪港埋立事業</a:t>
            </a:r>
            <a:endParaRPr lang="en-US" altLang="ja-JP" sz="1200" b="1" dirty="0">
              <a:solidFill>
                <a:srgbClr val="0070C0"/>
              </a:solidFill>
              <a:latin typeface="メイリオ" panose="020B0604030504040204" pitchFamily="50" charset="-128"/>
              <a:ea typeface="メイリオ" panose="020B0604030504040204" pitchFamily="50" charset="-128"/>
            </a:endParaRPr>
          </a:p>
          <a:p>
            <a:pPr marL="342881" lvl="1" indent="0">
              <a:lnSpc>
                <a:spcPct val="150000"/>
              </a:lnSpc>
              <a:buNone/>
            </a:pPr>
            <a:r>
              <a:rPr lang="ja-JP" altLang="en-US" sz="1100" dirty="0">
                <a:latin typeface="メイリオ" panose="020B0604030504040204" pitchFamily="50" charset="-128"/>
                <a:ea typeface="メイリオ" panose="020B0604030504040204" pitchFamily="50" charset="-128"/>
              </a:rPr>
              <a:t>　大阪港埋立事業は、公有水面の埋立により取得した咲洲地区、舞洲地区、鶴浜地区及び夢洲地区の埋立地を、埠頭用地、公園・緑地及び道路等の行政財産となる市有地等を除き、普通財産として土地利用計画に応じて企業等へ売却又は賃貸しています。</a:t>
            </a:r>
            <a:endParaRPr lang="en-US" altLang="ja-JP" sz="11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238124" y="1093292"/>
            <a:ext cx="3095123" cy="1046440"/>
          </a:xfrm>
          <a:prstGeom prst="rect">
            <a:avLst/>
          </a:prstGeom>
          <a:noFill/>
        </p:spPr>
        <p:txBody>
          <a:bodyPr wrap="square" rtlCol="0">
            <a:spAutoFit/>
          </a:bodyPr>
          <a:lstStyle/>
          <a:p>
            <a:r>
              <a:rPr lang="ja-JP" altLang="en-US" sz="1600" b="1" dirty="0">
                <a:solidFill>
                  <a:srgbClr val="0070C0"/>
                </a:solidFill>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営業収益</a:t>
            </a:r>
            <a:r>
              <a:rPr lang="ja-JP" altLang="en-US" sz="1200" dirty="0">
                <a:latin typeface="メイリオ" panose="020B0604030504040204" pitchFamily="50" charset="-128"/>
                <a:ea typeface="メイリオ" panose="020B0604030504040204" pitchFamily="50" charset="-128"/>
              </a:rPr>
              <a:t>（令和３年度決算）</a:t>
            </a:r>
            <a:endParaRPr lang="en-US" altLang="ja-JP" sz="12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pPr lvl="1"/>
            <a:r>
              <a:rPr lang="ja-JP" altLang="en-US" sz="2400" b="1" dirty="0">
                <a:solidFill>
                  <a:srgbClr val="0070C0"/>
                </a:solidFill>
                <a:latin typeface="メイリオ" panose="020B0604030504040204" pitchFamily="50" charset="-128"/>
                <a:ea typeface="メイリオ" panose="020B0604030504040204" pitchFamily="50" charset="-128"/>
              </a:rPr>
              <a:t>　</a:t>
            </a:r>
            <a:r>
              <a:rPr lang="en-US" altLang="ja-JP" sz="2400" b="1" dirty="0">
                <a:solidFill>
                  <a:srgbClr val="0070C0"/>
                </a:solidFill>
                <a:latin typeface="メイリオ" panose="020B0604030504040204" pitchFamily="50" charset="-128"/>
                <a:ea typeface="メイリオ" panose="020B0604030504040204" pitchFamily="50" charset="-128"/>
              </a:rPr>
              <a:t>414</a:t>
            </a:r>
            <a:r>
              <a:rPr lang="ja-JP" altLang="en-US" sz="2400" b="1" dirty="0">
                <a:solidFill>
                  <a:srgbClr val="0070C0"/>
                </a:solidFill>
                <a:latin typeface="メイリオ" panose="020B0604030504040204" pitchFamily="50" charset="-128"/>
                <a:ea typeface="メイリオ" panose="020B0604030504040204" pitchFamily="50" charset="-128"/>
              </a:rPr>
              <a:t>億</a:t>
            </a:r>
            <a:r>
              <a:rPr lang="en-US" altLang="ja-JP" sz="2400" b="1" dirty="0">
                <a:solidFill>
                  <a:srgbClr val="0070C0"/>
                </a:solidFill>
                <a:latin typeface="メイリオ" panose="020B0604030504040204" pitchFamily="50" charset="-128"/>
                <a:ea typeface="メイリオ" panose="020B0604030504040204" pitchFamily="50" charset="-128"/>
              </a:rPr>
              <a:t>1,700</a:t>
            </a:r>
            <a:r>
              <a:rPr lang="ja-JP" altLang="en-US" sz="1400" b="1" dirty="0">
                <a:solidFill>
                  <a:srgbClr val="0070C0"/>
                </a:solidFill>
                <a:latin typeface="メイリオ" panose="020B0604030504040204" pitchFamily="50" charset="-128"/>
                <a:ea typeface="メイリオ" panose="020B0604030504040204" pitchFamily="50" charset="-128"/>
              </a:rPr>
              <a:t>万円</a:t>
            </a:r>
            <a:endParaRPr lang="en-US" altLang="ja-JP" sz="1400" b="1" dirty="0">
              <a:solidFill>
                <a:srgbClr val="0070C0"/>
              </a:solidFill>
              <a:latin typeface="メイリオ" panose="020B0604030504040204" pitchFamily="50" charset="-128"/>
              <a:ea typeface="メイリオ" panose="020B0604030504040204" pitchFamily="50" charset="-128"/>
            </a:endParaRPr>
          </a:p>
          <a:p>
            <a:pPr algn="r"/>
            <a:r>
              <a:rPr lang="ja-JP" altLang="en-US" sz="1400" dirty="0">
                <a:latin typeface="メイリオ" panose="020B0604030504040204" pitchFamily="50" charset="-128"/>
                <a:ea typeface="メイリオ" panose="020B0604030504040204" pitchFamily="50" charset="-128"/>
              </a:rPr>
              <a:t>（前年度比</a:t>
            </a:r>
            <a:r>
              <a:rPr lang="en-US" altLang="ja-JP" sz="1400" dirty="0">
                <a:latin typeface="メイリオ" panose="020B0604030504040204" pitchFamily="50" charset="-128"/>
                <a:ea typeface="メイリオ" panose="020B0604030504040204" pitchFamily="50" charset="-128"/>
              </a:rPr>
              <a:t>343</a:t>
            </a:r>
            <a:r>
              <a:rPr lang="ja-JP" altLang="en-US" sz="1400" dirty="0">
                <a:latin typeface="メイリオ" panose="020B0604030504040204" pitchFamily="50" charset="-128"/>
                <a:ea typeface="メイリオ" panose="020B0604030504040204" pitchFamily="50" charset="-128"/>
              </a:rPr>
              <a:t>億</a:t>
            </a:r>
            <a:r>
              <a:rPr lang="en-US" altLang="ja-JP" sz="1400" dirty="0">
                <a:latin typeface="メイリオ" panose="020B0604030504040204" pitchFamily="50" charset="-128"/>
                <a:ea typeface="メイリオ" panose="020B0604030504040204" pitchFamily="50" charset="-128"/>
              </a:rPr>
              <a:t>4,600</a:t>
            </a:r>
            <a:r>
              <a:rPr lang="ja-JP" altLang="en-US" sz="1400" dirty="0">
                <a:latin typeface="メイリオ" panose="020B0604030504040204" pitchFamily="50" charset="-128"/>
                <a:ea typeface="メイリオ" panose="020B0604030504040204" pitchFamily="50" charset="-128"/>
              </a:rPr>
              <a:t>万円）</a:t>
            </a:r>
          </a:p>
        </p:txBody>
      </p:sp>
      <p:sp>
        <p:nvSpPr>
          <p:cNvPr id="7" name="テキスト ボックス 6"/>
          <p:cNvSpPr txBox="1"/>
          <p:nvPr/>
        </p:nvSpPr>
        <p:spPr>
          <a:xfrm>
            <a:off x="3428463" y="1093292"/>
            <a:ext cx="2838450" cy="1046440"/>
          </a:xfrm>
          <a:prstGeom prst="rect">
            <a:avLst/>
          </a:prstGeom>
          <a:noFill/>
        </p:spPr>
        <p:txBody>
          <a:bodyPr wrap="square" rtlCol="0">
            <a:spAutoFit/>
          </a:bodyPr>
          <a:lstStyle/>
          <a:p>
            <a:r>
              <a:rPr lang="ja-JP" altLang="en-US" sz="1600" b="1" dirty="0">
                <a:solidFill>
                  <a:srgbClr val="0070C0"/>
                </a:solidFill>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営業損益</a:t>
            </a:r>
            <a:r>
              <a:rPr lang="ja-JP" altLang="en-US" sz="1200" dirty="0">
                <a:latin typeface="メイリオ" panose="020B0604030504040204" pitchFamily="50" charset="-128"/>
                <a:ea typeface="メイリオ" panose="020B0604030504040204" pitchFamily="50" charset="-128"/>
              </a:rPr>
              <a:t>（令和３年度決算）</a:t>
            </a:r>
            <a:endParaRPr lang="en-US" altLang="ja-JP" sz="12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pPr lvl="1"/>
            <a:r>
              <a:rPr lang="en-US" altLang="ja-JP" sz="2400" b="1" dirty="0">
                <a:solidFill>
                  <a:srgbClr val="0070C0"/>
                </a:solidFill>
                <a:latin typeface="メイリオ" panose="020B0604030504040204" pitchFamily="50" charset="-128"/>
                <a:ea typeface="メイリオ" panose="020B0604030504040204" pitchFamily="50" charset="-128"/>
              </a:rPr>
              <a:t>216</a:t>
            </a:r>
            <a:r>
              <a:rPr lang="ja-JP" altLang="en-US" sz="2400" b="1" dirty="0">
                <a:solidFill>
                  <a:srgbClr val="0070C0"/>
                </a:solidFill>
                <a:latin typeface="メイリオ" panose="020B0604030504040204" pitchFamily="50" charset="-128"/>
                <a:ea typeface="メイリオ" panose="020B0604030504040204" pitchFamily="50" charset="-128"/>
              </a:rPr>
              <a:t>億</a:t>
            </a:r>
            <a:r>
              <a:rPr lang="en-US" altLang="ja-JP" sz="2400" b="1" dirty="0">
                <a:solidFill>
                  <a:srgbClr val="0070C0"/>
                </a:solidFill>
                <a:latin typeface="メイリオ" panose="020B0604030504040204" pitchFamily="50" charset="-128"/>
                <a:ea typeface="メイリオ" panose="020B0604030504040204" pitchFamily="50" charset="-128"/>
              </a:rPr>
              <a:t>9,400</a:t>
            </a:r>
            <a:r>
              <a:rPr lang="ja-JP" altLang="en-US" sz="1400" b="1" dirty="0">
                <a:solidFill>
                  <a:srgbClr val="0070C0"/>
                </a:solidFill>
                <a:latin typeface="メイリオ" panose="020B0604030504040204" pitchFamily="50" charset="-128"/>
                <a:ea typeface="メイリオ" panose="020B0604030504040204" pitchFamily="50" charset="-128"/>
              </a:rPr>
              <a:t>万円</a:t>
            </a:r>
            <a:endParaRPr lang="en-US" altLang="ja-JP" sz="1400" b="1" dirty="0">
              <a:solidFill>
                <a:srgbClr val="0070C0"/>
              </a:solidFill>
              <a:latin typeface="メイリオ" panose="020B0604030504040204" pitchFamily="50" charset="-128"/>
              <a:ea typeface="メイリオ" panose="020B0604030504040204" pitchFamily="50" charset="-128"/>
            </a:endParaRPr>
          </a:p>
          <a:p>
            <a:pPr algn="r"/>
            <a:r>
              <a:rPr lang="ja-JP" altLang="en-US" sz="1400" dirty="0">
                <a:latin typeface="メイリオ" panose="020B0604030504040204" pitchFamily="50" charset="-128"/>
                <a:ea typeface="メイリオ" panose="020B0604030504040204" pitchFamily="50" charset="-128"/>
              </a:rPr>
              <a:t>（前年度比</a:t>
            </a:r>
            <a:r>
              <a:rPr lang="en-US" altLang="ja-JP" sz="1400" dirty="0">
                <a:latin typeface="メイリオ" panose="020B0604030504040204" pitchFamily="50" charset="-128"/>
                <a:ea typeface="メイリオ" panose="020B0604030504040204" pitchFamily="50" charset="-128"/>
              </a:rPr>
              <a:t>165</a:t>
            </a:r>
            <a:r>
              <a:rPr lang="ja-JP" altLang="en-US" sz="1400" dirty="0">
                <a:latin typeface="メイリオ" panose="020B0604030504040204" pitchFamily="50" charset="-128"/>
                <a:ea typeface="メイリオ" panose="020B0604030504040204" pitchFamily="50" charset="-128"/>
              </a:rPr>
              <a:t>億</a:t>
            </a:r>
            <a:r>
              <a:rPr lang="en-US" altLang="ja-JP" sz="1400" dirty="0">
                <a:latin typeface="メイリオ" panose="020B0604030504040204" pitchFamily="50" charset="-128"/>
                <a:ea typeface="メイリオ" panose="020B0604030504040204" pitchFamily="50" charset="-128"/>
              </a:rPr>
              <a:t>4,300</a:t>
            </a:r>
            <a:r>
              <a:rPr lang="ja-JP" altLang="en-US" sz="1400" dirty="0">
                <a:latin typeface="メイリオ" panose="020B0604030504040204" pitchFamily="50" charset="-128"/>
                <a:ea typeface="メイリオ" panose="020B0604030504040204" pitchFamily="50" charset="-128"/>
              </a:rPr>
              <a:t>万円）</a:t>
            </a:r>
          </a:p>
        </p:txBody>
      </p:sp>
      <p:cxnSp>
        <p:nvCxnSpPr>
          <p:cNvPr id="11" name="直線コネクタ 10"/>
          <p:cNvCxnSpPr/>
          <p:nvPr/>
        </p:nvCxnSpPr>
        <p:spPr>
          <a:xfrm>
            <a:off x="1353864" y="8454551"/>
            <a:ext cx="5436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142908" y="784767"/>
            <a:ext cx="7007046" cy="307777"/>
          </a:xfrm>
          <a:prstGeom prst="rect">
            <a:avLst/>
          </a:prstGeom>
          <a:noFill/>
        </p:spPr>
        <p:txBody>
          <a:bodyPr wrap="non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lang="ja-JP" altLang="en-US" sz="1400" b="1" dirty="0">
                <a:solidFill>
                  <a:srgbClr val="FF0000"/>
                </a:solidFill>
                <a:latin typeface="メイリオ" panose="020B0604030504040204" pitchFamily="50" charset="-128"/>
                <a:ea typeface="メイリオ" panose="020B0604030504040204" pitchFamily="50" charset="-128"/>
              </a:rPr>
              <a:t>港湾施設提供</a:t>
            </a:r>
            <a:r>
              <a:rPr kumimoji="1" lang="ja-JP" altLang="en-US" sz="1400" b="1" dirty="0">
                <a:solidFill>
                  <a:srgbClr val="FF0000"/>
                </a:solidFill>
                <a:latin typeface="メイリオ" panose="020B0604030504040204" pitchFamily="50" charset="-128"/>
                <a:ea typeface="メイリオ" panose="020B0604030504040204" pitchFamily="50" charset="-128"/>
              </a:rPr>
              <a:t>事業との会計内取引の金額を含んでいます。（会計内取引消去前）</a:t>
            </a:r>
          </a:p>
        </p:txBody>
      </p:sp>
      <p:pic>
        <p:nvPicPr>
          <p:cNvPr id="23" name="図 22"/>
          <p:cNvPicPr>
            <a:picLocks noChangeAspect="1"/>
          </p:cNvPicPr>
          <p:nvPr/>
        </p:nvPicPr>
        <p:blipFill>
          <a:blip r:embed="rId2"/>
          <a:stretch>
            <a:fillRect/>
          </a:stretch>
        </p:blipFill>
        <p:spPr>
          <a:xfrm>
            <a:off x="3010016" y="2185257"/>
            <a:ext cx="3779848" cy="3273836"/>
          </a:xfrm>
          <a:prstGeom prst="rect">
            <a:avLst/>
          </a:prstGeom>
        </p:spPr>
      </p:pic>
      <p:sp>
        <p:nvSpPr>
          <p:cNvPr id="16" name="テキスト ボックス 15">
            <a:extLst>
              <a:ext uri="{FF2B5EF4-FFF2-40B4-BE49-F238E27FC236}">
                <a16:creationId xmlns:a16="http://schemas.microsoft.com/office/drawing/2014/main" id="{B637A84A-539C-BE6B-7253-5A5285BE3856}"/>
              </a:ext>
            </a:extLst>
          </p:cNvPr>
          <p:cNvSpPr txBox="1"/>
          <p:nvPr/>
        </p:nvSpPr>
        <p:spPr>
          <a:xfrm>
            <a:off x="6432698" y="9680210"/>
            <a:ext cx="425302"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square" rtlCol="0">
            <a:spAutoFit/>
          </a:bodyPr>
          <a:lstStyle/>
          <a:p>
            <a:pPr algn="ctr"/>
            <a:r>
              <a:rPr lang="en-US" altLang="ja-JP" sz="800" dirty="0">
                <a:latin typeface="メイリオ" panose="020B0604030504040204" pitchFamily="50" charset="-128"/>
                <a:ea typeface="メイリオ" panose="020B0604030504040204" pitchFamily="50" charset="-128"/>
              </a:rPr>
              <a:t>6</a:t>
            </a:r>
            <a:endParaRPr lang="ja-JP" altLang="en-US" sz="800" dirty="0">
              <a:latin typeface="メイリオ" panose="020B0604030504040204" pitchFamily="50" charset="-128"/>
              <a:ea typeface="メイリオ" panose="020B0604030504040204" pitchFamily="50" charset="-128"/>
            </a:endParaRPr>
          </a:p>
        </p:txBody>
      </p:sp>
      <p:sp>
        <p:nvSpPr>
          <p:cNvPr id="15" name="タイトル 1"/>
          <p:cNvSpPr txBox="1">
            <a:spLocks/>
          </p:cNvSpPr>
          <p:nvPr/>
        </p:nvSpPr>
        <p:spPr>
          <a:xfrm>
            <a:off x="4269864" y="58293"/>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r"/>
            <a:r>
              <a:rPr lang="ja-JP" altLang="en-US" sz="1600" b="1" dirty="0">
                <a:latin typeface="メイリオ" panose="020B0604030504040204" pitchFamily="50" charset="-128"/>
                <a:ea typeface="メイリオ" panose="020B0604030504040204" pitchFamily="50" charset="-128"/>
              </a:rPr>
              <a:t>４．事業概要</a:t>
            </a:r>
          </a:p>
        </p:txBody>
      </p:sp>
      <p:pic>
        <p:nvPicPr>
          <p:cNvPr id="4" name="図 3"/>
          <p:cNvPicPr>
            <a:picLocks noChangeAspect="1"/>
          </p:cNvPicPr>
          <p:nvPr/>
        </p:nvPicPr>
        <p:blipFill>
          <a:blip r:embed="rId3"/>
          <a:stretch>
            <a:fillRect/>
          </a:stretch>
        </p:blipFill>
        <p:spPr>
          <a:xfrm>
            <a:off x="113831" y="5379732"/>
            <a:ext cx="6706181" cy="2755631"/>
          </a:xfrm>
          <a:prstGeom prst="rect">
            <a:avLst/>
          </a:prstGeom>
        </p:spPr>
      </p:pic>
      <p:pic>
        <p:nvPicPr>
          <p:cNvPr id="5" name="図 4"/>
          <p:cNvPicPr>
            <a:picLocks noChangeAspect="1"/>
          </p:cNvPicPr>
          <p:nvPr/>
        </p:nvPicPr>
        <p:blipFill>
          <a:blip r:embed="rId4"/>
          <a:stretch>
            <a:fillRect/>
          </a:stretch>
        </p:blipFill>
        <p:spPr>
          <a:xfrm>
            <a:off x="147804" y="2139732"/>
            <a:ext cx="2814604" cy="3240000"/>
          </a:xfrm>
          <a:prstGeom prst="rect">
            <a:avLst/>
          </a:prstGeom>
        </p:spPr>
      </p:pic>
      <p:pic>
        <p:nvPicPr>
          <p:cNvPr id="8" name="図 7"/>
          <p:cNvPicPr>
            <a:picLocks noChangeAspect="1"/>
          </p:cNvPicPr>
          <p:nvPr/>
        </p:nvPicPr>
        <p:blipFill>
          <a:blip r:embed="rId5"/>
          <a:stretch>
            <a:fillRect/>
          </a:stretch>
        </p:blipFill>
        <p:spPr>
          <a:xfrm>
            <a:off x="659638" y="2996100"/>
            <a:ext cx="1804572" cy="1932599"/>
          </a:xfrm>
          <a:prstGeom prst="rect">
            <a:avLst/>
          </a:prstGeom>
        </p:spPr>
      </p:pic>
    </p:spTree>
    <p:extLst>
      <p:ext uri="{BB962C8B-B14F-4D97-AF65-F5344CB8AC3E}">
        <p14:creationId xmlns:p14="http://schemas.microsoft.com/office/powerpoint/2010/main" val="3403317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4" y="360000"/>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a:pPr>
            <a:r>
              <a:rPr lang="ja-JP" altLang="en-US" sz="1600" b="1" dirty="0">
                <a:latin typeface="メイリオ" panose="020B0604030504040204" pitchFamily="50" charset="-128"/>
                <a:ea typeface="メイリオ" panose="020B0604030504040204" pitchFamily="50" charset="-128"/>
              </a:rPr>
              <a:t>港営事業会計</a:t>
            </a:r>
          </a:p>
        </p:txBody>
      </p:sp>
      <p:sp>
        <p:nvSpPr>
          <p:cNvPr id="11"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5"/>
            </a:pPr>
            <a:r>
              <a:rPr lang="ja-JP" altLang="en-US" sz="1600" b="1" dirty="0">
                <a:latin typeface="メイリオ" panose="020B0604030504040204" pitchFamily="50" charset="-128"/>
                <a:ea typeface="メイリオ" panose="020B0604030504040204" pitchFamily="50" charset="-128"/>
              </a:rPr>
              <a:t>決算ハイライト</a:t>
            </a:r>
          </a:p>
        </p:txBody>
      </p:sp>
      <p:sp>
        <p:nvSpPr>
          <p:cNvPr id="13" name="テキスト ボックス 12"/>
          <p:cNvSpPr txBox="1"/>
          <p:nvPr/>
        </p:nvSpPr>
        <p:spPr>
          <a:xfrm>
            <a:off x="19235" y="9690556"/>
            <a:ext cx="24878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7</a:t>
            </a:r>
            <a:endParaRPr lang="ja-JP" altLang="en-US" sz="800"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313147" y="719136"/>
            <a:ext cx="6109365" cy="523220"/>
          </a:xfrm>
          <a:prstGeom prst="rect">
            <a:avLst/>
          </a:prstGeom>
          <a:noFill/>
        </p:spPr>
        <p:txBody>
          <a:bodyPr wrap="non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kumimoji="1" lang="ja-JP" altLang="en-US" sz="1400" b="1" dirty="0">
                <a:solidFill>
                  <a:srgbClr val="FF0000"/>
                </a:solidFill>
                <a:latin typeface="メイリオ" panose="020B0604030504040204" pitchFamily="50" charset="-128"/>
                <a:ea typeface="メイリオ" panose="020B0604030504040204" pitchFamily="50" charset="-128"/>
              </a:rPr>
              <a:t>平成</a:t>
            </a:r>
            <a:r>
              <a:rPr kumimoji="1" lang="en-US" altLang="ja-JP" sz="1400" b="1" dirty="0">
                <a:solidFill>
                  <a:srgbClr val="FF0000"/>
                </a:solidFill>
                <a:latin typeface="メイリオ" panose="020B0604030504040204" pitchFamily="50" charset="-128"/>
                <a:ea typeface="メイリオ" panose="020B0604030504040204" pitchFamily="50" charset="-128"/>
              </a:rPr>
              <a:t>30</a:t>
            </a:r>
            <a:r>
              <a:rPr kumimoji="1" lang="ja-JP" altLang="en-US" sz="1400" b="1" dirty="0">
                <a:solidFill>
                  <a:srgbClr val="FF0000"/>
                </a:solidFill>
                <a:latin typeface="メイリオ" panose="020B0604030504040204" pitchFamily="50" charset="-128"/>
                <a:ea typeface="メイリオ" panose="020B0604030504040204" pitchFamily="50" charset="-128"/>
              </a:rPr>
              <a:t>年度決算より、港湾施設提供事業と大阪港埋立事業との間での</a:t>
            </a:r>
            <a:endParaRPr kumimoji="1" lang="en-US" altLang="ja-JP" sz="1400" b="1" dirty="0">
              <a:solidFill>
                <a:srgbClr val="FF0000"/>
              </a:solidFill>
              <a:latin typeface="メイリオ" panose="020B0604030504040204" pitchFamily="50" charset="-128"/>
              <a:ea typeface="メイリオ" panose="020B0604030504040204" pitchFamily="50" charset="-128"/>
            </a:endParaRPr>
          </a:p>
          <a:p>
            <a:r>
              <a:rPr lang="en-US" altLang="ja-JP" sz="1400" b="1" dirty="0">
                <a:solidFill>
                  <a:srgbClr val="FF0000"/>
                </a:solidFill>
                <a:latin typeface="メイリオ" panose="020B0604030504040204" pitchFamily="50" charset="-128"/>
                <a:ea typeface="メイリオ" panose="020B0604030504040204" pitchFamily="50" charset="-128"/>
              </a:rPr>
              <a:t>   </a:t>
            </a:r>
            <a:r>
              <a:rPr kumimoji="1" lang="ja-JP" altLang="en-US" sz="1400" b="1" dirty="0">
                <a:solidFill>
                  <a:srgbClr val="FF0000"/>
                </a:solidFill>
                <a:latin typeface="メイリオ" panose="020B0604030504040204" pitchFamily="50" charset="-128"/>
                <a:ea typeface="メイリオ" panose="020B0604030504040204" pitchFamily="50" charset="-128"/>
              </a:rPr>
              <a:t>会計内取引の金額を</a:t>
            </a:r>
            <a:r>
              <a:rPr lang="ja-JP" altLang="en-US" sz="1400" b="1" dirty="0">
                <a:solidFill>
                  <a:srgbClr val="FF0000"/>
                </a:solidFill>
                <a:latin typeface="メイリオ" panose="020B0604030504040204" pitchFamily="50" charset="-128"/>
                <a:ea typeface="メイリオ" panose="020B0604030504040204" pitchFamily="50" charset="-128"/>
              </a:rPr>
              <a:t>消去</a:t>
            </a:r>
            <a:r>
              <a:rPr kumimoji="1" lang="ja-JP" altLang="en-US" sz="1400" b="1" dirty="0">
                <a:solidFill>
                  <a:srgbClr val="FF0000"/>
                </a:solidFill>
                <a:latin typeface="メイリオ" panose="020B0604030504040204" pitchFamily="50" charset="-128"/>
                <a:ea typeface="メイリオ" panose="020B0604030504040204" pitchFamily="50" charset="-128"/>
              </a:rPr>
              <a:t>しています。</a:t>
            </a:r>
          </a:p>
        </p:txBody>
      </p:sp>
      <p:pic>
        <p:nvPicPr>
          <p:cNvPr id="3" name="図 2"/>
          <p:cNvPicPr preferRelativeResize="0">
            <a:picLocks/>
          </p:cNvPicPr>
          <p:nvPr/>
        </p:nvPicPr>
        <p:blipFill>
          <a:blip r:embed="rId2"/>
          <a:stretch>
            <a:fillRect/>
          </a:stretch>
        </p:blipFill>
        <p:spPr>
          <a:xfrm>
            <a:off x="397829" y="1199868"/>
            <a:ext cx="5940000" cy="5040000"/>
          </a:xfrm>
          <a:prstGeom prst="rect">
            <a:avLst/>
          </a:prstGeom>
        </p:spPr>
      </p:pic>
      <p:pic>
        <p:nvPicPr>
          <p:cNvPr id="5" name="図 4"/>
          <p:cNvPicPr preferRelativeResize="0">
            <a:picLocks/>
          </p:cNvPicPr>
          <p:nvPr/>
        </p:nvPicPr>
        <p:blipFill>
          <a:blip r:embed="rId3"/>
          <a:stretch>
            <a:fillRect/>
          </a:stretch>
        </p:blipFill>
        <p:spPr>
          <a:xfrm>
            <a:off x="268022" y="6575736"/>
            <a:ext cx="6480000" cy="2700000"/>
          </a:xfrm>
          <a:prstGeom prst="rect">
            <a:avLst/>
          </a:prstGeom>
        </p:spPr>
      </p:pic>
    </p:spTree>
    <p:extLst>
      <p:ext uri="{BB962C8B-B14F-4D97-AF65-F5344CB8AC3E}">
        <p14:creationId xmlns:p14="http://schemas.microsoft.com/office/powerpoint/2010/main" val="1815516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5"/>
            </a:pPr>
            <a:r>
              <a:rPr lang="ja-JP" altLang="en-US" sz="1600" b="1" dirty="0">
                <a:latin typeface="メイリオ" panose="020B0604030504040204" pitchFamily="50" charset="-128"/>
                <a:ea typeface="メイリオ" panose="020B0604030504040204" pitchFamily="50" charset="-128"/>
              </a:rPr>
              <a:t>決算ハイライト</a:t>
            </a:r>
          </a:p>
        </p:txBody>
      </p:sp>
      <p:sp>
        <p:nvSpPr>
          <p:cNvPr id="13" name="テキスト ボックス 12"/>
          <p:cNvSpPr txBox="1"/>
          <p:nvPr/>
        </p:nvSpPr>
        <p:spPr>
          <a:xfrm>
            <a:off x="6609212" y="9690556"/>
            <a:ext cx="24878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8</a:t>
            </a:r>
            <a:endParaRPr lang="ja-JP" altLang="en-US" sz="800"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9408" y="360001"/>
            <a:ext cx="6867407" cy="8344592"/>
          </a:xfrm>
          <a:prstGeom prst="rect">
            <a:avLst/>
          </a:prstGeom>
          <a:noFill/>
        </p:spPr>
        <p:txBody>
          <a:bodyPr wrap="square" rtlCol="0">
            <a:spAutoFit/>
          </a:bodyPr>
          <a:lstStyle/>
          <a:p>
            <a:pPr>
              <a:lnSpc>
                <a:spcPct val="150000"/>
              </a:lnSpc>
            </a:pPr>
            <a:r>
              <a:rPr kumimoji="1" lang="ja-JP" altLang="en-US" sz="1100" b="1" dirty="0">
                <a:solidFill>
                  <a:srgbClr val="0070C0"/>
                </a:solidFill>
                <a:latin typeface="メイリオ" panose="020B0604030504040204" pitchFamily="50" charset="-128"/>
                <a:ea typeface="メイリオ" panose="020B0604030504040204" pitchFamily="50" charset="-128"/>
              </a:rPr>
              <a:t>業績概況</a:t>
            </a:r>
            <a:endParaRPr kumimoji="1" lang="en-US" altLang="ja-JP" sz="1100" b="1" dirty="0">
              <a:solidFill>
                <a:srgbClr val="0070C0"/>
              </a:solidFill>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営業収益</a:t>
            </a:r>
            <a:endParaRPr kumimoji="1"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前年度に比べ</a:t>
            </a:r>
            <a:r>
              <a:rPr lang="en-US" altLang="ja-JP" sz="1050" dirty="0">
                <a:latin typeface="メイリオ" panose="020B0604030504040204" pitchFamily="50" charset="-128"/>
                <a:ea typeface="メイリオ" panose="020B0604030504040204" pitchFamily="50" charset="-128"/>
              </a:rPr>
              <a:t>342</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9,500</a:t>
            </a:r>
            <a:r>
              <a:rPr lang="ja-JP" altLang="en-US" sz="1050" dirty="0">
                <a:latin typeface="メイリオ" panose="020B0604030504040204" pitchFamily="50" charset="-128"/>
                <a:ea typeface="メイリオ" panose="020B0604030504040204" pitchFamily="50" charset="-128"/>
              </a:rPr>
              <a:t>万円増の</a:t>
            </a:r>
            <a:r>
              <a:rPr lang="en-US" altLang="ja-JP" sz="1050" dirty="0">
                <a:latin typeface="メイリオ" panose="020B0604030504040204" pitchFamily="50" charset="-128"/>
                <a:ea typeface="メイリオ" panose="020B0604030504040204" pitchFamily="50" charset="-128"/>
              </a:rPr>
              <a:t>433</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6,800</a:t>
            </a:r>
            <a:r>
              <a:rPr lang="ja-JP" altLang="en-US" sz="1050" dirty="0">
                <a:latin typeface="メイリオ" panose="020B0604030504040204" pitchFamily="50" charset="-128"/>
                <a:ea typeface="メイリオ" panose="020B0604030504040204" pitchFamily="50" charset="-128"/>
              </a:rPr>
              <a:t>万円となりました。</a:t>
            </a:r>
            <a:endParaRPr lang="en-US" altLang="ja-JP" sz="1050"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これは、大阪港埋立事業において、土地売却収益が増加したことなどによるものです。</a:t>
            </a:r>
            <a:endParaRPr kumimoji="1"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営業損益</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前年度に比べ</a:t>
            </a:r>
            <a:r>
              <a:rPr lang="en-US" altLang="ja-JP" sz="1050" dirty="0">
                <a:latin typeface="メイリオ" panose="020B0604030504040204" pitchFamily="50" charset="-128"/>
                <a:ea typeface="メイリオ" panose="020B0604030504040204" pitchFamily="50" charset="-128"/>
              </a:rPr>
              <a:t>164</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6,000</a:t>
            </a:r>
            <a:r>
              <a:rPr lang="ja-JP" altLang="en-US" sz="1050" dirty="0">
                <a:latin typeface="メイリオ" panose="020B0604030504040204" pitchFamily="50" charset="-128"/>
                <a:ea typeface="メイリオ" panose="020B0604030504040204" pitchFamily="50" charset="-128"/>
              </a:rPr>
              <a:t>万円増の</a:t>
            </a:r>
            <a:r>
              <a:rPr lang="en-US" altLang="ja-JP" sz="1050" dirty="0">
                <a:latin typeface="メイリオ" panose="020B0604030504040204" pitchFamily="50" charset="-128"/>
                <a:ea typeface="メイリオ" panose="020B0604030504040204" pitchFamily="50" charset="-128"/>
              </a:rPr>
              <a:t>222</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6,100</a:t>
            </a:r>
            <a:r>
              <a:rPr lang="ja-JP" altLang="en-US" sz="1050" dirty="0">
                <a:latin typeface="メイリオ" panose="020B0604030504040204" pitchFamily="50" charset="-128"/>
                <a:ea typeface="メイリオ" panose="020B0604030504040204" pitchFamily="50" charset="-128"/>
              </a:rPr>
              <a:t>万円の黒字となりました。</a:t>
            </a:r>
            <a:endParaRPr lang="en-US" altLang="ja-JP" sz="1050"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これは、上記の理由により営業収益が増加したことなどによるものです。</a:t>
            </a:r>
            <a:endParaRPr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kumimoji="1" lang="ja-JP" altLang="en-US" sz="1050" b="1" dirty="0">
                <a:latin typeface="メイリオ" panose="020B0604030504040204" pitchFamily="50" charset="-128"/>
                <a:ea typeface="メイリオ" panose="020B0604030504040204" pitchFamily="50" charset="-128"/>
              </a:rPr>
              <a:t>経常損益</a:t>
            </a:r>
            <a:endParaRPr kumimoji="1"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前年度に比べ</a:t>
            </a:r>
            <a:r>
              <a:rPr lang="en-US" altLang="ja-JP" sz="1050" dirty="0">
                <a:latin typeface="メイリオ" panose="020B0604030504040204" pitchFamily="50" charset="-128"/>
                <a:ea typeface="メイリオ" panose="020B0604030504040204" pitchFamily="50" charset="-128"/>
              </a:rPr>
              <a:t>172</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9,300</a:t>
            </a:r>
            <a:r>
              <a:rPr lang="ja-JP" altLang="en-US" sz="1050" dirty="0">
                <a:latin typeface="メイリオ" panose="020B0604030504040204" pitchFamily="50" charset="-128"/>
                <a:ea typeface="メイリオ" panose="020B0604030504040204" pitchFamily="50" charset="-128"/>
              </a:rPr>
              <a:t>万円減の</a:t>
            </a:r>
            <a:r>
              <a:rPr lang="en-US" altLang="ja-JP" sz="1050" dirty="0">
                <a:latin typeface="メイリオ" panose="020B0604030504040204" pitchFamily="50" charset="-128"/>
                <a:ea typeface="メイリオ" panose="020B0604030504040204" pitchFamily="50" charset="-128"/>
              </a:rPr>
              <a:t>208</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200</a:t>
            </a:r>
            <a:r>
              <a:rPr lang="ja-JP" altLang="en-US" sz="1050" dirty="0">
                <a:latin typeface="メイリオ" panose="020B0604030504040204" pitchFamily="50" charset="-128"/>
                <a:ea typeface="メイリオ" panose="020B0604030504040204" pitchFamily="50" charset="-128"/>
              </a:rPr>
              <a:t>万円の黒字となりました。</a:t>
            </a:r>
            <a:endParaRPr lang="en-US" altLang="ja-JP" sz="1050"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これは、上記の理由に加え、一般会計繰出金が減少したことなどによるものです。</a:t>
            </a:r>
            <a:endParaRPr kumimoji="1"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当年度純損益</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前年度に比べ</a:t>
            </a:r>
            <a:r>
              <a:rPr lang="en-US" altLang="ja-JP" sz="1050" dirty="0">
                <a:latin typeface="メイリオ" panose="020B0604030504040204" pitchFamily="50" charset="-128"/>
                <a:ea typeface="メイリオ" panose="020B0604030504040204" pitchFamily="50" charset="-128"/>
              </a:rPr>
              <a:t>149</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600</a:t>
            </a:r>
            <a:r>
              <a:rPr lang="ja-JP" altLang="en-US" sz="1050" dirty="0">
                <a:latin typeface="メイリオ" panose="020B0604030504040204" pitchFamily="50" charset="-128"/>
                <a:ea typeface="メイリオ" panose="020B0604030504040204" pitchFamily="50" charset="-128"/>
              </a:rPr>
              <a:t>万円増の</a:t>
            </a:r>
            <a:r>
              <a:rPr lang="en-US" altLang="ja-JP" sz="1050" dirty="0">
                <a:latin typeface="メイリオ" panose="020B0604030504040204" pitchFamily="50" charset="-128"/>
                <a:ea typeface="メイリオ" panose="020B0604030504040204" pitchFamily="50" charset="-128"/>
              </a:rPr>
              <a:t>208</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200</a:t>
            </a:r>
            <a:r>
              <a:rPr lang="ja-JP" altLang="en-US" sz="1050" dirty="0">
                <a:latin typeface="メイリオ" panose="020B0604030504040204" pitchFamily="50" charset="-128"/>
                <a:ea typeface="メイリオ" panose="020B0604030504040204" pitchFamily="50" charset="-128"/>
              </a:rPr>
              <a:t>万円の黒字となりました。</a:t>
            </a:r>
            <a:endParaRPr lang="en-US" altLang="ja-JP" sz="1050"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これは、上記の理由に加え、港湾施設提供事業における固定資産売却益が皆減したことなどによるものです。</a:t>
            </a:r>
            <a:endParaRPr lang="en-US" altLang="ja-JP" sz="1050" dirty="0">
              <a:latin typeface="メイリオ" panose="020B0604030504040204" pitchFamily="50" charset="-128"/>
              <a:ea typeface="メイリオ" panose="020B0604030504040204" pitchFamily="50" charset="-128"/>
            </a:endParaRPr>
          </a:p>
          <a:p>
            <a:pPr marL="360000" lvl="2">
              <a:lnSpc>
                <a:spcPct val="150000"/>
              </a:lnSpc>
            </a:pPr>
            <a:endParaRPr lang="en-US" altLang="ja-JP" sz="1000" dirty="0">
              <a:latin typeface="メイリオ" panose="020B0604030504040204" pitchFamily="50" charset="-128"/>
              <a:ea typeface="メイリオ" panose="020B0604030504040204" pitchFamily="50" charset="-128"/>
            </a:endParaRPr>
          </a:p>
          <a:p>
            <a:pPr>
              <a:lnSpc>
                <a:spcPct val="150000"/>
              </a:lnSpc>
            </a:pPr>
            <a:r>
              <a:rPr lang="ja-JP" altLang="en-US" sz="1100" b="1" dirty="0">
                <a:solidFill>
                  <a:srgbClr val="0070C0"/>
                </a:solidFill>
                <a:latin typeface="メイリオ" panose="020B0604030504040204" pitchFamily="50" charset="-128"/>
                <a:ea typeface="メイリオ" panose="020B0604030504040204" pitchFamily="50" charset="-128"/>
              </a:rPr>
              <a:t>財政状態</a:t>
            </a:r>
            <a:endParaRPr lang="en-US" altLang="ja-JP" sz="1100" b="1" dirty="0">
              <a:solidFill>
                <a:srgbClr val="0070C0"/>
              </a:solidFill>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総資産額の状況</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未収金の増加などにより、前年度末に比べ</a:t>
            </a:r>
            <a:r>
              <a:rPr lang="en-US" altLang="ja-JP" sz="1050" dirty="0">
                <a:latin typeface="メイリオ" panose="020B0604030504040204" pitchFamily="50" charset="-128"/>
                <a:ea typeface="メイリオ" panose="020B0604030504040204" pitchFamily="50" charset="-128"/>
              </a:rPr>
              <a:t>298</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100</a:t>
            </a:r>
            <a:r>
              <a:rPr lang="ja-JP" altLang="en-US" sz="1050" dirty="0">
                <a:latin typeface="メイリオ" panose="020B0604030504040204" pitchFamily="50" charset="-128"/>
                <a:ea typeface="メイリオ" panose="020B0604030504040204" pitchFamily="50" charset="-128"/>
              </a:rPr>
              <a:t>万円増の</a:t>
            </a:r>
            <a:r>
              <a:rPr lang="en-US" altLang="ja-JP" sz="1050" dirty="0">
                <a:latin typeface="メイリオ" panose="020B0604030504040204" pitchFamily="50" charset="-128"/>
                <a:ea typeface="メイリオ" panose="020B0604030504040204" pitchFamily="50" charset="-128"/>
              </a:rPr>
              <a:t>2,958</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500</a:t>
            </a:r>
            <a:r>
              <a:rPr lang="ja-JP" altLang="en-US" sz="1050" dirty="0">
                <a:latin typeface="メイリオ" panose="020B0604030504040204" pitchFamily="50" charset="-128"/>
                <a:ea typeface="メイリオ" panose="020B0604030504040204" pitchFamily="50" charset="-128"/>
              </a:rPr>
              <a:t>万円となりました。</a:t>
            </a:r>
            <a:endParaRPr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純資産額の状況</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当年度純利益を計上したことにより、前年度末に比べ</a:t>
            </a:r>
            <a:r>
              <a:rPr lang="en-US" altLang="ja-JP" sz="1050" dirty="0">
                <a:latin typeface="メイリオ" panose="020B0604030504040204" pitchFamily="50" charset="-128"/>
                <a:ea typeface="メイリオ" panose="020B0604030504040204" pitchFamily="50" charset="-128"/>
              </a:rPr>
              <a:t>208</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200</a:t>
            </a:r>
            <a:r>
              <a:rPr lang="ja-JP" altLang="en-US" sz="1050" dirty="0">
                <a:latin typeface="メイリオ" panose="020B0604030504040204" pitchFamily="50" charset="-128"/>
                <a:ea typeface="メイリオ" panose="020B0604030504040204" pitchFamily="50" charset="-128"/>
              </a:rPr>
              <a:t>万円増の</a:t>
            </a:r>
            <a:r>
              <a:rPr lang="en-US" altLang="ja-JP" sz="1050" dirty="0">
                <a:latin typeface="メイリオ" panose="020B0604030504040204" pitchFamily="50" charset="-128"/>
                <a:ea typeface="メイリオ" panose="020B0604030504040204" pitchFamily="50" charset="-128"/>
              </a:rPr>
              <a:t>1,280</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2,500</a:t>
            </a:r>
            <a:r>
              <a:rPr lang="ja-JP" altLang="en-US" sz="1050" dirty="0">
                <a:latin typeface="メイリオ" panose="020B0604030504040204" pitchFamily="50" charset="-128"/>
                <a:ea typeface="メイリオ" panose="020B0604030504040204" pitchFamily="50" charset="-128"/>
              </a:rPr>
              <a:t>万円となりました。</a:t>
            </a:r>
            <a:endParaRPr lang="en-US" altLang="ja-JP" sz="1050" dirty="0">
              <a:latin typeface="メイリオ" panose="020B0604030504040204" pitchFamily="50" charset="-128"/>
              <a:ea typeface="メイリオ" panose="020B0604030504040204" pitchFamily="50" charset="-128"/>
            </a:endParaRPr>
          </a:p>
          <a:p>
            <a:pPr marL="360000" lvl="2">
              <a:lnSpc>
                <a:spcPct val="150000"/>
              </a:lnSpc>
            </a:pPr>
            <a:endParaRPr lang="en-US" altLang="ja-JP" sz="1000" dirty="0">
              <a:latin typeface="メイリオ" panose="020B0604030504040204" pitchFamily="50" charset="-128"/>
              <a:ea typeface="メイリオ" panose="020B0604030504040204" pitchFamily="50" charset="-128"/>
            </a:endParaRPr>
          </a:p>
          <a:p>
            <a:pPr>
              <a:lnSpc>
                <a:spcPct val="150000"/>
              </a:lnSpc>
            </a:pPr>
            <a:r>
              <a:rPr lang="ja-JP" altLang="en-US" sz="1100" b="1" dirty="0">
                <a:solidFill>
                  <a:srgbClr val="0070C0"/>
                </a:solidFill>
                <a:latin typeface="メイリオ" panose="020B0604030504040204" pitchFamily="50" charset="-128"/>
                <a:ea typeface="メイリオ" panose="020B0604030504040204" pitchFamily="50" charset="-128"/>
              </a:rPr>
              <a:t>キャッシュ・フロー</a:t>
            </a:r>
            <a:endParaRPr lang="en-US" altLang="ja-JP" sz="1100" b="1" dirty="0">
              <a:solidFill>
                <a:srgbClr val="0070C0"/>
              </a:solidFill>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業務活動によるキャッシュ・フロー</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前年度に比べ</a:t>
            </a:r>
            <a:r>
              <a:rPr lang="en-US" altLang="ja-JP" sz="1050" dirty="0">
                <a:latin typeface="メイリオ" panose="020B0604030504040204" pitchFamily="50" charset="-128"/>
                <a:ea typeface="メイリオ" panose="020B0604030504040204" pitchFamily="50" charset="-128"/>
              </a:rPr>
              <a:t>27</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5,900</a:t>
            </a:r>
            <a:r>
              <a:rPr lang="ja-JP" altLang="en-US" sz="1050" dirty="0">
                <a:latin typeface="メイリオ" panose="020B0604030504040204" pitchFamily="50" charset="-128"/>
                <a:ea typeface="メイリオ" panose="020B0604030504040204" pitchFamily="50" charset="-128"/>
              </a:rPr>
              <a:t>万円減の</a:t>
            </a:r>
            <a:r>
              <a:rPr lang="en-US" altLang="ja-JP" sz="1050" dirty="0">
                <a:latin typeface="メイリオ" panose="020B0604030504040204" pitchFamily="50" charset="-128"/>
                <a:ea typeface="メイリオ" panose="020B0604030504040204" pitchFamily="50" charset="-128"/>
              </a:rPr>
              <a:t>39</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3,400</a:t>
            </a:r>
            <a:r>
              <a:rPr lang="ja-JP" altLang="en-US" sz="1050" dirty="0">
                <a:latin typeface="メイリオ" panose="020B0604030504040204" pitchFamily="50" charset="-128"/>
                <a:ea typeface="メイリオ" panose="020B0604030504040204" pitchFamily="50" charset="-128"/>
              </a:rPr>
              <a:t>万円の増加となりました。</a:t>
            </a:r>
            <a:endParaRPr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投資活動によるキャッシュ・フロー</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一般会計への短期貸付金が減少したことなどにより、前年度に比べ</a:t>
            </a:r>
            <a:r>
              <a:rPr lang="en-US" altLang="ja-JP" sz="1050" dirty="0">
                <a:latin typeface="メイリオ" panose="020B0604030504040204" pitchFamily="50" charset="-128"/>
                <a:ea typeface="メイリオ" panose="020B0604030504040204" pitchFamily="50" charset="-128"/>
              </a:rPr>
              <a:t>79</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8,300</a:t>
            </a:r>
            <a:r>
              <a:rPr lang="ja-JP" altLang="en-US" sz="1050" dirty="0">
                <a:latin typeface="メイリオ" panose="020B0604030504040204" pitchFamily="50" charset="-128"/>
                <a:ea typeface="メイリオ" panose="020B0604030504040204" pitchFamily="50" charset="-128"/>
              </a:rPr>
              <a:t>万円増の</a:t>
            </a:r>
            <a:r>
              <a:rPr lang="en-US" altLang="ja-JP" sz="1050" dirty="0">
                <a:latin typeface="メイリオ" panose="020B0604030504040204" pitchFamily="50" charset="-128"/>
                <a:ea typeface="メイリオ" panose="020B0604030504040204" pitchFamily="50" charset="-128"/>
              </a:rPr>
              <a:t>51</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9,000</a:t>
            </a:r>
            <a:r>
              <a:rPr lang="ja-JP" altLang="en-US" sz="1050" dirty="0">
                <a:latin typeface="メイリオ" panose="020B0604030504040204" pitchFamily="50" charset="-128"/>
                <a:ea typeface="メイリオ" panose="020B0604030504040204" pitchFamily="50" charset="-128"/>
              </a:rPr>
              <a:t>万円の増加となりました。</a:t>
            </a:r>
            <a:endParaRPr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財務活動によるキャッシュ・フロー</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企業債による収入が前年度よりも多かったことから、</a:t>
            </a:r>
            <a:r>
              <a:rPr lang="en-US" altLang="ja-JP" sz="1050" dirty="0">
                <a:latin typeface="メイリオ" panose="020B0604030504040204" pitchFamily="50" charset="-128"/>
                <a:ea typeface="メイリオ" panose="020B0604030504040204" pitchFamily="50" charset="-128"/>
              </a:rPr>
              <a:t>24</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9,100</a:t>
            </a:r>
            <a:r>
              <a:rPr lang="ja-JP" altLang="en-US" sz="1050" dirty="0">
                <a:latin typeface="メイリオ" panose="020B0604030504040204" pitchFamily="50" charset="-128"/>
                <a:ea typeface="メイリオ" panose="020B0604030504040204" pitchFamily="50" charset="-128"/>
              </a:rPr>
              <a:t>万円増の</a:t>
            </a:r>
            <a:r>
              <a:rPr lang="en-US" altLang="ja-JP" sz="1050" dirty="0">
                <a:latin typeface="メイリオ" panose="020B0604030504040204" pitchFamily="50" charset="-128"/>
                <a:ea typeface="メイリオ" panose="020B0604030504040204" pitchFamily="50" charset="-128"/>
              </a:rPr>
              <a:t>41</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6,700</a:t>
            </a:r>
            <a:r>
              <a:rPr lang="ja-JP" altLang="en-US" sz="1050" dirty="0">
                <a:latin typeface="メイリオ" panose="020B0604030504040204" pitchFamily="50" charset="-128"/>
                <a:ea typeface="メイリオ" panose="020B0604030504040204" pitchFamily="50" charset="-128"/>
              </a:rPr>
              <a:t>万円の増加となりました。</a:t>
            </a:r>
            <a:endParaRPr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現金及び現金同等物期末残高</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b="1"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業務活動により</a:t>
            </a:r>
            <a:r>
              <a:rPr lang="en-US" altLang="ja-JP" sz="1050" dirty="0">
                <a:latin typeface="メイリオ" panose="020B0604030504040204" pitchFamily="50" charset="-128"/>
                <a:ea typeface="メイリオ" panose="020B0604030504040204" pitchFamily="50" charset="-128"/>
              </a:rPr>
              <a:t>39</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3,400</a:t>
            </a:r>
            <a:r>
              <a:rPr lang="ja-JP" altLang="en-US" sz="1050" dirty="0">
                <a:latin typeface="メイリオ" panose="020B0604030504040204" pitchFamily="50" charset="-128"/>
                <a:ea typeface="メイリオ" panose="020B0604030504040204" pitchFamily="50" charset="-128"/>
              </a:rPr>
              <a:t>万円増加、投資活動により</a:t>
            </a:r>
            <a:r>
              <a:rPr lang="en-US" altLang="ja-JP" sz="1050" dirty="0">
                <a:latin typeface="メイリオ" panose="020B0604030504040204" pitchFamily="50" charset="-128"/>
                <a:ea typeface="メイリオ" panose="020B0604030504040204" pitchFamily="50" charset="-128"/>
              </a:rPr>
              <a:t>51</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9,000</a:t>
            </a:r>
            <a:r>
              <a:rPr lang="ja-JP" altLang="en-US" sz="1050" dirty="0">
                <a:latin typeface="メイリオ" panose="020B0604030504040204" pitchFamily="50" charset="-128"/>
                <a:ea typeface="メイリオ" panose="020B0604030504040204" pitchFamily="50" charset="-128"/>
              </a:rPr>
              <a:t>万円増加、財務活動により</a:t>
            </a:r>
            <a:r>
              <a:rPr lang="en-US" altLang="ja-JP" sz="1050" dirty="0">
                <a:latin typeface="メイリオ" panose="020B0604030504040204" pitchFamily="50" charset="-128"/>
                <a:ea typeface="メイリオ" panose="020B0604030504040204" pitchFamily="50" charset="-128"/>
              </a:rPr>
              <a:t>41</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6,700</a:t>
            </a:r>
            <a:r>
              <a:rPr lang="ja-JP" altLang="en-US" sz="1050" dirty="0">
                <a:latin typeface="メイリオ" panose="020B0604030504040204" pitchFamily="50" charset="-128"/>
                <a:ea typeface="メイリオ" panose="020B0604030504040204" pitchFamily="50" charset="-128"/>
              </a:rPr>
              <a:t>万円増加したことから、前年度末に比べ</a:t>
            </a:r>
            <a:r>
              <a:rPr lang="en-US" altLang="ja-JP" sz="1050" dirty="0">
                <a:latin typeface="メイリオ" panose="020B0604030504040204" pitchFamily="50" charset="-128"/>
                <a:ea typeface="メイリオ" panose="020B0604030504040204" pitchFamily="50" charset="-128"/>
              </a:rPr>
              <a:t>132</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9,100</a:t>
            </a:r>
            <a:r>
              <a:rPr lang="ja-JP" altLang="en-US" sz="1050" dirty="0">
                <a:latin typeface="メイリオ" panose="020B0604030504040204" pitchFamily="50" charset="-128"/>
                <a:ea typeface="メイリオ" panose="020B0604030504040204" pitchFamily="50" charset="-128"/>
              </a:rPr>
              <a:t>万円増の</a:t>
            </a:r>
            <a:r>
              <a:rPr lang="en-US" altLang="ja-JP" sz="1050" dirty="0">
                <a:latin typeface="メイリオ" panose="020B0604030504040204" pitchFamily="50" charset="-128"/>
                <a:ea typeface="メイリオ" panose="020B0604030504040204" pitchFamily="50" charset="-128"/>
              </a:rPr>
              <a:t>136</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1,900</a:t>
            </a:r>
            <a:r>
              <a:rPr lang="ja-JP" altLang="en-US" sz="1050" dirty="0">
                <a:latin typeface="メイリオ" panose="020B0604030504040204" pitchFamily="50" charset="-128"/>
                <a:ea typeface="メイリオ" panose="020B0604030504040204" pitchFamily="50" charset="-128"/>
              </a:rPr>
              <a:t>万円となりました。</a:t>
            </a:r>
            <a:endParaRPr lang="en-US" altLang="ja-JP" sz="1050" dirty="0">
              <a:latin typeface="メイリオ" panose="020B0604030504040204" pitchFamily="50" charset="-128"/>
              <a:ea typeface="メイリオ" panose="020B0604030504040204" pitchFamily="50" charset="-128"/>
            </a:endParaRPr>
          </a:p>
        </p:txBody>
      </p:sp>
      <p:cxnSp>
        <p:nvCxnSpPr>
          <p:cNvPr id="5" name="直線コネクタ 4"/>
          <p:cNvCxnSpPr/>
          <p:nvPr/>
        </p:nvCxnSpPr>
        <p:spPr>
          <a:xfrm>
            <a:off x="722525" y="546136"/>
            <a:ext cx="6084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722525" y="4130131"/>
            <a:ext cx="6084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442525" y="5814988"/>
            <a:ext cx="5364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0030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5"/>
            </a:pPr>
            <a:r>
              <a:rPr lang="ja-JP" altLang="en-US" sz="1600" b="1" dirty="0">
                <a:latin typeface="メイリオ" panose="020B0604030504040204" pitchFamily="50" charset="-128"/>
                <a:ea typeface="メイリオ" panose="020B0604030504040204" pitchFamily="50" charset="-128"/>
              </a:rPr>
              <a:t>決算ハイライト</a:t>
            </a:r>
          </a:p>
        </p:txBody>
      </p:sp>
      <p:sp>
        <p:nvSpPr>
          <p:cNvPr id="13" name="テキスト ボックス 12"/>
          <p:cNvSpPr txBox="1"/>
          <p:nvPr/>
        </p:nvSpPr>
        <p:spPr>
          <a:xfrm>
            <a:off x="46145" y="9690556"/>
            <a:ext cx="24878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9</a:t>
            </a:r>
            <a:endParaRPr lang="ja-JP" altLang="en-US" sz="800" dirty="0">
              <a:latin typeface="メイリオ" panose="020B0604030504040204" pitchFamily="50" charset="-128"/>
              <a:ea typeface="メイリオ" panose="020B0604030504040204" pitchFamily="50" charset="-128"/>
            </a:endParaRPr>
          </a:p>
        </p:txBody>
      </p:sp>
      <p:sp>
        <p:nvSpPr>
          <p:cNvPr id="7" name="タイトル 1"/>
          <p:cNvSpPr txBox="1">
            <a:spLocks/>
          </p:cNvSpPr>
          <p:nvPr/>
        </p:nvSpPr>
        <p:spPr>
          <a:xfrm>
            <a:off x="4" y="358792"/>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2"/>
            </a:pPr>
            <a:r>
              <a:rPr lang="ja-JP" altLang="en-US" sz="1600" b="1" dirty="0">
                <a:latin typeface="メイリオ" panose="020B0604030504040204" pitchFamily="50" charset="-128"/>
                <a:ea typeface="メイリオ" panose="020B0604030504040204" pitchFamily="50" charset="-128"/>
              </a:rPr>
              <a:t>港湾施設提供事業</a:t>
            </a:r>
          </a:p>
        </p:txBody>
      </p:sp>
      <p:sp>
        <p:nvSpPr>
          <p:cNvPr id="9" name="テキスト ボックス 8"/>
          <p:cNvSpPr txBox="1"/>
          <p:nvPr/>
        </p:nvSpPr>
        <p:spPr>
          <a:xfrm>
            <a:off x="0" y="6435819"/>
            <a:ext cx="6858000" cy="3254737"/>
          </a:xfrm>
          <a:prstGeom prst="rect">
            <a:avLst/>
          </a:prstGeom>
          <a:noFill/>
        </p:spPr>
        <p:txBody>
          <a:bodyPr wrap="square" rtlCol="0">
            <a:spAutoFit/>
          </a:bodyPr>
          <a:lstStyle/>
          <a:p>
            <a:pPr>
              <a:lnSpc>
                <a:spcPct val="150000"/>
              </a:lnSpc>
            </a:pPr>
            <a:r>
              <a:rPr kumimoji="1" lang="ja-JP" altLang="en-US" sz="1100" b="1" dirty="0">
                <a:solidFill>
                  <a:srgbClr val="0070C0"/>
                </a:solidFill>
                <a:latin typeface="メイリオ" panose="020B0604030504040204" pitchFamily="50" charset="-128"/>
                <a:ea typeface="メイリオ" panose="020B0604030504040204" pitchFamily="50" charset="-128"/>
              </a:rPr>
              <a:t>業績概況</a:t>
            </a:r>
            <a:endParaRPr kumimoji="1" lang="en-US" altLang="ja-JP" sz="1100" b="1" dirty="0">
              <a:solidFill>
                <a:srgbClr val="0070C0"/>
              </a:solidFill>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営業収益</a:t>
            </a:r>
            <a:endParaRPr kumimoji="1"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前年度に比べ</a:t>
            </a:r>
            <a:r>
              <a:rPr lang="en-US" altLang="ja-JP" sz="1050" dirty="0">
                <a:latin typeface="メイリオ" panose="020B0604030504040204" pitchFamily="50" charset="-128"/>
                <a:ea typeface="メイリオ" panose="020B0604030504040204" pitchFamily="50" charset="-128"/>
              </a:rPr>
              <a:t>1,500</a:t>
            </a:r>
            <a:r>
              <a:rPr lang="ja-JP" altLang="en-US" sz="1050" dirty="0">
                <a:latin typeface="メイリオ" panose="020B0604030504040204" pitchFamily="50" charset="-128"/>
                <a:ea typeface="メイリオ" panose="020B0604030504040204" pitchFamily="50" charset="-128"/>
              </a:rPr>
              <a:t>万円減の</a:t>
            </a:r>
            <a:r>
              <a:rPr lang="en-US" altLang="ja-JP" sz="1050" dirty="0">
                <a:latin typeface="メイリオ" panose="020B0604030504040204" pitchFamily="50" charset="-128"/>
                <a:ea typeface="メイリオ" panose="020B0604030504040204" pitchFamily="50" charset="-128"/>
              </a:rPr>
              <a:t>44</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8,100</a:t>
            </a:r>
            <a:r>
              <a:rPr lang="ja-JP" altLang="en-US" sz="1050" dirty="0">
                <a:latin typeface="メイリオ" panose="020B0604030504040204" pitchFamily="50" charset="-128"/>
                <a:ea typeface="メイリオ" panose="020B0604030504040204" pitchFamily="50" charset="-128"/>
              </a:rPr>
              <a:t>万円となりました。</a:t>
            </a:r>
            <a:endParaRPr lang="en-US" altLang="ja-JP" sz="1050"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これは、</a:t>
            </a:r>
            <a:r>
              <a:rPr lang="en-US" altLang="ja-JP" sz="1050" dirty="0">
                <a:latin typeface="メイリオ" panose="020B0604030504040204" pitchFamily="50" charset="-128"/>
                <a:ea typeface="メイリオ" panose="020B0604030504040204" pitchFamily="50" charset="-128"/>
              </a:rPr>
              <a:t>C-12</a:t>
            </a:r>
            <a:r>
              <a:rPr lang="ja-JP" altLang="en-US" sz="1050" dirty="0">
                <a:latin typeface="メイリオ" panose="020B0604030504040204" pitchFamily="50" charset="-128"/>
                <a:ea typeface="メイリオ" panose="020B0604030504040204" pitchFamily="50" charset="-128"/>
              </a:rPr>
              <a:t>埠頭用地を国へ売却したことに伴い土地賃貸料が減少したことなどによるものです。</a:t>
            </a:r>
            <a:endParaRPr kumimoji="1"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営業損益</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前年度に比べ</a:t>
            </a:r>
            <a:r>
              <a:rPr lang="en-US" altLang="ja-JP" sz="1050" dirty="0">
                <a:latin typeface="メイリオ" panose="020B0604030504040204" pitchFamily="50" charset="-128"/>
                <a:ea typeface="メイリオ" panose="020B0604030504040204" pitchFamily="50" charset="-128"/>
              </a:rPr>
              <a:t>6,400</a:t>
            </a:r>
            <a:r>
              <a:rPr lang="ja-JP" altLang="en-US" sz="1050" dirty="0">
                <a:latin typeface="メイリオ" panose="020B0604030504040204" pitchFamily="50" charset="-128"/>
                <a:ea typeface="メイリオ" panose="020B0604030504040204" pitchFamily="50" charset="-128"/>
              </a:rPr>
              <a:t>万円減の</a:t>
            </a:r>
            <a:r>
              <a:rPr lang="en-US" altLang="ja-JP" sz="1050" dirty="0">
                <a:latin typeface="メイリオ" panose="020B0604030504040204" pitchFamily="50" charset="-128"/>
                <a:ea typeface="メイリオ" panose="020B0604030504040204" pitchFamily="50" charset="-128"/>
              </a:rPr>
              <a:t>8</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9,000</a:t>
            </a:r>
            <a:r>
              <a:rPr lang="ja-JP" altLang="en-US" sz="1050" dirty="0">
                <a:latin typeface="メイリオ" panose="020B0604030504040204" pitchFamily="50" charset="-128"/>
                <a:ea typeface="メイリオ" panose="020B0604030504040204" pitchFamily="50" charset="-128"/>
              </a:rPr>
              <a:t>万円の黒字となりました。</a:t>
            </a:r>
            <a:endParaRPr lang="en-US" altLang="ja-JP" sz="1050"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これは、上記の理由に加え、上屋の補修工事費用が増加したことなどによるものです。</a:t>
            </a:r>
            <a:endParaRPr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kumimoji="1" lang="ja-JP" altLang="en-US" sz="1050" b="1" dirty="0">
                <a:latin typeface="メイリオ" panose="020B0604030504040204" pitchFamily="50" charset="-128"/>
                <a:ea typeface="メイリオ" panose="020B0604030504040204" pitchFamily="50" charset="-128"/>
              </a:rPr>
              <a:t>経常損益</a:t>
            </a:r>
            <a:endParaRPr kumimoji="1"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前年度に比べ</a:t>
            </a:r>
            <a:r>
              <a:rPr lang="en-US" altLang="ja-JP" sz="1050" dirty="0">
                <a:latin typeface="メイリオ" panose="020B0604030504040204" pitchFamily="50" charset="-128"/>
                <a:ea typeface="メイリオ" panose="020B0604030504040204" pitchFamily="50" charset="-128"/>
              </a:rPr>
              <a:t>8,300</a:t>
            </a:r>
            <a:r>
              <a:rPr lang="ja-JP" altLang="en-US" sz="1050" dirty="0">
                <a:latin typeface="メイリオ" panose="020B0604030504040204" pitchFamily="50" charset="-128"/>
                <a:ea typeface="メイリオ" panose="020B0604030504040204" pitchFamily="50" charset="-128"/>
              </a:rPr>
              <a:t>万円減の</a:t>
            </a:r>
            <a:r>
              <a:rPr lang="en-US" altLang="ja-JP" sz="1050" dirty="0">
                <a:latin typeface="メイリオ" panose="020B0604030504040204" pitchFamily="50" charset="-128"/>
                <a:ea typeface="メイリオ" panose="020B0604030504040204" pitchFamily="50" charset="-128"/>
              </a:rPr>
              <a:t>8</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2,700</a:t>
            </a:r>
            <a:r>
              <a:rPr lang="ja-JP" altLang="en-US" sz="1050" dirty="0">
                <a:latin typeface="メイリオ" panose="020B0604030504040204" pitchFamily="50" charset="-128"/>
                <a:ea typeface="メイリオ" panose="020B0604030504040204" pitchFamily="50" charset="-128"/>
              </a:rPr>
              <a:t>万円の黒字となりました。</a:t>
            </a:r>
            <a:endParaRPr lang="en-US" altLang="ja-JP" sz="1050"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これは、上記の理由に加え、引当金戻入額が減少したことなどによるものです。</a:t>
            </a:r>
            <a:endParaRPr kumimoji="1"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当年度純損益</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前年度に比べ</a:t>
            </a:r>
            <a:r>
              <a:rPr lang="en-US" altLang="ja-JP" sz="1050" dirty="0">
                <a:latin typeface="メイリオ" panose="020B0604030504040204" pitchFamily="50" charset="-128"/>
                <a:ea typeface="メイリオ" panose="020B0604030504040204" pitchFamily="50" charset="-128"/>
              </a:rPr>
              <a:t>24</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7,900</a:t>
            </a:r>
            <a:r>
              <a:rPr lang="ja-JP" altLang="en-US" sz="1050" dirty="0">
                <a:latin typeface="メイリオ" panose="020B0604030504040204" pitchFamily="50" charset="-128"/>
                <a:ea typeface="メイリオ" panose="020B0604030504040204" pitchFamily="50" charset="-128"/>
              </a:rPr>
              <a:t>万円減の</a:t>
            </a:r>
            <a:r>
              <a:rPr lang="en-US" altLang="ja-JP" sz="1050" dirty="0">
                <a:latin typeface="メイリオ" panose="020B0604030504040204" pitchFamily="50" charset="-128"/>
                <a:ea typeface="メイリオ" panose="020B0604030504040204" pitchFamily="50" charset="-128"/>
              </a:rPr>
              <a:t>8</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2,700</a:t>
            </a:r>
            <a:r>
              <a:rPr lang="ja-JP" altLang="en-US" sz="1050" dirty="0">
                <a:latin typeface="メイリオ" panose="020B0604030504040204" pitchFamily="50" charset="-128"/>
                <a:ea typeface="メイリオ" panose="020B0604030504040204" pitchFamily="50" charset="-128"/>
              </a:rPr>
              <a:t>万円の黒字となりました。</a:t>
            </a:r>
            <a:endParaRPr lang="en-US" altLang="ja-JP" sz="1050"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これは</a:t>
            </a:r>
            <a:r>
              <a:rPr lang="en-US" altLang="ja-JP" sz="1050" dirty="0">
                <a:latin typeface="メイリオ" panose="020B0604030504040204" pitchFamily="50" charset="-128"/>
                <a:ea typeface="メイリオ" panose="020B0604030504040204" pitchFamily="50" charset="-128"/>
              </a:rPr>
              <a:t>C-12</a:t>
            </a:r>
            <a:r>
              <a:rPr lang="ja-JP" altLang="en-US" sz="1050" dirty="0">
                <a:latin typeface="メイリオ" panose="020B0604030504040204" pitchFamily="50" charset="-128"/>
                <a:ea typeface="メイリオ" panose="020B0604030504040204" pitchFamily="50" charset="-128"/>
              </a:rPr>
              <a:t>埠頭用地を国へ売却したことに伴う固定資産売却益が皆減したことなどによるものです。</a:t>
            </a:r>
            <a:endParaRPr lang="en-US" altLang="ja-JP" sz="1050" dirty="0">
              <a:latin typeface="メイリオ" panose="020B0604030504040204" pitchFamily="50" charset="-128"/>
              <a:ea typeface="メイリオ" panose="020B0604030504040204" pitchFamily="50" charset="-128"/>
            </a:endParaRPr>
          </a:p>
        </p:txBody>
      </p:sp>
      <p:cxnSp>
        <p:nvCxnSpPr>
          <p:cNvPr id="10" name="直線コネクタ 9"/>
          <p:cNvCxnSpPr/>
          <p:nvPr/>
        </p:nvCxnSpPr>
        <p:spPr>
          <a:xfrm>
            <a:off x="741733" y="6609535"/>
            <a:ext cx="6084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326993" y="742982"/>
            <a:ext cx="4852610" cy="307777"/>
          </a:xfrm>
          <a:prstGeom prst="rect">
            <a:avLst/>
          </a:prstGeom>
          <a:noFill/>
        </p:spPr>
        <p:txBody>
          <a:bodyPr wrap="non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kumimoji="1" lang="ja-JP" altLang="en-US" sz="1400" b="1" dirty="0">
                <a:solidFill>
                  <a:srgbClr val="FF0000"/>
                </a:solidFill>
                <a:latin typeface="メイリオ" panose="020B0604030504040204" pitchFamily="50" charset="-128"/>
                <a:ea typeface="メイリオ" panose="020B0604030504040204" pitchFamily="50" charset="-128"/>
              </a:rPr>
              <a:t>大阪港埋立事業との会計内取引の金額を含んでいます。</a:t>
            </a:r>
          </a:p>
        </p:txBody>
      </p:sp>
      <p:pic>
        <p:nvPicPr>
          <p:cNvPr id="3" name="図 2"/>
          <p:cNvPicPr preferRelativeResize="0">
            <a:picLocks/>
          </p:cNvPicPr>
          <p:nvPr/>
        </p:nvPicPr>
        <p:blipFill>
          <a:blip r:embed="rId2"/>
          <a:stretch>
            <a:fillRect/>
          </a:stretch>
        </p:blipFill>
        <p:spPr>
          <a:xfrm>
            <a:off x="459000" y="1050759"/>
            <a:ext cx="5940000" cy="5040000"/>
          </a:xfrm>
          <a:prstGeom prst="rect">
            <a:avLst/>
          </a:prstGeom>
        </p:spPr>
      </p:pic>
    </p:spTree>
    <p:extLst>
      <p:ext uri="{BB962C8B-B14F-4D97-AF65-F5344CB8AC3E}">
        <p14:creationId xmlns:p14="http://schemas.microsoft.com/office/powerpoint/2010/main" val="1595303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360001"/>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3"/>
            </a:pPr>
            <a:r>
              <a:rPr lang="ja-JP" altLang="en-US" sz="1600" b="1" dirty="0">
                <a:latin typeface="メイリオ" panose="020B0604030504040204" pitchFamily="50" charset="-128"/>
                <a:ea typeface="メイリオ" panose="020B0604030504040204" pitchFamily="50" charset="-128"/>
              </a:rPr>
              <a:t>大阪港埋立事業</a:t>
            </a:r>
          </a:p>
        </p:txBody>
      </p:sp>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5"/>
            </a:pPr>
            <a:r>
              <a:rPr lang="ja-JP" altLang="en-US" sz="1600" b="1" dirty="0">
                <a:latin typeface="メイリオ" panose="020B0604030504040204" pitchFamily="50" charset="-128"/>
                <a:ea typeface="メイリオ" panose="020B0604030504040204" pitchFamily="50" charset="-128"/>
              </a:rPr>
              <a:t>決算ハイライト</a:t>
            </a:r>
          </a:p>
        </p:txBody>
      </p:sp>
      <p:sp>
        <p:nvSpPr>
          <p:cNvPr id="13" name="テキスト ボックス 12"/>
          <p:cNvSpPr txBox="1"/>
          <p:nvPr/>
        </p:nvSpPr>
        <p:spPr>
          <a:xfrm>
            <a:off x="6577153"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10</a:t>
            </a:r>
            <a:endParaRPr lang="ja-JP" altLang="en-US" sz="80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1" y="6408889"/>
            <a:ext cx="6858000" cy="3497111"/>
          </a:xfrm>
          <a:prstGeom prst="rect">
            <a:avLst/>
          </a:prstGeom>
          <a:noFill/>
        </p:spPr>
        <p:txBody>
          <a:bodyPr wrap="square" rtlCol="0">
            <a:spAutoFit/>
          </a:bodyPr>
          <a:lstStyle/>
          <a:p>
            <a:pPr>
              <a:lnSpc>
                <a:spcPct val="150000"/>
              </a:lnSpc>
            </a:pPr>
            <a:r>
              <a:rPr kumimoji="1" lang="ja-JP" altLang="en-US" sz="1100" b="1" dirty="0">
                <a:solidFill>
                  <a:srgbClr val="0070C0"/>
                </a:solidFill>
                <a:latin typeface="メイリオ" panose="020B0604030504040204" pitchFamily="50" charset="-128"/>
                <a:ea typeface="メイリオ" panose="020B0604030504040204" pitchFamily="50" charset="-128"/>
              </a:rPr>
              <a:t>業績概況</a:t>
            </a:r>
            <a:endParaRPr kumimoji="1" lang="en-US" altLang="ja-JP" sz="1100" b="1" dirty="0">
              <a:solidFill>
                <a:srgbClr val="0070C0"/>
              </a:solidFill>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営業収益</a:t>
            </a:r>
            <a:endParaRPr kumimoji="1"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前年度に比べ</a:t>
            </a:r>
            <a:r>
              <a:rPr lang="en-US" altLang="ja-JP" sz="1050" dirty="0">
                <a:latin typeface="メイリオ" panose="020B0604030504040204" pitchFamily="50" charset="-128"/>
                <a:ea typeface="メイリオ" panose="020B0604030504040204" pitchFamily="50" charset="-128"/>
              </a:rPr>
              <a:t>343</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4,600</a:t>
            </a:r>
            <a:r>
              <a:rPr lang="ja-JP" altLang="en-US" sz="1050" dirty="0">
                <a:latin typeface="メイリオ" panose="020B0604030504040204" pitchFamily="50" charset="-128"/>
                <a:ea typeface="メイリオ" panose="020B0604030504040204" pitchFamily="50" charset="-128"/>
              </a:rPr>
              <a:t>万円増の</a:t>
            </a:r>
            <a:r>
              <a:rPr lang="en-US" altLang="ja-JP" sz="1050" dirty="0">
                <a:latin typeface="メイリオ" panose="020B0604030504040204" pitchFamily="50" charset="-128"/>
                <a:ea typeface="メイリオ" panose="020B0604030504040204" pitchFamily="50" charset="-128"/>
              </a:rPr>
              <a:t>414</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1,700</a:t>
            </a:r>
            <a:r>
              <a:rPr lang="ja-JP" altLang="en-US" sz="1050" dirty="0">
                <a:latin typeface="メイリオ" panose="020B0604030504040204" pitchFamily="50" charset="-128"/>
                <a:ea typeface="メイリオ" panose="020B0604030504040204" pitchFamily="50" charset="-128"/>
              </a:rPr>
              <a:t>万円となりました。</a:t>
            </a:r>
            <a:endParaRPr lang="en-US" altLang="ja-JP" sz="1050"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これは、土地売却収益が増加したことなどによるものです。</a:t>
            </a:r>
            <a:endParaRPr kumimoji="1"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営業損益</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前年度に比べ</a:t>
            </a:r>
            <a:r>
              <a:rPr lang="en-US" altLang="ja-JP" sz="1050" dirty="0">
                <a:latin typeface="メイリオ" panose="020B0604030504040204" pitchFamily="50" charset="-128"/>
                <a:ea typeface="メイリオ" panose="020B0604030504040204" pitchFamily="50" charset="-128"/>
              </a:rPr>
              <a:t>165</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4,300</a:t>
            </a:r>
            <a:r>
              <a:rPr lang="ja-JP" altLang="en-US" sz="1050" dirty="0">
                <a:latin typeface="メイリオ" panose="020B0604030504040204" pitchFamily="50" charset="-128"/>
                <a:ea typeface="メイリオ" panose="020B0604030504040204" pitchFamily="50" charset="-128"/>
              </a:rPr>
              <a:t>万円増の</a:t>
            </a:r>
            <a:r>
              <a:rPr lang="en-US" altLang="ja-JP" sz="1050" dirty="0">
                <a:latin typeface="メイリオ" panose="020B0604030504040204" pitchFamily="50" charset="-128"/>
                <a:ea typeface="メイリオ" panose="020B0604030504040204" pitchFamily="50" charset="-128"/>
              </a:rPr>
              <a:t>216</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9,400</a:t>
            </a:r>
            <a:r>
              <a:rPr lang="ja-JP" altLang="en-US" sz="1050" dirty="0">
                <a:latin typeface="メイリオ" panose="020B0604030504040204" pitchFamily="50" charset="-128"/>
                <a:ea typeface="メイリオ" panose="020B0604030504040204" pitchFamily="50" charset="-128"/>
              </a:rPr>
              <a:t>万円の黒字となりました。</a:t>
            </a:r>
            <a:endParaRPr lang="en-US" altLang="ja-JP" sz="1050"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これは、上記の理由により営業収益が増加したことなどによるものです。</a:t>
            </a:r>
            <a:endParaRPr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kumimoji="1" lang="ja-JP" altLang="en-US" sz="1050" b="1" dirty="0">
                <a:latin typeface="メイリオ" panose="020B0604030504040204" pitchFamily="50" charset="-128"/>
                <a:ea typeface="メイリオ" panose="020B0604030504040204" pitchFamily="50" charset="-128"/>
              </a:rPr>
              <a:t>経常損益</a:t>
            </a:r>
            <a:endParaRPr kumimoji="1"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前年度に比べ</a:t>
            </a:r>
            <a:r>
              <a:rPr lang="en-US" altLang="ja-JP" sz="1050" dirty="0">
                <a:latin typeface="メイリオ" panose="020B0604030504040204" pitchFamily="50" charset="-128"/>
                <a:ea typeface="メイリオ" panose="020B0604030504040204" pitchFamily="50" charset="-128"/>
              </a:rPr>
              <a:t>173</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8,900</a:t>
            </a:r>
            <a:r>
              <a:rPr lang="ja-JP" altLang="en-US" sz="1050" dirty="0">
                <a:latin typeface="メイリオ" panose="020B0604030504040204" pitchFamily="50" charset="-128"/>
                <a:ea typeface="メイリオ" panose="020B0604030504040204" pitchFamily="50" charset="-128"/>
              </a:rPr>
              <a:t>万円増の</a:t>
            </a:r>
            <a:r>
              <a:rPr lang="en-US" altLang="ja-JP" sz="1050" dirty="0">
                <a:latin typeface="メイリオ" panose="020B0604030504040204" pitchFamily="50" charset="-128"/>
                <a:ea typeface="メイリオ" panose="020B0604030504040204" pitchFamily="50" charset="-128"/>
              </a:rPr>
              <a:t>203</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1,900</a:t>
            </a:r>
            <a:r>
              <a:rPr lang="ja-JP" altLang="en-US" sz="1050" dirty="0">
                <a:latin typeface="メイリオ" panose="020B0604030504040204" pitchFamily="50" charset="-128"/>
                <a:ea typeface="メイリオ" panose="020B0604030504040204" pitchFamily="50" charset="-128"/>
              </a:rPr>
              <a:t>万円の黒字となりました。</a:t>
            </a:r>
            <a:endParaRPr lang="en-US" altLang="ja-JP" sz="1050"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これは、上記の理由に加え、一般会計繰出金が減少したことなどによるものです。</a:t>
            </a:r>
            <a:endParaRPr kumimoji="1"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当年度純損益</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前年度に比べ</a:t>
            </a:r>
            <a:r>
              <a:rPr lang="en-US" altLang="ja-JP" sz="1050" dirty="0">
                <a:latin typeface="メイリオ" panose="020B0604030504040204" pitchFamily="50" charset="-128"/>
                <a:ea typeface="メイリオ" panose="020B0604030504040204" pitchFamily="50" charset="-128"/>
              </a:rPr>
              <a:t>173</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9,800</a:t>
            </a:r>
            <a:r>
              <a:rPr lang="ja-JP" altLang="en-US" sz="1050" dirty="0">
                <a:latin typeface="メイリオ" panose="020B0604030504040204" pitchFamily="50" charset="-128"/>
                <a:ea typeface="メイリオ" panose="020B0604030504040204" pitchFamily="50" charset="-128"/>
              </a:rPr>
              <a:t>万円増の</a:t>
            </a:r>
            <a:r>
              <a:rPr lang="en-US" altLang="ja-JP" sz="1050" dirty="0">
                <a:latin typeface="メイリオ" panose="020B0604030504040204" pitchFamily="50" charset="-128"/>
                <a:ea typeface="メイリオ" panose="020B0604030504040204" pitchFamily="50" charset="-128"/>
              </a:rPr>
              <a:t>203</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1,900</a:t>
            </a:r>
            <a:r>
              <a:rPr lang="ja-JP" altLang="en-US" sz="1050" dirty="0">
                <a:latin typeface="メイリオ" panose="020B0604030504040204" pitchFamily="50" charset="-128"/>
                <a:ea typeface="メイリオ" panose="020B0604030504040204" pitchFamily="50" charset="-128"/>
              </a:rPr>
              <a:t>万円の黒字となりました。</a:t>
            </a:r>
            <a:endParaRPr lang="en-US" altLang="ja-JP" sz="1050"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これは、上記の理由に加え、南港ポートタウン管理センターにかかる減損損失額が皆減したことなどによるものです。</a:t>
            </a:r>
            <a:endParaRPr lang="en-US" altLang="ja-JP" sz="1050" dirty="0">
              <a:latin typeface="メイリオ" panose="020B0604030504040204" pitchFamily="50" charset="-128"/>
              <a:ea typeface="メイリオ" panose="020B0604030504040204" pitchFamily="50" charset="-128"/>
            </a:endParaRPr>
          </a:p>
        </p:txBody>
      </p:sp>
      <p:cxnSp>
        <p:nvCxnSpPr>
          <p:cNvPr id="11" name="直線コネクタ 10"/>
          <p:cNvCxnSpPr/>
          <p:nvPr/>
        </p:nvCxnSpPr>
        <p:spPr>
          <a:xfrm>
            <a:off x="773999" y="6582445"/>
            <a:ext cx="6084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321347" y="733724"/>
            <a:ext cx="5032147" cy="307777"/>
          </a:xfrm>
          <a:prstGeom prst="rect">
            <a:avLst/>
          </a:prstGeom>
          <a:noFill/>
        </p:spPr>
        <p:txBody>
          <a:bodyPr wrap="non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lang="ja-JP" altLang="en-US" sz="1400" b="1" dirty="0">
                <a:solidFill>
                  <a:srgbClr val="FF0000"/>
                </a:solidFill>
                <a:latin typeface="メイリオ" panose="020B0604030504040204" pitchFamily="50" charset="-128"/>
                <a:ea typeface="メイリオ" panose="020B0604030504040204" pitchFamily="50" charset="-128"/>
              </a:rPr>
              <a:t>港湾施設提供</a:t>
            </a:r>
            <a:r>
              <a:rPr kumimoji="1" lang="ja-JP" altLang="en-US" sz="1400" b="1" dirty="0">
                <a:solidFill>
                  <a:srgbClr val="FF0000"/>
                </a:solidFill>
                <a:latin typeface="メイリオ" panose="020B0604030504040204" pitchFamily="50" charset="-128"/>
                <a:ea typeface="メイリオ" panose="020B0604030504040204" pitchFamily="50" charset="-128"/>
              </a:rPr>
              <a:t>事業との会計内取引の金額を含んでいます。</a:t>
            </a:r>
          </a:p>
        </p:txBody>
      </p:sp>
      <p:pic>
        <p:nvPicPr>
          <p:cNvPr id="4" name="図 3"/>
          <p:cNvPicPr preferRelativeResize="0">
            <a:picLocks/>
          </p:cNvPicPr>
          <p:nvPr/>
        </p:nvPicPr>
        <p:blipFill>
          <a:blip r:embed="rId2"/>
          <a:stretch>
            <a:fillRect/>
          </a:stretch>
        </p:blipFill>
        <p:spPr>
          <a:xfrm>
            <a:off x="458999" y="1037557"/>
            <a:ext cx="5940000" cy="5040000"/>
          </a:xfrm>
          <a:prstGeom prst="rect">
            <a:avLst/>
          </a:prstGeom>
        </p:spPr>
      </p:pic>
    </p:spTree>
    <p:extLst>
      <p:ext uri="{BB962C8B-B14F-4D97-AF65-F5344CB8AC3E}">
        <p14:creationId xmlns:p14="http://schemas.microsoft.com/office/powerpoint/2010/main" val="2782656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0" y="9105497"/>
            <a:ext cx="6660000" cy="507831"/>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当該年度において、経常費用が使用料収益などによってどの程度賄われているかを示すものである。</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数値が</a:t>
            </a:r>
            <a:r>
              <a:rPr lang="en-US" altLang="ja-JP" sz="900" dirty="0">
                <a:latin typeface="メイリオ" panose="020B0604030504040204" pitchFamily="50" charset="-128"/>
                <a:ea typeface="メイリオ" panose="020B0604030504040204" pitchFamily="50" charset="-128"/>
              </a:rPr>
              <a:t>100</a:t>
            </a:r>
            <a:r>
              <a:rPr lang="ja-JP" altLang="en-US" sz="900" dirty="0">
                <a:latin typeface="メイリオ" panose="020B0604030504040204" pitchFamily="50" charset="-128"/>
                <a:ea typeface="メイリオ" panose="020B0604030504040204" pitchFamily="50" charset="-128"/>
              </a:rPr>
              <a:t>％未満の場合、事業に必要な費用を使用料収益などで賄えていないことを意味する。</a:t>
            </a:r>
            <a:endParaRPr kumimoji="1" lang="ja-JP" altLang="en-US" sz="900" dirty="0">
              <a:latin typeface="メイリオ" panose="020B0604030504040204" pitchFamily="50" charset="-128"/>
              <a:ea typeface="メイリオ" panose="020B0604030504040204" pitchFamily="50" charset="-128"/>
            </a:endParaRPr>
          </a:p>
        </p:txBody>
      </p:sp>
      <p:sp>
        <p:nvSpPr>
          <p:cNvPr id="5" name="タイトル 1"/>
          <p:cNvSpPr txBox="1">
            <a:spLocks/>
          </p:cNvSpPr>
          <p:nvPr/>
        </p:nvSpPr>
        <p:spPr>
          <a:xfrm>
            <a:off x="-1" y="346623"/>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a:pPr>
            <a:r>
              <a:rPr lang="ja-JP" altLang="en-US" sz="1600" b="1" dirty="0">
                <a:latin typeface="メイリオ" panose="020B0604030504040204" pitchFamily="50" charset="-128"/>
                <a:ea typeface="メイリオ" panose="020B0604030504040204" pitchFamily="50" charset="-128"/>
              </a:rPr>
              <a:t>港湾施設提供事業</a:t>
            </a:r>
          </a:p>
        </p:txBody>
      </p:sp>
      <p:sp>
        <p:nvSpPr>
          <p:cNvPr id="9" name="タイトル 1"/>
          <p:cNvSpPr txBox="1">
            <a:spLocks/>
          </p:cNvSpPr>
          <p:nvPr/>
        </p:nvSpPr>
        <p:spPr>
          <a:xfrm>
            <a:off x="93304" y="1034119"/>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a:pPr>
            <a:r>
              <a:rPr lang="ja-JP" altLang="en-US" sz="1600" b="1" dirty="0">
                <a:solidFill>
                  <a:srgbClr val="0070C0"/>
                </a:solidFill>
                <a:latin typeface="メイリオ" panose="020B0604030504040204" pitchFamily="50" charset="-128"/>
                <a:ea typeface="メイリオ" panose="020B0604030504040204" pitchFamily="50" charset="-128"/>
              </a:rPr>
              <a:t>収益性</a:t>
            </a:r>
          </a:p>
        </p:txBody>
      </p:sp>
      <p:pic>
        <p:nvPicPr>
          <p:cNvPr id="16" name="図 15"/>
          <p:cNvPicPr>
            <a:picLocks noChangeAspect="1"/>
          </p:cNvPicPr>
          <p:nvPr/>
        </p:nvPicPr>
        <p:blipFill>
          <a:blip r:embed="rId2"/>
          <a:stretch>
            <a:fillRect/>
          </a:stretch>
        </p:blipFill>
        <p:spPr>
          <a:xfrm>
            <a:off x="93304" y="4714224"/>
            <a:ext cx="2891333" cy="381938"/>
          </a:xfrm>
          <a:prstGeom prst="rect">
            <a:avLst/>
          </a:prstGeom>
        </p:spPr>
      </p:pic>
      <p:sp>
        <p:nvSpPr>
          <p:cNvPr id="17"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8" name="テキスト ボックス 17"/>
          <p:cNvSpPr txBox="1"/>
          <p:nvPr/>
        </p:nvSpPr>
        <p:spPr>
          <a:xfrm>
            <a:off x="-12825" y="970097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11</a:t>
            </a:r>
            <a:endParaRPr lang="ja-JP" altLang="en-US" sz="800"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27957" y="5058720"/>
            <a:ext cx="6660000" cy="490519"/>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当該年度において、経常費用が経常収益によってどの程度賄われているかを示すものである。</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数値が</a:t>
            </a:r>
            <a:r>
              <a:rPr lang="en-US" altLang="ja-JP" sz="900" dirty="0">
                <a:latin typeface="メイリオ" panose="020B0604030504040204" pitchFamily="50" charset="-128"/>
                <a:ea typeface="メイリオ" panose="020B0604030504040204" pitchFamily="50" charset="-128"/>
              </a:rPr>
              <a:t>100</a:t>
            </a:r>
            <a:r>
              <a:rPr lang="ja-JP" altLang="en-US" sz="900" dirty="0">
                <a:latin typeface="メイリオ" panose="020B0604030504040204" pitchFamily="50" charset="-128"/>
                <a:ea typeface="メイリオ" panose="020B0604030504040204" pitchFamily="50" charset="-128"/>
              </a:rPr>
              <a:t>％未満の場合、経常損失が生じていることを意味する。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326993" y="724321"/>
            <a:ext cx="4852610" cy="307777"/>
          </a:xfrm>
          <a:prstGeom prst="rect">
            <a:avLst/>
          </a:prstGeom>
          <a:noFill/>
        </p:spPr>
        <p:txBody>
          <a:bodyPr wrap="non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kumimoji="1" lang="ja-JP" altLang="en-US" sz="1400" b="1" dirty="0">
                <a:solidFill>
                  <a:srgbClr val="FF0000"/>
                </a:solidFill>
                <a:latin typeface="メイリオ" panose="020B0604030504040204" pitchFamily="50" charset="-128"/>
                <a:ea typeface="メイリオ" panose="020B0604030504040204" pitchFamily="50" charset="-128"/>
              </a:rPr>
              <a:t>大阪港埋立事業との会計内取引の金額を含んでいます。</a:t>
            </a:r>
          </a:p>
        </p:txBody>
      </p:sp>
      <p:pic>
        <p:nvPicPr>
          <p:cNvPr id="6" name="図 5"/>
          <p:cNvPicPr>
            <a:picLocks noChangeAspect="1"/>
          </p:cNvPicPr>
          <p:nvPr/>
        </p:nvPicPr>
        <p:blipFill>
          <a:blip r:embed="rId3"/>
          <a:stretch>
            <a:fillRect/>
          </a:stretch>
        </p:blipFill>
        <p:spPr>
          <a:xfrm>
            <a:off x="143628" y="8852364"/>
            <a:ext cx="3951915" cy="349037"/>
          </a:xfrm>
          <a:prstGeom prst="rect">
            <a:avLst/>
          </a:prstGeom>
        </p:spPr>
      </p:pic>
      <p:pic>
        <p:nvPicPr>
          <p:cNvPr id="3" name="図 2"/>
          <p:cNvPicPr>
            <a:picLocks/>
          </p:cNvPicPr>
          <p:nvPr/>
        </p:nvPicPr>
        <p:blipFill>
          <a:blip r:embed="rId4"/>
          <a:stretch>
            <a:fillRect/>
          </a:stretch>
        </p:blipFill>
        <p:spPr>
          <a:xfrm>
            <a:off x="143043" y="1314969"/>
            <a:ext cx="6584400" cy="3373200"/>
          </a:xfrm>
          <a:prstGeom prst="rect">
            <a:avLst/>
          </a:prstGeom>
        </p:spPr>
      </p:pic>
      <p:pic>
        <p:nvPicPr>
          <p:cNvPr id="2" name="図 1">
            <a:extLst>
              <a:ext uri="{FF2B5EF4-FFF2-40B4-BE49-F238E27FC236}">
                <a16:creationId xmlns:a16="http://schemas.microsoft.com/office/drawing/2014/main" id="{639F4FF2-0C6F-FD09-4D7D-68A4802C4594}"/>
              </a:ext>
            </a:extLst>
          </p:cNvPr>
          <p:cNvPicPr preferRelativeResize="0">
            <a:picLocks/>
          </p:cNvPicPr>
          <p:nvPr/>
        </p:nvPicPr>
        <p:blipFill>
          <a:blip r:embed="rId5"/>
          <a:stretch>
            <a:fillRect/>
          </a:stretch>
        </p:blipFill>
        <p:spPr>
          <a:xfrm>
            <a:off x="225957" y="5526926"/>
            <a:ext cx="6393600" cy="3240000"/>
          </a:xfrm>
          <a:prstGeom prst="rect">
            <a:avLst/>
          </a:prstGeom>
        </p:spPr>
      </p:pic>
    </p:spTree>
    <p:extLst>
      <p:ext uri="{BB962C8B-B14F-4D97-AF65-F5344CB8AC3E}">
        <p14:creationId xmlns:p14="http://schemas.microsoft.com/office/powerpoint/2010/main" val="2488140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0" y="608902"/>
            <a:ext cx="6858000" cy="3077727"/>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a:latin typeface="メイリオ" panose="020B0604030504040204" pitchFamily="50" charset="-128"/>
                <a:ea typeface="メイリオ" panose="020B0604030504040204" pitchFamily="50" charset="-128"/>
              </a:rPr>
              <a:t>港湾施設提供事業の収益性について</a:t>
            </a:r>
            <a:endParaRPr lang="en-US" altLang="ja-JP" sz="1200" b="1"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荷役機械事業の収益性については、各指標ともに、前年度と比較して好転しています。これは、荷役機械の補修工事費用が前年度と比較して減少したことにより営業費用が減少したためです。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上屋倉庫事業の収益性については、各指標ともに、前年度と比較してほぼ横ばいとなっています。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このように、港湾施設提供事業全体の収益性については、各指標ともに、前年度と比較してほぼ横ばいとなっており、健全経営の水準とされる</a:t>
            </a:r>
            <a:r>
              <a:rPr lang="en-US" altLang="ja-JP" sz="1200" dirty="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を上回っています。今後とも、令和４年３月に策定した「港湾施設提供事業経営計画 </a:t>
            </a:r>
            <a:r>
              <a:rPr lang="en-US" altLang="ja-JP" sz="1200" dirty="0">
                <a:latin typeface="メイリオ" panose="020B0604030504040204" pitchFamily="50" charset="-128"/>
                <a:ea typeface="メイリオ" panose="020B0604030504040204" pitchFamily="50" charset="-128"/>
              </a:rPr>
              <a:t>Ver.5.0</a:t>
            </a:r>
            <a:r>
              <a:rPr lang="ja-JP" altLang="en-US" sz="1200" dirty="0">
                <a:latin typeface="メイリオ" panose="020B0604030504040204" pitchFamily="50" charset="-128"/>
                <a:ea typeface="メイリオ" panose="020B0604030504040204" pitchFamily="50" charset="-128"/>
              </a:rPr>
              <a:t>」を着実に進めることにより、経営改善を進め、収益性の改善に努めてまいります。</a:t>
            </a:r>
            <a:endParaRPr lang="en-US" altLang="ja-JP" sz="1200" dirty="0">
              <a:latin typeface="メイリオ" panose="020B0604030504040204" pitchFamily="50" charset="-128"/>
              <a:ea typeface="メイリオ" panose="020B0604030504040204" pitchFamily="50" charset="-128"/>
            </a:endParaRPr>
          </a:p>
          <a:p>
            <a:pPr marL="0" indent="0">
              <a:lnSpc>
                <a:spcPct val="150000"/>
              </a:lnSpc>
              <a:buNone/>
            </a:pPr>
            <a:r>
              <a:rPr lang="ja-JP" altLang="en-US" sz="1200" dirty="0">
                <a:latin typeface="メイリオ" panose="020B0604030504040204" pitchFamily="50" charset="-128"/>
                <a:ea typeface="メイリオ" panose="020B0604030504040204" pitchFamily="50" charset="-128"/>
              </a:rPr>
              <a:t>　</a:t>
            </a:r>
            <a:endParaRPr lang="en-US" altLang="ja-JP" sz="1200" dirty="0">
              <a:latin typeface="メイリオ" panose="020B0604030504040204" pitchFamily="50" charset="-128"/>
              <a:ea typeface="メイリオ" panose="020B0604030504040204" pitchFamily="50" charset="-128"/>
            </a:endParaRPr>
          </a:p>
        </p:txBody>
      </p:sp>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1" name="テキスト ボックス 10"/>
          <p:cNvSpPr txBox="1"/>
          <p:nvPr/>
        </p:nvSpPr>
        <p:spPr>
          <a:xfrm>
            <a:off x="6577153"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12</a:t>
            </a:r>
            <a:endParaRPr lang="ja-JP" altLang="en-US" sz="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22961881"/>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12383</TotalTime>
  <Words>2944</Words>
  <PresentationFormat>A4 210 x 297 mm</PresentationFormat>
  <Paragraphs>207</Paragraphs>
  <Slides>17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ＭＳ Ｐゴシック</vt:lpstr>
      <vt:lpstr>メイリオ</vt:lpstr>
      <vt:lpstr>Arial</vt:lpstr>
      <vt:lpstr>Calibri</vt:lpstr>
      <vt:lpstr>Calibri Light</vt:lpstr>
      <vt:lpstr>Office Theme</vt:lpstr>
      <vt:lpstr>PowerPoint プレゼンテーション</vt:lpstr>
      <vt:lpstr>港湾施設提供事業</vt:lpstr>
      <vt:lpstr>大阪港埋立事業</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2022-08-15T02:23:21Z</cp:lastPrinted>
  <dcterms:created xsi:type="dcterms:W3CDTF">2018-06-22T04:32:12Z</dcterms:created>
  <dcterms:modified xsi:type="dcterms:W3CDTF">2022-08-24T02:45:20Z</dcterms:modified>
</cp:coreProperties>
</file>