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9" r:id="rId3"/>
    <p:sldId id="285" r:id="rId4"/>
    <p:sldId id="257" r:id="rId5"/>
    <p:sldId id="263" r:id="rId6"/>
    <p:sldId id="260" r:id="rId7"/>
    <p:sldId id="274" r:id="rId8"/>
    <p:sldId id="261" r:id="rId9"/>
    <p:sldId id="275" r:id="rId10"/>
    <p:sldId id="262" r:id="rId11"/>
    <p:sldId id="308" r:id="rId12"/>
    <p:sldId id="309" r:id="rId13"/>
    <p:sldId id="284" r:id="rId14"/>
  </p:sldIdLst>
  <p:sldSz cx="6858000" cy="9906000" type="A4"/>
  <p:notesSz cx="6735763" cy="9866313"/>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2316" y="78"/>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63513" y="-185738"/>
            <a:ext cx="7100888" cy="10256838"/>
          </a:xfrm>
          <a:prstGeom prst="rect">
            <a:avLst/>
          </a:prstGeom>
          <a:noFill/>
          <a:ln w="12700">
            <a:solidFill>
              <a:prstClr val="black"/>
            </a:solidFill>
          </a:ln>
        </p:spPr>
        <p:txBody>
          <a:bodyPr vert="horz" lIns="91440" tIns="45720" rIns="91440" bIns="45720" rtlCol="0" anchor="ctr"/>
          <a:lstStyle/>
          <a:p>
            <a:endParaRPr lang="ja-JP" altLang="en-US"/>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2018/8/29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2018/8/29</a:t>
            </a:fld>
            <a:endParaRPr kumimoji="1" lang="ja-JP" altLang="en-US"/>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a:latin typeface="メイリオ" panose="020B0604030504040204" pitchFamily="50" charset="-128"/>
                <a:ea typeface="メイリオ" panose="020B0604030504040204" pitchFamily="50" charset="-128"/>
              </a:rPr>
              <a:t>平成</a:t>
            </a:r>
            <a:r>
              <a:rPr lang="en-US" altLang="ja-JP" sz="4000" dirty="0">
                <a:latin typeface="メイリオ" panose="020B0604030504040204" pitchFamily="50" charset="-128"/>
                <a:ea typeface="メイリオ" panose="020B0604030504040204" pitchFamily="50" charset="-128"/>
              </a:rPr>
              <a:t>29</a:t>
            </a:r>
            <a:r>
              <a:rPr lang="ja-JP" altLang="en-US" sz="4000" dirty="0">
                <a:latin typeface="メイリオ" panose="020B0604030504040204" pitchFamily="50" charset="-128"/>
                <a:ea typeface="メイリオ" panose="020B0604030504040204" pitchFamily="50" charset="-128"/>
              </a:rPr>
              <a:t>年度</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smtClean="0">
                <a:latin typeface="メイリオ" panose="020B0604030504040204" pitchFamily="50" charset="-128"/>
                <a:ea typeface="メイリオ" panose="020B0604030504040204" pitchFamily="50" charset="-128"/>
              </a:rPr>
              <a:t>港営</a:t>
            </a:r>
            <a:r>
              <a:rPr lang="ja-JP" altLang="en-US" sz="4000" dirty="0">
                <a:latin typeface="メイリオ" panose="020B0604030504040204" pitchFamily="50" charset="-128"/>
                <a:ea typeface="メイリオ" panose="020B0604030504040204" pitchFamily="50" charset="-128"/>
              </a:rPr>
              <a:t>事業会計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smtClean="0">
                <a:latin typeface="メイリオ" panose="020B0604030504040204" pitchFamily="50" charset="-128"/>
                <a:ea typeface="メイリオ" panose="020B0604030504040204" pitchFamily="50" charset="-128"/>
              </a:rPr>
              <a:t>事業レポート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大阪市港湾局</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77525" y="7383701"/>
            <a:ext cx="6480000" cy="2253690"/>
          </a:xfrm>
          <a:prstGeom prst="rect">
            <a:avLst/>
          </a:prstGeom>
        </p:spPr>
      </p:pic>
      <p:pic>
        <p:nvPicPr>
          <p:cNvPr id="2" name="図 1"/>
          <p:cNvPicPr>
            <a:picLocks noChangeAspect="1"/>
          </p:cNvPicPr>
          <p:nvPr/>
        </p:nvPicPr>
        <p:blipFill>
          <a:blip r:embed="rId3"/>
          <a:stretch>
            <a:fillRect/>
          </a:stretch>
        </p:blipFill>
        <p:spPr>
          <a:xfrm>
            <a:off x="177525" y="727369"/>
            <a:ext cx="6480000" cy="6297769"/>
          </a:xfrm>
          <a:prstGeom prst="rect">
            <a:avLst/>
          </a:prstGeom>
        </p:spPr>
      </p:pic>
      <p:sp>
        <p:nvSpPr>
          <p:cNvPr id="6" name="タイトル 1"/>
          <p:cNvSpPr txBox="1">
            <a:spLocks/>
          </p:cNvSpPr>
          <p:nvPr/>
        </p:nvSpPr>
        <p:spPr>
          <a:xfrm>
            <a:off x="4" y="360000"/>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smtClean="0">
                <a:latin typeface="メイリオ" panose="020B0604030504040204" pitchFamily="50" charset="-128"/>
                <a:ea typeface="メイリオ" panose="020B0604030504040204" pitchFamily="50" charset="-128"/>
              </a:rPr>
              <a:t>港営</a:t>
            </a:r>
            <a:r>
              <a:rPr lang="ja-JP" altLang="en-US" sz="1600" b="1" dirty="0">
                <a:latin typeface="メイリオ" panose="020B0604030504040204" pitchFamily="50" charset="-128"/>
                <a:ea typeface="メイリオ" panose="020B0604030504040204" pitchFamily="50" charset="-128"/>
              </a:rPr>
              <a:t>事業会計</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９</a:t>
            </a:r>
          </a:p>
        </p:txBody>
      </p:sp>
    </p:spTree>
    <p:extLst>
      <p:ext uri="{BB962C8B-B14F-4D97-AF65-F5344CB8AC3E}">
        <p14:creationId xmlns:p14="http://schemas.microsoft.com/office/powerpoint/2010/main" val="1815516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77153"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10</a:t>
            </a:r>
            <a:endParaRPr lang="ja-JP" altLang="en-US" sz="8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 y="381246"/>
            <a:ext cx="6867407" cy="9660337"/>
          </a:xfrm>
          <a:prstGeom prst="rect">
            <a:avLst/>
          </a:prstGeom>
          <a:noFill/>
        </p:spPr>
        <p:txBody>
          <a:bodyPr wrap="square" rtlCol="0">
            <a:spAutoFit/>
          </a:bodyPr>
          <a:lstStyle/>
          <a:p>
            <a:pPr>
              <a:lnSpc>
                <a:spcPct val="150000"/>
              </a:lnSpc>
            </a:pPr>
            <a:r>
              <a:rPr kumimoji="1" lang="ja-JP" altLang="en-US" sz="1100" b="1" dirty="0" smtClean="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smtClean="0">
              <a:solidFill>
                <a:srgbClr val="0070C0"/>
              </a:solidFill>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a:t>
            </a:r>
            <a:r>
              <a:rPr lang="ja-JP" altLang="en-US" sz="1050" b="1" dirty="0">
                <a:latin typeface="メイリオ" panose="020B0604030504040204" pitchFamily="50" charset="-128"/>
                <a:ea typeface="メイリオ" panose="020B0604030504040204" pitchFamily="50" charset="-128"/>
              </a:rPr>
              <a:t>収益</a:t>
            </a:r>
            <a:endParaRPr kumimoji="1"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年度の港営事業会計の営業収益は、前年度に比べ</a:t>
            </a:r>
            <a:r>
              <a:rPr lang="en-US" altLang="ja-JP" sz="1050" dirty="0" smtClean="0">
                <a:latin typeface="メイリオ" panose="020B0604030504040204" pitchFamily="50" charset="-128"/>
                <a:ea typeface="メイリオ" panose="020B0604030504040204" pitchFamily="50" charset="-128"/>
              </a:rPr>
              <a:t>82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1,100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215</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3,800</a:t>
            </a:r>
            <a:r>
              <a:rPr lang="ja-JP" altLang="en-US" sz="1050" dirty="0">
                <a:latin typeface="メイリオ" panose="020B0604030504040204" pitchFamily="50" charset="-128"/>
                <a:ea typeface="メイリオ" panose="020B0604030504040204" pitchFamily="50" charset="-128"/>
              </a:rPr>
              <a:t>万円となりました</a:t>
            </a:r>
            <a:r>
              <a:rPr lang="ja-JP" altLang="en-US" sz="1050" dirty="0" smtClean="0">
                <a:latin typeface="メイリオ" panose="020B0604030504040204" pitchFamily="50" charset="-128"/>
                <a:ea typeface="メイリオ" panose="020B0604030504040204" pitchFamily="50" charset="-128"/>
              </a:rPr>
              <a:t>。これは、大阪港埋立事業において、土地売却収益が増</a:t>
            </a:r>
            <a:r>
              <a:rPr lang="ja-JP" altLang="en-US" sz="1050" dirty="0">
                <a:latin typeface="メイリオ" panose="020B0604030504040204" pitchFamily="50" charset="-128"/>
                <a:ea typeface="メイリオ" panose="020B0604030504040204" pitchFamily="50" charset="-128"/>
              </a:rPr>
              <a:t>加</a:t>
            </a:r>
            <a:r>
              <a:rPr lang="ja-JP" altLang="en-US" sz="1050" dirty="0" smtClean="0">
                <a:latin typeface="メイリオ" panose="020B0604030504040204" pitchFamily="50" charset="-128"/>
                <a:ea typeface="メイリオ" panose="020B0604030504040204" pitchFamily="50" charset="-128"/>
              </a:rPr>
              <a:t>したことによるものです。</a:t>
            </a:r>
            <a:endParaRPr kumimoji="1"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営業損益</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年度の港営事業会計の営業損益は、前年度に比べ</a:t>
            </a:r>
            <a:r>
              <a:rPr lang="en-US" altLang="ja-JP" sz="1050" dirty="0" smtClean="0">
                <a:latin typeface="メイリオ" panose="020B0604030504040204" pitchFamily="50" charset="-128"/>
                <a:ea typeface="メイリオ" panose="020B0604030504040204" pitchFamily="50" charset="-128"/>
              </a:rPr>
              <a:t>52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7,900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99</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7,500</a:t>
            </a:r>
            <a:r>
              <a:rPr lang="ja-JP" altLang="en-US" sz="1050" dirty="0" smtClean="0">
                <a:latin typeface="メイリオ" panose="020B0604030504040204" pitchFamily="50" charset="-128"/>
                <a:ea typeface="メイリオ" panose="020B0604030504040204" pitchFamily="50" charset="-128"/>
              </a:rPr>
              <a:t>万円の黒字となりました。これは、大阪港埋立事業において、土地売却収益が増加したことにより営業収益が増加したことなどによるものです。</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kumimoji="1" lang="ja-JP" altLang="en-US" sz="1050" b="1" dirty="0" smtClean="0">
                <a:latin typeface="メイリオ" panose="020B0604030504040204" pitchFamily="50" charset="-128"/>
                <a:ea typeface="メイリオ" panose="020B0604030504040204" pitchFamily="50" charset="-128"/>
              </a:rPr>
              <a:t>経常損益</a:t>
            </a:r>
            <a:endParaRPr kumimoji="1"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年度の港営事業会計の経常損益は、前年度に比べ</a:t>
            </a:r>
            <a:r>
              <a:rPr lang="en-US" altLang="ja-JP" sz="1050" dirty="0" smtClean="0">
                <a:latin typeface="メイリオ" panose="020B0604030504040204" pitchFamily="50" charset="-128"/>
                <a:ea typeface="メイリオ" panose="020B0604030504040204" pitchFamily="50" charset="-128"/>
              </a:rPr>
              <a:t>55</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3,100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82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500</a:t>
            </a:r>
            <a:r>
              <a:rPr lang="ja-JP" altLang="en-US" sz="1050" dirty="0" smtClean="0">
                <a:latin typeface="メイリオ" panose="020B0604030504040204" pitchFamily="50" charset="-128"/>
                <a:ea typeface="メイリオ" panose="020B0604030504040204" pitchFamily="50" charset="-128"/>
              </a:rPr>
              <a:t>万円の黒字となりました。これは、大阪港埋立事業における土地売却収益の増加に</a:t>
            </a:r>
            <a:r>
              <a:rPr lang="ja-JP" altLang="en-US" sz="1050" dirty="0">
                <a:latin typeface="メイリオ" panose="020B0604030504040204" pitchFamily="50" charset="-128"/>
                <a:ea typeface="メイリオ" panose="020B0604030504040204" pitchFamily="50" charset="-128"/>
              </a:rPr>
              <a:t>より</a:t>
            </a:r>
            <a:r>
              <a:rPr lang="ja-JP" altLang="en-US" sz="1050" dirty="0" smtClean="0">
                <a:latin typeface="メイリオ" panose="020B0604030504040204" pitchFamily="50" charset="-128"/>
                <a:ea typeface="メイリオ" panose="020B0604030504040204" pitchFamily="50" charset="-128"/>
              </a:rPr>
              <a:t>営業収益が増加したことなどによるものです。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当年度純損益</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年度の港営事業会計の当年度純損益は、前年度に比べ</a:t>
            </a:r>
            <a:r>
              <a:rPr lang="en-US" altLang="ja-JP" sz="1050" dirty="0" smtClean="0">
                <a:latin typeface="メイリオ" panose="020B0604030504040204" pitchFamily="50" charset="-128"/>
                <a:ea typeface="メイリオ" panose="020B0604030504040204" pitchFamily="50" charset="-128"/>
              </a:rPr>
              <a:t>57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6,300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79</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2,300</a:t>
            </a:r>
            <a:r>
              <a:rPr lang="ja-JP" altLang="en-US" sz="1050" dirty="0" smtClean="0">
                <a:latin typeface="メイリオ" panose="020B0604030504040204" pitchFamily="50" charset="-128"/>
                <a:ea typeface="メイリオ" panose="020B0604030504040204" pitchFamily="50" charset="-128"/>
              </a:rPr>
              <a:t>万円の黒字となりました。これは、大阪港埋立事業における土地売却収益の増加に</a:t>
            </a:r>
            <a:r>
              <a:rPr lang="ja-JP" altLang="en-US" sz="1050" dirty="0">
                <a:latin typeface="メイリオ" panose="020B0604030504040204" pitchFamily="50" charset="-128"/>
                <a:ea typeface="メイリオ" panose="020B0604030504040204" pitchFamily="50" charset="-128"/>
              </a:rPr>
              <a:t>よる</a:t>
            </a:r>
            <a:r>
              <a:rPr lang="ja-JP" altLang="en-US" sz="1050" dirty="0" smtClean="0">
                <a:latin typeface="メイリオ" panose="020B0604030504040204" pitchFamily="50" charset="-128"/>
                <a:ea typeface="メイリオ" panose="020B0604030504040204" pitchFamily="50" charset="-128"/>
              </a:rPr>
              <a:t>営業収益の増加や、平成</a:t>
            </a:r>
            <a:r>
              <a:rPr lang="en-US" altLang="ja-JP" sz="1050" dirty="0" smtClean="0">
                <a:latin typeface="メイリオ" panose="020B0604030504040204" pitchFamily="50" charset="-128"/>
                <a:ea typeface="メイリオ" panose="020B0604030504040204" pitchFamily="50" charset="-128"/>
              </a:rPr>
              <a:t>28</a:t>
            </a:r>
            <a:r>
              <a:rPr lang="ja-JP" altLang="en-US" sz="1050" dirty="0" smtClean="0">
                <a:latin typeface="メイリオ" panose="020B0604030504040204" pitchFamily="50" charset="-128"/>
                <a:ea typeface="メイリオ" panose="020B0604030504040204" pitchFamily="50" charset="-128"/>
              </a:rPr>
              <a:t>年度における固定資産台帳の整理に伴う特別損失（</a:t>
            </a:r>
            <a:r>
              <a:rPr lang="en-US" altLang="ja-JP" sz="1050" dirty="0">
                <a:latin typeface="メイリオ" panose="020B0604030504040204" pitchFamily="50" charset="-128"/>
                <a:ea typeface="メイリオ" panose="020B0604030504040204" pitchFamily="50" charset="-128"/>
              </a:rPr>
              <a:t>8</a:t>
            </a:r>
            <a:r>
              <a:rPr lang="ja-JP" altLang="en-US" sz="1050" dirty="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6,800</a:t>
            </a:r>
            <a:r>
              <a:rPr lang="ja-JP" altLang="en-US" sz="1050" dirty="0" smtClean="0">
                <a:latin typeface="メイリオ" panose="020B0604030504040204" pitchFamily="50" charset="-128"/>
                <a:ea typeface="メイリオ" panose="020B0604030504040204" pitchFamily="50" charset="-128"/>
              </a:rPr>
              <a:t>万円）が皆減したことなどによるものです。</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r>
              <a:rPr lang="ja-JP" altLang="en-US" sz="1100" b="1" dirty="0" smtClean="0">
                <a:solidFill>
                  <a:srgbClr val="0070C0"/>
                </a:solidFill>
                <a:latin typeface="メイリオ" panose="020B0604030504040204" pitchFamily="50" charset="-128"/>
                <a:ea typeface="メイリオ" panose="020B0604030504040204" pitchFamily="50" charset="-128"/>
              </a:rPr>
              <a:t>財政</a:t>
            </a:r>
            <a:r>
              <a:rPr lang="ja-JP" altLang="en-US" sz="1100" b="1" dirty="0">
                <a:solidFill>
                  <a:srgbClr val="0070C0"/>
                </a:solidFill>
                <a:latin typeface="メイリオ" panose="020B0604030504040204" pitchFamily="50" charset="-128"/>
                <a:ea typeface="メイリオ" panose="020B0604030504040204" pitchFamily="50" charset="-128"/>
              </a:rPr>
              <a:t>状態</a:t>
            </a:r>
            <a:endParaRPr lang="en-US" altLang="ja-JP" sz="1100" b="1" dirty="0" smtClean="0">
              <a:solidFill>
                <a:srgbClr val="0070C0"/>
              </a:solidFill>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総資産額の状況</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年度末の港営事業会計の総資産額は、現金預金の増加及びそれに伴う一般会計への短期貸付金の増加などにより、前年度末に比べ</a:t>
            </a:r>
            <a:r>
              <a:rPr lang="en-US" altLang="ja-JP" sz="1050" dirty="0" smtClean="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2,000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2,730</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6,900</a:t>
            </a:r>
            <a:r>
              <a:rPr lang="ja-JP" altLang="en-US" sz="1050" dirty="0" smtClean="0">
                <a:latin typeface="メイリオ" panose="020B0604030504040204" pitchFamily="50" charset="-128"/>
                <a:ea typeface="メイリオ" panose="020B0604030504040204" pitchFamily="50" charset="-128"/>
              </a:rPr>
              <a:t>万円となりました。</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純資産額の状況</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年度末の港営事業会計の純資産額は、当年度純利益を計上したことにより、前年度</a:t>
            </a:r>
            <a:r>
              <a:rPr lang="ja-JP" altLang="en-US" sz="1050" dirty="0">
                <a:latin typeface="メイリオ" panose="020B0604030504040204" pitchFamily="50" charset="-128"/>
                <a:ea typeface="メイリオ" panose="020B0604030504040204" pitchFamily="50" charset="-128"/>
              </a:rPr>
              <a:t>末</a:t>
            </a:r>
            <a:r>
              <a:rPr lang="ja-JP" altLang="en-US" sz="1050" dirty="0" smtClean="0">
                <a:latin typeface="メイリオ" panose="020B0604030504040204" pitchFamily="50" charset="-128"/>
                <a:ea typeface="メイリオ" panose="020B0604030504040204" pitchFamily="50" charset="-128"/>
              </a:rPr>
              <a:t>に比べ</a:t>
            </a:r>
            <a:r>
              <a:rPr lang="en-US" altLang="ja-JP" sz="1050" dirty="0" smtClean="0">
                <a:latin typeface="メイリオ" panose="020B0604030504040204" pitchFamily="50" charset="-128"/>
                <a:ea typeface="メイリオ" panose="020B0604030504040204" pitchFamily="50" charset="-128"/>
              </a:rPr>
              <a:t>79</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2,300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975</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8,400</a:t>
            </a:r>
            <a:r>
              <a:rPr lang="ja-JP" altLang="en-US" sz="1050" dirty="0" smtClean="0">
                <a:latin typeface="メイリオ" panose="020B0604030504040204" pitchFamily="50" charset="-128"/>
                <a:ea typeface="メイリオ" panose="020B0604030504040204" pitchFamily="50" charset="-128"/>
              </a:rPr>
              <a:t>万円となりました。</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r>
              <a:rPr lang="ja-JP" altLang="en-US" sz="1100" b="1" dirty="0" smtClean="0">
                <a:solidFill>
                  <a:srgbClr val="0070C0"/>
                </a:solidFill>
                <a:latin typeface="メイリオ" panose="020B0604030504040204" pitchFamily="50" charset="-128"/>
                <a:ea typeface="メイリオ" panose="020B0604030504040204" pitchFamily="50" charset="-128"/>
              </a:rPr>
              <a:t>キャッシュ・フロー</a:t>
            </a:r>
            <a:endParaRPr lang="en-US" altLang="ja-JP" sz="1100" b="1" dirty="0" smtClean="0">
              <a:solidFill>
                <a:srgbClr val="0070C0"/>
              </a:solidFill>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業務</a:t>
            </a:r>
            <a:r>
              <a:rPr lang="ja-JP" altLang="en-US" sz="1050" b="1" dirty="0">
                <a:latin typeface="メイリオ" panose="020B0604030504040204" pitchFamily="50" charset="-128"/>
                <a:ea typeface="メイリオ" panose="020B0604030504040204" pitchFamily="50" charset="-128"/>
              </a:rPr>
              <a:t>活動</a:t>
            </a:r>
            <a:r>
              <a:rPr lang="ja-JP" altLang="en-US" sz="1050" b="1" dirty="0" smtClean="0">
                <a:latin typeface="メイリオ" panose="020B0604030504040204" pitchFamily="50" charset="-128"/>
                <a:ea typeface="メイリオ" panose="020B0604030504040204" pitchFamily="50" charset="-128"/>
              </a:rPr>
              <a:t>によるキャッシュ・フロー</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港営事業会計の業務活動によるキャッシュ・フローについては、大阪港埋立事業における好調な土地売却などにより、前年度に比べ</a:t>
            </a:r>
            <a:r>
              <a:rPr lang="en-US" altLang="ja-JP" sz="1050" dirty="0" smtClean="0">
                <a:latin typeface="メイリオ" panose="020B0604030504040204" pitchFamily="50" charset="-128"/>
                <a:ea typeface="メイリオ" panose="020B0604030504040204" pitchFamily="50" charset="-128"/>
              </a:rPr>
              <a:t>181</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3,400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193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8,300</a:t>
            </a:r>
            <a:r>
              <a:rPr lang="ja-JP" altLang="en-US" sz="1050" dirty="0" smtClean="0">
                <a:latin typeface="メイリオ" panose="020B0604030504040204" pitchFamily="50" charset="-128"/>
                <a:ea typeface="メイリオ" panose="020B0604030504040204" pitchFamily="50" charset="-128"/>
              </a:rPr>
              <a:t>万円の増加となりました。</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投資</a:t>
            </a:r>
            <a:r>
              <a:rPr lang="ja-JP" altLang="en-US" sz="1050" b="1" dirty="0">
                <a:latin typeface="メイリオ" panose="020B0604030504040204" pitchFamily="50" charset="-128"/>
                <a:ea typeface="メイリオ" panose="020B0604030504040204" pitchFamily="50" charset="-128"/>
              </a:rPr>
              <a:t>活動</a:t>
            </a:r>
            <a:r>
              <a:rPr lang="ja-JP" altLang="en-US" sz="1050" b="1" dirty="0" smtClean="0">
                <a:latin typeface="メイリオ" panose="020B0604030504040204" pitchFamily="50" charset="-128"/>
                <a:ea typeface="メイリオ" panose="020B0604030504040204" pitchFamily="50" charset="-128"/>
              </a:rPr>
              <a:t>によるキャッシュ・フロー</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港営事業会計の投資活動によるキャッシュ・フローについては、一般会計への短期貸付金が増加したことなどにより、前年度に比べ</a:t>
            </a:r>
            <a:r>
              <a:rPr lang="en-US" altLang="ja-JP" sz="1050" dirty="0" smtClean="0">
                <a:latin typeface="メイリオ" panose="020B0604030504040204" pitchFamily="50" charset="-128"/>
                <a:ea typeface="メイリオ" panose="020B0604030504040204" pitchFamily="50" charset="-128"/>
              </a:rPr>
              <a:t>186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5,700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114</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4,700</a:t>
            </a:r>
            <a:r>
              <a:rPr lang="ja-JP" altLang="en-US" sz="1050" dirty="0" smtClean="0">
                <a:latin typeface="メイリオ" panose="020B0604030504040204" pitchFamily="50" charset="-128"/>
                <a:ea typeface="メイリオ" panose="020B0604030504040204" pitchFamily="50" charset="-128"/>
              </a:rPr>
              <a:t>万円の減少となりました。</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財務</a:t>
            </a:r>
            <a:r>
              <a:rPr lang="ja-JP" altLang="en-US" sz="1050" b="1" dirty="0">
                <a:latin typeface="メイリオ" panose="020B0604030504040204" pitchFamily="50" charset="-128"/>
                <a:ea typeface="メイリオ" panose="020B0604030504040204" pitchFamily="50" charset="-128"/>
              </a:rPr>
              <a:t>活動</a:t>
            </a:r>
            <a:r>
              <a:rPr lang="ja-JP" altLang="en-US" sz="1050" b="1" dirty="0" smtClean="0">
                <a:latin typeface="メイリオ" panose="020B0604030504040204" pitchFamily="50" charset="-128"/>
                <a:ea typeface="メイリオ" panose="020B0604030504040204" pitchFamily="50" charset="-128"/>
              </a:rPr>
              <a:t>によるキャッシュ・フロー</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港営事業会計の財務活動によるキャッシュ・フローについては、企業債償還額が前年度よりも少なかったことから、</a:t>
            </a:r>
            <a:r>
              <a:rPr lang="en-US" altLang="ja-JP" sz="1050" dirty="0" smtClean="0">
                <a:latin typeface="メイリオ" panose="020B0604030504040204" pitchFamily="50" charset="-128"/>
                <a:ea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6,500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79</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1,800</a:t>
            </a:r>
            <a:r>
              <a:rPr lang="ja-JP" altLang="en-US" sz="1050" dirty="0" smtClean="0">
                <a:latin typeface="メイリオ" panose="020B0604030504040204" pitchFamily="50" charset="-128"/>
                <a:ea typeface="メイリオ" panose="020B0604030504040204" pitchFamily="50" charset="-128"/>
              </a:rPr>
              <a:t>万円の減少となりました。</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現金及び現金同等物期末残高</a:t>
            </a:r>
            <a:endParaRPr lang="en-US" altLang="ja-JP" sz="1050" b="1" dirty="0">
              <a:latin typeface="メイリオ" panose="020B0604030504040204" pitchFamily="50" charset="-128"/>
              <a:ea typeface="メイリオ" panose="020B0604030504040204" pitchFamily="50" charset="-128"/>
            </a:endParaRPr>
          </a:p>
          <a:p>
            <a:pPr lvl="2">
              <a:lnSpc>
                <a:spcPct val="150000"/>
              </a:lnSpc>
            </a:pP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港営事業会計の現金及び現金同等物期末残高については、投資活動により</a:t>
            </a:r>
            <a:r>
              <a:rPr lang="en-US" altLang="ja-JP" sz="1050" dirty="0" smtClean="0">
                <a:latin typeface="メイリオ" panose="020B0604030504040204" pitchFamily="50" charset="-128"/>
                <a:ea typeface="メイリオ" panose="020B0604030504040204" pitchFamily="50" charset="-128"/>
              </a:rPr>
              <a:t>114</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4,700</a:t>
            </a:r>
            <a:r>
              <a:rPr lang="ja-JP" altLang="en-US" sz="1050" dirty="0" smtClean="0">
                <a:latin typeface="メイリオ" panose="020B0604030504040204" pitchFamily="50" charset="-128"/>
                <a:ea typeface="メイリオ" panose="020B0604030504040204" pitchFamily="50" charset="-128"/>
              </a:rPr>
              <a:t>万円、財務活動により</a:t>
            </a:r>
            <a:r>
              <a:rPr lang="en-US" altLang="ja-JP" sz="1050" dirty="0" smtClean="0">
                <a:latin typeface="メイリオ" panose="020B0604030504040204" pitchFamily="50" charset="-128"/>
                <a:ea typeface="メイリオ" panose="020B0604030504040204" pitchFamily="50" charset="-128"/>
              </a:rPr>
              <a:t>79</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1,800</a:t>
            </a:r>
            <a:r>
              <a:rPr lang="ja-JP" altLang="en-US" sz="1050" dirty="0" smtClean="0">
                <a:latin typeface="メイリオ" panose="020B0604030504040204" pitchFamily="50" charset="-128"/>
                <a:ea typeface="メイリオ" panose="020B0604030504040204" pitchFamily="50" charset="-128"/>
              </a:rPr>
              <a:t>万円減少したものの、業務活動により</a:t>
            </a:r>
            <a:r>
              <a:rPr lang="en-US" altLang="ja-JP" sz="1050" dirty="0" smtClean="0">
                <a:latin typeface="メイリオ" panose="020B0604030504040204" pitchFamily="50" charset="-128"/>
                <a:ea typeface="メイリオ" panose="020B0604030504040204" pitchFamily="50" charset="-128"/>
              </a:rPr>
              <a:t>193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8,300</a:t>
            </a:r>
            <a:r>
              <a:rPr lang="ja-JP" altLang="en-US" sz="1050" dirty="0" smtClean="0">
                <a:latin typeface="メイリオ" panose="020B0604030504040204" pitchFamily="50" charset="-128"/>
                <a:ea typeface="メイリオ" panose="020B0604030504040204" pitchFamily="50" charset="-128"/>
              </a:rPr>
              <a:t>万円増加したことから、前年度末に比べ</a:t>
            </a:r>
            <a:r>
              <a:rPr lang="en-US" altLang="ja-JP" sz="1050" dirty="0" smtClean="0">
                <a:latin typeface="メイリオ" panose="020B0604030504040204" pitchFamily="50" charset="-128"/>
                <a:ea typeface="メイリオ" panose="020B0604030504040204" pitchFamily="50" charset="-128"/>
              </a:rPr>
              <a:t>1,800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3,300</a:t>
            </a:r>
            <a:r>
              <a:rPr lang="ja-JP" altLang="en-US" sz="1050" dirty="0" smtClean="0">
                <a:latin typeface="メイリオ" panose="020B0604030504040204" pitchFamily="50" charset="-128"/>
                <a:ea typeface="メイリオ" panose="020B0604030504040204" pitchFamily="50" charset="-128"/>
              </a:rPr>
              <a:t>万円となりました。</a:t>
            </a:r>
            <a:endParaRPr lang="en-US" altLang="ja-JP" sz="1050" dirty="0" smtClean="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722525" y="546422"/>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22525" y="4640760"/>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37493" y="6338377"/>
            <a:ext cx="536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0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9381" y="940669"/>
            <a:ext cx="6480000" cy="4098139"/>
          </a:xfrm>
          <a:prstGeom prst="rect">
            <a:avLst/>
          </a:prstGeom>
        </p:spPr>
      </p:pic>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11</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 y="358792"/>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smtClean="0">
                <a:latin typeface="メイリオ" panose="020B0604030504040204" pitchFamily="50" charset="-128"/>
                <a:ea typeface="メイリオ" panose="020B0604030504040204" pitchFamily="50" charset="-128"/>
              </a:rPr>
              <a:t>港湾</a:t>
            </a:r>
            <a:r>
              <a:rPr lang="ja-JP" altLang="en-US" sz="1600" b="1" dirty="0">
                <a:latin typeface="メイリオ" panose="020B0604030504040204" pitchFamily="50" charset="-128"/>
                <a:ea typeface="メイリオ" panose="020B0604030504040204" pitchFamily="50" charset="-128"/>
              </a:rPr>
              <a:t>施設提供事業</a:t>
            </a:r>
          </a:p>
        </p:txBody>
      </p:sp>
      <p:sp>
        <p:nvSpPr>
          <p:cNvPr id="9" name="テキスト ボックス 8"/>
          <p:cNvSpPr txBox="1"/>
          <p:nvPr/>
        </p:nvSpPr>
        <p:spPr>
          <a:xfrm>
            <a:off x="0" y="5470970"/>
            <a:ext cx="6858000" cy="3981859"/>
          </a:xfrm>
          <a:prstGeom prst="rect">
            <a:avLst/>
          </a:prstGeom>
          <a:noFill/>
        </p:spPr>
        <p:txBody>
          <a:bodyPr wrap="square" rtlCol="0">
            <a:spAutoFit/>
          </a:bodyPr>
          <a:lstStyle/>
          <a:p>
            <a:pPr>
              <a:lnSpc>
                <a:spcPct val="150000"/>
              </a:lnSpc>
            </a:pPr>
            <a:r>
              <a:rPr kumimoji="1" lang="ja-JP" altLang="en-US" sz="1100" b="1" dirty="0" smtClean="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smtClean="0">
              <a:solidFill>
                <a:srgbClr val="0070C0"/>
              </a:solidFill>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a:t>
            </a:r>
            <a:r>
              <a:rPr lang="ja-JP" altLang="en-US" sz="1050" b="1" dirty="0">
                <a:latin typeface="メイリオ" panose="020B0604030504040204" pitchFamily="50" charset="-128"/>
                <a:ea typeface="メイリオ" panose="020B0604030504040204" pitchFamily="50" charset="-128"/>
              </a:rPr>
              <a:t>収益</a:t>
            </a:r>
            <a:endParaRPr kumimoji="1"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年度の港湾施設提供事業の営業収益は、前年度に比べ</a:t>
            </a:r>
            <a:r>
              <a:rPr lang="en-US" altLang="ja-JP" sz="1050" dirty="0" smtClean="0">
                <a:latin typeface="メイリオ" panose="020B0604030504040204" pitchFamily="50" charset="-128"/>
                <a:ea typeface="メイリオ" panose="020B0604030504040204" pitchFamily="50" charset="-128"/>
              </a:rPr>
              <a:t>2,400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38</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3,600</a:t>
            </a:r>
            <a:r>
              <a:rPr lang="ja-JP" altLang="en-US" sz="1050" dirty="0" smtClean="0">
                <a:latin typeface="メイリオ" panose="020B0604030504040204" pitchFamily="50" charset="-128"/>
                <a:ea typeface="メイリオ" panose="020B0604030504040204" pitchFamily="50" charset="-128"/>
              </a:rPr>
              <a:t>万円となりました。これは、荷役機械の稼働時間が減少したことや、北港白津地</a:t>
            </a:r>
            <a:r>
              <a:rPr lang="ja-JP" altLang="en-US" sz="1050" dirty="0">
                <a:latin typeface="メイリオ" panose="020B0604030504040204" pitchFamily="50" charset="-128"/>
                <a:ea typeface="メイリオ" panose="020B0604030504040204" pitchFamily="50" charset="-128"/>
              </a:rPr>
              <a:t>区荷さばき地に</a:t>
            </a:r>
            <a:r>
              <a:rPr lang="ja-JP" altLang="en-US" sz="1050" dirty="0" smtClean="0">
                <a:latin typeface="メイリオ" panose="020B0604030504040204" pitchFamily="50" charset="-128"/>
                <a:ea typeface="メイリオ" panose="020B0604030504040204" pitchFamily="50" charset="-128"/>
              </a:rPr>
              <a:t>おいて事業者が撤退したことなどによるものです。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営業損益</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年度の港湾施設提供事業の営業損益は、前年度に比べ</a:t>
            </a:r>
            <a:r>
              <a:rPr lang="en-US" altLang="ja-JP" sz="1050" dirty="0" smtClean="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800</a:t>
            </a:r>
            <a:r>
              <a:rPr lang="ja-JP" altLang="en-US" sz="1050" dirty="0" smtClean="0">
                <a:latin typeface="メイリオ" panose="020B0604030504040204" pitchFamily="50" charset="-128"/>
                <a:ea typeface="メイリオ" panose="020B0604030504040204" pitchFamily="50" charset="-128"/>
              </a:rPr>
              <a:t>万円改善した</a:t>
            </a:r>
            <a:r>
              <a:rPr lang="en-US" altLang="ja-JP" sz="1050" dirty="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7,800</a:t>
            </a:r>
            <a:r>
              <a:rPr lang="ja-JP" altLang="en-US" sz="1050" dirty="0" smtClean="0">
                <a:latin typeface="メイリオ" panose="020B0604030504040204" pitchFamily="50" charset="-128"/>
                <a:ea typeface="メイリオ" panose="020B0604030504040204" pitchFamily="50" charset="-128"/>
              </a:rPr>
              <a:t>万</a:t>
            </a:r>
            <a:r>
              <a:rPr lang="ja-JP" altLang="en-US" sz="1050" dirty="0">
                <a:latin typeface="メイリオ" panose="020B0604030504040204" pitchFamily="50" charset="-128"/>
                <a:ea typeface="メイリオ" panose="020B0604030504040204" pitchFamily="50" charset="-128"/>
              </a:rPr>
              <a:t>円</a:t>
            </a:r>
            <a:r>
              <a:rPr lang="ja-JP" altLang="en-US" sz="1050" dirty="0" smtClean="0">
                <a:latin typeface="メイリオ" panose="020B0604030504040204" pitchFamily="50" charset="-128"/>
                <a:ea typeface="メイリオ" panose="020B0604030504040204" pitchFamily="50" charset="-128"/>
              </a:rPr>
              <a:t>の赤字となりました。これは、前年度末で一部供用を廃止した</a:t>
            </a:r>
            <a:r>
              <a:rPr lang="en-US" altLang="ja-JP" sz="1050" dirty="0" smtClean="0">
                <a:latin typeface="メイリオ" panose="020B0604030504040204" pitchFamily="50" charset="-128"/>
                <a:ea typeface="メイリオ" panose="020B0604030504040204" pitchFamily="50" charset="-128"/>
              </a:rPr>
              <a:t>R</a:t>
            </a:r>
            <a:r>
              <a:rPr lang="ja-JP" altLang="en-US" sz="1050" dirty="0" smtClean="0">
                <a:latin typeface="メイリオ" panose="020B0604030504040204" pitchFamily="50" charset="-128"/>
                <a:ea typeface="メイリオ" panose="020B0604030504040204" pitchFamily="50" charset="-128"/>
              </a:rPr>
              <a:t>地区の荷さばき地の埠頭用地賃借料の減少などにより営業費用が減少したためです。</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kumimoji="1" lang="ja-JP" altLang="en-US" sz="1050" b="1" dirty="0" smtClean="0">
                <a:latin typeface="メイリオ" panose="020B0604030504040204" pitchFamily="50" charset="-128"/>
                <a:ea typeface="メイリオ" panose="020B0604030504040204" pitchFamily="50" charset="-128"/>
              </a:rPr>
              <a:t>経常損益</a:t>
            </a:r>
            <a:endParaRPr kumimoji="1"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年度の港湾施設提供事業の経常損益は、前年度に比べ</a:t>
            </a:r>
            <a:r>
              <a:rPr lang="en-US" altLang="ja-JP" sz="1050" dirty="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a:t>
            </a:r>
            <a:r>
              <a:rPr lang="en-US" altLang="ja-JP" sz="1050" dirty="0" smtClean="0">
                <a:latin typeface="メイリオ" panose="020B0604030504040204" pitchFamily="50" charset="-128"/>
                <a:ea typeface="メイリオ" panose="020B0604030504040204" pitchFamily="50" charset="-128"/>
              </a:rPr>
              <a:t>,100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1,700</a:t>
            </a:r>
            <a:r>
              <a:rPr lang="ja-JP" altLang="en-US" sz="1050" dirty="0">
                <a:latin typeface="メイリオ" panose="020B0604030504040204" pitchFamily="50" charset="-128"/>
                <a:ea typeface="メイリオ" panose="020B0604030504040204" pitchFamily="50" charset="-128"/>
              </a:rPr>
              <a:t>万</a:t>
            </a:r>
            <a:r>
              <a:rPr lang="ja-JP" altLang="en-US" sz="1050" dirty="0" smtClean="0">
                <a:latin typeface="メイリオ" panose="020B0604030504040204" pitchFamily="50" charset="-128"/>
                <a:ea typeface="メイリオ" panose="020B0604030504040204" pitchFamily="50" charset="-128"/>
              </a:rPr>
              <a:t>円の黒字となりました。これは企業債残高の減少などに伴い支払利息が減少し</a:t>
            </a:r>
            <a:r>
              <a:rPr lang="ja-JP" altLang="en-US" sz="1050" dirty="0">
                <a:latin typeface="メイリオ" panose="020B0604030504040204" pitchFamily="50" charset="-128"/>
                <a:ea typeface="メイリオ" panose="020B0604030504040204" pitchFamily="50" charset="-128"/>
              </a:rPr>
              <a:t>たことなどに</a:t>
            </a:r>
            <a:r>
              <a:rPr lang="ja-JP" altLang="en-US" sz="1050" dirty="0" smtClean="0">
                <a:latin typeface="メイリオ" panose="020B0604030504040204" pitchFamily="50" charset="-128"/>
                <a:ea typeface="メイリオ" panose="020B0604030504040204" pitchFamily="50" charset="-128"/>
              </a:rPr>
              <a:t>よるものです。</a:t>
            </a:r>
            <a:endParaRPr kumimoji="1"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当年度純損益</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年度の港湾施設提供事業の当年度純損益は、前年度に比べ</a:t>
            </a:r>
            <a:r>
              <a:rPr lang="en-US" altLang="ja-JP" sz="1050" dirty="0" smtClean="0">
                <a:latin typeface="メイリオ" panose="020B0604030504040204" pitchFamily="50" charset="-128"/>
                <a:ea typeface="メイリオ" panose="020B0604030504040204" pitchFamily="50" charset="-128"/>
              </a:rPr>
              <a:t>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8,400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2,200</a:t>
            </a:r>
            <a:r>
              <a:rPr lang="ja-JP" altLang="en-US" sz="1050" dirty="0" smtClean="0">
                <a:latin typeface="メイリオ" panose="020B0604030504040204" pitchFamily="50" charset="-128"/>
                <a:ea typeface="メイリオ" panose="020B0604030504040204" pitchFamily="50" charset="-128"/>
              </a:rPr>
              <a:t>万円</a:t>
            </a:r>
            <a:r>
              <a:rPr lang="ja-JP" altLang="en-US" sz="1050" dirty="0">
                <a:latin typeface="メイリオ" panose="020B0604030504040204" pitchFamily="50" charset="-128"/>
                <a:ea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rPr>
              <a:t>黒字となりました。これは、平成</a:t>
            </a:r>
            <a:r>
              <a:rPr lang="en-US" altLang="ja-JP" sz="1050" dirty="0" smtClean="0">
                <a:latin typeface="メイリオ" panose="020B0604030504040204" pitchFamily="50" charset="-128"/>
                <a:ea typeface="メイリオ" panose="020B0604030504040204" pitchFamily="50" charset="-128"/>
              </a:rPr>
              <a:t>28</a:t>
            </a:r>
            <a:r>
              <a:rPr lang="ja-JP" altLang="en-US" sz="1050" dirty="0" smtClean="0">
                <a:latin typeface="メイリオ" panose="020B0604030504040204" pitchFamily="50" charset="-128"/>
                <a:ea typeface="メイリオ" panose="020B0604030504040204" pitchFamily="50" charset="-128"/>
              </a:rPr>
              <a:t>年度における固定資産台帳の整理</a:t>
            </a:r>
            <a:r>
              <a:rPr lang="ja-JP" altLang="en-US" sz="1050" dirty="0">
                <a:latin typeface="メイリオ" panose="020B0604030504040204" pitchFamily="50" charset="-128"/>
                <a:ea typeface="メイリオ" panose="020B0604030504040204" pitchFamily="50" charset="-128"/>
              </a:rPr>
              <a:t>に伴う特別</a:t>
            </a:r>
            <a:r>
              <a:rPr lang="ja-JP" altLang="en-US" sz="1050" dirty="0" smtClean="0">
                <a:latin typeface="メイリオ" panose="020B0604030504040204" pitchFamily="50" charset="-128"/>
                <a:ea typeface="メイリオ" panose="020B0604030504040204" pitchFamily="50" charset="-128"/>
              </a:rPr>
              <a:t>損失</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4,100</a:t>
            </a:r>
            <a:r>
              <a:rPr lang="ja-JP" altLang="en-US" sz="1050" dirty="0" smtClean="0">
                <a:latin typeface="メイリオ" panose="020B0604030504040204" pitchFamily="50" charset="-128"/>
                <a:ea typeface="メイリオ" panose="020B0604030504040204" pitchFamily="50" charset="-128"/>
              </a:rPr>
              <a:t>万円）が皆減したことなどによるものです。</a:t>
            </a:r>
            <a:endParaRPr lang="en-US" altLang="ja-JP" sz="1050" dirty="0" smtClean="0">
              <a:latin typeface="メイリオ" panose="020B0604030504040204" pitchFamily="50" charset="-128"/>
              <a:ea typeface="メイリオ" panose="020B0604030504040204" pitchFamily="50" charset="-128"/>
            </a:endParaRPr>
          </a:p>
        </p:txBody>
      </p:sp>
      <p:cxnSp>
        <p:nvCxnSpPr>
          <p:cNvPr id="10" name="直線コネクタ 9"/>
          <p:cNvCxnSpPr/>
          <p:nvPr/>
        </p:nvCxnSpPr>
        <p:spPr>
          <a:xfrm>
            <a:off x="741733" y="5650685"/>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0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9381" y="1066962"/>
            <a:ext cx="6480000" cy="4268345"/>
          </a:xfrm>
          <a:prstGeom prst="rect">
            <a:avLst/>
          </a:prstGeom>
        </p:spPr>
      </p:pic>
      <p:sp>
        <p:nvSpPr>
          <p:cNvPr id="7" name="タイトル 1"/>
          <p:cNvSpPr txBox="1">
            <a:spLocks/>
          </p:cNvSpPr>
          <p:nvPr/>
        </p:nvSpPr>
        <p:spPr>
          <a:xfrm>
            <a:off x="0"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smtClean="0">
                <a:latin typeface="メイリオ" panose="020B0604030504040204" pitchFamily="50" charset="-128"/>
                <a:ea typeface="メイリオ" panose="020B0604030504040204" pitchFamily="50" charset="-128"/>
              </a:rPr>
              <a:t>大阪港</a:t>
            </a:r>
            <a:r>
              <a:rPr lang="ja-JP" altLang="en-US" sz="1600" b="1" dirty="0">
                <a:latin typeface="メイリオ" panose="020B0604030504040204" pitchFamily="50" charset="-128"/>
                <a:ea typeface="メイリオ" panose="020B0604030504040204" pitchFamily="50" charset="-128"/>
              </a:rPr>
              <a:t>埋立事業</a:t>
            </a:r>
          </a:p>
        </p:txBody>
      </p:sp>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12</a:t>
            </a:r>
            <a:endParaRPr lang="ja-JP" altLang="en-US" sz="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0" y="5878324"/>
            <a:ext cx="6858000" cy="3497111"/>
          </a:xfrm>
          <a:prstGeom prst="rect">
            <a:avLst/>
          </a:prstGeom>
          <a:noFill/>
        </p:spPr>
        <p:txBody>
          <a:bodyPr wrap="square" rtlCol="0">
            <a:spAutoFit/>
          </a:bodyPr>
          <a:lstStyle/>
          <a:p>
            <a:pPr>
              <a:lnSpc>
                <a:spcPct val="150000"/>
              </a:lnSpc>
            </a:pPr>
            <a:r>
              <a:rPr kumimoji="1" lang="ja-JP" altLang="en-US" sz="1100" b="1" dirty="0" smtClean="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smtClean="0">
              <a:solidFill>
                <a:srgbClr val="0070C0"/>
              </a:solidFill>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a:t>
            </a:r>
            <a:r>
              <a:rPr lang="ja-JP" altLang="en-US" sz="1050" b="1" dirty="0">
                <a:latin typeface="メイリオ" panose="020B0604030504040204" pitchFamily="50" charset="-128"/>
                <a:ea typeface="メイリオ" panose="020B0604030504040204" pitchFamily="50" charset="-128"/>
              </a:rPr>
              <a:t>収益</a:t>
            </a:r>
            <a:endParaRPr kumimoji="1"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年度の大阪港埋立事業の営業収益は、前年度に比べ</a:t>
            </a:r>
            <a:r>
              <a:rPr lang="en-US" altLang="ja-JP" sz="1050" dirty="0" smtClean="0">
                <a:latin typeface="メイリオ" panose="020B0604030504040204" pitchFamily="50" charset="-128"/>
                <a:ea typeface="メイリオ" panose="020B0604030504040204" pitchFamily="50" charset="-128"/>
              </a:rPr>
              <a:t>82</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3</a:t>
            </a:r>
            <a:r>
              <a:rPr lang="en-US" altLang="ja-JP" sz="1050" dirty="0" smtClean="0">
                <a:latin typeface="メイリオ" panose="020B0604030504040204" pitchFamily="50" charset="-128"/>
                <a:ea typeface="メイリオ" panose="020B0604030504040204" pitchFamily="50" charset="-128"/>
              </a:rPr>
              <a:t>,400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17</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2</a:t>
            </a:r>
            <a:r>
              <a:rPr lang="en-US" altLang="ja-JP" sz="1050" dirty="0" smtClean="0">
                <a:latin typeface="メイリオ" panose="020B0604030504040204" pitchFamily="50" charset="-128"/>
                <a:ea typeface="メイリオ" panose="020B0604030504040204" pitchFamily="50" charset="-128"/>
              </a:rPr>
              <a:t>00</a:t>
            </a:r>
            <a:r>
              <a:rPr lang="ja-JP" altLang="en-US" sz="1050" dirty="0" smtClean="0">
                <a:latin typeface="メイリオ" panose="020B0604030504040204" pitchFamily="50" charset="-128"/>
                <a:ea typeface="メイリオ" panose="020B0604030504040204" pitchFamily="50" charset="-128"/>
              </a:rPr>
              <a:t>万円となりました。これは、コスモスクエア複合一体開発による公募を実施した土地などの売却によるものです。</a:t>
            </a:r>
            <a:endParaRPr kumimoji="1"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営業損益</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年度の大阪港埋立事業の営業損益は、前年度に比べ</a:t>
            </a:r>
            <a:r>
              <a:rPr lang="en-US" altLang="ja-JP" sz="1050" dirty="0" smtClean="0">
                <a:latin typeface="メイリオ" panose="020B0604030504040204" pitchFamily="50" charset="-128"/>
                <a:ea typeface="メイリオ" panose="020B0604030504040204" pitchFamily="50" charset="-128"/>
              </a:rPr>
              <a:t>5</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7,100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10</a:t>
            </a:r>
            <a:r>
              <a:rPr lang="en-US" altLang="ja-JP" sz="1050" dirty="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5,300</a:t>
            </a:r>
            <a:r>
              <a:rPr lang="ja-JP" altLang="en-US" sz="1050" dirty="0" smtClean="0">
                <a:latin typeface="メイリオ" panose="020B0604030504040204" pitchFamily="50" charset="-128"/>
                <a:ea typeface="メイリオ" panose="020B0604030504040204" pitchFamily="50" charset="-128"/>
              </a:rPr>
              <a:t>万</a:t>
            </a:r>
            <a:r>
              <a:rPr lang="ja-JP" altLang="en-US" sz="1050" dirty="0">
                <a:latin typeface="メイリオ" panose="020B0604030504040204" pitchFamily="50" charset="-128"/>
                <a:ea typeface="メイリオ" panose="020B0604030504040204" pitchFamily="50" charset="-128"/>
              </a:rPr>
              <a:t>円</a:t>
            </a:r>
            <a:r>
              <a:rPr lang="ja-JP" altLang="en-US" sz="1050" dirty="0" smtClean="0">
                <a:latin typeface="メイリオ" panose="020B0604030504040204" pitchFamily="50" charset="-128"/>
                <a:ea typeface="メイリオ" panose="020B0604030504040204" pitchFamily="50" charset="-128"/>
              </a:rPr>
              <a:t>の黒字となりました。これは、土地売却収益の増加による営業収益の増加によるものです。</a:t>
            </a:r>
            <a:endParaRPr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kumimoji="1" lang="ja-JP" altLang="en-US" sz="1050" b="1" dirty="0" smtClean="0">
                <a:latin typeface="メイリオ" panose="020B0604030504040204" pitchFamily="50" charset="-128"/>
                <a:ea typeface="メイリオ" panose="020B0604030504040204" pitchFamily="50" charset="-128"/>
              </a:rPr>
              <a:t>経常損益</a:t>
            </a:r>
            <a:endParaRPr kumimoji="1"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年度の大阪港埋立事業の経常損益は、前年度に比べ</a:t>
            </a:r>
            <a:r>
              <a:rPr lang="en-US" altLang="ja-JP" sz="1050" dirty="0" smtClean="0">
                <a:latin typeface="メイリオ" panose="020B0604030504040204" pitchFamily="50" charset="-128"/>
                <a:ea typeface="メイリオ" panose="020B0604030504040204" pitchFamily="50" charset="-128"/>
              </a:rPr>
              <a:t>53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2,000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7</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a:t>
            </a:r>
            <a:r>
              <a:rPr lang="en-US" altLang="ja-JP" sz="1050" dirty="0" smtClean="0">
                <a:latin typeface="メイリオ" panose="020B0604030504040204" pitchFamily="50" charset="-128"/>
                <a:ea typeface="メイリオ" panose="020B0604030504040204" pitchFamily="50" charset="-128"/>
              </a:rPr>
              <a:t>,700</a:t>
            </a:r>
            <a:r>
              <a:rPr lang="ja-JP" altLang="en-US" sz="1050" dirty="0">
                <a:latin typeface="メイリオ" panose="020B0604030504040204" pitchFamily="50" charset="-128"/>
                <a:ea typeface="メイリオ" panose="020B0604030504040204" pitchFamily="50" charset="-128"/>
              </a:rPr>
              <a:t>万</a:t>
            </a:r>
            <a:r>
              <a:rPr lang="ja-JP" altLang="en-US" sz="1050" dirty="0" smtClean="0">
                <a:latin typeface="メイリオ" panose="020B0604030504040204" pitchFamily="50" charset="-128"/>
                <a:ea typeface="メイリオ" panose="020B0604030504040204" pitchFamily="50" charset="-128"/>
              </a:rPr>
              <a:t>円の黒字となりました。これは土地売却収益の増加による営業収益の増加や、企業債残高の減少などによる支払利息の減少などによるものです。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440816"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当年度純損益</a:t>
            </a:r>
            <a:endParaRPr lang="en-US" altLang="ja-JP" sz="1050" b="1" dirty="0" smtClean="0">
              <a:latin typeface="メイリオ" panose="020B0604030504040204" pitchFamily="50" charset="-128"/>
              <a:ea typeface="メイリオ" panose="020B0604030504040204" pitchFamily="50" charset="-128"/>
            </a:endParaRPr>
          </a:p>
          <a:p>
            <a:pPr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年度の大阪港埋立事業の当年度純損益は、前年度に比べ</a:t>
            </a:r>
            <a:r>
              <a:rPr lang="en-US" altLang="ja-JP" sz="1050" dirty="0" smtClean="0">
                <a:latin typeface="メイリオ" panose="020B0604030504040204" pitchFamily="50" charset="-128"/>
                <a:ea typeface="メイリオ" panose="020B0604030504040204" pitchFamily="50" charset="-128"/>
              </a:rPr>
              <a:t>53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7,800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76</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a:t>
            </a:r>
            <a:r>
              <a:rPr lang="en-US" altLang="ja-JP" sz="1050" dirty="0" smtClean="0">
                <a:latin typeface="メイリオ" panose="020B0604030504040204" pitchFamily="50" charset="-128"/>
                <a:ea typeface="メイリオ" panose="020B0604030504040204" pitchFamily="50" charset="-128"/>
              </a:rPr>
              <a:t>00</a:t>
            </a:r>
            <a:r>
              <a:rPr lang="ja-JP" altLang="en-US" sz="1050" dirty="0" smtClean="0">
                <a:latin typeface="メイリオ" panose="020B0604030504040204" pitchFamily="50" charset="-128"/>
                <a:ea typeface="メイリオ" panose="020B0604030504040204" pitchFamily="50" charset="-128"/>
              </a:rPr>
              <a:t>万円</a:t>
            </a:r>
            <a:r>
              <a:rPr lang="ja-JP" altLang="en-US" sz="1050" dirty="0">
                <a:latin typeface="メイリオ" panose="020B0604030504040204" pitchFamily="50" charset="-128"/>
                <a:ea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rPr>
              <a:t>黒字となりました。これは、経常損益の増加などによるものです。</a:t>
            </a:r>
            <a:endParaRPr lang="en-US" altLang="ja-JP" sz="1050" dirty="0" smtClean="0">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741733" y="6060121"/>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65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623889" y="893378"/>
            <a:ext cx="6031066"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11</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12</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15</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18</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20</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23</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25</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27</a:t>
            </a:r>
          </a:p>
          <a:p>
            <a:pPr marL="685760" lvl="2" indent="0" algn="r">
              <a:buNone/>
            </a:pP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28</a:t>
            </a:r>
            <a:endParaRPr lang="en-US" altLang="ja-JP" sz="1200" dirty="0">
              <a:latin typeface="メイリオ" panose="020B0604030504040204" pitchFamily="50" charset="-128"/>
              <a:ea typeface="メイリオ" panose="020B0604030504040204" pitchFamily="50" charset="-128"/>
            </a:endParaRP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29</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29</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32</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33</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34</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34</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35</a:t>
            </a:r>
            <a:endParaRPr lang="ja-JP" altLang="en-US" sz="1200" dirty="0">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362635" y="893379"/>
            <a:ext cx="3372724" cy="90786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a:t>
            </a:r>
            <a:r>
              <a:rPr lang="ja-JP" altLang="en-US" sz="1200" dirty="0" smtClean="0">
                <a:latin typeface="メイリオ" panose="020B0604030504040204" pitchFamily="50" charset="-128"/>
                <a:ea typeface="メイリオ" panose="020B0604030504040204" pitchFamily="50" charset="-128"/>
              </a:rPr>
              <a:t>概略図</a:t>
            </a:r>
            <a:endParaRPr lang="en-US" altLang="ja-JP" sz="1200" dirty="0" smtClean="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smtClean="0">
                <a:latin typeface="メイリオ" panose="020B0604030504040204" pitchFamily="50" charset="-128"/>
                <a:ea typeface="メイリオ" panose="020B0604030504040204" pitchFamily="50" charset="-128"/>
              </a:rPr>
              <a:t>局長メッセージ</a:t>
            </a: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a:t>
            </a:r>
            <a:r>
              <a:rPr lang="ja-JP" altLang="en-US" sz="1200" dirty="0" smtClean="0">
                <a:latin typeface="メイリオ" panose="020B0604030504040204" pitchFamily="50" charset="-128"/>
                <a:ea typeface="メイリオ" panose="020B0604030504040204" pitchFamily="50" charset="-128"/>
              </a:rPr>
              <a:t>概要</a:t>
            </a:r>
            <a:endParaRPr lang="en-US" altLang="ja-JP" sz="1200" dirty="0" smtClean="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港湾施設提供事業</a:t>
            </a:r>
            <a:endParaRPr lang="en-US" altLang="ja-JP" sz="1200" dirty="0" smtClean="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大阪港</a:t>
            </a:r>
            <a:r>
              <a:rPr lang="ja-JP" altLang="en-US" sz="1200" dirty="0">
                <a:latin typeface="メイリオ" panose="020B0604030504040204" pitchFamily="50" charset="-128"/>
                <a:ea typeface="メイリオ" panose="020B0604030504040204" pitchFamily="50" charset="-128"/>
              </a:rPr>
              <a:t>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a:t>
            </a:r>
            <a:r>
              <a:rPr lang="ja-JP" altLang="en-US" sz="1200" dirty="0" smtClean="0">
                <a:latin typeface="メイリオ" panose="020B0604030504040204" pitchFamily="50" charset="-128"/>
                <a:ea typeface="メイリオ" panose="020B0604030504040204" pitchFamily="50" charset="-128"/>
              </a:rPr>
              <a:t>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港営</a:t>
            </a:r>
            <a:r>
              <a:rPr lang="ja-JP" altLang="en-US" sz="1200" dirty="0">
                <a:latin typeface="メイリオ" panose="020B0604030504040204" pitchFamily="50" charset="-128"/>
                <a:ea typeface="メイリオ" panose="020B0604030504040204" pitchFamily="50" charset="-128"/>
              </a:rPr>
              <a:t>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港湾</a:t>
            </a:r>
            <a:r>
              <a:rPr lang="ja-JP" altLang="en-US" sz="1200" dirty="0">
                <a:latin typeface="メイリオ" panose="020B0604030504040204" pitchFamily="50" charset="-128"/>
                <a:ea typeface="メイリオ" panose="020B0604030504040204" pitchFamily="50" charset="-128"/>
              </a:rPr>
              <a:t>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大阪港</a:t>
            </a:r>
            <a:r>
              <a:rPr lang="ja-JP" altLang="en-US" sz="1200" dirty="0">
                <a:latin typeface="メイリオ" panose="020B0604030504040204" pitchFamily="50" charset="-128"/>
                <a:ea typeface="メイリオ" panose="020B0604030504040204" pitchFamily="50" charset="-128"/>
              </a:rPr>
              <a:t>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港湾</a:t>
            </a:r>
            <a:r>
              <a:rPr lang="ja-JP" altLang="en-US" sz="1200" dirty="0">
                <a:latin typeface="メイリオ" panose="020B0604030504040204" pitchFamily="50" charset="-128"/>
                <a:ea typeface="メイリオ" panose="020B0604030504040204" pitchFamily="50" charset="-128"/>
              </a:rPr>
              <a:t>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生産性及び効率性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smtClean="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smtClean="0">
                <a:latin typeface="メイリオ" panose="020B0604030504040204" pitchFamily="50" charset="-128"/>
                <a:ea typeface="メイリオ" panose="020B0604030504040204" pitchFamily="50" charset="-128"/>
              </a:rPr>
              <a:t>大阪港</a:t>
            </a:r>
            <a:r>
              <a:rPr lang="ja-JP" altLang="en-US" sz="1200" dirty="0">
                <a:latin typeface="メイリオ" panose="020B0604030504040204" pitchFamily="50" charset="-128"/>
                <a:ea typeface="メイリオ" panose="020B0604030504040204" pitchFamily="50" charset="-128"/>
              </a:rPr>
              <a:t>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生産性及び効率性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smtClean="0">
                <a:latin typeface="メイリオ" panose="020B0604030504040204" pitchFamily="50" charset="-128"/>
                <a:ea typeface="メイリオ" panose="020B0604030504040204" pitchFamily="50" charset="-128"/>
              </a:rPr>
              <a:t>健全性</a:t>
            </a:r>
            <a:endParaRPr lang="en-US" altLang="ja-JP" sz="11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smtClean="0">
                <a:latin typeface="メイリオ" panose="020B0604030504040204" pitchFamily="50" charset="-128"/>
                <a:ea typeface="メイリオ" panose="020B0604030504040204" pitchFamily="50" charset="-128"/>
              </a:rPr>
              <a:t>類似団体平均について</a:t>
            </a:r>
            <a:endParaRPr lang="en-US" altLang="ja-JP" sz="1200" dirty="0" smtClean="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7"/>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比較</a:t>
            </a:r>
            <a:r>
              <a:rPr lang="ja-JP" altLang="en-US" sz="1200" dirty="0">
                <a:latin typeface="メイリオ" panose="020B0604030504040204" pitchFamily="50" charset="-128"/>
                <a:ea typeface="メイリオ" panose="020B0604030504040204" pitchFamily="50" charset="-128"/>
              </a:rPr>
              <a:t>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比較</a:t>
            </a:r>
            <a:r>
              <a:rPr lang="ja-JP" altLang="en-US" sz="1200" dirty="0">
                <a:latin typeface="メイリオ" panose="020B0604030504040204" pitchFamily="50" charset="-128"/>
                <a:ea typeface="メイリオ" panose="020B0604030504040204" pitchFamily="50" charset="-128"/>
              </a:rPr>
              <a:t>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smtClean="0">
                <a:latin typeface="メイリオ" panose="020B0604030504040204" pitchFamily="50" charset="-128"/>
                <a:ea typeface="メイリオ" panose="020B0604030504040204" pitchFamily="50" charset="-128"/>
              </a:rPr>
              <a:t>キャッシュ</a:t>
            </a:r>
            <a:r>
              <a:rPr lang="ja-JP" altLang="en-US" sz="1200" dirty="0">
                <a:latin typeface="メイリオ" panose="020B0604030504040204" pitchFamily="50" charset="-128"/>
                <a:ea typeface="メイリオ" panose="020B0604030504040204" pitchFamily="50" charset="-128"/>
              </a:rPr>
              <a:t>・フロー計算書</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smtClean="0">
                <a:latin typeface="メイリオ" panose="020B0604030504040204" pitchFamily="50" charset="-128"/>
                <a:ea typeface="メイリオ" panose="020B0604030504040204" pitchFamily="50" charset="-128"/>
              </a:rPr>
              <a:t>剰余</a:t>
            </a:r>
            <a:r>
              <a:rPr lang="ja-JP" altLang="en-US" sz="1200" dirty="0">
                <a:latin typeface="メイリオ" panose="020B0604030504040204" pitchFamily="50" charset="-128"/>
                <a:ea typeface="メイリオ" panose="020B0604030504040204" pitchFamily="50" charset="-128"/>
              </a:rPr>
              <a:t>金計算書</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smtClean="0">
                <a:latin typeface="メイリオ" panose="020B0604030504040204" pitchFamily="50" charset="-128"/>
                <a:ea typeface="メイリオ" panose="020B0604030504040204" pitchFamily="50" charset="-128"/>
              </a:rPr>
              <a:t>資本的</a:t>
            </a:r>
            <a:r>
              <a:rPr lang="ja-JP" altLang="en-US" sz="1200" dirty="0">
                <a:latin typeface="メイリオ" panose="020B0604030504040204" pitchFamily="50" charset="-128"/>
                <a:ea typeface="メイリオ" panose="020B0604030504040204" pitchFamily="50" charset="-128"/>
              </a:rPr>
              <a:t>収支（参考）</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8"/>
            </a:pPr>
            <a:r>
              <a:rPr lang="ja-JP" altLang="en-US" sz="1200" dirty="0">
                <a:latin typeface="メイリオ" panose="020B0604030504040204" pitchFamily="50" charset="-128"/>
                <a:ea typeface="メイリオ" panose="020B0604030504040204" pitchFamily="50" charset="-128"/>
              </a:rPr>
              <a:t>注記</a:t>
            </a:r>
          </a:p>
        </p:txBody>
      </p:sp>
      <p:sp>
        <p:nvSpPr>
          <p:cNvPr id="6" name="テキスト ボックス 5"/>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09216"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smtClean="0">
                <a:latin typeface="メイリオ" panose="020B0604030504040204" pitchFamily="50" charset="-128"/>
                <a:ea typeface="メイリオ" panose="020B0604030504040204" pitchFamily="50" charset="-128"/>
              </a:rPr>
              <a:t>大阪港概略</a:t>
            </a:r>
            <a:r>
              <a:rPr lang="ja-JP" altLang="en-US" sz="1600" b="1" dirty="0">
                <a:latin typeface="メイリオ" panose="020B0604030504040204" pitchFamily="50" charset="-128"/>
                <a:ea typeface="メイリオ" panose="020B0604030504040204" pitchFamily="50" charset="-128"/>
              </a:rPr>
              <a:t>図</a:t>
            </a:r>
          </a:p>
        </p:txBody>
      </p:sp>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1" y="1847502"/>
            <a:ext cx="6660000" cy="6669380"/>
          </a:xfrm>
          <a:prstGeom prst="rect">
            <a:avLst/>
          </a:prstGeom>
        </p:spPr>
      </p:pic>
    </p:spTree>
    <p:extLst>
      <p:ext uri="{BB962C8B-B14F-4D97-AF65-F5344CB8AC3E}">
        <p14:creationId xmlns:p14="http://schemas.microsoft.com/office/powerpoint/2010/main" val="206917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75305" y="492997"/>
            <a:ext cx="4882694" cy="2792879"/>
          </a:xfrm>
        </p:spPr>
        <p:txBody>
          <a:bodyPr>
            <a:noAutofit/>
          </a:bodyPr>
          <a:lstStyle/>
          <a:p>
            <a:pPr marL="0" indent="0">
              <a:lnSpc>
                <a:spcPct val="150000"/>
              </a:lnSpc>
              <a:buNone/>
            </a:pPr>
            <a:r>
              <a:rPr lang="ja-JP" altLang="en-US" sz="1150" dirty="0">
                <a:latin typeface="メイリオ" panose="020B0604030504040204" pitchFamily="50" charset="-128"/>
                <a:ea typeface="メイリオ" panose="020B0604030504040204" pitchFamily="50" charset="-128"/>
              </a:rPr>
              <a:t>　大阪港は、慶応４年７月</a:t>
            </a:r>
            <a:r>
              <a:rPr lang="en-US" altLang="ja-JP" sz="1150" dirty="0">
                <a:latin typeface="メイリオ" panose="020B0604030504040204" pitchFamily="50" charset="-128"/>
                <a:ea typeface="メイリオ" panose="020B0604030504040204" pitchFamily="50" charset="-128"/>
              </a:rPr>
              <a:t>15</a:t>
            </a:r>
            <a:r>
              <a:rPr lang="ja-JP" altLang="en-US" sz="1150" dirty="0">
                <a:latin typeface="メイリオ" panose="020B0604030504040204" pitchFamily="50" charset="-128"/>
                <a:ea typeface="メイリオ" panose="020B0604030504040204" pitchFamily="50" charset="-128"/>
              </a:rPr>
              <a:t>日に開港し、現在に至るまで、わが国有数の国際貿易港として、大阪都市圏における産業経済活動及び市民の消費生活を支える重要な社会経済基盤であります。</a:t>
            </a:r>
            <a:endParaRPr lang="en-US" altLang="ja-JP" sz="115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50" dirty="0">
                <a:latin typeface="メイリオ" panose="020B0604030504040204" pitchFamily="50" charset="-128"/>
                <a:ea typeface="メイリオ" panose="020B0604030504040204" pitchFamily="50" charset="-128"/>
              </a:rPr>
              <a:t>　大阪市は、昭和</a:t>
            </a:r>
            <a:r>
              <a:rPr lang="en-US" altLang="ja-JP" sz="1150" dirty="0">
                <a:latin typeface="メイリオ" panose="020B0604030504040204" pitchFamily="50" charset="-128"/>
                <a:ea typeface="メイリオ" panose="020B0604030504040204" pitchFamily="50" charset="-128"/>
              </a:rPr>
              <a:t>27</a:t>
            </a:r>
            <a:r>
              <a:rPr lang="ja-JP" altLang="en-US" sz="1150" dirty="0">
                <a:latin typeface="メイリオ" panose="020B0604030504040204" pitchFamily="50" charset="-128"/>
                <a:ea typeface="メイリオ" panose="020B0604030504040204" pitchFamily="50" charset="-128"/>
              </a:rPr>
              <a:t>年１月から大阪港の港湾管理者となり、時代のニーズに即して、港湾施設の整備や埋立事業を行い、現在も、大阪経済の活性化と豊かで安定した市民生活を支える港、そして市民の生命・財産を災害から守り、安全で使いやすい港の実現を目標とし、港湾物流機能の強化や臨海地域の活性化、防災</a:t>
            </a:r>
            <a:r>
              <a:rPr lang="ja-JP" altLang="en-US" sz="1150" dirty="0" smtClean="0">
                <a:latin typeface="メイリオ" panose="020B0604030504040204" pitchFamily="50" charset="-128"/>
                <a:ea typeface="メイリオ" panose="020B0604030504040204" pitchFamily="50" charset="-128"/>
              </a:rPr>
              <a:t>・減</a:t>
            </a:r>
            <a:r>
              <a:rPr lang="ja-JP" altLang="en-US" sz="1150" dirty="0">
                <a:latin typeface="メイリオ" panose="020B0604030504040204" pitchFamily="50" charset="-128"/>
                <a:ea typeface="メイリオ" panose="020B0604030504040204" pitchFamily="50" charset="-128"/>
              </a:rPr>
              <a:t>災</a:t>
            </a:r>
            <a:r>
              <a:rPr lang="ja-JP" altLang="en-US" sz="1150" dirty="0" smtClean="0">
                <a:latin typeface="メイリオ" panose="020B0604030504040204" pitchFamily="50" charset="-128"/>
                <a:ea typeface="メイリオ" panose="020B0604030504040204" pitchFamily="50" charset="-128"/>
              </a:rPr>
              <a:t>機能</a:t>
            </a:r>
            <a:r>
              <a:rPr lang="ja-JP" altLang="en-US" sz="1150" dirty="0">
                <a:latin typeface="メイリオ" panose="020B0604030504040204" pitchFamily="50" charset="-128"/>
                <a:ea typeface="メイリオ" panose="020B0604030504040204" pitchFamily="50" charset="-128"/>
              </a:rPr>
              <a:t>の充実等の取り組みを進めております。</a:t>
            </a:r>
          </a:p>
        </p:txBody>
      </p:sp>
      <p:pic>
        <p:nvPicPr>
          <p:cNvPr id="6" name="図 5" descr="C:\Users\i4522573\Desktop\藪内局長(H28年7月撮影)_2_補正.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41" y="542447"/>
            <a:ext cx="1476000" cy="1571733"/>
          </a:xfrm>
          <a:prstGeom prst="rect">
            <a:avLst/>
          </a:prstGeom>
          <a:noFill/>
          <a:ln>
            <a:noFill/>
          </a:ln>
        </p:spPr>
      </p:pic>
      <p:sp>
        <p:nvSpPr>
          <p:cNvPr id="7" name="テキスト ボックス 6"/>
          <p:cNvSpPr txBox="1"/>
          <p:nvPr/>
        </p:nvSpPr>
        <p:spPr>
          <a:xfrm>
            <a:off x="285241" y="2120753"/>
            <a:ext cx="1476000" cy="830997"/>
          </a:xfrm>
          <a:prstGeom prst="rect">
            <a:avLst/>
          </a:prstGeom>
          <a:noFill/>
        </p:spPr>
        <p:txBody>
          <a:bodyPr wrap="square" rtlCol="0">
            <a:spAutoFit/>
          </a:bodyPr>
          <a:lstStyle/>
          <a:p>
            <a:pPr algn="ctr">
              <a:lnSpc>
                <a:spcPct val="150000"/>
              </a:lnSpc>
            </a:pPr>
            <a:r>
              <a:rPr lang="ja-JP" altLang="en-US" sz="1400" dirty="0">
                <a:latin typeface="メイリオ" panose="020B0604030504040204" pitchFamily="50" charset="-128"/>
                <a:ea typeface="メイリオ" panose="020B0604030504040204" pitchFamily="50" charset="-128"/>
              </a:rPr>
              <a:t>大阪市港湾局長</a:t>
            </a:r>
            <a:endParaRPr lang="en-US" altLang="ja-JP" sz="1200" dirty="0">
              <a:latin typeface="メイリオ" panose="020B0604030504040204" pitchFamily="50" charset="-128"/>
              <a:ea typeface="メイリオ" panose="020B0604030504040204" pitchFamily="50" charset="-128"/>
            </a:endParaRPr>
          </a:p>
          <a:p>
            <a:pPr algn="ctr">
              <a:lnSpc>
                <a:spcPct val="150000"/>
              </a:lnSpc>
            </a:pPr>
            <a:r>
              <a:rPr lang="ja-JP" altLang="ja-JP" sz="1800" dirty="0">
                <a:latin typeface="HG行書体" panose="03000609000000000000" pitchFamily="65" charset="-128"/>
                <a:ea typeface="HG行書体" panose="03000609000000000000" pitchFamily="65" charset="-128"/>
              </a:rPr>
              <a:t>藪内 弘</a:t>
            </a:r>
          </a:p>
        </p:txBody>
      </p:sp>
      <p:sp>
        <p:nvSpPr>
          <p:cNvPr id="8" name="コンテンツ プレースホルダー 2"/>
          <p:cNvSpPr txBox="1">
            <a:spLocks/>
          </p:cNvSpPr>
          <p:nvPr/>
        </p:nvSpPr>
        <p:spPr>
          <a:xfrm>
            <a:off x="0" y="3068262"/>
            <a:ext cx="6857999" cy="69748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50" dirty="0">
                <a:latin typeface="メイリオ" panose="020B0604030504040204" pitchFamily="50" charset="-128"/>
                <a:ea typeface="メイリオ" panose="020B0604030504040204" pitchFamily="50" charset="-128"/>
              </a:rPr>
              <a:t>　こうした大阪市の港湾事業は、岸壁、防波堤等の港湾施設</a:t>
            </a:r>
            <a:r>
              <a:rPr lang="ja-JP" altLang="en-US" sz="1150" dirty="0" smtClean="0">
                <a:latin typeface="メイリオ" panose="020B0604030504040204" pitchFamily="50" charset="-128"/>
                <a:ea typeface="メイリオ" panose="020B0604030504040204" pitchFamily="50" charset="-128"/>
              </a:rPr>
              <a:t>や</a:t>
            </a:r>
            <a:r>
              <a:rPr lang="ja-JP" altLang="en-US" sz="1150" dirty="0">
                <a:latin typeface="メイリオ" panose="020B0604030504040204" pitchFamily="50" charset="-128"/>
                <a:ea typeface="メイリオ" panose="020B0604030504040204" pitchFamily="50" charset="-128"/>
              </a:rPr>
              <a:t>臨港</a:t>
            </a:r>
            <a:r>
              <a:rPr lang="ja-JP" altLang="en-US" sz="1150" dirty="0" smtClean="0">
                <a:latin typeface="メイリオ" panose="020B0604030504040204" pitchFamily="50" charset="-128"/>
                <a:ea typeface="メイリオ" panose="020B0604030504040204" pitchFamily="50" charset="-128"/>
              </a:rPr>
              <a:t>道路</a:t>
            </a:r>
            <a:r>
              <a:rPr lang="ja-JP" altLang="en-US" sz="1150" dirty="0">
                <a:latin typeface="メイリオ" panose="020B0604030504040204" pitchFamily="50" charset="-128"/>
                <a:ea typeface="メイリオ" panose="020B0604030504040204" pitchFamily="50" charset="-128"/>
              </a:rPr>
              <a:t>・緑地の整備、高潮対策及び廃棄物</a:t>
            </a:r>
            <a:r>
              <a:rPr lang="ja-JP" altLang="en-US" sz="1150" dirty="0" smtClean="0">
                <a:latin typeface="メイリオ" panose="020B0604030504040204" pitchFamily="50" charset="-128"/>
                <a:ea typeface="メイリオ" panose="020B0604030504040204" pitchFamily="50" charset="-128"/>
              </a:rPr>
              <a:t>埋立処分場</a:t>
            </a:r>
            <a:r>
              <a:rPr lang="ja-JP" altLang="en-US" sz="1150" dirty="0">
                <a:latin typeface="メイリオ" panose="020B0604030504040204" pitchFamily="50" charset="-128"/>
                <a:ea typeface="メイリオ" panose="020B0604030504040204" pitchFamily="50" charset="-128"/>
              </a:rPr>
              <a:t>などを所管する一般会計と、準公営企業会計として港湾施設提供事業・大阪港埋立事業を所管する港営事業会計の２つの会計方式により処理しております。このうち、地方公営企業法の財務規定等を適用している港営事業会計につきましては、平成</a:t>
            </a:r>
            <a:r>
              <a:rPr lang="en-US" altLang="ja-JP" sz="1150" dirty="0">
                <a:latin typeface="メイリオ" panose="020B0604030504040204" pitchFamily="50" charset="-128"/>
                <a:ea typeface="メイリオ" panose="020B0604030504040204" pitchFamily="50" charset="-128"/>
              </a:rPr>
              <a:t>18</a:t>
            </a:r>
            <a:r>
              <a:rPr lang="ja-JP" altLang="en-US" sz="1150" dirty="0">
                <a:latin typeface="メイリオ" panose="020B0604030504040204" pitchFamily="50" charset="-128"/>
                <a:ea typeface="メイリオ" panose="020B0604030504040204" pitchFamily="50" charset="-128"/>
              </a:rPr>
              <a:t>年度決算より</a:t>
            </a:r>
            <a:r>
              <a:rPr lang="ja-JP" altLang="en-US" sz="1150" dirty="0" smtClean="0">
                <a:latin typeface="メイリオ" panose="020B0604030504040204" pitchFamily="50" charset="-128"/>
                <a:ea typeface="メイリオ" panose="020B0604030504040204" pitchFamily="50" charset="-128"/>
              </a:rPr>
              <a:t>「港営</a:t>
            </a:r>
            <a:r>
              <a:rPr lang="ja-JP" altLang="en-US" sz="1150" dirty="0">
                <a:latin typeface="メイリオ" panose="020B0604030504040204" pitchFamily="50" charset="-128"/>
                <a:ea typeface="メイリオ" panose="020B0604030504040204" pitchFamily="50" charset="-128"/>
              </a:rPr>
              <a:t>事業会計アニュアルレポート」を、今回の平成</a:t>
            </a:r>
            <a:r>
              <a:rPr lang="en-US" altLang="ja-JP" sz="1150" dirty="0">
                <a:latin typeface="メイリオ" panose="020B0604030504040204" pitchFamily="50" charset="-128"/>
                <a:ea typeface="メイリオ" panose="020B0604030504040204" pitchFamily="50" charset="-128"/>
              </a:rPr>
              <a:t>29</a:t>
            </a:r>
            <a:r>
              <a:rPr lang="ja-JP" altLang="en-US" sz="1150" dirty="0">
                <a:latin typeface="メイリオ" panose="020B0604030504040204" pitchFamily="50" charset="-128"/>
                <a:ea typeface="メイリオ" panose="020B0604030504040204" pitchFamily="50" charset="-128"/>
              </a:rPr>
              <a:t>年度決算からは、より市民の方々にわかりやすいようリニューアルした</a:t>
            </a:r>
            <a:r>
              <a:rPr lang="ja-JP" altLang="en-US" sz="1150" dirty="0" smtClean="0">
                <a:latin typeface="メイリオ" panose="020B0604030504040204" pitchFamily="50" charset="-128"/>
                <a:ea typeface="メイリオ" panose="020B0604030504040204" pitchFamily="50" charset="-128"/>
              </a:rPr>
              <a:t>「港営</a:t>
            </a:r>
            <a:r>
              <a:rPr lang="ja-JP" altLang="en-US" sz="1150" dirty="0">
                <a:latin typeface="メイリオ" panose="020B0604030504040204" pitchFamily="50" charset="-128"/>
                <a:ea typeface="メイリオ" panose="020B0604030504040204" pitchFamily="50" charset="-128"/>
              </a:rPr>
              <a:t>事業会計</a:t>
            </a:r>
            <a:r>
              <a:rPr lang="ja-JP" altLang="en-US" sz="1150" dirty="0" smtClean="0">
                <a:latin typeface="メイリオ" panose="020B0604030504040204" pitchFamily="50" charset="-128"/>
                <a:ea typeface="メイリオ" panose="020B0604030504040204" pitchFamily="50" charset="-128"/>
              </a:rPr>
              <a:t>事業レポート」</a:t>
            </a:r>
            <a:r>
              <a:rPr lang="ja-JP" altLang="en-US" sz="1150" dirty="0">
                <a:latin typeface="メイリオ" panose="020B0604030504040204" pitchFamily="50" charset="-128"/>
                <a:ea typeface="メイリオ" panose="020B0604030504040204" pitchFamily="50" charset="-128"/>
              </a:rPr>
              <a:t>を作成・公表し、民間企業並みの会計情報の開示に取り組んでおります。</a:t>
            </a:r>
            <a:endParaRPr lang="en-US" altLang="ja-JP" sz="115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50" dirty="0">
                <a:latin typeface="メイリオ" panose="020B0604030504040204" pitchFamily="50" charset="-128"/>
                <a:ea typeface="メイリオ" panose="020B0604030504040204" pitchFamily="50" charset="-128"/>
              </a:rPr>
              <a:t>　大阪港では、西日本・関西圏の産業活性化に貢献するとともに、豊かで安定した市民生活を支える西日本のゲートポートをめざし、阪神港への集荷機能の強化、港湾施設の充実による取扱能力の増強、効率的な物流体系及び運営体制の構築に向けて取り組むことにより、これまで以上に物流の効率化や基幹航路の</a:t>
            </a:r>
            <a:r>
              <a:rPr lang="ja-JP" altLang="en-US" sz="1150" dirty="0" smtClean="0">
                <a:latin typeface="メイリオ" panose="020B0604030504040204" pitchFamily="50" charset="-128"/>
                <a:ea typeface="メイリオ" panose="020B0604030504040204" pitchFamily="50" charset="-128"/>
              </a:rPr>
              <a:t>維持・拡大に</a:t>
            </a:r>
            <a:r>
              <a:rPr lang="ja-JP" altLang="en-US" sz="1150" dirty="0">
                <a:latin typeface="メイリオ" panose="020B0604030504040204" pitchFamily="50" charset="-128"/>
                <a:ea typeface="メイリオ" panose="020B0604030504040204" pitchFamily="50" charset="-128"/>
              </a:rPr>
              <a:t>努め、大阪都市圏、西日本の物流を支える港を目指してまいります。</a:t>
            </a:r>
            <a:endParaRPr lang="en-US" altLang="ja-JP" sz="115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50" dirty="0">
                <a:latin typeface="メイリオ" panose="020B0604030504040204" pitchFamily="50" charset="-128"/>
                <a:ea typeface="メイリオ" panose="020B0604030504040204" pitchFamily="50" charset="-128"/>
              </a:rPr>
              <a:t>　そのような状況のもと、港湾施設提供事業におきましては、施設の老朽化に伴い将来予想される事業リスクや民間ニーズに対応できる財務体質</a:t>
            </a:r>
            <a:r>
              <a:rPr lang="ja-JP" altLang="en-US" sz="1150" dirty="0" smtClean="0">
                <a:latin typeface="メイリオ" panose="020B0604030504040204" pitchFamily="50" charset="-128"/>
                <a:ea typeface="メイリオ" panose="020B0604030504040204" pitchFamily="50" charset="-128"/>
              </a:rPr>
              <a:t>の</a:t>
            </a:r>
            <a:r>
              <a:rPr lang="ja-JP" altLang="en-US" sz="1150" dirty="0">
                <a:latin typeface="メイリオ" panose="020B0604030504040204" pitchFamily="50" charset="-128"/>
                <a:ea typeface="メイリオ" panose="020B0604030504040204" pitchFamily="50" charset="-128"/>
              </a:rPr>
              <a:t>向上</a:t>
            </a:r>
            <a:r>
              <a:rPr lang="ja-JP" altLang="en-US" sz="1150" dirty="0" smtClean="0">
                <a:latin typeface="メイリオ" panose="020B0604030504040204" pitchFamily="50" charset="-128"/>
                <a:ea typeface="メイリオ" panose="020B0604030504040204" pitchFamily="50" charset="-128"/>
              </a:rPr>
              <a:t>を図ることにより、大阪港の競争力を強化することを</a:t>
            </a:r>
            <a:r>
              <a:rPr lang="ja-JP" altLang="en-US" sz="1150" dirty="0">
                <a:latin typeface="メイリオ" panose="020B0604030504040204" pitchFamily="50" charset="-128"/>
                <a:ea typeface="メイリオ" panose="020B0604030504040204" pitchFamily="50" charset="-128"/>
              </a:rPr>
              <a:t>目的に、</a:t>
            </a:r>
            <a:r>
              <a:rPr lang="ja-JP" altLang="en-US" sz="1150" dirty="0" smtClean="0">
                <a:latin typeface="メイリオ" panose="020B0604030504040204" pitchFamily="50" charset="-128"/>
                <a:ea typeface="メイリオ" panose="020B0604030504040204" pitchFamily="50" charset="-128"/>
              </a:rPr>
              <a:t>平成</a:t>
            </a:r>
            <a:r>
              <a:rPr lang="en-US" altLang="ja-JP" sz="1150" dirty="0" smtClean="0">
                <a:latin typeface="メイリオ" panose="020B0604030504040204" pitchFamily="50" charset="-128"/>
                <a:ea typeface="メイリオ" panose="020B0604030504040204" pitchFamily="50" charset="-128"/>
              </a:rPr>
              <a:t>30</a:t>
            </a:r>
            <a:r>
              <a:rPr lang="ja-JP" altLang="en-US" sz="1150" dirty="0" smtClean="0">
                <a:latin typeface="メイリオ" panose="020B0604030504040204" pitchFamily="50" charset="-128"/>
                <a:ea typeface="メイリオ" panose="020B0604030504040204" pitchFamily="50" charset="-128"/>
              </a:rPr>
              <a:t>年</a:t>
            </a:r>
            <a:r>
              <a:rPr lang="en-US" altLang="ja-JP" sz="1150" dirty="0" smtClean="0">
                <a:latin typeface="メイリオ" panose="020B0604030504040204" pitchFamily="50" charset="-128"/>
                <a:ea typeface="メイリオ" panose="020B0604030504040204" pitchFamily="50" charset="-128"/>
              </a:rPr>
              <a:t>3</a:t>
            </a:r>
            <a:r>
              <a:rPr lang="ja-JP" altLang="en-US" sz="1150" dirty="0" smtClean="0">
                <a:latin typeface="メイリオ" panose="020B0604030504040204" pitchFamily="50" charset="-128"/>
                <a:ea typeface="メイリオ" panose="020B0604030504040204" pitchFamily="50" charset="-128"/>
              </a:rPr>
              <a:t>月に</a:t>
            </a:r>
            <a:r>
              <a:rPr lang="ja-JP" altLang="en-US" sz="1150" dirty="0">
                <a:latin typeface="メイリオ" panose="020B0604030504040204" pitchFamily="50" charset="-128"/>
                <a:ea typeface="メイリオ" panose="020B0604030504040204" pitchFamily="50" charset="-128"/>
              </a:rPr>
              <a:t>「港湾施設提供事業経営計画」を策定し、経営改善を進めております。</a:t>
            </a:r>
            <a:endParaRPr lang="en-US" altLang="ja-JP" sz="115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50" dirty="0">
                <a:latin typeface="メイリオ" panose="020B0604030504040204" pitchFamily="50" charset="-128"/>
                <a:ea typeface="メイリオ" panose="020B0604030504040204" pitchFamily="50" charset="-128"/>
              </a:rPr>
              <a:t>　一方、大阪港埋立事業におきましては、近年は企業の土地保有ニーズが多様化するなど、今後の臨海部埋立地の土地売却は不透明な状況となっているものの、一定の土地売却収益及び土地賃貸料収益を確保しております。引き続き、「事前登録制度</a:t>
            </a:r>
            <a:r>
              <a:rPr lang="ja-JP" altLang="en-US" sz="1150" dirty="0" smtClean="0">
                <a:latin typeface="メイリオ" panose="020B0604030504040204" pitchFamily="50" charset="-128"/>
                <a:ea typeface="メイリオ" panose="020B0604030504040204" pitchFamily="50" charset="-128"/>
              </a:rPr>
              <a:t>」などに</a:t>
            </a:r>
            <a:r>
              <a:rPr lang="ja-JP" altLang="en-US" sz="1150" dirty="0">
                <a:latin typeface="メイリオ" panose="020B0604030504040204" pitchFamily="50" charset="-128"/>
                <a:ea typeface="メイリオ" panose="020B0604030504040204" pitchFamily="50" charset="-128"/>
              </a:rPr>
              <a:t>よる土地売却を促進し、経営の健全化を図って</a:t>
            </a:r>
            <a:r>
              <a:rPr lang="ja-JP" altLang="en-US" sz="1150" dirty="0" smtClean="0">
                <a:latin typeface="メイリオ" panose="020B0604030504040204" pitchFamily="50" charset="-128"/>
                <a:ea typeface="メイリオ" panose="020B0604030504040204" pitchFamily="50" charset="-128"/>
              </a:rPr>
              <a:t>いくとともに、夢洲におけるＩＲや</a:t>
            </a:r>
            <a:r>
              <a:rPr lang="en-US" altLang="ja-JP" sz="1150" dirty="0" smtClean="0">
                <a:latin typeface="メイリオ" panose="020B0604030504040204" pitchFamily="50" charset="-128"/>
                <a:ea typeface="メイリオ" panose="020B0604030504040204" pitchFamily="50" charset="-128"/>
              </a:rPr>
              <a:t>2025</a:t>
            </a:r>
            <a:r>
              <a:rPr lang="ja-JP" altLang="en-US" sz="1150" dirty="0" smtClean="0">
                <a:latin typeface="メイリオ" panose="020B0604030504040204" pitchFamily="50" charset="-128"/>
                <a:ea typeface="メイリオ" panose="020B0604030504040204" pitchFamily="50" charset="-128"/>
              </a:rPr>
              <a:t>年日本万国博覧会の誘致に港湾局としても積極的に取り組むことなどにより、さらなる臨海地域の活性化を図ってまいります。</a:t>
            </a:r>
            <a:endParaRPr lang="en-US" altLang="ja-JP" sz="115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50" dirty="0">
                <a:latin typeface="メイリオ" panose="020B0604030504040204" pitchFamily="50" charset="-128"/>
                <a:ea typeface="メイリオ" panose="020B0604030504040204" pitchFamily="50" charset="-128"/>
              </a:rPr>
              <a:t>　港湾局では、今後とも、大都市圏を支える社会基盤として次世代に安心して引き継げる持続可能な港づくりに努めるとともに、安全で安心な港の実現に向けた取り組みを進めてまいりますので、引き続き関係各位のご支援ご協力を賜りますようお願い申し上げます。</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508782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85646" y="2188211"/>
            <a:ext cx="3243353" cy="3968840"/>
          </a:xfrm>
          <a:prstGeom prst="rect">
            <a:avLst/>
          </a:prstGeom>
        </p:spPr>
      </p:pic>
      <p:pic>
        <p:nvPicPr>
          <p:cNvPr id="6" name="図 5"/>
          <p:cNvPicPr>
            <a:picLocks noChangeAspect="1"/>
          </p:cNvPicPr>
          <p:nvPr/>
        </p:nvPicPr>
        <p:blipFill>
          <a:blip r:embed="rId3"/>
          <a:stretch>
            <a:fillRect/>
          </a:stretch>
        </p:blipFill>
        <p:spPr>
          <a:xfrm>
            <a:off x="3416390" y="2546359"/>
            <a:ext cx="3249450" cy="3609145"/>
          </a:xfrm>
          <a:prstGeom prst="rect">
            <a:avLst/>
          </a:prstGeom>
        </p:spPr>
      </p:pic>
      <p:pic>
        <p:nvPicPr>
          <p:cNvPr id="2" name="図 1"/>
          <p:cNvPicPr>
            <a:picLocks noChangeAspect="1"/>
          </p:cNvPicPr>
          <p:nvPr/>
        </p:nvPicPr>
        <p:blipFill>
          <a:blip r:embed="rId4"/>
          <a:stretch>
            <a:fillRect/>
          </a:stretch>
        </p:blipFill>
        <p:spPr>
          <a:xfrm>
            <a:off x="192162" y="6430375"/>
            <a:ext cx="6473675" cy="1200375"/>
          </a:xfrm>
          <a:prstGeom prst="rect">
            <a:avLst/>
          </a:prstGeom>
        </p:spPr>
      </p:pic>
      <p:sp>
        <p:nvSpPr>
          <p:cNvPr id="3" name="コンテンツ プレースホルダー 2"/>
          <p:cNvSpPr>
            <a:spLocks noGrp="1"/>
          </p:cNvSpPr>
          <p:nvPr>
            <p:ph idx="1"/>
          </p:nvPr>
        </p:nvSpPr>
        <p:spPr>
          <a:xfrm>
            <a:off x="272616" y="829028"/>
            <a:ext cx="6209731" cy="774493"/>
          </a:xfrm>
        </p:spPr>
        <p:txBody>
          <a:bodyPr>
            <a:normAutofit lnSpcReduction="10000"/>
          </a:bodyPr>
          <a:lstStyle/>
          <a:p>
            <a:pPr marL="0" indent="0">
              <a:buNone/>
            </a:pPr>
            <a:r>
              <a:rPr lang="ja-JP" altLang="en-US" sz="1400" b="1" dirty="0">
                <a:solidFill>
                  <a:srgbClr val="0070C0"/>
                </a:solidFill>
                <a:latin typeface="メイリオ" panose="020B0604030504040204" pitchFamily="50" charset="-128"/>
                <a:ea typeface="メイリオ" panose="020B0604030504040204" pitchFamily="50" charset="-128"/>
              </a:rPr>
              <a:t>目標像・使命</a:t>
            </a:r>
            <a:endParaRPr lang="en-US" altLang="ja-JP" sz="1400" b="1" dirty="0">
              <a:solidFill>
                <a:srgbClr val="0070C0"/>
              </a:solidFill>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大阪経済の活性化と豊かで安定した市民生活を支える大阪港の実現のため、港湾機能の強化、都市環境の保全並びに臨海地域の活性化に資する施策を、重点的、効果的に進めます。</a:t>
            </a:r>
            <a:endParaRPr lang="en-US" altLang="ja-JP" sz="1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92160" y="7932407"/>
            <a:ext cx="6585388"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港湾施設提供事業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港湾機能を効率的に発揮させるために必要な埠頭用地、上屋、荷役機械等を整備しています。</a:t>
            </a:r>
          </a:p>
        </p:txBody>
      </p:sp>
      <p:sp>
        <p:nvSpPr>
          <p:cNvPr id="5" name="テキスト ボックス 4"/>
          <p:cNvSpPr txBox="1"/>
          <p:nvPr/>
        </p:nvSpPr>
        <p:spPr>
          <a:xfrm>
            <a:off x="192166" y="8838247"/>
            <a:ext cx="6585387"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流通施設用地や保管施設用地等物流の効率化に資するものや都市機能用地等を造成しています。</a:t>
            </a:r>
          </a:p>
        </p:txBody>
      </p:sp>
      <p:sp>
        <p:nvSpPr>
          <p:cNvPr id="11"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3"/>
            </a:pPr>
            <a:r>
              <a:rPr lang="ja-JP" altLang="en-US" sz="1600" b="1" dirty="0">
                <a:latin typeface="メイリオ" panose="020B0604030504040204" pitchFamily="50" charset="-128"/>
                <a:ea typeface="メイリオ" panose="020B0604030504040204" pitchFamily="50" charset="-128"/>
              </a:rPr>
              <a:t>港営事業会計について</a:t>
            </a:r>
          </a:p>
        </p:txBody>
      </p:sp>
      <p:sp>
        <p:nvSpPr>
          <p:cNvPr id="12" name="テキスト ボックス 11"/>
          <p:cNvSpPr txBox="1"/>
          <p:nvPr/>
        </p:nvSpPr>
        <p:spPr>
          <a:xfrm>
            <a:off x="6589978" y="9690556"/>
            <a:ext cx="287258"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４</a:t>
            </a:r>
          </a:p>
        </p:txBody>
      </p:sp>
      <p:sp>
        <p:nvSpPr>
          <p:cNvPr id="10" name="正方形/長方形 9"/>
          <p:cNvSpPr/>
          <p:nvPr/>
        </p:nvSpPr>
        <p:spPr>
          <a:xfrm>
            <a:off x="192160" y="756472"/>
            <a:ext cx="6473680" cy="847049"/>
          </a:xfrm>
          <a:prstGeom prst="rect">
            <a:avLst/>
          </a:prstGeom>
          <a:solidFill>
            <a:schemeClr val="accent1">
              <a:lumMod val="20000"/>
              <a:lumOff val="80000"/>
              <a:alpha val="23000"/>
            </a:schemeClr>
          </a:solidFill>
          <a:ln>
            <a:solidFill>
              <a:schemeClr val="accent1">
                <a:lumMod val="20000"/>
                <a:lumOff val="8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1816885" y="8068605"/>
            <a:ext cx="4912145"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610436" y="8967448"/>
            <a:ext cx="5123171"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73037" y="1866702"/>
            <a:ext cx="6585387" cy="276999"/>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平成</a:t>
            </a:r>
            <a:r>
              <a:rPr lang="en-US" altLang="ja-JP" sz="1200" b="1" dirty="0" smtClean="0">
                <a:latin typeface="メイリオ" panose="020B0604030504040204" pitchFamily="50" charset="-128"/>
                <a:ea typeface="メイリオ" panose="020B0604030504040204" pitchFamily="50" charset="-128"/>
              </a:rPr>
              <a:t>29</a:t>
            </a:r>
            <a:r>
              <a:rPr lang="ja-JP" altLang="en-US" sz="1200" b="1" dirty="0" smtClean="0">
                <a:latin typeface="メイリオ" panose="020B0604030504040204" pitchFamily="50" charset="-128"/>
                <a:ea typeface="メイリオ" panose="020B0604030504040204" pitchFamily="50" charset="-128"/>
              </a:rPr>
              <a:t>年度決算状況</a:t>
            </a:r>
            <a:endParaRPr lang="ja-JP" altLang="en-US"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933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 y="353142"/>
            <a:ext cx="5915025" cy="503953"/>
          </a:xfrm>
        </p:spPr>
        <p:txBody>
          <a:bodyPr>
            <a:normAutofit/>
          </a:bodyPr>
          <a:lstStyle/>
          <a:p>
            <a:pPr marL="342900" indent="-342900">
              <a:buFont typeface="+mj-ea"/>
              <a:buAutoNum type="circleNumDbPlain"/>
            </a:pPr>
            <a:r>
              <a:rPr lang="ja-JP" altLang="en-US" sz="1600" b="1" dirty="0" smtClean="0">
                <a:latin typeface="メイリオ" panose="020B0604030504040204" pitchFamily="50" charset="-128"/>
                <a:ea typeface="メイリオ" panose="020B0604030504040204" pitchFamily="50" charset="-128"/>
              </a:rPr>
              <a:t>港湾</a:t>
            </a:r>
            <a:r>
              <a:rPr lang="ja-JP" altLang="en-US" sz="1600" b="1" dirty="0">
                <a:latin typeface="メイリオ" panose="020B0604030504040204" pitchFamily="50" charset="-128"/>
                <a:ea typeface="メイリオ" panose="020B0604030504040204" pitchFamily="50" charset="-128"/>
              </a:rPr>
              <a:t>施設提供事業</a:t>
            </a:r>
          </a:p>
        </p:txBody>
      </p:sp>
      <p:sp>
        <p:nvSpPr>
          <p:cNvPr id="3" name="コンテンツ プレースホルダー 2"/>
          <p:cNvSpPr>
            <a:spLocks noGrp="1"/>
          </p:cNvSpPr>
          <p:nvPr>
            <p:ph idx="1"/>
          </p:nvPr>
        </p:nvSpPr>
        <p:spPr>
          <a:xfrm>
            <a:off x="-2" y="4949518"/>
            <a:ext cx="4877105" cy="1417000"/>
          </a:xfrm>
        </p:spPr>
        <p:txBody>
          <a:bodyPr>
            <a:normAutofit/>
          </a:bodyPr>
          <a:lstStyle/>
          <a:p>
            <a:pPr marL="0" indent="0">
              <a:lnSpc>
                <a:spcPct val="120000"/>
              </a:lnSpc>
              <a:buNone/>
            </a:pPr>
            <a:r>
              <a:rPr lang="ja-JP" altLang="en-US" sz="1200" b="1" dirty="0">
                <a:solidFill>
                  <a:srgbClr val="0070C0"/>
                </a:solidFill>
                <a:latin typeface="メイリオ" panose="020B0604030504040204" pitchFamily="50" charset="-128"/>
                <a:ea typeface="メイリオ" panose="020B0604030504040204" pitchFamily="50" charset="-128"/>
              </a:rPr>
              <a:t>荷役機械事業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岸壁</a:t>
            </a:r>
            <a:r>
              <a:rPr lang="ja-JP" altLang="en-US" sz="1100" dirty="0" smtClean="0">
                <a:latin typeface="メイリオ" panose="020B0604030504040204" pitchFamily="50" charset="-128"/>
                <a:ea typeface="メイリオ" panose="020B0604030504040204" pitchFamily="50" charset="-128"/>
              </a:rPr>
              <a:t>に、貨物</a:t>
            </a:r>
            <a:r>
              <a:rPr lang="ja-JP" altLang="en-US" sz="1100" dirty="0">
                <a:latin typeface="メイリオ" panose="020B0604030504040204" pitchFamily="50" charset="-128"/>
                <a:ea typeface="メイリオ" panose="020B0604030504040204" pitchFamily="50" charset="-128"/>
              </a:rPr>
              <a:t>の積み降ろしを行う荷役機械を設置し、利用者の用に供しています。平成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年度末時点において、</a:t>
            </a:r>
            <a:r>
              <a:rPr lang="ja-JP" altLang="en-US" sz="1100" dirty="0" smtClean="0">
                <a:latin typeface="メイリオ" panose="020B0604030504040204" pitchFamily="50" charset="-128"/>
                <a:ea typeface="メイリオ" panose="020B0604030504040204" pitchFamily="50" charset="-128"/>
              </a:rPr>
              <a:t>公共外貿多目的埠頭Ｃー６・７に</a:t>
            </a:r>
            <a:r>
              <a:rPr lang="ja-JP" altLang="en-US" sz="1100" dirty="0">
                <a:latin typeface="メイリオ" panose="020B0604030504040204" pitchFamily="50" charset="-128"/>
                <a:ea typeface="メイリオ" panose="020B0604030504040204" pitchFamily="50" charset="-128"/>
              </a:rPr>
              <a:t>コンテナ荷役のためのガントリークレーンを計２基設置しています。</a:t>
            </a:r>
          </a:p>
        </p:txBody>
      </p:sp>
      <p:sp>
        <p:nvSpPr>
          <p:cNvPr id="4" name="コンテンツ プレースホルダー 2"/>
          <p:cNvSpPr txBox="1">
            <a:spLocks/>
          </p:cNvSpPr>
          <p:nvPr/>
        </p:nvSpPr>
        <p:spPr>
          <a:xfrm>
            <a:off x="-2" y="6366518"/>
            <a:ext cx="4877104" cy="36065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200" b="1" dirty="0">
                <a:solidFill>
                  <a:srgbClr val="0070C0"/>
                </a:solidFill>
                <a:latin typeface="メイリオ" panose="020B0604030504040204" pitchFamily="50" charset="-128"/>
                <a:ea typeface="メイリオ" panose="020B0604030504040204" pitchFamily="50" charset="-128"/>
              </a:rPr>
              <a:t>上屋倉庫事業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上屋・附設事務所・貯炭場・荷さばき地等を有し、利用者</a:t>
            </a:r>
            <a:r>
              <a:rPr lang="ja-JP" altLang="en-US" sz="1050" dirty="0" smtClean="0">
                <a:latin typeface="メイリオ" panose="020B0604030504040204" pitchFamily="50" charset="-128"/>
                <a:ea typeface="メイリオ" panose="020B0604030504040204" pitchFamily="50" charset="-128"/>
              </a:rPr>
              <a:t>の用に</a:t>
            </a:r>
            <a:r>
              <a:rPr lang="ja-JP" altLang="en-US" sz="1050" dirty="0">
                <a:latin typeface="メイリオ" panose="020B0604030504040204" pitchFamily="50" charset="-128"/>
                <a:ea typeface="メイリオ" panose="020B0604030504040204" pitchFamily="50" charset="-128"/>
              </a:rPr>
              <a:t>供することで、民間の倉庫事業などとともに、大阪港の荷さばき・保管業務の一翼を担っています。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上屋とは、岸壁または、物揚場に面した水際第一線に設置され、輸出入貨物の荷さばきと一時的保管を行う場所です。港営事業</a:t>
            </a:r>
            <a:r>
              <a:rPr lang="ja-JP" altLang="en-US" sz="1050" dirty="0" smtClean="0">
                <a:latin typeface="メイリオ" panose="020B0604030504040204" pitchFamily="50" charset="-128"/>
                <a:ea typeface="メイリオ" panose="020B0604030504040204" pitchFamily="50" charset="-128"/>
              </a:rPr>
              <a:t>会計所管の</a:t>
            </a:r>
            <a:r>
              <a:rPr lang="ja-JP" altLang="en-US" sz="1050" dirty="0">
                <a:latin typeface="メイリオ" panose="020B0604030504040204" pitchFamily="50" charset="-128"/>
                <a:ea typeface="メイリオ" panose="020B0604030504040204" pitchFamily="50" charset="-128"/>
              </a:rPr>
              <a:t>上屋には、一般上屋をはじめ青果物上屋、船客</a:t>
            </a:r>
            <a:r>
              <a:rPr lang="ja-JP" altLang="en-US" sz="1050" dirty="0" smtClean="0">
                <a:latin typeface="メイリオ" panose="020B0604030504040204" pitchFamily="50" charset="-128"/>
                <a:ea typeface="メイリオ" panose="020B0604030504040204" pitchFamily="50" charset="-128"/>
              </a:rPr>
              <a:t>上屋が</a:t>
            </a:r>
            <a:r>
              <a:rPr lang="ja-JP" altLang="en-US" sz="1050" dirty="0">
                <a:latin typeface="メイリオ" panose="020B0604030504040204" pitchFamily="50" charset="-128"/>
                <a:ea typeface="メイリオ" panose="020B0604030504040204" pitchFamily="50" charset="-128"/>
              </a:rPr>
              <a:t>あります。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附設事務所は、貨物の受け渡し業務の</a:t>
            </a:r>
            <a:r>
              <a:rPr lang="ja-JP" altLang="en-US" sz="1050" dirty="0" smtClean="0">
                <a:latin typeface="メイリオ" panose="020B0604030504040204" pitchFamily="50" charset="-128"/>
                <a:ea typeface="メイリオ" panose="020B0604030504040204" pitchFamily="50" charset="-128"/>
              </a:rPr>
              <a:t>確認等を</a:t>
            </a:r>
            <a:r>
              <a:rPr lang="ja-JP" altLang="en-US" sz="1050" dirty="0">
                <a:latin typeface="メイリオ" panose="020B0604030504040204" pitchFamily="50" charset="-128"/>
                <a:ea typeface="メイリオ" panose="020B0604030504040204" pitchFamily="50" charset="-128"/>
              </a:rPr>
              <a:t>行うところで、上屋に付属したものと荷さばき地に単独で設置されているものがあります。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貯炭場は</a:t>
            </a:r>
            <a:r>
              <a:rPr lang="ja-JP" altLang="en-US" sz="1050" dirty="0" smtClean="0">
                <a:latin typeface="メイリオ" panose="020B0604030504040204" pitchFamily="50" charset="-128"/>
                <a:ea typeface="メイリオ" panose="020B0604030504040204" pitchFamily="50" charset="-128"/>
              </a:rPr>
              <a:t>、石炭</a:t>
            </a:r>
            <a:r>
              <a:rPr lang="ja-JP" altLang="en-US" sz="1050" dirty="0">
                <a:latin typeface="メイリオ" panose="020B0604030504040204" pitchFamily="50" charset="-128"/>
                <a:ea typeface="メイリオ" panose="020B0604030504040204" pitchFamily="50" charset="-128"/>
              </a:rPr>
              <a:t>を一時的に保管する施設です。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荷さばき地は、岸壁及び物揚場の背後にあり、貨物の荷</a:t>
            </a:r>
            <a:r>
              <a:rPr lang="ja-JP" altLang="en-US" sz="1050" dirty="0" smtClean="0">
                <a:latin typeface="メイリオ" panose="020B0604030504040204" pitchFamily="50" charset="-128"/>
                <a:ea typeface="メイリオ" panose="020B0604030504040204" pitchFamily="50" charset="-128"/>
              </a:rPr>
              <a:t>さばきを</a:t>
            </a:r>
            <a:r>
              <a:rPr lang="ja-JP" altLang="en-US" sz="1050" dirty="0">
                <a:latin typeface="メイリオ" panose="020B0604030504040204" pitchFamily="50" charset="-128"/>
                <a:ea typeface="メイリオ" panose="020B0604030504040204" pitchFamily="50" charset="-128"/>
              </a:rPr>
              <a:t>行うところです。</a:t>
            </a:r>
            <a:endParaRPr lang="en-US" altLang="ja-JP" sz="105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04029" y="791089"/>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rPr>
              <a:t>29</a:t>
            </a:r>
            <a:r>
              <a:rPr lang="ja-JP" altLang="en-US" sz="1200" dirty="0">
                <a:latin typeface="メイリオ" panose="020B0604030504040204" pitchFamily="50" charset="-128"/>
                <a:ea typeface="メイリオ" panose="020B0604030504040204" pitchFamily="50" charset="-128"/>
              </a:rPr>
              <a:t>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a:solidFill>
                  <a:srgbClr val="0070C0"/>
                </a:solidFill>
                <a:latin typeface="メイリオ" panose="020B0604030504040204" pitchFamily="50" charset="-128"/>
                <a:ea typeface="メイリオ" panose="020B0604030504040204" pitchFamily="50" charset="-128"/>
              </a:rPr>
              <a:t>3,836</a:t>
            </a:r>
            <a:r>
              <a:rPr lang="ja-JP" altLang="en-US" sz="1400" b="1" dirty="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24</a:t>
            </a:r>
            <a:r>
              <a:rPr lang="ja-JP" altLang="en-US" sz="1400" dirty="0">
                <a:latin typeface="メイリオ" panose="020B0604030504040204" pitchFamily="50" charset="-128"/>
                <a:ea typeface="メイリオ" panose="020B0604030504040204" pitchFamily="50" charset="-128"/>
              </a:rPr>
              <a:t>百万円）</a:t>
            </a:r>
          </a:p>
        </p:txBody>
      </p:sp>
      <p:sp>
        <p:nvSpPr>
          <p:cNvPr id="8" name="テキスト ボックス 7"/>
          <p:cNvSpPr txBox="1"/>
          <p:nvPr/>
        </p:nvSpPr>
        <p:spPr>
          <a:xfrm>
            <a:off x="3457878" y="794177"/>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rPr>
              <a:t>29</a:t>
            </a:r>
            <a:r>
              <a:rPr lang="ja-JP" altLang="en-US" sz="1200" dirty="0">
                <a:latin typeface="メイリオ" panose="020B0604030504040204" pitchFamily="50" charset="-128"/>
                <a:ea typeface="メイリオ" panose="020B0604030504040204" pitchFamily="50" charset="-128"/>
              </a:rPr>
              <a:t>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ja-JP" altLang="en-US" sz="2400" b="1" dirty="0">
                <a:solidFill>
                  <a:srgbClr val="0070C0"/>
                </a:solidFill>
                <a:latin typeface="メイリオ" panose="020B0604030504040204" pitchFamily="50" charset="-128"/>
                <a:ea typeface="メイリオ" panose="020B0604030504040204" pitchFamily="50" charset="-128"/>
              </a:rPr>
              <a:t>△</a:t>
            </a:r>
            <a:r>
              <a:rPr lang="en-US" altLang="ja-JP" sz="2400" b="1" dirty="0">
                <a:solidFill>
                  <a:srgbClr val="0070C0"/>
                </a:solidFill>
                <a:latin typeface="メイリオ" panose="020B0604030504040204" pitchFamily="50" charset="-128"/>
                <a:ea typeface="メイリオ" panose="020B0604030504040204" pitchFamily="50" charset="-128"/>
              </a:rPr>
              <a:t>178</a:t>
            </a:r>
            <a:r>
              <a:rPr lang="ja-JP" altLang="en-US" sz="1400" b="1" dirty="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+208</a:t>
            </a:r>
            <a:r>
              <a:rPr lang="ja-JP" altLang="en-US" sz="1400" dirty="0">
                <a:latin typeface="メイリオ" panose="020B0604030504040204" pitchFamily="50" charset="-128"/>
                <a:ea typeface="メイリオ" panose="020B0604030504040204" pitchFamily="50" charset="-128"/>
              </a:rPr>
              <a:t>百万円）</a:t>
            </a:r>
          </a:p>
        </p:txBody>
      </p:sp>
      <p:sp>
        <p:nvSpPr>
          <p:cNvPr id="12" name="コンテンツ プレースホルダー 2"/>
          <p:cNvSpPr txBox="1">
            <a:spLocks/>
          </p:cNvSpPr>
          <p:nvPr/>
        </p:nvSpPr>
        <p:spPr>
          <a:xfrm>
            <a:off x="4754272" y="5198494"/>
            <a:ext cx="2260676" cy="9953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荷役機械事業 業務量</a:t>
            </a:r>
            <a:r>
              <a:rPr lang="ja-JP" altLang="en-US" sz="800" dirty="0">
                <a:latin typeface="メイリオ" panose="020B0604030504040204" pitchFamily="50" charset="-128"/>
                <a:ea typeface="メイリオ" panose="020B0604030504040204" pitchFamily="50" charset="-128"/>
              </a:rPr>
              <a:t>（平成</a:t>
            </a:r>
            <a:r>
              <a:rPr lang="en-US" altLang="ja-JP" sz="800" dirty="0">
                <a:latin typeface="メイリオ" panose="020B0604030504040204" pitchFamily="50" charset="-128"/>
                <a:ea typeface="メイリオ" panose="020B0604030504040204" pitchFamily="50" charset="-128"/>
              </a:rPr>
              <a:t>29</a:t>
            </a:r>
            <a:r>
              <a:rPr lang="ja-JP" altLang="en-US" sz="800" dirty="0">
                <a:latin typeface="メイリオ" panose="020B0604030504040204" pitchFamily="50" charset="-128"/>
                <a:ea typeface="メイリオ" panose="020B0604030504040204" pitchFamily="50" charset="-128"/>
              </a:rPr>
              <a:t>年度）</a:t>
            </a:r>
            <a:endParaRPr lang="en-US" altLang="ja-JP" sz="1000" b="1"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基数</a:t>
            </a:r>
            <a:r>
              <a:rPr lang="ja-JP" altLang="en-US" sz="1200" dirty="0">
                <a:latin typeface="メイリオ" panose="020B0604030504040204" pitchFamily="50" charset="-128"/>
                <a:ea typeface="メイリオ" panose="020B0604030504040204" pitchFamily="50" charset="-128"/>
              </a:rPr>
              <a:t>　　 　    ２</a:t>
            </a:r>
            <a:r>
              <a:rPr lang="ja-JP" altLang="en-US" sz="1050" dirty="0">
                <a:latin typeface="メイリオ" panose="020B0604030504040204" pitchFamily="50" charset="-128"/>
                <a:ea typeface="メイリオ" panose="020B0604030504040204" pitchFamily="50" charset="-128"/>
              </a:rPr>
              <a:t>基</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業務量</a:t>
            </a:r>
            <a:r>
              <a:rPr lang="ja-JP" altLang="en-US" sz="12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691</a:t>
            </a:r>
            <a:r>
              <a:rPr lang="ja-JP" altLang="en-US" sz="1050" dirty="0">
                <a:latin typeface="メイリオ" panose="020B0604030504040204" pitchFamily="50" charset="-128"/>
                <a:ea typeface="メイリオ" panose="020B0604030504040204" pitchFamily="50" charset="-128"/>
              </a:rPr>
              <a:t>時間</a:t>
            </a:r>
            <a:endParaRPr lang="en-US" altLang="ja-JP" sz="1050" dirty="0">
              <a:latin typeface="メイリオ" panose="020B0604030504040204" pitchFamily="50" charset="-128"/>
              <a:ea typeface="メイリオ" panose="020B0604030504040204" pitchFamily="50" charset="-128"/>
            </a:endParaRPr>
          </a:p>
        </p:txBody>
      </p:sp>
      <p:sp>
        <p:nvSpPr>
          <p:cNvPr id="15" name="コンテンツ プレースホルダー 2"/>
          <p:cNvSpPr txBox="1">
            <a:spLocks/>
          </p:cNvSpPr>
          <p:nvPr/>
        </p:nvSpPr>
        <p:spPr>
          <a:xfrm>
            <a:off x="4740481" y="6543164"/>
            <a:ext cx="2274467" cy="27640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上屋倉庫</a:t>
            </a:r>
            <a:r>
              <a:rPr lang="ja-JP" altLang="en-US" sz="1100" b="1" dirty="0" smtClean="0">
                <a:latin typeface="メイリオ" panose="020B0604030504040204" pitchFamily="50" charset="-128"/>
                <a:ea typeface="メイリオ" panose="020B0604030504040204" pitchFamily="50" charset="-128"/>
              </a:rPr>
              <a:t>事業 業務量</a:t>
            </a:r>
            <a:r>
              <a:rPr lang="ja-JP" altLang="en-US" sz="800" dirty="0" smtClean="0">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平成</a:t>
            </a:r>
            <a:r>
              <a:rPr lang="en-US" altLang="ja-JP" sz="800" dirty="0">
                <a:latin typeface="メイリオ" panose="020B0604030504040204" pitchFamily="50" charset="-128"/>
                <a:ea typeface="メイリオ" panose="020B0604030504040204" pitchFamily="50" charset="-128"/>
              </a:rPr>
              <a:t>29</a:t>
            </a:r>
            <a:r>
              <a:rPr lang="ja-JP" altLang="en-US" sz="800" dirty="0">
                <a:latin typeface="メイリオ" panose="020B0604030504040204" pitchFamily="50" charset="-128"/>
                <a:ea typeface="メイリオ" panose="020B0604030504040204" pitchFamily="50" charset="-128"/>
              </a:rPr>
              <a:t>年度</a:t>
            </a:r>
            <a:r>
              <a:rPr lang="ja-JP" altLang="en-US" sz="800" dirty="0" smtClean="0">
                <a:latin typeface="メイリオ" panose="020B0604030504040204" pitchFamily="50" charset="-128"/>
                <a:ea typeface="メイリオ" panose="020B0604030504040204" pitchFamily="50" charset="-128"/>
              </a:rPr>
              <a:t>）</a:t>
            </a:r>
            <a:endParaRPr lang="en-US" altLang="ja-JP" sz="1100" b="1" dirty="0" smtClean="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上屋</a:t>
            </a:r>
            <a:endParaRPr lang="en-US" altLang="ja-JP" sz="1050" dirty="0" smtClean="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施設数</a:t>
            </a:r>
            <a:r>
              <a:rPr lang="ja-JP" altLang="en-US"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81</a:t>
            </a:r>
            <a:r>
              <a:rPr lang="ja-JP" altLang="en-US" sz="1050" dirty="0">
                <a:latin typeface="メイリオ" panose="020B0604030504040204" pitchFamily="50" charset="-128"/>
                <a:ea typeface="メイリオ" panose="020B0604030504040204" pitchFamily="50" charset="-128"/>
              </a:rPr>
              <a:t>棟</a:t>
            </a:r>
            <a:endParaRPr lang="en-US" altLang="ja-JP" sz="1000" dirty="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面積</a:t>
            </a:r>
            <a:r>
              <a:rPr lang="ja-JP" altLang="en-US"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240,337</a:t>
            </a:r>
            <a:r>
              <a:rPr lang="ja-JP" altLang="en-US" sz="105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附設事務所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施設数</a:t>
            </a:r>
            <a:r>
              <a:rPr lang="ja-JP" altLang="en-US"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48</a:t>
            </a:r>
            <a:r>
              <a:rPr lang="ja-JP" altLang="en-US" sz="1050" dirty="0">
                <a:latin typeface="メイリオ" panose="020B0604030504040204" pitchFamily="50" charset="-128"/>
                <a:ea typeface="メイリオ" panose="020B0604030504040204" pitchFamily="50" charset="-128"/>
              </a:rPr>
              <a:t>ヵ所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面積</a:t>
            </a:r>
            <a:r>
              <a:rPr lang="ja-JP" altLang="en-US"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13,699</a:t>
            </a:r>
            <a:r>
              <a:rPr lang="ja-JP" altLang="en-US" sz="1050" dirty="0">
                <a:latin typeface="メイリオ" panose="020B0604030504040204" pitchFamily="50" charset="-128"/>
                <a:ea typeface="メイリオ" panose="020B0604030504040204" pitchFamily="50" charset="-128"/>
              </a:rPr>
              <a:t>㎡</a:t>
            </a:r>
            <a:endParaRPr lang="en-US" altLang="ja-JP" sz="1350" dirty="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貯炭場</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   面積</a:t>
            </a:r>
            <a:r>
              <a:rPr lang="ja-JP" altLang="en-US" sz="1200" dirty="0" smtClean="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4,902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荷さばき地</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en-US" altLang="ja-JP" sz="1050" dirty="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面積</a:t>
            </a:r>
            <a:r>
              <a:rPr lang="ja-JP" altLang="en-US" sz="1200"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966,822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7" name="テキスト ボックス 16"/>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５</a:t>
            </a:r>
          </a:p>
        </p:txBody>
      </p:sp>
      <p:pic>
        <p:nvPicPr>
          <p:cNvPr id="9" name="図 8"/>
          <p:cNvPicPr>
            <a:picLocks noChangeAspect="1"/>
          </p:cNvPicPr>
          <p:nvPr/>
        </p:nvPicPr>
        <p:blipFill>
          <a:blip r:embed="rId2"/>
          <a:stretch>
            <a:fillRect/>
          </a:stretch>
        </p:blipFill>
        <p:spPr>
          <a:xfrm>
            <a:off x="208428" y="1822268"/>
            <a:ext cx="3249450" cy="3066554"/>
          </a:xfrm>
          <a:prstGeom prst="rect">
            <a:avLst/>
          </a:prstGeom>
        </p:spPr>
      </p:pic>
      <p:pic>
        <p:nvPicPr>
          <p:cNvPr id="14" name="図 13"/>
          <p:cNvPicPr>
            <a:picLocks noChangeAspect="1"/>
          </p:cNvPicPr>
          <p:nvPr/>
        </p:nvPicPr>
        <p:blipFill>
          <a:blip r:embed="rId3"/>
          <a:stretch>
            <a:fillRect/>
          </a:stretch>
        </p:blipFill>
        <p:spPr>
          <a:xfrm>
            <a:off x="3457878" y="2120452"/>
            <a:ext cx="3243353" cy="2883658"/>
          </a:xfrm>
          <a:prstGeom prst="rect">
            <a:avLst/>
          </a:prstGeom>
        </p:spPr>
      </p:pic>
      <p:cxnSp>
        <p:nvCxnSpPr>
          <p:cNvPr id="18" name="直線コネクタ 17"/>
          <p:cNvCxnSpPr/>
          <p:nvPr/>
        </p:nvCxnSpPr>
        <p:spPr>
          <a:xfrm>
            <a:off x="1064890" y="6460441"/>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67162" y="5070639"/>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816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591" y="4663784"/>
            <a:ext cx="6732000" cy="4914478"/>
          </a:xfrm>
          <a:prstGeom prst="rect">
            <a:avLst/>
          </a:prstGeom>
          <a:solidFill>
            <a:schemeClr val="accent1">
              <a:lumMod val="20000"/>
              <a:lumOff val="80000"/>
              <a:alpha val="23000"/>
            </a:schemeClr>
          </a:solidFill>
          <a:ln>
            <a:solidFill>
              <a:schemeClr val="accent1">
                <a:lumMod val="20000"/>
                <a:lumOff val="8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54591" y="4727952"/>
            <a:ext cx="6630445" cy="18246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solidFill>
                  <a:srgbClr val="0070C0"/>
                </a:solidFill>
                <a:latin typeface="メイリオ" panose="020B0604030504040204" pitchFamily="50" charset="-128"/>
                <a:ea typeface="メイリオ" panose="020B0604030504040204" pitchFamily="50" charset="-128"/>
              </a:rPr>
              <a:t>港湾施設提供事業経営計画</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港湾施設提供事業では、取り巻く状況の変化や事業の全般的な課題、</a:t>
            </a:r>
            <a:r>
              <a:rPr lang="ja-JP" altLang="en-US" sz="1100" dirty="0" smtClean="0">
                <a:latin typeface="メイリオ" panose="020B0604030504040204" pitchFamily="50" charset="-128"/>
                <a:ea typeface="メイリオ" panose="020B0604030504040204" pitchFamily="50" charset="-128"/>
              </a:rPr>
              <a:t>施設毎の</a:t>
            </a:r>
            <a:r>
              <a:rPr lang="ja-JP" altLang="en-US" sz="1100" dirty="0">
                <a:latin typeface="メイリオ" panose="020B0604030504040204" pitchFamily="50" charset="-128"/>
                <a:ea typeface="メイリオ" panose="020B0604030504040204" pitchFamily="50" charset="-128"/>
              </a:rPr>
              <a:t>個別課題を踏まえた経営の抜本的な改革を実施し、施設の老朽化に伴い将来予測される事業リスクや利用者ニーズに対応できる財務体質の向上を図ることにより、大阪港の競争力を強化することを目的に「港湾施設提供事業経営計画」を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月に策定しました。</a:t>
            </a:r>
            <a:endParaRPr lang="en-US" altLang="ja-JP" sz="1100" dirty="0">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この「港湾施設</a:t>
            </a:r>
            <a:r>
              <a:rPr lang="ja-JP" altLang="en-US" sz="1100" dirty="0" smtClean="0">
                <a:latin typeface="メイリオ" panose="020B0604030504040204" pitchFamily="50" charset="-128"/>
                <a:ea typeface="メイリオ" panose="020B0604030504040204" pitchFamily="50" charset="-128"/>
              </a:rPr>
              <a:t>提供事業経営</a:t>
            </a:r>
            <a:r>
              <a:rPr lang="ja-JP" altLang="en-US" sz="1100" dirty="0">
                <a:latin typeface="メイリオ" panose="020B0604030504040204" pitchFamily="50" charset="-128"/>
                <a:ea typeface="メイリオ" panose="020B0604030504040204" pitchFamily="50" charset="-128"/>
              </a:rPr>
              <a:t>計画」を着実に進めることにより、経営改善を進めてまいります。</a:t>
            </a:r>
            <a:endParaRPr lang="en-US" altLang="ja-JP" sz="1100" dirty="0">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3" name="テキスト ボックス 12"/>
          <p:cNvSpPr txBox="1"/>
          <p:nvPr/>
        </p:nvSpPr>
        <p:spPr>
          <a:xfrm>
            <a:off x="6589977" y="9690556"/>
            <a:ext cx="287258"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６</a:t>
            </a:r>
          </a:p>
        </p:txBody>
      </p:sp>
      <p:pic>
        <p:nvPicPr>
          <p:cNvPr id="4" name="図 3"/>
          <p:cNvPicPr>
            <a:picLocks noChangeAspect="1"/>
          </p:cNvPicPr>
          <p:nvPr/>
        </p:nvPicPr>
        <p:blipFill>
          <a:blip r:embed="rId2"/>
          <a:stretch>
            <a:fillRect/>
          </a:stretch>
        </p:blipFill>
        <p:spPr>
          <a:xfrm>
            <a:off x="54591" y="6536550"/>
            <a:ext cx="6660000" cy="2968292"/>
          </a:xfrm>
          <a:prstGeom prst="rect">
            <a:avLst/>
          </a:prstGeom>
        </p:spPr>
      </p:pic>
      <p:pic>
        <p:nvPicPr>
          <p:cNvPr id="5" name="図 4"/>
          <p:cNvPicPr>
            <a:picLocks noChangeAspect="1"/>
          </p:cNvPicPr>
          <p:nvPr/>
        </p:nvPicPr>
        <p:blipFill>
          <a:blip r:embed="rId3"/>
          <a:stretch>
            <a:fillRect/>
          </a:stretch>
        </p:blipFill>
        <p:spPr>
          <a:xfrm>
            <a:off x="246900" y="887168"/>
            <a:ext cx="3243353" cy="3249450"/>
          </a:xfrm>
          <a:prstGeom prst="rect">
            <a:avLst/>
          </a:prstGeom>
        </p:spPr>
      </p:pic>
      <p:pic>
        <p:nvPicPr>
          <p:cNvPr id="11" name="図 10"/>
          <p:cNvPicPr>
            <a:picLocks noChangeAspect="1"/>
          </p:cNvPicPr>
          <p:nvPr/>
        </p:nvPicPr>
        <p:blipFill>
          <a:blip r:embed="rId4"/>
          <a:stretch>
            <a:fillRect/>
          </a:stretch>
        </p:blipFill>
        <p:spPr>
          <a:xfrm>
            <a:off x="3490253" y="893265"/>
            <a:ext cx="3243353" cy="3243353"/>
          </a:xfrm>
          <a:prstGeom prst="rect">
            <a:avLst/>
          </a:prstGeom>
        </p:spPr>
      </p:pic>
    </p:spTree>
    <p:extLst>
      <p:ext uri="{BB962C8B-B14F-4D97-AF65-F5344CB8AC3E}">
        <p14:creationId xmlns:p14="http://schemas.microsoft.com/office/powerpoint/2010/main" val="391835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1"/>
            <a:ext cx="5915025" cy="504000"/>
          </a:xfrm>
        </p:spPr>
        <p:txBody>
          <a:bodyPr>
            <a:normAutofit/>
          </a:bodyPr>
          <a:lstStyle/>
          <a:p>
            <a:pPr marL="342900" indent="-342900">
              <a:buFont typeface="+mj-ea"/>
              <a:buAutoNum type="circleNumDbPlain" startAt="2"/>
            </a:pPr>
            <a:r>
              <a:rPr lang="ja-JP" altLang="en-US" sz="1600" b="1" dirty="0" smtClean="0">
                <a:latin typeface="メイリオ" panose="020B0604030504040204" pitchFamily="50" charset="-128"/>
                <a:ea typeface="メイリオ" panose="020B0604030504040204" pitchFamily="50" charset="-128"/>
              </a:rPr>
              <a:t>大阪港</a:t>
            </a:r>
            <a:r>
              <a:rPr lang="ja-JP" altLang="en-US" sz="1600" b="1" dirty="0">
                <a:latin typeface="メイリオ" panose="020B0604030504040204" pitchFamily="50" charset="-128"/>
                <a:ea typeface="メイリオ" panose="020B0604030504040204" pitchFamily="50" charset="-128"/>
              </a:rPr>
              <a:t>埋立事業</a:t>
            </a:r>
          </a:p>
        </p:txBody>
      </p:sp>
      <p:sp>
        <p:nvSpPr>
          <p:cNvPr id="3" name="コンテンツ プレースホルダー 2"/>
          <p:cNvSpPr>
            <a:spLocks noGrp="1"/>
          </p:cNvSpPr>
          <p:nvPr>
            <p:ph idx="1"/>
          </p:nvPr>
        </p:nvSpPr>
        <p:spPr>
          <a:xfrm>
            <a:off x="139199" y="5759065"/>
            <a:ext cx="2506842" cy="4133287"/>
          </a:xfrm>
        </p:spPr>
        <p:txBody>
          <a:bodyPr>
            <a:normAutofit/>
          </a:bodyPr>
          <a:lstStyle/>
          <a:p>
            <a:pPr marL="0" indent="0">
              <a:lnSpc>
                <a:spcPct val="150000"/>
              </a:lnSpc>
              <a:buNone/>
            </a:pPr>
            <a:r>
              <a:rPr lang="ja-JP" altLang="en-US" sz="12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200" b="1" dirty="0" smtClean="0">
              <a:solidFill>
                <a:srgbClr val="0070C0"/>
              </a:solidFill>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大阪港</a:t>
            </a:r>
            <a:r>
              <a:rPr lang="ja-JP" altLang="en-US" sz="1100" dirty="0">
                <a:latin typeface="メイリオ" panose="020B0604030504040204" pitchFamily="50" charset="-128"/>
                <a:ea typeface="メイリオ" panose="020B0604030504040204" pitchFamily="50" charset="-128"/>
              </a:rPr>
              <a:t>埋立事業は、公有水面の埋立により取得した咲洲（南港）地区、舞洲（北港北）地区及び鶴浜地区の埋立地を、埠頭用地、公園・緑地及び道路等の行政財産となる市有地等を除き、普通財産として土地利用計画に応じて企業等へ分譲しています。</a:t>
            </a:r>
            <a:endParaRPr lang="en-US" altLang="ja-JP" sz="1100" dirty="0">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また夢洲（北港南）地区については、平成</a:t>
            </a:r>
            <a:r>
              <a:rPr lang="en-US" altLang="ja-JP" sz="1100" dirty="0">
                <a:latin typeface="メイリオ" panose="020B0604030504040204" pitchFamily="50" charset="-128"/>
                <a:ea typeface="メイリオ" panose="020B0604030504040204" pitchFamily="50" charset="-128"/>
              </a:rPr>
              <a:t>19</a:t>
            </a:r>
            <a:r>
              <a:rPr lang="ja-JP" altLang="en-US" sz="1100" dirty="0">
                <a:latin typeface="メイリオ" panose="020B0604030504040204" pitchFamily="50" charset="-128"/>
                <a:ea typeface="メイリオ" panose="020B0604030504040204" pitchFamily="50" charset="-128"/>
              </a:rPr>
              <a:t>年度末に一般会計より会計移行</a:t>
            </a:r>
            <a:r>
              <a:rPr lang="ja-JP" altLang="en-US" sz="1100" dirty="0" smtClean="0">
                <a:latin typeface="メイリオ" panose="020B0604030504040204" pitchFamily="50" charset="-128"/>
                <a:ea typeface="メイリオ" panose="020B0604030504040204" pitchFamily="50" charset="-128"/>
              </a:rPr>
              <a:t>し、造成</a:t>
            </a:r>
            <a:r>
              <a:rPr lang="ja-JP" altLang="en-US" sz="1100" dirty="0">
                <a:latin typeface="メイリオ" panose="020B0604030504040204" pitchFamily="50" charset="-128"/>
                <a:ea typeface="メイリオ" panose="020B0604030504040204" pitchFamily="50" charset="-128"/>
              </a:rPr>
              <a:t>及び都市基盤整備が完了した一部の</a:t>
            </a:r>
            <a:r>
              <a:rPr lang="ja-JP" altLang="en-US" sz="1100" dirty="0" smtClean="0">
                <a:latin typeface="メイリオ" panose="020B0604030504040204" pitchFamily="50" charset="-128"/>
                <a:ea typeface="メイリオ" panose="020B0604030504040204" pitchFamily="50" charset="-128"/>
              </a:rPr>
              <a:t>区画を平成</a:t>
            </a:r>
            <a:r>
              <a:rPr lang="en-US" altLang="ja-JP" sz="1100" dirty="0">
                <a:latin typeface="メイリオ" panose="020B0604030504040204" pitchFamily="50" charset="-128"/>
                <a:ea typeface="メイリオ" panose="020B0604030504040204" pitchFamily="50" charset="-128"/>
              </a:rPr>
              <a:t>24</a:t>
            </a:r>
            <a:r>
              <a:rPr lang="ja-JP" altLang="en-US" sz="1100" dirty="0">
                <a:latin typeface="メイリオ" panose="020B0604030504040204" pitchFamily="50" charset="-128"/>
                <a:ea typeface="メイリオ" panose="020B0604030504040204" pitchFamily="50" charset="-128"/>
              </a:rPr>
              <a:t>年度より</a:t>
            </a:r>
            <a:r>
              <a:rPr lang="ja-JP" altLang="en-US" sz="1100" dirty="0" smtClean="0">
                <a:latin typeface="メイリオ" panose="020B0604030504040204" pitchFamily="50" charset="-128"/>
                <a:ea typeface="メイリオ" panose="020B0604030504040204" pitchFamily="50" charset="-128"/>
              </a:rPr>
              <a:t>売却して</a:t>
            </a:r>
            <a:r>
              <a:rPr lang="ja-JP" altLang="en-US" sz="1100" dirty="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38125" y="852662"/>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rPr>
              <a:t>29</a:t>
            </a:r>
            <a:r>
              <a:rPr lang="ja-JP" altLang="en-US" sz="1200" dirty="0">
                <a:latin typeface="メイリオ" panose="020B0604030504040204" pitchFamily="50" charset="-128"/>
                <a:ea typeface="メイリオ" panose="020B0604030504040204" pitchFamily="50" charset="-128"/>
              </a:rPr>
              <a:t>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a:solidFill>
                  <a:srgbClr val="0070C0"/>
                </a:solidFill>
                <a:latin typeface="メイリオ" panose="020B0604030504040204" pitchFamily="50" charset="-128"/>
                <a:ea typeface="メイリオ" panose="020B0604030504040204" pitchFamily="50" charset="-128"/>
              </a:rPr>
              <a:t>17,702</a:t>
            </a:r>
            <a:r>
              <a:rPr lang="ja-JP" altLang="en-US" sz="1400" b="1" dirty="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+8,235</a:t>
            </a:r>
            <a:r>
              <a:rPr lang="ja-JP" altLang="en-US" sz="1400" dirty="0">
                <a:latin typeface="メイリオ" panose="020B0604030504040204" pitchFamily="50" charset="-128"/>
                <a:ea typeface="メイリオ" panose="020B0604030504040204" pitchFamily="50" charset="-128"/>
              </a:rPr>
              <a:t>百万円）</a:t>
            </a:r>
          </a:p>
        </p:txBody>
      </p:sp>
      <p:sp>
        <p:nvSpPr>
          <p:cNvPr id="7" name="テキスト ボックス 6"/>
          <p:cNvSpPr txBox="1"/>
          <p:nvPr/>
        </p:nvSpPr>
        <p:spPr>
          <a:xfrm>
            <a:off x="3333248" y="852662"/>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（平成</a:t>
            </a:r>
            <a:r>
              <a:rPr lang="en-US" altLang="ja-JP" sz="1200" dirty="0">
                <a:latin typeface="メイリオ" panose="020B0604030504040204" pitchFamily="50" charset="-128"/>
                <a:ea typeface="メイリオ" panose="020B0604030504040204" pitchFamily="50" charset="-128"/>
              </a:rPr>
              <a:t>29</a:t>
            </a:r>
            <a:r>
              <a:rPr lang="ja-JP" altLang="en-US" sz="1200" dirty="0">
                <a:latin typeface="メイリオ" panose="020B0604030504040204" pitchFamily="50" charset="-128"/>
                <a:ea typeface="メイリオ" panose="020B0604030504040204" pitchFamily="50" charset="-128"/>
              </a:rPr>
              <a:t>年度決算）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a:solidFill>
                  <a:srgbClr val="0070C0"/>
                </a:solidFill>
                <a:latin typeface="メイリオ" panose="020B0604030504040204" pitchFamily="50" charset="-128"/>
                <a:ea typeface="メイリオ" panose="020B0604030504040204" pitchFamily="50" charset="-128"/>
              </a:rPr>
              <a:t>10,153</a:t>
            </a:r>
            <a:r>
              <a:rPr lang="ja-JP" altLang="en-US" sz="1400" b="1" dirty="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a:latin typeface="メイリオ" panose="020B0604030504040204" pitchFamily="50" charset="-128"/>
                <a:ea typeface="メイリオ" panose="020B0604030504040204" pitchFamily="50" charset="-128"/>
              </a:rPr>
              <a:t>+5,071</a:t>
            </a:r>
            <a:r>
              <a:rPr lang="ja-JP" altLang="en-US" sz="1400" dirty="0">
                <a:latin typeface="メイリオ" panose="020B0604030504040204" pitchFamily="50" charset="-128"/>
                <a:ea typeface="メイリオ" panose="020B0604030504040204" pitchFamily="50" charset="-128"/>
              </a:rPr>
              <a:t>百万円）</a:t>
            </a:r>
          </a:p>
        </p:txBody>
      </p:sp>
      <p:sp>
        <p:nvSpPr>
          <p:cNvPr id="13"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5" name="テキスト ボックス 14"/>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７</a:t>
            </a:r>
          </a:p>
        </p:txBody>
      </p:sp>
      <p:pic>
        <p:nvPicPr>
          <p:cNvPr id="16" name="図 15"/>
          <p:cNvPicPr>
            <a:picLocks noChangeAspect="1"/>
          </p:cNvPicPr>
          <p:nvPr/>
        </p:nvPicPr>
        <p:blipFill>
          <a:blip r:embed="rId2"/>
          <a:stretch>
            <a:fillRect/>
          </a:stretch>
        </p:blipFill>
        <p:spPr>
          <a:xfrm>
            <a:off x="139199" y="2039173"/>
            <a:ext cx="3249450" cy="3712786"/>
          </a:xfrm>
          <a:prstGeom prst="rect">
            <a:avLst/>
          </a:prstGeom>
        </p:spPr>
      </p:pic>
      <p:pic>
        <p:nvPicPr>
          <p:cNvPr id="17" name="図 16"/>
          <p:cNvPicPr>
            <a:picLocks noChangeAspect="1"/>
          </p:cNvPicPr>
          <p:nvPr/>
        </p:nvPicPr>
        <p:blipFill>
          <a:blip r:embed="rId3"/>
          <a:stretch>
            <a:fillRect/>
          </a:stretch>
        </p:blipFill>
        <p:spPr>
          <a:xfrm>
            <a:off x="3333248" y="2353485"/>
            <a:ext cx="3243353" cy="3499407"/>
          </a:xfrm>
          <a:prstGeom prst="rect">
            <a:avLst/>
          </a:prstGeom>
        </p:spPr>
      </p:pic>
      <p:pic>
        <p:nvPicPr>
          <p:cNvPr id="19" name="図 18"/>
          <p:cNvPicPr>
            <a:picLocks noChangeAspect="1"/>
          </p:cNvPicPr>
          <p:nvPr/>
        </p:nvPicPr>
        <p:blipFill>
          <a:blip r:embed="rId4"/>
          <a:stretch>
            <a:fillRect/>
          </a:stretch>
        </p:blipFill>
        <p:spPr>
          <a:xfrm>
            <a:off x="2659689" y="6060117"/>
            <a:ext cx="4133446" cy="3529890"/>
          </a:xfrm>
          <a:prstGeom prst="rect">
            <a:avLst/>
          </a:prstGeom>
        </p:spPr>
      </p:pic>
      <p:cxnSp>
        <p:nvCxnSpPr>
          <p:cNvPr id="11" name="直線コネクタ 10"/>
          <p:cNvCxnSpPr/>
          <p:nvPr/>
        </p:nvCxnSpPr>
        <p:spPr>
          <a:xfrm>
            <a:off x="1343451" y="5923642"/>
            <a:ext cx="1260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1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a:xfrm>
            <a:off x="171450" y="915989"/>
            <a:ext cx="2618024" cy="261610"/>
          </a:xfrm>
          <a:prstGeom prst="rect">
            <a:avLst/>
          </a:prstGeom>
          <a:noFill/>
        </p:spPr>
        <p:txBody>
          <a:bodyPr wrap="none" rtlCol="0">
            <a:spAutoFit/>
          </a:bodyPr>
          <a:lstStyle/>
          <a:p>
            <a:r>
              <a:rPr lang="ja-JP" altLang="en-US" sz="1100" dirty="0">
                <a:latin typeface="メイリオ" panose="020B0604030504040204" pitchFamily="50" charset="-128"/>
                <a:ea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rPr>
              <a:t>29</a:t>
            </a:r>
            <a:r>
              <a:rPr lang="ja-JP" altLang="en-US" sz="1100" dirty="0">
                <a:latin typeface="メイリオ" panose="020B0604030504040204" pitchFamily="50" charset="-128"/>
                <a:ea typeface="メイリオ" panose="020B0604030504040204" pitchFamily="50" charset="-128"/>
              </a:rPr>
              <a:t>年度　売却契約締結土地位置図</a:t>
            </a:r>
          </a:p>
        </p:txBody>
      </p:sp>
      <p:sp>
        <p:nvSpPr>
          <p:cNvPr id="9"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0" name="テキスト ボックス 9"/>
          <p:cNvSpPr txBox="1"/>
          <p:nvPr/>
        </p:nvSpPr>
        <p:spPr>
          <a:xfrm>
            <a:off x="6609215"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8</a:t>
            </a:r>
            <a:endParaRPr lang="ja-JP" altLang="en-US" sz="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71450" y="5991256"/>
            <a:ext cx="3249450" cy="3603048"/>
          </a:xfrm>
          <a:prstGeom prst="rect">
            <a:avLst/>
          </a:prstGeom>
        </p:spPr>
      </p:pic>
      <p:pic>
        <p:nvPicPr>
          <p:cNvPr id="4" name="図 3"/>
          <p:cNvPicPr>
            <a:picLocks noChangeAspect="1"/>
          </p:cNvPicPr>
          <p:nvPr/>
        </p:nvPicPr>
        <p:blipFill>
          <a:blip r:embed="rId3"/>
          <a:stretch>
            <a:fillRect/>
          </a:stretch>
        </p:blipFill>
        <p:spPr>
          <a:xfrm>
            <a:off x="3420900" y="5991256"/>
            <a:ext cx="3249450" cy="3603048"/>
          </a:xfrm>
          <a:prstGeom prst="rect">
            <a:avLst/>
          </a:prstGeom>
        </p:spPr>
      </p:pic>
      <p:pic>
        <p:nvPicPr>
          <p:cNvPr id="7" name="図 6"/>
          <p:cNvPicPr>
            <a:picLocks noChangeAspect="1"/>
          </p:cNvPicPr>
          <p:nvPr/>
        </p:nvPicPr>
        <p:blipFill>
          <a:blip r:embed="rId4"/>
          <a:stretch>
            <a:fillRect/>
          </a:stretch>
        </p:blipFill>
        <p:spPr>
          <a:xfrm>
            <a:off x="829611" y="1416126"/>
            <a:ext cx="5182577" cy="4455938"/>
          </a:xfrm>
          <a:prstGeom prst="rect">
            <a:avLst/>
          </a:prstGeom>
        </p:spPr>
      </p:pic>
    </p:spTree>
    <p:extLst>
      <p:ext uri="{BB962C8B-B14F-4D97-AF65-F5344CB8AC3E}">
        <p14:creationId xmlns:p14="http://schemas.microsoft.com/office/powerpoint/2010/main" val="1582286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5843</TotalTime>
  <Words>1271</Words>
  <PresentationFormat>A4 210 x 297 mm</PresentationFormat>
  <Paragraphs>208</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HG行書体</vt:lpstr>
      <vt:lpstr>ＭＳ Ｐゴシック</vt:lpstr>
      <vt:lpstr>メイリオ</vt:lpstr>
      <vt:lpstr>Arial</vt:lpstr>
      <vt:lpstr>Calibri</vt:lpstr>
      <vt:lpstr>Calibri Light</vt:lpstr>
      <vt:lpstr>Office Theme</vt:lpstr>
      <vt:lpstr>平成29年度  港営事業会計  事業レポート          大阪市港湾局 </vt:lpstr>
      <vt:lpstr>コンテンツ</vt:lpstr>
      <vt:lpstr>PowerPoint プレゼンテーション</vt:lpstr>
      <vt:lpstr>PowerPoint プレゼンテーション</vt:lpstr>
      <vt:lpstr>PowerPoint プレゼンテーション</vt:lpstr>
      <vt:lpstr>港湾施設提供事業</vt:lpstr>
      <vt:lpstr>PowerPoint プレゼンテーション</vt:lpstr>
      <vt:lpstr>大阪港埋立事業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2018-08-17T01:21:41Z</cp:lastPrinted>
  <dcterms:created xsi:type="dcterms:W3CDTF">2018-06-22T04:32:12Z</dcterms:created>
  <dcterms:modified xsi:type="dcterms:W3CDTF">2018-08-29T08:57:54Z</dcterms:modified>
</cp:coreProperties>
</file>