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8"/>
  </p:notesMasterIdLst>
  <p:sldIdLst>
    <p:sldId id="276" r:id="rId2"/>
    <p:sldId id="277" r:id="rId3"/>
    <p:sldId id="278" r:id="rId4"/>
    <p:sldId id="279" r:id="rId5"/>
    <p:sldId id="280" r:id="rId6"/>
    <p:sldId id="281" r:id="rId7"/>
    <p:sldId id="302" r:id="rId8"/>
    <p:sldId id="303" r:id="rId9"/>
    <p:sldId id="286" r:id="rId10"/>
    <p:sldId id="287" r:id="rId11"/>
    <p:sldId id="288" r:id="rId12"/>
    <p:sldId id="289" r:id="rId13"/>
    <p:sldId id="290" r:id="rId14"/>
    <p:sldId id="291" r:id="rId15"/>
    <p:sldId id="304" r:id="rId16"/>
    <p:sldId id="307" r:id="rId17"/>
    <p:sldId id="266" r:id="rId18"/>
    <p:sldId id="270" r:id="rId19"/>
    <p:sldId id="271" r:id="rId20"/>
    <p:sldId id="272" r:id="rId21"/>
    <p:sldId id="297" r:id="rId22"/>
    <p:sldId id="301" r:id="rId23"/>
    <p:sldId id="267" r:id="rId24"/>
    <p:sldId id="298" r:id="rId25"/>
    <p:sldId id="299" r:id="rId26"/>
    <p:sldId id="300" r:id="rId27"/>
  </p:sldIdLst>
  <p:sldSz cx="6858000" cy="9906000" type="A4"/>
  <p:notesSz cx="6735763" cy="9866313"/>
  <p:defaultTextStyle>
    <a:defPPr>
      <a:defRPr lang="ja-JP"/>
    </a:defPPr>
    <a:lvl1pPr marL="0" algn="l" defTabSz="538732" rtl="0" eaLnBrk="1" latinLnBrk="0" hangingPunct="1">
      <a:defRPr kumimoji="1" sz="1061" kern="1200">
        <a:solidFill>
          <a:schemeClr val="tx1"/>
        </a:solidFill>
        <a:latin typeface="+mn-lt"/>
        <a:ea typeface="+mn-ea"/>
        <a:cs typeface="+mn-cs"/>
      </a:defRPr>
    </a:lvl1pPr>
    <a:lvl2pPr marL="269366" algn="l" defTabSz="538732" rtl="0" eaLnBrk="1" latinLnBrk="0" hangingPunct="1">
      <a:defRPr kumimoji="1" sz="1061" kern="1200">
        <a:solidFill>
          <a:schemeClr val="tx1"/>
        </a:solidFill>
        <a:latin typeface="+mn-lt"/>
        <a:ea typeface="+mn-ea"/>
        <a:cs typeface="+mn-cs"/>
      </a:defRPr>
    </a:lvl2pPr>
    <a:lvl3pPr marL="538732" algn="l" defTabSz="538732" rtl="0" eaLnBrk="1" latinLnBrk="0" hangingPunct="1">
      <a:defRPr kumimoji="1" sz="1061" kern="1200">
        <a:solidFill>
          <a:schemeClr val="tx1"/>
        </a:solidFill>
        <a:latin typeface="+mn-lt"/>
        <a:ea typeface="+mn-ea"/>
        <a:cs typeface="+mn-cs"/>
      </a:defRPr>
    </a:lvl3pPr>
    <a:lvl4pPr marL="808101" algn="l" defTabSz="538732" rtl="0" eaLnBrk="1" latinLnBrk="0" hangingPunct="1">
      <a:defRPr kumimoji="1" sz="1061" kern="1200">
        <a:solidFill>
          <a:schemeClr val="tx1"/>
        </a:solidFill>
        <a:latin typeface="+mn-lt"/>
        <a:ea typeface="+mn-ea"/>
        <a:cs typeface="+mn-cs"/>
      </a:defRPr>
    </a:lvl4pPr>
    <a:lvl5pPr marL="1077467" algn="l" defTabSz="538732" rtl="0" eaLnBrk="1" latinLnBrk="0" hangingPunct="1">
      <a:defRPr kumimoji="1" sz="1061" kern="1200">
        <a:solidFill>
          <a:schemeClr val="tx1"/>
        </a:solidFill>
        <a:latin typeface="+mn-lt"/>
        <a:ea typeface="+mn-ea"/>
        <a:cs typeface="+mn-cs"/>
      </a:defRPr>
    </a:lvl5pPr>
    <a:lvl6pPr marL="1346833" algn="l" defTabSz="538732" rtl="0" eaLnBrk="1" latinLnBrk="0" hangingPunct="1">
      <a:defRPr kumimoji="1" sz="1061" kern="1200">
        <a:solidFill>
          <a:schemeClr val="tx1"/>
        </a:solidFill>
        <a:latin typeface="+mn-lt"/>
        <a:ea typeface="+mn-ea"/>
        <a:cs typeface="+mn-cs"/>
      </a:defRPr>
    </a:lvl6pPr>
    <a:lvl7pPr marL="1616199" algn="l" defTabSz="538732" rtl="0" eaLnBrk="1" latinLnBrk="0" hangingPunct="1">
      <a:defRPr kumimoji="1" sz="1061" kern="1200">
        <a:solidFill>
          <a:schemeClr val="tx1"/>
        </a:solidFill>
        <a:latin typeface="+mn-lt"/>
        <a:ea typeface="+mn-ea"/>
        <a:cs typeface="+mn-cs"/>
      </a:defRPr>
    </a:lvl7pPr>
    <a:lvl8pPr marL="1885567" algn="l" defTabSz="538732" rtl="0" eaLnBrk="1" latinLnBrk="0" hangingPunct="1">
      <a:defRPr kumimoji="1" sz="1061" kern="1200">
        <a:solidFill>
          <a:schemeClr val="tx1"/>
        </a:solidFill>
        <a:latin typeface="+mn-lt"/>
        <a:ea typeface="+mn-ea"/>
        <a:cs typeface="+mn-cs"/>
      </a:defRPr>
    </a:lvl8pPr>
    <a:lvl9pPr marL="2154933" algn="l" defTabSz="538732" rtl="0" eaLnBrk="1" latinLnBrk="0" hangingPunct="1">
      <a:defRPr kumimoji="1" sz="1061"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0" d="100"/>
          <a:sy n="70" d="100"/>
        </p:scale>
        <p:origin x="1908" y="-1080"/>
      </p:cViewPr>
      <p:guideLst/>
    </p:cSldViewPr>
  </p:slideViewPr>
  <p:notesTextViewPr>
    <p:cViewPr>
      <p:scale>
        <a:sx n="1" d="1"/>
        <a:sy n="1" d="1"/>
      </p:scale>
      <p:origin x="0" y="0"/>
    </p:cViewPr>
  </p:notesTextViewPr>
  <p:notesViewPr>
    <p:cSldViewPr snapToGrid="0">
      <p:cViewPr varScale="1">
        <p:scale>
          <a:sx n="52" d="100"/>
          <a:sy n="52" d="100"/>
        </p:scale>
        <p:origin x="296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スライド イメージ プレースホルダー 7"/>
          <p:cNvSpPr>
            <a:spLocks noGrp="1" noRot="1" noChangeAspect="1"/>
          </p:cNvSpPr>
          <p:nvPr>
            <p:ph type="sldImg" idx="2"/>
          </p:nvPr>
        </p:nvSpPr>
        <p:spPr>
          <a:xfrm>
            <a:off x="-163513" y="-185738"/>
            <a:ext cx="7100888" cy="10256838"/>
          </a:xfrm>
          <a:prstGeom prst="rect">
            <a:avLst/>
          </a:prstGeom>
          <a:noFill/>
          <a:ln w="12700">
            <a:solidFill>
              <a:prstClr val="black"/>
            </a:solidFill>
          </a:ln>
        </p:spPr>
        <p:txBody>
          <a:bodyPr vert="horz" lIns="91440" tIns="45720" rIns="91440" bIns="45720" rtlCol="0" anchor="ctr"/>
          <a:lstStyle/>
          <a:p>
            <a:endParaRPr lang="ja-JP" altLang="en-US"/>
          </a:p>
        </p:txBody>
      </p:sp>
    </p:spTree>
    <p:extLst>
      <p:ext uri="{BB962C8B-B14F-4D97-AF65-F5344CB8AC3E}">
        <p14:creationId xmlns:p14="http://schemas.microsoft.com/office/powerpoint/2010/main" val="1649945063"/>
      </p:ext>
    </p:extLst>
  </p:cSld>
  <p:clrMap bg1="lt1" tx1="dk1" bg2="lt2" tx2="dk2" accent1="accent1" accent2="accent2" accent3="accent3" accent4="accent4" accent5="accent5" accent6="accent6" hlink="hlink" folHlink="folHlink"/>
  <p:notesStyle>
    <a:lvl1pPr marL="0" algn="l" defTabSz="914347" rtl="0" eaLnBrk="1" latinLnBrk="0" hangingPunct="1">
      <a:defRPr kumimoji="1" sz="1200" kern="1200">
        <a:solidFill>
          <a:schemeClr val="tx1"/>
        </a:solidFill>
        <a:latin typeface="+mn-lt"/>
        <a:ea typeface="+mn-ea"/>
        <a:cs typeface="+mn-cs"/>
      </a:defRPr>
    </a:lvl1pPr>
    <a:lvl2pPr marL="457173" algn="l" defTabSz="914347" rtl="0" eaLnBrk="1" latinLnBrk="0" hangingPunct="1">
      <a:defRPr kumimoji="1" sz="1200" kern="1200">
        <a:solidFill>
          <a:schemeClr val="tx1"/>
        </a:solidFill>
        <a:latin typeface="+mn-lt"/>
        <a:ea typeface="+mn-ea"/>
        <a:cs typeface="+mn-cs"/>
      </a:defRPr>
    </a:lvl2pPr>
    <a:lvl3pPr marL="914347" algn="l" defTabSz="914347" rtl="0" eaLnBrk="1" latinLnBrk="0" hangingPunct="1">
      <a:defRPr kumimoji="1" sz="1200" kern="1200">
        <a:solidFill>
          <a:schemeClr val="tx1"/>
        </a:solidFill>
        <a:latin typeface="+mn-lt"/>
        <a:ea typeface="+mn-ea"/>
        <a:cs typeface="+mn-cs"/>
      </a:defRPr>
    </a:lvl3pPr>
    <a:lvl4pPr marL="1371520" algn="l" defTabSz="914347" rtl="0" eaLnBrk="1" latinLnBrk="0" hangingPunct="1">
      <a:defRPr kumimoji="1" sz="1200" kern="1200">
        <a:solidFill>
          <a:schemeClr val="tx1"/>
        </a:solidFill>
        <a:latin typeface="+mn-lt"/>
        <a:ea typeface="+mn-ea"/>
        <a:cs typeface="+mn-cs"/>
      </a:defRPr>
    </a:lvl4pPr>
    <a:lvl5pPr marL="1828694" algn="l" defTabSz="914347" rtl="0" eaLnBrk="1" latinLnBrk="0" hangingPunct="1">
      <a:defRPr kumimoji="1" sz="1200" kern="1200">
        <a:solidFill>
          <a:schemeClr val="tx1"/>
        </a:solidFill>
        <a:latin typeface="+mn-lt"/>
        <a:ea typeface="+mn-ea"/>
        <a:cs typeface="+mn-cs"/>
      </a:defRPr>
    </a:lvl5pPr>
    <a:lvl6pPr marL="2285866" algn="l" defTabSz="914347" rtl="0" eaLnBrk="1" latinLnBrk="0" hangingPunct="1">
      <a:defRPr kumimoji="1" sz="1200" kern="1200">
        <a:solidFill>
          <a:schemeClr val="tx1"/>
        </a:solidFill>
        <a:latin typeface="+mn-lt"/>
        <a:ea typeface="+mn-ea"/>
        <a:cs typeface="+mn-cs"/>
      </a:defRPr>
    </a:lvl6pPr>
    <a:lvl7pPr marL="2743041" algn="l" defTabSz="914347" rtl="0" eaLnBrk="1" latinLnBrk="0" hangingPunct="1">
      <a:defRPr kumimoji="1" sz="1200" kern="1200">
        <a:solidFill>
          <a:schemeClr val="tx1"/>
        </a:solidFill>
        <a:latin typeface="+mn-lt"/>
        <a:ea typeface="+mn-ea"/>
        <a:cs typeface="+mn-cs"/>
      </a:defRPr>
    </a:lvl7pPr>
    <a:lvl8pPr marL="3200214" algn="l" defTabSz="914347" rtl="0" eaLnBrk="1" latinLnBrk="0" hangingPunct="1">
      <a:defRPr kumimoji="1" sz="1200" kern="1200">
        <a:solidFill>
          <a:schemeClr val="tx1"/>
        </a:solidFill>
        <a:latin typeface="+mn-lt"/>
        <a:ea typeface="+mn-ea"/>
        <a:cs typeface="+mn-cs"/>
      </a:defRPr>
    </a:lvl8pPr>
    <a:lvl9pPr marL="3657388" algn="l" defTabSz="914347"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16150" y="1233488"/>
            <a:ext cx="2303463" cy="3328987"/>
          </a:xfrm>
          <a:prstGeom prst="rect">
            <a:avLst/>
          </a:prstGeom>
        </p:spPr>
      </p:sp>
      <p:sp>
        <p:nvSpPr>
          <p:cNvPr id="3" name="ノート プレースホルダー 2"/>
          <p:cNvSpPr>
            <a:spLocks noGrp="1"/>
          </p:cNvSpPr>
          <p:nvPr>
            <p:ph type="body" idx="1"/>
          </p:nvPr>
        </p:nvSpPr>
        <p:spPr>
          <a:xfrm>
            <a:off x="673100" y="4748334"/>
            <a:ext cx="5389563" cy="3885286"/>
          </a:xfrm>
          <a:prstGeom prst="rect">
            <a:avLst/>
          </a:prstGeom>
        </p:spPr>
        <p:txBody>
          <a:bodyPr/>
          <a:lstStyle/>
          <a:p>
            <a:endParaRPr kumimoji="1" lang="ja-JP" altLang="en-US"/>
          </a:p>
        </p:txBody>
      </p:sp>
      <p:sp>
        <p:nvSpPr>
          <p:cNvPr id="4" name="スライド番号プレースホルダー 3"/>
          <p:cNvSpPr>
            <a:spLocks noGrp="1"/>
          </p:cNvSpPr>
          <p:nvPr>
            <p:ph type="sldNum" sz="quarter" idx="10"/>
          </p:nvPr>
        </p:nvSpPr>
        <p:spPr>
          <a:xfrm>
            <a:off x="3814763" y="9371333"/>
            <a:ext cx="2919412" cy="494981"/>
          </a:xfrm>
          <a:prstGeom prst="rect">
            <a:avLst/>
          </a:prstGeom>
        </p:spPr>
        <p:txBody>
          <a:bodyPr/>
          <a:lstStyle/>
          <a:p>
            <a:fld id="{7382965C-E088-4825-82C7-54A23BFEFC91}" type="slidenum">
              <a:rPr kumimoji="1" lang="ja-JP" altLang="en-US" smtClean="0"/>
              <a:t>17</a:t>
            </a:fld>
            <a:endParaRPr kumimoji="1" lang="ja-JP" altLang="en-US"/>
          </a:p>
        </p:txBody>
      </p:sp>
    </p:spTree>
    <p:extLst>
      <p:ext uri="{BB962C8B-B14F-4D97-AF65-F5344CB8AC3E}">
        <p14:creationId xmlns:p14="http://schemas.microsoft.com/office/powerpoint/2010/main" val="6764705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8"/>
            <a:ext cx="5143500" cy="2391656"/>
          </a:xfrm>
        </p:spPr>
        <p:txBody>
          <a:bodyPr/>
          <a:lstStyle>
            <a:lvl1pPr marL="0" indent="0" algn="ctr">
              <a:buNone/>
              <a:defRPr sz="1800"/>
            </a:lvl1pPr>
            <a:lvl2pPr marL="342880" indent="0" algn="ctr">
              <a:buNone/>
              <a:defRPr sz="1500"/>
            </a:lvl2pPr>
            <a:lvl3pPr marL="685760" indent="0" algn="ctr">
              <a:buNone/>
              <a:defRPr sz="1350"/>
            </a:lvl3pPr>
            <a:lvl4pPr marL="1028642" indent="0" algn="ctr">
              <a:buNone/>
              <a:defRPr sz="1200"/>
            </a:lvl4pPr>
            <a:lvl5pPr marL="1371522" indent="0" algn="ctr">
              <a:buNone/>
              <a:defRPr sz="1200"/>
            </a:lvl5pPr>
            <a:lvl6pPr marL="1714402" indent="0" algn="ctr">
              <a:buNone/>
              <a:defRPr sz="1200"/>
            </a:lvl6pPr>
            <a:lvl7pPr marL="2057282" indent="0" algn="ctr">
              <a:buNone/>
              <a:defRPr sz="1200"/>
            </a:lvl7pPr>
            <a:lvl8pPr marL="2400163" indent="0" algn="ctr">
              <a:buNone/>
              <a:defRPr sz="1200"/>
            </a:lvl8pPr>
            <a:lvl9pPr marL="2743044"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1F79AE35-97DE-439F-9D48-3C74064CEEB5}" type="datetimeFigureOut">
              <a:rPr kumimoji="1" lang="ja-JP" altLang="en-US" smtClean="0"/>
              <a:t>2018/8/29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B61784-71C2-46DA-871C-A45E79C86EC5}" type="slidenum">
              <a:rPr kumimoji="1" lang="ja-JP" altLang="en-US" smtClean="0"/>
              <a:t>‹#›</a:t>
            </a:fld>
            <a:endParaRPr kumimoji="1" lang="ja-JP" altLang="en-US"/>
          </a:p>
        </p:txBody>
      </p:sp>
    </p:spTree>
    <p:extLst>
      <p:ext uri="{BB962C8B-B14F-4D97-AF65-F5344CB8AC3E}">
        <p14:creationId xmlns:p14="http://schemas.microsoft.com/office/powerpoint/2010/main" val="3691393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F79AE35-97DE-439F-9D48-3C74064CEEB5}" type="datetimeFigureOut">
              <a:rPr kumimoji="1" lang="ja-JP" altLang="en-US" smtClean="0"/>
              <a:t>2018/8/29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B61784-71C2-46DA-871C-A45E79C86EC5}" type="slidenum">
              <a:rPr kumimoji="1" lang="ja-JP" altLang="en-US" smtClean="0"/>
              <a:t>‹#›</a:t>
            </a:fld>
            <a:endParaRPr kumimoji="1" lang="ja-JP" altLang="en-US"/>
          </a:p>
        </p:txBody>
      </p:sp>
    </p:spTree>
    <p:extLst>
      <p:ext uri="{BB962C8B-B14F-4D97-AF65-F5344CB8AC3E}">
        <p14:creationId xmlns:p14="http://schemas.microsoft.com/office/powerpoint/2010/main" val="2923736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7"/>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7"/>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F79AE35-97DE-439F-9D48-3C74064CEEB5}" type="datetimeFigureOut">
              <a:rPr kumimoji="1" lang="ja-JP" altLang="en-US" smtClean="0"/>
              <a:t>2018/8/29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B61784-71C2-46DA-871C-A45E79C86EC5}" type="slidenum">
              <a:rPr kumimoji="1" lang="ja-JP" altLang="en-US" smtClean="0"/>
              <a:t>‹#›</a:t>
            </a:fld>
            <a:endParaRPr kumimoji="1" lang="ja-JP" altLang="en-US"/>
          </a:p>
        </p:txBody>
      </p:sp>
    </p:spTree>
    <p:extLst>
      <p:ext uri="{BB962C8B-B14F-4D97-AF65-F5344CB8AC3E}">
        <p14:creationId xmlns:p14="http://schemas.microsoft.com/office/powerpoint/2010/main" val="2866599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F79AE35-97DE-439F-9D48-3C74064CEEB5}" type="datetimeFigureOut">
              <a:rPr kumimoji="1" lang="ja-JP" altLang="en-US" smtClean="0"/>
              <a:t>2018/8/29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B61784-71C2-46DA-871C-A45E79C86EC5}" type="slidenum">
              <a:rPr kumimoji="1" lang="ja-JP" altLang="en-US" smtClean="0"/>
              <a:t>‹#›</a:t>
            </a:fld>
            <a:endParaRPr kumimoji="1" lang="ja-JP" altLang="en-US"/>
          </a:p>
        </p:txBody>
      </p:sp>
    </p:spTree>
    <p:extLst>
      <p:ext uri="{BB962C8B-B14F-4D97-AF65-F5344CB8AC3E}">
        <p14:creationId xmlns:p14="http://schemas.microsoft.com/office/powerpoint/2010/main" val="420435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21"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21" y="6629229"/>
            <a:ext cx="5915025" cy="2166937"/>
          </a:xfrm>
        </p:spPr>
        <p:txBody>
          <a:bodyPr/>
          <a:lstStyle>
            <a:lvl1pPr marL="0" indent="0">
              <a:buNone/>
              <a:defRPr sz="1800">
                <a:solidFill>
                  <a:schemeClr val="tx1"/>
                </a:solidFill>
              </a:defRPr>
            </a:lvl1pPr>
            <a:lvl2pPr marL="342880" indent="0">
              <a:buNone/>
              <a:defRPr sz="1500">
                <a:solidFill>
                  <a:schemeClr val="tx1">
                    <a:tint val="75000"/>
                  </a:schemeClr>
                </a:solidFill>
              </a:defRPr>
            </a:lvl2pPr>
            <a:lvl3pPr marL="685760" indent="0">
              <a:buNone/>
              <a:defRPr sz="1350">
                <a:solidFill>
                  <a:schemeClr val="tx1">
                    <a:tint val="75000"/>
                  </a:schemeClr>
                </a:solidFill>
              </a:defRPr>
            </a:lvl3pPr>
            <a:lvl4pPr marL="1028642" indent="0">
              <a:buNone/>
              <a:defRPr sz="1200">
                <a:solidFill>
                  <a:schemeClr val="tx1">
                    <a:tint val="75000"/>
                  </a:schemeClr>
                </a:solidFill>
              </a:defRPr>
            </a:lvl4pPr>
            <a:lvl5pPr marL="1371522" indent="0">
              <a:buNone/>
              <a:defRPr sz="1200">
                <a:solidFill>
                  <a:schemeClr val="tx1">
                    <a:tint val="75000"/>
                  </a:schemeClr>
                </a:solidFill>
              </a:defRPr>
            </a:lvl5pPr>
            <a:lvl6pPr marL="1714402" indent="0">
              <a:buNone/>
              <a:defRPr sz="1200">
                <a:solidFill>
                  <a:schemeClr val="tx1">
                    <a:tint val="75000"/>
                  </a:schemeClr>
                </a:solidFill>
              </a:defRPr>
            </a:lvl6pPr>
            <a:lvl7pPr marL="2057282" indent="0">
              <a:buNone/>
              <a:defRPr sz="1200">
                <a:solidFill>
                  <a:schemeClr val="tx1">
                    <a:tint val="75000"/>
                  </a:schemeClr>
                </a:solidFill>
              </a:defRPr>
            </a:lvl7pPr>
            <a:lvl8pPr marL="2400163" indent="0">
              <a:buNone/>
              <a:defRPr sz="1200">
                <a:solidFill>
                  <a:schemeClr val="tx1">
                    <a:tint val="75000"/>
                  </a:schemeClr>
                </a:solidFill>
              </a:defRPr>
            </a:lvl8pPr>
            <a:lvl9pPr marL="2743044"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F79AE35-97DE-439F-9D48-3C74064CEEB5}" type="datetimeFigureOut">
              <a:rPr kumimoji="1" lang="ja-JP" altLang="en-US" smtClean="0"/>
              <a:t>2018/8/29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B61784-71C2-46DA-871C-A45E79C86EC5}" type="slidenum">
              <a:rPr kumimoji="1" lang="ja-JP" altLang="en-US" smtClean="0"/>
              <a:t>‹#›</a:t>
            </a:fld>
            <a:endParaRPr kumimoji="1" lang="ja-JP" altLang="en-US"/>
          </a:p>
        </p:txBody>
      </p:sp>
    </p:spTree>
    <p:extLst>
      <p:ext uri="{BB962C8B-B14F-4D97-AF65-F5344CB8AC3E}">
        <p14:creationId xmlns:p14="http://schemas.microsoft.com/office/powerpoint/2010/main" val="2913864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1F79AE35-97DE-439F-9D48-3C74064CEEB5}" type="datetimeFigureOut">
              <a:rPr kumimoji="1" lang="ja-JP" altLang="en-US" smtClean="0"/>
              <a:t>2018/8/29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2B61784-71C2-46DA-871C-A45E79C86EC5}" type="slidenum">
              <a:rPr kumimoji="1" lang="ja-JP" altLang="en-US" smtClean="0"/>
              <a:t>‹#›</a:t>
            </a:fld>
            <a:endParaRPr kumimoji="1" lang="ja-JP" altLang="en-US"/>
          </a:p>
        </p:txBody>
      </p:sp>
    </p:spTree>
    <p:extLst>
      <p:ext uri="{BB962C8B-B14F-4D97-AF65-F5344CB8AC3E}">
        <p14:creationId xmlns:p14="http://schemas.microsoft.com/office/powerpoint/2010/main" val="600796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6" y="527406"/>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50"/>
            <a:ext cx="2901255" cy="1190095"/>
          </a:xfrm>
        </p:spPr>
        <p:txBody>
          <a:bodyPr anchor="b"/>
          <a:lstStyle>
            <a:lvl1pPr marL="0" indent="0">
              <a:buNone/>
              <a:defRPr sz="1800" b="1"/>
            </a:lvl1pPr>
            <a:lvl2pPr marL="342880" indent="0">
              <a:buNone/>
              <a:defRPr sz="1500" b="1"/>
            </a:lvl2pPr>
            <a:lvl3pPr marL="685760" indent="0">
              <a:buNone/>
              <a:defRPr sz="1350" b="1"/>
            </a:lvl3pPr>
            <a:lvl4pPr marL="1028642" indent="0">
              <a:buNone/>
              <a:defRPr sz="1200" b="1"/>
            </a:lvl4pPr>
            <a:lvl5pPr marL="1371522" indent="0">
              <a:buNone/>
              <a:defRPr sz="1200" b="1"/>
            </a:lvl5pPr>
            <a:lvl6pPr marL="1714402" indent="0">
              <a:buNone/>
              <a:defRPr sz="1200" b="1"/>
            </a:lvl6pPr>
            <a:lvl7pPr marL="2057282" indent="0">
              <a:buNone/>
              <a:defRPr sz="1200" b="1"/>
            </a:lvl7pPr>
            <a:lvl8pPr marL="2400163" indent="0">
              <a:buNone/>
              <a:defRPr sz="1200" b="1"/>
            </a:lvl8pPr>
            <a:lvl9pPr marL="2743044"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5"/>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8" y="2428350"/>
            <a:ext cx="2915543" cy="1190095"/>
          </a:xfrm>
        </p:spPr>
        <p:txBody>
          <a:bodyPr anchor="b"/>
          <a:lstStyle>
            <a:lvl1pPr marL="0" indent="0">
              <a:buNone/>
              <a:defRPr sz="1800" b="1"/>
            </a:lvl1pPr>
            <a:lvl2pPr marL="342880" indent="0">
              <a:buNone/>
              <a:defRPr sz="1500" b="1"/>
            </a:lvl2pPr>
            <a:lvl3pPr marL="685760" indent="0">
              <a:buNone/>
              <a:defRPr sz="1350" b="1"/>
            </a:lvl3pPr>
            <a:lvl4pPr marL="1028642" indent="0">
              <a:buNone/>
              <a:defRPr sz="1200" b="1"/>
            </a:lvl4pPr>
            <a:lvl5pPr marL="1371522" indent="0">
              <a:buNone/>
              <a:defRPr sz="1200" b="1"/>
            </a:lvl5pPr>
            <a:lvl6pPr marL="1714402" indent="0">
              <a:buNone/>
              <a:defRPr sz="1200" b="1"/>
            </a:lvl6pPr>
            <a:lvl7pPr marL="2057282" indent="0">
              <a:buNone/>
              <a:defRPr sz="1200" b="1"/>
            </a:lvl7pPr>
            <a:lvl8pPr marL="2400163" indent="0">
              <a:buNone/>
              <a:defRPr sz="1200" b="1"/>
            </a:lvl8pPr>
            <a:lvl9pPr marL="2743044"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8" y="3618445"/>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1F79AE35-97DE-439F-9D48-3C74064CEEB5}" type="datetimeFigureOut">
              <a:rPr kumimoji="1" lang="ja-JP" altLang="en-US" smtClean="0"/>
              <a:t>2018/8/29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2B61784-71C2-46DA-871C-A45E79C86EC5}" type="slidenum">
              <a:rPr kumimoji="1" lang="ja-JP" altLang="en-US" smtClean="0"/>
              <a:t>‹#›</a:t>
            </a:fld>
            <a:endParaRPr kumimoji="1" lang="ja-JP" altLang="en-US"/>
          </a:p>
        </p:txBody>
      </p:sp>
    </p:spTree>
    <p:extLst>
      <p:ext uri="{BB962C8B-B14F-4D97-AF65-F5344CB8AC3E}">
        <p14:creationId xmlns:p14="http://schemas.microsoft.com/office/powerpoint/2010/main" val="2787952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1F79AE35-97DE-439F-9D48-3C74064CEEB5}" type="datetimeFigureOut">
              <a:rPr kumimoji="1" lang="ja-JP" altLang="en-US" smtClean="0"/>
              <a:t>2018/8/29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2B61784-71C2-46DA-871C-A45E79C86EC5}" type="slidenum">
              <a:rPr kumimoji="1" lang="ja-JP" altLang="en-US" smtClean="0"/>
              <a:t>‹#›</a:t>
            </a:fld>
            <a:endParaRPr kumimoji="1" lang="ja-JP" altLang="en-US"/>
          </a:p>
        </p:txBody>
      </p:sp>
    </p:spTree>
    <p:extLst>
      <p:ext uri="{BB962C8B-B14F-4D97-AF65-F5344CB8AC3E}">
        <p14:creationId xmlns:p14="http://schemas.microsoft.com/office/powerpoint/2010/main" val="772472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79AE35-97DE-439F-9D48-3C74064CEEB5}" type="datetimeFigureOut">
              <a:rPr kumimoji="1" lang="ja-JP" altLang="en-US" smtClean="0"/>
              <a:t>2018/8/29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2B61784-71C2-46DA-871C-A45E79C86EC5}" type="slidenum">
              <a:rPr kumimoji="1" lang="ja-JP" altLang="en-US" smtClean="0"/>
              <a:t>‹#›</a:t>
            </a:fld>
            <a:endParaRPr kumimoji="1" lang="ja-JP" altLang="en-US"/>
          </a:p>
        </p:txBody>
      </p:sp>
    </p:spTree>
    <p:extLst>
      <p:ext uri="{BB962C8B-B14F-4D97-AF65-F5344CB8AC3E}">
        <p14:creationId xmlns:p14="http://schemas.microsoft.com/office/powerpoint/2010/main" val="2702488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8" y="1426284"/>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880" indent="0">
              <a:buNone/>
              <a:defRPr sz="1050"/>
            </a:lvl2pPr>
            <a:lvl3pPr marL="685760" indent="0">
              <a:buNone/>
              <a:defRPr sz="900"/>
            </a:lvl3pPr>
            <a:lvl4pPr marL="1028642" indent="0">
              <a:buNone/>
              <a:defRPr sz="750"/>
            </a:lvl4pPr>
            <a:lvl5pPr marL="1371522" indent="0">
              <a:buNone/>
              <a:defRPr sz="750"/>
            </a:lvl5pPr>
            <a:lvl6pPr marL="1714402" indent="0">
              <a:buNone/>
              <a:defRPr sz="750"/>
            </a:lvl6pPr>
            <a:lvl7pPr marL="2057282" indent="0">
              <a:buNone/>
              <a:defRPr sz="750"/>
            </a:lvl7pPr>
            <a:lvl8pPr marL="2400163" indent="0">
              <a:buNone/>
              <a:defRPr sz="750"/>
            </a:lvl8pPr>
            <a:lvl9pPr marL="2743044"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F79AE35-97DE-439F-9D48-3C74064CEEB5}" type="datetimeFigureOut">
              <a:rPr kumimoji="1" lang="ja-JP" altLang="en-US" smtClean="0"/>
              <a:t>2018/8/29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2B61784-71C2-46DA-871C-A45E79C86EC5}" type="slidenum">
              <a:rPr kumimoji="1" lang="ja-JP" altLang="en-US" smtClean="0"/>
              <a:t>‹#›</a:t>
            </a:fld>
            <a:endParaRPr kumimoji="1" lang="ja-JP" altLang="en-US"/>
          </a:p>
        </p:txBody>
      </p:sp>
    </p:spTree>
    <p:extLst>
      <p:ext uri="{BB962C8B-B14F-4D97-AF65-F5344CB8AC3E}">
        <p14:creationId xmlns:p14="http://schemas.microsoft.com/office/powerpoint/2010/main" val="3106723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8" y="1426284"/>
            <a:ext cx="3471863" cy="7039681"/>
          </a:xfrm>
        </p:spPr>
        <p:txBody>
          <a:bodyPr anchor="t"/>
          <a:lstStyle>
            <a:lvl1pPr marL="0" indent="0">
              <a:buNone/>
              <a:defRPr sz="2400"/>
            </a:lvl1pPr>
            <a:lvl2pPr marL="342880" indent="0">
              <a:buNone/>
              <a:defRPr sz="2100"/>
            </a:lvl2pPr>
            <a:lvl3pPr marL="685760" indent="0">
              <a:buNone/>
              <a:defRPr sz="1800"/>
            </a:lvl3pPr>
            <a:lvl4pPr marL="1028642" indent="0">
              <a:buNone/>
              <a:defRPr sz="1500"/>
            </a:lvl4pPr>
            <a:lvl5pPr marL="1371522" indent="0">
              <a:buNone/>
              <a:defRPr sz="1500"/>
            </a:lvl5pPr>
            <a:lvl6pPr marL="1714402" indent="0">
              <a:buNone/>
              <a:defRPr sz="1500"/>
            </a:lvl6pPr>
            <a:lvl7pPr marL="2057282" indent="0">
              <a:buNone/>
              <a:defRPr sz="1500"/>
            </a:lvl7pPr>
            <a:lvl8pPr marL="2400163" indent="0">
              <a:buNone/>
              <a:defRPr sz="1500"/>
            </a:lvl8pPr>
            <a:lvl9pPr marL="2743044"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880" indent="0">
              <a:buNone/>
              <a:defRPr sz="1050"/>
            </a:lvl2pPr>
            <a:lvl3pPr marL="685760" indent="0">
              <a:buNone/>
              <a:defRPr sz="900"/>
            </a:lvl3pPr>
            <a:lvl4pPr marL="1028642" indent="0">
              <a:buNone/>
              <a:defRPr sz="750"/>
            </a:lvl4pPr>
            <a:lvl5pPr marL="1371522" indent="0">
              <a:buNone/>
              <a:defRPr sz="750"/>
            </a:lvl5pPr>
            <a:lvl6pPr marL="1714402" indent="0">
              <a:buNone/>
              <a:defRPr sz="750"/>
            </a:lvl6pPr>
            <a:lvl7pPr marL="2057282" indent="0">
              <a:buNone/>
              <a:defRPr sz="750"/>
            </a:lvl7pPr>
            <a:lvl8pPr marL="2400163" indent="0">
              <a:buNone/>
              <a:defRPr sz="750"/>
            </a:lvl8pPr>
            <a:lvl9pPr marL="2743044"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F79AE35-97DE-439F-9D48-3C74064CEEB5}" type="datetimeFigureOut">
              <a:rPr kumimoji="1" lang="ja-JP" altLang="en-US" smtClean="0"/>
              <a:t>2018/8/29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2B61784-71C2-46DA-871C-A45E79C86EC5}" type="slidenum">
              <a:rPr kumimoji="1" lang="ja-JP" altLang="en-US" smtClean="0"/>
              <a:t>‹#›</a:t>
            </a:fld>
            <a:endParaRPr kumimoji="1" lang="ja-JP" altLang="en-US"/>
          </a:p>
        </p:txBody>
      </p:sp>
    </p:spTree>
    <p:extLst>
      <p:ext uri="{BB962C8B-B14F-4D97-AF65-F5344CB8AC3E}">
        <p14:creationId xmlns:p14="http://schemas.microsoft.com/office/powerpoint/2010/main" val="1701270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92" y="527406"/>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92"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F79AE35-97DE-439F-9D48-3C74064CEEB5}" type="datetimeFigureOut">
              <a:rPr kumimoji="1" lang="ja-JP" altLang="en-US" smtClean="0"/>
              <a:t>2018/8/29</a:t>
            </a:fld>
            <a:endParaRPr kumimoji="1" lang="ja-JP" altLang="en-US"/>
          </a:p>
        </p:txBody>
      </p:sp>
      <p:sp>
        <p:nvSpPr>
          <p:cNvPr id="5" name="Footer Placeholder 4"/>
          <p:cNvSpPr>
            <a:spLocks noGrp="1"/>
          </p:cNvSpPr>
          <p:nvPr>
            <p:ph type="ftr" sz="quarter" idx="3"/>
          </p:nvPr>
        </p:nvSpPr>
        <p:spPr>
          <a:xfrm>
            <a:off x="2271717"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2B61784-71C2-46DA-871C-A45E79C86EC5}" type="slidenum">
              <a:rPr kumimoji="1" lang="ja-JP" altLang="en-US" smtClean="0"/>
              <a:t>‹#›</a:t>
            </a:fld>
            <a:endParaRPr kumimoji="1" lang="ja-JP" altLang="en-US"/>
          </a:p>
        </p:txBody>
      </p:sp>
    </p:spTree>
    <p:extLst>
      <p:ext uri="{BB962C8B-B14F-4D97-AF65-F5344CB8AC3E}">
        <p14:creationId xmlns:p14="http://schemas.microsoft.com/office/powerpoint/2010/main" val="1791391281"/>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68576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40" indent="-171440" algn="l" defTabSz="68576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21" indent="-171440" algn="l" defTabSz="68576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02" indent="-171440" algn="l" defTabSz="68576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082" indent="-171440" algn="l" defTabSz="68576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2962" indent="-171440" algn="l" defTabSz="68576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843" indent="-171440" algn="l" defTabSz="68576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724" indent="-171440" algn="l" defTabSz="68576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604" indent="-171440" algn="l" defTabSz="68576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484" indent="-171440" algn="l" defTabSz="68576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760" rtl="0" eaLnBrk="1" latinLnBrk="0" hangingPunct="1">
        <a:defRPr kumimoji="1" sz="1350" kern="1200">
          <a:solidFill>
            <a:schemeClr val="tx1"/>
          </a:solidFill>
          <a:latin typeface="+mn-lt"/>
          <a:ea typeface="+mn-ea"/>
          <a:cs typeface="+mn-cs"/>
        </a:defRPr>
      </a:lvl1pPr>
      <a:lvl2pPr marL="342880" algn="l" defTabSz="685760" rtl="0" eaLnBrk="1" latinLnBrk="0" hangingPunct="1">
        <a:defRPr kumimoji="1" sz="1350" kern="1200">
          <a:solidFill>
            <a:schemeClr val="tx1"/>
          </a:solidFill>
          <a:latin typeface="+mn-lt"/>
          <a:ea typeface="+mn-ea"/>
          <a:cs typeface="+mn-cs"/>
        </a:defRPr>
      </a:lvl2pPr>
      <a:lvl3pPr marL="685760" algn="l" defTabSz="685760" rtl="0" eaLnBrk="1" latinLnBrk="0" hangingPunct="1">
        <a:defRPr kumimoji="1" sz="1350" kern="1200">
          <a:solidFill>
            <a:schemeClr val="tx1"/>
          </a:solidFill>
          <a:latin typeface="+mn-lt"/>
          <a:ea typeface="+mn-ea"/>
          <a:cs typeface="+mn-cs"/>
        </a:defRPr>
      </a:lvl3pPr>
      <a:lvl4pPr marL="1028642" algn="l" defTabSz="685760" rtl="0" eaLnBrk="1" latinLnBrk="0" hangingPunct="1">
        <a:defRPr kumimoji="1" sz="1350" kern="1200">
          <a:solidFill>
            <a:schemeClr val="tx1"/>
          </a:solidFill>
          <a:latin typeface="+mn-lt"/>
          <a:ea typeface="+mn-ea"/>
          <a:cs typeface="+mn-cs"/>
        </a:defRPr>
      </a:lvl4pPr>
      <a:lvl5pPr marL="1371522" algn="l" defTabSz="685760" rtl="0" eaLnBrk="1" latinLnBrk="0" hangingPunct="1">
        <a:defRPr kumimoji="1" sz="1350" kern="1200">
          <a:solidFill>
            <a:schemeClr val="tx1"/>
          </a:solidFill>
          <a:latin typeface="+mn-lt"/>
          <a:ea typeface="+mn-ea"/>
          <a:cs typeface="+mn-cs"/>
        </a:defRPr>
      </a:lvl5pPr>
      <a:lvl6pPr marL="1714402" algn="l" defTabSz="685760" rtl="0" eaLnBrk="1" latinLnBrk="0" hangingPunct="1">
        <a:defRPr kumimoji="1" sz="1350" kern="1200">
          <a:solidFill>
            <a:schemeClr val="tx1"/>
          </a:solidFill>
          <a:latin typeface="+mn-lt"/>
          <a:ea typeface="+mn-ea"/>
          <a:cs typeface="+mn-cs"/>
        </a:defRPr>
      </a:lvl6pPr>
      <a:lvl7pPr marL="2057282" algn="l" defTabSz="685760" rtl="0" eaLnBrk="1" latinLnBrk="0" hangingPunct="1">
        <a:defRPr kumimoji="1" sz="1350" kern="1200">
          <a:solidFill>
            <a:schemeClr val="tx1"/>
          </a:solidFill>
          <a:latin typeface="+mn-lt"/>
          <a:ea typeface="+mn-ea"/>
          <a:cs typeface="+mn-cs"/>
        </a:defRPr>
      </a:lvl7pPr>
      <a:lvl8pPr marL="2400163" algn="l" defTabSz="685760" rtl="0" eaLnBrk="1" latinLnBrk="0" hangingPunct="1">
        <a:defRPr kumimoji="1" sz="1350" kern="1200">
          <a:solidFill>
            <a:schemeClr val="tx1"/>
          </a:solidFill>
          <a:latin typeface="+mn-lt"/>
          <a:ea typeface="+mn-ea"/>
          <a:cs typeface="+mn-cs"/>
        </a:defRPr>
      </a:lvl8pPr>
      <a:lvl9pPr marL="2743044" algn="l" defTabSz="68576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2.emf"/><Relationship Id="rId2" Type="http://schemas.openxmlformats.org/officeDocument/2006/relationships/image" Target="../media/image31.emf"/><Relationship Id="rId1" Type="http://schemas.openxmlformats.org/officeDocument/2006/relationships/slideLayout" Target="../slideLayouts/slideLayout2.xml"/><Relationship Id="rId5" Type="http://schemas.openxmlformats.org/officeDocument/2006/relationships/image" Target="../media/image34.png"/><Relationship Id="rId4" Type="http://schemas.openxmlformats.org/officeDocument/2006/relationships/image" Target="../media/image33.png"/></Relationships>
</file>

<file path=ppt/slides/_rels/slide12.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8.emf"/><Relationship Id="rId2" Type="http://schemas.openxmlformats.org/officeDocument/2006/relationships/image" Target="../media/image37.emf"/><Relationship Id="rId1" Type="http://schemas.openxmlformats.org/officeDocument/2006/relationships/slideLayout" Target="../slideLayouts/slideLayout2.xml"/><Relationship Id="rId5" Type="http://schemas.openxmlformats.org/officeDocument/2006/relationships/image" Target="../media/image40.png"/><Relationship Id="rId4" Type="http://schemas.openxmlformats.org/officeDocument/2006/relationships/image" Target="../media/image39.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41.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3.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4.e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45.emf"/><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46.emf"/><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47.e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49.emf"/><Relationship Id="rId2" Type="http://schemas.openxmlformats.org/officeDocument/2006/relationships/image" Target="../media/image48.e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7.xml"/><Relationship Id="rId5" Type="http://schemas.openxmlformats.org/officeDocument/2006/relationships/image" Target="../media/image14.png"/><Relationship Id="rId4" Type="http://schemas.openxmlformats.org/officeDocument/2006/relationships/image" Target="../media/image1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emf"/><Relationship Id="rId1" Type="http://schemas.openxmlformats.org/officeDocument/2006/relationships/slideLayout" Target="../slideLayouts/slideLayout7.xml"/><Relationship Id="rId5" Type="http://schemas.openxmlformats.org/officeDocument/2006/relationships/image" Target="../media/image18.png"/><Relationship Id="rId4" Type="http://schemas.openxmlformats.org/officeDocument/2006/relationships/image" Target="../media/image17.emf"/></Relationships>
</file>

<file path=ppt/slides/_rels/slide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emf"/><Relationship Id="rId1" Type="http://schemas.openxmlformats.org/officeDocument/2006/relationships/slideLayout" Target="../slideLayouts/slideLayout7.xml"/><Relationship Id="rId5" Type="http://schemas.openxmlformats.org/officeDocument/2006/relationships/image" Target="../media/image22.png"/><Relationship Id="rId4" Type="http://schemas.openxmlformats.org/officeDocument/2006/relationships/image" Target="../media/image21.emf"/></Relationships>
</file>

<file path=ppt/slides/_rels/slide8.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image" Target="../media/image25.emf"/><Relationship Id="rId1" Type="http://schemas.openxmlformats.org/officeDocument/2006/relationships/slideLayout" Target="../slideLayouts/slideLayout2.xml"/><Relationship Id="rId5" Type="http://schemas.openxmlformats.org/officeDocument/2006/relationships/image" Target="../media/image28.png"/><Relationship Id="rId4" Type="http://schemas.openxmlformats.org/officeDocument/2006/relationships/image" Target="../media/image2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1" y="346623"/>
            <a:ext cx="5915025" cy="504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ea"/>
              <a:buAutoNum type="circleNumDbPlain"/>
            </a:pPr>
            <a:r>
              <a:rPr lang="ja-JP" altLang="en-US" sz="1600" b="1" dirty="0" smtClean="0">
                <a:latin typeface="メイリオ" panose="020B0604030504040204" pitchFamily="50" charset="-128"/>
                <a:ea typeface="メイリオ" panose="020B0604030504040204" pitchFamily="50" charset="-128"/>
              </a:rPr>
              <a:t>港湾</a:t>
            </a:r>
            <a:r>
              <a:rPr lang="ja-JP" altLang="en-US" sz="1600" b="1" dirty="0">
                <a:latin typeface="メイリオ" panose="020B0604030504040204" pitchFamily="50" charset="-128"/>
                <a:ea typeface="メイリオ" panose="020B0604030504040204" pitchFamily="50" charset="-128"/>
              </a:rPr>
              <a:t>施設提供事業</a:t>
            </a:r>
          </a:p>
        </p:txBody>
      </p:sp>
      <p:sp>
        <p:nvSpPr>
          <p:cNvPr id="9" name="タイトル 1"/>
          <p:cNvSpPr txBox="1">
            <a:spLocks/>
          </p:cNvSpPr>
          <p:nvPr/>
        </p:nvSpPr>
        <p:spPr>
          <a:xfrm>
            <a:off x="93304" y="781319"/>
            <a:ext cx="5915025" cy="360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000" indent="-342000">
              <a:buFont typeface="+mj-lt"/>
              <a:buAutoNum type="romanLcPeriod"/>
            </a:pPr>
            <a:r>
              <a:rPr lang="ja-JP" altLang="en-US" sz="1600" b="1" dirty="0" smtClean="0">
                <a:solidFill>
                  <a:srgbClr val="0070C0"/>
                </a:solidFill>
                <a:latin typeface="メイリオ" panose="020B0604030504040204" pitchFamily="50" charset="-128"/>
                <a:ea typeface="メイリオ" panose="020B0604030504040204" pitchFamily="50" charset="-128"/>
              </a:rPr>
              <a:t>収益性</a:t>
            </a:r>
            <a:endParaRPr lang="ja-JP" altLang="en-US" sz="1600" b="1" dirty="0">
              <a:solidFill>
                <a:srgbClr val="0070C0"/>
              </a:solidFill>
              <a:latin typeface="メイリオ" panose="020B0604030504040204" pitchFamily="50" charset="-128"/>
              <a:ea typeface="メイリオ" panose="020B0604030504040204" pitchFamily="50" charset="-128"/>
            </a:endParaRPr>
          </a:p>
        </p:txBody>
      </p:sp>
      <p:pic>
        <p:nvPicPr>
          <p:cNvPr id="15" name="図 14"/>
          <p:cNvPicPr>
            <a:picLocks noChangeAspect="1"/>
          </p:cNvPicPr>
          <p:nvPr/>
        </p:nvPicPr>
        <p:blipFill>
          <a:blip r:embed="rId2"/>
          <a:stretch>
            <a:fillRect/>
          </a:stretch>
        </p:blipFill>
        <p:spPr>
          <a:xfrm>
            <a:off x="102405" y="4502014"/>
            <a:ext cx="4118785" cy="381938"/>
          </a:xfrm>
          <a:prstGeom prst="rect">
            <a:avLst/>
          </a:prstGeom>
        </p:spPr>
      </p:pic>
      <p:pic>
        <p:nvPicPr>
          <p:cNvPr id="16" name="図 15"/>
          <p:cNvPicPr>
            <a:picLocks noChangeAspect="1"/>
          </p:cNvPicPr>
          <p:nvPr/>
        </p:nvPicPr>
        <p:blipFill>
          <a:blip r:embed="rId3"/>
          <a:stretch>
            <a:fillRect/>
          </a:stretch>
        </p:blipFill>
        <p:spPr>
          <a:xfrm>
            <a:off x="90235" y="8814425"/>
            <a:ext cx="2891333" cy="381938"/>
          </a:xfrm>
          <a:prstGeom prst="rect">
            <a:avLst/>
          </a:prstGeom>
        </p:spPr>
      </p:pic>
      <p:sp>
        <p:nvSpPr>
          <p:cNvPr id="17"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6"/>
            </a:pPr>
            <a:r>
              <a:rPr lang="ja-JP" altLang="en-US" sz="1600" b="1" dirty="0">
                <a:latin typeface="メイリオ" panose="020B0604030504040204" pitchFamily="50" charset="-128"/>
                <a:ea typeface="メイリオ" panose="020B0604030504040204" pitchFamily="50" charset="-128"/>
              </a:rPr>
              <a:t>経営指標</a:t>
            </a:r>
          </a:p>
        </p:txBody>
      </p:sp>
      <p:sp>
        <p:nvSpPr>
          <p:cNvPr id="18" name="テキスト ボックス 17"/>
          <p:cNvSpPr txBox="1"/>
          <p:nvPr/>
        </p:nvSpPr>
        <p:spPr>
          <a:xfrm>
            <a:off x="-12825" y="9690556"/>
            <a:ext cx="312907"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en-US" altLang="ja-JP" sz="800" dirty="0" smtClean="0">
                <a:latin typeface="メイリオ" panose="020B0604030504040204" pitchFamily="50" charset="-128"/>
                <a:ea typeface="メイリオ" panose="020B0604030504040204" pitchFamily="50" charset="-128"/>
              </a:rPr>
              <a:t>13</a:t>
            </a:r>
            <a:endParaRPr lang="ja-JP" altLang="en-US" sz="800" dirty="0">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93741" y="4823567"/>
            <a:ext cx="6660000" cy="490519"/>
          </a:xfrm>
          <a:prstGeom prst="rect">
            <a:avLst/>
          </a:prstGeom>
          <a:noFill/>
        </p:spPr>
        <p:txBody>
          <a:bodyPr wrap="square" rtlCol="0">
            <a:spAutoFit/>
          </a:bodyPr>
          <a:lstStyle/>
          <a:p>
            <a:pPr>
              <a:lnSpc>
                <a:spcPct val="150000"/>
              </a:lnSpc>
            </a:pPr>
            <a:r>
              <a:rPr kumimoji="1" lang="ja-JP" altLang="en-US" sz="900" dirty="0" smtClean="0">
                <a:latin typeface="メイリオ" panose="020B0604030504040204" pitchFamily="50" charset="-128"/>
                <a:ea typeface="メイリオ" panose="020B0604030504040204" pitchFamily="50" charset="-128"/>
              </a:rPr>
              <a:t>　　　 当該年度において、営業費用が営業収益によってどの程度賄われているかを示すものである。</a:t>
            </a:r>
            <a:endParaRPr kumimoji="1" lang="en-US" altLang="ja-JP" sz="900" dirty="0" smtClean="0">
              <a:latin typeface="メイリオ" panose="020B0604030504040204" pitchFamily="50" charset="-128"/>
              <a:ea typeface="メイリオ" panose="020B0604030504040204" pitchFamily="50" charset="-128"/>
            </a:endParaRPr>
          </a:p>
          <a:p>
            <a:pPr>
              <a:lnSpc>
                <a:spcPct val="150000"/>
              </a:lnSpc>
            </a:pPr>
            <a:r>
              <a:rPr lang="ja-JP" altLang="en-US" sz="900" dirty="0" smtClean="0">
                <a:latin typeface="メイリオ" panose="020B0604030504040204" pitchFamily="50" charset="-128"/>
                <a:ea typeface="メイリオ" panose="020B0604030504040204" pitchFamily="50" charset="-128"/>
              </a:rPr>
              <a:t>　　 　数値が</a:t>
            </a:r>
            <a:r>
              <a:rPr lang="en-US" altLang="ja-JP" sz="900" dirty="0" smtClean="0">
                <a:latin typeface="メイリオ" panose="020B0604030504040204" pitchFamily="50" charset="-128"/>
                <a:ea typeface="メイリオ" panose="020B0604030504040204" pitchFamily="50" charset="-128"/>
              </a:rPr>
              <a:t>100</a:t>
            </a:r>
            <a:r>
              <a:rPr lang="ja-JP" altLang="en-US" sz="900" dirty="0" smtClean="0">
                <a:latin typeface="メイリオ" panose="020B0604030504040204" pitchFamily="50" charset="-128"/>
                <a:ea typeface="メイリオ" panose="020B0604030504040204" pitchFamily="50" charset="-128"/>
              </a:rPr>
              <a:t>％未満の場合、営業損失が生じていることを意味する。</a:t>
            </a:r>
            <a:endParaRPr kumimoji="1" lang="ja-JP" altLang="en-US" sz="900" dirty="0">
              <a:latin typeface="メイリオ" panose="020B0604030504040204" pitchFamily="50" charset="-128"/>
              <a:ea typeface="メイリオ" panose="020B0604030504040204" pitchFamily="50" charset="-128"/>
            </a:endParaRPr>
          </a:p>
        </p:txBody>
      </p:sp>
      <p:sp>
        <p:nvSpPr>
          <p:cNvPr id="19" name="テキスト ボックス 18"/>
          <p:cNvSpPr txBox="1"/>
          <p:nvPr/>
        </p:nvSpPr>
        <p:spPr>
          <a:xfrm>
            <a:off x="90235" y="9154600"/>
            <a:ext cx="6660000" cy="490519"/>
          </a:xfrm>
          <a:prstGeom prst="rect">
            <a:avLst/>
          </a:prstGeom>
          <a:noFill/>
        </p:spPr>
        <p:txBody>
          <a:bodyPr wrap="square" rtlCol="0">
            <a:spAutoFit/>
          </a:bodyPr>
          <a:lstStyle/>
          <a:p>
            <a:pPr>
              <a:lnSpc>
                <a:spcPct val="150000"/>
              </a:lnSpc>
            </a:pPr>
            <a:r>
              <a:rPr kumimoji="1" lang="ja-JP" altLang="en-US" sz="900" dirty="0" smtClean="0">
                <a:latin typeface="メイリオ" panose="020B0604030504040204" pitchFamily="50" charset="-128"/>
                <a:ea typeface="メイリオ" panose="020B0604030504040204" pitchFamily="50" charset="-128"/>
              </a:rPr>
              <a:t>　　 　当該年度において、経常費用が経常収益によってどの程度賄われているかを示すものである。</a:t>
            </a:r>
            <a:endParaRPr kumimoji="1" lang="en-US" altLang="ja-JP" sz="900" dirty="0" smtClean="0">
              <a:latin typeface="メイリオ" panose="020B0604030504040204" pitchFamily="50" charset="-128"/>
              <a:ea typeface="メイリオ" panose="020B0604030504040204" pitchFamily="50" charset="-128"/>
            </a:endParaRPr>
          </a:p>
          <a:p>
            <a:pPr>
              <a:lnSpc>
                <a:spcPct val="150000"/>
              </a:lnSpc>
            </a:pPr>
            <a:r>
              <a:rPr lang="ja-JP" altLang="en-US" sz="900" dirty="0" smtClean="0">
                <a:latin typeface="メイリオ" panose="020B0604030504040204" pitchFamily="50" charset="-128"/>
                <a:ea typeface="メイリオ" panose="020B0604030504040204" pitchFamily="50" charset="-128"/>
              </a:rPr>
              <a:t>　　 　数値が</a:t>
            </a:r>
            <a:r>
              <a:rPr lang="en-US" altLang="ja-JP" sz="900" dirty="0" smtClean="0">
                <a:latin typeface="メイリオ" panose="020B0604030504040204" pitchFamily="50" charset="-128"/>
                <a:ea typeface="メイリオ" panose="020B0604030504040204" pitchFamily="50" charset="-128"/>
              </a:rPr>
              <a:t>100</a:t>
            </a:r>
            <a:r>
              <a:rPr lang="ja-JP" altLang="en-US" sz="900" dirty="0" smtClean="0">
                <a:latin typeface="メイリオ" panose="020B0604030504040204" pitchFamily="50" charset="-128"/>
                <a:ea typeface="メイリオ" panose="020B0604030504040204" pitchFamily="50" charset="-128"/>
              </a:rPr>
              <a:t>％未満の場合、経常損失が生じていることを意味する。</a:t>
            </a:r>
            <a:endParaRPr kumimoji="1" lang="ja-JP" altLang="en-US" sz="900" dirty="0">
              <a:latin typeface="メイリオ" panose="020B0604030504040204" pitchFamily="50" charset="-128"/>
              <a:ea typeface="メイリオ" panose="020B0604030504040204" pitchFamily="50" charset="-128"/>
            </a:endParaRPr>
          </a:p>
        </p:txBody>
      </p:sp>
      <p:pic>
        <p:nvPicPr>
          <p:cNvPr id="3" name="図 2"/>
          <p:cNvPicPr>
            <a:picLocks noChangeAspect="1"/>
          </p:cNvPicPr>
          <p:nvPr/>
        </p:nvPicPr>
        <p:blipFill>
          <a:blip r:embed="rId4"/>
          <a:stretch>
            <a:fillRect/>
          </a:stretch>
        </p:blipFill>
        <p:spPr>
          <a:xfrm>
            <a:off x="97247" y="1101706"/>
            <a:ext cx="6663506" cy="3359187"/>
          </a:xfrm>
          <a:prstGeom prst="rect">
            <a:avLst/>
          </a:prstGeom>
        </p:spPr>
      </p:pic>
      <p:pic>
        <p:nvPicPr>
          <p:cNvPr id="4" name="図 3"/>
          <p:cNvPicPr>
            <a:picLocks noChangeAspect="1"/>
          </p:cNvPicPr>
          <p:nvPr/>
        </p:nvPicPr>
        <p:blipFill>
          <a:blip r:embed="rId5"/>
          <a:stretch>
            <a:fillRect/>
          </a:stretch>
        </p:blipFill>
        <p:spPr>
          <a:xfrm>
            <a:off x="97247" y="5433812"/>
            <a:ext cx="6663506" cy="3365284"/>
          </a:xfrm>
          <a:prstGeom prst="rect">
            <a:avLst/>
          </a:prstGeom>
        </p:spPr>
      </p:pic>
    </p:spTree>
    <p:extLst>
      <p:ext uri="{BB962C8B-B14F-4D97-AF65-F5344CB8AC3E}">
        <p14:creationId xmlns:p14="http://schemas.microsoft.com/office/powerpoint/2010/main" val="24881403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p:cNvSpPr txBox="1">
            <a:spLocks/>
          </p:cNvSpPr>
          <p:nvPr/>
        </p:nvSpPr>
        <p:spPr>
          <a:xfrm>
            <a:off x="-5856" y="5115443"/>
            <a:ext cx="6858000" cy="4822091"/>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a:lnSpc>
                <a:spcPct val="150000"/>
              </a:lnSpc>
            </a:pPr>
            <a:r>
              <a:rPr lang="ja-JP" altLang="en-US" sz="1200" b="1" dirty="0" smtClean="0">
                <a:latin typeface="メイリオ" panose="020B0604030504040204" pitchFamily="50" charset="-128"/>
                <a:ea typeface="メイリオ" panose="020B0604030504040204" pitchFamily="50" charset="-128"/>
              </a:rPr>
              <a:t>大阪港埋立事業の収益性について</a:t>
            </a:r>
            <a:endParaRPr lang="en-US" altLang="ja-JP" sz="1200" b="1" dirty="0" smtClean="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9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大阪港埋立事業の収益性については、各指標ともに、前年度と比較して改善しております。これは、大きな割合を占める咲洲地区において、コスモスクエア地区複合一体開発土地などの売却により、前年度よりも土地売却収益が大きく増加したためです。</a:t>
            </a:r>
            <a:endParaRPr lang="en-US" altLang="ja-JP" sz="1200"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各地区ごとの収益性については、鶴浜地区を除き、各指標ともに、前年度と比較して改善しております。</a:t>
            </a:r>
            <a:endParaRPr lang="en-US" altLang="ja-JP" sz="1200"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咲洲地区については、前述の点が要因となっており、舞洲地区</a:t>
            </a:r>
            <a:r>
              <a:rPr lang="ja-JP" altLang="en-US" sz="1200" dirty="0" smtClean="0">
                <a:latin typeface="メイリオ" panose="020B0604030504040204" pitchFamily="50" charset="-128"/>
                <a:ea typeface="メイリオ" panose="020B0604030504040204" pitchFamily="50" charset="-128"/>
              </a:rPr>
              <a:t>及び</a:t>
            </a:r>
            <a:r>
              <a:rPr lang="ja-JP" altLang="en-US" sz="1200" dirty="0">
                <a:latin typeface="メイリオ" panose="020B0604030504040204" pitchFamily="50" charset="-128"/>
                <a:ea typeface="メイリオ" panose="020B0604030504040204" pitchFamily="50" charset="-128"/>
              </a:rPr>
              <a:t>夢洲</a:t>
            </a:r>
            <a:r>
              <a:rPr lang="ja-JP" altLang="en-US" sz="1200" dirty="0" smtClean="0">
                <a:latin typeface="メイリオ" panose="020B0604030504040204" pitchFamily="50" charset="-128"/>
                <a:ea typeface="メイリオ" panose="020B0604030504040204" pitchFamily="50" charset="-128"/>
              </a:rPr>
              <a:t>地区</a:t>
            </a:r>
            <a:r>
              <a:rPr lang="ja-JP" altLang="en-US" sz="1200" dirty="0">
                <a:latin typeface="メイリオ" panose="020B0604030504040204" pitchFamily="50" charset="-128"/>
                <a:ea typeface="メイリオ" panose="020B0604030504040204" pitchFamily="50" charset="-128"/>
              </a:rPr>
              <a:t>については、一般管理費が前年度よりも減少したことが要因となっております。</a:t>
            </a:r>
            <a:endParaRPr lang="en-US" altLang="ja-JP" sz="1200"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鶴浜地区の収益性については、営業収支比率は、前年度と比較して改善しているものの、経常収支比率及び総収支比率については、前年度と比較して悪化しております。</a:t>
            </a:r>
            <a:endParaRPr lang="en-US" altLang="ja-JP" sz="1200"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このように、大阪港埋立事業の収益性は、前年度より改善されているものの、土地</a:t>
            </a:r>
            <a:r>
              <a:rPr lang="ja-JP" altLang="en-US" sz="1200" dirty="0">
                <a:latin typeface="メイリオ" panose="020B0604030504040204" pitchFamily="50" charset="-128"/>
                <a:ea typeface="メイリオ" panose="020B0604030504040204" pitchFamily="50" charset="-128"/>
              </a:rPr>
              <a:t>売却の</a:t>
            </a:r>
            <a:r>
              <a:rPr lang="ja-JP" altLang="en-US" sz="1200" dirty="0" smtClean="0">
                <a:latin typeface="メイリオ" panose="020B0604030504040204" pitchFamily="50" charset="-128"/>
                <a:ea typeface="メイリオ" panose="020B0604030504040204" pitchFamily="50" charset="-128"/>
              </a:rPr>
              <a:t>影響を非常に大きく受けることから、積極的</a:t>
            </a:r>
            <a:r>
              <a:rPr lang="ja-JP" altLang="en-US" sz="1200" dirty="0">
                <a:latin typeface="メイリオ" panose="020B0604030504040204" pitchFamily="50" charset="-128"/>
                <a:ea typeface="メイリオ" panose="020B0604030504040204" pitchFamily="50" charset="-128"/>
              </a:rPr>
              <a:t>な誘致活動の展開や、事前登録制度の</a:t>
            </a:r>
            <a:r>
              <a:rPr lang="ja-JP" altLang="en-US" sz="1200" dirty="0" smtClean="0">
                <a:latin typeface="メイリオ" panose="020B0604030504040204" pitchFamily="50" charset="-128"/>
                <a:ea typeface="メイリオ" panose="020B0604030504040204" pitchFamily="50" charset="-128"/>
              </a:rPr>
              <a:t>活用など</a:t>
            </a:r>
            <a:r>
              <a:rPr lang="ja-JP" altLang="en-US" sz="1200" dirty="0">
                <a:latin typeface="メイリオ" panose="020B0604030504040204" pitchFamily="50" charset="-128"/>
                <a:ea typeface="メイリオ" panose="020B0604030504040204" pitchFamily="50" charset="-128"/>
              </a:rPr>
              <a:t>、経済情勢や企業ニーズに対応した売却促進策を実施することにより、土地の売却を促進し</a:t>
            </a:r>
            <a:r>
              <a:rPr lang="ja-JP" altLang="en-US" sz="1200" dirty="0" smtClean="0">
                <a:latin typeface="メイリオ" panose="020B0604030504040204" pitchFamily="50" charset="-128"/>
                <a:ea typeface="メイリオ" panose="020B0604030504040204" pitchFamily="50" charset="-128"/>
              </a:rPr>
              <a:t>、引き続き収益性</a:t>
            </a:r>
            <a:r>
              <a:rPr lang="ja-JP" altLang="en-US" sz="1200" dirty="0">
                <a:latin typeface="メイリオ" panose="020B0604030504040204" pitchFamily="50" charset="-128"/>
                <a:ea typeface="メイリオ" panose="020B0604030504040204" pitchFamily="50" charset="-128"/>
              </a:rPr>
              <a:t>の確保に努めてまいります。</a:t>
            </a:r>
            <a:endParaRPr lang="en-US" altLang="ja-JP" sz="1200" dirty="0">
              <a:latin typeface="メイリオ" panose="020B0604030504040204" pitchFamily="50" charset="-128"/>
              <a:ea typeface="メイリオ" panose="020B0604030504040204" pitchFamily="50" charset="-128"/>
            </a:endParaRPr>
          </a:p>
        </p:txBody>
      </p:sp>
      <p:pic>
        <p:nvPicPr>
          <p:cNvPr id="8" name="図 7"/>
          <p:cNvPicPr>
            <a:picLocks noChangeAspect="1"/>
          </p:cNvPicPr>
          <p:nvPr/>
        </p:nvPicPr>
        <p:blipFill>
          <a:blip r:embed="rId2"/>
          <a:stretch>
            <a:fillRect/>
          </a:stretch>
        </p:blipFill>
        <p:spPr>
          <a:xfrm>
            <a:off x="91391" y="3851364"/>
            <a:ext cx="2636750" cy="381938"/>
          </a:xfrm>
          <a:prstGeom prst="rect">
            <a:avLst/>
          </a:prstGeom>
        </p:spPr>
      </p:pic>
      <p:sp>
        <p:nvSpPr>
          <p:cNvPr id="9" name="タイトル 1"/>
          <p:cNvSpPr txBox="1">
            <a:spLocks/>
          </p:cNvSpPr>
          <p:nvPr/>
        </p:nvSpPr>
        <p:spPr>
          <a:xfrm>
            <a:off x="4347407"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lgn="r">
              <a:buFont typeface="+mj-lt"/>
              <a:buAutoNum type="arabicPeriod" startAt="6"/>
            </a:pPr>
            <a:r>
              <a:rPr lang="ja-JP" altLang="en-US" sz="1600" b="1" dirty="0">
                <a:latin typeface="メイリオ" panose="020B0604030504040204" pitchFamily="50" charset="-128"/>
                <a:ea typeface="メイリオ" panose="020B0604030504040204" pitchFamily="50" charset="-128"/>
              </a:rPr>
              <a:t>経営指標</a:t>
            </a:r>
          </a:p>
        </p:txBody>
      </p:sp>
      <p:sp>
        <p:nvSpPr>
          <p:cNvPr id="10" name="テキスト ボックス 9"/>
          <p:cNvSpPr txBox="1"/>
          <p:nvPr/>
        </p:nvSpPr>
        <p:spPr>
          <a:xfrm>
            <a:off x="6577152" y="9690556"/>
            <a:ext cx="312906"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22</a:t>
            </a:r>
          </a:p>
        </p:txBody>
      </p:sp>
      <p:pic>
        <p:nvPicPr>
          <p:cNvPr id="6" name="図 5"/>
          <p:cNvPicPr>
            <a:picLocks noChangeAspect="1"/>
          </p:cNvPicPr>
          <p:nvPr/>
        </p:nvPicPr>
        <p:blipFill>
          <a:blip r:embed="rId3"/>
          <a:stretch>
            <a:fillRect/>
          </a:stretch>
        </p:blipFill>
        <p:spPr>
          <a:xfrm>
            <a:off x="97247" y="547175"/>
            <a:ext cx="6663506" cy="3243353"/>
          </a:xfrm>
          <a:prstGeom prst="rect">
            <a:avLst/>
          </a:prstGeom>
        </p:spPr>
      </p:pic>
      <p:sp>
        <p:nvSpPr>
          <p:cNvPr id="11" name="テキスト ボックス 10"/>
          <p:cNvSpPr txBox="1"/>
          <p:nvPr/>
        </p:nvSpPr>
        <p:spPr>
          <a:xfrm>
            <a:off x="97246" y="4199070"/>
            <a:ext cx="6660000" cy="507831"/>
          </a:xfrm>
          <a:prstGeom prst="rect">
            <a:avLst/>
          </a:prstGeom>
          <a:noFill/>
        </p:spPr>
        <p:txBody>
          <a:bodyPr wrap="square" rtlCol="0">
            <a:spAutoFit/>
          </a:bodyPr>
          <a:lstStyle/>
          <a:p>
            <a:pPr>
              <a:lnSpc>
                <a:spcPct val="150000"/>
              </a:lnSpc>
            </a:pPr>
            <a:r>
              <a:rPr kumimoji="1" lang="ja-JP" altLang="en-US" sz="900" dirty="0" smtClean="0">
                <a:latin typeface="メイリオ" panose="020B0604030504040204" pitchFamily="50" charset="-128"/>
                <a:ea typeface="メイリオ" panose="020B0604030504040204" pitchFamily="50" charset="-128"/>
              </a:rPr>
              <a:t>　　 　当該年度において、</a:t>
            </a:r>
            <a:r>
              <a:rPr lang="ja-JP" altLang="en-US" sz="900" dirty="0">
                <a:latin typeface="メイリオ" panose="020B0604030504040204" pitchFamily="50" charset="-128"/>
                <a:ea typeface="メイリオ" panose="020B0604030504040204" pitchFamily="50" charset="-128"/>
              </a:rPr>
              <a:t>総</a:t>
            </a:r>
            <a:r>
              <a:rPr kumimoji="1" lang="ja-JP" altLang="en-US" sz="900" dirty="0" smtClean="0">
                <a:latin typeface="メイリオ" panose="020B0604030504040204" pitchFamily="50" charset="-128"/>
                <a:ea typeface="メイリオ" panose="020B0604030504040204" pitchFamily="50" charset="-128"/>
              </a:rPr>
              <a:t>費用が総収益によってどの程度賄われているかを示すものである。</a:t>
            </a:r>
            <a:endParaRPr kumimoji="1" lang="en-US" altLang="ja-JP" sz="900" dirty="0" smtClean="0">
              <a:latin typeface="メイリオ" panose="020B0604030504040204" pitchFamily="50" charset="-128"/>
              <a:ea typeface="メイリオ" panose="020B0604030504040204" pitchFamily="50" charset="-128"/>
            </a:endParaRPr>
          </a:p>
          <a:p>
            <a:pPr>
              <a:lnSpc>
                <a:spcPct val="150000"/>
              </a:lnSpc>
            </a:pPr>
            <a:r>
              <a:rPr lang="ja-JP" altLang="en-US" sz="900" dirty="0" smtClean="0">
                <a:latin typeface="メイリオ" panose="020B0604030504040204" pitchFamily="50" charset="-128"/>
                <a:ea typeface="メイリオ" panose="020B0604030504040204" pitchFamily="50" charset="-128"/>
              </a:rPr>
              <a:t>　　 　数値が</a:t>
            </a:r>
            <a:r>
              <a:rPr lang="en-US" altLang="ja-JP" sz="900" dirty="0" smtClean="0">
                <a:latin typeface="メイリオ" panose="020B0604030504040204" pitchFamily="50" charset="-128"/>
                <a:ea typeface="メイリオ" panose="020B0604030504040204" pitchFamily="50" charset="-128"/>
              </a:rPr>
              <a:t>100</a:t>
            </a:r>
            <a:r>
              <a:rPr lang="ja-JP" altLang="en-US" sz="900" dirty="0" smtClean="0">
                <a:latin typeface="メイリオ" panose="020B0604030504040204" pitchFamily="50" charset="-128"/>
                <a:ea typeface="メイリオ" panose="020B0604030504040204" pitchFamily="50" charset="-128"/>
              </a:rPr>
              <a:t>％未満の場合、当年度純損失が生じていることを意味する。</a:t>
            </a:r>
            <a:endParaRPr kumimoji="1" lang="ja-JP" altLang="en-US" sz="9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790444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1"/>
          <p:cNvSpPr txBox="1">
            <a:spLocks/>
          </p:cNvSpPr>
          <p:nvPr/>
        </p:nvSpPr>
        <p:spPr>
          <a:xfrm>
            <a:off x="93309" y="435057"/>
            <a:ext cx="5915025" cy="360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000" indent="-342000">
              <a:buFont typeface="+mj-lt"/>
              <a:buAutoNum type="romanLcPeriod" startAt="2"/>
            </a:pPr>
            <a:r>
              <a:rPr lang="ja-JP" altLang="en-US" sz="1600" b="1" dirty="0" smtClean="0">
                <a:solidFill>
                  <a:srgbClr val="0070C0"/>
                </a:solidFill>
                <a:latin typeface="メイリオ" panose="020B0604030504040204" pitchFamily="50" charset="-128"/>
                <a:ea typeface="メイリオ" panose="020B0604030504040204" pitchFamily="50" charset="-128"/>
              </a:rPr>
              <a:t>安全性</a:t>
            </a:r>
            <a:endParaRPr lang="ja-JP" altLang="en-US" sz="1600" b="1" dirty="0">
              <a:solidFill>
                <a:srgbClr val="0070C0"/>
              </a:solidFill>
              <a:latin typeface="メイリオ" panose="020B0604030504040204" pitchFamily="50" charset="-128"/>
              <a:ea typeface="メイリオ" panose="020B0604030504040204" pitchFamily="50" charset="-128"/>
            </a:endParaRPr>
          </a:p>
        </p:txBody>
      </p:sp>
      <p:pic>
        <p:nvPicPr>
          <p:cNvPr id="11" name="図 10"/>
          <p:cNvPicPr>
            <a:picLocks noChangeAspect="1"/>
          </p:cNvPicPr>
          <p:nvPr/>
        </p:nvPicPr>
        <p:blipFill>
          <a:blip r:embed="rId2"/>
          <a:stretch>
            <a:fillRect/>
          </a:stretch>
        </p:blipFill>
        <p:spPr>
          <a:xfrm>
            <a:off x="96502" y="4070364"/>
            <a:ext cx="2627658" cy="381938"/>
          </a:xfrm>
          <a:prstGeom prst="rect">
            <a:avLst/>
          </a:prstGeom>
        </p:spPr>
      </p:pic>
      <p:pic>
        <p:nvPicPr>
          <p:cNvPr id="12" name="図 11"/>
          <p:cNvPicPr>
            <a:picLocks noChangeAspect="1"/>
          </p:cNvPicPr>
          <p:nvPr/>
        </p:nvPicPr>
        <p:blipFill>
          <a:blip r:embed="rId3"/>
          <a:stretch>
            <a:fillRect/>
          </a:stretch>
        </p:blipFill>
        <p:spPr>
          <a:xfrm>
            <a:off x="96502" y="8662462"/>
            <a:ext cx="5491713" cy="381938"/>
          </a:xfrm>
          <a:prstGeom prst="rect">
            <a:avLst/>
          </a:prstGeom>
        </p:spPr>
      </p:pic>
      <p:sp>
        <p:nvSpPr>
          <p:cNvPr id="13" name="テキスト ボックス 12"/>
          <p:cNvSpPr txBox="1"/>
          <p:nvPr/>
        </p:nvSpPr>
        <p:spPr>
          <a:xfrm>
            <a:off x="96502" y="9067001"/>
            <a:ext cx="6660000" cy="507831"/>
          </a:xfrm>
          <a:prstGeom prst="rect">
            <a:avLst/>
          </a:prstGeom>
          <a:noFill/>
        </p:spPr>
        <p:txBody>
          <a:bodyPr wrap="square" rtlCol="0">
            <a:spAutoFit/>
          </a:bodyPr>
          <a:lstStyle/>
          <a:p>
            <a:pPr>
              <a:lnSpc>
                <a:spcPct val="150000"/>
              </a:lnSpc>
            </a:pPr>
            <a:r>
              <a:rPr kumimoji="1" lang="ja-JP" altLang="en-US" sz="900" dirty="0" smtClean="0">
                <a:latin typeface="メイリオ" panose="020B0604030504040204" pitchFamily="50" charset="-128"/>
                <a:ea typeface="メイリオ" panose="020B0604030504040204" pitchFamily="50" charset="-128"/>
              </a:rPr>
              <a:t>　　　 総資本（総資産）のうちどの程度が自己資本で賄われているかを示す指標である。</a:t>
            </a:r>
            <a:endParaRPr kumimoji="1" lang="en-US" altLang="ja-JP" sz="900" dirty="0" smtClean="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rPr>
              <a:t>　　 値が高いほど、返済の必要がある負債の割合が少ないことを示すため、経営が安定しているといえる。</a:t>
            </a:r>
            <a:endParaRPr kumimoji="1" lang="en-US" altLang="ja-JP" sz="900" dirty="0" smtClean="0">
              <a:latin typeface="メイリオ" panose="020B0604030504040204" pitchFamily="50" charset="-128"/>
              <a:ea typeface="メイリオ" panose="020B0604030504040204" pitchFamily="50" charset="-128"/>
            </a:endParaRPr>
          </a:p>
        </p:txBody>
      </p:sp>
      <p:sp>
        <p:nvSpPr>
          <p:cNvPr id="16" name="テキスト ボックス 15"/>
          <p:cNvSpPr txBox="1"/>
          <p:nvPr/>
        </p:nvSpPr>
        <p:spPr>
          <a:xfrm>
            <a:off x="-12826" y="9690556"/>
            <a:ext cx="312906"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23</a:t>
            </a:r>
            <a:endParaRPr lang="ja-JP" altLang="en-US" sz="800" dirty="0">
              <a:latin typeface="メイリオ" panose="020B0604030504040204" pitchFamily="50" charset="-128"/>
              <a:ea typeface="メイリオ" panose="020B0604030504040204" pitchFamily="50" charset="-128"/>
            </a:endParaRPr>
          </a:p>
        </p:txBody>
      </p:sp>
      <p:sp>
        <p:nvSpPr>
          <p:cNvPr id="17"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6"/>
            </a:pPr>
            <a:r>
              <a:rPr lang="ja-JP" altLang="en-US" sz="1600" b="1" dirty="0">
                <a:latin typeface="メイリオ" panose="020B0604030504040204" pitchFamily="50" charset="-128"/>
                <a:ea typeface="メイリオ" panose="020B0604030504040204" pitchFamily="50" charset="-128"/>
              </a:rPr>
              <a:t>経営指標</a:t>
            </a:r>
          </a:p>
        </p:txBody>
      </p:sp>
      <p:pic>
        <p:nvPicPr>
          <p:cNvPr id="7" name="図 6"/>
          <p:cNvPicPr>
            <a:picLocks noChangeAspect="1"/>
          </p:cNvPicPr>
          <p:nvPr/>
        </p:nvPicPr>
        <p:blipFill>
          <a:blip r:embed="rId4"/>
          <a:stretch>
            <a:fillRect/>
          </a:stretch>
        </p:blipFill>
        <p:spPr>
          <a:xfrm>
            <a:off x="97247" y="792839"/>
            <a:ext cx="6663506" cy="3243353"/>
          </a:xfrm>
          <a:prstGeom prst="rect">
            <a:avLst/>
          </a:prstGeom>
        </p:spPr>
      </p:pic>
      <p:pic>
        <p:nvPicPr>
          <p:cNvPr id="8" name="図 7"/>
          <p:cNvPicPr>
            <a:picLocks noChangeAspect="1"/>
          </p:cNvPicPr>
          <p:nvPr/>
        </p:nvPicPr>
        <p:blipFill>
          <a:blip r:embed="rId5"/>
          <a:stretch>
            <a:fillRect/>
          </a:stretch>
        </p:blipFill>
        <p:spPr>
          <a:xfrm>
            <a:off x="97247" y="5348144"/>
            <a:ext cx="6663506" cy="3249450"/>
          </a:xfrm>
          <a:prstGeom prst="rect">
            <a:avLst/>
          </a:prstGeom>
        </p:spPr>
      </p:pic>
      <p:sp>
        <p:nvSpPr>
          <p:cNvPr id="14" name="テキスト ボックス 13"/>
          <p:cNvSpPr txBox="1"/>
          <p:nvPr/>
        </p:nvSpPr>
        <p:spPr>
          <a:xfrm>
            <a:off x="100753" y="4379166"/>
            <a:ext cx="6660000" cy="698268"/>
          </a:xfrm>
          <a:prstGeom prst="rect">
            <a:avLst/>
          </a:prstGeom>
          <a:noFill/>
        </p:spPr>
        <p:txBody>
          <a:bodyPr wrap="square" rtlCol="0">
            <a:spAutoFit/>
          </a:bodyPr>
          <a:lstStyle/>
          <a:p>
            <a:pPr>
              <a:lnSpc>
                <a:spcPct val="150000"/>
              </a:lnSpc>
            </a:pPr>
            <a:r>
              <a:rPr kumimoji="1" lang="ja-JP" altLang="en-US" sz="900" dirty="0" smtClean="0">
                <a:latin typeface="メイリオ" panose="020B0604030504040204" pitchFamily="50" charset="-128"/>
                <a:ea typeface="メイリオ" panose="020B0604030504040204" pitchFamily="50" charset="-128"/>
              </a:rPr>
              <a:t>　　　 短期的な支払能力を表す指標である。</a:t>
            </a:r>
            <a:endParaRPr kumimoji="1" lang="en-US" altLang="ja-JP" sz="900" dirty="0" smtClean="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rPr>
              <a:t>　　１</a:t>
            </a:r>
            <a:r>
              <a:rPr kumimoji="1" lang="ja-JP" altLang="en-US" sz="900" dirty="0" smtClean="0">
                <a:latin typeface="メイリオ" panose="020B0604030504040204" pitchFamily="50" charset="-128"/>
                <a:ea typeface="メイリオ" panose="020B0604030504040204" pitchFamily="50" charset="-128"/>
              </a:rPr>
              <a:t>年以内に現金化できる資産が、１年以内に返済すべき負債をどれだけ上回っているかを表すものであり、</a:t>
            </a:r>
            <a:r>
              <a:rPr lang="ja-JP" altLang="en-US" sz="900" dirty="0" smtClean="0">
                <a:latin typeface="メイリオ" panose="020B0604030504040204" pitchFamily="50" charset="-128"/>
                <a:ea typeface="メイリオ" panose="020B0604030504040204" pitchFamily="50" charset="-128"/>
              </a:rPr>
              <a:t> 数値が</a:t>
            </a:r>
            <a:endParaRPr lang="en-US" altLang="ja-JP" sz="900" dirty="0" smtClean="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rPr>
              <a:t>　</a:t>
            </a:r>
            <a:r>
              <a:rPr lang="en-US" altLang="ja-JP" sz="900" dirty="0" smtClean="0">
                <a:latin typeface="メイリオ" panose="020B0604030504040204" pitchFamily="50" charset="-128"/>
                <a:ea typeface="メイリオ" panose="020B0604030504040204" pitchFamily="50" charset="-128"/>
              </a:rPr>
              <a:t>100</a:t>
            </a:r>
            <a:r>
              <a:rPr lang="ja-JP" altLang="en-US" sz="900" dirty="0" smtClean="0">
                <a:latin typeface="メイリオ" panose="020B0604030504040204" pitchFamily="50" charset="-128"/>
                <a:ea typeface="メイリオ" panose="020B0604030504040204" pitchFamily="50" charset="-128"/>
              </a:rPr>
              <a:t>％を上回っていれば、短期的な支払能力に問題がないと考えられる。</a:t>
            </a:r>
            <a:endParaRPr kumimoji="1" lang="ja-JP" altLang="en-US" sz="9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816563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p:cNvSpPr txBox="1">
            <a:spLocks/>
          </p:cNvSpPr>
          <p:nvPr/>
        </p:nvSpPr>
        <p:spPr>
          <a:xfrm>
            <a:off x="-15379" y="4733407"/>
            <a:ext cx="6858000" cy="5070251"/>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a:lnSpc>
                <a:spcPct val="150000"/>
              </a:lnSpc>
            </a:pPr>
            <a:r>
              <a:rPr lang="ja-JP" altLang="en-US" sz="1200" b="1" dirty="0" smtClean="0">
                <a:latin typeface="メイリオ" panose="020B0604030504040204" pitchFamily="50" charset="-128"/>
                <a:ea typeface="メイリオ" panose="020B0604030504040204" pitchFamily="50" charset="-128"/>
              </a:rPr>
              <a:t>大阪港埋立事業の安全性について</a:t>
            </a:r>
            <a:endParaRPr lang="en-US" altLang="ja-JP" sz="1200" b="1" dirty="0" smtClean="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9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大阪港埋立事業の安全性に関する指標のうち、流動比率については、平成</a:t>
            </a:r>
            <a:r>
              <a:rPr lang="en-US" altLang="ja-JP" sz="1200" dirty="0">
                <a:latin typeface="メイリオ" panose="020B0604030504040204" pitchFamily="50" charset="-128"/>
                <a:ea typeface="メイリオ" panose="020B0604030504040204" pitchFamily="50" charset="-128"/>
              </a:rPr>
              <a:t>27</a:t>
            </a:r>
            <a:r>
              <a:rPr lang="ja-JP" altLang="en-US" sz="1200" dirty="0">
                <a:latin typeface="メイリオ" panose="020B0604030504040204" pitchFamily="50" charset="-128"/>
                <a:ea typeface="メイリオ" panose="020B0604030504040204" pitchFamily="50" charset="-128"/>
              </a:rPr>
              <a:t>年度及び平成</a:t>
            </a:r>
            <a:r>
              <a:rPr lang="en-US" altLang="ja-JP" sz="1200" dirty="0">
                <a:latin typeface="メイリオ" panose="020B0604030504040204" pitchFamily="50" charset="-128"/>
                <a:ea typeface="メイリオ" panose="020B0604030504040204" pitchFamily="50" charset="-128"/>
              </a:rPr>
              <a:t>28</a:t>
            </a:r>
            <a:r>
              <a:rPr lang="ja-JP" altLang="en-US" sz="1200" dirty="0">
                <a:latin typeface="メイリオ" panose="020B0604030504040204" pitchFamily="50" charset="-128"/>
                <a:ea typeface="メイリオ" panose="020B0604030504040204" pitchFamily="50" charset="-128"/>
              </a:rPr>
              <a:t>年度において</a:t>
            </a:r>
            <a:r>
              <a:rPr lang="en-US" altLang="ja-JP" sz="1200" dirty="0">
                <a:latin typeface="メイリオ" panose="020B0604030504040204" pitchFamily="50" charset="-128"/>
                <a:ea typeface="メイリオ" panose="020B0604030504040204" pitchFamily="50" charset="-128"/>
              </a:rPr>
              <a:t>100</a:t>
            </a:r>
            <a:r>
              <a:rPr lang="ja-JP" altLang="en-US" sz="1200" dirty="0">
                <a:latin typeface="メイリオ" panose="020B0604030504040204" pitchFamily="50" charset="-128"/>
                <a:ea typeface="メイリオ" panose="020B0604030504040204" pitchFamily="50" charset="-128"/>
              </a:rPr>
              <a:t>％を大きく下回るなど、近年厳しい状況でありましたが、平成</a:t>
            </a:r>
            <a:r>
              <a:rPr lang="en-US" altLang="ja-JP" sz="1200" dirty="0">
                <a:latin typeface="メイリオ" panose="020B0604030504040204" pitchFamily="50" charset="-128"/>
                <a:ea typeface="メイリオ" panose="020B0604030504040204" pitchFamily="50" charset="-128"/>
              </a:rPr>
              <a:t>29</a:t>
            </a:r>
            <a:r>
              <a:rPr lang="ja-JP" altLang="en-US" sz="1200" dirty="0">
                <a:latin typeface="メイリオ" panose="020B0604030504040204" pitchFamily="50" charset="-128"/>
                <a:ea typeface="メイリオ" panose="020B0604030504040204" pitchFamily="50" charset="-128"/>
              </a:rPr>
              <a:t>年度においては、好調な土地売却による現金・預金及び短期貸付金（一般会計に貸し付けている余剰資金）</a:t>
            </a:r>
            <a:r>
              <a:rPr lang="ja-JP" altLang="en-US" sz="1200" dirty="0" smtClean="0">
                <a:latin typeface="メイリオ" panose="020B0604030504040204" pitchFamily="50" charset="-128"/>
                <a:ea typeface="メイリオ" panose="020B0604030504040204" pitchFamily="50" charset="-128"/>
              </a:rPr>
              <a:t>の増加</a:t>
            </a:r>
            <a:r>
              <a:rPr lang="ja-JP" altLang="en-US" sz="1200" dirty="0">
                <a:latin typeface="メイリオ" panose="020B0604030504040204" pitchFamily="50" charset="-128"/>
                <a:ea typeface="メイリオ" panose="020B0604030504040204" pitchFamily="50" charset="-128"/>
              </a:rPr>
              <a:t>や、前年度に比べ、１年以内に償還期限を迎える企業債が減少したことなどから、前年度と比較すると、大きな改善となりました。しかしながら、類似団体平均と比較すると、大幅に低い値となっています。</a:t>
            </a:r>
            <a:endParaRPr lang="en-US" altLang="ja-JP" sz="1200"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自己資本構成比率については、平成</a:t>
            </a:r>
            <a:r>
              <a:rPr lang="en-US" altLang="ja-JP" sz="1200" dirty="0">
                <a:latin typeface="メイリオ" panose="020B0604030504040204" pitchFamily="50" charset="-128"/>
                <a:ea typeface="メイリオ" panose="020B0604030504040204" pitchFamily="50" charset="-128"/>
              </a:rPr>
              <a:t>27</a:t>
            </a:r>
            <a:r>
              <a:rPr lang="ja-JP" altLang="en-US" sz="1200" dirty="0">
                <a:latin typeface="メイリオ" panose="020B0604030504040204" pitchFamily="50" charset="-128"/>
                <a:ea typeface="メイリオ" panose="020B0604030504040204" pitchFamily="50" charset="-128"/>
              </a:rPr>
              <a:t>年度以降、改善傾向にあります。これは、好調な土地売却などに支えられ、累積欠損金が減少傾向にあることが主な要因となっています。しかしながら、いまだ</a:t>
            </a:r>
            <a:r>
              <a:rPr lang="en-US" altLang="ja-JP" sz="1200" dirty="0">
                <a:latin typeface="メイリオ" panose="020B0604030504040204" pitchFamily="50" charset="-128"/>
                <a:ea typeface="メイリオ" panose="020B0604030504040204" pitchFamily="50" charset="-128"/>
              </a:rPr>
              <a:t>30</a:t>
            </a:r>
            <a:r>
              <a:rPr lang="ja-JP" altLang="en-US" sz="1200" dirty="0">
                <a:latin typeface="メイリオ" panose="020B0604030504040204" pitchFamily="50" charset="-128"/>
                <a:ea typeface="メイリオ" panose="020B0604030504040204" pitchFamily="50" charset="-128"/>
              </a:rPr>
              <a:t>％を僅かに上回る程度であり、類似団体平均よりも大幅に低い値となっています。</a:t>
            </a:r>
            <a:endParaRPr lang="en-US" altLang="ja-JP" sz="1200"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固定比率については、平成</a:t>
            </a:r>
            <a:r>
              <a:rPr lang="en-US" altLang="ja-JP" sz="1200" dirty="0">
                <a:latin typeface="メイリオ" panose="020B0604030504040204" pitchFamily="50" charset="-128"/>
                <a:ea typeface="メイリオ" panose="020B0604030504040204" pitchFamily="50" charset="-128"/>
              </a:rPr>
              <a:t>28</a:t>
            </a:r>
            <a:r>
              <a:rPr lang="ja-JP" altLang="en-US" sz="1200" dirty="0">
                <a:latin typeface="メイリオ" panose="020B0604030504040204" pitchFamily="50" charset="-128"/>
                <a:ea typeface="メイリオ" panose="020B0604030504040204" pitchFamily="50" charset="-128"/>
              </a:rPr>
              <a:t>年度以降、減少傾向にあり、その値についても</a:t>
            </a:r>
            <a:r>
              <a:rPr lang="en-US" altLang="ja-JP" sz="1200" dirty="0">
                <a:latin typeface="メイリオ" panose="020B0604030504040204" pitchFamily="50" charset="-128"/>
                <a:ea typeface="メイリオ" panose="020B0604030504040204" pitchFamily="50" charset="-128"/>
              </a:rPr>
              <a:t>30</a:t>
            </a:r>
            <a:r>
              <a:rPr lang="ja-JP" altLang="en-US" sz="1200" dirty="0">
                <a:latin typeface="メイリオ" panose="020B0604030504040204" pitchFamily="50" charset="-128"/>
                <a:ea typeface="メイリオ" panose="020B0604030504040204" pitchFamily="50" charset="-128"/>
              </a:rPr>
              <a:t>％を下回るなど、良好な水準にありますが、これは</a:t>
            </a:r>
            <a:r>
              <a:rPr lang="ja-JP" altLang="en-US" sz="1200" dirty="0" smtClean="0">
                <a:latin typeface="メイリオ" panose="020B0604030504040204" pitchFamily="50" charset="-128"/>
                <a:ea typeface="メイリオ" panose="020B0604030504040204" pitchFamily="50" charset="-128"/>
              </a:rPr>
              <a:t>、集客施設用地を除く大阪港埋立事業の土地については、棚卸資産として土地造成勘定に計上されているためです。</a:t>
            </a:r>
            <a:endParaRPr lang="en-US" altLang="ja-JP" sz="1200"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このように、大阪港埋立事業の固定比率を除いた安全性に関する指標については、改善が見られるものの</a:t>
            </a:r>
            <a:r>
              <a:rPr lang="ja-JP" altLang="en-US" sz="1200" dirty="0" smtClean="0">
                <a:latin typeface="メイリオ" panose="020B0604030504040204" pitchFamily="50" charset="-128"/>
                <a:ea typeface="メイリオ" panose="020B0604030504040204" pitchFamily="50" charset="-128"/>
              </a:rPr>
              <a:t>、低い</a:t>
            </a:r>
            <a:r>
              <a:rPr lang="ja-JP" altLang="en-US" sz="1200" dirty="0">
                <a:latin typeface="メイリオ" panose="020B0604030504040204" pitchFamily="50" charset="-128"/>
                <a:ea typeface="メイリオ" panose="020B0604030504040204" pitchFamily="50" charset="-128"/>
              </a:rPr>
              <a:t>値となっており、依然として厳しい状況にあることから、更なる財務体質の改善が急務となっております。</a:t>
            </a:r>
            <a:endParaRPr lang="en-US" altLang="ja-JP" sz="1200" dirty="0">
              <a:latin typeface="メイリオ" panose="020B0604030504040204" pitchFamily="50" charset="-128"/>
              <a:ea typeface="メイリオ" panose="020B0604030504040204" pitchFamily="50" charset="-128"/>
            </a:endParaRPr>
          </a:p>
        </p:txBody>
      </p:sp>
      <p:pic>
        <p:nvPicPr>
          <p:cNvPr id="8" name="図 7"/>
          <p:cNvPicPr>
            <a:picLocks noChangeAspect="1"/>
          </p:cNvPicPr>
          <p:nvPr/>
        </p:nvPicPr>
        <p:blipFill>
          <a:blip r:embed="rId2"/>
          <a:stretch>
            <a:fillRect/>
          </a:stretch>
        </p:blipFill>
        <p:spPr>
          <a:xfrm>
            <a:off x="97247" y="3681732"/>
            <a:ext cx="4964364" cy="381938"/>
          </a:xfrm>
          <a:prstGeom prst="rect">
            <a:avLst/>
          </a:prstGeom>
        </p:spPr>
      </p:pic>
      <p:sp>
        <p:nvSpPr>
          <p:cNvPr id="9" name="テキスト ボックス 8"/>
          <p:cNvSpPr txBox="1"/>
          <p:nvPr/>
        </p:nvSpPr>
        <p:spPr>
          <a:xfrm>
            <a:off x="100753" y="3974387"/>
            <a:ext cx="6660000" cy="715581"/>
          </a:xfrm>
          <a:prstGeom prst="rect">
            <a:avLst/>
          </a:prstGeom>
          <a:noFill/>
        </p:spPr>
        <p:txBody>
          <a:bodyPr wrap="square" rtlCol="0">
            <a:spAutoFit/>
          </a:bodyPr>
          <a:lstStyle/>
          <a:p>
            <a:pPr>
              <a:lnSpc>
                <a:spcPct val="150000"/>
              </a:lnSpc>
            </a:pPr>
            <a:r>
              <a:rPr kumimoji="1" lang="ja-JP" altLang="en-US" sz="900" dirty="0" smtClean="0">
                <a:latin typeface="メイリオ" panose="020B0604030504040204" pitchFamily="50" charset="-128"/>
                <a:ea typeface="メイリオ" panose="020B0604030504040204" pitchFamily="50" charset="-128"/>
              </a:rPr>
              <a:t>　　　長期的な支払能力を表す指標で、固定資産がどの程度自己資本で賄われているかを示す。</a:t>
            </a:r>
            <a:endParaRPr kumimoji="1" lang="en-US" altLang="ja-JP" sz="900" dirty="0" smtClean="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rPr>
              <a:t>　　固定資産は、長期に渡って使用される資産であるため、返済義務のない自己資本での調達が望ましく、</a:t>
            </a:r>
            <a:r>
              <a:rPr lang="en-US" altLang="ja-JP" sz="900" dirty="0" smtClean="0">
                <a:latin typeface="メイリオ" panose="020B0604030504040204" pitchFamily="50" charset="-128"/>
                <a:ea typeface="メイリオ" panose="020B0604030504040204" pitchFamily="50" charset="-128"/>
              </a:rPr>
              <a:t>100</a:t>
            </a:r>
            <a:r>
              <a:rPr lang="ja-JP" altLang="en-US" sz="900" dirty="0" smtClean="0">
                <a:latin typeface="メイリオ" panose="020B0604030504040204" pitchFamily="50" charset="-128"/>
                <a:ea typeface="メイリオ" panose="020B0604030504040204" pitchFamily="50" charset="-128"/>
              </a:rPr>
              <a:t>％を下回</a:t>
            </a:r>
            <a:r>
              <a:rPr lang="ja-JP" altLang="en-US" sz="900" dirty="0" err="1" smtClean="0">
                <a:latin typeface="メイリオ" panose="020B0604030504040204" pitchFamily="50" charset="-128"/>
                <a:ea typeface="メイリオ" panose="020B0604030504040204" pitchFamily="50" charset="-128"/>
              </a:rPr>
              <a:t>っ</a:t>
            </a:r>
            <a:endParaRPr lang="en-US" altLang="ja-JP" sz="900" dirty="0">
              <a:latin typeface="メイリオ" panose="020B0604030504040204" pitchFamily="50" charset="-128"/>
              <a:ea typeface="メイリオ" panose="020B0604030504040204" pitchFamily="50" charset="-128"/>
            </a:endParaRPr>
          </a:p>
          <a:p>
            <a:pPr>
              <a:lnSpc>
                <a:spcPct val="150000"/>
              </a:lnSpc>
            </a:pPr>
            <a:r>
              <a:rPr lang="ja-JP" altLang="en-US" sz="900" dirty="0" smtClean="0">
                <a:latin typeface="メイリオ" panose="020B0604030504040204" pitchFamily="50" charset="-128"/>
                <a:ea typeface="メイリオ" panose="020B0604030504040204" pitchFamily="50" charset="-128"/>
              </a:rPr>
              <a:t>　　ていれば、経営は安全な水準にあると考えられる。</a:t>
            </a:r>
            <a:endParaRPr kumimoji="1" lang="ja-JP" altLang="en-US" sz="900" dirty="0">
              <a:latin typeface="メイリオ" panose="020B0604030504040204" pitchFamily="50" charset="-128"/>
              <a:ea typeface="メイリオ" panose="020B0604030504040204" pitchFamily="50" charset="-128"/>
            </a:endParaRPr>
          </a:p>
        </p:txBody>
      </p:sp>
      <p:sp>
        <p:nvSpPr>
          <p:cNvPr id="10" name="タイトル 1"/>
          <p:cNvSpPr txBox="1">
            <a:spLocks/>
          </p:cNvSpPr>
          <p:nvPr/>
        </p:nvSpPr>
        <p:spPr>
          <a:xfrm>
            <a:off x="4347407"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lgn="r">
              <a:buFont typeface="+mj-lt"/>
              <a:buAutoNum type="arabicPeriod" startAt="6"/>
            </a:pPr>
            <a:r>
              <a:rPr lang="ja-JP" altLang="en-US" sz="1600" b="1" dirty="0">
                <a:latin typeface="メイリオ" panose="020B0604030504040204" pitchFamily="50" charset="-128"/>
                <a:ea typeface="メイリオ" panose="020B0604030504040204" pitchFamily="50" charset="-128"/>
              </a:rPr>
              <a:t>経営指標</a:t>
            </a:r>
          </a:p>
        </p:txBody>
      </p:sp>
      <p:sp>
        <p:nvSpPr>
          <p:cNvPr id="13" name="テキスト ボックス 12"/>
          <p:cNvSpPr txBox="1"/>
          <p:nvPr/>
        </p:nvSpPr>
        <p:spPr>
          <a:xfrm>
            <a:off x="6577152" y="9690556"/>
            <a:ext cx="312906"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24</a:t>
            </a:r>
          </a:p>
        </p:txBody>
      </p:sp>
      <p:pic>
        <p:nvPicPr>
          <p:cNvPr id="3" name="図 2"/>
          <p:cNvPicPr>
            <a:picLocks noChangeAspect="1"/>
          </p:cNvPicPr>
          <p:nvPr/>
        </p:nvPicPr>
        <p:blipFill>
          <a:blip r:embed="rId3"/>
          <a:stretch>
            <a:fillRect/>
          </a:stretch>
        </p:blipFill>
        <p:spPr>
          <a:xfrm>
            <a:off x="97247" y="421293"/>
            <a:ext cx="6663506" cy="3249450"/>
          </a:xfrm>
          <a:prstGeom prst="rect">
            <a:avLst/>
          </a:prstGeom>
        </p:spPr>
      </p:pic>
    </p:spTree>
    <p:extLst>
      <p:ext uri="{BB962C8B-B14F-4D97-AF65-F5344CB8AC3E}">
        <p14:creationId xmlns:p14="http://schemas.microsoft.com/office/powerpoint/2010/main" val="12604185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1"/>
          <p:cNvSpPr txBox="1">
            <a:spLocks/>
          </p:cNvSpPr>
          <p:nvPr/>
        </p:nvSpPr>
        <p:spPr>
          <a:xfrm>
            <a:off x="93309" y="415519"/>
            <a:ext cx="5915025" cy="360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000" indent="-342000">
              <a:buFont typeface="+mj-lt"/>
              <a:buAutoNum type="romanLcPeriod" startAt="3"/>
            </a:pPr>
            <a:r>
              <a:rPr lang="ja-JP" altLang="en-US" sz="1600" b="1" dirty="0" smtClean="0">
                <a:solidFill>
                  <a:srgbClr val="0070C0"/>
                </a:solidFill>
                <a:latin typeface="メイリオ" panose="020B0604030504040204" pitchFamily="50" charset="-128"/>
                <a:ea typeface="メイリオ" panose="020B0604030504040204" pitchFamily="50" charset="-128"/>
              </a:rPr>
              <a:t>生産性</a:t>
            </a:r>
            <a:r>
              <a:rPr lang="ja-JP" altLang="en-US" sz="1600" b="1" dirty="0">
                <a:solidFill>
                  <a:srgbClr val="0070C0"/>
                </a:solidFill>
                <a:latin typeface="メイリオ" panose="020B0604030504040204" pitchFamily="50" charset="-128"/>
                <a:ea typeface="メイリオ" panose="020B0604030504040204" pitchFamily="50" charset="-128"/>
              </a:rPr>
              <a:t>及び効率性</a:t>
            </a:r>
          </a:p>
        </p:txBody>
      </p:sp>
      <p:sp>
        <p:nvSpPr>
          <p:cNvPr id="10"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6"/>
            </a:pPr>
            <a:r>
              <a:rPr lang="ja-JP" altLang="en-US" sz="1600" b="1" dirty="0">
                <a:latin typeface="メイリオ" panose="020B0604030504040204" pitchFamily="50" charset="-128"/>
                <a:ea typeface="メイリオ" panose="020B0604030504040204" pitchFamily="50" charset="-128"/>
              </a:rPr>
              <a:t>経営指標</a:t>
            </a:r>
          </a:p>
        </p:txBody>
      </p:sp>
      <p:sp>
        <p:nvSpPr>
          <p:cNvPr id="11" name="テキスト ボックス 10"/>
          <p:cNvSpPr txBox="1"/>
          <p:nvPr/>
        </p:nvSpPr>
        <p:spPr>
          <a:xfrm>
            <a:off x="-12826" y="9690556"/>
            <a:ext cx="312907"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en-US" altLang="ja-JP" sz="800" dirty="0" smtClean="0">
                <a:latin typeface="メイリオ" panose="020B0604030504040204" pitchFamily="50" charset="-128"/>
                <a:ea typeface="メイリオ" panose="020B0604030504040204" pitchFamily="50" charset="-128"/>
              </a:rPr>
              <a:t>25</a:t>
            </a:r>
            <a:endParaRPr lang="ja-JP" altLang="en-US" sz="800" dirty="0">
              <a:latin typeface="メイリオ" panose="020B0604030504040204" pitchFamily="50" charset="-128"/>
              <a:ea typeface="メイリオ" panose="020B0604030504040204" pitchFamily="50" charset="-128"/>
            </a:endParaRPr>
          </a:p>
        </p:txBody>
      </p:sp>
      <p:pic>
        <p:nvPicPr>
          <p:cNvPr id="14" name="図 13"/>
          <p:cNvPicPr>
            <a:picLocks noChangeAspect="1"/>
          </p:cNvPicPr>
          <p:nvPr/>
        </p:nvPicPr>
        <p:blipFill>
          <a:blip r:embed="rId2"/>
          <a:stretch>
            <a:fillRect/>
          </a:stretch>
        </p:blipFill>
        <p:spPr>
          <a:xfrm>
            <a:off x="94203" y="4085109"/>
            <a:ext cx="5155301" cy="381938"/>
          </a:xfrm>
          <a:prstGeom prst="rect">
            <a:avLst/>
          </a:prstGeom>
        </p:spPr>
      </p:pic>
      <p:sp>
        <p:nvSpPr>
          <p:cNvPr id="15" name="テキスト ボックス 14"/>
          <p:cNvSpPr txBox="1"/>
          <p:nvPr/>
        </p:nvSpPr>
        <p:spPr>
          <a:xfrm>
            <a:off x="94203" y="4424941"/>
            <a:ext cx="6660000" cy="300082"/>
          </a:xfrm>
          <a:prstGeom prst="rect">
            <a:avLst/>
          </a:prstGeom>
          <a:noFill/>
        </p:spPr>
        <p:txBody>
          <a:bodyPr wrap="square" rtlCol="0">
            <a:spAutoFit/>
          </a:bodyPr>
          <a:lstStyle/>
          <a:p>
            <a:pPr>
              <a:lnSpc>
                <a:spcPct val="150000"/>
              </a:lnSpc>
            </a:pPr>
            <a:r>
              <a:rPr kumimoji="1" lang="ja-JP" altLang="en-US" sz="900" dirty="0" smtClean="0">
                <a:latin typeface="メイリオ" panose="020B0604030504040204" pitchFamily="50" charset="-128"/>
                <a:ea typeface="メイリオ" panose="020B0604030504040204" pitchFamily="50" charset="-128"/>
              </a:rPr>
              <a:t>　　　営業収益に対する人件費の割合を示すものであり、値が低いほど生産性が高いといえる。</a:t>
            </a:r>
            <a:endParaRPr kumimoji="1" lang="ja-JP" altLang="en-US" sz="900" dirty="0">
              <a:latin typeface="メイリオ" panose="020B0604030504040204" pitchFamily="50" charset="-128"/>
              <a:ea typeface="メイリオ" panose="020B0604030504040204" pitchFamily="50" charset="-128"/>
            </a:endParaRPr>
          </a:p>
        </p:txBody>
      </p:sp>
      <p:pic>
        <p:nvPicPr>
          <p:cNvPr id="17" name="図 16"/>
          <p:cNvPicPr>
            <a:picLocks noChangeAspect="1"/>
          </p:cNvPicPr>
          <p:nvPr/>
        </p:nvPicPr>
        <p:blipFill>
          <a:blip r:embed="rId3"/>
          <a:stretch>
            <a:fillRect/>
          </a:stretch>
        </p:blipFill>
        <p:spPr>
          <a:xfrm>
            <a:off x="94203" y="8503827"/>
            <a:ext cx="4746150" cy="745688"/>
          </a:xfrm>
          <a:prstGeom prst="rect">
            <a:avLst/>
          </a:prstGeom>
        </p:spPr>
      </p:pic>
      <p:sp>
        <p:nvSpPr>
          <p:cNvPr id="18" name="テキスト ボックス 17"/>
          <p:cNvSpPr txBox="1"/>
          <p:nvPr/>
        </p:nvSpPr>
        <p:spPr>
          <a:xfrm>
            <a:off x="94203" y="9130755"/>
            <a:ext cx="6660000" cy="282770"/>
          </a:xfrm>
          <a:prstGeom prst="rect">
            <a:avLst/>
          </a:prstGeom>
          <a:noFill/>
        </p:spPr>
        <p:txBody>
          <a:bodyPr wrap="square" rtlCol="0">
            <a:spAutoFit/>
          </a:bodyPr>
          <a:lstStyle/>
          <a:p>
            <a:pPr>
              <a:lnSpc>
                <a:spcPct val="150000"/>
              </a:lnSpc>
            </a:pPr>
            <a:r>
              <a:rPr kumimoji="1" lang="ja-JP" altLang="en-US" sz="900" dirty="0" smtClean="0">
                <a:latin typeface="メイリオ" panose="020B0604030504040204" pitchFamily="50" charset="-128"/>
                <a:ea typeface="メイリオ" panose="020B0604030504040204" pitchFamily="50" charset="-128"/>
              </a:rPr>
              <a:t>　　　損益勘定所属職員１人当たりの営業収益を示すもので、値が大きいほど職員１人当たりの生産性が高いといえる。</a:t>
            </a:r>
            <a:endParaRPr kumimoji="1" lang="ja-JP" altLang="en-US" sz="900" dirty="0">
              <a:latin typeface="メイリオ" panose="020B0604030504040204" pitchFamily="50" charset="-128"/>
              <a:ea typeface="メイリオ" panose="020B0604030504040204" pitchFamily="50" charset="-128"/>
            </a:endParaRPr>
          </a:p>
        </p:txBody>
      </p:sp>
      <p:pic>
        <p:nvPicPr>
          <p:cNvPr id="19" name="図 18"/>
          <p:cNvPicPr>
            <a:picLocks noChangeAspect="1"/>
          </p:cNvPicPr>
          <p:nvPr/>
        </p:nvPicPr>
        <p:blipFill>
          <a:blip r:embed="rId4"/>
          <a:stretch>
            <a:fillRect/>
          </a:stretch>
        </p:blipFill>
        <p:spPr>
          <a:xfrm>
            <a:off x="94199" y="792833"/>
            <a:ext cx="6669602" cy="3243353"/>
          </a:xfrm>
          <a:prstGeom prst="rect">
            <a:avLst/>
          </a:prstGeom>
        </p:spPr>
      </p:pic>
      <p:pic>
        <p:nvPicPr>
          <p:cNvPr id="20" name="図 19"/>
          <p:cNvPicPr>
            <a:picLocks noChangeAspect="1"/>
          </p:cNvPicPr>
          <p:nvPr/>
        </p:nvPicPr>
        <p:blipFill>
          <a:blip r:embed="rId5"/>
          <a:stretch>
            <a:fillRect/>
          </a:stretch>
        </p:blipFill>
        <p:spPr>
          <a:xfrm>
            <a:off x="94199" y="5201068"/>
            <a:ext cx="6669602" cy="3243353"/>
          </a:xfrm>
          <a:prstGeom prst="rect">
            <a:avLst/>
          </a:prstGeom>
        </p:spPr>
      </p:pic>
    </p:spTree>
    <p:extLst>
      <p:ext uri="{BB962C8B-B14F-4D97-AF65-F5344CB8AC3E}">
        <p14:creationId xmlns:p14="http://schemas.microsoft.com/office/powerpoint/2010/main" val="29936876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1"/>
          <p:cNvSpPr txBox="1">
            <a:spLocks/>
          </p:cNvSpPr>
          <p:nvPr/>
        </p:nvSpPr>
        <p:spPr>
          <a:xfrm>
            <a:off x="4347407"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lgn="r">
              <a:buFont typeface="+mj-lt"/>
              <a:buAutoNum type="arabicPeriod" startAt="6"/>
            </a:pPr>
            <a:r>
              <a:rPr lang="ja-JP" altLang="en-US" sz="1600" b="1" dirty="0">
                <a:latin typeface="メイリオ" panose="020B0604030504040204" pitchFamily="50" charset="-128"/>
                <a:ea typeface="メイリオ" panose="020B0604030504040204" pitchFamily="50" charset="-128"/>
              </a:rPr>
              <a:t>経営指標</a:t>
            </a:r>
          </a:p>
        </p:txBody>
      </p:sp>
      <p:sp>
        <p:nvSpPr>
          <p:cNvPr id="12" name="テキスト ボックス 11"/>
          <p:cNvSpPr txBox="1"/>
          <p:nvPr/>
        </p:nvSpPr>
        <p:spPr>
          <a:xfrm>
            <a:off x="6577152" y="9690556"/>
            <a:ext cx="312906"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26</a:t>
            </a:r>
          </a:p>
        </p:txBody>
      </p:sp>
      <p:sp>
        <p:nvSpPr>
          <p:cNvPr id="11" name="コンテンツ プレースホルダー 2"/>
          <p:cNvSpPr txBox="1">
            <a:spLocks/>
          </p:cNvSpPr>
          <p:nvPr/>
        </p:nvSpPr>
        <p:spPr>
          <a:xfrm>
            <a:off x="0" y="914142"/>
            <a:ext cx="6858000" cy="3618176"/>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a:lnSpc>
                <a:spcPct val="150000"/>
              </a:lnSpc>
            </a:pPr>
            <a:r>
              <a:rPr lang="ja-JP" altLang="en-US" sz="1200" b="1" dirty="0" smtClean="0">
                <a:latin typeface="メイリオ" panose="020B0604030504040204" pitchFamily="50" charset="-128"/>
                <a:ea typeface="メイリオ" panose="020B0604030504040204" pitchFamily="50" charset="-128"/>
              </a:rPr>
              <a:t>大阪港埋立事業の生産性及び効率性について</a:t>
            </a:r>
            <a:endParaRPr lang="en-US" altLang="ja-JP" sz="1200" b="1" dirty="0" smtClean="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大阪港埋立事業の生産性及び</a:t>
            </a:r>
            <a:r>
              <a:rPr lang="ja-JP" altLang="en-US" sz="1200" dirty="0" smtClean="0">
                <a:latin typeface="メイリオ" panose="020B0604030504040204" pitchFamily="50" charset="-128"/>
                <a:ea typeface="メイリオ" panose="020B0604030504040204" pitchFamily="50" charset="-128"/>
              </a:rPr>
              <a:t>効率性に関する指標であ</a:t>
            </a:r>
            <a:r>
              <a:rPr lang="ja-JP" altLang="en-US" sz="1200" dirty="0">
                <a:latin typeface="メイリオ" panose="020B0604030504040204" pitchFamily="50" charset="-128"/>
                <a:ea typeface="メイリオ" panose="020B0604030504040204" pitchFamily="50" charset="-128"/>
              </a:rPr>
              <a:t>る</a:t>
            </a:r>
            <a:r>
              <a:rPr lang="ja-JP" altLang="en-US" sz="1200" dirty="0" smtClean="0">
                <a:latin typeface="メイリオ" panose="020B0604030504040204" pitchFamily="50" charset="-128"/>
                <a:ea typeface="メイリオ" panose="020B0604030504040204" pitchFamily="50" charset="-128"/>
              </a:rPr>
              <a:t>、営業</a:t>
            </a:r>
            <a:r>
              <a:rPr lang="ja-JP" altLang="en-US" sz="1200" dirty="0">
                <a:latin typeface="メイリオ" panose="020B0604030504040204" pitchFamily="50" charset="-128"/>
                <a:ea typeface="メイリオ" panose="020B0604030504040204" pitchFamily="50" charset="-128"/>
              </a:rPr>
              <a:t>収益に対する人件費の割合及び職員１人当たり営業</a:t>
            </a:r>
            <a:r>
              <a:rPr lang="ja-JP" altLang="en-US" sz="1200" dirty="0" smtClean="0">
                <a:latin typeface="メイリオ" panose="020B0604030504040204" pitchFamily="50" charset="-128"/>
                <a:ea typeface="メイリオ" panose="020B0604030504040204" pitchFamily="50" charset="-128"/>
              </a:rPr>
              <a:t>収益</a:t>
            </a:r>
            <a:r>
              <a:rPr lang="ja-JP" altLang="en-US" sz="1200" dirty="0">
                <a:latin typeface="メイリオ" panose="020B0604030504040204" pitchFamily="50" charset="-128"/>
                <a:ea typeface="メイリオ" panose="020B0604030504040204" pitchFamily="50" charset="-128"/>
              </a:rPr>
              <a:t>は</a:t>
            </a:r>
            <a:r>
              <a:rPr lang="ja-JP" altLang="en-US" sz="1200" dirty="0" smtClean="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平成</a:t>
            </a:r>
            <a:r>
              <a:rPr lang="en-US" altLang="ja-JP" sz="1200" dirty="0">
                <a:latin typeface="メイリオ" panose="020B0604030504040204" pitchFamily="50" charset="-128"/>
                <a:ea typeface="メイリオ" panose="020B0604030504040204" pitchFamily="50" charset="-128"/>
              </a:rPr>
              <a:t>28</a:t>
            </a:r>
            <a:r>
              <a:rPr lang="ja-JP" altLang="en-US" sz="1200" dirty="0">
                <a:latin typeface="メイリオ" panose="020B0604030504040204" pitchFamily="50" charset="-128"/>
                <a:ea typeface="メイリオ" panose="020B0604030504040204" pitchFamily="50" charset="-128"/>
              </a:rPr>
              <a:t>年度以降改善傾向にあるものの</a:t>
            </a:r>
            <a:r>
              <a:rPr lang="ja-JP" altLang="en-US" sz="1200" dirty="0" smtClean="0">
                <a:latin typeface="メイリオ" panose="020B0604030504040204" pitchFamily="50" charset="-128"/>
                <a:ea typeface="メイリオ" panose="020B0604030504040204" pitchFamily="50" charset="-128"/>
              </a:rPr>
              <a:t>、平成</a:t>
            </a:r>
            <a:r>
              <a:rPr lang="en-US" altLang="ja-JP" sz="1200" dirty="0" smtClean="0">
                <a:latin typeface="メイリオ" panose="020B0604030504040204" pitchFamily="50" charset="-128"/>
                <a:ea typeface="メイリオ" panose="020B0604030504040204" pitchFamily="50" charset="-128"/>
              </a:rPr>
              <a:t>28</a:t>
            </a:r>
            <a:r>
              <a:rPr lang="ja-JP" altLang="en-US" sz="1200" dirty="0" smtClean="0">
                <a:latin typeface="メイリオ" panose="020B0604030504040204" pitchFamily="50" charset="-128"/>
                <a:ea typeface="メイリオ" panose="020B0604030504040204" pitchFamily="50" charset="-128"/>
              </a:rPr>
              <a:t>年度の営業収益に対する人件費の割合を除き、類似</a:t>
            </a:r>
            <a:r>
              <a:rPr lang="ja-JP" altLang="en-US" sz="1200" dirty="0">
                <a:latin typeface="メイリオ" panose="020B0604030504040204" pitchFamily="50" charset="-128"/>
                <a:ea typeface="メイリオ" panose="020B0604030504040204" pitchFamily="50" charset="-128"/>
              </a:rPr>
              <a:t>団体平均よりも悪い値となっています。これは、類似団体と比べ、集客施設が多いことなどが理由であると考えられます。</a:t>
            </a:r>
            <a:endParaRPr lang="en-US" altLang="ja-JP" sz="1200"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このように、大阪港埋立事業の生産性及び効率性は、類似団体平均と</a:t>
            </a:r>
            <a:r>
              <a:rPr lang="ja-JP" altLang="en-US" sz="1200" dirty="0" smtClean="0">
                <a:latin typeface="メイリオ" panose="020B0604030504040204" pitchFamily="50" charset="-128"/>
                <a:ea typeface="メイリオ" panose="020B0604030504040204" pitchFamily="50" charset="-128"/>
              </a:rPr>
              <a:t>比較する</a:t>
            </a:r>
            <a:r>
              <a:rPr lang="ja-JP" altLang="en-US" sz="1200" dirty="0">
                <a:latin typeface="メイリオ" panose="020B0604030504040204" pitchFamily="50" charset="-128"/>
                <a:ea typeface="メイリオ" panose="020B0604030504040204" pitchFamily="50" charset="-128"/>
              </a:rPr>
              <a:t>と</a:t>
            </a:r>
            <a:r>
              <a:rPr lang="ja-JP" altLang="en-US" sz="1200" dirty="0" smtClean="0">
                <a:latin typeface="メイリオ" panose="020B0604030504040204" pitchFamily="50" charset="-128"/>
                <a:ea typeface="メイリオ" panose="020B0604030504040204" pitchFamily="50" charset="-128"/>
              </a:rPr>
              <a:t>高いとは言えません。多くの集客施設を保有していることにより、類似団体よりも人件費が多額となっていることから、その</a:t>
            </a:r>
            <a:r>
              <a:rPr lang="ja-JP" altLang="en-US" sz="1200" dirty="0">
                <a:latin typeface="メイリオ" panose="020B0604030504040204" pitchFamily="50" charset="-128"/>
                <a:ea typeface="メイリオ" panose="020B0604030504040204" pitchFamily="50" charset="-128"/>
              </a:rPr>
              <a:t>要因となっている集客施設等の見直しに継続して取り組むことで、生産性及び効率性の向上を進めてまいります。</a:t>
            </a:r>
            <a:endParaRPr lang="en-US" altLang="ja-JP" sz="12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2113369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1"/>
          <p:cNvSpPr txBox="1">
            <a:spLocks/>
          </p:cNvSpPr>
          <p:nvPr/>
        </p:nvSpPr>
        <p:spPr>
          <a:xfrm>
            <a:off x="93309" y="506215"/>
            <a:ext cx="5915025" cy="360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000" indent="-342000">
              <a:buFont typeface="+mj-lt"/>
              <a:buAutoNum type="romanLcPeriod" startAt="4"/>
            </a:pPr>
            <a:r>
              <a:rPr lang="ja-JP" altLang="en-US" sz="1600" b="1" dirty="0" smtClean="0">
                <a:solidFill>
                  <a:srgbClr val="0070C0"/>
                </a:solidFill>
                <a:latin typeface="メイリオ" panose="020B0604030504040204" pitchFamily="50" charset="-128"/>
                <a:ea typeface="メイリオ" panose="020B0604030504040204" pitchFamily="50" charset="-128"/>
              </a:rPr>
              <a:t>健全性</a:t>
            </a:r>
            <a:endParaRPr lang="ja-JP" altLang="en-US" sz="1600" b="1" dirty="0">
              <a:solidFill>
                <a:srgbClr val="0070C0"/>
              </a:solidFill>
              <a:latin typeface="メイリオ" panose="020B0604030504040204" pitchFamily="50" charset="-128"/>
              <a:ea typeface="メイリオ" panose="020B0604030504040204" pitchFamily="50" charset="-128"/>
            </a:endParaRPr>
          </a:p>
        </p:txBody>
      </p:sp>
      <p:pic>
        <p:nvPicPr>
          <p:cNvPr id="13" name="図 12"/>
          <p:cNvPicPr>
            <a:picLocks noChangeAspect="1"/>
          </p:cNvPicPr>
          <p:nvPr/>
        </p:nvPicPr>
        <p:blipFill>
          <a:blip r:embed="rId2"/>
          <a:stretch>
            <a:fillRect/>
          </a:stretch>
        </p:blipFill>
        <p:spPr>
          <a:xfrm>
            <a:off x="92655" y="5281542"/>
            <a:ext cx="4246076" cy="381938"/>
          </a:xfrm>
          <a:prstGeom prst="rect">
            <a:avLst/>
          </a:prstGeom>
        </p:spPr>
      </p:pic>
      <p:sp>
        <p:nvSpPr>
          <p:cNvPr id="14" name="テキスト ボックス 13"/>
          <p:cNvSpPr txBox="1"/>
          <p:nvPr/>
        </p:nvSpPr>
        <p:spPr>
          <a:xfrm>
            <a:off x="92655" y="5625590"/>
            <a:ext cx="6660000" cy="490519"/>
          </a:xfrm>
          <a:prstGeom prst="rect">
            <a:avLst/>
          </a:prstGeom>
          <a:noFill/>
        </p:spPr>
        <p:txBody>
          <a:bodyPr wrap="square" rtlCol="0">
            <a:spAutoFit/>
          </a:bodyPr>
          <a:lstStyle/>
          <a:p>
            <a:pPr>
              <a:lnSpc>
                <a:spcPct val="150000"/>
              </a:lnSpc>
            </a:pPr>
            <a:r>
              <a:rPr kumimoji="1" lang="ja-JP" altLang="en-US" sz="900" dirty="0" smtClean="0">
                <a:latin typeface="メイリオ" panose="020B0604030504040204" pitchFamily="50" charset="-128"/>
                <a:ea typeface="メイリオ" panose="020B0604030504040204" pitchFamily="50" charset="-128"/>
              </a:rPr>
              <a:t>　　　</a:t>
            </a:r>
            <a:r>
              <a:rPr lang="ja-JP" altLang="en-US" sz="900" dirty="0">
                <a:latin typeface="メイリオ" panose="020B0604030504040204" pitchFamily="50" charset="-128"/>
                <a:ea typeface="メイリオ" panose="020B0604030504040204" pitchFamily="50" charset="-128"/>
              </a:rPr>
              <a:t>事業</a:t>
            </a:r>
            <a:r>
              <a:rPr lang="ja-JP" altLang="en-US" sz="900" dirty="0" smtClean="0">
                <a:latin typeface="メイリオ" panose="020B0604030504040204" pitchFamily="50" charset="-128"/>
                <a:ea typeface="メイリオ" panose="020B0604030504040204" pitchFamily="50" charset="-128"/>
              </a:rPr>
              <a:t>体の経営状況が健全な状態にあるかを示すものであり、この数値が</a:t>
            </a:r>
            <a:r>
              <a:rPr lang="en-US" altLang="ja-JP" sz="900" dirty="0" smtClean="0">
                <a:latin typeface="メイリオ" panose="020B0604030504040204" pitchFamily="50" charset="-128"/>
                <a:ea typeface="メイリオ" panose="020B0604030504040204" pitchFamily="50" charset="-128"/>
              </a:rPr>
              <a:t>0</a:t>
            </a:r>
            <a:r>
              <a:rPr lang="ja-JP" altLang="en-US" sz="900" dirty="0" smtClean="0">
                <a:latin typeface="メイリオ" panose="020B0604030504040204" pitchFamily="50" charset="-128"/>
                <a:ea typeface="メイリオ" panose="020B0604030504040204" pitchFamily="50" charset="-128"/>
              </a:rPr>
              <a:t>よりも大きい場合は、累積欠損金が生じている</a:t>
            </a:r>
            <a:endParaRPr lang="en-US" altLang="ja-JP" sz="900" dirty="0" smtClean="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rPr>
              <a:t>　ことを意味する。</a:t>
            </a:r>
            <a:endParaRPr kumimoji="1" lang="ja-JP" altLang="en-US" sz="900" dirty="0">
              <a:latin typeface="メイリオ" panose="020B0604030504040204" pitchFamily="50" charset="-128"/>
              <a:ea typeface="メイリオ" panose="020B0604030504040204" pitchFamily="50" charset="-128"/>
            </a:endParaRPr>
          </a:p>
        </p:txBody>
      </p:sp>
      <p:sp>
        <p:nvSpPr>
          <p:cNvPr id="11"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6"/>
            </a:pPr>
            <a:r>
              <a:rPr lang="ja-JP" altLang="en-US" sz="1600" b="1" dirty="0">
                <a:latin typeface="メイリオ" panose="020B0604030504040204" pitchFamily="50" charset="-128"/>
                <a:ea typeface="メイリオ" panose="020B0604030504040204" pitchFamily="50" charset="-128"/>
              </a:rPr>
              <a:t>経営指標</a:t>
            </a:r>
          </a:p>
        </p:txBody>
      </p:sp>
      <p:sp>
        <p:nvSpPr>
          <p:cNvPr id="12" name="テキスト ボックス 11"/>
          <p:cNvSpPr txBox="1"/>
          <p:nvPr/>
        </p:nvSpPr>
        <p:spPr>
          <a:xfrm>
            <a:off x="-12826" y="9690556"/>
            <a:ext cx="312906"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27</a:t>
            </a:r>
            <a:endParaRPr lang="ja-JP" altLang="en-US" sz="800" dirty="0">
              <a:latin typeface="メイリオ" panose="020B0604030504040204" pitchFamily="50" charset="-128"/>
              <a:ea typeface="メイリオ" panose="020B0604030504040204" pitchFamily="50" charset="-128"/>
            </a:endParaRPr>
          </a:p>
        </p:txBody>
      </p:sp>
      <p:sp>
        <p:nvSpPr>
          <p:cNvPr id="19" name="コンテンツ プレースホルダー 2"/>
          <p:cNvSpPr txBox="1">
            <a:spLocks/>
          </p:cNvSpPr>
          <p:nvPr/>
        </p:nvSpPr>
        <p:spPr>
          <a:xfrm>
            <a:off x="-12826" y="6618481"/>
            <a:ext cx="6858000" cy="1680003"/>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a:lnSpc>
                <a:spcPct val="150000"/>
              </a:lnSpc>
            </a:pPr>
            <a:r>
              <a:rPr lang="ja-JP" altLang="en-US" sz="1200" b="1" dirty="0" smtClean="0">
                <a:latin typeface="メイリオ" panose="020B0604030504040204" pitchFamily="50" charset="-128"/>
                <a:ea typeface="メイリオ" panose="020B0604030504040204" pitchFamily="50" charset="-128"/>
              </a:rPr>
              <a:t>大阪港埋立事業の健全性について</a:t>
            </a:r>
            <a:endParaRPr lang="en-US" altLang="ja-JP" sz="1200" b="1" dirty="0" smtClean="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大阪港</a:t>
            </a:r>
            <a:r>
              <a:rPr lang="ja-JP" altLang="en-US" sz="1200" dirty="0" smtClean="0">
                <a:latin typeface="メイリオ" panose="020B0604030504040204" pitchFamily="50" charset="-128"/>
                <a:ea typeface="メイリオ" panose="020B0604030504040204" pitchFamily="50" charset="-128"/>
              </a:rPr>
              <a:t>埋立事業の累積欠損金比率については、近年の好調な土地売却収益などに支えられ、平成</a:t>
            </a:r>
            <a:r>
              <a:rPr lang="en-US" altLang="ja-JP" sz="1200" dirty="0" smtClean="0">
                <a:latin typeface="メイリオ" panose="020B0604030504040204" pitchFamily="50" charset="-128"/>
                <a:ea typeface="メイリオ" panose="020B0604030504040204" pitchFamily="50" charset="-128"/>
              </a:rPr>
              <a:t>28</a:t>
            </a:r>
            <a:r>
              <a:rPr lang="ja-JP" altLang="en-US" sz="1200" dirty="0" smtClean="0">
                <a:latin typeface="メイリオ" panose="020B0604030504040204" pitchFamily="50" charset="-128"/>
                <a:ea typeface="メイリオ" panose="020B0604030504040204" pitchFamily="50" charset="-128"/>
              </a:rPr>
              <a:t>年度以降、改善傾向にあります。しかしながら、いまだ多額の累積欠損金を抱えていることから、利益の継続的な確保による更なる累積欠損金の</a:t>
            </a:r>
            <a:r>
              <a:rPr lang="ja-JP" altLang="en-US" sz="1200" dirty="0">
                <a:latin typeface="メイリオ" panose="020B0604030504040204" pitchFamily="50" charset="-128"/>
                <a:ea typeface="メイリオ" panose="020B0604030504040204" pitchFamily="50" charset="-128"/>
              </a:rPr>
              <a:t>解消</a:t>
            </a:r>
            <a:r>
              <a:rPr lang="ja-JP" altLang="en-US" sz="1200" dirty="0" smtClean="0">
                <a:latin typeface="メイリオ" panose="020B0604030504040204" pitchFamily="50" charset="-128"/>
                <a:ea typeface="メイリオ" panose="020B0604030504040204" pitchFamily="50" charset="-128"/>
              </a:rPr>
              <a:t>が必要となっています。</a:t>
            </a:r>
            <a:endParaRPr lang="en-US" altLang="ja-JP" sz="1200" dirty="0" smtClean="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smtClean="0">
                <a:latin typeface="メイリオ" panose="020B0604030504040204" pitchFamily="50" charset="-128"/>
                <a:ea typeface="メイリオ" panose="020B0604030504040204" pitchFamily="50" charset="-128"/>
              </a:rPr>
              <a:t>　なお、大阪港</a:t>
            </a:r>
            <a:r>
              <a:rPr lang="ja-JP" altLang="en-US" sz="1200" dirty="0">
                <a:latin typeface="メイリオ" panose="020B0604030504040204" pitchFamily="50" charset="-128"/>
                <a:ea typeface="メイリオ" panose="020B0604030504040204" pitchFamily="50" charset="-128"/>
              </a:rPr>
              <a:t>埋立事業に</a:t>
            </a:r>
            <a:r>
              <a:rPr lang="ja-JP" altLang="en-US" sz="1200" dirty="0" smtClean="0">
                <a:latin typeface="メイリオ" panose="020B0604030504040204" pitchFamily="50" charset="-128"/>
                <a:ea typeface="メイリオ" panose="020B0604030504040204" pitchFamily="50" charset="-128"/>
              </a:rPr>
              <a:t>おいて、不良</a:t>
            </a:r>
            <a:r>
              <a:rPr lang="ja-JP" altLang="en-US" sz="1200" dirty="0">
                <a:latin typeface="メイリオ" panose="020B0604030504040204" pitchFamily="50" charset="-128"/>
                <a:ea typeface="メイリオ" panose="020B0604030504040204" pitchFamily="50" charset="-128"/>
              </a:rPr>
              <a:t>債務は発生しておりません。</a:t>
            </a:r>
            <a:endParaRPr lang="en-US" altLang="ja-JP" sz="1200" dirty="0">
              <a:latin typeface="メイリオ" panose="020B0604030504040204" pitchFamily="50" charset="-128"/>
              <a:ea typeface="メイリオ" panose="020B0604030504040204" pitchFamily="50" charset="-128"/>
            </a:endParaRPr>
          </a:p>
          <a:p>
            <a:pPr marL="0" indent="0">
              <a:lnSpc>
                <a:spcPct val="150000"/>
              </a:lnSpc>
              <a:buNone/>
            </a:pPr>
            <a:endParaRPr lang="en-US" altLang="ja-JP" sz="1200" dirty="0">
              <a:latin typeface="メイリオ" panose="020B0604030504040204" pitchFamily="50" charset="-128"/>
              <a:ea typeface="メイリオ" panose="020B0604030504040204" pitchFamily="50" charset="-128"/>
            </a:endParaRPr>
          </a:p>
        </p:txBody>
      </p:sp>
      <p:pic>
        <p:nvPicPr>
          <p:cNvPr id="2" name="図 1"/>
          <p:cNvPicPr>
            <a:picLocks noChangeAspect="1"/>
          </p:cNvPicPr>
          <p:nvPr/>
        </p:nvPicPr>
        <p:blipFill>
          <a:blip r:embed="rId3"/>
          <a:stretch>
            <a:fillRect/>
          </a:stretch>
        </p:blipFill>
        <p:spPr>
          <a:xfrm>
            <a:off x="97247" y="908388"/>
            <a:ext cx="6663506" cy="4322439"/>
          </a:xfrm>
          <a:prstGeom prst="rect">
            <a:avLst/>
          </a:prstGeom>
        </p:spPr>
      </p:pic>
    </p:spTree>
    <p:extLst>
      <p:ext uri="{BB962C8B-B14F-4D97-AF65-F5344CB8AC3E}">
        <p14:creationId xmlns:p14="http://schemas.microsoft.com/office/powerpoint/2010/main" val="37136779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タイトル 1"/>
          <p:cNvSpPr txBox="1">
            <a:spLocks/>
          </p:cNvSpPr>
          <p:nvPr/>
        </p:nvSpPr>
        <p:spPr>
          <a:xfrm>
            <a:off x="4347407"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lgn="r">
              <a:buFont typeface="+mj-lt"/>
              <a:buAutoNum type="arabicPeriod" startAt="6"/>
            </a:pPr>
            <a:r>
              <a:rPr lang="ja-JP" altLang="en-US" sz="1600" b="1" dirty="0">
                <a:latin typeface="メイリオ" panose="020B0604030504040204" pitchFamily="50" charset="-128"/>
                <a:ea typeface="メイリオ" panose="020B0604030504040204" pitchFamily="50" charset="-128"/>
              </a:rPr>
              <a:t>経営指標</a:t>
            </a:r>
          </a:p>
        </p:txBody>
      </p:sp>
      <p:sp>
        <p:nvSpPr>
          <p:cNvPr id="16" name="テキスト ボックス 15"/>
          <p:cNvSpPr txBox="1"/>
          <p:nvPr/>
        </p:nvSpPr>
        <p:spPr>
          <a:xfrm>
            <a:off x="6577152" y="9690556"/>
            <a:ext cx="312906"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28</a:t>
            </a:r>
          </a:p>
        </p:txBody>
      </p:sp>
      <p:sp>
        <p:nvSpPr>
          <p:cNvPr id="4" name="タイトル 1"/>
          <p:cNvSpPr txBox="1">
            <a:spLocks/>
          </p:cNvSpPr>
          <p:nvPr/>
        </p:nvSpPr>
        <p:spPr>
          <a:xfrm>
            <a:off x="0" y="483463"/>
            <a:ext cx="5915025" cy="360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172800" indent="-342880">
              <a:buFont typeface="メイリオ" panose="020B0604030504040204" pitchFamily="50" charset="-128"/>
              <a:buChar char="※"/>
            </a:pPr>
            <a:r>
              <a:rPr lang="ja-JP" altLang="en-US" sz="1600" b="1" dirty="0" smtClean="0">
                <a:latin typeface="メイリオ" panose="020B0604030504040204" pitchFamily="50" charset="-128"/>
                <a:ea typeface="メイリオ" panose="020B0604030504040204" pitchFamily="50" charset="-128"/>
              </a:rPr>
              <a:t>類似団体平均について</a:t>
            </a:r>
            <a:endParaRPr lang="ja-JP" altLang="en-US" sz="1600" b="1" dirty="0">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279918" y="843463"/>
            <a:ext cx="6578082" cy="3970318"/>
          </a:xfrm>
          <a:prstGeom prst="rect">
            <a:avLst/>
          </a:prstGeom>
          <a:noFill/>
        </p:spPr>
        <p:txBody>
          <a:bodyPr wrap="square" rtlCol="0">
            <a:spAutoFit/>
          </a:bodyPr>
          <a:lstStyle/>
          <a:p>
            <a:pPr marL="171450" indent="-171450">
              <a:lnSpc>
                <a:spcPct val="150000"/>
              </a:lnSpc>
              <a:buFont typeface="Arial" panose="020B0604020202020204" pitchFamily="34" charset="0"/>
              <a:buChar char="•"/>
            </a:pPr>
            <a:r>
              <a:rPr kumimoji="1" lang="ja-JP" altLang="en-US" sz="1200" dirty="0" smtClean="0">
                <a:latin typeface="メイリオ" panose="020B0604030504040204" pitchFamily="50" charset="-128"/>
                <a:ea typeface="メイリオ" panose="020B0604030504040204" pitchFamily="50" charset="-128"/>
              </a:rPr>
              <a:t>類似団体平均の値は、総務省自治財政局編の地方公営企業年鑑（平成</a:t>
            </a:r>
            <a:r>
              <a:rPr kumimoji="1" lang="en-US" altLang="ja-JP" sz="1200" dirty="0" smtClean="0">
                <a:latin typeface="メイリオ" panose="020B0604030504040204" pitchFamily="50" charset="-128"/>
                <a:ea typeface="メイリオ" panose="020B0604030504040204" pitchFamily="50" charset="-128"/>
              </a:rPr>
              <a:t>26</a:t>
            </a:r>
            <a:r>
              <a:rPr kumimoji="1" lang="ja-JP" altLang="en-US" sz="1200" dirty="0" smtClean="0">
                <a:latin typeface="メイリオ" panose="020B0604030504040204" pitchFamily="50" charset="-128"/>
                <a:ea typeface="メイリオ" panose="020B0604030504040204" pitchFamily="50" charset="-128"/>
              </a:rPr>
              <a:t>年度・平成</a:t>
            </a:r>
            <a:r>
              <a:rPr kumimoji="1" lang="en-US" altLang="ja-JP" sz="1200" dirty="0" smtClean="0">
                <a:latin typeface="メイリオ" panose="020B0604030504040204" pitchFamily="50" charset="-128"/>
                <a:ea typeface="メイリオ" panose="020B0604030504040204" pitchFamily="50" charset="-128"/>
              </a:rPr>
              <a:t>27</a:t>
            </a:r>
            <a:r>
              <a:rPr kumimoji="1" lang="ja-JP" altLang="en-US" sz="1200" dirty="0" smtClean="0">
                <a:latin typeface="メイリオ" panose="020B0604030504040204" pitchFamily="50" charset="-128"/>
                <a:ea typeface="メイリオ" panose="020B0604030504040204" pitchFamily="50" charset="-128"/>
              </a:rPr>
              <a:t>年度・平成</a:t>
            </a:r>
            <a:r>
              <a:rPr kumimoji="1" lang="en-US" altLang="ja-JP" sz="1200" dirty="0" smtClean="0">
                <a:latin typeface="メイリオ" panose="020B0604030504040204" pitchFamily="50" charset="-128"/>
                <a:ea typeface="メイリオ" panose="020B0604030504040204" pitchFamily="50" charset="-128"/>
              </a:rPr>
              <a:t>28</a:t>
            </a:r>
            <a:r>
              <a:rPr kumimoji="1" lang="ja-JP" altLang="en-US" sz="1200" dirty="0" smtClean="0">
                <a:latin typeface="メイリオ" panose="020B0604030504040204" pitchFamily="50" charset="-128"/>
                <a:ea typeface="メイリオ" panose="020B0604030504040204" pitchFamily="50" charset="-128"/>
              </a:rPr>
              <a:t>年度）より算出</a:t>
            </a:r>
            <a:endParaRPr kumimoji="1" lang="en-US" altLang="ja-JP" sz="1200" dirty="0" smtClean="0">
              <a:latin typeface="メイリオ" panose="020B0604030504040204" pitchFamily="50" charset="-128"/>
              <a:ea typeface="メイリオ" panose="020B0604030504040204" pitchFamily="50" charset="-128"/>
            </a:endParaRPr>
          </a:p>
          <a:p>
            <a:pPr marL="171450" indent="-171450">
              <a:lnSpc>
                <a:spcPct val="150000"/>
              </a:lnSpc>
              <a:buFont typeface="Arial" panose="020B0604020202020204" pitchFamily="34" charset="0"/>
              <a:buChar char="•"/>
            </a:pPr>
            <a:r>
              <a:rPr lang="ja-JP" altLang="en-US" sz="1200" dirty="0">
                <a:latin typeface="メイリオ" panose="020B0604030504040204" pitchFamily="50" charset="-128"/>
                <a:ea typeface="メイリオ" panose="020B0604030504040204" pitchFamily="50" charset="-128"/>
              </a:rPr>
              <a:t>港湾施設提供事業は</a:t>
            </a:r>
            <a:r>
              <a:rPr lang="ja-JP" altLang="en-US" sz="1200" dirty="0" smtClean="0">
                <a:latin typeface="メイリオ" panose="020B0604030504040204" pitchFamily="50" charset="-128"/>
                <a:ea typeface="メイリオ" panose="020B0604030504040204" pitchFamily="50" charset="-128"/>
              </a:rPr>
              <a:t>、地方</a:t>
            </a:r>
            <a:r>
              <a:rPr lang="ja-JP" altLang="en-US" sz="1200" dirty="0">
                <a:latin typeface="メイリオ" panose="020B0604030504040204" pitchFamily="50" charset="-128"/>
                <a:ea typeface="メイリオ" panose="020B0604030504040204" pitchFamily="50" charset="-128"/>
              </a:rPr>
              <a:t>公営企業法財務規定等適用</a:t>
            </a:r>
            <a:r>
              <a:rPr lang="ja-JP" altLang="en-US" sz="1200" dirty="0" smtClean="0">
                <a:latin typeface="メイリオ" panose="020B0604030504040204" pitchFamily="50" charset="-128"/>
                <a:ea typeface="メイリオ" panose="020B0604030504040204" pitchFamily="50" charset="-128"/>
              </a:rPr>
              <a:t>の港湾整備事業</a:t>
            </a:r>
            <a:r>
              <a:rPr lang="en-US" altLang="ja-JP" sz="1200" dirty="0" smtClean="0">
                <a:latin typeface="メイリオ" panose="020B0604030504040204" pitchFamily="50" charset="-128"/>
                <a:ea typeface="メイリオ" panose="020B0604030504040204" pitchFamily="50" charset="-128"/>
              </a:rPr>
              <a:t>7</a:t>
            </a:r>
            <a:r>
              <a:rPr lang="ja-JP" altLang="en-US" sz="1200" dirty="0" smtClean="0">
                <a:latin typeface="メイリオ" panose="020B0604030504040204" pitchFamily="50" charset="-128"/>
                <a:ea typeface="メイリオ" panose="020B0604030504040204" pitchFamily="50" charset="-128"/>
              </a:rPr>
              <a:t>事業（</a:t>
            </a:r>
            <a:r>
              <a:rPr lang="ja-JP" altLang="en-US" sz="1200" dirty="0">
                <a:latin typeface="メイリオ" panose="020B0604030504040204" pitchFamily="50" charset="-128"/>
                <a:ea typeface="メイリオ" panose="020B0604030504040204" pitchFamily="50" charset="-128"/>
              </a:rPr>
              <a:t>東京都・長崎県</a:t>
            </a:r>
            <a:r>
              <a:rPr lang="ja-JP" altLang="en-US" sz="1200" dirty="0" smtClean="0">
                <a:latin typeface="メイリオ" panose="020B0604030504040204" pitchFamily="50" charset="-128"/>
                <a:ea typeface="メイリオ" panose="020B0604030504040204" pitchFamily="50" charset="-128"/>
              </a:rPr>
              <a:t>・神戸市</a:t>
            </a:r>
            <a:r>
              <a:rPr lang="ja-JP" altLang="en-US" sz="1200" dirty="0">
                <a:latin typeface="メイリオ" panose="020B0604030504040204" pitchFamily="50" charset="-128"/>
                <a:ea typeface="メイリオ" panose="020B0604030504040204" pitchFamily="50" charset="-128"/>
              </a:rPr>
              <a:t>・室蘭市・釧路市・根室市・名古屋港管理</a:t>
            </a:r>
            <a:r>
              <a:rPr lang="ja-JP" altLang="en-US" sz="1200" dirty="0" smtClean="0">
                <a:latin typeface="メイリオ" panose="020B0604030504040204" pitchFamily="50" charset="-128"/>
                <a:ea typeface="メイリオ" panose="020B0604030504040204" pitchFamily="50" charset="-128"/>
              </a:rPr>
              <a:t>組合、本市は除く）のうち、総資産額が</a:t>
            </a:r>
            <a:r>
              <a:rPr lang="en-US" altLang="ja-JP" sz="1200" dirty="0" smtClean="0">
                <a:latin typeface="メイリオ" panose="020B0604030504040204" pitchFamily="50" charset="-128"/>
                <a:ea typeface="メイリオ" panose="020B0604030504040204" pitchFamily="50" charset="-128"/>
              </a:rPr>
              <a:t>100</a:t>
            </a:r>
            <a:r>
              <a:rPr lang="ja-JP" altLang="en-US" sz="1200" dirty="0">
                <a:latin typeface="メイリオ" panose="020B0604030504040204" pitchFamily="50" charset="-128"/>
                <a:ea typeface="メイリオ" panose="020B0604030504040204" pitchFamily="50" charset="-128"/>
              </a:rPr>
              <a:t>億</a:t>
            </a:r>
            <a:r>
              <a:rPr lang="ja-JP" altLang="en-US" sz="1200" dirty="0" smtClean="0">
                <a:latin typeface="メイリオ" panose="020B0604030504040204" pitchFamily="50" charset="-128"/>
                <a:ea typeface="メイリオ" panose="020B0604030504040204" pitchFamily="50" charset="-128"/>
              </a:rPr>
              <a:t>円以上の</a:t>
            </a:r>
            <a:r>
              <a:rPr lang="ja-JP" altLang="en-US" sz="1200" dirty="0">
                <a:latin typeface="メイリオ" panose="020B0604030504040204" pitchFamily="50" charset="-128"/>
                <a:ea typeface="メイリオ" panose="020B0604030504040204" pitchFamily="50" charset="-128"/>
              </a:rPr>
              <a:t>３</a:t>
            </a:r>
            <a:r>
              <a:rPr lang="ja-JP" altLang="en-US" sz="1200" dirty="0" smtClean="0">
                <a:latin typeface="メイリオ" panose="020B0604030504040204" pitchFamily="50" charset="-128"/>
                <a:ea typeface="メイリオ" panose="020B0604030504040204" pitchFamily="50" charset="-128"/>
              </a:rPr>
              <a:t>事業（東京都・神戸市・名古屋港管理組合）の平均値</a:t>
            </a:r>
            <a:endParaRPr lang="en-US" altLang="ja-JP" sz="1200" dirty="0" smtClean="0">
              <a:latin typeface="メイリオ" panose="020B0604030504040204" pitchFamily="50" charset="-128"/>
              <a:ea typeface="メイリオ" panose="020B0604030504040204" pitchFamily="50" charset="-128"/>
            </a:endParaRPr>
          </a:p>
          <a:p>
            <a:pPr marL="171450" indent="-171450">
              <a:lnSpc>
                <a:spcPct val="150000"/>
              </a:lnSpc>
              <a:buFont typeface="Arial" panose="020B0604020202020204" pitchFamily="34" charset="0"/>
              <a:buChar char="•"/>
            </a:pPr>
            <a:r>
              <a:rPr lang="ja-JP" altLang="en-US" sz="1200" dirty="0">
                <a:latin typeface="メイリオ" panose="020B0604030504040204" pitchFamily="50" charset="-128"/>
                <a:ea typeface="メイリオ" panose="020B0604030504040204" pitchFamily="50" charset="-128"/>
              </a:rPr>
              <a:t>大阪港埋立事業は</a:t>
            </a:r>
            <a:r>
              <a:rPr lang="ja-JP" altLang="en-US" sz="1200" dirty="0" smtClean="0">
                <a:latin typeface="メイリオ" panose="020B0604030504040204" pitchFamily="50" charset="-128"/>
                <a:ea typeface="メイリオ" panose="020B0604030504040204" pitchFamily="50" charset="-128"/>
              </a:rPr>
              <a:t>、地方</a:t>
            </a:r>
            <a:r>
              <a:rPr lang="ja-JP" altLang="en-US" sz="1200" dirty="0">
                <a:latin typeface="メイリオ" panose="020B0604030504040204" pitchFamily="50" charset="-128"/>
                <a:ea typeface="メイリオ" panose="020B0604030504040204" pitchFamily="50" charset="-128"/>
              </a:rPr>
              <a:t>公営企業法財務規定等適用</a:t>
            </a:r>
            <a:r>
              <a:rPr lang="ja-JP" altLang="en-US" sz="1200" dirty="0" smtClean="0">
                <a:latin typeface="メイリオ" panose="020B0604030504040204" pitchFamily="50" charset="-128"/>
                <a:ea typeface="メイリオ" panose="020B0604030504040204" pitchFamily="50" charset="-128"/>
              </a:rPr>
              <a:t>の臨海土地造成事業</a:t>
            </a:r>
            <a:r>
              <a:rPr lang="en-US" altLang="ja-JP" sz="1200" dirty="0" smtClean="0">
                <a:latin typeface="メイリオ" panose="020B0604030504040204" pitchFamily="50" charset="-128"/>
                <a:ea typeface="メイリオ" panose="020B0604030504040204" pitchFamily="50" charset="-128"/>
              </a:rPr>
              <a:t>18</a:t>
            </a:r>
            <a:r>
              <a:rPr lang="ja-JP" altLang="en-US" sz="1200" dirty="0" smtClean="0">
                <a:latin typeface="メイリオ" panose="020B0604030504040204" pitchFamily="50" charset="-128"/>
                <a:ea typeface="メイリオ" panose="020B0604030504040204" pitchFamily="50" charset="-128"/>
              </a:rPr>
              <a:t>事業（</a:t>
            </a:r>
            <a:r>
              <a:rPr lang="ja-JP" altLang="en-US" sz="1200" dirty="0">
                <a:latin typeface="メイリオ" panose="020B0604030504040204" pitchFamily="50" charset="-128"/>
                <a:ea typeface="メイリオ" panose="020B0604030504040204" pitchFamily="50" charset="-128"/>
              </a:rPr>
              <a:t>千葉県・東京都・新潟県・石川県・福井県・和歌山県・鳥取県・島根県・広島県・福岡県・長崎県・横浜市・神戸市・室蘭市・釧路市・根室市・明石市・名古屋港管理</a:t>
            </a:r>
            <a:r>
              <a:rPr lang="ja-JP" altLang="en-US" sz="1200" dirty="0" smtClean="0">
                <a:latin typeface="メイリオ" panose="020B0604030504040204" pitchFamily="50" charset="-128"/>
                <a:ea typeface="メイリオ" panose="020B0604030504040204" pitchFamily="50" charset="-128"/>
              </a:rPr>
              <a:t>組合、本市は除く）のうち、総資産額が</a:t>
            </a:r>
            <a:r>
              <a:rPr lang="en-US" altLang="ja-JP" sz="1200" dirty="0" smtClean="0">
                <a:latin typeface="メイリオ" panose="020B0604030504040204" pitchFamily="50" charset="-128"/>
                <a:ea typeface="メイリオ" panose="020B0604030504040204" pitchFamily="50" charset="-128"/>
              </a:rPr>
              <a:t>1,000</a:t>
            </a:r>
            <a:r>
              <a:rPr lang="ja-JP" altLang="en-US" sz="1200" dirty="0" smtClean="0">
                <a:latin typeface="メイリオ" panose="020B0604030504040204" pitchFamily="50" charset="-128"/>
                <a:ea typeface="メイリオ" panose="020B0604030504040204" pitchFamily="50" charset="-128"/>
              </a:rPr>
              <a:t>億円以上の５事業（千葉県・東京都・福井県・横浜市・神戸市）の平均値</a:t>
            </a:r>
            <a:endParaRPr lang="en-US" altLang="ja-JP" sz="1200" dirty="0">
              <a:latin typeface="メイリオ" panose="020B0604030504040204" pitchFamily="50" charset="-128"/>
              <a:ea typeface="メイリオ" panose="020B0604030504040204" pitchFamily="50" charset="-128"/>
            </a:endParaRPr>
          </a:p>
          <a:p>
            <a:pPr marL="171450" indent="-171450">
              <a:lnSpc>
                <a:spcPct val="150000"/>
              </a:lnSpc>
              <a:buFont typeface="Arial" panose="020B0604020202020204" pitchFamily="34" charset="0"/>
              <a:buChar char="•"/>
            </a:pPr>
            <a:r>
              <a:rPr lang="ja-JP" altLang="en-US" sz="1200" dirty="0" smtClean="0">
                <a:latin typeface="メイリオ" panose="020B0604030504040204" pitchFamily="50" charset="-128"/>
                <a:ea typeface="メイリオ" panose="020B0604030504040204" pitchFamily="50" charset="-128"/>
              </a:rPr>
              <a:t>なお、上記の事業（類似団体）によっては、指標の算出に必要なデータが示されていない場合</a:t>
            </a:r>
            <a:r>
              <a:rPr lang="ja-JP" altLang="en-US" sz="1200" smtClean="0">
                <a:latin typeface="メイリオ" panose="020B0604030504040204" pitchFamily="50" charset="-128"/>
                <a:ea typeface="メイリオ" panose="020B0604030504040204" pitchFamily="50" charset="-128"/>
              </a:rPr>
              <a:t>があるため、</a:t>
            </a:r>
            <a:r>
              <a:rPr lang="ja-JP" altLang="en-US" sz="1200" dirty="0" smtClean="0">
                <a:latin typeface="メイリオ" panose="020B0604030504040204" pitchFamily="50" charset="-128"/>
                <a:ea typeface="メイリオ" panose="020B0604030504040204" pitchFamily="50" charset="-128"/>
              </a:rPr>
              <a:t>類似団体平均は必ずしも全ての類似団体の平均となっていない場合</a:t>
            </a:r>
            <a:r>
              <a:rPr lang="ja-JP" altLang="en-US" sz="1200" smtClean="0">
                <a:latin typeface="メイリオ" panose="020B0604030504040204" pitchFamily="50" charset="-128"/>
                <a:ea typeface="メイリオ" panose="020B0604030504040204" pitchFamily="50" charset="-128"/>
              </a:rPr>
              <a:t>があります。</a:t>
            </a:r>
            <a:endParaRPr lang="ja-JP" altLang="en-US" sz="1200" dirty="0">
              <a:latin typeface="メイリオ" panose="020B0604030504040204" pitchFamily="50" charset="-128"/>
              <a:ea typeface="メイリオ" panose="020B0604030504040204" pitchFamily="50" charset="-128"/>
            </a:endParaRPr>
          </a:p>
          <a:p>
            <a:pPr marL="171450" indent="-171450">
              <a:lnSpc>
                <a:spcPct val="150000"/>
              </a:lnSpc>
              <a:buFont typeface="Arial" panose="020B0604020202020204" pitchFamily="34" charset="0"/>
              <a:buChar char="•"/>
            </a:pPr>
            <a:endParaRPr kumimoji="1" lang="ja-JP" altLang="en-US" sz="12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1354482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12827" y="360001"/>
            <a:ext cx="5915025" cy="504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ea"/>
              <a:buAutoNum type="circleNumDbPlain"/>
            </a:pPr>
            <a:r>
              <a:rPr lang="ja-JP" altLang="en-US" sz="1600" b="1" dirty="0" smtClean="0">
                <a:latin typeface="メイリオ" panose="020B0604030504040204" pitchFamily="50" charset="-128"/>
                <a:ea typeface="メイリオ" panose="020B0604030504040204" pitchFamily="50" charset="-128"/>
              </a:rPr>
              <a:t>比較</a:t>
            </a:r>
            <a:r>
              <a:rPr lang="ja-JP" altLang="en-US" sz="1600" b="1" dirty="0">
                <a:latin typeface="メイリオ" panose="020B0604030504040204" pitchFamily="50" charset="-128"/>
                <a:ea typeface="メイリオ" panose="020B0604030504040204" pitchFamily="50" charset="-128"/>
              </a:rPr>
              <a:t>貸借対照表</a:t>
            </a:r>
          </a:p>
        </p:txBody>
      </p:sp>
      <p:pic>
        <p:nvPicPr>
          <p:cNvPr id="20" name="図 19"/>
          <p:cNvPicPr>
            <a:picLocks noChangeAspect="1"/>
          </p:cNvPicPr>
          <p:nvPr/>
        </p:nvPicPr>
        <p:blipFill>
          <a:blip r:embed="rId3"/>
          <a:stretch>
            <a:fillRect/>
          </a:stretch>
        </p:blipFill>
        <p:spPr>
          <a:xfrm>
            <a:off x="244422" y="825017"/>
            <a:ext cx="6408000" cy="8803986"/>
          </a:xfrm>
          <a:prstGeom prst="rect">
            <a:avLst/>
          </a:prstGeom>
        </p:spPr>
      </p:pic>
      <p:sp>
        <p:nvSpPr>
          <p:cNvPr id="9"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7"/>
            </a:pPr>
            <a:r>
              <a:rPr lang="ja-JP" altLang="en-US" sz="1600" b="1" dirty="0">
                <a:latin typeface="メイリオ" panose="020B0604030504040204" pitchFamily="50" charset="-128"/>
                <a:ea typeface="メイリオ" panose="020B0604030504040204" pitchFamily="50" charset="-128"/>
              </a:rPr>
              <a:t>財務諸表</a:t>
            </a:r>
          </a:p>
        </p:txBody>
      </p:sp>
      <p:sp>
        <p:nvSpPr>
          <p:cNvPr id="10" name="テキスト ボックス 9"/>
          <p:cNvSpPr txBox="1"/>
          <p:nvPr/>
        </p:nvSpPr>
        <p:spPr>
          <a:xfrm>
            <a:off x="-12827" y="9690556"/>
            <a:ext cx="312907"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en-US" altLang="ja-JP" sz="800" dirty="0" smtClean="0">
                <a:latin typeface="メイリオ" panose="020B0604030504040204" pitchFamily="50" charset="-128"/>
                <a:ea typeface="メイリオ" panose="020B0604030504040204" pitchFamily="50" charset="-128"/>
              </a:rPr>
              <a:t>2</a:t>
            </a:r>
            <a:r>
              <a:rPr lang="en-US" altLang="ja-JP" sz="800" dirty="0">
                <a:latin typeface="メイリオ" panose="020B0604030504040204" pitchFamily="50" charset="-128"/>
                <a:ea typeface="メイリオ" panose="020B0604030504040204" pitchFamily="50" charset="-128"/>
              </a:rPr>
              <a:t>9</a:t>
            </a:r>
            <a:endParaRPr lang="ja-JP" altLang="en-US" sz="8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498996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図 9"/>
          <p:cNvPicPr>
            <a:picLocks noChangeAspect="1"/>
          </p:cNvPicPr>
          <p:nvPr/>
        </p:nvPicPr>
        <p:blipFill>
          <a:blip r:embed="rId2"/>
          <a:stretch>
            <a:fillRect/>
          </a:stretch>
        </p:blipFill>
        <p:spPr>
          <a:xfrm>
            <a:off x="224999" y="717410"/>
            <a:ext cx="6408000" cy="8306932"/>
          </a:xfrm>
          <a:prstGeom prst="rect">
            <a:avLst/>
          </a:prstGeom>
        </p:spPr>
      </p:pic>
      <p:sp>
        <p:nvSpPr>
          <p:cNvPr id="8" name="タイトル 1"/>
          <p:cNvSpPr txBox="1">
            <a:spLocks/>
          </p:cNvSpPr>
          <p:nvPr/>
        </p:nvSpPr>
        <p:spPr>
          <a:xfrm>
            <a:off x="4347407"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lgn="r">
              <a:buFont typeface="+mj-lt"/>
              <a:buAutoNum type="arabicPeriod" startAt="7"/>
            </a:pPr>
            <a:r>
              <a:rPr lang="ja-JP" altLang="en-US" sz="1600" b="1" dirty="0">
                <a:latin typeface="メイリオ" panose="020B0604030504040204" pitchFamily="50" charset="-128"/>
                <a:ea typeface="メイリオ" panose="020B0604030504040204" pitchFamily="50" charset="-128"/>
              </a:rPr>
              <a:t>財務諸表</a:t>
            </a:r>
          </a:p>
        </p:txBody>
      </p:sp>
      <p:sp>
        <p:nvSpPr>
          <p:cNvPr id="9" name="テキスト ボックス 8"/>
          <p:cNvSpPr txBox="1"/>
          <p:nvPr/>
        </p:nvSpPr>
        <p:spPr>
          <a:xfrm>
            <a:off x="6577151" y="9690556"/>
            <a:ext cx="312906"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en-US" altLang="ja-JP" sz="800" dirty="0" smtClean="0">
                <a:latin typeface="メイリオ" panose="020B0604030504040204" pitchFamily="50" charset="-128"/>
                <a:ea typeface="メイリオ" panose="020B0604030504040204" pitchFamily="50" charset="-128"/>
              </a:rPr>
              <a:t>30</a:t>
            </a:r>
          </a:p>
        </p:txBody>
      </p:sp>
    </p:spTree>
    <p:extLst>
      <p:ext uri="{BB962C8B-B14F-4D97-AF65-F5344CB8AC3E}">
        <p14:creationId xmlns:p14="http://schemas.microsoft.com/office/powerpoint/2010/main" val="25678516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2"/>
          <a:stretch>
            <a:fillRect/>
          </a:stretch>
        </p:blipFill>
        <p:spPr>
          <a:xfrm>
            <a:off x="212193" y="1286855"/>
            <a:ext cx="6480000" cy="7762950"/>
          </a:xfrm>
          <a:prstGeom prst="rect">
            <a:avLst/>
          </a:prstGeom>
        </p:spPr>
      </p:pic>
      <p:sp>
        <p:nvSpPr>
          <p:cNvPr id="2" name="タイトル 1"/>
          <p:cNvSpPr>
            <a:spLocks noGrp="1"/>
          </p:cNvSpPr>
          <p:nvPr>
            <p:ph type="title"/>
          </p:nvPr>
        </p:nvSpPr>
        <p:spPr>
          <a:xfrm>
            <a:off x="0" y="360001"/>
            <a:ext cx="5915025" cy="504000"/>
          </a:xfrm>
        </p:spPr>
        <p:txBody>
          <a:bodyPr>
            <a:normAutofit/>
          </a:bodyPr>
          <a:lstStyle/>
          <a:p>
            <a:pPr marL="342900" indent="-342900">
              <a:buFont typeface="+mj-ea"/>
              <a:buAutoNum type="circleNumDbPlain" startAt="2"/>
            </a:pPr>
            <a:r>
              <a:rPr lang="ja-JP" altLang="en-US" sz="1600" b="1" dirty="0" smtClean="0">
                <a:latin typeface="メイリオ" panose="020B0604030504040204" pitchFamily="50" charset="-128"/>
                <a:ea typeface="メイリオ" panose="020B0604030504040204" pitchFamily="50" charset="-128"/>
              </a:rPr>
              <a:t>比較</a:t>
            </a:r>
            <a:r>
              <a:rPr lang="ja-JP" altLang="en-US" sz="1600" b="1" dirty="0">
                <a:latin typeface="メイリオ" panose="020B0604030504040204" pitchFamily="50" charset="-128"/>
                <a:ea typeface="メイリオ" panose="020B0604030504040204" pitchFamily="50" charset="-128"/>
              </a:rPr>
              <a:t>損益計算書</a:t>
            </a:r>
          </a:p>
        </p:txBody>
      </p:sp>
      <p:sp>
        <p:nvSpPr>
          <p:cNvPr id="4" name="タイトル 1"/>
          <p:cNvSpPr txBox="1">
            <a:spLocks/>
          </p:cNvSpPr>
          <p:nvPr/>
        </p:nvSpPr>
        <p:spPr>
          <a:xfrm>
            <a:off x="-12826" y="864001"/>
            <a:ext cx="5915025" cy="360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000" indent="-342000">
              <a:buFont typeface="+mj-lt"/>
              <a:buAutoNum type="romanLcPeriod"/>
            </a:pPr>
            <a:r>
              <a:rPr lang="ja-JP" altLang="en-US" sz="1600" b="1" dirty="0" smtClean="0">
                <a:solidFill>
                  <a:srgbClr val="0070C0"/>
                </a:solidFill>
                <a:latin typeface="メイリオ" panose="020B0604030504040204" pitchFamily="50" charset="-128"/>
                <a:ea typeface="メイリオ" panose="020B0604030504040204" pitchFamily="50" charset="-128"/>
              </a:rPr>
              <a:t>港湾</a:t>
            </a:r>
            <a:r>
              <a:rPr lang="ja-JP" altLang="en-US" sz="1600" b="1" dirty="0">
                <a:solidFill>
                  <a:srgbClr val="0070C0"/>
                </a:solidFill>
                <a:latin typeface="メイリオ" panose="020B0604030504040204" pitchFamily="50" charset="-128"/>
                <a:ea typeface="メイリオ" panose="020B0604030504040204" pitchFamily="50" charset="-128"/>
              </a:rPr>
              <a:t>施設提供事業</a:t>
            </a:r>
          </a:p>
        </p:txBody>
      </p:sp>
      <p:sp>
        <p:nvSpPr>
          <p:cNvPr id="11"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7"/>
            </a:pPr>
            <a:r>
              <a:rPr lang="ja-JP" altLang="en-US" sz="1600" b="1" dirty="0">
                <a:latin typeface="メイリオ" panose="020B0604030504040204" pitchFamily="50" charset="-128"/>
                <a:ea typeface="メイリオ" panose="020B0604030504040204" pitchFamily="50" charset="-128"/>
              </a:rPr>
              <a:t>財務諸表</a:t>
            </a:r>
          </a:p>
        </p:txBody>
      </p:sp>
      <p:sp>
        <p:nvSpPr>
          <p:cNvPr id="12" name="テキスト ボックス 11"/>
          <p:cNvSpPr txBox="1"/>
          <p:nvPr/>
        </p:nvSpPr>
        <p:spPr>
          <a:xfrm>
            <a:off x="-12826" y="9690556"/>
            <a:ext cx="312907"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en-US" altLang="ja-JP" sz="800" dirty="0" smtClean="0">
                <a:latin typeface="メイリオ" panose="020B0604030504040204" pitchFamily="50" charset="-128"/>
                <a:ea typeface="メイリオ" panose="020B0604030504040204" pitchFamily="50" charset="-128"/>
              </a:rPr>
              <a:t>31</a:t>
            </a:r>
            <a:endParaRPr lang="ja-JP" altLang="en-US" sz="8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7172188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p:cNvSpPr txBox="1">
            <a:spLocks/>
          </p:cNvSpPr>
          <p:nvPr/>
        </p:nvSpPr>
        <p:spPr>
          <a:xfrm>
            <a:off x="0" y="5350367"/>
            <a:ext cx="6858000" cy="4230362"/>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a:lnSpc>
                <a:spcPct val="150000"/>
              </a:lnSpc>
            </a:pPr>
            <a:r>
              <a:rPr lang="ja-JP" altLang="en-US" sz="1200" b="1" dirty="0" smtClean="0">
                <a:latin typeface="メイリオ" panose="020B0604030504040204" pitchFamily="50" charset="-128"/>
                <a:ea typeface="メイリオ" panose="020B0604030504040204" pitchFamily="50" charset="-128"/>
              </a:rPr>
              <a:t>港湾施設提供事業の収益性について</a:t>
            </a:r>
            <a:endParaRPr lang="en-US" altLang="ja-JP" sz="1200" b="1" dirty="0" smtClean="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荷役機械事業の収益性については、各指標ともに、前年度と比較して悪化しております。営業収支比率及び経常収支比率については、荷役機械の稼働時間</a:t>
            </a:r>
            <a:r>
              <a:rPr lang="ja-JP" altLang="en-US" sz="1200" dirty="0" smtClean="0">
                <a:latin typeface="メイリオ" panose="020B0604030504040204" pitchFamily="50" charset="-128"/>
                <a:ea typeface="メイリオ" panose="020B0604030504040204" pitchFamily="50" charset="-128"/>
              </a:rPr>
              <a:t>が減少</a:t>
            </a:r>
            <a:r>
              <a:rPr lang="ja-JP" altLang="en-US" sz="1200" dirty="0">
                <a:latin typeface="メイリオ" panose="020B0604030504040204" pitchFamily="50" charset="-128"/>
                <a:ea typeface="メイリオ" panose="020B0604030504040204" pitchFamily="50" charset="-128"/>
              </a:rPr>
              <a:t>したことにより営業収益が減少したことや、荷役機械の劣化診断業務をおこなったことにより営業費用が増加したためです。また、総収支比率</a:t>
            </a:r>
            <a:r>
              <a:rPr lang="ja-JP" altLang="en-US" sz="1200" dirty="0" smtClean="0">
                <a:latin typeface="メイリオ" panose="020B0604030504040204" pitchFamily="50" charset="-128"/>
                <a:ea typeface="メイリオ" panose="020B0604030504040204" pitchFamily="50" charset="-128"/>
              </a:rPr>
              <a:t>が悪化</a:t>
            </a:r>
            <a:r>
              <a:rPr lang="ja-JP" altLang="en-US" sz="1200" dirty="0">
                <a:latin typeface="メイリオ" panose="020B0604030504040204" pitchFamily="50" charset="-128"/>
                <a:ea typeface="メイリオ" panose="020B0604030504040204" pitchFamily="50" charset="-128"/>
              </a:rPr>
              <a:t>した要因は、荷役機械事業において減損損失の認識を行った</a:t>
            </a:r>
            <a:r>
              <a:rPr lang="ja-JP" altLang="en-US" sz="1200" dirty="0" smtClean="0">
                <a:latin typeface="メイリオ" panose="020B0604030504040204" pitchFamily="50" charset="-128"/>
                <a:ea typeface="メイリオ" panose="020B0604030504040204" pitchFamily="50" charset="-128"/>
              </a:rPr>
              <a:t>ためで</a:t>
            </a:r>
            <a:r>
              <a:rPr lang="ja-JP" altLang="en-US" sz="1200" dirty="0">
                <a:latin typeface="メイリオ" panose="020B0604030504040204" pitchFamily="50" charset="-128"/>
                <a:ea typeface="メイリオ" panose="020B0604030504040204" pitchFamily="50" charset="-128"/>
              </a:rPr>
              <a:t>す</a:t>
            </a:r>
            <a:r>
              <a:rPr lang="ja-JP" altLang="en-US" sz="1200" dirty="0" smtClean="0">
                <a:latin typeface="メイリオ" panose="020B0604030504040204" pitchFamily="50" charset="-128"/>
                <a:ea typeface="メイリオ" panose="020B0604030504040204" pitchFamily="50" charset="-128"/>
              </a:rPr>
              <a:t>。</a:t>
            </a:r>
            <a:endParaRPr lang="en-US" altLang="ja-JP" sz="1200"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上屋倉庫事業の収益性については、各指標ともに、前年度と比較して改善しております。これは、</a:t>
            </a:r>
            <a:r>
              <a:rPr lang="en-US" altLang="ja-JP" sz="1200" dirty="0" smtClean="0">
                <a:latin typeface="メイリオ" panose="020B0604030504040204" pitchFamily="50" charset="-128"/>
                <a:ea typeface="メイリオ" panose="020B0604030504040204" pitchFamily="50" charset="-128"/>
              </a:rPr>
              <a:t>C-9</a:t>
            </a:r>
            <a:r>
              <a:rPr lang="ja-JP" altLang="en-US" sz="1200" dirty="0">
                <a:latin typeface="メイリオ" panose="020B0604030504040204" pitchFamily="50" charset="-128"/>
                <a:ea typeface="メイリオ" panose="020B0604030504040204" pitchFamily="50" charset="-128"/>
              </a:rPr>
              <a:t>ターミナル</a:t>
            </a:r>
            <a:r>
              <a:rPr lang="ja-JP" altLang="en-US" sz="1200" dirty="0" smtClean="0">
                <a:latin typeface="メイリオ" panose="020B0604030504040204" pitchFamily="50" charset="-128"/>
                <a:ea typeface="メイリオ" panose="020B0604030504040204" pitchFamily="50" charset="-128"/>
              </a:rPr>
              <a:t>を</a:t>
            </a:r>
            <a:r>
              <a:rPr lang="ja-JP" altLang="en-US" sz="1200" dirty="0">
                <a:latin typeface="メイリオ" panose="020B0604030504040204" pitchFamily="50" charset="-128"/>
                <a:ea typeface="メイリオ" panose="020B0604030504040204" pitchFamily="50" charset="-128"/>
              </a:rPr>
              <a:t>売却したことや、</a:t>
            </a:r>
            <a:r>
              <a:rPr lang="en-US" altLang="ja-JP" sz="1200" dirty="0">
                <a:latin typeface="メイリオ" panose="020B0604030504040204" pitchFamily="50" charset="-128"/>
                <a:ea typeface="メイリオ" panose="020B0604030504040204" pitchFamily="50" charset="-128"/>
              </a:rPr>
              <a:t>R</a:t>
            </a:r>
            <a:r>
              <a:rPr lang="ja-JP" altLang="en-US" sz="1200" dirty="0" smtClean="0">
                <a:latin typeface="メイリオ" panose="020B0604030504040204" pitchFamily="50" charset="-128"/>
                <a:ea typeface="メイリオ" panose="020B0604030504040204" pitchFamily="50" charset="-128"/>
              </a:rPr>
              <a:t>地区荷さばき</a:t>
            </a:r>
            <a:r>
              <a:rPr lang="ja-JP" altLang="en-US" sz="1200" dirty="0">
                <a:latin typeface="メイリオ" panose="020B0604030504040204" pitchFamily="50" charset="-128"/>
                <a:ea typeface="メイリオ" panose="020B0604030504040204" pitchFamily="50" charset="-128"/>
              </a:rPr>
              <a:t>地</a:t>
            </a:r>
            <a:r>
              <a:rPr lang="ja-JP" altLang="en-US" sz="1200" dirty="0" smtClean="0">
                <a:latin typeface="メイリオ" panose="020B0604030504040204" pitchFamily="50" charset="-128"/>
                <a:ea typeface="メイリオ" panose="020B0604030504040204" pitchFamily="50" charset="-128"/>
              </a:rPr>
              <a:t>の</a:t>
            </a:r>
            <a:r>
              <a:rPr lang="ja-JP" altLang="en-US" sz="1200" dirty="0">
                <a:latin typeface="メイリオ" panose="020B0604030504040204" pitchFamily="50" charset="-128"/>
                <a:ea typeface="メイリオ" panose="020B0604030504040204" pitchFamily="50" charset="-128"/>
              </a:rPr>
              <a:t>一部を供用廃止したことにより、大阪港埋立事業へ</a:t>
            </a:r>
            <a:r>
              <a:rPr lang="ja-JP" altLang="en-US" sz="1200" dirty="0" smtClean="0">
                <a:latin typeface="メイリオ" panose="020B0604030504040204" pitchFamily="50" charset="-128"/>
                <a:ea typeface="メイリオ" panose="020B0604030504040204" pitchFamily="50" charset="-128"/>
              </a:rPr>
              <a:t>支払う埠頭用地</a:t>
            </a:r>
            <a:r>
              <a:rPr lang="ja-JP" altLang="en-US" sz="1200" dirty="0">
                <a:latin typeface="メイリオ" panose="020B0604030504040204" pitchFamily="50" charset="-128"/>
                <a:ea typeface="メイリオ" panose="020B0604030504040204" pitchFamily="50" charset="-128"/>
              </a:rPr>
              <a:t>の賃借料が減少したことなどが要因となっております。</a:t>
            </a:r>
            <a:endParaRPr lang="en-US" altLang="ja-JP" sz="1200"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これらの結果、港湾施設提供事業全体の収益性については、各指標ともに、平成</a:t>
            </a:r>
            <a:r>
              <a:rPr lang="en-US" altLang="ja-JP" sz="1200" dirty="0">
                <a:latin typeface="メイリオ" panose="020B0604030504040204" pitchFamily="50" charset="-128"/>
                <a:ea typeface="メイリオ" panose="020B0604030504040204" pitchFamily="50" charset="-128"/>
              </a:rPr>
              <a:t>27</a:t>
            </a:r>
            <a:r>
              <a:rPr lang="ja-JP" altLang="en-US" sz="1200" dirty="0">
                <a:latin typeface="メイリオ" panose="020B0604030504040204" pitchFamily="50" charset="-128"/>
                <a:ea typeface="メイリオ" panose="020B0604030504040204" pitchFamily="50" charset="-128"/>
              </a:rPr>
              <a:t>年度以降改善傾向にあります。しかしながら、営業収支比率が、</a:t>
            </a:r>
            <a:r>
              <a:rPr lang="en-US" altLang="ja-JP" sz="1200" dirty="0">
                <a:latin typeface="メイリオ" panose="020B0604030504040204" pitchFamily="50" charset="-128"/>
                <a:ea typeface="メイリオ" panose="020B0604030504040204" pitchFamily="50" charset="-128"/>
              </a:rPr>
              <a:t>100%</a:t>
            </a:r>
            <a:r>
              <a:rPr lang="ja-JP" altLang="en-US" sz="1200" dirty="0">
                <a:latin typeface="メイリオ" panose="020B0604030504040204" pitchFamily="50" charset="-128"/>
                <a:ea typeface="メイリオ" panose="020B0604030504040204" pitchFamily="50" charset="-128"/>
              </a:rPr>
              <a:t>を下回る赤字状態が続いている</a:t>
            </a:r>
            <a:r>
              <a:rPr lang="ja-JP" altLang="en-US" sz="1200" dirty="0" smtClean="0">
                <a:latin typeface="メイリオ" panose="020B0604030504040204" pitchFamily="50" charset="-128"/>
                <a:ea typeface="メイリオ" panose="020B0604030504040204" pitchFamily="50" charset="-128"/>
              </a:rPr>
              <a:t>ことから</a:t>
            </a:r>
            <a:r>
              <a:rPr lang="ja-JP" altLang="en-US" sz="1200" dirty="0">
                <a:latin typeface="メイリオ" panose="020B0604030504040204" pitchFamily="50" charset="-128"/>
                <a:ea typeface="メイリオ" panose="020B0604030504040204" pitchFamily="50" charset="-128"/>
              </a:rPr>
              <a:t>、更なる収益性の改善が急務となっております。</a:t>
            </a:r>
            <a:r>
              <a:rPr lang="ja-JP" altLang="en-US" sz="1200" dirty="0" smtClean="0">
                <a:latin typeface="メイリオ" panose="020B0604030504040204" pitchFamily="50" charset="-128"/>
                <a:ea typeface="メイリオ" panose="020B0604030504040204" pitchFamily="50" charset="-128"/>
              </a:rPr>
              <a:t>今後とも、平成</a:t>
            </a:r>
            <a:r>
              <a:rPr lang="en-US" altLang="ja-JP" sz="1200" dirty="0" smtClean="0">
                <a:latin typeface="メイリオ" panose="020B0604030504040204" pitchFamily="50" charset="-128"/>
                <a:ea typeface="メイリオ" panose="020B0604030504040204" pitchFamily="50" charset="-128"/>
              </a:rPr>
              <a:t>30</a:t>
            </a:r>
            <a:r>
              <a:rPr lang="ja-JP" altLang="en-US" sz="1200" dirty="0" smtClean="0">
                <a:latin typeface="メイリオ" panose="020B0604030504040204" pitchFamily="50" charset="-128"/>
                <a:ea typeface="メイリオ" panose="020B0604030504040204" pitchFamily="50" charset="-128"/>
              </a:rPr>
              <a:t>年</a:t>
            </a:r>
            <a:r>
              <a:rPr lang="en-US" altLang="ja-JP" sz="1200" dirty="0" smtClean="0">
                <a:latin typeface="メイリオ" panose="020B0604030504040204" pitchFamily="50" charset="-128"/>
                <a:ea typeface="メイリオ" panose="020B0604030504040204" pitchFamily="50" charset="-128"/>
              </a:rPr>
              <a:t>3</a:t>
            </a:r>
            <a:r>
              <a:rPr lang="ja-JP" altLang="en-US" sz="1200" dirty="0" smtClean="0">
                <a:latin typeface="メイリオ" panose="020B0604030504040204" pitchFamily="50" charset="-128"/>
                <a:ea typeface="メイリオ" panose="020B0604030504040204" pitchFamily="50" charset="-128"/>
              </a:rPr>
              <a:t>月に</a:t>
            </a:r>
            <a:r>
              <a:rPr lang="ja-JP" altLang="en-US" sz="1200" dirty="0">
                <a:latin typeface="メイリオ" panose="020B0604030504040204" pitchFamily="50" charset="-128"/>
                <a:ea typeface="メイリオ" panose="020B0604030504040204" pitchFamily="50" charset="-128"/>
              </a:rPr>
              <a:t>策定した「港湾施設提供事業経営計画」を着実に進めることにより、経営改善を進め、収益性の改善に努めてまいります。</a:t>
            </a:r>
            <a:endParaRPr lang="en-US" altLang="ja-JP" sz="1200" dirty="0">
              <a:latin typeface="メイリオ" panose="020B0604030504040204" pitchFamily="50" charset="-128"/>
              <a:ea typeface="メイリオ" panose="020B0604030504040204" pitchFamily="50" charset="-128"/>
            </a:endParaRPr>
          </a:p>
          <a:p>
            <a:pPr marL="0" indent="0">
              <a:lnSpc>
                <a:spcPct val="150000"/>
              </a:lnSpc>
              <a:buNone/>
            </a:pPr>
            <a:r>
              <a:rPr lang="ja-JP" altLang="en-US" sz="1200" dirty="0">
                <a:latin typeface="メイリオ" panose="020B0604030504040204" pitchFamily="50" charset="-128"/>
                <a:ea typeface="メイリオ" panose="020B0604030504040204" pitchFamily="50" charset="-128"/>
              </a:rPr>
              <a:t>　</a:t>
            </a:r>
            <a:endParaRPr lang="en-US" altLang="ja-JP" sz="1200" dirty="0">
              <a:latin typeface="メイリオ" panose="020B0604030504040204" pitchFamily="50" charset="-128"/>
              <a:ea typeface="メイリオ" panose="020B0604030504040204" pitchFamily="50" charset="-128"/>
            </a:endParaRPr>
          </a:p>
        </p:txBody>
      </p:sp>
      <p:pic>
        <p:nvPicPr>
          <p:cNvPr id="5" name="図 4"/>
          <p:cNvPicPr>
            <a:picLocks noChangeAspect="1"/>
          </p:cNvPicPr>
          <p:nvPr/>
        </p:nvPicPr>
        <p:blipFill>
          <a:blip r:embed="rId2"/>
          <a:stretch>
            <a:fillRect/>
          </a:stretch>
        </p:blipFill>
        <p:spPr>
          <a:xfrm>
            <a:off x="94898" y="4180935"/>
            <a:ext cx="2636750" cy="381938"/>
          </a:xfrm>
          <a:prstGeom prst="rect">
            <a:avLst/>
          </a:prstGeom>
        </p:spPr>
      </p:pic>
      <p:sp>
        <p:nvSpPr>
          <p:cNvPr id="10" name="タイトル 1"/>
          <p:cNvSpPr txBox="1">
            <a:spLocks/>
          </p:cNvSpPr>
          <p:nvPr/>
        </p:nvSpPr>
        <p:spPr>
          <a:xfrm>
            <a:off x="4347407"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lgn="r">
              <a:buFont typeface="+mj-lt"/>
              <a:buAutoNum type="arabicPeriod" startAt="6"/>
            </a:pPr>
            <a:r>
              <a:rPr lang="ja-JP" altLang="en-US" sz="1600" b="1" dirty="0">
                <a:latin typeface="メイリオ" panose="020B0604030504040204" pitchFamily="50" charset="-128"/>
                <a:ea typeface="メイリオ" panose="020B0604030504040204" pitchFamily="50" charset="-128"/>
              </a:rPr>
              <a:t>経営指標</a:t>
            </a:r>
          </a:p>
        </p:txBody>
      </p:sp>
      <p:sp>
        <p:nvSpPr>
          <p:cNvPr id="11" name="テキスト ボックス 10"/>
          <p:cNvSpPr txBox="1"/>
          <p:nvPr/>
        </p:nvSpPr>
        <p:spPr>
          <a:xfrm>
            <a:off x="6577153" y="9690556"/>
            <a:ext cx="312907"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en-US" altLang="ja-JP" sz="800" dirty="0" smtClean="0">
                <a:latin typeface="メイリオ" panose="020B0604030504040204" pitchFamily="50" charset="-128"/>
                <a:ea typeface="メイリオ" panose="020B0604030504040204" pitchFamily="50" charset="-128"/>
              </a:rPr>
              <a:t>14</a:t>
            </a:r>
            <a:endParaRPr lang="ja-JP" altLang="en-US" sz="800" dirty="0">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94898" y="4521929"/>
            <a:ext cx="6660000" cy="507831"/>
          </a:xfrm>
          <a:prstGeom prst="rect">
            <a:avLst/>
          </a:prstGeom>
          <a:noFill/>
        </p:spPr>
        <p:txBody>
          <a:bodyPr wrap="square" rtlCol="0">
            <a:spAutoFit/>
          </a:bodyPr>
          <a:lstStyle/>
          <a:p>
            <a:pPr>
              <a:lnSpc>
                <a:spcPct val="150000"/>
              </a:lnSpc>
            </a:pPr>
            <a:r>
              <a:rPr kumimoji="1" lang="ja-JP" altLang="en-US" sz="900" dirty="0" smtClean="0">
                <a:latin typeface="メイリオ" panose="020B0604030504040204" pitchFamily="50" charset="-128"/>
                <a:ea typeface="メイリオ" panose="020B0604030504040204" pitchFamily="50" charset="-128"/>
              </a:rPr>
              <a:t>　　 　当該年度において、総費用が総収益によってどの程度賄われているかを示すものである。</a:t>
            </a:r>
            <a:endParaRPr kumimoji="1" lang="en-US" altLang="ja-JP" sz="900" dirty="0" smtClean="0">
              <a:latin typeface="メイリオ" panose="020B0604030504040204" pitchFamily="50" charset="-128"/>
              <a:ea typeface="メイリオ" panose="020B0604030504040204" pitchFamily="50" charset="-128"/>
            </a:endParaRPr>
          </a:p>
          <a:p>
            <a:pPr>
              <a:lnSpc>
                <a:spcPct val="150000"/>
              </a:lnSpc>
            </a:pPr>
            <a:r>
              <a:rPr lang="ja-JP" altLang="en-US" sz="900" dirty="0" smtClean="0">
                <a:latin typeface="メイリオ" panose="020B0604030504040204" pitchFamily="50" charset="-128"/>
                <a:ea typeface="メイリオ" panose="020B0604030504040204" pitchFamily="50" charset="-128"/>
              </a:rPr>
              <a:t>　　　 数値が</a:t>
            </a:r>
            <a:r>
              <a:rPr lang="en-US" altLang="ja-JP" sz="900" dirty="0" smtClean="0">
                <a:latin typeface="メイリオ" panose="020B0604030504040204" pitchFamily="50" charset="-128"/>
                <a:ea typeface="メイリオ" panose="020B0604030504040204" pitchFamily="50" charset="-128"/>
              </a:rPr>
              <a:t>100</a:t>
            </a:r>
            <a:r>
              <a:rPr lang="ja-JP" altLang="en-US" sz="900" dirty="0" smtClean="0">
                <a:latin typeface="メイリオ" panose="020B0604030504040204" pitchFamily="50" charset="-128"/>
                <a:ea typeface="メイリオ" panose="020B0604030504040204" pitchFamily="50" charset="-128"/>
              </a:rPr>
              <a:t>％未満の場合、当年度純損失が生じていることを意味する。</a:t>
            </a:r>
            <a:endParaRPr kumimoji="1" lang="ja-JP" altLang="en-US" sz="900" dirty="0">
              <a:latin typeface="メイリオ" panose="020B0604030504040204" pitchFamily="50" charset="-128"/>
              <a:ea typeface="メイリオ" panose="020B0604030504040204" pitchFamily="50" charset="-128"/>
            </a:endParaRPr>
          </a:p>
        </p:txBody>
      </p:sp>
      <p:pic>
        <p:nvPicPr>
          <p:cNvPr id="3" name="図 2"/>
          <p:cNvPicPr>
            <a:picLocks noChangeAspect="1"/>
          </p:cNvPicPr>
          <p:nvPr/>
        </p:nvPicPr>
        <p:blipFill>
          <a:blip r:embed="rId3"/>
          <a:stretch>
            <a:fillRect/>
          </a:stretch>
        </p:blipFill>
        <p:spPr>
          <a:xfrm>
            <a:off x="97247" y="758806"/>
            <a:ext cx="6663506" cy="3359187"/>
          </a:xfrm>
          <a:prstGeom prst="rect">
            <a:avLst/>
          </a:prstGeom>
        </p:spPr>
      </p:pic>
    </p:spTree>
    <p:extLst>
      <p:ext uri="{BB962C8B-B14F-4D97-AF65-F5344CB8AC3E}">
        <p14:creationId xmlns:p14="http://schemas.microsoft.com/office/powerpoint/2010/main" val="37229618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716147"/>
            <a:ext cx="5915025" cy="360000"/>
          </a:xfrm>
        </p:spPr>
        <p:txBody>
          <a:bodyPr>
            <a:normAutofit/>
          </a:bodyPr>
          <a:lstStyle/>
          <a:p>
            <a:pPr marL="342000" indent="-342000">
              <a:buFont typeface="+mj-lt"/>
              <a:buAutoNum type="romanLcPeriod" startAt="2"/>
            </a:pPr>
            <a:r>
              <a:rPr lang="ja-JP" altLang="en-US" sz="1600" b="1" dirty="0" smtClean="0">
                <a:solidFill>
                  <a:srgbClr val="0070C0"/>
                </a:solidFill>
                <a:latin typeface="メイリオ" panose="020B0604030504040204" pitchFamily="50" charset="-128"/>
                <a:ea typeface="メイリオ" panose="020B0604030504040204" pitchFamily="50" charset="-128"/>
              </a:rPr>
              <a:t>大阪港</a:t>
            </a:r>
            <a:r>
              <a:rPr lang="ja-JP" altLang="en-US" sz="1600" b="1" dirty="0">
                <a:solidFill>
                  <a:srgbClr val="0070C0"/>
                </a:solidFill>
                <a:latin typeface="メイリオ" panose="020B0604030504040204" pitchFamily="50" charset="-128"/>
                <a:ea typeface="メイリオ" panose="020B0604030504040204" pitchFamily="50" charset="-128"/>
              </a:rPr>
              <a:t>埋立事業</a:t>
            </a:r>
          </a:p>
        </p:txBody>
      </p:sp>
      <p:sp>
        <p:nvSpPr>
          <p:cNvPr id="10" name="タイトル 1"/>
          <p:cNvSpPr txBox="1">
            <a:spLocks/>
          </p:cNvSpPr>
          <p:nvPr/>
        </p:nvSpPr>
        <p:spPr>
          <a:xfrm>
            <a:off x="4347407"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lgn="r">
              <a:buFont typeface="+mj-lt"/>
              <a:buAutoNum type="arabicPeriod" startAt="7"/>
            </a:pPr>
            <a:r>
              <a:rPr lang="ja-JP" altLang="en-US" sz="1600" b="1" dirty="0">
                <a:latin typeface="メイリオ" panose="020B0604030504040204" pitchFamily="50" charset="-128"/>
                <a:ea typeface="メイリオ" panose="020B0604030504040204" pitchFamily="50" charset="-128"/>
              </a:rPr>
              <a:t>財務諸表</a:t>
            </a:r>
          </a:p>
        </p:txBody>
      </p:sp>
      <p:sp>
        <p:nvSpPr>
          <p:cNvPr id="11" name="テキスト ボックス 10"/>
          <p:cNvSpPr txBox="1"/>
          <p:nvPr/>
        </p:nvSpPr>
        <p:spPr>
          <a:xfrm>
            <a:off x="6577151" y="9690556"/>
            <a:ext cx="312907"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en-US" altLang="ja-JP" sz="800" dirty="0" smtClean="0">
                <a:latin typeface="メイリオ" panose="020B0604030504040204" pitchFamily="50" charset="-128"/>
                <a:ea typeface="メイリオ" panose="020B0604030504040204" pitchFamily="50" charset="-128"/>
              </a:rPr>
              <a:t>32</a:t>
            </a:r>
            <a:endParaRPr lang="en-US" altLang="ja-JP" sz="800" dirty="0">
              <a:latin typeface="メイリオ" panose="020B0604030504040204" pitchFamily="50" charset="-128"/>
              <a:ea typeface="メイリオ" panose="020B0604030504040204" pitchFamily="50" charset="-128"/>
            </a:endParaRPr>
          </a:p>
        </p:txBody>
      </p:sp>
      <p:pic>
        <p:nvPicPr>
          <p:cNvPr id="4" name="図 3"/>
          <p:cNvPicPr>
            <a:picLocks noChangeAspect="1"/>
          </p:cNvPicPr>
          <p:nvPr/>
        </p:nvPicPr>
        <p:blipFill>
          <a:blip r:embed="rId2"/>
          <a:stretch>
            <a:fillRect/>
          </a:stretch>
        </p:blipFill>
        <p:spPr>
          <a:xfrm>
            <a:off x="193403" y="1368125"/>
            <a:ext cx="6480000" cy="7978088"/>
          </a:xfrm>
          <a:prstGeom prst="rect">
            <a:avLst/>
          </a:prstGeom>
        </p:spPr>
      </p:pic>
    </p:spTree>
    <p:extLst>
      <p:ext uri="{BB962C8B-B14F-4D97-AF65-F5344CB8AC3E}">
        <p14:creationId xmlns:p14="http://schemas.microsoft.com/office/powerpoint/2010/main" val="19068273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1"/>
          <p:cNvSpPr txBox="1">
            <a:spLocks/>
          </p:cNvSpPr>
          <p:nvPr/>
        </p:nvSpPr>
        <p:spPr>
          <a:xfrm>
            <a:off x="-12826" y="360001"/>
            <a:ext cx="5915025" cy="504000"/>
          </a:xfrm>
          <a:prstGeom prst="rect">
            <a:avLst/>
          </a:prstGeom>
        </p:spPr>
        <p:txBody>
          <a:bodyPr anchor="ctr" anchorCtr="0">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ea"/>
              <a:buAutoNum type="circleNumDbPlain" startAt="3"/>
            </a:pPr>
            <a:r>
              <a:rPr lang="ja-JP" altLang="en-US" sz="1600" b="1" dirty="0" smtClean="0">
                <a:latin typeface="メイリオ" panose="020B0604030504040204" pitchFamily="50" charset="-128"/>
                <a:ea typeface="メイリオ" panose="020B0604030504040204" pitchFamily="50" charset="-128"/>
              </a:rPr>
              <a:t>キャッシュ</a:t>
            </a:r>
            <a:r>
              <a:rPr lang="ja-JP" altLang="en-US" sz="1600" b="1" dirty="0">
                <a:latin typeface="メイリオ" panose="020B0604030504040204" pitchFamily="50" charset="-128"/>
                <a:ea typeface="メイリオ" panose="020B0604030504040204" pitchFamily="50" charset="-128"/>
              </a:rPr>
              <a:t>・フロー計算書</a:t>
            </a:r>
          </a:p>
        </p:txBody>
      </p:sp>
      <p:sp>
        <p:nvSpPr>
          <p:cNvPr id="7"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7"/>
            </a:pPr>
            <a:r>
              <a:rPr lang="ja-JP" altLang="en-US" sz="1600" b="1" dirty="0">
                <a:latin typeface="メイリオ" panose="020B0604030504040204" pitchFamily="50" charset="-128"/>
                <a:ea typeface="メイリオ" panose="020B0604030504040204" pitchFamily="50" charset="-128"/>
              </a:rPr>
              <a:t>財務諸表</a:t>
            </a:r>
          </a:p>
        </p:txBody>
      </p:sp>
      <p:sp>
        <p:nvSpPr>
          <p:cNvPr id="8" name="テキスト ボックス 7"/>
          <p:cNvSpPr txBox="1"/>
          <p:nvPr/>
        </p:nvSpPr>
        <p:spPr>
          <a:xfrm>
            <a:off x="-12826" y="9690556"/>
            <a:ext cx="312907"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en-US" altLang="ja-JP" sz="800" dirty="0" smtClean="0">
                <a:latin typeface="メイリオ" panose="020B0604030504040204" pitchFamily="50" charset="-128"/>
                <a:ea typeface="メイリオ" panose="020B0604030504040204" pitchFamily="50" charset="-128"/>
              </a:rPr>
              <a:t>33</a:t>
            </a:r>
            <a:endParaRPr lang="ja-JP" altLang="en-US" sz="800" dirty="0">
              <a:latin typeface="メイリオ" panose="020B0604030504040204" pitchFamily="50" charset="-128"/>
              <a:ea typeface="メイリオ" panose="020B0604030504040204" pitchFamily="50" charset="-128"/>
            </a:endParaRPr>
          </a:p>
        </p:txBody>
      </p:sp>
      <p:pic>
        <p:nvPicPr>
          <p:cNvPr id="2" name="図 1"/>
          <p:cNvPicPr>
            <a:picLocks noChangeAspect="1"/>
          </p:cNvPicPr>
          <p:nvPr/>
        </p:nvPicPr>
        <p:blipFill>
          <a:blip r:embed="rId2"/>
          <a:stretch>
            <a:fillRect/>
          </a:stretch>
        </p:blipFill>
        <p:spPr>
          <a:xfrm>
            <a:off x="191753" y="1090633"/>
            <a:ext cx="6480000" cy="7621962"/>
          </a:xfrm>
          <a:prstGeom prst="rect">
            <a:avLst/>
          </a:prstGeom>
        </p:spPr>
      </p:pic>
    </p:spTree>
    <p:extLst>
      <p:ext uri="{BB962C8B-B14F-4D97-AF65-F5344CB8AC3E}">
        <p14:creationId xmlns:p14="http://schemas.microsoft.com/office/powerpoint/2010/main" val="41741642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0" y="360001"/>
            <a:ext cx="5915025" cy="504000"/>
          </a:xfrm>
          <a:prstGeom prst="rect">
            <a:avLst/>
          </a:prstGeom>
        </p:spPr>
        <p:txBody>
          <a:bodyPr anchor="ctr" anchorCtr="0">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ea"/>
              <a:buAutoNum type="circleNumDbPlain" startAt="4"/>
            </a:pPr>
            <a:r>
              <a:rPr lang="ja-JP" altLang="en-US" sz="1600" b="1" dirty="0" smtClean="0">
                <a:latin typeface="メイリオ" panose="020B0604030504040204" pitchFamily="50" charset="-128"/>
                <a:ea typeface="メイリオ" panose="020B0604030504040204" pitchFamily="50" charset="-128"/>
              </a:rPr>
              <a:t>剰余</a:t>
            </a:r>
            <a:r>
              <a:rPr lang="ja-JP" altLang="en-US" sz="1600" b="1" dirty="0">
                <a:latin typeface="メイリオ" panose="020B0604030504040204" pitchFamily="50" charset="-128"/>
                <a:ea typeface="メイリオ" panose="020B0604030504040204" pitchFamily="50" charset="-128"/>
              </a:rPr>
              <a:t>金計算書</a:t>
            </a:r>
          </a:p>
        </p:txBody>
      </p:sp>
      <p:pic>
        <p:nvPicPr>
          <p:cNvPr id="15" name="図 14"/>
          <p:cNvPicPr>
            <a:picLocks noChangeAspect="1"/>
          </p:cNvPicPr>
          <p:nvPr/>
        </p:nvPicPr>
        <p:blipFill>
          <a:blip r:embed="rId2"/>
          <a:stretch>
            <a:fillRect/>
          </a:stretch>
        </p:blipFill>
        <p:spPr>
          <a:xfrm>
            <a:off x="188999" y="4519104"/>
            <a:ext cx="6480000" cy="5188981"/>
          </a:xfrm>
          <a:prstGeom prst="rect">
            <a:avLst/>
          </a:prstGeom>
        </p:spPr>
      </p:pic>
      <p:sp>
        <p:nvSpPr>
          <p:cNvPr id="17" name="タイトル 1"/>
          <p:cNvSpPr txBox="1">
            <a:spLocks/>
          </p:cNvSpPr>
          <p:nvPr/>
        </p:nvSpPr>
        <p:spPr>
          <a:xfrm>
            <a:off x="-1" y="4104676"/>
            <a:ext cx="5915025" cy="504000"/>
          </a:xfrm>
          <a:prstGeom prst="rect">
            <a:avLst/>
          </a:prstGeom>
        </p:spPr>
        <p:txBody>
          <a:bodyPr anchor="ctr" anchorCtr="0">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ea"/>
              <a:buAutoNum type="circleNumDbPlain" startAt="5"/>
            </a:pPr>
            <a:r>
              <a:rPr lang="ja-JP" altLang="en-US" sz="1600" b="1" dirty="0" smtClean="0">
                <a:latin typeface="メイリオ" panose="020B0604030504040204" pitchFamily="50" charset="-128"/>
                <a:ea typeface="メイリオ" panose="020B0604030504040204" pitchFamily="50" charset="-128"/>
              </a:rPr>
              <a:t>資本的収支（参考）</a:t>
            </a:r>
            <a:endParaRPr lang="ja-JP" altLang="en-US" sz="1600" b="1" dirty="0">
              <a:latin typeface="メイリオ" panose="020B0604030504040204" pitchFamily="50" charset="-128"/>
              <a:ea typeface="メイリオ" panose="020B0604030504040204" pitchFamily="50" charset="-128"/>
            </a:endParaRPr>
          </a:p>
        </p:txBody>
      </p:sp>
      <p:sp>
        <p:nvSpPr>
          <p:cNvPr id="9" name="タイトル 1"/>
          <p:cNvSpPr txBox="1">
            <a:spLocks/>
          </p:cNvSpPr>
          <p:nvPr/>
        </p:nvSpPr>
        <p:spPr>
          <a:xfrm>
            <a:off x="4347407"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lgn="r">
              <a:buFont typeface="+mj-lt"/>
              <a:buAutoNum type="arabicPeriod" startAt="7"/>
            </a:pPr>
            <a:r>
              <a:rPr lang="ja-JP" altLang="en-US" sz="1600" b="1" dirty="0">
                <a:latin typeface="メイリオ" panose="020B0604030504040204" pitchFamily="50" charset="-128"/>
                <a:ea typeface="メイリオ" panose="020B0604030504040204" pitchFamily="50" charset="-128"/>
              </a:rPr>
              <a:t>財務諸表</a:t>
            </a:r>
          </a:p>
        </p:txBody>
      </p:sp>
      <p:sp>
        <p:nvSpPr>
          <p:cNvPr id="10" name="テキスト ボックス 9"/>
          <p:cNvSpPr txBox="1"/>
          <p:nvPr/>
        </p:nvSpPr>
        <p:spPr>
          <a:xfrm>
            <a:off x="6577151" y="9690556"/>
            <a:ext cx="312907"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en-US" altLang="ja-JP" sz="800" dirty="0" smtClean="0">
                <a:latin typeface="メイリオ" panose="020B0604030504040204" pitchFamily="50" charset="-128"/>
                <a:ea typeface="メイリオ" panose="020B0604030504040204" pitchFamily="50" charset="-128"/>
              </a:rPr>
              <a:t>34</a:t>
            </a:r>
            <a:endParaRPr lang="en-US" altLang="ja-JP" sz="800" dirty="0">
              <a:latin typeface="メイリオ" panose="020B0604030504040204" pitchFamily="50" charset="-128"/>
              <a:ea typeface="メイリオ" panose="020B0604030504040204" pitchFamily="50" charset="-128"/>
            </a:endParaRPr>
          </a:p>
        </p:txBody>
      </p:sp>
      <p:pic>
        <p:nvPicPr>
          <p:cNvPr id="3" name="図 2"/>
          <p:cNvPicPr>
            <a:picLocks noChangeAspect="1"/>
          </p:cNvPicPr>
          <p:nvPr/>
        </p:nvPicPr>
        <p:blipFill>
          <a:blip r:embed="rId3"/>
          <a:stretch>
            <a:fillRect/>
          </a:stretch>
        </p:blipFill>
        <p:spPr>
          <a:xfrm>
            <a:off x="44999" y="864001"/>
            <a:ext cx="6768000" cy="3001089"/>
          </a:xfrm>
          <a:prstGeom prst="rect">
            <a:avLst/>
          </a:prstGeom>
        </p:spPr>
      </p:pic>
    </p:spTree>
    <p:extLst>
      <p:ext uri="{BB962C8B-B14F-4D97-AF65-F5344CB8AC3E}">
        <p14:creationId xmlns:p14="http://schemas.microsoft.com/office/powerpoint/2010/main" val="19728744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2826" y="738426"/>
            <a:ext cx="6870826" cy="9167579"/>
          </a:xfrm>
        </p:spPr>
        <p:txBody>
          <a:bodyPr>
            <a:normAutofit/>
          </a:bodyPr>
          <a:lstStyle/>
          <a:p>
            <a:pPr marL="0" indent="0">
              <a:buNone/>
            </a:pPr>
            <a:r>
              <a:rPr lang="ja-JP" altLang="en-US" sz="1200" dirty="0">
                <a:latin typeface="メイリオ" panose="020B0604030504040204" pitchFamily="50" charset="-128"/>
                <a:ea typeface="メイリオ" panose="020B0604030504040204" pitchFamily="50" charset="-128"/>
              </a:rPr>
              <a:t>１</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 重要な会計方針</a:t>
            </a:r>
            <a:endParaRPr lang="en-US" altLang="ja-JP" sz="1200" dirty="0">
              <a:latin typeface="メイリオ" panose="020B0604030504040204" pitchFamily="50" charset="-128"/>
              <a:ea typeface="メイリオ" panose="020B0604030504040204" pitchFamily="50" charset="-128"/>
            </a:endParaRPr>
          </a:p>
          <a:p>
            <a:pPr marL="0" indent="0">
              <a:buNone/>
            </a:pPr>
            <a:r>
              <a:rPr lang="ja-JP" altLang="en-US" sz="1200" dirty="0">
                <a:latin typeface="メイリオ" panose="020B0604030504040204" pitchFamily="50" charset="-128"/>
                <a:ea typeface="メイリオ" panose="020B0604030504040204" pitchFamily="50" charset="-128"/>
              </a:rPr>
              <a:t>（１）資産の評価基準及び評価方法</a:t>
            </a: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１</a:t>
            </a:r>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出資金及び基金の評価基準及び評価方法</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移動平均法による原価法</a:t>
            </a:r>
            <a:endParaRPr lang="en-US" altLang="ja-JP" sz="1200" dirty="0">
              <a:latin typeface="メイリオ" panose="020B0604030504040204" pitchFamily="50" charset="-128"/>
              <a:ea typeface="メイリオ" panose="020B0604030504040204" pitchFamily="50" charset="-128"/>
            </a:endParaRPr>
          </a:p>
          <a:p>
            <a:pPr marL="685760" lvl="2" indent="0">
              <a:buNone/>
            </a:pP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２</a:t>
            </a:r>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たな卸資産の評価基準及び評価方法</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貯蔵品</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　先入先出法による原価法</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完成土地及び未成土地</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　個別法による低価法（貸借対照表の価額は収益性の低下に基づく簿価切下げの方法により算定。）</a:t>
            </a:r>
            <a:endParaRPr lang="en-US" altLang="ja-JP" sz="1200" dirty="0">
              <a:latin typeface="メイリオ" panose="020B0604030504040204" pitchFamily="50" charset="-128"/>
              <a:ea typeface="メイリオ" panose="020B0604030504040204" pitchFamily="50" charset="-128"/>
            </a:endParaRPr>
          </a:p>
          <a:p>
            <a:pPr marL="685760" lvl="2" indent="0">
              <a:buNone/>
            </a:pPr>
            <a:endParaRPr lang="en-US" altLang="ja-JP" sz="1200" dirty="0">
              <a:latin typeface="メイリオ" panose="020B0604030504040204" pitchFamily="50" charset="-128"/>
              <a:ea typeface="メイリオ" panose="020B0604030504040204" pitchFamily="50" charset="-128"/>
            </a:endParaRPr>
          </a:p>
          <a:p>
            <a:pPr marL="0" indent="0">
              <a:buNone/>
            </a:pPr>
            <a:r>
              <a:rPr lang="ja-JP" altLang="en-US" sz="1200" dirty="0">
                <a:latin typeface="メイリオ" panose="020B0604030504040204" pitchFamily="50" charset="-128"/>
                <a:ea typeface="メイリオ" panose="020B0604030504040204" pitchFamily="50" charset="-128"/>
              </a:rPr>
              <a:t>（２）固定資産の減価償却の方法</a:t>
            </a: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１</a:t>
            </a:r>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有形固定資産（リース資産を除く）</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減価償却の方法</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　定額法</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主な耐用年数</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1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建物                      </a:t>
            </a:r>
            <a:r>
              <a:rPr lang="ja-JP" altLang="en-US" sz="9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     ６～</a:t>
            </a:r>
            <a:r>
              <a:rPr lang="en-US" altLang="ja-JP" sz="1200" dirty="0">
                <a:latin typeface="メイリオ" panose="020B0604030504040204" pitchFamily="50" charset="-128"/>
                <a:ea typeface="メイリオ" panose="020B0604030504040204" pitchFamily="50" charset="-128"/>
              </a:rPr>
              <a:t>50</a:t>
            </a:r>
            <a:r>
              <a:rPr lang="ja-JP" altLang="en-US" sz="1200" dirty="0">
                <a:latin typeface="メイリオ" panose="020B0604030504040204" pitchFamily="50" charset="-128"/>
                <a:ea typeface="メイリオ" panose="020B0604030504040204" pitchFamily="50" charset="-128"/>
              </a:rPr>
              <a:t>年</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　構築物                    </a:t>
            </a:r>
            <a:r>
              <a:rPr lang="ja-JP" altLang="en-US" sz="105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10</a:t>
            </a:r>
            <a:r>
              <a:rPr lang="ja-JP" altLang="en-US" sz="1200" dirty="0">
                <a:latin typeface="メイリオ" panose="020B0604030504040204" pitchFamily="50" charset="-128"/>
                <a:ea typeface="メイリオ" panose="020B0604030504040204" pitchFamily="50" charset="-128"/>
              </a:rPr>
              <a:t>～</a:t>
            </a:r>
            <a:r>
              <a:rPr lang="en-US" altLang="ja-JP" sz="1200" dirty="0">
                <a:latin typeface="メイリオ" panose="020B0604030504040204" pitchFamily="50" charset="-128"/>
                <a:ea typeface="メイリオ" panose="020B0604030504040204" pitchFamily="50" charset="-128"/>
              </a:rPr>
              <a:t>60</a:t>
            </a:r>
            <a:r>
              <a:rPr lang="ja-JP" altLang="en-US" sz="1200" dirty="0">
                <a:latin typeface="メイリオ" panose="020B0604030504040204" pitchFamily="50" charset="-128"/>
                <a:ea typeface="メイリオ" panose="020B0604030504040204" pitchFamily="50" charset="-128"/>
              </a:rPr>
              <a:t>年</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　機械及び装置            </a:t>
            </a:r>
            <a:r>
              <a:rPr lang="ja-JP" altLang="en-US" sz="9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   ５～</a:t>
            </a:r>
            <a:r>
              <a:rPr lang="en-US" altLang="ja-JP" sz="1200" dirty="0">
                <a:latin typeface="メイリオ" panose="020B0604030504040204" pitchFamily="50" charset="-128"/>
                <a:ea typeface="メイリオ" panose="020B0604030504040204" pitchFamily="50" charset="-128"/>
              </a:rPr>
              <a:t>50</a:t>
            </a:r>
            <a:r>
              <a:rPr lang="ja-JP" altLang="en-US" sz="1200" dirty="0">
                <a:latin typeface="メイリオ" panose="020B0604030504040204" pitchFamily="50" charset="-128"/>
                <a:ea typeface="メイリオ" panose="020B0604030504040204" pitchFamily="50" charset="-128"/>
              </a:rPr>
              <a:t>年</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　車両運搬具              </a:t>
            </a:r>
            <a:r>
              <a:rPr lang="ja-JP" altLang="en-US" sz="9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 </a:t>
            </a:r>
            <a:r>
              <a:rPr lang="ja-JP" altLang="en-US" sz="8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   ４～５年</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　船舶                         </a:t>
            </a:r>
            <a:r>
              <a:rPr lang="ja-JP" altLang="en-US" sz="11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       ８年</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　工具、器具及び備品        ２～</a:t>
            </a:r>
            <a:r>
              <a:rPr lang="en-US" altLang="ja-JP" sz="1200" dirty="0">
                <a:latin typeface="メイリオ" panose="020B0604030504040204" pitchFamily="50" charset="-128"/>
                <a:ea typeface="メイリオ" panose="020B0604030504040204" pitchFamily="50" charset="-128"/>
              </a:rPr>
              <a:t>20</a:t>
            </a:r>
            <a:r>
              <a:rPr lang="ja-JP" altLang="en-US" sz="1200" dirty="0">
                <a:latin typeface="メイリオ" panose="020B0604030504040204" pitchFamily="50" charset="-128"/>
                <a:ea typeface="メイリオ" panose="020B0604030504040204" pitchFamily="50" charset="-128"/>
              </a:rPr>
              <a:t>年</a:t>
            </a:r>
            <a:endParaRPr lang="en-US" altLang="ja-JP" sz="1200" dirty="0">
              <a:latin typeface="メイリオ" panose="020B0604030504040204" pitchFamily="50" charset="-128"/>
              <a:ea typeface="メイリオ" panose="020B0604030504040204" pitchFamily="50" charset="-128"/>
            </a:endParaRPr>
          </a:p>
          <a:p>
            <a:pPr marL="685760" lvl="2" indent="0">
              <a:buNone/>
            </a:pP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２</a:t>
            </a:r>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無形固定資産（リース資産を除く）</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減価償却の方法</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　定額法</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主な耐用年数</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　ソフトウェア                       ５年</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　地上権                            </a:t>
            </a:r>
            <a:r>
              <a:rPr lang="ja-JP" altLang="en-US" sz="105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   ５年</a:t>
            </a:r>
            <a:endParaRPr lang="en-US" altLang="ja-JP" sz="1200" dirty="0">
              <a:latin typeface="メイリオ" panose="020B0604030504040204" pitchFamily="50" charset="-128"/>
              <a:ea typeface="メイリオ" panose="020B0604030504040204" pitchFamily="50" charset="-128"/>
            </a:endParaRPr>
          </a:p>
          <a:p>
            <a:pPr marL="685760" lvl="2" indent="0">
              <a:buNone/>
            </a:pP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３</a:t>
            </a:r>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リース資産</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減価償却の方法</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　所有権移転外ファイナンス・リース取引に係るリース資産</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　　リース期間を耐用年数とし、残存価額を零とする定額法</a:t>
            </a:r>
            <a:endParaRPr lang="en-US" altLang="ja-JP" sz="1200" dirty="0">
              <a:latin typeface="メイリオ" panose="020B0604030504040204" pitchFamily="50" charset="-128"/>
              <a:ea typeface="メイリオ" panose="020B0604030504040204" pitchFamily="50" charset="-128"/>
            </a:endParaRPr>
          </a:p>
          <a:p>
            <a:pPr marL="685760" lvl="2" indent="0">
              <a:buNone/>
            </a:pPr>
            <a:endParaRPr lang="en-US" altLang="ja-JP" sz="1200" dirty="0">
              <a:latin typeface="メイリオ" panose="020B0604030504040204" pitchFamily="50" charset="-128"/>
              <a:ea typeface="メイリオ" panose="020B0604030504040204" pitchFamily="50" charset="-128"/>
            </a:endParaRPr>
          </a:p>
          <a:p>
            <a:pPr marL="0" indent="0">
              <a:buNone/>
            </a:pPr>
            <a:r>
              <a:rPr lang="ja-JP" altLang="en-US" sz="1200" dirty="0">
                <a:latin typeface="メイリオ" panose="020B0604030504040204" pitchFamily="50" charset="-128"/>
                <a:ea typeface="メイリオ" panose="020B0604030504040204" pitchFamily="50" charset="-128"/>
              </a:rPr>
              <a:t>（３）引当金の計上方法</a:t>
            </a: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１</a:t>
            </a:r>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退職給付引当金</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　職員の退職手当の支給に備えるため、当年度の退職手当の期末要支給額に相当する金額を経常している。</a:t>
            </a:r>
            <a:endParaRPr lang="en-US" altLang="ja-JP" sz="1200" dirty="0">
              <a:latin typeface="メイリオ" panose="020B0604030504040204" pitchFamily="50" charset="-128"/>
              <a:ea typeface="メイリオ" panose="020B0604030504040204" pitchFamily="50" charset="-128"/>
            </a:endParaRPr>
          </a:p>
          <a:p>
            <a:pPr marL="685760" lvl="2" indent="0">
              <a:buNone/>
            </a:pPr>
            <a:endParaRPr lang="en-US" altLang="ja-JP" sz="1200" dirty="0">
              <a:latin typeface="メイリオ" panose="020B0604030504040204" pitchFamily="50" charset="-128"/>
              <a:ea typeface="メイリオ" panose="020B0604030504040204" pitchFamily="50" charset="-128"/>
            </a:endParaRPr>
          </a:p>
        </p:txBody>
      </p:sp>
      <p:sp>
        <p:nvSpPr>
          <p:cNvPr id="7"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8"/>
            </a:pPr>
            <a:r>
              <a:rPr lang="ja-JP" altLang="en-US" sz="1600" b="1" dirty="0">
                <a:latin typeface="メイリオ" panose="020B0604030504040204" pitchFamily="50" charset="-128"/>
                <a:ea typeface="メイリオ" panose="020B0604030504040204" pitchFamily="50" charset="-128"/>
              </a:rPr>
              <a:t>注記</a:t>
            </a:r>
          </a:p>
        </p:txBody>
      </p:sp>
      <p:sp>
        <p:nvSpPr>
          <p:cNvPr id="8" name="テキスト ボックス 7"/>
          <p:cNvSpPr txBox="1"/>
          <p:nvPr/>
        </p:nvSpPr>
        <p:spPr>
          <a:xfrm>
            <a:off x="-12826" y="9690556"/>
            <a:ext cx="312907"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en-US" altLang="ja-JP" sz="800" dirty="0" smtClean="0">
                <a:latin typeface="メイリオ" panose="020B0604030504040204" pitchFamily="50" charset="-128"/>
                <a:ea typeface="メイリオ" panose="020B0604030504040204" pitchFamily="50" charset="-128"/>
              </a:rPr>
              <a:t>35</a:t>
            </a:r>
            <a:endParaRPr lang="ja-JP" altLang="en-US" sz="8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8884659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0" y="745517"/>
            <a:ext cx="6858000" cy="8734386"/>
          </a:xfrm>
        </p:spPr>
        <p:txBody>
          <a:bodyPr>
            <a:normAutofit/>
          </a:bodyPr>
          <a:lstStyle/>
          <a:p>
            <a:pPr marL="342880" lvl="1" indent="0">
              <a:buNone/>
            </a:pPr>
            <a:r>
              <a:rPr lang="ja-JP" altLang="en-US" sz="1200" dirty="0">
                <a:latin typeface="メイリオ" panose="020B0604030504040204" pitchFamily="50" charset="-128"/>
                <a:ea typeface="メイリオ" panose="020B0604030504040204" pitchFamily="50" charset="-128"/>
              </a:rPr>
              <a:t>２</a:t>
            </a:r>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賞与引当金</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　職員の期末及び勤勉手当の支給に備えるため、当年度末における支給見込額に基づき、当年度の負担に属する額（</a:t>
            </a:r>
            <a:r>
              <a:rPr lang="en-US" altLang="ja-JP" sz="1200" dirty="0">
                <a:latin typeface="メイリオ" panose="020B0604030504040204" pitchFamily="50" charset="-128"/>
                <a:ea typeface="メイリオ" panose="020B0604030504040204" pitchFamily="50" charset="-128"/>
              </a:rPr>
              <a:t>12</a:t>
            </a:r>
            <a:r>
              <a:rPr lang="ja-JP" altLang="en-US" sz="1200" dirty="0">
                <a:latin typeface="メイリオ" panose="020B0604030504040204" pitchFamily="50" charset="-128"/>
                <a:ea typeface="メイリオ" panose="020B0604030504040204" pitchFamily="50" charset="-128"/>
              </a:rPr>
              <a:t>月から３月までの４か月分）を計上している。</a:t>
            </a:r>
            <a:endParaRPr lang="en-US" altLang="ja-JP" sz="1200" dirty="0">
              <a:latin typeface="メイリオ" panose="020B0604030504040204" pitchFamily="50" charset="-128"/>
              <a:ea typeface="メイリオ" panose="020B0604030504040204" pitchFamily="50" charset="-128"/>
            </a:endParaRPr>
          </a:p>
          <a:p>
            <a:pPr marL="685760" lvl="2" indent="0">
              <a:buNone/>
            </a:pP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３</a:t>
            </a:r>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貸倒引当金</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　債権の不納欠損による損失に備えるため、一般債権については貸倒実績率により、破産更生債権等特定の債権については個別に回収可能性を検討し、回収不能見込額を計上している。</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　なお、貸倒実績率については、期首の未収金残高に占める不納欠損額の割合の直近３年間の平均を用いている。</a:t>
            </a:r>
            <a:endParaRPr lang="en-US" altLang="ja-JP" sz="1200" dirty="0">
              <a:latin typeface="メイリオ" panose="020B0604030504040204" pitchFamily="50" charset="-128"/>
              <a:ea typeface="メイリオ" panose="020B0604030504040204" pitchFamily="50" charset="-128"/>
            </a:endParaRPr>
          </a:p>
          <a:p>
            <a:pPr marL="685760" lvl="2" indent="0">
              <a:buNone/>
            </a:pPr>
            <a:endParaRPr lang="en-US" altLang="ja-JP" sz="1200" dirty="0">
              <a:latin typeface="メイリオ" panose="020B0604030504040204" pitchFamily="50" charset="-128"/>
              <a:ea typeface="メイリオ" panose="020B0604030504040204" pitchFamily="50" charset="-128"/>
            </a:endParaRPr>
          </a:p>
          <a:p>
            <a:pPr marL="0" indent="0">
              <a:buNone/>
            </a:pPr>
            <a:r>
              <a:rPr lang="ja-JP" altLang="en-US" sz="1200" dirty="0">
                <a:latin typeface="メイリオ" panose="020B0604030504040204" pitchFamily="50" charset="-128"/>
                <a:ea typeface="メイリオ" panose="020B0604030504040204" pitchFamily="50" charset="-128"/>
              </a:rPr>
              <a:t>（４）その他会計に関する書類のための基本となる重要な事項</a:t>
            </a: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１</a:t>
            </a:r>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消費税等の会計処理</a:t>
            </a:r>
            <a:endParaRPr lang="en-US" altLang="ja-JP" sz="1200" dirty="0">
              <a:latin typeface="メイリオ" panose="020B0604030504040204" pitchFamily="50" charset="-128"/>
              <a:ea typeface="メイリオ" panose="020B0604030504040204" pitchFamily="50" charset="-128"/>
            </a:endParaRPr>
          </a:p>
          <a:p>
            <a:pPr marL="685760" lvl="2" indent="0">
              <a:buNone/>
            </a:pPr>
            <a:r>
              <a:rPr lang="ja-JP" altLang="en-US" sz="1200" dirty="0">
                <a:latin typeface="メイリオ" panose="020B0604030504040204" pitchFamily="50" charset="-128"/>
                <a:ea typeface="メイリオ" panose="020B0604030504040204" pitchFamily="50" charset="-128"/>
              </a:rPr>
              <a:t>　消費税及び地方消費税の会計処理は、税抜方式によっている。</a:t>
            </a:r>
            <a:endParaRPr lang="en-US" altLang="ja-JP" sz="1200" dirty="0">
              <a:latin typeface="メイリオ" panose="020B0604030504040204" pitchFamily="50" charset="-128"/>
              <a:ea typeface="メイリオ" panose="020B0604030504040204" pitchFamily="50" charset="-128"/>
            </a:endParaRPr>
          </a:p>
          <a:p>
            <a:pPr marL="685760" lvl="2" indent="0">
              <a:buNone/>
            </a:pPr>
            <a:endParaRPr lang="en-US" altLang="ja-JP" sz="1200" dirty="0">
              <a:latin typeface="メイリオ" panose="020B0604030504040204" pitchFamily="50" charset="-128"/>
              <a:ea typeface="メイリオ" panose="020B0604030504040204" pitchFamily="50" charset="-128"/>
            </a:endParaRPr>
          </a:p>
          <a:p>
            <a:pPr marL="0" indent="0">
              <a:buNone/>
            </a:pPr>
            <a:r>
              <a:rPr lang="ja-JP" altLang="en-US" sz="1200" dirty="0">
                <a:latin typeface="メイリオ" panose="020B0604030504040204" pitchFamily="50" charset="-128"/>
                <a:ea typeface="メイリオ" panose="020B0604030504040204" pitchFamily="50" charset="-128"/>
              </a:rPr>
              <a:t>２</a:t>
            </a:r>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セグメント情報の開示</a:t>
            </a:r>
            <a:endParaRPr lang="en-US" altLang="ja-JP" sz="1200" dirty="0">
              <a:latin typeface="メイリオ" panose="020B0604030504040204" pitchFamily="50" charset="-128"/>
              <a:ea typeface="メイリオ" panose="020B0604030504040204" pitchFamily="50" charset="-128"/>
            </a:endParaRPr>
          </a:p>
          <a:p>
            <a:pPr marL="0" indent="0">
              <a:buNone/>
            </a:pPr>
            <a:r>
              <a:rPr lang="ja-JP" altLang="en-US" sz="1200" dirty="0">
                <a:latin typeface="メイリオ" panose="020B0604030504040204" pitchFamily="50" charset="-128"/>
                <a:ea typeface="メイリオ" panose="020B0604030504040204" pitchFamily="50" charset="-128"/>
              </a:rPr>
              <a:t>（１）報告セグメントの概要</a:t>
            </a: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　港営事業会計は、港湾施設提供事業及び大阪港埋立事業を運営しており、各事業で運営方針等を決定していることから、港湾施設提供事業及び大阪港埋立事業を２つの報告セグメントとしている。</a:t>
            </a: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　なお、各報告セグメントに属する事業の内容は以下のとおりである。</a:t>
            </a:r>
            <a:endParaRPr lang="en-US" altLang="ja-JP" sz="1200" dirty="0">
              <a:latin typeface="メイリオ" panose="020B0604030504040204" pitchFamily="50" charset="-128"/>
              <a:ea typeface="メイリオ" panose="020B0604030504040204" pitchFamily="50" charset="-128"/>
            </a:endParaRPr>
          </a:p>
          <a:p>
            <a:pPr marL="342880" lvl="1" indent="0">
              <a:buNone/>
            </a:pPr>
            <a:endParaRPr lang="en-US" altLang="ja-JP" sz="1200" dirty="0">
              <a:latin typeface="メイリオ" panose="020B0604030504040204" pitchFamily="50" charset="-128"/>
              <a:ea typeface="メイリオ" panose="020B0604030504040204" pitchFamily="50" charset="-128"/>
            </a:endParaRPr>
          </a:p>
          <a:p>
            <a:pPr marL="342880" lvl="1" indent="0">
              <a:buNone/>
            </a:pPr>
            <a:endParaRPr lang="en-US" altLang="ja-JP" sz="1200" dirty="0">
              <a:latin typeface="メイリオ" panose="020B0604030504040204" pitchFamily="50" charset="-128"/>
              <a:ea typeface="メイリオ" panose="020B0604030504040204" pitchFamily="50" charset="-128"/>
            </a:endParaRPr>
          </a:p>
          <a:p>
            <a:pPr marL="342880" lvl="1" indent="0">
              <a:buNone/>
            </a:pPr>
            <a:endParaRPr lang="en-US" altLang="ja-JP" sz="1200" dirty="0">
              <a:latin typeface="メイリオ" panose="020B0604030504040204" pitchFamily="50" charset="-128"/>
              <a:ea typeface="メイリオ" panose="020B0604030504040204" pitchFamily="50" charset="-128"/>
            </a:endParaRPr>
          </a:p>
          <a:p>
            <a:pPr marL="342880" lvl="1" indent="0">
              <a:buNone/>
            </a:pPr>
            <a:endParaRPr lang="en-US" altLang="ja-JP" sz="1200" dirty="0">
              <a:latin typeface="メイリオ" panose="020B0604030504040204" pitchFamily="50" charset="-128"/>
              <a:ea typeface="メイリオ" panose="020B0604030504040204" pitchFamily="50" charset="-128"/>
            </a:endParaRPr>
          </a:p>
          <a:p>
            <a:pPr marL="342880" lvl="1" indent="0">
              <a:buNone/>
            </a:pPr>
            <a:endParaRPr lang="en-US" altLang="ja-JP" sz="1200" dirty="0">
              <a:latin typeface="メイリオ" panose="020B0604030504040204" pitchFamily="50" charset="-128"/>
              <a:ea typeface="メイリオ" panose="020B0604030504040204" pitchFamily="50" charset="-128"/>
            </a:endParaRPr>
          </a:p>
          <a:p>
            <a:pPr marL="0" indent="0">
              <a:buNone/>
            </a:pPr>
            <a:r>
              <a:rPr lang="ja-JP" altLang="en-US" sz="1200" dirty="0">
                <a:latin typeface="メイリオ" panose="020B0604030504040204" pitchFamily="50" charset="-128"/>
                <a:ea typeface="メイリオ" panose="020B0604030504040204" pitchFamily="50" charset="-128"/>
              </a:rPr>
              <a:t>３</a:t>
            </a:r>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キャッシュ・フロー計算書</a:t>
            </a:r>
            <a:endParaRPr lang="en-US" altLang="ja-JP" sz="1200" dirty="0">
              <a:latin typeface="メイリオ" panose="020B0604030504040204" pitchFamily="50" charset="-128"/>
              <a:ea typeface="メイリオ" panose="020B0604030504040204" pitchFamily="50" charset="-128"/>
            </a:endParaRPr>
          </a:p>
          <a:p>
            <a:pPr marL="0" indent="0">
              <a:buNone/>
            </a:pPr>
            <a:r>
              <a:rPr lang="ja-JP" altLang="en-US" sz="1200" dirty="0">
                <a:latin typeface="メイリオ" panose="020B0604030504040204" pitchFamily="50" charset="-128"/>
                <a:ea typeface="メイリオ" panose="020B0604030504040204" pitchFamily="50" charset="-128"/>
              </a:rPr>
              <a:t>（１）重要な非資金取引</a:t>
            </a: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　新たに計上したファイナンス・リース取引に係る資産の額は、</a:t>
            </a:r>
            <a:r>
              <a:rPr lang="en-US" altLang="ja-JP" sz="1200" dirty="0">
                <a:latin typeface="メイリオ" panose="020B0604030504040204" pitchFamily="50" charset="-128"/>
                <a:ea typeface="メイリオ" panose="020B0604030504040204" pitchFamily="50" charset="-128"/>
              </a:rPr>
              <a:t>17,920,800</a:t>
            </a:r>
            <a:r>
              <a:rPr lang="ja-JP" altLang="en-US" sz="1200" dirty="0">
                <a:latin typeface="メイリオ" panose="020B0604030504040204" pitchFamily="50" charset="-128"/>
                <a:ea typeface="メイリオ" panose="020B0604030504040204" pitchFamily="50" charset="-128"/>
              </a:rPr>
              <a:t>円、負債の額は、</a:t>
            </a:r>
            <a:r>
              <a:rPr lang="en-US" altLang="ja-JP" sz="1200" dirty="0">
                <a:latin typeface="メイリオ" panose="020B0604030504040204" pitchFamily="50" charset="-128"/>
                <a:ea typeface="メイリオ" panose="020B0604030504040204" pitchFamily="50" charset="-128"/>
              </a:rPr>
              <a:t>19,354,464</a:t>
            </a:r>
            <a:r>
              <a:rPr lang="ja-JP" altLang="en-US" sz="1200" dirty="0">
                <a:latin typeface="メイリオ" panose="020B0604030504040204" pitchFamily="50" charset="-128"/>
                <a:ea typeface="メイリオ" panose="020B0604030504040204" pitchFamily="50" charset="-128"/>
              </a:rPr>
              <a:t>円である。</a:t>
            </a:r>
            <a:endParaRPr lang="en-US" altLang="ja-JP" sz="1200" dirty="0">
              <a:latin typeface="メイリオ" panose="020B0604030504040204" pitchFamily="50" charset="-128"/>
              <a:ea typeface="メイリオ" panose="020B0604030504040204" pitchFamily="50" charset="-128"/>
            </a:endParaRPr>
          </a:p>
          <a:p>
            <a:pPr marL="342880" lvl="1" indent="0">
              <a:buNone/>
            </a:pPr>
            <a:endParaRPr lang="en-US" altLang="ja-JP" sz="1200" dirty="0">
              <a:latin typeface="メイリオ" panose="020B0604030504040204" pitchFamily="50" charset="-128"/>
              <a:ea typeface="メイリオ" panose="020B0604030504040204" pitchFamily="50" charset="-128"/>
            </a:endParaRPr>
          </a:p>
          <a:p>
            <a:pPr marL="0" indent="0">
              <a:buNone/>
            </a:pPr>
            <a:r>
              <a:rPr lang="ja-JP" altLang="en-US" sz="1200" dirty="0">
                <a:latin typeface="メイリオ" panose="020B0604030504040204" pitchFamily="50" charset="-128"/>
                <a:ea typeface="メイリオ" panose="020B0604030504040204" pitchFamily="50" charset="-128"/>
              </a:rPr>
              <a:t>４</a:t>
            </a:r>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減損損失</a:t>
            </a:r>
            <a:endParaRPr lang="en-US" altLang="ja-JP" sz="1200" dirty="0">
              <a:latin typeface="メイリオ" panose="020B0604030504040204" pitchFamily="50" charset="-128"/>
              <a:ea typeface="メイリオ" panose="020B0604030504040204" pitchFamily="50" charset="-128"/>
            </a:endParaRPr>
          </a:p>
          <a:p>
            <a:pPr marL="0" indent="0">
              <a:buNone/>
            </a:pPr>
            <a:r>
              <a:rPr lang="ja-JP" altLang="en-US" sz="1200" dirty="0">
                <a:latin typeface="メイリオ" panose="020B0604030504040204" pitchFamily="50" charset="-128"/>
                <a:ea typeface="メイリオ" panose="020B0604030504040204" pitchFamily="50" charset="-128"/>
              </a:rPr>
              <a:t>（１）グルーピングの方法</a:t>
            </a: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１</a:t>
            </a:r>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港湾施設提供事業においては、荷役機械事業及び上屋倉庫事業を運営しており、　それぞれの事業を１つの資産グループとしている。</a:t>
            </a: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２</a:t>
            </a:r>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大阪港埋立事業においては、原則として全体を１つの資産グループとしているが、一部の資産については、独立したキャッシュ・フローを生み出す単位として個別にグルーピングしている。</a:t>
            </a:r>
            <a:endParaRPr lang="en-US" altLang="ja-JP" sz="1200" dirty="0">
              <a:latin typeface="メイリオ" panose="020B0604030504040204" pitchFamily="50" charset="-128"/>
              <a:ea typeface="メイリオ" panose="020B0604030504040204" pitchFamily="50" charset="-128"/>
            </a:endParaRPr>
          </a:p>
          <a:p>
            <a:pPr marL="342880" lvl="1" indent="0">
              <a:buNone/>
            </a:pPr>
            <a:endParaRPr lang="en-US" altLang="ja-JP" sz="1200" dirty="0">
              <a:latin typeface="メイリオ" panose="020B0604030504040204" pitchFamily="50" charset="-128"/>
              <a:ea typeface="メイリオ" panose="020B0604030504040204"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1862360453"/>
              </p:ext>
            </p:extLst>
          </p:nvPr>
        </p:nvGraphicFramePr>
        <p:xfrm>
          <a:off x="471488" y="5324658"/>
          <a:ext cx="5915024" cy="568191"/>
        </p:xfrm>
        <a:graphic>
          <a:graphicData uri="http://schemas.openxmlformats.org/drawingml/2006/table">
            <a:tbl>
              <a:tblPr/>
              <a:tblGrid>
                <a:gridCol w="97047"/>
                <a:gridCol w="1331972"/>
                <a:gridCol w="97047"/>
                <a:gridCol w="4388958"/>
              </a:tblGrid>
              <a:tr h="189397">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メイリオ" panose="020B0604030504040204" pitchFamily="50" charset="-128"/>
                          <a:ea typeface="メイリオ" panose="020B0604030504040204" pitchFamily="50" charset="-128"/>
                        </a:rPr>
                        <a:t>事業区分</a:t>
                      </a:r>
                    </a:p>
                  </a:txBody>
                  <a:tcPr marL="0" marR="0" marT="0"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事業の内容</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9397">
                <a:tc>
                  <a:txBody>
                    <a:bodyPr/>
                    <a:lstStyle/>
                    <a:p>
                      <a:pPr algn="l" fontAlgn="ctr"/>
                      <a:r>
                        <a:rPr lang="ja-JP" altLang="en-US" sz="9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zh-TW" altLang="en-US" sz="900" b="0" i="0" u="none" strike="noStrike">
                          <a:solidFill>
                            <a:srgbClr val="000000"/>
                          </a:solidFill>
                          <a:effectLst/>
                          <a:latin typeface="メイリオ" panose="020B0604030504040204" pitchFamily="50" charset="-128"/>
                          <a:ea typeface="メイリオ" panose="020B0604030504040204" pitchFamily="50" charset="-128"/>
                        </a:rPr>
                        <a:t>港湾施設提供事業</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9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メイリオ" panose="020B0604030504040204" pitchFamily="50" charset="-128"/>
                          <a:ea typeface="メイリオ" panose="020B0604030504040204" pitchFamily="50" charset="-128"/>
                        </a:rPr>
                        <a:t>  荷役機械及び上屋倉庫の提供</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9397">
                <a:tc>
                  <a:txBody>
                    <a:bodyPr/>
                    <a:lstStyle/>
                    <a:p>
                      <a:pPr algn="l" fontAlgn="ctr"/>
                      <a:r>
                        <a:rPr lang="ja-JP" altLang="en-US" sz="9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dist" fontAlgn="ctr"/>
                      <a:r>
                        <a:rPr lang="zh-TW" altLang="en-US" sz="900" b="0" i="0" u="none" strike="noStrike">
                          <a:solidFill>
                            <a:srgbClr val="000000"/>
                          </a:solidFill>
                          <a:effectLst/>
                          <a:latin typeface="メイリオ" panose="020B0604030504040204" pitchFamily="50" charset="-128"/>
                          <a:ea typeface="メイリオ" panose="020B0604030504040204" pitchFamily="50" charset="-128"/>
                        </a:rPr>
                        <a:t>大阪港埋立事業</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dist"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  咲洲、舞洲、鶴浜及び夢洲地区の港湾関連用地及び都市機能用地等の造成</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タイトル 1"/>
          <p:cNvSpPr txBox="1">
            <a:spLocks/>
          </p:cNvSpPr>
          <p:nvPr/>
        </p:nvSpPr>
        <p:spPr>
          <a:xfrm>
            <a:off x="4347407"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lgn="r">
              <a:buFont typeface="+mj-lt"/>
              <a:buAutoNum type="arabicPeriod" startAt="8"/>
            </a:pPr>
            <a:r>
              <a:rPr lang="ja-JP" altLang="en-US" sz="1600" b="1" dirty="0">
                <a:latin typeface="メイリオ" panose="020B0604030504040204" pitchFamily="50" charset="-128"/>
                <a:ea typeface="メイリオ" panose="020B0604030504040204" pitchFamily="50" charset="-128"/>
              </a:rPr>
              <a:t>注記</a:t>
            </a:r>
          </a:p>
        </p:txBody>
      </p:sp>
      <p:sp>
        <p:nvSpPr>
          <p:cNvPr id="9" name="テキスト ボックス 8"/>
          <p:cNvSpPr txBox="1"/>
          <p:nvPr/>
        </p:nvSpPr>
        <p:spPr>
          <a:xfrm>
            <a:off x="6577147" y="9690556"/>
            <a:ext cx="312907"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en-US" altLang="ja-JP" sz="800" dirty="0" smtClean="0">
                <a:latin typeface="メイリオ" panose="020B0604030504040204" pitchFamily="50" charset="-128"/>
                <a:ea typeface="メイリオ" panose="020B0604030504040204" pitchFamily="50" charset="-128"/>
              </a:rPr>
              <a:t>36</a:t>
            </a:r>
            <a:endParaRPr lang="en-US" altLang="ja-JP" sz="8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4631771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0" y="461427"/>
            <a:ext cx="6858000" cy="9444577"/>
          </a:xfrm>
        </p:spPr>
        <p:txBody>
          <a:bodyPr>
            <a:normAutofit/>
          </a:bodyPr>
          <a:lstStyle/>
          <a:p>
            <a:pPr marL="342880" lvl="1" indent="0">
              <a:buNone/>
            </a:pPr>
            <a:endParaRPr lang="en-US" altLang="ja-JP" sz="1200" dirty="0">
              <a:latin typeface="メイリオ" panose="020B0604030504040204" pitchFamily="50" charset="-128"/>
              <a:ea typeface="メイリオ" panose="020B0604030504040204" pitchFamily="50" charset="-128"/>
            </a:endParaRPr>
          </a:p>
          <a:p>
            <a:pPr marL="0" indent="0">
              <a:buNone/>
            </a:pPr>
            <a:r>
              <a:rPr lang="ja-JP" altLang="en-US" sz="1200" dirty="0">
                <a:latin typeface="メイリオ" panose="020B0604030504040204" pitchFamily="50" charset="-128"/>
                <a:ea typeface="メイリオ" panose="020B0604030504040204" pitchFamily="50" charset="-128"/>
              </a:rPr>
              <a:t>（２）減損の兆候について</a:t>
            </a: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　当年度において、（１）のグルーピングをもとに、以下の資産について収益が見込まれないため、減損の兆候が認められた。</a:t>
            </a:r>
            <a:endParaRPr lang="en-US" altLang="ja-JP" sz="1200" dirty="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a:p>
            <a:pPr marL="0" indent="0">
              <a:buNone/>
            </a:pPr>
            <a:r>
              <a:rPr lang="ja-JP" altLang="en-US" sz="1200" dirty="0">
                <a:latin typeface="メイリオ" panose="020B0604030504040204" pitchFamily="50" charset="-128"/>
                <a:ea typeface="メイリオ" panose="020B0604030504040204" pitchFamily="50" charset="-128"/>
              </a:rPr>
              <a:t>（３）減損損失の認識及び測定について</a:t>
            </a: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　当年度において、上記資産について、回収可能価額が帳簿価額を下回るため、帳簿価額を回収可能価額まで減額し、当該減少額</a:t>
            </a:r>
            <a:r>
              <a:rPr lang="en-US" altLang="ja-JP" sz="1200" dirty="0">
                <a:latin typeface="メイリオ" panose="020B0604030504040204" pitchFamily="50" charset="-128"/>
                <a:ea typeface="メイリオ" panose="020B0604030504040204" pitchFamily="50" charset="-128"/>
              </a:rPr>
              <a:t>193,538,429</a:t>
            </a:r>
            <a:r>
              <a:rPr lang="ja-JP" altLang="en-US" sz="1200" dirty="0">
                <a:latin typeface="メイリオ" panose="020B0604030504040204" pitchFamily="50" charset="-128"/>
                <a:ea typeface="メイリオ" panose="020B0604030504040204" pitchFamily="50" charset="-128"/>
              </a:rPr>
              <a:t>円を減損損失として計上した。</a:t>
            </a: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　内訳は、建物</a:t>
            </a:r>
            <a:r>
              <a:rPr lang="en-US" altLang="ja-JP" sz="1200" dirty="0">
                <a:latin typeface="メイリオ" panose="020B0604030504040204" pitchFamily="50" charset="-128"/>
                <a:ea typeface="メイリオ" panose="020B0604030504040204" pitchFamily="50" charset="-128"/>
              </a:rPr>
              <a:t>63,907,102</a:t>
            </a:r>
            <a:r>
              <a:rPr lang="ja-JP" altLang="en-US" sz="1200" dirty="0">
                <a:latin typeface="メイリオ" panose="020B0604030504040204" pitchFamily="50" charset="-128"/>
                <a:ea typeface="メイリオ" panose="020B0604030504040204" pitchFamily="50" charset="-128"/>
              </a:rPr>
              <a:t>円、構築物</a:t>
            </a:r>
            <a:r>
              <a:rPr lang="en-US" altLang="ja-JP" sz="1200" dirty="0">
                <a:latin typeface="メイリオ" panose="020B0604030504040204" pitchFamily="50" charset="-128"/>
                <a:ea typeface="メイリオ" panose="020B0604030504040204" pitchFamily="50" charset="-128"/>
              </a:rPr>
              <a:t>57,558,856</a:t>
            </a:r>
            <a:r>
              <a:rPr lang="ja-JP" altLang="en-US" sz="1200" dirty="0">
                <a:latin typeface="メイリオ" panose="020B0604030504040204" pitchFamily="50" charset="-128"/>
                <a:ea typeface="メイリオ" panose="020B0604030504040204" pitchFamily="50" charset="-128"/>
              </a:rPr>
              <a:t>円、機械及び装置</a:t>
            </a:r>
            <a:r>
              <a:rPr lang="en-US" altLang="ja-JP" sz="1200" dirty="0">
                <a:latin typeface="メイリオ" panose="020B0604030504040204" pitchFamily="50" charset="-128"/>
                <a:ea typeface="メイリオ" panose="020B0604030504040204" pitchFamily="50" charset="-128"/>
              </a:rPr>
              <a:t>72,070,702</a:t>
            </a:r>
            <a:r>
              <a:rPr lang="ja-JP" altLang="en-US" sz="1200" dirty="0">
                <a:latin typeface="メイリオ" panose="020B0604030504040204" pitchFamily="50" charset="-128"/>
                <a:ea typeface="メイリオ" panose="020B0604030504040204" pitchFamily="50" charset="-128"/>
              </a:rPr>
              <a:t>円、工具、器具及び備品</a:t>
            </a:r>
            <a:r>
              <a:rPr lang="en-US" altLang="ja-JP" sz="1200" dirty="0">
                <a:latin typeface="メイリオ" panose="020B0604030504040204" pitchFamily="50" charset="-128"/>
                <a:ea typeface="メイリオ" panose="020B0604030504040204" pitchFamily="50" charset="-128"/>
              </a:rPr>
              <a:t>1,769</a:t>
            </a:r>
            <a:r>
              <a:rPr lang="ja-JP" altLang="en-US" sz="1200" dirty="0">
                <a:latin typeface="メイリオ" panose="020B0604030504040204" pitchFamily="50" charset="-128"/>
                <a:ea typeface="メイリオ" panose="020B0604030504040204" pitchFamily="50" charset="-128"/>
              </a:rPr>
              <a:t>円である。</a:t>
            </a: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　なお、回収可能価額の算定方法は、正味売却価額により測定しており、相続税路線価等を参考に合理的に算定した価額によっている。</a:t>
            </a:r>
            <a:endParaRPr lang="en-US" altLang="ja-JP" sz="1200" dirty="0">
              <a:latin typeface="メイリオ" panose="020B0604030504040204" pitchFamily="50" charset="-128"/>
              <a:ea typeface="メイリオ" panose="020B0604030504040204" pitchFamily="50" charset="-128"/>
            </a:endParaRPr>
          </a:p>
          <a:p>
            <a:pPr marL="342880" lvl="1" indent="0">
              <a:buNone/>
            </a:pPr>
            <a:endParaRPr lang="en-US" altLang="ja-JP" sz="1200" dirty="0">
              <a:latin typeface="メイリオ" panose="020B0604030504040204" pitchFamily="50" charset="-128"/>
              <a:ea typeface="メイリオ" panose="020B0604030504040204" pitchFamily="50" charset="-128"/>
            </a:endParaRPr>
          </a:p>
          <a:p>
            <a:pPr marL="0" indent="0">
              <a:buNone/>
            </a:pPr>
            <a:r>
              <a:rPr lang="ja-JP" altLang="en-US" sz="1200" dirty="0">
                <a:latin typeface="メイリオ" panose="020B0604030504040204" pitchFamily="50" charset="-128"/>
                <a:ea typeface="メイリオ" panose="020B0604030504040204" pitchFamily="50" charset="-128"/>
              </a:rPr>
              <a:t>５</a:t>
            </a:r>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リース契約により使用する固定資産</a:t>
            </a:r>
            <a:endParaRPr lang="en-US" altLang="ja-JP" sz="1200" dirty="0">
              <a:latin typeface="メイリオ" panose="020B0604030504040204" pitchFamily="50" charset="-128"/>
              <a:ea typeface="メイリオ" panose="020B0604030504040204" pitchFamily="50" charset="-128"/>
            </a:endParaRPr>
          </a:p>
          <a:p>
            <a:pPr marL="0" indent="0">
              <a:buNone/>
            </a:pPr>
            <a:r>
              <a:rPr lang="ja-JP" altLang="en-US" sz="1200" dirty="0">
                <a:latin typeface="メイリオ" panose="020B0604030504040204" pitchFamily="50" charset="-128"/>
                <a:ea typeface="メイリオ" panose="020B0604030504040204" pitchFamily="50" charset="-128"/>
              </a:rPr>
              <a:t>（１）リース取引の処理方法</a:t>
            </a: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　リース料総額が３百万円を超えるファイナンス・リース取引については、通常の売買取引に準じた会計処理によっている。</a:t>
            </a: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　リース料総額が３百万円以下のファイナンス・リース取引については、通常の賃貸借取引に準じた会計処理によっている。</a:t>
            </a:r>
            <a:endParaRPr lang="en-US" altLang="ja-JP" sz="1200" dirty="0">
              <a:latin typeface="メイリオ" panose="020B0604030504040204" pitchFamily="50" charset="-128"/>
              <a:ea typeface="メイリオ" panose="020B0604030504040204" pitchFamily="50" charset="-128"/>
            </a:endParaRPr>
          </a:p>
          <a:p>
            <a:pPr marL="342880" lvl="1" indent="0">
              <a:buNone/>
            </a:pPr>
            <a:endParaRPr lang="en-US" altLang="ja-JP" sz="1200" dirty="0">
              <a:latin typeface="メイリオ" panose="020B0604030504040204" pitchFamily="50" charset="-128"/>
              <a:ea typeface="メイリオ" panose="020B0604030504040204" pitchFamily="50" charset="-128"/>
            </a:endParaRPr>
          </a:p>
          <a:p>
            <a:pPr marL="0" indent="0">
              <a:buNone/>
            </a:pPr>
            <a:r>
              <a:rPr lang="ja-JP" altLang="en-US" sz="1200" dirty="0">
                <a:latin typeface="メイリオ" panose="020B0604030504040204" pitchFamily="50" charset="-128"/>
                <a:ea typeface="メイリオ" panose="020B0604030504040204" pitchFamily="50" charset="-128"/>
              </a:rPr>
              <a:t>６</a:t>
            </a:r>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その他</a:t>
            </a:r>
            <a:endParaRPr lang="en-US" altLang="ja-JP" sz="1200" dirty="0">
              <a:latin typeface="メイリオ" panose="020B0604030504040204" pitchFamily="50" charset="-128"/>
              <a:ea typeface="メイリオ" panose="020B0604030504040204" pitchFamily="50" charset="-128"/>
            </a:endParaRPr>
          </a:p>
          <a:p>
            <a:pPr marL="0" indent="0">
              <a:buNone/>
            </a:pPr>
            <a:r>
              <a:rPr lang="ja-JP" altLang="en-US" sz="1200" dirty="0">
                <a:latin typeface="メイリオ" panose="020B0604030504040204" pitchFamily="50" charset="-128"/>
                <a:ea typeface="メイリオ" panose="020B0604030504040204" pitchFamily="50" charset="-128"/>
              </a:rPr>
              <a:t>（１）退職給付引当金の取崩し</a:t>
            </a: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　当年度において、退職手当として</a:t>
            </a:r>
            <a:r>
              <a:rPr lang="en-US" altLang="ja-JP" sz="1200" dirty="0">
                <a:latin typeface="メイリオ" panose="020B0604030504040204" pitchFamily="50" charset="-128"/>
                <a:ea typeface="メイリオ" panose="020B0604030504040204" pitchFamily="50" charset="-128"/>
              </a:rPr>
              <a:t>347,026</a:t>
            </a:r>
            <a:r>
              <a:rPr lang="ja-JP" altLang="en-US" sz="1200" dirty="0">
                <a:latin typeface="メイリオ" panose="020B0604030504040204" pitchFamily="50" charset="-128"/>
                <a:ea typeface="メイリオ" panose="020B0604030504040204" pitchFamily="50" charset="-128"/>
              </a:rPr>
              <a:t>円を支給するため、退職給付引当金</a:t>
            </a:r>
            <a:r>
              <a:rPr lang="en-US" altLang="ja-JP" sz="1200" dirty="0">
                <a:latin typeface="メイリオ" panose="020B0604030504040204" pitchFamily="50" charset="-128"/>
                <a:ea typeface="メイリオ" panose="020B0604030504040204" pitchFamily="50" charset="-128"/>
              </a:rPr>
              <a:t>347,026</a:t>
            </a:r>
            <a:r>
              <a:rPr lang="ja-JP" altLang="en-US" sz="1200" dirty="0">
                <a:latin typeface="メイリオ" panose="020B0604030504040204" pitchFamily="50" charset="-128"/>
                <a:ea typeface="メイリオ" panose="020B0604030504040204" pitchFamily="50" charset="-128"/>
              </a:rPr>
              <a:t>円を使用した。</a:t>
            </a:r>
            <a:endParaRPr lang="en-US" altLang="ja-JP" sz="1200" dirty="0">
              <a:latin typeface="メイリオ" panose="020B0604030504040204" pitchFamily="50" charset="-128"/>
              <a:ea typeface="メイリオ" panose="020B0604030504040204" pitchFamily="50" charset="-128"/>
            </a:endParaRPr>
          </a:p>
          <a:p>
            <a:pPr marL="342880" lvl="1" indent="0">
              <a:buNone/>
            </a:pPr>
            <a:endParaRPr lang="en-US" altLang="ja-JP" sz="1200" dirty="0">
              <a:latin typeface="メイリオ" panose="020B0604030504040204" pitchFamily="50" charset="-128"/>
              <a:ea typeface="メイリオ" panose="020B0604030504040204" pitchFamily="50" charset="-128"/>
            </a:endParaRPr>
          </a:p>
          <a:p>
            <a:pPr marL="0" indent="0">
              <a:buNone/>
            </a:pPr>
            <a:r>
              <a:rPr lang="ja-JP" altLang="en-US" sz="1200" dirty="0">
                <a:latin typeface="メイリオ" panose="020B0604030504040204" pitchFamily="50" charset="-128"/>
                <a:ea typeface="メイリオ" panose="020B0604030504040204" pitchFamily="50" charset="-128"/>
              </a:rPr>
              <a:t>（２）長期継続契約に係るリース債務</a:t>
            </a: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　通常の売買取引の方法に準じた会計処理を行ったリース取引に係るリース債務のうち、地方自治法第</a:t>
            </a:r>
            <a:r>
              <a:rPr lang="en-US" altLang="ja-JP" sz="1200" dirty="0">
                <a:latin typeface="メイリオ" panose="020B0604030504040204" pitchFamily="50" charset="-128"/>
                <a:ea typeface="メイリオ" panose="020B0604030504040204" pitchFamily="50" charset="-128"/>
              </a:rPr>
              <a:t>234</a:t>
            </a:r>
            <a:r>
              <a:rPr lang="ja-JP" altLang="en-US" sz="1200" dirty="0">
                <a:latin typeface="メイリオ" panose="020B0604030504040204" pitchFamily="50" charset="-128"/>
                <a:ea typeface="メイリオ" panose="020B0604030504040204" pitchFamily="50" charset="-128"/>
              </a:rPr>
              <a:t>条の３に基づく長期継続契約に係るものは下記の金額である。</a:t>
            </a:r>
            <a:endParaRPr lang="en-US" altLang="ja-JP" sz="1200" dirty="0">
              <a:latin typeface="メイリオ" panose="020B0604030504040204" pitchFamily="50" charset="-128"/>
              <a:ea typeface="メイリオ" panose="020B0604030504040204" pitchFamily="50" charset="-128"/>
            </a:endParaRPr>
          </a:p>
          <a:p>
            <a:pPr marL="342880" lvl="1" indent="0">
              <a:buNone/>
            </a:pP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　　短期リース債務                                        </a:t>
            </a:r>
            <a:r>
              <a:rPr lang="en-US" altLang="ja-JP" sz="1200" dirty="0">
                <a:latin typeface="メイリオ" panose="020B0604030504040204" pitchFamily="50" charset="-128"/>
                <a:ea typeface="メイリオ" panose="020B0604030504040204" pitchFamily="50" charset="-128"/>
              </a:rPr>
              <a:t>9,705,485 </a:t>
            </a:r>
            <a:r>
              <a:rPr lang="ja-JP" altLang="en-US" sz="1200" dirty="0">
                <a:latin typeface="メイリオ" panose="020B0604030504040204" pitchFamily="50" charset="-128"/>
                <a:ea typeface="メイリオ" panose="020B0604030504040204" pitchFamily="50" charset="-128"/>
              </a:rPr>
              <a:t>円</a:t>
            </a:r>
            <a:endParaRPr lang="en-US" altLang="ja-JP" sz="1200"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　　</a:t>
            </a:r>
            <a:r>
              <a:rPr lang="ja-JP" altLang="en-US" sz="1200" u="sng" dirty="0">
                <a:latin typeface="メイリオ" panose="020B0604030504040204" pitchFamily="50" charset="-128"/>
                <a:ea typeface="メイリオ" panose="020B0604030504040204" pitchFamily="50" charset="-128"/>
              </a:rPr>
              <a:t>長期リース債務                                     </a:t>
            </a:r>
            <a:r>
              <a:rPr lang="ja-JP" altLang="en-US" sz="600" u="sng" dirty="0">
                <a:latin typeface="メイリオ" panose="020B0604030504040204" pitchFamily="50" charset="-128"/>
                <a:ea typeface="メイリオ" panose="020B0604030504040204" pitchFamily="50" charset="-128"/>
              </a:rPr>
              <a:t> </a:t>
            </a:r>
            <a:r>
              <a:rPr lang="ja-JP" altLang="en-US" sz="1200" u="sng" dirty="0">
                <a:latin typeface="メイリオ" panose="020B0604030504040204" pitchFamily="50" charset="-128"/>
                <a:ea typeface="メイリオ" panose="020B0604030504040204" pitchFamily="50" charset="-128"/>
              </a:rPr>
              <a:t> </a:t>
            </a:r>
            <a:r>
              <a:rPr lang="en-US" altLang="ja-JP" sz="1200" u="sng" dirty="0">
                <a:latin typeface="メイリオ" panose="020B0604030504040204" pitchFamily="50" charset="-128"/>
                <a:ea typeface="メイリオ" panose="020B0604030504040204" pitchFamily="50" charset="-128"/>
              </a:rPr>
              <a:t>21,024,576 </a:t>
            </a:r>
            <a:r>
              <a:rPr lang="ja-JP" altLang="en-US" sz="1200" u="sng" dirty="0">
                <a:latin typeface="メイリオ" panose="020B0604030504040204" pitchFamily="50" charset="-128"/>
                <a:ea typeface="メイリオ" panose="020B0604030504040204" pitchFamily="50" charset="-128"/>
              </a:rPr>
              <a:t>円     　</a:t>
            </a:r>
            <a:endParaRPr lang="en-US" altLang="ja-JP" sz="1200" u="sng" dirty="0">
              <a:latin typeface="メイリオ" panose="020B0604030504040204" pitchFamily="50" charset="-128"/>
              <a:ea typeface="メイリオ" panose="020B0604030504040204" pitchFamily="50" charset="-128"/>
            </a:endParaRPr>
          </a:p>
          <a:p>
            <a:pPr marL="342880" lvl="1" indent="0">
              <a:buNone/>
            </a:pPr>
            <a:r>
              <a:rPr lang="ja-JP" altLang="en-US" sz="1200" dirty="0">
                <a:latin typeface="メイリオ" panose="020B0604030504040204" pitchFamily="50" charset="-128"/>
                <a:ea typeface="メイリオ" panose="020B0604030504040204" pitchFamily="50" charset="-128"/>
              </a:rPr>
              <a:t>　　　　　計                                               </a:t>
            </a:r>
            <a:r>
              <a:rPr lang="en-US" altLang="ja-JP" sz="1200" dirty="0">
                <a:latin typeface="メイリオ" panose="020B0604030504040204" pitchFamily="50" charset="-128"/>
                <a:ea typeface="メイリオ" panose="020B0604030504040204" pitchFamily="50" charset="-128"/>
              </a:rPr>
              <a:t>30,730,061 </a:t>
            </a:r>
            <a:r>
              <a:rPr lang="ja-JP" altLang="en-US" sz="1200" dirty="0">
                <a:latin typeface="メイリオ" panose="020B0604030504040204" pitchFamily="50" charset="-128"/>
                <a:ea typeface="メイリオ" panose="020B0604030504040204" pitchFamily="50" charset="-128"/>
              </a:rPr>
              <a:t>円</a:t>
            </a:r>
          </a:p>
          <a:p>
            <a:pPr marL="342880" lvl="1" indent="0">
              <a:buNone/>
            </a:pPr>
            <a:endParaRPr lang="en-US" altLang="ja-JP" sz="1200" dirty="0">
              <a:latin typeface="メイリオ" panose="020B0604030504040204" pitchFamily="50" charset="-128"/>
              <a:ea typeface="メイリオ"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73544770"/>
              </p:ext>
            </p:extLst>
          </p:nvPr>
        </p:nvGraphicFramePr>
        <p:xfrm>
          <a:off x="467483" y="1497474"/>
          <a:ext cx="5915023" cy="600744"/>
        </p:xfrm>
        <a:graphic>
          <a:graphicData uri="http://schemas.openxmlformats.org/drawingml/2006/table">
            <a:tbl>
              <a:tblPr/>
              <a:tblGrid>
                <a:gridCol w="100254"/>
                <a:gridCol w="1966534"/>
                <a:gridCol w="100254"/>
                <a:gridCol w="100254"/>
                <a:gridCol w="1010259"/>
                <a:gridCol w="100254"/>
                <a:gridCol w="285340"/>
                <a:gridCol w="1966534"/>
                <a:gridCol w="285340"/>
              </a:tblGrid>
              <a:tr h="200248">
                <a:tc gridSpan="3">
                  <a:txBody>
                    <a:bodyPr/>
                    <a:lstStyle/>
                    <a:p>
                      <a:pPr algn="ctr"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用途</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資産の種類</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場所</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r>
              <a:tr h="200248">
                <a:tc>
                  <a:txBody>
                    <a:bodyPr/>
                    <a:lstStyle/>
                    <a:p>
                      <a:pPr algn="l"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zh-TW" altLang="en-US" sz="1000" b="0" i="0" u="none" strike="noStrike">
                          <a:solidFill>
                            <a:srgbClr val="000000"/>
                          </a:solidFill>
                          <a:effectLst/>
                          <a:latin typeface="メイリオ" panose="020B0604030504040204" pitchFamily="50" charset="-128"/>
                          <a:ea typeface="メイリオ" panose="020B0604030504040204" pitchFamily="50" charset="-128"/>
                        </a:rPr>
                        <a:t>荷役機械事業</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dist"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機械及び装置等</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1000" b="0" i="0" u="none" strike="noStrike">
                          <a:solidFill>
                            <a:srgbClr val="000000"/>
                          </a:solidFill>
                          <a:effectLst/>
                          <a:latin typeface="メイリオ" panose="020B0604030504040204" pitchFamily="50" charset="-128"/>
                          <a:ea typeface="メイリオ" panose="020B0604030504040204" pitchFamily="50" charset="-128"/>
                        </a:rPr>
                        <a:t>大阪市住之江区南港中７丁目等</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0248">
                <a:tc>
                  <a:txBody>
                    <a:bodyPr/>
                    <a:lstStyle/>
                    <a:p>
                      <a:pPr algn="l"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dist"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南港ポートタウン管理センター</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dist"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土地・建物等</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zh-CN" altLang="en-US" sz="1000" b="0" i="0" u="none" strike="noStrike">
                          <a:solidFill>
                            <a:srgbClr val="000000"/>
                          </a:solidFill>
                          <a:effectLst/>
                          <a:latin typeface="メイリオ" panose="020B0604030504040204" pitchFamily="50" charset="-128"/>
                          <a:ea typeface="メイリオ" panose="020B0604030504040204" pitchFamily="50" charset="-128"/>
                        </a:rPr>
                        <a:t>大阪市住之江区南港中２丁目</a:t>
                      </a:r>
                    </a:p>
                  </a:txBody>
                  <a:tcPr marL="0" marR="0" marT="0"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0" marR="0" marT="0"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8"/>
            </a:pPr>
            <a:r>
              <a:rPr lang="ja-JP" altLang="en-US" sz="1600" b="1" dirty="0">
                <a:latin typeface="メイリオ" panose="020B0604030504040204" pitchFamily="50" charset="-128"/>
                <a:ea typeface="メイリオ" panose="020B0604030504040204" pitchFamily="50" charset="-128"/>
              </a:rPr>
              <a:t>注記</a:t>
            </a:r>
          </a:p>
        </p:txBody>
      </p:sp>
      <p:sp>
        <p:nvSpPr>
          <p:cNvPr id="9" name="テキスト ボックス 8"/>
          <p:cNvSpPr txBox="1"/>
          <p:nvPr/>
        </p:nvSpPr>
        <p:spPr>
          <a:xfrm>
            <a:off x="-12828" y="9690556"/>
            <a:ext cx="312907"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en-US" altLang="ja-JP" sz="800" dirty="0" smtClean="0">
                <a:latin typeface="メイリオ" panose="020B0604030504040204" pitchFamily="50" charset="-128"/>
                <a:ea typeface="メイリオ" panose="020B0604030504040204" pitchFamily="50" charset="-128"/>
              </a:rPr>
              <a:t>37</a:t>
            </a:r>
            <a:endParaRPr lang="ja-JP" altLang="en-US" sz="8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0402563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377380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1"/>
          <p:cNvSpPr txBox="1">
            <a:spLocks/>
          </p:cNvSpPr>
          <p:nvPr/>
        </p:nvSpPr>
        <p:spPr>
          <a:xfrm>
            <a:off x="93309" y="456363"/>
            <a:ext cx="5915025" cy="360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000" indent="-342000">
              <a:buFont typeface="+mj-lt"/>
              <a:buAutoNum type="romanLcPeriod" startAt="2"/>
            </a:pPr>
            <a:r>
              <a:rPr lang="ja-JP" altLang="en-US" sz="1600" b="1" dirty="0" smtClean="0">
                <a:solidFill>
                  <a:srgbClr val="0070C0"/>
                </a:solidFill>
                <a:latin typeface="メイリオ" panose="020B0604030504040204" pitchFamily="50" charset="-128"/>
                <a:ea typeface="メイリオ" panose="020B0604030504040204" pitchFamily="50" charset="-128"/>
              </a:rPr>
              <a:t>安全性</a:t>
            </a:r>
            <a:endParaRPr lang="ja-JP" altLang="en-US" sz="1600" b="1" dirty="0">
              <a:solidFill>
                <a:srgbClr val="0070C0"/>
              </a:solidFill>
              <a:latin typeface="メイリオ" panose="020B0604030504040204" pitchFamily="50" charset="-128"/>
              <a:ea typeface="メイリオ" panose="020B0604030504040204" pitchFamily="50" charset="-128"/>
            </a:endParaRPr>
          </a:p>
        </p:txBody>
      </p:sp>
      <p:pic>
        <p:nvPicPr>
          <p:cNvPr id="11" name="図 10"/>
          <p:cNvPicPr>
            <a:picLocks noChangeAspect="1"/>
          </p:cNvPicPr>
          <p:nvPr/>
        </p:nvPicPr>
        <p:blipFill>
          <a:blip r:embed="rId2"/>
          <a:stretch>
            <a:fillRect/>
          </a:stretch>
        </p:blipFill>
        <p:spPr>
          <a:xfrm>
            <a:off x="94199" y="4197107"/>
            <a:ext cx="2627658" cy="381938"/>
          </a:xfrm>
          <a:prstGeom prst="rect">
            <a:avLst/>
          </a:prstGeom>
        </p:spPr>
      </p:pic>
      <p:pic>
        <p:nvPicPr>
          <p:cNvPr id="13" name="図 12"/>
          <p:cNvPicPr>
            <a:picLocks noChangeAspect="1"/>
          </p:cNvPicPr>
          <p:nvPr/>
        </p:nvPicPr>
        <p:blipFill>
          <a:blip r:embed="rId3"/>
          <a:stretch>
            <a:fillRect/>
          </a:stretch>
        </p:blipFill>
        <p:spPr>
          <a:xfrm>
            <a:off x="91151" y="8726394"/>
            <a:ext cx="5491713" cy="381938"/>
          </a:xfrm>
          <a:prstGeom prst="rect">
            <a:avLst/>
          </a:prstGeom>
        </p:spPr>
      </p:pic>
      <p:sp>
        <p:nvSpPr>
          <p:cNvPr id="15"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6"/>
            </a:pPr>
            <a:r>
              <a:rPr lang="ja-JP" altLang="en-US" sz="1600" b="1" dirty="0">
                <a:latin typeface="メイリオ" panose="020B0604030504040204" pitchFamily="50" charset="-128"/>
                <a:ea typeface="メイリオ" panose="020B0604030504040204" pitchFamily="50" charset="-128"/>
              </a:rPr>
              <a:t>経営指標</a:t>
            </a:r>
          </a:p>
        </p:txBody>
      </p:sp>
      <p:sp>
        <p:nvSpPr>
          <p:cNvPr id="16" name="テキスト ボックス 15"/>
          <p:cNvSpPr txBox="1"/>
          <p:nvPr/>
        </p:nvSpPr>
        <p:spPr>
          <a:xfrm>
            <a:off x="-12825" y="9690556"/>
            <a:ext cx="312907"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en-US" altLang="ja-JP" sz="800" dirty="0" smtClean="0">
                <a:latin typeface="メイリオ" panose="020B0604030504040204" pitchFamily="50" charset="-128"/>
                <a:ea typeface="メイリオ" panose="020B0604030504040204" pitchFamily="50" charset="-128"/>
              </a:rPr>
              <a:t>15</a:t>
            </a:r>
            <a:endParaRPr lang="ja-JP" altLang="en-US" sz="800" dirty="0">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100753" y="4529294"/>
            <a:ext cx="6660000" cy="698268"/>
          </a:xfrm>
          <a:prstGeom prst="rect">
            <a:avLst/>
          </a:prstGeom>
          <a:noFill/>
        </p:spPr>
        <p:txBody>
          <a:bodyPr wrap="square" rtlCol="0">
            <a:spAutoFit/>
          </a:bodyPr>
          <a:lstStyle/>
          <a:p>
            <a:pPr>
              <a:lnSpc>
                <a:spcPct val="150000"/>
              </a:lnSpc>
            </a:pPr>
            <a:r>
              <a:rPr kumimoji="1" lang="ja-JP" altLang="en-US" sz="900" dirty="0" smtClean="0">
                <a:latin typeface="メイリオ" panose="020B0604030504040204" pitchFamily="50" charset="-128"/>
                <a:ea typeface="メイリオ" panose="020B0604030504040204" pitchFamily="50" charset="-128"/>
              </a:rPr>
              <a:t>　　　 短期的な支払能力を表す指標である。</a:t>
            </a:r>
            <a:endParaRPr kumimoji="1" lang="en-US" altLang="ja-JP" sz="900" dirty="0" smtClean="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rPr>
              <a:t>　　１</a:t>
            </a:r>
            <a:r>
              <a:rPr kumimoji="1" lang="ja-JP" altLang="en-US" sz="900" dirty="0" smtClean="0">
                <a:latin typeface="メイリオ" panose="020B0604030504040204" pitchFamily="50" charset="-128"/>
                <a:ea typeface="メイリオ" panose="020B0604030504040204" pitchFamily="50" charset="-128"/>
              </a:rPr>
              <a:t>年以内に現金化できる資産が、１年以内に返済すべき負債をどれだけ上回っているかを表すものであり、</a:t>
            </a:r>
            <a:r>
              <a:rPr lang="ja-JP" altLang="en-US" sz="900" dirty="0" smtClean="0">
                <a:latin typeface="メイリオ" panose="020B0604030504040204" pitchFamily="50" charset="-128"/>
                <a:ea typeface="メイリオ" panose="020B0604030504040204" pitchFamily="50" charset="-128"/>
              </a:rPr>
              <a:t> 数値が</a:t>
            </a:r>
            <a:endParaRPr lang="en-US" altLang="ja-JP" sz="900" dirty="0" smtClean="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rPr>
              <a:t>　</a:t>
            </a:r>
            <a:r>
              <a:rPr lang="en-US" altLang="ja-JP" sz="900" dirty="0" smtClean="0">
                <a:latin typeface="メイリオ" panose="020B0604030504040204" pitchFamily="50" charset="-128"/>
                <a:ea typeface="メイリオ" panose="020B0604030504040204" pitchFamily="50" charset="-128"/>
              </a:rPr>
              <a:t>100</a:t>
            </a:r>
            <a:r>
              <a:rPr lang="ja-JP" altLang="en-US" sz="900" dirty="0" smtClean="0">
                <a:latin typeface="メイリオ" panose="020B0604030504040204" pitchFamily="50" charset="-128"/>
                <a:ea typeface="メイリオ" panose="020B0604030504040204" pitchFamily="50" charset="-128"/>
              </a:rPr>
              <a:t>％を上回っていれば、短期的な支払能力に問題がないと考えられる。</a:t>
            </a:r>
            <a:endParaRPr kumimoji="1" lang="ja-JP" altLang="en-US" sz="900" dirty="0">
              <a:latin typeface="メイリオ" panose="020B0604030504040204" pitchFamily="50" charset="-128"/>
              <a:ea typeface="メイリオ" panose="020B0604030504040204" pitchFamily="50" charset="-128"/>
            </a:endParaRPr>
          </a:p>
        </p:txBody>
      </p:sp>
      <p:sp>
        <p:nvSpPr>
          <p:cNvPr id="12" name="テキスト ボックス 11"/>
          <p:cNvSpPr txBox="1"/>
          <p:nvPr/>
        </p:nvSpPr>
        <p:spPr>
          <a:xfrm>
            <a:off x="91151" y="9090936"/>
            <a:ext cx="6660000" cy="507831"/>
          </a:xfrm>
          <a:prstGeom prst="rect">
            <a:avLst/>
          </a:prstGeom>
          <a:noFill/>
        </p:spPr>
        <p:txBody>
          <a:bodyPr wrap="square" rtlCol="0">
            <a:spAutoFit/>
          </a:bodyPr>
          <a:lstStyle/>
          <a:p>
            <a:pPr>
              <a:lnSpc>
                <a:spcPct val="150000"/>
              </a:lnSpc>
            </a:pPr>
            <a:r>
              <a:rPr kumimoji="1" lang="ja-JP" altLang="en-US" sz="900" dirty="0" smtClean="0">
                <a:latin typeface="メイリオ" panose="020B0604030504040204" pitchFamily="50" charset="-128"/>
                <a:ea typeface="メイリオ" panose="020B0604030504040204" pitchFamily="50" charset="-128"/>
              </a:rPr>
              <a:t>　　　 総資本（総資産）のうちどの程度が自己資本で賄われているかを示す指標である。</a:t>
            </a:r>
            <a:endParaRPr kumimoji="1" lang="en-US" altLang="ja-JP" sz="900" dirty="0" smtClean="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rPr>
              <a:t>　　 値が高いほど、返済の必要がある負債の割合が少ないことを示すため、経営が安定しているといえる。</a:t>
            </a:r>
            <a:endParaRPr kumimoji="1" lang="en-US" altLang="ja-JP" sz="900" dirty="0" smtClean="0">
              <a:latin typeface="メイリオ" panose="020B0604030504040204" pitchFamily="50" charset="-128"/>
              <a:ea typeface="メイリオ" panose="020B0604030504040204" pitchFamily="50" charset="-128"/>
            </a:endParaRPr>
          </a:p>
        </p:txBody>
      </p:sp>
      <p:pic>
        <p:nvPicPr>
          <p:cNvPr id="2" name="図 1"/>
          <p:cNvPicPr>
            <a:picLocks noChangeAspect="1"/>
          </p:cNvPicPr>
          <p:nvPr/>
        </p:nvPicPr>
        <p:blipFill>
          <a:blip r:embed="rId4"/>
          <a:stretch>
            <a:fillRect/>
          </a:stretch>
        </p:blipFill>
        <p:spPr>
          <a:xfrm>
            <a:off x="94199" y="815956"/>
            <a:ext cx="6669602" cy="3359187"/>
          </a:xfrm>
          <a:prstGeom prst="rect">
            <a:avLst/>
          </a:prstGeom>
        </p:spPr>
      </p:pic>
      <p:pic>
        <p:nvPicPr>
          <p:cNvPr id="5" name="図 4"/>
          <p:cNvPicPr>
            <a:picLocks noChangeAspect="1"/>
          </p:cNvPicPr>
          <p:nvPr/>
        </p:nvPicPr>
        <p:blipFill>
          <a:blip r:embed="rId5"/>
          <a:stretch>
            <a:fillRect/>
          </a:stretch>
        </p:blipFill>
        <p:spPr>
          <a:xfrm>
            <a:off x="94199" y="5287304"/>
            <a:ext cx="6669602" cy="3359187"/>
          </a:xfrm>
          <a:prstGeom prst="rect">
            <a:avLst/>
          </a:prstGeom>
        </p:spPr>
      </p:pic>
    </p:spTree>
    <p:extLst>
      <p:ext uri="{BB962C8B-B14F-4D97-AF65-F5344CB8AC3E}">
        <p14:creationId xmlns:p14="http://schemas.microsoft.com/office/powerpoint/2010/main" val="29779767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p:cNvPicPr>
            <a:picLocks noChangeAspect="1"/>
          </p:cNvPicPr>
          <p:nvPr/>
        </p:nvPicPr>
        <p:blipFill>
          <a:blip r:embed="rId2"/>
          <a:stretch>
            <a:fillRect/>
          </a:stretch>
        </p:blipFill>
        <p:spPr>
          <a:xfrm>
            <a:off x="94204" y="3798274"/>
            <a:ext cx="4964364" cy="381938"/>
          </a:xfrm>
          <a:prstGeom prst="rect">
            <a:avLst/>
          </a:prstGeom>
        </p:spPr>
      </p:pic>
      <p:sp>
        <p:nvSpPr>
          <p:cNvPr id="14" name="タイトル 1"/>
          <p:cNvSpPr txBox="1">
            <a:spLocks/>
          </p:cNvSpPr>
          <p:nvPr/>
        </p:nvSpPr>
        <p:spPr>
          <a:xfrm>
            <a:off x="4370060" y="-22932"/>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lgn="r">
              <a:buFont typeface="+mj-lt"/>
              <a:buAutoNum type="arabicPeriod" startAt="6"/>
            </a:pPr>
            <a:r>
              <a:rPr lang="ja-JP" altLang="en-US" sz="1600" b="1" dirty="0">
                <a:latin typeface="メイリオ" panose="020B0604030504040204" pitchFamily="50" charset="-128"/>
                <a:ea typeface="メイリオ" panose="020B0604030504040204" pitchFamily="50" charset="-128"/>
              </a:rPr>
              <a:t>経営指標</a:t>
            </a:r>
          </a:p>
        </p:txBody>
      </p:sp>
      <p:sp>
        <p:nvSpPr>
          <p:cNvPr id="15" name="テキスト ボックス 14"/>
          <p:cNvSpPr txBox="1"/>
          <p:nvPr/>
        </p:nvSpPr>
        <p:spPr>
          <a:xfrm>
            <a:off x="6577153" y="9690556"/>
            <a:ext cx="312907"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en-US" altLang="ja-JP" sz="800" dirty="0" smtClean="0">
                <a:latin typeface="メイリオ" panose="020B0604030504040204" pitchFamily="50" charset="-128"/>
                <a:ea typeface="メイリオ" panose="020B0604030504040204" pitchFamily="50" charset="-128"/>
              </a:rPr>
              <a:t>16</a:t>
            </a:r>
            <a:endParaRPr lang="ja-JP" altLang="en-US" sz="800" dirty="0">
              <a:latin typeface="メイリオ" panose="020B0604030504040204" pitchFamily="50" charset="-128"/>
              <a:ea typeface="メイリオ" panose="020B0604030504040204" pitchFamily="50" charset="-128"/>
            </a:endParaRPr>
          </a:p>
        </p:txBody>
      </p:sp>
      <p:pic>
        <p:nvPicPr>
          <p:cNvPr id="2" name="図 1"/>
          <p:cNvPicPr>
            <a:picLocks noChangeAspect="1"/>
          </p:cNvPicPr>
          <p:nvPr/>
        </p:nvPicPr>
        <p:blipFill>
          <a:blip r:embed="rId3"/>
          <a:stretch>
            <a:fillRect/>
          </a:stretch>
        </p:blipFill>
        <p:spPr>
          <a:xfrm>
            <a:off x="100758" y="8201397"/>
            <a:ext cx="6310015" cy="381938"/>
          </a:xfrm>
          <a:prstGeom prst="rect">
            <a:avLst/>
          </a:prstGeom>
        </p:spPr>
      </p:pic>
      <p:sp>
        <p:nvSpPr>
          <p:cNvPr id="12" name="テキスト ボックス 11"/>
          <p:cNvSpPr txBox="1"/>
          <p:nvPr/>
        </p:nvSpPr>
        <p:spPr>
          <a:xfrm>
            <a:off x="100758" y="4116081"/>
            <a:ext cx="6660000" cy="698268"/>
          </a:xfrm>
          <a:prstGeom prst="rect">
            <a:avLst/>
          </a:prstGeom>
          <a:noFill/>
        </p:spPr>
        <p:txBody>
          <a:bodyPr wrap="square" rtlCol="0">
            <a:spAutoFit/>
          </a:bodyPr>
          <a:lstStyle/>
          <a:p>
            <a:pPr>
              <a:lnSpc>
                <a:spcPct val="150000"/>
              </a:lnSpc>
            </a:pPr>
            <a:r>
              <a:rPr kumimoji="1" lang="ja-JP" altLang="en-US" sz="900" dirty="0" smtClean="0">
                <a:latin typeface="メイリオ" panose="020B0604030504040204" pitchFamily="50" charset="-128"/>
                <a:ea typeface="メイリオ" panose="020B0604030504040204" pitchFamily="50" charset="-128"/>
              </a:rPr>
              <a:t>　　　長期的な支払能力を表す指標で、固定資産がどの程度自己資本で賄われているかを示す。</a:t>
            </a:r>
            <a:endParaRPr kumimoji="1" lang="en-US" altLang="ja-JP" sz="900" dirty="0" smtClean="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rPr>
              <a:t>　　固定資産は、長期に渡って使用される資産であるため、返済義務のない自己資本での調達が望ましく、</a:t>
            </a:r>
            <a:r>
              <a:rPr lang="en-US" altLang="ja-JP" sz="900" dirty="0" smtClean="0">
                <a:latin typeface="メイリオ" panose="020B0604030504040204" pitchFamily="50" charset="-128"/>
                <a:ea typeface="メイリオ" panose="020B0604030504040204" pitchFamily="50" charset="-128"/>
              </a:rPr>
              <a:t>100</a:t>
            </a:r>
            <a:r>
              <a:rPr lang="ja-JP" altLang="en-US" sz="900" dirty="0" smtClean="0">
                <a:latin typeface="メイリオ" panose="020B0604030504040204" pitchFamily="50" charset="-128"/>
                <a:ea typeface="メイリオ" panose="020B0604030504040204" pitchFamily="50" charset="-128"/>
              </a:rPr>
              <a:t>％を下回</a:t>
            </a:r>
            <a:r>
              <a:rPr lang="ja-JP" altLang="en-US" sz="900" dirty="0" err="1" smtClean="0">
                <a:latin typeface="メイリオ" panose="020B0604030504040204" pitchFamily="50" charset="-128"/>
                <a:ea typeface="メイリオ" panose="020B0604030504040204" pitchFamily="50" charset="-128"/>
              </a:rPr>
              <a:t>っ</a:t>
            </a:r>
            <a:endParaRPr lang="en-US" altLang="ja-JP" sz="900" dirty="0">
              <a:latin typeface="メイリオ" panose="020B0604030504040204" pitchFamily="50" charset="-128"/>
              <a:ea typeface="メイリオ" panose="020B0604030504040204" pitchFamily="50" charset="-128"/>
            </a:endParaRPr>
          </a:p>
          <a:p>
            <a:pPr>
              <a:lnSpc>
                <a:spcPct val="150000"/>
              </a:lnSpc>
            </a:pPr>
            <a:r>
              <a:rPr lang="ja-JP" altLang="en-US" sz="900" dirty="0" smtClean="0">
                <a:latin typeface="メイリオ" panose="020B0604030504040204" pitchFamily="50" charset="-128"/>
                <a:ea typeface="メイリオ" panose="020B0604030504040204" pitchFamily="50" charset="-128"/>
              </a:rPr>
              <a:t>　　ていれば、経営は安全な水準にあると考えられる。</a:t>
            </a:r>
            <a:endParaRPr kumimoji="1" lang="ja-JP" altLang="en-US" sz="900" dirty="0">
              <a:latin typeface="メイリオ" panose="020B0604030504040204" pitchFamily="50" charset="-128"/>
              <a:ea typeface="メイリオ" panose="020B0604030504040204" pitchFamily="50" charset="-128"/>
            </a:endParaRPr>
          </a:p>
        </p:txBody>
      </p:sp>
      <p:sp>
        <p:nvSpPr>
          <p:cNvPr id="16" name="テキスト ボックス 15"/>
          <p:cNvSpPr txBox="1"/>
          <p:nvPr/>
        </p:nvSpPr>
        <p:spPr>
          <a:xfrm>
            <a:off x="100758" y="8563142"/>
            <a:ext cx="6660000" cy="1113766"/>
          </a:xfrm>
          <a:prstGeom prst="rect">
            <a:avLst/>
          </a:prstGeom>
          <a:noFill/>
        </p:spPr>
        <p:txBody>
          <a:bodyPr wrap="square" rtlCol="0">
            <a:spAutoFit/>
          </a:bodyPr>
          <a:lstStyle/>
          <a:p>
            <a:pPr>
              <a:lnSpc>
                <a:spcPct val="150000"/>
              </a:lnSpc>
            </a:pPr>
            <a:r>
              <a:rPr kumimoji="1" lang="ja-JP" altLang="en-US" sz="900" dirty="0" smtClean="0">
                <a:latin typeface="メイリオ" panose="020B0604030504040204" pitchFamily="50" charset="-128"/>
                <a:ea typeface="メイリオ" panose="020B0604030504040204" pitchFamily="50" charset="-128"/>
              </a:rPr>
              <a:t>　　　固定資産がどの程度自己資本もしくは長期的負債で賄われているかを示す。</a:t>
            </a:r>
            <a:endParaRPr kumimoji="1" lang="en-US" altLang="ja-JP" sz="900" dirty="0" smtClean="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rPr>
              <a:t>　　固定比率の補助的な指標であり、固定資産が、自己資本の枠内までとはいかなくとも、長期的な資本により賄われて</a:t>
            </a:r>
            <a:r>
              <a:rPr lang="ja-JP" altLang="en-US" sz="900" dirty="0" err="1" smtClean="0">
                <a:latin typeface="メイリオ" panose="020B0604030504040204" pitchFamily="50" charset="-128"/>
                <a:ea typeface="メイリオ" panose="020B0604030504040204" pitchFamily="50" charset="-128"/>
              </a:rPr>
              <a:t>い</a:t>
            </a:r>
            <a:endParaRPr lang="en-US" altLang="ja-JP" sz="900" dirty="0" smtClean="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rPr>
              <a:t>　</a:t>
            </a:r>
            <a:r>
              <a:rPr lang="ja-JP" altLang="en-US" sz="900" dirty="0" err="1" smtClean="0">
                <a:latin typeface="メイリオ" panose="020B0604030504040204" pitchFamily="50" charset="-128"/>
                <a:ea typeface="メイリオ" panose="020B0604030504040204" pitchFamily="50" charset="-128"/>
              </a:rPr>
              <a:t>るかを</a:t>
            </a:r>
            <a:r>
              <a:rPr lang="ja-JP" altLang="en-US" sz="900" dirty="0" smtClean="0">
                <a:latin typeface="メイリオ" panose="020B0604030504040204" pitchFamily="50" charset="-128"/>
                <a:ea typeface="メイリオ" panose="020B0604030504040204" pitchFamily="50" charset="-128"/>
              </a:rPr>
              <a:t>示す。</a:t>
            </a:r>
            <a:endParaRPr lang="en-US" altLang="ja-JP" sz="900" dirty="0" smtClean="0">
              <a:latin typeface="メイリオ" panose="020B0604030504040204" pitchFamily="50" charset="-128"/>
              <a:ea typeface="メイリオ" panose="020B0604030504040204" pitchFamily="50" charset="-128"/>
            </a:endParaRPr>
          </a:p>
          <a:p>
            <a:pPr>
              <a:lnSpc>
                <a:spcPct val="150000"/>
              </a:lnSpc>
            </a:pPr>
            <a:r>
              <a:rPr kumimoji="1" lang="ja-JP" altLang="en-US" sz="900" dirty="0">
                <a:latin typeface="メイリオ" panose="020B0604030504040204" pitchFamily="50" charset="-128"/>
                <a:ea typeface="メイリオ" panose="020B0604030504040204" pitchFamily="50" charset="-128"/>
              </a:rPr>
              <a:t>　</a:t>
            </a:r>
            <a:r>
              <a:rPr kumimoji="1" lang="ja-JP" altLang="en-US" sz="900" dirty="0" smtClean="0">
                <a:latin typeface="メイリオ" panose="020B0604030504040204" pitchFamily="50" charset="-128"/>
                <a:ea typeface="メイリオ" panose="020B0604030504040204" pitchFamily="50" charset="-128"/>
              </a:rPr>
              <a:t>　　値が</a:t>
            </a:r>
            <a:r>
              <a:rPr kumimoji="1" lang="en-US" altLang="ja-JP" sz="900" dirty="0" smtClean="0">
                <a:latin typeface="メイリオ" panose="020B0604030504040204" pitchFamily="50" charset="-128"/>
                <a:ea typeface="メイリオ" panose="020B0604030504040204" pitchFamily="50" charset="-128"/>
              </a:rPr>
              <a:t>100</a:t>
            </a:r>
            <a:r>
              <a:rPr kumimoji="1" lang="ja-JP" altLang="en-US" sz="900" dirty="0" smtClean="0">
                <a:latin typeface="メイリオ" panose="020B0604030504040204" pitchFamily="50" charset="-128"/>
                <a:ea typeface="メイリオ" panose="020B0604030504040204" pitchFamily="50" charset="-128"/>
              </a:rPr>
              <a:t>％を超えている場合、固定資産の調達に短期的な負債を充当していることとなるため、資金繰りが厳しいと判</a:t>
            </a:r>
            <a:endParaRPr kumimoji="1" lang="en-US" altLang="ja-JP" sz="900" dirty="0" smtClean="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rPr>
              <a:t>　</a:t>
            </a:r>
            <a:r>
              <a:rPr kumimoji="1" lang="ja-JP" altLang="en-US" sz="900" dirty="0" err="1" smtClean="0">
                <a:latin typeface="メイリオ" panose="020B0604030504040204" pitchFamily="50" charset="-128"/>
                <a:ea typeface="メイリオ" panose="020B0604030504040204" pitchFamily="50" charset="-128"/>
              </a:rPr>
              <a:t>断される</a:t>
            </a:r>
            <a:r>
              <a:rPr kumimoji="1" lang="ja-JP" altLang="en-US" sz="900" dirty="0" smtClean="0">
                <a:latin typeface="メイリオ" panose="020B0604030504040204" pitchFamily="50" charset="-128"/>
                <a:ea typeface="メイリオ" panose="020B0604030504040204" pitchFamily="50" charset="-128"/>
              </a:rPr>
              <a:t>。</a:t>
            </a:r>
            <a:endParaRPr kumimoji="1" lang="ja-JP" altLang="en-US" sz="900" dirty="0">
              <a:latin typeface="メイリオ" panose="020B0604030504040204" pitchFamily="50" charset="-128"/>
              <a:ea typeface="メイリオ" panose="020B0604030504040204" pitchFamily="50" charset="-128"/>
            </a:endParaRPr>
          </a:p>
        </p:txBody>
      </p:sp>
      <p:pic>
        <p:nvPicPr>
          <p:cNvPr id="3" name="図 2"/>
          <p:cNvPicPr>
            <a:picLocks noChangeAspect="1"/>
          </p:cNvPicPr>
          <p:nvPr/>
        </p:nvPicPr>
        <p:blipFill>
          <a:blip r:embed="rId4"/>
          <a:stretch>
            <a:fillRect/>
          </a:stretch>
        </p:blipFill>
        <p:spPr>
          <a:xfrm>
            <a:off x="97247" y="391658"/>
            <a:ext cx="6663506" cy="3353091"/>
          </a:xfrm>
          <a:prstGeom prst="rect">
            <a:avLst/>
          </a:prstGeom>
        </p:spPr>
      </p:pic>
      <p:pic>
        <p:nvPicPr>
          <p:cNvPr id="4" name="図 3"/>
          <p:cNvPicPr>
            <a:picLocks noChangeAspect="1"/>
          </p:cNvPicPr>
          <p:nvPr/>
        </p:nvPicPr>
        <p:blipFill>
          <a:blip r:embed="rId5"/>
          <a:stretch>
            <a:fillRect/>
          </a:stretch>
        </p:blipFill>
        <p:spPr>
          <a:xfrm>
            <a:off x="94199" y="4854270"/>
            <a:ext cx="6669602" cy="3359187"/>
          </a:xfrm>
          <a:prstGeom prst="rect">
            <a:avLst/>
          </a:prstGeom>
        </p:spPr>
      </p:pic>
    </p:spTree>
    <p:extLst>
      <p:ext uri="{BB962C8B-B14F-4D97-AF65-F5344CB8AC3E}">
        <p14:creationId xmlns:p14="http://schemas.microsoft.com/office/powerpoint/2010/main" val="22286338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コンテンツ プレースホルダー 2"/>
          <p:cNvSpPr txBox="1">
            <a:spLocks/>
          </p:cNvSpPr>
          <p:nvPr/>
        </p:nvSpPr>
        <p:spPr>
          <a:xfrm>
            <a:off x="0" y="1111344"/>
            <a:ext cx="6857999" cy="6105270"/>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a:lnSpc>
                <a:spcPct val="150000"/>
              </a:lnSpc>
            </a:pPr>
            <a:r>
              <a:rPr lang="ja-JP" altLang="en-US" sz="1200" b="1" dirty="0" smtClean="0">
                <a:latin typeface="メイリオ" panose="020B0604030504040204" pitchFamily="50" charset="-128"/>
                <a:ea typeface="メイリオ" panose="020B0604030504040204" pitchFamily="50" charset="-128"/>
              </a:rPr>
              <a:t>港湾施設提供事業の安全性について</a:t>
            </a:r>
            <a:endParaRPr lang="en-US" altLang="ja-JP" sz="1200" b="1" dirty="0" smtClean="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港湾施設提供事業の安全性に関する指標のうち、流動比率については、平成</a:t>
            </a:r>
            <a:r>
              <a:rPr lang="en-US" altLang="ja-JP" sz="1200" dirty="0">
                <a:latin typeface="メイリオ" panose="020B0604030504040204" pitchFamily="50" charset="-128"/>
                <a:ea typeface="メイリオ" panose="020B0604030504040204" pitchFamily="50" charset="-128"/>
              </a:rPr>
              <a:t>27</a:t>
            </a:r>
            <a:r>
              <a:rPr lang="ja-JP" altLang="en-US" sz="1200" dirty="0">
                <a:latin typeface="メイリオ" panose="020B0604030504040204" pitchFamily="50" charset="-128"/>
                <a:ea typeface="メイリオ" panose="020B0604030504040204" pitchFamily="50" charset="-128"/>
              </a:rPr>
              <a:t>年度に</a:t>
            </a:r>
            <a:r>
              <a:rPr lang="en-US" altLang="ja-JP" sz="1200" dirty="0">
                <a:latin typeface="メイリオ" panose="020B0604030504040204" pitchFamily="50" charset="-128"/>
                <a:ea typeface="メイリオ" panose="020B0604030504040204" pitchFamily="50" charset="-128"/>
              </a:rPr>
              <a:t>200</a:t>
            </a:r>
            <a:r>
              <a:rPr lang="ja-JP" altLang="en-US" sz="1200" dirty="0" smtClean="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超</a:t>
            </a:r>
            <a:r>
              <a:rPr lang="ja-JP" altLang="en-US" sz="1200" dirty="0" smtClean="0">
                <a:latin typeface="メイリオ" panose="020B0604030504040204" pitchFamily="50" charset="-128"/>
                <a:ea typeface="メイリオ" panose="020B0604030504040204" pitchFamily="50" charset="-128"/>
              </a:rPr>
              <a:t>であった</a:t>
            </a:r>
            <a:r>
              <a:rPr lang="ja-JP" altLang="en-US" sz="1200" dirty="0">
                <a:latin typeface="メイリオ" panose="020B0604030504040204" pitchFamily="50" charset="-128"/>
                <a:ea typeface="メイリオ" panose="020B0604030504040204" pitchFamily="50" charset="-128"/>
              </a:rPr>
              <a:t>ものが、平成</a:t>
            </a:r>
            <a:r>
              <a:rPr lang="en-US" altLang="ja-JP" sz="1200" dirty="0">
                <a:latin typeface="メイリオ" panose="020B0604030504040204" pitchFamily="50" charset="-128"/>
                <a:ea typeface="メイリオ" panose="020B0604030504040204" pitchFamily="50" charset="-128"/>
              </a:rPr>
              <a:t>28</a:t>
            </a:r>
            <a:r>
              <a:rPr lang="ja-JP" altLang="en-US" sz="1200" dirty="0">
                <a:latin typeface="メイリオ" panose="020B0604030504040204" pitchFamily="50" charset="-128"/>
                <a:ea typeface="メイリオ" panose="020B0604030504040204" pitchFamily="50" charset="-128"/>
              </a:rPr>
              <a:t>年度以降、</a:t>
            </a:r>
            <a:r>
              <a:rPr lang="en-US" altLang="ja-JP" sz="1200" dirty="0">
                <a:latin typeface="メイリオ" panose="020B0604030504040204" pitchFamily="50" charset="-128"/>
                <a:ea typeface="メイリオ" panose="020B0604030504040204" pitchFamily="50" charset="-128"/>
              </a:rPr>
              <a:t>100</a:t>
            </a:r>
            <a:r>
              <a:rPr lang="ja-JP" altLang="en-US" sz="1200" dirty="0">
                <a:latin typeface="メイリオ" panose="020B0604030504040204" pitchFamily="50" charset="-128"/>
                <a:ea typeface="メイリオ" panose="020B0604030504040204" pitchFamily="50" charset="-128"/>
              </a:rPr>
              <a:t>％付近と大きく悪化しています。これは</a:t>
            </a:r>
            <a:r>
              <a:rPr lang="ja-JP" altLang="en-US" sz="1200" dirty="0" smtClean="0">
                <a:latin typeface="メイリオ" panose="020B0604030504040204" pitchFamily="50" charset="-128"/>
                <a:ea typeface="メイリオ" panose="020B0604030504040204" pitchFamily="50" charset="-128"/>
              </a:rPr>
              <a:t>、流動負債として</a:t>
            </a:r>
            <a:r>
              <a:rPr lang="ja-JP" altLang="en-US" sz="1200" dirty="0">
                <a:latin typeface="メイリオ" panose="020B0604030504040204" pitchFamily="50" charset="-128"/>
                <a:ea typeface="メイリオ" panose="020B0604030504040204" pitchFamily="50" charset="-128"/>
              </a:rPr>
              <a:t>計上される１年以内に償還期限を迎える企業債の金額</a:t>
            </a:r>
            <a:r>
              <a:rPr lang="ja-JP" altLang="en-US" sz="1200" dirty="0" smtClean="0">
                <a:latin typeface="メイリオ" panose="020B0604030504040204" pitchFamily="50" charset="-128"/>
                <a:ea typeface="メイリオ" panose="020B0604030504040204" pitchFamily="50" charset="-128"/>
              </a:rPr>
              <a:t>がそれまでに比べ増加</a:t>
            </a:r>
            <a:r>
              <a:rPr lang="ja-JP" altLang="en-US" sz="1200" dirty="0">
                <a:latin typeface="メイリオ" panose="020B0604030504040204" pitchFamily="50" charset="-128"/>
                <a:ea typeface="メイリオ" panose="020B0604030504040204" pitchFamily="50" charset="-128"/>
              </a:rPr>
              <a:t>していることと、平成</a:t>
            </a:r>
            <a:r>
              <a:rPr lang="en-US" altLang="ja-JP" sz="1200" dirty="0">
                <a:latin typeface="メイリオ" panose="020B0604030504040204" pitchFamily="50" charset="-128"/>
                <a:ea typeface="メイリオ" panose="020B0604030504040204" pitchFamily="50" charset="-128"/>
              </a:rPr>
              <a:t>27</a:t>
            </a:r>
            <a:r>
              <a:rPr lang="ja-JP" altLang="en-US" sz="1200" dirty="0">
                <a:latin typeface="メイリオ" panose="020B0604030504040204" pitchFamily="50" charset="-128"/>
                <a:ea typeface="メイリオ" panose="020B0604030504040204" pitchFamily="50" charset="-128"/>
              </a:rPr>
              <a:t>年度及び平成</a:t>
            </a:r>
            <a:r>
              <a:rPr lang="en-US" altLang="ja-JP" sz="1200" dirty="0">
                <a:latin typeface="メイリオ" panose="020B0604030504040204" pitchFamily="50" charset="-128"/>
                <a:ea typeface="メイリオ" panose="020B0604030504040204" pitchFamily="50" charset="-128"/>
              </a:rPr>
              <a:t>28</a:t>
            </a:r>
            <a:r>
              <a:rPr lang="ja-JP" altLang="en-US" sz="1200" dirty="0">
                <a:latin typeface="メイリオ" panose="020B0604030504040204" pitchFamily="50" charset="-128"/>
                <a:ea typeface="メイリオ" panose="020B0604030504040204" pitchFamily="50" charset="-128"/>
              </a:rPr>
              <a:t>年度における大阪港埋立事業から</a:t>
            </a:r>
            <a:r>
              <a:rPr lang="ja-JP" altLang="en-US" sz="1200" dirty="0" smtClean="0">
                <a:latin typeface="メイリオ" panose="020B0604030504040204" pitchFamily="50" charset="-128"/>
                <a:ea typeface="メイリオ" panose="020B0604030504040204" pitchFamily="50" charset="-128"/>
              </a:rPr>
              <a:t>の</a:t>
            </a:r>
            <a:r>
              <a:rPr lang="ja-JP" altLang="en-US" sz="1200" dirty="0">
                <a:latin typeface="メイリオ" panose="020B0604030504040204" pitchFamily="50" charset="-128"/>
                <a:ea typeface="メイリオ" panose="020B0604030504040204" pitchFamily="50" charset="-128"/>
              </a:rPr>
              <a:t>埠頭</a:t>
            </a:r>
            <a:r>
              <a:rPr lang="ja-JP" altLang="en-US" sz="1200" dirty="0" smtClean="0">
                <a:latin typeface="メイリオ" panose="020B0604030504040204" pitchFamily="50" charset="-128"/>
                <a:ea typeface="メイリオ" panose="020B0604030504040204" pitchFamily="50" charset="-128"/>
              </a:rPr>
              <a:t>用地</a:t>
            </a:r>
            <a:r>
              <a:rPr lang="ja-JP" altLang="en-US" sz="1200" dirty="0">
                <a:latin typeface="メイリオ" panose="020B0604030504040204" pitchFamily="50" charset="-128"/>
                <a:ea typeface="メイリオ" panose="020B0604030504040204" pitchFamily="50" charset="-128"/>
              </a:rPr>
              <a:t>の分割での購入により、未払金が増加したこと（</a:t>
            </a:r>
            <a:r>
              <a:rPr lang="en-US" altLang="ja-JP" sz="1200" dirty="0">
                <a:latin typeface="メイリオ" panose="020B0604030504040204" pitchFamily="50" charset="-128"/>
                <a:ea typeface="メイリオ" panose="020B0604030504040204" pitchFamily="50" charset="-128"/>
              </a:rPr>
              <a:t>1</a:t>
            </a:r>
            <a:r>
              <a:rPr lang="ja-JP" altLang="en-US" sz="1200" dirty="0">
                <a:latin typeface="メイリオ" panose="020B0604030504040204" pitchFamily="50" charset="-128"/>
                <a:ea typeface="メイリオ" panose="020B0604030504040204" pitchFamily="50" charset="-128"/>
              </a:rPr>
              <a:t>年以内に支払期限を迎えるものを計上・平成</a:t>
            </a:r>
            <a:r>
              <a:rPr lang="en-US" altLang="ja-JP" sz="1200" dirty="0">
                <a:latin typeface="メイリオ" panose="020B0604030504040204" pitchFamily="50" charset="-128"/>
                <a:ea typeface="メイリオ" panose="020B0604030504040204" pitchFamily="50" charset="-128"/>
              </a:rPr>
              <a:t>27</a:t>
            </a:r>
            <a:r>
              <a:rPr lang="ja-JP" altLang="en-US" sz="1200" dirty="0">
                <a:latin typeface="メイリオ" panose="020B0604030504040204" pitchFamily="50" charset="-128"/>
                <a:ea typeface="メイリオ" panose="020B0604030504040204" pitchFamily="50" charset="-128"/>
              </a:rPr>
              <a:t>年度は未払金計上</a:t>
            </a:r>
            <a:r>
              <a:rPr lang="ja-JP" altLang="en-US" sz="1200" dirty="0" smtClean="0">
                <a:latin typeface="メイリオ" panose="020B0604030504040204" pitchFamily="50" charset="-128"/>
                <a:ea typeface="メイリオ" panose="020B0604030504040204" pitchFamily="50" charset="-128"/>
              </a:rPr>
              <a:t>なし）が大きな要因となっています。</a:t>
            </a:r>
            <a:endParaRPr lang="en-US" altLang="ja-JP" sz="1200"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自己資本構成比率については、類似団体平均より</a:t>
            </a:r>
            <a:r>
              <a:rPr lang="ja-JP" altLang="en-US" sz="1200" dirty="0" smtClean="0">
                <a:latin typeface="メイリオ" panose="020B0604030504040204" pitchFamily="50" charset="-128"/>
                <a:ea typeface="メイリオ" panose="020B0604030504040204" pitchFamily="50" charset="-128"/>
              </a:rPr>
              <a:t>も低い</a:t>
            </a:r>
            <a:r>
              <a:rPr lang="en-US" altLang="ja-JP" sz="1200" dirty="0" smtClean="0">
                <a:latin typeface="メイリオ" panose="020B0604030504040204" pitchFamily="50" charset="-128"/>
                <a:ea typeface="メイリオ" panose="020B0604030504040204" pitchFamily="50" charset="-128"/>
              </a:rPr>
              <a:t>60</a:t>
            </a:r>
            <a:r>
              <a:rPr lang="ja-JP" altLang="en-US" sz="1200" dirty="0">
                <a:latin typeface="メイリオ" panose="020B0604030504040204" pitchFamily="50" charset="-128"/>
                <a:ea typeface="メイリオ" panose="020B0604030504040204" pitchFamily="50" charset="-128"/>
              </a:rPr>
              <a:t>％付近を推移</a:t>
            </a:r>
            <a:r>
              <a:rPr lang="ja-JP" altLang="en-US" sz="1200" dirty="0" smtClean="0">
                <a:latin typeface="メイリオ" panose="020B0604030504040204" pitchFamily="50" charset="-128"/>
                <a:ea typeface="メイリオ" panose="020B0604030504040204" pitchFamily="50" charset="-128"/>
              </a:rPr>
              <a:t>し、安定しています。</a:t>
            </a:r>
            <a:endParaRPr lang="en-US" altLang="ja-JP" sz="1200"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固定比率については</a:t>
            </a:r>
            <a:r>
              <a:rPr lang="ja-JP" altLang="en-US" sz="1200" dirty="0" smtClean="0">
                <a:latin typeface="メイリオ" panose="020B0604030504040204" pitchFamily="50" charset="-128"/>
                <a:ea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rPr>
              <a:t>100</a:t>
            </a:r>
            <a:r>
              <a:rPr lang="ja-JP" altLang="en-US" sz="1200" dirty="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を上回って</a:t>
            </a:r>
            <a:r>
              <a:rPr lang="ja-JP" altLang="en-US" sz="1200" dirty="0">
                <a:latin typeface="メイリオ" panose="020B0604030504040204" pitchFamily="50" charset="-128"/>
                <a:ea typeface="メイリオ" panose="020B0604030504040204" pitchFamily="50" charset="-128"/>
              </a:rPr>
              <a:t>いることから、固定資産を自己資本でカバーできていない状態となって</a:t>
            </a:r>
            <a:r>
              <a:rPr lang="ja-JP" altLang="en-US" sz="1200" dirty="0" smtClean="0">
                <a:latin typeface="メイリオ" panose="020B0604030504040204" pitchFamily="50" charset="-128"/>
                <a:ea typeface="メイリオ" panose="020B0604030504040204" pitchFamily="50" charset="-128"/>
              </a:rPr>
              <a:t>いますが、固定資産対長期資本比率は</a:t>
            </a:r>
            <a:r>
              <a:rPr lang="ja-JP" altLang="en-US" sz="1200" dirty="0">
                <a:latin typeface="メイリオ" panose="020B0604030504040204" pitchFamily="50" charset="-128"/>
                <a:ea typeface="メイリオ" panose="020B0604030504040204" pitchFamily="50" charset="-128"/>
              </a:rPr>
              <a:t>、</a:t>
            </a:r>
            <a:r>
              <a:rPr lang="en-US" altLang="ja-JP" sz="1200" dirty="0">
                <a:latin typeface="メイリオ" panose="020B0604030504040204" pitchFamily="50" charset="-128"/>
                <a:ea typeface="メイリオ" panose="020B0604030504040204" pitchFamily="50" charset="-128"/>
              </a:rPr>
              <a:t>100</a:t>
            </a:r>
            <a:r>
              <a:rPr lang="ja-JP" altLang="en-US" sz="1200" dirty="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を下回る</a:t>
            </a:r>
            <a:r>
              <a:rPr lang="ja-JP" altLang="en-US" sz="1200" dirty="0">
                <a:latin typeface="メイリオ" panose="020B0604030504040204" pitchFamily="50" charset="-128"/>
                <a:ea typeface="メイリオ" panose="020B0604030504040204" pitchFamily="50" charset="-128"/>
              </a:rPr>
              <a:t>値であることから、固定資産への投資は健全な水準にあります。</a:t>
            </a:r>
            <a:endParaRPr lang="en-US" altLang="ja-JP" sz="1200"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このように、港湾施設提供事業については、自己資本構成比率は、問題ない水準にあります。また、長期的な資金繰りについては、固定比率が</a:t>
            </a:r>
            <a:r>
              <a:rPr lang="en-US" altLang="ja-JP" sz="1200" dirty="0">
                <a:latin typeface="メイリオ" panose="020B0604030504040204" pitchFamily="50" charset="-128"/>
                <a:ea typeface="メイリオ" panose="020B0604030504040204" pitchFamily="50" charset="-128"/>
              </a:rPr>
              <a:t>100</a:t>
            </a:r>
            <a:r>
              <a:rPr lang="ja-JP" altLang="en-US" sz="1200" dirty="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を上回って</a:t>
            </a:r>
            <a:r>
              <a:rPr lang="ja-JP" altLang="en-US" sz="1200" dirty="0">
                <a:latin typeface="メイリオ" panose="020B0604030504040204" pitchFamily="50" charset="-128"/>
                <a:ea typeface="メイリオ" panose="020B0604030504040204" pitchFamily="50" charset="-128"/>
              </a:rPr>
              <a:t>いるものの、</a:t>
            </a:r>
            <a:r>
              <a:rPr lang="ja-JP" altLang="en-US" sz="1200" dirty="0" smtClean="0">
                <a:latin typeface="メイリオ" panose="020B0604030504040204" pitchFamily="50" charset="-128"/>
                <a:ea typeface="メイリオ" panose="020B0604030504040204" pitchFamily="50" charset="-128"/>
              </a:rPr>
              <a:t>固定資産対長期資本比率</a:t>
            </a:r>
            <a:r>
              <a:rPr lang="ja-JP" altLang="en-US" sz="1200" dirty="0">
                <a:latin typeface="メイリオ" panose="020B0604030504040204" pitchFamily="50" charset="-128"/>
                <a:ea typeface="メイリオ" panose="020B0604030504040204" pitchFamily="50" charset="-128"/>
              </a:rPr>
              <a:t>が</a:t>
            </a:r>
            <a:r>
              <a:rPr lang="en-US" altLang="ja-JP" sz="1200" dirty="0">
                <a:latin typeface="メイリオ" panose="020B0604030504040204" pitchFamily="50" charset="-128"/>
                <a:ea typeface="メイリオ" panose="020B0604030504040204" pitchFamily="50" charset="-128"/>
              </a:rPr>
              <a:t>100</a:t>
            </a:r>
            <a:r>
              <a:rPr lang="ja-JP" altLang="en-US" sz="1200" dirty="0">
                <a:latin typeface="メイリオ" panose="020B0604030504040204" pitchFamily="50" charset="-128"/>
                <a:ea typeface="メイリオ" panose="020B0604030504040204" pitchFamily="50" charset="-128"/>
              </a:rPr>
              <a:t>％を大きく下回っていることから安全性に問題は生じていませんが、短期的な資金繰りについて</a:t>
            </a:r>
            <a:r>
              <a:rPr lang="ja-JP" altLang="en-US" sz="1200" dirty="0" smtClean="0">
                <a:latin typeface="メイリオ" panose="020B0604030504040204" pitchFamily="50" charset="-128"/>
                <a:ea typeface="メイリオ" panose="020B0604030504040204" pitchFamily="50" charset="-128"/>
              </a:rPr>
              <a:t>は、流動比率が類似団体平均よりも</a:t>
            </a:r>
            <a:r>
              <a:rPr lang="ja-JP" altLang="en-US" sz="1200" dirty="0">
                <a:latin typeface="メイリオ" panose="020B0604030504040204" pitchFamily="50" charset="-128"/>
                <a:ea typeface="メイリオ" panose="020B0604030504040204" pitchFamily="50" charset="-128"/>
              </a:rPr>
              <a:t>大幅</a:t>
            </a:r>
            <a:r>
              <a:rPr lang="ja-JP" altLang="en-US" sz="1200" dirty="0" smtClean="0">
                <a:latin typeface="メイリオ" panose="020B0604030504040204" pitchFamily="50" charset="-128"/>
                <a:ea typeface="メイリオ" panose="020B0604030504040204" pitchFamily="50" charset="-128"/>
              </a:rPr>
              <a:t>に低い値となっているだけでなく、平成</a:t>
            </a:r>
            <a:r>
              <a:rPr lang="en-US" altLang="ja-JP" sz="1200" dirty="0" smtClean="0">
                <a:latin typeface="メイリオ" panose="020B0604030504040204" pitchFamily="50" charset="-128"/>
                <a:ea typeface="メイリオ" panose="020B0604030504040204" pitchFamily="50" charset="-128"/>
              </a:rPr>
              <a:t>28</a:t>
            </a:r>
            <a:r>
              <a:rPr lang="ja-JP" altLang="en-US" sz="1200" dirty="0" smtClean="0">
                <a:latin typeface="メイリオ" panose="020B0604030504040204" pitchFamily="50" charset="-128"/>
                <a:ea typeface="メイリオ" panose="020B0604030504040204" pitchFamily="50" charset="-128"/>
              </a:rPr>
              <a:t>年度以降</a:t>
            </a:r>
            <a:r>
              <a:rPr lang="en-US" altLang="ja-JP" sz="1200" dirty="0" smtClean="0">
                <a:latin typeface="メイリオ" panose="020B0604030504040204" pitchFamily="50" charset="-128"/>
                <a:ea typeface="メイリオ" panose="020B0604030504040204" pitchFamily="50" charset="-128"/>
              </a:rPr>
              <a:t>100</a:t>
            </a:r>
            <a:r>
              <a:rPr lang="ja-JP" altLang="en-US" sz="1200" dirty="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付近であることから、</a:t>
            </a:r>
            <a:r>
              <a:rPr lang="ja-JP" altLang="en-US" sz="1200" dirty="0">
                <a:latin typeface="メイリオ" panose="020B0604030504040204" pitchFamily="50" charset="-128"/>
                <a:ea typeface="メイリオ" panose="020B0604030504040204" pitchFamily="50" charset="-128"/>
              </a:rPr>
              <a:t>安全性が高いとは</a:t>
            </a:r>
            <a:r>
              <a:rPr lang="ja-JP" altLang="en-US" sz="1200" dirty="0" smtClean="0">
                <a:latin typeface="メイリオ" panose="020B0604030504040204" pitchFamily="50" charset="-128"/>
                <a:ea typeface="メイリオ" panose="020B0604030504040204" pitchFamily="50" charset="-128"/>
              </a:rPr>
              <a:t>言えません。そのため、更</a:t>
            </a:r>
            <a:r>
              <a:rPr lang="ja-JP" altLang="en-US" sz="1200" dirty="0">
                <a:latin typeface="メイリオ" panose="020B0604030504040204" pitchFamily="50" charset="-128"/>
                <a:ea typeface="メイリオ" panose="020B0604030504040204" pitchFamily="50" charset="-128"/>
              </a:rPr>
              <a:t>なる財務体質の改善が急務となっています。</a:t>
            </a:r>
            <a:endParaRPr lang="en-US" altLang="ja-JP" sz="1200" dirty="0">
              <a:latin typeface="メイリオ" panose="020B0604030504040204" pitchFamily="50" charset="-128"/>
              <a:ea typeface="メイリオ" panose="020B0604030504040204" pitchFamily="50" charset="-128"/>
            </a:endParaRPr>
          </a:p>
        </p:txBody>
      </p:sp>
      <p:sp>
        <p:nvSpPr>
          <p:cNvPr id="7"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6"/>
            </a:pPr>
            <a:r>
              <a:rPr lang="ja-JP" altLang="en-US" sz="1600" b="1" dirty="0">
                <a:latin typeface="メイリオ" panose="020B0604030504040204" pitchFamily="50" charset="-128"/>
                <a:ea typeface="メイリオ" panose="020B0604030504040204" pitchFamily="50" charset="-128"/>
              </a:rPr>
              <a:t>経営指標</a:t>
            </a:r>
          </a:p>
        </p:txBody>
      </p:sp>
      <p:sp>
        <p:nvSpPr>
          <p:cNvPr id="8" name="テキスト ボックス 7"/>
          <p:cNvSpPr txBox="1"/>
          <p:nvPr/>
        </p:nvSpPr>
        <p:spPr>
          <a:xfrm>
            <a:off x="-12825" y="9690556"/>
            <a:ext cx="312907"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en-US" altLang="ja-JP" sz="800" dirty="0" smtClean="0">
                <a:latin typeface="メイリオ" panose="020B0604030504040204" pitchFamily="50" charset="-128"/>
                <a:ea typeface="メイリオ" panose="020B0604030504040204" pitchFamily="50" charset="-128"/>
              </a:rPr>
              <a:t>17</a:t>
            </a:r>
            <a:endParaRPr lang="ja-JP" altLang="en-US" sz="8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4092507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タイトル 1"/>
          <p:cNvSpPr txBox="1">
            <a:spLocks/>
          </p:cNvSpPr>
          <p:nvPr/>
        </p:nvSpPr>
        <p:spPr>
          <a:xfrm>
            <a:off x="93309" y="390390"/>
            <a:ext cx="5915025" cy="360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000" indent="-342000">
              <a:buFont typeface="+mj-lt"/>
              <a:buAutoNum type="romanLcPeriod" startAt="3"/>
            </a:pPr>
            <a:r>
              <a:rPr lang="ja-JP" altLang="en-US" sz="1600" b="1" dirty="0" smtClean="0">
                <a:solidFill>
                  <a:srgbClr val="0070C0"/>
                </a:solidFill>
                <a:latin typeface="メイリオ" panose="020B0604030504040204" pitchFamily="50" charset="-128"/>
                <a:ea typeface="メイリオ" panose="020B0604030504040204" pitchFamily="50" charset="-128"/>
              </a:rPr>
              <a:t>生産性</a:t>
            </a:r>
            <a:r>
              <a:rPr lang="ja-JP" altLang="en-US" sz="1600" b="1" dirty="0">
                <a:solidFill>
                  <a:srgbClr val="0070C0"/>
                </a:solidFill>
                <a:latin typeface="メイリオ" panose="020B0604030504040204" pitchFamily="50" charset="-128"/>
                <a:ea typeface="メイリオ" panose="020B0604030504040204" pitchFamily="50" charset="-128"/>
              </a:rPr>
              <a:t>及び効率性</a:t>
            </a:r>
          </a:p>
        </p:txBody>
      </p:sp>
      <p:sp>
        <p:nvSpPr>
          <p:cNvPr id="19" name="タイトル 1"/>
          <p:cNvSpPr txBox="1">
            <a:spLocks/>
          </p:cNvSpPr>
          <p:nvPr/>
        </p:nvSpPr>
        <p:spPr>
          <a:xfrm>
            <a:off x="4347407"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lgn="r">
              <a:buFont typeface="+mj-lt"/>
              <a:buAutoNum type="arabicPeriod" startAt="6"/>
            </a:pPr>
            <a:r>
              <a:rPr lang="ja-JP" altLang="en-US" sz="1600" b="1" dirty="0">
                <a:latin typeface="メイリオ" panose="020B0604030504040204" pitchFamily="50" charset="-128"/>
                <a:ea typeface="メイリオ" panose="020B0604030504040204" pitchFamily="50" charset="-128"/>
              </a:rPr>
              <a:t>経営指標</a:t>
            </a:r>
          </a:p>
        </p:txBody>
      </p:sp>
      <p:sp>
        <p:nvSpPr>
          <p:cNvPr id="20" name="テキスト ボックス 19"/>
          <p:cNvSpPr txBox="1"/>
          <p:nvPr/>
        </p:nvSpPr>
        <p:spPr>
          <a:xfrm>
            <a:off x="6577153" y="9690556"/>
            <a:ext cx="312907"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en-US" altLang="ja-JP" sz="800" dirty="0" smtClean="0">
                <a:latin typeface="メイリオ" panose="020B0604030504040204" pitchFamily="50" charset="-128"/>
                <a:ea typeface="メイリオ" panose="020B0604030504040204" pitchFamily="50" charset="-128"/>
              </a:rPr>
              <a:t>18</a:t>
            </a:r>
            <a:endParaRPr lang="ja-JP" altLang="en-US" sz="800" dirty="0">
              <a:latin typeface="メイリオ" panose="020B0604030504040204" pitchFamily="50" charset="-128"/>
              <a:ea typeface="メイリオ" panose="020B0604030504040204" pitchFamily="50" charset="-128"/>
            </a:endParaRPr>
          </a:p>
        </p:txBody>
      </p:sp>
      <p:sp>
        <p:nvSpPr>
          <p:cNvPr id="12" name="テキスト ボックス 11"/>
          <p:cNvSpPr txBox="1"/>
          <p:nvPr/>
        </p:nvSpPr>
        <p:spPr>
          <a:xfrm>
            <a:off x="99004" y="4837684"/>
            <a:ext cx="6660000" cy="490519"/>
          </a:xfrm>
          <a:prstGeom prst="rect">
            <a:avLst/>
          </a:prstGeom>
          <a:noFill/>
        </p:spPr>
        <p:txBody>
          <a:bodyPr wrap="square" rtlCol="0">
            <a:spAutoFit/>
          </a:bodyPr>
          <a:lstStyle/>
          <a:p>
            <a:pPr>
              <a:lnSpc>
                <a:spcPct val="150000"/>
              </a:lnSpc>
            </a:pPr>
            <a:r>
              <a:rPr kumimoji="1" lang="ja-JP" altLang="en-US" sz="900" dirty="0" smtClean="0">
                <a:latin typeface="メイリオ" panose="020B0604030504040204" pitchFamily="50" charset="-128"/>
                <a:ea typeface="メイリオ" panose="020B0604030504040204" pitchFamily="50" charset="-128"/>
              </a:rPr>
              <a:t>　　　固定資産に投下された資本の運用効率を示すものである。</a:t>
            </a:r>
            <a:endParaRPr kumimoji="1" lang="en-US" altLang="ja-JP" sz="900" dirty="0" smtClean="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rPr>
              <a:t>　　値が高いほど、固定資産が有効に用いられていることを表す。</a:t>
            </a:r>
            <a:endParaRPr kumimoji="1" lang="ja-JP" altLang="en-US" sz="900" dirty="0">
              <a:latin typeface="メイリオ" panose="020B0604030504040204" pitchFamily="50" charset="-128"/>
              <a:ea typeface="メイリオ" panose="020B0604030504040204" pitchFamily="50" charset="-128"/>
            </a:endParaRPr>
          </a:p>
        </p:txBody>
      </p:sp>
      <p:sp>
        <p:nvSpPr>
          <p:cNvPr id="13" name="テキスト ボックス 12"/>
          <p:cNvSpPr txBox="1"/>
          <p:nvPr/>
        </p:nvSpPr>
        <p:spPr>
          <a:xfrm>
            <a:off x="99004" y="9407786"/>
            <a:ext cx="6660000" cy="282770"/>
          </a:xfrm>
          <a:prstGeom prst="rect">
            <a:avLst/>
          </a:prstGeom>
          <a:noFill/>
        </p:spPr>
        <p:txBody>
          <a:bodyPr wrap="square" rtlCol="0">
            <a:spAutoFit/>
          </a:bodyPr>
          <a:lstStyle/>
          <a:p>
            <a:pPr>
              <a:lnSpc>
                <a:spcPct val="150000"/>
              </a:lnSpc>
            </a:pPr>
            <a:r>
              <a:rPr kumimoji="1" lang="ja-JP" altLang="en-US" sz="900" dirty="0" smtClean="0">
                <a:latin typeface="メイリオ" panose="020B0604030504040204" pitchFamily="50" charset="-128"/>
                <a:ea typeface="メイリオ" panose="020B0604030504040204" pitchFamily="50" charset="-128"/>
              </a:rPr>
              <a:t>　　　港湾施設提供事業が</a:t>
            </a:r>
            <a:r>
              <a:rPr lang="ja-JP" altLang="en-US" sz="900" dirty="0">
                <a:latin typeface="メイリオ" panose="020B0604030504040204" pitchFamily="50" charset="-128"/>
                <a:ea typeface="メイリオ" panose="020B0604030504040204" pitchFamily="50" charset="-128"/>
              </a:rPr>
              <a:t>所管</a:t>
            </a:r>
            <a:r>
              <a:rPr kumimoji="1" lang="ja-JP" altLang="en-US" sz="900" dirty="0" smtClean="0">
                <a:latin typeface="メイリオ" panose="020B0604030504040204" pitchFamily="50" charset="-128"/>
                <a:ea typeface="メイリオ" panose="020B0604030504040204" pitchFamily="50" charset="-128"/>
              </a:rPr>
              <a:t>するガントリークレーン１基当たりの稼働時間を表す。</a:t>
            </a:r>
            <a:endParaRPr kumimoji="1" lang="en-US" altLang="ja-JP" sz="900" dirty="0" smtClean="0">
              <a:latin typeface="メイリオ" panose="020B0604030504040204" pitchFamily="50" charset="-128"/>
              <a:ea typeface="メイリオ" panose="020B0604030504040204" pitchFamily="50" charset="-128"/>
            </a:endParaRPr>
          </a:p>
        </p:txBody>
      </p:sp>
      <p:pic>
        <p:nvPicPr>
          <p:cNvPr id="3" name="図 2"/>
          <p:cNvPicPr>
            <a:picLocks noChangeAspect="1"/>
          </p:cNvPicPr>
          <p:nvPr/>
        </p:nvPicPr>
        <p:blipFill>
          <a:blip r:embed="rId2"/>
          <a:stretch>
            <a:fillRect/>
          </a:stretch>
        </p:blipFill>
        <p:spPr>
          <a:xfrm>
            <a:off x="100295" y="4217527"/>
            <a:ext cx="5437160" cy="745688"/>
          </a:xfrm>
          <a:prstGeom prst="rect">
            <a:avLst/>
          </a:prstGeom>
        </p:spPr>
      </p:pic>
      <p:pic>
        <p:nvPicPr>
          <p:cNvPr id="6" name="図 5"/>
          <p:cNvPicPr>
            <a:picLocks noChangeAspect="1"/>
          </p:cNvPicPr>
          <p:nvPr/>
        </p:nvPicPr>
        <p:blipFill>
          <a:blip r:embed="rId3"/>
          <a:stretch>
            <a:fillRect/>
          </a:stretch>
        </p:blipFill>
        <p:spPr>
          <a:xfrm>
            <a:off x="100295" y="708524"/>
            <a:ext cx="6657409" cy="3603048"/>
          </a:xfrm>
          <a:prstGeom prst="rect">
            <a:avLst/>
          </a:prstGeom>
        </p:spPr>
      </p:pic>
      <p:pic>
        <p:nvPicPr>
          <p:cNvPr id="9" name="図 8"/>
          <p:cNvPicPr>
            <a:picLocks noChangeAspect="1"/>
          </p:cNvPicPr>
          <p:nvPr/>
        </p:nvPicPr>
        <p:blipFill>
          <a:blip r:embed="rId4"/>
          <a:stretch>
            <a:fillRect/>
          </a:stretch>
        </p:blipFill>
        <p:spPr>
          <a:xfrm>
            <a:off x="93309" y="9104546"/>
            <a:ext cx="4937087" cy="381938"/>
          </a:xfrm>
          <a:prstGeom prst="rect">
            <a:avLst/>
          </a:prstGeom>
        </p:spPr>
      </p:pic>
      <p:pic>
        <p:nvPicPr>
          <p:cNvPr id="10" name="図 9"/>
          <p:cNvPicPr>
            <a:picLocks noChangeAspect="1"/>
          </p:cNvPicPr>
          <p:nvPr/>
        </p:nvPicPr>
        <p:blipFill>
          <a:blip r:embed="rId5"/>
          <a:stretch>
            <a:fillRect/>
          </a:stretch>
        </p:blipFill>
        <p:spPr>
          <a:xfrm>
            <a:off x="97247" y="5498182"/>
            <a:ext cx="6663506" cy="3609145"/>
          </a:xfrm>
          <a:prstGeom prst="rect">
            <a:avLst/>
          </a:prstGeom>
        </p:spPr>
      </p:pic>
    </p:spTree>
    <p:extLst>
      <p:ext uri="{BB962C8B-B14F-4D97-AF65-F5344CB8AC3E}">
        <p14:creationId xmlns:p14="http://schemas.microsoft.com/office/powerpoint/2010/main" val="35542746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図 12"/>
          <p:cNvPicPr>
            <a:picLocks noChangeAspect="1"/>
          </p:cNvPicPr>
          <p:nvPr/>
        </p:nvPicPr>
        <p:blipFill>
          <a:blip r:embed="rId2"/>
          <a:stretch>
            <a:fillRect/>
          </a:stretch>
        </p:blipFill>
        <p:spPr>
          <a:xfrm>
            <a:off x="88102" y="9068010"/>
            <a:ext cx="5155301" cy="381938"/>
          </a:xfrm>
          <a:prstGeom prst="rect">
            <a:avLst/>
          </a:prstGeom>
        </p:spPr>
      </p:pic>
      <p:sp>
        <p:nvSpPr>
          <p:cNvPr id="15"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6"/>
            </a:pPr>
            <a:r>
              <a:rPr lang="ja-JP" altLang="en-US" sz="1600" b="1" dirty="0">
                <a:latin typeface="メイリオ" panose="020B0604030504040204" pitchFamily="50" charset="-128"/>
                <a:ea typeface="メイリオ" panose="020B0604030504040204" pitchFamily="50" charset="-128"/>
              </a:rPr>
              <a:t>経営指標</a:t>
            </a:r>
          </a:p>
        </p:txBody>
      </p:sp>
      <p:sp>
        <p:nvSpPr>
          <p:cNvPr id="16" name="テキスト ボックス 15"/>
          <p:cNvSpPr txBox="1"/>
          <p:nvPr/>
        </p:nvSpPr>
        <p:spPr>
          <a:xfrm>
            <a:off x="-12825" y="9690556"/>
            <a:ext cx="312907"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en-US" altLang="ja-JP" sz="800" dirty="0" smtClean="0">
                <a:latin typeface="メイリオ" panose="020B0604030504040204" pitchFamily="50" charset="-128"/>
                <a:ea typeface="メイリオ" panose="020B0604030504040204" pitchFamily="50" charset="-128"/>
              </a:rPr>
              <a:t>19</a:t>
            </a:r>
            <a:endParaRPr lang="ja-JP" altLang="en-US" sz="800" dirty="0">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88102" y="4667553"/>
            <a:ext cx="6660000" cy="715581"/>
          </a:xfrm>
          <a:prstGeom prst="rect">
            <a:avLst/>
          </a:prstGeom>
          <a:noFill/>
        </p:spPr>
        <p:txBody>
          <a:bodyPr wrap="square" rtlCol="0">
            <a:spAutoFit/>
          </a:bodyPr>
          <a:lstStyle/>
          <a:p>
            <a:pPr>
              <a:lnSpc>
                <a:spcPct val="150000"/>
              </a:lnSpc>
            </a:pPr>
            <a:r>
              <a:rPr kumimoji="1" lang="ja-JP" altLang="en-US" sz="900" dirty="0" smtClean="0">
                <a:latin typeface="メイリオ" panose="020B0604030504040204" pitchFamily="50" charset="-128"/>
                <a:ea typeface="メイリオ" panose="020B0604030504040204" pitchFamily="50" charset="-128"/>
              </a:rPr>
              <a:t>　　　港湾施設提供事業が</a:t>
            </a:r>
            <a:r>
              <a:rPr lang="ja-JP" altLang="en-US" sz="900" dirty="0">
                <a:latin typeface="メイリオ" panose="020B0604030504040204" pitchFamily="50" charset="-128"/>
                <a:ea typeface="メイリオ" panose="020B0604030504040204" pitchFamily="50" charset="-128"/>
              </a:rPr>
              <a:t>所管</a:t>
            </a:r>
            <a:r>
              <a:rPr kumimoji="1" lang="ja-JP" altLang="en-US" sz="900" dirty="0" smtClean="0">
                <a:latin typeface="メイリオ" panose="020B0604030504040204" pitchFamily="50" charset="-128"/>
                <a:ea typeface="メイリオ" panose="020B0604030504040204" pitchFamily="50" charset="-128"/>
              </a:rPr>
              <a:t>する上屋</a:t>
            </a:r>
            <a:r>
              <a:rPr lang="ja-JP" altLang="en-US" sz="900" dirty="0" smtClean="0">
                <a:latin typeface="メイリオ" panose="020B0604030504040204" pitchFamily="50" charset="-128"/>
                <a:ea typeface="メイリオ" panose="020B0604030504040204" pitchFamily="50" charset="-128"/>
              </a:rPr>
              <a:t>及び荷さばき地の稼働率</a:t>
            </a:r>
            <a:r>
              <a:rPr kumimoji="1" lang="ja-JP" altLang="en-US" sz="900" dirty="0" smtClean="0">
                <a:latin typeface="メイリオ" panose="020B0604030504040204" pitchFamily="50" charset="-128"/>
                <a:ea typeface="メイリオ" panose="020B0604030504040204" pitchFamily="50" charset="-128"/>
              </a:rPr>
              <a:t>を表す。</a:t>
            </a:r>
            <a:endParaRPr kumimoji="1" lang="en-US" altLang="ja-JP" sz="900" dirty="0" smtClean="0">
              <a:latin typeface="メイリオ" panose="020B0604030504040204" pitchFamily="50" charset="-128"/>
              <a:ea typeface="メイリオ" panose="020B0604030504040204" pitchFamily="50" charset="-128"/>
            </a:endParaRPr>
          </a:p>
          <a:p>
            <a:pPr>
              <a:lnSpc>
                <a:spcPct val="150000"/>
              </a:lnSpc>
            </a:pPr>
            <a:r>
              <a:rPr lang="ja-JP" altLang="en-US" sz="900" dirty="0">
                <a:latin typeface="メイリオ" panose="020B0604030504040204" pitchFamily="50" charset="-128"/>
                <a:ea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rPr>
              <a:t>　　使用日数を考慮しており、供用面積全てを</a:t>
            </a:r>
            <a:r>
              <a:rPr lang="en-US" altLang="ja-JP" sz="900" dirty="0" smtClean="0">
                <a:latin typeface="メイリオ" panose="020B0604030504040204" pitchFamily="50" charset="-128"/>
                <a:ea typeface="メイリオ" panose="020B0604030504040204" pitchFamily="50" charset="-128"/>
              </a:rPr>
              <a:t>365</a:t>
            </a:r>
            <a:r>
              <a:rPr lang="ja-JP" altLang="en-US" sz="900" dirty="0" smtClean="0">
                <a:latin typeface="メイリオ" panose="020B0604030504040204" pitchFamily="50" charset="-128"/>
                <a:ea typeface="メイリオ" panose="020B0604030504040204" pitchFamily="50" charset="-128"/>
              </a:rPr>
              <a:t>日使用許可した場合、稼働率は</a:t>
            </a:r>
            <a:r>
              <a:rPr lang="en-US" altLang="ja-JP" sz="900" dirty="0" smtClean="0">
                <a:latin typeface="メイリオ" panose="020B0604030504040204" pitchFamily="50" charset="-128"/>
                <a:ea typeface="メイリオ" panose="020B0604030504040204" pitchFamily="50" charset="-128"/>
              </a:rPr>
              <a:t>100</a:t>
            </a:r>
            <a:r>
              <a:rPr lang="ja-JP" altLang="en-US" sz="900" dirty="0" smtClean="0">
                <a:latin typeface="メイリオ" panose="020B0604030504040204" pitchFamily="50" charset="-128"/>
                <a:ea typeface="メイリオ" panose="020B0604030504040204" pitchFamily="50" charset="-128"/>
              </a:rPr>
              <a:t>％となる。</a:t>
            </a:r>
            <a:endParaRPr lang="en-US" altLang="ja-JP" sz="900" dirty="0" smtClean="0">
              <a:latin typeface="メイリオ" panose="020B0604030504040204" pitchFamily="50" charset="-128"/>
              <a:ea typeface="メイリオ" panose="020B0604030504040204" pitchFamily="50" charset="-128"/>
            </a:endParaRPr>
          </a:p>
          <a:p>
            <a:pPr>
              <a:lnSpc>
                <a:spcPct val="150000"/>
              </a:lnSpc>
            </a:pPr>
            <a:r>
              <a:rPr kumimoji="1" lang="ja-JP" altLang="en-US" sz="900" dirty="0">
                <a:latin typeface="メイリオ" panose="020B0604030504040204" pitchFamily="50" charset="-128"/>
                <a:ea typeface="メイリオ" panose="020B0604030504040204" pitchFamily="50" charset="-128"/>
              </a:rPr>
              <a:t>　</a:t>
            </a:r>
            <a:r>
              <a:rPr kumimoji="1" lang="ja-JP" altLang="en-US" sz="900" dirty="0" smtClean="0">
                <a:latin typeface="メイリオ" panose="020B0604030504040204" pitchFamily="50" charset="-128"/>
                <a:ea typeface="メイリオ" panose="020B0604030504040204" pitchFamily="50" charset="-128"/>
              </a:rPr>
              <a:t>　　（平成</a:t>
            </a:r>
            <a:r>
              <a:rPr kumimoji="1" lang="en-US" altLang="ja-JP" sz="900" dirty="0" smtClean="0">
                <a:latin typeface="メイリオ" panose="020B0604030504040204" pitchFamily="50" charset="-128"/>
                <a:ea typeface="メイリオ" panose="020B0604030504040204" pitchFamily="50" charset="-128"/>
              </a:rPr>
              <a:t>28</a:t>
            </a:r>
            <a:r>
              <a:rPr kumimoji="1" lang="ja-JP" altLang="en-US" sz="900" dirty="0" smtClean="0">
                <a:latin typeface="メイリオ" panose="020B0604030504040204" pitchFamily="50" charset="-128"/>
                <a:ea typeface="メイリオ" panose="020B0604030504040204" pitchFamily="50" charset="-128"/>
              </a:rPr>
              <a:t>年度より算出）</a:t>
            </a:r>
            <a:endParaRPr kumimoji="1" lang="ja-JP" altLang="en-US" sz="900" dirty="0">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88102" y="9407786"/>
            <a:ext cx="6660000" cy="282770"/>
          </a:xfrm>
          <a:prstGeom prst="rect">
            <a:avLst/>
          </a:prstGeom>
          <a:noFill/>
        </p:spPr>
        <p:txBody>
          <a:bodyPr wrap="square" rtlCol="0">
            <a:spAutoFit/>
          </a:bodyPr>
          <a:lstStyle/>
          <a:p>
            <a:pPr>
              <a:lnSpc>
                <a:spcPct val="150000"/>
              </a:lnSpc>
            </a:pPr>
            <a:r>
              <a:rPr kumimoji="1" lang="ja-JP" altLang="en-US" sz="900" dirty="0" smtClean="0">
                <a:latin typeface="メイリオ" panose="020B0604030504040204" pitchFamily="50" charset="-128"/>
                <a:ea typeface="メイリオ" panose="020B0604030504040204" pitchFamily="50" charset="-128"/>
              </a:rPr>
              <a:t>　　　営業収益に対する人件費の割合を示すものであり、値が低いほど生産性が高いといえる。</a:t>
            </a:r>
            <a:endParaRPr kumimoji="1" lang="ja-JP" altLang="en-US" sz="900" dirty="0">
              <a:latin typeface="メイリオ" panose="020B0604030504040204" pitchFamily="50" charset="-128"/>
              <a:ea typeface="メイリオ" panose="020B0604030504040204" pitchFamily="50" charset="-128"/>
            </a:endParaRPr>
          </a:p>
        </p:txBody>
      </p:sp>
      <p:pic>
        <p:nvPicPr>
          <p:cNvPr id="3" name="図 2"/>
          <p:cNvPicPr>
            <a:picLocks noChangeAspect="1"/>
          </p:cNvPicPr>
          <p:nvPr/>
        </p:nvPicPr>
        <p:blipFill>
          <a:blip r:embed="rId3"/>
          <a:stretch>
            <a:fillRect/>
          </a:stretch>
        </p:blipFill>
        <p:spPr>
          <a:xfrm>
            <a:off x="97247" y="5464962"/>
            <a:ext cx="6663506" cy="3603048"/>
          </a:xfrm>
          <a:prstGeom prst="rect">
            <a:avLst/>
          </a:prstGeom>
        </p:spPr>
      </p:pic>
      <p:pic>
        <p:nvPicPr>
          <p:cNvPr id="7" name="図 6"/>
          <p:cNvPicPr>
            <a:picLocks noChangeAspect="1"/>
          </p:cNvPicPr>
          <p:nvPr/>
        </p:nvPicPr>
        <p:blipFill>
          <a:blip r:embed="rId4"/>
          <a:stretch>
            <a:fillRect/>
          </a:stretch>
        </p:blipFill>
        <p:spPr>
          <a:xfrm>
            <a:off x="88102" y="4339249"/>
            <a:ext cx="4255169" cy="381938"/>
          </a:xfrm>
          <a:prstGeom prst="rect">
            <a:avLst/>
          </a:prstGeom>
        </p:spPr>
      </p:pic>
      <p:pic>
        <p:nvPicPr>
          <p:cNvPr id="4" name="図 3"/>
          <p:cNvPicPr>
            <a:picLocks noChangeAspect="1"/>
          </p:cNvPicPr>
          <p:nvPr/>
        </p:nvPicPr>
        <p:blipFill>
          <a:blip r:embed="rId5"/>
          <a:stretch>
            <a:fillRect/>
          </a:stretch>
        </p:blipFill>
        <p:spPr>
          <a:xfrm>
            <a:off x="94199" y="514660"/>
            <a:ext cx="6669602" cy="3609145"/>
          </a:xfrm>
          <a:prstGeom prst="rect">
            <a:avLst/>
          </a:prstGeom>
        </p:spPr>
      </p:pic>
    </p:spTree>
    <p:extLst>
      <p:ext uri="{BB962C8B-B14F-4D97-AF65-F5344CB8AC3E}">
        <p14:creationId xmlns:p14="http://schemas.microsoft.com/office/powerpoint/2010/main" val="41564038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図 13"/>
          <p:cNvPicPr>
            <a:picLocks noChangeAspect="1"/>
          </p:cNvPicPr>
          <p:nvPr/>
        </p:nvPicPr>
        <p:blipFill>
          <a:blip r:embed="rId2"/>
          <a:stretch>
            <a:fillRect/>
          </a:stretch>
        </p:blipFill>
        <p:spPr>
          <a:xfrm>
            <a:off x="94199" y="3635697"/>
            <a:ext cx="4746150" cy="745688"/>
          </a:xfrm>
          <a:prstGeom prst="rect">
            <a:avLst/>
          </a:prstGeom>
        </p:spPr>
      </p:pic>
      <p:sp>
        <p:nvSpPr>
          <p:cNvPr id="12" name="コンテンツ プレースホルダー 2"/>
          <p:cNvSpPr txBox="1">
            <a:spLocks/>
          </p:cNvSpPr>
          <p:nvPr/>
        </p:nvSpPr>
        <p:spPr>
          <a:xfrm>
            <a:off x="1" y="4609984"/>
            <a:ext cx="6864824" cy="3237480"/>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a:lnSpc>
                <a:spcPct val="150000"/>
              </a:lnSpc>
            </a:pPr>
            <a:r>
              <a:rPr lang="ja-JP" altLang="en-US" sz="1200" b="1" dirty="0" smtClean="0">
                <a:latin typeface="メイリオ" panose="020B0604030504040204" pitchFamily="50" charset="-128"/>
                <a:ea typeface="メイリオ" panose="020B0604030504040204" pitchFamily="50" charset="-128"/>
              </a:rPr>
              <a:t>港湾施設提供事業の生産性及び効率性について</a:t>
            </a:r>
            <a:endParaRPr lang="en-US" altLang="ja-JP" sz="1200" b="1" dirty="0" smtClean="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港湾施設提供事業の生産性及び効率性についての指標のうち、固定資産回転率</a:t>
            </a:r>
            <a:r>
              <a:rPr lang="ja-JP" altLang="en-US" sz="1200" dirty="0" smtClean="0">
                <a:latin typeface="メイリオ" panose="020B0604030504040204" pitchFamily="50" charset="-128"/>
                <a:ea typeface="メイリオ" panose="020B0604030504040204" pitchFamily="50" charset="-128"/>
              </a:rPr>
              <a:t>、職員</a:t>
            </a:r>
            <a:r>
              <a:rPr lang="ja-JP" altLang="en-US" sz="1200" dirty="0">
                <a:latin typeface="メイリオ" panose="020B0604030504040204" pitchFamily="50" charset="-128"/>
                <a:ea typeface="メイリオ" panose="020B0604030504040204" pitchFamily="50" charset="-128"/>
              </a:rPr>
              <a:t>１人当たり営業収益については、類似団体平均と比較すると、良好な値となっています。</a:t>
            </a:r>
            <a:endParaRPr lang="en-US" altLang="ja-JP" sz="1200" dirty="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しかしながら、ガントリークレーン</a:t>
            </a:r>
            <a:r>
              <a:rPr lang="en-US" altLang="ja-JP" sz="1200" dirty="0" smtClean="0">
                <a:latin typeface="メイリオ" panose="020B0604030504040204" pitchFamily="50" charset="-128"/>
                <a:ea typeface="メイリオ" panose="020B0604030504040204" pitchFamily="50" charset="-128"/>
              </a:rPr>
              <a:t>1</a:t>
            </a:r>
            <a:r>
              <a:rPr lang="ja-JP" altLang="en-US" sz="1200" dirty="0" smtClean="0">
                <a:latin typeface="メイリオ" panose="020B0604030504040204" pitchFamily="50" charset="-128"/>
                <a:ea typeface="メイリオ" panose="020B0604030504040204" pitchFamily="50" charset="-128"/>
              </a:rPr>
              <a:t>基当たりの稼働時間は、</a:t>
            </a:r>
            <a:r>
              <a:rPr lang="ja-JP" altLang="en-US" sz="1200" dirty="0">
                <a:latin typeface="メイリオ" panose="020B0604030504040204" pitchFamily="50" charset="-128"/>
                <a:ea typeface="メイリオ" panose="020B0604030504040204" pitchFamily="50" charset="-128"/>
              </a:rPr>
              <a:t>前年度</a:t>
            </a:r>
            <a:r>
              <a:rPr lang="ja-JP" altLang="en-US" sz="1200" dirty="0" smtClean="0">
                <a:latin typeface="メイリオ" panose="020B0604030504040204" pitchFamily="50" charset="-128"/>
                <a:ea typeface="メイリオ" panose="020B0604030504040204" pitchFamily="50" charset="-128"/>
              </a:rPr>
              <a:t>と比較すると</a:t>
            </a:r>
            <a:r>
              <a:rPr lang="en-US" altLang="ja-JP" sz="1200" dirty="0" smtClean="0">
                <a:latin typeface="メイリオ" panose="020B0604030504040204" pitchFamily="50" charset="-128"/>
                <a:ea typeface="メイリオ" panose="020B0604030504040204" pitchFamily="50" charset="-128"/>
              </a:rPr>
              <a:t>73</a:t>
            </a:r>
            <a:r>
              <a:rPr lang="ja-JP" altLang="en-US" sz="1200" dirty="0" smtClean="0">
                <a:latin typeface="メイリオ" panose="020B0604030504040204" pitchFamily="50" charset="-128"/>
                <a:ea typeface="メイリオ" panose="020B0604030504040204" pitchFamily="50" charset="-128"/>
              </a:rPr>
              <a:t>時間減少しています。</a:t>
            </a:r>
            <a:endParaRPr lang="en-US" altLang="ja-JP" sz="1200" dirty="0" smtClean="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また、上屋及び荷さばき地稼働率についても、前年度よりも低下しています。</a:t>
            </a:r>
            <a:endParaRPr lang="en-US" altLang="ja-JP" sz="1200" dirty="0" smtClean="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港湾施設提供事業の生産性及び効率性については、類似団体と比較すると良好であるものの、ガントリークレーン</a:t>
            </a:r>
            <a:r>
              <a:rPr lang="en-US" altLang="ja-JP" sz="1200" dirty="0" smtClean="0">
                <a:latin typeface="メイリオ" panose="020B0604030504040204" pitchFamily="50" charset="-128"/>
                <a:ea typeface="メイリオ" panose="020B0604030504040204" pitchFamily="50" charset="-128"/>
              </a:rPr>
              <a:t>1</a:t>
            </a:r>
            <a:r>
              <a:rPr lang="ja-JP" altLang="en-US" sz="1200" dirty="0" smtClean="0">
                <a:latin typeface="メイリオ" panose="020B0604030504040204" pitchFamily="50" charset="-128"/>
                <a:ea typeface="メイリオ" panose="020B0604030504040204" pitchFamily="50" charset="-128"/>
              </a:rPr>
              <a:t>基当たりの稼働時間や上屋及び荷さばき地稼働率は、前年度よりも低下していることから、平成</a:t>
            </a:r>
            <a:r>
              <a:rPr lang="en-US" altLang="ja-JP" sz="1200" dirty="0" smtClean="0">
                <a:latin typeface="メイリオ" panose="020B0604030504040204" pitchFamily="50" charset="-128"/>
                <a:ea typeface="メイリオ" panose="020B0604030504040204" pitchFamily="50" charset="-128"/>
              </a:rPr>
              <a:t>30</a:t>
            </a:r>
            <a:r>
              <a:rPr lang="ja-JP" altLang="en-US" sz="1200" dirty="0" smtClean="0">
                <a:latin typeface="メイリオ" panose="020B0604030504040204" pitchFamily="50" charset="-128"/>
                <a:ea typeface="メイリオ" panose="020B0604030504040204" pitchFamily="50" charset="-128"/>
              </a:rPr>
              <a:t>年</a:t>
            </a:r>
            <a:r>
              <a:rPr lang="en-US" altLang="ja-JP" sz="1200" dirty="0" smtClean="0">
                <a:latin typeface="メイリオ" panose="020B0604030504040204" pitchFamily="50" charset="-128"/>
                <a:ea typeface="メイリオ" panose="020B0604030504040204" pitchFamily="50" charset="-128"/>
              </a:rPr>
              <a:t>3</a:t>
            </a:r>
            <a:r>
              <a:rPr lang="ja-JP" altLang="en-US" sz="1200" dirty="0" smtClean="0">
                <a:latin typeface="メイリオ" panose="020B0604030504040204" pitchFamily="50" charset="-128"/>
                <a:ea typeface="メイリオ" panose="020B0604030504040204" pitchFamily="50" charset="-128"/>
              </a:rPr>
              <a:t>月に策定した「港湾施設提供事業経営計画」を着実に進めることにより、生産性及び効率性の向上に努めてまいります。</a:t>
            </a:r>
            <a:endParaRPr lang="en-US" altLang="ja-JP" sz="1200" dirty="0">
              <a:latin typeface="メイリオ" panose="020B0604030504040204" pitchFamily="50" charset="-128"/>
              <a:ea typeface="メイリオ" panose="020B0604030504040204" pitchFamily="50" charset="-128"/>
            </a:endParaRPr>
          </a:p>
        </p:txBody>
      </p:sp>
      <p:sp>
        <p:nvSpPr>
          <p:cNvPr id="15" name="タイトル 1"/>
          <p:cNvSpPr txBox="1">
            <a:spLocks/>
          </p:cNvSpPr>
          <p:nvPr/>
        </p:nvSpPr>
        <p:spPr>
          <a:xfrm>
            <a:off x="4347407"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lgn="r">
              <a:buFont typeface="+mj-lt"/>
              <a:buAutoNum type="arabicPeriod" startAt="6"/>
            </a:pPr>
            <a:r>
              <a:rPr lang="ja-JP" altLang="en-US" sz="1600" b="1" dirty="0">
                <a:latin typeface="メイリオ" panose="020B0604030504040204" pitchFamily="50" charset="-128"/>
                <a:ea typeface="メイリオ" panose="020B0604030504040204" pitchFamily="50" charset="-128"/>
              </a:rPr>
              <a:t>経営指標</a:t>
            </a:r>
          </a:p>
        </p:txBody>
      </p:sp>
      <p:sp>
        <p:nvSpPr>
          <p:cNvPr id="16" name="テキスト ボックス 15"/>
          <p:cNvSpPr txBox="1"/>
          <p:nvPr/>
        </p:nvSpPr>
        <p:spPr>
          <a:xfrm>
            <a:off x="6577152" y="9690556"/>
            <a:ext cx="312907"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en-US" altLang="ja-JP" sz="800" dirty="0" smtClean="0">
                <a:latin typeface="メイリオ" panose="020B0604030504040204" pitchFamily="50" charset="-128"/>
                <a:ea typeface="メイリオ" panose="020B0604030504040204" pitchFamily="50" charset="-128"/>
              </a:rPr>
              <a:t>2</a:t>
            </a:r>
            <a:r>
              <a:rPr lang="en-US" altLang="ja-JP" sz="800" dirty="0">
                <a:latin typeface="メイリオ" panose="020B0604030504040204" pitchFamily="50" charset="-128"/>
                <a:ea typeface="メイリオ" panose="020B0604030504040204" pitchFamily="50" charset="-128"/>
              </a:rPr>
              <a:t>0</a:t>
            </a:r>
            <a:endParaRPr lang="ja-JP" altLang="en-US" sz="800" dirty="0">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94199" y="4196187"/>
            <a:ext cx="6660000" cy="282770"/>
          </a:xfrm>
          <a:prstGeom prst="rect">
            <a:avLst/>
          </a:prstGeom>
          <a:noFill/>
        </p:spPr>
        <p:txBody>
          <a:bodyPr wrap="square" rtlCol="0">
            <a:spAutoFit/>
          </a:bodyPr>
          <a:lstStyle/>
          <a:p>
            <a:pPr>
              <a:lnSpc>
                <a:spcPct val="150000"/>
              </a:lnSpc>
            </a:pPr>
            <a:r>
              <a:rPr kumimoji="1" lang="ja-JP" altLang="en-US" sz="900" dirty="0" smtClean="0">
                <a:latin typeface="メイリオ" panose="020B0604030504040204" pitchFamily="50" charset="-128"/>
                <a:ea typeface="メイリオ" panose="020B0604030504040204" pitchFamily="50" charset="-128"/>
              </a:rPr>
              <a:t>　　　損益勘定所属職員１人当たりの営業収益を示すもので、値が大きいほど職員１人当たりの生産性が高いといえる。</a:t>
            </a:r>
            <a:endParaRPr kumimoji="1" lang="ja-JP" altLang="en-US" sz="900" dirty="0">
              <a:latin typeface="メイリオ" panose="020B0604030504040204" pitchFamily="50" charset="-128"/>
              <a:ea typeface="メイリオ" panose="020B0604030504040204" pitchFamily="50" charset="-128"/>
            </a:endParaRPr>
          </a:p>
        </p:txBody>
      </p:sp>
      <p:sp>
        <p:nvSpPr>
          <p:cNvPr id="8" name="タイトル 1"/>
          <p:cNvSpPr txBox="1">
            <a:spLocks/>
          </p:cNvSpPr>
          <p:nvPr/>
        </p:nvSpPr>
        <p:spPr>
          <a:xfrm>
            <a:off x="60378" y="8076063"/>
            <a:ext cx="5915025" cy="360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000" indent="-342000">
              <a:buFont typeface="+mj-lt"/>
              <a:buAutoNum type="romanLcPeriod" startAt="4"/>
            </a:pPr>
            <a:r>
              <a:rPr lang="ja-JP" altLang="en-US" sz="1600" b="1" dirty="0" smtClean="0">
                <a:solidFill>
                  <a:srgbClr val="0070C0"/>
                </a:solidFill>
                <a:latin typeface="メイリオ" panose="020B0604030504040204" pitchFamily="50" charset="-128"/>
                <a:ea typeface="メイリオ" panose="020B0604030504040204" pitchFamily="50" charset="-128"/>
              </a:rPr>
              <a:t>健全性</a:t>
            </a:r>
            <a:endParaRPr lang="ja-JP" altLang="en-US" sz="1600" b="1" dirty="0">
              <a:solidFill>
                <a:srgbClr val="0070C0"/>
              </a:solidFill>
              <a:latin typeface="メイリオ" panose="020B0604030504040204" pitchFamily="50" charset="-128"/>
              <a:ea typeface="メイリオ" panose="020B0604030504040204" pitchFamily="50" charset="-128"/>
            </a:endParaRPr>
          </a:p>
        </p:txBody>
      </p:sp>
      <p:sp>
        <p:nvSpPr>
          <p:cNvPr id="9" name="コンテンツ プレースホルダー 2"/>
          <p:cNvSpPr txBox="1">
            <a:spLocks/>
          </p:cNvSpPr>
          <p:nvPr/>
        </p:nvSpPr>
        <p:spPr>
          <a:xfrm>
            <a:off x="19731" y="8436063"/>
            <a:ext cx="6857998" cy="692026"/>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a:lnSpc>
                <a:spcPct val="150000"/>
              </a:lnSpc>
            </a:pPr>
            <a:r>
              <a:rPr lang="ja-JP" altLang="en-US" sz="1200" b="1" dirty="0" smtClean="0">
                <a:latin typeface="メイリオ" panose="020B0604030504040204" pitchFamily="50" charset="-128"/>
                <a:ea typeface="メイリオ" panose="020B0604030504040204" pitchFamily="50" charset="-128"/>
              </a:rPr>
              <a:t>港湾施設提供事業の健全性について</a:t>
            </a:r>
            <a:endParaRPr lang="en-US" altLang="ja-JP" sz="1200" b="1" dirty="0" smtClean="0">
              <a:latin typeface="メイリオ" panose="020B0604030504040204" pitchFamily="50" charset="-128"/>
              <a:ea typeface="メイリオ" panose="020B0604030504040204" pitchFamily="50" charset="-128"/>
            </a:endParaRPr>
          </a:p>
          <a:p>
            <a:pPr marL="342900" lvl="1" indent="0">
              <a:lnSpc>
                <a:spcPct val="150000"/>
              </a:lnSpc>
              <a:buNone/>
            </a:pPr>
            <a:r>
              <a:rPr lang="ja-JP" altLang="en-US" sz="9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港湾施設提供事業においては、累積欠損金及び不良債務ともに発生しておりません。</a:t>
            </a:r>
            <a:endParaRPr lang="en-US" altLang="ja-JP" sz="1200" dirty="0">
              <a:latin typeface="メイリオ" panose="020B0604030504040204" pitchFamily="50" charset="-128"/>
              <a:ea typeface="メイリオ" panose="020B0604030504040204" pitchFamily="50" charset="-128"/>
            </a:endParaRPr>
          </a:p>
        </p:txBody>
      </p:sp>
      <p:pic>
        <p:nvPicPr>
          <p:cNvPr id="2" name="図 1"/>
          <p:cNvPicPr>
            <a:picLocks noChangeAspect="1"/>
          </p:cNvPicPr>
          <p:nvPr/>
        </p:nvPicPr>
        <p:blipFill>
          <a:blip r:embed="rId3"/>
          <a:stretch>
            <a:fillRect/>
          </a:stretch>
        </p:blipFill>
        <p:spPr>
          <a:xfrm>
            <a:off x="94199" y="378287"/>
            <a:ext cx="6669602" cy="3243353"/>
          </a:xfrm>
          <a:prstGeom prst="rect">
            <a:avLst/>
          </a:prstGeom>
        </p:spPr>
      </p:pic>
    </p:spTree>
    <p:extLst>
      <p:ext uri="{BB962C8B-B14F-4D97-AF65-F5344CB8AC3E}">
        <p14:creationId xmlns:p14="http://schemas.microsoft.com/office/powerpoint/2010/main" val="21030994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1" y="368113"/>
            <a:ext cx="5915025" cy="504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ea"/>
              <a:buAutoNum type="circleNumDbPlain" startAt="2"/>
            </a:pPr>
            <a:r>
              <a:rPr lang="ja-JP" altLang="en-US" sz="1600" b="1" dirty="0" smtClean="0">
                <a:latin typeface="メイリオ" panose="020B0604030504040204" pitchFamily="50" charset="-128"/>
                <a:ea typeface="メイリオ" panose="020B0604030504040204" pitchFamily="50" charset="-128"/>
              </a:rPr>
              <a:t>大阪港</a:t>
            </a:r>
            <a:r>
              <a:rPr lang="ja-JP" altLang="en-US" sz="1600" b="1" dirty="0">
                <a:latin typeface="メイリオ" panose="020B0604030504040204" pitchFamily="50" charset="-128"/>
                <a:ea typeface="メイリオ" panose="020B0604030504040204" pitchFamily="50" charset="-128"/>
              </a:rPr>
              <a:t>埋立事業</a:t>
            </a:r>
          </a:p>
        </p:txBody>
      </p:sp>
      <p:sp>
        <p:nvSpPr>
          <p:cNvPr id="9" name="タイトル 1"/>
          <p:cNvSpPr txBox="1">
            <a:spLocks/>
          </p:cNvSpPr>
          <p:nvPr/>
        </p:nvSpPr>
        <p:spPr>
          <a:xfrm>
            <a:off x="88468" y="858226"/>
            <a:ext cx="5915025" cy="360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000" indent="-342000">
              <a:buFont typeface="+mj-lt"/>
              <a:buAutoNum type="romanLcPeriod"/>
            </a:pPr>
            <a:r>
              <a:rPr lang="ja-JP" altLang="en-US" sz="1600" b="1" dirty="0" smtClean="0">
                <a:solidFill>
                  <a:srgbClr val="0070C0"/>
                </a:solidFill>
                <a:latin typeface="メイリオ" panose="020B0604030504040204" pitchFamily="50" charset="-128"/>
                <a:ea typeface="メイリオ" panose="020B0604030504040204" pitchFamily="50" charset="-128"/>
              </a:rPr>
              <a:t>収益性</a:t>
            </a:r>
            <a:endParaRPr lang="ja-JP" altLang="en-US" sz="1600" b="1" dirty="0">
              <a:solidFill>
                <a:srgbClr val="0070C0"/>
              </a:solidFill>
              <a:latin typeface="メイリオ" panose="020B0604030504040204" pitchFamily="50" charset="-128"/>
              <a:ea typeface="メイリオ" panose="020B0604030504040204" pitchFamily="50" charset="-128"/>
            </a:endParaRPr>
          </a:p>
        </p:txBody>
      </p:sp>
      <p:pic>
        <p:nvPicPr>
          <p:cNvPr id="12" name="図 11"/>
          <p:cNvPicPr>
            <a:picLocks noChangeAspect="1"/>
          </p:cNvPicPr>
          <p:nvPr/>
        </p:nvPicPr>
        <p:blipFill>
          <a:blip r:embed="rId2"/>
          <a:stretch>
            <a:fillRect/>
          </a:stretch>
        </p:blipFill>
        <p:spPr>
          <a:xfrm>
            <a:off x="97246" y="4589201"/>
            <a:ext cx="4118785" cy="381938"/>
          </a:xfrm>
          <a:prstGeom prst="rect">
            <a:avLst/>
          </a:prstGeom>
        </p:spPr>
      </p:pic>
      <p:pic>
        <p:nvPicPr>
          <p:cNvPr id="13" name="図 12"/>
          <p:cNvPicPr>
            <a:picLocks noChangeAspect="1"/>
          </p:cNvPicPr>
          <p:nvPr/>
        </p:nvPicPr>
        <p:blipFill>
          <a:blip r:embed="rId3"/>
          <a:stretch>
            <a:fillRect/>
          </a:stretch>
        </p:blipFill>
        <p:spPr>
          <a:xfrm>
            <a:off x="97246" y="8816454"/>
            <a:ext cx="2891333" cy="381938"/>
          </a:xfrm>
          <a:prstGeom prst="rect">
            <a:avLst/>
          </a:prstGeom>
        </p:spPr>
      </p:pic>
      <p:sp>
        <p:nvSpPr>
          <p:cNvPr id="11" name="テキスト ボックス 10"/>
          <p:cNvSpPr txBox="1"/>
          <p:nvPr/>
        </p:nvSpPr>
        <p:spPr>
          <a:xfrm>
            <a:off x="97246" y="4904794"/>
            <a:ext cx="6660000" cy="490519"/>
          </a:xfrm>
          <a:prstGeom prst="rect">
            <a:avLst/>
          </a:prstGeom>
          <a:noFill/>
        </p:spPr>
        <p:txBody>
          <a:bodyPr wrap="square" rtlCol="0">
            <a:spAutoFit/>
          </a:bodyPr>
          <a:lstStyle/>
          <a:p>
            <a:pPr>
              <a:lnSpc>
                <a:spcPct val="150000"/>
              </a:lnSpc>
            </a:pPr>
            <a:r>
              <a:rPr kumimoji="1" lang="ja-JP" altLang="en-US" sz="900" dirty="0" smtClean="0">
                <a:latin typeface="メイリオ" panose="020B0604030504040204" pitchFamily="50" charset="-128"/>
                <a:ea typeface="メイリオ" panose="020B0604030504040204" pitchFamily="50" charset="-128"/>
              </a:rPr>
              <a:t>　　　 当該年度において、営業費用が営業収益によってどの程度賄われているかを示すものである。</a:t>
            </a:r>
            <a:endParaRPr kumimoji="1" lang="en-US" altLang="ja-JP" sz="900" dirty="0" smtClean="0">
              <a:latin typeface="メイリオ" panose="020B0604030504040204" pitchFamily="50" charset="-128"/>
              <a:ea typeface="メイリオ" panose="020B0604030504040204" pitchFamily="50" charset="-128"/>
            </a:endParaRPr>
          </a:p>
          <a:p>
            <a:pPr>
              <a:lnSpc>
                <a:spcPct val="150000"/>
              </a:lnSpc>
            </a:pPr>
            <a:r>
              <a:rPr lang="ja-JP" altLang="en-US" sz="900" dirty="0" smtClean="0">
                <a:latin typeface="メイリオ" panose="020B0604030504040204" pitchFamily="50" charset="-128"/>
                <a:ea typeface="メイリオ" panose="020B0604030504040204" pitchFamily="50" charset="-128"/>
              </a:rPr>
              <a:t>　　 　数値が</a:t>
            </a:r>
            <a:r>
              <a:rPr lang="en-US" altLang="ja-JP" sz="900" dirty="0" smtClean="0">
                <a:latin typeface="メイリオ" panose="020B0604030504040204" pitchFamily="50" charset="-128"/>
                <a:ea typeface="メイリオ" panose="020B0604030504040204" pitchFamily="50" charset="-128"/>
              </a:rPr>
              <a:t>100</a:t>
            </a:r>
            <a:r>
              <a:rPr lang="ja-JP" altLang="en-US" sz="900" dirty="0" smtClean="0">
                <a:latin typeface="メイリオ" panose="020B0604030504040204" pitchFamily="50" charset="-128"/>
                <a:ea typeface="メイリオ" panose="020B0604030504040204" pitchFamily="50" charset="-128"/>
              </a:rPr>
              <a:t>％未満の場合、営業損失が生じていることを意味する。</a:t>
            </a:r>
            <a:endParaRPr kumimoji="1" lang="ja-JP" altLang="en-US" sz="900" dirty="0">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97246" y="9143800"/>
            <a:ext cx="6660000" cy="490519"/>
          </a:xfrm>
          <a:prstGeom prst="rect">
            <a:avLst/>
          </a:prstGeom>
          <a:noFill/>
        </p:spPr>
        <p:txBody>
          <a:bodyPr wrap="square" rtlCol="0">
            <a:spAutoFit/>
          </a:bodyPr>
          <a:lstStyle/>
          <a:p>
            <a:pPr>
              <a:lnSpc>
                <a:spcPct val="150000"/>
              </a:lnSpc>
            </a:pPr>
            <a:r>
              <a:rPr kumimoji="1" lang="ja-JP" altLang="en-US" sz="900" dirty="0" smtClean="0">
                <a:latin typeface="メイリオ" panose="020B0604030504040204" pitchFamily="50" charset="-128"/>
                <a:ea typeface="メイリオ" panose="020B0604030504040204" pitchFamily="50" charset="-128"/>
              </a:rPr>
              <a:t>　　 　当該年度において、経常費用が経常収益によってどの程度賄われているかを示すものである。</a:t>
            </a:r>
            <a:endParaRPr kumimoji="1" lang="en-US" altLang="ja-JP" sz="900" dirty="0" smtClean="0">
              <a:latin typeface="メイリオ" panose="020B0604030504040204" pitchFamily="50" charset="-128"/>
              <a:ea typeface="メイリオ" panose="020B0604030504040204" pitchFamily="50" charset="-128"/>
            </a:endParaRPr>
          </a:p>
          <a:p>
            <a:pPr>
              <a:lnSpc>
                <a:spcPct val="150000"/>
              </a:lnSpc>
            </a:pPr>
            <a:r>
              <a:rPr lang="ja-JP" altLang="en-US" sz="900" dirty="0" smtClean="0">
                <a:latin typeface="メイリオ" panose="020B0604030504040204" pitchFamily="50" charset="-128"/>
                <a:ea typeface="メイリオ" panose="020B0604030504040204" pitchFamily="50" charset="-128"/>
              </a:rPr>
              <a:t>　　 　数値が</a:t>
            </a:r>
            <a:r>
              <a:rPr lang="en-US" altLang="ja-JP" sz="900" dirty="0" smtClean="0">
                <a:latin typeface="メイリオ" panose="020B0604030504040204" pitchFamily="50" charset="-128"/>
                <a:ea typeface="メイリオ" panose="020B0604030504040204" pitchFamily="50" charset="-128"/>
              </a:rPr>
              <a:t>100</a:t>
            </a:r>
            <a:r>
              <a:rPr lang="ja-JP" altLang="en-US" sz="900" dirty="0" smtClean="0">
                <a:latin typeface="メイリオ" panose="020B0604030504040204" pitchFamily="50" charset="-128"/>
                <a:ea typeface="メイリオ" panose="020B0604030504040204" pitchFamily="50" charset="-128"/>
              </a:rPr>
              <a:t>％未満の場合、経常損失が生じていることを意味する。</a:t>
            </a:r>
            <a:endParaRPr kumimoji="1" lang="ja-JP" altLang="en-US" sz="900" dirty="0">
              <a:latin typeface="メイリオ" panose="020B0604030504040204" pitchFamily="50" charset="-128"/>
              <a:ea typeface="メイリオ" panose="020B0604030504040204" pitchFamily="50" charset="-128"/>
            </a:endParaRPr>
          </a:p>
        </p:txBody>
      </p:sp>
      <p:sp>
        <p:nvSpPr>
          <p:cNvPr id="15" name="テキスト ボックス 14"/>
          <p:cNvSpPr txBox="1"/>
          <p:nvPr/>
        </p:nvSpPr>
        <p:spPr>
          <a:xfrm>
            <a:off x="-12826" y="9690556"/>
            <a:ext cx="312907"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en-US" altLang="ja-JP" sz="800" dirty="0" smtClean="0">
                <a:latin typeface="メイリオ" panose="020B0604030504040204" pitchFamily="50" charset="-128"/>
                <a:ea typeface="メイリオ" panose="020B0604030504040204" pitchFamily="50" charset="-128"/>
              </a:rPr>
              <a:t>21</a:t>
            </a:r>
            <a:endParaRPr lang="ja-JP" altLang="en-US" sz="800" dirty="0">
              <a:latin typeface="メイリオ" panose="020B0604030504040204" pitchFamily="50" charset="-128"/>
              <a:ea typeface="メイリオ" panose="020B0604030504040204" pitchFamily="50" charset="-128"/>
            </a:endParaRPr>
          </a:p>
        </p:txBody>
      </p:sp>
      <p:sp>
        <p:nvSpPr>
          <p:cNvPr id="18"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6"/>
            </a:pPr>
            <a:r>
              <a:rPr lang="ja-JP" altLang="en-US" sz="1600" b="1" dirty="0">
                <a:latin typeface="メイリオ" panose="020B0604030504040204" pitchFamily="50" charset="-128"/>
                <a:ea typeface="メイリオ" panose="020B0604030504040204" pitchFamily="50" charset="-128"/>
              </a:rPr>
              <a:t>経営指標</a:t>
            </a:r>
          </a:p>
        </p:txBody>
      </p:sp>
      <p:pic>
        <p:nvPicPr>
          <p:cNvPr id="8" name="図 7"/>
          <p:cNvPicPr>
            <a:picLocks noChangeAspect="1"/>
          </p:cNvPicPr>
          <p:nvPr/>
        </p:nvPicPr>
        <p:blipFill>
          <a:blip r:embed="rId4"/>
          <a:stretch>
            <a:fillRect/>
          </a:stretch>
        </p:blipFill>
        <p:spPr>
          <a:xfrm>
            <a:off x="97247" y="5583207"/>
            <a:ext cx="6663506" cy="3243353"/>
          </a:xfrm>
          <a:prstGeom prst="rect">
            <a:avLst/>
          </a:prstGeom>
        </p:spPr>
      </p:pic>
      <p:pic>
        <p:nvPicPr>
          <p:cNvPr id="10" name="図 9"/>
          <p:cNvPicPr>
            <a:picLocks noChangeAspect="1"/>
          </p:cNvPicPr>
          <p:nvPr/>
        </p:nvPicPr>
        <p:blipFill>
          <a:blip r:embed="rId5"/>
          <a:stretch>
            <a:fillRect/>
          </a:stretch>
        </p:blipFill>
        <p:spPr>
          <a:xfrm>
            <a:off x="94199" y="1284157"/>
            <a:ext cx="6669602" cy="3243353"/>
          </a:xfrm>
          <a:prstGeom prst="rect">
            <a:avLst/>
          </a:prstGeom>
        </p:spPr>
      </p:pic>
    </p:spTree>
    <p:extLst>
      <p:ext uri="{BB962C8B-B14F-4D97-AF65-F5344CB8AC3E}">
        <p14:creationId xmlns:p14="http://schemas.microsoft.com/office/powerpoint/2010/main" val="21792900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5842</TotalTime>
  <Words>537</Words>
  <PresentationFormat>A4 210 x 297 mm</PresentationFormat>
  <Paragraphs>278</Paragraphs>
  <Slides>26</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26</vt:i4>
      </vt:variant>
    </vt:vector>
  </HeadingPairs>
  <TitlesOfParts>
    <vt:vector size="32" baseType="lpstr">
      <vt:lpstr>ＭＳ Ｐゴシック</vt:lpstr>
      <vt:lpstr>メイリオ</vt:lpstr>
      <vt:lpstr>Arial</vt:lpstr>
      <vt:lpstr>Calibri</vt:lpstr>
      <vt:lpstr>Calibri Light</vt:lpstr>
      <vt:lpstr>Office Theme</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比較損益計算書</vt:lpstr>
      <vt:lpstr>大阪港埋立事業</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2018-08-17T01:21:41Z</cp:lastPrinted>
  <dcterms:created xsi:type="dcterms:W3CDTF">2018-06-22T04:32:12Z</dcterms:created>
  <dcterms:modified xsi:type="dcterms:W3CDTF">2018-08-29T08:58:29Z</dcterms:modified>
</cp:coreProperties>
</file>