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6"/>
  </p:notesMasterIdLst>
  <p:sldIdLst>
    <p:sldId id="256" r:id="rId2"/>
    <p:sldId id="259" r:id="rId3"/>
    <p:sldId id="285" r:id="rId4"/>
    <p:sldId id="257" r:id="rId5"/>
  </p:sldIdLst>
  <p:sldSz cx="6858000" cy="9906000" type="A4"/>
  <p:notesSz cx="6735763" cy="9872663"/>
  <p:defaultTextStyle>
    <a:defPPr>
      <a:defRPr lang="ja-JP"/>
    </a:defPPr>
    <a:lvl1pPr marL="0" algn="l" defTabSz="538732" rtl="0" eaLnBrk="1" latinLnBrk="0" hangingPunct="1">
      <a:defRPr kumimoji="1" sz="1061" kern="1200">
        <a:solidFill>
          <a:schemeClr val="tx1"/>
        </a:solidFill>
        <a:latin typeface="+mn-lt"/>
        <a:ea typeface="+mn-ea"/>
        <a:cs typeface="+mn-cs"/>
      </a:defRPr>
    </a:lvl1pPr>
    <a:lvl2pPr marL="269366" algn="l" defTabSz="538732" rtl="0" eaLnBrk="1" latinLnBrk="0" hangingPunct="1">
      <a:defRPr kumimoji="1" sz="1061" kern="1200">
        <a:solidFill>
          <a:schemeClr val="tx1"/>
        </a:solidFill>
        <a:latin typeface="+mn-lt"/>
        <a:ea typeface="+mn-ea"/>
        <a:cs typeface="+mn-cs"/>
      </a:defRPr>
    </a:lvl2pPr>
    <a:lvl3pPr marL="538732" algn="l" defTabSz="538732" rtl="0" eaLnBrk="1" latinLnBrk="0" hangingPunct="1">
      <a:defRPr kumimoji="1" sz="1061" kern="1200">
        <a:solidFill>
          <a:schemeClr val="tx1"/>
        </a:solidFill>
        <a:latin typeface="+mn-lt"/>
        <a:ea typeface="+mn-ea"/>
        <a:cs typeface="+mn-cs"/>
      </a:defRPr>
    </a:lvl3pPr>
    <a:lvl4pPr marL="808101" algn="l" defTabSz="538732" rtl="0" eaLnBrk="1" latinLnBrk="0" hangingPunct="1">
      <a:defRPr kumimoji="1" sz="1061" kern="1200">
        <a:solidFill>
          <a:schemeClr val="tx1"/>
        </a:solidFill>
        <a:latin typeface="+mn-lt"/>
        <a:ea typeface="+mn-ea"/>
        <a:cs typeface="+mn-cs"/>
      </a:defRPr>
    </a:lvl4pPr>
    <a:lvl5pPr marL="1077467" algn="l" defTabSz="538732" rtl="0" eaLnBrk="1" latinLnBrk="0" hangingPunct="1">
      <a:defRPr kumimoji="1" sz="1061" kern="1200">
        <a:solidFill>
          <a:schemeClr val="tx1"/>
        </a:solidFill>
        <a:latin typeface="+mn-lt"/>
        <a:ea typeface="+mn-ea"/>
        <a:cs typeface="+mn-cs"/>
      </a:defRPr>
    </a:lvl5pPr>
    <a:lvl6pPr marL="1346833" algn="l" defTabSz="538732" rtl="0" eaLnBrk="1" latinLnBrk="0" hangingPunct="1">
      <a:defRPr kumimoji="1" sz="1061" kern="1200">
        <a:solidFill>
          <a:schemeClr val="tx1"/>
        </a:solidFill>
        <a:latin typeface="+mn-lt"/>
        <a:ea typeface="+mn-ea"/>
        <a:cs typeface="+mn-cs"/>
      </a:defRPr>
    </a:lvl6pPr>
    <a:lvl7pPr marL="1616199" algn="l" defTabSz="538732" rtl="0" eaLnBrk="1" latinLnBrk="0" hangingPunct="1">
      <a:defRPr kumimoji="1" sz="1061" kern="1200">
        <a:solidFill>
          <a:schemeClr val="tx1"/>
        </a:solidFill>
        <a:latin typeface="+mn-lt"/>
        <a:ea typeface="+mn-ea"/>
        <a:cs typeface="+mn-cs"/>
      </a:defRPr>
    </a:lvl7pPr>
    <a:lvl8pPr marL="1885567" algn="l" defTabSz="538732" rtl="0" eaLnBrk="1" latinLnBrk="0" hangingPunct="1">
      <a:defRPr kumimoji="1" sz="1061" kern="1200">
        <a:solidFill>
          <a:schemeClr val="tx1"/>
        </a:solidFill>
        <a:latin typeface="+mn-lt"/>
        <a:ea typeface="+mn-ea"/>
        <a:cs typeface="+mn-cs"/>
      </a:defRPr>
    </a:lvl8pPr>
    <a:lvl9pPr marL="2154933" algn="l" defTabSz="538732" rtl="0" eaLnBrk="1" latinLnBrk="0" hangingPunct="1">
      <a:defRPr kumimoji="1" sz="1061"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0" d="100"/>
          <a:sy n="60" d="100"/>
        </p:scale>
        <p:origin x="2136" y="-414"/>
      </p:cViewPr>
      <p:guideLst/>
    </p:cSldViewPr>
  </p:slideViewPr>
  <p:notesTextViewPr>
    <p:cViewPr>
      <p:scale>
        <a:sx n="1" d="1"/>
        <a:sy n="1" d="1"/>
      </p:scale>
      <p:origin x="0" y="0"/>
    </p:cViewPr>
  </p:notesTextViewPr>
  <p:notesViewPr>
    <p:cSldViewPr snapToGrid="0">
      <p:cViewPr varScale="1">
        <p:scale>
          <a:sx n="52" d="100"/>
          <a:sy n="52" d="100"/>
        </p:scale>
        <p:origin x="296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 イメージ プレースホルダー 7"/>
          <p:cNvSpPr>
            <a:spLocks noGrp="1" noRot="1" noChangeAspect="1"/>
          </p:cNvSpPr>
          <p:nvPr>
            <p:ph type="sldImg" idx="2"/>
          </p:nvPr>
        </p:nvSpPr>
        <p:spPr>
          <a:xfrm>
            <a:off x="-165100" y="-185738"/>
            <a:ext cx="7104063" cy="10263188"/>
          </a:xfrm>
          <a:prstGeom prst="rect">
            <a:avLst/>
          </a:prstGeom>
          <a:noFill/>
          <a:ln w="12700">
            <a:solidFill>
              <a:prstClr val="black"/>
            </a:solidFill>
          </a:ln>
        </p:spPr>
        <p:txBody>
          <a:bodyPr vert="horz" lIns="91440" tIns="45720" rIns="91440" bIns="45720" rtlCol="0" anchor="ctr"/>
          <a:lstStyle/>
          <a:p>
            <a:endParaRPr lang="ja-JP" altLang="en-US" dirty="0"/>
          </a:p>
        </p:txBody>
      </p:sp>
    </p:spTree>
    <p:extLst>
      <p:ext uri="{BB962C8B-B14F-4D97-AF65-F5344CB8AC3E}">
        <p14:creationId xmlns:p14="http://schemas.microsoft.com/office/powerpoint/2010/main" val="1649945063"/>
      </p:ext>
    </p:extLst>
  </p:cSld>
  <p:clrMap bg1="lt1" tx1="dk1" bg2="lt2" tx2="dk2" accent1="accent1" accent2="accent2" accent3="accent3" accent4="accent4" accent5="accent5" accent6="accent6" hlink="hlink" folHlink="folHlink"/>
  <p:notesStyle>
    <a:lvl1pPr marL="0" algn="l" defTabSz="914347" rtl="0" eaLnBrk="1" latinLnBrk="0" hangingPunct="1">
      <a:defRPr kumimoji="1" sz="1200" kern="1200">
        <a:solidFill>
          <a:schemeClr val="tx1"/>
        </a:solidFill>
        <a:latin typeface="+mn-lt"/>
        <a:ea typeface="+mn-ea"/>
        <a:cs typeface="+mn-cs"/>
      </a:defRPr>
    </a:lvl1pPr>
    <a:lvl2pPr marL="457173" algn="l" defTabSz="914347" rtl="0" eaLnBrk="1" latinLnBrk="0" hangingPunct="1">
      <a:defRPr kumimoji="1" sz="1200" kern="1200">
        <a:solidFill>
          <a:schemeClr val="tx1"/>
        </a:solidFill>
        <a:latin typeface="+mn-lt"/>
        <a:ea typeface="+mn-ea"/>
        <a:cs typeface="+mn-cs"/>
      </a:defRPr>
    </a:lvl2pPr>
    <a:lvl3pPr marL="914347" algn="l" defTabSz="914347" rtl="0" eaLnBrk="1" latinLnBrk="0" hangingPunct="1">
      <a:defRPr kumimoji="1" sz="1200" kern="1200">
        <a:solidFill>
          <a:schemeClr val="tx1"/>
        </a:solidFill>
        <a:latin typeface="+mn-lt"/>
        <a:ea typeface="+mn-ea"/>
        <a:cs typeface="+mn-cs"/>
      </a:defRPr>
    </a:lvl3pPr>
    <a:lvl4pPr marL="1371520" algn="l" defTabSz="914347" rtl="0" eaLnBrk="1" latinLnBrk="0" hangingPunct="1">
      <a:defRPr kumimoji="1" sz="1200" kern="1200">
        <a:solidFill>
          <a:schemeClr val="tx1"/>
        </a:solidFill>
        <a:latin typeface="+mn-lt"/>
        <a:ea typeface="+mn-ea"/>
        <a:cs typeface="+mn-cs"/>
      </a:defRPr>
    </a:lvl4pPr>
    <a:lvl5pPr marL="1828694" algn="l" defTabSz="914347" rtl="0" eaLnBrk="1" latinLnBrk="0" hangingPunct="1">
      <a:defRPr kumimoji="1" sz="1200" kern="1200">
        <a:solidFill>
          <a:schemeClr val="tx1"/>
        </a:solidFill>
        <a:latin typeface="+mn-lt"/>
        <a:ea typeface="+mn-ea"/>
        <a:cs typeface="+mn-cs"/>
      </a:defRPr>
    </a:lvl5pPr>
    <a:lvl6pPr marL="2285866" algn="l" defTabSz="914347" rtl="0" eaLnBrk="1" latinLnBrk="0" hangingPunct="1">
      <a:defRPr kumimoji="1" sz="1200" kern="1200">
        <a:solidFill>
          <a:schemeClr val="tx1"/>
        </a:solidFill>
        <a:latin typeface="+mn-lt"/>
        <a:ea typeface="+mn-ea"/>
        <a:cs typeface="+mn-cs"/>
      </a:defRPr>
    </a:lvl6pPr>
    <a:lvl7pPr marL="2743041" algn="l" defTabSz="914347" rtl="0" eaLnBrk="1" latinLnBrk="0" hangingPunct="1">
      <a:defRPr kumimoji="1" sz="1200" kern="1200">
        <a:solidFill>
          <a:schemeClr val="tx1"/>
        </a:solidFill>
        <a:latin typeface="+mn-lt"/>
        <a:ea typeface="+mn-ea"/>
        <a:cs typeface="+mn-cs"/>
      </a:defRPr>
    </a:lvl7pPr>
    <a:lvl8pPr marL="3200214" algn="l" defTabSz="914347" rtl="0" eaLnBrk="1" latinLnBrk="0" hangingPunct="1">
      <a:defRPr kumimoji="1" sz="1200" kern="1200">
        <a:solidFill>
          <a:schemeClr val="tx1"/>
        </a:solidFill>
        <a:latin typeface="+mn-lt"/>
        <a:ea typeface="+mn-ea"/>
        <a:cs typeface="+mn-cs"/>
      </a:defRPr>
    </a:lvl8pPr>
    <a:lvl9pPr marL="3657388" algn="l" defTabSz="914347"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8"/>
            <a:ext cx="5143500" cy="2391656"/>
          </a:xfrm>
        </p:spPr>
        <p:txBody>
          <a:bodyPr/>
          <a:lstStyle>
            <a:lvl1pPr marL="0" indent="0" algn="ctr">
              <a:buNone/>
              <a:defRPr sz="1800"/>
            </a:lvl1pPr>
            <a:lvl2pPr marL="342880" indent="0" algn="ctr">
              <a:buNone/>
              <a:defRPr sz="1500"/>
            </a:lvl2pPr>
            <a:lvl3pPr marL="685760" indent="0" algn="ctr">
              <a:buNone/>
              <a:defRPr sz="1350"/>
            </a:lvl3pPr>
            <a:lvl4pPr marL="1028642" indent="0" algn="ctr">
              <a:buNone/>
              <a:defRPr sz="1200"/>
            </a:lvl4pPr>
            <a:lvl5pPr marL="1371522" indent="0" algn="ctr">
              <a:buNone/>
              <a:defRPr sz="1200"/>
            </a:lvl5pPr>
            <a:lvl6pPr marL="1714402" indent="0" algn="ctr">
              <a:buNone/>
              <a:defRPr sz="1200"/>
            </a:lvl6pPr>
            <a:lvl7pPr marL="2057282" indent="0" algn="ctr">
              <a:buNone/>
              <a:defRPr sz="1200"/>
            </a:lvl7pPr>
            <a:lvl8pPr marL="2400163" indent="0" algn="ctr">
              <a:buNone/>
              <a:defRPr sz="1200"/>
            </a:lvl8pPr>
            <a:lvl9pPr marL="2743044"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2019/8/27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3691393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2019/8/27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923736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7"/>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7"/>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2019/8/27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866599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2019/8/27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420435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21"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21" y="6629229"/>
            <a:ext cx="5915025" cy="2166937"/>
          </a:xfrm>
        </p:spPr>
        <p:txBody>
          <a:bodyPr/>
          <a:lstStyle>
            <a:lvl1pPr marL="0" indent="0">
              <a:buNone/>
              <a:defRPr sz="1800">
                <a:solidFill>
                  <a:schemeClr val="tx1"/>
                </a:solidFill>
              </a:defRPr>
            </a:lvl1pPr>
            <a:lvl2pPr marL="342880" indent="0">
              <a:buNone/>
              <a:defRPr sz="1500">
                <a:solidFill>
                  <a:schemeClr val="tx1">
                    <a:tint val="75000"/>
                  </a:schemeClr>
                </a:solidFill>
              </a:defRPr>
            </a:lvl2pPr>
            <a:lvl3pPr marL="685760" indent="0">
              <a:buNone/>
              <a:defRPr sz="1350">
                <a:solidFill>
                  <a:schemeClr val="tx1">
                    <a:tint val="75000"/>
                  </a:schemeClr>
                </a:solidFill>
              </a:defRPr>
            </a:lvl3pPr>
            <a:lvl4pPr marL="1028642" indent="0">
              <a:buNone/>
              <a:defRPr sz="1200">
                <a:solidFill>
                  <a:schemeClr val="tx1">
                    <a:tint val="75000"/>
                  </a:schemeClr>
                </a:solidFill>
              </a:defRPr>
            </a:lvl4pPr>
            <a:lvl5pPr marL="1371522" indent="0">
              <a:buNone/>
              <a:defRPr sz="1200">
                <a:solidFill>
                  <a:schemeClr val="tx1">
                    <a:tint val="75000"/>
                  </a:schemeClr>
                </a:solidFill>
              </a:defRPr>
            </a:lvl5pPr>
            <a:lvl6pPr marL="1714402" indent="0">
              <a:buNone/>
              <a:defRPr sz="1200">
                <a:solidFill>
                  <a:schemeClr val="tx1">
                    <a:tint val="75000"/>
                  </a:schemeClr>
                </a:solidFill>
              </a:defRPr>
            </a:lvl6pPr>
            <a:lvl7pPr marL="2057282" indent="0">
              <a:buNone/>
              <a:defRPr sz="1200">
                <a:solidFill>
                  <a:schemeClr val="tx1">
                    <a:tint val="75000"/>
                  </a:schemeClr>
                </a:solidFill>
              </a:defRPr>
            </a:lvl7pPr>
            <a:lvl8pPr marL="2400163" indent="0">
              <a:buNone/>
              <a:defRPr sz="1200">
                <a:solidFill>
                  <a:schemeClr val="tx1">
                    <a:tint val="75000"/>
                  </a:schemeClr>
                </a:solidFill>
              </a:defRPr>
            </a:lvl8pPr>
            <a:lvl9pPr marL="2743044"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2019/8/27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913864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2019/8/27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600796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6" y="527406"/>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50"/>
            <a:ext cx="2901255" cy="1190095"/>
          </a:xfrm>
        </p:spPr>
        <p:txBody>
          <a:bodyPr anchor="b"/>
          <a:lstStyle>
            <a:lvl1pPr marL="0" indent="0">
              <a:buNone/>
              <a:defRPr sz="1800" b="1"/>
            </a:lvl1pPr>
            <a:lvl2pPr marL="342880" indent="0">
              <a:buNone/>
              <a:defRPr sz="1500" b="1"/>
            </a:lvl2pPr>
            <a:lvl3pPr marL="685760" indent="0">
              <a:buNone/>
              <a:defRPr sz="1350" b="1"/>
            </a:lvl3pPr>
            <a:lvl4pPr marL="1028642" indent="0">
              <a:buNone/>
              <a:defRPr sz="1200" b="1"/>
            </a:lvl4pPr>
            <a:lvl5pPr marL="1371522" indent="0">
              <a:buNone/>
              <a:defRPr sz="1200" b="1"/>
            </a:lvl5pPr>
            <a:lvl6pPr marL="1714402" indent="0">
              <a:buNone/>
              <a:defRPr sz="1200" b="1"/>
            </a:lvl6pPr>
            <a:lvl7pPr marL="2057282" indent="0">
              <a:buNone/>
              <a:defRPr sz="1200" b="1"/>
            </a:lvl7pPr>
            <a:lvl8pPr marL="2400163" indent="0">
              <a:buNone/>
              <a:defRPr sz="1200" b="1"/>
            </a:lvl8pPr>
            <a:lvl9pPr marL="2743044"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5"/>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8" y="2428350"/>
            <a:ext cx="2915543" cy="1190095"/>
          </a:xfrm>
        </p:spPr>
        <p:txBody>
          <a:bodyPr anchor="b"/>
          <a:lstStyle>
            <a:lvl1pPr marL="0" indent="0">
              <a:buNone/>
              <a:defRPr sz="1800" b="1"/>
            </a:lvl1pPr>
            <a:lvl2pPr marL="342880" indent="0">
              <a:buNone/>
              <a:defRPr sz="1500" b="1"/>
            </a:lvl2pPr>
            <a:lvl3pPr marL="685760" indent="0">
              <a:buNone/>
              <a:defRPr sz="1350" b="1"/>
            </a:lvl3pPr>
            <a:lvl4pPr marL="1028642" indent="0">
              <a:buNone/>
              <a:defRPr sz="1200" b="1"/>
            </a:lvl4pPr>
            <a:lvl5pPr marL="1371522" indent="0">
              <a:buNone/>
              <a:defRPr sz="1200" b="1"/>
            </a:lvl5pPr>
            <a:lvl6pPr marL="1714402" indent="0">
              <a:buNone/>
              <a:defRPr sz="1200" b="1"/>
            </a:lvl6pPr>
            <a:lvl7pPr marL="2057282" indent="0">
              <a:buNone/>
              <a:defRPr sz="1200" b="1"/>
            </a:lvl7pPr>
            <a:lvl8pPr marL="2400163" indent="0">
              <a:buNone/>
              <a:defRPr sz="1200" b="1"/>
            </a:lvl8pPr>
            <a:lvl9pPr marL="2743044"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8" y="3618445"/>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F79AE35-97DE-439F-9D48-3C74064CEEB5}" type="datetimeFigureOut">
              <a:rPr kumimoji="1" lang="ja-JP" altLang="en-US" smtClean="0"/>
              <a:t>2019/8/27</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787952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F79AE35-97DE-439F-9D48-3C74064CEEB5}" type="datetimeFigureOut">
              <a:rPr kumimoji="1" lang="ja-JP" altLang="en-US" smtClean="0"/>
              <a:t>2019/8/27</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772472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9AE35-97DE-439F-9D48-3C74064CEEB5}" type="datetimeFigureOut">
              <a:rPr kumimoji="1" lang="ja-JP" altLang="en-US" smtClean="0"/>
              <a:t>2019/8/27</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70248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8" y="1426284"/>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0" indent="0">
              <a:buNone/>
              <a:defRPr sz="1050"/>
            </a:lvl2pPr>
            <a:lvl3pPr marL="685760" indent="0">
              <a:buNone/>
              <a:defRPr sz="900"/>
            </a:lvl3pPr>
            <a:lvl4pPr marL="1028642" indent="0">
              <a:buNone/>
              <a:defRPr sz="750"/>
            </a:lvl4pPr>
            <a:lvl5pPr marL="1371522" indent="0">
              <a:buNone/>
              <a:defRPr sz="750"/>
            </a:lvl5pPr>
            <a:lvl6pPr marL="1714402" indent="0">
              <a:buNone/>
              <a:defRPr sz="750"/>
            </a:lvl6pPr>
            <a:lvl7pPr marL="2057282" indent="0">
              <a:buNone/>
              <a:defRPr sz="750"/>
            </a:lvl7pPr>
            <a:lvl8pPr marL="2400163" indent="0">
              <a:buNone/>
              <a:defRPr sz="750"/>
            </a:lvl8pPr>
            <a:lvl9pPr marL="2743044"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2019/8/27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310672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8" y="1426284"/>
            <a:ext cx="3471863" cy="7039681"/>
          </a:xfrm>
        </p:spPr>
        <p:txBody>
          <a:bodyPr anchor="t"/>
          <a:lstStyle>
            <a:lvl1pPr marL="0" indent="0">
              <a:buNone/>
              <a:defRPr sz="2400"/>
            </a:lvl1pPr>
            <a:lvl2pPr marL="342880" indent="0">
              <a:buNone/>
              <a:defRPr sz="2100"/>
            </a:lvl2pPr>
            <a:lvl3pPr marL="685760" indent="0">
              <a:buNone/>
              <a:defRPr sz="1800"/>
            </a:lvl3pPr>
            <a:lvl4pPr marL="1028642" indent="0">
              <a:buNone/>
              <a:defRPr sz="1500"/>
            </a:lvl4pPr>
            <a:lvl5pPr marL="1371522" indent="0">
              <a:buNone/>
              <a:defRPr sz="1500"/>
            </a:lvl5pPr>
            <a:lvl6pPr marL="1714402" indent="0">
              <a:buNone/>
              <a:defRPr sz="1500"/>
            </a:lvl6pPr>
            <a:lvl7pPr marL="2057282" indent="0">
              <a:buNone/>
              <a:defRPr sz="1500"/>
            </a:lvl7pPr>
            <a:lvl8pPr marL="2400163" indent="0">
              <a:buNone/>
              <a:defRPr sz="1500"/>
            </a:lvl8pPr>
            <a:lvl9pPr marL="2743044" indent="0">
              <a:buNone/>
              <a:defRPr sz="1500"/>
            </a:lvl9pPr>
          </a:lstStyle>
          <a:p>
            <a:r>
              <a:rPr lang="ja-JP" altLang="en-US" dirty="0"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0" indent="0">
              <a:buNone/>
              <a:defRPr sz="1050"/>
            </a:lvl2pPr>
            <a:lvl3pPr marL="685760" indent="0">
              <a:buNone/>
              <a:defRPr sz="900"/>
            </a:lvl3pPr>
            <a:lvl4pPr marL="1028642" indent="0">
              <a:buNone/>
              <a:defRPr sz="750"/>
            </a:lvl4pPr>
            <a:lvl5pPr marL="1371522" indent="0">
              <a:buNone/>
              <a:defRPr sz="750"/>
            </a:lvl5pPr>
            <a:lvl6pPr marL="1714402" indent="0">
              <a:buNone/>
              <a:defRPr sz="750"/>
            </a:lvl6pPr>
            <a:lvl7pPr marL="2057282" indent="0">
              <a:buNone/>
              <a:defRPr sz="750"/>
            </a:lvl7pPr>
            <a:lvl8pPr marL="2400163" indent="0">
              <a:buNone/>
              <a:defRPr sz="750"/>
            </a:lvl8pPr>
            <a:lvl9pPr marL="2743044"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2019/8/27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17012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2" y="527406"/>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92"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F79AE35-97DE-439F-9D48-3C74064CEEB5}" type="datetimeFigureOut">
              <a:rPr kumimoji="1" lang="ja-JP" altLang="en-US" smtClean="0"/>
              <a:t>2019/8/27</a:t>
            </a:fld>
            <a:endParaRPr kumimoji="1" lang="ja-JP" altLang="en-US" dirty="0"/>
          </a:p>
        </p:txBody>
      </p:sp>
      <p:sp>
        <p:nvSpPr>
          <p:cNvPr id="5" name="Footer Placeholder 4"/>
          <p:cNvSpPr>
            <a:spLocks noGrp="1"/>
          </p:cNvSpPr>
          <p:nvPr>
            <p:ph type="ftr" sz="quarter" idx="3"/>
          </p:nvPr>
        </p:nvSpPr>
        <p:spPr>
          <a:xfrm>
            <a:off x="2271717"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179139128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76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0" indent="-171440" algn="l" defTabSz="68576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21" indent="-171440" algn="l" defTabSz="68576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02" indent="-171440" algn="l" defTabSz="68576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082"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2962"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843"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2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60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48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60" rtl="0" eaLnBrk="1" latinLnBrk="0" hangingPunct="1">
        <a:defRPr kumimoji="1" sz="1350" kern="1200">
          <a:solidFill>
            <a:schemeClr val="tx1"/>
          </a:solidFill>
          <a:latin typeface="+mn-lt"/>
          <a:ea typeface="+mn-ea"/>
          <a:cs typeface="+mn-cs"/>
        </a:defRPr>
      </a:lvl1pPr>
      <a:lvl2pPr marL="342880" algn="l" defTabSz="685760" rtl="0" eaLnBrk="1" latinLnBrk="0" hangingPunct="1">
        <a:defRPr kumimoji="1" sz="1350" kern="1200">
          <a:solidFill>
            <a:schemeClr val="tx1"/>
          </a:solidFill>
          <a:latin typeface="+mn-lt"/>
          <a:ea typeface="+mn-ea"/>
          <a:cs typeface="+mn-cs"/>
        </a:defRPr>
      </a:lvl2pPr>
      <a:lvl3pPr marL="685760" algn="l" defTabSz="685760" rtl="0" eaLnBrk="1" latinLnBrk="0" hangingPunct="1">
        <a:defRPr kumimoji="1" sz="1350" kern="1200">
          <a:solidFill>
            <a:schemeClr val="tx1"/>
          </a:solidFill>
          <a:latin typeface="+mn-lt"/>
          <a:ea typeface="+mn-ea"/>
          <a:cs typeface="+mn-cs"/>
        </a:defRPr>
      </a:lvl3pPr>
      <a:lvl4pPr marL="1028642" algn="l" defTabSz="685760" rtl="0" eaLnBrk="1" latinLnBrk="0" hangingPunct="1">
        <a:defRPr kumimoji="1" sz="1350" kern="1200">
          <a:solidFill>
            <a:schemeClr val="tx1"/>
          </a:solidFill>
          <a:latin typeface="+mn-lt"/>
          <a:ea typeface="+mn-ea"/>
          <a:cs typeface="+mn-cs"/>
        </a:defRPr>
      </a:lvl4pPr>
      <a:lvl5pPr marL="1371522" algn="l" defTabSz="685760" rtl="0" eaLnBrk="1" latinLnBrk="0" hangingPunct="1">
        <a:defRPr kumimoji="1" sz="1350" kern="1200">
          <a:solidFill>
            <a:schemeClr val="tx1"/>
          </a:solidFill>
          <a:latin typeface="+mn-lt"/>
          <a:ea typeface="+mn-ea"/>
          <a:cs typeface="+mn-cs"/>
        </a:defRPr>
      </a:lvl5pPr>
      <a:lvl6pPr marL="1714402" algn="l" defTabSz="685760" rtl="0" eaLnBrk="1" latinLnBrk="0" hangingPunct="1">
        <a:defRPr kumimoji="1" sz="1350" kern="1200">
          <a:solidFill>
            <a:schemeClr val="tx1"/>
          </a:solidFill>
          <a:latin typeface="+mn-lt"/>
          <a:ea typeface="+mn-ea"/>
          <a:cs typeface="+mn-cs"/>
        </a:defRPr>
      </a:lvl6pPr>
      <a:lvl7pPr marL="2057282" algn="l" defTabSz="685760" rtl="0" eaLnBrk="1" latinLnBrk="0" hangingPunct="1">
        <a:defRPr kumimoji="1" sz="1350" kern="1200">
          <a:solidFill>
            <a:schemeClr val="tx1"/>
          </a:solidFill>
          <a:latin typeface="+mn-lt"/>
          <a:ea typeface="+mn-ea"/>
          <a:cs typeface="+mn-cs"/>
        </a:defRPr>
      </a:lvl7pPr>
      <a:lvl8pPr marL="2400163" algn="l" defTabSz="685760" rtl="0" eaLnBrk="1" latinLnBrk="0" hangingPunct="1">
        <a:defRPr kumimoji="1" sz="1350" kern="1200">
          <a:solidFill>
            <a:schemeClr val="tx1"/>
          </a:solidFill>
          <a:latin typeface="+mn-lt"/>
          <a:ea typeface="+mn-ea"/>
          <a:cs typeface="+mn-cs"/>
        </a:defRPr>
      </a:lvl8pPr>
      <a:lvl9pPr marL="2743044" algn="l" defTabSz="68576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6858000" cy="9906000"/>
          </a:xfrm>
        </p:spPr>
        <p:txBody>
          <a:bodyPr>
            <a:normAutofit/>
          </a:bodyPr>
          <a:lstStyle/>
          <a:p>
            <a:r>
              <a:rPr lang="ja-JP" altLang="en-US" sz="4000" dirty="0" smtClean="0">
                <a:latin typeface="メイリオ" panose="020B0604030504040204" pitchFamily="50" charset="-128"/>
                <a:ea typeface="メイリオ" panose="020B0604030504040204" pitchFamily="50" charset="-128"/>
              </a:rPr>
              <a:t>平成</a:t>
            </a:r>
            <a:r>
              <a:rPr lang="en-US" altLang="ja-JP" sz="4000" dirty="0" smtClean="0">
                <a:latin typeface="メイリオ" panose="020B0604030504040204" pitchFamily="50" charset="-128"/>
                <a:ea typeface="メイリオ" panose="020B0604030504040204" pitchFamily="50" charset="-128"/>
              </a:rPr>
              <a:t>3</a:t>
            </a:r>
            <a:r>
              <a:rPr lang="en-US" altLang="ja-JP" sz="4000" dirty="0">
                <a:latin typeface="メイリオ" panose="020B0604030504040204" pitchFamily="50" charset="-128"/>
                <a:ea typeface="メイリオ" panose="020B0604030504040204" pitchFamily="50" charset="-128"/>
              </a:rPr>
              <a:t>0</a:t>
            </a:r>
            <a:r>
              <a:rPr lang="ja-JP" altLang="en-US" sz="4000" dirty="0" smtClean="0">
                <a:latin typeface="メイリオ" panose="020B0604030504040204" pitchFamily="50" charset="-128"/>
                <a:ea typeface="メイリオ" panose="020B0604030504040204" pitchFamily="50" charset="-128"/>
              </a:rPr>
              <a:t>年度</a:t>
            </a:r>
            <a:r>
              <a:rPr lang="en-US" altLang="ja-JP" sz="4000" dirty="0">
                <a:latin typeface="メイリオ" panose="020B0604030504040204" pitchFamily="50" charset="-128"/>
                <a:ea typeface="メイリオ" panose="020B0604030504040204" pitchFamily="50" charset="-128"/>
              </a:rPr>
              <a:t/>
            </a:r>
            <a:br>
              <a:rPr lang="en-US" altLang="ja-JP" sz="4000" dirty="0">
                <a:latin typeface="メイリオ" panose="020B0604030504040204" pitchFamily="50" charset="-128"/>
                <a:ea typeface="メイリオ" panose="020B0604030504040204" pitchFamily="50" charset="-128"/>
              </a:rPr>
            </a:br>
            <a:r>
              <a:rPr lang="en-US" altLang="ja-JP" sz="4000" dirty="0">
                <a:latin typeface="メイリオ" panose="020B0604030504040204" pitchFamily="50" charset="-128"/>
                <a:ea typeface="メイリオ" panose="020B0604030504040204" pitchFamily="50" charset="-128"/>
              </a:rPr>
              <a:t/>
            </a:r>
            <a:br>
              <a:rPr lang="en-US" altLang="ja-JP" sz="4000" dirty="0">
                <a:latin typeface="メイリオ" panose="020B0604030504040204" pitchFamily="50" charset="-128"/>
                <a:ea typeface="メイリオ" panose="020B0604030504040204" pitchFamily="50" charset="-128"/>
              </a:rPr>
            </a:br>
            <a:r>
              <a:rPr lang="ja-JP" altLang="en-US" sz="4000" dirty="0" smtClean="0">
                <a:latin typeface="メイリオ" panose="020B0604030504040204" pitchFamily="50" charset="-128"/>
                <a:ea typeface="メイリオ" panose="020B0604030504040204" pitchFamily="50" charset="-128"/>
              </a:rPr>
              <a:t>港営</a:t>
            </a:r>
            <a:r>
              <a:rPr lang="ja-JP" altLang="en-US" sz="4000" dirty="0">
                <a:latin typeface="メイリオ" panose="020B0604030504040204" pitchFamily="50" charset="-128"/>
                <a:ea typeface="メイリオ" panose="020B0604030504040204" pitchFamily="50" charset="-128"/>
              </a:rPr>
              <a:t>事業会計</a:t>
            </a:r>
            <a:r>
              <a:rPr lang="en-US" altLang="ja-JP" sz="4000" dirty="0">
                <a:latin typeface="メイリオ" panose="020B0604030504040204" pitchFamily="50" charset="-128"/>
                <a:ea typeface="メイリオ" panose="020B0604030504040204" pitchFamily="50" charset="-128"/>
              </a:rPr>
              <a:t/>
            </a:r>
            <a:br>
              <a:rPr lang="en-US" altLang="ja-JP" sz="4000" dirty="0">
                <a:latin typeface="メイリオ" panose="020B0604030504040204" pitchFamily="50" charset="-128"/>
                <a:ea typeface="メイリオ" panose="020B0604030504040204" pitchFamily="50" charset="-128"/>
              </a:rPr>
            </a:br>
            <a:r>
              <a:rPr lang="en-US" altLang="ja-JP" sz="4000" dirty="0">
                <a:latin typeface="メイリオ" panose="020B0604030504040204" pitchFamily="50" charset="-128"/>
                <a:ea typeface="メイリオ" panose="020B0604030504040204" pitchFamily="50" charset="-128"/>
              </a:rPr>
              <a:t/>
            </a:r>
            <a:br>
              <a:rPr lang="en-US" altLang="ja-JP" sz="4000" dirty="0">
                <a:latin typeface="メイリオ" panose="020B0604030504040204" pitchFamily="50" charset="-128"/>
                <a:ea typeface="メイリオ" panose="020B0604030504040204" pitchFamily="50" charset="-128"/>
              </a:rPr>
            </a:br>
            <a:r>
              <a:rPr lang="ja-JP" altLang="en-US" sz="4000" dirty="0" smtClean="0">
                <a:latin typeface="メイリオ" panose="020B0604030504040204" pitchFamily="50" charset="-128"/>
                <a:ea typeface="メイリオ" panose="020B0604030504040204" pitchFamily="50" charset="-128"/>
              </a:rPr>
              <a:t>事業レポート</a:t>
            </a:r>
            <a:r>
              <a:rPr lang="en-US" altLang="ja-JP" sz="4000" dirty="0">
                <a:latin typeface="メイリオ" panose="020B0604030504040204" pitchFamily="50" charset="-128"/>
                <a:ea typeface="メイリオ" panose="020B0604030504040204" pitchFamily="50" charset="-128"/>
              </a:rPr>
              <a:t/>
            </a:r>
            <a:br>
              <a:rPr lang="en-US" altLang="ja-JP" sz="4000" dirty="0">
                <a:latin typeface="メイリオ" panose="020B0604030504040204" pitchFamily="50" charset="-128"/>
                <a:ea typeface="メイリオ" panose="020B0604030504040204" pitchFamily="50" charset="-128"/>
              </a:rPr>
            </a:br>
            <a:r>
              <a:rPr lang="en-US" altLang="ja-JP" sz="4000" dirty="0">
                <a:latin typeface="メイリオ" panose="020B0604030504040204" pitchFamily="50" charset="-128"/>
                <a:ea typeface="メイリオ" panose="020B0604030504040204" pitchFamily="50" charset="-128"/>
              </a:rPr>
              <a:t/>
            </a:r>
            <a:br>
              <a:rPr lang="en-US" altLang="ja-JP" sz="4000" dirty="0">
                <a:latin typeface="メイリオ" panose="020B0604030504040204" pitchFamily="50" charset="-128"/>
                <a:ea typeface="メイリオ" panose="020B0604030504040204" pitchFamily="50" charset="-128"/>
              </a:rPr>
            </a:br>
            <a:r>
              <a:rPr lang="en-US" altLang="ja-JP" sz="4000" dirty="0">
                <a:latin typeface="メイリオ" panose="020B0604030504040204" pitchFamily="50" charset="-128"/>
                <a:ea typeface="メイリオ" panose="020B0604030504040204" pitchFamily="50" charset="-128"/>
              </a:rPr>
              <a:t/>
            </a:r>
            <a:br>
              <a:rPr lang="en-US" altLang="ja-JP" sz="4000" dirty="0">
                <a:latin typeface="メイリオ" panose="020B0604030504040204" pitchFamily="50" charset="-128"/>
                <a:ea typeface="メイリオ" panose="020B0604030504040204" pitchFamily="50" charset="-128"/>
              </a:rPr>
            </a:br>
            <a:r>
              <a:rPr lang="en-US" altLang="ja-JP" sz="4000" dirty="0">
                <a:latin typeface="メイリオ" panose="020B0604030504040204" pitchFamily="50" charset="-128"/>
                <a:ea typeface="メイリオ" panose="020B0604030504040204" pitchFamily="50" charset="-128"/>
              </a:rPr>
              <a:t/>
            </a:r>
            <a:br>
              <a:rPr lang="en-US" altLang="ja-JP" sz="4000" dirty="0">
                <a:latin typeface="メイリオ" panose="020B0604030504040204" pitchFamily="50" charset="-128"/>
                <a:ea typeface="メイリオ" panose="020B0604030504040204" pitchFamily="50" charset="-128"/>
              </a:rPr>
            </a:br>
            <a:r>
              <a:rPr lang="en-US" altLang="ja-JP" sz="4000" dirty="0">
                <a:latin typeface="メイリオ" panose="020B0604030504040204" pitchFamily="50" charset="-128"/>
                <a:ea typeface="メイリオ" panose="020B0604030504040204" pitchFamily="50" charset="-128"/>
              </a:rPr>
              <a:t/>
            </a:r>
            <a:br>
              <a:rPr lang="en-US" altLang="ja-JP" sz="4000" dirty="0">
                <a:latin typeface="メイリオ" panose="020B0604030504040204" pitchFamily="50" charset="-128"/>
                <a:ea typeface="メイリオ" panose="020B0604030504040204" pitchFamily="50" charset="-128"/>
              </a:rPr>
            </a:br>
            <a:r>
              <a:rPr lang="en-US" altLang="ja-JP" sz="4000" dirty="0">
                <a:latin typeface="メイリオ" panose="020B0604030504040204" pitchFamily="50" charset="-128"/>
                <a:ea typeface="メイリオ" panose="020B0604030504040204" pitchFamily="50" charset="-128"/>
              </a:rPr>
              <a:t/>
            </a:r>
            <a:br>
              <a:rPr lang="en-US" altLang="ja-JP" sz="4000" dirty="0">
                <a:latin typeface="メイリオ" panose="020B0604030504040204" pitchFamily="50" charset="-128"/>
                <a:ea typeface="メイリオ" panose="020B0604030504040204" pitchFamily="50" charset="-128"/>
              </a:rPr>
            </a:br>
            <a:r>
              <a:rPr lang="en-US" altLang="ja-JP" sz="4000" dirty="0">
                <a:latin typeface="メイリオ" panose="020B0604030504040204" pitchFamily="50" charset="-128"/>
                <a:ea typeface="メイリオ" panose="020B0604030504040204" pitchFamily="50" charset="-128"/>
              </a:rPr>
              <a:t/>
            </a:r>
            <a:br>
              <a:rPr lang="en-US" altLang="ja-JP" sz="4000" dirty="0">
                <a:latin typeface="メイリオ" panose="020B0604030504040204" pitchFamily="50" charset="-128"/>
                <a:ea typeface="メイリオ" panose="020B0604030504040204" pitchFamily="50" charset="-128"/>
              </a:rPr>
            </a:br>
            <a:r>
              <a:rPr lang="en-US" altLang="ja-JP" sz="4000" dirty="0">
                <a:latin typeface="メイリオ" panose="020B0604030504040204" pitchFamily="50" charset="-128"/>
                <a:ea typeface="メイリオ" panose="020B0604030504040204" pitchFamily="50" charset="-128"/>
              </a:rPr>
              <a:t/>
            </a:r>
            <a:br>
              <a:rPr lang="en-US" altLang="ja-JP" sz="4000" dirty="0">
                <a:latin typeface="メイリオ" panose="020B0604030504040204" pitchFamily="50" charset="-128"/>
                <a:ea typeface="メイリオ" panose="020B0604030504040204" pitchFamily="50" charset="-128"/>
              </a:rPr>
            </a:br>
            <a:r>
              <a:rPr lang="en-US" altLang="ja-JP" sz="4000" dirty="0">
                <a:latin typeface="メイリオ" panose="020B0604030504040204" pitchFamily="50" charset="-128"/>
                <a:ea typeface="メイリオ" panose="020B0604030504040204" pitchFamily="50" charset="-128"/>
              </a:rPr>
              <a:t/>
            </a:r>
            <a:br>
              <a:rPr lang="en-US" altLang="ja-JP" sz="4000" dirty="0">
                <a:latin typeface="メイリオ" panose="020B0604030504040204" pitchFamily="50" charset="-128"/>
                <a:ea typeface="メイリオ" panose="020B0604030504040204" pitchFamily="50" charset="-128"/>
              </a:rPr>
            </a:br>
            <a:r>
              <a:rPr lang="en-US" altLang="ja-JP" sz="4000" dirty="0">
                <a:latin typeface="メイリオ" panose="020B0604030504040204" pitchFamily="50" charset="-128"/>
                <a:ea typeface="メイリオ" panose="020B0604030504040204" pitchFamily="50" charset="-128"/>
              </a:rPr>
              <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大阪市港湾局</a:t>
            </a:r>
            <a:r>
              <a:rPr lang="en-US" altLang="ja-JP" sz="4000" dirty="0">
                <a:latin typeface="メイリオ" panose="020B0604030504040204" pitchFamily="50" charset="-128"/>
                <a:ea typeface="メイリオ" panose="020B0604030504040204" pitchFamily="50" charset="-128"/>
              </a:rPr>
              <a:t/>
            </a:r>
            <a:br>
              <a:rPr lang="en-US" altLang="ja-JP" sz="4000" dirty="0">
                <a:latin typeface="メイリオ" panose="020B0604030504040204" pitchFamily="50" charset="-128"/>
                <a:ea typeface="メイリオ" panose="020B0604030504040204" pitchFamily="50" charset="-128"/>
              </a:rPr>
            </a:br>
            <a:endParaRPr lang="ja-JP" altLang="en-US" sz="40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52148" y="4439881"/>
            <a:ext cx="3953708" cy="3996000"/>
          </a:xfrm>
          <a:prstGeom prst="rect">
            <a:avLst/>
          </a:prstGeom>
        </p:spPr>
      </p:pic>
    </p:spTree>
    <p:extLst>
      <p:ext uri="{BB962C8B-B14F-4D97-AF65-F5344CB8AC3E}">
        <p14:creationId xmlns:p14="http://schemas.microsoft.com/office/powerpoint/2010/main" val="1443388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
            <a:ext cx="2520000" cy="360000"/>
          </a:xfr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a:normAutofit/>
          </a:bodyPr>
          <a:lstStyle/>
          <a:p>
            <a:r>
              <a:rPr lang="ja-JP" altLang="en-US" sz="1600" b="1" dirty="0">
                <a:latin typeface="メイリオ" panose="020B0604030504040204" pitchFamily="50" charset="-128"/>
                <a:ea typeface="メイリオ" panose="020B0604030504040204" pitchFamily="50" charset="-128"/>
              </a:rPr>
              <a:t>コンテンツ</a:t>
            </a:r>
          </a:p>
        </p:txBody>
      </p:sp>
      <p:sp>
        <p:nvSpPr>
          <p:cNvPr id="3" name="コンテンツ プレースホルダー 2"/>
          <p:cNvSpPr>
            <a:spLocks noGrp="1"/>
          </p:cNvSpPr>
          <p:nvPr>
            <p:ph idx="1"/>
          </p:nvPr>
        </p:nvSpPr>
        <p:spPr>
          <a:xfrm>
            <a:off x="623889" y="893378"/>
            <a:ext cx="6031066" cy="9078623"/>
          </a:xfrm>
        </p:spPr>
        <p:txBody>
          <a:bodyPr>
            <a:noAutofit/>
          </a:bodyPr>
          <a:lstStyle/>
          <a:p>
            <a:pPr marL="0"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・・・・・・・・・・・・・２</a:t>
            </a:r>
            <a:endParaRPr lang="en-US" altLang="ja-JP" sz="1200" dirty="0">
              <a:latin typeface="メイリオ" panose="020B0604030504040204" pitchFamily="50" charset="-128"/>
              <a:ea typeface="メイリオ" panose="020B0604030504040204" pitchFamily="50" charset="-128"/>
            </a:endParaRPr>
          </a:p>
          <a:p>
            <a:pPr marL="0"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・・・・・・・・・・・・・３</a:t>
            </a:r>
            <a:endParaRPr lang="en-US" altLang="ja-JP" sz="1200" dirty="0">
              <a:latin typeface="メイリオ" panose="020B0604030504040204" pitchFamily="50" charset="-128"/>
              <a:ea typeface="メイリオ" panose="020B0604030504040204" pitchFamily="50" charset="-128"/>
            </a:endParaRPr>
          </a:p>
          <a:p>
            <a:pPr marL="0" indent="0" algn="r">
              <a:buNone/>
            </a:pPr>
            <a:endParaRPr lang="en-US" altLang="ja-JP" sz="1200" dirty="0">
              <a:latin typeface="メイリオ" panose="020B0604030504040204" pitchFamily="50" charset="-128"/>
              <a:ea typeface="メイリオ" panose="020B0604030504040204" pitchFamily="50" charset="-128"/>
            </a:endParaRPr>
          </a:p>
          <a:p>
            <a:pPr marL="0"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・・・・・・・・・・・・・４</a:t>
            </a:r>
            <a:endParaRPr lang="en-US" altLang="ja-JP" sz="1200" dirty="0">
              <a:latin typeface="メイリオ" panose="020B0604030504040204" pitchFamily="50" charset="-128"/>
              <a:ea typeface="メイリオ" panose="020B0604030504040204" pitchFamily="50" charset="-128"/>
            </a:endParaRPr>
          </a:p>
          <a:p>
            <a:pPr marL="0" indent="0" algn="r">
              <a:buNone/>
            </a:pPr>
            <a:endParaRPr lang="en-US" altLang="ja-JP" sz="1200" dirty="0">
              <a:latin typeface="メイリオ" panose="020B0604030504040204" pitchFamily="50" charset="-128"/>
              <a:ea typeface="メイリオ" panose="020B0604030504040204" pitchFamily="50" charset="-128"/>
            </a:endParaRPr>
          </a:p>
          <a:p>
            <a:pPr marL="0"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・・・・・・・・・・・・・５</a:t>
            </a:r>
            <a:endParaRPr lang="en-US" altLang="ja-JP" sz="1200" dirty="0">
              <a:latin typeface="メイリオ" panose="020B0604030504040204" pitchFamily="50" charset="-128"/>
              <a:ea typeface="メイリオ" panose="020B0604030504040204" pitchFamily="50" charset="-128"/>
            </a:endParaRPr>
          </a:p>
          <a:p>
            <a:pPr marL="342880" lvl="1"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・・・・・・・・・・・・・５</a:t>
            </a:r>
            <a:endParaRPr lang="en-US" altLang="ja-JP" sz="1200" dirty="0">
              <a:latin typeface="メイリオ" panose="020B0604030504040204" pitchFamily="50" charset="-128"/>
              <a:ea typeface="メイリオ" panose="020B0604030504040204" pitchFamily="50" charset="-128"/>
            </a:endParaRPr>
          </a:p>
          <a:p>
            <a:pPr marL="342880" lvl="1"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・・・・・・・・・・・・・７</a:t>
            </a:r>
            <a:endParaRPr lang="en-US" altLang="ja-JP" sz="1200" dirty="0">
              <a:latin typeface="メイリオ" panose="020B0604030504040204" pitchFamily="50" charset="-128"/>
              <a:ea typeface="メイリオ" panose="020B0604030504040204" pitchFamily="50" charset="-128"/>
            </a:endParaRPr>
          </a:p>
          <a:p>
            <a:pPr marL="342880" lvl="1" indent="0" algn="r">
              <a:buNone/>
            </a:pPr>
            <a:endParaRPr lang="en-US" altLang="ja-JP" sz="1200" dirty="0">
              <a:latin typeface="メイリオ" panose="020B0604030504040204" pitchFamily="50" charset="-128"/>
              <a:ea typeface="メイリオ" panose="020B0604030504040204" pitchFamily="50" charset="-128"/>
            </a:endParaRPr>
          </a:p>
          <a:p>
            <a:pPr marL="0"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・・・・・・・・・・・・・９</a:t>
            </a:r>
            <a:endParaRPr lang="en-US" altLang="ja-JP" sz="1200" dirty="0">
              <a:latin typeface="メイリオ" panose="020B0604030504040204" pitchFamily="50" charset="-128"/>
              <a:ea typeface="メイリオ" panose="020B0604030504040204" pitchFamily="50" charset="-128"/>
            </a:endParaRPr>
          </a:p>
          <a:p>
            <a:pPr marL="342880" lvl="1"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・・・・・・・・・・・・・９</a:t>
            </a:r>
            <a:endParaRPr lang="en-US" altLang="ja-JP" sz="1200" dirty="0">
              <a:latin typeface="メイリオ" panose="020B0604030504040204" pitchFamily="50" charset="-128"/>
              <a:ea typeface="メイリオ" panose="020B0604030504040204" pitchFamily="50" charset="-128"/>
            </a:endParaRPr>
          </a:p>
          <a:p>
            <a:pPr marL="342880" lvl="1"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11</a:t>
            </a:r>
            <a:endParaRPr lang="en-US" altLang="ja-JP" sz="1200" dirty="0">
              <a:latin typeface="メイリオ" panose="020B0604030504040204" pitchFamily="50" charset="-128"/>
              <a:ea typeface="メイリオ" panose="020B0604030504040204" pitchFamily="50" charset="-128"/>
            </a:endParaRPr>
          </a:p>
          <a:p>
            <a:pPr marL="342880" lvl="1"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12</a:t>
            </a:r>
            <a:endParaRPr lang="en-US" altLang="ja-JP" sz="1200" dirty="0">
              <a:latin typeface="メイリオ" panose="020B0604030504040204" pitchFamily="50" charset="-128"/>
              <a:ea typeface="メイリオ" panose="020B0604030504040204" pitchFamily="50" charset="-128"/>
            </a:endParaRPr>
          </a:p>
          <a:p>
            <a:pPr marL="342880" lvl="1" indent="0" algn="r">
              <a:buNone/>
            </a:pPr>
            <a:endParaRPr lang="en-US" altLang="ja-JP" sz="1200" dirty="0">
              <a:latin typeface="メイリオ" panose="020B0604030504040204" pitchFamily="50" charset="-128"/>
              <a:ea typeface="メイリオ" panose="020B0604030504040204" pitchFamily="50" charset="-128"/>
            </a:endParaRPr>
          </a:p>
          <a:p>
            <a:pPr marL="0" indent="0" algn="r">
              <a:buNone/>
            </a:pP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13</a:t>
            </a:r>
            <a:endParaRPr lang="en-US" altLang="ja-JP" sz="1200" dirty="0">
              <a:latin typeface="メイリオ" panose="020B0604030504040204" pitchFamily="50" charset="-128"/>
              <a:ea typeface="メイリオ" panose="020B0604030504040204" pitchFamily="50" charset="-128"/>
            </a:endParaRPr>
          </a:p>
          <a:p>
            <a:pPr marL="342880" lvl="1"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13</a:t>
            </a:r>
            <a:endParaRPr lang="en-US" altLang="ja-JP" sz="1200" dirty="0">
              <a:latin typeface="メイリオ" panose="020B0604030504040204" pitchFamily="50" charset="-128"/>
              <a:ea typeface="メイリオ" panose="020B0604030504040204" pitchFamily="50" charset="-128"/>
            </a:endParaRPr>
          </a:p>
          <a:p>
            <a:pPr marL="685760" lvl="2"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13</a:t>
            </a:r>
            <a:endParaRPr lang="en-US" altLang="ja-JP" sz="1200" dirty="0">
              <a:latin typeface="メイリオ" panose="020B0604030504040204" pitchFamily="50" charset="-128"/>
              <a:ea typeface="メイリオ" panose="020B0604030504040204" pitchFamily="50" charset="-128"/>
            </a:endParaRPr>
          </a:p>
          <a:p>
            <a:pPr marL="685760" lvl="2"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15</a:t>
            </a:r>
            <a:endParaRPr lang="en-US" altLang="ja-JP" sz="1200" dirty="0">
              <a:latin typeface="メイリオ" panose="020B0604030504040204" pitchFamily="50" charset="-128"/>
              <a:ea typeface="メイリオ" panose="020B0604030504040204" pitchFamily="50" charset="-128"/>
            </a:endParaRPr>
          </a:p>
          <a:p>
            <a:pPr marL="685760" lvl="2"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18</a:t>
            </a:r>
            <a:endParaRPr lang="en-US" altLang="ja-JP" sz="1200" dirty="0">
              <a:latin typeface="メイリオ" panose="020B0604030504040204" pitchFamily="50" charset="-128"/>
              <a:ea typeface="メイリオ" panose="020B0604030504040204" pitchFamily="50" charset="-128"/>
            </a:endParaRPr>
          </a:p>
          <a:p>
            <a:pPr marL="685760" lvl="2"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20</a:t>
            </a:r>
            <a:endParaRPr lang="en-US" altLang="ja-JP" sz="1200" dirty="0">
              <a:latin typeface="メイリオ" panose="020B0604030504040204" pitchFamily="50" charset="-128"/>
              <a:ea typeface="メイリオ" panose="020B0604030504040204" pitchFamily="50" charset="-128"/>
            </a:endParaRPr>
          </a:p>
          <a:p>
            <a:pPr marL="342880" lvl="1"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21</a:t>
            </a:r>
            <a:endParaRPr lang="en-US" altLang="ja-JP" sz="1200" dirty="0">
              <a:latin typeface="メイリオ" panose="020B0604030504040204" pitchFamily="50" charset="-128"/>
              <a:ea typeface="メイリオ" panose="020B0604030504040204" pitchFamily="50" charset="-128"/>
            </a:endParaRPr>
          </a:p>
          <a:p>
            <a:pPr marL="685760" lvl="2"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21</a:t>
            </a:r>
            <a:endParaRPr lang="en-US" altLang="ja-JP" sz="1200" dirty="0">
              <a:latin typeface="メイリオ" panose="020B0604030504040204" pitchFamily="50" charset="-128"/>
              <a:ea typeface="メイリオ" panose="020B0604030504040204" pitchFamily="50" charset="-128"/>
            </a:endParaRPr>
          </a:p>
          <a:p>
            <a:pPr marL="685760" lvl="2"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23</a:t>
            </a:r>
            <a:endParaRPr lang="en-US" altLang="ja-JP" sz="1200" dirty="0">
              <a:latin typeface="メイリオ" panose="020B0604030504040204" pitchFamily="50" charset="-128"/>
              <a:ea typeface="メイリオ" panose="020B0604030504040204" pitchFamily="50" charset="-128"/>
            </a:endParaRPr>
          </a:p>
          <a:p>
            <a:pPr marL="685760" lvl="2"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25</a:t>
            </a:r>
            <a:endParaRPr lang="en-US" altLang="ja-JP" sz="1200" dirty="0">
              <a:latin typeface="メイリオ" panose="020B0604030504040204" pitchFamily="50" charset="-128"/>
              <a:ea typeface="メイリオ" panose="020B0604030504040204" pitchFamily="50" charset="-128"/>
            </a:endParaRPr>
          </a:p>
          <a:p>
            <a:pPr marL="685760" lvl="2"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27</a:t>
            </a:r>
          </a:p>
          <a:p>
            <a:pPr marL="685760" lvl="2" indent="0" algn="r">
              <a:buNone/>
            </a:pP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28</a:t>
            </a:r>
            <a:endParaRPr lang="en-US" altLang="ja-JP" sz="1200" dirty="0">
              <a:latin typeface="メイリオ" panose="020B0604030504040204" pitchFamily="50" charset="-128"/>
              <a:ea typeface="メイリオ" panose="020B0604030504040204" pitchFamily="50" charset="-128"/>
            </a:endParaRPr>
          </a:p>
          <a:p>
            <a:pPr lvl="1" algn="r">
              <a:buFont typeface="メイリオ" panose="020B0604030504040204" pitchFamily="50" charset="-128"/>
              <a:buChar char="※"/>
            </a:pPr>
            <a:endParaRPr lang="en-US" altLang="ja-JP" sz="1200" dirty="0">
              <a:latin typeface="メイリオ" panose="020B0604030504040204" pitchFamily="50" charset="-128"/>
              <a:ea typeface="メイリオ" panose="020B0604030504040204" pitchFamily="50" charset="-128"/>
            </a:endParaRPr>
          </a:p>
          <a:p>
            <a:pPr marL="0"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29</a:t>
            </a:r>
            <a:endParaRPr lang="en-US" altLang="ja-JP" sz="1200" dirty="0">
              <a:latin typeface="メイリオ" panose="020B0604030504040204" pitchFamily="50" charset="-128"/>
              <a:ea typeface="メイリオ" panose="020B0604030504040204" pitchFamily="50" charset="-128"/>
            </a:endParaRPr>
          </a:p>
          <a:p>
            <a:pPr marL="342880" lvl="1"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29</a:t>
            </a:r>
            <a:endParaRPr lang="en-US" altLang="ja-JP" sz="1200" dirty="0">
              <a:latin typeface="メイリオ" panose="020B0604030504040204" pitchFamily="50" charset="-128"/>
              <a:ea typeface="メイリオ" panose="020B0604030504040204" pitchFamily="50" charset="-128"/>
            </a:endParaRPr>
          </a:p>
          <a:p>
            <a:pPr marL="342880" lvl="1"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31</a:t>
            </a:r>
            <a:endParaRPr lang="en-US" altLang="ja-JP" sz="1200" dirty="0">
              <a:latin typeface="メイリオ" panose="020B0604030504040204" pitchFamily="50" charset="-128"/>
              <a:ea typeface="メイリオ" panose="020B0604030504040204" pitchFamily="50" charset="-128"/>
            </a:endParaRPr>
          </a:p>
          <a:p>
            <a:pPr marL="685760" lvl="2"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31</a:t>
            </a:r>
            <a:endParaRPr lang="en-US" altLang="ja-JP" sz="1200" dirty="0">
              <a:latin typeface="メイリオ" panose="020B0604030504040204" pitchFamily="50" charset="-128"/>
              <a:ea typeface="メイリオ" panose="020B0604030504040204" pitchFamily="50" charset="-128"/>
            </a:endParaRPr>
          </a:p>
          <a:p>
            <a:pPr marL="685760" lvl="2"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32</a:t>
            </a:r>
            <a:endParaRPr lang="en-US" altLang="ja-JP" sz="1200" dirty="0">
              <a:latin typeface="メイリオ" panose="020B0604030504040204" pitchFamily="50" charset="-128"/>
              <a:ea typeface="メイリオ" panose="020B0604030504040204" pitchFamily="50" charset="-128"/>
            </a:endParaRPr>
          </a:p>
          <a:p>
            <a:pPr marL="342880" lvl="1"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33</a:t>
            </a:r>
            <a:endParaRPr lang="en-US" altLang="ja-JP" sz="1200" dirty="0">
              <a:latin typeface="メイリオ" panose="020B0604030504040204" pitchFamily="50" charset="-128"/>
              <a:ea typeface="メイリオ" panose="020B0604030504040204" pitchFamily="50" charset="-128"/>
            </a:endParaRPr>
          </a:p>
          <a:p>
            <a:pPr marL="342880" lvl="1"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34</a:t>
            </a:r>
            <a:endParaRPr lang="en-US" altLang="ja-JP" sz="1200" dirty="0">
              <a:latin typeface="メイリオ" panose="020B0604030504040204" pitchFamily="50" charset="-128"/>
              <a:ea typeface="メイリオ" panose="020B0604030504040204" pitchFamily="50" charset="-128"/>
            </a:endParaRPr>
          </a:p>
          <a:p>
            <a:pPr marL="342880" lvl="1" indent="0" algn="r">
              <a:buNone/>
            </a:pP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34</a:t>
            </a:r>
            <a:endParaRPr lang="en-US" altLang="ja-JP" sz="1200" dirty="0">
              <a:latin typeface="メイリオ" panose="020B0604030504040204" pitchFamily="50" charset="-128"/>
              <a:ea typeface="メイリオ" panose="020B0604030504040204" pitchFamily="50" charset="-128"/>
            </a:endParaRPr>
          </a:p>
          <a:p>
            <a:pPr marL="342880" lvl="1" indent="0" algn="r">
              <a:buNone/>
            </a:pPr>
            <a:endParaRPr lang="en-US" altLang="ja-JP" sz="1200" dirty="0">
              <a:latin typeface="メイリオ" panose="020B0604030504040204" pitchFamily="50" charset="-128"/>
              <a:ea typeface="メイリオ" panose="020B0604030504040204" pitchFamily="50" charset="-128"/>
            </a:endParaRPr>
          </a:p>
          <a:p>
            <a:pPr marL="0" indent="0" algn="r">
              <a:buNone/>
            </a:pPr>
            <a:r>
              <a:rPr lang="ja-JP" altLang="en-US" sz="1200" dirty="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35</a:t>
            </a:r>
            <a:endParaRPr lang="ja-JP" altLang="en-US" sz="1200" dirty="0">
              <a:latin typeface="メイリオ" panose="020B0604030504040204" pitchFamily="50" charset="-128"/>
              <a:ea typeface="メイリオ" panose="020B0604030504040204" pitchFamily="50" charset="-128"/>
            </a:endParaRPr>
          </a:p>
        </p:txBody>
      </p:sp>
      <p:sp>
        <p:nvSpPr>
          <p:cNvPr id="5" name="コンテンツ プレースホルダー 2"/>
          <p:cNvSpPr txBox="1">
            <a:spLocks/>
          </p:cNvSpPr>
          <p:nvPr/>
        </p:nvSpPr>
        <p:spPr>
          <a:xfrm>
            <a:off x="362635" y="893379"/>
            <a:ext cx="3372724" cy="9078623"/>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228600" indent="-228600">
              <a:buFont typeface="+mj-lt"/>
              <a:buAutoNum type="arabicPeriod"/>
            </a:pPr>
            <a:r>
              <a:rPr lang="ja-JP" altLang="en-US" sz="1200" dirty="0">
                <a:latin typeface="メイリオ" panose="020B0604030504040204" pitchFamily="50" charset="-128"/>
                <a:ea typeface="メイリオ" panose="020B0604030504040204" pitchFamily="50" charset="-128"/>
              </a:rPr>
              <a:t>大阪港</a:t>
            </a:r>
            <a:r>
              <a:rPr lang="ja-JP" altLang="en-US" sz="1200" dirty="0" smtClean="0">
                <a:latin typeface="メイリオ" panose="020B0604030504040204" pitchFamily="50" charset="-128"/>
                <a:ea typeface="メイリオ" panose="020B0604030504040204" pitchFamily="50" charset="-128"/>
              </a:rPr>
              <a:t>概略図</a:t>
            </a:r>
            <a:endParaRPr lang="en-US" altLang="ja-JP" sz="1200" dirty="0" smtClean="0">
              <a:latin typeface="メイリオ" panose="020B0604030504040204" pitchFamily="50" charset="-128"/>
              <a:ea typeface="メイリオ" panose="020B0604030504040204" pitchFamily="50" charset="-128"/>
            </a:endParaRPr>
          </a:p>
          <a:p>
            <a:pPr marL="228600" indent="-228600">
              <a:buFont typeface="+mj-lt"/>
              <a:buAutoNum type="arabicPeriod"/>
            </a:pPr>
            <a:r>
              <a:rPr lang="ja-JP" altLang="en-US" sz="1200" dirty="0" smtClean="0">
                <a:latin typeface="メイリオ" panose="020B0604030504040204" pitchFamily="50" charset="-128"/>
                <a:ea typeface="メイリオ" panose="020B0604030504040204" pitchFamily="50" charset="-128"/>
              </a:rPr>
              <a:t>局長メッセージ</a:t>
            </a: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228600" indent="-228600">
              <a:buFont typeface="+mj-lt"/>
              <a:buAutoNum type="arabicPeriod" startAt="3"/>
            </a:pPr>
            <a:r>
              <a:rPr lang="ja-JP" altLang="en-US" sz="1200" dirty="0">
                <a:latin typeface="メイリオ" panose="020B0604030504040204" pitchFamily="50" charset="-128"/>
                <a:ea typeface="メイリオ" panose="020B0604030504040204" pitchFamily="50" charset="-128"/>
              </a:rPr>
              <a:t>港営事業会計について</a:t>
            </a: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228600" indent="-228600">
              <a:buFont typeface="+mj-lt"/>
              <a:buAutoNum type="arabicPeriod" startAt="4"/>
            </a:pPr>
            <a:r>
              <a:rPr lang="ja-JP" altLang="en-US" sz="1200" dirty="0">
                <a:latin typeface="メイリオ" panose="020B0604030504040204" pitchFamily="50" charset="-128"/>
                <a:ea typeface="メイリオ" panose="020B0604030504040204" pitchFamily="50" charset="-128"/>
              </a:rPr>
              <a:t>事業</a:t>
            </a:r>
            <a:r>
              <a:rPr lang="ja-JP" altLang="en-US" sz="1200" dirty="0" smtClean="0">
                <a:latin typeface="メイリオ" panose="020B0604030504040204" pitchFamily="50" charset="-128"/>
                <a:ea typeface="メイリオ" panose="020B0604030504040204" pitchFamily="50" charset="-128"/>
              </a:rPr>
              <a:t>概要</a:t>
            </a:r>
            <a:endParaRPr lang="en-US" altLang="ja-JP" sz="1200" dirty="0" smtClean="0">
              <a:latin typeface="メイリオ" panose="020B0604030504040204" pitchFamily="50" charset="-128"/>
              <a:ea typeface="メイリオ" panose="020B0604030504040204" pitchFamily="50" charset="-128"/>
            </a:endParaRPr>
          </a:p>
          <a:p>
            <a:pPr marL="571480" lvl="1" indent="-228600">
              <a:buFont typeface="+mj-ea"/>
              <a:buAutoNum type="circleNumDbPlain"/>
            </a:pPr>
            <a:r>
              <a:rPr lang="ja-JP" altLang="en-US" sz="1200" dirty="0" smtClean="0">
                <a:latin typeface="メイリオ" panose="020B0604030504040204" pitchFamily="50" charset="-128"/>
                <a:ea typeface="メイリオ" panose="020B0604030504040204" pitchFamily="50" charset="-128"/>
              </a:rPr>
              <a:t>港湾施設提供事業</a:t>
            </a:r>
            <a:endParaRPr lang="en-US" altLang="ja-JP" sz="1200" dirty="0" smtClean="0">
              <a:latin typeface="メイリオ" panose="020B0604030504040204" pitchFamily="50" charset="-128"/>
              <a:ea typeface="メイリオ" panose="020B0604030504040204" pitchFamily="50" charset="-128"/>
            </a:endParaRPr>
          </a:p>
          <a:p>
            <a:pPr marL="571480" lvl="1" indent="-228600">
              <a:buFont typeface="+mj-ea"/>
              <a:buAutoNum type="circleNumDbPlain"/>
            </a:pPr>
            <a:r>
              <a:rPr lang="ja-JP" altLang="en-US" sz="1200" dirty="0" smtClean="0">
                <a:latin typeface="メイリオ" panose="020B0604030504040204" pitchFamily="50" charset="-128"/>
                <a:ea typeface="メイリオ" panose="020B0604030504040204" pitchFamily="50" charset="-128"/>
              </a:rPr>
              <a:t>大阪港</a:t>
            </a:r>
            <a:r>
              <a:rPr lang="ja-JP" altLang="en-US" sz="1200" dirty="0">
                <a:latin typeface="メイリオ" panose="020B0604030504040204" pitchFamily="50" charset="-128"/>
                <a:ea typeface="メイリオ" panose="020B0604030504040204" pitchFamily="50" charset="-128"/>
              </a:rPr>
              <a:t>埋立事業</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228600" indent="-228600">
              <a:buFont typeface="+mj-lt"/>
              <a:buAutoNum type="arabicPeriod" startAt="5"/>
            </a:pPr>
            <a:r>
              <a:rPr lang="ja-JP" altLang="en-US" sz="1200" dirty="0">
                <a:latin typeface="メイリオ" panose="020B0604030504040204" pitchFamily="50" charset="-128"/>
                <a:ea typeface="メイリオ" panose="020B0604030504040204" pitchFamily="50" charset="-128"/>
              </a:rPr>
              <a:t>決算</a:t>
            </a:r>
            <a:r>
              <a:rPr lang="ja-JP" altLang="en-US" sz="1200" dirty="0" smtClean="0">
                <a:latin typeface="メイリオ" panose="020B0604030504040204" pitchFamily="50" charset="-128"/>
                <a:ea typeface="メイリオ" panose="020B0604030504040204" pitchFamily="50" charset="-128"/>
              </a:rPr>
              <a:t>ハイライト</a:t>
            </a:r>
            <a:endParaRPr lang="en-US" altLang="ja-JP" sz="1200" dirty="0">
              <a:latin typeface="メイリオ" panose="020B0604030504040204" pitchFamily="50" charset="-128"/>
              <a:ea typeface="メイリオ" panose="020B0604030504040204" pitchFamily="50" charset="-128"/>
            </a:endParaRPr>
          </a:p>
          <a:p>
            <a:pPr marL="571480" lvl="1" indent="-228600">
              <a:buFont typeface="+mj-ea"/>
              <a:buAutoNum type="circleNumDbPlain"/>
            </a:pPr>
            <a:r>
              <a:rPr lang="ja-JP" altLang="en-US" sz="1200" dirty="0" smtClean="0">
                <a:latin typeface="メイリオ" panose="020B0604030504040204" pitchFamily="50" charset="-128"/>
                <a:ea typeface="メイリオ" panose="020B0604030504040204" pitchFamily="50" charset="-128"/>
              </a:rPr>
              <a:t>港営</a:t>
            </a:r>
            <a:r>
              <a:rPr lang="ja-JP" altLang="en-US" sz="1200" dirty="0">
                <a:latin typeface="メイリオ" panose="020B0604030504040204" pitchFamily="50" charset="-128"/>
                <a:ea typeface="メイリオ" panose="020B0604030504040204" pitchFamily="50" charset="-128"/>
              </a:rPr>
              <a:t>事業会計</a:t>
            </a:r>
            <a:endParaRPr lang="en-US" altLang="ja-JP" sz="1200" dirty="0">
              <a:latin typeface="メイリオ" panose="020B0604030504040204" pitchFamily="50" charset="-128"/>
              <a:ea typeface="メイリオ" panose="020B0604030504040204" pitchFamily="50" charset="-128"/>
            </a:endParaRPr>
          </a:p>
          <a:p>
            <a:pPr marL="571480" lvl="1" indent="-228600">
              <a:buFont typeface="+mj-ea"/>
              <a:buAutoNum type="circleNumDbPlain"/>
            </a:pPr>
            <a:r>
              <a:rPr lang="ja-JP" altLang="en-US" sz="1200" dirty="0" smtClean="0">
                <a:latin typeface="メイリオ" panose="020B0604030504040204" pitchFamily="50" charset="-128"/>
                <a:ea typeface="メイリオ" panose="020B0604030504040204" pitchFamily="50" charset="-128"/>
              </a:rPr>
              <a:t>港湾</a:t>
            </a:r>
            <a:r>
              <a:rPr lang="ja-JP" altLang="en-US" sz="1200" dirty="0">
                <a:latin typeface="メイリオ" panose="020B0604030504040204" pitchFamily="50" charset="-128"/>
                <a:ea typeface="メイリオ" panose="020B0604030504040204" pitchFamily="50" charset="-128"/>
              </a:rPr>
              <a:t>施設提供事業</a:t>
            </a:r>
            <a:endParaRPr lang="en-US" altLang="ja-JP" sz="1200" dirty="0">
              <a:latin typeface="メイリオ" panose="020B0604030504040204" pitchFamily="50" charset="-128"/>
              <a:ea typeface="メイリオ" panose="020B0604030504040204" pitchFamily="50" charset="-128"/>
            </a:endParaRPr>
          </a:p>
          <a:p>
            <a:pPr marL="571480" lvl="1" indent="-228600">
              <a:buFont typeface="+mj-ea"/>
              <a:buAutoNum type="circleNumDbPlain"/>
            </a:pPr>
            <a:r>
              <a:rPr lang="ja-JP" altLang="en-US" sz="1200" dirty="0" smtClean="0">
                <a:latin typeface="メイリオ" panose="020B0604030504040204" pitchFamily="50" charset="-128"/>
                <a:ea typeface="メイリオ" panose="020B0604030504040204" pitchFamily="50" charset="-128"/>
              </a:rPr>
              <a:t>大阪港</a:t>
            </a:r>
            <a:r>
              <a:rPr lang="ja-JP" altLang="en-US" sz="1200" dirty="0">
                <a:latin typeface="メイリオ" panose="020B0604030504040204" pitchFamily="50" charset="-128"/>
                <a:ea typeface="メイリオ" panose="020B0604030504040204" pitchFamily="50" charset="-128"/>
              </a:rPr>
              <a:t>埋立事業</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228600" indent="-228600">
              <a:buFont typeface="+mj-lt"/>
              <a:buAutoNum type="arabicPeriod" startAt="6"/>
            </a:pPr>
            <a:r>
              <a:rPr lang="ja-JP" altLang="en-US" sz="1200" dirty="0">
                <a:latin typeface="メイリオ" panose="020B0604030504040204" pitchFamily="50" charset="-128"/>
                <a:ea typeface="メイリオ" panose="020B0604030504040204" pitchFamily="50" charset="-128"/>
              </a:rPr>
              <a:t>経営指標</a:t>
            </a:r>
            <a:endParaRPr lang="en-US" altLang="ja-JP" sz="1200" dirty="0">
              <a:latin typeface="メイリオ" panose="020B0604030504040204" pitchFamily="50" charset="-128"/>
              <a:ea typeface="メイリオ" panose="020B0604030504040204" pitchFamily="50" charset="-128"/>
            </a:endParaRPr>
          </a:p>
          <a:p>
            <a:pPr marL="571480" lvl="1" indent="-228600">
              <a:buFont typeface="+mj-ea"/>
              <a:buAutoNum type="circleNumDbPlain"/>
            </a:pPr>
            <a:r>
              <a:rPr lang="ja-JP" altLang="en-US" sz="1200" dirty="0" smtClean="0">
                <a:latin typeface="メイリオ" panose="020B0604030504040204" pitchFamily="50" charset="-128"/>
                <a:ea typeface="メイリオ" panose="020B0604030504040204" pitchFamily="50" charset="-128"/>
              </a:rPr>
              <a:t>港湾</a:t>
            </a:r>
            <a:r>
              <a:rPr lang="ja-JP" altLang="en-US" sz="1200" dirty="0">
                <a:latin typeface="メイリオ" panose="020B0604030504040204" pitchFamily="50" charset="-128"/>
                <a:ea typeface="メイリオ" panose="020B0604030504040204" pitchFamily="50" charset="-128"/>
              </a:rPr>
              <a:t>施設提供事業</a:t>
            </a:r>
            <a:endParaRPr lang="en-US" altLang="ja-JP" sz="1200" dirty="0">
              <a:latin typeface="メイリオ" panose="020B0604030504040204" pitchFamily="50" charset="-128"/>
              <a:ea typeface="メイリオ" panose="020B0604030504040204" pitchFamily="50" charset="-128"/>
            </a:endParaRPr>
          </a:p>
          <a:p>
            <a:pPr marL="971550" lvl="2" indent="-285750">
              <a:buFont typeface="+mj-lt"/>
              <a:buAutoNum type="romanLcPeriod"/>
            </a:pPr>
            <a:r>
              <a:rPr lang="ja-JP" altLang="en-US" sz="1200" dirty="0">
                <a:latin typeface="メイリオ" panose="020B0604030504040204" pitchFamily="50" charset="-128"/>
                <a:ea typeface="メイリオ" panose="020B0604030504040204" pitchFamily="50" charset="-128"/>
              </a:rPr>
              <a:t>収益性</a:t>
            </a:r>
            <a:endParaRPr lang="en-US" altLang="ja-JP" sz="1200" dirty="0">
              <a:latin typeface="メイリオ" panose="020B0604030504040204" pitchFamily="50" charset="-128"/>
              <a:ea typeface="メイリオ" panose="020B0604030504040204" pitchFamily="50" charset="-128"/>
            </a:endParaRPr>
          </a:p>
          <a:p>
            <a:pPr marL="971550" lvl="2" indent="-285750">
              <a:buFont typeface="+mj-lt"/>
              <a:buAutoNum type="romanLcPeriod"/>
            </a:pPr>
            <a:r>
              <a:rPr lang="ja-JP" altLang="en-US" sz="1200" dirty="0">
                <a:latin typeface="メイリオ" panose="020B0604030504040204" pitchFamily="50" charset="-128"/>
                <a:ea typeface="メイリオ" panose="020B0604030504040204" pitchFamily="50" charset="-128"/>
              </a:rPr>
              <a:t>安全性</a:t>
            </a:r>
            <a:endParaRPr lang="en-US" altLang="ja-JP" sz="1200" dirty="0">
              <a:latin typeface="メイリオ" panose="020B0604030504040204" pitchFamily="50" charset="-128"/>
              <a:ea typeface="メイリオ" panose="020B0604030504040204" pitchFamily="50" charset="-128"/>
            </a:endParaRPr>
          </a:p>
          <a:p>
            <a:pPr marL="971550" lvl="2" indent="-285750">
              <a:buFont typeface="+mj-lt"/>
              <a:buAutoNum type="romanLcPeriod"/>
            </a:pPr>
            <a:r>
              <a:rPr lang="ja-JP" altLang="en-US" sz="1200" dirty="0">
                <a:latin typeface="メイリオ" panose="020B0604030504040204" pitchFamily="50" charset="-128"/>
                <a:ea typeface="メイリオ" panose="020B0604030504040204" pitchFamily="50" charset="-128"/>
              </a:rPr>
              <a:t>生産性及び効率性</a:t>
            </a:r>
            <a:endParaRPr lang="en-US" altLang="ja-JP" sz="1200" dirty="0">
              <a:latin typeface="メイリオ" panose="020B0604030504040204" pitchFamily="50" charset="-128"/>
              <a:ea typeface="メイリオ" panose="020B0604030504040204" pitchFamily="50" charset="-128"/>
            </a:endParaRPr>
          </a:p>
          <a:p>
            <a:pPr marL="971550" lvl="2" indent="-285750">
              <a:buFont typeface="+mj-lt"/>
              <a:buAutoNum type="romanLcPeriod"/>
            </a:pPr>
            <a:r>
              <a:rPr lang="ja-JP" altLang="en-US" sz="1200" dirty="0" smtClean="0">
                <a:latin typeface="メイリオ" panose="020B0604030504040204" pitchFamily="50" charset="-128"/>
                <a:ea typeface="メイリオ" panose="020B0604030504040204" pitchFamily="50" charset="-128"/>
              </a:rPr>
              <a:t>健全性</a:t>
            </a:r>
            <a:endParaRPr lang="en-US" altLang="ja-JP" sz="1200" dirty="0">
              <a:latin typeface="メイリオ" panose="020B0604030504040204" pitchFamily="50" charset="-128"/>
              <a:ea typeface="メイリオ" panose="020B0604030504040204" pitchFamily="50" charset="-128"/>
            </a:endParaRPr>
          </a:p>
          <a:p>
            <a:pPr marL="571480" lvl="1" indent="-228600">
              <a:buFont typeface="+mj-ea"/>
              <a:buAutoNum type="circleNumDbPlain" startAt="2"/>
            </a:pPr>
            <a:r>
              <a:rPr lang="ja-JP" altLang="en-US" sz="1200" dirty="0" smtClean="0">
                <a:latin typeface="メイリオ" panose="020B0604030504040204" pitchFamily="50" charset="-128"/>
                <a:ea typeface="メイリオ" panose="020B0604030504040204" pitchFamily="50" charset="-128"/>
              </a:rPr>
              <a:t>大阪港</a:t>
            </a:r>
            <a:r>
              <a:rPr lang="ja-JP" altLang="en-US" sz="1200" dirty="0">
                <a:latin typeface="メイリオ" panose="020B0604030504040204" pitchFamily="50" charset="-128"/>
                <a:ea typeface="メイリオ" panose="020B0604030504040204" pitchFamily="50" charset="-128"/>
              </a:rPr>
              <a:t>埋立事業</a:t>
            </a:r>
            <a:endParaRPr lang="en-US" altLang="ja-JP" sz="1200" dirty="0">
              <a:latin typeface="メイリオ" panose="020B0604030504040204" pitchFamily="50" charset="-128"/>
              <a:ea typeface="メイリオ" panose="020B0604030504040204" pitchFamily="50" charset="-128"/>
            </a:endParaRPr>
          </a:p>
          <a:p>
            <a:pPr marL="971550" lvl="2" indent="-285750">
              <a:buFont typeface="+mj-lt"/>
              <a:buAutoNum type="romanLcPeriod"/>
            </a:pPr>
            <a:r>
              <a:rPr lang="ja-JP" altLang="en-US" sz="1200" dirty="0">
                <a:latin typeface="メイリオ" panose="020B0604030504040204" pitchFamily="50" charset="-128"/>
                <a:ea typeface="メイリオ" panose="020B0604030504040204" pitchFamily="50" charset="-128"/>
              </a:rPr>
              <a:t>収益性</a:t>
            </a:r>
            <a:endParaRPr lang="en-US" altLang="ja-JP" sz="1200" dirty="0">
              <a:latin typeface="メイリオ" panose="020B0604030504040204" pitchFamily="50" charset="-128"/>
              <a:ea typeface="メイリオ" panose="020B0604030504040204" pitchFamily="50" charset="-128"/>
            </a:endParaRPr>
          </a:p>
          <a:p>
            <a:pPr marL="971550" lvl="2" indent="-285750">
              <a:buFont typeface="+mj-lt"/>
              <a:buAutoNum type="romanLcPeriod"/>
            </a:pPr>
            <a:r>
              <a:rPr lang="ja-JP" altLang="en-US" sz="1200" dirty="0">
                <a:latin typeface="メイリオ" panose="020B0604030504040204" pitchFamily="50" charset="-128"/>
                <a:ea typeface="メイリオ" panose="020B0604030504040204" pitchFamily="50" charset="-128"/>
              </a:rPr>
              <a:t>安全性</a:t>
            </a:r>
            <a:endParaRPr lang="en-US" altLang="ja-JP" sz="1200" dirty="0">
              <a:latin typeface="メイリオ" panose="020B0604030504040204" pitchFamily="50" charset="-128"/>
              <a:ea typeface="メイリオ" panose="020B0604030504040204" pitchFamily="50" charset="-128"/>
            </a:endParaRPr>
          </a:p>
          <a:p>
            <a:pPr marL="971550" lvl="2" indent="-285750">
              <a:buFont typeface="+mj-lt"/>
              <a:buAutoNum type="romanLcPeriod"/>
            </a:pPr>
            <a:r>
              <a:rPr lang="ja-JP" altLang="en-US" sz="1200" dirty="0">
                <a:latin typeface="メイリオ" panose="020B0604030504040204" pitchFamily="50" charset="-128"/>
                <a:ea typeface="メイリオ" panose="020B0604030504040204" pitchFamily="50" charset="-128"/>
              </a:rPr>
              <a:t>生産性及び効率性</a:t>
            </a:r>
            <a:endParaRPr lang="en-US" altLang="ja-JP" sz="1200" dirty="0">
              <a:latin typeface="メイリオ" panose="020B0604030504040204" pitchFamily="50" charset="-128"/>
              <a:ea typeface="メイリオ" panose="020B0604030504040204" pitchFamily="50" charset="-128"/>
            </a:endParaRPr>
          </a:p>
          <a:p>
            <a:pPr marL="971550" lvl="2" indent="-285750">
              <a:buFont typeface="+mj-lt"/>
              <a:buAutoNum type="romanLcPeriod"/>
            </a:pPr>
            <a:r>
              <a:rPr lang="ja-JP" altLang="en-US" sz="1200" dirty="0" smtClean="0">
                <a:latin typeface="メイリオ" panose="020B0604030504040204" pitchFamily="50" charset="-128"/>
                <a:ea typeface="メイリオ" panose="020B0604030504040204" pitchFamily="50" charset="-128"/>
              </a:rPr>
              <a:t>健全性</a:t>
            </a:r>
            <a:endParaRPr lang="en-US" altLang="ja-JP" sz="1100" dirty="0">
              <a:latin typeface="メイリオ" panose="020B0604030504040204" pitchFamily="50" charset="-128"/>
              <a:ea typeface="メイリオ" panose="020B0604030504040204" pitchFamily="50" charset="-128"/>
            </a:endParaRPr>
          </a:p>
          <a:p>
            <a:pPr marL="799200" lvl="1" indent="-457200">
              <a:buFont typeface="メイリオ" panose="020B0604030504040204" pitchFamily="50" charset="-128"/>
              <a:buChar char="※"/>
            </a:pPr>
            <a:r>
              <a:rPr lang="ja-JP" altLang="en-US" sz="1200" dirty="0" smtClean="0">
                <a:latin typeface="メイリオ" panose="020B0604030504040204" pitchFamily="50" charset="-128"/>
                <a:ea typeface="メイリオ" panose="020B0604030504040204" pitchFamily="50" charset="-128"/>
              </a:rPr>
              <a:t>類似団体平均について</a:t>
            </a:r>
            <a:endParaRPr lang="en-US" altLang="ja-JP" sz="1200" dirty="0" smtClean="0">
              <a:latin typeface="メイリオ" panose="020B0604030504040204" pitchFamily="50" charset="-128"/>
              <a:ea typeface="メイリオ" panose="020B0604030504040204" pitchFamily="50" charset="-128"/>
            </a:endParaRPr>
          </a:p>
          <a:p>
            <a:pPr lvl="1">
              <a:buFont typeface="メイリオ" panose="020B0604030504040204" pitchFamily="50" charset="-128"/>
              <a:buChar char="※"/>
            </a:pPr>
            <a:endParaRPr lang="en-US" altLang="ja-JP" sz="1200" dirty="0">
              <a:latin typeface="メイリオ" panose="020B0604030504040204" pitchFamily="50" charset="-128"/>
              <a:ea typeface="メイリオ" panose="020B0604030504040204" pitchFamily="50" charset="-128"/>
            </a:endParaRPr>
          </a:p>
          <a:p>
            <a:pPr marL="228600" indent="-228600">
              <a:buFont typeface="+mj-lt"/>
              <a:buAutoNum type="arabicPeriod" startAt="7"/>
            </a:pPr>
            <a:r>
              <a:rPr lang="ja-JP" altLang="en-US" sz="1200" dirty="0">
                <a:latin typeface="メイリオ" panose="020B0604030504040204" pitchFamily="50" charset="-128"/>
                <a:ea typeface="メイリオ" panose="020B0604030504040204" pitchFamily="50" charset="-128"/>
              </a:rPr>
              <a:t>財務諸表</a:t>
            </a:r>
            <a:endParaRPr lang="en-US" altLang="ja-JP" sz="1200" dirty="0">
              <a:latin typeface="メイリオ" panose="020B0604030504040204" pitchFamily="50" charset="-128"/>
              <a:ea typeface="メイリオ" panose="020B0604030504040204" pitchFamily="50" charset="-128"/>
            </a:endParaRPr>
          </a:p>
          <a:p>
            <a:pPr marL="571480" lvl="1" indent="-228600">
              <a:buFont typeface="+mj-ea"/>
              <a:buAutoNum type="circleNumDbPlain"/>
            </a:pPr>
            <a:r>
              <a:rPr lang="ja-JP" altLang="en-US" sz="1200" dirty="0" smtClean="0">
                <a:latin typeface="メイリオ" panose="020B0604030504040204" pitchFamily="50" charset="-128"/>
                <a:ea typeface="メイリオ" panose="020B0604030504040204" pitchFamily="50" charset="-128"/>
              </a:rPr>
              <a:t>比較</a:t>
            </a:r>
            <a:r>
              <a:rPr lang="ja-JP" altLang="en-US" sz="1200" dirty="0">
                <a:latin typeface="メイリオ" panose="020B0604030504040204" pitchFamily="50" charset="-128"/>
                <a:ea typeface="メイリオ" panose="020B0604030504040204" pitchFamily="50" charset="-128"/>
              </a:rPr>
              <a:t>貸借対照表</a:t>
            </a:r>
            <a:endParaRPr lang="en-US" altLang="ja-JP" sz="1200" dirty="0">
              <a:latin typeface="メイリオ" panose="020B0604030504040204" pitchFamily="50" charset="-128"/>
              <a:ea typeface="メイリオ" panose="020B0604030504040204" pitchFamily="50" charset="-128"/>
            </a:endParaRPr>
          </a:p>
          <a:p>
            <a:pPr marL="571480" lvl="1" indent="-228600">
              <a:buFont typeface="+mj-ea"/>
              <a:buAutoNum type="circleNumDbPlain"/>
            </a:pPr>
            <a:r>
              <a:rPr lang="ja-JP" altLang="en-US" sz="1200" dirty="0" smtClean="0">
                <a:latin typeface="メイリオ" panose="020B0604030504040204" pitchFamily="50" charset="-128"/>
                <a:ea typeface="メイリオ" panose="020B0604030504040204" pitchFamily="50" charset="-128"/>
              </a:rPr>
              <a:t>比較</a:t>
            </a:r>
            <a:r>
              <a:rPr lang="ja-JP" altLang="en-US" sz="1200" dirty="0">
                <a:latin typeface="メイリオ" panose="020B0604030504040204" pitchFamily="50" charset="-128"/>
                <a:ea typeface="メイリオ" panose="020B0604030504040204" pitchFamily="50" charset="-128"/>
              </a:rPr>
              <a:t>損益計算書</a:t>
            </a:r>
            <a:endParaRPr lang="en-US" altLang="ja-JP" sz="1200" dirty="0">
              <a:latin typeface="メイリオ" panose="020B0604030504040204" pitchFamily="50" charset="-128"/>
              <a:ea typeface="メイリオ" panose="020B0604030504040204" pitchFamily="50" charset="-128"/>
            </a:endParaRPr>
          </a:p>
          <a:p>
            <a:pPr marL="971550" lvl="2" indent="-285750">
              <a:buFont typeface="+mj-lt"/>
              <a:buAutoNum type="romanLcPeriod"/>
            </a:pPr>
            <a:r>
              <a:rPr lang="ja-JP" altLang="en-US" sz="1200" dirty="0">
                <a:latin typeface="メイリオ" panose="020B0604030504040204" pitchFamily="50" charset="-128"/>
                <a:ea typeface="メイリオ" panose="020B0604030504040204" pitchFamily="50" charset="-128"/>
              </a:rPr>
              <a:t>港湾施設提供事業</a:t>
            </a:r>
            <a:endParaRPr lang="en-US" altLang="ja-JP" sz="1200" dirty="0">
              <a:latin typeface="メイリオ" panose="020B0604030504040204" pitchFamily="50" charset="-128"/>
              <a:ea typeface="メイリオ" panose="020B0604030504040204" pitchFamily="50" charset="-128"/>
            </a:endParaRPr>
          </a:p>
          <a:p>
            <a:pPr marL="971550" lvl="2" indent="-285750">
              <a:buFont typeface="+mj-lt"/>
              <a:buAutoNum type="romanLcPeriod"/>
            </a:pPr>
            <a:r>
              <a:rPr lang="ja-JP" altLang="en-US" sz="1200" dirty="0">
                <a:latin typeface="メイリオ" panose="020B0604030504040204" pitchFamily="50" charset="-128"/>
                <a:ea typeface="メイリオ" panose="020B0604030504040204" pitchFamily="50" charset="-128"/>
              </a:rPr>
              <a:t>大阪港埋立事業</a:t>
            </a:r>
            <a:endParaRPr lang="en-US" altLang="ja-JP" sz="1200" dirty="0">
              <a:latin typeface="メイリオ" panose="020B0604030504040204" pitchFamily="50" charset="-128"/>
              <a:ea typeface="メイリオ" panose="020B0604030504040204" pitchFamily="50" charset="-128"/>
            </a:endParaRPr>
          </a:p>
          <a:p>
            <a:pPr marL="571480" lvl="1" indent="-228600">
              <a:buFont typeface="+mj-ea"/>
              <a:buAutoNum type="circleNumDbPlain" startAt="3"/>
            </a:pPr>
            <a:r>
              <a:rPr lang="ja-JP" altLang="en-US" sz="1200" dirty="0" smtClean="0">
                <a:latin typeface="メイリオ" panose="020B0604030504040204" pitchFamily="50" charset="-128"/>
                <a:ea typeface="メイリオ" panose="020B0604030504040204" pitchFamily="50" charset="-128"/>
              </a:rPr>
              <a:t>キャッシュ</a:t>
            </a:r>
            <a:r>
              <a:rPr lang="ja-JP" altLang="en-US" sz="1200" dirty="0">
                <a:latin typeface="メイリオ" panose="020B0604030504040204" pitchFamily="50" charset="-128"/>
                <a:ea typeface="メイリオ" panose="020B0604030504040204" pitchFamily="50" charset="-128"/>
              </a:rPr>
              <a:t>・フロー計算書</a:t>
            </a:r>
            <a:endParaRPr lang="en-US" altLang="ja-JP" sz="1200" dirty="0">
              <a:latin typeface="メイリオ" panose="020B0604030504040204" pitchFamily="50" charset="-128"/>
              <a:ea typeface="メイリオ" panose="020B0604030504040204" pitchFamily="50" charset="-128"/>
            </a:endParaRPr>
          </a:p>
          <a:p>
            <a:pPr marL="571480" lvl="1" indent="-228600">
              <a:buFont typeface="+mj-ea"/>
              <a:buAutoNum type="circleNumDbPlain" startAt="3"/>
            </a:pPr>
            <a:r>
              <a:rPr lang="ja-JP" altLang="en-US" sz="1200" dirty="0" smtClean="0">
                <a:latin typeface="メイリオ" panose="020B0604030504040204" pitchFamily="50" charset="-128"/>
                <a:ea typeface="メイリオ" panose="020B0604030504040204" pitchFamily="50" charset="-128"/>
              </a:rPr>
              <a:t>剰余</a:t>
            </a:r>
            <a:r>
              <a:rPr lang="ja-JP" altLang="en-US" sz="1200" dirty="0">
                <a:latin typeface="メイリオ" panose="020B0604030504040204" pitchFamily="50" charset="-128"/>
                <a:ea typeface="メイリオ" panose="020B0604030504040204" pitchFamily="50" charset="-128"/>
              </a:rPr>
              <a:t>金計算書</a:t>
            </a:r>
            <a:endParaRPr lang="en-US" altLang="ja-JP" sz="1200" dirty="0">
              <a:latin typeface="メイリオ" panose="020B0604030504040204" pitchFamily="50" charset="-128"/>
              <a:ea typeface="メイリオ" panose="020B0604030504040204" pitchFamily="50" charset="-128"/>
            </a:endParaRPr>
          </a:p>
          <a:p>
            <a:pPr marL="571480" lvl="1" indent="-228600">
              <a:buFont typeface="+mj-ea"/>
              <a:buAutoNum type="circleNumDbPlain" startAt="3"/>
            </a:pPr>
            <a:r>
              <a:rPr lang="ja-JP" altLang="en-US" sz="1200" dirty="0" smtClean="0">
                <a:latin typeface="メイリオ" panose="020B0604030504040204" pitchFamily="50" charset="-128"/>
                <a:ea typeface="メイリオ" panose="020B0604030504040204" pitchFamily="50" charset="-128"/>
              </a:rPr>
              <a:t>資本的</a:t>
            </a:r>
            <a:r>
              <a:rPr lang="ja-JP" altLang="en-US" sz="1200" dirty="0">
                <a:latin typeface="メイリオ" panose="020B0604030504040204" pitchFamily="50" charset="-128"/>
                <a:ea typeface="メイリオ" panose="020B0604030504040204" pitchFamily="50" charset="-128"/>
              </a:rPr>
              <a:t>収支（参考）</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228600" indent="-228600">
              <a:buFont typeface="+mj-lt"/>
              <a:buAutoNum type="arabicPeriod" startAt="8"/>
            </a:pPr>
            <a:r>
              <a:rPr lang="ja-JP" altLang="en-US" sz="1200" dirty="0">
                <a:latin typeface="メイリオ" panose="020B0604030504040204" pitchFamily="50" charset="-128"/>
                <a:ea typeface="メイリオ" panose="020B0604030504040204" pitchFamily="50" charset="-128"/>
              </a:rPr>
              <a:t>注記</a:t>
            </a:r>
          </a:p>
        </p:txBody>
      </p:sp>
      <p:sp>
        <p:nvSpPr>
          <p:cNvPr id="6" name="テキスト ボックス 5"/>
          <p:cNvSpPr txBox="1"/>
          <p:nvPr/>
        </p:nvSpPr>
        <p:spPr>
          <a:xfrm>
            <a:off x="0" y="9690556"/>
            <a:ext cx="287258"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ja-JP" altLang="en-US" sz="800" dirty="0">
                <a:latin typeface="メイリオ" panose="020B0604030504040204" pitchFamily="50" charset="-128"/>
                <a:ea typeface="メイリオ" panose="020B0604030504040204" pitchFamily="50" charset="-128"/>
              </a:rPr>
              <a:t>１</a:t>
            </a:r>
          </a:p>
        </p:txBody>
      </p:sp>
    </p:spTree>
    <p:extLst>
      <p:ext uri="{BB962C8B-B14F-4D97-AF65-F5344CB8AC3E}">
        <p14:creationId xmlns:p14="http://schemas.microsoft.com/office/powerpoint/2010/main" val="15108277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609216" y="9690556"/>
            <a:ext cx="24878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a:t>
            </a:r>
            <a:endParaRPr lang="ja-JP" altLang="en-US" sz="800" dirty="0">
              <a:latin typeface="メイリオ" panose="020B0604030504040204" pitchFamily="50" charset="-128"/>
              <a:ea typeface="メイリオ" panose="020B0604030504040204" pitchFamily="50" charset="-128"/>
            </a:endParaRPr>
          </a:p>
        </p:txBody>
      </p:sp>
      <p:sp>
        <p:nvSpPr>
          <p:cNvPr id="7"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a:pPr>
            <a:r>
              <a:rPr lang="ja-JP" altLang="en-US" sz="1600" b="1" dirty="0" smtClean="0">
                <a:latin typeface="メイリオ" panose="020B0604030504040204" pitchFamily="50" charset="-128"/>
                <a:ea typeface="メイリオ" panose="020B0604030504040204" pitchFamily="50" charset="-128"/>
              </a:rPr>
              <a:t>大阪港概略</a:t>
            </a:r>
            <a:r>
              <a:rPr lang="ja-JP" altLang="en-US" sz="1600" b="1" dirty="0">
                <a:latin typeface="メイリオ" panose="020B0604030504040204" pitchFamily="50" charset="-128"/>
                <a:ea typeface="メイリオ" panose="020B0604030504040204" pitchFamily="50" charset="-128"/>
              </a:rPr>
              <a:t>図</a:t>
            </a:r>
          </a:p>
        </p:txBody>
      </p:sp>
      <p:pic>
        <p:nvPicPr>
          <p:cNvPr id="14" name="図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31" y="1847502"/>
            <a:ext cx="6660000" cy="6669380"/>
          </a:xfrm>
          <a:prstGeom prst="rect">
            <a:avLst/>
          </a:prstGeom>
        </p:spPr>
      </p:pic>
    </p:spTree>
    <p:extLst>
      <p:ext uri="{BB962C8B-B14F-4D97-AF65-F5344CB8AC3E}">
        <p14:creationId xmlns:p14="http://schemas.microsoft.com/office/powerpoint/2010/main" val="2069177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3694" y="465665"/>
            <a:ext cx="1679094" cy="1573200"/>
          </a:xfrm>
          <a:prstGeom prst="rect">
            <a:avLst/>
          </a:prstGeom>
        </p:spPr>
      </p:pic>
      <p:sp>
        <p:nvSpPr>
          <p:cNvPr id="3" name="コンテンツ プレースホルダー 2"/>
          <p:cNvSpPr>
            <a:spLocks noGrp="1"/>
          </p:cNvSpPr>
          <p:nvPr>
            <p:ph idx="1"/>
          </p:nvPr>
        </p:nvSpPr>
        <p:spPr>
          <a:xfrm>
            <a:off x="1975305" y="411109"/>
            <a:ext cx="4882694" cy="2792879"/>
          </a:xfrm>
        </p:spPr>
        <p:txBody>
          <a:bodyPr>
            <a:noAutofit/>
          </a:bodyPr>
          <a:lstStyle/>
          <a:p>
            <a:pPr marL="0" indent="0">
              <a:lnSpc>
                <a:spcPct val="150000"/>
              </a:lnSpc>
              <a:buNone/>
            </a:pPr>
            <a:r>
              <a:rPr lang="ja-JP" altLang="en-US" sz="1150" dirty="0">
                <a:latin typeface="メイリオ" panose="020B0604030504040204" pitchFamily="50" charset="-128"/>
                <a:ea typeface="メイリオ" panose="020B0604030504040204" pitchFamily="50" charset="-128"/>
              </a:rPr>
              <a:t>　大阪港は</a:t>
            </a:r>
            <a:r>
              <a:rPr lang="ja-JP" altLang="en-US" sz="1150" dirty="0" smtClean="0">
                <a:latin typeface="メイリオ" panose="020B0604030504040204" pitchFamily="50" charset="-128"/>
                <a:ea typeface="メイリオ" panose="020B0604030504040204" pitchFamily="50" charset="-128"/>
              </a:rPr>
              <a:t>、慶応４（</a:t>
            </a:r>
            <a:r>
              <a:rPr lang="en-US" altLang="ja-JP" sz="1150" dirty="0" smtClean="0">
                <a:latin typeface="メイリオ" panose="020B0604030504040204" pitchFamily="50" charset="-128"/>
                <a:ea typeface="メイリオ" panose="020B0604030504040204" pitchFamily="50" charset="-128"/>
              </a:rPr>
              <a:t>1868</a:t>
            </a:r>
            <a:r>
              <a:rPr lang="ja-JP" altLang="en-US" sz="1150" dirty="0" smtClean="0">
                <a:latin typeface="メイリオ" panose="020B0604030504040204" pitchFamily="50" charset="-128"/>
                <a:ea typeface="メイリオ" panose="020B0604030504040204" pitchFamily="50" charset="-128"/>
              </a:rPr>
              <a:t>）年</a:t>
            </a:r>
            <a:r>
              <a:rPr lang="ja-JP" altLang="en-US" sz="1150" dirty="0">
                <a:latin typeface="メイリオ" panose="020B0604030504040204" pitchFamily="50" charset="-128"/>
                <a:ea typeface="メイリオ" panose="020B0604030504040204" pitchFamily="50" charset="-128"/>
              </a:rPr>
              <a:t>７月</a:t>
            </a:r>
            <a:r>
              <a:rPr lang="en-US" altLang="ja-JP" sz="1150" dirty="0">
                <a:latin typeface="メイリオ" panose="020B0604030504040204" pitchFamily="50" charset="-128"/>
                <a:ea typeface="メイリオ" panose="020B0604030504040204" pitchFamily="50" charset="-128"/>
              </a:rPr>
              <a:t>15</a:t>
            </a:r>
            <a:r>
              <a:rPr lang="ja-JP" altLang="en-US" sz="1150" dirty="0">
                <a:latin typeface="メイリオ" panose="020B0604030504040204" pitchFamily="50" charset="-128"/>
                <a:ea typeface="メイリオ" panose="020B0604030504040204" pitchFamily="50" charset="-128"/>
              </a:rPr>
              <a:t>日に開港し、現在に至るまで、わが国有数の国際貿易港として、大阪都市圏に</a:t>
            </a:r>
            <a:r>
              <a:rPr lang="ja-JP" altLang="en-US" sz="1150" dirty="0" smtClean="0">
                <a:latin typeface="メイリオ" panose="020B0604030504040204" pitchFamily="50" charset="-128"/>
                <a:ea typeface="メイリオ" panose="020B0604030504040204" pitchFamily="50" charset="-128"/>
              </a:rPr>
              <a:t>おける経済産業活動</a:t>
            </a:r>
            <a:r>
              <a:rPr lang="ja-JP" altLang="en-US" sz="1150" dirty="0">
                <a:latin typeface="メイリオ" panose="020B0604030504040204" pitchFamily="50" charset="-128"/>
                <a:ea typeface="メイリオ" panose="020B0604030504040204" pitchFamily="50" charset="-128"/>
              </a:rPr>
              <a:t>及び市民の消費生活を支える重要な社会経済基盤であります。</a:t>
            </a:r>
            <a:endParaRPr lang="en-US" altLang="ja-JP" sz="1150" dirty="0">
              <a:latin typeface="メイリオ" panose="020B0604030504040204" pitchFamily="50" charset="-128"/>
              <a:ea typeface="メイリオ" panose="020B0604030504040204" pitchFamily="50" charset="-128"/>
            </a:endParaRPr>
          </a:p>
          <a:p>
            <a:pPr marL="0" indent="0">
              <a:lnSpc>
                <a:spcPct val="150000"/>
              </a:lnSpc>
              <a:buNone/>
            </a:pPr>
            <a:r>
              <a:rPr lang="ja-JP" altLang="en-US" sz="1150" dirty="0">
                <a:latin typeface="メイリオ" panose="020B0604030504040204" pitchFamily="50" charset="-128"/>
                <a:ea typeface="メイリオ" panose="020B0604030504040204" pitchFamily="50" charset="-128"/>
              </a:rPr>
              <a:t>　大阪市は</a:t>
            </a:r>
            <a:r>
              <a:rPr lang="ja-JP" altLang="en-US" sz="1150" dirty="0" smtClean="0">
                <a:latin typeface="メイリオ" panose="020B0604030504040204" pitchFamily="50" charset="-128"/>
                <a:ea typeface="メイリオ" panose="020B0604030504040204" pitchFamily="50" charset="-128"/>
              </a:rPr>
              <a:t>、昭和</a:t>
            </a:r>
            <a:r>
              <a:rPr lang="en-US" altLang="ja-JP" sz="1150" dirty="0" smtClean="0">
                <a:latin typeface="メイリオ" panose="020B0604030504040204" pitchFamily="50" charset="-128"/>
                <a:ea typeface="メイリオ" panose="020B0604030504040204" pitchFamily="50" charset="-128"/>
              </a:rPr>
              <a:t>27</a:t>
            </a:r>
            <a:r>
              <a:rPr lang="ja-JP" altLang="en-US" sz="1150" dirty="0" smtClean="0">
                <a:latin typeface="メイリオ" panose="020B0604030504040204" pitchFamily="50" charset="-128"/>
                <a:ea typeface="メイリオ" panose="020B0604030504040204" pitchFamily="50" charset="-128"/>
              </a:rPr>
              <a:t>（</a:t>
            </a:r>
            <a:r>
              <a:rPr lang="en-US" altLang="ja-JP" sz="1150" dirty="0" smtClean="0">
                <a:latin typeface="メイリオ" panose="020B0604030504040204" pitchFamily="50" charset="-128"/>
                <a:ea typeface="メイリオ" panose="020B0604030504040204" pitchFamily="50" charset="-128"/>
              </a:rPr>
              <a:t>1952</a:t>
            </a:r>
            <a:r>
              <a:rPr lang="ja-JP" altLang="en-US" sz="1150" dirty="0" smtClean="0">
                <a:latin typeface="メイリオ" panose="020B0604030504040204" pitchFamily="50" charset="-128"/>
                <a:ea typeface="メイリオ" panose="020B0604030504040204" pitchFamily="50" charset="-128"/>
              </a:rPr>
              <a:t>）年</a:t>
            </a:r>
            <a:r>
              <a:rPr lang="ja-JP" altLang="en-US" sz="1150" dirty="0">
                <a:latin typeface="メイリオ" panose="020B0604030504040204" pitchFamily="50" charset="-128"/>
                <a:ea typeface="メイリオ" panose="020B0604030504040204" pitchFamily="50" charset="-128"/>
              </a:rPr>
              <a:t>１月から大阪港の港湾管理者となり、時代のニーズに即して、港湾施設の整備や埋立事業を行い、現在</a:t>
            </a:r>
            <a:r>
              <a:rPr lang="ja-JP" altLang="en-US" sz="1150" dirty="0" smtClean="0">
                <a:latin typeface="メイリオ" panose="020B0604030504040204" pitchFamily="50" charset="-128"/>
                <a:ea typeface="メイリオ" panose="020B0604030504040204" pitchFamily="50" charset="-128"/>
              </a:rPr>
              <a:t>も大阪</a:t>
            </a:r>
            <a:r>
              <a:rPr lang="ja-JP" altLang="en-US" sz="1150" dirty="0">
                <a:latin typeface="メイリオ" panose="020B0604030504040204" pitchFamily="50" charset="-128"/>
                <a:ea typeface="メイリオ" panose="020B0604030504040204" pitchFamily="50" charset="-128"/>
              </a:rPr>
              <a:t>経済の活性化と豊かで安定した市民生活を支える港、そして市民の生命・財産を災害から守り、安全で使いやすい港の実現を目標とし、港湾物流機能の強化や臨海地域の活性化、防災</a:t>
            </a:r>
            <a:r>
              <a:rPr lang="ja-JP" altLang="en-US" sz="1150" dirty="0" smtClean="0">
                <a:latin typeface="メイリオ" panose="020B0604030504040204" pitchFamily="50" charset="-128"/>
                <a:ea typeface="メイリオ" panose="020B0604030504040204" pitchFamily="50" charset="-128"/>
              </a:rPr>
              <a:t>・減</a:t>
            </a:r>
            <a:r>
              <a:rPr lang="ja-JP" altLang="en-US" sz="1150" dirty="0">
                <a:latin typeface="メイリオ" panose="020B0604030504040204" pitchFamily="50" charset="-128"/>
                <a:ea typeface="メイリオ" panose="020B0604030504040204" pitchFamily="50" charset="-128"/>
              </a:rPr>
              <a:t>災</a:t>
            </a:r>
            <a:r>
              <a:rPr lang="ja-JP" altLang="en-US" sz="1150" dirty="0" smtClean="0">
                <a:latin typeface="メイリオ" panose="020B0604030504040204" pitchFamily="50" charset="-128"/>
                <a:ea typeface="メイリオ" panose="020B0604030504040204" pitchFamily="50" charset="-128"/>
              </a:rPr>
              <a:t>機能</a:t>
            </a:r>
            <a:r>
              <a:rPr lang="ja-JP" altLang="en-US" sz="1150" dirty="0">
                <a:latin typeface="メイリオ" panose="020B0604030504040204" pitchFamily="50" charset="-128"/>
                <a:ea typeface="メイリオ" panose="020B0604030504040204" pitchFamily="50" charset="-128"/>
              </a:rPr>
              <a:t>の充実等の取り組みを進めております。</a:t>
            </a:r>
          </a:p>
        </p:txBody>
      </p:sp>
      <p:sp>
        <p:nvSpPr>
          <p:cNvPr id="7" name="テキスト ボックス 6"/>
          <p:cNvSpPr txBox="1"/>
          <p:nvPr/>
        </p:nvSpPr>
        <p:spPr>
          <a:xfrm>
            <a:off x="285241" y="2038865"/>
            <a:ext cx="1476000" cy="830997"/>
          </a:xfrm>
          <a:prstGeom prst="rect">
            <a:avLst/>
          </a:prstGeom>
          <a:noFill/>
        </p:spPr>
        <p:txBody>
          <a:bodyPr wrap="square" rtlCol="0">
            <a:spAutoFit/>
          </a:bodyPr>
          <a:lstStyle/>
          <a:p>
            <a:pPr algn="ctr">
              <a:lnSpc>
                <a:spcPct val="150000"/>
              </a:lnSpc>
            </a:pPr>
            <a:r>
              <a:rPr lang="ja-JP" altLang="en-US" sz="1400" dirty="0">
                <a:latin typeface="メイリオ" panose="020B0604030504040204" pitchFamily="50" charset="-128"/>
                <a:ea typeface="メイリオ" panose="020B0604030504040204" pitchFamily="50" charset="-128"/>
              </a:rPr>
              <a:t>大阪市港湾局長</a:t>
            </a:r>
            <a:endParaRPr lang="en-US" altLang="ja-JP" sz="1200" dirty="0">
              <a:latin typeface="メイリオ" panose="020B0604030504040204" pitchFamily="50" charset="-128"/>
              <a:ea typeface="メイリオ" panose="020B0604030504040204" pitchFamily="50" charset="-128"/>
            </a:endParaRPr>
          </a:p>
          <a:p>
            <a:pPr algn="ctr">
              <a:lnSpc>
                <a:spcPct val="150000"/>
              </a:lnSpc>
            </a:pPr>
            <a:r>
              <a:rPr lang="ja-JP" altLang="en-US" sz="1800" dirty="0">
                <a:latin typeface="HG行書体" panose="03000609000000000000" pitchFamily="65" charset="-128"/>
                <a:ea typeface="HG行書体" panose="03000609000000000000" pitchFamily="65" charset="-128"/>
              </a:rPr>
              <a:t>田中</a:t>
            </a:r>
            <a:r>
              <a:rPr lang="ja-JP" altLang="ja-JP" sz="1800" dirty="0" smtClean="0">
                <a:latin typeface="HG行書体" panose="03000609000000000000" pitchFamily="65" charset="-128"/>
                <a:ea typeface="HG行書体" panose="03000609000000000000" pitchFamily="65" charset="-128"/>
              </a:rPr>
              <a:t> </a:t>
            </a:r>
            <a:r>
              <a:rPr lang="ja-JP" altLang="en-US" sz="1800" dirty="0">
                <a:latin typeface="HG行書体" panose="03000609000000000000" pitchFamily="65" charset="-128"/>
                <a:ea typeface="HG行書体" panose="03000609000000000000" pitchFamily="65" charset="-128"/>
              </a:rPr>
              <a:t>利光</a:t>
            </a:r>
            <a:endParaRPr lang="ja-JP" altLang="ja-JP" sz="1800" dirty="0">
              <a:latin typeface="HG行書体" panose="03000609000000000000" pitchFamily="65" charset="-128"/>
              <a:ea typeface="HG行書体" panose="03000609000000000000" pitchFamily="65" charset="-128"/>
            </a:endParaRPr>
          </a:p>
        </p:txBody>
      </p:sp>
      <p:sp>
        <p:nvSpPr>
          <p:cNvPr id="8" name="コンテンツ プレースホルダー 2"/>
          <p:cNvSpPr txBox="1">
            <a:spLocks/>
          </p:cNvSpPr>
          <p:nvPr/>
        </p:nvSpPr>
        <p:spPr>
          <a:xfrm>
            <a:off x="0" y="2973012"/>
            <a:ext cx="6857999" cy="6974898"/>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ct val="150000"/>
              </a:lnSpc>
              <a:buNone/>
            </a:pPr>
            <a:r>
              <a:rPr lang="ja-JP" altLang="en-US" sz="1150" dirty="0">
                <a:latin typeface="メイリオ" panose="020B0604030504040204" pitchFamily="50" charset="-128"/>
                <a:ea typeface="メイリオ" panose="020B0604030504040204" pitchFamily="50" charset="-128"/>
              </a:rPr>
              <a:t>　こうした大阪市の港湾事業は、岸壁、防波堤等の港湾施設</a:t>
            </a:r>
            <a:r>
              <a:rPr lang="ja-JP" altLang="en-US" sz="1150" dirty="0" smtClean="0">
                <a:latin typeface="メイリオ" panose="020B0604030504040204" pitchFamily="50" charset="-128"/>
                <a:ea typeface="メイリオ" panose="020B0604030504040204" pitchFamily="50" charset="-128"/>
              </a:rPr>
              <a:t>や</a:t>
            </a:r>
            <a:r>
              <a:rPr lang="ja-JP" altLang="en-US" sz="1150" dirty="0">
                <a:latin typeface="メイリオ" panose="020B0604030504040204" pitchFamily="50" charset="-128"/>
                <a:ea typeface="メイリオ" panose="020B0604030504040204" pitchFamily="50" charset="-128"/>
              </a:rPr>
              <a:t>臨港</a:t>
            </a:r>
            <a:r>
              <a:rPr lang="ja-JP" altLang="en-US" sz="1150" dirty="0" smtClean="0">
                <a:latin typeface="メイリオ" panose="020B0604030504040204" pitchFamily="50" charset="-128"/>
                <a:ea typeface="メイリオ" panose="020B0604030504040204" pitchFamily="50" charset="-128"/>
              </a:rPr>
              <a:t>道路</a:t>
            </a:r>
            <a:r>
              <a:rPr lang="ja-JP" altLang="en-US" sz="1150" dirty="0">
                <a:latin typeface="メイリオ" panose="020B0604030504040204" pitchFamily="50" charset="-128"/>
                <a:ea typeface="メイリオ" panose="020B0604030504040204" pitchFamily="50" charset="-128"/>
              </a:rPr>
              <a:t>・緑地の整備、高潮対策及び廃棄物</a:t>
            </a:r>
            <a:r>
              <a:rPr lang="ja-JP" altLang="en-US" sz="1150" dirty="0" smtClean="0">
                <a:latin typeface="メイリオ" panose="020B0604030504040204" pitchFamily="50" charset="-128"/>
                <a:ea typeface="メイリオ" panose="020B0604030504040204" pitchFamily="50" charset="-128"/>
              </a:rPr>
              <a:t>埋立処分場</a:t>
            </a:r>
            <a:r>
              <a:rPr lang="ja-JP" altLang="en-US" sz="1150" dirty="0">
                <a:latin typeface="メイリオ" panose="020B0604030504040204" pitchFamily="50" charset="-128"/>
                <a:ea typeface="メイリオ" panose="020B0604030504040204" pitchFamily="50" charset="-128"/>
              </a:rPr>
              <a:t>などを所管する一般会計と、準公営企業会計として港湾施設提供事業・大阪港埋立事業を所管する港営事業会計の２つの会計方式により処理しております。このうち、地方公営企業法の財務規定等を適用している港営事業会計につきましては</a:t>
            </a:r>
            <a:r>
              <a:rPr lang="ja-JP" altLang="en-US" sz="1150" dirty="0" smtClean="0">
                <a:latin typeface="メイリオ" panose="020B0604030504040204" pitchFamily="50" charset="-128"/>
                <a:ea typeface="メイリオ" panose="020B0604030504040204" pitchFamily="50" charset="-128"/>
              </a:rPr>
              <a:t>、平成</a:t>
            </a:r>
            <a:r>
              <a:rPr lang="en-US" altLang="ja-JP" sz="1150" dirty="0" smtClean="0">
                <a:latin typeface="メイリオ" panose="020B0604030504040204" pitchFamily="50" charset="-128"/>
                <a:ea typeface="メイリオ" panose="020B0604030504040204" pitchFamily="50" charset="-128"/>
              </a:rPr>
              <a:t>18</a:t>
            </a:r>
            <a:r>
              <a:rPr lang="ja-JP" altLang="en-US" sz="1150" dirty="0" smtClean="0">
                <a:latin typeface="メイリオ" panose="020B0604030504040204" pitchFamily="50" charset="-128"/>
                <a:ea typeface="メイリオ" panose="020B0604030504040204" pitchFamily="50" charset="-128"/>
              </a:rPr>
              <a:t>（</a:t>
            </a:r>
            <a:r>
              <a:rPr lang="en-US" altLang="ja-JP" sz="1150" dirty="0" smtClean="0">
                <a:latin typeface="メイリオ" panose="020B0604030504040204" pitchFamily="50" charset="-128"/>
                <a:ea typeface="メイリオ" panose="020B0604030504040204" pitchFamily="50" charset="-128"/>
              </a:rPr>
              <a:t>2006</a:t>
            </a:r>
            <a:r>
              <a:rPr lang="ja-JP" altLang="en-US" sz="1150" dirty="0" smtClean="0">
                <a:latin typeface="メイリオ" panose="020B0604030504040204" pitchFamily="50" charset="-128"/>
                <a:ea typeface="メイリオ" panose="020B0604030504040204" pitchFamily="50" charset="-128"/>
              </a:rPr>
              <a:t>）年度決算か</a:t>
            </a:r>
            <a:r>
              <a:rPr lang="ja-JP" altLang="en-US" sz="1150" dirty="0">
                <a:latin typeface="メイリオ" panose="020B0604030504040204" pitchFamily="50" charset="-128"/>
                <a:ea typeface="メイリオ" panose="020B0604030504040204" pitchFamily="50" charset="-128"/>
              </a:rPr>
              <a:t>ら</a:t>
            </a:r>
            <a:r>
              <a:rPr lang="ja-JP" altLang="en-US" sz="1150" dirty="0" smtClean="0">
                <a:latin typeface="メイリオ" panose="020B0604030504040204" pitchFamily="50" charset="-128"/>
                <a:ea typeface="メイリオ" panose="020B0604030504040204" pitchFamily="50" charset="-128"/>
              </a:rPr>
              <a:t>「港営</a:t>
            </a:r>
            <a:r>
              <a:rPr lang="ja-JP" altLang="en-US" sz="1150" dirty="0">
                <a:latin typeface="メイリオ" panose="020B0604030504040204" pitchFamily="50" charset="-128"/>
                <a:ea typeface="メイリオ" panose="020B0604030504040204" pitchFamily="50" charset="-128"/>
              </a:rPr>
              <a:t>事業会計アニュアルレポート」を</a:t>
            </a:r>
            <a:r>
              <a:rPr lang="ja-JP" altLang="en-US" sz="1150" dirty="0" smtClean="0">
                <a:latin typeface="メイリオ" panose="020B0604030504040204" pitchFamily="50" charset="-128"/>
                <a:ea typeface="メイリオ" panose="020B0604030504040204" pitchFamily="50" charset="-128"/>
              </a:rPr>
              <a:t>、平成</a:t>
            </a:r>
            <a:r>
              <a:rPr lang="en-US" altLang="ja-JP" sz="1150" dirty="0" smtClean="0">
                <a:latin typeface="メイリオ" panose="020B0604030504040204" pitchFamily="50" charset="-128"/>
                <a:ea typeface="メイリオ" panose="020B0604030504040204" pitchFamily="50" charset="-128"/>
              </a:rPr>
              <a:t>29</a:t>
            </a:r>
            <a:r>
              <a:rPr lang="ja-JP" altLang="en-US" sz="1150" dirty="0" smtClean="0">
                <a:latin typeface="メイリオ" panose="020B0604030504040204" pitchFamily="50" charset="-128"/>
                <a:ea typeface="メイリオ" panose="020B0604030504040204" pitchFamily="50" charset="-128"/>
              </a:rPr>
              <a:t>（</a:t>
            </a:r>
            <a:r>
              <a:rPr lang="en-US" altLang="ja-JP" sz="1150" dirty="0" smtClean="0">
                <a:latin typeface="メイリオ" panose="020B0604030504040204" pitchFamily="50" charset="-128"/>
                <a:ea typeface="メイリオ" panose="020B0604030504040204" pitchFamily="50" charset="-128"/>
              </a:rPr>
              <a:t>2017</a:t>
            </a:r>
            <a:r>
              <a:rPr lang="ja-JP" altLang="en-US" sz="1150" dirty="0" smtClean="0">
                <a:latin typeface="メイリオ" panose="020B0604030504040204" pitchFamily="50" charset="-128"/>
                <a:ea typeface="メイリオ" panose="020B0604030504040204" pitchFamily="50" charset="-128"/>
              </a:rPr>
              <a:t>）年度</a:t>
            </a:r>
            <a:r>
              <a:rPr lang="ja-JP" altLang="en-US" sz="1150" dirty="0">
                <a:latin typeface="メイリオ" panose="020B0604030504040204" pitchFamily="50" charset="-128"/>
                <a:ea typeface="メイリオ" panose="020B0604030504040204" pitchFamily="50" charset="-128"/>
              </a:rPr>
              <a:t>決算から</a:t>
            </a:r>
            <a:r>
              <a:rPr lang="ja-JP" altLang="en-US" sz="1150" dirty="0" smtClean="0">
                <a:latin typeface="メイリオ" panose="020B0604030504040204" pitchFamily="50" charset="-128"/>
                <a:ea typeface="メイリオ" panose="020B0604030504040204" pitchFamily="50" charset="-128"/>
              </a:rPr>
              <a:t>はより</a:t>
            </a:r>
            <a:r>
              <a:rPr lang="ja-JP" altLang="en-US" sz="1150" dirty="0">
                <a:latin typeface="メイリオ" panose="020B0604030504040204" pitchFamily="50" charset="-128"/>
                <a:ea typeface="メイリオ" panose="020B0604030504040204" pitchFamily="50" charset="-128"/>
              </a:rPr>
              <a:t>市民の方々にわかりやすいようリニューアルした</a:t>
            </a:r>
            <a:r>
              <a:rPr lang="ja-JP" altLang="en-US" sz="1150" dirty="0" smtClean="0">
                <a:latin typeface="メイリオ" panose="020B0604030504040204" pitchFamily="50" charset="-128"/>
                <a:ea typeface="メイリオ" panose="020B0604030504040204" pitchFamily="50" charset="-128"/>
              </a:rPr>
              <a:t>「港営</a:t>
            </a:r>
            <a:r>
              <a:rPr lang="ja-JP" altLang="en-US" sz="1150" dirty="0">
                <a:latin typeface="メイリオ" panose="020B0604030504040204" pitchFamily="50" charset="-128"/>
                <a:ea typeface="メイリオ" panose="020B0604030504040204" pitchFamily="50" charset="-128"/>
              </a:rPr>
              <a:t>事業会計</a:t>
            </a:r>
            <a:r>
              <a:rPr lang="ja-JP" altLang="en-US" sz="1150" dirty="0" smtClean="0">
                <a:latin typeface="メイリオ" panose="020B0604030504040204" pitchFamily="50" charset="-128"/>
                <a:ea typeface="メイリオ" panose="020B0604030504040204" pitchFamily="50" charset="-128"/>
              </a:rPr>
              <a:t>事業レポート」</a:t>
            </a:r>
            <a:r>
              <a:rPr lang="ja-JP" altLang="en-US" sz="1150" dirty="0">
                <a:latin typeface="メイリオ" panose="020B0604030504040204" pitchFamily="50" charset="-128"/>
                <a:ea typeface="メイリオ" panose="020B0604030504040204" pitchFamily="50" charset="-128"/>
              </a:rPr>
              <a:t>を作成・公表し、民間企業並みの会計情報の開示に取り組んでおります。</a:t>
            </a:r>
            <a:endParaRPr lang="en-US" altLang="ja-JP" sz="1150" dirty="0">
              <a:latin typeface="メイリオ" panose="020B0604030504040204" pitchFamily="50" charset="-128"/>
              <a:ea typeface="メイリオ" panose="020B0604030504040204" pitchFamily="50" charset="-128"/>
            </a:endParaRPr>
          </a:p>
          <a:p>
            <a:pPr marL="0" indent="0">
              <a:lnSpc>
                <a:spcPct val="150000"/>
              </a:lnSpc>
              <a:buNone/>
            </a:pPr>
            <a:r>
              <a:rPr lang="ja-JP" altLang="en-US" sz="1150" dirty="0">
                <a:latin typeface="メイリオ" panose="020B0604030504040204" pitchFamily="50" charset="-128"/>
                <a:ea typeface="メイリオ" panose="020B0604030504040204" pitchFamily="50" charset="-128"/>
              </a:rPr>
              <a:t>　大阪港では、関西・西日本</a:t>
            </a:r>
            <a:r>
              <a:rPr lang="ja-JP" altLang="en-US" sz="1150" dirty="0" smtClean="0">
                <a:latin typeface="メイリオ" panose="020B0604030504040204" pitchFamily="50" charset="-128"/>
                <a:ea typeface="メイリオ" panose="020B0604030504040204" pitchFamily="50" charset="-128"/>
              </a:rPr>
              <a:t>圏の</a:t>
            </a:r>
            <a:r>
              <a:rPr lang="ja-JP" altLang="en-US" sz="1150" dirty="0">
                <a:latin typeface="メイリオ" panose="020B0604030504040204" pitchFamily="50" charset="-128"/>
                <a:ea typeface="メイリオ" panose="020B0604030504040204" pitchFamily="50" charset="-128"/>
              </a:rPr>
              <a:t>経済</a:t>
            </a:r>
            <a:r>
              <a:rPr lang="ja-JP" altLang="en-US" sz="1150" dirty="0" smtClean="0">
                <a:latin typeface="メイリオ" panose="020B0604030504040204" pitchFamily="50" charset="-128"/>
                <a:ea typeface="メイリオ" panose="020B0604030504040204" pitchFamily="50" charset="-128"/>
              </a:rPr>
              <a:t>活性化</a:t>
            </a:r>
            <a:r>
              <a:rPr lang="ja-JP" altLang="en-US" sz="1150" dirty="0">
                <a:latin typeface="メイリオ" panose="020B0604030504040204" pitchFamily="50" charset="-128"/>
                <a:ea typeface="メイリオ" panose="020B0604030504040204" pitchFamily="50" charset="-128"/>
              </a:rPr>
              <a:t>に貢献するとともに、豊かで安定した市民生活を支える西日本のゲートポートをめざし、阪神港への集荷機能の強化、港湾施設の充実による取扱能力の増強、効率的な物流体系及び運営体制の構築に向けて取り組むことにより、これまで以上に物流の効率化や基幹航路の</a:t>
            </a:r>
            <a:r>
              <a:rPr lang="ja-JP" altLang="en-US" sz="1150" dirty="0" smtClean="0">
                <a:latin typeface="メイリオ" panose="020B0604030504040204" pitchFamily="50" charset="-128"/>
                <a:ea typeface="メイリオ" panose="020B0604030504040204" pitchFamily="50" charset="-128"/>
              </a:rPr>
              <a:t>維持・拡大に</a:t>
            </a:r>
            <a:r>
              <a:rPr lang="ja-JP" altLang="en-US" sz="1150" dirty="0">
                <a:latin typeface="メイリオ" panose="020B0604030504040204" pitchFamily="50" charset="-128"/>
                <a:ea typeface="メイリオ" panose="020B0604030504040204" pitchFamily="50" charset="-128"/>
              </a:rPr>
              <a:t>努め、大阪都市圏、西日本の物流を支える港を目指してまいります。</a:t>
            </a:r>
            <a:endParaRPr lang="en-US" altLang="ja-JP" sz="1150" dirty="0">
              <a:latin typeface="メイリオ" panose="020B0604030504040204" pitchFamily="50" charset="-128"/>
              <a:ea typeface="メイリオ" panose="020B0604030504040204" pitchFamily="50" charset="-128"/>
            </a:endParaRPr>
          </a:p>
          <a:p>
            <a:pPr marL="0" indent="0">
              <a:lnSpc>
                <a:spcPct val="150000"/>
              </a:lnSpc>
              <a:buNone/>
            </a:pPr>
            <a:r>
              <a:rPr lang="ja-JP" altLang="en-US" sz="1150" dirty="0">
                <a:latin typeface="メイリオ" panose="020B0604030504040204" pitchFamily="50" charset="-128"/>
                <a:ea typeface="メイリオ" panose="020B0604030504040204" pitchFamily="50" charset="-128"/>
              </a:rPr>
              <a:t>　そのような状況のもと、港湾施設提供事業におきましては、施設の老朽化に伴い将来予想される事業リスクや民間ニーズに対応できる財務体質</a:t>
            </a:r>
            <a:r>
              <a:rPr lang="ja-JP" altLang="en-US" sz="1150" dirty="0" smtClean="0">
                <a:latin typeface="メイリオ" panose="020B0604030504040204" pitchFamily="50" charset="-128"/>
                <a:ea typeface="メイリオ" panose="020B0604030504040204" pitchFamily="50" charset="-128"/>
              </a:rPr>
              <a:t>の</a:t>
            </a:r>
            <a:r>
              <a:rPr lang="ja-JP" altLang="en-US" sz="1150" dirty="0">
                <a:latin typeface="メイリオ" panose="020B0604030504040204" pitchFamily="50" charset="-128"/>
                <a:ea typeface="メイリオ" panose="020B0604030504040204" pitchFamily="50" charset="-128"/>
              </a:rPr>
              <a:t>向上</a:t>
            </a:r>
            <a:r>
              <a:rPr lang="ja-JP" altLang="en-US" sz="1150" dirty="0" smtClean="0">
                <a:latin typeface="メイリオ" panose="020B0604030504040204" pitchFamily="50" charset="-128"/>
                <a:ea typeface="メイリオ" panose="020B0604030504040204" pitchFamily="50" charset="-128"/>
              </a:rPr>
              <a:t>を図ることにより、大阪港の競争力を強化することを</a:t>
            </a:r>
            <a:r>
              <a:rPr lang="ja-JP" altLang="en-US" sz="1150" dirty="0">
                <a:latin typeface="メイリオ" panose="020B0604030504040204" pitchFamily="50" charset="-128"/>
                <a:ea typeface="メイリオ" panose="020B0604030504040204" pitchFamily="50" charset="-128"/>
              </a:rPr>
              <a:t>目的に</a:t>
            </a:r>
            <a:r>
              <a:rPr lang="ja-JP" altLang="en-US" sz="1150" dirty="0" smtClean="0">
                <a:latin typeface="メイリオ" panose="020B0604030504040204" pitchFamily="50" charset="-128"/>
                <a:ea typeface="メイリオ" panose="020B0604030504040204" pitchFamily="50" charset="-128"/>
              </a:rPr>
              <a:t>、平成</a:t>
            </a:r>
            <a:r>
              <a:rPr lang="en-US" altLang="ja-JP" sz="1150" dirty="0" smtClean="0">
                <a:latin typeface="メイリオ" panose="020B0604030504040204" pitchFamily="50" charset="-128"/>
                <a:ea typeface="メイリオ" panose="020B0604030504040204" pitchFamily="50" charset="-128"/>
              </a:rPr>
              <a:t>30</a:t>
            </a:r>
            <a:r>
              <a:rPr lang="ja-JP" altLang="en-US" sz="1150" dirty="0" smtClean="0">
                <a:latin typeface="メイリオ" panose="020B0604030504040204" pitchFamily="50" charset="-128"/>
                <a:ea typeface="メイリオ" panose="020B0604030504040204" pitchFamily="50" charset="-128"/>
              </a:rPr>
              <a:t>（</a:t>
            </a:r>
            <a:r>
              <a:rPr lang="en-US" altLang="ja-JP" sz="1150" dirty="0" smtClean="0">
                <a:latin typeface="メイリオ" panose="020B0604030504040204" pitchFamily="50" charset="-128"/>
                <a:ea typeface="メイリオ" panose="020B0604030504040204" pitchFamily="50" charset="-128"/>
              </a:rPr>
              <a:t>2018</a:t>
            </a:r>
            <a:r>
              <a:rPr lang="ja-JP" altLang="en-US" sz="1150" dirty="0" smtClean="0">
                <a:latin typeface="メイリオ" panose="020B0604030504040204" pitchFamily="50" charset="-128"/>
                <a:ea typeface="メイリオ" panose="020B0604030504040204" pitchFamily="50" charset="-128"/>
              </a:rPr>
              <a:t>）年</a:t>
            </a:r>
            <a:r>
              <a:rPr lang="en-US" altLang="ja-JP" sz="1150" dirty="0">
                <a:latin typeface="メイリオ" panose="020B0604030504040204" pitchFamily="50" charset="-128"/>
                <a:ea typeface="メイリオ" panose="020B0604030504040204" pitchFamily="50" charset="-128"/>
              </a:rPr>
              <a:t>3</a:t>
            </a:r>
            <a:r>
              <a:rPr lang="ja-JP" altLang="en-US" sz="1150" dirty="0">
                <a:latin typeface="メイリオ" panose="020B0604030504040204" pitchFamily="50" charset="-128"/>
                <a:ea typeface="メイリオ" panose="020B0604030504040204" pitchFamily="50" charset="-128"/>
              </a:rPr>
              <a:t>月に「港湾施設提供事業経営計画」を</a:t>
            </a:r>
            <a:r>
              <a:rPr lang="ja-JP" altLang="en-US" sz="1150" dirty="0" smtClean="0">
                <a:latin typeface="メイリオ" panose="020B0604030504040204" pitchFamily="50" charset="-128"/>
                <a:ea typeface="メイリオ" panose="020B0604030504040204" pitchFamily="50" charset="-128"/>
              </a:rPr>
              <a:t>策定</a:t>
            </a:r>
            <a:r>
              <a:rPr lang="ja-JP" altLang="en-US" sz="1150" dirty="0">
                <a:latin typeface="メイリオ" panose="020B0604030504040204" pitchFamily="50" charset="-128"/>
                <a:ea typeface="メイリオ" panose="020B0604030504040204" pitchFamily="50" charset="-128"/>
              </a:rPr>
              <a:t>致</a:t>
            </a:r>
            <a:r>
              <a:rPr lang="ja-JP" altLang="en-US" sz="1150" dirty="0" smtClean="0">
                <a:latin typeface="メイリオ" panose="020B0604030504040204" pitchFamily="50" charset="-128"/>
                <a:ea typeface="メイリオ" panose="020B0604030504040204" pitchFamily="50" charset="-128"/>
              </a:rPr>
              <a:t>しました。また</a:t>
            </a:r>
            <a:r>
              <a:rPr lang="ja-JP" altLang="en-US" sz="1150" dirty="0">
                <a:latin typeface="メイリオ" panose="020B0604030504040204" pitchFamily="50" charset="-128"/>
                <a:ea typeface="メイリオ" panose="020B0604030504040204" pitchFamily="50" charset="-128"/>
              </a:rPr>
              <a:t>、この経営計画について、効果の検証や課題の見直しなどの</a:t>
            </a:r>
            <a:r>
              <a:rPr lang="en-US" altLang="ja-JP" sz="1150" dirty="0">
                <a:latin typeface="メイリオ" panose="020B0604030504040204" pitchFamily="50" charset="-128"/>
                <a:ea typeface="メイリオ" panose="020B0604030504040204" pitchFamily="50" charset="-128"/>
              </a:rPr>
              <a:t>PDCA</a:t>
            </a:r>
            <a:r>
              <a:rPr lang="ja-JP" altLang="en-US" sz="1150" dirty="0">
                <a:latin typeface="メイリオ" panose="020B0604030504040204" pitchFamily="50" charset="-128"/>
                <a:ea typeface="メイリオ" panose="020B0604030504040204" pitchFamily="50" charset="-128"/>
              </a:rPr>
              <a:t>サイクルを進め</a:t>
            </a:r>
            <a:r>
              <a:rPr lang="ja-JP" altLang="en-US" sz="1150" dirty="0" smtClean="0">
                <a:latin typeface="メイリオ" panose="020B0604030504040204" pitchFamily="50" charset="-128"/>
                <a:ea typeface="メイリオ" panose="020B0604030504040204" pitchFamily="50" charset="-128"/>
              </a:rPr>
              <a:t>、平成</a:t>
            </a:r>
            <a:r>
              <a:rPr lang="en-US" altLang="ja-JP" sz="1150" dirty="0" smtClean="0">
                <a:latin typeface="メイリオ" panose="020B0604030504040204" pitchFamily="50" charset="-128"/>
                <a:ea typeface="メイリオ" panose="020B0604030504040204" pitchFamily="50" charset="-128"/>
              </a:rPr>
              <a:t>31</a:t>
            </a:r>
            <a:r>
              <a:rPr lang="ja-JP" altLang="en-US" sz="1150" dirty="0" smtClean="0">
                <a:latin typeface="メイリオ" panose="020B0604030504040204" pitchFamily="50" charset="-128"/>
                <a:ea typeface="メイリオ" panose="020B0604030504040204" pitchFamily="50" charset="-128"/>
              </a:rPr>
              <a:t>（</a:t>
            </a:r>
            <a:r>
              <a:rPr lang="en-US" altLang="ja-JP" sz="1150" dirty="0" smtClean="0">
                <a:latin typeface="メイリオ" panose="020B0604030504040204" pitchFamily="50" charset="-128"/>
                <a:ea typeface="メイリオ" panose="020B0604030504040204" pitchFamily="50" charset="-128"/>
              </a:rPr>
              <a:t>2019</a:t>
            </a:r>
            <a:r>
              <a:rPr lang="ja-JP" altLang="en-US" sz="1150" dirty="0" smtClean="0">
                <a:latin typeface="メイリオ" panose="020B0604030504040204" pitchFamily="50" charset="-128"/>
                <a:ea typeface="メイリオ" panose="020B0604030504040204" pitchFamily="50" charset="-128"/>
              </a:rPr>
              <a:t>）年</a:t>
            </a:r>
            <a:r>
              <a:rPr lang="en-US" altLang="ja-JP" sz="1150" dirty="0">
                <a:latin typeface="メイリオ" panose="020B0604030504040204" pitchFamily="50" charset="-128"/>
                <a:ea typeface="メイリオ" panose="020B0604030504040204" pitchFamily="50" charset="-128"/>
              </a:rPr>
              <a:t>3</a:t>
            </a:r>
            <a:r>
              <a:rPr lang="ja-JP" altLang="en-US" sz="1150" dirty="0">
                <a:latin typeface="メイリオ" panose="020B0604030504040204" pitchFamily="50" charset="-128"/>
                <a:ea typeface="メイリオ" panose="020B0604030504040204" pitchFamily="50" charset="-128"/>
              </a:rPr>
              <a:t>月に「港湾施設提供事業経営計画</a:t>
            </a:r>
            <a:r>
              <a:rPr lang="en-US" altLang="ja-JP" sz="1150" dirty="0">
                <a:latin typeface="メイリオ" panose="020B0604030504040204" pitchFamily="50" charset="-128"/>
                <a:ea typeface="メイリオ" panose="020B0604030504040204" pitchFamily="50" charset="-128"/>
              </a:rPr>
              <a:t>Ver.2.0</a:t>
            </a:r>
            <a:r>
              <a:rPr lang="ja-JP" altLang="en-US" sz="1150" dirty="0">
                <a:latin typeface="メイリオ" panose="020B0604030504040204" pitchFamily="50" charset="-128"/>
                <a:ea typeface="メイリオ" panose="020B0604030504040204" pitchFamily="50" charset="-128"/>
              </a:rPr>
              <a:t>」を</a:t>
            </a:r>
            <a:r>
              <a:rPr lang="ja-JP" altLang="en-US" sz="1150" dirty="0" smtClean="0">
                <a:latin typeface="メイリオ" panose="020B0604030504040204" pitchFamily="50" charset="-128"/>
                <a:ea typeface="メイリオ" panose="020B0604030504040204" pitchFamily="50" charset="-128"/>
              </a:rPr>
              <a:t>策定し</a:t>
            </a:r>
            <a:r>
              <a:rPr lang="ja-JP" altLang="en-US" sz="1150" dirty="0">
                <a:latin typeface="メイリオ" panose="020B0604030504040204" pitchFamily="50" charset="-128"/>
                <a:ea typeface="メイリオ" panose="020B0604030504040204" pitchFamily="50" charset="-128"/>
              </a:rPr>
              <a:t>、経営改善を進めております。</a:t>
            </a:r>
            <a:endParaRPr lang="en-US" altLang="ja-JP" sz="1150" dirty="0">
              <a:latin typeface="メイリオ" panose="020B0604030504040204" pitchFamily="50" charset="-128"/>
              <a:ea typeface="メイリオ" panose="020B0604030504040204" pitchFamily="50" charset="-128"/>
            </a:endParaRPr>
          </a:p>
          <a:p>
            <a:pPr marL="0" indent="0">
              <a:lnSpc>
                <a:spcPct val="150000"/>
              </a:lnSpc>
              <a:buNone/>
            </a:pPr>
            <a:r>
              <a:rPr lang="ja-JP" altLang="en-US" sz="1150" dirty="0">
                <a:latin typeface="メイリオ" panose="020B0604030504040204" pitchFamily="50" charset="-128"/>
                <a:ea typeface="メイリオ" panose="020B0604030504040204" pitchFamily="50" charset="-128"/>
              </a:rPr>
              <a:t>　一方、大阪港埋立事業におきましては、近年は企業の土地保有ニーズが多様化するなど、今後の臨海部埋立地の土地売却は不透明な状況となっているものの、一定の土地売却収益及び土地賃貸料収益を確保しております。引き続き、「事前登録制度</a:t>
            </a:r>
            <a:r>
              <a:rPr lang="ja-JP" altLang="en-US" sz="1150" dirty="0" smtClean="0">
                <a:latin typeface="メイリオ" panose="020B0604030504040204" pitchFamily="50" charset="-128"/>
                <a:ea typeface="メイリオ" panose="020B0604030504040204" pitchFamily="50" charset="-128"/>
              </a:rPr>
              <a:t>」などに</a:t>
            </a:r>
            <a:r>
              <a:rPr lang="ja-JP" altLang="en-US" sz="1150" dirty="0">
                <a:latin typeface="メイリオ" panose="020B0604030504040204" pitchFamily="50" charset="-128"/>
                <a:ea typeface="メイリオ" panose="020B0604030504040204" pitchFamily="50" charset="-128"/>
              </a:rPr>
              <a:t>よる土地売却を促進し、経営の健全化を図って</a:t>
            </a:r>
            <a:r>
              <a:rPr lang="ja-JP" altLang="en-US" sz="1150" dirty="0" smtClean="0">
                <a:latin typeface="メイリオ" panose="020B0604030504040204" pitchFamily="50" charset="-128"/>
                <a:ea typeface="メイリオ" panose="020B0604030504040204" pitchFamily="50" charset="-128"/>
              </a:rPr>
              <a:t>いくとともに、夢洲におけるＩＲの誘致や</a:t>
            </a:r>
            <a:r>
              <a:rPr lang="en-US" altLang="ja-JP" sz="1150" dirty="0" smtClean="0">
                <a:latin typeface="メイリオ" panose="020B0604030504040204" pitchFamily="50" charset="-128"/>
                <a:ea typeface="メイリオ" panose="020B0604030504040204" pitchFamily="50" charset="-128"/>
              </a:rPr>
              <a:t>2025</a:t>
            </a:r>
            <a:r>
              <a:rPr lang="ja-JP" altLang="en-US" sz="1150" dirty="0" smtClean="0">
                <a:latin typeface="メイリオ" panose="020B0604030504040204" pitchFamily="50" charset="-128"/>
                <a:ea typeface="メイリオ" panose="020B0604030504040204" pitchFamily="50" charset="-128"/>
              </a:rPr>
              <a:t>年日本万国博覧会の</a:t>
            </a:r>
            <a:r>
              <a:rPr lang="ja-JP" altLang="en-US" sz="1150" dirty="0">
                <a:latin typeface="メイリオ" panose="020B0604030504040204" pitchFamily="50" charset="-128"/>
                <a:ea typeface="メイリオ" panose="020B0604030504040204" pitchFamily="50" charset="-128"/>
              </a:rPr>
              <a:t>成功</a:t>
            </a:r>
            <a:r>
              <a:rPr lang="ja-JP" altLang="en-US" sz="1150" dirty="0" smtClean="0">
                <a:latin typeface="メイリオ" panose="020B0604030504040204" pitchFamily="50" charset="-128"/>
                <a:ea typeface="メイリオ" panose="020B0604030504040204" pitchFamily="50" charset="-128"/>
              </a:rPr>
              <a:t>に向けて、港湾局としても積極的に取り組むことなどにより、さらなる臨海地域の活性化を図ってまいります。</a:t>
            </a:r>
            <a:endParaRPr lang="en-US" altLang="ja-JP" sz="1150" dirty="0">
              <a:latin typeface="メイリオ" panose="020B0604030504040204" pitchFamily="50" charset="-128"/>
              <a:ea typeface="メイリオ" panose="020B0604030504040204" pitchFamily="50" charset="-128"/>
            </a:endParaRPr>
          </a:p>
          <a:p>
            <a:pPr marL="0" indent="0">
              <a:lnSpc>
                <a:spcPct val="150000"/>
              </a:lnSpc>
              <a:buNone/>
            </a:pPr>
            <a:r>
              <a:rPr lang="ja-JP" altLang="en-US" sz="1150" dirty="0">
                <a:latin typeface="メイリオ" panose="020B0604030504040204" pitchFamily="50" charset="-128"/>
                <a:ea typeface="メイリオ" panose="020B0604030504040204" pitchFamily="50" charset="-128"/>
              </a:rPr>
              <a:t>　港湾局では、今後とも</a:t>
            </a:r>
            <a:r>
              <a:rPr lang="ja-JP" altLang="en-US" sz="1150" dirty="0" smtClean="0">
                <a:latin typeface="メイリオ" panose="020B0604030504040204" pitchFamily="50" charset="-128"/>
                <a:ea typeface="メイリオ" panose="020B0604030504040204" pitchFamily="50" charset="-128"/>
              </a:rPr>
              <a:t>、大阪都市圏</a:t>
            </a:r>
            <a:r>
              <a:rPr lang="ja-JP" altLang="en-US" sz="1150" dirty="0">
                <a:latin typeface="メイリオ" panose="020B0604030504040204" pitchFamily="50" charset="-128"/>
                <a:ea typeface="メイリオ" panose="020B0604030504040204" pitchFamily="50" charset="-128"/>
              </a:rPr>
              <a:t>を支える</a:t>
            </a:r>
            <a:r>
              <a:rPr lang="ja-JP" altLang="en-US" sz="1150" dirty="0" smtClean="0">
                <a:latin typeface="メイリオ" panose="020B0604030504040204" pitchFamily="50" charset="-128"/>
                <a:ea typeface="メイリオ" panose="020B0604030504040204" pitchFamily="50" charset="-128"/>
              </a:rPr>
              <a:t>社会経済基盤</a:t>
            </a:r>
            <a:r>
              <a:rPr lang="ja-JP" altLang="en-US" sz="1150" dirty="0">
                <a:latin typeface="メイリオ" panose="020B0604030504040204" pitchFamily="50" charset="-128"/>
                <a:ea typeface="メイリオ" panose="020B0604030504040204" pitchFamily="50" charset="-128"/>
              </a:rPr>
              <a:t>として次世代</a:t>
            </a:r>
            <a:r>
              <a:rPr lang="ja-JP" altLang="en-US" sz="1150" dirty="0" smtClean="0">
                <a:latin typeface="メイリオ" panose="020B0604030504040204" pitchFamily="50" charset="-128"/>
                <a:ea typeface="メイリオ" panose="020B0604030504040204" pitchFamily="50" charset="-128"/>
              </a:rPr>
              <a:t>に引き継げる</a:t>
            </a:r>
            <a:r>
              <a:rPr lang="ja-JP" altLang="en-US" sz="1150" dirty="0">
                <a:latin typeface="メイリオ" panose="020B0604030504040204" pitchFamily="50" charset="-128"/>
                <a:ea typeface="メイリオ" panose="020B0604030504040204" pitchFamily="50" charset="-128"/>
              </a:rPr>
              <a:t>持続可能な港づくりに努めるとともに、安全で安心な港の実現に向けた取り組みを進めてまいりますので、引き続き関係各位のご支援ご協力を賜りますようお願い申し上げます。</a:t>
            </a:r>
          </a:p>
        </p:txBody>
      </p:sp>
      <p:sp>
        <p:nvSpPr>
          <p:cNvPr id="11"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2"/>
            </a:pPr>
            <a:r>
              <a:rPr lang="ja-JP" altLang="en-US" sz="1600" b="1" dirty="0">
                <a:latin typeface="メイリオ" panose="020B0604030504040204" pitchFamily="50" charset="-128"/>
                <a:ea typeface="メイリオ" panose="020B0604030504040204" pitchFamily="50" charset="-128"/>
              </a:rPr>
              <a:t>局長メッセージ</a:t>
            </a:r>
          </a:p>
        </p:txBody>
      </p:sp>
      <p:sp>
        <p:nvSpPr>
          <p:cNvPr id="13" name="テキスト ボックス 12"/>
          <p:cNvSpPr txBox="1"/>
          <p:nvPr/>
        </p:nvSpPr>
        <p:spPr>
          <a:xfrm>
            <a:off x="0" y="9690556"/>
            <a:ext cx="287258"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ja-JP" altLang="en-US" sz="800" dirty="0">
                <a:latin typeface="メイリオ" panose="020B0604030504040204" pitchFamily="50" charset="-128"/>
                <a:ea typeface="メイリオ" panose="020B0604030504040204" pitchFamily="50" charset="-128"/>
              </a:rPr>
              <a:t>３</a:t>
            </a:r>
          </a:p>
        </p:txBody>
      </p:sp>
    </p:spTree>
    <p:extLst>
      <p:ext uri="{BB962C8B-B14F-4D97-AF65-F5344CB8AC3E}">
        <p14:creationId xmlns:p14="http://schemas.microsoft.com/office/powerpoint/2010/main" val="5087821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7568</TotalTime>
  <Words>1001</Words>
  <PresentationFormat>A4 210 x 297 mm</PresentationFormat>
  <Paragraphs>90</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HG行書体</vt:lpstr>
      <vt:lpstr>ＭＳ Ｐゴシック</vt:lpstr>
      <vt:lpstr>メイリオ</vt:lpstr>
      <vt:lpstr>Arial</vt:lpstr>
      <vt:lpstr>Calibri</vt:lpstr>
      <vt:lpstr>Calibri Light</vt:lpstr>
      <vt:lpstr>Office Theme</vt:lpstr>
      <vt:lpstr>平成30年度  港営事業会計  事業レポート          大阪市港湾局 </vt:lpstr>
      <vt:lpstr>コンテンツ</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2019-08-16T01:23:51Z</cp:lastPrinted>
  <dcterms:created xsi:type="dcterms:W3CDTF">2018-06-22T04:32:12Z</dcterms:created>
  <dcterms:modified xsi:type="dcterms:W3CDTF">2019-08-27T02:11:34Z</dcterms:modified>
</cp:coreProperties>
</file>