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63" r:id="rId2"/>
    <p:sldId id="260" r:id="rId3"/>
    <p:sldId id="274" r:id="rId4"/>
    <p:sldId id="261" r:id="rId5"/>
    <p:sldId id="275" r:id="rId6"/>
    <p:sldId id="262" r:id="rId7"/>
    <p:sldId id="308" r:id="rId8"/>
    <p:sldId id="309" r:id="rId9"/>
    <p:sldId id="284" r:id="rId10"/>
    <p:sldId id="276" r:id="rId11"/>
    <p:sldId id="277" r:id="rId12"/>
    <p:sldId id="278" r:id="rId13"/>
    <p:sldId id="279" r:id="rId14"/>
    <p:sldId id="280" r:id="rId15"/>
  </p:sldIdLst>
  <p:sldSz cx="6858000" cy="9906000" type="A4"/>
  <p:notesSz cx="6735763" cy="9872663"/>
  <p:defaultTextStyle>
    <a:defPPr>
      <a:defRPr lang="ja-JP"/>
    </a:defPPr>
    <a:lvl1pPr marL="0" algn="l" defTabSz="538732" rtl="0" eaLnBrk="1" latinLnBrk="0" hangingPunct="1">
      <a:defRPr kumimoji="1" sz="1061" kern="1200">
        <a:solidFill>
          <a:schemeClr val="tx1"/>
        </a:solidFill>
        <a:latin typeface="+mn-lt"/>
        <a:ea typeface="+mn-ea"/>
        <a:cs typeface="+mn-cs"/>
      </a:defRPr>
    </a:lvl1pPr>
    <a:lvl2pPr marL="269366" algn="l" defTabSz="538732" rtl="0" eaLnBrk="1" latinLnBrk="0" hangingPunct="1">
      <a:defRPr kumimoji="1" sz="1061" kern="1200">
        <a:solidFill>
          <a:schemeClr val="tx1"/>
        </a:solidFill>
        <a:latin typeface="+mn-lt"/>
        <a:ea typeface="+mn-ea"/>
        <a:cs typeface="+mn-cs"/>
      </a:defRPr>
    </a:lvl2pPr>
    <a:lvl3pPr marL="538732" algn="l" defTabSz="538732" rtl="0" eaLnBrk="1" latinLnBrk="0" hangingPunct="1">
      <a:defRPr kumimoji="1" sz="1061" kern="1200">
        <a:solidFill>
          <a:schemeClr val="tx1"/>
        </a:solidFill>
        <a:latin typeface="+mn-lt"/>
        <a:ea typeface="+mn-ea"/>
        <a:cs typeface="+mn-cs"/>
      </a:defRPr>
    </a:lvl3pPr>
    <a:lvl4pPr marL="808101" algn="l" defTabSz="538732" rtl="0" eaLnBrk="1" latinLnBrk="0" hangingPunct="1">
      <a:defRPr kumimoji="1" sz="1061" kern="1200">
        <a:solidFill>
          <a:schemeClr val="tx1"/>
        </a:solidFill>
        <a:latin typeface="+mn-lt"/>
        <a:ea typeface="+mn-ea"/>
        <a:cs typeface="+mn-cs"/>
      </a:defRPr>
    </a:lvl4pPr>
    <a:lvl5pPr marL="1077467" algn="l" defTabSz="538732" rtl="0" eaLnBrk="1" latinLnBrk="0" hangingPunct="1">
      <a:defRPr kumimoji="1" sz="1061" kern="1200">
        <a:solidFill>
          <a:schemeClr val="tx1"/>
        </a:solidFill>
        <a:latin typeface="+mn-lt"/>
        <a:ea typeface="+mn-ea"/>
        <a:cs typeface="+mn-cs"/>
      </a:defRPr>
    </a:lvl5pPr>
    <a:lvl6pPr marL="1346833" algn="l" defTabSz="538732" rtl="0" eaLnBrk="1" latinLnBrk="0" hangingPunct="1">
      <a:defRPr kumimoji="1" sz="1061" kern="1200">
        <a:solidFill>
          <a:schemeClr val="tx1"/>
        </a:solidFill>
        <a:latin typeface="+mn-lt"/>
        <a:ea typeface="+mn-ea"/>
        <a:cs typeface="+mn-cs"/>
      </a:defRPr>
    </a:lvl6pPr>
    <a:lvl7pPr marL="1616199" algn="l" defTabSz="538732" rtl="0" eaLnBrk="1" latinLnBrk="0" hangingPunct="1">
      <a:defRPr kumimoji="1" sz="1061" kern="1200">
        <a:solidFill>
          <a:schemeClr val="tx1"/>
        </a:solidFill>
        <a:latin typeface="+mn-lt"/>
        <a:ea typeface="+mn-ea"/>
        <a:cs typeface="+mn-cs"/>
      </a:defRPr>
    </a:lvl7pPr>
    <a:lvl8pPr marL="1885567" algn="l" defTabSz="538732" rtl="0" eaLnBrk="1" latinLnBrk="0" hangingPunct="1">
      <a:defRPr kumimoji="1" sz="1061" kern="1200">
        <a:solidFill>
          <a:schemeClr val="tx1"/>
        </a:solidFill>
        <a:latin typeface="+mn-lt"/>
        <a:ea typeface="+mn-ea"/>
        <a:cs typeface="+mn-cs"/>
      </a:defRPr>
    </a:lvl8pPr>
    <a:lvl9pPr marL="2154933" algn="l" defTabSz="538732" rtl="0" eaLnBrk="1" latinLnBrk="0" hangingPunct="1">
      <a:defRPr kumimoji="1" sz="106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1908" y="-1080"/>
      </p:cViewPr>
      <p:guideLst/>
    </p:cSldViewPr>
  </p:slideViewPr>
  <p:notesTextViewPr>
    <p:cViewPr>
      <p:scale>
        <a:sx n="1" d="1"/>
        <a:sy n="1" d="1"/>
      </p:scale>
      <p:origin x="0" y="0"/>
    </p:cViewPr>
  </p:notesTextViewPr>
  <p:notesViewPr>
    <p:cSldViewPr snapToGrid="0">
      <p:cViewPr varScale="1">
        <p:scale>
          <a:sx n="52" d="100"/>
          <a:sy n="52" d="100"/>
        </p:scale>
        <p:origin x="296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165100" y="-185738"/>
            <a:ext cx="7104063" cy="10263188"/>
          </a:xfrm>
          <a:prstGeom prst="rect">
            <a:avLst/>
          </a:prstGeom>
          <a:noFill/>
          <a:ln w="12700">
            <a:solidFill>
              <a:prstClr val="black"/>
            </a:solidFill>
          </a:ln>
        </p:spPr>
        <p:txBody>
          <a:bodyPr vert="horz" lIns="91440" tIns="45720" rIns="91440" bIns="45720" rtlCol="0" anchor="ctr"/>
          <a:lstStyle/>
          <a:p>
            <a:endParaRPr lang="ja-JP" altLang="en-US" dirty="0"/>
          </a:p>
        </p:txBody>
      </p:sp>
    </p:spTree>
    <p:extLst>
      <p:ext uri="{BB962C8B-B14F-4D97-AF65-F5344CB8AC3E}">
        <p14:creationId xmlns:p14="http://schemas.microsoft.com/office/powerpoint/2010/main" val="1649945063"/>
      </p:ext>
    </p:extLst>
  </p:cSld>
  <p:clrMap bg1="lt1" tx1="dk1" bg2="lt2" tx2="dk2" accent1="accent1" accent2="accent2" accent3="accent3" accent4="accent4" accent5="accent5" accent6="accent6" hlink="hlink" folHlink="folHlink"/>
  <p:notesStyle>
    <a:lvl1pPr marL="0" algn="l" defTabSz="914347" rtl="0" eaLnBrk="1" latinLnBrk="0" hangingPunct="1">
      <a:defRPr kumimoji="1" sz="1200" kern="1200">
        <a:solidFill>
          <a:schemeClr val="tx1"/>
        </a:solidFill>
        <a:latin typeface="+mn-lt"/>
        <a:ea typeface="+mn-ea"/>
        <a:cs typeface="+mn-cs"/>
      </a:defRPr>
    </a:lvl1pPr>
    <a:lvl2pPr marL="457173" algn="l" defTabSz="914347" rtl="0" eaLnBrk="1" latinLnBrk="0" hangingPunct="1">
      <a:defRPr kumimoji="1" sz="1200" kern="1200">
        <a:solidFill>
          <a:schemeClr val="tx1"/>
        </a:solidFill>
        <a:latin typeface="+mn-lt"/>
        <a:ea typeface="+mn-ea"/>
        <a:cs typeface="+mn-cs"/>
      </a:defRPr>
    </a:lvl2pPr>
    <a:lvl3pPr marL="914347" algn="l" defTabSz="914347" rtl="0" eaLnBrk="1" latinLnBrk="0" hangingPunct="1">
      <a:defRPr kumimoji="1" sz="1200" kern="1200">
        <a:solidFill>
          <a:schemeClr val="tx1"/>
        </a:solidFill>
        <a:latin typeface="+mn-lt"/>
        <a:ea typeface="+mn-ea"/>
        <a:cs typeface="+mn-cs"/>
      </a:defRPr>
    </a:lvl3pPr>
    <a:lvl4pPr marL="1371520" algn="l" defTabSz="914347" rtl="0" eaLnBrk="1" latinLnBrk="0" hangingPunct="1">
      <a:defRPr kumimoji="1" sz="1200" kern="1200">
        <a:solidFill>
          <a:schemeClr val="tx1"/>
        </a:solidFill>
        <a:latin typeface="+mn-lt"/>
        <a:ea typeface="+mn-ea"/>
        <a:cs typeface="+mn-cs"/>
      </a:defRPr>
    </a:lvl4pPr>
    <a:lvl5pPr marL="1828694" algn="l" defTabSz="914347" rtl="0" eaLnBrk="1" latinLnBrk="0" hangingPunct="1">
      <a:defRPr kumimoji="1" sz="1200" kern="1200">
        <a:solidFill>
          <a:schemeClr val="tx1"/>
        </a:solidFill>
        <a:latin typeface="+mn-lt"/>
        <a:ea typeface="+mn-ea"/>
        <a:cs typeface="+mn-cs"/>
      </a:defRPr>
    </a:lvl5pPr>
    <a:lvl6pPr marL="2285866" algn="l" defTabSz="914347" rtl="0" eaLnBrk="1" latinLnBrk="0" hangingPunct="1">
      <a:defRPr kumimoji="1" sz="1200" kern="1200">
        <a:solidFill>
          <a:schemeClr val="tx1"/>
        </a:solidFill>
        <a:latin typeface="+mn-lt"/>
        <a:ea typeface="+mn-ea"/>
        <a:cs typeface="+mn-cs"/>
      </a:defRPr>
    </a:lvl6pPr>
    <a:lvl7pPr marL="2743041" algn="l" defTabSz="914347" rtl="0" eaLnBrk="1" latinLnBrk="0" hangingPunct="1">
      <a:defRPr kumimoji="1" sz="1200" kern="1200">
        <a:solidFill>
          <a:schemeClr val="tx1"/>
        </a:solidFill>
        <a:latin typeface="+mn-lt"/>
        <a:ea typeface="+mn-ea"/>
        <a:cs typeface="+mn-cs"/>
      </a:defRPr>
    </a:lvl7pPr>
    <a:lvl8pPr marL="3200214" algn="l" defTabSz="914347" rtl="0" eaLnBrk="1" latinLnBrk="0" hangingPunct="1">
      <a:defRPr kumimoji="1" sz="1200" kern="1200">
        <a:solidFill>
          <a:schemeClr val="tx1"/>
        </a:solidFill>
        <a:latin typeface="+mn-lt"/>
        <a:ea typeface="+mn-ea"/>
        <a:cs typeface="+mn-cs"/>
      </a:defRPr>
    </a:lvl8pPr>
    <a:lvl9pPr marL="3657388" algn="l" defTabSz="914347"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8"/>
            <a:ext cx="5143500" cy="2391656"/>
          </a:xfrm>
        </p:spPr>
        <p:txBody>
          <a:bodyPr/>
          <a:lstStyle>
            <a:lvl1pPr marL="0" indent="0" algn="ctr">
              <a:buNone/>
              <a:defRPr sz="1800"/>
            </a:lvl1pPr>
            <a:lvl2pPr marL="342880" indent="0" algn="ctr">
              <a:buNone/>
              <a:defRPr sz="1500"/>
            </a:lvl2pPr>
            <a:lvl3pPr marL="685760" indent="0" algn="ctr">
              <a:buNone/>
              <a:defRPr sz="1350"/>
            </a:lvl3pPr>
            <a:lvl4pPr marL="1028642" indent="0" algn="ctr">
              <a:buNone/>
              <a:defRPr sz="1200"/>
            </a:lvl4pPr>
            <a:lvl5pPr marL="1371522" indent="0" algn="ctr">
              <a:buNone/>
              <a:defRPr sz="1200"/>
            </a:lvl5pPr>
            <a:lvl6pPr marL="1714402" indent="0" algn="ctr">
              <a:buNone/>
              <a:defRPr sz="1200"/>
            </a:lvl6pPr>
            <a:lvl7pPr marL="2057282" indent="0" algn="ctr">
              <a:buNone/>
              <a:defRPr sz="1200"/>
            </a:lvl7pPr>
            <a:lvl8pPr marL="2400163" indent="0" algn="ctr">
              <a:buNone/>
              <a:defRPr sz="1200"/>
            </a:lvl8pPr>
            <a:lvl9pPr marL="2743044"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691393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23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7"/>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7"/>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866599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42043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21"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21" y="6629229"/>
            <a:ext cx="5915025" cy="2166937"/>
          </a:xfrm>
        </p:spPr>
        <p:txBody>
          <a:bodyPr/>
          <a:lstStyle>
            <a:lvl1pPr marL="0" indent="0">
              <a:buNone/>
              <a:defRPr sz="1800">
                <a:solidFill>
                  <a:schemeClr val="tx1"/>
                </a:solidFill>
              </a:defRPr>
            </a:lvl1pPr>
            <a:lvl2pPr marL="342880" indent="0">
              <a:buNone/>
              <a:defRPr sz="1500">
                <a:solidFill>
                  <a:schemeClr val="tx1">
                    <a:tint val="75000"/>
                  </a:schemeClr>
                </a:solidFill>
              </a:defRPr>
            </a:lvl2pPr>
            <a:lvl3pPr marL="685760" indent="0">
              <a:buNone/>
              <a:defRPr sz="1350">
                <a:solidFill>
                  <a:schemeClr val="tx1">
                    <a:tint val="75000"/>
                  </a:schemeClr>
                </a:solidFill>
              </a:defRPr>
            </a:lvl3pPr>
            <a:lvl4pPr marL="1028642" indent="0">
              <a:buNone/>
              <a:defRPr sz="1200">
                <a:solidFill>
                  <a:schemeClr val="tx1">
                    <a:tint val="75000"/>
                  </a:schemeClr>
                </a:solidFill>
              </a:defRPr>
            </a:lvl4pPr>
            <a:lvl5pPr marL="1371522" indent="0">
              <a:buNone/>
              <a:defRPr sz="1200">
                <a:solidFill>
                  <a:schemeClr val="tx1">
                    <a:tint val="75000"/>
                  </a:schemeClr>
                </a:solidFill>
              </a:defRPr>
            </a:lvl5pPr>
            <a:lvl6pPr marL="1714402" indent="0">
              <a:buNone/>
              <a:defRPr sz="1200">
                <a:solidFill>
                  <a:schemeClr val="tx1">
                    <a:tint val="75000"/>
                  </a:schemeClr>
                </a:solidFill>
              </a:defRPr>
            </a:lvl6pPr>
            <a:lvl7pPr marL="2057282" indent="0">
              <a:buNone/>
              <a:defRPr sz="1200">
                <a:solidFill>
                  <a:schemeClr val="tx1">
                    <a:tint val="75000"/>
                  </a:schemeClr>
                </a:solidFill>
              </a:defRPr>
            </a:lvl7pPr>
            <a:lvl8pPr marL="2400163" indent="0">
              <a:buNone/>
              <a:defRPr sz="1200">
                <a:solidFill>
                  <a:schemeClr val="tx1">
                    <a:tint val="75000"/>
                  </a:schemeClr>
                </a:solidFill>
              </a:defRPr>
            </a:lvl8pPr>
            <a:lvl9pPr marL="2743044"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913864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600796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6" y="527406"/>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50"/>
            <a:ext cx="2901255"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5"/>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8" y="2428350"/>
            <a:ext cx="2915543" cy="1190095"/>
          </a:xfrm>
        </p:spPr>
        <p:txBody>
          <a:bodyPr anchor="b"/>
          <a:lstStyle>
            <a:lvl1pPr marL="0" indent="0">
              <a:buNone/>
              <a:defRPr sz="1800" b="1"/>
            </a:lvl1pPr>
            <a:lvl2pPr marL="342880" indent="0">
              <a:buNone/>
              <a:defRPr sz="1500" b="1"/>
            </a:lvl2pPr>
            <a:lvl3pPr marL="685760" indent="0">
              <a:buNone/>
              <a:defRPr sz="1350" b="1"/>
            </a:lvl3pPr>
            <a:lvl4pPr marL="1028642" indent="0">
              <a:buNone/>
              <a:defRPr sz="1200" b="1"/>
            </a:lvl4pPr>
            <a:lvl5pPr marL="1371522" indent="0">
              <a:buNone/>
              <a:defRPr sz="1200" b="1"/>
            </a:lvl5pPr>
            <a:lvl6pPr marL="1714402" indent="0">
              <a:buNone/>
              <a:defRPr sz="1200" b="1"/>
            </a:lvl6pPr>
            <a:lvl7pPr marL="2057282" indent="0">
              <a:buNone/>
              <a:defRPr sz="1200" b="1"/>
            </a:lvl7pPr>
            <a:lvl8pPr marL="2400163" indent="0">
              <a:buNone/>
              <a:defRPr sz="1200" b="1"/>
            </a:lvl8pPr>
            <a:lvl9pPr marL="2743044"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8" y="3618445"/>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87952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77247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270248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8" y="1426284"/>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3106723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8" y="1426284"/>
            <a:ext cx="3471863" cy="7039681"/>
          </a:xfrm>
        </p:spPr>
        <p:txBody>
          <a:bodyPr anchor="t"/>
          <a:lstStyle>
            <a:lvl1pPr marL="0" indent="0">
              <a:buNone/>
              <a:defRPr sz="2400"/>
            </a:lvl1pPr>
            <a:lvl2pPr marL="342880" indent="0">
              <a:buNone/>
              <a:defRPr sz="2100"/>
            </a:lvl2pPr>
            <a:lvl3pPr marL="685760" indent="0">
              <a:buNone/>
              <a:defRPr sz="1800"/>
            </a:lvl3pPr>
            <a:lvl4pPr marL="1028642" indent="0">
              <a:buNone/>
              <a:defRPr sz="1500"/>
            </a:lvl4pPr>
            <a:lvl5pPr marL="1371522" indent="0">
              <a:buNone/>
              <a:defRPr sz="1500"/>
            </a:lvl5pPr>
            <a:lvl6pPr marL="1714402" indent="0">
              <a:buNone/>
              <a:defRPr sz="1500"/>
            </a:lvl6pPr>
            <a:lvl7pPr marL="2057282" indent="0">
              <a:buNone/>
              <a:defRPr sz="1500"/>
            </a:lvl7pPr>
            <a:lvl8pPr marL="2400163" indent="0">
              <a:buNone/>
              <a:defRPr sz="1500"/>
            </a:lvl8pPr>
            <a:lvl9pPr marL="2743044"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880" indent="0">
              <a:buNone/>
              <a:defRPr sz="1050"/>
            </a:lvl2pPr>
            <a:lvl3pPr marL="685760" indent="0">
              <a:buNone/>
              <a:defRPr sz="900"/>
            </a:lvl3pPr>
            <a:lvl4pPr marL="1028642" indent="0">
              <a:buNone/>
              <a:defRPr sz="750"/>
            </a:lvl4pPr>
            <a:lvl5pPr marL="1371522" indent="0">
              <a:buNone/>
              <a:defRPr sz="750"/>
            </a:lvl5pPr>
            <a:lvl6pPr marL="1714402" indent="0">
              <a:buNone/>
              <a:defRPr sz="750"/>
            </a:lvl6pPr>
            <a:lvl7pPr marL="2057282" indent="0">
              <a:buNone/>
              <a:defRPr sz="750"/>
            </a:lvl7pPr>
            <a:lvl8pPr marL="2400163" indent="0">
              <a:buNone/>
              <a:defRPr sz="750"/>
            </a:lvl8pPr>
            <a:lvl9pPr marL="2743044"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F79AE35-97DE-439F-9D48-3C74064CEEB5}" type="datetimeFigureOut">
              <a:rPr kumimoji="1" lang="ja-JP" altLang="en-US" smtClean="0"/>
              <a:t>2019/8/27</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01270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92" y="527406"/>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92"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F79AE35-97DE-439F-9D48-3C74064CEEB5}" type="datetimeFigureOut">
              <a:rPr kumimoji="1" lang="ja-JP" altLang="en-US" smtClean="0"/>
              <a:t>2019/8/27</a:t>
            </a:fld>
            <a:endParaRPr kumimoji="1" lang="ja-JP" altLang="en-US" dirty="0"/>
          </a:p>
        </p:txBody>
      </p:sp>
      <p:sp>
        <p:nvSpPr>
          <p:cNvPr id="5" name="Footer Placeholder 4"/>
          <p:cNvSpPr>
            <a:spLocks noGrp="1"/>
          </p:cNvSpPr>
          <p:nvPr>
            <p:ph type="ftr" sz="quarter" idx="3"/>
          </p:nvPr>
        </p:nvSpPr>
        <p:spPr>
          <a:xfrm>
            <a:off x="2271717"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2B61784-71C2-46DA-871C-A45E79C86EC5}" type="slidenum">
              <a:rPr kumimoji="1" lang="ja-JP" altLang="en-US" smtClean="0"/>
              <a:t>‹#›</a:t>
            </a:fld>
            <a:endParaRPr kumimoji="1" lang="ja-JP" altLang="en-US" dirty="0"/>
          </a:p>
        </p:txBody>
      </p:sp>
    </p:spTree>
    <p:extLst>
      <p:ext uri="{BB962C8B-B14F-4D97-AF65-F5344CB8AC3E}">
        <p14:creationId xmlns:p14="http://schemas.microsoft.com/office/powerpoint/2010/main" val="17913912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76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0" indent="-171440" algn="l" defTabSz="68576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1" indent="-171440" algn="l" defTabSz="68576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0" algn="l" defTabSz="68576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2"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3"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4" indent="-171440" algn="l" defTabSz="68576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0" rtl="0" eaLnBrk="1" latinLnBrk="0" hangingPunct="1">
        <a:defRPr kumimoji="1" sz="1350" kern="1200">
          <a:solidFill>
            <a:schemeClr val="tx1"/>
          </a:solidFill>
          <a:latin typeface="+mn-lt"/>
          <a:ea typeface="+mn-ea"/>
          <a:cs typeface="+mn-cs"/>
        </a:defRPr>
      </a:lvl1pPr>
      <a:lvl2pPr marL="342880" algn="l" defTabSz="685760" rtl="0" eaLnBrk="1" latinLnBrk="0" hangingPunct="1">
        <a:defRPr kumimoji="1" sz="1350" kern="1200">
          <a:solidFill>
            <a:schemeClr val="tx1"/>
          </a:solidFill>
          <a:latin typeface="+mn-lt"/>
          <a:ea typeface="+mn-ea"/>
          <a:cs typeface="+mn-cs"/>
        </a:defRPr>
      </a:lvl2pPr>
      <a:lvl3pPr marL="685760" algn="l" defTabSz="685760" rtl="0" eaLnBrk="1" latinLnBrk="0" hangingPunct="1">
        <a:defRPr kumimoji="1" sz="1350" kern="1200">
          <a:solidFill>
            <a:schemeClr val="tx1"/>
          </a:solidFill>
          <a:latin typeface="+mn-lt"/>
          <a:ea typeface="+mn-ea"/>
          <a:cs typeface="+mn-cs"/>
        </a:defRPr>
      </a:lvl3pPr>
      <a:lvl4pPr marL="1028642" algn="l" defTabSz="685760" rtl="0" eaLnBrk="1" latinLnBrk="0" hangingPunct="1">
        <a:defRPr kumimoji="1" sz="1350" kern="1200">
          <a:solidFill>
            <a:schemeClr val="tx1"/>
          </a:solidFill>
          <a:latin typeface="+mn-lt"/>
          <a:ea typeface="+mn-ea"/>
          <a:cs typeface="+mn-cs"/>
        </a:defRPr>
      </a:lvl4pPr>
      <a:lvl5pPr marL="1371522" algn="l" defTabSz="685760" rtl="0" eaLnBrk="1" latinLnBrk="0" hangingPunct="1">
        <a:defRPr kumimoji="1" sz="1350" kern="1200">
          <a:solidFill>
            <a:schemeClr val="tx1"/>
          </a:solidFill>
          <a:latin typeface="+mn-lt"/>
          <a:ea typeface="+mn-ea"/>
          <a:cs typeface="+mn-cs"/>
        </a:defRPr>
      </a:lvl5pPr>
      <a:lvl6pPr marL="1714402" algn="l" defTabSz="685760" rtl="0" eaLnBrk="1" latinLnBrk="0" hangingPunct="1">
        <a:defRPr kumimoji="1" sz="1350" kern="1200">
          <a:solidFill>
            <a:schemeClr val="tx1"/>
          </a:solidFill>
          <a:latin typeface="+mn-lt"/>
          <a:ea typeface="+mn-ea"/>
          <a:cs typeface="+mn-cs"/>
        </a:defRPr>
      </a:lvl6pPr>
      <a:lvl7pPr marL="2057282" algn="l" defTabSz="685760" rtl="0" eaLnBrk="1" latinLnBrk="0" hangingPunct="1">
        <a:defRPr kumimoji="1" sz="1350" kern="1200">
          <a:solidFill>
            <a:schemeClr val="tx1"/>
          </a:solidFill>
          <a:latin typeface="+mn-lt"/>
          <a:ea typeface="+mn-ea"/>
          <a:cs typeface="+mn-cs"/>
        </a:defRPr>
      </a:lvl7pPr>
      <a:lvl8pPr marL="2400163" algn="l" defTabSz="685760" rtl="0" eaLnBrk="1" latinLnBrk="0" hangingPunct="1">
        <a:defRPr kumimoji="1" sz="1350" kern="1200">
          <a:solidFill>
            <a:schemeClr val="tx1"/>
          </a:solidFill>
          <a:latin typeface="+mn-lt"/>
          <a:ea typeface="+mn-ea"/>
          <a:cs typeface="+mn-cs"/>
        </a:defRPr>
      </a:lvl8pPr>
      <a:lvl9pPr marL="2743044" algn="l" defTabSz="68576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emf"/><Relationship Id="rId4" Type="http://schemas.openxmlformats.org/officeDocument/2006/relationships/image" Target="../media/image3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73037" y="6897285"/>
            <a:ext cx="6455491" cy="1436813"/>
          </a:xfrm>
          <a:prstGeom prst="rect">
            <a:avLst/>
          </a:prstGeom>
        </p:spPr>
      </p:pic>
      <p:sp>
        <p:nvSpPr>
          <p:cNvPr id="3" name="コンテンツ プレースホルダー 2"/>
          <p:cNvSpPr>
            <a:spLocks noGrp="1"/>
          </p:cNvSpPr>
          <p:nvPr>
            <p:ph idx="1"/>
          </p:nvPr>
        </p:nvSpPr>
        <p:spPr>
          <a:xfrm>
            <a:off x="272616" y="698401"/>
            <a:ext cx="6209731" cy="774493"/>
          </a:xfrm>
        </p:spPr>
        <p:txBody>
          <a:bodyPr>
            <a:normAutofit lnSpcReduction="10000"/>
          </a:bodyPr>
          <a:lstStyle/>
          <a:p>
            <a:pPr marL="0" indent="0">
              <a:buNone/>
            </a:pPr>
            <a:r>
              <a:rPr lang="ja-JP" altLang="en-US" sz="1400" b="1" dirty="0">
                <a:solidFill>
                  <a:srgbClr val="0070C0"/>
                </a:solidFill>
                <a:latin typeface="メイリオ" panose="020B0604030504040204" pitchFamily="50" charset="-128"/>
                <a:ea typeface="メイリオ" panose="020B0604030504040204" pitchFamily="50" charset="-128"/>
              </a:rPr>
              <a:t>目標像・使命</a:t>
            </a:r>
            <a:endParaRPr lang="en-US" altLang="ja-JP" sz="1400" b="1" dirty="0">
              <a:solidFill>
                <a:srgbClr val="0070C0"/>
              </a:solidFill>
              <a:latin typeface="メイリオ" panose="020B0604030504040204" pitchFamily="50" charset="-128"/>
              <a:ea typeface="メイリオ" panose="020B0604030504040204" pitchFamily="50" charset="-128"/>
            </a:endParaRPr>
          </a:p>
          <a:p>
            <a:pPr marL="342880" lvl="1" indent="0">
              <a:buNone/>
            </a:pPr>
            <a:r>
              <a:rPr lang="ja-JP" altLang="en-US" sz="1200" dirty="0">
                <a:latin typeface="メイリオ" panose="020B0604030504040204" pitchFamily="50" charset="-128"/>
                <a:ea typeface="メイリオ" panose="020B0604030504040204" pitchFamily="50" charset="-128"/>
              </a:rPr>
              <a:t>大阪経済の活性化と豊かで安定した市民生活を支える大阪港の実現のため、港湾機能の強化、都市環境の保全並びに臨海地域の活性化に資する施策を、重点的、効果的に進めます。</a:t>
            </a:r>
            <a:endParaRPr lang="en-US" altLang="ja-JP" sz="1200" dirty="0">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36177" y="8371085"/>
            <a:ext cx="6585388"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港湾施設提供事業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港湾機能を効率的に発揮させるために必要な埠頭用地、上屋、荷役機械等を整備しています。</a:t>
            </a:r>
          </a:p>
        </p:txBody>
      </p:sp>
      <p:sp>
        <p:nvSpPr>
          <p:cNvPr id="5" name="テキスト ボックス 4"/>
          <p:cNvSpPr txBox="1"/>
          <p:nvPr/>
        </p:nvSpPr>
        <p:spPr>
          <a:xfrm>
            <a:off x="136183" y="9091706"/>
            <a:ext cx="6585387" cy="615553"/>
          </a:xfrm>
          <a:prstGeom prst="rect">
            <a:avLst/>
          </a:prstGeom>
          <a:noFill/>
        </p:spPr>
        <p:txBody>
          <a:bodyPr wrap="square" rtlCol="0">
            <a:spAutoFit/>
          </a:bodyPr>
          <a:lstStyle/>
          <a:p>
            <a:r>
              <a:rPr lang="ja-JP" altLang="en-US" sz="14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400" b="1" dirty="0">
              <a:solidFill>
                <a:srgbClr val="0070C0"/>
              </a:solidFill>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流通施設用地や保管施設用地等物流の効率化に資するものや都市機能用地等を造成しています。</a:t>
            </a:r>
          </a:p>
        </p:txBody>
      </p:sp>
      <p:sp>
        <p:nvSpPr>
          <p:cNvPr id="11"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fontScale="92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3"/>
            </a:pPr>
            <a:r>
              <a:rPr lang="ja-JP" altLang="en-US" sz="1600" b="1" dirty="0">
                <a:latin typeface="メイリオ" panose="020B0604030504040204" pitchFamily="50" charset="-128"/>
                <a:ea typeface="メイリオ" panose="020B0604030504040204" pitchFamily="50" charset="-128"/>
              </a:rPr>
              <a:t>港営事業会計について</a:t>
            </a:r>
          </a:p>
        </p:txBody>
      </p:sp>
      <p:sp>
        <p:nvSpPr>
          <p:cNvPr id="12" name="テキスト ボックス 11"/>
          <p:cNvSpPr txBox="1"/>
          <p:nvPr/>
        </p:nvSpPr>
        <p:spPr>
          <a:xfrm>
            <a:off x="6589978" y="9690556"/>
            <a:ext cx="287258"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４</a:t>
            </a:r>
          </a:p>
        </p:txBody>
      </p:sp>
      <p:sp>
        <p:nvSpPr>
          <p:cNvPr id="10" name="正方形/長方形 9"/>
          <p:cNvSpPr/>
          <p:nvPr/>
        </p:nvSpPr>
        <p:spPr>
          <a:xfrm>
            <a:off x="192160" y="625845"/>
            <a:ext cx="6473680" cy="847049"/>
          </a:xfrm>
          <a:prstGeom prst="rect">
            <a:avLst/>
          </a:prstGeom>
          <a:solidFill>
            <a:schemeClr val="accent1">
              <a:lumMod val="20000"/>
              <a:lumOff val="80000"/>
              <a:alpha val="23000"/>
            </a:schemeClr>
          </a:solidFill>
          <a:ln>
            <a:solidFill>
              <a:schemeClr val="accent1">
                <a:lumMod val="20000"/>
                <a:lumOff val="8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8" name="直線コネクタ 7"/>
          <p:cNvCxnSpPr/>
          <p:nvPr/>
        </p:nvCxnSpPr>
        <p:spPr>
          <a:xfrm>
            <a:off x="1760902" y="8507283"/>
            <a:ext cx="4912145"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1554453" y="9220907"/>
            <a:ext cx="5123171"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73037" y="1616865"/>
            <a:ext cx="6585387" cy="646331"/>
          </a:xfrm>
          <a:prstGeom prst="rect">
            <a:avLst/>
          </a:prstGeom>
          <a:noFill/>
        </p:spPr>
        <p:txBody>
          <a:bodyPr wrap="square" rtlCol="0">
            <a:spAutoFit/>
          </a:bodyPr>
          <a:lstStyle/>
          <a:p>
            <a:pPr>
              <a:lnSpc>
                <a:spcPct val="150000"/>
              </a:lnSpc>
            </a:pPr>
            <a:r>
              <a:rPr lang="ja-JP" altLang="en-US" sz="1200" b="1" dirty="0" smtClean="0">
                <a:latin typeface="メイリオ" panose="020B0604030504040204" pitchFamily="50" charset="-128"/>
                <a:ea typeface="メイリオ" panose="020B0604030504040204" pitchFamily="50" charset="-128"/>
              </a:rPr>
              <a:t>平成</a:t>
            </a:r>
            <a:r>
              <a:rPr lang="en-US" altLang="ja-JP" sz="1200" b="1" dirty="0" smtClean="0">
                <a:latin typeface="メイリオ" panose="020B0604030504040204" pitchFamily="50" charset="-128"/>
                <a:ea typeface="メイリオ" panose="020B0604030504040204" pitchFamily="50" charset="-128"/>
              </a:rPr>
              <a:t>3</a:t>
            </a:r>
            <a:r>
              <a:rPr lang="en-US" altLang="ja-JP" sz="1200" b="1" dirty="0">
                <a:latin typeface="メイリオ" panose="020B0604030504040204" pitchFamily="50" charset="-128"/>
                <a:ea typeface="メイリオ" panose="020B0604030504040204" pitchFamily="50" charset="-128"/>
              </a:rPr>
              <a:t>0</a:t>
            </a:r>
            <a:r>
              <a:rPr lang="ja-JP" altLang="en-US" sz="1200" b="1" dirty="0" smtClean="0">
                <a:latin typeface="メイリオ" panose="020B0604030504040204" pitchFamily="50" charset="-128"/>
                <a:ea typeface="メイリオ" panose="020B0604030504040204" pitchFamily="50" charset="-128"/>
              </a:rPr>
              <a:t>年度決算状況</a:t>
            </a:r>
            <a:endParaRPr lang="en-US" altLang="ja-JP" sz="1200" b="1" dirty="0" smtClean="0">
              <a:latin typeface="メイリオ" panose="020B0604030504040204" pitchFamily="50" charset="-128"/>
              <a:ea typeface="メイリオ" panose="020B0604030504040204" pitchFamily="50" charset="-128"/>
            </a:endParaRPr>
          </a:p>
          <a:p>
            <a:pPr>
              <a:lnSpc>
                <a:spcPct val="150000"/>
              </a:lnSpc>
            </a:pPr>
            <a:r>
              <a:rPr lang="ja-JP" altLang="en-US" sz="1200" b="1" dirty="0" smtClean="0">
                <a:latin typeface="メイリオ" panose="020B0604030504040204" pitchFamily="50" charset="-128"/>
                <a:ea typeface="メイリオ" panose="020B0604030504040204" pitchFamily="50" charset="-128"/>
              </a:rPr>
              <a:t>　</a:t>
            </a:r>
            <a:r>
              <a:rPr lang="en-US" altLang="ja-JP" sz="1100" b="1" dirty="0" smtClean="0">
                <a:solidFill>
                  <a:srgbClr val="FF0000"/>
                </a:solidFill>
                <a:latin typeface="メイリオ" panose="020B0604030504040204" pitchFamily="50" charset="-128"/>
                <a:ea typeface="メイリオ" panose="020B0604030504040204" pitchFamily="50" charset="-128"/>
              </a:rPr>
              <a:t>※</a:t>
            </a:r>
            <a:r>
              <a:rPr lang="ja-JP" altLang="en-US" sz="1100" b="1" dirty="0" smtClean="0">
                <a:solidFill>
                  <a:srgbClr val="FF0000"/>
                </a:solidFill>
                <a:latin typeface="メイリオ" panose="020B0604030504040204" pitchFamily="50" charset="-128"/>
                <a:ea typeface="メイリオ" panose="020B0604030504040204" pitchFamily="50" charset="-128"/>
              </a:rPr>
              <a:t>港湾施設提供事業と大阪港埋立事業との間での会計内取引の金額を消去しています。</a:t>
            </a:r>
            <a:endParaRPr lang="ja-JP" altLang="en-US" sz="1100" b="1" dirty="0">
              <a:solidFill>
                <a:srgbClr val="FF0000"/>
              </a:solidFill>
              <a:latin typeface="メイリオ" panose="020B0604030504040204" pitchFamily="50" charset="-128"/>
              <a:ea typeface="メイリオ" panose="020B0604030504040204" pitchFamily="50" charset="-128"/>
            </a:endParaRPr>
          </a:p>
        </p:txBody>
      </p:sp>
      <p:pic>
        <p:nvPicPr>
          <p:cNvPr id="14" name="図 13"/>
          <p:cNvPicPr>
            <a:picLocks noChangeAspect="1"/>
          </p:cNvPicPr>
          <p:nvPr/>
        </p:nvPicPr>
        <p:blipFill>
          <a:blip r:embed="rId3"/>
          <a:stretch>
            <a:fillRect/>
          </a:stretch>
        </p:blipFill>
        <p:spPr>
          <a:xfrm>
            <a:off x="3533461" y="2215151"/>
            <a:ext cx="3243353" cy="4682134"/>
          </a:xfrm>
          <a:prstGeom prst="rect">
            <a:avLst/>
          </a:prstGeom>
        </p:spPr>
      </p:pic>
      <p:pic>
        <p:nvPicPr>
          <p:cNvPr id="15" name="図 14"/>
          <p:cNvPicPr>
            <a:picLocks noChangeAspect="1"/>
          </p:cNvPicPr>
          <p:nvPr/>
        </p:nvPicPr>
        <p:blipFill>
          <a:blip r:embed="rId4"/>
          <a:stretch>
            <a:fillRect/>
          </a:stretch>
        </p:blipFill>
        <p:spPr>
          <a:xfrm>
            <a:off x="191614" y="2215151"/>
            <a:ext cx="3237257" cy="4688230"/>
          </a:xfrm>
          <a:prstGeom prst="rect">
            <a:avLst/>
          </a:prstGeom>
        </p:spPr>
      </p:pic>
    </p:spTree>
    <p:extLst>
      <p:ext uri="{BB962C8B-B14F-4D97-AF65-F5344CB8AC3E}">
        <p14:creationId xmlns:p14="http://schemas.microsoft.com/office/powerpoint/2010/main" val="25933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6729" y="5534782"/>
            <a:ext cx="6663506" cy="3365284"/>
          </a:xfrm>
          <a:prstGeom prst="rect">
            <a:avLst/>
          </a:prstGeom>
        </p:spPr>
      </p:pic>
      <p:pic>
        <p:nvPicPr>
          <p:cNvPr id="6" name="図 5"/>
          <p:cNvPicPr>
            <a:picLocks noChangeAspect="1"/>
          </p:cNvPicPr>
          <p:nvPr/>
        </p:nvPicPr>
        <p:blipFill>
          <a:blip r:embed="rId3"/>
          <a:stretch>
            <a:fillRect/>
          </a:stretch>
        </p:blipFill>
        <p:spPr>
          <a:xfrm>
            <a:off x="97247" y="1309707"/>
            <a:ext cx="6663506" cy="3359187"/>
          </a:xfrm>
          <a:prstGeom prst="rect">
            <a:avLst/>
          </a:prstGeom>
        </p:spPr>
      </p:pic>
      <p:sp>
        <p:nvSpPr>
          <p:cNvPr id="5" name="タイトル 1"/>
          <p:cNvSpPr txBox="1">
            <a:spLocks/>
          </p:cNvSpPr>
          <p:nvPr/>
        </p:nvSpPr>
        <p:spPr>
          <a:xfrm>
            <a:off x="-1" y="346623"/>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smtClean="0">
                <a:latin typeface="メイリオ" panose="020B0604030504040204" pitchFamily="50" charset="-128"/>
                <a:ea typeface="メイリオ" panose="020B0604030504040204" pitchFamily="50" charset="-128"/>
              </a:rPr>
              <a:t>港湾</a:t>
            </a:r>
            <a:r>
              <a:rPr lang="ja-JP" altLang="en-US" sz="1600" b="1" dirty="0">
                <a:latin typeface="メイリオ" panose="020B0604030504040204" pitchFamily="50" charset="-128"/>
                <a:ea typeface="メイリオ" panose="020B0604030504040204" pitchFamily="50" charset="-128"/>
              </a:rPr>
              <a:t>施設提供事業</a:t>
            </a:r>
          </a:p>
        </p:txBody>
      </p:sp>
      <p:sp>
        <p:nvSpPr>
          <p:cNvPr id="9" name="タイトル 1"/>
          <p:cNvSpPr txBox="1">
            <a:spLocks/>
          </p:cNvSpPr>
          <p:nvPr/>
        </p:nvSpPr>
        <p:spPr>
          <a:xfrm>
            <a:off x="93304" y="1034119"/>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a:pPr>
            <a:r>
              <a:rPr lang="ja-JP" altLang="en-US" sz="1600" b="1" dirty="0" smtClean="0">
                <a:solidFill>
                  <a:srgbClr val="0070C0"/>
                </a:solidFill>
                <a:latin typeface="メイリオ" panose="020B0604030504040204" pitchFamily="50" charset="-128"/>
                <a:ea typeface="メイリオ" panose="020B0604030504040204" pitchFamily="50" charset="-128"/>
              </a:rPr>
              <a:t>収益性</a:t>
            </a:r>
            <a:endParaRPr lang="ja-JP" altLang="en-US" sz="1600" b="1" dirty="0">
              <a:solidFill>
                <a:srgbClr val="0070C0"/>
              </a:solidFill>
              <a:latin typeface="メイリオ" panose="020B0604030504040204" pitchFamily="50" charset="-128"/>
              <a:ea typeface="メイリオ" panose="020B0604030504040204" pitchFamily="50" charset="-128"/>
            </a:endParaRPr>
          </a:p>
        </p:txBody>
      </p:sp>
      <p:pic>
        <p:nvPicPr>
          <p:cNvPr id="15" name="図 14"/>
          <p:cNvPicPr>
            <a:picLocks noChangeAspect="1"/>
          </p:cNvPicPr>
          <p:nvPr/>
        </p:nvPicPr>
        <p:blipFill>
          <a:blip r:embed="rId4"/>
          <a:stretch>
            <a:fillRect/>
          </a:stretch>
        </p:blipFill>
        <p:spPr>
          <a:xfrm>
            <a:off x="102405" y="4680383"/>
            <a:ext cx="4118785" cy="381938"/>
          </a:xfrm>
          <a:prstGeom prst="rect">
            <a:avLst/>
          </a:prstGeom>
        </p:spPr>
      </p:pic>
      <p:pic>
        <p:nvPicPr>
          <p:cNvPr id="16" name="図 15"/>
          <p:cNvPicPr>
            <a:picLocks noChangeAspect="1"/>
          </p:cNvPicPr>
          <p:nvPr/>
        </p:nvPicPr>
        <p:blipFill>
          <a:blip r:embed="rId5"/>
          <a:stretch>
            <a:fillRect/>
          </a:stretch>
        </p:blipFill>
        <p:spPr>
          <a:xfrm>
            <a:off x="90235" y="8907730"/>
            <a:ext cx="2891333" cy="381938"/>
          </a:xfrm>
          <a:prstGeom prst="rect">
            <a:avLst/>
          </a:prstGeom>
        </p:spPr>
      </p:pic>
      <p:sp>
        <p:nvSpPr>
          <p:cNvPr id="17"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8" name="テキスト ボックス 17"/>
          <p:cNvSpPr txBox="1"/>
          <p:nvPr/>
        </p:nvSpPr>
        <p:spPr>
          <a:xfrm>
            <a:off x="-12825" y="970097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13</a:t>
            </a:r>
            <a:endParaRPr lang="ja-JP" altLang="en-US" sz="800"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93741" y="5001936"/>
            <a:ext cx="6660000" cy="49051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当該年度において、営業費用が営業収益によってどの程度賄われているかを示すものである。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数値が</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％未満の場合、営業損失が生じていることを意味する。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90235" y="9247905"/>
            <a:ext cx="6660000" cy="49051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当該年度において、経常費用が経常収益によってどの程度賄われているかを示すものである。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数値が</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％未満の場合、経常損失が生じていることを意味する。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26993" y="724321"/>
            <a:ext cx="4852610"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88140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94898" y="766834"/>
            <a:ext cx="6663506" cy="3359187"/>
          </a:xfrm>
          <a:prstGeom prst="rect">
            <a:avLst/>
          </a:prstGeom>
        </p:spPr>
      </p:pic>
      <p:sp>
        <p:nvSpPr>
          <p:cNvPr id="4" name="コンテンツ プレースホルダー 2"/>
          <p:cNvSpPr txBox="1">
            <a:spLocks/>
          </p:cNvSpPr>
          <p:nvPr/>
        </p:nvSpPr>
        <p:spPr>
          <a:xfrm>
            <a:off x="0" y="5104702"/>
            <a:ext cx="6858000" cy="458585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港湾施設提供事業の収益性について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荷役機械事業の収益性については、各指標ともに、前年度と比較</a:t>
            </a:r>
            <a:r>
              <a:rPr lang="ja-JP" altLang="en-US" sz="1200" dirty="0" smtClean="0">
                <a:latin typeface="メイリオ" panose="020B0604030504040204" pitchFamily="50" charset="-128"/>
                <a:ea typeface="メイリオ" panose="020B0604030504040204" pitchFamily="50" charset="-128"/>
              </a:rPr>
              <a:t>して</a:t>
            </a:r>
            <a:r>
              <a:rPr lang="ja-JP" altLang="en-US" sz="1200" dirty="0">
                <a:latin typeface="メイリオ" panose="020B0604030504040204" pitchFamily="50" charset="-128"/>
                <a:ea typeface="メイリオ" panose="020B0604030504040204" pitchFamily="50" charset="-128"/>
              </a:rPr>
              <a:t>改善</a:t>
            </a:r>
            <a:r>
              <a:rPr lang="ja-JP" altLang="en-US" sz="1200" dirty="0" smtClean="0">
                <a:latin typeface="メイリオ" panose="020B0604030504040204" pitchFamily="50" charset="-128"/>
                <a:ea typeface="メイリオ" panose="020B0604030504040204" pitchFamily="50" charset="-128"/>
              </a:rPr>
              <a:t>して</a:t>
            </a:r>
            <a:r>
              <a:rPr lang="ja-JP" altLang="en-US" sz="1200" dirty="0">
                <a:latin typeface="メイリオ" panose="020B0604030504040204" pitchFamily="50" charset="-128"/>
                <a:ea typeface="メイリオ" panose="020B0604030504040204" pitchFamily="50" charset="-128"/>
              </a:rPr>
              <a:t>おります</a:t>
            </a:r>
            <a:r>
              <a:rPr lang="ja-JP" altLang="en-US" sz="1200" dirty="0" smtClean="0">
                <a:latin typeface="メイリオ" panose="020B0604030504040204" pitchFamily="50" charset="-128"/>
                <a:ea typeface="メイリオ" panose="020B0604030504040204" pitchFamily="50" charset="-128"/>
              </a:rPr>
              <a:t>。こ</a:t>
            </a:r>
            <a:r>
              <a:rPr lang="ja-JP" altLang="en-US" sz="1200" dirty="0">
                <a:latin typeface="メイリオ" panose="020B0604030504040204" pitchFamily="50" charset="-128"/>
                <a:ea typeface="メイリオ" panose="020B0604030504040204" pitchFamily="50" charset="-128"/>
              </a:rPr>
              <a:t>れ</a:t>
            </a:r>
            <a:r>
              <a:rPr lang="ja-JP" altLang="en-US" sz="1200" dirty="0" smtClean="0">
                <a:latin typeface="メイリオ" panose="020B0604030504040204" pitchFamily="50" charset="-128"/>
                <a:ea typeface="メイリオ" panose="020B0604030504040204" pitchFamily="50" charset="-128"/>
              </a:rPr>
              <a:t>は、</a:t>
            </a:r>
            <a:r>
              <a:rPr lang="ja-JP" altLang="en-US" sz="1200" dirty="0">
                <a:latin typeface="メイリオ" panose="020B0604030504040204" pitchFamily="50" charset="-128"/>
                <a:ea typeface="メイリオ" panose="020B0604030504040204" pitchFamily="50" charset="-128"/>
              </a:rPr>
              <a:t>前年度</a:t>
            </a:r>
            <a:r>
              <a:rPr lang="ja-JP" altLang="en-US" sz="1200" dirty="0" smtClean="0">
                <a:latin typeface="メイリオ" panose="020B0604030504040204" pitchFamily="50" charset="-128"/>
                <a:ea typeface="メイリオ" panose="020B0604030504040204" pitchFamily="50" charset="-128"/>
              </a:rPr>
              <a:t>に実施した荷役</a:t>
            </a:r>
            <a:r>
              <a:rPr lang="ja-JP" altLang="en-US" sz="1200" dirty="0">
                <a:latin typeface="メイリオ" panose="020B0604030504040204" pitchFamily="50" charset="-128"/>
                <a:ea typeface="メイリオ" panose="020B0604030504040204" pitchFamily="50" charset="-128"/>
              </a:rPr>
              <a:t>機械の劣化診断</a:t>
            </a:r>
            <a:r>
              <a:rPr lang="ja-JP" altLang="en-US" sz="1200" dirty="0" smtClean="0">
                <a:latin typeface="メイリオ" panose="020B0604030504040204" pitchFamily="50" charset="-128"/>
                <a:ea typeface="メイリオ" panose="020B0604030504040204" pitchFamily="50" charset="-128"/>
              </a:rPr>
              <a:t>業務の費用が皆減したことなどにより営業</a:t>
            </a:r>
            <a:r>
              <a:rPr lang="ja-JP" altLang="en-US" sz="1200" dirty="0">
                <a:latin typeface="メイリオ" panose="020B0604030504040204" pitchFamily="50" charset="-128"/>
                <a:ea typeface="メイリオ" panose="020B0604030504040204" pitchFamily="50" charset="-128"/>
              </a:rPr>
              <a:t>費用</a:t>
            </a:r>
            <a:r>
              <a:rPr lang="ja-JP" altLang="en-US" sz="1200" dirty="0" smtClean="0">
                <a:latin typeface="メイリオ" panose="020B0604030504040204" pitchFamily="50" charset="-128"/>
                <a:ea typeface="メイリオ" panose="020B0604030504040204" pitchFamily="50" charset="-128"/>
              </a:rPr>
              <a:t>が</a:t>
            </a:r>
            <a:r>
              <a:rPr lang="ja-JP" altLang="en-US" sz="1200" dirty="0">
                <a:latin typeface="メイリオ" panose="020B0604030504040204" pitchFamily="50" charset="-128"/>
                <a:ea typeface="メイリオ" panose="020B0604030504040204" pitchFamily="50" charset="-128"/>
              </a:rPr>
              <a:t>減少</a:t>
            </a:r>
            <a:r>
              <a:rPr lang="ja-JP" altLang="en-US" sz="1200" dirty="0" smtClean="0">
                <a:latin typeface="メイリオ" panose="020B0604030504040204" pitchFamily="50" charset="-128"/>
                <a:ea typeface="メイリオ" panose="020B0604030504040204" pitchFamily="50" charset="-128"/>
              </a:rPr>
              <a:t>したことなどによるもので</a:t>
            </a:r>
            <a:r>
              <a:rPr lang="ja-JP" altLang="en-US" sz="1200" dirty="0">
                <a:latin typeface="メイリオ" panose="020B0604030504040204" pitchFamily="50" charset="-128"/>
                <a:ea typeface="メイリオ" panose="020B0604030504040204" pitchFamily="50" charset="-128"/>
              </a:rPr>
              <a:t>す</a:t>
            </a:r>
            <a:r>
              <a:rPr lang="ja-JP" altLang="en-US" sz="1200" dirty="0" smtClean="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上屋倉庫事業の</a:t>
            </a:r>
            <a:r>
              <a:rPr lang="ja-JP" altLang="en-US" sz="1200" dirty="0" smtClean="0">
                <a:latin typeface="メイリオ" panose="020B0604030504040204" pitchFamily="50" charset="-128"/>
                <a:ea typeface="メイリオ" panose="020B0604030504040204" pitchFamily="50" charset="-128"/>
              </a:rPr>
              <a:t>収益性のうち、営業収支比率及び経常収支比率については、</a:t>
            </a:r>
            <a:r>
              <a:rPr lang="ja-JP" altLang="en-US" sz="1200" dirty="0">
                <a:latin typeface="メイリオ" panose="020B0604030504040204" pitchFamily="50" charset="-128"/>
                <a:ea typeface="メイリオ" panose="020B0604030504040204" pitchFamily="50" charset="-128"/>
              </a:rPr>
              <a:t>前年度と比較して改善しております。これは</a:t>
            </a:r>
            <a:r>
              <a:rPr lang="ja-JP" altLang="en-US" sz="1200" dirty="0" smtClean="0">
                <a:latin typeface="メイリオ" panose="020B0604030504040204" pitchFamily="50" charset="-128"/>
                <a:ea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rPr>
              <a:t>29</a:t>
            </a:r>
            <a:r>
              <a:rPr lang="ja-JP" altLang="en-US" sz="1200" dirty="0" smtClean="0">
                <a:latin typeface="メイリオ" panose="020B0604030504040204" pitchFamily="50" charset="-128"/>
                <a:ea typeface="メイリオ" panose="020B0604030504040204" pitchFamily="50" charset="-128"/>
              </a:rPr>
              <a:t>年度に</a:t>
            </a:r>
            <a:r>
              <a:rPr lang="en-US" altLang="ja-JP" sz="1200" dirty="0" smtClean="0">
                <a:latin typeface="メイリオ" panose="020B0604030504040204" pitchFamily="50" charset="-128"/>
                <a:ea typeface="メイリオ" panose="020B0604030504040204" pitchFamily="50" charset="-128"/>
              </a:rPr>
              <a:t>C-9</a:t>
            </a:r>
            <a:r>
              <a:rPr lang="ja-JP" altLang="en-US" sz="1200" dirty="0" smtClean="0">
                <a:latin typeface="メイリオ" panose="020B0604030504040204" pitchFamily="50" charset="-128"/>
                <a:ea typeface="メイリオ" panose="020B0604030504040204" pitchFamily="50" charset="-128"/>
              </a:rPr>
              <a:t>ターミナル</a:t>
            </a:r>
            <a:r>
              <a:rPr lang="ja-JP" altLang="en-US" sz="1200" dirty="0">
                <a:latin typeface="メイリオ" panose="020B0604030504040204" pitchFamily="50" charset="-128"/>
                <a:ea typeface="メイリオ" panose="020B0604030504040204" pitchFamily="50" charset="-128"/>
              </a:rPr>
              <a:t>の</a:t>
            </a:r>
            <a:r>
              <a:rPr lang="ja-JP" altLang="en-US" sz="1200" dirty="0" smtClean="0">
                <a:latin typeface="メイリオ" panose="020B0604030504040204" pitchFamily="50" charset="-128"/>
                <a:ea typeface="メイリオ" panose="020B0604030504040204" pitchFamily="50" charset="-128"/>
              </a:rPr>
              <a:t>売却や</a:t>
            </a:r>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R</a:t>
            </a:r>
            <a:r>
              <a:rPr lang="ja-JP" altLang="en-US" sz="1200" dirty="0" smtClean="0">
                <a:latin typeface="メイリオ" panose="020B0604030504040204" pitchFamily="50" charset="-128"/>
                <a:ea typeface="メイリオ" panose="020B0604030504040204" pitchFamily="50" charset="-128"/>
              </a:rPr>
              <a:t>地区荷さばき</a:t>
            </a:r>
            <a:r>
              <a:rPr lang="ja-JP" altLang="en-US" sz="1200" dirty="0">
                <a:latin typeface="メイリオ" panose="020B0604030504040204" pitchFamily="50" charset="-128"/>
                <a:ea typeface="メイリオ" panose="020B0604030504040204" pitchFamily="50" charset="-128"/>
              </a:rPr>
              <a:t>地</a:t>
            </a:r>
            <a:r>
              <a:rPr lang="ja-JP" altLang="en-US" sz="1200" dirty="0" smtClean="0">
                <a:latin typeface="メイリオ" panose="020B0604030504040204" pitchFamily="50" charset="-128"/>
                <a:ea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rPr>
              <a:t>一部を供用廃止したことにより、大阪港埋立事業へ</a:t>
            </a:r>
            <a:r>
              <a:rPr lang="ja-JP" altLang="en-US" sz="1200" dirty="0" smtClean="0">
                <a:latin typeface="メイリオ" panose="020B0604030504040204" pitchFamily="50" charset="-128"/>
                <a:ea typeface="メイリオ" panose="020B0604030504040204" pitchFamily="50" charset="-128"/>
              </a:rPr>
              <a:t>支払う埠頭用地</a:t>
            </a:r>
            <a:r>
              <a:rPr lang="ja-JP" altLang="en-US" sz="1200" dirty="0">
                <a:latin typeface="メイリオ" panose="020B0604030504040204" pitchFamily="50" charset="-128"/>
                <a:ea typeface="メイリオ" panose="020B0604030504040204" pitchFamily="50" charset="-128"/>
              </a:rPr>
              <a:t>の賃借料が減少したことなどが要因となっております</a:t>
            </a:r>
            <a:r>
              <a:rPr lang="ja-JP" altLang="en-US" sz="1200" dirty="0" smtClean="0">
                <a:latin typeface="メイリオ" panose="020B0604030504040204" pitchFamily="50" charset="-128"/>
                <a:ea typeface="メイリオ" panose="020B0604030504040204" pitchFamily="50" charset="-128"/>
              </a:rPr>
              <a:t>。総収支比率については、前年度と比較して悪化しております。これは、固定資産のグルーピングの方法を変更したことにより、上屋倉庫事業の</a:t>
            </a:r>
            <a:r>
              <a:rPr lang="en-US" altLang="ja-JP" sz="1200" dirty="0">
                <a:latin typeface="メイリオ" panose="020B0604030504040204" pitchFamily="50" charset="-128"/>
                <a:ea typeface="メイリオ" panose="020B0604030504040204" pitchFamily="50" charset="-128"/>
              </a:rPr>
              <a:t>7</a:t>
            </a:r>
            <a:r>
              <a:rPr lang="ja-JP" altLang="en-US" sz="1200" dirty="0" smtClean="0">
                <a:latin typeface="メイリオ" panose="020B0604030504040204" pitchFamily="50" charset="-128"/>
                <a:ea typeface="メイリオ" panose="020B0604030504040204" pitchFamily="50" charset="-128"/>
              </a:rPr>
              <a:t>つの資産グループにおいて、減損損失を計上したことなどによるものです。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これらの結果、港湾施設提供事業全体の収益性については</a:t>
            </a:r>
            <a:r>
              <a:rPr lang="ja-JP" altLang="en-US" sz="1200" dirty="0" smtClean="0">
                <a:latin typeface="メイリオ" panose="020B0604030504040204" pitchFamily="50" charset="-128"/>
                <a:ea typeface="メイリオ" panose="020B0604030504040204" pitchFamily="50" charset="-128"/>
              </a:rPr>
              <a:t>、減損損失の計上などにより総収支比率は悪化したものの、営業収支比率及び経常収支比率は、前年度と比較して改善しております。しかしながら、港湾施設提供事業には依然として複数の課題が存在することから、今後とも、平成</a:t>
            </a:r>
            <a:r>
              <a:rPr lang="en-US" altLang="ja-JP" sz="1200" dirty="0" smtClean="0">
                <a:latin typeface="メイリオ" panose="020B0604030504040204" pitchFamily="50" charset="-128"/>
                <a:ea typeface="メイリオ" panose="020B0604030504040204" pitchFamily="50" charset="-128"/>
              </a:rPr>
              <a:t>31</a:t>
            </a:r>
            <a:r>
              <a:rPr lang="ja-JP" altLang="en-US" sz="1200" dirty="0" smtClean="0">
                <a:latin typeface="メイリオ" panose="020B0604030504040204" pitchFamily="50" charset="-128"/>
                <a:ea typeface="メイリオ" panose="020B0604030504040204" pitchFamily="50" charset="-128"/>
              </a:rPr>
              <a:t>年</a:t>
            </a:r>
            <a:r>
              <a:rPr lang="en-US" altLang="ja-JP" sz="1200" dirty="0" smtClean="0">
                <a:latin typeface="メイリオ" panose="020B0604030504040204" pitchFamily="50" charset="-128"/>
                <a:ea typeface="メイリオ" panose="020B0604030504040204" pitchFamily="50" charset="-128"/>
              </a:rPr>
              <a:t>3</a:t>
            </a:r>
            <a:r>
              <a:rPr lang="ja-JP" altLang="en-US" sz="1200" dirty="0" smtClean="0">
                <a:latin typeface="メイリオ" panose="020B0604030504040204" pitchFamily="50" charset="-128"/>
                <a:ea typeface="メイリオ" panose="020B0604030504040204" pitchFamily="50" charset="-128"/>
              </a:rPr>
              <a:t>月に</a:t>
            </a:r>
            <a:r>
              <a:rPr lang="ja-JP" altLang="en-US" sz="1200" dirty="0">
                <a:latin typeface="メイリオ" panose="020B0604030504040204" pitchFamily="50" charset="-128"/>
                <a:ea typeface="メイリオ" panose="020B0604030504040204" pitchFamily="50" charset="-128"/>
              </a:rPr>
              <a:t>策定</a:t>
            </a:r>
            <a:r>
              <a:rPr lang="ja-JP" altLang="en-US" sz="1200" dirty="0" smtClean="0">
                <a:latin typeface="メイリオ" panose="020B0604030504040204" pitchFamily="50" charset="-128"/>
                <a:ea typeface="メイリオ" panose="020B0604030504040204" pitchFamily="50" charset="-128"/>
              </a:rPr>
              <a:t>した</a:t>
            </a:r>
            <a:r>
              <a:rPr lang="ja-JP" altLang="en-US" sz="1200" dirty="0">
                <a:latin typeface="メイリオ" panose="020B0604030504040204" pitchFamily="50" charset="-128"/>
                <a:ea typeface="メイリオ" panose="020B0604030504040204" pitchFamily="50" charset="-128"/>
              </a:rPr>
              <a:t>「港湾施設提供事業経営</a:t>
            </a:r>
            <a:r>
              <a:rPr lang="ja-JP" altLang="en-US" sz="1200" dirty="0" smtClean="0">
                <a:latin typeface="メイリオ" panose="020B0604030504040204" pitchFamily="50" charset="-128"/>
                <a:ea typeface="メイリオ" panose="020B0604030504040204" pitchFamily="50" charset="-128"/>
              </a:rPr>
              <a:t>計画 </a:t>
            </a:r>
            <a:r>
              <a:rPr lang="en-US" altLang="ja-JP" sz="1200" dirty="0" smtClean="0">
                <a:latin typeface="メイリオ" panose="020B0604030504040204" pitchFamily="50" charset="-128"/>
                <a:ea typeface="メイリオ" panose="020B0604030504040204" pitchFamily="50" charset="-128"/>
              </a:rPr>
              <a:t>Ver.2.0</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を着実に進めることにより、経営改善を進め、収益性の改善に努めてまいります。</a:t>
            </a:r>
            <a:endParaRPr lang="en-US" altLang="ja-JP" sz="1200" dirty="0">
              <a:latin typeface="メイリオ" panose="020B0604030504040204" pitchFamily="50" charset="-128"/>
              <a:ea typeface="メイリオ" panose="020B0604030504040204" pitchFamily="50" charset="-128"/>
            </a:endParaRPr>
          </a:p>
          <a:p>
            <a:pPr marL="0" indent="0">
              <a:lnSpc>
                <a:spcPct val="150000"/>
              </a:lnSpc>
              <a:buNone/>
            </a:pPr>
            <a:r>
              <a:rPr lang="ja-JP" altLang="en-US" sz="1200" dirty="0">
                <a:latin typeface="メイリオ" panose="020B0604030504040204" pitchFamily="50" charset="-128"/>
                <a:ea typeface="メイリオ" panose="020B0604030504040204" pitchFamily="50" charset="-128"/>
              </a:rPr>
              <a:t>　</a:t>
            </a:r>
            <a:endParaRPr lang="en-US" altLang="ja-JP" sz="1200" dirty="0">
              <a:latin typeface="メイリオ" panose="020B0604030504040204" pitchFamily="50" charset="-128"/>
              <a:ea typeface="メイリオ" panose="020B0604030504040204" pitchFamily="50" charset="-128"/>
            </a:endParaRPr>
          </a:p>
        </p:txBody>
      </p:sp>
      <p:pic>
        <p:nvPicPr>
          <p:cNvPr id="5" name="図 4"/>
          <p:cNvPicPr>
            <a:picLocks noChangeAspect="1"/>
          </p:cNvPicPr>
          <p:nvPr/>
        </p:nvPicPr>
        <p:blipFill>
          <a:blip r:embed="rId3"/>
          <a:stretch>
            <a:fillRect/>
          </a:stretch>
        </p:blipFill>
        <p:spPr>
          <a:xfrm>
            <a:off x="94898" y="4180935"/>
            <a:ext cx="2636750" cy="381938"/>
          </a:xfrm>
          <a:prstGeom prst="rect">
            <a:avLst/>
          </a:prstGeom>
        </p:spPr>
      </p:pic>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1" name="テキスト ボックス 10"/>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14</a:t>
            </a:r>
            <a:endParaRPr lang="ja-JP" altLang="en-US" sz="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94898" y="4521929"/>
            <a:ext cx="6660000" cy="50783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当該年度において、総費用が総収益によってどの程度賄われているかを示すものである。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数値が</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％未満の場合、当年度純損失が生じていることを意味する。</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2296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94199" y="5275418"/>
            <a:ext cx="6669602" cy="3359187"/>
          </a:xfrm>
          <a:prstGeom prst="rect">
            <a:avLst/>
          </a:prstGeom>
        </p:spPr>
      </p:pic>
      <p:pic>
        <p:nvPicPr>
          <p:cNvPr id="3" name="図 2"/>
          <p:cNvPicPr>
            <a:picLocks noChangeAspect="1"/>
          </p:cNvPicPr>
          <p:nvPr/>
        </p:nvPicPr>
        <p:blipFill>
          <a:blip r:embed="rId3"/>
          <a:stretch>
            <a:fillRect/>
          </a:stretch>
        </p:blipFill>
        <p:spPr>
          <a:xfrm>
            <a:off x="94199" y="803220"/>
            <a:ext cx="6669602" cy="3359187"/>
          </a:xfrm>
          <a:prstGeom prst="rect">
            <a:avLst/>
          </a:prstGeom>
        </p:spPr>
      </p:pic>
      <p:sp>
        <p:nvSpPr>
          <p:cNvPr id="9" name="タイトル 1"/>
          <p:cNvSpPr txBox="1">
            <a:spLocks/>
          </p:cNvSpPr>
          <p:nvPr/>
        </p:nvSpPr>
        <p:spPr>
          <a:xfrm>
            <a:off x="93309" y="456363"/>
            <a:ext cx="5915025" cy="360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000" indent="-342000">
              <a:buFont typeface="+mj-lt"/>
              <a:buAutoNum type="romanLcPeriod" startAt="2"/>
            </a:pPr>
            <a:r>
              <a:rPr lang="ja-JP" altLang="en-US" sz="1600" b="1" dirty="0" smtClean="0">
                <a:solidFill>
                  <a:srgbClr val="0070C0"/>
                </a:solidFill>
                <a:latin typeface="メイリオ" panose="020B0604030504040204" pitchFamily="50" charset="-128"/>
                <a:ea typeface="メイリオ" panose="020B0604030504040204" pitchFamily="50" charset="-128"/>
              </a:rPr>
              <a:t>安全性</a:t>
            </a:r>
            <a:endParaRPr lang="ja-JP" altLang="en-US" sz="1600" b="1" dirty="0">
              <a:solidFill>
                <a:srgbClr val="0070C0"/>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4"/>
          <a:stretch>
            <a:fillRect/>
          </a:stretch>
        </p:blipFill>
        <p:spPr>
          <a:xfrm>
            <a:off x="94199" y="4197107"/>
            <a:ext cx="2627658" cy="381938"/>
          </a:xfrm>
          <a:prstGeom prst="rect">
            <a:avLst/>
          </a:prstGeom>
        </p:spPr>
      </p:pic>
      <p:pic>
        <p:nvPicPr>
          <p:cNvPr id="13" name="図 12"/>
          <p:cNvPicPr>
            <a:picLocks noChangeAspect="1"/>
          </p:cNvPicPr>
          <p:nvPr/>
        </p:nvPicPr>
        <p:blipFill>
          <a:blip r:embed="rId5"/>
          <a:stretch>
            <a:fillRect/>
          </a:stretch>
        </p:blipFill>
        <p:spPr>
          <a:xfrm>
            <a:off x="91151" y="8726394"/>
            <a:ext cx="5491713" cy="381938"/>
          </a:xfrm>
          <a:prstGeom prst="rect">
            <a:avLst/>
          </a:prstGeom>
        </p:spPr>
      </p:pic>
      <p:sp>
        <p:nvSpPr>
          <p:cNvPr id="15"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6" name="テキスト ボックス 15"/>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15</a:t>
            </a:r>
            <a:endParaRPr lang="ja-JP" altLang="en-US" sz="800" dirty="0">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00753" y="4529294"/>
            <a:ext cx="6660000" cy="698268"/>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短期的な支払能力を表す指標である。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１</a:t>
            </a:r>
            <a:r>
              <a:rPr kumimoji="1" lang="ja-JP" altLang="en-US" sz="900" dirty="0" smtClean="0">
                <a:latin typeface="メイリオ" panose="020B0604030504040204" pitchFamily="50" charset="-128"/>
                <a:ea typeface="メイリオ" panose="020B0604030504040204" pitchFamily="50" charset="-128"/>
              </a:rPr>
              <a:t>年以内に現金化できる資産が、１年以内に返済すべき負債をどれだけ上回っているかを表すものであり、</a:t>
            </a:r>
            <a:r>
              <a:rPr lang="ja-JP" altLang="en-US" sz="900" dirty="0" smtClean="0">
                <a:latin typeface="メイリオ" panose="020B0604030504040204" pitchFamily="50" charset="-128"/>
                <a:ea typeface="メイリオ" panose="020B0604030504040204" pitchFamily="50" charset="-128"/>
              </a:rPr>
              <a:t> 数値が</a:t>
            </a:r>
            <a:endParaRPr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％を上回っていれば、短期的な支払能力に問題がないと考えられる。</a:t>
            </a:r>
            <a:endParaRPr kumimoji="1" lang="ja-JP" altLang="en-US" sz="9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91151" y="9090936"/>
            <a:ext cx="6660000" cy="50783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総資本（総資産）のうちどの程度が自己資本で賄われているかを示す指標である。</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値が高いほど、返済の必要がある負債の割合が少ないことを示すため、経営が安定しているといえる。</a:t>
            </a:r>
            <a:endParaRPr kumimoji="1" lang="en-US" altLang="ja-JP" sz="900"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7976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100758" y="4842210"/>
            <a:ext cx="6669602" cy="3359187"/>
          </a:xfrm>
          <a:prstGeom prst="rect">
            <a:avLst/>
          </a:prstGeom>
        </p:spPr>
      </p:pic>
      <p:pic>
        <p:nvPicPr>
          <p:cNvPr id="5" name="図 4"/>
          <p:cNvPicPr>
            <a:picLocks noChangeAspect="1"/>
          </p:cNvPicPr>
          <p:nvPr/>
        </p:nvPicPr>
        <p:blipFill>
          <a:blip r:embed="rId3"/>
          <a:stretch>
            <a:fillRect/>
          </a:stretch>
        </p:blipFill>
        <p:spPr>
          <a:xfrm>
            <a:off x="94199" y="425222"/>
            <a:ext cx="6663506" cy="3353091"/>
          </a:xfrm>
          <a:prstGeom prst="rect">
            <a:avLst/>
          </a:prstGeom>
        </p:spPr>
      </p:pic>
      <p:pic>
        <p:nvPicPr>
          <p:cNvPr id="11" name="図 10"/>
          <p:cNvPicPr>
            <a:picLocks noChangeAspect="1"/>
          </p:cNvPicPr>
          <p:nvPr/>
        </p:nvPicPr>
        <p:blipFill>
          <a:blip r:embed="rId4"/>
          <a:stretch>
            <a:fillRect/>
          </a:stretch>
        </p:blipFill>
        <p:spPr>
          <a:xfrm>
            <a:off x="94204" y="3798274"/>
            <a:ext cx="4964364" cy="381938"/>
          </a:xfrm>
          <a:prstGeom prst="rect">
            <a:avLst/>
          </a:prstGeom>
        </p:spPr>
      </p:pic>
      <p:sp>
        <p:nvSpPr>
          <p:cNvPr id="14" name="タイトル 1"/>
          <p:cNvSpPr txBox="1">
            <a:spLocks/>
          </p:cNvSpPr>
          <p:nvPr/>
        </p:nvSpPr>
        <p:spPr>
          <a:xfrm>
            <a:off x="4370060" y="-22932"/>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15" name="テキスト ボックス 14"/>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16</a:t>
            </a:r>
            <a:endParaRPr lang="ja-JP" altLang="en-US" sz="800"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5"/>
          <a:stretch>
            <a:fillRect/>
          </a:stretch>
        </p:blipFill>
        <p:spPr>
          <a:xfrm>
            <a:off x="100758" y="8201397"/>
            <a:ext cx="6310015" cy="381938"/>
          </a:xfrm>
          <a:prstGeom prst="rect">
            <a:avLst/>
          </a:prstGeom>
        </p:spPr>
      </p:pic>
      <p:sp>
        <p:nvSpPr>
          <p:cNvPr id="12" name="テキスト ボックス 11"/>
          <p:cNvSpPr txBox="1"/>
          <p:nvPr/>
        </p:nvSpPr>
        <p:spPr>
          <a:xfrm>
            <a:off x="100758" y="4116081"/>
            <a:ext cx="6660000" cy="715581"/>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長期的な支払能力を表す指標で、固定資産がどの程度自己資本で賄われているかを示す。</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固定資産は、長期に渡って使用される資産であるため、返済義務のない自己資本での調達が望ましく、</a:t>
            </a:r>
            <a:r>
              <a:rPr lang="en-US" altLang="ja-JP" sz="900" dirty="0" smtClean="0">
                <a:latin typeface="メイリオ" panose="020B0604030504040204" pitchFamily="50" charset="-128"/>
                <a:ea typeface="メイリオ" panose="020B0604030504040204" pitchFamily="50" charset="-128"/>
              </a:rPr>
              <a:t>100</a:t>
            </a:r>
            <a:r>
              <a:rPr lang="ja-JP" altLang="en-US" sz="900" dirty="0" smtClean="0">
                <a:latin typeface="メイリオ" panose="020B0604030504040204" pitchFamily="50" charset="-128"/>
                <a:ea typeface="メイリオ" panose="020B0604030504040204" pitchFamily="50" charset="-128"/>
              </a:rPr>
              <a:t>％を下回っ</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smtClean="0">
                <a:latin typeface="メイリオ" panose="020B0604030504040204" pitchFamily="50" charset="-128"/>
                <a:ea typeface="メイリオ" panose="020B0604030504040204" pitchFamily="50" charset="-128"/>
              </a:rPr>
              <a:t>　　ていれば、経営は安全な水準にあると考えられる。</a:t>
            </a:r>
            <a:endParaRPr kumimoji="1" lang="ja-JP" altLang="en-US" sz="900"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100758" y="8563142"/>
            <a:ext cx="6660000" cy="1131079"/>
          </a:xfrm>
          <a:prstGeom prst="rect">
            <a:avLst/>
          </a:prstGeom>
          <a:noFill/>
        </p:spPr>
        <p:txBody>
          <a:bodyPr wrap="square" rtlCol="0">
            <a:spAutoFit/>
          </a:bodyPr>
          <a:lstStyle/>
          <a:p>
            <a:pPr>
              <a:lnSpc>
                <a:spcPct val="150000"/>
              </a:lnSpc>
            </a:pPr>
            <a:r>
              <a:rPr kumimoji="1" lang="ja-JP" altLang="en-US" sz="900" dirty="0" smtClean="0">
                <a:latin typeface="メイリオ" panose="020B0604030504040204" pitchFamily="50" charset="-128"/>
                <a:ea typeface="メイリオ" panose="020B0604030504040204" pitchFamily="50" charset="-128"/>
              </a:rPr>
              <a:t>　　　固定資産がどの程度自己資本もしくは長期的負債で賄われているかを示す。</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固定比率の補助的な指標であり、固定資産が、自己資本の枠内までとはいかなくとも、長期的な資本により賄われてい</a:t>
            </a:r>
            <a:endParaRPr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るかを示す。</a:t>
            </a:r>
            <a:endParaRPr lang="en-US" altLang="ja-JP" sz="900" dirty="0" smtClean="0">
              <a:latin typeface="メイリオ" panose="020B0604030504040204" pitchFamily="50" charset="-128"/>
              <a:ea typeface="メイリオ" panose="020B0604030504040204" pitchFamily="50" charset="-128"/>
            </a:endParaRPr>
          </a:p>
          <a:p>
            <a:pPr>
              <a:lnSpc>
                <a:spcPct val="150000"/>
              </a:lnSpc>
            </a:pPr>
            <a:r>
              <a:rPr kumimoji="1" lang="ja-JP" altLang="en-US" sz="900" dirty="0">
                <a:latin typeface="メイリオ" panose="020B0604030504040204" pitchFamily="50" charset="-128"/>
                <a:ea typeface="メイリオ" panose="020B0604030504040204" pitchFamily="50" charset="-128"/>
              </a:rPr>
              <a:t>　</a:t>
            </a:r>
            <a:r>
              <a:rPr kumimoji="1" lang="ja-JP" altLang="en-US" sz="900" dirty="0" smtClean="0">
                <a:latin typeface="メイリオ" panose="020B0604030504040204" pitchFamily="50" charset="-128"/>
                <a:ea typeface="メイリオ" panose="020B0604030504040204" pitchFamily="50" charset="-128"/>
              </a:rPr>
              <a:t>　　値が</a:t>
            </a:r>
            <a:r>
              <a:rPr kumimoji="1" lang="en-US" altLang="ja-JP" sz="900" dirty="0" smtClean="0">
                <a:latin typeface="メイリオ" panose="020B0604030504040204" pitchFamily="50" charset="-128"/>
                <a:ea typeface="メイリオ" panose="020B0604030504040204" pitchFamily="50" charset="-128"/>
              </a:rPr>
              <a:t>100</a:t>
            </a:r>
            <a:r>
              <a:rPr kumimoji="1" lang="ja-JP" altLang="en-US" sz="900" dirty="0" smtClean="0">
                <a:latin typeface="メイリオ" panose="020B0604030504040204" pitchFamily="50" charset="-128"/>
                <a:ea typeface="メイリオ" panose="020B0604030504040204" pitchFamily="50" charset="-128"/>
              </a:rPr>
              <a:t>％を超えている場合、固定資産の調達に短期的な負債を充当していることとなるため、資金繰りが厳しいと判</a:t>
            </a:r>
            <a:endParaRPr kumimoji="1" lang="en-US" altLang="ja-JP" sz="900" dirty="0" smtClean="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　</a:t>
            </a:r>
            <a:r>
              <a:rPr lang="ja-JP" altLang="en-US" sz="900" dirty="0" smtClean="0">
                <a:latin typeface="メイリオ" panose="020B0604030504040204" pitchFamily="50" charset="-128"/>
                <a:ea typeface="メイリオ" panose="020B0604030504040204" pitchFamily="50" charset="-128"/>
              </a:rPr>
              <a:t>　</a:t>
            </a:r>
            <a:r>
              <a:rPr kumimoji="1" lang="ja-JP" altLang="en-US" sz="900" dirty="0" smtClean="0">
                <a:latin typeface="メイリオ" panose="020B0604030504040204" pitchFamily="50" charset="-128"/>
                <a:ea typeface="メイリオ" panose="020B0604030504040204" pitchFamily="50" charset="-128"/>
              </a:rPr>
              <a:t>断される。</a:t>
            </a:r>
            <a:endParaRPr kumimoji="1"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28633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txBox="1">
            <a:spLocks/>
          </p:cNvSpPr>
          <p:nvPr/>
        </p:nvSpPr>
        <p:spPr>
          <a:xfrm>
            <a:off x="0" y="1111344"/>
            <a:ext cx="6857999" cy="610527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smtClean="0">
                <a:latin typeface="メイリオ" panose="020B0604030504040204" pitchFamily="50" charset="-128"/>
                <a:ea typeface="メイリオ" panose="020B0604030504040204" pitchFamily="50" charset="-128"/>
              </a:rPr>
              <a:t>港湾施設提供事業の安全性について</a:t>
            </a:r>
            <a:endParaRPr lang="en-US" altLang="ja-JP" sz="1200" b="1" dirty="0" smtClean="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港湾施設提供事業の安全性に関する指標のうち、流動比率については、平成</a:t>
            </a:r>
            <a:r>
              <a:rPr lang="en-US" altLang="ja-JP" sz="1200" dirty="0">
                <a:latin typeface="メイリオ" panose="020B0604030504040204" pitchFamily="50" charset="-128"/>
                <a:ea typeface="メイリオ" panose="020B0604030504040204" pitchFamily="50" charset="-128"/>
              </a:rPr>
              <a:t>27</a:t>
            </a:r>
            <a:r>
              <a:rPr lang="ja-JP" altLang="en-US" sz="1200" dirty="0">
                <a:latin typeface="メイリオ" panose="020B0604030504040204" pitchFamily="50" charset="-128"/>
                <a:ea typeface="メイリオ" panose="020B0604030504040204" pitchFamily="50" charset="-128"/>
              </a:rPr>
              <a:t>年度に</a:t>
            </a:r>
            <a:r>
              <a:rPr lang="en-US" altLang="ja-JP" sz="1200" dirty="0">
                <a:latin typeface="メイリオ" panose="020B0604030504040204" pitchFamily="50" charset="-128"/>
                <a:ea typeface="メイリオ" panose="020B0604030504040204" pitchFamily="50" charset="-128"/>
              </a:rPr>
              <a:t>200</a:t>
            </a:r>
            <a:r>
              <a:rPr lang="ja-JP" altLang="en-US" sz="1200" dirty="0" smtClean="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超</a:t>
            </a:r>
            <a:r>
              <a:rPr lang="ja-JP" altLang="en-US" sz="1200" dirty="0" smtClean="0">
                <a:latin typeface="メイリオ" panose="020B0604030504040204" pitchFamily="50" charset="-128"/>
                <a:ea typeface="メイリオ" panose="020B0604030504040204" pitchFamily="50" charset="-128"/>
              </a:rPr>
              <a:t>であった</a:t>
            </a:r>
            <a:r>
              <a:rPr lang="ja-JP" altLang="en-US" sz="1200" dirty="0">
                <a:latin typeface="メイリオ" panose="020B0604030504040204" pitchFamily="50" charset="-128"/>
                <a:ea typeface="メイリオ" panose="020B0604030504040204" pitchFamily="50" charset="-128"/>
              </a:rPr>
              <a:t>ものが、平成</a:t>
            </a:r>
            <a:r>
              <a:rPr lang="en-US" altLang="ja-JP" sz="1200" dirty="0">
                <a:latin typeface="メイリオ" panose="020B0604030504040204" pitchFamily="50" charset="-128"/>
                <a:ea typeface="メイリオ" panose="020B0604030504040204" pitchFamily="50" charset="-128"/>
              </a:rPr>
              <a:t>28</a:t>
            </a:r>
            <a:r>
              <a:rPr lang="ja-JP" altLang="en-US" sz="1200" dirty="0">
                <a:latin typeface="メイリオ" panose="020B0604030504040204" pitchFamily="50" charset="-128"/>
                <a:ea typeface="メイリオ" panose="020B0604030504040204" pitchFamily="50" charset="-128"/>
              </a:rPr>
              <a:t>年度以降、</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％付近と大きく悪化しています。これは</a:t>
            </a:r>
            <a:r>
              <a:rPr lang="ja-JP" altLang="en-US" sz="1200" dirty="0" smtClean="0">
                <a:latin typeface="メイリオ" panose="020B0604030504040204" pitchFamily="50" charset="-128"/>
                <a:ea typeface="メイリオ" panose="020B0604030504040204" pitchFamily="50" charset="-128"/>
              </a:rPr>
              <a:t>、流動負債として</a:t>
            </a:r>
            <a:r>
              <a:rPr lang="ja-JP" altLang="en-US" sz="1200" dirty="0">
                <a:latin typeface="メイリオ" panose="020B0604030504040204" pitchFamily="50" charset="-128"/>
                <a:ea typeface="メイリオ" panose="020B0604030504040204" pitchFamily="50" charset="-128"/>
              </a:rPr>
              <a:t>計上される１年以内に償還期限を迎える企業債の金額</a:t>
            </a:r>
            <a:r>
              <a:rPr lang="ja-JP" altLang="en-US" sz="1200" dirty="0" smtClean="0">
                <a:latin typeface="メイリオ" panose="020B0604030504040204" pitchFamily="50" charset="-128"/>
                <a:ea typeface="メイリオ" panose="020B0604030504040204" pitchFamily="50" charset="-128"/>
              </a:rPr>
              <a:t>がそれまでに比べ増加</a:t>
            </a:r>
            <a:r>
              <a:rPr lang="ja-JP" altLang="en-US" sz="1200" dirty="0">
                <a:latin typeface="メイリオ" panose="020B0604030504040204" pitchFamily="50" charset="-128"/>
                <a:ea typeface="メイリオ" panose="020B0604030504040204" pitchFamily="50" charset="-128"/>
              </a:rPr>
              <a:t>していることと、平成</a:t>
            </a:r>
            <a:r>
              <a:rPr lang="en-US" altLang="ja-JP" sz="1200" dirty="0">
                <a:latin typeface="メイリオ" panose="020B0604030504040204" pitchFamily="50" charset="-128"/>
                <a:ea typeface="メイリオ" panose="020B0604030504040204" pitchFamily="50" charset="-128"/>
              </a:rPr>
              <a:t>27</a:t>
            </a:r>
            <a:r>
              <a:rPr lang="ja-JP" altLang="en-US" sz="1200" dirty="0">
                <a:latin typeface="メイリオ" panose="020B0604030504040204" pitchFamily="50" charset="-128"/>
                <a:ea typeface="メイリオ" panose="020B0604030504040204" pitchFamily="50" charset="-128"/>
              </a:rPr>
              <a:t>年度及び平成</a:t>
            </a:r>
            <a:r>
              <a:rPr lang="en-US" altLang="ja-JP" sz="1200" dirty="0">
                <a:latin typeface="メイリオ" panose="020B0604030504040204" pitchFamily="50" charset="-128"/>
                <a:ea typeface="メイリオ" panose="020B0604030504040204" pitchFamily="50" charset="-128"/>
              </a:rPr>
              <a:t>28</a:t>
            </a:r>
            <a:r>
              <a:rPr lang="ja-JP" altLang="en-US" sz="1200" dirty="0">
                <a:latin typeface="メイリオ" panose="020B0604030504040204" pitchFamily="50" charset="-128"/>
                <a:ea typeface="メイリオ" panose="020B0604030504040204" pitchFamily="50" charset="-128"/>
              </a:rPr>
              <a:t>年度における大阪港埋立事業から</a:t>
            </a:r>
            <a:r>
              <a:rPr lang="ja-JP" altLang="en-US" sz="1200" dirty="0" smtClean="0">
                <a:latin typeface="メイリオ" panose="020B0604030504040204" pitchFamily="50" charset="-128"/>
                <a:ea typeface="メイリオ" panose="020B0604030504040204" pitchFamily="50" charset="-128"/>
              </a:rPr>
              <a:t>の</a:t>
            </a:r>
            <a:r>
              <a:rPr lang="ja-JP" altLang="en-US" sz="1200" dirty="0">
                <a:latin typeface="メイリオ" panose="020B0604030504040204" pitchFamily="50" charset="-128"/>
                <a:ea typeface="メイリオ" panose="020B0604030504040204" pitchFamily="50" charset="-128"/>
              </a:rPr>
              <a:t>埠頭</a:t>
            </a:r>
            <a:r>
              <a:rPr lang="ja-JP" altLang="en-US" sz="1200" dirty="0" smtClean="0">
                <a:latin typeface="メイリオ" panose="020B0604030504040204" pitchFamily="50" charset="-128"/>
                <a:ea typeface="メイリオ" panose="020B0604030504040204" pitchFamily="50" charset="-128"/>
              </a:rPr>
              <a:t>用地</a:t>
            </a:r>
            <a:r>
              <a:rPr lang="ja-JP" altLang="en-US" sz="1200" dirty="0">
                <a:latin typeface="メイリオ" panose="020B0604030504040204" pitchFamily="50" charset="-128"/>
                <a:ea typeface="メイリオ" panose="020B0604030504040204" pitchFamily="50" charset="-128"/>
              </a:rPr>
              <a:t>の分割での購入により、未払金が増加したこと（</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年以内に支払期限を迎えるものを計上・平成</a:t>
            </a:r>
            <a:r>
              <a:rPr lang="en-US" altLang="ja-JP" sz="1200" dirty="0">
                <a:latin typeface="メイリオ" panose="020B0604030504040204" pitchFamily="50" charset="-128"/>
                <a:ea typeface="メイリオ" panose="020B0604030504040204" pitchFamily="50" charset="-128"/>
              </a:rPr>
              <a:t>27</a:t>
            </a:r>
            <a:r>
              <a:rPr lang="ja-JP" altLang="en-US" sz="1200" dirty="0">
                <a:latin typeface="メイリオ" panose="020B0604030504040204" pitchFamily="50" charset="-128"/>
                <a:ea typeface="メイリオ" panose="020B0604030504040204" pitchFamily="50" charset="-128"/>
              </a:rPr>
              <a:t>年度は未払金計上</a:t>
            </a:r>
            <a:r>
              <a:rPr lang="ja-JP" altLang="en-US" sz="1200" dirty="0" smtClean="0">
                <a:latin typeface="メイリオ" panose="020B0604030504040204" pitchFamily="50" charset="-128"/>
                <a:ea typeface="メイリオ" panose="020B0604030504040204" pitchFamily="50" charset="-128"/>
              </a:rPr>
              <a:t>なし）が大きな要因となっています。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自己資本構成比率については</a:t>
            </a:r>
            <a:r>
              <a:rPr lang="ja-JP" altLang="en-US" sz="1200" dirty="0" smtClean="0">
                <a:latin typeface="メイリオ" panose="020B0604030504040204" pitchFamily="50" charset="-128"/>
                <a:ea typeface="メイリオ" panose="020B0604030504040204" pitchFamily="50" charset="-128"/>
              </a:rPr>
              <a:t>、類似団体平均と比較すると低い値となっているものの、企業債残高の減少などにより、平成</a:t>
            </a:r>
            <a:r>
              <a:rPr lang="en-US" altLang="ja-JP" sz="1200" dirty="0" smtClean="0">
                <a:latin typeface="メイリオ" panose="020B0604030504040204" pitchFamily="50" charset="-128"/>
                <a:ea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rPr>
              <a:t>年度以降、改善傾向であります。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固定比率については</a:t>
            </a:r>
            <a:r>
              <a:rPr lang="ja-JP" altLang="en-US" sz="1200" dirty="0" smtClean="0">
                <a:latin typeface="メイリオ" panose="020B0604030504040204" pitchFamily="50" charset="-128"/>
                <a:ea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を上回って</a:t>
            </a:r>
            <a:r>
              <a:rPr lang="ja-JP" altLang="en-US" sz="1200" dirty="0">
                <a:latin typeface="メイリオ" panose="020B0604030504040204" pitchFamily="50" charset="-128"/>
                <a:ea typeface="メイリオ" panose="020B0604030504040204" pitchFamily="50" charset="-128"/>
              </a:rPr>
              <a:t>いることから、固定資産を自己資本でカバーできていない状態となって</a:t>
            </a:r>
            <a:r>
              <a:rPr lang="ja-JP" altLang="en-US" sz="1200" dirty="0" smtClean="0">
                <a:latin typeface="メイリオ" panose="020B0604030504040204" pitchFamily="50" charset="-128"/>
                <a:ea typeface="メイリオ" panose="020B0604030504040204" pitchFamily="50" charset="-128"/>
              </a:rPr>
              <a:t>いますが、平成</a:t>
            </a:r>
            <a:r>
              <a:rPr lang="en-US" altLang="ja-JP" sz="1200" dirty="0" smtClean="0">
                <a:latin typeface="メイリオ" panose="020B0604030504040204" pitchFamily="50" charset="-128"/>
                <a:ea typeface="メイリオ" panose="020B0604030504040204" pitchFamily="50" charset="-128"/>
              </a:rPr>
              <a:t>28</a:t>
            </a:r>
            <a:r>
              <a:rPr lang="ja-JP" altLang="en-US" sz="1200" dirty="0" smtClean="0">
                <a:latin typeface="メイリオ" panose="020B0604030504040204" pitchFamily="50" charset="-128"/>
                <a:ea typeface="メイリオ" panose="020B0604030504040204" pitchFamily="50" charset="-128"/>
              </a:rPr>
              <a:t>年度以降改善傾向であり、また固定資産対長期資本比率が、</a:t>
            </a:r>
            <a:r>
              <a:rPr lang="en-US" altLang="ja-JP" sz="1200" dirty="0">
                <a:latin typeface="メイリオ" panose="020B0604030504040204" pitchFamily="50" charset="-128"/>
                <a:ea typeface="メイリオ" panose="020B0604030504040204" pitchFamily="50" charset="-128"/>
              </a:rPr>
              <a:t>100</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を下回る</a:t>
            </a:r>
            <a:r>
              <a:rPr lang="ja-JP" altLang="en-US" sz="1200" dirty="0">
                <a:latin typeface="メイリオ" panose="020B0604030504040204" pitchFamily="50" charset="-128"/>
                <a:ea typeface="メイリオ" panose="020B0604030504040204" pitchFamily="50" charset="-128"/>
              </a:rPr>
              <a:t>値であることから、固定資産への投資は健全な水準にあります。</a:t>
            </a:r>
            <a:endParaRPr lang="en-US" altLang="ja-JP" sz="1200" dirty="0">
              <a:latin typeface="メイリオ" panose="020B0604030504040204" pitchFamily="50" charset="-128"/>
              <a:ea typeface="メイリオ" panose="020B0604030504040204" pitchFamily="50" charset="-128"/>
            </a:endParaRPr>
          </a:p>
          <a:p>
            <a:pPr marL="342900" lvl="1" indent="0">
              <a:lnSpc>
                <a:spcPct val="150000"/>
              </a:lnSpc>
              <a:buNone/>
            </a:pPr>
            <a:r>
              <a:rPr lang="ja-JP" altLang="en-US" sz="1200" dirty="0">
                <a:latin typeface="メイリオ" panose="020B0604030504040204" pitchFamily="50" charset="-128"/>
                <a:ea typeface="メイリオ" panose="020B0604030504040204" pitchFamily="50" charset="-128"/>
              </a:rPr>
              <a:t>　このように、港湾施設提供</a:t>
            </a:r>
            <a:r>
              <a:rPr lang="ja-JP" altLang="en-US" sz="1200" dirty="0" smtClean="0">
                <a:latin typeface="メイリオ" panose="020B0604030504040204" pitchFamily="50" charset="-128"/>
                <a:ea typeface="メイリオ" panose="020B0604030504040204" pitchFamily="50" charset="-128"/>
              </a:rPr>
              <a:t>事業の安全性については、現時点では問題は生じておりませんが、どの指標も類似団体平均と比較すると悪い値となっております。また、流動比率は</a:t>
            </a:r>
            <a:r>
              <a:rPr lang="en-US" altLang="ja-JP" sz="1200" dirty="0" smtClean="0">
                <a:latin typeface="メイリオ" panose="020B0604030504040204" pitchFamily="50" charset="-128"/>
                <a:ea typeface="メイリオ" panose="020B0604030504040204" pitchFamily="50" charset="-128"/>
              </a:rPr>
              <a:t>100</a:t>
            </a:r>
            <a:r>
              <a:rPr lang="ja-JP" altLang="en-US" sz="1200" dirty="0" smtClean="0">
                <a:latin typeface="メイリオ" panose="020B0604030504040204" pitchFamily="50" charset="-128"/>
                <a:ea typeface="メイリオ" panose="020B0604030504040204" pitchFamily="50" charset="-128"/>
              </a:rPr>
              <a:t>％を少し上回るのみであり、固定資産対長期資本比率も</a:t>
            </a:r>
            <a:r>
              <a:rPr lang="en-US" altLang="ja-JP" sz="1200" dirty="0" smtClean="0">
                <a:latin typeface="メイリオ" panose="020B0604030504040204" pitchFamily="50" charset="-128"/>
                <a:ea typeface="メイリオ" panose="020B0604030504040204" pitchFamily="50" charset="-128"/>
              </a:rPr>
              <a:t>100%</a:t>
            </a:r>
            <a:r>
              <a:rPr lang="ja-JP" altLang="en-US" sz="1200" dirty="0" smtClean="0">
                <a:latin typeface="メイリオ" panose="020B0604030504040204" pitchFamily="50" charset="-128"/>
                <a:ea typeface="メイリオ" panose="020B0604030504040204" pitchFamily="50" charset="-128"/>
              </a:rPr>
              <a:t>を少し下回るのみであることから、短期的・長期的資金繰りともに安全性が高いとは言えません。そのため、更なる財務体質の改善が急務となっています。</a:t>
            </a:r>
            <a:endParaRPr lang="en-US" altLang="ja-JP" sz="12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6"/>
            </a:pPr>
            <a:r>
              <a:rPr lang="ja-JP" altLang="en-US" sz="1600" b="1" dirty="0">
                <a:latin typeface="メイリオ" panose="020B0604030504040204" pitchFamily="50" charset="-128"/>
                <a:ea typeface="メイリオ" panose="020B0604030504040204" pitchFamily="50" charset="-128"/>
              </a:rPr>
              <a:t>経営指標</a:t>
            </a:r>
          </a:p>
        </p:txBody>
      </p:sp>
      <p:sp>
        <p:nvSpPr>
          <p:cNvPr id="8" name="テキスト ボックス 7"/>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17</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0925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3038998" y="2277864"/>
            <a:ext cx="3676207" cy="2883658"/>
          </a:xfrm>
          <a:prstGeom prst="rect">
            <a:avLst/>
          </a:prstGeom>
        </p:spPr>
      </p:pic>
      <p:pic>
        <p:nvPicPr>
          <p:cNvPr id="6" name="図 5"/>
          <p:cNvPicPr>
            <a:picLocks noChangeAspect="1"/>
          </p:cNvPicPr>
          <p:nvPr/>
        </p:nvPicPr>
        <p:blipFill>
          <a:blip r:embed="rId3"/>
          <a:stretch>
            <a:fillRect/>
          </a:stretch>
        </p:blipFill>
        <p:spPr>
          <a:xfrm>
            <a:off x="204029" y="2098555"/>
            <a:ext cx="2883658" cy="3060457"/>
          </a:xfrm>
          <a:prstGeom prst="rect">
            <a:avLst/>
          </a:prstGeom>
        </p:spPr>
      </p:pic>
      <p:sp>
        <p:nvSpPr>
          <p:cNvPr id="2" name="タイトル 1"/>
          <p:cNvSpPr>
            <a:spLocks noGrp="1"/>
          </p:cNvSpPr>
          <p:nvPr>
            <p:ph type="title"/>
          </p:nvPr>
        </p:nvSpPr>
        <p:spPr>
          <a:xfrm>
            <a:off x="4" y="353142"/>
            <a:ext cx="5915025" cy="503953"/>
          </a:xfrm>
        </p:spPr>
        <p:txBody>
          <a:bodyPr>
            <a:normAutofit/>
          </a:bodyPr>
          <a:lstStyle/>
          <a:p>
            <a:pPr marL="342900" indent="-342900">
              <a:buFont typeface="+mj-ea"/>
              <a:buAutoNum type="circleNumDbPlain"/>
            </a:pPr>
            <a:r>
              <a:rPr lang="ja-JP" altLang="en-US" sz="1600" b="1" dirty="0" smtClean="0">
                <a:latin typeface="メイリオ" panose="020B0604030504040204" pitchFamily="50" charset="-128"/>
                <a:ea typeface="メイリオ" panose="020B0604030504040204" pitchFamily="50" charset="-128"/>
              </a:rPr>
              <a:t>港湾</a:t>
            </a:r>
            <a:r>
              <a:rPr lang="ja-JP" altLang="en-US" sz="1600" b="1" dirty="0">
                <a:latin typeface="メイリオ" panose="020B0604030504040204" pitchFamily="50" charset="-128"/>
                <a:ea typeface="メイリオ" panose="020B0604030504040204" pitchFamily="50" charset="-128"/>
              </a:rPr>
              <a:t>施設提供事業</a:t>
            </a:r>
          </a:p>
        </p:txBody>
      </p:sp>
      <p:sp>
        <p:nvSpPr>
          <p:cNvPr id="3" name="コンテンツ プレースホルダー 2"/>
          <p:cNvSpPr>
            <a:spLocks noGrp="1"/>
          </p:cNvSpPr>
          <p:nvPr>
            <p:ph idx="1"/>
          </p:nvPr>
        </p:nvSpPr>
        <p:spPr>
          <a:xfrm>
            <a:off x="-2" y="5214047"/>
            <a:ext cx="4877105" cy="1417000"/>
          </a:xfrm>
        </p:spPr>
        <p:txBody>
          <a:bodyPr>
            <a:normAutofit/>
          </a:bodyPr>
          <a:lstStyle/>
          <a:p>
            <a:pPr marL="0" indent="0">
              <a:lnSpc>
                <a:spcPct val="120000"/>
              </a:lnSpc>
              <a:buNone/>
            </a:pPr>
            <a:r>
              <a:rPr lang="ja-JP" altLang="en-US" sz="1200" b="1" dirty="0">
                <a:solidFill>
                  <a:srgbClr val="0070C0"/>
                </a:solidFill>
                <a:latin typeface="メイリオ" panose="020B0604030504040204" pitchFamily="50" charset="-128"/>
                <a:ea typeface="メイリオ" panose="020B0604030504040204" pitchFamily="50" charset="-128"/>
              </a:rPr>
              <a:t>荷役機械事業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岸壁</a:t>
            </a:r>
            <a:r>
              <a:rPr lang="ja-JP" altLang="en-US" sz="1100" dirty="0" smtClean="0">
                <a:latin typeface="メイリオ" panose="020B0604030504040204" pitchFamily="50" charset="-128"/>
                <a:ea typeface="メイリオ" panose="020B0604030504040204" pitchFamily="50" charset="-128"/>
              </a:rPr>
              <a:t>に、貨物</a:t>
            </a:r>
            <a:r>
              <a:rPr lang="ja-JP" altLang="en-US" sz="1100" dirty="0">
                <a:latin typeface="メイリオ" panose="020B0604030504040204" pitchFamily="50" charset="-128"/>
                <a:ea typeface="メイリオ" panose="020B0604030504040204" pitchFamily="50" charset="-128"/>
              </a:rPr>
              <a:t>の積み降ろしを行う荷役機械を設置し、利用者の用に供しています。</a:t>
            </a:r>
            <a:r>
              <a:rPr lang="ja-JP" altLang="en-US" sz="1100" dirty="0" smtClean="0">
                <a:latin typeface="メイリオ" panose="020B0604030504040204" pitchFamily="50" charset="-128"/>
                <a:ea typeface="メイリオ" panose="020B0604030504040204" pitchFamily="50" charset="-128"/>
              </a:rPr>
              <a:t>平成</a:t>
            </a:r>
            <a:r>
              <a:rPr lang="en-US" altLang="ja-JP" sz="1100" dirty="0" smtClean="0">
                <a:latin typeface="メイリオ" panose="020B0604030504040204" pitchFamily="50" charset="-128"/>
                <a:ea typeface="メイリオ" panose="020B0604030504040204" pitchFamily="50" charset="-128"/>
              </a:rPr>
              <a:t>3</a:t>
            </a:r>
            <a:r>
              <a:rPr lang="en-US" altLang="ja-JP" sz="1100" dirty="0">
                <a:latin typeface="メイリオ" panose="020B0604030504040204" pitchFamily="50" charset="-128"/>
                <a:ea typeface="メイリオ" panose="020B0604030504040204" pitchFamily="50" charset="-128"/>
              </a:rPr>
              <a:t>0</a:t>
            </a:r>
            <a:r>
              <a:rPr lang="ja-JP" altLang="en-US" sz="1100" dirty="0" smtClean="0">
                <a:latin typeface="メイリオ" panose="020B0604030504040204" pitchFamily="50" charset="-128"/>
                <a:ea typeface="メイリオ" panose="020B0604030504040204" pitchFamily="50" charset="-128"/>
              </a:rPr>
              <a:t>年度</a:t>
            </a:r>
            <a:r>
              <a:rPr lang="ja-JP" altLang="en-US" sz="1100" dirty="0">
                <a:latin typeface="メイリオ" panose="020B0604030504040204" pitchFamily="50" charset="-128"/>
                <a:ea typeface="メイリオ" panose="020B0604030504040204" pitchFamily="50" charset="-128"/>
              </a:rPr>
              <a:t>末時点において、</a:t>
            </a:r>
            <a:r>
              <a:rPr lang="ja-JP" altLang="en-US" sz="1100" dirty="0" smtClean="0">
                <a:latin typeface="メイリオ" panose="020B0604030504040204" pitchFamily="50" charset="-128"/>
                <a:ea typeface="メイリオ" panose="020B0604030504040204" pitchFamily="50" charset="-128"/>
              </a:rPr>
              <a:t>公共外貿多目的埠頭Ｃー６・７に</a:t>
            </a:r>
            <a:r>
              <a:rPr lang="ja-JP" altLang="en-US" sz="1100" dirty="0">
                <a:latin typeface="メイリオ" panose="020B0604030504040204" pitchFamily="50" charset="-128"/>
                <a:ea typeface="メイリオ" panose="020B0604030504040204" pitchFamily="50" charset="-128"/>
              </a:rPr>
              <a:t>コンテナ荷役のためのガントリークレーンを計２基設置しています。</a:t>
            </a:r>
          </a:p>
        </p:txBody>
      </p:sp>
      <p:sp>
        <p:nvSpPr>
          <p:cNvPr id="4" name="コンテンツ プレースホルダー 2"/>
          <p:cNvSpPr txBox="1">
            <a:spLocks/>
          </p:cNvSpPr>
          <p:nvPr/>
        </p:nvSpPr>
        <p:spPr>
          <a:xfrm>
            <a:off x="-2" y="6631047"/>
            <a:ext cx="4877104" cy="360658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200" b="1" dirty="0">
                <a:solidFill>
                  <a:srgbClr val="0070C0"/>
                </a:solidFill>
                <a:latin typeface="メイリオ" panose="020B0604030504040204" pitchFamily="50" charset="-128"/>
                <a:ea typeface="メイリオ" panose="020B0604030504040204" pitchFamily="50" charset="-128"/>
              </a:rPr>
              <a:t>上屋倉庫事業</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上屋・附設事務所・貯炭場・荷さばき地等を有し、利用者</a:t>
            </a:r>
            <a:r>
              <a:rPr lang="ja-JP" altLang="en-US" sz="1050" dirty="0" smtClean="0">
                <a:latin typeface="メイリオ" panose="020B0604030504040204" pitchFamily="50" charset="-128"/>
                <a:ea typeface="メイリオ" panose="020B0604030504040204" pitchFamily="50" charset="-128"/>
              </a:rPr>
              <a:t>の用に</a:t>
            </a:r>
            <a:r>
              <a:rPr lang="ja-JP" altLang="en-US" sz="1050" dirty="0">
                <a:latin typeface="メイリオ" panose="020B0604030504040204" pitchFamily="50" charset="-128"/>
                <a:ea typeface="メイリオ" panose="020B0604030504040204" pitchFamily="50" charset="-128"/>
              </a:rPr>
              <a:t>供することで、民間の倉庫事業などとともに、大阪港の荷さばき・保管業務の一翼を担っています。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上屋とは、岸壁または、物揚場に面した水際第一線に設置され、輸出入貨物の荷さばきと一時的保管を行う場所です。港営事業</a:t>
            </a:r>
            <a:r>
              <a:rPr lang="ja-JP" altLang="en-US" sz="1050" dirty="0" smtClean="0">
                <a:latin typeface="メイリオ" panose="020B0604030504040204" pitchFamily="50" charset="-128"/>
                <a:ea typeface="メイリオ" panose="020B0604030504040204" pitchFamily="50" charset="-128"/>
              </a:rPr>
              <a:t>会計所管の</a:t>
            </a:r>
            <a:r>
              <a:rPr lang="ja-JP" altLang="en-US" sz="1050" dirty="0">
                <a:latin typeface="メイリオ" panose="020B0604030504040204" pitchFamily="50" charset="-128"/>
                <a:ea typeface="メイリオ" panose="020B0604030504040204" pitchFamily="50" charset="-128"/>
              </a:rPr>
              <a:t>上屋には、一般上屋をはじめ青果物上屋、船客</a:t>
            </a:r>
            <a:r>
              <a:rPr lang="ja-JP" altLang="en-US" sz="1050" dirty="0" smtClean="0">
                <a:latin typeface="メイリオ" panose="020B0604030504040204" pitchFamily="50" charset="-128"/>
                <a:ea typeface="メイリオ" panose="020B0604030504040204" pitchFamily="50" charset="-128"/>
              </a:rPr>
              <a:t>上屋が</a:t>
            </a:r>
            <a:r>
              <a:rPr lang="ja-JP" altLang="en-US" sz="1050" dirty="0">
                <a:latin typeface="メイリオ" panose="020B0604030504040204" pitchFamily="50" charset="-128"/>
                <a:ea typeface="メイリオ" panose="020B0604030504040204" pitchFamily="50" charset="-128"/>
              </a:rPr>
              <a:t>あります。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附設事務所は、貨物の受け渡し業務の</a:t>
            </a:r>
            <a:r>
              <a:rPr lang="ja-JP" altLang="en-US" sz="1050" dirty="0" smtClean="0">
                <a:latin typeface="メイリオ" panose="020B0604030504040204" pitchFamily="50" charset="-128"/>
                <a:ea typeface="メイリオ" panose="020B0604030504040204" pitchFamily="50" charset="-128"/>
              </a:rPr>
              <a:t>確認等を</a:t>
            </a:r>
            <a:r>
              <a:rPr lang="ja-JP" altLang="en-US" sz="1050" dirty="0">
                <a:latin typeface="メイリオ" panose="020B0604030504040204" pitchFamily="50" charset="-128"/>
                <a:ea typeface="メイリオ" panose="020B0604030504040204" pitchFamily="50" charset="-128"/>
              </a:rPr>
              <a:t>行うところで、上屋に付属したものと荷さばき地に単独で設置されているものがあります。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貯炭場は</a:t>
            </a:r>
            <a:r>
              <a:rPr lang="ja-JP" altLang="en-US" sz="1050" dirty="0" smtClean="0">
                <a:latin typeface="メイリオ" panose="020B0604030504040204" pitchFamily="50" charset="-128"/>
                <a:ea typeface="メイリオ" panose="020B0604030504040204" pitchFamily="50" charset="-128"/>
              </a:rPr>
              <a:t>、石炭</a:t>
            </a:r>
            <a:r>
              <a:rPr lang="ja-JP" altLang="en-US" sz="1050" dirty="0">
                <a:latin typeface="メイリオ" panose="020B0604030504040204" pitchFamily="50" charset="-128"/>
                <a:ea typeface="メイリオ" panose="020B0604030504040204" pitchFamily="50" charset="-128"/>
              </a:rPr>
              <a:t>を一時的に保管する施設です。</a:t>
            </a:r>
            <a:endParaRPr lang="en-US" altLang="ja-JP" sz="1050" dirty="0">
              <a:latin typeface="メイリオ" panose="020B0604030504040204" pitchFamily="50" charset="-128"/>
              <a:ea typeface="メイリオ" panose="020B0604030504040204" pitchFamily="50" charset="-128"/>
            </a:endParaRPr>
          </a:p>
          <a:p>
            <a:pPr marL="342900" lvl="1" indent="-20">
              <a:lnSpc>
                <a:spcPct val="150000"/>
              </a:lnSpc>
              <a:buNone/>
            </a:pPr>
            <a:r>
              <a:rPr lang="ja-JP" altLang="en-US" sz="1050" dirty="0">
                <a:latin typeface="メイリオ" panose="020B0604030504040204" pitchFamily="50" charset="-128"/>
                <a:ea typeface="メイリオ" panose="020B0604030504040204" pitchFamily="50" charset="-128"/>
              </a:rPr>
              <a:t>　荷さばき地は、岸壁及び物揚場の背後にあり、貨物の荷</a:t>
            </a:r>
            <a:r>
              <a:rPr lang="ja-JP" altLang="en-US" sz="1050" dirty="0" smtClean="0">
                <a:latin typeface="メイリオ" panose="020B0604030504040204" pitchFamily="50" charset="-128"/>
                <a:ea typeface="メイリオ" panose="020B0604030504040204" pitchFamily="50" charset="-128"/>
              </a:rPr>
              <a:t>さばきを</a:t>
            </a:r>
            <a:r>
              <a:rPr lang="ja-JP" altLang="en-US" sz="1050" dirty="0">
                <a:latin typeface="メイリオ" panose="020B0604030504040204" pitchFamily="50" charset="-128"/>
                <a:ea typeface="メイリオ" panose="020B0604030504040204" pitchFamily="50" charset="-128"/>
              </a:rPr>
              <a:t>行うところです。</a:t>
            </a:r>
            <a:endParaRPr lang="en-US" altLang="ja-JP" sz="1050" dirty="0">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204029" y="1055618"/>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rPr>
              <a:t>3</a:t>
            </a:r>
            <a:r>
              <a:rPr lang="en-US" altLang="ja-JP" sz="1200" dirty="0">
                <a:latin typeface="メイリオ" panose="020B0604030504040204" pitchFamily="50" charset="-128"/>
                <a:ea typeface="メイリオ" panose="020B0604030504040204" pitchFamily="50" charset="-128"/>
              </a:rPr>
              <a:t>0</a:t>
            </a:r>
            <a:r>
              <a:rPr lang="ja-JP" altLang="en-US" sz="1200" dirty="0" smtClean="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smtClean="0">
                <a:solidFill>
                  <a:srgbClr val="0070C0"/>
                </a:solidFill>
                <a:latin typeface="メイリオ" panose="020B0604030504040204" pitchFamily="50" charset="-128"/>
                <a:ea typeface="メイリオ" panose="020B0604030504040204" pitchFamily="50" charset="-128"/>
              </a:rPr>
              <a:t>4,611</a:t>
            </a:r>
            <a:r>
              <a:rPr lang="ja-JP" altLang="en-US" sz="1400" b="1" dirty="0" smtClean="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smtClean="0">
                <a:latin typeface="メイリオ" panose="020B0604030504040204" pitchFamily="50" charset="-128"/>
                <a:ea typeface="メイリオ" panose="020B0604030504040204" pitchFamily="50" charset="-128"/>
              </a:rPr>
              <a:t>+775</a:t>
            </a:r>
            <a:r>
              <a:rPr lang="ja-JP" altLang="en-US" sz="1400" dirty="0" smtClean="0">
                <a:latin typeface="メイリオ" panose="020B0604030504040204" pitchFamily="50" charset="-128"/>
                <a:ea typeface="メイリオ" panose="020B0604030504040204" pitchFamily="50" charset="-128"/>
              </a:rPr>
              <a:t>百万円</a:t>
            </a:r>
            <a:r>
              <a:rPr lang="ja-JP" altLang="en-US" sz="1400" dirty="0">
                <a:latin typeface="メイリオ" panose="020B0604030504040204" pitchFamily="50" charset="-128"/>
                <a:ea typeface="メイリオ" panose="020B0604030504040204" pitchFamily="50" charset="-128"/>
              </a:rPr>
              <a:t>）</a:t>
            </a:r>
          </a:p>
        </p:txBody>
      </p:sp>
      <p:sp>
        <p:nvSpPr>
          <p:cNvPr id="8" name="テキスト ボックス 7"/>
          <p:cNvSpPr txBox="1"/>
          <p:nvPr/>
        </p:nvSpPr>
        <p:spPr>
          <a:xfrm>
            <a:off x="3457878" y="1058706"/>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rPr>
              <a:t>3</a:t>
            </a:r>
            <a:r>
              <a:rPr lang="en-US" altLang="ja-JP" sz="1200" dirty="0">
                <a:latin typeface="メイリオ" panose="020B0604030504040204" pitchFamily="50" charset="-128"/>
                <a:ea typeface="メイリオ" panose="020B0604030504040204" pitchFamily="50" charset="-128"/>
              </a:rPr>
              <a:t>0</a:t>
            </a:r>
            <a:r>
              <a:rPr lang="ja-JP" altLang="en-US" sz="1200" dirty="0" smtClean="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smtClean="0">
                <a:solidFill>
                  <a:srgbClr val="0070C0"/>
                </a:solidFill>
                <a:latin typeface="メイリオ" panose="020B0604030504040204" pitchFamily="50" charset="-128"/>
                <a:ea typeface="メイリオ" panose="020B0604030504040204" pitchFamily="50" charset="-128"/>
              </a:rPr>
              <a:t>1,000</a:t>
            </a:r>
            <a:r>
              <a:rPr lang="ja-JP" altLang="en-US" sz="1400" b="1" dirty="0" smtClean="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smtClean="0">
                <a:latin typeface="メイリオ" panose="020B0604030504040204" pitchFamily="50" charset="-128"/>
                <a:ea typeface="メイリオ" panose="020B0604030504040204" pitchFamily="50" charset="-128"/>
              </a:rPr>
              <a:t>+1,178</a:t>
            </a:r>
            <a:r>
              <a:rPr lang="ja-JP" altLang="en-US" sz="1400" dirty="0" smtClean="0">
                <a:latin typeface="メイリオ" panose="020B0604030504040204" pitchFamily="50" charset="-128"/>
                <a:ea typeface="メイリオ" panose="020B0604030504040204" pitchFamily="50" charset="-128"/>
              </a:rPr>
              <a:t>百万円</a:t>
            </a:r>
            <a:r>
              <a:rPr lang="ja-JP" altLang="en-US" sz="1400" dirty="0">
                <a:latin typeface="メイリオ" panose="020B0604030504040204" pitchFamily="50" charset="-128"/>
                <a:ea typeface="メイリオ" panose="020B0604030504040204" pitchFamily="50" charset="-128"/>
              </a:rPr>
              <a:t>）</a:t>
            </a:r>
          </a:p>
        </p:txBody>
      </p:sp>
      <p:sp>
        <p:nvSpPr>
          <p:cNvPr id="12" name="コンテンツ プレースホルダー 2"/>
          <p:cNvSpPr txBox="1">
            <a:spLocks/>
          </p:cNvSpPr>
          <p:nvPr/>
        </p:nvSpPr>
        <p:spPr>
          <a:xfrm>
            <a:off x="4754272" y="5463023"/>
            <a:ext cx="2260676" cy="995306"/>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荷役機械事業 業務量</a:t>
            </a:r>
            <a:r>
              <a:rPr lang="ja-JP" altLang="en-US" sz="800" dirty="0">
                <a:latin typeface="メイリオ" panose="020B0604030504040204" pitchFamily="50" charset="-128"/>
                <a:ea typeface="メイリオ" panose="020B0604030504040204" pitchFamily="50" charset="-128"/>
              </a:rPr>
              <a:t>（</a:t>
            </a:r>
            <a:r>
              <a:rPr lang="ja-JP" altLang="en-US" sz="800" dirty="0" smtClean="0">
                <a:latin typeface="メイリオ" panose="020B0604030504040204" pitchFamily="50" charset="-128"/>
                <a:ea typeface="メイリオ" panose="020B0604030504040204" pitchFamily="50" charset="-128"/>
              </a:rPr>
              <a:t>平成</a:t>
            </a:r>
            <a:r>
              <a:rPr lang="en-US" altLang="ja-JP" sz="800" dirty="0" smtClean="0">
                <a:latin typeface="メイリオ" panose="020B0604030504040204" pitchFamily="50" charset="-128"/>
                <a:ea typeface="メイリオ" panose="020B0604030504040204" pitchFamily="50" charset="-128"/>
              </a:rPr>
              <a:t>3</a:t>
            </a:r>
            <a:r>
              <a:rPr lang="en-US" altLang="ja-JP" sz="800" dirty="0">
                <a:latin typeface="メイリオ" panose="020B0604030504040204" pitchFamily="50" charset="-128"/>
                <a:ea typeface="メイリオ" panose="020B0604030504040204" pitchFamily="50" charset="-128"/>
              </a:rPr>
              <a:t>0</a:t>
            </a:r>
            <a:r>
              <a:rPr lang="ja-JP" altLang="en-US" sz="800" dirty="0" smtClean="0">
                <a:latin typeface="メイリオ" panose="020B0604030504040204" pitchFamily="50" charset="-128"/>
                <a:ea typeface="メイリオ" panose="020B0604030504040204" pitchFamily="50" charset="-128"/>
              </a:rPr>
              <a:t>年度</a:t>
            </a:r>
            <a:r>
              <a:rPr lang="ja-JP" altLang="en-US" sz="800" dirty="0">
                <a:latin typeface="メイリオ" panose="020B0604030504040204" pitchFamily="50" charset="-128"/>
                <a:ea typeface="メイリオ" panose="020B0604030504040204" pitchFamily="50" charset="-128"/>
              </a:rPr>
              <a:t>）</a:t>
            </a:r>
            <a:endParaRPr lang="en-US" altLang="ja-JP" sz="1000" b="1"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基数</a:t>
            </a:r>
            <a:r>
              <a:rPr lang="ja-JP" altLang="en-US" sz="1200" dirty="0">
                <a:latin typeface="メイリオ" panose="020B0604030504040204" pitchFamily="50" charset="-128"/>
                <a:ea typeface="メイリオ" panose="020B0604030504040204" pitchFamily="50" charset="-128"/>
              </a:rPr>
              <a:t>　　 　    ２</a:t>
            </a:r>
            <a:r>
              <a:rPr lang="ja-JP" altLang="en-US" sz="1050" dirty="0">
                <a:latin typeface="メイリオ" panose="020B0604030504040204" pitchFamily="50" charset="-128"/>
                <a:ea typeface="メイリオ" panose="020B0604030504040204" pitchFamily="50" charset="-128"/>
              </a:rPr>
              <a:t>基</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100" dirty="0">
                <a:latin typeface="メイリオ" panose="020B0604030504040204" pitchFamily="50" charset="-128"/>
                <a:ea typeface="メイリオ" panose="020B0604030504040204" pitchFamily="50" charset="-128"/>
              </a:rPr>
              <a:t>業務量</a:t>
            </a:r>
            <a:r>
              <a:rPr lang="ja-JP" altLang="en-US" sz="1200" dirty="0">
                <a:latin typeface="メイリオ" panose="020B0604030504040204" pitchFamily="50" charset="-128"/>
                <a:ea typeface="メイリオ" panose="020B0604030504040204" pitchFamily="50" charset="-128"/>
              </a:rPr>
              <a:t>     </a:t>
            </a:r>
            <a:r>
              <a:rPr lang="ja-JP" altLang="en-US" sz="2000" dirty="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694</a:t>
            </a:r>
            <a:r>
              <a:rPr lang="ja-JP" altLang="en-US" sz="1050" dirty="0" smtClean="0">
                <a:latin typeface="メイリオ" panose="020B0604030504040204" pitchFamily="50" charset="-128"/>
                <a:ea typeface="メイリオ" panose="020B0604030504040204" pitchFamily="50" charset="-128"/>
              </a:rPr>
              <a:t>時間</a:t>
            </a:r>
            <a:endParaRPr lang="en-US" altLang="ja-JP" sz="1050" dirty="0">
              <a:latin typeface="メイリオ" panose="020B0604030504040204" pitchFamily="50" charset="-128"/>
              <a:ea typeface="メイリオ" panose="020B0604030504040204" pitchFamily="50" charset="-128"/>
            </a:endParaRPr>
          </a:p>
        </p:txBody>
      </p:sp>
      <p:sp>
        <p:nvSpPr>
          <p:cNvPr id="15" name="コンテンツ プレースホルダー 2"/>
          <p:cNvSpPr txBox="1">
            <a:spLocks/>
          </p:cNvSpPr>
          <p:nvPr/>
        </p:nvSpPr>
        <p:spPr>
          <a:xfrm>
            <a:off x="4740481" y="6807693"/>
            <a:ext cx="2274467" cy="276408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100" b="1" dirty="0">
                <a:latin typeface="メイリオ" panose="020B0604030504040204" pitchFamily="50" charset="-128"/>
                <a:ea typeface="メイリオ" panose="020B0604030504040204" pitchFamily="50" charset="-128"/>
              </a:rPr>
              <a:t>上屋倉庫</a:t>
            </a:r>
            <a:r>
              <a:rPr lang="ja-JP" altLang="en-US" sz="1100" b="1" dirty="0" smtClean="0">
                <a:latin typeface="メイリオ" panose="020B0604030504040204" pitchFamily="50" charset="-128"/>
                <a:ea typeface="メイリオ" panose="020B0604030504040204" pitchFamily="50" charset="-128"/>
              </a:rPr>
              <a:t>事業 業務量</a:t>
            </a:r>
            <a:r>
              <a:rPr lang="ja-JP" altLang="en-US" sz="800" dirty="0" smtClean="0">
                <a:latin typeface="メイリオ" panose="020B0604030504040204" pitchFamily="50" charset="-128"/>
                <a:ea typeface="メイリオ" panose="020B0604030504040204" pitchFamily="50" charset="-128"/>
              </a:rPr>
              <a:t>（平成</a:t>
            </a:r>
            <a:r>
              <a:rPr lang="en-US" altLang="ja-JP" sz="800" dirty="0" smtClean="0">
                <a:latin typeface="メイリオ" panose="020B0604030504040204" pitchFamily="50" charset="-128"/>
                <a:ea typeface="メイリオ" panose="020B0604030504040204" pitchFamily="50" charset="-128"/>
              </a:rPr>
              <a:t>3</a:t>
            </a:r>
            <a:r>
              <a:rPr lang="en-US" altLang="ja-JP" sz="800" dirty="0">
                <a:latin typeface="メイリオ" panose="020B0604030504040204" pitchFamily="50" charset="-128"/>
                <a:ea typeface="メイリオ" panose="020B0604030504040204" pitchFamily="50" charset="-128"/>
              </a:rPr>
              <a:t>0</a:t>
            </a:r>
            <a:r>
              <a:rPr lang="ja-JP" altLang="en-US" sz="800" dirty="0" smtClean="0">
                <a:latin typeface="メイリオ" panose="020B0604030504040204" pitchFamily="50" charset="-128"/>
                <a:ea typeface="メイリオ" panose="020B0604030504040204" pitchFamily="50" charset="-128"/>
              </a:rPr>
              <a:t>年度）</a:t>
            </a:r>
            <a:endParaRPr lang="en-US" altLang="ja-JP" sz="1100" b="1" dirty="0" smtClean="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上屋</a:t>
            </a:r>
            <a:endParaRPr lang="en-US" altLang="ja-JP" sz="1050" dirty="0" smtClean="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施設数</a:t>
            </a:r>
            <a:r>
              <a:rPr lang="ja-JP" altLang="en-US"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81</a:t>
            </a:r>
            <a:r>
              <a:rPr lang="ja-JP" altLang="en-US" sz="1050" dirty="0">
                <a:latin typeface="メイリオ" panose="020B0604030504040204" pitchFamily="50" charset="-128"/>
                <a:ea typeface="メイリオ" panose="020B0604030504040204" pitchFamily="50" charset="-128"/>
              </a:rPr>
              <a:t>棟</a:t>
            </a:r>
            <a:endParaRPr lang="en-US" altLang="ja-JP" sz="1000" dirty="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面積</a:t>
            </a:r>
            <a:r>
              <a:rPr lang="ja-JP" altLang="en-US"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240,337</a:t>
            </a:r>
            <a:r>
              <a:rPr lang="ja-JP" altLang="en-US" sz="1050" dirty="0">
                <a:latin typeface="メイリオ" panose="020B0604030504040204" pitchFamily="50" charset="-128"/>
                <a:ea typeface="メイリオ" panose="020B0604030504040204" pitchFamily="50" charset="-128"/>
              </a:rPr>
              <a:t>㎡</a:t>
            </a:r>
            <a:endParaRPr lang="en-US" altLang="ja-JP" sz="1000" dirty="0">
              <a:latin typeface="メイリオ" panose="020B0604030504040204" pitchFamily="50" charset="-128"/>
              <a:ea typeface="メイリオ" panose="020B0604030504040204" pitchFamily="50" charset="-128"/>
            </a:endParaRPr>
          </a:p>
          <a:p>
            <a:pPr marL="342880" lvl="1" indent="0">
              <a:buNone/>
            </a:pPr>
            <a:r>
              <a:rPr lang="ja-JP" altLang="en-US" sz="1050" dirty="0">
                <a:latin typeface="メイリオ" panose="020B0604030504040204" pitchFamily="50" charset="-128"/>
                <a:ea typeface="メイリオ" panose="020B0604030504040204" pitchFamily="50" charset="-128"/>
              </a:rPr>
              <a:t>附設事務所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施設数</a:t>
            </a:r>
            <a:r>
              <a:rPr lang="ja-JP" altLang="en-US"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48</a:t>
            </a:r>
            <a:r>
              <a:rPr lang="ja-JP" altLang="en-US" sz="1050" dirty="0">
                <a:latin typeface="メイリオ" panose="020B0604030504040204" pitchFamily="50" charset="-128"/>
                <a:ea typeface="メイリオ" panose="020B0604030504040204" pitchFamily="50" charset="-128"/>
              </a:rPr>
              <a:t>ヵ所</a:t>
            </a:r>
            <a:endParaRPr lang="en-US" altLang="ja-JP" sz="1050" dirty="0">
              <a:latin typeface="メイリオ" panose="020B0604030504040204" pitchFamily="50" charset="-128"/>
              <a:ea typeface="メイリオ" panose="020B0604030504040204" pitchFamily="50" charset="-128"/>
            </a:endParaRPr>
          </a:p>
          <a:p>
            <a:pPr marL="342860" lvl="1" indent="0">
              <a:buNone/>
            </a:pPr>
            <a:r>
              <a:rPr lang="ja-JP" altLang="en-US" sz="1050" dirty="0" smtClean="0">
                <a:latin typeface="メイリオ" panose="020B0604030504040204" pitchFamily="50" charset="-128"/>
                <a:ea typeface="メイリオ" panose="020B0604030504040204" pitchFamily="50" charset="-128"/>
              </a:rPr>
              <a:t>   面積</a:t>
            </a:r>
            <a:r>
              <a:rPr lang="ja-JP" altLang="en-US" dirty="0" smtClean="0">
                <a:latin typeface="メイリオ" panose="020B0604030504040204" pitchFamily="50" charset="-128"/>
                <a:ea typeface="メイリオ" panose="020B0604030504040204" pitchFamily="50" charset="-128"/>
              </a:rPr>
              <a:t> </a:t>
            </a:r>
            <a:r>
              <a:rPr lang="ja-JP" altLang="en-US" sz="140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ja-JP" altLang="en-US" sz="1600" dirty="0" smtClean="0">
                <a:latin typeface="メイリオ" panose="020B0604030504040204" pitchFamily="50" charset="-128"/>
                <a:ea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13,699</a:t>
            </a:r>
            <a:r>
              <a:rPr lang="ja-JP" altLang="en-US" sz="1050" dirty="0">
                <a:latin typeface="メイリオ" panose="020B0604030504040204" pitchFamily="50" charset="-128"/>
                <a:ea typeface="メイリオ" panose="020B0604030504040204" pitchFamily="50" charset="-128"/>
              </a:rPr>
              <a:t>㎡</a:t>
            </a:r>
            <a:endParaRPr lang="en-US" altLang="ja-JP" sz="1350" dirty="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貯炭場</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   面積</a:t>
            </a:r>
            <a:r>
              <a:rPr lang="ja-JP" altLang="en-US" sz="1200" dirty="0" smtClean="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4,902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ja-JP" altLang="en-US" sz="1050" dirty="0" smtClean="0">
                <a:latin typeface="メイリオ" panose="020B0604030504040204" pitchFamily="50" charset="-128"/>
                <a:ea typeface="メイリオ" panose="020B0604030504040204" pitchFamily="50" charset="-128"/>
              </a:rPr>
              <a:t>荷さばき地</a:t>
            </a:r>
            <a:endParaRPr lang="en-US" altLang="ja-JP" sz="1050" dirty="0">
              <a:latin typeface="メイリオ" panose="020B0604030504040204" pitchFamily="50" charset="-128"/>
              <a:ea typeface="メイリオ" panose="020B0604030504040204" pitchFamily="50" charset="-128"/>
            </a:endParaRPr>
          </a:p>
          <a:p>
            <a:pPr marL="342880" lvl="1" indent="0">
              <a:buNone/>
            </a:pPr>
            <a:r>
              <a:rPr lang="en-US" altLang="ja-JP" sz="1050" dirty="0">
                <a:latin typeface="メイリオ" panose="020B0604030504040204" pitchFamily="50" charset="-128"/>
                <a:ea typeface="メイリオ" panose="020B0604030504040204" pitchFamily="50" charset="-128"/>
              </a:rPr>
              <a:t> </a:t>
            </a:r>
            <a:r>
              <a:rPr lang="en-US" altLang="ja-JP" sz="1050"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面積</a:t>
            </a:r>
            <a:r>
              <a:rPr lang="ja-JP" altLang="en-US" sz="1200"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 </a:t>
            </a:r>
            <a:r>
              <a:rPr lang="ja-JP" altLang="en-US" sz="1200" dirty="0" smtClean="0">
                <a:latin typeface="メイリオ" panose="020B0604030504040204" pitchFamily="50" charset="-128"/>
                <a:ea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rPr>
              <a:t>985,421</a:t>
            </a:r>
            <a:r>
              <a:rPr lang="ja-JP" altLang="en-US" sz="1050" dirty="0" smtClean="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6"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7" name="テキスト ボックス 16"/>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５</a:t>
            </a:r>
          </a:p>
        </p:txBody>
      </p:sp>
      <p:cxnSp>
        <p:nvCxnSpPr>
          <p:cNvPr id="18" name="直線コネクタ 17"/>
          <p:cNvCxnSpPr/>
          <p:nvPr/>
        </p:nvCxnSpPr>
        <p:spPr>
          <a:xfrm>
            <a:off x="1064890" y="6724970"/>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067162" y="5335168"/>
            <a:ext cx="3708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341260" y="737704"/>
            <a:ext cx="4852610"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058169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4591" y="3655358"/>
            <a:ext cx="6732000" cy="6035197"/>
          </a:xfrm>
          <a:prstGeom prst="rect">
            <a:avLst/>
          </a:prstGeom>
          <a:solidFill>
            <a:schemeClr val="accent1">
              <a:lumMod val="20000"/>
              <a:lumOff val="80000"/>
              <a:alpha val="23000"/>
            </a:schemeClr>
          </a:solidFill>
          <a:ln>
            <a:solidFill>
              <a:schemeClr val="accent1">
                <a:lumMod val="20000"/>
                <a:lumOff val="80000"/>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2"/>
          <a:stretch>
            <a:fillRect/>
          </a:stretch>
        </p:blipFill>
        <p:spPr>
          <a:xfrm>
            <a:off x="54591" y="6126984"/>
            <a:ext cx="6732000" cy="3563571"/>
          </a:xfrm>
          <a:prstGeom prst="rect">
            <a:avLst/>
          </a:prstGeom>
        </p:spPr>
      </p:pic>
      <p:pic>
        <p:nvPicPr>
          <p:cNvPr id="5" name="図 4"/>
          <p:cNvPicPr>
            <a:picLocks noChangeAspect="1"/>
          </p:cNvPicPr>
          <p:nvPr/>
        </p:nvPicPr>
        <p:blipFill>
          <a:blip r:embed="rId3"/>
          <a:stretch>
            <a:fillRect/>
          </a:stretch>
        </p:blipFill>
        <p:spPr>
          <a:xfrm>
            <a:off x="3420591" y="401738"/>
            <a:ext cx="3237257" cy="3249450"/>
          </a:xfrm>
          <a:prstGeom prst="rect">
            <a:avLst/>
          </a:prstGeom>
        </p:spPr>
      </p:pic>
      <p:pic>
        <p:nvPicPr>
          <p:cNvPr id="4" name="図 3"/>
          <p:cNvPicPr>
            <a:picLocks noChangeAspect="1"/>
          </p:cNvPicPr>
          <p:nvPr/>
        </p:nvPicPr>
        <p:blipFill>
          <a:blip r:embed="rId4"/>
          <a:stretch>
            <a:fillRect/>
          </a:stretch>
        </p:blipFill>
        <p:spPr>
          <a:xfrm>
            <a:off x="141237" y="403127"/>
            <a:ext cx="3243353" cy="3249450"/>
          </a:xfrm>
          <a:prstGeom prst="rect">
            <a:avLst/>
          </a:prstGeom>
        </p:spPr>
      </p:pic>
      <p:sp>
        <p:nvSpPr>
          <p:cNvPr id="9" name="コンテンツ プレースホルダー 2"/>
          <p:cNvSpPr txBox="1">
            <a:spLocks/>
          </p:cNvSpPr>
          <p:nvPr/>
        </p:nvSpPr>
        <p:spPr>
          <a:xfrm>
            <a:off x="54591" y="3652578"/>
            <a:ext cx="6630445" cy="302037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50000"/>
              </a:lnSpc>
            </a:pPr>
            <a:r>
              <a:rPr lang="ja-JP" altLang="en-US" sz="1200" b="1" dirty="0">
                <a:solidFill>
                  <a:srgbClr val="0070C0"/>
                </a:solidFill>
                <a:latin typeface="メイリオ" panose="020B0604030504040204" pitchFamily="50" charset="-128"/>
                <a:ea typeface="メイリオ" panose="020B0604030504040204" pitchFamily="50" charset="-128"/>
              </a:rPr>
              <a:t>港湾施設提供事業経営</a:t>
            </a:r>
            <a:r>
              <a:rPr lang="ja-JP" altLang="en-US" sz="1200" b="1" dirty="0" smtClean="0">
                <a:solidFill>
                  <a:srgbClr val="0070C0"/>
                </a:solidFill>
                <a:latin typeface="メイリオ" panose="020B0604030504040204" pitchFamily="50" charset="-128"/>
                <a:ea typeface="メイリオ" panose="020B0604030504040204" pitchFamily="50" charset="-128"/>
              </a:rPr>
              <a:t>計画 </a:t>
            </a:r>
            <a:r>
              <a:rPr lang="en-US" altLang="ja-JP" sz="1200" b="1" dirty="0" smtClean="0">
                <a:solidFill>
                  <a:srgbClr val="0070C0"/>
                </a:solidFill>
                <a:latin typeface="メイリオ" panose="020B0604030504040204" pitchFamily="50" charset="-128"/>
                <a:ea typeface="メイリオ" panose="020B0604030504040204" pitchFamily="50" charset="-128"/>
              </a:rPr>
              <a:t>Ver.2.0</a:t>
            </a:r>
            <a:endParaRPr lang="en-US" altLang="ja-JP" sz="1200" b="1" dirty="0">
              <a:solidFill>
                <a:srgbClr val="0070C0"/>
              </a:solidFill>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港湾施設提供事業では、取り巻く状況の変化や事業の全般的な課題、</a:t>
            </a:r>
            <a:r>
              <a:rPr lang="ja-JP" altLang="en-US" sz="1100" dirty="0" smtClean="0">
                <a:latin typeface="メイリオ" panose="020B0604030504040204" pitchFamily="50" charset="-128"/>
                <a:ea typeface="メイリオ" panose="020B0604030504040204" pitchFamily="50" charset="-128"/>
              </a:rPr>
              <a:t>施設毎の</a:t>
            </a:r>
            <a:r>
              <a:rPr lang="ja-JP" altLang="en-US" sz="1100" dirty="0">
                <a:latin typeface="メイリオ" panose="020B0604030504040204" pitchFamily="50" charset="-128"/>
                <a:ea typeface="メイリオ" panose="020B0604030504040204" pitchFamily="50" charset="-128"/>
              </a:rPr>
              <a:t>個別課題を踏まえた経営の抜本的な改革を実施し、施設の老朽化に伴い将来予測される事業リスクや利用者ニーズに対応できる財務体質の向上を図ることにより、大阪港の競争力を強化することを目的に「港湾施設提供事業経営計画」を平成</a:t>
            </a:r>
            <a:r>
              <a:rPr lang="en-US" altLang="ja-JP" sz="1100" dirty="0">
                <a:latin typeface="メイリオ" panose="020B0604030504040204" pitchFamily="50" charset="-128"/>
                <a:ea typeface="メイリオ" panose="020B0604030504040204" pitchFamily="50" charset="-128"/>
              </a:rPr>
              <a:t>30</a:t>
            </a:r>
            <a:r>
              <a:rPr lang="ja-JP" altLang="en-US" sz="1100" dirty="0">
                <a:latin typeface="メイリオ" panose="020B0604030504040204" pitchFamily="50" charset="-128"/>
                <a:ea typeface="メイリオ" panose="020B0604030504040204" pitchFamily="50" charset="-128"/>
              </a:rPr>
              <a:t>年</a:t>
            </a:r>
            <a:r>
              <a:rPr lang="en-US" altLang="ja-JP" sz="1100" dirty="0">
                <a:latin typeface="メイリオ" panose="020B0604030504040204" pitchFamily="50" charset="-128"/>
                <a:ea typeface="メイリオ" panose="020B0604030504040204" pitchFamily="50" charset="-128"/>
              </a:rPr>
              <a:t>3</a:t>
            </a:r>
            <a:r>
              <a:rPr lang="ja-JP" altLang="en-US" sz="1100" dirty="0">
                <a:latin typeface="メイリオ" panose="020B0604030504040204" pitchFamily="50" charset="-128"/>
                <a:ea typeface="メイリオ" panose="020B0604030504040204" pitchFamily="50" charset="-128"/>
              </a:rPr>
              <a:t>月に策定</a:t>
            </a:r>
            <a:r>
              <a:rPr lang="ja-JP" altLang="en-US" sz="1100" dirty="0" smtClean="0">
                <a:latin typeface="メイリオ" panose="020B0604030504040204" pitchFamily="50" charset="-128"/>
                <a:ea typeface="メイリオ" panose="020B0604030504040204" pitchFamily="50" charset="-128"/>
              </a:rPr>
              <a:t>しました。</a:t>
            </a:r>
            <a:endParaRPr lang="en-US" altLang="ja-JP" sz="1100" dirty="0" smtClean="0">
              <a:latin typeface="メイリオ" panose="020B0604030504040204" pitchFamily="50" charset="-128"/>
              <a:ea typeface="メイリオ" panose="020B0604030504040204" pitchFamily="50" charset="-128"/>
            </a:endParaRPr>
          </a:p>
          <a:p>
            <a:pPr marL="342880" lvl="1" indent="0">
              <a:lnSpc>
                <a:spcPct val="150000"/>
              </a:lnSpc>
              <a:buNone/>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その後、平成</a:t>
            </a:r>
            <a:r>
              <a:rPr lang="en-US" altLang="ja-JP" sz="1100" dirty="0" smtClean="0">
                <a:latin typeface="メイリオ" panose="020B0604030504040204" pitchFamily="50" charset="-128"/>
                <a:ea typeface="メイリオ" panose="020B0604030504040204" pitchFamily="50" charset="-128"/>
              </a:rPr>
              <a:t>29</a:t>
            </a:r>
            <a:r>
              <a:rPr lang="ja-JP" altLang="en-US" sz="1100" dirty="0" smtClean="0">
                <a:latin typeface="メイリオ" panose="020B0604030504040204" pitchFamily="50" charset="-128"/>
                <a:ea typeface="メイリオ" panose="020B0604030504040204" pitchFamily="50" charset="-128"/>
              </a:rPr>
              <a:t>年度の決算結果を基にした「全般的課題」及び「個別課題」の確認による必要な経営改善策の策定や、過去に抽出した課題の改善状況の検討による経営改善策の効果と必要に応じた経営改善策の修正を行った「港湾施設提供事業経営計画 </a:t>
            </a:r>
            <a:r>
              <a:rPr lang="en-US" altLang="ja-JP" sz="1100" dirty="0" smtClean="0">
                <a:latin typeface="メイリオ" panose="020B0604030504040204" pitchFamily="50" charset="-128"/>
                <a:ea typeface="メイリオ" panose="020B0604030504040204" pitchFamily="50" charset="-128"/>
              </a:rPr>
              <a:t>Ver.2.0</a:t>
            </a:r>
            <a:r>
              <a:rPr lang="ja-JP" altLang="en-US" sz="1100" dirty="0" smtClean="0">
                <a:latin typeface="メイリオ" panose="020B0604030504040204" pitchFamily="50" charset="-128"/>
                <a:ea typeface="メイリオ" panose="020B0604030504040204" pitchFamily="50" charset="-128"/>
              </a:rPr>
              <a:t>」を平成</a:t>
            </a:r>
            <a:r>
              <a:rPr lang="en-US" altLang="ja-JP" sz="1100" dirty="0" smtClean="0">
                <a:latin typeface="メイリオ" panose="020B0604030504040204" pitchFamily="50" charset="-128"/>
                <a:ea typeface="メイリオ" panose="020B0604030504040204" pitchFamily="50" charset="-128"/>
              </a:rPr>
              <a:t>31</a:t>
            </a:r>
            <a:r>
              <a:rPr lang="ja-JP" altLang="en-US" sz="1100" dirty="0" smtClean="0">
                <a:latin typeface="メイリオ" panose="020B0604030504040204" pitchFamily="50" charset="-128"/>
                <a:ea typeface="メイリオ" panose="020B0604030504040204" pitchFamily="50" charset="-128"/>
              </a:rPr>
              <a:t>年</a:t>
            </a:r>
            <a:r>
              <a:rPr lang="en-US" altLang="ja-JP" sz="1100" dirty="0" smtClean="0">
                <a:latin typeface="メイリオ" panose="020B0604030504040204" pitchFamily="50" charset="-128"/>
                <a:ea typeface="メイリオ" panose="020B0604030504040204" pitchFamily="50" charset="-128"/>
              </a:rPr>
              <a:t>3</a:t>
            </a:r>
            <a:r>
              <a:rPr lang="ja-JP" altLang="en-US" sz="1100" dirty="0" smtClean="0">
                <a:latin typeface="メイリオ" panose="020B0604030504040204" pitchFamily="50" charset="-128"/>
                <a:ea typeface="メイリオ" panose="020B0604030504040204" pitchFamily="50" charset="-128"/>
              </a:rPr>
              <a:t>月に策定しました。</a:t>
            </a:r>
            <a:endParaRPr lang="en-US" altLang="ja-JP" sz="1100" dirty="0">
              <a:latin typeface="メイリオ" panose="020B0604030504040204" pitchFamily="50" charset="-128"/>
              <a:ea typeface="メイリオ" panose="020B0604030504040204" pitchFamily="50" charset="-128"/>
            </a:endParaRPr>
          </a:p>
          <a:p>
            <a:pPr marL="342880" lvl="1" indent="0">
              <a:lnSpc>
                <a:spcPct val="150000"/>
              </a:lnSpc>
              <a:buNone/>
            </a:pPr>
            <a:endParaRPr lang="en-US" altLang="ja-JP" sz="1100" dirty="0">
              <a:latin typeface="メイリオ" panose="020B0604030504040204" pitchFamily="50" charset="-128"/>
              <a:ea typeface="メイリオ" panose="020B0604030504040204" pitchFamily="50" charset="-128"/>
            </a:endParaRPr>
          </a:p>
        </p:txBody>
      </p:sp>
      <p:sp>
        <p:nvSpPr>
          <p:cNvPr id="12"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3" name="テキスト ボックス 12"/>
          <p:cNvSpPr txBox="1"/>
          <p:nvPr/>
        </p:nvSpPr>
        <p:spPr>
          <a:xfrm>
            <a:off x="6589977" y="9690556"/>
            <a:ext cx="287258"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６</a:t>
            </a:r>
          </a:p>
        </p:txBody>
      </p:sp>
    </p:spTree>
    <p:extLst>
      <p:ext uri="{BB962C8B-B14F-4D97-AF65-F5344CB8AC3E}">
        <p14:creationId xmlns:p14="http://schemas.microsoft.com/office/powerpoint/2010/main" val="391835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3683" y="5378466"/>
            <a:ext cx="6700085" cy="2706859"/>
          </a:xfrm>
          <a:prstGeom prst="rect">
            <a:avLst/>
          </a:prstGeom>
        </p:spPr>
      </p:pic>
      <p:pic>
        <p:nvPicPr>
          <p:cNvPr id="5" name="図 4"/>
          <p:cNvPicPr>
            <a:picLocks noChangeAspect="1"/>
          </p:cNvPicPr>
          <p:nvPr/>
        </p:nvPicPr>
        <p:blipFill>
          <a:blip r:embed="rId3"/>
          <a:stretch>
            <a:fillRect/>
          </a:stretch>
        </p:blipFill>
        <p:spPr>
          <a:xfrm>
            <a:off x="2995925" y="2202766"/>
            <a:ext cx="3785944" cy="3231160"/>
          </a:xfrm>
          <a:prstGeom prst="rect">
            <a:avLst/>
          </a:prstGeom>
        </p:spPr>
      </p:pic>
      <p:pic>
        <p:nvPicPr>
          <p:cNvPr id="4" name="図 3"/>
          <p:cNvPicPr>
            <a:picLocks noChangeAspect="1"/>
          </p:cNvPicPr>
          <p:nvPr/>
        </p:nvPicPr>
        <p:blipFill>
          <a:blip r:embed="rId4"/>
          <a:stretch>
            <a:fillRect/>
          </a:stretch>
        </p:blipFill>
        <p:spPr>
          <a:xfrm>
            <a:off x="34654" y="2095507"/>
            <a:ext cx="2956816" cy="3328704"/>
          </a:xfrm>
          <a:prstGeom prst="rect">
            <a:avLst/>
          </a:prstGeom>
        </p:spPr>
      </p:pic>
      <p:sp>
        <p:nvSpPr>
          <p:cNvPr id="2" name="タイトル 1"/>
          <p:cNvSpPr>
            <a:spLocks noGrp="1"/>
          </p:cNvSpPr>
          <p:nvPr>
            <p:ph type="title"/>
          </p:nvPr>
        </p:nvSpPr>
        <p:spPr>
          <a:xfrm>
            <a:off x="0" y="360001"/>
            <a:ext cx="5915025" cy="504000"/>
          </a:xfrm>
        </p:spPr>
        <p:txBody>
          <a:bodyPr>
            <a:normAutofit/>
          </a:bodyPr>
          <a:lstStyle/>
          <a:p>
            <a:pPr marL="342900" indent="-342900">
              <a:buFont typeface="+mj-ea"/>
              <a:buAutoNum type="circleNumDbPlain" startAt="2"/>
            </a:pPr>
            <a:r>
              <a:rPr lang="ja-JP" altLang="en-US" sz="1600" b="1" dirty="0" smtClean="0">
                <a:latin typeface="メイリオ" panose="020B0604030504040204" pitchFamily="50" charset="-128"/>
                <a:ea typeface="メイリオ" panose="020B0604030504040204" pitchFamily="50" charset="-128"/>
              </a:rPr>
              <a:t>大阪港</a:t>
            </a:r>
            <a:r>
              <a:rPr lang="ja-JP" altLang="en-US" sz="1600" b="1" dirty="0">
                <a:latin typeface="メイリオ" panose="020B0604030504040204" pitchFamily="50" charset="-128"/>
                <a:ea typeface="メイリオ" panose="020B0604030504040204" pitchFamily="50" charset="-128"/>
              </a:rPr>
              <a:t>埋立事業</a:t>
            </a:r>
          </a:p>
        </p:txBody>
      </p:sp>
      <p:sp>
        <p:nvSpPr>
          <p:cNvPr id="3" name="コンテンツ プレースホルダー 2"/>
          <p:cNvSpPr>
            <a:spLocks noGrp="1"/>
          </p:cNvSpPr>
          <p:nvPr>
            <p:ph idx="1"/>
          </p:nvPr>
        </p:nvSpPr>
        <p:spPr>
          <a:xfrm>
            <a:off x="83683" y="8099474"/>
            <a:ext cx="6782155" cy="1863149"/>
          </a:xfrm>
        </p:spPr>
        <p:txBody>
          <a:bodyPr>
            <a:normAutofit/>
          </a:bodyPr>
          <a:lstStyle/>
          <a:p>
            <a:pPr marL="0" indent="0">
              <a:lnSpc>
                <a:spcPct val="150000"/>
              </a:lnSpc>
              <a:buNone/>
            </a:pPr>
            <a:r>
              <a:rPr lang="ja-JP" altLang="en-US" sz="1200" b="1" dirty="0">
                <a:solidFill>
                  <a:srgbClr val="0070C0"/>
                </a:solidFill>
                <a:latin typeface="メイリオ" panose="020B0604030504040204" pitchFamily="50" charset="-128"/>
                <a:ea typeface="メイリオ" panose="020B0604030504040204" pitchFamily="50" charset="-128"/>
              </a:rPr>
              <a:t>大阪港埋立事業</a:t>
            </a:r>
            <a:endParaRPr lang="en-US" altLang="ja-JP" sz="1200" b="1" dirty="0" smtClean="0">
              <a:solidFill>
                <a:srgbClr val="0070C0"/>
              </a:solidFill>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大阪港</a:t>
            </a:r>
            <a:r>
              <a:rPr lang="ja-JP" altLang="en-US" sz="1100" dirty="0">
                <a:latin typeface="メイリオ" panose="020B0604030504040204" pitchFamily="50" charset="-128"/>
                <a:ea typeface="メイリオ" panose="020B0604030504040204" pitchFamily="50" charset="-128"/>
              </a:rPr>
              <a:t>埋立事業は、公有水面の埋立により取得した咲洲（南港）地区、舞洲（北港北）地区及び鶴浜地区の埋立地を、埠頭用地、公園・緑地及び道路等の行政財産となる市有地等を除き、普通財産として土地利用計画に応じて企業等へ分譲しています。</a:t>
            </a:r>
            <a:endParaRPr lang="en-US" altLang="ja-JP" sz="1100" dirty="0">
              <a:latin typeface="メイリオ" panose="020B0604030504040204" pitchFamily="50" charset="-128"/>
              <a:ea typeface="メイリオ" panose="020B0604030504040204" pitchFamily="50" charset="-128"/>
            </a:endParaRPr>
          </a:p>
          <a:p>
            <a:pPr marL="342881" lvl="1" indent="0">
              <a:lnSpc>
                <a:spcPct val="150000"/>
              </a:lnSpc>
              <a:buNone/>
            </a:pPr>
            <a:r>
              <a:rPr lang="ja-JP" altLang="en-US" sz="1100" dirty="0">
                <a:latin typeface="メイリオ" panose="020B0604030504040204" pitchFamily="50" charset="-128"/>
                <a:ea typeface="メイリオ" panose="020B0604030504040204" pitchFamily="50" charset="-128"/>
              </a:rPr>
              <a:t>　また夢洲（北港南）地区については、平成</a:t>
            </a:r>
            <a:r>
              <a:rPr lang="en-US" altLang="ja-JP" sz="1100" dirty="0">
                <a:latin typeface="メイリオ" panose="020B0604030504040204" pitchFamily="50" charset="-128"/>
                <a:ea typeface="メイリオ" panose="020B0604030504040204" pitchFamily="50" charset="-128"/>
              </a:rPr>
              <a:t>19</a:t>
            </a:r>
            <a:r>
              <a:rPr lang="ja-JP" altLang="en-US" sz="1100" dirty="0">
                <a:latin typeface="メイリオ" panose="020B0604030504040204" pitchFamily="50" charset="-128"/>
                <a:ea typeface="メイリオ" panose="020B0604030504040204" pitchFamily="50" charset="-128"/>
              </a:rPr>
              <a:t>年度末に一般会計より会計移行</a:t>
            </a:r>
            <a:r>
              <a:rPr lang="ja-JP" altLang="en-US" sz="1100" dirty="0" smtClean="0">
                <a:latin typeface="メイリオ" panose="020B0604030504040204" pitchFamily="50" charset="-128"/>
                <a:ea typeface="メイリオ" panose="020B0604030504040204" pitchFamily="50" charset="-128"/>
              </a:rPr>
              <a:t>し、造成</a:t>
            </a:r>
            <a:r>
              <a:rPr lang="ja-JP" altLang="en-US" sz="1100" dirty="0">
                <a:latin typeface="メイリオ" panose="020B0604030504040204" pitchFamily="50" charset="-128"/>
                <a:ea typeface="メイリオ" panose="020B0604030504040204" pitchFamily="50" charset="-128"/>
              </a:rPr>
              <a:t>及び都市基盤整備が完了した一部の</a:t>
            </a:r>
            <a:r>
              <a:rPr lang="ja-JP" altLang="en-US" sz="1100" dirty="0" smtClean="0">
                <a:latin typeface="メイリオ" panose="020B0604030504040204" pitchFamily="50" charset="-128"/>
                <a:ea typeface="メイリオ" panose="020B0604030504040204" pitchFamily="50" charset="-128"/>
              </a:rPr>
              <a:t>区画を平成</a:t>
            </a:r>
            <a:r>
              <a:rPr lang="en-US" altLang="ja-JP" sz="1100" dirty="0">
                <a:latin typeface="メイリオ" panose="020B0604030504040204" pitchFamily="50" charset="-128"/>
                <a:ea typeface="メイリオ" panose="020B0604030504040204" pitchFamily="50" charset="-128"/>
              </a:rPr>
              <a:t>24</a:t>
            </a:r>
            <a:r>
              <a:rPr lang="ja-JP" altLang="en-US" sz="1100" dirty="0">
                <a:latin typeface="メイリオ" panose="020B0604030504040204" pitchFamily="50" charset="-128"/>
                <a:ea typeface="メイリオ" panose="020B0604030504040204" pitchFamily="50" charset="-128"/>
              </a:rPr>
              <a:t>年度より</a:t>
            </a:r>
            <a:r>
              <a:rPr lang="ja-JP" altLang="en-US" sz="1100" dirty="0" smtClean="0">
                <a:latin typeface="メイリオ" panose="020B0604030504040204" pitchFamily="50" charset="-128"/>
                <a:ea typeface="メイリオ" panose="020B0604030504040204" pitchFamily="50" charset="-128"/>
              </a:rPr>
              <a:t>売却して</a:t>
            </a:r>
            <a:r>
              <a:rPr lang="ja-JP" altLang="en-US" sz="1100" dirty="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38125" y="1093292"/>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営業収益</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rPr>
              <a:t>3</a:t>
            </a:r>
            <a:r>
              <a:rPr lang="en-US" altLang="ja-JP" sz="1200" dirty="0">
                <a:latin typeface="メイリオ" panose="020B0604030504040204" pitchFamily="50" charset="-128"/>
                <a:ea typeface="メイリオ" panose="020B0604030504040204" pitchFamily="50" charset="-128"/>
              </a:rPr>
              <a:t>0</a:t>
            </a:r>
            <a:r>
              <a:rPr lang="ja-JP" altLang="en-US" sz="1200" dirty="0" smtClean="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smtClean="0">
                <a:solidFill>
                  <a:srgbClr val="0070C0"/>
                </a:solidFill>
                <a:latin typeface="メイリオ" panose="020B0604030504040204" pitchFamily="50" charset="-128"/>
                <a:ea typeface="メイリオ" panose="020B0604030504040204" pitchFamily="50" charset="-128"/>
              </a:rPr>
              <a:t>9,685</a:t>
            </a:r>
            <a:r>
              <a:rPr lang="ja-JP" altLang="en-US" sz="1400" b="1" dirty="0" smtClean="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ja-JP" altLang="en-US" sz="1400" dirty="0">
                <a:latin typeface="メイリオ" panose="020B0604030504040204" pitchFamily="50" charset="-128"/>
                <a:ea typeface="メイリオ"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8,017</a:t>
            </a:r>
            <a:r>
              <a:rPr lang="ja-JP" altLang="en-US" sz="1400" dirty="0" smtClean="0">
                <a:latin typeface="メイリオ" panose="020B0604030504040204" pitchFamily="50" charset="-128"/>
                <a:ea typeface="メイリオ" panose="020B0604030504040204" pitchFamily="50" charset="-128"/>
              </a:rPr>
              <a:t>百万円</a:t>
            </a:r>
            <a:r>
              <a:rPr lang="ja-JP" altLang="en-US" sz="1400" dirty="0">
                <a:latin typeface="メイリオ" panose="020B0604030504040204" pitchFamily="50" charset="-128"/>
                <a:ea typeface="メイリオ" panose="020B0604030504040204" pitchFamily="50" charset="-128"/>
              </a:rPr>
              <a:t>）</a:t>
            </a:r>
          </a:p>
        </p:txBody>
      </p:sp>
      <p:sp>
        <p:nvSpPr>
          <p:cNvPr id="7" name="テキスト ボックス 6"/>
          <p:cNvSpPr txBox="1"/>
          <p:nvPr/>
        </p:nvSpPr>
        <p:spPr>
          <a:xfrm>
            <a:off x="3333248" y="1093292"/>
            <a:ext cx="2838450" cy="1046440"/>
          </a:xfrm>
          <a:prstGeom prst="rect">
            <a:avLst/>
          </a:prstGeom>
          <a:noFill/>
        </p:spPr>
        <p:txBody>
          <a:bodyPr wrap="square" rtlCol="0">
            <a:spAutoFit/>
          </a:bodyPr>
          <a:lstStyle/>
          <a:p>
            <a:r>
              <a:rPr lang="ja-JP" altLang="en-US" sz="1600" b="1" dirty="0">
                <a:solidFill>
                  <a:srgbClr val="0070C0"/>
                </a:solidFill>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営業損益</a:t>
            </a:r>
            <a:r>
              <a:rPr lang="ja-JP" altLang="en-US" sz="1200" dirty="0">
                <a:latin typeface="メイリオ" panose="020B0604030504040204" pitchFamily="50" charset="-128"/>
                <a:ea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rPr>
              <a:t>平成</a:t>
            </a:r>
            <a:r>
              <a:rPr lang="en-US" altLang="ja-JP" sz="1200" dirty="0" smtClean="0">
                <a:latin typeface="メイリオ" panose="020B0604030504040204" pitchFamily="50" charset="-128"/>
                <a:ea typeface="メイリオ" panose="020B0604030504040204" pitchFamily="50" charset="-128"/>
              </a:rPr>
              <a:t>3</a:t>
            </a:r>
            <a:r>
              <a:rPr lang="en-US" altLang="ja-JP" sz="1200" dirty="0">
                <a:latin typeface="メイリオ" panose="020B0604030504040204" pitchFamily="50" charset="-128"/>
                <a:ea typeface="メイリオ" panose="020B0604030504040204" pitchFamily="50" charset="-128"/>
              </a:rPr>
              <a:t>0</a:t>
            </a:r>
            <a:r>
              <a:rPr lang="ja-JP" altLang="en-US" sz="1200" dirty="0" smtClean="0">
                <a:latin typeface="メイリオ" panose="020B0604030504040204" pitchFamily="50" charset="-128"/>
                <a:ea typeface="メイリオ" panose="020B0604030504040204" pitchFamily="50" charset="-128"/>
              </a:rPr>
              <a:t>年度</a:t>
            </a:r>
            <a:r>
              <a:rPr lang="ja-JP" altLang="en-US" sz="1200" dirty="0">
                <a:latin typeface="メイリオ" panose="020B0604030504040204" pitchFamily="50" charset="-128"/>
                <a:ea typeface="メイリオ" panose="020B0604030504040204" pitchFamily="50" charset="-128"/>
              </a:rPr>
              <a:t>決算）</a:t>
            </a:r>
            <a:endParaRPr lang="en-US" altLang="ja-JP" sz="1200" dirty="0">
              <a:latin typeface="メイリオ" panose="020B0604030504040204" pitchFamily="50" charset="-128"/>
              <a:ea typeface="メイリオ" panose="020B0604030504040204" pitchFamily="50" charset="-128"/>
            </a:endParaRPr>
          </a:p>
          <a:p>
            <a:endParaRPr lang="en-US" altLang="ja-JP" sz="800" dirty="0">
              <a:latin typeface="メイリオ" panose="020B0604030504040204" pitchFamily="50" charset="-128"/>
              <a:ea typeface="メイリオ" panose="020B0604030504040204" pitchFamily="50" charset="-128"/>
            </a:endParaRPr>
          </a:p>
          <a:p>
            <a:pPr lvl="1"/>
            <a:r>
              <a:rPr lang="en-US" altLang="ja-JP" sz="2400" b="1" dirty="0" smtClean="0">
                <a:solidFill>
                  <a:srgbClr val="0070C0"/>
                </a:solidFill>
                <a:latin typeface="メイリオ" panose="020B0604030504040204" pitchFamily="50" charset="-128"/>
                <a:ea typeface="メイリオ" panose="020B0604030504040204" pitchFamily="50" charset="-128"/>
              </a:rPr>
              <a:t>5,883</a:t>
            </a:r>
            <a:r>
              <a:rPr lang="ja-JP" altLang="en-US" sz="1400" b="1" dirty="0">
                <a:solidFill>
                  <a:srgbClr val="0070C0"/>
                </a:solidFill>
                <a:latin typeface="メイリオ" panose="020B0604030504040204" pitchFamily="50" charset="-128"/>
                <a:ea typeface="メイリオ" panose="020B0604030504040204" pitchFamily="50" charset="-128"/>
              </a:rPr>
              <a:t>百万円</a:t>
            </a:r>
            <a:endParaRPr lang="en-US" altLang="ja-JP" sz="1400" b="1" dirty="0">
              <a:solidFill>
                <a:srgbClr val="0070C0"/>
              </a:solidFill>
              <a:latin typeface="メイリオ" panose="020B0604030504040204" pitchFamily="50" charset="-128"/>
              <a:ea typeface="メイリオ" panose="020B0604030504040204" pitchFamily="50" charset="-128"/>
            </a:endParaRPr>
          </a:p>
          <a:p>
            <a:pPr algn="r"/>
            <a:r>
              <a:rPr lang="ja-JP" altLang="en-US" sz="1400" dirty="0">
                <a:latin typeface="メイリオ" panose="020B0604030504040204" pitchFamily="50" charset="-128"/>
                <a:ea typeface="メイリオ" panose="020B0604030504040204" pitchFamily="50" charset="-128"/>
              </a:rPr>
              <a:t>（</a:t>
            </a:r>
            <a:r>
              <a:rPr lang="ja-JP" altLang="en-US" sz="1400" dirty="0" smtClean="0">
                <a:latin typeface="メイリオ" panose="020B0604030504040204" pitchFamily="50" charset="-128"/>
                <a:ea typeface="メイリオ" panose="020B0604030504040204" pitchFamily="50" charset="-128"/>
              </a:rPr>
              <a:t>前年度比△</a:t>
            </a:r>
            <a:r>
              <a:rPr lang="en-US" altLang="ja-JP" sz="1400" dirty="0" smtClean="0">
                <a:latin typeface="メイリオ" panose="020B0604030504040204" pitchFamily="50" charset="-128"/>
                <a:ea typeface="メイリオ" panose="020B0604030504040204" pitchFamily="50" charset="-128"/>
              </a:rPr>
              <a:t>4,270</a:t>
            </a:r>
            <a:r>
              <a:rPr lang="ja-JP" altLang="en-US" sz="1400" dirty="0" smtClean="0">
                <a:latin typeface="メイリオ" panose="020B0604030504040204" pitchFamily="50" charset="-128"/>
                <a:ea typeface="メイリオ" panose="020B0604030504040204" pitchFamily="50" charset="-128"/>
              </a:rPr>
              <a:t>百万円</a:t>
            </a:r>
            <a:r>
              <a:rPr lang="ja-JP" altLang="en-US" sz="1400" dirty="0">
                <a:latin typeface="メイリオ" panose="020B0604030504040204" pitchFamily="50" charset="-128"/>
                <a:ea typeface="メイリオ" panose="020B0604030504040204" pitchFamily="50" charset="-128"/>
              </a:rPr>
              <a:t>）</a:t>
            </a:r>
          </a:p>
        </p:txBody>
      </p:sp>
      <p:sp>
        <p:nvSpPr>
          <p:cNvPr id="13"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5" name="テキスト ボックス 14"/>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７</a:t>
            </a:r>
          </a:p>
        </p:txBody>
      </p:sp>
      <p:cxnSp>
        <p:nvCxnSpPr>
          <p:cNvPr id="11" name="直線コネクタ 10"/>
          <p:cNvCxnSpPr/>
          <p:nvPr/>
        </p:nvCxnSpPr>
        <p:spPr>
          <a:xfrm>
            <a:off x="1287936" y="8264051"/>
            <a:ext cx="5436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341260" y="756365"/>
            <a:ext cx="5032147"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港湾施設</a:t>
            </a:r>
            <a:r>
              <a:rPr lang="ja-JP" altLang="en-US" sz="1400" b="1" dirty="0" smtClean="0">
                <a:solidFill>
                  <a:srgbClr val="FF0000"/>
                </a:solidFill>
                <a:latin typeface="メイリオ" panose="020B0604030504040204" pitchFamily="50" charset="-128"/>
                <a:ea typeface="メイリオ" panose="020B0604030504040204" pitchFamily="50" charset="-128"/>
              </a:rPr>
              <a:t>提供</a:t>
            </a:r>
            <a:r>
              <a:rPr kumimoji="1" lang="ja-JP" altLang="en-US" sz="1400" b="1" dirty="0" smtClean="0">
                <a:solidFill>
                  <a:srgbClr val="FF0000"/>
                </a:solidFill>
                <a:latin typeface="メイリオ" panose="020B0604030504040204" pitchFamily="50" charset="-128"/>
                <a:ea typeface="メイリオ" panose="020B0604030504040204" pitchFamily="50" charset="-128"/>
              </a:rPr>
              <a:t>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03317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561491" y="6081577"/>
            <a:ext cx="3243353" cy="3432345"/>
          </a:xfrm>
          <a:prstGeom prst="rect">
            <a:avLst/>
          </a:prstGeom>
        </p:spPr>
      </p:pic>
      <p:pic>
        <p:nvPicPr>
          <p:cNvPr id="4" name="図 3"/>
          <p:cNvPicPr>
            <a:picLocks noChangeAspect="1"/>
          </p:cNvPicPr>
          <p:nvPr/>
        </p:nvPicPr>
        <p:blipFill>
          <a:blip r:embed="rId3"/>
          <a:stretch>
            <a:fillRect/>
          </a:stretch>
        </p:blipFill>
        <p:spPr>
          <a:xfrm>
            <a:off x="68180" y="6075480"/>
            <a:ext cx="3493311" cy="3438442"/>
          </a:xfrm>
          <a:prstGeom prst="rect">
            <a:avLst/>
          </a:prstGeom>
        </p:spPr>
      </p:pic>
      <p:pic>
        <p:nvPicPr>
          <p:cNvPr id="2" name="図 1"/>
          <p:cNvPicPr>
            <a:picLocks noChangeAspect="1"/>
          </p:cNvPicPr>
          <p:nvPr/>
        </p:nvPicPr>
        <p:blipFill>
          <a:blip r:embed="rId4"/>
          <a:stretch>
            <a:fillRect/>
          </a:stretch>
        </p:blipFill>
        <p:spPr>
          <a:xfrm>
            <a:off x="828188" y="1395861"/>
            <a:ext cx="5184000" cy="4496468"/>
          </a:xfrm>
          <a:prstGeom prst="rect">
            <a:avLst/>
          </a:prstGeom>
        </p:spPr>
      </p:pic>
      <p:sp>
        <p:nvSpPr>
          <p:cNvPr id="26" name="テキスト ボックス 25"/>
          <p:cNvSpPr txBox="1"/>
          <p:nvPr/>
        </p:nvSpPr>
        <p:spPr>
          <a:xfrm>
            <a:off x="171450" y="915989"/>
            <a:ext cx="2618024" cy="261610"/>
          </a:xfrm>
          <a:prstGeom prst="rect">
            <a:avLst/>
          </a:prstGeom>
          <a:noFill/>
        </p:spPr>
        <p:txBody>
          <a:bodyPr wrap="none" rtlCol="0">
            <a:spAutoFit/>
          </a:bodyPr>
          <a:lstStyle/>
          <a:p>
            <a:r>
              <a:rPr lang="ja-JP" altLang="en-US" sz="1100" dirty="0" smtClean="0">
                <a:latin typeface="メイリオ" panose="020B0604030504040204" pitchFamily="50" charset="-128"/>
                <a:ea typeface="メイリオ" panose="020B0604030504040204" pitchFamily="50" charset="-128"/>
              </a:rPr>
              <a:t>平成</a:t>
            </a:r>
            <a:r>
              <a:rPr lang="en-US" altLang="ja-JP" sz="1100" dirty="0" smtClean="0">
                <a:latin typeface="メイリオ" panose="020B0604030504040204" pitchFamily="50" charset="-128"/>
                <a:ea typeface="メイリオ" panose="020B0604030504040204" pitchFamily="50" charset="-128"/>
              </a:rPr>
              <a:t>3</a:t>
            </a:r>
            <a:r>
              <a:rPr lang="en-US" altLang="ja-JP" sz="1100" dirty="0">
                <a:latin typeface="メイリオ" panose="020B0604030504040204" pitchFamily="50" charset="-128"/>
                <a:ea typeface="メイリオ" panose="020B0604030504040204" pitchFamily="50" charset="-128"/>
              </a:rPr>
              <a:t>0</a:t>
            </a:r>
            <a:r>
              <a:rPr lang="ja-JP" altLang="en-US" sz="1100" dirty="0" smtClean="0">
                <a:latin typeface="メイリオ" panose="020B0604030504040204" pitchFamily="50" charset="-128"/>
                <a:ea typeface="メイリオ" panose="020B0604030504040204" pitchFamily="50" charset="-128"/>
              </a:rPr>
              <a:t>年度</a:t>
            </a:r>
            <a:r>
              <a:rPr lang="ja-JP" altLang="en-US" sz="1100" dirty="0">
                <a:latin typeface="メイリオ" panose="020B0604030504040204" pitchFamily="50" charset="-128"/>
                <a:ea typeface="メイリオ" panose="020B0604030504040204" pitchFamily="50" charset="-128"/>
              </a:rPr>
              <a:t>　売却契約締結土地位置図</a:t>
            </a:r>
          </a:p>
        </p:txBody>
      </p:sp>
      <p:sp>
        <p:nvSpPr>
          <p:cNvPr id="9"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4"/>
            </a:pPr>
            <a:r>
              <a:rPr lang="ja-JP" altLang="en-US" sz="1600" b="1" dirty="0">
                <a:latin typeface="メイリオ" panose="020B0604030504040204" pitchFamily="50" charset="-128"/>
                <a:ea typeface="メイリオ" panose="020B0604030504040204" pitchFamily="50" charset="-128"/>
              </a:rPr>
              <a:t>事業概要</a:t>
            </a:r>
          </a:p>
        </p:txBody>
      </p:sp>
      <p:sp>
        <p:nvSpPr>
          <p:cNvPr id="10" name="テキスト ボックス 9"/>
          <p:cNvSpPr txBox="1"/>
          <p:nvPr/>
        </p:nvSpPr>
        <p:spPr>
          <a:xfrm>
            <a:off x="6609215" y="9690556"/>
            <a:ext cx="24878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8</a:t>
            </a:r>
            <a:endParaRPr lang="ja-JP" altLang="en-US" sz="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82286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77522" y="1104077"/>
            <a:ext cx="6480000" cy="6035911"/>
          </a:xfrm>
          <a:prstGeom prst="rect">
            <a:avLst/>
          </a:prstGeom>
        </p:spPr>
      </p:pic>
      <p:pic>
        <p:nvPicPr>
          <p:cNvPr id="2" name="図 1"/>
          <p:cNvPicPr>
            <a:picLocks noChangeAspect="1"/>
          </p:cNvPicPr>
          <p:nvPr/>
        </p:nvPicPr>
        <p:blipFill>
          <a:blip r:embed="rId3"/>
          <a:stretch>
            <a:fillRect/>
          </a:stretch>
        </p:blipFill>
        <p:spPr>
          <a:xfrm>
            <a:off x="67481" y="7206144"/>
            <a:ext cx="6700085" cy="2633700"/>
          </a:xfrm>
          <a:prstGeom prst="rect">
            <a:avLst/>
          </a:prstGeom>
        </p:spPr>
      </p:pic>
      <p:sp>
        <p:nvSpPr>
          <p:cNvPr id="6" name="タイトル 1"/>
          <p:cNvSpPr txBox="1">
            <a:spLocks/>
          </p:cNvSpPr>
          <p:nvPr/>
        </p:nvSpPr>
        <p:spPr>
          <a:xfrm>
            <a:off x="4" y="360000"/>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a:pPr>
            <a:r>
              <a:rPr lang="ja-JP" altLang="en-US" sz="1600" b="1" dirty="0" smtClean="0">
                <a:latin typeface="メイリオ" panose="020B0604030504040204" pitchFamily="50" charset="-128"/>
                <a:ea typeface="メイリオ" panose="020B0604030504040204" pitchFamily="50" charset="-128"/>
              </a:rPr>
              <a:t>港営</a:t>
            </a:r>
            <a:r>
              <a:rPr lang="ja-JP" altLang="en-US" sz="1600" b="1" dirty="0">
                <a:latin typeface="メイリオ" panose="020B0604030504040204" pitchFamily="50" charset="-128"/>
                <a:ea typeface="メイリオ" panose="020B0604030504040204" pitchFamily="50" charset="-128"/>
              </a:rPr>
              <a:t>事業会計</a:t>
            </a:r>
          </a:p>
        </p:txBody>
      </p:sp>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0" y="9690556"/>
            <a:ext cx="287258"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ja-JP" altLang="en-US" sz="800" dirty="0">
                <a:latin typeface="メイリオ" panose="020B0604030504040204" pitchFamily="50" charset="-128"/>
                <a:ea typeface="メイリオ" panose="020B0604030504040204" pitchFamily="50" charset="-128"/>
              </a:rPr>
              <a:t>９</a:t>
            </a:r>
          </a:p>
        </p:txBody>
      </p:sp>
      <p:sp>
        <p:nvSpPr>
          <p:cNvPr id="9" name="テキスト ボックス 8"/>
          <p:cNvSpPr txBox="1"/>
          <p:nvPr/>
        </p:nvSpPr>
        <p:spPr>
          <a:xfrm>
            <a:off x="313147" y="719136"/>
            <a:ext cx="5993949" cy="523220"/>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平成</a:t>
            </a:r>
            <a:r>
              <a:rPr kumimoji="1" lang="en-US" altLang="ja-JP" sz="1400" b="1" dirty="0" smtClean="0">
                <a:solidFill>
                  <a:srgbClr val="FF0000"/>
                </a:solidFill>
                <a:latin typeface="メイリオ" panose="020B0604030504040204" pitchFamily="50" charset="-128"/>
                <a:ea typeface="メイリオ" panose="020B0604030504040204" pitchFamily="50" charset="-128"/>
              </a:rPr>
              <a:t>30</a:t>
            </a:r>
            <a:r>
              <a:rPr kumimoji="1" lang="ja-JP" altLang="en-US" sz="1400" b="1" dirty="0" smtClean="0">
                <a:solidFill>
                  <a:srgbClr val="FF0000"/>
                </a:solidFill>
                <a:latin typeface="メイリオ" panose="020B0604030504040204" pitchFamily="50" charset="-128"/>
                <a:ea typeface="メイリオ" panose="020B0604030504040204" pitchFamily="50" charset="-128"/>
              </a:rPr>
              <a:t>年度決算より、港湾施設提供事業と大阪港埋立事業との間での</a:t>
            </a:r>
            <a:endParaRPr kumimoji="1" lang="en-US" altLang="ja-JP" sz="1400" b="1" dirty="0" smtClean="0">
              <a:solidFill>
                <a:srgbClr val="FF0000"/>
              </a:solidFill>
              <a:latin typeface="メイリオ" panose="020B0604030504040204" pitchFamily="50" charset="-128"/>
              <a:ea typeface="メイリオ" panose="020B0604030504040204" pitchFamily="50" charset="-128"/>
            </a:endParaRPr>
          </a:p>
          <a:p>
            <a:r>
              <a:rPr lang="en-US" altLang="ja-JP" sz="1400" b="1" dirty="0">
                <a:solidFill>
                  <a:srgbClr val="FF0000"/>
                </a:solidFill>
                <a:latin typeface="メイリオ" panose="020B0604030504040204" pitchFamily="50" charset="-128"/>
                <a:ea typeface="メイリオ" panose="020B0604030504040204" pitchFamily="50" charset="-128"/>
              </a:rPr>
              <a:t> </a:t>
            </a:r>
            <a:r>
              <a:rPr lang="en-US" altLang="ja-JP" sz="1400" b="1" dirty="0" smtClean="0">
                <a:solidFill>
                  <a:srgbClr val="FF0000"/>
                </a:solidFill>
                <a:latin typeface="メイリオ" panose="020B0604030504040204" pitchFamily="50" charset="-128"/>
                <a:ea typeface="メイリオ" panose="020B0604030504040204" pitchFamily="50" charset="-128"/>
              </a:rPr>
              <a:t>  </a:t>
            </a:r>
            <a:r>
              <a:rPr kumimoji="1" lang="ja-JP" altLang="en-US" sz="1400" b="1" dirty="0" smtClean="0">
                <a:solidFill>
                  <a:srgbClr val="FF0000"/>
                </a:solidFill>
                <a:latin typeface="メイリオ" panose="020B0604030504040204" pitchFamily="50" charset="-128"/>
                <a:ea typeface="メイリオ" panose="020B0604030504040204" pitchFamily="50" charset="-128"/>
              </a:rPr>
              <a:t>会計内取引の金額を</a:t>
            </a:r>
            <a:r>
              <a:rPr lang="ja-JP" altLang="en-US" sz="1400" b="1" dirty="0">
                <a:solidFill>
                  <a:srgbClr val="FF0000"/>
                </a:solidFill>
                <a:latin typeface="メイリオ" panose="020B0604030504040204" pitchFamily="50" charset="-128"/>
                <a:ea typeface="メイリオ" panose="020B0604030504040204" pitchFamily="50" charset="-128"/>
              </a:rPr>
              <a:t>消去</a:t>
            </a:r>
            <a:r>
              <a:rPr kumimoji="1" lang="ja-JP" altLang="en-US" sz="1400" b="1" dirty="0" smtClean="0">
                <a:solidFill>
                  <a:srgbClr val="FF0000"/>
                </a:solidFill>
                <a:latin typeface="メイリオ" panose="020B0604030504040204" pitchFamily="50" charset="-128"/>
                <a:ea typeface="メイリオ" panose="020B0604030504040204" pitchFamily="50" charset="-128"/>
              </a:rPr>
              <a:t>しています。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55162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77153" y="9690556"/>
            <a:ext cx="312906"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a:latin typeface="メイリオ" panose="020B0604030504040204" pitchFamily="50" charset="-128"/>
                <a:ea typeface="メイリオ" panose="020B0604030504040204" pitchFamily="50" charset="-128"/>
              </a:rPr>
              <a:t>10</a:t>
            </a:r>
            <a:endParaRPr lang="ja-JP" altLang="en-US" sz="8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 y="285710"/>
            <a:ext cx="6867407" cy="9821920"/>
          </a:xfrm>
          <a:prstGeom prst="rect">
            <a:avLst/>
          </a:prstGeom>
          <a:noFill/>
        </p:spPr>
        <p:txBody>
          <a:bodyPr wrap="square" rtlCol="0">
            <a:spAutoFit/>
          </a:bodyPr>
          <a:lstStyle/>
          <a:p>
            <a:pPr>
              <a:lnSpc>
                <a:spcPct val="150000"/>
              </a:lnSpc>
            </a:pPr>
            <a:r>
              <a:rPr kumimoji="1" lang="ja-JP" altLang="en-US" sz="1100" b="1" dirty="0" smtClean="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smtClean="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a:t>
            </a:r>
            <a:r>
              <a:rPr lang="ja-JP" altLang="en-US" sz="1050" b="1" dirty="0">
                <a:latin typeface="メイリオ" panose="020B0604030504040204" pitchFamily="50" charset="-128"/>
                <a:ea typeface="メイリオ" panose="020B0604030504040204" pitchFamily="50" charset="-128"/>
              </a:rPr>
              <a:t>収益</a:t>
            </a:r>
            <a:endParaRPr kumimoji="1"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年度の港営事業会計の営業収益は、前年度に比べ</a:t>
            </a:r>
            <a:r>
              <a:rPr lang="en-US" altLang="ja-JP" sz="1050" dirty="0" smtClean="0">
                <a:latin typeface="メイリオ" panose="020B0604030504040204" pitchFamily="50" charset="-128"/>
                <a:ea typeface="メイリオ" panose="020B0604030504040204" pitchFamily="50" charset="-128"/>
              </a:rPr>
              <a:t>9</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1</a:t>
            </a:r>
            <a:r>
              <a:rPr lang="en-US" altLang="ja-JP" sz="1050" dirty="0" smtClean="0">
                <a:latin typeface="メイリオ" panose="020B0604030504040204" pitchFamily="50" charset="-128"/>
                <a:ea typeface="メイリオ" panose="020B0604030504040204" pitchFamily="50" charset="-128"/>
              </a:rPr>
              <a:t>,900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11</a:t>
            </a:r>
            <a:r>
              <a:rPr lang="en-US" altLang="ja-JP" sz="1050" dirty="0">
                <a:latin typeface="メイリオ" panose="020B0604030504040204" pitchFamily="50" charset="-128"/>
                <a:ea typeface="メイリオ" panose="020B0604030504040204" pitchFamily="50" charset="-128"/>
              </a:rPr>
              <a:t>8</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1,900</a:t>
            </a:r>
            <a:r>
              <a:rPr lang="ja-JP" altLang="en-US" sz="1050" dirty="0">
                <a:latin typeface="メイリオ" panose="020B0604030504040204" pitchFamily="50" charset="-128"/>
                <a:ea typeface="メイリオ" panose="020B0604030504040204" pitchFamily="50" charset="-128"/>
              </a:rPr>
              <a:t>万円となりました</a:t>
            </a:r>
            <a:r>
              <a:rPr lang="ja-JP" altLang="en-US" sz="1050" dirty="0" smtClean="0">
                <a:latin typeface="メイリオ" panose="020B0604030504040204" pitchFamily="50" charset="-128"/>
                <a:ea typeface="メイリオ" panose="020B0604030504040204" pitchFamily="50" charset="-128"/>
              </a:rPr>
              <a:t>。これは、大阪港埋立事業において、土地売却収益が</a:t>
            </a:r>
            <a:r>
              <a:rPr lang="ja-JP" altLang="en-US" sz="1050" dirty="0">
                <a:latin typeface="メイリオ" panose="020B0604030504040204" pitchFamily="50" charset="-128"/>
                <a:ea typeface="メイリオ" panose="020B0604030504040204" pitchFamily="50" charset="-128"/>
              </a:rPr>
              <a:t>減少</a:t>
            </a:r>
            <a:r>
              <a:rPr lang="ja-JP" altLang="en-US" sz="1050" dirty="0" smtClean="0">
                <a:latin typeface="メイリオ" panose="020B0604030504040204" pitchFamily="50" charset="-128"/>
                <a:ea typeface="メイリオ" panose="020B0604030504040204" pitchFamily="50" charset="-128"/>
              </a:rPr>
              <a:t>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営業損益</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年度の港営事業会計の営業損益は、前年度に比べ</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3</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7,800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9,700</a:t>
            </a:r>
            <a:r>
              <a:rPr lang="ja-JP" altLang="en-US" sz="1050" dirty="0" smtClean="0">
                <a:latin typeface="メイリオ" panose="020B0604030504040204" pitchFamily="50" charset="-128"/>
                <a:ea typeface="メイリオ" panose="020B0604030504040204" pitchFamily="50" charset="-128"/>
              </a:rPr>
              <a:t>万円の黒字となりました。これは、大阪港埋立事業において、土地売却収益が</a:t>
            </a:r>
            <a:r>
              <a:rPr lang="ja-JP" altLang="en-US" sz="1050" dirty="0">
                <a:latin typeface="メイリオ" panose="020B0604030504040204" pitchFamily="50" charset="-128"/>
                <a:ea typeface="メイリオ" panose="020B0604030504040204" pitchFamily="50" charset="-128"/>
              </a:rPr>
              <a:t>減少</a:t>
            </a:r>
            <a:r>
              <a:rPr lang="ja-JP" altLang="en-US" sz="1050" dirty="0" smtClean="0">
                <a:latin typeface="メイリオ" panose="020B0604030504040204" pitchFamily="50" charset="-128"/>
                <a:ea typeface="メイリオ" panose="020B0604030504040204" pitchFamily="50" charset="-128"/>
              </a:rPr>
              <a:t>したことなどにより営業収益が減少したことなどによるものです。</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smtClean="0">
                <a:latin typeface="メイリオ" panose="020B0604030504040204" pitchFamily="50" charset="-128"/>
                <a:ea typeface="メイリオ" panose="020B0604030504040204" pitchFamily="50" charset="-128"/>
              </a:rPr>
              <a:t>経常損益</a:t>
            </a:r>
            <a:endParaRPr kumimoji="1"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年度の港営事業会計の経常損益は、前年度に比べ</a:t>
            </a:r>
            <a:r>
              <a:rPr lang="en-US" altLang="ja-JP" sz="1050" dirty="0" smtClean="0">
                <a:latin typeface="メイリオ" panose="020B0604030504040204" pitchFamily="50" charset="-128"/>
                <a:ea typeface="メイリオ" panose="020B0604030504040204" pitchFamily="50" charset="-128"/>
              </a:rPr>
              <a:t>4</a:t>
            </a:r>
            <a:r>
              <a:rPr lang="en-US" altLang="ja-JP" sz="1050" dirty="0">
                <a:latin typeface="メイリオ" panose="020B0604030504040204" pitchFamily="50" charset="-128"/>
                <a:ea typeface="メイリオ" panose="020B0604030504040204" pitchFamily="50" charset="-128"/>
              </a:rPr>
              <a:t>5</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4,300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6,200</a:t>
            </a:r>
            <a:r>
              <a:rPr lang="ja-JP" altLang="en-US" sz="1050" dirty="0" smtClean="0">
                <a:latin typeface="メイリオ" panose="020B0604030504040204" pitchFamily="50" charset="-128"/>
                <a:ea typeface="メイリオ" panose="020B0604030504040204" pitchFamily="50" charset="-128"/>
              </a:rPr>
              <a:t>万円の黒字となりました。これは、大阪港埋立事業における土地売却収益の</a:t>
            </a:r>
            <a:r>
              <a:rPr lang="ja-JP" altLang="en-US" sz="1050" dirty="0">
                <a:latin typeface="メイリオ" panose="020B0604030504040204" pitchFamily="50" charset="-128"/>
                <a:ea typeface="メイリオ" panose="020B0604030504040204" pitchFamily="50" charset="-128"/>
              </a:rPr>
              <a:t>減少</a:t>
            </a:r>
            <a:r>
              <a:rPr lang="ja-JP" altLang="en-US" sz="1050" dirty="0" smtClean="0">
                <a:latin typeface="メイリオ" panose="020B0604030504040204" pitchFamily="50" charset="-128"/>
                <a:ea typeface="メイリオ" panose="020B0604030504040204" pitchFamily="50" charset="-128"/>
              </a:rPr>
              <a:t>に</a:t>
            </a:r>
            <a:r>
              <a:rPr lang="ja-JP" altLang="en-US" sz="1050" dirty="0">
                <a:latin typeface="メイリオ" panose="020B0604030504040204" pitchFamily="50" charset="-128"/>
                <a:ea typeface="メイリオ" panose="020B0604030504040204" pitchFamily="50" charset="-128"/>
              </a:rPr>
              <a:t>より</a:t>
            </a:r>
            <a:r>
              <a:rPr lang="ja-JP" altLang="en-US" sz="1050" dirty="0" smtClean="0">
                <a:latin typeface="メイリオ" panose="020B0604030504040204" pitchFamily="50" charset="-128"/>
                <a:ea typeface="メイリオ" panose="020B0604030504040204" pitchFamily="50" charset="-128"/>
              </a:rPr>
              <a:t>営業収益が</a:t>
            </a:r>
            <a:r>
              <a:rPr lang="ja-JP" altLang="en-US" sz="1050" dirty="0">
                <a:latin typeface="メイリオ" panose="020B0604030504040204" pitchFamily="50" charset="-128"/>
                <a:ea typeface="メイリオ" panose="020B0604030504040204" pitchFamily="50" charset="-128"/>
              </a:rPr>
              <a:t>減少</a:t>
            </a:r>
            <a:r>
              <a:rPr lang="ja-JP" altLang="en-US" sz="1050" dirty="0" smtClean="0">
                <a:latin typeface="メイリオ" panose="020B0604030504040204" pitchFamily="50" charset="-128"/>
                <a:ea typeface="メイリオ" panose="020B0604030504040204" pitchFamily="50" charset="-128"/>
              </a:rPr>
              <a:t>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当年度純損益</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年度の港営事業会計の当年度純損益は、前年度に比べ</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8,000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1</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a:t>
            </a:r>
            <a:r>
              <a:rPr lang="en-US" altLang="ja-JP" sz="1050" dirty="0" smtClean="0">
                <a:latin typeface="メイリオ" panose="020B0604030504040204" pitchFamily="50" charset="-128"/>
                <a:ea typeface="メイリオ" panose="020B0604030504040204" pitchFamily="50" charset="-128"/>
              </a:rPr>
              <a:t>,300</a:t>
            </a:r>
            <a:r>
              <a:rPr lang="ja-JP" altLang="en-US" sz="1050" dirty="0" smtClean="0">
                <a:latin typeface="メイリオ" panose="020B0604030504040204" pitchFamily="50" charset="-128"/>
                <a:ea typeface="メイリオ" panose="020B0604030504040204" pitchFamily="50" charset="-128"/>
              </a:rPr>
              <a:t>万円の黒字となりました。これは、大阪港埋立事業における土地売却収益の</a:t>
            </a:r>
            <a:r>
              <a:rPr lang="ja-JP" altLang="en-US" sz="1050" dirty="0">
                <a:latin typeface="メイリオ" panose="020B0604030504040204" pitchFamily="50" charset="-128"/>
                <a:ea typeface="メイリオ" panose="020B0604030504040204" pitchFamily="50" charset="-128"/>
              </a:rPr>
              <a:t>減少</a:t>
            </a:r>
            <a:r>
              <a:rPr lang="ja-JP" altLang="en-US" sz="1050" dirty="0" smtClean="0">
                <a:latin typeface="メイリオ" panose="020B0604030504040204" pitchFamily="50" charset="-128"/>
                <a:ea typeface="メイリオ" panose="020B0604030504040204" pitchFamily="50" charset="-128"/>
              </a:rPr>
              <a:t>に</a:t>
            </a:r>
            <a:r>
              <a:rPr lang="ja-JP" altLang="en-US" sz="1050" dirty="0">
                <a:latin typeface="メイリオ" panose="020B0604030504040204" pitchFamily="50" charset="-128"/>
                <a:ea typeface="メイリオ" panose="020B0604030504040204" pitchFamily="50" charset="-128"/>
              </a:rPr>
              <a:t>よる</a:t>
            </a:r>
            <a:r>
              <a:rPr lang="ja-JP" altLang="en-US" sz="1050" dirty="0" smtClean="0">
                <a:latin typeface="メイリオ" panose="020B0604030504040204" pitchFamily="50" charset="-128"/>
                <a:ea typeface="メイリオ" panose="020B0604030504040204" pitchFamily="50" charset="-128"/>
              </a:rPr>
              <a:t>営業収益の減少に加え、</a:t>
            </a:r>
            <a:r>
              <a:rPr lang="en-US" altLang="ja-JP" sz="1050" dirty="0" smtClean="0">
                <a:latin typeface="メイリオ" panose="020B0604030504040204" pitchFamily="50" charset="-128"/>
                <a:ea typeface="メイリオ" panose="020B0604030504040204" pitchFamily="50" charset="-128"/>
              </a:rPr>
              <a:t>10</a:t>
            </a:r>
            <a:r>
              <a:rPr lang="ja-JP" altLang="en-US" sz="1050" dirty="0" smtClean="0">
                <a:latin typeface="メイリオ" panose="020B0604030504040204" pitchFamily="50" charset="-128"/>
                <a:ea typeface="メイリオ" panose="020B0604030504040204" pitchFamily="50" charset="-128"/>
              </a:rPr>
              <a:t>の固定資産グループにおいて減損損失を計上したことや、平成</a:t>
            </a:r>
            <a:r>
              <a:rPr lang="en-US" altLang="ja-JP" sz="1050" dirty="0" smtClean="0">
                <a:latin typeface="メイリオ" panose="020B0604030504040204" pitchFamily="50" charset="-128"/>
                <a:ea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rPr>
              <a:t>年台風第</a:t>
            </a:r>
            <a:r>
              <a:rPr lang="en-US" altLang="ja-JP" sz="1050" dirty="0" smtClean="0">
                <a:latin typeface="メイリオ" panose="020B0604030504040204" pitchFamily="50" charset="-128"/>
                <a:ea typeface="メイリオ" panose="020B0604030504040204" pitchFamily="50" charset="-128"/>
              </a:rPr>
              <a:t>21</a:t>
            </a:r>
            <a:r>
              <a:rPr lang="ja-JP" altLang="en-US" sz="1050" dirty="0" smtClean="0">
                <a:latin typeface="メイリオ" panose="020B0604030504040204" pitchFamily="50" charset="-128"/>
                <a:ea typeface="メイリオ" panose="020B0604030504040204" pitchFamily="50" charset="-128"/>
              </a:rPr>
              <a:t>号被害に</a:t>
            </a:r>
            <a:r>
              <a:rPr lang="ja-JP" altLang="en-US" sz="1050" smtClean="0">
                <a:latin typeface="メイリオ" panose="020B0604030504040204" pitchFamily="50" charset="-128"/>
                <a:ea typeface="メイリオ" panose="020B0604030504040204" pitchFamily="50" charset="-128"/>
              </a:rPr>
              <a:t>伴い、災害</a:t>
            </a:r>
            <a:r>
              <a:rPr lang="ja-JP" altLang="en-US" sz="1050" dirty="0" smtClean="0">
                <a:latin typeface="メイリオ" panose="020B0604030504040204" pitchFamily="50" charset="-128"/>
                <a:ea typeface="メイリオ" panose="020B0604030504040204" pitchFamily="50" charset="-128"/>
              </a:rPr>
              <a:t>による損失を計上したことにより特別損失が増加したことなどによるものです。</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r>
              <a:rPr lang="ja-JP" altLang="en-US" sz="1100" b="1" dirty="0" smtClean="0">
                <a:solidFill>
                  <a:srgbClr val="0070C0"/>
                </a:solidFill>
                <a:latin typeface="メイリオ" panose="020B0604030504040204" pitchFamily="50" charset="-128"/>
                <a:ea typeface="メイリオ" panose="020B0604030504040204" pitchFamily="50" charset="-128"/>
              </a:rPr>
              <a:t>財政</a:t>
            </a:r>
            <a:r>
              <a:rPr lang="ja-JP" altLang="en-US" sz="1100" b="1" dirty="0">
                <a:solidFill>
                  <a:srgbClr val="0070C0"/>
                </a:solidFill>
                <a:latin typeface="メイリオ" panose="020B0604030504040204" pitchFamily="50" charset="-128"/>
                <a:ea typeface="メイリオ" panose="020B0604030504040204" pitchFamily="50" charset="-128"/>
              </a:rPr>
              <a:t>状態</a:t>
            </a:r>
            <a:endParaRPr lang="en-US" altLang="ja-JP" sz="1100" b="1" dirty="0" smtClean="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総資産額の状況</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rPr>
              <a:t>年度末の港営事業会計の総資産額は、平成</a:t>
            </a:r>
            <a:r>
              <a:rPr lang="en-US" altLang="ja-JP" sz="1050" dirty="0" smtClean="0">
                <a:latin typeface="メイリオ" panose="020B0604030504040204" pitchFamily="50" charset="-128"/>
                <a:ea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rPr>
              <a:t>年度の包括外部監査における指摘を踏まえ、港湾施設提供事業と大阪港埋立事業との間での会計内取引を消去したことに伴い、固定資産及び流動資産が減少したことなどにより、前年度末に比べ</a:t>
            </a:r>
            <a:r>
              <a:rPr lang="en-US" altLang="ja-JP" sz="1050" dirty="0" smtClean="0">
                <a:latin typeface="メイリオ" panose="020B0604030504040204" pitchFamily="50" charset="-128"/>
                <a:ea typeface="メイリオ" panose="020B0604030504040204" pitchFamily="50" charset="-128"/>
              </a:rPr>
              <a:t>9</a:t>
            </a:r>
            <a:r>
              <a:rPr lang="en-US" altLang="ja-JP" sz="1050" dirty="0">
                <a:latin typeface="メイリオ" panose="020B0604030504040204" pitchFamily="50" charset="-128"/>
                <a:ea typeface="メイリオ" panose="020B0604030504040204" pitchFamily="50" charset="-128"/>
              </a:rPr>
              <a:t>4</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3,400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2,636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3,500</a:t>
            </a:r>
            <a:r>
              <a:rPr lang="ja-JP" altLang="en-US" sz="1050" dirty="0" smtClean="0">
                <a:latin typeface="メイリオ" panose="020B0604030504040204" pitchFamily="50" charset="-128"/>
                <a:ea typeface="メイリオ" panose="020B0604030504040204" pitchFamily="50" charset="-128"/>
              </a:rPr>
              <a:t>万円となりました。</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純資産額の状況</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年度末の港営事業会計の純資産額は、当年度純利益を計上したことにより、前年度</a:t>
            </a:r>
            <a:r>
              <a:rPr lang="ja-JP" altLang="en-US" sz="1050" dirty="0">
                <a:latin typeface="メイリオ" panose="020B0604030504040204" pitchFamily="50" charset="-128"/>
                <a:ea typeface="メイリオ" panose="020B0604030504040204" pitchFamily="50" charset="-128"/>
              </a:rPr>
              <a:t>末</a:t>
            </a:r>
            <a:r>
              <a:rPr lang="ja-JP" altLang="en-US" sz="1050" dirty="0" smtClean="0">
                <a:latin typeface="メイリオ" panose="020B0604030504040204" pitchFamily="50" charset="-128"/>
                <a:ea typeface="メイリオ" panose="020B0604030504040204" pitchFamily="50" charset="-128"/>
              </a:rPr>
              <a:t>に比べ</a:t>
            </a:r>
            <a:r>
              <a:rPr lang="en-US" altLang="ja-JP" sz="1050" dirty="0" smtClean="0">
                <a:latin typeface="メイリオ" panose="020B0604030504040204" pitchFamily="50" charset="-128"/>
                <a:ea typeface="メイリオ" panose="020B0604030504040204" pitchFamily="50" charset="-128"/>
              </a:rPr>
              <a:t>1</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4</a:t>
            </a:r>
            <a:r>
              <a:rPr lang="en-US" altLang="ja-JP" sz="1050" dirty="0" smtClean="0">
                <a:latin typeface="メイリオ" panose="020B0604030504040204" pitchFamily="50" charset="-128"/>
                <a:ea typeface="メイリオ" panose="020B0604030504040204" pitchFamily="50" charset="-128"/>
              </a:rPr>
              <a:t>,300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99</a:t>
            </a:r>
            <a:r>
              <a:rPr lang="en-US" altLang="ja-JP" sz="1050" dirty="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2,700</a:t>
            </a:r>
            <a:r>
              <a:rPr lang="ja-JP" altLang="en-US" sz="1050" dirty="0" smtClean="0">
                <a:latin typeface="メイリオ" panose="020B0604030504040204" pitchFamily="50" charset="-128"/>
                <a:ea typeface="メイリオ" panose="020B0604030504040204" pitchFamily="50" charset="-128"/>
              </a:rPr>
              <a:t>万円となりました。</a:t>
            </a:r>
            <a:endParaRPr lang="en-US" altLang="ja-JP" sz="1000" dirty="0" smtClean="0">
              <a:latin typeface="メイリオ" panose="020B0604030504040204" pitchFamily="50" charset="-128"/>
              <a:ea typeface="メイリオ" panose="020B0604030504040204" pitchFamily="50" charset="-128"/>
            </a:endParaRPr>
          </a:p>
          <a:p>
            <a:pPr>
              <a:lnSpc>
                <a:spcPct val="150000"/>
              </a:lnSpc>
            </a:pPr>
            <a:r>
              <a:rPr lang="ja-JP" altLang="en-US" sz="1100" b="1" dirty="0" smtClean="0">
                <a:solidFill>
                  <a:srgbClr val="0070C0"/>
                </a:solidFill>
                <a:latin typeface="メイリオ" panose="020B0604030504040204" pitchFamily="50" charset="-128"/>
                <a:ea typeface="メイリオ" panose="020B0604030504040204" pitchFamily="50" charset="-128"/>
              </a:rPr>
              <a:t>キャッシュ・フロー</a:t>
            </a:r>
            <a:endParaRPr lang="en-US" altLang="ja-JP" sz="1100" b="1" dirty="0" smtClean="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業務</a:t>
            </a:r>
            <a:r>
              <a:rPr lang="ja-JP" altLang="en-US" sz="1050" b="1" dirty="0">
                <a:latin typeface="メイリオ" panose="020B0604030504040204" pitchFamily="50" charset="-128"/>
                <a:ea typeface="メイリオ" panose="020B0604030504040204" pitchFamily="50" charset="-128"/>
              </a:rPr>
              <a:t>活動</a:t>
            </a:r>
            <a:r>
              <a:rPr lang="ja-JP" altLang="en-US" sz="1050" b="1" dirty="0" smtClean="0">
                <a:latin typeface="メイリオ" panose="020B0604030504040204" pitchFamily="50" charset="-128"/>
                <a:ea typeface="メイリオ" panose="020B0604030504040204" pitchFamily="50" charset="-128"/>
              </a:rPr>
              <a:t>によるキャッシュ・フロー</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港営事業会計の業務活動によるキャッシュ・フローについては、大阪港埋立事業における土地売却収入の減少などにより、前年度に比べ</a:t>
            </a:r>
            <a:r>
              <a:rPr lang="en-US" altLang="ja-JP" sz="1050" dirty="0" smtClean="0">
                <a:latin typeface="メイリオ" panose="020B0604030504040204" pitchFamily="50" charset="-128"/>
                <a:ea typeface="メイリオ" panose="020B0604030504040204" pitchFamily="50" charset="-128"/>
              </a:rPr>
              <a:t>126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4,900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3,400</a:t>
            </a:r>
            <a:r>
              <a:rPr lang="ja-JP" altLang="en-US" sz="1050" dirty="0" smtClean="0">
                <a:latin typeface="メイリオ" panose="020B0604030504040204" pitchFamily="50" charset="-128"/>
                <a:ea typeface="メイリオ" panose="020B0604030504040204" pitchFamily="50" charset="-128"/>
              </a:rPr>
              <a:t>万円の増加となりました。</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投資</a:t>
            </a:r>
            <a:r>
              <a:rPr lang="ja-JP" altLang="en-US" sz="1050" b="1" dirty="0">
                <a:latin typeface="メイリオ" panose="020B0604030504040204" pitchFamily="50" charset="-128"/>
                <a:ea typeface="メイリオ" panose="020B0604030504040204" pitchFamily="50" charset="-128"/>
              </a:rPr>
              <a:t>活動</a:t>
            </a:r>
            <a:r>
              <a:rPr lang="ja-JP" altLang="en-US" sz="1050" b="1" dirty="0" smtClean="0">
                <a:latin typeface="メイリオ" panose="020B0604030504040204" pitchFamily="50" charset="-128"/>
                <a:ea typeface="メイリオ" panose="020B0604030504040204" pitchFamily="50" charset="-128"/>
              </a:rPr>
              <a:t>によるキャッシュ・フロー</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港営事業会計の投資活動によるキャッシュ・フローについては、一般会計への短期貸付金の期中の貸付額が減少したことなどにより、前年度に比べ</a:t>
            </a:r>
            <a:r>
              <a:rPr lang="en-US" altLang="ja-JP" sz="1050" dirty="0" smtClean="0">
                <a:latin typeface="メイリオ" panose="020B0604030504040204" pitchFamily="50" charset="-128"/>
                <a:ea typeface="メイリオ" panose="020B0604030504040204" pitchFamily="50" charset="-128"/>
              </a:rPr>
              <a:t>107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3,300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1,400</a:t>
            </a:r>
            <a:r>
              <a:rPr lang="ja-JP" altLang="en-US" sz="1050" dirty="0" smtClean="0">
                <a:latin typeface="メイリオ" panose="020B0604030504040204" pitchFamily="50" charset="-128"/>
                <a:ea typeface="メイリオ" panose="020B0604030504040204" pitchFamily="50" charset="-128"/>
              </a:rPr>
              <a:t>万円の減少となりました。</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財務</a:t>
            </a:r>
            <a:r>
              <a:rPr lang="ja-JP" altLang="en-US" sz="1050" b="1" dirty="0">
                <a:latin typeface="メイリオ" panose="020B0604030504040204" pitchFamily="50" charset="-128"/>
                <a:ea typeface="メイリオ" panose="020B0604030504040204" pitchFamily="50" charset="-128"/>
              </a:rPr>
              <a:t>活動</a:t>
            </a:r>
            <a:r>
              <a:rPr lang="ja-JP" altLang="en-US" sz="1050" b="1" dirty="0" smtClean="0">
                <a:latin typeface="メイリオ" panose="020B0604030504040204" pitchFamily="50" charset="-128"/>
                <a:ea typeface="メイリオ" panose="020B0604030504040204" pitchFamily="50" charset="-128"/>
              </a:rPr>
              <a:t>によるキャッシュ・フロー</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港営事業会計の財務活動によるキャッシュ・フローについては、企業債償還額が前年度よりも少なかったことから、</a:t>
            </a:r>
            <a:r>
              <a:rPr lang="en-US" altLang="ja-JP" sz="1050" dirty="0" smtClean="0">
                <a:latin typeface="メイリオ" panose="020B0604030504040204" pitchFamily="50" charset="-128"/>
                <a:ea typeface="メイリオ" panose="020B0604030504040204" pitchFamily="50" charset="-128"/>
              </a:rPr>
              <a:t>1</a:t>
            </a:r>
            <a:r>
              <a:rPr lang="en-US" altLang="ja-JP" sz="1050" dirty="0">
                <a:latin typeface="メイリオ" panose="020B0604030504040204" pitchFamily="50" charset="-128"/>
                <a:ea typeface="メイリオ" panose="020B0604030504040204" pitchFamily="50" charset="-128"/>
              </a:rPr>
              <a:t>8</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7,400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4,400</a:t>
            </a:r>
            <a:r>
              <a:rPr lang="ja-JP" altLang="en-US" sz="1050" dirty="0" smtClean="0">
                <a:latin typeface="メイリオ" panose="020B0604030504040204" pitchFamily="50" charset="-128"/>
                <a:ea typeface="メイリオ" panose="020B0604030504040204" pitchFamily="50" charset="-128"/>
              </a:rPr>
              <a:t>万円の減少となりました。</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現金及び現金同等物期末残高</a:t>
            </a:r>
            <a:endParaRPr lang="en-US" altLang="ja-JP" sz="1050" b="1" dirty="0">
              <a:latin typeface="メイリオ" panose="020B0604030504040204" pitchFamily="50" charset="-128"/>
              <a:ea typeface="メイリオ" panose="020B0604030504040204" pitchFamily="50" charset="-128"/>
            </a:endParaRPr>
          </a:p>
          <a:p>
            <a:pPr marL="360000" lvl="2">
              <a:lnSpc>
                <a:spcPct val="150000"/>
              </a:lnSpc>
            </a:pPr>
            <a:r>
              <a:rPr lang="ja-JP" altLang="en-US" sz="1050" b="1" dirty="0" smtClean="0">
                <a:latin typeface="メイリオ" panose="020B0604030504040204" pitchFamily="50" charset="-128"/>
                <a:ea typeface="メイリオ" panose="020B0604030504040204" pitchFamily="50" charset="-128"/>
              </a:rPr>
              <a:t>　</a:t>
            </a:r>
            <a:r>
              <a:rPr lang="ja-JP" altLang="en-US" sz="1050" dirty="0" smtClean="0">
                <a:latin typeface="メイリオ" panose="020B0604030504040204" pitchFamily="50" charset="-128"/>
                <a:ea typeface="メイリオ" panose="020B0604030504040204" pitchFamily="50" charset="-128"/>
              </a:rPr>
              <a:t>港営事業会計の現金及び現金同等物期末残高については、業務活動により</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3,400</a:t>
            </a:r>
            <a:r>
              <a:rPr lang="ja-JP" altLang="en-US" sz="1050" dirty="0" smtClean="0">
                <a:latin typeface="メイリオ" panose="020B0604030504040204" pitchFamily="50" charset="-128"/>
                <a:ea typeface="メイリオ" panose="020B0604030504040204" pitchFamily="50" charset="-128"/>
              </a:rPr>
              <a:t>万円増加したものの、投資活動により</a:t>
            </a:r>
            <a:r>
              <a:rPr lang="en-US" altLang="ja-JP" sz="1050" dirty="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1,400</a:t>
            </a:r>
            <a:r>
              <a:rPr lang="ja-JP" altLang="en-US" sz="1050" dirty="0" smtClean="0">
                <a:latin typeface="メイリオ" panose="020B0604030504040204" pitchFamily="50" charset="-128"/>
                <a:ea typeface="メイリオ" panose="020B0604030504040204" pitchFamily="50" charset="-128"/>
              </a:rPr>
              <a:t>万円、財務活動により</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4,400</a:t>
            </a:r>
            <a:r>
              <a:rPr lang="ja-JP" altLang="en-US" sz="1050" dirty="0" smtClean="0">
                <a:latin typeface="メイリオ" panose="020B0604030504040204" pitchFamily="50" charset="-128"/>
                <a:ea typeface="メイリオ" panose="020B0604030504040204" pitchFamily="50" charset="-128"/>
              </a:rPr>
              <a:t>万円減少したことから、前年度末に比べ</a:t>
            </a:r>
            <a:r>
              <a:rPr lang="en-US" altLang="ja-JP" sz="1050" dirty="0" smtClean="0">
                <a:latin typeface="メイリオ" panose="020B0604030504040204" pitchFamily="50" charset="-128"/>
                <a:ea typeface="メイリオ" panose="020B0604030504040204" pitchFamily="50" charset="-128"/>
              </a:rPr>
              <a:t>2,400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9</a:t>
            </a:r>
            <a:r>
              <a:rPr lang="en-US" altLang="ja-JP" sz="1050" dirty="0" smtClean="0">
                <a:latin typeface="メイリオ" panose="020B0604030504040204" pitchFamily="50" charset="-128"/>
                <a:ea typeface="メイリオ" panose="020B0604030504040204" pitchFamily="50" charset="-128"/>
              </a:rPr>
              <a:t>00</a:t>
            </a:r>
            <a:r>
              <a:rPr lang="ja-JP" altLang="en-US" sz="1050" dirty="0" smtClean="0">
                <a:latin typeface="メイリオ" panose="020B0604030504040204" pitchFamily="50" charset="-128"/>
                <a:ea typeface="メイリオ" panose="020B0604030504040204" pitchFamily="50" charset="-128"/>
              </a:rPr>
              <a:t>万円となりました。</a:t>
            </a:r>
            <a:endParaRPr lang="en-US" altLang="ja-JP" sz="1050" dirty="0" smtClean="0">
              <a:latin typeface="メイリオ" panose="020B0604030504040204" pitchFamily="50" charset="-128"/>
              <a:ea typeface="メイリオ" panose="020B0604030504040204" pitchFamily="50" charset="-128"/>
            </a:endParaRPr>
          </a:p>
        </p:txBody>
      </p:sp>
      <p:cxnSp>
        <p:nvCxnSpPr>
          <p:cNvPr id="5" name="直線コネクタ 4"/>
          <p:cNvCxnSpPr/>
          <p:nvPr/>
        </p:nvCxnSpPr>
        <p:spPr>
          <a:xfrm>
            <a:off x="722525" y="450886"/>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722525" y="4545224"/>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437493" y="6488505"/>
            <a:ext cx="536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0030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p:cNvPicPr>
          <p:nvPr/>
        </p:nvPicPr>
        <p:blipFill>
          <a:blip r:embed="rId2"/>
          <a:stretch>
            <a:fillRect/>
          </a:stretch>
        </p:blipFill>
        <p:spPr>
          <a:xfrm>
            <a:off x="189000" y="986889"/>
            <a:ext cx="6480000" cy="4096800"/>
          </a:xfrm>
          <a:prstGeom prst="rect">
            <a:avLst/>
          </a:prstGeom>
        </p:spPr>
      </p:pic>
      <p:sp>
        <p:nvSpPr>
          <p:cNvPr id="11" name="タイトル 1"/>
          <p:cNvSpPr txBox="1">
            <a:spLocks/>
          </p:cNvSpPr>
          <p:nvPr/>
        </p:nvSpPr>
        <p:spPr>
          <a:xfrm>
            <a:off x="-1"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tileRect/>
          </a:gradFill>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12825" y="9690556"/>
            <a:ext cx="312907" cy="215444"/>
          </a:xfrm>
          <a:prstGeom prst="rect">
            <a:avLst/>
          </a:prstGeom>
          <a:gradFill>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8100000" scaled="1"/>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11</a:t>
            </a:r>
            <a:endParaRPr lang="ja-JP" altLang="en-US" sz="800" dirty="0">
              <a:latin typeface="メイリオ" panose="020B0604030504040204" pitchFamily="50" charset="-128"/>
              <a:ea typeface="メイリオ" panose="020B0604030504040204" pitchFamily="50" charset="-128"/>
            </a:endParaRPr>
          </a:p>
        </p:txBody>
      </p:sp>
      <p:sp>
        <p:nvSpPr>
          <p:cNvPr id="7" name="タイトル 1"/>
          <p:cNvSpPr txBox="1">
            <a:spLocks/>
          </p:cNvSpPr>
          <p:nvPr/>
        </p:nvSpPr>
        <p:spPr>
          <a:xfrm>
            <a:off x="4" y="358792"/>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2"/>
            </a:pPr>
            <a:r>
              <a:rPr lang="ja-JP" altLang="en-US" sz="1600" b="1" dirty="0" smtClean="0">
                <a:latin typeface="メイリオ" panose="020B0604030504040204" pitchFamily="50" charset="-128"/>
                <a:ea typeface="メイリオ" panose="020B0604030504040204" pitchFamily="50" charset="-128"/>
              </a:rPr>
              <a:t>港湾</a:t>
            </a:r>
            <a:r>
              <a:rPr lang="ja-JP" altLang="en-US" sz="1600" b="1" dirty="0">
                <a:latin typeface="メイリオ" panose="020B0604030504040204" pitchFamily="50" charset="-128"/>
                <a:ea typeface="メイリオ" panose="020B0604030504040204" pitchFamily="50" charset="-128"/>
              </a:rPr>
              <a:t>施設提供事業</a:t>
            </a:r>
          </a:p>
        </p:txBody>
      </p:sp>
      <p:sp>
        <p:nvSpPr>
          <p:cNvPr id="9" name="テキスト ボックス 8"/>
          <p:cNvSpPr txBox="1"/>
          <p:nvPr/>
        </p:nvSpPr>
        <p:spPr>
          <a:xfrm>
            <a:off x="0" y="5109020"/>
            <a:ext cx="6858000" cy="4708981"/>
          </a:xfrm>
          <a:prstGeom prst="rect">
            <a:avLst/>
          </a:prstGeom>
          <a:noFill/>
        </p:spPr>
        <p:txBody>
          <a:bodyPr wrap="square" rtlCol="0">
            <a:spAutoFit/>
          </a:bodyPr>
          <a:lstStyle/>
          <a:p>
            <a:pPr>
              <a:lnSpc>
                <a:spcPct val="150000"/>
              </a:lnSpc>
            </a:pPr>
            <a:r>
              <a:rPr kumimoji="1" lang="ja-JP" altLang="en-US" sz="1100" b="1" dirty="0" smtClean="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smtClean="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a:t>
            </a:r>
            <a:r>
              <a:rPr lang="ja-JP" altLang="en-US" sz="1050" b="1" dirty="0">
                <a:latin typeface="メイリオ" panose="020B0604030504040204" pitchFamily="50" charset="-128"/>
                <a:ea typeface="メイリオ" panose="020B0604030504040204" pitchFamily="50" charset="-128"/>
              </a:rPr>
              <a:t>収益</a:t>
            </a:r>
            <a:endParaRPr kumimoji="1"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年度の港湾施設提供事業の営業収益は、前年度に比べ</a:t>
            </a:r>
            <a:r>
              <a:rPr lang="en-US" altLang="ja-JP" sz="1050" dirty="0" smtClean="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7,500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4</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1,100</a:t>
            </a:r>
            <a:r>
              <a:rPr lang="ja-JP" altLang="en-US" sz="1050" dirty="0" smtClean="0">
                <a:latin typeface="メイリオ" panose="020B0604030504040204" pitchFamily="50" charset="-128"/>
                <a:ea typeface="メイリオ" panose="020B0604030504040204" pitchFamily="50" charset="-128"/>
              </a:rPr>
              <a:t>万円となりました。これは、平成</a:t>
            </a:r>
            <a:r>
              <a:rPr lang="en-US" altLang="ja-JP" sz="1050" dirty="0" smtClean="0">
                <a:latin typeface="メイリオ" panose="020B0604030504040204" pitchFamily="50" charset="-128"/>
                <a:ea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rPr>
              <a:t>年度の包括外部監査における指摘を踏まえ、これまで営業外収益に計上していた土地賃貸料や行政財産目的外使用料を営業収益へと計上するよう、会計処理の方法を変更したことによるものです。</a:t>
            </a:r>
            <a:endParaRPr kumimoji="1"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営業損益</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年度の港湾施設提供事業の営業損益は、前年度に比べ</a:t>
            </a:r>
            <a:r>
              <a:rPr lang="en-US" altLang="ja-JP" sz="1050" dirty="0" smtClean="0">
                <a:latin typeface="メイリオ" panose="020B0604030504040204" pitchFamily="50" charset="-128"/>
                <a:ea typeface="メイリオ" panose="020B0604030504040204" pitchFamily="50" charset="-128"/>
              </a:rPr>
              <a:t>1</a:t>
            </a:r>
            <a:r>
              <a:rPr lang="en-US" altLang="ja-JP" sz="1050" dirty="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a:t>
            </a:r>
            <a:r>
              <a:rPr lang="en-US" altLang="ja-JP" sz="1050" dirty="0">
                <a:latin typeface="メイリオ" panose="020B0604030504040204" pitchFamily="50" charset="-128"/>
                <a:ea typeface="メイリオ" panose="020B0604030504040204" pitchFamily="50" charset="-128"/>
              </a:rPr>
              <a:t>,8</a:t>
            </a:r>
            <a:r>
              <a:rPr lang="en-US" altLang="ja-JP" sz="1050" dirty="0" smtClean="0">
                <a:latin typeface="メイリオ" panose="020B0604030504040204" pitchFamily="50" charset="-128"/>
                <a:ea typeface="メイリオ" panose="020B0604030504040204" pitchFamily="50" charset="-128"/>
              </a:rPr>
              <a:t>00</a:t>
            </a:r>
            <a:r>
              <a:rPr lang="ja-JP" altLang="en-US" sz="1050" dirty="0" smtClean="0">
                <a:latin typeface="メイリオ" panose="020B0604030504040204" pitchFamily="50" charset="-128"/>
                <a:ea typeface="メイリオ" panose="020B0604030504040204" pitchFamily="50" charset="-128"/>
              </a:rPr>
              <a:t>万円改善した</a:t>
            </a:r>
            <a:r>
              <a:rPr lang="en-US" altLang="ja-JP" sz="1050" dirty="0" smtClean="0">
                <a:latin typeface="メイリオ" panose="020B0604030504040204" pitchFamily="50" charset="-128"/>
                <a:ea typeface="メイリオ" panose="020B0604030504040204" pitchFamily="50" charset="-128"/>
              </a:rPr>
              <a:t>10</a:t>
            </a:r>
            <a:r>
              <a:rPr lang="ja-JP" altLang="en-US" sz="1050" dirty="0" smtClean="0">
                <a:latin typeface="メイリオ" panose="020B0604030504040204" pitchFamily="50" charset="-128"/>
                <a:ea typeface="メイリオ" panose="020B0604030504040204" pitchFamily="50" charset="-128"/>
              </a:rPr>
              <a:t>億円の黒字となりました。これは、上記の理由による営業収益の増加に加え、平成</a:t>
            </a:r>
            <a:r>
              <a:rPr lang="en-US" altLang="ja-JP" sz="1050" dirty="0" smtClean="0">
                <a:latin typeface="メイリオ" panose="020B0604030504040204" pitchFamily="50" charset="-128"/>
                <a:ea typeface="メイリオ" panose="020B0604030504040204" pitchFamily="50" charset="-128"/>
              </a:rPr>
              <a:t>29</a:t>
            </a:r>
            <a:r>
              <a:rPr lang="ja-JP" altLang="en-US" sz="1050" dirty="0" smtClean="0">
                <a:latin typeface="メイリオ" panose="020B0604030504040204" pitchFamily="50" charset="-128"/>
                <a:ea typeface="メイリオ" panose="020B0604030504040204" pitchFamily="50" charset="-128"/>
              </a:rPr>
              <a:t>年度に供用廃止したＣ</a:t>
            </a:r>
            <a:r>
              <a:rPr lang="en-US" altLang="ja-JP" sz="1050" dirty="0" smtClean="0">
                <a:latin typeface="メイリオ" panose="020B0604030504040204" pitchFamily="50" charset="-128"/>
                <a:ea typeface="メイリオ" panose="020B0604030504040204" pitchFamily="50" charset="-128"/>
              </a:rPr>
              <a:t>9</a:t>
            </a:r>
            <a:r>
              <a:rPr lang="ja-JP" altLang="en-US" sz="1050" dirty="0" smtClean="0">
                <a:latin typeface="メイリオ" panose="020B0604030504040204" pitchFamily="50" charset="-128"/>
                <a:ea typeface="メイリオ" panose="020B0604030504040204" pitchFamily="50" charset="-128"/>
              </a:rPr>
              <a:t>地区の荷さばき地の埠頭用地賃借料の減少などにより営業費用が減少したためです。</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smtClean="0">
                <a:latin typeface="メイリオ" panose="020B0604030504040204" pitchFamily="50" charset="-128"/>
                <a:ea typeface="メイリオ" panose="020B0604030504040204" pitchFamily="50" charset="-128"/>
              </a:rPr>
              <a:t>経常損益</a:t>
            </a:r>
            <a:endParaRPr kumimoji="1"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年度の港湾施設提供事業の経常損益は、前年度に比べ</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100</a:t>
            </a:r>
            <a:r>
              <a:rPr lang="ja-JP" altLang="en-US" sz="1050" dirty="0" smtClean="0">
                <a:latin typeface="メイリオ" panose="020B0604030504040204" pitchFamily="50" charset="-128"/>
                <a:ea typeface="メイリオ" panose="020B0604030504040204" pitchFamily="50" charset="-128"/>
              </a:rPr>
              <a:t>万円増の</a:t>
            </a:r>
            <a:r>
              <a:rPr lang="en-US" altLang="ja-JP" sz="1050" dirty="0" smtClean="0">
                <a:latin typeface="メイリオ" panose="020B0604030504040204" pitchFamily="50" charset="-128"/>
                <a:ea typeface="メイリオ" panose="020B0604030504040204" pitchFamily="50" charset="-128"/>
              </a:rPr>
              <a:t>1</a:t>
            </a:r>
            <a:r>
              <a:rPr lang="en-US" altLang="ja-JP" sz="1050" dirty="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1,800</a:t>
            </a:r>
            <a:r>
              <a:rPr lang="ja-JP" altLang="en-US" sz="1050" dirty="0">
                <a:latin typeface="メイリオ" panose="020B0604030504040204" pitchFamily="50" charset="-128"/>
                <a:ea typeface="メイリオ" panose="020B0604030504040204" pitchFamily="50" charset="-128"/>
              </a:rPr>
              <a:t>万</a:t>
            </a:r>
            <a:r>
              <a:rPr lang="ja-JP" altLang="en-US" sz="1050" dirty="0" smtClean="0">
                <a:latin typeface="メイリオ" panose="020B0604030504040204" pitchFamily="50" charset="-128"/>
                <a:ea typeface="メイリオ" panose="020B0604030504040204" pitchFamily="50" charset="-128"/>
              </a:rPr>
              <a:t>円の黒字となりました。これは上記の理由による営業費用の減少や、平成</a:t>
            </a:r>
            <a:r>
              <a:rPr lang="en-US" altLang="ja-JP" sz="1050" dirty="0" smtClean="0">
                <a:latin typeface="メイリオ" panose="020B0604030504040204" pitchFamily="50" charset="-128"/>
                <a:ea typeface="メイリオ" panose="020B0604030504040204" pitchFamily="50" charset="-128"/>
              </a:rPr>
              <a:t>30</a:t>
            </a:r>
            <a:r>
              <a:rPr lang="ja-JP" altLang="en-US" sz="1050" dirty="0" smtClean="0">
                <a:latin typeface="メイリオ" panose="020B0604030504040204" pitchFamily="50" charset="-128"/>
                <a:ea typeface="メイリオ" panose="020B0604030504040204" pitchFamily="50" charset="-128"/>
              </a:rPr>
              <a:t>年度台風第</a:t>
            </a:r>
            <a:r>
              <a:rPr lang="en-US" altLang="ja-JP" sz="1050" dirty="0" smtClean="0">
                <a:latin typeface="メイリオ" panose="020B0604030504040204" pitchFamily="50" charset="-128"/>
                <a:ea typeface="メイリオ" panose="020B0604030504040204" pitchFamily="50" charset="-128"/>
              </a:rPr>
              <a:t>21</a:t>
            </a:r>
            <a:r>
              <a:rPr lang="ja-JP" altLang="en-US" sz="1050" dirty="0" smtClean="0">
                <a:latin typeface="メイリオ" panose="020B0604030504040204" pitchFamily="50" charset="-128"/>
                <a:ea typeface="メイリオ" panose="020B0604030504040204" pitchFamily="50" charset="-128"/>
              </a:rPr>
              <a:t>号被害からの復旧費用などに</a:t>
            </a:r>
            <a:r>
              <a:rPr lang="ja-JP" altLang="en-US" sz="1050" dirty="0">
                <a:latin typeface="メイリオ" panose="020B0604030504040204" pitchFamily="50" charset="-128"/>
                <a:ea typeface="メイリオ" panose="020B0604030504040204" pitchFamily="50" charset="-128"/>
              </a:rPr>
              <a:t>対</a:t>
            </a:r>
            <a:r>
              <a:rPr lang="ja-JP" altLang="en-US" sz="1050" dirty="0" smtClean="0">
                <a:latin typeface="メイリオ" panose="020B0604030504040204" pitchFamily="50" charset="-128"/>
                <a:ea typeface="メイリオ" panose="020B0604030504040204" pitchFamily="50" charset="-128"/>
              </a:rPr>
              <a:t>する国庫補助金</a:t>
            </a:r>
            <a:r>
              <a:rPr lang="ja-JP" altLang="en-US" sz="1050" dirty="0">
                <a:latin typeface="メイリオ" panose="020B0604030504040204" pitchFamily="50" charset="-128"/>
                <a:ea typeface="メイリオ" panose="020B0604030504040204" pitchFamily="50" charset="-128"/>
              </a:rPr>
              <a:t>が</a:t>
            </a:r>
            <a:r>
              <a:rPr lang="ja-JP" altLang="en-US" sz="1050" dirty="0" smtClean="0">
                <a:latin typeface="メイリオ" panose="020B0604030504040204" pitchFamily="50" charset="-128"/>
                <a:ea typeface="メイリオ" panose="020B0604030504040204" pitchFamily="50" charset="-128"/>
              </a:rPr>
              <a:t>皆増したことなどによるものです。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当年度純損益</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年度の港湾施設提供事業の当年度純損益は、前年度に比べ</a:t>
            </a:r>
            <a:r>
              <a:rPr lang="en-US" altLang="ja-JP" sz="1050" dirty="0" smtClean="0">
                <a:latin typeface="メイリオ" panose="020B0604030504040204" pitchFamily="50" charset="-128"/>
                <a:ea typeface="メイリオ" panose="020B0604030504040204" pitchFamily="50" charset="-128"/>
              </a:rPr>
              <a:t>8,300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3,900</a:t>
            </a:r>
            <a:r>
              <a:rPr lang="ja-JP" altLang="en-US" sz="1050" dirty="0" smtClean="0">
                <a:latin typeface="メイリオ" panose="020B0604030504040204" pitchFamily="50" charset="-128"/>
                <a:ea typeface="メイリオ" panose="020B0604030504040204" pitchFamily="50" charset="-128"/>
              </a:rPr>
              <a:t>万円</a:t>
            </a:r>
            <a:r>
              <a:rPr lang="ja-JP" altLang="en-US" sz="1050" dirty="0">
                <a:latin typeface="メイリオ" panose="020B0604030504040204" pitchFamily="50" charset="-128"/>
                <a:ea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rPr>
              <a:t>黒字となりました。これは、</a:t>
            </a: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つの固定資産</a:t>
            </a:r>
            <a:r>
              <a:rPr lang="ja-JP" altLang="en-US" sz="1050" dirty="0" smtClean="0">
                <a:latin typeface="メイリオ" panose="020B0604030504040204" pitchFamily="50" charset="-128"/>
                <a:ea typeface="メイリオ" panose="020B0604030504040204" pitchFamily="50" charset="-128"/>
              </a:rPr>
              <a:t>グループ（荷役機械事業、南港Ｃ</a:t>
            </a:r>
            <a:r>
              <a:rPr lang="en-US" altLang="ja-JP" sz="1050" dirty="0" smtClean="0">
                <a:latin typeface="メイリオ" panose="020B0604030504040204" pitchFamily="50" charset="-128"/>
                <a:ea typeface="メイリオ" panose="020B0604030504040204" pitchFamily="50" charset="-128"/>
              </a:rPr>
              <a:t>-1</a:t>
            </a:r>
            <a:r>
              <a:rPr lang="ja-JP" altLang="en-US" sz="1050" dirty="0" smtClean="0">
                <a:latin typeface="メイリオ" panose="020B0604030504040204" pitchFamily="50" charset="-128"/>
                <a:ea typeface="メイリオ" panose="020B0604030504040204" pitchFamily="50" charset="-128"/>
              </a:rPr>
              <a:t>地区西、南港Ｃ</a:t>
            </a:r>
            <a:r>
              <a:rPr lang="en-US" altLang="ja-JP" sz="1050" dirty="0" smtClean="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a:t>
            </a:r>
            <a:r>
              <a:rPr lang="en-US" altLang="ja-JP" sz="1050" dirty="0" smtClean="0">
                <a:latin typeface="メイリオ" panose="020B0604030504040204" pitchFamily="50" charset="-128"/>
                <a:ea typeface="メイリオ" panose="020B0604030504040204" pitchFamily="50" charset="-128"/>
              </a:rPr>
              <a:t>7</a:t>
            </a:r>
            <a:r>
              <a:rPr lang="ja-JP" altLang="en-US" sz="1050" dirty="0" smtClean="0">
                <a:latin typeface="メイリオ" panose="020B0604030504040204" pitchFamily="50" charset="-128"/>
                <a:ea typeface="メイリオ" panose="020B0604030504040204" pitchFamily="50" charset="-128"/>
              </a:rPr>
              <a:t>地区、南港Ｄ・Ｅ地区、南港Ｉ地区、南港Ｊ地区、南港Ｋ地区、南港Ｌ地区基部）において減損損失を計上したことや、平成</a:t>
            </a:r>
            <a:r>
              <a:rPr lang="en-US" altLang="ja-JP" sz="1050" dirty="0" smtClean="0">
                <a:latin typeface="メイリオ" panose="020B0604030504040204" pitchFamily="50" charset="-128"/>
                <a:ea typeface="メイリオ" panose="020B0604030504040204" pitchFamily="50" charset="-128"/>
              </a:rPr>
              <a:t>30</a:t>
            </a:r>
            <a:r>
              <a:rPr lang="ja-JP" altLang="en-US" sz="1050" smtClean="0">
                <a:latin typeface="メイリオ" panose="020B0604030504040204" pitchFamily="50" charset="-128"/>
                <a:ea typeface="メイリオ" panose="020B0604030504040204" pitchFamily="50" charset="-128"/>
              </a:rPr>
              <a:t>年台風</a:t>
            </a:r>
            <a:r>
              <a:rPr lang="ja-JP" altLang="en-US" sz="1050" dirty="0" smtClean="0">
                <a:latin typeface="メイリオ" panose="020B0604030504040204" pitchFamily="50" charset="-128"/>
                <a:ea typeface="メイリオ" panose="020B0604030504040204" pitchFamily="50" charset="-128"/>
              </a:rPr>
              <a:t>第</a:t>
            </a:r>
            <a:r>
              <a:rPr lang="en-US" altLang="ja-JP" sz="1050" dirty="0" smtClean="0">
                <a:latin typeface="メイリオ" panose="020B0604030504040204" pitchFamily="50" charset="-128"/>
                <a:ea typeface="メイリオ" panose="020B0604030504040204" pitchFamily="50" charset="-128"/>
              </a:rPr>
              <a:t>21</a:t>
            </a:r>
            <a:r>
              <a:rPr lang="ja-JP" altLang="en-US" sz="1050" dirty="0" smtClean="0">
                <a:latin typeface="メイリオ" panose="020B0604030504040204" pitchFamily="50" charset="-128"/>
                <a:ea typeface="メイリオ" panose="020B0604030504040204" pitchFamily="50" charset="-128"/>
              </a:rPr>
              <a:t>号被害に伴い、災害による損失を計上したことなどによるものです。</a:t>
            </a:r>
            <a:endParaRPr lang="en-US" altLang="ja-JP" sz="1050" dirty="0" smtClean="0">
              <a:latin typeface="メイリオ" panose="020B0604030504040204" pitchFamily="50" charset="-128"/>
              <a:ea typeface="メイリオ" panose="020B0604030504040204" pitchFamily="50" charset="-128"/>
            </a:endParaRPr>
          </a:p>
        </p:txBody>
      </p:sp>
      <p:cxnSp>
        <p:nvCxnSpPr>
          <p:cNvPr id="10" name="直線コネクタ 9"/>
          <p:cNvCxnSpPr/>
          <p:nvPr/>
        </p:nvCxnSpPr>
        <p:spPr>
          <a:xfrm>
            <a:off x="741733" y="5288735"/>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326993" y="742982"/>
            <a:ext cx="4852610"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kumimoji="1" lang="ja-JP" altLang="en-US" sz="1400" b="1" dirty="0" smtClean="0">
                <a:solidFill>
                  <a:srgbClr val="FF0000"/>
                </a:solidFill>
                <a:latin typeface="メイリオ" panose="020B0604030504040204" pitchFamily="50" charset="-128"/>
                <a:ea typeface="メイリオ" panose="020B0604030504040204" pitchFamily="50" charset="-128"/>
              </a:rPr>
              <a:t>大阪港埋立事業との会計内取引の金額を含んでいます。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95303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188047" y="1045798"/>
            <a:ext cx="6481905" cy="4269600"/>
          </a:xfrm>
          <a:prstGeom prst="rect">
            <a:avLst/>
          </a:prstGeom>
        </p:spPr>
      </p:pic>
      <p:sp>
        <p:nvSpPr>
          <p:cNvPr id="7" name="タイトル 1"/>
          <p:cNvSpPr txBox="1">
            <a:spLocks/>
          </p:cNvSpPr>
          <p:nvPr/>
        </p:nvSpPr>
        <p:spPr>
          <a:xfrm>
            <a:off x="0" y="360001"/>
            <a:ext cx="5915025" cy="50400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buFont typeface="+mj-ea"/>
              <a:buAutoNum type="circleNumDbPlain" startAt="3"/>
            </a:pPr>
            <a:r>
              <a:rPr lang="ja-JP" altLang="en-US" sz="1600" b="1" dirty="0" smtClean="0">
                <a:latin typeface="メイリオ" panose="020B0604030504040204" pitchFamily="50" charset="-128"/>
                <a:ea typeface="メイリオ" panose="020B0604030504040204" pitchFamily="50" charset="-128"/>
              </a:rPr>
              <a:t>大阪港埋立事業</a:t>
            </a:r>
            <a:endParaRPr lang="ja-JP" altLang="en-US" sz="1600" b="1" dirty="0">
              <a:latin typeface="メイリオ" panose="020B0604030504040204" pitchFamily="50" charset="-128"/>
              <a:ea typeface="メイリオ" panose="020B0604030504040204" pitchFamily="50" charset="-128"/>
            </a:endParaRPr>
          </a:p>
        </p:txBody>
      </p:sp>
      <p:sp>
        <p:nvSpPr>
          <p:cNvPr id="10" name="タイトル 1"/>
          <p:cNvSpPr txBox="1">
            <a:spLocks/>
          </p:cNvSpPr>
          <p:nvPr/>
        </p:nvSpPr>
        <p:spPr>
          <a:xfrm>
            <a:off x="4347407" y="1"/>
            <a:ext cx="2520000" cy="360000"/>
          </a:xfrm>
          <a:prstGeom prst="rect">
            <a:avLst/>
          </a:prstGeom>
          <a:gradFill flip="none" rotWithShape="1">
            <a:gsLst>
              <a:gs pos="46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342900" indent="-342900" algn="r">
              <a:buFont typeface="+mj-lt"/>
              <a:buAutoNum type="arabicPeriod" startAt="5"/>
            </a:pPr>
            <a:r>
              <a:rPr lang="ja-JP" altLang="en-US" sz="1600" b="1" dirty="0">
                <a:latin typeface="メイリオ" panose="020B0604030504040204" pitchFamily="50" charset="-128"/>
                <a:ea typeface="メイリオ" panose="020B0604030504040204" pitchFamily="50" charset="-128"/>
              </a:rPr>
              <a:t>決算</a:t>
            </a:r>
            <a:r>
              <a:rPr lang="ja-JP" altLang="en-US" sz="1600" b="1" dirty="0" smtClean="0">
                <a:latin typeface="メイリオ" panose="020B0604030504040204" pitchFamily="50" charset="-128"/>
                <a:ea typeface="メイリオ" panose="020B0604030504040204" pitchFamily="50" charset="-128"/>
              </a:rPr>
              <a:t>ハイライト</a:t>
            </a:r>
            <a:endParaRPr lang="ja-JP" altLang="en-US" sz="1600" b="1"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6577153" y="9690556"/>
            <a:ext cx="312907" cy="215444"/>
          </a:xfrm>
          <a:prstGeom prst="rect">
            <a:avLst/>
          </a:prstGeom>
          <a:gradFill flip="none" rotWithShape="1">
            <a:gsLst>
              <a:gs pos="22000">
                <a:schemeClr val="accent1">
                  <a:alpha val="37000"/>
                  <a:lumMod val="0"/>
                  <a:lumOff val="100000"/>
                </a:schemeClr>
              </a:gs>
              <a:gs pos="82000">
                <a:schemeClr val="accent1">
                  <a:lumMod val="45000"/>
                  <a:lumOff val="55000"/>
                </a:schemeClr>
              </a:gs>
              <a:gs pos="96000">
                <a:schemeClr val="accent1">
                  <a:lumMod val="45000"/>
                  <a:lumOff val="55000"/>
                </a:schemeClr>
              </a:gs>
              <a:gs pos="100000">
                <a:schemeClr val="accent1">
                  <a:lumMod val="30000"/>
                  <a:lumOff val="70000"/>
                </a:schemeClr>
              </a:gs>
            </a:gsLst>
            <a:lin ang="2700000" scaled="1"/>
            <a:tileRect/>
          </a:gradFill>
        </p:spPr>
        <p:txBody>
          <a:bodyPr wrap="none" rtlCol="0">
            <a:spAutoFit/>
          </a:bodyPr>
          <a:lstStyle/>
          <a:p>
            <a:pPr algn="ctr"/>
            <a:r>
              <a:rPr lang="en-US" altLang="ja-JP" sz="800" dirty="0" smtClean="0">
                <a:latin typeface="メイリオ" panose="020B0604030504040204" pitchFamily="50" charset="-128"/>
                <a:ea typeface="メイリオ" panose="020B0604030504040204" pitchFamily="50" charset="-128"/>
              </a:rPr>
              <a:t>12</a:t>
            </a:r>
            <a:endParaRPr lang="ja-JP" altLang="en-US" sz="800" dirty="0">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0" y="5583049"/>
            <a:ext cx="6858000" cy="3497111"/>
          </a:xfrm>
          <a:prstGeom prst="rect">
            <a:avLst/>
          </a:prstGeom>
          <a:noFill/>
        </p:spPr>
        <p:txBody>
          <a:bodyPr wrap="square" rtlCol="0">
            <a:spAutoFit/>
          </a:bodyPr>
          <a:lstStyle/>
          <a:p>
            <a:pPr>
              <a:lnSpc>
                <a:spcPct val="150000"/>
              </a:lnSpc>
            </a:pPr>
            <a:r>
              <a:rPr kumimoji="1" lang="ja-JP" altLang="en-US" sz="1100" b="1" dirty="0" smtClean="0">
                <a:solidFill>
                  <a:srgbClr val="0070C0"/>
                </a:solidFill>
                <a:latin typeface="メイリオ" panose="020B0604030504040204" pitchFamily="50" charset="-128"/>
                <a:ea typeface="メイリオ" panose="020B0604030504040204" pitchFamily="50" charset="-128"/>
              </a:rPr>
              <a:t>業績概況</a:t>
            </a:r>
            <a:endParaRPr kumimoji="1" lang="en-US" altLang="ja-JP" sz="1100" b="1" dirty="0" smtClean="0">
              <a:solidFill>
                <a:srgbClr val="0070C0"/>
              </a:solidFill>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a:t>
            </a:r>
            <a:r>
              <a:rPr lang="ja-JP" altLang="en-US" sz="1050" b="1" dirty="0">
                <a:latin typeface="メイリオ" panose="020B0604030504040204" pitchFamily="50" charset="-128"/>
                <a:ea typeface="メイリオ" panose="020B0604030504040204" pitchFamily="50" charset="-128"/>
              </a:rPr>
              <a:t>収益</a:t>
            </a:r>
            <a:endParaRPr kumimoji="1"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年度の大阪港埋立事業の営業収益は、前年度に比べ</a:t>
            </a:r>
            <a:r>
              <a:rPr lang="en-US" altLang="ja-JP" sz="1050" dirty="0" smtClean="0">
                <a:latin typeface="メイリオ" panose="020B0604030504040204" pitchFamily="50" charset="-128"/>
                <a:ea typeface="メイリオ" panose="020B0604030504040204" pitchFamily="50" charset="-128"/>
              </a:rPr>
              <a:t>80</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1,700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9</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8,500</a:t>
            </a:r>
            <a:r>
              <a:rPr lang="ja-JP" altLang="en-US" sz="1050" dirty="0" smtClean="0">
                <a:latin typeface="メイリオ" panose="020B0604030504040204" pitchFamily="50" charset="-128"/>
                <a:ea typeface="メイリオ" panose="020B0604030504040204" pitchFamily="50" charset="-128"/>
              </a:rPr>
              <a:t>万円となりました。これは、土地売却収益が前年度よりも減少したことなどによるものです。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営業損益</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年度の大阪港埋立事業の営業損益は、前年度に比べ</a:t>
            </a:r>
            <a:r>
              <a:rPr lang="en-US" altLang="ja-JP" sz="1050" dirty="0" smtClean="0">
                <a:latin typeface="メイリオ" panose="020B0604030504040204" pitchFamily="50" charset="-128"/>
                <a:ea typeface="メイリオ" panose="020B0604030504040204" pitchFamily="50" charset="-128"/>
              </a:rPr>
              <a:t>4</a:t>
            </a:r>
            <a:r>
              <a:rPr lang="en-US" altLang="ja-JP" sz="1050" dirty="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7,000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5</a:t>
            </a:r>
            <a:r>
              <a:rPr lang="en-US" altLang="ja-JP" sz="1050" dirty="0">
                <a:latin typeface="メイリオ" panose="020B0604030504040204" pitchFamily="50" charset="-128"/>
                <a:ea typeface="メイリオ" panose="020B0604030504040204" pitchFamily="50" charset="-128"/>
              </a:rPr>
              <a:t>8</a:t>
            </a:r>
            <a:r>
              <a:rPr lang="ja-JP" altLang="en-US" sz="1050" dirty="0" smtClean="0">
                <a:latin typeface="メイリオ" panose="020B0604030504040204" pitchFamily="50" charset="-128"/>
                <a:ea typeface="メイリオ" panose="020B0604030504040204" pitchFamily="50" charset="-128"/>
              </a:rPr>
              <a:t>億</a:t>
            </a:r>
            <a:r>
              <a:rPr lang="en-US" altLang="ja-JP" sz="1050" dirty="0">
                <a:latin typeface="メイリオ" panose="020B0604030504040204" pitchFamily="50" charset="-128"/>
                <a:ea typeface="メイリオ" panose="020B0604030504040204" pitchFamily="50" charset="-128"/>
              </a:rPr>
              <a:t>8</a:t>
            </a:r>
            <a:r>
              <a:rPr lang="en-US" altLang="ja-JP" sz="1050" dirty="0" smtClean="0">
                <a:latin typeface="メイリオ" panose="020B0604030504040204" pitchFamily="50" charset="-128"/>
                <a:ea typeface="メイリオ" panose="020B0604030504040204" pitchFamily="50" charset="-128"/>
              </a:rPr>
              <a:t>,300</a:t>
            </a:r>
            <a:r>
              <a:rPr lang="ja-JP" altLang="en-US" sz="1050" dirty="0" smtClean="0">
                <a:latin typeface="メイリオ" panose="020B0604030504040204" pitchFamily="50" charset="-128"/>
                <a:ea typeface="メイリオ" panose="020B0604030504040204" pitchFamily="50" charset="-128"/>
              </a:rPr>
              <a:t>万</a:t>
            </a:r>
            <a:r>
              <a:rPr lang="ja-JP" altLang="en-US" sz="1050" dirty="0">
                <a:latin typeface="メイリオ" panose="020B0604030504040204" pitchFamily="50" charset="-128"/>
                <a:ea typeface="メイリオ" panose="020B0604030504040204" pitchFamily="50" charset="-128"/>
              </a:rPr>
              <a:t>円</a:t>
            </a:r>
            <a:r>
              <a:rPr lang="ja-JP" altLang="en-US" sz="1050" dirty="0" smtClean="0">
                <a:latin typeface="メイリオ" panose="020B0604030504040204" pitchFamily="50" charset="-128"/>
                <a:ea typeface="メイリオ" panose="020B0604030504040204" pitchFamily="50" charset="-128"/>
              </a:rPr>
              <a:t>の黒字となりました。これは、上記の理由により営業収益</a:t>
            </a:r>
            <a:r>
              <a:rPr lang="ja-JP" altLang="en-US" sz="1050" dirty="0">
                <a:latin typeface="メイリオ" panose="020B0604030504040204" pitchFamily="50" charset="-128"/>
                <a:ea typeface="メイリオ" panose="020B0604030504040204" pitchFamily="50" charset="-128"/>
              </a:rPr>
              <a:t>が</a:t>
            </a:r>
            <a:r>
              <a:rPr lang="ja-JP" altLang="en-US" sz="1050" dirty="0" smtClean="0">
                <a:latin typeface="メイリオ" panose="020B0604030504040204" pitchFamily="50" charset="-128"/>
                <a:ea typeface="メイリオ" panose="020B0604030504040204" pitchFamily="50" charset="-128"/>
              </a:rPr>
              <a:t>減少したことなどによるものです。</a:t>
            </a:r>
            <a:endParaRPr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kumimoji="1" lang="ja-JP" altLang="en-US" sz="1050" b="1" dirty="0" smtClean="0">
                <a:latin typeface="メイリオ" panose="020B0604030504040204" pitchFamily="50" charset="-128"/>
                <a:ea typeface="メイリオ" panose="020B0604030504040204" pitchFamily="50" charset="-128"/>
              </a:rPr>
              <a:t>経常損益</a:t>
            </a:r>
            <a:endParaRPr kumimoji="1"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年度の大阪港埋立事業の経常損益は、前年度に比べ</a:t>
            </a:r>
            <a:r>
              <a:rPr lang="en-US" altLang="ja-JP" sz="1050" dirty="0" smtClean="0">
                <a:latin typeface="メイリオ" panose="020B0604030504040204" pitchFamily="50" charset="-128"/>
                <a:ea typeface="メイリオ" panose="020B0604030504040204" pitchFamily="50" charset="-128"/>
              </a:rPr>
              <a:t>4</a:t>
            </a:r>
            <a:r>
              <a:rPr lang="en-US" altLang="ja-JP" sz="1050" dirty="0">
                <a:latin typeface="メイリオ" panose="020B0604030504040204" pitchFamily="50" charset="-128"/>
                <a:ea typeface="メイリオ" panose="020B0604030504040204" pitchFamily="50" charset="-128"/>
              </a:rPr>
              <a:t>8</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1,700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2</a:t>
            </a:r>
            <a:r>
              <a:rPr lang="en-US" altLang="ja-JP" sz="1050" dirty="0">
                <a:latin typeface="メイリオ" panose="020B0604030504040204" pitchFamily="50" charset="-128"/>
                <a:ea typeface="メイリオ" panose="020B0604030504040204" pitchFamily="50" charset="-128"/>
              </a:rPr>
              <a:t>8</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7,000</a:t>
            </a:r>
            <a:r>
              <a:rPr lang="ja-JP" altLang="en-US" sz="1050" dirty="0">
                <a:latin typeface="メイリオ" panose="020B0604030504040204" pitchFamily="50" charset="-128"/>
                <a:ea typeface="メイリオ" panose="020B0604030504040204" pitchFamily="50" charset="-128"/>
              </a:rPr>
              <a:t>万</a:t>
            </a:r>
            <a:r>
              <a:rPr lang="ja-JP" altLang="en-US" sz="1050" dirty="0" smtClean="0">
                <a:latin typeface="メイリオ" panose="020B0604030504040204" pitchFamily="50" charset="-128"/>
                <a:ea typeface="メイリオ" panose="020B0604030504040204" pitchFamily="50" charset="-128"/>
              </a:rPr>
              <a:t>円の黒字となりました。これは</a:t>
            </a:r>
            <a:r>
              <a:rPr lang="ja-JP" altLang="en-US" sz="1050" dirty="0">
                <a:latin typeface="メイリオ" panose="020B0604030504040204" pitchFamily="50" charset="-128"/>
                <a:ea typeface="メイリオ" panose="020B0604030504040204" pitchFamily="50" charset="-128"/>
              </a:rPr>
              <a:t>上記</a:t>
            </a:r>
            <a:r>
              <a:rPr lang="ja-JP" altLang="en-US" sz="1050" dirty="0" smtClean="0">
                <a:latin typeface="メイリオ" panose="020B0604030504040204" pitchFamily="50" charset="-128"/>
                <a:ea typeface="メイリオ" panose="020B0604030504040204" pitchFamily="50" charset="-128"/>
              </a:rPr>
              <a:t>の</a:t>
            </a:r>
            <a:r>
              <a:rPr lang="ja-JP" altLang="en-US" sz="1050" dirty="0">
                <a:latin typeface="メイリオ" panose="020B0604030504040204" pitchFamily="50" charset="-128"/>
                <a:ea typeface="メイリオ" panose="020B0604030504040204" pitchFamily="50" charset="-128"/>
              </a:rPr>
              <a:t>理由</a:t>
            </a:r>
            <a:r>
              <a:rPr lang="ja-JP" altLang="en-US" sz="1050" dirty="0" smtClean="0">
                <a:latin typeface="メイリオ" panose="020B0604030504040204" pitchFamily="50" charset="-128"/>
                <a:ea typeface="メイリオ" panose="020B0604030504040204" pitchFamily="50" charset="-128"/>
              </a:rPr>
              <a:t>によ</a:t>
            </a:r>
            <a:r>
              <a:rPr lang="ja-JP" altLang="en-US" sz="1050" dirty="0">
                <a:latin typeface="メイリオ" panose="020B0604030504040204" pitchFamily="50" charset="-128"/>
                <a:ea typeface="メイリオ" panose="020B0604030504040204" pitchFamily="50" charset="-128"/>
              </a:rPr>
              <a:t>り</a:t>
            </a:r>
            <a:r>
              <a:rPr lang="ja-JP" altLang="en-US" sz="1050" dirty="0" smtClean="0">
                <a:latin typeface="メイリオ" panose="020B0604030504040204" pitchFamily="50" charset="-128"/>
                <a:ea typeface="メイリオ" panose="020B0604030504040204" pitchFamily="50" charset="-128"/>
              </a:rPr>
              <a:t>営業損益が減少したことなどによるものです。</a:t>
            </a:r>
            <a:endParaRPr kumimoji="1" lang="en-US" altLang="ja-JP" sz="1000" dirty="0" smtClean="0">
              <a:latin typeface="メイリオ" panose="020B0604030504040204" pitchFamily="50" charset="-128"/>
              <a:ea typeface="メイリオ" panose="020B0604030504040204" pitchFamily="50" charset="-128"/>
            </a:endParaRPr>
          </a:p>
          <a:p>
            <a:pPr marL="360000" lvl="1" indent="-171450">
              <a:lnSpc>
                <a:spcPct val="150000"/>
              </a:lnSpc>
              <a:buFont typeface="Arial" panose="020B0604020202020204" pitchFamily="34" charset="0"/>
              <a:buChar char="•"/>
            </a:pPr>
            <a:r>
              <a:rPr lang="ja-JP" altLang="en-US" sz="1050" b="1" dirty="0" smtClean="0">
                <a:latin typeface="メイリオ" panose="020B0604030504040204" pitchFamily="50" charset="-128"/>
                <a:ea typeface="メイリオ" panose="020B0604030504040204" pitchFamily="50" charset="-128"/>
              </a:rPr>
              <a:t>当年度純損益</a:t>
            </a:r>
            <a:endParaRPr lang="en-US" altLang="ja-JP" sz="1050" b="1" dirty="0" smtClean="0">
              <a:latin typeface="メイリオ" panose="020B0604030504040204" pitchFamily="50" charset="-128"/>
              <a:ea typeface="メイリオ" panose="020B0604030504040204" pitchFamily="50" charset="-128"/>
            </a:endParaRPr>
          </a:p>
          <a:p>
            <a:pPr marL="360000" lvl="2">
              <a:lnSpc>
                <a:spcPct val="150000"/>
              </a:lnSpc>
            </a:pPr>
            <a:r>
              <a:rPr lang="ja-JP" altLang="en-US" sz="1050" dirty="0" smtClean="0">
                <a:latin typeface="メイリオ" panose="020B0604030504040204" pitchFamily="50" charset="-128"/>
                <a:ea typeface="メイリオ" panose="020B0604030504040204" pitchFamily="50" charset="-128"/>
              </a:rPr>
              <a:t>　平成</a:t>
            </a:r>
            <a:r>
              <a:rPr lang="en-US" altLang="ja-JP" sz="1050" dirty="0" smtClean="0">
                <a:latin typeface="メイリオ" panose="020B0604030504040204" pitchFamily="50" charset="-128"/>
                <a:ea typeface="メイリオ" panose="020B0604030504040204" pitchFamily="50" charset="-128"/>
              </a:rPr>
              <a:t>3</a:t>
            </a:r>
            <a:r>
              <a:rPr lang="en-US" altLang="ja-JP" sz="1050" dirty="0">
                <a:latin typeface="メイリオ" panose="020B0604030504040204" pitchFamily="50" charset="-128"/>
                <a:ea typeface="メイリオ" panose="020B0604030504040204" pitchFamily="50" charset="-128"/>
              </a:rPr>
              <a:t>0</a:t>
            </a:r>
            <a:r>
              <a:rPr lang="ja-JP" altLang="en-US" sz="1050" dirty="0" smtClean="0">
                <a:latin typeface="メイリオ" panose="020B0604030504040204" pitchFamily="50" charset="-128"/>
                <a:ea typeface="メイリオ" panose="020B0604030504040204" pitchFamily="50" charset="-128"/>
              </a:rPr>
              <a:t>年度の大阪港埋立事業の当年度純損益は、前年度に比べ</a:t>
            </a:r>
            <a:r>
              <a:rPr lang="en-US" altLang="ja-JP" sz="1050" dirty="0" smtClean="0">
                <a:latin typeface="メイリオ" panose="020B0604030504040204" pitchFamily="50" charset="-128"/>
                <a:ea typeface="メイリオ" panose="020B0604030504040204" pitchFamily="50" charset="-128"/>
              </a:rPr>
              <a:t>4</a:t>
            </a:r>
            <a:r>
              <a:rPr lang="en-US" altLang="ja-JP" sz="1050" dirty="0">
                <a:latin typeface="メイリオ" panose="020B0604030504040204" pitchFamily="50" charset="-128"/>
                <a:ea typeface="メイリオ" panose="020B0604030504040204" pitchFamily="50" charset="-128"/>
              </a:rPr>
              <a:t>9</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3,400</a:t>
            </a:r>
            <a:r>
              <a:rPr lang="ja-JP" altLang="en-US" sz="1050" dirty="0" smtClean="0">
                <a:latin typeface="メイリオ" panose="020B0604030504040204" pitchFamily="50" charset="-128"/>
                <a:ea typeface="メイリオ" panose="020B0604030504040204" pitchFamily="50" charset="-128"/>
              </a:rPr>
              <a:t>万円減の</a:t>
            </a:r>
            <a:r>
              <a:rPr lang="en-US" altLang="ja-JP" sz="1050" dirty="0" smtClean="0">
                <a:latin typeface="メイリオ" panose="020B0604030504040204" pitchFamily="50" charset="-128"/>
                <a:ea typeface="メイリオ" panose="020B0604030504040204" pitchFamily="50" charset="-128"/>
              </a:rPr>
              <a:t>2</a:t>
            </a:r>
            <a:r>
              <a:rPr lang="en-US" altLang="ja-JP" sz="1050" dirty="0">
                <a:latin typeface="メイリオ" panose="020B0604030504040204" pitchFamily="50" charset="-128"/>
                <a:ea typeface="メイリオ" panose="020B0604030504040204" pitchFamily="50" charset="-128"/>
              </a:rPr>
              <a:t>6</a:t>
            </a:r>
            <a:r>
              <a:rPr lang="ja-JP" altLang="en-US" sz="1050" dirty="0" smtClean="0">
                <a:latin typeface="メイリオ" panose="020B0604030504040204" pitchFamily="50" charset="-128"/>
                <a:ea typeface="メイリオ" panose="020B0604030504040204" pitchFamily="50" charset="-128"/>
              </a:rPr>
              <a:t>億</a:t>
            </a:r>
            <a:r>
              <a:rPr lang="en-US" altLang="ja-JP" sz="1050" dirty="0" smtClean="0">
                <a:latin typeface="メイリオ" panose="020B0604030504040204" pitchFamily="50" charset="-128"/>
                <a:ea typeface="メイリオ" panose="020B0604030504040204" pitchFamily="50" charset="-128"/>
              </a:rPr>
              <a:t>6</a:t>
            </a:r>
            <a:r>
              <a:rPr lang="en-US" altLang="ja-JP" sz="1050" dirty="0">
                <a:latin typeface="メイリオ" panose="020B0604030504040204" pitchFamily="50" charset="-128"/>
                <a:ea typeface="メイリオ" panose="020B0604030504040204" pitchFamily="50" charset="-128"/>
              </a:rPr>
              <a:t>,7</a:t>
            </a:r>
            <a:r>
              <a:rPr lang="en-US" altLang="ja-JP" sz="1050" dirty="0" smtClean="0">
                <a:latin typeface="メイリオ" panose="020B0604030504040204" pitchFamily="50" charset="-128"/>
                <a:ea typeface="メイリオ" panose="020B0604030504040204" pitchFamily="50" charset="-128"/>
              </a:rPr>
              <a:t>00</a:t>
            </a:r>
            <a:r>
              <a:rPr lang="ja-JP" altLang="en-US" sz="1050" dirty="0" smtClean="0">
                <a:latin typeface="メイリオ" panose="020B0604030504040204" pitchFamily="50" charset="-128"/>
                <a:ea typeface="メイリオ" panose="020B0604030504040204" pitchFamily="50" charset="-128"/>
              </a:rPr>
              <a:t>万円</a:t>
            </a:r>
            <a:r>
              <a:rPr lang="ja-JP" altLang="en-US" sz="1050" dirty="0">
                <a:latin typeface="メイリオ" panose="020B0604030504040204" pitchFamily="50" charset="-128"/>
                <a:ea typeface="メイリオ" panose="020B0604030504040204" pitchFamily="50" charset="-128"/>
              </a:rPr>
              <a:t>の</a:t>
            </a:r>
            <a:r>
              <a:rPr lang="ja-JP" altLang="en-US" sz="1050" dirty="0" smtClean="0">
                <a:latin typeface="メイリオ" panose="020B0604030504040204" pitchFamily="50" charset="-128"/>
                <a:ea typeface="メイリオ" panose="020B0604030504040204" pitchFamily="50" charset="-128"/>
              </a:rPr>
              <a:t>黒字となりました。これは、上記の理由による経常損益の減少に加え、</a:t>
            </a:r>
            <a:r>
              <a:rPr lang="en-US" altLang="ja-JP" sz="1050" dirty="0" smtClean="0">
                <a:latin typeface="メイリオ" panose="020B0604030504040204" pitchFamily="50" charset="-128"/>
                <a:ea typeface="メイリオ" panose="020B0604030504040204" pitchFamily="50" charset="-128"/>
              </a:rPr>
              <a:t>2</a:t>
            </a:r>
            <a:r>
              <a:rPr lang="ja-JP" altLang="en-US" sz="1050" dirty="0" smtClean="0">
                <a:latin typeface="メイリオ" panose="020B0604030504040204" pitchFamily="50" charset="-128"/>
                <a:ea typeface="メイリオ" panose="020B0604030504040204" pitchFamily="50" charset="-128"/>
              </a:rPr>
              <a:t>つの固定資産グループ（南港ポートタウン管理センター、舞洲へリポート）において減損損失を計上したことなどによるものです。</a:t>
            </a:r>
            <a:endParaRPr lang="en-US" altLang="ja-JP" sz="1050" dirty="0" smtClean="0">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741733" y="5764846"/>
            <a:ext cx="6084000" cy="0"/>
          </a:xfrm>
          <a:prstGeom prst="line">
            <a:avLst/>
          </a:prstGeom>
          <a:ln w="25400">
            <a:solidFill>
              <a:srgbClr val="0070C0">
                <a:alpha val="99000"/>
              </a:srgb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321347" y="733724"/>
            <a:ext cx="5032147" cy="307777"/>
          </a:xfrm>
          <a:prstGeom prst="rect">
            <a:avLst/>
          </a:prstGeom>
          <a:noFill/>
        </p:spPr>
        <p:txBody>
          <a:bodyPr wrap="none" rtlCol="0">
            <a:spAutoFit/>
          </a:bodyPr>
          <a:lstStyle/>
          <a:p>
            <a:r>
              <a:rPr kumimoji="1" lang="en-US" altLang="ja-JP" sz="1400" b="1" dirty="0" smtClean="0">
                <a:solidFill>
                  <a:srgbClr val="FF0000"/>
                </a:solidFill>
                <a:latin typeface="メイリオ" panose="020B0604030504040204" pitchFamily="50" charset="-128"/>
                <a:ea typeface="メイリオ" panose="020B0604030504040204" pitchFamily="50" charset="-128"/>
              </a:rPr>
              <a:t>※</a:t>
            </a:r>
            <a:r>
              <a:rPr lang="ja-JP" altLang="en-US" sz="1400" b="1" dirty="0" smtClean="0">
                <a:solidFill>
                  <a:srgbClr val="FF0000"/>
                </a:solidFill>
                <a:latin typeface="メイリオ" panose="020B0604030504040204" pitchFamily="50" charset="-128"/>
                <a:ea typeface="メイリオ" panose="020B0604030504040204" pitchFamily="50" charset="-128"/>
              </a:rPr>
              <a:t>港湾施設提供</a:t>
            </a:r>
            <a:r>
              <a:rPr kumimoji="1" lang="ja-JP" altLang="en-US" sz="1400" b="1" dirty="0" smtClean="0">
                <a:solidFill>
                  <a:srgbClr val="FF0000"/>
                </a:solidFill>
                <a:latin typeface="メイリオ" panose="020B0604030504040204" pitchFamily="50" charset="-128"/>
                <a:ea typeface="メイリオ" panose="020B0604030504040204" pitchFamily="50" charset="-128"/>
              </a:rPr>
              <a:t>事業との会計内取引の金額を含んでいます。</a:t>
            </a:r>
            <a:endParaRPr kumimoji="1" lang="ja-JP" altLang="en-US" sz="14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826567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7569</TotalTime>
  <Words>405</Words>
  <PresentationFormat>A4 210 x 297 mm</PresentationFormat>
  <Paragraphs>168</Paragraphs>
  <Slides>14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14</vt:i4>
      </vt:variant>
    </vt:vector>
  </HeadingPairs>
  <TitlesOfParts>
    <vt:vector size="20" baseType="lpstr">
      <vt:lpstr>ＭＳ Ｐゴシック</vt:lpstr>
      <vt:lpstr>メイリオ</vt:lpstr>
      <vt:lpstr>Arial</vt:lpstr>
      <vt:lpstr>Calibri</vt:lpstr>
      <vt:lpstr>Calibri Light</vt:lpstr>
      <vt:lpstr>Office Theme</vt:lpstr>
      <vt:lpstr>PowerPoint プレゼンテーション</vt:lpstr>
      <vt:lpstr>港湾施設提供事業</vt:lpstr>
      <vt:lpstr>PowerPoint プレゼンテーション</vt:lpstr>
      <vt:lpstr>大阪港埋立事業</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2019-08-16T01:23:51Z</cp:lastPrinted>
  <dcterms:created xsi:type="dcterms:W3CDTF">2018-06-22T04:32:12Z</dcterms:created>
  <dcterms:modified xsi:type="dcterms:W3CDTF">2019-08-27T02:09:55Z</dcterms:modified>
</cp:coreProperties>
</file>