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6"/>
  </p:notesMasterIdLst>
  <p:sldIdLst>
    <p:sldId id="256" r:id="rId2"/>
    <p:sldId id="259" r:id="rId3"/>
    <p:sldId id="285" r:id="rId4"/>
    <p:sldId id="257" r:id="rId5"/>
  </p:sldIdLst>
  <p:sldSz cx="6858000" cy="9906000" type="A4"/>
  <p:notesSz cx="6807200" cy="9939338"/>
  <p:defaultTextStyle>
    <a:defPPr>
      <a:defRPr lang="ja-JP"/>
    </a:defPPr>
    <a:lvl1pPr marL="0" algn="l" defTabSz="538732" rtl="0" eaLnBrk="1" latinLnBrk="0" hangingPunct="1">
      <a:defRPr kumimoji="1" sz="1061" kern="1200">
        <a:solidFill>
          <a:schemeClr val="tx1"/>
        </a:solidFill>
        <a:latin typeface="+mn-lt"/>
        <a:ea typeface="+mn-ea"/>
        <a:cs typeface="+mn-cs"/>
      </a:defRPr>
    </a:lvl1pPr>
    <a:lvl2pPr marL="269366" algn="l" defTabSz="538732" rtl="0" eaLnBrk="1" latinLnBrk="0" hangingPunct="1">
      <a:defRPr kumimoji="1" sz="1061" kern="1200">
        <a:solidFill>
          <a:schemeClr val="tx1"/>
        </a:solidFill>
        <a:latin typeface="+mn-lt"/>
        <a:ea typeface="+mn-ea"/>
        <a:cs typeface="+mn-cs"/>
      </a:defRPr>
    </a:lvl2pPr>
    <a:lvl3pPr marL="538732" algn="l" defTabSz="538732" rtl="0" eaLnBrk="1" latinLnBrk="0" hangingPunct="1">
      <a:defRPr kumimoji="1" sz="1061" kern="1200">
        <a:solidFill>
          <a:schemeClr val="tx1"/>
        </a:solidFill>
        <a:latin typeface="+mn-lt"/>
        <a:ea typeface="+mn-ea"/>
        <a:cs typeface="+mn-cs"/>
      </a:defRPr>
    </a:lvl3pPr>
    <a:lvl4pPr marL="808101" algn="l" defTabSz="538732" rtl="0" eaLnBrk="1" latinLnBrk="0" hangingPunct="1">
      <a:defRPr kumimoji="1" sz="1061" kern="1200">
        <a:solidFill>
          <a:schemeClr val="tx1"/>
        </a:solidFill>
        <a:latin typeface="+mn-lt"/>
        <a:ea typeface="+mn-ea"/>
        <a:cs typeface="+mn-cs"/>
      </a:defRPr>
    </a:lvl4pPr>
    <a:lvl5pPr marL="1077467" algn="l" defTabSz="538732" rtl="0" eaLnBrk="1" latinLnBrk="0" hangingPunct="1">
      <a:defRPr kumimoji="1" sz="1061" kern="1200">
        <a:solidFill>
          <a:schemeClr val="tx1"/>
        </a:solidFill>
        <a:latin typeface="+mn-lt"/>
        <a:ea typeface="+mn-ea"/>
        <a:cs typeface="+mn-cs"/>
      </a:defRPr>
    </a:lvl5pPr>
    <a:lvl6pPr marL="1346833" algn="l" defTabSz="538732" rtl="0" eaLnBrk="1" latinLnBrk="0" hangingPunct="1">
      <a:defRPr kumimoji="1" sz="1061" kern="1200">
        <a:solidFill>
          <a:schemeClr val="tx1"/>
        </a:solidFill>
        <a:latin typeface="+mn-lt"/>
        <a:ea typeface="+mn-ea"/>
        <a:cs typeface="+mn-cs"/>
      </a:defRPr>
    </a:lvl6pPr>
    <a:lvl7pPr marL="1616199" algn="l" defTabSz="538732" rtl="0" eaLnBrk="1" latinLnBrk="0" hangingPunct="1">
      <a:defRPr kumimoji="1" sz="1061" kern="1200">
        <a:solidFill>
          <a:schemeClr val="tx1"/>
        </a:solidFill>
        <a:latin typeface="+mn-lt"/>
        <a:ea typeface="+mn-ea"/>
        <a:cs typeface="+mn-cs"/>
      </a:defRPr>
    </a:lvl7pPr>
    <a:lvl8pPr marL="1885567" algn="l" defTabSz="538732" rtl="0" eaLnBrk="1" latinLnBrk="0" hangingPunct="1">
      <a:defRPr kumimoji="1" sz="1061" kern="1200">
        <a:solidFill>
          <a:schemeClr val="tx1"/>
        </a:solidFill>
        <a:latin typeface="+mn-lt"/>
        <a:ea typeface="+mn-ea"/>
        <a:cs typeface="+mn-cs"/>
      </a:defRPr>
    </a:lvl8pPr>
    <a:lvl9pPr marL="2154933" algn="l" defTabSz="538732" rtl="0" eaLnBrk="1" latinLnBrk="0" hangingPunct="1">
      <a:defRPr kumimoji="1" sz="1061"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C3DD"/>
    <a:srgbClr val="6AD7D4"/>
    <a:srgbClr val="5FD1D1"/>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1" d="100"/>
          <a:sy n="51" d="100"/>
        </p:scale>
        <p:origin x="2340" y="84"/>
      </p:cViewPr>
      <p:guideLst/>
    </p:cSldViewPr>
  </p:slideViewPr>
  <p:notesTextViewPr>
    <p:cViewPr>
      <p:scale>
        <a:sx n="1" d="1"/>
        <a:sy n="1" d="1"/>
      </p:scale>
      <p:origin x="0" y="0"/>
    </p:cViewPr>
  </p:notesTextViewPr>
  <p:notesViewPr>
    <p:cSldViewPr snapToGrid="0">
      <p:cViewPr varScale="1">
        <p:scale>
          <a:sx n="52" d="100"/>
          <a:sy n="52" d="100"/>
        </p:scale>
        <p:origin x="296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スライド イメージ プレースホルダー 7"/>
          <p:cNvSpPr>
            <a:spLocks noGrp="1" noRot="1" noChangeAspect="1"/>
          </p:cNvSpPr>
          <p:nvPr>
            <p:ph type="sldImg" idx="2"/>
          </p:nvPr>
        </p:nvSpPr>
        <p:spPr>
          <a:xfrm>
            <a:off x="-153988" y="-187325"/>
            <a:ext cx="7153276" cy="10333038"/>
          </a:xfrm>
          <a:prstGeom prst="rect">
            <a:avLst/>
          </a:prstGeom>
          <a:noFill/>
          <a:ln w="12700">
            <a:solidFill>
              <a:prstClr val="black"/>
            </a:solidFill>
          </a:ln>
        </p:spPr>
        <p:txBody>
          <a:bodyPr vert="horz" lIns="92199" tIns="46099" rIns="92199" bIns="46099" rtlCol="0" anchor="ctr"/>
          <a:lstStyle/>
          <a:p>
            <a:endParaRPr lang="ja-JP" altLang="en-US" dirty="0"/>
          </a:p>
        </p:txBody>
      </p:sp>
    </p:spTree>
    <p:extLst>
      <p:ext uri="{BB962C8B-B14F-4D97-AF65-F5344CB8AC3E}">
        <p14:creationId xmlns:p14="http://schemas.microsoft.com/office/powerpoint/2010/main" val="1649945063"/>
      </p:ext>
    </p:extLst>
  </p:cSld>
  <p:clrMap bg1="lt1" tx1="dk1" bg2="lt2" tx2="dk2" accent1="accent1" accent2="accent2" accent3="accent3" accent4="accent4" accent5="accent5" accent6="accent6" hlink="hlink" folHlink="folHlink"/>
  <p:notesStyle>
    <a:lvl1pPr marL="0" algn="l" defTabSz="914347" rtl="0" eaLnBrk="1" latinLnBrk="0" hangingPunct="1">
      <a:defRPr kumimoji="1" sz="1200" kern="1200">
        <a:solidFill>
          <a:schemeClr val="tx1"/>
        </a:solidFill>
        <a:latin typeface="+mn-lt"/>
        <a:ea typeface="+mn-ea"/>
        <a:cs typeface="+mn-cs"/>
      </a:defRPr>
    </a:lvl1pPr>
    <a:lvl2pPr marL="457173" algn="l" defTabSz="914347" rtl="0" eaLnBrk="1" latinLnBrk="0" hangingPunct="1">
      <a:defRPr kumimoji="1" sz="1200" kern="1200">
        <a:solidFill>
          <a:schemeClr val="tx1"/>
        </a:solidFill>
        <a:latin typeface="+mn-lt"/>
        <a:ea typeface="+mn-ea"/>
        <a:cs typeface="+mn-cs"/>
      </a:defRPr>
    </a:lvl2pPr>
    <a:lvl3pPr marL="914347" algn="l" defTabSz="914347" rtl="0" eaLnBrk="1" latinLnBrk="0" hangingPunct="1">
      <a:defRPr kumimoji="1" sz="1200" kern="1200">
        <a:solidFill>
          <a:schemeClr val="tx1"/>
        </a:solidFill>
        <a:latin typeface="+mn-lt"/>
        <a:ea typeface="+mn-ea"/>
        <a:cs typeface="+mn-cs"/>
      </a:defRPr>
    </a:lvl3pPr>
    <a:lvl4pPr marL="1371520" algn="l" defTabSz="914347" rtl="0" eaLnBrk="1" latinLnBrk="0" hangingPunct="1">
      <a:defRPr kumimoji="1" sz="1200" kern="1200">
        <a:solidFill>
          <a:schemeClr val="tx1"/>
        </a:solidFill>
        <a:latin typeface="+mn-lt"/>
        <a:ea typeface="+mn-ea"/>
        <a:cs typeface="+mn-cs"/>
      </a:defRPr>
    </a:lvl4pPr>
    <a:lvl5pPr marL="1828694" algn="l" defTabSz="914347" rtl="0" eaLnBrk="1" latinLnBrk="0" hangingPunct="1">
      <a:defRPr kumimoji="1" sz="1200" kern="1200">
        <a:solidFill>
          <a:schemeClr val="tx1"/>
        </a:solidFill>
        <a:latin typeface="+mn-lt"/>
        <a:ea typeface="+mn-ea"/>
        <a:cs typeface="+mn-cs"/>
      </a:defRPr>
    </a:lvl5pPr>
    <a:lvl6pPr marL="2285866" algn="l" defTabSz="914347" rtl="0" eaLnBrk="1" latinLnBrk="0" hangingPunct="1">
      <a:defRPr kumimoji="1" sz="1200" kern="1200">
        <a:solidFill>
          <a:schemeClr val="tx1"/>
        </a:solidFill>
        <a:latin typeface="+mn-lt"/>
        <a:ea typeface="+mn-ea"/>
        <a:cs typeface="+mn-cs"/>
      </a:defRPr>
    </a:lvl6pPr>
    <a:lvl7pPr marL="2743041" algn="l" defTabSz="914347" rtl="0" eaLnBrk="1" latinLnBrk="0" hangingPunct="1">
      <a:defRPr kumimoji="1" sz="1200" kern="1200">
        <a:solidFill>
          <a:schemeClr val="tx1"/>
        </a:solidFill>
        <a:latin typeface="+mn-lt"/>
        <a:ea typeface="+mn-ea"/>
        <a:cs typeface="+mn-cs"/>
      </a:defRPr>
    </a:lvl7pPr>
    <a:lvl8pPr marL="3200214" algn="l" defTabSz="914347" rtl="0" eaLnBrk="1" latinLnBrk="0" hangingPunct="1">
      <a:defRPr kumimoji="1" sz="1200" kern="1200">
        <a:solidFill>
          <a:schemeClr val="tx1"/>
        </a:solidFill>
        <a:latin typeface="+mn-lt"/>
        <a:ea typeface="+mn-ea"/>
        <a:cs typeface="+mn-cs"/>
      </a:defRPr>
    </a:lvl8pPr>
    <a:lvl9pPr marL="3657388" algn="l" defTabSz="914347"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8"/>
            <a:ext cx="5143500" cy="2391656"/>
          </a:xfrm>
        </p:spPr>
        <p:txBody>
          <a:bodyPr/>
          <a:lstStyle>
            <a:lvl1pPr marL="0" indent="0" algn="ctr">
              <a:buNone/>
              <a:defRPr sz="1800"/>
            </a:lvl1pPr>
            <a:lvl2pPr marL="342880" indent="0" algn="ctr">
              <a:buNone/>
              <a:defRPr sz="1500"/>
            </a:lvl2pPr>
            <a:lvl3pPr marL="685760" indent="0" algn="ctr">
              <a:buNone/>
              <a:defRPr sz="1350"/>
            </a:lvl3pPr>
            <a:lvl4pPr marL="1028642" indent="0" algn="ctr">
              <a:buNone/>
              <a:defRPr sz="1200"/>
            </a:lvl4pPr>
            <a:lvl5pPr marL="1371522" indent="0" algn="ctr">
              <a:buNone/>
              <a:defRPr sz="1200"/>
            </a:lvl5pPr>
            <a:lvl6pPr marL="1714402" indent="0" algn="ctr">
              <a:buNone/>
              <a:defRPr sz="1200"/>
            </a:lvl6pPr>
            <a:lvl7pPr marL="2057282" indent="0" algn="ctr">
              <a:buNone/>
              <a:defRPr sz="1200"/>
            </a:lvl7pPr>
            <a:lvl8pPr marL="2400163" indent="0" algn="ctr">
              <a:buNone/>
              <a:defRPr sz="1200"/>
            </a:lvl8pPr>
            <a:lvl9pPr marL="2743044"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1F79AE35-97DE-439F-9D48-3C74064CEEB5}" type="datetimeFigureOut">
              <a:rPr kumimoji="1" lang="ja-JP" altLang="en-US" smtClean="0"/>
              <a:t>2020/8/24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3691393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F79AE35-97DE-439F-9D48-3C74064CEEB5}" type="datetimeFigureOut">
              <a:rPr kumimoji="1" lang="ja-JP" altLang="en-US" smtClean="0"/>
              <a:t>2020/8/24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2923736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7"/>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7"/>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F79AE35-97DE-439F-9D48-3C74064CEEB5}" type="datetimeFigureOut">
              <a:rPr kumimoji="1" lang="ja-JP" altLang="en-US" smtClean="0"/>
              <a:t>2020/8/24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2866599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F79AE35-97DE-439F-9D48-3C74064CEEB5}" type="datetimeFigureOut">
              <a:rPr kumimoji="1" lang="ja-JP" altLang="en-US" smtClean="0"/>
              <a:t>2020/8/24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420435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21"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21" y="6629229"/>
            <a:ext cx="5915025" cy="2166937"/>
          </a:xfrm>
        </p:spPr>
        <p:txBody>
          <a:bodyPr/>
          <a:lstStyle>
            <a:lvl1pPr marL="0" indent="0">
              <a:buNone/>
              <a:defRPr sz="1800">
                <a:solidFill>
                  <a:schemeClr val="tx1"/>
                </a:solidFill>
              </a:defRPr>
            </a:lvl1pPr>
            <a:lvl2pPr marL="342880" indent="0">
              <a:buNone/>
              <a:defRPr sz="1500">
                <a:solidFill>
                  <a:schemeClr val="tx1">
                    <a:tint val="75000"/>
                  </a:schemeClr>
                </a:solidFill>
              </a:defRPr>
            </a:lvl2pPr>
            <a:lvl3pPr marL="685760" indent="0">
              <a:buNone/>
              <a:defRPr sz="1350">
                <a:solidFill>
                  <a:schemeClr val="tx1">
                    <a:tint val="75000"/>
                  </a:schemeClr>
                </a:solidFill>
              </a:defRPr>
            </a:lvl3pPr>
            <a:lvl4pPr marL="1028642" indent="0">
              <a:buNone/>
              <a:defRPr sz="1200">
                <a:solidFill>
                  <a:schemeClr val="tx1">
                    <a:tint val="75000"/>
                  </a:schemeClr>
                </a:solidFill>
              </a:defRPr>
            </a:lvl4pPr>
            <a:lvl5pPr marL="1371522" indent="0">
              <a:buNone/>
              <a:defRPr sz="1200">
                <a:solidFill>
                  <a:schemeClr val="tx1">
                    <a:tint val="75000"/>
                  </a:schemeClr>
                </a:solidFill>
              </a:defRPr>
            </a:lvl5pPr>
            <a:lvl6pPr marL="1714402" indent="0">
              <a:buNone/>
              <a:defRPr sz="1200">
                <a:solidFill>
                  <a:schemeClr val="tx1">
                    <a:tint val="75000"/>
                  </a:schemeClr>
                </a:solidFill>
              </a:defRPr>
            </a:lvl6pPr>
            <a:lvl7pPr marL="2057282" indent="0">
              <a:buNone/>
              <a:defRPr sz="1200">
                <a:solidFill>
                  <a:schemeClr val="tx1">
                    <a:tint val="75000"/>
                  </a:schemeClr>
                </a:solidFill>
              </a:defRPr>
            </a:lvl7pPr>
            <a:lvl8pPr marL="2400163" indent="0">
              <a:buNone/>
              <a:defRPr sz="1200">
                <a:solidFill>
                  <a:schemeClr val="tx1">
                    <a:tint val="75000"/>
                  </a:schemeClr>
                </a:solidFill>
              </a:defRPr>
            </a:lvl8pPr>
            <a:lvl9pPr marL="2743044"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F79AE35-97DE-439F-9D48-3C74064CEEB5}" type="datetimeFigureOut">
              <a:rPr kumimoji="1" lang="ja-JP" altLang="en-US" smtClean="0"/>
              <a:t>2020/8/24</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2913864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F79AE35-97DE-439F-9D48-3C74064CEEB5}" type="datetimeFigureOut">
              <a:rPr kumimoji="1" lang="ja-JP" altLang="en-US" smtClean="0"/>
              <a:t>2020/8/24</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600796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6" y="527406"/>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50"/>
            <a:ext cx="2901255" cy="1190095"/>
          </a:xfrm>
        </p:spPr>
        <p:txBody>
          <a:bodyPr anchor="b"/>
          <a:lstStyle>
            <a:lvl1pPr marL="0" indent="0">
              <a:buNone/>
              <a:defRPr sz="1800" b="1"/>
            </a:lvl1pPr>
            <a:lvl2pPr marL="342880" indent="0">
              <a:buNone/>
              <a:defRPr sz="1500" b="1"/>
            </a:lvl2pPr>
            <a:lvl3pPr marL="685760" indent="0">
              <a:buNone/>
              <a:defRPr sz="1350" b="1"/>
            </a:lvl3pPr>
            <a:lvl4pPr marL="1028642" indent="0">
              <a:buNone/>
              <a:defRPr sz="1200" b="1"/>
            </a:lvl4pPr>
            <a:lvl5pPr marL="1371522" indent="0">
              <a:buNone/>
              <a:defRPr sz="1200" b="1"/>
            </a:lvl5pPr>
            <a:lvl6pPr marL="1714402" indent="0">
              <a:buNone/>
              <a:defRPr sz="1200" b="1"/>
            </a:lvl6pPr>
            <a:lvl7pPr marL="2057282" indent="0">
              <a:buNone/>
              <a:defRPr sz="1200" b="1"/>
            </a:lvl7pPr>
            <a:lvl8pPr marL="2400163" indent="0">
              <a:buNone/>
              <a:defRPr sz="1200" b="1"/>
            </a:lvl8pPr>
            <a:lvl9pPr marL="2743044"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5"/>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8" y="2428350"/>
            <a:ext cx="2915543" cy="1190095"/>
          </a:xfrm>
        </p:spPr>
        <p:txBody>
          <a:bodyPr anchor="b"/>
          <a:lstStyle>
            <a:lvl1pPr marL="0" indent="0">
              <a:buNone/>
              <a:defRPr sz="1800" b="1"/>
            </a:lvl1pPr>
            <a:lvl2pPr marL="342880" indent="0">
              <a:buNone/>
              <a:defRPr sz="1500" b="1"/>
            </a:lvl2pPr>
            <a:lvl3pPr marL="685760" indent="0">
              <a:buNone/>
              <a:defRPr sz="1350" b="1"/>
            </a:lvl3pPr>
            <a:lvl4pPr marL="1028642" indent="0">
              <a:buNone/>
              <a:defRPr sz="1200" b="1"/>
            </a:lvl4pPr>
            <a:lvl5pPr marL="1371522" indent="0">
              <a:buNone/>
              <a:defRPr sz="1200" b="1"/>
            </a:lvl5pPr>
            <a:lvl6pPr marL="1714402" indent="0">
              <a:buNone/>
              <a:defRPr sz="1200" b="1"/>
            </a:lvl6pPr>
            <a:lvl7pPr marL="2057282" indent="0">
              <a:buNone/>
              <a:defRPr sz="1200" b="1"/>
            </a:lvl7pPr>
            <a:lvl8pPr marL="2400163" indent="0">
              <a:buNone/>
              <a:defRPr sz="1200" b="1"/>
            </a:lvl8pPr>
            <a:lvl9pPr marL="2743044"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8" y="3618445"/>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F79AE35-97DE-439F-9D48-3C74064CEEB5}" type="datetimeFigureOut">
              <a:rPr kumimoji="1" lang="ja-JP" altLang="en-US" smtClean="0"/>
              <a:t>2020/8/24</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2787952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F79AE35-97DE-439F-9D48-3C74064CEEB5}" type="datetimeFigureOut">
              <a:rPr kumimoji="1" lang="ja-JP" altLang="en-US" smtClean="0"/>
              <a:t>2020/8/24</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772472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79AE35-97DE-439F-9D48-3C74064CEEB5}" type="datetimeFigureOut">
              <a:rPr kumimoji="1" lang="ja-JP" altLang="en-US" smtClean="0"/>
              <a:t>2020/8/24</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2702488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8" y="1426284"/>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880" indent="0">
              <a:buNone/>
              <a:defRPr sz="1050"/>
            </a:lvl2pPr>
            <a:lvl3pPr marL="685760" indent="0">
              <a:buNone/>
              <a:defRPr sz="900"/>
            </a:lvl3pPr>
            <a:lvl4pPr marL="1028642" indent="0">
              <a:buNone/>
              <a:defRPr sz="750"/>
            </a:lvl4pPr>
            <a:lvl5pPr marL="1371522" indent="0">
              <a:buNone/>
              <a:defRPr sz="750"/>
            </a:lvl5pPr>
            <a:lvl6pPr marL="1714402" indent="0">
              <a:buNone/>
              <a:defRPr sz="750"/>
            </a:lvl6pPr>
            <a:lvl7pPr marL="2057282" indent="0">
              <a:buNone/>
              <a:defRPr sz="750"/>
            </a:lvl7pPr>
            <a:lvl8pPr marL="2400163" indent="0">
              <a:buNone/>
              <a:defRPr sz="750"/>
            </a:lvl8pPr>
            <a:lvl9pPr marL="2743044"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F79AE35-97DE-439F-9D48-3C74064CEEB5}" type="datetimeFigureOut">
              <a:rPr kumimoji="1" lang="ja-JP" altLang="en-US" smtClean="0"/>
              <a:t>2020/8/24</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3106723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8" y="1426284"/>
            <a:ext cx="3471863" cy="7039681"/>
          </a:xfrm>
        </p:spPr>
        <p:txBody>
          <a:bodyPr anchor="t"/>
          <a:lstStyle>
            <a:lvl1pPr marL="0" indent="0">
              <a:buNone/>
              <a:defRPr sz="2400"/>
            </a:lvl1pPr>
            <a:lvl2pPr marL="342880" indent="0">
              <a:buNone/>
              <a:defRPr sz="2100"/>
            </a:lvl2pPr>
            <a:lvl3pPr marL="685760" indent="0">
              <a:buNone/>
              <a:defRPr sz="1800"/>
            </a:lvl3pPr>
            <a:lvl4pPr marL="1028642" indent="0">
              <a:buNone/>
              <a:defRPr sz="1500"/>
            </a:lvl4pPr>
            <a:lvl5pPr marL="1371522" indent="0">
              <a:buNone/>
              <a:defRPr sz="1500"/>
            </a:lvl5pPr>
            <a:lvl6pPr marL="1714402" indent="0">
              <a:buNone/>
              <a:defRPr sz="1500"/>
            </a:lvl6pPr>
            <a:lvl7pPr marL="2057282" indent="0">
              <a:buNone/>
              <a:defRPr sz="1500"/>
            </a:lvl7pPr>
            <a:lvl8pPr marL="2400163" indent="0">
              <a:buNone/>
              <a:defRPr sz="1500"/>
            </a:lvl8pPr>
            <a:lvl9pPr marL="2743044" indent="0">
              <a:buNone/>
              <a:defRPr sz="1500"/>
            </a:lvl9pPr>
          </a:lstStyle>
          <a:p>
            <a:r>
              <a:rPr lang="ja-JP" altLang="en-US" dirty="0"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880" indent="0">
              <a:buNone/>
              <a:defRPr sz="1050"/>
            </a:lvl2pPr>
            <a:lvl3pPr marL="685760" indent="0">
              <a:buNone/>
              <a:defRPr sz="900"/>
            </a:lvl3pPr>
            <a:lvl4pPr marL="1028642" indent="0">
              <a:buNone/>
              <a:defRPr sz="750"/>
            </a:lvl4pPr>
            <a:lvl5pPr marL="1371522" indent="0">
              <a:buNone/>
              <a:defRPr sz="750"/>
            </a:lvl5pPr>
            <a:lvl6pPr marL="1714402" indent="0">
              <a:buNone/>
              <a:defRPr sz="750"/>
            </a:lvl6pPr>
            <a:lvl7pPr marL="2057282" indent="0">
              <a:buNone/>
              <a:defRPr sz="750"/>
            </a:lvl7pPr>
            <a:lvl8pPr marL="2400163" indent="0">
              <a:buNone/>
              <a:defRPr sz="750"/>
            </a:lvl8pPr>
            <a:lvl9pPr marL="2743044"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F79AE35-97DE-439F-9D48-3C74064CEEB5}" type="datetimeFigureOut">
              <a:rPr kumimoji="1" lang="ja-JP" altLang="en-US" smtClean="0"/>
              <a:t>2020/8/24</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1701270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92" y="527406"/>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92"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F79AE35-97DE-439F-9D48-3C74064CEEB5}" type="datetimeFigureOut">
              <a:rPr kumimoji="1" lang="ja-JP" altLang="en-US" smtClean="0"/>
              <a:t>2020/8/24</a:t>
            </a:fld>
            <a:endParaRPr kumimoji="1" lang="ja-JP" altLang="en-US" dirty="0"/>
          </a:p>
        </p:txBody>
      </p:sp>
      <p:sp>
        <p:nvSpPr>
          <p:cNvPr id="5" name="Footer Placeholder 4"/>
          <p:cNvSpPr>
            <a:spLocks noGrp="1"/>
          </p:cNvSpPr>
          <p:nvPr>
            <p:ph type="ftr" sz="quarter" idx="3"/>
          </p:nvPr>
        </p:nvSpPr>
        <p:spPr>
          <a:xfrm>
            <a:off x="2271717"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179139128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76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40" indent="-171440" algn="l" defTabSz="68576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21" indent="-171440" algn="l" defTabSz="68576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02" indent="-171440" algn="l" defTabSz="68576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082"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2962"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843"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724"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604"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484"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760" rtl="0" eaLnBrk="1" latinLnBrk="0" hangingPunct="1">
        <a:defRPr kumimoji="1" sz="1350" kern="1200">
          <a:solidFill>
            <a:schemeClr val="tx1"/>
          </a:solidFill>
          <a:latin typeface="+mn-lt"/>
          <a:ea typeface="+mn-ea"/>
          <a:cs typeface="+mn-cs"/>
        </a:defRPr>
      </a:lvl1pPr>
      <a:lvl2pPr marL="342880" algn="l" defTabSz="685760" rtl="0" eaLnBrk="1" latinLnBrk="0" hangingPunct="1">
        <a:defRPr kumimoji="1" sz="1350" kern="1200">
          <a:solidFill>
            <a:schemeClr val="tx1"/>
          </a:solidFill>
          <a:latin typeface="+mn-lt"/>
          <a:ea typeface="+mn-ea"/>
          <a:cs typeface="+mn-cs"/>
        </a:defRPr>
      </a:lvl2pPr>
      <a:lvl3pPr marL="685760" algn="l" defTabSz="685760" rtl="0" eaLnBrk="1" latinLnBrk="0" hangingPunct="1">
        <a:defRPr kumimoji="1" sz="1350" kern="1200">
          <a:solidFill>
            <a:schemeClr val="tx1"/>
          </a:solidFill>
          <a:latin typeface="+mn-lt"/>
          <a:ea typeface="+mn-ea"/>
          <a:cs typeface="+mn-cs"/>
        </a:defRPr>
      </a:lvl3pPr>
      <a:lvl4pPr marL="1028642" algn="l" defTabSz="685760" rtl="0" eaLnBrk="1" latinLnBrk="0" hangingPunct="1">
        <a:defRPr kumimoji="1" sz="1350" kern="1200">
          <a:solidFill>
            <a:schemeClr val="tx1"/>
          </a:solidFill>
          <a:latin typeface="+mn-lt"/>
          <a:ea typeface="+mn-ea"/>
          <a:cs typeface="+mn-cs"/>
        </a:defRPr>
      </a:lvl4pPr>
      <a:lvl5pPr marL="1371522" algn="l" defTabSz="685760" rtl="0" eaLnBrk="1" latinLnBrk="0" hangingPunct="1">
        <a:defRPr kumimoji="1" sz="1350" kern="1200">
          <a:solidFill>
            <a:schemeClr val="tx1"/>
          </a:solidFill>
          <a:latin typeface="+mn-lt"/>
          <a:ea typeface="+mn-ea"/>
          <a:cs typeface="+mn-cs"/>
        </a:defRPr>
      </a:lvl5pPr>
      <a:lvl6pPr marL="1714402" algn="l" defTabSz="685760" rtl="0" eaLnBrk="1" latinLnBrk="0" hangingPunct="1">
        <a:defRPr kumimoji="1" sz="1350" kern="1200">
          <a:solidFill>
            <a:schemeClr val="tx1"/>
          </a:solidFill>
          <a:latin typeface="+mn-lt"/>
          <a:ea typeface="+mn-ea"/>
          <a:cs typeface="+mn-cs"/>
        </a:defRPr>
      </a:lvl6pPr>
      <a:lvl7pPr marL="2057282" algn="l" defTabSz="685760" rtl="0" eaLnBrk="1" latinLnBrk="0" hangingPunct="1">
        <a:defRPr kumimoji="1" sz="1350" kern="1200">
          <a:solidFill>
            <a:schemeClr val="tx1"/>
          </a:solidFill>
          <a:latin typeface="+mn-lt"/>
          <a:ea typeface="+mn-ea"/>
          <a:cs typeface="+mn-cs"/>
        </a:defRPr>
      </a:lvl7pPr>
      <a:lvl8pPr marL="2400163" algn="l" defTabSz="685760" rtl="0" eaLnBrk="1" latinLnBrk="0" hangingPunct="1">
        <a:defRPr kumimoji="1" sz="1350" kern="1200">
          <a:solidFill>
            <a:schemeClr val="tx1"/>
          </a:solidFill>
          <a:latin typeface="+mn-lt"/>
          <a:ea typeface="+mn-ea"/>
          <a:cs typeface="+mn-cs"/>
        </a:defRPr>
      </a:lvl8pPr>
      <a:lvl9pPr marL="2743044" algn="l" defTabSz="68576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0"/>
            <a:ext cx="6858000" cy="9906000"/>
          </a:xfrm>
        </p:spPr>
        <p:txBody>
          <a:bodyPr>
            <a:normAutofit/>
          </a:bodyPr>
          <a:lstStyle/>
          <a:p>
            <a:r>
              <a:rPr lang="ja-JP" altLang="en-US" sz="4000" dirty="0" smtClean="0">
                <a:latin typeface="メイリオ" panose="020B0604030504040204" pitchFamily="50" charset="-128"/>
                <a:ea typeface="メイリオ" panose="020B0604030504040204" pitchFamily="50" charset="-128"/>
              </a:rPr>
              <a:t>令和元年度</a:t>
            </a: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ja-JP" altLang="en-US" sz="4000" dirty="0" smtClean="0">
                <a:latin typeface="メイリオ" panose="020B0604030504040204" pitchFamily="50" charset="-128"/>
                <a:ea typeface="メイリオ" panose="020B0604030504040204" pitchFamily="50" charset="-128"/>
              </a:rPr>
              <a:t>港営</a:t>
            </a:r>
            <a:r>
              <a:rPr lang="ja-JP" altLang="en-US" sz="4000" dirty="0">
                <a:latin typeface="メイリオ" panose="020B0604030504040204" pitchFamily="50" charset="-128"/>
                <a:ea typeface="メイリオ" panose="020B0604030504040204" pitchFamily="50" charset="-128"/>
              </a:rPr>
              <a:t>事業会計</a:t>
            </a: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ja-JP" altLang="en-US" sz="4000" dirty="0" smtClean="0">
                <a:latin typeface="メイリオ" panose="020B0604030504040204" pitchFamily="50" charset="-128"/>
                <a:ea typeface="メイリオ" panose="020B0604030504040204" pitchFamily="50" charset="-128"/>
              </a:rPr>
              <a:t>事業レポート</a:t>
            </a: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r>
              <a:rPr lang="ja-JP" altLang="en-US" sz="4000" dirty="0">
                <a:latin typeface="メイリオ" panose="020B0604030504040204" pitchFamily="50" charset="-128"/>
                <a:ea typeface="メイリオ" panose="020B0604030504040204" pitchFamily="50" charset="-128"/>
              </a:rPr>
              <a:t>大阪市港湾局</a:t>
            </a:r>
            <a:r>
              <a:rPr lang="en-US" altLang="ja-JP" sz="4000" dirty="0">
                <a:latin typeface="メイリオ" panose="020B0604030504040204" pitchFamily="50" charset="-128"/>
                <a:ea typeface="メイリオ" panose="020B0604030504040204" pitchFamily="50" charset="-128"/>
              </a:rPr>
              <a:t/>
            </a:r>
            <a:br>
              <a:rPr lang="en-US" altLang="ja-JP" sz="4000" dirty="0">
                <a:latin typeface="メイリオ" panose="020B0604030504040204" pitchFamily="50" charset="-128"/>
                <a:ea typeface="メイリオ" panose="020B0604030504040204" pitchFamily="50" charset="-128"/>
              </a:rPr>
            </a:br>
            <a:endParaRPr lang="ja-JP" altLang="en-US" sz="4000"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52148" y="4439881"/>
            <a:ext cx="3953708" cy="3996000"/>
          </a:xfrm>
          <a:prstGeom prst="rect">
            <a:avLst/>
          </a:prstGeom>
        </p:spPr>
      </p:pic>
    </p:spTree>
    <p:extLst>
      <p:ext uri="{BB962C8B-B14F-4D97-AF65-F5344CB8AC3E}">
        <p14:creationId xmlns:p14="http://schemas.microsoft.com/office/powerpoint/2010/main" val="1443388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 y="1"/>
            <a:ext cx="2520000" cy="360000"/>
          </a:xfr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a:normAutofit/>
          </a:bodyPr>
          <a:lstStyle/>
          <a:p>
            <a:r>
              <a:rPr lang="ja-JP" altLang="en-US" sz="1600" b="1" dirty="0">
                <a:latin typeface="メイリオ" panose="020B0604030504040204" pitchFamily="50" charset="-128"/>
                <a:ea typeface="メイリオ" panose="020B0604030504040204" pitchFamily="50" charset="-128"/>
              </a:rPr>
              <a:t>コンテンツ</a:t>
            </a:r>
          </a:p>
        </p:txBody>
      </p:sp>
      <p:sp>
        <p:nvSpPr>
          <p:cNvPr id="3" name="コンテンツ プレースホルダー 2"/>
          <p:cNvSpPr>
            <a:spLocks noGrp="1"/>
          </p:cNvSpPr>
          <p:nvPr>
            <p:ph idx="1"/>
          </p:nvPr>
        </p:nvSpPr>
        <p:spPr>
          <a:xfrm>
            <a:off x="623889" y="893378"/>
            <a:ext cx="6031066" cy="9078623"/>
          </a:xfrm>
        </p:spPr>
        <p:txBody>
          <a:bodyPr>
            <a:noAutofit/>
          </a:bodyPr>
          <a:lstStyle/>
          <a:p>
            <a:pPr marL="0"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・・・・・・・・・・・・・２</a:t>
            </a:r>
            <a:endParaRPr lang="en-US" altLang="ja-JP" sz="1200" dirty="0">
              <a:latin typeface="メイリオ" panose="020B0604030504040204" pitchFamily="50" charset="-128"/>
              <a:ea typeface="メイリオ" panose="020B0604030504040204" pitchFamily="50" charset="-128"/>
            </a:endParaRPr>
          </a:p>
          <a:p>
            <a:pPr marL="0"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・・・・・・・・・・・・・３</a:t>
            </a:r>
            <a:endParaRPr lang="en-US" altLang="ja-JP" sz="1200" dirty="0">
              <a:latin typeface="メイリオ" panose="020B0604030504040204" pitchFamily="50" charset="-128"/>
              <a:ea typeface="メイリオ" panose="020B0604030504040204" pitchFamily="50" charset="-128"/>
            </a:endParaRPr>
          </a:p>
          <a:p>
            <a:pPr marL="0" indent="0" algn="r">
              <a:buNone/>
            </a:pPr>
            <a:endParaRPr lang="en-US" altLang="ja-JP" sz="1200" dirty="0">
              <a:latin typeface="メイリオ" panose="020B0604030504040204" pitchFamily="50" charset="-128"/>
              <a:ea typeface="メイリオ" panose="020B0604030504040204" pitchFamily="50" charset="-128"/>
            </a:endParaRPr>
          </a:p>
          <a:p>
            <a:pPr marL="0"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・・・・・・・・・・・・・４</a:t>
            </a:r>
            <a:endParaRPr lang="en-US" altLang="ja-JP" sz="1200" dirty="0">
              <a:latin typeface="メイリオ" panose="020B0604030504040204" pitchFamily="50" charset="-128"/>
              <a:ea typeface="メイリオ" panose="020B0604030504040204" pitchFamily="50" charset="-128"/>
            </a:endParaRPr>
          </a:p>
          <a:p>
            <a:pPr marL="0" indent="0" algn="r">
              <a:buNone/>
            </a:pPr>
            <a:endParaRPr lang="en-US" altLang="ja-JP" sz="1200" dirty="0">
              <a:latin typeface="メイリオ" panose="020B0604030504040204" pitchFamily="50" charset="-128"/>
              <a:ea typeface="メイリオ" panose="020B0604030504040204" pitchFamily="50" charset="-128"/>
            </a:endParaRPr>
          </a:p>
          <a:p>
            <a:pPr marL="0"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・・・・・・・・・・・・・５</a:t>
            </a:r>
            <a:endParaRPr lang="en-US" altLang="ja-JP" sz="1200" dirty="0">
              <a:latin typeface="メイリオ" panose="020B0604030504040204" pitchFamily="50" charset="-128"/>
              <a:ea typeface="メイリオ" panose="020B0604030504040204" pitchFamily="50" charset="-128"/>
            </a:endParaRPr>
          </a:p>
          <a:p>
            <a:pPr marL="342880" lvl="1"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・・・・・・・・・・・・・５</a:t>
            </a:r>
            <a:endParaRPr lang="en-US" altLang="ja-JP" sz="1200" dirty="0">
              <a:latin typeface="メイリオ" panose="020B0604030504040204" pitchFamily="50" charset="-128"/>
              <a:ea typeface="メイリオ" panose="020B0604030504040204" pitchFamily="50" charset="-128"/>
            </a:endParaRPr>
          </a:p>
          <a:p>
            <a:pPr marL="342880" lvl="1"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・・・・・・・・・・・・・７</a:t>
            </a:r>
            <a:endParaRPr lang="en-US" altLang="ja-JP" sz="1200" dirty="0">
              <a:latin typeface="メイリオ" panose="020B0604030504040204" pitchFamily="50" charset="-128"/>
              <a:ea typeface="メイリオ" panose="020B0604030504040204" pitchFamily="50" charset="-128"/>
            </a:endParaRPr>
          </a:p>
          <a:p>
            <a:pPr marL="342880" lvl="1" indent="0" algn="r">
              <a:buNone/>
            </a:pPr>
            <a:endParaRPr lang="en-US" altLang="ja-JP" sz="1200" dirty="0">
              <a:latin typeface="メイリオ" panose="020B0604030504040204" pitchFamily="50" charset="-128"/>
              <a:ea typeface="メイリオ" panose="020B0604030504040204" pitchFamily="50" charset="-128"/>
            </a:endParaRPr>
          </a:p>
          <a:p>
            <a:pPr marL="0"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・・・・・・・・・・・・・９</a:t>
            </a:r>
            <a:endParaRPr lang="en-US" altLang="ja-JP" sz="1200" dirty="0">
              <a:latin typeface="メイリオ" panose="020B0604030504040204" pitchFamily="50" charset="-128"/>
              <a:ea typeface="メイリオ" panose="020B0604030504040204" pitchFamily="50" charset="-128"/>
            </a:endParaRPr>
          </a:p>
          <a:p>
            <a:pPr marL="342880" lvl="1"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・・・・・・・・・・・・・９</a:t>
            </a:r>
            <a:endParaRPr lang="en-US" altLang="ja-JP" sz="1200" dirty="0">
              <a:latin typeface="メイリオ" panose="020B0604030504040204" pitchFamily="50" charset="-128"/>
              <a:ea typeface="メイリオ" panose="020B0604030504040204" pitchFamily="50" charset="-128"/>
            </a:endParaRPr>
          </a:p>
          <a:p>
            <a:pPr marL="342880" lvl="1"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11</a:t>
            </a:r>
            <a:endParaRPr lang="en-US" altLang="ja-JP" sz="1200" dirty="0">
              <a:latin typeface="メイリオ" panose="020B0604030504040204" pitchFamily="50" charset="-128"/>
              <a:ea typeface="メイリオ" panose="020B0604030504040204" pitchFamily="50" charset="-128"/>
            </a:endParaRPr>
          </a:p>
          <a:p>
            <a:pPr marL="342880" lvl="1"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12</a:t>
            </a:r>
            <a:endParaRPr lang="en-US" altLang="ja-JP" sz="1200" dirty="0">
              <a:latin typeface="メイリオ" panose="020B0604030504040204" pitchFamily="50" charset="-128"/>
              <a:ea typeface="メイリオ" panose="020B0604030504040204" pitchFamily="50" charset="-128"/>
            </a:endParaRPr>
          </a:p>
          <a:p>
            <a:pPr marL="342880" lvl="1" indent="0" algn="r">
              <a:buNone/>
            </a:pPr>
            <a:endParaRPr lang="en-US" altLang="ja-JP" sz="1200" dirty="0">
              <a:latin typeface="メイリオ" panose="020B0604030504040204" pitchFamily="50" charset="-128"/>
              <a:ea typeface="メイリオ" panose="020B0604030504040204" pitchFamily="50" charset="-128"/>
            </a:endParaRPr>
          </a:p>
          <a:p>
            <a:pPr marL="0"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13</a:t>
            </a:r>
            <a:endParaRPr lang="en-US" altLang="ja-JP" sz="1200" dirty="0">
              <a:latin typeface="メイリオ" panose="020B0604030504040204" pitchFamily="50" charset="-128"/>
              <a:ea typeface="メイリオ" panose="020B0604030504040204" pitchFamily="50" charset="-128"/>
            </a:endParaRPr>
          </a:p>
          <a:p>
            <a:pPr marL="342880" lvl="1"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13</a:t>
            </a:r>
            <a:endParaRPr lang="en-US" altLang="ja-JP" sz="1200" dirty="0">
              <a:latin typeface="メイリオ" panose="020B0604030504040204" pitchFamily="50" charset="-128"/>
              <a:ea typeface="メイリオ" panose="020B0604030504040204" pitchFamily="50" charset="-128"/>
            </a:endParaRP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13</a:t>
            </a:r>
            <a:endParaRPr lang="en-US" altLang="ja-JP" sz="1200" dirty="0">
              <a:latin typeface="メイリオ" panose="020B0604030504040204" pitchFamily="50" charset="-128"/>
              <a:ea typeface="メイリオ" panose="020B0604030504040204" pitchFamily="50" charset="-128"/>
            </a:endParaRP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15</a:t>
            </a:r>
            <a:endParaRPr lang="en-US" altLang="ja-JP" sz="1200" dirty="0">
              <a:latin typeface="メイリオ" panose="020B0604030504040204" pitchFamily="50" charset="-128"/>
              <a:ea typeface="メイリオ" panose="020B0604030504040204" pitchFamily="50" charset="-128"/>
            </a:endParaRP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18</a:t>
            </a:r>
            <a:endParaRPr lang="en-US" altLang="ja-JP" sz="1200" dirty="0">
              <a:latin typeface="メイリオ" panose="020B0604030504040204" pitchFamily="50" charset="-128"/>
              <a:ea typeface="メイリオ" panose="020B0604030504040204" pitchFamily="50" charset="-128"/>
            </a:endParaRP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20</a:t>
            </a:r>
            <a:endParaRPr lang="en-US" altLang="ja-JP" sz="1200" dirty="0">
              <a:latin typeface="メイリオ" panose="020B0604030504040204" pitchFamily="50" charset="-128"/>
              <a:ea typeface="メイリオ" panose="020B0604030504040204" pitchFamily="50" charset="-128"/>
            </a:endParaRPr>
          </a:p>
          <a:p>
            <a:pPr marL="342880" lvl="1"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21</a:t>
            </a:r>
            <a:endParaRPr lang="en-US" altLang="ja-JP" sz="1200" dirty="0">
              <a:latin typeface="メイリオ" panose="020B0604030504040204" pitchFamily="50" charset="-128"/>
              <a:ea typeface="メイリオ" panose="020B0604030504040204" pitchFamily="50" charset="-128"/>
            </a:endParaRP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21</a:t>
            </a:r>
            <a:endParaRPr lang="en-US" altLang="ja-JP" sz="1200" dirty="0">
              <a:latin typeface="メイリオ" panose="020B0604030504040204" pitchFamily="50" charset="-128"/>
              <a:ea typeface="メイリオ" panose="020B0604030504040204" pitchFamily="50" charset="-128"/>
            </a:endParaRP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23</a:t>
            </a:r>
            <a:endParaRPr lang="en-US" altLang="ja-JP" sz="1200" dirty="0">
              <a:latin typeface="メイリオ" panose="020B0604030504040204" pitchFamily="50" charset="-128"/>
              <a:ea typeface="メイリオ" panose="020B0604030504040204" pitchFamily="50" charset="-128"/>
            </a:endParaRP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25</a:t>
            </a:r>
            <a:endParaRPr lang="en-US" altLang="ja-JP" sz="1200" dirty="0">
              <a:latin typeface="メイリオ" panose="020B0604030504040204" pitchFamily="50" charset="-128"/>
              <a:ea typeface="メイリオ" panose="020B0604030504040204" pitchFamily="50" charset="-128"/>
            </a:endParaRP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27</a:t>
            </a:r>
          </a:p>
          <a:p>
            <a:pPr marL="685760" lvl="2" indent="0" algn="r">
              <a:buNone/>
            </a:pPr>
            <a:r>
              <a:rPr lang="ja-JP" altLang="en-US" sz="1200" dirty="0" smtClean="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28</a:t>
            </a:r>
            <a:endParaRPr lang="en-US" altLang="ja-JP" sz="1200" dirty="0">
              <a:latin typeface="メイリオ" panose="020B0604030504040204" pitchFamily="50" charset="-128"/>
              <a:ea typeface="メイリオ" panose="020B0604030504040204" pitchFamily="50" charset="-128"/>
            </a:endParaRPr>
          </a:p>
          <a:p>
            <a:pPr lvl="1" algn="r">
              <a:buFont typeface="メイリオ" panose="020B0604030504040204" pitchFamily="50" charset="-128"/>
              <a:buChar char="※"/>
            </a:pPr>
            <a:endParaRPr lang="en-US" altLang="ja-JP" sz="1200" dirty="0">
              <a:latin typeface="メイリオ" panose="020B0604030504040204" pitchFamily="50" charset="-128"/>
              <a:ea typeface="メイリオ" panose="020B0604030504040204" pitchFamily="50" charset="-128"/>
            </a:endParaRPr>
          </a:p>
          <a:p>
            <a:pPr marL="0"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29</a:t>
            </a:r>
            <a:endParaRPr lang="en-US" altLang="ja-JP" sz="1200" dirty="0">
              <a:latin typeface="メイリオ" panose="020B0604030504040204" pitchFamily="50" charset="-128"/>
              <a:ea typeface="メイリオ" panose="020B0604030504040204" pitchFamily="50" charset="-128"/>
            </a:endParaRPr>
          </a:p>
          <a:p>
            <a:pPr marL="342880" lvl="1"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29</a:t>
            </a:r>
            <a:endParaRPr lang="en-US" altLang="ja-JP" sz="1200" dirty="0">
              <a:latin typeface="メイリオ" panose="020B0604030504040204" pitchFamily="50" charset="-128"/>
              <a:ea typeface="メイリオ" panose="020B0604030504040204" pitchFamily="50" charset="-128"/>
            </a:endParaRPr>
          </a:p>
          <a:p>
            <a:pPr marL="342880" lvl="1"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31</a:t>
            </a:r>
            <a:endParaRPr lang="en-US" altLang="ja-JP" sz="1200" dirty="0">
              <a:latin typeface="メイリオ" panose="020B0604030504040204" pitchFamily="50" charset="-128"/>
              <a:ea typeface="メイリオ" panose="020B0604030504040204" pitchFamily="50" charset="-128"/>
            </a:endParaRP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31</a:t>
            </a:r>
            <a:endParaRPr lang="en-US" altLang="ja-JP" sz="1200" dirty="0">
              <a:latin typeface="メイリオ" panose="020B0604030504040204" pitchFamily="50" charset="-128"/>
              <a:ea typeface="メイリオ" panose="020B0604030504040204" pitchFamily="50" charset="-128"/>
            </a:endParaRPr>
          </a:p>
          <a:p>
            <a:pPr marL="685760" lvl="2"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32</a:t>
            </a:r>
            <a:endParaRPr lang="en-US" altLang="ja-JP" sz="1200" dirty="0">
              <a:latin typeface="メイリオ" panose="020B0604030504040204" pitchFamily="50" charset="-128"/>
              <a:ea typeface="メイリオ" panose="020B0604030504040204" pitchFamily="50" charset="-128"/>
            </a:endParaRPr>
          </a:p>
          <a:p>
            <a:pPr marL="342880" lvl="1"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33</a:t>
            </a:r>
            <a:endParaRPr lang="en-US" altLang="ja-JP" sz="1200" dirty="0">
              <a:latin typeface="メイリオ" panose="020B0604030504040204" pitchFamily="50" charset="-128"/>
              <a:ea typeface="メイリオ" panose="020B0604030504040204" pitchFamily="50" charset="-128"/>
            </a:endParaRPr>
          </a:p>
          <a:p>
            <a:pPr marL="342880" lvl="1"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34</a:t>
            </a:r>
            <a:endParaRPr lang="en-US" altLang="ja-JP" sz="1200" dirty="0">
              <a:latin typeface="メイリオ" panose="020B0604030504040204" pitchFamily="50" charset="-128"/>
              <a:ea typeface="メイリオ" panose="020B0604030504040204" pitchFamily="50" charset="-128"/>
            </a:endParaRPr>
          </a:p>
          <a:p>
            <a:pPr marL="342880" lvl="1" indent="0" algn="r">
              <a:buNone/>
            </a:pP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34</a:t>
            </a:r>
            <a:endParaRPr lang="en-US" altLang="ja-JP" sz="1200" dirty="0">
              <a:latin typeface="メイリオ" panose="020B0604030504040204" pitchFamily="50" charset="-128"/>
              <a:ea typeface="メイリオ" panose="020B0604030504040204" pitchFamily="50" charset="-128"/>
            </a:endParaRPr>
          </a:p>
          <a:p>
            <a:pPr marL="342880" lvl="1" indent="0" algn="r">
              <a:buNone/>
            </a:pPr>
            <a:endParaRPr lang="en-US" altLang="ja-JP" sz="1200" dirty="0">
              <a:latin typeface="メイリオ" panose="020B0604030504040204" pitchFamily="50" charset="-128"/>
              <a:ea typeface="メイリオ" panose="020B0604030504040204" pitchFamily="50" charset="-128"/>
            </a:endParaRPr>
          </a:p>
          <a:p>
            <a:pPr marL="0" indent="0" algn="r">
              <a:buNone/>
            </a:pPr>
            <a:r>
              <a:rPr lang="ja-JP" altLang="en-US" sz="1200" dirty="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35</a:t>
            </a:r>
            <a:endParaRPr lang="ja-JP" altLang="en-US" sz="1200" dirty="0">
              <a:latin typeface="メイリオ" panose="020B0604030504040204" pitchFamily="50" charset="-128"/>
              <a:ea typeface="メイリオ" panose="020B0604030504040204" pitchFamily="50" charset="-128"/>
            </a:endParaRPr>
          </a:p>
        </p:txBody>
      </p:sp>
      <p:sp>
        <p:nvSpPr>
          <p:cNvPr id="5" name="コンテンツ プレースホルダー 2"/>
          <p:cNvSpPr txBox="1">
            <a:spLocks/>
          </p:cNvSpPr>
          <p:nvPr/>
        </p:nvSpPr>
        <p:spPr>
          <a:xfrm>
            <a:off x="362635" y="893379"/>
            <a:ext cx="3372724" cy="907862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228600" indent="-228600">
              <a:buFont typeface="+mj-lt"/>
              <a:buAutoNum type="arabicPeriod"/>
            </a:pPr>
            <a:r>
              <a:rPr lang="ja-JP" altLang="en-US" sz="1200" dirty="0">
                <a:latin typeface="メイリオ" panose="020B0604030504040204" pitchFamily="50" charset="-128"/>
                <a:ea typeface="メイリオ" panose="020B0604030504040204" pitchFamily="50" charset="-128"/>
              </a:rPr>
              <a:t>大阪港</a:t>
            </a:r>
            <a:r>
              <a:rPr lang="ja-JP" altLang="en-US" sz="1200" dirty="0" smtClean="0">
                <a:latin typeface="メイリオ" panose="020B0604030504040204" pitchFamily="50" charset="-128"/>
                <a:ea typeface="メイリオ" panose="020B0604030504040204" pitchFamily="50" charset="-128"/>
              </a:rPr>
              <a:t>概略図</a:t>
            </a:r>
            <a:endParaRPr lang="en-US" altLang="ja-JP" sz="1200" dirty="0" smtClean="0">
              <a:latin typeface="メイリオ" panose="020B0604030504040204" pitchFamily="50" charset="-128"/>
              <a:ea typeface="メイリオ" panose="020B0604030504040204" pitchFamily="50" charset="-128"/>
            </a:endParaRPr>
          </a:p>
          <a:p>
            <a:pPr marL="228600" indent="-228600">
              <a:buFont typeface="+mj-lt"/>
              <a:buAutoNum type="arabicPeriod"/>
            </a:pPr>
            <a:r>
              <a:rPr lang="ja-JP" altLang="en-US" sz="1200" dirty="0" smtClean="0">
                <a:latin typeface="メイリオ" panose="020B0604030504040204" pitchFamily="50" charset="-128"/>
                <a:ea typeface="メイリオ" panose="020B0604030504040204" pitchFamily="50" charset="-128"/>
              </a:rPr>
              <a:t>局長メッセージ</a:t>
            </a:r>
            <a:endParaRPr lang="en-US" altLang="ja-JP" sz="1200" dirty="0" smtClean="0">
              <a:latin typeface="メイリオ" panose="020B0604030504040204" pitchFamily="50" charset="-128"/>
              <a:ea typeface="メイリオ" panose="020B0604030504040204" pitchFamily="50" charset="-128"/>
            </a:endParaRPr>
          </a:p>
          <a:p>
            <a:pPr marL="0" indent="0">
              <a:buNone/>
            </a:pPr>
            <a:endParaRPr lang="en-US" altLang="ja-JP" sz="1200" dirty="0">
              <a:latin typeface="メイリオ" panose="020B0604030504040204" pitchFamily="50" charset="-128"/>
              <a:ea typeface="メイリオ" panose="020B0604030504040204" pitchFamily="50" charset="-128"/>
            </a:endParaRPr>
          </a:p>
          <a:p>
            <a:pPr marL="228600" indent="-228600">
              <a:buFont typeface="+mj-lt"/>
              <a:buAutoNum type="arabicPeriod" startAt="3"/>
            </a:pPr>
            <a:r>
              <a:rPr lang="ja-JP" altLang="en-US" sz="1200" dirty="0">
                <a:latin typeface="メイリオ" panose="020B0604030504040204" pitchFamily="50" charset="-128"/>
                <a:ea typeface="メイリオ" panose="020B0604030504040204" pitchFamily="50" charset="-128"/>
              </a:rPr>
              <a:t>港営事業会計について</a:t>
            </a:r>
            <a:endParaRPr lang="en-US" altLang="ja-JP" sz="1200" dirty="0">
              <a:latin typeface="メイリオ" panose="020B0604030504040204" pitchFamily="50" charset="-128"/>
              <a:ea typeface="メイリオ" panose="020B0604030504040204" pitchFamily="50" charset="-128"/>
            </a:endParaRPr>
          </a:p>
          <a:p>
            <a:pPr marL="0" indent="0">
              <a:buNone/>
            </a:pPr>
            <a:endParaRPr lang="en-US" altLang="ja-JP" sz="1200" dirty="0">
              <a:latin typeface="メイリオ" panose="020B0604030504040204" pitchFamily="50" charset="-128"/>
              <a:ea typeface="メイリオ" panose="020B0604030504040204" pitchFamily="50" charset="-128"/>
            </a:endParaRPr>
          </a:p>
          <a:p>
            <a:pPr marL="228600" indent="-228600">
              <a:buFont typeface="+mj-lt"/>
              <a:buAutoNum type="arabicPeriod" startAt="4"/>
            </a:pPr>
            <a:r>
              <a:rPr lang="ja-JP" altLang="en-US" sz="1200" dirty="0">
                <a:latin typeface="メイリオ" panose="020B0604030504040204" pitchFamily="50" charset="-128"/>
                <a:ea typeface="メイリオ" panose="020B0604030504040204" pitchFamily="50" charset="-128"/>
              </a:rPr>
              <a:t>事業</a:t>
            </a:r>
            <a:r>
              <a:rPr lang="ja-JP" altLang="en-US" sz="1200" dirty="0" smtClean="0">
                <a:latin typeface="メイリオ" panose="020B0604030504040204" pitchFamily="50" charset="-128"/>
                <a:ea typeface="メイリオ" panose="020B0604030504040204" pitchFamily="50" charset="-128"/>
              </a:rPr>
              <a:t>概要</a:t>
            </a:r>
            <a:endParaRPr lang="en-US" altLang="ja-JP" sz="1200" dirty="0" smtClean="0">
              <a:latin typeface="メイリオ" panose="020B0604030504040204" pitchFamily="50" charset="-128"/>
              <a:ea typeface="メイリオ" panose="020B0604030504040204" pitchFamily="50" charset="-128"/>
            </a:endParaRPr>
          </a:p>
          <a:p>
            <a:pPr marL="571480" lvl="1" indent="-228600">
              <a:buFont typeface="+mj-ea"/>
              <a:buAutoNum type="circleNumDbPlain"/>
            </a:pPr>
            <a:r>
              <a:rPr lang="ja-JP" altLang="en-US" sz="1200" dirty="0" smtClean="0">
                <a:latin typeface="メイリオ" panose="020B0604030504040204" pitchFamily="50" charset="-128"/>
                <a:ea typeface="メイリオ" panose="020B0604030504040204" pitchFamily="50" charset="-128"/>
              </a:rPr>
              <a:t>港湾施設提供事業</a:t>
            </a:r>
            <a:endParaRPr lang="en-US" altLang="ja-JP" sz="1200" dirty="0" smtClean="0">
              <a:latin typeface="メイリオ" panose="020B0604030504040204" pitchFamily="50" charset="-128"/>
              <a:ea typeface="メイリオ" panose="020B0604030504040204" pitchFamily="50" charset="-128"/>
            </a:endParaRPr>
          </a:p>
          <a:p>
            <a:pPr marL="571480" lvl="1" indent="-228600">
              <a:buFont typeface="+mj-ea"/>
              <a:buAutoNum type="circleNumDbPlain"/>
            </a:pPr>
            <a:r>
              <a:rPr lang="ja-JP" altLang="en-US" sz="1200" dirty="0" smtClean="0">
                <a:latin typeface="メイリオ" panose="020B0604030504040204" pitchFamily="50" charset="-128"/>
                <a:ea typeface="メイリオ" panose="020B0604030504040204" pitchFamily="50" charset="-128"/>
              </a:rPr>
              <a:t>大阪港</a:t>
            </a:r>
            <a:r>
              <a:rPr lang="ja-JP" altLang="en-US" sz="1200" dirty="0">
                <a:latin typeface="メイリオ" panose="020B0604030504040204" pitchFamily="50" charset="-128"/>
                <a:ea typeface="メイリオ" panose="020B0604030504040204" pitchFamily="50" charset="-128"/>
              </a:rPr>
              <a:t>埋立事業</a:t>
            </a:r>
            <a:endParaRPr lang="en-US" altLang="ja-JP" sz="1200" dirty="0">
              <a:latin typeface="メイリオ" panose="020B0604030504040204" pitchFamily="50" charset="-128"/>
              <a:ea typeface="メイリオ" panose="020B0604030504040204" pitchFamily="50" charset="-128"/>
            </a:endParaRPr>
          </a:p>
          <a:p>
            <a:pPr marL="342880" lvl="1" indent="0">
              <a:buNone/>
            </a:pPr>
            <a:endParaRPr lang="en-US" altLang="ja-JP" sz="1200" dirty="0">
              <a:latin typeface="メイリオ" panose="020B0604030504040204" pitchFamily="50" charset="-128"/>
              <a:ea typeface="メイリオ" panose="020B0604030504040204" pitchFamily="50" charset="-128"/>
            </a:endParaRPr>
          </a:p>
          <a:p>
            <a:pPr marL="228600" indent="-228600">
              <a:buFont typeface="+mj-lt"/>
              <a:buAutoNum type="arabicPeriod" startAt="5"/>
            </a:pPr>
            <a:r>
              <a:rPr lang="ja-JP" altLang="en-US" sz="1200" dirty="0">
                <a:latin typeface="メイリオ" panose="020B0604030504040204" pitchFamily="50" charset="-128"/>
                <a:ea typeface="メイリオ" panose="020B0604030504040204" pitchFamily="50" charset="-128"/>
              </a:rPr>
              <a:t>決算</a:t>
            </a:r>
            <a:r>
              <a:rPr lang="ja-JP" altLang="en-US" sz="1200" dirty="0" smtClean="0">
                <a:latin typeface="メイリオ" panose="020B0604030504040204" pitchFamily="50" charset="-128"/>
                <a:ea typeface="メイリオ" panose="020B0604030504040204" pitchFamily="50" charset="-128"/>
              </a:rPr>
              <a:t>ハイライト</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a:pPr>
            <a:r>
              <a:rPr lang="ja-JP" altLang="en-US" sz="1200" dirty="0" smtClean="0">
                <a:latin typeface="メイリオ" panose="020B0604030504040204" pitchFamily="50" charset="-128"/>
                <a:ea typeface="メイリオ" panose="020B0604030504040204" pitchFamily="50" charset="-128"/>
              </a:rPr>
              <a:t>港営</a:t>
            </a:r>
            <a:r>
              <a:rPr lang="ja-JP" altLang="en-US" sz="1200" dirty="0">
                <a:latin typeface="メイリオ" panose="020B0604030504040204" pitchFamily="50" charset="-128"/>
                <a:ea typeface="メイリオ" panose="020B0604030504040204" pitchFamily="50" charset="-128"/>
              </a:rPr>
              <a:t>事業会計</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a:pPr>
            <a:r>
              <a:rPr lang="ja-JP" altLang="en-US" sz="1200" dirty="0" smtClean="0">
                <a:latin typeface="メイリオ" panose="020B0604030504040204" pitchFamily="50" charset="-128"/>
                <a:ea typeface="メイリオ" panose="020B0604030504040204" pitchFamily="50" charset="-128"/>
              </a:rPr>
              <a:t>港湾</a:t>
            </a:r>
            <a:r>
              <a:rPr lang="ja-JP" altLang="en-US" sz="1200" dirty="0">
                <a:latin typeface="メイリオ" panose="020B0604030504040204" pitchFamily="50" charset="-128"/>
                <a:ea typeface="メイリオ" panose="020B0604030504040204" pitchFamily="50" charset="-128"/>
              </a:rPr>
              <a:t>施設提供事業</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a:pPr>
            <a:r>
              <a:rPr lang="ja-JP" altLang="en-US" sz="1200" dirty="0" smtClean="0">
                <a:latin typeface="メイリオ" panose="020B0604030504040204" pitchFamily="50" charset="-128"/>
                <a:ea typeface="メイリオ" panose="020B0604030504040204" pitchFamily="50" charset="-128"/>
              </a:rPr>
              <a:t>大阪港</a:t>
            </a:r>
            <a:r>
              <a:rPr lang="ja-JP" altLang="en-US" sz="1200" dirty="0">
                <a:latin typeface="メイリオ" panose="020B0604030504040204" pitchFamily="50" charset="-128"/>
                <a:ea typeface="メイリオ" panose="020B0604030504040204" pitchFamily="50" charset="-128"/>
              </a:rPr>
              <a:t>埋立事業</a:t>
            </a:r>
            <a:endParaRPr lang="en-US" altLang="ja-JP" sz="1200" dirty="0">
              <a:latin typeface="メイリオ" panose="020B0604030504040204" pitchFamily="50" charset="-128"/>
              <a:ea typeface="メイリオ" panose="020B0604030504040204" pitchFamily="50" charset="-128"/>
            </a:endParaRPr>
          </a:p>
          <a:p>
            <a:pPr marL="342880" lvl="1" indent="0">
              <a:buNone/>
            </a:pPr>
            <a:endParaRPr lang="en-US" altLang="ja-JP" sz="1200" dirty="0">
              <a:latin typeface="メイリオ" panose="020B0604030504040204" pitchFamily="50" charset="-128"/>
              <a:ea typeface="メイリオ" panose="020B0604030504040204" pitchFamily="50" charset="-128"/>
            </a:endParaRPr>
          </a:p>
          <a:p>
            <a:pPr marL="228600" indent="-228600">
              <a:buFont typeface="+mj-lt"/>
              <a:buAutoNum type="arabicPeriod" startAt="6"/>
            </a:pPr>
            <a:r>
              <a:rPr lang="ja-JP" altLang="en-US" sz="1200" dirty="0">
                <a:latin typeface="メイリオ" panose="020B0604030504040204" pitchFamily="50" charset="-128"/>
                <a:ea typeface="メイリオ" panose="020B0604030504040204" pitchFamily="50" charset="-128"/>
              </a:rPr>
              <a:t>経営指標</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a:pPr>
            <a:r>
              <a:rPr lang="ja-JP" altLang="en-US" sz="1200" dirty="0" smtClean="0">
                <a:latin typeface="メイリオ" panose="020B0604030504040204" pitchFamily="50" charset="-128"/>
                <a:ea typeface="メイリオ" panose="020B0604030504040204" pitchFamily="50" charset="-128"/>
              </a:rPr>
              <a:t>港湾</a:t>
            </a:r>
            <a:r>
              <a:rPr lang="ja-JP" altLang="en-US" sz="1200" dirty="0">
                <a:latin typeface="メイリオ" panose="020B0604030504040204" pitchFamily="50" charset="-128"/>
                <a:ea typeface="メイリオ" panose="020B0604030504040204" pitchFamily="50" charset="-128"/>
              </a:rPr>
              <a:t>施設提供事業</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収益性</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安全性</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生産性及び効率性</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smtClean="0">
                <a:latin typeface="メイリオ" panose="020B0604030504040204" pitchFamily="50" charset="-128"/>
                <a:ea typeface="メイリオ" panose="020B0604030504040204" pitchFamily="50" charset="-128"/>
              </a:rPr>
              <a:t>健全性</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startAt="2"/>
            </a:pPr>
            <a:r>
              <a:rPr lang="ja-JP" altLang="en-US" sz="1200" dirty="0" smtClean="0">
                <a:latin typeface="メイリオ" panose="020B0604030504040204" pitchFamily="50" charset="-128"/>
                <a:ea typeface="メイリオ" panose="020B0604030504040204" pitchFamily="50" charset="-128"/>
              </a:rPr>
              <a:t>大阪港</a:t>
            </a:r>
            <a:r>
              <a:rPr lang="ja-JP" altLang="en-US" sz="1200" dirty="0">
                <a:latin typeface="メイリオ" panose="020B0604030504040204" pitchFamily="50" charset="-128"/>
                <a:ea typeface="メイリオ" panose="020B0604030504040204" pitchFamily="50" charset="-128"/>
              </a:rPr>
              <a:t>埋立事業</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収益性</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安全性</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生産性及び効率性</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smtClean="0">
                <a:latin typeface="メイリオ" panose="020B0604030504040204" pitchFamily="50" charset="-128"/>
                <a:ea typeface="メイリオ" panose="020B0604030504040204" pitchFamily="50" charset="-128"/>
              </a:rPr>
              <a:t>健全性</a:t>
            </a:r>
            <a:endParaRPr lang="en-US" altLang="ja-JP" sz="1100" dirty="0">
              <a:latin typeface="メイリオ" panose="020B0604030504040204" pitchFamily="50" charset="-128"/>
              <a:ea typeface="メイリオ" panose="020B0604030504040204" pitchFamily="50" charset="-128"/>
            </a:endParaRPr>
          </a:p>
          <a:p>
            <a:pPr marL="799200" lvl="1" indent="-457200">
              <a:buFont typeface="メイリオ" panose="020B0604030504040204" pitchFamily="50" charset="-128"/>
              <a:buChar char="※"/>
            </a:pPr>
            <a:r>
              <a:rPr lang="ja-JP" altLang="en-US" sz="1200" dirty="0" smtClean="0">
                <a:latin typeface="メイリオ" panose="020B0604030504040204" pitchFamily="50" charset="-128"/>
                <a:ea typeface="メイリオ" panose="020B0604030504040204" pitchFamily="50" charset="-128"/>
              </a:rPr>
              <a:t>類似団体平均について</a:t>
            </a:r>
            <a:endParaRPr lang="en-US" altLang="ja-JP" sz="1200" dirty="0" smtClean="0">
              <a:latin typeface="メイリオ" panose="020B0604030504040204" pitchFamily="50" charset="-128"/>
              <a:ea typeface="メイリオ" panose="020B0604030504040204" pitchFamily="50" charset="-128"/>
            </a:endParaRPr>
          </a:p>
          <a:p>
            <a:pPr lvl="1">
              <a:buFont typeface="メイリオ" panose="020B0604030504040204" pitchFamily="50" charset="-128"/>
              <a:buChar char="※"/>
            </a:pPr>
            <a:endParaRPr lang="en-US" altLang="ja-JP" sz="1200" dirty="0">
              <a:latin typeface="メイリオ" panose="020B0604030504040204" pitchFamily="50" charset="-128"/>
              <a:ea typeface="メイリオ" panose="020B0604030504040204" pitchFamily="50" charset="-128"/>
            </a:endParaRPr>
          </a:p>
          <a:p>
            <a:pPr marL="228600" indent="-228600">
              <a:buFont typeface="+mj-lt"/>
              <a:buAutoNum type="arabicPeriod" startAt="7"/>
            </a:pPr>
            <a:r>
              <a:rPr lang="ja-JP" altLang="en-US" sz="1200" dirty="0">
                <a:latin typeface="メイリオ" panose="020B0604030504040204" pitchFamily="50" charset="-128"/>
                <a:ea typeface="メイリオ" panose="020B0604030504040204" pitchFamily="50" charset="-128"/>
              </a:rPr>
              <a:t>財務諸表</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a:pPr>
            <a:r>
              <a:rPr lang="ja-JP" altLang="en-US" sz="1200" dirty="0" smtClean="0">
                <a:latin typeface="メイリオ" panose="020B0604030504040204" pitchFamily="50" charset="-128"/>
                <a:ea typeface="メイリオ" panose="020B0604030504040204" pitchFamily="50" charset="-128"/>
              </a:rPr>
              <a:t>比較</a:t>
            </a:r>
            <a:r>
              <a:rPr lang="ja-JP" altLang="en-US" sz="1200" dirty="0">
                <a:latin typeface="メイリオ" panose="020B0604030504040204" pitchFamily="50" charset="-128"/>
                <a:ea typeface="メイリオ" panose="020B0604030504040204" pitchFamily="50" charset="-128"/>
              </a:rPr>
              <a:t>貸借対照表</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a:pPr>
            <a:r>
              <a:rPr lang="ja-JP" altLang="en-US" sz="1200" dirty="0" smtClean="0">
                <a:latin typeface="メイリオ" panose="020B0604030504040204" pitchFamily="50" charset="-128"/>
                <a:ea typeface="メイリオ" panose="020B0604030504040204" pitchFamily="50" charset="-128"/>
              </a:rPr>
              <a:t>比較</a:t>
            </a:r>
            <a:r>
              <a:rPr lang="ja-JP" altLang="en-US" sz="1200" dirty="0">
                <a:latin typeface="メイリオ" panose="020B0604030504040204" pitchFamily="50" charset="-128"/>
                <a:ea typeface="メイリオ" panose="020B0604030504040204" pitchFamily="50" charset="-128"/>
              </a:rPr>
              <a:t>損益計算書</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港湾施設提供事業</a:t>
            </a:r>
            <a:endParaRPr lang="en-US" altLang="ja-JP" sz="1200" dirty="0">
              <a:latin typeface="メイリオ" panose="020B0604030504040204" pitchFamily="50" charset="-128"/>
              <a:ea typeface="メイリオ" panose="020B0604030504040204" pitchFamily="50" charset="-128"/>
            </a:endParaRPr>
          </a:p>
          <a:p>
            <a:pPr marL="971550" lvl="2" indent="-285750">
              <a:buFont typeface="+mj-lt"/>
              <a:buAutoNum type="romanLcPeriod"/>
            </a:pPr>
            <a:r>
              <a:rPr lang="ja-JP" altLang="en-US" sz="1200" dirty="0">
                <a:latin typeface="メイリオ" panose="020B0604030504040204" pitchFamily="50" charset="-128"/>
                <a:ea typeface="メイリオ" panose="020B0604030504040204" pitchFamily="50" charset="-128"/>
              </a:rPr>
              <a:t>大阪港埋立事業</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startAt="3"/>
            </a:pPr>
            <a:r>
              <a:rPr lang="ja-JP" altLang="en-US" sz="1200" dirty="0" smtClean="0">
                <a:latin typeface="メイリオ" panose="020B0604030504040204" pitchFamily="50" charset="-128"/>
                <a:ea typeface="メイリオ" panose="020B0604030504040204" pitchFamily="50" charset="-128"/>
              </a:rPr>
              <a:t>キャッシュ</a:t>
            </a:r>
            <a:r>
              <a:rPr lang="ja-JP" altLang="en-US" sz="1200" dirty="0">
                <a:latin typeface="メイリオ" panose="020B0604030504040204" pitchFamily="50" charset="-128"/>
                <a:ea typeface="メイリオ" panose="020B0604030504040204" pitchFamily="50" charset="-128"/>
              </a:rPr>
              <a:t>・フロー計算書</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startAt="3"/>
            </a:pPr>
            <a:r>
              <a:rPr lang="ja-JP" altLang="en-US" sz="1200" dirty="0" smtClean="0">
                <a:latin typeface="メイリオ" panose="020B0604030504040204" pitchFamily="50" charset="-128"/>
                <a:ea typeface="メイリオ" panose="020B0604030504040204" pitchFamily="50" charset="-128"/>
              </a:rPr>
              <a:t>剰余</a:t>
            </a:r>
            <a:r>
              <a:rPr lang="ja-JP" altLang="en-US" sz="1200" dirty="0">
                <a:latin typeface="メイリオ" panose="020B0604030504040204" pitchFamily="50" charset="-128"/>
                <a:ea typeface="メイリオ" panose="020B0604030504040204" pitchFamily="50" charset="-128"/>
              </a:rPr>
              <a:t>金計算書</a:t>
            </a:r>
            <a:endParaRPr lang="en-US" altLang="ja-JP" sz="1200" dirty="0">
              <a:latin typeface="メイリオ" panose="020B0604030504040204" pitchFamily="50" charset="-128"/>
              <a:ea typeface="メイリオ" panose="020B0604030504040204" pitchFamily="50" charset="-128"/>
            </a:endParaRPr>
          </a:p>
          <a:p>
            <a:pPr marL="571480" lvl="1" indent="-228600">
              <a:buFont typeface="+mj-ea"/>
              <a:buAutoNum type="circleNumDbPlain" startAt="3"/>
            </a:pPr>
            <a:r>
              <a:rPr lang="ja-JP" altLang="en-US" sz="1200" dirty="0" smtClean="0">
                <a:latin typeface="メイリオ" panose="020B0604030504040204" pitchFamily="50" charset="-128"/>
                <a:ea typeface="メイリオ" panose="020B0604030504040204" pitchFamily="50" charset="-128"/>
              </a:rPr>
              <a:t>資本的</a:t>
            </a:r>
            <a:r>
              <a:rPr lang="ja-JP" altLang="en-US" sz="1200" dirty="0">
                <a:latin typeface="メイリオ" panose="020B0604030504040204" pitchFamily="50" charset="-128"/>
                <a:ea typeface="メイリオ" panose="020B0604030504040204" pitchFamily="50" charset="-128"/>
              </a:rPr>
              <a:t>収支（参考）</a:t>
            </a:r>
            <a:endParaRPr lang="en-US" altLang="ja-JP" sz="1200" dirty="0">
              <a:latin typeface="メイリオ" panose="020B0604030504040204" pitchFamily="50" charset="-128"/>
              <a:ea typeface="メイリオ" panose="020B0604030504040204" pitchFamily="50" charset="-128"/>
            </a:endParaRPr>
          </a:p>
          <a:p>
            <a:pPr marL="342880" lvl="1" indent="0">
              <a:buNone/>
            </a:pPr>
            <a:endParaRPr lang="en-US" altLang="ja-JP" sz="1200" dirty="0">
              <a:latin typeface="メイリオ" panose="020B0604030504040204" pitchFamily="50" charset="-128"/>
              <a:ea typeface="メイリオ" panose="020B0604030504040204" pitchFamily="50" charset="-128"/>
            </a:endParaRPr>
          </a:p>
          <a:p>
            <a:pPr marL="228600" indent="-228600">
              <a:buFont typeface="+mj-lt"/>
              <a:buAutoNum type="arabicPeriod" startAt="8"/>
            </a:pPr>
            <a:r>
              <a:rPr lang="ja-JP" altLang="en-US" sz="1200" dirty="0">
                <a:latin typeface="メイリオ" panose="020B0604030504040204" pitchFamily="50" charset="-128"/>
                <a:ea typeface="メイリオ" panose="020B0604030504040204" pitchFamily="50" charset="-128"/>
              </a:rPr>
              <a:t>注記</a:t>
            </a:r>
          </a:p>
        </p:txBody>
      </p:sp>
      <p:sp>
        <p:nvSpPr>
          <p:cNvPr id="6" name="テキスト ボックス 5"/>
          <p:cNvSpPr txBox="1"/>
          <p:nvPr/>
        </p:nvSpPr>
        <p:spPr>
          <a:xfrm>
            <a:off x="0" y="9690556"/>
            <a:ext cx="287258" cy="215444"/>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ja-JP" altLang="en-US" sz="800" dirty="0">
                <a:latin typeface="メイリオ" panose="020B0604030504040204" pitchFamily="50" charset="-128"/>
                <a:ea typeface="メイリオ" panose="020B0604030504040204" pitchFamily="50" charset="-128"/>
              </a:rPr>
              <a:t>１</a:t>
            </a:r>
          </a:p>
        </p:txBody>
      </p:sp>
    </p:spTree>
    <p:extLst>
      <p:ext uri="{BB962C8B-B14F-4D97-AF65-F5344CB8AC3E}">
        <p14:creationId xmlns:p14="http://schemas.microsoft.com/office/powerpoint/2010/main" val="1510827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609216" y="9690556"/>
            <a:ext cx="248786" cy="215444"/>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2</a:t>
            </a:r>
            <a:endParaRPr lang="ja-JP" altLang="en-US" sz="800" dirty="0">
              <a:latin typeface="メイリオ" panose="020B0604030504040204" pitchFamily="50" charset="-128"/>
              <a:ea typeface="メイリオ" panose="020B0604030504040204" pitchFamily="50" charset="-128"/>
            </a:endParaRPr>
          </a:p>
        </p:txBody>
      </p:sp>
      <p:sp>
        <p:nvSpPr>
          <p:cNvPr id="7" name="タイトル 1"/>
          <p:cNvSpPr txBox="1">
            <a:spLocks/>
          </p:cNvSpPr>
          <p:nvPr/>
        </p:nvSpPr>
        <p:spPr>
          <a:xfrm>
            <a:off x="4347407" y="1"/>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a:pPr>
            <a:r>
              <a:rPr lang="ja-JP" altLang="en-US" sz="1600" b="1" dirty="0" smtClean="0">
                <a:latin typeface="メイリオ" panose="020B0604030504040204" pitchFamily="50" charset="-128"/>
                <a:ea typeface="メイリオ" panose="020B0604030504040204" pitchFamily="50" charset="-128"/>
              </a:rPr>
              <a:t>大阪港概略</a:t>
            </a:r>
            <a:r>
              <a:rPr lang="ja-JP" altLang="en-US" sz="1600" b="1" dirty="0">
                <a:latin typeface="メイリオ" panose="020B0604030504040204" pitchFamily="50" charset="-128"/>
                <a:ea typeface="メイリオ" panose="020B0604030504040204" pitchFamily="50" charset="-128"/>
              </a:rPr>
              <a:t>図</a:t>
            </a:r>
          </a:p>
        </p:txBody>
      </p:sp>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9066" y="1810673"/>
            <a:ext cx="6420150" cy="6418928"/>
          </a:xfrm>
          <a:prstGeom prst="rect">
            <a:avLst/>
          </a:prstGeom>
        </p:spPr>
      </p:pic>
    </p:spTree>
    <p:extLst>
      <p:ext uri="{BB962C8B-B14F-4D97-AF65-F5344CB8AC3E}">
        <p14:creationId xmlns:p14="http://schemas.microsoft.com/office/powerpoint/2010/main" val="2069177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975304" y="665799"/>
            <a:ext cx="4882694" cy="2411942"/>
          </a:xfrm>
        </p:spPr>
        <p:txBody>
          <a:bodyPr>
            <a:noAutofit/>
          </a:bodyPr>
          <a:lstStyle/>
          <a:p>
            <a:pPr marL="0" indent="0">
              <a:lnSpc>
                <a:spcPct val="150000"/>
              </a:lnSpc>
              <a:buNone/>
            </a:pPr>
            <a:r>
              <a:rPr lang="ja-JP" altLang="en-US" sz="1150" dirty="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大阪港</a:t>
            </a:r>
            <a:r>
              <a:rPr lang="ja-JP" altLang="en-US" sz="1100" dirty="0" smtClean="0">
                <a:latin typeface="メイリオ" panose="020B0604030504040204" pitchFamily="50" charset="-128"/>
                <a:ea typeface="メイリオ" panose="020B0604030504040204" pitchFamily="50" charset="-128"/>
              </a:rPr>
              <a:t>は慶応４（</a:t>
            </a:r>
            <a:r>
              <a:rPr lang="en-US" altLang="ja-JP" sz="1100" dirty="0" smtClean="0">
                <a:latin typeface="メイリオ" panose="020B0604030504040204" pitchFamily="50" charset="-128"/>
                <a:ea typeface="メイリオ" panose="020B0604030504040204" pitchFamily="50" charset="-128"/>
              </a:rPr>
              <a:t>1868</a:t>
            </a:r>
            <a:r>
              <a:rPr lang="ja-JP" altLang="en-US" sz="1100" dirty="0" smtClean="0">
                <a:latin typeface="メイリオ" panose="020B0604030504040204" pitchFamily="50" charset="-128"/>
                <a:ea typeface="メイリオ" panose="020B0604030504040204" pitchFamily="50" charset="-128"/>
              </a:rPr>
              <a:t>）年</a:t>
            </a:r>
            <a:r>
              <a:rPr lang="ja-JP" altLang="en-US" sz="1100" dirty="0">
                <a:latin typeface="メイリオ" panose="020B0604030504040204" pitchFamily="50" charset="-128"/>
                <a:ea typeface="メイリオ" panose="020B0604030504040204" pitchFamily="50" charset="-128"/>
              </a:rPr>
              <a:t>７月</a:t>
            </a:r>
            <a:r>
              <a:rPr lang="en-US" altLang="ja-JP" sz="1100" dirty="0">
                <a:latin typeface="メイリオ" panose="020B0604030504040204" pitchFamily="50" charset="-128"/>
                <a:ea typeface="メイリオ" panose="020B0604030504040204" pitchFamily="50" charset="-128"/>
              </a:rPr>
              <a:t>15</a:t>
            </a:r>
            <a:r>
              <a:rPr lang="ja-JP" altLang="en-US" sz="1100" dirty="0">
                <a:latin typeface="メイリオ" panose="020B0604030504040204" pitchFamily="50" charset="-128"/>
                <a:ea typeface="メイリオ" panose="020B0604030504040204" pitchFamily="50" charset="-128"/>
              </a:rPr>
              <a:t>日に開港し</a:t>
            </a:r>
            <a:r>
              <a:rPr lang="ja-JP" altLang="en-US" sz="1100" dirty="0" smtClean="0">
                <a:latin typeface="メイリオ" panose="020B0604030504040204" pitchFamily="50" charset="-128"/>
                <a:ea typeface="メイリオ" panose="020B0604030504040204" pitchFamily="50" charset="-128"/>
              </a:rPr>
              <a:t>、大阪市</a:t>
            </a:r>
            <a:r>
              <a:rPr lang="ja-JP" altLang="en-US" sz="1100" dirty="0">
                <a:latin typeface="メイリオ" panose="020B0604030504040204" pitchFamily="50" charset="-128"/>
                <a:ea typeface="メイリオ" panose="020B0604030504040204" pitchFamily="50" charset="-128"/>
              </a:rPr>
              <a:t>は</a:t>
            </a:r>
            <a:r>
              <a:rPr lang="ja-JP" altLang="en-US" sz="1100" dirty="0" smtClean="0">
                <a:latin typeface="メイリオ" panose="020B0604030504040204" pitchFamily="50" charset="-128"/>
                <a:ea typeface="メイリオ" panose="020B0604030504040204" pitchFamily="50" charset="-128"/>
              </a:rPr>
              <a:t>、昭和</a:t>
            </a:r>
            <a:r>
              <a:rPr lang="en-US" altLang="ja-JP" sz="1100" dirty="0" smtClean="0">
                <a:latin typeface="メイリオ" panose="020B0604030504040204" pitchFamily="50" charset="-128"/>
                <a:ea typeface="メイリオ" panose="020B0604030504040204" pitchFamily="50" charset="-128"/>
              </a:rPr>
              <a:t>27</a:t>
            </a:r>
            <a:r>
              <a:rPr lang="ja-JP" altLang="en-US" sz="1100" dirty="0" smtClean="0">
                <a:latin typeface="メイリオ" panose="020B0604030504040204" pitchFamily="50" charset="-128"/>
                <a:ea typeface="メイリオ" panose="020B0604030504040204" pitchFamily="50" charset="-128"/>
              </a:rPr>
              <a:t>（</a:t>
            </a:r>
            <a:r>
              <a:rPr lang="en-US" altLang="ja-JP" sz="1100" dirty="0" smtClean="0">
                <a:latin typeface="メイリオ" panose="020B0604030504040204" pitchFamily="50" charset="-128"/>
                <a:ea typeface="メイリオ" panose="020B0604030504040204" pitchFamily="50" charset="-128"/>
              </a:rPr>
              <a:t>1952</a:t>
            </a:r>
            <a:r>
              <a:rPr lang="ja-JP" altLang="en-US" sz="1100" dirty="0" smtClean="0">
                <a:latin typeface="メイリオ" panose="020B0604030504040204" pitchFamily="50" charset="-128"/>
                <a:ea typeface="メイリオ" panose="020B0604030504040204" pitchFamily="50" charset="-128"/>
              </a:rPr>
              <a:t>）年</a:t>
            </a:r>
            <a:r>
              <a:rPr lang="ja-JP" altLang="en-US" sz="1100" dirty="0">
                <a:latin typeface="メイリオ" panose="020B0604030504040204" pitchFamily="50" charset="-128"/>
                <a:ea typeface="メイリオ" panose="020B0604030504040204" pitchFamily="50" charset="-128"/>
              </a:rPr>
              <a:t>１月から大阪港の港湾管理者となり、時代のニーズに即して、港湾施設の整備や埋立事業を行い、現在</a:t>
            </a:r>
            <a:r>
              <a:rPr lang="ja-JP" altLang="en-US" sz="1100" dirty="0" smtClean="0">
                <a:latin typeface="メイリオ" panose="020B0604030504040204" pitchFamily="50" charset="-128"/>
                <a:ea typeface="メイリオ" panose="020B0604030504040204" pitchFamily="50" charset="-128"/>
              </a:rPr>
              <a:t>も大阪</a:t>
            </a:r>
            <a:r>
              <a:rPr lang="ja-JP" altLang="en-US" sz="1100" dirty="0">
                <a:latin typeface="メイリオ" panose="020B0604030504040204" pitchFamily="50" charset="-128"/>
                <a:ea typeface="メイリオ" panose="020B0604030504040204" pitchFamily="50" charset="-128"/>
              </a:rPr>
              <a:t>経済の活性化と豊かで安定した市民生活を支える港、そして市民の生命・財産を災害から守り、安全で使いやすい港の実現を目標とし、港湾物流機能の強化や臨海地域の活性化、防災</a:t>
            </a:r>
            <a:r>
              <a:rPr lang="ja-JP" altLang="en-US" sz="1100" dirty="0" smtClean="0">
                <a:latin typeface="メイリオ" panose="020B0604030504040204" pitchFamily="50" charset="-128"/>
                <a:ea typeface="メイリオ" panose="020B0604030504040204" pitchFamily="50" charset="-128"/>
              </a:rPr>
              <a:t>・減</a:t>
            </a:r>
            <a:r>
              <a:rPr lang="ja-JP" altLang="en-US" sz="1100" dirty="0">
                <a:latin typeface="メイリオ" panose="020B0604030504040204" pitchFamily="50" charset="-128"/>
                <a:ea typeface="メイリオ" panose="020B0604030504040204" pitchFamily="50" charset="-128"/>
              </a:rPr>
              <a:t>災</a:t>
            </a:r>
            <a:r>
              <a:rPr lang="ja-JP" altLang="en-US" sz="1100" dirty="0" smtClean="0">
                <a:latin typeface="メイリオ" panose="020B0604030504040204" pitchFamily="50" charset="-128"/>
                <a:ea typeface="メイリオ" panose="020B0604030504040204" pitchFamily="50" charset="-128"/>
              </a:rPr>
              <a:t>機能</a:t>
            </a:r>
            <a:r>
              <a:rPr lang="ja-JP" altLang="en-US" sz="1100" dirty="0">
                <a:latin typeface="メイリオ" panose="020B0604030504040204" pitchFamily="50" charset="-128"/>
                <a:ea typeface="メイリオ" panose="020B0604030504040204" pitchFamily="50" charset="-128"/>
              </a:rPr>
              <a:t>の充実等</a:t>
            </a:r>
            <a:r>
              <a:rPr lang="ja-JP" altLang="en-US" sz="1100" dirty="0" smtClean="0">
                <a:latin typeface="メイリオ" panose="020B0604030504040204" pitchFamily="50" charset="-128"/>
                <a:ea typeface="メイリオ" panose="020B0604030504040204" pitchFamily="50" charset="-128"/>
              </a:rPr>
              <a:t>の取り組み</a:t>
            </a:r>
            <a:r>
              <a:rPr lang="ja-JP" altLang="en-US" sz="1100" dirty="0">
                <a:latin typeface="メイリオ" panose="020B0604030504040204" pitchFamily="50" charset="-128"/>
                <a:ea typeface="メイリオ" panose="020B0604030504040204" pitchFamily="50" charset="-128"/>
              </a:rPr>
              <a:t>を進めております</a:t>
            </a:r>
            <a:r>
              <a:rPr lang="ja-JP" altLang="en-US" sz="1100" dirty="0" smtClean="0">
                <a:latin typeface="メイリオ" panose="020B0604030504040204" pitchFamily="50" charset="-128"/>
                <a:ea typeface="メイリオ" panose="020B0604030504040204" pitchFamily="50" charset="-128"/>
              </a:rPr>
              <a:t>。</a:t>
            </a:r>
            <a:endParaRPr lang="en-US" altLang="ja-JP" sz="1100" dirty="0" smtClean="0">
              <a:latin typeface="メイリオ" panose="020B0604030504040204" pitchFamily="50" charset="-128"/>
              <a:ea typeface="メイリオ" panose="020B0604030504040204" pitchFamily="50" charset="-128"/>
            </a:endParaRPr>
          </a:p>
          <a:p>
            <a:pPr marL="0" indent="0">
              <a:lnSpc>
                <a:spcPct val="150000"/>
              </a:lnSpc>
              <a:buNone/>
            </a:pPr>
            <a:r>
              <a:rPr lang="ja-JP" altLang="en-US" sz="1100" dirty="0">
                <a:latin typeface="メイリオ" panose="020B0604030504040204" pitchFamily="50" charset="-128"/>
                <a:ea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rPr>
              <a:t>こう</a:t>
            </a:r>
            <a:r>
              <a:rPr lang="ja-JP" altLang="en-US" sz="1100" dirty="0">
                <a:latin typeface="メイリオ" panose="020B0604030504040204" pitchFamily="50" charset="-128"/>
                <a:ea typeface="メイリオ" panose="020B0604030504040204" pitchFamily="50" charset="-128"/>
              </a:rPr>
              <a:t>した大阪市の港湾事業は、岸壁、防波堤等の港湾施設や臨港道路・緑地の整備、高潮対策及び廃棄物埋立処分場などを所管する一般会計と</a:t>
            </a:r>
            <a:r>
              <a:rPr lang="ja-JP" altLang="en-US" sz="1100" dirty="0" smtClean="0">
                <a:latin typeface="メイリオ" panose="020B0604030504040204" pitchFamily="50" charset="-128"/>
                <a:ea typeface="メイリオ" panose="020B0604030504040204" pitchFamily="50" charset="-128"/>
              </a:rPr>
              <a:t>、</a:t>
            </a:r>
            <a:endParaRPr lang="ja-JP" altLang="en-US" sz="1100"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285241" y="2038865"/>
            <a:ext cx="1476000" cy="830997"/>
          </a:xfrm>
          <a:prstGeom prst="rect">
            <a:avLst/>
          </a:prstGeom>
          <a:noFill/>
        </p:spPr>
        <p:txBody>
          <a:bodyPr wrap="square" rtlCol="0">
            <a:spAutoFit/>
          </a:bodyPr>
          <a:lstStyle/>
          <a:p>
            <a:pPr algn="ctr">
              <a:lnSpc>
                <a:spcPct val="150000"/>
              </a:lnSpc>
            </a:pPr>
            <a:r>
              <a:rPr lang="ja-JP" altLang="en-US" sz="1400" dirty="0">
                <a:latin typeface="メイリオ" panose="020B0604030504040204" pitchFamily="50" charset="-128"/>
                <a:ea typeface="メイリオ" panose="020B0604030504040204" pitchFamily="50" charset="-128"/>
              </a:rPr>
              <a:t>大阪市港湾局長</a:t>
            </a:r>
            <a:endParaRPr lang="en-US" altLang="ja-JP" sz="1200" dirty="0">
              <a:latin typeface="メイリオ" panose="020B0604030504040204" pitchFamily="50" charset="-128"/>
              <a:ea typeface="メイリオ" panose="020B0604030504040204" pitchFamily="50" charset="-128"/>
            </a:endParaRPr>
          </a:p>
          <a:p>
            <a:pPr algn="ctr">
              <a:lnSpc>
                <a:spcPct val="150000"/>
              </a:lnSpc>
            </a:pPr>
            <a:r>
              <a:rPr lang="ja-JP" altLang="en-US" sz="1800" dirty="0">
                <a:latin typeface="HG行書体" panose="03000609000000000000" pitchFamily="65" charset="-128"/>
                <a:ea typeface="HG行書体" panose="03000609000000000000" pitchFamily="65" charset="-128"/>
              </a:rPr>
              <a:t>田中</a:t>
            </a:r>
            <a:r>
              <a:rPr lang="ja-JP" altLang="ja-JP" sz="1800" dirty="0" smtClean="0">
                <a:latin typeface="HG行書体" panose="03000609000000000000" pitchFamily="65" charset="-128"/>
                <a:ea typeface="HG行書体" panose="03000609000000000000" pitchFamily="65" charset="-128"/>
              </a:rPr>
              <a:t> </a:t>
            </a:r>
            <a:r>
              <a:rPr lang="ja-JP" altLang="en-US" sz="1800" dirty="0">
                <a:latin typeface="HG行書体" panose="03000609000000000000" pitchFamily="65" charset="-128"/>
                <a:ea typeface="HG行書体" panose="03000609000000000000" pitchFamily="65" charset="-128"/>
              </a:rPr>
              <a:t>利光</a:t>
            </a:r>
            <a:endParaRPr lang="ja-JP" altLang="ja-JP" sz="1800" dirty="0">
              <a:latin typeface="HG行書体" panose="03000609000000000000" pitchFamily="65" charset="-128"/>
              <a:ea typeface="HG行書体" panose="03000609000000000000" pitchFamily="65" charset="-128"/>
            </a:endParaRPr>
          </a:p>
        </p:txBody>
      </p:sp>
      <p:sp>
        <p:nvSpPr>
          <p:cNvPr id="8" name="コンテンツ プレースホルダー 2"/>
          <p:cNvSpPr txBox="1">
            <a:spLocks/>
          </p:cNvSpPr>
          <p:nvPr/>
        </p:nvSpPr>
        <p:spPr>
          <a:xfrm>
            <a:off x="-1" y="2792760"/>
            <a:ext cx="6857999" cy="697489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50000"/>
              </a:lnSpc>
              <a:buNone/>
            </a:pPr>
            <a:r>
              <a:rPr lang="ja-JP" altLang="en-US" sz="1100" dirty="0">
                <a:latin typeface="メイリオ" panose="020B0604030504040204" pitchFamily="50" charset="-128"/>
                <a:ea typeface="メイリオ" panose="020B0604030504040204" pitchFamily="50" charset="-128"/>
              </a:rPr>
              <a:t>準公営企業会計として港湾施設提供事業・大阪港埋立事業を所管する港営事業会計の</a:t>
            </a:r>
            <a:r>
              <a:rPr lang="ja-JP" altLang="en-US" sz="1100" dirty="0" smtClean="0">
                <a:latin typeface="メイリオ" panose="020B0604030504040204" pitchFamily="50" charset="-128"/>
                <a:ea typeface="メイリオ" panose="020B0604030504040204" pitchFamily="50" charset="-128"/>
              </a:rPr>
              <a:t>２つの</a:t>
            </a:r>
            <a:r>
              <a:rPr lang="ja-JP" altLang="en-US" sz="1100" dirty="0">
                <a:latin typeface="メイリオ" panose="020B0604030504040204" pitchFamily="50" charset="-128"/>
                <a:ea typeface="メイリオ" panose="020B0604030504040204" pitchFamily="50" charset="-128"/>
              </a:rPr>
              <a:t>会計方式により処理しております。このうち、地方公営企業法の財務規定等を適用している港営事業会計につきましては</a:t>
            </a:r>
            <a:r>
              <a:rPr lang="ja-JP" altLang="en-US" sz="1100" dirty="0" smtClean="0">
                <a:latin typeface="メイリオ" panose="020B0604030504040204" pitchFamily="50" charset="-128"/>
                <a:ea typeface="メイリオ" panose="020B0604030504040204" pitchFamily="50" charset="-128"/>
              </a:rPr>
              <a:t>、「港営</a:t>
            </a:r>
            <a:r>
              <a:rPr lang="ja-JP" altLang="en-US" sz="1100" dirty="0">
                <a:latin typeface="メイリオ" panose="020B0604030504040204" pitchFamily="50" charset="-128"/>
                <a:ea typeface="メイリオ" panose="020B0604030504040204" pitchFamily="50" charset="-128"/>
              </a:rPr>
              <a:t>事業会計</a:t>
            </a:r>
            <a:r>
              <a:rPr lang="ja-JP" altLang="en-US" sz="1100" dirty="0" smtClean="0">
                <a:latin typeface="メイリオ" panose="020B0604030504040204" pitchFamily="50" charset="-128"/>
                <a:ea typeface="メイリオ" panose="020B0604030504040204" pitchFamily="50" charset="-128"/>
              </a:rPr>
              <a:t>事業レポート」</a:t>
            </a:r>
            <a:r>
              <a:rPr lang="ja-JP" altLang="en-US" sz="1100" dirty="0">
                <a:latin typeface="メイリオ" panose="020B0604030504040204" pitchFamily="50" charset="-128"/>
                <a:ea typeface="メイリオ" panose="020B0604030504040204" pitchFamily="50" charset="-128"/>
              </a:rPr>
              <a:t>を作成・公表し、民間企業並みの会計情報の開示に取り組んでおります。</a:t>
            </a:r>
            <a:endParaRPr lang="en-US" altLang="ja-JP" sz="1100" dirty="0">
              <a:latin typeface="メイリオ" panose="020B0604030504040204" pitchFamily="50" charset="-128"/>
              <a:ea typeface="メイリオ" panose="020B0604030504040204" pitchFamily="50" charset="-128"/>
            </a:endParaRPr>
          </a:p>
          <a:p>
            <a:pPr marL="0" indent="0">
              <a:lnSpc>
                <a:spcPct val="150000"/>
              </a:lnSpc>
              <a:buNone/>
            </a:pPr>
            <a:r>
              <a:rPr lang="ja-JP" altLang="en-US" sz="1100" dirty="0">
                <a:latin typeface="メイリオ" panose="020B0604030504040204" pitchFamily="50" charset="-128"/>
                <a:ea typeface="メイリオ" panose="020B0604030504040204" pitchFamily="50" charset="-128"/>
              </a:rPr>
              <a:t>　大阪港で</a:t>
            </a:r>
            <a:r>
              <a:rPr lang="ja-JP" altLang="en-US" sz="1100" dirty="0" smtClean="0">
                <a:latin typeface="メイリオ" panose="020B0604030504040204" pitchFamily="50" charset="-128"/>
                <a:ea typeface="メイリオ" panose="020B0604030504040204" pitchFamily="50" charset="-128"/>
              </a:rPr>
              <a:t>は関西</a:t>
            </a:r>
            <a:r>
              <a:rPr lang="ja-JP" altLang="en-US" sz="1100" dirty="0">
                <a:latin typeface="メイリオ" panose="020B0604030504040204" pitchFamily="50" charset="-128"/>
                <a:ea typeface="メイリオ" panose="020B0604030504040204" pitchFamily="50" charset="-128"/>
              </a:rPr>
              <a:t>・西日本</a:t>
            </a:r>
            <a:r>
              <a:rPr lang="ja-JP" altLang="en-US" sz="1100" dirty="0" smtClean="0">
                <a:latin typeface="メイリオ" panose="020B0604030504040204" pitchFamily="50" charset="-128"/>
                <a:ea typeface="メイリオ" panose="020B0604030504040204" pitchFamily="50" charset="-128"/>
              </a:rPr>
              <a:t>圏の</a:t>
            </a:r>
            <a:r>
              <a:rPr lang="ja-JP" altLang="en-US" sz="1100" dirty="0">
                <a:latin typeface="メイリオ" panose="020B0604030504040204" pitchFamily="50" charset="-128"/>
                <a:ea typeface="メイリオ" panose="020B0604030504040204" pitchFamily="50" charset="-128"/>
              </a:rPr>
              <a:t>経済</a:t>
            </a:r>
            <a:r>
              <a:rPr lang="ja-JP" altLang="en-US" sz="1100" dirty="0" smtClean="0">
                <a:latin typeface="メイリオ" panose="020B0604030504040204" pitchFamily="50" charset="-128"/>
                <a:ea typeface="メイリオ" panose="020B0604030504040204" pitchFamily="50" charset="-128"/>
              </a:rPr>
              <a:t>活性化</a:t>
            </a:r>
            <a:r>
              <a:rPr lang="ja-JP" altLang="en-US" sz="1100" dirty="0">
                <a:latin typeface="メイリオ" panose="020B0604030504040204" pitchFamily="50" charset="-128"/>
                <a:ea typeface="メイリオ" panose="020B0604030504040204" pitchFamily="50" charset="-128"/>
              </a:rPr>
              <a:t>に貢献するとともに、豊かで安定した市民生活を支える西日本のゲートポート</a:t>
            </a:r>
            <a:r>
              <a:rPr lang="ja-JP" altLang="en-US" sz="1100" dirty="0" smtClean="0">
                <a:latin typeface="メイリオ" panose="020B0604030504040204" pitchFamily="50" charset="-128"/>
                <a:ea typeface="メイリオ" panose="020B0604030504040204" pitchFamily="50" charset="-128"/>
              </a:rPr>
              <a:t>を目指し、</a:t>
            </a:r>
            <a:r>
              <a:rPr lang="ja-JP" altLang="en-US" sz="1100" dirty="0">
                <a:latin typeface="メイリオ" panose="020B0604030504040204" pitchFamily="50" charset="-128"/>
                <a:ea typeface="メイリオ" panose="020B0604030504040204" pitchFamily="50" charset="-128"/>
              </a:rPr>
              <a:t>阪神港への集荷機能の強化、港湾施設の充実による取扱能力の増強、効率的な物流体系及び運営体制の構築に向けて取り組むことにより、これまで以上に物流の効率化や基幹航路の</a:t>
            </a:r>
            <a:r>
              <a:rPr lang="ja-JP" altLang="en-US" sz="1100" dirty="0" smtClean="0">
                <a:latin typeface="メイリオ" panose="020B0604030504040204" pitchFamily="50" charset="-128"/>
                <a:ea typeface="メイリオ" panose="020B0604030504040204" pitchFamily="50" charset="-128"/>
              </a:rPr>
              <a:t>維持・拡大に</a:t>
            </a:r>
            <a:r>
              <a:rPr lang="ja-JP" altLang="en-US" sz="1100" dirty="0">
                <a:latin typeface="メイリオ" panose="020B0604030504040204" pitchFamily="50" charset="-128"/>
                <a:ea typeface="メイリオ" panose="020B0604030504040204" pitchFamily="50" charset="-128"/>
              </a:rPr>
              <a:t>努め、大阪都市圏、西日本の物流を支える港を目指してまいります</a:t>
            </a:r>
            <a:r>
              <a:rPr lang="ja-JP" altLang="en-US" sz="1100" dirty="0" smtClean="0">
                <a:latin typeface="メイリオ" panose="020B0604030504040204" pitchFamily="50" charset="-128"/>
                <a:ea typeface="メイリオ" panose="020B0604030504040204" pitchFamily="50" charset="-128"/>
              </a:rPr>
              <a:t>。また</a:t>
            </a:r>
            <a:r>
              <a:rPr lang="ja-JP" altLang="en-US" sz="1100" dirty="0">
                <a:latin typeface="メイリオ" panose="020B0604030504040204" pitchFamily="50" charset="-128"/>
                <a:ea typeface="メイリオ" panose="020B0604030504040204" pitchFamily="50" charset="-128"/>
              </a:rPr>
              <a:t>、将来の大阪湾諸港の港湾管理の一元化を</a:t>
            </a:r>
            <a:r>
              <a:rPr lang="ja-JP" altLang="en-US" sz="1100" dirty="0" smtClean="0">
                <a:latin typeface="メイリオ" panose="020B0604030504040204" pitchFamily="50" charset="-128"/>
                <a:ea typeface="メイリオ" panose="020B0604030504040204" pitchFamily="50" charset="-128"/>
              </a:rPr>
              <a:t>目指し、本年</a:t>
            </a:r>
            <a:r>
              <a:rPr lang="en-US" altLang="ja-JP" sz="1100" dirty="0">
                <a:latin typeface="メイリオ" panose="020B0604030504040204" pitchFamily="50" charset="-128"/>
                <a:ea typeface="メイリオ" panose="020B0604030504040204" pitchFamily="50" charset="-128"/>
              </a:rPr>
              <a:t>10</a:t>
            </a:r>
            <a:r>
              <a:rPr lang="ja-JP" altLang="en-US" sz="1100" dirty="0">
                <a:latin typeface="メイリオ" panose="020B0604030504040204" pitchFamily="50" charset="-128"/>
                <a:ea typeface="メイリオ" panose="020B0604030504040204" pitchFamily="50" charset="-128"/>
              </a:rPr>
              <a:t>月に府市の内部組織を統合する大阪港湾局の業務を</a:t>
            </a:r>
            <a:r>
              <a:rPr lang="ja-JP" altLang="en-US" sz="1100" dirty="0" smtClean="0">
                <a:latin typeface="メイリオ" panose="020B0604030504040204" pitchFamily="50" charset="-128"/>
                <a:ea typeface="メイリオ" panose="020B0604030504040204" pitchFamily="50" charset="-128"/>
              </a:rPr>
              <a:t>開始いたします。</a:t>
            </a:r>
            <a:endParaRPr lang="en-US" altLang="ja-JP" sz="1100" dirty="0" smtClean="0">
              <a:latin typeface="メイリオ" panose="020B0604030504040204" pitchFamily="50" charset="-128"/>
              <a:ea typeface="メイリオ" panose="020B0604030504040204" pitchFamily="50" charset="-128"/>
            </a:endParaRPr>
          </a:p>
          <a:p>
            <a:pPr marL="0" indent="0">
              <a:lnSpc>
                <a:spcPct val="150000"/>
              </a:lnSpc>
              <a:buNone/>
            </a:pPr>
            <a:r>
              <a:rPr lang="ja-JP" altLang="en-US" sz="1100" dirty="0">
                <a:latin typeface="メイリオ" panose="020B0604030504040204" pitchFamily="50" charset="-128"/>
                <a:ea typeface="メイリオ" panose="020B0604030504040204" pitchFamily="50" charset="-128"/>
              </a:rPr>
              <a:t>　そのような状況のもと、港湾施設提供事業におきまして</a:t>
            </a:r>
            <a:r>
              <a:rPr lang="ja-JP" altLang="en-US" sz="1100" dirty="0" smtClean="0">
                <a:latin typeface="メイリオ" panose="020B0604030504040204" pitchFamily="50" charset="-128"/>
                <a:ea typeface="メイリオ" panose="020B0604030504040204" pitchFamily="50" charset="-128"/>
              </a:rPr>
              <a:t>は施設</a:t>
            </a:r>
            <a:r>
              <a:rPr lang="ja-JP" altLang="en-US" sz="1100" dirty="0">
                <a:latin typeface="メイリオ" panose="020B0604030504040204" pitchFamily="50" charset="-128"/>
                <a:ea typeface="メイリオ" panose="020B0604030504040204" pitchFamily="50" charset="-128"/>
              </a:rPr>
              <a:t>の老朽化に伴い将来予想される事業リスクや民間ニーズに対応できる財務体質</a:t>
            </a:r>
            <a:r>
              <a:rPr lang="ja-JP" altLang="en-US" sz="1100" dirty="0" smtClean="0">
                <a:latin typeface="メイリオ" panose="020B0604030504040204" pitchFamily="50" charset="-128"/>
                <a:ea typeface="メイリオ" panose="020B0604030504040204" pitchFamily="50" charset="-128"/>
              </a:rPr>
              <a:t>の</a:t>
            </a:r>
            <a:r>
              <a:rPr lang="ja-JP" altLang="en-US" sz="1100" dirty="0">
                <a:latin typeface="メイリオ" panose="020B0604030504040204" pitchFamily="50" charset="-128"/>
                <a:ea typeface="メイリオ" panose="020B0604030504040204" pitchFamily="50" charset="-128"/>
              </a:rPr>
              <a:t>向上</a:t>
            </a:r>
            <a:r>
              <a:rPr lang="ja-JP" altLang="en-US" sz="1100" dirty="0" smtClean="0">
                <a:latin typeface="メイリオ" panose="020B0604030504040204" pitchFamily="50" charset="-128"/>
                <a:ea typeface="メイリオ" panose="020B0604030504040204" pitchFamily="50" charset="-128"/>
              </a:rPr>
              <a:t>を図ることにより、大阪港の競争力を強化することを</a:t>
            </a:r>
            <a:r>
              <a:rPr lang="ja-JP" altLang="en-US" sz="1100" dirty="0">
                <a:latin typeface="メイリオ" panose="020B0604030504040204" pitchFamily="50" charset="-128"/>
                <a:ea typeface="メイリオ" panose="020B0604030504040204" pitchFamily="50" charset="-128"/>
              </a:rPr>
              <a:t>目的に</a:t>
            </a:r>
            <a:r>
              <a:rPr lang="ja-JP" altLang="en-US" sz="1100" dirty="0" smtClean="0">
                <a:latin typeface="メイリオ" panose="020B0604030504040204" pitchFamily="50" charset="-128"/>
                <a:ea typeface="メイリオ" panose="020B0604030504040204" pitchFamily="50" charset="-128"/>
              </a:rPr>
              <a:t>、平成</a:t>
            </a:r>
            <a:r>
              <a:rPr lang="en-US" altLang="ja-JP" sz="1100" dirty="0" smtClean="0">
                <a:latin typeface="メイリオ" panose="020B0604030504040204" pitchFamily="50" charset="-128"/>
                <a:ea typeface="メイリオ" panose="020B0604030504040204" pitchFamily="50" charset="-128"/>
              </a:rPr>
              <a:t>30</a:t>
            </a:r>
            <a:r>
              <a:rPr lang="ja-JP" altLang="en-US" sz="1100" dirty="0" smtClean="0">
                <a:latin typeface="メイリオ" panose="020B0604030504040204" pitchFamily="50" charset="-128"/>
                <a:ea typeface="メイリオ" panose="020B0604030504040204" pitchFamily="50" charset="-128"/>
              </a:rPr>
              <a:t>（</a:t>
            </a:r>
            <a:r>
              <a:rPr lang="en-US" altLang="ja-JP" sz="1100" dirty="0" smtClean="0">
                <a:latin typeface="メイリオ" panose="020B0604030504040204" pitchFamily="50" charset="-128"/>
                <a:ea typeface="メイリオ" panose="020B0604030504040204" pitchFamily="50" charset="-128"/>
              </a:rPr>
              <a:t>2018</a:t>
            </a:r>
            <a:r>
              <a:rPr lang="ja-JP" altLang="en-US" sz="1100" dirty="0" smtClean="0">
                <a:latin typeface="メイリオ" panose="020B0604030504040204" pitchFamily="50" charset="-128"/>
                <a:ea typeface="メイリオ" panose="020B0604030504040204" pitchFamily="50" charset="-128"/>
              </a:rPr>
              <a:t>）年</a:t>
            </a:r>
            <a:r>
              <a:rPr lang="en-US" altLang="ja-JP" sz="1100" dirty="0">
                <a:latin typeface="メイリオ" panose="020B0604030504040204" pitchFamily="50" charset="-128"/>
                <a:ea typeface="メイリオ" panose="020B0604030504040204" pitchFamily="50" charset="-128"/>
              </a:rPr>
              <a:t>3</a:t>
            </a:r>
            <a:r>
              <a:rPr lang="ja-JP" altLang="en-US" sz="1100" dirty="0">
                <a:latin typeface="メイリオ" panose="020B0604030504040204" pitchFamily="50" charset="-128"/>
                <a:ea typeface="メイリオ" panose="020B0604030504040204" pitchFamily="50" charset="-128"/>
              </a:rPr>
              <a:t>月に「港湾施設提供事業経営計画」を</a:t>
            </a:r>
            <a:r>
              <a:rPr lang="ja-JP" altLang="en-US" sz="1100" dirty="0" smtClean="0">
                <a:latin typeface="メイリオ" panose="020B0604030504040204" pitchFamily="50" charset="-128"/>
                <a:ea typeface="メイリオ" panose="020B0604030504040204" pitchFamily="50" charset="-128"/>
              </a:rPr>
              <a:t>策定いたしました。また</a:t>
            </a:r>
            <a:r>
              <a:rPr lang="ja-JP" altLang="en-US" sz="1100" dirty="0">
                <a:latin typeface="メイリオ" panose="020B0604030504040204" pitchFamily="50" charset="-128"/>
                <a:ea typeface="メイリオ" panose="020B0604030504040204" pitchFamily="50" charset="-128"/>
              </a:rPr>
              <a:t>、この経営計画について、効果の検証や課題の見直しなどの</a:t>
            </a:r>
            <a:r>
              <a:rPr lang="en-US" altLang="ja-JP" sz="1100" dirty="0">
                <a:latin typeface="メイリオ" panose="020B0604030504040204" pitchFamily="50" charset="-128"/>
                <a:ea typeface="メイリオ" panose="020B0604030504040204" pitchFamily="50" charset="-128"/>
              </a:rPr>
              <a:t>PDCA</a:t>
            </a:r>
            <a:r>
              <a:rPr lang="ja-JP" altLang="en-US" sz="1100" dirty="0">
                <a:latin typeface="メイリオ" panose="020B0604030504040204" pitchFamily="50" charset="-128"/>
                <a:ea typeface="メイリオ" panose="020B0604030504040204" pitchFamily="50" charset="-128"/>
              </a:rPr>
              <a:t>サイクルを進め</a:t>
            </a:r>
            <a:r>
              <a:rPr lang="ja-JP" altLang="en-US" sz="1100" dirty="0" smtClean="0">
                <a:latin typeface="メイリオ" panose="020B0604030504040204" pitchFamily="50" charset="-128"/>
                <a:ea typeface="メイリオ" panose="020B0604030504040204" pitchFamily="50" charset="-128"/>
              </a:rPr>
              <a:t>、令和２（</a:t>
            </a:r>
            <a:r>
              <a:rPr lang="en-US" altLang="ja-JP" sz="1100" dirty="0" smtClean="0">
                <a:latin typeface="メイリオ" panose="020B0604030504040204" pitchFamily="50" charset="-128"/>
                <a:ea typeface="メイリオ" panose="020B0604030504040204" pitchFamily="50" charset="-128"/>
              </a:rPr>
              <a:t>2020</a:t>
            </a:r>
            <a:r>
              <a:rPr lang="ja-JP" altLang="en-US" sz="1100" dirty="0" smtClean="0">
                <a:latin typeface="メイリオ" panose="020B0604030504040204" pitchFamily="50" charset="-128"/>
                <a:ea typeface="メイリオ" panose="020B0604030504040204" pitchFamily="50" charset="-128"/>
              </a:rPr>
              <a:t>）年</a:t>
            </a:r>
            <a:r>
              <a:rPr lang="en-US" altLang="ja-JP" sz="1100" dirty="0">
                <a:latin typeface="メイリオ" panose="020B0604030504040204" pitchFamily="50" charset="-128"/>
                <a:ea typeface="メイリオ" panose="020B0604030504040204" pitchFamily="50" charset="-128"/>
              </a:rPr>
              <a:t>3</a:t>
            </a:r>
            <a:r>
              <a:rPr lang="ja-JP" altLang="en-US" sz="1100" dirty="0">
                <a:latin typeface="メイリオ" panose="020B0604030504040204" pitchFamily="50" charset="-128"/>
                <a:ea typeface="メイリオ" panose="020B0604030504040204" pitchFamily="50" charset="-128"/>
              </a:rPr>
              <a:t>月に「港湾施設提供事業経営計画</a:t>
            </a:r>
            <a:r>
              <a:rPr lang="en-US" altLang="ja-JP" sz="1100" dirty="0" smtClean="0">
                <a:latin typeface="メイリオ" panose="020B0604030504040204" pitchFamily="50" charset="-128"/>
                <a:ea typeface="メイリオ" panose="020B0604030504040204" pitchFamily="50" charset="-128"/>
              </a:rPr>
              <a:t>Ver.3.0</a:t>
            </a:r>
            <a:r>
              <a:rPr lang="ja-JP" altLang="en-US" sz="1100" dirty="0" smtClean="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を</a:t>
            </a:r>
            <a:r>
              <a:rPr lang="ja-JP" altLang="en-US" sz="1100" dirty="0" smtClean="0">
                <a:latin typeface="メイリオ" panose="020B0604030504040204" pitchFamily="50" charset="-128"/>
                <a:ea typeface="メイリオ" panose="020B0604030504040204" pitchFamily="50" charset="-128"/>
              </a:rPr>
              <a:t>策定し</a:t>
            </a:r>
            <a:r>
              <a:rPr lang="ja-JP" altLang="en-US" sz="1100" dirty="0">
                <a:latin typeface="メイリオ" panose="020B0604030504040204" pitchFamily="50" charset="-128"/>
                <a:ea typeface="メイリオ" panose="020B0604030504040204" pitchFamily="50" charset="-128"/>
              </a:rPr>
              <a:t>、経営改善を進めております。</a:t>
            </a:r>
            <a:endParaRPr lang="en-US" altLang="ja-JP" sz="1100" dirty="0">
              <a:latin typeface="メイリオ" panose="020B0604030504040204" pitchFamily="50" charset="-128"/>
              <a:ea typeface="メイリオ" panose="020B0604030504040204" pitchFamily="50" charset="-128"/>
            </a:endParaRPr>
          </a:p>
          <a:p>
            <a:pPr marL="0" indent="0">
              <a:lnSpc>
                <a:spcPct val="150000"/>
              </a:lnSpc>
              <a:buNone/>
            </a:pPr>
            <a:r>
              <a:rPr lang="ja-JP" altLang="en-US" sz="1100" dirty="0">
                <a:latin typeface="メイリオ" panose="020B0604030504040204" pitchFamily="50" charset="-128"/>
                <a:ea typeface="メイリオ" panose="020B0604030504040204" pitchFamily="50" charset="-128"/>
              </a:rPr>
              <a:t>　一方、大阪港埋立事業におきまして</a:t>
            </a:r>
            <a:r>
              <a:rPr lang="ja-JP" altLang="en-US" sz="1100" dirty="0" smtClean="0">
                <a:latin typeface="メイリオ" panose="020B0604030504040204" pitchFamily="50" charset="-128"/>
                <a:ea typeface="メイリオ" panose="020B0604030504040204" pitchFamily="50" charset="-128"/>
              </a:rPr>
              <a:t>は近年</a:t>
            </a:r>
            <a:r>
              <a:rPr lang="ja-JP" altLang="en-US" sz="1100" dirty="0">
                <a:latin typeface="メイリオ" panose="020B0604030504040204" pitchFamily="50" charset="-128"/>
                <a:ea typeface="メイリオ" panose="020B0604030504040204" pitchFamily="50" charset="-128"/>
              </a:rPr>
              <a:t>は企業の土地保有ニーズが多様化するなど、今後の臨海部埋立地の土地売却は不透明な状況となっているものの、一定の土地売却収益及び土地賃貸料収益を確保しております。</a:t>
            </a:r>
            <a:r>
              <a:rPr lang="ja-JP" altLang="en-US" sz="1100" dirty="0" smtClean="0">
                <a:latin typeface="メイリオ" panose="020B0604030504040204" pitchFamily="50" charset="-128"/>
                <a:ea typeface="メイリオ" panose="020B0604030504040204" pitchFamily="50" charset="-128"/>
              </a:rPr>
              <a:t>引き続き「</a:t>
            </a:r>
            <a:r>
              <a:rPr lang="ja-JP" altLang="en-US" sz="1100" dirty="0">
                <a:latin typeface="メイリオ" panose="020B0604030504040204" pitchFamily="50" charset="-128"/>
                <a:ea typeface="メイリオ" panose="020B0604030504040204" pitchFamily="50" charset="-128"/>
              </a:rPr>
              <a:t>事前登録制度</a:t>
            </a:r>
            <a:r>
              <a:rPr lang="ja-JP" altLang="en-US" sz="1100" dirty="0" smtClean="0">
                <a:latin typeface="メイリオ" panose="020B0604030504040204" pitchFamily="50" charset="-128"/>
                <a:ea typeface="メイリオ" panose="020B0604030504040204" pitchFamily="50" charset="-128"/>
              </a:rPr>
              <a:t>」などに</a:t>
            </a:r>
            <a:r>
              <a:rPr lang="ja-JP" altLang="en-US" sz="1100" dirty="0">
                <a:latin typeface="メイリオ" panose="020B0604030504040204" pitchFamily="50" charset="-128"/>
                <a:ea typeface="メイリオ" panose="020B0604030504040204" pitchFamily="50" charset="-128"/>
              </a:rPr>
              <a:t>よる土地売却を促進し、経営の健全化を図って</a:t>
            </a:r>
            <a:r>
              <a:rPr lang="ja-JP" altLang="en-US" sz="1100" dirty="0" smtClean="0">
                <a:latin typeface="メイリオ" panose="020B0604030504040204" pitchFamily="50" charset="-128"/>
                <a:ea typeface="メイリオ" panose="020B0604030504040204" pitchFamily="50" charset="-128"/>
              </a:rPr>
              <a:t>いくとともに、夢洲におけるＩＲの誘致や</a:t>
            </a:r>
            <a:r>
              <a:rPr lang="en-US" altLang="ja-JP" sz="1100" dirty="0" smtClean="0">
                <a:latin typeface="メイリオ" panose="020B0604030504040204" pitchFamily="50" charset="-128"/>
                <a:ea typeface="メイリオ" panose="020B0604030504040204" pitchFamily="50" charset="-128"/>
              </a:rPr>
              <a:t>2025</a:t>
            </a:r>
            <a:r>
              <a:rPr lang="ja-JP" altLang="en-US" sz="1100" dirty="0" smtClean="0">
                <a:latin typeface="メイリオ" panose="020B0604030504040204" pitchFamily="50" charset="-128"/>
                <a:ea typeface="メイリオ" panose="020B0604030504040204" pitchFamily="50" charset="-128"/>
              </a:rPr>
              <a:t>年日本万国博覧会の</a:t>
            </a:r>
            <a:r>
              <a:rPr lang="ja-JP" altLang="en-US" sz="1100" dirty="0">
                <a:latin typeface="メイリオ" panose="020B0604030504040204" pitchFamily="50" charset="-128"/>
                <a:ea typeface="メイリオ" panose="020B0604030504040204" pitchFamily="50" charset="-128"/>
              </a:rPr>
              <a:t>成功</a:t>
            </a:r>
            <a:r>
              <a:rPr lang="ja-JP" altLang="en-US" sz="1100" dirty="0" smtClean="0">
                <a:latin typeface="メイリオ" panose="020B0604030504040204" pitchFamily="50" charset="-128"/>
                <a:ea typeface="メイリオ" panose="020B0604030504040204" pitchFamily="50" charset="-128"/>
              </a:rPr>
              <a:t>に向けて、港湾局としても積極的に取り組むことなどにより、さらなる臨海地域の活性化を図ってまいります。</a:t>
            </a:r>
            <a:endParaRPr lang="en-US" altLang="ja-JP" sz="1100" dirty="0">
              <a:latin typeface="メイリオ" panose="020B0604030504040204" pitchFamily="50" charset="-128"/>
              <a:ea typeface="メイリオ" panose="020B0604030504040204" pitchFamily="50" charset="-128"/>
            </a:endParaRPr>
          </a:p>
          <a:p>
            <a:pPr marL="0" indent="0">
              <a:lnSpc>
                <a:spcPct val="150000"/>
              </a:lnSpc>
              <a:buNone/>
            </a:pPr>
            <a:r>
              <a:rPr lang="ja-JP" altLang="en-US" sz="1100" dirty="0">
                <a:latin typeface="メイリオ" panose="020B0604030504040204" pitchFamily="50" charset="-128"/>
                <a:ea typeface="メイリオ" panose="020B0604030504040204" pitchFamily="50" charset="-128"/>
              </a:rPr>
              <a:t>　港湾局では</a:t>
            </a:r>
            <a:r>
              <a:rPr lang="ja-JP" altLang="en-US" sz="1100" dirty="0" smtClean="0">
                <a:latin typeface="メイリオ" panose="020B0604030504040204" pitchFamily="50" charset="-128"/>
                <a:ea typeface="メイリオ" panose="020B0604030504040204" pitchFamily="50" charset="-128"/>
              </a:rPr>
              <a:t>、新型コロナウイルス感染症による社会的影響や経済状況等を踏まえ、まずはこれまで通りの港湾機能の回復に努めてまいります。今後とも大阪都市圏</a:t>
            </a:r>
            <a:r>
              <a:rPr lang="ja-JP" altLang="en-US" sz="1100" dirty="0">
                <a:latin typeface="メイリオ" panose="020B0604030504040204" pitchFamily="50" charset="-128"/>
                <a:ea typeface="メイリオ" panose="020B0604030504040204" pitchFamily="50" charset="-128"/>
              </a:rPr>
              <a:t>を支える</a:t>
            </a:r>
            <a:r>
              <a:rPr lang="ja-JP" altLang="en-US" sz="1100" dirty="0" smtClean="0">
                <a:latin typeface="メイリオ" panose="020B0604030504040204" pitchFamily="50" charset="-128"/>
                <a:ea typeface="メイリオ" panose="020B0604030504040204" pitchFamily="50" charset="-128"/>
              </a:rPr>
              <a:t>社会経済基盤</a:t>
            </a:r>
            <a:r>
              <a:rPr lang="ja-JP" altLang="en-US" sz="1100" dirty="0">
                <a:latin typeface="メイリオ" panose="020B0604030504040204" pitchFamily="50" charset="-128"/>
                <a:ea typeface="メイリオ" panose="020B0604030504040204" pitchFamily="50" charset="-128"/>
              </a:rPr>
              <a:t>として次世代</a:t>
            </a:r>
            <a:r>
              <a:rPr lang="ja-JP" altLang="en-US" sz="1100" dirty="0" smtClean="0">
                <a:latin typeface="メイリオ" panose="020B0604030504040204" pitchFamily="50" charset="-128"/>
                <a:ea typeface="メイリオ" panose="020B0604030504040204" pitchFamily="50" charset="-128"/>
              </a:rPr>
              <a:t>に引き継げる</a:t>
            </a:r>
            <a:r>
              <a:rPr lang="ja-JP" altLang="en-US" sz="1100" dirty="0">
                <a:latin typeface="メイリオ" panose="020B0604030504040204" pitchFamily="50" charset="-128"/>
                <a:ea typeface="メイリオ" panose="020B0604030504040204" pitchFamily="50" charset="-128"/>
              </a:rPr>
              <a:t>持続可能な港づくりに努めるとともに、安全で安心な港の実現に向けた取り組みを進めてまいりますので、引き続き関係各位のご支援ご協力を賜りますようお願い申し上げます。</a:t>
            </a:r>
          </a:p>
        </p:txBody>
      </p:sp>
      <p:sp>
        <p:nvSpPr>
          <p:cNvPr id="11" name="タイトル 1"/>
          <p:cNvSpPr txBox="1">
            <a:spLocks/>
          </p:cNvSpPr>
          <p:nvPr/>
        </p:nvSpPr>
        <p:spPr>
          <a:xfrm>
            <a:off x="-1" y="1"/>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2"/>
            </a:pPr>
            <a:r>
              <a:rPr lang="ja-JP" altLang="en-US" sz="1600" b="1" dirty="0">
                <a:latin typeface="メイリオ" panose="020B0604030504040204" pitchFamily="50" charset="-128"/>
                <a:ea typeface="メイリオ" panose="020B0604030504040204" pitchFamily="50" charset="-128"/>
              </a:rPr>
              <a:t>局長メッセージ</a:t>
            </a:r>
          </a:p>
        </p:txBody>
      </p:sp>
      <p:sp>
        <p:nvSpPr>
          <p:cNvPr id="13" name="テキスト ボックス 12"/>
          <p:cNvSpPr txBox="1"/>
          <p:nvPr/>
        </p:nvSpPr>
        <p:spPr>
          <a:xfrm>
            <a:off x="0" y="9690556"/>
            <a:ext cx="287258" cy="215444"/>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ja-JP" altLang="en-US" sz="800" dirty="0">
                <a:latin typeface="メイリオ" panose="020B0604030504040204" pitchFamily="50" charset="-128"/>
                <a:ea typeface="メイリオ" panose="020B0604030504040204" pitchFamily="50" charset="-128"/>
              </a:rPr>
              <a:t>３</a:t>
            </a: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241" y="457920"/>
            <a:ext cx="1564390" cy="1656630"/>
          </a:xfrm>
          <a:prstGeom prst="rect">
            <a:avLst/>
          </a:prstGeom>
        </p:spPr>
      </p:pic>
    </p:spTree>
    <p:extLst>
      <p:ext uri="{BB962C8B-B14F-4D97-AF65-F5344CB8AC3E}">
        <p14:creationId xmlns:p14="http://schemas.microsoft.com/office/powerpoint/2010/main" val="5087821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9009</TotalTime>
  <Words>1701</Words>
  <Application>Microsoft Office PowerPoint</Application>
  <PresentationFormat>A4 210 x 297 mm</PresentationFormat>
  <Paragraphs>90</Paragraphs>
  <Slides>4</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vt:i4>
      </vt:variant>
    </vt:vector>
  </HeadingPairs>
  <TitlesOfParts>
    <vt:vector size="11" baseType="lpstr">
      <vt:lpstr>HG行書体</vt:lpstr>
      <vt:lpstr>ＭＳ Ｐゴシック</vt:lpstr>
      <vt:lpstr>メイリオ</vt:lpstr>
      <vt:lpstr>Arial</vt:lpstr>
      <vt:lpstr>Calibri</vt:lpstr>
      <vt:lpstr>Calibri Light</vt:lpstr>
      <vt:lpstr>Office Theme</vt:lpstr>
      <vt:lpstr>令和元年度  港営事業会計  事業レポート          大阪市港湾局 </vt:lpstr>
      <vt:lpstr>コンテンツ</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平成29年度  大阪市港営事業会計  事業報告書       大阪市港湾局</dc:title>
  <cp:revision>204</cp:revision>
  <cp:lastPrinted>2020-08-13T03:59:38Z</cp:lastPrinted>
  <dcterms:created xsi:type="dcterms:W3CDTF">2018-06-22T04:32:12Z</dcterms:created>
  <dcterms:modified xsi:type="dcterms:W3CDTF">2020-08-24T08:46:57Z</dcterms:modified>
</cp:coreProperties>
</file>