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63" r:id="rId2"/>
    <p:sldId id="260" r:id="rId3"/>
    <p:sldId id="274" r:id="rId4"/>
    <p:sldId id="261" r:id="rId5"/>
    <p:sldId id="275" r:id="rId6"/>
    <p:sldId id="262" r:id="rId7"/>
    <p:sldId id="308" r:id="rId8"/>
    <p:sldId id="309" r:id="rId9"/>
    <p:sldId id="284" r:id="rId10"/>
    <p:sldId id="276" r:id="rId11"/>
    <p:sldId id="277" r:id="rId12"/>
    <p:sldId id="278" r:id="rId13"/>
    <p:sldId id="279" r:id="rId14"/>
    <p:sldId id="280" r:id="rId15"/>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2340" y="8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2020/8/24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2020/8/24</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2616" y="698401"/>
            <a:ext cx="6209731" cy="774493"/>
          </a:xfrm>
        </p:spPr>
        <p:txBody>
          <a:bodyPr>
            <a:normAutofit lnSpcReduction="10000"/>
          </a:bodyPr>
          <a:lstStyle/>
          <a:p>
            <a:pPr marL="0" indent="0">
              <a:buNone/>
            </a:pPr>
            <a:r>
              <a:rPr lang="ja-JP" altLang="en-US" sz="1400" b="1" dirty="0">
                <a:solidFill>
                  <a:srgbClr val="0070C0"/>
                </a:solidFill>
                <a:latin typeface="メイリオ" panose="020B0604030504040204" pitchFamily="50" charset="-128"/>
                <a:ea typeface="メイリオ" panose="020B0604030504040204" pitchFamily="50" charset="-128"/>
              </a:rPr>
              <a:t>目標像・使命</a:t>
            </a:r>
            <a:endParaRPr lang="en-US" altLang="ja-JP" sz="1400" b="1" dirty="0">
              <a:solidFill>
                <a:srgbClr val="0070C0"/>
              </a:solidFill>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大阪経済の活性化と豊かで安定した市民生活を支える大阪港の実現のため、港湾機能の強化、都市環境の保全並びに臨海地域の活性化に資する施策を、重点的、効果的に進めます。</a:t>
            </a:r>
            <a:endParaRPr lang="en-US" altLang="ja-JP" sz="12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36177" y="8371085"/>
            <a:ext cx="6585388"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港湾施設提供事業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港湾機能を効率的に発揮させるために必要な埠頭用地、上屋、荷役機械等を整備しています。</a:t>
            </a:r>
          </a:p>
        </p:txBody>
      </p:sp>
      <p:sp>
        <p:nvSpPr>
          <p:cNvPr id="5" name="テキスト ボックス 4"/>
          <p:cNvSpPr txBox="1"/>
          <p:nvPr/>
        </p:nvSpPr>
        <p:spPr>
          <a:xfrm>
            <a:off x="136183" y="9091706"/>
            <a:ext cx="6585387" cy="615553"/>
          </a:xfrm>
          <a:prstGeom prst="rect">
            <a:avLst/>
          </a:prstGeom>
          <a:noFill/>
        </p:spPr>
        <p:txBody>
          <a:bodyPr wrap="square" rtlCol="0">
            <a:spAutoFit/>
          </a:bodyPr>
          <a:lstStyle/>
          <a:p>
            <a:r>
              <a:rPr lang="ja-JP" altLang="en-US" sz="14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400" b="1" dirty="0">
              <a:solidFill>
                <a:srgbClr val="0070C0"/>
              </a:solidFill>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流通施設用地や保管施設用地等物流の効率化に資するものや都市機能用地等を造成しています。</a:t>
            </a:r>
          </a:p>
        </p:txBody>
      </p:sp>
      <p:sp>
        <p:nvSpPr>
          <p:cNvPr id="11"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3"/>
            </a:pPr>
            <a:r>
              <a:rPr lang="ja-JP" altLang="en-US" sz="1600" b="1" dirty="0">
                <a:latin typeface="メイリオ" panose="020B0604030504040204" pitchFamily="50" charset="-128"/>
                <a:ea typeface="メイリオ" panose="020B0604030504040204" pitchFamily="50" charset="-128"/>
              </a:rPr>
              <a:t>港営事業会計について</a:t>
            </a:r>
          </a:p>
        </p:txBody>
      </p:sp>
      <p:sp>
        <p:nvSpPr>
          <p:cNvPr id="12" name="テキスト ボックス 11"/>
          <p:cNvSpPr txBox="1"/>
          <p:nvPr/>
        </p:nvSpPr>
        <p:spPr>
          <a:xfrm>
            <a:off x="6589978" y="9690556"/>
            <a:ext cx="287258"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４</a:t>
            </a:r>
          </a:p>
        </p:txBody>
      </p:sp>
      <p:sp>
        <p:nvSpPr>
          <p:cNvPr id="10" name="正方形/長方形 9"/>
          <p:cNvSpPr/>
          <p:nvPr/>
        </p:nvSpPr>
        <p:spPr>
          <a:xfrm>
            <a:off x="192160" y="625845"/>
            <a:ext cx="6473680" cy="847049"/>
          </a:xfrm>
          <a:prstGeom prst="rect">
            <a:avLst/>
          </a:prstGeom>
          <a:solidFill>
            <a:schemeClr val="accent1">
              <a:lumMod val="20000"/>
              <a:lumOff val="80000"/>
              <a:alpha val="23000"/>
            </a:schemeClr>
          </a:solidFill>
          <a:ln>
            <a:solidFill>
              <a:schemeClr val="accent1">
                <a:lumMod val="20000"/>
                <a:lumOff val="80000"/>
                <a:alpha val="2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 name="直線コネクタ 7"/>
          <p:cNvCxnSpPr/>
          <p:nvPr/>
        </p:nvCxnSpPr>
        <p:spPr>
          <a:xfrm>
            <a:off x="1760902" y="8507283"/>
            <a:ext cx="4912145"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554453" y="9220907"/>
            <a:ext cx="5123171"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73037" y="1616865"/>
            <a:ext cx="6585387" cy="646331"/>
          </a:xfrm>
          <a:prstGeom prst="rect">
            <a:avLst/>
          </a:prstGeom>
          <a:noFill/>
        </p:spPr>
        <p:txBody>
          <a:bodyPr wrap="square" rtlCol="0">
            <a:spAutoFit/>
          </a:bodyPr>
          <a:lstStyle/>
          <a:p>
            <a:pPr>
              <a:lnSpc>
                <a:spcPct val="150000"/>
              </a:lnSpc>
            </a:pPr>
            <a:r>
              <a:rPr lang="ja-JP" altLang="en-US" sz="1200" b="1" dirty="0" smtClean="0">
                <a:latin typeface="メイリオ" panose="020B0604030504040204" pitchFamily="50" charset="-128"/>
                <a:ea typeface="メイリオ" panose="020B0604030504040204" pitchFamily="50" charset="-128"/>
              </a:rPr>
              <a:t>令和元年度決算状況</a:t>
            </a:r>
            <a:endParaRPr lang="en-US" altLang="ja-JP" sz="1200" b="1" dirty="0" smtClean="0">
              <a:latin typeface="メイリオ" panose="020B0604030504040204" pitchFamily="50" charset="-128"/>
              <a:ea typeface="メイリオ" panose="020B0604030504040204" pitchFamily="50" charset="-128"/>
            </a:endParaRPr>
          </a:p>
          <a:p>
            <a:pPr>
              <a:lnSpc>
                <a:spcPct val="150000"/>
              </a:lnSpc>
            </a:pPr>
            <a:r>
              <a:rPr lang="ja-JP" altLang="en-US" sz="1200" b="1" dirty="0" smtClean="0">
                <a:latin typeface="メイリオ" panose="020B0604030504040204" pitchFamily="50" charset="-128"/>
                <a:ea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港湾施設提供事業と大阪港埋立事業との間での会計内取引の金額を消去しています。</a:t>
            </a:r>
            <a:endParaRPr lang="ja-JP" altLang="en-US" sz="1100" b="1" dirty="0">
              <a:solidFill>
                <a:srgbClr val="FF0000"/>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3551931" y="2259277"/>
            <a:ext cx="3243353" cy="4676037"/>
          </a:xfrm>
          <a:prstGeom prst="rect">
            <a:avLst/>
          </a:prstGeom>
        </p:spPr>
      </p:pic>
      <p:pic>
        <p:nvPicPr>
          <p:cNvPr id="9" name="図 8"/>
          <p:cNvPicPr>
            <a:picLocks noChangeAspect="1"/>
          </p:cNvPicPr>
          <p:nvPr/>
        </p:nvPicPr>
        <p:blipFill>
          <a:blip r:embed="rId3"/>
          <a:stretch>
            <a:fillRect/>
          </a:stretch>
        </p:blipFill>
        <p:spPr>
          <a:xfrm>
            <a:off x="153198" y="6824544"/>
            <a:ext cx="6436780" cy="1436813"/>
          </a:xfrm>
          <a:prstGeom prst="rect">
            <a:avLst/>
          </a:prstGeom>
        </p:spPr>
      </p:pic>
      <p:pic>
        <p:nvPicPr>
          <p:cNvPr id="2" name="図 1"/>
          <p:cNvPicPr>
            <a:picLocks noChangeAspect="1"/>
          </p:cNvPicPr>
          <p:nvPr/>
        </p:nvPicPr>
        <p:blipFill>
          <a:blip r:embed="rId4"/>
          <a:stretch>
            <a:fillRect/>
          </a:stretch>
        </p:blipFill>
        <p:spPr>
          <a:xfrm>
            <a:off x="173037" y="2258188"/>
            <a:ext cx="3237257" cy="4682134"/>
          </a:xfrm>
          <a:prstGeom prst="rect">
            <a:avLst/>
          </a:prstGeom>
        </p:spPr>
      </p:pic>
    </p:spTree>
    <p:extLst>
      <p:ext uri="{BB962C8B-B14F-4D97-AF65-F5344CB8AC3E}">
        <p14:creationId xmlns:p14="http://schemas.microsoft.com/office/powerpoint/2010/main" val="259335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4662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港湾</a:t>
            </a:r>
            <a:r>
              <a:rPr lang="ja-JP" altLang="en-US" sz="1600" b="1" dirty="0">
                <a:latin typeface="メイリオ" panose="020B0604030504040204" pitchFamily="50" charset="-128"/>
                <a:ea typeface="メイリオ" panose="020B0604030504040204" pitchFamily="50" charset="-128"/>
              </a:rPr>
              <a:t>施設提供事業</a:t>
            </a:r>
          </a:p>
        </p:txBody>
      </p:sp>
      <p:sp>
        <p:nvSpPr>
          <p:cNvPr id="9" name="タイトル 1"/>
          <p:cNvSpPr txBox="1">
            <a:spLocks/>
          </p:cNvSpPr>
          <p:nvPr/>
        </p:nvSpPr>
        <p:spPr>
          <a:xfrm>
            <a:off x="93304" y="10341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収益性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5" name="図 14"/>
          <p:cNvPicPr>
            <a:picLocks noChangeAspect="1"/>
          </p:cNvPicPr>
          <p:nvPr/>
        </p:nvPicPr>
        <p:blipFill>
          <a:blip r:embed="rId2"/>
          <a:stretch>
            <a:fillRect/>
          </a:stretch>
        </p:blipFill>
        <p:spPr>
          <a:xfrm>
            <a:off x="102405" y="4680383"/>
            <a:ext cx="4118785" cy="381938"/>
          </a:xfrm>
          <a:prstGeom prst="rect">
            <a:avLst/>
          </a:prstGeom>
        </p:spPr>
      </p:pic>
      <p:pic>
        <p:nvPicPr>
          <p:cNvPr id="16" name="図 15"/>
          <p:cNvPicPr>
            <a:picLocks noChangeAspect="1"/>
          </p:cNvPicPr>
          <p:nvPr/>
        </p:nvPicPr>
        <p:blipFill>
          <a:blip r:embed="rId3"/>
          <a:stretch>
            <a:fillRect/>
          </a:stretch>
        </p:blipFill>
        <p:spPr>
          <a:xfrm>
            <a:off x="90235" y="8907730"/>
            <a:ext cx="2891333" cy="381938"/>
          </a:xfrm>
          <a:prstGeom prst="rect">
            <a:avLst/>
          </a:prstGeom>
        </p:spPr>
      </p:pic>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8" name="テキスト ボックス 17"/>
          <p:cNvSpPr txBox="1"/>
          <p:nvPr/>
        </p:nvSpPr>
        <p:spPr>
          <a:xfrm>
            <a:off x="-12825" y="970097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13</a:t>
            </a:r>
            <a:endParaRPr lang="ja-JP" altLang="en-US" sz="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93741" y="5001936"/>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0235" y="9247905"/>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326993" y="724321"/>
            <a:ext cx="4852610"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stretch>
            <a:fillRect/>
          </a:stretch>
        </p:blipFill>
        <p:spPr>
          <a:xfrm>
            <a:off x="130536" y="1327292"/>
            <a:ext cx="6663506" cy="3278781"/>
          </a:xfrm>
          <a:prstGeom prst="rect">
            <a:avLst/>
          </a:prstGeom>
        </p:spPr>
      </p:pic>
      <p:pic>
        <p:nvPicPr>
          <p:cNvPr id="4" name="図 3"/>
          <p:cNvPicPr>
            <a:picLocks noChangeAspect="1"/>
          </p:cNvPicPr>
          <p:nvPr/>
        </p:nvPicPr>
        <p:blipFill>
          <a:blip r:embed="rId5"/>
          <a:stretch>
            <a:fillRect/>
          </a:stretch>
        </p:blipFill>
        <p:spPr>
          <a:xfrm>
            <a:off x="86729" y="5498668"/>
            <a:ext cx="6663506" cy="3305090"/>
          </a:xfrm>
          <a:prstGeom prst="rect">
            <a:avLst/>
          </a:prstGeom>
        </p:spPr>
      </p:pic>
    </p:spTree>
    <p:extLst>
      <p:ext uri="{BB962C8B-B14F-4D97-AF65-F5344CB8AC3E}">
        <p14:creationId xmlns:p14="http://schemas.microsoft.com/office/powerpoint/2010/main" val="2488140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0" y="5104702"/>
            <a:ext cx="6858000" cy="458585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港湾施設提供事業の収益性について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荷役機械事業の</a:t>
            </a:r>
            <a:r>
              <a:rPr lang="ja-JP" altLang="en-US" sz="1200" dirty="0" smtClean="0">
                <a:latin typeface="メイリオ" panose="020B0604030504040204" pitchFamily="50" charset="-128"/>
                <a:ea typeface="メイリオ" panose="020B0604030504040204" pitchFamily="50" charset="-128"/>
              </a:rPr>
              <a:t>収益性のうち、営業収支比率については、</a:t>
            </a:r>
            <a:r>
              <a:rPr lang="ja-JP" altLang="en-US" sz="1200" dirty="0">
                <a:latin typeface="メイリオ" panose="020B0604030504040204" pitchFamily="50" charset="-128"/>
                <a:ea typeface="メイリオ" panose="020B0604030504040204" pitchFamily="50" charset="-128"/>
              </a:rPr>
              <a:t>前年度と比較</a:t>
            </a:r>
            <a:r>
              <a:rPr lang="ja-JP" altLang="en-US" sz="1200" dirty="0" smtClean="0">
                <a:latin typeface="メイリオ" panose="020B0604030504040204" pitchFamily="50" charset="-128"/>
                <a:ea typeface="メイリオ" panose="020B0604030504040204" pitchFamily="50" charset="-128"/>
              </a:rPr>
              <a:t>してほぼ横ばいとなっております。一方で、経常収支比率については前年度と比較して悪化しておりますが、これは平成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年台風第</a:t>
            </a:r>
            <a:r>
              <a:rPr lang="en-US" altLang="ja-JP" sz="1200" dirty="0" smtClean="0">
                <a:latin typeface="メイリオ" panose="020B0604030504040204" pitchFamily="50" charset="-128"/>
                <a:ea typeface="メイリオ" panose="020B0604030504040204" pitchFamily="50" charset="-128"/>
              </a:rPr>
              <a:t>21</a:t>
            </a:r>
            <a:r>
              <a:rPr lang="ja-JP" altLang="en-US" sz="1200" dirty="0" smtClean="0">
                <a:latin typeface="メイリオ" panose="020B0604030504040204" pitchFamily="50" charset="-128"/>
                <a:ea typeface="メイリオ" panose="020B0604030504040204" pitchFamily="50" charset="-128"/>
              </a:rPr>
              <a:t>号被害からの復旧にかかる国庫補助金が皆減したことなどにより、営業外収益が減少したことなどによるもので</a:t>
            </a:r>
            <a:r>
              <a:rPr lang="ja-JP" altLang="en-US" sz="1200" dirty="0">
                <a:latin typeface="メイリオ" panose="020B0604030504040204" pitchFamily="50" charset="-128"/>
                <a:ea typeface="メイリオ" panose="020B0604030504040204" pitchFamily="50" charset="-128"/>
              </a:rPr>
              <a:t>す</a:t>
            </a:r>
            <a:r>
              <a:rPr lang="ja-JP" altLang="en-US" sz="1200" dirty="0" smtClean="0">
                <a:latin typeface="メイリオ" panose="020B0604030504040204" pitchFamily="50" charset="-128"/>
                <a:ea typeface="メイリオ" panose="020B0604030504040204" pitchFamily="50" charset="-128"/>
              </a:rPr>
              <a:t>。なお、総収支比率については、平成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年台風第</a:t>
            </a:r>
            <a:r>
              <a:rPr lang="en-US" altLang="ja-JP" sz="1200" dirty="0" smtClean="0">
                <a:latin typeface="メイリオ" panose="020B0604030504040204" pitchFamily="50" charset="-128"/>
                <a:ea typeface="メイリオ" panose="020B0604030504040204" pitchFamily="50" charset="-128"/>
              </a:rPr>
              <a:t>21</a:t>
            </a:r>
            <a:r>
              <a:rPr lang="ja-JP" altLang="en-US" sz="1200" dirty="0" smtClean="0">
                <a:latin typeface="メイリオ" panose="020B0604030504040204" pitchFamily="50" charset="-128"/>
                <a:ea typeface="メイリオ" panose="020B0604030504040204" pitchFamily="50" charset="-128"/>
              </a:rPr>
              <a:t>号</a:t>
            </a:r>
            <a:r>
              <a:rPr lang="ja-JP" altLang="en-US" sz="1200" dirty="0">
                <a:latin typeface="メイリオ" panose="020B0604030504040204" pitchFamily="50" charset="-128"/>
                <a:ea typeface="メイリオ" panose="020B0604030504040204" pitchFamily="50" charset="-128"/>
              </a:rPr>
              <a:t>被害</a:t>
            </a:r>
            <a:r>
              <a:rPr lang="ja-JP" altLang="en-US" sz="1200" dirty="0" smtClean="0">
                <a:latin typeface="メイリオ" panose="020B0604030504040204" pitchFamily="50" charset="-128"/>
                <a:ea typeface="メイリオ" panose="020B0604030504040204" pitchFamily="50" charset="-128"/>
              </a:rPr>
              <a:t>に伴う災害による損失が皆減したことなどにより、前年度と比較して改善しております。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上屋倉庫事業の</a:t>
            </a:r>
            <a:r>
              <a:rPr lang="ja-JP" altLang="en-US" sz="1200" dirty="0" smtClean="0">
                <a:latin typeface="メイリオ" panose="020B0604030504040204" pitchFamily="50" charset="-128"/>
                <a:ea typeface="メイリオ" panose="020B0604030504040204" pitchFamily="50" charset="-128"/>
              </a:rPr>
              <a:t>収益性のうち、営業収支比率及び経常収支比率については、</a:t>
            </a:r>
            <a:r>
              <a:rPr lang="ja-JP" altLang="en-US" sz="1200" dirty="0">
                <a:latin typeface="メイリオ" panose="020B0604030504040204" pitchFamily="50" charset="-128"/>
                <a:ea typeface="メイリオ" panose="020B0604030504040204" pitchFamily="50" charset="-128"/>
              </a:rPr>
              <a:t>前年度と比較</a:t>
            </a:r>
            <a:r>
              <a:rPr lang="ja-JP" altLang="en-US" sz="1200" dirty="0" smtClean="0">
                <a:latin typeface="メイリオ" panose="020B0604030504040204" pitchFamily="50" charset="-128"/>
                <a:ea typeface="メイリオ" panose="020B0604030504040204" pitchFamily="50" charset="-128"/>
              </a:rPr>
              <a:t>してほぼ横ばいとなっております。総収支比率については、前年度と比較して改善しておりますが、これは、夢洲</a:t>
            </a:r>
            <a:r>
              <a:rPr lang="en-US" altLang="ja-JP" sz="1200" dirty="0" smtClean="0">
                <a:latin typeface="メイリオ" panose="020B0604030504040204" pitchFamily="50" charset="-128"/>
                <a:ea typeface="メイリオ" panose="020B0604030504040204" pitchFamily="50" charset="-128"/>
              </a:rPr>
              <a:t>C-12</a:t>
            </a:r>
            <a:r>
              <a:rPr lang="ja-JP" altLang="en-US" sz="1200" dirty="0" smtClean="0">
                <a:latin typeface="メイリオ" panose="020B0604030504040204" pitchFamily="50" charset="-128"/>
                <a:ea typeface="メイリオ" panose="020B0604030504040204" pitchFamily="50" charset="-128"/>
              </a:rPr>
              <a:t>埠頭用地の国への売却などにより、固定資産売却益が増加したことなどによるものです。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これらの結果、港湾施設提供事業全体の収益性については</a:t>
            </a:r>
            <a:r>
              <a:rPr lang="ja-JP" altLang="en-US" sz="1200" dirty="0" smtClean="0">
                <a:latin typeface="メイリオ" panose="020B0604030504040204" pitchFamily="50" charset="-128"/>
                <a:ea typeface="メイリオ" panose="020B0604030504040204" pitchFamily="50" charset="-128"/>
              </a:rPr>
              <a:t>、営業収支比率及び経常収支比率は、前年度と比較してほぼ横ばいとなっているものの、総収支比率については、前年度と比較して改善しております。しかしながら、港湾施設提供事業には依然として複数の課題が存在することから、今後とも、令和</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月に</a:t>
            </a:r>
            <a:r>
              <a:rPr lang="ja-JP" altLang="en-US" sz="1200" dirty="0">
                <a:latin typeface="メイリオ" panose="020B0604030504040204" pitchFamily="50" charset="-128"/>
                <a:ea typeface="メイリオ" panose="020B0604030504040204" pitchFamily="50" charset="-128"/>
              </a:rPr>
              <a:t>策定</a:t>
            </a:r>
            <a:r>
              <a:rPr lang="ja-JP" altLang="en-US" sz="1200" dirty="0" smtClean="0">
                <a:latin typeface="メイリオ" panose="020B0604030504040204" pitchFamily="50" charset="-128"/>
                <a:ea typeface="メイリオ" panose="020B0604030504040204" pitchFamily="50" charset="-128"/>
              </a:rPr>
              <a:t>した</a:t>
            </a:r>
            <a:r>
              <a:rPr lang="ja-JP" altLang="en-US" sz="1200" dirty="0">
                <a:latin typeface="メイリオ" panose="020B0604030504040204" pitchFamily="50" charset="-128"/>
                <a:ea typeface="メイリオ" panose="020B0604030504040204" pitchFamily="50" charset="-128"/>
              </a:rPr>
              <a:t>「港湾施設提供事業経営</a:t>
            </a:r>
            <a:r>
              <a:rPr lang="ja-JP" altLang="en-US" sz="1200" dirty="0" smtClean="0">
                <a:latin typeface="メイリオ" panose="020B0604030504040204" pitchFamily="50" charset="-128"/>
                <a:ea typeface="メイリオ" panose="020B0604030504040204" pitchFamily="50" charset="-128"/>
              </a:rPr>
              <a:t>計画 </a:t>
            </a:r>
            <a:r>
              <a:rPr lang="en-US" altLang="ja-JP" sz="1200" dirty="0" smtClean="0">
                <a:latin typeface="メイリオ" panose="020B0604030504040204" pitchFamily="50" charset="-128"/>
                <a:ea typeface="メイリオ" panose="020B0604030504040204" pitchFamily="50" charset="-128"/>
              </a:rPr>
              <a:t>Ver.3.0</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を着実に進めることにより、経営改善を進め、収益性の改善に努めてまいります。</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94898" y="4180935"/>
            <a:ext cx="2636750" cy="381938"/>
          </a:xfrm>
          <a:prstGeom prst="rect">
            <a:avLst/>
          </a:prstGeom>
        </p:spPr>
      </p:pic>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14</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94898" y="4521929"/>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当該年度において、総費用が総収益によってどの程度賄われているかを示すものである。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91392" y="556929"/>
            <a:ext cx="6663506" cy="3353091"/>
          </a:xfrm>
          <a:prstGeom prst="rect">
            <a:avLst/>
          </a:prstGeom>
        </p:spPr>
      </p:pic>
    </p:spTree>
    <p:extLst>
      <p:ext uri="{BB962C8B-B14F-4D97-AF65-F5344CB8AC3E}">
        <p14:creationId xmlns:p14="http://schemas.microsoft.com/office/powerpoint/2010/main" val="3722961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563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安全性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94199" y="4197107"/>
            <a:ext cx="2627658" cy="381938"/>
          </a:xfrm>
          <a:prstGeom prst="rect">
            <a:avLst/>
          </a:prstGeom>
        </p:spPr>
      </p:pic>
      <p:pic>
        <p:nvPicPr>
          <p:cNvPr id="13" name="図 12"/>
          <p:cNvPicPr>
            <a:picLocks noChangeAspect="1"/>
          </p:cNvPicPr>
          <p:nvPr/>
        </p:nvPicPr>
        <p:blipFill>
          <a:blip r:embed="rId3"/>
          <a:stretch>
            <a:fillRect/>
          </a:stretch>
        </p:blipFill>
        <p:spPr>
          <a:xfrm>
            <a:off x="91151" y="8726394"/>
            <a:ext cx="5491713"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15</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00753" y="4529294"/>
            <a:ext cx="6660000" cy="698268"/>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短期的な支払能力を表す指標である。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１</a:t>
            </a:r>
            <a:r>
              <a:rPr kumimoji="1" lang="ja-JP" altLang="en-US" sz="900" dirty="0" smtClean="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smtClean="0">
                <a:latin typeface="メイリオ" panose="020B0604030504040204" pitchFamily="50" charset="-128"/>
                <a:ea typeface="メイリオ" panose="020B0604030504040204" pitchFamily="50" charset="-128"/>
              </a:rPr>
              <a:t> 数値が</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1151" y="9090936"/>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smtClean="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4"/>
          <a:stretch>
            <a:fillRect/>
          </a:stretch>
        </p:blipFill>
        <p:spPr>
          <a:xfrm>
            <a:off x="238763" y="770858"/>
            <a:ext cx="6346486" cy="3426249"/>
          </a:xfrm>
          <a:prstGeom prst="rect">
            <a:avLst/>
          </a:prstGeom>
        </p:spPr>
      </p:pic>
      <p:pic>
        <p:nvPicPr>
          <p:cNvPr id="5" name="図 4"/>
          <p:cNvPicPr>
            <a:picLocks noChangeAspect="1"/>
          </p:cNvPicPr>
          <p:nvPr/>
        </p:nvPicPr>
        <p:blipFill>
          <a:blip r:embed="rId5"/>
          <a:stretch>
            <a:fillRect/>
          </a:stretch>
        </p:blipFill>
        <p:spPr>
          <a:xfrm>
            <a:off x="238763" y="5208356"/>
            <a:ext cx="6364776" cy="3426249"/>
          </a:xfrm>
          <a:prstGeom prst="rect">
            <a:avLst/>
          </a:prstGeom>
        </p:spPr>
      </p:pic>
    </p:spTree>
    <p:extLst>
      <p:ext uri="{BB962C8B-B14F-4D97-AF65-F5344CB8AC3E}">
        <p14:creationId xmlns:p14="http://schemas.microsoft.com/office/powerpoint/2010/main" val="2977976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94204" y="3798274"/>
            <a:ext cx="4964364" cy="381938"/>
          </a:xfrm>
          <a:prstGeom prst="rect">
            <a:avLst/>
          </a:prstGeom>
        </p:spPr>
      </p:pic>
      <p:sp>
        <p:nvSpPr>
          <p:cNvPr id="14" name="タイトル 1"/>
          <p:cNvSpPr txBox="1">
            <a:spLocks/>
          </p:cNvSpPr>
          <p:nvPr/>
        </p:nvSpPr>
        <p:spPr>
          <a:xfrm>
            <a:off x="4370060" y="-22932"/>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5" name="テキスト ボックス 14"/>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16</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100758" y="8201397"/>
            <a:ext cx="6310015" cy="381938"/>
          </a:xfrm>
          <a:prstGeom prst="rect">
            <a:avLst/>
          </a:prstGeom>
        </p:spPr>
      </p:pic>
      <p:sp>
        <p:nvSpPr>
          <p:cNvPr id="12" name="テキスト ボックス 11"/>
          <p:cNvSpPr txBox="1"/>
          <p:nvPr/>
        </p:nvSpPr>
        <p:spPr>
          <a:xfrm>
            <a:off x="100758" y="4116081"/>
            <a:ext cx="6660000" cy="71558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％を下回っ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00758" y="8563142"/>
            <a:ext cx="6660000" cy="113107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固定資産がどの程度自己資本もしくは長期的負債で賄われているかを示す。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固定比率の補助的な指標であり、固定資産が、自己資本の枠内までとはいかなくとも、長期的な資本により賄われてい</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るかを示す。</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　　値が</a:t>
            </a:r>
            <a:r>
              <a:rPr kumimoji="1" lang="en-US" altLang="ja-JP" sz="900" dirty="0" smtClean="0">
                <a:latin typeface="メイリオ" panose="020B0604030504040204" pitchFamily="50" charset="-128"/>
                <a:ea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rPr>
              <a:t>％を超えている場合、固定資産の調達に短期的な負債を充当していることとなるため、資金繰りが厳しいと判</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断される。</a:t>
            </a:r>
            <a:endParaRPr kumimoji="1" lang="ja-JP" altLang="en-US" sz="9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4"/>
          <a:stretch>
            <a:fillRect/>
          </a:stretch>
        </p:blipFill>
        <p:spPr>
          <a:xfrm>
            <a:off x="194088" y="384601"/>
            <a:ext cx="6383065" cy="3426249"/>
          </a:xfrm>
          <a:prstGeom prst="rect">
            <a:avLst/>
          </a:prstGeom>
        </p:spPr>
      </p:pic>
      <p:pic>
        <p:nvPicPr>
          <p:cNvPr id="6" name="図 5"/>
          <p:cNvPicPr>
            <a:picLocks noChangeAspect="1"/>
          </p:cNvPicPr>
          <p:nvPr/>
        </p:nvPicPr>
        <p:blipFill>
          <a:blip r:embed="rId5"/>
          <a:stretch>
            <a:fillRect/>
          </a:stretch>
        </p:blipFill>
        <p:spPr>
          <a:xfrm>
            <a:off x="212377" y="4806454"/>
            <a:ext cx="6364776" cy="3420152"/>
          </a:xfrm>
          <a:prstGeom prst="rect">
            <a:avLst/>
          </a:prstGeom>
        </p:spPr>
      </p:pic>
    </p:spTree>
    <p:extLst>
      <p:ext uri="{BB962C8B-B14F-4D97-AF65-F5344CB8AC3E}">
        <p14:creationId xmlns:p14="http://schemas.microsoft.com/office/powerpoint/2010/main" val="2228633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コンテンツ プレースホルダー 2"/>
          <p:cNvSpPr txBox="1">
            <a:spLocks/>
          </p:cNvSpPr>
          <p:nvPr/>
        </p:nvSpPr>
        <p:spPr>
          <a:xfrm>
            <a:off x="0" y="1111344"/>
            <a:ext cx="6857999" cy="610527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港湾施設提供事業の安全性について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港湾施設提供事業の安全性に関する指標のうち、流動比率については</a:t>
            </a:r>
            <a:r>
              <a:rPr lang="ja-JP" altLang="en-US" sz="1200" dirty="0" smtClean="0">
                <a:latin typeface="メイリオ" panose="020B0604030504040204" pitchFamily="50" charset="-128"/>
                <a:ea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年度から平成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年度にかけて、</a:t>
            </a:r>
            <a:r>
              <a:rPr lang="en-US" altLang="ja-JP" sz="1200" dirty="0" smtClean="0">
                <a:latin typeface="メイリオ" panose="020B0604030504040204" pitchFamily="50" charset="-128"/>
                <a:ea typeface="メイリオ" panose="020B0604030504040204" pitchFamily="50" charset="-128"/>
              </a:rPr>
              <a:t>100</a:t>
            </a:r>
            <a:r>
              <a:rPr lang="ja-JP" altLang="en-US" sz="1200" dirty="0" smtClean="0">
                <a:latin typeface="メイリオ" panose="020B0604030504040204" pitchFamily="50" charset="-128"/>
                <a:ea typeface="メイリオ" panose="020B0604030504040204" pitchFamily="50" charset="-128"/>
              </a:rPr>
              <a:t>％をわずかに上回る状況であったものの、令和元年度は</a:t>
            </a:r>
            <a:r>
              <a:rPr lang="en-US" altLang="ja-JP" sz="1200" dirty="0" smtClean="0">
                <a:latin typeface="メイリオ" panose="020B0604030504040204" pitchFamily="50" charset="-128"/>
                <a:ea typeface="メイリオ" panose="020B0604030504040204" pitchFamily="50" charset="-128"/>
              </a:rPr>
              <a:t>174.2</a:t>
            </a:r>
            <a:r>
              <a:rPr lang="ja-JP" altLang="en-US" sz="1200" dirty="0" smtClean="0">
                <a:latin typeface="メイリオ" panose="020B0604030504040204" pitchFamily="50" charset="-128"/>
                <a:ea typeface="メイリオ" panose="020B0604030504040204" pitchFamily="50" charset="-128"/>
              </a:rPr>
              <a:t>％と大きく改善しています。これ</a:t>
            </a:r>
            <a:r>
              <a:rPr lang="ja-JP" altLang="en-US" sz="1200" dirty="0">
                <a:latin typeface="メイリオ" panose="020B0604030504040204" pitchFamily="50" charset="-128"/>
                <a:ea typeface="メイリオ" panose="020B0604030504040204" pitchFamily="50" charset="-128"/>
              </a:rPr>
              <a:t>は</a:t>
            </a:r>
            <a:r>
              <a:rPr lang="ja-JP" altLang="en-US" sz="1200" dirty="0" smtClean="0">
                <a:latin typeface="メイリオ" panose="020B0604030504040204" pitchFamily="50" charset="-128"/>
                <a:ea typeface="メイリオ" panose="020B0604030504040204" pitchFamily="50" charset="-128"/>
              </a:rPr>
              <a:t>、夢</a:t>
            </a:r>
            <a:r>
              <a:rPr lang="ja-JP" altLang="en-US" sz="1200" dirty="0">
                <a:latin typeface="メイリオ" panose="020B0604030504040204" pitchFamily="50" charset="-128"/>
                <a:ea typeface="メイリオ" panose="020B0604030504040204" pitchFamily="50" charset="-128"/>
              </a:rPr>
              <a:t>洲</a:t>
            </a:r>
            <a:r>
              <a:rPr lang="en-US" altLang="ja-JP" sz="1200" dirty="0">
                <a:latin typeface="メイリオ" panose="020B0604030504040204" pitchFamily="50" charset="-128"/>
                <a:ea typeface="メイリオ" panose="020B0604030504040204" pitchFamily="50" charset="-128"/>
              </a:rPr>
              <a:t>C-12</a:t>
            </a:r>
            <a:r>
              <a:rPr lang="ja-JP" altLang="en-US" sz="1200" dirty="0">
                <a:latin typeface="メイリオ" panose="020B0604030504040204" pitchFamily="50" charset="-128"/>
                <a:ea typeface="メイリオ" panose="020B0604030504040204" pitchFamily="50" charset="-128"/>
              </a:rPr>
              <a:t>埠頭用地の国への</a:t>
            </a:r>
            <a:r>
              <a:rPr lang="ja-JP" altLang="en-US" sz="1200" dirty="0" smtClean="0">
                <a:latin typeface="メイリオ" panose="020B0604030504040204" pitchFamily="50" charset="-128"/>
                <a:ea typeface="メイリオ" panose="020B0604030504040204" pitchFamily="50" charset="-128"/>
              </a:rPr>
              <a:t>売却などにより、未収金が</a:t>
            </a:r>
            <a:r>
              <a:rPr lang="ja-JP" altLang="en-US" sz="1200" dirty="0">
                <a:latin typeface="メイリオ" panose="020B0604030504040204" pitchFamily="50" charset="-128"/>
                <a:ea typeface="メイリオ" panose="020B0604030504040204" pitchFamily="50" charset="-128"/>
              </a:rPr>
              <a:t>増加</a:t>
            </a:r>
            <a:r>
              <a:rPr lang="ja-JP" altLang="en-US" sz="1200" dirty="0" smtClean="0">
                <a:latin typeface="メイリオ" panose="020B0604030504040204" pitchFamily="50" charset="-128"/>
                <a:ea typeface="メイリオ" panose="020B0604030504040204" pitchFamily="50" charset="-128"/>
              </a:rPr>
              <a:t>したためです。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自己資本構成比率については</a:t>
            </a:r>
            <a:r>
              <a:rPr lang="ja-JP" altLang="en-US" sz="1200" dirty="0" smtClean="0">
                <a:latin typeface="メイリオ" panose="020B0604030504040204" pitchFamily="50" charset="-128"/>
                <a:ea typeface="メイリオ" panose="020B0604030504040204" pitchFamily="50" charset="-128"/>
              </a:rPr>
              <a:t>、類似団体平均と比較すると低い値となっているものの、企業債残高の減少などにより、平成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年度以降、改善傾向であります。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を上回って</a:t>
            </a:r>
            <a:r>
              <a:rPr lang="ja-JP" altLang="en-US" sz="1200" dirty="0">
                <a:latin typeface="メイリオ" panose="020B0604030504040204" pitchFamily="50" charset="-128"/>
                <a:ea typeface="メイリオ" panose="020B0604030504040204" pitchFamily="50" charset="-128"/>
              </a:rPr>
              <a:t>いることから、固定資産を自己資本でカバーできていない状態となって</a:t>
            </a:r>
            <a:r>
              <a:rPr lang="ja-JP" altLang="en-US" sz="1200" dirty="0" smtClean="0">
                <a:latin typeface="メイリオ" panose="020B0604030504040204" pitchFamily="50" charset="-128"/>
                <a:ea typeface="メイリオ" panose="020B0604030504040204" pitchFamily="50" charset="-128"/>
              </a:rPr>
              <a:t>いますが、平成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年度以降改善傾向であり、また固定資産対長期資本比率が、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を下回る</a:t>
            </a:r>
            <a:r>
              <a:rPr lang="ja-JP" altLang="en-US" sz="1200" dirty="0">
                <a:latin typeface="メイリオ" panose="020B0604030504040204" pitchFamily="50" charset="-128"/>
                <a:ea typeface="メイリオ" panose="020B0604030504040204" pitchFamily="50" charset="-128"/>
              </a:rPr>
              <a:t>値であることから、固定資産への投資は健全な水準にあります。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このように、港湾施設提供</a:t>
            </a:r>
            <a:r>
              <a:rPr lang="ja-JP" altLang="en-US" sz="1200" dirty="0" smtClean="0">
                <a:latin typeface="メイリオ" panose="020B0604030504040204" pitchFamily="50" charset="-128"/>
                <a:ea typeface="メイリオ" panose="020B0604030504040204" pitchFamily="50" charset="-128"/>
              </a:rPr>
              <a:t>事業の安全性については、現時点で問題は生じておりませんが、どの指標も類似団体平均と比較すると悪い値となっていることから、更なる財務体質の改善が必要となっております。</a:t>
            </a: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8" name="テキスト ボックス 7"/>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17</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09250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 y="353142"/>
            <a:ext cx="5915025" cy="503953"/>
          </a:xfrm>
        </p:spPr>
        <p:txBody>
          <a:bodyPr>
            <a:normAutofit/>
          </a:body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港湾</a:t>
            </a:r>
            <a:r>
              <a:rPr lang="ja-JP" altLang="en-US" sz="1600" b="1" dirty="0">
                <a:latin typeface="メイリオ" panose="020B0604030504040204" pitchFamily="50" charset="-128"/>
                <a:ea typeface="メイリオ" panose="020B0604030504040204" pitchFamily="50" charset="-128"/>
              </a:rPr>
              <a:t>施設提供事業</a:t>
            </a:r>
          </a:p>
        </p:txBody>
      </p:sp>
      <p:sp>
        <p:nvSpPr>
          <p:cNvPr id="3" name="コンテンツ プレースホルダー 2"/>
          <p:cNvSpPr>
            <a:spLocks noGrp="1"/>
          </p:cNvSpPr>
          <p:nvPr>
            <p:ph idx="1"/>
          </p:nvPr>
        </p:nvSpPr>
        <p:spPr>
          <a:xfrm>
            <a:off x="-2" y="5214047"/>
            <a:ext cx="4877105" cy="1417000"/>
          </a:xfrm>
        </p:spPr>
        <p:txBody>
          <a:bodyPr>
            <a:normAutofit/>
          </a:bodyPr>
          <a:lstStyle/>
          <a:p>
            <a:pPr marL="0" indent="0">
              <a:lnSpc>
                <a:spcPct val="120000"/>
              </a:lnSpc>
              <a:buNone/>
            </a:pPr>
            <a:r>
              <a:rPr lang="ja-JP" altLang="en-US" sz="1200" b="1" dirty="0">
                <a:solidFill>
                  <a:srgbClr val="0070C0"/>
                </a:solidFill>
                <a:latin typeface="メイリオ" panose="020B0604030504040204" pitchFamily="50" charset="-128"/>
                <a:ea typeface="メイリオ" panose="020B0604030504040204" pitchFamily="50" charset="-128"/>
              </a:rPr>
              <a:t>荷役機械事業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880" lvl="1" indent="0">
              <a:lnSpc>
                <a:spcPct val="150000"/>
              </a:lnSpc>
              <a:buNone/>
            </a:pPr>
            <a:r>
              <a:rPr lang="ja-JP" altLang="en-US" sz="1100" dirty="0">
                <a:latin typeface="メイリオ" panose="020B0604030504040204" pitchFamily="50" charset="-128"/>
                <a:ea typeface="メイリオ" panose="020B0604030504040204" pitchFamily="50" charset="-128"/>
              </a:rPr>
              <a:t>　岸壁</a:t>
            </a:r>
            <a:r>
              <a:rPr lang="ja-JP" altLang="en-US" sz="1100" dirty="0" smtClean="0">
                <a:latin typeface="メイリオ" panose="020B0604030504040204" pitchFamily="50" charset="-128"/>
                <a:ea typeface="メイリオ" panose="020B0604030504040204" pitchFamily="50" charset="-128"/>
              </a:rPr>
              <a:t>に、貨物</a:t>
            </a:r>
            <a:r>
              <a:rPr lang="ja-JP" altLang="en-US" sz="1100" dirty="0">
                <a:latin typeface="メイリオ" panose="020B0604030504040204" pitchFamily="50" charset="-128"/>
                <a:ea typeface="メイリオ" panose="020B0604030504040204" pitchFamily="50" charset="-128"/>
              </a:rPr>
              <a:t>の積み降ろしを行う荷役機械を設置し、利用者の用に供しています</a:t>
            </a:r>
            <a:r>
              <a:rPr lang="ja-JP" altLang="en-US" sz="1100" dirty="0" smtClean="0">
                <a:latin typeface="メイリオ" panose="020B0604030504040204" pitchFamily="50" charset="-128"/>
                <a:ea typeface="メイリオ" panose="020B0604030504040204" pitchFamily="50" charset="-128"/>
              </a:rPr>
              <a:t>。令和元年度</a:t>
            </a:r>
            <a:r>
              <a:rPr lang="ja-JP" altLang="en-US" sz="1100" dirty="0">
                <a:latin typeface="メイリオ" panose="020B0604030504040204" pitchFamily="50" charset="-128"/>
                <a:ea typeface="メイリオ" panose="020B0604030504040204" pitchFamily="50" charset="-128"/>
              </a:rPr>
              <a:t>末時点において、</a:t>
            </a:r>
            <a:r>
              <a:rPr lang="ja-JP" altLang="en-US" sz="1100" dirty="0" smtClean="0">
                <a:latin typeface="メイリオ" panose="020B0604030504040204" pitchFamily="50" charset="-128"/>
                <a:ea typeface="メイリオ" panose="020B0604030504040204" pitchFamily="50" charset="-128"/>
              </a:rPr>
              <a:t>公共外貿多目的埠頭Ｃー６・７に</a:t>
            </a:r>
            <a:r>
              <a:rPr lang="ja-JP" altLang="en-US" sz="1100" dirty="0">
                <a:latin typeface="メイリオ" panose="020B0604030504040204" pitchFamily="50" charset="-128"/>
                <a:ea typeface="メイリオ" panose="020B0604030504040204" pitchFamily="50" charset="-128"/>
              </a:rPr>
              <a:t>コンテナ荷役のためのガントリークレーンを計２基設置しています。</a:t>
            </a:r>
          </a:p>
        </p:txBody>
      </p:sp>
      <p:sp>
        <p:nvSpPr>
          <p:cNvPr id="4" name="コンテンツ プレースホルダー 2"/>
          <p:cNvSpPr txBox="1">
            <a:spLocks/>
          </p:cNvSpPr>
          <p:nvPr/>
        </p:nvSpPr>
        <p:spPr>
          <a:xfrm>
            <a:off x="-2" y="6554847"/>
            <a:ext cx="4877104" cy="360658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200" b="1" dirty="0">
                <a:solidFill>
                  <a:srgbClr val="0070C0"/>
                </a:solidFill>
                <a:latin typeface="メイリオ" panose="020B0604030504040204" pitchFamily="50" charset="-128"/>
                <a:ea typeface="メイリオ" panose="020B0604030504040204" pitchFamily="50" charset="-128"/>
              </a:rPr>
              <a:t>上屋倉庫事業</a:t>
            </a:r>
            <a:endParaRPr lang="en-US" altLang="ja-JP" sz="1200" b="1" dirty="0">
              <a:solidFill>
                <a:srgbClr val="0070C0"/>
              </a:solidFill>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05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上屋・附設事務所・貯炭場・荷さばき地等を有し、利用者</a:t>
            </a:r>
            <a:r>
              <a:rPr lang="ja-JP" altLang="en-US" sz="1100" dirty="0" smtClean="0">
                <a:latin typeface="メイリオ" panose="020B0604030504040204" pitchFamily="50" charset="-128"/>
                <a:ea typeface="メイリオ" panose="020B0604030504040204" pitchFamily="50" charset="-128"/>
              </a:rPr>
              <a:t>の用に</a:t>
            </a:r>
            <a:r>
              <a:rPr lang="ja-JP" altLang="en-US" sz="1100" dirty="0">
                <a:latin typeface="メイリオ" panose="020B0604030504040204" pitchFamily="50" charset="-128"/>
                <a:ea typeface="メイリオ" panose="020B0604030504040204" pitchFamily="50" charset="-128"/>
              </a:rPr>
              <a:t>供することで、民間の倉庫事業などとともに、大阪港の荷さばき・保管業務の一翼を担っています。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上屋とは、岸壁または、物揚場に面した水際第一線に設置され、輸出入貨物の荷さばきと一時的保管を行う場所です。港営事業</a:t>
            </a:r>
            <a:r>
              <a:rPr lang="ja-JP" altLang="en-US" sz="1100" dirty="0" smtClean="0">
                <a:latin typeface="メイリオ" panose="020B0604030504040204" pitchFamily="50" charset="-128"/>
                <a:ea typeface="メイリオ" panose="020B0604030504040204" pitchFamily="50" charset="-128"/>
              </a:rPr>
              <a:t>会計所管の</a:t>
            </a:r>
            <a:r>
              <a:rPr lang="ja-JP" altLang="en-US" sz="1100" dirty="0">
                <a:latin typeface="メイリオ" panose="020B0604030504040204" pitchFamily="50" charset="-128"/>
                <a:ea typeface="メイリオ" panose="020B0604030504040204" pitchFamily="50" charset="-128"/>
              </a:rPr>
              <a:t>上屋には、一般上屋をはじめ青果物上屋、船客</a:t>
            </a:r>
            <a:r>
              <a:rPr lang="ja-JP" altLang="en-US" sz="1100" dirty="0" smtClean="0">
                <a:latin typeface="メイリオ" panose="020B0604030504040204" pitchFamily="50" charset="-128"/>
                <a:ea typeface="メイリオ" panose="020B0604030504040204" pitchFamily="50" charset="-128"/>
              </a:rPr>
              <a:t>上屋が</a:t>
            </a:r>
            <a:r>
              <a:rPr lang="ja-JP" altLang="en-US" sz="1100" dirty="0">
                <a:latin typeface="メイリオ" panose="020B0604030504040204" pitchFamily="50" charset="-128"/>
                <a:ea typeface="メイリオ" panose="020B0604030504040204" pitchFamily="50" charset="-128"/>
              </a:rPr>
              <a:t>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附設事務所は、貨物の受け渡し業務の</a:t>
            </a:r>
            <a:r>
              <a:rPr lang="ja-JP" altLang="en-US" sz="1100" dirty="0" smtClean="0">
                <a:latin typeface="メイリオ" panose="020B0604030504040204" pitchFamily="50" charset="-128"/>
                <a:ea typeface="メイリオ" panose="020B0604030504040204" pitchFamily="50" charset="-128"/>
              </a:rPr>
              <a:t>確認等を</a:t>
            </a:r>
            <a:r>
              <a:rPr lang="ja-JP" altLang="en-US" sz="1100" dirty="0">
                <a:latin typeface="メイリオ" panose="020B0604030504040204" pitchFamily="50" charset="-128"/>
                <a:ea typeface="メイリオ" panose="020B0604030504040204" pitchFamily="50" charset="-128"/>
              </a:rPr>
              <a:t>行うところで、上屋に付属したものと荷さばき地に単独で設置されているものがあります。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貯炭場は</a:t>
            </a:r>
            <a:r>
              <a:rPr lang="ja-JP" altLang="en-US" sz="1100" dirty="0" smtClean="0">
                <a:latin typeface="メイリオ" panose="020B0604030504040204" pitchFamily="50" charset="-128"/>
                <a:ea typeface="メイリオ" panose="020B0604030504040204" pitchFamily="50" charset="-128"/>
              </a:rPr>
              <a:t>、石炭</a:t>
            </a:r>
            <a:r>
              <a:rPr lang="ja-JP" altLang="en-US" sz="1100" dirty="0">
                <a:latin typeface="メイリオ" panose="020B0604030504040204" pitchFamily="50" charset="-128"/>
                <a:ea typeface="メイリオ" panose="020B0604030504040204" pitchFamily="50" charset="-128"/>
              </a:rPr>
              <a:t>を一時的に保管する施設です。</a:t>
            </a:r>
            <a:endParaRPr lang="en-US" altLang="ja-JP" sz="1100" dirty="0">
              <a:latin typeface="メイリオ" panose="020B0604030504040204" pitchFamily="50" charset="-128"/>
              <a:ea typeface="メイリオ" panose="020B0604030504040204" pitchFamily="50" charset="-128"/>
            </a:endParaRPr>
          </a:p>
          <a:p>
            <a:pPr marL="342900" lvl="1" indent="-20">
              <a:lnSpc>
                <a:spcPct val="150000"/>
              </a:lnSpc>
              <a:buNone/>
            </a:pPr>
            <a:r>
              <a:rPr lang="ja-JP" altLang="en-US" sz="1100" dirty="0">
                <a:latin typeface="メイリオ" panose="020B0604030504040204" pitchFamily="50" charset="-128"/>
                <a:ea typeface="メイリオ" panose="020B0604030504040204" pitchFamily="50" charset="-128"/>
              </a:rPr>
              <a:t>　荷さばき地は、岸壁及び物揚場の背後にあり、貨物の荷</a:t>
            </a:r>
            <a:r>
              <a:rPr lang="ja-JP" altLang="en-US" sz="1100" dirty="0" smtClean="0">
                <a:latin typeface="メイリオ" panose="020B0604030504040204" pitchFamily="50" charset="-128"/>
                <a:ea typeface="メイリオ" panose="020B0604030504040204" pitchFamily="50" charset="-128"/>
              </a:rPr>
              <a:t>さばきを</a:t>
            </a:r>
            <a:r>
              <a:rPr lang="ja-JP" altLang="en-US" sz="1100" dirty="0">
                <a:latin typeface="メイリオ" panose="020B0604030504040204" pitchFamily="50" charset="-128"/>
                <a:ea typeface="メイリオ" panose="020B0604030504040204" pitchFamily="50" charset="-128"/>
              </a:rPr>
              <a:t>行うところです。</a:t>
            </a:r>
            <a:endParaRPr lang="en-US" altLang="ja-JP" sz="11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04029" y="1055618"/>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smtClean="0">
                <a:latin typeface="メイリオ" panose="020B0604030504040204" pitchFamily="50" charset="-128"/>
                <a:ea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rPr>
              <a:t>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smtClean="0">
                <a:solidFill>
                  <a:srgbClr val="0070C0"/>
                </a:solidFill>
                <a:latin typeface="メイリオ" panose="020B0604030504040204" pitchFamily="50" charset="-128"/>
                <a:ea typeface="メイリオ" panose="020B0604030504040204" pitchFamily="50" charset="-128"/>
              </a:rPr>
              <a:t>4,614</a:t>
            </a:r>
            <a:r>
              <a:rPr lang="ja-JP" altLang="en-US" sz="1400" b="1" dirty="0" smtClean="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前年度比</a:t>
            </a:r>
            <a:r>
              <a:rPr lang="en-US" altLang="ja-JP" sz="1400" dirty="0" smtClean="0">
                <a:latin typeface="メイリオ" panose="020B0604030504040204" pitchFamily="50" charset="-128"/>
                <a:ea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rPr>
              <a:t>百万円</a:t>
            </a:r>
            <a:r>
              <a:rPr lang="ja-JP" altLang="en-US" sz="1400" dirty="0">
                <a:latin typeface="メイリオ" panose="020B0604030504040204" pitchFamily="50" charset="-128"/>
                <a:ea typeface="メイリオ" panose="020B0604030504040204" pitchFamily="50" charset="-128"/>
              </a:rPr>
              <a:t>）</a:t>
            </a:r>
          </a:p>
        </p:txBody>
      </p:sp>
      <p:sp>
        <p:nvSpPr>
          <p:cNvPr id="8" name="テキスト ボックス 7"/>
          <p:cNvSpPr txBox="1"/>
          <p:nvPr/>
        </p:nvSpPr>
        <p:spPr>
          <a:xfrm>
            <a:off x="3457878" y="1058706"/>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smtClean="0">
                <a:latin typeface="メイリオ" panose="020B0604030504040204" pitchFamily="50" charset="-128"/>
                <a:ea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rPr>
              <a:t>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smtClean="0">
                <a:solidFill>
                  <a:srgbClr val="0070C0"/>
                </a:solidFill>
                <a:latin typeface="メイリオ" panose="020B0604030504040204" pitchFamily="50" charset="-128"/>
                <a:ea typeface="メイリオ" panose="020B0604030504040204" pitchFamily="50" charset="-128"/>
              </a:rPr>
              <a:t>1,003</a:t>
            </a:r>
            <a:r>
              <a:rPr lang="ja-JP" altLang="en-US" sz="1400" b="1" dirty="0" smtClean="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前年度比</a:t>
            </a:r>
            <a:r>
              <a:rPr lang="en-US" altLang="ja-JP" sz="1400" dirty="0" smtClean="0">
                <a:latin typeface="メイリオ" panose="020B0604030504040204" pitchFamily="50" charset="-128"/>
                <a:ea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rPr>
              <a:t>百万円</a:t>
            </a:r>
            <a:r>
              <a:rPr lang="ja-JP" altLang="en-US" sz="1400" dirty="0">
                <a:latin typeface="メイリオ" panose="020B0604030504040204" pitchFamily="50" charset="-128"/>
                <a:ea typeface="メイリオ" panose="020B0604030504040204" pitchFamily="50" charset="-128"/>
              </a:rPr>
              <a:t>）</a:t>
            </a:r>
          </a:p>
        </p:txBody>
      </p:sp>
      <p:sp>
        <p:nvSpPr>
          <p:cNvPr id="12" name="コンテンツ プレースホルダー 2"/>
          <p:cNvSpPr txBox="1">
            <a:spLocks/>
          </p:cNvSpPr>
          <p:nvPr/>
        </p:nvSpPr>
        <p:spPr>
          <a:xfrm>
            <a:off x="4754272" y="5463023"/>
            <a:ext cx="2260676" cy="99530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荷役機械事業 業務量</a:t>
            </a:r>
            <a:r>
              <a:rPr lang="ja-JP" altLang="en-US" sz="800" dirty="0" smtClean="0">
                <a:latin typeface="メイリオ" panose="020B0604030504040204" pitchFamily="50" charset="-128"/>
                <a:ea typeface="メイリオ" panose="020B0604030504040204" pitchFamily="50" charset="-128"/>
              </a:rPr>
              <a:t>（令和元年度</a:t>
            </a:r>
            <a:r>
              <a:rPr lang="ja-JP" altLang="en-US" sz="800" dirty="0">
                <a:latin typeface="メイリオ" panose="020B0604030504040204" pitchFamily="50" charset="-128"/>
                <a:ea typeface="メイリオ" panose="020B0604030504040204" pitchFamily="50" charset="-128"/>
              </a:rPr>
              <a:t>）</a:t>
            </a:r>
            <a:endParaRPr lang="en-US" altLang="ja-JP" sz="1000" b="1"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基数</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２</a:t>
            </a:r>
            <a:r>
              <a:rPr lang="ja-JP" altLang="en-US" sz="1050" dirty="0">
                <a:latin typeface="メイリオ" panose="020B0604030504040204" pitchFamily="50" charset="-128"/>
                <a:ea typeface="メイリオ" panose="020B0604030504040204" pitchFamily="50" charset="-128"/>
              </a:rPr>
              <a:t>基</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100" dirty="0">
                <a:latin typeface="メイリオ" panose="020B0604030504040204" pitchFamily="50" charset="-128"/>
                <a:ea typeface="メイリオ" panose="020B0604030504040204" pitchFamily="50" charset="-128"/>
              </a:rPr>
              <a:t>業務量</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711</a:t>
            </a:r>
            <a:r>
              <a:rPr lang="ja-JP" altLang="en-US" sz="1050" dirty="0" smtClean="0">
                <a:latin typeface="メイリオ" panose="020B0604030504040204" pitchFamily="50" charset="-128"/>
                <a:ea typeface="メイリオ" panose="020B0604030504040204" pitchFamily="50" charset="-128"/>
              </a:rPr>
              <a:t>時間</a:t>
            </a:r>
            <a:endParaRPr lang="en-US" altLang="ja-JP" sz="1050" dirty="0">
              <a:latin typeface="メイリオ" panose="020B0604030504040204" pitchFamily="50" charset="-128"/>
              <a:ea typeface="メイリオ" panose="020B0604030504040204" pitchFamily="50" charset="-128"/>
            </a:endParaRPr>
          </a:p>
        </p:txBody>
      </p:sp>
      <p:sp>
        <p:nvSpPr>
          <p:cNvPr id="15" name="コンテンツ プレースホルダー 2"/>
          <p:cNvSpPr txBox="1">
            <a:spLocks/>
          </p:cNvSpPr>
          <p:nvPr/>
        </p:nvSpPr>
        <p:spPr>
          <a:xfrm>
            <a:off x="4740481" y="6807693"/>
            <a:ext cx="2274467" cy="276408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100" b="1" dirty="0">
                <a:latin typeface="メイリオ" panose="020B0604030504040204" pitchFamily="50" charset="-128"/>
                <a:ea typeface="メイリオ" panose="020B0604030504040204" pitchFamily="50" charset="-128"/>
              </a:rPr>
              <a:t>上屋倉庫</a:t>
            </a:r>
            <a:r>
              <a:rPr lang="ja-JP" altLang="en-US" sz="1100" b="1" dirty="0" smtClean="0">
                <a:latin typeface="メイリオ" panose="020B0604030504040204" pitchFamily="50" charset="-128"/>
                <a:ea typeface="メイリオ" panose="020B0604030504040204" pitchFamily="50" charset="-128"/>
              </a:rPr>
              <a:t>事業 業務量</a:t>
            </a:r>
            <a:r>
              <a:rPr lang="ja-JP" altLang="en-US" sz="800" dirty="0" smtClean="0">
                <a:latin typeface="メイリオ" panose="020B0604030504040204" pitchFamily="50" charset="-128"/>
                <a:ea typeface="メイリオ" panose="020B0604030504040204" pitchFamily="50" charset="-128"/>
              </a:rPr>
              <a:t>（令和元年度）</a:t>
            </a:r>
            <a:endParaRPr lang="en-US" altLang="ja-JP" sz="1100" b="1" dirty="0" smtClean="0">
              <a:latin typeface="メイリオ" panose="020B0604030504040204" pitchFamily="50" charset="-128"/>
              <a:ea typeface="メイリオ" panose="020B0604030504040204" pitchFamily="50" charset="-128"/>
            </a:endParaRPr>
          </a:p>
          <a:p>
            <a:pPr marL="342880" lvl="1" indent="0">
              <a:buNone/>
            </a:pPr>
            <a:r>
              <a:rPr lang="ja-JP" altLang="en-US" sz="1050" dirty="0" smtClean="0">
                <a:latin typeface="メイリオ" panose="020B0604030504040204" pitchFamily="50" charset="-128"/>
                <a:ea typeface="メイリオ" panose="020B0604030504040204" pitchFamily="50" charset="-128"/>
              </a:rPr>
              <a:t>上屋</a:t>
            </a:r>
            <a:endParaRPr lang="en-US" altLang="ja-JP" sz="1050" dirty="0" smtClean="0">
              <a:latin typeface="メイリオ" panose="020B0604030504040204" pitchFamily="50" charset="-128"/>
              <a:ea typeface="メイリオ" panose="020B0604030504040204" pitchFamily="50" charset="-128"/>
            </a:endParaRPr>
          </a:p>
          <a:p>
            <a:pPr marL="342860" lvl="1" indent="0">
              <a:buNone/>
            </a:pPr>
            <a:r>
              <a:rPr lang="ja-JP" altLang="en-US" sz="1050" dirty="0" smtClean="0">
                <a:latin typeface="メイリオ" panose="020B0604030504040204" pitchFamily="50" charset="-128"/>
                <a:ea typeface="メイリオ" panose="020B0604030504040204" pitchFamily="50" charset="-128"/>
              </a:rPr>
              <a:t>　施設数</a:t>
            </a:r>
            <a:r>
              <a:rPr lang="ja-JP" altLang="en-US"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80</a:t>
            </a:r>
            <a:r>
              <a:rPr lang="ja-JP" altLang="en-US" sz="1050" dirty="0" smtClean="0">
                <a:latin typeface="メイリオ" panose="020B0604030504040204" pitchFamily="50" charset="-128"/>
                <a:ea typeface="メイリオ" panose="020B0604030504040204" pitchFamily="50" charset="-128"/>
              </a:rPr>
              <a:t>棟</a:t>
            </a:r>
            <a:endParaRPr lang="en-US" altLang="ja-JP" sz="1000" dirty="0">
              <a:latin typeface="メイリオ" panose="020B0604030504040204" pitchFamily="50" charset="-128"/>
              <a:ea typeface="メイリオ" panose="020B0604030504040204" pitchFamily="50" charset="-128"/>
            </a:endParaRPr>
          </a:p>
          <a:p>
            <a:pPr marL="342860" lvl="1" indent="0">
              <a:buNone/>
            </a:pPr>
            <a:r>
              <a:rPr lang="ja-JP" altLang="en-US" sz="1050" dirty="0" smtClean="0">
                <a:latin typeface="メイリオ" panose="020B0604030504040204" pitchFamily="50" charset="-128"/>
                <a:ea typeface="メイリオ" panose="020B0604030504040204" pitchFamily="50" charset="-128"/>
              </a:rPr>
              <a:t>　面積</a:t>
            </a:r>
            <a:r>
              <a:rPr lang="ja-JP" altLang="en-US"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237,471</a:t>
            </a:r>
            <a:r>
              <a:rPr lang="ja-JP" altLang="en-US" sz="1050" dirty="0" smtClean="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342880" lvl="1" indent="0">
              <a:buNone/>
            </a:pPr>
            <a:r>
              <a:rPr lang="ja-JP" altLang="en-US" sz="1050" dirty="0">
                <a:latin typeface="メイリオ" panose="020B0604030504040204" pitchFamily="50" charset="-128"/>
                <a:ea typeface="メイリオ" panose="020B0604030504040204" pitchFamily="50" charset="-128"/>
              </a:rPr>
              <a:t>附設事務所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smtClean="0">
                <a:latin typeface="メイリオ" panose="020B0604030504040204" pitchFamily="50" charset="-128"/>
                <a:ea typeface="メイリオ" panose="020B0604030504040204" pitchFamily="50" charset="-128"/>
              </a:rPr>
              <a:t>   施設数</a:t>
            </a:r>
            <a:r>
              <a:rPr lang="ja-JP" altLang="en-US"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48</a:t>
            </a:r>
            <a:r>
              <a:rPr lang="ja-JP" altLang="en-US" sz="1050" dirty="0">
                <a:latin typeface="メイリオ" panose="020B0604030504040204" pitchFamily="50" charset="-128"/>
                <a:ea typeface="メイリオ" panose="020B0604030504040204" pitchFamily="50" charset="-128"/>
              </a:rPr>
              <a:t>ヵ所</a:t>
            </a:r>
            <a:endParaRPr lang="en-US" altLang="ja-JP" sz="1050" dirty="0">
              <a:latin typeface="メイリオ" panose="020B0604030504040204" pitchFamily="50" charset="-128"/>
              <a:ea typeface="メイリオ" panose="020B0604030504040204" pitchFamily="50" charset="-128"/>
            </a:endParaRPr>
          </a:p>
          <a:p>
            <a:pPr marL="342860" lvl="1" indent="0">
              <a:buNone/>
            </a:pPr>
            <a:r>
              <a:rPr lang="ja-JP" altLang="en-US" sz="1050" dirty="0" smtClean="0">
                <a:latin typeface="メイリオ" panose="020B0604030504040204" pitchFamily="50" charset="-128"/>
                <a:ea typeface="メイリオ" panose="020B0604030504040204" pitchFamily="50" charset="-128"/>
              </a:rPr>
              <a:t>   面積</a:t>
            </a:r>
            <a:r>
              <a:rPr lang="ja-JP" altLang="en-US"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13,699</a:t>
            </a:r>
            <a:r>
              <a:rPr lang="ja-JP" altLang="en-US" sz="1050" dirty="0">
                <a:latin typeface="メイリオ" panose="020B0604030504040204" pitchFamily="50" charset="-128"/>
                <a:ea typeface="メイリオ" panose="020B0604030504040204" pitchFamily="50" charset="-128"/>
              </a:rPr>
              <a:t>㎡</a:t>
            </a:r>
            <a:endParaRPr lang="en-US" altLang="ja-JP" sz="1350" dirty="0">
              <a:latin typeface="メイリオ" panose="020B0604030504040204" pitchFamily="50" charset="-128"/>
              <a:ea typeface="メイリオ" panose="020B0604030504040204" pitchFamily="50" charset="-128"/>
            </a:endParaRPr>
          </a:p>
          <a:p>
            <a:pPr marL="342880" lvl="1" indent="0">
              <a:buNone/>
            </a:pPr>
            <a:r>
              <a:rPr lang="ja-JP" altLang="en-US" sz="1050" dirty="0" smtClean="0">
                <a:latin typeface="メイリオ" panose="020B0604030504040204" pitchFamily="50" charset="-128"/>
                <a:ea typeface="メイリオ" panose="020B0604030504040204" pitchFamily="50" charset="-128"/>
              </a:rPr>
              <a:t>貯炭場</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smtClean="0">
                <a:latin typeface="メイリオ" panose="020B0604030504040204" pitchFamily="50" charset="-128"/>
                <a:ea typeface="メイリオ" panose="020B0604030504040204" pitchFamily="50" charset="-128"/>
              </a:rPr>
              <a:t>   面積</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3,052</a:t>
            </a:r>
            <a:r>
              <a:rPr lang="ja-JP" altLang="en-US" sz="1050" dirty="0" smtClean="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ja-JP" altLang="en-US" sz="1050" dirty="0" smtClean="0">
                <a:latin typeface="メイリオ" panose="020B0604030504040204" pitchFamily="50" charset="-128"/>
                <a:ea typeface="メイリオ" panose="020B0604030504040204" pitchFamily="50" charset="-128"/>
              </a:rPr>
              <a:t>荷さばき地</a:t>
            </a:r>
            <a:endParaRPr lang="en-US" altLang="ja-JP" sz="1050" dirty="0">
              <a:latin typeface="メイリオ" panose="020B0604030504040204" pitchFamily="50" charset="-128"/>
              <a:ea typeface="メイリオ" panose="020B0604030504040204" pitchFamily="50" charset="-128"/>
            </a:endParaRPr>
          </a:p>
          <a:p>
            <a:pPr marL="342880" lvl="1" indent="0">
              <a:buNone/>
            </a:pPr>
            <a:r>
              <a:rPr lang="en-US" altLang="ja-JP" sz="1050" dirty="0">
                <a:latin typeface="メイリオ" panose="020B0604030504040204" pitchFamily="50" charset="-128"/>
                <a:ea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面積</a:t>
            </a:r>
            <a:r>
              <a:rPr lang="ja-JP" altLang="en-US" sz="1200"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987,271</a:t>
            </a:r>
            <a:r>
              <a:rPr lang="ja-JP" altLang="en-US" sz="1050" dirty="0" smtClean="0">
                <a:latin typeface="メイリオ" panose="020B0604030504040204" pitchFamily="50" charset="-128"/>
                <a:ea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endParaRPr>
          </a:p>
        </p:txBody>
      </p:sp>
      <p:sp>
        <p:nvSpPr>
          <p:cNvPr id="16"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7" name="テキスト ボックス 16"/>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５</a:t>
            </a:r>
          </a:p>
        </p:txBody>
      </p:sp>
      <p:cxnSp>
        <p:nvCxnSpPr>
          <p:cNvPr id="18" name="直線コネクタ 17"/>
          <p:cNvCxnSpPr/>
          <p:nvPr/>
        </p:nvCxnSpPr>
        <p:spPr>
          <a:xfrm>
            <a:off x="1064890" y="6648770"/>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067162" y="5335168"/>
            <a:ext cx="3708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41260" y="737704"/>
            <a:ext cx="4852610"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3042479" y="2398246"/>
            <a:ext cx="3676207" cy="2853175"/>
          </a:xfrm>
          <a:prstGeom prst="rect">
            <a:avLst/>
          </a:prstGeom>
        </p:spPr>
      </p:pic>
      <p:pic>
        <p:nvPicPr>
          <p:cNvPr id="9" name="図 8"/>
          <p:cNvPicPr>
            <a:picLocks noChangeAspect="1"/>
          </p:cNvPicPr>
          <p:nvPr/>
        </p:nvPicPr>
        <p:blipFill>
          <a:blip r:embed="rId3"/>
          <a:stretch>
            <a:fillRect/>
          </a:stretch>
        </p:blipFill>
        <p:spPr>
          <a:xfrm>
            <a:off x="143629" y="2071317"/>
            <a:ext cx="2883658" cy="3029975"/>
          </a:xfrm>
          <a:prstGeom prst="rect">
            <a:avLst/>
          </a:prstGeom>
        </p:spPr>
      </p:pic>
    </p:spTree>
    <p:extLst>
      <p:ext uri="{BB962C8B-B14F-4D97-AF65-F5344CB8AC3E}">
        <p14:creationId xmlns:p14="http://schemas.microsoft.com/office/powerpoint/2010/main" val="2005816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 y="3705796"/>
            <a:ext cx="6858001" cy="6053339"/>
          </a:xfrm>
          <a:prstGeom prst="rect">
            <a:avLst/>
          </a:prstGeom>
          <a:solidFill>
            <a:schemeClr val="accent1">
              <a:lumMod val="20000"/>
              <a:lumOff val="80000"/>
              <a:alpha val="23000"/>
            </a:schemeClr>
          </a:solidFill>
          <a:ln>
            <a:solidFill>
              <a:schemeClr val="accent1">
                <a:lumMod val="20000"/>
                <a:lumOff val="80000"/>
                <a:alpha val="2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コンテンツ プレースホルダー 2"/>
          <p:cNvSpPr txBox="1">
            <a:spLocks/>
          </p:cNvSpPr>
          <p:nvPr/>
        </p:nvSpPr>
        <p:spPr>
          <a:xfrm>
            <a:off x="71069" y="3656174"/>
            <a:ext cx="6629751" cy="234226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None/>
            </a:pPr>
            <a:r>
              <a:rPr lang="ja-JP" altLang="en-US" sz="1200" b="1" dirty="0">
                <a:solidFill>
                  <a:srgbClr val="0070C0"/>
                </a:solidFill>
                <a:latin typeface="メイリオ" panose="020B0604030504040204" pitchFamily="50" charset="-128"/>
                <a:ea typeface="メイリオ" panose="020B0604030504040204" pitchFamily="50" charset="-128"/>
              </a:rPr>
              <a:t>港湾施設提供事業経営</a:t>
            </a:r>
            <a:r>
              <a:rPr lang="ja-JP" altLang="en-US" sz="1200" b="1" dirty="0" smtClean="0">
                <a:solidFill>
                  <a:srgbClr val="0070C0"/>
                </a:solidFill>
                <a:latin typeface="メイリオ" panose="020B0604030504040204" pitchFamily="50" charset="-128"/>
                <a:ea typeface="メイリオ" panose="020B0604030504040204" pitchFamily="50" charset="-128"/>
              </a:rPr>
              <a:t>計画 </a:t>
            </a:r>
            <a:r>
              <a:rPr lang="en-US" altLang="ja-JP" sz="1200" b="1" dirty="0" smtClean="0">
                <a:solidFill>
                  <a:srgbClr val="0070C0"/>
                </a:solidFill>
                <a:latin typeface="メイリオ" panose="020B0604030504040204" pitchFamily="50" charset="-128"/>
                <a:ea typeface="メイリオ" panose="020B0604030504040204" pitchFamily="50" charset="-128"/>
              </a:rPr>
              <a:t>Ver.3.0</a:t>
            </a:r>
            <a:r>
              <a:rPr lang="ja-JP" altLang="en-US" sz="1100" dirty="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pPr marL="0" indent="0">
              <a:lnSpc>
                <a:spcPct val="150000"/>
              </a:lnSpc>
              <a:buNone/>
            </a:pPr>
            <a:r>
              <a:rPr lang="ja-JP" altLang="en-US" sz="110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港湾</a:t>
            </a:r>
            <a:r>
              <a:rPr lang="ja-JP" altLang="en-US" sz="1050" dirty="0">
                <a:latin typeface="メイリオ" panose="020B0604030504040204" pitchFamily="50" charset="-128"/>
                <a:ea typeface="メイリオ" panose="020B0604030504040204" pitchFamily="50" charset="-128"/>
              </a:rPr>
              <a:t>施設提供事業では、取り巻く状況の変化や事業の全般的な課題、</a:t>
            </a:r>
            <a:r>
              <a:rPr lang="ja-JP" altLang="en-US" sz="1050" dirty="0" smtClean="0">
                <a:latin typeface="メイリオ" panose="020B0604030504040204" pitchFamily="50" charset="-128"/>
                <a:ea typeface="メイリオ" panose="020B0604030504040204" pitchFamily="50" charset="-128"/>
              </a:rPr>
              <a:t>施設毎の</a:t>
            </a:r>
            <a:r>
              <a:rPr lang="ja-JP" altLang="en-US" sz="1050" dirty="0">
                <a:latin typeface="メイリオ" panose="020B0604030504040204" pitchFamily="50" charset="-128"/>
                <a:ea typeface="メイリオ" panose="020B0604030504040204" pitchFamily="50" charset="-128"/>
              </a:rPr>
              <a:t>個別課題を踏まえた経営の抜本的な改革を実施し、施設の老朽化に伴い将来予測される事業リスクや利用者ニーズに対応できる財務体質の向上を図ることにより、大阪港の競争力を強化することを目的に「港湾施設提供事業経営計画」を平成</a:t>
            </a:r>
            <a:r>
              <a:rPr lang="en-US" altLang="ja-JP" sz="1050" dirty="0">
                <a:latin typeface="メイリオ" panose="020B0604030504040204" pitchFamily="50" charset="-128"/>
                <a:ea typeface="メイリオ" panose="020B0604030504040204" pitchFamily="50" charset="-128"/>
              </a:rPr>
              <a:t>30</a:t>
            </a:r>
            <a:r>
              <a:rPr lang="ja-JP" altLang="en-US" sz="1050" dirty="0">
                <a:latin typeface="メイリオ" panose="020B0604030504040204" pitchFamily="50" charset="-128"/>
                <a:ea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月に策定</a:t>
            </a:r>
            <a:r>
              <a:rPr lang="ja-JP" altLang="en-US" sz="1050" dirty="0" smtClean="0">
                <a:latin typeface="メイリオ" panose="020B0604030504040204" pitchFamily="50" charset="-128"/>
                <a:ea typeface="メイリオ" panose="020B0604030504040204" pitchFamily="50" charset="-128"/>
              </a:rPr>
              <a:t>しました。</a:t>
            </a:r>
            <a:endParaRPr lang="en-US" altLang="ja-JP" sz="10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050" dirty="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その後、平成</a:t>
            </a:r>
            <a:r>
              <a:rPr lang="en-US" altLang="ja-JP" sz="1050" dirty="0" smtClean="0">
                <a:latin typeface="メイリオ" panose="020B0604030504040204" pitchFamily="50" charset="-128"/>
                <a:ea typeface="メイリオ" panose="020B0604030504040204" pitchFamily="50" charset="-128"/>
              </a:rPr>
              <a:t>30</a:t>
            </a:r>
            <a:r>
              <a:rPr lang="ja-JP" altLang="en-US" sz="1050" dirty="0" smtClean="0">
                <a:latin typeface="メイリオ" panose="020B0604030504040204" pitchFamily="50" charset="-128"/>
                <a:ea typeface="メイリオ" panose="020B0604030504040204" pitchFamily="50" charset="-128"/>
              </a:rPr>
              <a:t>年度の決算結果を基にした「全般的課題」及び「個別課題」の確認による必要な経営改善策の策定や、過去に抽出した課題の改善状況の検討による経営改善策の効果と必要に応じた経営改善策の修正を行った「港湾施設提供事業経営計画 </a:t>
            </a:r>
            <a:r>
              <a:rPr lang="en-US" altLang="ja-JP" sz="1050" dirty="0" smtClean="0">
                <a:latin typeface="メイリオ" panose="020B0604030504040204" pitchFamily="50" charset="-128"/>
                <a:ea typeface="メイリオ" panose="020B0604030504040204" pitchFamily="50" charset="-128"/>
              </a:rPr>
              <a:t>Ver.3.0</a:t>
            </a:r>
            <a:r>
              <a:rPr lang="ja-JP" altLang="en-US" sz="1050" dirty="0" smtClean="0">
                <a:latin typeface="メイリオ" panose="020B0604030504040204" pitchFamily="50" charset="-128"/>
                <a:ea typeface="メイリオ" panose="020B0604030504040204" pitchFamily="50" charset="-128"/>
              </a:rPr>
              <a:t>」を令和２年３月に策定しました。</a:t>
            </a:r>
            <a:endParaRPr lang="en-US" altLang="ja-JP" sz="1050" dirty="0">
              <a:latin typeface="メイリオ" panose="020B0604030504040204" pitchFamily="50" charset="-128"/>
              <a:ea typeface="メイリオ" panose="020B0604030504040204" pitchFamily="50" charset="-128"/>
            </a:endParaRPr>
          </a:p>
          <a:p>
            <a:pPr marL="342880" lvl="1" indent="0">
              <a:lnSpc>
                <a:spcPct val="150000"/>
              </a:lnSpc>
              <a:buNone/>
            </a:pPr>
            <a:endParaRPr lang="en-US" altLang="ja-JP" sz="1100" dirty="0">
              <a:latin typeface="メイリオ" panose="020B0604030504040204" pitchFamily="50" charset="-128"/>
              <a:ea typeface="メイリオ" panose="020B0604030504040204" pitchFamily="50" charset="-128"/>
            </a:endParaRPr>
          </a:p>
        </p:txBody>
      </p:sp>
      <p:sp>
        <p:nvSpPr>
          <p:cNvPr id="12"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3" name="テキスト ボックス 12"/>
          <p:cNvSpPr txBox="1"/>
          <p:nvPr/>
        </p:nvSpPr>
        <p:spPr>
          <a:xfrm>
            <a:off x="6589977" y="9690556"/>
            <a:ext cx="287258"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６</a:t>
            </a:r>
          </a:p>
        </p:txBody>
      </p:sp>
      <p:sp>
        <p:nvSpPr>
          <p:cNvPr id="15" name="正方形/長方形 14"/>
          <p:cNvSpPr/>
          <p:nvPr/>
        </p:nvSpPr>
        <p:spPr>
          <a:xfrm>
            <a:off x="135157" y="6176404"/>
            <a:ext cx="2198884" cy="3047298"/>
          </a:xfrm>
          <a:prstGeom prst="rect">
            <a:avLst/>
          </a:prstGeom>
          <a:ln w="19050">
            <a:solidFill>
              <a:srgbClr val="7030A0"/>
            </a:solidFill>
          </a:ln>
        </p:spPr>
        <p:txBody>
          <a:bodyPr wrap="square" anchor="t">
            <a:noAutofit/>
          </a:bodyPr>
          <a:lstStyle/>
          <a:p>
            <a:pPr algn="just"/>
            <a:endParaRPr lang="en-US" altLang="ja-JP" sz="6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Ⅰ.</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上屋をはじめとした所管施設の補修強化</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➤限りある財源を予防保全型の補修に可能な限り充当して</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いくことで、所管施設の延命化及び機能維持に努めていく。</a:t>
            </a: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Ⅱ.</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高度な物流機能を持った所管施設の更新</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Ⅲ.</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所管施設の更新にあたっての積極的な民間活力の導入</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➤更新投資においては、</a:t>
            </a:r>
            <a:r>
              <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rPr>
              <a:t>PFI</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手法を活用するなど、民間活力の導入に積極的に取り組む。</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Ⅳ.</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競争力のある使用料体系への見直し</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うち、「新たな等級の設置」については、令和</a:t>
            </a:r>
            <a:r>
              <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年度から実施</a:t>
            </a: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Ⅴ.</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取扱貨物量が増加し所管施設の稼働率向上につながるインセンティブの実施</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Ⅵ.</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大阪港内での物流の効率化につながるインセンティブの実施</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➤大阪港内における渋滞の緩和など、物流の効率化に資するユーザーの取り組みに対して、使用料の軽減や事業への支援などを検討する。</a:t>
            </a:r>
            <a:endPar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正方形/長方形 15"/>
          <p:cNvSpPr/>
          <p:nvPr/>
        </p:nvSpPr>
        <p:spPr>
          <a:xfrm>
            <a:off x="2396157" y="6176404"/>
            <a:ext cx="2168243" cy="3047298"/>
          </a:xfrm>
          <a:prstGeom prst="rect">
            <a:avLst/>
          </a:prstGeom>
          <a:ln w="19050">
            <a:solidFill>
              <a:srgbClr val="7030A0"/>
            </a:solidFill>
          </a:ln>
        </p:spPr>
        <p:txBody>
          <a:bodyPr wrap="square" anchor="t">
            <a:noAutofit/>
          </a:bodyPr>
          <a:lstStyle/>
          <a:p>
            <a:pPr algn="just"/>
            <a:endParaRPr lang="en-US" altLang="ja-JP" sz="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①稼働率</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向上のための分析及び戦略</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策定が必要</a:t>
            </a:r>
            <a:r>
              <a:rPr lang="ja-JP" altLang="en-US" sz="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rPr>
              <a:t>SWOT</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分析・事業者ヒアリング</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などを踏まえた</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競争力強化</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策</a:t>
            </a:r>
            <a:r>
              <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rPr>
              <a:t> </a:t>
            </a: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②過大</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な土地賃借料負担</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埋立事業へ</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の支払</a:t>
            </a:r>
            <a:r>
              <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➤赤字</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施設の個別課題を改善</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した上で生じた留保</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資金を活用した</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、埠頭用地</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購入の促進</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③収益性</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の低い「一体使用荷さばき地</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」の必要性の</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検証</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➤現状</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の利用実態に支障が</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生じない範囲で一体</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使用荷さばき地</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を通常の「荷さばき地</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へ転換</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④老朽化</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する上屋への対応</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➤上屋</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を更新投資するに</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あたってのルールを策定</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⑤港営</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事業会計を構成する施設提供</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事業と埋立事業</a:t>
            </a:r>
            <a:r>
              <a:rPr lang="ja-JP" altLang="en-US" sz="700" b="1" i="1" kern="100" dirty="0">
                <a:latin typeface="メイリオ" panose="020B0604030504040204" pitchFamily="50" charset="-128"/>
                <a:ea typeface="メイリオ" panose="020B0604030504040204" pitchFamily="50" charset="-128"/>
                <a:cs typeface="Times New Roman" panose="02020603050405020304" pitchFamily="18" charset="0"/>
              </a:rPr>
              <a:t>の区分の明確化</a:t>
            </a:r>
            <a:endParaRPr lang="en-US" altLang="ja-JP" sz="700" b="1"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➤港営</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事業会計を分離する</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など様々な手法及びその実施の是非について研究</a:t>
            </a:r>
            <a:r>
              <a:rPr lang="ja-JP" altLang="en-US" sz="600" kern="100" dirty="0">
                <a:latin typeface="メイリオ" panose="020B0604030504040204" pitchFamily="50" charset="-128"/>
                <a:ea typeface="メイリオ" panose="020B0604030504040204" pitchFamily="50" charset="-128"/>
                <a:cs typeface="Times New Roman" panose="02020603050405020304" pitchFamily="18" charset="0"/>
              </a:rPr>
              <a:t>・検討</a:t>
            </a:r>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を行う。</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7" name="正方形/長方形 16"/>
          <p:cNvSpPr/>
          <p:nvPr/>
        </p:nvSpPr>
        <p:spPr>
          <a:xfrm>
            <a:off x="2410386" y="6180516"/>
            <a:ext cx="1610876"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smtClean="0">
                <a:solidFill>
                  <a:schemeClr val="bg1"/>
                </a:solidFill>
                <a:latin typeface="メイリオ" panose="020B0604030504040204" pitchFamily="50" charset="-128"/>
                <a:ea typeface="メイリオ" panose="020B0604030504040204" pitchFamily="50" charset="-128"/>
              </a:rPr>
              <a:t>全般的課題解決</a:t>
            </a:r>
            <a:r>
              <a:rPr lang="ja-JP" altLang="en-US" sz="700" dirty="0">
                <a:solidFill>
                  <a:schemeClr val="bg1"/>
                </a:solidFill>
                <a:latin typeface="メイリオ" panose="020B0604030504040204" pitchFamily="50" charset="-128"/>
                <a:ea typeface="メイリオ" panose="020B0604030504040204" pitchFamily="50" charset="-128"/>
              </a:rPr>
              <a:t>のための経営改善</a:t>
            </a:r>
            <a:r>
              <a:rPr lang="ja-JP" altLang="en-US" sz="700" dirty="0" smtClean="0">
                <a:solidFill>
                  <a:schemeClr val="bg1"/>
                </a:solidFill>
                <a:latin typeface="メイリオ" panose="020B0604030504040204" pitchFamily="50" charset="-128"/>
                <a:ea typeface="メイリオ" panose="020B0604030504040204" pitchFamily="50" charset="-128"/>
              </a:rPr>
              <a:t>策</a:t>
            </a:r>
            <a:endParaRPr lang="ja-JP" altLang="en-US" sz="700" dirty="0">
              <a:solidFill>
                <a:schemeClr val="bg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4626516" y="6180516"/>
            <a:ext cx="2154952" cy="3043186"/>
          </a:xfrm>
          <a:prstGeom prst="rect">
            <a:avLst/>
          </a:prstGeom>
          <a:ln w="19050" cmpd="thinThick">
            <a:solidFill>
              <a:srgbClr val="7030A0"/>
            </a:solidFill>
            <a:prstDash val="solid"/>
          </a:ln>
        </p:spPr>
        <p:txBody>
          <a:bodyPr wrap="square" anchor="t">
            <a:noAutofit/>
          </a:bodyPr>
          <a:lstStyle/>
          <a:p>
            <a:pPr algn="just"/>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①</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700" i="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➤咲洲地区でのコンテナ貨物取扱にかかわる今後の検討なども踏まえ、本埠頭の活用方針を再検討する。　</a:t>
            </a:r>
            <a:r>
              <a:rPr lang="ja-JP" altLang="en-US" sz="600" b="1"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➤荷役機械事業の継続の可否を判断する。</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②青果物関連施設</a:t>
            </a:r>
            <a:endPar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➤安治川は設備の廃止を検討し、雑貨上屋の需要の掘り起こしを行う。</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➤北港白津は施設の改良を検討し、取扱貨物量の増加による稼働率の向上を図る。</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③</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700" i="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➤荷さばき地の使用箇所を集約した上で一部を廃止</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④</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700" i="1" kern="100" dirty="0" smtClean="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700" i="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➤荷さばき地の使用箇所を集約した上で一部を廃止</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⑤</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地区西荷さばき地</a:t>
            </a:r>
            <a:endParaRPr lang="en-US" altLang="ja-JP" sz="700" i="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➤隣接地と合わせた一体的利用も検討</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⑥その他の低稼働地区（</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E</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700" b="1" i="1" kern="100" dirty="0" smtClean="0">
                <a:latin typeface="メイリオ" panose="020B0604030504040204" pitchFamily="50" charset="-128"/>
                <a:ea typeface="メイリオ" panose="020B0604030504040204" pitchFamily="50" charset="-128"/>
                <a:cs typeface="Times New Roman" panose="02020603050405020304" pitchFamily="18" charset="0"/>
              </a:rPr>
              <a:t>地区）</a:t>
            </a:r>
            <a:endParaRPr lang="en-US" altLang="ja-JP" sz="700" i="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➤補修費を精査するとともに、新たな需要の掘り起こしを行う。</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⑦</a:t>
            </a:r>
            <a:r>
              <a:rPr lang="en-US" altLang="ja-JP" sz="7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L</a:t>
            </a:r>
            <a:r>
              <a:rPr lang="ja-JP" altLang="en-US" sz="7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地区基部荷さばき地</a:t>
            </a:r>
            <a:endParaRPr lang="en-US" altLang="ja-JP" sz="7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⑧北港白津地区荷さばき地</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⑨</a:t>
            </a:r>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➤新たな需要の掘り起こしを行う。</a:t>
            </a:r>
            <a:endParaRPr lang="en-US" altLang="ja-JP" sz="6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⑩</a:t>
            </a:r>
            <a:r>
              <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700" b="1" kern="100" dirty="0" smtClean="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700" b="1"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600" kern="100" dirty="0" smtClean="0">
                <a:latin typeface="メイリオ" panose="020B0604030504040204" pitchFamily="50" charset="-128"/>
                <a:ea typeface="メイリオ" panose="020B0604030504040204" pitchFamily="50" charset="-128"/>
                <a:cs typeface="Times New Roman" panose="02020603050405020304" pitchFamily="18" charset="0"/>
              </a:rPr>
              <a:t>➤荷さばき地の底地を優先的に大阪港埋立事業から取得する。</a:t>
            </a:r>
            <a:endParaRPr lang="en-US" altLang="ja-JP" sz="6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正方形/長方形 18"/>
          <p:cNvSpPr/>
          <p:nvPr/>
        </p:nvSpPr>
        <p:spPr>
          <a:xfrm>
            <a:off x="4627853" y="6193538"/>
            <a:ext cx="1525322"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smtClean="0"/>
              <a:t>個別</a:t>
            </a:r>
            <a:r>
              <a:rPr lang="ja-JP" altLang="en-US" sz="700" dirty="0"/>
              <a:t>課題解決のための経営改善</a:t>
            </a:r>
            <a:r>
              <a:rPr lang="ja-JP" altLang="en-US" sz="700" dirty="0" smtClean="0"/>
              <a:t>策</a:t>
            </a:r>
            <a:endParaRPr lang="ja-JP" altLang="en-US" sz="700" dirty="0"/>
          </a:p>
        </p:txBody>
      </p:sp>
      <p:sp>
        <p:nvSpPr>
          <p:cNvPr id="20" name="正方形/長方形 19"/>
          <p:cNvSpPr/>
          <p:nvPr/>
        </p:nvSpPr>
        <p:spPr>
          <a:xfrm>
            <a:off x="156927" y="6180516"/>
            <a:ext cx="717339" cy="180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smtClean="0"/>
              <a:t>競争力</a:t>
            </a:r>
            <a:r>
              <a:rPr lang="ja-JP" altLang="en-US" sz="700" dirty="0" smtClean="0">
                <a:latin typeface="メイリオ" panose="020B0604030504040204" pitchFamily="50" charset="-128"/>
                <a:ea typeface="メイリオ" panose="020B0604030504040204" pitchFamily="50" charset="-128"/>
              </a:rPr>
              <a:t>強化</a:t>
            </a:r>
            <a:r>
              <a:rPr lang="ja-JP" altLang="en-US" sz="700" dirty="0" smtClean="0"/>
              <a:t>策</a:t>
            </a:r>
            <a:endParaRPr lang="ja-JP" altLang="en-US" sz="700" dirty="0"/>
          </a:p>
        </p:txBody>
      </p:sp>
      <p:sp>
        <p:nvSpPr>
          <p:cNvPr id="21" name="正方形/長方形 20"/>
          <p:cNvSpPr/>
          <p:nvPr/>
        </p:nvSpPr>
        <p:spPr>
          <a:xfrm>
            <a:off x="-19236" y="5919204"/>
            <a:ext cx="2619375" cy="31057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900" b="1" dirty="0" smtClean="0">
                <a:solidFill>
                  <a:schemeClr val="accent1">
                    <a:lumMod val="50000"/>
                  </a:schemeClr>
                </a:solidFill>
                <a:latin typeface="メイリオ" panose="020B0604030504040204" pitchFamily="50" charset="-128"/>
                <a:ea typeface="メイリオ" panose="020B0604030504040204" pitchFamily="50" charset="-128"/>
              </a:rPr>
              <a:t>「港湾施設提供事業経営計画 </a:t>
            </a:r>
            <a:r>
              <a:rPr lang="en-US" altLang="ja-JP" sz="900" b="1" dirty="0" smtClean="0">
                <a:solidFill>
                  <a:schemeClr val="accent1">
                    <a:lumMod val="50000"/>
                  </a:schemeClr>
                </a:solidFill>
                <a:latin typeface="メイリオ" panose="020B0604030504040204" pitchFamily="50" charset="-128"/>
                <a:ea typeface="メイリオ" panose="020B0604030504040204" pitchFamily="50" charset="-128"/>
              </a:rPr>
              <a:t>Ver.3.0</a:t>
            </a:r>
            <a:r>
              <a:rPr lang="ja-JP" altLang="en-US" sz="900" b="1" dirty="0" smtClean="0">
                <a:solidFill>
                  <a:schemeClr val="accent1">
                    <a:lumMod val="50000"/>
                  </a:schemeClr>
                </a:solidFill>
                <a:latin typeface="メイリオ" panose="020B0604030504040204" pitchFamily="50" charset="-128"/>
                <a:ea typeface="メイリオ" panose="020B0604030504040204" pitchFamily="50" charset="-128"/>
              </a:rPr>
              <a:t>」の概要</a:t>
            </a:r>
            <a:endParaRPr lang="ja-JP" altLang="en-US" sz="900" b="1"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4" name="屈折矢印 3"/>
          <p:cNvSpPr/>
          <p:nvPr/>
        </p:nvSpPr>
        <p:spPr>
          <a:xfrm flipH="1">
            <a:off x="994269" y="9235440"/>
            <a:ext cx="4822670" cy="433850"/>
          </a:xfrm>
          <a:prstGeom prst="bentUpArrow">
            <a:avLst>
              <a:gd name="adj1" fmla="val 48605"/>
              <a:gd name="adj2" fmla="val 50000"/>
              <a:gd name="adj3" fmla="val 35907"/>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latin typeface="メイリオ" panose="020B0604030504040204" pitchFamily="50" charset="-128"/>
                <a:ea typeface="メイリオ" panose="020B0604030504040204" pitchFamily="50" charset="-128"/>
              </a:rPr>
              <a:t>経営改善策の実施により財源</a:t>
            </a:r>
            <a:r>
              <a:rPr lang="ja-JP" altLang="en-US" sz="800" b="1" dirty="0">
                <a:latin typeface="メイリオ" panose="020B0604030504040204" pitchFamily="50" charset="-128"/>
                <a:ea typeface="メイリオ" panose="020B0604030504040204" pitchFamily="50" charset="-128"/>
              </a:rPr>
              <a:t>を</a:t>
            </a:r>
            <a:r>
              <a:rPr kumimoji="1" lang="ja-JP" altLang="en-US" sz="800" b="1" dirty="0" smtClean="0">
                <a:latin typeface="メイリオ" panose="020B0604030504040204" pitchFamily="50" charset="-128"/>
                <a:ea typeface="メイリオ" panose="020B0604030504040204" pitchFamily="50" charset="-128"/>
              </a:rPr>
              <a:t>確保し、競争力強化策を進める。</a:t>
            </a:r>
            <a:endParaRPr kumimoji="1" lang="ja-JP" altLang="en-US" sz="800" b="1"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5517467" y="9235439"/>
            <a:ext cx="299472" cy="276293"/>
          </a:xfrm>
          <a:prstGeom prst="rect">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313827" y="9235440"/>
            <a:ext cx="299472" cy="223814"/>
          </a:xfrm>
          <a:prstGeom prst="rect">
            <a:avLst/>
          </a:prstGeom>
          <a:solidFill>
            <a:srgbClr val="43C3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156927" y="430442"/>
            <a:ext cx="3237257" cy="3206774"/>
          </a:xfrm>
          <a:prstGeom prst="rect">
            <a:avLst/>
          </a:prstGeom>
        </p:spPr>
      </p:pic>
      <p:pic>
        <p:nvPicPr>
          <p:cNvPr id="6" name="図 5"/>
          <p:cNvPicPr>
            <a:picLocks noChangeAspect="1"/>
          </p:cNvPicPr>
          <p:nvPr/>
        </p:nvPicPr>
        <p:blipFill>
          <a:blip r:embed="rId3"/>
          <a:stretch>
            <a:fillRect/>
          </a:stretch>
        </p:blipFill>
        <p:spPr>
          <a:xfrm>
            <a:off x="3463563" y="430442"/>
            <a:ext cx="3237257" cy="3206774"/>
          </a:xfrm>
          <a:prstGeom prst="rect">
            <a:avLst/>
          </a:prstGeom>
        </p:spPr>
      </p:pic>
    </p:spTree>
    <p:extLst>
      <p:ext uri="{BB962C8B-B14F-4D97-AF65-F5344CB8AC3E}">
        <p14:creationId xmlns:p14="http://schemas.microsoft.com/office/powerpoint/2010/main" val="3918354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大阪港</a:t>
            </a:r>
            <a:r>
              <a:rPr lang="ja-JP" altLang="en-US" sz="1600" b="1" dirty="0">
                <a:latin typeface="メイリオ" panose="020B0604030504040204" pitchFamily="50" charset="-128"/>
                <a:ea typeface="メイリオ" panose="020B0604030504040204" pitchFamily="50" charset="-128"/>
              </a:rPr>
              <a:t>埋立事業</a:t>
            </a:r>
          </a:p>
        </p:txBody>
      </p:sp>
      <p:sp>
        <p:nvSpPr>
          <p:cNvPr id="3" name="コンテンツ プレースホルダー 2"/>
          <p:cNvSpPr>
            <a:spLocks noGrp="1"/>
          </p:cNvSpPr>
          <p:nvPr>
            <p:ph idx="1"/>
          </p:nvPr>
        </p:nvSpPr>
        <p:spPr>
          <a:xfrm>
            <a:off x="83683" y="8099474"/>
            <a:ext cx="6782155" cy="1863149"/>
          </a:xfrm>
        </p:spPr>
        <p:txBody>
          <a:bodyPr>
            <a:normAutofit/>
          </a:bodyPr>
          <a:lstStyle/>
          <a:p>
            <a:pPr marL="0" indent="0">
              <a:lnSpc>
                <a:spcPct val="150000"/>
              </a:lnSpc>
              <a:buNone/>
            </a:pPr>
            <a:r>
              <a:rPr lang="ja-JP" altLang="en-US" sz="1200" b="1" dirty="0">
                <a:solidFill>
                  <a:srgbClr val="0070C0"/>
                </a:solidFill>
                <a:latin typeface="メイリオ" panose="020B0604030504040204" pitchFamily="50" charset="-128"/>
                <a:ea typeface="メイリオ" panose="020B0604030504040204" pitchFamily="50" charset="-128"/>
              </a:rPr>
              <a:t>大阪港埋立事業</a:t>
            </a:r>
            <a:endParaRPr lang="en-US" altLang="ja-JP" sz="1200" b="1" dirty="0" smtClean="0">
              <a:solidFill>
                <a:srgbClr val="0070C0"/>
              </a:solidFill>
              <a:latin typeface="メイリオ" panose="020B0604030504040204" pitchFamily="50" charset="-128"/>
              <a:ea typeface="メイリオ" panose="020B0604030504040204" pitchFamily="50" charset="-128"/>
            </a:endParaRPr>
          </a:p>
          <a:p>
            <a:pPr marL="342881" lvl="1" indent="0">
              <a:lnSpc>
                <a:spcPct val="150000"/>
              </a:lnSpc>
              <a:buNone/>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大阪港</a:t>
            </a:r>
            <a:r>
              <a:rPr lang="ja-JP" altLang="en-US" sz="1100" dirty="0">
                <a:latin typeface="メイリオ" panose="020B0604030504040204" pitchFamily="50" charset="-128"/>
                <a:ea typeface="メイリオ" panose="020B0604030504040204" pitchFamily="50" charset="-128"/>
              </a:rPr>
              <a:t>埋立事業は、公有水面の埋立により取得した咲洲（南港）地区、舞洲（北港北）地区及び鶴浜地区の埋立地を、埠頭用地、公園・緑地及び道路等の行政財産となる市有地等を除き、普通財産として土地利用計画に応じて企業等へ分譲しています。</a:t>
            </a:r>
            <a:endParaRPr lang="en-US" altLang="ja-JP" sz="1100" dirty="0">
              <a:latin typeface="メイリオ" panose="020B0604030504040204" pitchFamily="50" charset="-128"/>
              <a:ea typeface="メイリオ" panose="020B0604030504040204" pitchFamily="50" charset="-128"/>
            </a:endParaRPr>
          </a:p>
          <a:p>
            <a:pPr marL="342881" lvl="1" indent="0">
              <a:lnSpc>
                <a:spcPct val="150000"/>
              </a:lnSpc>
              <a:buNone/>
            </a:pPr>
            <a:r>
              <a:rPr lang="ja-JP" altLang="en-US" sz="1100" dirty="0">
                <a:latin typeface="メイリオ" panose="020B0604030504040204" pitchFamily="50" charset="-128"/>
                <a:ea typeface="メイリオ" panose="020B0604030504040204" pitchFamily="50" charset="-128"/>
              </a:rPr>
              <a:t>　また夢洲（北港南）地区については、平成</a:t>
            </a:r>
            <a:r>
              <a:rPr lang="en-US" altLang="ja-JP" sz="1100" dirty="0">
                <a:latin typeface="メイリオ" panose="020B0604030504040204" pitchFamily="50" charset="-128"/>
                <a:ea typeface="メイリオ" panose="020B0604030504040204" pitchFamily="50" charset="-128"/>
              </a:rPr>
              <a:t>19</a:t>
            </a:r>
            <a:r>
              <a:rPr lang="ja-JP" altLang="en-US" sz="1100" dirty="0">
                <a:latin typeface="メイリオ" panose="020B0604030504040204" pitchFamily="50" charset="-128"/>
                <a:ea typeface="メイリオ" panose="020B0604030504040204" pitchFamily="50" charset="-128"/>
              </a:rPr>
              <a:t>年度末に一般会計より会計移行</a:t>
            </a:r>
            <a:r>
              <a:rPr lang="ja-JP" altLang="en-US" sz="1100" dirty="0" smtClean="0">
                <a:latin typeface="メイリオ" panose="020B0604030504040204" pitchFamily="50" charset="-128"/>
                <a:ea typeface="メイリオ" panose="020B0604030504040204" pitchFamily="50" charset="-128"/>
              </a:rPr>
              <a:t>し、造成</a:t>
            </a:r>
            <a:r>
              <a:rPr lang="ja-JP" altLang="en-US" sz="1100" dirty="0">
                <a:latin typeface="メイリオ" panose="020B0604030504040204" pitchFamily="50" charset="-128"/>
                <a:ea typeface="メイリオ" panose="020B0604030504040204" pitchFamily="50" charset="-128"/>
              </a:rPr>
              <a:t>及び都市基盤整備が完了した一部の</a:t>
            </a:r>
            <a:r>
              <a:rPr lang="ja-JP" altLang="en-US" sz="1100" dirty="0" smtClean="0">
                <a:latin typeface="メイリオ" panose="020B0604030504040204" pitchFamily="50" charset="-128"/>
                <a:ea typeface="メイリオ" panose="020B0604030504040204" pitchFamily="50" charset="-128"/>
              </a:rPr>
              <a:t>区画を平成</a:t>
            </a:r>
            <a:r>
              <a:rPr lang="en-US" altLang="ja-JP" sz="1100" dirty="0">
                <a:latin typeface="メイリオ" panose="020B0604030504040204" pitchFamily="50" charset="-128"/>
                <a:ea typeface="メイリオ" panose="020B0604030504040204" pitchFamily="50" charset="-128"/>
              </a:rPr>
              <a:t>24</a:t>
            </a:r>
            <a:r>
              <a:rPr lang="ja-JP" altLang="en-US" sz="1100" dirty="0">
                <a:latin typeface="メイリオ" panose="020B0604030504040204" pitchFamily="50" charset="-128"/>
                <a:ea typeface="メイリオ" panose="020B0604030504040204" pitchFamily="50" charset="-128"/>
              </a:rPr>
              <a:t>年度より</a:t>
            </a:r>
            <a:r>
              <a:rPr lang="ja-JP" altLang="en-US" sz="1100" dirty="0" smtClean="0">
                <a:latin typeface="メイリオ" panose="020B0604030504040204" pitchFamily="50" charset="-128"/>
                <a:ea typeface="メイリオ" panose="020B0604030504040204" pitchFamily="50" charset="-128"/>
              </a:rPr>
              <a:t>売却して</a:t>
            </a:r>
            <a:r>
              <a:rPr lang="ja-JP" altLang="en-US" sz="1100" dirty="0">
                <a:latin typeface="メイリオ" panose="020B0604030504040204" pitchFamily="50" charset="-128"/>
                <a:ea typeface="メイリオ" panose="020B0604030504040204" pitchFamily="50" charset="-128"/>
              </a:rPr>
              <a:t>います。</a:t>
            </a:r>
            <a:endParaRPr lang="en-US" altLang="ja-JP" sz="11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38125" y="1093292"/>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営業収益</a:t>
            </a:r>
            <a:r>
              <a:rPr lang="ja-JP" altLang="en-US" sz="1200" dirty="0" smtClean="0">
                <a:latin typeface="メイリオ" panose="020B0604030504040204" pitchFamily="50" charset="-128"/>
                <a:ea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rPr>
              <a:t>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smtClean="0">
                <a:solidFill>
                  <a:srgbClr val="0070C0"/>
                </a:solidFill>
                <a:latin typeface="メイリオ" panose="020B0604030504040204" pitchFamily="50" charset="-128"/>
                <a:ea typeface="メイリオ" panose="020B0604030504040204" pitchFamily="50" charset="-128"/>
              </a:rPr>
              <a:t>10,688</a:t>
            </a:r>
            <a:r>
              <a:rPr lang="ja-JP" altLang="en-US" sz="1400" b="1" dirty="0" smtClean="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前年度比</a:t>
            </a:r>
            <a:r>
              <a:rPr lang="en-US" altLang="ja-JP" sz="1400" dirty="0" smtClean="0">
                <a:latin typeface="メイリオ" panose="020B0604030504040204" pitchFamily="50" charset="-128"/>
                <a:ea typeface="メイリオ" panose="020B0604030504040204" pitchFamily="50" charset="-128"/>
              </a:rPr>
              <a:t>+1,003</a:t>
            </a:r>
            <a:r>
              <a:rPr lang="ja-JP" altLang="en-US" sz="1400" dirty="0" smtClean="0">
                <a:latin typeface="メイリオ" panose="020B0604030504040204" pitchFamily="50" charset="-128"/>
                <a:ea typeface="メイリオ" panose="020B0604030504040204" pitchFamily="50" charset="-128"/>
              </a:rPr>
              <a:t>百万円</a:t>
            </a:r>
            <a:r>
              <a:rPr lang="ja-JP" altLang="en-US" sz="1400" dirty="0">
                <a:latin typeface="メイリオ" panose="020B0604030504040204" pitchFamily="50" charset="-128"/>
                <a:ea typeface="メイリオ" panose="020B0604030504040204" pitchFamily="50" charset="-128"/>
              </a:rPr>
              <a:t>）</a:t>
            </a:r>
          </a:p>
        </p:txBody>
      </p:sp>
      <p:sp>
        <p:nvSpPr>
          <p:cNvPr id="7" name="テキスト ボックス 6"/>
          <p:cNvSpPr txBox="1"/>
          <p:nvPr/>
        </p:nvSpPr>
        <p:spPr>
          <a:xfrm>
            <a:off x="3333248" y="1093292"/>
            <a:ext cx="2838450" cy="1046440"/>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営業損益</a:t>
            </a:r>
            <a:r>
              <a:rPr lang="ja-JP" altLang="en-US" sz="1200" dirty="0" smtClean="0">
                <a:latin typeface="メイリオ" panose="020B0604030504040204" pitchFamily="50" charset="-128"/>
                <a:ea typeface="メイリオ" panose="020B0604030504040204" pitchFamily="50" charset="-128"/>
              </a:rPr>
              <a:t>（令和元年度</a:t>
            </a:r>
            <a:r>
              <a:rPr lang="ja-JP" altLang="en-US" sz="1200" dirty="0">
                <a:latin typeface="メイリオ" panose="020B0604030504040204" pitchFamily="50" charset="-128"/>
                <a:ea typeface="メイリオ" panose="020B0604030504040204" pitchFamily="50" charset="-128"/>
              </a:rPr>
              <a:t>決算）</a:t>
            </a:r>
            <a:endParaRPr lang="en-US" altLang="ja-JP" sz="12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pPr lvl="1"/>
            <a:r>
              <a:rPr lang="en-US" altLang="ja-JP" sz="2400" b="1" dirty="0" smtClean="0">
                <a:solidFill>
                  <a:srgbClr val="0070C0"/>
                </a:solidFill>
                <a:latin typeface="メイリオ" panose="020B0604030504040204" pitchFamily="50" charset="-128"/>
                <a:ea typeface="メイリオ" panose="020B0604030504040204" pitchFamily="50" charset="-128"/>
              </a:rPr>
              <a:t>6,935</a:t>
            </a:r>
            <a:r>
              <a:rPr lang="ja-JP" altLang="en-US" sz="1400" b="1" dirty="0" smtClean="0">
                <a:solidFill>
                  <a:srgbClr val="0070C0"/>
                </a:solidFill>
                <a:latin typeface="メイリオ" panose="020B0604030504040204" pitchFamily="50" charset="-128"/>
                <a:ea typeface="メイリオ" panose="020B0604030504040204" pitchFamily="50" charset="-128"/>
              </a:rPr>
              <a:t>百万円</a:t>
            </a:r>
            <a:endParaRPr lang="en-US" altLang="ja-JP" sz="1400" b="1" dirty="0">
              <a:solidFill>
                <a:srgbClr val="0070C0"/>
              </a:solidFill>
              <a:latin typeface="メイリオ" panose="020B0604030504040204" pitchFamily="50" charset="-128"/>
              <a:ea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前年度比</a:t>
            </a:r>
            <a:r>
              <a:rPr lang="en-US" altLang="ja-JP" sz="1400" dirty="0" smtClean="0">
                <a:latin typeface="メイリオ" panose="020B0604030504040204" pitchFamily="50" charset="-128"/>
                <a:ea typeface="メイリオ" panose="020B0604030504040204" pitchFamily="50" charset="-128"/>
              </a:rPr>
              <a:t>+1,052</a:t>
            </a:r>
            <a:r>
              <a:rPr lang="ja-JP" altLang="en-US" sz="1400" dirty="0" smtClean="0">
                <a:latin typeface="メイリオ" panose="020B0604030504040204" pitchFamily="50" charset="-128"/>
                <a:ea typeface="メイリオ" panose="020B0604030504040204" pitchFamily="50" charset="-128"/>
              </a:rPr>
              <a:t>百万円</a:t>
            </a:r>
            <a:r>
              <a:rPr lang="ja-JP" altLang="en-US" sz="1400" dirty="0">
                <a:latin typeface="メイリオ" panose="020B0604030504040204" pitchFamily="50" charset="-128"/>
                <a:ea typeface="メイリオ" panose="020B0604030504040204" pitchFamily="50" charset="-128"/>
              </a:rPr>
              <a:t>）</a:t>
            </a:r>
          </a:p>
        </p:txBody>
      </p:sp>
      <p:sp>
        <p:nvSpPr>
          <p:cNvPr id="13"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5" name="テキスト ボックス 14"/>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７</a:t>
            </a:r>
          </a:p>
        </p:txBody>
      </p:sp>
      <p:cxnSp>
        <p:nvCxnSpPr>
          <p:cNvPr id="11" name="直線コネクタ 10"/>
          <p:cNvCxnSpPr/>
          <p:nvPr/>
        </p:nvCxnSpPr>
        <p:spPr>
          <a:xfrm>
            <a:off x="1287936" y="8264051"/>
            <a:ext cx="5436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41260" y="756365"/>
            <a:ext cx="5032147"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a:t>
            </a:r>
            <a:r>
              <a:rPr lang="ja-JP" altLang="en-US" sz="1400" b="1" dirty="0" smtClean="0">
                <a:solidFill>
                  <a:srgbClr val="FF0000"/>
                </a:solidFill>
                <a:latin typeface="メイリオ" panose="020B0604030504040204" pitchFamily="50" charset="-128"/>
                <a:ea typeface="メイリオ" panose="020B0604030504040204" pitchFamily="50" charset="-128"/>
              </a:rPr>
              <a:t>提供</a:t>
            </a:r>
            <a:r>
              <a:rPr kumimoji="1" lang="ja-JP" altLang="en-US" sz="1400" b="1" dirty="0" smtClean="0">
                <a:solidFill>
                  <a:srgbClr val="FF0000"/>
                </a:solidFill>
                <a:latin typeface="メイリオ" panose="020B0604030504040204" pitchFamily="50" charset="-128"/>
                <a:ea typeface="メイリオ" panose="020B0604030504040204" pitchFamily="50" charset="-128"/>
              </a:rPr>
              <a:t>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3029664" y="2247036"/>
            <a:ext cx="3779848" cy="3243353"/>
          </a:xfrm>
          <a:prstGeom prst="rect">
            <a:avLst/>
          </a:prstGeom>
        </p:spPr>
      </p:pic>
      <p:pic>
        <p:nvPicPr>
          <p:cNvPr id="8" name="図 7"/>
          <p:cNvPicPr>
            <a:picLocks noChangeAspect="1"/>
          </p:cNvPicPr>
          <p:nvPr/>
        </p:nvPicPr>
        <p:blipFill>
          <a:blip r:embed="rId3"/>
          <a:stretch>
            <a:fillRect/>
          </a:stretch>
        </p:blipFill>
        <p:spPr>
          <a:xfrm>
            <a:off x="83683" y="5432358"/>
            <a:ext cx="6712278" cy="2725148"/>
          </a:xfrm>
          <a:prstGeom prst="rect">
            <a:avLst/>
          </a:prstGeom>
        </p:spPr>
      </p:pic>
      <p:pic>
        <p:nvPicPr>
          <p:cNvPr id="9" name="図 8"/>
          <p:cNvPicPr>
            <a:picLocks noChangeAspect="1"/>
          </p:cNvPicPr>
          <p:nvPr/>
        </p:nvPicPr>
        <p:blipFill>
          <a:blip r:embed="rId4"/>
          <a:stretch>
            <a:fillRect/>
          </a:stretch>
        </p:blipFill>
        <p:spPr>
          <a:xfrm>
            <a:off x="143630" y="2118646"/>
            <a:ext cx="2816158" cy="3257090"/>
          </a:xfrm>
          <a:prstGeom prst="rect">
            <a:avLst/>
          </a:prstGeom>
        </p:spPr>
      </p:pic>
    </p:spTree>
    <p:extLst>
      <p:ext uri="{BB962C8B-B14F-4D97-AF65-F5344CB8AC3E}">
        <p14:creationId xmlns:p14="http://schemas.microsoft.com/office/powerpoint/2010/main" val="3403317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171450" y="915989"/>
            <a:ext cx="2582758" cy="261610"/>
          </a:xfrm>
          <a:prstGeom prst="rect">
            <a:avLst/>
          </a:prstGeom>
          <a:noFill/>
        </p:spPr>
        <p:txBody>
          <a:bodyPr wrap="none" rtlCol="0">
            <a:spAutoFit/>
          </a:bodyPr>
          <a:lstStyle/>
          <a:p>
            <a:r>
              <a:rPr lang="ja-JP" altLang="en-US" sz="1100" dirty="0" smtClean="0">
                <a:latin typeface="メイリオ" panose="020B0604030504040204" pitchFamily="50" charset="-128"/>
                <a:ea typeface="メイリオ" panose="020B0604030504040204" pitchFamily="50" charset="-128"/>
              </a:rPr>
              <a:t>令和元年度</a:t>
            </a:r>
            <a:r>
              <a:rPr lang="ja-JP" altLang="en-US" sz="1100" dirty="0">
                <a:latin typeface="メイリオ" panose="020B0604030504040204" pitchFamily="50" charset="-128"/>
                <a:ea typeface="メイリオ" panose="020B0604030504040204" pitchFamily="50" charset="-128"/>
              </a:rPr>
              <a:t>　売却契約締結土地位置図</a:t>
            </a:r>
          </a:p>
        </p:txBody>
      </p:sp>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4"/>
            </a:pPr>
            <a:r>
              <a:rPr lang="ja-JP" altLang="en-US" sz="1600" b="1" dirty="0">
                <a:latin typeface="メイリオ" panose="020B0604030504040204" pitchFamily="50" charset="-128"/>
                <a:ea typeface="メイリオ" panose="020B0604030504040204" pitchFamily="50" charset="-128"/>
              </a:rPr>
              <a:t>事業概要</a:t>
            </a:r>
          </a:p>
        </p:txBody>
      </p:sp>
      <p:sp>
        <p:nvSpPr>
          <p:cNvPr id="10" name="テキスト ボックス 9"/>
          <p:cNvSpPr txBox="1"/>
          <p:nvPr/>
        </p:nvSpPr>
        <p:spPr>
          <a:xfrm>
            <a:off x="6609215" y="9690556"/>
            <a:ext cx="24878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8</a:t>
            </a:r>
            <a:endParaRPr lang="ja-JP" altLang="en-US" sz="800" dirty="0">
              <a:latin typeface="メイリオ" panose="020B0604030504040204" pitchFamily="50" charset="-128"/>
              <a:ea typeface="メイリオ" panose="020B0604030504040204" pitchFamily="50" charset="-128"/>
            </a:endParaRPr>
          </a:p>
        </p:txBody>
      </p:sp>
      <p:pic>
        <p:nvPicPr>
          <p:cNvPr id="13" name="Picture 2" descr="埋立地白図"/>
          <p:cNvPicPr>
            <a:picLocks noChangeAspect="1" noChangeArrowheads="1"/>
          </p:cNvPicPr>
          <p:nvPr/>
        </p:nvPicPr>
        <p:blipFill>
          <a:blip r:embed="rId2" cstate="print"/>
          <a:srcRect l="10530" r="16408" b="4282"/>
          <a:stretch>
            <a:fillRect/>
          </a:stretch>
        </p:blipFill>
        <p:spPr bwMode="auto">
          <a:xfrm>
            <a:off x="454427" y="1177599"/>
            <a:ext cx="6068293" cy="4876800"/>
          </a:xfrm>
          <a:prstGeom prst="rect">
            <a:avLst/>
          </a:prstGeom>
          <a:noFill/>
        </p:spPr>
      </p:pic>
      <p:sp>
        <p:nvSpPr>
          <p:cNvPr id="3" name="平行四辺形 2"/>
          <p:cNvSpPr/>
          <p:nvPr/>
        </p:nvSpPr>
        <p:spPr>
          <a:xfrm rot="13399237">
            <a:off x="3051347" y="3893543"/>
            <a:ext cx="87475" cy="75414"/>
          </a:xfrm>
          <a:prstGeom prst="parallelogram">
            <a:avLst>
              <a:gd name="adj" fmla="val 74612"/>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29"/>
          <p:cNvSpPr/>
          <p:nvPr/>
        </p:nvSpPr>
        <p:spPr>
          <a:xfrm>
            <a:off x="3300445" y="3793331"/>
            <a:ext cx="135699" cy="63809"/>
          </a:xfrm>
          <a:custGeom>
            <a:avLst/>
            <a:gdLst>
              <a:gd name="connsiteX0" fmla="*/ 0 w 188118"/>
              <a:gd name="connsiteY0" fmla="*/ 83344 h 100013"/>
              <a:gd name="connsiteX1" fmla="*/ 61912 w 188118"/>
              <a:gd name="connsiteY1" fmla="*/ 100013 h 100013"/>
              <a:gd name="connsiteX2" fmla="*/ 169068 w 188118"/>
              <a:gd name="connsiteY2" fmla="*/ 83344 h 100013"/>
              <a:gd name="connsiteX3" fmla="*/ 188118 w 188118"/>
              <a:gd name="connsiteY3" fmla="*/ 26194 h 100013"/>
              <a:gd name="connsiteX4" fmla="*/ 88106 w 188118"/>
              <a:gd name="connsiteY4" fmla="*/ 0 h 100013"/>
              <a:gd name="connsiteX5" fmla="*/ 71437 w 188118"/>
              <a:gd name="connsiteY5" fmla="*/ 57150 h 100013"/>
              <a:gd name="connsiteX6" fmla="*/ 11906 w 188118"/>
              <a:gd name="connsiteY6" fmla="*/ 33338 h 100013"/>
              <a:gd name="connsiteX7" fmla="*/ 0 w 188118"/>
              <a:gd name="connsiteY7" fmla="*/ 83344 h 100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18" h="100013">
                <a:moveTo>
                  <a:pt x="0" y="83344"/>
                </a:moveTo>
                <a:lnTo>
                  <a:pt x="61912" y="100013"/>
                </a:lnTo>
                <a:lnTo>
                  <a:pt x="169068" y="83344"/>
                </a:lnTo>
                <a:lnTo>
                  <a:pt x="188118" y="26194"/>
                </a:lnTo>
                <a:lnTo>
                  <a:pt x="88106" y="0"/>
                </a:lnTo>
                <a:lnTo>
                  <a:pt x="71437" y="57150"/>
                </a:lnTo>
                <a:lnTo>
                  <a:pt x="11906" y="33338"/>
                </a:lnTo>
                <a:lnTo>
                  <a:pt x="0" y="83344"/>
                </a:lnTo>
                <a:close/>
              </a:path>
            </a:pathLst>
          </a:custGeom>
          <a:solidFill>
            <a:srgbClr val="FFC000"/>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1" name="フリーフォーム 30"/>
          <p:cNvSpPr/>
          <p:nvPr/>
        </p:nvSpPr>
        <p:spPr>
          <a:xfrm>
            <a:off x="2708099" y="5360716"/>
            <a:ext cx="39274" cy="37056"/>
          </a:xfrm>
          <a:custGeom>
            <a:avLst/>
            <a:gdLst>
              <a:gd name="connsiteX0" fmla="*/ 0 w 95250"/>
              <a:gd name="connsiteY0" fmla="*/ 26194 h 28575"/>
              <a:gd name="connsiteX1" fmla="*/ 95250 w 95250"/>
              <a:gd name="connsiteY1" fmla="*/ 0 h 28575"/>
              <a:gd name="connsiteX2" fmla="*/ 95250 w 95250"/>
              <a:gd name="connsiteY2" fmla="*/ 28575 h 28575"/>
              <a:gd name="connsiteX3" fmla="*/ 0 w 95250"/>
              <a:gd name="connsiteY3" fmla="*/ 26194 h 28575"/>
              <a:gd name="connsiteX0" fmla="*/ 0 w 95250"/>
              <a:gd name="connsiteY0" fmla="*/ 26194 h 28575"/>
              <a:gd name="connsiteX1" fmla="*/ 95250 w 95250"/>
              <a:gd name="connsiteY1" fmla="*/ 0 h 28575"/>
              <a:gd name="connsiteX2" fmla="*/ 95250 w 95250"/>
              <a:gd name="connsiteY2" fmla="*/ 28575 h 28575"/>
              <a:gd name="connsiteX3" fmla="*/ 35719 w 95250"/>
              <a:gd name="connsiteY3" fmla="*/ 26194 h 28575"/>
              <a:gd name="connsiteX4" fmla="*/ 0 w 95250"/>
              <a:gd name="connsiteY4" fmla="*/ 26194 h 28575"/>
              <a:gd name="connsiteX0" fmla="*/ 9524 w 104774"/>
              <a:gd name="connsiteY0" fmla="*/ 26194 h 45244"/>
              <a:gd name="connsiteX1" fmla="*/ 104774 w 104774"/>
              <a:gd name="connsiteY1" fmla="*/ 0 h 45244"/>
              <a:gd name="connsiteX2" fmla="*/ 104774 w 104774"/>
              <a:gd name="connsiteY2" fmla="*/ 28575 h 45244"/>
              <a:gd name="connsiteX3" fmla="*/ 0 w 104774"/>
              <a:gd name="connsiteY3" fmla="*/ 45244 h 45244"/>
              <a:gd name="connsiteX4" fmla="*/ 9524 w 104774"/>
              <a:gd name="connsiteY4" fmla="*/ 26194 h 45244"/>
              <a:gd name="connsiteX0" fmla="*/ 4762 w 100012"/>
              <a:gd name="connsiteY0" fmla="*/ 26194 h 52387"/>
              <a:gd name="connsiteX1" fmla="*/ 100012 w 100012"/>
              <a:gd name="connsiteY1" fmla="*/ 0 h 52387"/>
              <a:gd name="connsiteX2" fmla="*/ 100012 w 100012"/>
              <a:gd name="connsiteY2" fmla="*/ 28575 h 52387"/>
              <a:gd name="connsiteX3" fmla="*/ 0 w 100012"/>
              <a:gd name="connsiteY3" fmla="*/ 52387 h 52387"/>
              <a:gd name="connsiteX4" fmla="*/ 4762 w 100012"/>
              <a:gd name="connsiteY4" fmla="*/ 26194 h 52387"/>
              <a:gd name="connsiteX0" fmla="*/ 4762 w 100012"/>
              <a:gd name="connsiteY0" fmla="*/ 26194 h 52387"/>
              <a:gd name="connsiteX1" fmla="*/ 100012 w 100012"/>
              <a:gd name="connsiteY1" fmla="*/ 0 h 52387"/>
              <a:gd name="connsiteX2" fmla="*/ 50005 w 100012"/>
              <a:gd name="connsiteY2" fmla="*/ 33338 h 52387"/>
              <a:gd name="connsiteX3" fmla="*/ 0 w 100012"/>
              <a:gd name="connsiteY3" fmla="*/ 52387 h 52387"/>
              <a:gd name="connsiteX4" fmla="*/ 4762 w 100012"/>
              <a:gd name="connsiteY4" fmla="*/ 26194 h 52387"/>
              <a:gd name="connsiteX0" fmla="*/ 4762 w 50005"/>
              <a:gd name="connsiteY0" fmla="*/ 9526 h 35719"/>
              <a:gd name="connsiteX1" fmla="*/ 42862 w 50005"/>
              <a:gd name="connsiteY1" fmla="*/ 0 h 35719"/>
              <a:gd name="connsiteX2" fmla="*/ 50005 w 50005"/>
              <a:gd name="connsiteY2" fmla="*/ 16670 h 35719"/>
              <a:gd name="connsiteX3" fmla="*/ 0 w 50005"/>
              <a:gd name="connsiteY3" fmla="*/ 35719 h 35719"/>
              <a:gd name="connsiteX4" fmla="*/ 4762 w 50005"/>
              <a:gd name="connsiteY4" fmla="*/ 9526 h 35719"/>
              <a:gd name="connsiteX0" fmla="*/ 4762 w 50005"/>
              <a:gd name="connsiteY0" fmla="*/ 22990 h 49183"/>
              <a:gd name="connsiteX1" fmla="*/ 47885 w 50005"/>
              <a:gd name="connsiteY1" fmla="*/ 0 h 49183"/>
              <a:gd name="connsiteX2" fmla="*/ 50005 w 50005"/>
              <a:gd name="connsiteY2" fmla="*/ 30134 h 49183"/>
              <a:gd name="connsiteX3" fmla="*/ 0 w 50005"/>
              <a:gd name="connsiteY3" fmla="*/ 49183 h 49183"/>
              <a:gd name="connsiteX4" fmla="*/ 4762 w 50005"/>
              <a:gd name="connsiteY4" fmla="*/ 22990 h 49183"/>
              <a:gd name="connsiteX0" fmla="*/ 4762 w 50005"/>
              <a:gd name="connsiteY0" fmla="*/ 22990 h 49183"/>
              <a:gd name="connsiteX1" fmla="*/ 47885 w 50005"/>
              <a:gd name="connsiteY1" fmla="*/ 0 h 49183"/>
              <a:gd name="connsiteX2" fmla="*/ 48208 w 50005"/>
              <a:gd name="connsiteY2" fmla="*/ 3277 h 49183"/>
              <a:gd name="connsiteX3" fmla="*/ 50005 w 50005"/>
              <a:gd name="connsiteY3" fmla="*/ 30134 h 49183"/>
              <a:gd name="connsiteX4" fmla="*/ 0 w 50005"/>
              <a:gd name="connsiteY4" fmla="*/ 49183 h 49183"/>
              <a:gd name="connsiteX5" fmla="*/ 4762 w 50005"/>
              <a:gd name="connsiteY5" fmla="*/ 22990 h 49183"/>
              <a:gd name="connsiteX0" fmla="*/ 16854 w 50005"/>
              <a:gd name="connsiteY0" fmla="*/ 977 h 49183"/>
              <a:gd name="connsiteX1" fmla="*/ 47885 w 50005"/>
              <a:gd name="connsiteY1" fmla="*/ 0 h 49183"/>
              <a:gd name="connsiteX2" fmla="*/ 48208 w 50005"/>
              <a:gd name="connsiteY2" fmla="*/ 3277 h 49183"/>
              <a:gd name="connsiteX3" fmla="*/ 50005 w 50005"/>
              <a:gd name="connsiteY3" fmla="*/ 30134 h 49183"/>
              <a:gd name="connsiteX4" fmla="*/ 0 w 50005"/>
              <a:gd name="connsiteY4" fmla="*/ 49183 h 49183"/>
              <a:gd name="connsiteX5" fmla="*/ 16854 w 50005"/>
              <a:gd name="connsiteY5" fmla="*/ 977 h 49183"/>
              <a:gd name="connsiteX0" fmla="*/ 271 w 33422"/>
              <a:gd name="connsiteY0" fmla="*/ 977 h 30134"/>
              <a:gd name="connsiteX1" fmla="*/ 31302 w 33422"/>
              <a:gd name="connsiteY1" fmla="*/ 0 h 30134"/>
              <a:gd name="connsiteX2" fmla="*/ 31625 w 33422"/>
              <a:gd name="connsiteY2" fmla="*/ 3277 h 30134"/>
              <a:gd name="connsiteX3" fmla="*/ 33422 w 33422"/>
              <a:gd name="connsiteY3" fmla="*/ 30134 h 30134"/>
              <a:gd name="connsiteX4" fmla="*/ 0 w 33422"/>
              <a:gd name="connsiteY4" fmla="*/ 11760 h 30134"/>
              <a:gd name="connsiteX5" fmla="*/ 271 w 33422"/>
              <a:gd name="connsiteY5" fmla="*/ 977 h 30134"/>
              <a:gd name="connsiteX0" fmla="*/ 962 w 34113"/>
              <a:gd name="connsiteY0" fmla="*/ 977 h 30134"/>
              <a:gd name="connsiteX1" fmla="*/ 31993 w 34113"/>
              <a:gd name="connsiteY1" fmla="*/ 0 h 30134"/>
              <a:gd name="connsiteX2" fmla="*/ 32316 w 34113"/>
              <a:gd name="connsiteY2" fmla="*/ 3277 h 30134"/>
              <a:gd name="connsiteX3" fmla="*/ 34113 w 34113"/>
              <a:gd name="connsiteY3" fmla="*/ 30134 h 30134"/>
              <a:gd name="connsiteX4" fmla="*/ 0 w 34113"/>
              <a:gd name="connsiteY4" fmla="*/ 11210 h 30134"/>
              <a:gd name="connsiteX5" fmla="*/ 962 w 34113"/>
              <a:gd name="connsiteY5" fmla="*/ 977 h 30134"/>
              <a:gd name="connsiteX0" fmla="*/ 962 w 32316"/>
              <a:gd name="connsiteY0" fmla="*/ 977 h 11210"/>
              <a:gd name="connsiteX1" fmla="*/ 31993 w 32316"/>
              <a:gd name="connsiteY1" fmla="*/ 0 h 11210"/>
              <a:gd name="connsiteX2" fmla="*/ 32316 w 32316"/>
              <a:gd name="connsiteY2" fmla="*/ 3277 h 11210"/>
              <a:gd name="connsiteX3" fmla="*/ 31349 w 32316"/>
              <a:gd name="connsiteY3" fmla="*/ 10322 h 11210"/>
              <a:gd name="connsiteX4" fmla="*/ 0 w 32316"/>
              <a:gd name="connsiteY4" fmla="*/ 11210 h 11210"/>
              <a:gd name="connsiteX5" fmla="*/ 962 w 32316"/>
              <a:gd name="connsiteY5" fmla="*/ 977 h 11210"/>
              <a:gd name="connsiteX0" fmla="*/ 10 w 31364"/>
              <a:gd name="connsiteY0" fmla="*/ 977 h 10322"/>
              <a:gd name="connsiteX1" fmla="*/ 31041 w 31364"/>
              <a:gd name="connsiteY1" fmla="*/ 0 h 10322"/>
              <a:gd name="connsiteX2" fmla="*/ 31364 w 31364"/>
              <a:gd name="connsiteY2" fmla="*/ 3277 h 10322"/>
              <a:gd name="connsiteX3" fmla="*/ 30397 w 31364"/>
              <a:gd name="connsiteY3" fmla="*/ 10322 h 10322"/>
              <a:gd name="connsiteX4" fmla="*/ 430 w 31364"/>
              <a:gd name="connsiteY4" fmla="*/ 10109 h 10322"/>
              <a:gd name="connsiteX5" fmla="*/ 10 w 31364"/>
              <a:gd name="connsiteY5" fmla="*/ 977 h 10322"/>
              <a:gd name="connsiteX0" fmla="*/ 564 w 31918"/>
              <a:gd name="connsiteY0" fmla="*/ 977 h 10322"/>
              <a:gd name="connsiteX1" fmla="*/ 31595 w 31918"/>
              <a:gd name="connsiteY1" fmla="*/ 0 h 10322"/>
              <a:gd name="connsiteX2" fmla="*/ 31918 w 31918"/>
              <a:gd name="connsiteY2" fmla="*/ 3277 h 10322"/>
              <a:gd name="connsiteX3" fmla="*/ 30951 w 31918"/>
              <a:gd name="connsiteY3" fmla="*/ 10322 h 10322"/>
              <a:gd name="connsiteX4" fmla="*/ 0 w 31918"/>
              <a:gd name="connsiteY4" fmla="*/ 9064 h 10322"/>
              <a:gd name="connsiteX5" fmla="*/ 564 w 31918"/>
              <a:gd name="connsiteY5" fmla="*/ 977 h 10322"/>
              <a:gd name="connsiteX0" fmla="*/ 564 w 31918"/>
              <a:gd name="connsiteY0" fmla="*/ 977 h 9064"/>
              <a:gd name="connsiteX1" fmla="*/ 31595 w 31918"/>
              <a:gd name="connsiteY1" fmla="*/ 0 h 9064"/>
              <a:gd name="connsiteX2" fmla="*/ 31918 w 31918"/>
              <a:gd name="connsiteY2" fmla="*/ 3277 h 9064"/>
              <a:gd name="connsiteX3" fmla="*/ 30951 w 31918"/>
              <a:gd name="connsiteY3" fmla="*/ 8231 h 9064"/>
              <a:gd name="connsiteX4" fmla="*/ 0 w 31918"/>
              <a:gd name="connsiteY4" fmla="*/ 9064 h 9064"/>
              <a:gd name="connsiteX5" fmla="*/ 564 w 31918"/>
              <a:gd name="connsiteY5" fmla="*/ 977 h 9064"/>
              <a:gd name="connsiteX0" fmla="*/ 177 w 9916"/>
              <a:gd name="connsiteY0" fmla="*/ 1078 h 10000"/>
              <a:gd name="connsiteX1" fmla="*/ 9899 w 9916"/>
              <a:gd name="connsiteY1" fmla="*/ 0 h 10000"/>
              <a:gd name="connsiteX2" fmla="*/ 9692 w 9916"/>
              <a:gd name="connsiteY2" fmla="*/ 3615 h 10000"/>
              <a:gd name="connsiteX3" fmla="*/ 9697 w 9916"/>
              <a:gd name="connsiteY3" fmla="*/ 9081 h 10000"/>
              <a:gd name="connsiteX4" fmla="*/ 0 w 9916"/>
              <a:gd name="connsiteY4" fmla="*/ 10000 h 10000"/>
              <a:gd name="connsiteX5" fmla="*/ 177 w 9916"/>
              <a:gd name="connsiteY5" fmla="*/ 1078 h 10000"/>
              <a:gd name="connsiteX0" fmla="*/ 178 w 10004"/>
              <a:gd name="connsiteY0" fmla="*/ 1078 h 10000"/>
              <a:gd name="connsiteX1" fmla="*/ 9983 w 10004"/>
              <a:gd name="connsiteY1" fmla="*/ 0 h 10000"/>
              <a:gd name="connsiteX2" fmla="*/ 9871 w 10004"/>
              <a:gd name="connsiteY2" fmla="*/ 913 h 10000"/>
              <a:gd name="connsiteX3" fmla="*/ 9779 w 10004"/>
              <a:gd name="connsiteY3" fmla="*/ 9081 h 10000"/>
              <a:gd name="connsiteX4" fmla="*/ 0 w 10004"/>
              <a:gd name="connsiteY4" fmla="*/ 10000 h 10000"/>
              <a:gd name="connsiteX5" fmla="*/ 178 w 10004"/>
              <a:gd name="connsiteY5" fmla="*/ 1078 h 10000"/>
              <a:gd name="connsiteX0" fmla="*/ 178 w 10004"/>
              <a:gd name="connsiteY0" fmla="*/ 1078 h 10000"/>
              <a:gd name="connsiteX1" fmla="*/ 9983 w 10004"/>
              <a:gd name="connsiteY1" fmla="*/ 0 h 10000"/>
              <a:gd name="connsiteX2" fmla="*/ 9871 w 10004"/>
              <a:gd name="connsiteY2" fmla="*/ 2534 h 10000"/>
              <a:gd name="connsiteX3" fmla="*/ 9779 w 10004"/>
              <a:gd name="connsiteY3" fmla="*/ 9081 h 10000"/>
              <a:gd name="connsiteX4" fmla="*/ 0 w 10004"/>
              <a:gd name="connsiteY4" fmla="*/ 10000 h 10000"/>
              <a:gd name="connsiteX5" fmla="*/ 178 w 10004"/>
              <a:gd name="connsiteY5" fmla="*/ 1078 h 10000"/>
              <a:gd name="connsiteX0" fmla="*/ 178 w 11108"/>
              <a:gd name="connsiteY0" fmla="*/ 1078 h 10000"/>
              <a:gd name="connsiteX1" fmla="*/ 9983 w 11108"/>
              <a:gd name="connsiteY1" fmla="*/ 0 h 10000"/>
              <a:gd name="connsiteX2" fmla="*/ 9779 w 11108"/>
              <a:gd name="connsiteY2" fmla="*/ 9081 h 10000"/>
              <a:gd name="connsiteX3" fmla="*/ 0 w 11108"/>
              <a:gd name="connsiteY3" fmla="*/ 10000 h 10000"/>
              <a:gd name="connsiteX4" fmla="*/ 178 w 11108"/>
              <a:gd name="connsiteY4" fmla="*/ 1078 h 10000"/>
              <a:gd name="connsiteX0" fmla="*/ 178 w 9983"/>
              <a:gd name="connsiteY0" fmla="*/ 1078 h 10000"/>
              <a:gd name="connsiteX1" fmla="*/ 9983 w 9983"/>
              <a:gd name="connsiteY1" fmla="*/ 0 h 10000"/>
              <a:gd name="connsiteX2" fmla="*/ 9779 w 9983"/>
              <a:gd name="connsiteY2" fmla="*/ 9081 h 10000"/>
              <a:gd name="connsiteX3" fmla="*/ 0 w 9983"/>
              <a:gd name="connsiteY3" fmla="*/ 10000 h 10000"/>
              <a:gd name="connsiteX4" fmla="*/ 178 w 9983"/>
              <a:gd name="connsiteY4" fmla="*/ 1078 h 10000"/>
              <a:gd name="connsiteX0" fmla="*/ 1 w 9823"/>
              <a:gd name="connsiteY0" fmla="*/ 1078 h 10000"/>
              <a:gd name="connsiteX1" fmla="*/ 9823 w 9823"/>
              <a:gd name="connsiteY1" fmla="*/ 0 h 10000"/>
              <a:gd name="connsiteX2" fmla="*/ 9619 w 9823"/>
              <a:gd name="connsiteY2" fmla="*/ 9081 h 10000"/>
              <a:gd name="connsiteX3" fmla="*/ 3912 w 9823"/>
              <a:gd name="connsiteY3" fmla="*/ 10000 h 10000"/>
              <a:gd name="connsiteX4" fmla="*/ 1 w 9823"/>
              <a:gd name="connsiteY4" fmla="*/ 1078 h 10000"/>
              <a:gd name="connsiteX0" fmla="*/ 1 w 6783"/>
              <a:gd name="connsiteY0" fmla="*/ 1078 h 10000"/>
              <a:gd name="connsiteX1" fmla="*/ 6783 w 6783"/>
              <a:gd name="connsiteY1" fmla="*/ 0 h 10000"/>
              <a:gd name="connsiteX2" fmla="*/ 6575 w 6783"/>
              <a:gd name="connsiteY2" fmla="*/ 9081 h 10000"/>
              <a:gd name="connsiteX3" fmla="*/ 765 w 6783"/>
              <a:gd name="connsiteY3" fmla="*/ 10000 h 10000"/>
              <a:gd name="connsiteX4" fmla="*/ 1 w 6783"/>
              <a:gd name="connsiteY4" fmla="*/ 1078 h 10000"/>
              <a:gd name="connsiteX0" fmla="*/ 11 w 8894"/>
              <a:gd name="connsiteY0" fmla="*/ 1078 h 10000"/>
              <a:gd name="connsiteX1" fmla="*/ 8894 w 8894"/>
              <a:gd name="connsiteY1" fmla="*/ 0 h 10000"/>
              <a:gd name="connsiteX2" fmla="*/ 8587 w 8894"/>
              <a:gd name="connsiteY2" fmla="*/ 9081 h 10000"/>
              <a:gd name="connsiteX3" fmla="*/ 22 w 8894"/>
              <a:gd name="connsiteY3" fmla="*/ 10000 h 10000"/>
              <a:gd name="connsiteX4" fmla="*/ 11 w 8894"/>
              <a:gd name="connsiteY4" fmla="*/ 1078 h 10000"/>
              <a:gd name="connsiteX0" fmla="*/ 1869 w 9975"/>
              <a:gd name="connsiteY0" fmla="*/ 1078 h 10000"/>
              <a:gd name="connsiteX1" fmla="*/ 9975 w 9975"/>
              <a:gd name="connsiteY1" fmla="*/ 0 h 10000"/>
              <a:gd name="connsiteX2" fmla="*/ 9630 w 9975"/>
              <a:gd name="connsiteY2" fmla="*/ 9081 h 10000"/>
              <a:gd name="connsiteX3" fmla="*/ 0 w 9975"/>
              <a:gd name="connsiteY3" fmla="*/ 10000 h 10000"/>
              <a:gd name="connsiteX4" fmla="*/ 1869 w 9975"/>
              <a:gd name="connsiteY4" fmla="*/ 1078 h 10000"/>
              <a:gd name="connsiteX0" fmla="*/ 4 w 8130"/>
              <a:gd name="connsiteY0" fmla="*/ 1078 h 10000"/>
              <a:gd name="connsiteX1" fmla="*/ 8130 w 8130"/>
              <a:gd name="connsiteY1" fmla="*/ 0 h 10000"/>
              <a:gd name="connsiteX2" fmla="*/ 7784 w 8130"/>
              <a:gd name="connsiteY2" fmla="*/ 9081 h 10000"/>
              <a:gd name="connsiteX3" fmla="*/ 331 w 8130"/>
              <a:gd name="connsiteY3" fmla="*/ 10000 h 10000"/>
              <a:gd name="connsiteX4" fmla="*/ 4 w 8130"/>
              <a:gd name="connsiteY4" fmla="*/ 1078 h 10000"/>
              <a:gd name="connsiteX0" fmla="*/ 372 w 9593"/>
              <a:gd name="connsiteY0" fmla="*/ 1078 h 10000"/>
              <a:gd name="connsiteX1" fmla="*/ 9593 w 9593"/>
              <a:gd name="connsiteY1" fmla="*/ 0 h 10000"/>
              <a:gd name="connsiteX2" fmla="*/ 9167 w 9593"/>
              <a:gd name="connsiteY2" fmla="*/ 9081 h 10000"/>
              <a:gd name="connsiteX3" fmla="*/ 0 w 9593"/>
              <a:gd name="connsiteY3" fmla="*/ 10000 h 10000"/>
              <a:gd name="connsiteX4" fmla="*/ 372 w 9593"/>
              <a:gd name="connsiteY4" fmla="*/ 1078 h 10000"/>
              <a:gd name="connsiteX0" fmla="*/ 16 w 9628"/>
              <a:gd name="connsiteY0" fmla="*/ 1078 h 9158"/>
              <a:gd name="connsiteX1" fmla="*/ 9628 w 9628"/>
              <a:gd name="connsiteY1" fmla="*/ 0 h 9158"/>
              <a:gd name="connsiteX2" fmla="*/ 9184 w 9628"/>
              <a:gd name="connsiteY2" fmla="*/ 9081 h 9158"/>
              <a:gd name="connsiteX3" fmla="*/ 31 w 9628"/>
              <a:gd name="connsiteY3" fmla="*/ 8968 h 9158"/>
              <a:gd name="connsiteX4" fmla="*/ 16 w 9628"/>
              <a:gd name="connsiteY4" fmla="*/ 1078 h 9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28" h="9158">
                <a:moveTo>
                  <a:pt x="16" y="1078"/>
                </a:moveTo>
                <a:lnTo>
                  <a:pt x="9628" y="0"/>
                </a:lnTo>
                <a:cubicBezTo>
                  <a:pt x="9481" y="3027"/>
                  <a:pt x="9332" y="6054"/>
                  <a:pt x="9184" y="9081"/>
                </a:cubicBezTo>
                <a:cubicBezTo>
                  <a:pt x="2102" y="9387"/>
                  <a:pt x="7112" y="8662"/>
                  <a:pt x="31" y="8968"/>
                </a:cubicBezTo>
                <a:cubicBezTo>
                  <a:pt x="93" y="5003"/>
                  <a:pt x="-44" y="5043"/>
                  <a:pt x="16" y="1078"/>
                </a:cubicBezTo>
                <a:close/>
              </a:path>
            </a:pathLst>
          </a:custGeom>
          <a:solidFill>
            <a:srgbClr val="FFC000"/>
          </a:solidFill>
          <a:ln w="635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94" name="フリーフォーム 93"/>
          <p:cNvSpPr/>
          <p:nvPr/>
        </p:nvSpPr>
        <p:spPr>
          <a:xfrm rot="21427799">
            <a:off x="4613462" y="5131568"/>
            <a:ext cx="99190" cy="122018"/>
          </a:xfrm>
          <a:custGeom>
            <a:avLst/>
            <a:gdLst>
              <a:gd name="connsiteX0" fmla="*/ 0 w 150556"/>
              <a:gd name="connsiteY0" fmla="*/ 27653 h 224299"/>
              <a:gd name="connsiteX1" fmla="*/ 89104 w 150556"/>
              <a:gd name="connsiteY1" fmla="*/ 0 h 224299"/>
              <a:gd name="connsiteX2" fmla="*/ 150556 w 150556"/>
              <a:gd name="connsiteY2" fmla="*/ 187428 h 224299"/>
              <a:gd name="connsiteX3" fmla="*/ 147483 w 150556"/>
              <a:gd name="connsiteY3" fmla="*/ 199718 h 224299"/>
              <a:gd name="connsiteX4" fmla="*/ 73741 w 150556"/>
              <a:gd name="connsiteY4" fmla="*/ 224299 h 224299"/>
              <a:gd name="connsiteX5" fmla="*/ 61451 w 150556"/>
              <a:gd name="connsiteY5" fmla="*/ 218153 h 224299"/>
              <a:gd name="connsiteX6" fmla="*/ 0 w 150556"/>
              <a:gd name="connsiteY6" fmla="*/ 27653 h 224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556" h="224299">
                <a:moveTo>
                  <a:pt x="0" y="27653"/>
                </a:moveTo>
                <a:lnTo>
                  <a:pt x="89104" y="0"/>
                </a:lnTo>
                <a:lnTo>
                  <a:pt x="150556" y="187428"/>
                </a:lnTo>
                <a:lnTo>
                  <a:pt x="147483" y="199718"/>
                </a:lnTo>
                <a:lnTo>
                  <a:pt x="73741" y="224299"/>
                </a:lnTo>
                <a:lnTo>
                  <a:pt x="61451" y="218153"/>
                </a:lnTo>
                <a:lnTo>
                  <a:pt x="0" y="27653"/>
                </a:lnTo>
                <a:close/>
              </a:path>
            </a:pathLst>
          </a:custGeom>
          <a:solidFill>
            <a:srgbClr val="FFC000"/>
          </a:solidFill>
          <a:ln w="9525">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5" name="フリーフォーム 94"/>
          <p:cNvSpPr/>
          <p:nvPr/>
        </p:nvSpPr>
        <p:spPr>
          <a:xfrm>
            <a:off x="4663057" y="5260727"/>
            <a:ext cx="108967" cy="134591"/>
          </a:xfrm>
          <a:custGeom>
            <a:avLst/>
            <a:gdLst>
              <a:gd name="connsiteX0" fmla="*/ 61452 w 147484"/>
              <a:gd name="connsiteY0" fmla="*/ 245806 h 245806"/>
              <a:gd name="connsiteX1" fmla="*/ 0 w 147484"/>
              <a:gd name="connsiteY1" fmla="*/ 43016 h 245806"/>
              <a:gd name="connsiteX2" fmla="*/ 0 w 147484"/>
              <a:gd name="connsiteY2" fmla="*/ 30726 h 245806"/>
              <a:gd name="connsiteX3" fmla="*/ 64525 w 147484"/>
              <a:gd name="connsiteY3" fmla="*/ 0 h 245806"/>
              <a:gd name="connsiteX4" fmla="*/ 86033 w 147484"/>
              <a:gd name="connsiteY4" fmla="*/ 12290 h 245806"/>
              <a:gd name="connsiteX5" fmla="*/ 147484 w 147484"/>
              <a:gd name="connsiteY5" fmla="*/ 208935 h 245806"/>
              <a:gd name="connsiteX6" fmla="*/ 61452 w 147484"/>
              <a:gd name="connsiteY6" fmla="*/ 245806 h 24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484" h="245806">
                <a:moveTo>
                  <a:pt x="61452" y="245806"/>
                </a:moveTo>
                <a:lnTo>
                  <a:pt x="0" y="43016"/>
                </a:lnTo>
                <a:lnTo>
                  <a:pt x="0" y="30726"/>
                </a:lnTo>
                <a:lnTo>
                  <a:pt x="64525" y="0"/>
                </a:lnTo>
                <a:lnTo>
                  <a:pt x="86033" y="12290"/>
                </a:lnTo>
                <a:lnTo>
                  <a:pt x="147484" y="208935"/>
                </a:lnTo>
                <a:lnTo>
                  <a:pt x="61452" y="245806"/>
                </a:lnTo>
                <a:close/>
              </a:path>
            </a:pathLst>
          </a:custGeom>
          <a:solidFill>
            <a:srgbClr val="FFC000"/>
          </a:solidFill>
          <a:ln w="9525">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6" name="フリーフォーム 95"/>
          <p:cNvSpPr/>
          <p:nvPr/>
        </p:nvSpPr>
        <p:spPr>
          <a:xfrm>
            <a:off x="4626769" y="5352978"/>
            <a:ext cx="64469" cy="73107"/>
          </a:xfrm>
          <a:custGeom>
            <a:avLst/>
            <a:gdLst>
              <a:gd name="connsiteX0" fmla="*/ 0 w 89105"/>
              <a:gd name="connsiteY0" fmla="*/ 21508 h 156702"/>
              <a:gd name="connsiteX1" fmla="*/ 52234 w 89105"/>
              <a:gd name="connsiteY1" fmla="*/ 0 h 156702"/>
              <a:gd name="connsiteX2" fmla="*/ 89105 w 89105"/>
              <a:gd name="connsiteY2" fmla="*/ 122903 h 156702"/>
              <a:gd name="connsiteX3" fmla="*/ 82959 w 89105"/>
              <a:gd name="connsiteY3" fmla="*/ 144411 h 156702"/>
              <a:gd name="connsiteX4" fmla="*/ 46088 w 89105"/>
              <a:gd name="connsiteY4" fmla="*/ 156702 h 156702"/>
              <a:gd name="connsiteX5" fmla="*/ 0 w 89105"/>
              <a:gd name="connsiteY5" fmla="*/ 21508 h 156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05" h="156702">
                <a:moveTo>
                  <a:pt x="0" y="21508"/>
                </a:moveTo>
                <a:lnTo>
                  <a:pt x="52234" y="0"/>
                </a:lnTo>
                <a:lnTo>
                  <a:pt x="89105" y="122903"/>
                </a:lnTo>
                <a:lnTo>
                  <a:pt x="82959" y="144411"/>
                </a:lnTo>
                <a:lnTo>
                  <a:pt x="46088" y="156702"/>
                </a:lnTo>
                <a:lnTo>
                  <a:pt x="0" y="21508"/>
                </a:lnTo>
                <a:close/>
              </a:path>
            </a:pathLst>
          </a:custGeom>
          <a:solidFill>
            <a:srgbClr val="FFC000"/>
          </a:solidFill>
          <a:ln w="9525">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4" name="図 3"/>
          <p:cNvPicPr>
            <a:picLocks noChangeAspect="1"/>
          </p:cNvPicPr>
          <p:nvPr/>
        </p:nvPicPr>
        <p:blipFill>
          <a:blip r:embed="rId3"/>
          <a:stretch>
            <a:fillRect/>
          </a:stretch>
        </p:blipFill>
        <p:spPr>
          <a:xfrm>
            <a:off x="3436144" y="6316009"/>
            <a:ext cx="3231160" cy="3383573"/>
          </a:xfrm>
          <a:prstGeom prst="rect">
            <a:avLst/>
          </a:prstGeom>
        </p:spPr>
      </p:pic>
      <p:pic>
        <p:nvPicPr>
          <p:cNvPr id="5" name="図 4"/>
          <p:cNvPicPr>
            <a:picLocks noChangeAspect="1"/>
          </p:cNvPicPr>
          <p:nvPr/>
        </p:nvPicPr>
        <p:blipFill>
          <a:blip r:embed="rId4"/>
          <a:stretch>
            <a:fillRect/>
          </a:stretch>
        </p:blipFill>
        <p:spPr>
          <a:xfrm>
            <a:off x="125637" y="6300886"/>
            <a:ext cx="3310507" cy="3389670"/>
          </a:xfrm>
          <a:prstGeom prst="rect">
            <a:avLst/>
          </a:prstGeom>
        </p:spPr>
      </p:pic>
    </p:spTree>
    <p:extLst>
      <p:ext uri="{BB962C8B-B14F-4D97-AF65-F5344CB8AC3E}">
        <p14:creationId xmlns:p14="http://schemas.microsoft.com/office/powerpoint/2010/main" val="1582286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4" y="360000"/>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港営</a:t>
            </a:r>
            <a:r>
              <a:rPr lang="ja-JP" altLang="en-US" sz="1600" b="1" dirty="0">
                <a:latin typeface="メイリオ" panose="020B0604030504040204" pitchFamily="50" charset="-128"/>
                <a:ea typeface="メイリオ" panose="020B0604030504040204" pitchFamily="50" charset="-128"/>
              </a:rPr>
              <a:t>事業会計</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a:t>
            </a:r>
            <a:r>
              <a:rPr lang="ja-JP" altLang="en-US" sz="1600" b="1" dirty="0" smtClean="0">
                <a:latin typeface="メイリオ" panose="020B0604030504040204" pitchFamily="50" charset="-128"/>
                <a:ea typeface="メイリオ" panose="020B0604030504040204" pitchFamily="50" charset="-128"/>
              </a:rPr>
              <a:t>ハイライト</a:t>
            </a:r>
            <a:endParaRPr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９</a:t>
            </a:r>
          </a:p>
        </p:txBody>
      </p:sp>
      <p:sp>
        <p:nvSpPr>
          <p:cNvPr id="9" name="テキスト ボックス 8"/>
          <p:cNvSpPr txBox="1"/>
          <p:nvPr/>
        </p:nvSpPr>
        <p:spPr>
          <a:xfrm>
            <a:off x="313147" y="719136"/>
            <a:ext cx="6109365" cy="523220"/>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平成</a:t>
            </a:r>
            <a:r>
              <a:rPr kumimoji="1" lang="en-US" altLang="ja-JP" sz="1400" b="1" dirty="0" smtClean="0">
                <a:solidFill>
                  <a:srgbClr val="FF0000"/>
                </a:solidFill>
                <a:latin typeface="メイリオ" panose="020B0604030504040204" pitchFamily="50" charset="-128"/>
                <a:ea typeface="メイリオ" panose="020B0604030504040204" pitchFamily="50" charset="-128"/>
              </a:rPr>
              <a:t>30</a:t>
            </a:r>
            <a:r>
              <a:rPr kumimoji="1" lang="ja-JP" altLang="en-US" sz="1400" b="1" dirty="0" smtClean="0">
                <a:solidFill>
                  <a:srgbClr val="FF0000"/>
                </a:solidFill>
                <a:latin typeface="メイリオ" panose="020B0604030504040204" pitchFamily="50" charset="-128"/>
                <a:ea typeface="メイリオ" panose="020B0604030504040204" pitchFamily="50" charset="-128"/>
              </a:rPr>
              <a:t>年度決算より、港湾施設提供事業と大阪港埋立事業との間での</a:t>
            </a:r>
            <a:endParaRPr kumimoji="1" lang="en-US" altLang="ja-JP" sz="1400" b="1" dirty="0" smtClean="0">
              <a:solidFill>
                <a:srgbClr val="FF0000"/>
              </a:solidFill>
              <a:latin typeface="メイリオ" panose="020B0604030504040204" pitchFamily="50" charset="-128"/>
              <a:ea typeface="メイリオ" panose="020B0604030504040204" pitchFamily="50" charset="-128"/>
            </a:endParaRPr>
          </a:p>
          <a:p>
            <a:r>
              <a:rPr lang="en-US" altLang="ja-JP" sz="1400" b="1" dirty="0">
                <a:solidFill>
                  <a:srgbClr val="FF0000"/>
                </a:solidFill>
                <a:latin typeface="メイリオ" panose="020B0604030504040204" pitchFamily="50" charset="-128"/>
                <a:ea typeface="メイリオ" panose="020B0604030504040204" pitchFamily="50" charset="-128"/>
              </a:rPr>
              <a:t> </a:t>
            </a:r>
            <a:r>
              <a:rPr lang="en-US" altLang="ja-JP" sz="1400" b="1" dirty="0" smtClean="0">
                <a:solidFill>
                  <a:srgbClr val="FF0000"/>
                </a:solidFill>
                <a:latin typeface="メイリオ" panose="020B0604030504040204" pitchFamily="50" charset="-128"/>
                <a:ea typeface="メイリオ" panose="020B0604030504040204" pitchFamily="50" charset="-128"/>
              </a:rPr>
              <a:t>  </a:t>
            </a:r>
            <a:r>
              <a:rPr kumimoji="1" lang="ja-JP" altLang="en-US" sz="1400" b="1" dirty="0" smtClean="0">
                <a:solidFill>
                  <a:srgbClr val="FF0000"/>
                </a:solidFill>
                <a:latin typeface="メイリオ" panose="020B0604030504040204" pitchFamily="50" charset="-128"/>
                <a:ea typeface="メイリオ" panose="020B0604030504040204" pitchFamily="50" charset="-128"/>
              </a:rPr>
              <a:t>会計内取引の金額を</a:t>
            </a:r>
            <a:r>
              <a:rPr lang="ja-JP" altLang="en-US" sz="1400" b="1" dirty="0">
                <a:solidFill>
                  <a:srgbClr val="FF0000"/>
                </a:solidFill>
                <a:latin typeface="メイリオ" panose="020B0604030504040204" pitchFamily="50" charset="-128"/>
                <a:ea typeface="メイリオ" panose="020B0604030504040204" pitchFamily="50" charset="-128"/>
              </a:rPr>
              <a:t>消去</a:t>
            </a:r>
            <a:r>
              <a:rPr kumimoji="1" lang="ja-JP" altLang="en-US" sz="1400" b="1" dirty="0" smtClean="0">
                <a:solidFill>
                  <a:srgbClr val="FF0000"/>
                </a:solidFill>
                <a:latin typeface="メイリオ" panose="020B0604030504040204" pitchFamily="50" charset="-128"/>
                <a:ea typeface="メイリオ" panose="020B0604030504040204" pitchFamily="50" charset="-128"/>
              </a:rPr>
              <a:t>しています。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220980" y="1104901"/>
            <a:ext cx="6522720" cy="6073140"/>
          </a:xfrm>
          <a:prstGeom prst="rect">
            <a:avLst/>
          </a:prstGeom>
        </p:spPr>
      </p:pic>
      <p:pic>
        <p:nvPicPr>
          <p:cNvPr id="4" name="図 3"/>
          <p:cNvPicPr>
            <a:picLocks noChangeAspect="1"/>
          </p:cNvPicPr>
          <p:nvPr/>
        </p:nvPicPr>
        <p:blipFill>
          <a:blip r:embed="rId3"/>
          <a:stretch>
            <a:fillRect/>
          </a:stretch>
        </p:blipFill>
        <p:spPr>
          <a:xfrm>
            <a:off x="96008" y="7286624"/>
            <a:ext cx="6656070" cy="2403931"/>
          </a:xfrm>
          <a:prstGeom prst="rect">
            <a:avLst/>
          </a:prstGeom>
        </p:spPr>
      </p:pic>
    </p:spTree>
    <p:extLst>
      <p:ext uri="{BB962C8B-B14F-4D97-AF65-F5344CB8AC3E}">
        <p14:creationId xmlns:p14="http://schemas.microsoft.com/office/powerpoint/2010/main" val="1815516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a:t>
            </a:r>
            <a:r>
              <a:rPr lang="ja-JP" altLang="en-US" sz="1600" b="1" dirty="0" smtClean="0">
                <a:latin typeface="メイリオ" panose="020B0604030504040204" pitchFamily="50" charset="-128"/>
                <a:ea typeface="メイリオ" panose="020B0604030504040204" pitchFamily="50" charset="-128"/>
              </a:rPr>
              <a:t>ハイライト</a:t>
            </a:r>
            <a:endParaRPr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577153"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10</a:t>
            </a:r>
            <a:endParaRPr lang="ja-JP" altLang="en-US" sz="8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 y="285710"/>
            <a:ext cx="6867407" cy="9094797"/>
          </a:xfrm>
          <a:prstGeom prst="rect">
            <a:avLst/>
          </a:prstGeom>
          <a:noFill/>
        </p:spPr>
        <p:txBody>
          <a:bodyPr wrap="square" rtlCol="0">
            <a:spAutoFit/>
          </a:bodyPr>
          <a:lstStyle/>
          <a:p>
            <a:pPr>
              <a:lnSpc>
                <a:spcPct val="150000"/>
              </a:lnSpc>
            </a:pPr>
            <a:r>
              <a:rPr kumimoji="1" lang="ja-JP" altLang="en-US" sz="1100" b="1" dirty="0" smtClean="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smtClean="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a:t>
            </a:r>
            <a:r>
              <a:rPr lang="ja-JP" altLang="en-US" sz="1050" b="1" dirty="0">
                <a:latin typeface="メイリオ" panose="020B0604030504040204" pitchFamily="50" charset="-128"/>
                <a:ea typeface="メイリオ" panose="020B0604030504040204" pitchFamily="50" charset="-128"/>
              </a:rPr>
              <a:t>収益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a:t>
            </a:r>
            <a:r>
              <a:rPr lang="ja-JP" altLang="en-US" sz="1050" dirty="0">
                <a:latin typeface="メイリオ" panose="020B0604030504040204" pitchFamily="50" charset="-128"/>
                <a:ea typeface="メイリオ" panose="020B0604030504040204" pitchFamily="50" charset="-128"/>
              </a:rPr>
              <a:t>元</a:t>
            </a:r>
            <a:r>
              <a:rPr lang="ja-JP" altLang="en-US" sz="1050" dirty="0" smtClean="0">
                <a:latin typeface="メイリオ" panose="020B0604030504040204" pitchFamily="50" charset="-128"/>
                <a:ea typeface="メイリオ" panose="020B0604030504040204" pitchFamily="50" charset="-128"/>
              </a:rPr>
              <a:t>年度の港営事業会計の営業収益は、前年度に比べ</a:t>
            </a:r>
            <a:r>
              <a:rPr lang="en-US" altLang="ja-JP" sz="1050" dirty="0" smtClean="0">
                <a:latin typeface="メイリオ" panose="020B0604030504040204" pitchFamily="50" charset="-128"/>
                <a:ea typeface="メイリオ" panose="020B0604030504040204" pitchFamily="50" charset="-128"/>
              </a:rPr>
              <a:t>9</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7,500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127</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9,500</a:t>
            </a:r>
            <a:r>
              <a:rPr lang="ja-JP" altLang="en-US" sz="1050" dirty="0" smtClean="0">
                <a:latin typeface="メイリオ" panose="020B0604030504040204" pitchFamily="50" charset="-128"/>
                <a:ea typeface="メイリオ" panose="020B0604030504040204" pitchFamily="50" charset="-128"/>
              </a:rPr>
              <a:t>万円</a:t>
            </a:r>
            <a:r>
              <a:rPr lang="ja-JP" altLang="en-US" sz="1050" dirty="0">
                <a:latin typeface="メイリオ" panose="020B0604030504040204" pitchFamily="50" charset="-128"/>
                <a:ea typeface="メイリオ" panose="020B0604030504040204" pitchFamily="50" charset="-128"/>
              </a:rPr>
              <a:t>となりました</a:t>
            </a:r>
            <a:r>
              <a:rPr lang="ja-JP" altLang="en-US" sz="1050" dirty="0" smtClean="0">
                <a:latin typeface="メイリオ" panose="020B0604030504040204" pitchFamily="50" charset="-128"/>
                <a:ea typeface="メイリオ" panose="020B0604030504040204" pitchFamily="50" charset="-128"/>
              </a:rPr>
              <a:t>。これは、大阪港埋立事業において、土地売却収益が増加したことなどによるものです。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令和元年度の港営事業会計の営業損益は、前年度に比べ</a:t>
            </a:r>
            <a:r>
              <a:rPr lang="en-US" altLang="ja-JP" sz="1050" dirty="0" smtClean="0">
                <a:latin typeface="メイリオ" panose="020B0604030504040204" pitchFamily="50" charset="-128"/>
                <a:ea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2,300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76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2,100</a:t>
            </a:r>
            <a:r>
              <a:rPr lang="ja-JP" altLang="en-US" sz="1050" dirty="0" smtClean="0">
                <a:latin typeface="メイリオ" panose="020B0604030504040204" pitchFamily="50" charset="-128"/>
                <a:ea typeface="メイリオ" panose="020B0604030504040204" pitchFamily="50" charset="-128"/>
              </a:rPr>
              <a:t>万円の黒字となりました。これは、大阪港埋立事業において、土地売却収益が増加したことなどにより営業収益が増加したことなどによるものです。</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smtClean="0">
                <a:latin typeface="メイリオ" panose="020B0604030504040204" pitchFamily="50" charset="-128"/>
                <a:ea typeface="メイリオ" panose="020B0604030504040204" pitchFamily="50" charset="-128"/>
              </a:rPr>
              <a:t>経常損益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a:t>
            </a:r>
            <a:r>
              <a:rPr lang="ja-JP" altLang="en-US" sz="1050" dirty="0">
                <a:latin typeface="メイリオ" panose="020B0604030504040204" pitchFamily="50" charset="-128"/>
                <a:ea typeface="メイリオ" panose="020B0604030504040204" pitchFamily="50" charset="-128"/>
              </a:rPr>
              <a:t>元</a:t>
            </a:r>
            <a:r>
              <a:rPr lang="ja-JP" altLang="en-US" sz="1050" dirty="0" smtClean="0">
                <a:latin typeface="メイリオ" panose="020B0604030504040204" pitchFamily="50" charset="-128"/>
                <a:ea typeface="メイリオ" panose="020B0604030504040204" pitchFamily="50" charset="-128"/>
              </a:rPr>
              <a:t>年度の港営事業会計の経常損益は、前年度に比べ</a:t>
            </a:r>
            <a:r>
              <a:rPr lang="en-US" altLang="ja-JP" sz="1050" dirty="0" smtClean="0">
                <a:latin typeface="メイリオ" panose="020B0604030504040204" pitchFamily="50" charset="-128"/>
                <a:ea typeface="メイリオ" panose="020B0604030504040204" pitchFamily="50" charset="-128"/>
              </a:rPr>
              <a:t>8</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7,200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45</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3,300</a:t>
            </a:r>
            <a:r>
              <a:rPr lang="ja-JP" altLang="en-US" sz="1050" dirty="0" smtClean="0">
                <a:latin typeface="メイリオ" panose="020B0604030504040204" pitchFamily="50" charset="-128"/>
                <a:ea typeface="メイリオ" panose="020B0604030504040204" pitchFamily="50" charset="-128"/>
              </a:rPr>
              <a:t>万円の黒字となりました。これは、大阪港埋立事業における土地売却収益の増加に</a:t>
            </a:r>
            <a:r>
              <a:rPr lang="ja-JP" altLang="en-US" sz="1050" dirty="0">
                <a:latin typeface="メイリオ" panose="020B0604030504040204" pitchFamily="50" charset="-128"/>
                <a:ea typeface="メイリオ" panose="020B0604030504040204" pitchFamily="50" charset="-128"/>
              </a:rPr>
              <a:t>より</a:t>
            </a:r>
            <a:r>
              <a:rPr lang="ja-JP" altLang="en-US" sz="1050" dirty="0" smtClean="0">
                <a:latin typeface="メイリオ" panose="020B0604030504040204" pitchFamily="50" charset="-128"/>
                <a:ea typeface="メイリオ" panose="020B0604030504040204" pitchFamily="50" charset="-128"/>
              </a:rPr>
              <a:t>営業収益が増加したことなどによるものです。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当年度純損益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令和元年度の港営事業会計の当年度純損益は、前年度に比べ</a:t>
            </a:r>
            <a:r>
              <a:rPr lang="en-US" altLang="ja-JP" sz="1050" dirty="0" smtClean="0">
                <a:latin typeface="メイリオ" panose="020B0604030504040204" pitchFamily="50" charset="-128"/>
                <a:ea typeface="メイリオ" panose="020B0604030504040204" pitchFamily="50" charset="-128"/>
              </a:rPr>
              <a:t>4</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5,600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21</a:t>
            </a:r>
            <a:r>
              <a:rPr lang="ja-JP" altLang="en-US" sz="1050" dirty="0" smtClean="0">
                <a:latin typeface="メイリオ" panose="020B0604030504040204" pitchFamily="50" charset="-128"/>
                <a:ea typeface="メイリオ" panose="020B0604030504040204" pitchFamily="50" charset="-128"/>
              </a:rPr>
              <a:t>億円の黒字となりました。これは</a:t>
            </a:r>
            <a:r>
              <a:rPr lang="ja-JP" altLang="en-US" sz="1050" dirty="0">
                <a:latin typeface="メイリオ" panose="020B0604030504040204" pitchFamily="50" charset="-128"/>
                <a:ea typeface="メイリオ" panose="020B0604030504040204" pitchFamily="50" charset="-128"/>
              </a:rPr>
              <a:t>、鶴浜地区において土地造成勘定評価損を計上したことなどに伴い、特別損失が増加</a:t>
            </a:r>
            <a:r>
              <a:rPr lang="ja-JP" altLang="en-US" sz="1050" dirty="0" smtClean="0">
                <a:latin typeface="メイリオ" panose="020B0604030504040204" pitchFamily="50" charset="-128"/>
                <a:ea typeface="メイリオ" panose="020B0604030504040204" pitchFamily="50" charset="-128"/>
              </a:rPr>
              <a:t>したものの、大阪港埋立事業における土地売却収益の増加により営業収益が</a:t>
            </a:r>
            <a:r>
              <a:rPr lang="ja-JP" altLang="en-US" sz="1050" dirty="0">
                <a:latin typeface="メイリオ" panose="020B0604030504040204" pitchFamily="50" charset="-128"/>
                <a:ea typeface="メイリオ" panose="020B0604030504040204" pitchFamily="50" charset="-128"/>
              </a:rPr>
              <a:t>増加</a:t>
            </a:r>
            <a:r>
              <a:rPr lang="ja-JP" altLang="en-US" sz="1050" dirty="0" smtClean="0">
                <a:latin typeface="メイリオ" panose="020B0604030504040204" pitchFamily="50" charset="-128"/>
                <a:ea typeface="メイリオ" panose="020B0604030504040204" pitchFamily="50" charset="-128"/>
              </a:rPr>
              <a:t>したことなどによるものです。</a:t>
            </a:r>
            <a:endParaRPr lang="en-US" altLang="ja-JP" sz="1000" dirty="0" smtClean="0">
              <a:latin typeface="メイリオ" panose="020B0604030504040204" pitchFamily="50" charset="-128"/>
              <a:ea typeface="メイリオ" panose="020B0604030504040204" pitchFamily="50" charset="-128"/>
            </a:endParaRPr>
          </a:p>
          <a:p>
            <a:pPr>
              <a:lnSpc>
                <a:spcPct val="150000"/>
              </a:lnSpc>
            </a:pPr>
            <a:r>
              <a:rPr lang="ja-JP" altLang="en-US" sz="1100" b="1" dirty="0" smtClean="0">
                <a:solidFill>
                  <a:srgbClr val="0070C0"/>
                </a:solidFill>
                <a:latin typeface="メイリオ" panose="020B0604030504040204" pitchFamily="50" charset="-128"/>
                <a:ea typeface="メイリオ" panose="020B0604030504040204" pitchFamily="50" charset="-128"/>
              </a:rPr>
              <a:t>財政</a:t>
            </a:r>
            <a:r>
              <a:rPr lang="ja-JP" altLang="en-US" sz="1100" b="1" dirty="0">
                <a:solidFill>
                  <a:srgbClr val="0070C0"/>
                </a:solidFill>
                <a:latin typeface="メイリオ" panose="020B0604030504040204" pitchFamily="50" charset="-128"/>
                <a:ea typeface="メイリオ" panose="020B0604030504040204" pitchFamily="50" charset="-128"/>
              </a:rPr>
              <a:t>状態</a:t>
            </a:r>
            <a:endParaRPr lang="en-US" altLang="ja-JP" sz="1100" b="1" dirty="0" smtClean="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総資産額の状況</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令和元年度末の港営事業会計の総資産額は、鶴浜地区において土地造成勘定評価損を計上したことなどにより、前年度末に比べ</a:t>
            </a:r>
            <a:r>
              <a:rPr lang="en-US" altLang="ja-JP" sz="1050" dirty="0" smtClean="0">
                <a:latin typeface="メイリオ" panose="020B0604030504040204" pitchFamily="50" charset="-128"/>
                <a:ea typeface="メイリオ" panose="020B0604030504040204" pitchFamily="50" charset="-128"/>
              </a:rPr>
              <a:t>61</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6,700</a:t>
            </a:r>
            <a:r>
              <a:rPr lang="ja-JP" altLang="en-US" sz="1050" dirty="0" smtClean="0">
                <a:latin typeface="メイリオ" panose="020B0604030504040204" pitchFamily="50" charset="-128"/>
                <a:ea typeface="メイリオ" panose="020B0604030504040204" pitchFamily="50" charset="-128"/>
              </a:rPr>
              <a:t>万円減の</a:t>
            </a:r>
            <a:r>
              <a:rPr lang="en-US" altLang="ja-JP" sz="1050" dirty="0" smtClean="0">
                <a:latin typeface="メイリオ" panose="020B0604030504040204" pitchFamily="50" charset="-128"/>
                <a:ea typeface="メイリオ" panose="020B0604030504040204" pitchFamily="50" charset="-128"/>
              </a:rPr>
              <a:t>2,574</a:t>
            </a:r>
            <a:r>
              <a:rPr lang="ja-JP" altLang="en-US" sz="1050" dirty="0" smtClean="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6,800</a:t>
            </a:r>
            <a:r>
              <a:rPr lang="ja-JP" altLang="en-US" sz="1050" dirty="0" smtClean="0">
                <a:latin typeface="メイリオ" panose="020B0604030504040204" pitchFamily="50" charset="-128"/>
                <a:ea typeface="メイリオ" panose="020B0604030504040204" pitchFamily="50" charset="-128"/>
              </a:rPr>
              <a:t>万円となりました。</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純資産額の状況</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令和元年度末の港営事業会計の純資産額は、当年度純利益を計上したことにより、前年度</a:t>
            </a:r>
            <a:r>
              <a:rPr lang="ja-JP" altLang="en-US" sz="1050" dirty="0">
                <a:latin typeface="メイリオ" panose="020B0604030504040204" pitchFamily="50" charset="-128"/>
                <a:ea typeface="メイリオ" panose="020B0604030504040204" pitchFamily="50" charset="-128"/>
              </a:rPr>
              <a:t>末</a:t>
            </a:r>
            <a:r>
              <a:rPr lang="ja-JP" altLang="en-US" sz="1050" dirty="0" smtClean="0">
                <a:latin typeface="メイリオ" panose="020B0604030504040204" pitchFamily="50" charset="-128"/>
                <a:ea typeface="メイリオ" panose="020B0604030504040204" pitchFamily="50" charset="-128"/>
              </a:rPr>
              <a:t>に比べ</a:t>
            </a:r>
            <a:r>
              <a:rPr lang="en-US" altLang="ja-JP" sz="1050" dirty="0" smtClean="0">
                <a:latin typeface="メイリオ" panose="020B0604030504040204" pitchFamily="50" charset="-128"/>
                <a:ea typeface="メイリオ" panose="020B0604030504040204" pitchFamily="50" charset="-128"/>
              </a:rPr>
              <a:t>21</a:t>
            </a:r>
            <a:r>
              <a:rPr lang="ja-JP" altLang="en-US" sz="1050" dirty="0" smtClean="0">
                <a:latin typeface="メイリオ" panose="020B0604030504040204" pitchFamily="50" charset="-128"/>
                <a:ea typeface="メイリオ" panose="020B0604030504040204" pitchFamily="50" charset="-128"/>
              </a:rPr>
              <a:t>億円増の</a:t>
            </a:r>
            <a:r>
              <a:rPr lang="en-US" altLang="ja-JP" sz="1050" dirty="0" smtClean="0">
                <a:latin typeface="メイリオ" panose="020B0604030504040204" pitchFamily="50" charset="-128"/>
                <a:ea typeface="メイリオ" panose="020B0604030504040204" pitchFamily="50" charset="-128"/>
              </a:rPr>
              <a:t>1,013</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2,700</a:t>
            </a:r>
            <a:r>
              <a:rPr lang="ja-JP" altLang="en-US" sz="1050" dirty="0" smtClean="0">
                <a:latin typeface="メイリオ" panose="020B0604030504040204" pitchFamily="50" charset="-128"/>
                <a:ea typeface="メイリオ" panose="020B0604030504040204" pitchFamily="50" charset="-128"/>
              </a:rPr>
              <a:t>万円となりました。</a:t>
            </a:r>
            <a:endParaRPr lang="en-US" altLang="ja-JP" sz="1000" dirty="0" smtClean="0">
              <a:latin typeface="メイリオ" panose="020B0604030504040204" pitchFamily="50" charset="-128"/>
              <a:ea typeface="メイリオ" panose="020B0604030504040204" pitchFamily="50" charset="-128"/>
            </a:endParaRPr>
          </a:p>
          <a:p>
            <a:pPr>
              <a:lnSpc>
                <a:spcPct val="150000"/>
              </a:lnSpc>
            </a:pPr>
            <a:r>
              <a:rPr lang="ja-JP" altLang="en-US" sz="1100" b="1" dirty="0" smtClean="0">
                <a:solidFill>
                  <a:srgbClr val="0070C0"/>
                </a:solidFill>
                <a:latin typeface="メイリオ" panose="020B0604030504040204" pitchFamily="50" charset="-128"/>
                <a:ea typeface="メイリオ" panose="020B0604030504040204" pitchFamily="50" charset="-128"/>
              </a:rPr>
              <a:t>キャッシュ・フロー</a:t>
            </a:r>
            <a:endParaRPr lang="en-US" altLang="ja-JP" sz="1100" b="1" dirty="0" smtClean="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業務</a:t>
            </a:r>
            <a:r>
              <a:rPr lang="ja-JP" altLang="en-US" sz="1050" b="1" dirty="0">
                <a:latin typeface="メイリオ" panose="020B0604030504040204" pitchFamily="50" charset="-128"/>
                <a:ea typeface="メイリオ" panose="020B0604030504040204" pitchFamily="50" charset="-128"/>
              </a:rPr>
              <a:t>活動</a:t>
            </a:r>
            <a:r>
              <a:rPr lang="ja-JP" altLang="en-US" sz="1050" b="1" dirty="0" smtClean="0">
                <a:latin typeface="メイリオ" panose="020B0604030504040204" pitchFamily="50" charset="-128"/>
                <a:ea typeface="メイリオ" panose="020B0604030504040204" pitchFamily="50" charset="-128"/>
              </a:rPr>
              <a:t>によるキャッシュ・フロー</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港営事業会計の業務活動によるキャッシュ・フローについては、前年度に比べ</a:t>
            </a:r>
            <a:r>
              <a:rPr lang="en-US" altLang="ja-JP" sz="1050" dirty="0" smtClean="0">
                <a:latin typeface="メイリオ" panose="020B0604030504040204" pitchFamily="50" charset="-128"/>
                <a:ea typeface="メイリオ" panose="020B0604030504040204" pitchFamily="50" charset="-128"/>
              </a:rPr>
              <a:t>20</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4,200</a:t>
            </a:r>
            <a:r>
              <a:rPr lang="ja-JP" altLang="en-US" sz="1050" dirty="0" smtClean="0">
                <a:latin typeface="メイリオ" panose="020B0604030504040204" pitchFamily="50" charset="-128"/>
                <a:ea typeface="メイリオ" panose="020B0604030504040204" pitchFamily="50" charset="-128"/>
              </a:rPr>
              <a:t>万円減の</a:t>
            </a:r>
            <a:r>
              <a:rPr lang="en-US" altLang="ja-JP" sz="1050" dirty="0" smtClean="0">
                <a:latin typeface="メイリオ" panose="020B0604030504040204" pitchFamily="50" charset="-128"/>
                <a:ea typeface="メイリオ" panose="020B0604030504040204" pitchFamily="50" charset="-128"/>
              </a:rPr>
              <a:t>46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9,200</a:t>
            </a:r>
            <a:r>
              <a:rPr lang="ja-JP" altLang="en-US" sz="1050" dirty="0" smtClean="0">
                <a:latin typeface="メイリオ" panose="020B0604030504040204" pitchFamily="50" charset="-128"/>
                <a:ea typeface="メイリオ" panose="020B0604030504040204" pitchFamily="50" charset="-128"/>
              </a:rPr>
              <a:t>万円の増加となりました。</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投資</a:t>
            </a:r>
            <a:r>
              <a:rPr lang="ja-JP" altLang="en-US" sz="1050" b="1" dirty="0">
                <a:latin typeface="メイリオ" panose="020B0604030504040204" pitchFamily="50" charset="-128"/>
                <a:ea typeface="メイリオ" panose="020B0604030504040204" pitchFamily="50" charset="-128"/>
              </a:rPr>
              <a:t>活動</a:t>
            </a:r>
            <a:r>
              <a:rPr lang="ja-JP" altLang="en-US" sz="1050" b="1" dirty="0" smtClean="0">
                <a:latin typeface="メイリオ" panose="020B0604030504040204" pitchFamily="50" charset="-128"/>
                <a:ea typeface="メイリオ" panose="020B0604030504040204" pitchFamily="50" charset="-128"/>
              </a:rPr>
              <a:t>によるキャッシュ・フロー</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港営事業会計の投資活動によるキャッシュ・フローについては、一般会計への短期貸付金の残高が減少したことなどにより、前年度に比べ</a:t>
            </a:r>
            <a:r>
              <a:rPr lang="en-US" altLang="ja-JP" sz="1050" dirty="0" smtClean="0">
                <a:latin typeface="メイリオ" panose="020B0604030504040204" pitchFamily="50" charset="-128"/>
                <a:ea typeface="メイリオ" panose="020B0604030504040204" pitchFamily="50" charset="-128"/>
              </a:rPr>
              <a:t>56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700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48</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9,300</a:t>
            </a:r>
            <a:r>
              <a:rPr lang="ja-JP" altLang="en-US" sz="1050" dirty="0" smtClean="0">
                <a:latin typeface="メイリオ" panose="020B0604030504040204" pitchFamily="50" charset="-128"/>
                <a:ea typeface="メイリオ" panose="020B0604030504040204" pitchFamily="50" charset="-128"/>
              </a:rPr>
              <a:t>万円の増加となりました。</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財務</a:t>
            </a:r>
            <a:r>
              <a:rPr lang="ja-JP" altLang="en-US" sz="1050" b="1" dirty="0">
                <a:latin typeface="メイリオ" panose="020B0604030504040204" pitchFamily="50" charset="-128"/>
                <a:ea typeface="メイリオ" panose="020B0604030504040204" pitchFamily="50" charset="-128"/>
              </a:rPr>
              <a:t>活動</a:t>
            </a:r>
            <a:r>
              <a:rPr lang="ja-JP" altLang="en-US" sz="1050" b="1" dirty="0" smtClean="0">
                <a:latin typeface="メイリオ" panose="020B0604030504040204" pitchFamily="50" charset="-128"/>
                <a:ea typeface="メイリオ" panose="020B0604030504040204" pitchFamily="50" charset="-128"/>
              </a:rPr>
              <a:t>によるキャッシュ・フロー</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港営事業会計の財務活動によるキャッシュ・フローについては、企業債償還額が前年度よりも多かったことから、</a:t>
            </a:r>
            <a:r>
              <a:rPr lang="en-US" altLang="ja-JP" sz="1050" dirty="0" smtClean="0">
                <a:latin typeface="メイリオ" panose="020B0604030504040204" pitchFamily="50" charset="-128"/>
                <a:ea typeface="メイリオ" panose="020B0604030504040204" pitchFamily="50" charset="-128"/>
              </a:rPr>
              <a:t>34</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7,900</a:t>
            </a:r>
            <a:r>
              <a:rPr lang="ja-JP" altLang="en-US" sz="1050" dirty="0" smtClean="0">
                <a:latin typeface="メイリオ" panose="020B0604030504040204" pitchFamily="50" charset="-128"/>
                <a:ea typeface="メイリオ" panose="020B0604030504040204" pitchFamily="50" charset="-128"/>
              </a:rPr>
              <a:t>万円減の</a:t>
            </a:r>
            <a:r>
              <a:rPr lang="en-US" altLang="ja-JP" sz="1050" dirty="0" smtClean="0">
                <a:latin typeface="メイリオ" panose="020B0604030504040204" pitchFamily="50" charset="-128"/>
                <a:ea typeface="メイリオ" panose="020B0604030504040204" pitchFamily="50" charset="-128"/>
              </a:rPr>
              <a:t>95</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2,400</a:t>
            </a:r>
            <a:r>
              <a:rPr lang="ja-JP" altLang="en-US" sz="1050" dirty="0" smtClean="0">
                <a:latin typeface="メイリオ" panose="020B0604030504040204" pitchFamily="50" charset="-128"/>
                <a:ea typeface="メイリオ" panose="020B0604030504040204" pitchFamily="50" charset="-128"/>
              </a:rPr>
              <a:t>万円の減少となりました。</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現金及び現金同等物期末残高</a:t>
            </a:r>
            <a:endParaRPr lang="en-US" altLang="ja-JP" sz="1050" b="1" dirty="0">
              <a:latin typeface="メイリオ" panose="020B0604030504040204" pitchFamily="50" charset="-128"/>
              <a:ea typeface="メイリオ" panose="020B0604030504040204" pitchFamily="50" charset="-128"/>
            </a:endParaRPr>
          </a:p>
          <a:p>
            <a:pPr marL="360000" lvl="2">
              <a:lnSpc>
                <a:spcPct val="150000"/>
              </a:lnSpc>
            </a:pPr>
            <a:r>
              <a:rPr lang="ja-JP" altLang="en-US" sz="1050" b="1" dirty="0" smtClean="0">
                <a:latin typeface="メイリオ" panose="020B0604030504040204" pitchFamily="50" charset="-128"/>
                <a:ea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rPr>
              <a:t>港営事業会計の現金及び現金同等物期末残高については、業務活動により</a:t>
            </a:r>
            <a:r>
              <a:rPr lang="en-US" altLang="ja-JP" sz="1050" dirty="0">
                <a:latin typeface="メイリオ" panose="020B0604030504040204" pitchFamily="50" charset="-128"/>
                <a:ea typeface="メイリオ" panose="020B0604030504040204" pitchFamily="50" charset="-128"/>
              </a:rPr>
              <a:t>46</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9,200</a:t>
            </a:r>
            <a:r>
              <a:rPr lang="ja-JP" altLang="en-US" sz="1050" dirty="0">
                <a:latin typeface="メイリオ" panose="020B0604030504040204" pitchFamily="50" charset="-128"/>
                <a:ea typeface="メイリオ" panose="020B0604030504040204" pitchFamily="50" charset="-128"/>
              </a:rPr>
              <a:t>万</a:t>
            </a:r>
            <a:r>
              <a:rPr lang="ja-JP" altLang="en-US" sz="1050" dirty="0" smtClean="0">
                <a:latin typeface="メイリオ" panose="020B0604030504040204" pitchFamily="50" charset="-128"/>
                <a:ea typeface="メイリオ" panose="020B0604030504040204" pitchFamily="50" charset="-128"/>
              </a:rPr>
              <a:t>円、投資活動により</a:t>
            </a:r>
            <a:r>
              <a:rPr lang="en-US" altLang="ja-JP" sz="1050" dirty="0">
                <a:latin typeface="メイリオ" panose="020B0604030504040204" pitchFamily="50" charset="-128"/>
                <a:ea typeface="メイリオ" panose="020B0604030504040204" pitchFamily="50" charset="-128"/>
              </a:rPr>
              <a:t>48</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9,300</a:t>
            </a:r>
            <a:r>
              <a:rPr lang="ja-JP" altLang="en-US" sz="1050" dirty="0">
                <a:latin typeface="メイリオ" panose="020B0604030504040204" pitchFamily="50" charset="-128"/>
                <a:ea typeface="メイリオ" panose="020B0604030504040204" pitchFamily="50" charset="-128"/>
              </a:rPr>
              <a:t>万</a:t>
            </a:r>
            <a:r>
              <a:rPr lang="ja-JP" altLang="en-US" sz="1050" dirty="0" smtClean="0">
                <a:latin typeface="メイリオ" panose="020B0604030504040204" pitchFamily="50" charset="-128"/>
                <a:ea typeface="メイリオ" panose="020B0604030504040204" pitchFamily="50" charset="-128"/>
              </a:rPr>
              <a:t>円</a:t>
            </a:r>
            <a:r>
              <a:rPr lang="ja-JP" altLang="en-US" sz="1050" dirty="0">
                <a:latin typeface="メイリオ" panose="020B0604030504040204" pitchFamily="50" charset="-128"/>
                <a:ea typeface="メイリオ" panose="020B0604030504040204" pitchFamily="50" charset="-128"/>
              </a:rPr>
              <a:t>増加したものの</a:t>
            </a:r>
            <a:r>
              <a:rPr lang="ja-JP" altLang="en-US" sz="1050" dirty="0" smtClean="0">
                <a:latin typeface="メイリオ" panose="020B0604030504040204" pitchFamily="50" charset="-128"/>
                <a:ea typeface="メイリオ" panose="020B0604030504040204" pitchFamily="50" charset="-128"/>
              </a:rPr>
              <a:t>、財務活動により</a:t>
            </a:r>
            <a:r>
              <a:rPr lang="en-US" altLang="ja-JP" sz="1050" dirty="0">
                <a:latin typeface="メイリオ" panose="020B0604030504040204" pitchFamily="50" charset="-128"/>
                <a:ea typeface="メイリオ" panose="020B0604030504040204" pitchFamily="50" charset="-128"/>
              </a:rPr>
              <a:t>95</a:t>
            </a:r>
            <a:r>
              <a:rPr lang="ja-JP" altLang="en-US" sz="1050" dirty="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2,400</a:t>
            </a:r>
            <a:r>
              <a:rPr lang="ja-JP" altLang="en-US" sz="1050" dirty="0">
                <a:latin typeface="メイリオ" panose="020B0604030504040204" pitchFamily="50" charset="-128"/>
                <a:ea typeface="メイリオ" panose="020B0604030504040204" pitchFamily="50" charset="-128"/>
              </a:rPr>
              <a:t>万円減少</a:t>
            </a:r>
            <a:r>
              <a:rPr lang="ja-JP" altLang="en-US" sz="1050" dirty="0" smtClean="0">
                <a:latin typeface="メイリオ" panose="020B0604030504040204" pitchFamily="50" charset="-128"/>
                <a:ea typeface="メイリオ" panose="020B0604030504040204" pitchFamily="50" charset="-128"/>
              </a:rPr>
              <a:t>したことから、前年度末に比べ</a:t>
            </a:r>
            <a:r>
              <a:rPr lang="en-US" altLang="ja-JP" sz="1050" dirty="0" smtClean="0">
                <a:latin typeface="メイリオ" panose="020B0604030504040204" pitchFamily="50" charset="-128"/>
                <a:ea typeface="メイリオ" panose="020B0604030504040204" pitchFamily="50" charset="-128"/>
              </a:rPr>
              <a:t>6,200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2</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7,100</a:t>
            </a:r>
            <a:r>
              <a:rPr lang="ja-JP" altLang="en-US" sz="1050" dirty="0" smtClean="0">
                <a:latin typeface="メイリオ" panose="020B0604030504040204" pitchFamily="50" charset="-128"/>
                <a:ea typeface="メイリオ" panose="020B0604030504040204" pitchFamily="50" charset="-128"/>
              </a:rPr>
              <a:t>万円となりました。</a:t>
            </a:r>
            <a:endParaRPr lang="en-US" altLang="ja-JP" sz="1050" dirty="0" smtClean="0">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a:off x="722525" y="450886"/>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722525" y="4314719"/>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442525" y="5998920"/>
            <a:ext cx="536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030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a:t>
            </a:r>
            <a:r>
              <a:rPr lang="ja-JP" altLang="en-US" sz="1600" b="1" dirty="0" smtClean="0">
                <a:latin typeface="メイリオ" panose="020B0604030504040204" pitchFamily="50" charset="-128"/>
                <a:ea typeface="メイリオ" panose="020B0604030504040204" pitchFamily="50" charset="-128"/>
              </a:rPr>
              <a:t>ハイライト</a:t>
            </a:r>
            <a:endParaRPr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11</a:t>
            </a:r>
            <a:endParaRPr lang="ja-JP" altLang="en-US" sz="8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4" y="358792"/>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港湾</a:t>
            </a:r>
            <a:r>
              <a:rPr lang="ja-JP" altLang="en-US" sz="1600" b="1" dirty="0">
                <a:latin typeface="メイリオ" panose="020B0604030504040204" pitchFamily="50" charset="-128"/>
                <a:ea typeface="メイリオ" panose="020B0604030504040204" pitchFamily="50" charset="-128"/>
              </a:rPr>
              <a:t>施設提供事業</a:t>
            </a:r>
          </a:p>
        </p:txBody>
      </p:sp>
      <p:sp>
        <p:nvSpPr>
          <p:cNvPr id="9" name="テキスト ボックス 8"/>
          <p:cNvSpPr txBox="1"/>
          <p:nvPr/>
        </p:nvSpPr>
        <p:spPr>
          <a:xfrm>
            <a:off x="0" y="5109020"/>
            <a:ext cx="6858000" cy="3497111"/>
          </a:xfrm>
          <a:prstGeom prst="rect">
            <a:avLst/>
          </a:prstGeom>
          <a:noFill/>
        </p:spPr>
        <p:txBody>
          <a:bodyPr wrap="square" rtlCol="0">
            <a:spAutoFit/>
          </a:bodyPr>
          <a:lstStyle/>
          <a:p>
            <a:pPr>
              <a:lnSpc>
                <a:spcPct val="150000"/>
              </a:lnSpc>
            </a:pPr>
            <a:r>
              <a:rPr kumimoji="1" lang="ja-JP" altLang="en-US" sz="1100" b="1" dirty="0" smtClean="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smtClean="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a:t>
            </a:r>
            <a:r>
              <a:rPr lang="ja-JP" altLang="en-US" sz="1050" b="1" dirty="0">
                <a:latin typeface="メイリオ" panose="020B0604030504040204" pitchFamily="50" charset="-128"/>
                <a:ea typeface="メイリオ" panose="020B0604030504040204" pitchFamily="50" charset="-128"/>
              </a:rPr>
              <a:t>収益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令和元年度の港湾施設提供事業の営業収益は、前年度に比べ</a:t>
            </a:r>
            <a:r>
              <a:rPr lang="en-US" altLang="ja-JP" sz="1050" dirty="0" smtClean="0">
                <a:latin typeface="メイリオ" panose="020B0604030504040204" pitchFamily="50" charset="-128"/>
                <a:ea typeface="メイリオ" panose="020B0604030504040204" pitchFamily="50" charset="-128"/>
              </a:rPr>
              <a:t>300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46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1,400</a:t>
            </a:r>
            <a:r>
              <a:rPr lang="ja-JP" altLang="en-US" sz="1050" dirty="0" smtClean="0">
                <a:latin typeface="メイリオ" panose="020B0604030504040204" pitchFamily="50" charset="-128"/>
                <a:ea typeface="メイリオ" panose="020B0604030504040204" pitchFamily="50" charset="-128"/>
              </a:rPr>
              <a:t>万円となりました。これは、荷役機械の稼働時間が増加したことなどによるものです。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令和元年度の港湾施設提供事業の営業損益は、前年度に比べ</a:t>
            </a:r>
            <a:r>
              <a:rPr lang="en-US" altLang="ja-JP" sz="1050" dirty="0" smtClean="0">
                <a:latin typeface="メイリオ" panose="020B0604030504040204" pitchFamily="50" charset="-128"/>
                <a:ea typeface="メイリオ" panose="020B0604030504040204" pitchFamily="50" charset="-128"/>
              </a:rPr>
              <a:t>300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300</a:t>
            </a:r>
            <a:r>
              <a:rPr lang="ja-JP" altLang="en-US" sz="1050" dirty="0" smtClean="0">
                <a:latin typeface="メイリオ" panose="020B0604030504040204" pitchFamily="50" charset="-128"/>
                <a:ea typeface="メイリオ" panose="020B0604030504040204" pitchFamily="50" charset="-128"/>
              </a:rPr>
              <a:t>万円の黒字となりました。これは、上記の理由により営業収益が増加したことなどに</a:t>
            </a:r>
            <a:r>
              <a:rPr lang="ja-JP" altLang="en-US" sz="1050" dirty="0">
                <a:latin typeface="メイリオ" panose="020B0604030504040204" pitchFamily="50" charset="-128"/>
                <a:ea typeface="メイリオ" panose="020B0604030504040204" pitchFamily="50" charset="-128"/>
              </a:rPr>
              <a:t>よるものです。</a:t>
            </a:r>
            <a:endParaRPr lang="en-US" altLang="ja-JP" sz="1000" dirty="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smtClean="0">
                <a:latin typeface="メイリオ" panose="020B0604030504040204" pitchFamily="50" charset="-128"/>
                <a:ea typeface="メイリオ" panose="020B0604030504040204" pitchFamily="50" charset="-128"/>
              </a:rPr>
              <a:t>経常損益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a:t>
            </a:r>
            <a:r>
              <a:rPr lang="ja-JP" altLang="en-US" sz="1050" dirty="0">
                <a:latin typeface="メイリオ" panose="020B0604030504040204" pitchFamily="50" charset="-128"/>
                <a:ea typeface="メイリオ" panose="020B0604030504040204" pitchFamily="50" charset="-128"/>
              </a:rPr>
              <a:t>元年</a:t>
            </a:r>
            <a:r>
              <a:rPr lang="ja-JP" altLang="en-US" sz="1050" dirty="0" smtClean="0">
                <a:latin typeface="メイリオ" panose="020B0604030504040204" pitchFamily="50" charset="-128"/>
                <a:ea typeface="メイリオ" panose="020B0604030504040204" pitchFamily="50" charset="-128"/>
              </a:rPr>
              <a:t>度の港湾施設提供事業の経常損益は、前年度に比べ</a:t>
            </a:r>
            <a:r>
              <a:rPr lang="en-US" altLang="ja-JP" sz="1050" dirty="0" smtClean="0">
                <a:latin typeface="メイリオ" panose="020B0604030504040204" pitchFamily="50" charset="-128"/>
                <a:ea typeface="メイリオ" panose="020B0604030504040204" pitchFamily="50" charset="-128"/>
              </a:rPr>
              <a:t>7,100</a:t>
            </a:r>
            <a:r>
              <a:rPr lang="ja-JP" altLang="en-US" sz="1050" dirty="0" smtClean="0">
                <a:latin typeface="メイリオ" panose="020B0604030504040204" pitchFamily="50" charset="-128"/>
                <a:ea typeface="メイリオ" panose="020B0604030504040204" pitchFamily="50" charset="-128"/>
              </a:rPr>
              <a:t>万円減の</a:t>
            </a:r>
            <a:r>
              <a:rPr lang="en-US" altLang="ja-JP" sz="1050" dirty="0" smtClean="0">
                <a:latin typeface="メイリオ" panose="020B0604030504040204" pitchFamily="50" charset="-128"/>
                <a:ea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4,800</a:t>
            </a:r>
            <a:r>
              <a:rPr lang="ja-JP" altLang="en-US" sz="1050" dirty="0" smtClean="0">
                <a:latin typeface="メイリオ" panose="020B0604030504040204" pitchFamily="50" charset="-128"/>
                <a:ea typeface="メイリオ" panose="020B0604030504040204" pitchFamily="50" charset="-128"/>
              </a:rPr>
              <a:t>万円の黒字となりました。これは引当金戻入が皆減したことなどによるものです。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当年度純損益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令和元年度の港湾施設提供事業の当年度純損益は、前年度に比べ</a:t>
            </a:r>
            <a:r>
              <a:rPr lang="en-US" altLang="ja-JP" sz="1050" dirty="0" smtClean="0">
                <a:latin typeface="メイリオ" panose="020B0604030504040204" pitchFamily="50" charset="-128"/>
                <a:ea typeface="メイリオ" panose="020B0604030504040204" pitchFamily="50" charset="-128"/>
              </a:rPr>
              <a:t>16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2,100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18</a:t>
            </a:r>
            <a:r>
              <a:rPr lang="ja-JP" altLang="en-US" sz="1050" dirty="0" smtClean="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6,000</a:t>
            </a:r>
            <a:r>
              <a:rPr lang="ja-JP" altLang="en-US" sz="1050" dirty="0" smtClean="0">
                <a:latin typeface="メイリオ" panose="020B0604030504040204" pitchFamily="50" charset="-128"/>
                <a:ea typeface="メイリオ" panose="020B0604030504040204" pitchFamily="50" charset="-128"/>
              </a:rPr>
              <a:t>万円</a:t>
            </a:r>
            <a:r>
              <a:rPr lang="ja-JP" altLang="en-US" sz="1050" dirty="0">
                <a:latin typeface="メイリオ" panose="020B0604030504040204" pitchFamily="50" charset="-128"/>
                <a:ea typeface="メイリオ" panose="020B0604030504040204" pitchFamily="50" charset="-128"/>
              </a:rPr>
              <a:t>の</a:t>
            </a:r>
            <a:r>
              <a:rPr lang="ja-JP" altLang="en-US" sz="1050" dirty="0" smtClean="0">
                <a:latin typeface="メイリオ" panose="020B0604030504040204" pitchFamily="50" charset="-128"/>
                <a:ea typeface="メイリオ" panose="020B0604030504040204" pitchFamily="50" charset="-128"/>
              </a:rPr>
              <a:t>黒字となりました。これは夢洲</a:t>
            </a:r>
            <a:r>
              <a:rPr lang="en-US" altLang="ja-JP" sz="1050" dirty="0" smtClean="0">
                <a:latin typeface="メイリオ" panose="020B0604030504040204" pitchFamily="50" charset="-128"/>
                <a:ea typeface="メイリオ" panose="020B0604030504040204" pitchFamily="50" charset="-128"/>
              </a:rPr>
              <a:t>C-12</a:t>
            </a:r>
            <a:r>
              <a:rPr lang="ja-JP" altLang="en-US" sz="1050" dirty="0" smtClean="0">
                <a:latin typeface="メイリオ" panose="020B0604030504040204" pitchFamily="50" charset="-128"/>
                <a:ea typeface="メイリオ" panose="020B0604030504040204" pitchFamily="50" charset="-128"/>
              </a:rPr>
              <a:t>埠頭用地を国へ売却したことなどに</a:t>
            </a:r>
            <a:r>
              <a:rPr lang="ja-JP" altLang="en-US" sz="1050" dirty="0">
                <a:latin typeface="メイリオ" panose="020B0604030504040204" pitchFamily="50" charset="-128"/>
                <a:ea typeface="メイリオ" panose="020B0604030504040204" pitchFamily="50" charset="-128"/>
              </a:rPr>
              <a:t>伴</a:t>
            </a:r>
            <a:r>
              <a:rPr lang="ja-JP" altLang="en-US" sz="1050" dirty="0" smtClean="0">
                <a:latin typeface="メイリオ" panose="020B0604030504040204" pitchFamily="50" charset="-128"/>
                <a:ea typeface="メイリオ" panose="020B0604030504040204" pitchFamily="50" charset="-128"/>
              </a:rPr>
              <a:t>い、固定資産売却益が皆増したことなどによるものです。</a:t>
            </a:r>
            <a:endParaRPr lang="en-US" altLang="ja-JP" sz="1050" dirty="0" smtClean="0">
              <a:latin typeface="メイリオ" panose="020B0604030504040204" pitchFamily="50" charset="-128"/>
              <a:ea typeface="メイリオ" panose="020B0604030504040204" pitchFamily="50" charset="-128"/>
            </a:endParaRPr>
          </a:p>
        </p:txBody>
      </p:sp>
      <p:cxnSp>
        <p:nvCxnSpPr>
          <p:cNvPr id="10" name="直線コネクタ 9"/>
          <p:cNvCxnSpPr/>
          <p:nvPr/>
        </p:nvCxnSpPr>
        <p:spPr>
          <a:xfrm>
            <a:off x="741733" y="5288735"/>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26993" y="742982"/>
            <a:ext cx="4852610"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02870" y="896870"/>
            <a:ext cx="6652260" cy="4212150"/>
          </a:xfrm>
          <a:prstGeom prst="rect">
            <a:avLst/>
          </a:prstGeom>
        </p:spPr>
      </p:pic>
    </p:spTree>
    <p:extLst>
      <p:ext uri="{BB962C8B-B14F-4D97-AF65-F5344CB8AC3E}">
        <p14:creationId xmlns:p14="http://schemas.microsoft.com/office/powerpoint/2010/main" val="1595303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smtClean="0">
                <a:latin typeface="メイリオ" panose="020B0604030504040204" pitchFamily="50" charset="-128"/>
                <a:ea typeface="メイリオ" panose="020B0604030504040204" pitchFamily="50" charset="-128"/>
              </a:rPr>
              <a:t>大阪港埋立事業</a:t>
            </a:r>
            <a:endParaRPr lang="ja-JP" altLang="en-US" sz="1600" b="1" dirty="0">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5"/>
            </a:pPr>
            <a:r>
              <a:rPr lang="ja-JP" altLang="en-US" sz="1600" b="1" dirty="0">
                <a:latin typeface="メイリオ" panose="020B0604030504040204" pitchFamily="50" charset="-128"/>
                <a:ea typeface="メイリオ" panose="020B0604030504040204" pitchFamily="50" charset="-128"/>
              </a:rPr>
              <a:t>決算</a:t>
            </a:r>
            <a:r>
              <a:rPr lang="ja-JP" altLang="en-US" sz="1600" b="1" dirty="0" smtClean="0">
                <a:latin typeface="メイリオ" panose="020B0604030504040204" pitchFamily="50" charset="-128"/>
                <a:ea typeface="メイリオ" panose="020B0604030504040204" pitchFamily="50" charset="-128"/>
              </a:rPr>
              <a:t>ハイライト</a:t>
            </a:r>
            <a:endParaRPr lang="ja-JP" altLang="en-US" sz="1600" b="1"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12</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0" y="5583049"/>
            <a:ext cx="6858000" cy="3254737"/>
          </a:xfrm>
          <a:prstGeom prst="rect">
            <a:avLst/>
          </a:prstGeom>
          <a:noFill/>
        </p:spPr>
        <p:txBody>
          <a:bodyPr wrap="square" rtlCol="0">
            <a:spAutoFit/>
          </a:bodyPr>
          <a:lstStyle/>
          <a:p>
            <a:pPr>
              <a:lnSpc>
                <a:spcPct val="150000"/>
              </a:lnSpc>
            </a:pPr>
            <a:r>
              <a:rPr kumimoji="1" lang="ja-JP" altLang="en-US" sz="1100" b="1" dirty="0" smtClean="0">
                <a:solidFill>
                  <a:srgbClr val="0070C0"/>
                </a:solidFill>
                <a:latin typeface="メイリオ" panose="020B0604030504040204" pitchFamily="50" charset="-128"/>
                <a:ea typeface="メイリオ" panose="020B0604030504040204" pitchFamily="50" charset="-128"/>
              </a:rPr>
              <a:t>業績概況</a:t>
            </a:r>
            <a:endParaRPr kumimoji="1" lang="en-US" altLang="ja-JP" sz="1100" b="1" dirty="0" smtClean="0">
              <a:solidFill>
                <a:srgbClr val="0070C0"/>
              </a:solidFill>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a:t>
            </a:r>
            <a:r>
              <a:rPr lang="ja-JP" altLang="en-US" sz="1050" b="1" dirty="0">
                <a:latin typeface="メイリオ" panose="020B0604030504040204" pitchFamily="50" charset="-128"/>
                <a:ea typeface="メイリオ" panose="020B0604030504040204" pitchFamily="50" charset="-128"/>
              </a:rPr>
              <a:t>収益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令和元年度の大阪港埋立事業の営業収益は、前年度に比べ</a:t>
            </a:r>
            <a:r>
              <a:rPr lang="en-US" altLang="ja-JP" sz="1050" dirty="0" smtClean="0">
                <a:latin typeface="メイリオ" panose="020B0604030504040204" pitchFamily="50" charset="-128"/>
                <a:ea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300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106</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8,800</a:t>
            </a:r>
            <a:r>
              <a:rPr lang="ja-JP" altLang="en-US" sz="1050" dirty="0" smtClean="0">
                <a:latin typeface="メイリオ" panose="020B0604030504040204" pitchFamily="50" charset="-128"/>
                <a:ea typeface="メイリオ" panose="020B0604030504040204" pitchFamily="50" charset="-128"/>
              </a:rPr>
              <a:t>万円となりました。これは、土地売却収益が増加したことなどによるものです。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営業損益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令和元年度の大阪港埋立事業の営業損益は、前年度に比べ</a:t>
            </a:r>
            <a:r>
              <a:rPr lang="en-US" altLang="ja-JP" sz="1050" dirty="0" smtClean="0">
                <a:latin typeface="メイリオ" panose="020B0604030504040204" pitchFamily="50" charset="-128"/>
                <a:ea typeface="メイリオ" panose="020B0604030504040204" pitchFamily="50" charset="-128"/>
              </a:rPr>
              <a:t>10</a:t>
            </a:r>
            <a:r>
              <a:rPr lang="ja-JP" altLang="en-US" sz="1050" dirty="0" smtClean="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5,200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69</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3,500</a:t>
            </a:r>
            <a:r>
              <a:rPr lang="ja-JP" altLang="en-US" sz="1050" dirty="0" smtClean="0">
                <a:latin typeface="メイリオ" panose="020B0604030504040204" pitchFamily="50" charset="-128"/>
                <a:ea typeface="メイリオ" panose="020B0604030504040204" pitchFamily="50" charset="-128"/>
              </a:rPr>
              <a:t>万円の黒字となりました。これは、上記の理由により営業収益が増加したことなどによるものです。</a:t>
            </a:r>
            <a:endParaRPr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kumimoji="1" lang="ja-JP" altLang="en-US" sz="1050" b="1" dirty="0" smtClean="0">
                <a:latin typeface="メイリオ" panose="020B0604030504040204" pitchFamily="50" charset="-128"/>
                <a:ea typeface="メイリオ" panose="020B0604030504040204" pitchFamily="50" charset="-128"/>
              </a:rPr>
              <a:t>経常損益</a:t>
            </a:r>
            <a:endParaRPr kumimoji="1"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令和元年度の大阪港埋立事業の経常損益は、前年度に比べ</a:t>
            </a:r>
            <a:r>
              <a:rPr lang="en-US" altLang="ja-JP" sz="1050" dirty="0" smtClean="0">
                <a:latin typeface="メイリオ" panose="020B0604030504040204" pitchFamily="50" charset="-128"/>
                <a:ea typeface="メイリオ" panose="020B0604030504040204" pitchFamily="50" charset="-128"/>
              </a:rPr>
              <a:t>9</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6,600</a:t>
            </a:r>
            <a:r>
              <a:rPr lang="ja-JP" altLang="en-US" sz="1050" dirty="0" smtClean="0">
                <a:latin typeface="メイリオ" panose="020B0604030504040204" pitchFamily="50" charset="-128"/>
                <a:ea typeface="メイリオ" panose="020B0604030504040204" pitchFamily="50" charset="-128"/>
              </a:rPr>
              <a:t>万円増の</a:t>
            </a:r>
            <a:r>
              <a:rPr lang="en-US" altLang="ja-JP" sz="1050" dirty="0" smtClean="0">
                <a:latin typeface="メイリオ" panose="020B0604030504040204" pitchFamily="50" charset="-128"/>
                <a:ea typeface="メイリオ" panose="020B0604030504040204" pitchFamily="50" charset="-128"/>
              </a:rPr>
              <a:t>38</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3,700</a:t>
            </a:r>
            <a:r>
              <a:rPr lang="ja-JP" altLang="en-US" sz="1050" dirty="0" smtClean="0">
                <a:latin typeface="メイリオ" panose="020B0604030504040204" pitchFamily="50" charset="-128"/>
                <a:ea typeface="メイリオ" panose="020B0604030504040204" pitchFamily="50" charset="-128"/>
              </a:rPr>
              <a:t>万円の黒字となりました。これは</a:t>
            </a:r>
            <a:r>
              <a:rPr lang="ja-JP" altLang="en-US" sz="1050" dirty="0">
                <a:latin typeface="メイリオ" panose="020B0604030504040204" pitchFamily="50" charset="-128"/>
                <a:ea typeface="メイリオ" panose="020B0604030504040204" pitchFamily="50" charset="-128"/>
              </a:rPr>
              <a:t>上記</a:t>
            </a:r>
            <a:r>
              <a:rPr lang="ja-JP" altLang="en-US" sz="1050" dirty="0" smtClean="0">
                <a:latin typeface="メイリオ" panose="020B0604030504040204" pitchFamily="50" charset="-128"/>
                <a:ea typeface="メイリオ" panose="020B0604030504040204" pitchFamily="50" charset="-128"/>
              </a:rPr>
              <a:t>の</a:t>
            </a:r>
            <a:r>
              <a:rPr lang="ja-JP" altLang="en-US" sz="1050" dirty="0">
                <a:latin typeface="メイリオ" panose="020B0604030504040204" pitchFamily="50" charset="-128"/>
                <a:ea typeface="メイリオ" panose="020B0604030504040204" pitchFamily="50" charset="-128"/>
              </a:rPr>
              <a:t>理由</a:t>
            </a:r>
            <a:r>
              <a:rPr lang="ja-JP" altLang="en-US" sz="1050" dirty="0" smtClean="0">
                <a:latin typeface="メイリオ" panose="020B0604030504040204" pitchFamily="50" charset="-128"/>
                <a:ea typeface="メイリオ" panose="020B0604030504040204" pitchFamily="50" charset="-128"/>
              </a:rPr>
              <a:t>によ</a:t>
            </a:r>
            <a:r>
              <a:rPr lang="ja-JP" altLang="en-US" sz="1050" dirty="0">
                <a:latin typeface="メイリオ" panose="020B0604030504040204" pitchFamily="50" charset="-128"/>
                <a:ea typeface="メイリオ" panose="020B0604030504040204" pitchFamily="50" charset="-128"/>
              </a:rPr>
              <a:t>り</a:t>
            </a:r>
            <a:r>
              <a:rPr lang="ja-JP" altLang="en-US" sz="1050" dirty="0" smtClean="0">
                <a:latin typeface="メイリオ" panose="020B0604030504040204" pitchFamily="50" charset="-128"/>
                <a:ea typeface="メイリオ" panose="020B0604030504040204" pitchFamily="50" charset="-128"/>
              </a:rPr>
              <a:t>営業収益が増加したことなどによるものです。</a:t>
            </a:r>
            <a:endParaRPr kumimoji="1" lang="en-US" altLang="ja-JP" sz="1000" dirty="0" smtClean="0">
              <a:latin typeface="メイリオ" panose="020B0604030504040204" pitchFamily="50" charset="-128"/>
              <a:ea typeface="メイリオ" panose="020B0604030504040204" pitchFamily="50" charset="-128"/>
            </a:endParaRPr>
          </a:p>
          <a:p>
            <a:pPr marL="360000" lvl="1" indent="-171450">
              <a:lnSpc>
                <a:spcPct val="150000"/>
              </a:lnSpc>
              <a:buFont typeface="Arial" panose="020B0604020202020204" pitchFamily="34" charset="0"/>
              <a:buChar char="•"/>
            </a:pPr>
            <a:r>
              <a:rPr lang="ja-JP" altLang="en-US" sz="1050" b="1" dirty="0" smtClean="0">
                <a:latin typeface="メイリオ" panose="020B0604030504040204" pitchFamily="50" charset="-128"/>
                <a:ea typeface="メイリオ" panose="020B0604030504040204" pitchFamily="50" charset="-128"/>
              </a:rPr>
              <a:t>当年度純損益</a:t>
            </a:r>
            <a:endParaRPr lang="en-US" altLang="ja-JP" sz="1050" b="1" dirty="0" smtClean="0">
              <a:latin typeface="メイリオ" panose="020B0604030504040204" pitchFamily="50" charset="-128"/>
              <a:ea typeface="メイリオ" panose="020B0604030504040204" pitchFamily="50" charset="-128"/>
            </a:endParaRPr>
          </a:p>
          <a:p>
            <a:pPr marL="360000" lvl="2">
              <a:lnSpc>
                <a:spcPct val="150000"/>
              </a:lnSpc>
            </a:pPr>
            <a:r>
              <a:rPr lang="ja-JP" altLang="en-US" sz="1050" dirty="0" smtClean="0">
                <a:latin typeface="メイリオ" panose="020B0604030504040204" pitchFamily="50" charset="-128"/>
                <a:ea typeface="メイリオ" panose="020B0604030504040204" pitchFamily="50" charset="-128"/>
              </a:rPr>
              <a:t>　令和元年度の大阪港埋立事業の当年度純損益は、前年度に比べ</a:t>
            </a:r>
            <a:r>
              <a:rPr lang="en-US" altLang="ja-JP" sz="1050" dirty="0" smtClean="0">
                <a:latin typeface="メイリオ" panose="020B0604030504040204" pitchFamily="50" charset="-128"/>
                <a:ea typeface="メイリオ" panose="020B0604030504040204" pitchFamily="50" charset="-128"/>
              </a:rPr>
              <a:t>20</a:t>
            </a:r>
            <a:r>
              <a:rPr lang="ja-JP" altLang="en-US" sz="1050" dirty="0" smtClean="0">
                <a:latin typeface="メイリオ" panose="020B0604030504040204" pitchFamily="50" charset="-128"/>
                <a:ea typeface="メイリオ" panose="020B0604030504040204" pitchFamily="50" charset="-128"/>
              </a:rPr>
              <a:t>億</a:t>
            </a:r>
            <a:r>
              <a:rPr lang="en-US" altLang="ja-JP" sz="1050" dirty="0">
                <a:latin typeface="メイリオ" panose="020B0604030504040204" pitchFamily="50" charset="-128"/>
                <a:ea typeface="メイリオ" panose="020B0604030504040204" pitchFamily="50" charset="-128"/>
              </a:rPr>
              <a:t>7,600</a:t>
            </a:r>
            <a:r>
              <a:rPr lang="ja-JP" altLang="en-US" sz="1050" dirty="0" smtClean="0">
                <a:latin typeface="メイリオ" panose="020B0604030504040204" pitchFamily="50" charset="-128"/>
                <a:ea typeface="メイリオ" panose="020B0604030504040204" pitchFamily="50" charset="-128"/>
              </a:rPr>
              <a:t>万円減の</a:t>
            </a:r>
            <a:r>
              <a:rPr lang="en-US" altLang="ja-JP" sz="1050" dirty="0" smtClean="0">
                <a:latin typeface="メイリオ" panose="020B0604030504040204" pitchFamily="50" charset="-128"/>
                <a:ea typeface="メイリオ" panose="020B0604030504040204" pitchFamily="50" charset="-128"/>
              </a:rPr>
              <a:t>5</a:t>
            </a:r>
            <a:r>
              <a:rPr lang="ja-JP" altLang="en-US" sz="1050" dirty="0" smtClean="0">
                <a:latin typeface="メイリオ" panose="020B0604030504040204" pitchFamily="50" charset="-128"/>
                <a:ea typeface="メイリオ" panose="020B0604030504040204" pitchFamily="50" charset="-128"/>
              </a:rPr>
              <a:t>億</a:t>
            </a:r>
            <a:r>
              <a:rPr lang="en-US" altLang="ja-JP" sz="1050" dirty="0" smtClean="0">
                <a:latin typeface="メイリオ" panose="020B0604030504040204" pitchFamily="50" charset="-128"/>
                <a:ea typeface="メイリオ" panose="020B0604030504040204" pitchFamily="50" charset="-128"/>
              </a:rPr>
              <a:t>9,100</a:t>
            </a:r>
            <a:r>
              <a:rPr lang="ja-JP" altLang="en-US" sz="1050" dirty="0" smtClean="0">
                <a:latin typeface="メイリオ" panose="020B0604030504040204" pitchFamily="50" charset="-128"/>
                <a:ea typeface="メイリオ" panose="020B0604030504040204" pitchFamily="50" charset="-128"/>
              </a:rPr>
              <a:t>万円</a:t>
            </a:r>
            <a:r>
              <a:rPr lang="ja-JP" altLang="en-US" sz="1050" dirty="0">
                <a:latin typeface="メイリオ" panose="020B0604030504040204" pitchFamily="50" charset="-128"/>
                <a:ea typeface="メイリオ" panose="020B0604030504040204" pitchFamily="50" charset="-128"/>
              </a:rPr>
              <a:t>の</a:t>
            </a:r>
            <a:r>
              <a:rPr lang="ja-JP" altLang="en-US" sz="1050" dirty="0" smtClean="0">
                <a:latin typeface="メイリオ" panose="020B0604030504040204" pitchFamily="50" charset="-128"/>
                <a:ea typeface="メイリオ" panose="020B0604030504040204" pitchFamily="50" charset="-128"/>
              </a:rPr>
              <a:t>黒字となりました。これは、鶴</a:t>
            </a:r>
            <a:r>
              <a:rPr lang="ja-JP" altLang="en-US" sz="1050" dirty="0">
                <a:latin typeface="メイリオ" panose="020B0604030504040204" pitchFamily="50" charset="-128"/>
                <a:ea typeface="メイリオ" panose="020B0604030504040204" pitchFamily="50" charset="-128"/>
              </a:rPr>
              <a:t>浜地区において土地造成勘定評価損を計上した</a:t>
            </a:r>
            <a:r>
              <a:rPr lang="ja-JP" altLang="en-US" sz="1050" dirty="0" smtClean="0">
                <a:latin typeface="メイリオ" panose="020B0604030504040204" pitchFamily="50" charset="-128"/>
                <a:ea typeface="メイリオ" panose="020B0604030504040204" pitchFamily="50" charset="-128"/>
              </a:rPr>
              <a:t>ことなどによるものです。</a:t>
            </a:r>
            <a:endParaRPr lang="en-US" altLang="ja-JP" sz="1050" dirty="0" smtClean="0">
              <a:latin typeface="メイリオ" panose="020B0604030504040204" pitchFamily="50" charset="-128"/>
              <a:ea typeface="メイリオ" panose="020B0604030504040204" pitchFamily="50" charset="-128"/>
            </a:endParaRPr>
          </a:p>
        </p:txBody>
      </p:sp>
      <p:cxnSp>
        <p:nvCxnSpPr>
          <p:cNvPr id="11" name="直線コネクタ 10"/>
          <p:cNvCxnSpPr/>
          <p:nvPr/>
        </p:nvCxnSpPr>
        <p:spPr>
          <a:xfrm>
            <a:off x="741733" y="5764846"/>
            <a:ext cx="6084000" cy="0"/>
          </a:xfrm>
          <a:prstGeom prst="line">
            <a:avLst/>
          </a:prstGeom>
          <a:ln w="25400">
            <a:solidFill>
              <a:srgbClr val="0070C0">
                <a:alpha val="99000"/>
              </a:srgb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21347" y="733724"/>
            <a:ext cx="5032147" cy="307777"/>
          </a:xfrm>
          <a:prstGeom prst="rect">
            <a:avLst/>
          </a:prstGeom>
          <a:noFill/>
        </p:spPr>
        <p:txBody>
          <a:bodyPr wrap="none" rtlCol="0">
            <a:spAutoFit/>
          </a:bodyPr>
          <a:lstStyle/>
          <a:p>
            <a:r>
              <a:rPr kumimoji="1" lang="en-US" altLang="ja-JP" sz="1400" b="1" dirty="0" smtClean="0">
                <a:solidFill>
                  <a:srgbClr val="FF0000"/>
                </a:solidFill>
                <a:latin typeface="メイリオ" panose="020B0604030504040204" pitchFamily="50" charset="-128"/>
                <a:ea typeface="メイリオ" panose="020B0604030504040204" pitchFamily="50" charset="-128"/>
              </a:rPr>
              <a:t>※</a:t>
            </a:r>
            <a:r>
              <a:rPr lang="ja-JP" altLang="en-US" sz="1400" b="1" dirty="0" smtClean="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smtClean="0">
                <a:solidFill>
                  <a:srgbClr val="FF0000"/>
                </a:solidFill>
                <a:latin typeface="メイリオ" panose="020B0604030504040204" pitchFamily="50" charset="-128"/>
                <a:ea typeface="メイリオ" panose="020B0604030504040204" pitchFamily="50" charset="-128"/>
              </a:rPr>
              <a:t>事業との会計内取引の金額を含んでいます。</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stretch>
            <a:fillRect/>
          </a:stretch>
        </p:blipFill>
        <p:spPr>
          <a:xfrm>
            <a:off x="165100" y="1041502"/>
            <a:ext cx="6553200" cy="4541547"/>
          </a:xfrm>
          <a:prstGeom prst="rect">
            <a:avLst/>
          </a:prstGeom>
        </p:spPr>
      </p:pic>
    </p:spTree>
    <p:extLst>
      <p:ext uri="{BB962C8B-B14F-4D97-AF65-F5344CB8AC3E}">
        <p14:creationId xmlns:p14="http://schemas.microsoft.com/office/powerpoint/2010/main" val="2782656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9009</TotalTime>
  <Words>3675</Words>
  <Application>Microsoft Office PowerPoint</Application>
  <PresentationFormat>A4 210 x 297 mm</PresentationFormat>
  <Paragraphs>224</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メイリオ</vt:lpstr>
      <vt:lpstr>Arial</vt:lpstr>
      <vt:lpstr>Calibri</vt:lpstr>
      <vt:lpstr>Calibri Light</vt:lpstr>
      <vt:lpstr>Times New Roman</vt:lpstr>
      <vt:lpstr>Office Theme</vt:lpstr>
      <vt:lpstr>PowerPoint プレゼンテーション</vt:lpstr>
      <vt:lpstr>港湾施設提供事業</vt:lpstr>
      <vt:lpstr>PowerPoint プレゼンテーション</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平成29年度  大阪市港営事業会計  事業報告書       大阪市港湾局</dc:title>
  <cp:revision>201</cp:revision>
  <cp:lastPrinted>2020-08-13T03:59:38Z</cp:lastPrinted>
  <dcterms:created xsi:type="dcterms:W3CDTF">2018-06-22T04:32:12Z</dcterms:created>
  <dcterms:modified xsi:type="dcterms:W3CDTF">2020-08-24T08:12:20Z</dcterms:modified>
</cp:coreProperties>
</file>