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sldIdLst>
    <p:sldId id="281" r:id="rId2"/>
    <p:sldId id="302" r:id="rId3"/>
    <p:sldId id="303" r:id="rId4"/>
    <p:sldId id="286" r:id="rId5"/>
    <p:sldId id="287" r:id="rId6"/>
    <p:sldId id="288" r:id="rId7"/>
    <p:sldId id="289" r:id="rId8"/>
    <p:sldId id="290" r:id="rId9"/>
    <p:sldId id="291" r:id="rId10"/>
    <p:sldId id="304" r:id="rId11"/>
    <p:sldId id="307" r:id="rId12"/>
    <p:sldId id="266" r:id="rId13"/>
    <p:sldId id="270" r:id="rId14"/>
    <p:sldId id="271" r:id="rId15"/>
    <p:sldId id="272" r:id="rId16"/>
    <p:sldId id="297" r:id="rId17"/>
    <p:sldId id="301" r:id="rId18"/>
    <p:sldId id="267" r:id="rId19"/>
    <p:sldId id="298" r:id="rId20"/>
    <p:sldId id="299" r:id="rId21"/>
    <p:sldId id="300" r:id="rId22"/>
    <p:sldId id="310" r:id="rId23"/>
    <p:sldId id="311" r:id="rId24"/>
  </p:sldIdLst>
  <p:sldSz cx="6858000" cy="9906000" type="A4"/>
  <p:notesSz cx="6807200" cy="9939338"/>
  <p:defaultTextStyle>
    <a:defPPr>
      <a:defRPr lang="ja-JP"/>
    </a:defPPr>
    <a:lvl1pPr marL="0" algn="l" defTabSz="538732" rtl="0" eaLnBrk="1" latinLnBrk="0" hangingPunct="1">
      <a:defRPr kumimoji="1" sz="1061" kern="1200">
        <a:solidFill>
          <a:schemeClr val="tx1"/>
        </a:solidFill>
        <a:latin typeface="+mn-lt"/>
        <a:ea typeface="+mn-ea"/>
        <a:cs typeface="+mn-cs"/>
      </a:defRPr>
    </a:lvl1pPr>
    <a:lvl2pPr marL="269366" algn="l" defTabSz="538732" rtl="0" eaLnBrk="1" latinLnBrk="0" hangingPunct="1">
      <a:defRPr kumimoji="1" sz="1061" kern="1200">
        <a:solidFill>
          <a:schemeClr val="tx1"/>
        </a:solidFill>
        <a:latin typeface="+mn-lt"/>
        <a:ea typeface="+mn-ea"/>
        <a:cs typeface="+mn-cs"/>
      </a:defRPr>
    </a:lvl2pPr>
    <a:lvl3pPr marL="538732" algn="l" defTabSz="538732" rtl="0" eaLnBrk="1" latinLnBrk="0" hangingPunct="1">
      <a:defRPr kumimoji="1" sz="1061" kern="1200">
        <a:solidFill>
          <a:schemeClr val="tx1"/>
        </a:solidFill>
        <a:latin typeface="+mn-lt"/>
        <a:ea typeface="+mn-ea"/>
        <a:cs typeface="+mn-cs"/>
      </a:defRPr>
    </a:lvl3pPr>
    <a:lvl4pPr marL="808101" algn="l" defTabSz="538732" rtl="0" eaLnBrk="1" latinLnBrk="0" hangingPunct="1">
      <a:defRPr kumimoji="1" sz="1061" kern="1200">
        <a:solidFill>
          <a:schemeClr val="tx1"/>
        </a:solidFill>
        <a:latin typeface="+mn-lt"/>
        <a:ea typeface="+mn-ea"/>
        <a:cs typeface="+mn-cs"/>
      </a:defRPr>
    </a:lvl4pPr>
    <a:lvl5pPr marL="1077467" algn="l" defTabSz="538732" rtl="0" eaLnBrk="1" latinLnBrk="0" hangingPunct="1">
      <a:defRPr kumimoji="1" sz="1061" kern="1200">
        <a:solidFill>
          <a:schemeClr val="tx1"/>
        </a:solidFill>
        <a:latin typeface="+mn-lt"/>
        <a:ea typeface="+mn-ea"/>
        <a:cs typeface="+mn-cs"/>
      </a:defRPr>
    </a:lvl5pPr>
    <a:lvl6pPr marL="1346833" algn="l" defTabSz="538732" rtl="0" eaLnBrk="1" latinLnBrk="0" hangingPunct="1">
      <a:defRPr kumimoji="1" sz="1061" kern="1200">
        <a:solidFill>
          <a:schemeClr val="tx1"/>
        </a:solidFill>
        <a:latin typeface="+mn-lt"/>
        <a:ea typeface="+mn-ea"/>
        <a:cs typeface="+mn-cs"/>
      </a:defRPr>
    </a:lvl6pPr>
    <a:lvl7pPr marL="1616199" algn="l" defTabSz="538732" rtl="0" eaLnBrk="1" latinLnBrk="0" hangingPunct="1">
      <a:defRPr kumimoji="1" sz="1061" kern="1200">
        <a:solidFill>
          <a:schemeClr val="tx1"/>
        </a:solidFill>
        <a:latin typeface="+mn-lt"/>
        <a:ea typeface="+mn-ea"/>
        <a:cs typeface="+mn-cs"/>
      </a:defRPr>
    </a:lvl7pPr>
    <a:lvl8pPr marL="1885567" algn="l" defTabSz="538732" rtl="0" eaLnBrk="1" latinLnBrk="0" hangingPunct="1">
      <a:defRPr kumimoji="1" sz="1061" kern="1200">
        <a:solidFill>
          <a:schemeClr val="tx1"/>
        </a:solidFill>
        <a:latin typeface="+mn-lt"/>
        <a:ea typeface="+mn-ea"/>
        <a:cs typeface="+mn-cs"/>
      </a:defRPr>
    </a:lvl8pPr>
    <a:lvl9pPr marL="2154933" algn="l" defTabSz="538732"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C3DD"/>
    <a:srgbClr val="6AD7D4"/>
    <a:srgbClr val="5FD1D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2340" y="84"/>
      </p:cViewPr>
      <p:guideLst/>
    </p:cSldViewPr>
  </p:slideViewPr>
  <p:notesTextViewPr>
    <p:cViewPr>
      <p:scale>
        <a:sx n="1" d="1"/>
        <a:sy n="1" d="1"/>
      </p:scale>
      <p:origin x="0" y="0"/>
    </p:cViewPr>
  </p:notesTextViewPr>
  <p:notesViewPr>
    <p:cSldViewPr snapToGrid="0">
      <p:cViewPr varScale="1">
        <p:scale>
          <a:sx n="52" d="100"/>
          <a:sy n="52" d="100"/>
        </p:scale>
        <p:origin x="29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153988" y="-187325"/>
            <a:ext cx="7153276" cy="10333038"/>
          </a:xfrm>
          <a:prstGeom prst="rect">
            <a:avLst/>
          </a:prstGeom>
          <a:noFill/>
          <a:ln w="12700">
            <a:solidFill>
              <a:prstClr val="black"/>
            </a:solidFill>
          </a:ln>
        </p:spPr>
        <p:txBody>
          <a:bodyPr vert="horz" lIns="92199" tIns="46099" rIns="92199" bIns="46099" rtlCol="0" anchor="ctr"/>
          <a:lstStyle/>
          <a:p>
            <a:endParaRPr lang="ja-JP" altLang="en-US" dirty="0"/>
          </a:p>
        </p:txBody>
      </p:sp>
    </p:spTree>
    <p:extLst>
      <p:ext uri="{BB962C8B-B14F-4D97-AF65-F5344CB8AC3E}">
        <p14:creationId xmlns:p14="http://schemas.microsoft.com/office/powerpoint/2010/main" val="1649945063"/>
      </p:ext>
    </p:extLst>
  </p:cSld>
  <p:clrMap bg1="lt1" tx1="dk1" bg2="lt2" tx2="dk2" accent1="accent1" accent2="accent2" accent3="accent3" accent4="accent4" accent5="accent5" accent6="accent6" hlink="hlink" folHlink="folHlink"/>
  <p:notesStyle>
    <a:lvl1pPr marL="0" algn="l" defTabSz="914347" rtl="0" eaLnBrk="1" latinLnBrk="0" hangingPunct="1">
      <a:defRPr kumimoji="1" sz="1200" kern="1200">
        <a:solidFill>
          <a:schemeClr val="tx1"/>
        </a:solidFill>
        <a:latin typeface="+mn-lt"/>
        <a:ea typeface="+mn-ea"/>
        <a:cs typeface="+mn-cs"/>
      </a:defRPr>
    </a:lvl1pPr>
    <a:lvl2pPr marL="457173" algn="l" defTabSz="914347" rtl="0" eaLnBrk="1" latinLnBrk="0" hangingPunct="1">
      <a:defRPr kumimoji="1" sz="1200" kern="1200">
        <a:solidFill>
          <a:schemeClr val="tx1"/>
        </a:solidFill>
        <a:latin typeface="+mn-lt"/>
        <a:ea typeface="+mn-ea"/>
        <a:cs typeface="+mn-cs"/>
      </a:defRPr>
    </a:lvl2pPr>
    <a:lvl3pPr marL="914347" algn="l" defTabSz="914347" rtl="0" eaLnBrk="1" latinLnBrk="0" hangingPunct="1">
      <a:defRPr kumimoji="1" sz="1200" kern="1200">
        <a:solidFill>
          <a:schemeClr val="tx1"/>
        </a:solidFill>
        <a:latin typeface="+mn-lt"/>
        <a:ea typeface="+mn-ea"/>
        <a:cs typeface="+mn-cs"/>
      </a:defRPr>
    </a:lvl3pPr>
    <a:lvl4pPr marL="1371520" algn="l" defTabSz="914347" rtl="0" eaLnBrk="1" latinLnBrk="0" hangingPunct="1">
      <a:defRPr kumimoji="1" sz="1200" kern="1200">
        <a:solidFill>
          <a:schemeClr val="tx1"/>
        </a:solidFill>
        <a:latin typeface="+mn-lt"/>
        <a:ea typeface="+mn-ea"/>
        <a:cs typeface="+mn-cs"/>
      </a:defRPr>
    </a:lvl4pPr>
    <a:lvl5pPr marL="1828694" algn="l" defTabSz="914347" rtl="0" eaLnBrk="1" latinLnBrk="0" hangingPunct="1">
      <a:defRPr kumimoji="1" sz="1200" kern="1200">
        <a:solidFill>
          <a:schemeClr val="tx1"/>
        </a:solidFill>
        <a:latin typeface="+mn-lt"/>
        <a:ea typeface="+mn-ea"/>
        <a:cs typeface="+mn-cs"/>
      </a:defRPr>
    </a:lvl5pPr>
    <a:lvl6pPr marL="2285866" algn="l" defTabSz="914347" rtl="0" eaLnBrk="1" latinLnBrk="0" hangingPunct="1">
      <a:defRPr kumimoji="1" sz="1200" kern="1200">
        <a:solidFill>
          <a:schemeClr val="tx1"/>
        </a:solidFill>
        <a:latin typeface="+mn-lt"/>
        <a:ea typeface="+mn-ea"/>
        <a:cs typeface="+mn-cs"/>
      </a:defRPr>
    </a:lvl6pPr>
    <a:lvl7pPr marL="2743041" algn="l" defTabSz="914347" rtl="0" eaLnBrk="1" latinLnBrk="0" hangingPunct="1">
      <a:defRPr kumimoji="1" sz="1200" kern="1200">
        <a:solidFill>
          <a:schemeClr val="tx1"/>
        </a:solidFill>
        <a:latin typeface="+mn-lt"/>
        <a:ea typeface="+mn-ea"/>
        <a:cs typeface="+mn-cs"/>
      </a:defRPr>
    </a:lvl7pPr>
    <a:lvl8pPr marL="3200214" algn="l" defTabSz="914347" rtl="0" eaLnBrk="1" latinLnBrk="0" hangingPunct="1">
      <a:defRPr kumimoji="1" sz="1200" kern="1200">
        <a:solidFill>
          <a:schemeClr val="tx1"/>
        </a:solidFill>
        <a:latin typeface="+mn-lt"/>
        <a:ea typeface="+mn-ea"/>
        <a:cs typeface="+mn-cs"/>
      </a:defRPr>
    </a:lvl8pPr>
    <a:lvl9pPr marL="3657388" algn="l" defTabSz="91434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3138" y="1243013"/>
            <a:ext cx="2320925" cy="3352800"/>
          </a:xfrm>
          <a:prstGeom prst="rect">
            <a:avLst/>
          </a:prstGeom>
        </p:spPr>
      </p:sp>
      <p:sp>
        <p:nvSpPr>
          <p:cNvPr id="3" name="ノート プレースホルダー 2"/>
          <p:cNvSpPr>
            <a:spLocks noGrp="1"/>
          </p:cNvSpPr>
          <p:nvPr>
            <p:ph type="body" idx="1"/>
          </p:nvPr>
        </p:nvSpPr>
        <p:spPr>
          <a:xfrm>
            <a:off x="680239" y="4783479"/>
            <a:ext cx="5446723" cy="3914043"/>
          </a:xfrm>
          <a:prstGeom prst="rect">
            <a:avLst/>
          </a:prstGeom>
        </p:spPr>
        <p:txBody>
          <a:bodyPr lIns="92199" tIns="46099" rIns="92199" bIns="46099"/>
          <a:lstStyle/>
          <a:p>
            <a:endParaRPr kumimoji="1" lang="ja-JP" altLang="en-US" dirty="0"/>
          </a:p>
        </p:txBody>
      </p:sp>
      <p:sp>
        <p:nvSpPr>
          <p:cNvPr id="4" name="スライド番号プレースホルダー 3"/>
          <p:cNvSpPr>
            <a:spLocks noGrp="1"/>
          </p:cNvSpPr>
          <p:nvPr>
            <p:ph type="sldNum" sz="quarter" idx="10"/>
          </p:nvPr>
        </p:nvSpPr>
        <p:spPr>
          <a:xfrm>
            <a:off x="3855221" y="9440695"/>
            <a:ext cx="2950374" cy="498645"/>
          </a:xfrm>
          <a:prstGeom prst="rect">
            <a:avLst/>
          </a:prstGeom>
        </p:spPr>
        <p:txBody>
          <a:bodyPr lIns="92199" tIns="46099" rIns="92199" bIns="46099"/>
          <a:lstStyle/>
          <a:p>
            <a:fld id="{7382965C-E088-4825-82C7-54A23BFEFC91}" type="slidenum">
              <a:rPr kumimoji="1" lang="ja-JP" altLang="en-US" smtClean="0"/>
              <a:t>12</a:t>
            </a:fld>
            <a:endParaRPr kumimoji="1" lang="ja-JP" altLang="en-US" dirty="0"/>
          </a:p>
        </p:txBody>
      </p:sp>
    </p:spTree>
    <p:extLst>
      <p:ext uri="{BB962C8B-B14F-4D97-AF65-F5344CB8AC3E}">
        <p14:creationId xmlns:p14="http://schemas.microsoft.com/office/powerpoint/2010/main" val="676470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80" indent="0" algn="ctr">
              <a:buNone/>
              <a:defRPr sz="1500"/>
            </a:lvl2pPr>
            <a:lvl3pPr marL="685760" indent="0" algn="ctr">
              <a:buNone/>
              <a:defRPr sz="1350"/>
            </a:lvl3pPr>
            <a:lvl4pPr marL="1028642" indent="0" algn="ctr">
              <a:buNone/>
              <a:defRPr sz="1200"/>
            </a:lvl4pPr>
            <a:lvl5pPr marL="1371522" indent="0" algn="ctr">
              <a:buNone/>
              <a:defRPr sz="1200"/>
            </a:lvl5pPr>
            <a:lvl6pPr marL="1714402" indent="0" algn="ctr">
              <a:buNone/>
              <a:defRPr sz="1200"/>
            </a:lvl6pPr>
            <a:lvl7pPr marL="2057282" indent="0" algn="ctr">
              <a:buNone/>
              <a:defRPr sz="1200"/>
            </a:lvl7pPr>
            <a:lvl8pPr marL="2400163" indent="0" algn="ctr">
              <a:buNone/>
              <a:defRPr sz="1200"/>
            </a:lvl8pPr>
            <a:lvl9pPr marL="2743044"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69139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2373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86659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42043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21"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21" y="6629229"/>
            <a:ext cx="5915025" cy="2166937"/>
          </a:xfrm>
        </p:spPr>
        <p:txBody>
          <a:bodyPr/>
          <a:lstStyle>
            <a:lvl1pPr marL="0" indent="0">
              <a:buNone/>
              <a:defRPr sz="1800">
                <a:solidFill>
                  <a:schemeClr val="tx1"/>
                </a:solidFill>
              </a:defRPr>
            </a:lvl1pPr>
            <a:lvl2pPr marL="342880" indent="0">
              <a:buNone/>
              <a:defRPr sz="1500">
                <a:solidFill>
                  <a:schemeClr val="tx1">
                    <a:tint val="75000"/>
                  </a:schemeClr>
                </a:solidFill>
              </a:defRPr>
            </a:lvl2pPr>
            <a:lvl3pPr marL="685760" indent="0">
              <a:buNone/>
              <a:defRPr sz="1350">
                <a:solidFill>
                  <a:schemeClr val="tx1">
                    <a:tint val="75000"/>
                  </a:schemeClr>
                </a:solidFill>
              </a:defRPr>
            </a:lvl3pPr>
            <a:lvl4pPr marL="1028642" indent="0">
              <a:buNone/>
              <a:defRPr sz="1200">
                <a:solidFill>
                  <a:schemeClr val="tx1">
                    <a:tint val="75000"/>
                  </a:schemeClr>
                </a:solidFill>
              </a:defRPr>
            </a:lvl4pPr>
            <a:lvl5pPr marL="1371522" indent="0">
              <a:buNone/>
              <a:defRPr sz="1200">
                <a:solidFill>
                  <a:schemeClr val="tx1">
                    <a:tint val="75000"/>
                  </a:schemeClr>
                </a:solidFill>
              </a:defRPr>
            </a:lvl5pPr>
            <a:lvl6pPr marL="1714402" indent="0">
              <a:buNone/>
              <a:defRPr sz="1200">
                <a:solidFill>
                  <a:schemeClr val="tx1">
                    <a:tint val="75000"/>
                  </a:schemeClr>
                </a:solidFill>
              </a:defRPr>
            </a:lvl6pPr>
            <a:lvl7pPr marL="2057282" indent="0">
              <a:buNone/>
              <a:defRPr sz="1200">
                <a:solidFill>
                  <a:schemeClr val="tx1">
                    <a:tint val="75000"/>
                  </a:schemeClr>
                </a:solidFill>
              </a:defRPr>
            </a:lvl7pPr>
            <a:lvl8pPr marL="2400163" indent="0">
              <a:buNone/>
              <a:defRPr sz="1200">
                <a:solidFill>
                  <a:schemeClr val="tx1">
                    <a:tint val="75000"/>
                  </a:schemeClr>
                </a:solidFill>
              </a:defRPr>
            </a:lvl8pPr>
            <a:lvl9pPr marL="2743044"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1386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60079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6" y="527406"/>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50"/>
            <a:ext cx="2901255"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5"/>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8" y="2428350"/>
            <a:ext cx="2915543"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8" y="3618445"/>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8795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77247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0248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8"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10672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8" y="1426284"/>
            <a:ext cx="3471863" cy="7039681"/>
          </a:xfrm>
        </p:spPr>
        <p:txBody>
          <a:bodyPr anchor="t"/>
          <a:lstStyle>
            <a:lvl1pPr marL="0" indent="0">
              <a:buNone/>
              <a:defRPr sz="2400"/>
            </a:lvl1pPr>
            <a:lvl2pPr marL="342880" indent="0">
              <a:buNone/>
              <a:defRPr sz="2100"/>
            </a:lvl2pPr>
            <a:lvl3pPr marL="685760" indent="0">
              <a:buNone/>
              <a:defRPr sz="1800"/>
            </a:lvl3pPr>
            <a:lvl4pPr marL="1028642" indent="0">
              <a:buNone/>
              <a:defRPr sz="1500"/>
            </a:lvl4pPr>
            <a:lvl5pPr marL="1371522" indent="0">
              <a:buNone/>
              <a:defRPr sz="1500"/>
            </a:lvl5pPr>
            <a:lvl6pPr marL="1714402" indent="0">
              <a:buNone/>
              <a:defRPr sz="1500"/>
            </a:lvl6pPr>
            <a:lvl7pPr marL="2057282" indent="0">
              <a:buNone/>
              <a:defRPr sz="1500"/>
            </a:lvl7pPr>
            <a:lvl8pPr marL="2400163" indent="0">
              <a:buNone/>
              <a:defRPr sz="1500"/>
            </a:lvl8pPr>
            <a:lvl9pPr marL="2743044" indent="0">
              <a:buNone/>
              <a:defRPr sz="1500"/>
            </a:lvl9pPr>
          </a:lstStyle>
          <a:p>
            <a:r>
              <a:rPr lang="ja-JP" altLang="en-US" dirty="0"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012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6"/>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3"/>
          </p:nvPr>
        </p:nvSpPr>
        <p:spPr>
          <a:xfrm>
            <a:off x="2271717"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9139128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76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6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21" indent="-171440" algn="l" defTabSz="68576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02" indent="-171440" algn="l" defTabSz="68576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8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6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43"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2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0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8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0" rtl="0" eaLnBrk="1" latinLnBrk="0" hangingPunct="1">
        <a:defRPr kumimoji="1" sz="1350" kern="1200">
          <a:solidFill>
            <a:schemeClr val="tx1"/>
          </a:solidFill>
          <a:latin typeface="+mn-lt"/>
          <a:ea typeface="+mn-ea"/>
          <a:cs typeface="+mn-cs"/>
        </a:defRPr>
      </a:lvl1pPr>
      <a:lvl2pPr marL="342880" algn="l" defTabSz="685760" rtl="0" eaLnBrk="1" latinLnBrk="0" hangingPunct="1">
        <a:defRPr kumimoji="1" sz="1350" kern="1200">
          <a:solidFill>
            <a:schemeClr val="tx1"/>
          </a:solidFill>
          <a:latin typeface="+mn-lt"/>
          <a:ea typeface="+mn-ea"/>
          <a:cs typeface="+mn-cs"/>
        </a:defRPr>
      </a:lvl2pPr>
      <a:lvl3pPr marL="685760" algn="l" defTabSz="685760" rtl="0" eaLnBrk="1" latinLnBrk="0" hangingPunct="1">
        <a:defRPr kumimoji="1" sz="1350" kern="1200">
          <a:solidFill>
            <a:schemeClr val="tx1"/>
          </a:solidFill>
          <a:latin typeface="+mn-lt"/>
          <a:ea typeface="+mn-ea"/>
          <a:cs typeface="+mn-cs"/>
        </a:defRPr>
      </a:lvl3pPr>
      <a:lvl4pPr marL="1028642" algn="l" defTabSz="685760" rtl="0" eaLnBrk="1" latinLnBrk="0" hangingPunct="1">
        <a:defRPr kumimoji="1" sz="1350" kern="1200">
          <a:solidFill>
            <a:schemeClr val="tx1"/>
          </a:solidFill>
          <a:latin typeface="+mn-lt"/>
          <a:ea typeface="+mn-ea"/>
          <a:cs typeface="+mn-cs"/>
        </a:defRPr>
      </a:lvl4pPr>
      <a:lvl5pPr marL="1371522" algn="l" defTabSz="685760" rtl="0" eaLnBrk="1" latinLnBrk="0" hangingPunct="1">
        <a:defRPr kumimoji="1" sz="1350" kern="1200">
          <a:solidFill>
            <a:schemeClr val="tx1"/>
          </a:solidFill>
          <a:latin typeface="+mn-lt"/>
          <a:ea typeface="+mn-ea"/>
          <a:cs typeface="+mn-cs"/>
        </a:defRPr>
      </a:lvl5pPr>
      <a:lvl6pPr marL="1714402" algn="l" defTabSz="685760" rtl="0" eaLnBrk="1" latinLnBrk="0" hangingPunct="1">
        <a:defRPr kumimoji="1" sz="1350" kern="1200">
          <a:solidFill>
            <a:schemeClr val="tx1"/>
          </a:solidFill>
          <a:latin typeface="+mn-lt"/>
          <a:ea typeface="+mn-ea"/>
          <a:cs typeface="+mn-cs"/>
        </a:defRPr>
      </a:lvl6pPr>
      <a:lvl7pPr marL="2057282" algn="l" defTabSz="685760" rtl="0" eaLnBrk="1" latinLnBrk="0" hangingPunct="1">
        <a:defRPr kumimoji="1" sz="1350" kern="1200">
          <a:solidFill>
            <a:schemeClr val="tx1"/>
          </a:solidFill>
          <a:latin typeface="+mn-lt"/>
          <a:ea typeface="+mn-ea"/>
          <a:cs typeface="+mn-cs"/>
        </a:defRPr>
      </a:lvl7pPr>
      <a:lvl8pPr marL="2400163" algn="l" defTabSz="685760" rtl="0" eaLnBrk="1" latinLnBrk="0" hangingPunct="1">
        <a:defRPr kumimoji="1" sz="1350" kern="1200">
          <a:solidFill>
            <a:schemeClr val="tx1"/>
          </a:solidFill>
          <a:latin typeface="+mn-lt"/>
          <a:ea typeface="+mn-ea"/>
          <a:cs typeface="+mn-cs"/>
        </a:defRPr>
      </a:lvl8pPr>
      <a:lvl9pPr marL="2743044" algn="l" defTabSz="68576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
          <p:cNvSpPr txBox="1">
            <a:spLocks/>
          </p:cNvSpPr>
          <p:nvPr/>
        </p:nvSpPr>
        <p:spPr>
          <a:xfrm>
            <a:off x="93309" y="390390"/>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3"/>
            </a:pPr>
            <a:r>
              <a:rPr lang="ja-JP" altLang="en-US" sz="1600" b="1" dirty="0" smtClean="0">
                <a:solidFill>
                  <a:srgbClr val="0070C0"/>
                </a:solidFill>
                <a:latin typeface="メイリオ" panose="020B0604030504040204" pitchFamily="50" charset="-128"/>
                <a:ea typeface="メイリオ" panose="020B0604030504040204" pitchFamily="50" charset="-128"/>
              </a:rPr>
              <a:t>生産性</a:t>
            </a:r>
            <a:r>
              <a:rPr lang="ja-JP" altLang="en-US" sz="1600" b="1" dirty="0">
                <a:solidFill>
                  <a:srgbClr val="0070C0"/>
                </a:solidFill>
                <a:latin typeface="メイリオ" panose="020B0604030504040204" pitchFamily="50" charset="-128"/>
                <a:ea typeface="メイリオ" panose="020B0604030504040204" pitchFamily="50" charset="-128"/>
              </a:rPr>
              <a:t>及び効率性</a:t>
            </a:r>
          </a:p>
        </p:txBody>
      </p:sp>
      <p:sp>
        <p:nvSpPr>
          <p:cNvPr id="1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20" name="テキスト ボックス 19"/>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18</a:t>
            </a:r>
            <a:endParaRPr lang="ja-JP" altLang="en-US" sz="8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99004" y="4837684"/>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固定資産に投下された資本の運用効率を示すものである。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値が高いほど、固定資産が有効に用いられていることを表す。</a:t>
            </a:r>
            <a:endParaRPr kumimoji="1" lang="ja-JP" altLang="en-US" sz="9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99004" y="9407786"/>
            <a:ext cx="6660000" cy="282770"/>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港湾施設提供事業が</a:t>
            </a:r>
            <a:r>
              <a:rPr lang="ja-JP" altLang="en-US" sz="900" dirty="0">
                <a:latin typeface="メイリオ" panose="020B0604030504040204" pitchFamily="50" charset="-128"/>
                <a:ea typeface="メイリオ" panose="020B0604030504040204" pitchFamily="50" charset="-128"/>
              </a:rPr>
              <a:t>所管</a:t>
            </a:r>
            <a:r>
              <a:rPr kumimoji="1" lang="ja-JP" altLang="en-US" sz="900" dirty="0" smtClean="0">
                <a:latin typeface="メイリオ" panose="020B0604030504040204" pitchFamily="50" charset="-128"/>
                <a:ea typeface="メイリオ" panose="020B0604030504040204" pitchFamily="50" charset="-128"/>
              </a:rPr>
              <a:t>するガントリークレーン１基当たりの稼働時間を表す。</a:t>
            </a:r>
            <a:endParaRPr kumimoji="1" lang="en-US" altLang="ja-JP" sz="900" dirty="0" smtClean="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100295" y="4217527"/>
            <a:ext cx="5437160" cy="745688"/>
          </a:xfrm>
          <a:prstGeom prst="rect">
            <a:avLst/>
          </a:prstGeom>
        </p:spPr>
      </p:pic>
      <p:pic>
        <p:nvPicPr>
          <p:cNvPr id="9" name="図 8"/>
          <p:cNvPicPr>
            <a:picLocks noChangeAspect="1"/>
          </p:cNvPicPr>
          <p:nvPr/>
        </p:nvPicPr>
        <p:blipFill>
          <a:blip r:embed="rId3"/>
          <a:stretch>
            <a:fillRect/>
          </a:stretch>
        </p:blipFill>
        <p:spPr>
          <a:xfrm>
            <a:off x="93309" y="9104546"/>
            <a:ext cx="4937087" cy="381938"/>
          </a:xfrm>
          <a:prstGeom prst="rect">
            <a:avLst/>
          </a:prstGeom>
        </p:spPr>
      </p:pic>
      <p:pic>
        <p:nvPicPr>
          <p:cNvPr id="5" name="図 4"/>
          <p:cNvPicPr>
            <a:picLocks noChangeAspect="1"/>
          </p:cNvPicPr>
          <p:nvPr/>
        </p:nvPicPr>
        <p:blipFill>
          <a:blip r:embed="rId4"/>
          <a:stretch>
            <a:fillRect/>
          </a:stretch>
        </p:blipFill>
        <p:spPr>
          <a:xfrm>
            <a:off x="100295" y="663241"/>
            <a:ext cx="6267231" cy="3676207"/>
          </a:xfrm>
          <a:prstGeom prst="rect">
            <a:avLst/>
          </a:prstGeom>
        </p:spPr>
      </p:pic>
      <p:pic>
        <p:nvPicPr>
          <p:cNvPr id="6" name="図 5"/>
          <p:cNvPicPr>
            <a:picLocks noChangeAspect="1"/>
          </p:cNvPicPr>
          <p:nvPr/>
        </p:nvPicPr>
        <p:blipFill>
          <a:blip r:embed="rId5"/>
          <a:stretch>
            <a:fillRect/>
          </a:stretch>
        </p:blipFill>
        <p:spPr>
          <a:xfrm>
            <a:off x="100295" y="5328203"/>
            <a:ext cx="6267231" cy="3676207"/>
          </a:xfrm>
          <a:prstGeom prst="rect">
            <a:avLst/>
          </a:prstGeom>
        </p:spPr>
      </p:pic>
    </p:spTree>
    <p:extLst>
      <p:ext uri="{BB962C8B-B14F-4D97-AF65-F5344CB8AC3E}">
        <p14:creationId xmlns:p14="http://schemas.microsoft.com/office/powerpoint/2010/main" val="3554274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506215"/>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4"/>
            </a:pPr>
            <a:r>
              <a:rPr lang="ja-JP" altLang="en-US" sz="1600" b="1" dirty="0" smtClean="0">
                <a:solidFill>
                  <a:srgbClr val="0070C0"/>
                </a:solidFill>
                <a:latin typeface="メイリオ" panose="020B0604030504040204" pitchFamily="50" charset="-128"/>
                <a:ea typeface="メイリオ" panose="020B0604030504040204" pitchFamily="50" charset="-128"/>
              </a:rPr>
              <a:t>健全性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3" name="図 12"/>
          <p:cNvPicPr>
            <a:picLocks noChangeAspect="1"/>
          </p:cNvPicPr>
          <p:nvPr/>
        </p:nvPicPr>
        <p:blipFill>
          <a:blip r:embed="rId2"/>
          <a:stretch>
            <a:fillRect/>
          </a:stretch>
        </p:blipFill>
        <p:spPr>
          <a:xfrm>
            <a:off x="92655" y="5281542"/>
            <a:ext cx="4246076" cy="381938"/>
          </a:xfrm>
          <a:prstGeom prst="rect">
            <a:avLst/>
          </a:prstGeom>
        </p:spPr>
      </p:pic>
      <p:sp>
        <p:nvSpPr>
          <p:cNvPr id="14" name="テキスト ボックス 13"/>
          <p:cNvSpPr txBox="1"/>
          <p:nvPr/>
        </p:nvSpPr>
        <p:spPr>
          <a:xfrm>
            <a:off x="92655" y="5625590"/>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事業</a:t>
            </a:r>
            <a:r>
              <a:rPr lang="ja-JP" altLang="en-US" sz="900" dirty="0" smtClean="0">
                <a:latin typeface="メイリオ" panose="020B0604030504040204" pitchFamily="50" charset="-128"/>
                <a:ea typeface="メイリオ" panose="020B0604030504040204" pitchFamily="50" charset="-128"/>
              </a:rPr>
              <a:t>体の経営状況が健全な状態にあるかを示すものであり、この数値が</a:t>
            </a:r>
            <a:r>
              <a:rPr lang="en-US" altLang="ja-JP" sz="900" dirty="0" smtClean="0">
                <a:latin typeface="メイリオ" panose="020B0604030504040204" pitchFamily="50" charset="-128"/>
                <a:ea typeface="メイリオ" panose="020B0604030504040204" pitchFamily="50" charset="-128"/>
              </a:rPr>
              <a:t>0</a:t>
            </a:r>
            <a:r>
              <a:rPr lang="ja-JP" altLang="en-US" sz="900" dirty="0" smtClean="0">
                <a:latin typeface="メイリオ" panose="020B0604030504040204" pitchFamily="50" charset="-128"/>
                <a:ea typeface="メイリオ" panose="020B0604030504040204" pitchFamily="50" charset="-128"/>
              </a:rPr>
              <a:t>よりも大きい場合は、累積欠損金が生じている</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2" name="テキスト ボックス 11"/>
          <p:cNvSpPr txBox="1"/>
          <p:nvPr/>
        </p:nvSpPr>
        <p:spPr>
          <a:xfrm>
            <a:off x="-12826" y="9690556"/>
            <a:ext cx="312906"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27</a:t>
            </a:r>
            <a:endParaRPr lang="ja-JP" altLang="en-US" sz="800" dirty="0">
              <a:latin typeface="メイリオ" panose="020B0604030504040204" pitchFamily="50" charset="-128"/>
              <a:ea typeface="メイリオ" panose="020B0604030504040204" pitchFamily="50" charset="-128"/>
            </a:endParaRPr>
          </a:p>
        </p:txBody>
      </p:sp>
      <p:sp>
        <p:nvSpPr>
          <p:cNvPr id="19" name="コンテンツ プレースホルダー 2"/>
          <p:cNvSpPr txBox="1">
            <a:spLocks/>
          </p:cNvSpPr>
          <p:nvPr/>
        </p:nvSpPr>
        <p:spPr>
          <a:xfrm>
            <a:off x="-12826" y="6618481"/>
            <a:ext cx="6858000" cy="2416337"/>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大阪港埋立事業の健全性について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大阪港</a:t>
            </a:r>
            <a:r>
              <a:rPr lang="ja-JP" altLang="en-US" sz="1200" dirty="0" smtClean="0">
                <a:latin typeface="メイリオ" panose="020B0604030504040204" pitchFamily="50" charset="-128"/>
                <a:ea typeface="メイリオ" panose="020B0604030504040204" pitchFamily="50" charset="-128"/>
              </a:rPr>
              <a:t>埋立事業の累積欠損金比率については、土地売却収益が前年度よりも増加したことなどに伴い、営業収益が大幅に増加したことにより、前年度と比較して改善しております。しかしながら、大阪港埋立事業は、多額の累積欠損金を抱えていることから、利益の</a:t>
            </a:r>
            <a:r>
              <a:rPr lang="ja-JP" altLang="en-US" sz="1200" dirty="0">
                <a:latin typeface="メイリオ" panose="020B0604030504040204" pitchFamily="50" charset="-128"/>
                <a:ea typeface="メイリオ" panose="020B0604030504040204" pitchFamily="50" charset="-128"/>
              </a:rPr>
              <a:t>着実</a:t>
            </a:r>
            <a:r>
              <a:rPr lang="ja-JP" altLang="en-US" sz="1200" dirty="0" smtClean="0">
                <a:latin typeface="メイリオ" panose="020B0604030504040204" pitchFamily="50" charset="-128"/>
                <a:ea typeface="メイリオ" panose="020B0604030504040204" pitchFamily="50" charset="-128"/>
              </a:rPr>
              <a:t>な確保による累積欠損金の</a:t>
            </a:r>
            <a:r>
              <a:rPr lang="ja-JP" altLang="en-US" sz="1200" dirty="0">
                <a:latin typeface="メイリオ" panose="020B0604030504040204" pitchFamily="50" charset="-128"/>
                <a:ea typeface="メイリオ" panose="020B0604030504040204" pitchFamily="50" charset="-128"/>
              </a:rPr>
              <a:t>解消</a:t>
            </a:r>
            <a:r>
              <a:rPr lang="ja-JP" altLang="en-US" sz="1200" dirty="0" smtClean="0">
                <a:latin typeface="メイリオ" panose="020B0604030504040204" pitchFamily="50" charset="-128"/>
                <a:ea typeface="メイリオ" panose="020B0604030504040204" pitchFamily="50" charset="-128"/>
              </a:rPr>
              <a:t>が必要となっています。</a:t>
            </a:r>
            <a:endParaRPr lang="en-US" altLang="ja-JP" sz="1200"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smtClean="0">
                <a:latin typeface="メイリオ" panose="020B0604030504040204" pitchFamily="50" charset="-128"/>
                <a:ea typeface="メイリオ" panose="020B0604030504040204" pitchFamily="50" charset="-128"/>
              </a:rPr>
              <a:t>　なお、大阪港</a:t>
            </a:r>
            <a:r>
              <a:rPr lang="ja-JP" altLang="en-US" sz="1200" dirty="0">
                <a:latin typeface="メイリオ" panose="020B0604030504040204" pitchFamily="50" charset="-128"/>
                <a:ea typeface="メイリオ" panose="020B0604030504040204" pitchFamily="50" charset="-128"/>
              </a:rPr>
              <a:t>埋立事業に</a:t>
            </a:r>
            <a:r>
              <a:rPr lang="ja-JP" altLang="en-US" sz="1200" dirty="0" smtClean="0">
                <a:latin typeface="メイリオ" panose="020B0604030504040204" pitchFamily="50" charset="-128"/>
                <a:ea typeface="メイリオ" panose="020B0604030504040204" pitchFamily="50" charset="-128"/>
              </a:rPr>
              <a:t>おいて、不良</a:t>
            </a:r>
            <a:r>
              <a:rPr lang="ja-JP" altLang="en-US" sz="1200" dirty="0">
                <a:latin typeface="メイリオ" panose="020B0604030504040204" pitchFamily="50" charset="-128"/>
                <a:ea typeface="メイリオ" panose="020B0604030504040204" pitchFamily="50" charset="-128"/>
              </a:rPr>
              <a:t>債務は発生しておりません。</a:t>
            </a:r>
            <a:endParaRPr lang="en-US" altLang="ja-JP" sz="1200" dirty="0">
              <a:latin typeface="メイリオ" panose="020B0604030504040204" pitchFamily="50" charset="-128"/>
              <a:ea typeface="メイリオ" panose="020B0604030504040204" pitchFamily="50" charset="-128"/>
            </a:endParaRPr>
          </a:p>
          <a:p>
            <a:pPr marL="0" indent="0">
              <a:lnSpc>
                <a:spcPct val="150000"/>
              </a:lnSpc>
              <a:buNone/>
            </a:pPr>
            <a:endParaRPr lang="en-US" altLang="ja-JP" sz="12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92655" y="950896"/>
            <a:ext cx="6102625" cy="4346825"/>
          </a:xfrm>
          <a:prstGeom prst="rect">
            <a:avLst/>
          </a:prstGeom>
        </p:spPr>
      </p:pic>
    </p:spTree>
    <p:extLst>
      <p:ext uri="{BB962C8B-B14F-4D97-AF65-F5344CB8AC3E}">
        <p14:creationId xmlns:p14="http://schemas.microsoft.com/office/powerpoint/2010/main" val="3713677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28</a:t>
            </a:r>
          </a:p>
        </p:txBody>
      </p:sp>
      <p:sp>
        <p:nvSpPr>
          <p:cNvPr id="4" name="タイトル 1"/>
          <p:cNvSpPr txBox="1">
            <a:spLocks/>
          </p:cNvSpPr>
          <p:nvPr/>
        </p:nvSpPr>
        <p:spPr>
          <a:xfrm>
            <a:off x="0" y="48346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172800" indent="-342880">
              <a:buFont typeface="メイリオ" panose="020B0604030504040204" pitchFamily="50" charset="-128"/>
              <a:buChar char="※"/>
            </a:pPr>
            <a:r>
              <a:rPr lang="ja-JP" altLang="en-US" sz="1600" b="1" dirty="0" smtClean="0">
                <a:latin typeface="メイリオ" panose="020B0604030504040204" pitchFamily="50" charset="-128"/>
                <a:ea typeface="メイリオ" panose="020B0604030504040204" pitchFamily="50" charset="-128"/>
              </a:rPr>
              <a:t>類似団体平均について</a:t>
            </a:r>
            <a:endParaRPr lang="ja-JP" altLang="en-US" sz="16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279918" y="843463"/>
            <a:ext cx="6578082" cy="3970318"/>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類似団体平均の値は、総務省自治財政局編の地方公営企業年鑑（平成</a:t>
            </a:r>
            <a:r>
              <a:rPr kumimoji="1" lang="en-US" altLang="ja-JP" sz="1200" dirty="0" smtClean="0">
                <a:latin typeface="メイリオ" panose="020B0604030504040204" pitchFamily="50" charset="-128"/>
                <a:ea typeface="メイリオ" panose="020B0604030504040204" pitchFamily="50" charset="-128"/>
              </a:rPr>
              <a:t>27</a:t>
            </a:r>
            <a:r>
              <a:rPr kumimoji="1" lang="ja-JP" altLang="en-US" sz="1200" dirty="0" smtClean="0">
                <a:latin typeface="メイリオ" panose="020B0604030504040204" pitchFamily="50" charset="-128"/>
                <a:ea typeface="メイリオ" panose="020B0604030504040204" pitchFamily="50" charset="-128"/>
              </a:rPr>
              <a:t>年度・平成</a:t>
            </a:r>
            <a:r>
              <a:rPr kumimoji="1" lang="en-US" altLang="ja-JP" sz="1200" dirty="0" smtClean="0">
                <a:latin typeface="メイリオ" panose="020B0604030504040204" pitchFamily="50" charset="-128"/>
                <a:ea typeface="メイリオ" panose="020B0604030504040204" pitchFamily="50" charset="-128"/>
              </a:rPr>
              <a:t>28</a:t>
            </a:r>
            <a:r>
              <a:rPr kumimoji="1" lang="ja-JP" altLang="en-US" sz="1200" dirty="0" smtClean="0">
                <a:latin typeface="メイリオ" panose="020B0604030504040204" pitchFamily="50" charset="-128"/>
                <a:ea typeface="メイリオ" panose="020B0604030504040204" pitchFamily="50" charset="-128"/>
              </a:rPr>
              <a:t>年度・平成</a:t>
            </a:r>
            <a:r>
              <a:rPr kumimoji="1" lang="en-US" altLang="ja-JP" sz="1200" dirty="0" smtClean="0">
                <a:latin typeface="メイリオ" panose="020B0604030504040204" pitchFamily="50" charset="-128"/>
                <a:ea typeface="メイリオ" panose="020B0604030504040204" pitchFamily="50" charset="-128"/>
              </a:rPr>
              <a:t>29</a:t>
            </a:r>
            <a:r>
              <a:rPr kumimoji="1" lang="ja-JP" altLang="en-US" sz="1200" dirty="0" smtClean="0">
                <a:latin typeface="メイリオ" panose="020B0604030504040204" pitchFamily="50" charset="-128"/>
                <a:ea typeface="メイリオ" panose="020B0604030504040204" pitchFamily="50" charset="-128"/>
              </a:rPr>
              <a:t>年度・平成</a:t>
            </a:r>
            <a:r>
              <a:rPr kumimoji="1" lang="en-US" altLang="ja-JP" sz="1200" dirty="0" smtClean="0">
                <a:latin typeface="メイリオ" panose="020B0604030504040204" pitchFamily="50" charset="-128"/>
                <a:ea typeface="メイリオ" panose="020B0604030504040204" pitchFamily="50" charset="-128"/>
              </a:rPr>
              <a:t>30</a:t>
            </a:r>
            <a:r>
              <a:rPr kumimoji="1" lang="ja-JP" altLang="en-US" sz="1200" dirty="0" smtClean="0">
                <a:latin typeface="メイリオ" panose="020B0604030504040204" pitchFamily="50" charset="-128"/>
                <a:ea typeface="メイリオ" panose="020B0604030504040204" pitchFamily="50" charset="-128"/>
              </a:rPr>
              <a:t>年度）より算出</a:t>
            </a:r>
            <a:endParaRPr kumimoji="1" lang="en-US" altLang="ja-JP" sz="1200" dirty="0" smtClean="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港湾施設提供事業は</a:t>
            </a:r>
            <a:r>
              <a:rPr lang="ja-JP" altLang="en-US" sz="1200" dirty="0" smtClean="0">
                <a:latin typeface="メイリオ" panose="020B0604030504040204" pitchFamily="50" charset="-128"/>
                <a:ea typeface="メイリオ" panose="020B0604030504040204" pitchFamily="50" charset="-128"/>
              </a:rPr>
              <a:t>、地方</a:t>
            </a:r>
            <a:r>
              <a:rPr lang="ja-JP" altLang="en-US" sz="1200" dirty="0">
                <a:latin typeface="メイリオ" panose="020B0604030504040204" pitchFamily="50" charset="-128"/>
                <a:ea typeface="メイリオ" panose="020B0604030504040204" pitchFamily="50" charset="-128"/>
              </a:rPr>
              <a:t>公営企業法財務規定等適用</a:t>
            </a:r>
            <a:r>
              <a:rPr lang="ja-JP" altLang="en-US" sz="1200" dirty="0" smtClean="0">
                <a:latin typeface="メイリオ" panose="020B0604030504040204" pitchFamily="50" charset="-128"/>
                <a:ea typeface="メイリオ" panose="020B0604030504040204" pitchFamily="50" charset="-128"/>
              </a:rPr>
              <a:t>の港湾整備事業</a:t>
            </a:r>
            <a:r>
              <a:rPr lang="en-US" altLang="ja-JP" sz="1200" dirty="0" smtClean="0">
                <a:latin typeface="メイリオ" panose="020B0604030504040204" pitchFamily="50" charset="-128"/>
                <a:ea typeface="メイリオ" panose="020B0604030504040204" pitchFamily="50" charset="-128"/>
              </a:rPr>
              <a:t>7</a:t>
            </a:r>
            <a:r>
              <a:rPr lang="ja-JP" altLang="en-US" sz="1200" dirty="0" smtClean="0">
                <a:latin typeface="メイリオ" panose="020B0604030504040204" pitchFamily="50" charset="-128"/>
                <a:ea typeface="メイリオ" panose="020B0604030504040204" pitchFamily="50" charset="-128"/>
              </a:rPr>
              <a:t>事業（</a:t>
            </a:r>
            <a:r>
              <a:rPr lang="ja-JP" altLang="en-US" sz="1200" dirty="0">
                <a:latin typeface="メイリオ" panose="020B0604030504040204" pitchFamily="50" charset="-128"/>
                <a:ea typeface="メイリオ" panose="020B0604030504040204" pitchFamily="50" charset="-128"/>
              </a:rPr>
              <a:t>東京都・長崎県</a:t>
            </a:r>
            <a:r>
              <a:rPr lang="ja-JP" altLang="en-US" sz="1200" dirty="0" smtClean="0">
                <a:latin typeface="メイリオ" panose="020B0604030504040204" pitchFamily="50" charset="-128"/>
                <a:ea typeface="メイリオ" panose="020B0604030504040204" pitchFamily="50" charset="-128"/>
              </a:rPr>
              <a:t>・神戸市</a:t>
            </a:r>
            <a:r>
              <a:rPr lang="ja-JP" altLang="en-US" sz="1200" dirty="0">
                <a:latin typeface="メイリオ" panose="020B0604030504040204" pitchFamily="50" charset="-128"/>
                <a:ea typeface="メイリオ" panose="020B0604030504040204" pitchFamily="50" charset="-128"/>
              </a:rPr>
              <a:t>・室蘭市・釧路市・根室市・名古屋港管理</a:t>
            </a:r>
            <a:r>
              <a:rPr lang="ja-JP" altLang="en-US" sz="1200" dirty="0" smtClean="0">
                <a:latin typeface="メイリオ" panose="020B0604030504040204" pitchFamily="50" charset="-128"/>
                <a:ea typeface="メイリオ" panose="020B0604030504040204" pitchFamily="50" charset="-128"/>
              </a:rPr>
              <a:t>組合、本市は除く）のうち、総資産額が</a:t>
            </a:r>
            <a:r>
              <a:rPr lang="en-US" altLang="ja-JP" sz="1200" dirty="0" smtClean="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億</a:t>
            </a:r>
            <a:r>
              <a:rPr lang="ja-JP" altLang="en-US" sz="1200" dirty="0" smtClean="0">
                <a:latin typeface="メイリオ" panose="020B0604030504040204" pitchFamily="50" charset="-128"/>
                <a:ea typeface="メイリオ" panose="020B0604030504040204" pitchFamily="50" charset="-128"/>
              </a:rPr>
              <a:t>円以上の</a:t>
            </a:r>
            <a:r>
              <a:rPr lang="ja-JP" altLang="en-US" sz="1200" dirty="0">
                <a:latin typeface="メイリオ" panose="020B0604030504040204" pitchFamily="50" charset="-128"/>
                <a:ea typeface="メイリオ" panose="020B0604030504040204" pitchFamily="50" charset="-128"/>
              </a:rPr>
              <a:t>３</a:t>
            </a:r>
            <a:r>
              <a:rPr lang="ja-JP" altLang="en-US" sz="1200" dirty="0" smtClean="0">
                <a:latin typeface="メイリオ" panose="020B0604030504040204" pitchFamily="50" charset="-128"/>
                <a:ea typeface="メイリオ" panose="020B0604030504040204" pitchFamily="50" charset="-128"/>
              </a:rPr>
              <a:t>事業（東京都・神戸市・名古屋港管理組合）の平均値</a:t>
            </a:r>
            <a:endParaRPr lang="en-US" altLang="ja-JP" sz="1200" dirty="0" smtClean="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大阪港埋立事業は</a:t>
            </a:r>
            <a:r>
              <a:rPr lang="ja-JP" altLang="en-US" sz="1200" dirty="0" smtClean="0">
                <a:latin typeface="メイリオ" panose="020B0604030504040204" pitchFamily="50" charset="-128"/>
                <a:ea typeface="メイリオ" panose="020B0604030504040204" pitchFamily="50" charset="-128"/>
              </a:rPr>
              <a:t>、地方</a:t>
            </a:r>
            <a:r>
              <a:rPr lang="ja-JP" altLang="en-US" sz="1200" dirty="0">
                <a:latin typeface="メイリオ" panose="020B0604030504040204" pitchFamily="50" charset="-128"/>
                <a:ea typeface="メイリオ" panose="020B0604030504040204" pitchFamily="50" charset="-128"/>
              </a:rPr>
              <a:t>公営企業法財務規定等適用</a:t>
            </a:r>
            <a:r>
              <a:rPr lang="ja-JP" altLang="en-US" sz="1200" dirty="0" smtClean="0">
                <a:latin typeface="メイリオ" panose="020B0604030504040204" pitchFamily="50" charset="-128"/>
                <a:ea typeface="メイリオ" panose="020B0604030504040204" pitchFamily="50" charset="-128"/>
              </a:rPr>
              <a:t>の臨海土地造成事業</a:t>
            </a:r>
            <a:r>
              <a:rPr lang="en-US" altLang="ja-JP" sz="1200" dirty="0" smtClean="0">
                <a:latin typeface="メイリオ" panose="020B0604030504040204" pitchFamily="50" charset="-128"/>
                <a:ea typeface="メイリオ" panose="020B0604030504040204" pitchFamily="50" charset="-128"/>
              </a:rPr>
              <a:t>17</a:t>
            </a:r>
            <a:r>
              <a:rPr lang="ja-JP" altLang="en-US" sz="1200" dirty="0" smtClean="0">
                <a:latin typeface="メイリオ" panose="020B0604030504040204" pitchFamily="50" charset="-128"/>
                <a:ea typeface="メイリオ" panose="020B0604030504040204" pitchFamily="50" charset="-128"/>
              </a:rPr>
              <a:t>事業（</a:t>
            </a:r>
            <a:r>
              <a:rPr lang="ja-JP" altLang="en-US" sz="1200" dirty="0">
                <a:latin typeface="メイリオ" panose="020B0604030504040204" pitchFamily="50" charset="-128"/>
                <a:ea typeface="メイリオ" panose="020B0604030504040204" pitchFamily="50" charset="-128"/>
              </a:rPr>
              <a:t>千葉県・東京都・新潟県・石川県・福井県・和歌山県・鳥取県・島根県・広島県・福岡県・長崎県・横浜市・神戸市・室蘭市・釧路市・</a:t>
            </a:r>
            <a:r>
              <a:rPr lang="ja-JP" altLang="en-US" sz="1200" dirty="0" smtClean="0">
                <a:latin typeface="メイリオ" panose="020B0604030504040204" pitchFamily="50" charset="-128"/>
                <a:ea typeface="メイリオ" panose="020B0604030504040204" pitchFamily="50" charset="-128"/>
              </a:rPr>
              <a:t>根室市・</a:t>
            </a:r>
            <a:r>
              <a:rPr lang="ja-JP" altLang="en-US" sz="1200" dirty="0">
                <a:latin typeface="メイリオ" panose="020B0604030504040204" pitchFamily="50" charset="-128"/>
                <a:ea typeface="メイリオ" panose="020B0604030504040204" pitchFamily="50" charset="-128"/>
              </a:rPr>
              <a:t>名古屋港管理</a:t>
            </a:r>
            <a:r>
              <a:rPr lang="ja-JP" altLang="en-US" sz="1200" dirty="0" smtClean="0">
                <a:latin typeface="メイリオ" panose="020B0604030504040204" pitchFamily="50" charset="-128"/>
                <a:ea typeface="メイリオ" panose="020B0604030504040204" pitchFamily="50" charset="-128"/>
              </a:rPr>
              <a:t>組合、本市は除く）のうち、総資産額が</a:t>
            </a:r>
            <a:r>
              <a:rPr lang="en-US" altLang="ja-JP" sz="1200" dirty="0" smtClean="0">
                <a:latin typeface="メイリオ" panose="020B0604030504040204" pitchFamily="50" charset="-128"/>
                <a:ea typeface="メイリオ" panose="020B0604030504040204" pitchFamily="50" charset="-128"/>
              </a:rPr>
              <a:t>1,000</a:t>
            </a:r>
            <a:r>
              <a:rPr lang="ja-JP" altLang="en-US" sz="1200" dirty="0" smtClean="0">
                <a:latin typeface="メイリオ" panose="020B0604030504040204" pitchFamily="50" charset="-128"/>
                <a:ea typeface="メイリオ" panose="020B0604030504040204" pitchFamily="50" charset="-128"/>
              </a:rPr>
              <a:t>億円以上の５事業（千葉県・東京都・福井県・横浜市・神戸市）の平均値</a:t>
            </a:r>
            <a:endParaRPr lang="en-US" altLang="ja-JP"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smtClean="0">
                <a:latin typeface="メイリオ" panose="020B0604030504040204" pitchFamily="50" charset="-128"/>
                <a:ea typeface="メイリオ" panose="020B0604030504040204" pitchFamily="50" charset="-128"/>
              </a:rPr>
              <a:t>なお、上記の事業（類似団体）によっては、指標の算出に必要なデータが示されていない場合があるため、類似団体平均は必ずしも全ての類似団体の平均となっていない場合があります。</a:t>
            </a:r>
            <a:endParaRPr lang="ja-JP" altLang="en-US"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35448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2827" y="360001"/>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smtClean="0">
                <a:latin typeface="メイリオ" panose="020B0604030504040204" pitchFamily="50" charset="-128"/>
                <a:ea typeface="メイリオ" panose="020B0604030504040204" pitchFamily="50" charset="-128"/>
              </a:rPr>
              <a:t>比較</a:t>
            </a:r>
            <a:r>
              <a:rPr lang="ja-JP" altLang="en-US" sz="1600" b="1" dirty="0">
                <a:latin typeface="メイリオ" panose="020B0604030504040204" pitchFamily="50" charset="-128"/>
                <a:ea typeface="メイリオ" panose="020B0604030504040204" pitchFamily="50" charset="-128"/>
              </a:rPr>
              <a:t>貸借対照表</a:t>
            </a:r>
          </a:p>
        </p:txBody>
      </p:sp>
      <p:sp>
        <p:nvSpPr>
          <p:cNvPr id="9"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0" name="テキスト ボックス 9"/>
          <p:cNvSpPr txBox="1"/>
          <p:nvPr/>
        </p:nvSpPr>
        <p:spPr>
          <a:xfrm>
            <a:off x="-12827"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2</a:t>
            </a:r>
            <a:r>
              <a:rPr lang="en-US" altLang="ja-JP" sz="800" dirty="0">
                <a:latin typeface="メイリオ" panose="020B0604030504040204" pitchFamily="50" charset="-128"/>
                <a:ea typeface="メイリオ" panose="020B0604030504040204" pitchFamily="50" charset="-128"/>
              </a:rPr>
              <a:t>9</a:t>
            </a:r>
            <a:endParaRPr lang="ja-JP" altLang="en-US" sz="8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28267" y="710107"/>
            <a:ext cx="6003953" cy="523220"/>
          </a:xfrm>
          <a:prstGeom prst="rect">
            <a:avLst/>
          </a:prstGeom>
          <a:noFill/>
        </p:spPr>
        <p:txBody>
          <a:bodyPr wrap="squar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kumimoji="1" lang="ja-JP" altLang="en-US" sz="1400" b="1" dirty="0" smtClean="0">
                <a:solidFill>
                  <a:srgbClr val="FF0000"/>
                </a:solidFill>
                <a:latin typeface="メイリオ" panose="020B0604030504040204" pitchFamily="50" charset="-128"/>
                <a:ea typeface="メイリオ" panose="020B0604030504040204" pitchFamily="50" charset="-128"/>
              </a:rPr>
              <a:t>港湾施設提供事業と大阪港埋立事業との間での会計内取引の金額を</a:t>
            </a:r>
            <a:r>
              <a:rPr lang="ja-JP" altLang="en-US" sz="1400" b="1" dirty="0" smtClean="0">
                <a:solidFill>
                  <a:srgbClr val="FF0000"/>
                </a:solidFill>
                <a:latin typeface="メイリオ" panose="020B0604030504040204" pitchFamily="50" charset="-128"/>
                <a:ea typeface="メイリオ" panose="020B0604030504040204" pitchFamily="50" charset="-128"/>
              </a:rPr>
              <a:t>消</a:t>
            </a:r>
            <a:endParaRPr lang="en-US" altLang="ja-JP" sz="1400" b="1" dirty="0" smtClean="0">
              <a:solidFill>
                <a:srgbClr val="FF0000"/>
              </a:solidFill>
              <a:latin typeface="メイリオ" panose="020B0604030504040204" pitchFamily="50" charset="-128"/>
              <a:ea typeface="メイリオ" panose="020B0604030504040204" pitchFamily="50" charset="-128"/>
            </a:endParaRPr>
          </a:p>
          <a:p>
            <a:r>
              <a:rPr lang="ja-JP" altLang="en-US" sz="1400" b="1" dirty="0">
                <a:solidFill>
                  <a:srgbClr val="FF0000"/>
                </a:solidFill>
                <a:latin typeface="メイリオ" panose="020B0604030504040204" pitchFamily="50" charset="-128"/>
                <a:ea typeface="メイリオ" panose="020B0604030504040204" pitchFamily="50" charset="-128"/>
              </a:rPr>
              <a:t>　</a:t>
            </a:r>
            <a:r>
              <a:rPr lang="ja-JP" altLang="en-US" sz="1400" b="1" dirty="0" err="1" smtClean="0">
                <a:solidFill>
                  <a:srgbClr val="FF0000"/>
                </a:solidFill>
                <a:latin typeface="メイリオ" panose="020B0604030504040204" pitchFamily="50" charset="-128"/>
                <a:ea typeface="メイリオ" panose="020B0604030504040204" pitchFamily="50" charset="-128"/>
              </a:rPr>
              <a:t>去</a:t>
            </a:r>
            <a:r>
              <a:rPr kumimoji="1" lang="ja-JP" altLang="en-US" sz="1400" b="1" dirty="0" err="1" smtClean="0">
                <a:solidFill>
                  <a:srgbClr val="FF0000"/>
                </a:solidFill>
                <a:latin typeface="メイリオ" panose="020B0604030504040204" pitchFamily="50" charset="-128"/>
                <a:ea typeface="メイリオ" panose="020B0604030504040204" pitchFamily="50" charset="-128"/>
              </a:rPr>
              <a:t>して</a:t>
            </a:r>
            <a:r>
              <a:rPr kumimoji="1" lang="ja-JP" altLang="en-US" sz="1400" b="1" dirty="0" smtClean="0">
                <a:solidFill>
                  <a:srgbClr val="FF0000"/>
                </a:solidFill>
                <a:latin typeface="メイリオ" panose="020B0604030504040204" pitchFamily="50" charset="-128"/>
                <a:ea typeface="メイリオ" panose="020B0604030504040204" pitchFamily="50" charset="-128"/>
              </a:rPr>
              <a:t>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144781" y="1146463"/>
            <a:ext cx="6591300" cy="8544093"/>
          </a:xfrm>
          <a:prstGeom prst="rect">
            <a:avLst/>
          </a:prstGeom>
        </p:spPr>
      </p:pic>
    </p:spTree>
    <p:extLst>
      <p:ext uri="{BB962C8B-B14F-4D97-AF65-F5344CB8AC3E}">
        <p14:creationId xmlns:p14="http://schemas.microsoft.com/office/powerpoint/2010/main" val="44989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9" name="テキスト ボックス 8"/>
          <p:cNvSpPr txBox="1"/>
          <p:nvPr/>
        </p:nvSpPr>
        <p:spPr>
          <a:xfrm>
            <a:off x="6577151"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30</a:t>
            </a:r>
          </a:p>
        </p:txBody>
      </p:sp>
      <p:pic>
        <p:nvPicPr>
          <p:cNvPr id="3" name="図 2"/>
          <p:cNvPicPr>
            <a:picLocks noChangeAspect="1"/>
          </p:cNvPicPr>
          <p:nvPr/>
        </p:nvPicPr>
        <p:blipFill>
          <a:blip r:embed="rId2"/>
          <a:stretch>
            <a:fillRect/>
          </a:stretch>
        </p:blipFill>
        <p:spPr>
          <a:xfrm>
            <a:off x="152400" y="360001"/>
            <a:ext cx="6619876" cy="9330555"/>
          </a:xfrm>
          <a:prstGeom prst="rect">
            <a:avLst/>
          </a:prstGeom>
        </p:spPr>
      </p:pic>
    </p:spTree>
    <p:extLst>
      <p:ext uri="{BB962C8B-B14F-4D97-AF65-F5344CB8AC3E}">
        <p14:creationId xmlns:p14="http://schemas.microsoft.com/office/powerpoint/2010/main" val="2567851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0001"/>
            <a:ext cx="5915025" cy="504000"/>
          </a:xfrm>
        </p:spPr>
        <p:txBody>
          <a:bodyPr>
            <a:normAutofit/>
          </a:bodyPr>
          <a:lstStyle/>
          <a:p>
            <a:pPr marL="342900" indent="-342900">
              <a:buFont typeface="+mj-ea"/>
              <a:buAutoNum type="circleNumDbPlain" startAt="2"/>
            </a:pPr>
            <a:r>
              <a:rPr lang="ja-JP" altLang="en-US" sz="1600" b="1" dirty="0" smtClean="0">
                <a:latin typeface="メイリオ" panose="020B0604030504040204" pitchFamily="50" charset="-128"/>
                <a:ea typeface="メイリオ" panose="020B0604030504040204" pitchFamily="50" charset="-128"/>
              </a:rPr>
              <a:t>比較</a:t>
            </a:r>
            <a:r>
              <a:rPr lang="ja-JP" altLang="en-US" sz="1600" b="1" dirty="0">
                <a:latin typeface="メイリオ" panose="020B0604030504040204" pitchFamily="50" charset="-128"/>
                <a:ea typeface="メイリオ" panose="020B0604030504040204" pitchFamily="50" charset="-128"/>
              </a:rPr>
              <a:t>損益計算書</a:t>
            </a:r>
          </a:p>
        </p:txBody>
      </p:sp>
      <p:sp>
        <p:nvSpPr>
          <p:cNvPr id="4" name="タイトル 1"/>
          <p:cNvSpPr txBox="1">
            <a:spLocks/>
          </p:cNvSpPr>
          <p:nvPr/>
        </p:nvSpPr>
        <p:spPr>
          <a:xfrm>
            <a:off x="-12826" y="864001"/>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smtClean="0">
                <a:solidFill>
                  <a:srgbClr val="0070C0"/>
                </a:solidFill>
                <a:latin typeface="メイリオ" panose="020B0604030504040204" pitchFamily="50" charset="-128"/>
                <a:ea typeface="メイリオ" panose="020B0604030504040204" pitchFamily="50" charset="-128"/>
              </a:rPr>
              <a:t>港湾</a:t>
            </a:r>
            <a:r>
              <a:rPr lang="ja-JP" altLang="en-US" sz="1600" b="1" dirty="0">
                <a:solidFill>
                  <a:srgbClr val="0070C0"/>
                </a:solidFill>
                <a:latin typeface="メイリオ" panose="020B0604030504040204" pitchFamily="50" charset="-128"/>
                <a:ea typeface="メイリオ" panose="020B0604030504040204" pitchFamily="50" charset="-128"/>
              </a:rPr>
              <a:t>施設提供事業</a:t>
            </a: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2" name="テキスト ボックス 11"/>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31</a:t>
            </a:r>
            <a:endParaRPr lang="ja-JP" altLang="en-US" sz="8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35004" y="1150836"/>
            <a:ext cx="4852610" cy="307777"/>
          </a:xfrm>
          <a:prstGeom prst="rect">
            <a:avLst/>
          </a:prstGeom>
          <a:noFill/>
        </p:spPr>
        <p:txBody>
          <a:bodyPr wrap="non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kumimoji="1" lang="ja-JP" altLang="en-US" sz="1400" b="1" dirty="0" smtClean="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2"/>
          <a:stretch>
            <a:fillRect/>
          </a:stretch>
        </p:blipFill>
        <p:spPr>
          <a:xfrm>
            <a:off x="151682" y="1295400"/>
            <a:ext cx="6554636" cy="8395156"/>
          </a:xfrm>
          <a:prstGeom prst="rect">
            <a:avLst/>
          </a:prstGeom>
        </p:spPr>
      </p:pic>
    </p:spTree>
    <p:extLst>
      <p:ext uri="{BB962C8B-B14F-4D97-AF65-F5344CB8AC3E}">
        <p14:creationId xmlns:p14="http://schemas.microsoft.com/office/powerpoint/2010/main" val="1717218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16147"/>
            <a:ext cx="5915025" cy="360000"/>
          </a:xfrm>
        </p:spPr>
        <p:txBody>
          <a:bodyPr>
            <a:normAutofit/>
          </a:bodyPr>
          <a:lstStyle/>
          <a:p>
            <a:pPr marL="342000" indent="-342000">
              <a:buFont typeface="+mj-lt"/>
              <a:buAutoNum type="romanLcPeriod" startAt="2"/>
            </a:pPr>
            <a:r>
              <a:rPr lang="ja-JP" altLang="en-US" sz="1600" b="1" dirty="0" smtClean="0">
                <a:solidFill>
                  <a:srgbClr val="0070C0"/>
                </a:solidFill>
                <a:latin typeface="メイリオ" panose="020B0604030504040204" pitchFamily="50" charset="-128"/>
                <a:ea typeface="メイリオ" panose="020B0604030504040204" pitchFamily="50" charset="-128"/>
              </a:rPr>
              <a:t>大阪港</a:t>
            </a:r>
            <a:r>
              <a:rPr lang="ja-JP" altLang="en-US" sz="1600" b="1" dirty="0">
                <a:solidFill>
                  <a:srgbClr val="0070C0"/>
                </a:solidFill>
                <a:latin typeface="メイリオ" panose="020B0604030504040204" pitchFamily="50" charset="-128"/>
                <a:ea typeface="メイリオ" panose="020B0604030504040204" pitchFamily="50" charset="-128"/>
              </a:rPr>
              <a:t>埋立事業</a:t>
            </a: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1" name="テキスト ボックス 10"/>
          <p:cNvSpPr txBox="1"/>
          <p:nvPr/>
        </p:nvSpPr>
        <p:spPr>
          <a:xfrm>
            <a:off x="6577151"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32</a:t>
            </a:r>
            <a:endParaRPr lang="en-US" altLang="ja-JP" sz="8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36882" y="1001998"/>
            <a:ext cx="5032147" cy="307777"/>
          </a:xfrm>
          <a:prstGeom prst="rect">
            <a:avLst/>
          </a:prstGeom>
          <a:noFill/>
        </p:spPr>
        <p:txBody>
          <a:bodyPr wrap="non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a:t>
            </a:r>
            <a:r>
              <a:rPr lang="ja-JP" altLang="en-US" sz="1400" b="1" dirty="0" smtClean="0">
                <a:solidFill>
                  <a:srgbClr val="FF0000"/>
                </a:solidFill>
                <a:latin typeface="メイリオ" panose="020B0604030504040204" pitchFamily="50" charset="-128"/>
                <a:ea typeface="メイリオ" panose="020B0604030504040204" pitchFamily="50" charset="-128"/>
              </a:rPr>
              <a:t>提供</a:t>
            </a:r>
            <a:r>
              <a:rPr kumimoji="1" lang="ja-JP" altLang="en-US" sz="1400" b="1" dirty="0" smtClean="0">
                <a:solidFill>
                  <a:srgbClr val="FF0000"/>
                </a:solidFill>
                <a:latin typeface="メイリオ" panose="020B0604030504040204" pitchFamily="50" charset="-128"/>
                <a:ea typeface="メイリオ" panose="020B0604030504040204" pitchFamily="50" charset="-128"/>
              </a:rPr>
              <a:t>事業との会計内取引の金額を含んでいます。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2"/>
          <a:stretch>
            <a:fillRect/>
          </a:stretch>
        </p:blipFill>
        <p:spPr>
          <a:xfrm>
            <a:off x="151682" y="1181100"/>
            <a:ext cx="6554636" cy="8509456"/>
          </a:xfrm>
          <a:prstGeom prst="rect">
            <a:avLst/>
          </a:prstGeom>
        </p:spPr>
      </p:pic>
    </p:spTree>
    <p:extLst>
      <p:ext uri="{BB962C8B-B14F-4D97-AF65-F5344CB8AC3E}">
        <p14:creationId xmlns:p14="http://schemas.microsoft.com/office/powerpoint/2010/main" val="1906827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12826" y="360001"/>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3"/>
            </a:pPr>
            <a:r>
              <a:rPr lang="ja-JP" altLang="en-US" sz="1600" b="1" dirty="0" smtClean="0">
                <a:latin typeface="メイリオ" panose="020B0604030504040204" pitchFamily="50" charset="-128"/>
                <a:ea typeface="メイリオ" panose="020B0604030504040204" pitchFamily="50" charset="-128"/>
              </a:rPr>
              <a:t>キャッシュ</a:t>
            </a:r>
            <a:r>
              <a:rPr lang="ja-JP" altLang="en-US" sz="1600" b="1" dirty="0">
                <a:latin typeface="メイリオ" panose="020B0604030504040204" pitchFamily="50" charset="-128"/>
                <a:ea typeface="メイリオ" panose="020B0604030504040204" pitchFamily="50" charset="-128"/>
              </a:rPr>
              <a:t>・フロー計算書</a:t>
            </a: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8" name="テキスト ボックス 7"/>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33</a:t>
            </a:r>
            <a:endParaRPr lang="ja-JP" altLang="en-US" sz="8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159658" y="720002"/>
            <a:ext cx="6531428" cy="8970554"/>
          </a:xfrm>
          <a:prstGeom prst="rect">
            <a:avLst/>
          </a:prstGeom>
        </p:spPr>
      </p:pic>
    </p:spTree>
    <p:extLst>
      <p:ext uri="{BB962C8B-B14F-4D97-AF65-F5344CB8AC3E}">
        <p14:creationId xmlns:p14="http://schemas.microsoft.com/office/powerpoint/2010/main" val="4174164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360001"/>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4"/>
            </a:pPr>
            <a:r>
              <a:rPr lang="ja-JP" altLang="en-US" sz="1600" b="1" dirty="0" smtClean="0">
                <a:latin typeface="メイリオ" panose="020B0604030504040204" pitchFamily="50" charset="-128"/>
                <a:ea typeface="メイリオ" panose="020B0604030504040204" pitchFamily="50" charset="-128"/>
              </a:rPr>
              <a:t>剰余</a:t>
            </a:r>
            <a:r>
              <a:rPr lang="ja-JP" altLang="en-US" sz="1600" b="1" dirty="0">
                <a:latin typeface="メイリオ" panose="020B0604030504040204" pitchFamily="50" charset="-128"/>
                <a:ea typeface="メイリオ" panose="020B0604030504040204" pitchFamily="50" charset="-128"/>
              </a:rPr>
              <a:t>金計算書</a:t>
            </a:r>
          </a:p>
        </p:txBody>
      </p:sp>
      <p:sp>
        <p:nvSpPr>
          <p:cNvPr id="17" name="タイトル 1"/>
          <p:cNvSpPr txBox="1">
            <a:spLocks/>
          </p:cNvSpPr>
          <p:nvPr/>
        </p:nvSpPr>
        <p:spPr>
          <a:xfrm>
            <a:off x="0" y="3939249"/>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5"/>
            </a:pPr>
            <a:r>
              <a:rPr lang="ja-JP" altLang="en-US" sz="1600" b="1" dirty="0" smtClean="0">
                <a:latin typeface="メイリオ" panose="020B0604030504040204" pitchFamily="50" charset="-128"/>
                <a:ea typeface="メイリオ" panose="020B0604030504040204" pitchFamily="50" charset="-128"/>
              </a:rPr>
              <a:t>資本的収支（参考）</a:t>
            </a:r>
            <a:endParaRPr lang="ja-JP" altLang="en-US" sz="1600" b="1" dirty="0">
              <a:latin typeface="メイリオ" panose="020B0604030504040204" pitchFamily="50" charset="-128"/>
              <a:ea typeface="メイリオ" panose="020B0604030504040204" pitchFamily="50" charset="-128"/>
            </a:endParaRPr>
          </a:p>
        </p:txBody>
      </p:sp>
      <p:sp>
        <p:nvSpPr>
          <p:cNvPr id="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0" name="テキスト ボックス 9"/>
          <p:cNvSpPr txBox="1"/>
          <p:nvPr/>
        </p:nvSpPr>
        <p:spPr>
          <a:xfrm>
            <a:off x="6577151"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34</a:t>
            </a:r>
            <a:endParaRPr lang="en-US" altLang="ja-JP" sz="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191999" y="720001"/>
            <a:ext cx="6477000" cy="3219249"/>
          </a:xfrm>
          <a:prstGeom prst="rect">
            <a:avLst/>
          </a:prstGeom>
        </p:spPr>
      </p:pic>
      <p:pic>
        <p:nvPicPr>
          <p:cNvPr id="5" name="図 4"/>
          <p:cNvPicPr>
            <a:picLocks noChangeAspect="1"/>
          </p:cNvPicPr>
          <p:nvPr/>
        </p:nvPicPr>
        <p:blipFill>
          <a:blip r:embed="rId3"/>
          <a:stretch>
            <a:fillRect/>
          </a:stretch>
        </p:blipFill>
        <p:spPr>
          <a:xfrm>
            <a:off x="191999" y="4299250"/>
            <a:ext cx="6536461" cy="5391306"/>
          </a:xfrm>
          <a:prstGeom prst="rect">
            <a:avLst/>
          </a:prstGeom>
        </p:spPr>
      </p:pic>
    </p:spTree>
    <p:extLst>
      <p:ext uri="{BB962C8B-B14F-4D97-AF65-F5344CB8AC3E}">
        <p14:creationId xmlns:p14="http://schemas.microsoft.com/office/powerpoint/2010/main" val="1972874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826" y="738426"/>
            <a:ext cx="6870826" cy="9167579"/>
          </a:xfrm>
        </p:spPr>
        <p:txBody>
          <a:bodyPr>
            <a:normAutofit/>
          </a:bodyPr>
          <a:lstStyle/>
          <a:p>
            <a:pPr marL="0" indent="0">
              <a:buNone/>
            </a:pPr>
            <a:r>
              <a:rPr lang="ja-JP" altLang="en-US" sz="1200" b="1" dirty="0">
                <a:latin typeface="メイリオ" panose="020B0604030504040204" pitchFamily="50" charset="-128"/>
                <a:ea typeface="メイリオ" panose="020B0604030504040204" pitchFamily="50" charset="-128"/>
              </a:rPr>
              <a:t>１</a:t>
            </a:r>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 重要な会計方針</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（１）資産の評価基準及び評価方法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出資金及び基金の評価基準及び評価方法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移動平均法による原価法</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たな卸資産の評価基準及び評価方法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貯蔵品</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先入先出法による原価法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完成土地及び未成土地</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個別法による低価法（貸借対照表の価額は収益性の低下に基づく簿価切下げの方法により算定。）</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（２）固定資産の減価償却の方法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有形固定資産（リース資産を除く）</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減価償却の方法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定額法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主な耐用年数</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1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建物                      </a:t>
            </a: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６～</a:t>
            </a:r>
            <a:r>
              <a:rPr lang="en-US" altLang="ja-JP" sz="1200" dirty="0">
                <a:latin typeface="メイリオ" panose="020B0604030504040204" pitchFamily="50" charset="-128"/>
                <a:ea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構築物                    </a:t>
            </a:r>
            <a:r>
              <a:rPr lang="ja-JP" altLang="en-US" sz="105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10</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60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機械及び装置            </a:t>
            </a: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７～</a:t>
            </a:r>
            <a:r>
              <a:rPr lang="en-US" altLang="ja-JP" sz="1200" dirty="0">
                <a:latin typeface="メイリオ" panose="020B0604030504040204" pitchFamily="50" charset="-128"/>
                <a:ea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車両運搬具              </a:t>
            </a: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４</a:t>
            </a:r>
            <a:r>
              <a:rPr lang="ja-JP" altLang="en-US" sz="1200" dirty="0" smtClean="0">
                <a:latin typeface="メイリオ" panose="020B0604030504040204" pitchFamily="50" charset="-128"/>
                <a:ea typeface="メイリオ" panose="020B0604030504040204" pitchFamily="50" charset="-128"/>
              </a:rPr>
              <a:t>～７年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船舶                         </a:t>
            </a:r>
            <a:r>
              <a:rPr lang="ja-JP" altLang="en-US" sz="11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８年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工具、器具及び備品        ２～</a:t>
            </a:r>
            <a:r>
              <a:rPr lang="en-US" altLang="ja-JP" sz="1200" dirty="0">
                <a:latin typeface="メイリオ" panose="020B0604030504040204" pitchFamily="50" charset="-128"/>
                <a:ea typeface="メイリオ" panose="020B0604030504040204" pitchFamily="50" charset="-128"/>
              </a:rPr>
              <a:t>20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無形固定</a:t>
            </a:r>
            <a:r>
              <a:rPr lang="ja-JP" altLang="en-US" sz="1200" dirty="0" smtClean="0">
                <a:latin typeface="メイリオ" panose="020B0604030504040204" pitchFamily="50" charset="-128"/>
                <a:ea typeface="メイリオ" panose="020B0604030504040204" pitchFamily="50" charset="-128"/>
              </a:rPr>
              <a:t>資産</a:t>
            </a:r>
            <a:endParaRPr lang="en-US" altLang="ja-JP" sz="1200" dirty="0" smtClean="0">
              <a:latin typeface="メイリオ" panose="020B0604030504040204" pitchFamily="50" charset="-128"/>
              <a:ea typeface="メイリオ" panose="020B0604030504040204" pitchFamily="50" charset="-128"/>
            </a:endParaRPr>
          </a:p>
          <a:p>
            <a:pPr marL="685760" lvl="2" indent="0">
              <a:buNone/>
            </a:pPr>
            <a:r>
              <a:rPr lang="ja-JP" altLang="en-US" sz="1200" dirty="0" smtClean="0">
                <a:latin typeface="メイリオ" panose="020B0604030504040204" pitchFamily="50" charset="-128"/>
                <a:ea typeface="メイリオ" panose="020B0604030504040204" pitchFamily="50" charset="-128"/>
              </a:rPr>
              <a:t>減価償却の方法</a:t>
            </a:r>
            <a:endParaRPr lang="en-US" altLang="ja-JP" sz="1200" dirty="0" smtClean="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定額法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主な耐用年数</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ソフトウェア                       ５年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３</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リース資産</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減価償却の方法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所有権移転外ファイナンス・リース取引に係るリース資産</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リース期間を耐用年数とし、残存価額を零とする定額法</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（３）引当金の計上方法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退職給付引当金</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職員の退職手当の支給に備えるため、当年度の退職手当の期末要支給額に相当する金額</a:t>
            </a:r>
            <a:r>
              <a:rPr lang="ja-JP" altLang="en-US" sz="1200" dirty="0" smtClean="0">
                <a:latin typeface="メイリオ" panose="020B0604030504040204" pitchFamily="50" charset="-128"/>
                <a:ea typeface="メイリオ" panose="020B0604030504040204" pitchFamily="50" charset="-128"/>
              </a:rPr>
              <a:t>を</a:t>
            </a:r>
            <a:r>
              <a:rPr lang="ja-JP" altLang="en-US" sz="1200" dirty="0">
                <a:latin typeface="メイリオ" panose="020B0604030504040204" pitchFamily="50" charset="-128"/>
                <a:ea typeface="メイリオ" panose="020B0604030504040204" pitchFamily="50" charset="-128"/>
              </a:rPr>
              <a:t>計上</a:t>
            </a:r>
            <a:r>
              <a:rPr lang="ja-JP" altLang="en-US" sz="1200" dirty="0" smtClean="0">
                <a:latin typeface="メイリオ" panose="020B0604030504040204" pitchFamily="50" charset="-128"/>
                <a:ea typeface="メイリオ" panose="020B0604030504040204" pitchFamily="50" charset="-128"/>
              </a:rPr>
              <a:t>して</a:t>
            </a:r>
            <a:r>
              <a:rPr lang="ja-JP" altLang="en-US" sz="1200" dirty="0">
                <a:latin typeface="メイリオ" panose="020B0604030504040204" pitchFamily="50" charset="-128"/>
                <a:ea typeface="メイリオ" panose="020B0604030504040204" pitchFamily="50" charset="-128"/>
              </a:rPr>
              <a:t>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8"/>
            </a:pPr>
            <a:r>
              <a:rPr lang="ja-JP" altLang="en-US" sz="1600" b="1" dirty="0">
                <a:latin typeface="メイリオ" panose="020B0604030504040204" pitchFamily="50" charset="-128"/>
                <a:ea typeface="メイリオ" panose="020B0604030504040204" pitchFamily="50" charset="-128"/>
              </a:rPr>
              <a:t>注記</a:t>
            </a:r>
          </a:p>
        </p:txBody>
      </p:sp>
      <p:sp>
        <p:nvSpPr>
          <p:cNvPr id="8" name="テキスト ボックス 7"/>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35</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88465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745516"/>
            <a:ext cx="6858000" cy="9160483"/>
          </a:xfrm>
        </p:spPr>
        <p:txBody>
          <a:bodyPr>
            <a:normAutofit/>
          </a:bodyPr>
          <a:lstStyle/>
          <a:p>
            <a:pPr marL="342880" lvl="1"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賞与引当金</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職員の期末及び勤勉手当の支給に備えるため、当年度末における支給見込額に基づき、当年度の負担に属する額（</a:t>
            </a:r>
            <a:r>
              <a:rPr lang="en-US" altLang="ja-JP" sz="1200" dirty="0">
                <a:latin typeface="メイリオ" panose="020B0604030504040204" pitchFamily="50" charset="-128"/>
                <a:ea typeface="メイリオ" panose="020B0604030504040204" pitchFamily="50" charset="-128"/>
              </a:rPr>
              <a:t>12</a:t>
            </a:r>
            <a:r>
              <a:rPr lang="ja-JP" altLang="en-US" sz="1200" dirty="0">
                <a:latin typeface="メイリオ" panose="020B0604030504040204" pitchFamily="50" charset="-128"/>
                <a:ea typeface="メイリオ" panose="020B0604030504040204" pitchFamily="50" charset="-128"/>
              </a:rPr>
              <a:t>月から３月までの４か月分）を計上している。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３</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貸倒引当金</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債権の不納欠損による損失に備えるため、一般債権については貸倒実績率により、破産更生債権等特定の債権については個別に回収可能性を検討し、回収不能見込額を計上している。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なお、貸倒実績率については、期首の未収金残高に</a:t>
            </a:r>
            <a:r>
              <a:rPr lang="ja-JP" altLang="en-US" sz="1200" dirty="0" smtClean="0">
                <a:latin typeface="メイリオ" panose="020B0604030504040204" pitchFamily="50" charset="-128"/>
                <a:ea typeface="メイリオ" panose="020B0604030504040204" pitchFamily="50" charset="-128"/>
              </a:rPr>
              <a:t>占める期末不納</a:t>
            </a:r>
            <a:r>
              <a:rPr lang="ja-JP" altLang="en-US" sz="1200" dirty="0">
                <a:latin typeface="メイリオ" panose="020B0604030504040204" pitchFamily="50" charset="-128"/>
                <a:ea typeface="メイリオ" panose="020B0604030504040204" pitchFamily="50" charset="-128"/>
              </a:rPr>
              <a:t>欠損</a:t>
            </a:r>
            <a:r>
              <a:rPr lang="ja-JP" altLang="en-US" sz="1200" dirty="0" smtClean="0">
                <a:latin typeface="メイリオ" panose="020B0604030504040204" pitchFamily="50" charset="-128"/>
                <a:ea typeface="メイリオ" panose="020B0604030504040204" pitchFamily="50" charset="-128"/>
              </a:rPr>
              <a:t>額、期末貸倒懸念債権引当金額、期末破産更生債権等引当金額の合計の</a:t>
            </a:r>
            <a:r>
              <a:rPr lang="ja-JP" altLang="en-US" sz="1200" dirty="0">
                <a:latin typeface="メイリオ" panose="020B0604030504040204" pitchFamily="50" charset="-128"/>
                <a:ea typeface="メイリオ" panose="020B0604030504040204" pitchFamily="50" charset="-128"/>
              </a:rPr>
              <a:t>割合の直近３年間の平均を用いている</a:t>
            </a:r>
            <a:r>
              <a:rPr lang="ja-JP" altLang="en-US" sz="1200" dirty="0" smtClean="0">
                <a:latin typeface="メイリオ" panose="020B0604030504040204" pitchFamily="50" charset="-128"/>
                <a:ea typeface="メイリオ" panose="020B0604030504040204" pitchFamily="50" charset="-128"/>
              </a:rPr>
              <a:t>。ただし、直近３年間の平均が</a:t>
            </a:r>
            <a:r>
              <a:rPr lang="ja-JP" altLang="en-US" sz="1200" dirty="0">
                <a:latin typeface="メイリオ" panose="020B0604030504040204" pitchFamily="50" charset="-128"/>
                <a:ea typeface="メイリオ" panose="020B0604030504040204" pitchFamily="50" charset="-128"/>
              </a:rPr>
              <a:t>零</a:t>
            </a:r>
            <a:r>
              <a:rPr lang="ja-JP" altLang="en-US" sz="1200" dirty="0" smtClean="0">
                <a:latin typeface="メイリオ" panose="020B0604030504040204" pitchFamily="50" charset="-128"/>
                <a:ea typeface="メイリオ" panose="020B0604030504040204" pitchFamily="50" charset="-128"/>
              </a:rPr>
              <a:t>となる場合は、過去における貸倒実績率の推移に基づき算出した貸倒実績率を用いている。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（４）その他会計に関する書類のための基本となる重要な事項</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消費税等の会計処理</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消費税及び地方消費税の会計処理は、税抜方式によっている</a:t>
            </a:r>
            <a:r>
              <a:rPr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r>
              <a:rPr lang="en-US" altLang="ja-JP" sz="1200" b="1" dirty="0" smtClean="0">
                <a:latin typeface="メイリオ" panose="020B0604030504040204" pitchFamily="50" charset="-128"/>
                <a:ea typeface="メイリオ" panose="020B0604030504040204" pitchFamily="50" charset="-128"/>
              </a:rPr>
              <a:t>2. </a:t>
            </a:r>
            <a:r>
              <a:rPr lang="ja-JP" altLang="en-US" sz="1200" b="1" dirty="0" smtClean="0">
                <a:latin typeface="メイリオ" panose="020B0604030504040204" pitchFamily="50" charset="-128"/>
                <a:ea typeface="メイリオ" panose="020B0604030504040204" pitchFamily="50" charset="-128"/>
              </a:rPr>
              <a:t>キャッシュ・フロー計算書</a:t>
            </a:r>
            <a:endParaRPr lang="en-US" altLang="ja-JP" sz="1200" b="1" dirty="0" smtClean="0">
              <a:latin typeface="メイリオ" panose="020B0604030504040204" pitchFamily="50" charset="-128"/>
              <a:ea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rPr>
              <a:t>（１）重要</a:t>
            </a:r>
            <a:r>
              <a:rPr lang="ja-JP" altLang="en-US" sz="1200" dirty="0">
                <a:latin typeface="メイリオ" panose="020B0604030504040204" pitchFamily="50" charset="-128"/>
                <a:ea typeface="メイリオ" panose="020B0604030504040204" pitchFamily="50" charset="-128"/>
              </a:rPr>
              <a:t>な非資金取引</a:t>
            </a:r>
          </a:p>
          <a:p>
            <a:pPr marL="0" indent="0">
              <a:buNone/>
            </a:pPr>
            <a:r>
              <a:rPr lang="ja-JP" altLang="en-US" sz="1200" dirty="0" smtClean="0">
                <a:latin typeface="メイリオ" panose="020B0604030504040204" pitchFamily="50" charset="-128"/>
                <a:ea typeface="メイリオ" panose="020B0604030504040204" pitchFamily="50" charset="-128"/>
              </a:rPr>
              <a:t>　　　 新た</a:t>
            </a:r>
            <a:r>
              <a:rPr lang="ja-JP" altLang="en-US" sz="1200" dirty="0">
                <a:latin typeface="メイリオ" panose="020B0604030504040204" pitchFamily="50" charset="-128"/>
                <a:ea typeface="メイリオ" panose="020B0604030504040204" pitchFamily="50" charset="-128"/>
              </a:rPr>
              <a:t>に計上したファイナンス・リース取引に係る資産及び負債の額は、</a:t>
            </a:r>
            <a:r>
              <a:rPr lang="ja-JP" altLang="en-US" sz="1200" dirty="0" smtClean="0">
                <a:latin typeface="メイリオ" panose="020B0604030504040204" pitchFamily="50" charset="-128"/>
                <a:ea typeface="メイリオ" panose="020B0604030504040204" pitchFamily="50" charset="-128"/>
              </a:rPr>
              <a:t>それぞれ</a:t>
            </a:r>
            <a:endParaRPr lang="en-US" altLang="ja-JP" sz="1200" dirty="0" smtClean="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7,092,000</a:t>
            </a:r>
            <a:r>
              <a:rPr lang="ja-JP" altLang="en-US" sz="1200" dirty="0" smtClean="0">
                <a:latin typeface="メイリオ" panose="020B0604030504040204" pitchFamily="50" charset="-128"/>
                <a:ea typeface="メイリオ" panose="020B0604030504040204" pitchFamily="50" charset="-128"/>
              </a:rPr>
              <a:t>円</a:t>
            </a:r>
            <a:r>
              <a:rPr lang="ja-JP" altLang="en-US" sz="1200" dirty="0">
                <a:latin typeface="メイリオ" panose="020B0604030504040204" pitchFamily="50" charset="-128"/>
                <a:ea typeface="メイリオ" panose="020B0604030504040204" pitchFamily="50" charset="-128"/>
              </a:rPr>
              <a:t>である</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ja-JP" altLang="en-US" sz="1200" dirty="0">
              <a:latin typeface="メイリオ" panose="020B0604030504040204" pitchFamily="50" charset="-128"/>
              <a:ea typeface="メイリオ" panose="020B0604030504040204" pitchFamily="50" charset="-128"/>
            </a:endParaRPr>
          </a:p>
          <a:p>
            <a:pPr marL="0" indent="0">
              <a:buNone/>
            </a:pPr>
            <a:r>
              <a:rPr lang="en-US" altLang="ja-JP" sz="1200" b="1" dirty="0" smtClean="0">
                <a:latin typeface="メイリオ" panose="020B0604030504040204" pitchFamily="50" charset="-128"/>
                <a:ea typeface="メイリオ" panose="020B0604030504040204" pitchFamily="50" charset="-128"/>
              </a:rPr>
              <a:t>3. </a:t>
            </a:r>
            <a:r>
              <a:rPr lang="ja-JP" altLang="en-US" sz="1200" b="1" dirty="0">
                <a:latin typeface="メイリオ" panose="020B0604030504040204" pitchFamily="50" charset="-128"/>
                <a:ea typeface="メイリオ" panose="020B0604030504040204" pitchFamily="50" charset="-128"/>
              </a:rPr>
              <a:t>セグメント情報の</a:t>
            </a:r>
            <a:r>
              <a:rPr lang="ja-JP" altLang="en-US" sz="1200" b="1" dirty="0" smtClean="0">
                <a:latin typeface="メイリオ" panose="020B0604030504040204" pitchFamily="50" charset="-128"/>
                <a:ea typeface="メイリオ" panose="020B0604030504040204" pitchFamily="50" charset="-128"/>
              </a:rPr>
              <a:t>開示</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（１）報告セグメントの概要</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港営事業会計は、港湾施設提供事業及び大阪港埋立事業を運営しており、各事業で運営方針等を決定していることから、港湾施設提供事業及び大阪港</a:t>
            </a:r>
            <a:r>
              <a:rPr lang="ja-JP" altLang="en-US" sz="1200" dirty="0" smtClean="0">
                <a:latin typeface="メイリオ" panose="020B0604030504040204" pitchFamily="50" charset="-128"/>
                <a:ea typeface="メイリオ" panose="020B0604030504040204" pitchFamily="50" charset="-128"/>
              </a:rPr>
              <a:t>埋立事業の２つを報告</a:t>
            </a:r>
            <a:r>
              <a:rPr lang="ja-JP" altLang="en-US" sz="1200" dirty="0">
                <a:latin typeface="メイリオ" panose="020B0604030504040204" pitchFamily="50" charset="-128"/>
                <a:ea typeface="メイリオ" panose="020B0604030504040204" pitchFamily="50" charset="-128"/>
              </a:rPr>
              <a:t>セグメントとしている。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なお、各報告セグメントに属する事業の内容は以下のとおりである。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smtClean="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smtClean="0">
              <a:latin typeface="メイリオ" panose="020B0604030504040204" pitchFamily="50" charset="-128"/>
              <a:ea typeface="メイリオ" panose="020B0604030504040204" pitchFamily="50" charset="-128"/>
            </a:endParaRPr>
          </a:p>
          <a:p>
            <a:pPr marL="342880" lvl="1" indent="0">
              <a:buNone/>
            </a:pPr>
            <a:endParaRPr lang="en-US" altLang="ja-JP" sz="1200" dirty="0" smtClean="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101058631"/>
              </p:ext>
            </p:extLst>
          </p:nvPr>
        </p:nvGraphicFramePr>
        <p:xfrm>
          <a:off x="543824" y="6985844"/>
          <a:ext cx="5915024" cy="568191"/>
        </p:xfrm>
        <a:graphic>
          <a:graphicData uri="http://schemas.openxmlformats.org/drawingml/2006/table">
            <a:tbl>
              <a:tblPr/>
              <a:tblGrid>
                <a:gridCol w="97047">
                  <a:extLst>
                    <a:ext uri="{9D8B030D-6E8A-4147-A177-3AD203B41FA5}">
                      <a16:colId xmlns:a16="http://schemas.microsoft.com/office/drawing/2014/main" val="20000"/>
                    </a:ext>
                  </a:extLst>
                </a:gridCol>
                <a:gridCol w="1331972">
                  <a:extLst>
                    <a:ext uri="{9D8B030D-6E8A-4147-A177-3AD203B41FA5}">
                      <a16:colId xmlns:a16="http://schemas.microsoft.com/office/drawing/2014/main" val="20001"/>
                    </a:ext>
                  </a:extLst>
                </a:gridCol>
                <a:gridCol w="97047">
                  <a:extLst>
                    <a:ext uri="{9D8B030D-6E8A-4147-A177-3AD203B41FA5}">
                      <a16:colId xmlns:a16="http://schemas.microsoft.com/office/drawing/2014/main" val="20002"/>
                    </a:ext>
                  </a:extLst>
                </a:gridCol>
                <a:gridCol w="4388958">
                  <a:extLst>
                    <a:ext uri="{9D8B030D-6E8A-4147-A177-3AD203B41FA5}">
                      <a16:colId xmlns:a16="http://schemas.microsoft.com/office/drawing/2014/main" val="20003"/>
                    </a:ext>
                  </a:extLst>
                </a:gridCol>
              </a:tblGrid>
              <a:tr h="189397">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事業区分</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事業の内容</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9397">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900" b="0" i="0" u="none" strike="noStrike">
                          <a:solidFill>
                            <a:srgbClr val="000000"/>
                          </a:solidFill>
                          <a:effectLst/>
                          <a:latin typeface="メイリオ" panose="020B0604030504040204" pitchFamily="50" charset="-128"/>
                          <a:ea typeface="メイリオ" panose="020B0604030504040204" pitchFamily="50" charset="-128"/>
                        </a:rPr>
                        <a:t>港湾施設提供事業</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荷役機械及び上屋倉庫の提供</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9397">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fontAlgn="ctr"/>
                      <a:r>
                        <a:rPr lang="zh-TW" altLang="en-US" sz="900" b="0" i="0" u="none" strike="noStrike">
                          <a:solidFill>
                            <a:srgbClr val="000000"/>
                          </a:solidFill>
                          <a:effectLst/>
                          <a:latin typeface="メイリオ" panose="020B0604030504040204" pitchFamily="50" charset="-128"/>
                          <a:ea typeface="メイリオ" panose="020B0604030504040204" pitchFamily="50" charset="-128"/>
                        </a:rPr>
                        <a:t>大阪港埋立事業</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咲洲、舞洲、鶴浜及び夢洲地区の港湾関連用地及び都市機能用地等の造成</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8"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8"/>
            </a:pPr>
            <a:r>
              <a:rPr lang="ja-JP" altLang="en-US" sz="1600" b="1" dirty="0">
                <a:latin typeface="メイリオ" panose="020B0604030504040204" pitchFamily="50" charset="-128"/>
                <a:ea typeface="メイリオ" panose="020B0604030504040204" pitchFamily="50" charset="-128"/>
              </a:rPr>
              <a:t>注記</a:t>
            </a:r>
          </a:p>
        </p:txBody>
      </p:sp>
      <p:sp>
        <p:nvSpPr>
          <p:cNvPr id="9" name="テキスト ボックス 8"/>
          <p:cNvSpPr txBox="1"/>
          <p:nvPr/>
        </p:nvSpPr>
        <p:spPr>
          <a:xfrm>
            <a:off x="6577147"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36</a:t>
            </a:r>
            <a:endParaRPr lang="en-US" altLang="ja-JP"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63177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2"/>
          <a:stretch>
            <a:fillRect/>
          </a:stretch>
        </p:blipFill>
        <p:spPr>
          <a:xfrm>
            <a:off x="88102" y="9068010"/>
            <a:ext cx="5155301" cy="381938"/>
          </a:xfrm>
          <a:prstGeom prst="rect">
            <a:avLst/>
          </a:prstGeom>
        </p:spPr>
      </p:pic>
      <p:sp>
        <p:nvSpPr>
          <p:cNvPr id="15"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19</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88102" y="4667553"/>
            <a:ext cx="6660000" cy="71558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港湾施設提供事業が</a:t>
            </a:r>
            <a:r>
              <a:rPr lang="ja-JP" altLang="en-US" sz="900" dirty="0">
                <a:latin typeface="メイリオ" panose="020B0604030504040204" pitchFamily="50" charset="-128"/>
                <a:ea typeface="メイリオ" panose="020B0604030504040204" pitchFamily="50" charset="-128"/>
              </a:rPr>
              <a:t>所管</a:t>
            </a:r>
            <a:r>
              <a:rPr kumimoji="1" lang="ja-JP" altLang="en-US" sz="900" dirty="0" smtClean="0">
                <a:latin typeface="メイリオ" panose="020B0604030504040204" pitchFamily="50" charset="-128"/>
                <a:ea typeface="メイリオ" panose="020B0604030504040204" pitchFamily="50" charset="-128"/>
              </a:rPr>
              <a:t>する上屋</a:t>
            </a:r>
            <a:r>
              <a:rPr lang="ja-JP" altLang="en-US" sz="900" dirty="0" smtClean="0">
                <a:latin typeface="メイリオ" panose="020B0604030504040204" pitchFamily="50" charset="-128"/>
                <a:ea typeface="メイリオ" panose="020B0604030504040204" pitchFamily="50" charset="-128"/>
              </a:rPr>
              <a:t>及び荷さばき地の稼働率</a:t>
            </a:r>
            <a:r>
              <a:rPr kumimoji="1" lang="ja-JP" altLang="en-US" sz="900" dirty="0" smtClean="0">
                <a:latin typeface="メイリオ" panose="020B0604030504040204" pitchFamily="50" charset="-128"/>
                <a:ea typeface="メイリオ" panose="020B0604030504040204" pitchFamily="50" charset="-128"/>
              </a:rPr>
              <a:t>を表す。</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使用日数を考慮しており、供用面積全てを</a:t>
            </a:r>
            <a:r>
              <a:rPr lang="en-US" altLang="ja-JP" sz="900" dirty="0" smtClean="0">
                <a:latin typeface="メイリオ" panose="020B0604030504040204" pitchFamily="50" charset="-128"/>
                <a:ea typeface="メイリオ" panose="020B0604030504040204" pitchFamily="50" charset="-128"/>
              </a:rPr>
              <a:t>365</a:t>
            </a:r>
            <a:r>
              <a:rPr lang="ja-JP" altLang="en-US" sz="900" dirty="0" smtClean="0">
                <a:latin typeface="メイリオ" panose="020B0604030504040204" pitchFamily="50" charset="-128"/>
                <a:ea typeface="メイリオ" panose="020B0604030504040204" pitchFamily="50" charset="-128"/>
              </a:rPr>
              <a:t>日使用許可した場合、稼働率は</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％となる。</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kumimoji="1" lang="ja-JP" altLang="en-US" sz="900" dirty="0">
                <a:latin typeface="メイリオ" panose="020B0604030504040204" pitchFamily="50" charset="-128"/>
                <a:ea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rPr>
              <a:t>　　（平成</a:t>
            </a:r>
            <a:r>
              <a:rPr kumimoji="1" lang="en-US" altLang="ja-JP" sz="900" dirty="0" smtClean="0">
                <a:latin typeface="メイリオ" panose="020B0604030504040204" pitchFamily="50" charset="-128"/>
                <a:ea typeface="メイリオ" panose="020B0604030504040204" pitchFamily="50" charset="-128"/>
              </a:rPr>
              <a:t>28</a:t>
            </a:r>
            <a:r>
              <a:rPr kumimoji="1" lang="ja-JP" altLang="en-US" sz="900" dirty="0" smtClean="0">
                <a:latin typeface="メイリオ" panose="020B0604030504040204" pitchFamily="50" charset="-128"/>
                <a:ea typeface="メイリオ" panose="020B0604030504040204" pitchFamily="50" charset="-128"/>
              </a:rPr>
              <a:t>年度より算出）</a:t>
            </a:r>
            <a:endParaRPr kumimoji="1" lang="ja-JP" altLang="en-US" sz="9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88102" y="9407786"/>
            <a:ext cx="6660000" cy="282770"/>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営業収益に対する人件費の割合を示すものであり、値が低いほど生産性が高いといえる。</a:t>
            </a:r>
            <a:endParaRPr kumimoji="1" lang="ja-JP" altLang="en-US" sz="90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88102" y="4339249"/>
            <a:ext cx="4255169" cy="381938"/>
          </a:xfrm>
          <a:prstGeom prst="rect">
            <a:avLst/>
          </a:prstGeom>
        </p:spPr>
      </p:pic>
      <p:pic>
        <p:nvPicPr>
          <p:cNvPr id="4" name="図 3"/>
          <p:cNvPicPr>
            <a:picLocks noChangeAspect="1"/>
          </p:cNvPicPr>
          <p:nvPr/>
        </p:nvPicPr>
        <p:blipFill>
          <a:blip r:embed="rId4"/>
          <a:stretch>
            <a:fillRect/>
          </a:stretch>
        </p:blipFill>
        <p:spPr>
          <a:xfrm>
            <a:off x="276637" y="656946"/>
            <a:ext cx="6279424" cy="3682303"/>
          </a:xfrm>
          <a:prstGeom prst="rect">
            <a:avLst/>
          </a:prstGeom>
        </p:spPr>
      </p:pic>
      <p:pic>
        <p:nvPicPr>
          <p:cNvPr id="5" name="図 4"/>
          <p:cNvPicPr>
            <a:picLocks noChangeAspect="1"/>
          </p:cNvPicPr>
          <p:nvPr/>
        </p:nvPicPr>
        <p:blipFill>
          <a:blip r:embed="rId5"/>
          <a:stretch>
            <a:fillRect/>
          </a:stretch>
        </p:blipFill>
        <p:spPr>
          <a:xfrm>
            <a:off x="279685" y="5329370"/>
            <a:ext cx="6273328" cy="3688400"/>
          </a:xfrm>
          <a:prstGeom prst="rect">
            <a:avLst/>
          </a:prstGeom>
        </p:spPr>
      </p:pic>
    </p:spTree>
    <p:extLst>
      <p:ext uri="{BB962C8B-B14F-4D97-AF65-F5344CB8AC3E}">
        <p14:creationId xmlns:p14="http://schemas.microsoft.com/office/powerpoint/2010/main" val="41564038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461427"/>
            <a:ext cx="6858000" cy="9444577"/>
          </a:xfrm>
        </p:spPr>
        <p:txBody>
          <a:bodyPr>
            <a:normAutofit/>
          </a:bodyPr>
          <a:lstStyle/>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rPr>
              <a:t>（２）報告セグメントごとの営業収益等</a:t>
            </a:r>
            <a:endParaRPr lang="en-US" altLang="ja-JP" sz="1200" dirty="0" smtClean="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当年度（自　平成</a:t>
            </a:r>
            <a:r>
              <a:rPr lang="en-US" altLang="ja-JP" sz="1200" dirty="0" smtClean="0">
                <a:latin typeface="メイリオ" panose="020B0604030504040204" pitchFamily="50" charset="-128"/>
                <a:ea typeface="メイリオ" panose="020B0604030504040204" pitchFamily="50" charset="-128"/>
              </a:rPr>
              <a:t>31</a:t>
            </a:r>
            <a:r>
              <a:rPr lang="ja-JP" altLang="en-US" sz="1200" dirty="0" smtClean="0">
                <a:latin typeface="メイリオ" panose="020B0604030504040204" pitchFamily="50" charset="-128"/>
                <a:ea typeface="メイリオ" panose="020B0604030504040204" pitchFamily="50" charset="-128"/>
              </a:rPr>
              <a:t>年４月１日　至　令和２年３月</a:t>
            </a:r>
            <a:r>
              <a:rPr lang="en-US" altLang="ja-JP" sz="1200" dirty="0" smtClean="0">
                <a:latin typeface="メイリオ" panose="020B0604030504040204" pitchFamily="50" charset="-128"/>
                <a:ea typeface="メイリオ" panose="020B0604030504040204" pitchFamily="50" charset="-128"/>
              </a:rPr>
              <a:t>31</a:t>
            </a:r>
            <a:r>
              <a:rPr lang="ja-JP" altLang="en-US" sz="1200" dirty="0" smtClean="0">
                <a:latin typeface="メイリオ" panose="020B0604030504040204" pitchFamily="50" charset="-128"/>
                <a:ea typeface="メイリオ" panose="020B0604030504040204" pitchFamily="50" charset="-128"/>
              </a:rPr>
              <a:t>日）</a:t>
            </a: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en-US" altLang="ja-JP" sz="1200" b="1" dirty="0">
                <a:latin typeface="メイリオ" panose="020B0604030504040204" pitchFamily="50" charset="-128"/>
                <a:ea typeface="メイリオ" panose="020B0604030504040204" pitchFamily="50" charset="-128"/>
              </a:rPr>
              <a:t>4</a:t>
            </a:r>
            <a:r>
              <a:rPr lang="en-US" altLang="ja-JP" sz="1200" b="1" dirty="0" smtClean="0">
                <a:latin typeface="メイリオ" panose="020B0604030504040204" pitchFamily="50" charset="-128"/>
                <a:ea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rPr>
              <a:t>減損損失</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（１）グルーピングの方法</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lt"/>
              <a:buAutoNum type="arabicPeriod"/>
            </a:pPr>
            <a:r>
              <a:rPr lang="ja-JP" altLang="en-US" sz="1200" dirty="0" smtClean="0">
                <a:latin typeface="メイリオ" panose="020B0604030504040204" pitchFamily="50" charset="-128"/>
                <a:ea typeface="メイリオ" panose="020B0604030504040204" pitchFamily="50" charset="-128"/>
              </a:rPr>
              <a:t>　港湾</a:t>
            </a:r>
            <a:r>
              <a:rPr lang="ja-JP" altLang="en-US" sz="1200" dirty="0">
                <a:latin typeface="メイリオ" panose="020B0604030504040204" pitchFamily="50" charset="-128"/>
                <a:ea typeface="メイリオ" panose="020B0604030504040204" pitchFamily="50" charset="-128"/>
              </a:rPr>
              <a:t>施設提供事業においては、荷役機械</a:t>
            </a:r>
            <a:r>
              <a:rPr lang="ja-JP" altLang="en-US" sz="1200" dirty="0" smtClean="0">
                <a:latin typeface="メイリオ" panose="020B0604030504040204" pitchFamily="50" charset="-128"/>
                <a:ea typeface="メイリオ" panose="020B0604030504040204" pitchFamily="50" charset="-128"/>
              </a:rPr>
              <a:t>事業については全体を１つの資産グループとしており、上屋倉庫事業については、原則として埠頭の機能や貨物の種類等に基づく区分を独立したキャッシュ・フローを生み出す単位として個別にグルーピングしている。</a:t>
            </a:r>
            <a:endParaRPr lang="en-US" altLang="ja-JP" sz="1200" dirty="0" smtClean="0">
              <a:latin typeface="メイリオ" panose="020B0604030504040204" pitchFamily="50" charset="-128"/>
              <a:ea typeface="メイリオ" panose="020B0604030504040204" pitchFamily="50" charset="-128"/>
            </a:endParaRPr>
          </a:p>
          <a:p>
            <a:pPr marL="571480" lvl="1" indent="-228600">
              <a:buFont typeface="+mj-lt"/>
              <a:buAutoNum type="arabicPeriod"/>
            </a:pPr>
            <a:endParaRPr lang="en-US" altLang="ja-JP" sz="1200" dirty="0">
              <a:latin typeface="メイリオ" panose="020B0604030504040204" pitchFamily="50" charset="-128"/>
              <a:ea typeface="メイリオ" panose="020B0604030504040204" pitchFamily="50" charset="-128"/>
            </a:endParaRPr>
          </a:p>
          <a:p>
            <a:pPr marL="571480" lvl="1" indent="-228600">
              <a:buFont typeface="+mj-lt"/>
              <a:buAutoNum type="arabicPeriod"/>
            </a:pPr>
            <a:r>
              <a:rPr lang="ja-JP" altLang="en-US" sz="1200" dirty="0" smtClean="0">
                <a:latin typeface="メイリオ" panose="020B0604030504040204" pitchFamily="50" charset="-128"/>
                <a:ea typeface="メイリオ" panose="020B0604030504040204" pitchFamily="50" charset="-128"/>
              </a:rPr>
              <a:t>　大阪港</a:t>
            </a:r>
            <a:r>
              <a:rPr lang="ja-JP" altLang="en-US" sz="1200" dirty="0">
                <a:latin typeface="メイリオ" panose="020B0604030504040204" pitchFamily="50" charset="-128"/>
                <a:ea typeface="メイリオ" panose="020B0604030504040204" pitchFamily="50" charset="-128"/>
              </a:rPr>
              <a:t>埋立事業においては、原則として全体を１つの資産グループとしているが、一部の資産については、独立したキャッシュ・フローを生み出す単位として個別にグルーピングしている</a:t>
            </a:r>
            <a:r>
              <a:rPr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8"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8"/>
            </a:pPr>
            <a:r>
              <a:rPr lang="ja-JP" altLang="en-US" sz="1600" b="1" dirty="0">
                <a:latin typeface="メイリオ" panose="020B0604030504040204" pitchFamily="50" charset="-128"/>
                <a:ea typeface="メイリオ" panose="020B0604030504040204" pitchFamily="50" charset="-128"/>
              </a:rPr>
              <a:t>注記</a:t>
            </a:r>
          </a:p>
        </p:txBody>
      </p:sp>
      <p:sp>
        <p:nvSpPr>
          <p:cNvPr id="9" name="テキスト ボックス 8"/>
          <p:cNvSpPr txBox="1"/>
          <p:nvPr/>
        </p:nvSpPr>
        <p:spPr>
          <a:xfrm>
            <a:off x="-12828"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37</a:t>
            </a:r>
            <a:endParaRPr lang="ja-JP" altLang="en-US" sz="8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152399" y="1162050"/>
            <a:ext cx="6544425" cy="4876800"/>
          </a:xfrm>
          <a:prstGeom prst="rect">
            <a:avLst/>
          </a:prstGeom>
        </p:spPr>
      </p:pic>
    </p:spTree>
    <p:extLst>
      <p:ext uri="{BB962C8B-B14F-4D97-AF65-F5344CB8AC3E}">
        <p14:creationId xmlns:p14="http://schemas.microsoft.com/office/powerpoint/2010/main" val="4040256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a:spLocks noGrp="1"/>
          </p:cNvSpPr>
          <p:nvPr>
            <p:ph idx="1"/>
          </p:nvPr>
        </p:nvSpPr>
        <p:spPr>
          <a:xfrm>
            <a:off x="0" y="461427"/>
            <a:ext cx="6858000" cy="9444577"/>
          </a:xfrm>
        </p:spPr>
        <p:txBody>
          <a:bodyPr>
            <a:normAutofit/>
          </a:bodyPr>
          <a:lstStyle/>
          <a:p>
            <a:pPr marL="0" indent="0">
              <a:buNone/>
            </a:pP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２）減損の兆候について</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当年度において、（１）のグルーピングをもとに、以下の資産について収益が見込まれないため、減損の兆候が認められた。</a:t>
            </a: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３）減損損失の認識及び測定について</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当年度において、上記資産グループのうち、荷役機械事業、南港Ｃ－１地区西、南港Ｃ－６・７地区、南港Ｊ地区、南港Ｋ地区、もとなにわの海の時空館、南港ポートタウン管理センターについて、回収可能価額が帳簿価額を下回るため、帳簿価額を回収可能価額まで減額し、当該減</a:t>
            </a:r>
            <a:r>
              <a:rPr lang="ja-JP" altLang="en-US" sz="1200" dirty="0" smtClean="0">
                <a:latin typeface="メイリオ" panose="020B0604030504040204" pitchFamily="50" charset="-128"/>
                <a:ea typeface="メイリオ" panose="020B0604030504040204" pitchFamily="50" charset="-128"/>
              </a:rPr>
              <a:t>少額</a:t>
            </a:r>
            <a:r>
              <a:rPr lang="en-US" altLang="ja-JP" sz="1200" dirty="0">
                <a:latin typeface="メイリオ" panose="020B0604030504040204" pitchFamily="50" charset="-128"/>
                <a:ea typeface="メイリオ" panose="020B0604030504040204" pitchFamily="50" charset="-128"/>
              </a:rPr>
              <a:t>1,152,376,461</a:t>
            </a:r>
            <a:r>
              <a:rPr lang="ja-JP" altLang="en-US" sz="1200" dirty="0">
                <a:latin typeface="メイリオ" panose="020B0604030504040204" pitchFamily="50" charset="-128"/>
                <a:ea typeface="メイリオ" panose="020B0604030504040204" pitchFamily="50" charset="-128"/>
              </a:rPr>
              <a:t>円を減損損失として計上した</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内訳は、建物</a:t>
            </a:r>
            <a:r>
              <a:rPr lang="en-US" altLang="ja-JP" sz="1200" dirty="0">
                <a:latin typeface="メイリオ" panose="020B0604030504040204" pitchFamily="50" charset="-128"/>
                <a:ea typeface="メイリオ" panose="020B0604030504040204" pitchFamily="50" charset="-128"/>
              </a:rPr>
              <a:t>1,059,128,738</a:t>
            </a:r>
            <a:r>
              <a:rPr lang="ja-JP" altLang="en-US" sz="1200" dirty="0">
                <a:latin typeface="メイリオ" panose="020B0604030504040204" pitchFamily="50" charset="-128"/>
                <a:ea typeface="メイリオ" panose="020B0604030504040204" pitchFamily="50" charset="-128"/>
              </a:rPr>
              <a:t>円、構築物</a:t>
            </a:r>
            <a:r>
              <a:rPr lang="en-US" altLang="ja-JP" sz="1200" dirty="0">
                <a:latin typeface="メイリオ" panose="020B0604030504040204" pitchFamily="50" charset="-128"/>
                <a:ea typeface="メイリオ" panose="020B0604030504040204" pitchFamily="50" charset="-128"/>
              </a:rPr>
              <a:t>33,165,626</a:t>
            </a:r>
            <a:r>
              <a:rPr lang="ja-JP" altLang="en-US" sz="1200" dirty="0">
                <a:latin typeface="メイリオ" panose="020B0604030504040204" pitchFamily="50" charset="-128"/>
                <a:ea typeface="メイリオ" panose="020B0604030504040204" pitchFamily="50" charset="-128"/>
              </a:rPr>
              <a:t>円、機械及び装置</a:t>
            </a:r>
            <a:r>
              <a:rPr lang="en-US" altLang="ja-JP" sz="1200" dirty="0">
                <a:latin typeface="メイリオ" panose="020B0604030504040204" pitchFamily="50" charset="-128"/>
                <a:ea typeface="メイリオ" panose="020B0604030504040204" pitchFamily="50" charset="-128"/>
              </a:rPr>
              <a:t>1,838,306</a:t>
            </a:r>
            <a:r>
              <a:rPr lang="ja-JP" altLang="en-US" sz="1200" dirty="0">
                <a:latin typeface="メイリオ" panose="020B0604030504040204" pitchFamily="50" charset="-128"/>
                <a:ea typeface="メイリオ" panose="020B0604030504040204" pitchFamily="50" charset="-128"/>
              </a:rPr>
              <a:t>円、工具、器具及び備品</a:t>
            </a:r>
            <a:r>
              <a:rPr lang="en-US" altLang="ja-JP" sz="1200" dirty="0">
                <a:latin typeface="メイリオ" panose="020B0604030504040204" pitchFamily="50" charset="-128"/>
                <a:ea typeface="メイリオ" panose="020B0604030504040204" pitchFamily="50" charset="-128"/>
              </a:rPr>
              <a:t>58,243,791</a:t>
            </a:r>
            <a:r>
              <a:rPr lang="ja-JP" altLang="en-US" sz="1200" dirty="0">
                <a:latin typeface="メイリオ" panose="020B0604030504040204" pitchFamily="50" charset="-128"/>
                <a:ea typeface="メイリオ" panose="020B0604030504040204" pitchFamily="50" charset="-128"/>
              </a:rPr>
              <a:t>円である</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なお、回収可能価額の算定方法は、正味売却価額により測定しており、不動産鑑定士による鑑定評価額等を参考に合理的に算定した価額によっている。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en-US" altLang="ja-JP" sz="1200" b="1" dirty="0">
                <a:latin typeface="メイリオ" panose="020B0604030504040204" pitchFamily="50" charset="-128"/>
                <a:ea typeface="メイリオ" panose="020B0604030504040204" pitchFamily="50" charset="-128"/>
              </a:rPr>
              <a:t>5</a:t>
            </a:r>
            <a:r>
              <a:rPr lang="en-US" altLang="ja-JP" sz="1200" b="1" dirty="0" smtClean="0">
                <a:latin typeface="メイリオ" panose="020B0604030504040204" pitchFamily="50" charset="-128"/>
                <a:ea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rPr>
              <a:t>リース契約により使用する固定資産</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（１）リース取引の処理方法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リース料総額が３百万円を超えるファイナンス・リース取引については、通常の売買取引に準じた会計処理によっている。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リース料総額が３百万円以下のファイナンス・リース取引については、通常の賃貸借取引に準じた会計処理によっている</a:t>
            </a:r>
            <a:r>
              <a:rPr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en-US" altLang="ja-JP" sz="1200" b="1" dirty="0">
                <a:latin typeface="メイリオ" panose="020B0604030504040204" pitchFamily="50" charset="-128"/>
                <a:ea typeface="メイリオ" panose="020B0604030504040204" pitchFamily="50" charset="-128"/>
              </a:rPr>
              <a:t>6</a:t>
            </a:r>
            <a:r>
              <a:rPr lang="en-US" altLang="ja-JP" sz="1200" b="1" dirty="0" smtClean="0">
                <a:latin typeface="メイリオ" panose="020B0604030504040204" pitchFamily="50" charset="-128"/>
                <a:ea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rPr>
              <a:t>その他</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（１）退職給付引当金の取崩し</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当年度において、退職手当として</a:t>
            </a:r>
            <a:r>
              <a:rPr lang="en-US" altLang="ja-JP" sz="1200" dirty="0">
                <a:latin typeface="メイリオ" panose="020B0604030504040204" pitchFamily="50" charset="-128"/>
                <a:ea typeface="メイリオ" panose="020B0604030504040204" pitchFamily="50" charset="-128"/>
              </a:rPr>
              <a:t>19,584,228</a:t>
            </a:r>
            <a:r>
              <a:rPr lang="ja-JP" altLang="en-US" sz="1200" dirty="0">
                <a:latin typeface="メイリオ" panose="020B0604030504040204" pitchFamily="50" charset="-128"/>
                <a:ea typeface="メイリオ" panose="020B0604030504040204" pitchFamily="50" charset="-128"/>
              </a:rPr>
              <a:t>円を支給するため、退職給付引当金</a:t>
            </a:r>
            <a:r>
              <a:rPr lang="en-US" altLang="ja-JP" sz="1200" dirty="0">
                <a:latin typeface="メイリオ" panose="020B0604030504040204" pitchFamily="50" charset="-128"/>
                <a:ea typeface="メイリオ" panose="020B0604030504040204" pitchFamily="50" charset="-128"/>
              </a:rPr>
              <a:t>19,584,228</a:t>
            </a:r>
            <a:r>
              <a:rPr lang="ja-JP" altLang="en-US" sz="1200" dirty="0">
                <a:latin typeface="メイリオ" panose="020B0604030504040204" pitchFamily="50" charset="-128"/>
                <a:ea typeface="メイリオ" panose="020B0604030504040204" pitchFamily="50" charset="-128"/>
              </a:rPr>
              <a:t>円を使用した。</a:t>
            </a:r>
            <a:endParaRPr lang="en-US" altLang="ja-JP" sz="1500" dirty="0" smtClean="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6577147"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38</a:t>
            </a:r>
            <a:endParaRPr lang="en-US" altLang="ja-JP" sz="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241360" y="1212720"/>
            <a:ext cx="6492240" cy="2619000"/>
          </a:xfrm>
          <a:prstGeom prst="rect">
            <a:avLst/>
          </a:prstGeom>
        </p:spPr>
      </p:pic>
    </p:spTree>
    <p:extLst>
      <p:ext uri="{BB962C8B-B14F-4D97-AF65-F5344CB8AC3E}">
        <p14:creationId xmlns:p14="http://schemas.microsoft.com/office/powerpoint/2010/main" val="20377380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a:spLocks noGrp="1"/>
          </p:cNvSpPr>
          <p:nvPr>
            <p:ph idx="1"/>
          </p:nvPr>
        </p:nvSpPr>
        <p:spPr>
          <a:xfrm>
            <a:off x="0" y="461427"/>
            <a:ext cx="6858000" cy="9444577"/>
          </a:xfrm>
        </p:spPr>
        <p:txBody>
          <a:bodyPr>
            <a:normAutofit/>
          </a:bodyPr>
          <a:lstStyle/>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（２）長期継続契約に係るリース債務</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通常の売買取引の方法に準じた会計処理を行ったリース取引に係るリース債務のうち、地方自治法第</a:t>
            </a:r>
            <a:r>
              <a:rPr lang="en-US" altLang="ja-JP" sz="1200" dirty="0">
                <a:latin typeface="メイリオ" panose="020B0604030504040204" pitchFamily="50" charset="-128"/>
                <a:ea typeface="メイリオ" panose="020B0604030504040204" pitchFamily="50" charset="-128"/>
              </a:rPr>
              <a:t>234</a:t>
            </a:r>
            <a:r>
              <a:rPr lang="ja-JP" altLang="en-US" sz="1200" dirty="0">
                <a:latin typeface="メイリオ" panose="020B0604030504040204" pitchFamily="50" charset="-128"/>
                <a:ea typeface="メイリオ" panose="020B0604030504040204" pitchFamily="50" charset="-128"/>
              </a:rPr>
              <a:t>条の３に基づく長期継続契約に係るものは下記の金額である。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短期リース</a:t>
            </a:r>
            <a:r>
              <a:rPr lang="ja-JP" altLang="en-US" sz="1200" dirty="0" smtClean="0">
                <a:latin typeface="メイリオ" panose="020B0604030504040204" pitchFamily="50" charset="-128"/>
                <a:ea typeface="メイリオ" panose="020B0604030504040204" pitchFamily="50" charset="-128"/>
              </a:rPr>
              <a:t>債務　　　　　　　　　　　　　</a:t>
            </a:r>
            <a:r>
              <a:rPr lang="en-US" altLang="ja-JP" sz="1200" dirty="0" smtClean="0">
                <a:latin typeface="メイリオ" panose="020B0604030504040204" pitchFamily="50" charset="-128"/>
                <a:ea typeface="メイリオ" panose="020B0604030504040204" pitchFamily="50" charset="-128"/>
              </a:rPr>
              <a:t>1,418,400 </a:t>
            </a:r>
            <a:r>
              <a:rPr lang="ja-JP" altLang="en-US" sz="1200" dirty="0">
                <a:latin typeface="メイリオ" panose="020B0604030504040204" pitchFamily="50" charset="-128"/>
                <a:ea typeface="メイリオ" panose="020B0604030504040204" pitchFamily="50" charset="-128"/>
              </a:rPr>
              <a:t>円</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長期リース</a:t>
            </a:r>
            <a:r>
              <a:rPr lang="ja-JP" altLang="en-US" sz="1200" u="sng" dirty="0" smtClean="0">
                <a:latin typeface="メイリオ" panose="020B0604030504040204" pitchFamily="50" charset="-128"/>
                <a:ea typeface="メイリオ" panose="020B0604030504040204" pitchFamily="50" charset="-128"/>
              </a:rPr>
              <a:t>債務　　　　　　　　　　　　　</a:t>
            </a:r>
            <a:r>
              <a:rPr lang="en-US" altLang="ja-JP" sz="1200" u="sng" dirty="0" smtClean="0">
                <a:latin typeface="メイリオ" panose="020B0604030504040204" pitchFamily="50" charset="-128"/>
                <a:ea typeface="メイリオ" panose="020B0604030504040204" pitchFamily="50" charset="-128"/>
              </a:rPr>
              <a:t>5,437,200 </a:t>
            </a:r>
            <a:r>
              <a:rPr lang="ja-JP" altLang="en-US" sz="1200" u="sng" dirty="0">
                <a:latin typeface="メイリオ" panose="020B0604030504040204" pitchFamily="50" charset="-128"/>
                <a:ea typeface="メイリオ" panose="020B0604030504040204" pitchFamily="50" charset="-128"/>
              </a:rPr>
              <a:t>円     　</a:t>
            </a:r>
            <a:endParaRPr lang="en-US" altLang="ja-JP" sz="1200" u="sng"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計　　　　　　　　　　　　　　　　</a:t>
            </a:r>
            <a:r>
              <a:rPr lang="en-US" altLang="ja-JP" sz="1200" dirty="0" smtClean="0">
                <a:latin typeface="メイリオ" panose="020B0604030504040204" pitchFamily="50" charset="-128"/>
                <a:ea typeface="メイリオ" panose="020B0604030504040204" pitchFamily="50" charset="-128"/>
              </a:rPr>
              <a:t>6,855,600</a:t>
            </a:r>
            <a:r>
              <a:rPr lang="ja-JP" altLang="en-US" sz="1200" dirty="0" smtClean="0">
                <a:latin typeface="メイリオ" panose="020B0604030504040204" pitchFamily="50" charset="-128"/>
                <a:ea typeface="メイリオ" panose="020B0604030504040204" pitchFamily="50" charset="-128"/>
              </a:rPr>
              <a:t>円</a:t>
            </a:r>
            <a:endParaRPr lang="ja-JP" altLang="en-US"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2828"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39</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04415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281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2"/>
          <a:stretch>
            <a:fillRect/>
          </a:stretch>
        </p:blipFill>
        <p:spPr>
          <a:xfrm>
            <a:off x="94199" y="3635697"/>
            <a:ext cx="4746150" cy="745688"/>
          </a:xfrm>
          <a:prstGeom prst="rect">
            <a:avLst/>
          </a:prstGeom>
        </p:spPr>
      </p:pic>
      <p:sp>
        <p:nvSpPr>
          <p:cNvPr id="12" name="コンテンツ プレースホルダー 2"/>
          <p:cNvSpPr txBox="1">
            <a:spLocks/>
          </p:cNvSpPr>
          <p:nvPr/>
        </p:nvSpPr>
        <p:spPr>
          <a:xfrm>
            <a:off x="1" y="4609983"/>
            <a:ext cx="6864824" cy="3728507"/>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港湾施設提供事業の生産性及び効率性について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上屋倉庫事業及び港湾</a:t>
            </a:r>
            <a:r>
              <a:rPr lang="ja-JP" altLang="en-US" sz="1200" dirty="0">
                <a:latin typeface="メイリオ" panose="020B0604030504040204" pitchFamily="50" charset="-128"/>
                <a:ea typeface="メイリオ" panose="020B0604030504040204" pitchFamily="50" charset="-128"/>
              </a:rPr>
              <a:t>施設提供事業の生産性及び効率性についての指標のうち</a:t>
            </a:r>
            <a:r>
              <a:rPr lang="ja-JP" altLang="en-US" sz="1200" dirty="0" smtClean="0">
                <a:latin typeface="メイリオ" panose="020B0604030504040204" pitchFamily="50" charset="-128"/>
                <a:ea typeface="メイリオ" panose="020B0604030504040204" pitchFamily="50" charset="-128"/>
              </a:rPr>
              <a:t>、営業収益に対する人件費の割合、職員</a:t>
            </a:r>
            <a:r>
              <a:rPr lang="ja-JP" altLang="en-US" sz="1200" dirty="0">
                <a:latin typeface="メイリオ" panose="020B0604030504040204" pitchFamily="50" charset="-128"/>
                <a:ea typeface="メイリオ" panose="020B0604030504040204" pitchFamily="50" charset="-128"/>
              </a:rPr>
              <a:t>１人当たり営業収益については、類似団体平均と比較すると、良好な値と</a:t>
            </a:r>
            <a:r>
              <a:rPr lang="ja-JP" altLang="en-US" sz="1200" dirty="0" smtClean="0">
                <a:latin typeface="メイリオ" panose="020B0604030504040204" pitchFamily="50" charset="-128"/>
                <a:ea typeface="メイリオ" panose="020B0604030504040204" pitchFamily="50" charset="-128"/>
              </a:rPr>
              <a:t>なっております。</a:t>
            </a:r>
            <a:endParaRPr lang="en-US" altLang="ja-JP" sz="1200"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しかしながら、荷役機械事業については、ガントリークレーン</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基あたりの稼働時間は前年度よりも若干改善しているものの、営業収益に対する人件費の割合、職員</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人当たり営業収益ともに、類似団体平均と比較すると悪い値となっております。</a:t>
            </a:r>
            <a:endParaRPr lang="en-US" altLang="ja-JP" sz="1200"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港湾施設提供事業の生産性及び効率性については、類似団体と比較すると良好であると言えます。しかしながら、前年度より若干改善されたものの上屋及び荷さばき地稼働率は低い値となっており、類似団体よりも生産性及び効率性の低い荷役機械事業については改善が必要となっています。令和</a:t>
            </a:r>
            <a:r>
              <a:rPr lang="en-US" altLang="ja-JP" sz="1200" dirty="0" smtClean="0">
                <a:latin typeface="メイリオ" panose="020B0604030504040204" pitchFamily="50" charset="-128"/>
                <a:ea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月に策定した「港湾施設提供事業経営計画 </a:t>
            </a:r>
            <a:r>
              <a:rPr lang="en-US" altLang="ja-JP" sz="1200" dirty="0" smtClean="0">
                <a:latin typeface="メイリオ" panose="020B0604030504040204" pitchFamily="50" charset="-128"/>
                <a:ea typeface="メイリオ" panose="020B0604030504040204" pitchFamily="50" charset="-128"/>
              </a:rPr>
              <a:t>Ver.3.0</a:t>
            </a:r>
            <a:r>
              <a:rPr lang="ja-JP" altLang="en-US" sz="1200" dirty="0" smtClean="0">
                <a:latin typeface="メイリオ" panose="020B0604030504040204" pitchFamily="50" charset="-128"/>
                <a:ea typeface="メイリオ" panose="020B0604030504040204" pitchFamily="50" charset="-128"/>
              </a:rPr>
              <a:t>」を着実に進めることによりそれらの課題の解決を</a:t>
            </a:r>
            <a:r>
              <a:rPr lang="ja-JP" altLang="en-US" sz="1200" dirty="0">
                <a:latin typeface="メイリオ" panose="020B0604030504040204" pitchFamily="50" charset="-128"/>
                <a:ea typeface="メイリオ" panose="020B0604030504040204" pitchFamily="50" charset="-128"/>
              </a:rPr>
              <a:t>進</a:t>
            </a:r>
            <a:r>
              <a:rPr lang="ja-JP" altLang="en-US" sz="1200" dirty="0" smtClean="0">
                <a:latin typeface="メイリオ" panose="020B0604030504040204" pitchFamily="50" charset="-128"/>
                <a:ea typeface="メイリオ" panose="020B0604030504040204" pitchFamily="50" charset="-128"/>
              </a:rPr>
              <a:t>め、生産性及び効率性の向上に努めてまいります。</a:t>
            </a:r>
            <a:endParaRPr lang="en-US" altLang="ja-JP" sz="1200" dirty="0">
              <a:latin typeface="メイリオ" panose="020B0604030504040204" pitchFamily="50" charset="-128"/>
              <a:ea typeface="メイリオ" panose="020B0604030504040204" pitchFamily="50" charset="-128"/>
            </a:endParaRPr>
          </a:p>
        </p:txBody>
      </p:sp>
      <p:sp>
        <p:nvSpPr>
          <p:cNvPr id="15"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6577152"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2</a:t>
            </a:r>
            <a:r>
              <a:rPr lang="en-US" altLang="ja-JP" sz="800" dirty="0">
                <a:latin typeface="メイリオ" panose="020B0604030504040204" pitchFamily="50" charset="-128"/>
                <a:ea typeface="メイリオ" panose="020B0604030504040204" pitchFamily="50" charset="-128"/>
              </a:rPr>
              <a:t>0</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94199" y="4196187"/>
            <a:ext cx="6660000" cy="282770"/>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損益勘定所属職員１人当たりの営業収益を示すもので、値が大きいほど職員１人当たりの生産性が高いといえる。</a:t>
            </a:r>
            <a:endParaRPr kumimoji="1" lang="ja-JP" altLang="en-US" sz="900" dirty="0">
              <a:latin typeface="メイリオ" panose="020B0604030504040204" pitchFamily="50" charset="-128"/>
              <a:ea typeface="メイリオ" panose="020B0604030504040204" pitchFamily="50" charset="-128"/>
            </a:endParaRPr>
          </a:p>
        </p:txBody>
      </p:sp>
      <p:sp>
        <p:nvSpPr>
          <p:cNvPr id="8" name="タイトル 1"/>
          <p:cNvSpPr txBox="1">
            <a:spLocks/>
          </p:cNvSpPr>
          <p:nvPr/>
        </p:nvSpPr>
        <p:spPr>
          <a:xfrm>
            <a:off x="60378" y="8444554"/>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4"/>
            </a:pPr>
            <a:r>
              <a:rPr lang="ja-JP" altLang="en-US" sz="1600" b="1" dirty="0" smtClean="0">
                <a:solidFill>
                  <a:srgbClr val="0070C0"/>
                </a:solidFill>
                <a:latin typeface="メイリオ" panose="020B0604030504040204" pitchFamily="50" charset="-128"/>
                <a:ea typeface="メイリオ" panose="020B0604030504040204" pitchFamily="50" charset="-128"/>
              </a:rPr>
              <a:t>健全性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sp>
        <p:nvSpPr>
          <p:cNvPr id="9" name="コンテンツ プレースホルダー 2"/>
          <p:cNvSpPr txBox="1">
            <a:spLocks/>
          </p:cNvSpPr>
          <p:nvPr/>
        </p:nvSpPr>
        <p:spPr>
          <a:xfrm>
            <a:off x="19731" y="8804554"/>
            <a:ext cx="6857998" cy="692026"/>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港湾施設提供事業の健全性について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港湾施設提供事業においては、累積欠損金及び不良債務ともに発生しておりません。</a:t>
            </a:r>
            <a:endParaRPr lang="en-US" altLang="ja-JP" sz="12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70099" y="376172"/>
            <a:ext cx="6663506" cy="3243353"/>
          </a:xfrm>
          <a:prstGeom prst="rect">
            <a:avLst/>
          </a:prstGeom>
        </p:spPr>
      </p:pic>
    </p:spTree>
    <p:extLst>
      <p:ext uri="{BB962C8B-B14F-4D97-AF65-F5344CB8AC3E}">
        <p14:creationId xmlns:p14="http://schemas.microsoft.com/office/powerpoint/2010/main" val="2103099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 y="368113"/>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2"/>
            </a:pPr>
            <a:r>
              <a:rPr lang="ja-JP" altLang="en-US" sz="1600" b="1" dirty="0" smtClean="0">
                <a:latin typeface="メイリオ" panose="020B0604030504040204" pitchFamily="50" charset="-128"/>
                <a:ea typeface="メイリオ" panose="020B0604030504040204" pitchFamily="50" charset="-128"/>
              </a:rPr>
              <a:t>大阪港</a:t>
            </a:r>
            <a:r>
              <a:rPr lang="ja-JP" altLang="en-US" sz="1600" b="1" dirty="0">
                <a:latin typeface="メイリオ" panose="020B0604030504040204" pitchFamily="50" charset="-128"/>
                <a:ea typeface="メイリオ" panose="020B0604030504040204" pitchFamily="50" charset="-128"/>
              </a:rPr>
              <a:t>埋立事業</a:t>
            </a:r>
          </a:p>
        </p:txBody>
      </p:sp>
      <p:sp>
        <p:nvSpPr>
          <p:cNvPr id="9" name="タイトル 1"/>
          <p:cNvSpPr txBox="1">
            <a:spLocks/>
          </p:cNvSpPr>
          <p:nvPr/>
        </p:nvSpPr>
        <p:spPr>
          <a:xfrm>
            <a:off x="88468" y="109518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smtClean="0">
                <a:solidFill>
                  <a:srgbClr val="0070C0"/>
                </a:solidFill>
                <a:latin typeface="メイリオ" panose="020B0604030504040204" pitchFamily="50" charset="-128"/>
                <a:ea typeface="メイリオ" panose="020B0604030504040204" pitchFamily="50" charset="-128"/>
              </a:rPr>
              <a:t>収益性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2"/>
          <a:stretch>
            <a:fillRect/>
          </a:stretch>
        </p:blipFill>
        <p:spPr>
          <a:xfrm>
            <a:off x="97246" y="4826158"/>
            <a:ext cx="4118785" cy="381938"/>
          </a:xfrm>
          <a:prstGeom prst="rect">
            <a:avLst/>
          </a:prstGeom>
        </p:spPr>
      </p:pic>
      <p:pic>
        <p:nvPicPr>
          <p:cNvPr id="13" name="図 12"/>
          <p:cNvPicPr>
            <a:picLocks noChangeAspect="1"/>
          </p:cNvPicPr>
          <p:nvPr/>
        </p:nvPicPr>
        <p:blipFill>
          <a:blip r:embed="rId3"/>
          <a:stretch>
            <a:fillRect/>
          </a:stretch>
        </p:blipFill>
        <p:spPr>
          <a:xfrm>
            <a:off x="97246" y="8947081"/>
            <a:ext cx="2891333" cy="381938"/>
          </a:xfrm>
          <a:prstGeom prst="rect">
            <a:avLst/>
          </a:prstGeom>
        </p:spPr>
      </p:pic>
      <p:sp>
        <p:nvSpPr>
          <p:cNvPr id="11" name="テキスト ボックス 10"/>
          <p:cNvSpPr txBox="1"/>
          <p:nvPr/>
        </p:nvSpPr>
        <p:spPr>
          <a:xfrm>
            <a:off x="97246" y="5141751"/>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当該年度において、営業費用が営業収益によってどの程度賄われているかを示すものである。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％未満の場合、営業損失が生じていることを意味する。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97246" y="9274427"/>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当該年度において、経常費用が経常収益によってどの程度賄われているかを示すものである。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％未満の場合、経常損失が生じていることを意味する。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21</a:t>
            </a:r>
            <a:endParaRPr lang="ja-JP" altLang="en-US" sz="800" dirty="0">
              <a:latin typeface="メイリオ" panose="020B0604030504040204" pitchFamily="50" charset="-128"/>
              <a:ea typeface="メイリオ" panose="020B0604030504040204" pitchFamily="50" charset="-128"/>
            </a:endParaRPr>
          </a:p>
        </p:txBody>
      </p:sp>
      <p:sp>
        <p:nvSpPr>
          <p:cNvPr id="18"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321347" y="752385"/>
            <a:ext cx="5032147" cy="307777"/>
          </a:xfrm>
          <a:prstGeom prst="rect">
            <a:avLst/>
          </a:prstGeom>
          <a:noFill/>
        </p:spPr>
        <p:txBody>
          <a:bodyPr wrap="non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a:t>
            </a:r>
            <a:r>
              <a:rPr lang="ja-JP" altLang="en-US" sz="1400" b="1" dirty="0" smtClean="0">
                <a:solidFill>
                  <a:srgbClr val="FF0000"/>
                </a:solidFill>
                <a:latin typeface="メイリオ" panose="020B0604030504040204" pitchFamily="50" charset="-128"/>
                <a:ea typeface="メイリオ" panose="020B0604030504040204" pitchFamily="50" charset="-128"/>
              </a:rPr>
              <a:t>提供</a:t>
            </a:r>
            <a:r>
              <a:rPr kumimoji="1" lang="ja-JP" altLang="en-US" sz="1400" b="1" dirty="0" smtClean="0">
                <a:solidFill>
                  <a:srgbClr val="FF0000"/>
                </a:solidFill>
                <a:latin typeface="メイリオ" panose="020B0604030504040204" pitchFamily="50" charset="-128"/>
                <a:ea typeface="メイリオ" panose="020B0604030504040204" pitchFamily="50" charset="-128"/>
              </a:rPr>
              <a:t>事業との会計内取引の金額を含んでいます。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4"/>
          <a:stretch>
            <a:fillRect/>
          </a:stretch>
        </p:blipFill>
        <p:spPr>
          <a:xfrm>
            <a:off x="88468" y="5656401"/>
            <a:ext cx="6663506" cy="3261643"/>
          </a:xfrm>
          <a:prstGeom prst="rect">
            <a:avLst/>
          </a:prstGeom>
        </p:spPr>
      </p:pic>
      <p:pic>
        <p:nvPicPr>
          <p:cNvPr id="4" name="図 3"/>
          <p:cNvPicPr>
            <a:picLocks noChangeAspect="1"/>
          </p:cNvPicPr>
          <p:nvPr/>
        </p:nvPicPr>
        <p:blipFill>
          <a:blip r:embed="rId5"/>
          <a:stretch>
            <a:fillRect/>
          </a:stretch>
        </p:blipFill>
        <p:spPr>
          <a:xfrm>
            <a:off x="88468" y="1421699"/>
            <a:ext cx="6663506" cy="3263405"/>
          </a:xfrm>
          <a:prstGeom prst="rect">
            <a:avLst/>
          </a:prstGeom>
        </p:spPr>
      </p:pic>
    </p:spTree>
    <p:extLst>
      <p:ext uri="{BB962C8B-B14F-4D97-AF65-F5344CB8AC3E}">
        <p14:creationId xmlns:p14="http://schemas.microsoft.com/office/powerpoint/2010/main" val="2179290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5856" y="4253829"/>
            <a:ext cx="6858000" cy="5785912"/>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大阪港埋立事業の収益性について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150" dirty="0" smtClean="0">
                <a:latin typeface="メイリオ" panose="020B0604030504040204" pitchFamily="50" charset="-128"/>
                <a:ea typeface="メイリオ" panose="020B0604030504040204" pitchFamily="50" charset="-128"/>
              </a:rPr>
              <a:t> 大阪港</a:t>
            </a:r>
            <a:r>
              <a:rPr lang="ja-JP" altLang="en-US" sz="1150" dirty="0">
                <a:latin typeface="メイリオ" panose="020B0604030504040204" pitchFamily="50" charset="-128"/>
                <a:ea typeface="メイリオ" panose="020B0604030504040204" pitchFamily="50" charset="-128"/>
              </a:rPr>
              <a:t>埋立事業の収益性については</a:t>
            </a:r>
            <a:r>
              <a:rPr lang="ja-JP" altLang="en-US" sz="1150" dirty="0" smtClean="0">
                <a:latin typeface="メイリオ" panose="020B0604030504040204" pitchFamily="50" charset="-128"/>
                <a:ea typeface="メイリオ" panose="020B0604030504040204" pitchFamily="50" charset="-128"/>
              </a:rPr>
              <a:t>、総収支比率は前年度と比較して悪化しているものの、</a:t>
            </a:r>
            <a:r>
              <a:rPr lang="en-US" altLang="ja-JP" sz="1150" dirty="0" smtClean="0">
                <a:latin typeface="メイリオ" panose="020B0604030504040204" pitchFamily="50" charset="-128"/>
                <a:ea typeface="メイリオ" panose="020B0604030504040204" pitchFamily="50" charset="-128"/>
              </a:rPr>
              <a:t>100</a:t>
            </a:r>
            <a:r>
              <a:rPr lang="ja-JP" altLang="en-US" sz="1150" dirty="0" smtClean="0">
                <a:latin typeface="メイリオ" panose="020B0604030504040204" pitchFamily="50" charset="-128"/>
                <a:ea typeface="メイリオ" panose="020B0604030504040204" pitchFamily="50" charset="-128"/>
              </a:rPr>
              <a:t>％を上回っており、良好な状況にあります。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a:t>
            </a:r>
            <a:r>
              <a:rPr lang="ja-JP" altLang="en-US" sz="1150" dirty="0" smtClean="0">
                <a:latin typeface="メイリオ" panose="020B0604030504040204" pitchFamily="50" charset="-128"/>
                <a:ea typeface="メイリオ" panose="020B0604030504040204" pitchFamily="50" charset="-128"/>
              </a:rPr>
              <a:t>各地区ごとの収益性のうち、咲</a:t>
            </a:r>
            <a:r>
              <a:rPr lang="ja-JP" altLang="en-US" sz="1150" dirty="0">
                <a:latin typeface="メイリオ" panose="020B0604030504040204" pitchFamily="50" charset="-128"/>
                <a:ea typeface="メイリオ" panose="020B0604030504040204" pitchFamily="50" charset="-128"/>
              </a:rPr>
              <a:t>洲</a:t>
            </a:r>
            <a:r>
              <a:rPr lang="ja-JP" altLang="en-US" sz="1150" dirty="0" smtClean="0">
                <a:latin typeface="メイリオ" panose="020B0604030504040204" pitchFamily="50" charset="-128"/>
                <a:ea typeface="メイリオ" panose="020B0604030504040204" pitchFamily="50" charset="-128"/>
              </a:rPr>
              <a:t>地区については、土地売却収益が前年度より増加したことなどにより、営業収支比率及び経常収支比率は前年度より改善しておりますが、２つの固定資産グループ（もとなにわの海の時空館、南港ポートタウン管理センター）において減損損失を計上したことなどにより、総収支比率は若干悪化しております。舞</a:t>
            </a:r>
            <a:r>
              <a:rPr lang="ja-JP" altLang="en-US" sz="1150" dirty="0">
                <a:latin typeface="メイリオ" panose="020B0604030504040204" pitchFamily="50" charset="-128"/>
                <a:ea typeface="メイリオ" panose="020B0604030504040204" pitchFamily="50" charset="-128"/>
              </a:rPr>
              <a:t>洲</a:t>
            </a:r>
            <a:r>
              <a:rPr lang="ja-JP" altLang="en-US" sz="1150" dirty="0" smtClean="0">
                <a:latin typeface="メイリオ" panose="020B0604030504040204" pitchFamily="50" charset="-128"/>
                <a:ea typeface="メイリオ" panose="020B0604030504040204" pitchFamily="50" charset="-128"/>
              </a:rPr>
              <a:t>地区について</a:t>
            </a:r>
            <a:r>
              <a:rPr lang="ja-JP" altLang="en-US" sz="1150" dirty="0">
                <a:latin typeface="メイリオ" panose="020B0604030504040204" pitchFamily="50" charset="-128"/>
                <a:ea typeface="メイリオ" panose="020B0604030504040204" pitchFamily="50" charset="-128"/>
              </a:rPr>
              <a:t>は舞洲体育館補修費用が前年度より増加したことなどにより、営業</a:t>
            </a:r>
            <a:r>
              <a:rPr lang="ja-JP" altLang="en-US" sz="1150" dirty="0" smtClean="0">
                <a:latin typeface="メイリオ" panose="020B0604030504040204" pitchFamily="50" charset="-128"/>
                <a:ea typeface="メイリオ" panose="020B0604030504040204" pitchFamily="50" charset="-128"/>
              </a:rPr>
              <a:t>収支比率及び経常収支比率は前年度と比べ悪化しております。しかしながら、総収支</a:t>
            </a:r>
            <a:r>
              <a:rPr lang="ja-JP" altLang="en-US" sz="1150" dirty="0">
                <a:latin typeface="メイリオ" panose="020B0604030504040204" pitchFamily="50" charset="-128"/>
                <a:ea typeface="メイリオ" panose="020B0604030504040204" pitchFamily="50" charset="-128"/>
              </a:rPr>
              <a:t>比率について</a:t>
            </a:r>
            <a:r>
              <a:rPr lang="ja-JP" altLang="en-US" sz="1150" dirty="0" smtClean="0">
                <a:latin typeface="メイリオ" panose="020B0604030504040204" pitchFamily="50" charset="-128"/>
                <a:ea typeface="メイリオ" panose="020B0604030504040204" pitchFamily="50" charset="-128"/>
              </a:rPr>
              <a:t>は、舞</a:t>
            </a:r>
            <a:r>
              <a:rPr lang="ja-JP" altLang="en-US" sz="1150" dirty="0">
                <a:latin typeface="メイリオ" panose="020B0604030504040204" pitchFamily="50" charset="-128"/>
                <a:ea typeface="メイリオ" panose="020B0604030504040204" pitchFamily="50" charset="-128"/>
              </a:rPr>
              <a:t>洲へリポート売却</a:t>
            </a:r>
            <a:r>
              <a:rPr lang="ja-JP" altLang="en-US" sz="1150" dirty="0" smtClean="0">
                <a:latin typeface="メイリオ" panose="020B0604030504040204" pitchFamily="50" charset="-128"/>
                <a:ea typeface="メイリオ" panose="020B0604030504040204" pitchFamily="50" charset="-128"/>
              </a:rPr>
              <a:t>に伴い、固定</a:t>
            </a:r>
            <a:r>
              <a:rPr lang="ja-JP" altLang="en-US" sz="1150" dirty="0">
                <a:latin typeface="メイリオ" panose="020B0604030504040204" pitchFamily="50" charset="-128"/>
                <a:ea typeface="メイリオ" panose="020B0604030504040204" pitchFamily="50" charset="-128"/>
              </a:rPr>
              <a:t>資産売却益が前年度より増加したことなどに</a:t>
            </a:r>
            <a:r>
              <a:rPr lang="ja-JP" altLang="en-US" sz="1150" dirty="0" smtClean="0">
                <a:latin typeface="メイリオ" panose="020B0604030504040204" pitchFamily="50" charset="-128"/>
                <a:ea typeface="メイリオ" panose="020B0604030504040204" pitchFamily="50" charset="-128"/>
              </a:rPr>
              <a:t>より、</a:t>
            </a:r>
            <a:r>
              <a:rPr lang="ja-JP" altLang="en-US" sz="1150" dirty="0">
                <a:latin typeface="メイリオ" panose="020B0604030504040204" pitchFamily="50" charset="-128"/>
                <a:ea typeface="メイリオ" panose="020B0604030504040204" pitchFamily="50" charset="-128"/>
              </a:rPr>
              <a:t>前年度と比較</a:t>
            </a:r>
            <a:r>
              <a:rPr lang="ja-JP" altLang="en-US" sz="1150" dirty="0" smtClean="0">
                <a:latin typeface="メイリオ" panose="020B0604030504040204" pitchFamily="50" charset="-128"/>
                <a:ea typeface="メイリオ" panose="020B0604030504040204" pitchFamily="50" charset="-128"/>
              </a:rPr>
              <a:t>して改善して</a:t>
            </a:r>
            <a:r>
              <a:rPr lang="ja-JP" altLang="en-US" sz="1150" dirty="0">
                <a:latin typeface="メイリオ" panose="020B0604030504040204" pitchFamily="50" charset="-128"/>
                <a:ea typeface="メイリオ" panose="020B0604030504040204" pitchFamily="50" charset="-128"/>
              </a:rPr>
              <a:t>おります</a:t>
            </a:r>
            <a:r>
              <a:rPr lang="ja-JP" altLang="en-US" sz="1150" dirty="0" smtClean="0">
                <a:latin typeface="メイリオ" panose="020B0604030504040204" pitchFamily="50" charset="-128"/>
                <a:ea typeface="メイリオ" panose="020B0604030504040204" pitchFamily="50" charset="-128"/>
              </a:rPr>
              <a:t>。鶴浜地区については、土地賃貸料収益の増加などにより、営業収支比率及び経常収支比率は前年度と比較して改善しております。しかしながら、土地</a:t>
            </a:r>
            <a:r>
              <a:rPr lang="ja-JP" altLang="en-US" sz="1150" dirty="0">
                <a:latin typeface="メイリオ" panose="020B0604030504040204" pitchFamily="50" charset="-128"/>
                <a:ea typeface="メイリオ" panose="020B0604030504040204" pitchFamily="50" charset="-128"/>
              </a:rPr>
              <a:t>造成勘定評価損を計上したことに</a:t>
            </a:r>
            <a:r>
              <a:rPr lang="ja-JP" altLang="en-US" sz="1150" dirty="0" smtClean="0">
                <a:latin typeface="メイリオ" panose="020B0604030504040204" pitchFamily="50" charset="-128"/>
                <a:ea typeface="メイリオ" panose="020B0604030504040204" pitchFamily="50" charset="-128"/>
              </a:rPr>
              <a:t>より、総収支比率は前年度と比べ悪化しております。夢洲地区については</a:t>
            </a:r>
            <a:r>
              <a:rPr lang="ja-JP" altLang="en-US" sz="1150" dirty="0">
                <a:latin typeface="メイリオ" panose="020B0604030504040204" pitchFamily="50" charset="-128"/>
                <a:ea typeface="メイリオ" panose="020B0604030504040204" pitchFamily="50" charset="-128"/>
              </a:rPr>
              <a:t>、夢洲埋立地の用地確定及び登記業務委託に係る</a:t>
            </a:r>
            <a:r>
              <a:rPr lang="ja-JP" altLang="en-US" sz="1150" dirty="0" smtClean="0">
                <a:latin typeface="メイリオ" panose="020B0604030504040204" pitchFamily="50" charset="-128"/>
                <a:ea typeface="メイリオ" panose="020B0604030504040204" pitchFamily="50" charset="-128"/>
              </a:rPr>
              <a:t>経費の皆増などにより、各指標共に、前年度と比較して悪化しております。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a:t>
            </a:r>
            <a:r>
              <a:rPr lang="ja-JP" altLang="en-US" sz="1150" dirty="0" smtClean="0">
                <a:latin typeface="メイリオ" panose="020B0604030504040204" pitchFamily="50" charset="-128"/>
                <a:ea typeface="メイリオ" panose="020B0604030504040204" pitchFamily="50" charset="-128"/>
              </a:rPr>
              <a:t>このように、大阪港埋立事業の収益性については、地区や指標により前年度より悪化したものもありますが、引き続き良好な状況を維持しております。しかしながら、土地</a:t>
            </a:r>
            <a:r>
              <a:rPr lang="ja-JP" altLang="en-US" sz="1150" dirty="0">
                <a:latin typeface="メイリオ" panose="020B0604030504040204" pitchFamily="50" charset="-128"/>
                <a:ea typeface="メイリオ" panose="020B0604030504040204" pitchFamily="50" charset="-128"/>
              </a:rPr>
              <a:t>売却の</a:t>
            </a:r>
            <a:r>
              <a:rPr lang="ja-JP" altLang="en-US" sz="1150" dirty="0" smtClean="0">
                <a:latin typeface="メイリオ" panose="020B0604030504040204" pitchFamily="50" charset="-128"/>
                <a:ea typeface="メイリオ" panose="020B0604030504040204" pitchFamily="50" charset="-128"/>
              </a:rPr>
              <a:t>影響を非常に大きく受けることから、積極的</a:t>
            </a:r>
            <a:r>
              <a:rPr lang="ja-JP" altLang="en-US" sz="1150" dirty="0">
                <a:latin typeface="メイリオ" panose="020B0604030504040204" pitchFamily="50" charset="-128"/>
                <a:ea typeface="メイリオ" panose="020B0604030504040204" pitchFamily="50" charset="-128"/>
              </a:rPr>
              <a:t>な誘致活動の展開や、事前登録制度の</a:t>
            </a:r>
            <a:r>
              <a:rPr lang="ja-JP" altLang="en-US" sz="1150" dirty="0" smtClean="0">
                <a:latin typeface="メイリオ" panose="020B0604030504040204" pitchFamily="50" charset="-128"/>
                <a:ea typeface="メイリオ" panose="020B0604030504040204" pitchFamily="50" charset="-128"/>
              </a:rPr>
              <a:t>活用など</a:t>
            </a:r>
            <a:r>
              <a:rPr lang="ja-JP" altLang="en-US" sz="1150" dirty="0">
                <a:latin typeface="メイリオ" panose="020B0604030504040204" pitchFamily="50" charset="-128"/>
                <a:ea typeface="メイリオ" panose="020B0604030504040204" pitchFamily="50" charset="-128"/>
              </a:rPr>
              <a:t>、経済情勢や企業ニーズに対応した売却促進策を実施することにより、土地の売却を促進し</a:t>
            </a:r>
            <a:r>
              <a:rPr lang="ja-JP" altLang="en-US" sz="1150" dirty="0" smtClean="0">
                <a:latin typeface="メイリオ" panose="020B0604030504040204" pitchFamily="50" charset="-128"/>
                <a:ea typeface="メイリオ" panose="020B0604030504040204" pitchFamily="50" charset="-128"/>
              </a:rPr>
              <a:t>、引き続き収益性</a:t>
            </a:r>
            <a:r>
              <a:rPr lang="ja-JP" altLang="en-US" sz="1150" dirty="0">
                <a:latin typeface="メイリオ" panose="020B0604030504040204" pitchFamily="50" charset="-128"/>
                <a:ea typeface="メイリオ" panose="020B0604030504040204" pitchFamily="50" charset="-128"/>
              </a:rPr>
              <a:t>の確保に努めてまいります。</a:t>
            </a:r>
            <a:endParaRPr lang="en-US" altLang="ja-JP" sz="1150" dirty="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2"/>
          <a:stretch>
            <a:fillRect/>
          </a:stretch>
        </p:blipFill>
        <p:spPr>
          <a:xfrm>
            <a:off x="91391" y="3549507"/>
            <a:ext cx="2636750" cy="381938"/>
          </a:xfrm>
          <a:prstGeom prst="rect">
            <a:avLst/>
          </a:prstGeom>
        </p:spPr>
      </p:pic>
      <p:sp>
        <p:nvSpPr>
          <p:cNvPr id="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0" name="テキスト ボックス 9"/>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22</a:t>
            </a:r>
          </a:p>
        </p:txBody>
      </p:sp>
      <p:sp>
        <p:nvSpPr>
          <p:cNvPr id="11" name="テキスト ボックス 10"/>
          <p:cNvSpPr txBox="1"/>
          <p:nvPr/>
        </p:nvSpPr>
        <p:spPr>
          <a:xfrm>
            <a:off x="97246" y="3822569"/>
            <a:ext cx="6660000" cy="50783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a:t>
            </a:r>
            <a:r>
              <a:rPr lang="ja-JP" altLang="en-US" sz="900" dirty="0">
                <a:latin typeface="メイリオ" panose="020B0604030504040204" pitchFamily="50" charset="-128"/>
                <a:ea typeface="メイリオ" panose="020B0604030504040204" pitchFamily="50" charset="-128"/>
              </a:rPr>
              <a:t>総</a:t>
            </a:r>
            <a:r>
              <a:rPr kumimoji="1" lang="ja-JP" altLang="en-US" sz="900" dirty="0" smtClean="0">
                <a:latin typeface="メイリオ" panose="020B0604030504040204" pitchFamily="50" charset="-128"/>
                <a:ea typeface="メイリオ" panose="020B0604030504040204" pitchFamily="50" charset="-128"/>
              </a:rPr>
              <a:t>費用が総収益によってどの程度賄われているかを示すものである。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％未満の場合、当年度純損失が生じていることを意味する。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91391" y="421089"/>
            <a:ext cx="6566259" cy="2994677"/>
          </a:xfrm>
          <a:prstGeom prst="rect">
            <a:avLst/>
          </a:prstGeom>
        </p:spPr>
      </p:pic>
    </p:spTree>
    <p:extLst>
      <p:ext uri="{BB962C8B-B14F-4D97-AF65-F5344CB8AC3E}">
        <p14:creationId xmlns:p14="http://schemas.microsoft.com/office/powerpoint/2010/main" val="379044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35057"/>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2"/>
            </a:pPr>
            <a:r>
              <a:rPr lang="ja-JP" altLang="en-US" sz="1600" b="1" dirty="0" smtClean="0">
                <a:solidFill>
                  <a:srgbClr val="0070C0"/>
                </a:solidFill>
                <a:latin typeface="メイリオ" panose="020B0604030504040204" pitchFamily="50" charset="-128"/>
                <a:ea typeface="メイリオ" panose="020B0604030504040204" pitchFamily="50" charset="-128"/>
              </a:rPr>
              <a:t>安全性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1" name="図 10"/>
          <p:cNvPicPr>
            <a:picLocks noChangeAspect="1"/>
          </p:cNvPicPr>
          <p:nvPr/>
        </p:nvPicPr>
        <p:blipFill>
          <a:blip r:embed="rId2"/>
          <a:stretch>
            <a:fillRect/>
          </a:stretch>
        </p:blipFill>
        <p:spPr>
          <a:xfrm>
            <a:off x="96502" y="4070364"/>
            <a:ext cx="2627658" cy="381938"/>
          </a:xfrm>
          <a:prstGeom prst="rect">
            <a:avLst/>
          </a:prstGeom>
        </p:spPr>
      </p:pic>
      <p:pic>
        <p:nvPicPr>
          <p:cNvPr id="12" name="図 11"/>
          <p:cNvPicPr>
            <a:picLocks noChangeAspect="1"/>
          </p:cNvPicPr>
          <p:nvPr/>
        </p:nvPicPr>
        <p:blipFill>
          <a:blip r:embed="rId3"/>
          <a:stretch>
            <a:fillRect/>
          </a:stretch>
        </p:blipFill>
        <p:spPr>
          <a:xfrm>
            <a:off x="96502" y="8662462"/>
            <a:ext cx="5491713" cy="381938"/>
          </a:xfrm>
          <a:prstGeom prst="rect">
            <a:avLst/>
          </a:prstGeom>
        </p:spPr>
      </p:pic>
      <p:sp>
        <p:nvSpPr>
          <p:cNvPr id="13" name="テキスト ボックス 12"/>
          <p:cNvSpPr txBox="1"/>
          <p:nvPr/>
        </p:nvSpPr>
        <p:spPr>
          <a:xfrm>
            <a:off x="96502" y="9067001"/>
            <a:ext cx="6660000" cy="50783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総資本（総資産）のうちどの程度が自己資本で賄われているかを示す指標である。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値が高いほど、返済の必要がある負債の割合が少ないことを示すため、経営が安定しているといえる。</a:t>
            </a:r>
            <a:endParaRPr kumimoji="1" lang="en-US" altLang="ja-JP" sz="900" dirty="0" smtClean="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2826" y="9690556"/>
            <a:ext cx="312906"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23</a:t>
            </a:r>
            <a:endParaRPr lang="ja-JP" altLang="en-US" sz="800" dirty="0">
              <a:latin typeface="メイリオ" panose="020B0604030504040204" pitchFamily="50" charset="-128"/>
              <a:ea typeface="メイリオ" panose="020B0604030504040204" pitchFamily="50" charset="-128"/>
            </a:endParaRPr>
          </a:p>
        </p:txBody>
      </p:sp>
      <p:sp>
        <p:nvSpPr>
          <p:cNvPr id="1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4" name="テキスト ボックス 13"/>
          <p:cNvSpPr txBox="1"/>
          <p:nvPr/>
        </p:nvSpPr>
        <p:spPr>
          <a:xfrm>
            <a:off x="100753" y="4379166"/>
            <a:ext cx="6660000" cy="698268"/>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短期的な支払能力を表す指標である。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１</a:t>
            </a:r>
            <a:r>
              <a:rPr kumimoji="1" lang="ja-JP" altLang="en-US" sz="900" dirty="0" smtClean="0">
                <a:latin typeface="メイリオ" panose="020B0604030504040204" pitchFamily="50" charset="-128"/>
                <a:ea typeface="メイリオ" panose="020B0604030504040204" pitchFamily="50" charset="-128"/>
              </a:rPr>
              <a:t>年以内に現金化できる資産が、１年以内に返済すべき負債をどれだけ上回っているかを表すものであり、</a:t>
            </a:r>
            <a:r>
              <a:rPr lang="ja-JP" altLang="en-US" sz="900" dirty="0" smtClean="0">
                <a:latin typeface="メイリオ" panose="020B0604030504040204" pitchFamily="50" charset="-128"/>
                <a:ea typeface="メイリオ" panose="020B0604030504040204" pitchFamily="50" charset="-128"/>
              </a:rPr>
              <a:t> 数値が</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％を上回っていれば、短期的な支払能力に問題がないと考えられる。</a:t>
            </a:r>
            <a:endParaRPr kumimoji="1" lang="ja-JP" altLang="en-US" sz="9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4"/>
          <a:stretch>
            <a:fillRect/>
          </a:stretch>
        </p:blipFill>
        <p:spPr>
          <a:xfrm>
            <a:off x="256872" y="704637"/>
            <a:ext cx="6389162" cy="3343126"/>
          </a:xfrm>
          <a:prstGeom prst="rect">
            <a:avLst/>
          </a:prstGeom>
        </p:spPr>
      </p:pic>
      <p:pic>
        <p:nvPicPr>
          <p:cNvPr id="6" name="図 5"/>
          <p:cNvPicPr>
            <a:picLocks noChangeAspect="1"/>
          </p:cNvPicPr>
          <p:nvPr/>
        </p:nvPicPr>
        <p:blipFill>
          <a:blip r:embed="rId5"/>
          <a:stretch>
            <a:fillRect/>
          </a:stretch>
        </p:blipFill>
        <p:spPr>
          <a:xfrm>
            <a:off x="256872" y="5223885"/>
            <a:ext cx="6401355" cy="3292125"/>
          </a:xfrm>
          <a:prstGeom prst="rect">
            <a:avLst/>
          </a:prstGeom>
        </p:spPr>
      </p:pic>
    </p:spTree>
    <p:extLst>
      <p:ext uri="{BB962C8B-B14F-4D97-AF65-F5344CB8AC3E}">
        <p14:creationId xmlns:p14="http://schemas.microsoft.com/office/powerpoint/2010/main" val="181656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15379" y="4733407"/>
            <a:ext cx="6858000" cy="5070251"/>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大阪港埋立事業の安全性について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大阪港埋立事業の安全性に関する指標のうち、流動比率については</a:t>
            </a:r>
            <a:r>
              <a:rPr lang="ja-JP" altLang="en-US" sz="1200" dirty="0" smtClean="0">
                <a:latin typeface="メイリオ" panose="020B0604030504040204" pitchFamily="50" charset="-128"/>
                <a:ea typeface="メイリオ" panose="020B0604030504040204" pitchFamily="50" charset="-128"/>
              </a:rPr>
              <a:t>、前年度に引き続き</a:t>
            </a:r>
            <a:r>
              <a:rPr lang="en-US" altLang="ja-JP" sz="1200" dirty="0" smtClean="0">
                <a:latin typeface="メイリオ" panose="020B0604030504040204" pitchFamily="50" charset="-128"/>
                <a:ea typeface="メイリオ" panose="020B0604030504040204" pitchFamily="50" charset="-128"/>
              </a:rPr>
              <a:t>100</a:t>
            </a:r>
            <a:r>
              <a:rPr lang="ja-JP" altLang="en-US" sz="1200" dirty="0" smtClean="0">
                <a:latin typeface="メイリオ" panose="020B0604030504040204" pitchFamily="50" charset="-128"/>
                <a:ea typeface="メイリオ" panose="020B0604030504040204" pitchFamily="50" charset="-128"/>
              </a:rPr>
              <a:t>％を上回っているものの、類似団体平均と比較すると大幅に低い値となっています。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自己資本構成比率については、平成</a:t>
            </a:r>
            <a:r>
              <a:rPr lang="en-US" altLang="ja-JP" sz="1200" dirty="0">
                <a:latin typeface="メイリオ" panose="020B0604030504040204" pitchFamily="50" charset="-128"/>
                <a:ea typeface="メイリオ" panose="020B0604030504040204" pitchFamily="50" charset="-128"/>
              </a:rPr>
              <a:t>27</a:t>
            </a:r>
            <a:r>
              <a:rPr lang="ja-JP" altLang="en-US" sz="1200" dirty="0">
                <a:latin typeface="メイリオ" panose="020B0604030504040204" pitchFamily="50" charset="-128"/>
                <a:ea typeface="メイリオ" panose="020B0604030504040204" pitchFamily="50" charset="-128"/>
              </a:rPr>
              <a:t>年度以降、改善傾向にあります。これは、好調な土地売却などに支えられ、累積欠損金が減少傾向にあることが主な要因となっています。しかしながら</a:t>
            </a:r>
            <a:r>
              <a:rPr lang="ja-JP" altLang="en-US" sz="1200" dirty="0" smtClean="0">
                <a:latin typeface="メイリオ" panose="020B0604030504040204" pitchFamily="50" charset="-128"/>
                <a:ea typeface="メイリオ" panose="020B0604030504040204" pitchFamily="50" charset="-128"/>
              </a:rPr>
              <a:t>、類似</a:t>
            </a:r>
            <a:r>
              <a:rPr lang="ja-JP" altLang="en-US" sz="1200" dirty="0">
                <a:latin typeface="メイリオ" panose="020B0604030504040204" pitchFamily="50" charset="-128"/>
                <a:ea typeface="メイリオ" panose="020B0604030504040204" pitchFamily="50" charset="-128"/>
              </a:rPr>
              <a:t>団体平均よりも大幅に低い値となっています。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固定比率については</a:t>
            </a:r>
            <a:r>
              <a:rPr lang="ja-JP" altLang="en-US" sz="1200" dirty="0" smtClean="0">
                <a:latin typeface="メイリオ" panose="020B0604030504040204" pitchFamily="50" charset="-128"/>
                <a:ea typeface="メイリオ" panose="020B0604030504040204" pitchFamily="50" charset="-128"/>
              </a:rPr>
              <a:t>、企業債の着実な償還などにより、平成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a:t>
            </a:r>
            <a:r>
              <a:rPr lang="ja-JP" altLang="en-US" sz="1200" dirty="0" smtClean="0">
                <a:latin typeface="メイリオ" panose="020B0604030504040204" pitchFamily="50" charset="-128"/>
                <a:ea typeface="メイリオ" panose="020B0604030504040204" pitchFamily="50" charset="-128"/>
              </a:rPr>
              <a:t>以降減少</a:t>
            </a:r>
            <a:r>
              <a:rPr lang="ja-JP" altLang="en-US" sz="1200" dirty="0">
                <a:latin typeface="メイリオ" panose="020B0604030504040204" pitchFamily="50" charset="-128"/>
                <a:ea typeface="メイリオ" panose="020B0604030504040204" pitchFamily="50" charset="-128"/>
              </a:rPr>
              <a:t>傾向にあり、その値についても</a:t>
            </a:r>
            <a:r>
              <a:rPr lang="en-US" altLang="ja-JP" sz="1200" dirty="0">
                <a:latin typeface="メイリオ" panose="020B0604030504040204" pitchFamily="50" charset="-128"/>
                <a:ea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rPr>
              <a:t>％を下回るなど、良好な水準にありますが、これは</a:t>
            </a:r>
            <a:r>
              <a:rPr lang="ja-JP" altLang="en-US" sz="1200" dirty="0" smtClean="0">
                <a:latin typeface="メイリオ" panose="020B0604030504040204" pitchFamily="50" charset="-128"/>
                <a:ea typeface="メイリオ" panose="020B0604030504040204" pitchFamily="50" charset="-128"/>
              </a:rPr>
              <a:t>、集客施設用地を除く大阪港埋立事業の土地については、たな卸資産として土地造成勘定に計上されているためです。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このように、大阪港埋立事業の固定比率を除いた安全性に関する指標については</a:t>
            </a:r>
            <a:r>
              <a:rPr lang="ja-JP" altLang="en-US" sz="1200" dirty="0" smtClean="0">
                <a:latin typeface="メイリオ" panose="020B0604030504040204" pitchFamily="50" charset="-128"/>
                <a:ea typeface="メイリオ" panose="020B0604030504040204" pitchFamily="50" charset="-128"/>
              </a:rPr>
              <a:t>、低い</a:t>
            </a:r>
            <a:r>
              <a:rPr lang="ja-JP" altLang="en-US" sz="1200" dirty="0">
                <a:latin typeface="メイリオ" panose="020B0604030504040204" pitchFamily="50" charset="-128"/>
                <a:ea typeface="メイリオ" panose="020B0604030504040204" pitchFamily="50" charset="-128"/>
              </a:rPr>
              <a:t>値となっており、依然として厳しい状況にあることから、更なる財務体質の改善が急務となっております。</a:t>
            </a:r>
            <a:endParaRPr lang="en-US" altLang="ja-JP" sz="1200" dirty="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2"/>
          <a:stretch>
            <a:fillRect/>
          </a:stretch>
        </p:blipFill>
        <p:spPr>
          <a:xfrm>
            <a:off x="97247" y="3681732"/>
            <a:ext cx="4964364" cy="381938"/>
          </a:xfrm>
          <a:prstGeom prst="rect">
            <a:avLst/>
          </a:prstGeom>
        </p:spPr>
      </p:pic>
      <p:sp>
        <p:nvSpPr>
          <p:cNvPr id="9" name="テキスト ボックス 8"/>
          <p:cNvSpPr txBox="1"/>
          <p:nvPr/>
        </p:nvSpPr>
        <p:spPr>
          <a:xfrm>
            <a:off x="100753" y="3974387"/>
            <a:ext cx="6660000" cy="71558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長期的な支払能力を表す指標で、固定資産がどの程度自己資本で賄われているかを示す。</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固定資産は、長期に渡って使用される資産であるため、返済義務のない自己資本での調達が望ましく、</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％を下回っ</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ていれば、経営は安全な水準にあると考えられる。</a:t>
            </a:r>
            <a:endParaRPr kumimoji="1" lang="ja-JP" altLang="en-US" sz="900" dirty="0">
              <a:latin typeface="メイリオ" panose="020B0604030504040204" pitchFamily="50" charset="-128"/>
              <a:ea typeface="メイリオ" panose="020B0604030504040204" pitchFamily="50" charset="-128"/>
            </a:endParaRP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3" name="テキスト ボックス 12"/>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24</a:t>
            </a:r>
          </a:p>
        </p:txBody>
      </p:sp>
      <p:pic>
        <p:nvPicPr>
          <p:cNvPr id="7" name="図 6"/>
          <p:cNvPicPr>
            <a:picLocks noChangeAspect="1"/>
          </p:cNvPicPr>
          <p:nvPr/>
        </p:nvPicPr>
        <p:blipFill>
          <a:blip r:embed="rId3"/>
          <a:stretch>
            <a:fillRect/>
          </a:stretch>
        </p:blipFill>
        <p:spPr>
          <a:xfrm>
            <a:off x="225848" y="360001"/>
            <a:ext cx="6422601" cy="3219389"/>
          </a:xfrm>
          <a:prstGeom prst="rect">
            <a:avLst/>
          </a:prstGeom>
        </p:spPr>
      </p:pic>
    </p:spTree>
    <p:extLst>
      <p:ext uri="{BB962C8B-B14F-4D97-AF65-F5344CB8AC3E}">
        <p14:creationId xmlns:p14="http://schemas.microsoft.com/office/powerpoint/2010/main" val="1260418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15519"/>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3"/>
            </a:pPr>
            <a:r>
              <a:rPr lang="ja-JP" altLang="en-US" sz="1600" b="1" dirty="0" smtClean="0">
                <a:solidFill>
                  <a:srgbClr val="0070C0"/>
                </a:solidFill>
                <a:latin typeface="メイリオ" panose="020B0604030504040204" pitchFamily="50" charset="-128"/>
                <a:ea typeface="メイリオ" panose="020B0604030504040204" pitchFamily="50" charset="-128"/>
              </a:rPr>
              <a:t>生産性</a:t>
            </a:r>
            <a:r>
              <a:rPr lang="ja-JP" altLang="en-US" sz="1600" b="1" dirty="0">
                <a:solidFill>
                  <a:srgbClr val="0070C0"/>
                </a:solidFill>
                <a:latin typeface="メイリオ" panose="020B0604030504040204" pitchFamily="50" charset="-128"/>
                <a:ea typeface="メイリオ" panose="020B0604030504040204" pitchFamily="50" charset="-128"/>
              </a:rPr>
              <a:t>及び効率性</a:t>
            </a:r>
          </a:p>
        </p:txBody>
      </p:sp>
      <p:sp>
        <p:nvSpPr>
          <p:cNvPr id="10"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1" name="テキスト ボックス 10"/>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25</a:t>
            </a:r>
            <a:endParaRPr lang="ja-JP" altLang="en-US" sz="800" dirty="0">
              <a:latin typeface="メイリオ" panose="020B0604030504040204" pitchFamily="50" charset="-128"/>
              <a:ea typeface="メイリオ" panose="020B0604030504040204" pitchFamily="50" charset="-128"/>
            </a:endParaRPr>
          </a:p>
        </p:txBody>
      </p:sp>
      <p:pic>
        <p:nvPicPr>
          <p:cNvPr id="14" name="図 13"/>
          <p:cNvPicPr>
            <a:picLocks noChangeAspect="1"/>
          </p:cNvPicPr>
          <p:nvPr/>
        </p:nvPicPr>
        <p:blipFill>
          <a:blip r:embed="rId2"/>
          <a:stretch>
            <a:fillRect/>
          </a:stretch>
        </p:blipFill>
        <p:spPr>
          <a:xfrm>
            <a:off x="94203" y="4085109"/>
            <a:ext cx="5155301" cy="381938"/>
          </a:xfrm>
          <a:prstGeom prst="rect">
            <a:avLst/>
          </a:prstGeom>
        </p:spPr>
      </p:pic>
      <p:sp>
        <p:nvSpPr>
          <p:cNvPr id="15" name="テキスト ボックス 14"/>
          <p:cNvSpPr txBox="1"/>
          <p:nvPr/>
        </p:nvSpPr>
        <p:spPr>
          <a:xfrm>
            <a:off x="94203" y="4424941"/>
            <a:ext cx="6660000" cy="300082"/>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営業収益に対する人件費の割合を示すものであり、値が低いほど生産性が高いといえる。</a:t>
            </a:r>
            <a:endParaRPr kumimoji="1" lang="ja-JP" altLang="en-US" sz="900" dirty="0">
              <a:latin typeface="メイリオ" panose="020B0604030504040204" pitchFamily="50" charset="-128"/>
              <a:ea typeface="メイリオ" panose="020B0604030504040204" pitchFamily="50" charset="-128"/>
            </a:endParaRPr>
          </a:p>
        </p:txBody>
      </p:sp>
      <p:pic>
        <p:nvPicPr>
          <p:cNvPr id="17" name="図 16"/>
          <p:cNvPicPr>
            <a:picLocks noChangeAspect="1"/>
          </p:cNvPicPr>
          <p:nvPr/>
        </p:nvPicPr>
        <p:blipFill>
          <a:blip r:embed="rId3"/>
          <a:stretch>
            <a:fillRect/>
          </a:stretch>
        </p:blipFill>
        <p:spPr>
          <a:xfrm>
            <a:off x="94203" y="8503827"/>
            <a:ext cx="4746150" cy="745688"/>
          </a:xfrm>
          <a:prstGeom prst="rect">
            <a:avLst/>
          </a:prstGeom>
        </p:spPr>
      </p:pic>
      <p:sp>
        <p:nvSpPr>
          <p:cNvPr id="18" name="テキスト ボックス 17"/>
          <p:cNvSpPr txBox="1"/>
          <p:nvPr/>
        </p:nvSpPr>
        <p:spPr>
          <a:xfrm>
            <a:off x="94203" y="9130755"/>
            <a:ext cx="6660000" cy="282770"/>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損益勘定所属職員１人当たりの営業収益を示すもので、値が大きいほど職員１人当たりの生産性が高いといえる。</a:t>
            </a:r>
            <a:endParaRPr kumimoji="1" lang="ja-JP" altLang="en-US" sz="9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4"/>
          <a:stretch>
            <a:fillRect/>
          </a:stretch>
        </p:blipFill>
        <p:spPr>
          <a:xfrm>
            <a:off x="300081" y="765205"/>
            <a:ext cx="6120914" cy="3261643"/>
          </a:xfrm>
          <a:prstGeom prst="rect">
            <a:avLst/>
          </a:prstGeom>
        </p:spPr>
      </p:pic>
      <p:pic>
        <p:nvPicPr>
          <p:cNvPr id="5" name="図 4"/>
          <p:cNvPicPr>
            <a:picLocks noChangeAspect="1"/>
          </p:cNvPicPr>
          <p:nvPr/>
        </p:nvPicPr>
        <p:blipFill>
          <a:blip r:embed="rId5"/>
          <a:stretch>
            <a:fillRect/>
          </a:stretch>
        </p:blipFill>
        <p:spPr>
          <a:xfrm>
            <a:off x="281791" y="5166064"/>
            <a:ext cx="6139204" cy="3261643"/>
          </a:xfrm>
          <a:prstGeom prst="rect">
            <a:avLst/>
          </a:prstGeom>
        </p:spPr>
      </p:pic>
    </p:spTree>
    <p:extLst>
      <p:ext uri="{BB962C8B-B14F-4D97-AF65-F5344CB8AC3E}">
        <p14:creationId xmlns:p14="http://schemas.microsoft.com/office/powerpoint/2010/main" val="2993687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2" name="テキスト ボックス 11"/>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26</a:t>
            </a:r>
          </a:p>
        </p:txBody>
      </p:sp>
      <p:sp>
        <p:nvSpPr>
          <p:cNvPr id="11" name="コンテンツ プレースホルダー 2"/>
          <p:cNvSpPr txBox="1">
            <a:spLocks/>
          </p:cNvSpPr>
          <p:nvPr/>
        </p:nvSpPr>
        <p:spPr>
          <a:xfrm>
            <a:off x="0" y="914142"/>
            <a:ext cx="6858000" cy="3618176"/>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大阪港埋立事業の生産性及び効率性について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大阪港埋立事業の生産性及び</a:t>
            </a:r>
            <a:r>
              <a:rPr lang="ja-JP" altLang="en-US" sz="1200" dirty="0" smtClean="0">
                <a:latin typeface="メイリオ" panose="020B0604030504040204" pitchFamily="50" charset="-128"/>
                <a:ea typeface="メイリオ" panose="020B0604030504040204" pitchFamily="50" charset="-128"/>
              </a:rPr>
              <a:t>効率性に関する指標であ</a:t>
            </a:r>
            <a:r>
              <a:rPr lang="ja-JP" altLang="en-US" sz="1200" dirty="0">
                <a:latin typeface="メイリオ" panose="020B0604030504040204" pitchFamily="50" charset="-128"/>
                <a:ea typeface="メイリオ" panose="020B0604030504040204" pitchFamily="50" charset="-128"/>
              </a:rPr>
              <a:t>る</a:t>
            </a:r>
            <a:r>
              <a:rPr lang="ja-JP" altLang="en-US" sz="1200" dirty="0" smtClean="0">
                <a:latin typeface="メイリオ" panose="020B0604030504040204" pitchFamily="50" charset="-128"/>
                <a:ea typeface="メイリオ" panose="020B0604030504040204" pitchFamily="50" charset="-128"/>
              </a:rPr>
              <a:t>、営業</a:t>
            </a:r>
            <a:r>
              <a:rPr lang="ja-JP" altLang="en-US" sz="1200" dirty="0">
                <a:latin typeface="メイリオ" panose="020B0604030504040204" pitchFamily="50" charset="-128"/>
                <a:ea typeface="メイリオ" panose="020B0604030504040204" pitchFamily="50" charset="-128"/>
              </a:rPr>
              <a:t>収益に対する人件費の割合及び職員１人当たり営業</a:t>
            </a:r>
            <a:r>
              <a:rPr lang="ja-JP" altLang="en-US" sz="1200" dirty="0" smtClean="0">
                <a:latin typeface="メイリオ" panose="020B0604030504040204" pitchFamily="50" charset="-128"/>
                <a:ea typeface="メイリオ" panose="020B0604030504040204" pitchFamily="50" charset="-128"/>
              </a:rPr>
              <a:t>収益</a:t>
            </a:r>
            <a:r>
              <a:rPr lang="ja-JP" altLang="en-US" sz="1200" dirty="0">
                <a:latin typeface="メイリオ" panose="020B0604030504040204" pitchFamily="50" charset="-128"/>
                <a:ea typeface="メイリオ" panose="020B0604030504040204" pitchFamily="50" charset="-128"/>
              </a:rPr>
              <a:t>は</a:t>
            </a:r>
            <a:r>
              <a:rPr lang="ja-JP" altLang="en-US" sz="1200" dirty="0" smtClean="0">
                <a:latin typeface="メイリオ" panose="020B0604030504040204" pitchFamily="50" charset="-128"/>
                <a:ea typeface="メイリオ" panose="020B0604030504040204" pitchFamily="50" charset="-128"/>
              </a:rPr>
              <a:t>、前年度よりも土地売却収益が増加したことなどにより、前年度と比較して改善しております。</a:t>
            </a:r>
            <a:endParaRPr lang="en-US" altLang="ja-JP" sz="1200"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しかしながら、大阪港埋立事業の生産性及び効率性は高いとは言えないことから、着実な土地売却などにより利益を確保し、生産性及び効率性の向上に努めてまいります。</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11336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9009</TotalTime>
  <Words>3270</Words>
  <Application>Microsoft Office PowerPoint</Application>
  <PresentationFormat>A4 210 x 297 mm</PresentationFormat>
  <Paragraphs>250</Paragraphs>
  <Slides>23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23</vt:i4>
      </vt:variant>
    </vt:vector>
  </HeadingPairs>
  <TitlesOfParts>
    <vt:vector size="29" baseType="lpstr">
      <vt:lpstr>ＭＳ Ｐゴシック</vt:lpstr>
      <vt:lpstr>メイリオ</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比較損益計算書</vt:lpstr>
      <vt:lpstr>大阪港埋立事業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平成29年度  大阪市港営事業会計  事業報告書       大阪市港湾局</dc:title>
  <cp:revision>201</cp:revision>
  <cp:lastPrinted>2020-08-13T03:59:38Z</cp:lastPrinted>
  <dcterms:created xsi:type="dcterms:W3CDTF">2018-06-22T04:32:12Z</dcterms:created>
  <dcterms:modified xsi:type="dcterms:W3CDTF">2020-08-24T08:14:06Z</dcterms:modified>
</cp:coreProperties>
</file>